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7" r:id="rId3"/>
    <p:sldId id="298" r:id="rId4"/>
    <p:sldId id="299" r:id="rId5"/>
    <p:sldId id="300" r:id="rId6"/>
    <p:sldId id="257" r:id="rId7"/>
    <p:sldId id="283" r:id="rId8"/>
    <p:sldId id="284" r:id="rId9"/>
    <p:sldId id="287" r:id="rId10"/>
    <p:sldId id="288" r:id="rId11"/>
    <p:sldId id="285" r:id="rId12"/>
    <p:sldId id="289" r:id="rId13"/>
    <p:sldId id="286" r:id="rId14"/>
    <p:sldId id="290" r:id="rId15"/>
    <p:sldId id="301" r:id="rId16"/>
    <p:sldId id="302" r:id="rId17"/>
    <p:sldId id="303" r:id="rId18"/>
    <p:sldId id="260" r:id="rId19"/>
    <p:sldId id="292" r:id="rId20"/>
    <p:sldId id="294" r:id="rId21"/>
    <p:sldId id="304" r:id="rId22"/>
    <p:sldId id="295" r:id="rId23"/>
    <p:sldId id="296" r:id="rId24"/>
    <p:sldId id="306" r:id="rId25"/>
    <p:sldId id="267" r:id="rId26"/>
    <p:sldId id="272" r:id="rId27"/>
    <p:sldId id="269" r:id="rId28"/>
    <p:sldId id="273" r:id="rId29"/>
    <p:sldId id="293" r:id="rId30"/>
    <p:sldId id="275" r:id="rId31"/>
    <p:sldId id="276" r:id="rId32"/>
    <p:sldId id="277" r:id="rId33"/>
    <p:sldId id="30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70" autoAdjust="0"/>
  </p:normalViewPr>
  <p:slideViewPr>
    <p:cSldViewPr snapToGrid="0">
      <p:cViewPr varScale="1">
        <p:scale>
          <a:sx n="109" d="100"/>
          <a:sy n="109"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67B0D-0EB1-48FF-BF98-DB9000CE52AC}" type="datetimeFigureOut">
              <a:rPr lang="en-US" smtClean="0"/>
              <a:t>3/2/2018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4F34F-FA6B-4EBC-B6D4-5CF99504EA39}" type="slidenum">
              <a:rPr lang="en-US" smtClean="0"/>
              <a:t>‹#›</a:t>
            </a:fld>
            <a:endParaRPr lang="en-US"/>
          </a:p>
        </p:txBody>
      </p:sp>
    </p:spTree>
    <p:extLst>
      <p:ext uri="{BB962C8B-B14F-4D97-AF65-F5344CB8AC3E}">
        <p14:creationId xmlns:p14="http://schemas.microsoft.com/office/powerpoint/2010/main" val="3936671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4F34F-FA6B-4EBC-B6D4-5CF99504EA39}" type="slidenum">
              <a:rPr lang="en-US" smtClean="0"/>
              <a:t>6</a:t>
            </a:fld>
            <a:endParaRPr lang="en-US"/>
          </a:p>
        </p:txBody>
      </p:sp>
    </p:spTree>
    <p:extLst>
      <p:ext uri="{BB962C8B-B14F-4D97-AF65-F5344CB8AC3E}">
        <p14:creationId xmlns:p14="http://schemas.microsoft.com/office/powerpoint/2010/main" val="2785274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F0BC961-8C00-441F-A267-C56E120A138F}"/>
              </a:ext>
            </a:extLst>
          </p:cNvPr>
          <p:cNvSpPr>
            <a:spLocks noGrp="1" noChangeArrowheads="1"/>
          </p:cNvSpPr>
          <p:nvPr>
            <p:ph type="sldNum" sz="quarter" idx="5"/>
          </p:nvPr>
        </p:nvSpPr>
        <p:spPr>
          <a:ln/>
        </p:spPr>
        <p:txBody>
          <a:bodyPr/>
          <a:lstStyle/>
          <a:p>
            <a:fld id="{3BD212E7-3087-40A1-A64B-D78FA75A256E}" type="slidenum">
              <a:rPr lang="en-US" altLang="en-US"/>
              <a:pPr/>
              <a:t>20</a:t>
            </a:fld>
            <a:endParaRPr lang="en-US" altLang="en-US"/>
          </a:p>
        </p:txBody>
      </p:sp>
      <p:sp>
        <p:nvSpPr>
          <p:cNvPr id="216066" name="Rectangle 2">
            <a:extLst>
              <a:ext uri="{FF2B5EF4-FFF2-40B4-BE49-F238E27FC236}">
                <a16:creationId xmlns:a16="http://schemas.microsoft.com/office/drawing/2014/main" id="{632CBDA8-B7E1-4A55-B6A3-232F10769A1C}"/>
              </a:ext>
            </a:extLst>
          </p:cNvPr>
          <p:cNvSpPr>
            <a:spLocks noGrp="1" noRot="1" noChangeAspect="1" noChangeArrowheads="1" noTextEdit="1"/>
          </p:cNvSpPr>
          <p:nvPr>
            <p:ph type="sldImg"/>
          </p:nvPr>
        </p:nvSpPr>
        <p:spPr>
          <a:ln/>
        </p:spPr>
      </p:sp>
      <p:sp>
        <p:nvSpPr>
          <p:cNvPr id="216067" name="Rectangle 3">
            <a:extLst>
              <a:ext uri="{FF2B5EF4-FFF2-40B4-BE49-F238E27FC236}">
                <a16:creationId xmlns:a16="http://schemas.microsoft.com/office/drawing/2014/main" id="{628D7EB6-F7B7-483B-8F90-00D82E762CA9}"/>
              </a:ext>
            </a:extLst>
          </p:cNvPr>
          <p:cNvSpPr>
            <a:spLocks noGrp="1" noChangeArrowheads="1"/>
          </p:cNvSpPr>
          <p:nvPr>
            <p:ph type="body" idx="1"/>
          </p:nvPr>
        </p:nvSpPr>
        <p:spPr/>
        <p:txBody>
          <a:bodyPr/>
          <a:lstStyle/>
          <a:p>
            <a:endParaRPr lang="en-US" altLang="en-US" sz="1000"/>
          </a:p>
        </p:txBody>
      </p:sp>
    </p:spTree>
    <p:extLst>
      <p:ext uri="{BB962C8B-B14F-4D97-AF65-F5344CB8AC3E}">
        <p14:creationId xmlns:p14="http://schemas.microsoft.com/office/powerpoint/2010/main" val="1652723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C718EED-46A7-4B10-9C77-70139EC75DEB}"/>
              </a:ext>
            </a:extLst>
          </p:cNvPr>
          <p:cNvSpPr>
            <a:spLocks noGrp="1" noChangeArrowheads="1"/>
          </p:cNvSpPr>
          <p:nvPr>
            <p:ph type="sldNum" sz="quarter" idx="5"/>
          </p:nvPr>
        </p:nvSpPr>
        <p:spPr>
          <a:ln/>
        </p:spPr>
        <p:txBody>
          <a:bodyPr/>
          <a:lstStyle/>
          <a:p>
            <a:fld id="{AD23EB59-64B2-4AAF-8E2C-A3990D0510B5}" type="slidenum">
              <a:rPr lang="en-US" altLang="en-US"/>
              <a:pPr/>
              <a:t>25</a:t>
            </a:fld>
            <a:endParaRPr lang="en-US" altLang="en-US"/>
          </a:p>
        </p:txBody>
      </p:sp>
      <p:sp>
        <p:nvSpPr>
          <p:cNvPr id="179202" name="Rectangle 2">
            <a:extLst>
              <a:ext uri="{FF2B5EF4-FFF2-40B4-BE49-F238E27FC236}">
                <a16:creationId xmlns:a16="http://schemas.microsoft.com/office/drawing/2014/main" id="{7A9FD0B0-D6A0-43FB-9349-66D9015E0B12}"/>
              </a:ext>
            </a:extLst>
          </p:cNvPr>
          <p:cNvSpPr>
            <a:spLocks noGrp="1" noRot="1" noChangeAspect="1" noChangeArrowheads="1" noTextEdit="1"/>
          </p:cNvSpPr>
          <p:nvPr>
            <p:ph type="sldImg"/>
          </p:nvPr>
        </p:nvSpPr>
        <p:spPr>
          <a:ln/>
        </p:spPr>
      </p:sp>
      <p:sp>
        <p:nvSpPr>
          <p:cNvPr id="179203" name="Rectangle 3">
            <a:extLst>
              <a:ext uri="{FF2B5EF4-FFF2-40B4-BE49-F238E27FC236}">
                <a16:creationId xmlns:a16="http://schemas.microsoft.com/office/drawing/2014/main" id="{9EC77EB4-86C7-4AE1-AA81-829EC6B28D2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87454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8AEB705-FBD1-4232-87A7-4F05C33A3568}"/>
              </a:ext>
            </a:extLst>
          </p:cNvPr>
          <p:cNvSpPr>
            <a:spLocks noGrp="1" noChangeArrowheads="1"/>
          </p:cNvSpPr>
          <p:nvPr>
            <p:ph type="sldNum" sz="quarter" idx="5"/>
          </p:nvPr>
        </p:nvSpPr>
        <p:spPr>
          <a:ln/>
        </p:spPr>
        <p:txBody>
          <a:bodyPr/>
          <a:lstStyle/>
          <a:p>
            <a:fld id="{A2B7C662-A230-40B1-817B-6DC1474DDF36}" type="slidenum">
              <a:rPr lang="en-US" altLang="en-US"/>
              <a:pPr/>
              <a:t>26</a:t>
            </a:fld>
            <a:endParaRPr lang="en-US" altLang="en-US"/>
          </a:p>
        </p:txBody>
      </p:sp>
      <p:sp>
        <p:nvSpPr>
          <p:cNvPr id="223234" name="Rectangle 2">
            <a:extLst>
              <a:ext uri="{FF2B5EF4-FFF2-40B4-BE49-F238E27FC236}">
                <a16:creationId xmlns:a16="http://schemas.microsoft.com/office/drawing/2014/main" id="{3950ECBC-1C4E-440D-A9EC-61D18A99B852}"/>
              </a:ext>
            </a:extLst>
          </p:cNvPr>
          <p:cNvSpPr>
            <a:spLocks noGrp="1" noRot="1" noChangeAspect="1" noChangeArrowheads="1" noTextEdit="1"/>
          </p:cNvSpPr>
          <p:nvPr>
            <p:ph type="sldImg"/>
          </p:nvPr>
        </p:nvSpPr>
        <p:spPr>
          <a:ln/>
        </p:spPr>
      </p:sp>
      <p:sp>
        <p:nvSpPr>
          <p:cNvPr id="223235" name="Rectangle 3">
            <a:extLst>
              <a:ext uri="{FF2B5EF4-FFF2-40B4-BE49-F238E27FC236}">
                <a16:creationId xmlns:a16="http://schemas.microsoft.com/office/drawing/2014/main" id="{20CC63F9-A00A-487E-9D51-714E086349B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11378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A0BA706-49AB-44AB-ABDA-ED1DC3C30623}"/>
              </a:ext>
            </a:extLst>
          </p:cNvPr>
          <p:cNvSpPr>
            <a:spLocks noGrp="1" noChangeArrowheads="1"/>
          </p:cNvSpPr>
          <p:nvPr>
            <p:ph type="sldNum" sz="quarter" idx="5"/>
          </p:nvPr>
        </p:nvSpPr>
        <p:spPr>
          <a:ln/>
        </p:spPr>
        <p:txBody>
          <a:bodyPr/>
          <a:lstStyle/>
          <a:p>
            <a:fld id="{358AB8D0-7051-4ED7-9937-303398EFE288}" type="slidenum">
              <a:rPr lang="en-US" altLang="en-US"/>
              <a:pPr/>
              <a:t>27</a:t>
            </a:fld>
            <a:endParaRPr lang="en-US" altLang="en-US"/>
          </a:p>
        </p:txBody>
      </p:sp>
      <p:sp>
        <p:nvSpPr>
          <p:cNvPr id="212994" name="Rectangle 2">
            <a:extLst>
              <a:ext uri="{FF2B5EF4-FFF2-40B4-BE49-F238E27FC236}">
                <a16:creationId xmlns:a16="http://schemas.microsoft.com/office/drawing/2014/main" id="{36BD67F7-62A8-4232-AE43-1E8C97DD2542}"/>
              </a:ext>
            </a:extLst>
          </p:cNvPr>
          <p:cNvSpPr>
            <a:spLocks noGrp="1" noRot="1" noChangeAspect="1" noChangeArrowheads="1" noTextEdit="1"/>
          </p:cNvSpPr>
          <p:nvPr>
            <p:ph type="sldImg"/>
          </p:nvPr>
        </p:nvSpPr>
        <p:spPr>
          <a:ln/>
        </p:spPr>
      </p:sp>
      <p:sp>
        <p:nvSpPr>
          <p:cNvPr id="212995" name="Rectangle 3">
            <a:extLst>
              <a:ext uri="{FF2B5EF4-FFF2-40B4-BE49-F238E27FC236}">
                <a16:creationId xmlns:a16="http://schemas.microsoft.com/office/drawing/2014/main" id="{07F3B08F-3D22-4F34-A67A-506D234AD32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37831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3A70073-B3AC-402F-84DB-C71CD1139BF4}"/>
              </a:ext>
            </a:extLst>
          </p:cNvPr>
          <p:cNvSpPr>
            <a:spLocks noGrp="1" noChangeArrowheads="1"/>
          </p:cNvSpPr>
          <p:nvPr>
            <p:ph type="sldNum" sz="quarter" idx="5"/>
          </p:nvPr>
        </p:nvSpPr>
        <p:spPr>
          <a:ln/>
        </p:spPr>
        <p:txBody>
          <a:bodyPr/>
          <a:lstStyle/>
          <a:p>
            <a:fld id="{B1A0F25F-2E4E-41AB-949A-05A9BAF6825A}" type="slidenum">
              <a:rPr lang="en-US" altLang="en-US"/>
              <a:pPr/>
              <a:t>28</a:t>
            </a:fld>
            <a:endParaRPr lang="en-US" altLang="en-US"/>
          </a:p>
        </p:txBody>
      </p:sp>
      <p:sp>
        <p:nvSpPr>
          <p:cNvPr id="224258" name="Rectangle 2">
            <a:extLst>
              <a:ext uri="{FF2B5EF4-FFF2-40B4-BE49-F238E27FC236}">
                <a16:creationId xmlns:a16="http://schemas.microsoft.com/office/drawing/2014/main" id="{5C228345-1C66-44E1-B751-C6020B72B73C}"/>
              </a:ext>
            </a:extLst>
          </p:cNvPr>
          <p:cNvSpPr>
            <a:spLocks noGrp="1" noRot="1" noChangeAspect="1" noChangeArrowheads="1" noTextEdit="1"/>
          </p:cNvSpPr>
          <p:nvPr>
            <p:ph type="sldImg"/>
          </p:nvPr>
        </p:nvSpPr>
        <p:spPr>
          <a:ln/>
        </p:spPr>
      </p:sp>
      <p:sp>
        <p:nvSpPr>
          <p:cNvPr id="224259" name="Rectangle 3">
            <a:extLst>
              <a:ext uri="{FF2B5EF4-FFF2-40B4-BE49-F238E27FC236}">
                <a16:creationId xmlns:a16="http://schemas.microsoft.com/office/drawing/2014/main" id="{08FE1438-D6E4-4AFC-BBC4-AF45F7ED354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56455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F0BC961-8C00-441F-A267-C56E120A138F}"/>
              </a:ext>
            </a:extLst>
          </p:cNvPr>
          <p:cNvSpPr>
            <a:spLocks noGrp="1" noChangeArrowheads="1"/>
          </p:cNvSpPr>
          <p:nvPr>
            <p:ph type="sldNum" sz="quarter" idx="5"/>
          </p:nvPr>
        </p:nvSpPr>
        <p:spPr>
          <a:ln/>
        </p:spPr>
        <p:txBody>
          <a:bodyPr/>
          <a:lstStyle/>
          <a:p>
            <a:fld id="{3BD212E7-3087-40A1-A64B-D78FA75A256E}" type="slidenum">
              <a:rPr lang="en-US" altLang="en-US"/>
              <a:pPr/>
              <a:t>29</a:t>
            </a:fld>
            <a:endParaRPr lang="en-US" altLang="en-US"/>
          </a:p>
        </p:txBody>
      </p:sp>
      <p:sp>
        <p:nvSpPr>
          <p:cNvPr id="216066" name="Rectangle 2">
            <a:extLst>
              <a:ext uri="{FF2B5EF4-FFF2-40B4-BE49-F238E27FC236}">
                <a16:creationId xmlns:a16="http://schemas.microsoft.com/office/drawing/2014/main" id="{632CBDA8-B7E1-4A55-B6A3-232F10769A1C}"/>
              </a:ext>
            </a:extLst>
          </p:cNvPr>
          <p:cNvSpPr>
            <a:spLocks noGrp="1" noRot="1" noChangeAspect="1" noChangeArrowheads="1" noTextEdit="1"/>
          </p:cNvSpPr>
          <p:nvPr>
            <p:ph type="sldImg"/>
          </p:nvPr>
        </p:nvSpPr>
        <p:spPr>
          <a:ln/>
        </p:spPr>
      </p:sp>
      <p:sp>
        <p:nvSpPr>
          <p:cNvPr id="216067" name="Rectangle 3">
            <a:extLst>
              <a:ext uri="{FF2B5EF4-FFF2-40B4-BE49-F238E27FC236}">
                <a16:creationId xmlns:a16="http://schemas.microsoft.com/office/drawing/2014/main" id="{628D7EB6-F7B7-483B-8F90-00D82E762CA9}"/>
              </a:ext>
            </a:extLst>
          </p:cNvPr>
          <p:cNvSpPr>
            <a:spLocks noGrp="1" noChangeArrowheads="1"/>
          </p:cNvSpPr>
          <p:nvPr>
            <p:ph type="body" idx="1"/>
          </p:nvPr>
        </p:nvSpPr>
        <p:spPr/>
        <p:txBody>
          <a:bodyPr/>
          <a:lstStyle/>
          <a:p>
            <a:endParaRPr lang="en-US" altLang="en-US" sz="1000"/>
          </a:p>
        </p:txBody>
      </p:sp>
    </p:spTree>
    <p:extLst>
      <p:ext uri="{BB962C8B-B14F-4D97-AF65-F5344CB8AC3E}">
        <p14:creationId xmlns:p14="http://schemas.microsoft.com/office/powerpoint/2010/main" val="764098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9E4D29-B7C7-4658-9110-9D45431AAD2D}"/>
              </a:ext>
            </a:extLst>
          </p:cNvPr>
          <p:cNvSpPr>
            <a:spLocks noGrp="1" noChangeArrowheads="1"/>
          </p:cNvSpPr>
          <p:nvPr>
            <p:ph type="sldNum" sz="quarter" idx="5"/>
          </p:nvPr>
        </p:nvSpPr>
        <p:spPr>
          <a:ln/>
        </p:spPr>
        <p:txBody>
          <a:bodyPr/>
          <a:lstStyle/>
          <a:p>
            <a:fld id="{70D62EE5-A027-417F-91E0-4699AC5DCD4E}" type="slidenum">
              <a:rPr lang="en-US" altLang="en-US"/>
              <a:pPr/>
              <a:t>30</a:t>
            </a:fld>
            <a:endParaRPr lang="en-US" altLang="en-US"/>
          </a:p>
        </p:txBody>
      </p:sp>
      <p:sp>
        <p:nvSpPr>
          <p:cNvPr id="230402" name="Rectangle 2">
            <a:extLst>
              <a:ext uri="{FF2B5EF4-FFF2-40B4-BE49-F238E27FC236}">
                <a16:creationId xmlns:a16="http://schemas.microsoft.com/office/drawing/2014/main" id="{417A471A-28DD-4469-9C64-645DAA973FA2}"/>
              </a:ext>
            </a:extLst>
          </p:cNvPr>
          <p:cNvSpPr>
            <a:spLocks noGrp="1" noRot="1" noChangeAspect="1" noChangeArrowheads="1" noTextEdit="1"/>
          </p:cNvSpPr>
          <p:nvPr>
            <p:ph type="sldImg"/>
          </p:nvPr>
        </p:nvSpPr>
        <p:spPr>
          <a:ln/>
        </p:spPr>
      </p:sp>
      <p:sp>
        <p:nvSpPr>
          <p:cNvPr id="230403" name="Rectangle 3">
            <a:extLst>
              <a:ext uri="{FF2B5EF4-FFF2-40B4-BE49-F238E27FC236}">
                <a16:creationId xmlns:a16="http://schemas.microsoft.com/office/drawing/2014/main" id="{CF74B5CC-AA44-4A54-9487-36F811489E8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71468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302621A-1008-4CB0-AE9E-38781A2551AC}"/>
              </a:ext>
            </a:extLst>
          </p:cNvPr>
          <p:cNvSpPr>
            <a:spLocks noGrp="1" noChangeArrowheads="1"/>
          </p:cNvSpPr>
          <p:nvPr>
            <p:ph type="sldNum" sz="quarter" idx="5"/>
          </p:nvPr>
        </p:nvSpPr>
        <p:spPr>
          <a:ln/>
        </p:spPr>
        <p:txBody>
          <a:bodyPr/>
          <a:lstStyle/>
          <a:p>
            <a:fld id="{B065B81D-7F64-4829-A044-E8828A238B5D}" type="slidenum">
              <a:rPr lang="en-US" altLang="en-US"/>
              <a:pPr/>
              <a:t>31</a:t>
            </a:fld>
            <a:endParaRPr lang="en-US" altLang="en-US"/>
          </a:p>
        </p:txBody>
      </p:sp>
      <p:sp>
        <p:nvSpPr>
          <p:cNvPr id="229378" name="Rectangle 2">
            <a:extLst>
              <a:ext uri="{FF2B5EF4-FFF2-40B4-BE49-F238E27FC236}">
                <a16:creationId xmlns:a16="http://schemas.microsoft.com/office/drawing/2014/main" id="{B7481329-3DF1-48B1-A9BE-C8DE87D5A6DD}"/>
              </a:ext>
            </a:extLst>
          </p:cNvPr>
          <p:cNvSpPr>
            <a:spLocks noGrp="1" noRot="1" noChangeAspect="1" noChangeArrowheads="1" noTextEdit="1"/>
          </p:cNvSpPr>
          <p:nvPr>
            <p:ph type="sldImg"/>
          </p:nvPr>
        </p:nvSpPr>
        <p:spPr>
          <a:ln/>
        </p:spPr>
      </p:sp>
      <p:sp>
        <p:nvSpPr>
          <p:cNvPr id="229379" name="Rectangle 3">
            <a:extLst>
              <a:ext uri="{FF2B5EF4-FFF2-40B4-BE49-F238E27FC236}">
                <a16:creationId xmlns:a16="http://schemas.microsoft.com/office/drawing/2014/main" id="{BF89FF8E-6993-4B1F-87D2-B0244E2164F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44102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50FE199-3757-47EC-AA42-2BCA6B97F0D7}"/>
              </a:ext>
            </a:extLst>
          </p:cNvPr>
          <p:cNvSpPr>
            <a:spLocks noGrp="1" noChangeArrowheads="1"/>
          </p:cNvSpPr>
          <p:nvPr>
            <p:ph type="sldNum" sz="quarter" idx="5"/>
          </p:nvPr>
        </p:nvSpPr>
        <p:spPr>
          <a:ln/>
        </p:spPr>
        <p:txBody>
          <a:bodyPr/>
          <a:lstStyle/>
          <a:p>
            <a:fld id="{F735C3E2-5332-4A8B-BE1D-82B7A5A9CA50}" type="slidenum">
              <a:rPr lang="en-US" altLang="en-US"/>
              <a:pPr/>
              <a:t>32</a:t>
            </a:fld>
            <a:endParaRPr lang="en-US" altLang="en-US"/>
          </a:p>
        </p:txBody>
      </p:sp>
      <p:sp>
        <p:nvSpPr>
          <p:cNvPr id="231426" name="Rectangle 2">
            <a:extLst>
              <a:ext uri="{FF2B5EF4-FFF2-40B4-BE49-F238E27FC236}">
                <a16:creationId xmlns:a16="http://schemas.microsoft.com/office/drawing/2014/main" id="{22D9815D-2D14-41DB-AC7D-53251B163F44}"/>
              </a:ext>
            </a:extLst>
          </p:cNvPr>
          <p:cNvSpPr>
            <a:spLocks noGrp="1" noRot="1" noChangeAspect="1" noChangeArrowheads="1" noTextEdit="1"/>
          </p:cNvSpPr>
          <p:nvPr>
            <p:ph type="sldImg"/>
          </p:nvPr>
        </p:nvSpPr>
        <p:spPr>
          <a:ln/>
        </p:spPr>
      </p:sp>
      <p:sp>
        <p:nvSpPr>
          <p:cNvPr id="231427" name="Rectangle 3">
            <a:extLst>
              <a:ext uri="{FF2B5EF4-FFF2-40B4-BE49-F238E27FC236}">
                <a16:creationId xmlns:a16="http://schemas.microsoft.com/office/drawing/2014/main" id="{AD98BB47-E31F-4E84-8EE2-BC98C3B0A62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620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6BD5581-4CB3-43A4-8B7B-F5C619027E3E}"/>
              </a:ext>
            </a:extLst>
          </p:cNvPr>
          <p:cNvSpPr>
            <a:spLocks noGrp="1" noChangeArrowheads="1"/>
          </p:cNvSpPr>
          <p:nvPr>
            <p:ph type="sldNum" sz="quarter" idx="5"/>
          </p:nvPr>
        </p:nvSpPr>
        <p:spPr>
          <a:ln/>
        </p:spPr>
        <p:txBody>
          <a:bodyPr/>
          <a:lstStyle/>
          <a:p>
            <a:fld id="{B2720B6E-1330-41A1-BC4C-F3E166507FCF}" type="slidenum">
              <a:rPr lang="en-US" altLang="en-US"/>
              <a:pPr/>
              <a:t>8</a:t>
            </a:fld>
            <a:endParaRPr lang="en-US" altLang="en-US"/>
          </a:p>
        </p:txBody>
      </p:sp>
      <p:sp>
        <p:nvSpPr>
          <p:cNvPr id="193538" name="Rectangle 2">
            <a:extLst>
              <a:ext uri="{FF2B5EF4-FFF2-40B4-BE49-F238E27FC236}">
                <a16:creationId xmlns:a16="http://schemas.microsoft.com/office/drawing/2014/main" id="{1A836203-FFE1-478F-947B-3F6A5157ABCE}"/>
              </a:ext>
            </a:extLst>
          </p:cNvPr>
          <p:cNvSpPr>
            <a:spLocks noGrp="1" noRot="1" noChangeAspect="1" noChangeArrowheads="1" noTextEdit="1"/>
          </p:cNvSpPr>
          <p:nvPr>
            <p:ph type="sldImg"/>
          </p:nvPr>
        </p:nvSpPr>
        <p:spPr>
          <a:ln/>
        </p:spPr>
      </p:sp>
      <p:sp>
        <p:nvSpPr>
          <p:cNvPr id="193539" name="Rectangle 3">
            <a:extLst>
              <a:ext uri="{FF2B5EF4-FFF2-40B4-BE49-F238E27FC236}">
                <a16:creationId xmlns:a16="http://schemas.microsoft.com/office/drawing/2014/main" id="{A19DA59D-E0FC-4D6B-980B-20E9B38A38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37948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6BD5581-4CB3-43A4-8B7B-F5C619027E3E}"/>
              </a:ext>
            </a:extLst>
          </p:cNvPr>
          <p:cNvSpPr>
            <a:spLocks noGrp="1" noChangeArrowheads="1"/>
          </p:cNvSpPr>
          <p:nvPr>
            <p:ph type="sldNum" sz="quarter" idx="5"/>
          </p:nvPr>
        </p:nvSpPr>
        <p:spPr>
          <a:ln/>
        </p:spPr>
        <p:txBody>
          <a:bodyPr/>
          <a:lstStyle/>
          <a:p>
            <a:fld id="{B2720B6E-1330-41A1-BC4C-F3E166507FCF}" type="slidenum">
              <a:rPr lang="en-US" altLang="en-US"/>
              <a:pPr/>
              <a:t>9</a:t>
            </a:fld>
            <a:endParaRPr lang="en-US" altLang="en-US"/>
          </a:p>
        </p:txBody>
      </p:sp>
      <p:sp>
        <p:nvSpPr>
          <p:cNvPr id="193538" name="Rectangle 2">
            <a:extLst>
              <a:ext uri="{FF2B5EF4-FFF2-40B4-BE49-F238E27FC236}">
                <a16:creationId xmlns:a16="http://schemas.microsoft.com/office/drawing/2014/main" id="{1A836203-FFE1-478F-947B-3F6A5157ABCE}"/>
              </a:ext>
            </a:extLst>
          </p:cNvPr>
          <p:cNvSpPr>
            <a:spLocks noGrp="1" noRot="1" noChangeAspect="1" noChangeArrowheads="1" noTextEdit="1"/>
          </p:cNvSpPr>
          <p:nvPr>
            <p:ph type="sldImg"/>
          </p:nvPr>
        </p:nvSpPr>
        <p:spPr>
          <a:ln/>
        </p:spPr>
      </p:sp>
      <p:sp>
        <p:nvSpPr>
          <p:cNvPr id="193539" name="Rectangle 3">
            <a:extLst>
              <a:ext uri="{FF2B5EF4-FFF2-40B4-BE49-F238E27FC236}">
                <a16:creationId xmlns:a16="http://schemas.microsoft.com/office/drawing/2014/main" id="{A19DA59D-E0FC-4D6B-980B-20E9B38A38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97611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6BD5581-4CB3-43A4-8B7B-F5C619027E3E}"/>
              </a:ext>
            </a:extLst>
          </p:cNvPr>
          <p:cNvSpPr>
            <a:spLocks noGrp="1" noChangeArrowheads="1"/>
          </p:cNvSpPr>
          <p:nvPr>
            <p:ph type="sldNum" sz="quarter" idx="5"/>
          </p:nvPr>
        </p:nvSpPr>
        <p:spPr>
          <a:ln/>
        </p:spPr>
        <p:txBody>
          <a:bodyPr/>
          <a:lstStyle/>
          <a:p>
            <a:fld id="{B2720B6E-1330-41A1-BC4C-F3E166507FCF}" type="slidenum">
              <a:rPr lang="en-US" altLang="en-US"/>
              <a:pPr/>
              <a:t>10</a:t>
            </a:fld>
            <a:endParaRPr lang="en-US" altLang="en-US"/>
          </a:p>
        </p:txBody>
      </p:sp>
      <p:sp>
        <p:nvSpPr>
          <p:cNvPr id="193538" name="Rectangle 2">
            <a:extLst>
              <a:ext uri="{FF2B5EF4-FFF2-40B4-BE49-F238E27FC236}">
                <a16:creationId xmlns:a16="http://schemas.microsoft.com/office/drawing/2014/main" id="{1A836203-FFE1-478F-947B-3F6A5157ABCE}"/>
              </a:ext>
            </a:extLst>
          </p:cNvPr>
          <p:cNvSpPr>
            <a:spLocks noGrp="1" noRot="1" noChangeAspect="1" noChangeArrowheads="1" noTextEdit="1"/>
          </p:cNvSpPr>
          <p:nvPr>
            <p:ph type="sldImg"/>
          </p:nvPr>
        </p:nvSpPr>
        <p:spPr>
          <a:ln/>
        </p:spPr>
      </p:sp>
      <p:sp>
        <p:nvSpPr>
          <p:cNvPr id="193539" name="Rectangle 3">
            <a:extLst>
              <a:ext uri="{FF2B5EF4-FFF2-40B4-BE49-F238E27FC236}">
                <a16:creationId xmlns:a16="http://schemas.microsoft.com/office/drawing/2014/main" id="{A19DA59D-E0FC-4D6B-980B-20E9B38A38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13757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5217D13-54CA-4264-A68A-AE956CD52D4C}"/>
              </a:ext>
            </a:extLst>
          </p:cNvPr>
          <p:cNvSpPr>
            <a:spLocks noGrp="1" noChangeArrowheads="1"/>
          </p:cNvSpPr>
          <p:nvPr>
            <p:ph type="sldNum" sz="quarter" idx="5"/>
          </p:nvPr>
        </p:nvSpPr>
        <p:spPr>
          <a:ln/>
        </p:spPr>
        <p:txBody>
          <a:bodyPr/>
          <a:lstStyle/>
          <a:p>
            <a:fld id="{8F58E432-DEA6-4D83-BE49-A767E9EE2F65}" type="slidenum">
              <a:rPr lang="en-US" altLang="en-US"/>
              <a:pPr/>
              <a:t>11</a:t>
            </a:fld>
            <a:endParaRPr lang="en-US" altLang="en-US"/>
          </a:p>
        </p:txBody>
      </p:sp>
      <p:sp>
        <p:nvSpPr>
          <p:cNvPr id="217090" name="Rectangle 2">
            <a:extLst>
              <a:ext uri="{FF2B5EF4-FFF2-40B4-BE49-F238E27FC236}">
                <a16:creationId xmlns:a16="http://schemas.microsoft.com/office/drawing/2014/main" id="{59987193-4000-47B5-A6C6-56936F156BD3}"/>
              </a:ext>
            </a:extLst>
          </p:cNvPr>
          <p:cNvSpPr>
            <a:spLocks noGrp="1" noRot="1" noChangeAspect="1" noChangeArrowheads="1" noTextEdit="1"/>
          </p:cNvSpPr>
          <p:nvPr>
            <p:ph type="sldImg"/>
          </p:nvPr>
        </p:nvSpPr>
        <p:spPr>
          <a:ln/>
        </p:spPr>
      </p:sp>
      <p:sp>
        <p:nvSpPr>
          <p:cNvPr id="217091" name="Rectangle 3">
            <a:extLst>
              <a:ext uri="{FF2B5EF4-FFF2-40B4-BE49-F238E27FC236}">
                <a16:creationId xmlns:a16="http://schemas.microsoft.com/office/drawing/2014/main" id="{5877C55B-9C94-4BE1-B561-64C1582944D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6703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6BD5581-4CB3-43A4-8B7B-F5C619027E3E}"/>
              </a:ext>
            </a:extLst>
          </p:cNvPr>
          <p:cNvSpPr>
            <a:spLocks noGrp="1" noChangeArrowheads="1"/>
          </p:cNvSpPr>
          <p:nvPr>
            <p:ph type="sldNum" sz="quarter" idx="5"/>
          </p:nvPr>
        </p:nvSpPr>
        <p:spPr>
          <a:ln/>
        </p:spPr>
        <p:txBody>
          <a:bodyPr/>
          <a:lstStyle/>
          <a:p>
            <a:fld id="{B2720B6E-1330-41A1-BC4C-F3E166507FCF}" type="slidenum">
              <a:rPr lang="en-US" altLang="en-US"/>
              <a:pPr/>
              <a:t>12</a:t>
            </a:fld>
            <a:endParaRPr lang="en-US" altLang="en-US"/>
          </a:p>
        </p:txBody>
      </p:sp>
      <p:sp>
        <p:nvSpPr>
          <p:cNvPr id="193538" name="Rectangle 2">
            <a:extLst>
              <a:ext uri="{FF2B5EF4-FFF2-40B4-BE49-F238E27FC236}">
                <a16:creationId xmlns:a16="http://schemas.microsoft.com/office/drawing/2014/main" id="{1A836203-FFE1-478F-947B-3F6A5157ABCE}"/>
              </a:ext>
            </a:extLst>
          </p:cNvPr>
          <p:cNvSpPr>
            <a:spLocks noGrp="1" noRot="1" noChangeAspect="1" noChangeArrowheads="1" noTextEdit="1"/>
          </p:cNvSpPr>
          <p:nvPr>
            <p:ph type="sldImg"/>
          </p:nvPr>
        </p:nvSpPr>
        <p:spPr>
          <a:ln/>
        </p:spPr>
      </p:sp>
      <p:sp>
        <p:nvSpPr>
          <p:cNvPr id="193539" name="Rectangle 3">
            <a:extLst>
              <a:ext uri="{FF2B5EF4-FFF2-40B4-BE49-F238E27FC236}">
                <a16:creationId xmlns:a16="http://schemas.microsoft.com/office/drawing/2014/main" id="{A19DA59D-E0FC-4D6B-980B-20E9B38A38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75834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977C10D-DA35-4896-8E20-88A51161EBBD}"/>
              </a:ext>
            </a:extLst>
          </p:cNvPr>
          <p:cNvSpPr>
            <a:spLocks noGrp="1" noChangeArrowheads="1"/>
          </p:cNvSpPr>
          <p:nvPr>
            <p:ph type="sldNum" sz="quarter" idx="5"/>
          </p:nvPr>
        </p:nvSpPr>
        <p:spPr>
          <a:ln/>
        </p:spPr>
        <p:txBody>
          <a:bodyPr/>
          <a:lstStyle/>
          <a:p>
            <a:fld id="{0FECA9D9-45DA-47A8-8B67-A5DD8C5D1566}" type="slidenum">
              <a:rPr lang="en-US" altLang="en-US"/>
              <a:pPr/>
              <a:t>13</a:t>
            </a:fld>
            <a:endParaRPr lang="en-US" altLang="en-US"/>
          </a:p>
        </p:txBody>
      </p:sp>
      <p:sp>
        <p:nvSpPr>
          <p:cNvPr id="175106" name="Rectangle 2">
            <a:extLst>
              <a:ext uri="{FF2B5EF4-FFF2-40B4-BE49-F238E27FC236}">
                <a16:creationId xmlns:a16="http://schemas.microsoft.com/office/drawing/2014/main" id="{A751481A-0B9D-4066-9632-62458AFA0D33}"/>
              </a:ext>
            </a:extLst>
          </p:cNvPr>
          <p:cNvSpPr>
            <a:spLocks noGrp="1" noRot="1" noChangeAspect="1" noChangeArrowheads="1" noTextEdit="1"/>
          </p:cNvSpPr>
          <p:nvPr>
            <p:ph type="sldImg"/>
          </p:nvPr>
        </p:nvSpPr>
        <p:spPr>
          <a:ln/>
        </p:spPr>
      </p:sp>
      <p:sp>
        <p:nvSpPr>
          <p:cNvPr id="175107" name="Rectangle 3">
            <a:extLst>
              <a:ext uri="{FF2B5EF4-FFF2-40B4-BE49-F238E27FC236}">
                <a16:creationId xmlns:a16="http://schemas.microsoft.com/office/drawing/2014/main" id="{DFBE3DC8-F855-437D-B639-859DD03F7D0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7853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F0BC961-8C00-441F-A267-C56E120A138F}"/>
              </a:ext>
            </a:extLst>
          </p:cNvPr>
          <p:cNvSpPr>
            <a:spLocks noGrp="1" noChangeArrowheads="1"/>
          </p:cNvSpPr>
          <p:nvPr>
            <p:ph type="sldNum" sz="quarter" idx="5"/>
          </p:nvPr>
        </p:nvSpPr>
        <p:spPr>
          <a:ln/>
        </p:spPr>
        <p:txBody>
          <a:bodyPr/>
          <a:lstStyle/>
          <a:p>
            <a:fld id="{3BD212E7-3087-40A1-A64B-D78FA75A256E}" type="slidenum">
              <a:rPr lang="en-US" altLang="en-US"/>
              <a:pPr/>
              <a:t>18</a:t>
            </a:fld>
            <a:endParaRPr lang="en-US" altLang="en-US"/>
          </a:p>
        </p:txBody>
      </p:sp>
      <p:sp>
        <p:nvSpPr>
          <p:cNvPr id="216066" name="Rectangle 2">
            <a:extLst>
              <a:ext uri="{FF2B5EF4-FFF2-40B4-BE49-F238E27FC236}">
                <a16:creationId xmlns:a16="http://schemas.microsoft.com/office/drawing/2014/main" id="{632CBDA8-B7E1-4A55-B6A3-232F10769A1C}"/>
              </a:ext>
            </a:extLst>
          </p:cNvPr>
          <p:cNvSpPr>
            <a:spLocks noGrp="1" noRot="1" noChangeAspect="1" noChangeArrowheads="1" noTextEdit="1"/>
          </p:cNvSpPr>
          <p:nvPr>
            <p:ph type="sldImg"/>
          </p:nvPr>
        </p:nvSpPr>
        <p:spPr>
          <a:ln/>
        </p:spPr>
      </p:sp>
      <p:sp>
        <p:nvSpPr>
          <p:cNvPr id="216067" name="Rectangle 3">
            <a:extLst>
              <a:ext uri="{FF2B5EF4-FFF2-40B4-BE49-F238E27FC236}">
                <a16:creationId xmlns:a16="http://schemas.microsoft.com/office/drawing/2014/main" id="{628D7EB6-F7B7-483B-8F90-00D82E762CA9}"/>
              </a:ext>
            </a:extLst>
          </p:cNvPr>
          <p:cNvSpPr>
            <a:spLocks noGrp="1" noChangeArrowheads="1"/>
          </p:cNvSpPr>
          <p:nvPr>
            <p:ph type="body" idx="1"/>
          </p:nvPr>
        </p:nvSpPr>
        <p:spPr/>
        <p:txBody>
          <a:bodyPr/>
          <a:lstStyle/>
          <a:p>
            <a:endParaRPr lang="en-US" altLang="en-US" sz="1000"/>
          </a:p>
        </p:txBody>
      </p:sp>
    </p:spTree>
    <p:extLst>
      <p:ext uri="{BB962C8B-B14F-4D97-AF65-F5344CB8AC3E}">
        <p14:creationId xmlns:p14="http://schemas.microsoft.com/office/powerpoint/2010/main" val="2252960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F0BC961-8C00-441F-A267-C56E120A138F}"/>
              </a:ext>
            </a:extLst>
          </p:cNvPr>
          <p:cNvSpPr>
            <a:spLocks noGrp="1" noChangeArrowheads="1"/>
          </p:cNvSpPr>
          <p:nvPr>
            <p:ph type="sldNum" sz="quarter" idx="5"/>
          </p:nvPr>
        </p:nvSpPr>
        <p:spPr>
          <a:ln/>
        </p:spPr>
        <p:txBody>
          <a:bodyPr/>
          <a:lstStyle/>
          <a:p>
            <a:fld id="{3BD212E7-3087-40A1-A64B-D78FA75A256E}" type="slidenum">
              <a:rPr lang="en-US" altLang="en-US"/>
              <a:pPr/>
              <a:t>19</a:t>
            </a:fld>
            <a:endParaRPr lang="en-US" altLang="en-US"/>
          </a:p>
        </p:txBody>
      </p:sp>
      <p:sp>
        <p:nvSpPr>
          <p:cNvPr id="216066" name="Rectangle 2">
            <a:extLst>
              <a:ext uri="{FF2B5EF4-FFF2-40B4-BE49-F238E27FC236}">
                <a16:creationId xmlns:a16="http://schemas.microsoft.com/office/drawing/2014/main" id="{632CBDA8-B7E1-4A55-B6A3-232F10769A1C}"/>
              </a:ext>
            </a:extLst>
          </p:cNvPr>
          <p:cNvSpPr>
            <a:spLocks noGrp="1" noRot="1" noChangeAspect="1" noChangeArrowheads="1" noTextEdit="1"/>
          </p:cNvSpPr>
          <p:nvPr>
            <p:ph type="sldImg"/>
          </p:nvPr>
        </p:nvSpPr>
        <p:spPr>
          <a:ln/>
        </p:spPr>
      </p:sp>
      <p:sp>
        <p:nvSpPr>
          <p:cNvPr id="216067" name="Rectangle 3">
            <a:extLst>
              <a:ext uri="{FF2B5EF4-FFF2-40B4-BE49-F238E27FC236}">
                <a16:creationId xmlns:a16="http://schemas.microsoft.com/office/drawing/2014/main" id="{628D7EB6-F7B7-483B-8F90-00D82E762CA9}"/>
              </a:ext>
            </a:extLst>
          </p:cNvPr>
          <p:cNvSpPr>
            <a:spLocks noGrp="1" noChangeArrowheads="1"/>
          </p:cNvSpPr>
          <p:nvPr>
            <p:ph type="body" idx="1"/>
          </p:nvPr>
        </p:nvSpPr>
        <p:spPr/>
        <p:txBody>
          <a:bodyPr/>
          <a:lstStyle/>
          <a:p>
            <a:endParaRPr lang="en-US" altLang="en-US" sz="1000"/>
          </a:p>
        </p:txBody>
      </p:sp>
    </p:spTree>
    <p:extLst>
      <p:ext uri="{BB962C8B-B14F-4D97-AF65-F5344CB8AC3E}">
        <p14:creationId xmlns:p14="http://schemas.microsoft.com/office/powerpoint/2010/main" val="3272882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A8B79-31B2-46D1-B841-E79C365B0A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D0E729-4268-484E-8CC7-45563F09DD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06867-5DA7-479E-95F4-710681914ACF}"/>
              </a:ext>
            </a:extLst>
          </p:cNvPr>
          <p:cNvSpPr>
            <a:spLocks noGrp="1"/>
          </p:cNvSpPr>
          <p:nvPr>
            <p:ph type="dt" sz="half" idx="10"/>
          </p:nvPr>
        </p:nvSpPr>
        <p:spPr/>
        <p:txBody>
          <a:bodyPr/>
          <a:lstStyle/>
          <a:p>
            <a:fld id="{7F3B575B-EC0C-43D4-8C3E-6608F7049252}" type="datetimeFigureOut">
              <a:rPr lang="en-US" smtClean="0"/>
              <a:t>3/2/2018</a:t>
            </a:fld>
            <a:endParaRPr lang="en-US"/>
          </a:p>
        </p:txBody>
      </p:sp>
      <p:sp>
        <p:nvSpPr>
          <p:cNvPr id="5" name="Footer Placeholder 4">
            <a:extLst>
              <a:ext uri="{FF2B5EF4-FFF2-40B4-BE49-F238E27FC236}">
                <a16:creationId xmlns:a16="http://schemas.microsoft.com/office/drawing/2014/main" id="{9BB57FD8-E25D-4D13-ACA5-F3504C561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1A7A9-6DF5-4D11-AFD9-42558C4F5EC8}"/>
              </a:ext>
            </a:extLst>
          </p:cNvPr>
          <p:cNvSpPr>
            <a:spLocks noGrp="1"/>
          </p:cNvSpPr>
          <p:nvPr>
            <p:ph type="sldNum" sz="quarter" idx="12"/>
          </p:nvPr>
        </p:nvSpPr>
        <p:spPr/>
        <p:txBody>
          <a:bodyPr/>
          <a:lstStyle/>
          <a:p>
            <a:fld id="{D25CDF64-48FF-4B7C-859E-9B0E6BA385AB}" type="slidenum">
              <a:rPr lang="en-US" smtClean="0"/>
              <a:t>‹#›</a:t>
            </a:fld>
            <a:endParaRPr lang="en-US"/>
          </a:p>
        </p:txBody>
      </p:sp>
    </p:spTree>
    <p:extLst>
      <p:ext uri="{BB962C8B-B14F-4D97-AF65-F5344CB8AC3E}">
        <p14:creationId xmlns:p14="http://schemas.microsoft.com/office/powerpoint/2010/main" val="450071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3C9EC-6FA2-4C85-8858-E890A37BC4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BFF83-C8A2-4C96-8823-4729610115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B6586-1A0E-4375-AEDE-054DC2DF3DCF}"/>
              </a:ext>
            </a:extLst>
          </p:cNvPr>
          <p:cNvSpPr>
            <a:spLocks noGrp="1"/>
          </p:cNvSpPr>
          <p:nvPr>
            <p:ph type="dt" sz="half" idx="10"/>
          </p:nvPr>
        </p:nvSpPr>
        <p:spPr/>
        <p:txBody>
          <a:bodyPr/>
          <a:lstStyle/>
          <a:p>
            <a:fld id="{7F3B575B-EC0C-43D4-8C3E-6608F7049252}" type="datetimeFigureOut">
              <a:rPr lang="en-US" smtClean="0"/>
              <a:t>3/2/2018</a:t>
            </a:fld>
            <a:endParaRPr lang="en-US"/>
          </a:p>
        </p:txBody>
      </p:sp>
      <p:sp>
        <p:nvSpPr>
          <p:cNvPr id="5" name="Footer Placeholder 4">
            <a:extLst>
              <a:ext uri="{FF2B5EF4-FFF2-40B4-BE49-F238E27FC236}">
                <a16:creationId xmlns:a16="http://schemas.microsoft.com/office/drawing/2014/main" id="{843DFD68-6DAB-4705-AEBD-C55F796F2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D44DB-D78E-40F1-B3D5-33B573CB1A85}"/>
              </a:ext>
            </a:extLst>
          </p:cNvPr>
          <p:cNvSpPr>
            <a:spLocks noGrp="1"/>
          </p:cNvSpPr>
          <p:nvPr>
            <p:ph type="sldNum" sz="quarter" idx="12"/>
          </p:nvPr>
        </p:nvSpPr>
        <p:spPr/>
        <p:txBody>
          <a:bodyPr/>
          <a:lstStyle/>
          <a:p>
            <a:fld id="{D25CDF64-48FF-4B7C-859E-9B0E6BA385AB}" type="slidenum">
              <a:rPr lang="en-US" smtClean="0"/>
              <a:t>‹#›</a:t>
            </a:fld>
            <a:endParaRPr lang="en-US"/>
          </a:p>
        </p:txBody>
      </p:sp>
    </p:spTree>
    <p:extLst>
      <p:ext uri="{BB962C8B-B14F-4D97-AF65-F5344CB8AC3E}">
        <p14:creationId xmlns:p14="http://schemas.microsoft.com/office/powerpoint/2010/main" val="773392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C91C0-64E4-4752-8CA9-72E41B8242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1287EE-A639-40C1-851C-15BB6B020BC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43E27-59A9-4B28-8A4A-76C40136915D}"/>
              </a:ext>
            </a:extLst>
          </p:cNvPr>
          <p:cNvSpPr>
            <a:spLocks noGrp="1"/>
          </p:cNvSpPr>
          <p:nvPr>
            <p:ph type="dt" sz="half" idx="10"/>
          </p:nvPr>
        </p:nvSpPr>
        <p:spPr/>
        <p:txBody>
          <a:bodyPr/>
          <a:lstStyle/>
          <a:p>
            <a:fld id="{7F3B575B-EC0C-43D4-8C3E-6608F7049252}" type="datetimeFigureOut">
              <a:rPr lang="en-US" smtClean="0"/>
              <a:t>3/2/2018</a:t>
            </a:fld>
            <a:endParaRPr lang="en-US"/>
          </a:p>
        </p:txBody>
      </p:sp>
      <p:sp>
        <p:nvSpPr>
          <p:cNvPr id="5" name="Footer Placeholder 4">
            <a:extLst>
              <a:ext uri="{FF2B5EF4-FFF2-40B4-BE49-F238E27FC236}">
                <a16:creationId xmlns:a16="http://schemas.microsoft.com/office/drawing/2014/main" id="{A478DF42-04A6-442C-BE26-DA29EA744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5C4BD-5A3E-487B-8E7C-CB0A71604172}"/>
              </a:ext>
            </a:extLst>
          </p:cNvPr>
          <p:cNvSpPr>
            <a:spLocks noGrp="1"/>
          </p:cNvSpPr>
          <p:nvPr>
            <p:ph type="sldNum" sz="quarter" idx="12"/>
          </p:nvPr>
        </p:nvSpPr>
        <p:spPr/>
        <p:txBody>
          <a:bodyPr/>
          <a:lstStyle/>
          <a:p>
            <a:fld id="{D25CDF64-48FF-4B7C-859E-9B0E6BA385AB}" type="slidenum">
              <a:rPr lang="en-US" smtClean="0"/>
              <a:t>‹#›</a:t>
            </a:fld>
            <a:endParaRPr lang="en-US"/>
          </a:p>
        </p:txBody>
      </p:sp>
    </p:spTree>
    <p:extLst>
      <p:ext uri="{BB962C8B-B14F-4D97-AF65-F5344CB8AC3E}">
        <p14:creationId xmlns:p14="http://schemas.microsoft.com/office/powerpoint/2010/main" val="2800241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B463E-53BA-4E15-AC6B-06F688E442C9}"/>
              </a:ext>
            </a:extLst>
          </p:cNvPr>
          <p:cNvSpPr>
            <a:spLocks noGrp="1"/>
          </p:cNvSpPr>
          <p:nvPr>
            <p:ph type="title"/>
          </p:nvPr>
        </p:nvSpPr>
        <p:spPr>
          <a:xfrm>
            <a:off x="2032000" y="190500"/>
            <a:ext cx="9347200" cy="15271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BEC4C2-A60B-4512-B7E9-9A1B643D8C50}"/>
              </a:ext>
            </a:extLst>
          </p:cNvPr>
          <p:cNvSpPr>
            <a:spLocks noGrp="1"/>
          </p:cNvSpPr>
          <p:nvPr>
            <p:ph type="body" sz="half" idx="1"/>
          </p:nvPr>
        </p:nvSpPr>
        <p:spPr>
          <a:xfrm>
            <a:off x="2032000" y="1905000"/>
            <a:ext cx="4572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D92618-8F43-463F-A370-39360C9E2DD2}"/>
              </a:ext>
            </a:extLst>
          </p:cNvPr>
          <p:cNvSpPr>
            <a:spLocks noGrp="1"/>
          </p:cNvSpPr>
          <p:nvPr>
            <p:ph sz="half" idx="2"/>
          </p:nvPr>
        </p:nvSpPr>
        <p:spPr>
          <a:xfrm>
            <a:off x="6807200" y="1905000"/>
            <a:ext cx="4572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435314-9A8D-4AD4-A4A1-878A92EFC47E}"/>
              </a:ext>
            </a:extLst>
          </p:cNvPr>
          <p:cNvSpPr>
            <a:spLocks noGrp="1"/>
          </p:cNvSpPr>
          <p:nvPr>
            <p:ph type="dt" sz="half" idx="10"/>
          </p:nvPr>
        </p:nvSpPr>
        <p:spPr>
          <a:xfrm>
            <a:off x="8839200" y="6248400"/>
            <a:ext cx="2540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BFFEDBE-583F-4F6B-9E0D-F87E43A53224}"/>
              </a:ext>
            </a:extLst>
          </p:cNvPr>
          <p:cNvSpPr>
            <a:spLocks noGrp="1"/>
          </p:cNvSpPr>
          <p:nvPr>
            <p:ph type="ftr" sz="quarter" idx="11"/>
          </p:nvPr>
        </p:nvSpPr>
        <p:spPr>
          <a:xfrm>
            <a:off x="4368800" y="6248400"/>
            <a:ext cx="38608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86BF424-506F-4CFA-AA7E-553502EB4DC3}"/>
              </a:ext>
            </a:extLst>
          </p:cNvPr>
          <p:cNvSpPr>
            <a:spLocks noGrp="1"/>
          </p:cNvSpPr>
          <p:nvPr>
            <p:ph type="sldNum" sz="quarter" idx="12"/>
          </p:nvPr>
        </p:nvSpPr>
        <p:spPr>
          <a:xfrm>
            <a:off x="2032000" y="6248400"/>
            <a:ext cx="1727200" cy="457200"/>
          </a:xfrm>
        </p:spPr>
        <p:txBody>
          <a:bodyPr/>
          <a:lstStyle>
            <a:lvl1pPr>
              <a:defRPr/>
            </a:lvl1pPr>
          </a:lstStyle>
          <a:p>
            <a:fld id="{5641DAF7-AEEF-4964-AB65-5560CFC10E33}" type="slidenum">
              <a:rPr lang="en-US" altLang="en-US"/>
              <a:pPr/>
              <a:t>‹#›</a:t>
            </a:fld>
            <a:endParaRPr lang="en-US" altLang="en-US"/>
          </a:p>
        </p:txBody>
      </p:sp>
    </p:spTree>
    <p:extLst>
      <p:ext uri="{BB962C8B-B14F-4D97-AF65-F5344CB8AC3E}">
        <p14:creationId xmlns:p14="http://schemas.microsoft.com/office/powerpoint/2010/main" val="3268453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6BF8-D04D-423A-8EC8-F59AC289FF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B79390-2F9F-4EB1-98EE-7203C93643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A7F2C-D826-496F-8D8D-B19840A14496}"/>
              </a:ext>
            </a:extLst>
          </p:cNvPr>
          <p:cNvSpPr>
            <a:spLocks noGrp="1"/>
          </p:cNvSpPr>
          <p:nvPr>
            <p:ph type="dt" sz="half" idx="10"/>
          </p:nvPr>
        </p:nvSpPr>
        <p:spPr/>
        <p:txBody>
          <a:bodyPr/>
          <a:lstStyle/>
          <a:p>
            <a:fld id="{7F3B575B-EC0C-43D4-8C3E-6608F7049252}" type="datetimeFigureOut">
              <a:rPr lang="en-US" smtClean="0"/>
              <a:t>3/2/2018</a:t>
            </a:fld>
            <a:endParaRPr lang="en-US"/>
          </a:p>
        </p:txBody>
      </p:sp>
      <p:sp>
        <p:nvSpPr>
          <p:cNvPr id="5" name="Footer Placeholder 4">
            <a:extLst>
              <a:ext uri="{FF2B5EF4-FFF2-40B4-BE49-F238E27FC236}">
                <a16:creationId xmlns:a16="http://schemas.microsoft.com/office/drawing/2014/main" id="{0E05A92F-BAD1-4CDC-8430-130FE190C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E3281-E7D2-4DFB-BCFF-04791DE8CA6C}"/>
              </a:ext>
            </a:extLst>
          </p:cNvPr>
          <p:cNvSpPr>
            <a:spLocks noGrp="1"/>
          </p:cNvSpPr>
          <p:nvPr>
            <p:ph type="sldNum" sz="quarter" idx="12"/>
          </p:nvPr>
        </p:nvSpPr>
        <p:spPr/>
        <p:txBody>
          <a:bodyPr/>
          <a:lstStyle/>
          <a:p>
            <a:fld id="{D25CDF64-48FF-4B7C-859E-9B0E6BA385AB}" type="slidenum">
              <a:rPr lang="en-US" smtClean="0"/>
              <a:t>‹#›</a:t>
            </a:fld>
            <a:endParaRPr lang="en-US"/>
          </a:p>
        </p:txBody>
      </p:sp>
    </p:spTree>
    <p:extLst>
      <p:ext uri="{BB962C8B-B14F-4D97-AF65-F5344CB8AC3E}">
        <p14:creationId xmlns:p14="http://schemas.microsoft.com/office/powerpoint/2010/main" val="383721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612F-AE37-4F18-A937-B962FA802D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E19C09-A86A-45F0-8F76-8762EDFACD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F92B35-1B81-4EC5-9AE1-2BD27D31A238}"/>
              </a:ext>
            </a:extLst>
          </p:cNvPr>
          <p:cNvSpPr>
            <a:spLocks noGrp="1"/>
          </p:cNvSpPr>
          <p:nvPr>
            <p:ph type="dt" sz="half" idx="10"/>
          </p:nvPr>
        </p:nvSpPr>
        <p:spPr/>
        <p:txBody>
          <a:bodyPr/>
          <a:lstStyle/>
          <a:p>
            <a:fld id="{7F3B575B-EC0C-43D4-8C3E-6608F7049252}" type="datetimeFigureOut">
              <a:rPr lang="en-US" smtClean="0"/>
              <a:t>3/2/2018</a:t>
            </a:fld>
            <a:endParaRPr lang="en-US"/>
          </a:p>
        </p:txBody>
      </p:sp>
      <p:sp>
        <p:nvSpPr>
          <p:cNvPr id="5" name="Footer Placeholder 4">
            <a:extLst>
              <a:ext uri="{FF2B5EF4-FFF2-40B4-BE49-F238E27FC236}">
                <a16:creationId xmlns:a16="http://schemas.microsoft.com/office/drawing/2014/main" id="{1FC0AAFF-A5DA-4883-96CA-71556D3D5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FBB2F-7110-456F-8224-5683ADD3ECFC}"/>
              </a:ext>
            </a:extLst>
          </p:cNvPr>
          <p:cNvSpPr>
            <a:spLocks noGrp="1"/>
          </p:cNvSpPr>
          <p:nvPr>
            <p:ph type="sldNum" sz="quarter" idx="12"/>
          </p:nvPr>
        </p:nvSpPr>
        <p:spPr/>
        <p:txBody>
          <a:bodyPr/>
          <a:lstStyle/>
          <a:p>
            <a:fld id="{D25CDF64-48FF-4B7C-859E-9B0E6BA385AB}" type="slidenum">
              <a:rPr lang="en-US" smtClean="0"/>
              <a:t>‹#›</a:t>
            </a:fld>
            <a:endParaRPr lang="en-US"/>
          </a:p>
        </p:txBody>
      </p:sp>
    </p:spTree>
    <p:extLst>
      <p:ext uri="{BB962C8B-B14F-4D97-AF65-F5344CB8AC3E}">
        <p14:creationId xmlns:p14="http://schemas.microsoft.com/office/powerpoint/2010/main" val="67836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BAA1-7850-4579-B7CD-B62A5BB9CD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5B6485-24A9-4541-9F9C-FA72E30840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0677B1-7B96-44A1-9D94-7C30FEF1F72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AAC269-E354-48D3-8F2E-3F242E0D80A9}"/>
              </a:ext>
            </a:extLst>
          </p:cNvPr>
          <p:cNvSpPr>
            <a:spLocks noGrp="1"/>
          </p:cNvSpPr>
          <p:nvPr>
            <p:ph type="dt" sz="half" idx="10"/>
          </p:nvPr>
        </p:nvSpPr>
        <p:spPr/>
        <p:txBody>
          <a:bodyPr/>
          <a:lstStyle/>
          <a:p>
            <a:fld id="{7F3B575B-EC0C-43D4-8C3E-6608F7049252}" type="datetimeFigureOut">
              <a:rPr lang="en-US" smtClean="0"/>
              <a:t>3/2/2018</a:t>
            </a:fld>
            <a:endParaRPr lang="en-US"/>
          </a:p>
        </p:txBody>
      </p:sp>
      <p:sp>
        <p:nvSpPr>
          <p:cNvPr id="6" name="Footer Placeholder 5">
            <a:extLst>
              <a:ext uri="{FF2B5EF4-FFF2-40B4-BE49-F238E27FC236}">
                <a16:creationId xmlns:a16="http://schemas.microsoft.com/office/drawing/2014/main" id="{41852BEA-AF92-4DB4-B7D5-835C5F3567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C7437-2627-4471-8EB6-563D6F75D3E7}"/>
              </a:ext>
            </a:extLst>
          </p:cNvPr>
          <p:cNvSpPr>
            <a:spLocks noGrp="1"/>
          </p:cNvSpPr>
          <p:nvPr>
            <p:ph type="sldNum" sz="quarter" idx="12"/>
          </p:nvPr>
        </p:nvSpPr>
        <p:spPr/>
        <p:txBody>
          <a:bodyPr/>
          <a:lstStyle/>
          <a:p>
            <a:fld id="{D25CDF64-48FF-4B7C-859E-9B0E6BA385AB}" type="slidenum">
              <a:rPr lang="en-US" smtClean="0"/>
              <a:t>‹#›</a:t>
            </a:fld>
            <a:endParaRPr lang="en-US"/>
          </a:p>
        </p:txBody>
      </p:sp>
    </p:spTree>
    <p:extLst>
      <p:ext uri="{BB962C8B-B14F-4D97-AF65-F5344CB8AC3E}">
        <p14:creationId xmlns:p14="http://schemas.microsoft.com/office/powerpoint/2010/main" val="2658692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1195-F6B2-4C85-863F-F8B87A0990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F6595C-AC06-44EA-B8F3-A3F5977B39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2E253E-5150-4E2F-919D-DADA43FA81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088CFF-7AD6-4E3B-BE87-ADD3F9E0DB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EAFF66-6CC4-470C-A8D3-65B7483632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8E4FE0-AEFD-47B4-8CC0-5393FD372F30}"/>
              </a:ext>
            </a:extLst>
          </p:cNvPr>
          <p:cNvSpPr>
            <a:spLocks noGrp="1"/>
          </p:cNvSpPr>
          <p:nvPr>
            <p:ph type="dt" sz="half" idx="10"/>
          </p:nvPr>
        </p:nvSpPr>
        <p:spPr/>
        <p:txBody>
          <a:bodyPr/>
          <a:lstStyle/>
          <a:p>
            <a:fld id="{7F3B575B-EC0C-43D4-8C3E-6608F7049252}" type="datetimeFigureOut">
              <a:rPr lang="en-US" smtClean="0"/>
              <a:t>3/2/2018</a:t>
            </a:fld>
            <a:endParaRPr lang="en-US"/>
          </a:p>
        </p:txBody>
      </p:sp>
      <p:sp>
        <p:nvSpPr>
          <p:cNvPr id="8" name="Footer Placeholder 7">
            <a:extLst>
              <a:ext uri="{FF2B5EF4-FFF2-40B4-BE49-F238E27FC236}">
                <a16:creationId xmlns:a16="http://schemas.microsoft.com/office/drawing/2014/main" id="{C97D881C-8FA8-40CC-83C8-4A66738A13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9E9B26-A073-4035-B421-D33808A49904}"/>
              </a:ext>
            </a:extLst>
          </p:cNvPr>
          <p:cNvSpPr>
            <a:spLocks noGrp="1"/>
          </p:cNvSpPr>
          <p:nvPr>
            <p:ph type="sldNum" sz="quarter" idx="12"/>
          </p:nvPr>
        </p:nvSpPr>
        <p:spPr/>
        <p:txBody>
          <a:bodyPr/>
          <a:lstStyle/>
          <a:p>
            <a:fld id="{D25CDF64-48FF-4B7C-859E-9B0E6BA385AB}" type="slidenum">
              <a:rPr lang="en-US" smtClean="0"/>
              <a:t>‹#›</a:t>
            </a:fld>
            <a:endParaRPr lang="en-US"/>
          </a:p>
        </p:txBody>
      </p:sp>
    </p:spTree>
    <p:extLst>
      <p:ext uri="{BB962C8B-B14F-4D97-AF65-F5344CB8AC3E}">
        <p14:creationId xmlns:p14="http://schemas.microsoft.com/office/powerpoint/2010/main" val="3414576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62E0B-A1D1-4906-B16A-9F45D24A14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617E5A-4BFA-41B4-9923-55F0422AF895}"/>
              </a:ext>
            </a:extLst>
          </p:cNvPr>
          <p:cNvSpPr>
            <a:spLocks noGrp="1"/>
          </p:cNvSpPr>
          <p:nvPr>
            <p:ph type="dt" sz="half" idx="10"/>
          </p:nvPr>
        </p:nvSpPr>
        <p:spPr/>
        <p:txBody>
          <a:bodyPr/>
          <a:lstStyle/>
          <a:p>
            <a:fld id="{7F3B575B-EC0C-43D4-8C3E-6608F7049252}" type="datetimeFigureOut">
              <a:rPr lang="en-US" smtClean="0"/>
              <a:t>3/2/2018</a:t>
            </a:fld>
            <a:endParaRPr lang="en-US"/>
          </a:p>
        </p:txBody>
      </p:sp>
      <p:sp>
        <p:nvSpPr>
          <p:cNvPr id="4" name="Footer Placeholder 3">
            <a:extLst>
              <a:ext uri="{FF2B5EF4-FFF2-40B4-BE49-F238E27FC236}">
                <a16:creationId xmlns:a16="http://schemas.microsoft.com/office/drawing/2014/main" id="{09927B2C-A80F-4BB1-8C09-D974EB186A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2917E5-938A-4D16-8CB9-B8A3C9150BCB}"/>
              </a:ext>
            </a:extLst>
          </p:cNvPr>
          <p:cNvSpPr>
            <a:spLocks noGrp="1"/>
          </p:cNvSpPr>
          <p:nvPr>
            <p:ph type="sldNum" sz="quarter" idx="12"/>
          </p:nvPr>
        </p:nvSpPr>
        <p:spPr/>
        <p:txBody>
          <a:bodyPr/>
          <a:lstStyle/>
          <a:p>
            <a:fld id="{D25CDF64-48FF-4B7C-859E-9B0E6BA385AB}" type="slidenum">
              <a:rPr lang="en-US" smtClean="0"/>
              <a:t>‹#›</a:t>
            </a:fld>
            <a:endParaRPr lang="en-US"/>
          </a:p>
        </p:txBody>
      </p:sp>
    </p:spTree>
    <p:extLst>
      <p:ext uri="{BB962C8B-B14F-4D97-AF65-F5344CB8AC3E}">
        <p14:creationId xmlns:p14="http://schemas.microsoft.com/office/powerpoint/2010/main" val="9368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FB09A3-D12A-484F-8743-C23041128BC6}"/>
              </a:ext>
            </a:extLst>
          </p:cNvPr>
          <p:cNvSpPr>
            <a:spLocks noGrp="1"/>
          </p:cNvSpPr>
          <p:nvPr>
            <p:ph type="dt" sz="half" idx="10"/>
          </p:nvPr>
        </p:nvSpPr>
        <p:spPr/>
        <p:txBody>
          <a:bodyPr/>
          <a:lstStyle/>
          <a:p>
            <a:fld id="{7F3B575B-EC0C-43D4-8C3E-6608F7049252}" type="datetimeFigureOut">
              <a:rPr lang="en-US" smtClean="0"/>
              <a:t>3/2/2018</a:t>
            </a:fld>
            <a:endParaRPr lang="en-US"/>
          </a:p>
        </p:txBody>
      </p:sp>
      <p:sp>
        <p:nvSpPr>
          <p:cNvPr id="3" name="Footer Placeholder 2">
            <a:extLst>
              <a:ext uri="{FF2B5EF4-FFF2-40B4-BE49-F238E27FC236}">
                <a16:creationId xmlns:a16="http://schemas.microsoft.com/office/drawing/2014/main" id="{0D0090A4-1A66-472D-82A9-F1D018BCA4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28CF69-856F-4007-83BE-5AC28BDE70C6}"/>
              </a:ext>
            </a:extLst>
          </p:cNvPr>
          <p:cNvSpPr>
            <a:spLocks noGrp="1"/>
          </p:cNvSpPr>
          <p:nvPr>
            <p:ph type="sldNum" sz="quarter" idx="12"/>
          </p:nvPr>
        </p:nvSpPr>
        <p:spPr/>
        <p:txBody>
          <a:bodyPr/>
          <a:lstStyle/>
          <a:p>
            <a:fld id="{D25CDF64-48FF-4B7C-859E-9B0E6BA385AB}" type="slidenum">
              <a:rPr lang="en-US" smtClean="0"/>
              <a:t>‹#›</a:t>
            </a:fld>
            <a:endParaRPr lang="en-US"/>
          </a:p>
        </p:txBody>
      </p:sp>
    </p:spTree>
    <p:extLst>
      <p:ext uri="{BB962C8B-B14F-4D97-AF65-F5344CB8AC3E}">
        <p14:creationId xmlns:p14="http://schemas.microsoft.com/office/powerpoint/2010/main" val="3474611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3DCE-7933-42EB-881C-A622035FD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5D4B57-6316-48F3-AAE4-0A179A799C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9E7C7B-58C7-4C58-AF15-7FF0021B1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8FCF7F-9E6B-4787-A7C5-C3929BAA161B}"/>
              </a:ext>
            </a:extLst>
          </p:cNvPr>
          <p:cNvSpPr>
            <a:spLocks noGrp="1"/>
          </p:cNvSpPr>
          <p:nvPr>
            <p:ph type="dt" sz="half" idx="10"/>
          </p:nvPr>
        </p:nvSpPr>
        <p:spPr/>
        <p:txBody>
          <a:bodyPr/>
          <a:lstStyle/>
          <a:p>
            <a:fld id="{7F3B575B-EC0C-43D4-8C3E-6608F7049252}" type="datetimeFigureOut">
              <a:rPr lang="en-US" smtClean="0"/>
              <a:t>3/2/2018</a:t>
            </a:fld>
            <a:endParaRPr lang="en-US"/>
          </a:p>
        </p:txBody>
      </p:sp>
      <p:sp>
        <p:nvSpPr>
          <p:cNvPr id="6" name="Footer Placeholder 5">
            <a:extLst>
              <a:ext uri="{FF2B5EF4-FFF2-40B4-BE49-F238E27FC236}">
                <a16:creationId xmlns:a16="http://schemas.microsoft.com/office/drawing/2014/main" id="{299D88AA-AF90-48AD-B4D5-ACD26A6BD9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A8AC57-F600-49B9-859A-3ED86A90D295}"/>
              </a:ext>
            </a:extLst>
          </p:cNvPr>
          <p:cNvSpPr>
            <a:spLocks noGrp="1"/>
          </p:cNvSpPr>
          <p:nvPr>
            <p:ph type="sldNum" sz="quarter" idx="12"/>
          </p:nvPr>
        </p:nvSpPr>
        <p:spPr/>
        <p:txBody>
          <a:bodyPr/>
          <a:lstStyle/>
          <a:p>
            <a:fld id="{D25CDF64-48FF-4B7C-859E-9B0E6BA385AB}" type="slidenum">
              <a:rPr lang="en-US" smtClean="0"/>
              <a:t>‹#›</a:t>
            </a:fld>
            <a:endParaRPr lang="en-US"/>
          </a:p>
        </p:txBody>
      </p:sp>
    </p:spTree>
    <p:extLst>
      <p:ext uri="{BB962C8B-B14F-4D97-AF65-F5344CB8AC3E}">
        <p14:creationId xmlns:p14="http://schemas.microsoft.com/office/powerpoint/2010/main" val="276927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144A9-2599-43E1-A342-E8455EFC2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8B2E66-69EB-458E-A5C1-4623B46D0C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CAEDFF-A9B5-47FA-A361-483FC3BA5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AD74D9-F0E0-4704-9B5F-6B4DDABD7654}"/>
              </a:ext>
            </a:extLst>
          </p:cNvPr>
          <p:cNvSpPr>
            <a:spLocks noGrp="1"/>
          </p:cNvSpPr>
          <p:nvPr>
            <p:ph type="dt" sz="half" idx="10"/>
          </p:nvPr>
        </p:nvSpPr>
        <p:spPr/>
        <p:txBody>
          <a:bodyPr/>
          <a:lstStyle/>
          <a:p>
            <a:fld id="{7F3B575B-EC0C-43D4-8C3E-6608F7049252}" type="datetimeFigureOut">
              <a:rPr lang="en-US" smtClean="0"/>
              <a:t>3/2/2018</a:t>
            </a:fld>
            <a:endParaRPr lang="en-US"/>
          </a:p>
        </p:txBody>
      </p:sp>
      <p:sp>
        <p:nvSpPr>
          <p:cNvPr id="6" name="Footer Placeholder 5">
            <a:extLst>
              <a:ext uri="{FF2B5EF4-FFF2-40B4-BE49-F238E27FC236}">
                <a16:creationId xmlns:a16="http://schemas.microsoft.com/office/drawing/2014/main" id="{21E35D11-D291-4B3B-81FE-1484FBCB4B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AF915A-F71F-48BF-9C42-C6FC8B1C1E9E}"/>
              </a:ext>
            </a:extLst>
          </p:cNvPr>
          <p:cNvSpPr>
            <a:spLocks noGrp="1"/>
          </p:cNvSpPr>
          <p:nvPr>
            <p:ph type="sldNum" sz="quarter" idx="12"/>
          </p:nvPr>
        </p:nvSpPr>
        <p:spPr/>
        <p:txBody>
          <a:bodyPr/>
          <a:lstStyle/>
          <a:p>
            <a:fld id="{D25CDF64-48FF-4B7C-859E-9B0E6BA385AB}" type="slidenum">
              <a:rPr lang="en-US" smtClean="0"/>
              <a:t>‹#›</a:t>
            </a:fld>
            <a:endParaRPr lang="en-US"/>
          </a:p>
        </p:txBody>
      </p:sp>
    </p:spTree>
    <p:extLst>
      <p:ext uri="{BB962C8B-B14F-4D97-AF65-F5344CB8AC3E}">
        <p14:creationId xmlns:p14="http://schemas.microsoft.com/office/powerpoint/2010/main" val="2927051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6A5008-705F-4DAD-ADB3-1BE854F4BE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A14BE2-79F0-4451-AB8B-0A83E6162B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41757-9282-40C5-8186-C04456FE6A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B575B-EC0C-43D4-8C3E-6608F7049252}" type="datetimeFigureOut">
              <a:rPr lang="en-US" smtClean="0"/>
              <a:t>3/2/2018</a:t>
            </a:fld>
            <a:endParaRPr lang="en-US"/>
          </a:p>
        </p:txBody>
      </p:sp>
      <p:sp>
        <p:nvSpPr>
          <p:cNvPr id="5" name="Footer Placeholder 4">
            <a:extLst>
              <a:ext uri="{FF2B5EF4-FFF2-40B4-BE49-F238E27FC236}">
                <a16:creationId xmlns:a16="http://schemas.microsoft.com/office/drawing/2014/main" id="{4358F046-E7AA-4EEE-8E10-CEDE1C3BA8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6802EF-08CD-4DBC-B43F-72ECBECB5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CDF64-48FF-4B7C-859E-9B0E6BA385AB}" type="slidenum">
              <a:rPr lang="en-US" smtClean="0"/>
              <a:t>‹#›</a:t>
            </a:fld>
            <a:endParaRPr lang="en-US"/>
          </a:p>
        </p:txBody>
      </p:sp>
    </p:spTree>
    <p:extLst>
      <p:ext uri="{BB962C8B-B14F-4D97-AF65-F5344CB8AC3E}">
        <p14:creationId xmlns:p14="http://schemas.microsoft.com/office/powerpoint/2010/main" val="270690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24.png"/><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5.w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5.bin"/><Relationship Id="rId4" Type="http://schemas.openxmlformats.org/officeDocument/2006/relationships/image" Target="../media/image27.wmf"/></Relationships>
</file>

<file path=ppt/slides/_rels/slide2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notesSlide" Target="../notesSlides/notesSlide1.xml"/><Relationship Id="rId7"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oleObject" Target="../embeddings/oleObject1.bin"/><Relationship Id="rId4" Type="http://schemas.openxmlformats.org/officeDocument/2006/relationships/image" Target="../media/image11.jpeg"/><Relationship Id="rId9" Type="http://schemas.openxmlformats.org/officeDocument/2006/relationships/image" Target="../media/image14.gif"/></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AF3356-2967-4433-9B3A-5B85F0F4E887}"/>
              </a:ext>
            </a:extLst>
          </p:cNvPr>
          <p:cNvSpPr txBox="1"/>
          <p:nvPr/>
        </p:nvSpPr>
        <p:spPr>
          <a:xfrm>
            <a:off x="2901460" y="167055"/>
            <a:ext cx="5570307" cy="707886"/>
          </a:xfrm>
          <a:prstGeom prst="rect">
            <a:avLst/>
          </a:prstGeom>
          <a:noFill/>
        </p:spPr>
        <p:txBody>
          <a:bodyPr wrap="none" rtlCol="0">
            <a:spAutoFit/>
          </a:bodyPr>
          <a:lstStyle/>
          <a:p>
            <a:r>
              <a:rPr lang="en-US" sz="4000" dirty="0"/>
              <a:t>Anytime Algorithms for AI</a:t>
            </a:r>
          </a:p>
        </p:txBody>
      </p:sp>
      <p:sp>
        <p:nvSpPr>
          <p:cNvPr id="5" name="TextBox 4">
            <a:extLst>
              <a:ext uri="{FF2B5EF4-FFF2-40B4-BE49-F238E27FC236}">
                <a16:creationId xmlns:a16="http://schemas.microsoft.com/office/drawing/2014/main" id="{05E16376-D1AF-47A0-8678-EA6D0C435793}"/>
              </a:ext>
            </a:extLst>
          </p:cNvPr>
          <p:cNvSpPr txBox="1"/>
          <p:nvPr/>
        </p:nvSpPr>
        <p:spPr>
          <a:xfrm>
            <a:off x="501161" y="1659285"/>
            <a:ext cx="9319114" cy="4031873"/>
          </a:xfrm>
          <a:prstGeom prst="rect">
            <a:avLst/>
          </a:prstGeom>
          <a:noFill/>
        </p:spPr>
        <p:txBody>
          <a:bodyPr wrap="square" rtlCol="0">
            <a:spAutoFit/>
          </a:bodyPr>
          <a:lstStyle/>
          <a:p>
            <a:r>
              <a:rPr lang="en-US" sz="3200" dirty="0"/>
              <a:t>Today we will learn about </a:t>
            </a:r>
            <a:r>
              <a:rPr lang="en-US" sz="3200" i="1" dirty="0"/>
              <a:t>anytime algorithms</a:t>
            </a:r>
            <a:r>
              <a:rPr lang="en-US" sz="3200" dirty="0"/>
              <a:t>. </a:t>
            </a:r>
          </a:p>
          <a:p>
            <a:r>
              <a:rPr lang="en-US" sz="3200" dirty="0"/>
              <a:t> </a:t>
            </a:r>
          </a:p>
          <a:p>
            <a:endParaRPr lang="en-US" sz="3200" dirty="0"/>
          </a:p>
          <a:p>
            <a:r>
              <a:rPr lang="en-US" sz="3200" dirty="0"/>
              <a:t>Anytime algorithms are a general tool beyond A.I., but are especially critical for AI agents that operate in the real world (driverless cars, robots, web-bots </a:t>
            </a:r>
            <a:r>
              <a:rPr lang="en-US" sz="3200" dirty="0" err="1"/>
              <a:t>etc</a:t>
            </a:r>
            <a:r>
              <a:rPr lang="en-US" sz="3200" dirty="0"/>
              <a:t>) </a:t>
            </a:r>
          </a:p>
          <a:p>
            <a:endParaRPr lang="en-US" sz="3200" dirty="0"/>
          </a:p>
          <a:p>
            <a:r>
              <a:rPr lang="en-US" sz="3200" dirty="0"/>
              <a:t>Lets start with motivation…</a:t>
            </a:r>
          </a:p>
        </p:txBody>
      </p:sp>
    </p:spTree>
    <p:extLst>
      <p:ext uri="{BB962C8B-B14F-4D97-AF65-F5344CB8AC3E}">
        <p14:creationId xmlns:p14="http://schemas.microsoft.com/office/powerpoint/2010/main" val="3548488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5" name="Rectangle 3">
            <a:extLst>
              <a:ext uri="{FF2B5EF4-FFF2-40B4-BE49-F238E27FC236}">
                <a16:creationId xmlns:a16="http://schemas.microsoft.com/office/drawing/2014/main" id="{A17B23C5-671F-452B-83F0-75EF02ECDE4A}"/>
              </a:ext>
            </a:extLst>
          </p:cNvPr>
          <p:cNvSpPr>
            <a:spLocks noGrp="1" noChangeArrowheads="1"/>
          </p:cNvSpPr>
          <p:nvPr>
            <p:ph type="title"/>
          </p:nvPr>
        </p:nvSpPr>
        <p:spPr>
          <a:xfrm>
            <a:off x="577850" y="196094"/>
            <a:ext cx="9347200" cy="508002"/>
          </a:xfrm>
        </p:spPr>
        <p:txBody>
          <a:bodyPr>
            <a:normAutofit fontScale="90000"/>
          </a:bodyPr>
          <a:lstStyle/>
          <a:p>
            <a:r>
              <a:rPr lang="en-US" altLang="en-US" dirty="0"/>
              <a:t>Anytime Algorithms</a:t>
            </a:r>
          </a:p>
        </p:txBody>
      </p:sp>
      <p:sp>
        <p:nvSpPr>
          <p:cNvPr id="192516" name="Rectangle 4">
            <a:extLst>
              <a:ext uri="{FF2B5EF4-FFF2-40B4-BE49-F238E27FC236}">
                <a16:creationId xmlns:a16="http://schemas.microsoft.com/office/drawing/2014/main" id="{DF2D6285-379D-4910-93AC-1B511FE55EEB}"/>
              </a:ext>
            </a:extLst>
          </p:cNvPr>
          <p:cNvSpPr>
            <a:spLocks noGrp="1" noChangeArrowheads="1"/>
          </p:cNvSpPr>
          <p:nvPr>
            <p:ph type="body" sz="half" idx="1"/>
          </p:nvPr>
        </p:nvSpPr>
        <p:spPr>
          <a:xfrm>
            <a:off x="276683" y="1178757"/>
            <a:ext cx="6063790" cy="1983543"/>
          </a:xfrm>
        </p:spPr>
        <p:txBody>
          <a:bodyPr>
            <a:normAutofit/>
          </a:bodyPr>
          <a:lstStyle/>
          <a:p>
            <a:pPr>
              <a:lnSpc>
                <a:spcPct val="90000"/>
              </a:lnSpc>
            </a:pPr>
            <a:r>
              <a:rPr lang="en-US" altLang="en-US" sz="2000" dirty="0"/>
              <a:t>So, we can run our fish classification algorithm.</a:t>
            </a:r>
          </a:p>
          <a:p>
            <a:pPr>
              <a:lnSpc>
                <a:spcPct val="90000"/>
              </a:lnSpc>
            </a:pPr>
            <a:r>
              <a:rPr lang="en-US" altLang="en-US" sz="2000" dirty="0"/>
              <a:t>If the fish swims slowly, we use all four seconds.</a:t>
            </a:r>
          </a:p>
          <a:p>
            <a:pPr>
              <a:lnSpc>
                <a:spcPct val="90000"/>
              </a:lnSpc>
            </a:pPr>
            <a:r>
              <a:rPr lang="en-US" altLang="en-US" sz="2000" dirty="0"/>
              <a:t>But if the fish swims fast, and is just about to leave the killing zone, we interrupt the algorithm, and ask it for its best current guess as to the class label. </a:t>
            </a:r>
          </a:p>
        </p:txBody>
      </p:sp>
      <p:sp>
        <p:nvSpPr>
          <p:cNvPr id="192519" name="Text Box 7">
            <a:extLst>
              <a:ext uri="{FF2B5EF4-FFF2-40B4-BE49-F238E27FC236}">
                <a16:creationId xmlns:a16="http://schemas.microsoft.com/office/drawing/2014/main" id="{38EF2B65-9E34-4844-9C33-B5C9AB72C82D}"/>
              </a:ext>
            </a:extLst>
          </p:cNvPr>
          <p:cNvSpPr txBox="1">
            <a:spLocks noChangeArrowheads="1"/>
          </p:cNvSpPr>
          <p:nvPr/>
        </p:nvSpPr>
        <p:spPr bwMode="auto">
          <a:xfrm>
            <a:off x="6076950" y="6172200"/>
            <a:ext cx="121058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00"/>
                </a:solidFill>
              </a:rPr>
              <a:t>1. Suspend</a:t>
            </a:r>
          </a:p>
        </p:txBody>
      </p:sp>
      <p:grpSp>
        <p:nvGrpSpPr>
          <p:cNvPr id="192520" name="Group 8">
            <a:extLst>
              <a:ext uri="{FF2B5EF4-FFF2-40B4-BE49-F238E27FC236}">
                <a16:creationId xmlns:a16="http://schemas.microsoft.com/office/drawing/2014/main" id="{018EA5FF-56C3-47C2-A813-EBE45EC5E074}"/>
              </a:ext>
            </a:extLst>
          </p:cNvPr>
          <p:cNvGrpSpPr>
            <a:grpSpLocks/>
          </p:cNvGrpSpPr>
          <p:nvPr/>
        </p:nvGrpSpPr>
        <p:grpSpPr bwMode="auto">
          <a:xfrm>
            <a:off x="6477001" y="3506788"/>
            <a:ext cx="1266825" cy="1065212"/>
            <a:chOff x="3120" y="2209"/>
            <a:chExt cx="798" cy="671"/>
          </a:xfrm>
        </p:grpSpPr>
        <p:sp>
          <p:nvSpPr>
            <p:cNvPr id="192521" name="Text Box 9">
              <a:extLst>
                <a:ext uri="{FF2B5EF4-FFF2-40B4-BE49-F238E27FC236}">
                  <a16:creationId xmlns:a16="http://schemas.microsoft.com/office/drawing/2014/main" id="{E470C289-F064-4B7E-97AB-D66AE14C0F5F}"/>
                </a:ext>
              </a:extLst>
            </p:cNvPr>
            <p:cNvSpPr txBox="1">
              <a:spLocks noChangeArrowheads="1"/>
            </p:cNvSpPr>
            <p:nvPr/>
          </p:nvSpPr>
          <p:spPr bwMode="auto">
            <a:xfrm>
              <a:off x="3120" y="2209"/>
              <a:ext cx="79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00"/>
                  </a:solidFill>
                </a:rPr>
                <a:t>3. Continue</a:t>
              </a:r>
            </a:p>
            <a:p>
              <a:r>
                <a:rPr lang="en-US" altLang="en-US">
                  <a:solidFill>
                    <a:srgbClr val="000000"/>
                  </a:solidFill>
                </a:rPr>
                <a:t>If you want</a:t>
              </a:r>
            </a:p>
          </p:txBody>
        </p:sp>
        <p:sp>
          <p:nvSpPr>
            <p:cNvPr id="192522" name="Line 10">
              <a:extLst>
                <a:ext uri="{FF2B5EF4-FFF2-40B4-BE49-F238E27FC236}">
                  <a16:creationId xmlns:a16="http://schemas.microsoft.com/office/drawing/2014/main" id="{97FA4240-9374-4433-BC07-82E28A1F6D41}"/>
                </a:ext>
              </a:extLst>
            </p:cNvPr>
            <p:cNvSpPr>
              <a:spLocks noChangeShapeType="1"/>
            </p:cNvSpPr>
            <p:nvPr/>
          </p:nvSpPr>
          <p:spPr bwMode="auto">
            <a:xfrm flipV="1">
              <a:off x="3216" y="259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2523" name="Line 11">
              <a:extLst>
                <a:ext uri="{FF2B5EF4-FFF2-40B4-BE49-F238E27FC236}">
                  <a16:creationId xmlns:a16="http://schemas.microsoft.com/office/drawing/2014/main" id="{841FFB43-7215-4C6C-A465-2355EC6E21F3}"/>
                </a:ext>
              </a:extLst>
            </p:cNvPr>
            <p:cNvSpPr>
              <a:spLocks noChangeShapeType="1"/>
            </p:cNvSpPr>
            <p:nvPr/>
          </p:nvSpPr>
          <p:spPr bwMode="auto">
            <a:xfrm>
              <a:off x="3216" y="2592"/>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2524" name="Group 12">
            <a:extLst>
              <a:ext uri="{FF2B5EF4-FFF2-40B4-BE49-F238E27FC236}">
                <a16:creationId xmlns:a16="http://schemas.microsoft.com/office/drawing/2014/main" id="{F8C76417-A94A-4EA2-9E9C-59800779BBD5}"/>
              </a:ext>
            </a:extLst>
          </p:cNvPr>
          <p:cNvGrpSpPr>
            <a:grpSpLocks/>
          </p:cNvGrpSpPr>
          <p:nvPr/>
        </p:nvGrpSpPr>
        <p:grpSpPr bwMode="auto">
          <a:xfrm>
            <a:off x="3886200" y="3810000"/>
            <a:ext cx="2667000" cy="776288"/>
            <a:chOff x="1488" y="2400"/>
            <a:chExt cx="1680" cy="489"/>
          </a:xfrm>
        </p:grpSpPr>
        <p:sp>
          <p:nvSpPr>
            <p:cNvPr id="192525" name="Text Box 13">
              <a:extLst>
                <a:ext uri="{FF2B5EF4-FFF2-40B4-BE49-F238E27FC236}">
                  <a16:creationId xmlns:a16="http://schemas.microsoft.com/office/drawing/2014/main" id="{6A999214-DF75-42E7-952B-187AF2827233}"/>
                </a:ext>
              </a:extLst>
            </p:cNvPr>
            <p:cNvSpPr txBox="1">
              <a:spLocks noChangeArrowheads="1"/>
            </p:cNvSpPr>
            <p:nvPr/>
          </p:nvSpPr>
          <p:spPr bwMode="auto">
            <a:xfrm>
              <a:off x="1488" y="2400"/>
              <a:ext cx="12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00"/>
                  </a:solidFill>
                </a:rPr>
                <a:t>2. Peek the results</a:t>
              </a:r>
            </a:p>
          </p:txBody>
        </p:sp>
        <p:sp>
          <p:nvSpPr>
            <p:cNvPr id="192526" name="Line 14">
              <a:extLst>
                <a:ext uri="{FF2B5EF4-FFF2-40B4-BE49-F238E27FC236}">
                  <a16:creationId xmlns:a16="http://schemas.microsoft.com/office/drawing/2014/main" id="{B8F3F464-46FA-47B0-97EB-A0A3A7E734C1}"/>
                </a:ext>
              </a:extLst>
            </p:cNvPr>
            <p:cNvSpPr>
              <a:spLocks noChangeShapeType="1"/>
            </p:cNvSpPr>
            <p:nvPr/>
          </p:nvSpPr>
          <p:spPr bwMode="auto">
            <a:xfrm>
              <a:off x="2640" y="2601"/>
              <a:ext cx="528" cy="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 name="Rectangle 5">
            <a:extLst>
              <a:ext uri="{FF2B5EF4-FFF2-40B4-BE49-F238E27FC236}">
                <a16:creationId xmlns:a16="http://schemas.microsoft.com/office/drawing/2014/main" id="{68FFFCEE-287B-41E4-B2E3-F83BD22241DF}"/>
              </a:ext>
            </a:extLst>
          </p:cNvPr>
          <p:cNvSpPr>
            <a:spLocks noChangeArrowheads="1"/>
          </p:cNvSpPr>
          <p:nvPr/>
        </p:nvSpPr>
        <p:spPr bwMode="auto">
          <a:xfrm>
            <a:off x="2478088" y="4495800"/>
            <a:ext cx="233363" cy="159385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58">
            <a:extLst>
              <a:ext uri="{FF2B5EF4-FFF2-40B4-BE49-F238E27FC236}">
                <a16:creationId xmlns:a16="http://schemas.microsoft.com/office/drawing/2014/main" id="{7352A7EB-64BA-4645-B16C-4313BA91F288}"/>
              </a:ext>
            </a:extLst>
          </p:cNvPr>
          <p:cNvSpPr>
            <a:spLocks noChangeArrowheads="1"/>
          </p:cNvSpPr>
          <p:nvPr/>
        </p:nvSpPr>
        <p:spPr bwMode="auto">
          <a:xfrm>
            <a:off x="3314700" y="6189663"/>
            <a:ext cx="4889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9">
            <a:extLst>
              <a:ext uri="{FF2B5EF4-FFF2-40B4-BE49-F238E27FC236}">
                <a16:creationId xmlns:a16="http://schemas.microsoft.com/office/drawing/2014/main" id="{C89BCC2A-8524-442E-AFF3-545F6DE8EDEE}"/>
              </a:ext>
            </a:extLst>
          </p:cNvPr>
          <p:cNvSpPr>
            <a:spLocks noChangeArrowheads="1"/>
          </p:cNvSpPr>
          <p:nvPr/>
        </p:nvSpPr>
        <p:spPr bwMode="auto">
          <a:xfrm>
            <a:off x="3314700" y="6205538"/>
            <a:ext cx="6064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0">
            <a:extLst>
              <a:ext uri="{FF2B5EF4-FFF2-40B4-BE49-F238E27FC236}">
                <a16:creationId xmlns:a16="http://schemas.microsoft.com/office/drawing/2014/main" id="{E31BA6B9-A554-442B-962F-4CCBE1525964}"/>
              </a:ext>
            </a:extLst>
          </p:cNvPr>
          <p:cNvSpPr>
            <a:spLocks noChangeArrowheads="1"/>
          </p:cNvSpPr>
          <p:nvPr/>
        </p:nvSpPr>
        <p:spPr bwMode="auto">
          <a:xfrm rot="16200000">
            <a:off x="1358900" y="5091113"/>
            <a:ext cx="11398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Quality of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1">
            <a:extLst>
              <a:ext uri="{FF2B5EF4-FFF2-40B4-BE49-F238E27FC236}">
                <a16:creationId xmlns:a16="http://schemas.microsoft.com/office/drawing/2014/main" id="{E698BC5D-80D2-4350-B399-E1EFF00788F6}"/>
              </a:ext>
            </a:extLst>
          </p:cNvPr>
          <p:cNvSpPr>
            <a:spLocks noChangeArrowheads="1"/>
          </p:cNvSpPr>
          <p:nvPr/>
        </p:nvSpPr>
        <p:spPr bwMode="auto">
          <a:xfrm rot="16200000">
            <a:off x="1747838" y="5126038"/>
            <a:ext cx="9112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Solution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62">
            <a:extLst>
              <a:ext uri="{FF2B5EF4-FFF2-40B4-BE49-F238E27FC236}">
                <a16:creationId xmlns:a16="http://schemas.microsoft.com/office/drawing/2014/main" id="{A7F689D8-A0A3-44B2-8001-4DF1BBA898D8}"/>
              </a:ext>
            </a:extLst>
          </p:cNvPr>
          <p:cNvSpPr>
            <a:spLocks noChangeArrowheads="1"/>
          </p:cNvSpPr>
          <p:nvPr/>
        </p:nvSpPr>
        <p:spPr bwMode="auto">
          <a:xfrm>
            <a:off x="4718050" y="5003800"/>
            <a:ext cx="10668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3">
            <a:extLst>
              <a:ext uri="{FF2B5EF4-FFF2-40B4-BE49-F238E27FC236}">
                <a16:creationId xmlns:a16="http://schemas.microsoft.com/office/drawing/2014/main" id="{49278039-49E6-4D5B-8EB3-FFCB340EF83A}"/>
              </a:ext>
            </a:extLst>
          </p:cNvPr>
          <p:cNvSpPr>
            <a:spLocks noChangeArrowheads="1"/>
          </p:cNvSpPr>
          <p:nvPr/>
        </p:nvSpPr>
        <p:spPr bwMode="auto">
          <a:xfrm>
            <a:off x="4718050" y="5016500"/>
            <a:ext cx="1173163"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Current Solution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2" name="Group 66">
            <a:extLst>
              <a:ext uri="{FF2B5EF4-FFF2-40B4-BE49-F238E27FC236}">
                <a16:creationId xmlns:a16="http://schemas.microsoft.com/office/drawing/2014/main" id="{BFA9160F-15E2-4EDE-A333-7A0D8E04B642}"/>
              </a:ext>
            </a:extLst>
          </p:cNvPr>
          <p:cNvGrpSpPr>
            <a:grpSpLocks/>
          </p:cNvGrpSpPr>
          <p:nvPr/>
        </p:nvGrpSpPr>
        <p:grpSpPr bwMode="auto">
          <a:xfrm>
            <a:off x="3892550" y="6234113"/>
            <a:ext cx="1504950" cy="201613"/>
            <a:chOff x="2452" y="3927"/>
            <a:chExt cx="948" cy="127"/>
          </a:xfrm>
        </p:grpSpPr>
        <p:sp>
          <p:nvSpPr>
            <p:cNvPr id="192724" name="Line 64">
              <a:extLst>
                <a:ext uri="{FF2B5EF4-FFF2-40B4-BE49-F238E27FC236}">
                  <a16:creationId xmlns:a16="http://schemas.microsoft.com/office/drawing/2014/main" id="{56850E19-D0EE-4A54-8494-8107B5526001}"/>
                </a:ext>
              </a:extLst>
            </p:cNvPr>
            <p:cNvSpPr>
              <a:spLocks noChangeShapeType="1"/>
            </p:cNvSpPr>
            <p:nvPr/>
          </p:nvSpPr>
          <p:spPr bwMode="auto">
            <a:xfrm>
              <a:off x="2452" y="3989"/>
              <a:ext cx="827" cy="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25" name="Freeform 65">
              <a:extLst>
                <a:ext uri="{FF2B5EF4-FFF2-40B4-BE49-F238E27FC236}">
                  <a16:creationId xmlns:a16="http://schemas.microsoft.com/office/drawing/2014/main" id="{B7850E26-E700-4BFE-809E-D4E14CBCB57E}"/>
                </a:ext>
              </a:extLst>
            </p:cNvPr>
            <p:cNvSpPr>
              <a:spLocks/>
            </p:cNvSpPr>
            <p:nvPr/>
          </p:nvSpPr>
          <p:spPr bwMode="auto">
            <a:xfrm>
              <a:off x="3275" y="3927"/>
              <a:ext cx="125" cy="127"/>
            </a:xfrm>
            <a:custGeom>
              <a:avLst/>
              <a:gdLst>
                <a:gd name="T0" fmla="*/ 0 w 125"/>
                <a:gd name="T1" fmla="*/ 127 h 127"/>
                <a:gd name="T2" fmla="*/ 125 w 125"/>
                <a:gd name="T3" fmla="*/ 62 h 127"/>
                <a:gd name="T4" fmla="*/ 0 w 125"/>
                <a:gd name="T5" fmla="*/ 0 h 127"/>
                <a:gd name="T6" fmla="*/ 0 w 125"/>
                <a:gd name="T7" fmla="*/ 127 h 127"/>
              </a:gdLst>
              <a:ahLst/>
              <a:cxnLst>
                <a:cxn ang="0">
                  <a:pos x="T0" y="T1"/>
                </a:cxn>
                <a:cxn ang="0">
                  <a:pos x="T2" y="T3"/>
                </a:cxn>
                <a:cxn ang="0">
                  <a:pos x="T4" y="T5"/>
                </a:cxn>
                <a:cxn ang="0">
                  <a:pos x="T6" y="T7"/>
                </a:cxn>
              </a:cxnLst>
              <a:rect l="0" t="0" r="r" b="b"/>
              <a:pathLst>
                <a:path w="125" h="127">
                  <a:moveTo>
                    <a:pt x="0" y="127"/>
                  </a:moveTo>
                  <a:lnTo>
                    <a:pt x="125" y="62"/>
                  </a:lnTo>
                  <a:lnTo>
                    <a:pt x="0" y="0"/>
                  </a:lnTo>
                  <a:lnTo>
                    <a:pt x="0"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69">
            <a:extLst>
              <a:ext uri="{FF2B5EF4-FFF2-40B4-BE49-F238E27FC236}">
                <a16:creationId xmlns:a16="http://schemas.microsoft.com/office/drawing/2014/main" id="{087C8306-C75C-4843-BCF0-AB1A8E6491DA}"/>
              </a:ext>
            </a:extLst>
          </p:cNvPr>
          <p:cNvGrpSpPr>
            <a:grpSpLocks/>
          </p:cNvGrpSpPr>
          <p:nvPr/>
        </p:nvGrpSpPr>
        <p:grpSpPr bwMode="auto">
          <a:xfrm>
            <a:off x="2219325" y="4640263"/>
            <a:ext cx="201613" cy="1196975"/>
            <a:chOff x="1398" y="2923"/>
            <a:chExt cx="127" cy="754"/>
          </a:xfrm>
        </p:grpSpPr>
        <p:sp>
          <p:nvSpPr>
            <p:cNvPr id="192722" name="Line 67">
              <a:extLst>
                <a:ext uri="{FF2B5EF4-FFF2-40B4-BE49-F238E27FC236}">
                  <a16:creationId xmlns:a16="http://schemas.microsoft.com/office/drawing/2014/main" id="{D82BA4B5-2D61-4ADD-BD4D-5E60CC75F492}"/>
                </a:ext>
              </a:extLst>
            </p:cNvPr>
            <p:cNvSpPr>
              <a:spLocks noChangeShapeType="1"/>
            </p:cNvSpPr>
            <p:nvPr/>
          </p:nvSpPr>
          <p:spPr bwMode="auto">
            <a:xfrm flipV="1">
              <a:off x="1460" y="3043"/>
              <a:ext cx="0" cy="634"/>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23" name="Freeform 68">
              <a:extLst>
                <a:ext uri="{FF2B5EF4-FFF2-40B4-BE49-F238E27FC236}">
                  <a16:creationId xmlns:a16="http://schemas.microsoft.com/office/drawing/2014/main" id="{9222A8D5-DA37-411E-B4F8-2B9E8EFF8AF0}"/>
                </a:ext>
              </a:extLst>
            </p:cNvPr>
            <p:cNvSpPr>
              <a:spLocks/>
            </p:cNvSpPr>
            <p:nvPr/>
          </p:nvSpPr>
          <p:spPr bwMode="auto">
            <a:xfrm>
              <a:off x="1398" y="2923"/>
              <a:ext cx="127" cy="126"/>
            </a:xfrm>
            <a:custGeom>
              <a:avLst/>
              <a:gdLst>
                <a:gd name="T0" fmla="*/ 127 w 127"/>
                <a:gd name="T1" fmla="*/ 126 h 126"/>
                <a:gd name="T2" fmla="*/ 62 w 127"/>
                <a:gd name="T3" fmla="*/ 0 h 126"/>
                <a:gd name="T4" fmla="*/ 0 w 127"/>
                <a:gd name="T5" fmla="*/ 126 h 126"/>
                <a:gd name="T6" fmla="*/ 127 w 127"/>
                <a:gd name="T7" fmla="*/ 126 h 126"/>
              </a:gdLst>
              <a:ahLst/>
              <a:cxnLst>
                <a:cxn ang="0">
                  <a:pos x="T0" y="T1"/>
                </a:cxn>
                <a:cxn ang="0">
                  <a:pos x="T2" y="T3"/>
                </a:cxn>
                <a:cxn ang="0">
                  <a:pos x="T4" y="T5"/>
                </a:cxn>
                <a:cxn ang="0">
                  <a:pos x="T6" y="T7"/>
                </a:cxn>
              </a:cxnLst>
              <a:rect l="0" t="0" r="r" b="b"/>
              <a:pathLst>
                <a:path w="127" h="126">
                  <a:moveTo>
                    <a:pt x="127" y="126"/>
                  </a:moveTo>
                  <a:lnTo>
                    <a:pt x="62" y="0"/>
                  </a:lnTo>
                  <a:lnTo>
                    <a:pt x="0" y="126"/>
                  </a:lnTo>
                  <a:lnTo>
                    <a:pt x="127"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Freeform 70">
            <a:extLst>
              <a:ext uri="{FF2B5EF4-FFF2-40B4-BE49-F238E27FC236}">
                <a16:creationId xmlns:a16="http://schemas.microsoft.com/office/drawing/2014/main" id="{1EC8EEDD-9E9C-44E0-BD31-EA2D290F8178}"/>
              </a:ext>
            </a:extLst>
          </p:cNvPr>
          <p:cNvSpPr>
            <a:spLocks/>
          </p:cNvSpPr>
          <p:nvPr/>
        </p:nvSpPr>
        <p:spPr bwMode="auto">
          <a:xfrm>
            <a:off x="2497138" y="4627563"/>
            <a:ext cx="4708525" cy="1231900"/>
          </a:xfrm>
          <a:custGeom>
            <a:avLst/>
            <a:gdLst>
              <a:gd name="T0" fmla="*/ 14 w 2966"/>
              <a:gd name="T1" fmla="*/ 776 h 776"/>
              <a:gd name="T2" fmla="*/ 147 w 2966"/>
              <a:gd name="T3" fmla="*/ 628 h 776"/>
              <a:gd name="T4" fmla="*/ 223 w 2966"/>
              <a:gd name="T5" fmla="*/ 555 h 776"/>
              <a:gd name="T6" fmla="*/ 312 w 2966"/>
              <a:gd name="T7" fmla="*/ 485 h 776"/>
              <a:gd name="T8" fmla="*/ 414 w 2966"/>
              <a:gd name="T9" fmla="*/ 416 h 776"/>
              <a:gd name="T10" fmla="*/ 537 w 2966"/>
              <a:gd name="T11" fmla="*/ 354 h 776"/>
              <a:gd name="T12" fmla="*/ 598 w 2966"/>
              <a:gd name="T13" fmla="*/ 318 h 776"/>
              <a:gd name="T14" fmla="*/ 674 w 2966"/>
              <a:gd name="T15" fmla="*/ 299 h 776"/>
              <a:gd name="T16" fmla="*/ 847 w 2966"/>
              <a:gd name="T17" fmla="*/ 249 h 776"/>
              <a:gd name="T18" fmla="*/ 946 w 2966"/>
              <a:gd name="T19" fmla="*/ 225 h 776"/>
              <a:gd name="T20" fmla="*/ 1060 w 2966"/>
              <a:gd name="T21" fmla="*/ 203 h 776"/>
              <a:gd name="T22" fmla="*/ 1189 w 2966"/>
              <a:gd name="T23" fmla="*/ 181 h 776"/>
              <a:gd name="T24" fmla="*/ 1326 w 2966"/>
              <a:gd name="T25" fmla="*/ 159 h 776"/>
              <a:gd name="T26" fmla="*/ 1622 w 2966"/>
              <a:gd name="T27" fmla="*/ 118 h 776"/>
              <a:gd name="T28" fmla="*/ 1934 w 2966"/>
              <a:gd name="T29" fmla="*/ 82 h 776"/>
              <a:gd name="T30" fmla="*/ 2242 w 2966"/>
              <a:gd name="T31" fmla="*/ 54 h 776"/>
              <a:gd name="T32" fmla="*/ 2459 w 2966"/>
              <a:gd name="T33" fmla="*/ 38 h 776"/>
              <a:gd name="T34" fmla="*/ 2594 w 2966"/>
              <a:gd name="T35" fmla="*/ 30 h 776"/>
              <a:gd name="T36" fmla="*/ 2719 w 2966"/>
              <a:gd name="T37" fmla="*/ 24 h 776"/>
              <a:gd name="T38" fmla="*/ 2829 w 2966"/>
              <a:gd name="T39" fmla="*/ 20 h 776"/>
              <a:gd name="T40" fmla="*/ 2924 w 2966"/>
              <a:gd name="T41" fmla="*/ 20 h 776"/>
              <a:gd name="T42" fmla="*/ 2966 w 2966"/>
              <a:gd name="T43" fmla="*/ 0 h 776"/>
              <a:gd name="T44" fmla="*/ 2880 w 2966"/>
              <a:gd name="T45" fmla="*/ 0 h 776"/>
              <a:gd name="T46" fmla="*/ 2775 w 2966"/>
              <a:gd name="T47" fmla="*/ 2 h 776"/>
              <a:gd name="T48" fmla="*/ 2658 w 2966"/>
              <a:gd name="T49" fmla="*/ 6 h 776"/>
              <a:gd name="T50" fmla="*/ 2528 w 2966"/>
              <a:gd name="T51" fmla="*/ 14 h 776"/>
              <a:gd name="T52" fmla="*/ 2389 w 2966"/>
              <a:gd name="T53" fmla="*/ 22 h 776"/>
              <a:gd name="T54" fmla="*/ 2089 w 2966"/>
              <a:gd name="T55" fmla="*/ 48 h 776"/>
              <a:gd name="T56" fmla="*/ 1777 w 2966"/>
              <a:gd name="T57" fmla="*/ 80 h 776"/>
              <a:gd name="T58" fmla="*/ 1471 w 2966"/>
              <a:gd name="T59" fmla="*/ 118 h 776"/>
              <a:gd name="T60" fmla="*/ 1256 w 2966"/>
              <a:gd name="T61" fmla="*/ 148 h 776"/>
              <a:gd name="T62" fmla="*/ 1123 w 2966"/>
              <a:gd name="T63" fmla="*/ 171 h 776"/>
              <a:gd name="T64" fmla="*/ 1002 w 2966"/>
              <a:gd name="T65" fmla="*/ 195 h 776"/>
              <a:gd name="T66" fmla="*/ 893 w 2966"/>
              <a:gd name="T67" fmla="*/ 217 h 776"/>
              <a:gd name="T68" fmla="*/ 757 w 2966"/>
              <a:gd name="T69" fmla="*/ 253 h 776"/>
              <a:gd name="T70" fmla="*/ 598 w 2966"/>
              <a:gd name="T71" fmla="*/ 307 h 776"/>
              <a:gd name="T72" fmla="*/ 523 w 2966"/>
              <a:gd name="T73" fmla="*/ 340 h 776"/>
              <a:gd name="T74" fmla="*/ 400 w 2966"/>
              <a:gd name="T75" fmla="*/ 402 h 776"/>
              <a:gd name="T76" fmla="*/ 298 w 2966"/>
              <a:gd name="T77" fmla="*/ 471 h 776"/>
              <a:gd name="T78" fmla="*/ 209 w 2966"/>
              <a:gd name="T79" fmla="*/ 541 h 776"/>
              <a:gd name="T80" fmla="*/ 133 w 2966"/>
              <a:gd name="T81" fmla="*/ 613 h 776"/>
              <a:gd name="T82" fmla="*/ 0 w 2966"/>
              <a:gd name="T83" fmla="*/ 764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66" h="776">
                <a:moveTo>
                  <a:pt x="0" y="764"/>
                </a:moveTo>
                <a:lnTo>
                  <a:pt x="14" y="776"/>
                </a:lnTo>
                <a:lnTo>
                  <a:pt x="78" y="702"/>
                </a:lnTo>
                <a:lnTo>
                  <a:pt x="147" y="628"/>
                </a:lnTo>
                <a:lnTo>
                  <a:pt x="183" y="591"/>
                </a:lnTo>
                <a:lnTo>
                  <a:pt x="223" y="555"/>
                </a:lnTo>
                <a:lnTo>
                  <a:pt x="266" y="519"/>
                </a:lnTo>
                <a:lnTo>
                  <a:pt x="312" y="485"/>
                </a:lnTo>
                <a:lnTo>
                  <a:pt x="360" y="450"/>
                </a:lnTo>
                <a:lnTo>
                  <a:pt x="414" y="416"/>
                </a:lnTo>
                <a:lnTo>
                  <a:pt x="473" y="386"/>
                </a:lnTo>
                <a:lnTo>
                  <a:pt x="537" y="354"/>
                </a:lnTo>
                <a:lnTo>
                  <a:pt x="606" y="326"/>
                </a:lnTo>
                <a:lnTo>
                  <a:pt x="598" y="318"/>
                </a:lnTo>
                <a:lnTo>
                  <a:pt x="598" y="328"/>
                </a:lnTo>
                <a:lnTo>
                  <a:pt x="674" y="299"/>
                </a:lnTo>
                <a:lnTo>
                  <a:pt x="757" y="273"/>
                </a:lnTo>
                <a:lnTo>
                  <a:pt x="847" y="249"/>
                </a:lnTo>
                <a:lnTo>
                  <a:pt x="893" y="237"/>
                </a:lnTo>
                <a:lnTo>
                  <a:pt x="946" y="225"/>
                </a:lnTo>
                <a:lnTo>
                  <a:pt x="1002" y="215"/>
                </a:lnTo>
                <a:lnTo>
                  <a:pt x="1060" y="203"/>
                </a:lnTo>
                <a:lnTo>
                  <a:pt x="1123" y="191"/>
                </a:lnTo>
                <a:lnTo>
                  <a:pt x="1189" y="181"/>
                </a:lnTo>
                <a:lnTo>
                  <a:pt x="1256" y="169"/>
                </a:lnTo>
                <a:lnTo>
                  <a:pt x="1326" y="159"/>
                </a:lnTo>
                <a:lnTo>
                  <a:pt x="1471" y="138"/>
                </a:lnTo>
                <a:lnTo>
                  <a:pt x="1622" y="118"/>
                </a:lnTo>
                <a:lnTo>
                  <a:pt x="1777" y="100"/>
                </a:lnTo>
                <a:lnTo>
                  <a:pt x="1934" y="82"/>
                </a:lnTo>
                <a:lnTo>
                  <a:pt x="2089" y="68"/>
                </a:lnTo>
                <a:lnTo>
                  <a:pt x="2242" y="54"/>
                </a:lnTo>
                <a:lnTo>
                  <a:pt x="2389" y="42"/>
                </a:lnTo>
                <a:lnTo>
                  <a:pt x="2459" y="38"/>
                </a:lnTo>
                <a:lnTo>
                  <a:pt x="2528" y="34"/>
                </a:lnTo>
                <a:lnTo>
                  <a:pt x="2594" y="30"/>
                </a:lnTo>
                <a:lnTo>
                  <a:pt x="2658" y="26"/>
                </a:lnTo>
                <a:lnTo>
                  <a:pt x="2719" y="24"/>
                </a:lnTo>
                <a:lnTo>
                  <a:pt x="2775" y="22"/>
                </a:lnTo>
                <a:lnTo>
                  <a:pt x="2829" y="20"/>
                </a:lnTo>
                <a:lnTo>
                  <a:pt x="2880" y="20"/>
                </a:lnTo>
                <a:lnTo>
                  <a:pt x="2924" y="20"/>
                </a:lnTo>
                <a:lnTo>
                  <a:pt x="2966" y="20"/>
                </a:lnTo>
                <a:lnTo>
                  <a:pt x="2966" y="0"/>
                </a:lnTo>
                <a:lnTo>
                  <a:pt x="2924" y="0"/>
                </a:lnTo>
                <a:lnTo>
                  <a:pt x="2880" y="0"/>
                </a:lnTo>
                <a:lnTo>
                  <a:pt x="2829" y="0"/>
                </a:lnTo>
                <a:lnTo>
                  <a:pt x="2775" y="2"/>
                </a:lnTo>
                <a:lnTo>
                  <a:pt x="2719" y="4"/>
                </a:lnTo>
                <a:lnTo>
                  <a:pt x="2658" y="6"/>
                </a:lnTo>
                <a:lnTo>
                  <a:pt x="2594" y="10"/>
                </a:lnTo>
                <a:lnTo>
                  <a:pt x="2528" y="14"/>
                </a:lnTo>
                <a:lnTo>
                  <a:pt x="2459" y="18"/>
                </a:lnTo>
                <a:lnTo>
                  <a:pt x="2389" y="22"/>
                </a:lnTo>
                <a:lnTo>
                  <a:pt x="2242" y="34"/>
                </a:lnTo>
                <a:lnTo>
                  <a:pt x="2089" y="48"/>
                </a:lnTo>
                <a:lnTo>
                  <a:pt x="1934" y="62"/>
                </a:lnTo>
                <a:lnTo>
                  <a:pt x="1777" y="80"/>
                </a:lnTo>
                <a:lnTo>
                  <a:pt x="1622" y="98"/>
                </a:lnTo>
                <a:lnTo>
                  <a:pt x="1471" y="118"/>
                </a:lnTo>
                <a:lnTo>
                  <a:pt x="1326" y="138"/>
                </a:lnTo>
                <a:lnTo>
                  <a:pt x="1256" y="148"/>
                </a:lnTo>
                <a:lnTo>
                  <a:pt x="1189" y="161"/>
                </a:lnTo>
                <a:lnTo>
                  <a:pt x="1123" y="171"/>
                </a:lnTo>
                <a:lnTo>
                  <a:pt x="1060" y="183"/>
                </a:lnTo>
                <a:lnTo>
                  <a:pt x="1002" y="195"/>
                </a:lnTo>
                <a:lnTo>
                  <a:pt x="946" y="205"/>
                </a:lnTo>
                <a:lnTo>
                  <a:pt x="893" y="217"/>
                </a:lnTo>
                <a:lnTo>
                  <a:pt x="843" y="231"/>
                </a:lnTo>
                <a:lnTo>
                  <a:pt x="757" y="253"/>
                </a:lnTo>
                <a:lnTo>
                  <a:pt x="674" y="279"/>
                </a:lnTo>
                <a:lnTo>
                  <a:pt x="598" y="307"/>
                </a:lnTo>
                <a:lnTo>
                  <a:pt x="592" y="312"/>
                </a:lnTo>
                <a:lnTo>
                  <a:pt x="523" y="340"/>
                </a:lnTo>
                <a:lnTo>
                  <a:pt x="459" y="372"/>
                </a:lnTo>
                <a:lnTo>
                  <a:pt x="400" y="402"/>
                </a:lnTo>
                <a:lnTo>
                  <a:pt x="346" y="436"/>
                </a:lnTo>
                <a:lnTo>
                  <a:pt x="298" y="471"/>
                </a:lnTo>
                <a:lnTo>
                  <a:pt x="251" y="505"/>
                </a:lnTo>
                <a:lnTo>
                  <a:pt x="209" y="541"/>
                </a:lnTo>
                <a:lnTo>
                  <a:pt x="169" y="577"/>
                </a:lnTo>
                <a:lnTo>
                  <a:pt x="133" y="613"/>
                </a:lnTo>
                <a:lnTo>
                  <a:pt x="64" y="688"/>
                </a:lnTo>
                <a:lnTo>
                  <a:pt x="0" y="76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71">
            <a:extLst>
              <a:ext uri="{FF2B5EF4-FFF2-40B4-BE49-F238E27FC236}">
                <a16:creationId xmlns:a16="http://schemas.microsoft.com/office/drawing/2014/main" id="{84CFCFDC-1003-4FA6-89C6-2E7066CEC55F}"/>
              </a:ext>
            </a:extLst>
          </p:cNvPr>
          <p:cNvSpPr>
            <a:spLocks noChangeArrowheads="1"/>
          </p:cNvSpPr>
          <p:nvPr/>
        </p:nvSpPr>
        <p:spPr bwMode="auto">
          <a:xfrm>
            <a:off x="2759075" y="4518025"/>
            <a:ext cx="5365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72">
            <a:extLst>
              <a:ext uri="{FF2B5EF4-FFF2-40B4-BE49-F238E27FC236}">
                <a16:creationId xmlns:a16="http://schemas.microsoft.com/office/drawing/2014/main" id="{DB4C97B8-FC28-481A-A6ED-48CE06E2D342}"/>
              </a:ext>
            </a:extLst>
          </p:cNvPr>
          <p:cNvSpPr>
            <a:spLocks noChangeArrowheads="1"/>
          </p:cNvSpPr>
          <p:nvPr/>
        </p:nvSpPr>
        <p:spPr bwMode="auto">
          <a:xfrm>
            <a:off x="2759075" y="4530725"/>
            <a:ext cx="4857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Setup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73">
            <a:extLst>
              <a:ext uri="{FF2B5EF4-FFF2-40B4-BE49-F238E27FC236}">
                <a16:creationId xmlns:a16="http://schemas.microsoft.com/office/drawing/2014/main" id="{A161206F-72E4-4E48-AEC3-CA8DC716189B}"/>
              </a:ext>
            </a:extLst>
          </p:cNvPr>
          <p:cNvSpPr>
            <a:spLocks noChangeArrowheads="1"/>
          </p:cNvSpPr>
          <p:nvPr/>
        </p:nvSpPr>
        <p:spPr bwMode="auto">
          <a:xfrm>
            <a:off x="2759075" y="4714875"/>
            <a:ext cx="4127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9" name="Group 76">
            <a:extLst>
              <a:ext uri="{FF2B5EF4-FFF2-40B4-BE49-F238E27FC236}">
                <a16:creationId xmlns:a16="http://schemas.microsoft.com/office/drawing/2014/main" id="{C8F19D6D-F75A-49DC-8EF4-E04252939480}"/>
              </a:ext>
            </a:extLst>
          </p:cNvPr>
          <p:cNvGrpSpPr>
            <a:grpSpLocks/>
          </p:cNvGrpSpPr>
          <p:nvPr/>
        </p:nvGrpSpPr>
        <p:grpSpPr bwMode="auto">
          <a:xfrm>
            <a:off x="2663825" y="4889500"/>
            <a:ext cx="246063" cy="209550"/>
            <a:chOff x="1678" y="3080"/>
            <a:chExt cx="155" cy="132"/>
          </a:xfrm>
        </p:grpSpPr>
        <p:sp>
          <p:nvSpPr>
            <p:cNvPr id="192720" name="Line 74">
              <a:extLst>
                <a:ext uri="{FF2B5EF4-FFF2-40B4-BE49-F238E27FC236}">
                  <a16:creationId xmlns:a16="http://schemas.microsoft.com/office/drawing/2014/main" id="{D2CF9BB0-44A4-432A-AE90-9A035C147D8A}"/>
                </a:ext>
              </a:extLst>
            </p:cNvPr>
            <p:cNvSpPr>
              <a:spLocks noChangeShapeType="1"/>
            </p:cNvSpPr>
            <p:nvPr/>
          </p:nvSpPr>
          <p:spPr bwMode="auto">
            <a:xfrm flipH="1">
              <a:off x="1716" y="3080"/>
              <a:ext cx="117" cy="10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21" name="Freeform 75">
              <a:extLst>
                <a:ext uri="{FF2B5EF4-FFF2-40B4-BE49-F238E27FC236}">
                  <a16:creationId xmlns:a16="http://schemas.microsoft.com/office/drawing/2014/main" id="{D764888C-CC65-4958-9E1D-66F9BA6D01F9}"/>
                </a:ext>
              </a:extLst>
            </p:cNvPr>
            <p:cNvSpPr>
              <a:spLocks/>
            </p:cNvSpPr>
            <p:nvPr/>
          </p:nvSpPr>
          <p:spPr bwMode="auto">
            <a:xfrm>
              <a:off x="1678" y="3128"/>
              <a:ext cx="90" cy="84"/>
            </a:xfrm>
            <a:custGeom>
              <a:avLst/>
              <a:gdLst>
                <a:gd name="T0" fmla="*/ 36 w 90"/>
                <a:gd name="T1" fmla="*/ 0 h 84"/>
                <a:gd name="T2" fmla="*/ 0 w 90"/>
                <a:gd name="T3" fmla="*/ 84 h 84"/>
                <a:gd name="T4" fmla="*/ 90 w 90"/>
                <a:gd name="T5" fmla="*/ 62 h 84"/>
                <a:gd name="T6" fmla="*/ 44 w 90"/>
                <a:gd name="T7" fmla="*/ 48 h 84"/>
                <a:gd name="T8" fmla="*/ 36 w 90"/>
                <a:gd name="T9" fmla="*/ 0 h 84"/>
              </a:gdLst>
              <a:ahLst/>
              <a:cxnLst>
                <a:cxn ang="0">
                  <a:pos x="T0" y="T1"/>
                </a:cxn>
                <a:cxn ang="0">
                  <a:pos x="T2" y="T3"/>
                </a:cxn>
                <a:cxn ang="0">
                  <a:pos x="T4" y="T5"/>
                </a:cxn>
                <a:cxn ang="0">
                  <a:pos x="T6" y="T7"/>
                </a:cxn>
                <a:cxn ang="0">
                  <a:pos x="T8" y="T9"/>
                </a:cxn>
              </a:cxnLst>
              <a:rect l="0" t="0" r="r" b="b"/>
              <a:pathLst>
                <a:path w="90" h="84">
                  <a:moveTo>
                    <a:pt x="36" y="0"/>
                  </a:moveTo>
                  <a:lnTo>
                    <a:pt x="0" y="84"/>
                  </a:lnTo>
                  <a:lnTo>
                    <a:pt x="90" y="62"/>
                  </a:lnTo>
                  <a:lnTo>
                    <a:pt x="44" y="48"/>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16">
            <a:extLst>
              <a:ext uri="{FF2B5EF4-FFF2-40B4-BE49-F238E27FC236}">
                <a16:creationId xmlns:a16="http://schemas.microsoft.com/office/drawing/2014/main" id="{6868A118-E657-4CAA-BCB0-73304AD9352B}"/>
              </a:ext>
            </a:extLst>
          </p:cNvPr>
          <p:cNvGrpSpPr>
            <a:grpSpLocks/>
          </p:cNvGrpSpPr>
          <p:nvPr/>
        </p:nvGrpSpPr>
        <p:grpSpPr bwMode="auto">
          <a:xfrm>
            <a:off x="6627813" y="4652963"/>
            <a:ext cx="19050" cy="1476375"/>
            <a:chOff x="4175" y="2931"/>
            <a:chExt cx="12" cy="930"/>
          </a:xfrm>
        </p:grpSpPr>
        <p:sp>
          <p:nvSpPr>
            <p:cNvPr id="192681" name="Freeform 77">
              <a:extLst>
                <a:ext uri="{FF2B5EF4-FFF2-40B4-BE49-F238E27FC236}">
                  <a16:creationId xmlns:a16="http://schemas.microsoft.com/office/drawing/2014/main" id="{3C211BA2-6436-4C4E-B8FF-038CA537FE0B}"/>
                </a:ext>
              </a:extLst>
            </p:cNvPr>
            <p:cNvSpPr>
              <a:spLocks/>
            </p:cNvSpPr>
            <p:nvPr/>
          </p:nvSpPr>
          <p:spPr bwMode="auto">
            <a:xfrm>
              <a:off x="4175" y="2931"/>
              <a:ext cx="12" cy="12"/>
            </a:xfrm>
            <a:custGeom>
              <a:avLst/>
              <a:gdLst>
                <a:gd name="T0" fmla="*/ 12 w 12"/>
                <a:gd name="T1" fmla="*/ 8 h 12"/>
                <a:gd name="T2" fmla="*/ 12 w 12"/>
                <a:gd name="T3" fmla="*/ 6 h 12"/>
                <a:gd name="T4" fmla="*/ 10 w 12"/>
                <a:gd name="T5" fmla="*/ 4 h 12"/>
                <a:gd name="T6" fmla="*/ 8 w 12"/>
                <a:gd name="T7" fmla="*/ 2 h 12"/>
                <a:gd name="T8" fmla="*/ 6 w 12"/>
                <a:gd name="T9" fmla="*/ 0 h 12"/>
                <a:gd name="T10" fmla="*/ 6 w 12"/>
                <a:gd name="T11" fmla="*/ 0 h 12"/>
                <a:gd name="T12" fmla="*/ 4 w 12"/>
                <a:gd name="T13" fmla="*/ 2 h 12"/>
                <a:gd name="T14" fmla="*/ 2 w 12"/>
                <a:gd name="T15" fmla="*/ 4 h 12"/>
                <a:gd name="T16" fmla="*/ 0 w 12"/>
                <a:gd name="T17" fmla="*/ 6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12">
                  <a:moveTo>
                    <a:pt x="12" y="8"/>
                  </a:moveTo>
                  <a:lnTo>
                    <a:pt x="12" y="6"/>
                  </a:lnTo>
                  <a:lnTo>
                    <a:pt x="10" y="4"/>
                  </a:lnTo>
                  <a:lnTo>
                    <a:pt x="8" y="2"/>
                  </a:lnTo>
                  <a:lnTo>
                    <a:pt x="6" y="0"/>
                  </a:lnTo>
                  <a:lnTo>
                    <a:pt x="6" y="0"/>
                  </a:lnTo>
                  <a:lnTo>
                    <a:pt x="4" y="2"/>
                  </a:lnTo>
                  <a:lnTo>
                    <a:pt x="2" y="4"/>
                  </a:lnTo>
                  <a:lnTo>
                    <a:pt x="0" y="6"/>
                  </a:lnTo>
                  <a:lnTo>
                    <a:pt x="0" y="6"/>
                  </a:lnTo>
                  <a:lnTo>
                    <a:pt x="0" y="6"/>
                  </a:lnTo>
                  <a:lnTo>
                    <a:pt x="2" y="8"/>
                  </a:lnTo>
                  <a:lnTo>
                    <a:pt x="4" y="10"/>
                  </a:lnTo>
                  <a:lnTo>
                    <a:pt x="6" y="12"/>
                  </a:lnTo>
                  <a:lnTo>
                    <a:pt x="6" y="12"/>
                  </a:lnTo>
                  <a:lnTo>
                    <a:pt x="8" y="10"/>
                  </a:lnTo>
                  <a:lnTo>
                    <a:pt x="10" y="8"/>
                  </a:lnTo>
                  <a:lnTo>
                    <a:pt x="12" y="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2" name="Freeform 78">
              <a:extLst>
                <a:ext uri="{FF2B5EF4-FFF2-40B4-BE49-F238E27FC236}">
                  <a16:creationId xmlns:a16="http://schemas.microsoft.com/office/drawing/2014/main" id="{847612F9-7A6B-48E6-A9A9-E2F939227FF7}"/>
                </a:ext>
              </a:extLst>
            </p:cNvPr>
            <p:cNvSpPr>
              <a:spLocks/>
            </p:cNvSpPr>
            <p:nvPr/>
          </p:nvSpPr>
          <p:spPr bwMode="auto">
            <a:xfrm>
              <a:off x="4175" y="295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3" name="Freeform 79">
              <a:extLst>
                <a:ext uri="{FF2B5EF4-FFF2-40B4-BE49-F238E27FC236}">
                  <a16:creationId xmlns:a16="http://schemas.microsoft.com/office/drawing/2014/main" id="{C190B6C6-4CD1-46FA-895F-5CF43A08B6EA}"/>
                </a:ext>
              </a:extLst>
            </p:cNvPr>
            <p:cNvSpPr>
              <a:spLocks/>
            </p:cNvSpPr>
            <p:nvPr/>
          </p:nvSpPr>
          <p:spPr bwMode="auto">
            <a:xfrm>
              <a:off x="4175" y="297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4" name="Freeform 80">
              <a:extLst>
                <a:ext uri="{FF2B5EF4-FFF2-40B4-BE49-F238E27FC236}">
                  <a16:creationId xmlns:a16="http://schemas.microsoft.com/office/drawing/2014/main" id="{30961F36-7426-42D7-A849-D2D0F1B1F6C6}"/>
                </a:ext>
              </a:extLst>
            </p:cNvPr>
            <p:cNvSpPr>
              <a:spLocks/>
            </p:cNvSpPr>
            <p:nvPr/>
          </p:nvSpPr>
          <p:spPr bwMode="auto">
            <a:xfrm>
              <a:off x="4175" y="3003"/>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5" name="Freeform 81">
              <a:extLst>
                <a:ext uri="{FF2B5EF4-FFF2-40B4-BE49-F238E27FC236}">
                  <a16:creationId xmlns:a16="http://schemas.microsoft.com/office/drawing/2014/main" id="{BE9B5D18-79B3-44D5-AD73-1E211B0F94D9}"/>
                </a:ext>
              </a:extLst>
            </p:cNvPr>
            <p:cNvSpPr>
              <a:spLocks/>
            </p:cNvSpPr>
            <p:nvPr/>
          </p:nvSpPr>
          <p:spPr bwMode="auto">
            <a:xfrm>
              <a:off x="4175" y="3027"/>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6" name="Freeform 82">
              <a:extLst>
                <a:ext uri="{FF2B5EF4-FFF2-40B4-BE49-F238E27FC236}">
                  <a16:creationId xmlns:a16="http://schemas.microsoft.com/office/drawing/2014/main" id="{5070FBA3-E0DF-47B5-A509-42D9BECC2335}"/>
                </a:ext>
              </a:extLst>
            </p:cNvPr>
            <p:cNvSpPr>
              <a:spLocks/>
            </p:cNvSpPr>
            <p:nvPr/>
          </p:nvSpPr>
          <p:spPr bwMode="auto">
            <a:xfrm>
              <a:off x="4175" y="3051"/>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7" name="Freeform 83">
              <a:extLst>
                <a:ext uri="{FF2B5EF4-FFF2-40B4-BE49-F238E27FC236}">
                  <a16:creationId xmlns:a16="http://schemas.microsoft.com/office/drawing/2014/main" id="{B79AA039-0198-4ABC-8886-D32F41629314}"/>
                </a:ext>
              </a:extLst>
            </p:cNvPr>
            <p:cNvSpPr>
              <a:spLocks/>
            </p:cNvSpPr>
            <p:nvPr/>
          </p:nvSpPr>
          <p:spPr bwMode="auto">
            <a:xfrm>
              <a:off x="4175" y="307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8" name="Freeform 84">
              <a:extLst>
                <a:ext uri="{FF2B5EF4-FFF2-40B4-BE49-F238E27FC236}">
                  <a16:creationId xmlns:a16="http://schemas.microsoft.com/office/drawing/2014/main" id="{63692CC1-96FF-47F8-A5E1-7E1002BC0A74}"/>
                </a:ext>
              </a:extLst>
            </p:cNvPr>
            <p:cNvSpPr>
              <a:spLocks/>
            </p:cNvSpPr>
            <p:nvPr/>
          </p:nvSpPr>
          <p:spPr bwMode="auto">
            <a:xfrm>
              <a:off x="4175" y="310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9" name="Freeform 85">
              <a:extLst>
                <a:ext uri="{FF2B5EF4-FFF2-40B4-BE49-F238E27FC236}">
                  <a16:creationId xmlns:a16="http://schemas.microsoft.com/office/drawing/2014/main" id="{E9F6AA5A-30FE-4145-A2CD-17B2DD9C7EEC}"/>
                </a:ext>
              </a:extLst>
            </p:cNvPr>
            <p:cNvSpPr>
              <a:spLocks/>
            </p:cNvSpPr>
            <p:nvPr/>
          </p:nvSpPr>
          <p:spPr bwMode="auto">
            <a:xfrm>
              <a:off x="4175" y="312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0" name="Freeform 86">
              <a:extLst>
                <a:ext uri="{FF2B5EF4-FFF2-40B4-BE49-F238E27FC236}">
                  <a16:creationId xmlns:a16="http://schemas.microsoft.com/office/drawing/2014/main" id="{8950A5EE-56DF-4D0C-A6BD-B571283785AB}"/>
                </a:ext>
              </a:extLst>
            </p:cNvPr>
            <p:cNvSpPr>
              <a:spLocks/>
            </p:cNvSpPr>
            <p:nvPr/>
          </p:nvSpPr>
          <p:spPr bwMode="auto">
            <a:xfrm>
              <a:off x="4175" y="3148"/>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1" name="Freeform 87">
              <a:extLst>
                <a:ext uri="{FF2B5EF4-FFF2-40B4-BE49-F238E27FC236}">
                  <a16:creationId xmlns:a16="http://schemas.microsoft.com/office/drawing/2014/main" id="{C4B6FD4F-29B8-4BF9-9145-66EE3FD59470}"/>
                </a:ext>
              </a:extLst>
            </p:cNvPr>
            <p:cNvSpPr>
              <a:spLocks/>
            </p:cNvSpPr>
            <p:nvPr/>
          </p:nvSpPr>
          <p:spPr bwMode="auto">
            <a:xfrm>
              <a:off x="4175" y="3172"/>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2" name="Freeform 88">
              <a:extLst>
                <a:ext uri="{FF2B5EF4-FFF2-40B4-BE49-F238E27FC236}">
                  <a16:creationId xmlns:a16="http://schemas.microsoft.com/office/drawing/2014/main" id="{65D4444B-1B54-42AD-A710-4D04EA1B3BBE}"/>
                </a:ext>
              </a:extLst>
            </p:cNvPr>
            <p:cNvSpPr>
              <a:spLocks/>
            </p:cNvSpPr>
            <p:nvPr/>
          </p:nvSpPr>
          <p:spPr bwMode="auto">
            <a:xfrm>
              <a:off x="4175" y="319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3" name="Freeform 89">
              <a:extLst>
                <a:ext uri="{FF2B5EF4-FFF2-40B4-BE49-F238E27FC236}">
                  <a16:creationId xmlns:a16="http://schemas.microsoft.com/office/drawing/2014/main" id="{17BE02D2-8275-4B94-B803-A24BC4B1C224}"/>
                </a:ext>
              </a:extLst>
            </p:cNvPr>
            <p:cNvSpPr>
              <a:spLocks/>
            </p:cNvSpPr>
            <p:nvPr/>
          </p:nvSpPr>
          <p:spPr bwMode="auto">
            <a:xfrm>
              <a:off x="4175" y="3220"/>
              <a:ext cx="12" cy="13"/>
            </a:xfrm>
            <a:custGeom>
              <a:avLst/>
              <a:gdLst>
                <a:gd name="T0" fmla="*/ 12 w 12"/>
                <a:gd name="T1" fmla="*/ 7 h 13"/>
                <a:gd name="T2" fmla="*/ 12 w 12"/>
                <a:gd name="T3" fmla="*/ 5 h 13"/>
                <a:gd name="T4" fmla="*/ 12 w 12"/>
                <a:gd name="T5" fmla="*/ 2 h 13"/>
                <a:gd name="T6" fmla="*/ 10 w 12"/>
                <a:gd name="T7" fmla="*/ 0 h 13"/>
                <a:gd name="T8" fmla="*/ 8 w 12"/>
                <a:gd name="T9" fmla="*/ 0 h 13"/>
                <a:gd name="T10" fmla="*/ 6 w 12"/>
                <a:gd name="T11" fmla="*/ 0 h 13"/>
                <a:gd name="T12" fmla="*/ 4 w 12"/>
                <a:gd name="T13" fmla="*/ 0 h 13"/>
                <a:gd name="T14" fmla="*/ 2 w 12"/>
                <a:gd name="T15" fmla="*/ 2 h 13"/>
                <a:gd name="T16" fmla="*/ 0 w 12"/>
                <a:gd name="T17" fmla="*/ 5 h 13"/>
                <a:gd name="T18" fmla="*/ 0 w 12"/>
                <a:gd name="T19" fmla="*/ 7 h 13"/>
                <a:gd name="T20" fmla="*/ 0 w 12"/>
                <a:gd name="T21" fmla="*/ 7 h 13"/>
                <a:gd name="T22" fmla="*/ 2 w 12"/>
                <a:gd name="T23" fmla="*/ 9 h 13"/>
                <a:gd name="T24" fmla="*/ 4 w 12"/>
                <a:gd name="T25" fmla="*/ 11 h 13"/>
                <a:gd name="T26" fmla="*/ 6 w 12"/>
                <a:gd name="T27" fmla="*/ 13 h 13"/>
                <a:gd name="T28" fmla="*/ 6 w 12"/>
                <a:gd name="T29" fmla="*/ 13 h 13"/>
                <a:gd name="T30" fmla="*/ 8 w 12"/>
                <a:gd name="T31" fmla="*/ 11 h 13"/>
                <a:gd name="T32" fmla="*/ 10 w 12"/>
                <a:gd name="T33" fmla="*/ 9 h 13"/>
                <a:gd name="T34" fmla="*/ 12 w 12"/>
                <a:gd name="T35" fmla="*/ 9 h 13"/>
                <a:gd name="T36" fmla="*/ 12 w 12"/>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3">
                  <a:moveTo>
                    <a:pt x="12" y="7"/>
                  </a:moveTo>
                  <a:lnTo>
                    <a:pt x="12" y="5"/>
                  </a:lnTo>
                  <a:lnTo>
                    <a:pt x="12" y="2"/>
                  </a:lnTo>
                  <a:lnTo>
                    <a:pt x="10" y="0"/>
                  </a:lnTo>
                  <a:lnTo>
                    <a:pt x="8" y="0"/>
                  </a:lnTo>
                  <a:lnTo>
                    <a:pt x="6" y="0"/>
                  </a:lnTo>
                  <a:lnTo>
                    <a:pt x="4" y="0"/>
                  </a:lnTo>
                  <a:lnTo>
                    <a:pt x="2" y="2"/>
                  </a:lnTo>
                  <a:lnTo>
                    <a:pt x="0" y="5"/>
                  </a:lnTo>
                  <a:lnTo>
                    <a:pt x="0" y="7"/>
                  </a:lnTo>
                  <a:lnTo>
                    <a:pt x="0" y="7"/>
                  </a:lnTo>
                  <a:lnTo>
                    <a:pt x="2" y="9"/>
                  </a:lnTo>
                  <a:lnTo>
                    <a:pt x="4" y="11"/>
                  </a:lnTo>
                  <a:lnTo>
                    <a:pt x="6" y="13"/>
                  </a:lnTo>
                  <a:lnTo>
                    <a:pt x="6" y="13"/>
                  </a:lnTo>
                  <a:lnTo>
                    <a:pt x="8" y="11"/>
                  </a:lnTo>
                  <a:lnTo>
                    <a:pt x="10" y="9"/>
                  </a:lnTo>
                  <a:lnTo>
                    <a:pt x="12" y="9"/>
                  </a:lnTo>
                  <a:lnTo>
                    <a:pt x="1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4" name="Freeform 90">
              <a:extLst>
                <a:ext uri="{FF2B5EF4-FFF2-40B4-BE49-F238E27FC236}">
                  <a16:creationId xmlns:a16="http://schemas.microsoft.com/office/drawing/2014/main" id="{9A54BEFB-1A2E-4A79-9BA5-B8389C726AFE}"/>
                </a:ext>
              </a:extLst>
            </p:cNvPr>
            <p:cNvSpPr>
              <a:spLocks/>
            </p:cNvSpPr>
            <p:nvPr/>
          </p:nvSpPr>
          <p:spPr bwMode="auto">
            <a:xfrm>
              <a:off x="4175" y="324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5" name="Freeform 91">
              <a:extLst>
                <a:ext uri="{FF2B5EF4-FFF2-40B4-BE49-F238E27FC236}">
                  <a16:creationId xmlns:a16="http://schemas.microsoft.com/office/drawing/2014/main" id="{A4DD2DC3-27E7-42FF-ABC8-9D232B9900CA}"/>
                </a:ext>
              </a:extLst>
            </p:cNvPr>
            <p:cNvSpPr>
              <a:spLocks/>
            </p:cNvSpPr>
            <p:nvPr/>
          </p:nvSpPr>
          <p:spPr bwMode="auto">
            <a:xfrm>
              <a:off x="4175" y="326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6" name="Freeform 92">
              <a:extLst>
                <a:ext uri="{FF2B5EF4-FFF2-40B4-BE49-F238E27FC236}">
                  <a16:creationId xmlns:a16="http://schemas.microsoft.com/office/drawing/2014/main" id="{3CFAC331-CE3C-4675-8B2E-081EA02439EF}"/>
                </a:ext>
              </a:extLst>
            </p:cNvPr>
            <p:cNvSpPr>
              <a:spLocks/>
            </p:cNvSpPr>
            <p:nvPr/>
          </p:nvSpPr>
          <p:spPr bwMode="auto">
            <a:xfrm>
              <a:off x="4175" y="3293"/>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7" name="Freeform 93">
              <a:extLst>
                <a:ext uri="{FF2B5EF4-FFF2-40B4-BE49-F238E27FC236}">
                  <a16:creationId xmlns:a16="http://schemas.microsoft.com/office/drawing/2014/main" id="{3C83B185-7516-4083-95F8-F10C21D2909D}"/>
                </a:ext>
              </a:extLst>
            </p:cNvPr>
            <p:cNvSpPr>
              <a:spLocks/>
            </p:cNvSpPr>
            <p:nvPr/>
          </p:nvSpPr>
          <p:spPr bwMode="auto">
            <a:xfrm>
              <a:off x="4175" y="3317"/>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8" name="Freeform 94">
              <a:extLst>
                <a:ext uri="{FF2B5EF4-FFF2-40B4-BE49-F238E27FC236}">
                  <a16:creationId xmlns:a16="http://schemas.microsoft.com/office/drawing/2014/main" id="{796858DF-7082-49E2-8E95-19C381E1D753}"/>
                </a:ext>
              </a:extLst>
            </p:cNvPr>
            <p:cNvSpPr>
              <a:spLocks/>
            </p:cNvSpPr>
            <p:nvPr/>
          </p:nvSpPr>
          <p:spPr bwMode="auto">
            <a:xfrm>
              <a:off x="4175" y="3341"/>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9" name="Freeform 95">
              <a:extLst>
                <a:ext uri="{FF2B5EF4-FFF2-40B4-BE49-F238E27FC236}">
                  <a16:creationId xmlns:a16="http://schemas.microsoft.com/office/drawing/2014/main" id="{68BF95BD-549E-448F-83CF-850C1715C73B}"/>
                </a:ext>
              </a:extLst>
            </p:cNvPr>
            <p:cNvSpPr>
              <a:spLocks/>
            </p:cNvSpPr>
            <p:nvPr/>
          </p:nvSpPr>
          <p:spPr bwMode="auto">
            <a:xfrm>
              <a:off x="4175" y="336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0" name="Freeform 96">
              <a:extLst>
                <a:ext uri="{FF2B5EF4-FFF2-40B4-BE49-F238E27FC236}">
                  <a16:creationId xmlns:a16="http://schemas.microsoft.com/office/drawing/2014/main" id="{879E05EE-5803-477F-933F-BB6CD7613717}"/>
                </a:ext>
              </a:extLst>
            </p:cNvPr>
            <p:cNvSpPr>
              <a:spLocks/>
            </p:cNvSpPr>
            <p:nvPr/>
          </p:nvSpPr>
          <p:spPr bwMode="auto">
            <a:xfrm>
              <a:off x="4175" y="339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1" name="Freeform 97">
              <a:extLst>
                <a:ext uri="{FF2B5EF4-FFF2-40B4-BE49-F238E27FC236}">
                  <a16:creationId xmlns:a16="http://schemas.microsoft.com/office/drawing/2014/main" id="{9CF9546B-8E5E-4743-ACB0-38E54C2891D1}"/>
                </a:ext>
              </a:extLst>
            </p:cNvPr>
            <p:cNvSpPr>
              <a:spLocks/>
            </p:cNvSpPr>
            <p:nvPr/>
          </p:nvSpPr>
          <p:spPr bwMode="auto">
            <a:xfrm>
              <a:off x="4175" y="341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2" name="Freeform 98">
              <a:extLst>
                <a:ext uri="{FF2B5EF4-FFF2-40B4-BE49-F238E27FC236}">
                  <a16:creationId xmlns:a16="http://schemas.microsoft.com/office/drawing/2014/main" id="{74B14725-5731-440C-BF8A-4A19C19A7182}"/>
                </a:ext>
              </a:extLst>
            </p:cNvPr>
            <p:cNvSpPr>
              <a:spLocks/>
            </p:cNvSpPr>
            <p:nvPr/>
          </p:nvSpPr>
          <p:spPr bwMode="auto">
            <a:xfrm>
              <a:off x="4175" y="3438"/>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3" name="Freeform 99">
              <a:extLst>
                <a:ext uri="{FF2B5EF4-FFF2-40B4-BE49-F238E27FC236}">
                  <a16:creationId xmlns:a16="http://schemas.microsoft.com/office/drawing/2014/main" id="{ECC94758-D049-4682-96FF-69AE8D98E7A0}"/>
                </a:ext>
              </a:extLst>
            </p:cNvPr>
            <p:cNvSpPr>
              <a:spLocks/>
            </p:cNvSpPr>
            <p:nvPr/>
          </p:nvSpPr>
          <p:spPr bwMode="auto">
            <a:xfrm>
              <a:off x="4175" y="3462"/>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4" name="Freeform 100">
              <a:extLst>
                <a:ext uri="{FF2B5EF4-FFF2-40B4-BE49-F238E27FC236}">
                  <a16:creationId xmlns:a16="http://schemas.microsoft.com/office/drawing/2014/main" id="{3C671992-A83B-4943-A17C-789AF0B5818F}"/>
                </a:ext>
              </a:extLst>
            </p:cNvPr>
            <p:cNvSpPr>
              <a:spLocks/>
            </p:cNvSpPr>
            <p:nvPr/>
          </p:nvSpPr>
          <p:spPr bwMode="auto">
            <a:xfrm>
              <a:off x="4175" y="348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5" name="Freeform 101">
              <a:extLst>
                <a:ext uri="{FF2B5EF4-FFF2-40B4-BE49-F238E27FC236}">
                  <a16:creationId xmlns:a16="http://schemas.microsoft.com/office/drawing/2014/main" id="{D4486A3D-1CC2-4C39-856D-0510A01C15B2}"/>
                </a:ext>
              </a:extLst>
            </p:cNvPr>
            <p:cNvSpPr>
              <a:spLocks/>
            </p:cNvSpPr>
            <p:nvPr/>
          </p:nvSpPr>
          <p:spPr bwMode="auto">
            <a:xfrm>
              <a:off x="4175" y="351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6" name="Freeform 102">
              <a:extLst>
                <a:ext uri="{FF2B5EF4-FFF2-40B4-BE49-F238E27FC236}">
                  <a16:creationId xmlns:a16="http://schemas.microsoft.com/office/drawing/2014/main" id="{24628330-16FD-41BE-B3C7-E70B5770100F}"/>
                </a:ext>
              </a:extLst>
            </p:cNvPr>
            <p:cNvSpPr>
              <a:spLocks/>
            </p:cNvSpPr>
            <p:nvPr/>
          </p:nvSpPr>
          <p:spPr bwMode="auto">
            <a:xfrm>
              <a:off x="4175" y="3534"/>
              <a:ext cx="12" cy="13"/>
            </a:xfrm>
            <a:custGeom>
              <a:avLst/>
              <a:gdLst>
                <a:gd name="T0" fmla="*/ 12 w 12"/>
                <a:gd name="T1" fmla="*/ 7 h 13"/>
                <a:gd name="T2" fmla="*/ 12 w 12"/>
                <a:gd name="T3" fmla="*/ 5 h 13"/>
                <a:gd name="T4" fmla="*/ 12 w 12"/>
                <a:gd name="T5" fmla="*/ 2 h 13"/>
                <a:gd name="T6" fmla="*/ 10 w 12"/>
                <a:gd name="T7" fmla="*/ 0 h 13"/>
                <a:gd name="T8" fmla="*/ 8 w 12"/>
                <a:gd name="T9" fmla="*/ 0 h 13"/>
                <a:gd name="T10" fmla="*/ 6 w 12"/>
                <a:gd name="T11" fmla="*/ 0 h 13"/>
                <a:gd name="T12" fmla="*/ 4 w 12"/>
                <a:gd name="T13" fmla="*/ 0 h 13"/>
                <a:gd name="T14" fmla="*/ 2 w 12"/>
                <a:gd name="T15" fmla="*/ 2 h 13"/>
                <a:gd name="T16" fmla="*/ 0 w 12"/>
                <a:gd name="T17" fmla="*/ 5 h 13"/>
                <a:gd name="T18" fmla="*/ 0 w 12"/>
                <a:gd name="T19" fmla="*/ 7 h 13"/>
                <a:gd name="T20" fmla="*/ 0 w 12"/>
                <a:gd name="T21" fmla="*/ 7 h 13"/>
                <a:gd name="T22" fmla="*/ 2 w 12"/>
                <a:gd name="T23" fmla="*/ 9 h 13"/>
                <a:gd name="T24" fmla="*/ 4 w 12"/>
                <a:gd name="T25" fmla="*/ 11 h 13"/>
                <a:gd name="T26" fmla="*/ 6 w 12"/>
                <a:gd name="T27" fmla="*/ 13 h 13"/>
                <a:gd name="T28" fmla="*/ 6 w 12"/>
                <a:gd name="T29" fmla="*/ 13 h 13"/>
                <a:gd name="T30" fmla="*/ 8 w 12"/>
                <a:gd name="T31" fmla="*/ 11 h 13"/>
                <a:gd name="T32" fmla="*/ 10 w 12"/>
                <a:gd name="T33" fmla="*/ 9 h 13"/>
                <a:gd name="T34" fmla="*/ 12 w 12"/>
                <a:gd name="T35" fmla="*/ 9 h 13"/>
                <a:gd name="T36" fmla="*/ 12 w 12"/>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3">
                  <a:moveTo>
                    <a:pt x="12" y="7"/>
                  </a:moveTo>
                  <a:lnTo>
                    <a:pt x="12" y="5"/>
                  </a:lnTo>
                  <a:lnTo>
                    <a:pt x="12" y="2"/>
                  </a:lnTo>
                  <a:lnTo>
                    <a:pt x="10" y="0"/>
                  </a:lnTo>
                  <a:lnTo>
                    <a:pt x="8" y="0"/>
                  </a:lnTo>
                  <a:lnTo>
                    <a:pt x="6" y="0"/>
                  </a:lnTo>
                  <a:lnTo>
                    <a:pt x="4" y="0"/>
                  </a:lnTo>
                  <a:lnTo>
                    <a:pt x="2" y="2"/>
                  </a:lnTo>
                  <a:lnTo>
                    <a:pt x="0" y="5"/>
                  </a:lnTo>
                  <a:lnTo>
                    <a:pt x="0" y="7"/>
                  </a:lnTo>
                  <a:lnTo>
                    <a:pt x="0" y="7"/>
                  </a:lnTo>
                  <a:lnTo>
                    <a:pt x="2" y="9"/>
                  </a:lnTo>
                  <a:lnTo>
                    <a:pt x="4" y="11"/>
                  </a:lnTo>
                  <a:lnTo>
                    <a:pt x="6" y="13"/>
                  </a:lnTo>
                  <a:lnTo>
                    <a:pt x="6" y="13"/>
                  </a:lnTo>
                  <a:lnTo>
                    <a:pt x="8" y="11"/>
                  </a:lnTo>
                  <a:lnTo>
                    <a:pt x="10" y="9"/>
                  </a:lnTo>
                  <a:lnTo>
                    <a:pt x="12" y="9"/>
                  </a:lnTo>
                  <a:lnTo>
                    <a:pt x="1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7" name="Freeform 103">
              <a:extLst>
                <a:ext uri="{FF2B5EF4-FFF2-40B4-BE49-F238E27FC236}">
                  <a16:creationId xmlns:a16="http://schemas.microsoft.com/office/drawing/2014/main" id="{21F91B14-42FD-4EE6-9962-1AE1A6C1E836}"/>
                </a:ext>
              </a:extLst>
            </p:cNvPr>
            <p:cNvSpPr>
              <a:spLocks/>
            </p:cNvSpPr>
            <p:nvPr/>
          </p:nvSpPr>
          <p:spPr bwMode="auto">
            <a:xfrm>
              <a:off x="4175" y="355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8" name="Freeform 104">
              <a:extLst>
                <a:ext uri="{FF2B5EF4-FFF2-40B4-BE49-F238E27FC236}">
                  <a16:creationId xmlns:a16="http://schemas.microsoft.com/office/drawing/2014/main" id="{83A99A31-F9CB-4285-9FFD-95A49003EED2}"/>
                </a:ext>
              </a:extLst>
            </p:cNvPr>
            <p:cNvSpPr>
              <a:spLocks/>
            </p:cNvSpPr>
            <p:nvPr/>
          </p:nvSpPr>
          <p:spPr bwMode="auto">
            <a:xfrm>
              <a:off x="4175" y="3583"/>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9" name="Freeform 105">
              <a:extLst>
                <a:ext uri="{FF2B5EF4-FFF2-40B4-BE49-F238E27FC236}">
                  <a16:creationId xmlns:a16="http://schemas.microsoft.com/office/drawing/2014/main" id="{5EFD9592-EC4E-43D2-9CDD-A3DDC01E281B}"/>
                </a:ext>
              </a:extLst>
            </p:cNvPr>
            <p:cNvSpPr>
              <a:spLocks/>
            </p:cNvSpPr>
            <p:nvPr/>
          </p:nvSpPr>
          <p:spPr bwMode="auto">
            <a:xfrm>
              <a:off x="4175" y="3607"/>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0" name="Freeform 106">
              <a:extLst>
                <a:ext uri="{FF2B5EF4-FFF2-40B4-BE49-F238E27FC236}">
                  <a16:creationId xmlns:a16="http://schemas.microsoft.com/office/drawing/2014/main" id="{DF2CFC3F-E7DD-4875-BA52-9BF9E99BCEBC}"/>
                </a:ext>
              </a:extLst>
            </p:cNvPr>
            <p:cNvSpPr>
              <a:spLocks/>
            </p:cNvSpPr>
            <p:nvPr/>
          </p:nvSpPr>
          <p:spPr bwMode="auto">
            <a:xfrm>
              <a:off x="4175" y="3631"/>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1" name="Freeform 107">
              <a:extLst>
                <a:ext uri="{FF2B5EF4-FFF2-40B4-BE49-F238E27FC236}">
                  <a16:creationId xmlns:a16="http://schemas.microsoft.com/office/drawing/2014/main" id="{AA0F0344-A298-4FF4-AA64-F431CCB0F1CD}"/>
                </a:ext>
              </a:extLst>
            </p:cNvPr>
            <p:cNvSpPr>
              <a:spLocks/>
            </p:cNvSpPr>
            <p:nvPr/>
          </p:nvSpPr>
          <p:spPr bwMode="auto">
            <a:xfrm>
              <a:off x="4175" y="365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2" name="Freeform 108">
              <a:extLst>
                <a:ext uri="{FF2B5EF4-FFF2-40B4-BE49-F238E27FC236}">
                  <a16:creationId xmlns:a16="http://schemas.microsoft.com/office/drawing/2014/main" id="{4C587347-5247-40C1-95D4-C53AF017204E}"/>
                </a:ext>
              </a:extLst>
            </p:cNvPr>
            <p:cNvSpPr>
              <a:spLocks/>
            </p:cNvSpPr>
            <p:nvPr/>
          </p:nvSpPr>
          <p:spPr bwMode="auto">
            <a:xfrm>
              <a:off x="4175" y="367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3" name="Freeform 109">
              <a:extLst>
                <a:ext uri="{FF2B5EF4-FFF2-40B4-BE49-F238E27FC236}">
                  <a16:creationId xmlns:a16="http://schemas.microsoft.com/office/drawing/2014/main" id="{5FAF4C04-C875-437F-8208-6A3FEABB9FB9}"/>
                </a:ext>
              </a:extLst>
            </p:cNvPr>
            <p:cNvSpPr>
              <a:spLocks/>
            </p:cNvSpPr>
            <p:nvPr/>
          </p:nvSpPr>
          <p:spPr bwMode="auto">
            <a:xfrm>
              <a:off x="4175" y="370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4" name="Freeform 110">
              <a:extLst>
                <a:ext uri="{FF2B5EF4-FFF2-40B4-BE49-F238E27FC236}">
                  <a16:creationId xmlns:a16="http://schemas.microsoft.com/office/drawing/2014/main" id="{6C5A6A82-D776-4A68-A1DF-386086663B6B}"/>
                </a:ext>
              </a:extLst>
            </p:cNvPr>
            <p:cNvSpPr>
              <a:spLocks/>
            </p:cNvSpPr>
            <p:nvPr/>
          </p:nvSpPr>
          <p:spPr bwMode="auto">
            <a:xfrm>
              <a:off x="4175" y="3728"/>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5" name="Freeform 111">
              <a:extLst>
                <a:ext uri="{FF2B5EF4-FFF2-40B4-BE49-F238E27FC236}">
                  <a16:creationId xmlns:a16="http://schemas.microsoft.com/office/drawing/2014/main" id="{17EDDB80-974D-4C47-87F8-132735F470BC}"/>
                </a:ext>
              </a:extLst>
            </p:cNvPr>
            <p:cNvSpPr>
              <a:spLocks/>
            </p:cNvSpPr>
            <p:nvPr/>
          </p:nvSpPr>
          <p:spPr bwMode="auto">
            <a:xfrm>
              <a:off x="4175" y="3752"/>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6" name="Freeform 112">
              <a:extLst>
                <a:ext uri="{FF2B5EF4-FFF2-40B4-BE49-F238E27FC236}">
                  <a16:creationId xmlns:a16="http://schemas.microsoft.com/office/drawing/2014/main" id="{3803C505-B5F8-4B78-AF17-DAEDB641E39D}"/>
                </a:ext>
              </a:extLst>
            </p:cNvPr>
            <p:cNvSpPr>
              <a:spLocks/>
            </p:cNvSpPr>
            <p:nvPr/>
          </p:nvSpPr>
          <p:spPr bwMode="auto">
            <a:xfrm>
              <a:off x="4175" y="377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7" name="Freeform 113">
              <a:extLst>
                <a:ext uri="{FF2B5EF4-FFF2-40B4-BE49-F238E27FC236}">
                  <a16:creationId xmlns:a16="http://schemas.microsoft.com/office/drawing/2014/main" id="{04721FC7-9CC3-458B-9A7E-34226C4BB167}"/>
                </a:ext>
              </a:extLst>
            </p:cNvPr>
            <p:cNvSpPr>
              <a:spLocks/>
            </p:cNvSpPr>
            <p:nvPr/>
          </p:nvSpPr>
          <p:spPr bwMode="auto">
            <a:xfrm>
              <a:off x="4175" y="380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8" name="Freeform 114">
              <a:extLst>
                <a:ext uri="{FF2B5EF4-FFF2-40B4-BE49-F238E27FC236}">
                  <a16:creationId xmlns:a16="http://schemas.microsoft.com/office/drawing/2014/main" id="{EA105F09-D6F3-48CF-9853-1352742A0370}"/>
                </a:ext>
              </a:extLst>
            </p:cNvPr>
            <p:cNvSpPr>
              <a:spLocks/>
            </p:cNvSpPr>
            <p:nvPr/>
          </p:nvSpPr>
          <p:spPr bwMode="auto">
            <a:xfrm>
              <a:off x="4175" y="382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9" name="Freeform 115">
              <a:extLst>
                <a:ext uri="{FF2B5EF4-FFF2-40B4-BE49-F238E27FC236}">
                  <a16:creationId xmlns:a16="http://schemas.microsoft.com/office/drawing/2014/main" id="{80E30E79-B7FD-4117-B8D9-0FD7D5A0A733}"/>
                </a:ext>
              </a:extLst>
            </p:cNvPr>
            <p:cNvSpPr>
              <a:spLocks/>
            </p:cNvSpPr>
            <p:nvPr/>
          </p:nvSpPr>
          <p:spPr bwMode="auto">
            <a:xfrm>
              <a:off x="4175" y="3848"/>
              <a:ext cx="12" cy="13"/>
            </a:xfrm>
            <a:custGeom>
              <a:avLst/>
              <a:gdLst>
                <a:gd name="T0" fmla="*/ 12 w 12"/>
                <a:gd name="T1" fmla="*/ 7 h 13"/>
                <a:gd name="T2" fmla="*/ 12 w 12"/>
                <a:gd name="T3" fmla="*/ 5 h 13"/>
                <a:gd name="T4" fmla="*/ 12 w 12"/>
                <a:gd name="T5" fmla="*/ 2 h 13"/>
                <a:gd name="T6" fmla="*/ 10 w 12"/>
                <a:gd name="T7" fmla="*/ 0 h 13"/>
                <a:gd name="T8" fmla="*/ 8 w 12"/>
                <a:gd name="T9" fmla="*/ 0 h 13"/>
                <a:gd name="T10" fmla="*/ 6 w 12"/>
                <a:gd name="T11" fmla="*/ 0 h 13"/>
                <a:gd name="T12" fmla="*/ 4 w 12"/>
                <a:gd name="T13" fmla="*/ 0 h 13"/>
                <a:gd name="T14" fmla="*/ 2 w 12"/>
                <a:gd name="T15" fmla="*/ 2 h 13"/>
                <a:gd name="T16" fmla="*/ 0 w 12"/>
                <a:gd name="T17" fmla="*/ 5 h 13"/>
                <a:gd name="T18" fmla="*/ 0 w 12"/>
                <a:gd name="T19" fmla="*/ 7 h 13"/>
                <a:gd name="T20" fmla="*/ 0 w 12"/>
                <a:gd name="T21" fmla="*/ 7 h 13"/>
                <a:gd name="T22" fmla="*/ 2 w 12"/>
                <a:gd name="T23" fmla="*/ 9 h 13"/>
                <a:gd name="T24" fmla="*/ 4 w 12"/>
                <a:gd name="T25" fmla="*/ 11 h 13"/>
                <a:gd name="T26" fmla="*/ 6 w 12"/>
                <a:gd name="T27" fmla="*/ 13 h 13"/>
                <a:gd name="T28" fmla="*/ 6 w 12"/>
                <a:gd name="T29" fmla="*/ 13 h 13"/>
                <a:gd name="T30" fmla="*/ 8 w 12"/>
                <a:gd name="T31" fmla="*/ 11 h 13"/>
                <a:gd name="T32" fmla="*/ 10 w 12"/>
                <a:gd name="T33" fmla="*/ 9 h 13"/>
                <a:gd name="T34" fmla="*/ 12 w 12"/>
                <a:gd name="T35" fmla="*/ 9 h 13"/>
                <a:gd name="T36" fmla="*/ 12 w 12"/>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3">
                  <a:moveTo>
                    <a:pt x="12" y="7"/>
                  </a:moveTo>
                  <a:lnTo>
                    <a:pt x="12" y="5"/>
                  </a:lnTo>
                  <a:lnTo>
                    <a:pt x="12" y="2"/>
                  </a:lnTo>
                  <a:lnTo>
                    <a:pt x="10" y="0"/>
                  </a:lnTo>
                  <a:lnTo>
                    <a:pt x="8" y="0"/>
                  </a:lnTo>
                  <a:lnTo>
                    <a:pt x="6" y="0"/>
                  </a:lnTo>
                  <a:lnTo>
                    <a:pt x="4" y="0"/>
                  </a:lnTo>
                  <a:lnTo>
                    <a:pt x="2" y="2"/>
                  </a:lnTo>
                  <a:lnTo>
                    <a:pt x="0" y="5"/>
                  </a:lnTo>
                  <a:lnTo>
                    <a:pt x="0" y="7"/>
                  </a:lnTo>
                  <a:lnTo>
                    <a:pt x="0" y="7"/>
                  </a:lnTo>
                  <a:lnTo>
                    <a:pt x="2" y="9"/>
                  </a:lnTo>
                  <a:lnTo>
                    <a:pt x="4" y="11"/>
                  </a:lnTo>
                  <a:lnTo>
                    <a:pt x="6" y="13"/>
                  </a:lnTo>
                  <a:lnTo>
                    <a:pt x="6" y="13"/>
                  </a:lnTo>
                  <a:lnTo>
                    <a:pt x="8" y="11"/>
                  </a:lnTo>
                  <a:lnTo>
                    <a:pt x="10" y="9"/>
                  </a:lnTo>
                  <a:lnTo>
                    <a:pt x="12" y="9"/>
                  </a:lnTo>
                  <a:lnTo>
                    <a:pt x="1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 name="Freeform 117">
            <a:extLst>
              <a:ext uri="{FF2B5EF4-FFF2-40B4-BE49-F238E27FC236}">
                <a16:creationId xmlns:a16="http://schemas.microsoft.com/office/drawing/2014/main" id="{00E804D7-ABFE-49A0-A6BE-11EDF3EEDE05}"/>
              </a:ext>
            </a:extLst>
          </p:cNvPr>
          <p:cNvSpPr>
            <a:spLocks/>
          </p:cNvSpPr>
          <p:nvPr/>
        </p:nvSpPr>
        <p:spPr bwMode="auto">
          <a:xfrm>
            <a:off x="6634163" y="4616450"/>
            <a:ext cx="593725" cy="61913"/>
          </a:xfrm>
          <a:custGeom>
            <a:avLst/>
            <a:gdLst>
              <a:gd name="T0" fmla="*/ 0 w 374"/>
              <a:gd name="T1" fmla="*/ 11 h 39"/>
              <a:gd name="T2" fmla="*/ 0 w 374"/>
              <a:gd name="T3" fmla="*/ 39 h 39"/>
              <a:gd name="T4" fmla="*/ 374 w 374"/>
              <a:gd name="T5" fmla="*/ 29 h 39"/>
              <a:gd name="T6" fmla="*/ 374 w 374"/>
              <a:gd name="T7" fmla="*/ 0 h 39"/>
              <a:gd name="T8" fmla="*/ 0 w 374"/>
              <a:gd name="T9" fmla="*/ 11 h 39"/>
            </a:gdLst>
            <a:ahLst/>
            <a:cxnLst>
              <a:cxn ang="0">
                <a:pos x="T0" y="T1"/>
              </a:cxn>
              <a:cxn ang="0">
                <a:pos x="T2" y="T3"/>
              </a:cxn>
              <a:cxn ang="0">
                <a:pos x="T4" y="T5"/>
              </a:cxn>
              <a:cxn ang="0">
                <a:pos x="T6" y="T7"/>
              </a:cxn>
              <a:cxn ang="0">
                <a:pos x="T8" y="T9"/>
              </a:cxn>
            </a:cxnLst>
            <a:rect l="0" t="0" r="r" b="b"/>
            <a:pathLst>
              <a:path w="374" h="39">
                <a:moveTo>
                  <a:pt x="0" y="11"/>
                </a:moveTo>
                <a:lnTo>
                  <a:pt x="0" y="39"/>
                </a:lnTo>
                <a:lnTo>
                  <a:pt x="374" y="29"/>
                </a:lnTo>
                <a:lnTo>
                  <a:pt x="374" y="0"/>
                </a:lnTo>
                <a:lnTo>
                  <a:pt x="0" y="1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18">
            <a:extLst>
              <a:ext uri="{FF2B5EF4-FFF2-40B4-BE49-F238E27FC236}">
                <a16:creationId xmlns:a16="http://schemas.microsoft.com/office/drawing/2014/main" id="{98F0F3FE-0EB7-40AF-B9DF-0EECDEA57C51}"/>
              </a:ext>
            </a:extLst>
          </p:cNvPr>
          <p:cNvSpPr>
            <a:spLocks noChangeArrowheads="1"/>
          </p:cNvSpPr>
          <p:nvPr/>
        </p:nvSpPr>
        <p:spPr bwMode="auto">
          <a:xfrm>
            <a:off x="6416675" y="6051550"/>
            <a:ext cx="4762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19">
            <a:extLst>
              <a:ext uri="{FF2B5EF4-FFF2-40B4-BE49-F238E27FC236}">
                <a16:creationId xmlns:a16="http://schemas.microsoft.com/office/drawing/2014/main" id="{14895DFD-E928-457C-B5D9-B8E0075E6753}"/>
              </a:ext>
            </a:extLst>
          </p:cNvPr>
          <p:cNvSpPr>
            <a:spLocks noChangeArrowheads="1"/>
          </p:cNvSpPr>
          <p:nvPr/>
        </p:nvSpPr>
        <p:spPr bwMode="auto">
          <a:xfrm>
            <a:off x="6602413" y="6149975"/>
            <a:ext cx="1857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Helvetica" panose="020B060402020202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120">
            <a:extLst>
              <a:ext uri="{FF2B5EF4-FFF2-40B4-BE49-F238E27FC236}">
                <a16:creationId xmlns:a16="http://schemas.microsoft.com/office/drawing/2014/main" id="{438A554D-6BC2-4799-BC98-14A782435D7C}"/>
              </a:ext>
            </a:extLst>
          </p:cNvPr>
          <p:cNvSpPr>
            <a:spLocks noChangeArrowheads="1"/>
          </p:cNvSpPr>
          <p:nvPr/>
        </p:nvSpPr>
        <p:spPr bwMode="auto">
          <a:xfrm>
            <a:off x="2478088" y="4495800"/>
            <a:ext cx="233363" cy="159385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3">
            <a:extLst>
              <a:ext uri="{FF2B5EF4-FFF2-40B4-BE49-F238E27FC236}">
                <a16:creationId xmlns:a16="http://schemas.microsoft.com/office/drawing/2014/main" id="{D56EBAFF-AFA5-443B-AC86-28152A9B9A55}"/>
              </a:ext>
            </a:extLst>
          </p:cNvPr>
          <p:cNvSpPr>
            <a:spLocks/>
          </p:cNvSpPr>
          <p:nvPr/>
        </p:nvSpPr>
        <p:spPr bwMode="auto">
          <a:xfrm>
            <a:off x="2471738" y="4498975"/>
            <a:ext cx="4887913" cy="1584325"/>
          </a:xfrm>
          <a:custGeom>
            <a:avLst/>
            <a:gdLst>
              <a:gd name="T0" fmla="*/ 0 w 3079"/>
              <a:gd name="T1" fmla="*/ 998 h 998"/>
              <a:gd name="T2" fmla="*/ 3079 w 3079"/>
              <a:gd name="T3" fmla="*/ 998 h 998"/>
              <a:gd name="T4" fmla="*/ 3079 w 3079"/>
              <a:gd name="T5" fmla="*/ 0 h 998"/>
            </a:gdLst>
            <a:ahLst/>
            <a:cxnLst>
              <a:cxn ang="0">
                <a:pos x="T0" y="T1"/>
              </a:cxn>
              <a:cxn ang="0">
                <a:pos x="T2" y="T3"/>
              </a:cxn>
              <a:cxn ang="0">
                <a:pos x="T4" y="T5"/>
              </a:cxn>
            </a:cxnLst>
            <a:rect l="0" t="0" r="r" b="b"/>
            <a:pathLst>
              <a:path w="3079" h="998">
                <a:moveTo>
                  <a:pt x="0" y="998"/>
                </a:moveTo>
                <a:lnTo>
                  <a:pt x="3079" y="998"/>
                </a:lnTo>
                <a:lnTo>
                  <a:pt x="307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124">
            <a:extLst>
              <a:ext uri="{FF2B5EF4-FFF2-40B4-BE49-F238E27FC236}">
                <a16:creationId xmlns:a16="http://schemas.microsoft.com/office/drawing/2014/main" id="{418F1FE7-304F-4A99-9F03-B0DC8EE96D46}"/>
              </a:ext>
            </a:extLst>
          </p:cNvPr>
          <p:cNvSpPr>
            <a:spLocks noChangeShapeType="1"/>
          </p:cNvSpPr>
          <p:nvPr/>
        </p:nvSpPr>
        <p:spPr bwMode="auto">
          <a:xfrm flipV="1">
            <a:off x="2471738" y="449897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125">
            <a:extLst>
              <a:ext uri="{FF2B5EF4-FFF2-40B4-BE49-F238E27FC236}">
                <a16:creationId xmlns:a16="http://schemas.microsoft.com/office/drawing/2014/main" id="{29FE1896-501B-4FD8-9FE5-682C352CD18D}"/>
              </a:ext>
            </a:extLst>
          </p:cNvPr>
          <p:cNvSpPr>
            <a:spLocks noChangeShapeType="1"/>
          </p:cNvSpPr>
          <p:nvPr/>
        </p:nvSpPr>
        <p:spPr bwMode="auto">
          <a:xfrm>
            <a:off x="2471738" y="6083300"/>
            <a:ext cx="4887913"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26">
            <a:extLst>
              <a:ext uri="{FF2B5EF4-FFF2-40B4-BE49-F238E27FC236}">
                <a16:creationId xmlns:a16="http://schemas.microsoft.com/office/drawing/2014/main" id="{0A898DBA-5DD9-4ADD-818E-5E8A1CCBDE8A}"/>
              </a:ext>
            </a:extLst>
          </p:cNvPr>
          <p:cNvSpPr>
            <a:spLocks noChangeShapeType="1"/>
          </p:cNvSpPr>
          <p:nvPr/>
        </p:nvSpPr>
        <p:spPr bwMode="auto">
          <a:xfrm flipV="1">
            <a:off x="2471738" y="449897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12" name="Line 127">
            <a:extLst>
              <a:ext uri="{FF2B5EF4-FFF2-40B4-BE49-F238E27FC236}">
                <a16:creationId xmlns:a16="http://schemas.microsoft.com/office/drawing/2014/main" id="{D82D1F6F-15F6-44F4-AE5E-A657E56D31AE}"/>
              </a:ext>
            </a:extLst>
          </p:cNvPr>
          <p:cNvSpPr>
            <a:spLocks noChangeShapeType="1"/>
          </p:cNvSpPr>
          <p:nvPr/>
        </p:nvSpPr>
        <p:spPr bwMode="auto">
          <a:xfrm flipV="1">
            <a:off x="2471738"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14" name="Line 129">
            <a:extLst>
              <a:ext uri="{FF2B5EF4-FFF2-40B4-BE49-F238E27FC236}">
                <a16:creationId xmlns:a16="http://schemas.microsoft.com/office/drawing/2014/main" id="{C53CFED3-F951-4314-818C-96F9CC11A52E}"/>
              </a:ext>
            </a:extLst>
          </p:cNvPr>
          <p:cNvSpPr>
            <a:spLocks noChangeShapeType="1"/>
          </p:cNvSpPr>
          <p:nvPr/>
        </p:nvSpPr>
        <p:spPr bwMode="auto">
          <a:xfrm flipV="1">
            <a:off x="2957513" y="606425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27" name="Line 131">
            <a:extLst>
              <a:ext uri="{FF2B5EF4-FFF2-40B4-BE49-F238E27FC236}">
                <a16:creationId xmlns:a16="http://schemas.microsoft.com/office/drawing/2014/main" id="{E144EA6F-DEA9-4D58-8C74-BD265F94BD97}"/>
              </a:ext>
            </a:extLst>
          </p:cNvPr>
          <p:cNvSpPr>
            <a:spLocks noChangeShapeType="1"/>
          </p:cNvSpPr>
          <p:nvPr/>
        </p:nvSpPr>
        <p:spPr bwMode="auto">
          <a:xfrm flipV="1">
            <a:off x="3449638"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29" name="Line 133">
            <a:extLst>
              <a:ext uri="{FF2B5EF4-FFF2-40B4-BE49-F238E27FC236}">
                <a16:creationId xmlns:a16="http://schemas.microsoft.com/office/drawing/2014/main" id="{BEBBCEFA-5EA1-4C0E-9EFA-1153FA95C55C}"/>
              </a:ext>
            </a:extLst>
          </p:cNvPr>
          <p:cNvSpPr>
            <a:spLocks noChangeShapeType="1"/>
          </p:cNvSpPr>
          <p:nvPr/>
        </p:nvSpPr>
        <p:spPr bwMode="auto">
          <a:xfrm flipV="1">
            <a:off x="3935413"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31" name="Line 135">
            <a:extLst>
              <a:ext uri="{FF2B5EF4-FFF2-40B4-BE49-F238E27FC236}">
                <a16:creationId xmlns:a16="http://schemas.microsoft.com/office/drawing/2014/main" id="{E03792AF-DC25-4ADD-A9B1-B69AB3F55B3F}"/>
              </a:ext>
            </a:extLst>
          </p:cNvPr>
          <p:cNvSpPr>
            <a:spLocks noChangeShapeType="1"/>
          </p:cNvSpPr>
          <p:nvPr/>
        </p:nvSpPr>
        <p:spPr bwMode="auto">
          <a:xfrm flipV="1">
            <a:off x="4422775" y="606425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33" name="Line 137">
            <a:extLst>
              <a:ext uri="{FF2B5EF4-FFF2-40B4-BE49-F238E27FC236}">
                <a16:creationId xmlns:a16="http://schemas.microsoft.com/office/drawing/2014/main" id="{99417991-4205-4865-B128-4B311C6F7829}"/>
              </a:ext>
            </a:extLst>
          </p:cNvPr>
          <p:cNvSpPr>
            <a:spLocks noChangeShapeType="1"/>
          </p:cNvSpPr>
          <p:nvPr/>
        </p:nvSpPr>
        <p:spPr bwMode="auto">
          <a:xfrm flipV="1">
            <a:off x="4911725"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35" name="Line 139">
            <a:extLst>
              <a:ext uri="{FF2B5EF4-FFF2-40B4-BE49-F238E27FC236}">
                <a16:creationId xmlns:a16="http://schemas.microsoft.com/office/drawing/2014/main" id="{3BE9364D-CC3F-4542-B536-BB3D4E911EC8}"/>
              </a:ext>
            </a:extLst>
          </p:cNvPr>
          <p:cNvSpPr>
            <a:spLocks noChangeShapeType="1"/>
          </p:cNvSpPr>
          <p:nvPr/>
        </p:nvSpPr>
        <p:spPr bwMode="auto">
          <a:xfrm flipV="1">
            <a:off x="5403850"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37" name="Line 141">
            <a:extLst>
              <a:ext uri="{FF2B5EF4-FFF2-40B4-BE49-F238E27FC236}">
                <a16:creationId xmlns:a16="http://schemas.microsoft.com/office/drawing/2014/main" id="{61F2BA03-A0C8-470C-B7EA-A30057FB9C39}"/>
              </a:ext>
            </a:extLst>
          </p:cNvPr>
          <p:cNvSpPr>
            <a:spLocks noChangeShapeType="1"/>
          </p:cNvSpPr>
          <p:nvPr/>
        </p:nvSpPr>
        <p:spPr bwMode="auto">
          <a:xfrm flipV="1">
            <a:off x="5886450" y="606425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39" name="Line 143">
            <a:extLst>
              <a:ext uri="{FF2B5EF4-FFF2-40B4-BE49-F238E27FC236}">
                <a16:creationId xmlns:a16="http://schemas.microsoft.com/office/drawing/2014/main" id="{D7F3E648-A268-419D-9478-FB5FF24A68B3}"/>
              </a:ext>
            </a:extLst>
          </p:cNvPr>
          <p:cNvSpPr>
            <a:spLocks noChangeShapeType="1"/>
          </p:cNvSpPr>
          <p:nvPr/>
        </p:nvSpPr>
        <p:spPr bwMode="auto">
          <a:xfrm flipV="1">
            <a:off x="6381750"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41" name="Line 145">
            <a:extLst>
              <a:ext uri="{FF2B5EF4-FFF2-40B4-BE49-F238E27FC236}">
                <a16:creationId xmlns:a16="http://schemas.microsoft.com/office/drawing/2014/main" id="{A784A85C-92BF-4013-B92B-28D67D7E6FF6}"/>
              </a:ext>
            </a:extLst>
          </p:cNvPr>
          <p:cNvSpPr>
            <a:spLocks noChangeShapeType="1"/>
          </p:cNvSpPr>
          <p:nvPr/>
        </p:nvSpPr>
        <p:spPr bwMode="auto">
          <a:xfrm flipV="1">
            <a:off x="6867525"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43" name="Line 147">
            <a:extLst>
              <a:ext uri="{FF2B5EF4-FFF2-40B4-BE49-F238E27FC236}">
                <a16:creationId xmlns:a16="http://schemas.microsoft.com/office/drawing/2014/main" id="{E9DC1233-08E5-4851-8831-1F894F0C341A}"/>
              </a:ext>
            </a:extLst>
          </p:cNvPr>
          <p:cNvSpPr>
            <a:spLocks noChangeShapeType="1"/>
          </p:cNvSpPr>
          <p:nvPr/>
        </p:nvSpPr>
        <p:spPr bwMode="auto">
          <a:xfrm flipV="1">
            <a:off x="7359650"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45" name="Line 149">
            <a:extLst>
              <a:ext uri="{FF2B5EF4-FFF2-40B4-BE49-F238E27FC236}">
                <a16:creationId xmlns:a16="http://schemas.microsoft.com/office/drawing/2014/main" id="{BF8279E1-51BB-4914-B78D-E1DA47F40596}"/>
              </a:ext>
            </a:extLst>
          </p:cNvPr>
          <p:cNvSpPr>
            <a:spLocks noChangeShapeType="1"/>
          </p:cNvSpPr>
          <p:nvPr/>
        </p:nvSpPr>
        <p:spPr bwMode="auto">
          <a:xfrm>
            <a:off x="2471738" y="608330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46" name="Line 150">
            <a:extLst>
              <a:ext uri="{FF2B5EF4-FFF2-40B4-BE49-F238E27FC236}">
                <a16:creationId xmlns:a16="http://schemas.microsoft.com/office/drawing/2014/main" id="{2033EF1C-5B31-478F-B0B0-5C28F88BBABF}"/>
              </a:ext>
            </a:extLst>
          </p:cNvPr>
          <p:cNvSpPr>
            <a:spLocks noChangeShapeType="1"/>
          </p:cNvSpPr>
          <p:nvPr/>
        </p:nvSpPr>
        <p:spPr bwMode="auto">
          <a:xfrm flipH="1">
            <a:off x="7308850" y="6083300"/>
            <a:ext cx="50800"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47" name="Line 151">
            <a:extLst>
              <a:ext uri="{FF2B5EF4-FFF2-40B4-BE49-F238E27FC236}">
                <a16:creationId xmlns:a16="http://schemas.microsoft.com/office/drawing/2014/main" id="{E02ECBA3-F55D-416F-890A-120F1C6BAEA8}"/>
              </a:ext>
            </a:extLst>
          </p:cNvPr>
          <p:cNvSpPr>
            <a:spLocks noChangeShapeType="1"/>
          </p:cNvSpPr>
          <p:nvPr/>
        </p:nvSpPr>
        <p:spPr bwMode="auto">
          <a:xfrm>
            <a:off x="2471738" y="590550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49" name="Line 153">
            <a:extLst>
              <a:ext uri="{FF2B5EF4-FFF2-40B4-BE49-F238E27FC236}">
                <a16:creationId xmlns:a16="http://schemas.microsoft.com/office/drawing/2014/main" id="{0803483E-63CD-4D3A-AB2A-3E440D57D06B}"/>
              </a:ext>
            </a:extLst>
          </p:cNvPr>
          <p:cNvSpPr>
            <a:spLocks noChangeShapeType="1"/>
          </p:cNvSpPr>
          <p:nvPr/>
        </p:nvSpPr>
        <p:spPr bwMode="auto">
          <a:xfrm>
            <a:off x="2471738" y="572928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51" name="Line 155">
            <a:extLst>
              <a:ext uri="{FF2B5EF4-FFF2-40B4-BE49-F238E27FC236}">
                <a16:creationId xmlns:a16="http://schemas.microsoft.com/office/drawing/2014/main" id="{75084E76-F4E3-4987-A705-230A0134182C}"/>
              </a:ext>
            </a:extLst>
          </p:cNvPr>
          <p:cNvSpPr>
            <a:spLocks noChangeShapeType="1"/>
          </p:cNvSpPr>
          <p:nvPr/>
        </p:nvSpPr>
        <p:spPr bwMode="auto">
          <a:xfrm>
            <a:off x="2471738" y="5553075"/>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53" name="Line 157">
            <a:extLst>
              <a:ext uri="{FF2B5EF4-FFF2-40B4-BE49-F238E27FC236}">
                <a16:creationId xmlns:a16="http://schemas.microsoft.com/office/drawing/2014/main" id="{109938D3-33A8-41A6-B02E-C192F6ED726E}"/>
              </a:ext>
            </a:extLst>
          </p:cNvPr>
          <p:cNvSpPr>
            <a:spLocks noChangeShapeType="1"/>
          </p:cNvSpPr>
          <p:nvPr/>
        </p:nvSpPr>
        <p:spPr bwMode="auto">
          <a:xfrm>
            <a:off x="2471738" y="537845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55" name="Line 159">
            <a:extLst>
              <a:ext uri="{FF2B5EF4-FFF2-40B4-BE49-F238E27FC236}">
                <a16:creationId xmlns:a16="http://schemas.microsoft.com/office/drawing/2014/main" id="{FA53D41C-8CDE-466C-B28B-D20CE72B6E3D}"/>
              </a:ext>
            </a:extLst>
          </p:cNvPr>
          <p:cNvSpPr>
            <a:spLocks noChangeShapeType="1"/>
          </p:cNvSpPr>
          <p:nvPr/>
        </p:nvSpPr>
        <p:spPr bwMode="auto">
          <a:xfrm>
            <a:off x="2471738" y="520223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57" name="Line 161">
            <a:extLst>
              <a:ext uri="{FF2B5EF4-FFF2-40B4-BE49-F238E27FC236}">
                <a16:creationId xmlns:a16="http://schemas.microsoft.com/office/drawing/2014/main" id="{76E17A3B-850B-4F6B-AE8D-BB42BD4C7411}"/>
              </a:ext>
            </a:extLst>
          </p:cNvPr>
          <p:cNvSpPr>
            <a:spLocks noChangeShapeType="1"/>
          </p:cNvSpPr>
          <p:nvPr/>
        </p:nvSpPr>
        <p:spPr bwMode="auto">
          <a:xfrm>
            <a:off x="2471738" y="5026025"/>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59" name="Line 163">
            <a:extLst>
              <a:ext uri="{FF2B5EF4-FFF2-40B4-BE49-F238E27FC236}">
                <a16:creationId xmlns:a16="http://schemas.microsoft.com/office/drawing/2014/main" id="{69D872C4-A781-4A4D-A595-47EC8BCBD832}"/>
              </a:ext>
            </a:extLst>
          </p:cNvPr>
          <p:cNvSpPr>
            <a:spLocks noChangeShapeType="1"/>
          </p:cNvSpPr>
          <p:nvPr/>
        </p:nvSpPr>
        <p:spPr bwMode="auto">
          <a:xfrm>
            <a:off x="2471738" y="4846638"/>
            <a:ext cx="41275"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61" name="Line 165">
            <a:extLst>
              <a:ext uri="{FF2B5EF4-FFF2-40B4-BE49-F238E27FC236}">
                <a16:creationId xmlns:a16="http://schemas.microsoft.com/office/drawing/2014/main" id="{5D039322-6B40-4487-825E-761F8138A426}"/>
              </a:ext>
            </a:extLst>
          </p:cNvPr>
          <p:cNvSpPr>
            <a:spLocks noChangeShapeType="1"/>
          </p:cNvSpPr>
          <p:nvPr/>
        </p:nvSpPr>
        <p:spPr bwMode="auto">
          <a:xfrm>
            <a:off x="2471738" y="467518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66" name="Freeform 170">
            <a:extLst>
              <a:ext uri="{FF2B5EF4-FFF2-40B4-BE49-F238E27FC236}">
                <a16:creationId xmlns:a16="http://schemas.microsoft.com/office/drawing/2014/main" id="{70E4B4E9-AFCA-4AAA-A5A4-75700A7FA905}"/>
              </a:ext>
            </a:extLst>
          </p:cNvPr>
          <p:cNvSpPr>
            <a:spLocks/>
          </p:cNvSpPr>
          <p:nvPr/>
        </p:nvSpPr>
        <p:spPr bwMode="auto">
          <a:xfrm>
            <a:off x="2471738" y="4498975"/>
            <a:ext cx="4887913" cy="1584325"/>
          </a:xfrm>
          <a:custGeom>
            <a:avLst/>
            <a:gdLst>
              <a:gd name="T0" fmla="*/ 0 w 3079"/>
              <a:gd name="T1" fmla="*/ 998 h 998"/>
              <a:gd name="T2" fmla="*/ 3079 w 3079"/>
              <a:gd name="T3" fmla="*/ 998 h 998"/>
              <a:gd name="T4" fmla="*/ 3079 w 3079"/>
              <a:gd name="T5" fmla="*/ 0 h 998"/>
            </a:gdLst>
            <a:ahLst/>
            <a:cxnLst>
              <a:cxn ang="0">
                <a:pos x="T0" y="T1"/>
              </a:cxn>
              <a:cxn ang="0">
                <a:pos x="T2" y="T3"/>
              </a:cxn>
              <a:cxn ang="0">
                <a:pos x="T4" y="T5"/>
              </a:cxn>
            </a:cxnLst>
            <a:rect l="0" t="0" r="r" b="b"/>
            <a:pathLst>
              <a:path w="3079" h="998">
                <a:moveTo>
                  <a:pt x="0" y="998"/>
                </a:moveTo>
                <a:lnTo>
                  <a:pt x="3079" y="998"/>
                </a:lnTo>
                <a:lnTo>
                  <a:pt x="307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67" name="Line 171">
            <a:extLst>
              <a:ext uri="{FF2B5EF4-FFF2-40B4-BE49-F238E27FC236}">
                <a16:creationId xmlns:a16="http://schemas.microsoft.com/office/drawing/2014/main" id="{008253CC-2105-47BA-8380-45989C9FBC2A}"/>
              </a:ext>
            </a:extLst>
          </p:cNvPr>
          <p:cNvSpPr>
            <a:spLocks noChangeShapeType="1"/>
          </p:cNvSpPr>
          <p:nvPr/>
        </p:nvSpPr>
        <p:spPr bwMode="auto">
          <a:xfrm flipV="1">
            <a:off x="2471738" y="449897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70" name="Freeform 174">
            <a:extLst>
              <a:ext uri="{FF2B5EF4-FFF2-40B4-BE49-F238E27FC236}">
                <a16:creationId xmlns:a16="http://schemas.microsoft.com/office/drawing/2014/main" id="{DAE37004-8420-4D81-A9B4-DBF300A1BEE6}"/>
              </a:ext>
            </a:extLst>
          </p:cNvPr>
          <p:cNvSpPr>
            <a:spLocks/>
          </p:cNvSpPr>
          <p:nvPr/>
        </p:nvSpPr>
        <p:spPr bwMode="auto">
          <a:xfrm>
            <a:off x="2471738" y="4498975"/>
            <a:ext cx="4887913" cy="1584325"/>
          </a:xfrm>
          <a:custGeom>
            <a:avLst/>
            <a:gdLst>
              <a:gd name="T0" fmla="*/ 0 w 3079"/>
              <a:gd name="T1" fmla="*/ 998 h 998"/>
              <a:gd name="T2" fmla="*/ 3079 w 3079"/>
              <a:gd name="T3" fmla="*/ 998 h 998"/>
              <a:gd name="T4" fmla="*/ 3079 w 3079"/>
              <a:gd name="T5" fmla="*/ 0 h 998"/>
            </a:gdLst>
            <a:ahLst/>
            <a:cxnLst>
              <a:cxn ang="0">
                <a:pos x="T0" y="T1"/>
              </a:cxn>
              <a:cxn ang="0">
                <a:pos x="T2" y="T3"/>
              </a:cxn>
              <a:cxn ang="0">
                <a:pos x="T4" y="T5"/>
              </a:cxn>
            </a:cxnLst>
            <a:rect l="0" t="0" r="r" b="b"/>
            <a:pathLst>
              <a:path w="3079" h="998">
                <a:moveTo>
                  <a:pt x="0" y="998"/>
                </a:moveTo>
                <a:lnTo>
                  <a:pt x="3079" y="998"/>
                </a:lnTo>
                <a:lnTo>
                  <a:pt x="307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71" name="Line 175">
            <a:extLst>
              <a:ext uri="{FF2B5EF4-FFF2-40B4-BE49-F238E27FC236}">
                <a16:creationId xmlns:a16="http://schemas.microsoft.com/office/drawing/2014/main" id="{3E68012D-DB89-4D72-AC35-F2E2A81F6A9D}"/>
              </a:ext>
            </a:extLst>
          </p:cNvPr>
          <p:cNvSpPr>
            <a:spLocks noChangeShapeType="1"/>
          </p:cNvSpPr>
          <p:nvPr/>
        </p:nvSpPr>
        <p:spPr bwMode="auto">
          <a:xfrm flipV="1">
            <a:off x="2471738" y="449897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72" name="Line 176">
            <a:extLst>
              <a:ext uri="{FF2B5EF4-FFF2-40B4-BE49-F238E27FC236}">
                <a16:creationId xmlns:a16="http://schemas.microsoft.com/office/drawing/2014/main" id="{F9F40DE3-98D7-4181-873B-716D970A0BA7}"/>
              </a:ext>
            </a:extLst>
          </p:cNvPr>
          <p:cNvSpPr>
            <a:spLocks noChangeShapeType="1"/>
          </p:cNvSpPr>
          <p:nvPr/>
        </p:nvSpPr>
        <p:spPr bwMode="auto">
          <a:xfrm>
            <a:off x="2471738" y="6083300"/>
            <a:ext cx="4887913"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73" name="Line 177">
            <a:extLst>
              <a:ext uri="{FF2B5EF4-FFF2-40B4-BE49-F238E27FC236}">
                <a16:creationId xmlns:a16="http://schemas.microsoft.com/office/drawing/2014/main" id="{07AA9ABB-0CD5-45F5-B04F-583ECFCA4C11}"/>
              </a:ext>
            </a:extLst>
          </p:cNvPr>
          <p:cNvSpPr>
            <a:spLocks noChangeShapeType="1"/>
          </p:cNvSpPr>
          <p:nvPr/>
        </p:nvSpPr>
        <p:spPr bwMode="auto">
          <a:xfrm flipV="1">
            <a:off x="2471738" y="449897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74" name="Line 178">
            <a:extLst>
              <a:ext uri="{FF2B5EF4-FFF2-40B4-BE49-F238E27FC236}">
                <a16:creationId xmlns:a16="http://schemas.microsoft.com/office/drawing/2014/main" id="{CD90F580-A5C1-46D1-9B20-C89FA7227DD7}"/>
              </a:ext>
            </a:extLst>
          </p:cNvPr>
          <p:cNvSpPr>
            <a:spLocks noChangeShapeType="1"/>
          </p:cNvSpPr>
          <p:nvPr/>
        </p:nvSpPr>
        <p:spPr bwMode="auto">
          <a:xfrm flipV="1">
            <a:off x="2471738"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76" name="Line 180">
            <a:extLst>
              <a:ext uri="{FF2B5EF4-FFF2-40B4-BE49-F238E27FC236}">
                <a16:creationId xmlns:a16="http://schemas.microsoft.com/office/drawing/2014/main" id="{E11BB35F-9CD2-46F5-B945-8334F07C67E1}"/>
              </a:ext>
            </a:extLst>
          </p:cNvPr>
          <p:cNvSpPr>
            <a:spLocks noChangeShapeType="1"/>
          </p:cNvSpPr>
          <p:nvPr/>
        </p:nvSpPr>
        <p:spPr bwMode="auto">
          <a:xfrm flipV="1">
            <a:off x="2957513" y="606425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78" name="Line 182">
            <a:extLst>
              <a:ext uri="{FF2B5EF4-FFF2-40B4-BE49-F238E27FC236}">
                <a16:creationId xmlns:a16="http://schemas.microsoft.com/office/drawing/2014/main" id="{147852A5-42F2-448B-A33C-2ABE628B6976}"/>
              </a:ext>
            </a:extLst>
          </p:cNvPr>
          <p:cNvSpPr>
            <a:spLocks noChangeShapeType="1"/>
          </p:cNvSpPr>
          <p:nvPr/>
        </p:nvSpPr>
        <p:spPr bwMode="auto">
          <a:xfrm flipV="1">
            <a:off x="3449638"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80" name="Line 184">
            <a:extLst>
              <a:ext uri="{FF2B5EF4-FFF2-40B4-BE49-F238E27FC236}">
                <a16:creationId xmlns:a16="http://schemas.microsoft.com/office/drawing/2014/main" id="{ACB63CEC-D844-4AD1-BCD5-168D54023F1E}"/>
              </a:ext>
            </a:extLst>
          </p:cNvPr>
          <p:cNvSpPr>
            <a:spLocks noChangeShapeType="1"/>
          </p:cNvSpPr>
          <p:nvPr/>
        </p:nvSpPr>
        <p:spPr bwMode="auto">
          <a:xfrm flipV="1">
            <a:off x="3935413"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82" name="Line 186">
            <a:extLst>
              <a:ext uri="{FF2B5EF4-FFF2-40B4-BE49-F238E27FC236}">
                <a16:creationId xmlns:a16="http://schemas.microsoft.com/office/drawing/2014/main" id="{E785D26F-34E5-4405-85F9-16CB8282FFCD}"/>
              </a:ext>
            </a:extLst>
          </p:cNvPr>
          <p:cNvSpPr>
            <a:spLocks noChangeShapeType="1"/>
          </p:cNvSpPr>
          <p:nvPr/>
        </p:nvSpPr>
        <p:spPr bwMode="auto">
          <a:xfrm flipV="1">
            <a:off x="4422775" y="606425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84" name="Line 188">
            <a:extLst>
              <a:ext uri="{FF2B5EF4-FFF2-40B4-BE49-F238E27FC236}">
                <a16:creationId xmlns:a16="http://schemas.microsoft.com/office/drawing/2014/main" id="{4F6490A2-9C1E-412A-A88A-009E364960E5}"/>
              </a:ext>
            </a:extLst>
          </p:cNvPr>
          <p:cNvSpPr>
            <a:spLocks noChangeShapeType="1"/>
          </p:cNvSpPr>
          <p:nvPr/>
        </p:nvSpPr>
        <p:spPr bwMode="auto">
          <a:xfrm flipV="1">
            <a:off x="4911725"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86" name="Line 190">
            <a:extLst>
              <a:ext uri="{FF2B5EF4-FFF2-40B4-BE49-F238E27FC236}">
                <a16:creationId xmlns:a16="http://schemas.microsoft.com/office/drawing/2014/main" id="{E8176DC6-551F-4992-9A4C-89A0BF51A468}"/>
              </a:ext>
            </a:extLst>
          </p:cNvPr>
          <p:cNvSpPr>
            <a:spLocks noChangeShapeType="1"/>
          </p:cNvSpPr>
          <p:nvPr/>
        </p:nvSpPr>
        <p:spPr bwMode="auto">
          <a:xfrm flipV="1">
            <a:off x="5403850"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88" name="Line 192">
            <a:extLst>
              <a:ext uri="{FF2B5EF4-FFF2-40B4-BE49-F238E27FC236}">
                <a16:creationId xmlns:a16="http://schemas.microsoft.com/office/drawing/2014/main" id="{5D21F79F-BF1B-4276-AC44-803869EDF79F}"/>
              </a:ext>
            </a:extLst>
          </p:cNvPr>
          <p:cNvSpPr>
            <a:spLocks noChangeShapeType="1"/>
          </p:cNvSpPr>
          <p:nvPr/>
        </p:nvSpPr>
        <p:spPr bwMode="auto">
          <a:xfrm flipV="1">
            <a:off x="5886450" y="606425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90" name="Line 194">
            <a:extLst>
              <a:ext uri="{FF2B5EF4-FFF2-40B4-BE49-F238E27FC236}">
                <a16:creationId xmlns:a16="http://schemas.microsoft.com/office/drawing/2014/main" id="{78B3826C-8A73-4B4E-B304-6EB56BD888AD}"/>
              </a:ext>
            </a:extLst>
          </p:cNvPr>
          <p:cNvSpPr>
            <a:spLocks noChangeShapeType="1"/>
          </p:cNvSpPr>
          <p:nvPr/>
        </p:nvSpPr>
        <p:spPr bwMode="auto">
          <a:xfrm flipV="1">
            <a:off x="6381750"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92" name="Line 196">
            <a:extLst>
              <a:ext uri="{FF2B5EF4-FFF2-40B4-BE49-F238E27FC236}">
                <a16:creationId xmlns:a16="http://schemas.microsoft.com/office/drawing/2014/main" id="{48D4EAAA-2329-42FD-807C-F07DAF62EA68}"/>
              </a:ext>
            </a:extLst>
          </p:cNvPr>
          <p:cNvSpPr>
            <a:spLocks noChangeShapeType="1"/>
          </p:cNvSpPr>
          <p:nvPr/>
        </p:nvSpPr>
        <p:spPr bwMode="auto">
          <a:xfrm flipV="1">
            <a:off x="6867525"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94" name="Line 198">
            <a:extLst>
              <a:ext uri="{FF2B5EF4-FFF2-40B4-BE49-F238E27FC236}">
                <a16:creationId xmlns:a16="http://schemas.microsoft.com/office/drawing/2014/main" id="{BB5B1E85-09A1-40E4-9880-29DF4C9BA202}"/>
              </a:ext>
            </a:extLst>
          </p:cNvPr>
          <p:cNvSpPr>
            <a:spLocks noChangeShapeType="1"/>
          </p:cNvSpPr>
          <p:nvPr/>
        </p:nvSpPr>
        <p:spPr bwMode="auto">
          <a:xfrm flipV="1">
            <a:off x="7359650"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96" name="Line 200">
            <a:extLst>
              <a:ext uri="{FF2B5EF4-FFF2-40B4-BE49-F238E27FC236}">
                <a16:creationId xmlns:a16="http://schemas.microsoft.com/office/drawing/2014/main" id="{69778FE5-F732-4524-B1A7-387A2A59CBDF}"/>
              </a:ext>
            </a:extLst>
          </p:cNvPr>
          <p:cNvSpPr>
            <a:spLocks noChangeShapeType="1"/>
          </p:cNvSpPr>
          <p:nvPr/>
        </p:nvSpPr>
        <p:spPr bwMode="auto">
          <a:xfrm>
            <a:off x="2471738" y="608330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97" name="Line 201">
            <a:extLst>
              <a:ext uri="{FF2B5EF4-FFF2-40B4-BE49-F238E27FC236}">
                <a16:creationId xmlns:a16="http://schemas.microsoft.com/office/drawing/2014/main" id="{5D579186-4651-43D6-9F0F-6BE34F8AEF12}"/>
              </a:ext>
            </a:extLst>
          </p:cNvPr>
          <p:cNvSpPr>
            <a:spLocks noChangeShapeType="1"/>
          </p:cNvSpPr>
          <p:nvPr/>
        </p:nvSpPr>
        <p:spPr bwMode="auto">
          <a:xfrm flipH="1">
            <a:off x="7308850" y="6083300"/>
            <a:ext cx="50800"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98" name="Line 202">
            <a:extLst>
              <a:ext uri="{FF2B5EF4-FFF2-40B4-BE49-F238E27FC236}">
                <a16:creationId xmlns:a16="http://schemas.microsoft.com/office/drawing/2014/main" id="{DEBBD7F1-6006-4DB2-BAA6-0C93C64601E6}"/>
              </a:ext>
            </a:extLst>
          </p:cNvPr>
          <p:cNvSpPr>
            <a:spLocks noChangeShapeType="1"/>
          </p:cNvSpPr>
          <p:nvPr/>
        </p:nvSpPr>
        <p:spPr bwMode="auto">
          <a:xfrm>
            <a:off x="2471738" y="590550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00" name="Line 204">
            <a:extLst>
              <a:ext uri="{FF2B5EF4-FFF2-40B4-BE49-F238E27FC236}">
                <a16:creationId xmlns:a16="http://schemas.microsoft.com/office/drawing/2014/main" id="{6E040D3C-750D-49D5-B0E8-389573658F1E}"/>
              </a:ext>
            </a:extLst>
          </p:cNvPr>
          <p:cNvSpPr>
            <a:spLocks noChangeShapeType="1"/>
          </p:cNvSpPr>
          <p:nvPr/>
        </p:nvSpPr>
        <p:spPr bwMode="auto">
          <a:xfrm>
            <a:off x="2471738" y="572928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02" name="Line 206">
            <a:extLst>
              <a:ext uri="{FF2B5EF4-FFF2-40B4-BE49-F238E27FC236}">
                <a16:creationId xmlns:a16="http://schemas.microsoft.com/office/drawing/2014/main" id="{49B31E99-0210-4825-9BFD-1E1B556FD3E2}"/>
              </a:ext>
            </a:extLst>
          </p:cNvPr>
          <p:cNvSpPr>
            <a:spLocks noChangeShapeType="1"/>
          </p:cNvSpPr>
          <p:nvPr/>
        </p:nvSpPr>
        <p:spPr bwMode="auto">
          <a:xfrm>
            <a:off x="2471738" y="5553075"/>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04" name="Line 208">
            <a:extLst>
              <a:ext uri="{FF2B5EF4-FFF2-40B4-BE49-F238E27FC236}">
                <a16:creationId xmlns:a16="http://schemas.microsoft.com/office/drawing/2014/main" id="{FC0AB2B8-E3EF-456B-A567-54B0A20A9B81}"/>
              </a:ext>
            </a:extLst>
          </p:cNvPr>
          <p:cNvSpPr>
            <a:spLocks noChangeShapeType="1"/>
          </p:cNvSpPr>
          <p:nvPr/>
        </p:nvSpPr>
        <p:spPr bwMode="auto">
          <a:xfrm>
            <a:off x="2471738" y="537845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06" name="Line 210">
            <a:extLst>
              <a:ext uri="{FF2B5EF4-FFF2-40B4-BE49-F238E27FC236}">
                <a16:creationId xmlns:a16="http://schemas.microsoft.com/office/drawing/2014/main" id="{FB713B2F-A38D-4BD9-B88F-6E82EC0F53EF}"/>
              </a:ext>
            </a:extLst>
          </p:cNvPr>
          <p:cNvSpPr>
            <a:spLocks noChangeShapeType="1"/>
          </p:cNvSpPr>
          <p:nvPr/>
        </p:nvSpPr>
        <p:spPr bwMode="auto">
          <a:xfrm>
            <a:off x="2471738" y="520223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08" name="Line 212">
            <a:extLst>
              <a:ext uri="{FF2B5EF4-FFF2-40B4-BE49-F238E27FC236}">
                <a16:creationId xmlns:a16="http://schemas.microsoft.com/office/drawing/2014/main" id="{2B92DDD1-D896-4F2E-9BA9-DC20B823F872}"/>
              </a:ext>
            </a:extLst>
          </p:cNvPr>
          <p:cNvSpPr>
            <a:spLocks noChangeShapeType="1"/>
          </p:cNvSpPr>
          <p:nvPr/>
        </p:nvSpPr>
        <p:spPr bwMode="auto">
          <a:xfrm>
            <a:off x="2471738" y="5026025"/>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10" name="Line 214">
            <a:extLst>
              <a:ext uri="{FF2B5EF4-FFF2-40B4-BE49-F238E27FC236}">
                <a16:creationId xmlns:a16="http://schemas.microsoft.com/office/drawing/2014/main" id="{E32D1CED-D025-4F50-95B3-1E122DC90ADA}"/>
              </a:ext>
            </a:extLst>
          </p:cNvPr>
          <p:cNvSpPr>
            <a:spLocks noChangeShapeType="1"/>
          </p:cNvSpPr>
          <p:nvPr/>
        </p:nvSpPr>
        <p:spPr bwMode="auto">
          <a:xfrm>
            <a:off x="2471738" y="4846638"/>
            <a:ext cx="41275"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12" name="Line 216">
            <a:extLst>
              <a:ext uri="{FF2B5EF4-FFF2-40B4-BE49-F238E27FC236}">
                <a16:creationId xmlns:a16="http://schemas.microsoft.com/office/drawing/2014/main" id="{11298FD7-F7C3-48AF-A649-DA111FC7609E}"/>
              </a:ext>
            </a:extLst>
          </p:cNvPr>
          <p:cNvSpPr>
            <a:spLocks noChangeShapeType="1"/>
          </p:cNvSpPr>
          <p:nvPr/>
        </p:nvSpPr>
        <p:spPr bwMode="auto">
          <a:xfrm>
            <a:off x="2471738" y="467518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18" name="Line 222">
            <a:extLst>
              <a:ext uri="{FF2B5EF4-FFF2-40B4-BE49-F238E27FC236}">
                <a16:creationId xmlns:a16="http://schemas.microsoft.com/office/drawing/2014/main" id="{8500A3AF-EE9C-4320-B650-02D607AE766B}"/>
              </a:ext>
            </a:extLst>
          </p:cNvPr>
          <p:cNvSpPr>
            <a:spLocks noChangeShapeType="1"/>
          </p:cNvSpPr>
          <p:nvPr/>
        </p:nvSpPr>
        <p:spPr bwMode="auto">
          <a:xfrm flipV="1">
            <a:off x="2471738" y="449897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19" name="Rectangle 223">
            <a:extLst>
              <a:ext uri="{FF2B5EF4-FFF2-40B4-BE49-F238E27FC236}">
                <a16:creationId xmlns:a16="http://schemas.microsoft.com/office/drawing/2014/main" id="{C92E498B-DF0C-4E0B-94FC-7738C389B84C}"/>
              </a:ext>
            </a:extLst>
          </p:cNvPr>
          <p:cNvSpPr>
            <a:spLocks noChangeArrowheads="1"/>
          </p:cNvSpPr>
          <p:nvPr/>
        </p:nvSpPr>
        <p:spPr bwMode="auto">
          <a:xfrm>
            <a:off x="3314700" y="6189663"/>
            <a:ext cx="4889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20" name="Rectangle 224">
            <a:extLst>
              <a:ext uri="{FF2B5EF4-FFF2-40B4-BE49-F238E27FC236}">
                <a16:creationId xmlns:a16="http://schemas.microsoft.com/office/drawing/2014/main" id="{C7566209-EFCD-4353-9F34-D5E71DE0A3D4}"/>
              </a:ext>
            </a:extLst>
          </p:cNvPr>
          <p:cNvSpPr>
            <a:spLocks noChangeArrowheads="1"/>
          </p:cNvSpPr>
          <p:nvPr/>
        </p:nvSpPr>
        <p:spPr bwMode="auto">
          <a:xfrm>
            <a:off x="3314700" y="6205538"/>
            <a:ext cx="6064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2621" name="Rectangle 225">
            <a:extLst>
              <a:ext uri="{FF2B5EF4-FFF2-40B4-BE49-F238E27FC236}">
                <a16:creationId xmlns:a16="http://schemas.microsoft.com/office/drawing/2014/main" id="{ACCF8132-10CB-4D69-AF48-06D9EECFB6D7}"/>
              </a:ext>
            </a:extLst>
          </p:cNvPr>
          <p:cNvSpPr>
            <a:spLocks noChangeArrowheads="1"/>
          </p:cNvSpPr>
          <p:nvPr/>
        </p:nvSpPr>
        <p:spPr bwMode="auto">
          <a:xfrm rot="16200000">
            <a:off x="1358900" y="5091113"/>
            <a:ext cx="11398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Quality of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2622" name="Rectangle 226">
            <a:extLst>
              <a:ext uri="{FF2B5EF4-FFF2-40B4-BE49-F238E27FC236}">
                <a16:creationId xmlns:a16="http://schemas.microsoft.com/office/drawing/2014/main" id="{24FA3035-B034-4CD1-9E6B-938B5AAB9A1A}"/>
              </a:ext>
            </a:extLst>
          </p:cNvPr>
          <p:cNvSpPr>
            <a:spLocks noChangeArrowheads="1"/>
          </p:cNvSpPr>
          <p:nvPr/>
        </p:nvSpPr>
        <p:spPr bwMode="auto">
          <a:xfrm rot="16200000">
            <a:off x="1747838" y="5126038"/>
            <a:ext cx="9112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Solution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2623" name="Rectangle 227">
            <a:extLst>
              <a:ext uri="{FF2B5EF4-FFF2-40B4-BE49-F238E27FC236}">
                <a16:creationId xmlns:a16="http://schemas.microsoft.com/office/drawing/2014/main" id="{3A9094CA-C9F6-46F2-9A11-7217B0BCAA7E}"/>
              </a:ext>
            </a:extLst>
          </p:cNvPr>
          <p:cNvSpPr>
            <a:spLocks noChangeArrowheads="1"/>
          </p:cNvSpPr>
          <p:nvPr/>
        </p:nvSpPr>
        <p:spPr bwMode="auto">
          <a:xfrm>
            <a:off x="4718050" y="5003800"/>
            <a:ext cx="10668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24" name="Rectangle 228">
            <a:extLst>
              <a:ext uri="{FF2B5EF4-FFF2-40B4-BE49-F238E27FC236}">
                <a16:creationId xmlns:a16="http://schemas.microsoft.com/office/drawing/2014/main" id="{AE9B8F41-EC09-4937-AB3A-03BD9A1C7764}"/>
              </a:ext>
            </a:extLst>
          </p:cNvPr>
          <p:cNvSpPr>
            <a:spLocks noChangeArrowheads="1"/>
          </p:cNvSpPr>
          <p:nvPr/>
        </p:nvSpPr>
        <p:spPr bwMode="auto">
          <a:xfrm>
            <a:off x="4718050" y="5016500"/>
            <a:ext cx="1173163"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Current Solution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92625" name="Group 231">
            <a:extLst>
              <a:ext uri="{FF2B5EF4-FFF2-40B4-BE49-F238E27FC236}">
                <a16:creationId xmlns:a16="http://schemas.microsoft.com/office/drawing/2014/main" id="{205FC1E6-0B7E-4F5C-957F-C0A78C761AB3}"/>
              </a:ext>
            </a:extLst>
          </p:cNvPr>
          <p:cNvGrpSpPr>
            <a:grpSpLocks/>
          </p:cNvGrpSpPr>
          <p:nvPr/>
        </p:nvGrpSpPr>
        <p:grpSpPr bwMode="auto">
          <a:xfrm>
            <a:off x="3892550" y="6234113"/>
            <a:ext cx="1504950" cy="201613"/>
            <a:chOff x="2452" y="3927"/>
            <a:chExt cx="948" cy="127"/>
          </a:xfrm>
        </p:grpSpPr>
        <p:sp>
          <p:nvSpPr>
            <p:cNvPr id="192679" name="Line 229">
              <a:extLst>
                <a:ext uri="{FF2B5EF4-FFF2-40B4-BE49-F238E27FC236}">
                  <a16:creationId xmlns:a16="http://schemas.microsoft.com/office/drawing/2014/main" id="{9226EB9E-3747-4D22-9FC3-1E11371D4CB0}"/>
                </a:ext>
              </a:extLst>
            </p:cNvPr>
            <p:cNvSpPr>
              <a:spLocks noChangeShapeType="1"/>
            </p:cNvSpPr>
            <p:nvPr/>
          </p:nvSpPr>
          <p:spPr bwMode="auto">
            <a:xfrm>
              <a:off x="2452" y="3989"/>
              <a:ext cx="827" cy="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80" name="Freeform 230">
              <a:extLst>
                <a:ext uri="{FF2B5EF4-FFF2-40B4-BE49-F238E27FC236}">
                  <a16:creationId xmlns:a16="http://schemas.microsoft.com/office/drawing/2014/main" id="{77D56369-AB49-43B4-A4BF-A101E38B09B0}"/>
                </a:ext>
              </a:extLst>
            </p:cNvPr>
            <p:cNvSpPr>
              <a:spLocks/>
            </p:cNvSpPr>
            <p:nvPr/>
          </p:nvSpPr>
          <p:spPr bwMode="auto">
            <a:xfrm>
              <a:off x="3275" y="3927"/>
              <a:ext cx="125" cy="127"/>
            </a:xfrm>
            <a:custGeom>
              <a:avLst/>
              <a:gdLst>
                <a:gd name="T0" fmla="*/ 0 w 125"/>
                <a:gd name="T1" fmla="*/ 127 h 127"/>
                <a:gd name="T2" fmla="*/ 125 w 125"/>
                <a:gd name="T3" fmla="*/ 62 h 127"/>
                <a:gd name="T4" fmla="*/ 0 w 125"/>
                <a:gd name="T5" fmla="*/ 0 h 127"/>
                <a:gd name="T6" fmla="*/ 0 w 125"/>
                <a:gd name="T7" fmla="*/ 127 h 127"/>
              </a:gdLst>
              <a:ahLst/>
              <a:cxnLst>
                <a:cxn ang="0">
                  <a:pos x="T0" y="T1"/>
                </a:cxn>
                <a:cxn ang="0">
                  <a:pos x="T2" y="T3"/>
                </a:cxn>
                <a:cxn ang="0">
                  <a:pos x="T4" y="T5"/>
                </a:cxn>
                <a:cxn ang="0">
                  <a:pos x="T6" y="T7"/>
                </a:cxn>
              </a:cxnLst>
              <a:rect l="0" t="0" r="r" b="b"/>
              <a:pathLst>
                <a:path w="125" h="127">
                  <a:moveTo>
                    <a:pt x="0" y="127"/>
                  </a:moveTo>
                  <a:lnTo>
                    <a:pt x="125" y="62"/>
                  </a:lnTo>
                  <a:lnTo>
                    <a:pt x="0" y="0"/>
                  </a:lnTo>
                  <a:lnTo>
                    <a:pt x="0"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2626" name="Group 234">
            <a:extLst>
              <a:ext uri="{FF2B5EF4-FFF2-40B4-BE49-F238E27FC236}">
                <a16:creationId xmlns:a16="http://schemas.microsoft.com/office/drawing/2014/main" id="{806121AA-7E60-4428-B3AD-5401C3B01576}"/>
              </a:ext>
            </a:extLst>
          </p:cNvPr>
          <p:cNvGrpSpPr>
            <a:grpSpLocks/>
          </p:cNvGrpSpPr>
          <p:nvPr/>
        </p:nvGrpSpPr>
        <p:grpSpPr bwMode="auto">
          <a:xfrm>
            <a:off x="2219325" y="4640263"/>
            <a:ext cx="201613" cy="1196975"/>
            <a:chOff x="1398" y="2923"/>
            <a:chExt cx="127" cy="754"/>
          </a:xfrm>
        </p:grpSpPr>
        <p:sp>
          <p:nvSpPr>
            <p:cNvPr id="192677" name="Line 232">
              <a:extLst>
                <a:ext uri="{FF2B5EF4-FFF2-40B4-BE49-F238E27FC236}">
                  <a16:creationId xmlns:a16="http://schemas.microsoft.com/office/drawing/2014/main" id="{9C6B982D-8379-4622-ACF1-28F9146A6AB9}"/>
                </a:ext>
              </a:extLst>
            </p:cNvPr>
            <p:cNvSpPr>
              <a:spLocks noChangeShapeType="1"/>
            </p:cNvSpPr>
            <p:nvPr/>
          </p:nvSpPr>
          <p:spPr bwMode="auto">
            <a:xfrm flipV="1">
              <a:off x="1460" y="3043"/>
              <a:ext cx="0" cy="634"/>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78" name="Freeform 233">
              <a:extLst>
                <a:ext uri="{FF2B5EF4-FFF2-40B4-BE49-F238E27FC236}">
                  <a16:creationId xmlns:a16="http://schemas.microsoft.com/office/drawing/2014/main" id="{5206F71F-C713-4446-A3D9-914DF7F9C0C2}"/>
                </a:ext>
              </a:extLst>
            </p:cNvPr>
            <p:cNvSpPr>
              <a:spLocks/>
            </p:cNvSpPr>
            <p:nvPr/>
          </p:nvSpPr>
          <p:spPr bwMode="auto">
            <a:xfrm>
              <a:off x="1398" y="2923"/>
              <a:ext cx="127" cy="126"/>
            </a:xfrm>
            <a:custGeom>
              <a:avLst/>
              <a:gdLst>
                <a:gd name="T0" fmla="*/ 127 w 127"/>
                <a:gd name="T1" fmla="*/ 126 h 126"/>
                <a:gd name="T2" fmla="*/ 62 w 127"/>
                <a:gd name="T3" fmla="*/ 0 h 126"/>
                <a:gd name="T4" fmla="*/ 0 w 127"/>
                <a:gd name="T5" fmla="*/ 126 h 126"/>
                <a:gd name="T6" fmla="*/ 127 w 127"/>
                <a:gd name="T7" fmla="*/ 126 h 126"/>
              </a:gdLst>
              <a:ahLst/>
              <a:cxnLst>
                <a:cxn ang="0">
                  <a:pos x="T0" y="T1"/>
                </a:cxn>
                <a:cxn ang="0">
                  <a:pos x="T2" y="T3"/>
                </a:cxn>
                <a:cxn ang="0">
                  <a:pos x="T4" y="T5"/>
                </a:cxn>
                <a:cxn ang="0">
                  <a:pos x="T6" y="T7"/>
                </a:cxn>
              </a:cxnLst>
              <a:rect l="0" t="0" r="r" b="b"/>
              <a:pathLst>
                <a:path w="127" h="126">
                  <a:moveTo>
                    <a:pt x="127" y="126"/>
                  </a:moveTo>
                  <a:lnTo>
                    <a:pt x="62" y="0"/>
                  </a:lnTo>
                  <a:lnTo>
                    <a:pt x="0" y="126"/>
                  </a:lnTo>
                  <a:lnTo>
                    <a:pt x="127"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2627" name="Freeform 235">
            <a:extLst>
              <a:ext uri="{FF2B5EF4-FFF2-40B4-BE49-F238E27FC236}">
                <a16:creationId xmlns:a16="http://schemas.microsoft.com/office/drawing/2014/main" id="{B19E6180-D3F0-4427-8619-0C5FEC31FC14}"/>
              </a:ext>
            </a:extLst>
          </p:cNvPr>
          <p:cNvSpPr>
            <a:spLocks/>
          </p:cNvSpPr>
          <p:nvPr/>
        </p:nvSpPr>
        <p:spPr bwMode="auto">
          <a:xfrm>
            <a:off x="2497138" y="4627563"/>
            <a:ext cx="4708525" cy="1231900"/>
          </a:xfrm>
          <a:custGeom>
            <a:avLst/>
            <a:gdLst>
              <a:gd name="T0" fmla="*/ 14 w 2966"/>
              <a:gd name="T1" fmla="*/ 776 h 776"/>
              <a:gd name="T2" fmla="*/ 147 w 2966"/>
              <a:gd name="T3" fmla="*/ 628 h 776"/>
              <a:gd name="T4" fmla="*/ 223 w 2966"/>
              <a:gd name="T5" fmla="*/ 555 h 776"/>
              <a:gd name="T6" fmla="*/ 312 w 2966"/>
              <a:gd name="T7" fmla="*/ 485 h 776"/>
              <a:gd name="T8" fmla="*/ 414 w 2966"/>
              <a:gd name="T9" fmla="*/ 416 h 776"/>
              <a:gd name="T10" fmla="*/ 537 w 2966"/>
              <a:gd name="T11" fmla="*/ 354 h 776"/>
              <a:gd name="T12" fmla="*/ 598 w 2966"/>
              <a:gd name="T13" fmla="*/ 318 h 776"/>
              <a:gd name="T14" fmla="*/ 674 w 2966"/>
              <a:gd name="T15" fmla="*/ 299 h 776"/>
              <a:gd name="T16" fmla="*/ 847 w 2966"/>
              <a:gd name="T17" fmla="*/ 249 h 776"/>
              <a:gd name="T18" fmla="*/ 946 w 2966"/>
              <a:gd name="T19" fmla="*/ 225 h 776"/>
              <a:gd name="T20" fmla="*/ 1060 w 2966"/>
              <a:gd name="T21" fmla="*/ 203 h 776"/>
              <a:gd name="T22" fmla="*/ 1189 w 2966"/>
              <a:gd name="T23" fmla="*/ 181 h 776"/>
              <a:gd name="T24" fmla="*/ 1326 w 2966"/>
              <a:gd name="T25" fmla="*/ 159 h 776"/>
              <a:gd name="T26" fmla="*/ 1622 w 2966"/>
              <a:gd name="T27" fmla="*/ 118 h 776"/>
              <a:gd name="T28" fmla="*/ 1934 w 2966"/>
              <a:gd name="T29" fmla="*/ 82 h 776"/>
              <a:gd name="T30" fmla="*/ 2242 w 2966"/>
              <a:gd name="T31" fmla="*/ 54 h 776"/>
              <a:gd name="T32" fmla="*/ 2459 w 2966"/>
              <a:gd name="T33" fmla="*/ 38 h 776"/>
              <a:gd name="T34" fmla="*/ 2594 w 2966"/>
              <a:gd name="T35" fmla="*/ 30 h 776"/>
              <a:gd name="T36" fmla="*/ 2719 w 2966"/>
              <a:gd name="T37" fmla="*/ 24 h 776"/>
              <a:gd name="T38" fmla="*/ 2829 w 2966"/>
              <a:gd name="T39" fmla="*/ 20 h 776"/>
              <a:gd name="T40" fmla="*/ 2924 w 2966"/>
              <a:gd name="T41" fmla="*/ 20 h 776"/>
              <a:gd name="T42" fmla="*/ 2966 w 2966"/>
              <a:gd name="T43" fmla="*/ 0 h 776"/>
              <a:gd name="T44" fmla="*/ 2880 w 2966"/>
              <a:gd name="T45" fmla="*/ 0 h 776"/>
              <a:gd name="T46" fmla="*/ 2775 w 2966"/>
              <a:gd name="T47" fmla="*/ 2 h 776"/>
              <a:gd name="T48" fmla="*/ 2658 w 2966"/>
              <a:gd name="T49" fmla="*/ 6 h 776"/>
              <a:gd name="T50" fmla="*/ 2528 w 2966"/>
              <a:gd name="T51" fmla="*/ 14 h 776"/>
              <a:gd name="T52" fmla="*/ 2389 w 2966"/>
              <a:gd name="T53" fmla="*/ 22 h 776"/>
              <a:gd name="T54" fmla="*/ 2089 w 2966"/>
              <a:gd name="T55" fmla="*/ 48 h 776"/>
              <a:gd name="T56" fmla="*/ 1777 w 2966"/>
              <a:gd name="T57" fmla="*/ 80 h 776"/>
              <a:gd name="T58" fmla="*/ 1471 w 2966"/>
              <a:gd name="T59" fmla="*/ 118 h 776"/>
              <a:gd name="T60" fmla="*/ 1256 w 2966"/>
              <a:gd name="T61" fmla="*/ 148 h 776"/>
              <a:gd name="T62" fmla="*/ 1123 w 2966"/>
              <a:gd name="T63" fmla="*/ 171 h 776"/>
              <a:gd name="T64" fmla="*/ 1002 w 2966"/>
              <a:gd name="T65" fmla="*/ 195 h 776"/>
              <a:gd name="T66" fmla="*/ 893 w 2966"/>
              <a:gd name="T67" fmla="*/ 217 h 776"/>
              <a:gd name="T68" fmla="*/ 757 w 2966"/>
              <a:gd name="T69" fmla="*/ 253 h 776"/>
              <a:gd name="T70" fmla="*/ 598 w 2966"/>
              <a:gd name="T71" fmla="*/ 307 h 776"/>
              <a:gd name="T72" fmla="*/ 523 w 2966"/>
              <a:gd name="T73" fmla="*/ 340 h 776"/>
              <a:gd name="T74" fmla="*/ 400 w 2966"/>
              <a:gd name="T75" fmla="*/ 402 h 776"/>
              <a:gd name="T76" fmla="*/ 298 w 2966"/>
              <a:gd name="T77" fmla="*/ 471 h 776"/>
              <a:gd name="T78" fmla="*/ 209 w 2966"/>
              <a:gd name="T79" fmla="*/ 541 h 776"/>
              <a:gd name="T80" fmla="*/ 133 w 2966"/>
              <a:gd name="T81" fmla="*/ 613 h 776"/>
              <a:gd name="T82" fmla="*/ 0 w 2966"/>
              <a:gd name="T83" fmla="*/ 764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66" h="776">
                <a:moveTo>
                  <a:pt x="0" y="764"/>
                </a:moveTo>
                <a:lnTo>
                  <a:pt x="14" y="776"/>
                </a:lnTo>
                <a:lnTo>
                  <a:pt x="78" y="702"/>
                </a:lnTo>
                <a:lnTo>
                  <a:pt x="147" y="628"/>
                </a:lnTo>
                <a:lnTo>
                  <a:pt x="183" y="591"/>
                </a:lnTo>
                <a:lnTo>
                  <a:pt x="223" y="555"/>
                </a:lnTo>
                <a:lnTo>
                  <a:pt x="266" y="519"/>
                </a:lnTo>
                <a:lnTo>
                  <a:pt x="312" y="485"/>
                </a:lnTo>
                <a:lnTo>
                  <a:pt x="360" y="450"/>
                </a:lnTo>
                <a:lnTo>
                  <a:pt x="414" y="416"/>
                </a:lnTo>
                <a:lnTo>
                  <a:pt x="473" y="386"/>
                </a:lnTo>
                <a:lnTo>
                  <a:pt x="537" y="354"/>
                </a:lnTo>
                <a:lnTo>
                  <a:pt x="606" y="326"/>
                </a:lnTo>
                <a:lnTo>
                  <a:pt x="598" y="318"/>
                </a:lnTo>
                <a:lnTo>
                  <a:pt x="598" y="328"/>
                </a:lnTo>
                <a:lnTo>
                  <a:pt x="674" y="299"/>
                </a:lnTo>
                <a:lnTo>
                  <a:pt x="757" y="273"/>
                </a:lnTo>
                <a:lnTo>
                  <a:pt x="847" y="249"/>
                </a:lnTo>
                <a:lnTo>
                  <a:pt x="893" y="237"/>
                </a:lnTo>
                <a:lnTo>
                  <a:pt x="946" y="225"/>
                </a:lnTo>
                <a:lnTo>
                  <a:pt x="1002" y="215"/>
                </a:lnTo>
                <a:lnTo>
                  <a:pt x="1060" y="203"/>
                </a:lnTo>
                <a:lnTo>
                  <a:pt x="1123" y="191"/>
                </a:lnTo>
                <a:lnTo>
                  <a:pt x="1189" y="181"/>
                </a:lnTo>
                <a:lnTo>
                  <a:pt x="1256" y="169"/>
                </a:lnTo>
                <a:lnTo>
                  <a:pt x="1326" y="159"/>
                </a:lnTo>
                <a:lnTo>
                  <a:pt x="1471" y="138"/>
                </a:lnTo>
                <a:lnTo>
                  <a:pt x="1622" y="118"/>
                </a:lnTo>
                <a:lnTo>
                  <a:pt x="1777" y="100"/>
                </a:lnTo>
                <a:lnTo>
                  <a:pt x="1934" y="82"/>
                </a:lnTo>
                <a:lnTo>
                  <a:pt x="2089" y="68"/>
                </a:lnTo>
                <a:lnTo>
                  <a:pt x="2242" y="54"/>
                </a:lnTo>
                <a:lnTo>
                  <a:pt x="2389" y="42"/>
                </a:lnTo>
                <a:lnTo>
                  <a:pt x="2459" y="38"/>
                </a:lnTo>
                <a:lnTo>
                  <a:pt x="2528" y="34"/>
                </a:lnTo>
                <a:lnTo>
                  <a:pt x="2594" y="30"/>
                </a:lnTo>
                <a:lnTo>
                  <a:pt x="2658" y="26"/>
                </a:lnTo>
                <a:lnTo>
                  <a:pt x="2719" y="24"/>
                </a:lnTo>
                <a:lnTo>
                  <a:pt x="2775" y="22"/>
                </a:lnTo>
                <a:lnTo>
                  <a:pt x="2829" y="20"/>
                </a:lnTo>
                <a:lnTo>
                  <a:pt x="2880" y="20"/>
                </a:lnTo>
                <a:lnTo>
                  <a:pt x="2924" y="20"/>
                </a:lnTo>
                <a:lnTo>
                  <a:pt x="2966" y="20"/>
                </a:lnTo>
                <a:lnTo>
                  <a:pt x="2966" y="0"/>
                </a:lnTo>
                <a:lnTo>
                  <a:pt x="2924" y="0"/>
                </a:lnTo>
                <a:lnTo>
                  <a:pt x="2880" y="0"/>
                </a:lnTo>
                <a:lnTo>
                  <a:pt x="2829" y="0"/>
                </a:lnTo>
                <a:lnTo>
                  <a:pt x="2775" y="2"/>
                </a:lnTo>
                <a:lnTo>
                  <a:pt x="2719" y="4"/>
                </a:lnTo>
                <a:lnTo>
                  <a:pt x="2658" y="6"/>
                </a:lnTo>
                <a:lnTo>
                  <a:pt x="2594" y="10"/>
                </a:lnTo>
                <a:lnTo>
                  <a:pt x="2528" y="14"/>
                </a:lnTo>
                <a:lnTo>
                  <a:pt x="2459" y="18"/>
                </a:lnTo>
                <a:lnTo>
                  <a:pt x="2389" y="22"/>
                </a:lnTo>
                <a:lnTo>
                  <a:pt x="2242" y="34"/>
                </a:lnTo>
                <a:lnTo>
                  <a:pt x="2089" y="48"/>
                </a:lnTo>
                <a:lnTo>
                  <a:pt x="1934" y="62"/>
                </a:lnTo>
                <a:lnTo>
                  <a:pt x="1777" y="80"/>
                </a:lnTo>
                <a:lnTo>
                  <a:pt x="1622" y="98"/>
                </a:lnTo>
                <a:lnTo>
                  <a:pt x="1471" y="118"/>
                </a:lnTo>
                <a:lnTo>
                  <a:pt x="1326" y="138"/>
                </a:lnTo>
                <a:lnTo>
                  <a:pt x="1256" y="148"/>
                </a:lnTo>
                <a:lnTo>
                  <a:pt x="1189" y="161"/>
                </a:lnTo>
                <a:lnTo>
                  <a:pt x="1123" y="171"/>
                </a:lnTo>
                <a:lnTo>
                  <a:pt x="1060" y="183"/>
                </a:lnTo>
                <a:lnTo>
                  <a:pt x="1002" y="195"/>
                </a:lnTo>
                <a:lnTo>
                  <a:pt x="946" y="205"/>
                </a:lnTo>
                <a:lnTo>
                  <a:pt x="893" y="217"/>
                </a:lnTo>
                <a:lnTo>
                  <a:pt x="843" y="231"/>
                </a:lnTo>
                <a:lnTo>
                  <a:pt x="757" y="253"/>
                </a:lnTo>
                <a:lnTo>
                  <a:pt x="674" y="279"/>
                </a:lnTo>
                <a:lnTo>
                  <a:pt x="598" y="307"/>
                </a:lnTo>
                <a:lnTo>
                  <a:pt x="592" y="312"/>
                </a:lnTo>
                <a:lnTo>
                  <a:pt x="523" y="340"/>
                </a:lnTo>
                <a:lnTo>
                  <a:pt x="459" y="372"/>
                </a:lnTo>
                <a:lnTo>
                  <a:pt x="400" y="402"/>
                </a:lnTo>
                <a:lnTo>
                  <a:pt x="346" y="436"/>
                </a:lnTo>
                <a:lnTo>
                  <a:pt x="298" y="471"/>
                </a:lnTo>
                <a:lnTo>
                  <a:pt x="251" y="505"/>
                </a:lnTo>
                <a:lnTo>
                  <a:pt x="209" y="541"/>
                </a:lnTo>
                <a:lnTo>
                  <a:pt x="169" y="577"/>
                </a:lnTo>
                <a:lnTo>
                  <a:pt x="133" y="613"/>
                </a:lnTo>
                <a:lnTo>
                  <a:pt x="64" y="688"/>
                </a:lnTo>
                <a:lnTo>
                  <a:pt x="0" y="76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28" name="Rectangle 236">
            <a:extLst>
              <a:ext uri="{FF2B5EF4-FFF2-40B4-BE49-F238E27FC236}">
                <a16:creationId xmlns:a16="http://schemas.microsoft.com/office/drawing/2014/main" id="{B1B96F6E-9D14-46DB-999D-AD21E8281F1E}"/>
              </a:ext>
            </a:extLst>
          </p:cNvPr>
          <p:cNvSpPr>
            <a:spLocks noChangeArrowheads="1"/>
          </p:cNvSpPr>
          <p:nvPr/>
        </p:nvSpPr>
        <p:spPr bwMode="auto">
          <a:xfrm>
            <a:off x="2759075" y="4518025"/>
            <a:ext cx="5365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29" name="Rectangle 237">
            <a:extLst>
              <a:ext uri="{FF2B5EF4-FFF2-40B4-BE49-F238E27FC236}">
                <a16:creationId xmlns:a16="http://schemas.microsoft.com/office/drawing/2014/main" id="{C3BAA494-58DA-426C-A176-1819EC44498D}"/>
              </a:ext>
            </a:extLst>
          </p:cNvPr>
          <p:cNvSpPr>
            <a:spLocks noChangeArrowheads="1"/>
          </p:cNvSpPr>
          <p:nvPr/>
        </p:nvSpPr>
        <p:spPr bwMode="auto">
          <a:xfrm>
            <a:off x="2759075" y="4530725"/>
            <a:ext cx="4857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rPr>
              <a:t>Setup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2630" name="Rectangle 238">
            <a:extLst>
              <a:ext uri="{FF2B5EF4-FFF2-40B4-BE49-F238E27FC236}">
                <a16:creationId xmlns:a16="http://schemas.microsoft.com/office/drawing/2014/main" id="{898D742B-51E0-4722-80A5-FBE12913F14F}"/>
              </a:ext>
            </a:extLst>
          </p:cNvPr>
          <p:cNvSpPr>
            <a:spLocks noChangeArrowheads="1"/>
          </p:cNvSpPr>
          <p:nvPr/>
        </p:nvSpPr>
        <p:spPr bwMode="auto">
          <a:xfrm>
            <a:off x="2759075" y="4714875"/>
            <a:ext cx="4127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92631" name="Group 241">
            <a:extLst>
              <a:ext uri="{FF2B5EF4-FFF2-40B4-BE49-F238E27FC236}">
                <a16:creationId xmlns:a16="http://schemas.microsoft.com/office/drawing/2014/main" id="{F1233651-B251-4F5F-9F37-1E542E941618}"/>
              </a:ext>
            </a:extLst>
          </p:cNvPr>
          <p:cNvGrpSpPr>
            <a:grpSpLocks/>
          </p:cNvGrpSpPr>
          <p:nvPr/>
        </p:nvGrpSpPr>
        <p:grpSpPr bwMode="auto">
          <a:xfrm>
            <a:off x="2663825" y="4889500"/>
            <a:ext cx="246063" cy="209550"/>
            <a:chOff x="1678" y="3080"/>
            <a:chExt cx="155" cy="132"/>
          </a:xfrm>
        </p:grpSpPr>
        <p:sp>
          <p:nvSpPr>
            <p:cNvPr id="192675" name="Line 239">
              <a:extLst>
                <a:ext uri="{FF2B5EF4-FFF2-40B4-BE49-F238E27FC236}">
                  <a16:creationId xmlns:a16="http://schemas.microsoft.com/office/drawing/2014/main" id="{C0617779-0F36-4177-93F3-0402AA8F570E}"/>
                </a:ext>
              </a:extLst>
            </p:cNvPr>
            <p:cNvSpPr>
              <a:spLocks noChangeShapeType="1"/>
            </p:cNvSpPr>
            <p:nvPr/>
          </p:nvSpPr>
          <p:spPr bwMode="auto">
            <a:xfrm flipH="1">
              <a:off x="1716" y="3080"/>
              <a:ext cx="117" cy="10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76" name="Freeform 240">
              <a:extLst>
                <a:ext uri="{FF2B5EF4-FFF2-40B4-BE49-F238E27FC236}">
                  <a16:creationId xmlns:a16="http://schemas.microsoft.com/office/drawing/2014/main" id="{0C05B9A4-D7CC-4120-AF29-2950D7EEEE56}"/>
                </a:ext>
              </a:extLst>
            </p:cNvPr>
            <p:cNvSpPr>
              <a:spLocks/>
            </p:cNvSpPr>
            <p:nvPr/>
          </p:nvSpPr>
          <p:spPr bwMode="auto">
            <a:xfrm>
              <a:off x="1678" y="3128"/>
              <a:ext cx="90" cy="84"/>
            </a:xfrm>
            <a:custGeom>
              <a:avLst/>
              <a:gdLst>
                <a:gd name="T0" fmla="*/ 36 w 90"/>
                <a:gd name="T1" fmla="*/ 0 h 84"/>
                <a:gd name="T2" fmla="*/ 0 w 90"/>
                <a:gd name="T3" fmla="*/ 84 h 84"/>
                <a:gd name="T4" fmla="*/ 90 w 90"/>
                <a:gd name="T5" fmla="*/ 62 h 84"/>
                <a:gd name="T6" fmla="*/ 44 w 90"/>
                <a:gd name="T7" fmla="*/ 48 h 84"/>
                <a:gd name="T8" fmla="*/ 36 w 90"/>
                <a:gd name="T9" fmla="*/ 0 h 84"/>
              </a:gdLst>
              <a:ahLst/>
              <a:cxnLst>
                <a:cxn ang="0">
                  <a:pos x="T0" y="T1"/>
                </a:cxn>
                <a:cxn ang="0">
                  <a:pos x="T2" y="T3"/>
                </a:cxn>
                <a:cxn ang="0">
                  <a:pos x="T4" y="T5"/>
                </a:cxn>
                <a:cxn ang="0">
                  <a:pos x="T6" y="T7"/>
                </a:cxn>
                <a:cxn ang="0">
                  <a:pos x="T8" y="T9"/>
                </a:cxn>
              </a:cxnLst>
              <a:rect l="0" t="0" r="r" b="b"/>
              <a:pathLst>
                <a:path w="90" h="84">
                  <a:moveTo>
                    <a:pt x="36" y="0"/>
                  </a:moveTo>
                  <a:lnTo>
                    <a:pt x="0" y="84"/>
                  </a:lnTo>
                  <a:lnTo>
                    <a:pt x="90" y="62"/>
                  </a:lnTo>
                  <a:lnTo>
                    <a:pt x="44" y="48"/>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2632" name="Group 281">
            <a:extLst>
              <a:ext uri="{FF2B5EF4-FFF2-40B4-BE49-F238E27FC236}">
                <a16:creationId xmlns:a16="http://schemas.microsoft.com/office/drawing/2014/main" id="{2F9391FA-05B3-4E0B-95F8-43D7AAF2BBEE}"/>
              </a:ext>
            </a:extLst>
          </p:cNvPr>
          <p:cNvGrpSpPr>
            <a:grpSpLocks/>
          </p:cNvGrpSpPr>
          <p:nvPr/>
        </p:nvGrpSpPr>
        <p:grpSpPr bwMode="auto">
          <a:xfrm>
            <a:off x="6627813" y="4652963"/>
            <a:ext cx="19050" cy="1476375"/>
            <a:chOff x="4175" y="2931"/>
            <a:chExt cx="12" cy="930"/>
          </a:xfrm>
        </p:grpSpPr>
        <p:sp>
          <p:nvSpPr>
            <p:cNvPr id="192636" name="Freeform 242">
              <a:extLst>
                <a:ext uri="{FF2B5EF4-FFF2-40B4-BE49-F238E27FC236}">
                  <a16:creationId xmlns:a16="http://schemas.microsoft.com/office/drawing/2014/main" id="{13D0B1EB-3466-42CB-9DF7-B4DF2B3284F7}"/>
                </a:ext>
              </a:extLst>
            </p:cNvPr>
            <p:cNvSpPr>
              <a:spLocks/>
            </p:cNvSpPr>
            <p:nvPr/>
          </p:nvSpPr>
          <p:spPr bwMode="auto">
            <a:xfrm>
              <a:off x="4175" y="2931"/>
              <a:ext cx="12" cy="12"/>
            </a:xfrm>
            <a:custGeom>
              <a:avLst/>
              <a:gdLst>
                <a:gd name="T0" fmla="*/ 12 w 12"/>
                <a:gd name="T1" fmla="*/ 8 h 12"/>
                <a:gd name="T2" fmla="*/ 12 w 12"/>
                <a:gd name="T3" fmla="*/ 6 h 12"/>
                <a:gd name="T4" fmla="*/ 10 w 12"/>
                <a:gd name="T5" fmla="*/ 4 h 12"/>
                <a:gd name="T6" fmla="*/ 8 w 12"/>
                <a:gd name="T7" fmla="*/ 2 h 12"/>
                <a:gd name="T8" fmla="*/ 6 w 12"/>
                <a:gd name="T9" fmla="*/ 0 h 12"/>
                <a:gd name="T10" fmla="*/ 6 w 12"/>
                <a:gd name="T11" fmla="*/ 0 h 12"/>
                <a:gd name="T12" fmla="*/ 4 w 12"/>
                <a:gd name="T13" fmla="*/ 2 h 12"/>
                <a:gd name="T14" fmla="*/ 2 w 12"/>
                <a:gd name="T15" fmla="*/ 4 h 12"/>
                <a:gd name="T16" fmla="*/ 0 w 12"/>
                <a:gd name="T17" fmla="*/ 6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12">
                  <a:moveTo>
                    <a:pt x="12" y="8"/>
                  </a:moveTo>
                  <a:lnTo>
                    <a:pt x="12" y="6"/>
                  </a:lnTo>
                  <a:lnTo>
                    <a:pt x="10" y="4"/>
                  </a:lnTo>
                  <a:lnTo>
                    <a:pt x="8" y="2"/>
                  </a:lnTo>
                  <a:lnTo>
                    <a:pt x="6" y="0"/>
                  </a:lnTo>
                  <a:lnTo>
                    <a:pt x="6" y="0"/>
                  </a:lnTo>
                  <a:lnTo>
                    <a:pt x="4" y="2"/>
                  </a:lnTo>
                  <a:lnTo>
                    <a:pt x="2" y="4"/>
                  </a:lnTo>
                  <a:lnTo>
                    <a:pt x="0" y="6"/>
                  </a:lnTo>
                  <a:lnTo>
                    <a:pt x="0" y="6"/>
                  </a:lnTo>
                  <a:lnTo>
                    <a:pt x="0" y="6"/>
                  </a:lnTo>
                  <a:lnTo>
                    <a:pt x="2" y="8"/>
                  </a:lnTo>
                  <a:lnTo>
                    <a:pt x="4" y="10"/>
                  </a:lnTo>
                  <a:lnTo>
                    <a:pt x="6" y="12"/>
                  </a:lnTo>
                  <a:lnTo>
                    <a:pt x="6" y="12"/>
                  </a:lnTo>
                  <a:lnTo>
                    <a:pt x="8" y="10"/>
                  </a:lnTo>
                  <a:lnTo>
                    <a:pt x="10" y="8"/>
                  </a:lnTo>
                  <a:lnTo>
                    <a:pt x="12" y="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37" name="Freeform 243">
              <a:extLst>
                <a:ext uri="{FF2B5EF4-FFF2-40B4-BE49-F238E27FC236}">
                  <a16:creationId xmlns:a16="http://schemas.microsoft.com/office/drawing/2014/main" id="{672A069C-55A4-48AE-A569-055FBD8B05F8}"/>
                </a:ext>
              </a:extLst>
            </p:cNvPr>
            <p:cNvSpPr>
              <a:spLocks/>
            </p:cNvSpPr>
            <p:nvPr/>
          </p:nvSpPr>
          <p:spPr bwMode="auto">
            <a:xfrm>
              <a:off x="4175" y="295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38" name="Freeform 244">
              <a:extLst>
                <a:ext uri="{FF2B5EF4-FFF2-40B4-BE49-F238E27FC236}">
                  <a16:creationId xmlns:a16="http://schemas.microsoft.com/office/drawing/2014/main" id="{0880EF1C-0D78-4262-AF48-EA4577E16B64}"/>
                </a:ext>
              </a:extLst>
            </p:cNvPr>
            <p:cNvSpPr>
              <a:spLocks/>
            </p:cNvSpPr>
            <p:nvPr/>
          </p:nvSpPr>
          <p:spPr bwMode="auto">
            <a:xfrm>
              <a:off x="4175" y="297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39" name="Freeform 245">
              <a:extLst>
                <a:ext uri="{FF2B5EF4-FFF2-40B4-BE49-F238E27FC236}">
                  <a16:creationId xmlns:a16="http://schemas.microsoft.com/office/drawing/2014/main" id="{85099B5A-DDEA-4D86-92B8-110804A993B6}"/>
                </a:ext>
              </a:extLst>
            </p:cNvPr>
            <p:cNvSpPr>
              <a:spLocks/>
            </p:cNvSpPr>
            <p:nvPr/>
          </p:nvSpPr>
          <p:spPr bwMode="auto">
            <a:xfrm>
              <a:off x="4175" y="3003"/>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0" name="Freeform 246">
              <a:extLst>
                <a:ext uri="{FF2B5EF4-FFF2-40B4-BE49-F238E27FC236}">
                  <a16:creationId xmlns:a16="http://schemas.microsoft.com/office/drawing/2014/main" id="{C2B326A8-A6BD-4048-9BD3-C5A3396B915F}"/>
                </a:ext>
              </a:extLst>
            </p:cNvPr>
            <p:cNvSpPr>
              <a:spLocks/>
            </p:cNvSpPr>
            <p:nvPr/>
          </p:nvSpPr>
          <p:spPr bwMode="auto">
            <a:xfrm>
              <a:off x="4175" y="3027"/>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1" name="Freeform 247">
              <a:extLst>
                <a:ext uri="{FF2B5EF4-FFF2-40B4-BE49-F238E27FC236}">
                  <a16:creationId xmlns:a16="http://schemas.microsoft.com/office/drawing/2014/main" id="{D14F77E5-7B0D-4A78-82C4-FA38E60A048F}"/>
                </a:ext>
              </a:extLst>
            </p:cNvPr>
            <p:cNvSpPr>
              <a:spLocks/>
            </p:cNvSpPr>
            <p:nvPr/>
          </p:nvSpPr>
          <p:spPr bwMode="auto">
            <a:xfrm>
              <a:off x="4175" y="3051"/>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2" name="Freeform 248">
              <a:extLst>
                <a:ext uri="{FF2B5EF4-FFF2-40B4-BE49-F238E27FC236}">
                  <a16:creationId xmlns:a16="http://schemas.microsoft.com/office/drawing/2014/main" id="{1C0C287E-2D6A-403A-9AC5-D2F3E97E3E9F}"/>
                </a:ext>
              </a:extLst>
            </p:cNvPr>
            <p:cNvSpPr>
              <a:spLocks/>
            </p:cNvSpPr>
            <p:nvPr/>
          </p:nvSpPr>
          <p:spPr bwMode="auto">
            <a:xfrm>
              <a:off x="4175" y="307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3" name="Freeform 249">
              <a:extLst>
                <a:ext uri="{FF2B5EF4-FFF2-40B4-BE49-F238E27FC236}">
                  <a16:creationId xmlns:a16="http://schemas.microsoft.com/office/drawing/2014/main" id="{7ABCA12B-578A-4640-9738-90CE9413EA9E}"/>
                </a:ext>
              </a:extLst>
            </p:cNvPr>
            <p:cNvSpPr>
              <a:spLocks/>
            </p:cNvSpPr>
            <p:nvPr/>
          </p:nvSpPr>
          <p:spPr bwMode="auto">
            <a:xfrm>
              <a:off x="4175" y="310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4" name="Freeform 250">
              <a:extLst>
                <a:ext uri="{FF2B5EF4-FFF2-40B4-BE49-F238E27FC236}">
                  <a16:creationId xmlns:a16="http://schemas.microsoft.com/office/drawing/2014/main" id="{0AF08568-91FE-4AD9-A26B-0930A132722C}"/>
                </a:ext>
              </a:extLst>
            </p:cNvPr>
            <p:cNvSpPr>
              <a:spLocks/>
            </p:cNvSpPr>
            <p:nvPr/>
          </p:nvSpPr>
          <p:spPr bwMode="auto">
            <a:xfrm>
              <a:off x="4175" y="312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5" name="Freeform 251">
              <a:extLst>
                <a:ext uri="{FF2B5EF4-FFF2-40B4-BE49-F238E27FC236}">
                  <a16:creationId xmlns:a16="http://schemas.microsoft.com/office/drawing/2014/main" id="{7B10A4E0-6919-47D9-94B2-0D1E5D676386}"/>
                </a:ext>
              </a:extLst>
            </p:cNvPr>
            <p:cNvSpPr>
              <a:spLocks/>
            </p:cNvSpPr>
            <p:nvPr/>
          </p:nvSpPr>
          <p:spPr bwMode="auto">
            <a:xfrm>
              <a:off x="4175" y="3148"/>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6" name="Freeform 252">
              <a:extLst>
                <a:ext uri="{FF2B5EF4-FFF2-40B4-BE49-F238E27FC236}">
                  <a16:creationId xmlns:a16="http://schemas.microsoft.com/office/drawing/2014/main" id="{CFC647EF-99DC-4FF6-802F-A4F6269CD4CA}"/>
                </a:ext>
              </a:extLst>
            </p:cNvPr>
            <p:cNvSpPr>
              <a:spLocks/>
            </p:cNvSpPr>
            <p:nvPr/>
          </p:nvSpPr>
          <p:spPr bwMode="auto">
            <a:xfrm>
              <a:off x="4175" y="3172"/>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7" name="Freeform 253">
              <a:extLst>
                <a:ext uri="{FF2B5EF4-FFF2-40B4-BE49-F238E27FC236}">
                  <a16:creationId xmlns:a16="http://schemas.microsoft.com/office/drawing/2014/main" id="{4B316164-5F28-4FD8-B53F-AEAF83379749}"/>
                </a:ext>
              </a:extLst>
            </p:cNvPr>
            <p:cNvSpPr>
              <a:spLocks/>
            </p:cNvSpPr>
            <p:nvPr/>
          </p:nvSpPr>
          <p:spPr bwMode="auto">
            <a:xfrm>
              <a:off x="4175" y="319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8" name="Freeform 254">
              <a:extLst>
                <a:ext uri="{FF2B5EF4-FFF2-40B4-BE49-F238E27FC236}">
                  <a16:creationId xmlns:a16="http://schemas.microsoft.com/office/drawing/2014/main" id="{EA6A92B3-5E04-49C0-AEC9-4C14425E75EC}"/>
                </a:ext>
              </a:extLst>
            </p:cNvPr>
            <p:cNvSpPr>
              <a:spLocks/>
            </p:cNvSpPr>
            <p:nvPr/>
          </p:nvSpPr>
          <p:spPr bwMode="auto">
            <a:xfrm>
              <a:off x="4175" y="3220"/>
              <a:ext cx="12" cy="13"/>
            </a:xfrm>
            <a:custGeom>
              <a:avLst/>
              <a:gdLst>
                <a:gd name="T0" fmla="*/ 12 w 12"/>
                <a:gd name="T1" fmla="*/ 7 h 13"/>
                <a:gd name="T2" fmla="*/ 12 w 12"/>
                <a:gd name="T3" fmla="*/ 5 h 13"/>
                <a:gd name="T4" fmla="*/ 12 w 12"/>
                <a:gd name="T5" fmla="*/ 2 h 13"/>
                <a:gd name="T6" fmla="*/ 10 w 12"/>
                <a:gd name="T7" fmla="*/ 0 h 13"/>
                <a:gd name="T8" fmla="*/ 8 w 12"/>
                <a:gd name="T9" fmla="*/ 0 h 13"/>
                <a:gd name="T10" fmla="*/ 6 w 12"/>
                <a:gd name="T11" fmla="*/ 0 h 13"/>
                <a:gd name="T12" fmla="*/ 4 w 12"/>
                <a:gd name="T13" fmla="*/ 0 h 13"/>
                <a:gd name="T14" fmla="*/ 2 w 12"/>
                <a:gd name="T15" fmla="*/ 2 h 13"/>
                <a:gd name="T16" fmla="*/ 0 w 12"/>
                <a:gd name="T17" fmla="*/ 5 h 13"/>
                <a:gd name="T18" fmla="*/ 0 w 12"/>
                <a:gd name="T19" fmla="*/ 7 h 13"/>
                <a:gd name="T20" fmla="*/ 0 w 12"/>
                <a:gd name="T21" fmla="*/ 7 h 13"/>
                <a:gd name="T22" fmla="*/ 2 w 12"/>
                <a:gd name="T23" fmla="*/ 9 h 13"/>
                <a:gd name="T24" fmla="*/ 4 w 12"/>
                <a:gd name="T25" fmla="*/ 11 h 13"/>
                <a:gd name="T26" fmla="*/ 6 w 12"/>
                <a:gd name="T27" fmla="*/ 13 h 13"/>
                <a:gd name="T28" fmla="*/ 6 w 12"/>
                <a:gd name="T29" fmla="*/ 13 h 13"/>
                <a:gd name="T30" fmla="*/ 8 w 12"/>
                <a:gd name="T31" fmla="*/ 11 h 13"/>
                <a:gd name="T32" fmla="*/ 10 w 12"/>
                <a:gd name="T33" fmla="*/ 9 h 13"/>
                <a:gd name="T34" fmla="*/ 12 w 12"/>
                <a:gd name="T35" fmla="*/ 9 h 13"/>
                <a:gd name="T36" fmla="*/ 12 w 12"/>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3">
                  <a:moveTo>
                    <a:pt x="12" y="7"/>
                  </a:moveTo>
                  <a:lnTo>
                    <a:pt x="12" y="5"/>
                  </a:lnTo>
                  <a:lnTo>
                    <a:pt x="12" y="2"/>
                  </a:lnTo>
                  <a:lnTo>
                    <a:pt x="10" y="0"/>
                  </a:lnTo>
                  <a:lnTo>
                    <a:pt x="8" y="0"/>
                  </a:lnTo>
                  <a:lnTo>
                    <a:pt x="6" y="0"/>
                  </a:lnTo>
                  <a:lnTo>
                    <a:pt x="4" y="0"/>
                  </a:lnTo>
                  <a:lnTo>
                    <a:pt x="2" y="2"/>
                  </a:lnTo>
                  <a:lnTo>
                    <a:pt x="0" y="5"/>
                  </a:lnTo>
                  <a:lnTo>
                    <a:pt x="0" y="7"/>
                  </a:lnTo>
                  <a:lnTo>
                    <a:pt x="0" y="7"/>
                  </a:lnTo>
                  <a:lnTo>
                    <a:pt x="2" y="9"/>
                  </a:lnTo>
                  <a:lnTo>
                    <a:pt x="4" y="11"/>
                  </a:lnTo>
                  <a:lnTo>
                    <a:pt x="6" y="13"/>
                  </a:lnTo>
                  <a:lnTo>
                    <a:pt x="6" y="13"/>
                  </a:lnTo>
                  <a:lnTo>
                    <a:pt x="8" y="11"/>
                  </a:lnTo>
                  <a:lnTo>
                    <a:pt x="10" y="9"/>
                  </a:lnTo>
                  <a:lnTo>
                    <a:pt x="12" y="9"/>
                  </a:lnTo>
                  <a:lnTo>
                    <a:pt x="1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9" name="Freeform 255">
              <a:extLst>
                <a:ext uri="{FF2B5EF4-FFF2-40B4-BE49-F238E27FC236}">
                  <a16:creationId xmlns:a16="http://schemas.microsoft.com/office/drawing/2014/main" id="{6ED91E8A-A9A1-4298-BCB3-81D565D3D6A9}"/>
                </a:ext>
              </a:extLst>
            </p:cNvPr>
            <p:cNvSpPr>
              <a:spLocks/>
            </p:cNvSpPr>
            <p:nvPr/>
          </p:nvSpPr>
          <p:spPr bwMode="auto">
            <a:xfrm>
              <a:off x="4175" y="324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0" name="Freeform 256">
              <a:extLst>
                <a:ext uri="{FF2B5EF4-FFF2-40B4-BE49-F238E27FC236}">
                  <a16:creationId xmlns:a16="http://schemas.microsoft.com/office/drawing/2014/main" id="{24C54AFD-401B-4815-87FA-85593275F3B6}"/>
                </a:ext>
              </a:extLst>
            </p:cNvPr>
            <p:cNvSpPr>
              <a:spLocks/>
            </p:cNvSpPr>
            <p:nvPr/>
          </p:nvSpPr>
          <p:spPr bwMode="auto">
            <a:xfrm>
              <a:off x="4175" y="326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1" name="Freeform 257">
              <a:extLst>
                <a:ext uri="{FF2B5EF4-FFF2-40B4-BE49-F238E27FC236}">
                  <a16:creationId xmlns:a16="http://schemas.microsoft.com/office/drawing/2014/main" id="{0A0E3029-2830-492C-9965-CBE36AD1B0CA}"/>
                </a:ext>
              </a:extLst>
            </p:cNvPr>
            <p:cNvSpPr>
              <a:spLocks/>
            </p:cNvSpPr>
            <p:nvPr/>
          </p:nvSpPr>
          <p:spPr bwMode="auto">
            <a:xfrm>
              <a:off x="4175" y="3293"/>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2" name="Freeform 258">
              <a:extLst>
                <a:ext uri="{FF2B5EF4-FFF2-40B4-BE49-F238E27FC236}">
                  <a16:creationId xmlns:a16="http://schemas.microsoft.com/office/drawing/2014/main" id="{303898C8-D6B5-4CB8-8D85-2E30B533B428}"/>
                </a:ext>
              </a:extLst>
            </p:cNvPr>
            <p:cNvSpPr>
              <a:spLocks/>
            </p:cNvSpPr>
            <p:nvPr/>
          </p:nvSpPr>
          <p:spPr bwMode="auto">
            <a:xfrm>
              <a:off x="4175" y="3317"/>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3" name="Freeform 259">
              <a:extLst>
                <a:ext uri="{FF2B5EF4-FFF2-40B4-BE49-F238E27FC236}">
                  <a16:creationId xmlns:a16="http://schemas.microsoft.com/office/drawing/2014/main" id="{D441C77F-D7AB-473C-9BAD-25BB01C8D6C5}"/>
                </a:ext>
              </a:extLst>
            </p:cNvPr>
            <p:cNvSpPr>
              <a:spLocks/>
            </p:cNvSpPr>
            <p:nvPr/>
          </p:nvSpPr>
          <p:spPr bwMode="auto">
            <a:xfrm>
              <a:off x="4175" y="3341"/>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4" name="Freeform 260">
              <a:extLst>
                <a:ext uri="{FF2B5EF4-FFF2-40B4-BE49-F238E27FC236}">
                  <a16:creationId xmlns:a16="http://schemas.microsoft.com/office/drawing/2014/main" id="{A87FEC80-4E55-412E-8CF1-FFC89CFC9246}"/>
                </a:ext>
              </a:extLst>
            </p:cNvPr>
            <p:cNvSpPr>
              <a:spLocks/>
            </p:cNvSpPr>
            <p:nvPr/>
          </p:nvSpPr>
          <p:spPr bwMode="auto">
            <a:xfrm>
              <a:off x="4175" y="336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5" name="Freeform 261">
              <a:extLst>
                <a:ext uri="{FF2B5EF4-FFF2-40B4-BE49-F238E27FC236}">
                  <a16:creationId xmlns:a16="http://schemas.microsoft.com/office/drawing/2014/main" id="{6D8533AB-5BD3-47A6-82E5-04B80B8C026D}"/>
                </a:ext>
              </a:extLst>
            </p:cNvPr>
            <p:cNvSpPr>
              <a:spLocks/>
            </p:cNvSpPr>
            <p:nvPr/>
          </p:nvSpPr>
          <p:spPr bwMode="auto">
            <a:xfrm>
              <a:off x="4175" y="339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6" name="Freeform 262">
              <a:extLst>
                <a:ext uri="{FF2B5EF4-FFF2-40B4-BE49-F238E27FC236}">
                  <a16:creationId xmlns:a16="http://schemas.microsoft.com/office/drawing/2014/main" id="{6FDEF020-EE0C-4618-AE4A-87764326DF55}"/>
                </a:ext>
              </a:extLst>
            </p:cNvPr>
            <p:cNvSpPr>
              <a:spLocks/>
            </p:cNvSpPr>
            <p:nvPr/>
          </p:nvSpPr>
          <p:spPr bwMode="auto">
            <a:xfrm>
              <a:off x="4175" y="341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7" name="Freeform 263">
              <a:extLst>
                <a:ext uri="{FF2B5EF4-FFF2-40B4-BE49-F238E27FC236}">
                  <a16:creationId xmlns:a16="http://schemas.microsoft.com/office/drawing/2014/main" id="{3BA07371-4CAB-41F7-B585-A765FAEAECF9}"/>
                </a:ext>
              </a:extLst>
            </p:cNvPr>
            <p:cNvSpPr>
              <a:spLocks/>
            </p:cNvSpPr>
            <p:nvPr/>
          </p:nvSpPr>
          <p:spPr bwMode="auto">
            <a:xfrm>
              <a:off x="4175" y="3438"/>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8" name="Freeform 264">
              <a:extLst>
                <a:ext uri="{FF2B5EF4-FFF2-40B4-BE49-F238E27FC236}">
                  <a16:creationId xmlns:a16="http://schemas.microsoft.com/office/drawing/2014/main" id="{CD9B61CF-8192-4C60-B2A7-D2D8FBB413BA}"/>
                </a:ext>
              </a:extLst>
            </p:cNvPr>
            <p:cNvSpPr>
              <a:spLocks/>
            </p:cNvSpPr>
            <p:nvPr/>
          </p:nvSpPr>
          <p:spPr bwMode="auto">
            <a:xfrm>
              <a:off x="4175" y="3462"/>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9" name="Freeform 265">
              <a:extLst>
                <a:ext uri="{FF2B5EF4-FFF2-40B4-BE49-F238E27FC236}">
                  <a16:creationId xmlns:a16="http://schemas.microsoft.com/office/drawing/2014/main" id="{CEE56E9A-AA63-4645-BBD5-1D10B6DF66E2}"/>
                </a:ext>
              </a:extLst>
            </p:cNvPr>
            <p:cNvSpPr>
              <a:spLocks/>
            </p:cNvSpPr>
            <p:nvPr/>
          </p:nvSpPr>
          <p:spPr bwMode="auto">
            <a:xfrm>
              <a:off x="4175" y="348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0" name="Freeform 266">
              <a:extLst>
                <a:ext uri="{FF2B5EF4-FFF2-40B4-BE49-F238E27FC236}">
                  <a16:creationId xmlns:a16="http://schemas.microsoft.com/office/drawing/2014/main" id="{A254633C-A66A-43CD-A713-A1F6817D39A8}"/>
                </a:ext>
              </a:extLst>
            </p:cNvPr>
            <p:cNvSpPr>
              <a:spLocks/>
            </p:cNvSpPr>
            <p:nvPr/>
          </p:nvSpPr>
          <p:spPr bwMode="auto">
            <a:xfrm>
              <a:off x="4175" y="351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1" name="Freeform 267">
              <a:extLst>
                <a:ext uri="{FF2B5EF4-FFF2-40B4-BE49-F238E27FC236}">
                  <a16:creationId xmlns:a16="http://schemas.microsoft.com/office/drawing/2014/main" id="{6DCC0DD3-1880-44E5-9647-A11FDA866501}"/>
                </a:ext>
              </a:extLst>
            </p:cNvPr>
            <p:cNvSpPr>
              <a:spLocks/>
            </p:cNvSpPr>
            <p:nvPr/>
          </p:nvSpPr>
          <p:spPr bwMode="auto">
            <a:xfrm>
              <a:off x="4175" y="3534"/>
              <a:ext cx="12" cy="13"/>
            </a:xfrm>
            <a:custGeom>
              <a:avLst/>
              <a:gdLst>
                <a:gd name="T0" fmla="*/ 12 w 12"/>
                <a:gd name="T1" fmla="*/ 7 h 13"/>
                <a:gd name="T2" fmla="*/ 12 w 12"/>
                <a:gd name="T3" fmla="*/ 5 h 13"/>
                <a:gd name="T4" fmla="*/ 12 w 12"/>
                <a:gd name="T5" fmla="*/ 2 h 13"/>
                <a:gd name="T6" fmla="*/ 10 w 12"/>
                <a:gd name="T7" fmla="*/ 0 h 13"/>
                <a:gd name="T8" fmla="*/ 8 w 12"/>
                <a:gd name="T9" fmla="*/ 0 h 13"/>
                <a:gd name="T10" fmla="*/ 6 w 12"/>
                <a:gd name="T11" fmla="*/ 0 h 13"/>
                <a:gd name="T12" fmla="*/ 4 w 12"/>
                <a:gd name="T13" fmla="*/ 0 h 13"/>
                <a:gd name="T14" fmla="*/ 2 w 12"/>
                <a:gd name="T15" fmla="*/ 2 h 13"/>
                <a:gd name="T16" fmla="*/ 0 w 12"/>
                <a:gd name="T17" fmla="*/ 5 h 13"/>
                <a:gd name="T18" fmla="*/ 0 w 12"/>
                <a:gd name="T19" fmla="*/ 7 h 13"/>
                <a:gd name="T20" fmla="*/ 0 w 12"/>
                <a:gd name="T21" fmla="*/ 7 h 13"/>
                <a:gd name="T22" fmla="*/ 2 w 12"/>
                <a:gd name="T23" fmla="*/ 9 h 13"/>
                <a:gd name="T24" fmla="*/ 4 w 12"/>
                <a:gd name="T25" fmla="*/ 11 h 13"/>
                <a:gd name="T26" fmla="*/ 6 w 12"/>
                <a:gd name="T27" fmla="*/ 13 h 13"/>
                <a:gd name="T28" fmla="*/ 6 w 12"/>
                <a:gd name="T29" fmla="*/ 13 h 13"/>
                <a:gd name="T30" fmla="*/ 8 w 12"/>
                <a:gd name="T31" fmla="*/ 11 h 13"/>
                <a:gd name="T32" fmla="*/ 10 w 12"/>
                <a:gd name="T33" fmla="*/ 9 h 13"/>
                <a:gd name="T34" fmla="*/ 12 w 12"/>
                <a:gd name="T35" fmla="*/ 9 h 13"/>
                <a:gd name="T36" fmla="*/ 12 w 12"/>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3">
                  <a:moveTo>
                    <a:pt x="12" y="7"/>
                  </a:moveTo>
                  <a:lnTo>
                    <a:pt x="12" y="5"/>
                  </a:lnTo>
                  <a:lnTo>
                    <a:pt x="12" y="2"/>
                  </a:lnTo>
                  <a:lnTo>
                    <a:pt x="10" y="0"/>
                  </a:lnTo>
                  <a:lnTo>
                    <a:pt x="8" y="0"/>
                  </a:lnTo>
                  <a:lnTo>
                    <a:pt x="6" y="0"/>
                  </a:lnTo>
                  <a:lnTo>
                    <a:pt x="4" y="0"/>
                  </a:lnTo>
                  <a:lnTo>
                    <a:pt x="2" y="2"/>
                  </a:lnTo>
                  <a:lnTo>
                    <a:pt x="0" y="5"/>
                  </a:lnTo>
                  <a:lnTo>
                    <a:pt x="0" y="7"/>
                  </a:lnTo>
                  <a:lnTo>
                    <a:pt x="0" y="7"/>
                  </a:lnTo>
                  <a:lnTo>
                    <a:pt x="2" y="9"/>
                  </a:lnTo>
                  <a:lnTo>
                    <a:pt x="4" y="11"/>
                  </a:lnTo>
                  <a:lnTo>
                    <a:pt x="6" y="13"/>
                  </a:lnTo>
                  <a:lnTo>
                    <a:pt x="6" y="13"/>
                  </a:lnTo>
                  <a:lnTo>
                    <a:pt x="8" y="11"/>
                  </a:lnTo>
                  <a:lnTo>
                    <a:pt x="10" y="9"/>
                  </a:lnTo>
                  <a:lnTo>
                    <a:pt x="12" y="9"/>
                  </a:lnTo>
                  <a:lnTo>
                    <a:pt x="1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2" name="Freeform 268">
              <a:extLst>
                <a:ext uri="{FF2B5EF4-FFF2-40B4-BE49-F238E27FC236}">
                  <a16:creationId xmlns:a16="http://schemas.microsoft.com/office/drawing/2014/main" id="{4AE7053C-7995-4660-867C-3AFE898B0AD3}"/>
                </a:ext>
              </a:extLst>
            </p:cNvPr>
            <p:cNvSpPr>
              <a:spLocks/>
            </p:cNvSpPr>
            <p:nvPr/>
          </p:nvSpPr>
          <p:spPr bwMode="auto">
            <a:xfrm>
              <a:off x="4175" y="355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3" name="Freeform 269">
              <a:extLst>
                <a:ext uri="{FF2B5EF4-FFF2-40B4-BE49-F238E27FC236}">
                  <a16:creationId xmlns:a16="http://schemas.microsoft.com/office/drawing/2014/main" id="{3C285476-7827-4026-B40B-04C7257419C6}"/>
                </a:ext>
              </a:extLst>
            </p:cNvPr>
            <p:cNvSpPr>
              <a:spLocks/>
            </p:cNvSpPr>
            <p:nvPr/>
          </p:nvSpPr>
          <p:spPr bwMode="auto">
            <a:xfrm>
              <a:off x="4175" y="3583"/>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4" name="Freeform 270">
              <a:extLst>
                <a:ext uri="{FF2B5EF4-FFF2-40B4-BE49-F238E27FC236}">
                  <a16:creationId xmlns:a16="http://schemas.microsoft.com/office/drawing/2014/main" id="{B8E52D86-7848-4AE1-AB6E-843F99F00389}"/>
                </a:ext>
              </a:extLst>
            </p:cNvPr>
            <p:cNvSpPr>
              <a:spLocks/>
            </p:cNvSpPr>
            <p:nvPr/>
          </p:nvSpPr>
          <p:spPr bwMode="auto">
            <a:xfrm>
              <a:off x="4175" y="3607"/>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5" name="Freeform 271">
              <a:extLst>
                <a:ext uri="{FF2B5EF4-FFF2-40B4-BE49-F238E27FC236}">
                  <a16:creationId xmlns:a16="http://schemas.microsoft.com/office/drawing/2014/main" id="{727197F0-B87D-4A66-B14A-4148D3060731}"/>
                </a:ext>
              </a:extLst>
            </p:cNvPr>
            <p:cNvSpPr>
              <a:spLocks/>
            </p:cNvSpPr>
            <p:nvPr/>
          </p:nvSpPr>
          <p:spPr bwMode="auto">
            <a:xfrm>
              <a:off x="4175" y="3631"/>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6" name="Freeform 272">
              <a:extLst>
                <a:ext uri="{FF2B5EF4-FFF2-40B4-BE49-F238E27FC236}">
                  <a16:creationId xmlns:a16="http://schemas.microsoft.com/office/drawing/2014/main" id="{8C50E8B6-ABE4-4F2F-A2B1-D3F29DBB2116}"/>
                </a:ext>
              </a:extLst>
            </p:cNvPr>
            <p:cNvSpPr>
              <a:spLocks/>
            </p:cNvSpPr>
            <p:nvPr/>
          </p:nvSpPr>
          <p:spPr bwMode="auto">
            <a:xfrm>
              <a:off x="4175" y="365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7" name="Freeform 273">
              <a:extLst>
                <a:ext uri="{FF2B5EF4-FFF2-40B4-BE49-F238E27FC236}">
                  <a16:creationId xmlns:a16="http://schemas.microsoft.com/office/drawing/2014/main" id="{8A475180-1F57-4FC5-8C48-369781BA81F0}"/>
                </a:ext>
              </a:extLst>
            </p:cNvPr>
            <p:cNvSpPr>
              <a:spLocks/>
            </p:cNvSpPr>
            <p:nvPr/>
          </p:nvSpPr>
          <p:spPr bwMode="auto">
            <a:xfrm>
              <a:off x="4175" y="367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8" name="Freeform 274">
              <a:extLst>
                <a:ext uri="{FF2B5EF4-FFF2-40B4-BE49-F238E27FC236}">
                  <a16:creationId xmlns:a16="http://schemas.microsoft.com/office/drawing/2014/main" id="{89425B4D-840D-4CEF-8F07-031FDC8F4625}"/>
                </a:ext>
              </a:extLst>
            </p:cNvPr>
            <p:cNvSpPr>
              <a:spLocks/>
            </p:cNvSpPr>
            <p:nvPr/>
          </p:nvSpPr>
          <p:spPr bwMode="auto">
            <a:xfrm>
              <a:off x="4175" y="370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9" name="Freeform 275">
              <a:extLst>
                <a:ext uri="{FF2B5EF4-FFF2-40B4-BE49-F238E27FC236}">
                  <a16:creationId xmlns:a16="http://schemas.microsoft.com/office/drawing/2014/main" id="{3135EA4D-C9F4-4B71-9C8D-F01965F42B7C}"/>
                </a:ext>
              </a:extLst>
            </p:cNvPr>
            <p:cNvSpPr>
              <a:spLocks/>
            </p:cNvSpPr>
            <p:nvPr/>
          </p:nvSpPr>
          <p:spPr bwMode="auto">
            <a:xfrm>
              <a:off x="4175" y="3728"/>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70" name="Freeform 276">
              <a:extLst>
                <a:ext uri="{FF2B5EF4-FFF2-40B4-BE49-F238E27FC236}">
                  <a16:creationId xmlns:a16="http://schemas.microsoft.com/office/drawing/2014/main" id="{5F18A352-5506-42E4-9366-62ADEA221FCD}"/>
                </a:ext>
              </a:extLst>
            </p:cNvPr>
            <p:cNvSpPr>
              <a:spLocks/>
            </p:cNvSpPr>
            <p:nvPr/>
          </p:nvSpPr>
          <p:spPr bwMode="auto">
            <a:xfrm>
              <a:off x="4175" y="3752"/>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71" name="Freeform 277">
              <a:extLst>
                <a:ext uri="{FF2B5EF4-FFF2-40B4-BE49-F238E27FC236}">
                  <a16:creationId xmlns:a16="http://schemas.microsoft.com/office/drawing/2014/main" id="{8896FB8E-8651-41F2-B2AB-FD0D810030C1}"/>
                </a:ext>
              </a:extLst>
            </p:cNvPr>
            <p:cNvSpPr>
              <a:spLocks/>
            </p:cNvSpPr>
            <p:nvPr/>
          </p:nvSpPr>
          <p:spPr bwMode="auto">
            <a:xfrm>
              <a:off x="4175" y="377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72" name="Freeform 278">
              <a:extLst>
                <a:ext uri="{FF2B5EF4-FFF2-40B4-BE49-F238E27FC236}">
                  <a16:creationId xmlns:a16="http://schemas.microsoft.com/office/drawing/2014/main" id="{D39D1916-83BA-42AD-9D9B-05B5F7E53C4D}"/>
                </a:ext>
              </a:extLst>
            </p:cNvPr>
            <p:cNvSpPr>
              <a:spLocks/>
            </p:cNvSpPr>
            <p:nvPr/>
          </p:nvSpPr>
          <p:spPr bwMode="auto">
            <a:xfrm>
              <a:off x="4175" y="380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73" name="Freeform 279">
              <a:extLst>
                <a:ext uri="{FF2B5EF4-FFF2-40B4-BE49-F238E27FC236}">
                  <a16:creationId xmlns:a16="http://schemas.microsoft.com/office/drawing/2014/main" id="{E355F83B-2CEA-4556-8769-A27DA958C14C}"/>
                </a:ext>
              </a:extLst>
            </p:cNvPr>
            <p:cNvSpPr>
              <a:spLocks/>
            </p:cNvSpPr>
            <p:nvPr/>
          </p:nvSpPr>
          <p:spPr bwMode="auto">
            <a:xfrm>
              <a:off x="4175" y="382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74" name="Freeform 280">
              <a:extLst>
                <a:ext uri="{FF2B5EF4-FFF2-40B4-BE49-F238E27FC236}">
                  <a16:creationId xmlns:a16="http://schemas.microsoft.com/office/drawing/2014/main" id="{2ECD2430-6556-461F-ADAE-AC994536AC3D}"/>
                </a:ext>
              </a:extLst>
            </p:cNvPr>
            <p:cNvSpPr>
              <a:spLocks/>
            </p:cNvSpPr>
            <p:nvPr/>
          </p:nvSpPr>
          <p:spPr bwMode="auto">
            <a:xfrm>
              <a:off x="4175" y="3848"/>
              <a:ext cx="12" cy="13"/>
            </a:xfrm>
            <a:custGeom>
              <a:avLst/>
              <a:gdLst>
                <a:gd name="T0" fmla="*/ 12 w 12"/>
                <a:gd name="T1" fmla="*/ 7 h 13"/>
                <a:gd name="T2" fmla="*/ 12 w 12"/>
                <a:gd name="T3" fmla="*/ 5 h 13"/>
                <a:gd name="T4" fmla="*/ 12 w 12"/>
                <a:gd name="T5" fmla="*/ 2 h 13"/>
                <a:gd name="T6" fmla="*/ 10 w 12"/>
                <a:gd name="T7" fmla="*/ 0 h 13"/>
                <a:gd name="T8" fmla="*/ 8 w 12"/>
                <a:gd name="T9" fmla="*/ 0 h 13"/>
                <a:gd name="T10" fmla="*/ 6 w 12"/>
                <a:gd name="T11" fmla="*/ 0 h 13"/>
                <a:gd name="T12" fmla="*/ 4 w 12"/>
                <a:gd name="T13" fmla="*/ 0 h 13"/>
                <a:gd name="T14" fmla="*/ 2 w 12"/>
                <a:gd name="T15" fmla="*/ 2 h 13"/>
                <a:gd name="T16" fmla="*/ 0 w 12"/>
                <a:gd name="T17" fmla="*/ 5 h 13"/>
                <a:gd name="T18" fmla="*/ 0 w 12"/>
                <a:gd name="T19" fmla="*/ 7 h 13"/>
                <a:gd name="T20" fmla="*/ 0 w 12"/>
                <a:gd name="T21" fmla="*/ 7 h 13"/>
                <a:gd name="T22" fmla="*/ 2 w 12"/>
                <a:gd name="T23" fmla="*/ 9 h 13"/>
                <a:gd name="T24" fmla="*/ 4 w 12"/>
                <a:gd name="T25" fmla="*/ 11 h 13"/>
                <a:gd name="T26" fmla="*/ 6 w 12"/>
                <a:gd name="T27" fmla="*/ 13 h 13"/>
                <a:gd name="T28" fmla="*/ 6 w 12"/>
                <a:gd name="T29" fmla="*/ 13 h 13"/>
                <a:gd name="T30" fmla="*/ 8 w 12"/>
                <a:gd name="T31" fmla="*/ 11 h 13"/>
                <a:gd name="T32" fmla="*/ 10 w 12"/>
                <a:gd name="T33" fmla="*/ 9 h 13"/>
                <a:gd name="T34" fmla="*/ 12 w 12"/>
                <a:gd name="T35" fmla="*/ 9 h 13"/>
                <a:gd name="T36" fmla="*/ 12 w 12"/>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3">
                  <a:moveTo>
                    <a:pt x="12" y="7"/>
                  </a:moveTo>
                  <a:lnTo>
                    <a:pt x="12" y="5"/>
                  </a:lnTo>
                  <a:lnTo>
                    <a:pt x="12" y="2"/>
                  </a:lnTo>
                  <a:lnTo>
                    <a:pt x="10" y="0"/>
                  </a:lnTo>
                  <a:lnTo>
                    <a:pt x="8" y="0"/>
                  </a:lnTo>
                  <a:lnTo>
                    <a:pt x="6" y="0"/>
                  </a:lnTo>
                  <a:lnTo>
                    <a:pt x="4" y="0"/>
                  </a:lnTo>
                  <a:lnTo>
                    <a:pt x="2" y="2"/>
                  </a:lnTo>
                  <a:lnTo>
                    <a:pt x="0" y="5"/>
                  </a:lnTo>
                  <a:lnTo>
                    <a:pt x="0" y="7"/>
                  </a:lnTo>
                  <a:lnTo>
                    <a:pt x="0" y="7"/>
                  </a:lnTo>
                  <a:lnTo>
                    <a:pt x="2" y="9"/>
                  </a:lnTo>
                  <a:lnTo>
                    <a:pt x="4" y="11"/>
                  </a:lnTo>
                  <a:lnTo>
                    <a:pt x="6" y="13"/>
                  </a:lnTo>
                  <a:lnTo>
                    <a:pt x="6" y="13"/>
                  </a:lnTo>
                  <a:lnTo>
                    <a:pt x="8" y="11"/>
                  </a:lnTo>
                  <a:lnTo>
                    <a:pt x="10" y="9"/>
                  </a:lnTo>
                  <a:lnTo>
                    <a:pt x="12" y="9"/>
                  </a:lnTo>
                  <a:lnTo>
                    <a:pt x="1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2633" name="Freeform 282">
            <a:extLst>
              <a:ext uri="{FF2B5EF4-FFF2-40B4-BE49-F238E27FC236}">
                <a16:creationId xmlns:a16="http://schemas.microsoft.com/office/drawing/2014/main" id="{F408011C-2AEF-47C8-9D00-0A1A5841A71D}"/>
              </a:ext>
            </a:extLst>
          </p:cNvPr>
          <p:cNvSpPr>
            <a:spLocks/>
          </p:cNvSpPr>
          <p:nvPr/>
        </p:nvSpPr>
        <p:spPr bwMode="auto">
          <a:xfrm>
            <a:off x="6634163" y="4616450"/>
            <a:ext cx="593725" cy="61913"/>
          </a:xfrm>
          <a:custGeom>
            <a:avLst/>
            <a:gdLst>
              <a:gd name="T0" fmla="*/ 0 w 374"/>
              <a:gd name="T1" fmla="*/ 11 h 39"/>
              <a:gd name="T2" fmla="*/ 0 w 374"/>
              <a:gd name="T3" fmla="*/ 39 h 39"/>
              <a:gd name="T4" fmla="*/ 374 w 374"/>
              <a:gd name="T5" fmla="*/ 29 h 39"/>
              <a:gd name="T6" fmla="*/ 374 w 374"/>
              <a:gd name="T7" fmla="*/ 0 h 39"/>
              <a:gd name="T8" fmla="*/ 0 w 374"/>
              <a:gd name="T9" fmla="*/ 11 h 39"/>
            </a:gdLst>
            <a:ahLst/>
            <a:cxnLst>
              <a:cxn ang="0">
                <a:pos x="T0" y="T1"/>
              </a:cxn>
              <a:cxn ang="0">
                <a:pos x="T2" y="T3"/>
              </a:cxn>
              <a:cxn ang="0">
                <a:pos x="T4" y="T5"/>
              </a:cxn>
              <a:cxn ang="0">
                <a:pos x="T6" y="T7"/>
              </a:cxn>
              <a:cxn ang="0">
                <a:pos x="T8" y="T9"/>
              </a:cxn>
            </a:cxnLst>
            <a:rect l="0" t="0" r="r" b="b"/>
            <a:pathLst>
              <a:path w="374" h="39">
                <a:moveTo>
                  <a:pt x="0" y="11"/>
                </a:moveTo>
                <a:lnTo>
                  <a:pt x="0" y="39"/>
                </a:lnTo>
                <a:lnTo>
                  <a:pt x="374" y="29"/>
                </a:lnTo>
                <a:lnTo>
                  <a:pt x="374" y="0"/>
                </a:lnTo>
                <a:lnTo>
                  <a:pt x="0" y="1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34" name="Rectangle 283">
            <a:extLst>
              <a:ext uri="{FF2B5EF4-FFF2-40B4-BE49-F238E27FC236}">
                <a16:creationId xmlns:a16="http://schemas.microsoft.com/office/drawing/2014/main" id="{34EBD08D-F354-4A3A-894A-C15AC05654E3}"/>
              </a:ext>
            </a:extLst>
          </p:cNvPr>
          <p:cNvSpPr>
            <a:spLocks noChangeArrowheads="1"/>
          </p:cNvSpPr>
          <p:nvPr/>
        </p:nvSpPr>
        <p:spPr bwMode="auto">
          <a:xfrm>
            <a:off x="6416675" y="6051550"/>
            <a:ext cx="4762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35" name="Rectangle 284">
            <a:extLst>
              <a:ext uri="{FF2B5EF4-FFF2-40B4-BE49-F238E27FC236}">
                <a16:creationId xmlns:a16="http://schemas.microsoft.com/office/drawing/2014/main" id="{F86DD98C-2598-4849-8CF4-805DC688DB4C}"/>
              </a:ext>
            </a:extLst>
          </p:cNvPr>
          <p:cNvSpPr>
            <a:spLocks noChangeArrowheads="1"/>
          </p:cNvSpPr>
          <p:nvPr/>
        </p:nvSpPr>
        <p:spPr bwMode="auto">
          <a:xfrm>
            <a:off x="6602413" y="6149975"/>
            <a:ext cx="1857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Helvetica" panose="020B060402020202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6" name="Oval 295">
            <a:extLst>
              <a:ext uri="{FF2B5EF4-FFF2-40B4-BE49-F238E27FC236}">
                <a16:creationId xmlns:a16="http://schemas.microsoft.com/office/drawing/2014/main" id="{BBB26A14-F504-4D81-90D3-3DA5E7431160}"/>
              </a:ext>
            </a:extLst>
          </p:cNvPr>
          <p:cNvSpPr/>
          <p:nvPr/>
        </p:nvSpPr>
        <p:spPr>
          <a:xfrm>
            <a:off x="7159749" y="4581526"/>
            <a:ext cx="91830" cy="9183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a:extLst>
              <a:ext uri="{FF2B5EF4-FFF2-40B4-BE49-F238E27FC236}">
                <a16:creationId xmlns:a16="http://schemas.microsoft.com/office/drawing/2014/main" id="{F92E92E1-0CBF-454E-88A0-5B49F59A59AE}"/>
              </a:ext>
            </a:extLst>
          </p:cNvPr>
          <p:cNvGrpSpPr/>
          <p:nvPr/>
        </p:nvGrpSpPr>
        <p:grpSpPr>
          <a:xfrm>
            <a:off x="6553200" y="1313695"/>
            <a:ext cx="5486400" cy="1489830"/>
            <a:chOff x="6596428" y="4214810"/>
            <a:chExt cx="5486400" cy="2486026"/>
          </a:xfrm>
        </p:grpSpPr>
        <p:sp>
          <p:nvSpPr>
            <p:cNvPr id="193" name="Rectangle 192">
              <a:extLst>
                <a:ext uri="{FF2B5EF4-FFF2-40B4-BE49-F238E27FC236}">
                  <a16:creationId xmlns:a16="http://schemas.microsoft.com/office/drawing/2014/main" id="{DACDF80D-340C-4815-9D24-8FD9498D381C}"/>
                </a:ext>
              </a:extLst>
            </p:cNvPr>
            <p:cNvSpPr/>
            <p:nvPr/>
          </p:nvSpPr>
          <p:spPr>
            <a:xfrm>
              <a:off x="6596428" y="4214811"/>
              <a:ext cx="5486400" cy="2486025"/>
            </a:xfrm>
            <a:prstGeom prst="rect">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Connector 193">
              <a:extLst>
                <a:ext uri="{FF2B5EF4-FFF2-40B4-BE49-F238E27FC236}">
                  <a16:creationId xmlns:a16="http://schemas.microsoft.com/office/drawing/2014/main" id="{9C7CDE08-656C-4C9A-912E-B6383E801A63}"/>
                </a:ext>
              </a:extLst>
            </p:cNvPr>
            <p:cNvCxnSpPr/>
            <p:nvPr/>
          </p:nvCxnSpPr>
          <p:spPr>
            <a:xfrm>
              <a:off x="6928338" y="4214811"/>
              <a:ext cx="0" cy="2486025"/>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B0138D89-2BE5-4928-A1BC-C541B3EE2F81}"/>
                </a:ext>
              </a:extLst>
            </p:cNvPr>
            <p:cNvCxnSpPr/>
            <p:nvPr/>
          </p:nvCxnSpPr>
          <p:spPr>
            <a:xfrm>
              <a:off x="11849099" y="4214810"/>
              <a:ext cx="0" cy="2486025"/>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pic>
        <p:nvPicPr>
          <p:cNvPr id="196" name="Picture 4" descr="Image result for Snakehead (fish)">
            <a:extLst>
              <a:ext uri="{FF2B5EF4-FFF2-40B4-BE49-F238E27FC236}">
                <a16:creationId xmlns:a16="http://schemas.microsoft.com/office/drawing/2014/main" id="{AF02B4EA-7F27-4977-A6EE-4348BF13EC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1025" y="2024810"/>
            <a:ext cx="1505500" cy="446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257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2519"/>
                                        </p:tgtEl>
                                        <p:attrNameLst>
                                          <p:attrName>style.visibility</p:attrName>
                                        </p:attrNameLst>
                                      </p:cBhvr>
                                      <p:to>
                                        <p:strVal val="visible"/>
                                      </p:to>
                                    </p:set>
                                    <p:animEffect transition="in" filter="dissolve">
                                      <p:cBhvr>
                                        <p:cTn id="7" dur="500"/>
                                        <p:tgtEl>
                                          <p:spTgt spid="1925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2524"/>
                                        </p:tgtEl>
                                        <p:attrNameLst>
                                          <p:attrName>style.visibility</p:attrName>
                                        </p:attrNameLst>
                                      </p:cBhvr>
                                      <p:to>
                                        <p:strVal val="visible"/>
                                      </p:to>
                                    </p:set>
                                    <p:animEffect transition="in" filter="dissolve">
                                      <p:cBhvr>
                                        <p:cTn id="12" dur="500"/>
                                        <p:tgtEl>
                                          <p:spTgt spid="1925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2520"/>
                                        </p:tgtEl>
                                        <p:attrNameLst>
                                          <p:attrName>style.visibility</p:attrName>
                                        </p:attrNameLst>
                                      </p:cBhvr>
                                      <p:to>
                                        <p:strVal val="visible"/>
                                      </p:to>
                                    </p:set>
                                    <p:animEffect transition="in" filter="dissolve">
                                      <p:cBhvr>
                                        <p:cTn id="17" dur="500"/>
                                        <p:tgtEl>
                                          <p:spTgt spid="192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1BC2DF1-87F9-490E-B886-B0DFA3A1854C}"/>
              </a:ext>
            </a:extLst>
          </p:cNvPr>
          <p:cNvSpPr>
            <a:spLocks noGrp="1"/>
          </p:cNvSpPr>
          <p:nvPr>
            <p:ph type="sldNum" sz="quarter" idx="12"/>
          </p:nvPr>
        </p:nvSpPr>
        <p:spPr/>
        <p:txBody>
          <a:bodyPr/>
          <a:lstStyle/>
          <a:p>
            <a:fld id="{22FDF7C9-F0F6-4B58-B6AF-A26618797EDB}" type="slidenum">
              <a:rPr lang="en-US" altLang="en-US"/>
              <a:pPr/>
              <a:t>11</a:t>
            </a:fld>
            <a:endParaRPr lang="en-US" altLang="en-US"/>
          </a:p>
        </p:txBody>
      </p:sp>
      <p:sp>
        <p:nvSpPr>
          <p:cNvPr id="194562" name="Rectangle 2">
            <a:extLst>
              <a:ext uri="{FF2B5EF4-FFF2-40B4-BE49-F238E27FC236}">
                <a16:creationId xmlns:a16="http://schemas.microsoft.com/office/drawing/2014/main" id="{D6487EB3-5A0B-48EA-AEBA-6267F66228EE}"/>
              </a:ext>
            </a:extLst>
          </p:cNvPr>
          <p:cNvSpPr>
            <a:spLocks noGrp="1" noChangeArrowheads="1"/>
          </p:cNvSpPr>
          <p:nvPr>
            <p:ph type="title"/>
          </p:nvPr>
        </p:nvSpPr>
        <p:spPr>
          <a:xfrm>
            <a:off x="695324" y="-15358"/>
            <a:ext cx="9744075" cy="885824"/>
          </a:xfrm>
        </p:spPr>
        <p:txBody>
          <a:bodyPr>
            <a:normAutofit/>
          </a:bodyPr>
          <a:lstStyle/>
          <a:p>
            <a:r>
              <a:rPr lang="en-US" altLang="en-US" dirty="0">
                <a:solidFill>
                  <a:srgbClr val="000000"/>
                </a:solidFill>
              </a:rPr>
              <a:t>Anytime Algorithm Characteristics</a:t>
            </a:r>
          </a:p>
        </p:txBody>
      </p:sp>
      <p:sp>
        <p:nvSpPr>
          <p:cNvPr id="194563" name="Rectangle 3">
            <a:extLst>
              <a:ext uri="{FF2B5EF4-FFF2-40B4-BE49-F238E27FC236}">
                <a16:creationId xmlns:a16="http://schemas.microsoft.com/office/drawing/2014/main" id="{2F02952E-DA1F-495E-B11A-2464615BC4D5}"/>
              </a:ext>
            </a:extLst>
          </p:cNvPr>
          <p:cNvSpPr>
            <a:spLocks noGrp="1" noChangeArrowheads="1"/>
          </p:cNvSpPr>
          <p:nvPr>
            <p:ph type="body" idx="1"/>
          </p:nvPr>
        </p:nvSpPr>
        <p:spPr>
          <a:xfrm>
            <a:off x="304800" y="1171575"/>
            <a:ext cx="11163300" cy="4114800"/>
          </a:xfrm>
          <a:solidFill>
            <a:schemeClr val="bg1"/>
          </a:solidFill>
        </p:spPr>
        <p:txBody>
          <a:bodyPr>
            <a:normAutofit lnSpcReduction="10000"/>
          </a:bodyPr>
          <a:lstStyle/>
          <a:p>
            <a:pPr>
              <a:lnSpc>
                <a:spcPct val="80000"/>
              </a:lnSpc>
            </a:pPr>
            <a:r>
              <a:rPr lang="en-US" altLang="en-US" sz="2600" dirty="0" err="1">
                <a:solidFill>
                  <a:srgbClr val="000000"/>
                </a:solidFill>
              </a:rPr>
              <a:t>Interruptability</a:t>
            </a:r>
            <a:br>
              <a:rPr lang="en-US" altLang="en-US" sz="2600" dirty="0">
                <a:solidFill>
                  <a:srgbClr val="000000"/>
                </a:solidFill>
              </a:rPr>
            </a:br>
            <a:r>
              <a:rPr lang="en-US" altLang="ja-JP" sz="1600" dirty="0">
                <a:solidFill>
                  <a:srgbClr val="000000"/>
                </a:solidFill>
                <a:ea typeface="ＭＳ Ｐゴシック" panose="020B0600070205080204" pitchFamily="34" charset="-128"/>
              </a:rPr>
              <a:t>After some small amount of setup time, the algorithm can be stopped at anytime </a:t>
            </a:r>
            <a:br>
              <a:rPr lang="en-US" altLang="ja-JP" sz="1600" dirty="0">
                <a:solidFill>
                  <a:srgbClr val="000000"/>
                </a:solidFill>
                <a:ea typeface="ＭＳ Ｐゴシック" panose="020B0600070205080204" pitchFamily="34" charset="-128"/>
              </a:rPr>
            </a:br>
            <a:r>
              <a:rPr lang="en-US" altLang="ja-JP" sz="1600" dirty="0">
                <a:solidFill>
                  <a:srgbClr val="000000"/>
                </a:solidFill>
                <a:ea typeface="ＭＳ Ｐゴシック" panose="020B0600070205080204" pitchFamily="34" charset="-128"/>
              </a:rPr>
              <a:t>and provide an answer </a:t>
            </a:r>
            <a:endParaRPr lang="en-US" altLang="en-US" sz="1600" dirty="0">
              <a:solidFill>
                <a:srgbClr val="000000"/>
              </a:solidFill>
            </a:endParaRPr>
          </a:p>
          <a:p>
            <a:pPr>
              <a:lnSpc>
                <a:spcPct val="80000"/>
              </a:lnSpc>
            </a:pPr>
            <a:r>
              <a:rPr lang="en-US" altLang="en-US" sz="2600" dirty="0">
                <a:solidFill>
                  <a:srgbClr val="000000"/>
                </a:solidFill>
              </a:rPr>
              <a:t>Monotonicity</a:t>
            </a:r>
          </a:p>
          <a:p>
            <a:pPr>
              <a:lnSpc>
                <a:spcPct val="80000"/>
              </a:lnSpc>
              <a:buFont typeface="Wingdings" panose="05000000000000000000" pitchFamily="2" charset="2"/>
              <a:buNone/>
            </a:pPr>
            <a:r>
              <a:rPr lang="en-US" altLang="ja-JP" sz="1600" dirty="0">
                <a:solidFill>
                  <a:srgbClr val="000000"/>
                </a:solidFill>
                <a:ea typeface="ＭＳ Ｐゴシック" panose="020B0600070205080204" pitchFamily="34" charset="-128"/>
              </a:rPr>
              <a:t>	The quality of the result is a non-decreasing function of computation time </a:t>
            </a:r>
            <a:endParaRPr lang="en-US" altLang="en-US" sz="1600" dirty="0">
              <a:solidFill>
                <a:srgbClr val="000000"/>
              </a:solidFill>
            </a:endParaRPr>
          </a:p>
          <a:p>
            <a:pPr>
              <a:lnSpc>
                <a:spcPct val="80000"/>
              </a:lnSpc>
            </a:pPr>
            <a:r>
              <a:rPr lang="en-US" altLang="en-US" sz="2600" dirty="0">
                <a:solidFill>
                  <a:srgbClr val="000000"/>
                </a:solidFill>
              </a:rPr>
              <a:t>Diminish</a:t>
            </a:r>
            <a:r>
              <a:rPr lang="en-US" altLang="ja-JP" sz="2600" dirty="0">
                <a:solidFill>
                  <a:srgbClr val="000000"/>
                </a:solidFill>
                <a:ea typeface="ＭＳ Ｐゴシック" panose="020B0600070205080204" pitchFamily="34" charset="-128"/>
              </a:rPr>
              <a:t>ing</a:t>
            </a:r>
            <a:r>
              <a:rPr lang="en-US" altLang="en-US" sz="2600" dirty="0">
                <a:solidFill>
                  <a:srgbClr val="000000"/>
                </a:solidFill>
              </a:rPr>
              <a:t> returns</a:t>
            </a:r>
          </a:p>
          <a:p>
            <a:pPr>
              <a:lnSpc>
                <a:spcPct val="80000"/>
              </a:lnSpc>
              <a:buFont typeface="Wingdings" panose="05000000000000000000" pitchFamily="2" charset="2"/>
              <a:buNone/>
            </a:pPr>
            <a:r>
              <a:rPr lang="en-US" altLang="en-US" sz="1600" dirty="0">
                <a:solidFill>
                  <a:srgbClr val="000000"/>
                </a:solidFill>
              </a:rPr>
              <a:t>	T</a:t>
            </a:r>
            <a:r>
              <a:rPr lang="en-US" altLang="ja-JP" sz="1600" dirty="0">
                <a:solidFill>
                  <a:srgbClr val="000000"/>
                </a:solidFill>
                <a:ea typeface="ＭＳ Ｐゴシック" panose="020B0600070205080204" pitchFamily="34" charset="-128"/>
              </a:rPr>
              <a:t>he improvement in solution quality is largest at the early stages of computation, </a:t>
            </a:r>
            <a:br>
              <a:rPr lang="en-US" altLang="ja-JP" sz="1600" dirty="0">
                <a:solidFill>
                  <a:srgbClr val="000000"/>
                </a:solidFill>
                <a:ea typeface="ＭＳ Ｐゴシック" panose="020B0600070205080204" pitchFamily="34" charset="-128"/>
              </a:rPr>
            </a:br>
            <a:r>
              <a:rPr lang="en-US" altLang="ja-JP" sz="1600" dirty="0">
                <a:solidFill>
                  <a:srgbClr val="000000"/>
                </a:solidFill>
                <a:ea typeface="ＭＳ Ｐゴシック" panose="020B0600070205080204" pitchFamily="34" charset="-128"/>
              </a:rPr>
              <a:t>and diminishes over time</a:t>
            </a:r>
            <a:r>
              <a:rPr lang="en-US" altLang="ja-JP" sz="2600" dirty="0">
                <a:solidFill>
                  <a:srgbClr val="000000"/>
                </a:solidFill>
                <a:ea typeface="ＭＳ Ｐゴシック" panose="020B0600070205080204" pitchFamily="34" charset="-128"/>
              </a:rPr>
              <a:t> </a:t>
            </a:r>
            <a:endParaRPr lang="en-US" altLang="en-US" sz="2600" dirty="0">
              <a:solidFill>
                <a:srgbClr val="000000"/>
              </a:solidFill>
            </a:endParaRPr>
          </a:p>
          <a:p>
            <a:pPr>
              <a:lnSpc>
                <a:spcPct val="80000"/>
              </a:lnSpc>
            </a:pPr>
            <a:r>
              <a:rPr lang="en-US" altLang="en-US" sz="2600" dirty="0">
                <a:solidFill>
                  <a:srgbClr val="000000"/>
                </a:solidFill>
              </a:rPr>
              <a:t>Measurable Quality</a:t>
            </a:r>
          </a:p>
          <a:p>
            <a:pPr>
              <a:lnSpc>
                <a:spcPct val="80000"/>
              </a:lnSpc>
              <a:buFont typeface="Wingdings" panose="05000000000000000000" pitchFamily="2" charset="2"/>
              <a:buNone/>
            </a:pPr>
            <a:r>
              <a:rPr lang="en-US" altLang="ja-JP" sz="1800" dirty="0">
                <a:solidFill>
                  <a:srgbClr val="000000"/>
                </a:solidFill>
                <a:ea typeface="ＭＳ Ｐゴシック" panose="020B0600070205080204" pitchFamily="34" charset="-128"/>
              </a:rPr>
              <a:t>	</a:t>
            </a:r>
            <a:r>
              <a:rPr lang="en-US" altLang="ja-JP" sz="1600" dirty="0">
                <a:solidFill>
                  <a:srgbClr val="000000"/>
                </a:solidFill>
                <a:ea typeface="ＭＳ Ｐゴシック" panose="020B0600070205080204" pitchFamily="34" charset="-128"/>
              </a:rPr>
              <a:t>The quality of an approximate result can be determined</a:t>
            </a:r>
            <a:r>
              <a:rPr lang="en-US" altLang="ja-JP" sz="1800" dirty="0">
                <a:solidFill>
                  <a:srgbClr val="000000"/>
                </a:solidFill>
                <a:ea typeface="ＭＳ Ｐゴシック" panose="020B0600070205080204" pitchFamily="34" charset="-128"/>
              </a:rPr>
              <a:t> </a:t>
            </a:r>
            <a:endParaRPr lang="en-US" altLang="en-US" sz="1800" dirty="0">
              <a:solidFill>
                <a:srgbClr val="000000"/>
              </a:solidFill>
            </a:endParaRPr>
          </a:p>
          <a:p>
            <a:pPr>
              <a:lnSpc>
                <a:spcPct val="80000"/>
              </a:lnSpc>
            </a:pPr>
            <a:r>
              <a:rPr lang="en-US" altLang="en-US" sz="2600" dirty="0" err="1">
                <a:solidFill>
                  <a:srgbClr val="000000"/>
                </a:solidFill>
              </a:rPr>
              <a:t>Preemptability</a:t>
            </a:r>
            <a:br>
              <a:rPr lang="en-US" altLang="en-US" sz="2600" dirty="0">
                <a:solidFill>
                  <a:srgbClr val="000000"/>
                </a:solidFill>
              </a:rPr>
            </a:br>
            <a:r>
              <a:rPr lang="en-US" altLang="ja-JP" sz="1700" dirty="0">
                <a:solidFill>
                  <a:srgbClr val="000000"/>
                </a:solidFill>
                <a:ea typeface="ＭＳ Ｐゴシック" panose="020B0600070205080204" pitchFamily="34" charset="-128"/>
              </a:rPr>
              <a:t>The algorithm can be suspended </a:t>
            </a:r>
            <a:br>
              <a:rPr lang="en-US" altLang="ja-JP" sz="1700" dirty="0">
                <a:solidFill>
                  <a:srgbClr val="000000"/>
                </a:solidFill>
                <a:ea typeface="ＭＳ Ｐゴシック" panose="020B0600070205080204" pitchFamily="34" charset="-128"/>
              </a:rPr>
            </a:br>
            <a:r>
              <a:rPr lang="en-US" altLang="ja-JP" sz="1700" dirty="0">
                <a:solidFill>
                  <a:srgbClr val="000000"/>
                </a:solidFill>
                <a:ea typeface="ＭＳ Ｐゴシック" panose="020B0600070205080204" pitchFamily="34" charset="-128"/>
              </a:rPr>
              <a:t>and resumed with minimal overhead </a:t>
            </a:r>
            <a:endParaRPr lang="en-US" altLang="en-US" sz="1700" dirty="0">
              <a:solidFill>
                <a:srgbClr val="000000"/>
              </a:solidFill>
            </a:endParaRPr>
          </a:p>
        </p:txBody>
      </p:sp>
      <p:sp>
        <p:nvSpPr>
          <p:cNvPr id="194565" name="Text Box 5">
            <a:extLst>
              <a:ext uri="{FF2B5EF4-FFF2-40B4-BE49-F238E27FC236}">
                <a16:creationId xmlns:a16="http://schemas.microsoft.com/office/drawing/2014/main" id="{0A8AB7AE-3C7A-4EB5-95CF-348B9088072B}"/>
              </a:ext>
            </a:extLst>
          </p:cNvPr>
          <p:cNvSpPr txBox="1">
            <a:spLocks noChangeArrowheads="1"/>
          </p:cNvSpPr>
          <p:nvPr/>
        </p:nvSpPr>
        <p:spPr bwMode="auto">
          <a:xfrm>
            <a:off x="95250" y="6488668"/>
            <a:ext cx="26987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00"/>
                </a:solidFill>
              </a:rPr>
              <a:t>[</a:t>
            </a:r>
            <a:r>
              <a:rPr lang="en-US" altLang="en-US" dirty="0" err="1">
                <a:solidFill>
                  <a:srgbClr val="000000"/>
                </a:solidFill>
              </a:rPr>
              <a:t>Zilberstein</a:t>
            </a:r>
            <a:r>
              <a:rPr lang="en-US" altLang="en-US" dirty="0">
                <a:solidFill>
                  <a:srgbClr val="000000"/>
                </a:solidFill>
              </a:rPr>
              <a:t> and Russell 95]</a:t>
            </a:r>
          </a:p>
        </p:txBody>
      </p:sp>
      <p:pic>
        <p:nvPicPr>
          <p:cNvPr id="194566" name="Picture 6">
            <a:extLst>
              <a:ext uri="{FF2B5EF4-FFF2-40B4-BE49-F238E27FC236}">
                <a16:creationId xmlns:a16="http://schemas.microsoft.com/office/drawing/2014/main" id="{E1F90BB3-A94D-41DB-90F2-89464BD93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572000"/>
            <a:ext cx="5029200"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39174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68FFFCEE-287B-41E4-B2E3-F83BD22241DF}"/>
              </a:ext>
            </a:extLst>
          </p:cNvPr>
          <p:cNvSpPr>
            <a:spLocks noChangeArrowheads="1"/>
          </p:cNvSpPr>
          <p:nvPr/>
        </p:nvSpPr>
        <p:spPr bwMode="auto">
          <a:xfrm>
            <a:off x="7296945" y="4810880"/>
            <a:ext cx="233363" cy="159385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58">
            <a:extLst>
              <a:ext uri="{FF2B5EF4-FFF2-40B4-BE49-F238E27FC236}">
                <a16:creationId xmlns:a16="http://schemas.microsoft.com/office/drawing/2014/main" id="{7352A7EB-64BA-4645-B16C-4313BA91F288}"/>
              </a:ext>
            </a:extLst>
          </p:cNvPr>
          <p:cNvSpPr>
            <a:spLocks noChangeArrowheads="1"/>
          </p:cNvSpPr>
          <p:nvPr/>
        </p:nvSpPr>
        <p:spPr bwMode="auto">
          <a:xfrm>
            <a:off x="8133557" y="6504743"/>
            <a:ext cx="4889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9">
            <a:extLst>
              <a:ext uri="{FF2B5EF4-FFF2-40B4-BE49-F238E27FC236}">
                <a16:creationId xmlns:a16="http://schemas.microsoft.com/office/drawing/2014/main" id="{C89BCC2A-8524-442E-AFF3-545F6DE8EDEE}"/>
              </a:ext>
            </a:extLst>
          </p:cNvPr>
          <p:cNvSpPr>
            <a:spLocks noChangeArrowheads="1"/>
          </p:cNvSpPr>
          <p:nvPr/>
        </p:nvSpPr>
        <p:spPr bwMode="auto">
          <a:xfrm>
            <a:off x="8133557" y="6520618"/>
            <a:ext cx="6064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0">
            <a:extLst>
              <a:ext uri="{FF2B5EF4-FFF2-40B4-BE49-F238E27FC236}">
                <a16:creationId xmlns:a16="http://schemas.microsoft.com/office/drawing/2014/main" id="{E31BA6B9-A554-442B-962F-4CCBE1525964}"/>
              </a:ext>
            </a:extLst>
          </p:cNvPr>
          <p:cNvSpPr>
            <a:spLocks noChangeArrowheads="1"/>
          </p:cNvSpPr>
          <p:nvPr/>
        </p:nvSpPr>
        <p:spPr bwMode="auto">
          <a:xfrm rot="16200000">
            <a:off x="6177757" y="5406193"/>
            <a:ext cx="11398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Quality of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1">
            <a:extLst>
              <a:ext uri="{FF2B5EF4-FFF2-40B4-BE49-F238E27FC236}">
                <a16:creationId xmlns:a16="http://schemas.microsoft.com/office/drawing/2014/main" id="{E698BC5D-80D2-4350-B399-E1EFF00788F6}"/>
              </a:ext>
            </a:extLst>
          </p:cNvPr>
          <p:cNvSpPr>
            <a:spLocks noChangeArrowheads="1"/>
          </p:cNvSpPr>
          <p:nvPr/>
        </p:nvSpPr>
        <p:spPr bwMode="auto">
          <a:xfrm rot="16200000">
            <a:off x="6566695" y="5441118"/>
            <a:ext cx="9112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Solution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62">
            <a:extLst>
              <a:ext uri="{FF2B5EF4-FFF2-40B4-BE49-F238E27FC236}">
                <a16:creationId xmlns:a16="http://schemas.microsoft.com/office/drawing/2014/main" id="{A7F689D8-A0A3-44B2-8001-4DF1BBA898D8}"/>
              </a:ext>
            </a:extLst>
          </p:cNvPr>
          <p:cNvSpPr>
            <a:spLocks noChangeArrowheads="1"/>
          </p:cNvSpPr>
          <p:nvPr/>
        </p:nvSpPr>
        <p:spPr bwMode="auto">
          <a:xfrm>
            <a:off x="9536907" y="5318880"/>
            <a:ext cx="10668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3">
            <a:extLst>
              <a:ext uri="{FF2B5EF4-FFF2-40B4-BE49-F238E27FC236}">
                <a16:creationId xmlns:a16="http://schemas.microsoft.com/office/drawing/2014/main" id="{49278039-49E6-4D5B-8EB3-FFCB340EF83A}"/>
              </a:ext>
            </a:extLst>
          </p:cNvPr>
          <p:cNvSpPr>
            <a:spLocks noChangeArrowheads="1"/>
          </p:cNvSpPr>
          <p:nvPr/>
        </p:nvSpPr>
        <p:spPr bwMode="auto">
          <a:xfrm>
            <a:off x="9536907" y="5331580"/>
            <a:ext cx="1173163"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Current Solution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2" name="Group 66">
            <a:extLst>
              <a:ext uri="{FF2B5EF4-FFF2-40B4-BE49-F238E27FC236}">
                <a16:creationId xmlns:a16="http://schemas.microsoft.com/office/drawing/2014/main" id="{BFA9160F-15E2-4EDE-A333-7A0D8E04B642}"/>
              </a:ext>
            </a:extLst>
          </p:cNvPr>
          <p:cNvGrpSpPr>
            <a:grpSpLocks/>
          </p:cNvGrpSpPr>
          <p:nvPr/>
        </p:nvGrpSpPr>
        <p:grpSpPr bwMode="auto">
          <a:xfrm>
            <a:off x="8711407" y="6549193"/>
            <a:ext cx="1504950" cy="201613"/>
            <a:chOff x="2452" y="3927"/>
            <a:chExt cx="948" cy="127"/>
          </a:xfrm>
        </p:grpSpPr>
        <p:sp>
          <p:nvSpPr>
            <p:cNvPr id="192724" name="Line 64">
              <a:extLst>
                <a:ext uri="{FF2B5EF4-FFF2-40B4-BE49-F238E27FC236}">
                  <a16:creationId xmlns:a16="http://schemas.microsoft.com/office/drawing/2014/main" id="{56850E19-D0EE-4A54-8494-8107B5526001}"/>
                </a:ext>
              </a:extLst>
            </p:cNvPr>
            <p:cNvSpPr>
              <a:spLocks noChangeShapeType="1"/>
            </p:cNvSpPr>
            <p:nvPr/>
          </p:nvSpPr>
          <p:spPr bwMode="auto">
            <a:xfrm>
              <a:off x="2452" y="3989"/>
              <a:ext cx="827" cy="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25" name="Freeform 65">
              <a:extLst>
                <a:ext uri="{FF2B5EF4-FFF2-40B4-BE49-F238E27FC236}">
                  <a16:creationId xmlns:a16="http://schemas.microsoft.com/office/drawing/2014/main" id="{B7850E26-E700-4BFE-809E-D4E14CBCB57E}"/>
                </a:ext>
              </a:extLst>
            </p:cNvPr>
            <p:cNvSpPr>
              <a:spLocks/>
            </p:cNvSpPr>
            <p:nvPr/>
          </p:nvSpPr>
          <p:spPr bwMode="auto">
            <a:xfrm>
              <a:off x="3275" y="3927"/>
              <a:ext cx="125" cy="127"/>
            </a:xfrm>
            <a:custGeom>
              <a:avLst/>
              <a:gdLst>
                <a:gd name="T0" fmla="*/ 0 w 125"/>
                <a:gd name="T1" fmla="*/ 127 h 127"/>
                <a:gd name="T2" fmla="*/ 125 w 125"/>
                <a:gd name="T3" fmla="*/ 62 h 127"/>
                <a:gd name="T4" fmla="*/ 0 w 125"/>
                <a:gd name="T5" fmla="*/ 0 h 127"/>
                <a:gd name="T6" fmla="*/ 0 w 125"/>
                <a:gd name="T7" fmla="*/ 127 h 127"/>
              </a:gdLst>
              <a:ahLst/>
              <a:cxnLst>
                <a:cxn ang="0">
                  <a:pos x="T0" y="T1"/>
                </a:cxn>
                <a:cxn ang="0">
                  <a:pos x="T2" y="T3"/>
                </a:cxn>
                <a:cxn ang="0">
                  <a:pos x="T4" y="T5"/>
                </a:cxn>
                <a:cxn ang="0">
                  <a:pos x="T6" y="T7"/>
                </a:cxn>
              </a:cxnLst>
              <a:rect l="0" t="0" r="r" b="b"/>
              <a:pathLst>
                <a:path w="125" h="127">
                  <a:moveTo>
                    <a:pt x="0" y="127"/>
                  </a:moveTo>
                  <a:lnTo>
                    <a:pt x="125" y="62"/>
                  </a:lnTo>
                  <a:lnTo>
                    <a:pt x="0" y="0"/>
                  </a:lnTo>
                  <a:lnTo>
                    <a:pt x="0"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69">
            <a:extLst>
              <a:ext uri="{FF2B5EF4-FFF2-40B4-BE49-F238E27FC236}">
                <a16:creationId xmlns:a16="http://schemas.microsoft.com/office/drawing/2014/main" id="{087C8306-C75C-4843-BCF0-AB1A8E6491DA}"/>
              </a:ext>
            </a:extLst>
          </p:cNvPr>
          <p:cNvGrpSpPr>
            <a:grpSpLocks/>
          </p:cNvGrpSpPr>
          <p:nvPr/>
        </p:nvGrpSpPr>
        <p:grpSpPr bwMode="auto">
          <a:xfrm>
            <a:off x="7038182" y="4955343"/>
            <a:ext cx="201613" cy="1196975"/>
            <a:chOff x="1398" y="2923"/>
            <a:chExt cx="127" cy="754"/>
          </a:xfrm>
        </p:grpSpPr>
        <p:sp>
          <p:nvSpPr>
            <p:cNvPr id="192722" name="Line 67">
              <a:extLst>
                <a:ext uri="{FF2B5EF4-FFF2-40B4-BE49-F238E27FC236}">
                  <a16:creationId xmlns:a16="http://schemas.microsoft.com/office/drawing/2014/main" id="{D82BA4B5-2D61-4ADD-BD4D-5E60CC75F492}"/>
                </a:ext>
              </a:extLst>
            </p:cNvPr>
            <p:cNvSpPr>
              <a:spLocks noChangeShapeType="1"/>
            </p:cNvSpPr>
            <p:nvPr/>
          </p:nvSpPr>
          <p:spPr bwMode="auto">
            <a:xfrm flipV="1">
              <a:off x="1460" y="3043"/>
              <a:ext cx="0" cy="634"/>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23" name="Freeform 68">
              <a:extLst>
                <a:ext uri="{FF2B5EF4-FFF2-40B4-BE49-F238E27FC236}">
                  <a16:creationId xmlns:a16="http://schemas.microsoft.com/office/drawing/2014/main" id="{9222A8D5-DA37-411E-B4F8-2B9E8EFF8AF0}"/>
                </a:ext>
              </a:extLst>
            </p:cNvPr>
            <p:cNvSpPr>
              <a:spLocks/>
            </p:cNvSpPr>
            <p:nvPr/>
          </p:nvSpPr>
          <p:spPr bwMode="auto">
            <a:xfrm>
              <a:off x="1398" y="2923"/>
              <a:ext cx="127" cy="126"/>
            </a:xfrm>
            <a:custGeom>
              <a:avLst/>
              <a:gdLst>
                <a:gd name="T0" fmla="*/ 127 w 127"/>
                <a:gd name="T1" fmla="*/ 126 h 126"/>
                <a:gd name="T2" fmla="*/ 62 w 127"/>
                <a:gd name="T3" fmla="*/ 0 h 126"/>
                <a:gd name="T4" fmla="*/ 0 w 127"/>
                <a:gd name="T5" fmla="*/ 126 h 126"/>
                <a:gd name="T6" fmla="*/ 127 w 127"/>
                <a:gd name="T7" fmla="*/ 126 h 126"/>
              </a:gdLst>
              <a:ahLst/>
              <a:cxnLst>
                <a:cxn ang="0">
                  <a:pos x="T0" y="T1"/>
                </a:cxn>
                <a:cxn ang="0">
                  <a:pos x="T2" y="T3"/>
                </a:cxn>
                <a:cxn ang="0">
                  <a:pos x="T4" y="T5"/>
                </a:cxn>
                <a:cxn ang="0">
                  <a:pos x="T6" y="T7"/>
                </a:cxn>
              </a:cxnLst>
              <a:rect l="0" t="0" r="r" b="b"/>
              <a:pathLst>
                <a:path w="127" h="126">
                  <a:moveTo>
                    <a:pt x="127" y="126"/>
                  </a:moveTo>
                  <a:lnTo>
                    <a:pt x="62" y="0"/>
                  </a:lnTo>
                  <a:lnTo>
                    <a:pt x="0" y="126"/>
                  </a:lnTo>
                  <a:lnTo>
                    <a:pt x="127"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Freeform 70">
            <a:extLst>
              <a:ext uri="{FF2B5EF4-FFF2-40B4-BE49-F238E27FC236}">
                <a16:creationId xmlns:a16="http://schemas.microsoft.com/office/drawing/2014/main" id="{1EC8EEDD-9E9C-44E0-BD31-EA2D290F8178}"/>
              </a:ext>
            </a:extLst>
          </p:cNvPr>
          <p:cNvSpPr>
            <a:spLocks/>
          </p:cNvSpPr>
          <p:nvPr/>
        </p:nvSpPr>
        <p:spPr bwMode="auto">
          <a:xfrm>
            <a:off x="7315995" y="4942643"/>
            <a:ext cx="4708525" cy="1231900"/>
          </a:xfrm>
          <a:custGeom>
            <a:avLst/>
            <a:gdLst>
              <a:gd name="T0" fmla="*/ 14 w 2966"/>
              <a:gd name="T1" fmla="*/ 776 h 776"/>
              <a:gd name="T2" fmla="*/ 147 w 2966"/>
              <a:gd name="T3" fmla="*/ 628 h 776"/>
              <a:gd name="T4" fmla="*/ 223 w 2966"/>
              <a:gd name="T5" fmla="*/ 555 h 776"/>
              <a:gd name="T6" fmla="*/ 312 w 2966"/>
              <a:gd name="T7" fmla="*/ 485 h 776"/>
              <a:gd name="T8" fmla="*/ 414 w 2966"/>
              <a:gd name="T9" fmla="*/ 416 h 776"/>
              <a:gd name="T10" fmla="*/ 537 w 2966"/>
              <a:gd name="T11" fmla="*/ 354 h 776"/>
              <a:gd name="T12" fmla="*/ 598 w 2966"/>
              <a:gd name="T13" fmla="*/ 318 h 776"/>
              <a:gd name="T14" fmla="*/ 674 w 2966"/>
              <a:gd name="T15" fmla="*/ 299 h 776"/>
              <a:gd name="T16" fmla="*/ 847 w 2966"/>
              <a:gd name="T17" fmla="*/ 249 h 776"/>
              <a:gd name="T18" fmla="*/ 946 w 2966"/>
              <a:gd name="T19" fmla="*/ 225 h 776"/>
              <a:gd name="T20" fmla="*/ 1060 w 2966"/>
              <a:gd name="T21" fmla="*/ 203 h 776"/>
              <a:gd name="T22" fmla="*/ 1189 w 2966"/>
              <a:gd name="T23" fmla="*/ 181 h 776"/>
              <a:gd name="T24" fmla="*/ 1326 w 2966"/>
              <a:gd name="T25" fmla="*/ 159 h 776"/>
              <a:gd name="T26" fmla="*/ 1622 w 2966"/>
              <a:gd name="T27" fmla="*/ 118 h 776"/>
              <a:gd name="T28" fmla="*/ 1934 w 2966"/>
              <a:gd name="T29" fmla="*/ 82 h 776"/>
              <a:gd name="T30" fmla="*/ 2242 w 2966"/>
              <a:gd name="T31" fmla="*/ 54 h 776"/>
              <a:gd name="T32" fmla="*/ 2459 w 2966"/>
              <a:gd name="T33" fmla="*/ 38 h 776"/>
              <a:gd name="T34" fmla="*/ 2594 w 2966"/>
              <a:gd name="T35" fmla="*/ 30 h 776"/>
              <a:gd name="T36" fmla="*/ 2719 w 2966"/>
              <a:gd name="T37" fmla="*/ 24 h 776"/>
              <a:gd name="T38" fmla="*/ 2829 w 2966"/>
              <a:gd name="T39" fmla="*/ 20 h 776"/>
              <a:gd name="T40" fmla="*/ 2924 w 2966"/>
              <a:gd name="T41" fmla="*/ 20 h 776"/>
              <a:gd name="T42" fmla="*/ 2966 w 2966"/>
              <a:gd name="T43" fmla="*/ 0 h 776"/>
              <a:gd name="T44" fmla="*/ 2880 w 2966"/>
              <a:gd name="T45" fmla="*/ 0 h 776"/>
              <a:gd name="T46" fmla="*/ 2775 w 2966"/>
              <a:gd name="T47" fmla="*/ 2 h 776"/>
              <a:gd name="T48" fmla="*/ 2658 w 2966"/>
              <a:gd name="T49" fmla="*/ 6 h 776"/>
              <a:gd name="T50" fmla="*/ 2528 w 2966"/>
              <a:gd name="T51" fmla="*/ 14 h 776"/>
              <a:gd name="T52" fmla="*/ 2389 w 2966"/>
              <a:gd name="T53" fmla="*/ 22 h 776"/>
              <a:gd name="T54" fmla="*/ 2089 w 2966"/>
              <a:gd name="T55" fmla="*/ 48 h 776"/>
              <a:gd name="T56" fmla="*/ 1777 w 2966"/>
              <a:gd name="T57" fmla="*/ 80 h 776"/>
              <a:gd name="T58" fmla="*/ 1471 w 2966"/>
              <a:gd name="T59" fmla="*/ 118 h 776"/>
              <a:gd name="T60" fmla="*/ 1256 w 2966"/>
              <a:gd name="T61" fmla="*/ 148 h 776"/>
              <a:gd name="T62" fmla="*/ 1123 w 2966"/>
              <a:gd name="T63" fmla="*/ 171 h 776"/>
              <a:gd name="T64" fmla="*/ 1002 w 2966"/>
              <a:gd name="T65" fmla="*/ 195 h 776"/>
              <a:gd name="T66" fmla="*/ 893 w 2966"/>
              <a:gd name="T67" fmla="*/ 217 h 776"/>
              <a:gd name="T68" fmla="*/ 757 w 2966"/>
              <a:gd name="T69" fmla="*/ 253 h 776"/>
              <a:gd name="T70" fmla="*/ 598 w 2966"/>
              <a:gd name="T71" fmla="*/ 307 h 776"/>
              <a:gd name="T72" fmla="*/ 523 w 2966"/>
              <a:gd name="T73" fmla="*/ 340 h 776"/>
              <a:gd name="T74" fmla="*/ 400 w 2966"/>
              <a:gd name="T75" fmla="*/ 402 h 776"/>
              <a:gd name="T76" fmla="*/ 298 w 2966"/>
              <a:gd name="T77" fmla="*/ 471 h 776"/>
              <a:gd name="T78" fmla="*/ 209 w 2966"/>
              <a:gd name="T79" fmla="*/ 541 h 776"/>
              <a:gd name="T80" fmla="*/ 133 w 2966"/>
              <a:gd name="T81" fmla="*/ 613 h 776"/>
              <a:gd name="T82" fmla="*/ 0 w 2966"/>
              <a:gd name="T83" fmla="*/ 764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66" h="776">
                <a:moveTo>
                  <a:pt x="0" y="764"/>
                </a:moveTo>
                <a:lnTo>
                  <a:pt x="14" y="776"/>
                </a:lnTo>
                <a:lnTo>
                  <a:pt x="78" y="702"/>
                </a:lnTo>
                <a:lnTo>
                  <a:pt x="147" y="628"/>
                </a:lnTo>
                <a:lnTo>
                  <a:pt x="183" y="591"/>
                </a:lnTo>
                <a:lnTo>
                  <a:pt x="223" y="555"/>
                </a:lnTo>
                <a:lnTo>
                  <a:pt x="266" y="519"/>
                </a:lnTo>
                <a:lnTo>
                  <a:pt x="312" y="485"/>
                </a:lnTo>
                <a:lnTo>
                  <a:pt x="360" y="450"/>
                </a:lnTo>
                <a:lnTo>
                  <a:pt x="414" y="416"/>
                </a:lnTo>
                <a:lnTo>
                  <a:pt x="473" y="386"/>
                </a:lnTo>
                <a:lnTo>
                  <a:pt x="537" y="354"/>
                </a:lnTo>
                <a:lnTo>
                  <a:pt x="606" y="326"/>
                </a:lnTo>
                <a:lnTo>
                  <a:pt x="598" y="318"/>
                </a:lnTo>
                <a:lnTo>
                  <a:pt x="598" y="328"/>
                </a:lnTo>
                <a:lnTo>
                  <a:pt x="674" y="299"/>
                </a:lnTo>
                <a:lnTo>
                  <a:pt x="757" y="273"/>
                </a:lnTo>
                <a:lnTo>
                  <a:pt x="847" y="249"/>
                </a:lnTo>
                <a:lnTo>
                  <a:pt x="893" y="237"/>
                </a:lnTo>
                <a:lnTo>
                  <a:pt x="946" y="225"/>
                </a:lnTo>
                <a:lnTo>
                  <a:pt x="1002" y="215"/>
                </a:lnTo>
                <a:lnTo>
                  <a:pt x="1060" y="203"/>
                </a:lnTo>
                <a:lnTo>
                  <a:pt x="1123" y="191"/>
                </a:lnTo>
                <a:lnTo>
                  <a:pt x="1189" y="181"/>
                </a:lnTo>
                <a:lnTo>
                  <a:pt x="1256" y="169"/>
                </a:lnTo>
                <a:lnTo>
                  <a:pt x="1326" y="159"/>
                </a:lnTo>
                <a:lnTo>
                  <a:pt x="1471" y="138"/>
                </a:lnTo>
                <a:lnTo>
                  <a:pt x="1622" y="118"/>
                </a:lnTo>
                <a:lnTo>
                  <a:pt x="1777" y="100"/>
                </a:lnTo>
                <a:lnTo>
                  <a:pt x="1934" y="82"/>
                </a:lnTo>
                <a:lnTo>
                  <a:pt x="2089" y="68"/>
                </a:lnTo>
                <a:lnTo>
                  <a:pt x="2242" y="54"/>
                </a:lnTo>
                <a:lnTo>
                  <a:pt x="2389" y="42"/>
                </a:lnTo>
                <a:lnTo>
                  <a:pt x="2459" y="38"/>
                </a:lnTo>
                <a:lnTo>
                  <a:pt x="2528" y="34"/>
                </a:lnTo>
                <a:lnTo>
                  <a:pt x="2594" y="30"/>
                </a:lnTo>
                <a:lnTo>
                  <a:pt x="2658" y="26"/>
                </a:lnTo>
                <a:lnTo>
                  <a:pt x="2719" y="24"/>
                </a:lnTo>
                <a:lnTo>
                  <a:pt x="2775" y="22"/>
                </a:lnTo>
                <a:lnTo>
                  <a:pt x="2829" y="20"/>
                </a:lnTo>
                <a:lnTo>
                  <a:pt x="2880" y="20"/>
                </a:lnTo>
                <a:lnTo>
                  <a:pt x="2924" y="20"/>
                </a:lnTo>
                <a:lnTo>
                  <a:pt x="2966" y="20"/>
                </a:lnTo>
                <a:lnTo>
                  <a:pt x="2966" y="0"/>
                </a:lnTo>
                <a:lnTo>
                  <a:pt x="2924" y="0"/>
                </a:lnTo>
                <a:lnTo>
                  <a:pt x="2880" y="0"/>
                </a:lnTo>
                <a:lnTo>
                  <a:pt x="2829" y="0"/>
                </a:lnTo>
                <a:lnTo>
                  <a:pt x="2775" y="2"/>
                </a:lnTo>
                <a:lnTo>
                  <a:pt x="2719" y="4"/>
                </a:lnTo>
                <a:lnTo>
                  <a:pt x="2658" y="6"/>
                </a:lnTo>
                <a:lnTo>
                  <a:pt x="2594" y="10"/>
                </a:lnTo>
                <a:lnTo>
                  <a:pt x="2528" y="14"/>
                </a:lnTo>
                <a:lnTo>
                  <a:pt x="2459" y="18"/>
                </a:lnTo>
                <a:lnTo>
                  <a:pt x="2389" y="22"/>
                </a:lnTo>
                <a:lnTo>
                  <a:pt x="2242" y="34"/>
                </a:lnTo>
                <a:lnTo>
                  <a:pt x="2089" y="48"/>
                </a:lnTo>
                <a:lnTo>
                  <a:pt x="1934" y="62"/>
                </a:lnTo>
                <a:lnTo>
                  <a:pt x="1777" y="80"/>
                </a:lnTo>
                <a:lnTo>
                  <a:pt x="1622" y="98"/>
                </a:lnTo>
                <a:lnTo>
                  <a:pt x="1471" y="118"/>
                </a:lnTo>
                <a:lnTo>
                  <a:pt x="1326" y="138"/>
                </a:lnTo>
                <a:lnTo>
                  <a:pt x="1256" y="148"/>
                </a:lnTo>
                <a:lnTo>
                  <a:pt x="1189" y="161"/>
                </a:lnTo>
                <a:lnTo>
                  <a:pt x="1123" y="171"/>
                </a:lnTo>
                <a:lnTo>
                  <a:pt x="1060" y="183"/>
                </a:lnTo>
                <a:lnTo>
                  <a:pt x="1002" y="195"/>
                </a:lnTo>
                <a:lnTo>
                  <a:pt x="946" y="205"/>
                </a:lnTo>
                <a:lnTo>
                  <a:pt x="893" y="217"/>
                </a:lnTo>
                <a:lnTo>
                  <a:pt x="843" y="231"/>
                </a:lnTo>
                <a:lnTo>
                  <a:pt x="757" y="253"/>
                </a:lnTo>
                <a:lnTo>
                  <a:pt x="674" y="279"/>
                </a:lnTo>
                <a:lnTo>
                  <a:pt x="598" y="307"/>
                </a:lnTo>
                <a:lnTo>
                  <a:pt x="592" y="312"/>
                </a:lnTo>
                <a:lnTo>
                  <a:pt x="523" y="340"/>
                </a:lnTo>
                <a:lnTo>
                  <a:pt x="459" y="372"/>
                </a:lnTo>
                <a:lnTo>
                  <a:pt x="400" y="402"/>
                </a:lnTo>
                <a:lnTo>
                  <a:pt x="346" y="436"/>
                </a:lnTo>
                <a:lnTo>
                  <a:pt x="298" y="471"/>
                </a:lnTo>
                <a:lnTo>
                  <a:pt x="251" y="505"/>
                </a:lnTo>
                <a:lnTo>
                  <a:pt x="209" y="541"/>
                </a:lnTo>
                <a:lnTo>
                  <a:pt x="169" y="577"/>
                </a:lnTo>
                <a:lnTo>
                  <a:pt x="133" y="613"/>
                </a:lnTo>
                <a:lnTo>
                  <a:pt x="64" y="688"/>
                </a:lnTo>
                <a:lnTo>
                  <a:pt x="0" y="76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71">
            <a:extLst>
              <a:ext uri="{FF2B5EF4-FFF2-40B4-BE49-F238E27FC236}">
                <a16:creationId xmlns:a16="http://schemas.microsoft.com/office/drawing/2014/main" id="{84CFCFDC-1003-4FA6-89C6-2E7066CEC55F}"/>
              </a:ext>
            </a:extLst>
          </p:cNvPr>
          <p:cNvSpPr>
            <a:spLocks noChangeArrowheads="1"/>
          </p:cNvSpPr>
          <p:nvPr/>
        </p:nvSpPr>
        <p:spPr bwMode="auto">
          <a:xfrm>
            <a:off x="7577932" y="4833105"/>
            <a:ext cx="5365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72">
            <a:extLst>
              <a:ext uri="{FF2B5EF4-FFF2-40B4-BE49-F238E27FC236}">
                <a16:creationId xmlns:a16="http://schemas.microsoft.com/office/drawing/2014/main" id="{DB4C97B8-FC28-481A-A6ED-48CE06E2D342}"/>
              </a:ext>
            </a:extLst>
          </p:cNvPr>
          <p:cNvSpPr>
            <a:spLocks noChangeArrowheads="1"/>
          </p:cNvSpPr>
          <p:nvPr/>
        </p:nvSpPr>
        <p:spPr bwMode="auto">
          <a:xfrm>
            <a:off x="7577932" y="4845805"/>
            <a:ext cx="4857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Setup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73">
            <a:extLst>
              <a:ext uri="{FF2B5EF4-FFF2-40B4-BE49-F238E27FC236}">
                <a16:creationId xmlns:a16="http://schemas.microsoft.com/office/drawing/2014/main" id="{A161206F-72E4-4E48-AEC3-CA8DC716189B}"/>
              </a:ext>
            </a:extLst>
          </p:cNvPr>
          <p:cNvSpPr>
            <a:spLocks noChangeArrowheads="1"/>
          </p:cNvSpPr>
          <p:nvPr/>
        </p:nvSpPr>
        <p:spPr bwMode="auto">
          <a:xfrm>
            <a:off x="7577932" y="5029955"/>
            <a:ext cx="4127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9" name="Group 76">
            <a:extLst>
              <a:ext uri="{FF2B5EF4-FFF2-40B4-BE49-F238E27FC236}">
                <a16:creationId xmlns:a16="http://schemas.microsoft.com/office/drawing/2014/main" id="{C8F19D6D-F75A-49DC-8EF4-E04252939480}"/>
              </a:ext>
            </a:extLst>
          </p:cNvPr>
          <p:cNvGrpSpPr>
            <a:grpSpLocks/>
          </p:cNvGrpSpPr>
          <p:nvPr/>
        </p:nvGrpSpPr>
        <p:grpSpPr bwMode="auto">
          <a:xfrm>
            <a:off x="7482682" y="5204580"/>
            <a:ext cx="246063" cy="209550"/>
            <a:chOff x="1678" y="3080"/>
            <a:chExt cx="155" cy="132"/>
          </a:xfrm>
        </p:grpSpPr>
        <p:sp>
          <p:nvSpPr>
            <p:cNvPr id="192720" name="Line 74">
              <a:extLst>
                <a:ext uri="{FF2B5EF4-FFF2-40B4-BE49-F238E27FC236}">
                  <a16:creationId xmlns:a16="http://schemas.microsoft.com/office/drawing/2014/main" id="{D2CF9BB0-44A4-432A-AE90-9A035C147D8A}"/>
                </a:ext>
              </a:extLst>
            </p:cNvPr>
            <p:cNvSpPr>
              <a:spLocks noChangeShapeType="1"/>
            </p:cNvSpPr>
            <p:nvPr/>
          </p:nvSpPr>
          <p:spPr bwMode="auto">
            <a:xfrm flipH="1">
              <a:off x="1716" y="3080"/>
              <a:ext cx="117" cy="10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21" name="Freeform 75">
              <a:extLst>
                <a:ext uri="{FF2B5EF4-FFF2-40B4-BE49-F238E27FC236}">
                  <a16:creationId xmlns:a16="http://schemas.microsoft.com/office/drawing/2014/main" id="{D764888C-CC65-4958-9E1D-66F9BA6D01F9}"/>
                </a:ext>
              </a:extLst>
            </p:cNvPr>
            <p:cNvSpPr>
              <a:spLocks/>
            </p:cNvSpPr>
            <p:nvPr/>
          </p:nvSpPr>
          <p:spPr bwMode="auto">
            <a:xfrm>
              <a:off x="1678" y="3128"/>
              <a:ext cx="90" cy="84"/>
            </a:xfrm>
            <a:custGeom>
              <a:avLst/>
              <a:gdLst>
                <a:gd name="T0" fmla="*/ 36 w 90"/>
                <a:gd name="T1" fmla="*/ 0 h 84"/>
                <a:gd name="T2" fmla="*/ 0 w 90"/>
                <a:gd name="T3" fmla="*/ 84 h 84"/>
                <a:gd name="T4" fmla="*/ 90 w 90"/>
                <a:gd name="T5" fmla="*/ 62 h 84"/>
                <a:gd name="T6" fmla="*/ 44 w 90"/>
                <a:gd name="T7" fmla="*/ 48 h 84"/>
                <a:gd name="T8" fmla="*/ 36 w 90"/>
                <a:gd name="T9" fmla="*/ 0 h 84"/>
              </a:gdLst>
              <a:ahLst/>
              <a:cxnLst>
                <a:cxn ang="0">
                  <a:pos x="T0" y="T1"/>
                </a:cxn>
                <a:cxn ang="0">
                  <a:pos x="T2" y="T3"/>
                </a:cxn>
                <a:cxn ang="0">
                  <a:pos x="T4" y="T5"/>
                </a:cxn>
                <a:cxn ang="0">
                  <a:pos x="T6" y="T7"/>
                </a:cxn>
                <a:cxn ang="0">
                  <a:pos x="T8" y="T9"/>
                </a:cxn>
              </a:cxnLst>
              <a:rect l="0" t="0" r="r" b="b"/>
              <a:pathLst>
                <a:path w="90" h="84">
                  <a:moveTo>
                    <a:pt x="36" y="0"/>
                  </a:moveTo>
                  <a:lnTo>
                    <a:pt x="0" y="84"/>
                  </a:lnTo>
                  <a:lnTo>
                    <a:pt x="90" y="62"/>
                  </a:lnTo>
                  <a:lnTo>
                    <a:pt x="44" y="48"/>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16">
            <a:extLst>
              <a:ext uri="{FF2B5EF4-FFF2-40B4-BE49-F238E27FC236}">
                <a16:creationId xmlns:a16="http://schemas.microsoft.com/office/drawing/2014/main" id="{6868A118-E657-4CAA-BCB0-73304AD9352B}"/>
              </a:ext>
            </a:extLst>
          </p:cNvPr>
          <p:cNvGrpSpPr>
            <a:grpSpLocks/>
          </p:cNvGrpSpPr>
          <p:nvPr/>
        </p:nvGrpSpPr>
        <p:grpSpPr bwMode="auto">
          <a:xfrm>
            <a:off x="11446670" y="4968043"/>
            <a:ext cx="19050" cy="1476375"/>
            <a:chOff x="4175" y="2931"/>
            <a:chExt cx="12" cy="930"/>
          </a:xfrm>
        </p:grpSpPr>
        <p:sp>
          <p:nvSpPr>
            <p:cNvPr id="192681" name="Freeform 77">
              <a:extLst>
                <a:ext uri="{FF2B5EF4-FFF2-40B4-BE49-F238E27FC236}">
                  <a16:creationId xmlns:a16="http://schemas.microsoft.com/office/drawing/2014/main" id="{3C211BA2-6436-4C4E-B8FF-038CA537FE0B}"/>
                </a:ext>
              </a:extLst>
            </p:cNvPr>
            <p:cNvSpPr>
              <a:spLocks/>
            </p:cNvSpPr>
            <p:nvPr/>
          </p:nvSpPr>
          <p:spPr bwMode="auto">
            <a:xfrm>
              <a:off x="4175" y="2931"/>
              <a:ext cx="12" cy="12"/>
            </a:xfrm>
            <a:custGeom>
              <a:avLst/>
              <a:gdLst>
                <a:gd name="T0" fmla="*/ 12 w 12"/>
                <a:gd name="T1" fmla="*/ 8 h 12"/>
                <a:gd name="T2" fmla="*/ 12 w 12"/>
                <a:gd name="T3" fmla="*/ 6 h 12"/>
                <a:gd name="T4" fmla="*/ 10 w 12"/>
                <a:gd name="T5" fmla="*/ 4 h 12"/>
                <a:gd name="T6" fmla="*/ 8 w 12"/>
                <a:gd name="T7" fmla="*/ 2 h 12"/>
                <a:gd name="T8" fmla="*/ 6 w 12"/>
                <a:gd name="T9" fmla="*/ 0 h 12"/>
                <a:gd name="T10" fmla="*/ 6 w 12"/>
                <a:gd name="T11" fmla="*/ 0 h 12"/>
                <a:gd name="T12" fmla="*/ 4 w 12"/>
                <a:gd name="T13" fmla="*/ 2 h 12"/>
                <a:gd name="T14" fmla="*/ 2 w 12"/>
                <a:gd name="T15" fmla="*/ 4 h 12"/>
                <a:gd name="T16" fmla="*/ 0 w 12"/>
                <a:gd name="T17" fmla="*/ 6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12">
                  <a:moveTo>
                    <a:pt x="12" y="8"/>
                  </a:moveTo>
                  <a:lnTo>
                    <a:pt x="12" y="6"/>
                  </a:lnTo>
                  <a:lnTo>
                    <a:pt x="10" y="4"/>
                  </a:lnTo>
                  <a:lnTo>
                    <a:pt x="8" y="2"/>
                  </a:lnTo>
                  <a:lnTo>
                    <a:pt x="6" y="0"/>
                  </a:lnTo>
                  <a:lnTo>
                    <a:pt x="6" y="0"/>
                  </a:lnTo>
                  <a:lnTo>
                    <a:pt x="4" y="2"/>
                  </a:lnTo>
                  <a:lnTo>
                    <a:pt x="2" y="4"/>
                  </a:lnTo>
                  <a:lnTo>
                    <a:pt x="0" y="6"/>
                  </a:lnTo>
                  <a:lnTo>
                    <a:pt x="0" y="6"/>
                  </a:lnTo>
                  <a:lnTo>
                    <a:pt x="0" y="6"/>
                  </a:lnTo>
                  <a:lnTo>
                    <a:pt x="2" y="8"/>
                  </a:lnTo>
                  <a:lnTo>
                    <a:pt x="4" y="10"/>
                  </a:lnTo>
                  <a:lnTo>
                    <a:pt x="6" y="12"/>
                  </a:lnTo>
                  <a:lnTo>
                    <a:pt x="6" y="12"/>
                  </a:lnTo>
                  <a:lnTo>
                    <a:pt x="8" y="10"/>
                  </a:lnTo>
                  <a:lnTo>
                    <a:pt x="10" y="8"/>
                  </a:lnTo>
                  <a:lnTo>
                    <a:pt x="12" y="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2" name="Freeform 78">
              <a:extLst>
                <a:ext uri="{FF2B5EF4-FFF2-40B4-BE49-F238E27FC236}">
                  <a16:creationId xmlns:a16="http://schemas.microsoft.com/office/drawing/2014/main" id="{847612F9-7A6B-48E6-A9A9-E2F939227FF7}"/>
                </a:ext>
              </a:extLst>
            </p:cNvPr>
            <p:cNvSpPr>
              <a:spLocks/>
            </p:cNvSpPr>
            <p:nvPr/>
          </p:nvSpPr>
          <p:spPr bwMode="auto">
            <a:xfrm>
              <a:off x="4175" y="295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3" name="Freeform 79">
              <a:extLst>
                <a:ext uri="{FF2B5EF4-FFF2-40B4-BE49-F238E27FC236}">
                  <a16:creationId xmlns:a16="http://schemas.microsoft.com/office/drawing/2014/main" id="{C190B6C6-4CD1-46FA-895F-5CF43A08B6EA}"/>
                </a:ext>
              </a:extLst>
            </p:cNvPr>
            <p:cNvSpPr>
              <a:spLocks/>
            </p:cNvSpPr>
            <p:nvPr/>
          </p:nvSpPr>
          <p:spPr bwMode="auto">
            <a:xfrm>
              <a:off x="4175" y="297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4" name="Freeform 80">
              <a:extLst>
                <a:ext uri="{FF2B5EF4-FFF2-40B4-BE49-F238E27FC236}">
                  <a16:creationId xmlns:a16="http://schemas.microsoft.com/office/drawing/2014/main" id="{30961F36-7426-42D7-A849-D2D0F1B1F6C6}"/>
                </a:ext>
              </a:extLst>
            </p:cNvPr>
            <p:cNvSpPr>
              <a:spLocks/>
            </p:cNvSpPr>
            <p:nvPr/>
          </p:nvSpPr>
          <p:spPr bwMode="auto">
            <a:xfrm>
              <a:off x="4175" y="3003"/>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5" name="Freeform 81">
              <a:extLst>
                <a:ext uri="{FF2B5EF4-FFF2-40B4-BE49-F238E27FC236}">
                  <a16:creationId xmlns:a16="http://schemas.microsoft.com/office/drawing/2014/main" id="{BE9B5D18-79B3-44D5-AD73-1E211B0F94D9}"/>
                </a:ext>
              </a:extLst>
            </p:cNvPr>
            <p:cNvSpPr>
              <a:spLocks/>
            </p:cNvSpPr>
            <p:nvPr/>
          </p:nvSpPr>
          <p:spPr bwMode="auto">
            <a:xfrm>
              <a:off x="4175" y="3027"/>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6" name="Freeform 82">
              <a:extLst>
                <a:ext uri="{FF2B5EF4-FFF2-40B4-BE49-F238E27FC236}">
                  <a16:creationId xmlns:a16="http://schemas.microsoft.com/office/drawing/2014/main" id="{5070FBA3-E0DF-47B5-A509-42D9BECC2335}"/>
                </a:ext>
              </a:extLst>
            </p:cNvPr>
            <p:cNvSpPr>
              <a:spLocks/>
            </p:cNvSpPr>
            <p:nvPr/>
          </p:nvSpPr>
          <p:spPr bwMode="auto">
            <a:xfrm>
              <a:off x="4175" y="3051"/>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7" name="Freeform 83">
              <a:extLst>
                <a:ext uri="{FF2B5EF4-FFF2-40B4-BE49-F238E27FC236}">
                  <a16:creationId xmlns:a16="http://schemas.microsoft.com/office/drawing/2014/main" id="{B79AA039-0198-4ABC-8886-D32F41629314}"/>
                </a:ext>
              </a:extLst>
            </p:cNvPr>
            <p:cNvSpPr>
              <a:spLocks/>
            </p:cNvSpPr>
            <p:nvPr/>
          </p:nvSpPr>
          <p:spPr bwMode="auto">
            <a:xfrm>
              <a:off x="4175" y="307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8" name="Freeform 84">
              <a:extLst>
                <a:ext uri="{FF2B5EF4-FFF2-40B4-BE49-F238E27FC236}">
                  <a16:creationId xmlns:a16="http://schemas.microsoft.com/office/drawing/2014/main" id="{63692CC1-96FF-47F8-A5E1-7E1002BC0A74}"/>
                </a:ext>
              </a:extLst>
            </p:cNvPr>
            <p:cNvSpPr>
              <a:spLocks/>
            </p:cNvSpPr>
            <p:nvPr/>
          </p:nvSpPr>
          <p:spPr bwMode="auto">
            <a:xfrm>
              <a:off x="4175" y="310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9" name="Freeform 85">
              <a:extLst>
                <a:ext uri="{FF2B5EF4-FFF2-40B4-BE49-F238E27FC236}">
                  <a16:creationId xmlns:a16="http://schemas.microsoft.com/office/drawing/2014/main" id="{E9F6AA5A-30FE-4145-A2CD-17B2DD9C7EEC}"/>
                </a:ext>
              </a:extLst>
            </p:cNvPr>
            <p:cNvSpPr>
              <a:spLocks/>
            </p:cNvSpPr>
            <p:nvPr/>
          </p:nvSpPr>
          <p:spPr bwMode="auto">
            <a:xfrm>
              <a:off x="4175" y="312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0" name="Freeform 86">
              <a:extLst>
                <a:ext uri="{FF2B5EF4-FFF2-40B4-BE49-F238E27FC236}">
                  <a16:creationId xmlns:a16="http://schemas.microsoft.com/office/drawing/2014/main" id="{8950A5EE-56DF-4D0C-A6BD-B571283785AB}"/>
                </a:ext>
              </a:extLst>
            </p:cNvPr>
            <p:cNvSpPr>
              <a:spLocks/>
            </p:cNvSpPr>
            <p:nvPr/>
          </p:nvSpPr>
          <p:spPr bwMode="auto">
            <a:xfrm>
              <a:off x="4175" y="3148"/>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1" name="Freeform 87">
              <a:extLst>
                <a:ext uri="{FF2B5EF4-FFF2-40B4-BE49-F238E27FC236}">
                  <a16:creationId xmlns:a16="http://schemas.microsoft.com/office/drawing/2014/main" id="{C4B6FD4F-29B8-4BF9-9145-66EE3FD59470}"/>
                </a:ext>
              </a:extLst>
            </p:cNvPr>
            <p:cNvSpPr>
              <a:spLocks/>
            </p:cNvSpPr>
            <p:nvPr/>
          </p:nvSpPr>
          <p:spPr bwMode="auto">
            <a:xfrm>
              <a:off x="4175" y="3172"/>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2" name="Freeform 88">
              <a:extLst>
                <a:ext uri="{FF2B5EF4-FFF2-40B4-BE49-F238E27FC236}">
                  <a16:creationId xmlns:a16="http://schemas.microsoft.com/office/drawing/2014/main" id="{65D4444B-1B54-42AD-A710-4D04EA1B3BBE}"/>
                </a:ext>
              </a:extLst>
            </p:cNvPr>
            <p:cNvSpPr>
              <a:spLocks/>
            </p:cNvSpPr>
            <p:nvPr/>
          </p:nvSpPr>
          <p:spPr bwMode="auto">
            <a:xfrm>
              <a:off x="4175" y="319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3" name="Freeform 89">
              <a:extLst>
                <a:ext uri="{FF2B5EF4-FFF2-40B4-BE49-F238E27FC236}">
                  <a16:creationId xmlns:a16="http://schemas.microsoft.com/office/drawing/2014/main" id="{17BE02D2-8275-4B94-B803-A24BC4B1C224}"/>
                </a:ext>
              </a:extLst>
            </p:cNvPr>
            <p:cNvSpPr>
              <a:spLocks/>
            </p:cNvSpPr>
            <p:nvPr/>
          </p:nvSpPr>
          <p:spPr bwMode="auto">
            <a:xfrm>
              <a:off x="4175" y="3220"/>
              <a:ext cx="12" cy="13"/>
            </a:xfrm>
            <a:custGeom>
              <a:avLst/>
              <a:gdLst>
                <a:gd name="T0" fmla="*/ 12 w 12"/>
                <a:gd name="T1" fmla="*/ 7 h 13"/>
                <a:gd name="T2" fmla="*/ 12 w 12"/>
                <a:gd name="T3" fmla="*/ 5 h 13"/>
                <a:gd name="T4" fmla="*/ 12 w 12"/>
                <a:gd name="T5" fmla="*/ 2 h 13"/>
                <a:gd name="T6" fmla="*/ 10 w 12"/>
                <a:gd name="T7" fmla="*/ 0 h 13"/>
                <a:gd name="T8" fmla="*/ 8 w 12"/>
                <a:gd name="T9" fmla="*/ 0 h 13"/>
                <a:gd name="T10" fmla="*/ 6 w 12"/>
                <a:gd name="T11" fmla="*/ 0 h 13"/>
                <a:gd name="T12" fmla="*/ 4 w 12"/>
                <a:gd name="T13" fmla="*/ 0 h 13"/>
                <a:gd name="T14" fmla="*/ 2 w 12"/>
                <a:gd name="T15" fmla="*/ 2 h 13"/>
                <a:gd name="T16" fmla="*/ 0 w 12"/>
                <a:gd name="T17" fmla="*/ 5 h 13"/>
                <a:gd name="T18" fmla="*/ 0 w 12"/>
                <a:gd name="T19" fmla="*/ 7 h 13"/>
                <a:gd name="T20" fmla="*/ 0 w 12"/>
                <a:gd name="T21" fmla="*/ 7 h 13"/>
                <a:gd name="T22" fmla="*/ 2 w 12"/>
                <a:gd name="T23" fmla="*/ 9 h 13"/>
                <a:gd name="T24" fmla="*/ 4 w 12"/>
                <a:gd name="T25" fmla="*/ 11 h 13"/>
                <a:gd name="T26" fmla="*/ 6 w 12"/>
                <a:gd name="T27" fmla="*/ 13 h 13"/>
                <a:gd name="T28" fmla="*/ 6 w 12"/>
                <a:gd name="T29" fmla="*/ 13 h 13"/>
                <a:gd name="T30" fmla="*/ 8 w 12"/>
                <a:gd name="T31" fmla="*/ 11 h 13"/>
                <a:gd name="T32" fmla="*/ 10 w 12"/>
                <a:gd name="T33" fmla="*/ 9 h 13"/>
                <a:gd name="T34" fmla="*/ 12 w 12"/>
                <a:gd name="T35" fmla="*/ 9 h 13"/>
                <a:gd name="T36" fmla="*/ 12 w 12"/>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3">
                  <a:moveTo>
                    <a:pt x="12" y="7"/>
                  </a:moveTo>
                  <a:lnTo>
                    <a:pt x="12" y="5"/>
                  </a:lnTo>
                  <a:lnTo>
                    <a:pt x="12" y="2"/>
                  </a:lnTo>
                  <a:lnTo>
                    <a:pt x="10" y="0"/>
                  </a:lnTo>
                  <a:lnTo>
                    <a:pt x="8" y="0"/>
                  </a:lnTo>
                  <a:lnTo>
                    <a:pt x="6" y="0"/>
                  </a:lnTo>
                  <a:lnTo>
                    <a:pt x="4" y="0"/>
                  </a:lnTo>
                  <a:lnTo>
                    <a:pt x="2" y="2"/>
                  </a:lnTo>
                  <a:lnTo>
                    <a:pt x="0" y="5"/>
                  </a:lnTo>
                  <a:lnTo>
                    <a:pt x="0" y="7"/>
                  </a:lnTo>
                  <a:lnTo>
                    <a:pt x="0" y="7"/>
                  </a:lnTo>
                  <a:lnTo>
                    <a:pt x="2" y="9"/>
                  </a:lnTo>
                  <a:lnTo>
                    <a:pt x="4" y="11"/>
                  </a:lnTo>
                  <a:lnTo>
                    <a:pt x="6" y="13"/>
                  </a:lnTo>
                  <a:lnTo>
                    <a:pt x="6" y="13"/>
                  </a:lnTo>
                  <a:lnTo>
                    <a:pt x="8" y="11"/>
                  </a:lnTo>
                  <a:lnTo>
                    <a:pt x="10" y="9"/>
                  </a:lnTo>
                  <a:lnTo>
                    <a:pt x="12" y="9"/>
                  </a:lnTo>
                  <a:lnTo>
                    <a:pt x="1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4" name="Freeform 90">
              <a:extLst>
                <a:ext uri="{FF2B5EF4-FFF2-40B4-BE49-F238E27FC236}">
                  <a16:creationId xmlns:a16="http://schemas.microsoft.com/office/drawing/2014/main" id="{9A54BEFB-1A2E-4A79-9BA5-B8389C726AFE}"/>
                </a:ext>
              </a:extLst>
            </p:cNvPr>
            <p:cNvSpPr>
              <a:spLocks/>
            </p:cNvSpPr>
            <p:nvPr/>
          </p:nvSpPr>
          <p:spPr bwMode="auto">
            <a:xfrm>
              <a:off x="4175" y="324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5" name="Freeform 91">
              <a:extLst>
                <a:ext uri="{FF2B5EF4-FFF2-40B4-BE49-F238E27FC236}">
                  <a16:creationId xmlns:a16="http://schemas.microsoft.com/office/drawing/2014/main" id="{A4DD2DC3-27E7-42FF-ABC8-9D232B9900CA}"/>
                </a:ext>
              </a:extLst>
            </p:cNvPr>
            <p:cNvSpPr>
              <a:spLocks/>
            </p:cNvSpPr>
            <p:nvPr/>
          </p:nvSpPr>
          <p:spPr bwMode="auto">
            <a:xfrm>
              <a:off x="4175" y="326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6" name="Freeform 92">
              <a:extLst>
                <a:ext uri="{FF2B5EF4-FFF2-40B4-BE49-F238E27FC236}">
                  <a16:creationId xmlns:a16="http://schemas.microsoft.com/office/drawing/2014/main" id="{3CFAC331-CE3C-4675-8B2E-081EA02439EF}"/>
                </a:ext>
              </a:extLst>
            </p:cNvPr>
            <p:cNvSpPr>
              <a:spLocks/>
            </p:cNvSpPr>
            <p:nvPr/>
          </p:nvSpPr>
          <p:spPr bwMode="auto">
            <a:xfrm>
              <a:off x="4175" y="3293"/>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7" name="Freeform 93">
              <a:extLst>
                <a:ext uri="{FF2B5EF4-FFF2-40B4-BE49-F238E27FC236}">
                  <a16:creationId xmlns:a16="http://schemas.microsoft.com/office/drawing/2014/main" id="{3C83B185-7516-4083-95F8-F10C21D2909D}"/>
                </a:ext>
              </a:extLst>
            </p:cNvPr>
            <p:cNvSpPr>
              <a:spLocks/>
            </p:cNvSpPr>
            <p:nvPr/>
          </p:nvSpPr>
          <p:spPr bwMode="auto">
            <a:xfrm>
              <a:off x="4175" y="3317"/>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8" name="Freeform 94">
              <a:extLst>
                <a:ext uri="{FF2B5EF4-FFF2-40B4-BE49-F238E27FC236}">
                  <a16:creationId xmlns:a16="http://schemas.microsoft.com/office/drawing/2014/main" id="{796858DF-7082-49E2-8E95-19C381E1D753}"/>
                </a:ext>
              </a:extLst>
            </p:cNvPr>
            <p:cNvSpPr>
              <a:spLocks/>
            </p:cNvSpPr>
            <p:nvPr/>
          </p:nvSpPr>
          <p:spPr bwMode="auto">
            <a:xfrm>
              <a:off x="4175" y="3341"/>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9" name="Freeform 95">
              <a:extLst>
                <a:ext uri="{FF2B5EF4-FFF2-40B4-BE49-F238E27FC236}">
                  <a16:creationId xmlns:a16="http://schemas.microsoft.com/office/drawing/2014/main" id="{68BF95BD-549E-448F-83CF-850C1715C73B}"/>
                </a:ext>
              </a:extLst>
            </p:cNvPr>
            <p:cNvSpPr>
              <a:spLocks/>
            </p:cNvSpPr>
            <p:nvPr/>
          </p:nvSpPr>
          <p:spPr bwMode="auto">
            <a:xfrm>
              <a:off x="4175" y="336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0" name="Freeform 96">
              <a:extLst>
                <a:ext uri="{FF2B5EF4-FFF2-40B4-BE49-F238E27FC236}">
                  <a16:creationId xmlns:a16="http://schemas.microsoft.com/office/drawing/2014/main" id="{879E05EE-5803-477F-933F-BB6CD7613717}"/>
                </a:ext>
              </a:extLst>
            </p:cNvPr>
            <p:cNvSpPr>
              <a:spLocks/>
            </p:cNvSpPr>
            <p:nvPr/>
          </p:nvSpPr>
          <p:spPr bwMode="auto">
            <a:xfrm>
              <a:off x="4175" y="339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1" name="Freeform 97">
              <a:extLst>
                <a:ext uri="{FF2B5EF4-FFF2-40B4-BE49-F238E27FC236}">
                  <a16:creationId xmlns:a16="http://schemas.microsoft.com/office/drawing/2014/main" id="{9CF9546B-8E5E-4743-ACB0-38E54C2891D1}"/>
                </a:ext>
              </a:extLst>
            </p:cNvPr>
            <p:cNvSpPr>
              <a:spLocks/>
            </p:cNvSpPr>
            <p:nvPr/>
          </p:nvSpPr>
          <p:spPr bwMode="auto">
            <a:xfrm>
              <a:off x="4175" y="341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2" name="Freeform 98">
              <a:extLst>
                <a:ext uri="{FF2B5EF4-FFF2-40B4-BE49-F238E27FC236}">
                  <a16:creationId xmlns:a16="http://schemas.microsoft.com/office/drawing/2014/main" id="{74B14725-5731-440C-BF8A-4A19C19A7182}"/>
                </a:ext>
              </a:extLst>
            </p:cNvPr>
            <p:cNvSpPr>
              <a:spLocks/>
            </p:cNvSpPr>
            <p:nvPr/>
          </p:nvSpPr>
          <p:spPr bwMode="auto">
            <a:xfrm>
              <a:off x="4175" y="3438"/>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3" name="Freeform 99">
              <a:extLst>
                <a:ext uri="{FF2B5EF4-FFF2-40B4-BE49-F238E27FC236}">
                  <a16:creationId xmlns:a16="http://schemas.microsoft.com/office/drawing/2014/main" id="{ECC94758-D049-4682-96FF-69AE8D98E7A0}"/>
                </a:ext>
              </a:extLst>
            </p:cNvPr>
            <p:cNvSpPr>
              <a:spLocks/>
            </p:cNvSpPr>
            <p:nvPr/>
          </p:nvSpPr>
          <p:spPr bwMode="auto">
            <a:xfrm>
              <a:off x="4175" y="3462"/>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4" name="Freeform 100">
              <a:extLst>
                <a:ext uri="{FF2B5EF4-FFF2-40B4-BE49-F238E27FC236}">
                  <a16:creationId xmlns:a16="http://schemas.microsoft.com/office/drawing/2014/main" id="{3C671992-A83B-4943-A17C-789AF0B5818F}"/>
                </a:ext>
              </a:extLst>
            </p:cNvPr>
            <p:cNvSpPr>
              <a:spLocks/>
            </p:cNvSpPr>
            <p:nvPr/>
          </p:nvSpPr>
          <p:spPr bwMode="auto">
            <a:xfrm>
              <a:off x="4175" y="348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5" name="Freeform 101">
              <a:extLst>
                <a:ext uri="{FF2B5EF4-FFF2-40B4-BE49-F238E27FC236}">
                  <a16:creationId xmlns:a16="http://schemas.microsoft.com/office/drawing/2014/main" id="{D4486A3D-1CC2-4C39-856D-0510A01C15B2}"/>
                </a:ext>
              </a:extLst>
            </p:cNvPr>
            <p:cNvSpPr>
              <a:spLocks/>
            </p:cNvSpPr>
            <p:nvPr/>
          </p:nvSpPr>
          <p:spPr bwMode="auto">
            <a:xfrm>
              <a:off x="4175" y="351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6" name="Freeform 102">
              <a:extLst>
                <a:ext uri="{FF2B5EF4-FFF2-40B4-BE49-F238E27FC236}">
                  <a16:creationId xmlns:a16="http://schemas.microsoft.com/office/drawing/2014/main" id="{24628330-16FD-41BE-B3C7-E70B5770100F}"/>
                </a:ext>
              </a:extLst>
            </p:cNvPr>
            <p:cNvSpPr>
              <a:spLocks/>
            </p:cNvSpPr>
            <p:nvPr/>
          </p:nvSpPr>
          <p:spPr bwMode="auto">
            <a:xfrm>
              <a:off x="4175" y="3534"/>
              <a:ext cx="12" cy="13"/>
            </a:xfrm>
            <a:custGeom>
              <a:avLst/>
              <a:gdLst>
                <a:gd name="T0" fmla="*/ 12 w 12"/>
                <a:gd name="T1" fmla="*/ 7 h 13"/>
                <a:gd name="T2" fmla="*/ 12 w 12"/>
                <a:gd name="T3" fmla="*/ 5 h 13"/>
                <a:gd name="T4" fmla="*/ 12 w 12"/>
                <a:gd name="T5" fmla="*/ 2 h 13"/>
                <a:gd name="T6" fmla="*/ 10 w 12"/>
                <a:gd name="T7" fmla="*/ 0 h 13"/>
                <a:gd name="T8" fmla="*/ 8 w 12"/>
                <a:gd name="T9" fmla="*/ 0 h 13"/>
                <a:gd name="T10" fmla="*/ 6 w 12"/>
                <a:gd name="T11" fmla="*/ 0 h 13"/>
                <a:gd name="T12" fmla="*/ 4 w 12"/>
                <a:gd name="T13" fmla="*/ 0 h 13"/>
                <a:gd name="T14" fmla="*/ 2 w 12"/>
                <a:gd name="T15" fmla="*/ 2 h 13"/>
                <a:gd name="T16" fmla="*/ 0 w 12"/>
                <a:gd name="T17" fmla="*/ 5 h 13"/>
                <a:gd name="T18" fmla="*/ 0 w 12"/>
                <a:gd name="T19" fmla="*/ 7 h 13"/>
                <a:gd name="T20" fmla="*/ 0 w 12"/>
                <a:gd name="T21" fmla="*/ 7 h 13"/>
                <a:gd name="T22" fmla="*/ 2 w 12"/>
                <a:gd name="T23" fmla="*/ 9 h 13"/>
                <a:gd name="T24" fmla="*/ 4 w 12"/>
                <a:gd name="T25" fmla="*/ 11 h 13"/>
                <a:gd name="T26" fmla="*/ 6 w 12"/>
                <a:gd name="T27" fmla="*/ 13 h 13"/>
                <a:gd name="T28" fmla="*/ 6 w 12"/>
                <a:gd name="T29" fmla="*/ 13 h 13"/>
                <a:gd name="T30" fmla="*/ 8 w 12"/>
                <a:gd name="T31" fmla="*/ 11 h 13"/>
                <a:gd name="T32" fmla="*/ 10 w 12"/>
                <a:gd name="T33" fmla="*/ 9 h 13"/>
                <a:gd name="T34" fmla="*/ 12 w 12"/>
                <a:gd name="T35" fmla="*/ 9 h 13"/>
                <a:gd name="T36" fmla="*/ 12 w 12"/>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3">
                  <a:moveTo>
                    <a:pt x="12" y="7"/>
                  </a:moveTo>
                  <a:lnTo>
                    <a:pt x="12" y="5"/>
                  </a:lnTo>
                  <a:lnTo>
                    <a:pt x="12" y="2"/>
                  </a:lnTo>
                  <a:lnTo>
                    <a:pt x="10" y="0"/>
                  </a:lnTo>
                  <a:lnTo>
                    <a:pt x="8" y="0"/>
                  </a:lnTo>
                  <a:lnTo>
                    <a:pt x="6" y="0"/>
                  </a:lnTo>
                  <a:lnTo>
                    <a:pt x="4" y="0"/>
                  </a:lnTo>
                  <a:lnTo>
                    <a:pt x="2" y="2"/>
                  </a:lnTo>
                  <a:lnTo>
                    <a:pt x="0" y="5"/>
                  </a:lnTo>
                  <a:lnTo>
                    <a:pt x="0" y="7"/>
                  </a:lnTo>
                  <a:lnTo>
                    <a:pt x="0" y="7"/>
                  </a:lnTo>
                  <a:lnTo>
                    <a:pt x="2" y="9"/>
                  </a:lnTo>
                  <a:lnTo>
                    <a:pt x="4" y="11"/>
                  </a:lnTo>
                  <a:lnTo>
                    <a:pt x="6" y="13"/>
                  </a:lnTo>
                  <a:lnTo>
                    <a:pt x="6" y="13"/>
                  </a:lnTo>
                  <a:lnTo>
                    <a:pt x="8" y="11"/>
                  </a:lnTo>
                  <a:lnTo>
                    <a:pt x="10" y="9"/>
                  </a:lnTo>
                  <a:lnTo>
                    <a:pt x="12" y="9"/>
                  </a:lnTo>
                  <a:lnTo>
                    <a:pt x="1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7" name="Freeform 103">
              <a:extLst>
                <a:ext uri="{FF2B5EF4-FFF2-40B4-BE49-F238E27FC236}">
                  <a16:creationId xmlns:a16="http://schemas.microsoft.com/office/drawing/2014/main" id="{21F91B14-42FD-4EE6-9962-1AE1A6C1E836}"/>
                </a:ext>
              </a:extLst>
            </p:cNvPr>
            <p:cNvSpPr>
              <a:spLocks/>
            </p:cNvSpPr>
            <p:nvPr/>
          </p:nvSpPr>
          <p:spPr bwMode="auto">
            <a:xfrm>
              <a:off x="4175" y="355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8" name="Freeform 104">
              <a:extLst>
                <a:ext uri="{FF2B5EF4-FFF2-40B4-BE49-F238E27FC236}">
                  <a16:creationId xmlns:a16="http://schemas.microsoft.com/office/drawing/2014/main" id="{83A99A31-F9CB-4285-9FFD-95A49003EED2}"/>
                </a:ext>
              </a:extLst>
            </p:cNvPr>
            <p:cNvSpPr>
              <a:spLocks/>
            </p:cNvSpPr>
            <p:nvPr/>
          </p:nvSpPr>
          <p:spPr bwMode="auto">
            <a:xfrm>
              <a:off x="4175" y="3583"/>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9" name="Freeform 105">
              <a:extLst>
                <a:ext uri="{FF2B5EF4-FFF2-40B4-BE49-F238E27FC236}">
                  <a16:creationId xmlns:a16="http://schemas.microsoft.com/office/drawing/2014/main" id="{5EFD9592-EC4E-43D2-9CDD-A3DDC01E281B}"/>
                </a:ext>
              </a:extLst>
            </p:cNvPr>
            <p:cNvSpPr>
              <a:spLocks/>
            </p:cNvSpPr>
            <p:nvPr/>
          </p:nvSpPr>
          <p:spPr bwMode="auto">
            <a:xfrm>
              <a:off x="4175" y="3607"/>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0" name="Freeform 106">
              <a:extLst>
                <a:ext uri="{FF2B5EF4-FFF2-40B4-BE49-F238E27FC236}">
                  <a16:creationId xmlns:a16="http://schemas.microsoft.com/office/drawing/2014/main" id="{DF2CFC3F-E7DD-4875-BA52-9BF9E99BCEBC}"/>
                </a:ext>
              </a:extLst>
            </p:cNvPr>
            <p:cNvSpPr>
              <a:spLocks/>
            </p:cNvSpPr>
            <p:nvPr/>
          </p:nvSpPr>
          <p:spPr bwMode="auto">
            <a:xfrm>
              <a:off x="4175" y="3631"/>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1" name="Freeform 107">
              <a:extLst>
                <a:ext uri="{FF2B5EF4-FFF2-40B4-BE49-F238E27FC236}">
                  <a16:creationId xmlns:a16="http://schemas.microsoft.com/office/drawing/2014/main" id="{AA0F0344-A298-4FF4-AA64-F431CCB0F1CD}"/>
                </a:ext>
              </a:extLst>
            </p:cNvPr>
            <p:cNvSpPr>
              <a:spLocks/>
            </p:cNvSpPr>
            <p:nvPr/>
          </p:nvSpPr>
          <p:spPr bwMode="auto">
            <a:xfrm>
              <a:off x="4175" y="365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2" name="Freeform 108">
              <a:extLst>
                <a:ext uri="{FF2B5EF4-FFF2-40B4-BE49-F238E27FC236}">
                  <a16:creationId xmlns:a16="http://schemas.microsoft.com/office/drawing/2014/main" id="{4C587347-5247-40C1-95D4-C53AF017204E}"/>
                </a:ext>
              </a:extLst>
            </p:cNvPr>
            <p:cNvSpPr>
              <a:spLocks/>
            </p:cNvSpPr>
            <p:nvPr/>
          </p:nvSpPr>
          <p:spPr bwMode="auto">
            <a:xfrm>
              <a:off x="4175" y="367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3" name="Freeform 109">
              <a:extLst>
                <a:ext uri="{FF2B5EF4-FFF2-40B4-BE49-F238E27FC236}">
                  <a16:creationId xmlns:a16="http://schemas.microsoft.com/office/drawing/2014/main" id="{5FAF4C04-C875-437F-8208-6A3FEABB9FB9}"/>
                </a:ext>
              </a:extLst>
            </p:cNvPr>
            <p:cNvSpPr>
              <a:spLocks/>
            </p:cNvSpPr>
            <p:nvPr/>
          </p:nvSpPr>
          <p:spPr bwMode="auto">
            <a:xfrm>
              <a:off x="4175" y="370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4" name="Freeform 110">
              <a:extLst>
                <a:ext uri="{FF2B5EF4-FFF2-40B4-BE49-F238E27FC236}">
                  <a16:creationId xmlns:a16="http://schemas.microsoft.com/office/drawing/2014/main" id="{6C5A6A82-D776-4A68-A1DF-386086663B6B}"/>
                </a:ext>
              </a:extLst>
            </p:cNvPr>
            <p:cNvSpPr>
              <a:spLocks/>
            </p:cNvSpPr>
            <p:nvPr/>
          </p:nvSpPr>
          <p:spPr bwMode="auto">
            <a:xfrm>
              <a:off x="4175" y="3728"/>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5" name="Freeform 111">
              <a:extLst>
                <a:ext uri="{FF2B5EF4-FFF2-40B4-BE49-F238E27FC236}">
                  <a16:creationId xmlns:a16="http://schemas.microsoft.com/office/drawing/2014/main" id="{17EDDB80-974D-4C47-87F8-132735F470BC}"/>
                </a:ext>
              </a:extLst>
            </p:cNvPr>
            <p:cNvSpPr>
              <a:spLocks/>
            </p:cNvSpPr>
            <p:nvPr/>
          </p:nvSpPr>
          <p:spPr bwMode="auto">
            <a:xfrm>
              <a:off x="4175" y="3752"/>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6" name="Freeform 112">
              <a:extLst>
                <a:ext uri="{FF2B5EF4-FFF2-40B4-BE49-F238E27FC236}">
                  <a16:creationId xmlns:a16="http://schemas.microsoft.com/office/drawing/2014/main" id="{3803C505-B5F8-4B78-AF17-DAEDB641E39D}"/>
                </a:ext>
              </a:extLst>
            </p:cNvPr>
            <p:cNvSpPr>
              <a:spLocks/>
            </p:cNvSpPr>
            <p:nvPr/>
          </p:nvSpPr>
          <p:spPr bwMode="auto">
            <a:xfrm>
              <a:off x="4175" y="377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7" name="Freeform 113">
              <a:extLst>
                <a:ext uri="{FF2B5EF4-FFF2-40B4-BE49-F238E27FC236}">
                  <a16:creationId xmlns:a16="http://schemas.microsoft.com/office/drawing/2014/main" id="{04721FC7-9CC3-458B-9A7E-34226C4BB167}"/>
                </a:ext>
              </a:extLst>
            </p:cNvPr>
            <p:cNvSpPr>
              <a:spLocks/>
            </p:cNvSpPr>
            <p:nvPr/>
          </p:nvSpPr>
          <p:spPr bwMode="auto">
            <a:xfrm>
              <a:off x="4175" y="380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8" name="Freeform 114">
              <a:extLst>
                <a:ext uri="{FF2B5EF4-FFF2-40B4-BE49-F238E27FC236}">
                  <a16:creationId xmlns:a16="http://schemas.microsoft.com/office/drawing/2014/main" id="{EA105F09-D6F3-48CF-9853-1352742A0370}"/>
                </a:ext>
              </a:extLst>
            </p:cNvPr>
            <p:cNvSpPr>
              <a:spLocks/>
            </p:cNvSpPr>
            <p:nvPr/>
          </p:nvSpPr>
          <p:spPr bwMode="auto">
            <a:xfrm>
              <a:off x="4175" y="382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9" name="Freeform 115">
              <a:extLst>
                <a:ext uri="{FF2B5EF4-FFF2-40B4-BE49-F238E27FC236}">
                  <a16:creationId xmlns:a16="http://schemas.microsoft.com/office/drawing/2014/main" id="{80E30E79-B7FD-4117-B8D9-0FD7D5A0A733}"/>
                </a:ext>
              </a:extLst>
            </p:cNvPr>
            <p:cNvSpPr>
              <a:spLocks/>
            </p:cNvSpPr>
            <p:nvPr/>
          </p:nvSpPr>
          <p:spPr bwMode="auto">
            <a:xfrm>
              <a:off x="4175" y="3848"/>
              <a:ext cx="12" cy="13"/>
            </a:xfrm>
            <a:custGeom>
              <a:avLst/>
              <a:gdLst>
                <a:gd name="T0" fmla="*/ 12 w 12"/>
                <a:gd name="T1" fmla="*/ 7 h 13"/>
                <a:gd name="T2" fmla="*/ 12 w 12"/>
                <a:gd name="T3" fmla="*/ 5 h 13"/>
                <a:gd name="T4" fmla="*/ 12 w 12"/>
                <a:gd name="T5" fmla="*/ 2 h 13"/>
                <a:gd name="T6" fmla="*/ 10 w 12"/>
                <a:gd name="T7" fmla="*/ 0 h 13"/>
                <a:gd name="T8" fmla="*/ 8 w 12"/>
                <a:gd name="T9" fmla="*/ 0 h 13"/>
                <a:gd name="T10" fmla="*/ 6 w 12"/>
                <a:gd name="T11" fmla="*/ 0 h 13"/>
                <a:gd name="T12" fmla="*/ 4 w 12"/>
                <a:gd name="T13" fmla="*/ 0 h 13"/>
                <a:gd name="T14" fmla="*/ 2 w 12"/>
                <a:gd name="T15" fmla="*/ 2 h 13"/>
                <a:gd name="T16" fmla="*/ 0 w 12"/>
                <a:gd name="T17" fmla="*/ 5 h 13"/>
                <a:gd name="T18" fmla="*/ 0 w 12"/>
                <a:gd name="T19" fmla="*/ 7 h 13"/>
                <a:gd name="T20" fmla="*/ 0 w 12"/>
                <a:gd name="T21" fmla="*/ 7 h 13"/>
                <a:gd name="T22" fmla="*/ 2 w 12"/>
                <a:gd name="T23" fmla="*/ 9 h 13"/>
                <a:gd name="T24" fmla="*/ 4 w 12"/>
                <a:gd name="T25" fmla="*/ 11 h 13"/>
                <a:gd name="T26" fmla="*/ 6 w 12"/>
                <a:gd name="T27" fmla="*/ 13 h 13"/>
                <a:gd name="T28" fmla="*/ 6 w 12"/>
                <a:gd name="T29" fmla="*/ 13 h 13"/>
                <a:gd name="T30" fmla="*/ 8 w 12"/>
                <a:gd name="T31" fmla="*/ 11 h 13"/>
                <a:gd name="T32" fmla="*/ 10 w 12"/>
                <a:gd name="T33" fmla="*/ 9 h 13"/>
                <a:gd name="T34" fmla="*/ 12 w 12"/>
                <a:gd name="T35" fmla="*/ 9 h 13"/>
                <a:gd name="T36" fmla="*/ 12 w 12"/>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3">
                  <a:moveTo>
                    <a:pt x="12" y="7"/>
                  </a:moveTo>
                  <a:lnTo>
                    <a:pt x="12" y="5"/>
                  </a:lnTo>
                  <a:lnTo>
                    <a:pt x="12" y="2"/>
                  </a:lnTo>
                  <a:lnTo>
                    <a:pt x="10" y="0"/>
                  </a:lnTo>
                  <a:lnTo>
                    <a:pt x="8" y="0"/>
                  </a:lnTo>
                  <a:lnTo>
                    <a:pt x="6" y="0"/>
                  </a:lnTo>
                  <a:lnTo>
                    <a:pt x="4" y="0"/>
                  </a:lnTo>
                  <a:lnTo>
                    <a:pt x="2" y="2"/>
                  </a:lnTo>
                  <a:lnTo>
                    <a:pt x="0" y="5"/>
                  </a:lnTo>
                  <a:lnTo>
                    <a:pt x="0" y="7"/>
                  </a:lnTo>
                  <a:lnTo>
                    <a:pt x="0" y="7"/>
                  </a:lnTo>
                  <a:lnTo>
                    <a:pt x="2" y="9"/>
                  </a:lnTo>
                  <a:lnTo>
                    <a:pt x="4" y="11"/>
                  </a:lnTo>
                  <a:lnTo>
                    <a:pt x="6" y="13"/>
                  </a:lnTo>
                  <a:lnTo>
                    <a:pt x="6" y="13"/>
                  </a:lnTo>
                  <a:lnTo>
                    <a:pt x="8" y="11"/>
                  </a:lnTo>
                  <a:lnTo>
                    <a:pt x="10" y="9"/>
                  </a:lnTo>
                  <a:lnTo>
                    <a:pt x="12" y="9"/>
                  </a:lnTo>
                  <a:lnTo>
                    <a:pt x="1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 name="Freeform 117">
            <a:extLst>
              <a:ext uri="{FF2B5EF4-FFF2-40B4-BE49-F238E27FC236}">
                <a16:creationId xmlns:a16="http://schemas.microsoft.com/office/drawing/2014/main" id="{00E804D7-ABFE-49A0-A6BE-11EDF3EEDE05}"/>
              </a:ext>
            </a:extLst>
          </p:cNvPr>
          <p:cNvSpPr>
            <a:spLocks/>
          </p:cNvSpPr>
          <p:nvPr/>
        </p:nvSpPr>
        <p:spPr bwMode="auto">
          <a:xfrm>
            <a:off x="11453020" y="4931530"/>
            <a:ext cx="593725" cy="61913"/>
          </a:xfrm>
          <a:custGeom>
            <a:avLst/>
            <a:gdLst>
              <a:gd name="T0" fmla="*/ 0 w 374"/>
              <a:gd name="T1" fmla="*/ 11 h 39"/>
              <a:gd name="T2" fmla="*/ 0 w 374"/>
              <a:gd name="T3" fmla="*/ 39 h 39"/>
              <a:gd name="T4" fmla="*/ 374 w 374"/>
              <a:gd name="T5" fmla="*/ 29 h 39"/>
              <a:gd name="T6" fmla="*/ 374 w 374"/>
              <a:gd name="T7" fmla="*/ 0 h 39"/>
              <a:gd name="T8" fmla="*/ 0 w 374"/>
              <a:gd name="T9" fmla="*/ 11 h 39"/>
            </a:gdLst>
            <a:ahLst/>
            <a:cxnLst>
              <a:cxn ang="0">
                <a:pos x="T0" y="T1"/>
              </a:cxn>
              <a:cxn ang="0">
                <a:pos x="T2" y="T3"/>
              </a:cxn>
              <a:cxn ang="0">
                <a:pos x="T4" y="T5"/>
              </a:cxn>
              <a:cxn ang="0">
                <a:pos x="T6" y="T7"/>
              </a:cxn>
              <a:cxn ang="0">
                <a:pos x="T8" y="T9"/>
              </a:cxn>
            </a:cxnLst>
            <a:rect l="0" t="0" r="r" b="b"/>
            <a:pathLst>
              <a:path w="374" h="39">
                <a:moveTo>
                  <a:pt x="0" y="11"/>
                </a:moveTo>
                <a:lnTo>
                  <a:pt x="0" y="39"/>
                </a:lnTo>
                <a:lnTo>
                  <a:pt x="374" y="29"/>
                </a:lnTo>
                <a:lnTo>
                  <a:pt x="374" y="0"/>
                </a:lnTo>
                <a:lnTo>
                  <a:pt x="0" y="1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18">
            <a:extLst>
              <a:ext uri="{FF2B5EF4-FFF2-40B4-BE49-F238E27FC236}">
                <a16:creationId xmlns:a16="http://schemas.microsoft.com/office/drawing/2014/main" id="{98F0F3FE-0EB7-40AF-B9DF-0EECDEA57C51}"/>
              </a:ext>
            </a:extLst>
          </p:cNvPr>
          <p:cNvSpPr>
            <a:spLocks noChangeArrowheads="1"/>
          </p:cNvSpPr>
          <p:nvPr/>
        </p:nvSpPr>
        <p:spPr bwMode="auto">
          <a:xfrm>
            <a:off x="11235532" y="6366630"/>
            <a:ext cx="4762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19">
            <a:extLst>
              <a:ext uri="{FF2B5EF4-FFF2-40B4-BE49-F238E27FC236}">
                <a16:creationId xmlns:a16="http://schemas.microsoft.com/office/drawing/2014/main" id="{14895DFD-E928-457C-B5D9-B8E0075E6753}"/>
              </a:ext>
            </a:extLst>
          </p:cNvPr>
          <p:cNvSpPr>
            <a:spLocks noChangeArrowheads="1"/>
          </p:cNvSpPr>
          <p:nvPr/>
        </p:nvSpPr>
        <p:spPr bwMode="auto">
          <a:xfrm>
            <a:off x="11421270" y="6465055"/>
            <a:ext cx="1857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Helvetica" panose="020B060402020202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120">
            <a:extLst>
              <a:ext uri="{FF2B5EF4-FFF2-40B4-BE49-F238E27FC236}">
                <a16:creationId xmlns:a16="http://schemas.microsoft.com/office/drawing/2014/main" id="{438A554D-6BC2-4799-BC98-14A782435D7C}"/>
              </a:ext>
            </a:extLst>
          </p:cNvPr>
          <p:cNvSpPr>
            <a:spLocks noChangeArrowheads="1"/>
          </p:cNvSpPr>
          <p:nvPr/>
        </p:nvSpPr>
        <p:spPr bwMode="auto">
          <a:xfrm>
            <a:off x="7296945" y="4810880"/>
            <a:ext cx="233363" cy="159385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Line 124">
            <a:extLst>
              <a:ext uri="{FF2B5EF4-FFF2-40B4-BE49-F238E27FC236}">
                <a16:creationId xmlns:a16="http://schemas.microsoft.com/office/drawing/2014/main" id="{418F1FE7-304F-4A99-9F03-B0DC8EE96D46}"/>
              </a:ext>
            </a:extLst>
          </p:cNvPr>
          <p:cNvSpPr>
            <a:spLocks noChangeShapeType="1"/>
          </p:cNvSpPr>
          <p:nvPr/>
        </p:nvSpPr>
        <p:spPr bwMode="auto">
          <a:xfrm flipV="1">
            <a:off x="7290595" y="481405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125">
            <a:extLst>
              <a:ext uri="{FF2B5EF4-FFF2-40B4-BE49-F238E27FC236}">
                <a16:creationId xmlns:a16="http://schemas.microsoft.com/office/drawing/2014/main" id="{29FE1896-501B-4FD8-9FE5-682C352CD18D}"/>
              </a:ext>
            </a:extLst>
          </p:cNvPr>
          <p:cNvSpPr>
            <a:spLocks noChangeShapeType="1"/>
          </p:cNvSpPr>
          <p:nvPr/>
        </p:nvSpPr>
        <p:spPr bwMode="auto">
          <a:xfrm>
            <a:off x="7290595" y="6398380"/>
            <a:ext cx="4887913"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26">
            <a:extLst>
              <a:ext uri="{FF2B5EF4-FFF2-40B4-BE49-F238E27FC236}">
                <a16:creationId xmlns:a16="http://schemas.microsoft.com/office/drawing/2014/main" id="{0A898DBA-5DD9-4ADD-818E-5E8A1CCBDE8A}"/>
              </a:ext>
            </a:extLst>
          </p:cNvPr>
          <p:cNvSpPr>
            <a:spLocks noChangeShapeType="1"/>
          </p:cNvSpPr>
          <p:nvPr/>
        </p:nvSpPr>
        <p:spPr bwMode="auto">
          <a:xfrm flipV="1">
            <a:off x="7290595" y="481405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12" name="Line 127">
            <a:extLst>
              <a:ext uri="{FF2B5EF4-FFF2-40B4-BE49-F238E27FC236}">
                <a16:creationId xmlns:a16="http://schemas.microsoft.com/office/drawing/2014/main" id="{D82D1F6F-15F6-44F4-AE5E-A657E56D31AE}"/>
              </a:ext>
            </a:extLst>
          </p:cNvPr>
          <p:cNvSpPr>
            <a:spLocks noChangeShapeType="1"/>
          </p:cNvSpPr>
          <p:nvPr/>
        </p:nvSpPr>
        <p:spPr bwMode="auto">
          <a:xfrm flipV="1">
            <a:off x="7290595" y="637933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14" name="Line 129">
            <a:extLst>
              <a:ext uri="{FF2B5EF4-FFF2-40B4-BE49-F238E27FC236}">
                <a16:creationId xmlns:a16="http://schemas.microsoft.com/office/drawing/2014/main" id="{C53CFED3-F951-4314-818C-96F9CC11A52E}"/>
              </a:ext>
            </a:extLst>
          </p:cNvPr>
          <p:cNvSpPr>
            <a:spLocks noChangeShapeType="1"/>
          </p:cNvSpPr>
          <p:nvPr/>
        </p:nvSpPr>
        <p:spPr bwMode="auto">
          <a:xfrm flipV="1">
            <a:off x="7776370" y="637933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27" name="Line 131">
            <a:extLst>
              <a:ext uri="{FF2B5EF4-FFF2-40B4-BE49-F238E27FC236}">
                <a16:creationId xmlns:a16="http://schemas.microsoft.com/office/drawing/2014/main" id="{E144EA6F-DEA9-4D58-8C74-BD265F94BD97}"/>
              </a:ext>
            </a:extLst>
          </p:cNvPr>
          <p:cNvSpPr>
            <a:spLocks noChangeShapeType="1"/>
          </p:cNvSpPr>
          <p:nvPr/>
        </p:nvSpPr>
        <p:spPr bwMode="auto">
          <a:xfrm flipV="1">
            <a:off x="8268495" y="637933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29" name="Line 133">
            <a:extLst>
              <a:ext uri="{FF2B5EF4-FFF2-40B4-BE49-F238E27FC236}">
                <a16:creationId xmlns:a16="http://schemas.microsoft.com/office/drawing/2014/main" id="{BEBBCEFA-5EA1-4C0E-9EFA-1153FA95C55C}"/>
              </a:ext>
            </a:extLst>
          </p:cNvPr>
          <p:cNvSpPr>
            <a:spLocks noChangeShapeType="1"/>
          </p:cNvSpPr>
          <p:nvPr/>
        </p:nvSpPr>
        <p:spPr bwMode="auto">
          <a:xfrm flipV="1">
            <a:off x="8754270" y="637933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31" name="Line 135">
            <a:extLst>
              <a:ext uri="{FF2B5EF4-FFF2-40B4-BE49-F238E27FC236}">
                <a16:creationId xmlns:a16="http://schemas.microsoft.com/office/drawing/2014/main" id="{E03792AF-DC25-4ADD-A9B1-B69AB3F55B3F}"/>
              </a:ext>
            </a:extLst>
          </p:cNvPr>
          <p:cNvSpPr>
            <a:spLocks noChangeShapeType="1"/>
          </p:cNvSpPr>
          <p:nvPr/>
        </p:nvSpPr>
        <p:spPr bwMode="auto">
          <a:xfrm flipV="1">
            <a:off x="9241632" y="637933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33" name="Line 137">
            <a:extLst>
              <a:ext uri="{FF2B5EF4-FFF2-40B4-BE49-F238E27FC236}">
                <a16:creationId xmlns:a16="http://schemas.microsoft.com/office/drawing/2014/main" id="{99417991-4205-4865-B128-4B311C6F7829}"/>
              </a:ext>
            </a:extLst>
          </p:cNvPr>
          <p:cNvSpPr>
            <a:spLocks noChangeShapeType="1"/>
          </p:cNvSpPr>
          <p:nvPr/>
        </p:nvSpPr>
        <p:spPr bwMode="auto">
          <a:xfrm flipV="1">
            <a:off x="9730582" y="637933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35" name="Line 139">
            <a:extLst>
              <a:ext uri="{FF2B5EF4-FFF2-40B4-BE49-F238E27FC236}">
                <a16:creationId xmlns:a16="http://schemas.microsoft.com/office/drawing/2014/main" id="{3BE9364D-CC3F-4542-B536-BB3D4E911EC8}"/>
              </a:ext>
            </a:extLst>
          </p:cNvPr>
          <p:cNvSpPr>
            <a:spLocks noChangeShapeType="1"/>
          </p:cNvSpPr>
          <p:nvPr/>
        </p:nvSpPr>
        <p:spPr bwMode="auto">
          <a:xfrm flipV="1">
            <a:off x="10222707" y="637933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37" name="Line 141">
            <a:extLst>
              <a:ext uri="{FF2B5EF4-FFF2-40B4-BE49-F238E27FC236}">
                <a16:creationId xmlns:a16="http://schemas.microsoft.com/office/drawing/2014/main" id="{61F2BA03-A0C8-470C-B7EA-A30057FB9C39}"/>
              </a:ext>
            </a:extLst>
          </p:cNvPr>
          <p:cNvSpPr>
            <a:spLocks noChangeShapeType="1"/>
          </p:cNvSpPr>
          <p:nvPr/>
        </p:nvSpPr>
        <p:spPr bwMode="auto">
          <a:xfrm flipV="1">
            <a:off x="10705307" y="637933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39" name="Line 143">
            <a:extLst>
              <a:ext uri="{FF2B5EF4-FFF2-40B4-BE49-F238E27FC236}">
                <a16:creationId xmlns:a16="http://schemas.microsoft.com/office/drawing/2014/main" id="{D7F3E648-A268-419D-9478-FB5FF24A68B3}"/>
              </a:ext>
            </a:extLst>
          </p:cNvPr>
          <p:cNvSpPr>
            <a:spLocks noChangeShapeType="1"/>
          </p:cNvSpPr>
          <p:nvPr/>
        </p:nvSpPr>
        <p:spPr bwMode="auto">
          <a:xfrm flipV="1">
            <a:off x="11200607" y="637933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41" name="Line 145">
            <a:extLst>
              <a:ext uri="{FF2B5EF4-FFF2-40B4-BE49-F238E27FC236}">
                <a16:creationId xmlns:a16="http://schemas.microsoft.com/office/drawing/2014/main" id="{A784A85C-92BF-4013-B92B-28D67D7E6FF6}"/>
              </a:ext>
            </a:extLst>
          </p:cNvPr>
          <p:cNvSpPr>
            <a:spLocks noChangeShapeType="1"/>
          </p:cNvSpPr>
          <p:nvPr/>
        </p:nvSpPr>
        <p:spPr bwMode="auto">
          <a:xfrm flipV="1">
            <a:off x="11686382" y="637933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43" name="Line 147">
            <a:extLst>
              <a:ext uri="{FF2B5EF4-FFF2-40B4-BE49-F238E27FC236}">
                <a16:creationId xmlns:a16="http://schemas.microsoft.com/office/drawing/2014/main" id="{E9DC1233-08E5-4851-8831-1F894F0C341A}"/>
              </a:ext>
            </a:extLst>
          </p:cNvPr>
          <p:cNvSpPr>
            <a:spLocks noChangeShapeType="1"/>
          </p:cNvSpPr>
          <p:nvPr/>
        </p:nvSpPr>
        <p:spPr bwMode="auto">
          <a:xfrm flipV="1">
            <a:off x="12178507" y="637933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45" name="Line 149">
            <a:extLst>
              <a:ext uri="{FF2B5EF4-FFF2-40B4-BE49-F238E27FC236}">
                <a16:creationId xmlns:a16="http://schemas.microsoft.com/office/drawing/2014/main" id="{BF8279E1-51BB-4914-B78D-E1DA47F40596}"/>
              </a:ext>
            </a:extLst>
          </p:cNvPr>
          <p:cNvSpPr>
            <a:spLocks noChangeShapeType="1"/>
          </p:cNvSpPr>
          <p:nvPr/>
        </p:nvSpPr>
        <p:spPr bwMode="auto">
          <a:xfrm>
            <a:off x="7290595" y="639838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46" name="Line 150">
            <a:extLst>
              <a:ext uri="{FF2B5EF4-FFF2-40B4-BE49-F238E27FC236}">
                <a16:creationId xmlns:a16="http://schemas.microsoft.com/office/drawing/2014/main" id="{2033EF1C-5B31-478F-B0B0-5C28F88BBABF}"/>
              </a:ext>
            </a:extLst>
          </p:cNvPr>
          <p:cNvSpPr>
            <a:spLocks noChangeShapeType="1"/>
          </p:cNvSpPr>
          <p:nvPr/>
        </p:nvSpPr>
        <p:spPr bwMode="auto">
          <a:xfrm flipH="1">
            <a:off x="12127707" y="6398380"/>
            <a:ext cx="50800"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47" name="Line 151">
            <a:extLst>
              <a:ext uri="{FF2B5EF4-FFF2-40B4-BE49-F238E27FC236}">
                <a16:creationId xmlns:a16="http://schemas.microsoft.com/office/drawing/2014/main" id="{E02ECBA3-F55D-416F-890A-120F1C6BAEA8}"/>
              </a:ext>
            </a:extLst>
          </p:cNvPr>
          <p:cNvSpPr>
            <a:spLocks noChangeShapeType="1"/>
          </p:cNvSpPr>
          <p:nvPr/>
        </p:nvSpPr>
        <p:spPr bwMode="auto">
          <a:xfrm>
            <a:off x="7290595" y="622058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49" name="Line 153">
            <a:extLst>
              <a:ext uri="{FF2B5EF4-FFF2-40B4-BE49-F238E27FC236}">
                <a16:creationId xmlns:a16="http://schemas.microsoft.com/office/drawing/2014/main" id="{0803483E-63CD-4D3A-AB2A-3E440D57D06B}"/>
              </a:ext>
            </a:extLst>
          </p:cNvPr>
          <p:cNvSpPr>
            <a:spLocks noChangeShapeType="1"/>
          </p:cNvSpPr>
          <p:nvPr/>
        </p:nvSpPr>
        <p:spPr bwMode="auto">
          <a:xfrm>
            <a:off x="7290595" y="604436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51" name="Line 155">
            <a:extLst>
              <a:ext uri="{FF2B5EF4-FFF2-40B4-BE49-F238E27FC236}">
                <a16:creationId xmlns:a16="http://schemas.microsoft.com/office/drawing/2014/main" id="{75084E76-F4E3-4987-A705-230A0134182C}"/>
              </a:ext>
            </a:extLst>
          </p:cNvPr>
          <p:cNvSpPr>
            <a:spLocks noChangeShapeType="1"/>
          </p:cNvSpPr>
          <p:nvPr/>
        </p:nvSpPr>
        <p:spPr bwMode="auto">
          <a:xfrm>
            <a:off x="7290595" y="5868155"/>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53" name="Line 157">
            <a:extLst>
              <a:ext uri="{FF2B5EF4-FFF2-40B4-BE49-F238E27FC236}">
                <a16:creationId xmlns:a16="http://schemas.microsoft.com/office/drawing/2014/main" id="{109938D3-33A8-41A6-B02E-C192F6ED726E}"/>
              </a:ext>
            </a:extLst>
          </p:cNvPr>
          <p:cNvSpPr>
            <a:spLocks noChangeShapeType="1"/>
          </p:cNvSpPr>
          <p:nvPr/>
        </p:nvSpPr>
        <p:spPr bwMode="auto">
          <a:xfrm>
            <a:off x="7290595" y="569353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55" name="Line 159">
            <a:extLst>
              <a:ext uri="{FF2B5EF4-FFF2-40B4-BE49-F238E27FC236}">
                <a16:creationId xmlns:a16="http://schemas.microsoft.com/office/drawing/2014/main" id="{FA53D41C-8CDE-466C-B28B-D20CE72B6E3D}"/>
              </a:ext>
            </a:extLst>
          </p:cNvPr>
          <p:cNvSpPr>
            <a:spLocks noChangeShapeType="1"/>
          </p:cNvSpPr>
          <p:nvPr/>
        </p:nvSpPr>
        <p:spPr bwMode="auto">
          <a:xfrm>
            <a:off x="7290595" y="551731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57" name="Line 161">
            <a:extLst>
              <a:ext uri="{FF2B5EF4-FFF2-40B4-BE49-F238E27FC236}">
                <a16:creationId xmlns:a16="http://schemas.microsoft.com/office/drawing/2014/main" id="{76E17A3B-850B-4F6B-AE8D-BB42BD4C7411}"/>
              </a:ext>
            </a:extLst>
          </p:cNvPr>
          <p:cNvSpPr>
            <a:spLocks noChangeShapeType="1"/>
          </p:cNvSpPr>
          <p:nvPr/>
        </p:nvSpPr>
        <p:spPr bwMode="auto">
          <a:xfrm>
            <a:off x="7290595" y="5341105"/>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59" name="Line 163">
            <a:extLst>
              <a:ext uri="{FF2B5EF4-FFF2-40B4-BE49-F238E27FC236}">
                <a16:creationId xmlns:a16="http://schemas.microsoft.com/office/drawing/2014/main" id="{69D872C4-A781-4A4D-A595-47EC8BCBD832}"/>
              </a:ext>
            </a:extLst>
          </p:cNvPr>
          <p:cNvSpPr>
            <a:spLocks noChangeShapeType="1"/>
          </p:cNvSpPr>
          <p:nvPr/>
        </p:nvSpPr>
        <p:spPr bwMode="auto">
          <a:xfrm>
            <a:off x="7290595" y="5161718"/>
            <a:ext cx="41275"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61" name="Line 165">
            <a:extLst>
              <a:ext uri="{FF2B5EF4-FFF2-40B4-BE49-F238E27FC236}">
                <a16:creationId xmlns:a16="http://schemas.microsoft.com/office/drawing/2014/main" id="{5D039322-6B40-4487-825E-761F8138A426}"/>
              </a:ext>
            </a:extLst>
          </p:cNvPr>
          <p:cNvSpPr>
            <a:spLocks noChangeShapeType="1"/>
          </p:cNvSpPr>
          <p:nvPr/>
        </p:nvSpPr>
        <p:spPr bwMode="auto">
          <a:xfrm>
            <a:off x="7290595" y="499026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67" name="Line 171">
            <a:extLst>
              <a:ext uri="{FF2B5EF4-FFF2-40B4-BE49-F238E27FC236}">
                <a16:creationId xmlns:a16="http://schemas.microsoft.com/office/drawing/2014/main" id="{008253CC-2105-47BA-8380-45989C9FBC2A}"/>
              </a:ext>
            </a:extLst>
          </p:cNvPr>
          <p:cNvSpPr>
            <a:spLocks noChangeShapeType="1"/>
          </p:cNvSpPr>
          <p:nvPr/>
        </p:nvSpPr>
        <p:spPr bwMode="auto">
          <a:xfrm flipV="1">
            <a:off x="7290595" y="481405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71" name="Line 175">
            <a:extLst>
              <a:ext uri="{FF2B5EF4-FFF2-40B4-BE49-F238E27FC236}">
                <a16:creationId xmlns:a16="http://schemas.microsoft.com/office/drawing/2014/main" id="{3E68012D-DB89-4D72-AC35-F2E2A81F6A9D}"/>
              </a:ext>
            </a:extLst>
          </p:cNvPr>
          <p:cNvSpPr>
            <a:spLocks noChangeShapeType="1"/>
          </p:cNvSpPr>
          <p:nvPr/>
        </p:nvSpPr>
        <p:spPr bwMode="auto">
          <a:xfrm flipV="1">
            <a:off x="7290595" y="481405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72" name="Line 176">
            <a:extLst>
              <a:ext uri="{FF2B5EF4-FFF2-40B4-BE49-F238E27FC236}">
                <a16:creationId xmlns:a16="http://schemas.microsoft.com/office/drawing/2014/main" id="{F9F40DE3-98D7-4181-873B-716D970A0BA7}"/>
              </a:ext>
            </a:extLst>
          </p:cNvPr>
          <p:cNvSpPr>
            <a:spLocks noChangeShapeType="1"/>
          </p:cNvSpPr>
          <p:nvPr/>
        </p:nvSpPr>
        <p:spPr bwMode="auto">
          <a:xfrm>
            <a:off x="7290595" y="6398380"/>
            <a:ext cx="4887913"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73" name="Line 177">
            <a:extLst>
              <a:ext uri="{FF2B5EF4-FFF2-40B4-BE49-F238E27FC236}">
                <a16:creationId xmlns:a16="http://schemas.microsoft.com/office/drawing/2014/main" id="{07AA9ABB-0CD5-45F5-B04F-583ECFCA4C11}"/>
              </a:ext>
            </a:extLst>
          </p:cNvPr>
          <p:cNvSpPr>
            <a:spLocks noChangeShapeType="1"/>
          </p:cNvSpPr>
          <p:nvPr/>
        </p:nvSpPr>
        <p:spPr bwMode="auto">
          <a:xfrm flipV="1">
            <a:off x="7290595" y="481405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74" name="Line 178">
            <a:extLst>
              <a:ext uri="{FF2B5EF4-FFF2-40B4-BE49-F238E27FC236}">
                <a16:creationId xmlns:a16="http://schemas.microsoft.com/office/drawing/2014/main" id="{CD90F580-A5C1-46D1-9B20-C89FA7227DD7}"/>
              </a:ext>
            </a:extLst>
          </p:cNvPr>
          <p:cNvSpPr>
            <a:spLocks noChangeShapeType="1"/>
          </p:cNvSpPr>
          <p:nvPr/>
        </p:nvSpPr>
        <p:spPr bwMode="auto">
          <a:xfrm flipV="1">
            <a:off x="7290595" y="637933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76" name="Line 180">
            <a:extLst>
              <a:ext uri="{FF2B5EF4-FFF2-40B4-BE49-F238E27FC236}">
                <a16:creationId xmlns:a16="http://schemas.microsoft.com/office/drawing/2014/main" id="{E11BB35F-9CD2-46F5-B945-8334F07C67E1}"/>
              </a:ext>
            </a:extLst>
          </p:cNvPr>
          <p:cNvSpPr>
            <a:spLocks noChangeShapeType="1"/>
          </p:cNvSpPr>
          <p:nvPr/>
        </p:nvSpPr>
        <p:spPr bwMode="auto">
          <a:xfrm flipV="1">
            <a:off x="7776370" y="637933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78" name="Line 182">
            <a:extLst>
              <a:ext uri="{FF2B5EF4-FFF2-40B4-BE49-F238E27FC236}">
                <a16:creationId xmlns:a16="http://schemas.microsoft.com/office/drawing/2014/main" id="{147852A5-42F2-448B-A33C-2ABE628B6976}"/>
              </a:ext>
            </a:extLst>
          </p:cNvPr>
          <p:cNvSpPr>
            <a:spLocks noChangeShapeType="1"/>
          </p:cNvSpPr>
          <p:nvPr/>
        </p:nvSpPr>
        <p:spPr bwMode="auto">
          <a:xfrm flipV="1">
            <a:off x="8268495" y="637933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80" name="Line 184">
            <a:extLst>
              <a:ext uri="{FF2B5EF4-FFF2-40B4-BE49-F238E27FC236}">
                <a16:creationId xmlns:a16="http://schemas.microsoft.com/office/drawing/2014/main" id="{ACB63CEC-D844-4AD1-BCD5-168D54023F1E}"/>
              </a:ext>
            </a:extLst>
          </p:cNvPr>
          <p:cNvSpPr>
            <a:spLocks noChangeShapeType="1"/>
          </p:cNvSpPr>
          <p:nvPr/>
        </p:nvSpPr>
        <p:spPr bwMode="auto">
          <a:xfrm flipV="1">
            <a:off x="8754270" y="637933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82" name="Line 186">
            <a:extLst>
              <a:ext uri="{FF2B5EF4-FFF2-40B4-BE49-F238E27FC236}">
                <a16:creationId xmlns:a16="http://schemas.microsoft.com/office/drawing/2014/main" id="{E785D26F-34E5-4405-85F9-16CB8282FFCD}"/>
              </a:ext>
            </a:extLst>
          </p:cNvPr>
          <p:cNvSpPr>
            <a:spLocks noChangeShapeType="1"/>
          </p:cNvSpPr>
          <p:nvPr/>
        </p:nvSpPr>
        <p:spPr bwMode="auto">
          <a:xfrm flipV="1">
            <a:off x="9241632" y="637933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84" name="Line 188">
            <a:extLst>
              <a:ext uri="{FF2B5EF4-FFF2-40B4-BE49-F238E27FC236}">
                <a16:creationId xmlns:a16="http://schemas.microsoft.com/office/drawing/2014/main" id="{4F6490A2-9C1E-412A-A88A-009E364960E5}"/>
              </a:ext>
            </a:extLst>
          </p:cNvPr>
          <p:cNvSpPr>
            <a:spLocks noChangeShapeType="1"/>
          </p:cNvSpPr>
          <p:nvPr/>
        </p:nvSpPr>
        <p:spPr bwMode="auto">
          <a:xfrm flipV="1">
            <a:off x="9730582" y="637933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86" name="Line 190">
            <a:extLst>
              <a:ext uri="{FF2B5EF4-FFF2-40B4-BE49-F238E27FC236}">
                <a16:creationId xmlns:a16="http://schemas.microsoft.com/office/drawing/2014/main" id="{E8176DC6-551F-4992-9A4C-89A0BF51A468}"/>
              </a:ext>
            </a:extLst>
          </p:cNvPr>
          <p:cNvSpPr>
            <a:spLocks noChangeShapeType="1"/>
          </p:cNvSpPr>
          <p:nvPr/>
        </p:nvSpPr>
        <p:spPr bwMode="auto">
          <a:xfrm flipV="1">
            <a:off x="10222707" y="637933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88" name="Line 192">
            <a:extLst>
              <a:ext uri="{FF2B5EF4-FFF2-40B4-BE49-F238E27FC236}">
                <a16:creationId xmlns:a16="http://schemas.microsoft.com/office/drawing/2014/main" id="{5D21F79F-BF1B-4276-AC44-803869EDF79F}"/>
              </a:ext>
            </a:extLst>
          </p:cNvPr>
          <p:cNvSpPr>
            <a:spLocks noChangeShapeType="1"/>
          </p:cNvSpPr>
          <p:nvPr/>
        </p:nvSpPr>
        <p:spPr bwMode="auto">
          <a:xfrm flipV="1">
            <a:off x="10705307" y="637933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90" name="Line 194">
            <a:extLst>
              <a:ext uri="{FF2B5EF4-FFF2-40B4-BE49-F238E27FC236}">
                <a16:creationId xmlns:a16="http://schemas.microsoft.com/office/drawing/2014/main" id="{78B3826C-8A73-4B4E-B304-6EB56BD888AD}"/>
              </a:ext>
            </a:extLst>
          </p:cNvPr>
          <p:cNvSpPr>
            <a:spLocks noChangeShapeType="1"/>
          </p:cNvSpPr>
          <p:nvPr/>
        </p:nvSpPr>
        <p:spPr bwMode="auto">
          <a:xfrm flipV="1">
            <a:off x="11200607" y="637933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92" name="Line 196">
            <a:extLst>
              <a:ext uri="{FF2B5EF4-FFF2-40B4-BE49-F238E27FC236}">
                <a16:creationId xmlns:a16="http://schemas.microsoft.com/office/drawing/2014/main" id="{48D4EAAA-2329-42FD-807C-F07DAF62EA68}"/>
              </a:ext>
            </a:extLst>
          </p:cNvPr>
          <p:cNvSpPr>
            <a:spLocks noChangeShapeType="1"/>
          </p:cNvSpPr>
          <p:nvPr/>
        </p:nvSpPr>
        <p:spPr bwMode="auto">
          <a:xfrm flipV="1">
            <a:off x="11686382" y="637933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94" name="Line 198">
            <a:extLst>
              <a:ext uri="{FF2B5EF4-FFF2-40B4-BE49-F238E27FC236}">
                <a16:creationId xmlns:a16="http://schemas.microsoft.com/office/drawing/2014/main" id="{BB5B1E85-09A1-40E4-9880-29DF4C9BA202}"/>
              </a:ext>
            </a:extLst>
          </p:cNvPr>
          <p:cNvSpPr>
            <a:spLocks noChangeShapeType="1"/>
          </p:cNvSpPr>
          <p:nvPr/>
        </p:nvSpPr>
        <p:spPr bwMode="auto">
          <a:xfrm flipV="1">
            <a:off x="12178507" y="637933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96" name="Line 200">
            <a:extLst>
              <a:ext uri="{FF2B5EF4-FFF2-40B4-BE49-F238E27FC236}">
                <a16:creationId xmlns:a16="http://schemas.microsoft.com/office/drawing/2014/main" id="{69778FE5-F732-4524-B1A7-387A2A59CBDF}"/>
              </a:ext>
            </a:extLst>
          </p:cNvPr>
          <p:cNvSpPr>
            <a:spLocks noChangeShapeType="1"/>
          </p:cNvSpPr>
          <p:nvPr/>
        </p:nvSpPr>
        <p:spPr bwMode="auto">
          <a:xfrm>
            <a:off x="7290595" y="639838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97" name="Line 201">
            <a:extLst>
              <a:ext uri="{FF2B5EF4-FFF2-40B4-BE49-F238E27FC236}">
                <a16:creationId xmlns:a16="http://schemas.microsoft.com/office/drawing/2014/main" id="{5D579186-4651-43D6-9F0F-6BE34F8AEF12}"/>
              </a:ext>
            </a:extLst>
          </p:cNvPr>
          <p:cNvSpPr>
            <a:spLocks noChangeShapeType="1"/>
          </p:cNvSpPr>
          <p:nvPr/>
        </p:nvSpPr>
        <p:spPr bwMode="auto">
          <a:xfrm flipH="1">
            <a:off x="12127707" y="6398380"/>
            <a:ext cx="50800"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98" name="Line 202">
            <a:extLst>
              <a:ext uri="{FF2B5EF4-FFF2-40B4-BE49-F238E27FC236}">
                <a16:creationId xmlns:a16="http://schemas.microsoft.com/office/drawing/2014/main" id="{DEBBD7F1-6006-4DB2-BAA6-0C93C64601E6}"/>
              </a:ext>
            </a:extLst>
          </p:cNvPr>
          <p:cNvSpPr>
            <a:spLocks noChangeShapeType="1"/>
          </p:cNvSpPr>
          <p:nvPr/>
        </p:nvSpPr>
        <p:spPr bwMode="auto">
          <a:xfrm>
            <a:off x="7290595" y="622058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00" name="Line 204">
            <a:extLst>
              <a:ext uri="{FF2B5EF4-FFF2-40B4-BE49-F238E27FC236}">
                <a16:creationId xmlns:a16="http://schemas.microsoft.com/office/drawing/2014/main" id="{6E040D3C-750D-49D5-B0E8-389573658F1E}"/>
              </a:ext>
            </a:extLst>
          </p:cNvPr>
          <p:cNvSpPr>
            <a:spLocks noChangeShapeType="1"/>
          </p:cNvSpPr>
          <p:nvPr/>
        </p:nvSpPr>
        <p:spPr bwMode="auto">
          <a:xfrm>
            <a:off x="7290595" y="604436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02" name="Line 206">
            <a:extLst>
              <a:ext uri="{FF2B5EF4-FFF2-40B4-BE49-F238E27FC236}">
                <a16:creationId xmlns:a16="http://schemas.microsoft.com/office/drawing/2014/main" id="{49B31E99-0210-4825-9BFD-1E1B556FD3E2}"/>
              </a:ext>
            </a:extLst>
          </p:cNvPr>
          <p:cNvSpPr>
            <a:spLocks noChangeShapeType="1"/>
          </p:cNvSpPr>
          <p:nvPr/>
        </p:nvSpPr>
        <p:spPr bwMode="auto">
          <a:xfrm>
            <a:off x="7290595" y="5868155"/>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04" name="Line 208">
            <a:extLst>
              <a:ext uri="{FF2B5EF4-FFF2-40B4-BE49-F238E27FC236}">
                <a16:creationId xmlns:a16="http://schemas.microsoft.com/office/drawing/2014/main" id="{FC0AB2B8-E3EF-456B-A567-54B0A20A9B81}"/>
              </a:ext>
            </a:extLst>
          </p:cNvPr>
          <p:cNvSpPr>
            <a:spLocks noChangeShapeType="1"/>
          </p:cNvSpPr>
          <p:nvPr/>
        </p:nvSpPr>
        <p:spPr bwMode="auto">
          <a:xfrm>
            <a:off x="7290595" y="569353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06" name="Line 210">
            <a:extLst>
              <a:ext uri="{FF2B5EF4-FFF2-40B4-BE49-F238E27FC236}">
                <a16:creationId xmlns:a16="http://schemas.microsoft.com/office/drawing/2014/main" id="{FB713B2F-A38D-4BD9-B88F-6E82EC0F53EF}"/>
              </a:ext>
            </a:extLst>
          </p:cNvPr>
          <p:cNvSpPr>
            <a:spLocks noChangeShapeType="1"/>
          </p:cNvSpPr>
          <p:nvPr/>
        </p:nvSpPr>
        <p:spPr bwMode="auto">
          <a:xfrm>
            <a:off x="7290595" y="551731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08" name="Line 212">
            <a:extLst>
              <a:ext uri="{FF2B5EF4-FFF2-40B4-BE49-F238E27FC236}">
                <a16:creationId xmlns:a16="http://schemas.microsoft.com/office/drawing/2014/main" id="{2B92DDD1-D896-4F2E-9BA9-DC20B823F872}"/>
              </a:ext>
            </a:extLst>
          </p:cNvPr>
          <p:cNvSpPr>
            <a:spLocks noChangeShapeType="1"/>
          </p:cNvSpPr>
          <p:nvPr/>
        </p:nvSpPr>
        <p:spPr bwMode="auto">
          <a:xfrm>
            <a:off x="7290595" y="5341105"/>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10" name="Line 214">
            <a:extLst>
              <a:ext uri="{FF2B5EF4-FFF2-40B4-BE49-F238E27FC236}">
                <a16:creationId xmlns:a16="http://schemas.microsoft.com/office/drawing/2014/main" id="{E32D1CED-D025-4F50-95B3-1E122DC90ADA}"/>
              </a:ext>
            </a:extLst>
          </p:cNvPr>
          <p:cNvSpPr>
            <a:spLocks noChangeShapeType="1"/>
          </p:cNvSpPr>
          <p:nvPr/>
        </p:nvSpPr>
        <p:spPr bwMode="auto">
          <a:xfrm>
            <a:off x="7290595" y="5161718"/>
            <a:ext cx="41275"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12" name="Line 216">
            <a:extLst>
              <a:ext uri="{FF2B5EF4-FFF2-40B4-BE49-F238E27FC236}">
                <a16:creationId xmlns:a16="http://schemas.microsoft.com/office/drawing/2014/main" id="{11298FD7-F7C3-48AF-A649-DA111FC7609E}"/>
              </a:ext>
            </a:extLst>
          </p:cNvPr>
          <p:cNvSpPr>
            <a:spLocks noChangeShapeType="1"/>
          </p:cNvSpPr>
          <p:nvPr/>
        </p:nvSpPr>
        <p:spPr bwMode="auto">
          <a:xfrm>
            <a:off x="7290595" y="499026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18" name="Line 222">
            <a:extLst>
              <a:ext uri="{FF2B5EF4-FFF2-40B4-BE49-F238E27FC236}">
                <a16:creationId xmlns:a16="http://schemas.microsoft.com/office/drawing/2014/main" id="{8500A3AF-EE9C-4320-B650-02D607AE766B}"/>
              </a:ext>
            </a:extLst>
          </p:cNvPr>
          <p:cNvSpPr>
            <a:spLocks noChangeShapeType="1"/>
          </p:cNvSpPr>
          <p:nvPr/>
        </p:nvSpPr>
        <p:spPr bwMode="auto">
          <a:xfrm flipV="1">
            <a:off x="7290595" y="481405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19" name="Rectangle 223">
            <a:extLst>
              <a:ext uri="{FF2B5EF4-FFF2-40B4-BE49-F238E27FC236}">
                <a16:creationId xmlns:a16="http://schemas.microsoft.com/office/drawing/2014/main" id="{C92E498B-DF0C-4E0B-94FC-7738C389B84C}"/>
              </a:ext>
            </a:extLst>
          </p:cNvPr>
          <p:cNvSpPr>
            <a:spLocks noChangeArrowheads="1"/>
          </p:cNvSpPr>
          <p:nvPr/>
        </p:nvSpPr>
        <p:spPr bwMode="auto">
          <a:xfrm>
            <a:off x="8133557" y="6504743"/>
            <a:ext cx="4889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20" name="Rectangle 224">
            <a:extLst>
              <a:ext uri="{FF2B5EF4-FFF2-40B4-BE49-F238E27FC236}">
                <a16:creationId xmlns:a16="http://schemas.microsoft.com/office/drawing/2014/main" id="{C7566209-EFCD-4353-9F34-D5E71DE0A3D4}"/>
              </a:ext>
            </a:extLst>
          </p:cNvPr>
          <p:cNvSpPr>
            <a:spLocks noChangeArrowheads="1"/>
          </p:cNvSpPr>
          <p:nvPr/>
        </p:nvSpPr>
        <p:spPr bwMode="auto">
          <a:xfrm>
            <a:off x="8133557" y="6520618"/>
            <a:ext cx="6064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2621" name="Rectangle 225">
            <a:extLst>
              <a:ext uri="{FF2B5EF4-FFF2-40B4-BE49-F238E27FC236}">
                <a16:creationId xmlns:a16="http://schemas.microsoft.com/office/drawing/2014/main" id="{ACCF8132-10CB-4D69-AF48-06D9EECFB6D7}"/>
              </a:ext>
            </a:extLst>
          </p:cNvPr>
          <p:cNvSpPr>
            <a:spLocks noChangeArrowheads="1"/>
          </p:cNvSpPr>
          <p:nvPr/>
        </p:nvSpPr>
        <p:spPr bwMode="auto">
          <a:xfrm rot="16200000">
            <a:off x="6177757" y="5406193"/>
            <a:ext cx="11398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Quality of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2622" name="Rectangle 226">
            <a:extLst>
              <a:ext uri="{FF2B5EF4-FFF2-40B4-BE49-F238E27FC236}">
                <a16:creationId xmlns:a16="http://schemas.microsoft.com/office/drawing/2014/main" id="{24FA3035-B034-4CD1-9E6B-938B5AAB9A1A}"/>
              </a:ext>
            </a:extLst>
          </p:cNvPr>
          <p:cNvSpPr>
            <a:spLocks noChangeArrowheads="1"/>
          </p:cNvSpPr>
          <p:nvPr/>
        </p:nvSpPr>
        <p:spPr bwMode="auto">
          <a:xfrm rot="16200000">
            <a:off x="6566695" y="5441118"/>
            <a:ext cx="9112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Solution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2623" name="Rectangle 227">
            <a:extLst>
              <a:ext uri="{FF2B5EF4-FFF2-40B4-BE49-F238E27FC236}">
                <a16:creationId xmlns:a16="http://schemas.microsoft.com/office/drawing/2014/main" id="{3A9094CA-C9F6-46F2-9A11-7217B0BCAA7E}"/>
              </a:ext>
            </a:extLst>
          </p:cNvPr>
          <p:cNvSpPr>
            <a:spLocks noChangeArrowheads="1"/>
          </p:cNvSpPr>
          <p:nvPr/>
        </p:nvSpPr>
        <p:spPr bwMode="auto">
          <a:xfrm>
            <a:off x="9536907" y="5318880"/>
            <a:ext cx="10668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24" name="Rectangle 228">
            <a:extLst>
              <a:ext uri="{FF2B5EF4-FFF2-40B4-BE49-F238E27FC236}">
                <a16:creationId xmlns:a16="http://schemas.microsoft.com/office/drawing/2014/main" id="{AE9B8F41-EC09-4937-AB3A-03BD9A1C7764}"/>
              </a:ext>
            </a:extLst>
          </p:cNvPr>
          <p:cNvSpPr>
            <a:spLocks noChangeArrowheads="1"/>
          </p:cNvSpPr>
          <p:nvPr/>
        </p:nvSpPr>
        <p:spPr bwMode="auto">
          <a:xfrm>
            <a:off x="9536907" y="5331580"/>
            <a:ext cx="1173163"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Current Solution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92625" name="Group 231">
            <a:extLst>
              <a:ext uri="{FF2B5EF4-FFF2-40B4-BE49-F238E27FC236}">
                <a16:creationId xmlns:a16="http://schemas.microsoft.com/office/drawing/2014/main" id="{205FC1E6-0B7E-4F5C-957F-C0A78C761AB3}"/>
              </a:ext>
            </a:extLst>
          </p:cNvPr>
          <p:cNvGrpSpPr>
            <a:grpSpLocks/>
          </p:cNvGrpSpPr>
          <p:nvPr/>
        </p:nvGrpSpPr>
        <p:grpSpPr bwMode="auto">
          <a:xfrm>
            <a:off x="8711407" y="6549193"/>
            <a:ext cx="1504950" cy="201613"/>
            <a:chOff x="2452" y="3927"/>
            <a:chExt cx="948" cy="127"/>
          </a:xfrm>
        </p:grpSpPr>
        <p:sp>
          <p:nvSpPr>
            <p:cNvPr id="192679" name="Line 229">
              <a:extLst>
                <a:ext uri="{FF2B5EF4-FFF2-40B4-BE49-F238E27FC236}">
                  <a16:creationId xmlns:a16="http://schemas.microsoft.com/office/drawing/2014/main" id="{9226EB9E-3747-4D22-9FC3-1E11371D4CB0}"/>
                </a:ext>
              </a:extLst>
            </p:cNvPr>
            <p:cNvSpPr>
              <a:spLocks noChangeShapeType="1"/>
            </p:cNvSpPr>
            <p:nvPr/>
          </p:nvSpPr>
          <p:spPr bwMode="auto">
            <a:xfrm>
              <a:off x="2452" y="3989"/>
              <a:ext cx="827" cy="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80" name="Freeform 230">
              <a:extLst>
                <a:ext uri="{FF2B5EF4-FFF2-40B4-BE49-F238E27FC236}">
                  <a16:creationId xmlns:a16="http://schemas.microsoft.com/office/drawing/2014/main" id="{77D56369-AB49-43B4-A4BF-A101E38B09B0}"/>
                </a:ext>
              </a:extLst>
            </p:cNvPr>
            <p:cNvSpPr>
              <a:spLocks/>
            </p:cNvSpPr>
            <p:nvPr/>
          </p:nvSpPr>
          <p:spPr bwMode="auto">
            <a:xfrm>
              <a:off x="3275" y="3927"/>
              <a:ext cx="125" cy="127"/>
            </a:xfrm>
            <a:custGeom>
              <a:avLst/>
              <a:gdLst>
                <a:gd name="T0" fmla="*/ 0 w 125"/>
                <a:gd name="T1" fmla="*/ 127 h 127"/>
                <a:gd name="T2" fmla="*/ 125 w 125"/>
                <a:gd name="T3" fmla="*/ 62 h 127"/>
                <a:gd name="T4" fmla="*/ 0 w 125"/>
                <a:gd name="T5" fmla="*/ 0 h 127"/>
                <a:gd name="T6" fmla="*/ 0 w 125"/>
                <a:gd name="T7" fmla="*/ 127 h 127"/>
              </a:gdLst>
              <a:ahLst/>
              <a:cxnLst>
                <a:cxn ang="0">
                  <a:pos x="T0" y="T1"/>
                </a:cxn>
                <a:cxn ang="0">
                  <a:pos x="T2" y="T3"/>
                </a:cxn>
                <a:cxn ang="0">
                  <a:pos x="T4" y="T5"/>
                </a:cxn>
                <a:cxn ang="0">
                  <a:pos x="T6" y="T7"/>
                </a:cxn>
              </a:cxnLst>
              <a:rect l="0" t="0" r="r" b="b"/>
              <a:pathLst>
                <a:path w="125" h="127">
                  <a:moveTo>
                    <a:pt x="0" y="127"/>
                  </a:moveTo>
                  <a:lnTo>
                    <a:pt x="125" y="62"/>
                  </a:lnTo>
                  <a:lnTo>
                    <a:pt x="0" y="0"/>
                  </a:lnTo>
                  <a:lnTo>
                    <a:pt x="0"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2626" name="Group 234">
            <a:extLst>
              <a:ext uri="{FF2B5EF4-FFF2-40B4-BE49-F238E27FC236}">
                <a16:creationId xmlns:a16="http://schemas.microsoft.com/office/drawing/2014/main" id="{806121AA-7E60-4428-B3AD-5401C3B01576}"/>
              </a:ext>
            </a:extLst>
          </p:cNvPr>
          <p:cNvGrpSpPr>
            <a:grpSpLocks/>
          </p:cNvGrpSpPr>
          <p:nvPr/>
        </p:nvGrpSpPr>
        <p:grpSpPr bwMode="auto">
          <a:xfrm>
            <a:off x="7038182" y="4955343"/>
            <a:ext cx="201613" cy="1196975"/>
            <a:chOff x="1398" y="2923"/>
            <a:chExt cx="127" cy="754"/>
          </a:xfrm>
        </p:grpSpPr>
        <p:sp>
          <p:nvSpPr>
            <p:cNvPr id="192677" name="Line 232">
              <a:extLst>
                <a:ext uri="{FF2B5EF4-FFF2-40B4-BE49-F238E27FC236}">
                  <a16:creationId xmlns:a16="http://schemas.microsoft.com/office/drawing/2014/main" id="{9C6B982D-8379-4622-ACF1-28F9146A6AB9}"/>
                </a:ext>
              </a:extLst>
            </p:cNvPr>
            <p:cNvSpPr>
              <a:spLocks noChangeShapeType="1"/>
            </p:cNvSpPr>
            <p:nvPr/>
          </p:nvSpPr>
          <p:spPr bwMode="auto">
            <a:xfrm flipV="1">
              <a:off x="1460" y="3043"/>
              <a:ext cx="0" cy="634"/>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78" name="Freeform 233">
              <a:extLst>
                <a:ext uri="{FF2B5EF4-FFF2-40B4-BE49-F238E27FC236}">
                  <a16:creationId xmlns:a16="http://schemas.microsoft.com/office/drawing/2014/main" id="{5206F71F-C713-4446-A3D9-914DF7F9C0C2}"/>
                </a:ext>
              </a:extLst>
            </p:cNvPr>
            <p:cNvSpPr>
              <a:spLocks/>
            </p:cNvSpPr>
            <p:nvPr/>
          </p:nvSpPr>
          <p:spPr bwMode="auto">
            <a:xfrm>
              <a:off x="1398" y="2923"/>
              <a:ext cx="127" cy="126"/>
            </a:xfrm>
            <a:custGeom>
              <a:avLst/>
              <a:gdLst>
                <a:gd name="T0" fmla="*/ 127 w 127"/>
                <a:gd name="T1" fmla="*/ 126 h 126"/>
                <a:gd name="T2" fmla="*/ 62 w 127"/>
                <a:gd name="T3" fmla="*/ 0 h 126"/>
                <a:gd name="T4" fmla="*/ 0 w 127"/>
                <a:gd name="T5" fmla="*/ 126 h 126"/>
                <a:gd name="T6" fmla="*/ 127 w 127"/>
                <a:gd name="T7" fmla="*/ 126 h 126"/>
              </a:gdLst>
              <a:ahLst/>
              <a:cxnLst>
                <a:cxn ang="0">
                  <a:pos x="T0" y="T1"/>
                </a:cxn>
                <a:cxn ang="0">
                  <a:pos x="T2" y="T3"/>
                </a:cxn>
                <a:cxn ang="0">
                  <a:pos x="T4" y="T5"/>
                </a:cxn>
                <a:cxn ang="0">
                  <a:pos x="T6" y="T7"/>
                </a:cxn>
              </a:cxnLst>
              <a:rect l="0" t="0" r="r" b="b"/>
              <a:pathLst>
                <a:path w="127" h="126">
                  <a:moveTo>
                    <a:pt x="127" y="126"/>
                  </a:moveTo>
                  <a:lnTo>
                    <a:pt x="62" y="0"/>
                  </a:lnTo>
                  <a:lnTo>
                    <a:pt x="0" y="126"/>
                  </a:lnTo>
                  <a:lnTo>
                    <a:pt x="127"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2627" name="Freeform 235">
            <a:extLst>
              <a:ext uri="{FF2B5EF4-FFF2-40B4-BE49-F238E27FC236}">
                <a16:creationId xmlns:a16="http://schemas.microsoft.com/office/drawing/2014/main" id="{B19E6180-D3F0-4427-8619-0C5FEC31FC14}"/>
              </a:ext>
            </a:extLst>
          </p:cNvPr>
          <p:cNvSpPr>
            <a:spLocks/>
          </p:cNvSpPr>
          <p:nvPr/>
        </p:nvSpPr>
        <p:spPr bwMode="auto">
          <a:xfrm>
            <a:off x="7315995" y="4942643"/>
            <a:ext cx="4708525" cy="1231900"/>
          </a:xfrm>
          <a:custGeom>
            <a:avLst/>
            <a:gdLst>
              <a:gd name="T0" fmla="*/ 14 w 2966"/>
              <a:gd name="T1" fmla="*/ 776 h 776"/>
              <a:gd name="T2" fmla="*/ 147 w 2966"/>
              <a:gd name="T3" fmla="*/ 628 h 776"/>
              <a:gd name="T4" fmla="*/ 223 w 2966"/>
              <a:gd name="T5" fmla="*/ 555 h 776"/>
              <a:gd name="T6" fmla="*/ 312 w 2966"/>
              <a:gd name="T7" fmla="*/ 485 h 776"/>
              <a:gd name="T8" fmla="*/ 414 w 2966"/>
              <a:gd name="T9" fmla="*/ 416 h 776"/>
              <a:gd name="T10" fmla="*/ 537 w 2966"/>
              <a:gd name="T11" fmla="*/ 354 h 776"/>
              <a:gd name="T12" fmla="*/ 598 w 2966"/>
              <a:gd name="T13" fmla="*/ 318 h 776"/>
              <a:gd name="T14" fmla="*/ 674 w 2966"/>
              <a:gd name="T15" fmla="*/ 299 h 776"/>
              <a:gd name="T16" fmla="*/ 847 w 2966"/>
              <a:gd name="T17" fmla="*/ 249 h 776"/>
              <a:gd name="T18" fmla="*/ 946 w 2966"/>
              <a:gd name="T19" fmla="*/ 225 h 776"/>
              <a:gd name="T20" fmla="*/ 1060 w 2966"/>
              <a:gd name="T21" fmla="*/ 203 h 776"/>
              <a:gd name="T22" fmla="*/ 1189 w 2966"/>
              <a:gd name="T23" fmla="*/ 181 h 776"/>
              <a:gd name="T24" fmla="*/ 1326 w 2966"/>
              <a:gd name="T25" fmla="*/ 159 h 776"/>
              <a:gd name="T26" fmla="*/ 1622 w 2966"/>
              <a:gd name="T27" fmla="*/ 118 h 776"/>
              <a:gd name="T28" fmla="*/ 1934 w 2966"/>
              <a:gd name="T29" fmla="*/ 82 h 776"/>
              <a:gd name="T30" fmla="*/ 2242 w 2966"/>
              <a:gd name="T31" fmla="*/ 54 h 776"/>
              <a:gd name="T32" fmla="*/ 2459 w 2966"/>
              <a:gd name="T33" fmla="*/ 38 h 776"/>
              <a:gd name="T34" fmla="*/ 2594 w 2966"/>
              <a:gd name="T35" fmla="*/ 30 h 776"/>
              <a:gd name="T36" fmla="*/ 2719 w 2966"/>
              <a:gd name="T37" fmla="*/ 24 h 776"/>
              <a:gd name="T38" fmla="*/ 2829 w 2966"/>
              <a:gd name="T39" fmla="*/ 20 h 776"/>
              <a:gd name="T40" fmla="*/ 2924 w 2966"/>
              <a:gd name="T41" fmla="*/ 20 h 776"/>
              <a:gd name="T42" fmla="*/ 2966 w 2966"/>
              <a:gd name="T43" fmla="*/ 0 h 776"/>
              <a:gd name="T44" fmla="*/ 2880 w 2966"/>
              <a:gd name="T45" fmla="*/ 0 h 776"/>
              <a:gd name="T46" fmla="*/ 2775 w 2966"/>
              <a:gd name="T47" fmla="*/ 2 h 776"/>
              <a:gd name="T48" fmla="*/ 2658 w 2966"/>
              <a:gd name="T49" fmla="*/ 6 h 776"/>
              <a:gd name="T50" fmla="*/ 2528 w 2966"/>
              <a:gd name="T51" fmla="*/ 14 h 776"/>
              <a:gd name="T52" fmla="*/ 2389 w 2966"/>
              <a:gd name="T53" fmla="*/ 22 h 776"/>
              <a:gd name="T54" fmla="*/ 2089 w 2966"/>
              <a:gd name="T55" fmla="*/ 48 h 776"/>
              <a:gd name="T56" fmla="*/ 1777 w 2966"/>
              <a:gd name="T57" fmla="*/ 80 h 776"/>
              <a:gd name="T58" fmla="*/ 1471 w 2966"/>
              <a:gd name="T59" fmla="*/ 118 h 776"/>
              <a:gd name="T60" fmla="*/ 1256 w 2966"/>
              <a:gd name="T61" fmla="*/ 148 h 776"/>
              <a:gd name="T62" fmla="*/ 1123 w 2966"/>
              <a:gd name="T63" fmla="*/ 171 h 776"/>
              <a:gd name="T64" fmla="*/ 1002 w 2966"/>
              <a:gd name="T65" fmla="*/ 195 h 776"/>
              <a:gd name="T66" fmla="*/ 893 w 2966"/>
              <a:gd name="T67" fmla="*/ 217 h 776"/>
              <a:gd name="T68" fmla="*/ 757 w 2966"/>
              <a:gd name="T69" fmla="*/ 253 h 776"/>
              <a:gd name="T70" fmla="*/ 598 w 2966"/>
              <a:gd name="T71" fmla="*/ 307 h 776"/>
              <a:gd name="T72" fmla="*/ 523 w 2966"/>
              <a:gd name="T73" fmla="*/ 340 h 776"/>
              <a:gd name="T74" fmla="*/ 400 w 2966"/>
              <a:gd name="T75" fmla="*/ 402 h 776"/>
              <a:gd name="T76" fmla="*/ 298 w 2966"/>
              <a:gd name="T77" fmla="*/ 471 h 776"/>
              <a:gd name="T78" fmla="*/ 209 w 2966"/>
              <a:gd name="T79" fmla="*/ 541 h 776"/>
              <a:gd name="T80" fmla="*/ 133 w 2966"/>
              <a:gd name="T81" fmla="*/ 613 h 776"/>
              <a:gd name="T82" fmla="*/ 0 w 2966"/>
              <a:gd name="T83" fmla="*/ 764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66" h="776">
                <a:moveTo>
                  <a:pt x="0" y="764"/>
                </a:moveTo>
                <a:lnTo>
                  <a:pt x="14" y="776"/>
                </a:lnTo>
                <a:lnTo>
                  <a:pt x="78" y="702"/>
                </a:lnTo>
                <a:lnTo>
                  <a:pt x="147" y="628"/>
                </a:lnTo>
                <a:lnTo>
                  <a:pt x="183" y="591"/>
                </a:lnTo>
                <a:lnTo>
                  <a:pt x="223" y="555"/>
                </a:lnTo>
                <a:lnTo>
                  <a:pt x="266" y="519"/>
                </a:lnTo>
                <a:lnTo>
                  <a:pt x="312" y="485"/>
                </a:lnTo>
                <a:lnTo>
                  <a:pt x="360" y="450"/>
                </a:lnTo>
                <a:lnTo>
                  <a:pt x="414" y="416"/>
                </a:lnTo>
                <a:lnTo>
                  <a:pt x="473" y="386"/>
                </a:lnTo>
                <a:lnTo>
                  <a:pt x="537" y="354"/>
                </a:lnTo>
                <a:lnTo>
                  <a:pt x="606" y="326"/>
                </a:lnTo>
                <a:lnTo>
                  <a:pt x="598" y="318"/>
                </a:lnTo>
                <a:lnTo>
                  <a:pt x="598" y="328"/>
                </a:lnTo>
                <a:lnTo>
                  <a:pt x="674" y="299"/>
                </a:lnTo>
                <a:lnTo>
                  <a:pt x="757" y="273"/>
                </a:lnTo>
                <a:lnTo>
                  <a:pt x="847" y="249"/>
                </a:lnTo>
                <a:lnTo>
                  <a:pt x="893" y="237"/>
                </a:lnTo>
                <a:lnTo>
                  <a:pt x="946" y="225"/>
                </a:lnTo>
                <a:lnTo>
                  <a:pt x="1002" y="215"/>
                </a:lnTo>
                <a:lnTo>
                  <a:pt x="1060" y="203"/>
                </a:lnTo>
                <a:lnTo>
                  <a:pt x="1123" y="191"/>
                </a:lnTo>
                <a:lnTo>
                  <a:pt x="1189" y="181"/>
                </a:lnTo>
                <a:lnTo>
                  <a:pt x="1256" y="169"/>
                </a:lnTo>
                <a:lnTo>
                  <a:pt x="1326" y="159"/>
                </a:lnTo>
                <a:lnTo>
                  <a:pt x="1471" y="138"/>
                </a:lnTo>
                <a:lnTo>
                  <a:pt x="1622" y="118"/>
                </a:lnTo>
                <a:lnTo>
                  <a:pt x="1777" y="100"/>
                </a:lnTo>
                <a:lnTo>
                  <a:pt x="1934" y="82"/>
                </a:lnTo>
                <a:lnTo>
                  <a:pt x="2089" y="68"/>
                </a:lnTo>
                <a:lnTo>
                  <a:pt x="2242" y="54"/>
                </a:lnTo>
                <a:lnTo>
                  <a:pt x="2389" y="42"/>
                </a:lnTo>
                <a:lnTo>
                  <a:pt x="2459" y="38"/>
                </a:lnTo>
                <a:lnTo>
                  <a:pt x="2528" y="34"/>
                </a:lnTo>
                <a:lnTo>
                  <a:pt x="2594" y="30"/>
                </a:lnTo>
                <a:lnTo>
                  <a:pt x="2658" y="26"/>
                </a:lnTo>
                <a:lnTo>
                  <a:pt x="2719" y="24"/>
                </a:lnTo>
                <a:lnTo>
                  <a:pt x="2775" y="22"/>
                </a:lnTo>
                <a:lnTo>
                  <a:pt x="2829" y="20"/>
                </a:lnTo>
                <a:lnTo>
                  <a:pt x="2880" y="20"/>
                </a:lnTo>
                <a:lnTo>
                  <a:pt x="2924" y="20"/>
                </a:lnTo>
                <a:lnTo>
                  <a:pt x="2966" y="20"/>
                </a:lnTo>
                <a:lnTo>
                  <a:pt x="2966" y="0"/>
                </a:lnTo>
                <a:lnTo>
                  <a:pt x="2924" y="0"/>
                </a:lnTo>
                <a:lnTo>
                  <a:pt x="2880" y="0"/>
                </a:lnTo>
                <a:lnTo>
                  <a:pt x="2829" y="0"/>
                </a:lnTo>
                <a:lnTo>
                  <a:pt x="2775" y="2"/>
                </a:lnTo>
                <a:lnTo>
                  <a:pt x="2719" y="4"/>
                </a:lnTo>
                <a:lnTo>
                  <a:pt x="2658" y="6"/>
                </a:lnTo>
                <a:lnTo>
                  <a:pt x="2594" y="10"/>
                </a:lnTo>
                <a:lnTo>
                  <a:pt x="2528" y="14"/>
                </a:lnTo>
                <a:lnTo>
                  <a:pt x="2459" y="18"/>
                </a:lnTo>
                <a:lnTo>
                  <a:pt x="2389" y="22"/>
                </a:lnTo>
                <a:lnTo>
                  <a:pt x="2242" y="34"/>
                </a:lnTo>
                <a:lnTo>
                  <a:pt x="2089" y="48"/>
                </a:lnTo>
                <a:lnTo>
                  <a:pt x="1934" y="62"/>
                </a:lnTo>
                <a:lnTo>
                  <a:pt x="1777" y="80"/>
                </a:lnTo>
                <a:lnTo>
                  <a:pt x="1622" y="98"/>
                </a:lnTo>
                <a:lnTo>
                  <a:pt x="1471" y="118"/>
                </a:lnTo>
                <a:lnTo>
                  <a:pt x="1326" y="138"/>
                </a:lnTo>
                <a:lnTo>
                  <a:pt x="1256" y="148"/>
                </a:lnTo>
                <a:lnTo>
                  <a:pt x="1189" y="161"/>
                </a:lnTo>
                <a:lnTo>
                  <a:pt x="1123" y="171"/>
                </a:lnTo>
                <a:lnTo>
                  <a:pt x="1060" y="183"/>
                </a:lnTo>
                <a:lnTo>
                  <a:pt x="1002" y="195"/>
                </a:lnTo>
                <a:lnTo>
                  <a:pt x="946" y="205"/>
                </a:lnTo>
                <a:lnTo>
                  <a:pt x="893" y="217"/>
                </a:lnTo>
                <a:lnTo>
                  <a:pt x="843" y="231"/>
                </a:lnTo>
                <a:lnTo>
                  <a:pt x="757" y="253"/>
                </a:lnTo>
                <a:lnTo>
                  <a:pt x="674" y="279"/>
                </a:lnTo>
                <a:lnTo>
                  <a:pt x="598" y="307"/>
                </a:lnTo>
                <a:lnTo>
                  <a:pt x="592" y="312"/>
                </a:lnTo>
                <a:lnTo>
                  <a:pt x="523" y="340"/>
                </a:lnTo>
                <a:lnTo>
                  <a:pt x="459" y="372"/>
                </a:lnTo>
                <a:lnTo>
                  <a:pt x="400" y="402"/>
                </a:lnTo>
                <a:lnTo>
                  <a:pt x="346" y="436"/>
                </a:lnTo>
                <a:lnTo>
                  <a:pt x="298" y="471"/>
                </a:lnTo>
                <a:lnTo>
                  <a:pt x="251" y="505"/>
                </a:lnTo>
                <a:lnTo>
                  <a:pt x="209" y="541"/>
                </a:lnTo>
                <a:lnTo>
                  <a:pt x="169" y="577"/>
                </a:lnTo>
                <a:lnTo>
                  <a:pt x="133" y="613"/>
                </a:lnTo>
                <a:lnTo>
                  <a:pt x="64" y="688"/>
                </a:lnTo>
                <a:lnTo>
                  <a:pt x="0" y="76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28" name="Rectangle 236">
            <a:extLst>
              <a:ext uri="{FF2B5EF4-FFF2-40B4-BE49-F238E27FC236}">
                <a16:creationId xmlns:a16="http://schemas.microsoft.com/office/drawing/2014/main" id="{B1B96F6E-9D14-46DB-999D-AD21E8281F1E}"/>
              </a:ext>
            </a:extLst>
          </p:cNvPr>
          <p:cNvSpPr>
            <a:spLocks noChangeArrowheads="1"/>
          </p:cNvSpPr>
          <p:nvPr/>
        </p:nvSpPr>
        <p:spPr bwMode="auto">
          <a:xfrm>
            <a:off x="7577932" y="4833105"/>
            <a:ext cx="5365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29" name="Rectangle 237">
            <a:extLst>
              <a:ext uri="{FF2B5EF4-FFF2-40B4-BE49-F238E27FC236}">
                <a16:creationId xmlns:a16="http://schemas.microsoft.com/office/drawing/2014/main" id="{C3BAA494-58DA-426C-A176-1819EC44498D}"/>
              </a:ext>
            </a:extLst>
          </p:cNvPr>
          <p:cNvSpPr>
            <a:spLocks noChangeArrowheads="1"/>
          </p:cNvSpPr>
          <p:nvPr/>
        </p:nvSpPr>
        <p:spPr bwMode="auto">
          <a:xfrm>
            <a:off x="7577932" y="4845805"/>
            <a:ext cx="4857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rPr>
              <a:t>Setup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2630" name="Rectangle 238">
            <a:extLst>
              <a:ext uri="{FF2B5EF4-FFF2-40B4-BE49-F238E27FC236}">
                <a16:creationId xmlns:a16="http://schemas.microsoft.com/office/drawing/2014/main" id="{898D742B-51E0-4722-80A5-FBE12913F14F}"/>
              </a:ext>
            </a:extLst>
          </p:cNvPr>
          <p:cNvSpPr>
            <a:spLocks noChangeArrowheads="1"/>
          </p:cNvSpPr>
          <p:nvPr/>
        </p:nvSpPr>
        <p:spPr bwMode="auto">
          <a:xfrm>
            <a:off x="7577932" y="5029955"/>
            <a:ext cx="4127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92631" name="Group 241">
            <a:extLst>
              <a:ext uri="{FF2B5EF4-FFF2-40B4-BE49-F238E27FC236}">
                <a16:creationId xmlns:a16="http://schemas.microsoft.com/office/drawing/2014/main" id="{F1233651-B251-4F5F-9F37-1E542E941618}"/>
              </a:ext>
            </a:extLst>
          </p:cNvPr>
          <p:cNvGrpSpPr>
            <a:grpSpLocks/>
          </p:cNvGrpSpPr>
          <p:nvPr/>
        </p:nvGrpSpPr>
        <p:grpSpPr bwMode="auto">
          <a:xfrm>
            <a:off x="7482682" y="5204580"/>
            <a:ext cx="246063" cy="209550"/>
            <a:chOff x="1678" y="3080"/>
            <a:chExt cx="155" cy="132"/>
          </a:xfrm>
        </p:grpSpPr>
        <p:sp>
          <p:nvSpPr>
            <p:cNvPr id="192675" name="Line 239">
              <a:extLst>
                <a:ext uri="{FF2B5EF4-FFF2-40B4-BE49-F238E27FC236}">
                  <a16:creationId xmlns:a16="http://schemas.microsoft.com/office/drawing/2014/main" id="{C0617779-0F36-4177-93F3-0402AA8F570E}"/>
                </a:ext>
              </a:extLst>
            </p:cNvPr>
            <p:cNvSpPr>
              <a:spLocks noChangeShapeType="1"/>
            </p:cNvSpPr>
            <p:nvPr/>
          </p:nvSpPr>
          <p:spPr bwMode="auto">
            <a:xfrm flipH="1">
              <a:off x="1716" y="3080"/>
              <a:ext cx="117" cy="10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76" name="Freeform 240">
              <a:extLst>
                <a:ext uri="{FF2B5EF4-FFF2-40B4-BE49-F238E27FC236}">
                  <a16:creationId xmlns:a16="http://schemas.microsoft.com/office/drawing/2014/main" id="{0C05B9A4-D7CC-4120-AF29-2950D7EEEE56}"/>
                </a:ext>
              </a:extLst>
            </p:cNvPr>
            <p:cNvSpPr>
              <a:spLocks/>
            </p:cNvSpPr>
            <p:nvPr/>
          </p:nvSpPr>
          <p:spPr bwMode="auto">
            <a:xfrm>
              <a:off x="1678" y="3128"/>
              <a:ext cx="90" cy="84"/>
            </a:xfrm>
            <a:custGeom>
              <a:avLst/>
              <a:gdLst>
                <a:gd name="T0" fmla="*/ 36 w 90"/>
                <a:gd name="T1" fmla="*/ 0 h 84"/>
                <a:gd name="T2" fmla="*/ 0 w 90"/>
                <a:gd name="T3" fmla="*/ 84 h 84"/>
                <a:gd name="T4" fmla="*/ 90 w 90"/>
                <a:gd name="T5" fmla="*/ 62 h 84"/>
                <a:gd name="T6" fmla="*/ 44 w 90"/>
                <a:gd name="T7" fmla="*/ 48 h 84"/>
                <a:gd name="T8" fmla="*/ 36 w 90"/>
                <a:gd name="T9" fmla="*/ 0 h 84"/>
              </a:gdLst>
              <a:ahLst/>
              <a:cxnLst>
                <a:cxn ang="0">
                  <a:pos x="T0" y="T1"/>
                </a:cxn>
                <a:cxn ang="0">
                  <a:pos x="T2" y="T3"/>
                </a:cxn>
                <a:cxn ang="0">
                  <a:pos x="T4" y="T5"/>
                </a:cxn>
                <a:cxn ang="0">
                  <a:pos x="T6" y="T7"/>
                </a:cxn>
                <a:cxn ang="0">
                  <a:pos x="T8" y="T9"/>
                </a:cxn>
              </a:cxnLst>
              <a:rect l="0" t="0" r="r" b="b"/>
              <a:pathLst>
                <a:path w="90" h="84">
                  <a:moveTo>
                    <a:pt x="36" y="0"/>
                  </a:moveTo>
                  <a:lnTo>
                    <a:pt x="0" y="84"/>
                  </a:lnTo>
                  <a:lnTo>
                    <a:pt x="90" y="62"/>
                  </a:lnTo>
                  <a:lnTo>
                    <a:pt x="44" y="48"/>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2632" name="Group 281">
            <a:extLst>
              <a:ext uri="{FF2B5EF4-FFF2-40B4-BE49-F238E27FC236}">
                <a16:creationId xmlns:a16="http://schemas.microsoft.com/office/drawing/2014/main" id="{2F9391FA-05B3-4E0B-95F8-43D7AAF2BBEE}"/>
              </a:ext>
            </a:extLst>
          </p:cNvPr>
          <p:cNvGrpSpPr>
            <a:grpSpLocks/>
          </p:cNvGrpSpPr>
          <p:nvPr/>
        </p:nvGrpSpPr>
        <p:grpSpPr bwMode="auto">
          <a:xfrm>
            <a:off x="11446670" y="4968043"/>
            <a:ext cx="19050" cy="1476375"/>
            <a:chOff x="4175" y="2931"/>
            <a:chExt cx="12" cy="930"/>
          </a:xfrm>
        </p:grpSpPr>
        <p:sp>
          <p:nvSpPr>
            <p:cNvPr id="192636" name="Freeform 242">
              <a:extLst>
                <a:ext uri="{FF2B5EF4-FFF2-40B4-BE49-F238E27FC236}">
                  <a16:creationId xmlns:a16="http://schemas.microsoft.com/office/drawing/2014/main" id="{13D0B1EB-3466-42CB-9DF7-B4DF2B3284F7}"/>
                </a:ext>
              </a:extLst>
            </p:cNvPr>
            <p:cNvSpPr>
              <a:spLocks/>
            </p:cNvSpPr>
            <p:nvPr/>
          </p:nvSpPr>
          <p:spPr bwMode="auto">
            <a:xfrm>
              <a:off x="4175" y="2931"/>
              <a:ext cx="12" cy="12"/>
            </a:xfrm>
            <a:custGeom>
              <a:avLst/>
              <a:gdLst>
                <a:gd name="T0" fmla="*/ 12 w 12"/>
                <a:gd name="T1" fmla="*/ 8 h 12"/>
                <a:gd name="T2" fmla="*/ 12 w 12"/>
                <a:gd name="T3" fmla="*/ 6 h 12"/>
                <a:gd name="T4" fmla="*/ 10 w 12"/>
                <a:gd name="T5" fmla="*/ 4 h 12"/>
                <a:gd name="T6" fmla="*/ 8 w 12"/>
                <a:gd name="T7" fmla="*/ 2 h 12"/>
                <a:gd name="T8" fmla="*/ 6 w 12"/>
                <a:gd name="T9" fmla="*/ 0 h 12"/>
                <a:gd name="T10" fmla="*/ 6 w 12"/>
                <a:gd name="T11" fmla="*/ 0 h 12"/>
                <a:gd name="T12" fmla="*/ 4 w 12"/>
                <a:gd name="T13" fmla="*/ 2 h 12"/>
                <a:gd name="T14" fmla="*/ 2 w 12"/>
                <a:gd name="T15" fmla="*/ 4 h 12"/>
                <a:gd name="T16" fmla="*/ 0 w 12"/>
                <a:gd name="T17" fmla="*/ 6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12">
                  <a:moveTo>
                    <a:pt x="12" y="8"/>
                  </a:moveTo>
                  <a:lnTo>
                    <a:pt x="12" y="6"/>
                  </a:lnTo>
                  <a:lnTo>
                    <a:pt x="10" y="4"/>
                  </a:lnTo>
                  <a:lnTo>
                    <a:pt x="8" y="2"/>
                  </a:lnTo>
                  <a:lnTo>
                    <a:pt x="6" y="0"/>
                  </a:lnTo>
                  <a:lnTo>
                    <a:pt x="6" y="0"/>
                  </a:lnTo>
                  <a:lnTo>
                    <a:pt x="4" y="2"/>
                  </a:lnTo>
                  <a:lnTo>
                    <a:pt x="2" y="4"/>
                  </a:lnTo>
                  <a:lnTo>
                    <a:pt x="0" y="6"/>
                  </a:lnTo>
                  <a:lnTo>
                    <a:pt x="0" y="6"/>
                  </a:lnTo>
                  <a:lnTo>
                    <a:pt x="0" y="6"/>
                  </a:lnTo>
                  <a:lnTo>
                    <a:pt x="2" y="8"/>
                  </a:lnTo>
                  <a:lnTo>
                    <a:pt x="4" y="10"/>
                  </a:lnTo>
                  <a:lnTo>
                    <a:pt x="6" y="12"/>
                  </a:lnTo>
                  <a:lnTo>
                    <a:pt x="6" y="12"/>
                  </a:lnTo>
                  <a:lnTo>
                    <a:pt x="8" y="10"/>
                  </a:lnTo>
                  <a:lnTo>
                    <a:pt x="10" y="8"/>
                  </a:lnTo>
                  <a:lnTo>
                    <a:pt x="12" y="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37" name="Freeform 243">
              <a:extLst>
                <a:ext uri="{FF2B5EF4-FFF2-40B4-BE49-F238E27FC236}">
                  <a16:creationId xmlns:a16="http://schemas.microsoft.com/office/drawing/2014/main" id="{672A069C-55A4-48AE-A569-055FBD8B05F8}"/>
                </a:ext>
              </a:extLst>
            </p:cNvPr>
            <p:cNvSpPr>
              <a:spLocks/>
            </p:cNvSpPr>
            <p:nvPr/>
          </p:nvSpPr>
          <p:spPr bwMode="auto">
            <a:xfrm>
              <a:off x="4175" y="295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38" name="Freeform 244">
              <a:extLst>
                <a:ext uri="{FF2B5EF4-FFF2-40B4-BE49-F238E27FC236}">
                  <a16:creationId xmlns:a16="http://schemas.microsoft.com/office/drawing/2014/main" id="{0880EF1C-0D78-4262-AF48-EA4577E16B64}"/>
                </a:ext>
              </a:extLst>
            </p:cNvPr>
            <p:cNvSpPr>
              <a:spLocks/>
            </p:cNvSpPr>
            <p:nvPr/>
          </p:nvSpPr>
          <p:spPr bwMode="auto">
            <a:xfrm>
              <a:off x="4175" y="297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39" name="Freeform 245">
              <a:extLst>
                <a:ext uri="{FF2B5EF4-FFF2-40B4-BE49-F238E27FC236}">
                  <a16:creationId xmlns:a16="http://schemas.microsoft.com/office/drawing/2014/main" id="{85099B5A-DDEA-4D86-92B8-110804A993B6}"/>
                </a:ext>
              </a:extLst>
            </p:cNvPr>
            <p:cNvSpPr>
              <a:spLocks/>
            </p:cNvSpPr>
            <p:nvPr/>
          </p:nvSpPr>
          <p:spPr bwMode="auto">
            <a:xfrm>
              <a:off x="4175" y="3003"/>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0" name="Freeform 246">
              <a:extLst>
                <a:ext uri="{FF2B5EF4-FFF2-40B4-BE49-F238E27FC236}">
                  <a16:creationId xmlns:a16="http://schemas.microsoft.com/office/drawing/2014/main" id="{C2B326A8-A6BD-4048-9BD3-C5A3396B915F}"/>
                </a:ext>
              </a:extLst>
            </p:cNvPr>
            <p:cNvSpPr>
              <a:spLocks/>
            </p:cNvSpPr>
            <p:nvPr/>
          </p:nvSpPr>
          <p:spPr bwMode="auto">
            <a:xfrm>
              <a:off x="4175" y="3027"/>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1" name="Freeform 247">
              <a:extLst>
                <a:ext uri="{FF2B5EF4-FFF2-40B4-BE49-F238E27FC236}">
                  <a16:creationId xmlns:a16="http://schemas.microsoft.com/office/drawing/2014/main" id="{D14F77E5-7B0D-4A78-82C4-FA38E60A048F}"/>
                </a:ext>
              </a:extLst>
            </p:cNvPr>
            <p:cNvSpPr>
              <a:spLocks/>
            </p:cNvSpPr>
            <p:nvPr/>
          </p:nvSpPr>
          <p:spPr bwMode="auto">
            <a:xfrm>
              <a:off x="4175" y="3051"/>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2" name="Freeform 248">
              <a:extLst>
                <a:ext uri="{FF2B5EF4-FFF2-40B4-BE49-F238E27FC236}">
                  <a16:creationId xmlns:a16="http://schemas.microsoft.com/office/drawing/2014/main" id="{1C0C287E-2D6A-403A-9AC5-D2F3E97E3E9F}"/>
                </a:ext>
              </a:extLst>
            </p:cNvPr>
            <p:cNvSpPr>
              <a:spLocks/>
            </p:cNvSpPr>
            <p:nvPr/>
          </p:nvSpPr>
          <p:spPr bwMode="auto">
            <a:xfrm>
              <a:off x="4175" y="307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3" name="Freeform 249">
              <a:extLst>
                <a:ext uri="{FF2B5EF4-FFF2-40B4-BE49-F238E27FC236}">
                  <a16:creationId xmlns:a16="http://schemas.microsoft.com/office/drawing/2014/main" id="{7ABCA12B-578A-4640-9738-90CE9413EA9E}"/>
                </a:ext>
              </a:extLst>
            </p:cNvPr>
            <p:cNvSpPr>
              <a:spLocks/>
            </p:cNvSpPr>
            <p:nvPr/>
          </p:nvSpPr>
          <p:spPr bwMode="auto">
            <a:xfrm>
              <a:off x="4175" y="310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4" name="Freeform 250">
              <a:extLst>
                <a:ext uri="{FF2B5EF4-FFF2-40B4-BE49-F238E27FC236}">
                  <a16:creationId xmlns:a16="http://schemas.microsoft.com/office/drawing/2014/main" id="{0AF08568-91FE-4AD9-A26B-0930A132722C}"/>
                </a:ext>
              </a:extLst>
            </p:cNvPr>
            <p:cNvSpPr>
              <a:spLocks/>
            </p:cNvSpPr>
            <p:nvPr/>
          </p:nvSpPr>
          <p:spPr bwMode="auto">
            <a:xfrm>
              <a:off x="4175" y="312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5" name="Freeform 251">
              <a:extLst>
                <a:ext uri="{FF2B5EF4-FFF2-40B4-BE49-F238E27FC236}">
                  <a16:creationId xmlns:a16="http://schemas.microsoft.com/office/drawing/2014/main" id="{7B10A4E0-6919-47D9-94B2-0D1E5D676386}"/>
                </a:ext>
              </a:extLst>
            </p:cNvPr>
            <p:cNvSpPr>
              <a:spLocks/>
            </p:cNvSpPr>
            <p:nvPr/>
          </p:nvSpPr>
          <p:spPr bwMode="auto">
            <a:xfrm>
              <a:off x="4175" y="3148"/>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6" name="Freeform 252">
              <a:extLst>
                <a:ext uri="{FF2B5EF4-FFF2-40B4-BE49-F238E27FC236}">
                  <a16:creationId xmlns:a16="http://schemas.microsoft.com/office/drawing/2014/main" id="{CFC647EF-99DC-4FF6-802F-A4F6269CD4CA}"/>
                </a:ext>
              </a:extLst>
            </p:cNvPr>
            <p:cNvSpPr>
              <a:spLocks/>
            </p:cNvSpPr>
            <p:nvPr/>
          </p:nvSpPr>
          <p:spPr bwMode="auto">
            <a:xfrm>
              <a:off x="4175" y="3172"/>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7" name="Freeform 253">
              <a:extLst>
                <a:ext uri="{FF2B5EF4-FFF2-40B4-BE49-F238E27FC236}">
                  <a16:creationId xmlns:a16="http://schemas.microsoft.com/office/drawing/2014/main" id="{4B316164-5F28-4FD8-B53F-AEAF83379749}"/>
                </a:ext>
              </a:extLst>
            </p:cNvPr>
            <p:cNvSpPr>
              <a:spLocks/>
            </p:cNvSpPr>
            <p:nvPr/>
          </p:nvSpPr>
          <p:spPr bwMode="auto">
            <a:xfrm>
              <a:off x="4175" y="319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8" name="Freeform 254">
              <a:extLst>
                <a:ext uri="{FF2B5EF4-FFF2-40B4-BE49-F238E27FC236}">
                  <a16:creationId xmlns:a16="http://schemas.microsoft.com/office/drawing/2014/main" id="{EA6A92B3-5E04-49C0-AEC9-4C14425E75EC}"/>
                </a:ext>
              </a:extLst>
            </p:cNvPr>
            <p:cNvSpPr>
              <a:spLocks/>
            </p:cNvSpPr>
            <p:nvPr/>
          </p:nvSpPr>
          <p:spPr bwMode="auto">
            <a:xfrm>
              <a:off x="4175" y="3220"/>
              <a:ext cx="12" cy="13"/>
            </a:xfrm>
            <a:custGeom>
              <a:avLst/>
              <a:gdLst>
                <a:gd name="T0" fmla="*/ 12 w 12"/>
                <a:gd name="T1" fmla="*/ 7 h 13"/>
                <a:gd name="T2" fmla="*/ 12 w 12"/>
                <a:gd name="T3" fmla="*/ 5 h 13"/>
                <a:gd name="T4" fmla="*/ 12 w 12"/>
                <a:gd name="T5" fmla="*/ 2 h 13"/>
                <a:gd name="T6" fmla="*/ 10 w 12"/>
                <a:gd name="T7" fmla="*/ 0 h 13"/>
                <a:gd name="T8" fmla="*/ 8 w 12"/>
                <a:gd name="T9" fmla="*/ 0 h 13"/>
                <a:gd name="T10" fmla="*/ 6 w 12"/>
                <a:gd name="T11" fmla="*/ 0 h 13"/>
                <a:gd name="T12" fmla="*/ 4 w 12"/>
                <a:gd name="T13" fmla="*/ 0 h 13"/>
                <a:gd name="T14" fmla="*/ 2 w 12"/>
                <a:gd name="T15" fmla="*/ 2 h 13"/>
                <a:gd name="T16" fmla="*/ 0 w 12"/>
                <a:gd name="T17" fmla="*/ 5 h 13"/>
                <a:gd name="T18" fmla="*/ 0 w 12"/>
                <a:gd name="T19" fmla="*/ 7 h 13"/>
                <a:gd name="T20" fmla="*/ 0 w 12"/>
                <a:gd name="T21" fmla="*/ 7 h 13"/>
                <a:gd name="T22" fmla="*/ 2 w 12"/>
                <a:gd name="T23" fmla="*/ 9 h 13"/>
                <a:gd name="T24" fmla="*/ 4 w 12"/>
                <a:gd name="T25" fmla="*/ 11 h 13"/>
                <a:gd name="T26" fmla="*/ 6 w 12"/>
                <a:gd name="T27" fmla="*/ 13 h 13"/>
                <a:gd name="T28" fmla="*/ 6 w 12"/>
                <a:gd name="T29" fmla="*/ 13 h 13"/>
                <a:gd name="T30" fmla="*/ 8 w 12"/>
                <a:gd name="T31" fmla="*/ 11 h 13"/>
                <a:gd name="T32" fmla="*/ 10 w 12"/>
                <a:gd name="T33" fmla="*/ 9 h 13"/>
                <a:gd name="T34" fmla="*/ 12 w 12"/>
                <a:gd name="T35" fmla="*/ 9 h 13"/>
                <a:gd name="T36" fmla="*/ 12 w 12"/>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3">
                  <a:moveTo>
                    <a:pt x="12" y="7"/>
                  </a:moveTo>
                  <a:lnTo>
                    <a:pt x="12" y="5"/>
                  </a:lnTo>
                  <a:lnTo>
                    <a:pt x="12" y="2"/>
                  </a:lnTo>
                  <a:lnTo>
                    <a:pt x="10" y="0"/>
                  </a:lnTo>
                  <a:lnTo>
                    <a:pt x="8" y="0"/>
                  </a:lnTo>
                  <a:lnTo>
                    <a:pt x="6" y="0"/>
                  </a:lnTo>
                  <a:lnTo>
                    <a:pt x="4" y="0"/>
                  </a:lnTo>
                  <a:lnTo>
                    <a:pt x="2" y="2"/>
                  </a:lnTo>
                  <a:lnTo>
                    <a:pt x="0" y="5"/>
                  </a:lnTo>
                  <a:lnTo>
                    <a:pt x="0" y="7"/>
                  </a:lnTo>
                  <a:lnTo>
                    <a:pt x="0" y="7"/>
                  </a:lnTo>
                  <a:lnTo>
                    <a:pt x="2" y="9"/>
                  </a:lnTo>
                  <a:lnTo>
                    <a:pt x="4" y="11"/>
                  </a:lnTo>
                  <a:lnTo>
                    <a:pt x="6" y="13"/>
                  </a:lnTo>
                  <a:lnTo>
                    <a:pt x="6" y="13"/>
                  </a:lnTo>
                  <a:lnTo>
                    <a:pt x="8" y="11"/>
                  </a:lnTo>
                  <a:lnTo>
                    <a:pt x="10" y="9"/>
                  </a:lnTo>
                  <a:lnTo>
                    <a:pt x="12" y="9"/>
                  </a:lnTo>
                  <a:lnTo>
                    <a:pt x="1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9" name="Freeform 255">
              <a:extLst>
                <a:ext uri="{FF2B5EF4-FFF2-40B4-BE49-F238E27FC236}">
                  <a16:creationId xmlns:a16="http://schemas.microsoft.com/office/drawing/2014/main" id="{6ED91E8A-A9A1-4298-BCB3-81D565D3D6A9}"/>
                </a:ext>
              </a:extLst>
            </p:cNvPr>
            <p:cNvSpPr>
              <a:spLocks/>
            </p:cNvSpPr>
            <p:nvPr/>
          </p:nvSpPr>
          <p:spPr bwMode="auto">
            <a:xfrm>
              <a:off x="4175" y="324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0" name="Freeform 256">
              <a:extLst>
                <a:ext uri="{FF2B5EF4-FFF2-40B4-BE49-F238E27FC236}">
                  <a16:creationId xmlns:a16="http://schemas.microsoft.com/office/drawing/2014/main" id="{24C54AFD-401B-4815-87FA-85593275F3B6}"/>
                </a:ext>
              </a:extLst>
            </p:cNvPr>
            <p:cNvSpPr>
              <a:spLocks/>
            </p:cNvSpPr>
            <p:nvPr/>
          </p:nvSpPr>
          <p:spPr bwMode="auto">
            <a:xfrm>
              <a:off x="4175" y="326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1" name="Freeform 257">
              <a:extLst>
                <a:ext uri="{FF2B5EF4-FFF2-40B4-BE49-F238E27FC236}">
                  <a16:creationId xmlns:a16="http://schemas.microsoft.com/office/drawing/2014/main" id="{0A0E3029-2830-492C-9965-CBE36AD1B0CA}"/>
                </a:ext>
              </a:extLst>
            </p:cNvPr>
            <p:cNvSpPr>
              <a:spLocks/>
            </p:cNvSpPr>
            <p:nvPr/>
          </p:nvSpPr>
          <p:spPr bwMode="auto">
            <a:xfrm>
              <a:off x="4175" y="3293"/>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2" name="Freeform 258">
              <a:extLst>
                <a:ext uri="{FF2B5EF4-FFF2-40B4-BE49-F238E27FC236}">
                  <a16:creationId xmlns:a16="http://schemas.microsoft.com/office/drawing/2014/main" id="{303898C8-D6B5-4CB8-8D85-2E30B533B428}"/>
                </a:ext>
              </a:extLst>
            </p:cNvPr>
            <p:cNvSpPr>
              <a:spLocks/>
            </p:cNvSpPr>
            <p:nvPr/>
          </p:nvSpPr>
          <p:spPr bwMode="auto">
            <a:xfrm>
              <a:off x="4175" y="3317"/>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3" name="Freeform 259">
              <a:extLst>
                <a:ext uri="{FF2B5EF4-FFF2-40B4-BE49-F238E27FC236}">
                  <a16:creationId xmlns:a16="http://schemas.microsoft.com/office/drawing/2014/main" id="{D441C77F-D7AB-473C-9BAD-25BB01C8D6C5}"/>
                </a:ext>
              </a:extLst>
            </p:cNvPr>
            <p:cNvSpPr>
              <a:spLocks/>
            </p:cNvSpPr>
            <p:nvPr/>
          </p:nvSpPr>
          <p:spPr bwMode="auto">
            <a:xfrm>
              <a:off x="4175" y="3341"/>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4" name="Freeform 260">
              <a:extLst>
                <a:ext uri="{FF2B5EF4-FFF2-40B4-BE49-F238E27FC236}">
                  <a16:creationId xmlns:a16="http://schemas.microsoft.com/office/drawing/2014/main" id="{A87FEC80-4E55-412E-8CF1-FFC89CFC9246}"/>
                </a:ext>
              </a:extLst>
            </p:cNvPr>
            <p:cNvSpPr>
              <a:spLocks/>
            </p:cNvSpPr>
            <p:nvPr/>
          </p:nvSpPr>
          <p:spPr bwMode="auto">
            <a:xfrm>
              <a:off x="4175" y="336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5" name="Freeform 261">
              <a:extLst>
                <a:ext uri="{FF2B5EF4-FFF2-40B4-BE49-F238E27FC236}">
                  <a16:creationId xmlns:a16="http://schemas.microsoft.com/office/drawing/2014/main" id="{6D8533AB-5BD3-47A6-82E5-04B80B8C026D}"/>
                </a:ext>
              </a:extLst>
            </p:cNvPr>
            <p:cNvSpPr>
              <a:spLocks/>
            </p:cNvSpPr>
            <p:nvPr/>
          </p:nvSpPr>
          <p:spPr bwMode="auto">
            <a:xfrm>
              <a:off x="4175" y="339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6" name="Freeform 262">
              <a:extLst>
                <a:ext uri="{FF2B5EF4-FFF2-40B4-BE49-F238E27FC236}">
                  <a16:creationId xmlns:a16="http://schemas.microsoft.com/office/drawing/2014/main" id="{6FDEF020-EE0C-4618-AE4A-87764326DF55}"/>
                </a:ext>
              </a:extLst>
            </p:cNvPr>
            <p:cNvSpPr>
              <a:spLocks/>
            </p:cNvSpPr>
            <p:nvPr/>
          </p:nvSpPr>
          <p:spPr bwMode="auto">
            <a:xfrm>
              <a:off x="4175" y="341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7" name="Freeform 263">
              <a:extLst>
                <a:ext uri="{FF2B5EF4-FFF2-40B4-BE49-F238E27FC236}">
                  <a16:creationId xmlns:a16="http://schemas.microsoft.com/office/drawing/2014/main" id="{3BA07371-4CAB-41F7-B585-A765FAEAECF9}"/>
                </a:ext>
              </a:extLst>
            </p:cNvPr>
            <p:cNvSpPr>
              <a:spLocks/>
            </p:cNvSpPr>
            <p:nvPr/>
          </p:nvSpPr>
          <p:spPr bwMode="auto">
            <a:xfrm>
              <a:off x="4175" y="3438"/>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8" name="Freeform 264">
              <a:extLst>
                <a:ext uri="{FF2B5EF4-FFF2-40B4-BE49-F238E27FC236}">
                  <a16:creationId xmlns:a16="http://schemas.microsoft.com/office/drawing/2014/main" id="{CD9B61CF-8192-4C60-B2A7-D2D8FBB413BA}"/>
                </a:ext>
              </a:extLst>
            </p:cNvPr>
            <p:cNvSpPr>
              <a:spLocks/>
            </p:cNvSpPr>
            <p:nvPr/>
          </p:nvSpPr>
          <p:spPr bwMode="auto">
            <a:xfrm>
              <a:off x="4175" y="3462"/>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9" name="Freeform 265">
              <a:extLst>
                <a:ext uri="{FF2B5EF4-FFF2-40B4-BE49-F238E27FC236}">
                  <a16:creationId xmlns:a16="http://schemas.microsoft.com/office/drawing/2014/main" id="{CEE56E9A-AA63-4645-BBD5-1D10B6DF66E2}"/>
                </a:ext>
              </a:extLst>
            </p:cNvPr>
            <p:cNvSpPr>
              <a:spLocks/>
            </p:cNvSpPr>
            <p:nvPr/>
          </p:nvSpPr>
          <p:spPr bwMode="auto">
            <a:xfrm>
              <a:off x="4175" y="348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0" name="Freeform 266">
              <a:extLst>
                <a:ext uri="{FF2B5EF4-FFF2-40B4-BE49-F238E27FC236}">
                  <a16:creationId xmlns:a16="http://schemas.microsoft.com/office/drawing/2014/main" id="{A254633C-A66A-43CD-A713-A1F6817D39A8}"/>
                </a:ext>
              </a:extLst>
            </p:cNvPr>
            <p:cNvSpPr>
              <a:spLocks/>
            </p:cNvSpPr>
            <p:nvPr/>
          </p:nvSpPr>
          <p:spPr bwMode="auto">
            <a:xfrm>
              <a:off x="4175" y="351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1" name="Freeform 267">
              <a:extLst>
                <a:ext uri="{FF2B5EF4-FFF2-40B4-BE49-F238E27FC236}">
                  <a16:creationId xmlns:a16="http://schemas.microsoft.com/office/drawing/2014/main" id="{6DCC0DD3-1880-44E5-9647-A11FDA866501}"/>
                </a:ext>
              </a:extLst>
            </p:cNvPr>
            <p:cNvSpPr>
              <a:spLocks/>
            </p:cNvSpPr>
            <p:nvPr/>
          </p:nvSpPr>
          <p:spPr bwMode="auto">
            <a:xfrm>
              <a:off x="4175" y="3534"/>
              <a:ext cx="12" cy="13"/>
            </a:xfrm>
            <a:custGeom>
              <a:avLst/>
              <a:gdLst>
                <a:gd name="T0" fmla="*/ 12 w 12"/>
                <a:gd name="T1" fmla="*/ 7 h 13"/>
                <a:gd name="T2" fmla="*/ 12 w 12"/>
                <a:gd name="T3" fmla="*/ 5 h 13"/>
                <a:gd name="T4" fmla="*/ 12 w 12"/>
                <a:gd name="T5" fmla="*/ 2 h 13"/>
                <a:gd name="T6" fmla="*/ 10 w 12"/>
                <a:gd name="T7" fmla="*/ 0 h 13"/>
                <a:gd name="T8" fmla="*/ 8 w 12"/>
                <a:gd name="T9" fmla="*/ 0 h 13"/>
                <a:gd name="T10" fmla="*/ 6 w 12"/>
                <a:gd name="T11" fmla="*/ 0 h 13"/>
                <a:gd name="T12" fmla="*/ 4 w 12"/>
                <a:gd name="T13" fmla="*/ 0 h 13"/>
                <a:gd name="T14" fmla="*/ 2 w 12"/>
                <a:gd name="T15" fmla="*/ 2 h 13"/>
                <a:gd name="T16" fmla="*/ 0 w 12"/>
                <a:gd name="T17" fmla="*/ 5 h 13"/>
                <a:gd name="T18" fmla="*/ 0 w 12"/>
                <a:gd name="T19" fmla="*/ 7 h 13"/>
                <a:gd name="T20" fmla="*/ 0 w 12"/>
                <a:gd name="T21" fmla="*/ 7 h 13"/>
                <a:gd name="T22" fmla="*/ 2 w 12"/>
                <a:gd name="T23" fmla="*/ 9 h 13"/>
                <a:gd name="T24" fmla="*/ 4 w 12"/>
                <a:gd name="T25" fmla="*/ 11 h 13"/>
                <a:gd name="T26" fmla="*/ 6 w 12"/>
                <a:gd name="T27" fmla="*/ 13 h 13"/>
                <a:gd name="T28" fmla="*/ 6 w 12"/>
                <a:gd name="T29" fmla="*/ 13 h 13"/>
                <a:gd name="T30" fmla="*/ 8 w 12"/>
                <a:gd name="T31" fmla="*/ 11 h 13"/>
                <a:gd name="T32" fmla="*/ 10 w 12"/>
                <a:gd name="T33" fmla="*/ 9 h 13"/>
                <a:gd name="T34" fmla="*/ 12 w 12"/>
                <a:gd name="T35" fmla="*/ 9 h 13"/>
                <a:gd name="T36" fmla="*/ 12 w 12"/>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3">
                  <a:moveTo>
                    <a:pt x="12" y="7"/>
                  </a:moveTo>
                  <a:lnTo>
                    <a:pt x="12" y="5"/>
                  </a:lnTo>
                  <a:lnTo>
                    <a:pt x="12" y="2"/>
                  </a:lnTo>
                  <a:lnTo>
                    <a:pt x="10" y="0"/>
                  </a:lnTo>
                  <a:lnTo>
                    <a:pt x="8" y="0"/>
                  </a:lnTo>
                  <a:lnTo>
                    <a:pt x="6" y="0"/>
                  </a:lnTo>
                  <a:lnTo>
                    <a:pt x="4" y="0"/>
                  </a:lnTo>
                  <a:lnTo>
                    <a:pt x="2" y="2"/>
                  </a:lnTo>
                  <a:lnTo>
                    <a:pt x="0" y="5"/>
                  </a:lnTo>
                  <a:lnTo>
                    <a:pt x="0" y="7"/>
                  </a:lnTo>
                  <a:lnTo>
                    <a:pt x="0" y="7"/>
                  </a:lnTo>
                  <a:lnTo>
                    <a:pt x="2" y="9"/>
                  </a:lnTo>
                  <a:lnTo>
                    <a:pt x="4" y="11"/>
                  </a:lnTo>
                  <a:lnTo>
                    <a:pt x="6" y="13"/>
                  </a:lnTo>
                  <a:lnTo>
                    <a:pt x="6" y="13"/>
                  </a:lnTo>
                  <a:lnTo>
                    <a:pt x="8" y="11"/>
                  </a:lnTo>
                  <a:lnTo>
                    <a:pt x="10" y="9"/>
                  </a:lnTo>
                  <a:lnTo>
                    <a:pt x="12" y="9"/>
                  </a:lnTo>
                  <a:lnTo>
                    <a:pt x="1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2" name="Freeform 268">
              <a:extLst>
                <a:ext uri="{FF2B5EF4-FFF2-40B4-BE49-F238E27FC236}">
                  <a16:creationId xmlns:a16="http://schemas.microsoft.com/office/drawing/2014/main" id="{4AE7053C-7995-4660-867C-3AFE898B0AD3}"/>
                </a:ext>
              </a:extLst>
            </p:cNvPr>
            <p:cNvSpPr>
              <a:spLocks/>
            </p:cNvSpPr>
            <p:nvPr/>
          </p:nvSpPr>
          <p:spPr bwMode="auto">
            <a:xfrm>
              <a:off x="4175" y="355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3" name="Freeform 269">
              <a:extLst>
                <a:ext uri="{FF2B5EF4-FFF2-40B4-BE49-F238E27FC236}">
                  <a16:creationId xmlns:a16="http://schemas.microsoft.com/office/drawing/2014/main" id="{3C285476-7827-4026-B40B-04C7257419C6}"/>
                </a:ext>
              </a:extLst>
            </p:cNvPr>
            <p:cNvSpPr>
              <a:spLocks/>
            </p:cNvSpPr>
            <p:nvPr/>
          </p:nvSpPr>
          <p:spPr bwMode="auto">
            <a:xfrm>
              <a:off x="4175" y="3583"/>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4" name="Freeform 270">
              <a:extLst>
                <a:ext uri="{FF2B5EF4-FFF2-40B4-BE49-F238E27FC236}">
                  <a16:creationId xmlns:a16="http://schemas.microsoft.com/office/drawing/2014/main" id="{B8E52D86-7848-4AE1-AB6E-843F99F00389}"/>
                </a:ext>
              </a:extLst>
            </p:cNvPr>
            <p:cNvSpPr>
              <a:spLocks/>
            </p:cNvSpPr>
            <p:nvPr/>
          </p:nvSpPr>
          <p:spPr bwMode="auto">
            <a:xfrm>
              <a:off x="4175" y="3607"/>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5" name="Freeform 271">
              <a:extLst>
                <a:ext uri="{FF2B5EF4-FFF2-40B4-BE49-F238E27FC236}">
                  <a16:creationId xmlns:a16="http://schemas.microsoft.com/office/drawing/2014/main" id="{727197F0-B87D-4A66-B14A-4148D3060731}"/>
                </a:ext>
              </a:extLst>
            </p:cNvPr>
            <p:cNvSpPr>
              <a:spLocks/>
            </p:cNvSpPr>
            <p:nvPr/>
          </p:nvSpPr>
          <p:spPr bwMode="auto">
            <a:xfrm>
              <a:off x="4175" y="3631"/>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6" name="Freeform 272">
              <a:extLst>
                <a:ext uri="{FF2B5EF4-FFF2-40B4-BE49-F238E27FC236}">
                  <a16:creationId xmlns:a16="http://schemas.microsoft.com/office/drawing/2014/main" id="{8C50E8B6-ABE4-4F2F-A2B1-D3F29DBB2116}"/>
                </a:ext>
              </a:extLst>
            </p:cNvPr>
            <p:cNvSpPr>
              <a:spLocks/>
            </p:cNvSpPr>
            <p:nvPr/>
          </p:nvSpPr>
          <p:spPr bwMode="auto">
            <a:xfrm>
              <a:off x="4175" y="365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7" name="Freeform 273">
              <a:extLst>
                <a:ext uri="{FF2B5EF4-FFF2-40B4-BE49-F238E27FC236}">
                  <a16:creationId xmlns:a16="http://schemas.microsoft.com/office/drawing/2014/main" id="{8A475180-1F57-4FC5-8C48-369781BA81F0}"/>
                </a:ext>
              </a:extLst>
            </p:cNvPr>
            <p:cNvSpPr>
              <a:spLocks/>
            </p:cNvSpPr>
            <p:nvPr/>
          </p:nvSpPr>
          <p:spPr bwMode="auto">
            <a:xfrm>
              <a:off x="4175" y="367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8" name="Freeform 274">
              <a:extLst>
                <a:ext uri="{FF2B5EF4-FFF2-40B4-BE49-F238E27FC236}">
                  <a16:creationId xmlns:a16="http://schemas.microsoft.com/office/drawing/2014/main" id="{89425B4D-840D-4CEF-8F07-031FDC8F4625}"/>
                </a:ext>
              </a:extLst>
            </p:cNvPr>
            <p:cNvSpPr>
              <a:spLocks/>
            </p:cNvSpPr>
            <p:nvPr/>
          </p:nvSpPr>
          <p:spPr bwMode="auto">
            <a:xfrm>
              <a:off x="4175" y="370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9" name="Freeform 275">
              <a:extLst>
                <a:ext uri="{FF2B5EF4-FFF2-40B4-BE49-F238E27FC236}">
                  <a16:creationId xmlns:a16="http://schemas.microsoft.com/office/drawing/2014/main" id="{3135EA4D-C9F4-4B71-9C8D-F01965F42B7C}"/>
                </a:ext>
              </a:extLst>
            </p:cNvPr>
            <p:cNvSpPr>
              <a:spLocks/>
            </p:cNvSpPr>
            <p:nvPr/>
          </p:nvSpPr>
          <p:spPr bwMode="auto">
            <a:xfrm>
              <a:off x="4175" y="3728"/>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70" name="Freeform 276">
              <a:extLst>
                <a:ext uri="{FF2B5EF4-FFF2-40B4-BE49-F238E27FC236}">
                  <a16:creationId xmlns:a16="http://schemas.microsoft.com/office/drawing/2014/main" id="{5F18A352-5506-42E4-9366-62ADEA221FCD}"/>
                </a:ext>
              </a:extLst>
            </p:cNvPr>
            <p:cNvSpPr>
              <a:spLocks/>
            </p:cNvSpPr>
            <p:nvPr/>
          </p:nvSpPr>
          <p:spPr bwMode="auto">
            <a:xfrm>
              <a:off x="4175" y="3752"/>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71" name="Freeform 277">
              <a:extLst>
                <a:ext uri="{FF2B5EF4-FFF2-40B4-BE49-F238E27FC236}">
                  <a16:creationId xmlns:a16="http://schemas.microsoft.com/office/drawing/2014/main" id="{8896FB8E-8651-41F2-B2AB-FD0D810030C1}"/>
                </a:ext>
              </a:extLst>
            </p:cNvPr>
            <p:cNvSpPr>
              <a:spLocks/>
            </p:cNvSpPr>
            <p:nvPr/>
          </p:nvSpPr>
          <p:spPr bwMode="auto">
            <a:xfrm>
              <a:off x="4175" y="377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72" name="Freeform 278">
              <a:extLst>
                <a:ext uri="{FF2B5EF4-FFF2-40B4-BE49-F238E27FC236}">
                  <a16:creationId xmlns:a16="http://schemas.microsoft.com/office/drawing/2014/main" id="{D39D1916-83BA-42AD-9D9B-05B5F7E53C4D}"/>
                </a:ext>
              </a:extLst>
            </p:cNvPr>
            <p:cNvSpPr>
              <a:spLocks/>
            </p:cNvSpPr>
            <p:nvPr/>
          </p:nvSpPr>
          <p:spPr bwMode="auto">
            <a:xfrm>
              <a:off x="4175" y="380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73" name="Freeform 279">
              <a:extLst>
                <a:ext uri="{FF2B5EF4-FFF2-40B4-BE49-F238E27FC236}">
                  <a16:creationId xmlns:a16="http://schemas.microsoft.com/office/drawing/2014/main" id="{E355F83B-2CEA-4556-8769-A27DA958C14C}"/>
                </a:ext>
              </a:extLst>
            </p:cNvPr>
            <p:cNvSpPr>
              <a:spLocks/>
            </p:cNvSpPr>
            <p:nvPr/>
          </p:nvSpPr>
          <p:spPr bwMode="auto">
            <a:xfrm>
              <a:off x="4175" y="382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74" name="Freeform 280">
              <a:extLst>
                <a:ext uri="{FF2B5EF4-FFF2-40B4-BE49-F238E27FC236}">
                  <a16:creationId xmlns:a16="http://schemas.microsoft.com/office/drawing/2014/main" id="{2ECD2430-6556-461F-ADAE-AC994536AC3D}"/>
                </a:ext>
              </a:extLst>
            </p:cNvPr>
            <p:cNvSpPr>
              <a:spLocks/>
            </p:cNvSpPr>
            <p:nvPr/>
          </p:nvSpPr>
          <p:spPr bwMode="auto">
            <a:xfrm>
              <a:off x="4175" y="3848"/>
              <a:ext cx="12" cy="13"/>
            </a:xfrm>
            <a:custGeom>
              <a:avLst/>
              <a:gdLst>
                <a:gd name="T0" fmla="*/ 12 w 12"/>
                <a:gd name="T1" fmla="*/ 7 h 13"/>
                <a:gd name="T2" fmla="*/ 12 w 12"/>
                <a:gd name="T3" fmla="*/ 5 h 13"/>
                <a:gd name="T4" fmla="*/ 12 w 12"/>
                <a:gd name="T5" fmla="*/ 2 h 13"/>
                <a:gd name="T6" fmla="*/ 10 w 12"/>
                <a:gd name="T7" fmla="*/ 0 h 13"/>
                <a:gd name="T8" fmla="*/ 8 w 12"/>
                <a:gd name="T9" fmla="*/ 0 h 13"/>
                <a:gd name="T10" fmla="*/ 6 w 12"/>
                <a:gd name="T11" fmla="*/ 0 h 13"/>
                <a:gd name="T12" fmla="*/ 4 w 12"/>
                <a:gd name="T13" fmla="*/ 0 h 13"/>
                <a:gd name="T14" fmla="*/ 2 w 12"/>
                <a:gd name="T15" fmla="*/ 2 h 13"/>
                <a:gd name="T16" fmla="*/ 0 w 12"/>
                <a:gd name="T17" fmla="*/ 5 h 13"/>
                <a:gd name="T18" fmla="*/ 0 w 12"/>
                <a:gd name="T19" fmla="*/ 7 h 13"/>
                <a:gd name="T20" fmla="*/ 0 w 12"/>
                <a:gd name="T21" fmla="*/ 7 h 13"/>
                <a:gd name="T22" fmla="*/ 2 w 12"/>
                <a:gd name="T23" fmla="*/ 9 h 13"/>
                <a:gd name="T24" fmla="*/ 4 w 12"/>
                <a:gd name="T25" fmla="*/ 11 h 13"/>
                <a:gd name="T26" fmla="*/ 6 w 12"/>
                <a:gd name="T27" fmla="*/ 13 h 13"/>
                <a:gd name="T28" fmla="*/ 6 w 12"/>
                <a:gd name="T29" fmla="*/ 13 h 13"/>
                <a:gd name="T30" fmla="*/ 8 w 12"/>
                <a:gd name="T31" fmla="*/ 11 h 13"/>
                <a:gd name="T32" fmla="*/ 10 w 12"/>
                <a:gd name="T33" fmla="*/ 9 h 13"/>
                <a:gd name="T34" fmla="*/ 12 w 12"/>
                <a:gd name="T35" fmla="*/ 9 h 13"/>
                <a:gd name="T36" fmla="*/ 12 w 12"/>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3">
                  <a:moveTo>
                    <a:pt x="12" y="7"/>
                  </a:moveTo>
                  <a:lnTo>
                    <a:pt x="12" y="5"/>
                  </a:lnTo>
                  <a:lnTo>
                    <a:pt x="12" y="2"/>
                  </a:lnTo>
                  <a:lnTo>
                    <a:pt x="10" y="0"/>
                  </a:lnTo>
                  <a:lnTo>
                    <a:pt x="8" y="0"/>
                  </a:lnTo>
                  <a:lnTo>
                    <a:pt x="6" y="0"/>
                  </a:lnTo>
                  <a:lnTo>
                    <a:pt x="4" y="0"/>
                  </a:lnTo>
                  <a:lnTo>
                    <a:pt x="2" y="2"/>
                  </a:lnTo>
                  <a:lnTo>
                    <a:pt x="0" y="5"/>
                  </a:lnTo>
                  <a:lnTo>
                    <a:pt x="0" y="7"/>
                  </a:lnTo>
                  <a:lnTo>
                    <a:pt x="0" y="7"/>
                  </a:lnTo>
                  <a:lnTo>
                    <a:pt x="2" y="9"/>
                  </a:lnTo>
                  <a:lnTo>
                    <a:pt x="4" y="11"/>
                  </a:lnTo>
                  <a:lnTo>
                    <a:pt x="6" y="13"/>
                  </a:lnTo>
                  <a:lnTo>
                    <a:pt x="6" y="13"/>
                  </a:lnTo>
                  <a:lnTo>
                    <a:pt x="8" y="11"/>
                  </a:lnTo>
                  <a:lnTo>
                    <a:pt x="10" y="9"/>
                  </a:lnTo>
                  <a:lnTo>
                    <a:pt x="12" y="9"/>
                  </a:lnTo>
                  <a:lnTo>
                    <a:pt x="1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2633" name="Freeform 282">
            <a:extLst>
              <a:ext uri="{FF2B5EF4-FFF2-40B4-BE49-F238E27FC236}">
                <a16:creationId xmlns:a16="http://schemas.microsoft.com/office/drawing/2014/main" id="{F408011C-2AEF-47C8-9D00-0A1A5841A71D}"/>
              </a:ext>
            </a:extLst>
          </p:cNvPr>
          <p:cNvSpPr>
            <a:spLocks/>
          </p:cNvSpPr>
          <p:nvPr/>
        </p:nvSpPr>
        <p:spPr bwMode="auto">
          <a:xfrm>
            <a:off x="11453020" y="4931530"/>
            <a:ext cx="593725" cy="61913"/>
          </a:xfrm>
          <a:custGeom>
            <a:avLst/>
            <a:gdLst>
              <a:gd name="T0" fmla="*/ 0 w 374"/>
              <a:gd name="T1" fmla="*/ 11 h 39"/>
              <a:gd name="T2" fmla="*/ 0 w 374"/>
              <a:gd name="T3" fmla="*/ 39 h 39"/>
              <a:gd name="T4" fmla="*/ 374 w 374"/>
              <a:gd name="T5" fmla="*/ 29 h 39"/>
              <a:gd name="T6" fmla="*/ 374 w 374"/>
              <a:gd name="T7" fmla="*/ 0 h 39"/>
              <a:gd name="T8" fmla="*/ 0 w 374"/>
              <a:gd name="T9" fmla="*/ 11 h 39"/>
            </a:gdLst>
            <a:ahLst/>
            <a:cxnLst>
              <a:cxn ang="0">
                <a:pos x="T0" y="T1"/>
              </a:cxn>
              <a:cxn ang="0">
                <a:pos x="T2" y="T3"/>
              </a:cxn>
              <a:cxn ang="0">
                <a:pos x="T4" y="T5"/>
              </a:cxn>
              <a:cxn ang="0">
                <a:pos x="T6" y="T7"/>
              </a:cxn>
              <a:cxn ang="0">
                <a:pos x="T8" y="T9"/>
              </a:cxn>
            </a:cxnLst>
            <a:rect l="0" t="0" r="r" b="b"/>
            <a:pathLst>
              <a:path w="374" h="39">
                <a:moveTo>
                  <a:pt x="0" y="11"/>
                </a:moveTo>
                <a:lnTo>
                  <a:pt x="0" y="39"/>
                </a:lnTo>
                <a:lnTo>
                  <a:pt x="374" y="29"/>
                </a:lnTo>
                <a:lnTo>
                  <a:pt x="374" y="0"/>
                </a:lnTo>
                <a:lnTo>
                  <a:pt x="0" y="1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34" name="Rectangle 283">
            <a:extLst>
              <a:ext uri="{FF2B5EF4-FFF2-40B4-BE49-F238E27FC236}">
                <a16:creationId xmlns:a16="http://schemas.microsoft.com/office/drawing/2014/main" id="{34EBD08D-F354-4A3A-894A-C15AC05654E3}"/>
              </a:ext>
            </a:extLst>
          </p:cNvPr>
          <p:cNvSpPr>
            <a:spLocks noChangeArrowheads="1"/>
          </p:cNvSpPr>
          <p:nvPr/>
        </p:nvSpPr>
        <p:spPr bwMode="auto">
          <a:xfrm>
            <a:off x="11235532" y="6366630"/>
            <a:ext cx="4762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35" name="Rectangle 284">
            <a:extLst>
              <a:ext uri="{FF2B5EF4-FFF2-40B4-BE49-F238E27FC236}">
                <a16:creationId xmlns:a16="http://schemas.microsoft.com/office/drawing/2014/main" id="{F86DD98C-2598-4849-8CF4-805DC688DB4C}"/>
              </a:ext>
            </a:extLst>
          </p:cNvPr>
          <p:cNvSpPr>
            <a:spLocks noChangeArrowheads="1"/>
          </p:cNvSpPr>
          <p:nvPr/>
        </p:nvSpPr>
        <p:spPr bwMode="auto">
          <a:xfrm>
            <a:off x="11421270" y="6465055"/>
            <a:ext cx="1857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Helvetica" panose="020B060402020202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6" name="Oval 295">
            <a:extLst>
              <a:ext uri="{FF2B5EF4-FFF2-40B4-BE49-F238E27FC236}">
                <a16:creationId xmlns:a16="http://schemas.microsoft.com/office/drawing/2014/main" id="{BBB26A14-F504-4D81-90D3-3DA5E7431160}"/>
              </a:ext>
            </a:extLst>
          </p:cNvPr>
          <p:cNvSpPr/>
          <p:nvPr/>
        </p:nvSpPr>
        <p:spPr>
          <a:xfrm>
            <a:off x="11978606" y="4896606"/>
            <a:ext cx="91830" cy="9183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BDF6C2E-1F5B-475B-9D2A-0AE25D8EA963}"/>
              </a:ext>
            </a:extLst>
          </p:cNvPr>
          <p:cNvSpPr txBox="1"/>
          <p:nvPr/>
        </p:nvSpPr>
        <p:spPr>
          <a:xfrm>
            <a:off x="204787" y="428207"/>
            <a:ext cx="11216483" cy="2677656"/>
          </a:xfrm>
          <a:prstGeom prst="rect">
            <a:avLst/>
          </a:prstGeom>
          <a:noFill/>
        </p:spPr>
        <p:txBody>
          <a:bodyPr wrap="square" rtlCol="0">
            <a:spAutoFit/>
          </a:bodyPr>
          <a:lstStyle/>
          <a:p>
            <a:r>
              <a:rPr lang="en-US" sz="2400" dirty="0"/>
              <a:t>We humans use anytime algorithms all the time</a:t>
            </a:r>
          </a:p>
          <a:p>
            <a:r>
              <a:rPr lang="en-US" dirty="0"/>
              <a:t>For example. </a:t>
            </a:r>
          </a:p>
          <a:p>
            <a:endParaRPr lang="en-US" dirty="0"/>
          </a:p>
          <a:p>
            <a:r>
              <a:rPr lang="en-US" dirty="0">
                <a:solidFill>
                  <a:srgbClr val="C00000"/>
                </a:solidFill>
              </a:rPr>
              <a:t>In a new busy restaurant it might take you ten minutes to really study the menu and choose the optimal dinner. But after 2 minutes the waiter suddenly shows up and demands your order.</a:t>
            </a:r>
          </a:p>
          <a:p>
            <a:endParaRPr lang="en-US" dirty="0">
              <a:solidFill>
                <a:srgbClr val="C00000"/>
              </a:solidFill>
            </a:endParaRPr>
          </a:p>
          <a:p>
            <a:r>
              <a:rPr lang="en-US" dirty="0">
                <a:solidFill>
                  <a:srgbClr val="7030A0"/>
                </a:solidFill>
              </a:rPr>
              <a:t>In soccer, the ball is passed to you. You could try a long shot, or you could try to dribble past the defender. It would take you 5 seconds to compute the optimal strategy, but from the corner of your eye you see a defender running towards you, he will intercept you in 2 seconds…</a:t>
            </a:r>
          </a:p>
        </p:txBody>
      </p:sp>
    </p:spTree>
    <p:extLst>
      <p:ext uri="{BB962C8B-B14F-4D97-AF65-F5344CB8AC3E}">
        <p14:creationId xmlns:p14="http://schemas.microsoft.com/office/powerpoint/2010/main" val="718883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82A17F7-99D4-4279-84E1-5D12D0564505}"/>
              </a:ext>
            </a:extLst>
          </p:cNvPr>
          <p:cNvSpPr>
            <a:spLocks noGrp="1"/>
          </p:cNvSpPr>
          <p:nvPr>
            <p:ph type="sldNum" sz="quarter" idx="12"/>
          </p:nvPr>
        </p:nvSpPr>
        <p:spPr/>
        <p:txBody>
          <a:bodyPr/>
          <a:lstStyle/>
          <a:p>
            <a:fld id="{C64F6469-B003-4F23-8C09-A804CEFC8DD2}" type="slidenum">
              <a:rPr lang="en-US" altLang="en-US"/>
              <a:pPr/>
              <a:t>13</a:t>
            </a:fld>
            <a:endParaRPr lang="en-US" altLang="en-US"/>
          </a:p>
        </p:txBody>
      </p:sp>
      <p:sp>
        <p:nvSpPr>
          <p:cNvPr id="106498" name="Rectangle 2">
            <a:extLst>
              <a:ext uri="{FF2B5EF4-FFF2-40B4-BE49-F238E27FC236}">
                <a16:creationId xmlns:a16="http://schemas.microsoft.com/office/drawing/2014/main" id="{9052637E-36E0-4CB1-B963-78323096EE5F}"/>
              </a:ext>
            </a:extLst>
          </p:cNvPr>
          <p:cNvSpPr>
            <a:spLocks noGrp="1" noChangeArrowheads="1"/>
          </p:cNvSpPr>
          <p:nvPr>
            <p:ph type="title" idx="4294967295"/>
          </p:nvPr>
        </p:nvSpPr>
        <p:spPr>
          <a:xfrm>
            <a:off x="2033180" y="136525"/>
            <a:ext cx="8001000" cy="841374"/>
          </a:xfrm>
        </p:spPr>
        <p:txBody>
          <a:bodyPr/>
          <a:lstStyle/>
          <a:p>
            <a:r>
              <a:rPr lang="en-US" altLang="en-US" dirty="0">
                <a:solidFill>
                  <a:srgbClr val="000000"/>
                </a:solidFill>
              </a:rPr>
              <a:t>Bumble Bee’s Anytime Strategy</a:t>
            </a:r>
          </a:p>
        </p:txBody>
      </p:sp>
      <p:sp>
        <p:nvSpPr>
          <p:cNvPr id="106501" name="Text Box 5">
            <a:extLst>
              <a:ext uri="{FF2B5EF4-FFF2-40B4-BE49-F238E27FC236}">
                <a16:creationId xmlns:a16="http://schemas.microsoft.com/office/drawing/2014/main" id="{EB885201-5756-4AE1-B34A-05E98C4B81A5}"/>
              </a:ext>
            </a:extLst>
          </p:cNvPr>
          <p:cNvSpPr txBox="1">
            <a:spLocks noChangeArrowheads="1"/>
          </p:cNvSpPr>
          <p:nvPr/>
        </p:nvSpPr>
        <p:spPr bwMode="auto">
          <a:xfrm>
            <a:off x="1524000" y="2362200"/>
            <a:ext cx="78919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00"/>
                </a:solidFill>
              </a:rPr>
              <a:t>Lars Chittka, Adrian G. Dyer, Fiola Bock, Anna Dornhaus, Nature Vol.424, 24 Jul 2003, p.388</a:t>
            </a:r>
          </a:p>
        </p:txBody>
      </p:sp>
      <p:pic>
        <p:nvPicPr>
          <p:cNvPr id="106500" name="Picture 4">
            <a:extLst>
              <a:ext uri="{FF2B5EF4-FFF2-40B4-BE49-F238E27FC236}">
                <a16:creationId xmlns:a16="http://schemas.microsoft.com/office/drawing/2014/main" id="{F646CC95-AAB8-4DB1-8A45-F2FBEF1F2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743200"/>
            <a:ext cx="4648200" cy="4070350"/>
          </a:xfrm>
          <a:prstGeom prst="rect">
            <a:avLst/>
          </a:prstGeom>
          <a:noFill/>
          <a:extLst>
            <a:ext uri="{909E8E84-426E-40DD-AFC4-6F175D3DCCD1}">
              <a14:hiddenFill xmlns:a14="http://schemas.microsoft.com/office/drawing/2010/main">
                <a:solidFill>
                  <a:srgbClr val="FFFFFF"/>
                </a:solidFill>
              </a14:hiddenFill>
            </a:ext>
          </a:extLst>
        </p:spPr>
      </p:pic>
      <p:grpSp>
        <p:nvGrpSpPr>
          <p:cNvPr id="106510" name="Group 14">
            <a:extLst>
              <a:ext uri="{FF2B5EF4-FFF2-40B4-BE49-F238E27FC236}">
                <a16:creationId xmlns:a16="http://schemas.microsoft.com/office/drawing/2014/main" id="{711F2A46-EABE-47BA-88E5-2BE0F4A82128}"/>
              </a:ext>
            </a:extLst>
          </p:cNvPr>
          <p:cNvGrpSpPr>
            <a:grpSpLocks/>
          </p:cNvGrpSpPr>
          <p:nvPr/>
        </p:nvGrpSpPr>
        <p:grpSpPr bwMode="auto">
          <a:xfrm>
            <a:off x="5029200" y="2851150"/>
            <a:ext cx="4495800" cy="1676400"/>
            <a:chOff x="2448" y="1920"/>
            <a:chExt cx="2832" cy="960"/>
          </a:xfrm>
        </p:grpSpPr>
        <p:sp>
          <p:nvSpPr>
            <p:cNvPr id="106502" name="AutoShape 6">
              <a:extLst>
                <a:ext uri="{FF2B5EF4-FFF2-40B4-BE49-F238E27FC236}">
                  <a16:creationId xmlns:a16="http://schemas.microsoft.com/office/drawing/2014/main" id="{276C00B3-61C1-4CE0-9CDD-EA21D895E6A0}"/>
                </a:ext>
              </a:extLst>
            </p:cNvPr>
            <p:cNvSpPr>
              <a:spLocks noChangeArrowheads="1"/>
            </p:cNvSpPr>
            <p:nvPr/>
          </p:nvSpPr>
          <p:spPr bwMode="auto">
            <a:xfrm>
              <a:off x="2448" y="1920"/>
              <a:ext cx="2832" cy="960"/>
            </a:xfrm>
            <a:prstGeom prst="wedgeEllipseCallout">
              <a:avLst>
                <a:gd name="adj1" fmla="val -47245"/>
                <a:gd name="adj2" fmla="val 103648"/>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sz="2800">
                <a:solidFill>
                  <a:srgbClr val="000000"/>
                </a:solidFill>
              </a:endParaRPr>
            </a:p>
          </p:txBody>
        </p:sp>
        <p:sp>
          <p:nvSpPr>
            <p:cNvPr id="106504" name="Rectangle 8">
              <a:extLst>
                <a:ext uri="{FF2B5EF4-FFF2-40B4-BE49-F238E27FC236}">
                  <a16:creationId xmlns:a16="http://schemas.microsoft.com/office/drawing/2014/main" id="{71B64D8D-2C65-43EC-84F9-4D9BEBB48906}"/>
                </a:ext>
              </a:extLst>
            </p:cNvPr>
            <p:cNvSpPr>
              <a:spLocks noChangeArrowheads="1"/>
            </p:cNvSpPr>
            <p:nvPr/>
          </p:nvSpPr>
          <p:spPr bwMode="auto">
            <a:xfrm>
              <a:off x="2496" y="1968"/>
              <a:ext cx="2736"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a:solidFill>
                    <a:srgbClr val="000000"/>
                  </a:solidFill>
                  <a:latin typeface="Rockwell" panose="02060603020205020403" pitchFamily="18" charset="0"/>
                </a:rPr>
                <a:t>To survive </a:t>
              </a:r>
            </a:p>
            <a:p>
              <a:pPr algn="ctr"/>
              <a:r>
                <a:rPr lang="en-US" altLang="en-US" sz="2000">
                  <a:solidFill>
                    <a:srgbClr val="000000"/>
                  </a:solidFill>
                  <a:latin typeface="Rockwell" panose="02060603020205020403" pitchFamily="18" charset="0"/>
                </a:rPr>
                <a:t>I can perform the best judgment</a:t>
              </a:r>
            </a:p>
            <a:p>
              <a:pPr algn="ctr"/>
              <a:r>
                <a:rPr lang="en-US" altLang="ja-JP" sz="2000">
                  <a:solidFill>
                    <a:srgbClr val="000000"/>
                  </a:solidFill>
                  <a:latin typeface="Rockwell" panose="02060603020205020403" pitchFamily="18" charset="0"/>
                  <a:ea typeface="ＭＳ Ｐゴシック" panose="020B0600070205080204" pitchFamily="34" charset="-128"/>
                </a:rPr>
                <a:t>f</a:t>
              </a:r>
              <a:r>
                <a:rPr lang="en-US" altLang="en-US" sz="2000">
                  <a:solidFill>
                    <a:srgbClr val="000000"/>
                  </a:solidFill>
                  <a:latin typeface="Rockwell" panose="02060603020205020403" pitchFamily="18" charset="0"/>
                </a:rPr>
                <a:t>or</a:t>
              </a:r>
              <a:r>
                <a:rPr lang="en-US" altLang="ja-JP" sz="2000">
                  <a:solidFill>
                    <a:srgbClr val="000000"/>
                  </a:solidFill>
                  <a:latin typeface="Rockwell" panose="02060603020205020403" pitchFamily="18" charset="0"/>
                  <a:ea typeface="ＭＳ Ｐゴシック" panose="020B0600070205080204" pitchFamily="34" charset="-128"/>
                </a:rPr>
                <a:t> finding real nectars</a:t>
              </a:r>
              <a:endParaRPr lang="en-US" altLang="en-US" sz="2000">
                <a:solidFill>
                  <a:srgbClr val="000000"/>
                </a:solidFill>
                <a:latin typeface="Rockwell" panose="02060603020205020403" pitchFamily="18" charset="0"/>
              </a:endParaRPr>
            </a:p>
            <a:p>
              <a:pPr algn="ctr"/>
              <a:r>
                <a:rPr lang="en-US" altLang="en-US" sz="2000">
                  <a:solidFill>
                    <a:srgbClr val="000000"/>
                  </a:solidFill>
                  <a:latin typeface="Rockwell" panose="02060603020205020403" pitchFamily="18" charset="0"/>
                </a:rPr>
                <a:t>like “anytime learning” !</a:t>
              </a:r>
            </a:p>
          </p:txBody>
        </p:sp>
      </p:grpSp>
      <p:sp>
        <p:nvSpPr>
          <p:cNvPr id="106505" name="Text Box 9">
            <a:extLst>
              <a:ext uri="{FF2B5EF4-FFF2-40B4-BE49-F238E27FC236}">
                <a16:creationId xmlns:a16="http://schemas.microsoft.com/office/drawing/2014/main" id="{DA8D0654-53B2-4158-8CD7-6D2ABF13391E}"/>
              </a:ext>
            </a:extLst>
          </p:cNvPr>
          <p:cNvSpPr txBox="1">
            <a:spLocks noChangeArrowheads="1"/>
          </p:cNvSpPr>
          <p:nvPr/>
        </p:nvSpPr>
        <p:spPr bwMode="auto">
          <a:xfrm>
            <a:off x="1476375" y="1900239"/>
            <a:ext cx="93726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pPr>
            <a:r>
              <a:rPr lang="en-US" altLang="en-US" sz="2800">
                <a:solidFill>
                  <a:srgbClr val="000000"/>
                </a:solidFill>
                <a:latin typeface="Script MT Bold" panose="03040602040607080904" pitchFamily="66" charset="0"/>
              </a:rPr>
              <a:t>“Bumblebees can choose wisely or rapidly, but not both at once.”</a:t>
            </a:r>
          </a:p>
        </p:txBody>
      </p:sp>
      <p:sp>
        <p:nvSpPr>
          <p:cNvPr id="106507" name="Text Box 11">
            <a:extLst>
              <a:ext uri="{FF2B5EF4-FFF2-40B4-BE49-F238E27FC236}">
                <a16:creationId xmlns:a16="http://schemas.microsoft.com/office/drawing/2014/main" id="{DC094A35-B0EB-4F7B-B6CA-BECBB3C4AFCB}"/>
              </a:ext>
            </a:extLst>
          </p:cNvPr>
          <p:cNvSpPr txBox="1">
            <a:spLocks noChangeArrowheads="1"/>
          </p:cNvSpPr>
          <p:nvPr/>
        </p:nvSpPr>
        <p:spPr bwMode="auto">
          <a:xfrm>
            <a:off x="6248400" y="4953000"/>
            <a:ext cx="3785780" cy="15696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rPr>
              <a:t>Big Question: </a:t>
            </a:r>
          </a:p>
          <a:p>
            <a:r>
              <a:rPr lang="en-US" altLang="en-US" sz="2400">
                <a:solidFill>
                  <a:srgbClr val="FF0000"/>
                </a:solidFill>
              </a:rPr>
              <a:t>How can we make classifiers </a:t>
            </a:r>
            <a:br>
              <a:rPr lang="en-US" altLang="en-US" sz="2400">
                <a:solidFill>
                  <a:srgbClr val="FF0000"/>
                </a:solidFill>
              </a:rPr>
            </a:br>
            <a:r>
              <a:rPr lang="en-US" altLang="en-US" sz="2400" i="1">
                <a:solidFill>
                  <a:srgbClr val="FF0000"/>
                </a:solidFill>
              </a:rPr>
              <a:t>wiser / more rapid</a:t>
            </a:r>
            <a:r>
              <a:rPr lang="en-US" altLang="en-US" sz="2400">
                <a:solidFill>
                  <a:srgbClr val="FF0000"/>
                </a:solidFill>
              </a:rPr>
              <a:t> </a:t>
            </a:r>
          </a:p>
          <a:p>
            <a:r>
              <a:rPr lang="en-US" altLang="en-US" sz="2400">
                <a:solidFill>
                  <a:srgbClr val="FF0000"/>
                </a:solidFill>
              </a:rPr>
              <a:t>like bees?</a:t>
            </a:r>
          </a:p>
        </p:txBody>
      </p:sp>
    </p:spTree>
    <p:extLst>
      <p:ext uri="{BB962C8B-B14F-4D97-AF65-F5344CB8AC3E}">
        <p14:creationId xmlns:p14="http://schemas.microsoft.com/office/powerpoint/2010/main" val="3197862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507"/>
                                        </p:tgtEl>
                                        <p:attrNameLst>
                                          <p:attrName>style.visibility</p:attrName>
                                        </p:attrNameLst>
                                      </p:cBhvr>
                                      <p:to>
                                        <p:strVal val="visible"/>
                                      </p:to>
                                    </p:set>
                                    <p:animEffect transition="in" filter="blinds(horizontal)">
                                      <p:cBhvr>
                                        <p:cTn id="7" dur="500"/>
                                        <p:tgtEl>
                                          <p:spTgt spid="106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A0E99D-CFE9-4C28-BBE4-917B64A4E6F2}"/>
              </a:ext>
            </a:extLst>
          </p:cNvPr>
          <p:cNvSpPr txBox="1"/>
          <p:nvPr/>
        </p:nvSpPr>
        <p:spPr>
          <a:xfrm>
            <a:off x="134814" y="97301"/>
            <a:ext cx="8178641" cy="6494085"/>
          </a:xfrm>
          <a:prstGeom prst="rect">
            <a:avLst/>
          </a:prstGeom>
          <a:noFill/>
        </p:spPr>
        <p:txBody>
          <a:bodyPr wrap="square" rtlCol="0">
            <a:spAutoFit/>
          </a:bodyPr>
          <a:lstStyle/>
          <a:p>
            <a:r>
              <a:rPr lang="en-US" sz="2000" dirty="0"/>
              <a:t>Some algorithms that we know about are </a:t>
            </a:r>
            <a:r>
              <a:rPr lang="en-US" sz="2000" i="1" dirty="0"/>
              <a:t>already</a:t>
            </a:r>
            <a:r>
              <a:rPr lang="en-US" sz="2000" dirty="0"/>
              <a:t> anytime algorithms</a:t>
            </a:r>
          </a:p>
          <a:p>
            <a:r>
              <a:rPr lang="en-US" sz="2000" dirty="0"/>
              <a:t>Some algorithms can be converted into anytime algorithms with a little work</a:t>
            </a:r>
          </a:p>
          <a:p>
            <a:r>
              <a:rPr lang="en-US" sz="2000" dirty="0"/>
              <a:t>Some algorithms are just very hard to convert into an anytime framework.</a:t>
            </a:r>
          </a:p>
          <a:p>
            <a:endParaRPr lang="en-US" sz="2000" dirty="0"/>
          </a:p>
          <a:p>
            <a:pPr marL="285750" indent="-285750">
              <a:buFont typeface="Arial" panose="020B0604020202020204" pitchFamily="34" charset="0"/>
              <a:buChar char="•"/>
            </a:pPr>
            <a:r>
              <a:rPr lang="en-US" sz="2000" dirty="0"/>
              <a:t> </a:t>
            </a:r>
            <a:r>
              <a:rPr lang="en-US" sz="2000" i="1" dirty="0"/>
              <a:t>Already</a:t>
            </a:r>
            <a:r>
              <a:rPr lang="en-US" sz="2000" dirty="0"/>
              <a:t> anytime algorithms</a:t>
            </a:r>
          </a:p>
          <a:p>
            <a:pPr marL="742950" lvl="1" indent="-285750">
              <a:buFont typeface="Arial" panose="020B0604020202020204" pitchFamily="34" charset="0"/>
              <a:buChar char="•"/>
            </a:pPr>
            <a:r>
              <a:rPr lang="en-US" sz="2000" dirty="0"/>
              <a:t>Greedy search, random search, </a:t>
            </a:r>
            <a:r>
              <a:rPr lang="en-US" altLang="en-US" sz="2000" dirty="0"/>
              <a:t>Simulated-Annealing, Genetic Algorithms,  </a:t>
            </a:r>
            <a:r>
              <a:rPr lang="en-US" altLang="en-US" sz="2000" i="1" dirty="0"/>
              <a:t>k</a:t>
            </a:r>
            <a:r>
              <a:rPr lang="en-US" altLang="en-US" sz="2000" dirty="0"/>
              <a:t>-means clustering, decision tree construction, Monte Carlo game tree search…</a:t>
            </a:r>
            <a:endParaRPr lang="en-US" sz="2000" dirty="0"/>
          </a:p>
          <a:p>
            <a:pPr marL="285750" indent="-285750">
              <a:buFont typeface="Arial" panose="020B0604020202020204" pitchFamily="34" charset="0"/>
              <a:buChar char="•"/>
            </a:pPr>
            <a:r>
              <a:rPr lang="en-US" sz="2000" dirty="0"/>
              <a:t>Can be </a:t>
            </a:r>
            <a:r>
              <a:rPr lang="en-US" sz="2000" i="1" dirty="0"/>
              <a:t>converted</a:t>
            </a:r>
            <a:r>
              <a:rPr lang="en-US" sz="2000" dirty="0"/>
              <a:t> to anytime algorithm</a:t>
            </a:r>
          </a:p>
          <a:p>
            <a:pPr marL="742950" lvl="1" indent="-285750">
              <a:buFont typeface="Arial" panose="020B0604020202020204" pitchFamily="34" charset="0"/>
              <a:buChar char="•"/>
            </a:pPr>
            <a:r>
              <a:rPr lang="en-US" sz="2000" dirty="0"/>
              <a:t>A-star.  Suppose we do the following, we first run just greedy search, and record the answer we get (which will almost certainly be suboptimal), we then start classic A-star…</a:t>
            </a:r>
          </a:p>
          <a:p>
            <a:pPr marL="742950" lvl="1" indent="-285750">
              <a:buFont typeface="Arial" panose="020B0604020202020204" pitchFamily="34" charset="0"/>
              <a:buChar char="•"/>
            </a:pPr>
            <a:r>
              <a:rPr lang="en-US" sz="2000" dirty="0"/>
              <a:t>Minimax and alpha beta search. If we do these in iterative deepening fashion, they become anytime algorithms (see next slide)</a:t>
            </a:r>
          </a:p>
          <a:p>
            <a:pPr marL="285750" indent="-285750">
              <a:buFont typeface="Arial" panose="020B0604020202020204" pitchFamily="34" charset="0"/>
              <a:buChar char="•"/>
            </a:pPr>
            <a:r>
              <a:rPr lang="en-US" sz="2000" i="1" dirty="0"/>
              <a:t>Hard/impossible </a:t>
            </a:r>
            <a:r>
              <a:rPr lang="en-US" sz="2000" dirty="0"/>
              <a:t>to convert to anytime algorithm</a:t>
            </a:r>
          </a:p>
          <a:p>
            <a:pPr marL="742950" lvl="1" indent="-285750">
              <a:buFont typeface="Arial" panose="020B0604020202020204" pitchFamily="34" charset="0"/>
              <a:buChar char="•"/>
            </a:pPr>
            <a:r>
              <a:rPr lang="en-US" sz="2000" dirty="0"/>
              <a:t>Theorem proving.  For resolution refutation, until the algorithm stops, it is impossible to know if it is leaning towards TRUE or not. It is an all-or-nothing algorithm. </a:t>
            </a:r>
          </a:p>
          <a:p>
            <a:pPr marL="742950" lvl="1" indent="-285750">
              <a:buFont typeface="Arial" panose="020B0604020202020204" pitchFamily="34" charset="0"/>
              <a:buChar char="•"/>
            </a:pPr>
            <a:r>
              <a:rPr lang="en-US" sz="2000" dirty="0"/>
              <a:t>Dendrogram construction. </a:t>
            </a:r>
          </a:p>
          <a:p>
            <a:endParaRPr lang="en-US" dirty="0"/>
          </a:p>
          <a:p>
            <a:r>
              <a:rPr lang="en-US" dirty="0"/>
              <a:t> </a:t>
            </a:r>
          </a:p>
        </p:txBody>
      </p:sp>
      <p:grpSp>
        <p:nvGrpSpPr>
          <p:cNvPr id="194" name="Group 193">
            <a:extLst>
              <a:ext uri="{FF2B5EF4-FFF2-40B4-BE49-F238E27FC236}">
                <a16:creationId xmlns:a16="http://schemas.microsoft.com/office/drawing/2014/main" id="{C218E844-D7D9-4810-B5D0-7BFA5CAFD60F}"/>
              </a:ext>
            </a:extLst>
          </p:cNvPr>
          <p:cNvGrpSpPr/>
          <p:nvPr/>
        </p:nvGrpSpPr>
        <p:grpSpPr>
          <a:xfrm>
            <a:off x="8909660" y="2342417"/>
            <a:ext cx="3021502" cy="1086583"/>
            <a:chOff x="1094879" y="4495800"/>
            <a:chExt cx="6264772" cy="1971676"/>
          </a:xfrm>
        </p:grpSpPr>
        <p:sp>
          <p:nvSpPr>
            <p:cNvPr id="10" name="Rectangle 5">
              <a:extLst>
                <a:ext uri="{FF2B5EF4-FFF2-40B4-BE49-F238E27FC236}">
                  <a16:creationId xmlns:a16="http://schemas.microsoft.com/office/drawing/2014/main" id="{3823CAE7-8F92-4C8D-A0A8-880B9E3DF55B}"/>
                </a:ext>
              </a:extLst>
            </p:cNvPr>
            <p:cNvSpPr>
              <a:spLocks noChangeArrowheads="1"/>
            </p:cNvSpPr>
            <p:nvPr/>
          </p:nvSpPr>
          <p:spPr bwMode="auto">
            <a:xfrm>
              <a:off x="2478088" y="4495800"/>
              <a:ext cx="233363" cy="159385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58">
              <a:extLst>
                <a:ext uri="{FF2B5EF4-FFF2-40B4-BE49-F238E27FC236}">
                  <a16:creationId xmlns:a16="http://schemas.microsoft.com/office/drawing/2014/main" id="{EE8C0F74-7DA3-4065-B4EE-5EF1DFCF2B85}"/>
                </a:ext>
              </a:extLst>
            </p:cNvPr>
            <p:cNvSpPr>
              <a:spLocks noChangeArrowheads="1"/>
            </p:cNvSpPr>
            <p:nvPr/>
          </p:nvSpPr>
          <p:spPr bwMode="auto">
            <a:xfrm>
              <a:off x="3314700" y="6189663"/>
              <a:ext cx="4889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60">
              <a:extLst>
                <a:ext uri="{FF2B5EF4-FFF2-40B4-BE49-F238E27FC236}">
                  <a16:creationId xmlns:a16="http://schemas.microsoft.com/office/drawing/2014/main" id="{80238338-4BE4-4FEE-8B27-9D4137B5DAE8}"/>
                </a:ext>
              </a:extLst>
            </p:cNvPr>
            <p:cNvSpPr>
              <a:spLocks noChangeArrowheads="1"/>
            </p:cNvSpPr>
            <p:nvPr/>
          </p:nvSpPr>
          <p:spPr bwMode="auto">
            <a:xfrm rot="16200000">
              <a:off x="1022478" y="4828869"/>
              <a:ext cx="1612530" cy="1467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1400" b="0" i="0" u="none" strike="noStrike" cap="none" normalizeH="0" baseline="0" dirty="0">
                  <a:ln>
                    <a:noFill/>
                  </a:ln>
                  <a:solidFill>
                    <a:srgbClr val="000000"/>
                  </a:solidFill>
                  <a:effectLst/>
                  <a:latin typeface="Times New Roman" panose="02020603050405020304" pitchFamily="18" charset="0"/>
                </a:rPr>
                <a:t>Quality of </a:t>
              </a:r>
              <a:r>
                <a:rPr lang="en-US" altLang="en-US" sz="1400" dirty="0">
                  <a:solidFill>
                    <a:srgbClr val="000000"/>
                  </a:solidFill>
                  <a:latin typeface="Times New Roman" panose="02020603050405020304" pitchFamily="18" charset="0"/>
                </a:rPr>
                <a:t>Solution</a:t>
              </a: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61">
              <a:extLst>
                <a:ext uri="{FF2B5EF4-FFF2-40B4-BE49-F238E27FC236}">
                  <a16:creationId xmlns:a16="http://schemas.microsoft.com/office/drawing/2014/main" id="{F86E99FD-24E3-4355-97C4-02B5B340B034}"/>
                </a:ext>
              </a:extLst>
            </p:cNvPr>
            <p:cNvSpPr>
              <a:spLocks noChangeArrowheads="1"/>
            </p:cNvSpPr>
            <p:nvPr/>
          </p:nvSpPr>
          <p:spPr bwMode="auto">
            <a:xfrm rot="16200000">
              <a:off x="2203418" y="5153432"/>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62">
              <a:extLst>
                <a:ext uri="{FF2B5EF4-FFF2-40B4-BE49-F238E27FC236}">
                  <a16:creationId xmlns:a16="http://schemas.microsoft.com/office/drawing/2014/main" id="{492CC73E-DCA9-4E5D-983C-8419302A216C}"/>
                </a:ext>
              </a:extLst>
            </p:cNvPr>
            <p:cNvSpPr>
              <a:spLocks noChangeArrowheads="1"/>
            </p:cNvSpPr>
            <p:nvPr/>
          </p:nvSpPr>
          <p:spPr bwMode="auto">
            <a:xfrm>
              <a:off x="4718050" y="5003800"/>
              <a:ext cx="10668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9" name="Group 69">
              <a:extLst>
                <a:ext uri="{FF2B5EF4-FFF2-40B4-BE49-F238E27FC236}">
                  <a16:creationId xmlns:a16="http://schemas.microsoft.com/office/drawing/2014/main" id="{A35DA026-6DFD-4DB6-B33F-8557708B89DE}"/>
                </a:ext>
              </a:extLst>
            </p:cNvPr>
            <p:cNvGrpSpPr>
              <a:grpSpLocks/>
            </p:cNvGrpSpPr>
            <p:nvPr/>
          </p:nvGrpSpPr>
          <p:grpSpPr bwMode="auto">
            <a:xfrm>
              <a:off x="2219325" y="4640263"/>
              <a:ext cx="201613" cy="1196975"/>
              <a:chOff x="1398" y="2923"/>
              <a:chExt cx="127" cy="754"/>
            </a:xfrm>
          </p:grpSpPr>
          <p:sp>
            <p:nvSpPr>
              <p:cNvPr id="20" name="Line 67">
                <a:extLst>
                  <a:ext uri="{FF2B5EF4-FFF2-40B4-BE49-F238E27FC236}">
                    <a16:creationId xmlns:a16="http://schemas.microsoft.com/office/drawing/2014/main" id="{F9170A1E-37FC-44A3-87DA-162EB8C78204}"/>
                  </a:ext>
                </a:extLst>
              </p:cNvPr>
              <p:cNvSpPr>
                <a:spLocks noChangeShapeType="1"/>
              </p:cNvSpPr>
              <p:nvPr/>
            </p:nvSpPr>
            <p:spPr bwMode="auto">
              <a:xfrm flipV="1">
                <a:off x="1460" y="3043"/>
                <a:ext cx="0" cy="634"/>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68">
                <a:extLst>
                  <a:ext uri="{FF2B5EF4-FFF2-40B4-BE49-F238E27FC236}">
                    <a16:creationId xmlns:a16="http://schemas.microsoft.com/office/drawing/2014/main" id="{35675A4B-DF2D-44BE-9387-D9E0EEBCDA26}"/>
                  </a:ext>
                </a:extLst>
              </p:cNvPr>
              <p:cNvSpPr>
                <a:spLocks/>
              </p:cNvSpPr>
              <p:nvPr/>
            </p:nvSpPr>
            <p:spPr bwMode="auto">
              <a:xfrm>
                <a:off x="1398" y="2923"/>
                <a:ext cx="127" cy="126"/>
              </a:xfrm>
              <a:custGeom>
                <a:avLst/>
                <a:gdLst>
                  <a:gd name="T0" fmla="*/ 127 w 127"/>
                  <a:gd name="T1" fmla="*/ 126 h 126"/>
                  <a:gd name="T2" fmla="*/ 62 w 127"/>
                  <a:gd name="T3" fmla="*/ 0 h 126"/>
                  <a:gd name="T4" fmla="*/ 0 w 127"/>
                  <a:gd name="T5" fmla="*/ 126 h 126"/>
                  <a:gd name="T6" fmla="*/ 127 w 127"/>
                  <a:gd name="T7" fmla="*/ 126 h 126"/>
                </a:gdLst>
                <a:ahLst/>
                <a:cxnLst>
                  <a:cxn ang="0">
                    <a:pos x="T0" y="T1"/>
                  </a:cxn>
                  <a:cxn ang="0">
                    <a:pos x="T2" y="T3"/>
                  </a:cxn>
                  <a:cxn ang="0">
                    <a:pos x="T4" y="T5"/>
                  </a:cxn>
                  <a:cxn ang="0">
                    <a:pos x="T6" y="T7"/>
                  </a:cxn>
                </a:cxnLst>
                <a:rect l="0" t="0" r="r" b="b"/>
                <a:pathLst>
                  <a:path w="127" h="126">
                    <a:moveTo>
                      <a:pt x="127" y="126"/>
                    </a:moveTo>
                    <a:lnTo>
                      <a:pt x="62" y="0"/>
                    </a:lnTo>
                    <a:lnTo>
                      <a:pt x="0" y="126"/>
                    </a:lnTo>
                    <a:lnTo>
                      <a:pt x="127"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Rectangle 71">
              <a:extLst>
                <a:ext uri="{FF2B5EF4-FFF2-40B4-BE49-F238E27FC236}">
                  <a16:creationId xmlns:a16="http://schemas.microsoft.com/office/drawing/2014/main" id="{E2F4B2E6-A52C-4673-90F0-BC96C34125B1}"/>
                </a:ext>
              </a:extLst>
            </p:cNvPr>
            <p:cNvSpPr>
              <a:spLocks noChangeArrowheads="1"/>
            </p:cNvSpPr>
            <p:nvPr/>
          </p:nvSpPr>
          <p:spPr bwMode="auto">
            <a:xfrm>
              <a:off x="2759075" y="4518025"/>
              <a:ext cx="5365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118">
              <a:extLst>
                <a:ext uri="{FF2B5EF4-FFF2-40B4-BE49-F238E27FC236}">
                  <a16:creationId xmlns:a16="http://schemas.microsoft.com/office/drawing/2014/main" id="{D39D9E99-96CE-489E-A7D5-0206080FDE84}"/>
                </a:ext>
              </a:extLst>
            </p:cNvPr>
            <p:cNvSpPr>
              <a:spLocks noChangeArrowheads="1"/>
            </p:cNvSpPr>
            <p:nvPr/>
          </p:nvSpPr>
          <p:spPr bwMode="auto">
            <a:xfrm>
              <a:off x="6416675" y="6051550"/>
              <a:ext cx="4762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120">
              <a:extLst>
                <a:ext uri="{FF2B5EF4-FFF2-40B4-BE49-F238E27FC236}">
                  <a16:creationId xmlns:a16="http://schemas.microsoft.com/office/drawing/2014/main" id="{85F96226-6846-47B2-BC21-A5EA939D7EA5}"/>
                </a:ext>
              </a:extLst>
            </p:cNvPr>
            <p:cNvSpPr>
              <a:spLocks noChangeArrowheads="1"/>
            </p:cNvSpPr>
            <p:nvPr/>
          </p:nvSpPr>
          <p:spPr bwMode="auto">
            <a:xfrm>
              <a:off x="2478088" y="4495800"/>
              <a:ext cx="233363" cy="159385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23">
              <a:extLst>
                <a:ext uri="{FF2B5EF4-FFF2-40B4-BE49-F238E27FC236}">
                  <a16:creationId xmlns:a16="http://schemas.microsoft.com/office/drawing/2014/main" id="{A861B1A1-2922-4DC7-8022-F42E1E54C245}"/>
                </a:ext>
              </a:extLst>
            </p:cNvPr>
            <p:cNvSpPr>
              <a:spLocks/>
            </p:cNvSpPr>
            <p:nvPr/>
          </p:nvSpPr>
          <p:spPr bwMode="auto">
            <a:xfrm>
              <a:off x="2471738" y="4498975"/>
              <a:ext cx="4887913" cy="1584325"/>
            </a:xfrm>
            <a:custGeom>
              <a:avLst/>
              <a:gdLst>
                <a:gd name="T0" fmla="*/ 0 w 3079"/>
                <a:gd name="T1" fmla="*/ 998 h 998"/>
                <a:gd name="T2" fmla="*/ 3079 w 3079"/>
                <a:gd name="T3" fmla="*/ 998 h 998"/>
                <a:gd name="T4" fmla="*/ 3079 w 3079"/>
                <a:gd name="T5" fmla="*/ 0 h 998"/>
              </a:gdLst>
              <a:ahLst/>
              <a:cxnLst>
                <a:cxn ang="0">
                  <a:pos x="T0" y="T1"/>
                </a:cxn>
                <a:cxn ang="0">
                  <a:pos x="T2" y="T3"/>
                </a:cxn>
                <a:cxn ang="0">
                  <a:pos x="T4" y="T5"/>
                </a:cxn>
              </a:cxnLst>
              <a:rect l="0" t="0" r="r" b="b"/>
              <a:pathLst>
                <a:path w="3079" h="998">
                  <a:moveTo>
                    <a:pt x="0" y="998"/>
                  </a:moveTo>
                  <a:lnTo>
                    <a:pt x="3079" y="998"/>
                  </a:lnTo>
                  <a:lnTo>
                    <a:pt x="307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124">
              <a:extLst>
                <a:ext uri="{FF2B5EF4-FFF2-40B4-BE49-F238E27FC236}">
                  <a16:creationId xmlns:a16="http://schemas.microsoft.com/office/drawing/2014/main" id="{A9FEB258-CD22-4746-AE15-5D1E1864FCDD}"/>
                </a:ext>
              </a:extLst>
            </p:cNvPr>
            <p:cNvSpPr>
              <a:spLocks noChangeShapeType="1"/>
            </p:cNvSpPr>
            <p:nvPr/>
          </p:nvSpPr>
          <p:spPr bwMode="auto">
            <a:xfrm flipV="1">
              <a:off x="2471738" y="449897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125">
              <a:extLst>
                <a:ext uri="{FF2B5EF4-FFF2-40B4-BE49-F238E27FC236}">
                  <a16:creationId xmlns:a16="http://schemas.microsoft.com/office/drawing/2014/main" id="{639DA17D-6D86-458E-8B33-D8664252A19C}"/>
                </a:ext>
              </a:extLst>
            </p:cNvPr>
            <p:cNvSpPr>
              <a:spLocks noChangeShapeType="1"/>
            </p:cNvSpPr>
            <p:nvPr/>
          </p:nvSpPr>
          <p:spPr bwMode="auto">
            <a:xfrm>
              <a:off x="2471738" y="6083300"/>
              <a:ext cx="4887913"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126">
              <a:extLst>
                <a:ext uri="{FF2B5EF4-FFF2-40B4-BE49-F238E27FC236}">
                  <a16:creationId xmlns:a16="http://schemas.microsoft.com/office/drawing/2014/main" id="{FF28AB52-F267-4E55-A8B6-2C71C5E94859}"/>
                </a:ext>
              </a:extLst>
            </p:cNvPr>
            <p:cNvSpPr>
              <a:spLocks noChangeShapeType="1"/>
            </p:cNvSpPr>
            <p:nvPr/>
          </p:nvSpPr>
          <p:spPr bwMode="auto">
            <a:xfrm flipV="1">
              <a:off x="2471738" y="449897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127">
              <a:extLst>
                <a:ext uri="{FF2B5EF4-FFF2-40B4-BE49-F238E27FC236}">
                  <a16:creationId xmlns:a16="http://schemas.microsoft.com/office/drawing/2014/main" id="{EB48FE9D-3FB4-478B-9D29-4B33B97FF1AD}"/>
                </a:ext>
              </a:extLst>
            </p:cNvPr>
            <p:cNvSpPr>
              <a:spLocks noChangeShapeType="1"/>
            </p:cNvSpPr>
            <p:nvPr/>
          </p:nvSpPr>
          <p:spPr bwMode="auto">
            <a:xfrm flipV="1">
              <a:off x="2471738"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129">
              <a:extLst>
                <a:ext uri="{FF2B5EF4-FFF2-40B4-BE49-F238E27FC236}">
                  <a16:creationId xmlns:a16="http://schemas.microsoft.com/office/drawing/2014/main" id="{5EA4881B-6164-4BF2-B96C-D12F0DFDD26B}"/>
                </a:ext>
              </a:extLst>
            </p:cNvPr>
            <p:cNvSpPr>
              <a:spLocks noChangeShapeType="1"/>
            </p:cNvSpPr>
            <p:nvPr/>
          </p:nvSpPr>
          <p:spPr bwMode="auto">
            <a:xfrm flipV="1">
              <a:off x="2957513" y="606425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131">
              <a:extLst>
                <a:ext uri="{FF2B5EF4-FFF2-40B4-BE49-F238E27FC236}">
                  <a16:creationId xmlns:a16="http://schemas.microsoft.com/office/drawing/2014/main" id="{68B4A2EC-5558-483B-BE07-B3E0B74DFEB5}"/>
                </a:ext>
              </a:extLst>
            </p:cNvPr>
            <p:cNvSpPr>
              <a:spLocks noChangeShapeType="1"/>
            </p:cNvSpPr>
            <p:nvPr/>
          </p:nvSpPr>
          <p:spPr bwMode="auto">
            <a:xfrm flipV="1">
              <a:off x="3449638"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133">
              <a:extLst>
                <a:ext uri="{FF2B5EF4-FFF2-40B4-BE49-F238E27FC236}">
                  <a16:creationId xmlns:a16="http://schemas.microsoft.com/office/drawing/2014/main" id="{584ECC48-D311-46BA-917E-B68A62679095}"/>
                </a:ext>
              </a:extLst>
            </p:cNvPr>
            <p:cNvSpPr>
              <a:spLocks noChangeShapeType="1"/>
            </p:cNvSpPr>
            <p:nvPr/>
          </p:nvSpPr>
          <p:spPr bwMode="auto">
            <a:xfrm flipV="1">
              <a:off x="3935413"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135">
              <a:extLst>
                <a:ext uri="{FF2B5EF4-FFF2-40B4-BE49-F238E27FC236}">
                  <a16:creationId xmlns:a16="http://schemas.microsoft.com/office/drawing/2014/main" id="{F84E8D0B-57E2-45C7-BB25-3115D813A0A8}"/>
                </a:ext>
              </a:extLst>
            </p:cNvPr>
            <p:cNvSpPr>
              <a:spLocks noChangeShapeType="1"/>
            </p:cNvSpPr>
            <p:nvPr/>
          </p:nvSpPr>
          <p:spPr bwMode="auto">
            <a:xfrm flipV="1">
              <a:off x="4422775" y="606425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137">
              <a:extLst>
                <a:ext uri="{FF2B5EF4-FFF2-40B4-BE49-F238E27FC236}">
                  <a16:creationId xmlns:a16="http://schemas.microsoft.com/office/drawing/2014/main" id="{16544B70-887C-4A11-A77C-8C9643AC85E6}"/>
                </a:ext>
              </a:extLst>
            </p:cNvPr>
            <p:cNvSpPr>
              <a:spLocks noChangeShapeType="1"/>
            </p:cNvSpPr>
            <p:nvPr/>
          </p:nvSpPr>
          <p:spPr bwMode="auto">
            <a:xfrm flipV="1">
              <a:off x="4911725"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139">
              <a:extLst>
                <a:ext uri="{FF2B5EF4-FFF2-40B4-BE49-F238E27FC236}">
                  <a16:creationId xmlns:a16="http://schemas.microsoft.com/office/drawing/2014/main" id="{ACCB7D55-B988-463E-8398-1C03895DA4D7}"/>
                </a:ext>
              </a:extLst>
            </p:cNvPr>
            <p:cNvSpPr>
              <a:spLocks noChangeShapeType="1"/>
            </p:cNvSpPr>
            <p:nvPr/>
          </p:nvSpPr>
          <p:spPr bwMode="auto">
            <a:xfrm flipV="1">
              <a:off x="5403850"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141">
              <a:extLst>
                <a:ext uri="{FF2B5EF4-FFF2-40B4-BE49-F238E27FC236}">
                  <a16:creationId xmlns:a16="http://schemas.microsoft.com/office/drawing/2014/main" id="{61962787-F348-410A-B111-C1F2F5E351C3}"/>
                </a:ext>
              </a:extLst>
            </p:cNvPr>
            <p:cNvSpPr>
              <a:spLocks noChangeShapeType="1"/>
            </p:cNvSpPr>
            <p:nvPr/>
          </p:nvSpPr>
          <p:spPr bwMode="auto">
            <a:xfrm flipV="1">
              <a:off x="5886450" y="606425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143">
              <a:extLst>
                <a:ext uri="{FF2B5EF4-FFF2-40B4-BE49-F238E27FC236}">
                  <a16:creationId xmlns:a16="http://schemas.microsoft.com/office/drawing/2014/main" id="{E2648B17-D355-4902-ADBD-A45212C1CE32}"/>
                </a:ext>
              </a:extLst>
            </p:cNvPr>
            <p:cNvSpPr>
              <a:spLocks noChangeShapeType="1"/>
            </p:cNvSpPr>
            <p:nvPr/>
          </p:nvSpPr>
          <p:spPr bwMode="auto">
            <a:xfrm flipV="1">
              <a:off x="6381750"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145">
              <a:extLst>
                <a:ext uri="{FF2B5EF4-FFF2-40B4-BE49-F238E27FC236}">
                  <a16:creationId xmlns:a16="http://schemas.microsoft.com/office/drawing/2014/main" id="{96A5F6EB-A20C-41F1-99F2-1D114881AAC2}"/>
                </a:ext>
              </a:extLst>
            </p:cNvPr>
            <p:cNvSpPr>
              <a:spLocks noChangeShapeType="1"/>
            </p:cNvSpPr>
            <p:nvPr/>
          </p:nvSpPr>
          <p:spPr bwMode="auto">
            <a:xfrm flipV="1">
              <a:off x="6867525"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147">
              <a:extLst>
                <a:ext uri="{FF2B5EF4-FFF2-40B4-BE49-F238E27FC236}">
                  <a16:creationId xmlns:a16="http://schemas.microsoft.com/office/drawing/2014/main" id="{2CA91A66-795A-4DDE-8AB1-0D49600E8DF7}"/>
                </a:ext>
              </a:extLst>
            </p:cNvPr>
            <p:cNvSpPr>
              <a:spLocks noChangeShapeType="1"/>
            </p:cNvSpPr>
            <p:nvPr/>
          </p:nvSpPr>
          <p:spPr bwMode="auto">
            <a:xfrm flipV="1">
              <a:off x="7359650"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149">
              <a:extLst>
                <a:ext uri="{FF2B5EF4-FFF2-40B4-BE49-F238E27FC236}">
                  <a16:creationId xmlns:a16="http://schemas.microsoft.com/office/drawing/2014/main" id="{A2F36ABF-EAA9-4FDC-8E71-C3C38EB8D3A1}"/>
                </a:ext>
              </a:extLst>
            </p:cNvPr>
            <p:cNvSpPr>
              <a:spLocks noChangeShapeType="1"/>
            </p:cNvSpPr>
            <p:nvPr/>
          </p:nvSpPr>
          <p:spPr bwMode="auto">
            <a:xfrm>
              <a:off x="2471738" y="608330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150">
              <a:extLst>
                <a:ext uri="{FF2B5EF4-FFF2-40B4-BE49-F238E27FC236}">
                  <a16:creationId xmlns:a16="http://schemas.microsoft.com/office/drawing/2014/main" id="{CC91D742-F4C8-4DCE-905E-9A7A4C55F4F9}"/>
                </a:ext>
              </a:extLst>
            </p:cNvPr>
            <p:cNvSpPr>
              <a:spLocks noChangeShapeType="1"/>
            </p:cNvSpPr>
            <p:nvPr/>
          </p:nvSpPr>
          <p:spPr bwMode="auto">
            <a:xfrm flipH="1">
              <a:off x="7308850" y="6083300"/>
              <a:ext cx="50800"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151">
              <a:extLst>
                <a:ext uri="{FF2B5EF4-FFF2-40B4-BE49-F238E27FC236}">
                  <a16:creationId xmlns:a16="http://schemas.microsoft.com/office/drawing/2014/main" id="{A65BFDDA-14BC-4B62-9638-FD42D8AD2A0C}"/>
                </a:ext>
              </a:extLst>
            </p:cNvPr>
            <p:cNvSpPr>
              <a:spLocks noChangeShapeType="1"/>
            </p:cNvSpPr>
            <p:nvPr/>
          </p:nvSpPr>
          <p:spPr bwMode="auto">
            <a:xfrm>
              <a:off x="2471738" y="590550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153">
              <a:extLst>
                <a:ext uri="{FF2B5EF4-FFF2-40B4-BE49-F238E27FC236}">
                  <a16:creationId xmlns:a16="http://schemas.microsoft.com/office/drawing/2014/main" id="{8A94B1BA-F2C9-4B59-910D-2347B595507C}"/>
                </a:ext>
              </a:extLst>
            </p:cNvPr>
            <p:cNvSpPr>
              <a:spLocks noChangeShapeType="1"/>
            </p:cNvSpPr>
            <p:nvPr/>
          </p:nvSpPr>
          <p:spPr bwMode="auto">
            <a:xfrm>
              <a:off x="2471738" y="572928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155">
              <a:extLst>
                <a:ext uri="{FF2B5EF4-FFF2-40B4-BE49-F238E27FC236}">
                  <a16:creationId xmlns:a16="http://schemas.microsoft.com/office/drawing/2014/main" id="{92EA5E53-4EED-4C13-A616-0455F919B6F0}"/>
                </a:ext>
              </a:extLst>
            </p:cNvPr>
            <p:cNvSpPr>
              <a:spLocks noChangeShapeType="1"/>
            </p:cNvSpPr>
            <p:nvPr/>
          </p:nvSpPr>
          <p:spPr bwMode="auto">
            <a:xfrm>
              <a:off x="2471738" y="5553075"/>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157">
              <a:extLst>
                <a:ext uri="{FF2B5EF4-FFF2-40B4-BE49-F238E27FC236}">
                  <a16:creationId xmlns:a16="http://schemas.microsoft.com/office/drawing/2014/main" id="{A19D0EFD-84EF-48A1-9C6B-540EDF96D2EA}"/>
                </a:ext>
              </a:extLst>
            </p:cNvPr>
            <p:cNvSpPr>
              <a:spLocks noChangeShapeType="1"/>
            </p:cNvSpPr>
            <p:nvPr/>
          </p:nvSpPr>
          <p:spPr bwMode="auto">
            <a:xfrm>
              <a:off x="2471738" y="537845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159">
              <a:extLst>
                <a:ext uri="{FF2B5EF4-FFF2-40B4-BE49-F238E27FC236}">
                  <a16:creationId xmlns:a16="http://schemas.microsoft.com/office/drawing/2014/main" id="{AF2E3ED2-DD89-4333-8A7B-1E3ADF7AC240}"/>
                </a:ext>
              </a:extLst>
            </p:cNvPr>
            <p:cNvSpPr>
              <a:spLocks noChangeShapeType="1"/>
            </p:cNvSpPr>
            <p:nvPr/>
          </p:nvSpPr>
          <p:spPr bwMode="auto">
            <a:xfrm>
              <a:off x="2471738" y="520223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161">
              <a:extLst>
                <a:ext uri="{FF2B5EF4-FFF2-40B4-BE49-F238E27FC236}">
                  <a16:creationId xmlns:a16="http://schemas.microsoft.com/office/drawing/2014/main" id="{92016D4D-C55F-4CAF-B54F-4584172052BA}"/>
                </a:ext>
              </a:extLst>
            </p:cNvPr>
            <p:cNvSpPr>
              <a:spLocks noChangeShapeType="1"/>
            </p:cNvSpPr>
            <p:nvPr/>
          </p:nvSpPr>
          <p:spPr bwMode="auto">
            <a:xfrm>
              <a:off x="2471738" y="5026025"/>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163">
              <a:extLst>
                <a:ext uri="{FF2B5EF4-FFF2-40B4-BE49-F238E27FC236}">
                  <a16:creationId xmlns:a16="http://schemas.microsoft.com/office/drawing/2014/main" id="{8847FFA6-6B9A-40D3-BE55-D189905B5CEA}"/>
                </a:ext>
              </a:extLst>
            </p:cNvPr>
            <p:cNvSpPr>
              <a:spLocks noChangeShapeType="1"/>
            </p:cNvSpPr>
            <p:nvPr/>
          </p:nvSpPr>
          <p:spPr bwMode="auto">
            <a:xfrm>
              <a:off x="2471738" y="4846638"/>
              <a:ext cx="41275"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165">
              <a:extLst>
                <a:ext uri="{FF2B5EF4-FFF2-40B4-BE49-F238E27FC236}">
                  <a16:creationId xmlns:a16="http://schemas.microsoft.com/office/drawing/2014/main" id="{FA67F043-94AD-43F9-A970-D17F05CEDE10}"/>
                </a:ext>
              </a:extLst>
            </p:cNvPr>
            <p:cNvSpPr>
              <a:spLocks noChangeShapeType="1"/>
            </p:cNvSpPr>
            <p:nvPr/>
          </p:nvSpPr>
          <p:spPr bwMode="auto">
            <a:xfrm>
              <a:off x="2471738" y="467518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171">
              <a:extLst>
                <a:ext uri="{FF2B5EF4-FFF2-40B4-BE49-F238E27FC236}">
                  <a16:creationId xmlns:a16="http://schemas.microsoft.com/office/drawing/2014/main" id="{E2C2053A-BE50-4C40-BE7F-BF0E49BDC012}"/>
                </a:ext>
              </a:extLst>
            </p:cNvPr>
            <p:cNvSpPr>
              <a:spLocks noChangeShapeType="1"/>
            </p:cNvSpPr>
            <p:nvPr/>
          </p:nvSpPr>
          <p:spPr bwMode="auto">
            <a:xfrm flipV="1">
              <a:off x="2471738" y="449897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175">
              <a:extLst>
                <a:ext uri="{FF2B5EF4-FFF2-40B4-BE49-F238E27FC236}">
                  <a16:creationId xmlns:a16="http://schemas.microsoft.com/office/drawing/2014/main" id="{324B8F87-BDA6-48EB-A7FA-6C9477317AA4}"/>
                </a:ext>
              </a:extLst>
            </p:cNvPr>
            <p:cNvSpPr>
              <a:spLocks noChangeShapeType="1"/>
            </p:cNvSpPr>
            <p:nvPr/>
          </p:nvSpPr>
          <p:spPr bwMode="auto">
            <a:xfrm flipV="1">
              <a:off x="2471738" y="449897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176">
              <a:extLst>
                <a:ext uri="{FF2B5EF4-FFF2-40B4-BE49-F238E27FC236}">
                  <a16:creationId xmlns:a16="http://schemas.microsoft.com/office/drawing/2014/main" id="{530A3EB1-75E7-4948-98BD-8D1EFB2CF889}"/>
                </a:ext>
              </a:extLst>
            </p:cNvPr>
            <p:cNvSpPr>
              <a:spLocks noChangeShapeType="1"/>
            </p:cNvSpPr>
            <p:nvPr/>
          </p:nvSpPr>
          <p:spPr bwMode="auto">
            <a:xfrm>
              <a:off x="2471738" y="6083300"/>
              <a:ext cx="4887913"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77">
              <a:extLst>
                <a:ext uri="{FF2B5EF4-FFF2-40B4-BE49-F238E27FC236}">
                  <a16:creationId xmlns:a16="http://schemas.microsoft.com/office/drawing/2014/main" id="{34B7D3F1-F0A2-43EB-87F7-10EF435E8D9F}"/>
                </a:ext>
              </a:extLst>
            </p:cNvPr>
            <p:cNvSpPr>
              <a:spLocks noChangeShapeType="1"/>
            </p:cNvSpPr>
            <p:nvPr/>
          </p:nvSpPr>
          <p:spPr bwMode="auto">
            <a:xfrm flipV="1">
              <a:off x="2471738" y="449897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178">
              <a:extLst>
                <a:ext uri="{FF2B5EF4-FFF2-40B4-BE49-F238E27FC236}">
                  <a16:creationId xmlns:a16="http://schemas.microsoft.com/office/drawing/2014/main" id="{5CF8EB5E-7D3C-439E-BA60-E00E42F44437}"/>
                </a:ext>
              </a:extLst>
            </p:cNvPr>
            <p:cNvSpPr>
              <a:spLocks noChangeShapeType="1"/>
            </p:cNvSpPr>
            <p:nvPr/>
          </p:nvSpPr>
          <p:spPr bwMode="auto">
            <a:xfrm flipV="1">
              <a:off x="2471738"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180">
              <a:extLst>
                <a:ext uri="{FF2B5EF4-FFF2-40B4-BE49-F238E27FC236}">
                  <a16:creationId xmlns:a16="http://schemas.microsoft.com/office/drawing/2014/main" id="{6517D494-749D-4909-966A-0DEAE5A59BE0}"/>
                </a:ext>
              </a:extLst>
            </p:cNvPr>
            <p:cNvSpPr>
              <a:spLocks noChangeShapeType="1"/>
            </p:cNvSpPr>
            <p:nvPr/>
          </p:nvSpPr>
          <p:spPr bwMode="auto">
            <a:xfrm flipV="1">
              <a:off x="2957513" y="606425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182">
              <a:extLst>
                <a:ext uri="{FF2B5EF4-FFF2-40B4-BE49-F238E27FC236}">
                  <a16:creationId xmlns:a16="http://schemas.microsoft.com/office/drawing/2014/main" id="{32224483-F0C5-4E34-9901-D981108EF370}"/>
                </a:ext>
              </a:extLst>
            </p:cNvPr>
            <p:cNvSpPr>
              <a:spLocks noChangeShapeType="1"/>
            </p:cNvSpPr>
            <p:nvPr/>
          </p:nvSpPr>
          <p:spPr bwMode="auto">
            <a:xfrm flipV="1">
              <a:off x="3449638"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184">
              <a:extLst>
                <a:ext uri="{FF2B5EF4-FFF2-40B4-BE49-F238E27FC236}">
                  <a16:creationId xmlns:a16="http://schemas.microsoft.com/office/drawing/2014/main" id="{B436A9D6-AC3E-45E5-A772-883AE04217B6}"/>
                </a:ext>
              </a:extLst>
            </p:cNvPr>
            <p:cNvSpPr>
              <a:spLocks noChangeShapeType="1"/>
            </p:cNvSpPr>
            <p:nvPr/>
          </p:nvSpPr>
          <p:spPr bwMode="auto">
            <a:xfrm flipV="1">
              <a:off x="3935413"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86">
              <a:extLst>
                <a:ext uri="{FF2B5EF4-FFF2-40B4-BE49-F238E27FC236}">
                  <a16:creationId xmlns:a16="http://schemas.microsoft.com/office/drawing/2014/main" id="{7A44EDC3-9FD9-4AF2-9F67-C2294011BA88}"/>
                </a:ext>
              </a:extLst>
            </p:cNvPr>
            <p:cNvSpPr>
              <a:spLocks noChangeShapeType="1"/>
            </p:cNvSpPr>
            <p:nvPr/>
          </p:nvSpPr>
          <p:spPr bwMode="auto">
            <a:xfrm flipV="1">
              <a:off x="4422775" y="606425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88">
              <a:extLst>
                <a:ext uri="{FF2B5EF4-FFF2-40B4-BE49-F238E27FC236}">
                  <a16:creationId xmlns:a16="http://schemas.microsoft.com/office/drawing/2014/main" id="{02F02BDE-2DEC-4540-A4FC-AE67017A0F4C}"/>
                </a:ext>
              </a:extLst>
            </p:cNvPr>
            <p:cNvSpPr>
              <a:spLocks noChangeShapeType="1"/>
            </p:cNvSpPr>
            <p:nvPr/>
          </p:nvSpPr>
          <p:spPr bwMode="auto">
            <a:xfrm flipV="1">
              <a:off x="4911725"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90">
              <a:extLst>
                <a:ext uri="{FF2B5EF4-FFF2-40B4-BE49-F238E27FC236}">
                  <a16:creationId xmlns:a16="http://schemas.microsoft.com/office/drawing/2014/main" id="{84BE74B2-43AB-476F-B5BC-029C889E41C6}"/>
                </a:ext>
              </a:extLst>
            </p:cNvPr>
            <p:cNvSpPr>
              <a:spLocks noChangeShapeType="1"/>
            </p:cNvSpPr>
            <p:nvPr/>
          </p:nvSpPr>
          <p:spPr bwMode="auto">
            <a:xfrm flipV="1">
              <a:off x="5403850"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92">
              <a:extLst>
                <a:ext uri="{FF2B5EF4-FFF2-40B4-BE49-F238E27FC236}">
                  <a16:creationId xmlns:a16="http://schemas.microsoft.com/office/drawing/2014/main" id="{19251562-5A6F-4F55-B054-DBE16124DA84}"/>
                </a:ext>
              </a:extLst>
            </p:cNvPr>
            <p:cNvSpPr>
              <a:spLocks noChangeShapeType="1"/>
            </p:cNvSpPr>
            <p:nvPr/>
          </p:nvSpPr>
          <p:spPr bwMode="auto">
            <a:xfrm flipV="1">
              <a:off x="5886450" y="606425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94">
              <a:extLst>
                <a:ext uri="{FF2B5EF4-FFF2-40B4-BE49-F238E27FC236}">
                  <a16:creationId xmlns:a16="http://schemas.microsoft.com/office/drawing/2014/main" id="{50A95310-8C59-4A07-9BF6-11DD21AF22F8}"/>
                </a:ext>
              </a:extLst>
            </p:cNvPr>
            <p:cNvSpPr>
              <a:spLocks noChangeShapeType="1"/>
            </p:cNvSpPr>
            <p:nvPr/>
          </p:nvSpPr>
          <p:spPr bwMode="auto">
            <a:xfrm flipV="1">
              <a:off x="6381750"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96">
              <a:extLst>
                <a:ext uri="{FF2B5EF4-FFF2-40B4-BE49-F238E27FC236}">
                  <a16:creationId xmlns:a16="http://schemas.microsoft.com/office/drawing/2014/main" id="{C7E78745-D64B-4077-9473-39E432523471}"/>
                </a:ext>
              </a:extLst>
            </p:cNvPr>
            <p:cNvSpPr>
              <a:spLocks noChangeShapeType="1"/>
            </p:cNvSpPr>
            <p:nvPr/>
          </p:nvSpPr>
          <p:spPr bwMode="auto">
            <a:xfrm flipV="1">
              <a:off x="6867525"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98">
              <a:extLst>
                <a:ext uri="{FF2B5EF4-FFF2-40B4-BE49-F238E27FC236}">
                  <a16:creationId xmlns:a16="http://schemas.microsoft.com/office/drawing/2014/main" id="{897E57BB-F68C-46AB-81F7-5F7BA47AEAD1}"/>
                </a:ext>
              </a:extLst>
            </p:cNvPr>
            <p:cNvSpPr>
              <a:spLocks noChangeShapeType="1"/>
            </p:cNvSpPr>
            <p:nvPr/>
          </p:nvSpPr>
          <p:spPr bwMode="auto">
            <a:xfrm flipV="1">
              <a:off x="7359650"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200">
              <a:extLst>
                <a:ext uri="{FF2B5EF4-FFF2-40B4-BE49-F238E27FC236}">
                  <a16:creationId xmlns:a16="http://schemas.microsoft.com/office/drawing/2014/main" id="{DA0EF265-72EC-44AF-BBCB-63F9692B7354}"/>
                </a:ext>
              </a:extLst>
            </p:cNvPr>
            <p:cNvSpPr>
              <a:spLocks noChangeShapeType="1"/>
            </p:cNvSpPr>
            <p:nvPr/>
          </p:nvSpPr>
          <p:spPr bwMode="auto">
            <a:xfrm>
              <a:off x="2471738" y="608330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201">
              <a:extLst>
                <a:ext uri="{FF2B5EF4-FFF2-40B4-BE49-F238E27FC236}">
                  <a16:creationId xmlns:a16="http://schemas.microsoft.com/office/drawing/2014/main" id="{E2F5A00B-FD4A-46C2-AC3F-205F7FD9C7CD}"/>
                </a:ext>
              </a:extLst>
            </p:cNvPr>
            <p:cNvSpPr>
              <a:spLocks noChangeShapeType="1"/>
            </p:cNvSpPr>
            <p:nvPr/>
          </p:nvSpPr>
          <p:spPr bwMode="auto">
            <a:xfrm flipH="1">
              <a:off x="7308850" y="6083300"/>
              <a:ext cx="50800"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202">
              <a:extLst>
                <a:ext uri="{FF2B5EF4-FFF2-40B4-BE49-F238E27FC236}">
                  <a16:creationId xmlns:a16="http://schemas.microsoft.com/office/drawing/2014/main" id="{7694E1EF-3343-4F14-B546-CA0AE661914D}"/>
                </a:ext>
              </a:extLst>
            </p:cNvPr>
            <p:cNvSpPr>
              <a:spLocks noChangeShapeType="1"/>
            </p:cNvSpPr>
            <p:nvPr/>
          </p:nvSpPr>
          <p:spPr bwMode="auto">
            <a:xfrm>
              <a:off x="2471738" y="590550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204">
              <a:extLst>
                <a:ext uri="{FF2B5EF4-FFF2-40B4-BE49-F238E27FC236}">
                  <a16:creationId xmlns:a16="http://schemas.microsoft.com/office/drawing/2014/main" id="{A4E43182-53B7-4054-8221-67EA9AB0D662}"/>
                </a:ext>
              </a:extLst>
            </p:cNvPr>
            <p:cNvSpPr>
              <a:spLocks noChangeShapeType="1"/>
            </p:cNvSpPr>
            <p:nvPr/>
          </p:nvSpPr>
          <p:spPr bwMode="auto">
            <a:xfrm>
              <a:off x="2471738" y="572928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206">
              <a:extLst>
                <a:ext uri="{FF2B5EF4-FFF2-40B4-BE49-F238E27FC236}">
                  <a16:creationId xmlns:a16="http://schemas.microsoft.com/office/drawing/2014/main" id="{56D62CED-B476-4BBC-A625-C14BDE1AF858}"/>
                </a:ext>
              </a:extLst>
            </p:cNvPr>
            <p:cNvSpPr>
              <a:spLocks noChangeShapeType="1"/>
            </p:cNvSpPr>
            <p:nvPr/>
          </p:nvSpPr>
          <p:spPr bwMode="auto">
            <a:xfrm>
              <a:off x="2471738" y="5553075"/>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208">
              <a:extLst>
                <a:ext uri="{FF2B5EF4-FFF2-40B4-BE49-F238E27FC236}">
                  <a16:creationId xmlns:a16="http://schemas.microsoft.com/office/drawing/2014/main" id="{AA3676A4-AFFC-465D-AA20-47B66444352C}"/>
                </a:ext>
              </a:extLst>
            </p:cNvPr>
            <p:cNvSpPr>
              <a:spLocks noChangeShapeType="1"/>
            </p:cNvSpPr>
            <p:nvPr/>
          </p:nvSpPr>
          <p:spPr bwMode="auto">
            <a:xfrm>
              <a:off x="2471738" y="537845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210">
              <a:extLst>
                <a:ext uri="{FF2B5EF4-FFF2-40B4-BE49-F238E27FC236}">
                  <a16:creationId xmlns:a16="http://schemas.microsoft.com/office/drawing/2014/main" id="{A961D41E-E328-41E2-9FAF-180EC9BBEDE3}"/>
                </a:ext>
              </a:extLst>
            </p:cNvPr>
            <p:cNvSpPr>
              <a:spLocks noChangeShapeType="1"/>
            </p:cNvSpPr>
            <p:nvPr/>
          </p:nvSpPr>
          <p:spPr bwMode="auto">
            <a:xfrm>
              <a:off x="2471738" y="520223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212">
              <a:extLst>
                <a:ext uri="{FF2B5EF4-FFF2-40B4-BE49-F238E27FC236}">
                  <a16:creationId xmlns:a16="http://schemas.microsoft.com/office/drawing/2014/main" id="{9C083B1A-36C6-4B39-9F4C-B8C720FCDE31}"/>
                </a:ext>
              </a:extLst>
            </p:cNvPr>
            <p:cNvSpPr>
              <a:spLocks noChangeShapeType="1"/>
            </p:cNvSpPr>
            <p:nvPr/>
          </p:nvSpPr>
          <p:spPr bwMode="auto">
            <a:xfrm>
              <a:off x="2471738" y="5026025"/>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214">
              <a:extLst>
                <a:ext uri="{FF2B5EF4-FFF2-40B4-BE49-F238E27FC236}">
                  <a16:creationId xmlns:a16="http://schemas.microsoft.com/office/drawing/2014/main" id="{570EC1DA-F1AC-437A-BC2E-AC7D90DD3196}"/>
                </a:ext>
              </a:extLst>
            </p:cNvPr>
            <p:cNvSpPr>
              <a:spLocks noChangeShapeType="1"/>
            </p:cNvSpPr>
            <p:nvPr/>
          </p:nvSpPr>
          <p:spPr bwMode="auto">
            <a:xfrm>
              <a:off x="2471738" y="4846638"/>
              <a:ext cx="41275"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216">
              <a:extLst>
                <a:ext uri="{FF2B5EF4-FFF2-40B4-BE49-F238E27FC236}">
                  <a16:creationId xmlns:a16="http://schemas.microsoft.com/office/drawing/2014/main" id="{C97B170E-AB83-46AC-8F8D-F1E1C42A732C}"/>
                </a:ext>
              </a:extLst>
            </p:cNvPr>
            <p:cNvSpPr>
              <a:spLocks noChangeShapeType="1"/>
            </p:cNvSpPr>
            <p:nvPr/>
          </p:nvSpPr>
          <p:spPr bwMode="auto">
            <a:xfrm>
              <a:off x="2471738" y="467518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222">
              <a:extLst>
                <a:ext uri="{FF2B5EF4-FFF2-40B4-BE49-F238E27FC236}">
                  <a16:creationId xmlns:a16="http://schemas.microsoft.com/office/drawing/2014/main" id="{06AB5972-5BB2-413B-9853-AF01D7A408D8}"/>
                </a:ext>
              </a:extLst>
            </p:cNvPr>
            <p:cNvSpPr>
              <a:spLocks noChangeShapeType="1"/>
            </p:cNvSpPr>
            <p:nvPr/>
          </p:nvSpPr>
          <p:spPr bwMode="auto">
            <a:xfrm flipV="1">
              <a:off x="2471738" y="449897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Rectangle 223">
              <a:extLst>
                <a:ext uri="{FF2B5EF4-FFF2-40B4-BE49-F238E27FC236}">
                  <a16:creationId xmlns:a16="http://schemas.microsoft.com/office/drawing/2014/main" id="{F29C0F62-0360-4B19-B962-40B6FFF89AF3}"/>
                </a:ext>
              </a:extLst>
            </p:cNvPr>
            <p:cNvSpPr>
              <a:spLocks noChangeArrowheads="1"/>
            </p:cNvSpPr>
            <p:nvPr/>
          </p:nvSpPr>
          <p:spPr bwMode="auto">
            <a:xfrm>
              <a:off x="3314700" y="6189663"/>
              <a:ext cx="4889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Rectangle 227">
              <a:extLst>
                <a:ext uri="{FF2B5EF4-FFF2-40B4-BE49-F238E27FC236}">
                  <a16:creationId xmlns:a16="http://schemas.microsoft.com/office/drawing/2014/main" id="{02470CD8-C96B-4CB6-9B7A-326472F61848}"/>
                </a:ext>
              </a:extLst>
            </p:cNvPr>
            <p:cNvSpPr>
              <a:spLocks noChangeArrowheads="1"/>
            </p:cNvSpPr>
            <p:nvPr/>
          </p:nvSpPr>
          <p:spPr bwMode="auto">
            <a:xfrm>
              <a:off x="4718050" y="5003800"/>
              <a:ext cx="10668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34" name="Group 234">
              <a:extLst>
                <a:ext uri="{FF2B5EF4-FFF2-40B4-BE49-F238E27FC236}">
                  <a16:creationId xmlns:a16="http://schemas.microsoft.com/office/drawing/2014/main" id="{072E4F59-2BB2-4F89-8443-BEA815C79700}"/>
                </a:ext>
              </a:extLst>
            </p:cNvPr>
            <p:cNvGrpSpPr>
              <a:grpSpLocks/>
            </p:cNvGrpSpPr>
            <p:nvPr/>
          </p:nvGrpSpPr>
          <p:grpSpPr bwMode="auto">
            <a:xfrm>
              <a:off x="2219325" y="4640263"/>
              <a:ext cx="201613" cy="1196975"/>
              <a:chOff x="1398" y="2923"/>
              <a:chExt cx="127" cy="754"/>
            </a:xfrm>
          </p:grpSpPr>
          <p:sp>
            <p:nvSpPr>
              <p:cNvPr id="135" name="Line 232">
                <a:extLst>
                  <a:ext uri="{FF2B5EF4-FFF2-40B4-BE49-F238E27FC236}">
                    <a16:creationId xmlns:a16="http://schemas.microsoft.com/office/drawing/2014/main" id="{3DC44227-5A94-4913-95B8-45EABB264984}"/>
                  </a:ext>
                </a:extLst>
              </p:cNvPr>
              <p:cNvSpPr>
                <a:spLocks noChangeShapeType="1"/>
              </p:cNvSpPr>
              <p:nvPr/>
            </p:nvSpPr>
            <p:spPr bwMode="auto">
              <a:xfrm flipV="1">
                <a:off x="1460" y="3043"/>
                <a:ext cx="0" cy="634"/>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233">
                <a:extLst>
                  <a:ext uri="{FF2B5EF4-FFF2-40B4-BE49-F238E27FC236}">
                    <a16:creationId xmlns:a16="http://schemas.microsoft.com/office/drawing/2014/main" id="{0EA7D99B-B001-42B2-BE9F-A9966DF8CA22}"/>
                  </a:ext>
                </a:extLst>
              </p:cNvPr>
              <p:cNvSpPr>
                <a:spLocks/>
              </p:cNvSpPr>
              <p:nvPr/>
            </p:nvSpPr>
            <p:spPr bwMode="auto">
              <a:xfrm>
                <a:off x="1398" y="2923"/>
                <a:ext cx="127" cy="126"/>
              </a:xfrm>
              <a:custGeom>
                <a:avLst/>
                <a:gdLst>
                  <a:gd name="T0" fmla="*/ 127 w 127"/>
                  <a:gd name="T1" fmla="*/ 126 h 126"/>
                  <a:gd name="T2" fmla="*/ 62 w 127"/>
                  <a:gd name="T3" fmla="*/ 0 h 126"/>
                  <a:gd name="T4" fmla="*/ 0 w 127"/>
                  <a:gd name="T5" fmla="*/ 126 h 126"/>
                  <a:gd name="T6" fmla="*/ 127 w 127"/>
                  <a:gd name="T7" fmla="*/ 126 h 126"/>
                </a:gdLst>
                <a:ahLst/>
                <a:cxnLst>
                  <a:cxn ang="0">
                    <a:pos x="T0" y="T1"/>
                  </a:cxn>
                  <a:cxn ang="0">
                    <a:pos x="T2" y="T3"/>
                  </a:cxn>
                  <a:cxn ang="0">
                    <a:pos x="T4" y="T5"/>
                  </a:cxn>
                  <a:cxn ang="0">
                    <a:pos x="T6" y="T7"/>
                  </a:cxn>
                </a:cxnLst>
                <a:rect l="0" t="0" r="r" b="b"/>
                <a:pathLst>
                  <a:path w="127" h="126">
                    <a:moveTo>
                      <a:pt x="127" y="126"/>
                    </a:moveTo>
                    <a:lnTo>
                      <a:pt x="62" y="0"/>
                    </a:lnTo>
                    <a:lnTo>
                      <a:pt x="0" y="126"/>
                    </a:lnTo>
                    <a:lnTo>
                      <a:pt x="127"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5" name="Rectangle 283">
              <a:extLst>
                <a:ext uri="{FF2B5EF4-FFF2-40B4-BE49-F238E27FC236}">
                  <a16:creationId xmlns:a16="http://schemas.microsoft.com/office/drawing/2014/main" id="{756AF960-2142-40FF-836E-A3E27CB8EC11}"/>
                </a:ext>
              </a:extLst>
            </p:cNvPr>
            <p:cNvSpPr>
              <a:spLocks noChangeArrowheads="1"/>
            </p:cNvSpPr>
            <p:nvPr/>
          </p:nvSpPr>
          <p:spPr bwMode="auto">
            <a:xfrm>
              <a:off x="6416675" y="6051550"/>
              <a:ext cx="4762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186">
              <a:extLst>
                <a:ext uri="{FF2B5EF4-FFF2-40B4-BE49-F238E27FC236}">
                  <a16:creationId xmlns:a16="http://schemas.microsoft.com/office/drawing/2014/main" id="{96C7CFFB-F9F3-4E23-9647-3C6CF2AC926D}"/>
                </a:ext>
              </a:extLst>
            </p:cNvPr>
            <p:cNvSpPr/>
            <p:nvPr/>
          </p:nvSpPr>
          <p:spPr>
            <a:xfrm>
              <a:off x="7159749" y="4581526"/>
              <a:ext cx="91830" cy="9183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Connector: Elbow 188">
              <a:extLst>
                <a:ext uri="{FF2B5EF4-FFF2-40B4-BE49-F238E27FC236}">
                  <a16:creationId xmlns:a16="http://schemas.microsoft.com/office/drawing/2014/main" id="{D5AB8ED7-ABF9-4907-932E-8224C653DD9C}"/>
                </a:ext>
              </a:extLst>
            </p:cNvPr>
            <p:cNvCxnSpPr>
              <a:cxnSpLocks/>
              <a:endCxn id="187" idx="2"/>
            </p:cNvCxnSpPr>
            <p:nvPr/>
          </p:nvCxnSpPr>
          <p:spPr>
            <a:xfrm flipV="1">
              <a:off x="2471737" y="4627441"/>
              <a:ext cx="4688012" cy="491026"/>
            </a:xfrm>
            <a:prstGeom prst="bentConnector3">
              <a:avLst>
                <a:gd name="adj1" fmla="val 96512"/>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5595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1762126" y="180975"/>
            <a:ext cx="8304213" cy="3539430"/>
          </a:xfrm>
          <a:prstGeom prst="rect">
            <a:avLst/>
          </a:prstGeom>
          <a:noFill/>
          <a:ln w="9525">
            <a:noFill/>
            <a:miter lim="800000"/>
            <a:headEnd/>
            <a:tailEnd/>
          </a:ln>
          <a:effectLst/>
        </p:spPr>
        <p:txBody>
          <a:bodyPr>
            <a:spAutoFit/>
          </a:bodyPr>
          <a:lstStyle/>
          <a:p>
            <a:r>
              <a:rPr lang="en-US" dirty="0"/>
              <a:t>Although the </a:t>
            </a:r>
            <a:r>
              <a:rPr lang="en-US" dirty="0" err="1"/>
              <a:t>Minimax</a:t>
            </a:r>
            <a:r>
              <a:rPr lang="en-US" dirty="0"/>
              <a:t> algorithm is optimal, there is a problem…</a:t>
            </a:r>
          </a:p>
          <a:p>
            <a:endParaRPr lang="en-US" dirty="0"/>
          </a:p>
          <a:p>
            <a:r>
              <a:rPr lang="en-US" dirty="0"/>
              <a:t>The time complexity is O(</a:t>
            </a:r>
            <a:r>
              <a:rPr lang="en-US" i="1" dirty="0" err="1"/>
              <a:t>b</a:t>
            </a:r>
            <a:r>
              <a:rPr lang="en-US" i="1" baseline="30000" dirty="0" err="1"/>
              <a:t>m</a:t>
            </a:r>
            <a:r>
              <a:rPr lang="en-US" dirty="0"/>
              <a:t>) where </a:t>
            </a:r>
            <a:r>
              <a:rPr lang="en-US" i="1" dirty="0"/>
              <a:t>b</a:t>
            </a:r>
            <a:r>
              <a:rPr lang="en-US" dirty="0"/>
              <a:t> is the effective branching factor and </a:t>
            </a:r>
            <a:r>
              <a:rPr lang="en-US" i="1" dirty="0"/>
              <a:t>m</a:t>
            </a:r>
            <a:r>
              <a:rPr lang="en-US" dirty="0"/>
              <a:t> is the depth of the terminal states.</a:t>
            </a:r>
          </a:p>
          <a:p>
            <a:endParaRPr lang="en-US" dirty="0"/>
          </a:p>
          <a:p>
            <a:r>
              <a:rPr lang="en-US" dirty="0"/>
              <a:t>(Note space complexity is only linear in </a:t>
            </a:r>
            <a:r>
              <a:rPr lang="en-US" i="1" dirty="0"/>
              <a:t>b</a:t>
            </a:r>
            <a:r>
              <a:rPr lang="en-US" dirty="0"/>
              <a:t> and </a:t>
            </a:r>
            <a:r>
              <a:rPr lang="en-US" i="1" dirty="0"/>
              <a:t>m</a:t>
            </a:r>
            <a:r>
              <a:rPr lang="en-US" dirty="0"/>
              <a:t>, because we can do depth first search).</a:t>
            </a:r>
          </a:p>
          <a:p>
            <a:endParaRPr lang="en-US" dirty="0"/>
          </a:p>
          <a:p>
            <a:r>
              <a:rPr lang="en-US" dirty="0"/>
              <a:t>One possible solution is to do depth limited </a:t>
            </a:r>
            <a:r>
              <a:rPr lang="en-US" dirty="0" err="1"/>
              <a:t>Minimax</a:t>
            </a:r>
            <a:r>
              <a:rPr lang="en-US" dirty="0"/>
              <a:t> search.</a:t>
            </a:r>
          </a:p>
          <a:p>
            <a:pPr lvl="1">
              <a:buFontTx/>
              <a:buChar char="•"/>
            </a:pPr>
            <a:r>
              <a:rPr lang="en-US" sz="2000" dirty="0"/>
              <a:t> Search the game tree as deep as you can in the given time.  </a:t>
            </a:r>
          </a:p>
          <a:p>
            <a:pPr lvl="1">
              <a:buFontTx/>
              <a:buChar char="•"/>
            </a:pPr>
            <a:r>
              <a:rPr lang="en-US" sz="2000" dirty="0"/>
              <a:t> Evaluate the fringe nodes with the utility function.</a:t>
            </a:r>
          </a:p>
          <a:p>
            <a:pPr lvl="1">
              <a:buFontTx/>
              <a:buChar char="•"/>
            </a:pPr>
            <a:r>
              <a:rPr lang="en-US" sz="2000" dirty="0"/>
              <a:t> Back up the values to the root.</a:t>
            </a:r>
          </a:p>
          <a:p>
            <a:pPr lvl="1">
              <a:buFontTx/>
              <a:buChar char="•"/>
            </a:pPr>
            <a:r>
              <a:rPr lang="en-US" sz="2000" dirty="0"/>
              <a:t> Choose best move, repeat.</a:t>
            </a:r>
            <a:endParaRPr lang="en-US" dirty="0"/>
          </a:p>
        </p:txBody>
      </p:sp>
      <p:sp>
        <p:nvSpPr>
          <p:cNvPr id="9221" name="AutoShape 5"/>
          <p:cNvSpPr>
            <a:spLocks noChangeArrowheads="1"/>
          </p:cNvSpPr>
          <p:nvPr/>
        </p:nvSpPr>
        <p:spPr bwMode="auto">
          <a:xfrm>
            <a:off x="1716088" y="4706938"/>
            <a:ext cx="2513012" cy="1985962"/>
          </a:xfrm>
          <a:prstGeom prst="triangle">
            <a:avLst>
              <a:gd name="adj" fmla="val 50000"/>
            </a:avLst>
          </a:prstGeom>
          <a:solidFill>
            <a:srgbClr val="C0C0C0"/>
          </a:solidFill>
          <a:ln w="9525">
            <a:solidFill>
              <a:schemeClr val="tx1"/>
            </a:solidFill>
            <a:miter lim="800000"/>
            <a:headEnd/>
            <a:tailEnd/>
          </a:ln>
          <a:effectLst/>
        </p:spPr>
        <p:txBody>
          <a:bodyPr wrap="none" anchor="ctr"/>
          <a:lstStyle/>
          <a:p>
            <a:endParaRPr lang="en-US"/>
          </a:p>
        </p:txBody>
      </p:sp>
      <p:sp>
        <p:nvSpPr>
          <p:cNvPr id="9294" name="Text Box 78"/>
          <p:cNvSpPr txBox="1">
            <a:spLocks noChangeArrowheads="1"/>
          </p:cNvSpPr>
          <p:nvPr/>
        </p:nvSpPr>
        <p:spPr bwMode="auto">
          <a:xfrm>
            <a:off x="3705225" y="4676776"/>
            <a:ext cx="1817688" cy="1190625"/>
          </a:xfrm>
          <a:prstGeom prst="rect">
            <a:avLst/>
          </a:prstGeom>
          <a:noFill/>
          <a:ln w="9525">
            <a:noFill/>
            <a:miter lim="800000"/>
            <a:headEnd/>
            <a:tailEnd/>
          </a:ln>
          <a:effectLst/>
        </p:spPr>
        <p:txBody>
          <a:bodyPr>
            <a:spAutoFit/>
          </a:bodyPr>
          <a:lstStyle/>
          <a:p>
            <a:r>
              <a:rPr lang="en-US"/>
              <a:t>We would like to do Minimax on this full game tree...</a:t>
            </a:r>
          </a:p>
        </p:txBody>
      </p:sp>
      <p:sp>
        <p:nvSpPr>
          <p:cNvPr id="9295" name="Text Box 79"/>
          <p:cNvSpPr txBox="1">
            <a:spLocks noChangeArrowheads="1"/>
          </p:cNvSpPr>
          <p:nvPr/>
        </p:nvSpPr>
        <p:spPr bwMode="auto">
          <a:xfrm>
            <a:off x="6003925" y="4651375"/>
            <a:ext cx="1817688" cy="1754326"/>
          </a:xfrm>
          <a:prstGeom prst="rect">
            <a:avLst/>
          </a:prstGeom>
          <a:noFill/>
          <a:ln w="9525">
            <a:noFill/>
            <a:miter lim="800000"/>
            <a:headEnd/>
            <a:tailEnd/>
          </a:ln>
          <a:effectLst/>
        </p:spPr>
        <p:txBody>
          <a:bodyPr>
            <a:spAutoFit/>
          </a:bodyPr>
          <a:lstStyle/>
          <a:p>
            <a:r>
              <a:rPr lang="en-US"/>
              <a:t>… but we don’t have time, so we will explore it to some manageable depth. </a:t>
            </a:r>
          </a:p>
        </p:txBody>
      </p:sp>
      <p:grpSp>
        <p:nvGrpSpPr>
          <p:cNvPr id="2" name="Group 81"/>
          <p:cNvGrpSpPr>
            <a:grpSpLocks/>
          </p:cNvGrpSpPr>
          <p:nvPr/>
        </p:nvGrpSpPr>
        <p:grpSpPr bwMode="auto">
          <a:xfrm>
            <a:off x="7304088" y="4703764"/>
            <a:ext cx="2513012" cy="1989137"/>
            <a:chOff x="4009" y="2843"/>
            <a:chExt cx="1583" cy="1253"/>
          </a:xfrm>
        </p:grpSpPr>
        <p:sp>
          <p:nvSpPr>
            <p:cNvPr id="9296" name="AutoShape 80"/>
            <p:cNvSpPr>
              <a:spLocks noChangeArrowheads="1"/>
            </p:cNvSpPr>
            <p:nvPr/>
          </p:nvSpPr>
          <p:spPr bwMode="auto">
            <a:xfrm>
              <a:off x="4009" y="2845"/>
              <a:ext cx="1583" cy="1251"/>
            </a:xfrm>
            <a:prstGeom prst="triangle">
              <a:avLst>
                <a:gd name="adj" fmla="val 50000"/>
              </a:avLst>
            </a:prstGeom>
            <a:solidFill>
              <a:srgbClr val="C0C0C0"/>
            </a:solidFill>
            <a:ln w="9525">
              <a:solidFill>
                <a:schemeClr val="tx1"/>
              </a:solidFill>
              <a:miter lim="800000"/>
              <a:headEnd/>
              <a:tailEnd/>
            </a:ln>
            <a:effectLst/>
          </p:spPr>
          <p:txBody>
            <a:bodyPr wrap="none" anchor="ctr"/>
            <a:lstStyle/>
            <a:p>
              <a:endParaRPr lang="en-US"/>
            </a:p>
          </p:txBody>
        </p:sp>
        <p:sp>
          <p:nvSpPr>
            <p:cNvPr id="9293" name="AutoShape 77"/>
            <p:cNvSpPr>
              <a:spLocks noChangeArrowheads="1"/>
            </p:cNvSpPr>
            <p:nvPr/>
          </p:nvSpPr>
          <p:spPr bwMode="auto">
            <a:xfrm>
              <a:off x="4371" y="2843"/>
              <a:ext cx="864" cy="683"/>
            </a:xfrm>
            <a:prstGeom prst="triangle">
              <a:avLst>
                <a:gd name="adj" fmla="val 50000"/>
              </a:avLst>
            </a:prstGeom>
            <a:solidFill>
              <a:srgbClr val="969696"/>
            </a:solidFill>
            <a:ln w="9525">
              <a:solidFill>
                <a:schemeClr val="tx1"/>
              </a:solidFill>
              <a:miter lim="800000"/>
              <a:headEnd/>
              <a:tailEnd/>
            </a:ln>
            <a:effectLst/>
          </p:spPr>
          <p:txBody>
            <a:bodyPr wrap="none" anchor="ctr"/>
            <a:lstStyle/>
            <a:p>
              <a:endParaRPr lang="en-US"/>
            </a:p>
          </p:txBody>
        </p:sp>
      </p:grpSp>
      <p:sp>
        <p:nvSpPr>
          <p:cNvPr id="9299" name="Text Box 83"/>
          <p:cNvSpPr txBox="1">
            <a:spLocks noChangeArrowheads="1"/>
          </p:cNvSpPr>
          <p:nvPr/>
        </p:nvSpPr>
        <p:spPr bwMode="auto">
          <a:xfrm>
            <a:off x="9559925" y="4854575"/>
            <a:ext cx="739626" cy="369332"/>
          </a:xfrm>
          <a:prstGeom prst="rect">
            <a:avLst/>
          </a:prstGeom>
          <a:noFill/>
          <a:ln w="9525">
            <a:noFill/>
            <a:miter lim="800000"/>
            <a:headEnd/>
            <a:tailEnd/>
          </a:ln>
          <a:effectLst/>
        </p:spPr>
        <p:txBody>
          <a:bodyPr wrap="none">
            <a:spAutoFit/>
          </a:bodyPr>
          <a:lstStyle/>
          <a:p>
            <a:r>
              <a:rPr lang="en-US"/>
              <a:t>cutoff</a:t>
            </a:r>
          </a:p>
        </p:txBody>
      </p:sp>
      <p:sp>
        <p:nvSpPr>
          <p:cNvPr id="9300" name="Line 84"/>
          <p:cNvSpPr>
            <a:spLocks noChangeShapeType="1"/>
          </p:cNvSpPr>
          <p:nvPr/>
        </p:nvSpPr>
        <p:spPr bwMode="auto">
          <a:xfrm flipH="1">
            <a:off x="9321800" y="5232400"/>
            <a:ext cx="317500" cy="4191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 name="Rectangle 10"/>
          <p:cNvSpPr/>
          <p:nvPr/>
        </p:nvSpPr>
        <p:spPr>
          <a:xfrm rot="523164">
            <a:off x="7955443" y="3292475"/>
            <a:ext cx="3971925" cy="131445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C00000"/>
                </a:solidFill>
              </a:rPr>
              <a:t>Minimax</a:t>
            </a:r>
            <a:r>
              <a:rPr lang="en-US" dirty="0">
                <a:solidFill>
                  <a:srgbClr val="C00000"/>
                </a:solidFill>
              </a:rPr>
              <a:t> and </a:t>
            </a:r>
            <a:r>
              <a:rPr lang="en-US" dirty="0" err="1">
                <a:solidFill>
                  <a:srgbClr val="C00000"/>
                </a:solidFill>
              </a:rPr>
              <a:t>AlphaBeta</a:t>
            </a:r>
            <a:r>
              <a:rPr lang="en-US" dirty="0">
                <a:solidFill>
                  <a:srgbClr val="C00000"/>
                </a:solidFill>
              </a:rPr>
              <a:t> are </a:t>
            </a:r>
            <a:r>
              <a:rPr lang="en-US" i="1" dirty="0">
                <a:solidFill>
                  <a:srgbClr val="C00000"/>
                </a:solidFill>
              </a:rPr>
              <a:t>not</a:t>
            </a:r>
            <a:r>
              <a:rPr lang="en-US" dirty="0">
                <a:solidFill>
                  <a:srgbClr val="C00000"/>
                </a:solidFill>
              </a:rPr>
              <a:t> anytime algorithms. The assume they have a fixed time, and go as deep as they can (to the cutoff) in that time</a:t>
            </a:r>
          </a:p>
        </p:txBody>
      </p:sp>
    </p:spTree>
    <p:extLst>
      <p:ext uri="{BB962C8B-B14F-4D97-AF65-F5344CB8AC3E}">
        <p14:creationId xmlns:p14="http://schemas.microsoft.com/office/powerpoint/2010/main" val="1398360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1"/>
          <p:cNvGrpSpPr>
            <a:grpSpLocks/>
          </p:cNvGrpSpPr>
          <p:nvPr/>
        </p:nvGrpSpPr>
        <p:grpSpPr bwMode="auto">
          <a:xfrm>
            <a:off x="7304088" y="4703764"/>
            <a:ext cx="2513012" cy="1989137"/>
            <a:chOff x="4009" y="2843"/>
            <a:chExt cx="1583" cy="1253"/>
          </a:xfrm>
        </p:grpSpPr>
        <p:sp>
          <p:nvSpPr>
            <p:cNvPr id="9296" name="AutoShape 80"/>
            <p:cNvSpPr>
              <a:spLocks noChangeArrowheads="1"/>
            </p:cNvSpPr>
            <p:nvPr/>
          </p:nvSpPr>
          <p:spPr bwMode="auto">
            <a:xfrm>
              <a:off x="4009" y="2845"/>
              <a:ext cx="1583" cy="1251"/>
            </a:xfrm>
            <a:prstGeom prst="triangle">
              <a:avLst>
                <a:gd name="adj" fmla="val 50000"/>
              </a:avLst>
            </a:prstGeom>
            <a:solidFill>
              <a:srgbClr val="C0C0C0"/>
            </a:solidFill>
            <a:ln w="9525">
              <a:solidFill>
                <a:schemeClr val="tx1"/>
              </a:solidFill>
              <a:miter lim="800000"/>
              <a:headEnd/>
              <a:tailEnd/>
            </a:ln>
            <a:effectLst/>
          </p:spPr>
          <p:txBody>
            <a:bodyPr wrap="none" anchor="ctr"/>
            <a:lstStyle/>
            <a:p>
              <a:endParaRPr lang="en-US"/>
            </a:p>
          </p:txBody>
        </p:sp>
        <p:sp>
          <p:nvSpPr>
            <p:cNvPr id="9293" name="AutoShape 77"/>
            <p:cNvSpPr>
              <a:spLocks noChangeArrowheads="1"/>
            </p:cNvSpPr>
            <p:nvPr/>
          </p:nvSpPr>
          <p:spPr bwMode="auto">
            <a:xfrm>
              <a:off x="4371" y="2843"/>
              <a:ext cx="864" cy="683"/>
            </a:xfrm>
            <a:prstGeom prst="triangle">
              <a:avLst>
                <a:gd name="adj" fmla="val 50000"/>
              </a:avLst>
            </a:prstGeom>
            <a:solidFill>
              <a:srgbClr val="969696"/>
            </a:solidFill>
            <a:ln w="9525">
              <a:solidFill>
                <a:schemeClr val="tx1"/>
              </a:solidFill>
              <a:miter lim="800000"/>
              <a:headEnd/>
              <a:tailEnd/>
            </a:ln>
            <a:effectLst/>
          </p:spPr>
          <p:txBody>
            <a:bodyPr wrap="none" anchor="ctr"/>
            <a:lstStyle/>
            <a:p>
              <a:endParaRPr lang="en-US"/>
            </a:p>
          </p:txBody>
        </p:sp>
      </p:grpSp>
      <p:sp>
        <p:nvSpPr>
          <p:cNvPr id="9299" name="Text Box 83"/>
          <p:cNvSpPr txBox="1">
            <a:spLocks noChangeArrowheads="1"/>
          </p:cNvSpPr>
          <p:nvPr/>
        </p:nvSpPr>
        <p:spPr bwMode="auto">
          <a:xfrm>
            <a:off x="9559925" y="4854575"/>
            <a:ext cx="739626" cy="369332"/>
          </a:xfrm>
          <a:prstGeom prst="rect">
            <a:avLst/>
          </a:prstGeom>
          <a:noFill/>
          <a:ln w="9525">
            <a:noFill/>
            <a:miter lim="800000"/>
            <a:headEnd/>
            <a:tailEnd/>
          </a:ln>
          <a:effectLst/>
        </p:spPr>
        <p:txBody>
          <a:bodyPr wrap="none">
            <a:spAutoFit/>
          </a:bodyPr>
          <a:lstStyle/>
          <a:p>
            <a:r>
              <a:rPr lang="en-US"/>
              <a:t>cutoff</a:t>
            </a:r>
          </a:p>
        </p:txBody>
      </p:sp>
      <p:sp>
        <p:nvSpPr>
          <p:cNvPr id="9300" name="Line 84"/>
          <p:cNvSpPr>
            <a:spLocks noChangeShapeType="1"/>
          </p:cNvSpPr>
          <p:nvPr/>
        </p:nvSpPr>
        <p:spPr bwMode="auto">
          <a:xfrm flipH="1">
            <a:off x="9321800" y="5232400"/>
            <a:ext cx="317500" cy="4191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 name="Rectangle 10"/>
          <p:cNvSpPr/>
          <p:nvPr/>
        </p:nvSpPr>
        <p:spPr>
          <a:xfrm>
            <a:off x="1857375" y="1"/>
            <a:ext cx="9080256" cy="1266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Making </a:t>
            </a:r>
            <a:r>
              <a:rPr lang="en-US" sz="2800" dirty="0" err="1">
                <a:solidFill>
                  <a:srgbClr val="C00000"/>
                </a:solidFill>
              </a:rPr>
              <a:t>Minimax</a:t>
            </a:r>
            <a:r>
              <a:rPr lang="en-US" sz="2800" dirty="0">
                <a:solidFill>
                  <a:srgbClr val="C00000"/>
                </a:solidFill>
              </a:rPr>
              <a:t> and </a:t>
            </a:r>
            <a:r>
              <a:rPr lang="en-US" sz="2800" dirty="0" err="1">
                <a:solidFill>
                  <a:srgbClr val="C00000"/>
                </a:solidFill>
              </a:rPr>
              <a:t>AlphaBeta</a:t>
            </a:r>
            <a:r>
              <a:rPr lang="en-US" sz="2800" dirty="0">
                <a:solidFill>
                  <a:srgbClr val="C00000"/>
                </a:solidFill>
              </a:rPr>
              <a:t>  anytime algorithms is easy. </a:t>
            </a:r>
          </a:p>
          <a:p>
            <a:pPr algn="ctr"/>
            <a:r>
              <a:rPr lang="en-US" sz="2800" dirty="0">
                <a:solidFill>
                  <a:srgbClr val="C00000"/>
                </a:solidFill>
              </a:rPr>
              <a:t>Just do iterative deepening </a:t>
            </a:r>
          </a:p>
        </p:txBody>
      </p:sp>
      <p:grpSp>
        <p:nvGrpSpPr>
          <p:cNvPr id="12" name="Group 81"/>
          <p:cNvGrpSpPr>
            <a:grpSpLocks/>
          </p:cNvGrpSpPr>
          <p:nvPr/>
        </p:nvGrpSpPr>
        <p:grpSpPr bwMode="auto">
          <a:xfrm>
            <a:off x="4627563" y="4713289"/>
            <a:ext cx="2513012" cy="1989137"/>
            <a:chOff x="4009" y="2843"/>
            <a:chExt cx="1583" cy="1253"/>
          </a:xfrm>
        </p:grpSpPr>
        <p:sp>
          <p:nvSpPr>
            <p:cNvPr id="13" name="AutoShape 80"/>
            <p:cNvSpPr>
              <a:spLocks noChangeArrowheads="1"/>
            </p:cNvSpPr>
            <p:nvPr/>
          </p:nvSpPr>
          <p:spPr bwMode="auto">
            <a:xfrm>
              <a:off x="4009" y="2845"/>
              <a:ext cx="1583" cy="1251"/>
            </a:xfrm>
            <a:prstGeom prst="triangle">
              <a:avLst>
                <a:gd name="adj" fmla="val 50000"/>
              </a:avLst>
            </a:prstGeom>
            <a:solidFill>
              <a:srgbClr val="C0C0C0"/>
            </a:solidFill>
            <a:ln w="9525">
              <a:solidFill>
                <a:schemeClr val="tx1"/>
              </a:solidFill>
              <a:miter lim="800000"/>
              <a:headEnd/>
              <a:tailEnd/>
            </a:ln>
            <a:effectLst/>
          </p:spPr>
          <p:txBody>
            <a:bodyPr wrap="none" anchor="ctr"/>
            <a:lstStyle/>
            <a:p>
              <a:endParaRPr lang="en-US"/>
            </a:p>
          </p:txBody>
        </p:sp>
        <p:sp>
          <p:nvSpPr>
            <p:cNvPr id="14" name="AutoShape 77"/>
            <p:cNvSpPr>
              <a:spLocks noChangeArrowheads="1"/>
            </p:cNvSpPr>
            <p:nvPr/>
          </p:nvSpPr>
          <p:spPr bwMode="auto">
            <a:xfrm>
              <a:off x="4508" y="2843"/>
              <a:ext cx="594" cy="469"/>
            </a:xfrm>
            <a:prstGeom prst="triangle">
              <a:avLst>
                <a:gd name="adj" fmla="val 50000"/>
              </a:avLst>
            </a:prstGeom>
            <a:solidFill>
              <a:srgbClr val="969696"/>
            </a:solidFill>
            <a:ln w="9525">
              <a:solidFill>
                <a:schemeClr val="tx1"/>
              </a:solidFill>
              <a:miter lim="800000"/>
              <a:headEnd/>
              <a:tailEnd/>
            </a:ln>
            <a:effectLst/>
          </p:spPr>
          <p:txBody>
            <a:bodyPr wrap="none" anchor="ctr"/>
            <a:lstStyle/>
            <a:p>
              <a:endParaRPr lang="en-US"/>
            </a:p>
          </p:txBody>
        </p:sp>
      </p:grpSp>
      <p:sp>
        <p:nvSpPr>
          <p:cNvPr id="15" name="Text Box 83"/>
          <p:cNvSpPr txBox="1">
            <a:spLocks noChangeArrowheads="1"/>
          </p:cNvSpPr>
          <p:nvPr/>
        </p:nvSpPr>
        <p:spPr bwMode="auto">
          <a:xfrm>
            <a:off x="6673850" y="4483100"/>
            <a:ext cx="739626" cy="369332"/>
          </a:xfrm>
          <a:prstGeom prst="rect">
            <a:avLst/>
          </a:prstGeom>
          <a:noFill/>
          <a:ln w="9525">
            <a:noFill/>
            <a:miter lim="800000"/>
            <a:headEnd/>
            <a:tailEnd/>
          </a:ln>
          <a:effectLst/>
        </p:spPr>
        <p:txBody>
          <a:bodyPr wrap="none">
            <a:spAutoFit/>
          </a:bodyPr>
          <a:lstStyle/>
          <a:p>
            <a:r>
              <a:rPr lang="en-US"/>
              <a:t>cutoff</a:t>
            </a:r>
          </a:p>
        </p:txBody>
      </p:sp>
      <p:sp>
        <p:nvSpPr>
          <p:cNvPr id="16" name="Line 84"/>
          <p:cNvSpPr>
            <a:spLocks noChangeShapeType="1"/>
          </p:cNvSpPr>
          <p:nvPr/>
        </p:nvSpPr>
        <p:spPr bwMode="auto">
          <a:xfrm flipH="1">
            <a:off x="6435725" y="4860925"/>
            <a:ext cx="317500" cy="41910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17" name="Group 81"/>
          <p:cNvGrpSpPr>
            <a:grpSpLocks/>
          </p:cNvGrpSpPr>
          <p:nvPr/>
        </p:nvGrpSpPr>
        <p:grpSpPr bwMode="auto">
          <a:xfrm>
            <a:off x="1712913" y="4703764"/>
            <a:ext cx="2513012" cy="1989137"/>
            <a:chOff x="4009" y="2843"/>
            <a:chExt cx="1583" cy="1253"/>
          </a:xfrm>
        </p:grpSpPr>
        <p:sp>
          <p:nvSpPr>
            <p:cNvPr id="18" name="AutoShape 80"/>
            <p:cNvSpPr>
              <a:spLocks noChangeArrowheads="1"/>
            </p:cNvSpPr>
            <p:nvPr/>
          </p:nvSpPr>
          <p:spPr bwMode="auto">
            <a:xfrm>
              <a:off x="4009" y="2845"/>
              <a:ext cx="1583" cy="1251"/>
            </a:xfrm>
            <a:prstGeom prst="triangle">
              <a:avLst>
                <a:gd name="adj" fmla="val 50000"/>
              </a:avLst>
            </a:prstGeom>
            <a:solidFill>
              <a:srgbClr val="C0C0C0"/>
            </a:solidFill>
            <a:ln w="9525">
              <a:solidFill>
                <a:schemeClr val="tx1"/>
              </a:solidFill>
              <a:miter lim="800000"/>
              <a:headEnd/>
              <a:tailEnd/>
            </a:ln>
            <a:effectLst/>
          </p:spPr>
          <p:txBody>
            <a:bodyPr wrap="none" anchor="ctr"/>
            <a:lstStyle/>
            <a:p>
              <a:endParaRPr lang="en-US"/>
            </a:p>
          </p:txBody>
        </p:sp>
        <p:sp>
          <p:nvSpPr>
            <p:cNvPr id="19" name="AutoShape 77"/>
            <p:cNvSpPr>
              <a:spLocks noChangeArrowheads="1"/>
            </p:cNvSpPr>
            <p:nvPr/>
          </p:nvSpPr>
          <p:spPr bwMode="auto">
            <a:xfrm>
              <a:off x="4550" y="2843"/>
              <a:ext cx="516" cy="397"/>
            </a:xfrm>
            <a:prstGeom prst="triangle">
              <a:avLst>
                <a:gd name="adj" fmla="val 50000"/>
              </a:avLst>
            </a:prstGeom>
            <a:solidFill>
              <a:srgbClr val="969696"/>
            </a:solidFill>
            <a:ln w="9525">
              <a:solidFill>
                <a:schemeClr val="tx1"/>
              </a:solidFill>
              <a:miter lim="800000"/>
              <a:headEnd/>
              <a:tailEnd/>
            </a:ln>
            <a:effectLst/>
          </p:spPr>
          <p:txBody>
            <a:bodyPr wrap="none" anchor="ctr"/>
            <a:lstStyle/>
            <a:p>
              <a:endParaRPr lang="en-US"/>
            </a:p>
          </p:txBody>
        </p:sp>
      </p:grpSp>
      <p:sp>
        <p:nvSpPr>
          <p:cNvPr id="20" name="Text Box 83"/>
          <p:cNvSpPr txBox="1">
            <a:spLocks noChangeArrowheads="1"/>
          </p:cNvSpPr>
          <p:nvPr/>
        </p:nvSpPr>
        <p:spPr bwMode="auto">
          <a:xfrm>
            <a:off x="3711575" y="4454525"/>
            <a:ext cx="739626" cy="369332"/>
          </a:xfrm>
          <a:prstGeom prst="rect">
            <a:avLst/>
          </a:prstGeom>
          <a:noFill/>
          <a:ln w="9525">
            <a:noFill/>
            <a:miter lim="800000"/>
            <a:headEnd/>
            <a:tailEnd/>
          </a:ln>
          <a:effectLst/>
        </p:spPr>
        <p:txBody>
          <a:bodyPr wrap="none">
            <a:spAutoFit/>
          </a:bodyPr>
          <a:lstStyle/>
          <a:p>
            <a:r>
              <a:rPr lang="en-US"/>
              <a:t>cutoff</a:t>
            </a:r>
          </a:p>
        </p:txBody>
      </p:sp>
      <p:sp>
        <p:nvSpPr>
          <p:cNvPr id="21" name="Line 84"/>
          <p:cNvSpPr>
            <a:spLocks noChangeShapeType="1"/>
          </p:cNvSpPr>
          <p:nvPr/>
        </p:nvSpPr>
        <p:spPr bwMode="auto">
          <a:xfrm flipH="1">
            <a:off x="3473450" y="4832350"/>
            <a:ext cx="317500" cy="4191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 name="TextBox 21"/>
          <p:cNvSpPr txBox="1"/>
          <p:nvPr/>
        </p:nvSpPr>
        <p:spPr>
          <a:xfrm>
            <a:off x="1962151" y="1400176"/>
            <a:ext cx="8705850" cy="646331"/>
          </a:xfrm>
          <a:prstGeom prst="rect">
            <a:avLst/>
          </a:prstGeom>
          <a:noFill/>
        </p:spPr>
        <p:txBody>
          <a:bodyPr wrap="square" rtlCol="0">
            <a:spAutoFit/>
          </a:bodyPr>
          <a:lstStyle/>
          <a:p>
            <a:r>
              <a:rPr lang="en-US" dirty="0"/>
              <a:t>Idea:  Search to level 1, if you have not been interrupted, each to level 2,  if you have not been interrupted, each to level 3, …………..</a:t>
            </a:r>
          </a:p>
        </p:txBody>
      </p:sp>
      <p:sp>
        <p:nvSpPr>
          <p:cNvPr id="24" name="Rectangle 57"/>
          <p:cNvSpPr>
            <a:spLocks noChangeArrowheads="1"/>
          </p:cNvSpPr>
          <p:nvPr/>
        </p:nvSpPr>
        <p:spPr bwMode="auto">
          <a:xfrm>
            <a:off x="3311525" y="2228852"/>
            <a:ext cx="756551" cy="277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22"/>
          <p:cNvSpPr>
            <a:spLocks noChangeArrowheads="1"/>
          </p:cNvSpPr>
          <p:nvPr/>
        </p:nvSpPr>
        <p:spPr bwMode="auto">
          <a:xfrm>
            <a:off x="3311526" y="2228852"/>
            <a:ext cx="756551" cy="277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579" name="AutoShape 3"/>
          <p:cNvSpPr>
            <a:spLocks noChangeAspect="1" noChangeArrowheads="1" noTextEdit="1"/>
          </p:cNvSpPr>
          <p:nvPr/>
        </p:nvSpPr>
        <p:spPr bwMode="auto">
          <a:xfrm>
            <a:off x="847726" y="2440383"/>
            <a:ext cx="9629775" cy="1993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24633" name="Group 57"/>
          <p:cNvGrpSpPr>
            <a:grpSpLocks/>
          </p:cNvGrpSpPr>
          <p:nvPr/>
        </p:nvGrpSpPr>
        <p:grpSpPr bwMode="auto">
          <a:xfrm>
            <a:off x="2074864" y="2443558"/>
            <a:ext cx="8353425" cy="1587500"/>
            <a:chOff x="347" y="1538"/>
            <a:chExt cx="5262" cy="1000"/>
          </a:xfrm>
        </p:grpSpPr>
        <p:sp>
          <p:nvSpPr>
            <p:cNvPr id="24582" name="Rectangle 6"/>
            <p:cNvSpPr>
              <a:spLocks noChangeArrowheads="1"/>
            </p:cNvSpPr>
            <p:nvPr/>
          </p:nvSpPr>
          <p:spPr bwMode="auto">
            <a:xfrm>
              <a:off x="347" y="1538"/>
              <a:ext cx="5262" cy="1000"/>
            </a:xfrm>
            <a:prstGeom prst="rect">
              <a:avLst/>
            </a:prstGeom>
            <a:noFill/>
            <a:ln w="4763">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583" name="Line 7"/>
            <p:cNvSpPr>
              <a:spLocks noChangeShapeType="1"/>
            </p:cNvSpPr>
            <p:nvPr/>
          </p:nvSpPr>
          <p:spPr bwMode="auto">
            <a:xfrm>
              <a:off x="347" y="1538"/>
              <a:ext cx="5259"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4" name="Freeform 8"/>
            <p:cNvSpPr>
              <a:spLocks/>
            </p:cNvSpPr>
            <p:nvPr/>
          </p:nvSpPr>
          <p:spPr bwMode="auto">
            <a:xfrm>
              <a:off x="347" y="1538"/>
              <a:ext cx="5259" cy="998"/>
            </a:xfrm>
            <a:custGeom>
              <a:avLst/>
              <a:gdLst/>
              <a:ahLst/>
              <a:cxnLst>
                <a:cxn ang="0">
                  <a:pos x="0" y="998"/>
                </a:cxn>
                <a:cxn ang="0">
                  <a:pos x="5259" y="998"/>
                </a:cxn>
                <a:cxn ang="0">
                  <a:pos x="5259" y="0"/>
                </a:cxn>
              </a:cxnLst>
              <a:rect l="0" t="0" r="r" b="b"/>
              <a:pathLst>
                <a:path w="5259" h="998">
                  <a:moveTo>
                    <a:pt x="0" y="998"/>
                  </a:moveTo>
                  <a:lnTo>
                    <a:pt x="5259" y="998"/>
                  </a:lnTo>
                  <a:lnTo>
                    <a:pt x="5259" y="0"/>
                  </a:lnTo>
                </a:path>
              </a:pathLst>
            </a:cu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5" name="Line 9"/>
            <p:cNvSpPr>
              <a:spLocks noChangeShapeType="1"/>
            </p:cNvSpPr>
            <p:nvPr/>
          </p:nvSpPr>
          <p:spPr bwMode="auto">
            <a:xfrm flipV="1">
              <a:off x="347" y="1538"/>
              <a:ext cx="1" cy="998"/>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6" name="Line 10"/>
            <p:cNvSpPr>
              <a:spLocks noChangeShapeType="1"/>
            </p:cNvSpPr>
            <p:nvPr/>
          </p:nvSpPr>
          <p:spPr bwMode="auto">
            <a:xfrm>
              <a:off x="347" y="2536"/>
              <a:ext cx="5259"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7" name="Line 11"/>
            <p:cNvSpPr>
              <a:spLocks noChangeShapeType="1"/>
            </p:cNvSpPr>
            <p:nvPr/>
          </p:nvSpPr>
          <p:spPr bwMode="auto">
            <a:xfrm flipV="1">
              <a:off x="347" y="1538"/>
              <a:ext cx="1" cy="998"/>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8" name="Line 12"/>
            <p:cNvSpPr>
              <a:spLocks noChangeShapeType="1"/>
            </p:cNvSpPr>
            <p:nvPr/>
          </p:nvSpPr>
          <p:spPr bwMode="auto">
            <a:xfrm flipV="1">
              <a:off x="347"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9" name="Line 13"/>
            <p:cNvSpPr>
              <a:spLocks noChangeShapeType="1"/>
            </p:cNvSpPr>
            <p:nvPr/>
          </p:nvSpPr>
          <p:spPr bwMode="auto">
            <a:xfrm>
              <a:off x="347"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90" name="Line 14"/>
            <p:cNvSpPr>
              <a:spLocks noChangeShapeType="1"/>
            </p:cNvSpPr>
            <p:nvPr/>
          </p:nvSpPr>
          <p:spPr bwMode="auto">
            <a:xfrm flipV="1">
              <a:off x="870" y="2524"/>
              <a:ext cx="3"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91" name="Line 15"/>
            <p:cNvSpPr>
              <a:spLocks noChangeShapeType="1"/>
            </p:cNvSpPr>
            <p:nvPr/>
          </p:nvSpPr>
          <p:spPr bwMode="auto">
            <a:xfrm>
              <a:off x="870" y="1538"/>
              <a:ext cx="3"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92" name="Line 16"/>
            <p:cNvSpPr>
              <a:spLocks noChangeShapeType="1"/>
            </p:cNvSpPr>
            <p:nvPr/>
          </p:nvSpPr>
          <p:spPr bwMode="auto">
            <a:xfrm flipV="1">
              <a:off x="1399"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93" name="Line 17"/>
            <p:cNvSpPr>
              <a:spLocks noChangeShapeType="1"/>
            </p:cNvSpPr>
            <p:nvPr/>
          </p:nvSpPr>
          <p:spPr bwMode="auto">
            <a:xfrm>
              <a:off x="1399"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94" name="Line 18"/>
            <p:cNvSpPr>
              <a:spLocks noChangeShapeType="1"/>
            </p:cNvSpPr>
            <p:nvPr/>
          </p:nvSpPr>
          <p:spPr bwMode="auto">
            <a:xfrm flipV="1">
              <a:off x="1921"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95" name="Line 19"/>
            <p:cNvSpPr>
              <a:spLocks noChangeShapeType="1"/>
            </p:cNvSpPr>
            <p:nvPr/>
          </p:nvSpPr>
          <p:spPr bwMode="auto">
            <a:xfrm>
              <a:off x="1921"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96" name="Line 20"/>
            <p:cNvSpPr>
              <a:spLocks noChangeShapeType="1"/>
            </p:cNvSpPr>
            <p:nvPr/>
          </p:nvSpPr>
          <p:spPr bwMode="auto">
            <a:xfrm flipV="1">
              <a:off x="2447" y="2524"/>
              <a:ext cx="4"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97" name="Line 21"/>
            <p:cNvSpPr>
              <a:spLocks noChangeShapeType="1"/>
            </p:cNvSpPr>
            <p:nvPr/>
          </p:nvSpPr>
          <p:spPr bwMode="auto">
            <a:xfrm>
              <a:off x="2447" y="1538"/>
              <a:ext cx="4"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98" name="Line 22"/>
            <p:cNvSpPr>
              <a:spLocks noChangeShapeType="1"/>
            </p:cNvSpPr>
            <p:nvPr/>
          </p:nvSpPr>
          <p:spPr bwMode="auto">
            <a:xfrm flipV="1">
              <a:off x="2973"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99" name="Line 23"/>
            <p:cNvSpPr>
              <a:spLocks noChangeShapeType="1"/>
            </p:cNvSpPr>
            <p:nvPr/>
          </p:nvSpPr>
          <p:spPr bwMode="auto">
            <a:xfrm>
              <a:off x="2973"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00" name="Line 24"/>
            <p:cNvSpPr>
              <a:spLocks noChangeShapeType="1"/>
            </p:cNvSpPr>
            <p:nvPr/>
          </p:nvSpPr>
          <p:spPr bwMode="auto">
            <a:xfrm flipV="1">
              <a:off x="3502"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01" name="Line 25"/>
            <p:cNvSpPr>
              <a:spLocks noChangeShapeType="1"/>
            </p:cNvSpPr>
            <p:nvPr/>
          </p:nvSpPr>
          <p:spPr bwMode="auto">
            <a:xfrm>
              <a:off x="3502"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02" name="Line 26"/>
            <p:cNvSpPr>
              <a:spLocks noChangeShapeType="1"/>
            </p:cNvSpPr>
            <p:nvPr/>
          </p:nvSpPr>
          <p:spPr bwMode="auto">
            <a:xfrm flipV="1">
              <a:off x="4021" y="2524"/>
              <a:ext cx="4"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03" name="Line 27"/>
            <p:cNvSpPr>
              <a:spLocks noChangeShapeType="1"/>
            </p:cNvSpPr>
            <p:nvPr/>
          </p:nvSpPr>
          <p:spPr bwMode="auto">
            <a:xfrm>
              <a:off x="4021" y="1538"/>
              <a:ext cx="4"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04" name="Line 28"/>
            <p:cNvSpPr>
              <a:spLocks noChangeShapeType="1"/>
            </p:cNvSpPr>
            <p:nvPr/>
          </p:nvSpPr>
          <p:spPr bwMode="auto">
            <a:xfrm flipV="1">
              <a:off x="4554"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05" name="Line 29"/>
            <p:cNvSpPr>
              <a:spLocks noChangeShapeType="1"/>
            </p:cNvSpPr>
            <p:nvPr/>
          </p:nvSpPr>
          <p:spPr bwMode="auto">
            <a:xfrm>
              <a:off x="4554"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06" name="Line 30"/>
            <p:cNvSpPr>
              <a:spLocks noChangeShapeType="1"/>
            </p:cNvSpPr>
            <p:nvPr/>
          </p:nvSpPr>
          <p:spPr bwMode="auto">
            <a:xfrm flipV="1">
              <a:off x="5076"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07" name="Line 31"/>
            <p:cNvSpPr>
              <a:spLocks noChangeShapeType="1"/>
            </p:cNvSpPr>
            <p:nvPr/>
          </p:nvSpPr>
          <p:spPr bwMode="auto">
            <a:xfrm>
              <a:off x="5076"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08" name="Line 32"/>
            <p:cNvSpPr>
              <a:spLocks noChangeShapeType="1"/>
            </p:cNvSpPr>
            <p:nvPr/>
          </p:nvSpPr>
          <p:spPr bwMode="auto">
            <a:xfrm flipV="1">
              <a:off x="5606"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09" name="Line 33"/>
            <p:cNvSpPr>
              <a:spLocks noChangeShapeType="1"/>
            </p:cNvSpPr>
            <p:nvPr/>
          </p:nvSpPr>
          <p:spPr bwMode="auto">
            <a:xfrm>
              <a:off x="5606"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10" name="Line 34"/>
            <p:cNvSpPr>
              <a:spLocks noChangeShapeType="1"/>
            </p:cNvSpPr>
            <p:nvPr/>
          </p:nvSpPr>
          <p:spPr bwMode="auto">
            <a:xfrm>
              <a:off x="347" y="2536"/>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11" name="Line 35"/>
            <p:cNvSpPr>
              <a:spLocks noChangeShapeType="1"/>
            </p:cNvSpPr>
            <p:nvPr/>
          </p:nvSpPr>
          <p:spPr bwMode="auto">
            <a:xfrm flipH="1">
              <a:off x="5551" y="2536"/>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12" name="Line 36"/>
            <p:cNvSpPr>
              <a:spLocks noChangeShapeType="1"/>
            </p:cNvSpPr>
            <p:nvPr/>
          </p:nvSpPr>
          <p:spPr bwMode="auto">
            <a:xfrm>
              <a:off x="347" y="2424"/>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13" name="Line 37"/>
            <p:cNvSpPr>
              <a:spLocks noChangeShapeType="1"/>
            </p:cNvSpPr>
            <p:nvPr/>
          </p:nvSpPr>
          <p:spPr bwMode="auto">
            <a:xfrm flipH="1">
              <a:off x="5551" y="2424"/>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14" name="Line 38"/>
            <p:cNvSpPr>
              <a:spLocks noChangeShapeType="1"/>
            </p:cNvSpPr>
            <p:nvPr/>
          </p:nvSpPr>
          <p:spPr bwMode="auto">
            <a:xfrm>
              <a:off x="347" y="2313"/>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15" name="Line 39"/>
            <p:cNvSpPr>
              <a:spLocks noChangeShapeType="1"/>
            </p:cNvSpPr>
            <p:nvPr/>
          </p:nvSpPr>
          <p:spPr bwMode="auto">
            <a:xfrm flipH="1">
              <a:off x="5551" y="2313"/>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16" name="Line 40"/>
            <p:cNvSpPr>
              <a:spLocks noChangeShapeType="1"/>
            </p:cNvSpPr>
            <p:nvPr/>
          </p:nvSpPr>
          <p:spPr bwMode="auto">
            <a:xfrm>
              <a:off x="347" y="2202"/>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17" name="Line 41"/>
            <p:cNvSpPr>
              <a:spLocks noChangeShapeType="1"/>
            </p:cNvSpPr>
            <p:nvPr/>
          </p:nvSpPr>
          <p:spPr bwMode="auto">
            <a:xfrm flipH="1">
              <a:off x="5551" y="2202"/>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18" name="Line 42"/>
            <p:cNvSpPr>
              <a:spLocks noChangeShapeType="1"/>
            </p:cNvSpPr>
            <p:nvPr/>
          </p:nvSpPr>
          <p:spPr bwMode="auto">
            <a:xfrm>
              <a:off x="347" y="2092"/>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19" name="Line 43"/>
            <p:cNvSpPr>
              <a:spLocks noChangeShapeType="1"/>
            </p:cNvSpPr>
            <p:nvPr/>
          </p:nvSpPr>
          <p:spPr bwMode="auto">
            <a:xfrm flipH="1">
              <a:off x="5551" y="2092"/>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20" name="Line 44"/>
            <p:cNvSpPr>
              <a:spLocks noChangeShapeType="1"/>
            </p:cNvSpPr>
            <p:nvPr/>
          </p:nvSpPr>
          <p:spPr bwMode="auto">
            <a:xfrm>
              <a:off x="347" y="1981"/>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21" name="Line 45"/>
            <p:cNvSpPr>
              <a:spLocks noChangeShapeType="1"/>
            </p:cNvSpPr>
            <p:nvPr/>
          </p:nvSpPr>
          <p:spPr bwMode="auto">
            <a:xfrm flipH="1">
              <a:off x="5551" y="1981"/>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22" name="Line 46"/>
            <p:cNvSpPr>
              <a:spLocks noChangeShapeType="1"/>
            </p:cNvSpPr>
            <p:nvPr/>
          </p:nvSpPr>
          <p:spPr bwMode="auto">
            <a:xfrm>
              <a:off x="347" y="1870"/>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23" name="Line 47"/>
            <p:cNvSpPr>
              <a:spLocks noChangeShapeType="1"/>
            </p:cNvSpPr>
            <p:nvPr/>
          </p:nvSpPr>
          <p:spPr bwMode="auto">
            <a:xfrm flipH="1">
              <a:off x="5551" y="1870"/>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24" name="Line 48"/>
            <p:cNvSpPr>
              <a:spLocks noChangeShapeType="1"/>
            </p:cNvSpPr>
            <p:nvPr/>
          </p:nvSpPr>
          <p:spPr bwMode="auto">
            <a:xfrm>
              <a:off x="347" y="1757"/>
              <a:ext cx="45" cy="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25" name="Line 49"/>
            <p:cNvSpPr>
              <a:spLocks noChangeShapeType="1"/>
            </p:cNvSpPr>
            <p:nvPr/>
          </p:nvSpPr>
          <p:spPr bwMode="auto">
            <a:xfrm flipH="1">
              <a:off x="5551" y="1757"/>
              <a:ext cx="55" cy="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26" name="Line 50"/>
            <p:cNvSpPr>
              <a:spLocks noChangeShapeType="1"/>
            </p:cNvSpPr>
            <p:nvPr/>
          </p:nvSpPr>
          <p:spPr bwMode="auto">
            <a:xfrm>
              <a:off x="347" y="1649"/>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27" name="Line 51"/>
            <p:cNvSpPr>
              <a:spLocks noChangeShapeType="1"/>
            </p:cNvSpPr>
            <p:nvPr/>
          </p:nvSpPr>
          <p:spPr bwMode="auto">
            <a:xfrm flipH="1">
              <a:off x="5551" y="1649"/>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28" name="Line 52"/>
            <p:cNvSpPr>
              <a:spLocks noChangeShapeType="1"/>
            </p:cNvSpPr>
            <p:nvPr/>
          </p:nvSpPr>
          <p:spPr bwMode="auto">
            <a:xfrm>
              <a:off x="347" y="1538"/>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29" name="Line 53"/>
            <p:cNvSpPr>
              <a:spLocks noChangeShapeType="1"/>
            </p:cNvSpPr>
            <p:nvPr/>
          </p:nvSpPr>
          <p:spPr bwMode="auto">
            <a:xfrm flipH="1">
              <a:off x="5551" y="1538"/>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30" name="Line 54"/>
            <p:cNvSpPr>
              <a:spLocks noChangeShapeType="1"/>
            </p:cNvSpPr>
            <p:nvPr/>
          </p:nvSpPr>
          <p:spPr bwMode="auto">
            <a:xfrm>
              <a:off x="347" y="1538"/>
              <a:ext cx="5259"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31" name="Freeform 55"/>
            <p:cNvSpPr>
              <a:spLocks/>
            </p:cNvSpPr>
            <p:nvPr/>
          </p:nvSpPr>
          <p:spPr bwMode="auto">
            <a:xfrm>
              <a:off x="347" y="1538"/>
              <a:ext cx="5259" cy="998"/>
            </a:xfrm>
            <a:custGeom>
              <a:avLst/>
              <a:gdLst/>
              <a:ahLst/>
              <a:cxnLst>
                <a:cxn ang="0">
                  <a:pos x="0" y="998"/>
                </a:cxn>
                <a:cxn ang="0">
                  <a:pos x="5259" y="998"/>
                </a:cxn>
                <a:cxn ang="0">
                  <a:pos x="5259" y="0"/>
                </a:cxn>
              </a:cxnLst>
              <a:rect l="0" t="0" r="r" b="b"/>
              <a:pathLst>
                <a:path w="5259" h="998">
                  <a:moveTo>
                    <a:pt x="0" y="998"/>
                  </a:moveTo>
                  <a:lnTo>
                    <a:pt x="5259" y="998"/>
                  </a:lnTo>
                  <a:lnTo>
                    <a:pt x="5259" y="0"/>
                  </a:lnTo>
                </a:path>
              </a:pathLst>
            </a:cu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32" name="Line 56"/>
            <p:cNvSpPr>
              <a:spLocks noChangeShapeType="1"/>
            </p:cNvSpPr>
            <p:nvPr/>
          </p:nvSpPr>
          <p:spPr bwMode="auto">
            <a:xfrm flipV="1">
              <a:off x="347" y="1538"/>
              <a:ext cx="1" cy="998"/>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4634" name="Rectangle 58"/>
          <p:cNvSpPr>
            <a:spLocks noChangeArrowheads="1"/>
          </p:cNvSpPr>
          <p:nvPr/>
        </p:nvSpPr>
        <p:spPr bwMode="auto">
          <a:xfrm>
            <a:off x="3516314" y="4134246"/>
            <a:ext cx="833438" cy="277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635" name="Rectangle 59"/>
          <p:cNvSpPr>
            <a:spLocks noChangeArrowheads="1"/>
          </p:cNvSpPr>
          <p:nvPr/>
        </p:nvSpPr>
        <p:spPr bwMode="auto">
          <a:xfrm>
            <a:off x="3516314" y="4150121"/>
            <a:ext cx="479425"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Times New Roman" pitchFamily="18" charset="0"/>
                <a:cs typeface="Arial" pitchFamily="34" charset="0"/>
              </a:rPr>
              <a:t>Time</a:t>
            </a:r>
            <a:endParaRPr lang="en-US">
              <a:latin typeface="Arial" pitchFamily="34" charset="0"/>
              <a:cs typeface="Arial" pitchFamily="34" charset="0"/>
            </a:endParaRPr>
          </a:p>
        </p:txBody>
      </p:sp>
      <p:sp>
        <p:nvSpPr>
          <p:cNvPr id="24638" name="Rectangle 62"/>
          <p:cNvSpPr>
            <a:spLocks noChangeArrowheads="1"/>
          </p:cNvSpPr>
          <p:nvPr/>
        </p:nvSpPr>
        <p:spPr bwMode="auto">
          <a:xfrm>
            <a:off x="5910264" y="2948383"/>
            <a:ext cx="1822450" cy="18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639" name="Rectangle 63"/>
          <p:cNvSpPr>
            <a:spLocks noChangeArrowheads="1"/>
          </p:cNvSpPr>
          <p:nvPr/>
        </p:nvSpPr>
        <p:spPr bwMode="auto">
          <a:xfrm>
            <a:off x="5910264" y="2961083"/>
            <a:ext cx="103187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000000"/>
                </a:solidFill>
                <a:latin typeface="Times New Roman" pitchFamily="18" charset="0"/>
                <a:cs typeface="Arial" pitchFamily="34" charset="0"/>
              </a:rPr>
              <a:t>Current Solution</a:t>
            </a:r>
            <a:endParaRPr lang="en-US">
              <a:latin typeface="Arial" pitchFamily="34" charset="0"/>
              <a:cs typeface="Arial" pitchFamily="34" charset="0"/>
            </a:endParaRPr>
          </a:p>
        </p:txBody>
      </p:sp>
      <p:grpSp>
        <p:nvGrpSpPr>
          <p:cNvPr id="24642" name="Group 66"/>
          <p:cNvGrpSpPr>
            <a:grpSpLocks/>
          </p:cNvGrpSpPr>
          <p:nvPr/>
        </p:nvGrpSpPr>
        <p:grpSpPr bwMode="auto">
          <a:xfrm>
            <a:off x="4503739" y="4178696"/>
            <a:ext cx="2568575" cy="201613"/>
            <a:chOff x="1877" y="2631"/>
            <a:chExt cx="1618" cy="127"/>
          </a:xfrm>
        </p:grpSpPr>
        <p:sp>
          <p:nvSpPr>
            <p:cNvPr id="24640" name="Line 64"/>
            <p:cNvSpPr>
              <a:spLocks noChangeShapeType="1"/>
            </p:cNvSpPr>
            <p:nvPr/>
          </p:nvSpPr>
          <p:spPr bwMode="auto">
            <a:xfrm>
              <a:off x="1877" y="2693"/>
              <a:ext cx="1412" cy="1"/>
            </a:xfrm>
            <a:prstGeom prst="line">
              <a:avLst/>
            </a:prstGeom>
            <a:noFill/>
            <a:ln w="333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41" name="Freeform 65"/>
            <p:cNvSpPr>
              <a:spLocks/>
            </p:cNvSpPr>
            <p:nvPr/>
          </p:nvSpPr>
          <p:spPr bwMode="auto">
            <a:xfrm>
              <a:off x="3282" y="2631"/>
              <a:ext cx="213" cy="127"/>
            </a:xfrm>
            <a:custGeom>
              <a:avLst/>
              <a:gdLst/>
              <a:ahLst/>
              <a:cxnLst>
                <a:cxn ang="0">
                  <a:pos x="0" y="127"/>
                </a:cxn>
                <a:cxn ang="0">
                  <a:pos x="213" y="62"/>
                </a:cxn>
                <a:cxn ang="0">
                  <a:pos x="0" y="0"/>
                </a:cxn>
                <a:cxn ang="0">
                  <a:pos x="0" y="127"/>
                </a:cxn>
              </a:cxnLst>
              <a:rect l="0" t="0" r="r" b="b"/>
              <a:pathLst>
                <a:path w="213" h="127">
                  <a:moveTo>
                    <a:pt x="0" y="127"/>
                  </a:moveTo>
                  <a:lnTo>
                    <a:pt x="213" y="62"/>
                  </a:lnTo>
                  <a:lnTo>
                    <a:pt x="0" y="0"/>
                  </a:lnTo>
                  <a:lnTo>
                    <a:pt x="0" y="12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4646" name="Freeform 70"/>
          <p:cNvSpPr>
            <a:spLocks/>
          </p:cNvSpPr>
          <p:nvPr/>
        </p:nvSpPr>
        <p:spPr bwMode="auto">
          <a:xfrm>
            <a:off x="2119314" y="2572146"/>
            <a:ext cx="8042275" cy="1231900"/>
          </a:xfrm>
          <a:custGeom>
            <a:avLst/>
            <a:gdLst/>
            <a:ahLst/>
            <a:cxnLst>
              <a:cxn ang="0">
                <a:pos x="24" y="776"/>
              </a:cxn>
              <a:cxn ang="0">
                <a:pos x="251" y="628"/>
              </a:cxn>
              <a:cxn ang="0">
                <a:pos x="381" y="555"/>
              </a:cxn>
              <a:cxn ang="0">
                <a:pos x="532" y="485"/>
              </a:cxn>
              <a:cxn ang="0">
                <a:pos x="708" y="416"/>
              </a:cxn>
              <a:cxn ang="0">
                <a:pos x="917" y="354"/>
              </a:cxn>
              <a:cxn ang="0">
                <a:pos x="1021" y="318"/>
              </a:cxn>
              <a:cxn ang="0">
                <a:pos x="1151" y="299"/>
              </a:cxn>
              <a:cxn ang="0">
                <a:pos x="1447" y="249"/>
              </a:cxn>
              <a:cxn ang="0">
                <a:pos x="1615" y="225"/>
              </a:cxn>
              <a:cxn ang="0">
                <a:pos x="1811" y="203"/>
              </a:cxn>
              <a:cxn ang="0">
                <a:pos x="2031" y="181"/>
              </a:cxn>
              <a:cxn ang="0">
                <a:pos x="2265" y="159"/>
              </a:cxn>
              <a:cxn ang="0">
                <a:pos x="2770" y="118"/>
              </a:cxn>
              <a:cxn ang="0">
                <a:pos x="3303" y="82"/>
              </a:cxn>
              <a:cxn ang="0">
                <a:pos x="3828" y="54"/>
              </a:cxn>
              <a:cxn ang="0">
                <a:pos x="4200" y="38"/>
              </a:cxn>
              <a:cxn ang="0">
                <a:pos x="4430" y="30"/>
              </a:cxn>
              <a:cxn ang="0">
                <a:pos x="4643" y="24"/>
              </a:cxn>
              <a:cxn ang="0">
                <a:pos x="4832" y="20"/>
              </a:cxn>
              <a:cxn ang="0">
                <a:pos x="4993" y="20"/>
              </a:cxn>
              <a:cxn ang="0">
                <a:pos x="5066" y="0"/>
              </a:cxn>
              <a:cxn ang="0">
                <a:pos x="4918" y="0"/>
              </a:cxn>
              <a:cxn ang="0">
                <a:pos x="4739" y="2"/>
              </a:cxn>
              <a:cxn ang="0">
                <a:pos x="4540" y="6"/>
              </a:cxn>
              <a:cxn ang="0">
                <a:pos x="4316" y="14"/>
              </a:cxn>
              <a:cxn ang="0">
                <a:pos x="4079" y="22"/>
              </a:cxn>
              <a:cxn ang="0">
                <a:pos x="3567" y="48"/>
              </a:cxn>
              <a:cxn ang="0">
                <a:pos x="3034" y="80"/>
              </a:cxn>
              <a:cxn ang="0">
                <a:pos x="2512" y="118"/>
              </a:cxn>
              <a:cxn ang="0">
                <a:pos x="2144" y="148"/>
              </a:cxn>
              <a:cxn ang="0">
                <a:pos x="1918" y="171"/>
              </a:cxn>
              <a:cxn ang="0">
                <a:pos x="1711" y="195"/>
              </a:cxn>
              <a:cxn ang="0">
                <a:pos x="1526" y="217"/>
              </a:cxn>
              <a:cxn ang="0">
                <a:pos x="1292" y="253"/>
              </a:cxn>
              <a:cxn ang="0">
                <a:pos x="1021" y="307"/>
              </a:cxn>
              <a:cxn ang="0">
                <a:pos x="893" y="340"/>
              </a:cxn>
              <a:cxn ang="0">
                <a:pos x="684" y="402"/>
              </a:cxn>
              <a:cxn ang="0">
                <a:pos x="508" y="471"/>
              </a:cxn>
              <a:cxn ang="0">
                <a:pos x="357" y="541"/>
              </a:cxn>
              <a:cxn ang="0">
                <a:pos x="227" y="613"/>
              </a:cxn>
              <a:cxn ang="0">
                <a:pos x="0" y="764"/>
              </a:cxn>
            </a:cxnLst>
            <a:rect l="0" t="0" r="r" b="b"/>
            <a:pathLst>
              <a:path w="5066" h="776">
                <a:moveTo>
                  <a:pt x="0" y="764"/>
                </a:moveTo>
                <a:lnTo>
                  <a:pt x="24" y="776"/>
                </a:lnTo>
                <a:lnTo>
                  <a:pt x="134" y="702"/>
                </a:lnTo>
                <a:lnTo>
                  <a:pt x="251" y="628"/>
                </a:lnTo>
                <a:lnTo>
                  <a:pt x="313" y="591"/>
                </a:lnTo>
                <a:lnTo>
                  <a:pt x="381" y="555"/>
                </a:lnTo>
                <a:lnTo>
                  <a:pt x="453" y="519"/>
                </a:lnTo>
                <a:lnTo>
                  <a:pt x="532" y="485"/>
                </a:lnTo>
                <a:lnTo>
                  <a:pt x="615" y="450"/>
                </a:lnTo>
                <a:lnTo>
                  <a:pt x="708" y="416"/>
                </a:lnTo>
                <a:lnTo>
                  <a:pt x="807" y="386"/>
                </a:lnTo>
                <a:lnTo>
                  <a:pt x="917" y="354"/>
                </a:lnTo>
                <a:lnTo>
                  <a:pt x="1034" y="326"/>
                </a:lnTo>
                <a:lnTo>
                  <a:pt x="1021" y="318"/>
                </a:lnTo>
                <a:lnTo>
                  <a:pt x="1021" y="328"/>
                </a:lnTo>
                <a:lnTo>
                  <a:pt x="1151" y="299"/>
                </a:lnTo>
                <a:lnTo>
                  <a:pt x="1292" y="273"/>
                </a:lnTo>
                <a:lnTo>
                  <a:pt x="1447" y="249"/>
                </a:lnTo>
                <a:lnTo>
                  <a:pt x="1526" y="237"/>
                </a:lnTo>
                <a:lnTo>
                  <a:pt x="1615" y="225"/>
                </a:lnTo>
                <a:lnTo>
                  <a:pt x="1711" y="215"/>
                </a:lnTo>
                <a:lnTo>
                  <a:pt x="1811" y="203"/>
                </a:lnTo>
                <a:lnTo>
                  <a:pt x="1918" y="191"/>
                </a:lnTo>
                <a:lnTo>
                  <a:pt x="2031" y="181"/>
                </a:lnTo>
                <a:lnTo>
                  <a:pt x="2144" y="169"/>
                </a:lnTo>
                <a:lnTo>
                  <a:pt x="2265" y="159"/>
                </a:lnTo>
                <a:lnTo>
                  <a:pt x="2512" y="138"/>
                </a:lnTo>
                <a:lnTo>
                  <a:pt x="2770" y="118"/>
                </a:lnTo>
                <a:lnTo>
                  <a:pt x="3034" y="100"/>
                </a:lnTo>
                <a:lnTo>
                  <a:pt x="3303" y="82"/>
                </a:lnTo>
                <a:lnTo>
                  <a:pt x="3567" y="68"/>
                </a:lnTo>
                <a:lnTo>
                  <a:pt x="3828" y="54"/>
                </a:lnTo>
                <a:lnTo>
                  <a:pt x="4079" y="42"/>
                </a:lnTo>
                <a:lnTo>
                  <a:pt x="4200" y="38"/>
                </a:lnTo>
                <a:lnTo>
                  <a:pt x="4316" y="34"/>
                </a:lnTo>
                <a:lnTo>
                  <a:pt x="4430" y="30"/>
                </a:lnTo>
                <a:lnTo>
                  <a:pt x="4540" y="26"/>
                </a:lnTo>
                <a:lnTo>
                  <a:pt x="4643" y="24"/>
                </a:lnTo>
                <a:lnTo>
                  <a:pt x="4739" y="22"/>
                </a:lnTo>
                <a:lnTo>
                  <a:pt x="4832" y="20"/>
                </a:lnTo>
                <a:lnTo>
                  <a:pt x="4918" y="20"/>
                </a:lnTo>
                <a:lnTo>
                  <a:pt x="4993" y="20"/>
                </a:lnTo>
                <a:lnTo>
                  <a:pt x="5066" y="20"/>
                </a:lnTo>
                <a:lnTo>
                  <a:pt x="5066" y="0"/>
                </a:lnTo>
                <a:lnTo>
                  <a:pt x="4993" y="0"/>
                </a:lnTo>
                <a:lnTo>
                  <a:pt x="4918" y="0"/>
                </a:lnTo>
                <a:lnTo>
                  <a:pt x="4832" y="0"/>
                </a:lnTo>
                <a:lnTo>
                  <a:pt x="4739" y="2"/>
                </a:lnTo>
                <a:lnTo>
                  <a:pt x="4643" y="4"/>
                </a:lnTo>
                <a:lnTo>
                  <a:pt x="4540" y="6"/>
                </a:lnTo>
                <a:lnTo>
                  <a:pt x="4430" y="10"/>
                </a:lnTo>
                <a:lnTo>
                  <a:pt x="4316" y="14"/>
                </a:lnTo>
                <a:lnTo>
                  <a:pt x="4200" y="18"/>
                </a:lnTo>
                <a:lnTo>
                  <a:pt x="4079" y="22"/>
                </a:lnTo>
                <a:lnTo>
                  <a:pt x="3828" y="34"/>
                </a:lnTo>
                <a:lnTo>
                  <a:pt x="3567" y="48"/>
                </a:lnTo>
                <a:lnTo>
                  <a:pt x="3303" y="62"/>
                </a:lnTo>
                <a:lnTo>
                  <a:pt x="3034" y="80"/>
                </a:lnTo>
                <a:lnTo>
                  <a:pt x="2770" y="98"/>
                </a:lnTo>
                <a:lnTo>
                  <a:pt x="2512" y="118"/>
                </a:lnTo>
                <a:lnTo>
                  <a:pt x="2265" y="138"/>
                </a:lnTo>
                <a:lnTo>
                  <a:pt x="2144" y="148"/>
                </a:lnTo>
                <a:lnTo>
                  <a:pt x="2031" y="161"/>
                </a:lnTo>
                <a:lnTo>
                  <a:pt x="1918" y="171"/>
                </a:lnTo>
                <a:lnTo>
                  <a:pt x="1811" y="183"/>
                </a:lnTo>
                <a:lnTo>
                  <a:pt x="1711" y="195"/>
                </a:lnTo>
                <a:lnTo>
                  <a:pt x="1615" y="205"/>
                </a:lnTo>
                <a:lnTo>
                  <a:pt x="1526" y="217"/>
                </a:lnTo>
                <a:lnTo>
                  <a:pt x="1440" y="231"/>
                </a:lnTo>
                <a:lnTo>
                  <a:pt x="1292" y="253"/>
                </a:lnTo>
                <a:lnTo>
                  <a:pt x="1151" y="279"/>
                </a:lnTo>
                <a:lnTo>
                  <a:pt x="1021" y="307"/>
                </a:lnTo>
                <a:lnTo>
                  <a:pt x="1010" y="312"/>
                </a:lnTo>
                <a:lnTo>
                  <a:pt x="893" y="340"/>
                </a:lnTo>
                <a:lnTo>
                  <a:pt x="783" y="372"/>
                </a:lnTo>
                <a:lnTo>
                  <a:pt x="684" y="402"/>
                </a:lnTo>
                <a:lnTo>
                  <a:pt x="591" y="436"/>
                </a:lnTo>
                <a:lnTo>
                  <a:pt x="508" y="471"/>
                </a:lnTo>
                <a:lnTo>
                  <a:pt x="429" y="505"/>
                </a:lnTo>
                <a:lnTo>
                  <a:pt x="357" y="541"/>
                </a:lnTo>
                <a:lnTo>
                  <a:pt x="288" y="577"/>
                </a:lnTo>
                <a:lnTo>
                  <a:pt x="227" y="613"/>
                </a:lnTo>
                <a:lnTo>
                  <a:pt x="110" y="688"/>
                </a:lnTo>
                <a:lnTo>
                  <a:pt x="0" y="764"/>
                </a:lnTo>
                <a:close/>
              </a:path>
            </a:pathLst>
          </a:cu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47" name="Rectangle 71"/>
          <p:cNvSpPr>
            <a:spLocks noChangeArrowheads="1"/>
          </p:cNvSpPr>
          <p:nvPr/>
        </p:nvSpPr>
        <p:spPr bwMode="auto">
          <a:xfrm>
            <a:off x="2566989" y="2462608"/>
            <a:ext cx="915988" cy="374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648" name="Rectangle 72"/>
          <p:cNvSpPr>
            <a:spLocks noChangeArrowheads="1"/>
          </p:cNvSpPr>
          <p:nvPr/>
        </p:nvSpPr>
        <p:spPr bwMode="auto">
          <a:xfrm>
            <a:off x="2566989" y="2475308"/>
            <a:ext cx="388938"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000000"/>
                </a:solidFill>
                <a:latin typeface="Times New Roman" pitchFamily="18" charset="0"/>
                <a:cs typeface="Arial" pitchFamily="34" charset="0"/>
              </a:rPr>
              <a:t>Setup </a:t>
            </a:r>
            <a:endParaRPr lang="en-US">
              <a:latin typeface="Arial" pitchFamily="34" charset="0"/>
              <a:cs typeface="Arial" pitchFamily="34" charset="0"/>
            </a:endParaRPr>
          </a:p>
        </p:txBody>
      </p:sp>
      <p:sp>
        <p:nvSpPr>
          <p:cNvPr id="24649" name="Rectangle 73"/>
          <p:cNvSpPr>
            <a:spLocks noChangeArrowheads="1"/>
          </p:cNvSpPr>
          <p:nvPr/>
        </p:nvSpPr>
        <p:spPr bwMode="auto">
          <a:xfrm>
            <a:off x="2566989" y="2659458"/>
            <a:ext cx="3222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000000"/>
                </a:solidFill>
                <a:latin typeface="Times New Roman" pitchFamily="18" charset="0"/>
                <a:cs typeface="Arial" pitchFamily="34" charset="0"/>
              </a:rPr>
              <a:t>Time</a:t>
            </a:r>
            <a:endParaRPr lang="en-US">
              <a:latin typeface="Arial" pitchFamily="34" charset="0"/>
              <a:cs typeface="Arial" pitchFamily="34" charset="0"/>
            </a:endParaRPr>
          </a:p>
        </p:txBody>
      </p:sp>
      <p:grpSp>
        <p:nvGrpSpPr>
          <p:cNvPr id="24692" name="Group 116"/>
          <p:cNvGrpSpPr>
            <a:grpSpLocks/>
          </p:cNvGrpSpPr>
          <p:nvPr/>
        </p:nvGrpSpPr>
        <p:grpSpPr bwMode="auto">
          <a:xfrm>
            <a:off x="9174164" y="2597546"/>
            <a:ext cx="31750" cy="1476375"/>
            <a:chOff x="4819" y="1635"/>
            <a:chExt cx="20" cy="930"/>
          </a:xfrm>
        </p:grpSpPr>
        <p:sp>
          <p:nvSpPr>
            <p:cNvPr id="24653" name="Freeform 77"/>
            <p:cNvSpPr>
              <a:spLocks/>
            </p:cNvSpPr>
            <p:nvPr/>
          </p:nvSpPr>
          <p:spPr bwMode="auto">
            <a:xfrm>
              <a:off x="4819" y="1635"/>
              <a:ext cx="20" cy="12"/>
            </a:xfrm>
            <a:custGeom>
              <a:avLst/>
              <a:gdLst/>
              <a:ahLst/>
              <a:cxnLst>
                <a:cxn ang="0">
                  <a:pos x="20" y="8"/>
                </a:cxn>
                <a:cxn ang="0">
                  <a:pos x="20" y="6"/>
                </a:cxn>
                <a:cxn ang="0">
                  <a:pos x="17" y="4"/>
                </a:cxn>
                <a:cxn ang="0">
                  <a:pos x="13" y="2"/>
                </a:cxn>
                <a:cxn ang="0">
                  <a:pos x="10" y="0"/>
                </a:cxn>
                <a:cxn ang="0">
                  <a:pos x="10" y="0"/>
                </a:cxn>
                <a:cxn ang="0">
                  <a:pos x="6" y="2"/>
                </a:cxn>
                <a:cxn ang="0">
                  <a:pos x="3" y="4"/>
                </a:cxn>
                <a:cxn ang="0">
                  <a:pos x="0" y="6"/>
                </a:cxn>
                <a:cxn ang="0">
                  <a:pos x="0" y="6"/>
                </a:cxn>
                <a:cxn ang="0">
                  <a:pos x="0" y="6"/>
                </a:cxn>
                <a:cxn ang="0">
                  <a:pos x="3" y="8"/>
                </a:cxn>
                <a:cxn ang="0">
                  <a:pos x="6" y="10"/>
                </a:cxn>
                <a:cxn ang="0">
                  <a:pos x="10" y="12"/>
                </a:cxn>
                <a:cxn ang="0">
                  <a:pos x="10" y="12"/>
                </a:cxn>
                <a:cxn ang="0">
                  <a:pos x="13" y="10"/>
                </a:cxn>
                <a:cxn ang="0">
                  <a:pos x="17" y="8"/>
                </a:cxn>
                <a:cxn ang="0">
                  <a:pos x="20" y="8"/>
                </a:cxn>
              </a:cxnLst>
              <a:rect l="0" t="0" r="r" b="b"/>
              <a:pathLst>
                <a:path w="20" h="12">
                  <a:moveTo>
                    <a:pt x="20" y="8"/>
                  </a:moveTo>
                  <a:lnTo>
                    <a:pt x="20" y="6"/>
                  </a:lnTo>
                  <a:lnTo>
                    <a:pt x="17" y="4"/>
                  </a:lnTo>
                  <a:lnTo>
                    <a:pt x="13" y="2"/>
                  </a:lnTo>
                  <a:lnTo>
                    <a:pt x="10" y="0"/>
                  </a:lnTo>
                  <a:lnTo>
                    <a:pt x="10" y="0"/>
                  </a:lnTo>
                  <a:lnTo>
                    <a:pt x="6" y="2"/>
                  </a:lnTo>
                  <a:lnTo>
                    <a:pt x="3" y="4"/>
                  </a:lnTo>
                  <a:lnTo>
                    <a:pt x="0" y="6"/>
                  </a:lnTo>
                  <a:lnTo>
                    <a:pt x="0" y="6"/>
                  </a:lnTo>
                  <a:lnTo>
                    <a:pt x="0" y="6"/>
                  </a:lnTo>
                  <a:lnTo>
                    <a:pt x="3" y="8"/>
                  </a:lnTo>
                  <a:lnTo>
                    <a:pt x="6" y="10"/>
                  </a:lnTo>
                  <a:lnTo>
                    <a:pt x="10" y="12"/>
                  </a:lnTo>
                  <a:lnTo>
                    <a:pt x="10" y="12"/>
                  </a:lnTo>
                  <a:lnTo>
                    <a:pt x="13" y="10"/>
                  </a:lnTo>
                  <a:lnTo>
                    <a:pt x="17" y="8"/>
                  </a:lnTo>
                  <a:lnTo>
                    <a:pt x="20" y="8"/>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54" name="Freeform 78"/>
            <p:cNvSpPr>
              <a:spLocks/>
            </p:cNvSpPr>
            <p:nvPr/>
          </p:nvSpPr>
          <p:spPr bwMode="auto">
            <a:xfrm>
              <a:off x="4819" y="1659"/>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55" name="Freeform 79"/>
            <p:cNvSpPr>
              <a:spLocks/>
            </p:cNvSpPr>
            <p:nvPr/>
          </p:nvSpPr>
          <p:spPr bwMode="auto">
            <a:xfrm>
              <a:off x="4819" y="1683"/>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56" name="Freeform 80"/>
            <p:cNvSpPr>
              <a:spLocks/>
            </p:cNvSpPr>
            <p:nvPr/>
          </p:nvSpPr>
          <p:spPr bwMode="auto">
            <a:xfrm>
              <a:off x="4819" y="1707"/>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57" name="Freeform 81"/>
            <p:cNvSpPr>
              <a:spLocks/>
            </p:cNvSpPr>
            <p:nvPr/>
          </p:nvSpPr>
          <p:spPr bwMode="auto">
            <a:xfrm>
              <a:off x="4819" y="1731"/>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58" name="Freeform 82"/>
            <p:cNvSpPr>
              <a:spLocks/>
            </p:cNvSpPr>
            <p:nvPr/>
          </p:nvSpPr>
          <p:spPr bwMode="auto">
            <a:xfrm>
              <a:off x="4819" y="1755"/>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59" name="Freeform 83"/>
            <p:cNvSpPr>
              <a:spLocks/>
            </p:cNvSpPr>
            <p:nvPr/>
          </p:nvSpPr>
          <p:spPr bwMode="auto">
            <a:xfrm>
              <a:off x="4819" y="1780"/>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60" name="Freeform 84"/>
            <p:cNvSpPr>
              <a:spLocks/>
            </p:cNvSpPr>
            <p:nvPr/>
          </p:nvSpPr>
          <p:spPr bwMode="auto">
            <a:xfrm>
              <a:off x="4819" y="1804"/>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61" name="Freeform 85"/>
            <p:cNvSpPr>
              <a:spLocks/>
            </p:cNvSpPr>
            <p:nvPr/>
          </p:nvSpPr>
          <p:spPr bwMode="auto">
            <a:xfrm>
              <a:off x="4819" y="1828"/>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62" name="Freeform 86"/>
            <p:cNvSpPr>
              <a:spLocks/>
            </p:cNvSpPr>
            <p:nvPr/>
          </p:nvSpPr>
          <p:spPr bwMode="auto">
            <a:xfrm>
              <a:off x="4819" y="1852"/>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63" name="Freeform 87"/>
            <p:cNvSpPr>
              <a:spLocks/>
            </p:cNvSpPr>
            <p:nvPr/>
          </p:nvSpPr>
          <p:spPr bwMode="auto">
            <a:xfrm>
              <a:off x="4819" y="1876"/>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64" name="Freeform 88"/>
            <p:cNvSpPr>
              <a:spLocks/>
            </p:cNvSpPr>
            <p:nvPr/>
          </p:nvSpPr>
          <p:spPr bwMode="auto">
            <a:xfrm>
              <a:off x="4819" y="1900"/>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65" name="Freeform 89"/>
            <p:cNvSpPr>
              <a:spLocks/>
            </p:cNvSpPr>
            <p:nvPr/>
          </p:nvSpPr>
          <p:spPr bwMode="auto">
            <a:xfrm>
              <a:off x="4819" y="1924"/>
              <a:ext cx="20" cy="13"/>
            </a:xfrm>
            <a:custGeom>
              <a:avLst/>
              <a:gdLst/>
              <a:ahLst/>
              <a:cxnLst>
                <a:cxn ang="0">
                  <a:pos x="20" y="7"/>
                </a:cxn>
                <a:cxn ang="0">
                  <a:pos x="20" y="5"/>
                </a:cxn>
                <a:cxn ang="0">
                  <a:pos x="20" y="2"/>
                </a:cxn>
                <a:cxn ang="0">
                  <a:pos x="17" y="0"/>
                </a:cxn>
                <a:cxn ang="0">
                  <a:pos x="13" y="0"/>
                </a:cxn>
                <a:cxn ang="0">
                  <a:pos x="10" y="0"/>
                </a:cxn>
                <a:cxn ang="0">
                  <a:pos x="6" y="0"/>
                </a:cxn>
                <a:cxn ang="0">
                  <a:pos x="3" y="2"/>
                </a:cxn>
                <a:cxn ang="0">
                  <a:pos x="0" y="5"/>
                </a:cxn>
                <a:cxn ang="0">
                  <a:pos x="0" y="7"/>
                </a:cxn>
                <a:cxn ang="0">
                  <a:pos x="0" y="7"/>
                </a:cxn>
                <a:cxn ang="0">
                  <a:pos x="3" y="9"/>
                </a:cxn>
                <a:cxn ang="0">
                  <a:pos x="6" y="11"/>
                </a:cxn>
                <a:cxn ang="0">
                  <a:pos x="10" y="13"/>
                </a:cxn>
                <a:cxn ang="0">
                  <a:pos x="10" y="13"/>
                </a:cxn>
                <a:cxn ang="0">
                  <a:pos x="13" y="11"/>
                </a:cxn>
                <a:cxn ang="0">
                  <a:pos x="17" y="9"/>
                </a:cxn>
                <a:cxn ang="0">
                  <a:pos x="20" y="9"/>
                </a:cxn>
                <a:cxn ang="0">
                  <a:pos x="20" y="7"/>
                </a:cxn>
              </a:cxnLst>
              <a:rect l="0" t="0" r="r" b="b"/>
              <a:pathLst>
                <a:path w="20" h="13">
                  <a:moveTo>
                    <a:pt x="20" y="7"/>
                  </a:moveTo>
                  <a:lnTo>
                    <a:pt x="20" y="5"/>
                  </a:lnTo>
                  <a:lnTo>
                    <a:pt x="20" y="2"/>
                  </a:lnTo>
                  <a:lnTo>
                    <a:pt x="17" y="0"/>
                  </a:lnTo>
                  <a:lnTo>
                    <a:pt x="13" y="0"/>
                  </a:lnTo>
                  <a:lnTo>
                    <a:pt x="10" y="0"/>
                  </a:lnTo>
                  <a:lnTo>
                    <a:pt x="6" y="0"/>
                  </a:lnTo>
                  <a:lnTo>
                    <a:pt x="3" y="2"/>
                  </a:lnTo>
                  <a:lnTo>
                    <a:pt x="0" y="5"/>
                  </a:lnTo>
                  <a:lnTo>
                    <a:pt x="0" y="7"/>
                  </a:lnTo>
                  <a:lnTo>
                    <a:pt x="0" y="7"/>
                  </a:lnTo>
                  <a:lnTo>
                    <a:pt x="3" y="9"/>
                  </a:lnTo>
                  <a:lnTo>
                    <a:pt x="6" y="11"/>
                  </a:lnTo>
                  <a:lnTo>
                    <a:pt x="10" y="13"/>
                  </a:lnTo>
                  <a:lnTo>
                    <a:pt x="10" y="13"/>
                  </a:lnTo>
                  <a:lnTo>
                    <a:pt x="13" y="11"/>
                  </a:lnTo>
                  <a:lnTo>
                    <a:pt x="17" y="9"/>
                  </a:lnTo>
                  <a:lnTo>
                    <a:pt x="20" y="9"/>
                  </a:lnTo>
                  <a:lnTo>
                    <a:pt x="20" y="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66" name="Freeform 90"/>
            <p:cNvSpPr>
              <a:spLocks/>
            </p:cNvSpPr>
            <p:nvPr/>
          </p:nvSpPr>
          <p:spPr bwMode="auto">
            <a:xfrm>
              <a:off x="4819" y="1949"/>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67" name="Freeform 91"/>
            <p:cNvSpPr>
              <a:spLocks/>
            </p:cNvSpPr>
            <p:nvPr/>
          </p:nvSpPr>
          <p:spPr bwMode="auto">
            <a:xfrm>
              <a:off x="4819" y="1973"/>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68" name="Freeform 92"/>
            <p:cNvSpPr>
              <a:spLocks/>
            </p:cNvSpPr>
            <p:nvPr/>
          </p:nvSpPr>
          <p:spPr bwMode="auto">
            <a:xfrm>
              <a:off x="4819" y="1997"/>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69" name="Freeform 93"/>
            <p:cNvSpPr>
              <a:spLocks/>
            </p:cNvSpPr>
            <p:nvPr/>
          </p:nvSpPr>
          <p:spPr bwMode="auto">
            <a:xfrm>
              <a:off x="4819" y="2021"/>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70" name="Freeform 94"/>
            <p:cNvSpPr>
              <a:spLocks/>
            </p:cNvSpPr>
            <p:nvPr/>
          </p:nvSpPr>
          <p:spPr bwMode="auto">
            <a:xfrm>
              <a:off x="4819" y="2045"/>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71" name="Freeform 95"/>
            <p:cNvSpPr>
              <a:spLocks/>
            </p:cNvSpPr>
            <p:nvPr/>
          </p:nvSpPr>
          <p:spPr bwMode="auto">
            <a:xfrm>
              <a:off x="4819" y="2069"/>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72" name="Freeform 96"/>
            <p:cNvSpPr>
              <a:spLocks/>
            </p:cNvSpPr>
            <p:nvPr/>
          </p:nvSpPr>
          <p:spPr bwMode="auto">
            <a:xfrm>
              <a:off x="4819" y="2094"/>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73" name="Freeform 97"/>
            <p:cNvSpPr>
              <a:spLocks/>
            </p:cNvSpPr>
            <p:nvPr/>
          </p:nvSpPr>
          <p:spPr bwMode="auto">
            <a:xfrm>
              <a:off x="4819" y="2118"/>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74" name="Freeform 98"/>
            <p:cNvSpPr>
              <a:spLocks/>
            </p:cNvSpPr>
            <p:nvPr/>
          </p:nvSpPr>
          <p:spPr bwMode="auto">
            <a:xfrm>
              <a:off x="4819" y="2142"/>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75" name="Freeform 99"/>
            <p:cNvSpPr>
              <a:spLocks/>
            </p:cNvSpPr>
            <p:nvPr/>
          </p:nvSpPr>
          <p:spPr bwMode="auto">
            <a:xfrm>
              <a:off x="4819" y="2166"/>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76" name="Freeform 100"/>
            <p:cNvSpPr>
              <a:spLocks/>
            </p:cNvSpPr>
            <p:nvPr/>
          </p:nvSpPr>
          <p:spPr bwMode="auto">
            <a:xfrm>
              <a:off x="4819" y="2190"/>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77" name="Freeform 101"/>
            <p:cNvSpPr>
              <a:spLocks/>
            </p:cNvSpPr>
            <p:nvPr/>
          </p:nvSpPr>
          <p:spPr bwMode="auto">
            <a:xfrm>
              <a:off x="4819" y="2214"/>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78" name="Freeform 102"/>
            <p:cNvSpPr>
              <a:spLocks/>
            </p:cNvSpPr>
            <p:nvPr/>
          </p:nvSpPr>
          <p:spPr bwMode="auto">
            <a:xfrm>
              <a:off x="4819" y="2238"/>
              <a:ext cx="20" cy="13"/>
            </a:xfrm>
            <a:custGeom>
              <a:avLst/>
              <a:gdLst/>
              <a:ahLst/>
              <a:cxnLst>
                <a:cxn ang="0">
                  <a:pos x="20" y="7"/>
                </a:cxn>
                <a:cxn ang="0">
                  <a:pos x="20" y="5"/>
                </a:cxn>
                <a:cxn ang="0">
                  <a:pos x="20" y="2"/>
                </a:cxn>
                <a:cxn ang="0">
                  <a:pos x="17" y="0"/>
                </a:cxn>
                <a:cxn ang="0">
                  <a:pos x="13" y="0"/>
                </a:cxn>
                <a:cxn ang="0">
                  <a:pos x="10" y="0"/>
                </a:cxn>
                <a:cxn ang="0">
                  <a:pos x="6" y="0"/>
                </a:cxn>
                <a:cxn ang="0">
                  <a:pos x="3" y="2"/>
                </a:cxn>
                <a:cxn ang="0">
                  <a:pos x="0" y="5"/>
                </a:cxn>
                <a:cxn ang="0">
                  <a:pos x="0" y="7"/>
                </a:cxn>
                <a:cxn ang="0">
                  <a:pos x="0" y="7"/>
                </a:cxn>
                <a:cxn ang="0">
                  <a:pos x="3" y="9"/>
                </a:cxn>
                <a:cxn ang="0">
                  <a:pos x="6" y="11"/>
                </a:cxn>
                <a:cxn ang="0">
                  <a:pos x="10" y="13"/>
                </a:cxn>
                <a:cxn ang="0">
                  <a:pos x="10" y="13"/>
                </a:cxn>
                <a:cxn ang="0">
                  <a:pos x="13" y="11"/>
                </a:cxn>
                <a:cxn ang="0">
                  <a:pos x="17" y="9"/>
                </a:cxn>
                <a:cxn ang="0">
                  <a:pos x="20" y="9"/>
                </a:cxn>
                <a:cxn ang="0">
                  <a:pos x="20" y="7"/>
                </a:cxn>
              </a:cxnLst>
              <a:rect l="0" t="0" r="r" b="b"/>
              <a:pathLst>
                <a:path w="20" h="13">
                  <a:moveTo>
                    <a:pt x="20" y="7"/>
                  </a:moveTo>
                  <a:lnTo>
                    <a:pt x="20" y="5"/>
                  </a:lnTo>
                  <a:lnTo>
                    <a:pt x="20" y="2"/>
                  </a:lnTo>
                  <a:lnTo>
                    <a:pt x="17" y="0"/>
                  </a:lnTo>
                  <a:lnTo>
                    <a:pt x="13" y="0"/>
                  </a:lnTo>
                  <a:lnTo>
                    <a:pt x="10" y="0"/>
                  </a:lnTo>
                  <a:lnTo>
                    <a:pt x="6" y="0"/>
                  </a:lnTo>
                  <a:lnTo>
                    <a:pt x="3" y="2"/>
                  </a:lnTo>
                  <a:lnTo>
                    <a:pt x="0" y="5"/>
                  </a:lnTo>
                  <a:lnTo>
                    <a:pt x="0" y="7"/>
                  </a:lnTo>
                  <a:lnTo>
                    <a:pt x="0" y="7"/>
                  </a:lnTo>
                  <a:lnTo>
                    <a:pt x="3" y="9"/>
                  </a:lnTo>
                  <a:lnTo>
                    <a:pt x="6" y="11"/>
                  </a:lnTo>
                  <a:lnTo>
                    <a:pt x="10" y="13"/>
                  </a:lnTo>
                  <a:lnTo>
                    <a:pt x="10" y="13"/>
                  </a:lnTo>
                  <a:lnTo>
                    <a:pt x="13" y="11"/>
                  </a:lnTo>
                  <a:lnTo>
                    <a:pt x="17" y="9"/>
                  </a:lnTo>
                  <a:lnTo>
                    <a:pt x="20" y="9"/>
                  </a:lnTo>
                  <a:lnTo>
                    <a:pt x="20" y="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79" name="Freeform 103"/>
            <p:cNvSpPr>
              <a:spLocks/>
            </p:cNvSpPr>
            <p:nvPr/>
          </p:nvSpPr>
          <p:spPr bwMode="auto">
            <a:xfrm>
              <a:off x="4819" y="2263"/>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80" name="Freeform 104"/>
            <p:cNvSpPr>
              <a:spLocks/>
            </p:cNvSpPr>
            <p:nvPr/>
          </p:nvSpPr>
          <p:spPr bwMode="auto">
            <a:xfrm>
              <a:off x="4819" y="2287"/>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81" name="Freeform 105"/>
            <p:cNvSpPr>
              <a:spLocks/>
            </p:cNvSpPr>
            <p:nvPr/>
          </p:nvSpPr>
          <p:spPr bwMode="auto">
            <a:xfrm>
              <a:off x="4819" y="2311"/>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82" name="Freeform 106"/>
            <p:cNvSpPr>
              <a:spLocks/>
            </p:cNvSpPr>
            <p:nvPr/>
          </p:nvSpPr>
          <p:spPr bwMode="auto">
            <a:xfrm>
              <a:off x="4819" y="2335"/>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83" name="Freeform 107"/>
            <p:cNvSpPr>
              <a:spLocks/>
            </p:cNvSpPr>
            <p:nvPr/>
          </p:nvSpPr>
          <p:spPr bwMode="auto">
            <a:xfrm>
              <a:off x="4819" y="2359"/>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84" name="Freeform 108"/>
            <p:cNvSpPr>
              <a:spLocks/>
            </p:cNvSpPr>
            <p:nvPr/>
          </p:nvSpPr>
          <p:spPr bwMode="auto">
            <a:xfrm>
              <a:off x="4819" y="2383"/>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85" name="Freeform 109"/>
            <p:cNvSpPr>
              <a:spLocks/>
            </p:cNvSpPr>
            <p:nvPr/>
          </p:nvSpPr>
          <p:spPr bwMode="auto">
            <a:xfrm>
              <a:off x="4819" y="2408"/>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86" name="Freeform 110"/>
            <p:cNvSpPr>
              <a:spLocks/>
            </p:cNvSpPr>
            <p:nvPr/>
          </p:nvSpPr>
          <p:spPr bwMode="auto">
            <a:xfrm>
              <a:off x="4819" y="2432"/>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87" name="Freeform 111"/>
            <p:cNvSpPr>
              <a:spLocks/>
            </p:cNvSpPr>
            <p:nvPr/>
          </p:nvSpPr>
          <p:spPr bwMode="auto">
            <a:xfrm>
              <a:off x="4819" y="2456"/>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88" name="Freeform 112"/>
            <p:cNvSpPr>
              <a:spLocks/>
            </p:cNvSpPr>
            <p:nvPr/>
          </p:nvSpPr>
          <p:spPr bwMode="auto">
            <a:xfrm>
              <a:off x="4819" y="2480"/>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89" name="Freeform 113"/>
            <p:cNvSpPr>
              <a:spLocks/>
            </p:cNvSpPr>
            <p:nvPr/>
          </p:nvSpPr>
          <p:spPr bwMode="auto">
            <a:xfrm>
              <a:off x="4819" y="2504"/>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90" name="Freeform 114"/>
            <p:cNvSpPr>
              <a:spLocks/>
            </p:cNvSpPr>
            <p:nvPr/>
          </p:nvSpPr>
          <p:spPr bwMode="auto">
            <a:xfrm>
              <a:off x="4819" y="2528"/>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91" name="Freeform 115"/>
            <p:cNvSpPr>
              <a:spLocks/>
            </p:cNvSpPr>
            <p:nvPr/>
          </p:nvSpPr>
          <p:spPr bwMode="auto">
            <a:xfrm>
              <a:off x="4819" y="2552"/>
              <a:ext cx="20" cy="13"/>
            </a:xfrm>
            <a:custGeom>
              <a:avLst/>
              <a:gdLst/>
              <a:ahLst/>
              <a:cxnLst>
                <a:cxn ang="0">
                  <a:pos x="20" y="7"/>
                </a:cxn>
                <a:cxn ang="0">
                  <a:pos x="20" y="5"/>
                </a:cxn>
                <a:cxn ang="0">
                  <a:pos x="20" y="2"/>
                </a:cxn>
                <a:cxn ang="0">
                  <a:pos x="17" y="0"/>
                </a:cxn>
                <a:cxn ang="0">
                  <a:pos x="13" y="0"/>
                </a:cxn>
                <a:cxn ang="0">
                  <a:pos x="10" y="0"/>
                </a:cxn>
                <a:cxn ang="0">
                  <a:pos x="6" y="0"/>
                </a:cxn>
                <a:cxn ang="0">
                  <a:pos x="3" y="2"/>
                </a:cxn>
                <a:cxn ang="0">
                  <a:pos x="0" y="5"/>
                </a:cxn>
                <a:cxn ang="0">
                  <a:pos x="0" y="7"/>
                </a:cxn>
                <a:cxn ang="0">
                  <a:pos x="0" y="7"/>
                </a:cxn>
                <a:cxn ang="0">
                  <a:pos x="3" y="9"/>
                </a:cxn>
                <a:cxn ang="0">
                  <a:pos x="6" y="11"/>
                </a:cxn>
                <a:cxn ang="0">
                  <a:pos x="10" y="13"/>
                </a:cxn>
                <a:cxn ang="0">
                  <a:pos x="10" y="13"/>
                </a:cxn>
                <a:cxn ang="0">
                  <a:pos x="13" y="11"/>
                </a:cxn>
                <a:cxn ang="0">
                  <a:pos x="17" y="9"/>
                </a:cxn>
                <a:cxn ang="0">
                  <a:pos x="20" y="9"/>
                </a:cxn>
                <a:cxn ang="0">
                  <a:pos x="20" y="7"/>
                </a:cxn>
              </a:cxnLst>
              <a:rect l="0" t="0" r="r" b="b"/>
              <a:pathLst>
                <a:path w="20" h="13">
                  <a:moveTo>
                    <a:pt x="20" y="7"/>
                  </a:moveTo>
                  <a:lnTo>
                    <a:pt x="20" y="5"/>
                  </a:lnTo>
                  <a:lnTo>
                    <a:pt x="20" y="2"/>
                  </a:lnTo>
                  <a:lnTo>
                    <a:pt x="17" y="0"/>
                  </a:lnTo>
                  <a:lnTo>
                    <a:pt x="13" y="0"/>
                  </a:lnTo>
                  <a:lnTo>
                    <a:pt x="10" y="0"/>
                  </a:lnTo>
                  <a:lnTo>
                    <a:pt x="6" y="0"/>
                  </a:lnTo>
                  <a:lnTo>
                    <a:pt x="3" y="2"/>
                  </a:lnTo>
                  <a:lnTo>
                    <a:pt x="0" y="5"/>
                  </a:lnTo>
                  <a:lnTo>
                    <a:pt x="0" y="7"/>
                  </a:lnTo>
                  <a:lnTo>
                    <a:pt x="0" y="7"/>
                  </a:lnTo>
                  <a:lnTo>
                    <a:pt x="3" y="9"/>
                  </a:lnTo>
                  <a:lnTo>
                    <a:pt x="6" y="11"/>
                  </a:lnTo>
                  <a:lnTo>
                    <a:pt x="10" y="13"/>
                  </a:lnTo>
                  <a:lnTo>
                    <a:pt x="10" y="13"/>
                  </a:lnTo>
                  <a:lnTo>
                    <a:pt x="13" y="11"/>
                  </a:lnTo>
                  <a:lnTo>
                    <a:pt x="17" y="9"/>
                  </a:lnTo>
                  <a:lnTo>
                    <a:pt x="20" y="9"/>
                  </a:lnTo>
                  <a:lnTo>
                    <a:pt x="20" y="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4693" name="Freeform 117"/>
          <p:cNvSpPr>
            <a:spLocks/>
          </p:cNvSpPr>
          <p:nvPr/>
        </p:nvSpPr>
        <p:spPr bwMode="auto">
          <a:xfrm>
            <a:off x="9183689" y="2561033"/>
            <a:ext cx="1016000" cy="61913"/>
          </a:xfrm>
          <a:custGeom>
            <a:avLst/>
            <a:gdLst/>
            <a:ahLst/>
            <a:cxnLst>
              <a:cxn ang="0">
                <a:pos x="0" y="11"/>
              </a:cxn>
              <a:cxn ang="0">
                <a:pos x="0" y="39"/>
              </a:cxn>
              <a:cxn ang="0">
                <a:pos x="640" y="29"/>
              </a:cxn>
              <a:cxn ang="0">
                <a:pos x="640" y="0"/>
              </a:cxn>
              <a:cxn ang="0">
                <a:pos x="0" y="11"/>
              </a:cxn>
            </a:cxnLst>
            <a:rect l="0" t="0" r="r" b="b"/>
            <a:pathLst>
              <a:path w="640" h="39">
                <a:moveTo>
                  <a:pt x="0" y="11"/>
                </a:moveTo>
                <a:lnTo>
                  <a:pt x="0" y="39"/>
                </a:lnTo>
                <a:lnTo>
                  <a:pt x="640" y="29"/>
                </a:lnTo>
                <a:lnTo>
                  <a:pt x="640" y="0"/>
                </a:lnTo>
                <a:lnTo>
                  <a:pt x="0" y="1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94" name="Rectangle 118"/>
          <p:cNvSpPr>
            <a:spLocks noChangeArrowheads="1"/>
          </p:cNvSpPr>
          <p:nvPr/>
        </p:nvSpPr>
        <p:spPr bwMode="auto">
          <a:xfrm>
            <a:off x="8813801" y="3996133"/>
            <a:ext cx="812800" cy="374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695" name="Rectangle 119"/>
          <p:cNvSpPr>
            <a:spLocks noChangeArrowheads="1"/>
          </p:cNvSpPr>
          <p:nvPr/>
        </p:nvSpPr>
        <p:spPr bwMode="auto">
          <a:xfrm>
            <a:off x="9129714" y="4094558"/>
            <a:ext cx="103188"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000000"/>
                </a:solidFill>
                <a:latin typeface="Helvetica" charset="0"/>
                <a:cs typeface="Arial" pitchFamily="34" charset="0"/>
              </a:rPr>
              <a:t>S</a:t>
            </a:r>
            <a:endParaRPr lang="en-US">
              <a:latin typeface="Arial" pitchFamily="34" charset="0"/>
              <a:cs typeface="Arial" pitchFamily="34" charset="0"/>
            </a:endParaRPr>
          </a:p>
        </p:txBody>
      </p:sp>
      <p:grpSp>
        <p:nvGrpSpPr>
          <p:cNvPr id="24861" name="Group 285"/>
          <p:cNvGrpSpPr>
            <a:grpSpLocks/>
          </p:cNvGrpSpPr>
          <p:nvPr/>
        </p:nvGrpSpPr>
        <p:grpSpPr bwMode="auto">
          <a:xfrm>
            <a:off x="2074864" y="2443558"/>
            <a:ext cx="8353425" cy="1982788"/>
            <a:chOff x="347" y="1538"/>
            <a:chExt cx="5262" cy="1249"/>
          </a:xfrm>
        </p:grpSpPr>
        <p:sp>
          <p:nvSpPr>
            <p:cNvPr id="24697" name="Rectangle 121"/>
            <p:cNvSpPr>
              <a:spLocks noChangeArrowheads="1"/>
            </p:cNvSpPr>
            <p:nvPr/>
          </p:nvSpPr>
          <p:spPr bwMode="auto">
            <a:xfrm>
              <a:off x="347" y="1538"/>
              <a:ext cx="5262" cy="1000"/>
            </a:xfrm>
            <a:prstGeom prst="rect">
              <a:avLst/>
            </a:prstGeom>
            <a:noFill/>
            <a:ln w="4763">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698" name="Line 122"/>
            <p:cNvSpPr>
              <a:spLocks noChangeShapeType="1"/>
            </p:cNvSpPr>
            <p:nvPr/>
          </p:nvSpPr>
          <p:spPr bwMode="auto">
            <a:xfrm>
              <a:off x="347" y="1538"/>
              <a:ext cx="5259"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99" name="Freeform 123"/>
            <p:cNvSpPr>
              <a:spLocks/>
            </p:cNvSpPr>
            <p:nvPr/>
          </p:nvSpPr>
          <p:spPr bwMode="auto">
            <a:xfrm>
              <a:off x="347" y="1538"/>
              <a:ext cx="5259" cy="998"/>
            </a:xfrm>
            <a:custGeom>
              <a:avLst/>
              <a:gdLst/>
              <a:ahLst/>
              <a:cxnLst>
                <a:cxn ang="0">
                  <a:pos x="0" y="998"/>
                </a:cxn>
                <a:cxn ang="0">
                  <a:pos x="5259" y="998"/>
                </a:cxn>
                <a:cxn ang="0">
                  <a:pos x="5259" y="0"/>
                </a:cxn>
              </a:cxnLst>
              <a:rect l="0" t="0" r="r" b="b"/>
              <a:pathLst>
                <a:path w="5259" h="998">
                  <a:moveTo>
                    <a:pt x="0" y="998"/>
                  </a:moveTo>
                  <a:lnTo>
                    <a:pt x="5259" y="998"/>
                  </a:lnTo>
                  <a:lnTo>
                    <a:pt x="5259" y="0"/>
                  </a:lnTo>
                </a:path>
              </a:pathLst>
            </a:cu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00" name="Line 124"/>
            <p:cNvSpPr>
              <a:spLocks noChangeShapeType="1"/>
            </p:cNvSpPr>
            <p:nvPr/>
          </p:nvSpPr>
          <p:spPr bwMode="auto">
            <a:xfrm flipV="1">
              <a:off x="347" y="1538"/>
              <a:ext cx="1" cy="998"/>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01" name="Line 125"/>
            <p:cNvSpPr>
              <a:spLocks noChangeShapeType="1"/>
            </p:cNvSpPr>
            <p:nvPr/>
          </p:nvSpPr>
          <p:spPr bwMode="auto">
            <a:xfrm>
              <a:off x="347" y="2536"/>
              <a:ext cx="5259"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02" name="Line 126"/>
            <p:cNvSpPr>
              <a:spLocks noChangeShapeType="1"/>
            </p:cNvSpPr>
            <p:nvPr/>
          </p:nvSpPr>
          <p:spPr bwMode="auto">
            <a:xfrm flipV="1">
              <a:off x="347" y="1538"/>
              <a:ext cx="1" cy="998"/>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03" name="Line 127"/>
            <p:cNvSpPr>
              <a:spLocks noChangeShapeType="1"/>
            </p:cNvSpPr>
            <p:nvPr/>
          </p:nvSpPr>
          <p:spPr bwMode="auto">
            <a:xfrm flipV="1">
              <a:off x="347"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04" name="Line 128"/>
            <p:cNvSpPr>
              <a:spLocks noChangeShapeType="1"/>
            </p:cNvSpPr>
            <p:nvPr/>
          </p:nvSpPr>
          <p:spPr bwMode="auto">
            <a:xfrm>
              <a:off x="347"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05" name="Line 129"/>
            <p:cNvSpPr>
              <a:spLocks noChangeShapeType="1"/>
            </p:cNvSpPr>
            <p:nvPr/>
          </p:nvSpPr>
          <p:spPr bwMode="auto">
            <a:xfrm flipV="1">
              <a:off x="870" y="2524"/>
              <a:ext cx="3"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06" name="Line 130"/>
            <p:cNvSpPr>
              <a:spLocks noChangeShapeType="1"/>
            </p:cNvSpPr>
            <p:nvPr/>
          </p:nvSpPr>
          <p:spPr bwMode="auto">
            <a:xfrm>
              <a:off x="870" y="1538"/>
              <a:ext cx="3"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07" name="Line 131"/>
            <p:cNvSpPr>
              <a:spLocks noChangeShapeType="1"/>
            </p:cNvSpPr>
            <p:nvPr/>
          </p:nvSpPr>
          <p:spPr bwMode="auto">
            <a:xfrm flipV="1">
              <a:off x="1399"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08" name="Line 132"/>
            <p:cNvSpPr>
              <a:spLocks noChangeShapeType="1"/>
            </p:cNvSpPr>
            <p:nvPr/>
          </p:nvSpPr>
          <p:spPr bwMode="auto">
            <a:xfrm>
              <a:off x="1399"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09" name="Line 133"/>
            <p:cNvSpPr>
              <a:spLocks noChangeShapeType="1"/>
            </p:cNvSpPr>
            <p:nvPr/>
          </p:nvSpPr>
          <p:spPr bwMode="auto">
            <a:xfrm flipV="1">
              <a:off x="1921"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10" name="Line 134"/>
            <p:cNvSpPr>
              <a:spLocks noChangeShapeType="1"/>
            </p:cNvSpPr>
            <p:nvPr/>
          </p:nvSpPr>
          <p:spPr bwMode="auto">
            <a:xfrm>
              <a:off x="1921"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11" name="Line 135"/>
            <p:cNvSpPr>
              <a:spLocks noChangeShapeType="1"/>
            </p:cNvSpPr>
            <p:nvPr/>
          </p:nvSpPr>
          <p:spPr bwMode="auto">
            <a:xfrm flipV="1">
              <a:off x="2447" y="2524"/>
              <a:ext cx="4"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12" name="Line 136"/>
            <p:cNvSpPr>
              <a:spLocks noChangeShapeType="1"/>
            </p:cNvSpPr>
            <p:nvPr/>
          </p:nvSpPr>
          <p:spPr bwMode="auto">
            <a:xfrm>
              <a:off x="2447" y="1538"/>
              <a:ext cx="4"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13" name="Line 137"/>
            <p:cNvSpPr>
              <a:spLocks noChangeShapeType="1"/>
            </p:cNvSpPr>
            <p:nvPr/>
          </p:nvSpPr>
          <p:spPr bwMode="auto">
            <a:xfrm flipV="1">
              <a:off x="2973"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14" name="Line 138"/>
            <p:cNvSpPr>
              <a:spLocks noChangeShapeType="1"/>
            </p:cNvSpPr>
            <p:nvPr/>
          </p:nvSpPr>
          <p:spPr bwMode="auto">
            <a:xfrm>
              <a:off x="2973"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15" name="Line 139"/>
            <p:cNvSpPr>
              <a:spLocks noChangeShapeType="1"/>
            </p:cNvSpPr>
            <p:nvPr/>
          </p:nvSpPr>
          <p:spPr bwMode="auto">
            <a:xfrm flipV="1">
              <a:off x="3502"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16" name="Line 140"/>
            <p:cNvSpPr>
              <a:spLocks noChangeShapeType="1"/>
            </p:cNvSpPr>
            <p:nvPr/>
          </p:nvSpPr>
          <p:spPr bwMode="auto">
            <a:xfrm>
              <a:off x="3502"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17" name="Line 141"/>
            <p:cNvSpPr>
              <a:spLocks noChangeShapeType="1"/>
            </p:cNvSpPr>
            <p:nvPr/>
          </p:nvSpPr>
          <p:spPr bwMode="auto">
            <a:xfrm flipV="1">
              <a:off x="4021" y="2524"/>
              <a:ext cx="4"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18" name="Line 142"/>
            <p:cNvSpPr>
              <a:spLocks noChangeShapeType="1"/>
            </p:cNvSpPr>
            <p:nvPr/>
          </p:nvSpPr>
          <p:spPr bwMode="auto">
            <a:xfrm>
              <a:off x="4021" y="1538"/>
              <a:ext cx="4"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19" name="Line 143"/>
            <p:cNvSpPr>
              <a:spLocks noChangeShapeType="1"/>
            </p:cNvSpPr>
            <p:nvPr/>
          </p:nvSpPr>
          <p:spPr bwMode="auto">
            <a:xfrm flipV="1">
              <a:off x="4554"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20" name="Line 144"/>
            <p:cNvSpPr>
              <a:spLocks noChangeShapeType="1"/>
            </p:cNvSpPr>
            <p:nvPr/>
          </p:nvSpPr>
          <p:spPr bwMode="auto">
            <a:xfrm>
              <a:off x="4554"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21" name="Line 145"/>
            <p:cNvSpPr>
              <a:spLocks noChangeShapeType="1"/>
            </p:cNvSpPr>
            <p:nvPr/>
          </p:nvSpPr>
          <p:spPr bwMode="auto">
            <a:xfrm flipV="1">
              <a:off x="5076"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22" name="Line 146"/>
            <p:cNvSpPr>
              <a:spLocks noChangeShapeType="1"/>
            </p:cNvSpPr>
            <p:nvPr/>
          </p:nvSpPr>
          <p:spPr bwMode="auto">
            <a:xfrm>
              <a:off x="5076"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23" name="Line 147"/>
            <p:cNvSpPr>
              <a:spLocks noChangeShapeType="1"/>
            </p:cNvSpPr>
            <p:nvPr/>
          </p:nvSpPr>
          <p:spPr bwMode="auto">
            <a:xfrm flipV="1">
              <a:off x="5606"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24" name="Line 148"/>
            <p:cNvSpPr>
              <a:spLocks noChangeShapeType="1"/>
            </p:cNvSpPr>
            <p:nvPr/>
          </p:nvSpPr>
          <p:spPr bwMode="auto">
            <a:xfrm>
              <a:off x="5606"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25" name="Line 149"/>
            <p:cNvSpPr>
              <a:spLocks noChangeShapeType="1"/>
            </p:cNvSpPr>
            <p:nvPr/>
          </p:nvSpPr>
          <p:spPr bwMode="auto">
            <a:xfrm>
              <a:off x="347" y="2536"/>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26" name="Line 150"/>
            <p:cNvSpPr>
              <a:spLocks noChangeShapeType="1"/>
            </p:cNvSpPr>
            <p:nvPr/>
          </p:nvSpPr>
          <p:spPr bwMode="auto">
            <a:xfrm flipH="1">
              <a:off x="5551" y="2536"/>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27" name="Line 151"/>
            <p:cNvSpPr>
              <a:spLocks noChangeShapeType="1"/>
            </p:cNvSpPr>
            <p:nvPr/>
          </p:nvSpPr>
          <p:spPr bwMode="auto">
            <a:xfrm>
              <a:off x="347" y="2424"/>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28" name="Line 152"/>
            <p:cNvSpPr>
              <a:spLocks noChangeShapeType="1"/>
            </p:cNvSpPr>
            <p:nvPr/>
          </p:nvSpPr>
          <p:spPr bwMode="auto">
            <a:xfrm flipH="1">
              <a:off x="5551" y="2424"/>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29" name="Line 153"/>
            <p:cNvSpPr>
              <a:spLocks noChangeShapeType="1"/>
            </p:cNvSpPr>
            <p:nvPr/>
          </p:nvSpPr>
          <p:spPr bwMode="auto">
            <a:xfrm>
              <a:off x="347" y="2313"/>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30" name="Line 154"/>
            <p:cNvSpPr>
              <a:spLocks noChangeShapeType="1"/>
            </p:cNvSpPr>
            <p:nvPr/>
          </p:nvSpPr>
          <p:spPr bwMode="auto">
            <a:xfrm flipH="1">
              <a:off x="5551" y="2313"/>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31" name="Line 155"/>
            <p:cNvSpPr>
              <a:spLocks noChangeShapeType="1"/>
            </p:cNvSpPr>
            <p:nvPr/>
          </p:nvSpPr>
          <p:spPr bwMode="auto">
            <a:xfrm>
              <a:off x="347" y="2202"/>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32" name="Line 156"/>
            <p:cNvSpPr>
              <a:spLocks noChangeShapeType="1"/>
            </p:cNvSpPr>
            <p:nvPr/>
          </p:nvSpPr>
          <p:spPr bwMode="auto">
            <a:xfrm flipH="1">
              <a:off x="5551" y="2202"/>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33" name="Line 157"/>
            <p:cNvSpPr>
              <a:spLocks noChangeShapeType="1"/>
            </p:cNvSpPr>
            <p:nvPr/>
          </p:nvSpPr>
          <p:spPr bwMode="auto">
            <a:xfrm>
              <a:off x="347" y="2092"/>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34" name="Line 158"/>
            <p:cNvSpPr>
              <a:spLocks noChangeShapeType="1"/>
            </p:cNvSpPr>
            <p:nvPr/>
          </p:nvSpPr>
          <p:spPr bwMode="auto">
            <a:xfrm flipH="1">
              <a:off x="5551" y="2092"/>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35" name="Line 159"/>
            <p:cNvSpPr>
              <a:spLocks noChangeShapeType="1"/>
            </p:cNvSpPr>
            <p:nvPr/>
          </p:nvSpPr>
          <p:spPr bwMode="auto">
            <a:xfrm>
              <a:off x="347" y="1981"/>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36" name="Line 160"/>
            <p:cNvSpPr>
              <a:spLocks noChangeShapeType="1"/>
            </p:cNvSpPr>
            <p:nvPr/>
          </p:nvSpPr>
          <p:spPr bwMode="auto">
            <a:xfrm flipH="1">
              <a:off x="5551" y="1981"/>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37" name="Line 161"/>
            <p:cNvSpPr>
              <a:spLocks noChangeShapeType="1"/>
            </p:cNvSpPr>
            <p:nvPr/>
          </p:nvSpPr>
          <p:spPr bwMode="auto">
            <a:xfrm>
              <a:off x="347" y="1870"/>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38" name="Line 162"/>
            <p:cNvSpPr>
              <a:spLocks noChangeShapeType="1"/>
            </p:cNvSpPr>
            <p:nvPr/>
          </p:nvSpPr>
          <p:spPr bwMode="auto">
            <a:xfrm flipH="1">
              <a:off x="5551" y="1870"/>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39" name="Line 163"/>
            <p:cNvSpPr>
              <a:spLocks noChangeShapeType="1"/>
            </p:cNvSpPr>
            <p:nvPr/>
          </p:nvSpPr>
          <p:spPr bwMode="auto">
            <a:xfrm>
              <a:off x="347" y="1757"/>
              <a:ext cx="45" cy="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40" name="Line 164"/>
            <p:cNvSpPr>
              <a:spLocks noChangeShapeType="1"/>
            </p:cNvSpPr>
            <p:nvPr/>
          </p:nvSpPr>
          <p:spPr bwMode="auto">
            <a:xfrm flipH="1">
              <a:off x="5551" y="1757"/>
              <a:ext cx="55" cy="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41" name="Line 165"/>
            <p:cNvSpPr>
              <a:spLocks noChangeShapeType="1"/>
            </p:cNvSpPr>
            <p:nvPr/>
          </p:nvSpPr>
          <p:spPr bwMode="auto">
            <a:xfrm>
              <a:off x="347" y="1649"/>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42" name="Line 166"/>
            <p:cNvSpPr>
              <a:spLocks noChangeShapeType="1"/>
            </p:cNvSpPr>
            <p:nvPr/>
          </p:nvSpPr>
          <p:spPr bwMode="auto">
            <a:xfrm flipH="1">
              <a:off x="5551" y="1649"/>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43" name="Line 167"/>
            <p:cNvSpPr>
              <a:spLocks noChangeShapeType="1"/>
            </p:cNvSpPr>
            <p:nvPr/>
          </p:nvSpPr>
          <p:spPr bwMode="auto">
            <a:xfrm>
              <a:off x="347" y="1538"/>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44" name="Line 168"/>
            <p:cNvSpPr>
              <a:spLocks noChangeShapeType="1"/>
            </p:cNvSpPr>
            <p:nvPr/>
          </p:nvSpPr>
          <p:spPr bwMode="auto">
            <a:xfrm flipH="1">
              <a:off x="5551" y="1538"/>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45" name="Line 169"/>
            <p:cNvSpPr>
              <a:spLocks noChangeShapeType="1"/>
            </p:cNvSpPr>
            <p:nvPr/>
          </p:nvSpPr>
          <p:spPr bwMode="auto">
            <a:xfrm>
              <a:off x="347" y="1538"/>
              <a:ext cx="5259"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46" name="Freeform 170"/>
            <p:cNvSpPr>
              <a:spLocks/>
            </p:cNvSpPr>
            <p:nvPr/>
          </p:nvSpPr>
          <p:spPr bwMode="auto">
            <a:xfrm>
              <a:off x="347" y="1538"/>
              <a:ext cx="5259" cy="998"/>
            </a:xfrm>
            <a:custGeom>
              <a:avLst/>
              <a:gdLst/>
              <a:ahLst/>
              <a:cxnLst>
                <a:cxn ang="0">
                  <a:pos x="0" y="998"/>
                </a:cxn>
                <a:cxn ang="0">
                  <a:pos x="5259" y="998"/>
                </a:cxn>
                <a:cxn ang="0">
                  <a:pos x="5259" y="0"/>
                </a:cxn>
              </a:cxnLst>
              <a:rect l="0" t="0" r="r" b="b"/>
              <a:pathLst>
                <a:path w="5259" h="998">
                  <a:moveTo>
                    <a:pt x="0" y="998"/>
                  </a:moveTo>
                  <a:lnTo>
                    <a:pt x="5259" y="998"/>
                  </a:lnTo>
                  <a:lnTo>
                    <a:pt x="5259" y="0"/>
                  </a:lnTo>
                </a:path>
              </a:pathLst>
            </a:cu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47" name="Line 171"/>
            <p:cNvSpPr>
              <a:spLocks noChangeShapeType="1"/>
            </p:cNvSpPr>
            <p:nvPr/>
          </p:nvSpPr>
          <p:spPr bwMode="auto">
            <a:xfrm flipV="1">
              <a:off x="347" y="1538"/>
              <a:ext cx="1" cy="998"/>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48" name="Rectangle 172"/>
            <p:cNvSpPr>
              <a:spLocks noChangeArrowheads="1"/>
            </p:cNvSpPr>
            <p:nvPr/>
          </p:nvSpPr>
          <p:spPr bwMode="auto">
            <a:xfrm>
              <a:off x="347" y="1538"/>
              <a:ext cx="5262" cy="1000"/>
            </a:xfrm>
            <a:prstGeom prst="rect">
              <a:avLst/>
            </a:prstGeom>
            <a:noFill/>
            <a:ln w="4763">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749" name="Line 173"/>
            <p:cNvSpPr>
              <a:spLocks noChangeShapeType="1"/>
            </p:cNvSpPr>
            <p:nvPr/>
          </p:nvSpPr>
          <p:spPr bwMode="auto">
            <a:xfrm>
              <a:off x="347" y="1538"/>
              <a:ext cx="5259"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50" name="Freeform 174"/>
            <p:cNvSpPr>
              <a:spLocks/>
            </p:cNvSpPr>
            <p:nvPr/>
          </p:nvSpPr>
          <p:spPr bwMode="auto">
            <a:xfrm>
              <a:off x="347" y="1538"/>
              <a:ext cx="5259" cy="998"/>
            </a:xfrm>
            <a:custGeom>
              <a:avLst/>
              <a:gdLst/>
              <a:ahLst/>
              <a:cxnLst>
                <a:cxn ang="0">
                  <a:pos x="0" y="998"/>
                </a:cxn>
                <a:cxn ang="0">
                  <a:pos x="5259" y="998"/>
                </a:cxn>
                <a:cxn ang="0">
                  <a:pos x="5259" y="0"/>
                </a:cxn>
              </a:cxnLst>
              <a:rect l="0" t="0" r="r" b="b"/>
              <a:pathLst>
                <a:path w="5259" h="998">
                  <a:moveTo>
                    <a:pt x="0" y="998"/>
                  </a:moveTo>
                  <a:lnTo>
                    <a:pt x="5259" y="998"/>
                  </a:lnTo>
                  <a:lnTo>
                    <a:pt x="5259" y="0"/>
                  </a:lnTo>
                </a:path>
              </a:pathLst>
            </a:cu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51" name="Line 175"/>
            <p:cNvSpPr>
              <a:spLocks noChangeShapeType="1"/>
            </p:cNvSpPr>
            <p:nvPr/>
          </p:nvSpPr>
          <p:spPr bwMode="auto">
            <a:xfrm flipV="1">
              <a:off x="347" y="1538"/>
              <a:ext cx="1" cy="998"/>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52" name="Line 176"/>
            <p:cNvSpPr>
              <a:spLocks noChangeShapeType="1"/>
            </p:cNvSpPr>
            <p:nvPr/>
          </p:nvSpPr>
          <p:spPr bwMode="auto">
            <a:xfrm>
              <a:off x="347" y="2536"/>
              <a:ext cx="5259"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53" name="Line 177"/>
            <p:cNvSpPr>
              <a:spLocks noChangeShapeType="1"/>
            </p:cNvSpPr>
            <p:nvPr/>
          </p:nvSpPr>
          <p:spPr bwMode="auto">
            <a:xfrm flipV="1">
              <a:off x="347" y="1538"/>
              <a:ext cx="1" cy="998"/>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54" name="Line 178"/>
            <p:cNvSpPr>
              <a:spLocks noChangeShapeType="1"/>
            </p:cNvSpPr>
            <p:nvPr/>
          </p:nvSpPr>
          <p:spPr bwMode="auto">
            <a:xfrm flipV="1">
              <a:off x="347"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55" name="Line 179"/>
            <p:cNvSpPr>
              <a:spLocks noChangeShapeType="1"/>
            </p:cNvSpPr>
            <p:nvPr/>
          </p:nvSpPr>
          <p:spPr bwMode="auto">
            <a:xfrm>
              <a:off x="347"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56" name="Line 180"/>
            <p:cNvSpPr>
              <a:spLocks noChangeShapeType="1"/>
            </p:cNvSpPr>
            <p:nvPr/>
          </p:nvSpPr>
          <p:spPr bwMode="auto">
            <a:xfrm flipV="1">
              <a:off x="870" y="2524"/>
              <a:ext cx="3"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57" name="Line 181"/>
            <p:cNvSpPr>
              <a:spLocks noChangeShapeType="1"/>
            </p:cNvSpPr>
            <p:nvPr/>
          </p:nvSpPr>
          <p:spPr bwMode="auto">
            <a:xfrm>
              <a:off x="870" y="1538"/>
              <a:ext cx="3"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58" name="Line 182"/>
            <p:cNvSpPr>
              <a:spLocks noChangeShapeType="1"/>
            </p:cNvSpPr>
            <p:nvPr/>
          </p:nvSpPr>
          <p:spPr bwMode="auto">
            <a:xfrm flipV="1">
              <a:off x="1399"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59" name="Line 183"/>
            <p:cNvSpPr>
              <a:spLocks noChangeShapeType="1"/>
            </p:cNvSpPr>
            <p:nvPr/>
          </p:nvSpPr>
          <p:spPr bwMode="auto">
            <a:xfrm>
              <a:off x="1399"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60" name="Line 184"/>
            <p:cNvSpPr>
              <a:spLocks noChangeShapeType="1"/>
            </p:cNvSpPr>
            <p:nvPr/>
          </p:nvSpPr>
          <p:spPr bwMode="auto">
            <a:xfrm flipV="1">
              <a:off x="1921"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61" name="Line 185"/>
            <p:cNvSpPr>
              <a:spLocks noChangeShapeType="1"/>
            </p:cNvSpPr>
            <p:nvPr/>
          </p:nvSpPr>
          <p:spPr bwMode="auto">
            <a:xfrm>
              <a:off x="1921"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62" name="Line 186"/>
            <p:cNvSpPr>
              <a:spLocks noChangeShapeType="1"/>
            </p:cNvSpPr>
            <p:nvPr/>
          </p:nvSpPr>
          <p:spPr bwMode="auto">
            <a:xfrm flipV="1">
              <a:off x="2447" y="2524"/>
              <a:ext cx="4"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63" name="Line 187"/>
            <p:cNvSpPr>
              <a:spLocks noChangeShapeType="1"/>
            </p:cNvSpPr>
            <p:nvPr/>
          </p:nvSpPr>
          <p:spPr bwMode="auto">
            <a:xfrm>
              <a:off x="2447" y="1538"/>
              <a:ext cx="4"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64" name="Line 188"/>
            <p:cNvSpPr>
              <a:spLocks noChangeShapeType="1"/>
            </p:cNvSpPr>
            <p:nvPr/>
          </p:nvSpPr>
          <p:spPr bwMode="auto">
            <a:xfrm flipV="1">
              <a:off x="2973"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65" name="Line 189"/>
            <p:cNvSpPr>
              <a:spLocks noChangeShapeType="1"/>
            </p:cNvSpPr>
            <p:nvPr/>
          </p:nvSpPr>
          <p:spPr bwMode="auto">
            <a:xfrm>
              <a:off x="2973"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66" name="Line 190"/>
            <p:cNvSpPr>
              <a:spLocks noChangeShapeType="1"/>
            </p:cNvSpPr>
            <p:nvPr/>
          </p:nvSpPr>
          <p:spPr bwMode="auto">
            <a:xfrm flipV="1">
              <a:off x="3502"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67" name="Line 191"/>
            <p:cNvSpPr>
              <a:spLocks noChangeShapeType="1"/>
            </p:cNvSpPr>
            <p:nvPr/>
          </p:nvSpPr>
          <p:spPr bwMode="auto">
            <a:xfrm>
              <a:off x="3502"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68" name="Line 192"/>
            <p:cNvSpPr>
              <a:spLocks noChangeShapeType="1"/>
            </p:cNvSpPr>
            <p:nvPr/>
          </p:nvSpPr>
          <p:spPr bwMode="auto">
            <a:xfrm flipV="1">
              <a:off x="4021" y="2524"/>
              <a:ext cx="4"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69" name="Line 193"/>
            <p:cNvSpPr>
              <a:spLocks noChangeShapeType="1"/>
            </p:cNvSpPr>
            <p:nvPr/>
          </p:nvSpPr>
          <p:spPr bwMode="auto">
            <a:xfrm>
              <a:off x="4021" y="1538"/>
              <a:ext cx="4"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70" name="Line 194"/>
            <p:cNvSpPr>
              <a:spLocks noChangeShapeType="1"/>
            </p:cNvSpPr>
            <p:nvPr/>
          </p:nvSpPr>
          <p:spPr bwMode="auto">
            <a:xfrm flipV="1">
              <a:off x="4554"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71" name="Line 195"/>
            <p:cNvSpPr>
              <a:spLocks noChangeShapeType="1"/>
            </p:cNvSpPr>
            <p:nvPr/>
          </p:nvSpPr>
          <p:spPr bwMode="auto">
            <a:xfrm>
              <a:off x="4554"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72" name="Line 196"/>
            <p:cNvSpPr>
              <a:spLocks noChangeShapeType="1"/>
            </p:cNvSpPr>
            <p:nvPr/>
          </p:nvSpPr>
          <p:spPr bwMode="auto">
            <a:xfrm flipV="1">
              <a:off x="5076"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73" name="Line 197"/>
            <p:cNvSpPr>
              <a:spLocks noChangeShapeType="1"/>
            </p:cNvSpPr>
            <p:nvPr/>
          </p:nvSpPr>
          <p:spPr bwMode="auto">
            <a:xfrm>
              <a:off x="5076"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74" name="Line 198"/>
            <p:cNvSpPr>
              <a:spLocks noChangeShapeType="1"/>
            </p:cNvSpPr>
            <p:nvPr/>
          </p:nvSpPr>
          <p:spPr bwMode="auto">
            <a:xfrm flipV="1">
              <a:off x="5606" y="2524"/>
              <a:ext cx="1" cy="1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75" name="Line 199"/>
            <p:cNvSpPr>
              <a:spLocks noChangeShapeType="1"/>
            </p:cNvSpPr>
            <p:nvPr/>
          </p:nvSpPr>
          <p:spPr bwMode="auto">
            <a:xfrm>
              <a:off x="5606" y="1538"/>
              <a:ext cx="1" cy="1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76" name="Line 200"/>
            <p:cNvSpPr>
              <a:spLocks noChangeShapeType="1"/>
            </p:cNvSpPr>
            <p:nvPr/>
          </p:nvSpPr>
          <p:spPr bwMode="auto">
            <a:xfrm>
              <a:off x="347" y="2536"/>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77" name="Line 201"/>
            <p:cNvSpPr>
              <a:spLocks noChangeShapeType="1"/>
            </p:cNvSpPr>
            <p:nvPr/>
          </p:nvSpPr>
          <p:spPr bwMode="auto">
            <a:xfrm flipH="1">
              <a:off x="5551" y="2536"/>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78" name="Line 202"/>
            <p:cNvSpPr>
              <a:spLocks noChangeShapeType="1"/>
            </p:cNvSpPr>
            <p:nvPr/>
          </p:nvSpPr>
          <p:spPr bwMode="auto">
            <a:xfrm>
              <a:off x="347" y="2424"/>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79" name="Line 203"/>
            <p:cNvSpPr>
              <a:spLocks noChangeShapeType="1"/>
            </p:cNvSpPr>
            <p:nvPr/>
          </p:nvSpPr>
          <p:spPr bwMode="auto">
            <a:xfrm flipH="1">
              <a:off x="5551" y="2424"/>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80" name="Line 204"/>
            <p:cNvSpPr>
              <a:spLocks noChangeShapeType="1"/>
            </p:cNvSpPr>
            <p:nvPr/>
          </p:nvSpPr>
          <p:spPr bwMode="auto">
            <a:xfrm>
              <a:off x="347" y="2313"/>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81" name="Line 205"/>
            <p:cNvSpPr>
              <a:spLocks noChangeShapeType="1"/>
            </p:cNvSpPr>
            <p:nvPr/>
          </p:nvSpPr>
          <p:spPr bwMode="auto">
            <a:xfrm flipH="1">
              <a:off x="5551" y="2313"/>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82" name="Line 206"/>
            <p:cNvSpPr>
              <a:spLocks noChangeShapeType="1"/>
            </p:cNvSpPr>
            <p:nvPr/>
          </p:nvSpPr>
          <p:spPr bwMode="auto">
            <a:xfrm>
              <a:off x="347" y="2202"/>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83" name="Line 207"/>
            <p:cNvSpPr>
              <a:spLocks noChangeShapeType="1"/>
            </p:cNvSpPr>
            <p:nvPr/>
          </p:nvSpPr>
          <p:spPr bwMode="auto">
            <a:xfrm flipH="1">
              <a:off x="5551" y="2202"/>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84" name="Line 208"/>
            <p:cNvSpPr>
              <a:spLocks noChangeShapeType="1"/>
            </p:cNvSpPr>
            <p:nvPr/>
          </p:nvSpPr>
          <p:spPr bwMode="auto">
            <a:xfrm>
              <a:off x="347" y="2092"/>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85" name="Line 209"/>
            <p:cNvSpPr>
              <a:spLocks noChangeShapeType="1"/>
            </p:cNvSpPr>
            <p:nvPr/>
          </p:nvSpPr>
          <p:spPr bwMode="auto">
            <a:xfrm flipH="1">
              <a:off x="5551" y="2092"/>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86" name="Line 210"/>
            <p:cNvSpPr>
              <a:spLocks noChangeShapeType="1"/>
            </p:cNvSpPr>
            <p:nvPr/>
          </p:nvSpPr>
          <p:spPr bwMode="auto">
            <a:xfrm>
              <a:off x="347" y="1981"/>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87" name="Line 211"/>
            <p:cNvSpPr>
              <a:spLocks noChangeShapeType="1"/>
            </p:cNvSpPr>
            <p:nvPr/>
          </p:nvSpPr>
          <p:spPr bwMode="auto">
            <a:xfrm flipH="1">
              <a:off x="5551" y="1981"/>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88" name="Line 212"/>
            <p:cNvSpPr>
              <a:spLocks noChangeShapeType="1"/>
            </p:cNvSpPr>
            <p:nvPr/>
          </p:nvSpPr>
          <p:spPr bwMode="auto">
            <a:xfrm>
              <a:off x="347" y="1870"/>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89" name="Line 213"/>
            <p:cNvSpPr>
              <a:spLocks noChangeShapeType="1"/>
            </p:cNvSpPr>
            <p:nvPr/>
          </p:nvSpPr>
          <p:spPr bwMode="auto">
            <a:xfrm flipH="1">
              <a:off x="5551" y="1870"/>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90" name="Line 214"/>
            <p:cNvSpPr>
              <a:spLocks noChangeShapeType="1"/>
            </p:cNvSpPr>
            <p:nvPr/>
          </p:nvSpPr>
          <p:spPr bwMode="auto">
            <a:xfrm>
              <a:off x="347" y="1757"/>
              <a:ext cx="45" cy="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91" name="Line 215"/>
            <p:cNvSpPr>
              <a:spLocks noChangeShapeType="1"/>
            </p:cNvSpPr>
            <p:nvPr/>
          </p:nvSpPr>
          <p:spPr bwMode="auto">
            <a:xfrm flipH="1">
              <a:off x="5551" y="1757"/>
              <a:ext cx="55" cy="2"/>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92" name="Line 216"/>
            <p:cNvSpPr>
              <a:spLocks noChangeShapeType="1"/>
            </p:cNvSpPr>
            <p:nvPr/>
          </p:nvSpPr>
          <p:spPr bwMode="auto">
            <a:xfrm>
              <a:off x="347" y="1649"/>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93" name="Line 217"/>
            <p:cNvSpPr>
              <a:spLocks noChangeShapeType="1"/>
            </p:cNvSpPr>
            <p:nvPr/>
          </p:nvSpPr>
          <p:spPr bwMode="auto">
            <a:xfrm flipH="1">
              <a:off x="5551" y="1649"/>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94" name="Line 218"/>
            <p:cNvSpPr>
              <a:spLocks noChangeShapeType="1"/>
            </p:cNvSpPr>
            <p:nvPr/>
          </p:nvSpPr>
          <p:spPr bwMode="auto">
            <a:xfrm>
              <a:off x="347" y="1538"/>
              <a:ext cx="4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95" name="Line 219"/>
            <p:cNvSpPr>
              <a:spLocks noChangeShapeType="1"/>
            </p:cNvSpPr>
            <p:nvPr/>
          </p:nvSpPr>
          <p:spPr bwMode="auto">
            <a:xfrm flipH="1">
              <a:off x="5551" y="1538"/>
              <a:ext cx="55"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96" name="Line 220"/>
            <p:cNvSpPr>
              <a:spLocks noChangeShapeType="1"/>
            </p:cNvSpPr>
            <p:nvPr/>
          </p:nvSpPr>
          <p:spPr bwMode="auto">
            <a:xfrm>
              <a:off x="347" y="1538"/>
              <a:ext cx="5259"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97" name="Freeform 221"/>
            <p:cNvSpPr>
              <a:spLocks/>
            </p:cNvSpPr>
            <p:nvPr/>
          </p:nvSpPr>
          <p:spPr bwMode="auto">
            <a:xfrm>
              <a:off x="347" y="1538"/>
              <a:ext cx="5259" cy="998"/>
            </a:xfrm>
            <a:custGeom>
              <a:avLst/>
              <a:gdLst/>
              <a:ahLst/>
              <a:cxnLst>
                <a:cxn ang="0">
                  <a:pos x="0" y="998"/>
                </a:cxn>
                <a:cxn ang="0">
                  <a:pos x="5259" y="998"/>
                </a:cxn>
                <a:cxn ang="0">
                  <a:pos x="5259" y="0"/>
                </a:cxn>
              </a:cxnLst>
              <a:rect l="0" t="0" r="r" b="b"/>
              <a:pathLst>
                <a:path w="5259" h="998">
                  <a:moveTo>
                    <a:pt x="0" y="998"/>
                  </a:moveTo>
                  <a:lnTo>
                    <a:pt x="5259" y="998"/>
                  </a:lnTo>
                  <a:lnTo>
                    <a:pt x="5259" y="0"/>
                  </a:lnTo>
                </a:path>
              </a:pathLst>
            </a:cu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98" name="Line 222"/>
            <p:cNvSpPr>
              <a:spLocks noChangeShapeType="1"/>
            </p:cNvSpPr>
            <p:nvPr/>
          </p:nvSpPr>
          <p:spPr bwMode="auto">
            <a:xfrm flipV="1">
              <a:off x="347" y="1538"/>
              <a:ext cx="1" cy="998"/>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99" name="Rectangle 223"/>
            <p:cNvSpPr>
              <a:spLocks noChangeArrowheads="1"/>
            </p:cNvSpPr>
            <p:nvPr/>
          </p:nvSpPr>
          <p:spPr bwMode="auto">
            <a:xfrm>
              <a:off x="1255" y="2603"/>
              <a:ext cx="525" cy="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00" name="Rectangle 224"/>
            <p:cNvSpPr>
              <a:spLocks noChangeArrowheads="1"/>
            </p:cNvSpPr>
            <p:nvPr/>
          </p:nvSpPr>
          <p:spPr bwMode="auto">
            <a:xfrm>
              <a:off x="1255" y="2613"/>
              <a:ext cx="302" cy="17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Times New Roman" pitchFamily="18" charset="0"/>
                  <a:cs typeface="Arial" pitchFamily="34" charset="0"/>
                </a:rPr>
                <a:t>Time</a:t>
              </a:r>
              <a:endParaRPr lang="en-US">
                <a:latin typeface="Arial" pitchFamily="34" charset="0"/>
                <a:cs typeface="Arial" pitchFamily="34" charset="0"/>
              </a:endParaRPr>
            </a:p>
          </p:txBody>
        </p:sp>
        <p:sp>
          <p:nvSpPr>
            <p:cNvPr id="24803" name="Rectangle 227"/>
            <p:cNvSpPr>
              <a:spLocks noChangeArrowheads="1"/>
            </p:cNvSpPr>
            <p:nvPr/>
          </p:nvSpPr>
          <p:spPr bwMode="auto">
            <a:xfrm>
              <a:off x="2763" y="1856"/>
              <a:ext cx="1148" cy="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04" name="Rectangle 228"/>
            <p:cNvSpPr>
              <a:spLocks noChangeArrowheads="1"/>
            </p:cNvSpPr>
            <p:nvPr/>
          </p:nvSpPr>
          <p:spPr bwMode="auto">
            <a:xfrm>
              <a:off x="2763" y="1864"/>
              <a:ext cx="650"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000000"/>
                  </a:solidFill>
                  <a:latin typeface="Times New Roman" pitchFamily="18" charset="0"/>
                  <a:cs typeface="Arial" pitchFamily="34" charset="0"/>
                </a:rPr>
                <a:t>Current Solution</a:t>
              </a:r>
              <a:endParaRPr lang="en-US">
                <a:latin typeface="Arial" pitchFamily="34" charset="0"/>
                <a:cs typeface="Arial" pitchFamily="34" charset="0"/>
              </a:endParaRPr>
            </a:p>
          </p:txBody>
        </p:sp>
        <p:grpSp>
          <p:nvGrpSpPr>
            <p:cNvPr id="24807" name="Group 231"/>
            <p:cNvGrpSpPr>
              <a:grpSpLocks/>
            </p:cNvGrpSpPr>
            <p:nvPr/>
          </p:nvGrpSpPr>
          <p:grpSpPr bwMode="auto">
            <a:xfrm>
              <a:off x="1877" y="2631"/>
              <a:ext cx="1618" cy="127"/>
              <a:chOff x="1877" y="2631"/>
              <a:chExt cx="1618" cy="127"/>
            </a:xfrm>
          </p:grpSpPr>
          <p:sp>
            <p:nvSpPr>
              <p:cNvPr id="24805" name="Line 229"/>
              <p:cNvSpPr>
                <a:spLocks noChangeShapeType="1"/>
              </p:cNvSpPr>
              <p:nvPr/>
            </p:nvSpPr>
            <p:spPr bwMode="auto">
              <a:xfrm>
                <a:off x="1877" y="2693"/>
                <a:ext cx="1412" cy="1"/>
              </a:xfrm>
              <a:prstGeom prst="line">
                <a:avLst/>
              </a:prstGeom>
              <a:noFill/>
              <a:ln w="333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06" name="Freeform 230"/>
              <p:cNvSpPr>
                <a:spLocks/>
              </p:cNvSpPr>
              <p:nvPr/>
            </p:nvSpPr>
            <p:spPr bwMode="auto">
              <a:xfrm>
                <a:off x="3282" y="2631"/>
                <a:ext cx="213" cy="127"/>
              </a:xfrm>
              <a:custGeom>
                <a:avLst/>
                <a:gdLst/>
                <a:ahLst/>
                <a:cxnLst>
                  <a:cxn ang="0">
                    <a:pos x="0" y="127"/>
                  </a:cxn>
                  <a:cxn ang="0">
                    <a:pos x="213" y="62"/>
                  </a:cxn>
                  <a:cxn ang="0">
                    <a:pos x="0" y="0"/>
                  </a:cxn>
                  <a:cxn ang="0">
                    <a:pos x="0" y="127"/>
                  </a:cxn>
                </a:cxnLst>
                <a:rect l="0" t="0" r="r" b="b"/>
                <a:pathLst>
                  <a:path w="213" h="127">
                    <a:moveTo>
                      <a:pt x="0" y="127"/>
                    </a:moveTo>
                    <a:lnTo>
                      <a:pt x="213" y="62"/>
                    </a:lnTo>
                    <a:lnTo>
                      <a:pt x="0" y="0"/>
                    </a:lnTo>
                    <a:lnTo>
                      <a:pt x="0" y="12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4811" name="Freeform 235"/>
            <p:cNvSpPr>
              <a:spLocks/>
            </p:cNvSpPr>
            <p:nvPr/>
          </p:nvSpPr>
          <p:spPr bwMode="auto">
            <a:xfrm>
              <a:off x="375" y="1619"/>
              <a:ext cx="5066" cy="776"/>
            </a:xfrm>
            <a:custGeom>
              <a:avLst/>
              <a:gdLst/>
              <a:ahLst/>
              <a:cxnLst>
                <a:cxn ang="0">
                  <a:pos x="24" y="776"/>
                </a:cxn>
                <a:cxn ang="0">
                  <a:pos x="251" y="628"/>
                </a:cxn>
                <a:cxn ang="0">
                  <a:pos x="381" y="555"/>
                </a:cxn>
                <a:cxn ang="0">
                  <a:pos x="532" y="485"/>
                </a:cxn>
                <a:cxn ang="0">
                  <a:pos x="708" y="416"/>
                </a:cxn>
                <a:cxn ang="0">
                  <a:pos x="917" y="354"/>
                </a:cxn>
                <a:cxn ang="0">
                  <a:pos x="1021" y="318"/>
                </a:cxn>
                <a:cxn ang="0">
                  <a:pos x="1151" y="299"/>
                </a:cxn>
                <a:cxn ang="0">
                  <a:pos x="1447" y="249"/>
                </a:cxn>
                <a:cxn ang="0">
                  <a:pos x="1615" y="225"/>
                </a:cxn>
                <a:cxn ang="0">
                  <a:pos x="1811" y="203"/>
                </a:cxn>
                <a:cxn ang="0">
                  <a:pos x="2031" y="181"/>
                </a:cxn>
                <a:cxn ang="0">
                  <a:pos x="2265" y="159"/>
                </a:cxn>
                <a:cxn ang="0">
                  <a:pos x="2770" y="118"/>
                </a:cxn>
                <a:cxn ang="0">
                  <a:pos x="3303" y="82"/>
                </a:cxn>
                <a:cxn ang="0">
                  <a:pos x="3828" y="54"/>
                </a:cxn>
                <a:cxn ang="0">
                  <a:pos x="4200" y="38"/>
                </a:cxn>
                <a:cxn ang="0">
                  <a:pos x="4430" y="30"/>
                </a:cxn>
                <a:cxn ang="0">
                  <a:pos x="4643" y="24"/>
                </a:cxn>
                <a:cxn ang="0">
                  <a:pos x="4832" y="20"/>
                </a:cxn>
                <a:cxn ang="0">
                  <a:pos x="4993" y="20"/>
                </a:cxn>
                <a:cxn ang="0">
                  <a:pos x="5066" y="0"/>
                </a:cxn>
                <a:cxn ang="0">
                  <a:pos x="4918" y="0"/>
                </a:cxn>
                <a:cxn ang="0">
                  <a:pos x="4739" y="2"/>
                </a:cxn>
                <a:cxn ang="0">
                  <a:pos x="4540" y="6"/>
                </a:cxn>
                <a:cxn ang="0">
                  <a:pos x="4316" y="14"/>
                </a:cxn>
                <a:cxn ang="0">
                  <a:pos x="4079" y="22"/>
                </a:cxn>
                <a:cxn ang="0">
                  <a:pos x="3567" y="48"/>
                </a:cxn>
                <a:cxn ang="0">
                  <a:pos x="3034" y="80"/>
                </a:cxn>
                <a:cxn ang="0">
                  <a:pos x="2512" y="118"/>
                </a:cxn>
                <a:cxn ang="0">
                  <a:pos x="2144" y="148"/>
                </a:cxn>
                <a:cxn ang="0">
                  <a:pos x="1918" y="171"/>
                </a:cxn>
                <a:cxn ang="0">
                  <a:pos x="1711" y="195"/>
                </a:cxn>
                <a:cxn ang="0">
                  <a:pos x="1526" y="217"/>
                </a:cxn>
                <a:cxn ang="0">
                  <a:pos x="1292" y="253"/>
                </a:cxn>
                <a:cxn ang="0">
                  <a:pos x="1021" y="307"/>
                </a:cxn>
                <a:cxn ang="0">
                  <a:pos x="893" y="340"/>
                </a:cxn>
                <a:cxn ang="0">
                  <a:pos x="684" y="402"/>
                </a:cxn>
                <a:cxn ang="0">
                  <a:pos x="508" y="471"/>
                </a:cxn>
                <a:cxn ang="0">
                  <a:pos x="357" y="541"/>
                </a:cxn>
                <a:cxn ang="0">
                  <a:pos x="227" y="613"/>
                </a:cxn>
                <a:cxn ang="0">
                  <a:pos x="0" y="764"/>
                </a:cxn>
              </a:cxnLst>
              <a:rect l="0" t="0" r="r" b="b"/>
              <a:pathLst>
                <a:path w="5066" h="776">
                  <a:moveTo>
                    <a:pt x="0" y="764"/>
                  </a:moveTo>
                  <a:lnTo>
                    <a:pt x="24" y="776"/>
                  </a:lnTo>
                  <a:lnTo>
                    <a:pt x="134" y="702"/>
                  </a:lnTo>
                  <a:lnTo>
                    <a:pt x="251" y="628"/>
                  </a:lnTo>
                  <a:lnTo>
                    <a:pt x="313" y="591"/>
                  </a:lnTo>
                  <a:lnTo>
                    <a:pt x="381" y="555"/>
                  </a:lnTo>
                  <a:lnTo>
                    <a:pt x="453" y="519"/>
                  </a:lnTo>
                  <a:lnTo>
                    <a:pt x="532" y="485"/>
                  </a:lnTo>
                  <a:lnTo>
                    <a:pt x="615" y="450"/>
                  </a:lnTo>
                  <a:lnTo>
                    <a:pt x="708" y="416"/>
                  </a:lnTo>
                  <a:lnTo>
                    <a:pt x="807" y="386"/>
                  </a:lnTo>
                  <a:lnTo>
                    <a:pt x="917" y="354"/>
                  </a:lnTo>
                  <a:lnTo>
                    <a:pt x="1034" y="326"/>
                  </a:lnTo>
                  <a:lnTo>
                    <a:pt x="1021" y="318"/>
                  </a:lnTo>
                  <a:lnTo>
                    <a:pt x="1021" y="328"/>
                  </a:lnTo>
                  <a:lnTo>
                    <a:pt x="1151" y="299"/>
                  </a:lnTo>
                  <a:lnTo>
                    <a:pt x="1292" y="273"/>
                  </a:lnTo>
                  <a:lnTo>
                    <a:pt x="1447" y="249"/>
                  </a:lnTo>
                  <a:lnTo>
                    <a:pt x="1526" y="237"/>
                  </a:lnTo>
                  <a:lnTo>
                    <a:pt x="1615" y="225"/>
                  </a:lnTo>
                  <a:lnTo>
                    <a:pt x="1711" y="215"/>
                  </a:lnTo>
                  <a:lnTo>
                    <a:pt x="1811" y="203"/>
                  </a:lnTo>
                  <a:lnTo>
                    <a:pt x="1918" y="191"/>
                  </a:lnTo>
                  <a:lnTo>
                    <a:pt x="2031" y="181"/>
                  </a:lnTo>
                  <a:lnTo>
                    <a:pt x="2144" y="169"/>
                  </a:lnTo>
                  <a:lnTo>
                    <a:pt x="2265" y="159"/>
                  </a:lnTo>
                  <a:lnTo>
                    <a:pt x="2512" y="138"/>
                  </a:lnTo>
                  <a:lnTo>
                    <a:pt x="2770" y="118"/>
                  </a:lnTo>
                  <a:lnTo>
                    <a:pt x="3034" y="100"/>
                  </a:lnTo>
                  <a:lnTo>
                    <a:pt x="3303" y="82"/>
                  </a:lnTo>
                  <a:lnTo>
                    <a:pt x="3567" y="68"/>
                  </a:lnTo>
                  <a:lnTo>
                    <a:pt x="3828" y="54"/>
                  </a:lnTo>
                  <a:lnTo>
                    <a:pt x="4079" y="42"/>
                  </a:lnTo>
                  <a:lnTo>
                    <a:pt x="4200" y="38"/>
                  </a:lnTo>
                  <a:lnTo>
                    <a:pt x="4316" y="34"/>
                  </a:lnTo>
                  <a:lnTo>
                    <a:pt x="4430" y="30"/>
                  </a:lnTo>
                  <a:lnTo>
                    <a:pt x="4540" y="26"/>
                  </a:lnTo>
                  <a:lnTo>
                    <a:pt x="4643" y="24"/>
                  </a:lnTo>
                  <a:lnTo>
                    <a:pt x="4739" y="22"/>
                  </a:lnTo>
                  <a:lnTo>
                    <a:pt x="4832" y="20"/>
                  </a:lnTo>
                  <a:lnTo>
                    <a:pt x="4918" y="20"/>
                  </a:lnTo>
                  <a:lnTo>
                    <a:pt x="4993" y="20"/>
                  </a:lnTo>
                  <a:lnTo>
                    <a:pt x="5066" y="20"/>
                  </a:lnTo>
                  <a:lnTo>
                    <a:pt x="5066" y="0"/>
                  </a:lnTo>
                  <a:lnTo>
                    <a:pt x="4993" y="0"/>
                  </a:lnTo>
                  <a:lnTo>
                    <a:pt x="4918" y="0"/>
                  </a:lnTo>
                  <a:lnTo>
                    <a:pt x="4832" y="0"/>
                  </a:lnTo>
                  <a:lnTo>
                    <a:pt x="4739" y="2"/>
                  </a:lnTo>
                  <a:lnTo>
                    <a:pt x="4643" y="4"/>
                  </a:lnTo>
                  <a:lnTo>
                    <a:pt x="4540" y="6"/>
                  </a:lnTo>
                  <a:lnTo>
                    <a:pt x="4430" y="10"/>
                  </a:lnTo>
                  <a:lnTo>
                    <a:pt x="4316" y="14"/>
                  </a:lnTo>
                  <a:lnTo>
                    <a:pt x="4200" y="18"/>
                  </a:lnTo>
                  <a:lnTo>
                    <a:pt x="4079" y="22"/>
                  </a:lnTo>
                  <a:lnTo>
                    <a:pt x="3828" y="34"/>
                  </a:lnTo>
                  <a:lnTo>
                    <a:pt x="3567" y="48"/>
                  </a:lnTo>
                  <a:lnTo>
                    <a:pt x="3303" y="62"/>
                  </a:lnTo>
                  <a:lnTo>
                    <a:pt x="3034" y="80"/>
                  </a:lnTo>
                  <a:lnTo>
                    <a:pt x="2770" y="98"/>
                  </a:lnTo>
                  <a:lnTo>
                    <a:pt x="2512" y="118"/>
                  </a:lnTo>
                  <a:lnTo>
                    <a:pt x="2265" y="138"/>
                  </a:lnTo>
                  <a:lnTo>
                    <a:pt x="2144" y="148"/>
                  </a:lnTo>
                  <a:lnTo>
                    <a:pt x="2031" y="161"/>
                  </a:lnTo>
                  <a:lnTo>
                    <a:pt x="1918" y="171"/>
                  </a:lnTo>
                  <a:lnTo>
                    <a:pt x="1811" y="183"/>
                  </a:lnTo>
                  <a:lnTo>
                    <a:pt x="1711" y="195"/>
                  </a:lnTo>
                  <a:lnTo>
                    <a:pt x="1615" y="205"/>
                  </a:lnTo>
                  <a:lnTo>
                    <a:pt x="1526" y="217"/>
                  </a:lnTo>
                  <a:lnTo>
                    <a:pt x="1440" y="231"/>
                  </a:lnTo>
                  <a:lnTo>
                    <a:pt x="1292" y="253"/>
                  </a:lnTo>
                  <a:lnTo>
                    <a:pt x="1151" y="279"/>
                  </a:lnTo>
                  <a:lnTo>
                    <a:pt x="1021" y="307"/>
                  </a:lnTo>
                  <a:lnTo>
                    <a:pt x="1010" y="312"/>
                  </a:lnTo>
                  <a:lnTo>
                    <a:pt x="893" y="340"/>
                  </a:lnTo>
                  <a:lnTo>
                    <a:pt x="783" y="372"/>
                  </a:lnTo>
                  <a:lnTo>
                    <a:pt x="684" y="402"/>
                  </a:lnTo>
                  <a:lnTo>
                    <a:pt x="591" y="436"/>
                  </a:lnTo>
                  <a:lnTo>
                    <a:pt x="508" y="471"/>
                  </a:lnTo>
                  <a:lnTo>
                    <a:pt x="429" y="505"/>
                  </a:lnTo>
                  <a:lnTo>
                    <a:pt x="357" y="541"/>
                  </a:lnTo>
                  <a:lnTo>
                    <a:pt x="288" y="577"/>
                  </a:lnTo>
                  <a:lnTo>
                    <a:pt x="227" y="613"/>
                  </a:lnTo>
                  <a:lnTo>
                    <a:pt x="110" y="688"/>
                  </a:lnTo>
                  <a:lnTo>
                    <a:pt x="0" y="764"/>
                  </a:lnTo>
                  <a:close/>
                </a:path>
              </a:pathLst>
            </a:cu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12" name="Rectangle 236"/>
            <p:cNvSpPr>
              <a:spLocks noChangeArrowheads="1"/>
            </p:cNvSpPr>
            <p:nvPr/>
          </p:nvSpPr>
          <p:spPr bwMode="auto">
            <a:xfrm>
              <a:off x="657" y="1550"/>
              <a:ext cx="577" cy="2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13" name="Rectangle 237"/>
            <p:cNvSpPr>
              <a:spLocks noChangeArrowheads="1"/>
            </p:cNvSpPr>
            <p:nvPr/>
          </p:nvSpPr>
          <p:spPr bwMode="auto">
            <a:xfrm>
              <a:off x="657" y="1558"/>
              <a:ext cx="245"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000000"/>
                  </a:solidFill>
                  <a:latin typeface="Times New Roman" pitchFamily="18" charset="0"/>
                  <a:cs typeface="Arial" pitchFamily="34" charset="0"/>
                </a:rPr>
                <a:t>Setup </a:t>
              </a:r>
              <a:endParaRPr lang="en-US">
                <a:latin typeface="Arial" pitchFamily="34" charset="0"/>
                <a:cs typeface="Arial" pitchFamily="34" charset="0"/>
              </a:endParaRPr>
            </a:p>
          </p:txBody>
        </p:sp>
        <p:grpSp>
          <p:nvGrpSpPr>
            <p:cNvPr id="24857" name="Group 281"/>
            <p:cNvGrpSpPr>
              <a:grpSpLocks/>
            </p:cNvGrpSpPr>
            <p:nvPr/>
          </p:nvGrpSpPr>
          <p:grpSpPr bwMode="auto">
            <a:xfrm>
              <a:off x="4819" y="1635"/>
              <a:ext cx="20" cy="930"/>
              <a:chOff x="4819" y="1635"/>
              <a:chExt cx="20" cy="930"/>
            </a:xfrm>
          </p:grpSpPr>
          <p:sp>
            <p:nvSpPr>
              <p:cNvPr id="24818" name="Freeform 242"/>
              <p:cNvSpPr>
                <a:spLocks/>
              </p:cNvSpPr>
              <p:nvPr/>
            </p:nvSpPr>
            <p:spPr bwMode="auto">
              <a:xfrm>
                <a:off x="4819" y="1635"/>
                <a:ext cx="20" cy="12"/>
              </a:xfrm>
              <a:custGeom>
                <a:avLst/>
                <a:gdLst/>
                <a:ahLst/>
                <a:cxnLst>
                  <a:cxn ang="0">
                    <a:pos x="20" y="8"/>
                  </a:cxn>
                  <a:cxn ang="0">
                    <a:pos x="20" y="6"/>
                  </a:cxn>
                  <a:cxn ang="0">
                    <a:pos x="17" y="4"/>
                  </a:cxn>
                  <a:cxn ang="0">
                    <a:pos x="13" y="2"/>
                  </a:cxn>
                  <a:cxn ang="0">
                    <a:pos x="10" y="0"/>
                  </a:cxn>
                  <a:cxn ang="0">
                    <a:pos x="10" y="0"/>
                  </a:cxn>
                  <a:cxn ang="0">
                    <a:pos x="6" y="2"/>
                  </a:cxn>
                  <a:cxn ang="0">
                    <a:pos x="3" y="4"/>
                  </a:cxn>
                  <a:cxn ang="0">
                    <a:pos x="0" y="6"/>
                  </a:cxn>
                  <a:cxn ang="0">
                    <a:pos x="0" y="6"/>
                  </a:cxn>
                  <a:cxn ang="0">
                    <a:pos x="0" y="6"/>
                  </a:cxn>
                  <a:cxn ang="0">
                    <a:pos x="3" y="8"/>
                  </a:cxn>
                  <a:cxn ang="0">
                    <a:pos x="6" y="10"/>
                  </a:cxn>
                  <a:cxn ang="0">
                    <a:pos x="10" y="12"/>
                  </a:cxn>
                  <a:cxn ang="0">
                    <a:pos x="10" y="12"/>
                  </a:cxn>
                  <a:cxn ang="0">
                    <a:pos x="13" y="10"/>
                  </a:cxn>
                  <a:cxn ang="0">
                    <a:pos x="17" y="8"/>
                  </a:cxn>
                  <a:cxn ang="0">
                    <a:pos x="20" y="8"/>
                  </a:cxn>
                </a:cxnLst>
                <a:rect l="0" t="0" r="r" b="b"/>
                <a:pathLst>
                  <a:path w="20" h="12">
                    <a:moveTo>
                      <a:pt x="20" y="8"/>
                    </a:moveTo>
                    <a:lnTo>
                      <a:pt x="20" y="6"/>
                    </a:lnTo>
                    <a:lnTo>
                      <a:pt x="17" y="4"/>
                    </a:lnTo>
                    <a:lnTo>
                      <a:pt x="13" y="2"/>
                    </a:lnTo>
                    <a:lnTo>
                      <a:pt x="10" y="0"/>
                    </a:lnTo>
                    <a:lnTo>
                      <a:pt x="10" y="0"/>
                    </a:lnTo>
                    <a:lnTo>
                      <a:pt x="6" y="2"/>
                    </a:lnTo>
                    <a:lnTo>
                      <a:pt x="3" y="4"/>
                    </a:lnTo>
                    <a:lnTo>
                      <a:pt x="0" y="6"/>
                    </a:lnTo>
                    <a:lnTo>
                      <a:pt x="0" y="6"/>
                    </a:lnTo>
                    <a:lnTo>
                      <a:pt x="0" y="6"/>
                    </a:lnTo>
                    <a:lnTo>
                      <a:pt x="3" y="8"/>
                    </a:lnTo>
                    <a:lnTo>
                      <a:pt x="6" y="10"/>
                    </a:lnTo>
                    <a:lnTo>
                      <a:pt x="10" y="12"/>
                    </a:lnTo>
                    <a:lnTo>
                      <a:pt x="10" y="12"/>
                    </a:lnTo>
                    <a:lnTo>
                      <a:pt x="13" y="10"/>
                    </a:lnTo>
                    <a:lnTo>
                      <a:pt x="17" y="8"/>
                    </a:lnTo>
                    <a:lnTo>
                      <a:pt x="20" y="8"/>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19" name="Freeform 243"/>
              <p:cNvSpPr>
                <a:spLocks/>
              </p:cNvSpPr>
              <p:nvPr/>
            </p:nvSpPr>
            <p:spPr bwMode="auto">
              <a:xfrm>
                <a:off x="4819" y="1659"/>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20" name="Freeform 244"/>
              <p:cNvSpPr>
                <a:spLocks/>
              </p:cNvSpPr>
              <p:nvPr/>
            </p:nvSpPr>
            <p:spPr bwMode="auto">
              <a:xfrm>
                <a:off x="4819" y="1683"/>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21" name="Freeform 245"/>
              <p:cNvSpPr>
                <a:spLocks/>
              </p:cNvSpPr>
              <p:nvPr/>
            </p:nvSpPr>
            <p:spPr bwMode="auto">
              <a:xfrm>
                <a:off x="4819" y="1707"/>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22" name="Freeform 246"/>
              <p:cNvSpPr>
                <a:spLocks/>
              </p:cNvSpPr>
              <p:nvPr/>
            </p:nvSpPr>
            <p:spPr bwMode="auto">
              <a:xfrm>
                <a:off x="4819" y="1731"/>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23" name="Freeform 247"/>
              <p:cNvSpPr>
                <a:spLocks/>
              </p:cNvSpPr>
              <p:nvPr/>
            </p:nvSpPr>
            <p:spPr bwMode="auto">
              <a:xfrm>
                <a:off x="4819" y="1755"/>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24" name="Freeform 248"/>
              <p:cNvSpPr>
                <a:spLocks/>
              </p:cNvSpPr>
              <p:nvPr/>
            </p:nvSpPr>
            <p:spPr bwMode="auto">
              <a:xfrm>
                <a:off x="4819" y="1780"/>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25" name="Freeform 249"/>
              <p:cNvSpPr>
                <a:spLocks/>
              </p:cNvSpPr>
              <p:nvPr/>
            </p:nvSpPr>
            <p:spPr bwMode="auto">
              <a:xfrm>
                <a:off x="4819" y="1804"/>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26" name="Freeform 250"/>
              <p:cNvSpPr>
                <a:spLocks/>
              </p:cNvSpPr>
              <p:nvPr/>
            </p:nvSpPr>
            <p:spPr bwMode="auto">
              <a:xfrm>
                <a:off x="4819" y="1828"/>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27" name="Freeform 251"/>
              <p:cNvSpPr>
                <a:spLocks/>
              </p:cNvSpPr>
              <p:nvPr/>
            </p:nvSpPr>
            <p:spPr bwMode="auto">
              <a:xfrm>
                <a:off x="4819" y="1852"/>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28" name="Freeform 252"/>
              <p:cNvSpPr>
                <a:spLocks/>
              </p:cNvSpPr>
              <p:nvPr/>
            </p:nvSpPr>
            <p:spPr bwMode="auto">
              <a:xfrm>
                <a:off x="4819" y="1876"/>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29" name="Freeform 253"/>
              <p:cNvSpPr>
                <a:spLocks/>
              </p:cNvSpPr>
              <p:nvPr/>
            </p:nvSpPr>
            <p:spPr bwMode="auto">
              <a:xfrm>
                <a:off x="4819" y="1900"/>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30" name="Freeform 254"/>
              <p:cNvSpPr>
                <a:spLocks/>
              </p:cNvSpPr>
              <p:nvPr/>
            </p:nvSpPr>
            <p:spPr bwMode="auto">
              <a:xfrm>
                <a:off x="4819" y="1924"/>
                <a:ext cx="20" cy="13"/>
              </a:xfrm>
              <a:custGeom>
                <a:avLst/>
                <a:gdLst/>
                <a:ahLst/>
                <a:cxnLst>
                  <a:cxn ang="0">
                    <a:pos x="20" y="7"/>
                  </a:cxn>
                  <a:cxn ang="0">
                    <a:pos x="20" y="5"/>
                  </a:cxn>
                  <a:cxn ang="0">
                    <a:pos x="20" y="2"/>
                  </a:cxn>
                  <a:cxn ang="0">
                    <a:pos x="17" y="0"/>
                  </a:cxn>
                  <a:cxn ang="0">
                    <a:pos x="13" y="0"/>
                  </a:cxn>
                  <a:cxn ang="0">
                    <a:pos x="10" y="0"/>
                  </a:cxn>
                  <a:cxn ang="0">
                    <a:pos x="6" y="0"/>
                  </a:cxn>
                  <a:cxn ang="0">
                    <a:pos x="3" y="2"/>
                  </a:cxn>
                  <a:cxn ang="0">
                    <a:pos x="0" y="5"/>
                  </a:cxn>
                  <a:cxn ang="0">
                    <a:pos x="0" y="7"/>
                  </a:cxn>
                  <a:cxn ang="0">
                    <a:pos x="0" y="7"/>
                  </a:cxn>
                  <a:cxn ang="0">
                    <a:pos x="3" y="9"/>
                  </a:cxn>
                  <a:cxn ang="0">
                    <a:pos x="6" y="11"/>
                  </a:cxn>
                  <a:cxn ang="0">
                    <a:pos x="10" y="13"/>
                  </a:cxn>
                  <a:cxn ang="0">
                    <a:pos x="10" y="13"/>
                  </a:cxn>
                  <a:cxn ang="0">
                    <a:pos x="13" y="11"/>
                  </a:cxn>
                  <a:cxn ang="0">
                    <a:pos x="17" y="9"/>
                  </a:cxn>
                  <a:cxn ang="0">
                    <a:pos x="20" y="9"/>
                  </a:cxn>
                  <a:cxn ang="0">
                    <a:pos x="20" y="7"/>
                  </a:cxn>
                </a:cxnLst>
                <a:rect l="0" t="0" r="r" b="b"/>
                <a:pathLst>
                  <a:path w="20" h="13">
                    <a:moveTo>
                      <a:pt x="20" y="7"/>
                    </a:moveTo>
                    <a:lnTo>
                      <a:pt x="20" y="5"/>
                    </a:lnTo>
                    <a:lnTo>
                      <a:pt x="20" y="2"/>
                    </a:lnTo>
                    <a:lnTo>
                      <a:pt x="17" y="0"/>
                    </a:lnTo>
                    <a:lnTo>
                      <a:pt x="13" y="0"/>
                    </a:lnTo>
                    <a:lnTo>
                      <a:pt x="10" y="0"/>
                    </a:lnTo>
                    <a:lnTo>
                      <a:pt x="6" y="0"/>
                    </a:lnTo>
                    <a:lnTo>
                      <a:pt x="3" y="2"/>
                    </a:lnTo>
                    <a:lnTo>
                      <a:pt x="0" y="5"/>
                    </a:lnTo>
                    <a:lnTo>
                      <a:pt x="0" y="7"/>
                    </a:lnTo>
                    <a:lnTo>
                      <a:pt x="0" y="7"/>
                    </a:lnTo>
                    <a:lnTo>
                      <a:pt x="3" y="9"/>
                    </a:lnTo>
                    <a:lnTo>
                      <a:pt x="6" y="11"/>
                    </a:lnTo>
                    <a:lnTo>
                      <a:pt x="10" y="13"/>
                    </a:lnTo>
                    <a:lnTo>
                      <a:pt x="10" y="13"/>
                    </a:lnTo>
                    <a:lnTo>
                      <a:pt x="13" y="11"/>
                    </a:lnTo>
                    <a:lnTo>
                      <a:pt x="17" y="9"/>
                    </a:lnTo>
                    <a:lnTo>
                      <a:pt x="20" y="9"/>
                    </a:lnTo>
                    <a:lnTo>
                      <a:pt x="20" y="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31" name="Freeform 255"/>
              <p:cNvSpPr>
                <a:spLocks/>
              </p:cNvSpPr>
              <p:nvPr/>
            </p:nvSpPr>
            <p:spPr bwMode="auto">
              <a:xfrm>
                <a:off x="4819" y="1949"/>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32" name="Freeform 256"/>
              <p:cNvSpPr>
                <a:spLocks/>
              </p:cNvSpPr>
              <p:nvPr/>
            </p:nvSpPr>
            <p:spPr bwMode="auto">
              <a:xfrm>
                <a:off x="4819" y="1973"/>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33" name="Freeform 257"/>
              <p:cNvSpPr>
                <a:spLocks/>
              </p:cNvSpPr>
              <p:nvPr/>
            </p:nvSpPr>
            <p:spPr bwMode="auto">
              <a:xfrm>
                <a:off x="4819" y="1997"/>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34" name="Freeform 258"/>
              <p:cNvSpPr>
                <a:spLocks/>
              </p:cNvSpPr>
              <p:nvPr/>
            </p:nvSpPr>
            <p:spPr bwMode="auto">
              <a:xfrm>
                <a:off x="4819" y="2021"/>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35" name="Freeform 259"/>
              <p:cNvSpPr>
                <a:spLocks/>
              </p:cNvSpPr>
              <p:nvPr/>
            </p:nvSpPr>
            <p:spPr bwMode="auto">
              <a:xfrm>
                <a:off x="4819" y="2045"/>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36" name="Freeform 260"/>
              <p:cNvSpPr>
                <a:spLocks/>
              </p:cNvSpPr>
              <p:nvPr/>
            </p:nvSpPr>
            <p:spPr bwMode="auto">
              <a:xfrm>
                <a:off x="4819" y="2069"/>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37" name="Freeform 261"/>
              <p:cNvSpPr>
                <a:spLocks/>
              </p:cNvSpPr>
              <p:nvPr/>
            </p:nvSpPr>
            <p:spPr bwMode="auto">
              <a:xfrm>
                <a:off x="4819" y="2094"/>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38" name="Freeform 262"/>
              <p:cNvSpPr>
                <a:spLocks/>
              </p:cNvSpPr>
              <p:nvPr/>
            </p:nvSpPr>
            <p:spPr bwMode="auto">
              <a:xfrm>
                <a:off x="4819" y="2118"/>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39" name="Freeform 263"/>
              <p:cNvSpPr>
                <a:spLocks/>
              </p:cNvSpPr>
              <p:nvPr/>
            </p:nvSpPr>
            <p:spPr bwMode="auto">
              <a:xfrm>
                <a:off x="4819" y="2142"/>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40" name="Freeform 264"/>
              <p:cNvSpPr>
                <a:spLocks/>
              </p:cNvSpPr>
              <p:nvPr/>
            </p:nvSpPr>
            <p:spPr bwMode="auto">
              <a:xfrm>
                <a:off x="4819" y="2166"/>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41" name="Freeform 265"/>
              <p:cNvSpPr>
                <a:spLocks/>
              </p:cNvSpPr>
              <p:nvPr/>
            </p:nvSpPr>
            <p:spPr bwMode="auto">
              <a:xfrm>
                <a:off x="4819" y="2190"/>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42" name="Freeform 266"/>
              <p:cNvSpPr>
                <a:spLocks/>
              </p:cNvSpPr>
              <p:nvPr/>
            </p:nvSpPr>
            <p:spPr bwMode="auto">
              <a:xfrm>
                <a:off x="4819" y="2214"/>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43" name="Freeform 267"/>
              <p:cNvSpPr>
                <a:spLocks/>
              </p:cNvSpPr>
              <p:nvPr/>
            </p:nvSpPr>
            <p:spPr bwMode="auto">
              <a:xfrm>
                <a:off x="4819" y="2238"/>
                <a:ext cx="20" cy="13"/>
              </a:xfrm>
              <a:custGeom>
                <a:avLst/>
                <a:gdLst/>
                <a:ahLst/>
                <a:cxnLst>
                  <a:cxn ang="0">
                    <a:pos x="20" y="7"/>
                  </a:cxn>
                  <a:cxn ang="0">
                    <a:pos x="20" y="5"/>
                  </a:cxn>
                  <a:cxn ang="0">
                    <a:pos x="20" y="2"/>
                  </a:cxn>
                  <a:cxn ang="0">
                    <a:pos x="17" y="0"/>
                  </a:cxn>
                  <a:cxn ang="0">
                    <a:pos x="13" y="0"/>
                  </a:cxn>
                  <a:cxn ang="0">
                    <a:pos x="10" y="0"/>
                  </a:cxn>
                  <a:cxn ang="0">
                    <a:pos x="6" y="0"/>
                  </a:cxn>
                  <a:cxn ang="0">
                    <a:pos x="3" y="2"/>
                  </a:cxn>
                  <a:cxn ang="0">
                    <a:pos x="0" y="5"/>
                  </a:cxn>
                  <a:cxn ang="0">
                    <a:pos x="0" y="7"/>
                  </a:cxn>
                  <a:cxn ang="0">
                    <a:pos x="0" y="7"/>
                  </a:cxn>
                  <a:cxn ang="0">
                    <a:pos x="3" y="9"/>
                  </a:cxn>
                  <a:cxn ang="0">
                    <a:pos x="6" y="11"/>
                  </a:cxn>
                  <a:cxn ang="0">
                    <a:pos x="10" y="13"/>
                  </a:cxn>
                  <a:cxn ang="0">
                    <a:pos x="10" y="13"/>
                  </a:cxn>
                  <a:cxn ang="0">
                    <a:pos x="13" y="11"/>
                  </a:cxn>
                  <a:cxn ang="0">
                    <a:pos x="17" y="9"/>
                  </a:cxn>
                  <a:cxn ang="0">
                    <a:pos x="20" y="9"/>
                  </a:cxn>
                  <a:cxn ang="0">
                    <a:pos x="20" y="7"/>
                  </a:cxn>
                </a:cxnLst>
                <a:rect l="0" t="0" r="r" b="b"/>
                <a:pathLst>
                  <a:path w="20" h="13">
                    <a:moveTo>
                      <a:pt x="20" y="7"/>
                    </a:moveTo>
                    <a:lnTo>
                      <a:pt x="20" y="5"/>
                    </a:lnTo>
                    <a:lnTo>
                      <a:pt x="20" y="2"/>
                    </a:lnTo>
                    <a:lnTo>
                      <a:pt x="17" y="0"/>
                    </a:lnTo>
                    <a:lnTo>
                      <a:pt x="13" y="0"/>
                    </a:lnTo>
                    <a:lnTo>
                      <a:pt x="10" y="0"/>
                    </a:lnTo>
                    <a:lnTo>
                      <a:pt x="6" y="0"/>
                    </a:lnTo>
                    <a:lnTo>
                      <a:pt x="3" y="2"/>
                    </a:lnTo>
                    <a:lnTo>
                      <a:pt x="0" y="5"/>
                    </a:lnTo>
                    <a:lnTo>
                      <a:pt x="0" y="7"/>
                    </a:lnTo>
                    <a:lnTo>
                      <a:pt x="0" y="7"/>
                    </a:lnTo>
                    <a:lnTo>
                      <a:pt x="3" y="9"/>
                    </a:lnTo>
                    <a:lnTo>
                      <a:pt x="6" y="11"/>
                    </a:lnTo>
                    <a:lnTo>
                      <a:pt x="10" y="13"/>
                    </a:lnTo>
                    <a:lnTo>
                      <a:pt x="10" y="13"/>
                    </a:lnTo>
                    <a:lnTo>
                      <a:pt x="13" y="11"/>
                    </a:lnTo>
                    <a:lnTo>
                      <a:pt x="17" y="9"/>
                    </a:lnTo>
                    <a:lnTo>
                      <a:pt x="20" y="9"/>
                    </a:lnTo>
                    <a:lnTo>
                      <a:pt x="20" y="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44" name="Freeform 268"/>
              <p:cNvSpPr>
                <a:spLocks/>
              </p:cNvSpPr>
              <p:nvPr/>
            </p:nvSpPr>
            <p:spPr bwMode="auto">
              <a:xfrm>
                <a:off x="4819" y="2263"/>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45" name="Freeform 269"/>
              <p:cNvSpPr>
                <a:spLocks/>
              </p:cNvSpPr>
              <p:nvPr/>
            </p:nvSpPr>
            <p:spPr bwMode="auto">
              <a:xfrm>
                <a:off x="4819" y="2287"/>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46" name="Freeform 270"/>
              <p:cNvSpPr>
                <a:spLocks/>
              </p:cNvSpPr>
              <p:nvPr/>
            </p:nvSpPr>
            <p:spPr bwMode="auto">
              <a:xfrm>
                <a:off x="4819" y="2311"/>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47" name="Freeform 271"/>
              <p:cNvSpPr>
                <a:spLocks/>
              </p:cNvSpPr>
              <p:nvPr/>
            </p:nvSpPr>
            <p:spPr bwMode="auto">
              <a:xfrm>
                <a:off x="4819" y="2335"/>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48" name="Freeform 272"/>
              <p:cNvSpPr>
                <a:spLocks/>
              </p:cNvSpPr>
              <p:nvPr/>
            </p:nvSpPr>
            <p:spPr bwMode="auto">
              <a:xfrm>
                <a:off x="4819" y="2359"/>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49" name="Freeform 273"/>
              <p:cNvSpPr>
                <a:spLocks/>
              </p:cNvSpPr>
              <p:nvPr/>
            </p:nvSpPr>
            <p:spPr bwMode="auto">
              <a:xfrm>
                <a:off x="4819" y="2383"/>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50" name="Freeform 274"/>
              <p:cNvSpPr>
                <a:spLocks/>
              </p:cNvSpPr>
              <p:nvPr/>
            </p:nvSpPr>
            <p:spPr bwMode="auto">
              <a:xfrm>
                <a:off x="4819" y="2408"/>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51" name="Freeform 275"/>
              <p:cNvSpPr>
                <a:spLocks/>
              </p:cNvSpPr>
              <p:nvPr/>
            </p:nvSpPr>
            <p:spPr bwMode="auto">
              <a:xfrm>
                <a:off x="4819" y="2432"/>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52" name="Freeform 276"/>
              <p:cNvSpPr>
                <a:spLocks/>
              </p:cNvSpPr>
              <p:nvPr/>
            </p:nvSpPr>
            <p:spPr bwMode="auto">
              <a:xfrm>
                <a:off x="4819" y="2456"/>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53" name="Freeform 277"/>
              <p:cNvSpPr>
                <a:spLocks/>
              </p:cNvSpPr>
              <p:nvPr/>
            </p:nvSpPr>
            <p:spPr bwMode="auto">
              <a:xfrm>
                <a:off x="4819" y="2480"/>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54" name="Freeform 278"/>
              <p:cNvSpPr>
                <a:spLocks/>
              </p:cNvSpPr>
              <p:nvPr/>
            </p:nvSpPr>
            <p:spPr bwMode="auto">
              <a:xfrm>
                <a:off x="4819" y="2504"/>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55" name="Freeform 279"/>
              <p:cNvSpPr>
                <a:spLocks/>
              </p:cNvSpPr>
              <p:nvPr/>
            </p:nvSpPr>
            <p:spPr bwMode="auto">
              <a:xfrm>
                <a:off x="4819" y="2528"/>
                <a:ext cx="20" cy="12"/>
              </a:xfrm>
              <a:custGeom>
                <a:avLst/>
                <a:gdLst/>
                <a:ahLst/>
                <a:cxnLst>
                  <a:cxn ang="0">
                    <a:pos x="20" y="6"/>
                  </a:cxn>
                  <a:cxn ang="0">
                    <a:pos x="20" y="4"/>
                  </a:cxn>
                  <a:cxn ang="0">
                    <a:pos x="20" y="2"/>
                  </a:cxn>
                  <a:cxn ang="0">
                    <a:pos x="17" y="0"/>
                  </a:cxn>
                  <a:cxn ang="0">
                    <a:pos x="13" y="0"/>
                  </a:cxn>
                  <a:cxn ang="0">
                    <a:pos x="10" y="0"/>
                  </a:cxn>
                  <a:cxn ang="0">
                    <a:pos x="6" y="0"/>
                  </a:cxn>
                  <a:cxn ang="0">
                    <a:pos x="3" y="2"/>
                  </a:cxn>
                  <a:cxn ang="0">
                    <a:pos x="0" y="4"/>
                  </a:cxn>
                  <a:cxn ang="0">
                    <a:pos x="0" y="6"/>
                  </a:cxn>
                  <a:cxn ang="0">
                    <a:pos x="0" y="6"/>
                  </a:cxn>
                  <a:cxn ang="0">
                    <a:pos x="3" y="8"/>
                  </a:cxn>
                  <a:cxn ang="0">
                    <a:pos x="6" y="10"/>
                  </a:cxn>
                  <a:cxn ang="0">
                    <a:pos x="10" y="12"/>
                  </a:cxn>
                  <a:cxn ang="0">
                    <a:pos x="10" y="12"/>
                  </a:cxn>
                  <a:cxn ang="0">
                    <a:pos x="13" y="10"/>
                  </a:cxn>
                  <a:cxn ang="0">
                    <a:pos x="17" y="8"/>
                  </a:cxn>
                  <a:cxn ang="0">
                    <a:pos x="20" y="8"/>
                  </a:cxn>
                  <a:cxn ang="0">
                    <a:pos x="20" y="6"/>
                  </a:cxn>
                </a:cxnLst>
                <a:rect l="0" t="0" r="r" b="b"/>
                <a:pathLst>
                  <a:path w="20" h="12">
                    <a:moveTo>
                      <a:pt x="20" y="6"/>
                    </a:moveTo>
                    <a:lnTo>
                      <a:pt x="20" y="4"/>
                    </a:lnTo>
                    <a:lnTo>
                      <a:pt x="20" y="2"/>
                    </a:lnTo>
                    <a:lnTo>
                      <a:pt x="17" y="0"/>
                    </a:lnTo>
                    <a:lnTo>
                      <a:pt x="13" y="0"/>
                    </a:lnTo>
                    <a:lnTo>
                      <a:pt x="10" y="0"/>
                    </a:lnTo>
                    <a:lnTo>
                      <a:pt x="6" y="0"/>
                    </a:lnTo>
                    <a:lnTo>
                      <a:pt x="3" y="2"/>
                    </a:lnTo>
                    <a:lnTo>
                      <a:pt x="0" y="4"/>
                    </a:lnTo>
                    <a:lnTo>
                      <a:pt x="0" y="6"/>
                    </a:lnTo>
                    <a:lnTo>
                      <a:pt x="0" y="6"/>
                    </a:lnTo>
                    <a:lnTo>
                      <a:pt x="3" y="8"/>
                    </a:lnTo>
                    <a:lnTo>
                      <a:pt x="6" y="10"/>
                    </a:lnTo>
                    <a:lnTo>
                      <a:pt x="10" y="12"/>
                    </a:lnTo>
                    <a:lnTo>
                      <a:pt x="10" y="12"/>
                    </a:lnTo>
                    <a:lnTo>
                      <a:pt x="13" y="10"/>
                    </a:lnTo>
                    <a:lnTo>
                      <a:pt x="17" y="8"/>
                    </a:lnTo>
                    <a:lnTo>
                      <a:pt x="20" y="8"/>
                    </a:lnTo>
                    <a:lnTo>
                      <a:pt x="2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56" name="Freeform 280"/>
              <p:cNvSpPr>
                <a:spLocks/>
              </p:cNvSpPr>
              <p:nvPr/>
            </p:nvSpPr>
            <p:spPr bwMode="auto">
              <a:xfrm>
                <a:off x="4819" y="2552"/>
                <a:ext cx="20" cy="13"/>
              </a:xfrm>
              <a:custGeom>
                <a:avLst/>
                <a:gdLst/>
                <a:ahLst/>
                <a:cxnLst>
                  <a:cxn ang="0">
                    <a:pos x="20" y="7"/>
                  </a:cxn>
                  <a:cxn ang="0">
                    <a:pos x="20" y="5"/>
                  </a:cxn>
                  <a:cxn ang="0">
                    <a:pos x="20" y="2"/>
                  </a:cxn>
                  <a:cxn ang="0">
                    <a:pos x="17" y="0"/>
                  </a:cxn>
                  <a:cxn ang="0">
                    <a:pos x="13" y="0"/>
                  </a:cxn>
                  <a:cxn ang="0">
                    <a:pos x="10" y="0"/>
                  </a:cxn>
                  <a:cxn ang="0">
                    <a:pos x="6" y="0"/>
                  </a:cxn>
                  <a:cxn ang="0">
                    <a:pos x="3" y="2"/>
                  </a:cxn>
                  <a:cxn ang="0">
                    <a:pos x="0" y="5"/>
                  </a:cxn>
                  <a:cxn ang="0">
                    <a:pos x="0" y="7"/>
                  </a:cxn>
                  <a:cxn ang="0">
                    <a:pos x="0" y="7"/>
                  </a:cxn>
                  <a:cxn ang="0">
                    <a:pos x="3" y="9"/>
                  </a:cxn>
                  <a:cxn ang="0">
                    <a:pos x="6" y="11"/>
                  </a:cxn>
                  <a:cxn ang="0">
                    <a:pos x="10" y="13"/>
                  </a:cxn>
                  <a:cxn ang="0">
                    <a:pos x="10" y="13"/>
                  </a:cxn>
                  <a:cxn ang="0">
                    <a:pos x="13" y="11"/>
                  </a:cxn>
                  <a:cxn ang="0">
                    <a:pos x="17" y="9"/>
                  </a:cxn>
                  <a:cxn ang="0">
                    <a:pos x="20" y="9"/>
                  </a:cxn>
                  <a:cxn ang="0">
                    <a:pos x="20" y="7"/>
                  </a:cxn>
                </a:cxnLst>
                <a:rect l="0" t="0" r="r" b="b"/>
                <a:pathLst>
                  <a:path w="20" h="13">
                    <a:moveTo>
                      <a:pt x="20" y="7"/>
                    </a:moveTo>
                    <a:lnTo>
                      <a:pt x="20" y="5"/>
                    </a:lnTo>
                    <a:lnTo>
                      <a:pt x="20" y="2"/>
                    </a:lnTo>
                    <a:lnTo>
                      <a:pt x="17" y="0"/>
                    </a:lnTo>
                    <a:lnTo>
                      <a:pt x="13" y="0"/>
                    </a:lnTo>
                    <a:lnTo>
                      <a:pt x="10" y="0"/>
                    </a:lnTo>
                    <a:lnTo>
                      <a:pt x="6" y="0"/>
                    </a:lnTo>
                    <a:lnTo>
                      <a:pt x="3" y="2"/>
                    </a:lnTo>
                    <a:lnTo>
                      <a:pt x="0" y="5"/>
                    </a:lnTo>
                    <a:lnTo>
                      <a:pt x="0" y="7"/>
                    </a:lnTo>
                    <a:lnTo>
                      <a:pt x="0" y="7"/>
                    </a:lnTo>
                    <a:lnTo>
                      <a:pt x="3" y="9"/>
                    </a:lnTo>
                    <a:lnTo>
                      <a:pt x="6" y="11"/>
                    </a:lnTo>
                    <a:lnTo>
                      <a:pt x="10" y="13"/>
                    </a:lnTo>
                    <a:lnTo>
                      <a:pt x="10" y="13"/>
                    </a:lnTo>
                    <a:lnTo>
                      <a:pt x="13" y="11"/>
                    </a:lnTo>
                    <a:lnTo>
                      <a:pt x="17" y="9"/>
                    </a:lnTo>
                    <a:lnTo>
                      <a:pt x="20" y="9"/>
                    </a:lnTo>
                    <a:lnTo>
                      <a:pt x="20" y="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4858" name="Freeform 282"/>
            <p:cNvSpPr>
              <a:spLocks/>
            </p:cNvSpPr>
            <p:nvPr/>
          </p:nvSpPr>
          <p:spPr bwMode="auto">
            <a:xfrm>
              <a:off x="4825" y="1612"/>
              <a:ext cx="640" cy="39"/>
            </a:xfrm>
            <a:custGeom>
              <a:avLst/>
              <a:gdLst/>
              <a:ahLst/>
              <a:cxnLst>
                <a:cxn ang="0">
                  <a:pos x="0" y="11"/>
                </a:cxn>
                <a:cxn ang="0">
                  <a:pos x="0" y="39"/>
                </a:cxn>
                <a:cxn ang="0">
                  <a:pos x="640" y="29"/>
                </a:cxn>
                <a:cxn ang="0">
                  <a:pos x="640" y="0"/>
                </a:cxn>
                <a:cxn ang="0">
                  <a:pos x="0" y="11"/>
                </a:cxn>
              </a:cxnLst>
              <a:rect l="0" t="0" r="r" b="b"/>
              <a:pathLst>
                <a:path w="640" h="39">
                  <a:moveTo>
                    <a:pt x="0" y="11"/>
                  </a:moveTo>
                  <a:lnTo>
                    <a:pt x="0" y="39"/>
                  </a:lnTo>
                  <a:lnTo>
                    <a:pt x="640" y="29"/>
                  </a:lnTo>
                  <a:lnTo>
                    <a:pt x="640" y="0"/>
                  </a:lnTo>
                  <a:lnTo>
                    <a:pt x="0" y="1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59" name="Rectangle 283"/>
            <p:cNvSpPr>
              <a:spLocks noChangeArrowheads="1"/>
            </p:cNvSpPr>
            <p:nvPr/>
          </p:nvSpPr>
          <p:spPr bwMode="auto">
            <a:xfrm>
              <a:off x="4592" y="2516"/>
              <a:ext cx="512" cy="2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60" name="Rectangle 284"/>
            <p:cNvSpPr>
              <a:spLocks noChangeArrowheads="1"/>
            </p:cNvSpPr>
            <p:nvPr/>
          </p:nvSpPr>
          <p:spPr bwMode="auto">
            <a:xfrm>
              <a:off x="4791" y="2578"/>
              <a:ext cx="65"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000000"/>
                  </a:solidFill>
                  <a:latin typeface="Helvetica" charset="0"/>
                  <a:cs typeface="Arial" pitchFamily="34" charset="0"/>
                </a:rPr>
                <a:t>S</a:t>
              </a:r>
              <a:endParaRPr lang="en-US">
                <a:latin typeface="Arial" pitchFamily="34" charset="0"/>
                <a:cs typeface="Arial" pitchFamily="34" charset="0"/>
              </a:endParaRPr>
            </a:p>
          </p:txBody>
        </p:sp>
      </p:grpSp>
    </p:spTree>
    <p:extLst>
      <p:ext uri="{BB962C8B-B14F-4D97-AF65-F5344CB8AC3E}">
        <p14:creationId xmlns:p14="http://schemas.microsoft.com/office/powerpoint/2010/main" val="3438772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1524000" y="0"/>
            <a:ext cx="7772400" cy="1143000"/>
          </a:xfrm>
          <a:prstGeom prst="rect">
            <a:avLst/>
          </a:prstGeom>
          <a:noFill/>
          <a:ln w="9525">
            <a:noFill/>
            <a:miter lim="800000"/>
            <a:headEnd/>
            <a:tailEnd/>
          </a:ln>
          <a:effectLst/>
        </p:spPr>
        <p:txBody>
          <a:bodyPr anchor="ctr"/>
          <a:lstStyle/>
          <a:p>
            <a:pPr>
              <a:defRPr/>
            </a:pPr>
            <a:r>
              <a:rPr lang="en-US" sz="4400" dirty="0">
                <a:solidFill>
                  <a:schemeClr val="tx2"/>
                </a:solidFill>
                <a:effectLst>
                  <a:outerShdw blurRad="38100" dist="38100" dir="2700000" algn="tl">
                    <a:srgbClr val="C0C0C0"/>
                  </a:outerShdw>
                </a:effectLst>
              </a:rPr>
              <a:t>Nearest Neighbor Classifier</a:t>
            </a:r>
          </a:p>
        </p:txBody>
      </p:sp>
      <p:sp>
        <p:nvSpPr>
          <p:cNvPr id="84995" name="Rectangle 3"/>
          <p:cNvSpPr>
            <a:spLocks noChangeArrowheads="1"/>
          </p:cNvSpPr>
          <p:nvPr/>
        </p:nvSpPr>
        <p:spPr bwMode="auto">
          <a:xfrm>
            <a:off x="6223000" y="3922713"/>
            <a:ext cx="4343400" cy="1676400"/>
          </a:xfrm>
          <a:prstGeom prst="rect">
            <a:avLst/>
          </a:prstGeom>
          <a:solidFill>
            <a:srgbClr val="CCFFFF"/>
          </a:solidFill>
          <a:ln w="9525">
            <a:noFill/>
            <a:miter lim="800000"/>
            <a:headEnd/>
            <a:tailEnd/>
          </a:ln>
          <a:effectLst>
            <a:outerShdw dist="107763" dir="8100000" algn="ctr" rotWithShape="0">
              <a:schemeClr val="bg2"/>
            </a:outerShdw>
          </a:effectLst>
        </p:spPr>
        <p:txBody>
          <a:bodyPr wrap="none" anchor="ctr"/>
          <a:lstStyle/>
          <a:p>
            <a:pPr>
              <a:defRPr/>
            </a:pPr>
            <a:endParaRPr lang="en-US"/>
          </a:p>
        </p:txBody>
      </p:sp>
      <p:sp>
        <p:nvSpPr>
          <p:cNvPr id="85132" name="Text Box 140"/>
          <p:cNvSpPr txBox="1">
            <a:spLocks noChangeArrowheads="1"/>
          </p:cNvSpPr>
          <p:nvPr/>
        </p:nvSpPr>
        <p:spPr bwMode="auto">
          <a:xfrm>
            <a:off x="6223000" y="3998913"/>
            <a:ext cx="4279900" cy="1465262"/>
          </a:xfrm>
          <a:prstGeom prst="rect">
            <a:avLst/>
          </a:prstGeom>
          <a:noFill/>
          <a:ln w="9525">
            <a:noFill/>
            <a:miter lim="800000"/>
            <a:headEnd/>
            <a:tailEnd/>
          </a:ln>
          <a:effectLst/>
        </p:spPr>
        <p:txBody>
          <a:bodyPr>
            <a:spAutoFit/>
          </a:bodyPr>
          <a:lstStyle/>
          <a:p>
            <a:pPr algn="l">
              <a:defRPr/>
            </a:pPr>
            <a:r>
              <a:rPr lang="en-US" b="1"/>
              <a:t>If</a:t>
            </a:r>
            <a:r>
              <a:rPr lang="en-US"/>
              <a:t> the </a:t>
            </a:r>
            <a:r>
              <a:rPr lang="en-US" b="1"/>
              <a:t>nearest</a:t>
            </a:r>
            <a:r>
              <a:rPr lang="en-US"/>
              <a:t> instance to the </a:t>
            </a:r>
            <a:r>
              <a:rPr lang="en-US">
                <a:solidFill>
                  <a:srgbClr val="990099"/>
                </a:solidFill>
                <a:effectLst>
                  <a:outerShdw blurRad="38100" dist="38100" dir="2700000" algn="tl">
                    <a:srgbClr val="C0C0C0"/>
                  </a:outerShdw>
                </a:effectLst>
              </a:rPr>
              <a:t>previously unseen instance </a:t>
            </a:r>
            <a:r>
              <a:rPr lang="en-US" b="1"/>
              <a:t>is a </a:t>
            </a:r>
            <a:r>
              <a:rPr lang="en-US" b="1">
                <a:solidFill>
                  <a:srgbClr val="FF0000"/>
                </a:solidFill>
              </a:rPr>
              <a:t>Katydid</a:t>
            </a:r>
            <a:endParaRPr lang="en-US" b="1">
              <a:solidFill>
                <a:srgbClr val="0000FF"/>
              </a:solidFill>
            </a:endParaRPr>
          </a:p>
          <a:p>
            <a:pPr algn="l">
              <a:defRPr/>
            </a:pPr>
            <a:r>
              <a:rPr lang="en-US"/>
              <a:t>      class is </a:t>
            </a:r>
            <a:r>
              <a:rPr lang="en-US" b="1">
                <a:solidFill>
                  <a:srgbClr val="FF0000"/>
                </a:solidFill>
              </a:rPr>
              <a:t>Katydid</a:t>
            </a:r>
            <a:endParaRPr lang="en-US" b="1">
              <a:solidFill>
                <a:srgbClr val="0000FF"/>
              </a:solidFill>
            </a:endParaRPr>
          </a:p>
          <a:p>
            <a:pPr algn="l">
              <a:defRPr/>
            </a:pPr>
            <a:r>
              <a:rPr lang="en-US" b="1"/>
              <a:t>else</a:t>
            </a:r>
            <a:r>
              <a:rPr lang="en-US"/>
              <a:t> </a:t>
            </a:r>
          </a:p>
          <a:p>
            <a:pPr algn="l">
              <a:defRPr/>
            </a:pPr>
            <a:r>
              <a:rPr lang="en-US"/>
              <a:t>      class is </a:t>
            </a:r>
            <a:r>
              <a:rPr lang="en-US" b="1">
                <a:solidFill>
                  <a:srgbClr val="0000FF"/>
                </a:solidFill>
              </a:rPr>
              <a:t>Grasshopper</a:t>
            </a:r>
          </a:p>
        </p:txBody>
      </p:sp>
      <p:grpSp>
        <p:nvGrpSpPr>
          <p:cNvPr id="2" name="Group 141"/>
          <p:cNvGrpSpPr>
            <a:grpSpLocks/>
          </p:cNvGrpSpPr>
          <p:nvPr/>
        </p:nvGrpSpPr>
        <p:grpSpPr bwMode="auto">
          <a:xfrm>
            <a:off x="6553201" y="5791201"/>
            <a:ext cx="1844675" cy="701675"/>
            <a:chOff x="3552" y="3711"/>
            <a:chExt cx="1162" cy="442"/>
          </a:xfrm>
        </p:grpSpPr>
        <p:sp>
          <p:nvSpPr>
            <p:cNvPr id="3230" name="Text Box 142"/>
            <p:cNvSpPr txBox="1">
              <a:spLocks noChangeArrowheads="1"/>
            </p:cNvSpPr>
            <p:nvPr/>
          </p:nvSpPr>
          <p:spPr bwMode="auto">
            <a:xfrm>
              <a:off x="3648" y="3711"/>
              <a:ext cx="1066" cy="442"/>
            </a:xfrm>
            <a:prstGeom prst="rect">
              <a:avLst/>
            </a:prstGeom>
            <a:noFill/>
            <a:ln w="9525">
              <a:noFill/>
              <a:miter lim="800000"/>
              <a:headEnd/>
              <a:tailEnd/>
            </a:ln>
          </p:spPr>
          <p:txBody>
            <a:bodyPr wrap="none">
              <a:spAutoFit/>
            </a:bodyPr>
            <a:lstStyle/>
            <a:p>
              <a:pPr algn="l"/>
              <a:r>
                <a:rPr lang="en-US" sz="2000" b="1">
                  <a:solidFill>
                    <a:srgbClr val="FF0000"/>
                  </a:solidFill>
                </a:rPr>
                <a:t>Katydids</a:t>
              </a:r>
              <a:endParaRPr lang="en-US" sz="2000" b="1">
                <a:solidFill>
                  <a:srgbClr val="0000FF"/>
                </a:solidFill>
              </a:endParaRPr>
            </a:p>
            <a:p>
              <a:pPr algn="l"/>
              <a:r>
                <a:rPr lang="en-US" sz="2000" b="1">
                  <a:solidFill>
                    <a:srgbClr val="0000FF"/>
                  </a:solidFill>
                </a:rPr>
                <a:t>Grasshoppers</a:t>
              </a:r>
            </a:p>
          </p:txBody>
        </p:sp>
        <p:sp>
          <p:nvSpPr>
            <p:cNvPr id="3231" name="Rectangle 143" descr="Wide downward diagonal"/>
            <p:cNvSpPr>
              <a:spLocks noChangeArrowheads="1"/>
            </p:cNvSpPr>
            <p:nvPr/>
          </p:nvSpPr>
          <p:spPr bwMode="auto">
            <a:xfrm>
              <a:off x="3552" y="3792"/>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p>
              <a:endParaRPr lang="en-US"/>
            </a:p>
          </p:txBody>
        </p:sp>
        <p:sp>
          <p:nvSpPr>
            <p:cNvPr id="3232" name="Oval 144"/>
            <p:cNvSpPr>
              <a:spLocks noChangeArrowheads="1"/>
            </p:cNvSpPr>
            <p:nvPr/>
          </p:nvSpPr>
          <p:spPr bwMode="auto">
            <a:xfrm>
              <a:off x="3552" y="3984"/>
              <a:ext cx="96" cy="96"/>
            </a:xfrm>
            <a:prstGeom prst="ellipse">
              <a:avLst/>
            </a:prstGeom>
            <a:solidFill>
              <a:srgbClr val="0000FF"/>
            </a:solidFill>
            <a:ln w="9525">
              <a:noFill/>
              <a:round/>
              <a:headEnd/>
              <a:tailEnd/>
            </a:ln>
          </p:spPr>
          <p:txBody>
            <a:bodyPr wrap="none" anchor="ctr"/>
            <a:lstStyle/>
            <a:p>
              <a:endParaRPr lang="en-US"/>
            </a:p>
          </p:txBody>
        </p:sp>
      </p:grpSp>
      <p:sp>
        <p:nvSpPr>
          <p:cNvPr id="3079" name="Text Box 145"/>
          <p:cNvSpPr txBox="1">
            <a:spLocks noChangeArrowheads="1"/>
          </p:cNvSpPr>
          <p:nvPr/>
        </p:nvSpPr>
        <p:spPr bwMode="auto">
          <a:xfrm>
            <a:off x="8770938" y="3049589"/>
            <a:ext cx="1301638" cy="646331"/>
          </a:xfrm>
          <a:prstGeom prst="rect">
            <a:avLst/>
          </a:prstGeom>
          <a:noFill/>
          <a:ln w="9525">
            <a:noFill/>
            <a:miter lim="800000"/>
            <a:headEnd/>
            <a:tailEnd/>
          </a:ln>
        </p:spPr>
        <p:txBody>
          <a:bodyPr wrap="none">
            <a:spAutoFit/>
          </a:bodyPr>
          <a:lstStyle/>
          <a:p>
            <a:r>
              <a:rPr lang="en-US"/>
              <a:t>Joe Hodges</a:t>
            </a:r>
            <a:r>
              <a:rPr lang="en-US" b="1"/>
              <a:t> </a:t>
            </a:r>
          </a:p>
          <a:p>
            <a:r>
              <a:rPr lang="en-US"/>
              <a:t>1922-2000</a:t>
            </a:r>
          </a:p>
        </p:txBody>
      </p:sp>
      <p:sp>
        <p:nvSpPr>
          <p:cNvPr id="3080" name="Text Box 148"/>
          <p:cNvSpPr txBox="1">
            <a:spLocks noChangeArrowheads="1"/>
          </p:cNvSpPr>
          <p:nvPr/>
        </p:nvSpPr>
        <p:spPr bwMode="auto">
          <a:xfrm>
            <a:off x="6977064" y="3040063"/>
            <a:ext cx="1244251" cy="923330"/>
          </a:xfrm>
          <a:prstGeom prst="rect">
            <a:avLst/>
          </a:prstGeom>
          <a:noFill/>
          <a:ln w="9525">
            <a:noFill/>
            <a:miter lim="800000"/>
            <a:headEnd/>
            <a:tailEnd/>
          </a:ln>
        </p:spPr>
        <p:txBody>
          <a:bodyPr wrap="none">
            <a:spAutoFit/>
          </a:bodyPr>
          <a:lstStyle/>
          <a:p>
            <a:r>
              <a:rPr lang="en-US"/>
              <a:t>Evelyn Fix</a:t>
            </a:r>
          </a:p>
          <a:p>
            <a:r>
              <a:rPr lang="en-US" b="1"/>
              <a:t> </a:t>
            </a:r>
            <a:r>
              <a:rPr lang="en-US"/>
              <a:t>1904-1965</a:t>
            </a:r>
            <a:br>
              <a:rPr lang="en-US"/>
            </a:br>
            <a:endParaRPr lang="en-US"/>
          </a:p>
        </p:txBody>
      </p:sp>
      <p:pic>
        <p:nvPicPr>
          <p:cNvPr id="3081" name="Picture 151" descr="silhouette"/>
          <p:cNvPicPr>
            <a:picLocks noChangeAspect="1" noChangeArrowheads="1"/>
          </p:cNvPicPr>
          <p:nvPr/>
        </p:nvPicPr>
        <p:blipFill>
          <a:blip r:embed="rId3" cstate="print"/>
          <a:srcRect/>
          <a:stretch>
            <a:fillRect/>
          </a:stretch>
        </p:blipFill>
        <p:spPr bwMode="auto">
          <a:xfrm>
            <a:off x="6848475" y="1200150"/>
            <a:ext cx="1714500" cy="1714500"/>
          </a:xfrm>
          <a:prstGeom prst="rect">
            <a:avLst/>
          </a:prstGeom>
          <a:noFill/>
          <a:ln w="9525">
            <a:noFill/>
            <a:miter lim="800000"/>
            <a:headEnd/>
            <a:tailEnd/>
          </a:ln>
        </p:spPr>
      </p:pic>
      <p:graphicFrame>
        <p:nvGraphicFramePr>
          <p:cNvPr id="3074" name="Object 0"/>
          <p:cNvGraphicFramePr>
            <a:graphicFrameLocks noChangeAspect="1"/>
          </p:cNvGraphicFramePr>
          <p:nvPr/>
        </p:nvGraphicFramePr>
        <p:xfrm>
          <a:off x="8939214" y="1190625"/>
          <a:ext cx="1476375" cy="1657350"/>
        </p:xfrm>
        <a:graphic>
          <a:graphicData uri="http://schemas.openxmlformats.org/presentationml/2006/ole">
            <mc:AlternateContent xmlns:mc="http://schemas.openxmlformats.org/markup-compatibility/2006">
              <mc:Choice xmlns:v="urn:schemas-microsoft-com:vml" Requires="v">
                <p:oleObj spid="_x0000_s8195" name="Bitmap Image" r:id="rId4" imgW="1476190" imgH="1657581" progId="Paint.Picture">
                  <p:embed/>
                </p:oleObj>
              </mc:Choice>
              <mc:Fallback>
                <p:oleObj name="Bitmap Image" r:id="rId4" imgW="1476190" imgH="1657581" progId="Paint.Picture">
                  <p:embed/>
                  <p:pic>
                    <p:nvPicPr>
                      <p:cNvPr id="3074"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9214" y="1190625"/>
                        <a:ext cx="147637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pic>
        <p:nvPicPr>
          <p:cNvPr id="3082" name="Picture 868" descr="katydid"/>
          <p:cNvPicPr>
            <a:picLocks noChangeAspect="1" noChangeArrowheads="1"/>
          </p:cNvPicPr>
          <p:nvPr/>
        </p:nvPicPr>
        <p:blipFill>
          <a:blip r:embed="rId6" cstate="print"/>
          <a:srcRect/>
          <a:stretch>
            <a:fillRect/>
          </a:stretch>
        </p:blipFill>
        <p:spPr bwMode="auto">
          <a:xfrm>
            <a:off x="2028825" y="800101"/>
            <a:ext cx="1981200" cy="1362075"/>
          </a:xfrm>
          <a:prstGeom prst="rect">
            <a:avLst/>
          </a:prstGeom>
          <a:noFill/>
          <a:ln w="9525">
            <a:noFill/>
            <a:miter lim="800000"/>
            <a:headEnd/>
            <a:tailEnd/>
          </a:ln>
        </p:spPr>
      </p:pic>
      <p:sp>
        <p:nvSpPr>
          <p:cNvPr id="85861" name="Rectangle 869"/>
          <p:cNvSpPr>
            <a:spLocks noChangeArrowheads="1"/>
          </p:cNvSpPr>
          <p:nvPr/>
        </p:nvSpPr>
        <p:spPr bwMode="auto">
          <a:xfrm rot="16200000">
            <a:off x="627063" y="3906838"/>
            <a:ext cx="2133600" cy="339725"/>
          </a:xfrm>
          <a:prstGeom prst="rect">
            <a:avLst/>
          </a:prstGeom>
          <a:noFill/>
          <a:ln w="9525">
            <a:noFill/>
            <a:miter lim="800000"/>
            <a:headEnd/>
            <a:tailEnd/>
          </a:ln>
          <a:effectLst/>
        </p:spPr>
        <p:txBody>
          <a:bodyPr>
            <a:spAutoFit/>
          </a:bodyPr>
          <a:lstStyle/>
          <a:p>
            <a:pPr algn="l">
              <a:lnSpc>
                <a:spcPct val="90000"/>
              </a:lnSpc>
              <a:spcBef>
                <a:spcPct val="50000"/>
              </a:spcBef>
              <a:defRPr/>
            </a:pPr>
            <a:r>
              <a:rPr lang="en-US" b="1">
                <a:effectLst>
                  <a:outerShdw blurRad="38100" dist="38100" dir="2700000" algn="tl">
                    <a:srgbClr val="C0C0C0"/>
                  </a:outerShdw>
                </a:effectLst>
              </a:rPr>
              <a:t>Antenna  Length</a:t>
            </a:r>
          </a:p>
        </p:txBody>
      </p:sp>
      <p:sp>
        <p:nvSpPr>
          <p:cNvPr id="3084" name="Rectangle 870"/>
          <p:cNvSpPr>
            <a:spLocks noChangeArrowheads="1"/>
          </p:cNvSpPr>
          <p:nvPr/>
        </p:nvSpPr>
        <p:spPr bwMode="auto">
          <a:xfrm>
            <a:off x="2209800" y="5600700"/>
            <a:ext cx="381000" cy="381000"/>
          </a:xfrm>
          <a:prstGeom prst="rect">
            <a:avLst/>
          </a:prstGeom>
          <a:noFill/>
          <a:ln w="0">
            <a:solidFill>
              <a:srgbClr val="C0C0C0"/>
            </a:solidFill>
            <a:miter lim="800000"/>
            <a:headEnd/>
            <a:tailEnd/>
          </a:ln>
        </p:spPr>
        <p:txBody>
          <a:bodyPr wrap="none" anchor="ctr"/>
          <a:lstStyle/>
          <a:p>
            <a:endParaRPr lang="en-US"/>
          </a:p>
        </p:txBody>
      </p:sp>
      <p:sp>
        <p:nvSpPr>
          <p:cNvPr id="3085" name="Rectangle 871"/>
          <p:cNvSpPr>
            <a:spLocks noChangeArrowheads="1"/>
          </p:cNvSpPr>
          <p:nvPr/>
        </p:nvSpPr>
        <p:spPr bwMode="auto">
          <a:xfrm>
            <a:off x="2590800" y="5600700"/>
            <a:ext cx="381000" cy="381000"/>
          </a:xfrm>
          <a:prstGeom prst="rect">
            <a:avLst/>
          </a:prstGeom>
          <a:noFill/>
          <a:ln w="0">
            <a:solidFill>
              <a:srgbClr val="C0C0C0"/>
            </a:solidFill>
            <a:miter lim="800000"/>
            <a:headEnd/>
            <a:tailEnd/>
          </a:ln>
        </p:spPr>
        <p:txBody>
          <a:bodyPr wrap="none" anchor="ctr"/>
          <a:lstStyle/>
          <a:p>
            <a:endParaRPr lang="en-US"/>
          </a:p>
        </p:txBody>
      </p:sp>
      <p:sp>
        <p:nvSpPr>
          <p:cNvPr id="3086" name="Rectangle 872"/>
          <p:cNvSpPr>
            <a:spLocks noChangeArrowheads="1"/>
          </p:cNvSpPr>
          <p:nvPr/>
        </p:nvSpPr>
        <p:spPr bwMode="auto">
          <a:xfrm>
            <a:off x="2971800" y="5600700"/>
            <a:ext cx="381000" cy="381000"/>
          </a:xfrm>
          <a:prstGeom prst="rect">
            <a:avLst/>
          </a:prstGeom>
          <a:noFill/>
          <a:ln w="0">
            <a:solidFill>
              <a:srgbClr val="C0C0C0"/>
            </a:solidFill>
            <a:miter lim="800000"/>
            <a:headEnd/>
            <a:tailEnd/>
          </a:ln>
        </p:spPr>
        <p:txBody>
          <a:bodyPr wrap="none" anchor="ctr"/>
          <a:lstStyle/>
          <a:p>
            <a:endParaRPr lang="en-US"/>
          </a:p>
        </p:txBody>
      </p:sp>
      <p:sp>
        <p:nvSpPr>
          <p:cNvPr id="3087" name="Rectangle 873"/>
          <p:cNvSpPr>
            <a:spLocks noChangeArrowheads="1"/>
          </p:cNvSpPr>
          <p:nvPr/>
        </p:nvSpPr>
        <p:spPr bwMode="auto">
          <a:xfrm>
            <a:off x="3352800" y="5600700"/>
            <a:ext cx="381000" cy="381000"/>
          </a:xfrm>
          <a:prstGeom prst="rect">
            <a:avLst/>
          </a:prstGeom>
          <a:noFill/>
          <a:ln w="0">
            <a:solidFill>
              <a:srgbClr val="C0C0C0"/>
            </a:solidFill>
            <a:miter lim="800000"/>
            <a:headEnd/>
            <a:tailEnd/>
          </a:ln>
        </p:spPr>
        <p:txBody>
          <a:bodyPr wrap="none" anchor="ctr"/>
          <a:lstStyle/>
          <a:p>
            <a:endParaRPr lang="en-US"/>
          </a:p>
        </p:txBody>
      </p:sp>
      <p:sp>
        <p:nvSpPr>
          <p:cNvPr id="3088" name="Rectangle 874"/>
          <p:cNvSpPr>
            <a:spLocks noChangeArrowheads="1"/>
          </p:cNvSpPr>
          <p:nvPr/>
        </p:nvSpPr>
        <p:spPr bwMode="auto">
          <a:xfrm>
            <a:off x="3733800" y="5600700"/>
            <a:ext cx="381000" cy="381000"/>
          </a:xfrm>
          <a:prstGeom prst="rect">
            <a:avLst/>
          </a:prstGeom>
          <a:noFill/>
          <a:ln w="0">
            <a:solidFill>
              <a:srgbClr val="C0C0C0"/>
            </a:solidFill>
            <a:miter lim="800000"/>
            <a:headEnd/>
            <a:tailEnd/>
          </a:ln>
        </p:spPr>
        <p:txBody>
          <a:bodyPr wrap="none" anchor="ctr"/>
          <a:lstStyle/>
          <a:p>
            <a:endParaRPr lang="en-US"/>
          </a:p>
        </p:txBody>
      </p:sp>
      <p:sp>
        <p:nvSpPr>
          <p:cNvPr id="3089" name="Rectangle 875"/>
          <p:cNvSpPr>
            <a:spLocks noChangeArrowheads="1"/>
          </p:cNvSpPr>
          <p:nvPr/>
        </p:nvSpPr>
        <p:spPr bwMode="auto">
          <a:xfrm>
            <a:off x="4114800" y="5600700"/>
            <a:ext cx="381000" cy="381000"/>
          </a:xfrm>
          <a:prstGeom prst="rect">
            <a:avLst/>
          </a:prstGeom>
          <a:noFill/>
          <a:ln w="0">
            <a:solidFill>
              <a:srgbClr val="C0C0C0"/>
            </a:solidFill>
            <a:miter lim="800000"/>
            <a:headEnd/>
            <a:tailEnd/>
          </a:ln>
        </p:spPr>
        <p:txBody>
          <a:bodyPr wrap="none" anchor="ctr"/>
          <a:lstStyle/>
          <a:p>
            <a:endParaRPr lang="en-US"/>
          </a:p>
        </p:txBody>
      </p:sp>
      <p:sp>
        <p:nvSpPr>
          <p:cNvPr id="3090" name="Rectangle 876"/>
          <p:cNvSpPr>
            <a:spLocks noChangeArrowheads="1"/>
          </p:cNvSpPr>
          <p:nvPr/>
        </p:nvSpPr>
        <p:spPr bwMode="auto">
          <a:xfrm>
            <a:off x="4495800" y="5600700"/>
            <a:ext cx="381000" cy="381000"/>
          </a:xfrm>
          <a:prstGeom prst="rect">
            <a:avLst/>
          </a:prstGeom>
          <a:noFill/>
          <a:ln w="0">
            <a:solidFill>
              <a:srgbClr val="C0C0C0"/>
            </a:solidFill>
            <a:miter lim="800000"/>
            <a:headEnd/>
            <a:tailEnd/>
          </a:ln>
        </p:spPr>
        <p:txBody>
          <a:bodyPr wrap="none" anchor="ctr"/>
          <a:lstStyle/>
          <a:p>
            <a:endParaRPr lang="en-US"/>
          </a:p>
        </p:txBody>
      </p:sp>
      <p:sp>
        <p:nvSpPr>
          <p:cNvPr id="3091" name="Rectangle 877"/>
          <p:cNvSpPr>
            <a:spLocks noChangeArrowheads="1"/>
          </p:cNvSpPr>
          <p:nvPr/>
        </p:nvSpPr>
        <p:spPr bwMode="auto">
          <a:xfrm>
            <a:off x="4876800" y="5600700"/>
            <a:ext cx="381000" cy="381000"/>
          </a:xfrm>
          <a:prstGeom prst="rect">
            <a:avLst/>
          </a:prstGeom>
          <a:noFill/>
          <a:ln w="0">
            <a:solidFill>
              <a:srgbClr val="C0C0C0"/>
            </a:solidFill>
            <a:miter lim="800000"/>
            <a:headEnd/>
            <a:tailEnd/>
          </a:ln>
        </p:spPr>
        <p:txBody>
          <a:bodyPr wrap="none" anchor="ctr"/>
          <a:lstStyle/>
          <a:p>
            <a:endParaRPr lang="en-US"/>
          </a:p>
        </p:txBody>
      </p:sp>
      <p:sp>
        <p:nvSpPr>
          <p:cNvPr id="3092" name="Rectangle 878"/>
          <p:cNvSpPr>
            <a:spLocks noChangeArrowheads="1"/>
          </p:cNvSpPr>
          <p:nvPr/>
        </p:nvSpPr>
        <p:spPr bwMode="auto">
          <a:xfrm>
            <a:off x="5257800" y="5600700"/>
            <a:ext cx="381000" cy="381000"/>
          </a:xfrm>
          <a:prstGeom prst="rect">
            <a:avLst/>
          </a:prstGeom>
          <a:noFill/>
          <a:ln w="0">
            <a:solidFill>
              <a:srgbClr val="C0C0C0"/>
            </a:solidFill>
            <a:miter lim="800000"/>
            <a:headEnd/>
            <a:tailEnd/>
          </a:ln>
        </p:spPr>
        <p:txBody>
          <a:bodyPr wrap="none" anchor="ctr"/>
          <a:lstStyle/>
          <a:p>
            <a:endParaRPr lang="en-US"/>
          </a:p>
        </p:txBody>
      </p:sp>
      <p:sp>
        <p:nvSpPr>
          <p:cNvPr id="3093" name="Rectangle 879"/>
          <p:cNvSpPr>
            <a:spLocks noChangeArrowheads="1"/>
          </p:cNvSpPr>
          <p:nvPr/>
        </p:nvSpPr>
        <p:spPr bwMode="auto">
          <a:xfrm>
            <a:off x="5638800" y="5600700"/>
            <a:ext cx="381000" cy="381000"/>
          </a:xfrm>
          <a:prstGeom prst="rect">
            <a:avLst/>
          </a:prstGeom>
          <a:noFill/>
          <a:ln w="0">
            <a:solidFill>
              <a:srgbClr val="C0C0C0"/>
            </a:solidFill>
            <a:miter lim="800000"/>
            <a:headEnd/>
            <a:tailEnd/>
          </a:ln>
        </p:spPr>
        <p:txBody>
          <a:bodyPr wrap="none" anchor="ctr"/>
          <a:lstStyle/>
          <a:p>
            <a:endParaRPr lang="en-US"/>
          </a:p>
        </p:txBody>
      </p:sp>
      <p:sp>
        <p:nvSpPr>
          <p:cNvPr id="3094" name="Rectangle 880"/>
          <p:cNvSpPr>
            <a:spLocks noChangeArrowheads="1"/>
          </p:cNvSpPr>
          <p:nvPr/>
        </p:nvSpPr>
        <p:spPr bwMode="auto">
          <a:xfrm>
            <a:off x="2209800" y="5219700"/>
            <a:ext cx="381000" cy="381000"/>
          </a:xfrm>
          <a:prstGeom prst="rect">
            <a:avLst/>
          </a:prstGeom>
          <a:noFill/>
          <a:ln w="0">
            <a:solidFill>
              <a:srgbClr val="C0C0C0"/>
            </a:solidFill>
            <a:miter lim="800000"/>
            <a:headEnd/>
            <a:tailEnd/>
          </a:ln>
        </p:spPr>
        <p:txBody>
          <a:bodyPr wrap="none" anchor="ctr"/>
          <a:lstStyle/>
          <a:p>
            <a:endParaRPr lang="en-US"/>
          </a:p>
        </p:txBody>
      </p:sp>
      <p:sp>
        <p:nvSpPr>
          <p:cNvPr id="3095" name="Rectangle 881"/>
          <p:cNvSpPr>
            <a:spLocks noChangeArrowheads="1"/>
          </p:cNvSpPr>
          <p:nvPr/>
        </p:nvSpPr>
        <p:spPr bwMode="auto">
          <a:xfrm>
            <a:off x="2590800" y="5219700"/>
            <a:ext cx="381000" cy="381000"/>
          </a:xfrm>
          <a:prstGeom prst="rect">
            <a:avLst/>
          </a:prstGeom>
          <a:noFill/>
          <a:ln w="0">
            <a:solidFill>
              <a:srgbClr val="C0C0C0"/>
            </a:solidFill>
            <a:miter lim="800000"/>
            <a:headEnd/>
            <a:tailEnd/>
          </a:ln>
        </p:spPr>
        <p:txBody>
          <a:bodyPr wrap="none" anchor="ctr"/>
          <a:lstStyle/>
          <a:p>
            <a:endParaRPr lang="en-US"/>
          </a:p>
        </p:txBody>
      </p:sp>
      <p:sp>
        <p:nvSpPr>
          <p:cNvPr id="3096" name="Rectangle 882"/>
          <p:cNvSpPr>
            <a:spLocks noChangeArrowheads="1"/>
          </p:cNvSpPr>
          <p:nvPr/>
        </p:nvSpPr>
        <p:spPr bwMode="auto">
          <a:xfrm>
            <a:off x="2971800" y="5219700"/>
            <a:ext cx="381000" cy="381000"/>
          </a:xfrm>
          <a:prstGeom prst="rect">
            <a:avLst/>
          </a:prstGeom>
          <a:noFill/>
          <a:ln w="0">
            <a:solidFill>
              <a:srgbClr val="C0C0C0"/>
            </a:solidFill>
            <a:miter lim="800000"/>
            <a:headEnd/>
            <a:tailEnd/>
          </a:ln>
        </p:spPr>
        <p:txBody>
          <a:bodyPr wrap="none" anchor="ctr"/>
          <a:lstStyle/>
          <a:p>
            <a:endParaRPr lang="en-US"/>
          </a:p>
        </p:txBody>
      </p:sp>
      <p:sp>
        <p:nvSpPr>
          <p:cNvPr id="3097" name="Rectangle 883"/>
          <p:cNvSpPr>
            <a:spLocks noChangeArrowheads="1"/>
          </p:cNvSpPr>
          <p:nvPr/>
        </p:nvSpPr>
        <p:spPr bwMode="auto">
          <a:xfrm>
            <a:off x="3352800" y="5219700"/>
            <a:ext cx="381000" cy="381000"/>
          </a:xfrm>
          <a:prstGeom prst="rect">
            <a:avLst/>
          </a:prstGeom>
          <a:noFill/>
          <a:ln w="0">
            <a:solidFill>
              <a:srgbClr val="C0C0C0"/>
            </a:solidFill>
            <a:miter lim="800000"/>
            <a:headEnd/>
            <a:tailEnd/>
          </a:ln>
        </p:spPr>
        <p:txBody>
          <a:bodyPr wrap="none" anchor="ctr"/>
          <a:lstStyle/>
          <a:p>
            <a:endParaRPr lang="en-US"/>
          </a:p>
        </p:txBody>
      </p:sp>
      <p:sp>
        <p:nvSpPr>
          <p:cNvPr id="3098" name="Rectangle 884"/>
          <p:cNvSpPr>
            <a:spLocks noChangeArrowheads="1"/>
          </p:cNvSpPr>
          <p:nvPr/>
        </p:nvSpPr>
        <p:spPr bwMode="auto">
          <a:xfrm>
            <a:off x="3733800" y="5219700"/>
            <a:ext cx="381000" cy="381000"/>
          </a:xfrm>
          <a:prstGeom prst="rect">
            <a:avLst/>
          </a:prstGeom>
          <a:noFill/>
          <a:ln w="0">
            <a:solidFill>
              <a:srgbClr val="C0C0C0"/>
            </a:solidFill>
            <a:miter lim="800000"/>
            <a:headEnd/>
            <a:tailEnd/>
          </a:ln>
        </p:spPr>
        <p:txBody>
          <a:bodyPr wrap="none" anchor="ctr"/>
          <a:lstStyle/>
          <a:p>
            <a:endParaRPr lang="en-US"/>
          </a:p>
        </p:txBody>
      </p:sp>
      <p:sp>
        <p:nvSpPr>
          <p:cNvPr id="3099" name="Rectangle 885"/>
          <p:cNvSpPr>
            <a:spLocks noChangeArrowheads="1"/>
          </p:cNvSpPr>
          <p:nvPr/>
        </p:nvSpPr>
        <p:spPr bwMode="auto">
          <a:xfrm>
            <a:off x="4114800" y="5219700"/>
            <a:ext cx="381000" cy="381000"/>
          </a:xfrm>
          <a:prstGeom prst="rect">
            <a:avLst/>
          </a:prstGeom>
          <a:noFill/>
          <a:ln w="0">
            <a:solidFill>
              <a:srgbClr val="C0C0C0"/>
            </a:solidFill>
            <a:miter lim="800000"/>
            <a:headEnd/>
            <a:tailEnd/>
          </a:ln>
        </p:spPr>
        <p:txBody>
          <a:bodyPr wrap="none" anchor="ctr"/>
          <a:lstStyle/>
          <a:p>
            <a:endParaRPr lang="en-US"/>
          </a:p>
        </p:txBody>
      </p:sp>
      <p:sp>
        <p:nvSpPr>
          <p:cNvPr id="3100" name="Rectangle 886"/>
          <p:cNvSpPr>
            <a:spLocks noChangeArrowheads="1"/>
          </p:cNvSpPr>
          <p:nvPr/>
        </p:nvSpPr>
        <p:spPr bwMode="auto">
          <a:xfrm>
            <a:off x="4495800" y="5219700"/>
            <a:ext cx="381000" cy="381000"/>
          </a:xfrm>
          <a:prstGeom prst="rect">
            <a:avLst/>
          </a:prstGeom>
          <a:noFill/>
          <a:ln w="0">
            <a:solidFill>
              <a:srgbClr val="C0C0C0"/>
            </a:solidFill>
            <a:miter lim="800000"/>
            <a:headEnd/>
            <a:tailEnd/>
          </a:ln>
        </p:spPr>
        <p:txBody>
          <a:bodyPr wrap="none" anchor="ctr"/>
          <a:lstStyle/>
          <a:p>
            <a:endParaRPr lang="en-US"/>
          </a:p>
        </p:txBody>
      </p:sp>
      <p:sp>
        <p:nvSpPr>
          <p:cNvPr id="3101" name="Rectangle 887"/>
          <p:cNvSpPr>
            <a:spLocks noChangeArrowheads="1"/>
          </p:cNvSpPr>
          <p:nvPr/>
        </p:nvSpPr>
        <p:spPr bwMode="auto">
          <a:xfrm>
            <a:off x="4876800" y="5219700"/>
            <a:ext cx="381000" cy="381000"/>
          </a:xfrm>
          <a:prstGeom prst="rect">
            <a:avLst/>
          </a:prstGeom>
          <a:noFill/>
          <a:ln w="0">
            <a:solidFill>
              <a:srgbClr val="C0C0C0"/>
            </a:solidFill>
            <a:miter lim="800000"/>
            <a:headEnd/>
            <a:tailEnd/>
          </a:ln>
        </p:spPr>
        <p:txBody>
          <a:bodyPr wrap="none" anchor="ctr"/>
          <a:lstStyle/>
          <a:p>
            <a:endParaRPr lang="en-US"/>
          </a:p>
        </p:txBody>
      </p:sp>
      <p:sp>
        <p:nvSpPr>
          <p:cNvPr id="3102" name="Rectangle 888"/>
          <p:cNvSpPr>
            <a:spLocks noChangeArrowheads="1"/>
          </p:cNvSpPr>
          <p:nvPr/>
        </p:nvSpPr>
        <p:spPr bwMode="auto">
          <a:xfrm>
            <a:off x="5257800" y="5219700"/>
            <a:ext cx="381000" cy="381000"/>
          </a:xfrm>
          <a:prstGeom prst="rect">
            <a:avLst/>
          </a:prstGeom>
          <a:noFill/>
          <a:ln w="0">
            <a:solidFill>
              <a:srgbClr val="C0C0C0"/>
            </a:solidFill>
            <a:miter lim="800000"/>
            <a:headEnd/>
            <a:tailEnd/>
          </a:ln>
        </p:spPr>
        <p:txBody>
          <a:bodyPr wrap="none" anchor="ctr"/>
          <a:lstStyle/>
          <a:p>
            <a:endParaRPr lang="en-US"/>
          </a:p>
        </p:txBody>
      </p:sp>
      <p:sp>
        <p:nvSpPr>
          <p:cNvPr id="3103" name="Rectangle 889"/>
          <p:cNvSpPr>
            <a:spLocks noChangeArrowheads="1"/>
          </p:cNvSpPr>
          <p:nvPr/>
        </p:nvSpPr>
        <p:spPr bwMode="auto">
          <a:xfrm>
            <a:off x="5638800" y="5219700"/>
            <a:ext cx="381000" cy="381000"/>
          </a:xfrm>
          <a:prstGeom prst="rect">
            <a:avLst/>
          </a:prstGeom>
          <a:noFill/>
          <a:ln w="0">
            <a:solidFill>
              <a:srgbClr val="C0C0C0"/>
            </a:solidFill>
            <a:miter lim="800000"/>
            <a:headEnd/>
            <a:tailEnd/>
          </a:ln>
        </p:spPr>
        <p:txBody>
          <a:bodyPr wrap="none" anchor="ctr"/>
          <a:lstStyle/>
          <a:p>
            <a:endParaRPr lang="en-US"/>
          </a:p>
        </p:txBody>
      </p:sp>
      <p:sp>
        <p:nvSpPr>
          <p:cNvPr id="3104" name="Rectangle 890"/>
          <p:cNvSpPr>
            <a:spLocks noChangeArrowheads="1"/>
          </p:cNvSpPr>
          <p:nvPr/>
        </p:nvSpPr>
        <p:spPr bwMode="auto">
          <a:xfrm>
            <a:off x="2209800" y="4838700"/>
            <a:ext cx="381000" cy="381000"/>
          </a:xfrm>
          <a:prstGeom prst="rect">
            <a:avLst/>
          </a:prstGeom>
          <a:noFill/>
          <a:ln w="0">
            <a:solidFill>
              <a:srgbClr val="C0C0C0"/>
            </a:solidFill>
            <a:miter lim="800000"/>
            <a:headEnd/>
            <a:tailEnd/>
          </a:ln>
        </p:spPr>
        <p:txBody>
          <a:bodyPr wrap="none" anchor="ctr"/>
          <a:lstStyle/>
          <a:p>
            <a:endParaRPr lang="en-US"/>
          </a:p>
        </p:txBody>
      </p:sp>
      <p:sp>
        <p:nvSpPr>
          <p:cNvPr id="3105" name="Rectangle 891"/>
          <p:cNvSpPr>
            <a:spLocks noChangeArrowheads="1"/>
          </p:cNvSpPr>
          <p:nvPr/>
        </p:nvSpPr>
        <p:spPr bwMode="auto">
          <a:xfrm>
            <a:off x="2590800" y="4838700"/>
            <a:ext cx="381000" cy="381000"/>
          </a:xfrm>
          <a:prstGeom prst="rect">
            <a:avLst/>
          </a:prstGeom>
          <a:noFill/>
          <a:ln w="0">
            <a:solidFill>
              <a:srgbClr val="C0C0C0"/>
            </a:solidFill>
            <a:miter lim="800000"/>
            <a:headEnd/>
            <a:tailEnd/>
          </a:ln>
        </p:spPr>
        <p:txBody>
          <a:bodyPr wrap="none" anchor="ctr"/>
          <a:lstStyle/>
          <a:p>
            <a:endParaRPr lang="en-US"/>
          </a:p>
        </p:txBody>
      </p:sp>
      <p:sp>
        <p:nvSpPr>
          <p:cNvPr id="3106" name="Rectangle 892"/>
          <p:cNvSpPr>
            <a:spLocks noChangeArrowheads="1"/>
          </p:cNvSpPr>
          <p:nvPr/>
        </p:nvSpPr>
        <p:spPr bwMode="auto">
          <a:xfrm>
            <a:off x="2971800" y="4838700"/>
            <a:ext cx="381000" cy="381000"/>
          </a:xfrm>
          <a:prstGeom prst="rect">
            <a:avLst/>
          </a:prstGeom>
          <a:noFill/>
          <a:ln w="0">
            <a:solidFill>
              <a:srgbClr val="C0C0C0"/>
            </a:solidFill>
            <a:miter lim="800000"/>
            <a:headEnd/>
            <a:tailEnd/>
          </a:ln>
        </p:spPr>
        <p:txBody>
          <a:bodyPr wrap="none" anchor="ctr"/>
          <a:lstStyle/>
          <a:p>
            <a:endParaRPr lang="en-US"/>
          </a:p>
        </p:txBody>
      </p:sp>
      <p:sp>
        <p:nvSpPr>
          <p:cNvPr id="3107" name="Rectangle 893"/>
          <p:cNvSpPr>
            <a:spLocks noChangeArrowheads="1"/>
          </p:cNvSpPr>
          <p:nvPr/>
        </p:nvSpPr>
        <p:spPr bwMode="auto">
          <a:xfrm>
            <a:off x="3352800" y="4838700"/>
            <a:ext cx="381000" cy="381000"/>
          </a:xfrm>
          <a:prstGeom prst="rect">
            <a:avLst/>
          </a:prstGeom>
          <a:noFill/>
          <a:ln w="0">
            <a:solidFill>
              <a:srgbClr val="C0C0C0"/>
            </a:solidFill>
            <a:miter lim="800000"/>
            <a:headEnd/>
            <a:tailEnd/>
          </a:ln>
        </p:spPr>
        <p:txBody>
          <a:bodyPr wrap="none" anchor="ctr"/>
          <a:lstStyle/>
          <a:p>
            <a:endParaRPr lang="en-US"/>
          </a:p>
        </p:txBody>
      </p:sp>
      <p:sp>
        <p:nvSpPr>
          <p:cNvPr id="3108" name="Rectangle 894"/>
          <p:cNvSpPr>
            <a:spLocks noChangeArrowheads="1"/>
          </p:cNvSpPr>
          <p:nvPr/>
        </p:nvSpPr>
        <p:spPr bwMode="auto">
          <a:xfrm>
            <a:off x="3733800" y="4838700"/>
            <a:ext cx="381000" cy="381000"/>
          </a:xfrm>
          <a:prstGeom prst="rect">
            <a:avLst/>
          </a:prstGeom>
          <a:noFill/>
          <a:ln w="0">
            <a:solidFill>
              <a:srgbClr val="C0C0C0"/>
            </a:solidFill>
            <a:miter lim="800000"/>
            <a:headEnd/>
            <a:tailEnd/>
          </a:ln>
        </p:spPr>
        <p:txBody>
          <a:bodyPr wrap="none" anchor="ctr"/>
          <a:lstStyle/>
          <a:p>
            <a:endParaRPr lang="en-US"/>
          </a:p>
        </p:txBody>
      </p:sp>
      <p:sp>
        <p:nvSpPr>
          <p:cNvPr id="3109" name="Rectangle 895"/>
          <p:cNvSpPr>
            <a:spLocks noChangeArrowheads="1"/>
          </p:cNvSpPr>
          <p:nvPr/>
        </p:nvSpPr>
        <p:spPr bwMode="auto">
          <a:xfrm>
            <a:off x="4114800" y="4838700"/>
            <a:ext cx="381000" cy="381000"/>
          </a:xfrm>
          <a:prstGeom prst="rect">
            <a:avLst/>
          </a:prstGeom>
          <a:noFill/>
          <a:ln w="0">
            <a:solidFill>
              <a:srgbClr val="C0C0C0"/>
            </a:solidFill>
            <a:miter lim="800000"/>
            <a:headEnd/>
            <a:tailEnd/>
          </a:ln>
        </p:spPr>
        <p:txBody>
          <a:bodyPr wrap="none" anchor="ctr"/>
          <a:lstStyle/>
          <a:p>
            <a:endParaRPr lang="en-US"/>
          </a:p>
        </p:txBody>
      </p:sp>
      <p:sp>
        <p:nvSpPr>
          <p:cNvPr id="3110" name="Rectangle 896"/>
          <p:cNvSpPr>
            <a:spLocks noChangeArrowheads="1"/>
          </p:cNvSpPr>
          <p:nvPr/>
        </p:nvSpPr>
        <p:spPr bwMode="auto">
          <a:xfrm>
            <a:off x="4495800" y="4838700"/>
            <a:ext cx="381000" cy="381000"/>
          </a:xfrm>
          <a:prstGeom prst="rect">
            <a:avLst/>
          </a:prstGeom>
          <a:noFill/>
          <a:ln w="0">
            <a:solidFill>
              <a:srgbClr val="C0C0C0"/>
            </a:solidFill>
            <a:miter lim="800000"/>
            <a:headEnd/>
            <a:tailEnd/>
          </a:ln>
        </p:spPr>
        <p:txBody>
          <a:bodyPr wrap="none" anchor="ctr"/>
          <a:lstStyle/>
          <a:p>
            <a:endParaRPr lang="en-US"/>
          </a:p>
        </p:txBody>
      </p:sp>
      <p:sp>
        <p:nvSpPr>
          <p:cNvPr id="3111" name="Rectangle 897"/>
          <p:cNvSpPr>
            <a:spLocks noChangeArrowheads="1"/>
          </p:cNvSpPr>
          <p:nvPr/>
        </p:nvSpPr>
        <p:spPr bwMode="auto">
          <a:xfrm>
            <a:off x="4876800" y="4838700"/>
            <a:ext cx="381000" cy="381000"/>
          </a:xfrm>
          <a:prstGeom prst="rect">
            <a:avLst/>
          </a:prstGeom>
          <a:noFill/>
          <a:ln w="0">
            <a:solidFill>
              <a:srgbClr val="C0C0C0"/>
            </a:solidFill>
            <a:miter lim="800000"/>
            <a:headEnd/>
            <a:tailEnd/>
          </a:ln>
        </p:spPr>
        <p:txBody>
          <a:bodyPr wrap="none" anchor="ctr"/>
          <a:lstStyle/>
          <a:p>
            <a:endParaRPr lang="en-US"/>
          </a:p>
        </p:txBody>
      </p:sp>
      <p:sp>
        <p:nvSpPr>
          <p:cNvPr id="3112" name="Rectangle 898"/>
          <p:cNvSpPr>
            <a:spLocks noChangeArrowheads="1"/>
          </p:cNvSpPr>
          <p:nvPr/>
        </p:nvSpPr>
        <p:spPr bwMode="auto">
          <a:xfrm>
            <a:off x="5257800" y="4838700"/>
            <a:ext cx="381000" cy="381000"/>
          </a:xfrm>
          <a:prstGeom prst="rect">
            <a:avLst/>
          </a:prstGeom>
          <a:noFill/>
          <a:ln w="0">
            <a:solidFill>
              <a:srgbClr val="C0C0C0"/>
            </a:solidFill>
            <a:miter lim="800000"/>
            <a:headEnd/>
            <a:tailEnd/>
          </a:ln>
        </p:spPr>
        <p:txBody>
          <a:bodyPr wrap="none" anchor="ctr"/>
          <a:lstStyle/>
          <a:p>
            <a:endParaRPr lang="en-US"/>
          </a:p>
        </p:txBody>
      </p:sp>
      <p:sp>
        <p:nvSpPr>
          <p:cNvPr id="3113" name="Rectangle 899"/>
          <p:cNvSpPr>
            <a:spLocks noChangeArrowheads="1"/>
          </p:cNvSpPr>
          <p:nvPr/>
        </p:nvSpPr>
        <p:spPr bwMode="auto">
          <a:xfrm>
            <a:off x="5638800" y="4838700"/>
            <a:ext cx="381000" cy="381000"/>
          </a:xfrm>
          <a:prstGeom prst="rect">
            <a:avLst/>
          </a:prstGeom>
          <a:noFill/>
          <a:ln w="0">
            <a:solidFill>
              <a:srgbClr val="C0C0C0"/>
            </a:solidFill>
            <a:miter lim="800000"/>
            <a:headEnd/>
            <a:tailEnd/>
          </a:ln>
        </p:spPr>
        <p:txBody>
          <a:bodyPr wrap="none" anchor="ctr"/>
          <a:lstStyle/>
          <a:p>
            <a:endParaRPr lang="en-US"/>
          </a:p>
        </p:txBody>
      </p:sp>
      <p:sp>
        <p:nvSpPr>
          <p:cNvPr id="3114" name="Rectangle 900"/>
          <p:cNvSpPr>
            <a:spLocks noChangeArrowheads="1"/>
          </p:cNvSpPr>
          <p:nvPr/>
        </p:nvSpPr>
        <p:spPr bwMode="auto">
          <a:xfrm>
            <a:off x="2209800" y="4457700"/>
            <a:ext cx="381000" cy="381000"/>
          </a:xfrm>
          <a:prstGeom prst="rect">
            <a:avLst/>
          </a:prstGeom>
          <a:noFill/>
          <a:ln w="0">
            <a:solidFill>
              <a:srgbClr val="C0C0C0"/>
            </a:solidFill>
            <a:miter lim="800000"/>
            <a:headEnd/>
            <a:tailEnd/>
          </a:ln>
        </p:spPr>
        <p:txBody>
          <a:bodyPr wrap="none" anchor="ctr"/>
          <a:lstStyle/>
          <a:p>
            <a:endParaRPr lang="en-US"/>
          </a:p>
        </p:txBody>
      </p:sp>
      <p:sp>
        <p:nvSpPr>
          <p:cNvPr id="3115" name="Rectangle 901"/>
          <p:cNvSpPr>
            <a:spLocks noChangeArrowheads="1"/>
          </p:cNvSpPr>
          <p:nvPr/>
        </p:nvSpPr>
        <p:spPr bwMode="auto">
          <a:xfrm>
            <a:off x="2590800" y="4457700"/>
            <a:ext cx="381000" cy="381000"/>
          </a:xfrm>
          <a:prstGeom prst="rect">
            <a:avLst/>
          </a:prstGeom>
          <a:noFill/>
          <a:ln w="0">
            <a:solidFill>
              <a:srgbClr val="C0C0C0"/>
            </a:solidFill>
            <a:miter lim="800000"/>
            <a:headEnd/>
            <a:tailEnd/>
          </a:ln>
        </p:spPr>
        <p:txBody>
          <a:bodyPr wrap="none" anchor="ctr"/>
          <a:lstStyle/>
          <a:p>
            <a:endParaRPr lang="en-US"/>
          </a:p>
        </p:txBody>
      </p:sp>
      <p:sp>
        <p:nvSpPr>
          <p:cNvPr id="3116" name="Rectangle 902"/>
          <p:cNvSpPr>
            <a:spLocks noChangeArrowheads="1"/>
          </p:cNvSpPr>
          <p:nvPr/>
        </p:nvSpPr>
        <p:spPr bwMode="auto">
          <a:xfrm>
            <a:off x="2971800" y="4457700"/>
            <a:ext cx="381000" cy="381000"/>
          </a:xfrm>
          <a:prstGeom prst="rect">
            <a:avLst/>
          </a:prstGeom>
          <a:noFill/>
          <a:ln w="0">
            <a:solidFill>
              <a:srgbClr val="C0C0C0"/>
            </a:solidFill>
            <a:miter lim="800000"/>
            <a:headEnd/>
            <a:tailEnd/>
          </a:ln>
        </p:spPr>
        <p:txBody>
          <a:bodyPr wrap="none" anchor="ctr"/>
          <a:lstStyle/>
          <a:p>
            <a:endParaRPr lang="en-US"/>
          </a:p>
        </p:txBody>
      </p:sp>
      <p:sp>
        <p:nvSpPr>
          <p:cNvPr id="3117" name="Rectangle 903"/>
          <p:cNvSpPr>
            <a:spLocks noChangeArrowheads="1"/>
          </p:cNvSpPr>
          <p:nvPr/>
        </p:nvSpPr>
        <p:spPr bwMode="auto">
          <a:xfrm>
            <a:off x="3352800" y="4457700"/>
            <a:ext cx="381000" cy="381000"/>
          </a:xfrm>
          <a:prstGeom prst="rect">
            <a:avLst/>
          </a:prstGeom>
          <a:noFill/>
          <a:ln w="0">
            <a:solidFill>
              <a:srgbClr val="C0C0C0"/>
            </a:solidFill>
            <a:miter lim="800000"/>
            <a:headEnd/>
            <a:tailEnd/>
          </a:ln>
        </p:spPr>
        <p:txBody>
          <a:bodyPr wrap="none" anchor="ctr"/>
          <a:lstStyle/>
          <a:p>
            <a:endParaRPr lang="en-US"/>
          </a:p>
        </p:txBody>
      </p:sp>
      <p:sp>
        <p:nvSpPr>
          <p:cNvPr id="3118" name="Rectangle 904"/>
          <p:cNvSpPr>
            <a:spLocks noChangeArrowheads="1"/>
          </p:cNvSpPr>
          <p:nvPr/>
        </p:nvSpPr>
        <p:spPr bwMode="auto">
          <a:xfrm>
            <a:off x="3733800" y="4457700"/>
            <a:ext cx="381000" cy="381000"/>
          </a:xfrm>
          <a:prstGeom prst="rect">
            <a:avLst/>
          </a:prstGeom>
          <a:noFill/>
          <a:ln w="0">
            <a:solidFill>
              <a:srgbClr val="C0C0C0"/>
            </a:solidFill>
            <a:miter lim="800000"/>
            <a:headEnd/>
            <a:tailEnd/>
          </a:ln>
        </p:spPr>
        <p:txBody>
          <a:bodyPr wrap="none" anchor="ctr"/>
          <a:lstStyle/>
          <a:p>
            <a:endParaRPr lang="en-US"/>
          </a:p>
        </p:txBody>
      </p:sp>
      <p:sp>
        <p:nvSpPr>
          <p:cNvPr id="3119" name="Rectangle 905"/>
          <p:cNvSpPr>
            <a:spLocks noChangeArrowheads="1"/>
          </p:cNvSpPr>
          <p:nvPr/>
        </p:nvSpPr>
        <p:spPr bwMode="auto">
          <a:xfrm>
            <a:off x="4114800" y="4457700"/>
            <a:ext cx="381000" cy="381000"/>
          </a:xfrm>
          <a:prstGeom prst="rect">
            <a:avLst/>
          </a:prstGeom>
          <a:noFill/>
          <a:ln w="0">
            <a:solidFill>
              <a:srgbClr val="C0C0C0"/>
            </a:solidFill>
            <a:miter lim="800000"/>
            <a:headEnd/>
            <a:tailEnd/>
          </a:ln>
        </p:spPr>
        <p:txBody>
          <a:bodyPr wrap="none" anchor="ctr"/>
          <a:lstStyle/>
          <a:p>
            <a:endParaRPr lang="en-US"/>
          </a:p>
        </p:txBody>
      </p:sp>
      <p:sp>
        <p:nvSpPr>
          <p:cNvPr id="3120" name="Rectangle 906"/>
          <p:cNvSpPr>
            <a:spLocks noChangeArrowheads="1"/>
          </p:cNvSpPr>
          <p:nvPr/>
        </p:nvSpPr>
        <p:spPr bwMode="auto">
          <a:xfrm>
            <a:off x="4495800" y="4457700"/>
            <a:ext cx="381000" cy="381000"/>
          </a:xfrm>
          <a:prstGeom prst="rect">
            <a:avLst/>
          </a:prstGeom>
          <a:noFill/>
          <a:ln w="0">
            <a:solidFill>
              <a:srgbClr val="C0C0C0"/>
            </a:solidFill>
            <a:miter lim="800000"/>
            <a:headEnd/>
            <a:tailEnd/>
          </a:ln>
        </p:spPr>
        <p:txBody>
          <a:bodyPr wrap="none" anchor="ctr"/>
          <a:lstStyle/>
          <a:p>
            <a:endParaRPr lang="en-US"/>
          </a:p>
        </p:txBody>
      </p:sp>
      <p:sp>
        <p:nvSpPr>
          <p:cNvPr id="3121" name="Rectangle 907"/>
          <p:cNvSpPr>
            <a:spLocks noChangeArrowheads="1"/>
          </p:cNvSpPr>
          <p:nvPr/>
        </p:nvSpPr>
        <p:spPr bwMode="auto">
          <a:xfrm>
            <a:off x="4876800" y="4457700"/>
            <a:ext cx="381000" cy="381000"/>
          </a:xfrm>
          <a:prstGeom prst="rect">
            <a:avLst/>
          </a:prstGeom>
          <a:noFill/>
          <a:ln w="0">
            <a:solidFill>
              <a:srgbClr val="C0C0C0"/>
            </a:solidFill>
            <a:miter lim="800000"/>
            <a:headEnd/>
            <a:tailEnd/>
          </a:ln>
        </p:spPr>
        <p:txBody>
          <a:bodyPr wrap="none" anchor="ctr"/>
          <a:lstStyle/>
          <a:p>
            <a:endParaRPr lang="en-US"/>
          </a:p>
        </p:txBody>
      </p:sp>
      <p:sp>
        <p:nvSpPr>
          <p:cNvPr id="3122" name="Rectangle 908"/>
          <p:cNvSpPr>
            <a:spLocks noChangeArrowheads="1"/>
          </p:cNvSpPr>
          <p:nvPr/>
        </p:nvSpPr>
        <p:spPr bwMode="auto">
          <a:xfrm>
            <a:off x="5257800" y="4457700"/>
            <a:ext cx="381000" cy="381000"/>
          </a:xfrm>
          <a:prstGeom prst="rect">
            <a:avLst/>
          </a:prstGeom>
          <a:noFill/>
          <a:ln w="0">
            <a:solidFill>
              <a:srgbClr val="C0C0C0"/>
            </a:solidFill>
            <a:miter lim="800000"/>
            <a:headEnd/>
            <a:tailEnd/>
          </a:ln>
        </p:spPr>
        <p:txBody>
          <a:bodyPr wrap="none" anchor="ctr"/>
          <a:lstStyle/>
          <a:p>
            <a:endParaRPr lang="en-US"/>
          </a:p>
        </p:txBody>
      </p:sp>
      <p:sp>
        <p:nvSpPr>
          <p:cNvPr id="3123" name="Rectangle 909"/>
          <p:cNvSpPr>
            <a:spLocks noChangeArrowheads="1"/>
          </p:cNvSpPr>
          <p:nvPr/>
        </p:nvSpPr>
        <p:spPr bwMode="auto">
          <a:xfrm>
            <a:off x="5638800" y="4457700"/>
            <a:ext cx="381000" cy="381000"/>
          </a:xfrm>
          <a:prstGeom prst="rect">
            <a:avLst/>
          </a:prstGeom>
          <a:noFill/>
          <a:ln w="0">
            <a:solidFill>
              <a:srgbClr val="C0C0C0"/>
            </a:solidFill>
            <a:miter lim="800000"/>
            <a:headEnd/>
            <a:tailEnd/>
          </a:ln>
        </p:spPr>
        <p:txBody>
          <a:bodyPr wrap="none" anchor="ctr"/>
          <a:lstStyle/>
          <a:p>
            <a:endParaRPr lang="en-US"/>
          </a:p>
        </p:txBody>
      </p:sp>
      <p:sp>
        <p:nvSpPr>
          <p:cNvPr id="3124" name="Rectangle 910"/>
          <p:cNvSpPr>
            <a:spLocks noChangeArrowheads="1"/>
          </p:cNvSpPr>
          <p:nvPr/>
        </p:nvSpPr>
        <p:spPr bwMode="auto">
          <a:xfrm>
            <a:off x="2209800" y="4076700"/>
            <a:ext cx="381000" cy="381000"/>
          </a:xfrm>
          <a:prstGeom prst="rect">
            <a:avLst/>
          </a:prstGeom>
          <a:noFill/>
          <a:ln w="0">
            <a:solidFill>
              <a:srgbClr val="C0C0C0"/>
            </a:solidFill>
            <a:miter lim="800000"/>
            <a:headEnd/>
            <a:tailEnd/>
          </a:ln>
        </p:spPr>
        <p:txBody>
          <a:bodyPr wrap="none" anchor="ctr"/>
          <a:lstStyle/>
          <a:p>
            <a:endParaRPr lang="en-US"/>
          </a:p>
        </p:txBody>
      </p:sp>
      <p:sp>
        <p:nvSpPr>
          <p:cNvPr id="3125" name="Rectangle 911"/>
          <p:cNvSpPr>
            <a:spLocks noChangeArrowheads="1"/>
          </p:cNvSpPr>
          <p:nvPr/>
        </p:nvSpPr>
        <p:spPr bwMode="auto">
          <a:xfrm>
            <a:off x="2590800" y="4076700"/>
            <a:ext cx="381000" cy="381000"/>
          </a:xfrm>
          <a:prstGeom prst="rect">
            <a:avLst/>
          </a:prstGeom>
          <a:noFill/>
          <a:ln w="0">
            <a:solidFill>
              <a:srgbClr val="C0C0C0"/>
            </a:solidFill>
            <a:miter lim="800000"/>
            <a:headEnd/>
            <a:tailEnd/>
          </a:ln>
        </p:spPr>
        <p:txBody>
          <a:bodyPr wrap="none" anchor="ctr"/>
          <a:lstStyle/>
          <a:p>
            <a:endParaRPr lang="en-US"/>
          </a:p>
        </p:txBody>
      </p:sp>
      <p:sp>
        <p:nvSpPr>
          <p:cNvPr id="3126" name="Rectangle 912"/>
          <p:cNvSpPr>
            <a:spLocks noChangeArrowheads="1"/>
          </p:cNvSpPr>
          <p:nvPr/>
        </p:nvSpPr>
        <p:spPr bwMode="auto">
          <a:xfrm>
            <a:off x="2971800" y="4076700"/>
            <a:ext cx="381000" cy="381000"/>
          </a:xfrm>
          <a:prstGeom prst="rect">
            <a:avLst/>
          </a:prstGeom>
          <a:noFill/>
          <a:ln w="0">
            <a:solidFill>
              <a:srgbClr val="C0C0C0"/>
            </a:solidFill>
            <a:miter lim="800000"/>
            <a:headEnd/>
            <a:tailEnd/>
          </a:ln>
        </p:spPr>
        <p:txBody>
          <a:bodyPr wrap="none" anchor="ctr"/>
          <a:lstStyle/>
          <a:p>
            <a:endParaRPr lang="en-US"/>
          </a:p>
        </p:txBody>
      </p:sp>
      <p:sp>
        <p:nvSpPr>
          <p:cNvPr id="3127" name="Rectangle 913"/>
          <p:cNvSpPr>
            <a:spLocks noChangeArrowheads="1"/>
          </p:cNvSpPr>
          <p:nvPr/>
        </p:nvSpPr>
        <p:spPr bwMode="auto">
          <a:xfrm>
            <a:off x="3352800" y="4076700"/>
            <a:ext cx="381000" cy="381000"/>
          </a:xfrm>
          <a:prstGeom prst="rect">
            <a:avLst/>
          </a:prstGeom>
          <a:noFill/>
          <a:ln w="0">
            <a:solidFill>
              <a:srgbClr val="C0C0C0"/>
            </a:solidFill>
            <a:miter lim="800000"/>
            <a:headEnd/>
            <a:tailEnd/>
          </a:ln>
        </p:spPr>
        <p:txBody>
          <a:bodyPr wrap="none" anchor="ctr"/>
          <a:lstStyle/>
          <a:p>
            <a:endParaRPr lang="en-US"/>
          </a:p>
        </p:txBody>
      </p:sp>
      <p:sp>
        <p:nvSpPr>
          <p:cNvPr id="3128" name="Rectangle 914"/>
          <p:cNvSpPr>
            <a:spLocks noChangeArrowheads="1"/>
          </p:cNvSpPr>
          <p:nvPr/>
        </p:nvSpPr>
        <p:spPr bwMode="auto">
          <a:xfrm>
            <a:off x="3733800" y="4076700"/>
            <a:ext cx="381000" cy="381000"/>
          </a:xfrm>
          <a:prstGeom prst="rect">
            <a:avLst/>
          </a:prstGeom>
          <a:noFill/>
          <a:ln w="0">
            <a:solidFill>
              <a:srgbClr val="C0C0C0"/>
            </a:solidFill>
            <a:miter lim="800000"/>
            <a:headEnd/>
            <a:tailEnd/>
          </a:ln>
        </p:spPr>
        <p:txBody>
          <a:bodyPr wrap="none" anchor="ctr"/>
          <a:lstStyle/>
          <a:p>
            <a:endParaRPr lang="en-US"/>
          </a:p>
        </p:txBody>
      </p:sp>
      <p:sp>
        <p:nvSpPr>
          <p:cNvPr id="3129" name="Rectangle 915"/>
          <p:cNvSpPr>
            <a:spLocks noChangeArrowheads="1"/>
          </p:cNvSpPr>
          <p:nvPr/>
        </p:nvSpPr>
        <p:spPr bwMode="auto">
          <a:xfrm>
            <a:off x="4114800" y="4076700"/>
            <a:ext cx="381000" cy="381000"/>
          </a:xfrm>
          <a:prstGeom prst="rect">
            <a:avLst/>
          </a:prstGeom>
          <a:noFill/>
          <a:ln w="0">
            <a:solidFill>
              <a:srgbClr val="C0C0C0"/>
            </a:solidFill>
            <a:miter lim="800000"/>
            <a:headEnd/>
            <a:tailEnd/>
          </a:ln>
        </p:spPr>
        <p:txBody>
          <a:bodyPr wrap="none" anchor="ctr"/>
          <a:lstStyle/>
          <a:p>
            <a:endParaRPr lang="en-US"/>
          </a:p>
        </p:txBody>
      </p:sp>
      <p:sp>
        <p:nvSpPr>
          <p:cNvPr id="3130" name="Rectangle 916"/>
          <p:cNvSpPr>
            <a:spLocks noChangeArrowheads="1"/>
          </p:cNvSpPr>
          <p:nvPr/>
        </p:nvSpPr>
        <p:spPr bwMode="auto">
          <a:xfrm>
            <a:off x="4495800" y="4076700"/>
            <a:ext cx="381000" cy="381000"/>
          </a:xfrm>
          <a:prstGeom prst="rect">
            <a:avLst/>
          </a:prstGeom>
          <a:noFill/>
          <a:ln w="0">
            <a:solidFill>
              <a:srgbClr val="C0C0C0"/>
            </a:solidFill>
            <a:miter lim="800000"/>
            <a:headEnd/>
            <a:tailEnd/>
          </a:ln>
        </p:spPr>
        <p:txBody>
          <a:bodyPr wrap="none" anchor="ctr"/>
          <a:lstStyle/>
          <a:p>
            <a:endParaRPr lang="en-US"/>
          </a:p>
        </p:txBody>
      </p:sp>
      <p:sp>
        <p:nvSpPr>
          <p:cNvPr id="3131" name="Rectangle 917"/>
          <p:cNvSpPr>
            <a:spLocks noChangeArrowheads="1"/>
          </p:cNvSpPr>
          <p:nvPr/>
        </p:nvSpPr>
        <p:spPr bwMode="auto">
          <a:xfrm>
            <a:off x="4876800" y="4076700"/>
            <a:ext cx="381000" cy="381000"/>
          </a:xfrm>
          <a:prstGeom prst="rect">
            <a:avLst/>
          </a:prstGeom>
          <a:noFill/>
          <a:ln w="0">
            <a:solidFill>
              <a:srgbClr val="C0C0C0"/>
            </a:solidFill>
            <a:miter lim="800000"/>
            <a:headEnd/>
            <a:tailEnd/>
          </a:ln>
        </p:spPr>
        <p:txBody>
          <a:bodyPr wrap="none" anchor="ctr"/>
          <a:lstStyle/>
          <a:p>
            <a:endParaRPr lang="en-US"/>
          </a:p>
        </p:txBody>
      </p:sp>
      <p:sp>
        <p:nvSpPr>
          <p:cNvPr id="3132" name="Rectangle 918"/>
          <p:cNvSpPr>
            <a:spLocks noChangeArrowheads="1"/>
          </p:cNvSpPr>
          <p:nvPr/>
        </p:nvSpPr>
        <p:spPr bwMode="auto">
          <a:xfrm>
            <a:off x="5257800" y="4076700"/>
            <a:ext cx="381000" cy="381000"/>
          </a:xfrm>
          <a:prstGeom prst="rect">
            <a:avLst/>
          </a:prstGeom>
          <a:noFill/>
          <a:ln w="0">
            <a:solidFill>
              <a:srgbClr val="C0C0C0"/>
            </a:solidFill>
            <a:miter lim="800000"/>
            <a:headEnd/>
            <a:tailEnd/>
          </a:ln>
        </p:spPr>
        <p:txBody>
          <a:bodyPr wrap="none" anchor="ctr"/>
          <a:lstStyle/>
          <a:p>
            <a:endParaRPr lang="en-US"/>
          </a:p>
        </p:txBody>
      </p:sp>
      <p:sp>
        <p:nvSpPr>
          <p:cNvPr id="3133" name="Rectangle 919"/>
          <p:cNvSpPr>
            <a:spLocks noChangeArrowheads="1"/>
          </p:cNvSpPr>
          <p:nvPr/>
        </p:nvSpPr>
        <p:spPr bwMode="auto">
          <a:xfrm>
            <a:off x="5638800" y="4076700"/>
            <a:ext cx="381000" cy="381000"/>
          </a:xfrm>
          <a:prstGeom prst="rect">
            <a:avLst/>
          </a:prstGeom>
          <a:noFill/>
          <a:ln w="0">
            <a:solidFill>
              <a:srgbClr val="C0C0C0"/>
            </a:solidFill>
            <a:miter lim="800000"/>
            <a:headEnd/>
            <a:tailEnd/>
          </a:ln>
        </p:spPr>
        <p:txBody>
          <a:bodyPr wrap="none" anchor="ctr"/>
          <a:lstStyle/>
          <a:p>
            <a:endParaRPr lang="en-US"/>
          </a:p>
        </p:txBody>
      </p:sp>
      <p:sp>
        <p:nvSpPr>
          <p:cNvPr id="3134" name="Rectangle 920"/>
          <p:cNvSpPr>
            <a:spLocks noChangeArrowheads="1"/>
          </p:cNvSpPr>
          <p:nvPr/>
        </p:nvSpPr>
        <p:spPr bwMode="auto">
          <a:xfrm>
            <a:off x="2209800" y="3695700"/>
            <a:ext cx="381000" cy="381000"/>
          </a:xfrm>
          <a:prstGeom prst="rect">
            <a:avLst/>
          </a:prstGeom>
          <a:noFill/>
          <a:ln w="0">
            <a:solidFill>
              <a:srgbClr val="C0C0C0"/>
            </a:solidFill>
            <a:miter lim="800000"/>
            <a:headEnd/>
            <a:tailEnd/>
          </a:ln>
        </p:spPr>
        <p:txBody>
          <a:bodyPr wrap="none" anchor="ctr"/>
          <a:lstStyle/>
          <a:p>
            <a:endParaRPr lang="en-US"/>
          </a:p>
        </p:txBody>
      </p:sp>
      <p:sp>
        <p:nvSpPr>
          <p:cNvPr id="3135" name="Rectangle 921"/>
          <p:cNvSpPr>
            <a:spLocks noChangeArrowheads="1"/>
          </p:cNvSpPr>
          <p:nvPr/>
        </p:nvSpPr>
        <p:spPr bwMode="auto">
          <a:xfrm>
            <a:off x="2590800" y="3695700"/>
            <a:ext cx="381000" cy="381000"/>
          </a:xfrm>
          <a:prstGeom prst="rect">
            <a:avLst/>
          </a:prstGeom>
          <a:noFill/>
          <a:ln w="0">
            <a:solidFill>
              <a:srgbClr val="C0C0C0"/>
            </a:solidFill>
            <a:miter lim="800000"/>
            <a:headEnd/>
            <a:tailEnd/>
          </a:ln>
        </p:spPr>
        <p:txBody>
          <a:bodyPr wrap="none" anchor="ctr"/>
          <a:lstStyle/>
          <a:p>
            <a:endParaRPr lang="en-US"/>
          </a:p>
        </p:txBody>
      </p:sp>
      <p:sp>
        <p:nvSpPr>
          <p:cNvPr id="3136" name="Rectangle 922"/>
          <p:cNvSpPr>
            <a:spLocks noChangeArrowheads="1"/>
          </p:cNvSpPr>
          <p:nvPr/>
        </p:nvSpPr>
        <p:spPr bwMode="auto">
          <a:xfrm>
            <a:off x="2971800" y="3695700"/>
            <a:ext cx="381000" cy="381000"/>
          </a:xfrm>
          <a:prstGeom prst="rect">
            <a:avLst/>
          </a:prstGeom>
          <a:noFill/>
          <a:ln w="0">
            <a:solidFill>
              <a:srgbClr val="C0C0C0"/>
            </a:solidFill>
            <a:miter lim="800000"/>
            <a:headEnd/>
            <a:tailEnd/>
          </a:ln>
        </p:spPr>
        <p:txBody>
          <a:bodyPr wrap="none" anchor="ctr"/>
          <a:lstStyle/>
          <a:p>
            <a:endParaRPr lang="en-US"/>
          </a:p>
        </p:txBody>
      </p:sp>
      <p:sp>
        <p:nvSpPr>
          <p:cNvPr id="3137" name="Rectangle 923"/>
          <p:cNvSpPr>
            <a:spLocks noChangeArrowheads="1"/>
          </p:cNvSpPr>
          <p:nvPr/>
        </p:nvSpPr>
        <p:spPr bwMode="auto">
          <a:xfrm>
            <a:off x="3352800" y="3695700"/>
            <a:ext cx="381000" cy="381000"/>
          </a:xfrm>
          <a:prstGeom prst="rect">
            <a:avLst/>
          </a:prstGeom>
          <a:noFill/>
          <a:ln w="0">
            <a:solidFill>
              <a:srgbClr val="C0C0C0"/>
            </a:solidFill>
            <a:miter lim="800000"/>
            <a:headEnd/>
            <a:tailEnd/>
          </a:ln>
        </p:spPr>
        <p:txBody>
          <a:bodyPr wrap="none" anchor="ctr"/>
          <a:lstStyle/>
          <a:p>
            <a:endParaRPr lang="en-US"/>
          </a:p>
        </p:txBody>
      </p:sp>
      <p:sp>
        <p:nvSpPr>
          <p:cNvPr id="3138" name="Rectangle 924"/>
          <p:cNvSpPr>
            <a:spLocks noChangeArrowheads="1"/>
          </p:cNvSpPr>
          <p:nvPr/>
        </p:nvSpPr>
        <p:spPr bwMode="auto">
          <a:xfrm>
            <a:off x="3733800" y="3695700"/>
            <a:ext cx="381000" cy="381000"/>
          </a:xfrm>
          <a:prstGeom prst="rect">
            <a:avLst/>
          </a:prstGeom>
          <a:noFill/>
          <a:ln w="0">
            <a:solidFill>
              <a:srgbClr val="C0C0C0"/>
            </a:solidFill>
            <a:miter lim="800000"/>
            <a:headEnd/>
            <a:tailEnd/>
          </a:ln>
        </p:spPr>
        <p:txBody>
          <a:bodyPr wrap="none" anchor="ctr"/>
          <a:lstStyle/>
          <a:p>
            <a:endParaRPr lang="en-US"/>
          </a:p>
        </p:txBody>
      </p:sp>
      <p:sp>
        <p:nvSpPr>
          <p:cNvPr id="3139" name="Rectangle 925"/>
          <p:cNvSpPr>
            <a:spLocks noChangeArrowheads="1"/>
          </p:cNvSpPr>
          <p:nvPr/>
        </p:nvSpPr>
        <p:spPr bwMode="auto">
          <a:xfrm>
            <a:off x="4114800" y="3695700"/>
            <a:ext cx="381000" cy="381000"/>
          </a:xfrm>
          <a:prstGeom prst="rect">
            <a:avLst/>
          </a:prstGeom>
          <a:noFill/>
          <a:ln w="0">
            <a:solidFill>
              <a:srgbClr val="C0C0C0"/>
            </a:solidFill>
            <a:miter lim="800000"/>
            <a:headEnd/>
            <a:tailEnd/>
          </a:ln>
        </p:spPr>
        <p:txBody>
          <a:bodyPr wrap="none" anchor="ctr"/>
          <a:lstStyle/>
          <a:p>
            <a:endParaRPr lang="en-US"/>
          </a:p>
        </p:txBody>
      </p:sp>
      <p:sp>
        <p:nvSpPr>
          <p:cNvPr id="3140" name="Rectangle 926"/>
          <p:cNvSpPr>
            <a:spLocks noChangeArrowheads="1"/>
          </p:cNvSpPr>
          <p:nvPr/>
        </p:nvSpPr>
        <p:spPr bwMode="auto">
          <a:xfrm>
            <a:off x="4495800" y="3695700"/>
            <a:ext cx="381000" cy="381000"/>
          </a:xfrm>
          <a:prstGeom prst="rect">
            <a:avLst/>
          </a:prstGeom>
          <a:noFill/>
          <a:ln w="0">
            <a:solidFill>
              <a:srgbClr val="C0C0C0"/>
            </a:solidFill>
            <a:miter lim="800000"/>
            <a:headEnd/>
            <a:tailEnd/>
          </a:ln>
        </p:spPr>
        <p:txBody>
          <a:bodyPr wrap="none" anchor="ctr"/>
          <a:lstStyle/>
          <a:p>
            <a:endParaRPr lang="en-US"/>
          </a:p>
        </p:txBody>
      </p:sp>
      <p:sp>
        <p:nvSpPr>
          <p:cNvPr id="3141" name="Rectangle 927"/>
          <p:cNvSpPr>
            <a:spLocks noChangeArrowheads="1"/>
          </p:cNvSpPr>
          <p:nvPr/>
        </p:nvSpPr>
        <p:spPr bwMode="auto">
          <a:xfrm>
            <a:off x="4876800" y="3695700"/>
            <a:ext cx="381000" cy="381000"/>
          </a:xfrm>
          <a:prstGeom prst="rect">
            <a:avLst/>
          </a:prstGeom>
          <a:noFill/>
          <a:ln w="0">
            <a:solidFill>
              <a:srgbClr val="C0C0C0"/>
            </a:solidFill>
            <a:miter lim="800000"/>
            <a:headEnd/>
            <a:tailEnd/>
          </a:ln>
        </p:spPr>
        <p:txBody>
          <a:bodyPr wrap="none" anchor="ctr"/>
          <a:lstStyle/>
          <a:p>
            <a:endParaRPr lang="en-US"/>
          </a:p>
        </p:txBody>
      </p:sp>
      <p:sp>
        <p:nvSpPr>
          <p:cNvPr id="3142" name="Rectangle 928"/>
          <p:cNvSpPr>
            <a:spLocks noChangeArrowheads="1"/>
          </p:cNvSpPr>
          <p:nvPr/>
        </p:nvSpPr>
        <p:spPr bwMode="auto">
          <a:xfrm>
            <a:off x="5257800" y="3695700"/>
            <a:ext cx="381000" cy="381000"/>
          </a:xfrm>
          <a:prstGeom prst="rect">
            <a:avLst/>
          </a:prstGeom>
          <a:noFill/>
          <a:ln w="0">
            <a:solidFill>
              <a:srgbClr val="C0C0C0"/>
            </a:solidFill>
            <a:miter lim="800000"/>
            <a:headEnd/>
            <a:tailEnd/>
          </a:ln>
        </p:spPr>
        <p:txBody>
          <a:bodyPr wrap="none" anchor="ctr"/>
          <a:lstStyle/>
          <a:p>
            <a:endParaRPr lang="en-US"/>
          </a:p>
        </p:txBody>
      </p:sp>
      <p:sp>
        <p:nvSpPr>
          <p:cNvPr id="3143" name="Rectangle 929"/>
          <p:cNvSpPr>
            <a:spLocks noChangeArrowheads="1"/>
          </p:cNvSpPr>
          <p:nvPr/>
        </p:nvSpPr>
        <p:spPr bwMode="auto">
          <a:xfrm>
            <a:off x="5638800" y="3695700"/>
            <a:ext cx="381000" cy="381000"/>
          </a:xfrm>
          <a:prstGeom prst="rect">
            <a:avLst/>
          </a:prstGeom>
          <a:noFill/>
          <a:ln w="0">
            <a:solidFill>
              <a:srgbClr val="C0C0C0"/>
            </a:solidFill>
            <a:miter lim="800000"/>
            <a:headEnd/>
            <a:tailEnd/>
          </a:ln>
        </p:spPr>
        <p:txBody>
          <a:bodyPr wrap="none" anchor="ctr"/>
          <a:lstStyle/>
          <a:p>
            <a:endParaRPr lang="en-US"/>
          </a:p>
        </p:txBody>
      </p:sp>
      <p:sp>
        <p:nvSpPr>
          <p:cNvPr id="3144" name="Rectangle 930"/>
          <p:cNvSpPr>
            <a:spLocks noChangeArrowheads="1"/>
          </p:cNvSpPr>
          <p:nvPr/>
        </p:nvSpPr>
        <p:spPr bwMode="auto">
          <a:xfrm>
            <a:off x="2209800" y="3314700"/>
            <a:ext cx="381000" cy="381000"/>
          </a:xfrm>
          <a:prstGeom prst="rect">
            <a:avLst/>
          </a:prstGeom>
          <a:noFill/>
          <a:ln w="0">
            <a:solidFill>
              <a:srgbClr val="C0C0C0"/>
            </a:solidFill>
            <a:miter lim="800000"/>
            <a:headEnd/>
            <a:tailEnd/>
          </a:ln>
        </p:spPr>
        <p:txBody>
          <a:bodyPr wrap="none" anchor="ctr"/>
          <a:lstStyle/>
          <a:p>
            <a:endParaRPr lang="en-US"/>
          </a:p>
        </p:txBody>
      </p:sp>
      <p:sp>
        <p:nvSpPr>
          <p:cNvPr id="3145" name="Rectangle 931"/>
          <p:cNvSpPr>
            <a:spLocks noChangeArrowheads="1"/>
          </p:cNvSpPr>
          <p:nvPr/>
        </p:nvSpPr>
        <p:spPr bwMode="auto">
          <a:xfrm>
            <a:off x="2590800" y="3314700"/>
            <a:ext cx="381000" cy="381000"/>
          </a:xfrm>
          <a:prstGeom prst="rect">
            <a:avLst/>
          </a:prstGeom>
          <a:noFill/>
          <a:ln w="0">
            <a:solidFill>
              <a:srgbClr val="C0C0C0"/>
            </a:solidFill>
            <a:miter lim="800000"/>
            <a:headEnd/>
            <a:tailEnd/>
          </a:ln>
        </p:spPr>
        <p:txBody>
          <a:bodyPr wrap="none" anchor="ctr"/>
          <a:lstStyle/>
          <a:p>
            <a:endParaRPr lang="en-US"/>
          </a:p>
        </p:txBody>
      </p:sp>
      <p:sp>
        <p:nvSpPr>
          <p:cNvPr id="3146" name="Rectangle 932"/>
          <p:cNvSpPr>
            <a:spLocks noChangeArrowheads="1"/>
          </p:cNvSpPr>
          <p:nvPr/>
        </p:nvSpPr>
        <p:spPr bwMode="auto">
          <a:xfrm>
            <a:off x="2971800" y="3314700"/>
            <a:ext cx="381000" cy="381000"/>
          </a:xfrm>
          <a:prstGeom prst="rect">
            <a:avLst/>
          </a:prstGeom>
          <a:noFill/>
          <a:ln w="0">
            <a:solidFill>
              <a:srgbClr val="C0C0C0"/>
            </a:solidFill>
            <a:miter lim="800000"/>
            <a:headEnd/>
            <a:tailEnd/>
          </a:ln>
        </p:spPr>
        <p:txBody>
          <a:bodyPr wrap="none" anchor="ctr"/>
          <a:lstStyle/>
          <a:p>
            <a:endParaRPr lang="en-US"/>
          </a:p>
        </p:txBody>
      </p:sp>
      <p:sp>
        <p:nvSpPr>
          <p:cNvPr id="3147" name="Rectangle 933"/>
          <p:cNvSpPr>
            <a:spLocks noChangeArrowheads="1"/>
          </p:cNvSpPr>
          <p:nvPr/>
        </p:nvSpPr>
        <p:spPr bwMode="auto">
          <a:xfrm>
            <a:off x="3352800" y="3314700"/>
            <a:ext cx="381000" cy="381000"/>
          </a:xfrm>
          <a:prstGeom prst="rect">
            <a:avLst/>
          </a:prstGeom>
          <a:noFill/>
          <a:ln w="0">
            <a:solidFill>
              <a:srgbClr val="C0C0C0"/>
            </a:solidFill>
            <a:miter lim="800000"/>
            <a:headEnd/>
            <a:tailEnd/>
          </a:ln>
        </p:spPr>
        <p:txBody>
          <a:bodyPr wrap="none" anchor="ctr"/>
          <a:lstStyle/>
          <a:p>
            <a:endParaRPr lang="en-US"/>
          </a:p>
        </p:txBody>
      </p:sp>
      <p:sp>
        <p:nvSpPr>
          <p:cNvPr id="3148" name="Rectangle 934"/>
          <p:cNvSpPr>
            <a:spLocks noChangeArrowheads="1"/>
          </p:cNvSpPr>
          <p:nvPr/>
        </p:nvSpPr>
        <p:spPr bwMode="auto">
          <a:xfrm>
            <a:off x="3733800" y="3314700"/>
            <a:ext cx="381000" cy="381000"/>
          </a:xfrm>
          <a:prstGeom prst="rect">
            <a:avLst/>
          </a:prstGeom>
          <a:noFill/>
          <a:ln w="0">
            <a:solidFill>
              <a:srgbClr val="C0C0C0"/>
            </a:solidFill>
            <a:miter lim="800000"/>
            <a:headEnd/>
            <a:tailEnd/>
          </a:ln>
        </p:spPr>
        <p:txBody>
          <a:bodyPr wrap="none" anchor="ctr"/>
          <a:lstStyle/>
          <a:p>
            <a:endParaRPr lang="en-US"/>
          </a:p>
        </p:txBody>
      </p:sp>
      <p:sp>
        <p:nvSpPr>
          <p:cNvPr id="3149" name="Rectangle 935"/>
          <p:cNvSpPr>
            <a:spLocks noChangeArrowheads="1"/>
          </p:cNvSpPr>
          <p:nvPr/>
        </p:nvSpPr>
        <p:spPr bwMode="auto">
          <a:xfrm>
            <a:off x="4114800" y="3314700"/>
            <a:ext cx="381000" cy="381000"/>
          </a:xfrm>
          <a:prstGeom prst="rect">
            <a:avLst/>
          </a:prstGeom>
          <a:noFill/>
          <a:ln w="0">
            <a:solidFill>
              <a:srgbClr val="C0C0C0"/>
            </a:solidFill>
            <a:miter lim="800000"/>
            <a:headEnd/>
            <a:tailEnd/>
          </a:ln>
        </p:spPr>
        <p:txBody>
          <a:bodyPr wrap="none" anchor="ctr"/>
          <a:lstStyle/>
          <a:p>
            <a:endParaRPr lang="en-US"/>
          </a:p>
        </p:txBody>
      </p:sp>
      <p:sp>
        <p:nvSpPr>
          <p:cNvPr id="3150" name="Rectangle 936"/>
          <p:cNvSpPr>
            <a:spLocks noChangeArrowheads="1"/>
          </p:cNvSpPr>
          <p:nvPr/>
        </p:nvSpPr>
        <p:spPr bwMode="auto">
          <a:xfrm>
            <a:off x="4495800" y="3314700"/>
            <a:ext cx="381000" cy="381000"/>
          </a:xfrm>
          <a:prstGeom prst="rect">
            <a:avLst/>
          </a:prstGeom>
          <a:noFill/>
          <a:ln w="0">
            <a:solidFill>
              <a:srgbClr val="C0C0C0"/>
            </a:solidFill>
            <a:miter lim="800000"/>
            <a:headEnd/>
            <a:tailEnd/>
          </a:ln>
        </p:spPr>
        <p:txBody>
          <a:bodyPr wrap="none" anchor="ctr"/>
          <a:lstStyle/>
          <a:p>
            <a:endParaRPr lang="en-US"/>
          </a:p>
        </p:txBody>
      </p:sp>
      <p:sp>
        <p:nvSpPr>
          <p:cNvPr id="3151" name="Rectangle 937"/>
          <p:cNvSpPr>
            <a:spLocks noChangeArrowheads="1"/>
          </p:cNvSpPr>
          <p:nvPr/>
        </p:nvSpPr>
        <p:spPr bwMode="auto">
          <a:xfrm>
            <a:off x="4876800" y="3314700"/>
            <a:ext cx="381000" cy="381000"/>
          </a:xfrm>
          <a:prstGeom prst="rect">
            <a:avLst/>
          </a:prstGeom>
          <a:noFill/>
          <a:ln w="0">
            <a:solidFill>
              <a:srgbClr val="C0C0C0"/>
            </a:solidFill>
            <a:miter lim="800000"/>
            <a:headEnd/>
            <a:tailEnd/>
          </a:ln>
        </p:spPr>
        <p:txBody>
          <a:bodyPr wrap="none" anchor="ctr"/>
          <a:lstStyle/>
          <a:p>
            <a:endParaRPr lang="en-US"/>
          </a:p>
        </p:txBody>
      </p:sp>
      <p:sp>
        <p:nvSpPr>
          <p:cNvPr id="3152" name="Rectangle 938"/>
          <p:cNvSpPr>
            <a:spLocks noChangeArrowheads="1"/>
          </p:cNvSpPr>
          <p:nvPr/>
        </p:nvSpPr>
        <p:spPr bwMode="auto">
          <a:xfrm>
            <a:off x="5257800" y="3314700"/>
            <a:ext cx="381000" cy="381000"/>
          </a:xfrm>
          <a:prstGeom prst="rect">
            <a:avLst/>
          </a:prstGeom>
          <a:noFill/>
          <a:ln w="0">
            <a:solidFill>
              <a:srgbClr val="C0C0C0"/>
            </a:solidFill>
            <a:miter lim="800000"/>
            <a:headEnd/>
            <a:tailEnd/>
          </a:ln>
        </p:spPr>
        <p:txBody>
          <a:bodyPr wrap="none" anchor="ctr"/>
          <a:lstStyle/>
          <a:p>
            <a:endParaRPr lang="en-US"/>
          </a:p>
        </p:txBody>
      </p:sp>
      <p:sp>
        <p:nvSpPr>
          <p:cNvPr id="3153" name="Rectangle 939"/>
          <p:cNvSpPr>
            <a:spLocks noChangeArrowheads="1"/>
          </p:cNvSpPr>
          <p:nvPr/>
        </p:nvSpPr>
        <p:spPr bwMode="auto">
          <a:xfrm>
            <a:off x="5638800" y="3314700"/>
            <a:ext cx="381000" cy="381000"/>
          </a:xfrm>
          <a:prstGeom prst="rect">
            <a:avLst/>
          </a:prstGeom>
          <a:noFill/>
          <a:ln w="0">
            <a:solidFill>
              <a:srgbClr val="C0C0C0"/>
            </a:solidFill>
            <a:miter lim="800000"/>
            <a:headEnd/>
            <a:tailEnd/>
          </a:ln>
        </p:spPr>
        <p:txBody>
          <a:bodyPr wrap="none" anchor="ctr"/>
          <a:lstStyle/>
          <a:p>
            <a:endParaRPr lang="en-US"/>
          </a:p>
        </p:txBody>
      </p:sp>
      <p:sp>
        <p:nvSpPr>
          <p:cNvPr id="3154" name="Rectangle 940"/>
          <p:cNvSpPr>
            <a:spLocks noChangeArrowheads="1"/>
          </p:cNvSpPr>
          <p:nvPr/>
        </p:nvSpPr>
        <p:spPr bwMode="auto">
          <a:xfrm>
            <a:off x="2209800" y="2933700"/>
            <a:ext cx="381000" cy="381000"/>
          </a:xfrm>
          <a:prstGeom prst="rect">
            <a:avLst/>
          </a:prstGeom>
          <a:noFill/>
          <a:ln w="0">
            <a:solidFill>
              <a:srgbClr val="C0C0C0"/>
            </a:solidFill>
            <a:miter lim="800000"/>
            <a:headEnd/>
            <a:tailEnd/>
          </a:ln>
        </p:spPr>
        <p:txBody>
          <a:bodyPr wrap="none" anchor="ctr"/>
          <a:lstStyle/>
          <a:p>
            <a:endParaRPr lang="en-US"/>
          </a:p>
        </p:txBody>
      </p:sp>
      <p:sp>
        <p:nvSpPr>
          <p:cNvPr id="3155" name="Rectangle 941"/>
          <p:cNvSpPr>
            <a:spLocks noChangeArrowheads="1"/>
          </p:cNvSpPr>
          <p:nvPr/>
        </p:nvSpPr>
        <p:spPr bwMode="auto">
          <a:xfrm>
            <a:off x="2590800" y="2933700"/>
            <a:ext cx="381000" cy="381000"/>
          </a:xfrm>
          <a:prstGeom prst="rect">
            <a:avLst/>
          </a:prstGeom>
          <a:noFill/>
          <a:ln w="0">
            <a:solidFill>
              <a:srgbClr val="C0C0C0"/>
            </a:solidFill>
            <a:miter lim="800000"/>
            <a:headEnd/>
            <a:tailEnd/>
          </a:ln>
        </p:spPr>
        <p:txBody>
          <a:bodyPr wrap="none" anchor="ctr"/>
          <a:lstStyle/>
          <a:p>
            <a:endParaRPr lang="en-US"/>
          </a:p>
        </p:txBody>
      </p:sp>
      <p:sp>
        <p:nvSpPr>
          <p:cNvPr id="3156" name="Rectangle 942"/>
          <p:cNvSpPr>
            <a:spLocks noChangeArrowheads="1"/>
          </p:cNvSpPr>
          <p:nvPr/>
        </p:nvSpPr>
        <p:spPr bwMode="auto">
          <a:xfrm>
            <a:off x="2971800" y="2933700"/>
            <a:ext cx="381000" cy="381000"/>
          </a:xfrm>
          <a:prstGeom prst="rect">
            <a:avLst/>
          </a:prstGeom>
          <a:noFill/>
          <a:ln w="0">
            <a:solidFill>
              <a:srgbClr val="C0C0C0"/>
            </a:solidFill>
            <a:miter lim="800000"/>
            <a:headEnd/>
            <a:tailEnd/>
          </a:ln>
        </p:spPr>
        <p:txBody>
          <a:bodyPr wrap="none" anchor="ctr"/>
          <a:lstStyle/>
          <a:p>
            <a:endParaRPr lang="en-US"/>
          </a:p>
        </p:txBody>
      </p:sp>
      <p:sp>
        <p:nvSpPr>
          <p:cNvPr id="3157" name="Rectangle 943"/>
          <p:cNvSpPr>
            <a:spLocks noChangeArrowheads="1"/>
          </p:cNvSpPr>
          <p:nvPr/>
        </p:nvSpPr>
        <p:spPr bwMode="auto">
          <a:xfrm>
            <a:off x="3352800" y="2933700"/>
            <a:ext cx="381000" cy="381000"/>
          </a:xfrm>
          <a:prstGeom prst="rect">
            <a:avLst/>
          </a:prstGeom>
          <a:noFill/>
          <a:ln w="0">
            <a:solidFill>
              <a:srgbClr val="C0C0C0"/>
            </a:solidFill>
            <a:miter lim="800000"/>
            <a:headEnd/>
            <a:tailEnd/>
          </a:ln>
        </p:spPr>
        <p:txBody>
          <a:bodyPr wrap="none" anchor="ctr"/>
          <a:lstStyle/>
          <a:p>
            <a:endParaRPr lang="en-US"/>
          </a:p>
        </p:txBody>
      </p:sp>
      <p:sp>
        <p:nvSpPr>
          <p:cNvPr id="3158" name="Rectangle 944"/>
          <p:cNvSpPr>
            <a:spLocks noChangeArrowheads="1"/>
          </p:cNvSpPr>
          <p:nvPr/>
        </p:nvSpPr>
        <p:spPr bwMode="auto">
          <a:xfrm>
            <a:off x="3733800" y="2933700"/>
            <a:ext cx="381000" cy="381000"/>
          </a:xfrm>
          <a:prstGeom prst="rect">
            <a:avLst/>
          </a:prstGeom>
          <a:noFill/>
          <a:ln w="0">
            <a:solidFill>
              <a:srgbClr val="C0C0C0"/>
            </a:solidFill>
            <a:miter lim="800000"/>
            <a:headEnd/>
            <a:tailEnd/>
          </a:ln>
        </p:spPr>
        <p:txBody>
          <a:bodyPr wrap="none" anchor="ctr"/>
          <a:lstStyle/>
          <a:p>
            <a:endParaRPr lang="en-US"/>
          </a:p>
        </p:txBody>
      </p:sp>
      <p:sp>
        <p:nvSpPr>
          <p:cNvPr id="3159" name="Rectangle 945"/>
          <p:cNvSpPr>
            <a:spLocks noChangeArrowheads="1"/>
          </p:cNvSpPr>
          <p:nvPr/>
        </p:nvSpPr>
        <p:spPr bwMode="auto">
          <a:xfrm>
            <a:off x="4114800" y="2933700"/>
            <a:ext cx="381000" cy="381000"/>
          </a:xfrm>
          <a:prstGeom prst="rect">
            <a:avLst/>
          </a:prstGeom>
          <a:noFill/>
          <a:ln w="0">
            <a:solidFill>
              <a:srgbClr val="C0C0C0"/>
            </a:solidFill>
            <a:miter lim="800000"/>
            <a:headEnd/>
            <a:tailEnd/>
          </a:ln>
        </p:spPr>
        <p:txBody>
          <a:bodyPr wrap="none" anchor="ctr"/>
          <a:lstStyle/>
          <a:p>
            <a:endParaRPr lang="en-US"/>
          </a:p>
        </p:txBody>
      </p:sp>
      <p:sp>
        <p:nvSpPr>
          <p:cNvPr id="3160" name="Rectangle 946"/>
          <p:cNvSpPr>
            <a:spLocks noChangeArrowheads="1"/>
          </p:cNvSpPr>
          <p:nvPr/>
        </p:nvSpPr>
        <p:spPr bwMode="auto">
          <a:xfrm>
            <a:off x="4495800" y="2933700"/>
            <a:ext cx="381000" cy="381000"/>
          </a:xfrm>
          <a:prstGeom prst="rect">
            <a:avLst/>
          </a:prstGeom>
          <a:noFill/>
          <a:ln w="0">
            <a:solidFill>
              <a:srgbClr val="C0C0C0"/>
            </a:solidFill>
            <a:miter lim="800000"/>
            <a:headEnd/>
            <a:tailEnd/>
          </a:ln>
        </p:spPr>
        <p:txBody>
          <a:bodyPr wrap="none" anchor="ctr"/>
          <a:lstStyle/>
          <a:p>
            <a:endParaRPr lang="en-US"/>
          </a:p>
        </p:txBody>
      </p:sp>
      <p:sp>
        <p:nvSpPr>
          <p:cNvPr id="3161" name="Rectangle 947"/>
          <p:cNvSpPr>
            <a:spLocks noChangeArrowheads="1"/>
          </p:cNvSpPr>
          <p:nvPr/>
        </p:nvSpPr>
        <p:spPr bwMode="auto">
          <a:xfrm>
            <a:off x="4876800" y="2933700"/>
            <a:ext cx="381000" cy="381000"/>
          </a:xfrm>
          <a:prstGeom prst="rect">
            <a:avLst/>
          </a:prstGeom>
          <a:noFill/>
          <a:ln w="0">
            <a:solidFill>
              <a:srgbClr val="C0C0C0"/>
            </a:solidFill>
            <a:miter lim="800000"/>
            <a:headEnd/>
            <a:tailEnd/>
          </a:ln>
        </p:spPr>
        <p:txBody>
          <a:bodyPr wrap="none" anchor="ctr"/>
          <a:lstStyle/>
          <a:p>
            <a:endParaRPr lang="en-US"/>
          </a:p>
        </p:txBody>
      </p:sp>
      <p:sp>
        <p:nvSpPr>
          <p:cNvPr id="3162" name="Rectangle 948"/>
          <p:cNvSpPr>
            <a:spLocks noChangeArrowheads="1"/>
          </p:cNvSpPr>
          <p:nvPr/>
        </p:nvSpPr>
        <p:spPr bwMode="auto">
          <a:xfrm>
            <a:off x="5257800" y="2933700"/>
            <a:ext cx="381000" cy="381000"/>
          </a:xfrm>
          <a:prstGeom prst="rect">
            <a:avLst/>
          </a:prstGeom>
          <a:noFill/>
          <a:ln w="0">
            <a:solidFill>
              <a:srgbClr val="C0C0C0"/>
            </a:solidFill>
            <a:miter lim="800000"/>
            <a:headEnd/>
            <a:tailEnd/>
          </a:ln>
        </p:spPr>
        <p:txBody>
          <a:bodyPr wrap="none" anchor="ctr"/>
          <a:lstStyle/>
          <a:p>
            <a:endParaRPr lang="en-US"/>
          </a:p>
        </p:txBody>
      </p:sp>
      <p:sp>
        <p:nvSpPr>
          <p:cNvPr id="3163" name="Rectangle 949"/>
          <p:cNvSpPr>
            <a:spLocks noChangeArrowheads="1"/>
          </p:cNvSpPr>
          <p:nvPr/>
        </p:nvSpPr>
        <p:spPr bwMode="auto">
          <a:xfrm>
            <a:off x="5638800" y="2933700"/>
            <a:ext cx="381000" cy="381000"/>
          </a:xfrm>
          <a:prstGeom prst="rect">
            <a:avLst/>
          </a:prstGeom>
          <a:noFill/>
          <a:ln w="0">
            <a:solidFill>
              <a:srgbClr val="C0C0C0"/>
            </a:solidFill>
            <a:miter lim="800000"/>
            <a:headEnd/>
            <a:tailEnd/>
          </a:ln>
        </p:spPr>
        <p:txBody>
          <a:bodyPr wrap="none" anchor="ctr"/>
          <a:lstStyle/>
          <a:p>
            <a:endParaRPr lang="en-US"/>
          </a:p>
        </p:txBody>
      </p:sp>
      <p:sp>
        <p:nvSpPr>
          <p:cNvPr id="3164" name="Rectangle 950"/>
          <p:cNvSpPr>
            <a:spLocks noChangeArrowheads="1"/>
          </p:cNvSpPr>
          <p:nvPr/>
        </p:nvSpPr>
        <p:spPr bwMode="auto">
          <a:xfrm>
            <a:off x="2209800" y="2552700"/>
            <a:ext cx="381000" cy="381000"/>
          </a:xfrm>
          <a:prstGeom prst="rect">
            <a:avLst/>
          </a:prstGeom>
          <a:noFill/>
          <a:ln w="0">
            <a:solidFill>
              <a:srgbClr val="C0C0C0"/>
            </a:solidFill>
            <a:miter lim="800000"/>
            <a:headEnd/>
            <a:tailEnd/>
          </a:ln>
        </p:spPr>
        <p:txBody>
          <a:bodyPr wrap="none" anchor="ctr"/>
          <a:lstStyle/>
          <a:p>
            <a:endParaRPr lang="en-US"/>
          </a:p>
        </p:txBody>
      </p:sp>
      <p:sp>
        <p:nvSpPr>
          <p:cNvPr id="3165" name="Rectangle 951"/>
          <p:cNvSpPr>
            <a:spLocks noChangeArrowheads="1"/>
          </p:cNvSpPr>
          <p:nvPr/>
        </p:nvSpPr>
        <p:spPr bwMode="auto">
          <a:xfrm>
            <a:off x="2590800" y="2552700"/>
            <a:ext cx="381000" cy="381000"/>
          </a:xfrm>
          <a:prstGeom prst="rect">
            <a:avLst/>
          </a:prstGeom>
          <a:noFill/>
          <a:ln w="0">
            <a:solidFill>
              <a:srgbClr val="C0C0C0"/>
            </a:solidFill>
            <a:miter lim="800000"/>
            <a:headEnd/>
            <a:tailEnd/>
          </a:ln>
        </p:spPr>
        <p:txBody>
          <a:bodyPr wrap="none" anchor="ctr"/>
          <a:lstStyle/>
          <a:p>
            <a:endParaRPr lang="en-US"/>
          </a:p>
        </p:txBody>
      </p:sp>
      <p:sp>
        <p:nvSpPr>
          <p:cNvPr id="3166" name="Rectangle 952"/>
          <p:cNvSpPr>
            <a:spLocks noChangeArrowheads="1"/>
          </p:cNvSpPr>
          <p:nvPr/>
        </p:nvSpPr>
        <p:spPr bwMode="auto">
          <a:xfrm>
            <a:off x="2971800" y="2552700"/>
            <a:ext cx="381000" cy="381000"/>
          </a:xfrm>
          <a:prstGeom prst="rect">
            <a:avLst/>
          </a:prstGeom>
          <a:noFill/>
          <a:ln w="0">
            <a:solidFill>
              <a:srgbClr val="C0C0C0"/>
            </a:solidFill>
            <a:miter lim="800000"/>
            <a:headEnd/>
            <a:tailEnd/>
          </a:ln>
        </p:spPr>
        <p:txBody>
          <a:bodyPr wrap="none" anchor="ctr"/>
          <a:lstStyle/>
          <a:p>
            <a:endParaRPr lang="en-US"/>
          </a:p>
        </p:txBody>
      </p:sp>
      <p:sp>
        <p:nvSpPr>
          <p:cNvPr id="3167" name="Rectangle 953"/>
          <p:cNvSpPr>
            <a:spLocks noChangeArrowheads="1"/>
          </p:cNvSpPr>
          <p:nvPr/>
        </p:nvSpPr>
        <p:spPr bwMode="auto">
          <a:xfrm>
            <a:off x="3352800" y="2552700"/>
            <a:ext cx="381000" cy="381000"/>
          </a:xfrm>
          <a:prstGeom prst="rect">
            <a:avLst/>
          </a:prstGeom>
          <a:noFill/>
          <a:ln w="0">
            <a:solidFill>
              <a:srgbClr val="C0C0C0"/>
            </a:solidFill>
            <a:miter lim="800000"/>
            <a:headEnd/>
            <a:tailEnd/>
          </a:ln>
        </p:spPr>
        <p:txBody>
          <a:bodyPr wrap="none" anchor="ctr"/>
          <a:lstStyle/>
          <a:p>
            <a:endParaRPr lang="en-US"/>
          </a:p>
        </p:txBody>
      </p:sp>
      <p:sp>
        <p:nvSpPr>
          <p:cNvPr id="3168" name="Rectangle 954"/>
          <p:cNvSpPr>
            <a:spLocks noChangeArrowheads="1"/>
          </p:cNvSpPr>
          <p:nvPr/>
        </p:nvSpPr>
        <p:spPr bwMode="auto">
          <a:xfrm>
            <a:off x="3733800" y="2552700"/>
            <a:ext cx="381000" cy="381000"/>
          </a:xfrm>
          <a:prstGeom prst="rect">
            <a:avLst/>
          </a:prstGeom>
          <a:noFill/>
          <a:ln w="0">
            <a:solidFill>
              <a:srgbClr val="C0C0C0"/>
            </a:solidFill>
            <a:miter lim="800000"/>
            <a:headEnd/>
            <a:tailEnd/>
          </a:ln>
        </p:spPr>
        <p:txBody>
          <a:bodyPr wrap="none" anchor="ctr"/>
          <a:lstStyle/>
          <a:p>
            <a:endParaRPr lang="en-US"/>
          </a:p>
        </p:txBody>
      </p:sp>
      <p:sp>
        <p:nvSpPr>
          <p:cNvPr id="3169" name="Rectangle 955"/>
          <p:cNvSpPr>
            <a:spLocks noChangeArrowheads="1"/>
          </p:cNvSpPr>
          <p:nvPr/>
        </p:nvSpPr>
        <p:spPr bwMode="auto">
          <a:xfrm>
            <a:off x="4114800" y="2552700"/>
            <a:ext cx="381000" cy="381000"/>
          </a:xfrm>
          <a:prstGeom prst="rect">
            <a:avLst/>
          </a:prstGeom>
          <a:noFill/>
          <a:ln w="0">
            <a:solidFill>
              <a:srgbClr val="C0C0C0"/>
            </a:solidFill>
            <a:miter lim="800000"/>
            <a:headEnd/>
            <a:tailEnd/>
          </a:ln>
        </p:spPr>
        <p:txBody>
          <a:bodyPr wrap="none" anchor="ctr"/>
          <a:lstStyle/>
          <a:p>
            <a:endParaRPr lang="en-US"/>
          </a:p>
        </p:txBody>
      </p:sp>
      <p:sp>
        <p:nvSpPr>
          <p:cNvPr id="3170" name="Rectangle 956"/>
          <p:cNvSpPr>
            <a:spLocks noChangeArrowheads="1"/>
          </p:cNvSpPr>
          <p:nvPr/>
        </p:nvSpPr>
        <p:spPr bwMode="auto">
          <a:xfrm>
            <a:off x="4495800" y="2552700"/>
            <a:ext cx="381000" cy="381000"/>
          </a:xfrm>
          <a:prstGeom prst="rect">
            <a:avLst/>
          </a:prstGeom>
          <a:noFill/>
          <a:ln w="0">
            <a:solidFill>
              <a:srgbClr val="C0C0C0"/>
            </a:solidFill>
            <a:miter lim="800000"/>
            <a:headEnd/>
            <a:tailEnd/>
          </a:ln>
        </p:spPr>
        <p:txBody>
          <a:bodyPr wrap="none" anchor="ctr"/>
          <a:lstStyle/>
          <a:p>
            <a:endParaRPr lang="en-US"/>
          </a:p>
        </p:txBody>
      </p:sp>
      <p:sp>
        <p:nvSpPr>
          <p:cNvPr id="3171" name="Rectangle 957"/>
          <p:cNvSpPr>
            <a:spLocks noChangeArrowheads="1"/>
          </p:cNvSpPr>
          <p:nvPr/>
        </p:nvSpPr>
        <p:spPr bwMode="auto">
          <a:xfrm>
            <a:off x="4876800" y="2552700"/>
            <a:ext cx="381000" cy="381000"/>
          </a:xfrm>
          <a:prstGeom prst="rect">
            <a:avLst/>
          </a:prstGeom>
          <a:noFill/>
          <a:ln w="0">
            <a:solidFill>
              <a:srgbClr val="C0C0C0"/>
            </a:solidFill>
            <a:miter lim="800000"/>
            <a:headEnd/>
            <a:tailEnd/>
          </a:ln>
        </p:spPr>
        <p:txBody>
          <a:bodyPr wrap="none" anchor="ctr"/>
          <a:lstStyle/>
          <a:p>
            <a:endParaRPr lang="en-US"/>
          </a:p>
        </p:txBody>
      </p:sp>
      <p:sp>
        <p:nvSpPr>
          <p:cNvPr id="3172" name="Rectangle 958"/>
          <p:cNvSpPr>
            <a:spLocks noChangeArrowheads="1"/>
          </p:cNvSpPr>
          <p:nvPr/>
        </p:nvSpPr>
        <p:spPr bwMode="auto">
          <a:xfrm>
            <a:off x="5257800" y="2552700"/>
            <a:ext cx="381000" cy="381000"/>
          </a:xfrm>
          <a:prstGeom prst="rect">
            <a:avLst/>
          </a:prstGeom>
          <a:noFill/>
          <a:ln w="0">
            <a:solidFill>
              <a:srgbClr val="C0C0C0"/>
            </a:solidFill>
            <a:miter lim="800000"/>
            <a:headEnd/>
            <a:tailEnd/>
          </a:ln>
        </p:spPr>
        <p:txBody>
          <a:bodyPr wrap="none" anchor="ctr"/>
          <a:lstStyle/>
          <a:p>
            <a:endParaRPr lang="en-US"/>
          </a:p>
        </p:txBody>
      </p:sp>
      <p:sp>
        <p:nvSpPr>
          <p:cNvPr id="3173" name="Rectangle 959"/>
          <p:cNvSpPr>
            <a:spLocks noChangeArrowheads="1"/>
          </p:cNvSpPr>
          <p:nvPr/>
        </p:nvSpPr>
        <p:spPr bwMode="auto">
          <a:xfrm>
            <a:off x="5638800" y="2552700"/>
            <a:ext cx="381000" cy="381000"/>
          </a:xfrm>
          <a:prstGeom prst="rect">
            <a:avLst/>
          </a:prstGeom>
          <a:noFill/>
          <a:ln w="0">
            <a:solidFill>
              <a:srgbClr val="C0C0C0"/>
            </a:solidFill>
            <a:miter lim="800000"/>
            <a:headEnd/>
            <a:tailEnd/>
          </a:ln>
        </p:spPr>
        <p:txBody>
          <a:bodyPr wrap="none" anchor="ctr"/>
          <a:lstStyle/>
          <a:p>
            <a:endParaRPr lang="en-US"/>
          </a:p>
        </p:txBody>
      </p:sp>
      <p:sp>
        <p:nvSpPr>
          <p:cNvPr id="3174" name="Rectangle 960"/>
          <p:cNvSpPr>
            <a:spLocks noChangeArrowheads="1"/>
          </p:cNvSpPr>
          <p:nvPr/>
        </p:nvSpPr>
        <p:spPr bwMode="auto">
          <a:xfrm>
            <a:off x="2209800" y="2171700"/>
            <a:ext cx="381000" cy="381000"/>
          </a:xfrm>
          <a:prstGeom prst="rect">
            <a:avLst/>
          </a:prstGeom>
          <a:noFill/>
          <a:ln w="0">
            <a:solidFill>
              <a:srgbClr val="C0C0C0"/>
            </a:solidFill>
            <a:miter lim="800000"/>
            <a:headEnd/>
            <a:tailEnd/>
          </a:ln>
        </p:spPr>
        <p:txBody>
          <a:bodyPr wrap="none" anchor="ctr"/>
          <a:lstStyle/>
          <a:p>
            <a:endParaRPr lang="en-US"/>
          </a:p>
        </p:txBody>
      </p:sp>
      <p:sp>
        <p:nvSpPr>
          <p:cNvPr id="3175" name="Rectangle 961"/>
          <p:cNvSpPr>
            <a:spLocks noChangeArrowheads="1"/>
          </p:cNvSpPr>
          <p:nvPr/>
        </p:nvSpPr>
        <p:spPr bwMode="auto">
          <a:xfrm>
            <a:off x="2590800" y="2171700"/>
            <a:ext cx="381000" cy="381000"/>
          </a:xfrm>
          <a:prstGeom prst="rect">
            <a:avLst/>
          </a:prstGeom>
          <a:noFill/>
          <a:ln w="0">
            <a:solidFill>
              <a:srgbClr val="C0C0C0"/>
            </a:solidFill>
            <a:miter lim="800000"/>
            <a:headEnd/>
            <a:tailEnd/>
          </a:ln>
        </p:spPr>
        <p:txBody>
          <a:bodyPr wrap="none" anchor="ctr"/>
          <a:lstStyle/>
          <a:p>
            <a:endParaRPr lang="en-US"/>
          </a:p>
        </p:txBody>
      </p:sp>
      <p:sp>
        <p:nvSpPr>
          <p:cNvPr id="3176" name="Rectangle 962"/>
          <p:cNvSpPr>
            <a:spLocks noChangeArrowheads="1"/>
          </p:cNvSpPr>
          <p:nvPr/>
        </p:nvSpPr>
        <p:spPr bwMode="auto">
          <a:xfrm>
            <a:off x="2971800" y="2171700"/>
            <a:ext cx="381000" cy="381000"/>
          </a:xfrm>
          <a:prstGeom prst="rect">
            <a:avLst/>
          </a:prstGeom>
          <a:noFill/>
          <a:ln w="0">
            <a:solidFill>
              <a:srgbClr val="C0C0C0"/>
            </a:solidFill>
            <a:miter lim="800000"/>
            <a:headEnd/>
            <a:tailEnd/>
          </a:ln>
        </p:spPr>
        <p:txBody>
          <a:bodyPr wrap="none" anchor="ctr"/>
          <a:lstStyle/>
          <a:p>
            <a:endParaRPr lang="en-US"/>
          </a:p>
        </p:txBody>
      </p:sp>
      <p:sp>
        <p:nvSpPr>
          <p:cNvPr id="3177" name="Rectangle 963"/>
          <p:cNvSpPr>
            <a:spLocks noChangeArrowheads="1"/>
          </p:cNvSpPr>
          <p:nvPr/>
        </p:nvSpPr>
        <p:spPr bwMode="auto">
          <a:xfrm>
            <a:off x="3352800" y="2171700"/>
            <a:ext cx="381000" cy="381000"/>
          </a:xfrm>
          <a:prstGeom prst="rect">
            <a:avLst/>
          </a:prstGeom>
          <a:noFill/>
          <a:ln w="0">
            <a:solidFill>
              <a:srgbClr val="C0C0C0"/>
            </a:solidFill>
            <a:miter lim="800000"/>
            <a:headEnd/>
            <a:tailEnd/>
          </a:ln>
        </p:spPr>
        <p:txBody>
          <a:bodyPr wrap="none" anchor="ctr"/>
          <a:lstStyle/>
          <a:p>
            <a:endParaRPr lang="en-US"/>
          </a:p>
        </p:txBody>
      </p:sp>
      <p:sp>
        <p:nvSpPr>
          <p:cNvPr id="3178" name="Rectangle 964"/>
          <p:cNvSpPr>
            <a:spLocks noChangeArrowheads="1"/>
          </p:cNvSpPr>
          <p:nvPr/>
        </p:nvSpPr>
        <p:spPr bwMode="auto">
          <a:xfrm>
            <a:off x="3733800" y="2171700"/>
            <a:ext cx="381000" cy="381000"/>
          </a:xfrm>
          <a:prstGeom prst="rect">
            <a:avLst/>
          </a:prstGeom>
          <a:noFill/>
          <a:ln w="0">
            <a:solidFill>
              <a:srgbClr val="C0C0C0"/>
            </a:solidFill>
            <a:miter lim="800000"/>
            <a:headEnd/>
            <a:tailEnd/>
          </a:ln>
        </p:spPr>
        <p:txBody>
          <a:bodyPr wrap="none" anchor="ctr"/>
          <a:lstStyle/>
          <a:p>
            <a:endParaRPr lang="en-US"/>
          </a:p>
        </p:txBody>
      </p:sp>
      <p:sp>
        <p:nvSpPr>
          <p:cNvPr id="3179" name="Rectangle 965"/>
          <p:cNvSpPr>
            <a:spLocks noChangeArrowheads="1"/>
          </p:cNvSpPr>
          <p:nvPr/>
        </p:nvSpPr>
        <p:spPr bwMode="auto">
          <a:xfrm>
            <a:off x="4114800" y="2171700"/>
            <a:ext cx="381000" cy="381000"/>
          </a:xfrm>
          <a:prstGeom prst="rect">
            <a:avLst/>
          </a:prstGeom>
          <a:noFill/>
          <a:ln w="0">
            <a:solidFill>
              <a:srgbClr val="C0C0C0"/>
            </a:solidFill>
            <a:miter lim="800000"/>
            <a:headEnd/>
            <a:tailEnd/>
          </a:ln>
        </p:spPr>
        <p:txBody>
          <a:bodyPr wrap="none" anchor="ctr"/>
          <a:lstStyle/>
          <a:p>
            <a:endParaRPr lang="en-US"/>
          </a:p>
        </p:txBody>
      </p:sp>
      <p:sp>
        <p:nvSpPr>
          <p:cNvPr id="3180" name="Rectangle 966"/>
          <p:cNvSpPr>
            <a:spLocks noChangeArrowheads="1"/>
          </p:cNvSpPr>
          <p:nvPr/>
        </p:nvSpPr>
        <p:spPr bwMode="auto">
          <a:xfrm>
            <a:off x="4495800" y="2171700"/>
            <a:ext cx="381000" cy="381000"/>
          </a:xfrm>
          <a:prstGeom prst="rect">
            <a:avLst/>
          </a:prstGeom>
          <a:noFill/>
          <a:ln w="0">
            <a:solidFill>
              <a:srgbClr val="C0C0C0"/>
            </a:solidFill>
            <a:miter lim="800000"/>
            <a:headEnd/>
            <a:tailEnd/>
          </a:ln>
        </p:spPr>
        <p:txBody>
          <a:bodyPr wrap="none" anchor="ctr"/>
          <a:lstStyle/>
          <a:p>
            <a:endParaRPr lang="en-US"/>
          </a:p>
        </p:txBody>
      </p:sp>
      <p:sp>
        <p:nvSpPr>
          <p:cNvPr id="3181" name="Rectangle 967"/>
          <p:cNvSpPr>
            <a:spLocks noChangeArrowheads="1"/>
          </p:cNvSpPr>
          <p:nvPr/>
        </p:nvSpPr>
        <p:spPr bwMode="auto">
          <a:xfrm>
            <a:off x="4876800" y="2171700"/>
            <a:ext cx="381000" cy="381000"/>
          </a:xfrm>
          <a:prstGeom prst="rect">
            <a:avLst/>
          </a:prstGeom>
          <a:noFill/>
          <a:ln w="0">
            <a:solidFill>
              <a:srgbClr val="C0C0C0"/>
            </a:solidFill>
            <a:miter lim="800000"/>
            <a:headEnd/>
            <a:tailEnd/>
          </a:ln>
        </p:spPr>
        <p:txBody>
          <a:bodyPr wrap="none" anchor="ctr"/>
          <a:lstStyle/>
          <a:p>
            <a:endParaRPr lang="en-US"/>
          </a:p>
        </p:txBody>
      </p:sp>
      <p:sp>
        <p:nvSpPr>
          <p:cNvPr id="3182" name="Rectangle 968"/>
          <p:cNvSpPr>
            <a:spLocks noChangeArrowheads="1"/>
          </p:cNvSpPr>
          <p:nvPr/>
        </p:nvSpPr>
        <p:spPr bwMode="auto">
          <a:xfrm>
            <a:off x="5257800" y="2171700"/>
            <a:ext cx="381000" cy="381000"/>
          </a:xfrm>
          <a:prstGeom prst="rect">
            <a:avLst/>
          </a:prstGeom>
          <a:noFill/>
          <a:ln w="0">
            <a:solidFill>
              <a:srgbClr val="C0C0C0"/>
            </a:solidFill>
            <a:miter lim="800000"/>
            <a:headEnd/>
            <a:tailEnd/>
          </a:ln>
        </p:spPr>
        <p:txBody>
          <a:bodyPr wrap="none" anchor="ctr"/>
          <a:lstStyle/>
          <a:p>
            <a:endParaRPr lang="en-US"/>
          </a:p>
        </p:txBody>
      </p:sp>
      <p:sp>
        <p:nvSpPr>
          <p:cNvPr id="3183" name="Rectangle 969"/>
          <p:cNvSpPr>
            <a:spLocks noChangeArrowheads="1"/>
          </p:cNvSpPr>
          <p:nvPr/>
        </p:nvSpPr>
        <p:spPr bwMode="auto">
          <a:xfrm>
            <a:off x="5638800" y="2171700"/>
            <a:ext cx="381000" cy="381000"/>
          </a:xfrm>
          <a:prstGeom prst="rect">
            <a:avLst/>
          </a:prstGeom>
          <a:noFill/>
          <a:ln w="0">
            <a:solidFill>
              <a:srgbClr val="C0C0C0"/>
            </a:solidFill>
            <a:miter lim="800000"/>
            <a:headEnd/>
            <a:tailEnd/>
          </a:ln>
        </p:spPr>
        <p:txBody>
          <a:bodyPr wrap="none" anchor="ctr"/>
          <a:lstStyle/>
          <a:p>
            <a:endParaRPr lang="en-US"/>
          </a:p>
        </p:txBody>
      </p:sp>
      <p:sp>
        <p:nvSpPr>
          <p:cNvPr id="3184" name="Line 970"/>
          <p:cNvSpPr>
            <a:spLocks noChangeShapeType="1"/>
          </p:cNvSpPr>
          <p:nvPr/>
        </p:nvSpPr>
        <p:spPr bwMode="auto">
          <a:xfrm>
            <a:off x="2209800" y="5981700"/>
            <a:ext cx="3810000" cy="0"/>
          </a:xfrm>
          <a:prstGeom prst="line">
            <a:avLst/>
          </a:prstGeom>
          <a:noFill/>
          <a:ln w="22225">
            <a:solidFill>
              <a:schemeClr val="tx1"/>
            </a:solidFill>
            <a:round/>
            <a:headEnd/>
            <a:tailEnd/>
          </a:ln>
        </p:spPr>
        <p:txBody>
          <a:bodyPr wrap="none" anchor="ctr"/>
          <a:lstStyle/>
          <a:p>
            <a:endParaRPr lang="en-US"/>
          </a:p>
        </p:txBody>
      </p:sp>
      <p:sp>
        <p:nvSpPr>
          <p:cNvPr id="3185" name="Line 971"/>
          <p:cNvSpPr>
            <a:spLocks noChangeShapeType="1"/>
          </p:cNvSpPr>
          <p:nvPr/>
        </p:nvSpPr>
        <p:spPr bwMode="auto">
          <a:xfrm flipV="1">
            <a:off x="2209800" y="2171700"/>
            <a:ext cx="0" cy="3810000"/>
          </a:xfrm>
          <a:prstGeom prst="line">
            <a:avLst/>
          </a:prstGeom>
          <a:noFill/>
          <a:ln w="22225">
            <a:solidFill>
              <a:schemeClr val="tx1"/>
            </a:solidFill>
            <a:round/>
            <a:headEnd/>
            <a:tailEnd/>
          </a:ln>
        </p:spPr>
        <p:txBody>
          <a:bodyPr wrap="none" anchor="ctr"/>
          <a:lstStyle/>
          <a:p>
            <a:endParaRPr lang="en-US"/>
          </a:p>
        </p:txBody>
      </p:sp>
      <p:grpSp>
        <p:nvGrpSpPr>
          <p:cNvPr id="3" name="Group 982"/>
          <p:cNvGrpSpPr>
            <a:grpSpLocks/>
          </p:cNvGrpSpPr>
          <p:nvPr/>
        </p:nvGrpSpPr>
        <p:grpSpPr bwMode="auto">
          <a:xfrm>
            <a:off x="1676400" y="2019300"/>
            <a:ext cx="4483100" cy="4438650"/>
            <a:chOff x="1104" y="703"/>
            <a:chExt cx="2824" cy="2796"/>
          </a:xfrm>
        </p:grpSpPr>
        <p:sp>
          <p:nvSpPr>
            <p:cNvPr id="3210" name="Text Box 983"/>
            <p:cNvSpPr txBox="1">
              <a:spLocks noChangeArrowheads="1"/>
            </p:cNvSpPr>
            <p:nvPr/>
          </p:nvSpPr>
          <p:spPr bwMode="auto">
            <a:xfrm>
              <a:off x="1104" y="703"/>
              <a:ext cx="280" cy="252"/>
            </a:xfrm>
            <a:prstGeom prst="rect">
              <a:avLst/>
            </a:prstGeom>
            <a:noFill/>
            <a:ln w="9525">
              <a:noFill/>
              <a:miter lim="800000"/>
              <a:headEnd/>
              <a:tailEnd/>
            </a:ln>
          </p:spPr>
          <p:txBody>
            <a:bodyPr wrap="none">
              <a:spAutoFit/>
            </a:bodyPr>
            <a:lstStyle/>
            <a:p>
              <a:pPr algn="l" eaLnBrk="0" hangingPunct="0"/>
              <a:r>
                <a:rPr lang="en-US" sz="2000"/>
                <a:t>10</a:t>
              </a:r>
            </a:p>
          </p:txBody>
        </p:sp>
        <p:sp>
          <p:nvSpPr>
            <p:cNvPr id="3211" name="Text Box 984"/>
            <p:cNvSpPr txBox="1">
              <a:spLocks noChangeArrowheads="1"/>
            </p:cNvSpPr>
            <p:nvPr/>
          </p:nvSpPr>
          <p:spPr bwMode="auto">
            <a:xfrm>
              <a:off x="1536" y="3247"/>
              <a:ext cx="198" cy="252"/>
            </a:xfrm>
            <a:prstGeom prst="rect">
              <a:avLst/>
            </a:prstGeom>
            <a:noFill/>
            <a:ln w="9525">
              <a:noFill/>
              <a:miter lim="800000"/>
              <a:headEnd/>
              <a:tailEnd/>
            </a:ln>
          </p:spPr>
          <p:txBody>
            <a:bodyPr wrap="none">
              <a:spAutoFit/>
            </a:bodyPr>
            <a:lstStyle/>
            <a:p>
              <a:pPr algn="l" eaLnBrk="0" hangingPunct="0"/>
              <a:r>
                <a:rPr lang="en-US" sz="2000"/>
                <a:t>1</a:t>
              </a:r>
            </a:p>
          </p:txBody>
        </p:sp>
        <p:sp>
          <p:nvSpPr>
            <p:cNvPr id="3212" name="Text Box 985"/>
            <p:cNvSpPr txBox="1">
              <a:spLocks noChangeArrowheads="1"/>
            </p:cNvSpPr>
            <p:nvPr/>
          </p:nvSpPr>
          <p:spPr bwMode="auto">
            <a:xfrm>
              <a:off x="1776" y="3247"/>
              <a:ext cx="198" cy="252"/>
            </a:xfrm>
            <a:prstGeom prst="rect">
              <a:avLst/>
            </a:prstGeom>
            <a:noFill/>
            <a:ln w="9525">
              <a:noFill/>
              <a:miter lim="800000"/>
              <a:headEnd/>
              <a:tailEnd/>
            </a:ln>
          </p:spPr>
          <p:txBody>
            <a:bodyPr wrap="none">
              <a:spAutoFit/>
            </a:bodyPr>
            <a:lstStyle/>
            <a:p>
              <a:pPr algn="l" eaLnBrk="0" hangingPunct="0"/>
              <a:r>
                <a:rPr lang="en-US" sz="2000"/>
                <a:t>2</a:t>
              </a:r>
            </a:p>
          </p:txBody>
        </p:sp>
        <p:sp>
          <p:nvSpPr>
            <p:cNvPr id="3213" name="Text Box 986"/>
            <p:cNvSpPr txBox="1">
              <a:spLocks noChangeArrowheads="1"/>
            </p:cNvSpPr>
            <p:nvPr/>
          </p:nvSpPr>
          <p:spPr bwMode="auto">
            <a:xfrm>
              <a:off x="2016" y="3247"/>
              <a:ext cx="198" cy="252"/>
            </a:xfrm>
            <a:prstGeom prst="rect">
              <a:avLst/>
            </a:prstGeom>
            <a:noFill/>
            <a:ln w="9525">
              <a:noFill/>
              <a:miter lim="800000"/>
              <a:headEnd/>
              <a:tailEnd/>
            </a:ln>
          </p:spPr>
          <p:txBody>
            <a:bodyPr wrap="none">
              <a:spAutoFit/>
            </a:bodyPr>
            <a:lstStyle/>
            <a:p>
              <a:pPr algn="l" eaLnBrk="0" hangingPunct="0"/>
              <a:r>
                <a:rPr lang="en-US" sz="2000"/>
                <a:t>3</a:t>
              </a:r>
            </a:p>
          </p:txBody>
        </p:sp>
        <p:sp>
          <p:nvSpPr>
            <p:cNvPr id="3214" name="Text Box 987"/>
            <p:cNvSpPr txBox="1">
              <a:spLocks noChangeArrowheads="1"/>
            </p:cNvSpPr>
            <p:nvPr/>
          </p:nvSpPr>
          <p:spPr bwMode="auto">
            <a:xfrm>
              <a:off x="2256" y="3247"/>
              <a:ext cx="198" cy="252"/>
            </a:xfrm>
            <a:prstGeom prst="rect">
              <a:avLst/>
            </a:prstGeom>
            <a:noFill/>
            <a:ln w="9525">
              <a:noFill/>
              <a:miter lim="800000"/>
              <a:headEnd/>
              <a:tailEnd/>
            </a:ln>
          </p:spPr>
          <p:txBody>
            <a:bodyPr wrap="none">
              <a:spAutoFit/>
            </a:bodyPr>
            <a:lstStyle/>
            <a:p>
              <a:pPr algn="l" eaLnBrk="0" hangingPunct="0"/>
              <a:r>
                <a:rPr lang="en-US" sz="2000"/>
                <a:t>4</a:t>
              </a:r>
            </a:p>
          </p:txBody>
        </p:sp>
        <p:sp>
          <p:nvSpPr>
            <p:cNvPr id="3215" name="Text Box 988"/>
            <p:cNvSpPr txBox="1">
              <a:spLocks noChangeArrowheads="1"/>
            </p:cNvSpPr>
            <p:nvPr/>
          </p:nvSpPr>
          <p:spPr bwMode="auto">
            <a:xfrm>
              <a:off x="2496" y="3247"/>
              <a:ext cx="198" cy="252"/>
            </a:xfrm>
            <a:prstGeom prst="rect">
              <a:avLst/>
            </a:prstGeom>
            <a:noFill/>
            <a:ln w="9525">
              <a:noFill/>
              <a:miter lim="800000"/>
              <a:headEnd/>
              <a:tailEnd/>
            </a:ln>
          </p:spPr>
          <p:txBody>
            <a:bodyPr wrap="none">
              <a:spAutoFit/>
            </a:bodyPr>
            <a:lstStyle/>
            <a:p>
              <a:pPr algn="l" eaLnBrk="0" hangingPunct="0"/>
              <a:r>
                <a:rPr lang="en-US" sz="2000"/>
                <a:t>5</a:t>
              </a:r>
            </a:p>
          </p:txBody>
        </p:sp>
        <p:sp>
          <p:nvSpPr>
            <p:cNvPr id="3216" name="Text Box 989"/>
            <p:cNvSpPr txBox="1">
              <a:spLocks noChangeArrowheads="1"/>
            </p:cNvSpPr>
            <p:nvPr/>
          </p:nvSpPr>
          <p:spPr bwMode="auto">
            <a:xfrm>
              <a:off x="2736" y="3247"/>
              <a:ext cx="198" cy="252"/>
            </a:xfrm>
            <a:prstGeom prst="rect">
              <a:avLst/>
            </a:prstGeom>
            <a:noFill/>
            <a:ln w="9525">
              <a:noFill/>
              <a:miter lim="800000"/>
              <a:headEnd/>
              <a:tailEnd/>
            </a:ln>
          </p:spPr>
          <p:txBody>
            <a:bodyPr wrap="none">
              <a:spAutoFit/>
            </a:bodyPr>
            <a:lstStyle/>
            <a:p>
              <a:pPr algn="l" eaLnBrk="0" hangingPunct="0"/>
              <a:r>
                <a:rPr lang="en-US" sz="2000"/>
                <a:t>6</a:t>
              </a:r>
            </a:p>
          </p:txBody>
        </p:sp>
        <p:sp>
          <p:nvSpPr>
            <p:cNvPr id="3217" name="Text Box 990"/>
            <p:cNvSpPr txBox="1">
              <a:spLocks noChangeArrowheads="1"/>
            </p:cNvSpPr>
            <p:nvPr/>
          </p:nvSpPr>
          <p:spPr bwMode="auto">
            <a:xfrm>
              <a:off x="2976" y="3247"/>
              <a:ext cx="198" cy="252"/>
            </a:xfrm>
            <a:prstGeom prst="rect">
              <a:avLst/>
            </a:prstGeom>
            <a:noFill/>
            <a:ln w="9525">
              <a:noFill/>
              <a:miter lim="800000"/>
              <a:headEnd/>
              <a:tailEnd/>
            </a:ln>
          </p:spPr>
          <p:txBody>
            <a:bodyPr wrap="none">
              <a:spAutoFit/>
            </a:bodyPr>
            <a:lstStyle/>
            <a:p>
              <a:pPr algn="l" eaLnBrk="0" hangingPunct="0"/>
              <a:r>
                <a:rPr lang="en-US" sz="2000"/>
                <a:t>7</a:t>
              </a:r>
            </a:p>
          </p:txBody>
        </p:sp>
        <p:sp>
          <p:nvSpPr>
            <p:cNvPr id="3218" name="Text Box 991"/>
            <p:cNvSpPr txBox="1">
              <a:spLocks noChangeArrowheads="1"/>
            </p:cNvSpPr>
            <p:nvPr/>
          </p:nvSpPr>
          <p:spPr bwMode="auto">
            <a:xfrm>
              <a:off x="3216" y="3247"/>
              <a:ext cx="198" cy="252"/>
            </a:xfrm>
            <a:prstGeom prst="rect">
              <a:avLst/>
            </a:prstGeom>
            <a:noFill/>
            <a:ln w="9525">
              <a:noFill/>
              <a:miter lim="800000"/>
              <a:headEnd/>
              <a:tailEnd/>
            </a:ln>
          </p:spPr>
          <p:txBody>
            <a:bodyPr wrap="none">
              <a:spAutoFit/>
            </a:bodyPr>
            <a:lstStyle/>
            <a:p>
              <a:pPr algn="l" eaLnBrk="0" hangingPunct="0"/>
              <a:r>
                <a:rPr lang="en-US" sz="2000"/>
                <a:t>8</a:t>
              </a:r>
            </a:p>
          </p:txBody>
        </p:sp>
        <p:sp>
          <p:nvSpPr>
            <p:cNvPr id="3219" name="Text Box 992"/>
            <p:cNvSpPr txBox="1">
              <a:spLocks noChangeArrowheads="1"/>
            </p:cNvSpPr>
            <p:nvPr/>
          </p:nvSpPr>
          <p:spPr bwMode="auto">
            <a:xfrm>
              <a:off x="3456" y="3247"/>
              <a:ext cx="198" cy="252"/>
            </a:xfrm>
            <a:prstGeom prst="rect">
              <a:avLst/>
            </a:prstGeom>
            <a:noFill/>
            <a:ln w="9525">
              <a:noFill/>
              <a:miter lim="800000"/>
              <a:headEnd/>
              <a:tailEnd/>
            </a:ln>
          </p:spPr>
          <p:txBody>
            <a:bodyPr wrap="none">
              <a:spAutoFit/>
            </a:bodyPr>
            <a:lstStyle/>
            <a:p>
              <a:pPr algn="l" eaLnBrk="0" hangingPunct="0"/>
              <a:r>
                <a:rPr lang="en-US" sz="2000"/>
                <a:t>9</a:t>
              </a:r>
            </a:p>
          </p:txBody>
        </p:sp>
        <p:sp>
          <p:nvSpPr>
            <p:cNvPr id="3220" name="Text Box 993"/>
            <p:cNvSpPr txBox="1">
              <a:spLocks noChangeArrowheads="1"/>
            </p:cNvSpPr>
            <p:nvPr/>
          </p:nvSpPr>
          <p:spPr bwMode="auto">
            <a:xfrm>
              <a:off x="3648" y="3247"/>
              <a:ext cx="280" cy="252"/>
            </a:xfrm>
            <a:prstGeom prst="rect">
              <a:avLst/>
            </a:prstGeom>
            <a:noFill/>
            <a:ln w="9525">
              <a:noFill/>
              <a:miter lim="800000"/>
              <a:headEnd/>
              <a:tailEnd/>
            </a:ln>
          </p:spPr>
          <p:txBody>
            <a:bodyPr wrap="none">
              <a:spAutoFit/>
            </a:bodyPr>
            <a:lstStyle/>
            <a:p>
              <a:pPr algn="l" eaLnBrk="0" hangingPunct="0"/>
              <a:r>
                <a:rPr lang="en-US" sz="2000"/>
                <a:t>10</a:t>
              </a:r>
            </a:p>
          </p:txBody>
        </p:sp>
        <p:sp>
          <p:nvSpPr>
            <p:cNvPr id="3221" name="Text Box 994"/>
            <p:cNvSpPr txBox="1">
              <a:spLocks noChangeArrowheads="1"/>
            </p:cNvSpPr>
            <p:nvPr/>
          </p:nvSpPr>
          <p:spPr bwMode="auto">
            <a:xfrm>
              <a:off x="1152" y="2863"/>
              <a:ext cx="198" cy="252"/>
            </a:xfrm>
            <a:prstGeom prst="rect">
              <a:avLst/>
            </a:prstGeom>
            <a:noFill/>
            <a:ln w="9525">
              <a:noFill/>
              <a:miter lim="800000"/>
              <a:headEnd/>
              <a:tailEnd/>
            </a:ln>
          </p:spPr>
          <p:txBody>
            <a:bodyPr wrap="none">
              <a:spAutoFit/>
            </a:bodyPr>
            <a:lstStyle/>
            <a:p>
              <a:pPr algn="l" eaLnBrk="0" hangingPunct="0"/>
              <a:r>
                <a:rPr lang="en-US" sz="2000"/>
                <a:t>1</a:t>
              </a:r>
            </a:p>
          </p:txBody>
        </p:sp>
        <p:sp>
          <p:nvSpPr>
            <p:cNvPr id="3222" name="Text Box 995"/>
            <p:cNvSpPr txBox="1">
              <a:spLocks noChangeArrowheads="1"/>
            </p:cNvSpPr>
            <p:nvPr/>
          </p:nvSpPr>
          <p:spPr bwMode="auto">
            <a:xfrm>
              <a:off x="1152" y="2623"/>
              <a:ext cx="198" cy="252"/>
            </a:xfrm>
            <a:prstGeom prst="rect">
              <a:avLst/>
            </a:prstGeom>
            <a:noFill/>
            <a:ln w="9525">
              <a:noFill/>
              <a:miter lim="800000"/>
              <a:headEnd/>
              <a:tailEnd/>
            </a:ln>
          </p:spPr>
          <p:txBody>
            <a:bodyPr wrap="none">
              <a:spAutoFit/>
            </a:bodyPr>
            <a:lstStyle/>
            <a:p>
              <a:pPr algn="l" eaLnBrk="0" hangingPunct="0"/>
              <a:r>
                <a:rPr lang="en-US" sz="2000"/>
                <a:t>2</a:t>
              </a:r>
            </a:p>
          </p:txBody>
        </p:sp>
        <p:sp>
          <p:nvSpPr>
            <p:cNvPr id="3223" name="Text Box 996"/>
            <p:cNvSpPr txBox="1">
              <a:spLocks noChangeArrowheads="1"/>
            </p:cNvSpPr>
            <p:nvPr/>
          </p:nvSpPr>
          <p:spPr bwMode="auto">
            <a:xfrm>
              <a:off x="1152" y="2383"/>
              <a:ext cx="198" cy="252"/>
            </a:xfrm>
            <a:prstGeom prst="rect">
              <a:avLst/>
            </a:prstGeom>
            <a:noFill/>
            <a:ln w="9525">
              <a:noFill/>
              <a:miter lim="800000"/>
              <a:headEnd/>
              <a:tailEnd/>
            </a:ln>
          </p:spPr>
          <p:txBody>
            <a:bodyPr wrap="none">
              <a:spAutoFit/>
            </a:bodyPr>
            <a:lstStyle/>
            <a:p>
              <a:pPr algn="l" eaLnBrk="0" hangingPunct="0"/>
              <a:r>
                <a:rPr lang="en-US" sz="2000"/>
                <a:t>3</a:t>
              </a:r>
            </a:p>
          </p:txBody>
        </p:sp>
        <p:sp>
          <p:nvSpPr>
            <p:cNvPr id="3224" name="Text Box 997"/>
            <p:cNvSpPr txBox="1">
              <a:spLocks noChangeArrowheads="1"/>
            </p:cNvSpPr>
            <p:nvPr/>
          </p:nvSpPr>
          <p:spPr bwMode="auto">
            <a:xfrm>
              <a:off x="1152" y="2143"/>
              <a:ext cx="198" cy="252"/>
            </a:xfrm>
            <a:prstGeom prst="rect">
              <a:avLst/>
            </a:prstGeom>
            <a:noFill/>
            <a:ln w="9525">
              <a:noFill/>
              <a:miter lim="800000"/>
              <a:headEnd/>
              <a:tailEnd/>
            </a:ln>
          </p:spPr>
          <p:txBody>
            <a:bodyPr wrap="none">
              <a:spAutoFit/>
            </a:bodyPr>
            <a:lstStyle/>
            <a:p>
              <a:pPr algn="l" eaLnBrk="0" hangingPunct="0"/>
              <a:r>
                <a:rPr lang="en-US" sz="2000"/>
                <a:t>4</a:t>
              </a:r>
            </a:p>
          </p:txBody>
        </p:sp>
        <p:sp>
          <p:nvSpPr>
            <p:cNvPr id="3225" name="Text Box 998"/>
            <p:cNvSpPr txBox="1">
              <a:spLocks noChangeArrowheads="1"/>
            </p:cNvSpPr>
            <p:nvPr/>
          </p:nvSpPr>
          <p:spPr bwMode="auto">
            <a:xfrm>
              <a:off x="1152" y="1903"/>
              <a:ext cx="198" cy="252"/>
            </a:xfrm>
            <a:prstGeom prst="rect">
              <a:avLst/>
            </a:prstGeom>
            <a:noFill/>
            <a:ln w="9525">
              <a:noFill/>
              <a:miter lim="800000"/>
              <a:headEnd/>
              <a:tailEnd/>
            </a:ln>
          </p:spPr>
          <p:txBody>
            <a:bodyPr wrap="none">
              <a:spAutoFit/>
            </a:bodyPr>
            <a:lstStyle/>
            <a:p>
              <a:pPr algn="l" eaLnBrk="0" hangingPunct="0"/>
              <a:r>
                <a:rPr lang="en-US" sz="2000"/>
                <a:t>5</a:t>
              </a:r>
            </a:p>
          </p:txBody>
        </p:sp>
        <p:sp>
          <p:nvSpPr>
            <p:cNvPr id="3226" name="Text Box 999"/>
            <p:cNvSpPr txBox="1">
              <a:spLocks noChangeArrowheads="1"/>
            </p:cNvSpPr>
            <p:nvPr/>
          </p:nvSpPr>
          <p:spPr bwMode="auto">
            <a:xfrm>
              <a:off x="1152" y="1663"/>
              <a:ext cx="198" cy="252"/>
            </a:xfrm>
            <a:prstGeom prst="rect">
              <a:avLst/>
            </a:prstGeom>
            <a:noFill/>
            <a:ln w="9525">
              <a:noFill/>
              <a:miter lim="800000"/>
              <a:headEnd/>
              <a:tailEnd/>
            </a:ln>
          </p:spPr>
          <p:txBody>
            <a:bodyPr wrap="none">
              <a:spAutoFit/>
            </a:bodyPr>
            <a:lstStyle/>
            <a:p>
              <a:pPr algn="l" eaLnBrk="0" hangingPunct="0"/>
              <a:r>
                <a:rPr lang="en-US" sz="2000"/>
                <a:t>6</a:t>
              </a:r>
            </a:p>
          </p:txBody>
        </p:sp>
        <p:sp>
          <p:nvSpPr>
            <p:cNvPr id="3227" name="Text Box 1000"/>
            <p:cNvSpPr txBox="1">
              <a:spLocks noChangeArrowheads="1"/>
            </p:cNvSpPr>
            <p:nvPr/>
          </p:nvSpPr>
          <p:spPr bwMode="auto">
            <a:xfrm>
              <a:off x="1152" y="1423"/>
              <a:ext cx="198" cy="252"/>
            </a:xfrm>
            <a:prstGeom prst="rect">
              <a:avLst/>
            </a:prstGeom>
            <a:noFill/>
            <a:ln w="9525">
              <a:noFill/>
              <a:miter lim="800000"/>
              <a:headEnd/>
              <a:tailEnd/>
            </a:ln>
          </p:spPr>
          <p:txBody>
            <a:bodyPr wrap="none">
              <a:spAutoFit/>
            </a:bodyPr>
            <a:lstStyle/>
            <a:p>
              <a:pPr algn="l" eaLnBrk="0" hangingPunct="0"/>
              <a:r>
                <a:rPr lang="en-US" sz="2000"/>
                <a:t>7</a:t>
              </a:r>
            </a:p>
          </p:txBody>
        </p:sp>
        <p:sp>
          <p:nvSpPr>
            <p:cNvPr id="3228" name="Text Box 1001"/>
            <p:cNvSpPr txBox="1">
              <a:spLocks noChangeArrowheads="1"/>
            </p:cNvSpPr>
            <p:nvPr/>
          </p:nvSpPr>
          <p:spPr bwMode="auto">
            <a:xfrm>
              <a:off x="1152" y="1183"/>
              <a:ext cx="198" cy="252"/>
            </a:xfrm>
            <a:prstGeom prst="rect">
              <a:avLst/>
            </a:prstGeom>
            <a:noFill/>
            <a:ln w="9525">
              <a:noFill/>
              <a:miter lim="800000"/>
              <a:headEnd/>
              <a:tailEnd/>
            </a:ln>
          </p:spPr>
          <p:txBody>
            <a:bodyPr wrap="none">
              <a:spAutoFit/>
            </a:bodyPr>
            <a:lstStyle/>
            <a:p>
              <a:pPr algn="l" eaLnBrk="0" hangingPunct="0"/>
              <a:r>
                <a:rPr lang="en-US" sz="2000"/>
                <a:t>8</a:t>
              </a:r>
            </a:p>
          </p:txBody>
        </p:sp>
        <p:sp>
          <p:nvSpPr>
            <p:cNvPr id="3229" name="Text Box 1002"/>
            <p:cNvSpPr txBox="1">
              <a:spLocks noChangeArrowheads="1"/>
            </p:cNvSpPr>
            <p:nvPr/>
          </p:nvSpPr>
          <p:spPr bwMode="auto">
            <a:xfrm>
              <a:off x="1152" y="943"/>
              <a:ext cx="198" cy="252"/>
            </a:xfrm>
            <a:prstGeom prst="rect">
              <a:avLst/>
            </a:prstGeom>
            <a:noFill/>
            <a:ln w="9525">
              <a:noFill/>
              <a:miter lim="800000"/>
              <a:headEnd/>
              <a:tailEnd/>
            </a:ln>
          </p:spPr>
          <p:txBody>
            <a:bodyPr wrap="none">
              <a:spAutoFit/>
            </a:bodyPr>
            <a:lstStyle/>
            <a:p>
              <a:pPr algn="l" eaLnBrk="0" hangingPunct="0"/>
              <a:r>
                <a:rPr lang="en-US" sz="2000"/>
                <a:t>9</a:t>
              </a:r>
            </a:p>
          </p:txBody>
        </p:sp>
      </p:grpSp>
      <p:sp>
        <p:nvSpPr>
          <p:cNvPr id="85995" name="Rectangle 1003"/>
          <p:cNvSpPr>
            <a:spLocks noChangeArrowheads="1"/>
          </p:cNvSpPr>
          <p:nvPr/>
        </p:nvSpPr>
        <p:spPr bwMode="auto">
          <a:xfrm>
            <a:off x="2971800" y="6362701"/>
            <a:ext cx="2133600" cy="339725"/>
          </a:xfrm>
          <a:prstGeom prst="rect">
            <a:avLst/>
          </a:prstGeom>
          <a:noFill/>
          <a:ln w="9525">
            <a:noFill/>
            <a:miter lim="800000"/>
            <a:headEnd/>
            <a:tailEnd/>
          </a:ln>
          <a:effectLst/>
        </p:spPr>
        <p:txBody>
          <a:bodyPr>
            <a:spAutoFit/>
          </a:bodyPr>
          <a:lstStyle/>
          <a:p>
            <a:pPr algn="l">
              <a:lnSpc>
                <a:spcPct val="90000"/>
              </a:lnSpc>
              <a:spcBef>
                <a:spcPct val="50000"/>
              </a:spcBef>
              <a:defRPr/>
            </a:pPr>
            <a:r>
              <a:rPr lang="en-US" b="1">
                <a:effectLst>
                  <a:outerShdw blurRad="38100" dist="38100" dir="2700000" algn="tl">
                    <a:srgbClr val="C0C0C0"/>
                  </a:outerShdw>
                </a:effectLst>
              </a:rPr>
              <a:t>Abdomen Length</a:t>
            </a:r>
          </a:p>
        </p:txBody>
      </p:sp>
      <p:sp>
        <p:nvSpPr>
          <p:cNvPr id="3188" name="Line 1005"/>
          <p:cNvSpPr>
            <a:spLocks noChangeShapeType="1"/>
          </p:cNvSpPr>
          <p:nvPr/>
        </p:nvSpPr>
        <p:spPr bwMode="auto">
          <a:xfrm>
            <a:off x="3352800" y="1866900"/>
            <a:ext cx="685800" cy="1295400"/>
          </a:xfrm>
          <a:prstGeom prst="line">
            <a:avLst/>
          </a:prstGeom>
          <a:noFill/>
          <a:ln w="9525">
            <a:solidFill>
              <a:schemeClr val="tx1"/>
            </a:solidFill>
            <a:round/>
            <a:headEnd/>
            <a:tailEnd type="triangle" w="med" len="med"/>
          </a:ln>
        </p:spPr>
        <p:txBody>
          <a:bodyPr/>
          <a:lstStyle/>
          <a:p>
            <a:endParaRPr lang="en-US"/>
          </a:p>
        </p:txBody>
      </p:sp>
      <p:sp>
        <p:nvSpPr>
          <p:cNvPr id="3189" name="Line 1006"/>
          <p:cNvSpPr>
            <a:spLocks noChangeShapeType="1"/>
          </p:cNvSpPr>
          <p:nvPr/>
        </p:nvSpPr>
        <p:spPr bwMode="auto">
          <a:xfrm flipV="1">
            <a:off x="4181475" y="2847975"/>
            <a:ext cx="76200" cy="381000"/>
          </a:xfrm>
          <a:prstGeom prst="line">
            <a:avLst/>
          </a:prstGeom>
          <a:noFill/>
          <a:ln w="53975">
            <a:solidFill>
              <a:srgbClr val="00FF00"/>
            </a:solidFill>
            <a:round/>
            <a:headEnd/>
            <a:tailEnd/>
          </a:ln>
        </p:spPr>
        <p:txBody>
          <a:bodyPr/>
          <a:lstStyle/>
          <a:p>
            <a:endParaRPr lang="en-US"/>
          </a:p>
        </p:txBody>
      </p:sp>
      <p:sp>
        <p:nvSpPr>
          <p:cNvPr id="3190" name="Line 1007"/>
          <p:cNvSpPr>
            <a:spLocks noChangeShapeType="1"/>
          </p:cNvSpPr>
          <p:nvPr/>
        </p:nvSpPr>
        <p:spPr bwMode="auto">
          <a:xfrm flipV="1">
            <a:off x="4191000" y="2552700"/>
            <a:ext cx="990600" cy="704850"/>
          </a:xfrm>
          <a:prstGeom prst="line">
            <a:avLst/>
          </a:prstGeom>
          <a:noFill/>
          <a:ln w="25400">
            <a:solidFill>
              <a:srgbClr val="808080"/>
            </a:solidFill>
            <a:prstDash val="sysDot"/>
            <a:round/>
            <a:headEnd/>
            <a:tailEnd/>
          </a:ln>
        </p:spPr>
        <p:txBody>
          <a:bodyPr/>
          <a:lstStyle/>
          <a:p>
            <a:endParaRPr lang="en-US"/>
          </a:p>
        </p:txBody>
      </p:sp>
      <p:sp>
        <p:nvSpPr>
          <p:cNvPr id="3191" name="Line 1008"/>
          <p:cNvSpPr>
            <a:spLocks noChangeShapeType="1"/>
          </p:cNvSpPr>
          <p:nvPr/>
        </p:nvSpPr>
        <p:spPr bwMode="auto">
          <a:xfrm>
            <a:off x="4248150" y="3333750"/>
            <a:ext cx="1085850" cy="133350"/>
          </a:xfrm>
          <a:prstGeom prst="line">
            <a:avLst/>
          </a:prstGeom>
          <a:noFill/>
          <a:ln w="25400">
            <a:solidFill>
              <a:srgbClr val="808080"/>
            </a:solidFill>
            <a:prstDash val="sysDot"/>
            <a:round/>
            <a:headEnd/>
            <a:tailEnd/>
          </a:ln>
        </p:spPr>
        <p:txBody>
          <a:bodyPr/>
          <a:lstStyle/>
          <a:p>
            <a:endParaRPr lang="en-US"/>
          </a:p>
        </p:txBody>
      </p:sp>
      <p:sp>
        <p:nvSpPr>
          <p:cNvPr id="3192" name="Line 1009"/>
          <p:cNvSpPr>
            <a:spLocks noChangeShapeType="1"/>
          </p:cNvSpPr>
          <p:nvPr/>
        </p:nvSpPr>
        <p:spPr bwMode="auto">
          <a:xfrm>
            <a:off x="4210051" y="3371850"/>
            <a:ext cx="371475" cy="95250"/>
          </a:xfrm>
          <a:prstGeom prst="line">
            <a:avLst/>
          </a:prstGeom>
          <a:noFill/>
          <a:ln w="25400">
            <a:solidFill>
              <a:srgbClr val="808080"/>
            </a:solidFill>
            <a:prstDash val="sysDot"/>
            <a:round/>
            <a:headEnd/>
            <a:tailEnd/>
          </a:ln>
        </p:spPr>
        <p:txBody>
          <a:bodyPr/>
          <a:lstStyle/>
          <a:p>
            <a:endParaRPr lang="en-US"/>
          </a:p>
        </p:txBody>
      </p:sp>
      <p:sp>
        <p:nvSpPr>
          <p:cNvPr id="3193" name="Line 1010"/>
          <p:cNvSpPr>
            <a:spLocks noChangeShapeType="1"/>
          </p:cNvSpPr>
          <p:nvPr/>
        </p:nvSpPr>
        <p:spPr bwMode="auto">
          <a:xfrm>
            <a:off x="4210051" y="3371851"/>
            <a:ext cx="1038225" cy="847725"/>
          </a:xfrm>
          <a:prstGeom prst="line">
            <a:avLst/>
          </a:prstGeom>
          <a:noFill/>
          <a:ln w="25400">
            <a:solidFill>
              <a:srgbClr val="808080"/>
            </a:solidFill>
            <a:prstDash val="sysDot"/>
            <a:round/>
            <a:headEnd/>
            <a:tailEnd/>
          </a:ln>
        </p:spPr>
        <p:txBody>
          <a:bodyPr/>
          <a:lstStyle/>
          <a:p>
            <a:endParaRPr lang="en-US"/>
          </a:p>
        </p:txBody>
      </p:sp>
      <p:sp>
        <p:nvSpPr>
          <p:cNvPr id="3194" name="Line 1011"/>
          <p:cNvSpPr>
            <a:spLocks noChangeShapeType="1"/>
          </p:cNvSpPr>
          <p:nvPr/>
        </p:nvSpPr>
        <p:spPr bwMode="auto">
          <a:xfrm flipH="1">
            <a:off x="3238500" y="3371850"/>
            <a:ext cx="857250" cy="514350"/>
          </a:xfrm>
          <a:prstGeom prst="line">
            <a:avLst/>
          </a:prstGeom>
          <a:noFill/>
          <a:ln w="25400">
            <a:solidFill>
              <a:srgbClr val="808080"/>
            </a:solidFill>
            <a:prstDash val="sysDot"/>
            <a:round/>
            <a:headEnd/>
            <a:tailEnd/>
          </a:ln>
        </p:spPr>
        <p:txBody>
          <a:bodyPr/>
          <a:lstStyle/>
          <a:p>
            <a:endParaRPr lang="en-US"/>
          </a:p>
        </p:txBody>
      </p:sp>
      <p:sp>
        <p:nvSpPr>
          <p:cNvPr id="3195" name="Line 1012"/>
          <p:cNvSpPr>
            <a:spLocks noChangeShapeType="1"/>
          </p:cNvSpPr>
          <p:nvPr/>
        </p:nvSpPr>
        <p:spPr bwMode="auto">
          <a:xfrm flipH="1">
            <a:off x="2543176" y="3352800"/>
            <a:ext cx="1533525" cy="838200"/>
          </a:xfrm>
          <a:prstGeom prst="line">
            <a:avLst/>
          </a:prstGeom>
          <a:noFill/>
          <a:ln w="25400">
            <a:solidFill>
              <a:srgbClr val="808080"/>
            </a:solidFill>
            <a:prstDash val="sysDot"/>
            <a:round/>
            <a:headEnd/>
            <a:tailEnd/>
          </a:ln>
        </p:spPr>
        <p:txBody>
          <a:bodyPr/>
          <a:lstStyle/>
          <a:p>
            <a:endParaRPr lang="en-US"/>
          </a:p>
        </p:txBody>
      </p:sp>
      <p:sp>
        <p:nvSpPr>
          <p:cNvPr id="3196" name="Line 1013"/>
          <p:cNvSpPr>
            <a:spLocks noChangeShapeType="1"/>
          </p:cNvSpPr>
          <p:nvPr/>
        </p:nvSpPr>
        <p:spPr bwMode="auto">
          <a:xfrm flipH="1">
            <a:off x="2705101" y="3375025"/>
            <a:ext cx="1400175" cy="1339850"/>
          </a:xfrm>
          <a:prstGeom prst="line">
            <a:avLst/>
          </a:prstGeom>
          <a:noFill/>
          <a:ln w="25400">
            <a:solidFill>
              <a:srgbClr val="808080"/>
            </a:solidFill>
            <a:prstDash val="sysDot"/>
            <a:round/>
            <a:headEnd/>
            <a:tailEnd/>
          </a:ln>
        </p:spPr>
        <p:txBody>
          <a:bodyPr/>
          <a:lstStyle/>
          <a:p>
            <a:endParaRPr lang="en-US"/>
          </a:p>
        </p:txBody>
      </p:sp>
      <p:sp>
        <p:nvSpPr>
          <p:cNvPr id="3197" name="Line 1014"/>
          <p:cNvSpPr>
            <a:spLocks noChangeShapeType="1"/>
          </p:cNvSpPr>
          <p:nvPr/>
        </p:nvSpPr>
        <p:spPr bwMode="auto">
          <a:xfrm flipH="1">
            <a:off x="2466976" y="3387725"/>
            <a:ext cx="1641475" cy="2146300"/>
          </a:xfrm>
          <a:prstGeom prst="line">
            <a:avLst/>
          </a:prstGeom>
          <a:noFill/>
          <a:ln w="25400">
            <a:solidFill>
              <a:srgbClr val="808080"/>
            </a:solidFill>
            <a:prstDash val="sysDot"/>
            <a:round/>
            <a:headEnd/>
            <a:tailEnd/>
          </a:ln>
        </p:spPr>
        <p:txBody>
          <a:bodyPr/>
          <a:lstStyle/>
          <a:p>
            <a:endParaRPr lang="en-US"/>
          </a:p>
        </p:txBody>
      </p:sp>
      <p:sp>
        <p:nvSpPr>
          <p:cNvPr id="3198" name="Line 1015"/>
          <p:cNvSpPr>
            <a:spLocks noChangeShapeType="1"/>
          </p:cNvSpPr>
          <p:nvPr/>
        </p:nvSpPr>
        <p:spPr bwMode="auto">
          <a:xfrm flipH="1">
            <a:off x="3286126" y="3397250"/>
            <a:ext cx="828675" cy="1841500"/>
          </a:xfrm>
          <a:prstGeom prst="line">
            <a:avLst/>
          </a:prstGeom>
          <a:noFill/>
          <a:ln w="25400">
            <a:solidFill>
              <a:srgbClr val="808080"/>
            </a:solidFill>
            <a:prstDash val="sysDot"/>
            <a:round/>
            <a:headEnd/>
            <a:tailEnd/>
          </a:ln>
        </p:spPr>
        <p:txBody>
          <a:bodyPr/>
          <a:lstStyle/>
          <a:p>
            <a:endParaRPr lang="en-US"/>
          </a:p>
        </p:txBody>
      </p:sp>
      <p:sp>
        <p:nvSpPr>
          <p:cNvPr id="3199" name="AutoShape 1004"/>
          <p:cNvSpPr>
            <a:spLocks noChangeArrowheads="1"/>
          </p:cNvSpPr>
          <p:nvPr/>
        </p:nvSpPr>
        <p:spPr bwMode="auto">
          <a:xfrm>
            <a:off x="4038600" y="3205163"/>
            <a:ext cx="228600" cy="228600"/>
          </a:xfrm>
          <a:prstGeom prst="diamond">
            <a:avLst/>
          </a:prstGeom>
          <a:solidFill>
            <a:srgbClr val="990099"/>
          </a:solidFill>
          <a:ln w="9525">
            <a:solidFill>
              <a:schemeClr val="tx1"/>
            </a:solidFill>
            <a:miter lim="800000"/>
            <a:headEnd/>
            <a:tailEnd/>
          </a:ln>
        </p:spPr>
        <p:txBody>
          <a:bodyPr wrap="none" anchor="ctr"/>
          <a:lstStyle/>
          <a:p>
            <a:endParaRPr lang="en-US"/>
          </a:p>
        </p:txBody>
      </p:sp>
      <p:sp>
        <p:nvSpPr>
          <p:cNvPr id="3200" name="Oval 972"/>
          <p:cNvSpPr>
            <a:spLocks noChangeArrowheads="1"/>
          </p:cNvSpPr>
          <p:nvPr/>
        </p:nvSpPr>
        <p:spPr bwMode="auto">
          <a:xfrm>
            <a:off x="2590800" y="4686300"/>
            <a:ext cx="152400" cy="152400"/>
          </a:xfrm>
          <a:prstGeom prst="ellipse">
            <a:avLst/>
          </a:prstGeom>
          <a:solidFill>
            <a:srgbClr val="0000FF"/>
          </a:solidFill>
          <a:ln w="9525">
            <a:noFill/>
            <a:round/>
            <a:headEnd/>
            <a:tailEnd/>
          </a:ln>
        </p:spPr>
        <p:txBody>
          <a:bodyPr wrap="none" anchor="ctr"/>
          <a:lstStyle/>
          <a:p>
            <a:endParaRPr lang="en-US"/>
          </a:p>
        </p:txBody>
      </p:sp>
      <p:sp>
        <p:nvSpPr>
          <p:cNvPr id="3201" name="Oval 973"/>
          <p:cNvSpPr>
            <a:spLocks noChangeArrowheads="1"/>
          </p:cNvSpPr>
          <p:nvPr/>
        </p:nvSpPr>
        <p:spPr bwMode="auto">
          <a:xfrm>
            <a:off x="3200400" y="5219700"/>
            <a:ext cx="152400" cy="152400"/>
          </a:xfrm>
          <a:prstGeom prst="ellipse">
            <a:avLst/>
          </a:prstGeom>
          <a:solidFill>
            <a:srgbClr val="0000FF"/>
          </a:solidFill>
          <a:ln w="9525">
            <a:noFill/>
            <a:round/>
            <a:headEnd/>
            <a:tailEnd/>
          </a:ln>
        </p:spPr>
        <p:txBody>
          <a:bodyPr wrap="none" anchor="ctr"/>
          <a:lstStyle/>
          <a:p>
            <a:endParaRPr lang="en-US"/>
          </a:p>
        </p:txBody>
      </p:sp>
      <p:sp>
        <p:nvSpPr>
          <p:cNvPr id="3202" name="Rectangle 974" descr="Wide downward diagonal"/>
          <p:cNvSpPr>
            <a:spLocks noChangeArrowheads="1"/>
          </p:cNvSpPr>
          <p:nvPr/>
        </p:nvSpPr>
        <p:spPr bwMode="auto">
          <a:xfrm>
            <a:off x="4191000" y="27051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p>
            <a:endParaRPr lang="en-US"/>
          </a:p>
        </p:txBody>
      </p:sp>
      <p:sp>
        <p:nvSpPr>
          <p:cNvPr id="3203" name="Rectangle 975" descr="Wide downward diagonal"/>
          <p:cNvSpPr>
            <a:spLocks noChangeArrowheads="1"/>
          </p:cNvSpPr>
          <p:nvPr/>
        </p:nvSpPr>
        <p:spPr bwMode="auto">
          <a:xfrm>
            <a:off x="4572000" y="33909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p>
            <a:endParaRPr lang="en-US"/>
          </a:p>
        </p:txBody>
      </p:sp>
      <p:sp>
        <p:nvSpPr>
          <p:cNvPr id="3204" name="Rectangle 976" descr="Wide downward diagonal"/>
          <p:cNvSpPr>
            <a:spLocks noChangeArrowheads="1"/>
          </p:cNvSpPr>
          <p:nvPr/>
        </p:nvSpPr>
        <p:spPr bwMode="auto">
          <a:xfrm>
            <a:off x="5181600" y="24003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p>
            <a:endParaRPr lang="en-US"/>
          </a:p>
        </p:txBody>
      </p:sp>
      <p:sp>
        <p:nvSpPr>
          <p:cNvPr id="3205" name="Rectangle 977" descr="Wide downward diagonal"/>
          <p:cNvSpPr>
            <a:spLocks noChangeArrowheads="1"/>
          </p:cNvSpPr>
          <p:nvPr/>
        </p:nvSpPr>
        <p:spPr bwMode="auto">
          <a:xfrm>
            <a:off x="5334000" y="33909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p>
            <a:endParaRPr lang="en-US"/>
          </a:p>
        </p:txBody>
      </p:sp>
      <p:sp>
        <p:nvSpPr>
          <p:cNvPr id="3206" name="Rectangle 978" descr="Wide downward diagonal"/>
          <p:cNvSpPr>
            <a:spLocks noChangeArrowheads="1"/>
          </p:cNvSpPr>
          <p:nvPr/>
        </p:nvSpPr>
        <p:spPr bwMode="auto">
          <a:xfrm>
            <a:off x="5257800" y="41529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p>
            <a:endParaRPr lang="en-US"/>
          </a:p>
        </p:txBody>
      </p:sp>
      <p:sp>
        <p:nvSpPr>
          <p:cNvPr id="3207" name="Oval 980"/>
          <p:cNvSpPr>
            <a:spLocks noChangeArrowheads="1"/>
          </p:cNvSpPr>
          <p:nvPr/>
        </p:nvSpPr>
        <p:spPr bwMode="auto">
          <a:xfrm>
            <a:off x="2362200" y="5524500"/>
            <a:ext cx="152400" cy="152400"/>
          </a:xfrm>
          <a:prstGeom prst="ellipse">
            <a:avLst/>
          </a:prstGeom>
          <a:solidFill>
            <a:srgbClr val="0000FF"/>
          </a:solidFill>
          <a:ln w="9525">
            <a:noFill/>
            <a:round/>
            <a:headEnd/>
            <a:tailEnd/>
          </a:ln>
        </p:spPr>
        <p:txBody>
          <a:bodyPr wrap="none" anchor="ctr"/>
          <a:lstStyle/>
          <a:p>
            <a:endParaRPr lang="en-US"/>
          </a:p>
        </p:txBody>
      </p:sp>
      <p:sp>
        <p:nvSpPr>
          <p:cNvPr id="3208" name="Oval 981"/>
          <p:cNvSpPr>
            <a:spLocks noChangeArrowheads="1"/>
          </p:cNvSpPr>
          <p:nvPr/>
        </p:nvSpPr>
        <p:spPr bwMode="auto">
          <a:xfrm>
            <a:off x="2438400" y="4152900"/>
            <a:ext cx="152400" cy="152400"/>
          </a:xfrm>
          <a:prstGeom prst="ellipse">
            <a:avLst/>
          </a:prstGeom>
          <a:solidFill>
            <a:srgbClr val="0000FF"/>
          </a:solidFill>
          <a:ln w="9525">
            <a:noFill/>
            <a:round/>
            <a:headEnd/>
            <a:tailEnd/>
          </a:ln>
        </p:spPr>
        <p:txBody>
          <a:bodyPr wrap="none" anchor="ctr"/>
          <a:lstStyle/>
          <a:p>
            <a:endParaRPr lang="en-US"/>
          </a:p>
        </p:txBody>
      </p:sp>
      <p:sp>
        <p:nvSpPr>
          <p:cNvPr id="3209" name="Oval 979"/>
          <p:cNvSpPr>
            <a:spLocks noChangeArrowheads="1"/>
          </p:cNvSpPr>
          <p:nvPr/>
        </p:nvSpPr>
        <p:spPr bwMode="auto">
          <a:xfrm>
            <a:off x="3124200" y="3848100"/>
            <a:ext cx="152400" cy="152400"/>
          </a:xfrm>
          <a:prstGeom prst="ellipse">
            <a:avLst/>
          </a:prstGeom>
          <a:solidFill>
            <a:srgbClr val="0000FF"/>
          </a:solidFill>
          <a:ln w="9525">
            <a:noFill/>
            <a:round/>
            <a:headEnd/>
            <a:tailEnd/>
          </a:ln>
        </p:spPr>
        <p:txBody>
          <a:bodyPr wrap="none" anchor="ctr"/>
          <a:lstStyle/>
          <a:p>
            <a:endParaRPr lang="en-US"/>
          </a:p>
        </p:txBody>
      </p:sp>
    </p:spTree>
    <p:extLst>
      <p:ext uri="{BB962C8B-B14F-4D97-AF65-F5344CB8AC3E}">
        <p14:creationId xmlns:p14="http://schemas.microsoft.com/office/powerpoint/2010/main" val="3223189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D8876B0E-83CA-434D-A6AC-B208CCEAA9D2}"/>
              </a:ext>
            </a:extLst>
          </p:cNvPr>
          <p:cNvSpPr>
            <a:spLocks noGrp="1" noChangeArrowheads="1"/>
          </p:cNvSpPr>
          <p:nvPr>
            <p:ph type="title"/>
          </p:nvPr>
        </p:nvSpPr>
        <p:spPr>
          <a:xfrm>
            <a:off x="530225" y="87433"/>
            <a:ext cx="7924800" cy="826968"/>
          </a:xfrm>
        </p:spPr>
        <p:txBody>
          <a:bodyPr/>
          <a:lstStyle/>
          <a:p>
            <a:r>
              <a:rPr lang="en-US" altLang="en-US" sz="3800" dirty="0"/>
              <a:t>Case Study</a:t>
            </a:r>
            <a:r>
              <a:rPr lang="en-US" altLang="en-US" sz="3000" dirty="0"/>
              <a:t>: </a:t>
            </a:r>
            <a:r>
              <a:rPr lang="en-US" altLang="en-US" sz="3800" dirty="0"/>
              <a:t>Fish Recognition</a:t>
            </a:r>
            <a:endParaRPr lang="en-US" altLang="en-US" sz="3000" dirty="0"/>
          </a:p>
        </p:txBody>
      </p:sp>
      <p:sp>
        <p:nvSpPr>
          <p:cNvPr id="203781" name="Rectangle 5">
            <a:extLst>
              <a:ext uri="{FF2B5EF4-FFF2-40B4-BE49-F238E27FC236}">
                <a16:creationId xmlns:a16="http://schemas.microsoft.com/office/drawing/2014/main" id="{7D21F05D-6A06-42C6-A836-9F0C022494EC}"/>
              </a:ext>
            </a:extLst>
          </p:cNvPr>
          <p:cNvSpPr>
            <a:spLocks noChangeArrowheads="1"/>
          </p:cNvSpPr>
          <p:nvPr/>
        </p:nvSpPr>
        <p:spPr bwMode="auto">
          <a:xfrm>
            <a:off x="4400550" y="725488"/>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br>
              <a:rPr lang="en-US" altLang="en-US"/>
            </a:br>
            <a:endParaRPr lang="en-US" altLang="en-US"/>
          </a:p>
        </p:txBody>
      </p:sp>
      <p:sp>
        <p:nvSpPr>
          <p:cNvPr id="203783" name="Rectangle 7">
            <a:extLst>
              <a:ext uri="{FF2B5EF4-FFF2-40B4-BE49-F238E27FC236}">
                <a16:creationId xmlns:a16="http://schemas.microsoft.com/office/drawing/2014/main" id="{CEB8FB4E-8E51-4DF3-9FC2-ACD7C383D5F2}"/>
              </a:ext>
            </a:extLst>
          </p:cNvPr>
          <p:cNvSpPr>
            <a:spLocks noChangeArrowheads="1"/>
          </p:cNvSpPr>
          <p:nvPr/>
        </p:nvSpPr>
        <p:spPr bwMode="auto">
          <a:xfrm>
            <a:off x="1088120" y="1911421"/>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br>
              <a:rPr lang="en-US" altLang="en-US"/>
            </a:br>
            <a:endParaRPr lang="en-US" altLang="en-US"/>
          </a:p>
        </p:txBody>
      </p:sp>
      <p:sp>
        <p:nvSpPr>
          <p:cNvPr id="203786" name="Text Box 10">
            <a:extLst>
              <a:ext uri="{FF2B5EF4-FFF2-40B4-BE49-F238E27FC236}">
                <a16:creationId xmlns:a16="http://schemas.microsoft.com/office/drawing/2014/main" id="{5FF24BBA-282B-4203-8E43-30247D396BB6}"/>
              </a:ext>
            </a:extLst>
          </p:cNvPr>
          <p:cNvSpPr txBox="1">
            <a:spLocks noChangeArrowheads="1"/>
          </p:cNvSpPr>
          <p:nvPr/>
        </p:nvSpPr>
        <p:spPr bwMode="auto">
          <a:xfrm>
            <a:off x="7492729" y="4959798"/>
            <a:ext cx="904806" cy="40013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dirty="0">
                <a:solidFill>
                  <a:srgbClr val="FF0000"/>
                </a:solidFill>
                <a:ea typeface="ＭＳ Ｐゴシック" panose="020B0600070205080204" pitchFamily="34" charset="-128"/>
              </a:rPr>
              <a:t>4.0 sec</a:t>
            </a:r>
            <a:endParaRPr lang="en-US" altLang="en-US" sz="2000" dirty="0">
              <a:solidFill>
                <a:srgbClr val="FF0000"/>
              </a:solidFill>
            </a:endParaRPr>
          </a:p>
        </p:txBody>
      </p:sp>
      <p:sp>
        <p:nvSpPr>
          <p:cNvPr id="203787" name="Line 11">
            <a:extLst>
              <a:ext uri="{FF2B5EF4-FFF2-40B4-BE49-F238E27FC236}">
                <a16:creationId xmlns:a16="http://schemas.microsoft.com/office/drawing/2014/main" id="{B8D8A276-91D8-4C02-B2CA-82367B1D44B3}"/>
              </a:ext>
            </a:extLst>
          </p:cNvPr>
          <p:cNvSpPr>
            <a:spLocks noChangeShapeType="1"/>
          </p:cNvSpPr>
          <p:nvPr/>
        </p:nvSpPr>
        <p:spPr bwMode="auto">
          <a:xfrm flipV="1">
            <a:off x="8248107" y="4674993"/>
            <a:ext cx="0" cy="28245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1" name="Text Box 15">
            <a:extLst>
              <a:ext uri="{FF2B5EF4-FFF2-40B4-BE49-F238E27FC236}">
                <a16:creationId xmlns:a16="http://schemas.microsoft.com/office/drawing/2014/main" id="{30C3DCBA-AF48-459D-9C8A-2E91A1D62AE7}"/>
              </a:ext>
            </a:extLst>
          </p:cNvPr>
          <p:cNvSpPr txBox="1">
            <a:spLocks noChangeArrowheads="1"/>
          </p:cNvSpPr>
          <p:nvPr/>
        </p:nvSpPr>
        <p:spPr bwMode="auto">
          <a:xfrm>
            <a:off x="-76540" y="6592186"/>
            <a:ext cx="22447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dirty="0">
                <a:solidFill>
                  <a:schemeClr val="bg1">
                    <a:lumMod val="65000"/>
                  </a:schemeClr>
                </a:solidFill>
                <a:ea typeface="ＭＳ Ｐゴシック" panose="020B0600070205080204" pitchFamily="34" charset="-128"/>
              </a:rPr>
              <a:t>Rotation-Robust DTW [Keogh 05]</a:t>
            </a:r>
            <a:endParaRPr lang="en-US" altLang="en-US" sz="1200" dirty="0">
              <a:solidFill>
                <a:schemeClr val="bg1">
                  <a:lumMod val="65000"/>
                </a:schemeClr>
              </a:solidFill>
            </a:endParaRPr>
          </a:p>
        </p:txBody>
      </p:sp>
      <p:grpSp>
        <p:nvGrpSpPr>
          <p:cNvPr id="203793" name="Group 17">
            <a:extLst>
              <a:ext uri="{FF2B5EF4-FFF2-40B4-BE49-F238E27FC236}">
                <a16:creationId xmlns:a16="http://schemas.microsoft.com/office/drawing/2014/main" id="{20FC36CA-B307-4056-A1FB-062F997BD2AC}"/>
              </a:ext>
            </a:extLst>
          </p:cNvPr>
          <p:cNvGrpSpPr>
            <a:grpSpLocks noChangeAspect="1"/>
          </p:cNvGrpSpPr>
          <p:nvPr/>
        </p:nvGrpSpPr>
        <p:grpSpPr bwMode="auto">
          <a:xfrm>
            <a:off x="111807" y="2095571"/>
            <a:ext cx="3505200" cy="3460750"/>
            <a:chOff x="144" y="1152"/>
            <a:chExt cx="1730" cy="1708"/>
          </a:xfrm>
        </p:grpSpPr>
        <p:sp>
          <p:nvSpPr>
            <p:cNvPr id="203792" name="AutoShape 16">
              <a:extLst>
                <a:ext uri="{FF2B5EF4-FFF2-40B4-BE49-F238E27FC236}">
                  <a16:creationId xmlns:a16="http://schemas.microsoft.com/office/drawing/2014/main" id="{718C33AC-BE16-496C-A379-C1C96671A3B0}"/>
                </a:ext>
              </a:extLst>
            </p:cNvPr>
            <p:cNvSpPr>
              <a:spLocks noChangeAspect="1" noChangeArrowheads="1" noTextEdit="1"/>
            </p:cNvSpPr>
            <p:nvPr/>
          </p:nvSpPr>
          <p:spPr bwMode="auto">
            <a:xfrm>
              <a:off x="144" y="1152"/>
              <a:ext cx="1730" cy="1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794" name="Line 18">
              <a:extLst>
                <a:ext uri="{FF2B5EF4-FFF2-40B4-BE49-F238E27FC236}">
                  <a16:creationId xmlns:a16="http://schemas.microsoft.com/office/drawing/2014/main" id="{14DBC76A-A244-432E-BD29-4850F6F145B6}"/>
                </a:ext>
              </a:extLst>
            </p:cNvPr>
            <p:cNvSpPr>
              <a:spLocks noChangeShapeType="1"/>
            </p:cNvSpPr>
            <p:nvPr/>
          </p:nvSpPr>
          <p:spPr bwMode="auto">
            <a:xfrm flipH="1">
              <a:off x="187" y="2285"/>
              <a:ext cx="247" cy="249"/>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95" name="Line 19">
              <a:extLst>
                <a:ext uri="{FF2B5EF4-FFF2-40B4-BE49-F238E27FC236}">
                  <a16:creationId xmlns:a16="http://schemas.microsoft.com/office/drawing/2014/main" id="{8544FF30-2F40-4E8D-953D-F50FFD8354A3}"/>
                </a:ext>
              </a:extLst>
            </p:cNvPr>
            <p:cNvSpPr>
              <a:spLocks noChangeShapeType="1"/>
            </p:cNvSpPr>
            <p:nvPr/>
          </p:nvSpPr>
          <p:spPr bwMode="auto">
            <a:xfrm flipH="1">
              <a:off x="547" y="1986"/>
              <a:ext cx="369" cy="760"/>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96" name="Line 20">
              <a:extLst>
                <a:ext uri="{FF2B5EF4-FFF2-40B4-BE49-F238E27FC236}">
                  <a16:creationId xmlns:a16="http://schemas.microsoft.com/office/drawing/2014/main" id="{E29E393C-BAF2-4A0C-BBCE-73320C703551}"/>
                </a:ext>
              </a:extLst>
            </p:cNvPr>
            <p:cNvSpPr>
              <a:spLocks noChangeShapeType="1"/>
            </p:cNvSpPr>
            <p:nvPr/>
          </p:nvSpPr>
          <p:spPr bwMode="auto">
            <a:xfrm flipH="1">
              <a:off x="872" y="1804"/>
              <a:ext cx="478" cy="768"/>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97" name="Line 21">
              <a:extLst>
                <a:ext uri="{FF2B5EF4-FFF2-40B4-BE49-F238E27FC236}">
                  <a16:creationId xmlns:a16="http://schemas.microsoft.com/office/drawing/2014/main" id="{37C067CA-9C86-4262-AC60-B0A1C5C547B5}"/>
                </a:ext>
              </a:extLst>
            </p:cNvPr>
            <p:cNvSpPr>
              <a:spLocks noChangeShapeType="1"/>
            </p:cNvSpPr>
            <p:nvPr/>
          </p:nvSpPr>
          <p:spPr bwMode="auto">
            <a:xfrm>
              <a:off x="1045" y="2251"/>
              <a:ext cx="378" cy="490"/>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98" name="Line 22">
              <a:extLst>
                <a:ext uri="{FF2B5EF4-FFF2-40B4-BE49-F238E27FC236}">
                  <a16:creationId xmlns:a16="http://schemas.microsoft.com/office/drawing/2014/main" id="{CEAD3FA4-A085-41BD-9A74-08469E6465DD}"/>
                </a:ext>
              </a:extLst>
            </p:cNvPr>
            <p:cNvSpPr>
              <a:spLocks noChangeShapeType="1"/>
            </p:cNvSpPr>
            <p:nvPr/>
          </p:nvSpPr>
          <p:spPr bwMode="auto">
            <a:xfrm flipH="1">
              <a:off x="1013" y="1994"/>
              <a:ext cx="469" cy="556"/>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99" name="Line 23">
              <a:extLst>
                <a:ext uri="{FF2B5EF4-FFF2-40B4-BE49-F238E27FC236}">
                  <a16:creationId xmlns:a16="http://schemas.microsoft.com/office/drawing/2014/main" id="{741AF0AD-F8DB-4CD6-8444-7D12015CBC95}"/>
                </a:ext>
              </a:extLst>
            </p:cNvPr>
            <p:cNvSpPr>
              <a:spLocks noChangeShapeType="1"/>
            </p:cNvSpPr>
            <p:nvPr/>
          </p:nvSpPr>
          <p:spPr bwMode="auto">
            <a:xfrm>
              <a:off x="170" y="2776"/>
              <a:ext cx="168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00" name="Rectangle 24">
              <a:extLst>
                <a:ext uri="{FF2B5EF4-FFF2-40B4-BE49-F238E27FC236}">
                  <a16:creationId xmlns:a16="http://schemas.microsoft.com/office/drawing/2014/main" id="{7450F678-FFAB-46EC-A3A9-7744C40A7214}"/>
                </a:ext>
              </a:extLst>
            </p:cNvPr>
            <p:cNvSpPr>
              <a:spLocks noChangeArrowheads="1"/>
            </p:cNvSpPr>
            <p:nvPr/>
          </p:nvSpPr>
          <p:spPr bwMode="auto">
            <a:xfrm>
              <a:off x="144" y="2792"/>
              <a:ext cx="43"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01" name="Rectangle 25">
              <a:extLst>
                <a:ext uri="{FF2B5EF4-FFF2-40B4-BE49-F238E27FC236}">
                  <a16:creationId xmlns:a16="http://schemas.microsoft.com/office/drawing/2014/main" id="{36DD7682-7C24-40E0-B05E-35F1533BC216}"/>
                </a:ext>
              </a:extLst>
            </p:cNvPr>
            <p:cNvSpPr>
              <a:spLocks noChangeArrowheads="1"/>
            </p:cNvSpPr>
            <p:nvPr/>
          </p:nvSpPr>
          <p:spPr bwMode="auto">
            <a:xfrm>
              <a:off x="144"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02" name="Rectangle 26">
              <a:extLst>
                <a:ext uri="{FF2B5EF4-FFF2-40B4-BE49-F238E27FC236}">
                  <a16:creationId xmlns:a16="http://schemas.microsoft.com/office/drawing/2014/main" id="{15C01E3D-6672-44AE-AD3F-13F1B37EFA39}"/>
                </a:ext>
              </a:extLst>
            </p:cNvPr>
            <p:cNvSpPr>
              <a:spLocks noChangeArrowheads="1"/>
            </p:cNvSpPr>
            <p:nvPr/>
          </p:nvSpPr>
          <p:spPr bwMode="auto">
            <a:xfrm>
              <a:off x="160"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2</a:t>
              </a:r>
              <a:endParaRPr lang="en-US" altLang="en-US"/>
            </a:p>
          </p:txBody>
        </p:sp>
        <p:sp>
          <p:nvSpPr>
            <p:cNvPr id="203803" name="Line 27">
              <a:extLst>
                <a:ext uri="{FF2B5EF4-FFF2-40B4-BE49-F238E27FC236}">
                  <a16:creationId xmlns:a16="http://schemas.microsoft.com/office/drawing/2014/main" id="{BC220CB9-0A33-4D6E-A058-B070E9933085}"/>
                </a:ext>
              </a:extLst>
            </p:cNvPr>
            <p:cNvSpPr>
              <a:spLocks noChangeShapeType="1"/>
            </p:cNvSpPr>
            <p:nvPr/>
          </p:nvSpPr>
          <p:spPr bwMode="auto">
            <a:xfrm flipV="1">
              <a:off x="380"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04" name="Rectangle 28">
              <a:extLst>
                <a:ext uri="{FF2B5EF4-FFF2-40B4-BE49-F238E27FC236}">
                  <a16:creationId xmlns:a16="http://schemas.microsoft.com/office/drawing/2014/main" id="{067C6220-0663-4B01-8E28-160C68FB5771}"/>
                </a:ext>
              </a:extLst>
            </p:cNvPr>
            <p:cNvSpPr>
              <a:spLocks noChangeArrowheads="1"/>
            </p:cNvSpPr>
            <p:nvPr/>
          </p:nvSpPr>
          <p:spPr bwMode="auto">
            <a:xfrm>
              <a:off x="329" y="2792"/>
              <a:ext cx="82"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05" name="Rectangle 29">
              <a:extLst>
                <a:ext uri="{FF2B5EF4-FFF2-40B4-BE49-F238E27FC236}">
                  <a16:creationId xmlns:a16="http://schemas.microsoft.com/office/drawing/2014/main" id="{89CD1CB4-EDB8-4DAE-9E4D-7DDF77CE1511}"/>
                </a:ext>
              </a:extLst>
            </p:cNvPr>
            <p:cNvSpPr>
              <a:spLocks noChangeArrowheads="1"/>
            </p:cNvSpPr>
            <p:nvPr/>
          </p:nvSpPr>
          <p:spPr bwMode="auto">
            <a:xfrm>
              <a:off x="329"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06" name="Rectangle 30">
              <a:extLst>
                <a:ext uri="{FF2B5EF4-FFF2-40B4-BE49-F238E27FC236}">
                  <a16:creationId xmlns:a16="http://schemas.microsoft.com/office/drawing/2014/main" id="{BD724B91-983F-4A7D-B373-6FA379BBFEFA}"/>
                </a:ext>
              </a:extLst>
            </p:cNvPr>
            <p:cNvSpPr>
              <a:spLocks noChangeArrowheads="1"/>
            </p:cNvSpPr>
            <p:nvPr/>
          </p:nvSpPr>
          <p:spPr bwMode="auto">
            <a:xfrm>
              <a:off x="346"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1.5</a:t>
              </a:r>
              <a:endParaRPr lang="en-US" altLang="en-US"/>
            </a:p>
          </p:txBody>
        </p:sp>
        <p:sp>
          <p:nvSpPr>
            <p:cNvPr id="203807" name="Line 31">
              <a:extLst>
                <a:ext uri="{FF2B5EF4-FFF2-40B4-BE49-F238E27FC236}">
                  <a16:creationId xmlns:a16="http://schemas.microsoft.com/office/drawing/2014/main" id="{70EE7BA1-A6B1-4E2D-AFDA-99A0B1B3705C}"/>
                </a:ext>
              </a:extLst>
            </p:cNvPr>
            <p:cNvSpPr>
              <a:spLocks noChangeShapeType="1"/>
            </p:cNvSpPr>
            <p:nvPr/>
          </p:nvSpPr>
          <p:spPr bwMode="auto">
            <a:xfrm flipV="1">
              <a:off x="589"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08" name="Rectangle 32">
              <a:extLst>
                <a:ext uri="{FF2B5EF4-FFF2-40B4-BE49-F238E27FC236}">
                  <a16:creationId xmlns:a16="http://schemas.microsoft.com/office/drawing/2014/main" id="{4D85236D-14B8-48C2-8EAE-2C5301C5A5F7}"/>
                </a:ext>
              </a:extLst>
            </p:cNvPr>
            <p:cNvSpPr>
              <a:spLocks noChangeArrowheads="1"/>
            </p:cNvSpPr>
            <p:nvPr/>
          </p:nvSpPr>
          <p:spPr bwMode="auto">
            <a:xfrm>
              <a:off x="562" y="2792"/>
              <a:ext cx="43"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09" name="Rectangle 33">
              <a:extLst>
                <a:ext uri="{FF2B5EF4-FFF2-40B4-BE49-F238E27FC236}">
                  <a16:creationId xmlns:a16="http://schemas.microsoft.com/office/drawing/2014/main" id="{B8A55914-A35D-4730-BCBA-502D3D3DD868}"/>
                </a:ext>
              </a:extLst>
            </p:cNvPr>
            <p:cNvSpPr>
              <a:spLocks noChangeArrowheads="1"/>
            </p:cNvSpPr>
            <p:nvPr/>
          </p:nvSpPr>
          <p:spPr bwMode="auto">
            <a:xfrm>
              <a:off x="562"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10" name="Rectangle 34">
              <a:extLst>
                <a:ext uri="{FF2B5EF4-FFF2-40B4-BE49-F238E27FC236}">
                  <a16:creationId xmlns:a16="http://schemas.microsoft.com/office/drawing/2014/main" id="{BFC17EB5-F6B5-4F42-8297-E4984BDB65AC}"/>
                </a:ext>
              </a:extLst>
            </p:cNvPr>
            <p:cNvSpPr>
              <a:spLocks noChangeArrowheads="1"/>
            </p:cNvSpPr>
            <p:nvPr/>
          </p:nvSpPr>
          <p:spPr bwMode="auto">
            <a:xfrm>
              <a:off x="578"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a:t>
              </a:r>
              <a:endParaRPr lang="en-US" altLang="en-US"/>
            </a:p>
          </p:txBody>
        </p:sp>
        <p:sp>
          <p:nvSpPr>
            <p:cNvPr id="203811" name="Line 35">
              <a:extLst>
                <a:ext uri="{FF2B5EF4-FFF2-40B4-BE49-F238E27FC236}">
                  <a16:creationId xmlns:a16="http://schemas.microsoft.com/office/drawing/2014/main" id="{C8DFA838-6CCC-4E1B-AF32-1970A5CBC70A}"/>
                </a:ext>
              </a:extLst>
            </p:cNvPr>
            <p:cNvSpPr>
              <a:spLocks noChangeShapeType="1"/>
            </p:cNvSpPr>
            <p:nvPr/>
          </p:nvSpPr>
          <p:spPr bwMode="auto">
            <a:xfrm flipV="1">
              <a:off x="799"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12" name="Rectangle 36">
              <a:extLst>
                <a:ext uri="{FF2B5EF4-FFF2-40B4-BE49-F238E27FC236}">
                  <a16:creationId xmlns:a16="http://schemas.microsoft.com/office/drawing/2014/main" id="{87F9AEDC-DB7C-416D-AD88-24DDC65B0439}"/>
                </a:ext>
              </a:extLst>
            </p:cNvPr>
            <p:cNvSpPr>
              <a:spLocks noChangeArrowheads="1"/>
            </p:cNvSpPr>
            <p:nvPr/>
          </p:nvSpPr>
          <p:spPr bwMode="auto">
            <a:xfrm>
              <a:off x="748" y="2792"/>
              <a:ext cx="8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13" name="Rectangle 37">
              <a:extLst>
                <a:ext uri="{FF2B5EF4-FFF2-40B4-BE49-F238E27FC236}">
                  <a16:creationId xmlns:a16="http://schemas.microsoft.com/office/drawing/2014/main" id="{C175C82A-0484-4A98-8A34-6BC6EB007C2A}"/>
                </a:ext>
              </a:extLst>
            </p:cNvPr>
            <p:cNvSpPr>
              <a:spLocks noChangeArrowheads="1"/>
            </p:cNvSpPr>
            <p:nvPr/>
          </p:nvSpPr>
          <p:spPr bwMode="auto">
            <a:xfrm>
              <a:off x="748"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14" name="Rectangle 38">
              <a:extLst>
                <a:ext uri="{FF2B5EF4-FFF2-40B4-BE49-F238E27FC236}">
                  <a16:creationId xmlns:a16="http://schemas.microsoft.com/office/drawing/2014/main" id="{7BCD2A74-A493-4F80-8B6F-4DD20837FDCD}"/>
                </a:ext>
              </a:extLst>
            </p:cNvPr>
            <p:cNvSpPr>
              <a:spLocks noChangeArrowheads="1"/>
            </p:cNvSpPr>
            <p:nvPr/>
          </p:nvSpPr>
          <p:spPr bwMode="auto">
            <a:xfrm>
              <a:off x="764"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0.5</a:t>
              </a:r>
              <a:endParaRPr lang="en-US" altLang="en-US"/>
            </a:p>
          </p:txBody>
        </p:sp>
        <p:sp>
          <p:nvSpPr>
            <p:cNvPr id="203815" name="Line 39">
              <a:extLst>
                <a:ext uri="{FF2B5EF4-FFF2-40B4-BE49-F238E27FC236}">
                  <a16:creationId xmlns:a16="http://schemas.microsoft.com/office/drawing/2014/main" id="{512C8BC4-7A3B-4294-85C5-EE8F85818723}"/>
                </a:ext>
              </a:extLst>
            </p:cNvPr>
            <p:cNvSpPr>
              <a:spLocks noChangeShapeType="1"/>
            </p:cNvSpPr>
            <p:nvPr/>
          </p:nvSpPr>
          <p:spPr bwMode="auto">
            <a:xfrm flipV="1">
              <a:off x="1011"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16" name="Rectangle 40">
              <a:extLst>
                <a:ext uri="{FF2B5EF4-FFF2-40B4-BE49-F238E27FC236}">
                  <a16:creationId xmlns:a16="http://schemas.microsoft.com/office/drawing/2014/main" id="{AAFD7355-4332-40C5-A605-655C1100B35C}"/>
                </a:ext>
              </a:extLst>
            </p:cNvPr>
            <p:cNvSpPr>
              <a:spLocks noChangeArrowheads="1"/>
            </p:cNvSpPr>
            <p:nvPr/>
          </p:nvSpPr>
          <p:spPr bwMode="auto">
            <a:xfrm>
              <a:off x="1000" y="2792"/>
              <a:ext cx="27"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17" name="Rectangle 41">
              <a:extLst>
                <a:ext uri="{FF2B5EF4-FFF2-40B4-BE49-F238E27FC236}">
                  <a16:creationId xmlns:a16="http://schemas.microsoft.com/office/drawing/2014/main" id="{8C7F94E4-37D8-4BD9-827A-971FDB803338}"/>
                </a:ext>
              </a:extLst>
            </p:cNvPr>
            <p:cNvSpPr>
              <a:spLocks noChangeArrowheads="1"/>
            </p:cNvSpPr>
            <p:nvPr/>
          </p:nvSpPr>
          <p:spPr bwMode="auto">
            <a:xfrm>
              <a:off x="1000"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0</a:t>
              </a:r>
              <a:endParaRPr lang="en-US" altLang="en-US"/>
            </a:p>
          </p:txBody>
        </p:sp>
        <p:sp>
          <p:nvSpPr>
            <p:cNvPr id="203818" name="Line 42">
              <a:extLst>
                <a:ext uri="{FF2B5EF4-FFF2-40B4-BE49-F238E27FC236}">
                  <a16:creationId xmlns:a16="http://schemas.microsoft.com/office/drawing/2014/main" id="{9C2C6F3C-02A9-4404-B573-2E90909B5BE9}"/>
                </a:ext>
              </a:extLst>
            </p:cNvPr>
            <p:cNvSpPr>
              <a:spLocks noChangeShapeType="1"/>
            </p:cNvSpPr>
            <p:nvPr/>
          </p:nvSpPr>
          <p:spPr bwMode="auto">
            <a:xfrm flipV="1">
              <a:off x="1221"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19" name="Rectangle 43">
              <a:extLst>
                <a:ext uri="{FF2B5EF4-FFF2-40B4-BE49-F238E27FC236}">
                  <a16:creationId xmlns:a16="http://schemas.microsoft.com/office/drawing/2014/main" id="{414BB906-C29C-4179-9152-D920DED4E0A4}"/>
                </a:ext>
              </a:extLst>
            </p:cNvPr>
            <p:cNvSpPr>
              <a:spLocks noChangeArrowheads="1"/>
            </p:cNvSpPr>
            <p:nvPr/>
          </p:nvSpPr>
          <p:spPr bwMode="auto">
            <a:xfrm>
              <a:off x="1187" y="2792"/>
              <a:ext cx="6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20" name="Rectangle 44">
              <a:extLst>
                <a:ext uri="{FF2B5EF4-FFF2-40B4-BE49-F238E27FC236}">
                  <a16:creationId xmlns:a16="http://schemas.microsoft.com/office/drawing/2014/main" id="{BD881B9F-A5AB-402D-83CD-87A0AD58D130}"/>
                </a:ext>
              </a:extLst>
            </p:cNvPr>
            <p:cNvSpPr>
              <a:spLocks noChangeArrowheads="1"/>
            </p:cNvSpPr>
            <p:nvPr/>
          </p:nvSpPr>
          <p:spPr bwMode="auto">
            <a:xfrm>
              <a:off x="1187"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0.5</a:t>
              </a:r>
              <a:endParaRPr lang="en-US" altLang="en-US"/>
            </a:p>
          </p:txBody>
        </p:sp>
        <p:sp>
          <p:nvSpPr>
            <p:cNvPr id="203821" name="Line 45">
              <a:extLst>
                <a:ext uri="{FF2B5EF4-FFF2-40B4-BE49-F238E27FC236}">
                  <a16:creationId xmlns:a16="http://schemas.microsoft.com/office/drawing/2014/main" id="{5C567126-E27A-4E9F-8D80-AE42D19C2AB4}"/>
                </a:ext>
              </a:extLst>
            </p:cNvPr>
            <p:cNvSpPr>
              <a:spLocks noChangeShapeType="1"/>
            </p:cNvSpPr>
            <p:nvPr/>
          </p:nvSpPr>
          <p:spPr bwMode="auto">
            <a:xfrm flipV="1">
              <a:off x="1430"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22" name="Rectangle 46">
              <a:extLst>
                <a:ext uri="{FF2B5EF4-FFF2-40B4-BE49-F238E27FC236}">
                  <a16:creationId xmlns:a16="http://schemas.microsoft.com/office/drawing/2014/main" id="{477599FF-19F3-4A7C-9291-1CC6A48D533A}"/>
                </a:ext>
              </a:extLst>
            </p:cNvPr>
            <p:cNvSpPr>
              <a:spLocks noChangeArrowheads="1"/>
            </p:cNvSpPr>
            <p:nvPr/>
          </p:nvSpPr>
          <p:spPr bwMode="auto">
            <a:xfrm>
              <a:off x="1418" y="2792"/>
              <a:ext cx="26"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23" name="Rectangle 47">
              <a:extLst>
                <a:ext uri="{FF2B5EF4-FFF2-40B4-BE49-F238E27FC236}">
                  <a16:creationId xmlns:a16="http://schemas.microsoft.com/office/drawing/2014/main" id="{65A65F82-706F-4D12-AFE4-4C1DE8F934AB}"/>
                </a:ext>
              </a:extLst>
            </p:cNvPr>
            <p:cNvSpPr>
              <a:spLocks noChangeArrowheads="1"/>
            </p:cNvSpPr>
            <p:nvPr/>
          </p:nvSpPr>
          <p:spPr bwMode="auto">
            <a:xfrm>
              <a:off x="1418"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a:t>
              </a:r>
              <a:endParaRPr lang="en-US" altLang="en-US"/>
            </a:p>
          </p:txBody>
        </p:sp>
        <p:sp>
          <p:nvSpPr>
            <p:cNvPr id="203824" name="Line 48">
              <a:extLst>
                <a:ext uri="{FF2B5EF4-FFF2-40B4-BE49-F238E27FC236}">
                  <a16:creationId xmlns:a16="http://schemas.microsoft.com/office/drawing/2014/main" id="{A5F43330-F6F2-4272-A326-DD90DF45FFBB}"/>
                </a:ext>
              </a:extLst>
            </p:cNvPr>
            <p:cNvSpPr>
              <a:spLocks noChangeShapeType="1"/>
            </p:cNvSpPr>
            <p:nvPr/>
          </p:nvSpPr>
          <p:spPr bwMode="auto">
            <a:xfrm flipV="1">
              <a:off x="1639"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25" name="Rectangle 49">
              <a:extLst>
                <a:ext uri="{FF2B5EF4-FFF2-40B4-BE49-F238E27FC236}">
                  <a16:creationId xmlns:a16="http://schemas.microsoft.com/office/drawing/2014/main" id="{EED87B2F-7CBE-4A5D-B44A-ADE3FD31DA36}"/>
                </a:ext>
              </a:extLst>
            </p:cNvPr>
            <p:cNvSpPr>
              <a:spLocks noChangeArrowheads="1"/>
            </p:cNvSpPr>
            <p:nvPr/>
          </p:nvSpPr>
          <p:spPr bwMode="auto">
            <a:xfrm>
              <a:off x="1605" y="2792"/>
              <a:ext cx="6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26" name="Rectangle 50">
              <a:extLst>
                <a:ext uri="{FF2B5EF4-FFF2-40B4-BE49-F238E27FC236}">
                  <a16:creationId xmlns:a16="http://schemas.microsoft.com/office/drawing/2014/main" id="{4E41F1A6-6751-4984-9883-FE3698B561A0}"/>
                </a:ext>
              </a:extLst>
            </p:cNvPr>
            <p:cNvSpPr>
              <a:spLocks noChangeArrowheads="1"/>
            </p:cNvSpPr>
            <p:nvPr/>
          </p:nvSpPr>
          <p:spPr bwMode="auto">
            <a:xfrm>
              <a:off x="1605"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1.5</a:t>
              </a:r>
              <a:endParaRPr lang="en-US" altLang="en-US"/>
            </a:p>
          </p:txBody>
        </p:sp>
        <p:sp>
          <p:nvSpPr>
            <p:cNvPr id="203827" name="Line 51">
              <a:extLst>
                <a:ext uri="{FF2B5EF4-FFF2-40B4-BE49-F238E27FC236}">
                  <a16:creationId xmlns:a16="http://schemas.microsoft.com/office/drawing/2014/main" id="{4C2EC29E-550B-42B6-8B6F-F380697986A0}"/>
                </a:ext>
              </a:extLst>
            </p:cNvPr>
            <p:cNvSpPr>
              <a:spLocks noChangeShapeType="1"/>
            </p:cNvSpPr>
            <p:nvPr/>
          </p:nvSpPr>
          <p:spPr bwMode="auto">
            <a:xfrm flipV="1">
              <a:off x="1852"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28" name="Rectangle 52">
              <a:extLst>
                <a:ext uri="{FF2B5EF4-FFF2-40B4-BE49-F238E27FC236}">
                  <a16:creationId xmlns:a16="http://schemas.microsoft.com/office/drawing/2014/main" id="{A18C269A-B65B-4F24-BE6E-6C9894D03CC7}"/>
                </a:ext>
              </a:extLst>
            </p:cNvPr>
            <p:cNvSpPr>
              <a:spLocks noChangeArrowheads="1"/>
            </p:cNvSpPr>
            <p:nvPr/>
          </p:nvSpPr>
          <p:spPr bwMode="auto">
            <a:xfrm>
              <a:off x="1841" y="2792"/>
              <a:ext cx="27"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29" name="Rectangle 53">
              <a:extLst>
                <a:ext uri="{FF2B5EF4-FFF2-40B4-BE49-F238E27FC236}">
                  <a16:creationId xmlns:a16="http://schemas.microsoft.com/office/drawing/2014/main" id="{24CC1D26-1711-4386-A53B-3DAB9BE5290A}"/>
                </a:ext>
              </a:extLst>
            </p:cNvPr>
            <p:cNvSpPr>
              <a:spLocks noChangeArrowheads="1"/>
            </p:cNvSpPr>
            <p:nvPr/>
          </p:nvSpPr>
          <p:spPr bwMode="auto">
            <a:xfrm>
              <a:off x="1841"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2</a:t>
              </a:r>
              <a:endParaRPr lang="en-US" altLang="en-US"/>
            </a:p>
          </p:txBody>
        </p:sp>
        <p:sp>
          <p:nvSpPr>
            <p:cNvPr id="203830" name="Line 54">
              <a:extLst>
                <a:ext uri="{FF2B5EF4-FFF2-40B4-BE49-F238E27FC236}">
                  <a16:creationId xmlns:a16="http://schemas.microsoft.com/office/drawing/2014/main" id="{242C4875-565D-4D7D-ABEA-C3BCD29FFAD4}"/>
                </a:ext>
              </a:extLst>
            </p:cNvPr>
            <p:cNvSpPr>
              <a:spLocks noChangeShapeType="1"/>
            </p:cNvSpPr>
            <p:nvPr/>
          </p:nvSpPr>
          <p:spPr bwMode="auto">
            <a:xfrm flipH="1">
              <a:off x="1832" y="2776"/>
              <a:ext cx="20"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31" name="Freeform 55">
              <a:extLst>
                <a:ext uri="{FF2B5EF4-FFF2-40B4-BE49-F238E27FC236}">
                  <a16:creationId xmlns:a16="http://schemas.microsoft.com/office/drawing/2014/main" id="{A90D7009-A413-479D-B73A-318C1FAF6672}"/>
                </a:ext>
              </a:extLst>
            </p:cNvPr>
            <p:cNvSpPr>
              <a:spLocks/>
            </p:cNvSpPr>
            <p:nvPr/>
          </p:nvSpPr>
          <p:spPr bwMode="auto">
            <a:xfrm>
              <a:off x="182" y="2529"/>
              <a:ext cx="571" cy="222"/>
            </a:xfrm>
            <a:custGeom>
              <a:avLst/>
              <a:gdLst>
                <a:gd name="T0" fmla="*/ 36 w 1141"/>
                <a:gd name="T1" fmla="*/ 29 h 443"/>
                <a:gd name="T2" fmla="*/ 56 w 1141"/>
                <a:gd name="T3" fmla="*/ 47 h 443"/>
                <a:gd name="T4" fmla="*/ 98 w 1141"/>
                <a:gd name="T5" fmla="*/ 72 h 443"/>
                <a:gd name="T6" fmla="*/ 119 w 1141"/>
                <a:gd name="T7" fmla="*/ 89 h 443"/>
                <a:gd name="T8" fmla="*/ 154 w 1141"/>
                <a:gd name="T9" fmla="*/ 121 h 443"/>
                <a:gd name="T10" fmla="*/ 192 w 1141"/>
                <a:gd name="T11" fmla="*/ 154 h 443"/>
                <a:gd name="T12" fmla="*/ 226 w 1141"/>
                <a:gd name="T13" fmla="*/ 185 h 443"/>
                <a:gd name="T14" fmla="*/ 253 w 1141"/>
                <a:gd name="T15" fmla="*/ 195 h 443"/>
                <a:gd name="T16" fmla="*/ 293 w 1141"/>
                <a:gd name="T17" fmla="*/ 232 h 443"/>
                <a:gd name="T18" fmla="*/ 326 w 1141"/>
                <a:gd name="T19" fmla="*/ 248 h 443"/>
                <a:gd name="T20" fmla="*/ 365 w 1141"/>
                <a:gd name="T21" fmla="*/ 273 h 443"/>
                <a:gd name="T22" fmla="*/ 396 w 1141"/>
                <a:gd name="T23" fmla="*/ 302 h 443"/>
                <a:gd name="T24" fmla="*/ 429 w 1141"/>
                <a:gd name="T25" fmla="*/ 308 h 443"/>
                <a:gd name="T26" fmla="*/ 454 w 1141"/>
                <a:gd name="T27" fmla="*/ 336 h 443"/>
                <a:gd name="T28" fmla="*/ 485 w 1141"/>
                <a:gd name="T29" fmla="*/ 355 h 443"/>
                <a:gd name="T30" fmla="*/ 526 w 1141"/>
                <a:gd name="T31" fmla="*/ 369 h 443"/>
                <a:gd name="T32" fmla="*/ 557 w 1141"/>
                <a:gd name="T33" fmla="*/ 376 h 443"/>
                <a:gd name="T34" fmla="*/ 597 w 1141"/>
                <a:gd name="T35" fmla="*/ 400 h 443"/>
                <a:gd name="T36" fmla="*/ 628 w 1141"/>
                <a:gd name="T37" fmla="*/ 407 h 443"/>
                <a:gd name="T38" fmla="*/ 669 w 1141"/>
                <a:gd name="T39" fmla="*/ 432 h 443"/>
                <a:gd name="T40" fmla="*/ 722 w 1141"/>
                <a:gd name="T41" fmla="*/ 443 h 443"/>
                <a:gd name="T42" fmla="*/ 767 w 1141"/>
                <a:gd name="T43" fmla="*/ 432 h 443"/>
                <a:gd name="T44" fmla="*/ 801 w 1141"/>
                <a:gd name="T45" fmla="*/ 418 h 443"/>
                <a:gd name="T46" fmla="*/ 837 w 1141"/>
                <a:gd name="T47" fmla="*/ 396 h 443"/>
                <a:gd name="T48" fmla="*/ 865 w 1141"/>
                <a:gd name="T49" fmla="*/ 391 h 443"/>
                <a:gd name="T50" fmla="*/ 901 w 1141"/>
                <a:gd name="T51" fmla="*/ 376 h 443"/>
                <a:gd name="T52" fmla="*/ 935 w 1141"/>
                <a:gd name="T53" fmla="*/ 365 h 443"/>
                <a:gd name="T54" fmla="*/ 964 w 1141"/>
                <a:gd name="T55" fmla="*/ 338 h 443"/>
                <a:gd name="T56" fmla="*/ 998 w 1141"/>
                <a:gd name="T57" fmla="*/ 336 h 443"/>
                <a:gd name="T58" fmla="*/ 1036 w 1141"/>
                <a:gd name="T59" fmla="*/ 326 h 443"/>
                <a:gd name="T60" fmla="*/ 1098 w 1141"/>
                <a:gd name="T61" fmla="*/ 317 h 443"/>
                <a:gd name="T62" fmla="*/ 1125 w 1141"/>
                <a:gd name="T63" fmla="*/ 308 h 443"/>
                <a:gd name="T64" fmla="*/ 1045 w 1141"/>
                <a:gd name="T65" fmla="*/ 299 h 443"/>
                <a:gd name="T66" fmla="*/ 1011 w 1141"/>
                <a:gd name="T67" fmla="*/ 311 h 443"/>
                <a:gd name="T68" fmla="*/ 982 w 1141"/>
                <a:gd name="T69" fmla="*/ 338 h 443"/>
                <a:gd name="T70" fmla="*/ 946 w 1141"/>
                <a:gd name="T71" fmla="*/ 340 h 443"/>
                <a:gd name="T72" fmla="*/ 902 w 1141"/>
                <a:gd name="T73" fmla="*/ 351 h 443"/>
                <a:gd name="T74" fmla="*/ 868 w 1141"/>
                <a:gd name="T75" fmla="*/ 365 h 443"/>
                <a:gd name="T76" fmla="*/ 848 w 1141"/>
                <a:gd name="T77" fmla="*/ 382 h 443"/>
                <a:gd name="T78" fmla="*/ 803 w 1141"/>
                <a:gd name="T79" fmla="*/ 393 h 443"/>
                <a:gd name="T80" fmla="*/ 770 w 1141"/>
                <a:gd name="T81" fmla="*/ 407 h 443"/>
                <a:gd name="T82" fmla="*/ 736 w 1141"/>
                <a:gd name="T83" fmla="*/ 429 h 443"/>
                <a:gd name="T84" fmla="*/ 705 w 1141"/>
                <a:gd name="T85" fmla="*/ 414 h 443"/>
                <a:gd name="T86" fmla="*/ 651 w 1141"/>
                <a:gd name="T87" fmla="*/ 403 h 443"/>
                <a:gd name="T88" fmla="*/ 624 w 1141"/>
                <a:gd name="T89" fmla="*/ 396 h 443"/>
                <a:gd name="T90" fmla="*/ 579 w 1141"/>
                <a:gd name="T91" fmla="*/ 373 h 443"/>
                <a:gd name="T92" fmla="*/ 552 w 1141"/>
                <a:gd name="T93" fmla="*/ 365 h 443"/>
                <a:gd name="T94" fmla="*/ 508 w 1141"/>
                <a:gd name="T95" fmla="*/ 340 h 443"/>
                <a:gd name="T96" fmla="*/ 481 w 1141"/>
                <a:gd name="T97" fmla="*/ 333 h 443"/>
                <a:gd name="T98" fmla="*/ 436 w 1141"/>
                <a:gd name="T99" fmla="*/ 308 h 443"/>
                <a:gd name="T100" fmla="*/ 418 w 1141"/>
                <a:gd name="T101" fmla="*/ 291 h 443"/>
                <a:gd name="T102" fmla="*/ 374 w 1141"/>
                <a:gd name="T103" fmla="*/ 275 h 443"/>
                <a:gd name="T104" fmla="*/ 347 w 1141"/>
                <a:gd name="T105" fmla="*/ 244 h 443"/>
                <a:gd name="T106" fmla="*/ 318 w 1141"/>
                <a:gd name="T107" fmla="*/ 226 h 443"/>
                <a:gd name="T108" fmla="*/ 277 w 1141"/>
                <a:gd name="T109" fmla="*/ 203 h 443"/>
                <a:gd name="T110" fmla="*/ 248 w 1141"/>
                <a:gd name="T111" fmla="*/ 174 h 443"/>
                <a:gd name="T112" fmla="*/ 212 w 1141"/>
                <a:gd name="T113" fmla="*/ 143 h 443"/>
                <a:gd name="T114" fmla="*/ 186 w 1141"/>
                <a:gd name="T115" fmla="*/ 132 h 443"/>
                <a:gd name="T116" fmla="*/ 150 w 1141"/>
                <a:gd name="T117" fmla="*/ 101 h 443"/>
                <a:gd name="T118" fmla="*/ 107 w 1141"/>
                <a:gd name="T119" fmla="*/ 74 h 443"/>
                <a:gd name="T120" fmla="*/ 80 w 1141"/>
                <a:gd name="T121" fmla="*/ 44 h 443"/>
                <a:gd name="T122" fmla="*/ 45 w 1141"/>
                <a:gd name="T123" fmla="*/ 22 h 443"/>
                <a:gd name="T124" fmla="*/ 16 w 1141"/>
                <a:gd name="T125" fmla="*/ 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41" h="443">
                  <a:moveTo>
                    <a:pt x="0" y="0"/>
                  </a:moveTo>
                  <a:lnTo>
                    <a:pt x="0" y="18"/>
                  </a:lnTo>
                  <a:lnTo>
                    <a:pt x="9" y="18"/>
                  </a:lnTo>
                  <a:lnTo>
                    <a:pt x="9" y="9"/>
                  </a:lnTo>
                  <a:lnTo>
                    <a:pt x="2" y="15"/>
                  </a:lnTo>
                  <a:lnTo>
                    <a:pt x="9" y="25"/>
                  </a:lnTo>
                  <a:lnTo>
                    <a:pt x="11" y="25"/>
                  </a:lnTo>
                  <a:lnTo>
                    <a:pt x="16" y="29"/>
                  </a:lnTo>
                  <a:lnTo>
                    <a:pt x="25" y="29"/>
                  </a:lnTo>
                  <a:lnTo>
                    <a:pt x="36" y="29"/>
                  </a:lnTo>
                  <a:lnTo>
                    <a:pt x="36" y="20"/>
                  </a:lnTo>
                  <a:lnTo>
                    <a:pt x="31" y="25"/>
                  </a:lnTo>
                  <a:lnTo>
                    <a:pt x="40" y="36"/>
                  </a:lnTo>
                  <a:lnTo>
                    <a:pt x="40" y="36"/>
                  </a:lnTo>
                  <a:lnTo>
                    <a:pt x="45" y="40"/>
                  </a:lnTo>
                  <a:lnTo>
                    <a:pt x="54" y="40"/>
                  </a:lnTo>
                  <a:lnTo>
                    <a:pt x="54" y="31"/>
                  </a:lnTo>
                  <a:lnTo>
                    <a:pt x="47" y="36"/>
                  </a:lnTo>
                  <a:lnTo>
                    <a:pt x="54" y="47"/>
                  </a:lnTo>
                  <a:lnTo>
                    <a:pt x="56" y="47"/>
                  </a:lnTo>
                  <a:lnTo>
                    <a:pt x="65" y="58"/>
                  </a:lnTo>
                  <a:lnTo>
                    <a:pt x="65" y="58"/>
                  </a:lnTo>
                  <a:lnTo>
                    <a:pt x="71" y="62"/>
                  </a:lnTo>
                  <a:lnTo>
                    <a:pt x="80" y="62"/>
                  </a:lnTo>
                  <a:lnTo>
                    <a:pt x="80" y="53"/>
                  </a:lnTo>
                  <a:lnTo>
                    <a:pt x="74" y="58"/>
                  </a:lnTo>
                  <a:lnTo>
                    <a:pt x="83" y="69"/>
                  </a:lnTo>
                  <a:lnTo>
                    <a:pt x="83" y="69"/>
                  </a:lnTo>
                  <a:lnTo>
                    <a:pt x="89" y="72"/>
                  </a:lnTo>
                  <a:lnTo>
                    <a:pt x="98" y="72"/>
                  </a:lnTo>
                  <a:lnTo>
                    <a:pt x="98" y="63"/>
                  </a:lnTo>
                  <a:lnTo>
                    <a:pt x="92" y="69"/>
                  </a:lnTo>
                  <a:lnTo>
                    <a:pt x="101" y="80"/>
                  </a:lnTo>
                  <a:lnTo>
                    <a:pt x="101" y="82"/>
                  </a:lnTo>
                  <a:lnTo>
                    <a:pt x="110" y="91"/>
                  </a:lnTo>
                  <a:lnTo>
                    <a:pt x="110" y="89"/>
                  </a:lnTo>
                  <a:lnTo>
                    <a:pt x="116" y="92"/>
                  </a:lnTo>
                  <a:lnTo>
                    <a:pt x="125" y="92"/>
                  </a:lnTo>
                  <a:lnTo>
                    <a:pt x="125" y="83"/>
                  </a:lnTo>
                  <a:lnTo>
                    <a:pt x="119" y="89"/>
                  </a:lnTo>
                  <a:lnTo>
                    <a:pt x="128" y="100"/>
                  </a:lnTo>
                  <a:lnTo>
                    <a:pt x="137" y="110"/>
                  </a:lnTo>
                  <a:lnTo>
                    <a:pt x="143" y="105"/>
                  </a:lnTo>
                  <a:lnTo>
                    <a:pt x="136" y="110"/>
                  </a:lnTo>
                  <a:lnTo>
                    <a:pt x="143" y="121"/>
                  </a:lnTo>
                  <a:lnTo>
                    <a:pt x="145" y="121"/>
                  </a:lnTo>
                  <a:lnTo>
                    <a:pt x="150" y="125"/>
                  </a:lnTo>
                  <a:lnTo>
                    <a:pt x="159" y="125"/>
                  </a:lnTo>
                  <a:lnTo>
                    <a:pt x="159" y="116"/>
                  </a:lnTo>
                  <a:lnTo>
                    <a:pt x="154" y="121"/>
                  </a:lnTo>
                  <a:lnTo>
                    <a:pt x="163" y="132"/>
                  </a:lnTo>
                  <a:lnTo>
                    <a:pt x="163" y="134"/>
                  </a:lnTo>
                  <a:lnTo>
                    <a:pt x="174" y="145"/>
                  </a:lnTo>
                  <a:lnTo>
                    <a:pt x="174" y="143"/>
                  </a:lnTo>
                  <a:lnTo>
                    <a:pt x="179" y="147"/>
                  </a:lnTo>
                  <a:lnTo>
                    <a:pt x="188" y="147"/>
                  </a:lnTo>
                  <a:lnTo>
                    <a:pt x="188" y="138"/>
                  </a:lnTo>
                  <a:lnTo>
                    <a:pt x="183" y="143"/>
                  </a:lnTo>
                  <a:lnTo>
                    <a:pt x="192" y="154"/>
                  </a:lnTo>
                  <a:lnTo>
                    <a:pt x="192" y="154"/>
                  </a:lnTo>
                  <a:lnTo>
                    <a:pt x="197" y="157"/>
                  </a:lnTo>
                  <a:lnTo>
                    <a:pt x="204" y="157"/>
                  </a:lnTo>
                  <a:lnTo>
                    <a:pt x="204" y="148"/>
                  </a:lnTo>
                  <a:lnTo>
                    <a:pt x="199" y="156"/>
                  </a:lnTo>
                  <a:lnTo>
                    <a:pt x="208" y="165"/>
                  </a:lnTo>
                  <a:lnTo>
                    <a:pt x="213" y="157"/>
                  </a:lnTo>
                  <a:lnTo>
                    <a:pt x="208" y="163"/>
                  </a:lnTo>
                  <a:lnTo>
                    <a:pt x="217" y="174"/>
                  </a:lnTo>
                  <a:lnTo>
                    <a:pt x="226" y="185"/>
                  </a:lnTo>
                  <a:lnTo>
                    <a:pt x="226" y="185"/>
                  </a:lnTo>
                  <a:lnTo>
                    <a:pt x="231" y="188"/>
                  </a:lnTo>
                  <a:lnTo>
                    <a:pt x="241" y="188"/>
                  </a:lnTo>
                  <a:lnTo>
                    <a:pt x="241" y="179"/>
                  </a:lnTo>
                  <a:lnTo>
                    <a:pt x="235" y="185"/>
                  </a:lnTo>
                  <a:lnTo>
                    <a:pt x="244" y="195"/>
                  </a:lnTo>
                  <a:lnTo>
                    <a:pt x="244" y="195"/>
                  </a:lnTo>
                  <a:lnTo>
                    <a:pt x="250" y="199"/>
                  </a:lnTo>
                  <a:lnTo>
                    <a:pt x="259" y="199"/>
                  </a:lnTo>
                  <a:lnTo>
                    <a:pt x="259" y="190"/>
                  </a:lnTo>
                  <a:lnTo>
                    <a:pt x="253" y="195"/>
                  </a:lnTo>
                  <a:lnTo>
                    <a:pt x="262" y="206"/>
                  </a:lnTo>
                  <a:lnTo>
                    <a:pt x="271" y="217"/>
                  </a:lnTo>
                  <a:lnTo>
                    <a:pt x="271" y="217"/>
                  </a:lnTo>
                  <a:lnTo>
                    <a:pt x="277" y="221"/>
                  </a:lnTo>
                  <a:lnTo>
                    <a:pt x="286" y="221"/>
                  </a:lnTo>
                  <a:lnTo>
                    <a:pt x="286" y="212"/>
                  </a:lnTo>
                  <a:lnTo>
                    <a:pt x="279" y="217"/>
                  </a:lnTo>
                  <a:lnTo>
                    <a:pt x="286" y="228"/>
                  </a:lnTo>
                  <a:lnTo>
                    <a:pt x="288" y="228"/>
                  </a:lnTo>
                  <a:lnTo>
                    <a:pt x="293" y="232"/>
                  </a:lnTo>
                  <a:lnTo>
                    <a:pt x="302" y="232"/>
                  </a:lnTo>
                  <a:lnTo>
                    <a:pt x="302" y="223"/>
                  </a:lnTo>
                  <a:lnTo>
                    <a:pt x="297" y="230"/>
                  </a:lnTo>
                  <a:lnTo>
                    <a:pt x="306" y="239"/>
                  </a:lnTo>
                  <a:lnTo>
                    <a:pt x="316" y="250"/>
                  </a:lnTo>
                  <a:lnTo>
                    <a:pt x="316" y="248"/>
                  </a:lnTo>
                  <a:lnTo>
                    <a:pt x="322" y="252"/>
                  </a:lnTo>
                  <a:lnTo>
                    <a:pt x="331" y="252"/>
                  </a:lnTo>
                  <a:lnTo>
                    <a:pt x="331" y="242"/>
                  </a:lnTo>
                  <a:lnTo>
                    <a:pt x="326" y="248"/>
                  </a:lnTo>
                  <a:lnTo>
                    <a:pt x="335" y="259"/>
                  </a:lnTo>
                  <a:lnTo>
                    <a:pt x="335" y="259"/>
                  </a:lnTo>
                  <a:lnTo>
                    <a:pt x="340" y="262"/>
                  </a:lnTo>
                  <a:lnTo>
                    <a:pt x="347" y="262"/>
                  </a:lnTo>
                  <a:lnTo>
                    <a:pt x="347" y="253"/>
                  </a:lnTo>
                  <a:lnTo>
                    <a:pt x="342" y="259"/>
                  </a:lnTo>
                  <a:lnTo>
                    <a:pt x="351" y="270"/>
                  </a:lnTo>
                  <a:lnTo>
                    <a:pt x="351" y="270"/>
                  </a:lnTo>
                  <a:lnTo>
                    <a:pt x="356" y="273"/>
                  </a:lnTo>
                  <a:lnTo>
                    <a:pt x="365" y="273"/>
                  </a:lnTo>
                  <a:lnTo>
                    <a:pt x="365" y="264"/>
                  </a:lnTo>
                  <a:lnTo>
                    <a:pt x="360" y="270"/>
                  </a:lnTo>
                  <a:lnTo>
                    <a:pt x="369" y="280"/>
                  </a:lnTo>
                  <a:lnTo>
                    <a:pt x="369" y="280"/>
                  </a:lnTo>
                  <a:lnTo>
                    <a:pt x="374" y="284"/>
                  </a:lnTo>
                  <a:lnTo>
                    <a:pt x="383" y="284"/>
                  </a:lnTo>
                  <a:lnTo>
                    <a:pt x="383" y="275"/>
                  </a:lnTo>
                  <a:lnTo>
                    <a:pt x="378" y="280"/>
                  </a:lnTo>
                  <a:lnTo>
                    <a:pt x="387" y="291"/>
                  </a:lnTo>
                  <a:lnTo>
                    <a:pt x="396" y="302"/>
                  </a:lnTo>
                  <a:lnTo>
                    <a:pt x="396" y="302"/>
                  </a:lnTo>
                  <a:lnTo>
                    <a:pt x="401" y="306"/>
                  </a:lnTo>
                  <a:lnTo>
                    <a:pt x="411" y="306"/>
                  </a:lnTo>
                  <a:lnTo>
                    <a:pt x="411" y="297"/>
                  </a:lnTo>
                  <a:lnTo>
                    <a:pt x="405" y="302"/>
                  </a:lnTo>
                  <a:lnTo>
                    <a:pt x="414" y="313"/>
                  </a:lnTo>
                  <a:lnTo>
                    <a:pt x="414" y="313"/>
                  </a:lnTo>
                  <a:lnTo>
                    <a:pt x="420" y="317"/>
                  </a:lnTo>
                  <a:lnTo>
                    <a:pt x="429" y="317"/>
                  </a:lnTo>
                  <a:lnTo>
                    <a:pt x="429" y="308"/>
                  </a:lnTo>
                  <a:lnTo>
                    <a:pt x="421" y="313"/>
                  </a:lnTo>
                  <a:lnTo>
                    <a:pt x="429" y="322"/>
                  </a:lnTo>
                  <a:lnTo>
                    <a:pt x="430" y="322"/>
                  </a:lnTo>
                  <a:lnTo>
                    <a:pt x="436" y="326"/>
                  </a:lnTo>
                  <a:lnTo>
                    <a:pt x="445" y="326"/>
                  </a:lnTo>
                  <a:lnTo>
                    <a:pt x="445" y="317"/>
                  </a:lnTo>
                  <a:lnTo>
                    <a:pt x="439" y="322"/>
                  </a:lnTo>
                  <a:lnTo>
                    <a:pt x="449" y="333"/>
                  </a:lnTo>
                  <a:lnTo>
                    <a:pt x="449" y="333"/>
                  </a:lnTo>
                  <a:lnTo>
                    <a:pt x="454" y="336"/>
                  </a:lnTo>
                  <a:lnTo>
                    <a:pt x="465" y="336"/>
                  </a:lnTo>
                  <a:lnTo>
                    <a:pt x="465" y="327"/>
                  </a:lnTo>
                  <a:lnTo>
                    <a:pt x="459" y="333"/>
                  </a:lnTo>
                  <a:lnTo>
                    <a:pt x="468" y="344"/>
                  </a:lnTo>
                  <a:lnTo>
                    <a:pt x="468" y="344"/>
                  </a:lnTo>
                  <a:lnTo>
                    <a:pt x="474" y="347"/>
                  </a:lnTo>
                  <a:lnTo>
                    <a:pt x="481" y="347"/>
                  </a:lnTo>
                  <a:lnTo>
                    <a:pt x="481" y="338"/>
                  </a:lnTo>
                  <a:lnTo>
                    <a:pt x="476" y="344"/>
                  </a:lnTo>
                  <a:lnTo>
                    <a:pt x="485" y="355"/>
                  </a:lnTo>
                  <a:lnTo>
                    <a:pt x="485" y="355"/>
                  </a:lnTo>
                  <a:lnTo>
                    <a:pt x="490" y="358"/>
                  </a:lnTo>
                  <a:lnTo>
                    <a:pt x="499" y="358"/>
                  </a:lnTo>
                  <a:lnTo>
                    <a:pt x="508" y="358"/>
                  </a:lnTo>
                  <a:lnTo>
                    <a:pt x="508" y="349"/>
                  </a:lnTo>
                  <a:lnTo>
                    <a:pt x="503" y="355"/>
                  </a:lnTo>
                  <a:lnTo>
                    <a:pt x="512" y="365"/>
                  </a:lnTo>
                  <a:lnTo>
                    <a:pt x="512" y="365"/>
                  </a:lnTo>
                  <a:lnTo>
                    <a:pt x="517" y="369"/>
                  </a:lnTo>
                  <a:lnTo>
                    <a:pt x="526" y="369"/>
                  </a:lnTo>
                  <a:lnTo>
                    <a:pt x="535" y="369"/>
                  </a:lnTo>
                  <a:lnTo>
                    <a:pt x="535" y="360"/>
                  </a:lnTo>
                  <a:lnTo>
                    <a:pt x="530" y="365"/>
                  </a:lnTo>
                  <a:lnTo>
                    <a:pt x="539" y="376"/>
                  </a:lnTo>
                  <a:lnTo>
                    <a:pt x="539" y="376"/>
                  </a:lnTo>
                  <a:lnTo>
                    <a:pt x="544" y="380"/>
                  </a:lnTo>
                  <a:lnTo>
                    <a:pt x="553" y="380"/>
                  </a:lnTo>
                  <a:lnTo>
                    <a:pt x="562" y="380"/>
                  </a:lnTo>
                  <a:lnTo>
                    <a:pt x="562" y="371"/>
                  </a:lnTo>
                  <a:lnTo>
                    <a:pt x="557" y="376"/>
                  </a:lnTo>
                  <a:lnTo>
                    <a:pt x="566" y="387"/>
                  </a:lnTo>
                  <a:lnTo>
                    <a:pt x="566" y="387"/>
                  </a:lnTo>
                  <a:lnTo>
                    <a:pt x="572" y="391"/>
                  </a:lnTo>
                  <a:lnTo>
                    <a:pt x="579" y="391"/>
                  </a:lnTo>
                  <a:lnTo>
                    <a:pt x="579" y="382"/>
                  </a:lnTo>
                  <a:lnTo>
                    <a:pt x="573" y="389"/>
                  </a:lnTo>
                  <a:lnTo>
                    <a:pt x="582" y="398"/>
                  </a:lnTo>
                  <a:lnTo>
                    <a:pt x="582" y="396"/>
                  </a:lnTo>
                  <a:lnTo>
                    <a:pt x="588" y="400"/>
                  </a:lnTo>
                  <a:lnTo>
                    <a:pt x="597" y="400"/>
                  </a:lnTo>
                  <a:lnTo>
                    <a:pt x="608" y="400"/>
                  </a:lnTo>
                  <a:lnTo>
                    <a:pt x="608" y="391"/>
                  </a:lnTo>
                  <a:lnTo>
                    <a:pt x="602" y="396"/>
                  </a:lnTo>
                  <a:lnTo>
                    <a:pt x="611" y="407"/>
                  </a:lnTo>
                  <a:lnTo>
                    <a:pt x="611" y="407"/>
                  </a:lnTo>
                  <a:lnTo>
                    <a:pt x="617" y="411"/>
                  </a:lnTo>
                  <a:lnTo>
                    <a:pt x="624" y="411"/>
                  </a:lnTo>
                  <a:lnTo>
                    <a:pt x="633" y="411"/>
                  </a:lnTo>
                  <a:lnTo>
                    <a:pt x="633" y="402"/>
                  </a:lnTo>
                  <a:lnTo>
                    <a:pt x="628" y="407"/>
                  </a:lnTo>
                  <a:lnTo>
                    <a:pt x="637" y="418"/>
                  </a:lnTo>
                  <a:lnTo>
                    <a:pt x="637" y="418"/>
                  </a:lnTo>
                  <a:lnTo>
                    <a:pt x="642" y="421"/>
                  </a:lnTo>
                  <a:lnTo>
                    <a:pt x="651" y="421"/>
                  </a:lnTo>
                  <a:lnTo>
                    <a:pt x="660" y="421"/>
                  </a:lnTo>
                  <a:lnTo>
                    <a:pt x="660" y="412"/>
                  </a:lnTo>
                  <a:lnTo>
                    <a:pt x="655" y="418"/>
                  </a:lnTo>
                  <a:lnTo>
                    <a:pt x="664" y="429"/>
                  </a:lnTo>
                  <a:lnTo>
                    <a:pt x="664" y="429"/>
                  </a:lnTo>
                  <a:lnTo>
                    <a:pt x="669" y="432"/>
                  </a:lnTo>
                  <a:lnTo>
                    <a:pt x="678" y="432"/>
                  </a:lnTo>
                  <a:lnTo>
                    <a:pt x="687" y="432"/>
                  </a:lnTo>
                  <a:lnTo>
                    <a:pt x="696" y="432"/>
                  </a:lnTo>
                  <a:lnTo>
                    <a:pt x="705" y="432"/>
                  </a:lnTo>
                  <a:lnTo>
                    <a:pt x="705" y="423"/>
                  </a:lnTo>
                  <a:lnTo>
                    <a:pt x="700" y="429"/>
                  </a:lnTo>
                  <a:lnTo>
                    <a:pt x="709" y="440"/>
                  </a:lnTo>
                  <a:lnTo>
                    <a:pt x="709" y="440"/>
                  </a:lnTo>
                  <a:lnTo>
                    <a:pt x="714" y="443"/>
                  </a:lnTo>
                  <a:lnTo>
                    <a:pt x="722" y="443"/>
                  </a:lnTo>
                  <a:lnTo>
                    <a:pt x="731" y="443"/>
                  </a:lnTo>
                  <a:lnTo>
                    <a:pt x="742" y="443"/>
                  </a:lnTo>
                  <a:lnTo>
                    <a:pt x="742" y="443"/>
                  </a:lnTo>
                  <a:lnTo>
                    <a:pt x="749" y="440"/>
                  </a:lnTo>
                  <a:lnTo>
                    <a:pt x="749" y="440"/>
                  </a:lnTo>
                  <a:lnTo>
                    <a:pt x="758" y="429"/>
                  </a:lnTo>
                  <a:lnTo>
                    <a:pt x="751" y="423"/>
                  </a:lnTo>
                  <a:lnTo>
                    <a:pt x="751" y="432"/>
                  </a:lnTo>
                  <a:lnTo>
                    <a:pt x="760" y="432"/>
                  </a:lnTo>
                  <a:lnTo>
                    <a:pt x="767" y="432"/>
                  </a:lnTo>
                  <a:lnTo>
                    <a:pt x="767" y="432"/>
                  </a:lnTo>
                  <a:lnTo>
                    <a:pt x="774" y="429"/>
                  </a:lnTo>
                  <a:lnTo>
                    <a:pt x="774" y="429"/>
                  </a:lnTo>
                  <a:lnTo>
                    <a:pt x="783" y="418"/>
                  </a:lnTo>
                  <a:lnTo>
                    <a:pt x="776" y="412"/>
                  </a:lnTo>
                  <a:lnTo>
                    <a:pt x="776" y="421"/>
                  </a:lnTo>
                  <a:lnTo>
                    <a:pt x="785" y="421"/>
                  </a:lnTo>
                  <a:lnTo>
                    <a:pt x="794" y="421"/>
                  </a:lnTo>
                  <a:lnTo>
                    <a:pt x="794" y="421"/>
                  </a:lnTo>
                  <a:lnTo>
                    <a:pt x="801" y="418"/>
                  </a:lnTo>
                  <a:lnTo>
                    <a:pt x="801" y="418"/>
                  </a:lnTo>
                  <a:lnTo>
                    <a:pt x="810" y="407"/>
                  </a:lnTo>
                  <a:lnTo>
                    <a:pt x="803" y="402"/>
                  </a:lnTo>
                  <a:lnTo>
                    <a:pt x="803" y="411"/>
                  </a:lnTo>
                  <a:lnTo>
                    <a:pt x="812" y="411"/>
                  </a:lnTo>
                  <a:lnTo>
                    <a:pt x="821" y="411"/>
                  </a:lnTo>
                  <a:lnTo>
                    <a:pt x="821" y="411"/>
                  </a:lnTo>
                  <a:lnTo>
                    <a:pt x="828" y="407"/>
                  </a:lnTo>
                  <a:lnTo>
                    <a:pt x="828" y="407"/>
                  </a:lnTo>
                  <a:lnTo>
                    <a:pt x="837" y="396"/>
                  </a:lnTo>
                  <a:lnTo>
                    <a:pt x="830" y="391"/>
                  </a:lnTo>
                  <a:lnTo>
                    <a:pt x="830" y="400"/>
                  </a:lnTo>
                  <a:lnTo>
                    <a:pt x="839" y="400"/>
                  </a:lnTo>
                  <a:lnTo>
                    <a:pt x="848" y="400"/>
                  </a:lnTo>
                  <a:lnTo>
                    <a:pt x="848" y="400"/>
                  </a:lnTo>
                  <a:lnTo>
                    <a:pt x="855" y="398"/>
                  </a:lnTo>
                  <a:lnTo>
                    <a:pt x="865" y="389"/>
                  </a:lnTo>
                  <a:lnTo>
                    <a:pt x="857" y="382"/>
                  </a:lnTo>
                  <a:lnTo>
                    <a:pt x="857" y="391"/>
                  </a:lnTo>
                  <a:lnTo>
                    <a:pt x="865" y="391"/>
                  </a:lnTo>
                  <a:lnTo>
                    <a:pt x="865" y="391"/>
                  </a:lnTo>
                  <a:lnTo>
                    <a:pt x="872" y="387"/>
                  </a:lnTo>
                  <a:lnTo>
                    <a:pt x="872" y="387"/>
                  </a:lnTo>
                  <a:lnTo>
                    <a:pt x="881" y="376"/>
                  </a:lnTo>
                  <a:lnTo>
                    <a:pt x="874" y="371"/>
                  </a:lnTo>
                  <a:lnTo>
                    <a:pt x="874" y="380"/>
                  </a:lnTo>
                  <a:lnTo>
                    <a:pt x="884" y="380"/>
                  </a:lnTo>
                  <a:lnTo>
                    <a:pt x="893" y="380"/>
                  </a:lnTo>
                  <a:lnTo>
                    <a:pt x="893" y="380"/>
                  </a:lnTo>
                  <a:lnTo>
                    <a:pt x="901" y="376"/>
                  </a:lnTo>
                  <a:lnTo>
                    <a:pt x="901" y="376"/>
                  </a:lnTo>
                  <a:lnTo>
                    <a:pt x="910" y="365"/>
                  </a:lnTo>
                  <a:lnTo>
                    <a:pt x="902" y="360"/>
                  </a:lnTo>
                  <a:lnTo>
                    <a:pt x="902" y="369"/>
                  </a:lnTo>
                  <a:lnTo>
                    <a:pt x="910" y="369"/>
                  </a:lnTo>
                  <a:lnTo>
                    <a:pt x="919" y="369"/>
                  </a:lnTo>
                  <a:lnTo>
                    <a:pt x="928" y="369"/>
                  </a:lnTo>
                  <a:lnTo>
                    <a:pt x="928" y="369"/>
                  </a:lnTo>
                  <a:lnTo>
                    <a:pt x="935" y="365"/>
                  </a:lnTo>
                  <a:lnTo>
                    <a:pt x="935" y="365"/>
                  </a:lnTo>
                  <a:lnTo>
                    <a:pt x="944" y="355"/>
                  </a:lnTo>
                  <a:lnTo>
                    <a:pt x="937" y="349"/>
                  </a:lnTo>
                  <a:lnTo>
                    <a:pt x="937" y="358"/>
                  </a:lnTo>
                  <a:lnTo>
                    <a:pt x="946" y="358"/>
                  </a:lnTo>
                  <a:lnTo>
                    <a:pt x="955" y="358"/>
                  </a:lnTo>
                  <a:lnTo>
                    <a:pt x="955" y="358"/>
                  </a:lnTo>
                  <a:lnTo>
                    <a:pt x="962" y="355"/>
                  </a:lnTo>
                  <a:lnTo>
                    <a:pt x="962" y="355"/>
                  </a:lnTo>
                  <a:lnTo>
                    <a:pt x="971" y="344"/>
                  </a:lnTo>
                  <a:lnTo>
                    <a:pt x="964" y="338"/>
                  </a:lnTo>
                  <a:lnTo>
                    <a:pt x="964" y="347"/>
                  </a:lnTo>
                  <a:lnTo>
                    <a:pt x="973" y="347"/>
                  </a:lnTo>
                  <a:lnTo>
                    <a:pt x="982" y="347"/>
                  </a:lnTo>
                  <a:lnTo>
                    <a:pt x="982" y="347"/>
                  </a:lnTo>
                  <a:lnTo>
                    <a:pt x="989" y="344"/>
                  </a:lnTo>
                  <a:lnTo>
                    <a:pt x="989" y="344"/>
                  </a:lnTo>
                  <a:lnTo>
                    <a:pt x="998" y="333"/>
                  </a:lnTo>
                  <a:lnTo>
                    <a:pt x="991" y="327"/>
                  </a:lnTo>
                  <a:lnTo>
                    <a:pt x="991" y="336"/>
                  </a:lnTo>
                  <a:lnTo>
                    <a:pt x="998" y="336"/>
                  </a:lnTo>
                  <a:lnTo>
                    <a:pt x="1007" y="336"/>
                  </a:lnTo>
                  <a:lnTo>
                    <a:pt x="1007" y="336"/>
                  </a:lnTo>
                  <a:lnTo>
                    <a:pt x="1015" y="333"/>
                  </a:lnTo>
                  <a:lnTo>
                    <a:pt x="1015" y="333"/>
                  </a:lnTo>
                  <a:lnTo>
                    <a:pt x="1024" y="322"/>
                  </a:lnTo>
                  <a:lnTo>
                    <a:pt x="1016" y="317"/>
                  </a:lnTo>
                  <a:lnTo>
                    <a:pt x="1016" y="326"/>
                  </a:lnTo>
                  <a:lnTo>
                    <a:pt x="1027" y="326"/>
                  </a:lnTo>
                  <a:lnTo>
                    <a:pt x="1036" y="326"/>
                  </a:lnTo>
                  <a:lnTo>
                    <a:pt x="1036" y="326"/>
                  </a:lnTo>
                  <a:lnTo>
                    <a:pt x="1044" y="324"/>
                  </a:lnTo>
                  <a:lnTo>
                    <a:pt x="1053" y="315"/>
                  </a:lnTo>
                  <a:lnTo>
                    <a:pt x="1045" y="308"/>
                  </a:lnTo>
                  <a:lnTo>
                    <a:pt x="1045" y="317"/>
                  </a:lnTo>
                  <a:lnTo>
                    <a:pt x="1053" y="317"/>
                  </a:lnTo>
                  <a:lnTo>
                    <a:pt x="1062" y="317"/>
                  </a:lnTo>
                  <a:lnTo>
                    <a:pt x="1071" y="317"/>
                  </a:lnTo>
                  <a:lnTo>
                    <a:pt x="1080" y="317"/>
                  </a:lnTo>
                  <a:lnTo>
                    <a:pt x="1089" y="317"/>
                  </a:lnTo>
                  <a:lnTo>
                    <a:pt x="1098" y="317"/>
                  </a:lnTo>
                  <a:lnTo>
                    <a:pt x="1107" y="317"/>
                  </a:lnTo>
                  <a:lnTo>
                    <a:pt x="1116" y="317"/>
                  </a:lnTo>
                  <a:lnTo>
                    <a:pt x="1125" y="317"/>
                  </a:lnTo>
                  <a:lnTo>
                    <a:pt x="1125" y="317"/>
                  </a:lnTo>
                  <a:lnTo>
                    <a:pt x="1132" y="313"/>
                  </a:lnTo>
                  <a:lnTo>
                    <a:pt x="1132" y="313"/>
                  </a:lnTo>
                  <a:lnTo>
                    <a:pt x="1141" y="302"/>
                  </a:lnTo>
                  <a:lnTo>
                    <a:pt x="1129" y="291"/>
                  </a:lnTo>
                  <a:lnTo>
                    <a:pt x="1120" y="302"/>
                  </a:lnTo>
                  <a:lnTo>
                    <a:pt x="1125" y="308"/>
                  </a:lnTo>
                  <a:lnTo>
                    <a:pt x="1125" y="299"/>
                  </a:lnTo>
                  <a:lnTo>
                    <a:pt x="1116" y="299"/>
                  </a:lnTo>
                  <a:lnTo>
                    <a:pt x="1107" y="299"/>
                  </a:lnTo>
                  <a:lnTo>
                    <a:pt x="1098" y="299"/>
                  </a:lnTo>
                  <a:lnTo>
                    <a:pt x="1089" y="299"/>
                  </a:lnTo>
                  <a:lnTo>
                    <a:pt x="1080" y="299"/>
                  </a:lnTo>
                  <a:lnTo>
                    <a:pt x="1071" y="299"/>
                  </a:lnTo>
                  <a:lnTo>
                    <a:pt x="1062" y="299"/>
                  </a:lnTo>
                  <a:lnTo>
                    <a:pt x="1053" y="299"/>
                  </a:lnTo>
                  <a:lnTo>
                    <a:pt x="1045" y="299"/>
                  </a:lnTo>
                  <a:lnTo>
                    <a:pt x="1045" y="299"/>
                  </a:lnTo>
                  <a:lnTo>
                    <a:pt x="1040" y="302"/>
                  </a:lnTo>
                  <a:lnTo>
                    <a:pt x="1031" y="311"/>
                  </a:lnTo>
                  <a:lnTo>
                    <a:pt x="1036" y="317"/>
                  </a:lnTo>
                  <a:lnTo>
                    <a:pt x="1036" y="308"/>
                  </a:lnTo>
                  <a:lnTo>
                    <a:pt x="1027" y="308"/>
                  </a:lnTo>
                  <a:lnTo>
                    <a:pt x="1016" y="308"/>
                  </a:lnTo>
                  <a:lnTo>
                    <a:pt x="1016" y="308"/>
                  </a:lnTo>
                  <a:lnTo>
                    <a:pt x="1011" y="311"/>
                  </a:lnTo>
                  <a:lnTo>
                    <a:pt x="1011" y="311"/>
                  </a:lnTo>
                  <a:lnTo>
                    <a:pt x="1002" y="322"/>
                  </a:lnTo>
                  <a:lnTo>
                    <a:pt x="1007" y="327"/>
                  </a:lnTo>
                  <a:lnTo>
                    <a:pt x="1007" y="318"/>
                  </a:lnTo>
                  <a:lnTo>
                    <a:pt x="998" y="318"/>
                  </a:lnTo>
                  <a:lnTo>
                    <a:pt x="991" y="318"/>
                  </a:lnTo>
                  <a:lnTo>
                    <a:pt x="991" y="318"/>
                  </a:lnTo>
                  <a:lnTo>
                    <a:pt x="986" y="322"/>
                  </a:lnTo>
                  <a:lnTo>
                    <a:pt x="986" y="322"/>
                  </a:lnTo>
                  <a:lnTo>
                    <a:pt x="977" y="333"/>
                  </a:lnTo>
                  <a:lnTo>
                    <a:pt x="982" y="338"/>
                  </a:lnTo>
                  <a:lnTo>
                    <a:pt x="982" y="329"/>
                  </a:lnTo>
                  <a:lnTo>
                    <a:pt x="973" y="329"/>
                  </a:lnTo>
                  <a:lnTo>
                    <a:pt x="964" y="329"/>
                  </a:lnTo>
                  <a:lnTo>
                    <a:pt x="964" y="329"/>
                  </a:lnTo>
                  <a:lnTo>
                    <a:pt x="959" y="333"/>
                  </a:lnTo>
                  <a:lnTo>
                    <a:pt x="959" y="333"/>
                  </a:lnTo>
                  <a:lnTo>
                    <a:pt x="950" y="344"/>
                  </a:lnTo>
                  <a:lnTo>
                    <a:pt x="955" y="349"/>
                  </a:lnTo>
                  <a:lnTo>
                    <a:pt x="955" y="340"/>
                  </a:lnTo>
                  <a:lnTo>
                    <a:pt x="946" y="340"/>
                  </a:lnTo>
                  <a:lnTo>
                    <a:pt x="937" y="340"/>
                  </a:lnTo>
                  <a:lnTo>
                    <a:pt x="937" y="340"/>
                  </a:lnTo>
                  <a:lnTo>
                    <a:pt x="931" y="344"/>
                  </a:lnTo>
                  <a:lnTo>
                    <a:pt x="931" y="344"/>
                  </a:lnTo>
                  <a:lnTo>
                    <a:pt x="922" y="355"/>
                  </a:lnTo>
                  <a:lnTo>
                    <a:pt x="928" y="360"/>
                  </a:lnTo>
                  <a:lnTo>
                    <a:pt x="928" y="351"/>
                  </a:lnTo>
                  <a:lnTo>
                    <a:pt x="919" y="351"/>
                  </a:lnTo>
                  <a:lnTo>
                    <a:pt x="910" y="351"/>
                  </a:lnTo>
                  <a:lnTo>
                    <a:pt x="902" y="351"/>
                  </a:lnTo>
                  <a:lnTo>
                    <a:pt x="902" y="351"/>
                  </a:lnTo>
                  <a:lnTo>
                    <a:pt x="897" y="355"/>
                  </a:lnTo>
                  <a:lnTo>
                    <a:pt x="897" y="355"/>
                  </a:lnTo>
                  <a:lnTo>
                    <a:pt x="888" y="365"/>
                  </a:lnTo>
                  <a:lnTo>
                    <a:pt x="893" y="371"/>
                  </a:lnTo>
                  <a:lnTo>
                    <a:pt x="893" y="362"/>
                  </a:lnTo>
                  <a:lnTo>
                    <a:pt x="884" y="362"/>
                  </a:lnTo>
                  <a:lnTo>
                    <a:pt x="874" y="362"/>
                  </a:lnTo>
                  <a:lnTo>
                    <a:pt x="874" y="362"/>
                  </a:lnTo>
                  <a:lnTo>
                    <a:pt x="868" y="365"/>
                  </a:lnTo>
                  <a:lnTo>
                    <a:pt x="868" y="365"/>
                  </a:lnTo>
                  <a:lnTo>
                    <a:pt x="859" y="376"/>
                  </a:lnTo>
                  <a:lnTo>
                    <a:pt x="865" y="382"/>
                  </a:lnTo>
                  <a:lnTo>
                    <a:pt x="865" y="373"/>
                  </a:lnTo>
                  <a:lnTo>
                    <a:pt x="857" y="373"/>
                  </a:lnTo>
                  <a:lnTo>
                    <a:pt x="857" y="373"/>
                  </a:lnTo>
                  <a:lnTo>
                    <a:pt x="852" y="376"/>
                  </a:lnTo>
                  <a:lnTo>
                    <a:pt x="843" y="385"/>
                  </a:lnTo>
                  <a:lnTo>
                    <a:pt x="848" y="391"/>
                  </a:lnTo>
                  <a:lnTo>
                    <a:pt x="848" y="382"/>
                  </a:lnTo>
                  <a:lnTo>
                    <a:pt x="839" y="382"/>
                  </a:lnTo>
                  <a:lnTo>
                    <a:pt x="830" y="382"/>
                  </a:lnTo>
                  <a:lnTo>
                    <a:pt x="830" y="382"/>
                  </a:lnTo>
                  <a:lnTo>
                    <a:pt x="825" y="385"/>
                  </a:lnTo>
                  <a:lnTo>
                    <a:pt x="825" y="385"/>
                  </a:lnTo>
                  <a:lnTo>
                    <a:pt x="816" y="396"/>
                  </a:lnTo>
                  <a:lnTo>
                    <a:pt x="821" y="402"/>
                  </a:lnTo>
                  <a:lnTo>
                    <a:pt x="821" y="393"/>
                  </a:lnTo>
                  <a:lnTo>
                    <a:pt x="812" y="393"/>
                  </a:lnTo>
                  <a:lnTo>
                    <a:pt x="803" y="393"/>
                  </a:lnTo>
                  <a:lnTo>
                    <a:pt x="803" y="393"/>
                  </a:lnTo>
                  <a:lnTo>
                    <a:pt x="798" y="396"/>
                  </a:lnTo>
                  <a:lnTo>
                    <a:pt x="798" y="396"/>
                  </a:lnTo>
                  <a:lnTo>
                    <a:pt x="789" y="407"/>
                  </a:lnTo>
                  <a:lnTo>
                    <a:pt x="794" y="412"/>
                  </a:lnTo>
                  <a:lnTo>
                    <a:pt x="794" y="403"/>
                  </a:lnTo>
                  <a:lnTo>
                    <a:pt x="785" y="403"/>
                  </a:lnTo>
                  <a:lnTo>
                    <a:pt x="776" y="403"/>
                  </a:lnTo>
                  <a:lnTo>
                    <a:pt x="776" y="403"/>
                  </a:lnTo>
                  <a:lnTo>
                    <a:pt x="770" y="407"/>
                  </a:lnTo>
                  <a:lnTo>
                    <a:pt x="770" y="407"/>
                  </a:lnTo>
                  <a:lnTo>
                    <a:pt x="761" y="418"/>
                  </a:lnTo>
                  <a:lnTo>
                    <a:pt x="767" y="423"/>
                  </a:lnTo>
                  <a:lnTo>
                    <a:pt x="767" y="414"/>
                  </a:lnTo>
                  <a:lnTo>
                    <a:pt x="760" y="414"/>
                  </a:lnTo>
                  <a:lnTo>
                    <a:pt x="751" y="414"/>
                  </a:lnTo>
                  <a:lnTo>
                    <a:pt x="751" y="414"/>
                  </a:lnTo>
                  <a:lnTo>
                    <a:pt x="745" y="418"/>
                  </a:lnTo>
                  <a:lnTo>
                    <a:pt x="745" y="418"/>
                  </a:lnTo>
                  <a:lnTo>
                    <a:pt x="736" y="429"/>
                  </a:lnTo>
                  <a:lnTo>
                    <a:pt x="742" y="434"/>
                  </a:lnTo>
                  <a:lnTo>
                    <a:pt x="742" y="425"/>
                  </a:lnTo>
                  <a:lnTo>
                    <a:pt x="731" y="425"/>
                  </a:lnTo>
                  <a:lnTo>
                    <a:pt x="722" y="425"/>
                  </a:lnTo>
                  <a:lnTo>
                    <a:pt x="714" y="425"/>
                  </a:lnTo>
                  <a:lnTo>
                    <a:pt x="714" y="434"/>
                  </a:lnTo>
                  <a:lnTo>
                    <a:pt x="722" y="429"/>
                  </a:lnTo>
                  <a:lnTo>
                    <a:pt x="713" y="418"/>
                  </a:lnTo>
                  <a:lnTo>
                    <a:pt x="713" y="418"/>
                  </a:lnTo>
                  <a:lnTo>
                    <a:pt x="705" y="414"/>
                  </a:lnTo>
                  <a:lnTo>
                    <a:pt x="696" y="414"/>
                  </a:lnTo>
                  <a:lnTo>
                    <a:pt x="687" y="414"/>
                  </a:lnTo>
                  <a:lnTo>
                    <a:pt x="678" y="414"/>
                  </a:lnTo>
                  <a:lnTo>
                    <a:pt x="669" y="414"/>
                  </a:lnTo>
                  <a:lnTo>
                    <a:pt x="669" y="423"/>
                  </a:lnTo>
                  <a:lnTo>
                    <a:pt x="676" y="418"/>
                  </a:lnTo>
                  <a:lnTo>
                    <a:pt x="667" y="407"/>
                  </a:lnTo>
                  <a:lnTo>
                    <a:pt x="667" y="407"/>
                  </a:lnTo>
                  <a:lnTo>
                    <a:pt x="660" y="403"/>
                  </a:lnTo>
                  <a:lnTo>
                    <a:pt x="651" y="403"/>
                  </a:lnTo>
                  <a:lnTo>
                    <a:pt x="642" y="403"/>
                  </a:lnTo>
                  <a:lnTo>
                    <a:pt x="642" y="412"/>
                  </a:lnTo>
                  <a:lnTo>
                    <a:pt x="649" y="407"/>
                  </a:lnTo>
                  <a:lnTo>
                    <a:pt x="640" y="396"/>
                  </a:lnTo>
                  <a:lnTo>
                    <a:pt x="640" y="396"/>
                  </a:lnTo>
                  <a:lnTo>
                    <a:pt x="633" y="393"/>
                  </a:lnTo>
                  <a:lnTo>
                    <a:pt x="624" y="393"/>
                  </a:lnTo>
                  <a:lnTo>
                    <a:pt x="617" y="393"/>
                  </a:lnTo>
                  <a:lnTo>
                    <a:pt x="617" y="402"/>
                  </a:lnTo>
                  <a:lnTo>
                    <a:pt x="624" y="396"/>
                  </a:lnTo>
                  <a:lnTo>
                    <a:pt x="615" y="385"/>
                  </a:lnTo>
                  <a:lnTo>
                    <a:pt x="615" y="385"/>
                  </a:lnTo>
                  <a:lnTo>
                    <a:pt x="608" y="382"/>
                  </a:lnTo>
                  <a:lnTo>
                    <a:pt x="597" y="382"/>
                  </a:lnTo>
                  <a:lnTo>
                    <a:pt x="588" y="382"/>
                  </a:lnTo>
                  <a:lnTo>
                    <a:pt x="588" y="391"/>
                  </a:lnTo>
                  <a:lnTo>
                    <a:pt x="595" y="385"/>
                  </a:lnTo>
                  <a:lnTo>
                    <a:pt x="586" y="376"/>
                  </a:lnTo>
                  <a:lnTo>
                    <a:pt x="586" y="376"/>
                  </a:lnTo>
                  <a:lnTo>
                    <a:pt x="579" y="373"/>
                  </a:lnTo>
                  <a:lnTo>
                    <a:pt x="572" y="373"/>
                  </a:lnTo>
                  <a:lnTo>
                    <a:pt x="572" y="382"/>
                  </a:lnTo>
                  <a:lnTo>
                    <a:pt x="579" y="376"/>
                  </a:lnTo>
                  <a:lnTo>
                    <a:pt x="570" y="365"/>
                  </a:lnTo>
                  <a:lnTo>
                    <a:pt x="570" y="365"/>
                  </a:lnTo>
                  <a:lnTo>
                    <a:pt x="562" y="362"/>
                  </a:lnTo>
                  <a:lnTo>
                    <a:pt x="553" y="362"/>
                  </a:lnTo>
                  <a:lnTo>
                    <a:pt x="544" y="362"/>
                  </a:lnTo>
                  <a:lnTo>
                    <a:pt x="544" y="371"/>
                  </a:lnTo>
                  <a:lnTo>
                    <a:pt x="552" y="365"/>
                  </a:lnTo>
                  <a:lnTo>
                    <a:pt x="543" y="355"/>
                  </a:lnTo>
                  <a:lnTo>
                    <a:pt x="543" y="355"/>
                  </a:lnTo>
                  <a:lnTo>
                    <a:pt x="535" y="351"/>
                  </a:lnTo>
                  <a:lnTo>
                    <a:pt x="526" y="351"/>
                  </a:lnTo>
                  <a:lnTo>
                    <a:pt x="517" y="351"/>
                  </a:lnTo>
                  <a:lnTo>
                    <a:pt x="517" y="360"/>
                  </a:lnTo>
                  <a:lnTo>
                    <a:pt x="524" y="355"/>
                  </a:lnTo>
                  <a:lnTo>
                    <a:pt x="515" y="344"/>
                  </a:lnTo>
                  <a:lnTo>
                    <a:pt x="515" y="344"/>
                  </a:lnTo>
                  <a:lnTo>
                    <a:pt x="508" y="340"/>
                  </a:lnTo>
                  <a:lnTo>
                    <a:pt x="499" y="340"/>
                  </a:lnTo>
                  <a:lnTo>
                    <a:pt x="490" y="340"/>
                  </a:lnTo>
                  <a:lnTo>
                    <a:pt x="490" y="349"/>
                  </a:lnTo>
                  <a:lnTo>
                    <a:pt x="497" y="344"/>
                  </a:lnTo>
                  <a:lnTo>
                    <a:pt x="488" y="333"/>
                  </a:lnTo>
                  <a:lnTo>
                    <a:pt x="488" y="333"/>
                  </a:lnTo>
                  <a:lnTo>
                    <a:pt x="481" y="329"/>
                  </a:lnTo>
                  <a:lnTo>
                    <a:pt x="474" y="329"/>
                  </a:lnTo>
                  <a:lnTo>
                    <a:pt x="474" y="338"/>
                  </a:lnTo>
                  <a:lnTo>
                    <a:pt x="481" y="333"/>
                  </a:lnTo>
                  <a:lnTo>
                    <a:pt x="472" y="322"/>
                  </a:lnTo>
                  <a:lnTo>
                    <a:pt x="472" y="322"/>
                  </a:lnTo>
                  <a:lnTo>
                    <a:pt x="465" y="318"/>
                  </a:lnTo>
                  <a:lnTo>
                    <a:pt x="454" y="318"/>
                  </a:lnTo>
                  <a:lnTo>
                    <a:pt x="454" y="327"/>
                  </a:lnTo>
                  <a:lnTo>
                    <a:pt x="461" y="322"/>
                  </a:lnTo>
                  <a:lnTo>
                    <a:pt x="452" y="311"/>
                  </a:lnTo>
                  <a:lnTo>
                    <a:pt x="452" y="311"/>
                  </a:lnTo>
                  <a:lnTo>
                    <a:pt x="445" y="308"/>
                  </a:lnTo>
                  <a:lnTo>
                    <a:pt x="436" y="308"/>
                  </a:lnTo>
                  <a:lnTo>
                    <a:pt x="436" y="317"/>
                  </a:lnTo>
                  <a:lnTo>
                    <a:pt x="443" y="311"/>
                  </a:lnTo>
                  <a:lnTo>
                    <a:pt x="436" y="302"/>
                  </a:lnTo>
                  <a:lnTo>
                    <a:pt x="436" y="302"/>
                  </a:lnTo>
                  <a:lnTo>
                    <a:pt x="429" y="299"/>
                  </a:lnTo>
                  <a:lnTo>
                    <a:pt x="420" y="299"/>
                  </a:lnTo>
                  <a:lnTo>
                    <a:pt x="420" y="308"/>
                  </a:lnTo>
                  <a:lnTo>
                    <a:pt x="427" y="302"/>
                  </a:lnTo>
                  <a:lnTo>
                    <a:pt x="418" y="291"/>
                  </a:lnTo>
                  <a:lnTo>
                    <a:pt x="418" y="291"/>
                  </a:lnTo>
                  <a:lnTo>
                    <a:pt x="411" y="288"/>
                  </a:lnTo>
                  <a:lnTo>
                    <a:pt x="401" y="288"/>
                  </a:lnTo>
                  <a:lnTo>
                    <a:pt x="401" y="297"/>
                  </a:lnTo>
                  <a:lnTo>
                    <a:pt x="409" y="291"/>
                  </a:lnTo>
                  <a:lnTo>
                    <a:pt x="400" y="280"/>
                  </a:lnTo>
                  <a:lnTo>
                    <a:pt x="391" y="270"/>
                  </a:lnTo>
                  <a:lnTo>
                    <a:pt x="391" y="270"/>
                  </a:lnTo>
                  <a:lnTo>
                    <a:pt x="383" y="266"/>
                  </a:lnTo>
                  <a:lnTo>
                    <a:pt x="374" y="266"/>
                  </a:lnTo>
                  <a:lnTo>
                    <a:pt x="374" y="275"/>
                  </a:lnTo>
                  <a:lnTo>
                    <a:pt x="382" y="270"/>
                  </a:lnTo>
                  <a:lnTo>
                    <a:pt x="373" y="259"/>
                  </a:lnTo>
                  <a:lnTo>
                    <a:pt x="373" y="259"/>
                  </a:lnTo>
                  <a:lnTo>
                    <a:pt x="365" y="255"/>
                  </a:lnTo>
                  <a:lnTo>
                    <a:pt x="356" y="255"/>
                  </a:lnTo>
                  <a:lnTo>
                    <a:pt x="356" y="264"/>
                  </a:lnTo>
                  <a:lnTo>
                    <a:pt x="364" y="259"/>
                  </a:lnTo>
                  <a:lnTo>
                    <a:pt x="354" y="248"/>
                  </a:lnTo>
                  <a:lnTo>
                    <a:pt x="354" y="248"/>
                  </a:lnTo>
                  <a:lnTo>
                    <a:pt x="347" y="244"/>
                  </a:lnTo>
                  <a:lnTo>
                    <a:pt x="340" y="244"/>
                  </a:lnTo>
                  <a:lnTo>
                    <a:pt x="340" y="253"/>
                  </a:lnTo>
                  <a:lnTo>
                    <a:pt x="347" y="248"/>
                  </a:lnTo>
                  <a:lnTo>
                    <a:pt x="338" y="237"/>
                  </a:lnTo>
                  <a:lnTo>
                    <a:pt x="338" y="237"/>
                  </a:lnTo>
                  <a:lnTo>
                    <a:pt x="331" y="233"/>
                  </a:lnTo>
                  <a:lnTo>
                    <a:pt x="322" y="233"/>
                  </a:lnTo>
                  <a:lnTo>
                    <a:pt x="322" y="242"/>
                  </a:lnTo>
                  <a:lnTo>
                    <a:pt x="329" y="237"/>
                  </a:lnTo>
                  <a:lnTo>
                    <a:pt x="318" y="226"/>
                  </a:lnTo>
                  <a:lnTo>
                    <a:pt x="309" y="217"/>
                  </a:lnTo>
                  <a:lnTo>
                    <a:pt x="309" y="217"/>
                  </a:lnTo>
                  <a:lnTo>
                    <a:pt x="302" y="214"/>
                  </a:lnTo>
                  <a:lnTo>
                    <a:pt x="293" y="214"/>
                  </a:lnTo>
                  <a:lnTo>
                    <a:pt x="293" y="223"/>
                  </a:lnTo>
                  <a:lnTo>
                    <a:pt x="300" y="219"/>
                  </a:lnTo>
                  <a:lnTo>
                    <a:pt x="293" y="208"/>
                  </a:lnTo>
                  <a:lnTo>
                    <a:pt x="293" y="206"/>
                  </a:lnTo>
                  <a:lnTo>
                    <a:pt x="286" y="203"/>
                  </a:lnTo>
                  <a:lnTo>
                    <a:pt x="277" y="203"/>
                  </a:lnTo>
                  <a:lnTo>
                    <a:pt x="277" y="212"/>
                  </a:lnTo>
                  <a:lnTo>
                    <a:pt x="284" y="206"/>
                  </a:lnTo>
                  <a:lnTo>
                    <a:pt x="275" y="195"/>
                  </a:lnTo>
                  <a:lnTo>
                    <a:pt x="266" y="185"/>
                  </a:lnTo>
                  <a:lnTo>
                    <a:pt x="266" y="185"/>
                  </a:lnTo>
                  <a:lnTo>
                    <a:pt x="259" y="181"/>
                  </a:lnTo>
                  <a:lnTo>
                    <a:pt x="250" y="181"/>
                  </a:lnTo>
                  <a:lnTo>
                    <a:pt x="250" y="190"/>
                  </a:lnTo>
                  <a:lnTo>
                    <a:pt x="257" y="185"/>
                  </a:lnTo>
                  <a:lnTo>
                    <a:pt x="248" y="174"/>
                  </a:lnTo>
                  <a:lnTo>
                    <a:pt x="248" y="174"/>
                  </a:lnTo>
                  <a:lnTo>
                    <a:pt x="241" y="170"/>
                  </a:lnTo>
                  <a:lnTo>
                    <a:pt x="231" y="170"/>
                  </a:lnTo>
                  <a:lnTo>
                    <a:pt x="231" y="179"/>
                  </a:lnTo>
                  <a:lnTo>
                    <a:pt x="239" y="174"/>
                  </a:lnTo>
                  <a:lnTo>
                    <a:pt x="230" y="163"/>
                  </a:lnTo>
                  <a:lnTo>
                    <a:pt x="221" y="152"/>
                  </a:lnTo>
                  <a:lnTo>
                    <a:pt x="221" y="152"/>
                  </a:lnTo>
                  <a:lnTo>
                    <a:pt x="212" y="143"/>
                  </a:lnTo>
                  <a:lnTo>
                    <a:pt x="212" y="143"/>
                  </a:lnTo>
                  <a:lnTo>
                    <a:pt x="204" y="139"/>
                  </a:lnTo>
                  <a:lnTo>
                    <a:pt x="197" y="139"/>
                  </a:lnTo>
                  <a:lnTo>
                    <a:pt x="197" y="148"/>
                  </a:lnTo>
                  <a:lnTo>
                    <a:pt x="204" y="143"/>
                  </a:lnTo>
                  <a:lnTo>
                    <a:pt x="195" y="132"/>
                  </a:lnTo>
                  <a:lnTo>
                    <a:pt x="195" y="132"/>
                  </a:lnTo>
                  <a:lnTo>
                    <a:pt x="188" y="129"/>
                  </a:lnTo>
                  <a:lnTo>
                    <a:pt x="179" y="129"/>
                  </a:lnTo>
                  <a:lnTo>
                    <a:pt x="179" y="138"/>
                  </a:lnTo>
                  <a:lnTo>
                    <a:pt x="186" y="132"/>
                  </a:lnTo>
                  <a:lnTo>
                    <a:pt x="175" y="121"/>
                  </a:lnTo>
                  <a:lnTo>
                    <a:pt x="168" y="127"/>
                  </a:lnTo>
                  <a:lnTo>
                    <a:pt x="175" y="121"/>
                  </a:lnTo>
                  <a:lnTo>
                    <a:pt x="166" y="110"/>
                  </a:lnTo>
                  <a:lnTo>
                    <a:pt x="166" y="110"/>
                  </a:lnTo>
                  <a:lnTo>
                    <a:pt x="159" y="107"/>
                  </a:lnTo>
                  <a:lnTo>
                    <a:pt x="150" y="107"/>
                  </a:lnTo>
                  <a:lnTo>
                    <a:pt x="150" y="116"/>
                  </a:lnTo>
                  <a:lnTo>
                    <a:pt x="157" y="112"/>
                  </a:lnTo>
                  <a:lnTo>
                    <a:pt x="150" y="101"/>
                  </a:lnTo>
                  <a:lnTo>
                    <a:pt x="150" y="100"/>
                  </a:lnTo>
                  <a:lnTo>
                    <a:pt x="141" y="89"/>
                  </a:lnTo>
                  <a:lnTo>
                    <a:pt x="132" y="78"/>
                  </a:lnTo>
                  <a:lnTo>
                    <a:pt x="132" y="78"/>
                  </a:lnTo>
                  <a:lnTo>
                    <a:pt x="125" y="74"/>
                  </a:lnTo>
                  <a:lnTo>
                    <a:pt x="116" y="74"/>
                  </a:lnTo>
                  <a:lnTo>
                    <a:pt x="116" y="83"/>
                  </a:lnTo>
                  <a:lnTo>
                    <a:pt x="123" y="78"/>
                  </a:lnTo>
                  <a:lnTo>
                    <a:pt x="114" y="69"/>
                  </a:lnTo>
                  <a:lnTo>
                    <a:pt x="107" y="74"/>
                  </a:lnTo>
                  <a:lnTo>
                    <a:pt x="114" y="69"/>
                  </a:lnTo>
                  <a:lnTo>
                    <a:pt x="105" y="58"/>
                  </a:lnTo>
                  <a:lnTo>
                    <a:pt x="105" y="58"/>
                  </a:lnTo>
                  <a:lnTo>
                    <a:pt x="98" y="54"/>
                  </a:lnTo>
                  <a:lnTo>
                    <a:pt x="89" y="54"/>
                  </a:lnTo>
                  <a:lnTo>
                    <a:pt x="89" y="63"/>
                  </a:lnTo>
                  <a:lnTo>
                    <a:pt x="96" y="58"/>
                  </a:lnTo>
                  <a:lnTo>
                    <a:pt x="87" y="47"/>
                  </a:lnTo>
                  <a:lnTo>
                    <a:pt x="87" y="47"/>
                  </a:lnTo>
                  <a:lnTo>
                    <a:pt x="80" y="44"/>
                  </a:lnTo>
                  <a:lnTo>
                    <a:pt x="71" y="44"/>
                  </a:lnTo>
                  <a:lnTo>
                    <a:pt x="71" y="53"/>
                  </a:lnTo>
                  <a:lnTo>
                    <a:pt x="78" y="47"/>
                  </a:lnTo>
                  <a:lnTo>
                    <a:pt x="69" y="36"/>
                  </a:lnTo>
                  <a:lnTo>
                    <a:pt x="61" y="42"/>
                  </a:lnTo>
                  <a:lnTo>
                    <a:pt x="69" y="38"/>
                  </a:lnTo>
                  <a:lnTo>
                    <a:pt x="61" y="27"/>
                  </a:lnTo>
                  <a:lnTo>
                    <a:pt x="61" y="25"/>
                  </a:lnTo>
                  <a:lnTo>
                    <a:pt x="54" y="22"/>
                  </a:lnTo>
                  <a:lnTo>
                    <a:pt x="45" y="22"/>
                  </a:lnTo>
                  <a:lnTo>
                    <a:pt x="45" y="31"/>
                  </a:lnTo>
                  <a:lnTo>
                    <a:pt x="52" y="25"/>
                  </a:lnTo>
                  <a:lnTo>
                    <a:pt x="43" y="15"/>
                  </a:lnTo>
                  <a:lnTo>
                    <a:pt x="43" y="15"/>
                  </a:lnTo>
                  <a:lnTo>
                    <a:pt x="36" y="11"/>
                  </a:lnTo>
                  <a:lnTo>
                    <a:pt x="25" y="11"/>
                  </a:lnTo>
                  <a:lnTo>
                    <a:pt x="16" y="11"/>
                  </a:lnTo>
                  <a:lnTo>
                    <a:pt x="16" y="20"/>
                  </a:lnTo>
                  <a:lnTo>
                    <a:pt x="23" y="16"/>
                  </a:lnTo>
                  <a:lnTo>
                    <a:pt x="16" y="6"/>
                  </a:lnTo>
                  <a:lnTo>
                    <a:pt x="16" y="4"/>
                  </a:lnTo>
                  <a:lnTo>
                    <a:pt x="9"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32" name="Freeform 56">
              <a:extLst>
                <a:ext uri="{FF2B5EF4-FFF2-40B4-BE49-F238E27FC236}">
                  <a16:creationId xmlns:a16="http://schemas.microsoft.com/office/drawing/2014/main" id="{885A7404-0478-46B0-95BB-C5274EF5203A}"/>
                </a:ext>
              </a:extLst>
            </p:cNvPr>
            <p:cNvSpPr>
              <a:spLocks/>
            </p:cNvSpPr>
            <p:nvPr/>
          </p:nvSpPr>
          <p:spPr bwMode="auto">
            <a:xfrm>
              <a:off x="749" y="2551"/>
              <a:ext cx="570" cy="161"/>
            </a:xfrm>
            <a:custGeom>
              <a:avLst/>
              <a:gdLst>
                <a:gd name="T0" fmla="*/ 25 w 1139"/>
                <a:gd name="T1" fmla="*/ 251 h 321"/>
                <a:gd name="T2" fmla="*/ 62 w 1139"/>
                <a:gd name="T3" fmla="*/ 226 h 321"/>
                <a:gd name="T4" fmla="*/ 89 w 1139"/>
                <a:gd name="T5" fmla="*/ 197 h 321"/>
                <a:gd name="T6" fmla="*/ 123 w 1139"/>
                <a:gd name="T7" fmla="*/ 162 h 321"/>
                <a:gd name="T8" fmla="*/ 157 w 1139"/>
                <a:gd name="T9" fmla="*/ 130 h 321"/>
                <a:gd name="T10" fmla="*/ 184 w 1139"/>
                <a:gd name="T11" fmla="*/ 110 h 321"/>
                <a:gd name="T12" fmla="*/ 230 w 1139"/>
                <a:gd name="T13" fmla="*/ 66 h 321"/>
                <a:gd name="T14" fmla="*/ 248 w 1139"/>
                <a:gd name="T15" fmla="*/ 48 h 321"/>
                <a:gd name="T16" fmla="*/ 279 w 1139"/>
                <a:gd name="T17" fmla="*/ 36 h 321"/>
                <a:gd name="T18" fmla="*/ 306 w 1139"/>
                <a:gd name="T19" fmla="*/ 38 h 321"/>
                <a:gd name="T20" fmla="*/ 356 w 1139"/>
                <a:gd name="T21" fmla="*/ 39 h 321"/>
                <a:gd name="T22" fmla="*/ 400 w 1139"/>
                <a:gd name="T23" fmla="*/ 39 h 321"/>
                <a:gd name="T24" fmla="*/ 436 w 1139"/>
                <a:gd name="T25" fmla="*/ 48 h 321"/>
                <a:gd name="T26" fmla="*/ 470 w 1139"/>
                <a:gd name="T27" fmla="*/ 25 h 321"/>
                <a:gd name="T28" fmla="*/ 499 w 1139"/>
                <a:gd name="T29" fmla="*/ 9 h 321"/>
                <a:gd name="T30" fmla="*/ 546 w 1139"/>
                <a:gd name="T31" fmla="*/ 38 h 321"/>
                <a:gd name="T32" fmla="*/ 588 w 1139"/>
                <a:gd name="T33" fmla="*/ 59 h 321"/>
                <a:gd name="T34" fmla="*/ 617 w 1139"/>
                <a:gd name="T35" fmla="*/ 88 h 321"/>
                <a:gd name="T36" fmla="*/ 655 w 1139"/>
                <a:gd name="T37" fmla="*/ 119 h 321"/>
                <a:gd name="T38" fmla="*/ 695 w 1139"/>
                <a:gd name="T39" fmla="*/ 135 h 321"/>
                <a:gd name="T40" fmla="*/ 725 w 1139"/>
                <a:gd name="T41" fmla="*/ 173 h 321"/>
                <a:gd name="T42" fmla="*/ 765 w 1139"/>
                <a:gd name="T43" fmla="*/ 197 h 321"/>
                <a:gd name="T44" fmla="*/ 794 w 1139"/>
                <a:gd name="T45" fmla="*/ 209 h 321"/>
                <a:gd name="T46" fmla="*/ 823 w 1139"/>
                <a:gd name="T47" fmla="*/ 247 h 321"/>
                <a:gd name="T48" fmla="*/ 854 w 1139"/>
                <a:gd name="T49" fmla="*/ 273 h 321"/>
                <a:gd name="T50" fmla="*/ 886 w 1139"/>
                <a:gd name="T51" fmla="*/ 289 h 321"/>
                <a:gd name="T52" fmla="*/ 962 w 1139"/>
                <a:gd name="T53" fmla="*/ 303 h 321"/>
                <a:gd name="T54" fmla="*/ 1006 w 1139"/>
                <a:gd name="T55" fmla="*/ 292 h 321"/>
                <a:gd name="T56" fmla="*/ 1073 w 1139"/>
                <a:gd name="T57" fmla="*/ 289 h 321"/>
                <a:gd name="T58" fmla="*/ 1114 w 1139"/>
                <a:gd name="T59" fmla="*/ 314 h 321"/>
                <a:gd name="T60" fmla="*/ 1114 w 1139"/>
                <a:gd name="T61" fmla="*/ 305 h 321"/>
                <a:gd name="T62" fmla="*/ 1085 w 1139"/>
                <a:gd name="T63" fmla="*/ 278 h 321"/>
                <a:gd name="T64" fmla="*/ 997 w 1139"/>
                <a:gd name="T65" fmla="*/ 274 h 321"/>
                <a:gd name="T66" fmla="*/ 953 w 1139"/>
                <a:gd name="T67" fmla="*/ 285 h 321"/>
                <a:gd name="T68" fmla="*/ 890 w 1139"/>
                <a:gd name="T69" fmla="*/ 267 h 321"/>
                <a:gd name="T70" fmla="*/ 854 w 1139"/>
                <a:gd name="T71" fmla="*/ 264 h 321"/>
                <a:gd name="T72" fmla="*/ 827 w 1139"/>
                <a:gd name="T73" fmla="*/ 226 h 321"/>
                <a:gd name="T74" fmla="*/ 790 w 1139"/>
                <a:gd name="T75" fmla="*/ 193 h 321"/>
                <a:gd name="T76" fmla="*/ 765 w 1139"/>
                <a:gd name="T77" fmla="*/ 182 h 321"/>
                <a:gd name="T78" fmla="*/ 729 w 1139"/>
                <a:gd name="T79" fmla="*/ 151 h 321"/>
                <a:gd name="T80" fmla="*/ 685 w 1139"/>
                <a:gd name="T81" fmla="*/ 126 h 321"/>
                <a:gd name="T82" fmla="*/ 658 w 1139"/>
                <a:gd name="T83" fmla="*/ 99 h 321"/>
                <a:gd name="T84" fmla="*/ 629 w 1139"/>
                <a:gd name="T85" fmla="*/ 77 h 321"/>
                <a:gd name="T86" fmla="*/ 579 w 1139"/>
                <a:gd name="T87" fmla="*/ 41 h 321"/>
                <a:gd name="T88" fmla="*/ 552 w 1139"/>
                <a:gd name="T89" fmla="*/ 30 h 321"/>
                <a:gd name="T90" fmla="*/ 499 w 1139"/>
                <a:gd name="T91" fmla="*/ 0 h 321"/>
                <a:gd name="T92" fmla="*/ 458 w 1139"/>
                <a:gd name="T93" fmla="*/ 14 h 321"/>
                <a:gd name="T94" fmla="*/ 436 w 1139"/>
                <a:gd name="T95" fmla="*/ 30 h 321"/>
                <a:gd name="T96" fmla="*/ 407 w 1139"/>
                <a:gd name="T97" fmla="*/ 34 h 321"/>
                <a:gd name="T98" fmla="*/ 364 w 1139"/>
                <a:gd name="T99" fmla="*/ 25 h 321"/>
                <a:gd name="T100" fmla="*/ 320 w 1139"/>
                <a:gd name="T101" fmla="*/ 39 h 321"/>
                <a:gd name="T102" fmla="*/ 293 w 1139"/>
                <a:gd name="T103" fmla="*/ 30 h 321"/>
                <a:gd name="T104" fmla="*/ 268 w 1139"/>
                <a:gd name="T105" fmla="*/ 30 h 321"/>
                <a:gd name="T106" fmla="*/ 222 w 1139"/>
                <a:gd name="T107" fmla="*/ 52 h 321"/>
                <a:gd name="T108" fmla="*/ 190 w 1139"/>
                <a:gd name="T109" fmla="*/ 77 h 321"/>
                <a:gd name="T110" fmla="*/ 159 w 1139"/>
                <a:gd name="T111" fmla="*/ 104 h 321"/>
                <a:gd name="T112" fmla="*/ 134 w 1139"/>
                <a:gd name="T113" fmla="*/ 137 h 321"/>
                <a:gd name="T114" fmla="*/ 98 w 1139"/>
                <a:gd name="T115" fmla="*/ 159 h 321"/>
                <a:gd name="T116" fmla="*/ 65 w 1139"/>
                <a:gd name="T117" fmla="*/ 193 h 321"/>
                <a:gd name="T118" fmla="*/ 31 w 1139"/>
                <a:gd name="T119" fmla="*/ 226 h 321"/>
                <a:gd name="T120" fmla="*/ 2 w 1139"/>
                <a:gd name="T121" fmla="*/ 24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9" h="321">
                  <a:moveTo>
                    <a:pt x="0" y="244"/>
                  </a:moveTo>
                  <a:lnTo>
                    <a:pt x="0" y="262"/>
                  </a:lnTo>
                  <a:lnTo>
                    <a:pt x="7" y="262"/>
                  </a:lnTo>
                  <a:lnTo>
                    <a:pt x="7" y="262"/>
                  </a:lnTo>
                  <a:lnTo>
                    <a:pt x="14" y="258"/>
                  </a:lnTo>
                  <a:lnTo>
                    <a:pt x="14" y="258"/>
                  </a:lnTo>
                  <a:lnTo>
                    <a:pt x="24" y="247"/>
                  </a:lnTo>
                  <a:lnTo>
                    <a:pt x="16" y="242"/>
                  </a:lnTo>
                  <a:lnTo>
                    <a:pt x="16" y="251"/>
                  </a:lnTo>
                  <a:lnTo>
                    <a:pt x="25" y="251"/>
                  </a:lnTo>
                  <a:lnTo>
                    <a:pt x="25" y="251"/>
                  </a:lnTo>
                  <a:lnTo>
                    <a:pt x="33" y="249"/>
                  </a:lnTo>
                  <a:lnTo>
                    <a:pt x="43" y="238"/>
                  </a:lnTo>
                  <a:lnTo>
                    <a:pt x="43" y="236"/>
                  </a:lnTo>
                  <a:lnTo>
                    <a:pt x="52" y="226"/>
                  </a:lnTo>
                  <a:lnTo>
                    <a:pt x="45" y="220"/>
                  </a:lnTo>
                  <a:lnTo>
                    <a:pt x="45" y="229"/>
                  </a:lnTo>
                  <a:lnTo>
                    <a:pt x="54" y="229"/>
                  </a:lnTo>
                  <a:lnTo>
                    <a:pt x="54" y="229"/>
                  </a:lnTo>
                  <a:lnTo>
                    <a:pt x="62" y="226"/>
                  </a:lnTo>
                  <a:lnTo>
                    <a:pt x="62" y="226"/>
                  </a:lnTo>
                  <a:lnTo>
                    <a:pt x="69" y="215"/>
                  </a:lnTo>
                  <a:lnTo>
                    <a:pt x="62" y="209"/>
                  </a:lnTo>
                  <a:lnTo>
                    <a:pt x="69" y="215"/>
                  </a:lnTo>
                  <a:lnTo>
                    <a:pt x="78" y="204"/>
                  </a:lnTo>
                  <a:lnTo>
                    <a:pt x="87" y="193"/>
                  </a:lnTo>
                  <a:lnTo>
                    <a:pt x="80" y="188"/>
                  </a:lnTo>
                  <a:lnTo>
                    <a:pt x="80" y="197"/>
                  </a:lnTo>
                  <a:lnTo>
                    <a:pt x="89" y="197"/>
                  </a:lnTo>
                  <a:lnTo>
                    <a:pt x="89" y="197"/>
                  </a:lnTo>
                  <a:lnTo>
                    <a:pt x="96" y="193"/>
                  </a:lnTo>
                  <a:lnTo>
                    <a:pt x="96" y="191"/>
                  </a:lnTo>
                  <a:lnTo>
                    <a:pt x="105" y="171"/>
                  </a:lnTo>
                  <a:lnTo>
                    <a:pt x="98" y="168"/>
                  </a:lnTo>
                  <a:lnTo>
                    <a:pt x="98" y="177"/>
                  </a:lnTo>
                  <a:lnTo>
                    <a:pt x="107" y="177"/>
                  </a:lnTo>
                  <a:lnTo>
                    <a:pt x="107" y="177"/>
                  </a:lnTo>
                  <a:lnTo>
                    <a:pt x="114" y="173"/>
                  </a:lnTo>
                  <a:lnTo>
                    <a:pt x="114" y="173"/>
                  </a:lnTo>
                  <a:lnTo>
                    <a:pt x="123" y="162"/>
                  </a:lnTo>
                  <a:lnTo>
                    <a:pt x="132" y="151"/>
                  </a:lnTo>
                  <a:lnTo>
                    <a:pt x="125" y="146"/>
                  </a:lnTo>
                  <a:lnTo>
                    <a:pt x="125" y="155"/>
                  </a:lnTo>
                  <a:lnTo>
                    <a:pt x="134" y="155"/>
                  </a:lnTo>
                  <a:lnTo>
                    <a:pt x="134" y="155"/>
                  </a:lnTo>
                  <a:lnTo>
                    <a:pt x="141" y="151"/>
                  </a:lnTo>
                  <a:lnTo>
                    <a:pt x="141" y="151"/>
                  </a:lnTo>
                  <a:lnTo>
                    <a:pt x="150" y="141"/>
                  </a:lnTo>
                  <a:lnTo>
                    <a:pt x="150" y="141"/>
                  </a:lnTo>
                  <a:lnTo>
                    <a:pt x="157" y="130"/>
                  </a:lnTo>
                  <a:lnTo>
                    <a:pt x="150" y="124"/>
                  </a:lnTo>
                  <a:lnTo>
                    <a:pt x="157" y="130"/>
                  </a:lnTo>
                  <a:lnTo>
                    <a:pt x="166" y="119"/>
                  </a:lnTo>
                  <a:lnTo>
                    <a:pt x="159" y="113"/>
                  </a:lnTo>
                  <a:lnTo>
                    <a:pt x="159" y="123"/>
                  </a:lnTo>
                  <a:lnTo>
                    <a:pt x="168" y="123"/>
                  </a:lnTo>
                  <a:lnTo>
                    <a:pt x="168" y="123"/>
                  </a:lnTo>
                  <a:lnTo>
                    <a:pt x="175" y="121"/>
                  </a:lnTo>
                  <a:lnTo>
                    <a:pt x="184" y="112"/>
                  </a:lnTo>
                  <a:lnTo>
                    <a:pt x="184" y="110"/>
                  </a:lnTo>
                  <a:lnTo>
                    <a:pt x="194" y="99"/>
                  </a:lnTo>
                  <a:lnTo>
                    <a:pt x="203" y="88"/>
                  </a:lnTo>
                  <a:lnTo>
                    <a:pt x="195" y="83"/>
                  </a:lnTo>
                  <a:lnTo>
                    <a:pt x="195" y="92"/>
                  </a:lnTo>
                  <a:lnTo>
                    <a:pt x="204" y="92"/>
                  </a:lnTo>
                  <a:lnTo>
                    <a:pt x="204" y="92"/>
                  </a:lnTo>
                  <a:lnTo>
                    <a:pt x="212" y="88"/>
                  </a:lnTo>
                  <a:lnTo>
                    <a:pt x="212" y="88"/>
                  </a:lnTo>
                  <a:lnTo>
                    <a:pt x="221" y="77"/>
                  </a:lnTo>
                  <a:lnTo>
                    <a:pt x="230" y="66"/>
                  </a:lnTo>
                  <a:lnTo>
                    <a:pt x="222" y="61"/>
                  </a:lnTo>
                  <a:lnTo>
                    <a:pt x="222" y="70"/>
                  </a:lnTo>
                  <a:lnTo>
                    <a:pt x="232" y="70"/>
                  </a:lnTo>
                  <a:lnTo>
                    <a:pt x="232" y="70"/>
                  </a:lnTo>
                  <a:lnTo>
                    <a:pt x="239" y="66"/>
                  </a:lnTo>
                  <a:lnTo>
                    <a:pt x="239" y="65"/>
                  </a:lnTo>
                  <a:lnTo>
                    <a:pt x="248" y="43"/>
                  </a:lnTo>
                  <a:lnTo>
                    <a:pt x="241" y="39"/>
                  </a:lnTo>
                  <a:lnTo>
                    <a:pt x="241" y="48"/>
                  </a:lnTo>
                  <a:lnTo>
                    <a:pt x="248" y="48"/>
                  </a:lnTo>
                  <a:lnTo>
                    <a:pt x="259" y="48"/>
                  </a:lnTo>
                  <a:lnTo>
                    <a:pt x="268" y="48"/>
                  </a:lnTo>
                  <a:lnTo>
                    <a:pt x="277" y="48"/>
                  </a:lnTo>
                  <a:lnTo>
                    <a:pt x="277" y="48"/>
                  </a:lnTo>
                  <a:lnTo>
                    <a:pt x="284" y="47"/>
                  </a:lnTo>
                  <a:lnTo>
                    <a:pt x="293" y="38"/>
                  </a:lnTo>
                  <a:lnTo>
                    <a:pt x="286" y="30"/>
                  </a:lnTo>
                  <a:lnTo>
                    <a:pt x="280" y="36"/>
                  </a:lnTo>
                  <a:lnTo>
                    <a:pt x="286" y="39"/>
                  </a:lnTo>
                  <a:lnTo>
                    <a:pt x="279" y="36"/>
                  </a:lnTo>
                  <a:lnTo>
                    <a:pt x="286" y="45"/>
                  </a:lnTo>
                  <a:lnTo>
                    <a:pt x="288" y="45"/>
                  </a:lnTo>
                  <a:lnTo>
                    <a:pt x="293" y="48"/>
                  </a:lnTo>
                  <a:lnTo>
                    <a:pt x="300" y="47"/>
                  </a:lnTo>
                  <a:lnTo>
                    <a:pt x="309" y="38"/>
                  </a:lnTo>
                  <a:lnTo>
                    <a:pt x="302" y="30"/>
                  </a:lnTo>
                  <a:lnTo>
                    <a:pt x="302" y="39"/>
                  </a:lnTo>
                  <a:lnTo>
                    <a:pt x="311" y="39"/>
                  </a:lnTo>
                  <a:lnTo>
                    <a:pt x="311" y="30"/>
                  </a:lnTo>
                  <a:lnTo>
                    <a:pt x="306" y="38"/>
                  </a:lnTo>
                  <a:lnTo>
                    <a:pt x="315" y="47"/>
                  </a:lnTo>
                  <a:lnTo>
                    <a:pt x="315" y="45"/>
                  </a:lnTo>
                  <a:lnTo>
                    <a:pt x="320" y="48"/>
                  </a:lnTo>
                  <a:lnTo>
                    <a:pt x="327" y="47"/>
                  </a:lnTo>
                  <a:lnTo>
                    <a:pt x="336" y="38"/>
                  </a:lnTo>
                  <a:lnTo>
                    <a:pt x="329" y="30"/>
                  </a:lnTo>
                  <a:lnTo>
                    <a:pt x="329" y="39"/>
                  </a:lnTo>
                  <a:lnTo>
                    <a:pt x="338" y="39"/>
                  </a:lnTo>
                  <a:lnTo>
                    <a:pt x="347" y="39"/>
                  </a:lnTo>
                  <a:lnTo>
                    <a:pt x="356" y="39"/>
                  </a:lnTo>
                  <a:lnTo>
                    <a:pt x="356" y="30"/>
                  </a:lnTo>
                  <a:lnTo>
                    <a:pt x="351" y="38"/>
                  </a:lnTo>
                  <a:lnTo>
                    <a:pt x="360" y="47"/>
                  </a:lnTo>
                  <a:lnTo>
                    <a:pt x="360" y="45"/>
                  </a:lnTo>
                  <a:lnTo>
                    <a:pt x="365" y="48"/>
                  </a:lnTo>
                  <a:lnTo>
                    <a:pt x="374" y="48"/>
                  </a:lnTo>
                  <a:lnTo>
                    <a:pt x="383" y="48"/>
                  </a:lnTo>
                  <a:lnTo>
                    <a:pt x="391" y="48"/>
                  </a:lnTo>
                  <a:lnTo>
                    <a:pt x="400" y="48"/>
                  </a:lnTo>
                  <a:lnTo>
                    <a:pt x="400" y="39"/>
                  </a:lnTo>
                  <a:lnTo>
                    <a:pt x="394" y="45"/>
                  </a:lnTo>
                  <a:lnTo>
                    <a:pt x="403" y="56"/>
                  </a:lnTo>
                  <a:lnTo>
                    <a:pt x="403" y="56"/>
                  </a:lnTo>
                  <a:lnTo>
                    <a:pt x="409" y="59"/>
                  </a:lnTo>
                  <a:lnTo>
                    <a:pt x="416" y="57"/>
                  </a:lnTo>
                  <a:lnTo>
                    <a:pt x="427" y="47"/>
                  </a:lnTo>
                  <a:lnTo>
                    <a:pt x="420" y="39"/>
                  </a:lnTo>
                  <a:lnTo>
                    <a:pt x="420" y="48"/>
                  </a:lnTo>
                  <a:lnTo>
                    <a:pt x="429" y="48"/>
                  </a:lnTo>
                  <a:lnTo>
                    <a:pt x="436" y="48"/>
                  </a:lnTo>
                  <a:lnTo>
                    <a:pt x="436" y="48"/>
                  </a:lnTo>
                  <a:lnTo>
                    <a:pt x="443" y="47"/>
                  </a:lnTo>
                  <a:lnTo>
                    <a:pt x="452" y="38"/>
                  </a:lnTo>
                  <a:lnTo>
                    <a:pt x="445" y="30"/>
                  </a:lnTo>
                  <a:lnTo>
                    <a:pt x="445" y="39"/>
                  </a:lnTo>
                  <a:lnTo>
                    <a:pt x="454" y="39"/>
                  </a:lnTo>
                  <a:lnTo>
                    <a:pt x="454" y="39"/>
                  </a:lnTo>
                  <a:lnTo>
                    <a:pt x="461" y="36"/>
                  </a:lnTo>
                  <a:lnTo>
                    <a:pt x="461" y="36"/>
                  </a:lnTo>
                  <a:lnTo>
                    <a:pt x="470" y="25"/>
                  </a:lnTo>
                  <a:lnTo>
                    <a:pt x="463" y="19"/>
                  </a:lnTo>
                  <a:lnTo>
                    <a:pt x="463" y="28"/>
                  </a:lnTo>
                  <a:lnTo>
                    <a:pt x="472" y="28"/>
                  </a:lnTo>
                  <a:lnTo>
                    <a:pt x="479" y="28"/>
                  </a:lnTo>
                  <a:lnTo>
                    <a:pt x="490" y="28"/>
                  </a:lnTo>
                  <a:lnTo>
                    <a:pt x="490" y="28"/>
                  </a:lnTo>
                  <a:lnTo>
                    <a:pt x="497" y="25"/>
                  </a:lnTo>
                  <a:lnTo>
                    <a:pt x="497" y="25"/>
                  </a:lnTo>
                  <a:lnTo>
                    <a:pt x="506" y="14"/>
                  </a:lnTo>
                  <a:lnTo>
                    <a:pt x="499" y="9"/>
                  </a:lnTo>
                  <a:lnTo>
                    <a:pt x="499" y="18"/>
                  </a:lnTo>
                  <a:lnTo>
                    <a:pt x="508" y="18"/>
                  </a:lnTo>
                  <a:lnTo>
                    <a:pt x="517" y="18"/>
                  </a:lnTo>
                  <a:lnTo>
                    <a:pt x="525" y="18"/>
                  </a:lnTo>
                  <a:lnTo>
                    <a:pt x="534" y="18"/>
                  </a:lnTo>
                  <a:lnTo>
                    <a:pt x="534" y="9"/>
                  </a:lnTo>
                  <a:lnTo>
                    <a:pt x="528" y="14"/>
                  </a:lnTo>
                  <a:lnTo>
                    <a:pt x="537" y="25"/>
                  </a:lnTo>
                  <a:lnTo>
                    <a:pt x="546" y="36"/>
                  </a:lnTo>
                  <a:lnTo>
                    <a:pt x="546" y="38"/>
                  </a:lnTo>
                  <a:lnTo>
                    <a:pt x="555" y="47"/>
                  </a:lnTo>
                  <a:lnTo>
                    <a:pt x="555" y="45"/>
                  </a:lnTo>
                  <a:lnTo>
                    <a:pt x="561" y="48"/>
                  </a:lnTo>
                  <a:lnTo>
                    <a:pt x="572" y="48"/>
                  </a:lnTo>
                  <a:lnTo>
                    <a:pt x="572" y="39"/>
                  </a:lnTo>
                  <a:lnTo>
                    <a:pt x="564" y="45"/>
                  </a:lnTo>
                  <a:lnTo>
                    <a:pt x="572" y="56"/>
                  </a:lnTo>
                  <a:lnTo>
                    <a:pt x="573" y="56"/>
                  </a:lnTo>
                  <a:lnTo>
                    <a:pt x="579" y="59"/>
                  </a:lnTo>
                  <a:lnTo>
                    <a:pt x="588" y="59"/>
                  </a:lnTo>
                  <a:lnTo>
                    <a:pt x="588" y="50"/>
                  </a:lnTo>
                  <a:lnTo>
                    <a:pt x="582" y="56"/>
                  </a:lnTo>
                  <a:lnTo>
                    <a:pt x="591" y="66"/>
                  </a:lnTo>
                  <a:lnTo>
                    <a:pt x="600" y="77"/>
                  </a:lnTo>
                  <a:lnTo>
                    <a:pt x="610" y="88"/>
                  </a:lnTo>
                  <a:lnTo>
                    <a:pt x="610" y="88"/>
                  </a:lnTo>
                  <a:lnTo>
                    <a:pt x="615" y="92"/>
                  </a:lnTo>
                  <a:lnTo>
                    <a:pt x="622" y="92"/>
                  </a:lnTo>
                  <a:lnTo>
                    <a:pt x="622" y="83"/>
                  </a:lnTo>
                  <a:lnTo>
                    <a:pt x="617" y="88"/>
                  </a:lnTo>
                  <a:lnTo>
                    <a:pt x="626" y="99"/>
                  </a:lnTo>
                  <a:lnTo>
                    <a:pt x="626" y="99"/>
                  </a:lnTo>
                  <a:lnTo>
                    <a:pt x="631" y="103"/>
                  </a:lnTo>
                  <a:lnTo>
                    <a:pt x="642" y="103"/>
                  </a:lnTo>
                  <a:lnTo>
                    <a:pt x="642" y="94"/>
                  </a:lnTo>
                  <a:lnTo>
                    <a:pt x="637" y="99"/>
                  </a:lnTo>
                  <a:lnTo>
                    <a:pt x="646" y="110"/>
                  </a:lnTo>
                  <a:lnTo>
                    <a:pt x="646" y="112"/>
                  </a:lnTo>
                  <a:lnTo>
                    <a:pt x="655" y="121"/>
                  </a:lnTo>
                  <a:lnTo>
                    <a:pt x="655" y="119"/>
                  </a:lnTo>
                  <a:lnTo>
                    <a:pt x="660" y="123"/>
                  </a:lnTo>
                  <a:lnTo>
                    <a:pt x="667" y="123"/>
                  </a:lnTo>
                  <a:lnTo>
                    <a:pt x="667" y="113"/>
                  </a:lnTo>
                  <a:lnTo>
                    <a:pt x="662" y="119"/>
                  </a:lnTo>
                  <a:lnTo>
                    <a:pt x="671" y="130"/>
                  </a:lnTo>
                  <a:lnTo>
                    <a:pt x="680" y="141"/>
                  </a:lnTo>
                  <a:lnTo>
                    <a:pt x="680" y="141"/>
                  </a:lnTo>
                  <a:lnTo>
                    <a:pt x="685" y="144"/>
                  </a:lnTo>
                  <a:lnTo>
                    <a:pt x="695" y="144"/>
                  </a:lnTo>
                  <a:lnTo>
                    <a:pt x="695" y="135"/>
                  </a:lnTo>
                  <a:lnTo>
                    <a:pt x="689" y="141"/>
                  </a:lnTo>
                  <a:lnTo>
                    <a:pt x="698" y="151"/>
                  </a:lnTo>
                  <a:lnTo>
                    <a:pt x="698" y="151"/>
                  </a:lnTo>
                  <a:lnTo>
                    <a:pt x="704" y="155"/>
                  </a:lnTo>
                  <a:lnTo>
                    <a:pt x="713" y="155"/>
                  </a:lnTo>
                  <a:lnTo>
                    <a:pt x="713" y="146"/>
                  </a:lnTo>
                  <a:lnTo>
                    <a:pt x="707" y="151"/>
                  </a:lnTo>
                  <a:lnTo>
                    <a:pt x="716" y="162"/>
                  </a:lnTo>
                  <a:lnTo>
                    <a:pt x="725" y="173"/>
                  </a:lnTo>
                  <a:lnTo>
                    <a:pt x="725" y="173"/>
                  </a:lnTo>
                  <a:lnTo>
                    <a:pt x="731" y="177"/>
                  </a:lnTo>
                  <a:lnTo>
                    <a:pt x="740" y="177"/>
                  </a:lnTo>
                  <a:lnTo>
                    <a:pt x="740" y="168"/>
                  </a:lnTo>
                  <a:lnTo>
                    <a:pt x="734" y="173"/>
                  </a:lnTo>
                  <a:lnTo>
                    <a:pt x="743" y="184"/>
                  </a:lnTo>
                  <a:lnTo>
                    <a:pt x="743" y="186"/>
                  </a:lnTo>
                  <a:lnTo>
                    <a:pt x="752" y="195"/>
                  </a:lnTo>
                  <a:lnTo>
                    <a:pt x="752" y="193"/>
                  </a:lnTo>
                  <a:lnTo>
                    <a:pt x="758" y="197"/>
                  </a:lnTo>
                  <a:lnTo>
                    <a:pt x="765" y="197"/>
                  </a:lnTo>
                  <a:lnTo>
                    <a:pt x="765" y="188"/>
                  </a:lnTo>
                  <a:lnTo>
                    <a:pt x="760" y="193"/>
                  </a:lnTo>
                  <a:lnTo>
                    <a:pt x="769" y="204"/>
                  </a:lnTo>
                  <a:lnTo>
                    <a:pt x="769" y="204"/>
                  </a:lnTo>
                  <a:lnTo>
                    <a:pt x="774" y="208"/>
                  </a:lnTo>
                  <a:lnTo>
                    <a:pt x="783" y="208"/>
                  </a:lnTo>
                  <a:lnTo>
                    <a:pt x="783" y="198"/>
                  </a:lnTo>
                  <a:lnTo>
                    <a:pt x="778" y="206"/>
                  </a:lnTo>
                  <a:lnTo>
                    <a:pt x="789" y="217"/>
                  </a:lnTo>
                  <a:lnTo>
                    <a:pt x="794" y="209"/>
                  </a:lnTo>
                  <a:lnTo>
                    <a:pt x="789" y="215"/>
                  </a:lnTo>
                  <a:lnTo>
                    <a:pt x="798" y="226"/>
                  </a:lnTo>
                  <a:lnTo>
                    <a:pt x="798" y="226"/>
                  </a:lnTo>
                  <a:lnTo>
                    <a:pt x="803" y="229"/>
                  </a:lnTo>
                  <a:lnTo>
                    <a:pt x="810" y="229"/>
                  </a:lnTo>
                  <a:lnTo>
                    <a:pt x="810" y="220"/>
                  </a:lnTo>
                  <a:lnTo>
                    <a:pt x="805" y="226"/>
                  </a:lnTo>
                  <a:lnTo>
                    <a:pt x="814" y="236"/>
                  </a:lnTo>
                  <a:lnTo>
                    <a:pt x="823" y="247"/>
                  </a:lnTo>
                  <a:lnTo>
                    <a:pt x="823" y="247"/>
                  </a:lnTo>
                  <a:lnTo>
                    <a:pt x="828" y="251"/>
                  </a:lnTo>
                  <a:lnTo>
                    <a:pt x="837" y="251"/>
                  </a:lnTo>
                  <a:lnTo>
                    <a:pt x="837" y="242"/>
                  </a:lnTo>
                  <a:lnTo>
                    <a:pt x="832" y="247"/>
                  </a:lnTo>
                  <a:lnTo>
                    <a:pt x="841" y="258"/>
                  </a:lnTo>
                  <a:lnTo>
                    <a:pt x="846" y="253"/>
                  </a:lnTo>
                  <a:lnTo>
                    <a:pt x="839" y="258"/>
                  </a:lnTo>
                  <a:lnTo>
                    <a:pt x="846" y="269"/>
                  </a:lnTo>
                  <a:lnTo>
                    <a:pt x="848" y="269"/>
                  </a:lnTo>
                  <a:lnTo>
                    <a:pt x="854" y="273"/>
                  </a:lnTo>
                  <a:lnTo>
                    <a:pt x="865" y="273"/>
                  </a:lnTo>
                  <a:lnTo>
                    <a:pt x="865" y="264"/>
                  </a:lnTo>
                  <a:lnTo>
                    <a:pt x="859" y="271"/>
                  </a:lnTo>
                  <a:lnTo>
                    <a:pt x="868" y="280"/>
                  </a:lnTo>
                  <a:lnTo>
                    <a:pt x="868" y="278"/>
                  </a:lnTo>
                  <a:lnTo>
                    <a:pt x="874" y="282"/>
                  </a:lnTo>
                  <a:lnTo>
                    <a:pt x="883" y="282"/>
                  </a:lnTo>
                  <a:lnTo>
                    <a:pt x="883" y="273"/>
                  </a:lnTo>
                  <a:lnTo>
                    <a:pt x="877" y="278"/>
                  </a:lnTo>
                  <a:lnTo>
                    <a:pt x="886" y="289"/>
                  </a:lnTo>
                  <a:lnTo>
                    <a:pt x="895" y="300"/>
                  </a:lnTo>
                  <a:lnTo>
                    <a:pt x="895" y="300"/>
                  </a:lnTo>
                  <a:lnTo>
                    <a:pt x="901" y="303"/>
                  </a:lnTo>
                  <a:lnTo>
                    <a:pt x="908" y="303"/>
                  </a:lnTo>
                  <a:lnTo>
                    <a:pt x="917" y="303"/>
                  </a:lnTo>
                  <a:lnTo>
                    <a:pt x="926" y="303"/>
                  </a:lnTo>
                  <a:lnTo>
                    <a:pt x="935" y="303"/>
                  </a:lnTo>
                  <a:lnTo>
                    <a:pt x="946" y="303"/>
                  </a:lnTo>
                  <a:lnTo>
                    <a:pt x="953" y="303"/>
                  </a:lnTo>
                  <a:lnTo>
                    <a:pt x="962" y="303"/>
                  </a:lnTo>
                  <a:lnTo>
                    <a:pt x="971" y="303"/>
                  </a:lnTo>
                  <a:lnTo>
                    <a:pt x="971" y="303"/>
                  </a:lnTo>
                  <a:lnTo>
                    <a:pt x="978" y="300"/>
                  </a:lnTo>
                  <a:lnTo>
                    <a:pt x="978" y="300"/>
                  </a:lnTo>
                  <a:lnTo>
                    <a:pt x="988" y="289"/>
                  </a:lnTo>
                  <a:lnTo>
                    <a:pt x="980" y="283"/>
                  </a:lnTo>
                  <a:lnTo>
                    <a:pt x="980" y="292"/>
                  </a:lnTo>
                  <a:lnTo>
                    <a:pt x="989" y="292"/>
                  </a:lnTo>
                  <a:lnTo>
                    <a:pt x="997" y="292"/>
                  </a:lnTo>
                  <a:lnTo>
                    <a:pt x="1006" y="292"/>
                  </a:lnTo>
                  <a:lnTo>
                    <a:pt x="1016" y="292"/>
                  </a:lnTo>
                  <a:lnTo>
                    <a:pt x="1026" y="292"/>
                  </a:lnTo>
                  <a:lnTo>
                    <a:pt x="1035" y="292"/>
                  </a:lnTo>
                  <a:lnTo>
                    <a:pt x="1044" y="292"/>
                  </a:lnTo>
                  <a:lnTo>
                    <a:pt x="1051" y="292"/>
                  </a:lnTo>
                  <a:lnTo>
                    <a:pt x="1060" y="292"/>
                  </a:lnTo>
                  <a:lnTo>
                    <a:pt x="1069" y="292"/>
                  </a:lnTo>
                  <a:lnTo>
                    <a:pt x="1078" y="292"/>
                  </a:lnTo>
                  <a:lnTo>
                    <a:pt x="1078" y="283"/>
                  </a:lnTo>
                  <a:lnTo>
                    <a:pt x="1073" y="289"/>
                  </a:lnTo>
                  <a:lnTo>
                    <a:pt x="1082" y="300"/>
                  </a:lnTo>
                  <a:lnTo>
                    <a:pt x="1082" y="300"/>
                  </a:lnTo>
                  <a:lnTo>
                    <a:pt x="1087" y="303"/>
                  </a:lnTo>
                  <a:lnTo>
                    <a:pt x="1096" y="303"/>
                  </a:lnTo>
                  <a:lnTo>
                    <a:pt x="1105" y="303"/>
                  </a:lnTo>
                  <a:lnTo>
                    <a:pt x="1105" y="294"/>
                  </a:lnTo>
                  <a:lnTo>
                    <a:pt x="1100" y="300"/>
                  </a:lnTo>
                  <a:lnTo>
                    <a:pt x="1109" y="311"/>
                  </a:lnTo>
                  <a:lnTo>
                    <a:pt x="1109" y="311"/>
                  </a:lnTo>
                  <a:lnTo>
                    <a:pt x="1114" y="314"/>
                  </a:lnTo>
                  <a:lnTo>
                    <a:pt x="1123" y="314"/>
                  </a:lnTo>
                  <a:lnTo>
                    <a:pt x="1123" y="305"/>
                  </a:lnTo>
                  <a:lnTo>
                    <a:pt x="1118" y="311"/>
                  </a:lnTo>
                  <a:lnTo>
                    <a:pt x="1127" y="321"/>
                  </a:lnTo>
                  <a:lnTo>
                    <a:pt x="1139" y="311"/>
                  </a:lnTo>
                  <a:lnTo>
                    <a:pt x="1130" y="300"/>
                  </a:lnTo>
                  <a:lnTo>
                    <a:pt x="1130" y="300"/>
                  </a:lnTo>
                  <a:lnTo>
                    <a:pt x="1123" y="296"/>
                  </a:lnTo>
                  <a:lnTo>
                    <a:pt x="1114" y="296"/>
                  </a:lnTo>
                  <a:lnTo>
                    <a:pt x="1114" y="305"/>
                  </a:lnTo>
                  <a:lnTo>
                    <a:pt x="1121" y="300"/>
                  </a:lnTo>
                  <a:lnTo>
                    <a:pt x="1112" y="289"/>
                  </a:lnTo>
                  <a:lnTo>
                    <a:pt x="1112" y="289"/>
                  </a:lnTo>
                  <a:lnTo>
                    <a:pt x="1105" y="285"/>
                  </a:lnTo>
                  <a:lnTo>
                    <a:pt x="1096" y="285"/>
                  </a:lnTo>
                  <a:lnTo>
                    <a:pt x="1087" y="285"/>
                  </a:lnTo>
                  <a:lnTo>
                    <a:pt x="1087" y="294"/>
                  </a:lnTo>
                  <a:lnTo>
                    <a:pt x="1094" y="289"/>
                  </a:lnTo>
                  <a:lnTo>
                    <a:pt x="1085" y="278"/>
                  </a:lnTo>
                  <a:lnTo>
                    <a:pt x="1085" y="278"/>
                  </a:lnTo>
                  <a:lnTo>
                    <a:pt x="1078" y="274"/>
                  </a:lnTo>
                  <a:lnTo>
                    <a:pt x="1069" y="274"/>
                  </a:lnTo>
                  <a:lnTo>
                    <a:pt x="1060" y="274"/>
                  </a:lnTo>
                  <a:lnTo>
                    <a:pt x="1051" y="274"/>
                  </a:lnTo>
                  <a:lnTo>
                    <a:pt x="1044" y="274"/>
                  </a:lnTo>
                  <a:lnTo>
                    <a:pt x="1035" y="274"/>
                  </a:lnTo>
                  <a:lnTo>
                    <a:pt x="1026" y="274"/>
                  </a:lnTo>
                  <a:lnTo>
                    <a:pt x="1016" y="274"/>
                  </a:lnTo>
                  <a:lnTo>
                    <a:pt x="1006" y="274"/>
                  </a:lnTo>
                  <a:lnTo>
                    <a:pt x="997" y="274"/>
                  </a:lnTo>
                  <a:lnTo>
                    <a:pt x="989" y="274"/>
                  </a:lnTo>
                  <a:lnTo>
                    <a:pt x="980" y="274"/>
                  </a:lnTo>
                  <a:lnTo>
                    <a:pt x="980" y="274"/>
                  </a:lnTo>
                  <a:lnTo>
                    <a:pt x="975" y="278"/>
                  </a:lnTo>
                  <a:lnTo>
                    <a:pt x="975" y="278"/>
                  </a:lnTo>
                  <a:lnTo>
                    <a:pt x="966" y="289"/>
                  </a:lnTo>
                  <a:lnTo>
                    <a:pt x="971" y="294"/>
                  </a:lnTo>
                  <a:lnTo>
                    <a:pt x="971" y="285"/>
                  </a:lnTo>
                  <a:lnTo>
                    <a:pt x="962" y="285"/>
                  </a:lnTo>
                  <a:lnTo>
                    <a:pt x="953" y="285"/>
                  </a:lnTo>
                  <a:lnTo>
                    <a:pt x="946" y="285"/>
                  </a:lnTo>
                  <a:lnTo>
                    <a:pt x="935" y="285"/>
                  </a:lnTo>
                  <a:lnTo>
                    <a:pt x="926" y="285"/>
                  </a:lnTo>
                  <a:lnTo>
                    <a:pt x="917" y="285"/>
                  </a:lnTo>
                  <a:lnTo>
                    <a:pt x="908" y="285"/>
                  </a:lnTo>
                  <a:lnTo>
                    <a:pt x="901" y="285"/>
                  </a:lnTo>
                  <a:lnTo>
                    <a:pt x="901" y="294"/>
                  </a:lnTo>
                  <a:lnTo>
                    <a:pt x="908" y="289"/>
                  </a:lnTo>
                  <a:lnTo>
                    <a:pt x="899" y="278"/>
                  </a:lnTo>
                  <a:lnTo>
                    <a:pt x="890" y="267"/>
                  </a:lnTo>
                  <a:lnTo>
                    <a:pt x="890" y="267"/>
                  </a:lnTo>
                  <a:lnTo>
                    <a:pt x="883" y="264"/>
                  </a:lnTo>
                  <a:lnTo>
                    <a:pt x="874" y="264"/>
                  </a:lnTo>
                  <a:lnTo>
                    <a:pt x="874" y="273"/>
                  </a:lnTo>
                  <a:lnTo>
                    <a:pt x="881" y="267"/>
                  </a:lnTo>
                  <a:lnTo>
                    <a:pt x="872" y="258"/>
                  </a:lnTo>
                  <a:lnTo>
                    <a:pt x="872" y="258"/>
                  </a:lnTo>
                  <a:lnTo>
                    <a:pt x="865" y="255"/>
                  </a:lnTo>
                  <a:lnTo>
                    <a:pt x="854" y="255"/>
                  </a:lnTo>
                  <a:lnTo>
                    <a:pt x="854" y="264"/>
                  </a:lnTo>
                  <a:lnTo>
                    <a:pt x="861" y="260"/>
                  </a:lnTo>
                  <a:lnTo>
                    <a:pt x="854" y="249"/>
                  </a:lnTo>
                  <a:lnTo>
                    <a:pt x="854" y="247"/>
                  </a:lnTo>
                  <a:lnTo>
                    <a:pt x="845" y="236"/>
                  </a:lnTo>
                  <a:lnTo>
                    <a:pt x="845" y="236"/>
                  </a:lnTo>
                  <a:lnTo>
                    <a:pt x="837" y="233"/>
                  </a:lnTo>
                  <a:lnTo>
                    <a:pt x="828" y="233"/>
                  </a:lnTo>
                  <a:lnTo>
                    <a:pt x="828" y="242"/>
                  </a:lnTo>
                  <a:lnTo>
                    <a:pt x="836" y="236"/>
                  </a:lnTo>
                  <a:lnTo>
                    <a:pt x="827" y="226"/>
                  </a:lnTo>
                  <a:lnTo>
                    <a:pt x="818" y="215"/>
                  </a:lnTo>
                  <a:lnTo>
                    <a:pt x="818" y="215"/>
                  </a:lnTo>
                  <a:lnTo>
                    <a:pt x="810" y="211"/>
                  </a:lnTo>
                  <a:lnTo>
                    <a:pt x="803" y="211"/>
                  </a:lnTo>
                  <a:lnTo>
                    <a:pt x="803" y="220"/>
                  </a:lnTo>
                  <a:lnTo>
                    <a:pt x="810" y="215"/>
                  </a:lnTo>
                  <a:lnTo>
                    <a:pt x="801" y="204"/>
                  </a:lnTo>
                  <a:lnTo>
                    <a:pt x="801" y="204"/>
                  </a:lnTo>
                  <a:lnTo>
                    <a:pt x="790" y="193"/>
                  </a:lnTo>
                  <a:lnTo>
                    <a:pt x="790" y="193"/>
                  </a:lnTo>
                  <a:lnTo>
                    <a:pt x="783" y="189"/>
                  </a:lnTo>
                  <a:lnTo>
                    <a:pt x="774" y="189"/>
                  </a:lnTo>
                  <a:lnTo>
                    <a:pt x="774" y="198"/>
                  </a:lnTo>
                  <a:lnTo>
                    <a:pt x="781" y="193"/>
                  </a:lnTo>
                  <a:lnTo>
                    <a:pt x="772" y="182"/>
                  </a:lnTo>
                  <a:lnTo>
                    <a:pt x="772" y="182"/>
                  </a:lnTo>
                  <a:lnTo>
                    <a:pt x="765" y="179"/>
                  </a:lnTo>
                  <a:lnTo>
                    <a:pt x="758" y="179"/>
                  </a:lnTo>
                  <a:lnTo>
                    <a:pt x="758" y="188"/>
                  </a:lnTo>
                  <a:lnTo>
                    <a:pt x="765" y="182"/>
                  </a:lnTo>
                  <a:lnTo>
                    <a:pt x="756" y="173"/>
                  </a:lnTo>
                  <a:lnTo>
                    <a:pt x="749" y="179"/>
                  </a:lnTo>
                  <a:lnTo>
                    <a:pt x="756" y="173"/>
                  </a:lnTo>
                  <a:lnTo>
                    <a:pt x="747" y="162"/>
                  </a:lnTo>
                  <a:lnTo>
                    <a:pt x="747" y="162"/>
                  </a:lnTo>
                  <a:lnTo>
                    <a:pt x="740" y="159"/>
                  </a:lnTo>
                  <a:lnTo>
                    <a:pt x="731" y="159"/>
                  </a:lnTo>
                  <a:lnTo>
                    <a:pt x="731" y="168"/>
                  </a:lnTo>
                  <a:lnTo>
                    <a:pt x="738" y="162"/>
                  </a:lnTo>
                  <a:lnTo>
                    <a:pt x="729" y="151"/>
                  </a:lnTo>
                  <a:lnTo>
                    <a:pt x="720" y="141"/>
                  </a:lnTo>
                  <a:lnTo>
                    <a:pt x="720" y="141"/>
                  </a:lnTo>
                  <a:lnTo>
                    <a:pt x="713" y="137"/>
                  </a:lnTo>
                  <a:lnTo>
                    <a:pt x="704" y="137"/>
                  </a:lnTo>
                  <a:lnTo>
                    <a:pt x="704" y="146"/>
                  </a:lnTo>
                  <a:lnTo>
                    <a:pt x="711" y="141"/>
                  </a:lnTo>
                  <a:lnTo>
                    <a:pt x="702" y="130"/>
                  </a:lnTo>
                  <a:lnTo>
                    <a:pt x="702" y="130"/>
                  </a:lnTo>
                  <a:lnTo>
                    <a:pt x="695" y="126"/>
                  </a:lnTo>
                  <a:lnTo>
                    <a:pt x="685" y="126"/>
                  </a:lnTo>
                  <a:lnTo>
                    <a:pt x="685" y="135"/>
                  </a:lnTo>
                  <a:lnTo>
                    <a:pt x="693" y="130"/>
                  </a:lnTo>
                  <a:lnTo>
                    <a:pt x="684" y="119"/>
                  </a:lnTo>
                  <a:lnTo>
                    <a:pt x="675" y="108"/>
                  </a:lnTo>
                  <a:lnTo>
                    <a:pt x="675" y="108"/>
                  </a:lnTo>
                  <a:lnTo>
                    <a:pt x="667" y="104"/>
                  </a:lnTo>
                  <a:lnTo>
                    <a:pt x="660" y="104"/>
                  </a:lnTo>
                  <a:lnTo>
                    <a:pt x="660" y="113"/>
                  </a:lnTo>
                  <a:lnTo>
                    <a:pt x="667" y="108"/>
                  </a:lnTo>
                  <a:lnTo>
                    <a:pt x="658" y="99"/>
                  </a:lnTo>
                  <a:lnTo>
                    <a:pt x="651" y="104"/>
                  </a:lnTo>
                  <a:lnTo>
                    <a:pt x="658" y="99"/>
                  </a:lnTo>
                  <a:lnTo>
                    <a:pt x="649" y="88"/>
                  </a:lnTo>
                  <a:lnTo>
                    <a:pt x="649" y="88"/>
                  </a:lnTo>
                  <a:lnTo>
                    <a:pt x="642" y="85"/>
                  </a:lnTo>
                  <a:lnTo>
                    <a:pt x="631" y="85"/>
                  </a:lnTo>
                  <a:lnTo>
                    <a:pt x="631" y="94"/>
                  </a:lnTo>
                  <a:lnTo>
                    <a:pt x="638" y="88"/>
                  </a:lnTo>
                  <a:lnTo>
                    <a:pt x="629" y="77"/>
                  </a:lnTo>
                  <a:lnTo>
                    <a:pt x="629" y="77"/>
                  </a:lnTo>
                  <a:lnTo>
                    <a:pt x="622" y="74"/>
                  </a:lnTo>
                  <a:lnTo>
                    <a:pt x="615" y="74"/>
                  </a:lnTo>
                  <a:lnTo>
                    <a:pt x="615" y="83"/>
                  </a:lnTo>
                  <a:lnTo>
                    <a:pt x="622" y="77"/>
                  </a:lnTo>
                  <a:lnTo>
                    <a:pt x="613" y="66"/>
                  </a:lnTo>
                  <a:lnTo>
                    <a:pt x="604" y="56"/>
                  </a:lnTo>
                  <a:lnTo>
                    <a:pt x="595" y="45"/>
                  </a:lnTo>
                  <a:lnTo>
                    <a:pt x="595" y="45"/>
                  </a:lnTo>
                  <a:lnTo>
                    <a:pt x="588" y="41"/>
                  </a:lnTo>
                  <a:lnTo>
                    <a:pt x="579" y="41"/>
                  </a:lnTo>
                  <a:lnTo>
                    <a:pt x="579" y="50"/>
                  </a:lnTo>
                  <a:lnTo>
                    <a:pt x="586" y="47"/>
                  </a:lnTo>
                  <a:lnTo>
                    <a:pt x="579" y="36"/>
                  </a:lnTo>
                  <a:lnTo>
                    <a:pt x="579" y="34"/>
                  </a:lnTo>
                  <a:lnTo>
                    <a:pt x="572" y="30"/>
                  </a:lnTo>
                  <a:lnTo>
                    <a:pt x="561" y="30"/>
                  </a:lnTo>
                  <a:lnTo>
                    <a:pt x="561" y="39"/>
                  </a:lnTo>
                  <a:lnTo>
                    <a:pt x="568" y="34"/>
                  </a:lnTo>
                  <a:lnTo>
                    <a:pt x="559" y="25"/>
                  </a:lnTo>
                  <a:lnTo>
                    <a:pt x="552" y="30"/>
                  </a:lnTo>
                  <a:lnTo>
                    <a:pt x="559" y="25"/>
                  </a:lnTo>
                  <a:lnTo>
                    <a:pt x="550" y="14"/>
                  </a:lnTo>
                  <a:lnTo>
                    <a:pt x="541" y="3"/>
                  </a:lnTo>
                  <a:lnTo>
                    <a:pt x="541" y="3"/>
                  </a:lnTo>
                  <a:lnTo>
                    <a:pt x="534" y="0"/>
                  </a:lnTo>
                  <a:lnTo>
                    <a:pt x="525" y="0"/>
                  </a:lnTo>
                  <a:lnTo>
                    <a:pt x="517" y="0"/>
                  </a:lnTo>
                  <a:lnTo>
                    <a:pt x="508" y="0"/>
                  </a:lnTo>
                  <a:lnTo>
                    <a:pt x="499" y="0"/>
                  </a:lnTo>
                  <a:lnTo>
                    <a:pt x="499" y="0"/>
                  </a:lnTo>
                  <a:lnTo>
                    <a:pt x="494" y="3"/>
                  </a:lnTo>
                  <a:lnTo>
                    <a:pt x="494" y="3"/>
                  </a:lnTo>
                  <a:lnTo>
                    <a:pt x="485" y="14"/>
                  </a:lnTo>
                  <a:lnTo>
                    <a:pt x="490" y="19"/>
                  </a:lnTo>
                  <a:lnTo>
                    <a:pt x="490" y="10"/>
                  </a:lnTo>
                  <a:lnTo>
                    <a:pt x="479" y="10"/>
                  </a:lnTo>
                  <a:lnTo>
                    <a:pt x="472" y="10"/>
                  </a:lnTo>
                  <a:lnTo>
                    <a:pt x="463" y="10"/>
                  </a:lnTo>
                  <a:lnTo>
                    <a:pt x="463" y="10"/>
                  </a:lnTo>
                  <a:lnTo>
                    <a:pt x="458" y="14"/>
                  </a:lnTo>
                  <a:lnTo>
                    <a:pt x="458" y="14"/>
                  </a:lnTo>
                  <a:lnTo>
                    <a:pt x="449" y="25"/>
                  </a:lnTo>
                  <a:lnTo>
                    <a:pt x="454" y="30"/>
                  </a:lnTo>
                  <a:lnTo>
                    <a:pt x="454" y="21"/>
                  </a:lnTo>
                  <a:lnTo>
                    <a:pt x="445" y="21"/>
                  </a:lnTo>
                  <a:lnTo>
                    <a:pt x="445" y="21"/>
                  </a:lnTo>
                  <a:lnTo>
                    <a:pt x="440" y="25"/>
                  </a:lnTo>
                  <a:lnTo>
                    <a:pt x="430" y="34"/>
                  </a:lnTo>
                  <a:lnTo>
                    <a:pt x="436" y="39"/>
                  </a:lnTo>
                  <a:lnTo>
                    <a:pt x="436" y="30"/>
                  </a:lnTo>
                  <a:lnTo>
                    <a:pt x="429" y="30"/>
                  </a:lnTo>
                  <a:lnTo>
                    <a:pt x="420" y="30"/>
                  </a:lnTo>
                  <a:lnTo>
                    <a:pt x="420" y="30"/>
                  </a:lnTo>
                  <a:lnTo>
                    <a:pt x="414" y="34"/>
                  </a:lnTo>
                  <a:lnTo>
                    <a:pt x="403" y="45"/>
                  </a:lnTo>
                  <a:lnTo>
                    <a:pt x="416" y="45"/>
                  </a:lnTo>
                  <a:lnTo>
                    <a:pt x="409" y="41"/>
                  </a:lnTo>
                  <a:lnTo>
                    <a:pt x="409" y="50"/>
                  </a:lnTo>
                  <a:lnTo>
                    <a:pt x="416" y="45"/>
                  </a:lnTo>
                  <a:lnTo>
                    <a:pt x="407" y="34"/>
                  </a:lnTo>
                  <a:lnTo>
                    <a:pt x="407" y="34"/>
                  </a:lnTo>
                  <a:lnTo>
                    <a:pt x="400" y="30"/>
                  </a:lnTo>
                  <a:lnTo>
                    <a:pt x="391" y="30"/>
                  </a:lnTo>
                  <a:lnTo>
                    <a:pt x="383" y="30"/>
                  </a:lnTo>
                  <a:lnTo>
                    <a:pt x="374" y="30"/>
                  </a:lnTo>
                  <a:lnTo>
                    <a:pt x="365" y="30"/>
                  </a:lnTo>
                  <a:lnTo>
                    <a:pt x="365" y="39"/>
                  </a:lnTo>
                  <a:lnTo>
                    <a:pt x="373" y="34"/>
                  </a:lnTo>
                  <a:lnTo>
                    <a:pt x="364" y="25"/>
                  </a:lnTo>
                  <a:lnTo>
                    <a:pt x="364" y="25"/>
                  </a:lnTo>
                  <a:lnTo>
                    <a:pt x="356" y="21"/>
                  </a:lnTo>
                  <a:lnTo>
                    <a:pt x="347" y="21"/>
                  </a:lnTo>
                  <a:lnTo>
                    <a:pt x="338" y="21"/>
                  </a:lnTo>
                  <a:lnTo>
                    <a:pt x="329" y="21"/>
                  </a:lnTo>
                  <a:lnTo>
                    <a:pt x="329" y="21"/>
                  </a:lnTo>
                  <a:lnTo>
                    <a:pt x="324" y="25"/>
                  </a:lnTo>
                  <a:lnTo>
                    <a:pt x="315" y="34"/>
                  </a:lnTo>
                  <a:lnTo>
                    <a:pt x="327" y="34"/>
                  </a:lnTo>
                  <a:lnTo>
                    <a:pt x="320" y="30"/>
                  </a:lnTo>
                  <a:lnTo>
                    <a:pt x="320" y="39"/>
                  </a:lnTo>
                  <a:lnTo>
                    <a:pt x="327" y="34"/>
                  </a:lnTo>
                  <a:lnTo>
                    <a:pt x="318" y="25"/>
                  </a:lnTo>
                  <a:lnTo>
                    <a:pt x="318" y="25"/>
                  </a:lnTo>
                  <a:lnTo>
                    <a:pt x="311" y="21"/>
                  </a:lnTo>
                  <a:lnTo>
                    <a:pt x="302" y="21"/>
                  </a:lnTo>
                  <a:lnTo>
                    <a:pt x="302" y="21"/>
                  </a:lnTo>
                  <a:lnTo>
                    <a:pt x="297" y="25"/>
                  </a:lnTo>
                  <a:lnTo>
                    <a:pt x="288" y="34"/>
                  </a:lnTo>
                  <a:lnTo>
                    <a:pt x="300" y="34"/>
                  </a:lnTo>
                  <a:lnTo>
                    <a:pt x="293" y="30"/>
                  </a:lnTo>
                  <a:lnTo>
                    <a:pt x="293" y="39"/>
                  </a:lnTo>
                  <a:lnTo>
                    <a:pt x="300" y="34"/>
                  </a:lnTo>
                  <a:lnTo>
                    <a:pt x="293" y="25"/>
                  </a:lnTo>
                  <a:lnTo>
                    <a:pt x="293" y="25"/>
                  </a:lnTo>
                  <a:lnTo>
                    <a:pt x="286" y="21"/>
                  </a:lnTo>
                  <a:lnTo>
                    <a:pt x="280" y="25"/>
                  </a:lnTo>
                  <a:lnTo>
                    <a:pt x="271" y="34"/>
                  </a:lnTo>
                  <a:lnTo>
                    <a:pt x="277" y="39"/>
                  </a:lnTo>
                  <a:lnTo>
                    <a:pt x="277" y="30"/>
                  </a:lnTo>
                  <a:lnTo>
                    <a:pt x="268" y="30"/>
                  </a:lnTo>
                  <a:lnTo>
                    <a:pt x="259" y="30"/>
                  </a:lnTo>
                  <a:lnTo>
                    <a:pt x="248" y="30"/>
                  </a:lnTo>
                  <a:lnTo>
                    <a:pt x="241" y="30"/>
                  </a:lnTo>
                  <a:lnTo>
                    <a:pt x="241" y="30"/>
                  </a:lnTo>
                  <a:lnTo>
                    <a:pt x="235" y="34"/>
                  </a:lnTo>
                  <a:lnTo>
                    <a:pt x="233" y="36"/>
                  </a:lnTo>
                  <a:lnTo>
                    <a:pt x="224" y="57"/>
                  </a:lnTo>
                  <a:lnTo>
                    <a:pt x="232" y="61"/>
                  </a:lnTo>
                  <a:lnTo>
                    <a:pt x="232" y="52"/>
                  </a:lnTo>
                  <a:lnTo>
                    <a:pt x="222" y="52"/>
                  </a:lnTo>
                  <a:lnTo>
                    <a:pt x="222" y="52"/>
                  </a:lnTo>
                  <a:lnTo>
                    <a:pt x="217" y="56"/>
                  </a:lnTo>
                  <a:lnTo>
                    <a:pt x="217" y="56"/>
                  </a:lnTo>
                  <a:lnTo>
                    <a:pt x="208" y="66"/>
                  </a:lnTo>
                  <a:lnTo>
                    <a:pt x="199" y="77"/>
                  </a:lnTo>
                  <a:lnTo>
                    <a:pt x="204" y="83"/>
                  </a:lnTo>
                  <a:lnTo>
                    <a:pt x="204" y="74"/>
                  </a:lnTo>
                  <a:lnTo>
                    <a:pt x="195" y="74"/>
                  </a:lnTo>
                  <a:lnTo>
                    <a:pt x="195" y="74"/>
                  </a:lnTo>
                  <a:lnTo>
                    <a:pt x="190" y="77"/>
                  </a:lnTo>
                  <a:lnTo>
                    <a:pt x="190" y="77"/>
                  </a:lnTo>
                  <a:lnTo>
                    <a:pt x="181" y="88"/>
                  </a:lnTo>
                  <a:lnTo>
                    <a:pt x="172" y="99"/>
                  </a:lnTo>
                  <a:lnTo>
                    <a:pt x="177" y="104"/>
                  </a:lnTo>
                  <a:lnTo>
                    <a:pt x="172" y="99"/>
                  </a:lnTo>
                  <a:lnTo>
                    <a:pt x="163" y="108"/>
                  </a:lnTo>
                  <a:lnTo>
                    <a:pt x="168" y="113"/>
                  </a:lnTo>
                  <a:lnTo>
                    <a:pt x="168" y="104"/>
                  </a:lnTo>
                  <a:lnTo>
                    <a:pt x="159" y="104"/>
                  </a:lnTo>
                  <a:lnTo>
                    <a:pt x="159" y="104"/>
                  </a:lnTo>
                  <a:lnTo>
                    <a:pt x="154" y="108"/>
                  </a:lnTo>
                  <a:lnTo>
                    <a:pt x="154" y="108"/>
                  </a:lnTo>
                  <a:lnTo>
                    <a:pt x="145" y="119"/>
                  </a:lnTo>
                  <a:lnTo>
                    <a:pt x="143" y="121"/>
                  </a:lnTo>
                  <a:lnTo>
                    <a:pt x="136" y="132"/>
                  </a:lnTo>
                  <a:lnTo>
                    <a:pt x="143" y="135"/>
                  </a:lnTo>
                  <a:lnTo>
                    <a:pt x="137" y="130"/>
                  </a:lnTo>
                  <a:lnTo>
                    <a:pt x="128" y="141"/>
                  </a:lnTo>
                  <a:lnTo>
                    <a:pt x="134" y="146"/>
                  </a:lnTo>
                  <a:lnTo>
                    <a:pt x="134" y="137"/>
                  </a:lnTo>
                  <a:lnTo>
                    <a:pt x="125" y="137"/>
                  </a:lnTo>
                  <a:lnTo>
                    <a:pt x="125" y="137"/>
                  </a:lnTo>
                  <a:lnTo>
                    <a:pt x="119" y="141"/>
                  </a:lnTo>
                  <a:lnTo>
                    <a:pt x="119" y="141"/>
                  </a:lnTo>
                  <a:lnTo>
                    <a:pt x="110" y="151"/>
                  </a:lnTo>
                  <a:lnTo>
                    <a:pt x="101" y="162"/>
                  </a:lnTo>
                  <a:lnTo>
                    <a:pt x="107" y="168"/>
                  </a:lnTo>
                  <a:lnTo>
                    <a:pt x="107" y="159"/>
                  </a:lnTo>
                  <a:lnTo>
                    <a:pt x="98" y="159"/>
                  </a:lnTo>
                  <a:lnTo>
                    <a:pt x="98" y="159"/>
                  </a:lnTo>
                  <a:lnTo>
                    <a:pt x="92" y="162"/>
                  </a:lnTo>
                  <a:lnTo>
                    <a:pt x="90" y="164"/>
                  </a:lnTo>
                  <a:lnTo>
                    <a:pt x="81" y="184"/>
                  </a:lnTo>
                  <a:lnTo>
                    <a:pt x="89" y="188"/>
                  </a:lnTo>
                  <a:lnTo>
                    <a:pt x="89" y="179"/>
                  </a:lnTo>
                  <a:lnTo>
                    <a:pt x="80" y="179"/>
                  </a:lnTo>
                  <a:lnTo>
                    <a:pt x="80" y="179"/>
                  </a:lnTo>
                  <a:lnTo>
                    <a:pt x="74" y="182"/>
                  </a:lnTo>
                  <a:lnTo>
                    <a:pt x="74" y="182"/>
                  </a:lnTo>
                  <a:lnTo>
                    <a:pt x="65" y="193"/>
                  </a:lnTo>
                  <a:lnTo>
                    <a:pt x="56" y="204"/>
                  </a:lnTo>
                  <a:lnTo>
                    <a:pt x="54" y="206"/>
                  </a:lnTo>
                  <a:lnTo>
                    <a:pt x="47" y="217"/>
                  </a:lnTo>
                  <a:lnTo>
                    <a:pt x="54" y="220"/>
                  </a:lnTo>
                  <a:lnTo>
                    <a:pt x="54" y="211"/>
                  </a:lnTo>
                  <a:lnTo>
                    <a:pt x="45" y="211"/>
                  </a:lnTo>
                  <a:lnTo>
                    <a:pt x="45" y="211"/>
                  </a:lnTo>
                  <a:lnTo>
                    <a:pt x="40" y="215"/>
                  </a:lnTo>
                  <a:lnTo>
                    <a:pt x="40" y="215"/>
                  </a:lnTo>
                  <a:lnTo>
                    <a:pt x="31" y="226"/>
                  </a:lnTo>
                  <a:lnTo>
                    <a:pt x="36" y="231"/>
                  </a:lnTo>
                  <a:lnTo>
                    <a:pt x="31" y="226"/>
                  </a:lnTo>
                  <a:lnTo>
                    <a:pt x="20" y="236"/>
                  </a:lnTo>
                  <a:lnTo>
                    <a:pt x="25" y="242"/>
                  </a:lnTo>
                  <a:lnTo>
                    <a:pt x="25" y="233"/>
                  </a:lnTo>
                  <a:lnTo>
                    <a:pt x="16" y="233"/>
                  </a:lnTo>
                  <a:lnTo>
                    <a:pt x="16" y="233"/>
                  </a:lnTo>
                  <a:lnTo>
                    <a:pt x="11" y="236"/>
                  </a:lnTo>
                  <a:lnTo>
                    <a:pt x="11" y="236"/>
                  </a:lnTo>
                  <a:lnTo>
                    <a:pt x="2" y="247"/>
                  </a:lnTo>
                  <a:lnTo>
                    <a:pt x="7" y="253"/>
                  </a:lnTo>
                  <a:lnTo>
                    <a:pt x="7" y="244"/>
                  </a:lnTo>
                  <a:lnTo>
                    <a:pt x="0" y="24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33" name="Freeform 57">
              <a:extLst>
                <a:ext uri="{FF2B5EF4-FFF2-40B4-BE49-F238E27FC236}">
                  <a16:creationId xmlns:a16="http://schemas.microsoft.com/office/drawing/2014/main" id="{77CB563B-FACE-43E8-A2FF-0BF7B78DA6AA}"/>
                </a:ext>
              </a:extLst>
            </p:cNvPr>
            <p:cNvSpPr>
              <a:spLocks/>
            </p:cNvSpPr>
            <p:nvPr/>
          </p:nvSpPr>
          <p:spPr bwMode="auto">
            <a:xfrm>
              <a:off x="1315" y="2525"/>
              <a:ext cx="541" cy="226"/>
            </a:xfrm>
            <a:custGeom>
              <a:avLst/>
              <a:gdLst>
                <a:gd name="T0" fmla="*/ 20 w 1082"/>
                <a:gd name="T1" fmla="*/ 387 h 452"/>
                <a:gd name="T2" fmla="*/ 62 w 1082"/>
                <a:gd name="T3" fmla="*/ 400 h 452"/>
                <a:gd name="T4" fmla="*/ 98 w 1082"/>
                <a:gd name="T5" fmla="*/ 430 h 452"/>
                <a:gd name="T6" fmla="*/ 150 w 1082"/>
                <a:gd name="T7" fmla="*/ 432 h 452"/>
                <a:gd name="T8" fmla="*/ 179 w 1082"/>
                <a:gd name="T9" fmla="*/ 441 h 452"/>
                <a:gd name="T10" fmla="*/ 257 w 1082"/>
                <a:gd name="T11" fmla="*/ 427 h 452"/>
                <a:gd name="T12" fmla="*/ 286 w 1082"/>
                <a:gd name="T13" fmla="*/ 420 h 452"/>
                <a:gd name="T14" fmla="*/ 331 w 1082"/>
                <a:gd name="T15" fmla="*/ 409 h 452"/>
                <a:gd name="T16" fmla="*/ 384 w 1082"/>
                <a:gd name="T17" fmla="*/ 376 h 452"/>
                <a:gd name="T18" fmla="*/ 427 w 1082"/>
                <a:gd name="T19" fmla="*/ 342 h 452"/>
                <a:gd name="T20" fmla="*/ 456 w 1082"/>
                <a:gd name="T21" fmla="*/ 315 h 452"/>
                <a:gd name="T22" fmla="*/ 510 w 1082"/>
                <a:gd name="T23" fmla="*/ 304 h 452"/>
                <a:gd name="T24" fmla="*/ 552 w 1082"/>
                <a:gd name="T25" fmla="*/ 289 h 452"/>
                <a:gd name="T26" fmla="*/ 597 w 1082"/>
                <a:gd name="T27" fmla="*/ 268 h 452"/>
                <a:gd name="T28" fmla="*/ 617 w 1082"/>
                <a:gd name="T29" fmla="*/ 261 h 452"/>
                <a:gd name="T30" fmla="*/ 644 w 1082"/>
                <a:gd name="T31" fmla="*/ 241 h 452"/>
                <a:gd name="T32" fmla="*/ 686 w 1082"/>
                <a:gd name="T33" fmla="*/ 226 h 452"/>
                <a:gd name="T34" fmla="*/ 706 w 1082"/>
                <a:gd name="T35" fmla="*/ 208 h 452"/>
                <a:gd name="T36" fmla="*/ 740 w 1082"/>
                <a:gd name="T37" fmla="*/ 194 h 452"/>
                <a:gd name="T38" fmla="*/ 767 w 1082"/>
                <a:gd name="T39" fmla="*/ 176 h 452"/>
                <a:gd name="T40" fmla="*/ 812 w 1082"/>
                <a:gd name="T41" fmla="*/ 152 h 452"/>
                <a:gd name="T42" fmla="*/ 830 w 1082"/>
                <a:gd name="T43" fmla="*/ 145 h 452"/>
                <a:gd name="T44" fmla="*/ 858 w 1082"/>
                <a:gd name="T45" fmla="*/ 114 h 452"/>
                <a:gd name="T46" fmla="*/ 894 w 1082"/>
                <a:gd name="T47" fmla="*/ 92 h 452"/>
                <a:gd name="T48" fmla="*/ 928 w 1082"/>
                <a:gd name="T49" fmla="*/ 89 h 452"/>
                <a:gd name="T50" fmla="*/ 955 w 1082"/>
                <a:gd name="T51" fmla="*/ 71 h 452"/>
                <a:gd name="T52" fmla="*/ 991 w 1082"/>
                <a:gd name="T53" fmla="*/ 56 h 452"/>
                <a:gd name="T54" fmla="*/ 1019 w 1082"/>
                <a:gd name="T55" fmla="*/ 38 h 452"/>
                <a:gd name="T56" fmla="*/ 1046 w 1082"/>
                <a:gd name="T57" fmla="*/ 9 h 452"/>
                <a:gd name="T58" fmla="*/ 1073 w 1082"/>
                <a:gd name="T59" fmla="*/ 9 h 452"/>
                <a:gd name="T60" fmla="*/ 1037 w 1082"/>
                <a:gd name="T61" fmla="*/ 18 h 452"/>
                <a:gd name="T62" fmla="*/ 1004 w 1082"/>
                <a:gd name="T63" fmla="*/ 24 h 452"/>
                <a:gd name="T64" fmla="*/ 984 w 1082"/>
                <a:gd name="T65" fmla="*/ 42 h 452"/>
                <a:gd name="T66" fmla="*/ 943 w 1082"/>
                <a:gd name="T67" fmla="*/ 56 h 452"/>
                <a:gd name="T68" fmla="*/ 921 w 1082"/>
                <a:gd name="T69" fmla="*/ 74 h 452"/>
                <a:gd name="T70" fmla="*/ 879 w 1082"/>
                <a:gd name="T71" fmla="*/ 98 h 452"/>
                <a:gd name="T72" fmla="*/ 850 w 1082"/>
                <a:gd name="T73" fmla="*/ 125 h 452"/>
                <a:gd name="T74" fmla="*/ 816 w 1082"/>
                <a:gd name="T75" fmla="*/ 130 h 452"/>
                <a:gd name="T76" fmla="*/ 796 w 1082"/>
                <a:gd name="T77" fmla="*/ 148 h 452"/>
                <a:gd name="T78" fmla="*/ 754 w 1082"/>
                <a:gd name="T79" fmla="*/ 161 h 452"/>
                <a:gd name="T80" fmla="*/ 724 w 1082"/>
                <a:gd name="T81" fmla="*/ 179 h 452"/>
                <a:gd name="T82" fmla="*/ 691 w 1082"/>
                <a:gd name="T83" fmla="*/ 204 h 452"/>
                <a:gd name="T84" fmla="*/ 662 w 1082"/>
                <a:gd name="T85" fmla="*/ 212 h 452"/>
                <a:gd name="T86" fmla="*/ 633 w 1082"/>
                <a:gd name="T87" fmla="*/ 241 h 452"/>
                <a:gd name="T88" fmla="*/ 603 w 1082"/>
                <a:gd name="T89" fmla="*/ 246 h 452"/>
                <a:gd name="T90" fmla="*/ 581 w 1082"/>
                <a:gd name="T91" fmla="*/ 264 h 452"/>
                <a:gd name="T92" fmla="*/ 527 w 1082"/>
                <a:gd name="T93" fmla="*/ 275 h 452"/>
                <a:gd name="T94" fmla="*/ 485 w 1082"/>
                <a:gd name="T95" fmla="*/ 289 h 452"/>
                <a:gd name="T96" fmla="*/ 442 w 1082"/>
                <a:gd name="T97" fmla="*/ 311 h 452"/>
                <a:gd name="T98" fmla="*/ 405 w 1082"/>
                <a:gd name="T99" fmla="*/ 342 h 452"/>
                <a:gd name="T100" fmla="*/ 371 w 1082"/>
                <a:gd name="T101" fmla="*/ 364 h 452"/>
                <a:gd name="T102" fmla="*/ 331 w 1082"/>
                <a:gd name="T103" fmla="*/ 400 h 452"/>
                <a:gd name="T104" fmla="*/ 286 w 1082"/>
                <a:gd name="T105" fmla="*/ 402 h 452"/>
                <a:gd name="T106" fmla="*/ 244 w 1082"/>
                <a:gd name="T107" fmla="*/ 416 h 452"/>
                <a:gd name="T108" fmla="*/ 179 w 1082"/>
                <a:gd name="T109" fmla="*/ 423 h 452"/>
                <a:gd name="T110" fmla="*/ 158 w 1082"/>
                <a:gd name="T111" fmla="*/ 427 h 452"/>
                <a:gd name="T112" fmla="*/ 98 w 1082"/>
                <a:gd name="T113" fmla="*/ 412 h 452"/>
                <a:gd name="T114" fmla="*/ 69 w 1082"/>
                <a:gd name="T115" fmla="*/ 394 h 452"/>
                <a:gd name="T116" fmla="*/ 33 w 1082"/>
                <a:gd name="T117" fmla="*/ 37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2" h="452">
                  <a:moveTo>
                    <a:pt x="0" y="360"/>
                  </a:moveTo>
                  <a:lnTo>
                    <a:pt x="0" y="378"/>
                  </a:lnTo>
                  <a:lnTo>
                    <a:pt x="7" y="378"/>
                  </a:lnTo>
                  <a:lnTo>
                    <a:pt x="7" y="369"/>
                  </a:lnTo>
                  <a:lnTo>
                    <a:pt x="2" y="374"/>
                  </a:lnTo>
                  <a:lnTo>
                    <a:pt x="11" y="385"/>
                  </a:lnTo>
                  <a:lnTo>
                    <a:pt x="11" y="385"/>
                  </a:lnTo>
                  <a:lnTo>
                    <a:pt x="17" y="389"/>
                  </a:lnTo>
                  <a:lnTo>
                    <a:pt x="26" y="389"/>
                  </a:lnTo>
                  <a:lnTo>
                    <a:pt x="26" y="380"/>
                  </a:lnTo>
                  <a:lnTo>
                    <a:pt x="20" y="387"/>
                  </a:lnTo>
                  <a:lnTo>
                    <a:pt x="31" y="398"/>
                  </a:lnTo>
                  <a:lnTo>
                    <a:pt x="31" y="396"/>
                  </a:lnTo>
                  <a:lnTo>
                    <a:pt x="36" y="400"/>
                  </a:lnTo>
                  <a:lnTo>
                    <a:pt x="45" y="400"/>
                  </a:lnTo>
                  <a:lnTo>
                    <a:pt x="45" y="391"/>
                  </a:lnTo>
                  <a:lnTo>
                    <a:pt x="38" y="396"/>
                  </a:lnTo>
                  <a:lnTo>
                    <a:pt x="45" y="405"/>
                  </a:lnTo>
                  <a:lnTo>
                    <a:pt x="47" y="405"/>
                  </a:lnTo>
                  <a:lnTo>
                    <a:pt x="53" y="409"/>
                  </a:lnTo>
                  <a:lnTo>
                    <a:pt x="62" y="409"/>
                  </a:lnTo>
                  <a:lnTo>
                    <a:pt x="62" y="400"/>
                  </a:lnTo>
                  <a:lnTo>
                    <a:pt x="56" y="405"/>
                  </a:lnTo>
                  <a:lnTo>
                    <a:pt x="65" y="416"/>
                  </a:lnTo>
                  <a:lnTo>
                    <a:pt x="65" y="416"/>
                  </a:lnTo>
                  <a:lnTo>
                    <a:pt x="71" y="420"/>
                  </a:lnTo>
                  <a:lnTo>
                    <a:pt x="80" y="420"/>
                  </a:lnTo>
                  <a:lnTo>
                    <a:pt x="89" y="420"/>
                  </a:lnTo>
                  <a:lnTo>
                    <a:pt x="89" y="411"/>
                  </a:lnTo>
                  <a:lnTo>
                    <a:pt x="83" y="416"/>
                  </a:lnTo>
                  <a:lnTo>
                    <a:pt x="92" y="427"/>
                  </a:lnTo>
                  <a:lnTo>
                    <a:pt x="92" y="427"/>
                  </a:lnTo>
                  <a:lnTo>
                    <a:pt x="98" y="430"/>
                  </a:lnTo>
                  <a:lnTo>
                    <a:pt x="107" y="430"/>
                  </a:lnTo>
                  <a:lnTo>
                    <a:pt x="116" y="430"/>
                  </a:lnTo>
                  <a:lnTo>
                    <a:pt x="116" y="421"/>
                  </a:lnTo>
                  <a:lnTo>
                    <a:pt x="111" y="427"/>
                  </a:lnTo>
                  <a:lnTo>
                    <a:pt x="120" y="438"/>
                  </a:lnTo>
                  <a:lnTo>
                    <a:pt x="120" y="438"/>
                  </a:lnTo>
                  <a:lnTo>
                    <a:pt x="125" y="441"/>
                  </a:lnTo>
                  <a:lnTo>
                    <a:pt x="134" y="441"/>
                  </a:lnTo>
                  <a:lnTo>
                    <a:pt x="143" y="441"/>
                  </a:lnTo>
                  <a:lnTo>
                    <a:pt x="150" y="441"/>
                  </a:lnTo>
                  <a:lnTo>
                    <a:pt x="150" y="432"/>
                  </a:lnTo>
                  <a:lnTo>
                    <a:pt x="145" y="438"/>
                  </a:lnTo>
                  <a:lnTo>
                    <a:pt x="154" y="449"/>
                  </a:lnTo>
                  <a:lnTo>
                    <a:pt x="154" y="449"/>
                  </a:lnTo>
                  <a:lnTo>
                    <a:pt x="159" y="452"/>
                  </a:lnTo>
                  <a:lnTo>
                    <a:pt x="170" y="452"/>
                  </a:lnTo>
                  <a:lnTo>
                    <a:pt x="170" y="452"/>
                  </a:lnTo>
                  <a:lnTo>
                    <a:pt x="177" y="449"/>
                  </a:lnTo>
                  <a:lnTo>
                    <a:pt x="177" y="449"/>
                  </a:lnTo>
                  <a:lnTo>
                    <a:pt x="187" y="438"/>
                  </a:lnTo>
                  <a:lnTo>
                    <a:pt x="179" y="432"/>
                  </a:lnTo>
                  <a:lnTo>
                    <a:pt x="179" y="441"/>
                  </a:lnTo>
                  <a:lnTo>
                    <a:pt x="188" y="441"/>
                  </a:lnTo>
                  <a:lnTo>
                    <a:pt x="196" y="441"/>
                  </a:lnTo>
                  <a:lnTo>
                    <a:pt x="205" y="441"/>
                  </a:lnTo>
                  <a:lnTo>
                    <a:pt x="214" y="441"/>
                  </a:lnTo>
                  <a:lnTo>
                    <a:pt x="223" y="441"/>
                  </a:lnTo>
                  <a:lnTo>
                    <a:pt x="232" y="441"/>
                  </a:lnTo>
                  <a:lnTo>
                    <a:pt x="243" y="441"/>
                  </a:lnTo>
                  <a:lnTo>
                    <a:pt x="243" y="441"/>
                  </a:lnTo>
                  <a:lnTo>
                    <a:pt x="250" y="438"/>
                  </a:lnTo>
                  <a:lnTo>
                    <a:pt x="250" y="438"/>
                  </a:lnTo>
                  <a:lnTo>
                    <a:pt x="257" y="427"/>
                  </a:lnTo>
                  <a:lnTo>
                    <a:pt x="250" y="421"/>
                  </a:lnTo>
                  <a:lnTo>
                    <a:pt x="250" y="430"/>
                  </a:lnTo>
                  <a:lnTo>
                    <a:pt x="259" y="430"/>
                  </a:lnTo>
                  <a:lnTo>
                    <a:pt x="268" y="430"/>
                  </a:lnTo>
                  <a:lnTo>
                    <a:pt x="277" y="430"/>
                  </a:lnTo>
                  <a:lnTo>
                    <a:pt x="277" y="430"/>
                  </a:lnTo>
                  <a:lnTo>
                    <a:pt x="284" y="427"/>
                  </a:lnTo>
                  <a:lnTo>
                    <a:pt x="284" y="427"/>
                  </a:lnTo>
                  <a:lnTo>
                    <a:pt x="293" y="416"/>
                  </a:lnTo>
                  <a:lnTo>
                    <a:pt x="286" y="411"/>
                  </a:lnTo>
                  <a:lnTo>
                    <a:pt x="286" y="420"/>
                  </a:lnTo>
                  <a:lnTo>
                    <a:pt x="293" y="420"/>
                  </a:lnTo>
                  <a:lnTo>
                    <a:pt x="304" y="420"/>
                  </a:lnTo>
                  <a:lnTo>
                    <a:pt x="304" y="420"/>
                  </a:lnTo>
                  <a:lnTo>
                    <a:pt x="311" y="416"/>
                  </a:lnTo>
                  <a:lnTo>
                    <a:pt x="311" y="416"/>
                  </a:lnTo>
                  <a:lnTo>
                    <a:pt x="320" y="405"/>
                  </a:lnTo>
                  <a:lnTo>
                    <a:pt x="313" y="400"/>
                  </a:lnTo>
                  <a:lnTo>
                    <a:pt x="313" y="409"/>
                  </a:lnTo>
                  <a:lnTo>
                    <a:pt x="322" y="409"/>
                  </a:lnTo>
                  <a:lnTo>
                    <a:pt x="331" y="409"/>
                  </a:lnTo>
                  <a:lnTo>
                    <a:pt x="331" y="409"/>
                  </a:lnTo>
                  <a:lnTo>
                    <a:pt x="338" y="405"/>
                  </a:lnTo>
                  <a:lnTo>
                    <a:pt x="338" y="405"/>
                  </a:lnTo>
                  <a:lnTo>
                    <a:pt x="346" y="396"/>
                  </a:lnTo>
                  <a:lnTo>
                    <a:pt x="355" y="385"/>
                  </a:lnTo>
                  <a:lnTo>
                    <a:pt x="348" y="380"/>
                  </a:lnTo>
                  <a:lnTo>
                    <a:pt x="348" y="389"/>
                  </a:lnTo>
                  <a:lnTo>
                    <a:pt x="357" y="389"/>
                  </a:lnTo>
                  <a:lnTo>
                    <a:pt x="366" y="389"/>
                  </a:lnTo>
                  <a:lnTo>
                    <a:pt x="366" y="389"/>
                  </a:lnTo>
                  <a:lnTo>
                    <a:pt x="373" y="387"/>
                  </a:lnTo>
                  <a:lnTo>
                    <a:pt x="384" y="376"/>
                  </a:lnTo>
                  <a:lnTo>
                    <a:pt x="384" y="374"/>
                  </a:lnTo>
                  <a:lnTo>
                    <a:pt x="391" y="364"/>
                  </a:lnTo>
                  <a:lnTo>
                    <a:pt x="384" y="358"/>
                  </a:lnTo>
                  <a:lnTo>
                    <a:pt x="384" y="367"/>
                  </a:lnTo>
                  <a:lnTo>
                    <a:pt x="393" y="367"/>
                  </a:lnTo>
                  <a:lnTo>
                    <a:pt x="402" y="367"/>
                  </a:lnTo>
                  <a:lnTo>
                    <a:pt x="402" y="367"/>
                  </a:lnTo>
                  <a:lnTo>
                    <a:pt x="409" y="364"/>
                  </a:lnTo>
                  <a:lnTo>
                    <a:pt x="409" y="364"/>
                  </a:lnTo>
                  <a:lnTo>
                    <a:pt x="418" y="353"/>
                  </a:lnTo>
                  <a:lnTo>
                    <a:pt x="427" y="342"/>
                  </a:lnTo>
                  <a:lnTo>
                    <a:pt x="436" y="331"/>
                  </a:lnTo>
                  <a:lnTo>
                    <a:pt x="429" y="326"/>
                  </a:lnTo>
                  <a:lnTo>
                    <a:pt x="429" y="335"/>
                  </a:lnTo>
                  <a:lnTo>
                    <a:pt x="438" y="335"/>
                  </a:lnTo>
                  <a:lnTo>
                    <a:pt x="438" y="335"/>
                  </a:lnTo>
                  <a:lnTo>
                    <a:pt x="445" y="333"/>
                  </a:lnTo>
                  <a:lnTo>
                    <a:pt x="454" y="324"/>
                  </a:lnTo>
                  <a:lnTo>
                    <a:pt x="454" y="322"/>
                  </a:lnTo>
                  <a:lnTo>
                    <a:pt x="463" y="311"/>
                  </a:lnTo>
                  <a:lnTo>
                    <a:pt x="456" y="306"/>
                  </a:lnTo>
                  <a:lnTo>
                    <a:pt x="456" y="315"/>
                  </a:lnTo>
                  <a:lnTo>
                    <a:pt x="465" y="315"/>
                  </a:lnTo>
                  <a:lnTo>
                    <a:pt x="474" y="315"/>
                  </a:lnTo>
                  <a:lnTo>
                    <a:pt x="481" y="315"/>
                  </a:lnTo>
                  <a:lnTo>
                    <a:pt x="481" y="315"/>
                  </a:lnTo>
                  <a:lnTo>
                    <a:pt x="489" y="311"/>
                  </a:lnTo>
                  <a:lnTo>
                    <a:pt x="489" y="311"/>
                  </a:lnTo>
                  <a:lnTo>
                    <a:pt x="498" y="300"/>
                  </a:lnTo>
                  <a:lnTo>
                    <a:pt x="490" y="295"/>
                  </a:lnTo>
                  <a:lnTo>
                    <a:pt x="490" y="304"/>
                  </a:lnTo>
                  <a:lnTo>
                    <a:pt x="499" y="304"/>
                  </a:lnTo>
                  <a:lnTo>
                    <a:pt x="510" y="304"/>
                  </a:lnTo>
                  <a:lnTo>
                    <a:pt x="519" y="304"/>
                  </a:lnTo>
                  <a:lnTo>
                    <a:pt x="519" y="304"/>
                  </a:lnTo>
                  <a:lnTo>
                    <a:pt x="527" y="300"/>
                  </a:lnTo>
                  <a:lnTo>
                    <a:pt x="527" y="300"/>
                  </a:lnTo>
                  <a:lnTo>
                    <a:pt x="534" y="289"/>
                  </a:lnTo>
                  <a:lnTo>
                    <a:pt x="527" y="284"/>
                  </a:lnTo>
                  <a:lnTo>
                    <a:pt x="527" y="293"/>
                  </a:lnTo>
                  <a:lnTo>
                    <a:pt x="536" y="293"/>
                  </a:lnTo>
                  <a:lnTo>
                    <a:pt x="545" y="293"/>
                  </a:lnTo>
                  <a:lnTo>
                    <a:pt x="545" y="293"/>
                  </a:lnTo>
                  <a:lnTo>
                    <a:pt x="552" y="289"/>
                  </a:lnTo>
                  <a:lnTo>
                    <a:pt x="552" y="289"/>
                  </a:lnTo>
                  <a:lnTo>
                    <a:pt x="561" y="279"/>
                  </a:lnTo>
                  <a:lnTo>
                    <a:pt x="554" y="273"/>
                  </a:lnTo>
                  <a:lnTo>
                    <a:pt x="554" y="282"/>
                  </a:lnTo>
                  <a:lnTo>
                    <a:pt x="563" y="282"/>
                  </a:lnTo>
                  <a:lnTo>
                    <a:pt x="572" y="282"/>
                  </a:lnTo>
                  <a:lnTo>
                    <a:pt x="581" y="282"/>
                  </a:lnTo>
                  <a:lnTo>
                    <a:pt x="581" y="282"/>
                  </a:lnTo>
                  <a:lnTo>
                    <a:pt x="588" y="279"/>
                  </a:lnTo>
                  <a:lnTo>
                    <a:pt x="588" y="279"/>
                  </a:lnTo>
                  <a:lnTo>
                    <a:pt x="597" y="268"/>
                  </a:lnTo>
                  <a:lnTo>
                    <a:pt x="590" y="262"/>
                  </a:lnTo>
                  <a:lnTo>
                    <a:pt x="590" y="271"/>
                  </a:lnTo>
                  <a:lnTo>
                    <a:pt x="599" y="271"/>
                  </a:lnTo>
                  <a:lnTo>
                    <a:pt x="599" y="271"/>
                  </a:lnTo>
                  <a:lnTo>
                    <a:pt x="606" y="268"/>
                  </a:lnTo>
                  <a:lnTo>
                    <a:pt x="606" y="268"/>
                  </a:lnTo>
                  <a:lnTo>
                    <a:pt x="615" y="257"/>
                  </a:lnTo>
                  <a:lnTo>
                    <a:pt x="608" y="251"/>
                  </a:lnTo>
                  <a:lnTo>
                    <a:pt x="608" y="261"/>
                  </a:lnTo>
                  <a:lnTo>
                    <a:pt x="617" y="261"/>
                  </a:lnTo>
                  <a:lnTo>
                    <a:pt x="617" y="261"/>
                  </a:lnTo>
                  <a:lnTo>
                    <a:pt x="624" y="257"/>
                  </a:lnTo>
                  <a:lnTo>
                    <a:pt x="624" y="257"/>
                  </a:lnTo>
                  <a:lnTo>
                    <a:pt x="631" y="246"/>
                  </a:lnTo>
                  <a:lnTo>
                    <a:pt x="624" y="241"/>
                  </a:lnTo>
                  <a:lnTo>
                    <a:pt x="624" y="250"/>
                  </a:lnTo>
                  <a:lnTo>
                    <a:pt x="633" y="250"/>
                  </a:lnTo>
                  <a:lnTo>
                    <a:pt x="633" y="250"/>
                  </a:lnTo>
                  <a:lnTo>
                    <a:pt x="639" y="248"/>
                  </a:lnTo>
                  <a:lnTo>
                    <a:pt x="650" y="239"/>
                  </a:lnTo>
                  <a:lnTo>
                    <a:pt x="644" y="232"/>
                  </a:lnTo>
                  <a:lnTo>
                    <a:pt x="644" y="241"/>
                  </a:lnTo>
                  <a:lnTo>
                    <a:pt x="653" y="241"/>
                  </a:lnTo>
                  <a:lnTo>
                    <a:pt x="653" y="241"/>
                  </a:lnTo>
                  <a:lnTo>
                    <a:pt x="660" y="237"/>
                  </a:lnTo>
                  <a:lnTo>
                    <a:pt x="660" y="237"/>
                  </a:lnTo>
                  <a:lnTo>
                    <a:pt x="669" y="226"/>
                  </a:lnTo>
                  <a:lnTo>
                    <a:pt x="662" y="221"/>
                  </a:lnTo>
                  <a:lnTo>
                    <a:pt x="662" y="230"/>
                  </a:lnTo>
                  <a:lnTo>
                    <a:pt x="669" y="230"/>
                  </a:lnTo>
                  <a:lnTo>
                    <a:pt x="678" y="230"/>
                  </a:lnTo>
                  <a:lnTo>
                    <a:pt x="678" y="230"/>
                  </a:lnTo>
                  <a:lnTo>
                    <a:pt x="686" y="226"/>
                  </a:lnTo>
                  <a:lnTo>
                    <a:pt x="686" y="226"/>
                  </a:lnTo>
                  <a:lnTo>
                    <a:pt x="695" y="215"/>
                  </a:lnTo>
                  <a:lnTo>
                    <a:pt x="688" y="210"/>
                  </a:lnTo>
                  <a:lnTo>
                    <a:pt x="688" y="219"/>
                  </a:lnTo>
                  <a:lnTo>
                    <a:pt x="697" y="219"/>
                  </a:lnTo>
                  <a:lnTo>
                    <a:pt x="697" y="219"/>
                  </a:lnTo>
                  <a:lnTo>
                    <a:pt x="704" y="215"/>
                  </a:lnTo>
                  <a:lnTo>
                    <a:pt x="704" y="215"/>
                  </a:lnTo>
                  <a:lnTo>
                    <a:pt x="713" y="204"/>
                  </a:lnTo>
                  <a:lnTo>
                    <a:pt x="706" y="199"/>
                  </a:lnTo>
                  <a:lnTo>
                    <a:pt x="706" y="208"/>
                  </a:lnTo>
                  <a:lnTo>
                    <a:pt x="715" y="208"/>
                  </a:lnTo>
                  <a:lnTo>
                    <a:pt x="715" y="208"/>
                  </a:lnTo>
                  <a:lnTo>
                    <a:pt x="722" y="204"/>
                  </a:lnTo>
                  <a:lnTo>
                    <a:pt x="722" y="204"/>
                  </a:lnTo>
                  <a:lnTo>
                    <a:pt x="731" y="194"/>
                  </a:lnTo>
                  <a:lnTo>
                    <a:pt x="724" y="188"/>
                  </a:lnTo>
                  <a:lnTo>
                    <a:pt x="724" y="197"/>
                  </a:lnTo>
                  <a:lnTo>
                    <a:pt x="733" y="197"/>
                  </a:lnTo>
                  <a:lnTo>
                    <a:pt x="733" y="197"/>
                  </a:lnTo>
                  <a:lnTo>
                    <a:pt x="740" y="194"/>
                  </a:lnTo>
                  <a:lnTo>
                    <a:pt x="740" y="194"/>
                  </a:lnTo>
                  <a:lnTo>
                    <a:pt x="749" y="183"/>
                  </a:lnTo>
                  <a:lnTo>
                    <a:pt x="742" y="177"/>
                  </a:lnTo>
                  <a:lnTo>
                    <a:pt x="742" y="186"/>
                  </a:lnTo>
                  <a:lnTo>
                    <a:pt x="751" y="186"/>
                  </a:lnTo>
                  <a:lnTo>
                    <a:pt x="751" y="186"/>
                  </a:lnTo>
                  <a:lnTo>
                    <a:pt x="758" y="183"/>
                  </a:lnTo>
                  <a:lnTo>
                    <a:pt x="758" y="183"/>
                  </a:lnTo>
                  <a:lnTo>
                    <a:pt x="767" y="172"/>
                  </a:lnTo>
                  <a:lnTo>
                    <a:pt x="760" y="166"/>
                  </a:lnTo>
                  <a:lnTo>
                    <a:pt x="760" y="176"/>
                  </a:lnTo>
                  <a:lnTo>
                    <a:pt x="767" y="176"/>
                  </a:lnTo>
                  <a:lnTo>
                    <a:pt x="767" y="176"/>
                  </a:lnTo>
                  <a:lnTo>
                    <a:pt x="773" y="174"/>
                  </a:lnTo>
                  <a:lnTo>
                    <a:pt x="783" y="165"/>
                  </a:lnTo>
                  <a:lnTo>
                    <a:pt x="778" y="157"/>
                  </a:lnTo>
                  <a:lnTo>
                    <a:pt x="778" y="166"/>
                  </a:lnTo>
                  <a:lnTo>
                    <a:pt x="787" y="166"/>
                  </a:lnTo>
                  <a:lnTo>
                    <a:pt x="796" y="166"/>
                  </a:lnTo>
                  <a:lnTo>
                    <a:pt x="796" y="166"/>
                  </a:lnTo>
                  <a:lnTo>
                    <a:pt x="803" y="163"/>
                  </a:lnTo>
                  <a:lnTo>
                    <a:pt x="803" y="163"/>
                  </a:lnTo>
                  <a:lnTo>
                    <a:pt x="812" y="152"/>
                  </a:lnTo>
                  <a:lnTo>
                    <a:pt x="805" y="147"/>
                  </a:lnTo>
                  <a:lnTo>
                    <a:pt x="805" y="156"/>
                  </a:lnTo>
                  <a:lnTo>
                    <a:pt x="812" y="156"/>
                  </a:lnTo>
                  <a:lnTo>
                    <a:pt x="812" y="156"/>
                  </a:lnTo>
                  <a:lnTo>
                    <a:pt x="820" y="152"/>
                  </a:lnTo>
                  <a:lnTo>
                    <a:pt x="820" y="152"/>
                  </a:lnTo>
                  <a:lnTo>
                    <a:pt x="829" y="141"/>
                  </a:lnTo>
                  <a:lnTo>
                    <a:pt x="821" y="136"/>
                  </a:lnTo>
                  <a:lnTo>
                    <a:pt x="821" y="145"/>
                  </a:lnTo>
                  <a:lnTo>
                    <a:pt x="830" y="145"/>
                  </a:lnTo>
                  <a:lnTo>
                    <a:pt x="830" y="145"/>
                  </a:lnTo>
                  <a:lnTo>
                    <a:pt x="838" y="141"/>
                  </a:lnTo>
                  <a:lnTo>
                    <a:pt x="838" y="141"/>
                  </a:lnTo>
                  <a:lnTo>
                    <a:pt x="847" y="130"/>
                  </a:lnTo>
                  <a:lnTo>
                    <a:pt x="839" y="125"/>
                  </a:lnTo>
                  <a:lnTo>
                    <a:pt x="839" y="134"/>
                  </a:lnTo>
                  <a:lnTo>
                    <a:pt x="850" y="134"/>
                  </a:lnTo>
                  <a:lnTo>
                    <a:pt x="850" y="134"/>
                  </a:lnTo>
                  <a:lnTo>
                    <a:pt x="858" y="130"/>
                  </a:lnTo>
                  <a:lnTo>
                    <a:pt x="858" y="130"/>
                  </a:lnTo>
                  <a:lnTo>
                    <a:pt x="865" y="119"/>
                  </a:lnTo>
                  <a:lnTo>
                    <a:pt x="858" y="114"/>
                  </a:lnTo>
                  <a:lnTo>
                    <a:pt x="865" y="119"/>
                  </a:lnTo>
                  <a:lnTo>
                    <a:pt x="874" y="109"/>
                  </a:lnTo>
                  <a:lnTo>
                    <a:pt x="867" y="103"/>
                  </a:lnTo>
                  <a:lnTo>
                    <a:pt x="867" y="112"/>
                  </a:lnTo>
                  <a:lnTo>
                    <a:pt x="876" y="112"/>
                  </a:lnTo>
                  <a:lnTo>
                    <a:pt x="885" y="112"/>
                  </a:lnTo>
                  <a:lnTo>
                    <a:pt x="885" y="112"/>
                  </a:lnTo>
                  <a:lnTo>
                    <a:pt x="892" y="109"/>
                  </a:lnTo>
                  <a:lnTo>
                    <a:pt x="892" y="109"/>
                  </a:lnTo>
                  <a:lnTo>
                    <a:pt x="901" y="98"/>
                  </a:lnTo>
                  <a:lnTo>
                    <a:pt x="894" y="92"/>
                  </a:lnTo>
                  <a:lnTo>
                    <a:pt x="894" y="101"/>
                  </a:lnTo>
                  <a:lnTo>
                    <a:pt x="901" y="101"/>
                  </a:lnTo>
                  <a:lnTo>
                    <a:pt x="901" y="101"/>
                  </a:lnTo>
                  <a:lnTo>
                    <a:pt x="906" y="100"/>
                  </a:lnTo>
                  <a:lnTo>
                    <a:pt x="917" y="91"/>
                  </a:lnTo>
                  <a:lnTo>
                    <a:pt x="912" y="83"/>
                  </a:lnTo>
                  <a:lnTo>
                    <a:pt x="912" y="92"/>
                  </a:lnTo>
                  <a:lnTo>
                    <a:pt x="921" y="92"/>
                  </a:lnTo>
                  <a:lnTo>
                    <a:pt x="921" y="92"/>
                  </a:lnTo>
                  <a:lnTo>
                    <a:pt x="928" y="89"/>
                  </a:lnTo>
                  <a:lnTo>
                    <a:pt x="928" y="89"/>
                  </a:lnTo>
                  <a:lnTo>
                    <a:pt x="937" y="78"/>
                  </a:lnTo>
                  <a:lnTo>
                    <a:pt x="930" y="72"/>
                  </a:lnTo>
                  <a:lnTo>
                    <a:pt x="930" y="81"/>
                  </a:lnTo>
                  <a:lnTo>
                    <a:pt x="939" y="81"/>
                  </a:lnTo>
                  <a:lnTo>
                    <a:pt x="939" y="81"/>
                  </a:lnTo>
                  <a:lnTo>
                    <a:pt x="946" y="78"/>
                  </a:lnTo>
                  <a:lnTo>
                    <a:pt x="946" y="78"/>
                  </a:lnTo>
                  <a:lnTo>
                    <a:pt x="955" y="67"/>
                  </a:lnTo>
                  <a:lnTo>
                    <a:pt x="948" y="62"/>
                  </a:lnTo>
                  <a:lnTo>
                    <a:pt x="948" y="71"/>
                  </a:lnTo>
                  <a:lnTo>
                    <a:pt x="955" y="71"/>
                  </a:lnTo>
                  <a:lnTo>
                    <a:pt x="955" y="71"/>
                  </a:lnTo>
                  <a:lnTo>
                    <a:pt x="962" y="67"/>
                  </a:lnTo>
                  <a:lnTo>
                    <a:pt x="962" y="67"/>
                  </a:lnTo>
                  <a:lnTo>
                    <a:pt x="971" y="56"/>
                  </a:lnTo>
                  <a:lnTo>
                    <a:pt x="964" y="51"/>
                  </a:lnTo>
                  <a:lnTo>
                    <a:pt x="964" y="60"/>
                  </a:lnTo>
                  <a:lnTo>
                    <a:pt x="973" y="60"/>
                  </a:lnTo>
                  <a:lnTo>
                    <a:pt x="984" y="60"/>
                  </a:lnTo>
                  <a:lnTo>
                    <a:pt x="984" y="60"/>
                  </a:lnTo>
                  <a:lnTo>
                    <a:pt x="991" y="56"/>
                  </a:lnTo>
                  <a:lnTo>
                    <a:pt x="991" y="56"/>
                  </a:lnTo>
                  <a:lnTo>
                    <a:pt x="1000" y="45"/>
                  </a:lnTo>
                  <a:lnTo>
                    <a:pt x="993" y="40"/>
                  </a:lnTo>
                  <a:lnTo>
                    <a:pt x="993" y="49"/>
                  </a:lnTo>
                  <a:lnTo>
                    <a:pt x="1000" y="49"/>
                  </a:lnTo>
                  <a:lnTo>
                    <a:pt x="1000" y="49"/>
                  </a:lnTo>
                  <a:lnTo>
                    <a:pt x="1008" y="45"/>
                  </a:lnTo>
                  <a:lnTo>
                    <a:pt x="1008" y="45"/>
                  </a:lnTo>
                  <a:lnTo>
                    <a:pt x="1017" y="34"/>
                  </a:lnTo>
                  <a:lnTo>
                    <a:pt x="1009" y="29"/>
                  </a:lnTo>
                  <a:lnTo>
                    <a:pt x="1009" y="38"/>
                  </a:lnTo>
                  <a:lnTo>
                    <a:pt x="1019" y="38"/>
                  </a:lnTo>
                  <a:lnTo>
                    <a:pt x="1019" y="38"/>
                  </a:lnTo>
                  <a:lnTo>
                    <a:pt x="1026" y="34"/>
                  </a:lnTo>
                  <a:lnTo>
                    <a:pt x="1026" y="34"/>
                  </a:lnTo>
                  <a:lnTo>
                    <a:pt x="1035" y="24"/>
                  </a:lnTo>
                  <a:lnTo>
                    <a:pt x="1028" y="18"/>
                  </a:lnTo>
                  <a:lnTo>
                    <a:pt x="1028" y="27"/>
                  </a:lnTo>
                  <a:lnTo>
                    <a:pt x="1037" y="27"/>
                  </a:lnTo>
                  <a:lnTo>
                    <a:pt x="1037" y="27"/>
                  </a:lnTo>
                  <a:lnTo>
                    <a:pt x="1044" y="25"/>
                  </a:lnTo>
                  <a:lnTo>
                    <a:pt x="1053" y="16"/>
                  </a:lnTo>
                  <a:lnTo>
                    <a:pt x="1046" y="9"/>
                  </a:lnTo>
                  <a:lnTo>
                    <a:pt x="1046" y="18"/>
                  </a:lnTo>
                  <a:lnTo>
                    <a:pt x="1055" y="18"/>
                  </a:lnTo>
                  <a:lnTo>
                    <a:pt x="1064" y="18"/>
                  </a:lnTo>
                  <a:lnTo>
                    <a:pt x="1064" y="9"/>
                  </a:lnTo>
                  <a:lnTo>
                    <a:pt x="1058" y="16"/>
                  </a:lnTo>
                  <a:lnTo>
                    <a:pt x="1067" y="25"/>
                  </a:lnTo>
                  <a:lnTo>
                    <a:pt x="1067" y="24"/>
                  </a:lnTo>
                  <a:lnTo>
                    <a:pt x="1073" y="27"/>
                  </a:lnTo>
                  <a:lnTo>
                    <a:pt x="1082" y="27"/>
                  </a:lnTo>
                  <a:lnTo>
                    <a:pt x="1082" y="9"/>
                  </a:lnTo>
                  <a:lnTo>
                    <a:pt x="1073" y="9"/>
                  </a:lnTo>
                  <a:lnTo>
                    <a:pt x="1073" y="18"/>
                  </a:lnTo>
                  <a:lnTo>
                    <a:pt x="1080" y="13"/>
                  </a:lnTo>
                  <a:lnTo>
                    <a:pt x="1071" y="4"/>
                  </a:lnTo>
                  <a:lnTo>
                    <a:pt x="1071" y="4"/>
                  </a:lnTo>
                  <a:lnTo>
                    <a:pt x="1064" y="0"/>
                  </a:lnTo>
                  <a:lnTo>
                    <a:pt x="1055" y="0"/>
                  </a:lnTo>
                  <a:lnTo>
                    <a:pt x="1046" y="0"/>
                  </a:lnTo>
                  <a:lnTo>
                    <a:pt x="1046" y="0"/>
                  </a:lnTo>
                  <a:lnTo>
                    <a:pt x="1040" y="4"/>
                  </a:lnTo>
                  <a:lnTo>
                    <a:pt x="1031" y="13"/>
                  </a:lnTo>
                  <a:lnTo>
                    <a:pt x="1037" y="18"/>
                  </a:lnTo>
                  <a:lnTo>
                    <a:pt x="1037" y="9"/>
                  </a:lnTo>
                  <a:lnTo>
                    <a:pt x="1028" y="9"/>
                  </a:lnTo>
                  <a:lnTo>
                    <a:pt x="1028" y="9"/>
                  </a:lnTo>
                  <a:lnTo>
                    <a:pt x="1022" y="13"/>
                  </a:lnTo>
                  <a:lnTo>
                    <a:pt x="1022" y="13"/>
                  </a:lnTo>
                  <a:lnTo>
                    <a:pt x="1013" y="24"/>
                  </a:lnTo>
                  <a:lnTo>
                    <a:pt x="1019" y="29"/>
                  </a:lnTo>
                  <a:lnTo>
                    <a:pt x="1019" y="20"/>
                  </a:lnTo>
                  <a:lnTo>
                    <a:pt x="1009" y="20"/>
                  </a:lnTo>
                  <a:lnTo>
                    <a:pt x="1009" y="20"/>
                  </a:lnTo>
                  <a:lnTo>
                    <a:pt x="1004" y="24"/>
                  </a:lnTo>
                  <a:lnTo>
                    <a:pt x="1004" y="24"/>
                  </a:lnTo>
                  <a:lnTo>
                    <a:pt x="995" y="34"/>
                  </a:lnTo>
                  <a:lnTo>
                    <a:pt x="1000" y="40"/>
                  </a:lnTo>
                  <a:lnTo>
                    <a:pt x="1000" y="31"/>
                  </a:lnTo>
                  <a:lnTo>
                    <a:pt x="993" y="31"/>
                  </a:lnTo>
                  <a:lnTo>
                    <a:pt x="993" y="31"/>
                  </a:lnTo>
                  <a:lnTo>
                    <a:pt x="988" y="34"/>
                  </a:lnTo>
                  <a:lnTo>
                    <a:pt x="988" y="34"/>
                  </a:lnTo>
                  <a:lnTo>
                    <a:pt x="979" y="45"/>
                  </a:lnTo>
                  <a:lnTo>
                    <a:pt x="984" y="51"/>
                  </a:lnTo>
                  <a:lnTo>
                    <a:pt x="984" y="42"/>
                  </a:lnTo>
                  <a:lnTo>
                    <a:pt x="973" y="42"/>
                  </a:lnTo>
                  <a:lnTo>
                    <a:pt x="964" y="42"/>
                  </a:lnTo>
                  <a:lnTo>
                    <a:pt x="964" y="42"/>
                  </a:lnTo>
                  <a:lnTo>
                    <a:pt x="959" y="45"/>
                  </a:lnTo>
                  <a:lnTo>
                    <a:pt x="959" y="45"/>
                  </a:lnTo>
                  <a:lnTo>
                    <a:pt x="950" y="56"/>
                  </a:lnTo>
                  <a:lnTo>
                    <a:pt x="955" y="62"/>
                  </a:lnTo>
                  <a:lnTo>
                    <a:pt x="955" y="53"/>
                  </a:lnTo>
                  <a:lnTo>
                    <a:pt x="948" y="53"/>
                  </a:lnTo>
                  <a:lnTo>
                    <a:pt x="948" y="53"/>
                  </a:lnTo>
                  <a:lnTo>
                    <a:pt x="943" y="56"/>
                  </a:lnTo>
                  <a:lnTo>
                    <a:pt x="943" y="56"/>
                  </a:lnTo>
                  <a:lnTo>
                    <a:pt x="934" y="67"/>
                  </a:lnTo>
                  <a:lnTo>
                    <a:pt x="939" y="72"/>
                  </a:lnTo>
                  <a:lnTo>
                    <a:pt x="939" y="63"/>
                  </a:lnTo>
                  <a:lnTo>
                    <a:pt x="930" y="63"/>
                  </a:lnTo>
                  <a:lnTo>
                    <a:pt x="930" y="63"/>
                  </a:lnTo>
                  <a:lnTo>
                    <a:pt x="924" y="67"/>
                  </a:lnTo>
                  <a:lnTo>
                    <a:pt x="924" y="67"/>
                  </a:lnTo>
                  <a:lnTo>
                    <a:pt x="915" y="78"/>
                  </a:lnTo>
                  <a:lnTo>
                    <a:pt x="921" y="83"/>
                  </a:lnTo>
                  <a:lnTo>
                    <a:pt x="921" y="74"/>
                  </a:lnTo>
                  <a:lnTo>
                    <a:pt x="912" y="74"/>
                  </a:lnTo>
                  <a:lnTo>
                    <a:pt x="912" y="74"/>
                  </a:lnTo>
                  <a:lnTo>
                    <a:pt x="906" y="78"/>
                  </a:lnTo>
                  <a:lnTo>
                    <a:pt x="896" y="87"/>
                  </a:lnTo>
                  <a:lnTo>
                    <a:pt x="901" y="92"/>
                  </a:lnTo>
                  <a:lnTo>
                    <a:pt x="901" y="83"/>
                  </a:lnTo>
                  <a:lnTo>
                    <a:pt x="894" y="83"/>
                  </a:lnTo>
                  <a:lnTo>
                    <a:pt x="894" y="83"/>
                  </a:lnTo>
                  <a:lnTo>
                    <a:pt x="888" y="87"/>
                  </a:lnTo>
                  <a:lnTo>
                    <a:pt x="888" y="87"/>
                  </a:lnTo>
                  <a:lnTo>
                    <a:pt x="879" y="98"/>
                  </a:lnTo>
                  <a:lnTo>
                    <a:pt x="885" y="103"/>
                  </a:lnTo>
                  <a:lnTo>
                    <a:pt x="885" y="94"/>
                  </a:lnTo>
                  <a:lnTo>
                    <a:pt x="876" y="94"/>
                  </a:lnTo>
                  <a:lnTo>
                    <a:pt x="867" y="94"/>
                  </a:lnTo>
                  <a:lnTo>
                    <a:pt x="867" y="94"/>
                  </a:lnTo>
                  <a:lnTo>
                    <a:pt x="861" y="98"/>
                  </a:lnTo>
                  <a:lnTo>
                    <a:pt x="861" y="98"/>
                  </a:lnTo>
                  <a:lnTo>
                    <a:pt x="852" y="109"/>
                  </a:lnTo>
                  <a:lnTo>
                    <a:pt x="850" y="110"/>
                  </a:lnTo>
                  <a:lnTo>
                    <a:pt x="843" y="121"/>
                  </a:lnTo>
                  <a:lnTo>
                    <a:pt x="850" y="125"/>
                  </a:lnTo>
                  <a:lnTo>
                    <a:pt x="850" y="116"/>
                  </a:lnTo>
                  <a:lnTo>
                    <a:pt x="839" y="116"/>
                  </a:lnTo>
                  <a:lnTo>
                    <a:pt x="839" y="116"/>
                  </a:lnTo>
                  <a:lnTo>
                    <a:pt x="834" y="119"/>
                  </a:lnTo>
                  <a:lnTo>
                    <a:pt x="834" y="119"/>
                  </a:lnTo>
                  <a:lnTo>
                    <a:pt x="825" y="130"/>
                  </a:lnTo>
                  <a:lnTo>
                    <a:pt x="830" y="136"/>
                  </a:lnTo>
                  <a:lnTo>
                    <a:pt x="830" y="127"/>
                  </a:lnTo>
                  <a:lnTo>
                    <a:pt x="821" y="127"/>
                  </a:lnTo>
                  <a:lnTo>
                    <a:pt x="821" y="127"/>
                  </a:lnTo>
                  <a:lnTo>
                    <a:pt x="816" y="130"/>
                  </a:lnTo>
                  <a:lnTo>
                    <a:pt x="816" y="130"/>
                  </a:lnTo>
                  <a:lnTo>
                    <a:pt x="807" y="141"/>
                  </a:lnTo>
                  <a:lnTo>
                    <a:pt x="812" y="147"/>
                  </a:lnTo>
                  <a:lnTo>
                    <a:pt x="812" y="138"/>
                  </a:lnTo>
                  <a:lnTo>
                    <a:pt x="805" y="138"/>
                  </a:lnTo>
                  <a:lnTo>
                    <a:pt x="805" y="138"/>
                  </a:lnTo>
                  <a:lnTo>
                    <a:pt x="800" y="141"/>
                  </a:lnTo>
                  <a:lnTo>
                    <a:pt x="800" y="141"/>
                  </a:lnTo>
                  <a:lnTo>
                    <a:pt x="791" y="152"/>
                  </a:lnTo>
                  <a:lnTo>
                    <a:pt x="796" y="157"/>
                  </a:lnTo>
                  <a:lnTo>
                    <a:pt x="796" y="148"/>
                  </a:lnTo>
                  <a:lnTo>
                    <a:pt x="787" y="148"/>
                  </a:lnTo>
                  <a:lnTo>
                    <a:pt x="778" y="148"/>
                  </a:lnTo>
                  <a:lnTo>
                    <a:pt x="778" y="148"/>
                  </a:lnTo>
                  <a:lnTo>
                    <a:pt x="773" y="152"/>
                  </a:lnTo>
                  <a:lnTo>
                    <a:pt x="762" y="161"/>
                  </a:lnTo>
                  <a:lnTo>
                    <a:pt x="767" y="166"/>
                  </a:lnTo>
                  <a:lnTo>
                    <a:pt x="767" y="157"/>
                  </a:lnTo>
                  <a:lnTo>
                    <a:pt x="760" y="157"/>
                  </a:lnTo>
                  <a:lnTo>
                    <a:pt x="760" y="157"/>
                  </a:lnTo>
                  <a:lnTo>
                    <a:pt x="754" y="161"/>
                  </a:lnTo>
                  <a:lnTo>
                    <a:pt x="754" y="161"/>
                  </a:lnTo>
                  <a:lnTo>
                    <a:pt x="745" y="172"/>
                  </a:lnTo>
                  <a:lnTo>
                    <a:pt x="751" y="177"/>
                  </a:lnTo>
                  <a:lnTo>
                    <a:pt x="751" y="168"/>
                  </a:lnTo>
                  <a:lnTo>
                    <a:pt x="742" y="168"/>
                  </a:lnTo>
                  <a:lnTo>
                    <a:pt x="742" y="168"/>
                  </a:lnTo>
                  <a:lnTo>
                    <a:pt x="736" y="172"/>
                  </a:lnTo>
                  <a:lnTo>
                    <a:pt x="736" y="172"/>
                  </a:lnTo>
                  <a:lnTo>
                    <a:pt x="727" y="183"/>
                  </a:lnTo>
                  <a:lnTo>
                    <a:pt x="733" y="188"/>
                  </a:lnTo>
                  <a:lnTo>
                    <a:pt x="733" y="179"/>
                  </a:lnTo>
                  <a:lnTo>
                    <a:pt x="724" y="179"/>
                  </a:lnTo>
                  <a:lnTo>
                    <a:pt x="724" y="179"/>
                  </a:lnTo>
                  <a:lnTo>
                    <a:pt x="718" y="183"/>
                  </a:lnTo>
                  <a:lnTo>
                    <a:pt x="718" y="183"/>
                  </a:lnTo>
                  <a:lnTo>
                    <a:pt x="709" y="194"/>
                  </a:lnTo>
                  <a:lnTo>
                    <a:pt x="715" y="199"/>
                  </a:lnTo>
                  <a:lnTo>
                    <a:pt x="715" y="190"/>
                  </a:lnTo>
                  <a:lnTo>
                    <a:pt x="706" y="190"/>
                  </a:lnTo>
                  <a:lnTo>
                    <a:pt x="706" y="190"/>
                  </a:lnTo>
                  <a:lnTo>
                    <a:pt x="700" y="194"/>
                  </a:lnTo>
                  <a:lnTo>
                    <a:pt x="700" y="194"/>
                  </a:lnTo>
                  <a:lnTo>
                    <a:pt x="691" y="204"/>
                  </a:lnTo>
                  <a:lnTo>
                    <a:pt x="697" y="210"/>
                  </a:lnTo>
                  <a:lnTo>
                    <a:pt x="697" y="201"/>
                  </a:lnTo>
                  <a:lnTo>
                    <a:pt x="688" y="201"/>
                  </a:lnTo>
                  <a:lnTo>
                    <a:pt x="688" y="201"/>
                  </a:lnTo>
                  <a:lnTo>
                    <a:pt x="682" y="204"/>
                  </a:lnTo>
                  <a:lnTo>
                    <a:pt x="682" y="204"/>
                  </a:lnTo>
                  <a:lnTo>
                    <a:pt x="673" y="215"/>
                  </a:lnTo>
                  <a:lnTo>
                    <a:pt x="678" y="221"/>
                  </a:lnTo>
                  <a:lnTo>
                    <a:pt x="678" y="212"/>
                  </a:lnTo>
                  <a:lnTo>
                    <a:pt x="669" y="212"/>
                  </a:lnTo>
                  <a:lnTo>
                    <a:pt x="662" y="212"/>
                  </a:lnTo>
                  <a:lnTo>
                    <a:pt x="662" y="212"/>
                  </a:lnTo>
                  <a:lnTo>
                    <a:pt x="657" y="215"/>
                  </a:lnTo>
                  <a:lnTo>
                    <a:pt x="657" y="215"/>
                  </a:lnTo>
                  <a:lnTo>
                    <a:pt x="648" y="226"/>
                  </a:lnTo>
                  <a:lnTo>
                    <a:pt x="653" y="232"/>
                  </a:lnTo>
                  <a:lnTo>
                    <a:pt x="653" y="223"/>
                  </a:lnTo>
                  <a:lnTo>
                    <a:pt x="644" y="223"/>
                  </a:lnTo>
                  <a:lnTo>
                    <a:pt x="644" y="223"/>
                  </a:lnTo>
                  <a:lnTo>
                    <a:pt x="639" y="226"/>
                  </a:lnTo>
                  <a:lnTo>
                    <a:pt x="628" y="235"/>
                  </a:lnTo>
                  <a:lnTo>
                    <a:pt x="633" y="241"/>
                  </a:lnTo>
                  <a:lnTo>
                    <a:pt x="633" y="232"/>
                  </a:lnTo>
                  <a:lnTo>
                    <a:pt x="624" y="232"/>
                  </a:lnTo>
                  <a:lnTo>
                    <a:pt x="624" y="232"/>
                  </a:lnTo>
                  <a:lnTo>
                    <a:pt x="619" y="235"/>
                  </a:lnTo>
                  <a:lnTo>
                    <a:pt x="617" y="237"/>
                  </a:lnTo>
                  <a:lnTo>
                    <a:pt x="610" y="248"/>
                  </a:lnTo>
                  <a:lnTo>
                    <a:pt x="617" y="251"/>
                  </a:lnTo>
                  <a:lnTo>
                    <a:pt x="617" y="242"/>
                  </a:lnTo>
                  <a:lnTo>
                    <a:pt x="608" y="242"/>
                  </a:lnTo>
                  <a:lnTo>
                    <a:pt x="608" y="242"/>
                  </a:lnTo>
                  <a:lnTo>
                    <a:pt x="603" y="246"/>
                  </a:lnTo>
                  <a:lnTo>
                    <a:pt x="603" y="246"/>
                  </a:lnTo>
                  <a:lnTo>
                    <a:pt x="593" y="257"/>
                  </a:lnTo>
                  <a:lnTo>
                    <a:pt x="599" y="262"/>
                  </a:lnTo>
                  <a:lnTo>
                    <a:pt x="599" y="253"/>
                  </a:lnTo>
                  <a:lnTo>
                    <a:pt x="590" y="253"/>
                  </a:lnTo>
                  <a:lnTo>
                    <a:pt x="590" y="253"/>
                  </a:lnTo>
                  <a:lnTo>
                    <a:pt x="584" y="257"/>
                  </a:lnTo>
                  <a:lnTo>
                    <a:pt x="584" y="257"/>
                  </a:lnTo>
                  <a:lnTo>
                    <a:pt x="575" y="268"/>
                  </a:lnTo>
                  <a:lnTo>
                    <a:pt x="581" y="273"/>
                  </a:lnTo>
                  <a:lnTo>
                    <a:pt x="581" y="264"/>
                  </a:lnTo>
                  <a:lnTo>
                    <a:pt x="572" y="264"/>
                  </a:lnTo>
                  <a:lnTo>
                    <a:pt x="563" y="264"/>
                  </a:lnTo>
                  <a:lnTo>
                    <a:pt x="554" y="264"/>
                  </a:lnTo>
                  <a:lnTo>
                    <a:pt x="554" y="264"/>
                  </a:lnTo>
                  <a:lnTo>
                    <a:pt x="548" y="268"/>
                  </a:lnTo>
                  <a:lnTo>
                    <a:pt x="548" y="268"/>
                  </a:lnTo>
                  <a:lnTo>
                    <a:pt x="539" y="279"/>
                  </a:lnTo>
                  <a:lnTo>
                    <a:pt x="545" y="284"/>
                  </a:lnTo>
                  <a:lnTo>
                    <a:pt x="545" y="275"/>
                  </a:lnTo>
                  <a:lnTo>
                    <a:pt x="536" y="275"/>
                  </a:lnTo>
                  <a:lnTo>
                    <a:pt x="527" y="275"/>
                  </a:lnTo>
                  <a:lnTo>
                    <a:pt x="527" y="275"/>
                  </a:lnTo>
                  <a:lnTo>
                    <a:pt x="521" y="279"/>
                  </a:lnTo>
                  <a:lnTo>
                    <a:pt x="519" y="280"/>
                  </a:lnTo>
                  <a:lnTo>
                    <a:pt x="512" y="291"/>
                  </a:lnTo>
                  <a:lnTo>
                    <a:pt x="519" y="295"/>
                  </a:lnTo>
                  <a:lnTo>
                    <a:pt x="519" y="286"/>
                  </a:lnTo>
                  <a:lnTo>
                    <a:pt x="510" y="286"/>
                  </a:lnTo>
                  <a:lnTo>
                    <a:pt x="499" y="286"/>
                  </a:lnTo>
                  <a:lnTo>
                    <a:pt x="490" y="286"/>
                  </a:lnTo>
                  <a:lnTo>
                    <a:pt x="490" y="286"/>
                  </a:lnTo>
                  <a:lnTo>
                    <a:pt x="485" y="289"/>
                  </a:lnTo>
                  <a:lnTo>
                    <a:pt x="485" y="289"/>
                  </a:lnTo>
                  <a:lnTo>
                    <a:pt x="476" y="300"/>
                  </a:lnTo>
                  <a:lnTo>
                    <a:pt x="481" y="306"/>
                  </a:lnTo>
                  <a:lnTo>
                    <a:pt x="481" y="297"/>
                  </a:lnTo>
                  <a:lnTo>
                    <a:pt x="474" y="297"/>
                  </a:lnTo>
                  <a:lnTo>
                    <a:pt x="465" y="297"/>
                  </a:lnTo>
                  <a:lnTo>
                    <a:pt x="456" y="297"/>
                  </a:lnTo>
                  <a:lnTo>
                    <a:pt x="456" y="297"/>
                  </a:lnTo>
                  <a:lnTo>
                    <a:pt x="451" y="300"/>
                  </a:lnTo>
                  <a:lnTo>
                    <a:pt x="451" y="300"/>
                  </a:lnTo>
                  <a:lnTo>
                    <a:pt x="442" y="311"/>
                  </a:lnTo>
                  <a:lnTo>
                    <a:pt x="447" y="317"/>
                  </a:lnTo>
                  <a:lnTo>
                    <a:pt x="442" y="311"/>
                  </a:lnTo>
                  <a:lnTo>
                    <a:pt x="433" y="320"/>
                  </a:lnTo>
                  <a:lnTo>
                    <a:pt x="438" y="326"/>
                  </a:lnTo>
                  <a:lnTo>
                    <a:pt x="438" y="317"/>
                  </a:lnTo>
                  <a:lnTo>
                    <a:pt x="429" y="317"/>
                  </a:lnTo>
                  <a:lnTo>
                    <a:pt x="429" y="317"/>
                  </a:lnTo>
                  <a:lnTo>
                    <a:pt x="423" y="320"/>
                  </a:lnTo>
                  <a:lnTo>
                    <a:pt x="423" y="320"/>
                  </a:lnTo>
                  <a:lnTo>
                    <a:pt x="414" y="331"/>
                  </a:lnTo>
                  <a:lnTo>
                    <a:pt x="405" y="342"/>
                  </a:lnTo>
                  <a:lnTo>
                    <a:pt x="396" y="353"/>
                  </a:lnTo>
                  <a:lnTo>
                    <a:pt x="402" y="358"/>
                  </a:lnTo>
                  <a:lnTo>
                    <a:pt x="402" y="349"/>
                  </a:lnTo>
                  <a:lnTo>
                    <a:pt x="393" y="349"/>
                  </a:lnTo>
                  <a:lnTo>
                    <a:pt x="384" y="349"/>
                  </a:lnTo>
                  <a:lnTo>
                    <a:pt x="384" y="349"/>
                  </a:lnTo>
                  <a:lnTo>
                    <a:pt x="378" y="353"/>
                  </a:lnTo>
                  <a:lnTo>
                    <a:pt x="376" y="355"/>
                  </a:lnTo>
                  <a:lnTo>
                    <a:pt x="369" y="365"/>
                  </a:lnTo>
                  <a:lnTo>
                    <a:pt x="376" y="369"/>
                  </a:lnTo>
                  <a:lnTo>
                    <a:pt x="371" y="364"/>
                  </a:lnTo>
                  <a:lnTo>
                    <a:pt x="360" y="374"/>
                  </a:lnTo>
                  <a:lnTo>
                    <a:pt x="366" y="380"/>
                  </a:lnTo>
                  <a:lnTo>
                    <a:pt x="366" y="371"/>
                  </a:lnTo>
                  <a:lnTo>
                    <a:pt x="357" y="371"/>
                  </a:lnTo>
                  <a:lnTo>
                    <a:pt x="348" y="371"/>
                  </a:lnTo>
                  <a:lnTo>
                    <a:pt x="348" y="371"/>
                  </a:lnTo>
                  <a:lnTo>
                    <a:pt x="342" y="374"/>
                  </a:lnTo>
                  <a:lnTo>
                    <a:pt x="342" y="374"/>
                  </a:lnTo>
                  <a:lnTo>
                    <a:pt x="333" y="385"/>
                  </a:lnTo>
                  <a:lnTo>
                    <a:pt x="326" y="394"/>
                  </a:lnTo>
                  <a:lnTo>
                    <a:pt x="331" y="400"/>
                  </a:lnTo>
                  <a:lnTo>
                    <a:pt x="331" y="391"/>
                  </a:lnTo>
                  <a:lnTo>
                    <a:pt x="322" y="391"/>
                  </a:lnTo>
                  <a:lnTo>
                    <a:pt x="313" y="391"/>
                  </a:lnTo>
                  <a:lnTo>
                    <a:pt x="313" y="391"/>
                  </a:lnTo>
                  <a:lnTo>
                    <a:pt x="308" y="394"/>
                  </a:lnTo>
                  <a:lnTo>
                    <a:pt x="308" y="394"/>
                  </a:lnTo>
                  <a:lnTo>
                    <a:pt x="299" y="405"/>
                  </a:lnTo>
                  <a:lnTo>
                    <a:pt x="304" y="411"/>
                  </a:lnTo>
                  <a:lnTo>
                    <a:pt x="304" y="402"/>
                  </a:lnTo>
                  <a:lnTo>
                    <a:pt x="293" y="402"/>
                  </a:lnTo>
                  <a:lnTo>
                    <a:pt x="286" y="402"/>
                  </a:lnTo>
                  <a:lnTo>
                    <a:pt x="286" y="402"/>
                  </a:lnTo>
                  <a:lnTo>
                    <a:pt x="281" y="405"/>
                  </a:lnTo>
                  <a:lnTo>
                    <a:pt x="281" y="405"/>
                  </a:lnTo>
                  <a:lnTo>
                    <a:pt x="272" y="416"/>
                  </a:lnTo>
                  <a:lnTo>
                    <a:pt x="277" y="421"/>
                  </a:lnTo>
                  <a:lnTo>
                    <a:pt x="277" y="412"/>
                  </a:lnTo>
                  <a:lnTo>
                    <a:pt x="268" y="412"/>
                  </a:lnTo>
                  <a:lnTo>
                    <a:pt x="259" y="412"/>
                  </a:lnTo>
                  <a:lnTo>
                    <a:pt x="250" y="412"/>
                  </a:lnTo>
                  <a:lnTo>
                    <a:pt x="250" y="412"/>
                  </a:lnTo>
                  <a:lnTo>
                    <a:pt x="244" y="416"/>
                  </a:lnTo>
                  <a:lnTo>
                    <a:pt x="243" y="418"/>
                  </a:lnTo>
                  <a:lnTo>
                    <a:pt x="235" y="429"/>
                  </a:lnTo>
                  <a:lnTo>
                    <a:pt x="243" y="432"/>
                  </a:lnTo>
                  <a:lnTo>
                    <a:pt x="243" y="423"/>
                  </a:lnTo>
                  <a:lnTo>
                    <a:pt x="232" y="423"/>
                  </a:lnTo>
                  <a:lnTo>
                    <a:pt x="223" y="423"/>
                  </a:lnTo>
                  <a:lnTo>
                    <a:pt x="214" y="423"/>
                  </a:lnTo>
                  <a:lnTo>
                    <a:pt x="205" y="423"/>
                  </a:lnTo>
                  <a:lnTo>
                    <a:pt x="196" y="423"/>
                  </a:lnTo>
                  <a:lnTo>
                    <a:pt x="188" y="423"/>
                  </a:lnTo>
                  <a:lnTo>
                    <a:pt x="179" y="423"/>
                  </a:lnTo>
                  <a:lnTo>
                    <a:pt x="179" y="423"/>
                  </a:lnTo>
                  <a:lnTo>
                    <a:pt x="174" y="427"/>
                  </a:lnTo>
                  <a:lnTo>
                    <a:pt x="174" y="427"/>
                  </a:lnTo>
                  <a:lnTo>
                    <a:pt x="165" y="438"/>
                  </a:lnTo>
                  <a:lnTo>
                    <a:pt x="170" y="443"/>
                  </a:lnTo>
                  <a:lnTo>
                    <a:pt x="170" y="434"/>
                  </a:lnTo>
                  <a:lnTo>
                    <a:pt x="159" y="434"/>
                  </a:lnTo>
                  <a:lnTo>
                    <a:pt x="159" y="443"/>
                  </a:lnTo>
                  <a:lnTo>
                    <a:pt x="167" y="438"/>
                  </a:lnTo>
                  <a:lnTo>
                    <a:pt x="158" y="427"/>
                  </a:lnTo>
                  <a:lnTo>
                    <a:pt x="158" y="427"/>
                  </a:lnTo>
                  <a:lnTo>
                    <a:pt x="150" y="423"/>
                  </a:lnTo>
                  <a:lnTo>
                    <a:pt x="143" y="423"/>
                  </a:lnTo>
                  <a:lnTo>
                    <a:pt x="134" y="423"/>
                  </a:lnTo>
                  <a:lnTo>
                    <a:pt x="125" y="423"/>
                  </a:lnTo>
                  <a:lnTo>
                    <a:pt x="125" y="432"/>
                  </a:lnTo>
                  <a:lnTo>
                    <a:pt x="132" y="427"/>
                  </a:lnTo>
                  <a:lnTo>
                    <a:pt x="123" y="416"/>
                  </a:lnTo>
                  <a:lnTo>
                    <a:pt x="123" y="416"/>
                  </a:lnTo>
                  <a:lnTo>
                    <a:pt x="116" y="412"/>
                  </a:lnTo>
                  <a:lnTo>
                    <a:pt x="107" y="412"/>
                  </a:lnTo>
                  <a:lnTo>
                    <a:pt x="98" y="412"/>
                  </a:lnTo>
                  <a:lnTo>
                    <a:pt x="98" y="421"/>
                  </a:lnTo>
                  <a:lnTo>
                    <a:pt x="105" y="416"/>
                  </a:lnTo>
                  <a:lnTo>
                    <a:pt x="96" y="405"/>
                  </a:lnTo>
                  <a:lnTo>
                    <a:pt x="96" y="405"/>
                  </a:lnTo>
                  <a:lnTo>
                    <a:pt x="89" y="402"/>
                  </a:lnTo>
                  <a:lnTo>
                    <a:pt x="80" y="402"/>
                  </a:lnTo>
                  <a:lnTo>
                    <a:pt x="71" y="402"/>
                  </a:lnTo>
                  <a:lnTo>
                    <a:pt x="71" y="411"/>
                  </a:lnTo>
                  <a:lnTo>
                    <a:pt x="78" y="405"/>
                  </a:lnTo>
                  <a:lnTo>
                    <a:pt x="69" y="394"/>
                  </a:lnTo>
                  <a:lnTo>
                    <a:pt x="69" y="394"/>
                  </a:lnTo>
                  <a:lnTo>
                    <a:pt x="62" y="391"/>
                  </a:lnTo>
                  <a:lnTo>
                    <a:pt x="53" y="391"/>
                  </a:lnTo>
                  <a:lnTo>
                    <a:pt x="53" y="400"/>
                  </a:lnTo>
                  <a:lnTo>
                    <a:pt x="60" y="394"/>
                  </a:lnTo>
                  <a:lnTo>
                    <a:pt x="53" y="385"/>
                  </a:lnTo>
                  <a:lnTo>
                    <a:pt x="53" y="385"/>
                  </a:lnTo>
                  <a:lnTo>
                    <a:pt x="45" y="382"/>
                  </a:lnTo>
                  <a:lnTo>
                    <a:pt x="36" y="382"/>
                  </a:lnTo>
                  <a:lnTo>
                    <a:pt x="36" y="391"/>
                  </a:lnTo>
                  <a:lnTo>
                    <a:pt x="44" y="385"/>
                  </a:lnTo>
                  <a:lnTo>
                    <a:pt x="33" y="374"/>
                  </a:lnTo>
                  <a:lnTo>
                    <a:pt x="33" y="374"/>
                  </a:lnTo>
                  <a:lnTo>
                    <a:pt x="26" y="371"/>
                  </a:lnTo>
                  <a:lnTo>
                    <a:pt x="17" y="371"/>
                  </a:lnTo>
                  <a:lnTo>
                    <a:pt x="17" y="380"/>
                  </a:lnTo>
                  <a:lnTo>
                    <a:pt x="24" y="374"/>
                  </a:lnTo>
                  <a:lnTo>
                    <a:pt x="15" y="364"/>
                  </a:lnTo>
                  <a:lnTo>
                    <a:pt x="15" y="364"/>
                  </a:lnTo>
                  <a:lnTo>
                    <a:pt x="7" y="360"/>
                  </a:lnTo>
                  <a:lnTo>
                    <a:pt x="0" y="36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3839" name="Group 63">
              <a:extLst>
                <a:ext uri="{FF2B5EF4-FFF2-40B4-BE49-F238E27FC236}">
                  <a16:creationId xmlns:a16="http://schemas.microsoft.com/office/drawing/2014/main" id="{D3576495-520C-4917-9E60-11C3297A6840}"/>
                </a:ext>
              </a:extLst>
            </p:cNvPr>
            <p:cNvGrpSpPr>
              <a:grpSpLocks/>
            </p:cNvGrpSpPr>
            <p:nvPr/>
          </p:nvGrpSpPr>
          <p:grpSpPr bwMode="auto">
            <a:xfrm>
              <a:off x="434" y="1808"/>
              <a:ext cx="1049" cy="557"/>
              <a:chOff x="434" y="1808"/>
              <a:chExt cx="1049" cy="557"/>
            </a:xfrm>
          </p:grpSpPr>
          <p:sp>
            <p:nvSpPr>
              <p:cNvPr id="203834" name="Freeform 58">
                <a:extLst>
                  <a:ext uri="{FF2B5EF4-FFF2-40B4-BE49-F238E27FC236}">
                    <a16:creationId xmlns:a16="http://schemas.microsoft.com/office/drawing/2014/main" id="{A50657D9-AFF4-4C2C-B94B-5D911947E820}"/>
                  </a:ext>
                </a:extLst>
              </p:cNvPr>
              <p:cNvSpPr>
                <a:spLocks/>
              </p:cNvSpPr>
              <p:nvPr/>
            </p:nvSpPr>
            <p:spPr bwMode="auto">
              <a:xfrm>
                <a:off x="434" y="1959"/>
                <a:ext cx="529" cy="322"/>
              </a:xfrm>
              <a:custGeom>
                <a:avLst/>
                <a:gdLst>
                  <a:gd name="T0" fmla="*/ 0 w 1058"/>
                  <a:gd name="T1" fmla="*/ 633 h 644"/>
                  <a:gd name="T2" fmla="*/ 16 w 1058"/>
                  <a:gd name="T3" fmla="*/ 609 h 644"/>
                  <a:gd name="T4" fmla="*/ 34 w 1058"/>
                  <a:gd name="T5" fmla="*/ 580 h 644"/>
                  <a:gd name="T6" fmla="*/ 50 w 1058"/>
                  <a:gd name="T7" fmla="*/ 557 h 644"/>
                  <a:gd name="T8" fmla="*/ 68 w 1058"/>
                  <a:gd name="T9" fmla="*/ 533 h 644"/>
                  <a:gd name="T10" fmla="*/ 95 w 1058"/>
                  <a:gd name="T11" fmla="*/ 515 h 644"/>
                  <a:gd name="T12" fmla="*/ 119 w 1058"/>
                  <a:gd name="T13" fmla="*/ 499 h 644"/>
                  <a:gd name="T14" fmla="*/ 146 w 1058"/>
                  <a:gd name="T15" fmla="*/ 481 h 644"/>
                  <a:gd name="T16" fmla="*/ 173 w 1058"/>
                  <a:gd name="T17" fmla="*/ 456 h 644"/>
                  <a:gd name="T18" fmla="*/ 200 w 1058"/>
                  <a:gd name="T19" fmla="*/ 428 h 644"/>
                  <a:gd name="T20" fmla="*/ 226 w 1058"/>
                  <a:gd name="T21" fmla="*/ 405 h 644"/>
                  <a:gd name="T22" fmla="*/ 249 w 1058"/>
                  <a:gd name="T23" fmla="*/ 380 h 644"/>
                  <a:gd name="T24" fmla="*/ 276 w 1058"/>
                  <a:gd name="T25" fmla="*/ 353 h 644"/>
                  <a:gd name="T26" fmla="*/ 303 w 1058"/>
                  <a:gd name="T27" fmla="*/ 338 h 644"/>
                  <a:gd name="T28" fmla="*/ 331 w 1058"/>
                  <a:gd name="T29" fmla="*/ 322 h 644"/>
                  <a:gd name="T30" fmla="*/ 358 w 1058"/>
                  <a:gd name="T31" fmla="*/ 305 h 644"/>
                  <a:gd name="T32" fmla="*/ 385 w 1058"/>
                  <a:gd name="T33" fmla="*/ 287 h 644"/>
                  <a:gd name="T34" fmla="*/ 407 w 1058"/>
                  <a:gd name="T35" fmla="*/ 269 h 644"/>
                  <a:gd name="T36" fmla="*/ 434 w 1058"/>
                  <a:gd name="T37" fmla="*/ 262 h 644"/>
                  <a:gd name="T38" fmla="*/ 461 w 1058"/>
                  <a:gd name="T39" fmla="*/ 246 h 644"/>
                  <a:gd name="T40" fmla="*/ 488 w 1058"/>
                  <a:gd name="T41" fmla="*/ 228 h 644"/>
                  <a:gd name="T42" fmla="*/ 515 w 1058"/>
                  <a:gd name="T43" fmla="*/ 219 h 644"/>
                  <a:gd name="T44" fmla="*/ 539 w 1058"/>
                  <a:gd name="T45" fmla="*/ 211 h 644"/>
                  <a:gd name="T46" fmla="*/ 566 w 1058"/>
                  <a:gd name="T47" fmla="*/ 193 h 644"/>
                  <a:gd name="T48" fmla="*/ 591 w 1058"/>
                  <a:gd name="T49" fmla="*/ 186 h 644"/>
                  <a:gd name="T50" fmla="*/ 618 w 1058"/>
                  <a:gd name="T51" fmla="*/ 170 h 644"/>
                  <a:gd name="T52" fmla="*/ 645 w 1058"/>
                  <a:gd name="T53" fmla="*/ 141 h 644"/>
                  <a:gd name="T54" fmla="*/ 672 w 1058"/>
                  <a:gd name="T55" fmla="*/ 128 h 644"/>
                  <a:gd name="T56" fmla="*/ 696 w 1058"/>
                  <a:gd name="T57" fmla="*/ 110 h 644"/>
                  <a:gd name="T58" fmla="*/ 723 w 1058"/>
                  <a:gd name="T59" fmla="*/ 101 h 644"/>
                  <a:gd name="T60" fmla="*/ 750 w 1058"/>
                  <a:gd name="T61" fmla="*/ 94 h 644"/>
                  <a:gd name="T62" fmla="*/ 777 w 1058"/>
                  <a:gd name="T63" fmla="*/ 83 h 644"/>
                  <a:gd name="T64" fmla="*/ 804 w 1058"/>
                  <a:gd name="T65" fmla="*/ 76 h 644"/>
                  <a:gd name="T66" fmla="*/ 826 w 1058"/>
                  <a:gd name="T67" fmla="*/ 76 h 644"/>
                  <a:gd name="T68" fmla="*/ 853 w 1058"/>
                  <a:gd name="T69" fmla="*/ 65 h 644"/>
                  <a:gd name="T70" fmla="*/ 880 w 1058"/>
                  <a:gd name="T71" fmla="*/ 65 h 644"/>
                  <a:gd name="T72" fmla="*/ 908 w 1058"/>
                  <a:gd name="T73" fmla="*/ 58 h 644"/>
                  <a:gd name="T74" fmla="*/ 935 w 1058"/>
                  <a:gd name="T75" fmla="*/ 58 h 644"/>
                  <a:gd name="T76" fmla="*/ 962 w 1058"/>
                  <a:gd name="T77" fmla="*/ 52 h 644"/>
                  <a:gd name="T78" fmla="*/ 984 w 1058"/>
                  <a:gd name="T79" fmla="*/ 41 h 644"/>
                  <a:gd name="T80" fmla="*/ 1011 w 1058"/>
                  <a:gd name="T81" fmla="*/ 23 h 644"/>
                  <a:gd name="T82" fmla="*/ 1038 w 1058"/>
                  <a:gd name="T83" fmla="*/ 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644">
                    <a:moveTo>
                      <a:pt x="0" y="633"/>
                    </a:moveTo>
                    <a:lnTo>
                      <a:pt x="0" y="644"/>
                    </a:lnTo>
                    <a:lnTo>
                      <a:pt x="0" y="633"/>
                    </a:lnTo>
                    <a:lnTo>
                      <a:pt x="7" y="626"/>
                    </a:lnTo>
                    <a:lnTo>
                      <a:pt x="7" y="617"/>
                    </a:lnTo>
                    <a:lnTo>
                      <a:pt x="16" y="609"/>
                    </a:lnTo>
                    <a:lnTo>
                      <a:pt x="16" y="598"/>
                    </a:lnTo>
                    <a:lnTo>
                      <a:pt x="23" y="591"/>
                    </a:lnTo>
                    <a:lnTo>
                      <a:pt x="34" y="580"/>
                    </a:lnTo>
                    <a:lnTo>
                      <a:pt x="34" y="575"/>
                    </a:lnTo>
                    <a:lnTo>
                      <a:pt x="41" y="568"/>
                    </a:lnTo>
                    <a:lnTo>
                      <a:pt x="50" y="557"/>
                    </a:lnTo>
                    <a:lnTo>
                      <a:pt x="50" y="550"/>
                    </a:lnTo>
                    <a:lnTo>
                      <a:pt x="57" y="541"/>
                    </a:lnTo>
                    <a:lnTo>
                      <a:pt x="68" y="533"/>
                    </a:lnTo>
                    <a:lnTo>
                      <a:pt x="77" y="522"/>
                    </a:lnTo>
                    <a:lnTo>
                      <a:pt x="85" y="522"/>
                    </a:lnTo>
                    <a:lnTo>
                      <a:pt x="95" y="515"/>
                    </a:lnTo>
                    <a:lnTo>
                      <a:pt x="103" y="504"/>
                    </a:lnTo>
                    <a:lnTo>
                      <a:pt x="112" y="504"/>
                    </a:lnTo>
                    <a:lnTo>
                      <a:pt x="119" y="499"/>
                    </a:lnTo>
                    <a:lnTo>
                      <a:pt x="130" y="492"/>
                    </a:lnTo>
                    <a:lnTo>
                      <a:pt x="139" y="481"/>
                    </a:lnTo>
                    <a:lnTo>
                      <a:pt x="146" y="481"/>
                    </a:lnTo>
                    <a:lnTo>
                      <a:pt x="153" y="474"/>
                    </a:lnTo>
                    <a:lnTo>
                      <a:pt x="164" y="463"/>
                    </a:lnTo>
                    <a:lnTo>
                      <a:pt x="173" y="456"/>
                    </a:lnTo>
                    <a:lnTo>
                      <a:pt x="180" y="447"/>
                    </a:lnTo>
                    <a:lnTo>
                      <a:pt x="191" y="439"/>
                    </a:lnTo>
                    <a:lnTo>
                      <a:pt x="200" y="428"/>
                    </a:lnTo>
                    <a:lnTo>
                      <a:pt x="208" y="423"/>
                    </a:lnTo>
                    <a:lnTo>
                      <a:pt x="215" y="416"/>
                    </a:lnTo>
                    <a:lnTo>
                      <a:pt x="226" y="405"/>
                    </a:lnTo>
                    <a:lnTo>
                      <a:pt x="235" y="398"/>
                    </a:lnTo>
                    <a:lnTo>
                      <a:pt x="242" y="387"/>
                    </a:lnTo>
                    <a:lnTo>
                      <a:pt x="249" y="380"/>
                    </a:lnTo>
                    <a:lnTo>
                      <a:pt x="262" y="371"/>
                    </a:lnTo>
                    <a:lnTo>
                      <a:pt x="269" y="363"/>
                    </a:lnTo>
                    <a:lnTo>
                      <a:pt x="276" y="353"/>
                    </a:lnTo>
                    <a:lnTo>
                      <a:pt x="289" y="353"/>
                    </a:lnTo>
                    <a:lnTo>
                      <a:pt x="296" y="345"/>
                    </a:lnTo>
                    <a:lnTo>
                      <a:pt x="303" y="338"/>
                    </a:lnTo>
                    <a:lnTo>
                      <a:pt x="311" y="338"/>
                    </a:lnTo>
                    <a:lnTo>
                      <a:pt x="323" y="329"/>
                    </a:lnTo>
                    <a:lnTo>
                      <a:pt x="331" y="322"/>
                    </a:lnTo>
                    <a:lnTo>
                      <a:pt x="338" y="322"/>
                    </a:lnTo>
                    <a:lnTo>
                      <a:pt x="345" y="311"/>
                    </a:lnTo>
                    <a:lnTo>
                      <a:pt x="358" y="305"/>
                    </a:lnTo>
                    <a:lnTo>
                      <a:pt x="365" y="305"/>
                    </a:lnTo>
                    <a:lnTo>
                      <a:pt x="372" y="295"/>
                    </a:lnTo>
                    <a:lnTo>
                      <a:pt x="385" y="287"/>
                    </a:lnTo>
                    <a:lnTo>
                      <a:pt x="392" y="287"/>
                    </a:lnTo>
                    <a:lnTo>
                      <a:pt x="399" y="280"/>
                    </a:lnTo>
                    <a:lnTo>
                      <a:pt x="407" y="269"/>
                    </a:lnTo>
                    <a:lnTo>
                      <a:pt x="419" y="269"/>
                    </a:lnTo>
                    <a:lnTo>
                      <a:pt x="426" y="262"/>
                    </a:lnTo>
                    <a:lnTo>
                      <a:pt x="434" y="262"/>
                    </a:lnTo>
                    <a:lnTo>
                      <a:pt x="443" y="253"/>
                    </a:lnTo>
                    <a:lnTo>
                      <a:pt x="454" y="253"/>
                    </a:lnTo>
                    <a:lnTo>
                      <a:pt x="461" y="246"/>
                    </a:lnTo>
                    <a:lnTo>
                      <a:pt x="468" y="235"/>
                    </a:lnTo>
                    <a:lnTo>
                      <a:pt x="481" y="235"/>
                    </a:lnTo>
                    <a:lnTo>
                      <a:pt x="488" y="228"/>
                    </a:lnTo>
                    <a:lnTo>
                      <a:pt x="495" y="228"/>
                    </a:lnTo>
                    <a:lnTo>
                      <a:pt x="504" y="219"/>
                    </a:lnTo>
                    <a:lnTo>
                      <a:pt x="515" y="219"/>
                    </a:lnTo>
                    <a:lnTo>
                      <a:pt x="522" y="211"/>
                    </a:lnTo>
                    <a:lnTo>
                      <a:pt x="530" y="211"/>
                    </a:lnTo>
                    <a:lnTo>
                      <a:pt x="539" y="211"/>
                    </a:lnTo>
                    <a:lnTo>
                      <a:pt x="549" y="204"/>
                    </a:lnTo>
                    <a:lnTo>
                      <a:pt x="557" y="204"/>
                    </a:lnTo>
                    <a:lnTo>
                      <a:pt x="566" y="193"/>
                    </a:lnTo>
                    <a:lnTo>
                      <a:pt x="577" y="193"/>
                    </a:lnTo>
                    <a:lnTo>
                      <a:pt x="584" y="193"/>
                    </a:lnTo>
                    <a:lnTo>
                      <a:pt x="591" y="186"/>
                    </a:lnTo>
                    <a:lnTo>
                      <a:pt x="600" y="177"/>
                    </a:lnTo>
                    <a:lnTo>
                      <a:pt x="611" y="177"/>
                    </a:lnTo>
                    <a:lnTo>
                      <a:pt x="618" y="170"/>
                    </a:lnTo>
                    <a:lnTo>
                      <a:pt x="627" y="159"/>
                    </a:lnTo>
                    <a:lnTo>
                      <a:pt x="634" y="152"/>
                    </a:lnTo>
                    <a:lnTo>
                      <a:pt x="645" y="141"/>
                    </a:lnTo>
                    <a:lnTo>
                      <a:pt x="653" y="134"/>
                    </a:lnTo>
                    <a:lnTo>
                      <a:pt x="662" y="134"/>
                    </a:lnTo>
                    <a:lnTo>
                      <a:pt x="672" y="128"/>
                    </a:lnTo>
                    <a:lnTo>
                      <a:pt x="680" y="117"/>
                    </a:lnTo>
                    <a:lnTo>
                      <a:pt x="689" y="117"/>
                    </a:lnTo>
                    <a:lnTo>
                      <a:pt x="696" y="110"/>
                    </a:lnTo>
                    <a:lnTo>
                      <a:pt x="707" y="110"/>
                    </a:lnTo>
                    <a:lnTo>
                      <a:pt x="714" y="101"/>
                    </a:lnTo>
                    <a:lnTo>
                      <a:pt x="723" y="101"/>
                    </a:lnTo>
                    <a:lnTo>
                      <a:pt x="730" y="101"/>
                    </a:lnTo>
                    <a:lnTo>
                      <a:pt x="741" y="94"/>
                    </a:lnTo>
                    <a:lnTo>
                      <a:pt x="750" y="94"/>
                    </a:lnTo>
                    <a:lnTo>
                      <a:pt x="757" y="83"/>
                    </a:lnTo>
                    <a:lnTo>
                      <a:pt x="768" y="83"/>
                    </a:lnTo>
                    <a:lnTo>
                      <a:pt x="777" y="83"/>
                    </a:lnTo>
                    <a:lnTo>
                      <a:pt x="785" y="76"/>
                    </a:lnTo>
                    <a:lnTo>
                      <a:pt x="792" y="76"/>
                    </a:lnTo>
                    <a:lnTo>
                      <a:pt x="804" y="76"/>
                    </a:lnTo>
                    <a:lnTo>
                      <a:pt x="812" y="76"/>
                    </a:lnTo>
                    <a:lnTo>
                      <a:pt x="819" y="76"/>
                    </a:lnTo>
                    <a:lnTo>
                      <a:pt x="826" y="76"/>
                    </a:lnTo>
                    <a:lnTo>
                      <a:pt x="839" y="65"/>
                    </a:lnTo>
                    <a:lnTo>
                      <a:pt x="846" y="65"/>
                    </a:lnTo>
                    <a:lnTo>
                      <a:pt x="853" y="65"/>
                    </a:lnTo>
                    <a:lnTo>
                      <a:pt x="866" y="65"/>
                    </a:lnTo>
                    <a:lnTo>
                      <a:pt x="873" y="65"/>
                    </a:lnTo>
                    <a:lnTo>
                      <a:pt x="880" y="65"/>
                    </a:lnTo>
                    <a:lnTo>
                      <a:pt x="888" y="58"/>
                    </a:lnTo>
                    <a:lnTo>
                      <a:pt x="900" y="58"/>
                    </a:lnTo>
                    <a:lnTo>
                      <a:pt x="908" y="58"/>
                    </a:lnTo>
                    <a:lnTo>
                      <a:pt x="915" y="58"/>
                    </a:lnTo>
                    <a:lnTo>
                      <a:pt x="922" y="58"/>
                    </a:lnTo>
                    <a:lnTo>
                      <a:pt x="935" y="58"/>
                    </a:lnTo>
                    <a:lnTo>
                      <a:pt x="942" y="52"/>
                    </a:lnTo>
                    <a:lnTo>
                      <a:pt x="949" y="52"/>
                    </a:lnTo>
                    <a:lnTo>
                      <a:pt x="962" y="52"/>
                    </a:lnTo>
                    <a:lnTo>
                      <a:pt x="969" y="52"/>
                    </a:lnTo>
                    <a:lnTo>
                      <a:pt x="976" y="52"/>
                    </a:lnTo>
                    <a:lnTo>
                      <a:pt x="984" y="41"/>
                    </a:lnTo>
                    <a:lnTo>
                      <a:pt x="996" y="41"/>
                    </a:lnTo>
                    <a:lnTo>
                      <a:pt x="1003" y="34"/>
                    </a:lnTo>
                    <a:lnTo>
                      <a:pt x="1011" y="23"/>
                    </a:lnTo>
                    <a:lnTo>
                      <a:pt x="1020" y="23"/>
                    </a:lnTo>
                    <a:lnTo>
                      <a:pt x="1031" y="16"/>
                    </a:lnTo>
                    <a:lnTo>
                      <a:pt x="1038" y="7"/>
                    </a:lnTo>
                    <a:lnTo>
                      <a:pt x="1045" y="0"/>
                    </a:lnTo>
                    <a:lnTo>
                      <a:pt x="1058" y="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35" name="Freeform 59">
                <a:extLst>
                  <a:ext uri="{FF2B5EF4-FFF2-40B4-BE49-F238E27FC236}">
                    <a16:creationId xmlns:a16="http://schemas.microsoft.com/office/drawing/2014/main" id="{7FC93E2D-6376-46FD-AB9E-9DC0B4C5590D}"/>
                  </a:ext>
                </a:extLst>
              </p:cNvPr>
              <p:cNvSpPr>
                <a:spLocks/>
              </p:cNvSpPr>
              <p:nvPr/>
            </p:nvSpPr>
            <p:spPr bwMode="auto">
              <a:xfrm>
                <a:off x="963" y="1808"/>
                <a:ext cx="490" cy="160"/>
              </a:xfrm>
              <a:custGeom>
                <a:avLst/>
                <a:gdLst>
                  <a:gd name="T0" fmla="*/ 14 w 978"/>
                  <a:gd name="T1" fmla="*/ 288 h 322"/>
                  <a:gd name="T2" fmla="*/ 41 w 978"/>
                  <a:gd name="T3" fmla="*/ 270 h 322"/>
                  <a:gd name="T4" fmla="*/ 68 w 978"/>
                  <a:gd name="T5" fmla="*/ 264 h 322"/>
                  <a:gd name="T6" fmla="*/ 92 w 978"/>
                  <a:gd name="T7" fmla="*/ 246 h 322"/>
                  <a:gd name="T8" fmla="*/ 119 w 978"/>
                  <a:gd name="T9" fmla="*/ 235 h 322"/>
                  <a:gd name="T10" fmla="*/ 146 w 978"/>
                  <a:gd name="T11" fmla="*/ 228 h 322"/>
                  <a:gd name="T12" fmla="*/ 173 w 978"/>
                  <a:gd name="T13" fmla="*/ 219 h 322"/>
                  <a:gd name="T14" fmla="*/ 200 w 978"/>
                  <a:gd name="T15" fmla="*/ 219 h 322"/>
                  <a:gd name="T16" fmla="*/ 228 w 978"/>
                  <a:gd name="T17" fmla="*/ 219 h 322"/>
                  <a:gd name="T18" fmla="*/ 249 w 978"/>
                  <a:gd name="T19" fmla="*/ 219 h 322"/>
                  <a:gd name="T20" fmla="*/ 276 w 978"/>
                  <a:gd name="T21" fmla="*/ 219 h 322"/>
                  <a:gd name="T22" fmla="*/ 304 w 978"/>
                  <a:gd name="T23" fmla="*/ 219 h 322"/>
                  <a:gd name="T24" fmla="*/ 331 w 978"/>
                  <a:gd name="T25" fmla="*/ 219 h 322"/>
                  <a:gd name="T26" fmla="*/ 358 w 978"/>
                  <a:gd name="T27" fmla="*/ 219 h 322"/>
                  <a:gd name="T28" fmla="*/ 381 w 978"/>
                  <a:gd name="T29" fmla="*/ 228 h 322"/>
                  <a:gd name="T30" fmla="*/ 408 w 978"/>
                  <a:gd name="T31" fmla="*/ 253 h 322"/>
                  <a:gd name="T32" fmla="*/ 434 w 978"/>
                  <a:gd name="T33" fmla="*/ 270 h 322"/>
                  <a:gd name="T34" fmla="*/ 454 w 978"/>
                  <a:gd name="T35" fmla="*/ 295 h 322"/>
                  <a:gd name="T36" fmla="*/ 477 w 978"/>
                  <a:gd name="T37" fmla="*/ 322 h 322"/>
                  <a:gd name="T38" fmla="*/ 497 w 978"/>
                  <a:gd name="T39" fmla="*/ 311 h 322"/>
                  <a:gd name="T40" fmla="*/ 524 w 978"/>
                  <a:gd name="T41" fmla="*/ 288 h 322"/>
                  <a:gd name="T42" fmla="*/ 539 w 978"/>
                  <a:gd name="T43" fmla="*/ 264 h 322"/>
                  <a:gd name="T44" fmla="*/ 559 w 978"/>
                  <a:gd name="T45" fmla="*/ 235 h 322"/>
                  <a:gd name="T46" fmla="*/ 586 w 978"/>
                  <a:gd name="T47" fmla="*/ 212 h 322"/>
                  <a:gd name="T48" fmla="*/ 613 w 978"/>
                  <a:gd name="T49" fmla="*/ 188 h 322"/>
                  <a:gd name="T50" fmla="*/ 627 w 978"/>
                  <a:gd name="T51" fmla="*/ 159 h 322"/>
                  <a:gd name="T52" fmla="*/ 647 w 978"/>
                  <a:gd name="T53" fmla="*/ 136 h 322"/>
                  <a:gd name="T54" fmla="*/ 671 w 978"/>
                  <a:gd name="T55" fmla="*/ 110 h 322"/>
                  <a:gd name="T56" fmla="*/ 689 w 978"/>
                  <a:gd name="T57" fmla="*/ 83 h 322"/>
                  <a:gd name="T58" fmla="*/ 709 w 978"/>
                  <a:gd name="T59" fmla="*/ 60 h 322"/>
                  <a:gd name="T60" fmla="*/ 723 w 978"/>
                  <a:gd name="T61" fmla="*/ 34 h 322"/>
                  <a:gd name="T62" fmla="*/ 750 w 978"/>
                  <a:gd name="T63" fmla="*/ 7 h 322"/>
                  <a:gd name="T64" fmla="*/ 777 w 978"/>
                  <a:gd name="T65" fmla="*/ 0 h 322"/>
                  <a:gd name="T66" fmla="*/ 805 w 978"/>
                  <a:gd name="T67" fmla="*/ 24 h 322"/>
                  <a:gd name="T68" fmla="*/ 821 w 978"/>
                  <a:gd name="T69" fmla="*/ 53 h 322"/>
                  <a:gd name="T70" fmla="*/ 846 w 978"/>
                  <a:gd name="T71" fmla="*/ 76 h 322"/>
                  <a:gd name="T72" fmla="*/ 862 w 978"/>
                  <a:gd name="T73" fmla="*/ 101 h 322"/>
                  <a:gd name="T74" fmla="*/ 882 w 978"/>
                  <a:gd name="T75" fmla="*/ 128 h 322"/>
                  <a:gd name="T76" fmla="*/ 890 w 978"/>
                  <a:gd name="T77" fmla="*/ 159 h 322"/>
                  <a:gd name="T78" fmla="*/ 909 w 978"/>
                  <a:gd name="T79" fmla="*/ 219 h 322"/>
                  <a:gd name="T80" fmla="*/ 937 w 978"/>
                  <a:gd name="T81" fmla="*/ 246 h 322"/>
                  <a:gd name="T82" fmla="*/ 958 w 978"/>
                  <a:gd name="T83" fmla="*/ 264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8" h="322">
                    <a:moveTo>
                      <a:pt x="0" y="306"/>
                    </a:moveTo>
                    <a:lnTo>
                      <a:pt x="7" y="295"/>
                    </a:lnTo>
                    <a:lnTo>
                      <a:pt x="14" y="288"/>
                    </a:lnTo>
                    <a:lnTo>
                      <a:pt x="23" y="280"/>
                    </a:lnTo>
                    <a:lnTo>
                      <a:pt x="34" y="280"/>
                    </a:lnTo>
                    <a:lnTo>
                      <a:pt x="41" y="270"/>
                    </a:lnTo>
                    <a:lnTo>
                      <a:pt x="48" y="270"/>
                    </a:lnTo>
                    <a:lnTo>
                      <a:pt x="58" y="264"/>
                    </a:lnTo>
                    <a:lnTo>
                      <a:pt x="68" y="264"/>
                    </a:lnTo>
                    <a:lnTo>
                      <a:pt x="77" y="253"/>
                    </a:lnTo>
                    <a:lnTo>
                      <a:pt x="85" y="253"/>
                    </a:lnTo>
                    <a:lnTo>
                      <a:pt x="92" y="246"/>
                    </a:lnTo>
                    <a:lnTo>
                      <a:pt x="105" y="246"/>
                    </a:lnTo>
                    <a:lnTo>
                      <a:pt x="112" y="235"/>
                    </a:lnTo>
                    <a:lnTo>
                      <a:pt x="119" y="235"/>
                    </a:lnTo>
                    <a:lnTo>
                      <a:pt x="130" y="235"/>
                    </a:lnTo>
                    <a:lnTo>
                      <a:pt x="139" y="228"/>
                    </a:lnTo>
                    <a:lnTo>
                      <a:pt x="146" y="228"/>
                    </a:lnTo>
                    <a:lnTo>
                      <a:pt x="153" y="228"/>
                    </a:lnTo>
                    <a:lnTo>
                      <a:pt x="166" y="219"/>
                    </a:lnTo>
                    <a:lnTo>
                      <a:pt x="173" y="219"/>
                    </a:lnTo>
                    <a:lnTo>
                      <a:pt x="181" y="219"/>
                    </a:lnTo>
                    <a:lnTo>
                      <a:pt x="188" y="219"/>
                    </a:lnTo>
                    <a:lnTo>
                      <a:pt x="200" y="219"/>
                    </a:lnTo>
                    <a:lnTo>
                      <a:pt x="208" y="219"/>
                    </a:lnTo>
                    <a:lnTo>
                      <a:pt x="215" y="219"/>
                    </a:lnTo>
                    <a:lnTo>
                      <a:pt x="228" y="219"/>
                    </a:lnTo>
                    <a:lnTo>
                      <a:pt x="235" y="219"/>
                    </a:lnTo>
                    <a:lnTo>
                      <a:pt x="242" y="219"/>
                    </a:lnTo>
                    <a:lnTo>
                      <a:pt x="249" y="219"/>
                    </a:lnTo>
                    <a:lnTo>
                      <a:pt x="262" y="219"/>
                    </a:lnTo>
                    <a:lnTo>
                      <a:pt x="269" y="219"/>
                    </a:lnTo>
                    <a:lnTo>
                      <a:pt x="276" y="219"/>
                    </a:lnTo>
                    <a:lnTo>
                      <a:pt x="285" y="219"/>
                    </a:lnTo>
                    <a:lnTo>
                      <a:pt x="296" y="219"/>
                    </a:lnTo>
                    <a:lnTo>
                      <a:pt x="304" y="219"/>
                    </a:lnTo>
                    <a:lnTo>
                      <a:pt x="311" y="219"/>
                    </a:lnTo>
                    <a:lnTo>
                      <a:pt x="323" y="219"/>
                    </a:lnTo>
                    <a:lnTo>
                      <a:pt x="331" y="219"/>
                    </a:lnTo>
                    <a:lnTo>
                      <a:pt x="338" y="219"/>
                    </a:lnTo>
                    <a:lnTo>
                      <a:pt x="347" y="219"/>
                    </a:lnTo>
                    <a:lnTo>
                      <a:pt x="358" y="219"/>
                    </a:lnTo>
                    <a:lnTo>
                      <a:pt x="365" y="219"/>
                    </a:lnTo>
                    <a:lnTo>
                      <a:pt x="372" y="228"/>
                    </a:lnTo>
                    <a:lnTo>
                      <a:pt x="381" y="228"/>
                    </a:lnTo>
                    <a:lnTo>
                      <a:pt x="392" y="235"/>
                    </a:lnTo>
                    <a:lnTo>
                      <a:pt x="399" y="246"/>
                    </a:lnTo>
                    <a:lnTo>
                      <a:pt x="408" y="253"/>
                    </a:lnTo>
                    <a:lnTo>
                      <a:pt x="419" y="264"/>
                    </a:lnTo>
                    <a:lnTo>
                      <a:pt x="427" y="264"/>
                    </a:lnTo>
                    <a:lnTo>
                      <a:pt x="434" y="270"/>
                    </a:lnTo>
                    <a:lnTo>
                      <a:pt x="443" y="280"/>
                    </a:lnTo>
                    <a:lnTo>
                      <a:pt x="454" y="288"/>
                    </a:lnTo>
                    <a:lnTo>
                      <a:pt x="454" y="295"/>
                    </a:lnTo>
                    <a:lnTo>
                      <a:pt x="461" y="306"/>
                    </a:lnTo>
                    <a:lnTo>
                      <a:pt x="470" y="311"/>
                    </a:lnTo>
                    <a:lnTo>
                      <a:pt x="477" y="322"/>
                    </a:lnTo>
                    <a:lnTo>
                      <a:pt x="488" y="322"/>
                    </a:lnTo>
                    <a:lnTo>
                      <a:pt x="497" y="322"/>
                    </a:lnTo>
                    <a:lnTo>
                      <a:pt x="497" y="311"/>
                    </a:lnTo>
                    <a:lnTo>
                      <a:pt x="504" y="306"/>
                    </a:lnTo>
                    <a:lnTo>
                      <a:pt x="515" y="295"/>
                    </a:lnTo>
                    <a:lnTo>
                      <a:pt x="524" y="288"/>
                    </a:lnTo>
                    <a:lnTo>
                      <a:pt x="531" y="280"/>
                    </a:lnTo>
                    <a:lnTo>
                      <a:pt x="539" y="270"/>
                    </a:lnTo>
                    <a:lnTo>
                      <a:pt x="539" y="264"/>
                    </a:lnTo>
                    <a:lnTo>
                      <a:pt x="551" y="253"/>
                    </a:lnTo>
                    <a:lnTo>
                      <a:pt x="559" y="246"/>
                    </a:lnTo>
                    <a:lnTo>
                      <a:pt x="559" y="235"/>
                    </a:lnTo>
                    <a:lnTo>
                      <a:pt x="566" y="228"/>
                    </a:lnTo>
                    <a:lnTo>
                      <a:pt x="573" y="219"/>
                    </a:lnTo>
                    <a:lnTo>
                      <a:pt x="586" y="212"/>
                    </a:lnTo>
                    <a:lnTo>
                      <a:pt x="593" y="204"/>
                    </a:lnTo>
                    <a:lnTo>
                      <a:pt x="600" y="194"/>
                    </a:lnTo>
                    <a:lnTo>
                      <a:pt x="613" y="188"/>
                    </a:lnTo>
                    <a:lnTo>
                      <a:pt x="620" y="177"/>
                    </a:lnTo>
                    <a:lnTo>
                      <a:pt x="620" y="170"/>
                    </a:lnTo>
                    <a:lnTo>
                      <a:pt x="627" y="159"/>
                    </a:lnTo>
                    <a:lnTo>
                      <a:pt x="636" y="152"/>
                    </a:lnTo>
                    <a:lnTo>
                      <a:pt x="647" y="141"/>
                    </a:lnTo>
                    <a:lnTo>
                      <a:pt x="647" y="136"/>
                    </a:lnTo>
                    <a:lnTo>
                      <a:pt x="654" y="128"/>
                    </a:lnTo>
                    <a:lnTo>
                      <a:pt x="662" y="118"/>
                    </a:lnTo>
                    <a:lnTo>
                      <a:pt x="671" y="110"/>
                    </a:lnTo>
                    <a:lnTo>
                      <a:pt x="671" y="101"/>
                    </a:lnTo>
                    <a:lnTo>
                      <a:pt x="682" y="94"/>
                    </a:lnTo>
                    <a:lnTo>
                      <a:pt x="689" y="83"/>
                    </a:lnTo>
                    <a:lnTo>
                      <a:pt x="698" y="76"/>
                    </a:lnTo>
                    <a:lnTo>
                      <a:pt x="698" y="67"/>
                    </a:lnTo>
                    <a:lnTo>
                      <a:pt x="709" y="60"/>
                    </a:lnTo>
                    <a:lnTo>
                      <a:pt x="716" y="53"/>
                    </a:lnTo>
                    <a:lnTo>
                      <a:pt x="716" y="42"/>
                    </a:lnTo>
                    <a:lnTo>
                      <a:pt x="723" y="34"/>
                    </a:lnTo>
                    <a:lnTo>
                      <a:pt x="732" y="24"/>
                    </a:lnTo>
                    <a:lnTo>
                      <a:pt x="743" y="18"/>
                    </a:lnTo>
                    <a:lnTo>
                      <a:pt x="750" y="7"/>
                    </a:lnTo>
                    <a:lnTo>
                      <a:pt x="759" y="0"/>
                    </a:lnTo>
                    <a:lnTo>
                      <a:pt x="767" y="0"/>
                    </a:lnTo>
                    <a:lnTo>
                      <a:pt x="777" y="0"/>
                    </a:lnTo>
                    <a:lnTo>
                      <a:pt x="785" y="7"/>
                    </a:lnTo>
                    <a:lnTo>
                      <a:pt x="794" y="18"/>
                    </a:lnTo>
                    <a:lnTo>
                      <a:pt x="805" y="24"/>
                    </a:lnTo>
                    <a:lnTo>
                      <a:pt x="812" y="34"/>
                    </a:lnTo>
                    <a:lnTo>
                      <a:pt x="821" y="42"/>
                    </a:lnTo>
                    <a:lnTo>
                      <a:pt x="821" y="53"/>
                    </a:lnTo>
                    <a:lnTo>
                      <a:pt x="828" y="60"/>
                    </a:lnTo>
                    <a:lnTo>
                      <a:pt x="839" y="67"/>
                    </a:lnTo>
                    <a:lnTo>
                      <a:pt x="846" y="76"/>
                    </a:lnTo>
                    <a:lnTo>
                      <a:pt x="855" y="83"/>
                    </a:lnTo>
                    <a:lnTo>
                      <a:pt x="855" y="94"/>
                    </a:lnTo>
                    <a:lnTo>
                      <a:pt x="862" y="101"/>
                    </a:lnTo>
                    <a:lnTo>
                      <a:pt x="873" y="110"/>
                    </a:lnTo>
                    <a:lnTo>
                      <a:pt x="873" y="118"/>
                    </a:lnTo>
                    <a:lnTo>
                      <a:pt x="882" y="128"/>
                    </a:lnTo>
                    <a:lnTo>
                      <a:pt x="882" y="136"/>
                    </a:lnTo>
                    <a:lnTo>
                      <a:pt x="890" y="141"/>
                    </a:lnTo>
                    <a:lnTo>
                      <a:pt x="890" y="159"/>
                    </a:lnTo>
                    <a:lnTo>
                      <a:pt x="900" y="170"/>
                    </a:lnTo>
                    <a:lnTo>
                      <a:pt x="900" y="212"/>
                    </a:lnTo>
                    <a:lnTo>
                      <a:pt x="909" y="219"/>
                    </a:lnTo>
                    <a:lnTo>
                      <a:pt x="917" y="228"/>
                    </a:lnTo>
                    <a:lnTo>
                      <a:pt x="924" y="235"/>
                    </a:lnTo>
                    <a:lnTo>
                      <a:pt x="937" y="246"/>
                    </a:lnTo>
                    <a:lnTo>
                      <a:pt x="944" y="253"/>
                    </a:lnTo>
                    <a:lnTo>
                      <a:pt x="951" y="264"/>
                    </a:lnTo>
                    <a:lnTo>
                      <a:pt x="958" y="264"/>
                    </a:lnTo>
                    <a:lnTo>
                      <a:pt x="971" y="270"/>
                    </a:lnTo>
                    <a:lnTo>
                      <a:pt x="978" y="28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36" name="Freeform 60">
                <a:extLst>
                  <a:ext uri="{FF2B5EF4-FFF2-40B4-BE49-F238E27FC236}">
                    <a16:creationId xmlns:a16="http://schemas.microsoft.com/office/drawing/2014/main" id="{A8807CA8-DE04-4850-90FD-81F4C4FED4A9}"/>
                  </a:ext>
                </a:extLst>
              </p:cNvPr>
              <p:cNvSpPr>
                <a:spLocks/>
              </p:cNvSpPr>
              <p:nvPr/>
            </p:nvSpPr>
            <p:spPr bwMode="auto">
              <a:xfrm>
                <a:off x="1002" y="1948"/>
                <a:ext cx="481" cy="324"/>
              </a:xfrm>
              <a:custGeom>
                <a:avLst/>
                <a:gdLst>
                  <a:gd name="T0" fmla="*/ 921 w 963"/>
                  <a:gd name="T1" fmla="*/ 13 h 650"/>
                  <a:gd name="T2" fmla="*/ 936 w 963"/>
                  <a:gd name="T3" fmla="*/ 42 h 650"/>
                  <a:gd name="T4" fmla="*/ 955 w 963"/>
                  <a:gd name="T5" fmla="*/ 65 h 650"/>
                  <a:gd name="T6" fmla="*/ 955 w 963"/>
                  <a:gd name="T7" fmla="*/ 91 h 650"/>
                  <a:gd name="T8" fmla="*/ 936 w 963"/>
                  <a:gd name="T9" fmla="*/ 118 h 650"/>
                  <a:gd name="T10" fmla="*/ 908 w 963"/>
                  <a:gd name="T11" fmla="*/ 141 h 650"/>
                  <a:gd name="T12" fmla="*/ 881 w 963"/>
                  <a:gd name="T13" fmla="*/ 152 h 650"/>
                  <a:gd name="T14" fmla="*/ 860 w 963"/>
                  <a:gd name="T15" fmla="*/ 167 h 650"/>
                  <a:gd name="T16" fmla="*/ 832 w 963"/>
                  <a:gd name="T17" fmla="*/ 176 h 650"/>
                  <a:gd name="T18" fmla="*/ 805 w 963"/>
                  <a:gd name="T19" fmla="*/ 183 h 650"/>
                  <a:gd name="T20" fmla="*/ 778 w 963"/>
                  <a:gd name="T21" fmla="*/ 194 h 650"/>
                  <a:gd name="T22" fmla="*/ 751 w 963"/>
                  <a:gd name="T23" fmla="*/ 194 h 650"/>
                  <a:gd name="T24" fmla="*/ 728 w 963"/>
                  <a:gd name="T25" fmla="*/ 201 h 650"/>
                  <a:gd name="T26" fmla="*/ 700 w 963"/>
                  <a:gd name="T27" fmla="*/ 210 h 650"/>
                  <a:gd name="T28" fmla="*/ 673 w 963"/>
                  <a:gd name="T29" fmla="*/ 217 h 650"/>
                  <a:gd name="T30" fmla="*/ 646 w 963"/>
                  <a:gd name="T31" fmla="*/ 228 h 650"/>
                  <a:gd name="T32" fmla="*/ 621 w 963"/>
                  <a:gd name="T33" fmla="*/ 235 h 650"/>
                  <a:gd name="T34" fmla="*/ 594 w 963"/>
                  <a:gd name="T35" fmla="*/ 243 h 650"/>
                  <a:gd name="T36" fmla="*/ 570 w 963"/>
                  <a:gd name="T37" fmla="*/ 254 h 650"/>
                  <a:gd name="T38" fmla="*/ 543 w 963"/>
                  <a:gd name="T39" fmla="*/ 259 h 650"/>
                  <a:gd name="T40" fmla="*/ 516 w 963"/>
                  <a:gd name="T41" fmla="*/ 270 h 650"/>
                  <a:gd name="T42" fmla="*/ 489 w 963"/>
                  <a:gd name="T43" fmla="*/ 286 h 650"/>
                  <a:gd name="T44" fmla="*/ 462 w 963"/>
                  <a:gd name="T45" fmla="*/ 304 h 650"/>
                  <a:gd name="T46" fmla="*/ 438 w 963"/>
                  <a:gd name="T47" fmla="*/ 329 h 650"/>
                  <a:gd name="T48" fmla="*/ 438 w 963"/>
                  <a:gd name="T49" fmla="*/ 411 h 650"/>
                  <a:gd name="T50" fmla="*/ 427 w 963"/>
                  <a:gd name="T51" fmla="*/ 523 h 650"/>
                  <a:gd name="T52" fmla="*/ 413 w 963"/>
                  <a:gd name="T53" fmla="*/ 546 h 650"/>
                  <a:gd name="T54" fmla="*/ 386 w 963"/>
                  <a:gd name="T55" fmla="*/ 574 h 650"/>
                  <a:gd name="T56" fmla="*/ 359 w 963"/>
                  <a:gd name="T57" fmla="*/ 592 h 650"/>
                  <a:gd name="T58" fmla="*/ 331 w 963"/>
                  <a:gd name="T59" fmla="*/ 599 h 650"/>
                  <a:gd name="T60" fmla="*/ 304 w 963"/>
                  <a:gd name="T61" fmla="*/ 599 h 650"/>
                  <a:gd name="T62" fmla="*/ 281 w 963"/>
                  <a:gd name="T63" fmla="*/ 599 h 650"/>
                  <a:gd name="T64" fmla="*/ 254 w 963"/>
                  <a:gd name="T65" fmla="*/ 599 h 650"/>
                  <a:gd name="T66" fmla="*/ 228 w 963"/>
                  <a:gd name="T67" fmla="*/ 599 h 650"/>
                  <a:gd name="T68" fmla="*/ 201 w 963"/>
                  <a:gd name="T69" fmla="*/ 599 h 650"/>
                  <a:gd name="T70" fmla="*/ 174 w 963"/>
                  <a:gd name="T71" fmla="*/ 599 h 650"/>
                  <a:gd name="T72" fmla="*/ 151 w 963"/>
                  <a:gd name="T73" fmla="*/ 599 h 650"/>
                  <a:gd name="T74" fmla="*/ 123 w 963"/>
                  <a:gd name="T75" fmla="*/ 599 h 650"/>
                  <a:gd name="T76" fmla="*/ 96 w 963"/>
                  <a:gd name="T77" fmla="*/ 604 h 650"/>
                  <a:gd name="T78" fmla="*/ 69 w 963"/>
                  <a:gd name="T79" fmla="*/ 615 h 650"/>
                  <a:gd name="T80" fmla="*/ 42 w 963"/>
                  <a:gd name="T81" fmla="*/ 633 h 650"/>
                  <a:gd name="T82" fmla="*/ 15 w 963"/>
                  <a:gd name="T83" fmla="*/ 63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63" h="650">
                    <a:moveTo>
                      <a:pt x="901" y="0"/>
                    </a:moveTo>
                    <a:lnTo>
                      <a:pt x="908" y="8"/>
                    </a:lnTo>
                    <a:lnTo>
                      <a:pt x="921" y="13"/>
                    </a:lnTo>
                    <a:lnTo>
                      <a:pt x="928" y="24"/>
                    </a:lnTo>
                    <a:lnTo>
                      <a:pt x="928" y="31"/>
                    </a:lnTo>
                    <a:lnTo>
                      <a:pt x="936" y="42"/>
                    </a:lnTo>
                    <a:lnTo>
                      <a:pt x="943" y="49"/>
                    </a:lnTo>
                    <a:lnTo>
                      <a:pt x="943" y="58"/>
                    </a:lnTo>
                    <a:lnTo>
                      <a:pt x="955" y="65"/>
                    </a:lnTo>
                    <a:lnTo>
                      <a:pt x="955" y="76"/>
                    </a:lnTo>
                    <a:lnTo>
                      <a:pt x="963" y="84"/>
                    </a:lnTo>
                    <a:lnTo>
                      <a:pt x="955" y="91"/>
                    </a:lnTo>
                    <a:lnTo>
                      <a:pt x="955" y="100"/>
                    </a:lnTo>
                    <a:lnTo>
                      <a:pt x="943" y="107"/>
                    </a:lnTo>
                    <a:lnTo>
                      <a:pt x="936" y="118"/>
                    </a:lnTo>
                    <a:lnTo>
                      <a:pt x="928" y="125"/>
                    </a:lnTo>
                    <a:lnTo>
                      <a:pt x="921" y="134"/>
                    </a:lnTo>
                    <a:lnTo>
                      <a:pt x="908" y="141"/>
                    </a:lnTo>
                    <a:lnTo>
                      <a:pt x="901" y="141"/>
                    </a:lnTo>
                    <a:lnTo>
                      <a:pt x="894" y="152"/>
                    </a:lnTo>
                    <a:lnTo>
                      <a:pt x="881" y="152"/>
                    </a:lnTo>
                    <a:lnTo>
                      <a:pt x="874" y="159"/>
                    </a:lnTo>
                    <a:lnTo>
                      <a:pt x="867" y="159"/>
                    </a:lnTo>
                    <a:lnTo>
                      <a:pt x="860" y="167"/>
                    </a:lnTo>
                    <a:lnTo>
                      <a:pt x="847" y="167"/>
                    </a:lnTo>
                    <a:lnTo>
                      <a:pt x="840" y="167"/>
                    </a:lnTo>
                    <a:lnTo>
                      <a:pt x="832" y="176"/>
                    </a:lnTo>
                    <a:lnTo>
                      <a:pt x="823" y="176"/>
                    </a:lnTo>
                    <a:lnTo>
                      <a:pt x="813" y="176"/>
                    </a:lnTo>
                    <a:lnTo>
                      <a:pt x="805" y="183"/>
                    </a:lnTo>
                    <a:lnTo>
                      <a:pt x="796" y="183"/>
                    </a:lnTo>
                    <a:lnTo>
                      <a:pt x="785" y="183"/>
                    </a:lnTo>
                    <a:lnTo>
                      <a:pt x="778" y="194"/>
                    </a:lnTo>
                    <a:lnTo>
                      <a:pt x="769" y="194"/>
                    </a:lnTo>
                    <a:lnTo>
                      <a:pt x="762" y="194"/>
                    </a:lnTo>
                    <a:lnTo>
                      <a:pt x="751" y="194"/>
                    </a:lnTo>
                    <a:lnTo>
                      <a:pt x="744" y="201"/>
                    </a:lnTo>
                    <a:lnTo>
                      <a:pt x="735" y="201"/>
                    </a:lnTo>
                    <a:lnTo>
                      <a:pt x="728" y="201"/>
                    </a:lnTo>
                    <a:lnTo>
                      <a:pt x="717" y="210"/>
                    </a:lnTo>
                    <a:lnTo>
                      <a:pt x="708" y="210"/>
                    </a:lnTo>
                    <a:lnTo>
                      <a:pt x="700" y="210"/>
                    </a:lnTo>
                    <a:lnTo>
                      <a:pt x="690" y="217"/>
                    </a:lnTo>
                    <a:lnTo>
                      <a:pt x="682" y="217"/>
                    </a:lnTo>
                    <a:lnTo>
                      <a:pt x="673" y="217"/>
                    </a:lnTo>
                    <a:lnTo>
                      <a:pt x="666" y="228"/>
                    </a:lnTo>
                    <a:lnTo>
                      <a:pt x="655" y="228"/>
                    </a:lnTo>
                    <a:lnTo>
                      <a:pt x="646" y="228"/>
                    </a:lnTo>
                    <a:lnTo>
                      <a:pt x="639" y="235"/>
                    </a:lnTo>
                    <a:lnTo>
                      <a:pt x="632" y="235"/>
                    </a:lnTo>
                    <a:lnTo>
                      <a:pt x="621" y="235"/>
                    </a:lnTo>
                    <a:lnTo>
                      <a:pt x="612" y="243"/>
                    </a:lnTo>
                    <a:lnTo>
                      <a:pt x="605" y="243"/>
                    </a:lnTo>
                    <a:lnTo>
                      <a:pt x="594" y="243"/>
                    </a:lnTo>
                    <a:lnTo>
                      <a:pt x="585" y="254"/>
                    </a:lnTo>
                    <a:lnTo>
                      <a:pt x="577" y="254"/>
                    </a:lnTo>
                    <a:lnTo>
                      <a:pt x="570" y="254"/>
                    </a:lnTo>
                    <a:lnTo>
                      <a:pt x="559" y="254"/>
                    </a:lnTo>
                    <a:lnTo>
                      <a:pt x="550" y="259"/>
                    </a:lnTo>
                    <a:lnTo>
                      <a:pt x="543" y="259"/>
                    </a:lnTo>
                    <a:lnTo>
                      <a:pt x="536" y="259"/>
                    </a:lnTo>
                    <a:lnTo>
                      <a:pt x="523" y="270"/>
                    </a:lnTo>
                    <a:lnTo>
                      <a:pt x="516" y="270"/>
                    </a:lnTo>
                    <a:lnTo>
                      <a:pt x="509" y="277"/>
                    </a:lnTo>
                    <a:lnTo>
                      <a:pt x="498" y="286"/>
                    </a:lnTo>
                    <a:lnTo>
                      <a:pt x="489" y="286"/>
                    </a:lnTo>
                    <a:lnTo>
                      <a:pt x="482" y="293"/>
                    </a:lnTo>
                    <a:lnTo>
                      <a:pt x="474" y="304"/>
                    </a:lnTo>
                    <a:lnTo>
                      <a:pt x="462" y="304"/>
                    </a:lnTo>
                    <a:lnTo>
                      <a:pt x="454" y="311"/>
                    </a:lnTo>
                    <a:lnTo>
                      <a:pt x="447" y="319"/>
                    </a:lnTo>
                    <a:lnTo>
                      <a:pt x="438" y="329"/>
                    </a:lnTo>
                    <a:lnTo>
                      <a:pt x="427" y="335"/>
                    </a:lnTo>
                    <a:lnTo>
                      <a:pt x="427" y="404"/>
                    </a:lnTo>
                    <a:lnTo>
                      <a:pt x="438" y="411"/>
                    </a:lnTo>
                    <a:lnTo>
                      <a:pt x="438" y="505"/>
                    </a:lnTo>
                    <a:lnTo>
                      <a:pt x="427" y="516"/>
                    </a:lnTo>
                    <a:lnTo>
                      <a:pt x="427" y="523"/>
                    </a:lnTo>
                    <a:lnTo>
                      <a:pt x="420" y="528"/>
                    </a:lnTo>
                    <a:lnTo>
                      <a:pt x="413" y="539"/>
                    </a:lnTo>
                    <a:lnTo>
                      <a:pt x="413" y="546"/>
                    </a:lnTo>
                    <a:lnTo>
                      <a:pt x="400" y="556"/>
                    </a:lnTo>
                    <a:lnTo>
                      <a:pt x="393" y="563"/>
                    </a:lnTo>
                    <a:lnTo>
                      <a:pt x="386" y="574"/>
                    </a:lnTo>
                    <a:lnTo>
                      <a:pt x="377" y="581"/>
                    </a:lnTo>
                    <a:lnTo>
                      <a:pt x="366" y="581"/>
                    </a:lnTo>
                    <a:lnTo>
                      <a:pt x="359" y="592"/>
                    </a:lnTo>
                    <a:lnTo>
                      <a:pt x="351" y="599"/>
                    </a:lnTo>
                    <a:lnTo>
                      <a:pt x="342" y="599"/>
                    </a:lnTo>
                    <a:lnTo>
                      <a:pt x="331" y="599"/>
                    </a:lnTo>
                    <a:lnTo>
                      <a:pt x="324" y="599"/>
                    </a:lnTo>
                    <a:lnTo>
                      <a:pt x="315" y="599"/>
                    </a:lnTo>
                    <a:lnTo>
                      <a:pt x="304" y="599"/>
                    </a:lnTo>
                    <a:lnTo>
                      <a:pt x="297" y="599"/>
                    </a:lnTo>
                    <a:lnTo>
                      <a:pt x="290" y="599"/>
                    </a:lnTo>
                    <a:lnTo>
                      <a:pt x="281" y="599"/>
                    </a:lnTo>
                    <a:lnTo>
                      <a:pt x="270" y="599"/>
                    </a:lnTo>
                    <a:lnTo>
                      <a:pt x="263" y="599"/>
                    </a:lnTo>
                    <a:lnTo>
                      <a:pt x="254" y="599"/>
                    </a:lnTo>
                    <a:lnTo>
                      <a:pt x="246" y="599"/>
                    </a:lnTo>
                    <a:lnTo>
                      <a:pt x="236" y="599"/>
                    </a:lnTo>
                    <a:lnTo>
                      <a:pt x="228" y="599"/>
                    </a:lnTo>
                    <a:lnTo>
                      <a:pt x="219" y="599"/>
                    </a:lnTo>
                    <a:lnTo>
                      <a:pt x="208" y="599"/>
                    </a:lnTo>
                    <a:lnTo>
                      <a:pt x="201" y="599"/>
                    </a:lnTo>
                    <a:lnTo>
                      <a:pt x="192" y="599"/>
                    </a:lnTo>
                    <a:lnTo>
                      <a:pt x="185" y="599"/>
                    </a:lnTo>
                    <a:lnTo>
                      <a:pt x="174" y="599"/>
                    </a:lnTo>
                    <a:lnTo>
                      <a:pt x="167" y="599"/>
                    </a:lnTo>
                    <a:lnTo>
                      <a:pt x="158" y="599"/>
                    </a:lnTo>
                    <a:lnTo>
                      <a:pt x="151" y="599"/>
                    </a:lnTo>
                    <a:lnTo>
                      <a:pt x="140" y="599"/>
                    </a:lnTo>
                    <a:lnTo>
                      <a:pt x="131" y="599"/>
                    </a:lnTo>
                    <a:lnTo>
                      <a:pt x="123" y="599"/>
                    </a:lnTo>
                    <a:lnTo>
                      <a:pt x="113" y="599"/>
                    </a:lnTo>
                    <a:lnTo>
                      <a:pt x="104" y="604"/>
                    </a:lnTo>
                    <a:lnTo>
                      <a:pt x="96" y="604"/>
                    </a:lnTo>
                    <a:lnTo>
                      <a:pt x="89" y="604"/>
                    </a:lnTo>
                    <a:lnTo>
                      <a:pt x="76" y="615"/>
                    </a:lnTo>
                    <a:lnTo>
                      <a:pt x="69" y="615"/>
                    </a:lnTo>
                    <a:lnTo>
                      <a:pt x="62" y="622"/>
                    </a:lnTo>
                    <a:lnTo>
                      <a:pt x="55" y="622"/>
                    </a:lnTo>
                    <a:lnTo>
                      <a:pt x="42" y="633"/>
                    </a:lnTo>
                    <a:lnTo>
                      <a:pt x="35" y="633"/>
                    </a:lnTo>
                    <a:lnTo>
                      <a:pt x="28" y="639"/>
                    </a:lnTo>
                    <a:lnTo>
                      <a:pt x="15" y="639"/>
                    </a:lnTo>
                    <a:lnTo>
                      <a:pt x="8" y="639"/>
                    </a:lnTo>
                    <a:lnTo>
                      <a:pt x="0" y="65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37" name="Freeform 61">
                <a:extLst>
                  <a:ext uri="{FF2B5EF4-FFF2-40B4-BE49-F238E27FC236}">
                    <a16:creationId xmlns:a16="http://schemas.microsoft.com/office/drawing/2014/main" id="{D9F559B6-D3BE-4C4E-8356-B5D0B59AB295}"/>
                  </a:ext>
                </a:extLst>
              </p:cNvPr>
              <p:cNvSpPr>
                <a:spLocks/>
              </p:cNvSpPr>
              <p:nvPr/>
            </p:nvSpPr>
            <p:spPr bwMode="auto">
              <a:xfrm>
                <a:off x="451" y="2272"/>
                <a:ext cx="551" cy="93"/>
              </a:xfrm>
              <a:custGeom>
                <a:avLst/>
                <a:gdLst>
                  <a:gd name="T0" fmla="*/ 1082 w 1101"/>
                  <a:gd name="T1" fmla="*/ 0 h 184"/>
                  <a:gd name="T2" fmla="*/ 1060 w 1101"/>
                  <a:gd name="T3" fmla="*/ 18 h 184"/>
                  <a:gd name="T4" fmla="*/ 1033 w 1101"/>
                  <a:gd name="T5" fmla="*/ 30 h 184"/>
                  <a:gd name="T6" fmla="*/ 1006 w 1101"/>
                  <a:gd name="T7" fmla="*/ 30 h 184"/>
                  <a:gd name="T8" fmla="*/ 978 w 1101"/>
                  <a:gd name="T9" fmla="*/ 41 h 184"/>
                  <a:gd name="T10" fmla="*/ 951 w 1101"/>
                  <a:gd name="T11" fmla="*/ 59 h 184"/>
                  <a:gd name="T12" fmla="*/ 928 w 1101"/>
                  <a:gd name="T13" fmla="*/ 66 h 184"/>
                  <a:gd name="T14" fmla="*/ 901 w 1101"/>
                  <a:gd name="T15" fmla="*/ 76 h 184"/>
                  <a:gd name="T16" fmla="*/ 874 w 1101"/>
                  <a:gd name="T17" fmla="*/ 94 h 184"/>
                  <a:gd name="T18" fmla="*/ 855 w 1101"/>
                  <a:gd name="T19" fmla="*/ 153 h 184"/>
                  <a:gd name="T20" fmla="*/ 832 w 1101"/>
                  <a:gd name="T21" fmla="*/ 177 h 184"/>
                  <a:gd name="T22" fmla="*/ 805 w 1101"/>
                  <a:gd name="T23" fmla="*/ 184 h 184"/>
                  <a:gd name="T24" fmla="*/ 778 w 1101"/>
                  <a:gd name="T25" fmla="*/ 184 h 184"/>
                  <a:gd name="T26" fmla="*/ 751 w 1101"/>
                  <a:gd name="T27" fmla="*/ 184 h 184"/>
                  <a:gd name="T28" fmla="*/ 723 w 1101"/>
                  <a:gd name="T29" fmla="*/ 177 h 184"/>
                  <a:gd name="T30" fmla="*/ 696 w 1101"/>
                  <a:gd name="T31" fmla="*/ 177 h 184"/>
                  <a:gd name="T32" fmla="*/ 675 w 1101"/>
                  <a:gd name="T33" fmla="*/ 177 h 184"/>
                  <a:gd name="T34" fmla="*/ 647 w 1101"/>
                  <a:gd name="T35" fmla="*/ 170 h 184"/>
                  <a:gd name="T36" fmla="*/ 620 w 1101"/>
                  <a:gd name="T37" fmla="*/ 170 h 184"/>
                  <a:gd name="T38" fmla="*/ 593 w 1101"/>
                  <a:gd name="T39" fmla="*/ 177 h 184"/>
                  <a:gd name="T40" fmla="*/ 566 w 1101"/>
                  <a:gd name="T41" fmla="*/ 184 h 184"/>
                  <a:gd name="T42" fmla="*/ 543 w 1101"/>
                  <a:gd name="T43" fmla="*/ 184 h 184"/>
                  <a:gd name="T44" fmla="*/ 515 w 1101"/>
                  <a:gd name="T45" fmla="*/ 184 h 184"/>
                  <a:gd name="T46" fmla="*/ 488 w 1101"/>
                  <a:gd name="T47" fmla="*/ 177 h 184"/>
                  <a:gd name="T48" fmla="*/ 461 w 1101"/>
                  <a:gd name="T49" fmla="*/ 177 h 184"/>
                  <a:gd name="T50" fmla="*/ 434 w 1101"/>
                  <a:gd name="T51" fmla="*/ 177 h 184"/>
                  <a:gd name="T52" fmla="*/ 409 w 1101"/>
                  <a:gd name="T53" fmla="*/ 184 h 184"/>
                  <a:gd name="T54" fmla="*/ 385 w 1101"/>
                  <a:gd name="T55" fmla="*/ 177 h 184"/>
                  <a:gd name="T56" fmla="*/ 358 w 1101"/>
                  <a:gd name="T57" fmla="*/ 177 h 184"/>
                  <a:gd name="T58" fmla="*/ 331 w 1101"/>
                  <a:gd name="T59" fmla="*/ 170 h 184"/>
                  <a:gd name="T60" fmla="*/ 304 w 1101"/>
                  <a:gd name="T61" fmla="*/ 170 h 184"/>
                  <a:gd name="T62" fmla="*/ 277 w 1101"/>
                  <a:gd name="T63" fmla="*/ 170 h 184"/>
                  <a:gd name="T64" fmla="*/ 253 w 1101"/>
                  <a:gd name="T65" fmla="*/ 170 h 184"/>
                  <a:gd name="T66" fmla="*/ 228 w 1101"/>
                  <a:gd name="T67" fmla="*/ 170 h 184"/>
                  <a:gd name="T68" fmla="*/ 201 w 1101"/>
                  <a:gd name="T69" fmla="*/ 161 h 184"/>
                  <a:gd name="T70" fmla="*/ 174 w 1101"/>
                  <a:gd name="T71" fmla="*/ 161 h 184"/>
                  <a:gd name="T72" fmla="*/ 146 w 1101"/>
                  <a:gd name="T73" fmla="*/ 153 h 184"/>
                  <a:gd name="T74" fmla="*/ 119 w 1101"/>
                  <a:gd name="T75" fmla="*/ 142 h 184"/>
                  <a:gd name="T76" fmla="*/ 96 w 1101"/>
                  <a:gd name="T77" fmla="*/ 135 h 184"/>
                  <a:gd name="T78" fmla="*/ 69 w 1101"/>
                  <a:gd name="T79" fmla="*/ 124 h 184"/>
                  <a:gd name="T80" fmla="*/ 42 w 1101"/>
                  <a:gd name="T81" fmla="*/ 119 h 184"/>
                  <a:gd name="T82" fmla="*/ 14 w 1101"/>
                  <a:gd name="T83" fmla="*/ 10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01" h="184">
                    <a:moveTo>
                      <a:pt x="1101" y="0"/>
                    </a:moveTo>
                    <a:lnTo>
                      <a:pt x="1094" y="0"/>
                    </a:lnTo>
                    <a:lnTo>
                      <a:pt x="1082" y="0"/>
                    </a:lnTo>
                    <a:lnTo>
                      <a:pt x="1074" y="7"/>
                    </a:lnTo>
                    <a:lnTo>
                      <a:pt x="1067" y="7"/>
                    </a:lnTo>
                    <a:lnTo>
                      <a:pt x="1060" y="18"/>
                    </a:lnTo>
                    <a:lnTo>
                      <a:pt x="1047" y="23"/>
                    </a:lnTo>
                    <a:lnTo>
                      <a:pt x="1040" y="23"/>
                    </a:lnTo>
                    <a:lnTo>
                      <a:pt x="1033" y="30"/>
                    </a:lnTo>
                    <a:lnTo>
                      <a:pt x="1024" y="30"/>
                    </a:lnTo>
                    <a:lnTo>
                      <a:pt x="1013" y="30"/>
                    </a:lnTo>
                    <a:lnTo>
                      <a:pt x="1006" y="30"/>
                    </a:lnTo>
                    <a:lnTo>
                      <a:pt x="997" y="41"/>
                    </a:lnTo>
                    <a:lnTo>
                      <a:pt x="986" y="41"/>
                    </a:lnTo>
                    <a:lnTo>
                      <a:pt x="978" y="41"/>
                    </a:lnTo>
                    <a:lnTo>
                      <a:pt x="969" y="48"/>
                    </a:lnTo>
                    <a:lnTo>
                      <a:pt x="962" y="48"/>
                    </a:lnTo>
                    <a:lnTo>
                      <a:pt x="951" y="59"/>
                    </a:lnTo>
                    <a:lnTo>
                      <a:pt x="944" y="59"/>
                    </a:lnTo>
                    <a:lnTo>
                      <a:pt x="935" y="66"/>
                    </a:lnTo>
                    <a:lnTo>
                      <a:pt x="928" y="66"/>
                    </a:lnTo>
                    <a:lnTo>
                      <a:pt x="917" y="76"/>
                    </a:lnTo>
                    <a:lnTo>
                      <a:pt x="908" y="76"/>
                    </a:lnTo>
                    <a:lnTo>
                      <a:pt x="901" y="76"/>
                    </a:lnTo>
                    <a:lnTo>
                      <a:pt x="890" y="83"/>
                    </a:lnTo>
                    <a:lnTo>
                      <a:pt x="883" y="83"/>
                    </a:lnTo>
                    <a:lnTo>
                      <a:pt x="874" y="94"/>
                    </a:lnTo>
                    <a:lnTo>
                      <a:pt x="866" y="101"/>
                    </a:lnTo>
                    <a:lnTo>
                      <a:pt x="866" y="142"/>
                    </a:lnTo>
                    <a:lnTo>
                      <a:pt x="855" y="153"/>
                    </a:lnTo>
                    <a:lnTo>
                      <a:pt x="846" y="161"/>
                    </a:lnTo>
                    <a:lnTo>
                      <a:pt x="839" y="170"/>
                    </a:lnTo>
                    <a:lnTo>
                      <a:pt x="832" y="177"/>
                    </a:lnTo>
                    <a:lnTo>
                      <a:pt x="821" y="184"/>
                    </a:lnTo>
                    <a:lnTo>
                      <a:pt x="812" y="184"/>
                    </a:lnTo>
                    <a:lnTo>
                      <a:pt x="805" y="184"/>
                    </a:lnTo>
                    <a:lnTo>
                      <a:pt x="794" y="184"/>
                    </a:lnTo>
                    <a:lnTo>
                      <a:pt x="785" y="184"/>
                    </a:lnTo>
                    <a:lnTo>
                      <a:pt x="778" y="184"/>
                    </a:lnTo>
                    <a:lnTo>
                      <a:pt x="770" y="184"/>
                    </a:lnTo>
                    <a:lnTo>
                      <a:pt x="760" y="184"/>
                    </a:lnTo>
                    <a:lnTo>
                      <a:pt x="751" y="184"/>
                    </a:lnTo>
                    <a:lnTo>
                      <a:pt x="743" y="184"/>
                    </a:lnTo>
                    <a:lnTo>
                      <a:pt x="736" y="177"/>
                    </a:lnTo>
                    <a:lnTo>
                      <a:pt x="723" y="177"/>
                    </a:lnTo>
                    <a:lnTo>
                      <a:pt x="716" y="177"/>
                    </a:lnTo>
                    <a:lnTo>
                      <a:pt x="709" y="177"/>
                    </a:lnTo>
                    <a:lnTo>
                      <a:pt x="696" y="177"/>
                    </a:lnTo>
                    <a:lnTo>
                      <a:pt x="689" y="177"/>
                    </a:lnTo>
                    <a:lnTo>
                      <a:pt x="682" y="177"/>
                    </a:lnTo>
                    <a:lnTo>
                      <a:pt x="675" y="177"/>
                    </a:lnTo>
                    <a:lnTo>
                      <a:pt x="662" y="170"/>
                    </a:lnTo>
                    <a:lnTo>
                      <a:pt x="655" y="170"/>
                    </a:lnTo>
                    <a:lnTo>
                      <a:pt x="647" y="170"/>
                    </a:lnTo>
                    <a:lnTo>
                      <a:pt x="638" y="170"/>
                    </a:lnTo>
                    <a:lnTo>
                      <a:pt x="628" y="170"/>
                    </a:lnTo>
                    <a:lnTo>
                      <a:pt x="620" y="170"/>
                    </a:lnTo>
                    <a:lnTo>
                      <a:pt x="613" y="170"/>
                    </a:lnTo>
                    <a:lnTo>
                      <a:pt x="600" y="177"/>
                    </a:lnTo>
                    <a:lnTo>
                      <a:pt x="593" y="177"/>
                    </a:lnTo>
                    <a:lnTo>
                      <a:pt x="586" y="177"/>
                    </a:lnTo>
                    <a:lnTo>
                      <a:pt x="577" y="184"/>
                    </a:lnTo>
                    <a:lnTo>
                      <a:pt x="566" y="184"/>
                    </a:lnTo>
                    <a:lnTo>
                      <a:pt x="559" y="184"/>
                    </a:lnTo>
                    <a:lnTo>
                      <a:pt x="550" y="184"/>
                    </a:lnTo>
                    <a:lnTo>
                      <a:pt x="543" y="184"/>
                    </a:lnTo>
                    <a:lnTo>
                      <a:pt x="532" y="184"/>
                    </a:lnTo>
                    <a:lnTo>
                      <a:pt x="523" y="184"/>
                    </a:lnTo>
                    <a:lnTo>
                      <a:pt x="515" y="184"/>
                    </a:lnTo>
                    <a:lnTo>
                      <a:pt x="505" y="177"/>
                    </a:lnTo>
                    <a:lnTo>
                      <a:pt x="496" y="177"/>
                    </a:lnTo>
                    <a:lnTo>
                      <a:pt x="488" y="177"/>
                    </a:lnTo>
                    <a:lnTo>
                      <a:pt x="481" y="177"/>
                    </a:lnTo>
                    <a:lnTo>
                      <a:pt x="470" y="177"/>
                    </a:lnTo>
                    <a:lnTo>
                      <a:pt x="461" y="177"/>
                    </a:lnTo>
                    <a:lnTo>
                      <a:pt x="454" y="177"/>
                    </a:lnTo>
                    <a:lnTo>
                      <a:pt x="447" y="177"/>
                    </a:lnTo>
                    <a:lnTo>
                      <a:pt x="434" y="177"/>
                    </a:lnTo>
                    <a:lnTo>
                      <a:pt x="427" y="177"/>
                    </a:lnTo>
                    <a:lnTo>
                      <a:pt x="420" y="184"/>
                    </a:lnTo>
                    <a:lnTo>
                      <a:pt x="409" y="184"/>
                    </a:lnTo>
                    <a:lnTo>
                      <a:pt x="400" y="184"/>
                    </a:lnTo>
                    <a:lnTo>
                      <a:pt x="392" y="184"/>
                    </a:lnTo>
                    <a:lnTo>
                      <a:pt x="385" y="177"/>
                    </a:lnTo>
                    <a:lnTo>
                      <a:pt x="373" y="177"/>
                    </a:lnTo>
                    <a:lnTo>
                      <a:pt x="365" y="177"/>
                    </a:lnTo>
                    <a:lnTo>
                      <a:pt x="358" y="177"/>
                    </a:lnTo>
                    <a:lnTo>
                      <a:pt x="351" y="177"/>
                    </a:lnTo>
                    <a:lnTo>
                      <a:pt x="338" y="177"/>
                    </a:lnTo>
                    <a:lnTo>
                      <a:pt x="331" y="170"/>
                    </a:lnTo>
                    <a:lnTo>
                      <a:pt x="324" y="170"/>
                    </a:lnTo>
                    <a:lnTo>
                      <a:pt x="311" y="170"/>
                    </a:lnTo>
                    <a:lnTo>
                      <a:pt x="304" y="170"/>
                    </a:lnTo>
                    <a:lnTo>
                      <a:pt x="297" y="170"/>
                    </a:lnTo>
                    <a:lnTo>
                      <a:pt x="289" y="170"/>
                    </a:lnTo>
                    <a:lnTo>
                      <a:pt x="277" y="170"/>
                    </a:lnTo>
                    <a:lnTo>
                      <a:pt x="269" y="170"/>
                    </a:lnTo>
                    <a:lnTo>
                      <a:pt x="262" y="170"/>
                    </a:lnTo>
                    <a:lnTo>
                      <a:pt x="253" y="170"/>
                    </a:lnTo>
                    <a:lnTo>
                      <a:pt x="242" y="170"/>
                    </a:lnTo>
                    <a:lnTo>
                      <a:pt x="235" y="170"/>
                    </a:lnTo>
                    <a:lnTo>
                      <a:pt x="228" y="170"/>
                    </a:lnTo>
                    <a:lnTo>
                      <a:pt x="215" y="170"/>
                    </a:lnTo>
                    <a:lnTo>
                      <a:pt x="208" y="170"/>
                    </a:lnTo>
                    <a:lnTo>
                      <a:pt x="201" y="161"/>
                    </a:lnTo>
                    <a:lnTo>
                      <a:pt x="192" y="161"/>
                    </a:lnTo>
                    <a:lnTo>
                      <a:pt x="181" y="161"/>
                    </a:lnTo>
                    <a:lnTo>
                      <a:pt x="174" y="161"/>
                    </a:lnTo>
                    <a:lnTo>
                      <a:pt x="166" y="153"/>
                    </a:lnTo>
                    <a:lnTo>
                      <a:pt x="157" y="153"/>
                    </a:lnTo>
                    <a:lnTo>
                      <a:pt x="146" y="153"/>
                    </a:lnTo>
                    <a:lnTo>
                      <a:pt x="139" y="142"/>
                    </a:lnTo>
                    <a:lnTo>
                      <a:pt x="130" y="142"/>
                    </a:lnTo>
                    <a:lnTo>
                      <a:pt x="119" y="142"/>
                    </a:lnTo>
                    <a:lnTo>
                      <a:pt x="112" y="142"/>
                    </a:lnTo>
                    <a:lnTo>
                      <a:pt x="105" y="135"/>
                    </a:lnTo>
                    <a:lnTo>
                      <a:pt x="96" y="135"/>
                    </a:lnTo>
                    <a:lnTo>
                      <a:pt x="85" y="135"/>
                    </a:lnTo>
                    <a:lnTo>
                      <a:pt x="78" y="135"/>
                    </a:lnTo>
                    <a:lnTo>
                      <a:pt x="69" y="124"/>
                    </a:lnTo>
                    <a:lnTo>
                      <a:pt x="61" y="124"/>
                    </a:lnTo>
                    <a:lnTo>
                      <a:pt x="49" y="124"/>
                    </a:lnTo>
                    <a:lnTo>
                      <a:pt x="42" y="119"/>
                    </a:lnTo>
                    <a:lnTo>
                      <a:pt x="34" y="119"/>
                    </a:lnTo>
                    <a:lnTo>
                      <a:pt x="23" y="119"/>
                    </a:lnTo>
                    <a:lnTo>
                      <a:pt x="14" y="108"/>
                    </a:lnTo>
                    <a:lnTo>
                      <a:pt x="7" y="101"/>
                    </a:lnTo>
                    <a:lnTo>
                      <a:pt x="0" y="101"/>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38" name="Freeform 62">
                <a:extLst>
                  <a:ext uri="{FF2B5EF4-FFF2-40B4-BE49-F238E27FC236}">
                    <a16:creationId xmlns:a16="http://schemas.microsoft.com/office/drawing/2014/main" id="{B4CA0FB3-89E8-47A2-926E-DC2B4F59A482}"/>
                  </a:ext>
                </a:extLst>
              </p:cNvPr>
              <p:cNvSpPr>
                <a:spLocks/>
              </p:cNvSpPr>
              <p:nvPr/>
            </p:nvSpPr>
            <p:spPr bwMode="auto">
              <a:xfrm>
                <a:off x="434" y="2289"/>
                <a:ext cx="17" cy="34"/>
              </a:xfrm>
              <a:custGeom>
                <a:avLst/>
                <a:gdLst>
                  <a:gd name="T0" fmla="*/ 34 w 34"/>
                  <a:gd name="T1" fmla="*/ 69 h 69"/>
                  <a:gd name="T2" fmla="*/ 23 w 34"/>
                  <a:gd name="T3" fmla="*/ 62 h 69"/>
                  <a:gd name="T4" fmla="*/ 16 w 34"/>
                  <a:gd name="T5" fmla="*/ 53 h 69"/>
                  <a:gd name="T6" fmla="*/ 7 w 34"/>
                  <a:gd name="T7" fmla="*/ 45 h 69"/>
                  <a:gd name="T8" fmla="*/ 0 w 34"/>
                  <a:gd name="T9" fmla="*/ 34 h 69"/>
                  <a:gd name="T10" fmla="*/ 0 w 34"/>
                  <a:gd name="T11" fmla="*/ 0 h 69"/>
                </a:gdLst>
                <a:ahLst/>
                <a:cxnLst>
                  <a:cxn ang="0">
                    <a:pos x="T0" y="T1"/>
                  </a:cxn>
                  <a:cxn ang="0">
                    <a:pos x="T2" y="T3"/>
                  </a:cxn>
                  <a:cxn ang="0">
                    <a:pos x="T4" y="T5"/>
                  </a:cxn>
                  <a:cxn ang="0">
                    <a:pos x="T6" y="T7"/>
                  </a:cxn>
                  <a:cxn ang="0">
                    <a:pos x="T8" y="T9"/>
                  </a:cxn>
                  <a:cxn ang="0">
                    <a:pos x="T10" y="T11"/>
                  </a:cxn>
                </a:cxnLst>
                <a:rect l="0" t="0" r="r" b="b"/>
                <a:pathLst>
                  <a:path w="34" h="69">
                    <a:moveTo>
                      <a:pt x="34" y="69"/>
                    </a:moveTo>
                    <a:lnTo>
                      <a:pt x="23" y="62"/>
                    </a:lnTo>
                    <a:lnTo>
                      <a:pt x="16" y="53"/>
                    </a:lnTo>
                    <a:lnTo>
                      <a:pt x="7" y="45"/>
                    </a:lnTo>
                    <a:lnTo>
                      <a:pt x="0" y="34"/>
                    </a:lnTo>
                    <a:lnTo>
                      <a:pt x="0" y="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03840" name="Line 64">
              <a:extLst>
                <a:ext uri="{FF2B5EF4-FFF2-40B4-BE49-F238E27FC236}">
                  <a16:creationId xmlns:a16="http://schemas.microsoft.com/office/drawing/2014/main" id="{6342C01B-D8EF-4414-BCEB-A93BEA520DDD}"/>
                </a:ext>
              </a:extLst>
            </p:cNvPr>
            <p:cNvSpPr>
              <a:spLocks noChangeShapeType="1"/>
            </p:cNvSpPr>
            <p:nvPr/>
          </p:nvSpPr>
          <p:spPr bwMode="auto">
            <a:xfrm>
              <a:off x="172" y="2751"/>
              <a:ext cx="1" cy="2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03841" name="Picture 65">
              <a:extLst>
                <a:ext uri="{FF2B5EF4-FFF2-40B4-BE49-F238E27FC236}">
                  <a16:creationId xmlns:a16="http://schemas.microsoft.com/office/drawing/2014/main" id="{216F1498-051F-49CC-B0B9-E4B55B94D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 y="1152"/>
              <a:ext cx="1655"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842" name="Line 66">
              <a:extLst>
                <a:ext uri="{FF2B5EF4-FFF2-40B4-BE49-F238E27FC236}">
                  <a16:creationId xmlns:a16="http://schemas.microsoft.com/office/drawing/2014/main" id="{B37F4DF5-8870-4E3F-8E9A-2853BCBD32E6}"/>
                </a:ext>
              </a:extLst>
            </p:cNvPr>
            <p:cNvSpPr>
              <a:spLocks noChangeShapeType="1"/>
            </p:cNvSpPr>
            <p:nvPr/>
          </p:nvSpPr>
          <p:spPr bwMode="auto">
            <a:xfrm flipH="1">
              <a:off x="187" y="2285"/>
              <a:ext cx="247" cy="249"/>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43" name="Line 67">
              <a:extLst>
                <a:ext uri="{FF2B5EF4-FFF2-40B4-BE49-F238E27FC236}">
                  <a16:creationId xmlns:a16="http://schemas.microsoft.com/office/drawing/2014/main" id="{301201CD-1284-4311-B944-CCCF53246EF6}"/>
                </a:ext>
              </a:extLst>
            </p:cNvPr>
            <p:cNvSpPr>
              <a:spLocks noChangeShapeType="1"/>
            </p:cNvSpPr>
            <p:nvPr/>
          </p:nvSpPr>
          <p:spPr bwMode="auto">
            <a:xfrm flipH="1">
              <a:off x="547" y="1986"/>
              <a:ext cx="369" cy="760"/>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44" name="Line 68">
              <a:extLst>
                <a:ext uri="{FF2B5EF4-FFF2-40B4-BE49-F238E27FC236}">
                  <a16:creationId xmlns:a16="http://schemas.microsoft.com/office/drawing/2014/main" id="{53FA9C1A-FCAB-4162-8EA0-AA2B08BAEA71}"/>
                </a:ext>
              </a:extLst>
            </p:cNvPr>
            <p:cNvSpPr>
              <a:spLocks noChangeShapeType="1"/>
            </p:cNvSpPr>
            <p:nvPr/>
          </p:nvSpPr>
          <p:spPr bwMode="auto">
            <a:xfrm flipH="1">
              <a:off x="872" y="1804"/>
              <a:ext cx="478" cy="768"/>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45" name="Line 69">
              <a:extLst>
                <a:ext uri="{FF2B5EF4-FFF2-40B4-BE49-F238E27FC236}">
                  <a16:creationId xmlns:a16="http://schemas.microsoft.com/office/drawing/2014/main" id="{E3AE7FFD-A0AD-42F2-BF09-AB472470FC52}"/>
                </a:ext>
              </a:extLst>
            </p:cNvPr>
            <p:cNvSpPr>
              <a:spLocks noChangeShapeType="1"/>
            </p:cNvSpPr>
            <p:nvPr/>
          </p:nvSpPr>
          <p:spPr bwMode="auto">
            <a:xfrm>
              <a:off x="1045" y="2251"/>
              <a:ext cx="378" cy="490"/>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46" name="Line 70">
              <a:extLst>
                <a:ext uri="{FF2B5EF4-FFF2-40B4-BE49-F238E27FC236}">
                  <a16:creationId xmlns:a16="http://schemas.microsoft.com/office/drawing/2014/main" id="{0E8E53AB-850A-4812-8933-E036DDD2AB67}"/>
                </a:ext>
              </a:extLst>
            </p:cNvPr>
            <p:cNvSpPr>
              <a:spLocks noChangeShapeType="1"/>
            </p:cNvSpPr>
            <p:nvPr/>
          </p:nvSpPr>
          <p:spPr bwMode="auto">
            <a:xfrm flipH="1">
              <a:off x="1013" y="1994"/>
              <a:ext cx="469" cy="556"/>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47" name="Line 71">
              <a:extLst>
                <a:ext uri="{FF2B5EF4-FFF2-40B4-BE49-F238E27FC236}">
                  <a16:creationId xmlns:a16="http://schemas.microsoft.com/office/drawing/2014/main" id="{04AFBEAC-9507-465D-8B5A-0248B244C705}"/>
                </a:ext>
              </a:extLst>
            </p:cNvPr>
            <p:cNvSpPr>
              <a:spLocks noChangeShapeType="1"/>
            </p:cNvSpPr>
            <p:nvPr/>
          </p:nvSpPr>
          <p:spPr bwMode="auto">
            <a:xfrm>
              <a:off x="170" y="2776"/>
              <a:ext cx="168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48" name="Rectangle 72">
              <a:extLst>
                <a:ext uri="{FF2B5EF4-FFF2-40B4-BE49-F238E27FC236}">
                  <a16:creationId xmlns:a16="http://schemas.microsoft.com/office/drawing/2014/main" id="{31A5A795-6064-49B2-B666-3414EDA5F6AB}"/>
                </a:ext>
              </a:extLst>
            </p:cNvPr>
            <p:cNvSpPr>
              <a:spLocks noChangeArrowheads="1"/>
            </p:cNvSpPr>
            <p:nvPr/>
          </p:nvSpPr>
          <p:spPr bwMode="auto">
            <a:xfrm>
              <a:off x="144" y="2792"/>
              <a:ext cx="43"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49" name="Rectangle 73">
              <a:extLst>
                <a:ext uri="{FF2B5EF4-FFF2-40B4-BE49-F238E27FC236}">
                  <a16:creationId xmlns:a16="http://schemas.microsoft.com/office/drawing/2014/main" id="{4837DD24-2364-47B2-965A-08638218E6A8}"/>
                </a:ext>
              </a:extLst>
            </p:cNvPr>
            <p:cNvSpPr>
              <a:spLocks noChangeArrowheads="1"/>
            </p:cNvSpPr>
            <p:nvPr/>
          </p:nvSpPr>
          <p:spPr bwMode="auto">
            <a:xfrm>
              <a:off x="144"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50" name="Rectangle 74">
              <a:extLst>
                <a:ext uri="{FF2B5EF4-FFF2-40B4-BE49-F238E27FC236}">
                  <a16:creationId xmlns:a16="http://schemas.microsoft.com/office/drawing/2014/main" id="{EFAC0743-A5FF-40CA-A23B-4E08B31577F0}"/>
                </a:ext>
              </a:extLst>
            </p:cNvPr>
            <p:cNvSpPr>
              <a:spLocks noChangeArrowheads="1"/>
            </p:cNvSpPr>
            <p:nvPr/>
          </p:nvSpPr>
          <p:spPr bwMode="auto">
            <a:xfrm>
              <a:off x="160"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2</a:t>
              </a:r>
              <a:endParaRPr lang="en-US" altLang="en-US"/>
            </a:p>
          </p:txBody>
        </p:sp>
        <p:sp>
          <p:nvSpPr>
            <p:cNvPr id="203851" name="Line 75">
              <a:extLst>
                <a:ext uri="{FF2B5EF4-FFF2-40B4-BE49-F238E27FC236}">
                  <a16:creationId xmlns:a16="http://schemas.microsoft.com/office/drawing/2014/main" id="{09F786AB-2FF7-46F7-9339-4614AE168A27}"/>
                </a:ext>
              </a:extLst>
            </p:cNvPr>
            <p:cNvSpPr>
              <a:spLocks noChangeShapeType="1"/>
            </p:cNvSpPr>
            <p:nvPr/>
          </p:nvSpPr>
          <p:spPr bwMode="auto">
            <a:xfrm flipV="1">
              <a:off x="380"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52" name="Rectangle 76">
              <a:extLst>
                <a:ext uri="{FF2B5EF4-FFF2-40B4-BE49-F238E27FC236}">
                  <a16:creationId xmlns:a16="http://schemas.microsoft.com/office/drawing/2014/main" id="{8442549A-1744-48B2-A28C-60A37C7110A3}"/>
                </a:ext>
              </a:extLst>
            </p:cNvPr>
            <p:cNvSpPr>
              <a:spLocks noChangeArrowheads="1"/>
            </p:cNvSpPr>
            <p:nvPr/>
          </p:nvSpPr>
          <p:spPr bwMode="auto">
            <a:xfrm>
              <a:off x="329" y="2792"/>
              <a:ext cx="82"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53" name="Rectangle 77">
              <a:extLst>
                <a:ext uri="{FF2B5EF4-FFF2-40B4-BE49-F238E27FC236}">
                  <a16:creationId xmlns:a16="http://schemas.microsoft.com/office/drawing/2014/main" id="{4AFAC7A8-F70F-4E8F-AEE6-71F8316F3740}"/>
                </a:ext>
              </a:extLst>
            </p:cNvPr>
            <p:cNvSpPr>
              <a:spLocks noChangeArrowheads="1"/>
            </p:cNvSpPr>
            <p:nvPr/>
          </p:nvSpPr>
          <p:spPr bwMode="auto">
            <a:xfrm>
              <a:off x="329"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54" name="Rectangle 78">
              <a:extLst>
                <a:ext uri="{FF2B5EF4-FFF2-40B4-BE49-F238E27FC236}">
                  <a16:creationId xmlns:a16="http://schemas.microsoft.com/office/drawing/2014/main" id="{B460CB02-6AAD-4FEB-BBE1-6860C60F974C}"/>
                </a:ext>
              </a:extLst>
            </p:cNvPr>
            <p:cNvSpPr>
              <a:spLocks noChangeArrowheads="1"/>
            </p:cNvSpPr>
            <p:nvPr/>
          </p:nvSpPr>
          <p:spPr bwMode="auto">
            <a:xfrm>
              <a:off x="346"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1.5</a:t>
              </a:r>
              <a:endParaRPr lang="en-US" altLang="en-US"/>
            </a:p>
          </p:txBody>
        </p:sp>
        <p:sp>
          <p:nvSpPr>
            <p:cNvPr id="203855" name="Line 79">
              <a:extLst>
                <a:ext uri="{FF2B5EF4-FFF2-40B4-BE49-F238E27FC236}">
                  <a16:creationId xmlns:a16="http://schemas.microsoft.com/office/drawing/2014/main" id="{CF1C1C7D-0158-4DC1-9572-BBDC9C155E3A}"/>
                </a:ext>
              </a:extLst>
            </p:cNvPr>
            <p:cNvSpPr>
              <a:spLocks noChangeShapeType="1"/>
            </p:cNvSpPr>
            <p:nvPr/>
          </p:nvSpPr>
          <p:spPr bwMode="auto">
            <a:xfrm flipV="1">
              <a:off x="589"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56" name="Rectangle 80">
              <a:extLst>
                <a:ext uri="{FF2B5EF4-FFF2-40B4-BE49-F238E27FC236}">
                  <a16:creationId xmlns:a16="http://schemas.microsoft.com/office/drawing/2014/main" id="{EE428BAE-D858-4A4D-A496-0A530DD4D392}"/>
                </a:ext>
              </a:extLst>
            </p:cNvPr>
            <p:cNvSpPr>
              <a:spLocks noChangeArrowheads="1"/>
            </p:cNvSpPr>
            <p:nvPr/>
          </p:nvSpPr>
          <p:spPr bwMode="auto">
            <a:xfrm>
              <a:off x="562" y="2792"/>
              <a:ext cx="43"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57" name="Rectangle 81">
              <a:extLst>
                <a:ext uri="{FF2B5EF4-FFF2-40B4-BE49-F238E27FC236}">
                  <a16:creationId xmlns:a16="http://schemas.microsoft.com/office/drawing/2014/main" id="{21743B3F-8540-410E-BA5C-8F36C3B7C465}"/>
                </a:ext>
              </a:extLst>
            </p:cNvPr>
            <p:cNvSpPr>
              <a:spLocks noChangeArrowheads="1"/>
            </p:cNvSpPr>
            <p:nvPr/>
          </p:nvSpPr>
          <p:spPr bwMode="auto">
            <a:xfrm>
              <a:off x="562"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58" name="Rectangle 82">
              <a:extLst>
                <a:ext uri="{FF2B5EF4-FFF2-40B4-BE49-F238E27FC236}">
                  <a16:creationId xmlns:a16="http://schemas.microsoft.com/office/drawing/2014/main" id="{D9CC2B01-C3F8-4197-9F82-064BFA66C52C}"/>
                </a:ext>
              </a:extLst>
            </p:cNvPr>
            <p:cNvSpPr>
              <a:spLocks noChangeArrowheads="1"/>
            </p:cNvSpPr>
            <p:nvPr/>
          </p:nvSpPr>
          <p:spPr bwMode="auto">
            <a:xfrm>
              <a:off x="578"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a:t>
              </a:r>
              <a:endParaRPr lang="en-US" altLang="en-US"/>
            </a:p>
          </p:txBody>
        </p:sp>
        <p:sp>
          <p:nvSpPr>
            <p:cNvPr id="203859" name="Line 83">
              <a:extLst>
                <a:ext uri="{FF2B5EF4-FFF2-40B4-BE49-F238E27FC236}">
                  <a16:creationId xmlns:a16="http://schemas.microsoft.com/office/drawing/2014/main" id="{9E93F816-B80B-454E-9A0B-BA34A138EA5F}"/>
                </a:ext>
              </a:extLst>
            </p:cNvPr>
            <p:cNvSpPr>
              <a:spLocks noChangeShapeType="1"/>
            </p:cNvSpPr>
            <p:nvPr/>
          </p:nvSpPr>
          <p:spPr bwMode="auto">
            <a:xfrm flipV="1">
              <a:off x="799"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60" name="Rectangle 84">
              <a:extLst>
                <a:ext uri="{FF2B5EF4-FFF2-40B4-BE49-F238E27FC236}">
                  <a16:creationId xmlns:a16="http://schemas.microsoft.com/office/drawing/2014/main" id="{1CC1B977-FA21-4916-AA57-5BC5DB1C9EEC}"/>
                </a:ext>
              </a:extLst>
            </p:cNvPr>
            <p:cNvSpPr>
              <a:spLocks noChangeArrowheads="1"/>
            </p:cNvSpPr>
            <p:nvPr/>
          </p:nvSpPr>
          <p:spPr bwMode="auto">
            <a:xfrm>
              <a:off x="748" y="2792"/>
              <a:ext cx="8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61" name="Rectangle 85">
              <a:extLst>
                <a:ext uri="{FF2B5EF4-FFF2-40B4-BE49-F238E27FC236}">
                  <a16:creationId xmlns:a16="http://schemas.microsoft.com/office/drawing/2014/main" id="{301DD9B4-60C6-478F-9A92-96FC30F4166A}"/>
                </a:ext>
              </a:extLst>
            </p:cNvPr>
            <p:cNvSpPr>
              <a:spLocks noChangeArrowheads="1"/>
            </p:cNvSpPr>
            <p:nvPr/>
          </p:nvSpPr>
          <p:spPr bwMode="auto">
            <a:xfrm>
              <a:off x="748"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62" name="Rectangle 86">
              <a:extLst>
                <a:ext uri="{FF2B5EF4-FFF2-40B4-BE49-F238E27FC236}">
                  <a16:creationId xmlns:a16="http://schemas.microsoft.com/office/drawing/2014/main" id="{A0D8764F-61D3-4792-B255-05F95A58C57B}"/>
                </a:ext>
              </a:extLst>
            </p:cNvPr>
            <p:cNvSpPr>
              <a:spLocks noChangeArrowheads="1"/>
            </p:cNvSpPr>
            <p:nvPr/>
          </p:nvSpPr>
          <p:spPr bwMode="auto">
            <a:xfrm>
              <a:off x="764"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0.5</a:t>
              </a:r>
              <a:endParaRPr lang="en-US" altLang="en-US"/>
            </a:p>
          </p:txBody>
        </p:sp>
        <p:sp>
          <p:nvSpPr>
            <p:cNvPr id="203863" name="Line 87">
              <a:extLst>
                <a:ext uri="{FF2B5EF4-FFF2-40B4-BE49-F238E27FC236}">
                  <a16:creationId xmlns:a16="http://schemas.microsoft.com/office/drawing/2014/main" id="{D946ECBE-6A98-4B81-8F76-AEEE7FE6FB89}"/>
                </a:ext>
              </a:extLst>
            </p:cNvPr>
            <p:cNvSpPr>
              <a:spLocks noChangeShapeType="1"/>
            </p:cNvSpPr>
            <p:nvPr/>
          </p:nvSpPr>
          <p:spPr bwMode="auto">
            <a:xfrm flipV="1">
              <a:off x="1011"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64" name="Rectangle 88">
              <a:extLst>
                <a:ext uri="{FF2B5EF4-FFF2-40B4-BE49-F238E27FC236}">
                  <a16:creationId xmlns:a16="http://schemas.microsoft.com/office/drawing/2014/main" id="{AE694391-03DA-42B3-9026-82E63249AE52}"/>
                </a:ext>
              </a:extLst>
            </p:cNvPr>
            <p:cNvSpPr>
              <a:spLocks noChangeArrowheads="1"/>
            </p:cNvSpPr>
            <p:nvPr/>
          </p:nvSpPr>
          <p:spPr bwMode="auto">
            <a:xfrm>
              <a:off x="1000" y="2792"/>
              <a:ext cx="27"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65" name="Rectangle 89">
              <a:extLst>
                <a:ext uri="{FF2B5EF4-FFF2-40B4-BE49-F238E27FC236}">
                  <a16:creationId xmlns:a16="http://schemas.microsoft.com/office/drawing/2014/main" id="{D05297C2-A9A1-4A0C-A9C6-12AC92A685F2}"/>
                </a:ext>
              </a:extLst>
            </p:cNvPr>
            <p:cNvSpPr>
              <a:spLocks noChangeArrowheads="1"/>
            </p:cNvSpPr>
            <p:nvPr/>
          </p:nvSpPr>
          <p:spPr bwMode="auto">
            <a:xfrm>
              <a:off x="1000"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0</a:t>
              </a:r>
              <a:endParaRPr lang="en-US" altLang="en-US"/>
            </a:p>
          </p:txBody>
        </p:sp>
        <p:sp>
          <p:nvSpPr>
            <p:cNvPr id="203866" name="Line 90">
              <a:extLst>
                <a:ext uri="{FF2B5EF4-FFF2-40B4-BE49-F238E27FC236}">
                  <a16:creationId xmlns:a16="http://schemas.microsoft.com/office/drawing/2014/main" id="{99C0C2BB-D3A6-4D8E-B448-42BF75FA6DA2}"/>
                </a:ext>
              </a:extLst>
            </p:cNvPr>
            <p:cNvSpPr>
              <a:spLocks noChangeShapeType="1"/>
            </p:cNvSpPr>
            <p:nvPr/>
          </p:nvSpPr>
          <p:spPr bwMode="auto">
            <a:xfrm flipV="1">
              <a:off x="1221"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67" name="Rectangle 91">
              <a:extLst>
                <a:ext uri="{FF2B5EF4-FFF2-40B4-BE49-F238E27FC236}">
                  <a16:creationId xmlns:a16="http://schemas.microsoft.com/office/drawing/2014/main" id="{8E6C11C1-F6E6-484A-999F-E4B282B37FCE}"/>
                </a:ext>
              </a:extLst>
            </p:cNvPr>
            <p:cNvSpPr>
              <a:spLocks noChangeArrowheads="1"/>
            </p:cNvSpPr>
            <p:nvPr/>
          </p:nvSpPr>
          <p:spPr bwMode="auto">
            <a:xfrm>
              <a:off x="1187" y="2792"/>
              <a:ext cx="6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68" name="Rectangle 92">
              <a:extLst>
                <a:ext uri="{FF2B5EF4-FFF2-40B4-BE49-F238E27FC236}">
                  <a16:creationId xmlns:a16="http://schemas.microsoft.com/office/drawing/2014/main" id="{E13E68F8-0B1F-46C6-94FC-7A22DE8D6711}"/>
                </a:ext>
              </a:extLst>
            </p:cNvPr>
            <p:cNvSpPr>
              <a:spLocks noChangeArrowheads="1"/>
            </p:cNvSpPr>
            <p:nvPr/>
          </p:nvSpPr>
          <p:spPr bwMode="auto">
            <a:xfrm>
              <a:off x="1187"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0.5</a:t>
              </a:r>
              <a:endParaRPr lang="en-US" altLang="en-US"/>
            </a:p>
          </p:txBody>
        </p:sp>
        <p:sp>
          <p:nvSpPr>
            <p:cNvPr id="203869" name="Line 93">
              <a:extLst>
                <a:ext uri="{FF2B5EF4-FFF2-40B4-BE49-F238E27FC236}">
                  <a16:creationId xmlns:a16="http://schemas.microsoft.com/office/drawing/2014/main" id="{EB95C57E-7F2D-46B8-9CF9-6AB9BDFAF38F}"/>
                </a:ext>
              </a:extLst>
            </p:cNvPr>
            <p:cNvSpPr>
              <a:spLocks noChangeShapeType="1"/>
            </p:cNvSpPr>
            <p:nvPr/>
          </p:nvSpPr>
          <p:spPr bwMode="auto">
            <a:xfrm flipV="1">
              <a:off x="1430"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70" name="Rectangle 94">
              <a:extLst>
                <a:ext uri="{FF2B5EF4-FFF2-40B4-BE49-F238E27FC236}">
                  <a16:creationId xmlns:a16="http://schemas.microsoft.com/office/drawing/2014/main" id="{D3D5A9AD-57BE-449A-BFE7-6FFC47322D0F}"/>
                </a:ext>
              </a:extLst>
            </p:cNvPr>
            <p:cNvSpPr>
              <a:spLocks noChangeArrowheads="1"/>
            </p:cNvSpPr>
            <p:nvPr/>
          </p:nvSpPr>
          <p:spPr bwMode="auto">
            <a:xfrm>
              <a:off x="1418" y="2792"/>
              <a:ext cx="26"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71" name="Rectangle 95">
              <a:extLst>
                <a:ext uri="{FF2B5EF4-FFF2-40B4-BE49-F238E27FC236}">
                  <a16:creationId xmlns:a16="http://schemas.microsoft.com/office/drawing/2014/main" id="{03E3E183-E797-49AD-8F91-2BFCEC4C6D6B}"/>
                </a:ext>
              </a:extLst>
            </p:cNvPr>
            <p:cNvSpPr>
              <a:spLocks noChangeArrowheads="1"/>
            </p:cNvSpPr>
            <p:nvPr/>
          </p:nvSpPr>
          <p:spPr bwMode="auto">
            <a:xfrm>
              <a:off x="1418"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a:t>
              </a:r>
              <a:endParaRPr lang="en-US" altLang="en-US"/>
            </a:p>
          </p:txBody>
        </p:sp>
        <p:sp>
          <p:nvSpPr>
            <p:cNvPr id="203872" name="Line 96">
              <a:extLst>
                <a:ext uri="{FF2B5EF4-FFF2-40B4-BE49-F238E27FC236}">
                  <a16:creationId xmlns:a16="http://schemas.microsoft.com/office/drawing/2014/main" id="{DB3163A7-B384-4D1D-B7AC-060515C84BE1}"/>
                </a:ext>
              </a:extLst>
            </p:cNvPr>
            <p:cNvSpPr>
              <a:spLocks noChangeShapeType="1"/>
            </p:cNvSpPr>
            <p:nvPr/>
          </p:nvSpPr>
          <p:spPr bwMode="auto">
            <a:xfrm flipV="1">
              <a:off x="1639"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73" name="Rectangle 97">
              <a:extLst>
                <a:ext uri="{FF2B5EF4-FFF2-40B4-BE49-F238E27FC236}">
                  <a16:creationId xmlns:a16="http://schemas.microsoft.com/office/drawing/2014/main" id="{2D3A2912-613A-441A-BC12-76F20A254D06}"/>
                </a:ext>
              </a:extLst>
            </p:cNvPr>
            <p:cNvSpPr>
              <a:spLocks noChangeArrowheads="1"/>
            </p:cNvSpPr>
            <p:nvPr/>
          </p:nvSpPr>
          <p:spPr bwMode="auto">
            <a:xfrm>
              <a:off x="1605" y="2792"/>
              <a:ext cx="6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74" name="Rectangle 98">
              <a:extLst>
                <a:ext uri="{FF2B5EF4-FFF2-40B4-BE49-F238E27FC236}">
                  <a16:creationId xmlns:a16="http://schemas.microsoft.com/office/drawing/2014/main" id="{037EE920-3354-4C45-ACA5-4F50FE637A52}"/>
                </a:ext>
              </a:extLst>
            </p:cNvPr>
            <p:cNvSpPr>
              <a:spLocks noChangeArrowheads="1"/>
            </p:cNvSpPr>
            <p:nvPr/>
          </p:nvSpPr>
          <p:spPr bwMode="auto">
            <a:xfrm>
              <a:off x="1605"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1.5</a:t>
              </a:r>
              <a:endParaRPr lang="en-US" altLang="en-US"/>
            </a:p>
          </p:txBody>
        </p:sp>
        <p:sp>
          <p:nvSpPr>
            <p:cNvPr id="203875" name="Line 99">
              <a:extLst>
                <a:ext uri="{FF2B5EF4-FFF2-40B4-BE49-F238E27FC236}">
                  <a16:creationId xmlns:a16="http://schemas.microsoft.com/office/drawing/2014/main" id="{6CBBE43E-3946-485A-BA2C-9A8A1100DFB4}"/>
                </a:ext>
              </a:extLst>
            </p:cNvPr>
            <p:cNvSpPr>
              <a:spLocks noChangeShapeType="1"/>
            </p:cNvSpPr>
            <p:nvPr/>
          </p:nvSpPr>
          <p:spPr bwMode="auto">
            <a:xfrm flipV="1">
              <a:off x="1852"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76" name="Rectangle 100">
              <a:extLst>
                <a:ext uri="{FF2B5EF4-FFF2-40B4-BE49-F238E27FC236}">
                  <a16:creationId xmlns:a16="http://schemas.microsoft.com/office/drawing/2014/main" id="{8F8B2C37-872E-4719-A0C7-13DA0D1CEBE1}"/>
                </a:ext>
              </a:extLst>
            </p:cNvPr>
            <p:cNvSpPr>
              <a:spLocks noChangeArrowheads="1"/>
            </p:cNvSpPr>
            <p:nvPr/>
          </p:nvSpPr>
          <p:spPr bwMode="auto">
            <a:xfrm>
              <a:off x="1841" y="2792"/>
              <a:ext cx="27"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77" name="Rectangle 101">
              <a:extLst>
                <a:ext uri="{FF2B5EF4-FFF2-40B4-BE49-F238E27FC236}">
                  <a16:creationId xmlns:a16="http://schemas.microsoft.com/office/drawing/2014/main" id="{F511E1BE-338D-4617-B912-F0AE07CD064F}"/>
                </a:ext>
              </a:extLst>
            </p:cNvPr>
            <p:cNvSpPr>
              <a:spLocks noChangeArrowheads="1"/>
            </p:cNvSpPr>
            <p:nvPr/>
          </p:nvSpPr>
          <p:spPr bwMode="auto">
            <a:xfrm>
              <a:off x="1841"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2</a:t>
              </a:r>
              <a:endParaRPr lang="en-US" altLang="en-US"/>
            </a:p>
          </p:txBody>
        </p:sp>
        <p:sp>
          <p:nvSpPr>
            <p:cNvPr id="203878" name="Line 102">
              <a:extLst>
                <a:ext uri="{FF2B5EF4-FFF2-40B4-BE49-F238E27FC236}">
                  <a16:creationId xmlns:a16="http://schemas.microsoft.com/office/drawing/2014/main" id="{94CB1C24-49F1-4529-9AA8-25894D83FAC3}"/>
                </a:ext>
              </a:extLst>
            </p:cNvPr>
            <p:cNvSpPr>
              <a:spLocks noChangeShapeType="1"/>
            </p:cNvSpPr>
            <p:nvPr/>
          </p:nvSpPr>
          <p:spPr bwMode="auto">
            <a:xfrm flipH="1">
              <a:off x="1832" y="2776"/>
              <a:ext cx="20"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79" name="Freeform 103">
              <a:extLst>
                <a:ext uri="{FF2B5EF4-FFF2-40B4-BE49-F238E27FC236}">
                  <a16:creationId xmlns:a16="http://schemas.microsoft.com/office/drawing/2014/main" id="{E1E4FB17-0DA1-4F55-931A-E8A81538B1B3}"/>
                </a:ext>
              </a:extLst>
            </p:cNvPr>
            <p:cNvSpPr>
              <a:spLocks/>
            </p:cNvSpPr>
            <p:nvPr/>
          </p:nvSpPr>
          <p:spPr bwMode="auto">
            <a:xfrm>
              <a:off x="182" y="2529"/>
              <a:ext cx="571" cy="222"/>
            </a:xfrm>
            <a:custGeom>
              <a:avLst/>
              <a:gdLst>
                <a:gd name="T0" fmla="*/ 36 w 1141"/>
                <a:gd name="T1" fmla="*/ 29 h 443"/>
                <a:gd name="T2" fmla="*/ 56 w 1141"/>
                <a:gd name="T3" fmla="*/ 47 h 443"/>
                <a:gd name="T4" fmla="*/ 98 w 1141"/>
                <a:gd name="T5" fmla="*/ 72 h 443"/>
                <a:gd name="T6" fmla="*/ 119 w 1141"/>
                <a:gd name="T7" fmla="*/ 89 h 443"/>
                <a:gd name="T8" fmla="*/ 154 w 1141"/>
                <a:gd name="T9" fmla="*/ 121 h 443"/>
                <a:gd name="T10" fmla="*/ 192 w 1141"/>
                <a:gd name="T11" fmla="*/ 154 h 443"/>
                <a:gd name="T12" fmla="*/ 226 w 1141"/>
                <a:gd name="T13" fmla="*/ 185 h 443"/>
                <a:gd name="T14" fmla="*/ 253 w 1141"/>
                <a:gd name="T15" fmla="*/ 195 h 443"/>
                <a:gd name="T16" fmla="*/ 293 w 1141"/>
                <a:gd name="T17" fmla="*/ 232 h 443"/>
                <a:gd name="T18" fmla="*/ 326 w 1141"/>
                <a:gd name="T19" fmla="*/ 248 h 443"/>
                <a:gd name="T20" fmla="*/ 365 w 1141"/>
                <a:gd name="T21" fmla="*/ 273 h 443"/>
                <a:gd name="T22" fmla="*/ 396 w 1141"/>
                <a:gd name="T23" fmla="*/ 302 h 443"/>
                <a:gd name="T24" fmla="*/ 429 w 1141"/>
                <a:gd name="T25" fmla="*/ 308 h 443"/>
                <a:gd name="T26" fmla="*/ 454 w 1141"/>
                <a:gd name="T27" fmla="*/ 336 h 443"/>
                <a:gd name="T28" fmla="*/ 485 w 1141"/>
                <a:gd name="T29" fmla="*/ 355 h 443"/>
                <a:gd name="T30" fmla="*/ 526 w 1141"/>
                <a:gd name="T31" fmla="*/ 369 h 443"/>
                <a:gd name="T32" fmla="*/ 557 w 1141"/>
                <a:gd name="T33" fmla="*/ 376 h 443"/>
                <a:gd name="T34" fmla="*/ 597 w 1141"/>
                <a:gd name="T35" fmla="*/ 400 h 443"/>
                <a:gd name="T36" fmla="*/ 628 w 1141"/>
                <a:gd name="T37" fmla="*/ 407 h 443"/>
                <a:gd name="T38" fmla="*/ 669 w 1141"/>
                <a:gd name="T39" fmla="*/ 432 h 443"/>
                <a:gd name="T40" fmla="*/ 722 w 1141"/>
                <a:gd name="T41" fmla="*/ 443 h 443"/>
                <a:gd name="T42" fmla="*/ 767 w 1141"/>
                <a:gd name="T43" fmla="*/ 432 h 443"/>
                <a:gd name="T44" fmla="*/ 801 w 1141"/>
                <a:gd name="T45" fmla="*/ 418 h 443"/>
                <a:gd name="T46" fmla="*/ 837 w 1141"/>
                <a:gd name="T47" fmla="*/ 396 h 443"/>
                <a:gd name="T48" fmla="*/ 865 w 1141"/>
                <a:gd name="T49" fmla="*/ 391 h 443"/>
                <a:gd name="T50" fmla="*/ 901 w 1141"/>
                <a:gd name="T51" fmla="*/ 376 h 443"/>
                <a:gd name="T52" fmla="*/ 935 w 1141"/>
                <a:gd name="T53" fmla="*/ 365 h 443"/>
                <a:gd name="T54" fmla="*/ 964 w 1141"/>
                <a:gd name="T55" fmla="*/ 338 h 443"/>
                <a:gd name="T56" fmla="*/ 998 w 1141"/>
                <a:gd name="T57" fmla="*/ 336 h 443"/>
                <a:gd name="T58" fmla="*/ 1036 w 1141"/>
                <a:gd name="T59" fmla="*/ 326 h 443"/>
                <a:gd name="T60" fmla="*/ 1098 w 1141"/>
                <a:gd name="T61" fmla="*/ 317 h 443"/>
                <a:gd name="T62" fmla="*/ 1125 w 1141"/>
                <a:gd name="T63" fmla="*/ 308 h 443"/>
                <a:gd name="T64" fmla="*/ 1045 w 1141"/>
                <a:gd name="T65" fmla="*/ 299 h 443"/>
                <a:gd name="T66" fmla="*/ 1011 w 1141"/>
                <a:gd name="T67" fmla="*/ 311 h 443"/>
                <a:gd name="T68" fmla="*/ 982 w 1141"/>
                <a:gd name="T69" fmla="*/ 338 h 443"/>
                <a:gd name="T70" fmla="*/ 946 w 1141"/>
                <a:gd name="T71" fmla="*/ 340 h 443"/>
                <a:gd name="T72" fmla="*/ 902 w 1141"/>
                <a:gd name="T73" fmla="*/ 351 h 443"/>
                <a:gd name="T74" fmla="*/ 868 w 1141"/>
                <a:gd name="T75" fmla="*/ 365 h 443"/>
                <a:gd name="T76" fmla="*/ 848 w 1141"/>
                <a:gd name="T77" fmla="*/ 382 h 443"/>
                <a:gd name="T78" fmla="*/ 803 w 1141"/>
                <a:gd name="T79" fmla="*/ 393 h 443"/>
                <a:gd name="T80" fmla="*/ 770 w 1141"/>
                <a:gd name="T81" fmla="*/ 407 h 443"/>
                <a:gd name="T82" fmla="*/ 736 w 1141"/>
                <a:gd name="T83" fmla="*/ 429 h 443"/>
                <a:gd name="T84" fmla="*/ 705 w 1141"/>
                <a:gd name="T85" fmla="*/ 414 h 443"/>
                <a:gd name="T86" fmla="*/ 651 w 1141"/>
                <a:gd name="T87" fmla="*/ 403 h 443"/>
                <a:gd name="T88" fmla="*/ 624 w 1141"/>
                <a:gd name="T89" fmla="*/ 396 h 443"/>
                <a:gd name="T90" fmla="*/ 579 w 1141"/>
                <a:gd name="T91" fmla="*/ 373 h 443"/>
                <a:gd name="T92" fmla="*/ 552 w 1141"/>
                <a:gd name="T93" fmla="*/ 365 h 443"/>
                <a:gd name="T94" fmla="*/ 508 w 1141"/>
                <a:gd name="T95" fmla="*/ 340 h 443"/>
                <a:gd name="T96" fmla="*/ 481 w 1141"/>
                <a:gd name="T97" fmla="*/ 333 h 443"/>
                <a:gd name="T98" fmla="*/ 436 w 1141"/>
                <a:gd name="T99" fmla="*/ 308 h 443"/>
                <a:gd name="T100" fmla="*/ 418 w 1141"/>
                <a:gd name="T101" fmla="*/ 291 h 443"/>
                <a:gd name="T102" fmla="*/ 374 w 1141"/>
                <a:gd name="T103" fmla="*/ 275 h 443"/>
                <a:gd name="T104" fmla="*/ 347 w 1141"/>
                <a:gd name="T105" fmla="*/ 244 h 443"/>
                <a:gd name="T106" fmla="*/ 318 w 1141"/>
                <a:gd name="T107" fmla="*/ 226 h 443"/>
                <a:gd name="T108" fmla="*/ 277 w 1141"/>
                <a:gd name="T109" fmla="*/ 203 h 443"/>
                <a:gd name="T110" fmla="*/ 248 w 1141"/>
                <a:gd name="T111" fmla="*/ 174 h 443"/>
                <a:gd name="T112" fmla="*/ 212 w 1141"/>
                <a:gd name="T113" fmla="*/ 143 h 443"/>
                <a:gd name="T114" fmla="*/ 186 w 1141"/>
                <a:gd name="T115" fmla="*/ 132 h 443"/>
                <a:gd name="T116" fmla="*/ 150 w 1141"/>
                <a:gd name="T117" fmla="*/ 101 h 443"/>
                <a:gd name="T118" fmla="*/ 107 w 1141"/>
                <a:gd name="T119" fmla="*/ 74 h 443"/>
                <a:gd name="T120" fmla="*/ 80 w 1141"/>
                <a:gd name="T121" fmla="*/ 44 h 443"/>
                <a:gd name="T122" fmla="*/ 45 w 1141"/>
                <a:gd name="T123" fmla="*/ 22 h 443"/>
                <a:gd name="T124" fmla="*/ 16 w 1141"/>
                <a:gd name="T125" fmla="*/ 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41" h="443">
                  <a:moveTo>
                    <a:pt x="0" y="0"/>
                  </a:moveTo>
                  <a:lnTo>
                    <a:pt x="0" y="18"/>
                  </a:lnTo>
                  <a:lnTo>
                    <a:pt x="9" y="18"/>
                  </a:lnTo>
                  <a:lnTo>
                    <a:pt x="9" y="9"/>
                  </a:lnTo>
                  <a:lnTo>
                    <a:pt x="2" y="15"/>
                  </a:lnTo>
                  <a:lnTo>
                    <a:pt x="9" y="25"/>
                  </a:lnTo>
                  <a:lnTo>
                    <a:pt x="11" y="25"/>
                  </a:lnTo>
                  <a:lnTo>
                    <a:pt x="16" y="29"/>
                  </a:lnTo>
                  <a:lnTo>
                    <a:pt x="25" y="29"/>
                  </a:lnTo>
                  <a:lnTo>
                    <a:pt x="36" y="29"/>
                  </a:lnTo>
                  <a:lnTo>
                    <a:pt x="36" y="20"/>
                  </a:lnTo>
                  <a:lnTo>
                    <a:pt x="31" y="25"/>
                  </a:lnTo>
                  <a:lnTo>
                    <a:pt x="40" y="36"/>
                  </a:lnTo>
                  <a:lnTo>
                    <a:pt x="40" y="36"/>
                  </a:lnTo>
                  <a:lnTo>
                    <a:pt x="45" y="40"/>
                  </a:lnTo>
                  <a:lnTo>
                    <a:pt x="54" y="40"/>
                  </a:lnTo>
                  <a:lnTo>
                    <a:pt x="54" y="31"/>
                  </a:lnTo>
                  <a:lnTo>
                    <a:pt x="47" y="36"/>
                  </a:lnTo>
                  <a:lnTo>
                    <a:pt x="54" y="47"/>
                  </a:lnTo>
                  <a:lnTo>
                    <a:pt x="56" y="47"/>
                  </a:lnTo>
                  <a:lnTo>
                    <a:pt x="65" y="58"/>
                  </a:lnTo>
                  <a:lnTo>
                    <a:pt x="65" y="58"/>
                  </a:lnTo>
                  <a:lnTo>
                    <a:pt x="71" y="62"/>
                  </a:lnTo>
                  <a:lnTo>
                    <a:pt x="80" y="62"/>
                  </a:lnTo>
                  <a:lnTo>
                    <a:pt x="80" y="53"/>
                  </a:lnTo>
                  <a:lnTo>
                    <a:pt x="74" y="58"/>
                  </a:lnTo>
                  <a:lnTo>
                    <a:pt x="83" y="69"/>
                  </a:lnTo>
                  <a:lnTo>
                    <a:pt x="83" y="69"/>
                  </a:lnTo>
                  <a:lnTo>
                    <a:pt x="89" y="72"/>
                  </a:lnTo>
                  <a:lnTo>
                    <a:pt x="98" y="72"/>
                  </a:lnTo>
                  <a:lnTo>
                    <a:pt x="98" y="63"/>
                  </a:lnTo>
                  <a:lnTo>
                    <a:pt x="92" y="69"/>
                  </a:lnTo>
                  <a:lnTo>
                    <a:pt x="101" y="80"/>
                  </a:lnTo>
                  <a:lnTo>
                    <a:pt x="101" y="82"/>
                  </a:lnTo>
                  <a:lnTo>
                    <a:pt x="110" y="91"/>
                  </a:lnTo>
                  <a:lnTo>
                    <a:pt x="110" y="89"/>
                  </a:lnTo>
                  <a:lnTo>
                    <a:pt x="116" y="92"/>
                  </a:lnTo>
                  <a:lnTo>
                    <a:pt x="125" y="92"/>
                  </a:lnTo>
                  <a:lnTo>
                    <a:pt x="125" y="83"/>
                  </a:lnTo>
                  <a:lnTo>
                    <a:pt x="119" y="89"/>
                  </a:lnTo>
                  <a:lnTo>
                    <a:pt x="128" y="100"/>
                  </a:lnTo>
                  <a:lnTo>
                    <a:pt x="137" y="110"/>
                  </a:lnTo>
                  <a:lnTo>
                    <a:pt x="143" y="105"/>
                  </a:lnTo>
                  <a:lnTo>
                    <a:pt x="136" y="110"/>
                  </a:lnTo>
                  <a:lnTo>
                    <a:pt x="143" y="121"/>
                  </a:lnTo>
                  <a:lnTo>
                    <a:pt x="145" y="121"/>
                  </a:lnTo>
                  <a:lnTo>
                    <a:pt x="150" y="125"/>
                  </a:lnTo>
                  <a:lnTo>
                    <a:pt x="159" y="125"/>
                  </a:lnTo>
                  <a:lnTo>
                    <a:pt x="159" y="116"/>
                  </a:lnTo>
                  <a:lnTo>
                    <a:pt x="154" y="121"/>
                  </a:lnTo>
                  <a:lnTo>
                    <a:pt x="163" y="132"/>
                  </a:lnTo>
                  <a:lnTo>
                    <a:pt x="163" y="134"/>
                  </a:lnTo>
                  <a:lnTo>
                    <a:pt x="174" y="145"/>
                  </a:lnTo>
                  <a:lnTo>
                    <a:pt x="174" y="143"/>
                  </a:lnTo>
                  <a:lnTo>
                    <a:pt x="179" y="147"/>
                  </a:lnTo>
                  <a:lnTo>
                    <a:pt x="188" y="147"/>
                  </a:lnTo>
                  <a:lnTo>
                    <a:pt x="188" y="138"/>
                  </a:lnTo>
                  <a:lnTo>
                    <a:pt x="183" y="143"/>
                  </a:lnTo>
                  <a:lnTo>
                    <a:pt x="192" y="154"/>
                  </a:lnTo>
                  <a:lnTo>
                    <a:pt x="192" y="154"/>
                  </a:lnTo>
                  <a:lnTo>
                    <a:pt x="197" y="157"/>
                  </a:lnTo>
                  <a:lnTo>
                    <a:pt x="204" y="157"/>
                  </a:lnTo>
                  <a:lnTo>
                    <a:pt x="204" y="148"/>
                  </a:lnTo>
                  <a:lnTo>
                    <a:pt x="199" y="156"/>
                  </a:lnTo>
                  <a:lnTo>
                    <a:pt x="208" y="165"/>
                  </a:lnTo>
                  <a:lnTo>
                    <a:pt x="213" y="157"/>
                  </a:lnTo>
                  <a:lnTo>
                    <a:pt x="208" y="163"/>
                  </a:lnTo>
                  <a:lnTo>
                    <a:pt x="217" y="174"/>
                  </a:lnTo>
                  <a:lnTo>
                    <a:pt x="226" y="185"/>
                  </a:lnTo>
                  <a:lnTo>
                    <a:pt x="226" y="185"/>
                  </a:lnTo>
                  <a:lnTo>
                    <a:pt x="231" y="188"/>
                  </a:lnTo>
                  <a:lnTo>
                    <a:pt x="241" y="188"/>
                  </a:lnTo>
                  <a:lnTo>
                    <a:pt x="241" y="179"/>
                  </a:lnTo>
                  <a:lnTo>
                    <a:pt x="235" y="185"/>
                  </a:lnTo>
                  <a:lnTo>
                    <a:pt x="244" y="195"/>
                  </a:lnTo>
                  <a:lnTo>
                    <a:pt x="244" y="195"/>
                  </a:lnTo>
                  <a:lnTo>
                    <a:pt x="250" y="199"/>
                  </a:lnTo>
                  <a:lnTo>
                    <a:pt x="259" y="199"/>
                  </a:lnTo>
                  <a:lnTo>
                    <a:pt x="259" y="190"/>
                  </a:lnTo>
                  <a:lnTo>
                    <a:pt x="253" y="195"/>
                  </a:lnTo>
                  <a:lnTo>
                    <a:pt x="262" y="206"/>
                  </a:lnTo>
                  <a:lnTo>
                    <a:pt x="271" y="217"/>
                  </a:lnTo>
                  <a:lnTo>
                    <a:pt x="271" y="217"/>
                  </a:lnTo>
                  <a:lnTo>
                    <a:pt x="277" y="221"/>
                  </a:lnTo>
                  <a:lnTo>
                    <a:pt x="286" y="221"/>
                  </a:lnTo>
                  <a:lnTo>
                    <a:pt x="286" y="212"/>
                  </a:lnTo>
                  <a:lnTo>
                    <a:pt x="279" y="217"/>
                  </a:lnTo>
                  <a:lnTo>
                    <a:pt x="286" y="228"/>
                  </a:lnTo>
                  <a:lnTo>
                    <a:pt x="288" y="228"/>
                  </a:lnTo>
                  <a:lnTo>
                    <a:pt x="293" y="232"/>
                  </a:lnTo>
                  <a:lnTo>
                    <a:pt x="302" y="232"/>
                  </a:lnTo>
                  <a:lnTo>
                    <a:pt x="302" y="223"/>
                  </a:lnTo>
                  <a:lnTo>
                    <a:pt x="297" y="230"/>
                  </a:lnTo>
                  <a:lnTo>
                    <a:pt x="306" y="239"/>
                  </a:lnTo>
                  <a:lnTo>
                    <a:pt x="316" y="250"/>
                  </a:lnTo>
                  <a:lnTo>
                    <a:pt x="316" y="248"/>
                  </a:lnTo>
                  <a:lnTo>
                    <a:pt x="322" y="252"/>
                  </a:lnTo>
                  <a:lnTo>
                    <a:pt x="331" y="252"/>
                  </a:lnTo>
                  <a:lnTo>
                    <a:pt x="331" y="242"/>
                  </a:lnTo>
                  <a:lnTo>
                    <a:pt x="326" y="248"/>
                  </a:lnTo>
                  <a:lnTo>
                    <a:pt x="335" y="259"/>
                  </a:lnTo>
                  <a:lnTo>
                    <a:pt x="335" y="259"/>
                  </a:lnTo>
                  <a:lnTo>
                    <a:pt x="340" y="262"/>
                  </a:lnTo>
                  <a:lnTo>
                    <a:pt x="347" y="262"/>
                  </a:lnTo>
                  <a:lnTo>
                    <a:pt x="347" y="253"/>
                  </a:lnTo>
                  <a:lnTo>
                    <a:pt x="342" y="259"/>
                  </a:lnTo>
                  <a:lnTo>
                    <a:pt x="351" y="270"/>
                  </a:lnTo>
                  <a:lnTo>
                    <a:pt x="351" y="270"/>
                  </a:lnTo>
                  <a:lnTo>
                    <a:pt x="356" y="273"/>
                  </a:lnTo>
                  <a:lnTo>
                    <a:pt x="365" y="273"/>
                  </a:lnTo>
                  <a:lnTo>
                    <a:pt x="365" y="264"/>
                  </a:lnTo>
                  <a:lnTo>
                    <a:pt x="360" y="270"/>
                  </a:lnTo>
                  <a:lnTo>
                    <a:pt x="369" y="280"/>
                  </a:lnTo>
                  <a:lnTo>
                    <a:pt x="369" y="280"/>
                  </a:lnTo>
                  <a:lnTo>
                    <a:pt x="374" y="284"/>
                  </a:lnTo>
                  <a:lnTo>
                    <a:pt x="383" y="284"/>
                  </a:lnTo>
                  <a:lnTo>
                    <a:pt x="383" y="275"/>
                  </a:lnTo>
                  <a:lnTo>
                    <a:pt x="378" y="280"/>
                  </a:lnTo>
                  <a:lnTo>
                    <a:pt x="387" y="291"/>
                  </a:lnTo>
                  <a:lnTo>
                    <a:pt x="396" y="302"/>
                  </a:lnTo>
                  <a:lnTo>
                    <a:pt x="396" y="302"/>
                  </a:lnTo>
                  <a:lnTo>
                    <a:pt x="401" y="306"/>
                  </a:lnTo>
                  <a:lnTo>
                    <a:pt x="411" y="306"/>
                  </a:lnTo>
                  <a:lnTo>
                    <a:pt x="411" y="297"/>
                  </a:lnTo>
                  <a:lnTo>
                    <a:pt x="405" y="302"/>
                  </a:lnTo>
                  <a:lnTo>
                    <a:pt x="414" y="313"/>
                  </a:lnTo>
                  <a:lnTo>
                    <a:pt x="414" y="313"/>
                  </a:lnTo>
                  <a:lnTo>
                    <a:pt x="420" y="317"/>
                  </a:lnTo>
                  <a:lnTo>
                    <a:pt x="429" y="317"/>
                  </a:lnTo>
                  <a:lnTo>
                    <a:pt x="429" y="308"/>
                  </a:lnTo>
                  <a:lnTo>
                    <a:pt x="421" y="313"/>
                  </a:lnTo>
                  <a:lnTo>
                    <a:pt x="429" y="322"/>
                  </a:lnTo>
                  <a:lnTo>
                    <a:pt x="430" y="322"/>
                  </a:lnTo>
                  <a:lnTo>
                    <a:pt x="436" y="326"/>
                  </a:lnTo>
                  <a:lnTo>
                    <a:pt x="445" y="326"/>
                  </a:lnTo>
                  <a:lnTo>
                    <a:pt x="445" y="317"/>
                  </a:lnTo>
                  <a:lnTo>
                    <a:pt x="439" y="322"/>
                  </a:lnTo>
                  <a:lnTo>
                    <a:pt x="449" y="333"/>
                  </a:lnTo>
                  <a:lnTo>
                    <a:pt x="449" y="333"/>
                  </a:lnTo>
                  <a:lnTo>
                    <a:pt x="454" y="336"/>
                  </a:lnTo>
                  <a:lnTo>
                    <a:pt x="465" y="336"/>
                  </a:lnTo>
                  <a:lnTo>
                    <a:pt x="465" y="327"/>
                  </a:lnTo>
                  <a:lnTo>
                    <a:pt x="459" y="333"/>
                  </a:lnTo>
                  <a:lnTo>
                    <a:pt x="468" y="344"/>
                  </a:lnTo>
                  <a:lnTo>
                    <a:pt x="468" y="344"/>
                  </a:lnTo>
                  <a:lnTo>
                    <a:pt x="474" y="347"/>
                  </a:lnTo>
                  <a:lnTo>
                    <a:pt x="481" y="347"/>
                  </a:lnTo>
                  <a:lnTo>
                    <a:pt x="481" y="338"/>
                  </a:lnTo>
                  <a:lnTo>
                    <a:pt x="476" y="344"/>
                  </a:lnTo>
                  <a:lnTo>
                    <a:pt x="485" y="355"/>
                  </a:lnTo>
                  <a:lnTo>
                    <a:pt x="485" y="355"/>
                  </a:lnTo>
                  <a:lnTo>
                    <a:pt x="490" y="358"/>
                  </a:lnTo>
                  <a:lnTo>
                    <a:pt x="499" y="358"/>
                  </a:lnTo>
                  <a:lnTo>
                    <a:pt x="508" y="358"/>
                  </a:lnTo>
                  <a:lnTo>
                    <a:pt x="508" y="349"/>
                  </a:lnTo>
                  <a:lnTo>
                    <a:pt x="503" y="355"/>
                  </a:lnTo>
                  <a:lnTo>
                    <a:pt x="512" y="365"/>
                  </a:lnTo>
                  <a:lnTo>
                    <a:pt x="512" y="365"/>
                  </a:lnTo>
                  <a:lnTo>
                    <a:pt x="517" y="369"/>
                  </a:lnTo>
                  <a:lnTo>
                    <a:pt x="526" y="369"/>
                  </a:lnTo>
                  <a:lnTo>
                    <a:pt x="535" y="369"/>
                  </a:lnTo>
                  <a:lnTo>
                    <a:pt x="535" y="360"/>
                  </a:lnTo>
                  <a:lnTo>
                    <a:pt x="530" y="365"/>
                  </a:lnTo>
                  <a:lnTo>
                    <a:pt x="539" y="376"/>
                  </a:lnTo>
                  <a:lnTo>
                    <a:pt x="539" y="376"/>
                  </a:lnTo>
                  <a:lnTo>
                    <a:pt x="544" y="380"/>
                  </a:lnTo>
                  <a:lnTo>
                    <a:pt x="553" y="380"/>
                  </a:lnTo>
                  <a:lnTo>
                    <a:pt x="562" y="380"/>
                  </a:lnTo>
                  <a:lnTo>
                    <a:pt x="562" y="371"/>
                  </a:lnTo>
                  <a:lnTo>
                    <a:pt x="557" y="376"/>
                  </a:lnTo>
                  <a:lnTo>
                    <a:pt x="566" y="387"/>
                  </a:lnTo>
                  <a:lnTo>
                    <a:pt x="566" y="387"/>
                  </a:lnTo>
                  <a:lnTo>
                    <a:pt x="572" y="391"/>
                  </a:lnTo>
                  <a:lnTo>
                    <a:pt x="579" y="391"/>
                  </a:lnTo>
                  <a:lnTo>
                    <a:pt x="579" y="382"/>
                  </a:lnTo>
                  <a:lnTo>
                    <a:pt x="573" y="389"/>
                  </a:lnTo>
                  <a:lnTo>
                    <a:pt x="582" y="398"/>
                  </a:lnTo>
                  <a:lnTo>
                    <a:pt x="582" y="396"/>
                  </a:lnTo>
                  <a:lnTo>
                    <a:pt x="588" y="400"/>
                  </a:lnTo>
                  <a:lnTo>
                    <a:pt x="597" y="400"/>
                  </a:lnTo>
                  <a:lnTo>
                    <a:pt x="608" y="400"/>
                  </a:lnTo>
                  <a:lnTo>
                    <a:pt x="608" y="391"/>
                  </a:lnTo>
                  <a:lnTo>
                    <a:pt x="602" y="396"/>
                  </a:lnTo>
                  <a:lnTo>
                    <a:pt x="611" y="407"/>
                  </a:lnTo>
                  <a:lnTo>
                    <a:pt x="611" y="407"/>
                  </a:lnTo>
                  <a:lnTo>
                    <a:pt x="617" y="411"/>
                  </a:lnTo>
                  <a:lnTo>
                    <a:pt x="624" y="411"/>
                  </a:lnTo>
                  <a:lnTo>
                    <a:pt x="633" y="411"/>
                  </a:lnTo>
                  <a:lnTo>
                    <a:pt x="633" y="402"/>
                  </a:lnTo>
                  <a:lnTo>
                    <a:pt x="628" y="407"/>
                  </a:lnTo>
                  <a:lnTo>
                    <a:pt x="637" y="418"/>
                  </a:lnTo>
                  <a:lnTo>
                    <a:pt x="637" y="418"/>
                  </a:lnTo>
                  <a:lnTo>
                    <a:pt x="642" y="421"/>
                  </a:lnTo>
                  <a:lnTo>
                    <a:pt x="651" y="421"/>
                  </a:lnTo>
                  <a:lnTo>
                    <a:pt x="660" y="421"/>
                  </a:lnTo>
                  <a:lnTo>
                    <a:pt x="660" y="412"/>
                  </a:lnTo>
                  <a:lnTo>
                    <a:pt x="655" y="418"/>
                  </a:lnTo>
                  <a:lnTo>
                    <a:pt x="664" y="429"/>
                  </a:lnTo>
                  <a:lnTo>
                    <a:pt x="664" y="429"/>
                  </a:lnTo>
                  <a:lnTo>
                    <a:pt x="669" y="432"/>
                  </a:lnTo>
                  <a:lnTo>
                    <a:pt x="678" y="432"/>
                  </a:lnTo>
                  <a:lnTo>
                    <a:pt x="687" y="432"/>
                  </a:lnTo>
                  <a:lnTo>
                    <a:pt x="696" y="432"/>
                  </a:lnTo>
                  <a:lnTo>
                    <a:pt x="705" y="432"/>
                  </a:lnTo>
                  <a:lnTo>
                    <a:pt x="705" y="423"/>
                  </a:lnTo>
                  <a:lnTo>
                    <a:pt x="700" y="429"/>
                  </a:lnTo>
                  <a:lnTo>
                    <a:pt x="709" y="440"/>
                  </a:lnTo>
                  <a:lnTo>
                    <a:pt x="709" y="440"/>
                  </a:lnTo>
                  <a:lnTo>
                    <a:pt x="714" y="443"/>
                  </a:lnTo>
                  <a:lnTo>
                    <a:pt x="722" y="443"/>
                  </a:lnTo>
                  <a:lnTo>
                    <a:pt x="731" y="443"/>
                  </a:lnTo>
                  <a:lnTo>
                    <a:pt x="742" y="443"/>
                  </a:lnTo>
                  <a:lnTo>
                    <a:pt x="742" y="443"/>
                  </a:lnTo>
                  <a:lnTo>
                    <a:pt x="749" y="440"/>
                  </a:lnTo>
                  <a:lnTo>
                    <a:pt x="749" y="440"/>
                  </a:lnTo>
                  <a:lnTo>
                    <a:pt x="758" y="429"/>
                  </a:lnTo>
                  <a:lnTo>
                    <a:pt x="751" y="423"/>
                  </a:lnTo>
                  <a:lnTo>
                    <a:pt x="751" y="432"/>
                  </a:lnTo>
                  <a:lnTo>
                    <a:pt x="760" y="432"/>
                  </a:lnTo>
                  <a:lnTo>
                    <a:pt x="767" y="432"/>
                  </a:lnTo>
                  <a:lnTo>
                    <a:pt x="767" y="432"/>
                  </a:lnTo>
                  <a:lnTo>
                    <a:pt x="774" y="429"/>
                  </a:lnTo>
                  <a:lnTo>
                    <a:pt x="774" y="429"/>
                  </a:lnTo>
                  <a:lnTo>
                    <a:pt x="783" y="418"/>
                  </a:lnTo>
                  <a:lnTo>
                    <a:pt x="776" y="412"/>
                  </a:lnTo>
                  <a:lnTo>
                    <a:pt x="776" y="421"/>
                  </a:lnTo>
                  <a:lnTo>
                    <a:pt x="785" y="421"/>
                  </a:lnTo>
                  <a:lnTo>
                    <a:pt x="794" y="421"/>
                  </a:lnTo>
                  <a:lnTo>
                    <a:pt x="794" y="421"/>
                  </a:lnTo>
                  <a:lnTo>
                    <a:pt x="801" y="418"/>
                  </a:lnTo>
                  <a:lnTo>
                    <a:pt x="801" y="418"/>
                  </a:lnTo>
                  <a:lnTo>
                    <a:pt x="810" y="407"/>
                  </a:lnTo>
                  <a:lnTo>
                    <a:pt x="803" y="402"/>
                  </a:lnTo>
                  <a:lnTo>
                    <a:pt x="803" y="411"/>
                  </a:lnTo>
                  <a:lnTo>
                    <a:pt x="812" y="411"/>
                  </a:lnTo>
                  <a:lnTo>
                    <a:pt x="821" y="411"/>
                  </a:lnTo>
                  <a:lnTo>
                    <a:pt x="821" y="411"/>
                  </a:lnTo>
                  <a:lnTo>
                    <a:pt x="828" y="407"/>
                  </a:lnTo>
                  <a:lnTo>
                    <a:pt x="828" y="407"/>
                  </a:lnTo>
                  <a:lnTo>
                    <a:pt x="837" y="396"/>
                  </a:lnTo>
                  <a:lnTo>
                    <a:pt x="830" y="391"/>
                  </a:lnTo>
                  <a:lnTo>
                    <a:pt x="830" y="400"/>
                  </a:lnTo>
                  <a:lnTo>
                    <a:pt x="839" y="400"/>
                  </a:lnTo>
                  <a:lnTo>
                    <a:pt x="848" y="400"/>
                  </a:lnTo>
                  <a:lnTo>
                    <a:pt x="848" y="400"/>
                  </a:lnTo>
                  <a:lnTo>
                    <a:pt x="855" y="398"/>
                  </a:lnTo>
                  <a:lnTo>
                    <a:pt x="865" y="389"/>
                  </a:lnTo>
                  <a:lnTo>
                    <a:pt x="857" y="382"/>
                  </a:lnTo>
                  <a:lnTo>
                    <a:pt x="857" y="391"/>
                  </a:lnTo>
                  <a:lnTo>
                    <a:pt x="865" y="391"/>
                  </a:lnTo>
                  <a:lnTo>
                    <a:pt x="865" y="391"/>
                  </a:lnTo>
                  <a:lnTo>
                    <a:pt x="872" y="387"/>
                  </a:lnTo>
                  <a:lnTo>
                    <a:pt x="872" y="387"/>
                  </a:lnTo>
                  <a:lnTo>
                    <a:pt x="881" y="376"/>
                  </a:lnTo>
                  <a:lnTo>
                    <a:pt x="874" y="371"/>
                  </a:lnTo>
                  <a:lnTo>
                    <a:pt x="874" y="380"/>
                  </a:lnTo>
                  <a:lnTo>
                    <a:pt x="884" y="380"/>
                  </a:lnTo>
                  <a:lnTo>
                    <a:pt x="893" y="380"/>
                  </a:lnTo>
                  <a:lnTo>
                    <a:pt x="893" y="380"/>
                  </a:lnTo>
                  <a:lnTo>
                    <a:pt x="901" y="376"/>
                  </a:lnTo>
                  <a:lnTo>
                    <a:pt x="901" y="376"/>
                  </a:lnTo>
                  <a:lnTo>
                    <a:pt x="910" y="365"/>
                  </a:lnTo>
                  <a:lnTo>
                    <a:pt x="902" y="360"/>
                  </a:lnTo>
                  <a:lnTo>
                    <a:pt x="902" y="369"/>
                  </a:lnTo>
                  <a:lnTo>
                    <a:pt x="910" y="369"/>
                  </a:lnTo>
                  <a:lnTo>
                    <a:pt x="919" y="369"/>
                  </a:lnTo>
                  <a:lnTo>
                    <a:pt x="928" y="369"/>
                  </a:lnTo>
                  <a:lnTo>
                    <a:pt x="928" y="369"/>
                  </a:lnTo>
                  <a:lnTo>
                    <a:pt x="935" y="365"/>
                  </a:lnTo>
                  <a:lnTo>
                    <a:pt x="935" y="365"/>
                  </a:lnTo>
                  <a:lnTo>
                    <a:pt x="944" y="355"/>
                  </a:lnTo>
                  <a:lnTo>
                    <a:pt x="937" y="349"/>
                  </a:lnTo>
                  <a:lnTo>
                    <a:pt x="937" y="358"/>
                  </a:lnTo>
                  <a:lnTo>
                    <a:pt x="946" y="358"/>
                  </a:lnTo>
                  <a:lnTo>
                    <a:pt x="955" y="358"/>
                  </a:lnTo>
                  <a:lnTo>
                    <a:pt x="955" y="358"/>
                  </a:lnTo>
                  <a:lnTo>
                    <a:pt x="962" y="355"/>
                  </a:lnTo>
                  <a:lnTo>
                    <a:pt x="962" y="355"/>
                  </a:lnTo>
                  <a:lnTo>
                    <a:pt x="971" y="344"/>
                  </a:lnTo>
                  <a:lnTo>
                    <a:pt x="964" y="338"/>
                  </a:lnTo>
                  <a:lnTo>
                    <a:pt x="964" y="347"/>
                  </a:lnTo>
                  <a:lnTo>
                    <a:pt x="973" y="347"/>
                  </a:lnTo>
                  <a:lnTo>
                    <a:pt x="982" y="347"/>
                  </a:lnTo>
                  <a:lnTo>
                    <a:pt x="982" y="347"/>
                  </a:lnTo>
                  <a:lnTo>
                    <a:pt x="989" y="344"/>
                  </a:lnTo>
                  <a:lnTo>
                    <a:pt x="989" y="344"/>
                  </a:lnTo>
                  <a:lnTo>
                    <a:pt x="998" y="333"/>
                  </a:lnTo>
                  <a:lnTo>
                    <a:pt x="991" y="327"/>
                  </a:lnTo>
                  <a:lnTo>
                    <a:pt x="991" y="336"/>
                  </a:lnTo>
                  <a:lnTo>
                    <a:pt x="998" y="336"/>
                  </a:lnTo>
                  <a:lnTo>
                    <a:pt x="1007" y="336"/>
                  </a:lnTo>
                  <a:lnTo>
                    <a:pt x="1007" y="336"/>
                  </a:lnTo>
                  <a:lnTo>
                    <a:pt x="1015" y="333"/>
                  </a:lnTo>
                  <a:lnTo>
                    <a:pt x="1015" y="333"/>
                  </a:lnTo>
                  <a:lnTo>
                    <a:pt x="1024" y="322"/>
                  </a:lnTo>
                  <a:lnTo>
                    <a:pt x="1016" y="317"/>
                  </a:lnTo>
                  <a:lnTo>
                    <a:pt x="1016" y="326"/>
                  </a:lnTo>
                  <a:lnTo>
                    <a:pt x="1027" y="326"/>
                  </a:lnTo>
                  <a:lnTo>
                    <a:pt x="1036" y="326"/>
                  </a:lnTo>
                  <a:lnTo>
                    <a:pt x="1036" y="326"/>
                  </a:lnTo>
                  <a:lnTo>
                    <a:pt x="1044" y="324"/>
                  </a:lnTo>
                  <a:lnTo>
                    <a:pt x="1053" y="315"/>
                  </a:lnTo>
                  <a:lnTo>
                    <a:pt x="1045" y="308"/>
                  </a:lnTo>
                  <a:lnTo>
                    <a:pt x="1045" y="317"/>
                  </a:lnTo>
                  <a:lnTo>
                    <a:pt x="1053" y="317"/>
                  </a:lnTo>
                  <a:lnTo>
                    <a:pt x="1062" y="317"/>
                  </a:lnTo>
                  <a:lnTo>
                    <a:pt x="1071" y="317"/>
                  </a:lnTo>
                  <a:lnTo>
                    <a:pt x="1080" y="317"/>
                  </a:lnTo>
                  <a:lnTo>
                    <a:pt x="1089" y="317"/>
                  </a:lnTo>
                  <a:lnTo>
                    <a:pt x="1098" y="317"/>
                  </a:lnTo>
                  <a:lnTo>
                    <a:pt x="1107" y="317"/>
                  </a:lnTo>
                  <a:lnTo>
                    <a:pt x="1116" y="317"/>
                  </a:lnTo>
                  <a:lnTo>
                    <a:pt x="1125" y="317"/>
                  </a:lnTo>
                  <a:lnTo>
                    <a:pt x="1125" y="317"/>
                  </a:lnTo>
                  <a:lnTo>
                    <a:pt x="1132" y="313"/>
                  </a:lnTo>
                  <a:lnTo>
                    <a:pt x="1132" y="313"/>
                  </a:lnTo>
                  <a:lnTo>
                    <a:pt x="1141" y="302"/>
                  </a:lnTo>
                  <a:lnTo>
                    <a:pt x="1129" y="291"/>
                  </a:lnTo>
                  <a:lnTo>
                    <a:pt x="1120" y="302"/>
                  </a:lnTo>
                  <a:lnTo>
                    <a:pt x="1125" y="308"/>
                  </a:lnTo>
                  <a:lnTo>
                    <a:pt x="1125" y="299"/>
                  </a:lnTo>
                  <a:lnTo>
                    <a:pt x="1116" y="299"/>
                  </a:lnTo>
                  <a:lnTo>
                    <a:pt x="1107" y="299"/>
                  </a:lnTo>
                  <a:lnTo>
                    <a:pt x="1098" y="299"/>
                  </a:lnTo>
                  <a:lnTo>
                    <a:pt x="1089" y="299"/>
                  </a:lnTo>
                  <a:lnTo>
                    <a:pt x="1080" y="299"/>
                  </a:lnTo>
                  <a:lnTo>
                    <a:pt x="1071" y="299"/>
                  </a:lnTo>
                  <a:lnTo>
                    <a:pt x="1062" y="299"/>
                  </a:lnTo>
                  <a:lnTo>
                    <a:pt x="1053" y="299"/>
                  </a:lnTo>
                  <a:lnTo>
                    <a:pt x="1045" y="299"/>
                  </a:lnTo>
                  <a:lnTo>
                    <a:pt x="1045" y="299"/>
                  </a:lnTo>
                  <a:lnTo>
                    <a:pt x="1040" y="302"/>
                  </a:lnTo>
                  <a:lnTo>
                    <a:pt x="1031" y="311"/>
                  </a:lnTo>
                  <a:lnTo>
                    <a:pt x="1036" y="317"/>
                  </a:lnTo>
                  <a:lnTo>
                    <a:pt x="1036" y="308"/>
                  </a:lnTo>
                  <a:lnTo>
                    <a:pt x="1027" y="308"/>
                  </a:lnTo>
                  <a:lnTo>
                    <a:pt x="1016" y="308"/>
                  </a:lnTo>
                  <a:lnTo>
                    <a:pt x="1016" y="308"/>
                  </a:lnTo>
                  <a:lnTo>
                    <a:pt x="1011" y="311"/>
                  </a:lnTo>
                  <a:lnTo>
                    <a:pt x="1011" y="311"/>
                  </a:lnTo>
                  <a:lnTo>
                    <a:pt x="1002" y="322"/>
                  </a:lnTo>
                  <a:lnTo>
                    <a:pt x="1007" y="327"/>
                  </a:lnTo>
                  <a:lnTo>
                    <a:pt x="1007" y="318"/>
                  </a:lnTo>
                  <a:lnTo>
                    <a:pt x="998" y="318"/>
                  </a:lnTo>
                  <a:lnTo>
                    <a:pt x="991" y="318"/>
                  </a:lnTo>
                  <a:lnTo>
                    <a:pt x="991" y="318"/>
                  </a:lnTo>
                  <a:lnTo>
                    <a:pt x="986" y="322"/>
                  </a:lnTo>
                  <a:lnTo>
                    <a:pt x="986" y="322"/>
                  </a:lnTo>
                  <a:lnTo>
                    <a:pt x="977" y="333"/>
                  </a:lnTo>
                  <a:lnTo>
                    <a:pt x="982" y="338"/>
                  </a:lnTo>
                  <a:lnTo>
                    <a:pt x="982" y="329"/>
                  </a:lnTo>
                  <a:lnTo>
                    <a:pt x="973" y="329"/>
                  </a:lnTo>
                  <a:lnTo>
                    <a:pt x="964" y="329"/>
                  </a:lnTo>
                  <a:lnTo>
                    <a:pt x="964" y="329"/>
                  </a:lnTo>
                  <a:lnTo>
                    <a:pt x="959" y="333"/>
                  </a:lnTo>
                  <a:lnTo>
                    <a:pt x="959" y="333"/>
                  </a:lnTo>
                  <a:lnTo>
                    <a:pt x="950" y="344"/>
                  </a:lnTo>
                  <a:lnTo>
                    <a:pt x="955" y="349"/>
                  </a:lnTo>
                  <a:lnTo>
                    <a:pt x="955" y="340"/>
                  </a:lnTo>
                  <a:lnTo>
                    <a:pt x="946" y="340"/>
                  </a:lnTo>
                  <a:lnTo>
                    <a:pt x="937" y="340"/>
                  </a:lnTo>
                  <a:lnTo>
                    <a:pt x="937" y="340"/>
                  </a:lnTo>
                  <a:lnTo>
                    <a:pt x="931" y="344"/>
                  </a:lnTo>
                  <a:lnTo>
                    <a:pt x="931" y="344"/>
                  </a:lnTo>
                  <a:lnTo>
                    <a:pt x="922" y="355"/>
                  </a:lnTo>
                  <a:lnTo>
                    <a:pt x="928" y="360"/>
                  </a:lnTo>
                  <a:lnTo>
                    <a:pt x="928" y="351"/>
                  </a:lnTo>
                  <a:lnTo>
                    <a:pt x="919" y="351"/>
                  </a:lnTo>
                  <a:lnTo>
                    <a:pt x="910" y="351"/>
                  </a:lnTo>
                  <a:lnTo>
                    <a:pt x="902" y="351"/>
                  </a:lnTo>
                  <a:lnTo>
                    <a:pt x="902" y="351"/>
                  </a:lnTo>
                  <a:lnTo>
                    <a:pt x="897" y="355"/>
                  </a:lnTo>
                  <a:lnTo>
                    <a:pt x="897" y="355"/>
                  </a:lnTo>
                  <a:lnTo>
                    <a:pt x="888" y="365"/>
                  </a:lnTo>
                  <a:lnTo>
                    <a:pt x="893" y="371"/>
                  </a:lnTo>
                  <a:lnTo>
                    <a:pt x="893" y="362"/>
                  </a:lnTo>
                  <a:lnTo>
                    <a:pt x="884" y="362"/>
                  </a:lnTo>
                  <a:lnTo>
                    <a:pt x="874" y="362"/>
                  </a:lnTo>
                  <a:lnTo>
                    <a:pt x="874" y="362"/>
                  </a:lnTo>
                  <a:lnTo>
                    <a:pt x="868" y="365"/>
                  </a:lnTo>
                  <a:lnTo>
                    <a:pt x="868" y="365"/>
                  </a:lnTo>
                  <a:lnTo>
                    <a:pt x="859" y="376"/>
                  </a:lnTo>
                  <a:lnTo>
                    <a:pt x="865" y="382"/>
                  </a:lnTo>
                  <a:lnTo>
                    <a:pt x="865" y="373"/>
                  </a:lnTo>
                  <a:lnTo>
                    <a:pt x="857" y="373"/>
                  </a:lnTo>
                  <a:lnTo>
                    <a:pt x="857" y="373"/>
                  </a:lnTo>
                  <a:lnTo>
                    <a:pt x="852" y="376"/>
                  </a:lnTo>
                  <a:lnTo>
                    <a:pt x="843" y="385"/>
                  </a:lnTo>
                  <a:lnTo>
                    <a:pt x="848" y="391"/>
                  </a:lnTo>
                  <a:lnTo>
                    <a:pt x="848" y="382"/>
                  </a:lnTo>
                  <a:lnTo>
                    <a:pt x="839" y="382"/>
                  </a:lnTo>
                  <a:lnTo>
                    <a:pt x="830" y="382"/>
                  </a:lnTo>
                  <a:lnTo>
                    <a:pt x="830" y="382"/>
                  </a:lnTo>
                  <a:lnTo>
                    <a:pt x="825" y="385"/>
                  </a:lnTo>
                  <a:lnTo>
                    <a:pt x="825" y="385"/>
                  </a:lnTo>
                  <a:lnTo>
                    <a:pt x="816" y="396"/>
                  </a:lnTo>
                  <a:lnTo>
                    <a:pt x="821" y="402"/>
                  </a:lnTo>
                  <a:lnTo>
                    <a:pt x="821" y="393"/>
                  </a:lnTo>
                  <a:lnTo>
                    <a:pt x="812" y="393"/>
                  </a:lnTo>
                  <a:lnTo>
                    <a:pt x="803" y="393"/>
                  </a:lnTo>
                  <a:lnTo>
                    <a:pt x="803" y="393"/>
                  </a:lnTo>
                  <a:lnTo>
                    <a:pt x="798" y="396"/>
                  </a:lnTo>
                  <a:lnTo>
                    <a:pt x="798" y="396"/>
                  </a:lnTo>
                  <a:lnTo>
                    <a:pt x="789" y="407"/>
                  </a:lnTo>
                  <a:lnTo>
                    <a:pt x="794" y="412"/>
                  </a:lnTo>
                  <a:lnTo>
                    <a:pt x="794" y="403"/>
                  </a:lnTo>
                  <a:lnTo>
                    <a:pt x="785" y="403"/>
                  </a:lnTo>
                  <a:lnTo>
                    <a:pt x="776" y="403"/>
                  </a:lnTo>
                  <a:lnTo>
                    <a:pt x="776" y="403"/>
                  </a:lnTo>
                  <a:lnTo>
                    <a:pt x="770" y="407"/>
                  </a:lnTo>
                  <a:lnTo>
                    <a:pt x="770" y="407"/>
                  </a:lnTo>
                  <a:lnTo>
                    <a:pt x="761" y="418"/>
                  </a:lnTo>
                  <a:lnTo>
                    <a:pt x="767" y="423"/>
                  </a:lnTo>
                  <a:lnTo>
                    <a:pt x="767" y="414"/>
                  </a:lnTo>
                  <a:lnTo>
                    <a:pt x="760" y="414"/>
                  </a:lnTo>
                  <a:lnTo>
                    <a:pt x="751" y="414"/>
                  </a:lnTo>
                  <a:lnTo>
                    <a:pt x="751" y="414"/>
                  </a:lnTo>
                  <a:lnTo>
                    <a:pt x="745" y="418"/>
                  </a:lnTo>
                  <a:lnTo>
                    <a:pt x="745" y="418"/>
                  </a:lnTo>
                  <a:lnTo>
                    <a:pt x="736" y="429"/>
                  </a:lnTo>
                  <a:lnTo>
                    <a:pt x="742" y="434"/>
                  </a:lnTo>
                  <a:lnTo>
                    <a:pt x="742" y="425"/>
                  </a:lnTo>
                  <a:lnTo>
                    <a:pt x="731" y="425"/>
                  </a:lnTo>
                  <a:lnTo>
                    <a:pt x="722" y="425"/>
                  </a:lnTo>
                  <a:lnTo>
                    <a:pt x="714" y="425"/>
                  </a:lnTo>
                  <a:lnTo>
                    <a:pt x="714" y="434"/>
                  </a:lnTo>
                  <a:lnTo>
                    <a:pt x="722" y="429"/>
                  </a:lnTo>
                  <a:lnTo>
                    <a:pt x="713" y="418"/>
                  </a:lnTo>
                  <a:lnTo>
                    <a:pt x="713" y="418"/>
                  </a:lnTo>
                  <a:lnTo>
                    <a:pt x="705" y="414"/>
                  </a:lnTo>
                  <a:lnTo>
                    <a:pt x="696" y="414"/>
                  </a:lnTo>
                  <a:lnTo>
                    <a:pt x="687" y="414"/>
                  </a:lnTo>
                  <a:lnTo>
                    <a:pt x="678" y="414"/>
                  </a:lnTo>
                  <a:lnTo>
                    <a:pt x="669" y="414"/>
                  </a:lnTo>
                  <a:lnTo>
                    <a:pt x="669" y="423"/>
                  </a:lnTo>
                  <a:lnTo>
                    <a:pt x="676" y="418"/>
                  </a:lnTo>
                  <a:lnTo>
                    <a:pt x="667" y="407"/>
                  </a:lnTo>
                  <a:lnTo>
                    <a:pt x="667" y="407"/>
                  </a:lnTo>
                  <a:lnTo>
                    <a:pt x="660" y="403"/>
                  </a:lnTo>
                  <a:lnTo>
                    <a:pt x="651" y="403"/>
                  </a:lnTo>
                  <a:lnTo>
                    <a:pt x="642" y="403"/>
                  </a:lnTo>
                  <a:lnTo>
                    <a:pt x="642" y="412"/>
                  </a:lnTo>
                  <a:lnTo>
                    <a:pt x="649" y="407"/>
                  </a:lnTo>
                  <a:lnTo>
                    <a:pt x="640" y="396"/>
                  </a:lnTo>
                  <a:lnTo>
                    <a:pt x="640" y="396"/>
                  </a:lnTo>
                  <a:lnTo>
                    <a:pt x="633" y="393"/>
                  </a:lnTo>
                  <a:lnTo>
                    <a:pt x="624" y="393"/>
                  </a:lnTo>
                  <a:lnTo>
                    <a:pt x="617" y="393"/>
                  </a:lnTo>
                  <a:lnTo>
                    <a:pt x="617" y="402"/>
                  </a:lnTo>
                  <a:lnTo>
                    <a:pt x="624" y="396"/>
                  </a:lnTo>
                  <a:lnTo>
                    <a:pt x="615" y="385"/>
                  </a:lnTo>
                  <a:lnTo>
                    <a:pt x="615" y="385"/>
                  </a:lnTo>
                  <a:lnTo>
                    <a:pt x="608" y="382"/>
                  </a:lnTo>
                  <a:lnTo>
                    <a:pt x="597" y="382"/>
                  </a:lnTo>
                  <a:lnTo>
                    <a:pt x="588" y="382"/>
                  </a:lnTo>
                  <a:lnTo>
                    <a:pt x="588" y="391"/>
                  </a:lnTo>
                  <a:lnTo>
                    <a:pt x="595" y="385"/>
                  </a:lnTo>
                  <a:lnTo>
                    <a:pt x="586" y="376"/>
                  </a:lnTo>
                  <a:lnTo>
                    <a:pt x="586" y="376"/>
                  </a:lnTo>
                  <a:lnTo>
                    <a:pt x="579" y="373"/>
                  </a:lnTo>
                  <a:lnTo>
                    <a:pt x="572" y="373"/>
                  </a:lnTo>
                  <a:lnTo>
                    <a:pt x="572" y="382"/>
                  </a:lnTo>
                  <a:lnTo>
                    <a:pt x="579" y="376"/>
                  </a:lnTo>
                  <a:lnTo>
                    <a:pt x="570" y="365"/>
                  </a:lnTo>
                  <a:lnTo>
                    <a:pt x="570" y="365"/>
                  </a:lnTo>
                  <a:lnTo>
                    <a:pt x="562" y="362"/>
                  </a:lnTo>
                  <a:lnTo>
                    <a:pt x="553" y="362"/>
                  </a:lnTo>
                  <a:lnTo>
                    <a:pt x="544" y="362"/>
                  </a:lnTo>
                  <a:lnTo>
                    <a:pt x="544" y="371"/>
                  </a:lnTo>
                  <a:lnTo>
                    <a:pt x="552" y="365"/>
                  </a:lnTo>
                  <a:lnTo>
                    <a:pt x="543" y="355"/>
                  </a:lnTo>
                  <a:lnTo>
                    <a:pt x="543" y="355"/>
                  </a:lnTo>
                  <a:lnTo>
                    <a:pt x="535" y="351"/>
                  </a:lnTo>
                  <a:lnTo>
                    <a:pt x="526" y="351"/>
                  </a:lnTo>
                  <a:lnTo>
                    <a:pt x="517" y="351"/>
                  </a:lnTo>
                  <a:lnTo>
                    <a:pt x="517" y="360"/>
                  </a:lnTo>
                  <a:lnTo>
                    <a:pt x="524" y="355"/>
                  </a:lnTo>
                  <a:lnTo>
                    <a:pt x="515" y="344"/>
                  </a:lnTo>
                  <a:lnTo>
                    <a:pt x="515" y="344"/>
                  </a:lnTo>
                  <a:lnTo>
                    <a:pt x="508" y="340"/>
                  </a:lnTo>
                  <a:lnTo>
                    <a:pt x="499" y="340"/>
                  </a:lnTo>
                  <a:lnTo>
                    <a:pt x="490" y="340"/>
                  </a:lnTo>
                  <a:lnTo>
                    <a:pt x="490" y="349"/>
                  </a:lnTo>
                  <a:lnTo>
                    <a:pt x="497" y="344"/>
                  </a:lnTo>
                  <a:lnTo>
                    <a:pt x="488" y="333"/>
                  </a:lnTo>
                  <a:lnTo>
                    <a:pt x="488" y="333"/>
                  </a:lnTo>
                  <a:lnTo>
                    <a:pt x="481" y="329"/>
                  </a:lnTo>
                  <a:lnTo>
                    <a:pt x="474" y="329"/>
                  </a:lnTo>
                  <a:lnTo>
                    <a:pt x="474" y="338"/>
                  </a:lnTo>
                  <a:lnTo>
                    <a:pt x="481" y="333"/>
                  </a:lnTo>
                  <a:lnTo>
                    <a:pt x="472" y="322"/>
                  </a:lnTo>
                  <a:lnTo>
                    <a:pt x="472" y="322"/>
                  </a:lnTo>
                  <a:lnTo>
                    <a:pt x="465" y="318"/>
                  </a:lnTo>
                  <a:lnTo>
                    <a:pt x="454" y="318"/>
                  </a:lnTo>
                  <a:lnTo>
                    <a:pt x="454" y="327"/>
                  </a:lnTo>
                  <a:lnTo>
                    <a:pt x="461" y="322"/>
                  </a:lnTo>
                  <a:lnTo>
                    <a:pt x="452" y="311"/>
                  </a:lnTo>
                  <a:lnTo>
                    <a:pt x="452" y="311"/>
                  </a:lnTo>
                  <a:lnTo>
                    <a:pt x="445" y="308"/>
                  </a:lnTo>
                  <a:lnTo>
                    <a:pt x="436" y="308"/>
                  </a:lnTo>
                  <a:lnTo>
                    <a:pt x="436" y="317"/>
                  </a:lnTo>
                  <a:lnTo>
                    <a:pt x="443" y="311"/>
                  </a:lnTo>
                  <a:lnTo>
                    <a:pt x="436" y="302"/>
                  </a:lnTo>
                  <a:lnTo>
                    <a:pt x="436" y="302"/>
                  </a:lnTo>
                  <a:lnTo>
                    <a:pt x="429" y="299"/>
                  </a:lnTo>
                  <a:lnTo>
                    <a:pt x="420" y="299"/>
                  </a:lnTo>
                  <a:lnTo>
                    <a:pt x="420" y="308"/>
                  </a:lnTo>
                  <a:lnTo>
                    <a:pt x="427" y="302"/>
                  </a:lnTo>
                  <a:lnTo>
                    <a:pt x="418" y="291"/>
                  </a:lnTo>
                  <a:lnTo>
                    <a:pt x="418" y="291"/>
                  </a:lnTo>
                  <a:lnTo>
                    <a:pt x="411" y="288"/>
                  </a:lnTo>
                  <a:lnTo>
                    <a:pt x="401" y="288"/>
                  </a:lnTo>
                  <a:lnTo>
                    <a:pt x="401" y="297"/>
                  </a:lnTo>
                  <a:lnTo>
                    <a:pt x="409" y="291"/>
                  </a:lnTo>
                  <a:lnTo>
                    <a:pt x="400" y="280"/>
                  </a:lnTo>
                  <a:lnTo>
                    <a:pt x="391" y="270"/>
                  </a:lnTo>
                  <a:lnTo>
                    <a:pt x="391" y="270"/>
                  </a:lnTo>
                  <a:lnTo>
                    <a:pt x="383" y="266"/>
                  </a:lnTo>
                  <a:lnTo>
                    <a:pt x="374" y="266"/>
                  </a:lnTo>
                  <a:lnTo>
                    <a:pt x="374" y="275"/>
                  </a:lnTo>
                  <a:lnTo>
                    <a:pt x="382" y="270"/>
                  </a:lnTo>
                  <a:lnTo>
                    <a:pt x="373" y="259"/>
                  </a:lnTo>
                  <a:lnTo>
                    <a:pt x="373" y="259"/>
                  </a:lnTo>
                  <a:lnTo>
                    <a:pt x="365" y="255"/>
                  </a:lnTo>
                  <a:lnTo>
                    <a:pt x="356" y="255"/>
                  </a:lnTo>
                  <a:lnTo>
                    <a:pt x="356" y="264"/>
                  </a:lnTo>
                  <a:lnTo>
                    <a:pt x="364" y="259"/>
                  </a:lnTo>
                  <a:lnTo>
                    <a:pt x="354" y="248"/>
                  </a:lnTo>
                  <a:lnTo>
                    <a:pt x="354" y="248"/>
                  </a:lnTo>
                  <a:lnTo>
                    <a:pt x="347" y="244"/>
                  </a:lnTo>
                  <a:lnTo>
                    <a:pt x="340" y="244"/>
                  </a:lnTo>
                  <a:lnTo>
                    <a:pt x="340" y="253"/>
                  </a:lnTo>
                  <a:lnTo>
                    <a:pt x="347" y="248"/>
                  </a:lnTo>
                  <a:lnTo>
                    <a:pt x="338" y="237"/>
                  </a:lnTo>
                  <a:lnTo>
                    <a:pt x="338" y="237"/>
                  </a:lnTo>
                  <a:lnTo>
                    <a:pt x="331" y="233"/>
                  </a:lnTo>
                  <a:lnTo>
                    <a:pt x="322" y="233"/>
                  </a:lnTo>
                  <a:lnTo>
                    <a:pt x="322" y="242"/>
                  </a:lnTo>
                  <a:lnTo>
                    <a:pt x="329" y="237"/>
                  </a:lnTo>
                  <a:lnTo>
                    <a:pt x="318" y="226"/>
                  </a:lnTo>
                  <a:lnTo>
                    <a:pt x="309" y="217"/>
                  </a:lnTo>
                  <a:lnTo>
                    <a:pt x="309" y="217"/>
                  </a:lnTo>
                  <a:lnTo>
                    <a:pt x="302" y="214"/>
                  </a:lnTo>
                  <a:lnTo>
                    <a:pt x="293" y="214"/>
                  </a:lnTo>
                  <a:lnTo>
                    <a:pt x="293" y="223"/>
                  </a:lnTo>
                  <a:lnTo>
                    <a:pt x="300" y="219"/>
                  </a:lnTo>
                  <a:lnTo>
                    <a:pt x="293" y="208"/>
                  </a:lnTo>
                  <a:lnTo>
                    <a:pt x="293" y="206"/>
                  </a:lnTo>
                  <a:lnTo>
                    <a:pt x="286" y="203"/>
                  </a:lnTo>
                  <a:lnTo>
                    <a:pt x="277" y="203"/>
                  </a:lnTo>
                  <a:lnTo>
                    <a:pt x="277" y="212"/>
                  </a:lnTo>
                  <a:lnTo>
                    <a:pt x="284" y="206"/>
                  </a:lnTo>
                  <a:lnTo>
                    <a:pt x="275" y="195"/>
                  </a:lnTo>
                  <a:lnTo>
                    <a:pt x="266" y="185"/>
                  </a:lnTo>
                  <a:lnTo>
                    <a:pt x="266" y="185"/>
                  </a:lnTo>
                  <a:lnTo>
                    <a:pt x="259" y="181"/>
                  </a:lnTo>
                  <a:lnTo>
                    <a:pt x="250" y="181"/>
                  </a:lnTo>
                  <a:lnTo>
                    <a:pt x="250" y="190"/>
                  </a:lnTo>
                  <a:lnTo>
                    <a:pt x="257" y="185"/>
                  </a:lnTo>
                  <a:lnTo>
                    <a:pt x="248" y="174"/>
                  </a:lnTo>
                  <a:lnTo>
                    <a:pt x="248" y="174"/>
                  </a:lnTo>
                  <a:lnTo>
                    <a:pt x="241" y="170"/>
                  </a:lnTo>
                  <a:lnTo>
                    <a:pt x="231" y="170"/>
                  </a:lnTo>
                  <a:lnTo>
                    <a:pt x="231" y="179"/>
                  </a:lnTo>
                  <a:lnTo>
                    <a:pt x="239" y="174"/>
                  </a:lnTo>
                  <a:lnTo>
                    <a:pt x="230" y="163"/>
                  </a:lnTo>
                  <a:lnTo>
                    <a:pt x="221" y="152"/>
                  </a:lnTo>
                  <a:lnTo>
                    <a:pt x="221" y="152"/>
                  </a:lnTo>
                  <a:lnTo>
                    <a:pt x="212" y="143"/>
                  </a:lnTo>
                  <a:lnTo>
                    <a:pt x="212" y="143"/>
                  </a:lnTo>
                  <a:lnTo>
                    <a:pt x="204" y="139"/>
                  </a:lnTo>
                  <a:lnTo>
                    <a:pt x="197" y="139"/>
                  </a:lnTo>
                  <a:lnTo>
                    <a:pt x="197" y="148"/>
                  </a:lnTo>
                  <a:lnTo>
                    <a:pt x="204" y="143"/>
                  </a:lnTo>
                  <a:lnTo>
                    <a:pt x="195" y="132"/>
                  </a:lnTo>
                  <a:lnTo>
                    <a:pt x="195" y="132"/>
                  </a:lnTo>
                  <a:lnTo>
                    <a:pt x="188" y="129"/>
                  </a:lnTo>
                  <a:lnTo>
                    <a:pt x="179" y="129"/>
                  </a:lnTo>
                  <a:lnTo>
                    <a:pt x="179" y="138"/>
                  </a:lnTo>
                  <a:lnTo>
                    <a:pt x="186" y="132"/>
                  </a:lnTo>
                  <a:lnTo>
                    <a:pt x="175" y="121"/>
                  </a:lnTo>
                  <a:lnTo>
                    <a:pt x="168" y="127"/>
                  </a:lnTo>
                  <a:lnTo>
                    <a:pt x="175" y="121"/>
                  </a:lnTo>
                  <a:lnTo>
                    <a:pt x="166" y="110"/>
                  </a:lnTo>
                  <a:lnTo>
                    <a:pt x="166" y="110"/>
                  </a:lnTo>
                  <a:lnTo>
                    <a:pt x="159" y="107"/>
                  </a:lnTo>
                  <a:lnTo>
                    <a:pt x="150" y="107"/>
                  </a:lnTo>
                  <a:lnTo>
                    <a:pt x="150" y="116"/>
                  </a:lnTo>
                  <a:lnTo>
                    <a:pt x="157" y="112"/>
                  </a:lnTo>
                  <a:lnTo>
                    <a:pt x="150" y="101"/>
                  </a:lnTo>
                  <a:lnTo>
                    <a:pt x="150" y="100"/>
                  </a:lnTo>
                  <a:lnTo>
                    <a:pt x="141" y="89"/>
                  </a:lnTo>
                  <a:lnTo>
                    <a:pt x="132" y="78"/>
                  </a:lnTo>
                  <a:lnTo>
                    <a:pt x="132" y="78"/>
                  </a:lnTo>
                  <a:lnTo>
                    <a:pt x="125" y="74"/>
                  </a:lnTo>
                  <a:lnTo>
                    <a:pt x="116" y="74"/>
                  </a:lnTo>
                  <a:lnTo>
                    <a:pt x="116" y="83"/>
                  </a:lnTo>
                  <a:lnTo>
                    <a:pt x="123" y="78"/>
                  </a:lnTo>
                  <a:lnTo>
                    <a:pt x="114" y="69"/>
                  </a:lnTo>
                  <a:lnTo>
                    <a:pt x="107" y="74"/>
                  </a:lnTo>
                  <a:lnTo>
                    <a:pt x="114" y="69"/>
                  </a:lnTo>
                  <a:lnTo>
                    <a:pt x="105" y="58"/>
                  </a:lnTo>
                  <a:lnTo>
                    <a:pt x="105" y="58"/>
                  </a:lnTo>
                  <a:lnTo>
                    <a:pt x="98" y="54"/>
                  </a:lnTo>
                  <a:lnTo>
                    <a:pt x="89" y="54"/>
                  </a:lnTo>
                  <a:lnTo>
                    <a:pt x="89" y="63"/>
                  </a:lnTo>
                  <a:lnTo>
                    <a:pt x="96" y="58"/>
                  </a:lnTo>
                  <a:lnTo>
                    <a:pt x="87" y="47"/>
                  </a:lnTo>
                  <a:lnTo>
                    <a:pt x="87" y="47"/>
                  </a:lnTo>
                  <a:lnTo>
                    <a:pt x="80" y="44"/>
                  </a:lnTo>
                  <a:lnTo>
                    <a:pt x="71" y="44"/>
                  </a:lnTo>
                  <a:lnTo>
                    <a:pt x="71" y="53"/>
                  </a:lnTo>
                  <a:lnTo>
                    <a:pt x="78" y="47"/>
                  </a:lnTo>
                  <a:lnTo>
                    <a:pt x="69" y="36"/>
                  </a:lnTo>
                  <a:lnTo>
                    <a:pt x="61" y="42"/>
                  </a:lnTo>
                  <a:lnTo>
                    <a:pt x="69" y="38"/>
                  </a:lnTo>
                  <a:lnTo>
                    <a:pt x="61" y="27"/>
                  </a:lnTo>
                  <a:lnTo>
                    <a:pt x="61" y="25"/>
                  </a:lnTo>
                  <a:lnTo>
                    <a:pt x="54" y="22"/>
                  </a:lnTo>
                  <a:lnTo>
                    <a:pt x="45" y="22"/>
                  </a:lnTo>
                  <a:lnTo>
                    <a:pt x="45" y="31"/>
                  </a:lnTo>
                  <a:lnTo>
                    <a:pt x="52" y="25"/>
                  </a:lnTo>
                  <a:lnTo>
                    <a:pt x="43" y="15"/>
                  </a:lnTo>
                  <a:lnTo>
                    <a:pt x="43" y="15"/>
                  </a:lnTo>
                  <a:lnTo>
                    <a:pt x="36" y="11"/>
                  </a:lnTo>
                  <a:lnTo>
                    <a:pt x="25" y="11"/>
                  </a:lnTo>
                  <a:lnTo>
                    <a:pt x="16" y="11"/>
                  </a:lnTo>
                  <a:lnTo>
                    <a:pt x="16" y="20"/>
                  </a:lnTo>
                  <a:lnTo>
                    <a:pt x="23" y="16"/>
                  </a:lnTo>
                  <a:lnTo>
                    <a:pt x="16" y="6"/>
                  </a:lnTo>
                  <a:lnTo>
                    <a:pt x="16" y="4"/>
                  </a:lnTo>
                  <a:lnTo>
                    <a:pt x="9"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80" name="Freeform 104">
              <a:extLst>
                <a:ext uri="{FF2B5EF4-FFF2-40B4-BE49-F238E27FC236}">
                  <a16:creationId xmlns:a16="http://schemas.microsoft.com/office/drawing/2014/main" id="{70DA7D29-357D-479B-9EC3-E1D1C48B1D32}"/>
                </a:ext>
              </a:extLst>
            </p:cNvPr>
            <p:cNvSpPr>
              <a:spLocks/>
            </p:cNvSpPr>
            <p:nvPr/>
          </p:nvSpPr>
          <p:spPr bwMode="auto">
            <a:xfrm>
              <a:off x="749" y="2551"/>
              <a:ext cx="570" cy="161"/>
            </a:xfrm>
            <a:custGeom>
              <a:avLst/>
              <a:gdLst>
                <a:gd name="T0" fmla="*/ 25 w 1139"/>
                <a:gd name="T1" fmla="*/ 251 h 321"/>
                <a:gd name="T2" fmla="*/ 62 w 1139"/>
                <a:gd name="T3" fmla="*/ 226 h 321"/>
                <a:gd name="T4" fmla="*/ 89 w 1139"/>
                <a:gd name="T5" fmla="*/ 197 h 321"/>
                <a:gd name="T6" fmla="*/ 123 w 1139"/>
                <a:gd name="T7" fmla="*/ 162 h 321"/>
                <a:gd name="T8" fmla="*/ 157 w 1139"/>
                <a:gd name="T9" fmla="*/ 130 h 321"/>
                <a:gd name="T10" fmla="*/ 184 w 1139"/>
                <a:gd name="T11" fmla="*/ 110 h 321"/>
                <a:gd name="T12" fmla="*/ 230 w 1139"/>
                <a:gd name="T13" fmla="*/ 66 h 321"/>
                <a:gd name="T14" fmla="*/ 248 w 1139"/>
                <a:gd name="T15" fmla="*/ 48 h 321"/>
                <a:gd name="T16" fmla="*/ 279 w 1139"/>
                <a:gd name="T17" fmla="*/ 36 h 321"/>
                <a:gd name="T18" fmla="*/ 306 w 1139"/>
                <a:gd name="T19" fmla="*/ 38 h 321"/>
                <a:gd name="T20" fmla="*/ 356 w 1139"/>
                <a:gd name="T21" fmla="*/ 39 h 321"/>
                <a:gd name="T22" fmla="*/ 400 w 1139"/>
                <a:gd name="T23" fmla="*/ 39 h 321"/>
                <a:gd name="T24" fmla="*/ 436 w 1139"/>
                <a:gd name="T25" fmla="*/ 48 h 321"/>
                <a:gd name="T26" fmla="*/ 470 w 1139"/>
                <a:gd name="T27" fmla="*/ 25 h 321"/>
                <a:gd name="T28" fmla="*/ 499 w 1139"/>
                <a:gd name="T29" fmla="*/ 9 h 321"/>
                <a:gd name="T30" fmla="*/ 546 w 1139"/>
                <a:gd name="T31" fmla="*/ 38 h 321"/>
                <a:gd name="T32" fmla="*/ 588 w 1139"/>
                <a:gd name="T33" fmla="*/ 59 h 321"/>
                <a:gd name="T34" fmla="*/ 617 w 1139"/>
                <a:gd name="T35" fmla="*/ 88 h 321"/>
                <a:gd name="T36" fmla="*/ 655 w 1139"/>
                <a:gd name="T37" fmla="*/ 119 h 321"/>
                <a:gd name="T38" fmla="*/ 695 w 1139"/>
                <a:gd name="T39" fmla="*/ 135 h 321"/>
                <a:gd name="T40" fmla="*/ 725 w 1139"/>
                <a:gd name="T41" fmla="*/ 173 h 321"/>
                <a:gd name="T42" fmla="*/ 765 w 1139"/>
                <a:gd name="T43" fmla="*/ 197 h 321"/>
                <a:gd name="T44" fmla="*/ 794 w 1139"/>
                <a:gd name="T45" fmla="*/ 209 h 321"/>
                <a:gd name="T46" fmla="*/ 823 w 1139"/>
                <a:gd name="T47" fmla="*/ 247 h 321"/>
                <a:gd name="T48" fmla="*/ 854 w 1139"/>
                <a:gd name="T49" fmla="*/ 273 h 321"/>
                <a:gd name="T50" fmla="*/ 886 w 1139"/>
                <a:gd name="T51" fmla="*/ 289 h 321"/>
                <a:gd name="T52" fmla="*/ 962 w 1139"/>
                <a:gd name="T53" fmla="*/ 303 h 321"/>
                <a:gd name="T54" fmla="*/ 1006 w 1139"/>
                <a:gd name="T55" fmla="*/ 292 h 321"/>
                <a:gd name="T56" fmla="*/ 1073 w 1139"/>
                <a:gd name="T57" fmla="*/ 289 h 321"/>
                <a:gd name="T58" fmla="*/ 1114 w 1139"/>
                <a:gd name="T59" fmla="*/ 314 h 321"/>
                <a:gd name="T60" fmla="*/ 1114 w 1139"/>
                <a:gd name="T61" fmla="*/ 305 h 321"/>
                <a:gd name="T62" fmla="*/ 1085 w 1139"/>
                <a:gd name="T63" fmla="*/ 278 h 321"/>
                <a:gd name="T64" fmla="*/ 997 w 1139"/>
                <a:gd name="T65" fmla="*/ 274 h 321"/>
                <a:gd name="T66" fmla="*/ 953 w 1139"/>
                <a:gd name="T67" fmla="*/ 285 h 321"/>
                <a:gd name="T68" fmla="*/ 890 w 1139"/>
                <a:gd name="T69" fmla="*/ 267 h 321"/>
                <a:gd name="T70" fmla="*/ 854 w 1139"/>
                <a:gd name="T71" fmla="*/ 264 h 321"/>
                <a:gd name="T72" fmla="*/ 827 w 1139"/>
                <a:gd name="T73" fmla="*/ 226 h 321"/>
                <a:gd name="T74" fmla="*/ 790 w 1139"/>
                <a:gd name="T75" fmla="*/ 193 h 321"/>
                <a:gd name="T76" fmla="*/ 765 w 1139"/>
                <a:gd name="T77" fmla="*/ 182 h 321"/>
                <a:gd name="T78" fmla="*/ 729 w 1139"/>
                <a:gd name="T79" fmla="*/ 151 h 321"/>
                <a:gd name="T80" fmla="*/ 685 w 1139"/>
                <a:gd name="T81" fmla="*/ 126 h 321"/>
                <a:gd name="T82" fmla="*/ 658 w 1139"/>
                <a:gd name="T83" fmla="*/ 99 h 321"/>
                <a:gd name="T84" fmla="*/ 629 w 1139"/>
                <a:gd name="T85" fmla="*/ 77 h 321"/>
                <a:gd name="T86" fmla="*/ 579 w 1139"/>
                <a:gd name="T87" fmla="*/ 41 h 321"/>
                <a:gd name="T88" fmla="*/ 552 w 1139"/>
                <a:gd name="T89" fmla="*/ 30 h 321"/>
                <a:gd name="T90" fmla="*/ 499 w 1139"/>
                <a:gd name="T91" fmla="*/ 0 h 321"/>
                <a:gd name="T92" fmla="*/ 458 w 1139"/>
                <a:gd name="T93" fmla="*/ 14 h 321"/>
                <a:gd name="T94" fmla="*/ 436 w 1139"/>
                <a:gd name="T95" fmla="*/ 30 h 321"/>
                <a:gd name="T96" fmla="*/ 407 w 1139"/>
                <a:gd name="T97" fmla="*/ 34 h 321"/>
                <a:gd name="T98" fmla="*/ 364 w 1139"/>
                <a:gd name="T99" fmla="*/ 25 h 321"/>
                <a:gd name="T100" fmla="*/ 320 w 1139"/>
                <a:gd name="T101" fmla="*/ 39 h 321"/>
                <a:gd name="T102" fmla="*/ 293 w 1139"/>
                <a:gd name="T103" fmla="*/ 30 h 321"/>
                <a:gd name="T104" fmla="*/ 268 w 1139"/>
                <a:gd name="T105" fmla="*/ 30 h 321"/>
                <a:gd name="T106" fmla="*/ 222 w 1139"/>
                <a:gd name="T107" fmla="*/ 52 h 321"/>
                <a:gd name="T108" fmla="*/ 190 w 1139"/>
                <a:gd name="T109" fmla="*/ 77 h 321"/>
                <a:gd name="T110" fmla="*/ 159 w 1139"/>
                <a:gd name="T111" fmla="*/ 104 h 321"/>
                <a:gd name="T112" fmla="*/ 134 w 1139"/>
                <a:gd name="T113" fmla="*/ 137 h 321"/>
                <a:gd name="T114" fmla="*/ 98 w 1139"/>
                <a:gd name="T115" fmla="*/ 159 h 321"/>
                <a:gd name="T116" fmla="*/ 65 w 1139"/>
                <a:gd name="T117" fmla="*/ 193 h 321"/>
                <a:gd name="T118" fmla="*/ 31 w 1139"/>
                <a:gd name="T119" fmla="*/ 226 h 321"/>
                <a:gd name="T120" fmla="*/ 2 w 1139"/>
                <a:gd name="T121" fmla="*/ 24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9" h="321">
                  <a:moveTo>
                    <a:pt x="0" y="244"/>
                  </a:moveTo>
                  <a:lnTo>
                    <a:pt x="0" y="262"/>
                  </a:lnTo>
                  <a:lnTo>
                    <a:pt x="7" y="262"/>
                  </a:lnTo>
                  <a:lnTo>
                    <a:pt x="7" y="262"/>
                  </a:lnTo>
                  <a:lnTo>
                    <a:pt x="14" y="258"/>
                  </a:lnTo>
                  <a:lnTo>
                    <a:pt x="14" y="258"/>
                  </a:lnTo>
                  <a:lnTo>
                    <a:pt x="24" y="247"/>
                  </a:lnTo>
                  <a:lnTo>
                    <a:pt x="16" y="242"/>
                  </a:lnTo>
                  <a:lnTo>
                    <a:pt x="16" y="251"/>
                  </a:lnTo>
                  <a:lnTo>
                    <a:pt x="25" y="251"/>
                  </a:lnTo>
                  <a:lnTo>
                    <a:pt x="25" y="251"/>
                  </a:lnTo>
                  <a:lnTo>
                    <a:pt x="33" y="249"/>
                  </a:lnTo>
                  <a:lnTo>
                    <a:pt x="43" y="238"/>
                  </a:lnTo>
                  <a:lnTo>
                    <a:pt x="43" y="236"/>
                  </a:lnTo>
                  <a:lnTo>
                    <a:pt x="52" y="226"/>
                  </a:lnTo>
                  <a:lnTo>
                    <a:pt x="45" y="220"/>
                  </a:lnTo>
                  <a:lnTo>
                    <a:pt x="45" y="229"/>
                  </a:lnTo>
                  <a:lnTo>
                    <a:pt x="54" y="229"/>
                  </a:lnTo>
                  <a:lnTo>
                    <a:pt x="54" y="229"/>
                  </a:lnTo>
                  <a:lnTo>
                    <a:pt x="62" y="226"/>
                  </a:lnTo>
                  <a:lnTo>
                    <a:pt x="62" y="226"/>
                  </a:lnTo>
                  <a:lnTo>
                    <a:pt x="69" y="215"/>
                  </a:lnTo>
                  <a:lnTo>
                    <a:pt x="62" y="209"/>
                  </a:lnTo>
                  <a:lnTo>
                    <a:pt x="69" y="215"/>
                  </a:lnTo>
                  <a:lnTo>
                    <a:pt x="78" y="204"/>
                  </a:lnTo>
                  <a:lnTo>
                    <a:pt x="87" y="193"/>
                  </a:lnTo>
                  <a:lnTo>
                    <a:pt x="80" y="188"/>
                  </a:lnTo>
                  <a:lnTo>
                    <a:pt x="80" y="197"/>
                  </a:lnTo>
                  <a:lnTo>
                    <a:pt x="89" y="197"/>
                  </a:lnTo>
                  <a:lnTo>
                    <a:pt x="89" y="197"/>
                  </a:lnTo>
                  <a:lnTo>
                    <a:pt x="96" y="193"/>
                  </a:lnTo>
                  <a:lnTo>
                    <a:pt x="96" y="191"/>
                  </a:lnTo>
                  <a:lnTo>
                    <a:pt x="105" y="171"/>
                  </a:lnTo>
                  <a:lnTo>
                    <a:pt x="98" y="168"/>
                  </a:lnTo>
                  <a:lnTo>
                    <a:pt x="98" y="177"/>
                  </a:lnTo>
                  <a:lnTo>
                    <a:pt x="107" y="177"/>
                  </a:lnTo>
                  <a:lnTo>
                    <a:pt x="107" y="177"/>
                  </a:lnTo>
                  <a:lnTo>
                    <a:pt x="114" y="173"/>
                  </a:lnTo>
                  <a:lnTo>
                    <a:pt x="114" y="173"/>
                  </a:lnTo>
                  <a:lnTo>
                    <a:pt x="123" y="162"/>
                  </a:lnTo>
                  <a:lnTo>
                    <a:pt x="132" y="151"/>
                  </a:lnTo>
                  <a:lnTo>
                    <a:pt x="125" y="146"/>
                  </a:lnTo>
                  <a:lnTo>
                    <a:pt x="125" y="155"/>
                  </a:lnTo>
                  <a:lnTo>
                    <a:pt x="134" y="155"/>
                  </a:lnTo>
                  <a:lnTo>
                    <a:pt x="134" y="155"/>
                  </a:lnTo>
                  <a:lnTo>
                    <a:pt x="141" y="151"/>
                  </a:lnTo>
                  <a:lnTo>
                    <a:pt x="141" y="151"/>
                  </a:lnTo>
                  <a:lnTo>
                    <a:pt x="150" y="141"/>
                  </a:lnTo>
                  <a:lnTo>
                    <a:pt x="150" y="141"/>
                  </a:lnTo>
                  <a:lnTo>
                    <a:pt x="157" y="130"/>
                  </a:lnTo>
                  <a:lnTo>
                    <a:pt x="150" y="124"/>
                  </a:lnTo>
                  <a:lnTo>
                    <a:pt x="157" y="130"/>
                  </a:lnTo>
                  <a:lnTo>
                    <a:pt x="166" y="119"/>
                  </a:lnTo>
                  <a:lnTo>
                    <a:pt x="159" y="113"/>
                  </a:lnTo>
                  <a:lnTo>
                    <a:pt x="159" y="123"/>
                  </a:lnTo>
                  <a:lnTo>
                    <a:pt x="168" y="123"/>
                  </a:lnTo>
                  <a:lnTo>
                    <a:pt x="168" y="123"/>
                  </a:lnTo>
                  <a:lnTo>
                    <a:pt x="175" y="121"/>
                  </a:lnTo>
                  <a:lnTo>
                    <a:pt x="184" y="112"/>
                  </a:lnTo>
                  <a:lnTo>
                    <a:pt x="184" y="110"/>
                  </a:lnTo>
                  <a:lnTo>
                    <a:pt x="194" y="99"/>
                  </a:lnTo>
                  <a:lnTo>
                    <a:pt x="203" y="88"/>
                  </a:lnTo>
                  <a:lnTo>
                    <a:pt x="195" y="83"/>
                  </a:lnTo>
                  <a:lnTo>
                    <a:pt x="195" y="92"/>
                  </a:lnTo>
                  <a:lnTo>
                    <a:pt x="204" y="92"/>
                  </a:lnTo>
                  <a:lnTo>
                    <a:pt x="204" y="92"/>
                  </a:lnTo>
                  <a:lnTo>
                    <a:pt x="212" y="88"/>
                  </a:lnTo>
                  <a:lnTo>
                    <a:pt x="212" y="88"/>
                  </a:lnTo>
                  <a:lnTo>
                    <a:pt x="221" y="77"/>
                  </a:lnTo>
                  <a:lnTo>
                    <a:pt x="230" y="66"/>
                  </a:lnTo>
                  <a:lnTo>
                    <a:pt x="222" y="61"/>
                  </a:lnTo>
                  <a:lnTo>
                    <a:pt x="222" y="70"/>
                  </a:lnTo>
                  <a:lnTo>
                    <a:pt x="232" y="70"/>
                  </a:lnTo>
                  <a:lnTo>
                    <a:pt x="232" y="70"/>
                  </a:lnTo>
                  <a:lnTo>
                    <a:pt x="239" y="66"/>
                  </a:lnTo>
                  <a:lnTo>
                    <a:pt x="239" y="65"/>
                  </a:lnTo>
                  <a:lnTo>
                    <a:pt x="248" y="43"/>
                  </a:lnTo>
                  <a:lnTo>
                    <a:pt x="241" y="39"/>
                  </a:lnTo>
                  <a:lnTo>
                    <a:pt x="241" y="48"/>
                  </a:lnTo>
                  <a:lnTo>
                    <a:pt x="248" y="48"/>
                  </a:lnTo>
                  <a:lnTo>
                    <a:pt x="259" y="48"/>
                  </a:lnTo>
                  <a:lnTo>
                    <a:pt x="268" y="48"/>
                  </a:lnTo>
                  <a:lnTo>
                    <a:pt x="277" y="48"/>
                  </a:lnTo>
                  <a:lnTo>
                    <a:pt x="277" y="48"/>
                  </a:lnTo>
                  <a:lnTo>
                    <a:pt x="284" y="47"/>
                  </a:lnTo>
                  <a:lnTo>
                    <a:pt x="293" y="38"/>
                  </a:lnTo>
                  <a:lnTo>
                    <a:pt x="286" y="30"/>
                  </a:lnTo>
                  <a:lnTo>
                    <a:pt x="280" y="36"/>
                  </a:lnTo>
                  <a:lnTo>
                    <a:pt x="286" y="39"/>
                  </a:lnTo>
                  <a:lnTo>
                    <a:pt x="279" y="36"/>
                  </a:lnTo>
                  <a:lnTo>
                    <a:pt x="286" y="45"/>
                  </a:lnTo>
                  <a:lnTo>
                    <a:pt x="288" y="45"/>
                  </a:lnTo>
                  <a:lnTo>
                    <a:pt x="293" y="48"/>
                  </a:lnTo>
                  <a:lnTo>
                    <a:pt x="300" y="47"/>
                  </a:lnTo>
                  <a:lnTo>
                    <a:pt x="309" y="38"/>
                  </a:lnTo>
                  <a:lnTo>
                    <a:pt x="302" y="30"/>
                  </a:lnTo>
                  <a:lnTo>
                    <a:pt x="302" y="39"/>
                  </a:lnTo>
                  <a:lnTo>
                    <a:pt x="311" y="39"/>
                  </a:lnTo>
                  <a:lnTo>
                    <a:pt x="311" y="30"/>
                  </a:lnTo>
                  <a:lnTo>
                    <a:pt x="306" y="38"/>
                  </a:lnTo>
                  <a:lnTo>
                    <a:pt x="315" y="47"/>
                  </a:lnTo>
                  <a:lnTo>
                    <a:pt x="315" y="45"/>
                  </a:lnTo>
                  <a:lnTo>
                    <a:pt x="320" y="48"/>
                  </a:lnTo>
                  <a:lnTo>
                    <a:pt x="327" y="47"/>
                  </a:lnTo>
                  <a:lnTo>
                    <a:pt x="336" y="38"/>
                  </a:lnTo>
                  <a:lnTo>
                    <a:pt x="329" y="30"/>
                  </a:lnTo>
                  <a:lnTo>
                    <a:pt x="329" y="39"/>
                  </a:lnTo>
                  <a:lnTo>
                    <a:pt x="338" y="39"/>
                  </a:lnTo>
                  <a:lnTo>
                    <a:pt x="347" y="39"/>
                  </a:lnTo>
                  <a:lnTo>
                    <a:pt x="356" y="39"/>
                  </a:lnTo>
                  <a:lnTo>
                    <a:pt x="356" y="30"/>
                  </a:lnTo>
                  <a:lnTo>
                    <a:pt x="351" y="38"/>
                  </a:lnTo>
                  <a:lnTo>
                    <a:pt x="360" y="47"/>
                  </a:lnTo>
                  <a:lnTo>
                    <a:pt x="360" y="45"/>
                  </a:lnTo>
                  <a:lnTo>
                    <a:pt x="365" y="48"/>
                  </a:lnTo>
                  <a:lnTo>
                    <a:pt x="374" y="48"/>
                  </a:lnTo>
                  <a:lnTo>
                    <a:pt x="383" y="48"/>
                  </a:lnTo>
                  <a:lnTo>
                    <a:pt x="391" y="48"/>
                  </a:lnTo>
                  <a:lnTo>
                    <a:pt x="400" y="48"/>
                  </a:lnTo>
                  <a:lnTo>
                    <a:pt x="400" y="39"/>
                  </a:lnTo>
                  <a:lnTo>
                    <a:pt x="394" y="45"/>
                  </a:lnTo>
                  <a:lnTo>
                    <a:pt x="403" y="56"/>
                  </a:lnTo>
                  <a:lnTo>
                    <a:pt x="403" y="56"/>
                  </a:lnTo>
                  <a:lnTo>
                    <a:pt x="409" y="59"/>
                  </a:lnTo>
                  <a:lnTo>
                    <a:pt x="416" y="57"/>
                  </a:lnTo>
                  <a:lnTo>
                    <a:pt x="427" y="47"/>
                  </a:lnTo>
                  <a:lnTo>
                    <a:pt x="420" y="39"/>
                  </a:lnTo>
                  <a:lnTo>
                    <a:pt x="420" y="48"/>
                  </a:lnTo>
                  <a:lnTo>
                    <a:pt x="429" y="48"/>
                  </a:lnTo>
                  <a:lnTo>
                    <a:pt x="436" y="48"/>
                  </a:lnTo>
                  <a:lnTo>
                    <a:pt x="436" y="48"/>
                  </a:lnTo>
                  <a:lnTo>
                    <a:pt x="443" y="47"/>
                  </a:lnTo>
                  <a:lnTo>
                    <a:pt x="452" y="38"/>
                  </a:lnTo>
                  <a:lnTo>
                    <a:pt x="445" y="30"/>
                  </a:lnTo>
                  <a:lnTo>
                    <a:pt x="445" y="39"/>
                  </a:lnTo>
                  <a:lnTo>
                    <a:pt x="454" y="39"/>
                  </a:lnTo>
                  <a:lnTo>
                    <a:pt x="454" y="39"/>
                  </a:lnTo>
                  <a:lnTo>
                    <a:pt x="461" y="36"/>
                  </a:lnTo>
                  <a:lnTo>
                    <a:pt x="461" y="36"/>
                  </a:lnTo>
                  <a:lnTo>
                    <a:pt x="470" y="25"/>
                  </a:lnTo>
                  <a:lnTo>
                    <a:pt x="463" y="19"/>
                  </a:lnTo>
                  <a:lnTo>
                    <a:pt x="463" y="28"/>
                  </a:lnTo>
                  <a:lnTo>
                    <a:pt x="472" y="28"/>
                  </a:lnTo>
                  <a:lnTo>
                    <a:pt x="479" y="28"/>
                  </a:lnTo>
                  <a:lnTo>
                    <a:pt x="490" y="28"/>
                  </a:lnTo>
                  <a:lnTo>
                    <a:pt x="490" y="28"/>
                  </a:lnTo>
                  <a:lnTo>
                    <a:pt x="497" y="25"/>
                  </a:lnTo>
                  <a:lnTo>
                    <a:pt x="497" y="25"/>
                  </a:lnTo>
                  <a:lnTo>
                    <a:pt x="506" y="14"/>
                  </a:lnTo>
                  <a:lnTo>
                    <a:pt x="499" y="9"/>
                  </a:lnTo>
                  <a:lnTo>
                    <a:pt x="499" y="18"/>
                  </a:lnTo>
                  <a:lnTo>
                    <a:pt x="508" y="18"/>
                  </a:lnTo>
                  <a:lnTo>
                    <a:pt x="517" y="18"/>
                  </a:lnTo>
                  <a:lnTo>
                    <a:pt x="525" y="18"/>
                  </a:lnTo>
                  <a:lnTo>
                    <a:pt x="534" y="18"/>
                  </a:lnTo>
                  <a:lnTo>
                    <a:pt x="534" y="9"/>
                  </a:lnTo>
                  <a:lnTo>
                    <a:pt x="528" y="14"/>
                  </a:lnTo>
                  <a:lnTo>
                    <a:pt x="537" y="25"/>
                  </a:lnTo>
                  <a:lnTo>
                    <a:pt x="546" y="36"/>
                  </a:lnTo>
                  <a:lnTo>
                    <a:pt x="546" y="38"/>
                  </a:lnTo>
                  <a:lnTo>
                    <a:pt x="555" y="47"/>
                  </a:lnTo>
                  <a:lnTo>
                    <a:pt x="555" y="45"/>
                  </a:lnTo>
                  <a:lnTo>
                    <a:pt x="561" y="48"/>
                  </a:lnTo>
                  <a:lnTo>
                    <a:pt x="572" y="48"/>
                  </a:lnTo>
                  <a:lnTo>
                    <a:pt x="572" y="39"/>
                  </a:lnTo>
                  <a:lnTo>
                    <a:pt x="564" y="45"/>
                  </a:lnTo>
                  <a:lnTo>
                    <a:pt x="572" y="56"/>
                  </a:lnTo>
                  <a:lnTo>
                    <a:pt x="573" y="56"/>
                  </a:lnTo>
                  <a:lnTo>
                    <a:pt x="579" y="59"/>
                  </a:lnTo>
                  <a:lnTo>
                    <a:pt x="588" y="59"/>
                  </a:lnTo>
                  <a:lnTo>
                    <a:pt x="588" y="50"/>
                  </a:lnTo>
                  <a:lnTo>
                    <a:pt x="582" y="56"/>
                  </a:lnTo>
                  <a:lnTo>
                    <a:pt x="591" y="66"/>
                  </a:lnTo>
                  <a:lnTo>
                    <a:pt x="600" y="77"/>
                  </a:lnTo>
                  <a:lnTo>
                    <a:pt x="610" y="88"/>
                  </a:lnTo>
                  <a:lnTo>
                    <a:pt x="610" y="88"/>
                  </a:lnTo>
                  <a:lnTo>
                    <a:pt x="615" y="92"/>
                  </a:lnTo>
                  <a:lnTo>
                    <a:pt x="622" y="92"/>
                  </a:lnTo>
                  <a:lnTo>
                    <a:pt x="622" y="83"/>
                  </a:lnTo>
                  <a:lnTo>
                    <a:pt x="617" y="88"/>
                  </a:lnTo>
                  <a:lnTo>
                    <a:pt x="626" y="99"/>
                  </a:lnTo>
                  <a:lnTo>
                    <a:pt x="626" y="99"/>
                  </a:lnTo>
                  <a:lnTo>
                    <a:pt x="631" y="103"/>
                  </a:lnTo>
                  <a:lnTo>
                    <a:pt x="642" y="103"/>
                  </a:lnTo>
                  <a:lnTo>
                    <a:pt x="642" y="94"/>
                  </a:lnTo>
                  <a:lnTo>
                    <a:pt x="637" y="99"/>
                  </a:lnTo>
                  <a:lnTo>
                    <a:pt x="646" y="110"/>
                  </a:lnTo>
                  <a:lnTo>
                    <a:pt x="646" y="112"/>
                  </a:lnTo>
                  <a:lnTo>
                    <a:pt x="655" y="121"/>
                  </a:lnTo>
                  <a:lnTo>
                    <a:pt x="655" y="119"/>
                  </a:lnTo>
                  <a:lnTo>
                    <a:pt x="660" y="123"/>
                  </a:lnTo>
                  <a:lnTo>
                    <a:pt x="667" y="123"/>
                  </a:lnTo>
                  <a:lnTo>
                    <a:pt x="667" y="113"/>
                  </a:lnTo>
                  <a:lnTo>
                    <a:pt x="662" y="119"/>
                  </a:lnTo>
                  <a:lnTo>
                    <a:pt x="671" y="130"/>
                  </a:lnTo>
                  <a:lnTo>
                    <a:pt x="680" y="141"/>
                  </a:lnTo>
                  <a:lnTo>
                    <a:pt x="680" y="141"/>
                  </a:lnTo>
                  <a:lnTo>
                    <a:pt x="685" y="144"/>
                  </a:lnTo>
                  <a:lnTo>
                    <a:pt x="695" y="144"/>
                  </a:lnTo>
                  <a:lnTo>
                    <a:pt x="695" y="135"/>
                  </a:lnTo>
                  <a:lnTo>
                    <a:pt x="689" y="141"/>
                  </a:lnTo>
                  <a:lnTo>
                    <a:pt x="698" y="151"/>
                  </a:lnTo>
                  <a:lnTo>
                    <a:pt x="698" y="151"/>
                  </a:lnTo>
                  <a:lnTo>
                    <a:pt x="704" y="155"/>
                  </a:lnTo>
                  <a:lnTo>
                    <a:pt x="713" y="155"/>
                  </a:lnTo>
                  <a:lnTo>
                    <a:pt x="713" y="146"/>
                  </a:lnTo>
                  <a:lnTo>
                    <a:pt x="707" y="151"/>
                  </a:lnTo>
                  <a:lnTo>
                    <a:pt x="716" y="162"/>
                  </a:lnTo>
                  <a:lnTo>
                    <a:pt x="725" y="173"/>
                  </a:lnTo>
                  <a:lnTo>
                    <a:pt x="725" y="173"/>
                  </a:lnTo>
                  <a:lnTo>
                    <a:pt x="731" y="177"/>
                  </a:lnTo>
                  <a:lnTo>
                    <a:pt x="740" y="177"/>
                  </a:lnTo>
                  <a:lnTo>
                    <a:pt x="740" y="168"/>
                  </a:lnTo>
                  <a:lnTo>
                    <a:pt x="734" y="173"/>
                  </a:lnTo>
                  <a:lnTo>
                    <a:pt x="743" y="184"/>
                  </a:lnTo>
                  <a:lnTo>
                    <a:pt x="743" y="186"/>
                  </a:lnTo>
                  <a:lnTo>
                    <a:pt x="752" y="195"/>
                  </a:lnTo>
                  <a:lnTo>
                    <a:pt x="752" y="193"/>
                  </a:lnTo>
                  <a:lnTo>
                    <a:pt x="758" y="197"/>
                  </a:lnTo>
                  <a:lnTo>
                    <a:pt x="765" y="197"/>
                  </a:lnTo>
                  <a:lnTo>
                    <a:pt x="765" y="188"/>
                  </a:lnTo>
                  <a:lnTo>
                    <a:pt x="760" y="193"/>
                  </a:lnTo>
                  <a:lnTo>
                    <a:pt x="769" y="204"/>
                  </a:lnTo>
                  <a:lnTo>
                    <a:pt x="769" y="204"/>
                  </a:lnTo>
                  <a:lnTo>
                    <a:pt x="774" y="208"/>
                  </a:lnTo>
                  <a:lnTo>
                    <a:pt x="783" y="208"/>
                  </a:lnTo>
                  <a:lnTo>
                    <a:pt x="783" y="198"/>
                  </a:lnTo>
                  <a:lnTo>
                    <a:pt x="778" y="206"/>
                  </a:lnTo>
                  <a:lnTo>
                    <a:pt x="789" y="217"/>
                  </a:lnTo>
                  <a:lnTo>
                    <a:pt x="794" y="209"/>
                  </a:lnTo>
                  <a:lnTo>
                    <a:pt x="789" y="215"/>
                  </a:lnTo>
                  <a:lnTo>
                    <a:pt x="798" y="226"/>
                  </a:lnTo>
                  <a:lnTo>
                    <a:pt x="798" y="226"/>
                  </a:lnTo>
                  <a:lnTo>
                    <a:pt x="803" y="229"/>
                  </a:lnTo>
                  <a:lnTo>
                    <a:pt x="810" y="229"/>
                  </a:lnTo>
                  <a:lnTo>
                    <a:pt x="810" y="220"/>
                  </a:lnTo>
                  <a:lnTo>
                    <a:pt x="805" y="226"/>
                  </a:lnTo>
                  <a:lnTo>
                    <a:pt x="814" y="236"/>
                  </a:lnTo>
                  <a:lnTo>
                    <a:pt x="823" y="247"/>
                  </a:lnTo>
                  <a:lnTo>
                    <a:pt x="823" y="247"/>
                  </a:lnTo>
                  <a:lnTo>
                    <a:pt x="828" y="251"/>
                  </a:lnTo>
                  <a:lnTo>
                    <a:pt x="837" y="251"/>
                  </a:lnTo>
                  <a:lnTo>
                    <a:pt x="837" y="242"/>
                  </a:lnTo>
                  <a:lnTo>
                    <a:pt x="832" y="247"/>
                  </a:lnTo>
                  <a:lnTo>
                    <a:pt x="841" y="258"/>
                  </a:lnTo>
                  <a:lnTo>
                    <a:pt x="846" y="253"/>
                  </a:lnTo>
                  <a:lnTo>
                    <a:pt x="839" y="258"/>
                  </a:lnTo>
                  <a:lnTo>
                    <a:pt x="846" y="269"/>
                  </a:lnTo>
                  <a:lnTo>
                    <a:pt x="848" y="269"/>
                  </a:lnTo>
                  <a:lnTo>
                    <a:pt x="854" y="273"/>
                  </a:lnTo>
                  <a:lnTo>
                    <a:pt x="865" y="273"/>
                  </a:lnTo>
                  <a:lnTo>
                    <a:pt x="865" y="264"/>
                  </a:lnTo>
                  <a:lnTo>
                    <a:pt x="859" y="271"/>
                  </a:lnTo>
                  <a:lnTo>
                    <a:pt x="868" y="280"/>
                  </a:lnTo>
                  <a:lnTo>
                    <a:pt x="868" y="278"/>
                  </a:lnTo>
                  <a:lnTo>
                    <a:pt x="874" y="282"/>
                  </a:lnTo>
                  <a:lnTo>
                    <a:pt x="883" y="282"/>
                  </a:lnTo>
                  <a:lnTo>
                    <a:pt x="883" y="273"/>
                  </a:lnTo>
                  <a:lnTo>
                    <a:pt x="877" y="278"/>
                  </a:lnTo>
                  <a:lnTo>
                    <a:pt x="886" y="289"/>
                  </a:lnTo>
                  <a:lnTo>
                    <a:pt x="895" y="300"/>
                  </a:lnTo>
                  <a:lnTo>
                    <a:pt x="895" y="300"/>
                  </a:lnTo>
                  <a:lnTo>
                    <a:pt x="901" y="303"/>
                  </a:lnTo>
                  <a:lnTo>
                    <a:pt x="908" y="303"/>
                  </a:lnTo>
                  <a:lnTo>
                    <a:pt x="917" y="303"/>
                  </a:lnTo>
                  <a:lnTo>
                    <a:pt x="926" y="303"/>
                  </a:lnTo>
                  <a:lnTo>
                    <a:pt x="935" y="303"/>
                  </a:lnTo>
                  <a:lnTo>
                    <a:pt x="946" y="303"/>
                  </a:lnTo>
                  <a:lnTo>
                    <a:pt x="953" y="303"/>
                  </a:lnTo>
                  <a:lnTo>
                    <a:pt x="962" y="303"/>
                  </a:lnTo>
                  <a:lnTo>
                    <a:pt x="971" y="303"/>
                  </a:lnTo>
                  <a:lnTo>
                    <a:pt x="971" y="303"/>
                  </a:lnTo>
                  <a:lnTo>
                    <a:pt x="978" y="300"/>
                  </a:lnTo>
                  <a:lnTo>
                    <a:pt x="978" y="300"/>
                  </a:lnTo>
                  <a:lnTo>
                    <a:pt x="988" y="289"/>
                  </a:lnTo>
                  <a:lnTo>
                    <a:pt x="980" y="283"/>
                  </a:lnTo>
                  <a:lnTo>
                    <a:pt x="980" y="292"/>
                  </a:lnTo>
                  <a:lnTo>
                    <a:pt x="989" y="292"/>
                  </a:lnTo>
                  <a:lnTo>
                    <a:pt x="997" y="292"/>
                  </a:lnTo>
                  <a:lnTo>
                    <a:pt x="1006" y="292"/>
                  </a:lnTo>
                  <a:lnTo>
                    <a:pt x="1016" y="292"/>
                  </a:lnTo>
                  <a:lnTo>
                    <a:pt x="1026" y="292"/>
                  </a:lnTo>
                  <a:lnTo>
                    <a:pt x="1035" y="292"/>
                  </a:lnTo>
                  <a:lnTo>
                    <a:pt x="1044" y="292"/>
                  </a:lnTo>
                  <a:lnTo>
                    <a:pt x="1051" y="292"/>
                  </a:lnTo>
                  <a:lnTo>
                    <a:pt x="1060" y="292"/>
                  </a:lnTo>
                  <a:lnTo>
                    <a:pt x="1069" y="292"/>
                  </a:lnTo>
                  <a:lnTo>
                    <a:pt x="1078" y="292"/>
                  </a:lnTo>
                  <a:lnTo>
                    <a:pt x="1078" y="283"/>
                  </a:lnTo>
                  <a:lnTo>
                    <a:pt x="1073" y="289"/>
                  </a:lnTo>
                  <a:lnTo>
                    <a:pt x="1082" y="300"/>
                  </a:lnTo>
                  <a:lnTo>
                    <a:pt x="1082" y="300"/>
                  </a:lnTo>
                  <a:lnTo>
                    <a:pt x="1087" y="303"/>
                  </a:lnTo>
                  <a:lnTo>
                    <a:pt x="1096" y="303"/>
                  </a:lnTo>
                  <a:lnTo>
                    <a:pt x="1105" y="303"/>
                  </a:lnTo>
                  <a:lnTo>
                    <a:pt x="1105" y="294"/>
                  </a:lnTo>
                  <a:lnTo>
                    <a:pt x="1100" y="300"/>
                  </a:lnTo>
                  <a:lnTo>
                    <a:pt x="1109" y="311"/>
                  </a:lnTo>
                  <a:lnTo>
                    <a:pt x="1109" y="311"/>
                  </a:lnTo>
                  <a:lnTo>
                    <a:pt x="1114" y="314"/>
                  </a:lnTo>
                  <a:lnTo>
                    <a:pt x="1123" y="314"/>
                  </a:lnTo>
                  <a:lnTo>
                    <a:pt x="1123" y="305"/>
                  </a:lnTo>
                  <a:lnTo>
                    <a:pt x="1118" y="311"/>
                  </a:lnTo>
                  <a:lnTo>
                    <a:pt x="1127" y="321"/>
                  </a:lnTo>
                  <a:lnTo>
                    <a:pt x="1139" y="311"/>
                  </a:lnTo>
                  <a:lnTo>
                    <a:pt x="1130" y="300"/>
                  </a:lnTo>
                  <a:lnTo>
                    <a:pt x="1130" y="300"/>
                  </a:lnTo>
                  <a:lnTo>
                    <a:pt x="1123" y="296"/>
                  </a:lnTo>
                  <a:lnTo>
                    <a:pt x="1114" y="296"/>
                  </a:lnTo>
                  <a:lnTo>
                    <a:pt x="1114" y="305"/>
                  </a:lnTo>
                  <a:lnTo>
                    <a:pt x="1121" y="300"/>
                  </a:lnTo>
                  <a:lnTo>
                    <a:pt x="1112" y="289"/>
                  </a:lnTo>
                  <a:lnTo>
                    <a:pt x="1112" y="289"/>
                  </a:lnTo>
                  <a:lnTo>
                    <a:pt x="1105" y="285"/>
                  </a:lnTo>
                  <a:lnTo>
                    <a:pt x="1096" y="285"/>
                  </a:lnTo>
                  <a:lnTo>
                    <a:pt x="1087" y="285"/>
                  </a:lnTo>
                  <a:lnTo>
                    <a:pt x="1087" y="294"/>
                  </a:lnTo>
                  <a:lnTo>
                    <a:pt x="1094" y="289"/>
                  </a:lnTo>
                  <a:lnTo>
                    <a:pt x="1085" y="278"/>
                  </a:lnTo>
                  <a:lnTo>
                    <a:pt x="1085" y="278"/>
                  </a:lnTo>
                  <a:lnTo>
                    <a:pt x="1078" y="274"/>
                  </a:lnTo>
                  <a:lnTo>
                    <a:pt x="1069" y="274"/>
                  </a:lnTo>
                  <a:lnTo>
                    <a:pt x="1060" y="274"/>
                  </a:lnTo>
                  <a:lnTo>
                    <a:pt x="1051" y="274"/>
                  </a:lnTo>
                  <a:lnTo>
                    <a:pt x="1044" y="274"/>
                  </a:lnTo>
                  <a:lnTo>
                    <a:pt x="1035" y="274"/>
                  </a:lnTo>
                  <a:lnTo>
                    <a:pt x="1026" y="274"/>
                  </a:lnTo>
                  <a:lnTo>
                    <a:pt x="1016" y="274"/>
                  </a:lnTo>
                  <a:lnTo>
                    <a:pt x="1006" y="274"/>
                  </a:lnTo>
                  <a:lnTo>
                    <a:pt x="997" y="274"/>
                  </a:lnTo>
                  <a:lnTo>
                    <a:pt x="989" y="274"/>
                  </a:lnTo>
                  <a:lnTo>
                    <a:pt x="980" y="274"/>
                  </a:lnTo>
                  <a:lnTo>
                    <a:pt x="980" y="274"/>
                  </a:lnTo>
                  <a:lnTo>
                    <a:pt x="975" y="278"/>
                  </a:lnTo>
                  <a:lnTo>
                    <a:pt x="975" y="278"/>
                  </a:lnTo>
                  <a:lnTo>
                    <a:pt x="966" y="289"/>
                  </a:lnTo>
                  <a:lnTo>
                    <a:pt x="971" y="294"/>
                  </a:lnTo>
                  <a:lnTo>
                    <a:pt x="971" y="285"/>
                  </a:lnTo>
                  <a:lnTo>
                    <a:pt x="962" y="285"/>
                  </a:lnTo>
                  <a:lnTo>
                    <a:pt x="953" y="285"/>
                  </a:lnTo>
                  <a:lnTo>
                    <a:pt x="946" y="285"/>
                  </a:lnTo>
                  <a:lnTo>
                    <a:pt x="935" y="285"/>
                  </a:lnTo>
                  <a:lnTo>
                    <a:pt x="926" y="285"/>
                  </a:lnTo>
                  <a:lnTo>
                    <a:pt x="917" y="285"/>
                  </a:lnTo>
                  <a:lnTo>
                    <a:pt x="908" y="285"/>
                  </a:lnTo>
                  <a:lnTo>
                    <a:pt x="901" y="285"/>
                  </a:lnTo>
                  <a:lnTo>
                    <a:pt x="901" y="294"/>
                  </a:lnTo>
                  <a:lnTo>
                    <a:pt x="908" y="289"/>
                  </a:lnTo>
                  <a:lnTo>
                    <a:pt x="899" y="278"/>
                  </a:lnTo>
                  <a:lnTo>
                    <a:pt x="890" y="267"/>
                  </a:lnTo>
                  <a:lnTo>
                    <a:pt x="890" y="267"/>
                  </a:lnTo>
                  <a:lnTo>
                    <a:pt x="883" y="264"/>
                  </a:lnTo>
                  <a:lnTo>
                    <a:pt x="874" y="264"/>
                  </a:lnTo>
                  <a:lnTo>
                    <a:pt x="874" y="273"/>
                  </a:lnTo>
                  <a:lnTo>
                    <a:pt x="881" y="267"/>
                  </a:lnTo>
                  <a:lnTo>
                    <a:pt x="872" y="258"/>
                  </a:lnTo>
                  <a:lnTo>
                    <a:pt x="872" y="258"/>
                  </a:lnTo>
                  <a:lnTo>
                    <a:pt x="865" y="255"/>
                  </a:lnTo>
                  <a:lnTo>
                    <a:pt x="854" y="255"/>
                  </a:lnTo>
                  <a:lnTo>
                    <a:pt x="854" y="264"/>
                  </a:lnTo>
                  <a:lnTo>
                    <a:pt x="861" y="260"/>
                  </a:lnTo>
                  <a:lnTo>
                    <a:pt x="854" y="249"/>
                  </a:lnTo>
                  <a:lnTo>
                    <a:pt x="854" y="247"/>
                  </a:lnTo>
                  <a:lnTo>
                    <a:pt x="845" y="236"/>
                  </a:lnTo>
                  <a:lnTo>
                    <a:pt x="845" y="236"/>
                  </a:lnTo>
                  <a:lnTo>
                    <a:pt x="837" y="233"/>
                  </a:lnTo>
                  <a:lnTo>
                    <a:pt x="828" y="233"/>
                  </a:lnTo>
                  <a:lnTo>
                    <a:pt x="828" y="242"/>
                  </a:lnTo>
                  <a:lnTo>
                    <a:pt x="836" y="236"/>
                  </a:lnTo>
                  <a:lnTo>
                    <a:pt x="827" y="226"/>
                  </a:lnTo>
                  <a:lnTo>
                    <a:pt x="818" y="215"/>
                  </a:lnTo>
                  <a:lnTo>
                    <a:pt x="818" y="215"/>
                  </a:lnTo>
                  <a:lnTo>
                    <a:pt x="810" y="211"/>
                  </a:lnTo>
                  <a:lnTo>
                    <a:pt x="803" y="211"/>
                  </a:lnTo>
                  <a:lnTo>
                    <a:pt x="803" y="220"/>
                  </a:lnTo>
                  <a:lnTo>
                    <a:pt x="810" y="215"/>
                  </a:lnTo>
                  <a:lnTo>
                    <a:pt x="801" y="204"/>
                  </a:lnTo>
                  <a:lnTo>
                    <a:pt x="801" y="204"/>
                  </a:lnTo>
                  <a:lnTo>
                    <a:pt x="790" y="193"/>
                  </a:lnTo>
                  <a:lnTo>
                    <a:pt x="790" y="193"/>
                  </a:lnTo>
                  <a:lnTo>
                    <a:pt x="783" y="189"/>
                  </a:lnTo>
                  <a:lnTo>
                    <a:pt x="774" y="189"/>
                  </a:lnTo>
                  <a:lnTo>
                    <a:pt x="774" y="198"/>
                  </a:lnTo>
                  <a:lnTo>
                    <a:pt x="781" y="193"/>
                  </a:lnTo>
                  <a:lnTo>
                    <a:pt x="772" y="182"/>
                  </a:lnTo>
                  <a:lnTo>
                    <a:pt x="772" y="182"/>
                  </a:lnTo>
                  <a:lnTo>
                    <a:pt x="765" y="179"/>
                  </a:lnTo>
                  <a:lnTo>
                    <a:pt x="758" y="179"/>
                  </a:lnTo>
                  <a:lnTo>
                    <a:pt x="758" y="188"/>
                  </a:lnTo>
                  <a:lnTo>
                    <a:pt x="765" y="182"/>
                  </a:lnTo>
                  <a:lnTo>
                    <a:pt x="756" y="173"/>
                  </a:lnTo>
                  <a:lnTo>
                    <a:pt x="749" y="179"/>
                  </a:lnTo>
                  <a:lnTo>
                    <a:pt x="756" y="173"/>
                  </a:lnTo>
                  <a:lnTo>
                    <a:pt x="747" y="162"/>
                  </a:lnTo>
                  <a:lnTo>
                    <a:pt x="747" y="162"/>
                  </a:lnTo>
                  <a:lnTo>
                    <a:pt x="740" y="159"/>
                  </a:lnTo>
                  <a:lnTo>
                    <a:pt x="731" y="159"/>
                  </a:lnTo>
                  <a:lnTo>
                    <a:pt x="731" y="168"/>
                  </a:lnTo>
                  <a:lnTo>
                    <a:pt x="738" y="162"/>
                  </a:lnTo>
                  <a:lnTo>
                    <a:pt x="729" y="151"/>
                  </a:lnTo>
                  <a:lnTo>
                    <a:pt x="720" y="141"/>
                  </a:lnTo>
                  <a:lnTo>
                    <a:pt x="720" y="141"/>
                  </a:lnTo>
                  <a:lnTo>
                    <a:pt x="713" y="137"/>
                  </a:lnTo>
                  <a:lnTo>
                    <a:pt x="704" y="137"/>
                  </a:lnTo>
                  <a:lnTo>
                    <a:pt x="704" y="146"/>
                  </a:lnTo>
                  <a:lnTo>
                    <a:pt x="711" y="141"/>
                  </a:lnTo>
                  <a:lnTo>
                    <a:pt x="702" y="130"/>
                  </a:lnTo>
                  <a:lnTo>
                    <a:pt x="702" y="130"/>
                  </a:lnTo>
                  <a:lnTo>
                    <a:pt x="695" y="126"/>
                  </a:lnTo>
                  <a:lnTo>
                    <a:pt x="685" y="126"/>
                  </a:lnTo>
                  <a:lnTo>
                    <a:pt x="685" y="135"/>
                  </a:lnTo>
                  <a:lnTo>
                    <a:pt x="693" y="130"/>
                  </a:lnTo>
                  <a:lnTo>
                    <a:pt x="684" y="119"/>
                  </a:lnTo>
                  <a:lnTo>
                    <a:pt x="675" y="108"/>
                  </a:lnTo>
                  <a:lnTo>
                    <a:pt x="675" y="108"/>
                  </a:lnTo>
                  <a:lnTo>
                    <a:pt x="667" y="104"/>
                  </a:lnTo>
                  <a:lnTo>
                    <a:pt x="660" y="104"/>
                  </a:lnTo>
                  <a:lnTo>
                    <a:pt x="660" y="113"/>
                  </a:lnTo>
                  <a:lnTo>
                    <a:pt x="667" y="108"/>
                  </a:lnTo>
                  <a:lnTo>
                    <a:pt x="658" y="99"/>
                  </a:lnTo>
                  <a:lnTo>
                    <a:pt x="651" y="104"/>
                  </a:lnTo>
                  <a:lnTo>
                    <a:pt x="658" y="99"/>
                  </a:lnTo>
                  <a:lnTo>
                    <a:pt x="649" y="88"/>
                  </a:lnTo>
                  <a:lnTo>
                    <a:pt x="649" y="88"/>
                  </a:lnTo>
                  <a:lnTo>
                    <a:pt x="642" y="85"/>
                  </a:lnTo>
                  <a:lnTo>
                    <a:pt x="631" y="85"/>
                  </a:lnTo>
                  <a:lnTo>
                    <a:pt x="631" y="94"/>
                  </a:lnTo>
                  <a:lnTo>
                    <a:pt x="638" y="88"/>
                  </a:lnTo>
                  <a:lnTo>
                    <a:pt x="629" y="77"/>
                  </a:lnTo>
                  <a:lnTo>
                    <a:pt x="629" y="77"/>
                  </a:lnTo>
                  <a:lnTo>
                    <a:pt x="622" y="74"/>
                  </a:lnTo>
                  <a:lnTo>
                    <a:pt x="615" y="74"/>
                  </a:lnTo>
                  <a:lnTo>
                    <a:pt x="615" y="83"/>
                  </a:lnTo>
                  <a:lnTo>
                    <a:pt x="622" y="77"/>
                  </a:lnTo>
                  <a:lnTo>
                    <a:pt x="613" y="66"/>
                  </a:lnTo>
                  <a:lnTo>
                    <a:pt x="604" y="56"/>
                  </a:lnTo>
                  <a:lnTo>
                    <a:pt x="595" y="45"/>
                  </a:lnTo>
                  <a:lnTo>
                    <a:pt x="595" y="45"/>
                  </a:lnTo>
                  <a:lnTo>
                    <a:pt x="588" y="41"/>
                  </a:lnTo>
                  <a:lnTo>
                    <a:pt x="579" y="41"/>
                  </a:lnTo>
                  <a:lnTo>
                    <a:pt x="579" y="50"/>
                  </a:lnTo>
                  <a:lnTo>
                    <a:pt x="586" y="47"/>
                  </a:lnTo>
                  <a:lnTo>
                    <a:pt x="579" y="36"/>
                  </a:lnTo>
                  <a:lnTo>
                    <a:pt x="579" y="34"/>
                  </a:lnTo>
                  <a:lnTo>
                    <a:pt x="572" y="30"/>
                  </a:lnTo>
                  <a:lnTo>
                    <a:pt x="561" y="30"/>
                  </a:lnTo>
                  <a:lnTo>
                    <a:pt x="561" y="39"/>
                  </a:lnTo>
                  <a:lnTo>
                    <a:pt x="568" y="34"/>
                  </a:lnTo>
                  <a:lnTo>
                    <a:pt x="559" y="25"/>
                  </a:lnTo>
                  <a:lnTo>
                    <a:pt x="552" y="30"/>
                  </a:lnTo>
                  <a:lnTo>
                    <a:pt x="559" y="25"/>
                  </a:lnTo>
                  <a:lnTo>
                    <a:pt x="550" y="14"/>
                  </a:lnTo>
                  <a:lnTo>
                    <a:pt x="541" y="3"/>
                  </a:lnTo>
                  <a:lnTo>
                    <a:pt x="541" y="3"/>
                  </a:lnTo>
                  <a:lnTo>
                    <a:pt x="534" y="0"/>
                  </a:lnTo>
                  <a:lnTo>
                    <a:pt x="525" y="0"/>
                  </a:lnTo>
                  <a:lnTo>
                    <a:pt x="517" y="0"/>
                  </a:lnTo>
                  <a:lnTo>
                    <a:pt x="508" y="0"/>
                  </a:lnTo>
                  <a:lnTo>
                    <a:pt x="499" y="0"/>
                  </a:lnTo>
                  <a:lnTo>
                    <a:pt x="499" y="0"/>
                  </a:lnTo>
                  <a:lnTo>
                    <a:pt x="494" y="3"/>
                  </a:lnTo>
                  <a:lnTo>
                    <a:pt x="494" y="3"/>
                  </a:lnTo>
                  <a:lnTo>
                    <a:pt x="485" y="14"/>
                  </a:lnTo>
                  <a:lnTo>
                    <a:pt x="490" y="19"/>
                  </a:lnTo>
                  <a:lnTo>
                    <a:pt x="490" y="10"/>
                  </a:lnTo>
                  <a:lnTo>
                    <a:pt x="479" y="10"/>
                  </a:lnTo>
                  <a:lnTo>
                    <a:pt x="472" y="10"/>
                  </a:lnTo>
                  <a:lnTo>
                    <a:pt x="463" y="10"/>
                  </a:lnTo>
                  <a:lnTo>
                    <a:pt x="463" y="10"/>
                  </a:lnTo>
                  <a:lnTo>
                    <a:pt x="458" y="14"/>
                  </a:lnTo>
                  <a:lnTo>
                    <a:pt x="458" y="14"/>
                  </a:lnTo>
                  <a:lnTo>
                    <a:pt x="449" y="25"/>
                  </a:lnTo>
                  <a:lnTo>
                    <a:pt x="454" y="30"/>
                  </a:lnTo>
                  <a:lnTo>
                    <a:pt x="454" y="21"/>
                  </a:lnTo>
                  <a:lnTo>
                    <a:pt x="445" y="21"/>
                  </a:lnTo>
                  <a:lnTo>
                    <a:pt x="445" y="21"/>
                  </a:lnTo>
                  <a:lnTo>
                    <a:pt x="440" y="25"/>
                  </a:lnTo>
                  <a:lnTo>
                    <a:pt x="430" y="34"/>
                  </a:lnTo>
                  <a:lnTo>
                    <a:pt x="436" y="39"/>
                  </a:lnTo>
                  <a:lnTo>
                    <a:pt x="436" y="30"/>
                  </a:lnTo>
                  <a:lnTo>
                    <a:pt x="429" y="30"/>
                  </a:lnTo>
                  <a:lnTo>
                    <a:pt x="420" y="30"/>
                  </a:lnTo>
                  <a:lnTo>
                    <a:pt x="420" y="30"/>
                  </a:lnTo>
                  <a:lnTo>
                    <a:pt x="414" y="34"/>
                  </a:lnTo>
                  <a:lnTo>
                    <a:pt x="403" y="45"/>
                  </a:lnTo>
                  <a:lnTo>
                    <a:pt x="416" y="45"/>
                  </a:lnTo>
                  <a:lnTo>
                    <a:pt x="409" y="41"/>
                  </a:lnTo>
                  <a:lnTo>
                    <a:pt x="409" y="50"/>
                  </a:lnTo>
                  <a:lnTo>
                    <a:pt x="416" y="45"/>
                  </a:lnTo>
                  <a:lnTo>
                    <a:pt x="407" y="34"/>
                  </a:lnTo>
                  <a:lnTo>
                    <a:pt x="407" y="34"/>
                  </a:lnTo>
                  <a:lnTo>
                    <a:pt x="400" y="30"/>
                  </a:lnTo>
                  <a:lnTo>
                    <a:pt x="391" y="30"/>
                  </a:lnTo>
                  <a:lnTo>
                    <a:pt x="383" y="30"/>
                  </a:lnTo>
                  <a:lnTo>
                    <a:pt x="374" y="30"/>
                  </a:lnTo>
                  <a:lnTo>
                    <a:pt x="365" y="30"/>
                  </a:lnTo>
                  <a:lnTo>
                    <a:pt x="365" y="39"/>
                  </a:lnTo>
                  <a:lnTo>
                    <a:pt x="373" y="34"/>
                  </a:lnTo>
                  <a:lnTo>
                    <a:pt x="364" y="25"/>
                  </a:lnTo>
                  <a:lnTo>
                    <a:pt x="364" y="25"/>
                  </a:lnTo>
                  <a:lnTo>
                    <a:pt x="356" y="21"/>
                  </a:lnTo>
                  <a:lnTo>
                    <a:pt x="347" y="21"/>
                  </a:lnTo>
                  <a:lnTo>
                    <a:pt x="338" y="21"/>
                  </a:lnTo>
                  <a:lnTo>
                    <a:pt x="329" y="21"/>
                  </a:lnTo>
                  <a:lnTo>
                    <a:pt x="329" y="21"/>
                  </a:lnTo>
                  <a:lnTo>
                    <a:pt x="324" y="25"/>
                  </a:lnTo>
                  <a:lnTo>
                    <a:pt x="315" y="34"/>
                  </a:lnTo>
                  <a:lnTo>
                    <a:pt x="327" y="34"/>
                  </a:lnTo>
                  <a:lnTo>
                    <a:pt x="320" y="30"/>
                  </a:lnTo>
                  <a:lnTo>
                    <a:pt x="320" y="39"/>
                  </a:lnTo>
                  <a:lnTo>
                    <a:pt x="327" y="34"/>
                  </a:lnTo>
                  <a:lnTo>
                    <a:pt x="318" y="25"/>
                  </a:lnTo>
                  <a:lnTo>
                    <a:pt x="318" y="25"/>
                  </a:lnTo>
                  <a:lnTo>
                    <a:pt x="311" y="21"/>
                  </a:lnTo>
                  <a:lnTo>
                    <a:pt x="302" y="21"/>
                  </a:lnTo>
                  <a:lnTo>
                    <a:pt x="302" y="21"/>
                  </a:lnTo>
                  <a:lnTo>
                    <a:pt x="297" y="25"/>
                  </a:lnTo>
                  <a:lnTo>
                    <a:pt x="288" y="34"/>
                  </a:lnTo>
                  <a:lnTo>
                    <a:pt x="300" y="34"/>
                  </a:lnTo>
                  <a:lnTo>
                    <a:pt x="293" y="30"/>
                  </a:lnTo>
                  <a:lnTo>
                    <a:pt x="293" y="39"/>
                  </a:lnTo>
                  <a:lnTo>
                    <a:pt x="300" y="34"/>
                  </a:lnTo>
                  <a:lnTo>
                    <a:pt x="293" y="25"/>
                  </a:lnTo>
                  <a:lnTo>
                    <a:pt x="293" y="25"/>
                  </a:lnTo>
                  <a:lnTo>
                    <a:pt x="286" y="21"/>
                  </a:lnTo>
                  <a:lnTo>
                    <a:pt x="280" y="25"/>
                  </a:lnTo>
                  <a:lnTo>
                    <a:pt x="271" y="34"/>
                  </a:lnTo>
                  <a:lnTo>
                    <a:pt x="277" y="39"/>
                  </a:lnTo>
                  <a:lnTo>
                    <a:pt x="277" y="30"/>
                  </a:lnTo>
                  <a:lnTo>
                    <a:pt x="268" y="30"/>
                  </a:lnTo>
                  <a:lnTo>
                    <a:pt x="259" y="30"/>
                  </a:lnTo>
                  <a:lnTo>
                    <a:pt x="248" y="30"/>
                  </a:lnTo>
                  <a:lnTo>
                    <a:pt x="241" y="30"/>
                  </a:lnTo>
                  <a:lnTo>
                    <a:pt x="241" y="30"/>
                  </a:lnTo>
                  <a:lnTo>
                    <a:pt x="235" y="34"/>
                  </a:lnTo>
                  <a:lnTo>
                    <a:pt x="233" y="36"/>
                  </a:lnTo>
                  <a:lnTo>
                    <a:pt x="224" y="57"/>
                  </a:lnTo>
                  <a:lnTo>
                    <a:pt x="232" y="61"/>
                  </a:lnTo>
                  <a:lnTo>
                    <a:pt x="232" y="52"/>
                  </a:lnTo>
                  <a:lnTo>
                    <a:pt x="222" y="52"/>
                  </a:lnTo>
                  <a:lnTo>
                    <a:pt x="222" y="52"/>
                  </a:lnTo>
                  <a:lnTo>
                    <a:pt x="217" y="56"/>
                  </a:lnTo>
                  <a:lnTo>
                    <a:pt x="217" y="56"/>
                  </a:lnTo>
                  <a:lnTo>
                    <a:pt x="208" y="66"/>
                  </a:lnTo>
                  <a:lnTo>
                    <a:pt x="199" y="77"/>
                  </a:lnTo>
                  <a:lnTo>
                    <a:pt x="204" y="83"/>
                  </a:lnTo>
                  <a:lnTo>
                    <a:pt x="204" y="74"/>
                  </a:lnTo>
                  <a:lnTo>
                    <a:pt x="195" y="74"/>
                  </a:lnTo>
                  <a:lnTo>
                    <a:pt x="195" y="74"/>
                  </a:lnTo>
                  <a:lnTo>
                    <a:pt x="190" y="77"/>
                  </a:lnTo>
                  <a:lnTo>
                    <a:pt x="190" y="77"/>
                  </a:lnTo>
                  <a:lnTo>
                    <a:pt x="181" y="88"/>
                  </a:lnTo>
                  <a:lnTo>
                    <a:pt x="172" y="99"/>
                  </a:lnTo>
                  <a:lnTo>
                    <a:pt x="177" y="104"/>
                  </a:lnTo>
                  <a:lnTo>
                    <a:pt x="172" y="99"/>
                  </a:lnTo>
                  <a:lnTo>
                    <a:pt x="163" y="108"/>
                  </a:lnTo>
                  <a:lnTo>
                    <a:pt x="168" y="113"/>
                  </a:lnTo>
                  <a:lnTo>
                    <a:pt x="168" y="104"/>
                  </a:lnTo>
                  <a:lnTo>
                    <a:pt x="159" y="104"/>
                  </a:lnTo>
                  <a:lnTo>
                    <a:pt x="159" y="104"/>
                  </a:lnTo>
                  <a:lnTo>
                    <a:pt x="154" y="108"/>
                  </a:lnTo>
                  <a:lnTo>
                    <a:pt x="154" y="108"/>
                  </a:lnTo>
                  <a:lnTo>
                    <a:pt x="145" y="119"/>
                  </a:lnTo>
                  <a:lnTo>
                    <a:pt x="143" y="121"/>
                  </a:lnTo>
                  <a:lnTo>
                    <a:pt x="136" y="132"/>
                  </a:lnTo>
                  <a:lnTo>
                    <a:pt x="143" y="135"/>
                  </a:lnTo>
                  <a:lnTo>
                    <a:pt x="137" y="130"/>
                  </a:lnTo>
                  <a:lnTo>
                    <a:pt x="128" y="141"/>
                  </a:lnTo>
                  <a:lnTo>
                    <a:pt x="134" y="146"/>
                  </a:lnTo>
                  <a:lnTo>
                    <a:pt x="134" y="137"/>
                  </a:lnTo>
                  <a:lnTo>
                    <a:pt x="125" y="137"/>
                  </a:lnTo>
                  <a:lnTo>
                    <a:pt x="125" y="137"/>
                  </a:lnTo>
                  <a:lnTo>
                    <a:pt x="119" y="141"/>
                  </a:lnTo>
                  <a:lnTo>
                    <a:pt x="119" y="141"/>
                  </a:lnTo>
                  <a:lnTo>
                    <a:pt x="110" y="151"/>
                  </a:lnTo>
                  <a:lnTo>
                    <a:pt x="101" y="162"/>
                  </a:lnTo>
                  <a:lnTo>
                    <a:pt x="107" y="168"/>
                  </a:lnTo>
                  <a:lnTo>
                    <a:pt x="107" y="159"/>
                  </a:lnTo>
                  <a:lnTo>
                    <a:pt x="98" y="159"/>
                  </a:lnTo>
                  <a:lnTo>
                    <a:pt x="98" y="159"/>
                  </a:lnTo>
                  <a:lnTo>
                    <a:pt x="92" y="162"/>
                  </a:lnTo>
                  <a:lnTo>
                    <a:pt x="90" y="164"/>
                  </a:lnTo>
                  <a:lnTo>
                    <a:pt x="81" y="184"/>
                  </a:lnTo>
                  <a:lnTo>
                    <a:pt x="89" y="188"/>
                  </a:lnTo>
                  <a:lnTo>
                    <a:pt x="89" y="179"/>
                  </a:lnTo>
                  <a:lnTo>
                    <a:pt x="80" y="179"/>
                  </a:lnTo>
                  <a:lnTo>
                    <a:pt x="80" y="179"/>
                  </a:lnTo>
                  <a:lnTo>
                    <a:pt x="74" y="182"/>
                  </a:lnTo>
                  <a:lnTo>
                    <a:pt x="74" y="182"/>
                  </a:lnTo>
                  <a:lnTo>
                    <a:pt x="65" y="193"/>
                  </a:lnTo>
                  <a:lnTo>
                    <a:pt x="56" y="204"/>
                  </a:lnTo>
                  <a:lnTo>
                    <a:pt x="54" y="206"/>
                  </a:lnTo>
                  <a:lnTo>
                    <a:pt x="47" y="217"/>
                  </a:lnTo>
                  <a:lnTo>
                    <a:pt x="54" y="220"/>
                  </a:lnTo>
                  <a:lnTo>
                    <a:pt x="54" y="211"/>
                  </a:lnTo>
                  <a:lnTo>
                    <a:pt x="45" y="211"/>
                  </a:lnTo>
                  <a:lnTo>
                    <a:pt x="45" y="211"/>
                  </a:lnTo>
                  <a:lnTo>
                    <a:pt x="40" y="215"/>
                  </a:lnTo>
                  <a:lnTo>
                    <a:pt x="40" y="215"/>
                  </a:lnTo>
                  <a:lnTo>
                    <a:pt x="31" y="226"/>
                  </a:lnTo>
                  <a:lnTo>
                    <a:pt x="36" y="231"/>
                  </a:lnTo>
                  <a:lnTo>
                    <a:pt x="31" y="226"/>
                  </a:lnTo>
                  <a:lnTo>
                    <a:pt x="20" y="236"/>
                  </a:lnTo>
                  <a:lnTo>
                    <a:pt x="25" y="242"/>
                  </a:lnTo>
                  <a:lnTo>
                    <a:pt x="25" y="233"/>
                  </a:lnTo>
                  <a:lnTo>
                    <a:pt x="16" y="233"/>
                  </a:lnTo>
                  <a:lnTo>
                    <a:pt x="16" y="233"/>
                  </a:lnTo>
                  <a:lnTo>
                    <a:pt x="11" y="236"/>
                  </a:lnTo>
                  <a:lnTo>
                    <a:pt x="11" y="236"/>
                  </a:lnTo>
                  <a:lnTo>
                    <a:pt x="2" y="247"/>
                  </a:lnTo>
                  <a:lnTo>
                    <a:pt x="7" y="253"/>
                  </a:lnTo>
                  <a:lnTo>
                    <a:pt x="7" y="244"/>
                  </a:lnTo>
                  <a:lnTo>
                    <a:pt x="0" y="24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81" name="Freeform 105">
              <a:extLst>
                <a:ext uri="{FF2B5EF4-FFF2-40B4-BE49-F238E27FC236}">
                  <a16:creationId xmlns:a16="http://schemas.microsoft.com/office/drawing/2014/main" id="{EECEE2CD-86E2-489B-AE2A-907429A321CF}"/>
                </a:ext>
              </a:extLst>
            </p:cNvPr>
            <p:cNvSpPr>
              <a:spLocks/>
            </p:cNvSpPr>
            <p:nvPr/>
          </p:nvSpPr>
          <p:spPr bwMode="auto">
            <a:xfrm>
              <a:off x="1315" y="2525"/>
              <a:ext cx="541" cy="226"/>
            </a:xfrm>
            <a:custGeom>
              <a:avLst/>
              <a:gdLst>
                <a:gd name="T0" fmla="*/ 20 w 1082"/>
                <a:gd name="T1" fmla="*/ 387 h 452"/>
                <a:gd name="T2" fmla="*/ 62 w 1082"/>
                <a:gd name="T3" fmla="*/ 400 h 452"/>
                <a:gd name="T4" fmla="*/ 98 w 1082"/>
                <a:gd name="T5" fmla="*/ 430 h 452"/>
                <a:gd name="T6" fmla="*/ 150 w 1082"/>
                <a:gd name="T7" fmla="*/ 432 h 452"/>
                <a:gd name="T8" fmla="*/ 179 w 1082"/>
                <a:gd name="T9" fmla="*/ 441 h 452"/>
                <a:gd name="T10" fmla="*/ 257 w 1082"/>
                <a:gd name="T11" fmla="*/ 427 h 452"/>
                <a:gd name="T12" fmla="*/ 286 w 1082"/>
                <a:gd name="T13" fmla="*/ 420 h 452"/>
                <a:gd name="T14" fmla="*/ 331 w 1082"/>
                <a:gd name="T15" fmla="*/ 409 h 452"/>
                <a:gd name="T16" fmla="*/ 384 w 1082"/>
                <a:gd name="T17" fmla="*/ 376 h 452"/>
                <a:gd name="T18" fmla="*/ 427 w 1082"/>
                <a:gd name="T19" fmla="*/ 342 h 452"/>
                <a:gd name="T20" fmla="*/ 456 w 1082"/>
                <a:gd name="T21" fmla="*/ 315 h 452"/>
                <a:gd name="T22" fmla="*/ 510 w 1082"/>
                <a:gd name="T23" fmla="*/ 304 h 452"/>
                <a:gd name="T24" fmla="*/ 552 w 1082"/>
                <a:gd name="T25" fmla="*/ 289 h 452"/>
                <a:gd name="T26" fmla="*/ 597 w 1082"/>
                <a:gd name="T27" fmla="*/ 268 h 452"/>
                <a:gd name="T28" fmla="*/ 617 w 1082"/>
                <a:gd name="T29" fmla="*/ 261 h 452"/>
                <a:gd name="T30" fmla="*/ 644 w 1082"/>
                <a:gd name="T31" fmla="*/ 241 h 452"/>
                <a:gd name="T32" fmla="*/ 686 w 1082"/>
                <a:gd name="T33" fmla="*/ 226 h 452"/>
                <a:gd name="T34" fmla="*/ 706 w 1082"/>
                <a:gd name="T35" fmla="*/ 208 h 452"/>
                <a:gd name="T36" fmla="*/ 740 w 1082"/>
                <a:gd name="T37" fmla="*/ 194 h 452"/>
                <a:gd name="T38" fmla="*/ 767 w 1082"/>
                <a:gd name="T39" fmla="*/ 176 h 452"/>
                <a:gd name="T40" fmla="*/ 812 w 1082"/>
                <a:gd name="T41" fmla="*/ 152 h 452"/>
                <a:gd name="T42" fmla="*/ 830 w 1082"/>
                <a:gd name="T43" fmla="*/ 145 h 452"/>
                <a:gd name="T44" fmla="*/ 858 w 1082"/>
                <a:gd name="T45" fmla="*/ 114 h 452"/>
                <a:gd name="T46" fmla="*/ 894 w 1082"/>
                <a:gd name="T47" fmla="*/ 92 h 452"/>
                <a:gd name="T48" fmla="*/ 928 w 1082"/>
                <a:gd name="T49" fmla="*/ 89 h 452"/>
                <a:gd name="T50" fmla="*/ 955 w 1082"/>
                <a:gd name="T51" fmla="*/ 71 h 452"/>
                <a:gd name="T52" fmla="*/ 991 w 1082"/>
                <a:gd name="T53" fmla="*/ 56 h 452"/>
                <a:gd name="T54" fmla="*/ 1019 w 1082"/>
                <a:gd name="T55" fmla="*/ 38 h 452"/>
                <a:gd name="T56" fmla="*/ 1046 w 1082"/>
                <a:gd name="T57" fmla="*/ 9 h 452"/>
                <a:gd name="T58" fmla="*/ 1073 w 1082"/>
                <a:gd name="T59" fmla="*/ 9 h 452"/>
                <a:gd name="T60" fmla="*/ 1037 w 1082"/>
                <a:gd name="T61" fmla="*/ 18 h 452"/>
                <a:gd name="T62" fmla="*/ 1004 w 1082"/>
                <a:gd name="T63" fmla="*/ 24 h 452"/>
                <a:gd name="T64" fmla="*/ 984 w 1082"/>
                <a:gd name="T65" fmla="*/ 42 h 452"/>
                <a:gd name="T66" fmla="*/ 943 w 1082"/>
                <a:gd name="T67" fmla="*/ 56 h 452"/>
                <a:gd name="T68" fmla="*/ 921 w 1082"/>
                <a:gd name="T69" fmla="*/ 74 h 452"/>
                <a:gd name="T70" fmla="*/ 879 w 1082"/>
                <a:gd name="T71" fmla="*/ 98 h 452"/>
                <a:gd name="T72" fmla="*/ 850 w 1082"/>
                <a:gd name="T73" fmla="*/ 125 h 452"/>
                <a:gd name="T74" fmla="*/ 816 w 1082"/>
                <a:gd name="T75" fmla="*/ 130 h 452"/>
                <a:gd name="T76" fmla="*/ 796 w 1082"/>
                <a:gd name="T77" fmla="*/ 148 h 452"/>
                <a:gd name="T78" fmla="*/ 754 w 1082"/>
                <a:gd name="T79" fmla="*/ 161 h 452"/>
                <a:gd name="T80" fmla="*/ 724 w 1082"/>
                <a:gd name="T81" fmla="*/ 179 h 452"/>
                <a:gd name="T82" fmla="*/ 691 w 1082"/>
                <a:gd name="T83" fmla="*/ 204 h 452"/>
                <a:gd name="T84" fmla="*/ 662 w 1082"/>
                <a:gd name="T85" fmla="*/ 212 h 452"/>
                <a:gd name="T86" fmla="*/ 633 w 1082"/>
                <a:gd name="T87" fmla="*/ 241 h 452"/>
                <a:gd name="T88" fmla="*/ 603 w 1082"/>
                <a:gd name="T89" fmla="*/ 246 h 452"/>
                <a:gd name="T90" fmla="*/ 581 w 1082"/>
                <a:gd name="T91" fmla="*/ 264 h 452"/>
                <a:gd name="T92" fmla="*/ 527 w 1082"/>
                <a:gd name="T93" fmla="*/ 275 h 452"/>
                <a:gd name="T94" fmla="*/ 485 w 1082"/>
                <a:gd name="T95" fmla="*/ 289 h 452"/>
                <a:gd name="T96" fmla="*/ 442 w 1082"/>
                <a:gd name="T97" fmla="*/ 311 h 452"/>
                <a:gd name="T98" fmla="*/ 405 w 1082"/>
                <a:gd name="T99" fmla="*/ 342 h 452"/>
                <a:gd name="T100" fmla="*/ 371 w 1082"/>
                <a:gd name="T101" fmla="*/ 364 h 452"/>
                <a:gd name="T102" fmla="*/ 331 w 1082"/>
                <a:gd name="T103" fmla="*/ 400 h 452"/>
                <a:gd name="T104" fmla="*/ 286 w 1082"/>
                <a:gd name="T105" fmla="*/ 402 h 452"/>
                <a:gd name="T106" fmla="*/ 244 w 1082"/>
                <a:gd name="T107" fmla="*/ 416 h 452"/>
                <a:gd name="T108" fmla="*/ 179 w 1082"/>
                <a:gd name="T109" fmla="*/ 423 h 452"/>
                <a:gd name="T110" fmla="*/ 158 w 1082"/>
                <a:gd name="T111" fmla="*/ 427 h 452"/>
                <a:gd name="T112" fmla="*/ 98 w 1082"/>
                <a:gd name="T113" fmla="*/ 412 h 452"/>
                <a:gd name="T114" fmla="*/ 69 w 1082"/>
                <a:gd name="T115" fmla="*/ 394 h 452"/>
                <a:gd name="T116" fmla="*/ 33 w 1082"/>
                <a:gd name="T117" fmla="*/ 37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2" h="452">
                  <a:moveTo>
                    <a:pt x="0" y="360"/>
                  </a:moveTo>
                  <a:lnTo>
                    <a:pt x="0" y="378"/>
                  </a:lnTo>
                  <a:lnTo>
                    <a:pt x="7" y="378"/>
                  </a:lnTo>
                  <a:lnTo>
                    <a:pt x="7" y="369"/>
                  </a:lnTo>
                  <a:lnTo>
                    <a:pt x="2" y="374"/>
                  </a:lnTo>
                  <a:lnTo>
                    <a:pt x="11" y="385"/>
                  </a:lnTo>
                  <a:lnTo>
                    <a:pt x="11" y="385"/>
                  </a:lnTo>
                  <a:lnTo>
                    <a:pt x="17" y="389"/>
                  </a:lnTo>
                  <a:lnTo>
                    <a:pt x="26" y="389"/>
                  </a:lnTo>
                  <a:lnTo>
                    <a:pt x="26" y="380"/>
                  </a:lnTo>
                  <a:lnTo>
                    <a:pt x="20" y="387"/>
                  </a:lnTo>
                  <a:lnTo>
                    <a:pt x="31" y="398"/>
                  </a:lnTo>
                  <a:lnTo>
                    <a:pt x="31" y="396"/>
                  </a:lnTo>
                  <a:lnTo>
                    <a:pt x="36" y="400"/>
                  </a:lnTo>
                  <a:lnTo>
                    <a:pt x="45" y="400"/>
                  </a:lnTo>
                  <a:lnTo>
                    <a:pt x="45" y="391"/>
                  </a:lnTo>
                  <a:lnTo>
                    <a:pt x="38" y="396"/>
                  </a:lnTo>
                  <a:lnTo>
                    <a:pt x="45" y="405"/>
                  </a:lnTo>
                  <a:lnTo>
                    <a:pt x="47" y="405"/>
                  </a:lnTo>
                  <a:lnTo>
                    <a:pt x="53" y="409"/>
                  </a:lnTo>
                  <a:lnTo>
                    <a:pt x="62" y="409"/>
                  </a:lnTo>
                  <a:lnTo>
                    <a:pt x="62" y="400"/>
                  </a:lnTo>
                  <a:lnTo>
                    <a:pt x="56" y="405"/>
                  </a:lnTo>
                  <a:lnTo>
                    <a:pt x="65" y="416"/>
                  </a:lnTo>
                  <a:lnTo>
                    <a:pt x="65" y="416"/>
                  </a:lnTo>
                  <a:lnTo>
                    <a:pt x="71" y="420"/>
                  </a:lnTo>
                  <a:lnTo>
                    <a:pt x="80" y="420"/>
                  </a:lnTo>
                  <a:lnTo>
                    <a:pt x="89" y="420"/>
                  </a:lnTo>
                  <a:lnTo>
                    <a:pt x="89" y="411"/>
                  </a:lnTo>
                  <a:lnTo>
                    <a:pt x="83" y="416"/>
                  </a:lnTo>
                  <a:lnTo>
                    <a:pt x="92" y="427"/>
                  </a:lnTo>
                  <a:lnTo>
                    <a:pt x="92" y="427"/>
                  </a:lnTo>
                  <a:lnTo>
                    <a:pt x="98" y="430"/>
                  </a:lnTo>
                  <a:lnTo>
                    <a:pt x="107" y="430"/>
                  </a:lnTo>
                  <a:lnTo>
                    <a:pt x="116" y="430"/>
                  </a:lnTo>
                  <a:lnTo>
                    <a:pt x="116" y="421"/>
                  </a:lnTo>
                  <a:lnTo>
                    <a:pt x="111" y="427"/>
                  </a:lnTo>
                  <a:lnTo>
                    <a:pt x="120" y="438"/>
                  </a:lnTo>
                  <a:lnTo>
                    <a:pt x="120" y="438"/>
                  </a:lnTo>
                  <a:lnTo>
                    <a:pt x="125" y="441"/>
                  </a:lnTo>
                  <a:lnTo>
                    <a:pt x="134" y="441"/>
                  </a:lnTo>
                  <a:lnTo>
                    <a:pt x="143" y="441"/>
                  </a:lnTo>
                  <a:lnTo>
                    <a:pt x="150" y="441"/>
                  </a:lnTo>
                  <a:lnTo>
                    <a:pt x="150" y="432"/>
                  </a:lnTo>
                  <a:lnTo>
                    <a:pt x="145" y="438"/>
                  </a:lnTo>
                  <a:lnTo>
                    <a:pt x="154" y="449"/>
                  </a:lnTo>
                  <a:lnTo>
                    <a:pt x="154" y="449"/>
                  </a:lnTo>
                  <a:lnTo>
                    <a:pt x="159" y="452"/>
                  </a:lnTo>
                  <a:lnTo>
                    <a:pt x="170" y="452"/>
                  </a:lnTo>
                  <a:lnTo>
                    <a:pt x="170" y="452"/>
                  </a:lnTo>
                  <a:lnTo>
                    <a:pt x="177" y="449"/>
                  </a:lnTo>
                  <a:lnTo>
                    <a:pt x="177" y="449"/>
                  </a:lnTo>
                  <a:lnTo>
                    <a:pt x="187" y="438"/>
                  </a:lnTo>
                  <a:lnTo>
                    <a:pt x="179" y="432"/>
                  </a:lnTo>
                  <a:lnTo>
                    <a:pt x="179" y="441"/>
                  </a:lnTo>
                  <a:lnTo>
                    <a:pt x="188" y="441"/>
                  </a:lnTo>
                  <a:lnTo>
                    <a:pt x="196" y="441"/>
                  </a:lnTo>
                  <a:lnTo>
                    <a:pt x="205" y="441"/>
                  </a:lnTo>
                  <a:lnTo>
                    <a:pt x="214" y="441"/>
                  </a:lnTo>
                  <a:lnTo>
                    <a:pt x="223" y="441"/>
                  </a:lnTo>
                  <a:lnTo>
                    <a:pt x="232" y="441"/>
                  </a:lnTo>
                  <a:lnTo>
                    <a:pt x="243" y="441"/>
                  </a:lnTo>
                  <a:lnTo>
                    <a:pt x="243" y="441"/>
                  </a:lnTo>
                  <a:lnTo>
                    <a:pt x="250" y="438"/>
                  </a:lnTo>
                  <a:lnTo>
                    <a:pt x="250" y="438"/>
                  </a:lnTo>
                  <a:lnTo>
                    <a:pt x="257" y="427"/>
                  </a:lnTo>
                  <a:lnTo>
                    <a:pt x="250" y="421"/>
                  </a:lnTo>
                  <a:lnTo>
                    <a:pt x="250" y="430"/>
                  </a:lnTo>
                  <a:lnTo>
                    <a:pt x="259" y="430"/>
                  </a:lnTo>
                  <a:lnTo>
                    <a:pt x="268" y="430"/>
                  </a:lnTo>
                  <a:lnTo>
                    <a:pt x="277" y="430"/>
                  </a:lnTo>
                  <a:lnTo>
                    <a:pt x="277" y="430"/>
                  </a:lnTo>
                  <a:lnTo>
                    <a:pt x="284" y="427"/>
                  </a:lnTo>
                  <a:lnTo>
                    <a:pt x="284" y="427"/>
                  </a:lnTo>
                  <a:lnTo>
                    <a:pt x="293" y="416"/>
                  </a:lnTo>
                  <a:lnTo>
                    <a:pt x="286" y="411"/>
                  </a:lnTo>
                  <a:lnTo>
                    <a:pt x="286" y="420"/>
                  </a:lnTo>
                  <a:lnTo>
                    <a:pt x="293" y="420"/>
                  </a:lnTo>
                  <a:lnTo>
                    <a:pt x="304" y="420"/>
                  </a:lnTo>
                  <a:lnTo>
                    <a:pt x="304" y="420"/>
                  </a:lnTo>
                  <a:lnTo>
                    <a:pt x="311" y="416"/>
                  </a:lnTo>
                  <a:lnTo>
                    <a:pt x="311" y="416"/>
                  </a:lnTo>
                  <a:lnTo>
                    <a:pt x="320" y="405"/>
                  </a:lnTo>
                  <a:lnTo>
                    <a:pt x="313" y="400"/>
                  </a:lnTo>
                  <a:lnTo>
                    <a:pt x="313" y="409"/>
                  </a:lnTo>
                  <a:lnTo>
                    <a:pt x="322" y="409"/>
                  </a:lnTo>
                  <a:lnTo>
                    <a:pt x="331" y="409"/>
                  </a:lnTo>
                  <a:lnTo>
                    <a:pt x="331" y="409"/>
                  </a:lnTo>
                  <a:lnTo>
                    <a:pt x="338" y="405"/>
                  </a:lnTo>
                  <a:lnTo>
                    <a:pt x="338" y="405"/>
                  </a:lnTo>
                  <a:lnTo>
                    <a:pt x="346" y="396"/>
                  </a:lnTo>
                  <a:lnTo>
                    <a:pt x="355" y="385"/>
                  </a:lnTo>
                  <a:lnTo>
                    <a:pt x="348" y="380"/>
                  </a:lnTo>
                  <a:lnTo>
                    <a:pt x="348" y="389"/>
                  </a:lnTo>
                  <a:lnTo>
                    <a:pt x="357" y="389"/>
                  </a:lnTo>
                  <a:lnTo>
                    <a:pt x="366" y="389"/>
                  </a:lnTo>
                  <a:lnTo>
                    <a:pt x="366" y="389"/>
                  </a:lnTo>
                  <a:lnTo>
                    <a:pt x="373" y="387"/>
                  </a:lnTo>
                  <a:lnTo>
                    <a:pt x="384" y="376"/>
                  </a:lnTo>
                  <a:lnTo>
                    <a:pt x="384" y="374"/>
                  </a:lnTo>
                  <a:lnTo>
                    <a:pt x="391" y="364"/>
                  </a:lnTo>
                  <a:lnTo>
                    <a:pt x="384" y="358"/>
                  </a:lnTo>
                  <a:lnTo>
                    <a:pt x="384" y="367"/>
                  </a:lnTo>
                  <a:lnTo>
                    <a:pt x="393" y="367"/>
                  </a:lnTo>
                  <a:lnTo>
                    <a:pt x="402" y="367"/>
                  </a:lnTo>
                  <a:lnTo>
                    <a:pt x="402" y="367"/>
                  </a:lnTo>
                  <a:lnTo>
                    <a:pt x="409" y="364"/>
                  </a:lnTo>
                  <a:lnTo>
                    <a:pt x="409" y="364"/>
                  </a:lnTo>
                  <a:lnTo>
                    <a:pt x="418" y="353"/>
                  </a:lnTo>
                  <a:lnTo>
                    <a:pt x="427" y="342"/>
                  </a:lnTo>
                  <a:lnTo>
                    <a:pt x="436" y="331"/>
                  </a:lnTo>
                  <a:lnTo>
                    <a:pt x="429" y="326"/>
                  </a:lnTo>
                  <a:lnTo>
                    <a:pt x="429" y="335"/>
                  </a:lnTo>
                  <a:lnTo>
                    <a:pt x="438" y="335"/>
                  </a:lnTo>
                  <a:lnTo>
                    <a:pt x="438" y="335"/>
                  </a:lnTo>
                  <a:lnTo>
                    <a:pt x="445" y="333"/>
                  </a:lnTo>
                  <a:lnTo>
                    <a:pt x="454" y="324"/>
                  </a:lnTo>
                  <a:lnTo>
                    <a:pt x="454" y="322"/>
                  </a:lnTo>
                  <a:lnTo>
                    <a:pt x="463" y="311"/>
                  </a:lnTo>
                  <a:lnTo>
                    <a:pt x="456" y="306"/>
                  </a:lnTo>
                  <a:lnTo>
                    <a:pt x="456" y="315"/>
                  </a:lnTo>
                  <a:lnTo>
                    <a:pt x="465" y="315"/>
                  </a:lnTo>
                  <a:lnTo>
                    <a:pt x="474" y="315"/>
                  </a:lnTo>
                  <a:lnTo>
                    <a:pt x="481" y="315"/>
                  </a:lnTo>
                  <a:lnTo>
                    <a:pt x="481" y="315"/>
                  </a:lnTo>
                  <a:lnTo>
                    <a:pt x="489" y="311"/>
                  </a:lnTo>
                  <a:lnTo>
                    <a:pt x="489" y="311"/>
                  </a:lnTo>
                  <a:lnTo>
                    <a:pt x="498" y="300"/>
                  </a:lnTo>
                  <a:lnTo>
                    <a:pt x="490" y="295"/>
                  </a:lnTo>
                  <a:lnTo>
                    <a:pt x="490" y="304"/>
                  </a:lnTo>
                  <a:lnTo>
                    <a:pt x="499" y="304"/>
                  </a:lnTo>
                  <a:lnTo>
                    <a:pt x="510" y="304"/>
                  </a:lnTo>
                  <a:lnTo>
                    <a:pt x="519" y="304"/>
                  </a:lnTo>
                  <a:lnTo>
                    <a:pt x="519" y="304"/>
                  </a:lnTo>
                  <a:lnTo>
                    <a:pt x="527" y="300"/>
                  </a:lnTo>
                  <a:lnTo>
                    <a:pt x="527" y="300"/>
                  </a:lnTo>
                  <a:lnTo>
                    <a:pt x="534" y="289"/>
                  </a:lnTo>
                  <a:lnTo>
                    <a:pt x="527" y="284"/>
                  </a:lnTo>
                  <a:lnTo>
                    <a:pt x="527" y="293"/>
                  </a:lnTo>
                  <a:lnTo>
                    <a:pt x="536" y="293"/>
                  </a:lnTo>
                  <a:lnTo>
                    <a:pt x="545" y="293"/>
                  </a:lnTo>
                  <a:lnTo>
                    <a:pt x="545" y="293"/>
                  </a:lnTo>
                  <a:lnTo>
                    <a:pt x="552" y="289"/>
                  </a:lnTo>
                  <a:lnTo>
                    <a:pt x="552" y="289"/>
                  </a:lnTo>
                  <a:lnTo>
                    <a:pt x="561" y="279"/>
                  </a:lnTo>
                  <a:lnTo>
                    <a:pt x="554" y="273"/>
                  </a:lnTo>
                  <a:lnTo>
                    <a:pt x="554" y="282"/>
                  </a:lnTo>
                  <a:lnTo>
                    <a:pt x="563" y="282"/>
                  </a:lnTo>
                  <a:lnTo>
                    <a:pt x="572" y="282"/>
                  </a:lnTo>
                  <a:lnTo>
                    <a:pt x="581" y="282"/>
                  </a:lnTo>
                  <a:lnTo>
                    <a:pt x="581" y="282"/>
                  </a:lnTo>
                  <a:lnTo>
                    <a:pt x="588" y="279"/>
                  </a:lnTo>
                  <a:lnTo>
                    <a:pt x="588" y="279"/>
                  </a:lnTo>
                  <a:lnTo>
                    <a:pt x="597" y="268"/>
                  </a:lnTo>
                  <a:lnTo>
                    <a:pt x="590" y="262"/>
                  </a:lnTo>
                  <a:lnTo>
                    <a:pt x="590" y="271"/>
                  </a:lnTo>
                  <a:lnTo>
                    <a:pt x="599" y="271"/>
                  </a:lnTo>
                  <a:lnTo>
                    <a:pt x="599" y="271"/>
                  </a:lnTo>
                  <a:lnTo>
                    <a:pt x="606" y="268"/>
                  </a:lnTo>
                  <a:lnTo>
                    <a:pt x="606" y="268"/>
                  </a:lnTo>
                  <a:lnTo>
                    <a:pt x="615" y="257"/>
                  </a:lnTo>
                  <a:lnTo>
                    <a:pt x="608" y="251"/>
                  </a:lnTo>
                  <a:lnTo>
                    <a:pt x="608" y="261"/>
                  </a:lnTo>
                  <a:lnTo>
                    <a:pt x="617" y="261"/>
                  </a:lnTo>
                  <a:lnTo>
                    <a:pt x="617" y="261"/>
                  </a:lnTo>
                  <a:lnTo>
                    <a:pt x="624" y="257"/>
                  </a:lnTo>
                  <a:lnTo>
                    <a:pt x="624" y="257"/>
                  </a:lnTo>
                  <a:lnTo>
                    <a:pt x="631" y="246"/>
                  </a:lnTo>
                  <a:lnTo>
                    <a:pt x="624" y="241"/>
                  </a:lnTo>
                  <a:lnTo>
                    <a:pt x="624" y="250"/>
                  </a:lnTo>
                  <a:lnTo>
                    <a:pt x="633" y="250"/>
                  </a:lnTo>
                  <a:lnTo>
                    <a:pt x="633" y="250"/>
                  </a:lnTo>
                  <a:lnTo>
                    <a:pt x="639" y="248"/>
                  </a:lnTo>
                  <a:lnTo>
                    <a:pt x="650" y="239"/>
                  </a:lnTo>
                  <a:lnTo>
                    <a:pt x="644" y="232"/>
                  </a:lnTo>
                  <a:lnTo>
                    <a:pt x="644" y="241"/>
                  </a:lnTo>
                  <a:lnTo>
                    <a:pt x="653" y="241"/>
                  </a:lnTo>
                  <a:lnTo>
                    <a:pt x="653" y="241"/>
                  </a:lnTo>
                  <a:lnTo>
                    <a:pt x="660" y="237"/>
                  </a:lnTo>
                  <a:lnTo>
                    <a:pt x="660" y="237"/>
                  </a:lnTo>
                  <a:lnTo>
                    <a:pt x="669" y="226"/>
                  </a:lnTo>
                  <a:lnTo>
                    <a:pt x="662" y="221"/>
                  </a:lnTo>
                  <a:lnTo>
                    <a:pt x="662" y="230"/>
                  </a:lnTo>
                  <a:lnTo>
                    <a:pt x="669" y="230"/>
                  </a:lnTo>
                  <a:lnTo>
                    <a:pt x="678" y="230"/>
                  </a:lnTo>
                  <a:lnTo>
                    <a:pt x="678" y="230"/>
                  </a:lnTo>
                  <a:lnTo>
                    <a:pt x="686" y="226"/>
                  </a:lnTo>
                  <a:lnTo>
                    <a:pt x="686" y="226"/>
                  </a:lnTo>
                  <a:lnTo>
                    <a:pt x="695" y="215"/>
                  </a:lnTo>
                  <a:lnTo>
                    <a:pt x="688" y="210"/>
                  </a:lnTo>
                  <a:lnTo>
                    <a:pt x="688" y="219"/>
                  </a:lnTo>
                  <a:lnTo>
                    <a:pt x="697" y="219"/>
                  </a:lnTo>
                  <a:lnTo>
                    <a:pt x="697" y="219"/>
                  </a:lnTo>
                  <a:lnTo>
                    <a:pt x="704" y="215"/>
                  </a:lnTo>
                  <a:lnTo>
                    <a:pt x="704" y="215"/>
                  </a:lnTo>
                  <a:lnTo>
                    <a:pt x="713" y="204"/>
                  </a:lnTo>
                  <a:lnTo>
                    <a:pt x="706" y="199"/>
                  </a:lnTo>
                  <a:lnTo>
                    <a:pt x="706" y="208"/>
                  </a:lnTo>
                  <a:lnTo>
                    <a:pt x="715" y="208"/>
                  </a:lnTo>
                  <a:lnTo>
                    <a:pt x="715" y="208"/>
                  </a:lnTo>
                  <a:lnTo>
                    <a:pt x="722" y="204"/>
                  </a:lnTo>
                  <a:lnTo>
                    <a:pt x="722" y="204"/>
                  </a:lnTo>
                  <a:lnTo>
                    <a:pt x="731" y="194"/>
                  </a:lnTo>
                  <a:lnTo>
                    <a:pt x="724" y="188"/>
                  </a:lnTo>
                  <a:lnTo>
                    <a:pt x="724" y="197"/>
                  </a:lnTo>
                  <a:lnTo>
                    <a:pt x="733" y="197"/>
                  </a:lnTo>
                  <a:lnTo>
                    <a:pt x="733" y="197"/>
                  </a:lnTo>
                  <a:lnTo>
                    <a:pt x="740" y="194"/>
                  </a:lnTo>
                  <a:lnTo>
                    <a:pt x="740" y="194"/>
                  </a:lnTo>
                  <a:lnTo>
                    <a:pt x="749" y="183"/>
                  </a:lnTo>
                  <a:lnTo>
                    <a:pt x="742" y="177"/>
                  </a:lnTo>
                  <a:lnTo>
                    <a:pt x="742" y="186"/>
                  </a:lnTo>
                  <a:lnTo>
                    <a:pt x="751" y="186"/>
                  </a:lnTo>
                  <a:lnTo>
                    <a:pt x="751" y="186"/>
                  </a:lnTo>
                  <a:lnTo>
                    <a:pt x="758" y="183"/>
                  </a:lnTo>
                  <a:lnTo>
                    <a:pt x="758" y="183"/>
                  </a:lnTo>
                  <a:lnTo>
                    <a:pt x="767" y="172"/>
                  </a:lnTo>
                  <a:lnTo>
                    <a:pt x="760" y="166"/>
                  </a:lnTo>
                  <a:lnTo>
                    <a:pt x="760" y="176"/>
                  </a:lnTo>
                  <a:lnTo>
                    <a:pt x="767" y="176"/>
                  </a:lnTo>
                  <a:lnTo>
                    <a:pt x="767" y="176"/>
                  </a:lnTo>
                  <a:lnTo>
                    <a:pt x="773" y="174"/>
                  </a:lnTo>
                  <a:lnTo>
                    <a:pt x="783" y="165"/>
                  </a:lnTo>
                  <a:lnTo>
                    <a:pt x="778" y="157"/>
                  </a:lnTo>
                  <a:lnTo>
                    <a:pt x="778" y="166"/>
                  </a:lnTo>
                  <a:lnTo>
                    <a:pt x="787" y="166"/>
                  </a:lnTo>
                  <a:lnTo>
                    <a:pt x="796" y="166"/>
                  </a:lnTo>
                  <a:lnTo>
                    <a:pt x="796" y="166"/>
                  </a:lnTo>
                  <a:lnTo>
                    <a:pt x="803" y="163"/>
                  </a:lnTo>
                  <a:lnTo>
                    <a:pt x="803" y="163"/>
                  </a:lnTo>
                  <a:lnTo>
                    <a:pt x="812" y="152"/>
                  </a:lnTo>
                  <a:lnTo>
                    <a:pt x="805" y="147"/>
                  </a:lnTo>
                  <a:lnTo>
                    <a:pt x="805" y="156"/>
                  </a:lnTo>
                  <a:lnTo>
                    <a:pt x="812" y="156"/>
                  </a:lnTo>
                  <a:lnTo>
                    <a:pt x="812" y="156"/>
                  </a:lnTo>
                  <a:lnTo>
                    <a:pt x="820" y="152"/>
                  </a:lnTo>
                  <a:lnTo>
                    <a:pt x="820" y="152"/>
                  </a:lnTo>
                  <a:lnTo>
                    <a:pt x="829" y="141"/>
                  </a:lnTo>
                  <a:lnTo>
                    <a:pt x="821" y="136"/>
                  </a:lnTo>
                  <a:lnTo>
                    <a:pt x="821" y="145"/>
                  </a:lnTo>
                  <a:lnTo>
                    <a:pt x="830" y="145"/>
                  </a:lnTo>
                  <a:lnTo>
                    <a:pt x="830" y="145"/>
                  </a:lnTo>
                  <a:lnTo>
                    <a:pt x="838" y="141"/>
                  </a:lnTo>
                  <a:lnTo>
                    <a:pt x="838" y="141"/>
                  </a:lnTo>
                  <a:lnTo>
                    <a:pt x="847" y="130"/>
                  </a:lnTo>
                  <a:lnTo>
                    <a:pt x="839" y="125"/>
                  </a:lnTo>
                  <a:lnTo>
                    <a:pt x="839" y="134"/>
                  </a:lnTo>
                  <a:lnTo>
                    <a:pt x="850" y="134"/>
                  </a:lnTo>
                  <a:lnTo>
                    <a:pt x="850" y="134"/>
                  </a:lnTo>
                  <a:lnTo>
                    <a:pt x="858" y="130"/>
                  </a:lnTo>
                  <a:lnTo>
                    <a:pt x="858" y="130"/>
                  </a:lnTo>
                  <a:lnTo>
                    <a:pt x="865" y="119"/>
                  </a:lnTo>
                  <a:lnTo>
                    <a:pt x="858" y="114"/>
                  </a:lnTo>
                  <a:lnTo>
                    <a:pt x="865" y="119"/>
                  </a:lnTo>
                  <a:lnTo>
                    <a:pt x="874" y="109"/>
                  </a:lnTo>
                  <a:lnTo>
                    <a:pt x="867" y="103"/>
                  </a:lnTo>
                  <a:lnTo>
                    <a:pt x="867" y="112"/>
                  </a:lnTo>
                  <a:lnTo>
                    <a:pt x="876" y="112"/>
                  </a:lnTo>
                  <a:lnTo>
                    <a:pt x="885" y="112"/>
                  </a:lnTo>
                  <a:lnTo>
                    <a:pt x="885" y="112"/>
                  </a:lnTo>
                  <a:lnTo>
                    <a:pt x="892" y="109"/>
                  </a:lnTo>
                  <a:lnTo>
                    <a:pt x="892" y="109"/>
                  </a:lnTo>
                  <a:lnTo>
                    <a:pt x="901" y="98"/>
                  </a:lnTo>
                  <a:lnTo>
                    <a:pt x="894" y="92"/>
                  </a:lnTo>
                  <a:lnTo>
                    <a:pt x="894" y="101"/>
                  </a:lnTo>
                  <a:lnTo>
                    <a:pt x="901" y="101"/>
                  </a:lnTo>
                  <a:lnTo>
                    <a:pt x="901" y="101"/>
                  </a:lnTo>
                  <a:lnTo>
                    <a:pt x="906" y="100"/>
                  </a:lnTo>
                  <a:lnTo>
                    <a:pt x="917" y="91"/>
                  </a:lnTo>
                  <a:lnTo>
                    <a:pt x="912" y="83"/>
                  </a:lnTo>
                  <a:lnTo>
                    <a:pt x="912" y="92"/>
                  </a:lnTo>
                  <a:lnTo>
                    <a:pt x="921" y="92"/>
                  </a:lnTo>
                  <a:lnTo>
                    <a:pt x="921" y="92"/>
                  </a:lnTo>
                  <a:lnTo>
                    <a:pt x="928" y="89"/>
                  </a:lnTo>
                  <a:lnTo>
                    <a:pt x="928" y="89"/>
                  </a:lnTo>
                  <a:lnTo>
                    <a:pt x="937" y="78"/>
                  </a:lnTo>
                  <a:lnTo>
                    <a:pt x="930" y="72"/>
                  </a:lnTo>
                  <a:lnTo>
                    <a:pt x="930" y="81"/>
                  </a:lnTo>
                  <a:lnTo>
                    <a:pt x="939" y="81"/>
                  </a:lnTo>
                  <a:lnTo>
                    <a:pt x="939" y="81"/>
                  </a:lnTo>
                  <a:lnTo>
                    <a:pt x="946" y="78"/>
                  </a:lnTo>
                  <a:lnTo>
                    <a:pt x="946" y="78"/>
                  </a:lnTo>
                  <a:lnTo>
                    <a:pt x="955" y="67"/>
                  </a:lnTo>
                  <a:lnTo>
                    <a:pt x="948" y="62"/>
                  </a:lnTo>
                  <a:lnTo>
                    <a:pt x="948" y="71"/>
                  </a:lnTo>
                  <a:lnTo>
                    <a:pt x="955" y="71"/>
                  </a:lnTo>
                  <a:lnTo>
                    <a:pt x="955" y="71"/>
                  </a:lnTo>
                  <a:lnTo>
                    <a:pt x="962" y="67"/>
                  </a:lnTo>
                  <a:lnTo>
                    <a:pt x="962" y="67"/>
                  </a:lnTo>
                  <a:lnTo>
                    <a:pt x="971" y="56"/>
                  </a:lnTo>
                  <a:lnTo>
                    <a:pt x="964" y="51"/>
                  </a:lnTo>
                  <a:lnTo>
                    <a:pt x="964" y="60"/>
                  </a:lnTo>
                  <a:lnTo>
                    <a:pt x="973" y="60"/>
                  </a:lnTo>
                  <a:lnTo>
                    <a:pt x="984" y="60"/>
                  </a:lnTo>
                  <a:lnTo>
                    <a:pt x="984" y="60"/>
                  </a:lnTo>
                  <a:lnTo>
                    <a:pt x="991" y="56"/>
                  </a:lnTo>
                  <a:lnTo>
                    <a:pt x="991" y="56"/>
                  </a:lnTo>
                  <a:lnTo>
                    <a:pt x="1000" y="45"/>
                  </a:lnTo>
                  <a:lnTo>
                    <a:pt x="993" y="40"/>
                  </a:lnTo>
                  <a:lnTo>
                    <a:pt x="993" y="49"/>
                  </a:lnTo>
                  <a:lnTo>
                    <a:pt x="1000" y="49"/>
                  </a:lnTo>
                  <a:lnTo>
                    <a:pt x="1000" y="49"/>
                  </a:lnTo>
                  <a:lnTo>
                    <a:pt x="1008" y="45"/>
                  </a:lnTo>
                  <a:lnTo>
                    <a:pt x="1008" y="45"/>
                  </a:lnTo>
                  <a:lnTo>
                    <a:pt x="1017" y="34"/>
                  </a:lnTo>
                  <a:lnTo>
                    <a:pt x="1009" y="29"/>
                  </a:lnTo>
                  <a:lnTo>
                    <a:pt x="1009" y="38"/>
                  </a:lnTo>
                  <a:lnTo>
                    <a:pt x="1019" y="38"/>
                  </a:lnTo>
                  <a:lnTo>
                    <a:pt x="1019" y="38"/>
                  </a:lnTo>
                  <a:lnTo>
                    <a:pt x="1026" y="34"/>
                  </a:lnTo>
                  <a:lnTo>
                    <a:pt x="1026" y="34"/>
                  </a:lnTo>
                  <a:lnTo>
                    <a:pt x="1035" y="24"/>
                  </a:lnTo>
                  <a:lnTo>
                    <a:pt x="1028" y="18"/>
                  </a:lnTo>
                  <a:lnTo>
                    <a:pt x="1028" y="27"/>
                  </a:lnTo>
                  <a:lnTo>
                    <a:pt x="1037" y="27"/>
                  </a:lnTo>
                  <a:lnTo>
                    <a:pt x="1037" y="27"/>
                  </a:lnTo>
                  <a:lnTo>
                    <a:pt x="1044" y="25"/>
                  </a:lnTo>
                  <a:lnTo>
                    <a:pt x="1053" y="16"/>
                  </a:lnTo>
                  <a:lnTo>
                    <a:pt x="1046" y="9"/>
                  </a:lnTo>
                  <a:lnTo>
                    <a:pt x="1046" y="18"/>
                  </a:lnTo>
                  <a:lnTo>
                    <a:pt x="1055" y="18"/>
                  </a:lnTo>
                  <a:lnTo>
                    <a:pt x="1064" y="18"/>
                  </a:lnTo>
                  <a:lnTo>
                    <a:pt x="1064" y="9"/>
                  </a:lnTo>
                  <a:lnTo>
                    <a:pt x="1058" y="16"/>
                  </a:lnTo>
                  <a:lnTo>
                    <a:pt x="1067" y="25"/>
                  </a:lnTo>
                  <a:lnTo>
                    <a:pt x="1067" y="24"/>
                  </a:lnTo>
                  <a:lnTo>
                    <a:pt x="1073" y="27"/>
                  </a:lnTo>
                  <a:lnTo>
                    <a:pt x="1082" y="27"/>
                  </a:lnTo>
                  <a:lnTo>
                    <a:pt x="1082" y="9"/>
                  </a:lnTo>
                  <a:lnTo>
                    <a:pt x="1073" y="9"/>
                  </a:lnTo>
                  <a:lnTo>
                    <a:pt x="1073" y="18"/>
                  </a:lnTo>
                  <a:lnTo>
                    <a:pt x="1080" y="13"/>
                  </a:lnTo>
                  <a:lnTo>
                    <a:pt x="1071" y="4"/>
                  </a:lnTo>
                  <a:lnTo>
                    <a:pt x="1071" y="4"/>
                  </a:lnTo>
                  <a:lnTo>
                    <a:pt x="1064" y="0"/>
                  </a:lnTo>
                  <a:lnTo>
                    <a:pt x="1055" y="0"/>
                  </a:lnTo>
                  <a:lnTo>
                    <a:pt x="1046" y="0"/>
                  </a:lnTo>
                  <a:lnTo>
                    <a:pt x="1046" y="0"/>
                  </a:lnTo>
                  <a:lnTo>
                    <a:pt x="1040" y="4"/>
                  </a:lnTo>
                  <a:lnTo>
                    <a:pt x="1031" y="13"/>
                  </a:lnTo>
                  <a:lnTo>
                    <a:pt x="1037" y="18"/>
                  </a:lnTo>
                  <a:lnTo>
                    <a:pt x="1037" y="9"/>
                  </a:lnTo>
                  <a:lnTo>
                    <a:pt x="1028" y="9"/>
                  </a:lnTo>
                  <a:lnTo>
                    <a:pt x="1028" y="9"/>
                  </a:lnTo>
                  <a:lnTo>
                    <a:pt x="1022" y="13"/>
                  </a:lnTo>
                  <a:lnTo>
                    <a:pt x="1022" y="13"/>
                  </a:lnTo>
                  <a:lnTo>
                    <a:pt x="1013" y="24"/>
                  </a:lnTo>
                  <a:lnTo>
                    <a:pt x="1019" y="29"/>
                  </a:lnTo>
                  <a:lnTo>
                    <a:pt x="1019" y="20"/>
                  </a:lnTo>
                  <a:lnTo>
                    <a:pt x="1009" y="20"/>
                  </a:lnTo>
                  <a:lnTo>
                    <a:pt x="1009" y="20"/>
                  </a:lnTo>
                  <a:lnTo>
                    <a:pt x="1004" y="24"/>
                  </a:lnTo>
                  <a:lnTo>
                    <a:pt x="1004" y="24"/>
                  </a:lnTo>
                  <a:lnTo>
                    <a:pt x="995" y="34"/>
                  </a:lnTo>
                  <a:lnTo>
                    <a:pt x="1000" y="40"/>
                  </a:lnTo>
                  <a:lnTo>
                    <a:pt x="1000" y="31"/>
                  </a:lnTo>
                  <a:lnTo>
                    <a:pt x="993" y="31"/>
                  </a:lnTo>
                  <a:lnTo>
                    <a:pt x="993" y="31"/>
                  </a:lnTo>
                  <a:lnTo>
                    <a:pt x="988" y="34"/>
                  </a:lnTo>
                  <a:lnTo>
                    <a:pt x="988" y="34"/>
                  </a:lnTo>
                  <a:lnTo>
                    <a:pt x="979" y="45"/>
                  </a:lnTo>
                  <a:lnTo>
                    <a:pt x="984" y="51"/>
                  </a:lnTo>
                  <a:lnTo>
                    <a:pt x="984" y="42"/>
                  </a:lnTo>
                  <a:lnTo>
                    <a:pt x="973" y="42"/>
                  </a:lnTo>
                  <a:lnTo>
                    <a:pt x="964" y="42"/>
                  </a:lnTo>
                  <a:lnTo>
                    <a:pt x="964" y="42"/>
                  </a:lnTo>
                  <a:lnTo>
                    <a:pt x="959" y="45"/>
                  </a:lnTo>
                  <a:lnTo>
                    <a:pt x="959" y="45"/>
                  </a:lnTo>
                  <a:lnTo>
                    <a:pt x="950" y="56"/>
                  </a:lnTo>
                  <a:lnTo>
                    <a:pt x="955" y="62"/>
                  </a:lnTo>
                  <a:lnTo>
                    <a:pt x="955" y="53"/>
                  </a:lnTo>
                  <a:lnTo>
                    <a:pt x="948" y="53"/>
                  </a:lnTo>
                  <a:lnTo>
                    <a:pt x="948" y="53"/>
                  </a:lnTo>
                  <a:lnTo>
                    <a:pt x="943" y="56"/>
                  </a:lnTo>
                  <a:lnTo>
                    <a:pt x="943" y="56"/>
                  </a:lnTo>
                  <a:lnTo>
                    <a:pt x="934" y="67"/>
                  </a:lnTo>
                  <a:lnTo>
                    <a:pt x="939" y="72"/>
                  </a:lnTo>
                  <a:lnTo>
                    <a:pt x="939" y="63"/>
                  </a:lnTo>
                  <a:lnTo>
                    <a:pt x="930" y="63"/>
                  </a:lnTo>
                  <a:lnTo>
                    <a:pt x="930" y="63"/>
                  </a:lnTo>
                  <a:lnTo>
                    <a:pt x="924" y="67"/>
                  </a:lnTo>
                  <a:lnTo>
                    <a:pt x="924" y="67"/>
                  </a:lnTo>
                  <a:lnTo>
                    <a:pt x="915" y="78"/>
                  </a:lnTo>
                  <a:lnTo>
                    <a:pt x="921" y="83"/>
                  </a:lnTo>
                  <a:lnTo>
                    <a:pt x="921" y="74"/>
                  </a:lnTo>
                  <a:lnTo>
                    <a:pt x="912" y="74"/>
                  </a:lnTo>
                  <a:lnTo>
                    <a:pt x="912" y="74"/>
                  </a:lnTo>
                  <a:lnTo>
                    <a:pt x="906" y="78"/>
                  </a:lnTo>
                  <a:lnTo>
                    <a:pt x="896" y="87"/>
                  </a:lnTo>
                  <a:lnTo>
                    <a:pt x="901" y="92"/>
                  </a:lnTo>
                  <a:lnTo>
                    <a:pt x="901" y="83"/>
                  </a:lnTo>
                  <a:lnTo>
                    <a:pt x="894" y="83"/>
                  </a:lnTo>
                  <a:lnTo>
                    <a:pt x="894" y="83"/>
                  </a:lnTo>
                  <a:lnTo>
                    <a:pt x="888" y="87"/>
                  </a:lnTo>
                  <a:lnTo>
                    <a:pt x="888" y="87"/>
                  </a:lnTo>
                  <a:lnTo>
                    <a:pt x="879" y="98"/>
                  </a:lnTo>
                  <a:lnTo>
                    <a:pt x="885" y="103"/>
                  </a:lnTo>
                  <a:lnTo>
                    <a:pt x="885" y="94"/>
                  </a:lnTo>
                  <a:lnTo>
                    <a:pt x="876" y="94"/>
                  </a:lnTo>
                  <a:lnTo>
                    <a:pt x="867" y="94"/>
                  </a:lnTo>
                  <a:lnTo>
                    <a:pt x="867" y="94"/>
                  </a:lnTo>
                  <a:lnTo>
                    <a:pt x="861" y="98"/>
                  </a:lnTo>
                  <a:lnTo>
                    <a:pt x="861" y="98"/>
                  </a:lnTo>
                  <a:lnTo>
                    <a:pt x="852" y="109"/>
                  </a:lnTo>
                  <a:lnTo>
                    <a:pt x="850" y="110"/>
                  </a:lnTo>
                  <a:lnTo>
                    <a:pt x="843" y="121"/>
                  </a:lnTo>
                  <a:lnTo>
                    <a:pt x="850" y="125"/>
                  </a:lnTo>
                  <a:lnTo>
                    <a:pt x="850" y="116"/>
                  </a:lnTo>
                  <a:lnTo>
                    <a:pt x="839" y="116"/>
                  </a:lnTo>
                  <a:lnTo>
                    <a:pt x="839" y="116"/>
                  </a:lnTo>
                  <a:lnTo>
                    <a:pt x="834" y="119"/>
                  </a:lnTo>
                  <a:lnTo>
                    <a:pt x="834" y="119"/>
                  </a:lnTo>
                  <a:lnTo>
                    <a:pt x="825" y="130"/>
                  </a:lnTo>
                  <a:lnTo>
                    <a:pt x="830" y="136"/>
                  </a:lnTo>
                  <a:lnTo>
                    <a:pt x="830" y="127"/>
                  </a:lnTo>
                  <a:lnTo>
                    <a:pt x="821" y="127"/>
                  </a:lnTo>
                  <a:lnTo>
                    <a:pt x="821" y="127"/>
                  </a:lnTo>
                  <a:lnTo>
                    <a:pt x="816" y="130"/>
                  </a:lnTo>
                  <a:lnTo>
                    <a:pt x="816" y="130"/>
                  </a:lnTo>
                  <a:lnTo>
                    <a:pt x="807" y="141"/>
                  </a:lnTo>
                  <a:lnTo>
                    <a:pt x="812" y="147"/>
                  </a:lnTo>
                  <a:lnTo>
                    <a:pt x="812" y="138"/>
                  </a:lnTo>
                  <a:lnTo>
                    <a:pt x="805" y="138"/>
                  </a:lnTo>
                  <a:lnTo>
                    <a:pt x="805" y="138"/>
                  </a:lnTo>
                  <a:lnTo>
                    <a:pt x="800" y="141"/>
                  </a:lnTo>
                  <a:lnTo>
                    <a:pt x="800" y="141"/>
                  </a:lnTo>
                  <a:lnTo>
                    <a:pt x="791" y="152"/>
                  </a:lnTo>
                  <a:lnTo>
                    <a:pt x="796" y="157"/>
                  </a:lnTo>
                  <a:lnTo>
                    <a:pt x="796" y="148"/>
                  </a:lnTo>
                  <a:lnTo>
                    <a:pt x="787" y="148"/>
                  </a:lnTo>
                  <a:lnTo>
                    <a:pt x="778" y="148"/>
                  </a:lnTo>
                  <a:lnTo>
                    <a:pt x="778" y="148"/>
                  </a:lnTo>
                  <a:lnTo>
                    <a:pt x="773" y="152"/>
                  </a:lnTo>
                  <a:lnTo>
                    <a:pt x="762" y="161"/>
                  </a:lnTo>
                  <a:lnTo>
                    <a:pt x="767" y="166"/>
                  </a:lnTo>
                  <a:lnTo>
                    <a:pt x="767" y="157"/>
                  </a:lnTo>
                  <a:lnTo>
                    <a:pt x="760" y="157"/>
                  </a:lnTo>
                  <a:lnTo>
                    <a:pt x="760" y="157"/>
                  </a:lnTo>
                  <a:lnTo>
                    <a:pt x="754" y="161"/>
                  </a:lnTo>
                  <a:lnTo>
                    <a:pt x="754" y="161"/>
                  </a:lnTo>
                  <a:lnTo>
                    <a:pt x="745" y="172"/>
                  </a:lnTo>
                  <a:lnTo>
                    <a:pt x="751" y="177"/>
                  </a:lnTo>
                  <a:lnTo>
                    <a:pt x="751" y="168"/>
                  </a:lnTo>
                  <a:lnTo>
                    <a:pt x="742" y="168"/>
                  </a:lnTo>
                  <a:lnTo>
                    <a:pt x="742" y="168"/>
                  </a:lnTo>
                  <a:lnTo>
                    <a:pt x="736" y="172"/>
                  </a:lnTo>
                  <a:lnTo>
                    <a:pt x="736" y="172"/>
                  </a:lnTo>
                  <a:lnTo>
                    <a:pt x="727" y="183"/>
                  </a:lnTo>
                  <a:lnTo>
                    <a:pt x="733" y="188"/>
                  </a:lnTo>
                  <a:lnTo>
                    <a:pt x="733" y="179"/>
                  </a:lnTo>
                  <a:lnTo>
                    <a:pt x="724" y="179"/>
                  </a:lnTo>
                  <a:lnTo>
                    <a:pt x="724" y="179"/>
                  </a:lnTo>
                  <a:lnTo>
                    <a:pt x="718" y="183"/>
                  </a:lnTo>
                  <a:lnTo>
                    <a:pt x="718" y="183"/>
                  </a:lnTo>
                  <a:lnTo>
                    <a:pt x="709" y="194"/>
                  </a:lnTo>
                  <a:lnTo>
                    <a:pt x="715" y="199"/>
                  </a:lnTo>
                  <a:lnTo>
                    <a:pt x="715" y="190"/>
                  </a:lnTo>
                  <a:lnTo>
                    <a:pt x="706" y="190"/>
                  </a:lnTo>
                  <a:lnTo>
                    <a:pt x="706" y="190"/>
                  </a:lnTo>
                  <a:lnTo>
                    <a:pt x="700" y="194"/>
                  </a:lnTo>
                  <a:lnTo>
                    <a:pt x="700" y="194"/>
                  </a:lnTo>
                  <a:lnTo>
                    <a:pt x="691" y="204"/>
                  </a:lnTo>
                  <a:lnTo>
                    <a:pt x="697" y="210"/>
                  </a:lnTo>
                  <a:lnTo>
                    <a:pt x="697" y="201"/>
                  </a:lnTo>
                  <a:lnTo>
                    <a:pt x="688" y="201"/>
                  </a:lnTo>
                  <a:lnTo>
                    <a:pt x="688" y="201"/>
                  </a:lnTo>
                  <a:lnTo>
                    <a:pt x="682" y="204"/>
                  </a:lnTo>
                  <a:lnTo>
                    <a:pt x="682" y="204"/>
                  </a:lnTo>
                  <a:lnTo>
                    <a:pt x="673" y="215"/>
                  </a:lnTo>
                  <a:lnTo>
                    <a:pt x="678" y="221"/>
                  </a:lnTo>
                  <a:lnTo>
                    <a:pt x="678" y="212"/>
                  </a:lnTo>
                  <a:lnTo>
                    <a:pt x="669" y="212"/>
                  </a:lnTo>
                  <a:lnTo>
                    <a:pt x="662" y="212"/>
                  </a:lnTo>
                  <a:lnTo>
                    <a:pt x="662" y="212"/>
                  </a:lnTo>
                  <a:lnTo>
                    <a:pt x="657" y="215"/>
                  </a:lnTo>
                  <a:lnTo>
                    <a:pt x="657" y="215"/>
                  </a:lnTo>
                  <a:lnTo>
                    <a:pt x="648" y="226"/>
                  </a:lnTo>
                  <a:lnTo>
                    <a:pt x="653" y="232"/>
                  </a:lnTo>
                  <a:lnTo>
                    <a:pt x="653" y="223"/>
                  </a:lnTo>
                  <a:lnTo>
                    <a:pt x="644" y="223"/>
                  </a:lnTo>
                  <a:lnTo>
                    <a:pt x="644" y="223"/>
                  </a:lnTo>
                  <a:lnTo>
                    <a:pt x="639" y="226"/>
                  </a:lnTo>
                  <a:lnTo>
                    <a:pt x="628" y="235"/>
                  </a:lnTo>
                  <a:lnTo>
                    <a:pt x="633" y="241"/>
                  </a:lnTo>
                  <a:lnTo>
                    <a:pt x="633" y="232"/>
                  </a:lnTo>
                  <a:lnTo>
                    <a:pt x="624" y="232"/>
                  </a:lnTo>
                  <a:lnTo>
                    <a:pt x="624" y="232"/>
                  </a:lnTo>
                  <a:lnTo>
                    <a:pt x="619" y="235"/>
                  </a:lnTo>
                  <a:lnTo>
                    <a:pt x="617" y="237"/>
                  </a:lnTo>
                  <a:lnTo>
                    <a:pt x="610" y="248"/>
                  </a:lnTo>
                  <a:lnTo>
                    <a:pt x="617" y="251"/>
                  </a:lnTo>
                  <a:lnTo>
                    <a:pt x="617" y="242"/>
                  </a:lnTo>
                  <a:lnTo>
                    <a:pt x="608" y="242"/>
                  </a:lnTo>
                  <a:lnTo>
                    <a:pt x="608" y="242"/>
                  </a:lnTo>
                  <a:lnTo>
                    <a:pt x="603" y="246"/>
                  </a:lnTo>
                  <a:lnTo>
                    <a:pt x="603" y="246"/>
                  </a:lnTo>
                  <a:lnTo>
                    <a:pt x="593" y="257"/>
                  </a:lnTo>
                  <a:lnTo>
                    <a:pt x="599" y="262"/>
                  </a:lnTo>
                  <a:lnTo>
                    <a:pt x="599" y="253"/>
                  </a:lnTo>
                  <a:lnTo>
                    <a:pt x="590" y="253"/>
                  </a:lnTo>
                  <a:lnTo>
                    <a:pt x="590" y="253"/>
                  </a:lnTo>
                  <a:lnTo>
                    <a:pt x="584" y="257"/>
                  </a:lnTo>
                  <a:lnTo>
                    <a:pt x="584" y="257"/>
                  </a:lnTo>
                  <a:lnTo>
                    <a:pt x="575" y="268"/>
                  </a:lnTo>
                  <a:lnTo>
                    <a:pt x="581" y="273"/>
                  </a:lnTo>
                  <a:lnTo>
                    <a:pt x="581" y="264"/>
                  </a:lnTo>
                  <a:lnTo>
                    <a:pt x="572" y="264"/>
                  </a:lnTo>
                  <a:lnTo>
                    <a:pt x="563" y="264"/>
                  </a:lnTo>
                  <a:lnTo>
                    <a:pt x="554" y="264"/>
                  </a:lnTo>
                  <a:lnTo>
                    <a:pt x="554" y="264"/>
                  </a:lnTo>
                  <a:lnTo>
                    <a:pt x="548" y="268"/>
                  </a:lnTo>
                  <a:lnTo>
                    <a:pt x="548" y="268"/>
                  </a:lnTo>
                  <a:lnTo>
                    <a:pt x="539" y="279"/>
                  </a:lnTo>
                  <a:lnTo>
                    <a:pt x="545" y="284"/>
                  </a:lnTo>
                  <a:lnTo>
                    <a:pt x="545" y="275"/>
                  </a:lnTo>
                  <a:lnTo>
                    <a:pt x="536" y="275"/>
                  </a:lnTo>
                  <a:lnTo>
                    <a:pt x="527" y="275"/>
                  </a:lnTo>
                  <a:lnTo>
                    <a:pt x="527" y="275"/>
                  </a:lnTo>
                  <a:lnTo>
                    <a:pt x="521" y="279"/>
                  </a:lnTo>
                  <a:lnTo>
                    <a:pt x="519" y="280"/>
                  </a:lnTo>
                  <a:lnTo>
                    <a:pt x="512" y="291"/>
                  </a:lnTo>
                  <a:lnTo>
                    <a:pt x="519" y="295"/>
                  </a:lnTo>
                  <a:lnTo>
                    <a:pt x="519" y="286"/>
                  </a:lnTo>
                  <a:lnTo>
                    <a:pt x="510" y="286"/>
                  </a:lnTo>
                  <a:lnTo>
                    <a:pt x="499" y="286"/>
                  </a:lnTo>
                  <a:lnTo>
                    <a:pt x="490" y="286"/>
                  </a:lnTo>
                  <a:lnTo>
                    <a:pt x="490" y="286"/>
                  </a:lnTo>
                  <a:lnTo>
                    <a:pt x="485" y="289"/>
                  </a:lnTo>
                  <a:lnTo>
                    <a:pt x="485" y="289"/>
                  </a:lnTo>
                  <a:lnTo>
                    <a:pt x="476" y="300"/>
                  </a:lnTo>
                  <a:lnTo>
                    <a:pt x="481" y="306"/>
                  </a:lnTo>
                  <a:lnTo>
                    <a:pt x="481" y="297"/>
                  </a:lnTo>
                  <a:lnTo>
                    <a:pt x="474" y="297"/>
                  </a:lnTo>
                  <a:lnTo>
                    <a:pt x="465" y="297"/>
                  </a:lnTo>
                  <a:lnTo>
                    <a:pt x="456" y="297"/>
                  </a:lnTo>
                  <a:lnTo>
                    <a:pt x="456" y="297"/>
                  </a:lnTo>
                  <a:lnTo>
                    <a:pt x="451" y="300"/>
                  </a:lnTo>
                  <a:lnTo>
                    <a:pt x="451" y="300"/>
                  </a:lnTo>
                  <a:lnTo>
                    <a:pt x="442" y="311"/>
                  </a:lnTo>
                  <a:lnTo>
                    <a:pt x="447" y="317"/>
                  </a:lnTo>
                  <a:lnTo>
                    <a:pt x="442" y="311"/>
                  </a:lnTo>
                  <a:lnTo>
                    <a:pt x="433" y="320"/>
                  </a:lnTo>
                  <a:lnTo>
                    <a:pt x="438" y="326"/>
                  </a:lnTo>
                  <a:lnTo>
                    <a:pt x="438" y="317"/>
                  </a:lnTo>
                  <a:lnTo>
                    <a:pt x="429" y="317"/>
                  </a:lnTo>
                  <a:lnTo>
                    <a:pt x="429" y="317"/>
                  </a:lnTo>
                  <a:lnTo>
                    <a:pt x="423" y="320"/>
                  </a:lnTo>
                  <a:lnTo>
                    <a:pt x="423" y="320"/>
                  </a:lnTo>
                  <a:lnTo>
                    <a:pt x="414" y="331"/>
                  </a:lnTo>
                  <a:lnTo>
                    <a:pt x="405" y="342"/>
                  </a:lnTo>
                  <a:lnTo>
                    <a:pt x="396" y="353"/>
                  </a:lnTo>
                  <a:lnTo>
                    <a:pt x="402" y="358"/>
                  </a:lnTo>
                  <a:lnTo>
                    <a:pt x="402" y="349"/>
                  </a:lnTo>
                  <a:lnTo>
                    <a:pt x="393" y="349"/>
                  </a:lnTo>
                  <a:lnTo>
                    <a:pt x="384" y="349"/>
                  </a:lnTo>
                  <a:lnTo>
                    <a:pt x="384" y="349"/>
                  </a:lnTo>
                  <a:lnTo>
                    <a:pt x="378" y="353"/>
                  </a:lnTo>
                  <a:lnTo>
                    <a:pt x="376" y="355"/>
                  </a:lnTo>
                  <a:lnTo>
                    <a:pt x="369" y="365"/>
                  </a:lnTo>
                  <a:lnTo>
                    <a:pt x="376" y="369"/>
                  </a:lnTo>
                  <a:lnTo>
                    <a:pt x="371" y="364"/>
                  </a:lnTo>
                  <a:lnTo>
                    <a:pt x="360" y="374"/>
                  </a:lnTo>
                  <a:lnTo>
                    <a:pt x="366" y="380"/>
                  </a:lnTo>
                  <a:lnTo>
                    <a:pt x="366" y="371"/>
                  </a:lnTo>
                  <a:lnTo>
                    <a:pt x="357" y="371"/>
                  </a:lnTo>
                  <a:lnTo>
                    <a:pt x="348" y="371"/>
                  </a:lnTo>
                  <a:lnTo>
                    <a:pt x="348" y="371"/>
                  </a:lnTo>
                  <a:lnTo>
                    <a:pt x="342" y="374"/>
                  </a:lnTo>
                  <a:lnTo>
                    <a:pt x="342" y="374"/>
                  </a:lnTo>
                  <a:lnTo>
                    <a:pt x="333" y="385"/>
                  </a:lnTo>
                  <a:lnTo>
                    <a:pt x="326" y="394"/>
                  </a:lnTo>
                  <a:lnTo>
                    <a:pt x="331" y="400"/>
                  </a:lnTo>
                  <a:lnTo>
                    <a:pt x="331" y="391"/>
                  </a:lnTo>
                  <a:lnTo>
                    <a:pt x="322" y="391"/>
                  </a:lnTo>
                  <a:lnTo>
                    <a:pt x="313" y="391"/>
                  </a:lnTo>
                  <a:lnTo>
                    <a:pt x="313" y="391"/>
                  </a:lnTo>
                  <a:lnTo>
                    <a:pt x="308" y="394"/>
                  </a:lnTo>
                  <a:lnTo>
                    <a:pt x="308" y="394"/>
                  </a:lnTo>
                  <a:lnTo>
                    <a:pt x="299" y="405"/>
                  </a:lnTo>
                  <a:lnTo>
                    <a:pt x="304" y="411"/>
                  </a:lnTo>
                  <a:lnTo>
                    <a:pt x="304" y="402"/>
                  </a:lnTo>
                  <a:lnTo>
                    <a:pt x="293" y="402"/>
                  </a:lnTo>
                  <a:lnTo>
                    <a:pt x="286" y="402"/>
                  </a:lnTo>
                  <a:lnTo>
                    <a:pt x="286" y="402"/>
                  </a:lnTo>
                  <a:lnTo>
                    <a:pt x="281" y="405"/>
                  </a:lnTo>
                  <a:lnTo>
                    <a:pt x="281" y="405"/>
                  </a:lnTo>
                  <a:lnTo>
                    <a:pt x="272" y="416"/>
                  </a:lnTo>
                  <a:lnTo>
                    <a:pt x="277" y="421"/>
                  </a:lnTo>
                  <a:lnTo>
                    <a:pt x="277" y="412"/>
                  </a:lnTo>
                  <a:lnTo>
                    <a:pt x="268" y="412"/>
                  </a:lnTo>
                  <a:lnTo>
                    <a:pt x="259" y="412"/>
                  </a:lnTo>
                  <a:lnTo>
                    <a:pt x="250" y="412"/>
                  </a:lnTo>
                  <a:lnTo>
                    <a:pt x="250" y="412"/>
                  </a:lnTo>
                  <a:lnTo>
                    <a:pt x="244" y="416"/>
                  </a:lnTo>
                  <a:lnTo>
                    <a:pt x="243" y="418"/>
                  </a:lnTo>
                  <a:lnTo>
                    <a:pt x="235" y="429"/>
                  </a:lnTo>
                  <a:lnTo>
                    <a:pt x="243" y="432"/>
                  </a:lnTo>
                  <a:lnTo>
                    <a:pt x="243" y="423"/>
                  </a:lnTo>
                  <a:lnTo>
                    <a:pt x="232" y="423"/>
                  </a:lnTo>
                  <a:lnTo>
                    <a:pt x="223" y="423"/>
                  </a:lnTo>
                  <a:lnTo>
                    <a:pt x="214" y="423"/>
                  </a:lnTo>
                  <a:lnTo>
                    <a:pt x="205" y="423"/>
                  </a:lnTo>
                  <a:lnTo>
                    <a:pt x="196" y="423"/>
                  </a:lnTo>
                  <a:lnTo>
                    <a:pt x="188" y="423"/>
                  </a:lnTo>
                  <a:lnTo>
                    <a:pt x="179" y="423"/>
                  </a:lnTo>
                  <a:lnTo>
                    <a:pt x="179" y="423"/>
                  </a:lnTo>
                  <a:lnTo>
                    <a:pt x="174" y="427"/>
                  </a:lnTo>
                  <a:lnTo>
                    <a:pt x="174" y="427"/>
                  </a:lnTo>
                  <a:lnTo>
                    <a:pt x="165" y="438"/>
                  </a:lnTo>
                  <a:lnTo>
                    <a:pt x="170" y="443"/>
                  </a:lnTo>
                  <a:lnTo>
                    <a:pt x="170" y="434"/>
                  </a:lnTo>
                  <a:lnTo>
                    <a:pt x="159" y="434"/>
                  </a:lnTo>
                  <a:lnTo>
                    <a:pt x="159" y="443"/>
                  </a:lnTo>
                  <a:lnTo>
                    <a:pt x="167" y="438"/>
                  </a:lnTo>
                  <a:lnTo>
                    <a:pt x="158" y="427"/>
                  </a:lnTo>
                  <a:lnTo>
                    <a:pt x="158" y="427"/>
                  </a:lnTo>
                  <a:lnTo>
                    <a:pt x="150" y="423"/>
                  </a:lnTo>
                  <a:lnTo>
                    <a:pt x="143" y="423"/>
                  </a:lnTo>
                  <a:lnTo>
                    <a:pt x="134" y="423"/>
                  </a:lnTo>
                  <a:lnTo>
                    <a:pt x="125" y="423"/>
                  </a:lnTo>
                  <a:lnTo>
                    <a:pt x="125" y="432"/>
                  </a:lnTo>
                  <a:lnTo>
                    <a:pt x="132" y="427"/>
                  </a:lnTo>
                  <a:lnTo>
                    <a:pt x="123" y="416"/>
                  </a:lnTo>
                  <a:lnTo>
                    <a:pt x="123" y="416"/>
                  </a:lnTo>
                  <a:lnTo>
                    <a:pt x="116" y="412"/>
                  </a:lnTo>
                  <a:lnTo>
                    <a:pt x="107" y="412"/>
                  </a:lnTo>
                  <a:lnTo>
                    <a:pt x="98" y="412"/>
                  </a:lnTo>
                  <a:lnTo>
                    <a:pt x="98" y="421"/>
                  </a:lnTo>
                  <a:lnTo>
                    <a:pt x="105" y="416"/>
                  </a:lnTo>
                  <a:lnTo>
                    <a:pt x="96" y="405"/>
                  </a:lnTo>
                  <a:lnTo>
                    <a:pt x="96" y="405"/>
                  </a:lnTo>
                  <a:lnTo>
                    <a:pt x="89" y="402"/>
                  </a:lnTo>
                  <a:lnTo>
                    <a:pt x="80" y="402"/>
                  </a:lnTo>
                  <a:lnTo>
                    <a:pt x="71" y="402"/>
                  </a:lnTo>
                  <a:lnTo>
                    <a:pt x="71" y="411"/>
                  </a:lnTo>
                  <a:lnTo>
                    <a:pt x="78" y="405"/>
                  </a:lnTo>
                  <a:lnTo>
                    <a:pt x="69" y="394"/>
                  </a:lnTo>
                  <a:lnTo>
                    <a:pt x="69" y="394"/>
                  </a:lnTo>
                  <a:lnTo>
                    <a:pt x="62" y="391"/>
                  </a:lnTo>
                  <a:lnTo>
                    <a:pt x="53" y="391"/>
                  </a:lnTo>
                  <a:lnTo>
                    <a:pt x="53" y="400"/>
                  </a:lnTo>
                  <a:lnTo>
                    <a:pt x="60" y="394"/>
                  </a:lnTo>
                  <a:lnTo>
                    <a:pt x="53" y="385"/>
                  </a:lnTo>
                  <a:lnTo>
                    <a:pt x="53" y="385"/>
                  </a:lnTo>
                  <a:lnTo>
                    <a:pt x="45" y="382"/>
                  </a:lnTo>
                  <a:lnTo>
                    <a:pt x="36" y="382"/>
                  </a:lnTo>
                  <a:lnTo>
                    <a:pt x="36" y="391"/>
                  </a:lnTo>
                  <a:lnTo>
                    <a:pt x="44" y="385"/>
                  </a:lnTo>
                  <a:lnTo>
                    <a:pt x="33" y="374"/>
                  </a:lnTo>
                  <a:lnTo>
                    <a:pt x="33" y="374"/>
                  </a:lnTo>
                  <a:lnTo>
                    <a:pt x="26" y="371"/>
                  </a:lnTo>
                  <a:lnTo>
                    <a:pt x="17" y="371"/>
                  </a:lnTo>
                  <a:lnTo>
                    <a:pt x="17" y="380"/>
                  </a:lnTo>
                  <a:lnTo>
                    <a:pt x="24" y="374"/>
                  </a:lnTo>
                  <a:lnTo>
                    <a:pt x="15" y="364"/>
                  </a:lnTo>
                  <a:lnTo>
                    <a:pt x="15" y="364"/>
                  </a:lnTo>
                  <a:lnTo>
                    <a:pt x="7" y="360"/>
                  </a:lnTo>
                  <a:lnTo>
                    <a:pt x="0" y="36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3894" name="Group 118">
              <a:extLst>
                <a:ext uri="{FF2B5EF4-FFF2-40B4-BE49-F238E27FC236}">
                  <a16:creationId xmlns:a16="http://schemas.microsoft.com/office/drawing/2014/main" id="{5D02D857-803F-45DB-8EB7-69C0F8F1A5F3}"/>
                </a:ext>
              </a:extLst>
            </p:cNvPr>
            <p:cNvGrpSpPr>
              <a:grpSpLocks/>
            </p:cNvGrpSpPr>
            <p:nvPr/>
          </p:nvGrpSpPr>
          <p:grpSpPr bwMode="auto">
            <a:xfrm>
              <a:off x="172" y="1152"/>
              <a:ext cx="1665" cy="1626"/>
              <a:chOff x="172" y="1152"/>
              <a:chExt cx="1665" cy="1626"/>
            </a:xfrm>
          </p:grpSpPr>
          <p:sp>
            <p:nvSpPr>
              <p:cNvPr id="203882" name="Freeform 106">
                <a:extLst>
                  <a:ext uri="{FF2B5EF4-FFF2-40B4-BE49-F238E27FC236}">
                    <a16:creationId xmlns:a16="http://schemas.microsoft.com/office/drawing/2014/main" id="{5FF9C346-E014-45AB-A373-FDAD56DE16BA}"/>
                  </a:ext>
                </a:extLst>
              </p:cNvPr>
              <p:cNvSpPr>
                <a:spLocks/>
              </p:cNvSpPr>
              <p:nvPr/>
            </p:nvSpPr>
            <p:spPr bwMode="auto">
              <a:xfrm>
                <a:off x="434" y="1959"/>
                <a:ext cx="529" cy="322"/>
              </a:xfrm>
              <a:custGeom>
                <a:avLst/>
                <a:gdLst>
                  <a:gd name="T0" fmla="*/ 0 w 1058"/>
                  <a:gd name="T1" fmla="*/ 633 h 644"/>
                  <a:gd name="T2" fmla="*/ 16 w 1058"/>
                  <a:gd name="T3" fmla="*/ 609 h 644"/>
                  <a:gd name="T4" fmla="*/ 34 w 1058"/>
                  <a:gd name="T5" fmla="*/ 580 h 644"/>
                  <a:gd name="T6" fmla="*/ 50 w 1058"/>
                  <a:gd name="T7" fmla="*/ 557 h 644"/>
                  <a:gd name="T8" fmla="*/ 68 w 1058"/>
                  <a:gd name="T9" fmla="*/ 533 h 644"/>
                  <a:gd name="T10" fmla="*/ 95 w 1058"/>
                  <a:gd name="T11" fmla="*/ 515 h 644"/>
                  <a:gd name="T12" fmla="*/ 119 w 1058"/>
                  <a:gd name="T13" fmla="*/ 499 h 644"/>
                  <a:gd name="T14" fmla="*/ 146 w 1058"/>
                  <a:gd name="T15" fmla="*/ 481 h 644"/>
                  <a:gd name="T16" fmla="*/ 173 w 1058"/>
                  <a:gd name="T17" fmla="*/ 456 h 644"/>
                  <a:gd name="T18" fmla="*/ 200 w 1058"/>
                  <a:gd name="T19" fmla="*/ 428 h 644"/>
                  <a:gd name="T20" fmla="*/ 226 w 1058"/>
                  <a:gd name="T21" fmla="*/ 405 h 644"/>
                  <a:gd name="T22" fmla="*/ 249 w 1058"/>
                  <a:gd name="T23" fmla="*/ 380 h 644"/>
                  <a:gd name="T24" fmla="*/ 276 w 1058"/>
                  <a:gd name="T25" fmla="*/ 353 h 644"/>
                  <a:gd name="T26" fmla="*/ 303 w 1058"/>
                  <a:gd name="T27" fmla="*/ 338 h 644"/>
                  <a:gd name="T28" fmla="*/ 331 w 1058"/>
                  <a:gd name="T29" fmla="*/ 322 h 644"/>
                  <a:gd name="T30" fmla="*/ 358 w 1058"/>
                  <a:gd name="T31" fmla="*/ 305 h 644"/>
                  <a:gd name="T32" fmla="*/ 385 w 1058"/>
                  <a:gd name="T33" fmla="*/ 287 h 644"/>
                  <a:gd name="T34" fmla="*/ 407 w 1058"/>
                  <a:gd name="T35" fmla="*/ 269 h 644"/>
                  <a:gd name="T36" fmla="*/ 434 w 1058"/>
                  <a:gd name="T37" fmla="*/ 262 h 644"/>
                  <a:gd name="T38" fmla="*/ 461 w 1058"/>
                  <a:gd name="T39" fmla="*/ 246 h 644"/>
                  <a:gd name="T40" fmla="*/ 488 w 1058"/>
                  <a:gd name="T41" fmla="*/ 228 h 644"/>
                  <a:gd name="T42" fmla="*/ 515 w 1058"/>
                  <a:gd name="T43" fmla="*/ 219 h 644"/>
                  <a:gd name="T44" fmla="*/ 539 w 1058"/>
                  <a:gd name="T45" fmla="*/ 211 h 644"/>
                  <a:gd name="T46" fmla="*/ 566 w 1058"/>
                  <a:gd name="T47" fmla="*/ 193 h 644"/>
                  <a:gd name="T48" fmla="*/ 591 w 1058"/>
                  <a:gd name="T49" fmla="*/ 186 h 644"/>
                  <a:gd name="T50" fmla="*/ 618 w 1058"/>
                  <a:gd name="T51" fmla="*/ 170 h 644"/>
                  <a:gd name="T52" fmla="*/ 645 w 1058"/>
                  <a:gd name="T53" fmla="*/ 141 h 644"/>
                  <a:gd name="T54" fmla="*/ 672 w 1058"/>
                  <a:gd name="T55" fmla="*/ 128 h 644"/>
                  <a:gd name="T56" fmla="*/ 696 w 1058"/>
                  <a:gd name="T57" fmla="*/ 110 h 644"/>
                  <a:gd name="T58" fmla="*/ 723 w 1058"/>
                  <a:gd name="T59" fmla="*/ 101 h 644"/>
                  <a:gd name="T60" fmla="*/ 750 w 1058"/>
                  <a:gd name="T61" fmla="*/ 94 h 644"/>
                  <a:gd name="T62" fmla="*/ 777 w 1058"/>
                  <a:gd name="T63" fmla="*/ 83 h 644"/>
                  <a:gd name="T64" fmla="*/ 804 w 1058"/>
                  <a:gd name="T65" fmla="*/ 76 h 644"/>
                  <a:gd name="T66" fmla="*/ 826 w 1058"/>
                  <a:gd name="T67" fmla="*/ 76 h 644"/>
                  <a:gd name="T68" fmla="*/ 853 w 1058"/>
                  <a:gd name="T69" fmla="*/ 65 h 644"/>
                  <a:gd name="T70" fmla="*/ 880 w 1058"/>
                  <a:gd name="T71" fmla="*/ 65 h 644"/>
                  <a:gd name="T72" fmla="*/ 908 w 1058"/>
                  <a:gd name="T73" fmla="*/ 58 h 644"/>
                  <a:gd name="T74" fmla="*/ 935 w 1058"/>
                  <a:gd name="T75" fmla="*/ 58 h 644"/>
                  <a:gd name="T76" fmla="*/ 962 w 1058"/>
                  <a:gd name="T77" fmla="*/ 52 h 644"/>
                  <a:gd name="T78" fmla="*/ 984 w 1058"/>
                  <a:gd name="T79" fmla="*/ 41 h 644"/>
                  <a:gd name="T80" fmla="*/ 1011 w 1058"/>
                  <a:gd name="T81" fmla="*/ 23 h 644"/>
                  <a:gd name="T82" fmla="*/ 1038 w 1058"/>
                  <a:gd name="T83" fmla="*/ 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644">
                    <a:moveTo>
                      <a:pt x="0" y="633"/>
                    </a:moveTo>
                    <a:lnTo>
                      <a:pt x="0" y="644"/>
                    </a:lnTo>
                    <a:lnTo>
                      <a:pt x="0" y="633"/>
                    </a:lnTo>
                    <a:lnTo>
                      <a:pt x="7" y="626"/>
                    </a:lnTo>
                    <a:lnTo>
                      <a:pt x="7" y="617"/>
                    </a:lnTo>
                    <a:lnTo>
                      <a:pt x="16" y="609"/>
                    </a:lnTo>
                    <a:lnTo>
                      <a:pt x="16" y="598"/>
                    </a:lnTo>
                    <a:lnTo>
                      <a:pt x="23" y="591"/>
                    </a:lnTo>
                    <a:lnTo>
                      <a:pt x="34" y="580"/>
                    </a:lnTo>
                    <a:lnTo>
                      <a:pt x="34" y="575"/>
                    </a:lnTo>
                    <a:lnTo>
                      <a:pt x="41" y="568"/>
                    </a:lnTo>
                    <a:lnTo>
                      <a:pt x="50" y="557"/>
                    </a:lnTo>
                    <a:lnTo>
                      <a:pt x="50" y="550"/>
                    </a:lnTo>
                    <a:lnTo>
                      <a:pt x="57" y="541"/>
                    </a:lnTo>
                    <a:lnTo>
                      <a:pt x="68" y="533"/>
                    </a:lnTo>
                    <a:lnTo>
                      <a:pt x="77" y="522"/>
                    </a:lnTo>
                    <a:lnTo>
                      <a:pt x="85" y="522"/>
                    </a:lnTo>
                    <a:lnTo>
                      <a:pt x="95" y="515"/>
                    </a:lnTo>
                    <a:lnTo>
                      <a:pt x="103" y="504"/>
                    </a:lnTo>
                    <a:lnTo>
                      <a:pt x="112" y="504"/>
                    </a:lnTo>
                    <a:lnTo>
                      <a:pt x="119" y="499"/>
                    </a:lnTo>
                    <a:lnTo>
                      <a:pt x="130" y="492"/>
                    </a:lnTo>
                    <a:lnTo>
                      <a:pt x="139" y="481"/>
                    </a:lnTo>
                    <a:lnTo>
                      <a:pt x="146" y="481"/>
                    </a:lnTo>
                    <a:lnTo>
                      <a:pt x="153" y="474"/>
                    </a:lnTo>
                    <a:lnTo>
                      <a:pt x="164" y="463"/>
                    </a:lnTo>
                    <a:lnTo>
                      <a:pt x="173" y="456"/>
                    </a:lnTo>
                    <a:lnTo>
                      <a:pt x="180" y="447"/>
                    </a:lnTo>
                    <a:lnTo>
                      <a:pt x="191" y="439"/>
                    </a:lnTo>
                    <a:lnTo>
                      <a:pt x="200" y="428"/>
                    </a:lnTo>
                    <a:lnTo>
                      <a:pt x="208" y="423"/>
                    </a:lnTo>
                    <a:lnTo>
                      <a:pt x="215" y="416"/>
                    </a:lnTo>
                    <a:lnTo>
                      <a:pt x="226" y="405"/>
                    </a:lnTo>
                    <a:lnTo>
                      <a:pt x="235" y="398"/>
                    </a:lnTo>
                    <a:lnTo>
                      <a:pt x="242" y="387"/>
                    </a:lnTo>
                    <a:lnTo>
                      <a:pt x="249" y="380"/>
                    </a:lnTo>
                    <a:lnTo>
                      <a:pt x="262" y="371"/>
                    </a:lnTo>
                    <a:lnTo>
                      <a:pt x="269" y="363"/>
                    </a:lnTo>
                    <a:lnTo>
                      <a:pt x="276" y="353"/>
                    </a:lnTo>
                    <a:lnTo>
                      <a:pt x="289" y="353"/>
                    </a:lnTo>
                    <a:lnTo>
                      <a:pt x="296" y="345"/>
                    </a:lnTo>
                    <a:lnTo>
                      <a:pt x="303" y="338"/>
                    </a:lnTo>
                    <a:lnTo>
                      <a:pt x="311" y="338"/>
                    </a:lnTo>
                    <a:lnTo>
                      <a:pt x="323" y="329"/>
                    </a:lnTo>
                    <a:lnTo>
                      <a:pt x="331" y="322"/>
                    </a:lnTo>
                    <a:lnTo>
                      <a:pt x="338" y="322"/>
                    </a:lnTo>
                    <a:lnTo>
                      <a:pt x="345" y="311"/>
                    </a:lnTo>
                    <a:lnTo>
                      <a:pt x="358" y="305"/>
                    </a:lnTo>
                    <a:lnTo>
                      <a:pt x="365" y="305"/>
                    </a:lnTo>
                    <a:lnTo>
                      <a:pt x="372" y="295"/>
                    </a:lnTo>
                    <a:lnTo>
                      <a:pt x="385" y="287"/>
                    </a:lnTo>
                    <a:lnTo>
                      <a:pt x="392" y="287"/>
                    </a:lnTo>
                    <a:lnTo>
                      <a:pt x="399" y="280"/>
                    </a:lnTo>
                    <a:lnTo>
                      <a:pt x="407" y="269"/>
                    </a:lnTo>
                    <a:lnTo>
                      <a:pt x="419" y="269"/>
                    </a:lnTo>
                    <a:lnTo>
                      <a:pt x="426" y="262"/>
                    </a:lnTo>
                    <a:lnTo>
                      <a:pt x="434" y="262"/>
                    </a:lnTo>
                    <a:lnTo>
                      <a:pt x="443" y="253"/>
                    </a:lnTo>
                    <a:lnTo>
                      <a:pt x="454" y="253"/>
                    </a:lnTo>
                    <a:lnTo>
                      <a:pt x="461" y="246"/>
                    </a:lnTo>
                    <a:lnTo>
                      <a:pt x="468" y="235"/>
                    </a:lnTo>
                    <a:lnTo>
                      <a:pt x="481" y="235"/>
                    </a:lnTo>
                    <a:lnTo>
                      <a:pt x="488" y="228"/>
                    </a:lnTo>
                    <a:lnTo>
                      <a:pt x="495" y="228"/>
                    </a:lnTo>
                    <a:lnTo>
                      <a:pt x="504" y="219"/>
                    </a:lnTo>
                    <a:lnTo>
                      <a:pt x="515" y="219"/>
                    </a:lnTo>
                    <a:lnTo>
                      <a:pt x="522" y="211"/>
                    </a:lnTo>
                    <a:lnTo>
                      <a:pt x="530" y="211"/>
                    </a:lnTo>
                    <a:lnTo>
                      <a:pt x="539" y="211"/>
                    </a:lnTo>
                    <a:lnTo>
                      <a:pt x="549" y="204"/>
                    </a:lnTo>
                    <a:lnTo>
                      <a:pt x="557" y="204"/>
                    </a:lnTo>
                    <a:lnTo>
                      <a:pt x="566" y="193"/>
                    </a:lnTo>
                    <a:lnTo>
                      <a:pt x="577" y="193"/>
                    </a:lnTo>
                    <a:lnTo>
                      <a:pt x="584" y="193"/>
                    </a:lnTo>
                    <a:lnTo>
                      <a:pt x="591" y="186"/>
                    </a:lnTo>
                    <a:lnTo>
                      <a:pt x="600" y="177"/>
                    </a:lnTo>
                    <a:lnTo>
                      <a:pt x="611" y="177"/>
                    </a:lnTo>
                    <a:lnTo>
                      <a:pt x="618" y="170"/>
                    </a:lnTo>
                    <a:lnTo>
                      <a:pt x="627" y="159"/>
                    </a:lnTo>
                    <a:lnTo>
                      <a:pt x="634" y="152"/>
                    </a:lnTo>
                    <a:lnTo>
                      <a:pt x="645" y="141"/>
                    </a:lnTo>
                    <a:lnTo>
                      <a:pt x="653" y="134"/>
                    </a:lnTo>
                    <a:lnTo>
                      <a:pt x="662" y="134"/>
                    </a:lnTo>
                    <a:lnTo>
                      <a:pt x="672" y="128"/>
                    </a:lnTo>
                    <a:lnTo>
                      <a:pt x="680" y="117"/>
                    </a:lnTo>
                    <a:lnTo>
                      <a:pt x="689" y="117"/>
                    </a:lnTo>
                    <a:lnTo>
                      <a:pt x="696" y="110"/>
                    </a:lnTo>
                    <a:lnTo>
                      <a:pt x="707" y="110"/>
                    </a:lnTo>
                    <a:lnTo>
                      <a:pt x="714" y="101"/>
                    </a:lnTo>
                    <a:lnTo>
                      <a:pt x="723" y="101"/>
                    </a:lnTo>
                    <a:lnTo>
                      <a:pt x="730" y="101"/>
                    </a:lnTo>
                    <a:lnTo>
                      <a:pt x="741" y="94"/>
                    </a:lnTo>
                    <a:lnTo>
                      <a:pt x="750" y="94"/>
                    </a:lnTo>
                    <a:lnTo>
                      <a:pt x="757" y="83"/>
                    </a:lnTo>
                    <a:lnTo>
                      <a:pt x="768" y="83"/>
                    </a:lnTo>
                    <a:lnTo>
                      <a:pt x="777" y="83"/>
                    </a:lnTo>
                    <a:lnTo>
                      <a:pt x="785" y="76"/>
                    </a:lnTo>
                    <a:lnTo>
                      <a:pt x="792" y="76"/>
                    </a:lnTo>
                    <a:lnTo>
                      <a:pt x="804" y="76"/>
                    </a:lnTo>
                    <a:lnTo>
                      <a:pt x="812" y="76"/>
                    </a:lnTo>
                    <a:lnTo>
                      <a:pt x="819" y="76"/>
                    </a:lnTo>
                    <a:lnTo>
                      <a:pt x="826" y="76"/>
                    </a:lnTo>
                    <a:lnTo>
                      <a:pt x="839" y="65"/>
                    </a:lnTo>
                    <a:lnTo>
                      <a:pt x="846" y="65"/>
                    </a:lnTo>
                    <a:lnTo>
                      <a:pt x="853" y="65"/>
                    </a:lnTo>
                    <a:lnTo>
                      <a:pt x="866" y="65"/>
                    </a:lnTo>
                    <a:lnTo>
                      <a:pt x="873" y="65"/>
                    </a:lnTo>
                    <a:lnTo>
                      <a:pt x="880" y="65"/>
                    </a:lnTo>
                    <a:lnTo>
                      <a:pt x="888" y="58"/>
                    </a:lnTo>
                    <a:lnTo>
                      <a:pt x="900" y="58"/>
                    </a:lnTo>
                    <a:lnTo>
                      <a:pt x="908" y="58"/>
                    </a:lnTo>
                    <a:lnTo>
                      <a:pt x="915" y="58"/>
                    </a:lnTo>
                    <a:lnTo>
                      <a:pt x="922" y="58"/>
                    </a:lnTo>
                    <a:lnTo>
                      <a:pt x="935" y="58"/>
                    </a:lnTo>
                    <a:lnTo>
                      <a:pt x="942" y="52"/>
                    </a:lnTo>
                    <a:lnTo>
                      <a:pt x="949" y="52"/>
                    </a:lnTo>
                    <a:lnTo>
                      <a:pt x="962" y="52"/>
                    </a:lnTo>
                    <a:lnTo>
                      <a:pt x="969" y="52"/>
                    </a:lnTo>
                    <a:lnTo>
                      <a:pt x="976" y="52"/>
                    </a:lnTo>
                    <a:lnTo>
                      <a:pt x="984" y="41"/>
                    </a:lnTo>
                    <a:lnTo>
                      <a:pt x="996" y="41"/>
                    </a:lnTo>
                    <a:lnTo>
                      <a:pt x="1003" y="34"/>
                    </a:lnTo>
                    <a:lnTo>
                      <a:pt x="1011" y="23"/>
                    </a:lnTo>
                    <a:lnTo>
                      <a:pt x="1020" y="23"/>
                    </a:lnTo>
                    <a:lnTo>
                      <a:pt x="1031" y="16"/>
                    </a:lnTo>
                    <a:lnTo>
                      <a:pt x="1038" y="7"/>
                    </a:lnTo>
                    <a:lnTo>
                      <a:pt x="1045" y="0"/>
                    </a:lnTo>
                    <a:lnTo>
                      <a:pt x="1058" y="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83" name="Freeform 107">
                <a:extLst>
                  <a:ext uri="{FF2B5EF4-FFF2-40B4-BE49-F238E27FC236}">
                    <a16:creationId xmlns:a16="http://schemas.microsoft.com/office/drawing/2014/main" id="{8FA63E2B-9B02-459C-BF6E-1097095347AE}"/>
                  </a:ext>
                </a:extLst>
              </p:cNvPr>
              <p:cNvSpPr>
                <a:spLocks/>
              </p:cNvSpPr>
              <p:nvPr/>
            </p:nvSpPr>
            <p:spPr bwMode="auto">
              <a:xfrm>
                <a:off x="963" y="1808"/>
                <a:ext cx="490" cy="160"/>
              </a:xfrm>
              <a:custGeom>
                <a:avLst/>
                <a:gdLst>
                  <a:gd name="T0" fmla="*/ 14 w 978"/>
                  <a:gd name="T1" fmla="*/ 288 h 322"/>
                  <a:gd name="T2" fmla="*/ 41 w 978"/>
                  <a:gd name="T3" fmla="*/ 270 h 322"/>
                  <a:gd name="T4" fmla="*/ 68 w 978"/>
                  <a:gd name="T5" fmla="*/ 264 h 322"/>
                  <a:gd name="T6" fmla="*/ 92 w 978"/>
                  <a:gd name="T7" fmla="*/ 246 h 322"/>
                  <a:gd name="T8" fmla="*/ 119 w 978"/>
                  <a:gd name="T9" fmla="*/ 235 h 322"/>
                  <a:gd name="T10" fmla="*/ 146 w 978"/>
                  <a:gd name="T11" fmla="*/ 228 h 322"/>
                  <a:gd name="T12" fmla="*/ 173 w 978"/>
                  <a:gd name="T13" fmla="*/ 219 h 322"/>
                  <a:gd name="T14" fmla="*/ 200 w 978"/>
                  <a:gd name="T15" fmla="*/ 219 h 322"/>
                  <a:gd name="T16" fmla="*/ 228 w 978"/>
                  <a:gd name="T17" fmla="*/ 219 h 322"/>
                  <a:gd name="T18" fmla="*/ 249 w 978"/>
                  <a:gd name="T19" fmla="*/ 219 h 322"/>
                  <a:gd name="T20" fmla="*/ 276 w 978"/>
                  <a:gd name="T21" fmla="*/ 219 h 322"/>
                  <a:gd name="T22" fmla="*/ 304 w 978"/>
                  <a:gd name="T23" fmla="*/ 219 h 322"/>
                  <a:gd name="T24" fmla="*/ 331 w 978"/>
                  <a:gd name="T25" fmla="*/ 219 h 322"/>
                  <a:gd name="T26" fmla="*/ 358 w 978"/>
                  <a:gd name="T27" fmla="*/ 219 h 322"/>
                  <a:gd name="T28" fmla="*/ 381 w 978"/>
                  <a:gd name="T29" fmla="*/ 228 h 322"/>
                  <a:gd name="T30" fmla="*/ 408 w 978"/>
                  <a:gd name="T31" fmla="*/ 253 h 322"/>
                  <a:gd name="T32" fmla="*/ 434 w 978"/>
                  <a:gd name="T33" fmla="*/ 270 h 322"/>
                  <a:gd name="T34" fmla="*/ 454 w 978"/>
                  <a:gd name="T35" fmla="*/ 295 h 322"/>
                  <a:gd name="T36" fmla="*/ 477 w 978"/>
                  <a:gd name="T37" fmla="*/ 322 h 322"/>
                  <a:gd name="T38" fmla="*/ 497 w 978"/>
                  <a:gd name="T39" fmla="*/ 311 h 322"/>
                  <a:gd name="T40" fmla="*/ 524 w 978"/>
                  <a:gd name="T41" fmla="*/ 288 h 322"/>
                  <a:gd name="T42" fmla="*/ 539 w 978"/>
                  <a:gd name="T43" fmla="*/ 264 h 322"/>
                  <a:gd name="T44" fmla="*/ 559 w 978"/>
                  <a:gd name="T45" fmla="*/ 235 h 322"/>
                  <a:gd name="T46" fmla="*/ 586 w 978"/>
                  <a:gd name="T47" fmla="*/ 212 h 322"/>
                  <a:gd name="T48" fmla="*/ 613 w 978"/>
                  <a:gd name="T49" fmla="*/ 188 h 322"/>
                  <a:gd name="T50" fmla="*/ 627 w 978"/>
                  <a:gd name="T51" fmla="*/ 159 h 322"/>
                  <a:gd name="T52" fmla="*/ 647 w 978"/>
                  <a:gd name="T53" fmla="*/ 136 h 322"/>
                  <a:gd name="T54" fmla="*/ 671 w 978"/>
                  <a:gd name="T55" fmla="*/ 110 h 322"/>
                  <a:gd name="T56" fmla="*/ 689 w 978"/>
                  <a:gd name="T57" fmla="*/ 83 h 322"/>
                  <a:gd name="T58" fmla="*/ 709 w 978"/>
                  <a:gd name="T59" fmla="*/ 60 h 322"/>
                  <a:gd name="T60" fmla="*/ 723 w 978"/>
                  <a:gd name="T61" fmla="*/ 34 h 322"/>
                  <a:gd name="T62" fmla="*/ 750 w 978"/>
                  <a:gd name="T63" fmla="*/ 7 h 322"/>
                  <a:gd name="T64" fmla="*/ 777 w 978"/>
                  <a:gd name="T65" fmla="*/ 0 h 322"/>
                  <a:gd name="T66" fmla="*/ 805 w 978"/>
                  <a:gd name="T67" fmla="*/ 24 h 322"/>
                  <a:gd name="T68" fmla="*/ 821 w 978"/>
                  <a:gd name="T69" fmla="*/ 53 h 322"/>
                  <a:gd name="T70" fmla="*/ 846 w 978"/>
                  <a:gd name="T71" fmla="*/ 76 h 322"/>
                  <a:gd name="T72" fmla="*/ 862 w 978"/>
                  <a:gd name="T73" fmla="*/ 101 h 322"/>
                  <a:gd name="T74" fmla="*/ 882 w 978"/>
                  <a:gd name="T75" fmla="*/ 128 h 322"/>
                  <a:gd name="T76" fmla="*/ 890 w 978"/>
                  <a:gd name="T77" fmla="*/ 159 h 322"/>
                  <a:gd name="T78" fmla="*/ 909 w 978"/>
                  <a:gd name="T79" fmla="*/ 219 h 322"/>
                  <a:gd name="T80" fmla="*/ 937 w 978"/>
                  <a:gd name="T81" fmla="*/ 246 h 322"/>
                  <a:gd name="T82" fmla="*/ 958 w 978"/>
                  <a:gd name="T83" fmla="*/ 264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8" h="322">
                    <a:moveTo>
                      <a:pt x="0" y="306"/>
                    </a:moveTo>
                    <a:lnTo>
                      <a:pt x="7" y="295"/>
                    </a:lnTo>
                    <a:lnTo>
                      <a:pt x="14" y="288"/>
                    </a:lnTo>
                    <a:lnTo>
                      <a:pt x="23" y="280"/>
                    </a:lnTo>
                    <a:lnTo>
                      <a:pt x="34" y="280"/>
                    </a:lnTo>
                    <a:lnTo>
                      <a:pt x="41" y="270"/>
                    </a:lnTo>
                    <a:lnTo>
                      <a:pt x="48" y="270"/>
                    </a:lnTo>
                    <a:lnTo>
                      <a:pt x="58" y="264"/>
                    </a:lnTo>
                    <a:lnTo>
                      <a:pt x="68" y="264"/>
                    </a:lnTo>
                    <a:lnTo>
                      <a:pt x="77" y="253"/>
                    </a:lnTo>
                    <a:lnTo>
                      <a:pt x="85" y="253"/>
                    </a:lnTo>
                    <a:lnTo>
                      <a:pt x="92" y="246"/>
                    </a:lnTo>
                    <a:lnTo>
                      <a:pt x="105" y="246"/>
                    </a:lnTo>
                    <a:lnTo>
                      <a:pt x="112" y="235"/>
                    </a:lnTo>
                    <a:lnTo>
                      <a:pt x="119" y="235"/>
                    </a:lnTo>
                    <a:lnTo>
                      <a:pt x="130" y="235"/>
                    </a:lnTo>
                    <a:lnTo>
                      <a:pt x="139" y="228"/>
                    </a:lnTo>
                    <a:lnTo>
                      <a:pt x="146" y="228"/>
                    </a:lnTo>
                    <a:lnTo>
                      <a:pt x="153" y="228"/>
                    </a:lnTo>
                    <a:lnTo>
                      <a:pt x="166" y="219"/>
                    </a:lnTo>
                    <a:lnTo>
                      <a:pt x="173" y="219"/>
                    </a:lnTo>
                    <a:lnTo>
                      <a:pt x="181" y="219"/>
                    </a:lnTo>
                    <a:lnTo>
                      <a:pt x="188" y="219"/>
                    </a:lnTo>
                    <a:lnTo>
                      <a:pt x="200" y="219"/>
                    </a:lnTo>
                    <a:lnTo>
                      <a:pt x="208" y="219"/>
                    </a:lnTo>
                    <a:lnTo>
                      <a:pt x="215" y="219"/>
                    </a:lnTo>
                    <a:lnTo>
                      <a:pt x="228" y="219"/>
                    </a:lnTo>
                    <a:lnTo>
                      <a:pt x="235" y="219"/>
                    </a:lnTo>
                    <a:lnTo>
                      <a:pt x="242" y="219"/>
                    </a:lnTo>
                    <a:lnTo>
                      <a:pt x="249" y="219"/>
                    </a:lnTo>
                    <a:lnTo>
                      <a:pt x="262" y="219"/>
                    </a:lnTo>
                    <a:lnTo>
                      <a:pt x="269" y="219"/>
                    </a:lnTo>
                    <a:lnTo>
                      <a:pt x="276" y="219"/>
                    </a:lnTo>
                    <a:lnTo>
                      <a:pt x="285" y="219"/>
                    </a:lnTo>
                    <a:lnTo>
                      <a:pt x="296" y="219"/>
                    </a:lnTo>
                    <a:lnTo>
                      <a:pt x="304" y="219"/>
                    </a:lnTo>
                    <a:lnTo>
                      <a:pt x="311" y="219"/>
                    </a:lnTo>
                    <a:lnTo>
                      <a:pt x="323" y="219"/>
                    </a:lnTo>
                    <a:lnTo>
                      <a:pt x="331" y="219"/>
                    </a:lnTo>
                    <a:lnTo>
                      <a:pt x="338" y="219"/>
                    </a:lnTo>
                    <a:lnTo>
                      <a:pt x="347" y="219"/>
                    </a:lnTo>
                    <a:lnTo>
                      <a:pt x="358" y="219"/>
                    </a:lnTo>
                    <a:lnTo>
                      <a:pt x="365" y="219"/>
                    </a:lnTo>
                    <a:lnTo>
                      <a:pt x="372" y="228"/>
                    </a:lnTo>
                    <a:lnTo>
                      <a:pt x="381" y="228"/>
                    </a:lnTo>
                    <a:lnTo>
                      <a:pt x="392" y="235"/>
                    </a:lnTo>
                    <a:lnTo>
                      <a:pt x="399" y="246"/>
                    </a:lnTo>
                    <a:lnTo>
                      <a:pt x="408" y="253"/>
                    </a:lnTo>
                    <a:lnTo>
                      <a:pt x="419" y="264"/>
                    </a:lnTo>
                    <a:lnTo>
                      <a:pt x="427" y="264"/>
                    </a:lnTo>
                    <a:lnTo>
                      <a:pt x="434" y="270"/>
                    </a:lnTo>
                    <a:lnTo>
                      <a:pt x="443" y="280"/>
                    </a:lnTo>
                    <a:lnTo>
                      <a:pt x="454" y="288"/>
                    </a:lnTo>
                    <a:lnTo>
                      <a:pt x="454" y="295"/>
                    </a:lnTo>
                    <a:lnTo>
                      <a:pt x="461" y="306"/>
                    </a:lnTo>
                    <a:lnTo>
                      <a:pt x="470" y="311"/>
                    </a:lnTo>
                    <a:lnTo>
                      <a:pt x="477" y="322"/>
                    </a:lnTo>
                    <a:lnTo>
                      <a:pt x="488" y="322"/>
                    </a:lnTo>
                    <a:lnTo>
                      <a:pt x="497" y="322"/>
                    </a:lnTo>
                    <a:lnTo>
                      <a:pt x="497" y="311"/>
                    </a:lnTo>
                    <a:lnTo>
                      <a:pt x="504" y="306"/>
                    </a:lnTo>
                    <a:lnTo>
                      <a:pt x="515" y="295"/>
                    </a:lnTo>
                    <a:lnTo>
                      <a:pt x="524" y="288"/>
                    </a:lnTo>
                    <a:lnTo>
                      <a:pt x="531" y="280"/>
                    </a:lnTo>
                    <a:lnTo>
                      <a:pt x="539" y="270"/>
                    </a:lnTo>
                    <a:lnTo>
                      <a:pt x="539" y="264"/>
                    </a:lnTo>
                    <a:lnTo>
                      <a:pt x="551" y="253"/>
                    </a:lnTo>
                    <a:lnTo>
                      <a:pt x="559" y="246"/>
                    </a:lnTo>
                    <a:lnTo>
                      <a:pt x="559" y="235"/>
                    </a:lnTo>
                    <a:lnTo>
                      <a:pt x="566" y="228"/>
                    </a:lnTo>
                    <a:lnTo>
                      <a:pt x="573" y="219"/>
                    </a:lnTo>
                    <a:lnTo>
                      <a:pt x="586" y="212"/>
                    </a:lnTo>
                    <a:lnTo>
                      <a:pt x="593" y="204"/>
                    </a:lnTo>
                    <a:lnTo>
                      <a:pt x="600" y="194"/>
                    </a:lnTo>
                    <a:lnTo>
                      <a:pt x="613" y="188"/>
                    </a:lnTo>
                    <a:lnTo>
                      <a:pt x="620" y="177"/>
                    </a:lnTo>
                    <a:lnTo>
                      <a:pt x="620" y="170"/>
                    </a:lnTo>
                    <a:lnTo>
                      <a:pt x="627" y="159"/>
                    </a:lnTo>
                    <a:lnTo>
                      <a:pt x="636" y="152"/>
                    </a:lnTo>
                    <a:lnTo>
                      <a:pt x="647" y="141"/>
                    </a:lnTo>
                    <a:lnTo>
                      <a:pt x="647" y="136"/>
                    </a:lnTo>
                    <a:lnTo>
                      <a:pt x="654" y="128"/>
                    </a:lnTo>
                    <a:lnTo>
                      <a:pt x="662" y="118"/>
                    </a:lnTo>
                    <a:lnTo>
                      <a:pt x="671" y="110"/>
                    </a:lnTo>
                    <a:lnTo>
                      <a:pt x="671" y="101"/>
                    </a:lnTo>
                    <a:lnTo>
                      <a:pt x="682" y="94"/>
                    </a:lnTo>
                    <a:lnTo>
                      <a:pt x="689" y="83"/>
                    </a:lnTo>
                    <a:lnTo>
                      <a:pt x="698" y="76"/>
                    </a:lnTo>
                    <a:lnTo>
                      <a:pt x="698" y="67"/>
                    </a:lnTo>
                    <a:lnTo>
                      <a:pt x="709" y="60"/>
                    </a:lnTo>
                    <a:lnTo>
                      <a:pt x="716" y="53"/>
                    </a:lnTo>
                    <a:lnTo>
                      <a:pt x="716" y="42"/>
                    </a:lnTo>
                    <a:lnTo>
                      <a:pt x="723" y="34"/>
                    </a:lnTo>
                    <a:lnTo>
                      <a:pt x="732" y="24"/>
                    </a:lnTo>
                    <a:lnTo>
                      <a:pt x="743" y="18"/>
                    </a:lnTo>
                    <a:lnTo>
                      <a:pt x="750" y="7"/>
                    </a:lnTo>
                    <a:lnTo>
                      <a:pt x="759" y="0"/>
                    </a:lnTo>
                    <a:lnTo>
                      <a:pt x="767" y="0"/>
                    </a:lnTo>
                    <a:lnTo>
                      <a:pt x="777" y="0"/>
                    </a:lnTo>
                    <a:lnTo>
                      <a:pt x="785" y="7"/>
                    </a:lnTo>
                    <a:lnTo>
                      <a:pt x="794" y="18"/>
                    </a:lnTo>
                    <a:lnTo>
                      <a:pt x="805" y="24"/>
                    </a:lnTo>
                    <a:lnTo>
                      <a:pt x="812" y="34"/>
                    </a:lnTo>
                    <a:lnTo>
                      <a:pt x="821" y="42"/>
                    </a:lnTo>
                    <a:lnTo>
                      <a:pt x="821" y="53"/>
                    </a:lnTo>
                    <a:lnTo>
                      <a:pt x="828" y="60"/>
                    </a:lnTo>
                    <a:lnTo>
                      <a:pt x="839" y="67"/>
                    </a:lnTo>
                    <a:lnTo>
                      <a:pt x="846" y="76"/>
                    </a:lnTo>
                    <a:lnTo>
                      <a:pt x="855" y="83"/>
                    </a:lnTo>
                    <a:lnTo>
                      <a:pt x="855" y="94"/>
                    </a:lnTo>
                    <a:lnTo>
                      <a:pt x="862" y="101"/>
                    </a:lnTo>
                    <a:lnTo>
                      <a:pt x="873" y="110"/>
                    </a:lnTo>
                    <a:lnTo>
                      <a:pt x="873" y="118"/>
                    </a:lnTo>
                    <a:lnTo>
                      <a:pt x="882" y="128"/>
                    </a:lnTo>
                    <a:lnTo>
                      <a:pt x="882" y="136"/>
                    </a:lnTo>
                    <a:lnTo>
                      <a:pt x="890" y="141"/>
                    </a:lnTo>
                    <a:lnTo>
                      <a:pt x="890" y="159"/>
                    </a:lnTo>
                    <a:lnTo>
                      <a:pt x="900" y="170"/>
                    </a:lnTo>
                    <a:lnTo>
                      <a:pt x="900" y="212"/>
                    </a:lnTo>
                    <a:lnTo>
                      <a:pt x="909" y="219"/>
                    </a:lnTo>
                    <a:lnTo>
                      <a:pt x="917" y="228"/>
                    </a:lnTo>
                    <a:lnTo>
                      <a:pt x="924" y="235"/>
                    </a:lnTo>
                    <a:lnTo>
                      <a:pt x="937" y="246"/>
                    </a:lnTo>
                    <a:lnTo>
                      <a:pt x="944" y="253"/>
                    </a:lnTo>
                    <a:lnTo>
                      <a:pt x="951" y="264"/>
                    </a:lnTo>
                    <a:lnTo>
                      <a:pt x="958" y="264"/>
                    </a:lnTo>
                    <a:lnTo>
                      <a:pt x="971" y="270"/>
                    </a:lnTo>
                    <a:lnTo>
                      <a:pt x="978" y="28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84" name="Freeform 108">
                <a:extLst>
                  <a:ext uri="{FF2B5EF4-FFF2-40B4-BE49-F238E27FC236}">
                    <a16:creationId xmlns:a16="http://schemas.microsoft.com/office/drawing/2014/main" id="{F28F5F46-5EBD-4AA9-A5A7-FF1871D6758A}"/>
                  </a:ext>
                </a:extLst>
              </p:cNvPr>
              <p:cNvSpPr>
                <a:spLocks/>
              </p:cNvSpPr>
              <p:nvPr/>
            </p:nvSpPr>
            <p:spPr bwMode="auto">
              <a:xfrm>
                <a:off x="1002" y="1948"/>
                <a:ext cx="481" cy="324"/>
              </a:xfrm>
              <a:custGeom>
                <a:avLst/>
                <a:gdLst>
                  <a:gd name="T0" fmla="*/ 921 w 963"/>
                  <a:gd name="T1" fmla="*/ 13 h 650"/>
                  <a:gd name="T2" fmla="*/ 936 w 963"/>
                  <a:gd name="T3" fmla="*/ 42 h 650"/>
                  <a:gd name="T4" fmla="*/ 955 w 963"/>
                  <a:gd name="T5" fmla="*/ 65 h 650"/>
                  <a:gd name="T6" fmla="*/ 955 w 963"/>
                  <a:gd name="T7" fmla="*/ 91 h 650"/>
                  <a:gd name="T8" fmla="*/ 936 w 963"/>
                  <a:gd name="T9" fmla="*/ 118 h 650"/>
                  <a:gd name="T10" fmla="*/ 908 w 963"/>
                  <a:gd name="T11" fmla="*/ 141 h 650"/>
                  <a:gd name="T12" fmla="*/ 881 w 963"/>
                  <a:gd name="T13" fmla="*/ 152 h 650"/>
                  <a:gd name="T14" fmla="*/ 860 w 963"/>
                  <a:gd name="T15" fmla="*/ 167 h 650"/>
                  <a:gd name="T16" fmla="*/ 832 w 963"/>
                  <a:gd name="T17" fmla="*/ 176 h 650"/>
                  <a:gd name="T18" fmla="*/ 805 w 963"/>
                  <a:gd name="T19" fmla="*/ 183 h 650"/>
                  <a:gd name="T20" fmla="*/ 778 w 963"/>
                  <a:gd name="T21" fmla="*/ 194 h 650"/>
                  <a:gd name="T22" fmla="*/ 751 w 963"/>
                  <a:gd name="T23" fmla="*/ 194 h 650"/>
                  <a:gd name="T24" fmla="*/ 728 w 963"/>
                  <a:gd name="T25" fmla="*/ 201 h 650"/>
                  <a:gd name="T26" fmla="*/ 700 w 963"/>
                  <a:gd name="T27" fmla="*/ 210 h 650"/>
                  <a:gd name="T28" fmla="*/ 673 w 963"/>
                  <a:gd name="T29" fmla="*/ 217 h 650"/>
                  <a:gd name="T30" fmla="*/ 646 w 963"/>
                  <a:gd name="T31" fmla="*/ 228 h 650"/>
                  <a:gd name="T32" fmla="*/ 621 w 963"/>
                  <a:gd name="T33" fmla="*/ 235 h 650"/>
                  <a:gd name="T34" fmla="*/ 594 w 963"/>
                  <a:gd name="T35" fmla="*/ 243 h 650"/>
                  <a:gd name="T36" fmla="*/ 570 w 963"/>
                  <a:gd name="T37" fmla="*/ 254 h 650"/>
                  <a:gd name="T38" fmla="*/ 543 w 963"/>
                  <a:gd name="T39" fmla="*/ 259 h 650"/>
                  <a:gd name="T40" fmla="*/ 516 w 963"/>
                  <a:gd name="T41" fmla="*/ 270 h 650"/>
                  <a:gd name="T42" fmla="*/ 489 w 963"/>
                  <a:gd name="T43" fmla="*/ 286 h 650"/>
                  <a:gd name="T44" fmla="*/ 462 w 963"/>
                  <a:gd name="T45" fmla="*/ 304 h 650"/>
                  <a:gd name="T46" fmla="*/ 438 w 963"/>
                  <a:gd name="T47" fmla="*/ 329 h 650"/>
                  <a:gd name="T48" fmla="*/ 438 w 963"/>
                  <a:gd name="T49" fmla="*/ 411 h 650"/>
                  <a:gd name="T50" fmla="*/ 427 w 963"/>
                  <a:gd name="T51" fmla="*/ 523 h 650"/>
                  <a:gd name="T52" fmla="*/ 413 w 963"/>
                  <a:gd name="T53" fmla="*/ 546 h 650"/>
                  <a:gd name="T54" fmla="*/ 386 w 963"/>
                  <a:gd name="T55" fmla="*/ 574 h 650"/>
                  <a:gd name="T56" fmla="*/ 359 w 963"/>
                  <a:gd name="T57" fmla="*/ 592 h 650"/>
                  <a:gd name="T58" fmla="*/ 331 w 963"/>
                  <a:gd name="T59" fmla="*/ 599 h 650"/>
                  <a:gd name="T60" fmla="*/ 304 w 963"/>
                  <a:gd name="T61" fmla="*/ 599 h 650"/>
                  <a:gd name="T62" fmla="*/ 281 w 963"/>
                  <a:gd name="T63" fmla="*/ 599 h 650"/>
                  <a:gd name="T64" fmla="*/ 254 w 963"/>
                  <a:gd name="T65" fmla="*/ 599 h 650"/>
                  <a:gd name="T66" fmla="*/ 228 w 963"/>
                  <a:gd name="T67" fmla="*/ 599 h 650"/>
                  <a:gd name="T68" fmla="*/ 201 w 963"/>
                  <a:gd name="T69" fmla="*/ 599 h 650"/>
                  <a:gd name="T70" fmla="*/ 174 w 963"/>
                  <a:gd name="T71" fmla="*/ 599 h 650"/>
                  <a:gd name="T72" fmla="*/ 151 w 963"/>
                  <a:gd name="T73" fmla="*/ 599 h 650"/>
                  <a:gd name="T74" fmla="*/ 123 w 963"/>
                  <a:gd name="T75" fmla="*/ 599 h 650"/>
                  <a:gd name="T76" fmla="*/ 96 w 963"/>
                  <a:gd name="T77" fmla="*/ 604 h 650"/>
                  <a:gd name="T78" fmla="*/ 69 w 963"/>
                  <a:gd name="T79" fmla="*/ 615 h 650"/>
                  <a:gd name="T80" fmla="*/ 42 w 963"/>
                  <a:gd name="T81" fmla="*/ 633 h 650"/>
                  <a:gd name="T82" fmla="*/ 15 w 963"/>
                  <a:gd name="T83" fmla="*/ 63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63" h="650">
                    <a:moveTo>
                      <a:pt x="901" y="0"/>
                    </a:moveTo>
                    <a:lnTo>
                      <a:pt x="908" y="8"/>
                    </a:lnTo>
                    <a:lnTo>
                      <a:pt x="921" y="13"/>
                    </a:lnTo>
                    <a:lnTo>
                      <a:pt x="928" y="24"/>
                    </a:lnTo>
                    <a:lnTo>
                      <a:pt x="928" y="31"/>
                    </a:lnTo>
                    <a:lnTo>
                      <a:pt x="936" y="42"/>
                    </a:lnTo>
                    <a:lnTo>
                      <a:pt x="943" y="49"/>
                    </a:lnTo>
                    <a:lnTo>
                      <a:pt x="943" y="58"/>
                    </a:lnTo>
                    <a:lnTo>
                      <a:pt x="955" y="65"/>
                    </a:lnTo>
                    <a:lnTo>
                      <a:pt x="955" y="76"/>
                    </a:lnTo>
                    <a:lnTo>
                      <a:pt x="963" y="84"/>
                    </a:lnTo>
                    <a:lnTo>
                      <a:pt x="955" y="91"/>
                    </a:lnTo>
                    <a:lnTo>
                      <a:pt x="955" y="100"/>
                    </a:lnTo>
                    <a:lnTo>
                      <a:pt x="943" y="107"/>
                    </a:lnTo>
                    <a:lnTo>
                      <a:pt x="936" y="118"/>
                    </a:lnTo>
                    <a:lnTo>
                      <a:pt x="928" y="125"/>
                    </a:lnTo>
                    <a:lnTo>
                      <a:pt x="921" y="134"/>
                    </a:lnTo>
                    <a:lnTo>
                      <a:pt x="908" y="141"/>
                    </a:lnTo>
                    <a:lnTo>
                      <a:pt x="901" y="141"/>
                    </a:lnTo>
                    <a:lnTo>
                      <a:pt x="894" y="152"/>
                    </a:lnTo>
                    <a:lnTo>
                      <a:pt x="881" y="152"/>
                    </a:lnTo>
                    <a:lnTo>
                      <a:pt x="874" y="159"/>
                    </a:lnTo>
                    <a:lnTo>
                      <a:pt x="867" y="159"/>
                    </a:lnTo>
                    <a:lnTo>
                      <a:pt x="860" y="167"/>
                    </a:lnTo>
                    <a:lnTo>
                      <a:pt x="847" y="167"/>
                    </a:lnTo>
                    <a:lnTo>
                      <a:pt x="840" y="167"/>
                    </a:lnTo>
                    <a:lnTo>
                      <a:pt x="832" y="176"/>
                    </a:lnTo>
                    <a:lnTo>
                      <a:pt x="823" y="176"/>
                    </a:lnTo>
                    <a:lnTo>
                      <a:pt x="813" y="176"/>
                    </a:lnTo>
                    <a:lnTo>
                      <a:pt x="805" y="183"/>
                    </a:lnTo>
                    <a:lnTo>
                      <a:pt x="796" y="183"/>
                    </a:lnTo>
                    <a:lnTo>
                      <a:pt x="785" y="183"/>
                    </a:lnTo>
                    <a:lnTo>
                      <a:pt x="778" y="194"/>
                    </a:lnTo>
                    <a:lnTo>
                      <a:pt x="769" y="194"/>
                    </a:lnTo>
                    <a:lnTo>
                      <a:pt x="762" y="194"/>
                    </a:lnTo>
                    <a:lnTo>
                      <a:pt x="751" y="194"/>
                    </a:lnTo>
                    <a:lnTo>
                      <a:pt x="744" y="201"/>
                    </a:lnTo>
                    <a:lnTo>
                      <a:pt x="735" y="201"/>
                    </a:lnTo>
                    <a:lnTo>
                      <a:pt x="728" y="201"/>
                    </a:lnTo>
                    <a:lnTo>
                      <a:pt x="717" y="210"/>
                    </a:lnTo>
                    <a:lnTo>
                      <a:pt x="708" y="210"/>
                    </a:lnTo>
                    <a:lnTo>
                      <a:pt x="700" y="210"/>
                    </a:lnTo>
                    <a:lnTo>
                      <a:pt x="690" y="217"/>
                    </a:lnTo>
                    <a:lnTo>
                      <a:pt x="682" y="217"/>
                    </a:lnTo>
                    <a:lnTo>
                      <a:pt x="673" y="217"/>
                    </a:lnTo>
                    <a:lnTo>
                      <a:pt x="666" y="228"/>
                    </a:lnTo>
                    <a:lnTo>
                      <a:pt x="655" y="228"/>
                    </a:lnTo>
                    <a:lnTo>
                      <a:pt x="646" y="228"/>
                    </a:lnTo>
                    <a:lnTo>
                      <a:pt x="639" y="235"/>
                    </a:lnTo>
                    <a:lnTo>
                      <a:pt x="632" y="235"/>
                    </a:lnTo>
                    <a:lnTo>
                      <a:pt x="621" y="235"/>
                    </a:lnTo>
                    <a:lnTo>
                      <a:pt x="612" y="243"/>
                    </a:lnTo>
                    <a:lnTo>
                      <a:pt x="605" y="243"/>
                    </a:lnTo>
                    <a:lnTo>
                      <a:pt x="594" y="243"/>
                    </a:lnTo>
                    <a:lnTo>
                      <a:pt x="585" y="254"/>
                    </a:lnTo>
                    <a:lnTo>
                      <a:pt x="577" y="254"/>
                    </a:lnTo>
                    <a:lnTo>
                      <a:pt x="570" y="254"/>
                    </a:lnTo>
                    <a:lnTo>
                      <a:pt x="559" y="254"/>
                    </a:lnTo>
                    <a:lnTo>
                      <a:pt x="550" y="259"/>
                    </a:lnTo>
                    <a:lnTo>
                      <a:pt x="543" y="259"/>
                    </a:lnTo>
                    <a:lnTo>
                      <a:pt x="536" y="259"/>
                    </a:lnTo>
                    <a:lnTo>
                      <a:pt x="523" y="270"/>
                    </a:lnTo>
                    <a:lnTo>
                      <a:pt x="516" y="270"/>
                    </a:lnTo>
                    <a:lnTo>
                      <a:pt x="509" y="277"/>
                    </a:lnTo>
                    <a:lnTo>
                      <a:pt x="498" y="286"/>
                    </a:lnTo>
                    <a:lnTo>
                      <a:pt x="489" y="286"/>
                    </a:lnTo>
                    <a:lnTo>
                      <a:pt x="482" y="293"/>
                    </a:lnTo>
                    <a:lnTo>
                      <a:pt x="474" y="304"/>
                    </a:lnTo>
                    <a:lnTo>
                      <a:pt x="462" y="304"/>
                    </a:lnTo>
                    <a:lnTo>
                      <a:pt x="454" y="311"/>
                    </a:lnTo>
                    <a:lnTo>
                      <a:pt x="447" y="319"/>
                    </a:lnTo>
                    <a:lnTo>
                      <a:pt x="438" y="329"/>
                    </a:lnTo>
                    <a:lnTo>
                      <a:pt x="427" y="335"/>
                    </a:lnTo>
                    <a:lnTo>
                      <a:pt x="427" y="404"/>
                    </a:lnTo>
                    <a:lnTo>
                      <a:pt x="438" y="411"/>
                    </a:lnTo>
                    <a:lnTo>
                      <a:pt x="438" y="505"/>
                    </a:lnTo>
                    <a:lnTo>
                      <a:pt x="427" y="516"/>
                    </a:lnTo>
                    <a:lnTo>
                      <a:pt x="427" y="523"/>
                    </a:lnTo>
                    <a:lnTo>
                      <a:pt x="420" y="528"/>
                    </a:lnTo>
                    <a:lnTo>
                      <a:pt x="413" y="539"/>
                    </a:lnTo>
                    <a:lnTo>
                      <a:pt x="413" y="546"/>
                    </a:lnTo>
                    <a:lnTo>
                      <a:pt x="400" y="556"/>
                    </a:lnTo>
                    <a:lnTo>
                      <a:pt x="393" y="563"/>
                    </a:lnTo>
                    <a:lnTo>
                      <a:pt x="386" y="574"/>
                    </a:lnTo>
                    <a:lnTo>
                      <a:pt x="377" y="581"/>
                    </a:lnTo>
                    <a:lnTo>
                      <a:pt x="366" y="581"/>
                    </a:lnTo>
                    <a:lnTo>
                      <a:pt x="359" y="592"/>
                    </a:lnTo>
                    <a:lnTo>
                      <a:pt x="351" y="599"/>
                    </a:lnTo>
                    <a:lnTo>
                      <a:pt x="342" y="599"/>
                    </a:lnTo>
                    <a:lnTo>
                      <a:pt x="331" y="599"/>
                    </a:lnTo>
                    <a:lnTo>
                      <a:pt x="324" y="599"/>
                    </a:lnTo>
                    <a:lnTo>
                      <a:pt x="315" y="599"/>
                    </a:lnTo>
                    <a:lnTo>
                      <a:pt x="304" y="599"/>
                    </a:lnTo>
                    <a:lnTo>
                      <a:pt x="297" y="599"/>
                    </a:lnTo>
                    <a:lnTo>
                      <a:pt x="290" y="599"/>
                    </a:lnTo>
                    <a:lnTo>
                      <a:pt x="281" y="599"/>
                    </a:lnTo>
                    <a:lnTo>
                      <a:pt x="270" y="599"/>
                    </a:lnTo>
                    <a:lnTo>
                      <a:pt x="263" y="599"/>
                    </a:lnTo>
                    <a:lnTo>
                      <a:pt x="254" y="599"/>
                    </a:lnTo>
                    <a:lnTo>
                      <a:pt x="246" y="599"/>
                    </a:lnTo>
                    <a:lnTo>
                      <a:pt x="236" y="599"/>
                    </a:lnTo>
                    <a:lnTo>
                      <a:pt x="228" y="599"/>
                    </a:lnTo>
                    <a:lnTo>
                      <a:pt x="219" y="599"/>
                    </a:lnTo>
                    <a:lnTo>
                      <a:pt x="208" y="599"/>
                    </a:lnTo>
                    <a:lnTo>
                      <a:pt x="201" y="599"/>
                    </a:lnTo>
                    <a:lnTo>
                      <a:pt x="192" y="599"/>
                    </a:lnTo>
                    <a:lnTo>
                      <a:pt x="185" y="599"/>
                    </a:lnTo>
                    <a:lnTo>
                      <a:pt x="174" y="599"/>
                    </a:lnTo>
                    <a:lnTo>
                      <a:pt x="167" y="599"/>
                    </a:lnTo>
                    <a:lnTo>
                      <a:pt x="158" y="599"/>
                    </a:lnTo>
                    <a:lnTo>
                      <a:pt x="151" y="599"/>
                    </a:lnTo>
                    <a:lnTo>
                      <a:pt x="140" y="599"/>
                    </a:lnTo>
                    <a:lnTo>
                      <a:pt x="131" y="599"/>
                    </a:lnTo>
                    <a:lnTo>
                      <a:pt x="123" y="599"/>
                    </a:lnTo>
                    <a:lnTo>
                      <a:pt x="113" y="599"/>
                    </a:lnTo>
                    <a:lnTo>
                      <a:pt x="104" y="604"/>
                    </a:lnTo>
                    <a:lnTo>
                      <a:pt x="96" y="604"/>
                    </a:lnTo>
                    <a:lnTo>
                      <a:pt x="89" y="604"/>
                    </a:lnTo>
                    <a:lnTo>
                      <a:pt x="76" y="615"/>
                    </a:lnTo>
                    <a:lnTo>
                      <a:pt x="69" y="615"/>
                    </a:lnTo>
                    <a:lnTo>
                      <a:pt x="62" y="622"/>
                    </a:lnTo>
                    <a:lnTo>
                      <a:pt x="55" y="622"/>
                    </a:lnTo>
                    <a:lnTo>
                      <a:pt x="42" y="633"/>
                    </a:lnTo>
                    <a:lnTo>
                      <a:pt x="35" y="633"/>
                    </a:lnTo>
                    <a:lnTo>
                      <a:pt x="28" y="639"/>
                    </a:lnTo>
                    <a:lnTo>
                      <a:pt x="15" y="639"/>
                    </a:lnTo>
                    <a:lnTo>
                      <a:pt x="8" y="639"/>
                    </a:lnTo>
                    <a:lnTo>
                      <a:pt x="0" y="65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85" name="Freeform 109">
                <a:extLst>
                  <a:ext uri="{FF2B5EF4-FFF2-40B4-BE49-F238E27FC236}">
                    <a16:creationId xmlns:a16="http://schemas.microsoft.com/office/drawing/2014/main" id="{660C44D6-6AEE-4F73-B6E8-89A2CE970853}"/>
                  </a:ext>
                </a:extLst>
              </p:cNvPr>
              <p:cNvSpPr>
                <a:spLocks/>
              </p:cNvSpPr>
              <p:nvPr/>
            </p:nvSpPr>
            <p:spPr bwMode="auto">
              <a:xfrm>
                <a:off x="451" y="2272"/>
                <a:ext cx="551" cy="93"/>
              </a:xfrm>
              <a:custGeom>
                <a:avLst/>
                <a:gdLst>
                  <a:gd name="T0" fmla="*/ 1082 w 1101"/>
                  <a:gd name="T1" fmla="*/ 0 h 184"/>
                  <a:gd name="T2" fmla="*/ 1060 w 1101"/>
                  <a:gd name="T3" fmla="*/ 18 h 184"/>
                  <a:gd name="T4" fmla="*/ 1033 w 1101"/>
                  <a:gd name="T5" fmla="*/ 30 h 184"/>
                  <a:gd name="T6" fmla="*/ 1006 w 1101"/>
                  <a:gd name="T7" fmla="*/ 30 h 184"/>
                  <a:gd name="T8" fmla="*/ 978 w 1101"/>
                  <a:gd name="T9" fmla="*/ 41 h 184"/>
                  <a:gd name="T10" fmla="*/ 951 w 1101"/>
                  <a:gd name="T11" fmla="*/ 59 h 184"/>
                  <a:gd name="T12" fmla="*/ 928 w 1101"/>
                  <a:gd name="T13" fmla="*/ 66 h 184"/>
                  <a:gd name="T14" fmla="*/ 901 w 1101"/>
                  <a:gd name="T15" fmla="*/ 76 h 184"/>
                  <a:gd name="T16" fmla="*/ 874 w 1101"/>
                  <a:gd name="T17" fmla="*/ 94 h 184"/>
                  <a:gd name="T18" fmla="*/ 855 w 1101"/>
                  <a:gd name="T19" fmla="*/ 153 h 184"/>
                  <a:gd name="T20" fmla="*/ 832 w 1101"/>
                  <a:gd name="T21" fmla="*/ 177 h 184"/>
                  <a:gd name="T22" fmla="*/ 805 w 1101"/>
                  <a:gd name="T23" fmla="*/ 184 h 184"/>
                  <a:gd name="T24" fmla="*/ 778 w 1101"/>
                  <a:gd name="T25" fmla="*/ 184 h 184"/>
                  <a:gd name="T26" fmla="*/ 751 w 1101"/>
                  <a:gd name="T27" fmla="*/ 184 h 184"/>
                  <a:gd name="T28" fmla="*/ 723 w 1101"/>
                  <a:gd name="T29" fmla="*/ 177 h 184"/>
                  <a:gd name="T30" fmla="*/ 696 w 1101"/>
                  <a:gd name="T31" fmla="*/ 177 h 184"/>
                  <a:gd name="T32" fmla="*/ 675 w 1101"/>
                  <a:gd name="T33" fmla="*/ 177 h 184"/>
                  <a:gd name="T34" fmla="*/ 647 w 1101"/>
                  <a:gd name="T35" fmla="*/ 170 h 184"/>
                  <a:gd name="T36" fmla="*/ 620 w 1101"/>
                  <a:gd name="T37" fmla="*/ 170 h 184"/>
                  <a:gd name="T38" fmla="*/ 593 w 1101"/>
                  <a:gd name="T39" fmla="*/ 177 h 184"/>
                  <a:gd name="T40" fmla="*/ 566 w 1101"/>
                  <a:gd name="T41" fmla="*/ 184 h 184"/>
                  <a:gd name="T42" fmla="*/ 543 w 1101"/>
                  <a:gd name="T43" fmla="*/ 184 h 184"/>
                  <a:gd name="T44" fmla="*/ 515 w 1101"/>
                  <a:gd name="T45" fmla="*/ 184 h 184"/>
                  <a:gd name="T46" fmla="*/ 488 w 1101"/>
                  <a:gd name="T47" fmla="*/ 177 h 184"/>
                  <a:gd name="T48" fmla="*/ 461 w 1101"/>
                  <a:gd name="T49" fmla="*/ 177 h 184"/>
                  <a:gd name="T50" fmla="*/ 434 w 1101"/>
                  <a:gd name="T51" fmla="*/ 177 h 184"/>
                  <a:gd name="T52" fmla="*/ 409 w 1101"/>
                  <a:gd name="T53" fmla="*/ 184 h 184"/>
                  <a:gd name="T54" fmla="*/ 385 w 1101"/>
                  <a:gd name="T55" fmla="*/ 177 h 184"/>
                  <a:gd name="T56" fmla="*/ 358 w 1101"/>
                  <a:gd name="T57" fmla="*/ 177 h 184"/>
                  <a:gd name="T58" fmla="*/ 331 w 1101"/>
                  <a:gd name="T59" fmla="*/ 170 h 184"/>
                  <a:gd name="T60" fmla="*/ 304 w 1101"/>
                  <a:gd name="T61" fmla="*/ 170 h 184"/>
                  <a:gd name="T62" fmla="*/ 277 w 1101"/>
                  <a:gd name="T63" fmla="*/ 170 h 184"/>
                  <a:gd name="T64" fmla="*/ 253 w 1101"/>
                  <a:gd name="T65" fmla="*/ 170 h 184"/>
                  <a:gd name="T66" fmla="*/ 228 w 1101"/>
                  <a:gd name="T67" fmla="*/ 170 h 184"/>
                  <a:gd name="T68" fmla="*/ 201 w 1101"/>
                  <a:gd name="T69" fmla="*/ 161 h 184"/>
                  <a:gd name="T70" fmla="*/ 174 w 1101"/>
                  <a:gd name="T71" fmla="*/ 161 h 184"/>
                  <a:gd name="T72" fmla="*/ 146 w 1101"/>
                  <a:gd name="T73" fmla="*/ 153 h 184"/>
                  <a:gd name="T74" fmla="*/ 119 w 1101"/>
                  <a:gd name="T75" fmla="*/ 142 h 184"/>
                  <a:gd name="T76" fmla="*/ 96 w 1101"/>
                  <a:gd name="T77" fmla="*/ 135 h 184"/>
                  <a:gd name="T78" fmla="*/ 69 w 1101"/>
                  <a:gd name="T79" fmla="*/ 124 h 184"/>
                  <a:gd name="T80" fmla="*/ 42 w 1101"/>
                  <a:gd name="T81" fmla="*/ 119 h 184"/>
                  <a:gd name="T82" fmla="*/ 14 w 1101"/>
                  <a:gd name="T83" fmla="*/ 10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01" h="184">
                    <a:moveTo>
                      <a:pt x="1101" y="0"/>
                    </a:moveTo>
                    <a:lnTo>
                      <a:pt x="1094" y="0"/>
                    </a:lnTo>
                    <a:lnTo>
                      <a:pt x="1082" y="0"/>
                    </a:lnTo>
                    <a:lnTo>
                      <a:pt x="1074" y="7"/>
                    </a:lnTo>
                    <a:lnTo>
                      <a:pt x="1067" y="7"/>
                    </a:lnTo>
                    <a:lnTo>
                      <a:pt x="1060" y="18"/>
                    </a:lnTo>
                    <a:lnTo>
                      <a:pt x="1047" y="23"/>
                    </a:lnTo>
                    <a:lnTo>
                      <a:pt x="1040" y="23"/>
                    </a:lnTo>
                    <a:lnTo>
                      <a:pt x="1033" y="30"/>
                    </a:lnTo>
                    <a:lnTo>
                      <a:pt x="1024" y="30"/>
                    </a:lnTo>
                    <a:lnTo>
                      <a:pt x="1013" y="30"/>
                    </a:lnTo>
                    <a:lnTo>
                      <a:pt x="1006" y="30"/>
                    </a:lnTo>
                    <a:lnTo>
                      <a:pt x="997" y="41"/>
                    </a:lnTo>
                    <a:lnTo>
                      <a:pt x="986" y="41"/>
                    </a:lnTo>
                    <a:lnTo>
                      <a:pt x="978" y="41"/>
                    </a:lnTo>
                    <a:lnTo>
                      <a:pt x="969" y="48"/>
                    </a:lnTo>
                    <a:lnTo>
                      <a:pt x="962" y="48"/>
                    </a:lnTo>
                    <a:lnTo>
                      <a:pt x="951" y="59"/>
                    </a:lnTo>
                    <a:lnTo>
                      <a:pt x="944" y="59"/>
                    </a:lnTo>
                    <a:lnTo>
                      <a:pt x="935" y="66"/>
                    </a:lnTo>
                    <a:lnTo>
                      <a:pt x="928" y="66"/>
                    </a:lnTo>
                    <a:lnTo>
                      <a:pt x="917" y="76"/>
                    </a:lnTo>
                    <a:lnTo>
                      <a:pt x="908" y="76"/>
                    </a:lnTo>
                    <a:lnTo>
                      <a:pt x="901" y="76"/>
                    </a:lnTo>
                    <a:lnTo>
                      <a:pt x="890" y="83"/>
                    </a:lnTo>
                    <a:lnTo>
                      <a:pt x="883" y="83"/>
                    </a:lnTo>
                    <a:lnTo>
                      <a:pt x="874" y="94"/>
                    </a:lnTo>
                    <a:lnTo>
                      <a:pt x="866" y="101"/>
                    </a:lnTo>
                    <a:lnTo>
                      <a:pt x="866" y="142"/>
                    </a:lnTo>
                    <a:lnTo>
                      <a:pt x="855" y="153"/>
                    </a:lnTo>
                    <a:lnTo>
                      <a:pt x="846" y="161"/>
                    </a:lnTo>
                    <a:lnTo>
                      <a:pt x="839" y="170"/>
                    </a:lnTo>
                    <a:lnTo>
                      <a:pt x="832" y="177"/>
                    </a:lnTo>
                    <a:lnTo>
                      <a:pt x="821" y="184"/>
                    </a:lnTo>
                    <a:lnTo>
                      <a:pt x="812" y="184"/>
                    </a:lnTo>
                    <a:lnTo>
                      <a:pt x="805" y="184"/>
                    </a:lnTo>
                    <a:lnTo>
                      <a:pt x="794" y="184"/>
                    </a:lnTo>
                    <a:lnTo>
                      <a:pt x="785" y="184"/>
                    </a:lnTo>
                    <a:lnTo>
                      <a:pt x="778" y="184"/>
                    </a:lnTo>
                    <a:lnTo>
                      <a:pt x="770" y="184"/>
                    </a:lnTo>
                    <a:lnTo>
                      <a:pt x="760" y="184"/>
                    </a:lnTo>
                    <a:lnTo>
                      <a:pt x="751" y="184"/>
                    </a:lnTo>
                    <a:lnTo>
                      <a:pt x="743" y="184"/>
                    </a:lnTo>
                    <a:lnTo>
                      <a:pt x="736" y="177"/>
                    </a:lnTo>
                    <a:lnTo>
                      <a:pt x="723" y="177"/>
                    </a:lnTo>
                    <a:lnTo>
                      <a:pt x="716" y="177"/>
                    </a:lnTo>
                    <a:lnTo>
                      <a:pt x="709" y="177"/>
                    </a:lnTo>
                    <a:lnTo>
                      <a:pt x="696" y="177"/>
                    </a:lnTo>
                    <a:lnTo>
                      <a:pt x="689" y="177"/>
                    </a:lnTo>
                    <a:lnTo>
                      <a:pt x="682" y="177"/>
                    </a:lnTo>
                    <a:lnTo>
                      <a:pt x="675" y="177"/>
                    </a:lnTo>
                    <a:lnTo>
                      <a:pt x="662" y="170"/>
                    </a:lnTo>
                    <a:lnTo>
                      <a:pt x="655" y="170"/>
                    </a:lnTo>
                    <a:lnTo>
                      <a:pt x="647" y="170"/>
                    </a:lnTo>
                    <a:lnTo>
                      <a:pt x="638" y="170"/>
                    </a:lnTo>
                    <a:lnTo>
                      <a:pt x="628" y="170"/>
                    </a:lnTo>
                    <a:lnTo>
                      <a:pt x="620" y="170"/>
                    </a:lnTo>
                    <a:lnTo>
                      <a:pt x="613" y="170"/>
                    </a:lnTo>
                    <a:lnTo>
                      <a:pt x="600" y="177"/>
                    </a:lnTo>
                    <a:lnTo>
                      <a:pt x="593" y="177"/>
                    </a:lnTo>
                    <a:lnTo>
                      <a:pt x="586" y="177"/>
                    </a:lnTo>
                    <a:lnTo>
                      <a:pt x="577" y="184"/>
                    </a:lnTo>
                    <a:lnTo>
                      <a:pt x="566" y="184"/>
                    </a:lnTo>
                    <a:lnTo>
                      <a:pt x="559" y="184"/>
                    </a:lnTo>
                    <a:lnTo>
                      <a:pt x="550" y="184"/>
                    </a:lnTo>
                    <a:lnTo>
                      <a:pt x="543" y="184"/>
                    </a:lnTo>
                    <a:lnTo>
                      <a:pt x="532" y="184"/>
                    </a:lnTo>
                    <a:lnTo>
                      <a:pt x="523" y="184"/>
                    </a:lnTo>
                    <a:lnTo>
                      <a:pt x="515" y="184"/>
                    </a:lnTo>
                    <a:lnTo>
                      <a:pt x="505" y="177"/>
                    </a:lnTo>
                    <a:lnTo>
                      <a:pt x="496" y="177"/>
                    </a:lnTo>
                    <a:lnTo>
                      <a:pt x="488" y="177"/>
                    </a:lnTo>
                    <a:lnTo>
                      <a:pt x="481" y="177"/>
                    </a:lnTo>
                    <a:lnTo>
                      <a:pt x="470" y="177"/>
                    </a:lnTo>
                    <a:lnTo>
                      <a:pt x="461" y="177"/>
                    </a:lnTo>
                    <a:lnTo>
                      <a:pt x="454" y="177"/>
                    </a:lnTo>
                    <a:lnTo>
                      <a:pt x="447" y="177"/>
                    </a:lnTo>
                    <a:lnTo>
                      <a:pt x="434" y="177"/>
                    </a:lnTo>
                    <a:lnTo>
                      <a:pt x="427" y="177"/>
                    </a:lnTo>
                    <a:lnTo>
                      <a:pt x="420" y="184"/>
                    </a:lnTo>
                    <a:lnTo>
                      <a:pt x="409" y="184"/>
                    </a:lnTo>
                    <a:lnTo>
                      <a:pt x="400" y="184"/>
                    </a:lnTo>
                    <a:lnTo>
                      <a:pt x="392" y="184"/>
                    </a:lnTo>
                    <a:lnTo>
                      <a:pt x="385" y="177"/>
                    </a:lnTo>
                    <a:lnTo>
                      <a:pt x="373" y="177"/>
                    </a:lnTo>
                    <a:lnTo>
                      <a:pt x="365" y="177"/>
                    </a:lnTo>
                    <a:lnTo>
                      <a:pt x="358" y="177"/>
                    </a:lnTo>
                    <a:lnTo>
                      <a:pt x="351" y="177"/>
                    </a:lnTo>
                    <a:lnTo>
                      <a:pt x="338" y="177"/>
                    </a:lnTo>
                    <a:lnTo>
                      <a:pt x="331" y="170"/>
                    </a:lnTo>
                    <a:lnTo>
                      <a:pt x="324" y="170"/>
                    </a:lnTo>
                    <a:lnTo>
                      <a:pt x="311" y="170"/>
                    </a:lnTo>
                    <a:lnTo>
                      <a:pt x="304" y="170"/>
                    </a:lnTo>
                    <a:lnTo>
                      <a:pt x="297" y="170"/>
                    </a:lnTo>
                    <a:lnTo>
                      <a:pt x="289" y="170"/>
                    </a:lnTo>
                    <a:lnTo>
                      <a:pt x="277" y="170"/>
                    </a:lnTo>
                    <a:lnTo>
                      <a:pt x="269" y="170"/>
                    </a:lnTo>
                    <a:lnTo>
                      <a:pt x="262" y="170"/>
                    </a:lnTo>
                    <a:lnTo>
                      <a:pt x="253" y="170"/>
                    </a:lnTo>
                    <a:lnTo>
                      <a:pt x="242" y="170"/>
                    </a:lnTo>
                    <a:lnTo>
                      <a:pt x="235" y="170"/>
                    </a:lnTo>
                    <a:lnTo>
                      <a:pt x="228" y="170"/>
                    </a:lnTo>
                    <a:lnTo>
                      <a:pt x="215" y="170"/>
                    </a:lnTo>
                    <a:lnTo>
                      <a:pt x="208" y="170"/>
                    </a:lnTo>
                    <a:lnTo>
                      <a:pt x="201" y="161"/>
                    </a:lnTo>
                    <a:lnTo>
                      <a:pt x="192" y="161"/>
                    </a:lnTo>
                    <a:lnTo>
                      <a:pt x="181" y="161"/>
                    </a:lnTo>
                    <a:lnTo>
                      <a:pt x="174" y="161"/>
                    </a:lnTo>
                    <a:lnTo>
                      <a:pt x="166" y="153"/>
                    </a:lnTo>
                    <a:lnTo>
                      <a:pt x="157" y="153"/>
                    </a:lnTo>
                    <a:lnTo>
                      <a:pt x="146" y="153"/>
                    </a:lnTo>
                    <a:lnTo>
                      <a:pt x="139" y="142"/>
                    </a:lnTo>
                    <a:lnTo>
                      <a:pt x="130" y="142"/>
                    </a:lnTo>
                    <a:lnTo>
                      <a:pt x="119" y="142"/>
                    </a:lnTo>
                    <a:lnTo>
                      <a:pt x="112" y="142"/>
                    </a:lnTo>
                    <a:lnTo>
                      <a:pt x="105" y="135"/>
                    </a:lnTo>
                    <a:lnTo>
                      <a:pt x="96" y="135"/>
                    </a:lnTo>
                    <a:lnTo>
                      <a:pt x="85" y="135"/>
                    </a:lnTo>
                    <a:lnTo>
                      <a:pt x="78" y="135"/>
                    </a:lnTo>
                    <a:lnTo>
                      <a:pt x="69" y="124"/>
                    </a:lnTo>
                    <a:lnTo>
                      <a:pt x="61" y="124"/>
                    </a:lnTo>
                    <a:lnTo>
                      <a:pt x="49" y="124"/>
                    </a:lnTo>
                    <a:lnTo>
                      <a:pt x="42" y="119"/>
                    </a:lnTo>
                    <a:lnTo>
                      <a:pt x="34" y="119"/>
                    </a:lnTo>
                    <a:lnTo>
                      <a:pt x="23" y="119"/>
                    </a:lnTo>
                    <a:lnTo>
                      <a:pt x="14" y="108"/>
                    </a:lnTo>
                    <a:lnTo>
                      <a:pt x="7" y="101"/>
                    </a:lnTo>
                    <a:lnTo>
                      <a:pt x="0" y="101"/>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86" name="Freeform 110">
                <a:extLst>
                  <a:ext uri="{FF2B5EF4-FFF2-40B4-BE49-F238E27FC236}">
                    <a16:creationId xmlns:a16="http://schemas.microsoft.com/office/drawing/2014/main" id="{277E4A42-AE60-46D7-A6FB-6B20311C1D01}"/>
                  </a:ext>
                </a:extLst>
              </p:cNvPr>
              <p:cNvSpPr>
                <a:spLocks/>
              </p:cNvSpPr>
              <p:nvPr/>
            </p:nvSpPr>
            <p:spPr bwMode="auto">
              <a:xfrm>
                <a:off x="434" y="2289"/>
                <a:ext cx="17" cy="34"/>
              </a:xfrm>
              <a:custGeom>
                <a:avLst/>
                <a:gdLst>
                  <a:gd name="T0" fmla="*/ 34 w 34"/>
                  <a:gd name="T1" fmla="*/ 69 h 69"/>
                  <a:gd name="T2" fmla="*/ 23 w 34"/>
                  <a:gd name="T3" fmla="*/ 62 h 69"/>
                  <a:gd name="T4" fmla="*/ 16 w 34"/>
                  <a:gd name="T5" fmla="*/ 53 h 69"/>
                  <a:gd name="T6" fmla="*/ 7 w 34"/>
                  <a:gd name="T7" fmla="*/ 45 h 69"/>
                  <a:gd name="T8" fmla="*/ 0 w 34"/>
                  <a:gd name="T9" fmla="*/ 34 h 69"/>
                  <a:gd name="T10" fmla="*/ 0 w 34"/>
                  <a:gd name="T11" fmla="*/ 0 h 69"/>
                </a:gdLst>
                <a:ahLst/>
                <a:cxnLst>
                  <a:cxn ang="0">
                    <a:pos x="T0" y="T1"/>
                  </a:cxn>
                  <a:cxn ang="0">
                    <a:pos x="T2" y="T3"/>
                  </a:cxn>
                  <a:cxn ang="0">
                    <a:pos x="T4" y="T5"/>
                  </a:cxn>
                  <a:cxn ang="0">
                    <a:pos x="T6" y="T7"/>
                  </a:cxn>
                  <a:cxn ang="0">
                    <a:pos x="T8" y="T9"/>
                  </a:cxn>
                  <a:cxn ang="0">
                    <a:pos x="T10" y="T11"/>
                  </a:cxn>
                </a:cxnLst>
                <a:rect l="0" t="0" r="r" b="b"/>
                <a:pathLst>
                  <a:path w="34" h="69">
                    <a:moveTo>
                      <a:pt x="34" y="69"/>
                    </a:moveTo>
                    <a:lnTo>
                      <a:pt x="23" y="62"/>
                    </a:lnTo>
                    <a:lnTo>
                      <a:pt x="16" y="53"/>
                    </a:lnTo>
                    <a:lnTo>
                      <a:pt x="7" y="45"/>
                    </a:lnTo>
                    <a:lnTo>
                      <a:pt x="0" y="34"/>
                    </a:lnTo>
                    <a:lnTo>
                      <a:pt x="0" y="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87" name="Freeform 111">
                <a:extLst>
                  <a:ext uri="{FF2B5EF4-FFF2-40B4-BE49-F238E27FC236}">
                    <a16:creationId xmlns:a16="http://schemas.microsoft.com/office/drawing/2014/main" id="{8BE05415-92FB-4E21-8EB9-8EA951DA4D53}"/>
                  </a:ext>
                </a:extLst>
              </p:cNvPr>
              <p:cNvSpPr>
                <a:spLocks/>
              </p:cNvSpPr>
              <p:nvPr/>
            </p:nvSpPr>
            <p:spPr bwMode="auto">
              <a:xfrm>
                <a:off x="434" y="1959"/>
                <a:ext cx="529" cy="322"/>
              </a:xfrm>
              <a:custGeom>
                <a:avLst/>
                <a:gdLst>
                  <a:gd name="T0" fmla="*/ 0 w 1058"/>
                  <a:gd name="T1" fmla="*/ 633 h 644"/>
                  <a:gd name="T2" fmla="*/ 16 w 1058"/>
                  <a:gd name="T3" fmla="*/ 609 h 644"/>
                  <a:gd name="T4" fmla="*/ 34 w 1058"/>
                  <a:gd name="T5" fmla="*/ 580 h 644"/>
                  <a:gd name="T6" fmla="*/ 50 w 1058"/>
                  <a:gd name="T7" fmla="*/ 557 h 644"/>
                  <a:gd name="T8" fmla="*/ 68 w 1058"/>
                  <a:gd name="T9" fmla="*/ 533 h 644"/>
                  <a:gd name="T10" fmla="*/ 95 w 1058"/>
                  <a:gd name="T11" fmla="*/ 515 h 644"/>
                  <a:gd name="T12" fmla="*/ 119 w 1058"/>
                  <a:gd name="T13" fmla="*/ 499 h 644"/>
                  <a:gd name="T14" fmla="*/ 146 w 1058"/>
                  <a:gd name="T15" fmla="*/ 481 h 644"/>
                  <a:gd name="T16" fmla="*/ 173 w 1058"/>
                  <a:gd name="T17" fmla="*/ 456 h 644"/>
                  <a:gd name="T18" fmla="*/ 200 w 1058"/>
                  <a:gd name="T19" fmla="*/ 428 h 644"/>
                  <a:gd name="T20" fmla="*/ 226 w 1058"/>
                  <a:gd name="T21" fmla="*/ 405 h 644"/>
                  <a:gd name="T22" fmla="*/ 249 w 1058"/>
                  <a:gd name="T23" fmla="*/ 380 h 644"/>
                  <a:gd name="T24" fmla="*/ 276 w 1058"/>
                  <a:gd name="T25" fmla="*/ 353 h 644"/>
                  <a:gd name="T26" fmla="*/ 303 w 1058"/>
                  <a:gd name="T27" fmla="*/ 338 h 644"/>
                  <a:gd name="T28" fmla="*/ 331 w 1058"/>
                  <a:gd name="T29" fmla="*/ 322 h 644"/>
                  <a:gd name="T30" fmla="*/ 358 w 1058"/>
                  <a:gd name="T31" fmla="*/ 305 h 644"/>
                  <a:gd name="T32" fmla="*/ 385 w 1058"/>
                  <a:gd name="T33" fmla="*/ 287 h 644"/>
                  <a:gd name="T34" fmla="*/ 407 w 1058"/>
                  <a:gd name="T35" fmla="*/ 269 h 644"/>
                  <a:gd name="T36" fmla="*/ 434 w 1058"/>
                  <a:gd name="T37" fmla="*/ 262 h 644"/>
                  <a:gd name="T38" fmla="*/ 461 w 1058"/>
                  <a:gd name="T39" fmla="*/ 246 h 644"/>
                  <a:gd name="T40" fmla="*/ 488 w 1058"/>
                  <a:gd name="T41" fmla="*/ 228 h 644"/>
                  <a:gd name="T42" fmla="*/ 515 w 1058"/>
                  <a:gd name="T43" fmla="*/ 219 h 644"/>
                  <a:gd name="T44" fmla="*/ 539 w 1058"/>
                  <a:gd name="T45" fmla="*/ 211 h 644"/>
                  <a:gd name="T46" fmla="*/ 566 w 1058"/>
                  <a:gd name="T47" fmla="*/ 193 h 644"/>
                  <a:gd name="T48" fmla="*/ 591 w 1058"/>
                  <a:gd name="T49" fmla="*/ 186 h 644"/>
                  <a:gd name="T50" fmla="*/ 618 w 1058"/>
                  <a:gd name="T51" fmla="*/ 170 h 644"/>
                  <a:gd name="T52" fmla="*/ 645 w 1058"/>
                  <a:gd name="T53" fmla="*/ 141 h 644"/>
                  <a:gd name="T54" fmla="*/ 672 w 1058"/>
                  <a:gd name="T55" fmla="*/ 128 h 644"/>
                  <a:gd name="T56" fmla="*/ 696 w 1058"/>
                  <a:gd name="T57" fmla="*/ 110 h 644"/>
                  <a:gd name="T58" fmla="*/ 723 w 1058"/>
                  <a:gd name="T59" fmla="*/ 101 h 644"/>
                  <a:gd name="T60" fmla="*/ 750 w 1058"/>
                  <a:gd name="T61" fmla="*/ 94 h 644"/>
                  <a:gd name="T62" fmla="*/ 777 w 1058"/>
                  <a:gd name="T63" fmla="*/ 83 h 644"/>
                  <a:gd name="T64" fmla="*/ 804 w 1058"/>
                  <a:gd name="T65" fmla="*/ 76 h 644"/>
                  <a:gd name="T66" fmla="*/ 826 w 1058"/>
                  <a:gd name="T67" fmla="*/ 76 h 644"/>
                  <a:gd name="T68" fmla="*/ 853 w 1058"/>
                  <a:gd name="T69" fmla="*/ 65 h 644"/>
                  <a:gd name="T70" fmla="*/ 880 w 1058"/>
                  <a:gd name="T71" fmla="*/ 65 h 644"/>
                  <a:gd name="T72" fmla="*/ 908 w 1058"/>
                  <a:gd name="T73" fmla="*/ 58 h 644"/>
                  <a:gd name="T74" fmla="*/ 935 w 1058"/>
                  <a:gd name="T75" fmla="*/ 58 h 644"/>
                  <a:gd name="T76" fmla="*/ 962 w 1058"/>
                  <a:gd name="T77" fmla="*/ 52 h 644"/>
                  <a:gd name="T78" fmla="*/ 984 w 1058"/>
                  <a:gd name="T79" fmla="*/ 41 h 644"/>
                  <a:gd name="T80" fmla="*/ 1011 w 1058"/>
                  <a:gd name="T81" fmla="*/ 23 h 644"/>
                  <a:gd name="T82" fmla="*/ 1038 w 1058"/>
                  <a:gd name="T83" fmla="*/ 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644">
                    <a:moveTo>
                      <a:pt x="0" y="633"/>
                    </a:moveTo>
                    <a:lnTo>
                      <a:pt x="0" y="644"/>
                    </a:lnTo>
                    <a:lnTo>
                      <a:pt x="0" y="633"/>
                    </a:lnTo>
                    <a:lnTo>
                      <a:pt x="7" y="626"/>
                    </a:lnTo>
                    <a:lnTo>
                      <a:pt x="7" y="617"/>
                    </a:lnTo>
                    <a:lnTo>
                      <a:pt x="16" y="609"/>
                    </a:lnTo>
                    <a:lnTo>
                      <a:pt x="16" y="598"/>
                    </a:lnTo>
                    <a:lnTo>
                      <a:pt x="23" y="591"/>
                    </a:lnTo>
                    <a:lnTo>
                      <a:pt x="34" y="580"/>
                    </a:lnTo>
                    <a:lnTo>
                      <a:pt x="34" y="575"/>
                    </a:lnTo>
                    <a:lnTo>
                      <a:pt x="41" y="568"/>
                    </a:lnTo>
                    <a:lnTo>
                      <a:pt x="50" y="557"/>
                    </a:lnTo>
                    <a:lnTo>
                      <a:pt x="50" y="550"/>
                    </a:lnTo>
                    <a:lnTo>
                      <a:pt x="57" y="541"/>
                    </a:lnTo>
                    <a:lnTo>
                      <a:pt x="68" y="533"/>
                    </a:lnTo>
                    <a:lnTo>
                      <a:pt x="77" y="522"/>
                    </a:lnTo>
                    <a:lnTo>
                      <a:pt x="85" y="522"/>
                    </a:lnTo>
                    <a:lnTo>
                      <a:pt x="95" y="515"/>
                    </a:lnTo>
                    <a:lnTo>
                      <a:pt x="103" y="504"/>
                    </a:lnTo>
                    <a:lnTo>
                      <a:pt x="112" y="504"/>
                    </a:lnTo>
                    <a:lnTo>
                      <a:pt x="119" y="499"/>
                    </a:lnTo>
                    <a:lnTo>
                      <a:pt x="130" y="492"/>
                    </a:lnTo>
                    <a:lnTo>
                      <a:pt x="139" y="481"/>
                    </a:lnTo>
                    <a:lnTo>
                      <a:pt x="146" y="481"/>
                    </a:lnTo>
                    <a:lnTo>
                      <a:pt x="153" y="474"/>
                    </a:lnTo>
                    <a:lnTo>
                      <a:pt x="164" y="463"/>
                    </a:lnTo>
                    <a:lnTo>
                      <a:pt x="173" y="456"/>
                    </a:lnTo>
                    <a:lnTo>
                      <a:pt x="180" y="447"/>
                    </a:lnTo>
                    <a:lnTo>
                      <a:pt x="191" y="439"/>
                    </a:lnTo>
                    <a:lnTo>
                      <a:pt x="200" y="428"/>
                    </a:lnTo>
                    <a:lnTo>
                      <a:pt x="208" y="423"/>
                    </a:lnTo>
                    <a:lnTo>
                      <a:pt x="215" y="416"/>
                    </a:lnTo>
                    <a:lnTo>
                      <a:pt x="226" y="405"/>
                    </a:lnTo>
                    <a:lnTo>
                      <a:pt x="235" y="398"/>
                    </a:lnTo>
                    <a:lnTo>
                      <a:pt x="242" y="387"/>
                    </a:lnTo>
                    <a:lnTo>
                      <a:pt x="249" y="380"/>
                    </a:lnTo>
                    <a:lnTo>
                      <a:pt x="262" y="371"/>
                    </a:lnTo>
                    <a:lnTo>
                      <a:pt x="269" y="363"/>
                    </a:lnTo>
                    <a:lnTo>
                      <a:pt x="276" y="353"/>
                    </a:lnTo>
                    <a:lnTo>
                      <a:pt x="289" y="353"/>
                    </a:lnTo>
                    <a:lnTo>
                      <a:pt x="296" y="345"/>
                    </a:lnTo>
                    <a:lnTo>
                      <a:pt x="303" y="338"/>
                    </a:lnTo>
                    <a:lnTo>
                      <a:pt x="311" y="338"/>
                    </a:lnTo>
                    <a:lnTo>
                      <a:pt x="323" y="329"/>
                    </a:lnTo>
                    <a:lnTo>
                      <a:pt x="331" y="322"/>
                    </a:lnTo>
                    <a:lnTo>
                      <a:pt x="338" y="322"/>
                    </a:lnTo>
                    <a:lnTo>
                      <a:pt x="345" y="311"/>
                    </a:lnTo>
                    <a:lnTo>
                      <a:pt x="358" y="305"/>
                    </a:lnTo>
                    <a:lnTo>
                      <a:pt x="365" y="305"/>
                    </a:lnTo>
                    <a:lnTo>
                      <a:pt x="372" y="295"/>
                    </a:lnTo>
                    <a:lnTo>
                      <a:pt x="385" y="287"/>
                    </a:lnTo>
                    <a:lnTo>
                      <a:pt x="392" y="287"/>
                    </a:lnTo>
                    <a:lnTo>
                      <a:pt x="399" y="280"/>
                    </a:lnTo>
                    <a:lnTo>
                      <a:pt x="407" y="269"/>
                    </a:lnTo>
                    <a:lnTo>
                      <a:pt x="419" y="269"/>
                    </a:lnTo>
                    <a:lnTo>
                      <a:pt x="426" y="262"/>
                    </a:lnTo>
                    <a:lnTo>
                      <a:pt x="434" y="262"/>
                    </a:lnTo>
                    <a:lnTo>
                      <a:pt x="443" y="253"/>
                    </a:lnTo>
                    <a:lnTo>
                      <a:pt x="454" y="253"/>
                    </a:lnTo>
                    <a:lnTo>
                      <a:pt x="461" y="246"/>
                    </a:lnTo>
                    <a:lnTo>
                      <a:pt x="468" y="235"/>
                    </a:lnTo>
                    <a:lnTo>
                      <a:pt x="481" y="235"/>
                    </a:lnTo>
                    <a:lnTo>
                      <a:pt x="488" y="228"/>
                    </a:lnTo>
                    <a:lnTo>
                      <a:pt x="495" y="228"/>
                    </a:lnTo>
                    <a:lnTo>
                      <a:pt x="504" y="219"/>
                    </a:lnTo>
                    <a:lnTo>
                      <a:pt x="515" y="219"/>
                    </a:lnTo>
                    <a:lnTo>
                      <a:pt x="522" y="211"/>
                    </a:lnTo>
                    <a:lnTo>
                      <a:pt x="530" y="211"/>
                    </a:lnTo>
                    <a:lnTo>
                      <a:pt x="539" y="211"/>
                    </a:lnTo>
                    <a:lnTo>
                      <a:pt x="549" y="204"/>
                    </a:lnTo>
                    <a:lnTo>
                      <a:pt x="557" y="204"/>
                    </a:lnTo>
                    <a:lnTo>
                      <a:pt x="566" y="193"/>
                    </a:lnTo>
                    <a:lnTo>
                      <a:pt x="577" y="193"/>
                    </a:lnTo>
                    <a:lnTo>
                      <a:pt x="584" y="193"/>
                    </a:lnTo>
                    <a:lnTo>
                      <a:pt x="591" y="186"/>
                    </a:lnTo>
                    <a:lnTo>
                      <a:pt x="600" y="177"/>
                    </a:lnTo>
                    <a:lnTo>
                      <a:pt x="611" y="177"/>
                    </a:lnTo>
                    <a:lnTo>
                      <a:pt x="618" y="170"/>
                    </a:lnTo>
                    <a:lnTo>
                      <a:pt x="627" y="159"/>
                    </a:lnTo>
                    <a:lnTo>
                      <a:pt x="634" y="152"/>
                    </a:lnTo>
                    <a:lnTo>
                      <a:pt x="645" y="141"/>
                    </a:lnTo>
                    <a:lnTo>
                      <a:pt x="653" y="134"/>
                    </a:lnTo>
                    <a:lnTo>
                      <a:pt x="662" y="134"/>
                    </a:lnTo>
                    <a:lnTo>
                      <a:pt x="672" y="128"/>
                    </a:lnTo>
                    <a:lnTo>
                      <a:pt x="680" y="117"/>
                    </a:lnTo>
                    <a:lnTo>
                      <a:pt x="689" y="117"/>
                    </a:lnTo>
                    <a:lnTo>
                      <a:pt x="696" y="110"/>
                    </a:lnTo>
                    <a:lnTo>
                      <a:pt x="707" y="110"/>
                    </a:lnTo>
                    <a:lnTo>
                      <a:pt x="714" y="101"/>
                    </a:lnTo>
                    <a:lnTo>
                      <a:pt x="723" y="101"/>
                    </a:lnTo>
                    <a:lnTo>
                      <a:pt x="730" y="101"/>
                    </a:lnTo>
                    <a:lnTo>
                      <a:pt x="741" y="94"/>
                    </a:lnTo>
                    <a:lnTo>
                      <a:pt x="750" y="94"/>
                    </a:lnTo>
                    <a:lnTo>
                      <a:pt x="757" y="83"/>
                    </a:lnTo>
                    <a:lnTo>
                      <a:pt x="768" y="83"/>
                    </a:lnTo>
                    <a:lnTo>
                      <a:pt x="777" y="83"/>
                    </a:lnTo>
                    <a:lnTo>
                      <a:pt x="785" y="76"/>
                    </a:lnTo>
                    <a:lnTo>
                      <a:pt x="792" y="76"/>
                    </a:lnTo>
                    <a:lnTo>
                      <a:pt x="804" y="76"/>
                    </a:lnTo>
                    <a:lnTo>
                      <a:pt x="812" y="76"/>
                    </a:lnTo>
                    <a:lnTo>
                      <a:pt x="819" y="76"/>
                    </a:lnTo>
                    <a:lnTo>
                      <a:pt x="826" y="76"/>
                    </a:lnTo>
                    <a:lnTo>
                      <a:pt x="839" y="65"/>
                    </a:lnTo>
                    <a:lnTo>
                      <a:pt x="846" y="65"/>
                    </a:lnTo>
                    <a:lnTo>
                      <a:pt x="853" y="65"/>
                    </a:lnTo>
                    <a:lnTo>
                      <a:pt x="866" y="65"/>
                    </a:lnTo>
                    <a:lnTo>
                      <a:pt x="873" y="65"/>
                    </a:lnTo>
                    <a:lnTo>
                      <a:pt x="880" y="65"/>
                    </a:lnTo>
                    <a:lnTo>
                      <a:pt x="888" y="58"/>
                    </a:lnTo>
                    <a:lnTo>
                      <a:pt x="900" y="58"/>
                    </a:lnTo>
                    <a:lnTo>
                      <a:pt x="908" y="58"/>
                    </a:lnTo>
                    <a:lnTo>
                      <a:pt x="915" y="58"/>
                    </a:lnTo>
                    <a:lnTo>
                      <a:pt x="922" y="58"/>
                    </a:lnTo>
                    <a:lnTo>
                      <a:pt x="935" y="58"/>
                    </a:lnTo>
                    <a:lnTo>
                      <a:pt x="942" y="52"/>
                    </a:lnTo>
                    <a:lnTo>
                      <a:pt x="949" y="52"/>
                    </a:lnTo>
                    <a:lnTo>
                      <a:pt x="962" y="52"/>
                    </a:lnTo>
                    <a:lnTo>
                      <a:pt x="969" y="52"/>
                    </a:lnTo>
                    <a:lnTo>
                      <a:pt x="976" y="52"/>
                    </a:lnTo>
                    <a:lnTo>
                      <a:pt x="984" y="41"/>
                    </a:lnTo>
                    <a:lnTo>
                      <a:pt x="996" y="41"/>
                    </a:lnTo>
                    <a:lnTo>
                      <a:pt x="1003" y="34"/>
                    </a:lnTo>
                    <a:lnTo>
                      <a:pt x="1011" y="23"/>
                    </a:lnTo>
                    <a:lnTo>
                      <a:pt x="1020" y="23"/>
                    </a:lnTo>
                    <a:lnTo>
                      <a:pt x="1031" y="16"/>
                    </a:lnTo>
                    <a:lnTo>
                      <a:pt x="1038" y="7"/>
                    </a:lnTo>
                    <a:lnTo>
                      <a:pt x="1045" y="0"/>
                    </a:lnTo>
                    <a:lnTo>
                      <a:pt x="1058" y="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88" name="Freeform 112">
                <a:extLst>
                  <a:ext uri="{FF2B5EF4-FFF2-40B4-BE49-F238E27FC236}">
                    <a16:creationId xmlns:a16="http://schemas.microsoft.com/office/drawing/2014/main" id="{2A827A7D-0C2D-476C-AE98-CD33089581D6}"/>
                  </a:ext>
                </a:extLst>
              </p:cNvPr>
              <p:cNvSpPr>
                <a:spLocks/>
              </p:cNvSpPr>
              <p:nvPr/>
            </p:nvSpPr>
            <p:spPr bwMode="auto">
              <a:xfrm>
                <a:off x="963" y="1808"/>
                <a:ext cx="490" cy="160"/>
              </a:xfrm>
              <a:custGeom>
                <a:avLst/>
                <a:gdLst>
                  <a:gd name="T0" fmla="*/ 14 w 978"/>
                  <a:gd name="T1" fmla="*/ 288 h 322"/>
                  <a:gd name="T2" fmla="*/ 41 w 978"/>
                  <a:gd name="T3" fmla="*/ 270 h 322"/>
                  <a:gd name="T4" fmla="*/ 68 w 978"/>
                  <a:gd name="T5" fmla="*/ 264 h 322"/>
                  <a:gd name="T6" fmla="*/ 92 w 978"/>
                  <a:gd name="T7" fmla="*/ 246 h 322"/>
                  <a:gd name="T8" fmla="*/ 119 w 978"/>
                  <a:gd name="T9" fmla="*/ 235 h 322"/>
                  <a:gd name="T10" fmla="*/ 146 w 978"/>
                  <a:gd name="T11" fmla="*/ 228 h 322"/>
                  <a:gd name="T12" fmla="*/ 173 w 978"/>
                  <a:gd name="T13" fmla="*/ 219 h 322"/>
                  <a:gd name="T14" fmla="*/ 200 w 978"/>
                  <a:gd name="T15" fmla="*/ 219 h 322"/>
                  <a:gd name="T16" fmla="*/ 228 w 978"/>
                  <a:gd name="T17" fmla="*/ 219 h 322"/>
                  <a:gd name="T18" fmla="*/ 249 w 978"/>
                  <a:gd name="T19" fmla="*/ 219 h 322"/>
                  <a:gd name="T20" fmla="*/ 276 w 978"/>
                  <a:gd name="T21" fmla="*/ 219 h 322"/>
                  <a:gd name="T22" fmla="*/ 304 w 978"/>
                  <a:gd name="T23" fmla="*/ 219 h 322"/>
                  <a:gd name="T24" fmla="*/ 331 w 978"/>
                  <a:gd name="T25" fmla="*/ 219 h 322"/>
                  <a:gd name="T26" fmla="*/ 358 w 978"/>
                  <a:gd name="T27" fmla="*/ 219 h 322"/>
                  <a:gd name="T28" fmla="*/ 381 w 978"/>
                  <a:gd name="T29" fmla="*/ 228 h 322"/>
                  <a:gd name="T30" fmla="*/ 408 w 978"/>
                  <a:gd name="T31" fmla="*/ 253 h 322"/>
                  <a:gd name="T32" fmla="*/ 434 w 978"/>
                  <a:gd name="T33" fmla="*/ 270 h 322"/>
                  <a:gd name="T34" fmla="*/ 454 w 978"/>
                  <a:gd name="T35" fmla="*/ 295 h 322"/>
                  <a:gd name="T36" fmla="*/ 477 w 978"/>
                  <a:gd name="T37" fmla="*/ 322 h 322"/>
                  <a:gd name="T38" fmla="*/ 497 w 978"/>
                  <a:gd name="T39" fmla="*/ 311 h 322"/>
                  <a:gd name="T40" fmla="*/ 524 w 978"/>
                  <a:gd name="T41" fmla="*/ 288 h 322"/>
                  <a:gd name="T42" fmla="*/ 539 w 978"/>
                  <a:gd name="T43" fmla="*/ 264 h 322"/>
                  <a:gd name="T44" fmla="*/ 559 w 978"/>
                  <a:gd name="T45" fmla="*/ 235 h 322"/>
                  <a:gd name="T46" fmla="*/ 586 w 978"/>
                  <a:gd name="T47" fmla="*/ 212 h 322"/>
                  <a:gd name="T48" fmla="*/ 613 w 978"/>
                  <a:gd name="T49" fmla="*/ 188 h 322"/>
                  <a:gd name="T50" fmla="*/ 627 w 978"/>
                  <a:gd name="T51" fmla="*/ 159 h 322"/>
                  <a:gd name="T52" fmla="*/ 647 w 978"/>
                  <a:gd name="T53" fmla="*/ 136 h 322"/>
                  <a:gd name="T54" fmla="*/ 671 w 978"/>
                  <a:gd name="T55" fmla="*/ 110 h 322"/>
                  <a:gd name="T56" fmla="*/ 689 w 978"/>
                  <a:gd name="T57" fmla="*/ 83 h 322"/>
                  <a:gd name="T58" fmla="*/ 709 w 978"/>
                  <a:gd name="T59" fmla="*/ 60 h 322"/>
                  <a:gd name="T60" fmla="*/ 723 w 978"/>
                  <a:gd name="T61" fmla="*/ 34 h 322"/>
                  <a:gd name="T62" fmla="*/ 750 w 978"/>
                  <a:gd name="T63" fmla="*/ 7 h 322"/>
                  <a:gd name="T64" fmla="*/ 777 w 978"/>
                  <a:gd name="T65" fmla="*/ 0 h 322"/>
                  <a:gd name="T66" fmla="*/ 805 w 978"/>
                  <a:gd name="T67" fmla="*/ 24 h 322"/>
                  <a:gd name="T68" fmla="*/ 821 w 978"/>
                  <a:gd name="T69" fmla="*/ 53 h 322"/>
                  <a:gd name="T70" fmla="*/ 846 w 978"/>
                  <a:gd name="T71" fmla="*/ 76 h 322"/>
                  <a:gd name="T72" fmla="*/ 862 w 978"/>
                  <a:gd name="T73" fmla="*/ 101 h 322"/>
                  <a:gd name="T74" fmla="*/ 882 w 978"/>
                  <a:gd name="T75" fmla="*/ 128 h 322"/>
                  <a:gd name="T76" fmla="*/ 890 w 978"/>
                  <a:gd name="T77" fmla="*/ 159 h 322"/>
                  <a:gd name="T78" fmla="*/ 909 w 978"/>
                  <a:gd name="T79" fmla="*/ 219 h 322"/>
                  <a:gd name="T80" fmla="*/ 937 w 978"/>
                  <a:gd name="T81" fmla="*/ 246 h 322"/>
                  <a:gd name="T82" fmla="*/ 958 w 978"/>
                  <a:gd name="T83" fmla="*/ 264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8" h="322">
                    <a:moveTo>
                      <a:pt x="0" y="306"/>
                    </a:moveTo>
                    <a:lnTo>
                      <a:pt x="7" y="295"/>
                    </a:lnTo>
                    <a:lnTo>
                      <a:pt x="14" y="288"/>
                    </a:lnTo>
                    <a:lnTo>
                      <a:pt x="23" y="280"/>
                    </a:lnTo>
                    <a:lnTo>
                      <a:pt x="34" y="280"/>
                    </a:lnTo>
                    <a:lnTo>
                      <a:pt x="41" y="270"/>
                    </a:lnTo>
                    <a:lnTo>
                      <a:pt x="48" y="270"/>
                    </a:lnTo>
                    <a:lnTo>
                      <a:pt x="58" y="264"/>
                    </a:lnTo>
                    <a:lnTo>
                      <a:pt x="68" y="264"/>
                    </a:lnTo>
                    <a:lnTo>
                      <a:pt x="77" y="253"/>
                    </a:lnTo>
                    <a:lnTo>
                      <a:pt x="85" y="253"/>
                    </a:lnTo>
                    <a:lnTo>
                      <a:pt x="92" y="246"/>
                    </a:lnTo>
                    <a:lnTo>
                      <a:pt x="105" y="246"/>
                    </a:lnTo>
                    <a:lnTo>
                      <a:pt x="112" y="235"/>
                    </a:lnTo>
                    <a:lnTo>
                      <a:pt x="119" y="235"/>
                    </a:lnTo>
                    <a:lnTo>
                      <a:pt x="130" y="235"/>
                    </a:lnTo>
                    <a:lnTo>
                      <a:pt x="139" y="228"/>
                    </a:lnTo>
                    <a:lnTo>
                      <a:pt x="146" y="228"/>
                    </a:lnTo>
                    <a:lnTo>
                      <a:pt x="153" y="228"/>
                    </a:lnTo>
                    <a:lnTo>
                      <a:pt x="166" y="219"/>
                    </a:lnTo>
                    <a:lnTo>
                      <a:pt x="173" y="219"/>
                    </a:lnTo>
                    <a:lnTo>
                      <a:pt x="181" y="219"/>
                    </a:lnTo>
                    <a:lnTo>
                      <a:pt x="188" y="219"/>
                    </a:lnTo>
                    <a:lnTo>
                      <a:pt x="200" y="219"/>
                    </a:lnTo>
                    <a:lnTo>
                      <a:pt x="208" y="219"/>
                    </a:lnTo>
                    <a:lnTo>
                      <a:pt x="215" y="219"/>
                    </a:lnTo>
                    <a:lnTo>
                      <a:pt x="228" y="219"/>
                    </a:lnTo>
                    <a:lnTo>
                      <a:pt x="235" y="219"/>
                    </a:lnTo>
                    <a:lnTo>
                      <a:pt x="242" y="219"/>
                    </a:lnTo>
                    <a:lnTo>
                      <a:pt x="249" y="219"/>
                    </a:lnTo>
                    <a:lnTo>
                      <a:pt x="262" y="219"/>
                    </a:lnTo>
                    <a:lnTo>
                      <a:pt x="269" y="219"/>
                    </a:lnTo>
                    <a:lnTo>
                      <a:pt x="276" y="219"/>
                    </a:lnTo>
                    <a:lnTo>
                      <a:pt x="285" y="219"/>
                    </a:lnTo>
                    <a:lnTo>
                      <a:pt x="296" y="219"/>
                    </a:lnTo>
                    <a:lnTo>
                      <a:pt x="304" y="219"/>
                    </a:lnTo>
                    <a:lnTo>
                      <a:pt x="311" y="219"/>
                    </a:lnTo>
                    <a:lnTo>
                      <a:pt x="323" y="219"/>
                    </a:lnTo>
                    <a:lnTo>
                      <a:pt x="331" y="219"/>
                    </a:lnTo>
                    <a:lnTo>
                      <a:pt x="338" y="219"/>
                    </a:lnTo>
                    <a:lnTo>
                      <a:pt x="347" y="219"/>
                    </a:lnTo>
                    <a:lnTo>
                      <a:pt x="358" y="219"/>
                    </a:lnTo>
                    <a:lnTo>
                      <a:pt x="365" y="219"/>
                    </a:lnTo>
                    <a:lnTo>
                      <a:pt x="372" y="228"/>
                    </a:lnTo>
                    <a:lnTo>
                      <a:pt x="381" y="228"/>
                    </a:lnTo>
                    <a:lnTo>
                      <a:pt x="392" y="235"/>
                    </a:lnTo>
                    <a:lnTo>
                      <a:pt x="399" y="246"/>
                    </a:lnTo>
                    <a:lnTo>
                      <a:pt x="408" y="253"/>
                    </a:lnTo>
                    <a:lnTo>
                      <a:pt x="419" y="264"/>
                    </a:lnTo>
                    <a:lnTo>
                      <a:pt x="427" y="264"/>
                    </a:lnTo>
                    <a:lnTo>
                      <a:pt x="434" y="270"/>
                    </a:lnTo>
                    <a:lnTo>
                      <a:pt x="443" y="280"/>
                    </a:lnTo>
                    <a:lnTo>
                      <a:pt x="454" y="288"/>
                    </a:lnTo>
                    <a:lnTo>
                      <a:pt x="454" y="295"/>
                    </a:lnTo>
                    <a:lnTo>
                      <a:pt x="461" y="306"/>
                    </a:lnTo>
                    <a:lnTo>
                      <a:pt x="470" y="311"/>
                    </a:lnTo>
                    <a:lnTo>
                      <a:pt x="477" y="322"/>
                    </a:lnTo>
                    <a:lnTo>
                      <a:pt x="488" y="322"/>
                    </a:lnTo>
                    <a:lnTo>
                      <a:pt x="497" y="322"/>
                    </a:lnTo>
                    <a:lnTo>
                      <a:pt x="497" y="311"/>
                    </a:lnTo>
                    <a:lnTo>
                      <a:pt x="504" y="306"/>
                    </a:lnTo>
                    <a:lnTo>
                      <a:pt x="515" y="295"/>
                    </a:lnTo>
                    <a:lnTo>
                      <a:pt x="524" y="288"/>
                    </a:lnTo>
                    <a:lnTo>
                      <a:pt x="531" y="280"/>
                    </a:lnTo>
                    <a:lnTo>
                      <a:pt x="539" y="270"/>
                    </a:lnTo>
                    <a:lnTo>
                      <a:pt x="539" y="264"/>
                    </a:lnTo>
                    <a:lnTo>
                      <a:pt x="551" y="253"/>
                    </a:lnTo>
                    <a:lnTo>
                      <a:pt x="559" y="246"/>
                    </a:lnTo>
                    <a:lnTo>
                      <a:pt x="559" y="235"/>
                    </a:lnTo>
                    <a:lnTo>
                      <a:pt x="566" y="228"/>
                    </a:lnTo>
                    <a:lnTo>
                      <a:pt x="573" y="219"/>
                    </a:lnTo>
                    <a:lnTo>
                      <a:pt x="586" y="212"/>
                    </a:lnTo>
                    <a:lnTo>
                      <a:pt x="593" y="204"/>
                    </a:lnTo>
                    <a:lnTo>
                      <a:pt x="600" y="194"/>
                    </a:lnTo>
                    <a:lnTo>
                      <a:pt x="613" y="188"/>
                    </a:lnTo>
                    <a:lnTo>
                      <a:pt x="620" y="177"/>
                    </a:lnTo>
                    <a:lnTo>
                      <a:pt x="620" y="170"/>
                    </a:lnTo>
                    <a:lnTo>
                      <a:pt x="627" y="159"/>
                    </a:lnTo>
                    <a:lnTo>
                      <a:pt x="636" y="152"/>
                    </a:lnTo>
                    <a:lnTo>
                      <a:pt x="647" y="141"/>
                    </a:lnTo>
                    <a:lnTo>
                      <a:pt x="647" y="136"/>
                    </a:lnTo>
                    <a:lnTo>
                      <a:pt x="654" y="128"/>
                    </a:lnTo>
                    <a:lnTo>
                      <a:pt x="662" y="118"/>
                    </a:lnTo>
                    <a:lnTo>
                      <a:pt x="671" y="110"/>
                    </a:lnTo>
                    <a:lnTo>
                      <a:pt x="671" y="101"/>
                    </a:lnTo>
                    <a:lnTo>
                      <a:pt x="682" y="94"/>
                    </a:lnTo>
                    <a:lnTo>
                      <a:pt x="689" y="83"/>
                    </a:lnTo>
                    <a:lnTo>
                      <a:pt x="698" y="76"/>
                    </a:lnTo>
                    <a:lnTo>
                      <a:pt x="698" y="67"/>
                    </a:lnTo>
                    <a:lnTo>
                      <a:pt x="709" y="60"/>
                    </a:lnTo>
                    <a:lnTo>
                      <a:pt x="716" y="53"/>
                    </a:lnTo>
                    <a:lnTo>
                      <a:pt x="716" y="42"/>
                    </a:lnTo>
                    <a:lnTo>
                      <a:pt x="723" y="34"/>
                    </a:lnTo>
                    <a:lnTo>
                      <a:pt x="732" y="24"/>
                    </a:lnTo>
                    <a:lnTo>
                      <a:pt x="743" y="18"/>
                    </a:lnTo>
                    <a:lnTo>
                      <a:pt x="750" y="7"/>
                    </a:lnTo>
                    <a:lnTo>
                      <a:pt x="759" y="0"/>
                    </a:lnTo>
                    <a:lnTo>
                      <a:pt x="767" y="0"/>
                    </a:lnTo>
                    <a:lnTo>
                      <a:pt x="777" y="0"/>
                    </a:lnTo>
                    <a:lnTo>
                      <a:pt x="785" y="7"/>
                    </a:lnTo>
                    <a:lnTo>
                      <a:pt x="794" y="18"/>
                    </a:lnTo>
                    <a:lnTo>
                      <a:pt x="805" y="24"/>
                    </a:lnTo>
                    <a:lnTo>
                      <a:pt x="812" y="34"/>
                    </a:lnTo>
                    <a:lnTo>
                      <a:pt x="821" y="42"/>
                    </a:lnTo>
                    <a:lnTo>
                      <a:pt x="821" y="53"/>
                    </a:lnTo>
                    <a:lnTo>
                      <a:pt x="828" y="60"/>
                    </a:lnTo>
                    <a:lnTo>
                      <a:pt x="839" y="67"/>
                    </a:lnTo>
                    <a:lnTo>
                      <a:pt x="846" y="76"/>
                    </a:lnTo>
                    <a:lnTo>
                      <a:pt x="855" y="83"/>
                    </a:lnTo>
                    <a:lnTo>
                      <a:pt x="855" y="94"/>
                    </a:lnTo>
                    <a:lnTo>
                      <a:pt x="862" y="101"/>
                    </a:lnTo>
                    <a:lnTo>
                      <a:pt x="873" y="110"/>
                    </a:lnTo>
                    <a:lnTo>
                      <a:pt x="873" y="118"/>
                    </a:lnTo>
                    <a:lnTo>
                      <a:pt x="882" y="128"/>
                    </a:lnTo>
                    <a:lnTo>
                      <a:pt x="882" y="136"/>
                    </a:lnTo>
                    <a:lnTo>
                      <a:pt x="890" y="141"/>
                    </a:lnTo>
                    <a:lnTo>
                      <a:pt x="890" y="159"/>
                    </a:lnTo>
                    <a:lnTo>
                      <a:pt x="900" y="170"/>
                    </a:lnTo>
                    <a:lnTo>
                      <a:pt x="900" y="212"/>
                    </a:lnTo>
                    <a:lnTo>
                      <a:pt x="909" y="219"/>
                    </a:lnTo>
                    <a:lnTo>
                      <a:pt x="917" y="228"/>
                    </a:lnTo>
                    <a:lnTo>
                      <a:pt x="924" y="235"/>
                    </a:lnTo>
                    <a:lnTo>
                      <a:pt x="937" y="246"/>
                    </a:lnTo>
                    <a:lnTo>
                      <a:pt x="944" y="253"/>
                    </a:lnTo>
                    <a:lnTo>
                      <a:pt x="951" y="264"/>
                    </a:lnTo>
                    <a:lnTo>
                      <a:pt x="958" y="264"/>
                    </a:lnTo>
                    <a:lnTo>
                      <a:pt x="971" y="270"/>
                    </a:lnTo>
                    <a:lnTo>
                      <a:pt x="978" y="28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89" name="Freeform 113">
                <a:extLst>
                  <a:ext uri="{FF2B5EF4-FFF2-40B4-BE49-F238E27FC236}">
                    <a16:creationId xmlns:a16="http://schemas.microsoft.com/office/drawing/2014/main" id="{7F3026B4-9C87-4821-BBCC-BA41278DF465}"/>
                  </a:ext>
                </a:extLst>
              </p:cNvPr>
              <p:cNvSpPr>
                <a:spLocks/>
              </p:cNvSpPr>
              <p:nvPr/>
            </p:nvSpPr>
            <p:spPr bwMode="auto">
              <a:xfrm>
                <a:off x="1002" y="1948"/>
                <a:ext cx="481" cy="324"/>
              </a:xfrm>
              <a:custGeom>
                <a:avLst/>
                <a:gdLst>
                  <a:gd name="T0" fmla="*/ 921 w 963"/>
                  <a:gd name="T1" fmla="*/ 13 h 650"/>
                  <a:gd name="T2" fmla="*/ 936 w 963"/>
                  <a:gd name="T3" fmla="*/ 42 h 650"/>
                  <a:gd name="T4" fmla="*/ 955 w 963"/>
                  <a:gd name="T5" fmla="*/ 65 h 650"/>
                  <a:gd name="T6" fmla="*/ 955 w 963"/>
                  <a:gd name="T7" fmla="*/ 91 h 650"/>
                  <a:gd name="T8" fmla="*/ 936 w 963"/>
                  <a:gd name="T9" fmla="*/ 118 h 650"/>
                  <a:gd name="T10" fmla="*/ 908 w 963"/>
                  <a:gd name="T11" fmla="*/ 141 h 650"/>
                  <a:gd name="T12" fmla="*/ 881 w 963"/>
                  <a:gd name="T13" fmla="*/ 152 h 650"/>
                  <a:gd name="T14" fmla="*/ 860 w 963"/>
                  <a:gd name="T15" fmla="*/ 167 h 650"/>
                  <a:gd name="T16" fmla="*/ 832 w 963"/>
                  <a:gd name="T17" fmla="*/ 176 h 650"/>
                  <a:gd name="T18" fmla="*/ 805 w 963"/>
                  <a:gd name="T19" fmla="*/ 183 h 650"/>
                  <a:gd name="T20" fmla="*/ 778 w 963"/>
                  <a:gd name="T21" fmla="*/ 194 h 650"/>
                  <a:gd name="T22" fmla="*/ 751 w 963"/>
                  <a:gd name="T23" fmla="*/ 194 h 650"/>
                  <a:gd name="T24" fmla="*/ 728 w 963"/>
                  <a:gd name="T25" fmla="*/ 201 h 650"/>
                  <a:gd name="T26" fmla="*/ 700 w 963"/>
                  <a:gd name="T27" fmla="*/ 210 h 650"/>
                  <a:gd name="T28" fmla="*/ 673 w 963"/>
                  <a:gd name="T29" fmla="*/ 217 h 650"/>
                  <a:gd name="T30" fmla="*/ 646 w 963"/>
                  <a:gd name="T31" fmla="*/ 228 h 650"/>
                  <a:gd name="T32" fmla="*/ 621 w 963"/>
                  <a:gd name="T33" fmla="*/ 235 h 650"/>
                  <a:gd name="T34" fmla="*/ 594 w 963"/>
                  <a:gd name="T35" fmla="*/ 243 h 650"/>
                  <a:gd name="T36" fmla="*/ 570 w 963"/>
                  <a:gd name="T37" fmla="*/ 254 h 650"/>
                  <a:gd name="T38" fmla="*/ 543 w 963"/>
                  <a:gd name="T39" fmla="*/ 259 h 650"/>
                  <a:gd name="T40" fmla="*/ 516 w 963"/>
                  <a:gd name="T41" fmla="*/ 270 h 650"/>
                  <a:gd name="T42" fmla="*/ 489 w 963"/>
                  <a:gd name="T43" fmla="*/ 286 h 650"/>
                  <a:gd name="T44" fmla="*/ 462 w 963"/>
                  <a:gd name="T45" fmla="*/ 304 h 650"/>
                  <a:gd name="T46" fmla="*/ 438 w 963"/>
                  <a:gd name="T47" fmla="*/ 329 h 650"/>
                  <a:gd name="T48" fmla="*/ 438 w 963"/>
                  <a:gd name="T49" fmla="*/ 411 h 650"/>
                  <a:gd name="T50" fmla="*/ 427 w 963"/>
                  <a:gd name="T51" fmla="*/ 523 h 650"/>
                  <a:gd name="T52" fmla="*/ 413 w 963"/>
                  <a:gd name="T53" fmla="*/ 546 h 650"/>
                  <a:gd name="T54" fmla="*/ 386 w 963"/>
                  <a:gd name="T55" fmla="*/ 574 h 650"/>
                  <a:gd name="T56" fmla="*/ 359 w 963"/>
                  <a:gd name="T57" fmla="*/ 592 h 650"/>
                  <a:gd name="T58" fmla="*/ 331 w 963"/>
                  <a:gd name="T59" fmla="*/ 599 h 650"/>
                  <a:gd name="T60" fmla="*/ 304 w 963"/>
                  <a:gd name="T61" fmla="*/ 599 h 650"/>
                  <a:gd name="T62" fmla="*/ 281 w 963"/>
                  <a:gd name="T63" fmla="*/ 599 h 650"/>
                  <a:gd name="T64" fmla="*/ 254 w 963"/>
                  <a:gd name="T65" fmla="*/ 599 h 650"/>
                  <a:gd name="T66" fmla="*/ 228 w 963"/>
                  <a:gd name="T67" fmla="*/ 599 h 650"/>
                  <a:gd name="T68" fmla="*/ 201 w 963"/>
                  <a:gd name="T69" fmla="*/ 599 h 650"/>
                  <a:gd name="T70" fmla="*/ 174 w 963"/>
                  <a:gd name="T71" fmla="*/ 599 h 650"/>
                  <a:gd name="T72" fmla="*/ 151 w 963"/>
                  <a:gd name="T73" fmla="*/ 599 h 650"/>
                  <a:gd name="T74" fmla="*/ 123 w 963"/>
                  <a:gd name="T75" fmla="*/ 599 h 650"/>
                  <a:gd name="T76" fmla="*/ 96 w 963"/>
                  <a:gd name="T77" fmla="*/ 604 h 650"/>
                  <a:gd name="T78" fmla="*/ 69 w 963"/>
                  <a:gd name="T79" fmla="*/ 615 h 650"/>
                  <a:gd name="T80" fmla="*/ 42 w 963"/>
                  <a:gd name="T81" fmla="*/ 633 h 650"/>
                  <a:gd name="T82" fmla="*/ 15 w 963"/>
                  <a:gd name="T83" fmla="*/ 63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63" h="650">
                    <a:moveTo>
                      <a:pt x="901" y="0"/>
                    </a:moveTo>
                    <a:lnTo>
                      <a:pt x="908" y="8"/>
                    </a:lnTo>
                    <a:lnTo>
                      <a:pt x="921" y="13"/>
                    </a:lnTo>
                    <a:lnTo>
                      <a:pt x="928" y="24"/>
                    </a:lnTo>
                    <a:lnTo>
                      <a:pt x="928" y="31"/>
                    </a:lnTo>
                    <a:lnTo>
                      <a:pt x="936" y="42"/>
                    </a:lnTo>
                    <a:lnTo>
                      <a:pt x="943" y="49"/>
                    </a:lnTo>
                    <a:lnTo>
                      <a:pt x="943" y="58"/>
                    </a:lnTo>
                    <a:lnTo>
                      <a:pt x="955" y="65"/>
                    </a:lnTo>
                    <a:lnTo>
                      <a:pt x="955" y="76"/>
                    </a:lnTo>
                    <a:lnTo>
                      <a:pt x="963" y="84"/>
                    </a:lnTo>
                    <a:lnTo>
                      <a:pt x="955" y="91"/>
                    </a:lnTo>
                    <a:lnTo>
                      <a:pt x="955" y="100"/>
                    </a:lnTo>
                    <a:lnTo>
                      <a:pt x="943" y="107"/>
                    </a:lnTo>
                    <a:lnTo>
                      <a:pt x="936" y="118"/>
                    </a:lnTo>
                    <a:lnTo>
                      <a:pt x="928" y="125"/>
                    </a:lnTo>
                    <a:lnTo>
                      <a:pt x="921" y="134"/>
                    </a:lnTo>
                    <a:lnTo>
                      <a:pt x="908" y="141"/>
                    </a:lnTo>
                    <a:lnTo>
                      <a:pt x="901" y="141"/>
                    </a:lnTo>
                    <a:lnTo>
                      <a:pt x="894" y="152"/>
                    </a:lnTo>
                    <a:lnTo>
                      <a:pt x="881" y="152"/>
                    </a:lnTo>
                    <a:lnTo>
                      <a:pt x="874" y="159"/>
                    </a:lnTo>
                    <a:lnTo>
                      <a:pt x="867" y="159"/>
                    </a:lnTo>
                    <a:lnTo>
                      <a:pt x="860" y="167"/>
                    </a:lnTo>
                    <a:lnTo>
                      <a:pt x="847" y="167"/>
                    </a:lnTo>
                    <a:lnTo>
                      <a:pt x="840" y="167"/>
                    </a:lnTo>
                    <a:lnTo>
                      <a:pt x="832" y="176"/>
                    </a:lnTo>
                    <a:lnTo>
                      <a:pt x="823" y="176"/>
                    </a:lnTo>
                    <a:lnTo>
                      <a:pt x="813" y="176"/>
                    </a:lnTo>
                    <a:lnTo>
                      <a:pt x="805" y="183"/>
                    </a:lnTo>
                    <a:lnTo>
                      <a:pt x="796" y="183"/>
                    </a:lnTo>
                    <a:lnTo>
                      <a:pt x="785" y="183"/>
                    </a:lnTo>
                    <a:lnTo>
                      <a:pt x="778" y="194"/>
                    </a:lnTo>
                    <a:lnTo>
                      <a:pt x="769" y="194"/>
                    </a:lnTo>
                    <a:lnTo>
                      <a:pt x="762" y="194"/>
                    </a:lnTo>
                    <a:lnTo>
                      <a:pt x="751" y="194"/>
                    </a:lnTo>
                    <a:lnTo>
                      <a:pt x="744" y="201"/>
                    </a:lnTo>
                    <a:lnTo>
                      <a:pt x="735" y="201"/>
                    </a:lnTo>
                    <a:lnTo>
                      <a:pt x="728" y="201"/>
                    </a:lnTo>
                    <a:lnTo>
                      <a:pt x="717" y="210"/>
                    </a:lnTo>
                    <a:lnTo>
                      <a:pt x="708" y="210"/>
                    </a:lnTo>
                    <a:lnTo>
                      <a:pt x="700" y="210"/>
                    </a:lnTo>
                    <a:lnTo>
                      <a:pt x="690" y="217"/>
                    </a:lnTo>
                    <a:lnTo>
                      <a:pt x="682" y="217"/>
                    </a:lnTo>
                    <a:lnTo>
                      <a:pt x="673" y="217"/>
                    </a:lnTo>
                    <a:lnTo>
                      <a:pt x="666" y="228"/>
                    </a:lnTo>
                    <a:lnTo>
                      <a:pt x="655" y="228"/>
                    </a:lnTo>
                    <a:lnTo>
                      <a:pt x="646" y="228"/>
                    </a:lnTo>
                    <a:lnTo>
                      <a:pt x="639" y="235"/>
                    </a:lnTo>
                    <a:lnTo>
                      <a:pt x="632" y="235"/>
                    </a:lnTo>
                    <a:lnTo>
                      <a:pt x="621" y="235"/>
                    </a:lnTo>
                    <a:lnTo>
                      <a:pt x="612" y="243"/>
                    </a:lnTo>
                    <a:lnTo>
                      <a:pt x="605" y="243"/>
                    </a:lnTo>
                    <a:lnTo>
                      <a:pt x="594" y="243"/>
                    </a:lnTo>
                    <a:lnTo>
                      <a:pt x="585" y="254"/>
                    </a:lnTo>
                    <a:lnTo>
                      <a:pt x="577" y="254"/>
                    </a:lnTo>
                    <a:lnTo>
                      <a:pt x="570" y="254"/>
                    </a:lnTo>
                    <a:lnTo>
                      <a:pt x="559" y="254"/>
                    </a:lnTo>
                    <a:lnTo>
                      <a:pt x="550" y="259"/>
                    </a:lnTo>
                    <a:lnTo>
                      <a:pt x="543" y="259"/>
                    </a:lnTo>
                    <a:lnTo>
                      <a:pt x="536" y="259"/>
                    </a:lnTo>
                    <a:lnTo>
                      <a:pt x="523" y="270"/>
                    </a:lnTo>
                    <a:lnTo>
                      <a:pt x="516" y="270"/>
                    </a:lnTo>
                    <a:lnTo>
                      <a:pt x="509" y="277"/>
                    </a:lnTo>
                    <a:lnTo>
                      <a:pt x="498" y="286"/>
                    </a:lnTo>
                    <a:lnTo>
                      <a:pt x="489" y="286"/>
                    </a:lnTo>
                    <a:lnTo>
                      <a:pt x="482" y="293"/>
                    </a:lnTo>
                    <a:lnTo>
                      <a:pt x="474" y="304"/>
                    </a:lnTo>
                    <a:lnTo>
                      <a:pt x="462" y="304"/>
                    </a:lnTo>
                    <a:lnTo>
                      <a:pt x="454" y="311"/>
                    </a:lnTo>
                    <a:lnTo>
                      <a:pt x="447" y="319"/>
                    </a:lnTo>
                    <a:lnTo>
                      <a:pt x="438" y="329"/>
                    </a:lnTo>
                    <a:lnTo>
                      <a:pt x="427" y="335"/>
                    </a:lnTo>
                    <a:lnTo>
                      <a:pt x="427" y="404"/>
                    </a:lnTo>
                    <a:lnTo>
                      <a:pt x="438" y="411"/>
                    </a:lnTo>
                    <a:lnTo>
                      <a:pt x="438" y="505"/>
                    </a:lnTo>
                    <a:lnTo>
                      <a:pt x="427" y="516"/>
                    </a:lnTo>
                    <a:lnTo>
                      <a:pt x="427" y="523"/>
                    </a:lnTo>
                    <a:lnTo>
                      <a:pt x="420" y="528"/>
                    </a:lnTo>
                    <a:lnTo>
                      <a:pt x="413" y="539"/>
                    </a:lnTo>
                    <a:lnTo>
                      <a:pt x="413" y="546"/>
                    </a:lnTo>
                    <a:lnTo>
                      <a:pt x="400" y="556"/>
                    </a:lnTo>
                    <a:lnTo>
                      <a:pt x="393" y="563"/>
                    </a:lnTo>
                    <a:lnTo>
                      <a:pt x="386" y="574"/>
                    </a:lnTo>
                    <a:lnTo>
                      <a:pt x="377" y="581"/>
                    </a:lnTo>
                    <a:lnTo>
                      <a:pt x="366" y="581"/>
                    </a:lnTo>
                    <a:lnTo>
                      <a:pt x="359" y="592"/>
                    </a:lnTo>
                    <a:lnTo>
                      <a:pt x="351" y="599"/>
                    </a:lnTo>
                    <a:lnTo>
                      <a:pt x="342" y="599"/>
                    </a:lnTo>
                    <a:lnTo>
                      <a:pt x="331" y="599"/>
                    </a:lnTo>
                    <a:lnTo>
                      <a:pt x="324" y="599"/>
                    </a:lnTo>
                    <a:lnTo>
                      <a:pt x="315" y="599"/>
                    </a:lnTo>
                    <a:lnTo>
                      <a:pt x="304" y="599"/>
                    </a:lnTo>
                    <a:lnTo>
                      <a:pt x="297" y="599"/>
                    </a:lnTo>
                    <a:lnTo>
                      <a:pt x="290" y="599"/>
                    </a:lnTo>
                    <a:lnTo>
                      <a:pt x="281" y="599"/>
                    </a:lnTo>
                    <a:lnTo>
                      <a:pt x="270" y="599"/>
                    </a:lnTo>
                    <a:lnTo>
                      <a:pt x="263" y="599"/>
                    </a:lnTo>
                    <a:lnTo>
                      <a:pt x="254" y="599"/>
                    </a:lnTo>
                    <a:lnTo>
                      <a:pt x="246" y="599"/>
                    </a:lnTo>
                    <a:lnTo>
                      <a:pt x="236" y="599"/>
                    </a:lnTo>
                    <a:lnTo>
                      <a:pt x="228" y="599"/>
                    </a:lnTo>
                    <a:lnTo>
                      <a:pt x="219" y="599"/>
                    </a:lnTo>
                    <a:lnTo>
                      <a:pt x="208" y="599"/>
                    </a:lnTo>
                    <a:lnTo>
                      <a:pt x="201" y="599"/>
                    </a:lnTo>
                    <a:lnTo>
                      <a:pt x="192" y="599"/>
                    </a:lnTo>
                    <a:lnTo>
                      <a:pt x="185" y="599"/>
                    </a:lnTo>
                    <a:lnTo>
                      <a:pt x="174" y="599"/>
                    </a:lnTo>
                    <a:lnTo>
                      <a:pt x="167" y="599"/>
                    </a:lnTo>
                    <a:lnTo>
                      <a:pt x="158" y="599"/>
                    </a:lnTo>
                    <a:lnTo>
                      <a:pt x="151" y="599"/>
                    </a:lnTo>
                    <a:lnTo>
                      <a:pt x="140" y="599"/>
                    </a:lnTo>
                    <a:lnTo>
                      <a:pt x="131" y="599"/>
                    </a:lnTo>
                    <a:lnTo>
                      <a:pt x="123" y="599"/>
                    </a:lnTo>
                    <a:lnTo>
                      <a:pt x="113" y="599"/>
                    </a:lnTo>
                    <a:lnTo>
                      <a:pt x="104" y="604"/>
                    </a:lnTo>
                    <a:lnTo>
                      <a:pt x="96" y="604"/>
                    </a:lnTo>
                    <a:lnTo>
                      <a:pt x="89" y="604"/>
                    </a:lnTo>
                    <a:lnTo>
                      <a:pt x="76" y="615"/>
                    </a:lnTo>
                    <a:lnTo>
                      <a:pt x="69" y="615"/>
                    </a:lnTo>
                    <a:lnTo>
                      <a:pt x="62" y="622"/>
                    </a:lnTo>
                    <a:lnTo>
                      <a:pt x="55" y="622"/>
                    </a:lnTo>
                    <a:lnTo>
                      <a:pt x="42" y="633"/>
                    </a:lnTo>
                    <a:lnTo>
                      <a:pt x="35" y="633"/>
                    </a:lnTo>
                    <a:lnTo>
                      <a:pt x="28" y="639"/>
                    </a:lnTo>
                    <a:lnTo>
                      <a:pt x="15" y="639"/>
                    </a:lnTo>
                    <a:lnTo>
                      <a:pt x="8" y="639"/>
                    </a:lnTo>
                    <a:lnTo>
                      <a:pt x="0" y="65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90" name="Freeform 114">
                <a:extLst>
                  <a:ext uri="{FF2B5EF4-FFF2-40B4-BE49-F238E27FC236}">
                    <a16:creationId xmlns:a16="http://schemas.microsoft.com/office/drawing/2014/main" id="{B37A9121-8C63-476E-8012-9A8A843F5375}"/>
                  </a:ext>
                </a:extLst>
              </p:cNvPr>
              <p:cNvSpPr>
                <a:spLocks/>
              </p:cNvSpPr>
              <p:nvPr/>
            </p:nvSpPr>
            <p:spPr bwMode="auto">
              <a:xfrm>
                <a:off x="451" y="2272"/>
                <a:ext cx="551" cy="93"/>
              </a:xfrm>
              <a:custGeom>
                <a:avLst/>
                <a:gdLst>
                  <a:gd name="T0" fmla="*/ 1082 w 1101"/>
                  <a:gd name="T1" fmla="*/ 0 h 184"/>
                  <a:gd name="T2" fmla="*/ 1060 w 1101"/>
                  <a:gd name="T3" fmla="*/ 18 h 184"/>
                  <a:gd name="T4" fmla="*/ 1033 w 1101"/>
                  <a:gd name="T5" fmla="*/ 30 h 184"/>
                  <a:gd name="T6" fmla="*/ 1006 w 1101"/>
                  <a:gd name="T7" fmla="*/ 30 h 184"/>
                  <a:gd name="T8" fmla="*/ 978 w 1101"/>
                  <a:gd name="T9" fmla="*/ 41 h 184"/>
                  <a:gd name="T10" fmla="*/ 951 w 1101"/>
                  <a:gd name="T11" fmla="*/ 59 h 184"/>
                  <a:gd name="T12" fmla="*/ 928 w 1101"/>
                  <a:gd name="T13" fmla="*/ 66 h 184"/>
                  <a:gd name="T14" fmla="*/ 901 w 1101"/>
                  <a:gd name="T15" fmla="*/ 76 h 184"/>
                  <a:gd name="T16" fmla="*/ 874 w 1101"/>
                  <a:gd name="T17" fmla="*/ 94 h 184"/>
                  <a:gd name="T18" fmla="*/ 855 w 1101"/>
                  <a:gd name="T19" fmla="*/ 153 h 184"/>
                  <a:gd name="T20" fmla="*/ 832 w 1101"/>
                  <a:gd name="T21" fmla="*/ 177 h 184"/>
                  <a:gd name="T22" fmla="*/ 805 w 1101"/>
                  <a:gd name="T23" fmla="*/ 184 h 184"/>
                  <a:gd name="T24" fmla="*/ 778 w 1101"/>
                  <a:gd name="T25" fmla="*/ 184 h 184"/>
                  <a:gd name="T26" fmla="*/ 751 w 1101"/>
                  <a:gd name="T27" fmla="*/ 184 h 184"/>
                  <a:gd name="T28" fmla="*/ 723 w 1101"/>
                  <a:gd name="T29" fmla="*/ 177 h 184"/>
                  <a:gd name="T30" fmla="*/ 696 w 1101"/>
                  <a:gd name="T31" fmla="*/ 177 h 184"/>
                  <a:gd name="T32" fmla="*/ 675 w 1101"/>
                  <a:gd name="T33" fmla="*/ 177 h 184"/>
                  <a:gd name="T34" fmla="*/ 647 w 1101"/>
                  <a:gd name="T35" fmla="*/ 170 h 184"/>
                  <a:gd name="T36" fmla="*/ 620 w 1101"/>
                  <a:gd name="T37" fmla="*/ 170 h 184"/>
                  <a:gd name="T38" fmla="*/ 593 w 1101"/>
                  <a:gd name="T39" fmla="*/ 177 h 184"/>
                  <a:gd name="T40" fmla="*/ 566 w 1101"/>
                  <a:gd name="T41" fmla="*/ 184 h 184"/>
                  <a:gd name="T42" fmla="*/ 543 w 1101"/>
                  <a:gd name="T43" fmla="*/ 184 h 184"/>
                  <a:gd name="T44" fmla="*/ 515 w 1101"/>
                  <a:gd name="T45" fmla="*/ 184 h 184"/>
                  <a:gd name="T46" fmla="*/ 488 w 1101"/>
                  <a:gd name="T47" fmla="*/ 177 h 184"/>
                  <a:gd name="T48" fmla="*/ 461 w 1101"/>
                  <a:gd name="T49" fmla="*/ 177 h 184"/>
                  <a:gd name="T50" fmla="*/ 434 w 1101"/>
                  <a:gd name="T51" fmla="*/ 177 h 184"/>
                  <a:gd name="T52" fmla="*/ 409 w 1101"/>
                  <a:gd name="T53" fmla="*/ 184 h 184"/>
                  <a:gd name="T54" fmla="*/ 385 w 1101"/>
                  <a:gd name="T55" fmla="*/ 177 h 184"/>
                  <a:gd name="T56" fmla="*/ 358 w 1101"/>
                  <a:gd name="T57" fmla="*/ 177 h 184"/>
                  <a:gd name="T58" fmla="*/ 331 w 1101"/>
                  <a:gd name="T59" fmla="*/ 170 h 184"/>
                  <a:gd name="T60" fmla="*/ 304 w 1101"/>
                  <a:gd name="T61" fmla="*/ 170 h 184"/>
                  <a:gd name="T62" fmla="*/ 277 w 1101"/>
                  <a:gd name="T63" fmla="*/ 170 h 184"/>
                  <a:gd name="T64" fmla="*/ 253 w 1101"/>
                  <a:gd name="T65" fmla="*/ 170 h 184"/>
                  <a:gd name="T66" fmla="*/ 228 w 1101"/>
                  <a:gd name="T67" fmla="*/ 170 h 184"/>
                  <a:gd name="T68" fmla="*/ 201 w 1101"/>
                  <a:gd name="T69" fmla="*/ 161 h 184"/>
                  <a:gd name="T70" fmla="*/ 174 w 1101"/>
                  <a:gd name="T71" fmla="*/ 161 h 184"/>
                  <a:gd name="T72" fmla="*/ 146 w 1101"/>
                  <a:gd name="T73" fmla="*/ 153 h 184"/>
                  <a:gd name="T74" fmla="*/ 119 w 1101"/>
                  <a:gd name="T75" fmla="*/ 142 h 184"/>
                  <a:gd name="T76" fmla="*/ 96 w 1101"/>
                  <a:gd name="T77" fmla="*/ 135 h 184"/>
                  <a:gd name="T78" fmla="*/ 69 w 1101"/>
                  <a:gd name="T79" fmla="*/ 124 h 184"/>
                  <a:gd name="T80" fmla="*/ 42 w 1101"/>
                  <a:gd name="T81" fmla="*/ 119 h 184"/>
                  <a:gd name="T82" fmla="*/ 14 w 1101"/>
                  <a:gd name="T83" fmla="*/ 10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01" h="184">
                    <a:moveTo>
                      <a:pt x="1101" y="0"/>
                    </a:moveTo>
                    <a:lnTo>
                      <a:pt x="1094" y="0"/>
                    </a:lnTo>
                    <a:lnTo>
                      <a:pt x="1082" y="0"/>
                    </a:lnTo>
                    <a:lnTo>
                      <a:pt x="1074" y="7"/>
                    </a:lnTo>
                    <a:lnTo>
                      <a:pt x="1067" y="7"/>
                    </a:lnTo>
                    <a:lnTo>
                      <a:pt x="1060" y="18"/>
                    </a:lnTo>
                    <a:lnTo>
                      <a:pt x="1047" y="23"/>
                    </a:lnTo>
                    <a:lnTo>
                      <a:pt x="1040" y="23"/>
                    </a:lnTo>
                    <a:lnTo>
                      <a:pt x="1033" y="30"/>
                    </a:lnTo>
                    <a:lnTo>
                      <a:pt x="1024" y="30"/>
                    </a:lnTo>
                    <a:lnTo>
                      <a:pt x="1013" y="30"/>
                    </a:lnTo>
                    <a:lnTo>
                      <a:pt x="1006" y="30"/>
                    </a:lnTo>
                    <a:lnTo>
                      <a:pt x="997" y="41"/>
                    </a:lnTo>
                    <a:lnTo>
                      <a:pt x="986" y="41"/>
                    </a:lnTo>
                    <a:lnTo>
                      <a:pt x="978" y="41"/>
                    </a:lnTo>
                    <a:lnTo>
                      <a:pt x="969" y="48"/>
                    </a:lnTo>
                    <a:lnTo>
                      <a:pt x="962" y="48"/>
                    </a:lnTo>
                    <a:lnTo>
                      <a:pt x="951" y="59"/>
                    </a:lnTo>
                    <a:lnTo>
                      <a:pt x="944" y="59"/>
                    </a:lnTo>
                    <a:lnTo>
                      <a:pt x="935" y="66"/>
                    </a:lnTo>
                    <a:lnTo>
                      <a:pt x="928" y="66"/>
                    </a:lnTo>
                    <a:lnTo>
                      <a:pt x="917" y="76"/>
                    </a:lnTo>
                    <a:lnTo>
                      <a:pt x="908" y="76"/>
                    </a:lnTo>
                    <a:lnTo>
                      <a:pt x="901" y="76"/>
                    </a:lnTo>
                    <a:lnTo>
                      <a:pt x="890" y="83"/>
                    </a:lnTo>
                    <a:lnTo>
                      <a:pt x="883" y="83"/>
                    </a:lnTo>
                    <a:lnTo>
                      <a:pt x="874" y="94"/>
                    </a:lnTo>
                    <a:lnTo>
                      <a:pt x="866" y="101"/>
                    </a:lnTo>
                    <a:lnTo>
                      <a:pt x="866" y="142"/>
                    </a:lnTo>
                    <a:lnTo>
                      <a:pt x="855" y="153"/>
                    </a:lnTo>
                    <a:lnTo>
                      <a:pt x="846" y="161"/>
                    </a:lnTo>
                    <a:lnTo>
                      <a:pt x="839" y="170"/>
                    </a:lnTo>
                    <a:lnTo>
                      <a:pt x="832" y="177"/>
                    </a:lnTo>
                    <a:lnTo>
                      <a:pt x="821" y="184"/>
                    </a:lnTo>
                    <a:lnTo>
                      <a:pt x="812" y="184"/>
                    </a:lnTo>
                    <a:lnTo>
                      <a:pt x="805" y="184"/>
                    </a:lnTo>
                    <a:lnTo>
                      <a:pt x="794" y="184"/>
                    </a:lnTo>
                    <a:lnTo>
                      <a:pt x="785" y="184"/>
                    </a:lnTo>
                    <a:lnTo>
                      <a:pt x="778" y="184"/>
                    </a:lnTo>
                    <a:lnTo>
                      <a:pt x="770" y="184"/>
                    </a:lnTo>
                    <a:lnTo>
                      <a:pt x="760" y="184"/>
                    </a:lnTo>
                    <a:lnTo>
                      <a:pt x="751" y="184"/>
                    </a:lnTo>
                    <a:lnTo>
                      <a:pt x="743" y="184"/>
                    </a:lnTo>
                    <a:lnTo>
                      <a:pt x="736" y="177"/>
                    </a:lnTo>
                    <a:lnTo>
                      <a:pt x="723" y="177"/>
                    </a:lnTo>
                    <a:lnTo>
                      <a:pt x="716" y="177"/>
                    </a:lnTo>
                    <a:lnTo>
                      <a:pt x="709" y="177"/>
                    </a:lnTo>
                    <a:lnTo>
                      <a:pt x="696" y="177"/>
                    </a:lnTo>
                    <a:lnTo>
                      <a:pt x="689" y="177"/>
                    </a:lnTo>
                    <a:lnTo>
                      <a:pt x="682" y="177"/>
                    </a:lnTo>
                    <a:lnTo>
                      <a:pt x="675" y="177"/>
                    </a:lnTo>
                    <a:lnTo>
                      <a:pt x="662" y="170"/>
                    </a:lnTo>
                    <a:lnTo>
                      <a:pt x="655" y="170"/>
                    </a:lnTo>
                    <a:lnTo>
                      <a:pt x="647" y="170"/>
                    </a:lnTo>
                    <a:lnTo>
                      <a:pt x="638" y="170"/>
                    </a:lnTo>
                    <a:lnTo>
                      <a:pt x="628" y="170"/>
                    </a:lnTo>
                    <a:lnTo>
                      <a:pt x="620" y="170"/>
                    </a:lnTo>
                    <a:lnTo>
                      <a:pt x="613" y="170"/>
                    </a:lnTo>
                    <a:lnTo>
                      <a:pt x="600" y="177"/>
                    </a:lnTo>
                    <a:lnTo>
                      <a:pt x="593" y="177"/>
                    </a:lnTo>
                    <a:lnTo>
                      <a:pt x="586" y="177"/>
                    </a:lnTo>
                    <a:lnTo>
                      <a:pt x="577" y="184"/>
                    </a:lnTo>
                    <a:lnTo>
                      <a:pt x="566" y="184"/>
                    </a:lnTo>
                    <a:lnTo>
                      <a:pt x="559" y="184"/>
                    </a:lnTo>
                    <a:lnTo>
                      <a:pt x="550" y="184"/>
                    </a:lnTo>
                    <a:lnTo>
                      <a:pt x="543" y="184"/>
                    </a:lnTo>
                    <a:lnTo>
                      <a:pt x="532" y="184"/>
                    </a:lnTo>
                    <a:lnTo>
                      <a:pt x="523" y="184"/>
                    </a:lnTo>
                    <a:lnTo>
                      <a:pt x="515" y="184"/>
                    </a:lnTo>
                    <a:lnTo>
                      <a:pt x="505" y="177"/>
                    </a:lnTo>
                    <a:lnTo>
                      <a:pt x="496" y="177"/>
                    </a:lnTo>
                    <a:lnTo>
                      <a:pt x="488" y="177"/>
                    </a:lnTo>
                    <a:lnTo>
                      <a:pt x="481" y="177"/>
                    </a:lnTo>
                    <a:lnTo>
                      <a:pt x="470" y="177"/>
                    </a:lnTo>
                    <a:lnTo>
                      <a:pt x="461" y="177"/>
                    </a:lnTo>
                    <a:lnTo>
                      <a:pt x="454" y="177"/>
                    </a:lnTo>
                    <a:lnTo>
                      <a:pt x="447" y="177"/>
                    </a:lnTo>
                    <a:lnTo>
                      <a:pt x="434" y="177"/>
                    </a:lnTo>
                    <a:lnTo>
                      <a:pt x="427" y="177"/>
                    </a:lnTo>
                    <a:lnTo>
                      <a:pt x="420" y="184"/>
                    </a:lnTo>
                    <a:lnTo>
                      <a:pt x="409" y="184"/>
                    </a:lnTo>
                    <a:lnTo>
                      <a:pt x="400" y="184"/>
                    </a:lnTo>
                    <a:lnTo>
                      <a:pt x="392" y="184"/>
                    </a:lnTo>
                    <a:lnTo>
                      <a:pt x="385" y="177"/>
                    </a:lnTo>
                    <a:lnTo>
                      <a:pt x="373" y="177"/>
                    </a:lnTo>
                    <a:lnTo>
                      <a:pt x="365" y="177"/>
                    </a:lnTo>
                    <a:lnTo>
                      <a:pt x="358" y="177"/>
                    </a:lnTo>
                    <a:lnTo>
                      <a:pt x="351" y="177"/>
                    </a:lnTo>
                    <a:lnTo>
                      <a:pt x="338" y="177"/>
                    </a:lnTo>
                    <a:lnTo>
                      <a:pt x="331" y="170"/>
                    </a:lnTo>
                    <a:lnTo>
                      <a:pt x="324" y="170"/>
                    </a:lnTo>
                    <a:lnTo>
                      <a:pt x="311" y="170"/>
                    </a:lnTo>
                    <a:lnTo>
                      <a:pt x="304" y="170"/>
                    </a:lnTo>
                    <a:lnTo>
                      <a:pt x="297" y="170"/>
                    </a:lnTo>
                    <a:lnTo>
                      <a:pt x="289" y="170"/>
                    </a:lnTo>
                    <a:lnTo>
                      <a:pt x="277" y="170"/>
                    </a:lnTo>
                    <a:lnTo>
                      <a:pt x="269" y="170"/>
                    </a:lnTo>
                    <a:lnTo>
                      <a:pt x="262" y="170"/>
                    </a:lnTo>
                    <a:lnTo>
                      <a:pt x="253" y="170"/>
                    </a:lnTo>
                    <a:lnTo>
                      <a:pt x="242" y="170"/>
                    </a:lnTo>
                    <a:lnTo>
                      <a:pt x="235" y="170"/>
                    </a:lnTo>
                    <a:lnTo>
                      <a:pt x="228" y="170"/>
                    </a:lnTo>
                    <a:lnTo>
                      <a:pt x="215" y="170"/>
                    </a:lnTo>
                    <a:lnTo>
                      <a:pt x="208" y="170"/>
                    </a:lnTo>
                    <a:lnTo>
                      <a:pt x="201" y="161"/>
                    </a:lnTo>
                    <a:lnTo>
                      <a:pt x="192" y="161"/>
                    </a:lnTo>
                    <a:lnTo>
                      <a:pt x="181" y="161"/>
                    </a:lnTo>
                    <a:lnTo>
                      <a:pt x="174" y="161"/>
                    </a:lnTo>
                    <a:lnTo>
                      <a:pt x="166" y="153"/>
                    </a:lnTo>
                    <a:lnTo>
                      <a:pt x="157" y="153"/>
                    </a:lnTo>
                    <a:lnTo>
                      <a:pt x="146" y="153"/>
                    </a:lnTo>
                    <a:lnTo>
                      <a:pt x="139" y="142"/>
                    </a:lnTo>
                    <a:lnTo>
                      <a:pt x="130" y="142"/>
                    </a:lnTo>
                    <a:lnTo>
                      <a:pt x="119" y="142"/>
                    </a:lnTo>
                    <a:lnTo>
                      <a:pt x="112" y="142"/>
                    </a:lnTo>
                    <a:lnTo>
                      <a:pt x="105" y="135"/>
                    </a:lnTo>
                    <a:lnTo>
                      <a:pt x="96" y="135"/>
                    </a:lnTo>
                    <a:lnTo>
                      <a:pt x="85" y="135"/>
                    </a:lnTo>
                    <a:lnTo>
                      <a:pt x="78" y="135"/>
                    </a:lnTo>
                    <a:lnTo>
                      <a:pt x="69" y="124"/>
                    </a:lnTo>
                    <a:lnTo>
                      <a:pt x="61" y="124"/>
                    </a:lnTo>
                    <a:lnTo>
                      <a:pt x="49" y="124"/>
                    </a:lnTo>
                    <a:lnTo>
                      <a:pt x="42" y="119"/>
                    </a:lnTo>
                    <a:lnTo>
                      <a:pt x="34" y="119"/>
                    </a:lnTo>
                    <a:lnTo>
                      <a:pt x="23" y="119"/>
                    </a:lnTo>
                    <a:lnTo>
                      <a:pt x="14" y="108"/>
                    </a:lnTo>
                    <a:lnTo>
                      <a:pt x="7" y="101"/>
                    </a:lnTo>
                    <a:lnTo>
                      <a:pt x="0" y="101"/>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91" name="Freeform 115">
                <a:extLst>
                  <a:ext uri="{FF2B5EF4-FFF2-40B4-BE49-F238E27FC236}">
                    <a16:creationId xmlns:a16="http://schemas.microsoft.com/office/drawing/2014/main" id="{E91D3739-B595-460B-B15A-94505FBDBBB1}"/>
                  </a:ext>
                </a:extLst>
              </p:cNvPr>
              <p:cNvSpPr>
                <a:spLocks/>
              </p:cNvSpPr>
              <p:nvPr/>
            </p:nvSpPr>
            <p:spPr bwMode="auto">
              <a:xfrm>
                <a:off x="434" y="2289"/>
                <a:ext cx="17" cy="34"/>
              </a:xfrm>
              <a:custGeom>
                <a:avLst/>
                <a:gdLst>
                  <a:gd name="T0" fmla="*/ 34 w 34"/>
                  <a:gd name="T1" fmla="*/ 69 h 69"/>
                  <a:gd name="T2" fmla="*/ 23 w 34"/>
                  <a:gd name="T3" fmla="*/ 62 h 69"/>
                  <a:gd name="T4" fmla="*/ 16 w 34"/>
                  <a:gd name="T5" fmla="*/ 53 h 69"/>
                  <a:gd name="T6" fmla="*/ 7 w 34"/>
                  <a:gd name="T7" fmla="*/ 45 h 69"/>
                  <a:gd name="T8" fmla="*/ 0 w 34"/>
                  <a:gd name="T9" fmla="*/ 34 h 69"/>
                  <a:gd name="T10" fmla="*/ 0 w 34"/>
                  <a:gd name="T11" fmla="*/ 0 h 69"/>
                </a:gdLst>
                <a:ahLst/>
                <a:cxnLst>
                  <a:cxn ang="0">
                    <a:pos x="T0" y="T1"/>
                  </a:cxn>
                  <a:cxn ang="0">
                    <a:pos x="T2" y="T3"/>
                  </a:cxn>
                  <a:cxn ang="0">
                    <a:pos x="T4" y="T5"/>
                  </a:cxn>
                  <a:cxn ang="0">
                    <a:pos x="T6" y="T7"/>
                  </a:cxn>
                  <a:cxn ang="0">
                    <a:pos x="T8" y="T9"/>
                  </a:cxn>
                  <a:cxn ang="0">
                    <a:pos x="T10" y="T11"/>
                  </a:cxn>
                </a:cxnLst>
                <a:rect l="0" t="0" r="r" b="b"/>
                <a:pathLst>
                  <a:path w="34" h="69">
                    <a:moveTo>
                      <a:pt x="34" y="69"/>
                    </a:moveTo>
                    <a:lnTo>
                      <a:pt x="23" y="62"/>
                    </a:lnTo>
                    <a:lnTo>
                      <a:pt x="16" y="53"/>
                    </a:lnTo>
                    <a:lnTo>
                      <a:pt x="7" y="45"/>
                    </a:lnTo>
                    <a:lnTo>
                      <a:pt x="0" y="34"/>
                    </a:lnTo>
                    <a:lnTo>
                      <a:pt x="0" y="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92" name="Line 116">
                <a:extLst>
                  <a:ext uri="{FF2B5EF4-FFF2-40B4-BE49-F238E27FC236}">
                    <a16:creationId xmlns:a16="http://schemas.microsoft.com/office/drawing/2014/main" id="{7A975CFF-590D-4F29-8119-EB322B429EE2}"/>
                  </a:ext>
                </a:extLst>
              </p:cNvPr>
              <p:cNvSpPr>
                <a:spLocks noChangeShapeType="1"/>
              </p:cNvSpPr>
              <p:nvPr/>
            </p:nvSpPr>
            <p:spPr bwMode="auto">
              <a:xfrm>
                <a:off x="172" y="2751"/>
                <a:ext cx="1" cy="2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03893" name="Picture 117">
                <a:extLst>
                  <a:ext uri="{FF2B5EF4-FFF2-40B4-BE49-F238E27FC236}">
                    <a16:creationId xmlns:a16="http://schemas.microsoft.com/office/drawing/2014/main" id="{FC0AF7DC-60B5-44DC-A2E2-51CE8A88AA3C}"/>
                  </a:ext>
                </a:extLst>
              </p:cNvPr>
              <p:cNvPicPr>
                <a:picLocks noChangeAspect="1" noChangeArrowheads="1"/>
              </p:cNvPicPr>
              <p:nvPr/>
            </p:nvPicPr>
            <p:blipFill>
              <a:blip r:embed="rId3">
                <a:lum bright="36000" contrast="60000"/>
                <a:extLst>
                  <a:ext uri="{28A0092B-C50C-407E-A947-70E740481C1C}">
                    <a14:useLocalDpi xmlns:a14="http://schemas.microsoft.com/office/drawing/2010/main" val="0"/>
                  </a:ext>
                </a:extLst>
              </a:blip>
              <a:srcRect/>
              <a:stretch>
                <a:fillRect/>
              </a:stretch>
            </p:blipFill>
            <p:spPr bwMode="auto">
              <a:xfrm>
                <a:off x="182" y="1152"/>
                <a:ext cx="1655"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 name="TextBox 1">
            <a:extLst>
              <a:ext uri="{FF2B5EF4-FFF2-40B4-BE49-F238E27FC236}">
                <a16:creationId xmlns:a16="http://schemas.microsoft.com/office/drawing/2014/main" id="{E4C54FC0-F9B2-45DF-A5E4-E01FED09A953}"/>
              </a:ext>
            </a:extLst>
          </p:cNvPr>
          <p:cNvSpPr txBox="1"/>
          <p:nvPr/>
        </p:nvSpPr>
        <p:spPr>
          <a:xfrm>
            <a:off x="8484301" y="248911"/>
            <a:ext cx="3481119" cy="3693319"/>
          </a:xfrm>
          <a:prstGeom prst="rect">
            <a:avLst/>
          </a:prstGeom>
          <a:noFill/>
        </p:spPr>
        <p:txBody>
          <a:bodyPr wrap="square" rtlCol="0">
            <a:spAutoFit/>
          </a:bodyPr>
          <a:lstStyle/>
          <a:p>
            <a:r>
              <a:rPr lang="en-US" dirty="0"/>
              <a:t>In this dataset we have 3,000 instances.</a:t>
            </a:r>
          </a:p>
          <a:p>
            <a:r>
              <a:rPr lang="en-US" dirty="0"/>
              <a:t>The distance measure is not the superfast O(n) Euclidean distance we are use to.</a:t>
            </a:r>
          </a:p>
          <a:p>
            <a:r>
              <a:rPr lang="en-US" dirty="0"/>
              <a:t>We need to use a O(n</a:t>
            </a:r>
            <a:r>
              <a:rPr lang="en-US" baseline="30000" dirty="0"/>
              <a:t>3</a:t>
            </a:r>
            <a:r>
              <a:rPr lang="en-US" dirty="0"/>
              <a:t>) distance measure. So it takes 4 seconds to compare the query to all 3,000 fish, and find the nearest neighbor.</a:t>
            </a:r>
          </a:p>
          <a:p>
            <a:r>
              <a:rPr lang="en-US" dirty="0"/>
              <a:t>We can get 99.9% accuracy.</a:t>
            </a:r>
          </a:p>
          <a:p>
            <a:endParaRPr lang="en-US" dirty="0"/>
          </a:p>
          <a:p>
            <a:endParaRPr lang="en-US" dirty="0"/>
          </a:p>
          <a:p>
            <a:endParaRPr lang="en-US" dirty="0"/>
          </a:p>
        </p:txBody>
      </p:sp>
      <p:sp>
        <p:nvSpPr>
          <p:cNvPr id="6" name="Rectangle 5">
            <a:extLst>
              <a:ext uri="{FF2B5EF4-FFF2-40B4-BE49-F238E27FC236}">
                <a16:creationId xmlns:a16="http://schemas.microsoft.com/office/drawing/2014/main" id="{C4CD2E9B-926F-4FAA-9107-31553922A1A8}"/>
              </a:ext>
            </a:extLst>
          </p:cNvPr>
          <p:cNvSpPr>
            <a:spLocks noChangeArrowheads="1"/>
          </p:cNvSpPr>
          <p:nvPr/>
        </p:nvSpPr>
        <p:spPr bwMode="auto">
          <a:xfrm>
            <a:off x="4268788" y="2222500"/>
            <a:ext cx="3960813" cy="2270125"/>
          </a:xfrm>
          <a:prstGeom prst="rect">
            <a:avLst/>
          </a:prstGeom>
          <a:noFill/>
          <a:ln w="3175">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6">
            <a:extLst>
              <a:ext uri="{FF2B5EF4-FFF2-40B4-BE49-F238E27FC236}">
                <a16:creationId xmlns:a16="http://schemas.microsoft.com/office/drawing/2014/main" id="{CAFB3412-08E6-40B5-A97C-AE75085D23DC}"/>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7">
            <a:extLst>
              <a:ext uri="{FF2B5EF4-FFF2-40B4-BE49-F238E27FC236}">
                <a16:creationId xmlns:a16="http://schemas.microsoft.com/office/drawing/2014/main" id="{0D605229-1D4D-4755-A537-11B4DE735EF1}"/>
              </a:ext>
            </a:extLst>
          </p:cNvPr>
          <p:cNvSpPr>
            <a:spLocks noChangeShapeType="1"/>
          </p:cNvSpPr>
          <p:nvPr/>
        </p:nvSpPr>
        <p:spPr bwMode="auto">
          <a:xfrm>
            <a:off x="4268788" y="4489450"/>
            <a:ext cx="3959225"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8">
            <a:extLst>
              <a:ext uri="{FF2B5EF4-FFF2-40B4-BE49-F238E27FC236}">
                <a16:creationId xmlns:a16="http://schemas.microsoft.com/office/drawing/2014/main" id="{1EB655F4-ACD1-4A02-B3DE-9BD1EDBBC96E}"/>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9">
            <a:extLst>
              <a:ext uri="{FF2B5EF4-FFF2-40B4-BE49-F238E27FC236}">
                <a16:creationId xmlns:a16="http://schemas.microsoft.com/office/drawing/2014/main" id="{AB0FA3E3-F08A-4ACC-964B-6C37D0E9D18A}"/>
              </a:ext>
            </a:extLst>
          </p:cNvPr>
          <p:cNvSpPr>
            <a:spLocks noChangeShapeType="1"/>
          </p:cNvSpPr>
          <p:nvPr/>
        </p:nvSpPr>
        <p:spPr bwMode="auto">
          <a:xfrm flipV="1">
            <a:off x="4268788"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0">
            <a:extLst>
              <a:ext uri="{FF2B5EF4-FFF2-40B4-BE49-F238E27FC236}">
                <a16:creationId xmlns:a16="http://schemas.microsoft.com/office/drawing/2014/main" id="{335DCF18-AA76-4995-81A6-D42E888A57EA}"/>
              </a:ext>
            </a:extLst>
          </p:cNvPr>
          <p:cNvSpPr>
            <a:spLocks noChangeShapeType="1"/>
          </p:cNvSpPr>
          <p:nvPr/>
        </p:nvSpPr>
        <p:spPr bwMode="auto">
          <a:xfrm>
            <a:off x="4268788" y="2222500"/>
            <a:ext cx="3175" cy="269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53326D07-33AA-46AA-95BB-CAB693640569}"/>
              </a:ext>
            </a:extLst>
          </p:cNvPr>
          <p:cNvSpPr>
            <a:spLocks noChangeArrowheads="1"/>
          </p:cNvSpPr>
          <p:nvPr/>
        </p:nvSpPr>
        <p:spPr bwMode="auto">
          <a:xfrm>
            <a:off x="4241800" y="4510088"/>
            <a:ext cx="635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4192A294-6FEA-4FF9-84F4-30B4FE141A75}"/>
              </a:ext>
            </a:extLst>
          </p:cNvPr>
          <p:cNvSpPr>
            <a:spLocks noChangeArrowheads="1"/>
          </p:cNvSpPr>
          <p:nvPr/>
        </p:nvSpPr>
        <p:spPr bwMode="auto">
          <a:xfrm>
            <a:off x="4241800" y="4519613"/>
            <a:ext cx="1143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Line 13">
            <a:extLst>
              <a:ext uri="{FF2B5EF4-FFF2-40B4-BE49-F238E27FC236}">
                <a16:creationId xmlns:a16="http://schemas.microsoft.com/office/drawing/2014/main" id="{225CEF1D-B0E4-454E-9A8E-59A98E4C59D4}"/>
              </a:ext>
            </a:extLst>
          </p:cNvPr>
          <p:cNvSpPr>
            <a:spLocks noChangeShapeType="1"/>
          </p:cNvSpPr>
          <p:nvPr/>
        </p:nvSpPr>
        <p:spPr bwMode="auto">
          <a:xfrm flipV="1">
            <a:off x="4924425" y="4457700"/>
            <a:ext cx="4763"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D37D49F3-5CC1-4E68-A3BD-FD0311187A1D}"/>
              </a:ext>
            </a:extLst>
          </p:cNvPr>
          <p:cNvSpPr>
            <a:spLocks noChangeArrowheads="1"/>
          </p:cNvSpPr>
          <p:nvPr/>
        </p:nvSpPr>
        <p:spPr bwMode="auto">
          <a:xfrm>
            <a:off x="4833938" y="4510088"/>
            <a:ext cx="18415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F72FA4BF-2967-4371-802C-3648DFE196A9}"/>
              </a:ext>
            </a:extLst>
          </p:cNvPr>
          <p:cNvSpPr>
            <a:spLocks noChangeArrowheads="1"/>
          </p:cNvSpPr>
          <p:nvPr/>
        </p:nvSpPr>
        <p:spPr bwMode="auto">
          <a:xfrm>
            <a:off x="4833938" y="4519613"/>
            <a:ext cx="2397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Line 16">
            <a:extLst>
              <a:ext uri="{FF2B5EF4-FFF2-40B4-BE49-F238E27FC236}">
                <a16:creationId xmlns:a16="http://schemas.microsoft.com/office/drawing/2014/main" id="{65DDCCBF-84F4-4ADA-A4BA-5A9D0636608B}"/>
              </a:ext>
            </a:extLst>
          </p:cNvPr>
          <p:cNvSpPr>
            <a:spLocks noChangeShapeType="1"/>
          </p:cNvSpPr>
          <p:nvPr/>
        </p:nvSpPr>
        <p:spPr bwMode="auto">
          <a:xfrm flipV="1">
            <a:off x="5580063"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37B226D-B009-41DC-A166-34229CECA304}"/>
              </a:ext>
            </a:extLst>
          </p:cNvPr>
          <p:cNvSpPr>
            <a:spLocks noChangeArrowheads="1"/>
          </p:cNvSpPr>
          <p:nvPr/>
        </p:nvSpPr>
        <p:spPr bwMode="auto">
          <a:xfrm>
            <a:off x="5456238"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6CF33966-6DB1-4930-8475-8D4BEBE471A9}"/>
              </a:ext>
            </a:extLst>
          </p:cNvPr>
          <p:cNvSpPr>
            <a:spLocks noChangeArrowheads="1"/>
          </p:cNvSpPr>
          <p:nvPr/>
        </p:nvSpPr>
        <p:spPr bwMode="auto">
          <a:xfrm>
            <a:off x="5456238"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Line 19">
            <a:extLst>
              <a:ext uri="{FF2B5EF4-FFF2-40B4-BE49-F238E27FC236}">
                <a16:creationId xmlns:a16="http://schemas.microsoft.com/office/drawing/2014/main" id="{47B0A489-820D-4284-89DA-AA857DE23F56}"/>
              </a:ext>
            </a:extLst>
          </p:cNvPr>
          <p:cNvSpPr>
            <a:spLocks noChangeShapeType="1"/>
          </p:cNvSpPr>
          <p:nvPr/>
        </p:nvSpPr>
        <p:spPr bwMode="auto">
          <a:xfrm flipV="1">
            <a:off x="6245225"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B63F4821-22BF-42E9-9BED-9C2F93ED938B}"/>
              </a:ext>
            </a:extLst>
          </p:cNvPr>
          <p:cNvSpPr>
            <a:spLocks noChangeArrowheads="1"/>
          </p:cNvSpPr>
          <p:nvPr/>
        </p:nvSpPr>
        <p:spPr bwMode="auto">
          <a:xfrm>
            <a:off x="6121400"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E3FEF0FD-5EC8-4710-9339-363F60B95149}"/>
              </a:ext>
            </a:extLst>
          </p:cNvPr>
          <p:cNvSpPr>
            <a:spLocks noChangeArrowheads="1"/>
          </p:cNvSpPr>
          <p:nvPr/>
        </p:nvSpPr>
        <p:spPr bwMode="auto">
          <a:xfrm>
            <a:off x="6121400"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Line 22">
            <a:extLst>
              <a:ext uri="{FF2B5EF4-FFF2-40B4-BE49-F238E27FC236}">
                <a16:creationId xmlns:a16="http://schemas.microsoft.com/office/drawing/2014/main" id="{09074F76-6793-4AEA-9F5E-7C441B748B9A}"/>
              </a:ext>
            </a:extLst>
          </p:cNvPr>
          <p:cNvSpPr>
            <a:spLocks noChangeShapeType="1"/>
          </p:cNvSpPr>
          <p:nvPr/>
        </p:nvSpPr>
        <p:spPr bwMode="auto">
          <a:xfrm flipV="1">
            <a:off x="6904038" y="4457700"/>
            <a:ext cx="1588"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4A9F1CE1-E00E-4E1E-890F-32BDCF6579EE}"/>
              </a:ext>
            </a:extLst>
          </p:cNvPr>
          <p:cNvSpPr>
            <a:spLocks noChangeArrowheads="1"/>
          </p:cNvSpPr>
          <p:nvPr/>
        </p:nvSpPr>
        <p:spPr bwMode="auto">
          <a:xfrm>
            <a:off x="6773863"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EFCDC601-7F59-4F51-8075-66DE2F4D0B3B}"/>
              </a:ext>
            </a:extLst>
          </p:cNvPr>
          <p:cNvSpPr>
            <a:spLocks noChangeArrowheads="1"/>
          </p:cNvSpPr>
          <p:nvPr/>
        </p:nvSpPr>
        <p:spPr bwMode="auto">
          <a:xfrm>
            <a:off x="6773863"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2000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Line 25">
            <a:extLst>
              <a:ext uri="{FF2B5EF4-FFF2-40B4-BE49-F238E27FC236}">
                <a16:creationId xmlns:a16="http://schemas.microsoft.com/office/drawing/2014/main" id="{7450BA88-B74F-49D5-9EAF-008016CBBEA7}"/>
              </a:ext>
            </a:extLst>
          </p:cNvPr>
          <p:cNvSpPr>
            <a:spLocks noChangeShapeType="1"/>
          </p:cNvSpPr>
          <p:nvPr/>
        </p:nvSpPr>
        <p:spPr bwMode="auto">
          <a:xfrm flipV="1">
            <a:off x="7561263"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D20A2609-0547-497B-8D4E-250183B22DC3}"/>
              </a:ext>
            </a:extLst>
          </p:cNvPr>
          <p:cNvSpPr>
            <a:spLocks noChangeArrowheads="1"/>
          </p:cNvSpPr>
          <p:nvPr/>
        </p:nvSpPr>
        <p:spPr bwMode="auto">
          <a:xfrm>
            <a:off x="7432675"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F59F2079-DDC7-40D2-A2A3-3FAFD72101D7}"/>
              </a:ext>
            </a:extLst>
          </p:cNvPr>
          <p:cNvSpPr>
            <a:spLocks noChangeArrowheads="1"/>
          </p:cNvSpPr>
          <p:nvPr/>
        </p:nvSpPr>
        <p:spPr bwMode="auto">
          <a:xfrm>
            <a:off x="7432675"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2500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Line 28">
            <a:extLst>
              <a:ext uri="{FF2B5EF4-FFF2-40B4-BE49-F238E27FC236}">
                <a16:creationId xmlns:a16="http://schemas.microsoft.com/office/drawing/2014/main" id="{35251544-27BC-401F-8250-51709E62DED3}"/>
              </a:ext>
            </a:extLst>
          </p:cNvPr>
          <p:cNvSpPr>
            <a:spLocks noChangeShapeType="1"/>
          </p:cNvSpPr>
          <p:nvPr/>
        </p:nvSpPr>
        <p:spPr bwMode="auto">
          <a:xfrm flipV="1">
            <a:off x="8228013" y="4457700"/>
            <a:ext cx="1588"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05A4301F-8088-4FA8-B0E4-8F863A9F5DE6}"/>
              </a:ext>
            </a:extLst>
          </p:cNvPr>
          <p:cNvSpPr>
            <a:spLocks noChangeArrowheads="1"/>
          </p:cNvSpPr>
          <p:nvPr/>
        </p:nvSpPr>
        <p:spPr bwMode="auto">
          <a:xfrm>
            <a:off x="8097838"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D2C46448-04FA-4A4C-94F4-B0C5056385D3}"/>
              </a:ext>
            </a:extLst>
          </p:cNvPr>
          <p:cNvSpPr>
            <a:spLocks noChangeArrowheads="1"/>
          </p:cNvSpPr>
          <p:nvPr/>
        </p:nvSpPr>
        <p:spPr bwMode="auto">
          <a:xfrm>
            <a:off x="8097838"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3000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899" name="Line 31">
            <a:extLst>
              <a:ext uri="{FF2B5EF4-FFF2-40B4-BE49-F238E27FC236}">
                <a16:creationId xmlns:a16="http://schemas.microsoft.com/office/drawing/2014/main" id="{0B4FC0DE-FB06-4B17-A4BA-4C858488C448}"/>
              </a:ext>
            </a:extLst>
          </p:cNvPr>
          <p:cNvSpPr>
            <a:spLocks noChangeShapeType="1"/>
          </p:cNvSpPr>
          <p:nvPr/>
        </p:nvSpPr>
        <p:spPr bwMode="auto">
          <a:xfrm>
            <a:off x="4268788" y="4489450"/>
            <a:ext cx="36513"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0" name="Line 32">
            <a:extLst>
              <a:ext uri="{FF2B5EF4-FFF2-40B4-BE49-F238E27FC236}">
                <a16:creationId xmlns:a16="http://schemas.microsoft.com/office/drawing/2014/main" id="{235F218D-7A73-4AEA-B55B-72E13765CAE0}"/>
              </a:ext>
            </a:extLst>
          </p:cNvPr>
          <p:cNvSpPr>
            <a:spLocks noChangeShapeType="1"/>
          </p:cNvSpPr>
          <p:nvPr/>
        </p:nvSpPr>
        <p:spPr bwMode="auto">
          <a:xfrm flipH="1">
            <a:off x="8181975" y="4489450"/>
            <a:ext cx="46038"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1" name="Rectangle 33">
            <a:extLst>
              <a:ext uri="{FF2B5EF4-FFF2-40B4-BE49-F238E27FC236}">
                <a16:creationId xmlns:a16="http://schemas.microsoft.com/office/drawing/2014/main" id="{BC427A0C-3F75-4F31-ABCD-E4296BEFA243}"/>
              </a:ext>
            </a:extLst>
          </p:cNvPr>
          <p:cNvSpPr>
            <a:spLocks noChangeArrowheads="1"/>
          </p:cNvSpPr>
          <p:nvPr/>
        </p:nvSpPr>
        <p:spPr bwMode="auto">
          <a:xfrm>
            <a:off x="4071938" y="4437063"/>
            <a:ext cx="1238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02" name="Rectangle 34">
            <a:extLst>
              <a:ext uri="{FF2B5EF4-FFF2-40B4-BE49-F238E27FC236}">
                <a16:creationId xmlns:a16="http://schemas.microsoft.com/office/drawing/2014/main" id="{A54DF318-99DF-4DE0-9C58-F4354A529A24}"/>
              </a:ext>
            </a:extLst>
          </p:cNvPr>
          <p:cNvSpPr>
            <a:spLocks noChangeArrowheads="1"/>
          </p:cNvSpPr>
          <p:nvPr/>
        </p:nvSpPr>
        <p:spPr bwMode="auto">
          <a:xfrm>
            <a:off x="4071938" y="4446588"/>
            <a:ext cx="1778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03" name="Line 35">
            <a:extLst>
              <a:ext uri="{FF2B5EF4-FFF2-40B4-BE49-F238E27FC236}">
                <a16:creationId xmlns:a16="http://schemas.microsoft.com/office/drawing/2014/main" id="{21159D7F-988C-4B29-A657-D4DE06174117}"/>
              </a:ext>
            </a:extLst>
          </p:cNvPr>
          <p:cNvSpPr>
            <a:spLocks noChangeShapeType="1"/>
          </p:cNvSpPr>
          <p:nvPr/>
        </p:nvSpPr>
        <p:spPr bwMode="auto">
          <a:xfrm>
            <a:off x="4268788" y="3921125"/>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Rectangle 36">
            <a:extLst>
              <a:ext uri="{FF2B5EF4-FFF2-40B4-BE49-F238E27FC236}">
                <a16:creationId xmlns:a16="http://schemas.microsoft.com/office/drawing/2014/main" id="{16241F08-C374-479B-9AF1-2B7640FE4482}"/>
              </a:ext>
            </a:extLst>
          </p:cNvPr>
          <p:cNvSpPr>
            <a:spLocks noChangeArrowheads="1"/>
          </p:cNvSpPr>
          <p:nvPr/>
        </p:nvSpPr>
        <p:spPr bwMode="auto">
          <a:xfrm>
            <a:off x="3970338" y="3867150"/>
            <a:ext cx="2159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37">
            <a:extLst>
              <a:ext uri="{FF2B5EF4-FFF2-40B4-BE49-F238E27FC236}">
                <a16:creationId xmlns:a16="http://schemas.microsoft.com/office/drawing/2014/main" id="{A410D860-023F-495A-9091-179623DB85EE}"/>
              </a:ext>
            </a:extLst>
          </p:cNvPr>
          <p:cNvSpPr>
            <a:spLocks noChangeArrowheads="1"/>
          </p:cNvSpPr>
          <p:nvPr/>
        </p:nvSpPr>
        <p:spPr bwMode="auto">
          <a:xfrm>
            <a:off x="3970338" y="3876675"/>
            <a:ext cx="2730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98.5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8" name="Line 38">
            <a:extLst>
              <a:ext uri="{FF2B5EF4-FFF2-40B4-BE49-F238E27FC236}">
                <a16:creationId xmlns:a16="http://schemas.microsoft.com/office/drawing/2014/main" id="{EA37DA46-5A87-4745-A6F9-508E6E6ABDBF}"/>
              </a:ext>
            </a:extLst>
          </p:cNvPr>
          <p:cNvSpPr>
            <a:spLocks noChangeShapeType="1"/>
          </p:cNvSpPr>
          <p:nvPr/>
        </p:nvSpPr>
        <p:spPr bwMode="auto">
          <a:xfrm>
            <a:off x="4268788" y="3359150"/>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Rectangle 39">
            <a:extLst>
              <a:ext uri="{FF2B5EF4-FFF2-40B4-BE49-F238E27FC236}">
                <a16:creationId xmlns:a16="http://schemas.microsoft.com/office/drawing/2014/main" id="{9C35F898-7FA5-4385-BA1E-40EDBB74D6BD}"/>
              </a:ext>
            </a:extLst>
          </p:cNvPr>
          <p:cNvSpPr>
            <a:spLocks noChangeArrowheads="1"/>
          </p:cNvSpPr>
          <p:nvPr/>
        </p:nvSpPr>
        <p:spPr bwMode="auto">
          <a:xfrm>
            <a:off x="4071938" y="3303588"/>
            <a:ext cx="1238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40">
            <a:extLst>
              <a:ext uri="{FF2B5EF4-FFF2-40B4-BE49-F238E27FC236}">
                <a16:creationId xmlns:a16="http://schemas.microsoft.com/office/drawing/2014/main" id="{8CC7F0F9-9FF7-422D-8821-10471E84D1BE}"/>
              </a:ext>
            </a:extLst>
          </p:cNvPr>
          <p:cNvSpPr>
            <a:spLocks noChangeArrowheads="1"/>
          </p:cNvSpPr>
          <p:nvPr/>
        </p:nvSpPr>
        <p:spPr bwMode="auto">
          <a:xfrm>
            <a:off x="4071938" y="3313113"/>
            <a:ext cx="1778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1" name="Line 41">
            <a:extLst>
              <a:ext uri="{FF2B5EF4-FFF2-40B4-BE49-F238E27FC236}">
                <a16:creationId xmlns:a16="http://schemas.microsoft.com/office/drawing/2014/main" id="{3E522F64-7669-4823-B331-653A31976201}"/>
              </a:ext>
            </a:extLst>
          </p:cNvPr>
          <p:cNvSpPr>
            <a:spLocks noChangeShapeType="1"/>
          </p:cNvSpPr>
          <p:nvPr/>
        </p:nvSpPr>
        <p:spPr bwMode="auto">
          <a:xfrm>
            <a:off x="4268788" y="2786063"/>
            <a:ext cx="36513"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Rectangle 42">
            <a:extLst>
              <a:ext uri="{FF2B5EF4-FFF2-40B4-BE49-F238E27FC236}">
                <a16:creationId xmlns:a16="http://schemas.microsoft.com/office/drawing/2014/main" id="{D9A5BA04-6ABD-497B-8FE9-B234F67093F8}"/>
              </a:ext>
            </a:extLst>
          </p:cNvPr>
          <p:cNvSpPr>
            <a:spLocks noChangeArrowheads="1"/>
          </p:cNvSpPr>
          <p:nvPr/>
        </p:nvSpPr>
        <p:spPr bwMode="auto">
          <a:xfrm>
            <a:off x="3970338" y="2733675"/>
            <a:ext cx="2159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43">
            <a:extLst>
              <a:ext uri="{FF2B5EF4-FFF2-40B4-BE49-F238E27FC236}">
                <a16:creationId xmlns:a16="http://schemas.microsoft.com/office/drawing/2014/main" id="{DB554608-2585-4BE5-A43E-5F8CD14BD6EC}"/>
              </a:ext>
            </a:extLst>
          </p:cNvPr>
          <p:cNvSpPr>
            <a:spLocks noChangeArrowheads="1"/>
          </p:cNvSpPr>
          <p:nvPr/>
        </p:nvSpPr>
        <p:spPr bwMode="auto">
          <a:xfrm>
            <a:off x="3970338" y="2743200"/>
            <a:ext cx="2730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99.5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 name="Line 44">
            <a:extLst>
              <a:ext uri="{FF2B5EF4-FFF2-40B4-BE49-F238E27FC236}">
                <a16:creationId xmlns:a16="http://schemas.microsoft.com/office/drawing/2014/main" id="{F035E533-E14F-4842-9C00-A35E2B2DC47C}"/>
              </a:ext>
            </a:extLst>
          </p:cNvPr>
          <p:cNvSpPr>
            <a:spLocks noChangeShapeType="1"/>
          </p:cNvSpPr>
          <p:nvPr/>
        </p:nvSpPr>
        <p:spPr bwMode="auto">
          <a:xfrm>
            <a:off x="4268788" y="2222500"/>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Rectangle 45">
            <a:extLst>
              <a:ext uri="{FF2B5EF4-FFF2-40B4-BE49-F238E27FC236}">
                <a16:creationId xmlns:a16="http://schemas.microsoft.com/office/drawing/2014/main" id="{9E3BDBC5-CBAF-4B1B-8CA2-F80B7CC386C5}"/>
              </a:ext>
            </a:extLst>
          </p:cNvPr>
          <p:cNvSpPr>
            <a:spLocks noChangeArrowheads="1"/>
          </p:cNvSpPr>
          <p:nvPr/>
        </p:nvSpPr>
        <p:spPr bwMode="auto">
          <a:xfrm>
            <a:off x="4005263" y="2171700"/>
            <a:ext cx="185738"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46">
            <a:extLst>
              <a:ext uri="{FF2B5EF4-FFF2-40B4-BE49-F238E27FC236}">
                <a16:creationId xmlns:a16="http://schemas.microsoft.com/office/drawing/2014/main" id="{2DBE34FD-A14F-4E17-818C-3214FFDA3D5E}"/>
              </a:ext>
            </a:extLst>
          </p:cNvPr>
          <p:cNvSpPr>
            <a:spLocks noChangeArrowheads="1"/>
          </p:cNvSpPr>
          <p:nvPr/>
        </p:nvSpPr>
        <p:spPr bwMode="auto">
          <a:xfrm>
            <a:off x="4005263" y="2181225"/>
            <a:ext cx="2397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7" name="Line 47">
            <a:extLst>
              <a:ext uri="{FF2B5EF4-FFF2-40B4-BE49-F238E27FC236}">
                <a16:creationId xmlns:a16="http://schemas.microsoft.com/office/drawing/2014/main" id="{6B4C90D4-FE33-4863-A163-8CBC1D99FB3E}"/>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Rectangle 56">
            <a:extLst>
              <a:ext uri="{FF2B5EF4-FFF2-40B4-BE49-F238E27FC236}">
                <a16:creationId xmlns:a16="http://schemas.microsoft.com/office/drawing/2014/main" id="{E892E0AD-474C-4EC7-9FD9-5B56B547FDE0}"/>
              </a:ext>
            </a:extLst>
          </p:cNvPr>
          <p:cNvSpPr>
            <a:spLocks noChangeArrowheads="1"/>
          </p:cNvSpPr>
          <p:nvPr/>
        </p:nvSpPr>
        <p:spPr bwMode="auto">
          <a:xfrm>
            <a:off x="4792663" y="4787900"/>
            <a:ext cx="27305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57">
            <a:extLst>
              <a:ext uri="{FF2B5EF4-FFF2-40B4-BE49-F238E27FC236}">
                <a16:creationId xmlns:a16="http://schemas.microsoft.com/office/drawing/2014/main" id="{4B786813-8FC2-41A0-952A-AA2C75F4398E}"/>
              </a:ext>
            </a:extLst>
          </p:cNvPr>
          <p:cNvSpPr>
            <a:spLocks noChangeArrowheads="1"/>
          </p:cNvSpPr>
          <p:nvPr/>
        </p:nvSpPr>
        <p:spPr bwMode="auto">
          <a:xfrm>
            <a:off x="4792663" y="4799013"/>
            <a:ext cx="2976563"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Number of instances seen before interruption, 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8" name="Rectangle 58">
            <a:extLst>
              <a:ext uri="{FF2B5EF4-FFF2-40B4-BE49-F238E27FC236}">
                <a16:creationId xmlns:a16="http://schemas.microsoft.com/office/drawing/2014/main" id="{63A5AB21-3414-4B46-B993-CBBEA4F8ED2D}"/>
              </a:ext>
            </a:extLst>
          </p:cNvPr>
          <p:cNvSpPr>
            <a:spLocks noChangeArrowheads="1"/>
          </p:cNvSpPr>
          <p:nvPr/>
        </p:nvSpPr>
        <p:spPr bwMode="auto">
          <a:xfrm rot="16200000">
            <a:off x="3314700" y="3217863"/>
            <a:ext cx="827088"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accuracy(%)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776" name="Rectangle 67">
            <a:extLst>
              <a:ext uri="{FF2B5EF4-FFF2-40B4-BE49-F238E27FC236}">
                <a16:creationId xmlns:a16="http://schemas.microsoft.com/office/drawing/2014/main" id="{FDE2E047-F963-4461-A105-7B149AF74871}"/>
              </a:ext>
            </a:extLst>
          </p:cNvPr>
          <p:cNvSpPr>
            <a:spLocks noChangeArrowheads="1"/>
          </p:cNvSpPr>
          <p:nvPr/>
        </p:nvSpPr>
        <p:spPr bwMode="auto">
          <a:xfrm>
            <a:off x="4268788" y="2222500"/>
            <a:ext cx="3960813" cy="2270125"/>
          </a:xfrm>
          <a:prstGeom prst="rect">
            <a:avLst/>
          </a:prstGeom>
          <a:noFill/>
          <a:ln w="3175">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777" name="Line 68">
            <a:extLst>
              <a:ext uri="{FF2B5EF4-FFF2-40B4-BE49-F238E27FC236}">
                <a16:creationId xmlns:a16="http://schemas.microsoft.com/office/drawing/2014/main" id="{315C6459-042F-474F-BD3D-03BE62968BD3}"/>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779" name="Line 69">
            <a:extLst>
              <a:ext uri="{FF2B5EF4-FFF2-40B4-BE49-F238E27FC236}">
                <a16:creationId xmlns:a16="http://schemas.microsoft.com/office/drawing/2014/main" id="{2023B213-BBFD-465A-9EE4-1847D6B8BE16}"/>
              </a:ext>
            </a:extLst>
          </p:cNvPr>
          <p:cNvSpPr>
            <a:spLocks noChangeShapeType="1"/>
          </p:cNvSpPr>
          <p:nvPr/>
        </p:nvSpPr>
        <p:spPr bwMode="auto">
          <a:xfrm>
            <a:off x="4268788" y="4489450"/>
            <a:ext cx="3959225"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780" name="Line 70">
            <a:extLst>
              <a:ext uri="{FF2B5EF4-FFF2-40B4-BE49-F238E27FC236}">
                <a16:creationId xmlns:a16="http://schemas.microsoft.com/office/drawing/2014/main" id="{9B7B220A-7A5E-437A-88F1-FE06A20C6C5F}"/>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4" name="Line 71">
            <a:extLst>
              <a:ext uri="{FF2B5EF4-FFF2-40B4-BE49-F238E27FC236}">
                <a16:creationId xmlns:a16="http://schemas.microsoft.com/office/drawing/2014/main" id="{2D981936-C046-407E-873E-09FB96CA8664}"/>
              </a:ext>
            </a:extLst>
          </p:cNvPr>
          <p:cNvSpPr>
            <a:spLocks noChangeShapeType="1"/>
          </p:cNvSpPr>
          <p:nvPr/>
        </p:nvSpPr>
        <p:spPr bwMode="auto">
          <a:xfrm flipV="1">
            <a:off x="4268788"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5" name="Line 72">
            <a:extLst>
              <a:ext uri="{FF2B5EF4-FFF2-40B4-BE49-F238E27FC236}">
                <a16:creationId xmlns:a16="http://schemas.microsoft.com/office/drawing/2014/main" id="{3A2CE603-B0D1-45CC-BA5E-73CB9B8B47AE}"/>
              </a:ext>
            </a:extLst>
          </p:cNvPr>
          <p:cNvSpPr>
            <a:spLocks noChangeShapeType="1"/>
          </p:cNvSpPr>
          <p:nvPr/>
        </p:nvSpPr>
        <p:spPr bwMode="auto">
          <a:xfrm>
            <a:off x="4268788" y="2222500"/>
            <a:ext cx="3175" cy="269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6" name="Rectangle 73">
            <a:extLst>
              <a:ext uri="{FF2B5EF4-FFF2-40B4-BE49-F238E27FC236}">
                <a16:creationId xmlns:a16="http://schemas.microsoft.com/office/drawing/2014/main" id="{39AD3F11-98A1-41F1-8E23-0388D029F591}"/>
              </a:ext>
            </a:extLst>
          </p:cNvPr>
          <p:cNvSpPr>
            <a:spLocks noChangeArrowheads="1"/>
          </p:cNvSpPr>
          <p:nvPr/>
        </p:nvSpPr>
        <p:spPr bwMode="auto">
          <a:xfrm>
            <a:off x="4241800" y="4510088"/>
            <a:ext cx="635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07" name="Rectangle 74">
            <a:extLst>
              <a:ext uri="{FF2B5EF4-FFF2-40B4-BE49-F238E27FC236}">
                <a16:creationId xmlns:a16="http://schemas.microsoft.com/office/drawing/2014/main" id="{56F06F7A-51E2-4523-9472-EF7479FD5B23}"/>
              </a:ext>
            </a:extLst>
          </p:cNvPr>
          <p:cNvSpPr>
            <a:spLocks noChangeArrowheads="1"/>
          </p:cNvSpPr>
          <p:nvPr/>
        </p:nvSpPr>
        <p:spPr bwMode="auto">
          <a:xfrm>
            <a:off x="4241800" y="4519613"/>
            <a:ext cx="1143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08" name="Line 75">
            <a:extLst>
              <a:ext uri="{FF2B5EF4-FFF2-40B4-BE49-F238E27FC236}">
                <a16:creationId xmlns:a16="http://schemas.microsoft.com/office/drawing/2014/main" id="{67902BB3-1736-4230-B70A-2D47C76C8242}"/>
              </a:ext>
            </a:extLst>
          </p:cNvPr>
          <p:cNvSpPr>
            <a:spLocks noChangeShapeType="1"/>
          </p:cNvSpPr>
          <p:nvPr/>
        </p:nvSpPr>
        <p:spPr bwMode="auto">
          <a:xfrm flipV="1">
            <a:off x="4924425" y="4457700"/>
            <a:ext cx="4763"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9" name="Rectangle 76">
            <a:extLst>
              <a:ext uri="{FF2B5EF4-FFF2-40B4-BE49-F238E27FC236}">
                <a16:creationId xmlns:a16="http://schemas.microsoft.com/office/drawing/2014/main" id="{13AF811D-17F9-47E7-A9CC-60826DDB1F97}"/>
              </a:ext>
            </a:extLst>
          </p:cNvPr>
          <p:cNvSpPr>
            <a:spLocks noChangeArrowheads="1"/>
          </p:cNvSpPr>
          <p:nvPr/>
        </p:nvSpPr>
        <p:spPr bwMode="auto">
          <a:xfrm>
            <a:off x="4833938" y="4510088"/>
            <a:ext cx="18415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10" name="Rectangle 77">
            <a:extLst>
              <a:ext uri="{FF2B5EF4-FFF2-40B4-BE49-F238E27FC236}">
                <a16:creationId xmlns:a16="http://schemas.microsoft.com/office/drawing/2014/main" id="{4F3A4925-E2C8-445A-A95A-80285B2ACFC8}"/>
              </a:ext>
            </a:extLst>
          </p:cNvPr>
          <p:cNvSpPr>
            <a:spLocks noChangeArrowheads="1"/>
          </p:cNvSpPr>
          <p:nvPr/>
        </p:nvSpPr>
        <p:spPr bwMode="auto">
          <a:xfrm>
            <a:off x="4833938" y="4519613"/>
            <a:ext cx="2397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11" name="Line 78">
            <a:extLst>
              <a:ext uri="{FF2B5EF4-FFF2-40B4-BE49-F238E27FC236}">
                <a16:creationId xmlns:a16="http://schemas.microsoft.com/office/drawing/2014/main" id="{56C39930-59EF-45FA-A9B8-5A5D36C3F8B3}"/>
              </a:ext>
            </a:extLst>
          </p:cNvPr>
          <p:cNvSpPr>
            <a:spLocks noChangeShapeType="1"/>
          </p:cNvSpPr>
          <p:nvPr/>
        </p:nvSpPr>
        <p:spPr bwMode="auto">
          <a:xfrm flipV="1">
            <a:off x="5580063"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12" name="Rectangle 79">
            <a:extLst>
              <a:ext uri="{FF2B5EF4-FFF2-40B4-BE49-F238E27FC236}">
                <a16:creationId xmlns:a16="http://schemas.microsoft.com/office/drawing/2014/main" id="{A869EF1D-56DF-45CE-8DD4-D5262E9DCAFE}"/>
              </a:ext>
            </a:extLst>
          </p:cNvPr>
          <p:cNvSpPr>
            <a:spLocks noChangeArrowheads="1"/>
          </p:cNvSpPr>
          <p:nvPr/>
        </p:nvSpPr>
        <p:spPr bwMode="auto">
          <a:xfrm>
            <a:off x="5456238"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13" name="Rectangle 80">
            <a:extLst>
              <a:ext uri="{FF2B5EF4-FFF2-40B4-BE49-F238E27FC236}">
                <a16:creationId xmlns:a16="http://schemas.microsoft.com/office/drawing/2014/main" id="{25F4E8FE-C883-45EA-9B3F-D999911C52E5}"/>
              </a:ext>
            </a:extLst>
          </p:cNvPr>
          <p:cNvSpPr>
            <a:spLocks noChangeArrowheads="1"/>
          </p:cNvSpPr>
          <p:nvPr/>
        </p:nvSpPr>
        <p:spPr bwMode="auto">
          <a:xfrm>
            <a:off x="5456238"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14" name="Line 81">
            <a:extLst>
              <a:ext uri="{FF2B5EF4-FFF2-40B4-BE49-F238E27FC236}">
                <a16:creationId xmlns:a16="http://schemas.microsoft.com/office/drawing/2014/main" id="{E8AF763A-9B7F-45C2-B969-D18771767BC9}"/>
              </a:ext>
            </a:extLst>
          </p:cNvPr>
          <p:cNvSpPr>
            <a:spLocks noChangeShapeType="1"/>
          </p:cNvSpPr>
          <p:nvPr/>
        </p:nvSpPr>
        <p:spPr bwMode="auto">
          <a:xfrm flipV="1">
            <a:off x="6245225"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15" name="Rectangle 82">
            <a:extLst>
              <a:ext uri="{FF2B5EF4-FFF2-40B4-BE49-F238E27FC236}">
                <a16:creationId xmlns:a16="http://schemas.microsoft.com/office/drawing/2014/main" id="{F593964E-A667-48B1-BDEA-9BA7401CEDFD}"/>
              </a:ext>
            </a:extLst>
          </p:cNvPr>
          <p:cNvSpPr>
            <a:spLocks noChangeArrowheads="1"/>
          </p:cNvSpPr>
          <p:nvPr/>
        </p:nvSpPr>
        <p:spPr bwMode="auto">
          <a:xfrm>
            <a:off x="6121400"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16" name="Rectangle 83">
            <a:extLst>
              <a:ext uri="{FF2B5EF4-FFF2-40B4-BE49-F238E27FC236}">
                <a16:creationId xmlns:a16="http://schemas.microsoft.com/office/drawing/2014/main" id="{45642BE6-9095-4B6A-A4DD-94C39DA93A9B}"/>
              </a:ext>
            </a:extLst>
          </p:cNvPr>
          <p:cNvSpPr>
            <a:spLocks noChangeArrowheads="1"/>
          </p:cNvSpPr>
          <p:nvPr/>
        </p:nvSpPr>
        <p:spPr bwMode="auto">
          <a:xfrm>
            <a:off x="6121400"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17" name="Line 84">
            <a:extLst>
              <a:ext uri="{FF2B5EF4-FFF2-40B4-BE49-F238E27FC236}">
                <a16:creationId xmlns:a16="http://schemas.microsoft.com/office/drawing/2014/main" id="{801D9A9C-9E69-49EC-83E4-3EF1C926DCE7}"/>
              </a:ext>
            </a:extLst>
          </p:cNvPr>
          <p:cNvSpPr>
            <a:spLocks noChangeShapeType="1"/>
          </p:cNvSpPr>
          <p:nvPr/>
        </p:nvSpPr>
        <p:spPr bwMode="auto">
          <a:xfrm flipV="1">
            <a:off x="6904038" y="4457700"/>
            <a:ext cx="1588"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18" name="Rectangle 85">
            <a:extLst>
              <a:ext uri="{FF2B5EF4-FFF2-40B4-BE49-F238E27FC236}">
                <a16:creationId xmlns:a16="http://schemas.microsoft.com/office/drawing/2014/main" id="{83A74798-985D-437C-A5B1-E723BC6D782A}"/>
              </a:ext>
            </a:extLst>
          </p:cNvPr>
          <p:cNvSpPr>
            <a:spLocks noChangeArrowheads="1"/>
          </p:cNvSpPr>
          <p:nvPr/>
        </p:nvSpPr>
        <p:spPr bwMode="auto">
          <a:xfrm>
            <a:off x="6773863"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19" name="Rectangle 86">
            <a:extLst>
              <a:ext uri="{FF2B5EF4-FFF2-40B4-BE49-F238E27FC236}">
                <a16:creationId xmlns:a16="http://schemas.microsoft.com/office/drawing/2014/main" id="{FB5090C1-5CA8-4C45-97D1-7C69FB55C9DC}"/>
              </a:ext>
            </a:extLst>
          </p:cNvPr>
          <p:cNvSpPr>
            <a:spLocks noChangeArrowheads="1"/>
          </p:cNvSpPr>
          <p:nvPr/>
        </p:nvSpPr>
        <p:spPr bwMode="auto">
          <a:xfrm>
            <a:off x="6773863"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2000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20" name="Line 87">
            <a:extLst>
              <a:ext uri="{FF2B5EF4-FFF2-40B4-BE49-F238E27FC236}">
                <a16:creationId xmlns:a16="http://schemas.microsoft.com/office/drawing/2014/main" id="{B8D47E18-C584-4FAE-A0F2-50784C033716}"/>
              </a:ext>
            </a:extLst>
          </p:cNvPr>
          <p:cNvSpPr>
            <a:spLocks noChangeShapeType="1"/>
          </p:cNvSpPr>
          <p:nvPr/>
        </p:nvSpPr>
        <p:spPr bwMode="auto">
          <a:xfrm flipV="1">
            <a:off x="7561263"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21" name="Rectangle 88">
            <a:extLst>
              <a:ext uri="{FF2B5EF4-FFF2-40B4-BE49-F238E27FC236}">
                <a16:creationId xmlns:a16="http://schemas.microsoft.com/office/drawing/2014/main" id="{E8716016-8AE3-4958-AB21-8643FE15BB20}"/>
              </a:ext>
            </a:extLst>
          </p:cNvPr>
          <p:cNvSpPr>
            <a:spLocks noChangeArrowheads="1"/>
          </p:cNvSpPr>
          <p:nvPr/>
        </p:nvSpPr>
        <p:spPr bwMode="auto">
          <a:xfrm>
            <a:off x="7432675"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22" name="Rectangle 89">
            <a:extLst>
              <a:ext uri="{FF2B5EF4-FFF2-40B4-BE49-F238E27FC236}">
                <a16:creationId xmlns:a16="http://schemas.microsoft.com/office/drawing/2014/main" id="{F3F31110-457B-46BD-8D01-3CBD3D5FA375}"/>
              </a:ext>
            </a:extLst>
          </p:cNvPr>
          <p:cNvSpPr>
            <a:spLocks noChangeArrowheads="1"/>
          </p:cNvSpPr>
          <p:nvPr/>
        </p:nvSpPr>
        <p:spPr bwMode="auto">
          <a:xfrm>
            <a:off x="7432675"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2500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23" name="Line 90">
            <a:extLst>
              <a:ext uri="{FF2B5EF4-FFF2-40B4-BE49-F238E27FC236}">
                <a16:creationId xmlns:a16="http://schemas.microsoft.com/office/drawing/2014/main" id="{1E567CE4-0271-496F-B4FD-8E7415B712D5}"/>
              </a:ext>
            </a:extLst>
          </p:cNvPr>
          <p:cNvSpPr>
            <a:spLocks noChangeShapeType="1"/>
          </p:cNvSpPr>
          <p:nvPr/>
        </p:nvSpPr>
        <p:spPr bwMode="auto">
          <a:xfrm flipV="1">
            <a:off x="8228013" y="4457700"/>
            <a:ext cx="1588"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24" name="Rectangle 91">
            <a:extLst>
              <a:ext uri="{FF2B5EF4-FFF2-40B4-BE49-F238E27FC236}">
                <a16:creationId xmlns:a16="http://schemas.microsoft.com/office/drawing/2014/main" id="{4A201C8A-D1F0-4917-A400-2D0C9969DEB5}"/>
              </a:ext>
            </a:extLst>
          </p:cNvPr>
          <p:cNvSpPr>
            <a:spLocks noChangeArrowheads="1"/>
          </p:cNvSpPr>
          <p:nvPr/>
        </p:nvSpPr>
        <p:spPr bwMode="auto">
          <a:xfrm>
            <a:off x="8097838"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25" name="Rectangle 92">
            <a:extLst>
              <a:ext uri="{FF2B5EF4-FFF2-40B4-BE49-F238E27FC236}">
                <a16:creationId xmlns:a16="http://schemas.microsoft.com/office/drawing/2014/main" id="{C596FBCF-223A-4CEB-931B-819FC48AEA3F}"/>
              </a:ext>
            </a:extLst>
          </p:cNvPr>
          <p:cNvSpPr>
            <a:spLocks noChangeArrowheads="1"/>
          </p:cNvSpPr>
          <p:nvPr/>
        </p:nvSpPr>
        <p:spPr bwMode="auto">
          <a:xfrm>
            <a:off x="8097838"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3000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26" name="Line 93">
            <a:extLst>
              <a:ext uri="{FF2B5EF4-FFF2-40B4-BE49-F238E27FC236}">
                <a16:creationId xmlns:a16="http://schemas.microsoft.com/office/drawing/2014/main" id="{DBCCBB24-1866-4B70-8F0F-225A65238752}"/>
              </a:ext>
            </a:extLst>
          </p:cNvPr>
          <p:cNvSpPr>
            <a:spLocks noChangeShapeType="1"/>
          </p:cNvSpPr>
          <p:nvPr/>
        </p:nvSpPr>
        <p:spPr bwMode="auto">
          <a:xfrm>
            <a:off x="4268788" y="4489450"/>
            <a:ext cx="36513"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27" name="Line 94">
            <a:extLst>
              <a:ext uri="{FF2B5EF4-FFF2-40B4-BE49-F238E27FC236}">
                <a16:creationId xmlns:a16="http://schemas.microsoft.com/office/drawing/2014/main" id="{53965DFB-3E87-4C86-A9BE-DF8D12B65428}"/>
              </a:ext>
            </a:extLst>
          </p:cNvPr>
          <p:cNvSpPr>
            <a:spLocks noChangeShapeType="1"/>
          </p:cNvSpPr>
          <p:nvPr/>
        </p:nvSpPr>
        <p:spPr bwMode="auto">
          <a:xfrm flipH="1">
            <a:off x="8181975" y="4489450"/>
            <a:ext cx="46038"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28" name="Rectangle 95">
            <a:extLst>
              <a:ext uri="{FF2B5EF4-FFF2-40B4-BE49-F238E27FC236}">
                <a16:creationId xmlns:a16="http://schemas.microsoft.com/office/drawing/2014/main" id="{B6FA81A3-BFF0-4DD6-ADFA-A3B508C7B8AA}"/>
              </a:ext>
            </a:extLst>
          </p:cNvPr>
          <p:cNvSpPr>
            <a:spLocks noChangeArrowheads="1"/>
          </p:cNvSpPr>
          <p:nvPr/>
        </p:nvSpPr>
        <p:spPr bwMode="auto">
          <a:xfrm>
            <a:off x="4071938" y="4437063"/>
            <a:ext cx="1238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29" name="Rectangle 96">
            <a:extLst>
              <a:ext uri="{FF2B5EF4-FFF2-40B4-BE49-F238E27FC236}">
                <a16:creationId xmlns:a16="http://schemas.microsoft.com/office/drawing/2014/main" id="{F96C04A7-8BF0-4D2B-AA70-733A410792B1}"/>
              </a:ext>
            </a:extLst>
          </p:cNvPr>
          <p:cNvSpPr>
            <a:spLocks noChangeArrowheads="1"/>
          </p:cNvSpPr>
          <p:nvPr/>
        </p:nvSpPr>
        <p:spPr bwMode="auto">
          <a:xfrm>
            <a:off x="4071938" y="4446588"/>
            <a:ext cx="1778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30" name="Line 97">
            <a:extLst>
              <a:ext uri="{FF2B5EF4-FFF2-40B4-BE49-F238E27FC236}">
                <a16:creationId xmlns:a16="http://schemas.microsoft.com/office/drawing/2014/main" id="{EC368E67-F546-4443-9699-4ABBBFF19A9E}"/>
              </a:ext>
            </a:extLst>
          </p:cNvPr>
          <p:cNvSpPr>
            <a:spLocks noChangeShapeType="1"/>
          </p:cNvSpPr>
          <p:nvPr/>
        </p:nvSpPr>
        <p:spPr bwMode="auto">
          <a:xfrm>
            <a:off x="4268788" y="3921125"/>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31" name="Rectangle 98">
            <a:extLst>
              <a:ext uri="{FF2B5EF4-FFF2-40B4-BE49-F238E27FC236}">
                <a16:creationId xmlns:a16="http://schemas.microsoft.com/office/drawing/2014/main" id="{27BAA51D-9C94-40B5-B19F-56B8D477149F}"/>
              </a:ext>
            </a:extLst>
          </p:cNvPr>
          <p:cNvSpPr>
            <a:spLocks noChangeArrowheads="1"/>
          </p:cNvSpPr>
          <p:nvPr/>
        </p:nvSpPr>
        <p:spPr bwMode="auto">
          <a:xfrm>
            <a:off x="3970338" y="3867150"/>
            <a:ext cx="2159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32" name="Rectangle 99">
            <a:extLst>
              <a:ext uri="{FF2B5EF4-FFF2-40B4-BE49-F238E27FC236}">
                <a16:creationId xmlns:a16="http://schemas.microsoft.com/office/drawing/2014/main" id="{54F28FF8-C88A-4560-B3B4-08CC7DACDF9C}"/>
              </a:ext>
            </a:extLst>
          </p:cNvPr>
          <p:cNvSpPr>
            <a:spLocks noChangeArrowheads="1"/>
          </p:cNvSpPr>
          <p:nvPr/>
        </p:nvSpPr>
        <p:spPr bwMode="auto">
          <a:xfrm>
            <a:off x="3970338" y="3876675"/>
            <a:ext cx="2730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98.5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33" name="Line 100">
            <a:extLst>
              <a:ext uri="{FF2B5EF4-FFF2-40B4-BE49-F238E27FC236}">
                <a16:creationId xmlns:a16="http://schemas.microsoft.com/office/drawing/2014/main" id="{97BDF2C9-A0A1-4285-87B4-8DE62D46858B}"/>
              </a:ext>
            </a:extLst>
          </p:cNvPr>
          <p:cNvSpPr>
            <a:spLocks noChangeShapeType="1"/>
          </p:cNvSpPr>
          <p:nvPr/>
        </p:nvSpPr>
        <p:spPr bwMode="auto">
          <a:xfrm>
            <a:off x="4268788" y="3359150"/>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34" name="Rectangle 101">
            <a:extLst>
              <a:ext uri="{FF2B5EF4-FFF2-40B4-BE49-F238E27FC236}">
                <a16:creationId xmlns:a16="http://schemas.microsoft.com/office/drawing/2014/main" id="{C0C7E754-EC93-4F90-933E-A5B4CCE75C83}"/>
              </a:ext>
            </a:extLst>
          </p:cNvPr>
          <p:cNvSpPr>
            <a:spLocks noChangeArrowheads="1"/>
          </p:cNvSpPr>
          <p:nvPr/>
        </p:nvSpPr>
        <p:spPr bwMode="auto">
          <a:xfrm>
            <a:off x="4071938" y="3303588"/>
            <a:ext cx="1238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35" name="Rectangle 102">
            <a:extLst>
              <a:ext uri="{FF2B5EF4-FFF2-40B4-BE49-F238E27FC236}">
                <a16:creationId xmlns:a16="http://schemas.microsoft.com/office/drawing/2014/main" id="{38643F71-E35C-427F-8CB8-9688CC96B067}"/>
              </a:ext>
            </a:extLst>
          </p:cNvPr>
          <p:cNvSpPr>
            <a:spLocks noChangeArrowheads="1"/>
          </p:cNvSpPr>
          <p:nvPr/>
        </p:nvSpPr>
        <p:spPr bwMode="auto">
          <a:xfrm>
            <a:off x="4071938" y="3313113"/>
            <a:ext cx="1778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36" name="Line 103">
            <a:extLst>
              <a:ext uri="{FF2B5EF4-FFF2-40B4-BE49-F238E27FC236}">
                <a16:creationId xmlns:a16="http://schemas.microsoft.com/office/drawing/2014/main" id="{B59C17EA-AEDB-4FCC-B8E1-E698BCF84A30}"/>
              </a:ext>
            </a:extLst>
          </p:cNvPr>
          <p:cNvSpPr>
            <a:spLocks noChangeShapeType="1"/>
          </p:cNvSpPr>
          <p:nvPr/>
        </p:nvSpPr>
        <p:spPr bwMode="auto">
          <a:xfrm>
            <a:off x="4268788" y="2786063"/>
            <a:ext cx="36513"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37" name="Rectangle 104">
            <a:extLst>
              <a:ext uri="{FF2B5EF4-FFF2-40B4-BE49-F238E27FC236}">
                <a16:creationId xmlns:a16="http://schemas.microsoft.com/office/drawing/2014/main" id="{0FB93E51-CF54-4176-BEB2-BDA977687869}"/>
              </a:ext>
            </a:extLst>
          </p:cNvPr>
          <p:cNvSpPr>
            <a:spLocks noChangeArrowheads="1"/>
          </p:cNvSpPr>
          <p:nvPr/>
        </p:nvSpPr>
        <p:spPr bwMode="auto">
          <a:xfrm>
            <a:off x="3970338" y="2733675"/>
            <a:ext cx="2159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38" name="Rectangle 105">
            <a:extLst>
              <a:ext uri="{FF2B5EF4-FFF2-40B4-BE49-F238E27FC236}">
                <a16:creationId xmlns:a16="http://schemas.microsoft.com/office/drawing/2014/main" id="{D6F16922-66B2-44FB-A6DA-6FFB8D8F18B6}"/>
              </a:ext>
            </a:extLst>
          </p:cNvPr>
          <p:cNvSpPr>
            <a:spLocks noChangeArrowheads="1"/>
          </p:cNvSpPr>
          <p:nvPr/>
        </p:nvSpPr>
        <p:spPr bwMode="auto">
          <a:xfrm>
            <a:off x="3970338" y="2743200"/>
            <a:ext cx="2730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99.5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39" name="Line 106">
            <a:extLst>
              <a:ext uri="{FF2B5EF4-FFF2-40B4-BE49-F238E27FC236}">
                <a16:creationId xmlns:a16="http://schemas.microsoft.com/office/drawing/2014/main" id="{8EDDDB15-FEAE-4F28-9D04-13EA5FFA369F}"/>
              </a:ext>
            </a:extLst>
          </p:cNvPr>
          <p:cNvSpPr>
            <a:spLocks noChangeShapeType="1"/>
          </p:cNvSpPr>
          <p:nvPr/>
        </p:nvSpPr>
        <p:spPr bwMode="auto">
          <a:xfrm>
            <a:off x="4268788" y="2222500"/>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40" name="Rectangle 107">
            <a:extLst>
              <a:ext uri="{FF2B5EF4-FFF2-40B4-BE49-F238E27FC236}">
                <a16:creationId xmlns:a16="http://schemas.microsoft.com/office/drawing/2014/main" id="{B5312D49-6D18-4B0E-A579-8641DE455021}"/>
              </a:ext>
            </a:extLst>
          </p:cNvPr>
          <p:cNvSpPr>
            <a:spLocks noChangeArrowheads="1"/>
          </p:cNvSpPr>
          <p:nvPr/>
        </p:nvSpPr>
        <p:spPr bwMode="auto">
          <a:xfrm>
            <a:off x="4005263" y="2171700"/>
            <a:ext cx="185738"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41" name="Rectangle 108">
            <a:extLst>
              <a:ext uri="{FF2B5EF4-FFF2-40B4-BE49-F238E27FC236}">
                <a16:creationId xmlns:a16="http://schemas.microsoft.com/office/drawing/2014/main" id="{2F243A03-9B2F-4976-8765-1EEFAE8534D0}"/>
              </a:ext>
            </a:extLst>
          </p:cNvPr>
          <p:cNvSpPr>
            <a:spLocks noChangeArrowheads="1"/>
          </p:cNvSpPr>
          <p:nvPr/>
        </p:nvSpPr>
        <p:spPr bwMode="auto">
          <a:xfrm>
            <a:off x="4005263" y="2181225"/>
            <a:ext cx="2397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42" name="Line 109">
            <a:extLst>
              <a:ext uri="{FF2B5EF4-FFF2-40B4-BE49-F238E27FC236}">
                <a16:creationId xmlns:a16="http://schemas.microsoft.com/office/drawing/2014/main" id="{2856ADE7-8778-4475-800B-E16C326419EC}"/>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51" name="Rectangle 118">
            <a:extLst>
              <a:ext uri="{FF2B5EF4-FFF2-40B4-BE49-F238E27FC236}">
                <a16:creationId xmlns:a16="http://schemas.microsoft.com/office/drawing/2014/main" id="{570C7E1C-D0C0-46A3-B6F1-F86B04CC6D5B}"/>
              </a:ext>
            </a:extLst>
          </p:cNvPr>
          <p:cNvSpPr>
            <a:spLocks noChangeArrowheads="1"/>
          </p:cNvSpPr>
          <p:nvPr/>
        </p:nvSpPr>
        <p:spPr bwMode="auto">
          <a:xfrm>
            <a:off x="4792663" y="4787900"/>
            <a:ext cx="27305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52" name="Rectangle 119">
            <a:extLst>
              <a:ext uri="{FF2B5EF4-FFF2-40B4-BE49-F238E27FC236}">
                <a16:creationId xmlns:a16="http://schemas.microsoft.com/office/drawing/2014/main" id="{853067AA-0F6A-4DAF-ADD2-064B3006DC39}"/>
              </a:ext>
            </a:extLst>
          </p:cNvPr>
          <p:cNvSpPr>
            <a:spLocks noChangeArrowheads="1"/>
          </p:cNvSpPr>
          <p:nvPr/>
        </p:nvSpPr>
        <p:spPr bwMode="auto">
          <a:xfrm>
            <a:off x="4792663" y="4799013"/>
            <a:ext cx="2976563"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Number of instances seen before interruption, 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53" name="Rectangle 120">
            <a:extLst>
              <a:ext uri="{FF2B5EF4-FFF2-40B4-BE49-F238E27FC236}">
                <a16:creationId xmlns:a16="http://schemas.microsoft.com/office/drawing/2014/main" id="{96BA379F-5385-4694-8DBB-D293A95FE65C}"/>
              </a:ext>
            </a:extLst>
          </p:cNvPr>
          <p:cNvSpPr>
            <a:spLocks noChangeArrowheads="1"/>
          </p:cNvSpPr>
          <p:nvPr/>
        </p:nvSpPr>
        <p:spPr bwMode="auto">
          <a:xfrm rot="16200000">
            <a:off x="3314700" y="3217863"/>
            <a:ext cx="827088"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accuracy(%)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03963" name="Straight Connector 203962">
            <a:extLst>
              <a:ext uri="{FF2B5EF4-FFF2-40B4-BE49-F238E27FC236}">
                <a16:creationId xmlns:a16="http://schemas.microsoft.com/office/drawing/2014/main" id="{B388A049-78CF-4585-B521-A7C972286240}"/>
              </a:ext>
            </a:extLst>
          </p:cNvPr>
          <p:cNvCxnSpPr>
            <a:stCxn id="250" idx="6"/>
          </p:cNvCxnSpPr>
          <p:nvPr/>
        </p:nvCxnSpPr>
        <p:spPr>
          <a:xfrm flipH="1">
            <a:off x="4305300" y="2294202"/>
            <a:ext cx="397911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0" name="Oval 249">
            <a:extLst>
              <a:ext uri="{FF2B5EF4-FFF2-40B4-BE49-F238E27FC236}">
                <a16:creationId xmlns:a16="http://schemas.microsoft.com/office/drawing/2014/main" id="{FBB1312F-A0BE-408A-B3FE-ED180965FBD4}"/>
              </a:ext>
            </a:extLst>
          </p:cNvPr>
          <p:cNvSpPr/>
          <p:nvPr/>
        </p:nvSpPr>
        <p:spPr>
          <a:xfrm>
            <a:off x="8192583" y="2248287"/>
            <a:ext cx="91830" cy="9183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396361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D8876B0E-83CA-434D-A6AC-B208CCEAA9D2}"/>
              </a:ext>
            </a:extLst>
          </p:cNvPr>
          <p:cNvSpPr>
            <a:spLocks noGrp="1" noChangeArrowheads="1"/>
          </p:cNvSpPr>
          <p:nvPr>
            <p:ph type="title"/>
          </p:nvPr>
        </p:nvSpPr>
        <p:spPr>
          <a:xfrm>
            <a:off x="530225" y="87433"/>
            <a:ext cx="7924800" cy="826968"/>
          </a:xfrm>
        </p:spPr>
        <p:txBody>
          <a:bodyPr/>
          <a:lstStyle/>
          <a:p>
            <a:r>
              <a:rPr lang="en-US" altLang="en-US" sz="3800" dirty="0"/>
              <a:t>Case Study</a:t>
            </a:r>
            <a:r>
              <a:rPr lang="en-US" altLang="en-US" sz="3000" dirty="0"/>
              <a:t>: </a:t>
            </a:r>
            <a:r>
              <a:rPr lang="en-US" altLang="en-US" sz="3800" dirty="0"/>
              <a:t>Fish Recognition</a:t>
            </a:r>
            <a:endParaRPr lang="en-US" altLang="en-US" sz="3000" dirty="0"/>
          </a:p>
        </p:txBody>
      </p:sp>
      <p:sp>
        <p:nvSpPr>
          <p:cNvPr id="203781" name="Rectangle 5">
            <a:extLst>
              <a:ext uri="{FF2B5EF4-FFF2-40B4-BE49-F238E27FC236}">
                <a16:creationId xmlns:a16="http://schemas.microsoft.com/office/drawing/2014/main" id="{7D21F05D-6A06-42C6-A836-9F0C022494EC}"/>
              </a:ext>
            </a:extLst>
          </p:cNvPr>
          <p:cNvSpPr>
            <a:spLocks noChangeArrowheads="1"/>
          </p:cNvSpPr>
          <p:nvPr/>
        </p:nvSpPr>
        <p:spPr bwMode="auto">
          <a:xfrm>
            <a:off x="4400550" y="725488"/>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br>
              <a:rPr lang="en-US" altLang="en-US"/>
            </a:br>
            <a:endParaRPr lang="en-US" altLang="en-US"/>
          </a:p>
        </p:txBody>
      </p:sp>
      <p:sp>
        <p:nvSpPr>
          <p:cNvPr id="203783" name="Rectangle 7">
            <a:extLst>
              <a:ext uri="{FF2B5EF4-FFF2-40B4-BE49-F238E27FC236}">
                <a16:creationId xmlns:a16="http://schemas.microsoft.com/office/drawing/2014/main" id="{CEB8FB4E-8E51-4DF3-9FC2-ACD7C383D5F2}"/>
              </a:ext>
            </a:extLst>
          </p:cNvPr>
          <p:cNvSpPr>
            <a:spLocks noChangeArrowheads="1"/>
          </p:cNvSpPr>
          <p:nvPr/>
        </p:nvSpPr>
        <p:spPr bwMode="auto">
          <a:xfrm>
            <a:off x="1088120" y="1911421"/>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br>
              <a:rPr lang="en-US" altLang="en-US"/>
            </a:br>
            <a:endParaRPr lang="en-US" altLang="en-US"/>
          </a:p>
        </p:txBody>
      </p:sp>
      <p:sp>
        <p:nvSpPr>
          <p:cNvPr id="203785" name="Text Box 9">
            <a:extLst>
              <a:ext uri="{FF2B5EF4-FFF2-40B4-BE49-F238E27FC236}">
                <a16:creationId xmlns:a16="http://schemas.microsoft.com/office/drawing/2014/main" id="{880D9BEC-4097-4B8F-A4C8-F108B8F8E486}"/>
              </a:ext>
            </a:extLst>
          </p:cNvPr>
          <p:cNvSpPr txBox="1">
            <a:spLocks noChangeArrowheads="1"/>
          </p:cNvSpPr>
          <p:nvPr/>
        </p:nvSpPr>
        <p:spPr bwMode="auto">
          <a:xfrm>
            <a:off x="4125299" y="4938614"/>
            <a:ext cx="904806" cy="40013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dirty="0">
                <a:solidFill>
                  <a:srgbClr val="FF0000"/>
                </a:solidFill>
                <a:ea typeface="ＭＳ Ｐゴシック" panose="020B0600070205080204" pitchFamily="34" charset="-128"/>
              </a:rPr>
              <a:t>0.3 sec</a:t>
            </a:r>
            <a:endParaRPr lang="en-US" altLang="en-US" sz="2000" dirty="0">
              <a:solidFill>
                <a:srgbClr val="FF0000"/>
              </a:solidFill>
            </a:endParaRPr>
          </a:p>
        </p:txBody>
      </p:sp>
      <p:sp>
        <p:nvSpPr>
          <p:cNvPr id="203786" name="Text Box 10">
            <a:extLst>
              <a:ext uri="{FF2B5EF4-FFF2-40B4-BE49-F238E27FC236}">
                <a16:creationId xmlns:a16="http://schemas.microsoft.com/office/drawing/2014/main" id="{5FF24BBA-282B-4203-8E43-30247D396BB6}"/>
              </a:ext>
            </a:extLst>
          </p:cNvPr>
          <p:cNvSpPr txBox="1">
            <a:spLocks noChangeArrowheads="1"/>
          </p:cNvSpPr>
          <p:nvPr/>
        </p:nvSpPr>
        <p:spPr bwMode="auto">
          <a:xfrm>
            <a:off x="7492729" y="4959798"/>
            <a:ext cx="904806" cy="40013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dirty="0">
                <a:solidFill>
                  <a:srgbClr val="FF0000"/>
                </a:solidFill>
                <a:ea typeface="ＭＳ Ｐゴシック" panose="020B0600070205080204" pitchFamily="34" charset="-128"/>
              </a:rPr>
              <a:t>4.0 sec</a:t>
            </a:r>
            <a:endParaRPr lang="en-US" altLang="en-US" sz="2000" dirty="0">
              <a:solidFill>
                <a:srgbClr val="FF0000"/>
              </a:solidFill>
            </a:endParaRPr>
          </a:p>
        </p:txBody>
      </p:sp>
      <p:sp>
        <p:nvSpPr>
          <p:cNvPr id="203787" name="Line 11">
            <a:extLst>
              <a:ext uri="{FF2B5EF4-FFF2-40B4-BE49-F238E27FC236}">
                <a16:creationId xmlns:a16="http://schemas.microsoft.com/office/drawing/2014/main" id="{B8D8A276-91D8-4C02-B2CA-82367B1D44B3}"/>
              </a:ext>
            </a:extLst>
          </p:cNvPr>
          <p:cNvSpPr>
            <a:spLocks noChangeShapeType="1"/>
          </p:cNvSpPr>
          <p:nvPr/>
        </p:nvSpPr>
        <p:spPr bwMode="auto">
          <a:xfrm flipV="1">
            <a:off x="8248107" y="4674993"/>
            <a:ext cx="0" cy="28245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8" name="Line 12">
            <a:extLst>
              <a:ext uri="{FF2B5EF4-FFF2-40B4-BE49-F238E27FC236}">
                <a16:creationId xmlns:a16="http://schemas.microsoft.com/office/drawing/2014/main" id="{C5E1A4AB-556C-42FC-AA46-07B511D46E7D}"/>
              </a:ext>
            </a:extLst>
          </p:cNvPr>
          <p:cNvSpPr>
            <a:spLocks noChangeShapeType="1"/>
          </p:cNvSpPr>
          <p:nvPr/>
        </p:nvSpPr>
        <p:spPr bwMode="auto">
          <a:xfrm flipV="1">
            <a:off x="4552405" y="4604380"/>
            <a:ext cx="0" cy="33894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9" name="Line 13">
            <a:extLst>
              <a:ext uri="{FF2B5EF4-FFF2-40B4-BE49-F238E27FC236}">
                <a16:creationId xmlns:a16="http://schemas.microsoft.com/office/drawing/2014/main" id="{BF5E12CA-D938-42D3-9603-CD44B12ADB29}"/>
              </a:ext>
            </a:extLst>
          </p:cNvPr>
          <p:cNvSpPr>
            <a:spLocks noChangeShapeType="1"/>
          </p:cNvSpPr>
          <p:nvPr/>
        </p:nvSpPr>
        <p:spPr bwMode="auto">
          <a:xfrm flipV="1">
            <a:off x="4548875" y="2302405"/>
            <a:ext cx="0" cy="22596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1" name="Text Box 15">
            <a:extLst>
              <a:ext uri="{FF2B5EF4-FFF2-40B4-BE49-F238E27FC236}">
                <a16:creationId xmlns:a16="http://schemas.microsoft.com/office/drawing/2014/main" id="{30C3DCBA-AF48-459D-9C8A-2E91A1D62AE7}"/>
              </a:ext>
            </a:extLst>
          </p:cNvPr>
          <p:cNvSpPr txBox="1">
            <a:spLocks noChangeArrowheads="1"/>
          </p:cNvSpPr>
          <p:nvPr/>
        </p:nvSpPr>
        <p:spPr bwMode="auto">
          <a:xfrm>
            <a:off x="-76540" y="6592186"/>
            <a:ext cx="22447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dirty="0">
                <a:solidFill>
                  <a:schemeClr val="bg1">
                    <a:lumMod val="65000"/>
                  </a:schemeClr>
                </a:solidFill>
                <a:ea typeface="ＭＳ Ｐゴシック" panose="020B0600070205080204" pitchFamily="34" charset="-128"/>
              </a:rPr>
              <a:t>Rotation-Robust DTW [Keogh 05]</a:t>
            </a:r>
            <a:endParaRPr lang="en-US" altLang="en-US" sz="1200" dirty="0">
              <a:solidFill>
                <a:schemeClr val="bg1">
                  <a:lumMod val="65000"/>
                </a:schemeClr>
              </a:solidFill>
            </a:endParaRPr>
          </a:p>
        </p:txBody>
      </p:sp>
      <p:grpSp>
        <p:nvGrpSpPr>
          <p:cNvPr id="203793" name="Group 17">
            <a:extLst>
              <a:ext uri="{FF2B5EF4-FFF2-40B4-BE49-F238E27FC236}">
                <a16:creationId xmlns:a16="http://schemas.microsoft.com/office/drawing/2014/main" id="{20FC36CA-B307-4056-A1FB-062F997BD2AC}"/>
              </a:ext>
            </a:extLst>
          </p:cNvPr>
          <p:cNvGrpSpPr>
            <a:grpSpLocks noChangeAspect="1"/>
          </p:cNvGrpSpPr>
          <p:nvPr/>
        </p:nvGrpSpPr>
        <p:grpSpPr bwMode="auto">
          <a:xfrm>
            <a:off x="111807" y="2095571"/>
            <a:ext cx="3505200" cy="3460750"/>
            <a:chOff x="144" y="1152"/>
            <a:chExt cx="1730" cy="1708"/>
          </a:xfrm>
        </p:grpSpPr>
        <p:sp>
          <p:nvSpPr>
            <p:cNvPr id="203792" name="AutoShape 16">
              <a:extLst>
                <a:ext uri="{FF2B5EF4-FFF2-40B4-BE49-F238E27FC236}">
                  <a16:creationId xmlns:a16="http://schemas.microsoft.com/office/drawing/2014/main" id="{718C33AC-BE16-496C-A379-C1C96671A3B0}"/>
                </a:ext>
              </a:extLst>
            </p:cNvPr>
            <p:cNvSpPr>
              <a:spLocks noChangeAspect="1" noChangeArrowheads="1" noTextEdit="1"/>
            </p:cNvSpPr>
            <p:nvPr/>
          </p:nvSpPr>
          <p:spPr bwMode="auto">
            <a:xfrm>
              <a:off x="144" y="1152"/>
              <a:ext cx="1730" cy="1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794" name="Line 18">
              <a:extLst>
                <a:ext uri="{FF2B5EF4-FFF2-40B4-BE49-F238E27FC236}">
                  <a16:creationId xmlns:a16="http://schemas.microsoft.com/office/drawing/2014/main" id="{14DBC76A-A244-432E-BD29-4850F6F145B6}"/>
                </a:ext>
              </a:extLst>
            </p:cNvPr>
            <p:cNvSpPr>
              <a:spLocks noChangeShapeType="1"/>
            </p:cNvSpPr>
            <p:nvPr/>
          </p:nvSpPr>
          <p:spPr bwMode="auto">
            <a:xfrm flipH="1">
              <a:off x="187" y="2285"/>
              <a:ext cx="247" cy="249"/>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95" name="Line 19">
              <a:extLst>
                <a:ext uri="{FF2B5EF4-FFF2-40B4-BE49-F238E27FC236}">
                  <a16:creationId xmlns:a16="http://schemas.microsoft.com/office/drawing/2014/main" id="{8544FF30-2F40-4E8D-953D-F50FFD8354A3}"/>
                </a:ext>
              </a:extLst>
            </p:cNvPr>
            <p:cNvSpPr>
              <a:spLocks noChangeShapeType="1"/>
            </p:cNvSpPr>
            <p:nvPr/>
          </p:nvSpPr>
          <p:spPr bwMode="auto">
            <a:xfrm flipH="1">
              <a:off x="547" y="1986"/>
              <a:ext cx="369" cy="760"/>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96" name="Line 20">
              <a:extLst>
                <a:ext uri="{FF2B5EF4-FFF2-40B4-BE49-F238E27FC236}">
                  <a16:creationId xmlns:a16="http://schemas.microsoft.com/office/drawing/2014/main" id="{E29E393C-BAF2-4A0C-BBCE-73320C703551}"/>
                </a:ext>
              </a:extLst>
            </p:cNvPr>
            <p:cNvSpPr>
              <a:spLocks noChangeShapeType="1"/>
            </p:cNvSpPr>
            <p:nvPr/>
          </p:nvSpPr>
          <p:spPr bwMode="auto">
            <a:xfrm flipH="1">
              <a:off x="872" y="1804"/>
              <a:ext cx="478" cy="768"/>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97" name="Line 21">
              <a:extLst>
                <a:ext uri="{FF2B5EF4-FFF2-40B4-BE49-F238E27FC236}">
                  <a16:creationId xmlns:a16="http://schemas.microsoft.com/office/drawing/2014/main" id="{37C067CA-9C86-4262-AC60-B0A1C5C547B5}"/>
                </a:ext>
              </a:extLst>
            </p:cNvPr>
            <p:cNvSpPr>
              <a:spLocks noChangeShapeType="1"/>
            </p:cNvSpPr>
            <p:nvPr/>
          </p:nvSpPr>
          <p:spPr bwMode="auto">
            <a:xfrm>
              <a:off x="1045" y="2251"/>
              <a:ext cx="378" cy="490"/>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98" name="Line 22">
              <a:extLst>
                <a:ext uri="{FF2B5EF4-FFF2-40B4-BE49-F238E27FC236}">
                  <a16:creationId xmlns:a16="http://schemas.microsoft.com/office/drawing/2014/main" id="{CEAD3FA4-A085-41BD-9A74-08469E6465DD}"/>
                </a:ext>
              </a:extLst>
            </p:cNvPr>
            <p:cNvSpPr>
              <a:spLocks noChangeShapeType="1"/>
            </p:cNvSpPr>
            <p:nvPr/>
          </p:nvSpPr>
          <p:spPr bwMode="auto">
            <a:xfrm flipH="1">
              <a:off x="1013" y="1994"/>
              <a:ext cx="469" cy="556"/>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99" name="Line 23">
              <a:extLst>
                <a:ext uri="{FF2B5EF4-FFF2-40B4-BE49-F238E27FC236}">
                  <a16:creationId xmlns:a16="http://schemas.microsoft.com/office/drawing/2014/main" id="{741AF0AD-F8DB-4CD6-8444-7D12015CBC95}"/>
                </a:ext>
              </a:extLst>
            </p:cNvPr>
            <p:cNvSpPr>
              <a:spLocks noChangeShapeType="1"/>
            </p:cNvSpPr>
            <p:nvPr/>
          </p:nvSpPr>
          <p:spPr bwMode="auto">
            <a:xfrm>
              <a:off x="170" y="2776"/>
              <a:ext cx="168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00" name="Rectangle 24">
              <a:extLst>
                <a:ext uri="{FF2B5EF4-FFF2-40B4-BE49-F238E27FC236}">
                  <a16:creationId xmlns:a16="http://schemas.microsoft.com/office/drawing/2014/main" id="{7450F678-FFAB-46EC-A3A9-7744C40A7214}"/>
                </a:ext>
              </a:extLst>
            </p:cNvPr>
            <p:cNvSpPr>
              <a:spLocks noChangeArrowheads="1"/>
            </p:cNvSpPr>
            <p:nvPr/>
          </p:nvSpPr>
          <p:spPr bwMode="auto">
            <a:xfrm>
              <a:off x="144" y="2792"/>
              <a:ext cx="43"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01" name="Rectangle 25">
              <a:extLst>
                <a:ext uri="{FF2B5EF4-FFF2-40B4-BE49-F238E27FC236}">
                  <a16:creationId xmlns:a16="http://schemas.microsoft.com/office/drawing/2014/main" id="{36DD7682-7C24-40E0-B05E-35F1533BC216}"/>
                </a:ext>
              </a:extLst>
            </p:cNvPr>
            <p:cNvSpPr>
              <a:spLocks noChangeArrowheads="1"/>
            </p:cNvSpPr>
            <p:nvPr/>
          </p:nvSpPr>
          <p:spPr bwMode="auto">
            <a:xfrm>
              <a:off x="144"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02" name="Rectangle 26">
              <a:extLst>
                <a:ext uri="{FF2B5EF4-FFF2-40B4-BE49-F238E27FC236}">
                  <a16:creationId xmlns:a16="http://schemas.microsoft.com/office/drawing/2014/main" id="{15C01E3D-6672-44AE-AD3F-13F1B37EFA39}"/>
                </a:ext>
              </a:extLst>
            </p:cNvPr>
            <p:cNvSpPr>
              <a:spLocks noChangeArrowheads="1"/>
            </p:cNvSpPr>
            <p:nvPr/>
          </p:nvSpPr>
          <p:spPr bwMode="auto">
            <a:xfrm>
              <a:off x="160"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2</a:t>
              </a:r>
              <a:endParaRPr lang="en-US" altLang="en-US"/>
            </a:p>
          </p:txBody>
        </p:sp>
        <p:sp>
          <p:nvSpPr>
            <p:cNvPr id="203803" name="Line 27">
              <a:extLst>
                <a:ext uri="{FF2B5EF4-FFF2-40B4-BE49-F238E27FC236}">
                  <a16:creationId xmlns:a16="http://schemas.microsoft.com/office/drawing/2014/main" id="{BC220CB9-0A33-4D6E-A058-B070E9933085}"/>
                </a:ext>
              </a:extLst>
            </p:cNvPr>
            <p:cNvSpPr>
              <a:spLocks noChangeShapeType="1"/>
            </p:cNvSpPr>
            <p:nvPr/>
          </p:nvSpPr>
          <p:spPr bwMode="auto">
            <a:xfrm flipV="1">
              <a:off x="380"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04" name="Rectangle 28">
              <a:extLst>
                <a:ext uri="{FF2B5EF4-FFF2-40B4-BE49-F238E27FC236}">
                  <a16:creationId xmlns:a16="http://schemas.microsoft.com/office/drawing/2014/main" id="{067C6220-0663-4B01-8E28-160C68FB5771}"/>
                </a:ext>
              </a:extLst>
            </p:cNvPr>
            <p:cNvSpPr>
              <a:spLocks noChangeArrowheads="1"/>
            </p:cNvSpPr>
            <p:nvPr/>
          </p:nvSpPr>
          <p:spPr bwMode="auto">
            <a:xfrm>
              <a:off x="329" y="2792"/>
              <a:ext cx="82"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05" name="Rectangle 29">
              <a:extLst>
                <a:ext uri="{FF2B5EF4-FFF2-40B4-BE49-F238E27FC236}">
                  <a16:creationId xmlns:a16="http://schemas.microsoft.com/office/drawing/2014/main" id="{89CD1CB4-EDB8-4DAE-9E4D-7DDF77CE1511}"/>
                </a:ext>
              </a:extLst>
            </p:cNvPr>
            <p:cNvSpPr>
              <a:spLocks noChangeArrowheads="1"/>
            </p:cNvSpPr>
            <p:nvPr/>
          </p:nvSpPr>
          <p:spPr bwMode="auto">
            <a:xfrm>
              <a:off x="329"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06" name="Rectangle 30">
              <a:extLst>
                <a:ext uri="{FF2B5EF4-FFF2-40B4-BE49-F238E27FC236}">
                  <a16:creationId xmlns:a16="http://schemas.microsoft.com/office/drawing/2014/main" id="{BD724B91-983F-4A7D-B373-6FA379BBFEFA}"/>
                </a:ext>
              </a:extLst>
            </p:cNvPr>
            <p:cNvSpPr>
              <a:spLocks noChangeArrowheads="1"/>
            </p:cNvSpPr>
            <p:nvPr/>
          </p:nvSpPr>
          <p:spPr bwMode="auto">
            <a:xfrm>
              <a:off x="346"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1.5</a:t>
              </a:r>
              <a:endParaRPr lang="en-US" altLang="en-US"/>
            </a:p>
          </p:txBody>
        </p:sp>
        <p:sp>
          <p:nvSpPr>
            <p:cNvPr id="203807" name="Line 31">
              <a:extLst>
                <a:ext uri="{FF2B5EF4-FFF2-40B4-BE49-F238E27FC236}">
                  <a16:creationId xmlns:a16="http://schemas.microsoft.com/office/drawing/2014/main" id="{70EE7BA1-A6B1-4E2D-AFDA-99A0B1B3705C}"/>
                </a:ext>
              </a:extLst>
            </p:cNvPr>
            <p:cNvSpPr>
              <a:spLocks noChangeShapeType="1"/>
            </p:cNvSpPr>
            <p:nvPr/>
          </p:nvSpPr>
          <p:spPr bwMode="auto">
            <a:xfrm flipV="1">
              <a:off x="589"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08" name="Rectangle 32">
              <a:extLst>
                <a:ext uri="{FF2B5EF4-FFF2-40B4-BE49-F238E27FC236}">
                  <a16:creationId xmlns:a16="http://schemas.microsoft.com/office/drawing/2014/main" id="{4D85236D-14B8-48C2-8EAE-2C5301C5A5F7}"/>
                </a:ext>
              </a:extLst>
            </p:cNvPr>
            <p:cNvSpPr>
              <a:spLocks noChangeArrowheads="1"/>
            </p:cNvSpPr>
            <p:nvPr/>
          </p:nvSpPr>
          <p:spPr bwMode="auto">
            <a:xfrm>
              <a:off x="562" y="2792"/>
              <a:ext cx="43"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09" name="Rectangle 33">
              <a:extLst>
                <a:ext uri="{FF2B5EF4-FFF2-40B4-BE49-F238E27FC236}">
                  <a16:creationId xmlns:a16="http://schemas.microsoft.com/office/drawing/2014/main" id="{B8A55914-A35D-4730-BCBA-502D3D3DD868}"/>
                </a:ext>
              </a:extLst>
            </p:cNvPr>
            <p:cNvSpPr>
              <a:spLocks noChangeArrowheads="1"/>
            </p:cNvSpPr>
            <p:nvPr/>
          </p:nvSpPr>
          <p:spPr bwMode="auto">
            <a:xfrm>
              <a:off x="562"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10" name="Rectangle 34">
              <a:extLst>
                <a:ext uri="{FF2B5EF4-FFF2-40B4-BE49-F238E27FC236}">
                  <a16:creationId xmlns:a16="http://schemas.microsoft.com/office/drawing/2014/main" id="{BFC17EB5-F6B5-4F42-8297-E4984BDB65AC}"/>
                </a:ext>
              </a:extLst>
            </p:cNvPr>
            <p:cNvSpPr>
              <a:spLocks noChangeArrowheads="1"/>
            </p:cNvSpPr>
            <p:nvPr/>
          </p:nvSpPr>
          <p:spPr bwMode="auto">
            <a:xfrm>
              <a:off x="578"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a:t>
              </a:r>
              <a:endParaRPr lang="en-US" altLang="en-US"/>
            </a:p>
          </p:txBody>
        </p:sp>
        <p:sp>
          <p:nvSpPr>
            <p:cNvPr id="203811" name="Line 35">
              <a:extLst>
                <a:ext uri="{FF2B5EF4-FFF2-40B4-BE49-F238E27FC236}">
                  <a16:creationId xmlns:a16="http://schemas.microsoft.com/office/drawing/2014/main" id="{C8DFA838-6CCC-4E1B-AF32-1970A5CBC70A}"/>
                </a:ext>
              </a:extLst>
            </p:cNvPr>
            <p:cNvSpPr>
              <a:spLocks noChangeShapeType="1"/>
            </p:cNvSpPr>
            <p:nvPr/>
          </p:nvSpPr>
          <p:spPr bwMode="auto">
            <a:xfrm flipV="1">
              <a:off x="799"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12" name="Rectangle 36">
              <a:extLst>
                <a:ext uri="{FF2B5EF4-FFF2-40B4-BE49-F238E27FC236}">
                  <a16:creationId xmlns:a16="http://schemas.microsoft.com/office/drawing/2014/main" id="{87F9AEDC-DB7C-416D-AD88-24DDC65B0439}"/>
                </a:ext>
              </a:extLst>
            </p:cNvPr>
            <p:cNvSpPr>
              <a:spLocks noChangeArrowheads="1"/>
            </p:cNvSpPr>
            <p:nvPr/>
          </p:nvSpPr>
          <p:spPr bwMode="auto">
            <a:xfrm>
              <a:off x="748" y="2792"/>
              <a:ext cx="8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13" name="Rectangle 37">
              <a:extLst>
                <a:ext uri="{FF2B5EF4-FFF2-40B4-BE49-F238E27FC236}">
                  <a16:creationId xmlns:a16="http://schemas.microsoft.com/office/drawing/2014/main" id="{C175C82A-0484-4A98-8A34-6BC6EB007C2A}"/>
                </a:ext>
              </a:extLst>
            </p:cNvPr>
            <p:cNvSpPr>
              <a:spLocks noChangeArrowheads="1"/>
            </p:cNvSpPr>
            <p:nvPr/>
          </p:nvSpPr>
          <p:spPr bwMode="auto">
            <a:xfrm>
              <a:off x="748"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14" name="Rectangle 38">
              <a:extLst>
                <a:ext uri="{FF2B5EF4-FFF2-40B4-BE49-F238E27FC236}">
                  <a16:creationId xmlns:a16="http://schemas.microsoft.com/office/drawing/2014/main" id="{7BCD2A74-A493-4F80-8B6F-4DD20837FDCD}"/>
                </a:ext>
              </a:extLst>
            </p:cNvPr>
            <p:cNvSpPr>
              <a:spLocks noChangeArrowheads="1"/>
            </p:cNvSpPr>
            <p:nvPr/>
          </p:nvSpPr>
          <p:spPr bwMode="auto">
            <a:xfrm>
              <a:off x="764"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0.5</a:t>
              </a:r>
              <a:endParaRPr lang="en-US" altLang="en-US"/>
            </a:p>
          </p:txBody>
        </p:sp>
        <p:sp>
          <p:nvSpPr>
            <p:cNvPr id="203815" name="Line 39">
              <a:extLst>
                <a:ext uri="{FF2B5EF4-FFF2-40B4-BE49-F238E27FC236}">
                  <a16:creationId xmlns:a16="http://schemas.microsoft.com/office/drawing/2014/main" id="{512C8BC4-7A3B-4294-85C5-EE8F85818723}"/>
                </a:ext>
              </a:extLst>
            </p:cNvPr>
            <p:cNvSpPr>
              <a:spLocks noChangeShapeType="1"/>
            </p:cNvSpPr>
            <p:nvPr/>
          </p:nvSpPr>
          <p:spPr bwMode="auto">
            <a:xfrm flipV="1">
              <a:off x="1011"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16" name="Rectangle 40">
              <a:extLst>
                <a:ext uri="{FF2B5EF4-FFF2-40B4-BE49-F238E27FC236}">
                  <a16:creationId xmlns:a16="http://schemas.microsoft.com/office/drawing/2014/main" id="{AAFD7355-4332-40C5-A605-655C1100B35C}"/>
                </a:ext>
              </a:extLst>
            </p:cNvPr>
            <p:cNvSpPr>
              <a:spLocks noChangeArrowheads="1"/>
            </p:cNvSpPr>
            <p:nvPr/>
          </p:nvSpPr>
          <p:spPr bwMode="auto">
            <a:xfrm>
              <a:off x="1000" y="2792"/>
              <a:ext cx="27"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17" name="Rectangle 41">
              <a:extLst>
                <a:ext uri="{FF2B5EF4-FFF2-40B4-BE49-F238E27FC236}">
                  <a16:creationId xmlns:a16="http://schemas.microsoft.com/office/drawing/2014/main" id="{8C7F94E4-37D8-4BD9-827A-971FDB803338}"/>
                </a:ext>
              </a:extLst>
            </p:cNvPr>
            <p:cNvSpPr>
              <a:spLocks noChangeArrowheads="1"/>
            </p:cNvSpPr>
            <p:nvPr/>
          </p:nvSpPr>
          <p:spPr bwMode="auto">
            <a:xfrm>
              <a:off x="1000"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0</a:t>
              </a:r>
              <a:endParaRPr lang="en-US" altLang="en-US"/>
            </a:p>
          </p:txBody>
        </p:sp>
        <p:sp>
          <p:nvSpPr>
            <p:cNvPr id="203818" name="Line 42">
              <a:extLst>
                <a:ext uri="{FF2B5EF4-FFF2-40B4-BE49-F238E27FC236}">
                  <a16:creationId xmlns:a16="http://schemas.microsoft.com/office/drawing/2014/main" id="{9C2C6F3C-02A9-4404-B573-2E90909B5BE9}"/>
                </a:ext>
              </a:extLst>
            </p:cNvPr>
            <p:cNvSpPr>
              <a:spLocks noChangeShapeType="1"/>
            </p:cNvSpPr>
            <p:nvPr/>
          </p:nvSpPr>
          <p:spPr bwMode="auto">
            <a:xfrm flipV="1">
              <a:off x="1221"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19" name="Rectangle 43">
              <a:extLst>
                <a:ext uri="{FF2B5EF4-FFF2-40B4-BE49-F238E27FC236}">
                  <a16:creationId xmlns:a16="http://schemas.microsoft.com/office/drawing/2014/main" id="{414BB906-C29C-4179-9152-D920DED4E0A4}"/>
                </a:ext>
              </a:extLst>
            </p:cNvPr>
            <p:cNvSpPr>
              <a:spLocks noChangeArrowheads="1"/>
            </p:cNvSpPr>
            <p:nvPr/>
          </p:nvSpPr>
          <p:spPr bwMode="auto">
            <a:xfrm>
              <a:off x="1187" y="2792"/>
              <a:ext cx="6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20" name="Rectangle 44">
              <a:extLst>
                <a:ext uri="{FF2B5EF4-FFF2-40B4-BE49-F238E27FC236}">
                  <a16:creationId xmlns:a16="http://schemas.microsoft.com/office/drawing/2014/main" id="{BD881B9F-A5AB-402D-83CD-87A0AD58D130}"/>
                </a:ext>
              </a:extLst>
            </p:cNvPr>
            <p:cNvSpPr>
              <a:spLocks noChangeArrowheads="1"/>
            </p:cNvSpPr>
            <p:nvPr/>
          </p:nvSpPr>
          <p:spPr bwMode="auto">
            <a:xfrm>
              <a:off x="1187"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0.5</a:t>
              </a:r>
              <a:endParaRPr lang="en-US" altLang="en-US"/>
            </a:p>
          </p:txBody>
        </p:sp>
        <p:sp>
          <p:nvSpPr>
            <p:cNvPr id="203821" name="Line 45">
              <a:extLst>
                <a:ext uri="{FF2B5EF4-FFF2-40B4-BE49-F238E27FC236}">
                  <a16:creationId xmlns:a16="http://schemas.microsoft.com/office/drawing/2014/main" id="{5C567126-E27A-4E9F-8D80-AE42D19C2AB4}"/>
                </a:ext>
              </a:extLst>
            </p:cNvPr>
            <p:cNvSpPr>
              <a:spLocks noChangeShapeType="1"/>
            </p:cNvSpPr>
            <p:nvPr/>
          </p:nvSpPr>
          <p:spPr bwMode="auto">
            <a:xfrm flipV="1">
              <a:off x="1430"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22" name="Rectangle 46">
              <a:extLst>
                <a:ext uri="{FF2B5EF4-FFF2-40B4-BE49-F238E27FC236}">
                  <a16:creationId xmlns:a16="http://schemas.microsoft.com/office/drawing/2014/main" id="{477599FF-19F3-4A7C-9291-1CC6A48D533A}"/>
                </a:ext>
              </a:extLst>
            </p:cNvPr>
            <p:cNvSpPr>
              <a:spLocks noChangeArrowheads="1"/>
            </p:cNvSpPr>
            <p:nvPr/>
          </p:nvSpPr>
          <p:spPr bwMode="auto">
            <a:xfrm>
              <a:off x="1418" y="2792"/>
              <a:ext cx="26"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23" name="Rectangle 47">
              <a:extLst>
                <a:ext uri="{FF2B5EF4-FFF2-40B4-BE49-F238E27FC236}">
                  <a16:creationId xmlns:a16="http://schemas.microsoft.com/office/drawing/2014/main" id="{65A65F82-706F-4D12-AFE4-4C1DE8F934AB}"/>
                </a:ext>
              </a:extLst>
            </p:cNvPr>
            <p:cNvSpPr>
              <a:spLocks noChangeArrowheads="1"/>
            </p:cNvSpPr>
            <p:nvPr/>
          </p:nvSpPr>
          <p:spPr bwMode="auto">
            <a:xfrm>
              <a:off x="1418"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a:t>
              </a:r>
              <a:endParaRPr lang="en-US" altLang="en-US"/>
            </a:p>
          </p:txBody>
        </p:sp>
        <p:sp>
          <p:nvSpPr>
            <p:cNvPr id="203824" name="Line 48">
              <a:extLst>
                <a:ext uri="{FF2B5EF4-FFF2-40B4-BE49-F238E27FC236}">
                  <a16:creationId xmlns:a16="http://schemas.microsoft.com/office/drawing/2014/main" id="{A5F43330-F6F2-4272-A326-DD90DF45FFBB}"/>
                </a:ext>
              </a:extLst>
            </p:cNvPr>
            <p:cNvSpPr>
              <a:spLocks noChangeShapeType="1"/>
            </p:cNvSpPr>
            <p:nvPr/>
          </p:nvSpPr>
          <p:spPr bwMode="auto">
            <a:xfrm flipV="1">
              <a:off x="1639"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25" name="Rectangle 49">
              <a:extLst>
                <a:ext uri="{FF2B5EF4-FFF2-40B4-BE49-F238E27FC236}">
                  <a16:creationId xmlns:a16="http://schemas.microsoft.com/office/drawing/2014/main" id="{EED87B2F-7CBE-4A5D-B44A-ADE3FD31DA36}"/>
                </a:ext>
              </a:extLst>
            </p:cNvPr>
            <p:cNvSpPr>
              <a:spLocks noChangeArrowheads="1"/>
            </p:cNvSpPr>
            <p:nvPr/>
          </p:nvSpPr>
          <p:spPr bwMode="auto">
            <a:xfrm>
              <a:off x="1605" y="2792"/>
              <a:ext cx="6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26" name="Rectangle 50">
              <a:extLst>
                <a:ext uri="{FF2B5EF4-FFF2-40B4-BE49-F238E27FC236}">
                  <a16:creationId xmlns:a16="http://schemas.microsoft.com/office/drawing/2014/main" id="{4E41F1A6-6751-4984-9883-FE3698B561A0}"/>
                </a:ext>
              </a:extLst>
            </p:cNvPr>
            <p:cNvSpPr>
              <a:spLocks noChangeArrowheads="1"/>
            </p:cNvSpPr>
            <p:nvPr/>
          </p:nvSpPr>
          <p:spPr bwMode="auto">
            <a:xfrm>
              <a:off x="1605"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1.5</a:t>
              </a:r>
              <a:endParaRPr lang="en-US" altLang="en-US"/>
            </a:p>
          </p:txBody>
        </p:sp>
        <p:sp>
          <p:nvSpPr>
            <p:cNvPr id="203827" name="Line 51">
              <a:extLst>
                <a:ext uri="{FF2B5EF4-FFF2-40B4-BE49-F238E27FC236}">
                  <a16:creationId xmlns:a16="http://schemas.microsoft.com/office/drawing/2014/main" id="{4C2EC29E-550B-42B6-8B6F-F380697986A0}"/>
                </a:ext>
              </a:extLst>
            </p:cNvPr>
            <p:cNvSpPr>
              <a:spLocks noChangeShapeType="1"/>
            </p:cNvSpPr>
            <p:nvPr/>
          </p:nvSpPr>
          <p:spPr bwMode="auto">
            <a:xfrm flipV="1">
              <a:off x="1852"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28" name="Rectangle 52">
              <a:extLst>
                <a:ext uri="{FF2B5EF4-FFF2-40B4-BE49-F238E27FC236}">
                  <a16:creationId xmlns:a16="http://schemas.microsoft.com/office/drawing/2014/main" id="{A18C269A-B65B-4F24-BE6E-6C9894D03CC7}"/>
                </a:ext>
              </a:extLst>
            </p:cNvPr>
            <p:cNvSpPr>
              <a:spLocks noChangeArrowheads="1"/>
            </p:cNvSpPr>
            <p:nvPr/>
          </p:nvSpPr>
          <p:spPr bwMode="auto">
            <a:xfrm>
              <a:off x="1841" y="2792"/>
              <a:ext cx="27"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29" name="Rectangle 53">
              <a:extLst>
                <a:ext uri="{FF2B5EF4-FFF2-40B4-BE49-F238E27FC236}">
                  <a16:creationId xmlns:a16="http://schemas.microsoft.com/office/drawing/2014/main" id="{24CC1D26-1711-4386-A53B-3DAB9BE5290A}"/>
                </a:ext>
              </a:extLst>
            </p:cNvPr>
            <p:cNvSpPr>
              <a:spLocks noChangeArrowheads="1"/>
            </p:cNvSpPr>
            <p:nvPr/>
          </p:nvSpPr>
          <p:spPr bwMode="auto">
            <a:xfrm>
              <a:off x="1841"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2</a:t>
              </a:r>
              <a:endParaRPr lang="en-US" altLang="en-US"/>
            </a:p>
          </p:txBody>
        </p:sp>
        <p:sp>
          <p:nvSpPr>
            <p:cNvPr id="203830" name="Line 54">
              <a:extLst>
                <a:ext uri="{FF2B5EF4-FFF2-40B4-BE49-F238E27FC236}">
                  <a16:creationId xmlns:a16="http://schemas.microsoft.com/office/drawing/2014/main" id="{242C4875-565D-4D7D-ABEA-C3BCD29FFAD4}"/>
                </a:ext>
              </a:extLst>
            </p:cNvPr>
            <p:cNvSpPr>
              <a:spLocks noChangeShapeType="1"/>
            </p:cNvSpPr>
            <p:nvPr/>
          </p:nvSpPr>
          <p:spPr bwMode="auto">
            <a:xfrm flipH="1">
              <a:off x="1832" y="2776"/>
              <a:ext cx="20"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31" name="Freeform 55">
              <a:extLst>
                <a:ext uri="{FF2B5EF4-FFF2-40B4-BE49-F238E27FC236}">
                  <a16:creationId xmlns:a16="http://schemas.microsoft.com/office/drawing/2014/main" id="{A90D7009-A413-479D-B73A-318C1FAF6672}"/>
                </a:ext>
              </a:extLst>
            </p:cNvPr>
            <p:cNvSpPr>
              <a:spLocks/>
            </p:cNvSpPr>
            <p:nvPr/>
          </p:nvSpPr>
          <p:spPr bwMode="auto">
            <a:xfrm>
              <a:off x="182" y="2529"/>
              <a:ext cx="571" cy="222"/>
            </a:xfrm>
            <a:custGeom>
              <a:avLst/>
              <a:gdLst>
                <a:gd name="T0" fmla="*/ 36 w 1141"/>
                <a:gd name="T1" fmla="*/ 29 h 443"/>
                <a:gd name="T2" fmla="*/ 56 w 1141"/>
                <a:gd name="T3" fmla="*/ 47 h 443"/>
                <a:gd name="T4" fmla="*/ 98 w 1141"/>
                <a:gd name="T5" fmla="*/ 72 h 443"/>
                <a:gd name="T6" fmla="*/ 119 w 1141"/>
                <a:gd name="T7" fmla="*/ 89 h 443"/>
                <a:gd name="T8" fmla="*/ 154 w 1141"/>
                <a:gd name="T9" fmla="*/ 121 h 443"/>
                <a:gd name="T10" fmla="*/ 192 w 1141"/>
                <a:gd name="T11" fmla="*/ 154 h 443"/>
                <a:gd name="T12" fmla="*/ 226 w 1141"/>
                <a:gd name="T13" fmla="*/ 185 h 443"/>
                <a:gd name="T14" fmla="*/ 253 w 1141"/>
                <a:gd name="T15" fmla="*/ 195 h 443"/>
                <a:gd name="T16" fmla="*/ 293 w 1141"/>
                <a:gd name="T17" fmla="*/ 232 h 443"/>
                <a:gd name="T18" fmla="*/ 326 w 1141"/>
                <a:gd name="T19" fmla="*/ 248 h 443"/>
                <a:gd name="T20" fmla="*/ 365 w 1141"/>
                <a:gd name="T21" fmla="*/ 273 h 443"/>
                <a:gd name="T22" fmla="*/ 396 w 1141"/>
                <a:gd name="T23" fmla="*/ 302 h 443"/>
                <a:gd name="T24" fmla="*/ 429 w 1141"/>
                <a:gd name="T25" fmla="*/ 308 h 443"/>
                <a:gd name="T26" fmla="*/ 454 w 1141"/>
                <a:gd name="T27" fmla="*/ 336 h 443"/>
                <a:gd name="T28" fmla="*/ 485 w 1141"/>
                <a:gd name="T29" fmla="*/ 355 h 443"/>
                <a:gd name="T30" fmla="*/ 526 w 1141"/>
                <a:gd name="T31" fmla="*/ 369 h 443"/>
                <a:gd name="T32" fmla="*/ 557 w 1141"/>
                <a:gd name="T33" fmla="*/ 376 h 443"/>
                <a:gd name="T34" fmla="*/ 597 w 1141"/>
                <a:gd name="T35" fmla="*/ 400 h 443"/>
                <a:gd name="T36" fmla="*/ 628 w 1141"/>
                <a:gd name="T37" fmla="*/ 407 h 443"/>
                <a:gd name="T38" fmla="*/ 669 w 1141"/>
                <a:gd name="T39" fmla="*/ 432 h 443"/>
                <a:gd name="T40" fmla="*/ 722 w 1141"/>
                <a:gd name="T41" fmla="*/ 443 h 443"/>
                <a:gd name="T42" fmla="*/ 767 w 1141"/>
                <a:gd name="T43" fmla="*/ 432 h 443"/>
                <a:gd name="T44" fmla="*/ 801 w 1141"/>
                <a:gd name="T45" fmla="*/ 418 h 443"/>
                <a:gd name="T46" fmla="*/ 837 w 1141"/>
                <a:gd name="T47" fmla="*/ 396 h 443"/>
                <a:gd name="T48" fmla="*/ 865 w 1141"/>
                <a:gd name="T49" fmla="*/ 391 h 443"/>
                <a:gd name="T50" fmla="*/ 901 w 1141"/>
                <a:gd name="T51" fmla="*/ 376 h 443"/>
                <a:gd name="T52" fmla="*/ 935 w 1141"/>
                <a:gd name="T53" fmla="*/ 365 h 443"/>
                <a:gd name="T54" fmla="*/ 964 w 1141"/>
                <a:gd name="T55" fmla="*/ 338 h 443"/>
                <a:gd name="T56" fmla="*/ 998 w 1141"/>
                <a:gd name="T57" fmla="*/ 336 h 443"/>
                <a:gd name="T58" fmla="*/ 1036 w 1141"/>
                <a:gd name="T59" fmla="*/ 326 h 443"/>
                <a:gd name="T60" fmla="*/ 1098 w 1141"/>
                <a:gd name="T61" fmla="*/ 317 h 443"/>
                <a:gd name="T62" fmla="*/ 1125 w 1141"/>
                <a:gd name="T63" fmla="*/ 308 h 443"/>
                <a:gd name="T64" fmla="*/ 1045 w 1141"/>
                <a:gd name="T65" fmla="*/ 299 h 443"/>
                <a:gd name="T66" fmla="*/ 1011 w 1141"/>
                <a:gd name="T67" fmla="*/ 311 h 443"/>
                <a:gd name="T68" fmla="*/ 982 w 1141"/>
                <a:gd name="T69" fmla="*/ 338 h 443"/>
                <a:gd name="T70" fmla="*/ 946 w 1141"/>
                <a:gd name="T71" fmla="*/ 340 h 443"/>
                <a:gd name="T72" fmla="*/ 902 w 1141"/>
                <a:gd name="T73" fmla="*/ 351 h 443"/>
                <a:gd name="T74" fmla="*/ 868 w 1141"/>
                <a:gd name="T75" fmla="*/ 365 h 443"/>
                <a:gd name="T76" fmla="*/ 848 w 1141"/>
                <a:gd name="T77" fmla="*/ 382 h 443"/>
                <a:gd name="T78" fmla="*/ 803 w 1141"/>
                <a:gd name="T79" fmla="*/ 393 h 443"/>
                <a:gd name="T80" fmla="*/ 770 w 1141"/>
                <a:gd name="T81" fmla="*/ 407 h 443"/>
                <a:gd name="T82" fmla="*/ 736 w 1141"/>
                <a:gd name="T83" fmla="*/ 429 h 443"/>
                <a:gd name="T84" fmla="*/ 705 w 1141"/>
                <a:gd name="T85" fmla="*/ 414 h 443"/>
                <a:gd name="T86" fmla="*/ 651 w 1141"/>
                <a:gd name="T87" fmla="*/ 403 h 443"/>
                <a:gd name="T88" fmla="*/ 624 w 1141"/>
                <a:gd name="T89" fmla="*/ 396 h 443"/>
                <a:gd name="T90" fmla="*/ 579 w 1141"/>
                <a:gd name="T91" fmla="*/ 373 h 443"/>
                <a:gd name="T92" fmla="*/ 552 w 1141"/>
                <a:gd name="T93" fmla="*/ 365 h 443"/>
                <a:gd name="T94" fmla="*/ 508 w 1141"/>
                <a:gd name="T95" fmla="*/ 340 h 443"/>
                <a:gd name="T96" fmla="*/ 481 w 1141"/>
                <a:gd name="T97" fmla="*/ 333 h 443"/>
                <a:gd name="T98" fmla="*/ 436 w 1141"/>
                <a:gd name="T99" fmla="*/ 308 h 443"/>
                <a:gd name="T100" fmla="*/ 418 w 1141"/>
                <a:gd name="T101" fmla="*/ 291 h 443"/>
                <a:gd name="T102" fmla="*/ 374 w 1141"/>
                <a:gd name="T103" fmla="*/ 275 h 443"/>
                <a:gd name="T104" fmla="*/ 347 w 1141"/>
                <a:gd name="T105" fmla="*/ 244 h 443"/>
                <a:gd name="T106" fmla="*/ 318 w 1141"/>
                <a:gd name="T107" fmla="*/ 226 h 443"/>
                <a:gd name="T108" fmla="*/ 277 w 1141"/>
                <a:gd name="T109" fmla="*/ 203 h 443"/>
                <a:gd name="T110" fmla="*/ 248 w 1141"/>
                <a:gd name="T111" fmla="*/ 174 h 443"/>
                <a:gd name="T112" fmla="*/ 212 w 1141"/>
                <a:gd name="T113" fmla="*/ 143 h 443"/>
                <a:gd name="T114" fmla="*/ 186 w 1141"/>
                <a:gd name="T115" fmla="*/ 132 h 443"/>
                <a:gd name="T116" fmla="*/ 150 w 1141"/>
                <a:gd name="T117" fmla="*/ 101 h 443"/>
                <a:gd name="T118" fmla="*/ 107 w 1141"/>
                <a:gd name="T119" fmla="*/ 74 h 443"/>
                <a:gd name="T120" fmla="*/ 80 w 1141"/>
                <a:gd name="T121" fmla="*/ 44 h 443"/>
                <a:gd name="T122" fmla="*/ 45 w 1141"/>
                <a:gd name="T123" fmla="*/ 22 h 443"/>
                <a:gd name="T124" fmla="*/ 16 w 1141"/>
                <a:gd name="T125" fmla="*/ 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41" h="443">
                  <a:moveTo>
                    <a:pt x="0" y="0"/>
                  </a:moveTo>
                  <a:lnTo>
                    <a:pt x="0" y="18"/>
                  </a:lnTo>
                  <a:lnTo>
                    <a:pt x="9" y="18"/>
                  </a:lnTo>
                  <a:lnTo>
                    <a:pt x="9" y="9"/>
                  </a:lnTo>
                  <a:lnTo>
                    <a:pt x="2" y="15"/>
                  </a:lnTo>
                  <a:lnTo>
                    <a:pt x="9" y="25"/>
                  </a:lnTo>
                  <a:lnTo>
                    <a:pt x="11" y="25"/>
                  </a:lnTo>
                  <a:lnTo>
                    <a:pt x="16" y="29"/>
                  </a:lnTo>
                  <a:lnTo>
                    <a:pt x="25" y="29"/>
                  </a:lnTo>
                  <a:lnTo>
                    <a:pt x="36" y="29"/>
                  </a:lnTo>
                  <a:lnTo>
                    <a:pt x="36" y="20"/>
                  </a:lnTo>
                  <a:lnTo>
                    <a:pt x="31" y="25"/>
                  </a:lnTo>
                  <a:lnTo>
                    <a:pt x="40" y="36"/>
                  </a:lnTo>
                  <a:lnTo>
                    <a:pt x="40" y="36"/>
                  </a:lnTo>
                  <a:lnTo>
                    <a:pt x="45" y="40"/>
                  </a:lnTo>
                  <a:lnTo>
                    <a:pt x="54" y="40"/>
                  </a:lnTo>
                  <a:lnTo>
                    <a:pt x="54" y="31"/>
                  </a:lnTo>
                  <a:lnTo>
                    <a:pt x="47" y="36"/>
                  </a:lnTo>
                  <a:lnTo>
                    <a:pt x="54" y="47"/>
                  </a:lnTo>
                  <a:lnTo>
                    <a:pt x="56" y="47"/>
                  </a:lnTo>
                  <a:lnTo>
                    <a:pt x="65" y="58"/>
                  </a:lnTo>
                  <a:lnTo>
                    <a:pt x="65" y="58"/>
                  </a:lnTo>
                  <a:lnTo>
                    <a:pt x="71" y="62"/>
                  </a:lnTo>
                  <a:lnTo>
                    <a:pt x="80" y="62"/>
                  </a:lnTo>
                  <a:lnTo>
                    <a:pt x="80" y="53"/>
                  </a:lnTo>
                  <a:lnTo>
                    <a:pt x="74" y="58"/>
                  </a:lnTo>
                  <a:lnTo>
                    <a:pt x="83" y="69"/>
                  </a:lnTo>
                  <a:lnTo>
                    <a:pt x="83" y="69"/>
                  </a:lnTo>
                  <a:lnTo>
                    <a:pt x="89" y="72"/>
                  </a:lnTo>
                  <a:lnTo>
                    <a:pt x="98" y="72"/>
                  </a:lnTo>
                  <a:lnTo>
                    <a:pt x="98" y="63"/>
                  </a:lnTo>
                  <a:lnTo>
                    <a:pt x="92" y="69"/>
                  </a:lnTo>
                  <a:lnTo>
                    <a:pt x="101" y="80"/>
                  </a:lnTo>
                  <a:lnTo>
                    <a:pt x="101" y="82"/>
                  </a:lnTo>
                  <a:lnTo>
                    <a:pt x="110" y="91"/>
                  </a:lnTo>
                  <a:lnTo>
                    <a:pt x="110" y="89"/>
                  </a:lnTo>
                  <a:lnTo>
                    <a:pt x="116" y="92"/>
                  </a:lnTo>
                  <a:lnTo>
                    <a:pt x="125" y="92"/>
                  </a:lnTo>
                  <a:lnTo>
                    <a:pt x="125" y="83"/>
                  </a:lnTo>
                  <a:lnTo>
                    <a:pt x="119" y="89"/>
                  </a:lnTo>
                  <a:lnTo>
                    <a:pt x="128" y="100"/>
                  </a:lnTo>
                  <a:lnTo>
                    <a:pt x="137" y="110"/>
                  </a:lnTo>
                  <a:lnTo>
                    <a:pt x="143" y="105"/>
                  </a:lnTo>
                  <a:lnTo>
                    <a:pt x="136" y="110"/>
                  </a:lnTo>
                  <a:lnTo>
                    <a:pt x="143" y="121"/>
                  </a:lnTo>
                  <a:lnTo>
                    <a:pt x="145" y="121"/>
                  </a:lnTo>
                  <a:lnTo>
                    <a:pt x="150" y="125"/>
                  </a:lnTo>
                  <a:lnTo>
                    <a:pt x="159" y="125"/>
                  </a:lnTo>
                  <a:lnTo>
                    <a:pt x="159" y="116"/>
                  </a:lnTo>
                  <a:lnTo>
                    <a:pt x="154" y="121"/>
                  </a:lnTo>
                  <a:lnTo>
                    <a:pt x="163" y="132"/>
                  </a:lnTo>
                  <a:lnTo>
                    <a:pt x="163" y="134"/>
                  </a:lnTo>
                  <a:lnTo>
                    <a:pt x="174" y="145"/>
                  </a:lnTo>
                  <a:lnTo>
                    <a:pt x="174" y="143"/>
                  </a:lnTo>
                  <a:lnTo>
                    <a:pt x="179" y="147"/>
                  </a:lnTo>
                  <a:lnTo>
                    <a:pt x="188" y="147"/>
                  </a:lnTo>
                  <a:lnTo>
                    <a:pt x="188" y="138"/>
                  </a:lnTo>
                  <a:lnTo>
                    <a:pt x="183" y="143"/>
                  </a:lnTo>
                  <a:lnTo>
                    <a:pt x="192" y="154"/>
                  </a:lnTo>
                  <a:lnTo>
                    <a:pt x="192" y="154"/>
                  </a:lnTo>
                  <a:lnTo>
                    <a:pt x="197" y="157"/>
                  </a:lnTo>
                  <a:lnTo>
                    <a:pt x="204" y="157"/>
                  </a:lnTo>
                  <a:lnTo>
                    <a:pt x="204" y="148"/>
                  </a:lnTo>
                  <a:lnTo>
                    <a:pt x="199" y="156"/>
                  </a:lnTo>
                  <a:lnTo>
                    <a:pt x="208" y="165"/>
                  </a:lnTo>
                  <a:lnTo>
                    <a:pt x="213" y="157"/>
                  </a:lnTo>
                  <a:lnTo>
                    <a:pt x="208" y="163"/>
                  </a:lnTo>
                  <a:lnTo>
                    <a:pt x="217" y="174"/>
                  </a:lnTo>
                  <a:lnTo>
                    <a:pt x="226" y="185"/>
                  </a:lnTo>
                  <a:lnTo>
                    <a:pt x="226" y="185"/>
                  </a:lnTo>
                  <a:lnTo>
                    <a:pt x="231" y="188"/>
                  </a:lnTo>
                  <a:lnTo>
                    <a:pt x="241" y="188"/>
                  </a:lnTo>
                  <a:lnTo>
                    <a:pt x="241" y="179"/>
                  </a:lnTo>
                  <a:lnTo>
                    <a:pt x="235" y="185"/>
                  </a:lnTo>
                  <a:lnTo>
                    <a:pt x="244" y="195"/>
                  </a:lnTo>
                  <a:lnTo>
                    <a:pt x="244" y="195"/>
                  </a:lnTo>
                  <a:lnTo>
                    <a:pt x="250" y="199"/>
                  </a:lnTo>
                  <a:lnTo>
                    <a:pt x="259" y="199"/>
                  </a:lnTo>
                  <a:lnTo>
                    <a:pt x="259" y="190"/>
                  </a:lnTo>
                  <a:lnTo>
                    <a:pt x="253" y="195"/>
                  </a:lnTo>
                  <a:lnTo>
                    <a:pt x="262" y="206"/>
                  </a:lnTo>
                  <a:lnTo>
                    <a:pt x="271" y="217"/>
                  </a:lnTo>
                  <a:lnTo>
                    <a:pt x="271" y="217"/>
                  </a:lnTo>
                  <a:lnTo>
                    <a:pt x="277" y="221"/>
                  </a:lnTo>
                  <a:lnTo>
                    <a:pt x="286" y="221"/>
                  </a:lnTo>
                  <a:lnTo>
                    <a:pt x="286" y="212"/>
                  </a:lnTo>
                  <a:lnTo>
                    <a:pt x="279" y="217"/>
                  </a:lnTo>
                  <a:lnTo>
                    <a:pt x="286" y="228"/>
                  </a:lnTo>
                  <a:lnTo>
                    <a:pt x="288" y="228"/>
                  </a:lnTo>
                  <a:lnTo>
                    <a:pt x="293" y="232"/>
                  </a:lnTo>
                  <a:lnTo>
                    <a:pt x="302" y="232"/>
                  </a:lnTo>
                  <a:lnTo>
                    <a:pt x="302" y="223"/>
                  </a:lnTo>
                  <a:lnTo>
                    <a:pt x="297" y="230"/>
                  </a:lnTo>
                  <a:lnTo>
                    <a:pt x="306" y="239"/>
                  </a:lnTo>
                  <a:lnTo>
                    <a:pt x="316" y="250"/>
                  </a:lnTo>
                  <a:lnTo>
                    <a:pt x="316" y="248"/>
                  </a:lnTo>
                  <a:lnTo>
                    <a:pt x="322" y="252"/>
                  </a:lnTo>
                  <a:lnTo>
                    <a:pt x="331" y="252"/>
                  </a:lnTo>
                  <a:lnTo>
                    <a:pt x="331" y="242"/>
                  </a:lnTo>
                  <a:lnTo>
                    <a:pt x="326" y="248"/>
                  </a:lnTo>
                  <a:lnTo>
                    <a:pt x="335" y="259"/>
                  </a:lnTo>
                  <a:lnTo>
                    <a:pt x="335" y="259"/>
                  </a:lnTo>
                  <a:lnTo>
                    <a:pt x="340" y="262"/>
                  </a:lnTo>
                  <a:lnTo>
                    <a:pt x="347" y="262"/>
                  </a:lnTo>
                  <a:lnTo>
                    <a:pt x="347" y="253"/>
                  </a:lnTo>
                  <a:lnTo>
                    <a:pt x="342" y="259"/>
                  </a:lnTo>
                  <a:lnTo>
                    <a:pt x="351" y="270"/>
                  </a:lnTo>
                  <a:lnTo>
                    <a:pt x="351" y="270"/>
                  </a:lnTo>
                  <a:lnTo>
                    <a:pt x="356" y="273"/>
                  </a:lnTo>
                  <a:lnTo>
                    <a:pt x="365" y="273"/>
                  </a:lnTo>
                  <a:lnTo>
                    <a:pt x="365" y="264"/>
                  </a:lnTo>
                  <a:lnTo>
                    <a:pt x="360" y="270"/>
                  </a:lnTo>
                  <a:lnTo>
                    <a:pt x="369" y="280"/>
                  </a:lnTo>
                  <a:lnTo>
                    <a:pt x="369" y="280"/>
                  </a:lnTo>
                  <a:lnTo>
                    <a:pt x="374" y="284"/>
                  </a:lnTo>
                  <a:lnTo>
                    <a:pt x="383" y="284"/>
                  </a:lnTo>
                  <a:lnTo>
                    <a:pt x="383" y="275"/>
                  </a:lnTo>
                  <a:lnTo>
                    <a:pt x="378" y="280"/>
                  </a:lnTo>
                  <a:lnTo>
                    <a:pt x="387" y="291"/>
                  </a:lnTo>
                  <a:lnTo>
                    <a:pt x="396" y="302"/>
                  </a:lnTo>
                  <a:lnTo>
                    <a:pt x="396" y="302"/>
                  </a:lnTo>
                  <a:lnTo>
                    <a:pt x="401" y="306"/>
                  </a:lnTo>
                  <a:lnTo>
                    <a:pt x="411" y="306"/>
                  </a:lnTo>
                  <a:lnTo>
                    <a:pt x="411" y="297"/>
                  </a:lnTo>
                  <a:lnTo>
                    <a:pt x="405" y="302"/>
                  </a:lnTo>
                  <a:lnTo>
                    <a:pt x="414" y="313"/>
                  </a:lnTo>
                  <a:lnTo>
                    <a:pt x="414" y="313"/>
                  </a:lnTo>
                  <a:lnTo>
                    <a:pt x="420" y="317"/>
                  </a:lnTo>
                  <a:lnTo>
                    <a:pt x="429" y="317"/>
                  </a:lnTo>
                  <a:lnTo>
                    <a:pt x="429" y="308"/>
                  </a:lnTo>
                  <a:lnTo>
                    <a:pt x="421" y="313"/>
                  </a:lnTo>
                  <a:lnTo>
                    <a:pt x="429" y="322"/>
                  </a:lnTo>
                  <a:lnTo>
                    <a:pt x="430" y="322"/>
                  </a:lnTo>
                  <a:lnTo>
                    <a:pt x="436" y="326"/>
                  </a:lnTo>
                  <a:lnTo>
                    <a:pt x="445" y="326"/>
                  </a:lnTo>
                  <a:lnTo>
                    <a:pt x="445" y="317"/>
                  </a:lnTo>
                  <a:lnTo>
                    <a:pt x="439" y="322"/>
                  </a:lnTo>
                  <a:lnTo>
                    <a:pt x="449" y="333"/>
                  </a:lnTo>
                  <a:lnTo>
                    <a:pt x="449" y="333"/>
                  </a:lnTo>
                  <a:lnTo>
                    <a:pt x="454" y="336"/>
                  </a:lnTo>
                  <a:lnTo>
                    <a:pt x="465" y="336"/>
                  </a:lnTo>
                  <a:lnTo>
                    <a:pt x="465" y="327"/>
                  </a:lnTo>
                  <a:lnTo>
                    <a:pt x="459" y="333"/>
                  </a:lnTo>
                  <a:lnTo>
                    <a:pt x="468" y="344"/>
                  </a:lnTo>
                  <a:lnTo>
                    <a:pt x="468" y="344"/>
                  </a:lnTo>
                  <a:lnTo>
                    <a:pt x="474" y="347"/>
                  </a:lnTo>
                  <a:lnTo>
                    <a:pt x="481" y="347"/>
                  </a:lnTo>
                  <a:lnTo>
                    <a:pt x="481" y="338"/>
                  </a:lnTo>
                  <a:lnTo>
                    <a:pt x="476" y="344"/>
                  </a:lnTo>
                  <a:lnTo>
                    <a:pt x="485" y="355"/>
                  </a:lnTo>
                  <a:lnTo>
                    <a:pt x="485" y="355"/>
                  </a:lnTo>
                  <a:lnTo>
                    <a:pt x="490" y="358"/>
                  </a:lnTo>
                  <a:lnTo>
                    <a:pt x="499" y="358"/>
                  </a:lnTo>
                  <a:lnTo>
                    <a:pt x="508" y="358"/>
                  </a:lnTo>
                  <a:lnTo>
                    <a:pt x="508" y="349"/>
                  </a:lnTo>
                  <a:lnTo>
                    <a:pt x="503" y="355"/>
                  </a:lnTo>
                  <a:lnTo>
                    <a:pt x="512" y="365"/>
                  </a:lnTo>
                  <a:lnTo>
                    <a:pt x="512" y="365"/>
                  </a:lnTo>
                  <a:lnTo>
                    <a:pt x="517" y="369"/>
                  </a:lnTo>
                  <a:lnTo>
                    <a:pt x="526" y="369"/>
                  </a:lnTo>
                  <a:lnTo>
                    <a:pt x="535" y="369"/>
                  </a:lnTo>
                  <a:lnTo>
                    <a:pt x="535" y="360"/>
                  </a:lnTo>
                  <a:lnTo>
                    <a:pt x="530" y="365"/>
                  </a:lnTo>
                  <a:lnTo>
                    <a:pt x="539" y="376"/>
                  </a:lnTo>
                  <a:lnTo>
                    <a:pt x="539" y="376"/>
                  </a:lnTo>
                  <a:lnTo>
                    <a:pt x="544" y="380"/>
                  </a:lnTo>
                  <a:lnTo>
                    <a:pt x="553" y="380"/>
                  </a:lnTo>
                  <a:lnTo>
                    <a:pt x="562" y="380"/>
                  </a:lnTo>
                  <a:lnTo>
                    <a:pt x="562" y="371"/>
                  </a:lnTo>
                  <a:lnTo>
                    <a:pt x="557" y="376"/>
                  </a:lnTo>
                  <a:lnTo>
                    <a:pt x="566" y="387"/>
                  </a:lnTo>
                  <a:lnTo>
                    <a:pt x="566" y="387"/>
                  </a:lnTo>
                  <a:lnTo>
                    <a:pt x="572" y="391"/>
                  </a:lnTo>
                  <a:lnTo>
                    <a:pt x="579" y="391"/>
                  </a:lnTo>
                  <a:lnTo>
                    <a:pt x="579" y="382"/>
                  </a:lnTo>
                  <a:lnTo>
                    <a:pt x="573" y="389"/>
                  </a:lnTo>
                  <a:lnTo>
                    <a:pt x="582" y="398"/>
                  </a:lnTo>
                  <a:lnTo>
                    <a:pt x="582" y="396"/>
                  </a:lnTo>
                  <a:lnTo>
                    <a:pt x="588" y="400"/>
                  </a:lnTo>
                  <a:lnTo>
                    <a:pt x="597" y="400"/>
                  </a:lnTo>
                  <a:lnTo>
                    <a:pt x="608" y="400"/>
                  </a:lnTo>
                  <a:lnTo>
                    <a:pt x="608" y="391"/>
                  </a:lnTo>
                  <a:lnTo>
                    <a:pt x="602" y="396"/>
                  </a:lnTo>
                  <a:lnTo>
                    <a:pt x="611" y="407"/>
                  </a:lnTo>
                  <a:lnTo>
                    <a:pt x="611" y="407"/>
                  </a:lnTo>
                  <a:lnTo>
                    <a:pt x="617" y="411"/>
                  </a:lnTo>
                  <a:lnTo>
                    <a:pt x="624" y="411"/>
                  </a:lnTo>
                  <a:lnTo>
                    <a:pt x="633" y="411"/>
                  </a:lnTo>
                  <a:lnTo>
                    <a:pt x="633" y="402"/>
                  </a:lnTo>
                  <a:lnTo>
                    <a:pt x="628" y="407"/>
                  </a:lnTo>
                  <a:lnTo>
                    <a:pt x="637" y="418"/>
                  </a:lnTo>
                  <a:lnTo>
                    <a:pt x="637" y="418"/>
                  </a:lnTo>
                  <a:lnTo>
                    <a:pt x="642" y="421"/>
                  </a:lnTo>
                  <a:lnTo>
                    <a:pt x="651" y="421"/>
                  </a:lnTo>
                  <a:lnTo>
                    <a:pt x="660" y="421"/>
                  </a:lnTo>
                  <a:lnTo>
                    <a:pt x="660" y="412"/>
                  </a:lnTo>
                  <a:lnTo>
                    <a:pt x="655" y="418"/>
                  </a:lnTo>
                  <a:lnTo>
                    <a:pt x="664" y="429"/>
                  </a:lnTo>
                  <a:lnTo>
                    <a:pt x="664" y="429"/>
                  </a:lnTo>
                  <a:lnTo>
                    <a:pt x="669" y="432"/>
                  </a:lnTo>
                  <a:lnTo>
                    <a:pt x="678" y="432"/>
                  </a:lnTo>
                  <a:lnTo>
                    <a:pt x="687" y="432"/>
                  </a:lnTo>
                  <a:lnTo>
                    <a:pt x="696" y="432"/>
                  </a:lnTo>
                  <a:lnTo>
                    <a:pt x="705" y="432"/>
                  </a:lnTo>
                  <a:lnTo>
                    <a:pt x="705" y="423"/>
                  </a:lnTo>
                  <a:lnTo>
                    <a:pt x="700" y="429"/>
                  </a:lnTo>
                  <a:lnTo>
                    <a:pt x="709" y="440"/>
                  </a:lnTo>
                  <a:lnTo>
                    <a:pt x="709" y="440"/>
                  </a:lnTo>
                  <a:lnTo>
                    <a:pt x="714" y="443"/>
                  </a:lnTo>
                  <a:lnTo>
                    <a:pt x="722" y="443"/>
                  </a:lnTo>
                  <a:lnTo>
                    <a:pt x="731" y="443"/>
                  </a:lnTo>
                  <a:lnTo>
                    <a:pt x="742" y="443"/>
                  </a:lnTo>
                  <a:lnTo>
                    <a:pt x="742" y="443"/>
                  </a:lnTo>
                  <a:lnTo>
                    <a:pt x="749" y="440"/>
                  </a:lnTo>
                  <a:lnTo>
                    <a:pt x="749" y="440"/>
                  </a:lnTo>
                  <a:lnTo>
                    <a:pt x="758" y="429"/>
                  </a:lnTo>
                  <a:lnTo>
                    <a:pt x="751" y="423"/>
                  </a:lnTo>
                  <a:lnTo>
                    <a:pt x="751" y="432"/>
                  </a:lnTo>
                  <a:lnTo>
                    <a:pt x="760" y="432"/>
                  </a:lnTo>
                  <a:lnTo>
                    <a:pt x="767" y="432"/>
                  </a:lnTo>
                  <a:lnTo>
                    <a:pt x="767" y="432"/>
                  </a:lnTo>
                  <a:lnTo>
                    <a:pt x="774" y="429"/>
                  </a:lnTo>
                  <a:lnTo>
                    <a:pt x="774" y="429"/>
                  </a:lnTo>
                  <a:lnTo>
                    <a:pt x="783" y="418"/>
                  </a:lnTo>
                  <a:lnTo>
                    <a:pt x="776" y="412"/>
                  </a:lnTo>
                  <a:lnTo>
                    <a:pt x="776" y="421"/>
                  </a:lnTo>
                  <a:lnTo>
                    <a:pt x="785" y="421"/>
                  </a:lnTo>
                  <a:lnTo>
                    <a:pt x="794" y="421"/>
                  </a:lnTo>
                  <a:lnTo>
                    <a:pt x="794" y="421"/>
                  </a:lnTo>
                  <a:lnTo>
                    <a:pt x="801" y="418"/>
                  </a:lnTo>
                  <a:lnTo>
                    <a:pt x="801" y="418"/>
                  </a:lnTo>
                  <a:lnTo>
                    <a:pt x="810" y="407"/>
                  </a:lnTo>
                  <a:lnTo>
                    <a:pt x="803" y="402"/>
                  </a:lnTo>
                  <a:lnTo>
                    <a:pt x="803" y="411"/>
                  </a:lnTo>
                  <a:lnTo>
                    <a:pt x="812" y="411"/>
                  </a:lnTo>
                  <a:lnTo>
                    <a:pt x="821" y="411"/>
                  </a:lnTo>
                  <a:lnTo>
                    <a:pt x="821" y="411"/>
                  </a:lnTo>
                  <a:lnTo>
                    <a:pt x="828" y="407"/>
                  </a:lnTo>
                  <a:lnTo>
                    <a:pt x="828" y="407"/>
                  </a:lnTo>
                  <a:lnTo>
                    <a:pt x="837" y="396"/>
                  </a:lnTo>
                  <a:lnTo>
                    <a:pt x="830" y="391"/>
                  </a:lnTo>
                  <a:lnTo>
                    <a:pt x="830" y="400"/>
                  </a:lnTo>
                  <a:lnTo>
                    <a:pt x="839" y="400"/>
                  </a:lnTo>
                  <a:lnTo>
                    <a:pt x="848" y="400"/>
                  </a:lnTo>
                  <a:lnTo>
                    <a:pt x="848" y="400"/>
                  </a:lnTo>
                  <a:lnTo>
                    <a:pt x="855" y="398"/>
                  </a:lnTo>
                  <a:lnTo>
                    <a:pt x="865" y="389"/>
                  </a:lnTo>
                  <a:lnTo>
                    <a:pt x="857" y="382"/>
                  </a:lnTo>
                  <a:lnTo>
                    <a:pt x="857" y="391"/>
                  </a:lnTo>
                  <a:lnTo>
                    <a:pt x="865" y="391"/>
                  </a:lnTo>
                  <a:lnTo>
                    <a:pt x="865" y="391"/>
                  </a:lnTo>
                  <a:lnTo>
                    <a:pt x="872" y="387"/>
                  </a:lnTo>
                  <a:lnTo>
                    <a:pt x="872" y="387"/>
                  </a:lnTo>
                  <a:lnTo>
                    <a:pt x="881" y="376"/>
                  </a:lnTo>
                  <a:lnTo>
                    <a:pt x="874" y="371"/>
                  </a:lnTo>
                  <a:lnTo>
                    <a:pt x="874" y="380"/>
                  </a:lnTo>
                  <a:lnTo>
                    <a:pt x="884" y="380"/>
                  </a:lnTo>
                  <a:lnTo>
                    <a:pt x="893" y="380"/>
                  </a:lnTo>
                  <a:lnTo>
                    <a:pt x="893" y="380"/>
                  </a:lnTo>
                  <a:lnTo>
                    <a:pt x="901" y="376"/>
                  </a:lnTo>
                  <a:lnTo>
                    <a:pt x="901" y="376"/>
                  </a:lnTo>
                  <a:lnTo>
                    <a:pt x="910" y="365"/>
                  </a:lnTo>
                  <a:lnTo>
                    <a:pt x="902" y="360"/>
                  </a:lnTo>
                  <a:lnTo>
                    <a:pt x="902" y="369"/>
                  </a:lnTo>
                  <a:lnTo>
                    <a:pt x="910" y="369"/>
                  </a:lnTo>
                  <a:lnTo>
                    <a:pt x="919" y="369"/>
                  </a:lnTo>
                  <a:lnTo>
                    <a:pt x="928" y="369"/>
                  </a:lnTo>
                  <a:lnTo>
                    <a:pt x="928" y="369"/>
                  </a:lnTo>
                  <a:lnTo>
                    <a:pt x="935" y="365"/>
                  </a:lnTo>
                  <a:lnTo>
                    <a:pt x="935" y="365"/>
                  </a:lnTo>
                  <a:lnTo>
                    <a:pt x="944" y="355"/>
                  </a:lnTo>
                  <a:lnTo>
                    <a:pt x="937" y="349"/>
                  </a:lnTo>
                  <a:lnTo>
                    <a:pt x="937" y="358"/>
                  </a:lnTo>
                  <a:lnTo>
                    <a:pt x="946" y="358"/>
                  </a:lnTo>
                  <a:lnTo>
                    <a:pt x="955" y="358"/>
                  </a:lnTo>
                  <a:lnTo>
                    <a:pt x="955" y="358"/>
                  </a:lnTo>
                  <a:lnTo>
                    <a:pt x="962" y="355"/>
                  </a:lnTo>
                  <a:lnTo>
                    <a:pt x="962" y="355"/>
                  </a:lnTo>
                  <a:lnTo>
                    <a:pt x="971" y="344"/>
                  </a:lnTo>
                  <a:lnTo>
                    <a:pt x="964" y="338"/>
                  </a:lnTo>
                  <a:lnTo>
                    <a:pt x="964" y="347"/>
                  </a:lnTo>
                  <a:lnTo>
                    <a:pt x="973" y="347"/>
                  </a:lnTo>
                  <a:lnTo>
                    <a:pt x="982" y="347"/>
                  </a:lnTo>
                  <a:lnTo>
                    <a:pt x="982" y="347"/>
                  </a:lnTo>
                  <a:lnTo>
                    <a:pt x="989" y="344"/>
                  </a:lnTo>
                  <a:lnTo>
                    <a:pt x="989" y="344"/>
                  </a:lnTo>
                  <a:lnTo>
                    <a:pt x="998" y="333"/>
                  </a:lnTo>
                  <a:lnTo>
                    <a:pt x="991" y="327"/>
                  </a:lnTo>
                  <a:lnTo>
                    <a:pt x="991" y="336"/>
                  </a:lnTo>
                  <a:lnTo>
                    <a:pt x="998" y="336"/>
                  </a:lnTo>
                  <a:lnTo>
                    <a:pt x="1007" y="336"/>
                  </a:lnTo>
                  <a:lnTo>
                    <a:pt x="1007" y="336"/>
                  </a:lnTo>
                  <a:lnTo>
                    <a:pt x="1015" y="333"/>
                  </a:lnTo>
                  <a:lnTo>
                    <a:pt x="1015" y="333"/>
                  </a:lnTo>
                  <a:lnTo>
                    <a:pt x="1024" y="322"/>
                  </a:lnTo>
                  <a:lnTo>
                    <a:pt x="1016" y="317"/>
                  </a:lnTo>
                  <a:lnTo>
                    <a:pt x="1016" y="326"/>
                  </a:lnTo>
                  <a:lnTo>
                    <a:pt x="1027" y="326"/>
                  </a:lnTo>
                  <a:lnTo>
                    <a:pt x="1036" y="326"/>
                  </a:lnTo>
                  <a:lnTo>
                    <a:pt x="1036" y="326"/>
                  </a:lnTo>
                  <a:lnTo>
                    <a:pt x="1044" y="324"/>
                  </a:lnTo>
                  <a:lnTo>
                    <a:pt x="1053" y="315"/>
                  </a:lnTo>
                  <a:lnTo>
                    <a:pt x="1045" y="308"/>
                  </a:lnTo>
                  <a:lnTo>
                    <a:pt x="1045" y="317"/>
                  </a:lnTo>
                  <a:lnTo>
                    <a:pt x="1053" y="317"/>
                  </a:lnTo>
                  <a:lnTo>
                    <a:pt x="1062" y="317"/>
                  </a:lnTo>
                  <a:lnTo>
                    <a:pt x="1071" y="317"/>
                  </a:lnTo>
                  <a:lnTo>
                    <a:pt x="1080" y="317"/>
                  </a:lnTo>
                  <a:lnTo>
                    <a:pt x="1089" y="317"/>
                  </a:lnTo>
                  <a:lnTo>
                    <a:pt x="1098" y="317"/>
                  </a:lnTo>
                  <a:lnTo>
                    <a:pt x="1107" y="317"/>
                  </a:lnTo>
                  <a:lnTo>
                    <a:pt x="1116" y="317"/>
                  </a:lnTo>
                  <a:lnTo>
                    <a:pt x="1125" y="317"/>
                  </a:lnTo>
                  <a:lnTo>
                    <a:pt x="1125" y="317"/>
                  </a:lnTo>
                  <a:lnTo>
                    <a:pt x="1132" y="313"/>
                  </a:lnTo>
                  <a:lnTo>
                    <a:pt x="1132" y="313"/>
                  </a:lnTo>
                  <a:lnTo>
                    <a:pt x="1141" y="302"/>
                  </a:lnTo>
                  <a:lnTo>
                    <a:pt x="1129" y="291"/>
                  </a:lnTo>
                  <a:lnTo>
                    <a:pt x="1120" y="302"/>
                  </a:lnTo>
                  <a:lnTo>
                    <a:pt x="1125" y="308"/>
                  </a:lnTo>
                  <a:lnTo>
                    <a:pt x="1125" y="299"/>
                  </a:lnTo>
                  <a:lnTo>
                    <a:pt x="1116" y="299"/>
                  </a:lnTo>
                  <a:lnTo>
                    <a:pt x="1107" y="299"/>
                  </a:lnTo>
                  <a:lnTo>
                    <a:pt x="1098" y="299"/>
                  </a:lnTo>
                  <a:lnTo>
                    <a:pt x="1089" y="299"/>
                  </a:lnTo>
                  <a:lnTo>
                    <a:pt x="1080" y="299"/>
                  </a:lnTo>
                  <a:lnTo>
                    <a:pt x="1071" y="299"/>
                  </a:lnTo>
                  <a:lnTo>
                    <a:pt x="1062" y="299"/>
                  </a:lnTo>
                  <a:lnTo>
                    <a:pt x="1053" y="299"/>
                  </a:lnTo>
                  <a:lnTo>
                    <a:pt x="1045" y="299"/>
                  </a:lnTo>
                  <a:lnTo>
                    <a:pt x="1045" y="299"/>
                  </a:lnTo>
                  <a:lnTo>
                    <a:pt x="1040" y="302"/>
                  </a:lnTo>
                  <a:lnTo>
                    <a:pt x="1031" y="311"/>
                  </a:lnTo>
                  <a:lnTo>
                    <a:pt x="1036" y="317"/>
                  </a:lnTo>
                  <a:lnTo>
                    <a:pt x="1036" y="308"/>
                  </a:lnTo>
                  <a:lnTo>
                    <a:pt x="1027" y="308"/>
                  </a:lnTo>
                  <a:lnTo>
                    <a:pt x="1016" y="308"/>
                  </a:lnTo>
                  <a:lnTo>
                    <a:pt x="1016" y="308"/>
                  </a:lnTo>
                  <a:lnTo>
                    <a:pt x="1011" y="311"/>
                  </a:lnTo>
                  <a:lnTo>
                    <a:pt x="1011" y="311"/>
                  </a:lnTo>
                  <a:lnTo>
                    <a:pt x="1002" y="322"/>
                  </a:lnTo>
                  <a:lnTo>
                    <a:pt x="1007" y="327"/>
                  </a:lnTo>
                  <a:lnTo>
                    <a:pt x="1007" y="318"/>
                  </a:lnTo>
                  <a:lnTo>
                    <a:pt x="998" y="318"/>
                  </a:lnTo>
                  <a:lnTo>
                    <a:pt x="991" y="318"/>
                  </a:lnTo>
                  <a:lnTo>
                    <a:pt x="991" y="318"/>
                  </a:lnTo>
                  <a:lnTo>
                    <a:pt x="986" y="322"/>
                  </a:lnTo>
                  <a:lnTo>
                    <a:pt x="986" y="322"/>
                  </a:lnTo>
                  <a:lnTo>
                    <a:pt x="977" y="333"/>
                  </a:lnTo>
                  <a:lnTo>
                    <a:pt x="982" y="338"/>
                  </a:lnTo>
                  <a:lnTo>
                    <a:pt x="982" y="329"/>
                  </a:lnTo>
                  <a:lnTo>
                    <a:pt x="973" y="329"/>
                  </a:lnTo>
                  <a:lnTo>
                    <a:pt x="964" y="329"/>
                  </a:lnTo>
                  <a:lnTo>
                    <a:pt x="964" y="329"/>
                  </a:lnTo>
                  <a:lnTo>
                    <a:pt x="959" y="333"/>
                  </a:lnTo>
                  <a:lnTo>
                    <a:pt x="959" y="333"/>
                  </a:lnTo>
                  <a:lnTo>
                    <a:pt x="950" y="344"/>
                  </a:lnTo>
                  <a:lnTo>
                    <a:pt x="955" y="349"/>
                  </a:lnTo>
                  <a:lnTo>
                    <a:pt x="955" y="340"/>
                  </a:lnTo>
                  <a:lnTo>
                    <a:pt x="946" y="340"/>
                  </a:lnTo>
                  <a:lnTo>
                    <a:pt x="937" y="340"/>
                  </a:lnTo>
                  <a:lnTo>
                    <a:pt x="937" y="340"/>
                  </a:lnTo>
                  <a:lnTo>
                    <a:pt x="931" y="344"/>
                  </a:lnTo>
                  <a:lnTo>
                    <a:pt x="931" y="344"/>
                  </a:lnTo>
                  <a:lnTo>
                    <a:pt x="922" y="355"/>
                  </a:lnTo>
                  <a:lnTo>
                    <a:pt x="928" y="360"/>
                  </a:lnTo>
                  <a:lnTo>
                    <a:pt x="928" y="351"/>
                  </a:lnTo>
                  <a:lnTo>
                    <a:pt x="919" y="351"/>
                  </a:lnTo>
                  <a:lnTo>
                    <a:pt x="910" y="351"/>
                  </a:lnTo>
                  <a:lnTo>
                    <a:pt x="902" y="351"/>
                  </a:lnTo>
                  <a:lnTo>
                    <a:pt x="902" y="351"/>
                  </a:lnTo>
                  <a:lnTo>
                    <a:pt x="897" y="355"/>
                  </a:lnTo>
                  <a:lnTo>
                    <a:pt x="897" y="355"/>
                  </a:lnTo>
                  <a:lnTo>
                    <a:pt x="888" y="365"/>
                  </a:lnTo>
                  <a:lnTo>
                    <a:pt x="893" y="371"/>
                  </a:lnTo>
                  <a:lnTo>
                    <a:pt x="893" y="362"/>
                  </a:lnTo>
                  <a:lnTo>
                    <a:pt x="884" y="362"/>
                  </a:lnTo>
                  <a:lnTo>
                    <a:pt x="874" y="362"/>
                  </a:lnTo>
                  <a:lnTo>
                    <a:pt x="874" y="362"/>
                  </a:lnTo>
                  <a:lnTo>
                    <a:pt x="868" y="365"/>
                  </a:lnTo>
                  <a:lnTo>
                    <a:pt x="868" y="365"/>
                  </a:lnTo>
                  <a:lnTo>
                    <a:pt x="859" y="376"/>
                  </a:lnTo>
                  <a:lnTo>
                    <a:pt x="865" y="382"/>
                  </a:lnTo>
                  <a:lnTo>
                    <a:pt x="865" y="373"/>
                  </a:lnTo>
                  <a:lnTo>
                    <a:pt x="857" y="373"/>
                  </a:lnTo>
                  <a:lnTo>
                    <a:pt x="857" y="373"/>
                  </a:lnTo>
                  <a:lnTo>
                    <a:pt x="852" y="376"/>
                  </a:lnTo>
                  <a:lnTo>
                    <a:pt x="843" y="385"/>
                  </a:lnTo>
                  <a:lnTo>
                    <a:pt x="848" y="391"/>
                  </a:lnTo>
                  <a:lnTo>
                    <a:pt x="848" y="382"/>
                  </a:lnTo>
                  <a:lnTo>
                    <a:pt x="839" y="382"/>
                  </a:lnTo>
                  <a:lnTo>
                    <a:pt x="830" y="382"/>
                  </a:lnTo>
                  <a:lnTo>
                    <a:pt x="830" y="382"/>
                  </a:lnTo>
                  <a:lnTo>
                    <a:pt x="825" y="385"/>
                  </a:lnTo>
                  <a:lnTo>
                    <a:pt x="825" y="385"/>
                  </a:lnTo>
                  <a:lnTo>
                    <a:pt x="816" y="396"/>
                  </a:lnTo>
                  <a:lnTo>
                    <a:pt x="821" y="402"/>
                  </a:lnTo>
                  <a:lnTo>
                    <a:pt x="821" y="393"/>
                  </a:lnTo>
                  <a:lnTo>
                    <a:pt x="812" y="393"/>
                  </a:lnTo>
                  <a:lnTo>
                    <a:pt x="803" y="393"/>
                  </a:lnTo>
                  <a:lnTo>
                    <a:pt x="803" y="393"/>
                  </a:lnTo>
                  <a:lnTo>
                    <a:pt x="798" y="396"/>
                  </a:lnTo>
                  <a:lnTo>
                    <a:pt x="798" y="396"/>
                  </a:lnTo>
                  <a:lnTo>
                    <a:pt x="789" y="407"/>
                  </a:lnTo>
                  <a:lnTo>
                    <a:pt x="794" y="412"/>
                  </a:lnTo>
                  <a:lnTo>
                    <a:pt x="794" y="403"/>
                  </a:lnTo>
                  <a:lnTo>
                    <a:pt x="785" y="403"/>
                  </a:lnTo>
                  <a:lnTo>
                    <a:pt x="776" y="403"/>
                  </a:lnTo>
                  <a:lnTo>
                    <a:pt x="776" y="403"/>
                  </a:lnTo>
                  <a:lnTo>
                    <a:pt x="770" y="407"/>
                  </a:lnTo>
                  <a:lnTo>
                    <a:pt x="770" y="407"/>
                  </a:lnTo>
                  <a:lnTo>
                    <a:pt x="761" y="418"/>
                  </a:lnTo>
                  <a:lnTo>
                    <a:pt x="767" y="423"/>
                  </a:lnTo>
                  <a:lnTo>
                    <a:pt x="767" y="414"/>
                  </a:lnTo>
                  <a:lnTo>
                    <a:pt x="760" y="414"/>
                  </a:lnTo>
                  <a:lnTo>
                    <a:pt x="751" y="414"/>
                  </a:lnTo>
                  <a:lnTo>
                    <a:pt x="751" y="414"/>
                  </a:lnTo>
                  <a:lnTo>
                    <a:pt x="745" y="418"/>
                  </a:lnTo>
                  <a:lnTo>
                    <a:pt x="745" y="418"/>
                  </a:lnTo>
                  <a:lnTo>
                    <a:pt x="736" y="429"/>
                  </a:lnTo>
                  <a:lnTo>
                    <a:pt x="742" y="434"/>
                  </a:lnTo>
                  <a:lnTo>
                    <a:pt x="742" y="425"/>
                  </a:lnTo>
                  <a:lnTo>
                    <a:pt x="731" y="425"/>
                  </a:lnTo>
                  <a:lnTo>
                    <a:pt x="722" y="425"/>
                  </a:lnTo>
                  <a:lnTo>
                    <a:pt x="714" y="425"/>
                  </a:lnTo>
                  <a:lnTo>
                    <a:pt x="714" y="434"/>
                  </a:lnTo>
                  <a:lnTo>
                    <a:pt x="722" y="429"/>
                  </a:lnTo>
                  <a:lnTo>
                    <a:pt x="713" y="418"/>
                  </a:lnTo>
                  <a:lnTo>
                    <a:pt x="713" y="418"/>
                  </a:lnTo>
                  <a:lnTo>
                    <a:pt x="705" y="414"/>
                  </a:lnTo>
                  <a:lnTo>
                    <a:pt x="696" y="414"/>
                  </a:lnTo>
                  <a:lnTo>
                    <a:pt x="687" y="414"/>
                  </a:lnTo>
                  <a:lnTo>
                    <a:pt x="678" y="414"/>
                  </a:lnTo>
                  <a:lnTo>
                    <a:pt x="669" y="414"/>
                  </a:lnTo>
                  <a:lnTo>
                    <a:pt x="669" y="423"/>
                  </a:lnTo>
                  <a:lnTo>
                    <a:pt x="676" y="418"/>
                  </a:lnTo>
                  <a:lnTo>
                    <a:pt x="667" y="407"/>
                  </a:lnTo>
                  <a:lnTo>
                    <a:pt x="667" y="407"/>
                  </a:lnTo>
                  <a:lnTo>
                    <a:pt x="660" y="403"/>
                  </a:lnTo>
                  <a:lnTo>
                    <a:pt x="651" y="403"/>
                  </a:lnTo>
                  <a:lnTo>
                    <a:pt x="642" y="403"/>
                  </a:lnTo>
                  <a:lnTo>
                    <a:pt x="642" y="412"/>
                  </a:lnTo>
                  <a:lnTo>
                    <a:pt x="649" y="407"/>
                  </a:lnTo>
                  <a:lnTo>
                    <a:pt x="640" y="396"/>
                  </a:lnTo>
                  <a:lnTo>
                    <a:pt x="640" y="396"/>
                  </a:lnTo>
                  <a:lnTo>
                    <a:pt x="633" y="393"/>
                  </a:lnTo>
                  <a:lnTo>
                    <a:pt x="624" y="393"/>
                  </a:lnTo>
                  <a:lnTo>
                    <a:pt x="617" y="393"/>
                  </a:lnTo>
                  <a:lnTo>
                    <a:pt x="617" y="402"/>
                  </a:lnTo>
                  <a:lnTo>
                    <a:pt x="624" y="396"/>
                  </a:lnTo>
                  <a:lnTo>
                    <a:pt x="615" y="385"/>
                  </a:lnTo>
                  <a:lnTo>
                    <a:pt x="615" y="385"/>
                  </a:lnTo>
                  <a:lnTo>
                    <a:pt x="608" y="382"/>
                  </a:lnTo>
                  <a:lnTo>
                    <a:pt x="597" y="382"/>
                  </a:lnTo>
                  <a:lnTo>
                    <a:pt x="588" y="382"/>
                  </a:lnTo>
                  <a:lnTo>
                    <a:pt x="588" y="391"/>
                  </a:lnTo>
                  <a:lnTo>
                    <a:pt x="595" y="385"/>
                  </a:lnTo>
                  <a:lnTo>
                    <a:pt x="586" y="376"/>
                  </a:lnTo>
                  <a:lnTo>
                    <a:pt x="586" y="376"/>
                  </a:lnTo>
                  <a:lnTo>
                    <a:pt x="579" y="373"/>
                  </a:lnTo>
                  <a:lnTo>
                    <a:pt x="572" y="373"/>
                  </a:lnTo>
                  <a:lnTo>
                    <a:pt x="572" y="382"/>
                  </a:lnTo>
                  <a:lnTo>
                    <a:pt x="579" y="376"/>
                  </a:lnTo>
                  <a:lnTo>
                    <a:pt x="570" y="365"/>
                  </a:lnTo>
                  <a:lnTo>
                    <a:pt x="570" y="365"/>
                  </a:lnTo>
                  <a:lnTo>
                    <a:pt x="562" y="362"/>
                  </a:lnTo>
                  <a:lnTo>
                    <a:pt x="553" y="362"/>
                  </a:lnTo>
                  <a:lnTo>
                    <a:pt x="544" y="362"/>
                  </a:lnTo>
                  <a:lnTo>
                    <a:pt x="544" y="371"/>
                  </a:lnTo>
                  <a:lnTo>
                    <a:pt x="552" y="365"/>
                  </a:lnTo>
                  <a:lnTo>
                    <a:pt x="543" y="355"/>
                  </a:lnTo>
                  <a:lnTo>
                    <a:pt x="543" y="355"/>
                  </a:lnTo>
                  <a:lnTo>
                    <a:pt x="535" y="351"/>
                  </a:lnTo>
                  <a:lnTo>
                    <a:pt x="526" y="351"/>
                  </a:lnTo>
                  <a:lnTo>
                    <a:pt x="517" y="351"/>
                  </a:lnTo>
                  <a:lnTo>
                    <a:pt x="517" y="360"/>
                  </a:lnTo>
                  <a:lnTo>
                    <a:pt x="524" y="355"/>
                  </a:lnTo>
                  <a:lnTo>
                    <a:pt x="515" y="344"/>
                  </a:lnTo>
                  <a:lnTo>
                    <a:pt x="515" y="344"/>
                  </a:lnTo>
                  <a:lnTo>
                    <a:pt x="508" y="340"/>
                  </a:lnTo>
                  <a:lnTo>
                    <a:pt x="499" y="340"/>
                  </a:lnTo>
                  <a:lnTo>
                    <a:pt x="490" y="340"/>
                  </a:lnTo>
                  <a:lnTo>
                    <a:pt x="490" y="349"/>
                  </a:lnTo>
                  <a:lnTo>
                    <a:pt x="497" y="344"/>
                  </a:lnTo>
                  <a:lnTo>
                    <a:pt x="488" y="333"/>
                  </a:lnTo>
                  <a:lnTo>
                    <a:pt x="488" y="333"/>
                  </a:lnTo>
                  <a:lnTo>
                    <a:pt x="481" y="329"/>
                  </a:lnTo>
                  <a:lnTo>
                    <a:pt x="474" y="329"/>
                  </a:lnTo>
                  <a:lnTo>
                    <a:pt x="474" y="338"/>
                  </a:lnTo>
                  <a:lnTo>
                    <a:pt x="481" y="333"/>
                  </a:lnTo>
                  <a:lnTo>
                    <a:pt x="472" y="322"/>
                  </a:lnTo>
                  <a:lnTo>
                    <a:pt x="472" y="322"/>
                  </a:lnTo>
                  <a:lnTo>
                    <a:pt x="465" y="318"/>
                  </a:lnTo>
                  <a:lnTo>
                    <a:pt x="454" y="318"/>
                  </a:lnTo>
                  <a:lnTo>
                    <a:pt x="454" y="327"/>
                  </a:lnTo>
                  <a:lnTo>
                    <a:pt x="461" y="322"/>
                  </a:lnTo>
                  <a:lnTo>
                    <a:pt x="452" y="311"/>
                  </a:lnTo>
                  <a:lnTo>
                    <a:pt x="452" y="311"/>
                  </a:lnTo>
                  <a:lnTo>
                    <a:pt x="445" y="308"/>
                  </a:lnTo>
                  <a:lnTo>
                    <a:pt x="436" y="308"/>
                  </a:lnTo>
                  <a:lnTo>
                    <a:pt x="436" y="317"/>
                  </a:lnTo>
                  <a:lnTo>
                    <a:pt x="443" y="311"/>
                  </a:lnTo>
                  <a:lnTo>
                    <a:pt x="436" y="302"/>
                  </a:lnTo>
                  <a:lnTo>
                    <a:pt x="436" y="302"/>
                  </a:lnTo>
                  <a:lnTo>
                    <a:pt x="429" y="299"/>
                  </a:lnTo>
                  <a:lnTo>
                    <a:pt x="420" y="299"/>
                  </a:lnTo>
                  <a:lnTo>
                    <a:pt x="420" y="308"/>
                  </a:lnTo>
                  <a:lnTo>
                    <a:pt x="427" y="302"/>
                  </a:lnTo>
                  <a:lnTo>
                    <a:pt x="418" y="291"/>
                  </a:lnTo>
                  <a:lnTo>
                    <a:pt x="418" y="291"/>
                  </a:lnTo>
                  <a:lnTo>
                    <a:pt x="411" y="288"/>
                  </a:lnTo>
                  <a:lnTo>
                    <a:pt x="401" y="288"/>
                  </a:lnTo>
                  <a:lnTo>
                    <a:pt x="401" y="297"/>
                  </a:lnTo>
                  <a:lnTo>
                    <a:pt x="409" y="291"/>
                  </a:lnTo>
                  <a:lnTo>
                    <a:pt x="400" y="280"/>
                  </a:lnTo>
                  <a:lnTo>
                    <a:pt x="391" y="270"/>
                  </a:lnTo>
                  <a:lnTo>
                    <a:pt x="391" y="270"/>
                  </a:lnTo>
                  <a:lnTo>
                    <a:pt x="383" y="266"/>
                  </a:lnTo>
                  <a:lnTo>
                    <a:pt x="374" y="266"/>
                  </a:lnTo>
                  <a:lnTo>
                    <a:pt x="374" y="275"/>
                  </a:lnTo>
                  <a:lnTo>
                    <a:pt x="382" y="270"/>
                  </a:lnTo>
                  <a:lnTo>
                    <a:pt x="373" y="259"/>
                  </a:lnTo>
                  <a:lnTo>
                    <a:pt x="373" y="259"/>
                  </a:lnTo>
                  <a:lnTo>
                    <a:pt x="365" y="255"/>
                  </a:lnTo>
                  <a:lnTo>
                    <a:pt x="356" y="255"/>
                  </a:lnTo>
                  <a:lnTo>
                    <a:pt x="356" y="264"/>
                  </a:lnTo>
                  <a:lnTo>
                    <a:pt x="364" y="259"/>
                  </a:lnTo>
                  <a:lnTo>
                    <a:pt x="354" y="248"/>
                  </a:lnTo>
                  <a:lnTo>
                    <a:pt x="354" y="248"/>
                  </a:lnTo>
                  <a:lnTo>
                    <a:pt x="347" y="244"/>
                  </a:lnTo>
                  <a:lnTo>
                    <a:pt x="340" y="244"/>
                  </a:lnTo>
                  <a:lnTo>
                    <a:pt x="340" y="253"/>
                  </a:lnTo>
                  <a:lnTo>
                    <a:pt x="347" y="248"/>
                  </a:lnTo>
                  <a:lnTo>
                    <a:pt x="338" y="237"/>
                  </a:lnTo>
                  <a:lnTo>
                    <a:pt x="338" y="237"/>
                  </a:lnTo>
                  <a:lnTo>
                    <a:pt x="331" y="233"/>
                  </a:lnTo>
                  <a:lnTo>
                    <a:pt x="322" y="233"/>
                  </a:lnTo>
                  <a:lnTo>
                    <a:pt x="322" y="242"/>
                  </a:lnTo>
                  <a:lnTo>
                    <a:pt x="329" y="237"/>
                  </a:lnTo>
                  <a:lnTo>
                    <a:pt x="318" y="226"/>
                  </a:lnTo>
                  <a:lnTo>
                    <a:pt x="309" y="217"/>
                  </a:lnTo>
                  <a:lnTo>
                    <a:pt x="309" y="217"/>
                  </a:lnTo>
                  <a:lnTo>
                    <a:pt x="302" y="214"/>
                  </a:lnTo>
                  <a:lnTo>
                    <a:pt x="293" y="214"/>
                  </a:lnTo>
                  <a:lnTo>
                    <a:pt x="293" y="223"/>
                  </a:lnTo>
                  <a:lnTo>
                    <a:pt x="300" y="219"/>
                  </a:lnTo>
                  <a:lnTo>
                    <a:pt x="293" y="208"/>
                  </a:lnTo>
                  <a:lnTo>
                    <a:pt x="293" y="206"/>
                  </a:lnTo>
                  <a:lnTo>
                    <a:pt x="286" y="203"/>
                  </a:lnTo>
                  <a:lnTo>
                    <a:pt x="277" y="203"/>
                  </a:lnTo>
                  <a:lnTo>
                    <a:pt x="277" y="212"/>
                  </a:lnTo>
                  <a:lnTo>
                    <a:pt x="284" y="206"/>
                  </a:lnTo>
                  <a:lnTo>
                    <a:pt x="275" y="195"/>
                  </a:lnTo>
                  <a:lnTo>
                    <a:pt x="266" y="185"/>
                  </a:lnTo>
                  <a:lnTo>
                    <a:pt x="266" y="185"/>
                  </a:lnTo>
                  <a:lnTo>
                    <a:pt x="259" y="181"/>
                  </a:lnTo>
                  <a:lnTo>
                    <a:pt x="250" y="181"/>
                  </a:lnTo>
                  <a:lnTo>
                    <a:pt x="250" y="190"/>
                  </a:lnTo>
                  <a:lnTo>
                    <a:pt x="257" y="185"/>
                  </a:lnTo>
                  <a:lnTo>
                    <a:pt x="248" y="174"/>
                  </a:lnTo>
                  <a:lnTo>
                    <a:pt x="248" y="174"/>
                  </a:lnTo>
                  <a:lnTo>
                    <a:pt x="241" y="170"/>
                  </a:lnTo>
                  <a:lnTo>
                    <a:pt x="231" y="170"/>
                  </a:lnTo>
                  <a:lnTo>
                    <a:pt x="231" y="179"/>
                  </a:lnTo>
                  <a:lnTo>
                    <a:pt x="239" y="174"/>
                  </a:lnTo>
                  <a:lnTo>
                    <a:pt x="230" y="163"/>
                  </a:lnTo>
                  <a:lnTo>
                    <a:pt x="221" y="152"/>
                  </a:lnTo>
                  <a:lnTo>
                    <a:pt x="221" y="152"/>
                  </a:lnTo>
                  <a:lnTo>
                    <a:pt x="212" y="143"/>
                  </a:lnTo>
                  <a:lnTo>
                    <a:pt x="212" y="143"/>
                  </a:lnTo>
                  <a:lnTo>
                    <a:pt x="204" y="139"/>
                  </a:lnTo>
                  <a:lnTo>
                    <a:pt x="197" y="139"/>
                  </a:lnTo>
                  <a:lnTo>
                    <a:pt x="197" y="148"/>
                  </a:lnTo>
                  <a:lnTo>
                    <a:pt x="204" y="143"/>
                  </a:lnTo>
                  <a:lnTo>
                    <a:pt x="195" y="132"/>
                  </a:lnTo>
                  <a:lnTo>
                    <a:pt x="195" y="132"/>
                  </a:lnTo>
                  <a:lnTo>
                    <a:pt x="188" y="129"/>
                  </a:lnTo>
                  <a:lnTo>
                    <a:pt x="179" y="129"/>
                  </a:lnTo>
                  <a:lnTo>
                    <a:pt x="179" y="138"/>
                  </a:lnTo>
                  <a:lnTo>
                    <a:pt x="186" y="132"/>
                  </a:lnTo>
                  <a:lnTo>
                    <a:pt x="175" y="121"/>
                  </a:lnTo>
                  <a:lnTo>
                    <a:pt x="168" y="127"/>
                  </a:lnTo>
                  <a:lnTo>
                    <a:pt x="175" y="121"/>
                  </a:lnTo>
                  <a:lnTo>
                    <a:pt x="166" y="110"/>
                  </a:lnTo>
                  <a:lnTo>
                    <a:pt x="166" y="110"/>
                  </a:lnTo>
                  <a:lnTo>
                    <a:pt x="159" y="107"/>
                  </a:lnTo>
                  <a:lnTo>
                    <a:pt x="150" y="107"/>
                  </a:lnTo>
                  <a:lnTo>
                    <a:pt x="150" y="116"/>
                  </a:lnTo>
                  <a:lnTo>
                    <a:pt x="157" y="112"/>
                  </a:lnTo>
                  <a:lnTo>
                    <a:pt x="150" y="101"/>
                  </a:lnTo>
                  <a:lnTo>
                    <a:pt x="150" y="100"/>
                  </a:lnTo>
                  <a:lnTo>
                    <a:pt x="141" y="89"/>
                  </a:lnTo>
                  <a:lnTo>
                    <a:pt x="132" y="78"/>
                  </a:lnTo>
                  <a:lnTo>
                    <a:pt x="132" y="78"/>
                  </a:lnTo>
                  <a:lnTo>
                    <a:pt x="125" y="74"/>
                  </a:lnTo>
                  <a:lnTo>
                    <a:pt x="116" y="74"/>
                  </a:lnTo>
                  <a:lnTo>
                    <a:pt x="116" y="83"/>
                  </a:lnTo>
                  <a:lnTo>
                    <a:pt x="123" y="78"/>
                  </a:lnTo>
                  <a:lnTo>
                    <a:pt x="114" y="69"/>
                  </a:lnTo>
                  <a:lnTo>
                    <a:pt x="107" y="74"/>
                  </a:lnTo>
                  <a:lnTo>
                    <a:pt x="114" y="69"/>
                  </a:lnTo>
                  <a:lnTo>
                    <a:pt x="105" y="58"/>
                  </a:lnTo>
                  <a:lnTo>
                    <a:pt x="105" y="58"/>
                  </a:lnTo>
                  <a:lnTo>
                    <a:pt x="98" y="54"/>
                  </a:lnTo>
                  <a:lnTo>
                    <a:pt x="89" y="54"/>
                  </a:lnTo>
                  <a:lnTo>
                    <a:pt x="89" y="63"/>
                  </a:lnTo>
                  <a:lnTo>
                    <a:pt x="96" y="58"/>
                  </a:lnTo>
                  <a:lnTo>
                    <a:pt x="87" y="47"/>
                  </a:lnTo>
                  <a:lnTo>
                    <a:pt x="87" y="47"/>
                  </a:lnTo>
                  <a:lnTo>
                    <a:pt x="80" y="44"/>
                  </a:lnTo>
                  <a:lnTo>
                    <a:pt x="71" y="44"/>
                  </a:lnTo>
                  <a:lnTo>
                    <a:pt x="71" y="53"/>
                  </a:lnTo>
                  <a:lnTo>
                    <a:pt x="78" y="47"/>
                  </a:lnTo>
                  <a:lnTo>
                    <a:pt x="69" y="36"/>
                  </a:lnTo>
                  <a:lnTo>
                    <a:pt x="61" y="42"/>
                  </a:lnTo>
                  <a:lnTo>
                    <a:pt x="69" y="38"/>
                  </a:lnTo>
                  <a:lnTo>
                    <a:pt x="61" y="27"/>
                  </a:lnTo>
                  <a:lnTo>
                    <a:pt x="61" y="25"/>
                  </a:lnTo>
                  <a:lnTo>
                    <a:pt x="54" y="22"/>
                  </a:lnTo>
                  <a:lnTo>
                    <a:pt x="45" y="22"/>
                  </a:lnTo>
                  <a:lnTo>
                    <a:pt x="45" y="31"/>
                  </a:lnTo>
                  <a:lnTo>
                    <a:pt x="52" y="25"/>
                  </a:lnTo>
                  <a:lnTo>
                    <a:pt x="43" y="15"/>
                  </a:lnTo>
                  <a:lnTo>
                    <a:pt x="43" y="15"/>
                  </a:lnTo>
                  <a:lnTo>
                    <a:pt x="36" y="11"/>
                  </a:lnTo>
                  <a:lnTo>
                    <a:pt x="25" y="11"/>
                  </a:lnTo>
                  <a:lnTo>
                    <a:pt x="16" y="11"/>
                  </a:lnTo>
                  <a:lnTo>
                    <a:pt x="16" y="20"/>
                  </a:lnTo>
                  <a:lnTo>
                    <a:pt x="23" y="16"/>
                  </a:lnTo>
                  <a:lnTo>
                    <a:pt x="16" y="6"/>
                  </a:lnTo>
                  <a:lnTo>
                    <a:pt x="16" y="4"/>
                  </a:lnTo>
                  <a:lnTo>
                    <a:pt x="9"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32" name="Freeform 56">
              <a:extLst>
                <a:ext uri="{FF2B5EF4-FFF2-40B4-BE49-F238E27FC236}">
                  <a16:creationId xmlns:a16="http://schemas.microsoft.com/office/drawing/2014/main" id="{885A7404-0478-46B0-95BB-C5274EF5203A}"/>
                </a:ext>
              </a:extLst>
            </p:cNvPr>
            <p:cNvSpPr>
              <a:spLocks/>
            </p:cNvSpPr>
            <p:nvPr/>
          </p:nvSpPr>
          <p:spPr bwMode="auto">
            <a:xfrm>
              <a:off x="749" y="2551"/>
              <a:ext cx="570" cy="161"/>
            </a:xfrm>
            <a:custGeom>
              <a:avLst/>
              <a:gdLst>
                <a:gd name="T0" fmla="*/ 25 w 1139"/>
                <a:gd name="T1" fmla="*/ 251 h 321"/>
                <a:gd name="T2" fmla="*/ 62 w 1139"/>
                <a:gd name="T3" fmla="*/ 226 h 321"/>
                <a:gd name="T4" fmla="*/ 89 w 1139"/>
                <a:gd name="T5" fmla="*/ 197 h 321"/>
                <a:gd name="T6" fmla="*/ 123 w 1139"/>
                <a:gd name="T7" fmla="*/ 162 h 321"/>
                <a:gd name="T8" fmla="*/ 157 w 1139"/>
                <a:gd name="T9" fmla="*/ 130 h 321"/>
                <a:gd name="T10" fmla="*/ 184 w 1139"/>
                <a:gd name="T11" fmla="*/ 110 h 321"/>
                <a:gd name="T12" fmla="*/ 230 w 1139"/>
                <a:gd name="T13" fmla="*/ 66 h 321"/>
                <a:gd name="T14" fmla="*/ 248 w 1139"/>
                <a:gd name="T15" fmla="*/ 48 h 321"/>
                <a:gd name="T16" fmla="*/ 279 w 1139"/>
                <a:gd name="T17" fmla="*/ 36 h 321"/>
                <a:gd name="T18" fmla="*/ 306 w 1139"/>
                <a:gd name="T19" fmla="*/ 38 h 321"/>
                <a:gd name="T20" fmla="*/ 356 w 1139"/>
                <a:gd name="T21" fmla="*/ 39 h 321"/>
                <a:gd name="T22" fmla="*/ 400 w 1139"/>
                <a:gd name="T23" fmla="*/ 39 h 321"/>
                <a:gd name="T24" fmla="*/ 436 w 1139"/>
                <a:gd name="T25" fmla="*/ 48 h 321"/>
                <a:gd name="T26" fmla="*/ 470 w 1139"/>
                <a:gd name="T27" fmla="*/ 25 h 321"/>
                <a:gd name="T28" fmla="*/ 499 w 1139"/>
                <a:gd name="T29" fmla="*/ 9 h 321"/>
                <a:gd name="T30" fmla="*/ 546 w 1139"/>
                <a:gd name="T31" fmla="*/ 38 h 321"/>
                <a:gd name="T32" fmla="*/ 588 w 1139"/>
                <a:gd name="T33" fmla="*/ 59 h 321"/>
                <a:gd name="T34" fmla="*/ 617 w 1139"/>
                <a:gd name="T35" fmla="*/ 88 h 321"/>
                <a:gd name="T36" fmla="*/ 655 w 1139"/>
                <a:gd name="T37" fmla="*/ 119 h 321"/>
                <a:gd name="T38" fmla="*/ 695 w 1139"/>
                <a:gd name="T39" fmla="*/ 135 h 321"/>
                <a:gd name="T40" fmla="*/ 725 w 1139"/>
                <a:gd name="T41" fmla="*/ 173 h 321"/>
                <a:gd name="T42" fmla="*/ 765 w 1139"/>
                <a:gd name="T43" fmla="*/ 197 h 321"/>
                <a:gd name="T44" fmla="*/ 794 w 1139"/>
                <a:gd name="T45" fmla="*/ 209 h 321"/>
                <a:gd name="T46" fmla="*/ 823 w 1139"/>
                <a:gd name="T47" fmla="*/ 247 h 321"/>
                <a:gd name="T48" fmla="*/ 854 w 1139"/>
                <a:gd name="T49" fmla="*/ 273 h 321"/>
                <a:gd name="T50" fmla="*/ 886 w 1139"/>
                <a:gd name="T51" fmla="*/ 289 h 321"/>
                <a:gd name="T52" fmla="*/ 962 w 1139"/>
                <a:gd name="T53" fmla="*/ 303 h 321"/>
                <a:gd name="T54" fmla="*/ 1006 w 1139"/>
                <a:gd name="T55" fmla="*/ 292 h 321"/>
                <a:gd name="T56" fmla="*/ 1073 w 1139"/>
                <a:gd name="T57" fmla="*/ 289 h 321"/>
                <a:gd name="T58" fmla="*/ 1114 w 1139"/>
                <a:gd name="T59" fmla="*/ 314 h 321"/>
                <a:gd name="T60" fmla="*/ 1114 w 1139"/>
                <a:gd name="T61" fmla="*/ 305 h 321"/>
                <a:gd name="T62" fmla="*/ 1085 w 1139"/>
                <a:gd name="T63" fmla="*/ 278 h 321"/>
                <a:gd name="T64" fmla="*/ 997 w 1139"/>
                <a:gd name="T65" fmla="*/ 274 h 321"/>
                <a:gd name="T66" fmla="*/ 953 w 1139"/>
                <a:gd name="T67" fmla="*/ 285 h 321"/>
                <a:gd name="T68" fmla="*/ 890 w 1139"/>
                <a:gd name="T69" fmla="*/ 267 h 321"/>
                <a:gd name="T70" fmla="*/ 854 w 1139"/>
                <a:gd name="T71" fmla="*/ 264 h 321"/>
                <a:gd name="T72" fmla="*/ 827 w 1139"/>
                <a:gd name="T73" fmla="*/ 226 h 321"/>
                <a:gd name="T74" fmla="*/ 790 w 1139"/>
                <a:gd name="T75" fmla="*/ 193 h 321"/>
                <a:gd name="T76" fmla="*/ 765 w 1139"/>
                <a:gd name="T77" fmla="*/ 182 h 321"/>
                <a:gd name="T78" fmla="*/ 729 w 1139"/>
                <a:gd name="T79" fmla="*/ 151 h 321"/>
                <a:gd name="T80" fmla="*/ 685 w 1139"/>
                <a:gd name="T81" fmla="*/ 126 h 321"/>
                <a:gd name="T82" fmla="*/ 658 w 1139"/>
                <a:gd name="T83" fmla="*/ 99 h 321"/>
                <a:gd name="T84" fmla="*/ 629 w 1139"/>
                <a:gd name="T85" fmla="*/ 77 h 321"/>
                <a:gd name="T86" fmla="*/ 579 w 1139"/>
                <a:gd name="T87" fmla="*/ 41 h 321"/>
                <a:gd name="T88" fmla="*/ 552 w 1139"/>
                <a:gd name="T89" fmla="*/ 30 h 321"/>
                <a:gd name="T90" fmla="*/ 499 w 1139"/>
                <a:gd name="T91" fmla="*/ 0 h 321"/>
                <a:gd name="T92" fmla="*/ 458 w 1139"/>
                <a:gd name="T93" fmla="*/ 14 h 321"/>
                <a:gd name="T94" fmla="*/ 436 w 1139"/>
                <a:gd name="T95" fmla="*/ 30 h 321"/>
                <a:gd name="T96" fmla="*/ 407 w 1139"/>
                <a:gd name="T97" fmla="*/ 34 h 321"/>
                <a:gd name="T98" fmla="*/ 364 w 1139"/>
                <a:gd name="T99" fmla="*/ 25 h 321"/>
                <a:gd name="T100" fmla="*/ 320 w 1139"/>
                <a:gd name="T101" fmla="*/ 39 h 321"/>
                <a:gd name="T102" fmla="*/ 293 w 1139"/>
                <a:gd name="T103" fmla="*/ 30 h 321"/>
                <a:gd name="T104" fmla="*/ 268 w 1139"/>
                <a:gd name="T105" fmla="*/ 30 h 321"/>
                <a:gd name="T106" fmla="*/ 222 w 1139"/>
                <a:gd name="T107" fmla="*/ 52 h 321"/>
                <a:gd name="T108" fmla="*/ 190 w 1139"/>
                <a:gd name="T109" fmla="*/ 77 h 321"/>
                <a:gd name="T110" fmla="*/ 159 w 1139"/>
                <a:gd name="T111" fmla="*/ 104 h 321"/>
                <a:gd name="T112" fmla="*/ 134 w 1139"/>
                <a:gd name="T113" fmla="*/ 137 h 321"/>
                <a:gd name="T114" fmla="*/ 98 w 1139"/>
                <a:gd name="T115" fmla="*/ 159 h 321"/>
                <a:gd name="T116" fmla="*/ 65 w 1139"/>
                <a:gd name="T117" fmla="*/ 193 h 321"/>
                <a:gd name="T118" fmla="*/ 31 w 1139"/>
                <a:gd name="T119" fmla="*/ 226 h 321"/>
                <a:gd name="T120" fmla="*/ 2 w 1139"/>
                <a:gd name="T121" fmla="*/ 24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9" h="321">
                  <a:moveTo>
                    <a:pt x="0" y="244"/>
                  </a:moveTo>
                  <a:lnTo>
                    <a:pt x="0" y="262"/>
                  </a:lnTo>
                  <a:lnTo>
                    <a:pt x="7" y="262"/>
                  </a:lnTo>
                  <a:lnTo>
                    <a:pt x="7" y="262"/>
                  </a:lnTo>
                  <a:lnTo>
                    <a:pt x="14" y="258"/>
                  </a:lnTo>
                  <a:lnTo>
                    <a:pt x="14" y="258"/>
                  </a:lnTo>
                  <a:lnTo>
                    <a:pt x="24" y="247"/>
                  </a:lnTo>
                  <a:lnTo>
                    <a:pt x="16" y="242"/>
                  </a:lnTo>
                  <a:lnTo>
                    <a:pt x="16" y="251"/>
                  </a:lnTo>
                  <a:lnTo>
                    <a:pt x="25" y="251"/>
                  </a:lnTo>
                  <a:lnTo>
                    <a:pt x="25" y="251"/>
                  </a:lnTo>
                  <a:lnTo>
                    <a:pt x="33" y="249"/>
                  </a:lnTo>
                  <a:lnTo>
                    <a:pt x="43" y="238"/>
                  </a:lnTo>
                  <a:lnTo>
                    <a:pt x="43" y="236"/>
                  </a:lnTo>
                  <a:lnTo>
                    <a:pt x="52" y="226"/>
                  </a:lnTo>
                  <a:lnTo>
                    <a:pt x="45" y="220"/>
                  </a:lnTo>
                  <a:lnTo>
                    <a:pt x="45" y="229"/>
                  </a:lnTo>
                  <a:lnTo>
                    <a:pt x="54" y="229"/>
                  </a:lnTo>
                  <a:lnTo>
                    <a:pt x="54" y="229"/>
                  </a:lnTo>
                  <a:lnTo>
                    <a:pt x="62" y="226"/>
                  </a:lnTo>
                  <a:lnTo>
                    <a:pt x="62" y="226"/>
                  </a:lnTo>
                  <a:lnTo>
                    <a:pt x="69" y="215"/>
                  </a:lnTo>
                  <a:lnTo>
                    <a:pt x="62" y="209"/>
                  </a:lnTo>
                  <a:lnTo>
                    <a:pt x="69" y="215"/>
                  </a:lnTo>
                  <a:lnTo>
                    <a:pt x="78" y="204"/>
                  </a:lnTo>
                  <a:lnTo>
                    <a:pt x="87" y="193"/>
                  </a:lnTo>
                  <a:lnTo>
                    <a:pt x="80" y="188"/>
                  </a:lnTo>
                  <a:lnTo>
                    <a:pt x="80" y="197"/>
                  </a:lnTo>
                  <a:lnTo>
                    <a:pt x="89" y="197"/>
                  </a:lnTo>
                  <a:lnTo>
                    <a:pt x="89" y="197"/>
                  </a:lnTo>
                  <a:lnTo>
                    <a:pt x="96" y="193"/>
                  </a:lnTo>
                  <a:lnTo>
                    <a:pt x="96" y="191"/>
                  </a:lnTo>
                  <a:lnTo>
                    <a:pt x="105" y="171"/>
                  </a:lnTo>
                  <a:lnTo>
                    <a:pt x="98" y="168"/>
                  </a:lnTo>
                  <a:lnTo>
                    <a:pt x="98" y="177"/>
                  </a:lnTo>
                  <a:lnTo>
                    <a:pt x="107" y="177"/>
                  </a:lnTo>
                  <a:lnTo>
                    <a:pt x="107" y="177"/>
                  </a:lnTo>
                  <a:lnTo>
                    <a:pt x="114" y="173"/>
                  </a:lnTo>
                  <a:lnTo>
                    <a:pt x="114" y="173"/>
                  </a:lnTo>
                  <a:lnTo>
                    <a:pt x="123" y="162"/>
                  </a:lnTo>
                  <a:lnTo>
                    <a:pt x="132" y="151"/>
                  </a:lnTo>
                  <a:lnTo>
                    <a:pt x="125" y="146"/>
                  </a:lnTo>
                  <a:lnTo>
                    <a:pt x="125" y="155"/>
                  </a:lnTo>
                  <a:lnTo>
                    <a:pt x="134" y="155"/>
                  </a:lnTo>
                  <a:lnTo>
                    <a:pt x="134" y="155"/>
                  </a:lnTo>
                  <a:lnTo>
                    <a:pt x="141" y="151"/>
                  </a:lnTo>
                  <a:lnTo>
                    <a:pt x="141" y="151"/>
                  </a:lnTo>
                  <a:lnTo>
                    <a:pt x="150" y="141"/>
                  </a:lnTo>
                  <a:lnTo>
                    <a:pt x="150" y="141"/>
                  </a:lnTo>
                  <a:lnTo>
                    <a:pt x="157" y="130"/>
                  </a:lnTo>
                  <a:lnTo>
                    <a:pt x="150" y="124"/>
                  </a:lnTo>
                  <a:lnTo>
                    <a:pt x="157" y="130"/>
                  </a:lnTo>
                  <a:lnTo>
                    <a:pt x="166" y="119"/>
                  </a:lnTo>
                  <a:lnTo>
                    <a:pt x="159" y="113"/>
                  </a:lnTo>
                  <a:lnTo>
                    <a:pt x="159" y="123"/>
                  </a:lnTo>
                  <a:lnTo>
                    <a:pt x="168" y="123"/>
                  </a:lnTo>
                  <a:lnTo>
                    <a:pt x="168" y="123"/>
                  </a:lnTo>
                  <a:lnTo>
                    <a:pt x="175" y="121"/>
                  </a:lnTo>
                  <a:lnTo>
                    <a:pt x="184" y="112"/>
                  </a:lnTo>
                  <a:lnTo>
                    <a:pt x="184" y="110"/>
                  </a:lnTo>
                  <a:lnTo>
                    <a:pt x="194" y="99"/>
                  </a:lnTo>
                  <a:lnTo>
                    <a:pt x="203" y="88"/>
                  </a:lnTo>
                  <a:lnTo>
                    <a:pt x="195" y="83"/>
                  </a:lnTo>
                  <a:lnTo>
                    <a:pt x="195" y="92"/>
                  </a:lnTo>
                  <a:lnTo>
                    <a:pt x="204" y="92"/>
                  </a:lnTo>
                  <a:lnTo>
                    <a:pt x="204" y="92"/>
                  </a:lnTo>
                  <a:lnTo>
                    <a:pt x="212" y="88"/>
                  </a:lnTo>
                  <a:lnTo>
                    <a:pt x="212" y="88"/>
                  </a:lnTo>
                  <a:lnTo>
                    <a:pt x="221" y="77"/>
                  </a:lnTo>
                  <a:lnTo>
                    <a:pt x="230" y="66"/>
                  </a:lnTo>
                  <a:lnTo>
                    <a:pt x="222" y="61"/>
                  </a:lnTo>
                  <a:lnTo>
                    <a:pt x="222" y="70"/>
                  </a:lnTo>
                  <a:lnTo>
                    <a:pt x="232" y="70"/>
                  </a:lnTo>
                  <a:lnTo>
                    <a:pt x="232" y="70"/>
                  </a:lnTo>
                  <a:lnTo>
                    <a:pt x="239" y="66"/>
                  </a:lnTo>
                  <a:lnTo>
                    <a:pt x="239" y="65"/>
                  </a:lnTo>
                  <a:lnTo>
                    <a:pt x="248" y="43"/>
                  </a:lnTo>
                  <a:lnTo>
                    <a:pt x="241" y="39"/>
                  </a:lnTo>
                  <a:lnTo>
                    <a:pt x="241" y="48"/>
                  </a:lnTo>
                  <a:lnTo>
                    <a:pt x="248" y="48"/>
                  </a:lnTo>
                  <a:lnTo>
                    <a:pt x="259" y="48"/>
                  </a:lnTo>
                  <a:lnTo>
                    <a:pt x="268" y="48"/>
                  </a:lnTo>
                  <a:lnTo>
                    <a:pt x="277" y="48"/>
                  </a:lnTo>
                  <a:lnTo>
                    <a:pt x="277" y="48"/>
                  </a:lnTo>
                  <a:lnTo>
                    <a:pt x="284" y="47"/>
                  </a:lnTo>
                  <a:lnTo>
                    <a:pt x="293" y="38"/>
                  </a:lnTo>
                  <a:lnTo>
                    <a:pt x="286" y="30"/>
                  </a:lnTo>
                  <a:lnTo>
                    <a:pt x="280" y="36"/>
                  </a:lnTo>
                  <a:lnTo>
                    <a:pt x="286" y="39"/>
                  </a:lnTo>
                  <a:lnTo>
                    <a:pt x="279" y="36"/>
                  </a:lnTo>
                  <a:lnTo>
                    <a:pt x="286" y="45"/>
                  </a:lnTo>
                  <a:lnTo>
                    <a:pt x="288" y="45"/>
                  </a:lnTo>
                  <a:lnTo>
                    <a:pt x="293" y="48"/>
                  </a:lnTo>
                  <a:lnTo>
                    <a:pt x="300" y="47"/>
                  </a:lnTo>
                  <a:lnTo>
                    <a:pt x="309" y="38"/>
                  </a:lnTo>
                  <a:lnTo>
                    <a:pt x="302" y="30"/>
                  </a:lnTo>
                  <a:lnTo>
                    <a:pt x="302" y="39"/>
                  </a:lnTo>
                  <a:lnTo>
                    <a:pt x="311" y="39"/>
                  </a:lnTo>
                  <a:lnTo>
                    <a:pt x="311" y="30"/>
                  </a:lnTo>
                  <a:lnTo>
                    <a:pt x="306" y="38"/>
                  </a:lnTo>
                  <a:lnTo>
                    <a:pt x="315" y="47"/>
                  </a:lnTo>
                  <a:lnTo>
                    <a:pt x="315" y="45"/>
                  </a:lnTo>
                  <a:lnTo>
                    <a:pt x="320" y="48"/>
                  </a:lnTo>
                  <a:lnTo>
                    <a:pt x="327" y="47"/>
                  </a:lnTo>
                  <a:lnTo>
                    <a:pt x="336" y="38"/>
                  </a:lnTo>
                  <a:lnTo>
                    <a:pt x="329" y="30"/>
                  </a:lnTo>
                  <a:lnTo>
                    <a:pt x="329" y="39"/>
                  </a:lnTo>
                  <a:lnTo>
                    <a:pt x="338" y="39"/>
                  </a:lnTo>
                  <a:lnTo>
                    <a:pt x="347" y="39"/>
                  </a:lnTo>
                  <a:lnTo>
                    <a:pt x="356" y="39"/>
                  </a:lnTo>
                  <a:lnTo>
                    <a:pt x="356" y="30"/>
                  </a:lnTo>
                  <a:lnTo>
                    <a:pt x="351" y="38"/>
                  </a:lnTo>
                  <a:lnTo>
                    <a:pt x="360" y="47"/>
                  </a:lnTo>
                  <a:lnTo>
                    <a:pt x="360" y="45"/>
                  </a:lnTo>
                  <a:lnTo>
                    <a:pt x="365" y="48"/>
                  </a:lnTo>
                  <a:lnTo>
                    <a:pt x="374" y="48"/>
                  </a:lnTo>
                  <a:lnTo>
                    <a:pt x="383" y="48"/>
                  </a:lnTo>
                  <a:lnTo>
                    <a:pt x="391" y="48"/>
                  </a:lnTo>
                  <a:lnTo>
                    <a:pt x="400" y="48"/>
                  </a:lnTo>
                  <a:lnTo>
                    <a:pt x="400" y="39"/>
                  </a:lnTo>
                  <a:lnTo>
                    <a:pt x="394" y="45"/>
                  </a:lnTo>
                  <a:lnTo>
                    <a:pt x="403" y="56"/>
                  </a:lnTo>
                  <a:lnTo>
                    <a:pt x="403" y="56"/>
                  </a:lnTo>
                  <a:lnTo>
                    <a:pt x="409" y="59"/>
                  </a:lnTo>
                  <a:lnTo>
                    <a:pt x="416" y="57"/>
                  </a:lnTo>
                  <a:lnTo>
                    <a:pt x="427" y="47"/>
                  </a:lnTo>
                  <a:lnTo>
                    <a:pt x="420" y="39"/>
                  </a:lnTo>
                  <a:lnTo>
                    <a:pt x="420" y="48"/>
                  </a:lnTo>
                  <a:lnTo>
                    <a:pt x="429" y="48"/>
                  </a:lnTo>
                  <a:lnTo>
                    <a:pt x="436" y="48"/>
                  </a:lnTo>
                  <a:lnTo>
                    <a:pt x="436" y="48"/>
                  </a:lnTo>
                  <a:lnTo>
                    <a:pt x="443" y="47"/>
                  </a:lnTo>
                  <a:lnTo>
                    <a:pt x="452" y="38"/>
                  </a:lnTo>
                  <a:lnTo>
                    <a:pt x="445" y="30"/>
                  </a:lnTo>
                  <a:lnTo>
                    <a:pt x="445" y="39"/>
                  </a:lnTo>
                  <a:lnTo>
                    <a:pt x="454" y="39"/>
                  </a:lnTo>
                  <a:lnTo>
                    <a:pt x="454" y="39"/>
                  </a:lnTo>
                  <a:lnTo>
                    <a:pt x="461" y="36"/>
                  </a:lnTo>
                  <a:lnTo>
                    <a:pt x="461" y="36"/>
                  </a:lnTo>
                  <a:lnTo>
                    <a:pt x="470" y="25"/>
                  </a:lnTo>
                  <a:lnTo>
                    <a:pt x="463" y="19"/>
                  </a:lnTo>
                  <a:lnTo>
                    <a:pt x="463" y="28"/>
                  </a:lnTo>
                  <a:lnTo>
                    <a:pt x="472" y="28"/>
                  </a:lnTo>
                  <a:lnTo>
                    <a:pt x="479" y="28"/>
                  </a:lnTo>
                  <a:lnTo>
                    <a:pt x="490" y="28"/>
                  </a:lnTo>
                  <a:lnTo>
                    <a:pt x="490" y="28"/>
                  </a:lnTo>
                  <a:lnTo>
                    <a:pt x="497" y="25"/>
                  </a:lnTo>
                  <a:lnTo>
                    <a:pt x="497" y="25"/>
                  </a:lnTo>
                  <a:lnTo>
                    <a:pt x="506" y="14"/>
                  </a:lnTo>
                  <a:lnTo>
                    <a:pt x="499" y="9"/>
                  </a:lnTo>
                  <a:lnTo>
                    <a:pt x="499" y="18"/>
                  </a:lnTo>
                  <a:lnTo>
                    <a:pt x="508" y="18"/>
                  </a:lnTo>
                  <a:lnTo>
                    <a:pt x="517" y="18"/>
                  </a:lnTo>
                  <a:lnTo>
                    <a:pt x="525" y="18"/>
                  </a:lnTo>
                  <a:lnTo>
                    <a:pt x="534" y="18"/>
                  </a:lnTo>
                  <a:lnTo>
                    <a:pt x="534" y="9"/>
                  </a:lnTo>
                  <a:lnTo>
                    <a:pt x="528" y="14"/>
                  </a:lnTo>
                  <a:lnTo>
                    <a:pt x="537" y="25"/>
                  </a:lnTo>
                  <a:lnTo>
                    <a:pt x="546" y="36"/>
                  </a:lnTo>
                  <a:lnTo>
                    <a:pt x="546" y="38"/>
                  </a:lnTo>
                  <a:lnTo>
                    <a:pt x="555" y="47"/>
                  </a:lnTo>
                  <a:lnTo>
                    <a:pt x="555" y="45"/>
                  </a:lnTo>
                  <a:lnTo>
                    <a:pt x="561" y="48"/>
                  </a:lnTo>
                  <a:lnTo>
                    <a:pt x="572" y="48"/>
                  </a:lnTo>
                  <a:lnTo>
                    <a:pt x="572" y="39"/>
                  </a:lnTo>
                  <a:lnTo>
                    <a:pt x="564" y="45"/>
                  </a:lnTo>
                  <a:lnTo>
                    <a:pt x="572" y="56"/>
                  </a:lnTo>
                  <a:lnTo>
                    <a:pt x="573" y="56"/>
                  </a:lnTo>
                  <a:lnTo>
                    <a:pt x="579" y="59"/>
                  </a:lnTo>
                  <a:lnTo>
                    <a:pt x="588" y="59"/>
                  </a:lnTo>
                  <a:lnTo>
                    <a:pt x="588" y="50"/>
                  </a:lnTo>
                  <a:lnTo>
                    <a:pt x="582" y="56"/>
                  </a:lnTo>
                  <a:lnTo>
                    <a:pt x="591" y="66"/>
                  </a:lnTo>
                  <a:lnTo>
                    <a:pt x="600" y="77"/>
                  </a:lnTo>
                  <a:lnTo>
                    <a:pt x="610" y="88"/>
                  </a:lnTo>
                  <a:lnTo>
                    <a:pt x="610" y="88"/>
                  </a:lnTo>
                  <a:lnTo>
                    <a:pt x="615" y="92"/>
                  </a:lnTo>
                  <a:lnTo>
                    <a:pt x="622" y="92"/>
                  </a:lnTo>
                  <a:lnTo>
                    <a:pt x="622" y="83"/>
                  </a:lnTo>
                  <a:lnTo>
                    <a:pt x="617" y="88"/>
                  </a:lnTo>
                  <a:lnTo>
                    <a:pt x="626" y="99"/>
                  </a:lnTo>
                  <a:lnTo>
                    <a:pt x="626" y="99"/>
                  </a:lnTo>
                  <a:lnTo>
                    <a:pt x="631" y="103"/>
                  </a:lnTo>
                  <a:lnTo>
                    <a:pt x="642" y="103"/>
                  </a:lnTo>
                  <a:lnTo>
                    <a:pt x="642" y="94"/>
                  </a:lnTo>
                  <a:lnTo>
                    <a:pt x="637" y="99"/>
                  </a:lnTo>
                  <a:lnTo>
                    <a:pt x="646" y="110"/>
                  </a:lnTo>
                  <a:lnTo>
                    <a:pt x="646" y="112"/>
                  </a:lnTo>
                  <a:lnTo>
                    <a:pt x="655" y="121"/>
                  </a:lnTo>
                  <a:lnTo>
                    <a:pt x="655" y="119"/>
                  </a:lnTo>
                  <a:lnTo>
                    <a:pt x="660" y="123"/>
                  </a:lnTo>
                  <a:lnTo>
                    <a:pt x="667" y="123"/>
                  </a:lnTo>
                  <a:lnTo>
                    <a:pt x="667" y="113"/>
                  </a:lnTo>
                  <a:lnTo>
                    <a:pt x="662" y="119"/>
                  </a:lnTo>
                  <a:lnTo>
                    <a:pt x="671" y="130"/>
                  </a:lnTo>
                  <a:lnTo>
                    <a:pt x="680" y="141"/>
                  </a:lnTo>
                  <a:lnTo>
                    <a:pt x="680" y="141"/>
                  </a:lnTo>
                  <a:lnTo>
                    <a:pt x="685" y="144"/>
                  </a:lnTo>
                  <a:lnTo>
                    <a:pt x="695" y="144"/>
                  </a:lnTo>
                  <a:lnTo>
                    <a:pt x="695" y="135"/>
                  </a:lnTo>
                  <a:lnTo>
                    <a:pt x="689" y="141"/>
                  </a:lnTo>
                  <a:lnTo>
                    <a:pt x="698" y="151"/>
                  </a:lnTo>
                  <a:lnTo>
                    <a:pt x="698" y="151"/>
                  </a:lnTo>
                  <a:lnTo>
                    <a:pt x="704" y="155"/>
                  </a:lnTo>
                  <a:lnTo>
                    <a:pt x="713" y="155"/>
                  </a:lnTo>
                  <a:lnTo>
                    <a:pt x="713" y="146"/>
                  </a:lnTo>
                  <a:lnTo>
                    <a:pt x="707" y="151"/>
                  </a:lnTo>
                  <a:lnTo>
                    <a:pt x="716" y="162"/>
                  </a:lnTo>
                  <a:lnTo>
                    <a:pt x="725" y="173"/>
                  </a:lnTo>
                  <a:lnTo>
                    <a:pt x="725" y="173"/>
                  </a:lnTo>
                  <a:lnTo>
                    <a:pt x="731" y="177"/>
                  </a:lnTo>
                  <a:lnTo>
                    <a:pt x="740" y="177"/>
                  </a:lnTo>
                  <a:lnTo>
                    <a:pt x="740" y="168"/>
                  </a:lnTo>
                  <a:lnTo>
                    <a:pt x="734" y="173"/>
                  </a:lnTo>
                  <a:lnTo>
                    <a:pt x="743" y="184"/>
                  </a:lnTo>
                  <a:lnTo>
                    <a:pt x="743" y="186"/>
                  </a:lnTo>
                  <a:lnTo>
                    <a:pt x="752" y="195"/>
                  </a:lnTo>
                  <a:lnTo>
                    <a:pt x="752" y="193"/>
                  </a:lnTo>
                  <a:lnTo>
                    <a:pt x="758" y="197"/>
                  </a:lnTo>
                  <a:lnTo>
                    <a:pt x="765" y="197"/>
                  </a:lnTo>
                  <a:lnTo>
                    <a:pt x="765" y="188"/>
                  </a:lnTo>
                  <a:lnTo>
                    <a:pt x="760" y="193"/>
                  </a:lnTo>
                  <a:lnTo>
                    <a:pt x="769" y="204"/>
                  </a:lnTo>
                  <a:lnTo>
                    <a:pt x="769" y="204"/>
                  </a:lnTo>
                  <a:lnTo>
                    <a:pt x="774" y="208"/>
                  </a:lnTo>
                  <a:lnTo>
                    <a:pt x="783" y="208"/>
                  </a:lnTo>
                  <a:lnTo>
                    <a:pt x="783" y="198"/>
                  </a:lnTo>
                  <a:lnTo>
                    <a:pt x="778" y="206"/>
                  </a:lnTo>
                  <a:lnTo>
                    <a:pt x="789" y="217"/>
                  </a:lnTo>
                  <a:lnTo>
                    <a:pt x="794" y="209"/>
                  </a:lnTo>
                  <a:lnTo>
                    <a:pt x="789" y="215"/>
                  </a:lnTo>
                  <a:lnTo>
                    <a:pt x="798" y="226"/>
                  </a:lnTo>
                  <a:lnTo>
                    <a:pt x="798" y="226"/>
                  </a:lnTo>
                  <a:lnTo>
                    <a:pt x="803" y="229"/>
                  </a:lnTo>
                  <a:lnTo>
                    <a:pt x="810" y="229"/>
                  </a:lnTo>
                  <a:lnTo>
                    <a:pt x="810" y="220"/>
                  </a:lnTo>
                  <a:lnTo>
                    <a:pt x="805" y="226"/>
                  </a:lnTo>
                  <a:lnTo>
                    <a:pt x="814" y="236"/>
                  </a:lnTo>
                  <a:lnTo>
                    <a:pt x="823" y="247"/>
                  </a:lnTo>
                  <a:lnTo>
                    <a:pt x="823" y="247"/>
                  </a:lnTo>
                  <a:lnTo>
                    <a:pt x="828" y="251"/>
                  </a:lnTo>
                  <a:lnTo>
                    <a:pt x="837" y="251"/>
                  </a:lnTo>
                  <a:lnTo>
                    <a:pt x="837" y="242"/>
                  </a:lnTo>
                  <a:lnTo>
                    <a:pt x="832" y="247"/>
                  </a:lnTo>
                  <a:lnTo>
                    <a:pt x="841" y="258"/>
                  </a:lnTo>
                  <a:lnTo>
                    <a:pt x="846" y="253"/>
                  </a:lnTo>
                  <a:lnTo>
                    <a:pt x="839" y="258"/>
                  </a:lnTo>
                  <a:lnTo>
                    <a:pt x="846" y="269"/>
                  </a:lnTo>
                  <a:lnTo>
                    <a:pt x="848" y="269"/>
                  </a:lnTo>
                  <a:lnTo>
                    <a:pt x="854" y="273"/>
                  </a:lnTo>
                  <a:lnTo>
                    <a:pt x="865" y="273"/>
                  </a:lnTo>
                  <a:lnTo>
                    <a:pt x="865" y="264"/>
                  </a:lnTo>
                  <a:lnTo>
                    <a:pt x="859" y="271"/>
                  </a:lnTo>
                  <a:lnTo>
                    <a:pt x="868" y="280"/>
                  </a:lnTo>
                  <a:lnTo>
                    <a:pt x="868" y="278"/>
                  </a:lnTo>
                  <a:lnTo>
                    <a:pt x="874" y="282"/>
                  </a:lnTo>
                  <a:lnTo>
                    <a:pt x="883" y="282"/>
                  </a:lnTo>
                  <a:lnTo>
                    <a:pt x="883" y="273"/>
                  </a:lnTo>
                  <a:lnTo>
                    <a:pt x="877" y="278"/>
                  </a:lnTo>
                  <a:lnTo>
                    <a:pt x="886" y="289"/>
                  </a:lnTo>
                  <a:lnTo>
                    <a:pt x="895" y="300"/>
                  </a:lnTo>
                  <a:lnTo>
                    <a:pt x="895" y="300"/>
                  </a:lnTo>
                  <a:lnTo>
                    <a:pt x="901" y="303"/>
                  </a:lnTo>
                  <a:lnTo>
                    <a:pt x="908" y="303"/>
                  </a:lnTo>
                  <a:lnTo>
                    <a:pt x="917" y="303"/>
                  </a:lnTo>
                  <a:lnTo>
                    <a:pt x="926" y="303"/>
                  </a:lnTo>
                  <a:lnTo>
                    <a:pt x="935" y="303"/>
                  </a:lnTo>
                  <a:lnTo>
                    <a:pt x="946" y="303"/>
                  </a:lnTo>
                  <a:lnTo>
                    <a:pt x="953" y="303"/>
                  </a:lnTo>
                  <a:lnTo>
                    <a:pt x="962" y="303"/>
                  </a:lnTo>
                  <a:lnTo>
                    <a:pt x="971" y="303"/>
                  </a:lnTo>
                  <a:lnTo>
                    <a:pt x="971" y="303"/>
                  </a:lnTo>
                  <a:lnTo>
                    <a:pt x="978" y="300"/>
                  </a:lnTo>
                  <a:lnTo>
                    <a:pt x="978" y="300"/>
                  </a:lnTo>
                  <a:lnTo>
                    <a:pt x="988" y="289"/>
                  </a:lnTo>
                  <a:lnTo>
                    <a:pt x="980" y="283"/>
                  </a:lnTo>
                  <a:lnTo>
                    <a:pt x="980" y="292"/>
                  </a:lnTo>
                  <a:lnTo>
                    <a:pt x="989" y="292"/>
                  </a:lnTo>
                  <a:lnTo>
                    <a:pt x="997" y="292"/>
                  </a:lnTo>
                  <a:lnTo>
                    <a:pt x="1006" y="292"/>
                  </a:lnTo>
                  <a:lnTo>
                    <a:pt x="1016" y="292"/>
                  </a:lnTo>
                  <a:lnTo>
                    <a:pt x="1026" y="292"/>
                  </a:lnTo>
                  <a:lnTo>
                    <a:pt x="1035" y="292"/>
                  </a:lnTo>
                  <a:lnTo>
                    <a:pt x="1044" y="292"/>
                  </a:lnTo>
                  <a:lnTo>
                    <a:pt x="1051" y="292"/>
                  </a:lnTo>
                  <a:lnTo>
                    <a:pt x="1060" y="292"/>
                  </a:lnTo>
                  <a:lnTo>
                    <a:pt x="1069" y="292"/>
                  </a:lnTo>
                  <a:lnTo>
                    <a:pt x="1078" y="292"/>
                  </a:lnTo>
                  <a:lnTo>
                    <a:pt x="1078" y="283"/>
                  </a:lnTo>
                  <a:lnTo>
                    <a:pt x="1073" y="289"/>
                  </a:lnTo>
                  <a:lnTo>
                    <a:pt x="1082" y="300"/>
                  </a:lnTo>
                  <a:lnTo>
                    <a:pt x="1082" y="300"/>
                  </a:lnTo>
                  <a:lnTo>
                    <a:pt x="1087" y="303"/>
                  </a:lnTo>
                  <a:lnTo>
                    <a:pt x="1096" y="303"/>
                  </a:lnTo>
                  <a:lnTo>
                    <a:pt x="1105" y="303"/>
                  </a:lnTo>
                  <a:lnTo>
                    <a:pt x="1105" y="294"/>
                  </a:lnTo>
                  <a:lnTo>
                    <a:pt x="1100" y="300"/>
                  </a:lnTo>
                  <a:lnTo>
                    <a:pt x="1109" y="311"/>
                  </a:lnTo>
                  <a:lnTo>
                    <a:pt x="1109" y="311"/>
                  </a:lnTo>
                  <a:lnTo>
                    <a:pt x="1114" y="314"/>
                  </a:lnTo>
                  <a:lnTo>
                    <a:pt x="1123" y="314"/>
                  </a:lnTo>
                  <a:lnTo>
                    <a:pt x="1123" y="305"/>
                  </a:lnTo>
                  <a:lnTo>
                    <a:pt x="1118" y="311"/>
                  </a:lnTo>
                  <a:lnTo>
                    <a:pt x="1127" y="321"/>
                  </a:lnTo>
                  <a:lnTo>
                    <a:pt x="1139" y="311"/>
                  </a:lnTo>
                  <a:lnTo>
                    <a:pt x="1130" y="300"/>
                  </a:lnTo>
                  <a:lnTo>
                    <a:pt x="1130" y="300"/>
                  </a:lnTo>
                  <a:lnTo>
                    <a:pt x="1123" y="296"/>
                  </a:lnTo>
                  <a:lnTo>
                    <a:pt x="1114" y="296"/>
                  </a:lnTo>
                  <a:lnTo>
                    <a:pt x="1114" y="305"/>
                  </a:lnTo>
                  <a:lnTo>
                    <a:pt x="1121" y="300"/>
                  </a:lnTo>
                  <a:lnTo>
                    <a:pt x="1112" y="289"/>
                  </a:lnTo>
                  <a:lnTo>
                    <a:pt x="1112" y="289"/>
                  </a:lnTo>
                  <a:lnTo>
                    <a:pt x="1105" y="285"/>
                  </a:lnTo>
                  <a:lnTo>
                    <a:pt x="1096" y="285"/>
                  </a:lnTo>
                  <a:lnTo>
                    <a:pt x="1087" y="285"/>
                  </a:lnTo>
                  <a:lnTo>
                    <a:pt x="1087" y="294"/>
                  </a:lnTo>
                  <a:lnTo>
                    <a:pt x="1094" y="289"/>
                  </a:lnTo>
                  <a:lnTo>
                    <a:pt x="1085" y="278"/>
                  </a:lnTo>
                  <a:lnTo>
                    <a:pt x="1085" y="278"/>
                  </a:lnTo>
                  <a:lnTo>
                    <a:pt x="1078" y="274"/>
                  </a:lnTo>
                  <a:lnTo>
                    <a:pt x="1069" y="274"/>
                  </a:lnTo>
                  <a:lnTo>
                    <a:pt x="1060" y="274"/>
                  </a:lnTo>
                  <a:lnTo>
                    <a:pt x="1051" y="274"/>
                  </a:lnTo>
                  <a:lnTo>
                    <a:pt x="1044" y="274"/>
                  </a:lnTo>
                  <a:lnTo>
                    <a:pt x="1035" y="274"/>
                  </a:lnTo>
                  <a:lnTo>
                    <a:pt x="1026" y="274"/>
                  </a:lnTo>
                  <a:lnTo>
                    <a:pt x="1016" y="274"/>
                  </a:lnTo>
                  <a:lnTo>
                    <a:pt x="1006" y="274"/>
                  </a:lnTo>
                  <a:lnTo>
                    <a:pt x="997" y="274"/>
                  </a:lnTo>
                  <a:lnTo>
                    <a:pt x="989" y="274"/>
                  </a:lnTo>
                  <a:lnTo>
                    <a:pt x="980" y="274"/>
                  </a:lnTo>
                  <a:lnTo>
                    <a:pt x="980" y="274"/>
                  </a:lnTo>
                  <a:lnTo>
                    <a:pt x="975" y="278"/>
                  </a:lnTo>
                  <a:lnTo>
                    <a:pt x="975" y="278"/>
                  </a:lnTo>
                  <a:lnTo>
                    <a:pt x="966" y="289"/>
                  </a:lnTo>
                  <a:lnTo>
                    <a:pt x="971" y="294"/>
                  </a:lnTo>
                  <a:lnTo>
                    <a:pt x="971" y="285"/>
                  </a:lnTo>
                  <a:lnTo>
                    <a:pt x="962" y="285"/>
                  </a:lnTo>
                  <a:lnTo>
                    <a:pt x="953" y="285"/>
                  </a:lnTo>
                  <a:lnTo>
                    <a:pt x="946" y="285"/>
                  </a:lnTo>
                  <a:lnTo>
                    <a:pt x="935" y="285"/>
                  </a:lnTo>
                  <a:lnTo>
                    <a:pt x="926" y="285"/>
                  </a:lnTo>
                  <a:lnTo>
                    <a:pt x="917" y="285"/>
                  </a:lnTo>
                  <a:lnTo>
                    <a:pt x="908" y="285"/>
                  </a:lnTo>
                  <a:lnTo>
                    <a:pt x="901" y="285"/>
                  </a:lnTo>
                  <a:lnTo>
                    <a:pt x="901" y="294"/>
                  </a:lnTo>
                  <a:lnTo>
                    <a:pt x="908" y="289"/>
                  </a:lnTo>
                  <a:lnTo>
                    <a:pt x="899" y="278"/>
                  </a:lnTo>
                  <a:lnTo>
                    <a:pt x="890" y="267"/>
                  </a:lnTo>
                  <a:lnTo>
                    <a:pt x="890" y="267"/>
                  </a:lnTo>
                  <a:lnTo>
                    <a:pt x="883" y="264"/>
                  </a:lnTo>
                  <a:lnTo>
                    <a:pt x="874" y="264"/>
                  </a:lnTo>
                  <a:lnTo>
                    <a:pt x="874" y="273"/>
                  </a:lnTo>
                  <a:lnTo>
                    <a:pt x="881" y="267"/>
                  </a:lnTo>
                  <a:lnTo>
                    <a:pt x="872" y="258"/>
                  </a:lnTo>
                  <a:lnTo>
                    <a:pt x="872" y="258"/>
                  </a:lnTo>
                  <a:lnTo>
                    <a:pt x="865" y="255"/>
                  </a:lnTo>
                  <a:lnTo>
                    <a:pt x="854" y="255"/>
                  </a:lnTo>
                  <a:lnTo>
                    <a:pt x="854" y="264"/>
                  </a:lnTo>
                  <a:lnTo>
                    <a:pt x="861" y="260"/>
                  </a:lnTo>
                  <a:lnTo>
                    <a:pt x="854" y="249"/>
                  </a:lnTo>
                  <a:lnTo>
                    <a:pt x="854" y="247"/>
                  </a:lnTo>
                  <a:lnTo>
                    <a:pt x="845" y="236"/>
                  </a:lnTo>
                  <a:lnTo>
                    <a:pt x="845" y="236"/>
                  </a:lnTo>
                  <a:lnTo>
                    <a:pt x="837" y="233"/>
                  </a:lnTo>
                  <a:lnTo>
                    <a:pt x="828" y="233"/>
                  </a:lnTo>
                  <a:lnTo>
                    <a:pt x="828" y="242"/>
                  </a:lnTo>
                  <a:lnTo>
                    <a:pt x="836" y="236"/>
                  </a:lnTo>
                  <a:lnTo>
                    <a:pt x="827" y="226"/>
                  </a:lnTo>
                  <a:lnTo>
                    <a:pt x="818" y="215"/>
                  </a:lnTo>
                  <a:lnTo>
                    <a:pt x="818" y="215"/>
                  </a:lnTo>
                  <a:lnTo>
                    <a:pt x="810" y="211"/>
                  </a:lnTo>
                  <a:lnTo>
                    <a:pt x="803" y="211"/>
                  </a:lnTo>
                  <a:lnTo>
                    <a:pt x="803" y="220"/>
                  </a:lnTo>
                  <a:lnTo>
                    <a:pt x="810" y="215"/>
                  </a:lnTo>
                  <a:lnTo>
                    <a:pt x="801" y="204"/>
                  </a:lnTo>
                  <a:lnTo>
                    <a:pt x="801" y="204"/>
                  </a:lnTo>
                  <a:lnTo>
                    <a:pt x="790" y="193"/>
                  </a:lnTo>
                  <a:lnTo>
                    <a:pt x="790" y="193"/>
                  </a:lnTo>
                  <a:lnTo>
                    <a:pt x="783" y="189"/>
                  </a:lnTo>
                  <a:lnTo>
                    <a:pt x="774" y="189"/>
                  </a:lnTo>
                  <a:lnTo>
                    <a:pt x="774" y="198"/>
                  </a:lnTo>
                  <a:lnTo>
                    <a:pt x="781" y="193"/>
                  </a:lnTo>
                  <a:lnTo>
                    <a:pt x="772" y="182"/>
                  </a:lnTo>
                  <a:lnTo>
                    <a:pt x="772" y="182"/>
                  </a:lnTo>
                  <a:lnTo>
                    <a:pt x="765" y="179"/>
                  </a:lnTo>
                  <a:lnTo>
                    <a:pt x="758" y="179"/>
                  </a:lnTo>
                  <a:lnTo>
                    <a:pt x="758" y="188"/>
                  </a:lnTo>
                  <a:lnTo>
                    <a:pt x="765" y="182"/>
                  </a:lnTo>
                  <a:lnTo>
                    <a:pt x="756" y="173"/>
                  </a:lnTo>
                  <a:lnTo>
                    <a:pt x="749" y="179"/>
                  </a:lnTo>
                  <a:lnTo>
                    <a:pt x="756" y="173"/>
                  </a:lnTo>
                  <a:lnTo>
                    <a:pt x="747" y="162"/>
                  </a:lnTo>
                  <a:lnTo>
                    <a:pt x="747" y="162"/>
                  </a:lnTo>
                  <a:lnTo>
                    <a:pt x="740" y="159"/>
                  </a:lnTo>
                  <a:lnTo>
                    <a:pt x="731" y="159"/>
                  </a:lnTo>
                  <a:lnTo>
                    <a:pt x="731" y="168"/>
                  </a:lnTo>
                  <a:lnTo>
                    <a:pt x="738" y="162"/>
                  </a:lnTo>
                  <a:lnTo>
                    <a:pt x="729" y="151"/>
                  </a:lnTo>
                  <a:lnTo>
                    <a:pt x="720" y="141"/>
                  </a:lnTo>
                  <a:lnTo>
                    <a:pt x="720" y="141"/>
                  </a:lnTo>
                  <a:lnTo>
                    <a:pt x="713" y="137"/>
                  </a:lnTo>
                  <a:lnTo>
                    <a:pt x="704" y="137"/>
                  </a:lnTo>
                  <a:lnTo>
                    <a:pt x="704" y="146"/>
                  </a:lnTo>
                  <a:lnTo>
                    <a:pt x="711" y="141"/>
                  </a:lnTo>
                  <a:lnTo>
                    <a:pt x="702" y="130"/>
                  </a:lnTo>
                  <a:lnTo>
                    <a:pt x="702" y="130"/>
                  </a:lnTo>
                  <a:lnTo>
                    <a:pt x="695" y="126"/>
                  </a:lnTo>
                  <a:lnTo>
                    <a:pt x="685" y="126"/>
                  </a:lnTo>
                  <a:lnTo>
                    <a:pt x="685" y="135"/>
                  </a:lnTo>
                  <a:lnTo>
                    <a:pt x="693" y="130"/>
                  </a:lnTo>
                  <a:lnTo>
                    <a:pt x="684" y="119"/>
                  </a:lnTo>
                  <a:lnTo>
                    <a:pt x="675" y="108"/>
                  </a:lnTo>
                  <a:lnTo>
                    <a:pt x="675" y="108"/>
                  </a:lnTo>
                  <a:lnTo>
                    <a:pt x="667" y="104"/>
                  </a:lnTo>
                  <a:lnTo>
                    <a:pt x="660" y="104"/>
                  </a:lnTo>
                  <a:lnTo>
                    <a:pt x="660" y="113"/>
                  </a:lnTo>
                  <a:lnTo>
                    <a:pt x="667" y="108"/>
                  </a:lnTo>
                  <a:lnTo>
                    <a:pt x="658" y="99"/>
                  </a:lnTo>
                  <a:lnTo>
                    <a:pt x="651" y="104"/>
                  </a:lnTo>
                  <a:lnTo>
                    <a:pt x="658" y="99"/>
                  </a:lnTo>
                  <a:lnTo>
                    <a:pt x="649" y="88"/>
                  </a:lnTo>
                  <a:lnTo>
                    <a:pt x="649" y="88"/>
                  </a:lnTo>
                  <a:lnTo>
                    <a:pt x="642" y="85"/>
                  </a:lnTo>
                  <a:lnTo>
                    <a:pt x="631" y="85"/>
                  </a:lnTo>
                  <a:lnTo>
                    <a:pt x="631" y="94"/>
                  </a:lnTo>
                  <a:lnTo>
                    <a:pt x="638" y="88"/>
                  </a:lnTo>
                  <a:lnTo>
                    <a:pt x="629" y="77"/>
                  </a:lnTo>
                  <a:lnTo>
                    <a:pt x="629" y="77"/>
                  </a:lnTo>
                  <a:lnTo>
                    <a:pt x="622" y="74"/>
                  </a:lnTo>
                  <a:lnTo>
                    <a:pt x="615" y="74"/>
                  </a:lnTo>
                  <a:lnTo>
                    <a:pt x="615" y="83"/>
                  </a:lnTo>
                  <a:lnTo>
                    <a:pt x="622" y="77"/>
                  </a:lnTo>
                  <a:lnTo>
                    <a:pt x="613" y="66"/>
                  </a:lnTo>
                  <a:lnTo>
                    <a:pt x="604" y="56"/>
                  </a:lnTo>
                  <a:lnTo>
                    <a:pt x="595" y="45"/>
                  </a:lnTo>
                  <a:lnTo>
                    <a:pt x="595" y="45"/>
                  </a:lnTo>
                  <a:lnTo>
                    <a:pt x="588" y="41"/>
                  </a:lnTo>
                  <a:lnTo>
                    <a:pt x="579" y="41"/>
                  </a:lnTo>
                  <a:lnTo>
                    <a:pt x="579" y="50"/>
                  </a:lnTo>
                  <a:lnTo>
                    <a:pt x="586" y="47"/>
                  </a:lnTo>
                  <a:lnTo>
                    <a:pt x="579" y="36"/>
                  </a:lnTo>
                  <a:lnTo>
                    <a:pt x="579" y="34"/>
                  </a:lnTo>
                  <a:lnTo>
                    <a:pt x="572" y="30"/>
                  </a:lnTo>
                  <a:lnTo>
                    <a:pt x="561" y="30"/>
                  </a:lnTo>
                  <a:lnTo>
                    <a:pt x="561" y="39"/>
                  </a:lnTo>
                  <a:lnTo>
                    <a:pt x="568" y="34"/>
                  </a:lnTo>
                  <a:lnTo>
                    <a:pt x="559" y="25"/>
                  </a:lnTo>
                  <a:lnTo>
                    <a:pt x="552" y="30"/>
                  </a:lnTo>
                  <a:lnTo>
                    <a:pt x="559" y="25"/>
                  </a:lnTo>
                  <a:lnTo>
                    <a:pt x="550" y="14"/>
                  </a:lnTo>
                  <a:lnTo>
                    <a:pt x="541" y="3"/>
                  </a:lnTo>
                  <a:lnTo>
                    <a:pt x="541" y="3"/>
                  </a:lnTo>
                  <a:lnTo>
                    <a:pt x="534" y="0"/>
                  </a:lnTo>
                  <a:lnTo>
                    <a:pt x="525" y="0"/>
                  </a:lnTo>
                  <a:lnTo>
                    <a:pt x="517" y="0"/>
                  </a:lnTo>
                  <a:lnTo>
                    <a:pt x="508" y="0"/>
                  </a:lnTo>
                  <a:lnTo>
                    <a:pt x="499" y="0"/>
                  </a:lnTo>
                  <a:lnTo>
                    <a:pt x="499" y="0"/>
                  </a:lnTo>
                  <a:lnTo>
                    <a:pt x="494" y="3"/>
                  </a:lnTo>
                  <a:lnTo>
                    <a:pt x="494" y="3"/>
                  </a:lnTo>
                  <a:lnTo>
                    <a:pt x="485" y="14"/>
                  </a:lnTo>
                  <a:lnTo>
                    <a:pt x="490" y="19"/>
                  </a:lnTo>
                  <a:lnTo>
                    <a:pt x="490" y="10"/>
                  </a:lnTo>
                  <a:lnTo>
                    <a:pt x="479" y="10"/>
                  </a:lnTo>
                  <a:lnTo>
                    <a:pt x="472" y="10"/>
                  </a:lnTo>
                  <a:lnTo>
                    <a:pt x="463" y="10"/>
                  </a:lnTo>
                  <a:lnTo>
                    <a:pt x="463" y="10"/>
                  </a:lnTo>
                  <a:lnTo>
                    <a:pt x="458" y="14"/>
                  </a:lnTo>
                  <a:lnTo>
                    <a:pt x="458" y="14"/>
                  </a:lnTo>
                  <a:lnTo>
                    <a:pt x="449" y="25"/>
                  </a:lnTo>
                  <a:lnTo>
                    <a:pt x="454" y="30"/>
                  </a:lnTo>
                  <a:lnTo>
                    <a:pt x="454" y="21"/>
                  </a:lnTo>
                  <a:lnTo>
                    <a:pt x="445" y="21"/>
                  </a:lnTo>
                  <a:lnTo>
                    <a:pt x="445" y="21"/>
                  </a:lnTo>
                  <a:lnTo>
                    <a:pt x="440" y="25"/>
                  </a:lnTo>
                  <a:lnTo>
                    <a:pt x="430" y="34"/>
                  </a:lnTo>
                  <a:lnTo>
                    <a:pt x="436" y="39"/>
                  </a:lnTo>
                  <a:lnTo>
                    <a:pt x="436" y="30"/>
                  </a:lnTo>
                  <a:lnTo>
                    <a:pt x="429" y="30"/>
                  </a:lnTo>
                  <a:lnTo>
                    <a:pt x="420" y="30"/>
                  </a:lnTo>
                  <a:lnTo>
                    <a:pt x="420" y="30"/>
                  </a:lnTo>
                  <a:lnTo>
                    <a:pt x="414" y="34"/>
                  </a:lnTo>
                  <a:lnTo>
                    <a:pt x="403" y="45"/>
                  </a:lnTo>
                  <a:lnTo>
                    <a:pt x="416" y="45"/>
                  </a:lnTo>
                  <a:lnTo>
                    <a:pt x="409" y="41"/>
                  </a:lnTo>
                  <a:lnTo>
                    <a:pt x="409" y="50"/>
                  </a:lnTo>
                  <a:lnTo>
                    <a:pt x="416" y="45"/>
                  </a:lnTo>
                  <a:lnTo>
                    <a:pt x="407" y="34"/>
                  </a:lnTo>
                  <a:lnTo>
                    <a:pt x="407" y="34"/>
                  </a:lnTo>
                  <a:lnTo>
                    <a:pt x="400" y="30"/>
                  </a:lnTo>
                  <a:lnTo>
                    <a:pt x="391" y="30"/>
                  </a:lnTo>
                  <a:lnTo>
                    <a:pt x="383" y="30"/>
                  </a:lnTo>
                  <a:lnTo>
                    <a:pt x="374" y="30"/>
                  </a:lnTo>
                  <a:lnTo>
                    <a:pt x="365" y="30"/>
                  </a:lnTo>
                  <a:lnTo>
                    <a:pt x="365" y="39"/>
                  </a:lnTo>
                  <a:lnTo>
                    <a:pt x="373" y="34"/>
                  </a:lnTo>
                  <a:lnTo>
                    <a:pt x="364" y="25"/>
                  </a:lnTo>
                  <a:lnTo>
                    <a:pt x="364" y="25"/>
                  </a:lnTo>
                  <a:lnTo>
                    <a:pt x="356" y="21"/>
                  </a:lnTo>
                  <a:lnTo>
                    <a:pt x="347" y="21"/>
                  </a:lnTo>
                  <a:lnTo>
                    <a:pt x="338" y="21"/>
                  </a:lnTo>
                  <a:lnTo>
                    <a:pt x="329" y="21"/>
                  </a:lnTo>
                  <a:lnTo>
                    <a:pt x="329" y="21"/>
                  </a:lnTo>
                  <a:lnTo>
                    <a:pt x="324" y="25"/>
                  </a:lnTo>
                  <a:lnTo>
                    <a:pt x="315" y="34"/>
                  </a:lnTo>
                  <a:lnTo>
                    <a:pt x="327" y="34"/>
                  </a:lnTo>
                  <a:lnTo>
                    <a:pt x="320" y="30"/>
                  </a:lnTo>
                  <a:lnTo>
                    <a:pt x="320" y="39"/>
                  </a:lnTo>
                  <a:lnTo>
                    <a:pt x="327" y="34"/>
                  </a:lnTo>
                  <a:lnTo>
                    <a:pt x="318" y="25"/>
                  </a:lnTo>
                  <a:lnTo>
                    <a:pt x="318" y="25"/>
                  </a:lnTo>
                  <a:lnTo>
                    <a:pt x="311" y="21"/>
                  </a:lnTo>
                  <a:lnTo>
                    <a:pt x="302" y="21"/>
                  </a:lnTo>
                  <a:lnTo>
                    <a:pt x="302" y="21"/>
                  </a:lnTo>
                  <a:lnTo>
                    <a:pt x="297" y="25"/>
                  </a:lnTo>
                  <a:lnTo>
                    <a:pt x="288" y="34"/>
                  </a:lnTo>
                  <a:lnTo>
                    <a:pt x="300" y="34"/>
                  </a:lnTo>
                  <a:lnTo>
                    <a:pt x="293" y="30"/>
                  </a:lnTo>
                  <a:lnTo>
                    <a:pt x="293" y="39"/>
                  </a:lnTo>
                  <a:lnTo>
                    <a:pt x="300" y="34"/>
                  </a:lnTo>
                  <a:lnTo>
                    <a:pt x="293" y="25"/>
                  </a:lnTo>
                  <a:lnTo>
                    <a:pt x="293" y="25"/>
                  </a:lnTo>
                  <a:lnTo>
                    <a:pt x="286" y="21"/>
                  </a:lnTo>
                  <a:lnTo>
                    <a:pt x="280" y="25"/>
                  </a:lnTo>
                  <a:lnTo>
                    <a:pt x="271" y="34"/>
                  </a:lnTo>
                  <a:lnTo>
                    <a:pt x="277" y="39"/>
                  </a:lnTo>
                  <a:lnTo>
                    <a:pt x="277" y="30"/>
                  </a:lnTo>
                  <a:lnTo>
                    <a:pt x="268" y="30"/>
                  </a:lnTo>
                  <a:lnTo>
                    <a:pt x="259" y="30"/>
                  </a:lnTo>
                  <a:lnTo>
                    <a:pt x="248" y="30"/>
                  </a:lnTo>
                  <a:lnTo>
                    <a:pt x="241" y="30"/>
                  </a:lnTo>
                  <a:lnTo>
                    <a:pt x="241" y="30"/>
                  </a:lnTo>
                  <a:lnTo>
                    <a:pt x="235" y="34"/>
                  </a:lnTo>
                  <a:lnTo>
                    <a:pt x="233" y="36"/>
                  </a:lnTo>
                  <a:lnTo>
                    <a:pt x="224" y="57"/>
                  </a:lnTo>
                  <a:lnTo>
                    <a:pt x="232" y="61"/>
                  </a:lnTo>
                  <a:lnTo>
                    <a:pt x="232" y="52"/>
                  </a:lnTo>
                  <a:lnTo>
                    <a:pt x="222" y="52"/>
                  </a:lnTo>
                  <a:lnTo>
                    <a:pt x="222" y="52"/>
                  </a:lnTo>
                  <a:lnTo>
                    <a:pt x="217" y="56"/>
                  </a:lnTo>
                  <a:lnTo>
                    <a:pt x="217" y="56"/>
                  </a:lnTo>
                  <a:lnTo>
                    <a:pt x="208" y="66"/>
                  </a:lnTo>
                  <a:lnTo>
                    <a:pt x="199" y="77"/>
                  </a:lnTo>
                  <a:lnTo>
                    <a:pt x="204" y="83"/>
                  </a:lnTo>
                  <a:lnTo>
                    <a:pt x="204" y="74"/>
                  </a:lnTo>
                  <a:lnTo>
                    <a:pt x="195" y="74"/>
                  </a:lnTo>
                  <a:lnTo>
                    <a:pt x="195" y="74"/>
                  </a:lnTo>
                  <a:lnTo>
                    <a:pt x="190" y="77"/>
                  </a:lnTo>
                  <a:lnTo>
                    <a:pt x="190" y="77"/>
                  </a:lnTo>
                  <a:lnTo>
                    <a:pt x="181" y="88"/>
                  </a:lnTo>
                  <a:lnTo>
                    <a:pt x="172" y="99"/>
                  </a:lnTo>
                  <a:lnTo>
                    <a:pt x="177" y="104"/>
                  </a:lnTo>
                  <a:lnTo>
                    <a:pt x="172" y="99"/>
                  </a:lnTo>
                  <a:lnTo>
                    <a:pt x="163" y="108"/>
                  </a:lnTo>
                  <a:lnTo>
                    <a:pt x="168" y="113"/>
                  </a:lnTo>
                  <a:lnTo>
                    <a:pt x="168" y="104"/>
                  </a:lnTo>
                  <a:lnTo>
                    <a:pt x="159" y="104"/>
                  </a:lnTo>
                  <a:lnTo>
                    <a:pt x="159" y="104"/>
                  </a:lnTo>
                  <a:lnTo>
                    <a:pt x="154" y="108"/>
                  </a:lnTo>
                  <a:lnTo>
                    <a:pt x="154" y="108"/>
                  </a:lnTo>
                  <a:lnTo>
                    <a:pt x="145" y="119"/>
                  </a:lnTo>
                  <a:lnTo>
                    <a:pt x="143" y="121"/>
                  </a:lnTo>
                  <a:lnTo>
                    <a:pt x="136" y="132"/>
                  </a:lnTo>
                  <a:lnTo>
                    <a:pt x="143" y="135"/>
                  </a:lnTo>
                  <a:lnTo>
                    <a:pt x="137" y="130"/>
                  </a:lnTo>
                  <a:lnTo>
                    <a:pt x="128" y="141"/>
                  </a:lnTo>
                  <a:lnTo>
                    <a:pt x="134" y="146"/>
                  </a:lnTo>
                  <a:lnTo>
                    <a:pt x="134" y="137"/>
                  </a:lnTo>
                  <a:lnTo>
                    <a:pt x="125" y="137"/>
                  </a:lnTo>
                  <a:lnTo>
                    <a:pt x="125" y="137"/>
                  </a:lnTo>
                  <a:lnTo>
                    <a:pt x="119" y="141"/>
                  </a:lnTo>
                  <a:lnTo>
                    <a:pt x="119" y="141"/>
                  </a:lnTo>
                  <a:lnTo>
                    <a:pt x="110" y="151"/>
                  </a:lnTo>
                  <a:lnTo>
                    <a:pt x="101" y="162"/>
                  </a:lnTo>
                  <a:lnTo>
                    <a:pt x="107" y="168"/>
                  </a:lnTo>
                  <a:lnTo>
                    <a:pt x="107" y="159"/>
                  </a:lnTo>
                  <a:lnTo>
                    <a:pt x="98" y="159"/>
                  </a:lnTo>
                  <a:lnTo>
                    <a:pt x="98" y="159"/>
                  </a:lnTo>
                  <a:lnTo>
                    <a:pt x="92" y="162"/>
                  </a:lnTo>
                  <a:lnTo>
                    <a:pt x="90" y="164"/>
                  </a:lnTo>
                  <a:lnTo>
                    <a:pt x="81" y="184"/>
                  </a:lnTo>
                  <a:lnTo>
                    <a:pt x="89" y="188"/>
                  </a:lnTo>
                  <a:lnTo>
                    <a:pt x="89" y="179"/>
                  </a:lnTo>
                  <a:lnTo>
                    <a:pt x="80" y="179"/>
                  </a:lnTo>
                  <a:lnTo>
                    <a:pt x="80" y="179"/>
                  </a:lnTo>
                  <a:lnTo>
                    <a:pt x="74" y="182"/>
                  </a:lnTo>
                  <a:lnTo>
                    <a:pt x="74" y="182"/>
                  </a:lnTo>
                  <a:lnTo>
                    <a:pt x="65" y="193"/>
                  </a:lnTo>
                  <a:lnTo>
                    <a:pt x="56" y="204"/>
                  </a:lnTo>
                  <a:lnTo>
                    <a:pt x="54" y="206"/>
                  </a:lnTo>
                  <a:lnTo>
                    <a:pt x="47" y="217"/>
                  </a:lnTo>
                  <a:lnTo>
                    <a:pt x="54" y="220"/>
                  </a:lnTo>
                  <a:lnTo>
                    <a:pt x="54" y="211"/>
                  </a:lnTo>
                  <a:lnTo>
                    <a:pt x="45" y="211"/>
                  </a:lnTo>
                  <a:lnTo>
                    <a:pt x="45" y="211"/>
                  </a:lnTo>
                  <a:lnTo>
                    <a:pt x="40" y="215"/>
                  </a:lnTo>
                  <a:lnTo>
                    <a:pt x="40" y="215"/>
                  </a:lnTo>
                  <a:lnTo>
                    <a:pt x="31" y="226"/>
                  </a:lnTo>
                  <a:lnTo>
                    <a:pt x="36" y="231"/>
                  </a:lnTo>
                  <a:lnTo>
                    <a:pt x="31" y="226"/>
                  </a:lnTo>
                  <a:lnTo>
                    <a:pt x="20" y="236"/>
                  </a:lnTo>
                  <a:lnTo>
                    <a:pt x="25" y="242"/>
                  </a:lnTo>
                  <a:lnTo>
                    <a:pt x="25" y="233"/>
                  </a:lnTo>
                  <a:lnTo>
                    <a:pt x="16" y="233"/>
                  </a:lnTo>
                  <a:lnTo>
                    <a:pt x="16" y="233"/>
                  </a:lnTo>
                  <a:lnTo>
                    <a:pt x="11" y="236"/>
                  </a:lnTo>
                  <a:lnTo>
                    <a:pt x="11" y="236"/>
                  </a:lnTo>
                  <a:lnTo>
                    <a:pt x="2" y="247"/>
                  </a:lnTo>
                  <a:lnTo>
                    <a:pt x="7" y="253"/>
                  </a:lnTo>
                  <a:lnTo>
                    <a:pt x="7" y="244"/>
                  </a:lnTo>
                  <a:lnTo>
                    <a:pt x="0" y="24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33" name="Freeform 57">
              <a:extLst>
                <a:ext uri="{FF2B5EF4-FFF2-40B4-BE49-F238E27FC236}">
                  <a16:creationId xmlns:a16="http://schemas.microsoft.com/office/drawing/2014/main" id="{77CB563B-FACE-43E8-A2FF-0BF7B78DA6AA}"/>
                </a:ext>
              </a:extLst>
            </p:cNvPr>
            <p:cNvSpPr>
              <a:spLocks/>
            </p:cNvSpPr>
            <p:nvPr/>
          </p:nvSpPr>
          <p:spPr bwMode="auto">
            <a:xfrm>
              <a:off x="1315" y="2525"/>
              <a:ext cx="541" cy="226"/>
            </a:xfrm>
            <a:custGeom>
              <a:avLst/>
              <a:gdLst>
                <a:gd name="T0" fmla="*/ 20 w 1082"/>
                <a:gd name="T1" fmla="*/ 387 h 452"/>
                <a:gd name="T2" fmla="*/ 62 w 1082"/>
                <a:gd name="T3" fmla="*/ 400 h 452"/>
                <a:gd name="T4" fmla="*/ 98 w 1082"/>
                <a:gd name="T5" fmla="*/ 430 h 452"/>
                <a:gd name="T6" fmla="*/ 150 w 1082"/>
                <a:gd name="T7" fmla="*/ 432 h 452"/>
                <a:gd name="T8" fmla="*/ 179 w 1082"/>
                <a:gd name="T9" fmla="*/ 441 h 452"/>
                <a:gd name="T10" fmla="*/ 257 w 1082"/>
                <a:gd name="T11" fmla="*/ 427 h 452"/>
                <a:gd name="T12" fmla="*/ 286 w 1082"/>
                <a:gd name="T13" fmla="*/ 420 h 452"/>
                <a:gd name="T14" fmla="*/ 331 w 1082"/>
                <a:gd name="T15" fmla="*/ 409 h 452"/>
                <a:gd name="T16" fmla="*/ 384 w 1082"/>
                <a:gd name="T17" fmla="*/ 376 h 452"/>
                <a:gd name="T18" fmla="*/ 427 w 1082"/>
                <a:gd name="T19" fmla="*/ 342 h 452"/>
                <a:gd name="T20" fmla="*/ 456 w 1082"/>
                <a:gd name="T21" fmla="*/ 315 h 452"/>
                <a:gd name="T22" fmla="*/ 510 w 1082"/>
                <a:gd name="T23" fmla="*/ 304 h 452"/>
                <a:gd name="T24" fmla="*/ 552 w 1082"/>
                <a:gd name="T25" fmla="*/ 289 h 452"/>
                <a:gd name="T26" fmla="*/ 597 w 1082"/>
                <a:gd name="T27" fmla="*/ 268 h 452"/>
                <a:gd name="T28" fmla="*/ 617 w 1082"/>
                <a:gd name="T29" fmla="*/ 261 h 452"/>
                <a:gd name="T30" fmla="*/ 644 w 1082"/>
                <a:gd name="T31" fmla="*/ 241 h 452"/>
                <a:gd name="T32" fmla="*/ 686 w 1082"/>
                <a:gd name="T33" fmla="*/ 226 h 452"/>
                <a:gd name="T34" fmla="*/ 706 w 1082"/>
                <a:gd name="T35" fmla="*/ 208 h 452"/>
                <a:gd name="T36" fmla="*/ 740 w 1082"/>
                <a:gd name="T37" fmla="*/ 194 h 452"/>
                <a:gd name="T38" fmla="*/ 767 w 1082"/>
                <a:gd name="T39" fmla="*/ 176 h 452"/>
                <a:gd name="T40" fmla="*/ 812 w 1082"/>
                <a:gd name="T41" fmla="*/ 152 h 452"/>
                <a:gd name="T42" fmla="*/ 830 w 1082"/>
                <a:gd name="T43" fmla="*/ 145 h 452"/>
                <a:gd name="T44" fmla="*/ 858 w 1082"/>
                <a:gd name="T45" fmla="*/ 114 h 452"/>
                <a:gd name="T46" fmla="*/ 894 w 1082"/>
                <a:gd name="T47" fmla="*/ 92 h 452"/>
                <a:gd name="T48" fmla="*/ 928 w 1082"/>
                <a:gd name="T49" fmla="*/ 89 h 452"/>
                <a:gd name="T50" fmla="*/ 955 w 1082"/>
                <a:gd name="T51" fmla="*/ 71 h 452"/>
                <a:gd name="T52" fmla="*/ 991 w 1082"/>
                <a:gd name="T53" fmla="*/ 56 h 452"/>
                <a:gd name="T54" fmla="*/ 1019 w 1082"/>
                <a:gd name="T55" fmla="*/ 38 h 452"/>
                <a:gd name="T56" fmla="*/ 1046 w 1082"/>
                <a:gd name="T57" fmla="*/ 9 h 452"/>
                <a:gd name="T58" fmla="*/ 1073 w 1082"/>
                <a:gd name="T59" fmla="*/ 9 h 452"/>
                <a:gd name="T60" fmla="*/ 1037 w 1082"/>
                <a:gd name="T61" fmla="*/ 18 h 452"/>
                <a:gd name="T62" fmla="*/ 1004 w 1082"/>
                <a:gd name="T63" fmla="*/ 24 h 452"/>
                <a:gd name="T64" fmla="*/ 984 w 1082"/>
                <a:gd name="T65" fmla="*/ 42 h 452"/>
                <a:gd name="T66" fmla="*/ 943 w 1082"/>
                <a:gd name="T67" fmla="*/ 56 h 452"/>
                <a:gd name="T68" fmla="*/ 921 w 1082"/>
                <a:gd name="T69" fmla="*/ 74 h 452"/>
                <a:gd name="T70" fmla="*/ 879 w 1082"/>
                <a:gd name="T71" fmla="*/ 98 h 452"/>
                <a:gd name="T72" fmla="*/ 850 w 1082"/>
                <a:gd name="T73" fmla="*/ 125 h 452"/>
                <a:gd name="T74" fmla="*/ 816 w 1082"/>
                <a:gd name="T75" fmla="*/ 130 h 452"/>
                <a:gd name="T76" fmla="*/ 796 w 1082"/>
                <a:gd name="T77" fmla="*/ 148 h 452"/>
                <a:gd name="T78" fmla="*/ 754 w 1082"/>
                <a:gd name="T79" fmla="*/ 161 h 452"/>
                <a:gd name="T80" fmla="*/ 724 w 1082"/>
                <a:gd name="T81" fmla="*/ 179 h 452"/>
                <a:gd name="T82" fmla="*/ 691 w 1082"/>
                <a:gd name="T83" fmla="*/ 204 h 452"/>
                <a:gd name="T84" fmla="*/ 662 w 1082"/>
                <a:gd name="T85" fmla="*/ 212 h 452"/>
                <a:gd name="T86" fmla="*/ 633 w 1082"/>
                <a:gd name="T87" fmla="*/ 241 h 452"/>
                <a:gd name="T88" fmla="*/ 603 w 1082"/>
                <a:gd name="T89" fmla="*/ 246 h 452"/>
                <a:gd name="T90" fmla="*/ 581 w 1082"/>
                <a:gd name="T91" fmla="*/ 264 h 452"/>
                <a:gd name="T92" fmla="*/ 527 w 1082"/>
                <a:gd name="T93" fmla="*/ 275 h 452"/>
                <a:gd name="T94" fmla="*/ 485 w 1082"/>
                <a:gd name="T95" fmla="*/ 289 h 452"/>
                <a:gd name="T96" fmla="*/ 442 w 1082"/>
                <a:gd name="T97" fmla="*/ 311 h 452"/>
                <a:gd name="T98" fmla="*/ 405 w 1082"/>
                <a:gd name="T99" fmla="*/ 342 h 452"/>
                <a:gd name="T100" fmla="*/ 371 w 1082"/>
                <a:gd name="T101" fmla="*/ 364 h 452"/>
                <a:gd name="T102" fmla="*/ 331 w 1082"/>
                <a:gd name="T103" fmla="*/ 400 h 452"/>
                <a:gd name="T104" fmla="*/ 286 w 1082"/>
                <a:gd name="T105" fmla="*/ 402 h 452"/>
                <a:gd name="T106" fmla="*/ 244 w 1082"/>
                <a:gd name="T107" fmla="*/ 416 h 452"/>
                <a:gd name="T108" fmla="*/ 179 w 1082"/>
                <a:gd name="T109" fmla="*/ 423 h 452"/>
                <a:gd name="T110" fmla="*/ 158 w 1082"/>
                <a:gd name="T111" fmla="*/ 427 h 452"/>
                <a:gd name="T112" fmla="*/ 98 w 1082"/>
                <a:gd name="T113" fmla="*/ 412 h 452"/>
                <a:gd name="T114" fmla="*/ 69 w 1082"/>
                <a:gd name="T115" fmla="*/ 394 h 452"/>
                <a:gd name="T116" fmla="*/ 33 w 1082"/>
                <a:gd name="T117" fmla="*/ 37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2" h="452">
                  <a:moveTo>
                    <a:pt x="0" y="360"/>
                  </a:moveTo>
                  <a:lnTo>
                    <a:pt x="0" y="378"/>
                  </a:lnTo>
                  <a:lnTo>
                    <a:pt x="7" y="378"/>
                  </a:lnTo>
                  <a:lnTo>
                    <a:pt x="7" y="369"/>
                  </a:lnTo>
                  <a:lnTo>
                    <a:pt x="2" y="374"/>
                  </a:lnTo>
                  <a:lnTo>
                    <a:pt x="11" y="385"/>
                  </a:lnTo>
                  <a:lnTo>
                    <a:pt x="11" y="385"/>
                  </a:lnTo>
                  <a:lnTo>
                    <a:pt x="17" y="389"/>
                  </a:lnTo>
                  <a:lnTo>
                    <a:pt x="26" y="389"/>
                  </a:lnTo>
                  <a:lnTo>
                    <a:pt x="26" y="380"/>
                  </a:lnTo>
                  <a:lnTo>
                    <a:pt x="20" y="387"/>
                  </a:lnTo>
                  <a:lnTo>
                    <a:pt x="31" y="398"/>
                  </a:lnTo>
                  <a:lnTo>
                    <a:pt x="31" y="396"/>
                  </a:lnTo>
                  <a:lnTo>
                    <a:pt x="36" y="400"/>
                  </a:lnTo>
                  <a:lnTo>
                    <a:pt x="45" y="400"/>
                  </a:lnTo>
                  <a:lnTo>
                    <a:pt x="45" y="391"/>
                  </a:lnTo>
                  <a:lnTo>
                    <a:pt x="38" y="396"/>
                  </a:lnTo>
                  <a:lnTo>
                    <a:pt x="45" y="405"/>
                  </a:lnTo>
                  <a:lnTo>
                    <a:pt x="47" y="405"/>
                  </a:lnTo>
                  <a:lnTo>
                    <a:pt x="53" y="409"/>
                  </a:lnTo>
                  <a:lnTo>
                    <a:pt x="62" y="409"/>
                  </a:lnTo>
                  <a:lnTo>
                    <a:pt x="62" y="400"/>
                  </a:lnTo>
                  <a:lnTo>
                    <a:pt x="56" y="405"/>
                  </a:lnTo>
                  <a:lnTo>
                    <a:pt x="65" y="416"/>
                  </a:lnTo>
                  <a:lnTo>
                    <a:pt x="65" y="416"/>
                  </a:lnTo>
                  <a:lnTo>
                    <a:pt x="71" y="420"/>
                  </a:lnTo>
                  <a:lnTo>
                    <a:pt x="80" y="420"/>
                  </a:lnTo>
                  <a:lnTo>
                    <a:pt x="89" y="420"/>
                  </a:lnTo>
                  <a:lnTo>
                    <a:pt x="89" y="411"/>
                  </a:lnTo>
                  <a:lnTo>
                    <a:pt x="83" y="416"/>
                  </a:lnTo>
                  <a:lnTo>
                    <a:pt x="92" y="427"/>
                  </a:lnTo>
                  <a:lnTo>
                    <a:pt x="92" y="427"/>
                  </a:lnTo>
                  <a:lnTo>
                    <a:pt x="98" y="430"/>
                  </a:lnTo>
                  <a:lnTo>
                    <a:pt x="107" y="430"/>
                  </a:lnTo>
                  <a:lnTo>
                    <a:pt x="116" y="430"/>
                  </a:lnTo>
                  <a:lnTo>
                    <a:pt x="116" y="421"/>
                  </a:lnTo>
                  <a:lnTo>
                    <a:pt x="111" y="427"/>
                  </a:lnTo>
                  <a:lnTo>
                    <a:pt x="120" y="438"/>
                  </a:lnTo>
                  <a:lnTo>
                    <a:pt x="120" y="438"/>
                  </a:lnTo>
                  <a:lnTo>
                    <a:pt x="125" y="441"/>
                  </a:lnTo>
                  <a:lnTo>
                    <a:pt x="134" y="441"/>
                  </a:lnTo>
                  <a:lnTo>
                    <a:pt x="143" y="441"/>
                  </a:lnTo>
                  <a:lnTo>
                    <a:pt x="150" y="441"/>
                  </a:lnTo>
                  <a:lnTo>
                    <a:pt x="150" y="432"/>
                  </a:lnTo>
                  <a:lnTo>
                    <a:pt x="145" y="438"/>
                  </a:lnTo>
                  <a:lnTo>
                    <a:pt x="154" y="449"/>
                  </a:lnTo>
                  <a:lnTo>
                    <a:pt x="154" y="449"/>
                  </a:lnTo>
                  <a:lnTo>
                    <a:pt x="159" y="452"/>
                  </a:lnTo>
                  <a:lnTo>
                    <a:pt x="170" y="452"/>
                  </a:lnTo>
                  <a:lnTo>
                    <a:pt x="170" y="452"/>
                  </a:lnTo>
                  <a:lnTo>
                    <a:pt x="177" y="449"/>
                  </a:lnTo>
                  <a:lnTo>
                    <a:pt x="177" y="449"/>
                  </a:lnTo>
                  <a:lnTo>
                    <a:pt x="187" y="438"/>
                  </a:lnTo>
                  <a:lnTo>
                    <a:pt x="179" y="432"/>
                  </a:lnTo>
                  <a:lnTo>
                    <a:pt x="179" y="441"/>
                  </a:lnTo>
                  <a:lnTo>
                    <a:pt x="188" y="441"/>
                  </a:lnTo>
                  <a:lnTo>
                    <a:pt x="196" y="441"/>
                  </a:lnTo>
                  <a:lnTo>
                    <a:pt x="205" y="441"/>
                  </a:lnTo>
                  <a:lnTo>
                    <a:pt x="214" y="441"/>
                  </a:lnTo>
                  <a:lnTo>
                    <a:pt x="223" y="441"/>
                  </a:lnTo>
                  <a:lnTo>
                    <a:pt x="232" y="441"/>
                  </a:lnTo>
                  <a:lnTo>
                    <a:pt x="243" y="441"/>
                  </a:lnTo>
                  <a:lnTo>
                    <a:pt x="243" y="441"/>
                  </a:lnTo>
                  <a:lnTo>
                    <a:pt x="250" y="438"/>
                  </a:lnTo>
                  <a:lnTo>
                    <a:pt x="250" y="438"/>
                  </a:lnTo>
                  <a:lnTo>
                    <a:pt x="257" y="427"/>
                  </a:lnTo>
                  <a:lnTo>
                    <a:pt x="250" y="421"/>
                  </a:lnTo>
                  <a:lnTo>
                    <a:pt x="250" y="430"/>
                  </a:lnTo>
                  <a:lnTo>
                    <a:pt x="259" y="430"/>
                  </a:lnTo>
                  <a:lnTo>
                    <a:pt x="268" y="430"/>
                  </a:lnTo>
                  <a:lnTo>
                    <a:pt x="277" y="430"/>
                  </a:lnTo>
                  <a:lnTo>
                    <a:pt x="277" y="430"/>
                  </a:lnTo>
                  <a:lnTo>
                    <a:pt x="284" y="427"/>
                  </a:lnTo>
                  <a:lnTo>
                    <a:pt x="284" y="427"/>
                  </a:lnTo>
                  <a:lnTo>
                    <a:pt x="293" y="416"/>
                  </a:lnTo>
                  <a:lnTo>
                    <a:pt x="286" y="411"/>
                  </a:lnTo>
                  <a:lnTo>
                    <a:pt x="286" y="420"/>
                  </a:lnTo>
                  <a:lnTo>
                    <a:pt x="293" y="420"/>
                  </a:lnTo>
                  <a:lnTo>
                    <a:pt x="304" y="420"/>
                  </a:lnTo>
                  <a:lnTo>
                    <a:pt x="304" y="420"/>
                  </a:lnTo>
                  <a:lnTo>
                    <a:pt x="311" y="416"/>
                  </a:lnTo>
                  <a:lnTo>
                    <a:pt x="311" y="416"/>
                  </a:lnTo>
                  <a:lnTo>
                    <a:pt x="320" y="405"/>
                  </a:lnTo>
                  <a:lnTo>
                    <a:pt x="313" y="400"/>
                  </a:lnTo>
                  <a:lnTo>
                    <a:pt x="313" y="409"/>
                  </a:lnTo>
                  <a:lnTo>
                    <a:pt x="322" y="409"/>
                  </a:lnTo>
                  <a:lnTo>
                    <a:pt x="331" y="409"/>
                  </a:lnTo>
                  <a:lnTo>
                    <a:pt x="331" y="409"/>
                  </a:lnTo>
                  <a:lnTo>
                    <a:pt x="338" y="405"/>
                  </a:lnTo>
                  <a:lnTo>
                    <a:pt x="338" y="405"/>
                  </a:lnTo>
                  <a:lnTo>
                    <a:pt x="346" y="396"/>
                  </a:lnTo>
                  <a:lnTo>
                    <a:pt x="355" y="385"/>
                  </a:lnTo>
                  <a:lnTo>
                    <a:pt x="348" y="380"/>
                  </a:lnTo>
                  <a:lnTo>
                    <a:pt x="348" y="389"/>
                  </a:lnTo>
                  <a:lnTo>
                    <a:pt x="357" y="389"/>
                  </a:lnTo>
                  <a:lnTo>
                    <a:pt x="366" y="389"/>
                  </a:lnTo>
                  <a:lnTo>
                    <a:pt x="366" y="389"/>
                  </a:lnTo>
                  <a:lnTo>
                    <a:pt x="373" y="387"/>
                  </a:lnTo>
                  <a:lnTo>
                    <a:pt x="384" y="376"/>
                  </a:lnTo>
                  <a:lnTo>
                    <a:pt x="384" y="374"/>
                  </a:lnTo>
                  <a:lnTo>
                    <a:pt x="391" y="364"/>
                  </a:lnTo>
                  <a:lnTo>
                    <a:pt x="384" y="358"/>
                  </a:lnTo>
                  <a:lnTo>
                    <a:pt x="384" y="367"/>
                  </a:lnTo>
                  <a:lnTo>
                    <a:pt x="393" y="367"/>
                  </a:lnTo>
                  <a:lnTo>
                    <a:pt x="402" y="367"/>
                  </a:lnTo>
                  <a:lnTo>
                    <a:pt x="402" y="367"/>
                  </a:lnTo>
                  <a:lnTo>
                    <a:pt x="409" y="364"/>
                  </a:lnTo>
                  <a:lnTo>
                    <a:pt x="409" y="364"/>
                  </a:lnTo>
                  <a:lnTo>
                    <a:pt x="418" y="353"/>
                  </a:lnTo>
                  <a:lnTo>
                    <a:pt x="427" y="342"/>
                  </a:lnTo>
                  <a:lnTo>
                    <a:pt x="436" y="331"/>
                  </a:lnTo>
                  <a:lnTo>
                    <a:pt x="429" y="326"/>
                  </a:lnTo>
                  <a:lnTo>
                    <a:pt x="429" y="335"/>
                  </a:lnTo>
                  <a:lnTo>
                    <a:pt x="438" y="335"/>
                  </a:lnTo>
                  <a:lnTo>
                    <a:pt x="438" y="335"/>
                  </a:lnTo>
                  <a:lnTo>
                    <a:pt x="445" y="333"/>
                  </a:lnTo>
                  <a:lnTo>
                    <a:pt x="454" y="324"/>
                  </a:lnTo>
                  <a:lnTo>
                    <a:pt x="454" y="322"/>
                  </a:lnTo>
                  <a:lnTo>
                    <a:pt x="463" y="311"/>
                  </a:lnTo>
                  <a:lnTo>
                    <a:pt x="456" y="306"/>
                  </a:lnTo>
                  <a:lnTo>
                    <a:pt x="456" y="315"/>
                  </a:lnTo>
                  <a:lnTo>
                    <a:pt x="465" y="315"/>
                  </a:lnTo>
                  <a:lnTo>
                    <a:pt x="474" y="315"/>
                  </a:lnTo>
                  <a:lnTo>
                    <a:pt x="481" y="315"/>
                  </a:lnTo>
                  <a:lnTo>
                    <a:pt x="481" y="315"/>
                  </a:lnTo>
                  <a:lnTo>
                    <a:pt x="489" y="311"/>
                  </a:lnTo>
                  <a:lnTo>
                    <a:pt x="489" y="311"/>
                  </a:lnTo>
                  <a:lnTo>
                    <a:pt x="498" y="300"/>
                  </a:lnTo>
                  <a:lnTo>
                    <a:pt x="490" y="295"/>
                  </a:lnTo>
                  <a:lnTo>
                    <a:pt x="490" y="304"/>
                  </a:lnTo>
                  <a:lnTo>
                    <a:pt x="499" y="304"/>
                  </a:lnTo>
                  <a:lnTo>
                    <a:pt x="510" y="304"/>
                  </a:lnTo>
                  <a:lnTo>
                    <a:pt x="519" y="304"/>
                  </a:lnTo>
                  <a:lnTo>
                    <a:pt x="519" y="304"/>
                  </a:lnTo>
                  <a:lnTo>
                    <a:pt x="527" y="300"/>
                  </a:lnTo>
                  <a:lnTo>
                    <a:pt x="527" y="300"/>
                  </a:lnTo>
                  <a:lnTo>
                    <a:pt x="534" y="289"/>
                  </a:lnTo>
                  <a:lnTo>
                    <a:pt x="527" y="284"/>
                  </a:lnTo>
                  <a:lnTo>
                    <a:pt x="527" y="293"/>
                  </a:lnTo>
                  <a:lnTo>
                    <a:pt x="536" y="293"/>
                  </a:lnTo>
                  <a:lnTo>
                    <a:pt x="545" y="293"/>
                  </a:lnTo>
                  <a:lnTo>
                    <a:pt x="545" y="293"/>
                  </a:lnTo>
                  <a:lnTo>
                    <a:pt x="552" y="289"/>
                  </a:lnTo>
                  <a:lnTo>
                    <a:pt x="552" y="289"/>
                  </a:lnTo>
                  <a:lnTo>
                    <a:pt x="561" y="279"/>
                  </a:lnTo>
                  <a:lnTo>
                    <a:pt x="554" y="273"/>
                  </a:lnTo>
                  <a:lnTo>
                    <a:pt x="554" y="282"/>
                  </a:lnTo>
                  <a:lnTo>
                    <a:pt x="563" y="282"/>
                  </a:lnTo>
                  <a:lnTo>
                    <a:pt x="572" y="282"/>
                  </a:lnTo>
                  <a:lnTo>
                    <a:pt x="581" y="282"/>
                  </a:lnTo>
                  <a:lnTo>
                    <a:pt x="581" y="282"/>
                  </a:lnTo>
                  <a:lnTo>
                    <a:pt x="588" y="279"/>
                  </a:lnTo>
                  <a:lnTo>
                    <a:pt x="588" y="279"/>
                  </a:lnTo>
                  <a:lnTo>
                    <a:pt x="597" y="268"/>
                  </a:lnTo>
                  <a:lnTo>
                    <a:pt x="590" y="262"/>
                  </a:lnTo>
                  <a:lnTo>
                    <a:pt x="590" y="271"/>
                  </a:lnTo>
                  <a:lnTo>
                    <a:pt x="599" y="271"/>
                  </a:lnTo>
                  <a:lnTo>
                    <a:pt x="599" y="271"/>
                  </a:lnTo>
                  <a:lnTo>
                    <a:pt x="606" y="268"/>
                  </a:lnTo>
                  <a:lnTo>
                    <a:pt x="606" y="268"/>
                  </a:lnTo>
                  <a:lnTo>
                    <a:pt x="615" y="257"/>
                  </a:lnTo>
                  <a:lnTo>
                    <a:pt x="608" y="251"/>
                  </a:lnTo>
                  <a:lnTo>
                    <a:pt x="608" y="261"/>
                  </a:lnTo>
                  <a:lnTo>
                    <a:pt x="617" y="261"/>
                  </a:lnTo>
                  <a:lnTo>
                    <a:pt x="617" y="261"/>
                  </a:lnTo>
                  <a:lnTo>
                    <a:pt x="624" y="257"/>
                  </a:lnTo>
                  <a:lnTo>
                    <a:pt x="624" y="257"/>
                  </a:lnTo>
                  <a:lnTo>
                    <a:pt x="631" y="246"/>
                  </a:lnTo>
                  <a:lnTo>
                    <a:pt x="624" y="241"/>
                  </a:lnTo>
                  <a:lnTo>
                    <a:pt x="624" y="250"/>
                  </a:lnTo>
                  <a:lnTo>
                    <a:pt x="633" y="250"/>
                  </a:lnTo>
                  <a:lnTo>
                    <a:pt x="633" y="250"/>
                  </a:lnTo>
                  <a:lnTo>
                    <a:pt x="639" y="248"/>
                  </a:lnTo>
                  <a:lnTo>
                    <a:pt x="650" y="239"/>
                  </a:lnTo>
                  <a:lnTo>
                    <a:pt x="644" y="232"/>
                  </a:lnTo>
                  <a:lnTo>
                    <a:pt x="644" y="241"/>
                  </a:lnTo>
                  <a:lnTo>
                    <a:pt x="653" y="241"/>
                  </a:lnTo>
                  <a:lnTo>
                    <a:pt x="653" y="241"/>
                  </a:lnTo>
                  <a:lnTo>
                    <a:pt x="660" y="237"/>
                  </a:lnTo>
                  <a:lnTo>
                    <a:pt x="660" y="237"/>
                  </a:lnTo>
                  <a:lnTo>
                    <a:pt x="669" y="226"/>
                  </a:lnTo>
                  <a:lnTo>
                    <a:pt x="662" y="221"/>
                  </a:lnTo>
                  <a:lnTo>
                    <a:pt x="662" y="230"/>
                  </a:lnTo>
                  <a:lnTo>
                    <a:pt x="669" y="230"/>
                  </a:lnTo>
                  <a:lnTo>
                    <a:pt x="678" y="230"/>
                  </a:lnTo>
                  <a:lnTo>
                    <a:pt x="678" y="230"/>
                  </a:lnTo>
                  <a:lnTo>
                    <a:pt x="686" y="226"/>
                  </a:lnTo>
                  <a:lnTo>
                    <a:pt x="686" y="226"/>
                  </a:lnTo>
                  <a:lnTo>
                    <a:pt x="695" y="215"/>
                  </a:lnTo>
                  <a:lnTo>
                    <a:pt x="688" y="210"/>
                  </a:lnTo>
                  <a:lnTo>
                    <a:pt x="688" y="219"/>
                  </a:lnTo>
                  <a:lnTo>
                    <a:pt x="697" y="219"/>
                  </a:lnTo>
                  <a:lnTo>
                    <a:pt x="697" y="219"/>
                  </a:lnTo>
                  <a:lnTo>
                    <a:pt x="704" y="215"/>
                  </a:lnTo>
                  <a:lnTo>
                    <a:pt x="704" y="215"/>
                  </a:lnTo>
                  <a:lnTo>
                    <a:pt x="713" y="204"/>
                  </a:lnTo>
                  <a:lnTo>
                    <a:pt x="706" y="199"/>
                  </a:lnTo>
                  <a:lnTo>
                    <a:pt x="706" y="208"/>
                  </a:lnTo>
                  <a:lnTo>
                    <a:pt x="715" y="208"/>
                  </a:lnTo>
                  <a:lnTo>
                    <a:pt x="715" y="208"/>
                  </a:lnTo>
                  <a:lnTo>
                    <a:pt x="722" y="204"/>
                  </a:lnTo>
                  <a:lnTo>
                    <a:pt x="722" y="204"/>
                  </a:lnTo>
                  <a:lnTo>
                    <a:pt x="731" y="194"/>
                  </a:lnTo>
                  <a:lnTo>
                    <a:pt x="724" y="188"/>
                  </a:lnTo>
                  <a:lnTo>
                    <a:pt x="724" y="197"/>
                  </a:lnTo>
                  <a:lnTo>
                    <a:pt x="733" y="197"/>
                  </a:lnTo>
                  <a:lnTo>
                    <a:pt x="733" y="197"/>
                  </a:lnTo>
                  <a:lnTo>
                    <a:pt x="740" y="194"/>
                  </a:lnTo>
                  <a:lnTo>
                    <a:pt x="740" y="194"/>
                  </a:lnTo>
                  <a:lnTo>
                    <a:pt x="749" y="183"/>
                  </a:lnTo>
                  <a:lnTo>
                    <a:pt x="742" y="177"/>
                  </a:lnTo>
                  <a:lnTo>
                    <a:pt x="742" y="186"/>
                  </a:lnTo>
                  <a:lnTo>
                    <a:pt x="751" y="186"/>
                  </a:lnTo>
                  <a:lnTo>
                    <a:pt x="751" y="186"/>
                  </a:lnTo>
                  <a:lnTo>
                    <a:pt x="758" y="183"/>
                  </a:lnTo>
                  <a:lnTo>
                    <a:pt x="758" y="183"/>
                  </a:lnTo>
                  <a:lnTo>
                    <a:pt x="767" y="172"/>
                  </a:lnTo>
                  <a:lnTo>
                    <a:pt x="760" y="166"/>
                  </a:lnTo>
                  <a:lnTo>
                    <a:pt x="760" y="176"/>
                  </a:lnTo>
                  <a:lnTo>
                    <a:pt x="767" y="176"/>
                  </a:lnTo>
                  <a:lnTo>
                    <a:pt x="767" y="176"/>
                  </a:lnTo>
                  <a:lnTo>
                    <a:pt x="773" y="174"/>
                  </a:lnTo>
                  <a:lnTo>
                    <a:pt x="783" y="165"/>
                  </a:lnTo>
                  <a:lnTo>
                    <a:pt x="778" y="157"/>
                  </a:lnTo>
                  <a:lnTo>
                    <a:pt x="778" y="166"/>
                  </a:lnTo>
                  <a:lnTo>
                    <a:pt x="787" y="166"/>
                  </a:lnTo>
                  <a:lnTo>
                    <a:pt x="796" y="166"/>
                  </a:lnTo>
                  <a:lnTo>
                    <a:pt x="796" y="166"/>
                  </a:lnTo>
                  <a:lnTo>
                    <a:pt x="803" y="163"/>
                  </a:lnTo>
                  <a:lnTo>
                    <a:pt x="803" y="163"/>
                  </a:lnTo>
                  <a:lnTo>
                    <a:pt x="812" y="152"/>
                  </a:lnTo>
                  <a:lnTo>
                    <a:pt x="805" y="147"/>
                  </a:lnTo>
                  <a:lnTo>
                    <a:pt x="805" y="156"/>
                  </a:lnTo>
                  <a:lnTo>
                    <a:pt x="812" y="156"/>
                  </a:lnTo>
                  <a:lnTo>
                    <a:pt x="812" y="156"/>
                  </a:lnTo>
                  <a:lnTo>
                    <a:pt x="820" y="152"/>
                  </a:lnTo>
                  <a:lnTo>
                    <a:pt x="820" y="152"/>
                  </a:lnTo>
                  <a:lnTo>
                    <a:pt x="829" y="141"/>
                  </a:lnTo>
                  <a:lnTo>
                    <a:pt x="821" y="136"/>
                  </a:lnTo>
                  <a:lnTo>
                    <a:pt x="821" y="145"/>
                  </a:lnTo>
                  <a:lnTo>
                    <a:pt x="830" y="145"/>
                  </a:lnTo>
                  <a:lnTo>
                    <a:pt x="830" y="145"/>
                  </a:lnTo>
                  <a:lnTo>
                    <a:pt x="838" y="141"/>
                  </a:lnTo>
                  <a:lnTo>
                    <a:pt x="838" y="141"/>
                  </a:lnTo>
                  <a:lnTo>
                    <a:pt x="847" y="130"/>
                  </a:lnTo>
                  <a:lnTo>
                    <a:pt x="839" y="125"/>
                  </a:lnTo>
                  <a:lnTo>
                    <a:pt x="839" y="134"/>
                  </a:lnTo>
                  <a:lnTo>
                    <a:pt x="850" y="134"/>
                  </a:lnTo>
                  <a:lnTo>
                    <a:pt x="850" y="134"/>
                  </a:lnTo>
                  <a:lnTo>
                    <a:pt x="858" y="130"/>
                  </a:lnTo>
                  <a:lnTo>
                    <a:pt x="858" y="130"/>
                  </a:lnTo>
                  <a:lnTo>
                    <a:pt x="865" y="119"/>
                  </a:lnTo>
                  <a:lnTo>
                    <a:pt x="858" y="114"/>
                  </a:lnTo>
                  <a:lnTo>
                    <a:pt x="865" y="119"/>
                  </a:lnTo>
                  <a:lnTo>
                    <a:pt x="874" y="109"/>
                  </a:lnTo>
                  <a:lnTo>
                    <a:pt x="867" y="103"/>
                  </a:lnTo>
                  <a:lnTo>
                    <a:pt x="867" y="112"/>
                  </a:lnTo>
                  <a:lnTo>
                    <a:pt x="876" y="112"/>
                  </a:lnTo>
                  <a:lnTo>
                    <a:pt x="885" y="112"/>
                  </a:lnTo>
                  <a:lnTo>
                    <a:pt x="885" y="112"/>
                  </a:lnTo>
                  <a:lnTo>
                    <a:pt x="892" y="109"/>
                  </a:lnTo>
                  <a:lnTo>
                    <a:pt x="892" y="109"/>
                  </a:lnTo>
                  <a:lnTo>
                    <a:pt x="901" y="98"/>
                  </a:lnTo>
                  <a:lnTo>
                    <a:pt x="894" y="92"/>
                  </a:lnTo>
                  <a:lnTo>
                    <a:pt x="894" y="101"/>
                  </a:lnTo>
                  <a:lnTo>
                    <a:pt x="901" y="101"/>
                  </a:lnTo>
                  <a:lnTo>
                    <a:pt x="901" y="101"/>
                  </a:lnTo>
                  <a:lnTo>
                    <a:pt x="906" y="100"/>
                  </a:lnTo>
                  <a:lnTo>
                    <a:pt x="917" y="91"/>
                  </a:lnTo>
                  <a:lnTo>
                    <a:pt x="912" y="83"/>
                  </a:lnTo>
                  <a:lnTo>
                    <a:pt x="912" y="92"/>
                  </a:lnTo>
                  <a:lnTo>
                    <a:pt x="921" y="92"/>
                  </a:lnTo>
                  <a:lnTo>
                    <a:pt x="921" y="92"/>
                  </a:lnTo>
                  <a:lnTo>
                    <a:pt x="928" y="89"/>
                  </a:lnTo>
                  <a:lnTo>
                    <a:pt x="928" y="89"/>
                  </a:lnTo>
                  <a:lnTo>
                    <a:pt x="937" y="78"/>
                  </a:lnTo>
                  <a:lnTo>
                    <a:pt x="930" y="72"/>
                  </a:lnTo>
                  <a:lnTo>
                    <a:pt x="930" y="81"/>
                  </a:lnTo>
                  <a:lnTo>
                    <a:pt x="939" y="81"/>
                  </a:lnTo>
                  <a:lnTo>
                    <a:pt x="939" y="81"/>
                  </a:lnTo>
                  <a:lnTo>
                    <a:pt x="946" y="78"/>
                  </a:lnTo>
                  <a:lnTo>
                    <a:pt x="946" y="78"/>
                  </a:lnTo>
                  <a:lnTo>
                    <a:pt x="955" y="67"/>
                  </a:lnTo>
                  <a:lnTo>
                    <a:pt x="948" y="62"/>
                  </a:lnTo>
                  <a:lnTo>
                    <a:pt x="948" y="71"/>
                  </a:lnTo>
                  <a:lnTo>
                    <a:pt x="955" y="71"/>
                  </a:lnTo>
                  <a:lnTo>
                    <a:pt x="955" y="71"/>
                  </a:lnTo>
                  <a:lnTo>
                    <a:pt x="962" y="67"/>
                  </a:lnTo>
                  <a:lnTo>
                    <a:pt x="962" y="67"/>
                  </a:lnTo>
                  <a:lnTo>
                    <a:pt x="971" y="56"/>
                  </a:lnTo>
                  <a:lnTo>
                    <a:pt x="964" y="51"/>
                  </a:lnTo>
                  <a:lnTo>
                    <a:pt x="964" y="60"/>
                  </a:lnTo>
                  <a:lnTo>
                    <a:pt x="973" y="60"/>
                  </a:lnTo>
                  <a:lnTo>
                    <a:pt x="984" y="60"/>
                  </a:lnTo>
                  <a:lnTo>
                    <a:pt x="984" y="60"/>
                  </a:lnTo>
                  <a:lnTo>
                    <a:pt x="991" y="56"/>
                  </a:lnTo>
                  <a:lnTo>
                    <a:pt x="991" y="56"/>
                  </a:lnTo>
                  <a:lnTo>
                    <a:pt x="1000" y="45"/>
                  </a:lnTo>
                  <a:lnTo>
                    <a:pt x="993" y="40"/>
                  </a:lnTo>
                  <a:lnTo>
                    <a:pt x="993" y="49"/>
                  </a:lnTo>
                  <a:lnTo>
                    <a:pt x="1000" y="49"/>
                  </a:lnTo>
                  <a:lnTo>
                    <a:pt x="1000" y="49"/>
                  </a:lnTo>
                  <a:lnTo>
                    <a:pt x="1008" y="45"/>
                  </a:lnTo>
                  <a:lnTo>
                    <a:pt x="1008" y="45"/>
                  </a:lnTo>
                  <a:lnTo>
                    <a:pt x="1017" y="34"/>
                  </a:lnTo>
                  <a:lnTo>
                    <a:pt x="1009" y="29"/>
                  </a:lnTo>
                  <a:lnTo>
                    <a:pt x="1009" y="38"/>
                  </a:lnTo>
                  <a:lnTo>
                    <a:pt x="1019" y="38"/>
                  </a:lnTo>
                  <a:lnTo>
                    <a:pt x="1019" y="38"/>
                  </a:lnTo>
                  <a:lnTo>
                    <a:pt x="1026" y="34"/>
                  </a:lnTo>
                  <a:lnTo>
                    <a:pt x="1026" y="34"/>
                  </a:lnTo>
                  <a:lnTo>
                    <a:pt x="1035" y="24"/>
                  </a:lnTo>
                  <a:lnTo>
                    <a:pt x="1028" y="18"/>
                  </a:lnTo>
                  <a:lnTo>
                    <a:pt x="1028" y="27"/>
                  </a:lnTo>
                  <a:lnTo>
                    <a:pt x="1037" y="27"/>
                  </a:lnTo>
                  <a:lnTo>
                    <a:pt x="1037" y="27"/>
                  </a:lnTo>
                  <a:lnTo>
                    <a:pt x="1044" y="25"/>
                  </a:lnTo>
                  <a:lnTo>
                    <a:pt x="1053" y="16"/>
                  </a:lnTo>
                  <a:lnTo>
                    <a:pt x="1046" y="9"/>
                  </a:lnTo>
                  <a:lnTo>
                    <a:pt x="1046" y="18"/>
                  </a:lnTo>
                  <a:lnTo>
                    <a:pt x="1055" y="18"/>
                  </a:lnTo>
                  <a:lnTo>
                    <a:pt x="1064" y="18"/>
                  </a:lnTo>
                  <a:lnTo>
                    <a:pt x="1064" y="9"/>
                  </a:lnTo>
                  <a:lnTo>
                    <a:pt x="1058" y="16"/>
                  </a:lnTo>
                  <a:lnTo>
                    <a:pt x="1067" y="25"/>
                  </a:lnTo>
                  <a:lnTo>
                    <a:pt x="1067" y="24"/>
                  </a:lnTo>
                  <a:lnTo>
                    <a:pt x="1073" y="27"/>
                  </a:lnTo>
                  <a:lnTo>
                    <a:pt x="1082" y="27"/>
                  </a:lnTo>
                  <a:lnTo>
                    <a:pt x="1082" y="9"/>
                  </a:lnTo>
                  <a:lnTo>
                    <a:pt x="1073" y="9"/>
                  </a:lnTo>
                  <a:lnTo>
                    <a:pt x="1073" y="18"/>
                  </a:lnTo>
                  <a:lnTo>
                    <a:pt x="1080" y="13"/>
                  </a:lnTo>
                  <a:lnTo>
                    <a:pt x="1071" y="4"/>
                  </a:lnTo>
                  <a:lnTo>
                    <a:pt x="1071" y="4"/>
                  </a:lnTo>
                  <a:lnTo>
                    <a:pt x="1064" y="0"/>
                  </a:lnTo>
                  <a:lnTo>
                    <a:pt x="1055" y="0"/>
                  </a:lnTo>
                  <a:lnTo>
                    <a:pt x="1046" y="0"/>
                  </a:lnTo>
                  <a:lnTo>
                    <a:pt x="1046" y="0"/>
                  </a:lnTo>
                  <a:lnTo>
                    <a:pt x="1040" y="4"/>
                  </a:lnTo>
                  <a:lnTo>
                    <a:pt x="1031" y="13"/>
                  </a:lnTo>
                  <a:lnTo>
                    <a:pt x="1037" y="18"/>
                  </a:lnTo>
                  <a:lnTo>
                    <a:pt x="1037" y="9"/>
                  </a:lnTo>
                  <a:lnTo>
                    <a:pt x="1028" y="9"/>
                  </a:lnTo>
                  <a:lnTo>
                    <a:pt x="1028" y="9"/>
                  </a:lnTo>
                  <a:lnTo>
                    <a:pt x="1022" y="13"/>
                  </a:lnTo>
                  <a:lnTo>
                    <a:pt x="1022" y="13"/>
                  </a:lnTo>
                  <a:lnTo>
                    <a:pt x="1013" y="24"/>
                  </a:lnTo>
                  <a:lnTo>
                    <a:pt x="1019" y="29"/>
                  </a:lnTo>
                  <a:lnTo>
                    <a:pt x="1019" y="20"/>
                  </a:lnTo>
                  <a:lnTo>
                    <a:pt x="1009" y="20"/>
                  </a:lnTo>
                  <a:lnTo>
                    <a:pt x="1009" y="20"/>
                  </a:lnTo>
                  <a:lnTo>
                    <a:pt x="1004" y="24"/>
                  </a:lnTo>
                  <a:lnTo>
                    <a:pt x="1004" y="24"/>
                  </a:lnTo>
                  <a:lnTo>
                    <a:pt x="995" y="34"/>
                  </a:lnTo>
                  <a:lnTo>
                    <a:pt x="1000" y="40"/>
                  </a:lnTo>
                  <a:lnTo>
                    <a:pt x="1000" y="31"/>
                  </a:lnTo>
                  <a:lnTo>
                    <a:pt x="993" y="31"/>
                  </a:lnTo>
                  <a:lnTo>
                    <a:pt x="993" y="31"/>
                  </a:lnTo>
                  <a:lnTo>
                    <a:pt x="988" y="34"/>
                  </a:lnTo>
                  <a:lnTo>
                    <a:pt x="988" y="34"/>
                  </a:lnTo>
                  <a:lnTo>
                    <a:pt x="979" y="45"/>
                  </a:lnTo>
                  <a:lnTo>
                    <a:pt x="984" y="51"/>
                  </a:lnTo>
                  <a:lnTo>
                    <a:pt x="984" y="42"/>
                  </a:lnTo>
                  <a:lnTo>
                    <a:pt x="973" y="42"/>
                  </a:lnTo>
                  <a:lnTo>
                    <a:pt x="964" y="42"/>
                  </a:lnTo>
                  <a:lnTo>
                    <a:pt x="964" y="42"/>
                  </a:lnTo>
                  <a:lnTo>
                    <a:pt x="959" y="45"/>
                  </a:lnTo>
                  <a:lnTo>
                    <a:pt x="959" y="45"/>
                  </a:lnTo>
                  <a:lnTo>
                    <a:pt x="950" y="56"/>
                  </a:lnTo>
                  <a:lnTo>
                    <a:pt x="955" y="62"/>
                  </a:lnTo>
                  <a:lnTo>
                    <a:pt x="955" y="53"/>
                  </a:lnTo>
                  <a:lnTo>
                    <a:pt x="948" y="53"/>
                  </a:lnTo>
                  <a:lnTo>
                    <a:pt x="948" y="53"/>
                  </a:lnTo>
                  <a:lnTo>
                    <a:pt x="943" y="56"/>
                  </a:lnTo>
                  <a:lnTo>
                    <a:pt x="943" y="56"/>
                  </a:lnTo>
                  <a:lnTo>
                    <a:pt x="934" y="67"/>
                  </a:lnTo>
                  <a:lnTo>
                    <a:pt x="939" y="72"/>
                  </a:lnTo>
                  <a:lnTo>
                    <a:pt x="939" y="63"/>
                  </a:lnTo>
                  <a:lnTo>
                    <a:pt x="930" y="63"/>
                  </a:lnTo>
                  <a:lnTo>
                    <a:pt x="930" y="63"/>
                  </a:lnTo>
                  <a:lnTo>
                    <a:pt x="924" y="67"/>
                  </a:lnTo>
                  <a:lnTo>
                    <a:pt x="924" y="67"/>
                  </a:lnTo>
                  <a:lnTo>
                    <a:pt x="915" y="78"/>
                  </a:lnTo>
                  <a:lnTo>
                    <a:pt x="921" y="83"/>
                  </a:lnTo>
                  <a:lnTo>
                    <a:pt x="921" y="74"/>
                  </a:lnTo>
                  <a:lnTo>
                    <a:pt x="912" y="74"/>
                  </a:lnTo>
                  <a:lnTo>
                    <a:pt x="912" y="74"/>
                  </a:lnTo>
                  <a:lnTo>
                    <a:pt x="906" y="78"/>
                  </a:lnTo>
                  <a:lnTo>
                    <a:pt x="896" y="87"/>
                  </a:lnTo>
                  <a:lnTo>
                    <a:pt x="901" y="92"/>
                  </a:lnTo>
                  <a:lnTo>
                    <a:pt x="901" y="83"/>
                  </a:lnTo>
                  <a:lnTo>
                    <a:pt x="894" y="83"/>
                  </a:lnTo>
                  <a:lnTo>
                    <a:pt x="894" y="83"/>
                  </a:lnTo>
                  <a:lnTo>
                    <a:pt x="888" y="87"/>
                  </a:lnTo>
                  <a:lnTo>
                    <a:pt x="888" y="87"/>
                  </a:lnTo>
                  <a:lnTo>
                    <a:pt x="879" y="98"/>
                  </a:lnTo>
                  <a:lnTo>
                    <a:pt x="885" y="103"/>
                  </a:lnTo>
                  <a:lnTo>
                    <a:pt x="885" y="94"/>
                  </a:lnTo>
                  <a:lnTo>
                    <a:pt x="876" y="94"/>
                  </a:lnTo>
                  <a:lnTo>
                    <a:pt x="867" y="94"/>
                  </a:lnTo>
                  <a:lnTo>
                    <a:pt x="867" y="94"/>
                  </a:lnTo>
                  <a:lnTo>
                    <a:pt x="861" y="98"/>
                  </a:lnTo>
                  <a:lnTo>
                    <a:pt x="861" y="98"/>
                  </a:lnTo>
                  <a:lnTo>
                    <a:pt x="852" y="109"/>
                  </a:lnTo>
                  <a:lnTo>
                    <a:pt x="850" y="110"/>
                  </a:lnTo>
                  <a:lnTo>
                    <a:pt x="843" y="121"/>
                  </a:lnTo>
                  <a:lnTo>
                    <a:pt x="850" y="125"/>
                  </a:lnTo>
                  <a:lnTo>
                    <a:pt x="850" y="116"/>
                  </a:lnTo>
                  <a:lnTo>
                    <a:pt x="839" y="116"/>
                  </a:lnTo>
                  <a:lnTo>
                    <a:pt x="839" y="116"/>
                  </a:lnTo>
                  <a:lnTo>
                    <a:pt x="834" y="119"/>
                  </a:lnTo>
                  <a:lnTo>
                    <a:pt x="834" y="119"/>
                  </a:lnTo>
                  <a:lnTo>
                    <a:pt x="825" y="130"/>
                  </a:lnTo>
                  <a:lnTo>
                    <a:pt x="830" y="136"/>
                  </a:lnTo>
                  <a:lnTo>
                    <a:pt x="830" y="127"/>
                  </a:lnTo>
                  <a:lnTo>
                    <a:pt x="821" y="127"/>
                  </a:lnTo>
                  <a:lnTo>
                    <a:pt x="821" y="127"/>
                  </a:lnTo>
                  <a:lnTo>
                    <a:pt x="816" y="130"/>
                  </a:lnTo>
                  <a:lnTo>
                    <a:pt x="816" y="130"/>
                  </a:lnTo>
                  <a:lnTo>
                    <a:pt x="807" y="141"/>
                  </a:lnTo>
                  <a:lnTo>
                    <a:pt x="812" y="147"/>
                  </a:lnTo>
                  <a:lnTo>
                    <a:pt x="812" y="138"/>
                  </a:lnTo>
                  <a:lnTo>
                    <a:pt x="805" y="138"/>
                  </a:lnTo>
                  <a:lnTo>
                    <a:pt x="805" y="138"/>
                  </a:lnTo>
                  <a:lnTo>
                    <a:pt x="800" y="141"/>
                  </a:lnTo>
                  <a:lnTo>
                    <a:pt x="800" y="141"/>
                  </a:lnTo>
                  <a:lnTo>
                    <a:pt x="791" y="152"/>
                  </a:lnTo>
                  <a:lnTo>
                    <a:pt x="796" y="157"/>
                  </a:lnTo>
                  <a:lnTo>
                    <a:pt x="796" y="148"/>
                  </a:lnTo>
                  <a:lnTo>
                    <a:pt x="787" y="148"/>
                  </a:lnTo>
                  <a:lnTo>
                    <a:pt x="778" y="148"/>
                  </a:lnTo>
                  <a:lnTo>
                    <a:pt x="778" y="148"/>
                  </a:lnTo>
                  <a:lnTo>
                    <a:pt x="773" y="152"/>
                  </a:lnTo>
                  <a:lnTo>
                    <a:pt x="762" y="161"/>
                  </a:lnTo>
                  <a:lnTo>
                    <a:pt x="767" y="166"/>
                  </a:lnTo>
                  <a:lnTo>
                    <a:pt x="767" y="157"/>
                  </a:lnTo>
                  <a:lnTo>
                    <a:pt x="760" y="157"/>
                  </a:lnTo>
                  <a:lnTo>
                    <a:pt x="760" y="157"/>
                  </a:lnTo>
                  <a:lnTo>
                    <a:pt x="754" y="161"/>
                  </a:lnTo>
                  <a:lnTo>
                    <a:pt x="754" y="161"/>
                  </a:lnTo>
                  <a:lnTo>
                    <a:pt x="745" y="172"/>
                  </a:lnTo>
                  <a:lnTo>
                    <a:pt x="751" y="177"/>
                  </a:lnTo>
                  <a:lnTo>
                    <a:pt x="751" y="168"/>
                  </a:lnTo>
                  <a:lnTo>
                    <a:pt x="742" y="168"/>
                  </a:lnTo>
                  <a:lnTo>
                    <a:pt x="742" y="168"/>
                  </a:lnTo>
                  <a:lnTo>
                    <a:pt x="736" y="172"/>
                  </a:lnTo>
                  <a:lnTo>
                    <a:pt x="736" y="172"/>
                  </a:lnTo>
                  <a:lnTo>
                    <a:pt x="727" y="183"/>
                  </a:lnTo>
                  <a:lnTo>
                    <a:pt x="733" y="188"/>
                  </a:lnTo>
                  <a:lnTo>
                    <a:pt x="733" y="179"/>
                  </a:lnTo>
                  <a:lnTo>
                    <a:pt x="724" y="179"/>
                  </a:lnTo>
                  <a:lnTo>
                    <a:pt x="724" y="179"/>
                  </a:lnTo>
                  <a:lnTo>
                    <a:pt x="718" y="183"/>
                  </a:lnTo>
                  <a:lnTo>
                    <a:pt x="718" y="183"/>
                  </a:lnTo>
                  <a:lnTo>
                    <a:pt x="709" y="194"/>
                  </a:lnTo>
                  <a:lnTo>
                    <a:pt x="715" y="199"/>
                  </a:lnTo>
                  <a:lnTo>
                    <a:pt x="715" y="190"/>
                  </a:lnTo>
                  <a:lnTo>
                    <a:pt x="706" y="190"/>
                  </a:lnTo>
                  <a:lnTo>
                    <a:pt x="706" y="190"/>
                  </a:lnTo>
                  <a:lnTo>
                    <a:pt x="700" y="194"/>
                  </a:lnTo>
                  <a:lnTo>
                    <a:pt x="700" y="194"/>
                  </a:lnTo>
                  <a:lnTo>
                    <a:pt x="691" y="204"/>
                  </a:lnTo>
                  <a:lnTo>
                    <a:pt x="697" y="210"/>
                  </a:lnTo>
                  <a:lnTo>
                    <a:pt x="697" y="201"/>
                  </a:lnTo>
                  <a:lnTo>
                    <a:pt x="688" y="201"/>
                  </a:lnTo>
                  <a:lnTo>
                    <a:pt x="688" y="201"/>
                  </a:lnTo>
                  <a:lnTo>
                    <a:pt x="682" y="204"/>
                  </a:lnTo>
                  <a:lnTo>
                    <a:pt x="682" y="204"/>
                  </a:lnTo>
                  <a:lnTo>
                    <a:pt x="673" y="215"/>
                  </a:lnTo>
                  <a:lnTo>
                    <a:pt x="678" y="221"/>
                  </a:lnTo>
                  <a:lnTo>
                    <a:pt x="678" y="212"/>
                  </a:lnTo>
                  <a:lnTo>
                    <a:pt x="669" y="212"/>
                  </a:lnTo>
                  <a:lnTo>
                    <a:pt x="662" y="212"/>
                  </a:lnTo>
                  <a:lnTo>
                    <a:pt x="662" y="212"/>
                  </a:lnTo>
                  <a:lnTo>
                    <a:pt x="657" y="215"/>
                  </a:lnTo>
                  <a:lnTo>
                    <a:pt x="657" y="215"/>
                  </a:lnTo>
                  <a:lnTo>
                    <a:pt x="648" y="226"/>
                  </a:lnTo>
                  <a:lnTo>
                    <a:pt x="653" y="232"/>
                  </a:lnTo>
                  <a:lnTo>
                    <a:pt x="653" y="223"/>
                  </a:lnTo>
                  <a:lnTo>
                    <a:pt x="644" y="223"/>
                  </a:lnTo>
                  <a:lnTo>
                    <a:pt x="644" y="223"/>
                  </a:lnTo>
                  <a:lnTo>
                    <a:pt x="639" y="226"/>
                  </a:lnTo>
                  <a:lnTo>
                    <a:pt x="628" y="235"/>
                  </a:lnTo>
                  <a:lnTo>
                    <a:pt x="633" y="241"/>
                  </a:lnTo>
                  <a:lnTo>
                    <a:pt x="633" y="232"/>
                  </a:lnTo>
                  <a:lnTo>
                    <a:pt x="624" y="232"/>
                  </a:lnTo>
                  <a:lnTo>
                    <a:pt x="624" y="232"/>
                  </a:lnTo>
                  <a:lnTo>
                    <a:pt x="619" y="235"/>
                  </a:lnTo>
                  <a:lnTo>
                    <a:pt x="617" y="237"/>
                  </a:lnTo>
                  <a:lnTo>
                    <a:pt x="610" y="248"/>
                  </a:lnTo>
                  <a:lnTo>
                    <a:pt x="617" y="251"/>
                  </a:lnTo>
                  <a:lnTo>
                    <a:pt x="617" y="242"/>
                  </a:lnTo>
                  <a:lnTo>
                    <a:pt x="608" y="242"/>
                  </a:lnTo>
                  <a:lnTo>
                    <a:pt x="608" y="242"/>
                  </a:lnTo>
                  <a:lnTo>
                    <a:pt x="603" y="246"/>
                  </a:lnTo>
                  <a:lnTo>
                    <a:pt x="603" y="246"/>
                  </a:lnTo>
                  <a:lnTo>
                    <a:pt x="593" y="257"/>
                  </a:lnTo>
                  <a:lnTo>
                    <a:pt x="599" y="262"/>
                  </a:lnTo>
                  <a:lnTo>
                    <a:pt x="599" y="253"/>
                  </a:lnTo>
                  <a:lnTo>
                    <a:pt x="590" y="253"/>
                  </a:lnTo>
                  <a:lnTo>
                    <a:pt x="590" y="253"/>
                  </a:lnTo>
                  <a:lnTo>
                    <a:pt x="584" y="257"/>
                  </a:lnTo>
                  <a:lnTo>
                    <a:pt x="584" y="257"/>
                  </a:lnTo>
                  <a:lnTo>
                    <a:pt x="575" y="268"/>
                  </a:lnTo>
                  <a:lnTo>
                    <a:pt x="581" y="273"/>
                  </a:lnTo>
                  <a:lnTo>
                    <a:pt x="581" y="264"/>
                  </a:lnTo>
                  <a:lnTo>
                    <a:pt x="572" y="264"/>
                  </a:lnTo>
                  <a:lnTo>
                    <a:pt x="563" y="264"/>
                  </a:lnTo>
                  <a:lnTo>
                    <a:pt x="554" y="264"/>
                  </a:lnTo>
                  <a:lnTo>
                    <a:pt x="554" y="264"/>
                  </a:lnTo>
                  <a:lnTo>
                    <a:pt x="548" y="268"/>
                  </a:lnTo>
                  <a:lnTo>
                    <a:pt x="548" y="268"/>
                  </a:lnTo>
                  <a:lnTo>
                    <a:pt x="539" y="279"/>
                  </a:lnTo>
                  <a:lnTo>
                    <a:pt x="545" y="284"/>
                  </a:lnTo>
                  <a:lnTo>
                    <a:pt x="545" y="275"/>
                  </a:lnTo>
                  <a:lnTo>
                    <a:pt x="536" y="275"/>
                  </a:lnTo>
                  <a:lnTo>
                    <a:pt x="527" y="275"/>
                  </a:lnTo>
                  <a:lnTo>
                    <a:pt x="527" y="275"/>
                  </a:lnTo>
                  <a:lnTo>
                    <a:pt x="521" y="279"/>
                  </a:lnTo>
                  <a:lnTo>
                    <a:pt x="519" y="280"/>
                  </a:lnTo>
                  <a:lnTo>
                    <a:pt x="512" y="291"/>
                  </a:lnTo>
                  <a:lnTo>
                    <a:pt x="519" y="295"/>
                  </a:lnTo>
                  <a:lnTo>
                    <a:pt x="519" y="286"/>
                  </a:lnTo>
                  <a:lnTo>
                    <a:pt x="510" y="286"/>
                  </a:lnTo>
                  <a:lnTo>
                    <a:pt x="499" y="286"/>
                  </a:lnTo>
                  <a:lnTo>
                    <a:pt x="490" y="286"/>
                  </a:lnTo>
                  <a:lnTo>
                    <a:pt x="490" y="286"/>
                  </a:lnTo>
                  <a:lnTo>
                    <a:pt x="485" y="289"/>
                  </a:lnTo>
                  <a:lnTo>
                    <a:pt x="485" y="289"/>
                  </a:lnTo>
                  <a:lnTo>
                    <a:pt x="476" y="300"/>
                  </a:lnTo>
                  <a:lnTo>
                    <a:pt x="481" y="306"/>
                  </a:lnTo>
                  <a:lnTo>
                    <a:pt x="481" y="297"/>
                  </a:lnTo>
                  <a:lnTo>
                    <a:pt x="474" y="297"/>
                  </a:lnTo>
                  <a:lnTo>
                    <a:pt x="465" y="297"/>
                  </a:lnTo>
                  <a:lnTo>
                    <a:pt x="456" y="297"/>
                  </a:lnTo>
                  <a:lnTo>
                    <a:pt x="456" y="297"/>
                  </a:lnTo>
                  <a:lnTo>
                    <a:pt x="451" y="300"/>
                  </a:lnTo>
                  <a:lnTo>
                    <a:pt x="451" y="300"/>
                  </a:lnTo>
                  <a:lnTo>
                    <a:pt x="442" y="311"/>
                  </a:lnTo>
                  <a:lnTo>
                    <a:pt x="447" y="317"/>
                  </a:lnTo>
                  <a:lnTo>
                    <a:pt x="442" y="311"/>
                  </a:lnTo>
                  <a:lnTo>
                    <a:pt x="433" y="320"/>
                  </a:lnTo>
                  <a:lnTo>
                    <a:pt x="438" y="326"/>
                  </a:lnTo>
                  <a:lnTo>
                    <a:pt x="438" y="317"/>
                  </a:lnTo>
                  <a:lnTo>
                    <a:pt x="429" y="317"/>
                  </a:lnTo>
                  <a:lnTo>
                    <a:pt x="429" y="317"/>
                  </a:lnTo>
                  <a:lnTo>
                    <a:pt x="423" y="320"/>
                  </a:lnTo>
                  <a:lnTo>
                    <a:pt x="423" y="320"/>
                  </a:lnTo>
                  <a:lnTo>
                    <a:pt x="414" y="331"/>
                  </a:lnTo>
                  <a:lnTo>
                    <a:pt x="405" y="342"/>
                  </a:lnTo>
                  <a:lnTo>
                    <a:pt x="396" y="353"/>
                  </a:lnTo>
                  <a:lnTo>
                    <a:pt x="402" y="358"/>
                  </a:lnTo>
                  <a:lnTo>
                    <a:pt x="402" y="349"/>
                  </a:lnTo>
                  <a:lnTo>
                    <a:pt x="393" y="349"/>
                  </a:lnTo>
                  <a:lnTo>
                    <a:pt x="384" y="349"/>
                  </a:lnTo>
                  <a:lnTo>
                    <a:pt x="384" y="349"/>
                  </a:lnTo>
                  <a:lnTo>
                    <a:pt x="378" y="353"/>
                  </a:lnTo>
                  <a:lnTo>
                    <a:pt x="376" y="355"/>
                  </a:lnTo>
                  <a:lnTo>
                    <a:pt x="369" y="365"/>
                  </a:lnTo>
                  <a:lnTo>
                    <a:pt x="376" y="369"/>
                  </a:lnTo>
                  <a:lnTo>
                    <a:pt x="371" y="364"/>
                  </a:lnTo>
                  <a:lnTo>
                    <a:pt x="360" y="374"/>
                  </a:lnTo>
                  <a:lnTo>
                    <a:pt x="366" y="380"/>
                  </a:lnTo>
                  <a:lnTo>
                    <a:pt x="366" y="371"/>
                  </a:lnTo>
                  <a:lnTo>
                    <a:pt x="357" y="371"/>
                  </a:lnTo>
                  <a:lnTo>
                    <a:pt x="348" y="371"/>
                  </a:lnTo>
                  <a:lnTo>
                    <a:pt x="348" y="371"/>
                  </a:lnTo>
                  <a:lnTo>
                    <a:pt x="342" y="374"/>
                  </a:lnTo>
                  <a:lnTo>
                    <a:pt x="342" y="374"/>
                  </a:lnTo>
                  <a:lnTo>
                    <a:pt x="333" y="385"/>
                  </a:lnTo>
                  <a:lnTo>
                    <a:pt x="326" y="394"/>
                  </a:lnTo>
                  <a:lnTo>
                    <a:pt x="331" y="400"/>
                  </a:lnTo>
                  <a:lnTo>
                    <a:pt x="331" y="391"/>
                  </a:lnTo>
                  <a:lnTo>
                    <a:pt x="322" y="391"/>
                  </a:lnTo>
                  <a:lnTo>
                    <a:pt x="313" y="391"/>
                  </a:lnTo>
                  <a:lnTo>
                    <a:pt x="313" y="391"/>
                  </a:lnTo>
                  <a:lnTo>
                    <a:pt x="308" y="394"/>
                  </a:lnTo>
                  <a:lnTo>
                    <a:pt x="308" y="394"/>
                  </a:lnTo>
                  <a:lnTo>
                    <a:pt x="299" y="405"/>
                  </a:lnTo>
                  <a:lnTo>
                    <a:pt x="304" y="411"/>
                  </a:lnTo>
                  <a:lnTo>
                    <a:pt x="304" y="402"/>
                  </a:lnTo>
                  <a:lnTo>
                    <a:pt x="293" y="402"/>
                  </a:lnTo>
                  <a:lnTo>
                    <a:pt x="286" y="402"/>
                  </a:lnTo>
                  <a:lnTo>
                    <a:pt x="286" y="402"/>
                  </a:lnTo>
                  <a:lnTo>
                    <a:pt x="281" y="405"/>
                  </a:lnTo>
                  <a:lnTo>
                    <a:pt x="281" y="405"/>
                  </a:lnTo>
                  <a:lnTo>
                    <a:pt x="272" y="416"/>
                  </a:lnTo>
                  <a:lnTo>
                    <a:pt x="277" y="421"/>
                  </a:lnTo>
                  <a:lnTo>
                    <a:pt x="277" y="412"/>
                  </a:lnTo>
                  <a:lnTo>
                    <a:pt x="268" y="412"/>
                  </a:lnTo>
                  <a:lnTo>
                    <a:pt x="259" y="412"/>
                  </a:lnTo>
                  <a:lnTo>
                    <a:pt x="250" y="412"/>
                  </a:lnTo>
                  <a:lnTo>
                    <a:pt x="250" y="412"/>
                  </a:lnTo>
                  <a:lnTo>
                    <a:pt x="244" y="416"/>
                  </a:lnTo>
                  <a:lnTo>
                    <a:pt x="243" y="418"/>
                  </a:lnTo>
                  <a:lnTo>
                    <a:pt x="235" y="429"/>
                  </a:lnTo>
                  <a:lnTo>
                    <a:pt x="243" y="432"/>
                  </a:lnTo>
                  <a:lnTo>
                    <a:pt x="243" y="423"/>
                  </a:lnTo>
                  <a:lnTo>
                    <a:pt x="232" y="423"/>
                  </a:lnTo>
                  <a:lnTo>
                    <a:pt x="223" y="423"/>
                  </a:lnTo>
                  <a:lnTo>
                    <a:pt x="214" y="423"/>
                  </a:lnTo>
                  <a:lnTo>
                    <a:pt x="205" y="423"/>
                  </a:lnTo>
                  <a:lnTo>
                    <a:pt x="196" y="423"/>
                  </a:lnTo>
                  <a:lnTo>
                    <a:pt x="188" y="423"/>
                  </a:lnTo>
                  <a:lnTo>
                    <a:pt x="179" y="423"/>
                  </a:lnTo>
                  <a:lnTo>
                    <a:pt x="179" y="423"/>
                  </a:lnTo>
                  <a:lnTo>
                    <a:pt x="174" y="427"/>
                  </a:lnTo>
                  <a:lnTo>
                    <a:pt x="174" y="427"/>
                  </a:lnTo>
                  <a:lnTo>
                    <a:pt x="165" y="438"/>
                  </a:lnTo>
                  <a:lnTo>
                    <a:pt x="170" y="443"/>
                  </a:lnTo>
                  <a:lnTo>
                    <a:pt x="170" y="434"/>
                  </a:lnTo>
                  <a:lnTo>
                    <a:pt x="159" y="434"/>
                  </a:lnTo>
                  <a:lnTo>
                    <a:pt x="159" y="443"/>
                  </a:lnTo>
                  <a:lnTo>
                    <a:pt x="167" y="438"/>
                  </a:lnTo>
                  <a:lnTo>
                    <a:pt x="158" y="427"/>
                  </a:lnTo>
                  <a:lnTo>
                    <a:pt x="158" y="427"/>
                  </a:lnTo>
                  <a:lnTo>
                    <a:pt x="150" y="423"/>
                  </a:lnTo>
                  <a:lnTo>
                    <a:pt x="143" y="423"/>
                  </a:lnTo>
                  <a:lnTo>
                    <a:pt x="134" y="423"/>
                  </a:lnTo>
                  <a:lnTo>
                    <a:pt x="125" y="423"/>
                  </a:lnTo>
                  <a:lnTo>
                    <a:pt x="125" y="432"/>
                  </a:lnTo>
                  <a:lnTo>
                    <a:pt x="132" y="427"/>
                  </a:lnTo>
                  <a:lnTo>
                    <a:pt x="123" y="416"/>
                  </a:lnTo>
                  <a:lnTo>
                    <a:pt x="123" y="416"/>
                  </a:lnTo>
                  <a:lnTo>
                    <a:pt x="116" y="412"/>
                  </a:lnTo>
                  <a:lnTo>
                    <a:pt x="107" y="412"/>
                  </a:lnTo>
                  <a:lnTo>
                    <a:pt x="98" y="412"/>
                  </a:lnTo>
                  <a:lnTo>
                    <a:pt x="98" y="421"/>
                  </a:lnTo>
                  <a:lnTo>
                    <a:pt x="105" y="416"/>
                  </a:lnTo>
                  <a:lnTo>
                    <a:pt x="96" y="405"/>
                  </a:lnTo>
                  <a:lnTo>
                    <a:pt x="96" y="405"/>
                  </a:lnTo>
                  <a:lnTo>
                    <a:pt x="89" y="402"/>
                  </a:lnTo>
                  <a:lnTo>
                    <a:pt x="80" y="402"/>
                  </a:lnTo>
                  <a:lnTo>
                    <a:pt x="71" y="402"/>
                  </a:lnTo>
                  <a:lnTo>
                    <a:pt x="71" y="411"/>
                  </a:lnTo>
                  <a:lnTo>
                    <a:pt x="78" y="405"/>
                  </a:lnTo>
                  <a:lnTo>
                    <a:pt x="69" y="394"/>
                  </a:lnTo>
                  <a:lnTo>
                    <a:pt x="69" y="394"/>
                  </a:lnTo>
                  <a:lnTo>
                    <a:pt x="62" y="391"/>
                  </a:lnTo>
                  <a:lnTo>
                    <a:pt x="53" y="391"/>
                  </a:lnTo>
                  <a:lnTo>
                    <a:pt x="53" y="400"/>
                  </a:lnTo>
                  <a:lnTo>
                    <a:pt x="60" y="394"/>
                  </a:lnTo>
                  <a:lnTo>
                    <a:pt x="53" y="385"/>
                  </a:lnTo>
                  <a:lnTo>
                    <a:pt x="53" y="385"/>
                  </a:lnTo>
                  <a:lnTo>
                    <a:pt x="45" y="382"/>
                  </a:lnTo>
                  <a:lnTo>
                    <a:pt x="36" y="382"/>
                  </a:lnTo>
                  <a:lnTo>
                    <a:pt x="36" y="391"/>
                  </a:lnTo>
                  <a:lnTo>
                    <a:pt x="44" y="385"/>
                  </a:lnTo>
                  <a:lnTo>
                    <a:pt x="33" y="374"/>
                  </a:lnTo>
                  <a:lnTo>
                    <a:pt x="33" y="374"/>
                  </a:lnTo>
                  <a:lnTo>
                    <a:pt x="26" y="371"/>
                  </a:lnTo>
                  <a:lnTo>
                    <a:pt x="17" y="371"/>
                  </a:lnTo>
                  <a:lnTo>
                    <a:pt x="17" y="380"/>
                  </a:lnTo>
                  <a:lnTo>
                    <a:pt x="24" y="374"/>
                  </a:lnTo>
                  <a:lnTo>
                    <a:pt x="15" y="364"/>
                  </a:lnTo>
                  <a:lnTo>
                    <a:pt x="15" y="364"/>
                  </a:lnTo>
                  <a:lnTo>
                    <a:pt x="7" y="360"/>
                  </a:lnTo>
                  <a:lnTo>
                    <a:pt x="0" y="36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3839" name="Group 63">
              <a:extLst>
                <a:ext uri="{FF2B5EF4-FFF2-40B4-BE49-F238E27FC236}">
                  <a16:creationId xmlns:a16="http://schemas.microsoft.com/office/drawing/2014/main" id="{D3576495-520C-4917-9E60-11C3297A6840}"/>
                </a:ext>
              </a:extLst>
            </p:cNvPr>
            <p:cNvGrpSpPr>
              <a:grpSpLocks/>
            </p:cNvGrpSpPr>
            <p:nvPr/>
          </p:nvGrpSpPr>
          <p:grpSpPr bwMode="auto">
            <a:xfrm>
              <a:off x="434" y="1808"/>
              <a:ext cx="1049" cy="557"/>
              <a:chOff x="434" y="1808"/>
              <a:chExt cx="1049" cy="557"/>
            </a:xfrm>
          </p:grpSpPr>
          <p:sp>
            <p:nvSpPr>
              <p:cNvPr id="203834" name="Freeform 58">
                <a:extLst>
                  <a:ext uri="{FF2B5EF4-FFF2-40B4-BE49-F238E27FC236}">
                    <a16:creationId xmlns:a16="http://schemas.microsoft.com/office/drawing/2014/main" id="{A50657D9-AFF4-4C2C-B94B-5D911947E820}"/>
                  </a:ext>
                </a:extLst>
              </p:cNvPr>
              <p:cNvSpPr>
                <a:spLocks/>
              </p:cNvSpPr>
              <p:nvPr/>
            </p:nvSpPr>
            <p:spPr bwMode="auto">
              <a:xfrm>
                <a:off x="434" y="1959"/>
                <a:ext cx="529" cy="322"/>
              </a:xfrm>
              <a:custGeom>
                <a:avLst/>
                <a:gdLst>
                  <a:gd name="T0" fmla="*/ 0 w 1058"/>
                  <a:gd name="T1" fmla="*/ 633 h 644"/>
                  <a:gd name="T2" fmla="*/ 16 w 1058"/>
                  <a:gd name="T3" fmla="*/ 609 h 644"/>
                  <a:gd name="T4" fmla="*/ 34 w 1058"/>
                  <a:gd name="T5" fmla="*/ 580 h 644"/>
                  <a:gd name="T6" fmla="*/ 50 w 1058"/>
                  <a:gd name="T7" fmla="*/ 557 h 644"/>
                  <a:gd name="T8" fmla="*/ 68 w 1058"/>
                  <a:gd name="T9" fmla="*/ 533 h 644"/>
                  <a:gd name="T10" fmla="*/ 95 w 1058"/>
                  <a:gd name="T11" fmla="*/ 515 h 644"/>
                  <a:gd name="T12" fmla="*/ 119 w 1058"/>
                  <a:gd name="T13" fmla="*/ 499 h 644"/>
                  <a:gd name="T14" fmla="*/ 146 w 1058"/>
                  <a:gd name="T15" fmla="*/ 481 h 644"/>
                  <a:gd name="T16" fmla="*/ 173 w 1058"/>
                  <a:gd name="T17" fmla="*/ 456 h 644"/>
                  <a:gd name="T18" fmla="*/ 200 w 1058"/>
                  <a:gd name="T19" fmla="*/ 428 h 644"/>
                  <a:gd name="T20" fmla="*/ 226 w 1058"/>
                  <a:gd name="T21" fmla="*/ 405 h 644"/>
                  <a:gd name="T22" fmla="*/ 249 w 1058"/>
                  <a:gd name="T23" fmla="*/ 380 h 644"/>
                  <a:gd name="T24" fmla="*/ 276 w 1058"/>
                  <a:gd name="T25" fmla="*/ 353 h 644"/>
                  <a:gd name="T26" fmla="*/ 303 w 1058"/>
                  <a:gd name="T27" fmla="*/ 338 h 644"/>
                  <a:gd name="T28" fmla="*/ 331 w 1058"/>
                  <a:gd name="T29" fmla="*/ 322 h 644"/>
                  <a:gd name="T30" fmla="*/ 358 w 1058"/>
                  <a:gd name="T31" fmla="*/ 305 h 644"/>
                  <a:gd name="T32" fmla="*/ 385 w 1058"/>
                  <a:gd name="T33" fmla="*/ 287 h 644"/>
                  <a:gd name="T34" fmla="*/ 407 w 1058"/>
                  <a:gd name="T35" fmla="*/ 269 h 644"/>
                  <a:gd name="T36" fmla="*/ 434 w 1058"/>
                  <a:gd name="T37" fmla="*/ 262 h 644"/>
                  <a:gd name="T38" fmla="*/ 461 w 1058"/>
                  <a:gd name="T39" fmla="*/ 246 h 644"/>
                  <a:gd name="T40" fmla="*/ 488 w 1058"/>
                  <a:gd name="T41" fmla="*/ 228 h 644"/>
                  <a:gd name="T42" fmla="*/ 515 w 1058"/>
                  <a:gd name="T43" fmla="*/ 219 h 644"/>
                  <a:gd name="T44" fmla="*/ 539 w 1058"/>
                  <a:gd name="T45" fmla="*/ 211 h 644"/>
                  <a:gd name="T46" fmla="*/ 566 w 1058"/>
                  <a:gd name="T47" fmla="*/ 193 h 644"/>
                  <a:gd name="T48" fmla="*/ 591 w 1058"/>
                  <a:gd name="T49" fmla="*/ 186 h 644"/>
                  <a:gd name="T50" fmla="*/ 618 w 1058"/>
                  <a:gd name="T51" fmla="*/ 170 h 644"/>
                  <a:gd name="T52" fmla="*/ 645 w 1058"/>
                  <a:gd name="T53" fmla="*/ 141 h 644"/>
                  <a:gd name="T54" fmla="*/ 672 w 1058"/>
                  <a:gd name="T55" fmla="*/ 128 h 644"/>
                  <a:gd name="T56" fmla="*/ 696 w 1058"/>
                  <a:gd name="T57" fmla="*/ 110 h 644"/>
                  <a:gd name="T58" fmla="*/ 723 w 1058"/>
                  <a:gd name="T59" fmla="*/ 101 h 644"/>
                  <a:gd name="T60" fmla="*/ 750 w 1058"/>
                  <a:gd name="T61" fmla="*/ 94 h 644"/>
                  <a:gd name="T62" fmla="*/ 777 w 1058"/>
                  <a:gd name="T63" fmla="*/ 83 h 644"/>
                  <a:gd name="T64" fmla="*/ 804 w 1058"/>
                  <a:gd name="T65" fmla="*/ 76 h 644"/>
                  <a:gd name="T66" fmla="*/ 826 w 1058"/>
                  <a:gd name="T67" fmla="*/ 76 h 644"/>
                  <a:gd name="T68" fmla="*/ 853 w 1058"/>
                  <a:gd name="T69" fmla="*/ 65 h 644"/>
                  <a:gd name="T70" fmla="*/ 880 w 1058"/>
                  <a:gd name="T71" fmla="*/ 65 h 644"/>
                  <a:gd name="T72" fmla="*/ 908 w 1058"/>
                  <a:gd name="T73" fmla="*/ 58 h 644"/>
                  <a:gd name="T74" fmla="*/ 935 w 1058"/>
                  <a:gd name="T75" fmla="*/ 58 h 644"/>
                  <a:gd name="T76" fmla="*/ 962 w 1058"/>
                  <a:gd name="T77" fmla="*/ 52 h 644"/>
                  <a:gd name="T78" fmla="*/ 984 w 1058"/>
                  <a:gd name="T79" fmla="*/ 41 h 644"/>
                  <a:gd name="T80" fmla="*/ 1011 w 1058"/>
                  <a:gd name="T81" fmla="*/ 23 h 644"/>
                  <a:gd name="T82" fmla="*/ 1038 w 1058"/>
                  <a:gd name="T83" fmla="*/ 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644">
                    <a:moveTo>
                      <a:pt x="0" y="633"/>
                    </a:moveTo>
                    <a:lnTo>
                      <a:pt x="0" y="644"/>
                    </a:lnTo>
                    <a:lnTo>
                      <a:pt x="0" y="633"/>
                    </a:lnTo>
                    <a:lnTo>
                      <a:pt x="7" y="626"/>
                    </a:lnTo>
                    <a:lnTo>
                      <a:pt x="7" y="617"/>
                    </a:lnTo>
                    <a:lnTo>
                      <a:pt x="16" y="609"/>
                    </a:lnTo>
                    <a:lnTo>
                      <a:pt x="16" y="598"/>
                    </a:lnTo>
                    <a:lnTo>
                      <a:pt x="23" y="591"/>
                    </a:lnTo>
                    <a:lnTo>
                      <a:pt x="34" y="580"/>
                    </a:lnTo>
                    <a:lnTo>
                      <a:pt x="34" y="575"/>
                    </a:lnTo>
                    <a:lnTo>
                      <a:pt x="41" y="568"/>
                    </a:lnTo>
                    <a:lnTo>
                      <a:pt x="50" y="557"/>
                    </a:lnTo>
                    <a:lnTo>
                      <a:pt x="50" y="550"/>
                    </a:lnTo>
                    <a:lnTo>
                      <a:pt x="57" y="541"/>
                    </a:lnTo>
                    <a:lnTo>
                      <a:pt x="68" y="533"/>
                    </a:lnTo>
                    <a:lnTo>
                      <a:pt x="77" y="522"/>
                    </a:lnTo>
                    <a:lnTo>
                      <a:pt x="85" y="522"/>
                    </a:lnTo>
                    <a:lnTo>
                      <a:pt x="95" y="515"/>
                    </a:lnTo>
                    <a:lnTo>
                      <a:pt x="103" y="504"/>
                    </a:lnTo>
                    <a:lnTo>
                      <a:pt x="112" y="504"/>
                    </a:lnTo>
                    <a:lnTo>
                      <a:pt x="119" y="499"/>
                    </a:lnTo>
                    <a:lnTo>
                      <a:pt x="130" y="492"/>
                    </a:lnTo>
                    <a:lnTo>
                      <a:pt x="139" y="481"/>
                    </a:lnTo>
                    <a:lnTo>
                      <a:pt x="146" y="481"/>
                    </a:lnTo>
                    <a:lnTo>
                      <a:pt x="153" y="474"/>
                    </a:lnTo>
                    <a:lnTo>
                      <a:pt x="164" y="463"/>
                    </a:lnTo>
                    <a:lnTo>
                      <a:pt x="173" y="456"/>
                    </a:lnTo>
                    <a:lnTo>
                      <a:pt x="180" y="447"/>
                    </a:lnTo>
                    <a:lnTo>
                      <a:pt x="191" y="439"/>
                    </a:lnTo>
                    <a:lnTo>
                      <a:pt x="200" y="428"/>
                    </a:lnTo>
                    <a:lnTo>
                      <a:pt x="208" y="423"/>
                    </a:lnTo>
                    <a:lnTo>
                      <a:pt x="215" y="416"/>
                    </a:lnTo>
                    <a:lnTo>
                      <a:pt x="226" y="405"/>
                    </a:lnTo>
                    <a:lnTo>
                      <a:pt x="235" y="398"/>
                    </a:lnTo>
                    <a:lnTo>
                      <a:pt x="242" y="387"/>
                    </a:lnTo>
                    <a:lnTo>
                      <a:pt x="249" y="380"/>
                    </a:lnTo>
                    <a:lnTo>
                      <a:pt x="262" y="371"/>
                    </a:lnTo>
                    <a:lnTo>
                      <a:pt x="269" y="363"/>
                    </a:lnTo>
                    <a:lnTo>
                      <a:pt x="276" y="353"/>
                    </a:lnTo>
                    <a:lnTo>
                      <a:pt x="289" y="353"/>
                    </a:lnTo>
                    <a:lnTo>
                      <a:pt x="296" y="345"/>
                    </a:lnTo>
                    <a:lnTo>
                      <a:pt x="303" y="338"/>
                    </a:lnTo>
                    <a:lnTo>
                      <a:pt x="311" y="338"/>
                    </a:lnTo>
                    <a:lnTo>
                      <a:pt x="323" y="329"/>
                    </a:lnTo>
                    <a:lnTo>
                      <a:pt x="331" y="322"/>
                    </a:lnTo>
                    <a:lnTo>
                      <a:pt x="338" y="322"/>
                    </a:lnTo>
                    <a:lnTo>
                      <a:pt x="345" y="311"/>
                    </a:lnTo>
                    <a:lnTo>
                      <a:pt x="358" y="305"/>
                    </a:lnTo>
                    <a:lnTo>
                      <a:pt x="365" y="305"/>
                    </a:lnTo>
                    <a:lnTo>
                      <a:pt x="372" y="295"/>
                    </a:lnTo>
                    <a:lnTo>
                      <a:pt x="385" y="287"/>
                    </a:lnTo>
                    <a:lnTo>
                      <a:pt x="392" y="287"/>
                    </a:lnTo>
                    <a:lnTo>
                      <a:pt x="399" y="280"/>
                    </a:lnTo>
                    <a:lnTo>
                      <a:pt x="407" y="269"/>
                    </a:lnTo>
                    <a:lnTo>
                      <a:pt x="419" y="269"/>
                    </a:lnTo>
                    <a:lnTo>
                      <a:pt x="426" y="262"/>
                    </a:lnTo>
                    <a:lnTo>
                      <a:pt x="434" y="262"/>
                    </a:lnTo>
                    <a:lnTo>
                      <a:pt x="443" y="253"/>
                    </a:lnTo>
                    <a:lnTo>
                      <a:pt x="454" y="253"/>
                    </a:lnTo>
                    <a:lnTo>
                      <a:pt x="461" y="246"/>
                    </a:lnTo>
                    <a:lnTo>
                      <a:pt x="468" y="235"/>
                    </a:lnTo>
                    <a:lnTo>
                      <a:pt x="481" y="235"/>
                    </a:lnTo>
                    <a:lnTo>
                      <a:pt x="488" y="228"/>
                    </a:lnTo>
                    <a:lnTo>
                      <a:pt x="495" y="228"/>
                    </a:lnTo>
                    <a:lnTo>
                      <a:pt x="504" y="219"/>
                    </a:lnTo>
                    <a:lnTo>
                      <a:pt x="515" y="219"/>
                    </a:lnTo>
                    <a:lnTo>
                      <a:pt x="522" y="211"/>
                    </a:lnTo>
                    <a:lnTo>
                      <a:pt x="530" y="211"/>
                    </a:lnTo>
                    <a:lnTo>
                      <a:pt x="539" y="211"/>
                    </a:lnTo>
                    <a:lnTo>
                      <a:pt x="549" y="204"/>
                    </a:lnTo>
                    <a:lnTo>
                      <a:pt x="557" y="204"/>
                    </a:lnTo>
                    <a:lnTo>
                      <a:pt x="566" y="193"/>
                    </a:lnTo>
                    <a:lnTo>
                      <a:pt x="577" y="193"/>
                    </a:lnTo>
                    <a:lnTo>
                      <a:pt x="584" y="193"/>
                    </a:lnTo>
                    <a:lnTo>
                      <a:pt x="591" y="186"/>
                    </a:lnTo>
                    <a:lnTo>
                      <a:pt x="600" y="177"/>
                    </a:lnTo>
                    <a:lnTo>
                      <a:pt x="611" y="177"/>
                    </a:lnTo>
                    <a:lnTo>
                      <a:pt x="618" y="170"/>
                    </a:lnTo>
                    <a:lnTo>
                      <a:pt x="627" y="159"/>
                    </a:lnTo>
                    <a:lnTo>
                      <a:pt x="634" y="152"/>
                    </a:lnTo>
                    <a:lnTo>
                      <a:pt x="645" y="141"/>
                    </a:lnTo>
                    <a:lnTo>
                      <a:pt x="653" y="134"/>
                    </a:lnTo>
                    <a:lnTo>
                      <a:pt x="662" y="134"/>
                    </a:lnTo>
                    <a:lnTo>
                      <a:pt x="672" y="128"/>
                    </a:lnTo>
                    <a:lnTo>
                      <a:pt x="680" y="117"/>
                    </a:lnTo>
                    <a:lnTo>
                      <a:pt x="689" y="117"/>
                    </a:lnTo>
                    <a:lnTo>
                      <a:pt x="696" y="110"/>
                    </a:lnTo>
                    <a:lnTo>
                      <a:pt x="707" y="110"/>
                    </a:lnTo>
                    <a:lnTo>
                      <a:pt x="714" y="101"/>
                    </a:lnTo>
                    <a:lnTo>
                      <a:pt x="723" y="101"/>
                    </a:lnTo>
                    <a:lnTo>
                      <a:pt x="730" y="101"/>
                    </a:lnTo>
                    <a:lnTo>
                      <a:pt x="741" y="94"/>
                    </a:lnTo>
                    <a:lnTo>
                      <a:pt x="750" y="94"/>
                    </a:lnTo>
                    <a:lnTo>
                      <a:pt x="757" y="83"/>
                    </a:lnTo>
                    <a:lnTo>
                      <a:pt x="768" y="83"/>
                    </a:lnTo>
                    <a:lnTo>
                      <a:pt x="777" y="83"/>
                    </a:lnTo>
                    <a:lnTo>
                      <a:pt x="785" y="76"/>
                    </a:lnTo>
                    <a:lnTo>
                      <a:pt x="792" y="76"/>
                    </a:lnTo>
                    <a:lnTo>
                      <a:pt x="804" y="76"/>
                    </a:lnTo>
                    <a:lnTo>
                      <a:pt x="812" y="76"/>
                    </a:lnTo>
                    <a:lnTo>
                      <a:pt x="819" y="76"/>
                    </a:lnTo>
                    <a:lnTo>
                      <a:pt x="826" y="76"/>
                    </a:lnTo>
                    <a:lnTo>
                      <a:pt x="839" y="65"/>
                    </a:lnTo>
                    <a:lnTo>
                      <a:pt x="846" y="65"/>
                    </a:lnTo>
                    <a:lnTo>
                      <a:pt x="853" y="65"/>
                    </a:lnTo>
                    <a:lnTo>
                      <a:pt x="866" y="65"/>
                    </a:lnTo>
                    <a:lnTo>
                      <a:pt x="873" y="65"/>
                    </a:lnTo>
                    <a:lnTo>
                      <a:pt x="880" y="65"/>
                    </a:lnTo>
                    <a:lnTo>
                      <a:pt x="888" y="58"/>
                    </a:lnTo>
                    <a:lnTo>
                      <a:pt x="900" y="58"/>
                    </a:lnTo>
                    <a:lnTo>
                      <a:pt x="908" y="58"/>
                    </a:lnTo>
                    <a:lnTo>
                      <a:pt x="915" y="58"/>
                    </a:lnTo>
                    <a:lnTo>
                      <a:pt x="922" y="58"/>
                    </a:lnTo>
                    <a:lnTo>
                      <a:pt x="935" y="58"/>
                    </a:lnTo>
                    <a:lnTo>
                      <a:pt x="942" y="52"/>
                    </a:lnTo>
                    <a:lnTo>
                      <a:pt x="949" y="52"/>
                    </a:lnTo>
                    <a:lnTo>
                      <a:pt x="962" y="52"/>
                    </a:lnTo>
                    <a:lnTo>
                      <a:pt x="969" y="52"/>
                    </a:lnTo>
                    <a:lnTo>
                      <a:pt x="976" y="52"/>
                    </a:lnTo>
                    <a:lnTo>
                      <a:pt x="984" y="41"/>
                    </a:lnTo>
                    <a:lnTo>
                      <a:pt x="996" y="41"/>
                    </a:lnTo>
                    <a:lnTo>
                      <a:pt x="1003" y="34"/>
                    </a:lnTo>
                    <a:lnTo>
                      <a:pt x="1011" y="23"/>
                    </a:lnTo>
                    <a:lnTo>
                      <a:pt x="1020" y="23"/>
                    </a:lnTo>
                    <a:lnTo>
                      <a:pt x="1031" y="16"/>
                    </a:lnTo>
                    <a:lnTo>
                      <a:pt x="1038" y="7"/>
                    </a:lnTo>
                    <a:lnTo>
                      <a:pt x="1045" y="0"/>
                    </a:lnTo>
                    <a:lnTo>
                      <a:pt x="1058" y="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35" name="Freeform 59">
                <a:extLst>
                  <a:ext uri="{FF2B5EF4-FFF2-40B4-BE49-F238E27FC236}">
                    <a16:creationId xmlns:a16="http://schemas.microsoft.com/office/drawing/2014/main" id="{7FC93E2D-6376-46FD-AB9E-9DC0B4C5590D}"/>
                  </a:ext>
                </a:extLst>
              </p:cNvPr>
              <p:cNvSpPr>
                <a:spLocks/>
              </p:cNvSpPr>
              <p:nvPr/>
            </p:nvSpPr>
            <p:spPr bwMode="auto">
              <a:xfrm>
                <a:off x="963" y="1808"/>
                <a:ext cx="490" cy="160"/>
              </a:xfrm>
              <a:custGeom>
                <a:avLst/>
                <a:gdLst>
                  <a:gd name="T0" fmla="*/ 14 w 978"/>
                  <a:gd name="T1" fmla="*/ 288 h 322"/>
                  <a:gd name="T2" fmla="*/ 41 w 978"/>
                  <a:gd name="T3" fmla="*/ 270 h 322"/>
                  <a:gd name="T4" fmla="*/ 68 w 978"/>
                  <a:gd name="T5" fmla="*/ 264 h 322"/>
                  <a:gd name="T6" fmla="*/ 92 w 978"/>
                  <a:gd name="T7" fmla="*/ 246 h 322"/>
                  <a:gd name="T8" fmla="*/ 119 w 978"/>
                  <a:gd name="T9" fmla="*/ 235 h 322"/>
                  <a:gd name="T10" fmla="*/ 146 w 978"/>
                  <a:gd name="T11" fmla="*/ 228 h 322"/>
                  <a:gd name="T12" fmla="*/ 173 w 978"/>
                  <a:gd name="T13" fmla="*/ 219 h 322"/>
                  <a:gd name="T14" fmla="*/ 200 w 978"/>
                  <a:gd name="T15" fmla="*/ 219 h 322"/>
                  <a:gd name="T16" fmla="*/ 228 w 978"/>
                  <a:gd name="T17" fmla="*/ 219 h 322"/>
                  <a:gd name="T18" fmla="*/ 249 w 978"/>
                  <a:gd name="T19" fmla="*/ 219 h 322"/>
                  <a:gd name="T20" fmla="*/ 276 w 978"/>
                  <a:gd name="T21" fmla="*/ 219 h 322"/>
                  <a:gd name="T22" fmla="*/ 304 w 978"/>
                  <a:gd name="T23" fmla="*/ 219 h 322"/>
                  <a:gd name="T24" fmla="*/ 331 w 978"/>
                  <a:gd name="T25" fmla="*/ 219 h 322"/>
                  <a:gd name="T26" fmla="*/ 358 w 978"/>
                  <a:gd name="T27" fmla="*/ 219 h 322"/>
                  <a:gd name="T28" fmla="*/ 381 w 978"/>
                  <a:gd name="T29" fmla="*/ 228 h 322"/>
                  <a:gd name="T30" fmla="*/ 408 w 978"/>
                  <a:gd name="T31" fmla="*/ 253 h 322"/>
                  <a:gd name="T32" fmla="*/ 434 w 978"/>
                  <a:gd name="T33" fmla="*/ 270 h 322"/>
                  <a:gd name="T34" fmla="*/ 454 w 978"/>
                  <a:gd name="T35" fmla="*/ 295 h 322"/>
                  <a:gd name="T36" fmla="*/ 477 w 978"/>
                  <a:gd name="T37" fmla="*/ 322 h 322"/>
                  <a:gd name="T38" fmla="*/ 497 w 978"/>
                  <a:gd name="T39" fmla="*/ 311 h 322"/>
                  <a:gd name="T40" fmla="*/ 524 w 978"/>
                  <a:gd name="T41" fmla="*/ 288 h 322"/>
                  <a:gd name="T42" fmla="*/ 539 w 978"/>
                  <a:gd name="T43" fmla="*/ 264 h 322"/>
                  <a:gd name="T44" fmla="*/ 559 w 978"/>
                  <a:gd name="T45" fmla="*/ 235 h 322"/>
                  <a:gd name="T46" fmla="*/ 586 w 978"/>
                  <a:gd name="T47" fmla="*/ 212 h 322"/>
                  <a:gd name="T48" fmla="*/ 613 w 978"/>
                  <a:gd name="T49" fmla="*/ 188 h 322"/>
                  <a:gd name="T50" fmla="*/ 627 w 978"/>
                  <a:gd name="T51" fmla="*/ 159 h 322"/>
                  <a:gd name="T52" fmla="*/ 647 w 978"/>
                  <a:gd name="T53" fmla="*/ 136 h 322"/>
                  <a:gd name="T54" fmla="*/ 671 w 978"/>
                  <a:gd name="T55" fmla="*/ 110 h 322"/>
                  <a:gd name="T56" fmla="*/ 689 w 978"/>
                  <a:gd name="T57" fmla="*/ 83 h 322"/>
                  <a:gd name="T58" fmla="*/ 709 w 978"/>
                  <a:gd name="T59" fmla="*/ 60 h 322"/>
                  <a:gd name="T60" fmla="*/ 723 w 978"/>
                  <a:gd name="T61" fmla="*/ 34 h 322"/>
                  <a:gd name="T62" fmla="*/ 750 w 978"/>
                  <a:gd name="T63" fmla="*/ 7 h 322"/>
                  <a:gd name="T64" fmla="*/ 777 w 978"/>
                  <a:gd name="T65" fmla="*/ 0 h 322"/>
                  <a:gd name="T66" fmla="*/ 805 w 978"/>
                  <a:gd name="T67" fmla="*/ 24 h 322"/>
                  <a:gd name="T68" fmla="*/ 821 w 978"/>
                  <a:gd name="T69" fmla="*/ 53 h 322"/>
                  <a:gd name="T70" fmla="*/ 846 w 978"/>
                  <a:gd name="T71" fmla="*/ 76 h 322"/>
                  <a:gd name="T72" fmla="*/ 862 w 978"/>
                  <a:gd name="T73" fmla="*/ 101 h 322"/>
                  <a:gd name="T74" fmla="*/ 882 w 978"/>
                  <a:gd name="T75" fmla="*/ 128 h 322"/>
                  <a:gd name="T76" fmla="*/ 890 w 978"/>
                  <a:gd name="T77" fmla="*/ 159 h 322"/>
                  <a:gd name="T78" fmla="*/ 909 w 978"/>
                  <a:gd name="T79" fmla="*/ 219 h 322"/>
                  <a:gd name="T80" fmla="*/ 937 w 978"/>
                  <a:gd name="T81" fmla="*/ 246 h 322"/>
                  <a:gd name="T82" fmla="*/ 958 w 978"/>
                  <a:gd name="T83" fmla="*/ 264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8" h="322">
                    <a:moveTo>
                      <a:pt x="0" y="306"/>
                    </a:moveTo>
                    <a:lnTo>
                      <a:pt x="7" y="295"/>
                    </a:lnTo>
                    <a:lnTo>
                      <a:pt x="14" y="288"/>
                    </a:lnTo>
                    <a:lnTo>
                      <a:pt x="23" y="280"/>
                    </a:lnTo>
                    <a:lnTo>
                      <a:pt x="34" y="280"/>
                    </a:lnTo>
                    <a:lnTo>
                      <a:pt x="41" y="270"/>
                    </a:lnTo>
                    <a:lnTo>
                      <a:pt x="48" y="270"/>
                    </a:lnTo>
                    <a:lnTo>
                      <a:pt x="58" y="264"/>
                    </a:lnTo>
                    <a:lnTo>
                      <a:pt x="68" y="264"/>
                    </a:lnTo>
                    <a:lnTo>
                      <a:pt x="77" y="253"/>
                    </a:lnTo>
                    <a:lnTo>
                      <a:pt x="85" y="253"/>
                    </a:lnTo>
                    <a:lnTo>
                      <a:pt x="92" y="246"/>
                    </a:lnTo>
                    <a:lnTo>
                      <a:pt x="105" y="246"/>
                    </a:lnTo>
                    <a:lnTo>
                      <a:pt x="112" y="235"/>
                    </a:lnTo>
                    <a:lnTo>
                      <a:pt x="119" y="235"/>
                    </a:lnTo>
                    <a:lnTo>
                      <a:pt x="130" y="235"/>
                    </a:lnTo>
                    <a:lnTo>
                      <a:pt x="139" y="228"/>
                    </a:lnTo>
                    <a:lnTo>
                      <a:pt x="146" y="228"/>
                    </a:lnTo>
                    <a:lnTo>
                      <a:pt x="153" y="228"/>
                    </a:lnTo>
                    <a:lnTo>
                      <a:pt x="166" y="219"/>
                    </a:lnTo>
                    <a:lnTo>
                      <a:pt x="173" y="219"/>
                    </a:lnTo>
                    <a:lnTo>
                      <a:pt x="181" y="219"/>
                    </a:lnTo>
                    <a:lnTo>
                      <a:pt x="188" y="219"/>
                    </a:lnTo>
                    <a:lnTo>
                      <a:pt x="200" y="219"/>
                    </a:lnTo>
                    <a:lnTo>
                      <a:pt x="208" y="219"/>
                    </a:lnTo>
                    <a:lnTo>
                      <a:pt x="215" y="219"/>
                    </a:lnTo>
                    <a:lnTo>
                      <a:pt x="228" y="219"/>
                    </a:lnTo>
                    <a:lnTo>
                      <a:pt x="235" y="219"/>
                    </a:lnTo>
                    <a:lnTo>
                      <a:pt x="242" y="219"/>
                    </a:lnTo>
                    <a:lnTo>
                      <a:pt x="249" y="219"/>
                    </a:lnTo>
                    <a:lnTo>
                      <a:pt x="262" y="219"/>
                    </a:lnTo>
                    <a:lnTo>
                      <a:pt x="269" y="219"/>
                    </a:lnTo>
                    <a:lnTo>
                      <a:pt x="276" y="219"/>
                    </a:lnTo>
                    <a:lnTo>
                      <a:pt x="285" y="219"/>
                    </a:lnTo>
                    <a:lnTo>
                      <a:pt x="296" y="219"/>
                    </a:lnTo>
                    <a:lnTo>
                      <a:pt x="304" y="219"/>
                    </a:lnTo>
                    <a:lnTo>
                      <a:pt x="311" y="219"/>
                    </a:lnTo>
                    <a:lnTo>
                      <a:pt x="323" y="219"/>
                    </a:lnTo>
                    <a:lnTo>
                      <a:pt x="331" y="219"/>
                    </a:lnTo>
                    <a:lnTo>
                      <a:pt x="338" y="219"/>
                    </a:lnTo>
                    <a:lnTo>
                      <a:pt x="347" y="219"/>
                    </a:lnTo>
                    <a:lnTo>
                      <a:pt x="358" y="219"/>
                    </a:lnTo>
                    <a:lnTo>
                      <a:pt x="365" y="219"/>
                    </a:lnTo>
                    <a:lnTo>
                      <a:pt x="372" y="228"/>
                    </a:lnTo>
                    <a:lnTo>
                      <a:pt x="381" y="228"/>
                    </a:lnTo>
                    <a:lnTo>
                      <a:pt x="392" y="235"/>
                    </a:lnTo>
                    <a:lnTo>
                      <a:pt x="399" y="246"/>
                    </a:lnTo>
                    <a:lnTo>
                      <a:pt x="408" y="253"/>
                    </a:lnTo>
                    <a:lnTo>
                      <a:pt x="419" y="264"/>
                    </a:lnTo>
                    <a:lnTo>
                      <a:pt x="427" y="264"/>
                    </a:lnTo>
                    <a:lnTo>
                      <a:pt x="434" y="270"/>
                    </a:lnTo>
                    <a:lnTo>
                      <a:pt x="443" y="280"/>
                    </a:lnTo>
                    <a:lnTo>
                      <a:pt x="454" y="288"/>
                    </a:lnTo>
                    <a:lnTo>
                      <a:pt x="454" y="295"/>
                    </a:lnTo>
                    <a:lnTo>
                      <a:pt x="461" y="306"/>
                    </a:lnTo>
                    <a:lnTo>
                      <a:pt x="470" y="311"/>
                    </a:lnTo>
                    <a:lnTo>
                      <a:pt x="477" y="322"/>
                    </a:lnTo>
                    <a:lnTo>
                      <a:pt x="488" y="322"/>
                    </a:lnTo>
                    <a:lnTo>
                      <a:pt x="497" y="322"/>
                    </a:lnTo>
                    <a:lnTo>
                      <a:pt x="497" y="311"/>
                    </a:lnTo>
                    <a:lnTo>
                      <a:pt x="504" y="306"/>
                    </a:lnTo>
                    <a:lnTo>
                      <a:pt x="515" y="295"/>
                    </a:lnTo>
                    <a:lnTo>
                      <a:pt x="524" y="288"/>
                    </a:lnTo>
                    <a:lnTo>
                      <a:pt x="531" y="280"/>
                    </a:lnTo>
                    <a:lnTo>
                      <a:pt x="539" y="270"/>
                    </a:lnTo>
                    <a:lnTo>
                      <a:pt x="539" y="264"/>
                    </a:lnTo>
                    <a:lnTo>
                      <a:pt x="551" y="253"/>
                    </a:lnTo>
                    <a:lnTo>
                      <a:pt x="559" y="246"/>
                    </a:lnTo>
                    <a:lnTo>
                      <a:pt x="559" y="235"/>
                    </a:lnTo>
                    <a:lnTo>
                      <a:pt x="566" y="228"/>
                    </a:lnTo>
                    <a:lnTo>
                      <a:pt x="573" y="219"/>
                    </a:lnTo>
                    <a:lnTo>
                      <a:pt x="586" y="212"/>
                    </a:lnTo>
                    <a:lnTo>
                      <a:pt x="593" y="204"/>
                    </a:lnTo>
                    <a:lnTo>
                      <a:pt x="600" y="194"/>
                    </a:lnTo>
                    <a:lnTo>
                      <a:pt x="613" y="188"/>
                    </a:lnTo>
                    <a:lnTo>
                      <a:pt x="620" y="177"/>
                    </a:lnTo>
                    <a:lnTo>
                      <a:pt x="620" y="170"/>
                    </a:lnTo>
                    <a:lnTo>
                      <a:pt x="627" y="159"/>
                    </a:lnTo>
                    <a:lnTo>
                      <a:pt x="636" y="152"/>
                    </a:lnTo>
                    <a:lnTo>
                      <a:pt x="647" y="141"/>
                    </a:lnTo>
                    <a:lnTo>
                      <a:pt x="647" y="136"/>
                    </a:lnTo>
                    <a:lnTo>
                      <a:pt x="654" y="128"/>
                    </a:lnTo>
                    <a:lnTo>
                      <a:pt x="662" y="118"/>
                    </a:lnTo>
                    <a:lnTo>
                      <a:pt x="671" y="110"/>
                    </a:lnTo>
                    <a:lnTo>
                      <a:pt x="671" y="101"/>
                    </a:lnTo>
                    <a:lnTo>
                      <a:pt x="682" y="94"/>
                    </a:lnTo>
                    <a:lnTo>
                      <a:pt x="689" y="83"/>
                    </a:lnTo>
                    <a:lnTo>
                      <a:pt x="698" y="76"/>
                    </a:lnTo>
                    <a:lnTo>
                      <a:pt x="698" y="67"/>
                    </a:lnTo>
                    <a:lnTo>
                      <a:pt x="709" y="60"/>
                    </a:lnTo>
                    <a:lnTo>
                      <a:pt x="716" y="53"/>
                    </a:lnTo>
                    <a:lnTo>
                      <a:pt x="716" y="42"/>
                    </a:lnTo>
                    <a:lnTo>
                      <a:pt x="723" y="34"/>
                    </a:lnTo>
                    <a:lnTo>
                      <a:pt x="732" y="24"/>
                    </a:lnTo>
                    <a:lnTo>
                      <a:pt x="743" y="18"/>
                    </a:lnTo>
                    <a:lnTo>
                      <a:pt x="750" y="7"/>
                    </a:lnTo>
                    <a:lnTo>
                      <a:pt x="759" y="0"/>
                    </a:lnTo>
                    <a:lnTo>
                      <a:pt x="767" y="0"/>
                    </a:lnTo>
                    <a:lnTo>
                      <a:pt x="777" y="0"/>
                    </a:lnTo>
                    <a:lnTo>
                      <a:pt x="785" y="7"/>
                    </a:lnTo>
                    <a:lnTo>
                      <a:pt x="794" y="18"/>
                    </a:lnTo>
                    <a:lnTo>
                      <a:pt x="805" y="24"/>
                    </a:lnTo>
                    <a:lnTo>
                      <a:pt x="812" y="34"/>
                    </a:lnTo>
                    <a:lnTo>
                      <a:pt x="821" y="42"/>
                    </a:lnTo>
                    <a:lnTo>
                      <a:pt x="821" y="53"/>
                    </a:lnTo>
                    <a:lnTo>
                      <a:pt x="828" y="60"/>
                    </a:lnTo>
                    <a:lnTo>
                      <a:pt x="839" y="67"/>
                    </a:lnTo>
                    <a:lnTo>
                      <a:pt x="846" y="76"/>
                    </a:lnTo>
                    <a:lnTo>
                      <a:pt x="855" y="83"/>
                    </a:lnTo>
                    <a:lnTo>
                      <a:pt x="855" y="94"/>
                    </a:lnTo>
                    <a:lnTo>
                      <a:pt x="862" y="101"/>
                    </a:lnTo>
                    <a:lnTo>
                      <a:pt x="873" y="110"/>
                    </a:lnTo>
                    <a:lnTo>
                      <a:pt x="873" y="118"/>
                    </a:lnTo>
                    <a:lnTo>
                      <a:pt x="882" y="128"/>
                    </a:lnTo>
                    <a:lnTo>
                      <a:pt x="882" y="136"/>
                    </a:lnTo>
                    <a:lnTo>
                      <a:pt x="890" y="141"/>
                    </a:lnTo>
                    <a:lnTo>
                      <a:pt x="890" y="159"/>
                    </a:lnTo>
                    <a:lnTo>
                      <a:pt x="900" y="170"/>
                    </a:lnTo>
                    <a:lnTo>
                      <a:pt x="900" y="212"/>
                    </a:lnTo>
                    <a:lnTo>
                      <a:pt x="909" y="219"/>
                    </a:lnTo>
                    <a:lnTo>
                      <a:pt x="917" y="228"/>
                    </a:lnTo>
                    <a:lnTo>
                      <a:pt x="924" y="235"/>
                    </a:lnTo>
                    <a:lnTo>
                      <a:pt x="937" y="246"/>
                    </a:lnTo>
                    <a:lnTo>
                      <a:pt x="944" y="253"/>
                    </a:lnTo>
                    <a:lnTo>
                      <a:pt x="951" y="264"/>
                    </a:lnTo>
                    <a:lnTo>
                      <a:pt x="958" y="264"/>
                    </a:lnTo>
                    <a:lnTo>
                      <a:pt x="971" y="270"/>
                    </a:lnTo>
                    <a:lnTo>
                      <a:pt x="978" y="28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36" name="Freeform 60">
                <a:extLst>
                  <a:ext uri="{FF2B5EF4-FFF2-40B4-BE49-F238E27FC236}">
                    <a16:creationId xmlns:a16="http://schemas.microsoft.com/office/drawing/2014/main" id="{A8807CA8-DE04-4850-90FD-81F4C4FED4A9}"/>
                  </a:ext>
                </a:extLst>
              </p:cNvPr>
              <p:cNvSpPr>
                <a:spLocks/>
              </p:cNvSpPr>
              <p:nvPr/>
            </p:nvSpPr>
            <p:spPr bwMode="auto">
              <a:xfrm>
                <a:off x="1002" y="1948"/>
                <a:ext cx="481" cy="324"/>
              </a:xfrm>
              <a:custGeom>
                <a:avLst/>
                <a:gdLst>
                  <a:gd name="T0" fmla="*/ 921 w 963"/>
                  <a:gd name="T1" fmla="*/ 13 h 650"/>
                  <a:gd name="T2" fmla="*/ 936 w 963"/>
                  <a:gd name="T3" fmla="*/ 42 h 650"/>
                  <a:gd name="T4" fmla="*/ 955 w 963"/>
                  <a:gd name="T5" fmla="*/ 65 h 650"/>
                  <a:gd name="T6" fmla="*/ 955 w 963"/>
                  <a:gd name="T7" fmla="*/ 91 h 650"/>
                  <a:gd name="T8" fmla="*/ 936 w 963"/>
                  <a:gd name="T9" fmla="*/ 118 h 650"/>
                  <a:gd name="T10" fmla="*/ 908 w 963"/>
                  <a:gd name="T11" fmla="*/ 141 h 650"/>
                  <a:gd name="T12" fmla="*/ 881 w 963"/>
                  <a:gd name="T13" fmla="*/ 152 h 650"/>
                  <a:gd name="T14" fmla="*/ 860 w 963"/>
                  <a:gd name="T15" fmla="*/ 167 h 650"/>
                  <a:gd name="T16" fmla="*/ 832 w 963"/>
                  <a:gd name="T17" fmla="*/ 176 h 650"/>
                  <a:gd name="T18" fmla="*/ 805 w 963"/>
                  <a:gd name="T19" fmla="*/ 183 h 650"/>
                  <a:gd name="T20" fmla="*/ 778 w 963"/>
                  <a:gd name="T21" fmla="*/ 194 h 650"/>
                  <a:gd name="T22" fmla="*/ 751 w 963"/>
                  <a:gd name="T23" fmla="*/ 194 h 650"/>
                  <a:gd name="T24" fmla="*/ 728 w 963"/>
                  <a:gd name="T25" fmla="*/ 201 h 650"/>
                  <a:gd name="T26" fmla="*/ 700 w 963"/>
                  <a:gd name="T27" fmla="*/ 210 h 650"/>
                  <a:gd name="T28" fmla="*/ 673 w 963"/>
                  <a:gd name="T29" fmla="*/ 217 h 650"/>
                  <a:gd name="T30" fmla="*/ 646 w 963"/>
                  <a:gd name="T31" fmla="*/ 228 h 650"/>
                  <a:gd name="T32" fmla="*/ 621 w 963"/>
                  <a:gd name="T33" fmla="*/ 235 h 650"/>
                  <a:gd name="T34" fmla="*/ 594 w 963"/>
                  <a:gd name="T35" fmla="*/ 243 h 650"/>
                  <a:gd name="T36" fmla="*/ 570 w 963"/>
                  <a:gd name="T37" fmla="*/ 254 h 650"/>
                  <a:gd name="T38" fmla="*/ 543 w 963"/>
                  <a:gd name="T39" fmla="*/ 259 h 650"/>
                  <a:gd name="T40" fmla="*/ 516 w 963"/>
                  <a:gd name="T41" fmla="*/ 270 h 650"/>
                  <a:gd name="T42" fmla="*/ 489 w 963"/>
                  <a:gd name="T43" fmla="*/ 286 h 650"/>
                  <a:gd name="T44" fmla="*/ 462 w 963"/>
                  <a:gd name="T45" fmla="*/ 304 h 650"/>
                  <a:gd name="T46" fmla="*/ 438 w 963"/>
                  <a:gd name="T47" fmla="*/ 329 h 650"/>
                  <a:gd name="T48" fmla="*/ 438 w 963"/>
                  <a:gd name="T49" fmla="*/ 411 h 650"/>
                  <a:gd name="T50" fmla="*/ 427 w 963"/>
                  <a:gd name="T51" fmla="*/ 523 h 650"/>
                  <a:gd name="T52" fmla="*/ 413 w 963"/>
                  <a:gd name="T53" fmla="*/ 546 h 650"/>
                  <a:gd name="T54" fmla="*/ 386 w 963"/>
                  <a:gd name="T55" fmla="*/ 574 h 650"/>
                  <a:gd name="T56" fmla="*/ 359 w 963"/>
                  <a:gd name="T57" fmla="*/ 592 h 650"/>
                  <a:gd name="T58" fmla="*/ 331 w 963"/>
                  <a:gd name="T59" fmla="*/ 599 h 650"/>
                  <a:gd name="T60" fmla="*/ 304 w 963"/>
                  <a:gd name="T61" fmla="*/ 599 h 650"/>
                  <a:gd name="T62" fmla="*/ 281 w 963"/>
                  <a:gd name="T63" fmla="*/ 599 h 650"/>
                  <a:gd name="T64" fmla="*/ 254 w 963"/>
                  <a:gd name="T65" fmla="*/ 599 h 650"/>
                  <a:gd name="T66" fmla="*/ 228 w 963"/>
                  <a:gd name="T67" fmla="*/ 599 h 650"/>
                  <a:gd name="T68" fmla="*/ 201 w 963"/>
                  <a:gd name="T69" fmla="*/ 599 h 650"/>
                  <a:gd name="T70" fmla="*/ 174 w 963"/>
                  <a:gd name="T71" fmla="*/ 599 h 650"/>
                  <a:gd name="T72" fmla="*/ 151 w 963"/>
                  <a:gd name="T73" fmla="*/ 599 h 650"/>
                  <a:gd name="T74" fmla="*/ 123 w 963"/>
                  <a:gd name="T75" fmla="*/ 599 h 650"/>
                  <a:gd name="T76" fmla="*/ 96 w 963"/>
                  <a:gd name="T77" fmla="*/ 604 h 650"/>
                  <a:gd name="T78" fmla="*/ 69 w 963"/>
                  <a:gd name="T79" fmla="*/ 615 h 650"/>
                  <a:gd name="T80" fmla="*/ 42 w 963"/>
                  <a:gd name="T81" fmla="*/ 633 h 650"/>
                  <a:gd name="T82" fmla="*/ 15 w 963"/>
                  <a:gd name="T83" fmla="*/ 63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63" h="650">
                    <a:moveTo>
                      <a:pt x="901" y="0"/>
                    </a:moveTo>
                    <a:lnTo>
                      <a:pt x="908" y="8"/>
                    </a:lnTo>
                    <a:lnTo>
                      <a:pt x="921" y="13"/>
                    </a:lnTo>
                    <a:lnTo>
                      <a:pt x="928" y="24"/>
                    </a:lnTo>
                    <a:lnTo>
                      <a:pt x="928" y="31"/>
                    </a:lnTo>
                    <a:lnTo>
                      <a:pt x="936" y="42"/>
                    </a:lnTo>
                    <a:lnTo>
                      <a:pt x="943" y="49"/>
                    </a:lnTo>
                    <a:lnTo>
                      <a:pt x="943" y="58"/>
                    </a:lnTo>
                    <a:lnTo>
                      <a:pt x="955" y="65"/>
                    </a:lnTo>
                    <a:lnTo>
                      <a:pt x="955" y="76"/>
                    </a:lnTo>
                    <a:lnTo>
                      <a:pt x="963" y="84"/>
                    </a:lnTo>
                    <a:lnTo>
                      <a:pt x="955" y="91"/>
                    </a:lnTo>
                    <a:lnTo>
                      <a:pt x="955" y="100"/>
                    </a:lnTo>
                    <a:lnTo>
                      <a:pt x="943" y="107"/>
                    </a:lnTo>
                    <a:lnTo>
                      <a:pt x="936" y="118"/>
                    </a:lnTo>
                    <a:lnTo>
                      <a:pt x="928" y="125"/>
                    </a:lnTo>
                    <a:lnTo>
                      <a:pt x="921" y="134"/>
                    </a:lnTo>
                    <a:lnTo>
                      <a:pt x="908" y="141"/>
                    </a:lnTo>
                    <a:lnTo>
                      <a:pt x="901" y="141"/>
                    </a:lnTo>
                    <a:lnTo>
                      <a:pt x="894" y="152"/>
                    </a:lnTo>
                    <a:lnTo>
                      <a:pt x="881" y="152"/>
                    </a:lnTo>
                    <a:lnTo>
                      <a:pt x="874" y="159"/>
                    </a:lnTo>
                    <a:lnTo>
                      <a:pt x="867" y="159"/>
                    </a:lnTo>
                    <a:lnTo>
                      <a:pt x="860" y="167"/>
                    </a:lnTo>
                    <a:lnTo>
                      <a:pt x="847" y="167"/>
                    </a:lnTo>
                    <a:lnTo>
                      <a:pt x="840" y="167"/>
                    </a:lnTo>
                    <a:lnTo>
                      <a:pt x="832" y="176"/>
                    </a:lnTo>
                    <a:lnTo>
                      <a:pt x="823" y="176"/>
                    </a:lnTo>
                    <a:lnTo>
                      <a:pt x="813" y="176"/>
                    </a:lnTo>
                    <a:lnTo>
                      <a:pt x="805" y="183"/>
                    </a:lnTo>
                    <a:lnTo>
                      <a:pt x="796" y="183"/>
                    </a:lnTo>
                    <a:lnTo>
                      <a:pt x="785" y="183"/>
                    </a:lnTo>
                    <a:lnTo>
                      <a:pt x="778" y="194"/>
                    </a:lnTo>
                    <a:lnTo>
                      <a:pt x="769" y="194"/>
                    </a:lnTo>
                    <a:lnTo>
                      <a:pt x="762" y="194"/>
                    </a:lnTo>
                    <a:lnTo>
                      <a:pt x="751" y="194"/>
                    </a:lnTo>
                    <a:lnTo>
                      <a:pt x="744" y="201"/>
                    </a:lnTo>
                    <a:lnTo>
                      <a:pt x="735" y="201"/>
                    </a:lnTo>
                    <a:lnTo>
                      <a:pt x="728" y="201"/>
                    </a:lnTo>
                    <a:lnTo>
                      <a:pt x="717" y="210"/>
                    </a:lnTo>
                    <a:lnTo>
                      <a:pt x="708" y="210"/>
                    </a:lnTo>
                    <a:lnTo>
                      <a:pt x="700" y="210"/>
                    </a:lnTo>
                    <a:lnTo>
                      <a:pt x="690" y="217"/>
                    </a:lnTo>
                    <a:lnTo>
                      <a:pt x="682" y="217"/>
                    </a:lnTo>
                    <a:lnTo>
                      <a:pt x="673" y="217"/>
                    </a:lnTo>
                    <a:lnTo>
                      <a:pt x="666" y="228"/>
                    </a:lnTo>
                    <a:lnTo>
                      <a:pt x="655" y="228"/>
                    </a:lnTo>
                    <a:lnTo>
                      <a:pt x="646" y="228"/>
                    </a:lnTo>
                    <a:lnTo>
                      <a:pt x="639" y="235"/>
                    </a:lnTo>
                    <a:lnTo>
                      <a:pt x="632" y="235"/>
                    </a:lnTo>
                    <a:lnTo>
                      <a:pt x="621" y="235"/>
                    </a:lnTo>
                    <a:lnTo>
                      <a:pt x="612" y="243"/>
                    </a:lnTo>
                    <a:lnTo>
                      <a:pt x="605" y="243"/>
                    </a:lnTo>
                    <a:lnTo>
                      <a:pt x="594" y="243"/>
                    </a:lnTo>
                    <a:lnTo>
                      <a:pt x="585" y="254"/>
                    </a:lnTo>
                    <a:lnTo>
                      <a:pt x="577" y="254"/>
                    </a:lnTo>
                    <a:lnTo>
                      <a:pt x="570" y="254"/>
                    </a:lnTo>
                    <a:lnTo>
                      <a:pt x="559" y="254"/>
                    </a:lnTo>
                    <a:lnTo>
                      <a:pt x="550" y="259"/>
                    </a:lnTo>
                    <a:lnTo>
                      <a:pt x="543" y="259"/>
                    </a:lnTo>
                    <a:lnTo>
                      <a:pt x="536" y="259"/>
                    </a:lnTo>
                    <a:lnTo>
                      <a:pt x="523" y="270"/>
                    </a:lnTo>
                    <a:lnTo>
                      <a:pt x="516" y="270"/>
                    </a:lnTo>
                    <a:lnTo>
                      <a:pt x="509" y="277"/>
                    </a:lnTo>
                    <a:lnTo>
                      <a:pt x="498" y="286"/>
                    </a:lnTo>
                    <a:lnTo>
                      <a:pt x="489" y="286"/>
                    </a:lnTo>
                    <a:lnTo>
                      <a:pt x="482" y="293"/>
                    </a:lnTo>
                    <a:lnTo>
                      <a:pt x="474" y="304"/>
                    </a:lnTo>
                    <a:lnTo>
                      <a:pt x="462" y="304"/>
                    </a:lnTo>
                    <a:lnTo>
                      <a:pt x="454" y="311"/>
                    </a:lnTo>
                    <a:lnTo>
                      <a:pt x="447" y="319"/>
                    </a:lnTo>
                    <a:lnTo>
                      <a:pt x="438" y="329"/>
                    </a:lnTo>
                    <a:lnTo>
                      <a:pt x="427" y="335"/>
                    </a:lnTo>
                    <a:lnTo>
                      <a:pt x="427" y="404"/>
                    </a:lnTo>
                    <a:lnTo>
                      <a:pt x="438" y="411"/>
                    </a:lnTo>
                    <a:lnTo>
                      <a:pt x="438" y="505"/>
                    </a:lnTo>
                    <a:lnTo>
                      <a:pt x="427" y="516"/>
                    </a:lnTo>
                    <a:lnTo>
                      <a:pt x="427" y="523"/>
                    </a:lnTo>
                    <a:lnTo>
                      <a:pt x="420" y="528"/>
                    </a:lnTo>
                    <a:lnTo>
                      <a:pt x="413" y="539"/>
                    </a:lnTo>
                    <a:lnTo>
                      <a:pt x="413" y="546"/>
                    </a:lnTo>
                    <a:lnTo>
                      <a:pt x="400" y="556"/>
                    </a:lnTo>
                    <a:lnTo>
                      <a:pt x="393" y="563"/>
                    </a:lnTo>
                    <a:lnTo>
                      <a:pt x="386" y="574"/>
                    </a:lnTo>
                    <a:lnTo>
                      <a:pt x="377" y="581"/>
                    </a:lnTo>
                    <a:lnTo>
                      <a:pt x="366" y="581"/>
                    </a:lnTo>
                    <a:lnTo>
                      <a:pt x="359" y="592"/>
                    </a:lnTo>
                    <a:lnTo>
                      <a:pt x="351" y="599"/>
                    </a:lnTo>
                    <a:lnTo>
                      <a:pt x="342" y="599"/>
                    </a:lnTo>
                    <a:lnTo>
                      <a:pt x="331" y="599"/>
                    </a:lnTo>
                    <a:lnTo>
                      <a:pt x="324" y="599"/>
                    </a:lnTo>
                    <a:lnTo>
                      <a:pt x="315" y="599"/>
                    </a:lnTo>
                    <a:lnTo>
                      <a:pt x="304" y="599"/>
                    </a:lnTo>
                    <a:lnTo>
                      <a:pt x="297" y="599"/>
                    </a:lnTo>
                    <a:lnTo>
                      <a:pt x="290" y="599"/>
                    </a:lnTo>
                    <a:lnTo>
                      <a:pt x="281" y="599"/>
                    </a:lnTo>
                    <a:lnTo>
                      <a:pt x="270" y="599"/>
                    </a:lnTo>
                    <a:lnTo>
                      <a:pt x="263" y="599"/>
                    </a:lnTo>
                    <a:lnTo>
                      <a:pt x="254" y="599"/>
                    </a:lnTo>
                    <a:lnTo>
                      <a:pt x="246" y="599"/>
                    </a:lnTo>
                    <a:lnTo>
                      <a:pt x="236" y="599"/>
                    </a:lnTo>
                    <a:lnTo>
                      <a:pt x="228" y="599"/>
                    </a:lnTo>
                    <a:lnTo>
                      <a:pt x="219" y="599"/>
                    </a:lnTo>
                    <a:lnTo>
                      <a:pt x="208" y="599"/>
                    </a:lnTo>
                    <a:lnTo>
                      <a:pt x="201" y="599"/>
                    </a:lnTo>
                    <a:lnTo>
                      <a:pt x="192" y="599"/>
                    </a:lnTo>
                    <a:lnTo>
                      <a:pt x="185" y="599"/>
                    </a:lnTo>
                    <a:lnTo>
                      <a:pt x="174" y="599"/>
                    </a:lnTo>
                    <a:lnTo>
                      <a:pt x="167" y="599"/>
                    </a:lnTo>
                    <a:lnTo>
                      <a:pt x="158" y="599"/>
                    </a:lnTo>
                    <a:lnTo>
                      <a:pt x="151" y="599"/>
                    </a:lnTo>
                    <a:lnTo>
                      <a:pt x="140" y="599"/>
                    </a:lnTo>
                    <a:lnTo>
                      <a:pt x="131" y="599"/>
                    </a:lnTo>
                    <a:lnTo>
                      <a:pt x="123" y="599"/>
                    </a:lnTo>
                    <a:lnTo>
                      <a:pt x="113" y="599"/>
                    </a:lnTo>
                    <a:lnTo>
                      <a:pt x="104" y="604"/>
                    </a:lnTo>
                    <a:lnTo>
                      <a:pt x="96" y="604"/>
                    </a:lnTo>
                    <a:lnTo>
                      <a:pt x="89" y="604"/>
                    </a:lnTo>
                    <a:lnTo>
                      <a:pt x="76" y="615"/>
                    </a:lnTo>
                    <a:lnTo>
                      <a:pt x="69" y="615"/>
                    </a:lnTo>
                    <a:lnTo>
                      <a:pt x="62" y="622"/>
                    </a:lnTo>
                    <a:lnTo>
                      <a:pt x="55" y="622"/>
                    </a:lnTo>
                    <a:lnTo>
                      <a:pt x="42" y="633"/>
                    </a:lnTo>
                    <a:lnTo>
                      <a:pt x="35" y="633"/>
                    </a:lnTo>
                    <a:lnTo>
                      <a:pt x="28" y="639"/>
                    </a:lnTo>
                    <a:lnTo>
                      <a:pt x="15" y="639"/>
                    </a:lnTo>
                    <a:lnTo>
                      <a:pt x="8" y="639"/>
                    </a:lnTo>
                    <a:lnTo>
                      <a:pt x="0" y="65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37" name="Freeform 61">
                <a:extLst>
                  <a:ext uri="{FF2B5EF4-FFF2-40B4-BE49-F238E27FC236}">
                    <a16:creationId xmlns:a16="http://schemas.microsoft.com/office/drawing/2014/main" id="{D9F559B6-D3BE-4C4E-8356-B5D0B59AB295}"/>
                  </a:ext>
                </a:extLst>
              </p:cNvPr>
              <p:cNvSpPr>
                <a:spLocks/>
              </p:cNvSpPr>
              <p:nvPr/>
            </p:nvSpPr>
            <p:spPr bwMode="auto">
              <a:xfrm>
                <a:off x="451" y="2272"/>
                <a:ext cx="551" cy="93"/>
              </a:xfrm>
              <a:custGeom>
                <a:avLst/>
                <a:gdLst>
                  <a:gd name="T0" fmla="*/ 1082 w 1101"/>
                  <a:gd name="T1" fmla="*/ 0 h 184"/>
                  <a:gd name="T2" fmla="*/ 1060 w 1101"/>
                  <a:gd name="T3" fmla="*/ 18 h 184"/>
                  <a:gd name="T4" fmla="*/ 1033 w 1101"/>
                  <a:gd name="T5" fmla="*/ 30 h 184"/>
                  <a:gd name="T6" fmla="*/ 1006 w 1101"/>
                  <a:gd name="T7" fmla="*/ 30 h 184"/>
                  <a:gd name="T8" fmla="*/ 978 w 1101"/>
                  <a:gd name="T9" fmla="*/ 41 h 184"/>
                  <a:gd name="T10" fmla="*/ 951 w 1101"/>
                  <a:gd name="T11" fmla="*/ 59 h 184"/>
                  <a:gd name="T12" fmla="*/ 928 w 1101"/>
                  <a:gd name="T13" fmla="*/ 66 h 184"/>
                  <a:gd name="T14" fmla="*/ 901 w 1101"/>
                  <a:gd name="T15" fmla="*/ 76 h 184"/>
                  <a:gd name="T16" fmla="*/ 874 w 1101"/>
                  <a:gd name="T17" fmla="*/ 94 h 184"/>
                  <a:gd name="T18" fmla="*/ 855 w 1101"/>
                  <a:gd name="T19" fmla="*/ 153 h 184"/>
                  <a:gd name="T20" fmla="*/ 832 w 1101"/>
                  <a:gd name="T21" fmla="*/ 177 h 184"/>
                  <a:gd name="T22" fmla="*/ 805 w 1101"/>
                  <a:gd name="T23" fmla="*/ 184 h 184"/>
                  <a:gd name="T24" fmla="*/ 778 w 1101"/>
                  <a:gd name="T25" fmla="*/ 184 h 184"/>
                  <a:gd name="T26" fmla="*/ 751 w 1101"/>
                  <a:gd name="T27" fmla="*/ 184 h 184"/>
                  <a:gd name="T28" fmla="*/ 723 w 1101"/>
                  <a:gd name="T29" fmla="*/ 177 h 184"/>
                  <a:gd name="T30" fmla="*/ 696 w 1101"/>
                  <a:gd name="T31" fmla="*/ 177 h 184"/>
                  <a:gd name="T32" fmla="*/ 675 w 1101"/>
                  <a:gd name="T33" fmla="*/ 177 h 184"/>
                  <a:gd name="T34" fmla="*/ 647 w 1101"/>
                  <a:gd name="T35" fmla="*/ 170 h 184"/>
                  <a:gd name="T36" fmla="*/ 620 w 1101"/>
                  <a:gd name="T37" fmla="*/ 170 h 184"/>
                  <a:gd name="T38" fmla="*/ 593 w 1101"/>
                  <a:gd name="T39" fmla="*/ 177 h 184"/>
                  <a:gd name="T40" fmla="*/ 566 w 1101"/>
                  <a:gd name="T41" fmla="*/ 184 h 184"/>
                  <a:gd name="T42" fmla="*/ 543 w 1101"/>
                  <a:gd name="T43" fmla="*/ 184 h 184"/>
                  <a:gd name="T44" fmla="*/ 515 w 1101"/>
                  <a:gd name="T45" fmla="*/ 184 h 184"/>
                  <a:gd name="T46" fmla="*/ 488 w 1101"/>
                  <a:gd name="T47" fmla="*/ 177 h 184"/>
                  <a:gd name="T48" fmla="*/ 461 w 1101"/>
                  <a:gd name="T49" fmla="*/ 177 h 184"/>
                  <a:gd name="T50" fmla="*/ 434 w 1101"/>
                  <a:gd name="T51" fmla="*/ 177 h 184"/>
                  <a:gd name="T52" fmla="*/ 409 w 1101"/>
                  <a:gd name="T53" fmla="*/ 184 h 184"/>
                  <a:gd name="T54" fmla="*/ 385 w 1101"/>
                  <a:gd name="T55" fmla="*/ 177 h 184"/>
                  <a:gd name="T56" fmla="*/ 358 w 1101"/>
                  <a:gd name="T57" fmla="*/ 177 h 184"/>
                  <a:gd name="T58" fmla="*/ 331 w 1101"/>
                  <a:gd name="T59" fmla="*/ 170 h 184"/>
                  <a:gd name="T60" fmla="*/ 304 w 1101"/>
                  <a:gd name="T61" fmla="*/ 170 h 184"/>
                  <a:gd name="T62" fmla="*/ 277 w 1101"/>
                  <a:gd name="T63" fmla="*/ 170 h 184"/>
                  <a:gd name="T64" fmla="*/ 253 w 1101"/>
                  <a:gd name="T65" fmla="*/ 170 h 184"/>
                  <a:gd name="T66" fmla="*/ 228 w 1101"/>
                  <a:gd name="T67" fmla="*/ 170 h 184"/>
                  <a:gd name="T68" fmla="*/ 201 w 1101"/>
                  <a:gd name="T69" fmla="*/ 161 h 184"/>
                  <a:gd name="T70" fmla="*/ 174 w 1101"/>
                  <a:gd name="T71" fmla="*/ 161 h 184"/>
                  <a:gd name="T72" fmla="*/ 146 w 1101"/>
                  <a:gd name="T73" fmla="*/ 153 h 184"/>
                  <a:gd name="T74" fmla="*/ 119 w 1101"/>
                  <a:gd name="T75" fmla="*/ 142 h 184"/>
                  <a:gd name="T76" fmla="*/ 96 w 1101"/>
                  <a:gd name="T77" fmla="*/ 135 h 184"/>
                  <a:gd name="T78" fmla="*/ 69 w 1101"/>
                  <a:gd name="T79" fmla="*/ 124 h 184"/>
                  <a:gd name="T80" fmla="*/ 42 w 1101"/>
                  <a:gd name="T81" fmla="*/ 119 h 184"/>
                  <a:gd name="T82" fmla="*/ 14 w 1101"/>
                  <a:gd name="T83" fmla="*/ 10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01" h="184">
                    <a:moveTo>
                      <a:pt x="1101" y="0"/>
                    </a:moveTo>
                    <a:lnTo>
                      <a:pt x="1094" y="0"/>
                    </a:lnTo>
                    <a:lnTo>
                      <a:pt x="1082" y="0"/>
                    </a:lnTo>
                    <a:lnTo>
                      <a:pt x="1074" y="7"/>
                    </a:lnTo>
                    <a:lnTo>
                      <a:pt x="1067" y="7"/>
                    </a:lnTo>
                    <a:lnTo>
                      <a:pt x="1060" y="18"/>
                    </a:lnTo>
                    <a:lnTo>
                      <a:pt x="1047" y="23"/>
                    </a:lnTo>
                    <a:lnTo>
                      <a:pt x="1040" y="23"/>
                    </a:lnTo>
                    <a:lnTo>
                      <a:pt x="1033" y="30"/>
                    </a:lnTo>
                    <a:lnTo>
                      <a:pt x="1024" y="30"/>
                    </a:lnTo>
                    <a:lnTo>
                      <a:pt x="1013" y="30"/>
                    </a:lnTo>
                    <a:lnTo>
                      <a:pt x="1006" y="30"/>
                    </a:lnTo>
                    <a:lnTo>
                      <a:pt x="997" y="41"/>
                    </a:lnTo>
                    <a:lnTo>
                      <a:pt x="986" y="41"/>
                    </a:lnTo>
                    <a:lnTo>
                      <a:pt x="978" y="41"/>
                    </a:lnTo>
                    <a:lnTo>
                      <a:pt x="969" y="48"/>
                    </a:lnTo>
                    <a:lnTo>
                      <a:pt x="962" y="48"/>
                    </a:lnTo>
                    <a:lnTo>
                      <a:pt x="951" y="59"/>
                    </a:lnTo>
                    <a:lnTo>
                      <a:pt x="944" y="59"/>
                    </a:lnTo>
                    <a:lnTo>
                      <a:pt x="935" y="66"/>
                    </a:lnTo>
                    <a:lnTo>
                      <a:pt x="928" y="66"/>
                    </a:lnTo>
                    <a:lnTo>
                      <a:pt x="917" y="76"/>
                    </a:lnTo>
                    <a:lnTo>
                      <a:pt x="908" y="76"/>
                    </a:lnTo>
                    <a:lnTo>
                      <a:pt x="901" y="76"/>
                    </a:lnTo>
                    <a:lnTo>
                      <a:pt x="890" y="83"/>
                    </a:lnTo>
                    <a:lnTo>
                      <a:pt x="883" y="83"/>
                    </a:lnTo>
                    <a:lnTo>
                      <a:pt x="874" y="94"/>
                    </a:lnTo>
                    <a:lnTo>
                      <a:pt x="866" y="101"/>
                    </a:lnTo>
                    <a:lnTo>
                      <a:pt x="866" y="142"/>
                    </a:lnTo>
                    <a:lnTo>
                      <a:pt x="855" y="153"/>
                    </a:lnTo>
                    <a:lnTo>
                      <a:pt x="846" y="161"/>
                    </a:lnTo>
                    <a:lnTo>
                      <a:pt x="839" y="170"/>
                    </a:lnTo>
                    <a:lnTo>
                      <a:pt x="832" y="177"/>
                    </a:lnTo>
                    <a:lnTo>
                      <a:pt x="821" y="184"/>
                    </a:lnTo>
                    <a:lnTo>
                      <a:pt x="812" y="184"/>
                    </a:lnTo>
                    <a:lnTo>
                      <a:pt x="805" y="184"/>
                    </a:lnTo>
                    <a:lnTo>
                      <a:pt x="794" y="184"/>
                    </a:lnTo>
                    <a:lnTo>
                      <a:pt x="785" y="184"/>
                    </a:lnTo>
                    <a:lnTo>
                      <a:pt x="778" y="184"/>
                    </a:lnTo>
                    <a:lnTo>
                      <a:pt x="770" y="184"/>
                    </a:lnTo>
                    <a:lnTo>
                      <a:pt x="760" y="184"/>
                    </a:lnTo>
                    <a:lnTo>
                      <a:pt x="751" y="184"/>
                    </a:lnTo>
                    <a:lnTo>
                      <a:pt x="743" y="184"/>
                    </a:lnTo>
                    <a:lnTo>
                      <a:pt x="736" y="177"/>
                    </a:lnTo>
                    <a:lnTo>
                      <a:pt x="723" y="177"/>
                    </a:lnTo>
                    <a:lnTo>
                      <a:pt x="716" y="177"/>
                    </a:lnTo>
                    <a:lnTo>
                      <a:pt x="709" y="177"/>
                    </a:lnTo>
                    <a:lnTo>
                      <a:pt x="696" y="177"/>
                    </a:lnTo>
                    <a:lnTo>
                      <a:pt x="689" y="177"/>
                    </a:lnTo>
                    <a:lnTo>
                      <a:pt x="682" y="177"/>
                    </a:lnTo>
                    <a:lnTo>
                      <a:pt x="675" y="177"/>
                    </a:lnTo>
                    <a:lnTo>
                      <a:pt x="662" y="170"/>
                    </a:lnTo>
                    <a:lnTo>
                      <a:pt x="655" y="170"/>
                    </a:lnTo>
                    <a:lnTo>
                      <a:pt x="647" y="170"/>
                    </a:lnTo>
                    <a:lnTo>
                      <a:pt x="638" y="170"/>
                    </a:lnTo>
                    <a:lnTo>
                      <a:pt x="628" y="170"/>
                    </a:lnTo>
                    <a:lnTo>
                      <a:pt x="620" y="170"/>
                    </a:lnTo>
                    <a:lnTo>
                      <a:pt x="613" y="170"/>
                    </a:lnTo>
                    <a:lnTo>
                      <a:pt x="600" y="177"/>
                    </a:lnTo>
                    <a:lnTo>
                      <a:pt x="593" y="177"/>
                    </a:lnTo>
                    <a:lnTo>
                      <a:pt x="586" y="177"/>
                    </a:lnTo>
                    <a:lnTo>
                      <a:pt x="577" y="184"/>
                    </a:lnTo>
                    <a:lnTo>
                      <a:pt x="566" y="184"/>
                    </a:lnTo>
                    <a:lnTo>
                      <a:pt x="559" y="184"/>
                    </a:lnTo>
                    <a:lnTo>
                      <a:pt x="550" y="184"/>
                    </a:lnTo>
                    <a:lnTo>
                      <a:pt x="543" y="184"/>
                    </a:lnTo>
                    <a:lnTo>
                      <a:pt x="532" y="184"/>
                    </a:lnTo>
                    <a:lnTo>
                      <a:pt x="523" y="184"/>
                    </a:lnTo>
                    <a:lnTo>
                      <a:pt x="515" y="184"/>
                    </a:lnTo>
                    <a:lnTo>
                      <a:pt x="505" y="177"/>
                    </a:lnTo>
                    <a:lnTo>
                      <a:pt x="496" y="177"/>
                    </a:lnTo>
                    <a:lnTo>
                      <a:pt x="488" y="177"/>
                    </a:lnTo>
                    <a:lnTo>
                      <a:pt x="481" y="177"/>
                    </a:lnTo>
                    <a:lnTo>
                      <a:pt x="470" y="177"/>
                    </a:lnTo>
                    <a:lnTo>
                      <a:pt x="461" y="177"/>
                    </a:lnTo>
                    <a:lnTo>
                      <a:pt x="454" y="177"/>
                    </a:lnTo>
                    <a:lnTo>
                      <a:pt x="447" y="177"/>
                    </a:lnTo>
                    <a:lnTo>
                      <a:pt x="434" y="177"/>
                    </a:lnTo>
                    <a:lnTo>
                      <a:pt x="427" y="177"/>
                    </a:lnTo>
                    <a:lnTo>
                      <a:pt x="420" y="184"/>
                    </a:lnTo>
                    <a:lnTo>
                      <a:pt x="409" y="184"/>
                    </a:lnTo>
                    <a:lnTo>
                      <a:pt x="400" y="184"/>
                    </a:lnTo>
                    <a:lnTo>
                      <a:pt x="392" y="184"/>
                    </a:lnTo>
                    <a:lnTo>
                      <a:pt x="385" y="177"/>
                    </a:lnTo>
                    <a:lnTo>
                      <a:pt x="373" y="177"/>
                    </a:lnTo>
                    <a:lnTo>
                      <a:pt x="365" y="177"/>
                    </a:lnTo>
                    <a:lnTo>
                      <a:pt x="358" y="177"/>
                    </a:lnTo>
                    <a:lnTo>
                      <a:pt x="351" y="177"/>
                    </a:lnTo>
                    <a:lnTo>
                      <a:pt x="338" y="177"/>
                    </a:lnTo>
                    <a:lnTo>
                      <a:pt x="331" y="170"/>
                    </a:lnTo>
                    <a:lnTo>
                      <a:pt x="324" y="170"/>
                    </a:lnTo>
                    <a:lnTo>
                      <a:pt x="311" y="170"/>
                    </a:lnTo>
                    <a:lnTo>
                      <a:pt x="304" y="170"/>
                    </a:lnTo>
                    <a:lnTo>
                      <a:pt x="297" y="170"/>
                    </a:lnTo>
                    <a:lnTo>
                      <a:pt x="289" y="170"/>
                    </a:lnTo>
                    <a:lnTo>
                      <a:pt x="277" y="170"/>
                    </a:lnTo>
                    <a:lnTo>
                      <a:pt x="269" y="170"/>
                    </a:lnTo>
                    <a:lnTo>
                      <a:pt x="262" y="170"/>
                    </a:lnTo>
                    <a:lnTo>
                      <a:pt x="253" y="170"/>
                    </a:lnTo>
                    <a:lnTo>
                      <a:pt x="242" y="170"/>
                    </a:lnTo>
                    <a:lnTo>
                      <a:pt x="235" y="170"/>
                    </a:lnTo>
                    <a:lnTo>
                      <a:pt x="228" y="170"/>
                    </a:lnTo>
                    <a:lnTo>
                      <a:pt x="215" y="170"/>
                    </a:lnTo>
                    <a:lnTo>
                      <a:pt x="208" y="170"/>
                    </a:lnTo>
                    <a:lnTo>
                      <a:pt x="201" y="161"/>
                    </a:lnTo>
                    <a:lnTo>
                      <a:pt x="192" y="161"/>
                    </a:lnTo>
                    <a:lnTo>
                      <a:pt x="181" y="161"/>
                    </a:lnTo>
                    <a:lnTo>
                      <a:pt x="174" y="161"/>
                    </a:lnTo>
                    <a:lnTo>
                      <a:pt x="166" y="153"/>
                    </a:lnTo>
                    <a:lnTo>
                      <a:pt x="157" y="153"/>
                    </a:lnTo>
                    <a:lnTo>
                      <a:pt x="146" y="153"/>
                    </a:lnTo>
                    <a:lnTo>
                      <a:pt x="139" y="142"/>
                    </a:lnTo>
                    <a:lnTo>
                      <a:pt x="130" y="142"/>
                    </a:lnTo>
                    <a:lnTo>
                      <a:pt x="119" y="142"/>
                    </a:lnTo>
                    <a:lnTo>
                      <a:pt x="112" y="142"/>
                    </a:lnTo>
                    <a:lnTo>
                      <a:pt x="105" y="135"/>
                    </a:lnTo>
                    <a:lnTo>
                      <a:pt x="96" y="135"/>
                    </a:lnTo>
                    <a:lnTo>
                      <a:pt x="85" y="135"/>
                    </a:lnTo>
                    <a:lnTo>
                      <a:pt x="78" y="135"/>
                    </a:lnTo>
                    <a:lnTo>
                      <a:pt x="69" y="124"/>
                    </a:lnTo>
                    <a:lnTo>
                      <a:pt x="61" y="124"/>
                    </a:lnTo>
                    <a:lnTo>
                      <a:pt x="49" y="124"/>
                    </a:lnTo>
                    <a:lnTo>
                      <a:pt x="42" y="119"/>
                    </a:lnTo>
                    <a:lnTo>
                      <a:pt x="34" y="119"/>
                    </a:lnTo>
                    <a:lnTo>
                      <a:pt x="23" y="119"/>
                    </a:lnTo>
                    <a:lnTo>
                      <a:pt x="14" y="108"/>
                    </a:lnTo>
                    <a:lnTo>
                      <a:pt x="7" y="101"/>
                    </a:lnTo>
                    <a:lnTo>
                      <a:pt x="0" y="101"/>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38" name="Freeform 62">
                <a:extLst>
                  <a:ext uri="{FF2B5EF4-FFF2-40B4-BE49-F238E27FC236}">
                    <a16:creationId xmlns:a16="http://schemas.microsoft.com/office/drawing/2014/main" id="{B4CA0FB3-89E8-47A2-926E-DC2B4F59A482}"/>
                  </a:ext>
                </a:extLst>
              </p:cNvPr>
              <p:cNvSpPr>
                <a:spLocks/>
              </p:cNvSpPr>
              <p:nvPr/>
            </p:nvSpPr>
            <p:spPr bwMode="auto">
              <a:xfrm>
                <a:off x="434" y="2289"/>
                <a:ext cx="17" cy="34"/>
              </a:xfrm>
              <a:custGeom>
                <a:avLst/>
                <a:gdLst>
                  <a:gd name="T0" fmla="*/ 34 w 34"/>
                  <a:gd name="T1" fmla="*/ 69 h 69"/>
                  <a:gd name="T2" fmla="*/ 23 w 34"/>
                  <a:gd name="T3" fmla="*/ 62 h 69"/>
                  <a:gd name="T4" fmla="*/ 16 w 34"/>
                  <a:gd name="T5" fmla="*/ 53 h 69"/>
                  <a:gd name="T6" fmla="*/ 7 w 34"/>
                  <a:gd name="T7" fmla="*/ 45 h 69"/>
                  <a:gd name="T8" fmla="*/ 0 w 34"/>
                  <a:gd name="T9" fmla="*/ 34 h 69"/>
                  <a:gd name="T10" fmla="*/ 0 w 34"/>
                  <a:gd name="T11" fmla="*/ 0 h 69"/>
                </a:gdLst>
                <a:ahLst/>
                <a:cxnLst>
                  <a:cxn ang="0">
                    <a:pos x="T0" y="T1"/>
                  </a:cxn>
                  <a:cxn ang="0">
                    <a:pos x="T2" y="T3"/>
                  </a:cxn>
                  <a:cxn ang="0">
                    <a:pos x="T4" y="T5"/>
                  </a:cxn>
                  <a:cxn ang="0">
                    <a:pos x="T6" y="T7"/>
                  </a:cxn>
                  <a:cxn ang="0">
                    <a:pos x="T8" y="T9"/>
                  </a:cxn>
                  <a:cxn ang="0">
                    <a:pos x="T10" y="T11"/>
                  </a:cxn>
                </a:cxnLst>
                <a:rect l="0" t="0" r="r" b="b"/>
                <a:pathLst>
                  <a:path w="34" h="69">
                    <a:moveTo>
                      <a:pt x="34" y="69"/>
                    </a:moveTo>
                    <a:lnTo>
                      <a:pt x="23" y="62"/>
                    </a:lnTo>
                    <a:lnTo>
                      <a:pt x="16" y="53"/>
                    </a:lnTo>
                    <a:lnTo>
                      <a:pt x="7" y="45"/>
                    </a:lnTo>
                    <a:lnTo>
                      <a:pt x="0" y="34"/>
                    </a:lnTo>
                    <a:lnTo>
                      <a:pt x="0" y="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03840" name="Line 64">
              <a:extLst>
                <a:ext uri="{FF2B5EF4-FFF2-40B4-BE49-F238E27FC236}">
                  <a16:creationId xmlns:a16="http://schemas.microsoft.com/office/drawing/2014/main" id="{6342C01B-D8EF-4414-BCEB-A93BEA520DDD}"/>
                </a:ext>
              </a:extLst>
            </p:cNvPr>
            <p:cNvSpPr>
              <a:spLocks noChangeShapeType="1"/>
            </p:cNvSpPr>
            <p:nvPr/>
          </p:nvSpPr>
          <p:spPr bwMode="auto">
            <a:xfrm>
              <a:off x="172" y="2751"/>
              <a:ext cx="1" cy="2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03841" name="Picture 65">
              <a:extLst>
                <a:ext uri="{FF2B5EF4-FFF2-40B4-BE49-F238E27FC236}">
                  <a16:creationId xmlns:a16="http://schemas.microsoft.com/office/drawing/2014/main" id="{216F1498-051F-49CC-B0B9-E4B55B94D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 y="1152"/>
              <a:ext cx="1655"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842" name="Line 66">
              <a:extLst>
                <a:ext uri="{FF2B5EF4-FFF2-40B4-BE49-F238E27FC236}">
                  <a16:creationId xmlns:a16="http://schemas.microsoft.com/office/drawing/2014/main" id="{B37F4DF5-8870-4E3F-8E9A-2853BCBD32E6}"/>
                </a:ext>
              </a:extLst>
            </p:cNvPr>
            <p:cNvSpPr>
              <a:spLocks noChangeShapeType="1"/>
            </p:cNvSpPr>
            <p:nvPr/>
          </p:nvSpPr>
          <p:spPr bwMode="auto">
            <a:xfrm flipH="1">
              <a:off x="187" y="2285"/>
              <a:ext cx="247" cy="249"/>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43" name="Line 67">
              <a:extLst>
                <a:ext uri="{FF2B5EF4-FFF2-40B4-BE49-F238E27FC236}">
                  <a16:creationId xmlns:a16="http://schemas.microsoft.com/office/drawing/2014/main" id="{301201CD-1284-4311-B944-CCCF53246EF6}"/>
                </a:ext>
              </a:extLst>
            </p:cNvPr>
            <p:cNvSpPr>
              <a:spLocks noChangeShapeType="1"/>
            </p:cNvSpPr>
            <p:nvPr/>
          </p:nvSpPr>
          <p:spPr bwMode="auto">
            <a:xfrm flipH="1">
              <a:off x="547" y="1986"/>
              <a:ext cx="369" cy="760"/>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44" name="Line 68">
              <a:extLst>
                <a:ext uri="{FF2B5EF4-FFF2-40B4-BE49-F238E27FC236}">
                  <a16:creationId xmlns:a16="http://schemas.microsoft.com/office/drawing/2014/main" id="{53FA9C1A-FCAB-4162-8EA0-AA2B08BAEA71}"/>
                </a:ext>
              </a:extLst>
            </p:cNvPr>
            <p:cNvSpPr>
              <a:spLocks noChangeShapeType="1"/>
            </p:cNvSpPr>
            <p:nvPr/>
          </p:nvSpPr>
          <p:spPr bwMode="auto">
            <a:xfrm flipH="1">
              <a:off x="872" y="1804"/>
              <a:ext cx="478" cy="768"/>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45" name="Line 69">
              <a:extLst>
                <a:ext uri="{FF2B5EF4-FFF2-40B4-BE49-F238E27FC236}">
                  <a16:creationId xmlns:a16="http://schemas.microsoft.com/office/drawing/2014/main" id="{E3AE7FFD-A0AD-42F2-BF09-AB472470FC52}"/>
                </a:ext>
              </a:extLst>
            </p:cNvPr>
            <p:cNvSpPr>
              <a:spLocks noChangeShapeType="1"/>
            </p:cNvSpPr>
            <p:nvPr/>
          </p:nvSpPr>
          <p:spPr bwMode="auto">
            <a:xfrm>
              <a:off x="1045" y="2251"/>
              <a:ext cx="378" cy="490"/>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46" name="Line 70">
              <a:extLst>
                <a:ext uri="{FF2B5EF4-FFF2-40B4-BE49-F238E27FC236}">
                  <a16:creationId xmlns:a16="http://schemas.microsoft.com/office/drawing/2014/main" id="{0E8E53AB-850A-4812-8933-E036DDD2AB67}"/>
                </a:ext>
              </a:extLst>
            </p:cNvPr>
            <p:cNvSpPr>
              <a:spLocks noChangeShapeType="1"/>
            </p:cNvSpPr>
            <p:nvPr/>
          </p:nvSpPr>
          <p:spPr bwMode="auto">
            <a:xfrm flipH="1">
              <a:off x="1013" y="1994"/>
              <a:ext cx="469" cy="556"/>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47" name="Line 71">
              <a:extLst>
                <a:ext uri="{FF2B5EF4-FFF2-40B4-BE49-F238E27FC236}">
                  <a16:creationId xmlns:a16="http://schemas.microsoft.com/office/drawing/2014/main" id="{04AFBEAC-9507-465D-8B5A-0248B244C705}"/>
                </a:ext>
              </a:extLst>
            </p:cNvPr>
            <p:cNvSpPr>
              <a:spLocks noChangeShapeType="1"/>
            </p:cNvSpPr>
            <p:nvPr/>
          </p:nvSpPr>
          <p:spPr bwMode="auto">
            <a:xfrm>
              <a:off x="170" y="2776"/>
              <a:ext cx="168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48" name="Rectangle 72">
              <a:extLst>
                <a:ext uri="{FF2B5EF4-FFF2-40B4-BE49-F238E27FC236}">
                  <a16:creationId xmlns:a16="http://schemas.microsoft.com/office/drawing/2014/main" id="{31A5A795-6064-49B2-B666-3414EDA5F6AB}"/>
                </a:ext>
              </a:extLst>
            </p:cNvPr>
            <p:cNvSpPr>
              <a:spLocks noChangeArrowheads="1"/>
            </p:cNvSpPr>
            <p:nvPr/>
          </p:nvSpPr>
          <p:spPr bwMode="auto">
            <a:xfrm>
              <a:off x="144" y="2792"/>
              <a:ext cx="43"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49" name="Rectangle 73">
              <a:extLst>
                <a:ext uri="{FF2B5EF4-FFF2-40B4-BE49-F238E27FC236}">
                  <a16:creationId xmlns:a16="http://schemas.microsoft.com/office/drawing/2014/main" id="{4837DD24-2364-47B2-965A-08638218E6A8}"/>
                </a:ext>
              </a:extLst>
            </p:cNvPr>
            <p:cNvSpPr>
              <a:spLocks noChangeArrowheads="1"/>
            </p:cNvSpPr>
            <p:nvPr/>
          </p:nvSpPr>
          <p:spPr bwMode="auto">
            <a:xfrm>
              <a:off x="144"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50" name="Rectangle 74">
              <a:extLst>
                <a:ext uri="{FF2B5EF4-FFF2-40B4-BE49-F238E27FC236}">
                  <a16:creationId xmlns:a16="http://schemas.microsoft.com/office/drawing/2014/main" id="{EFAC0743-A5FF-40CA-A23B-4E08B31577F0}"/>
                </a:ext>
              </a:extLst>
            </p:cNvPr>
            <p:cNvSpPr>
              <a:spLocks noChangeArrowheads="1"/>
            </p:cNvSpPr>
            <p:nvPr/>
          </p:nvSpPr>
          <p:spPr bwMode="auto">
            <a:xfrm>
              <a:off x="160"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2</a:t>
              </a:r>
              <a:endParaRPr lang="en-US" altLang="en-US"/>
            </a:p>
          </p:txBody>
        </p:sp>
        <p:sp>
          <p:nvSpPr>
            <p:cNvPr id="203851" name="Line 75">
              <a:extLst>
                <a:ext uri="{FF2B5EF4-FFF2-40B4-BE49-F238E27FC236}">
                  <a16:creationId xmlns:a16="http://schemas.microsoft.com/office/drawing/2014/main" id="{09F786AB-2FF7-46F7-9339-4614AE168A27}"/>
                </a:ext>
              </a:extLst>
            </p:cNvPr>
            <p:cNvSpPr>
              <a:spLocks noChangeShapeType="1"/>
            </p:cNvSpPr>
            <p:nvPr/>
          </p:nvSpPr>
          <p:spPr bwMode="auto">
            <a:xfrm flipV="1">
              <a:off x="380"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52" name="Rectangle 76">
              <a:extLst>
                <a:ext uri="{FF2B5EF4-FFF2-40B4-BE49-F238E27FC236}">
                  <a16:creationId xmlns:a16="http://schemas.microsoft.com/office/drawing/2014/main" id="{8442549A-1744-48B2-A28C-60A37C7110A3}"/>
                </a:ext>
              </a:extLst>
            </p:cNvPr>
            <p:cNvSpPr>
              <a:spLocks noChangeArrowheads="1"/>
            </p:cNvSpPr>
            <p:nvPr/>
          </p:nvSpPr>
          <p:spPr bwMode="auto">
            <a:xfrm>
              <a:off x="329" y="2792"/>
              <a:ext cx="82"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53" name="Rectangle 77">
              <a:extLst>
                <a:ext uri="{FF2B5EF4-FFF2-40B4-BE49-F238E27FC236}">
                  <a16:creationId xmlns:a16="http://schemas.microsoft.com/office/drawing/2014/main" id="{4AFAC7A8-F70F-4E8F-AEE6-71F8316F3740}"/>
                </a:ext>
              </a:extLst>
            </p:cNvPr>
            <p:cNvSpPr>
              <a:spLocks noChangeArrowheads="1"/>
            </p:cNvSpPr>
            <p:nvPr/>
          </p:nvSpPr>
          <p:spPr bwMode="auto">
            <a:xfrm>
              <a:off x="329"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54" name="Rectangle 78">
              <a:extLst>
                <a:ext uri="{FF2B5EF4-FFF2-40B4-BE49-F238E27FC236}">
                  <a16:creationId xmlns:a16="http://schemas.microsoft.com/office/drawing/2014/main" id="{B460CB02-6AAD-4FEB-BBE1-6860C60F974C}"/>
                </a:ext>
              </a:extLst>
            </p:cNvPr>
            <p:cNvSpPr>
              <a:spLocks noChangeArrowheads="1"/>
            </p:cNvSpPr>
            <p:nvPr/>
          </p:nvSpPr>
          <p:spPr bwMode="auto">
            <a:xfrm>
              <a:off x="346"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1.5</a:t>
              </a:r>
              <a:endParaRPr lang="en-US" altLang="en-US"/>
            </a:p>
          </p:txBody>
        </p:sp>
        <p:sp>
          <p:nvSpPr>
            <p:cNvPr id="203855" name="Line 79">
              <a:extLst>
                <a:ext uri="{FF2B5EF4-FFF2-40B4-BE49-F238E27FC236}">
                  <a16:creationId xmlns:a16="http://schemas.microsoft.com/office/drawing/2014/main" id="{CF1C1C7D-0158-4DC1-9572-BBDC9C155E3A}"/>
                </a:ext>
              </a:extLst>
            </p:cNvPr>
            <p:cNvSpPr>
              <a:spLocks noChangeShapeType="1"/>
            </p:cNvSpPr>
            <p:nvPr/>
          </p:nvSpPr>
          <p:spPr bwMode="auto">
            <a:xfrm flipV="1">
              <a:off x="589"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56" name="Rectangle 80">
              <a:extLst>
                <a:ext uri="{FF2B5EF4-FFF2-40B4-BE49-F238E27FC236}">
                  <a16:creationId xmlns:a16="http://schemas.microsoft.com/office/drawing/2014/main" id="{EE428BAE-D858-4A4D-A496-0A530DD4D392}"/>
                </a:ext>
              </a:extLst>
            </p:cNvPr>
            <p:cNvSpPr>
              <a:spLocks noChangeArrowheads="1"/>
            </p:cNvSpPr>
            <p:nvPr/>
          </p:nvSpPr>
          <p:spPr bwMode="auto">
            <a:xfrm>
              <a:off x="562" y="2792"/>
              <a:ext cx="43"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57" name="Rectangle 81">
              <a:extLst>
                <a:ext uri="{FF2B5EF4-FFF2-40B4-BE49-F238E27FC236}">
                  <a16:creationId xmlns:a16="http://schemas.microsoft.com/office/drawing/2014/main" id="{21743B3F-8540-410E-BA5C-8F36C3B7C465}"/>
                </a:ext>
              </a:extLst>
            </p:cNvPr>
            <p:cNvSpPr>
              <a:spLocks noChangeArrowheads="1"/>
            </p:cNvSpPr>
            <p:nvPr/>
          </p:nvSpPr>
          <p:spPr bwMode="auto">
            <a:xfrm>
              <a:off x="562"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58" name="Rectangle 82">
              <a:extLst>
                <a:ext uri="{FF2B5EF4-FFF2-40B4-BE49-F238E27FC236}">
                  <a16:creationId xmlns:a16="http://schemas.microsoft.com/office/drawing/2014/main" id="{D9CC2B01-C3F8-4197-9F82-064BFA66C52C}"/>
                </a:ext>
              </a:extLst>
            </p:cNvPr>
            <p:cNvSpPr>
              <a:spLocks noChangeArrowheads="1"/>
            </p:cNvSpPr>
            <p:nvPr/>
          </p:nvSpPr>
          <p:spPr bwMode="auto">
            <a:xfrm>
              <a:off x="578"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a:t>
              </a:r>
              <a:endParaRPr lang="en-US" altLang="en-US"/>
            </a:p>
          </p:txBody>
        </p:sp>
        <p:sp>
          <p:nvSpPr>
            <p:cNvPr id="203859" name="Line 83">
              <a:extLst>
                <a:ext uri="{FF2B5EF4-FFF2-40B4-BE49-F238E27FC236}">
                  <a16:creationId xmlns:a16="http://schemas.microsoft.com/office/drawing/2014/main" id="{9E93F816-B80B-454E-9A0B-BA34A138EA5F}"/>
                </a:ext>
              </a:extLst>
            </p:cNvPr>
            <p:cNvSpPr>
              <a:spLocks noChangeShapeType="1"/>
            </p:cNvSpPr>
            <p:nvPr/>
          </p:nvSpPr>
          <p:spPr bwMode="auto">
            <a:xfrm flipV="1">
              <a:off x="799"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60" name="Rectangle 84">
              <a:extLst>
                <a:ext uri="{FF2B5EF4-FFF2-40B4-BE49-F238E27FC236}">
                  <a16:creationId xmlns:a16="http://schemas.microsoft.com/office/drawing/2014/main" id="{1CC1B977-FA21-4916-AA57-5BC5DB1C9EEC}"/>
                </a:ext>
              </a:extLst>
            </p:cNvPr>
            <p:cNvSpPr>
              <a:spLocks noChangeArrowheads="1"/>
            </p:cNvSpPr>
            <p:nvPr/>
          </p:nvSpPr>
          <p:spPr bwMode="auto">
            <a:xfrm>
              <a:off x="748" y="2792"/>
              <a:ext cx="8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61" name="Rectangle 85">
              <a:extLst>
                <a:ext uri="{FF2B5EF4-FFF2-40B4-BE49-F238E27FC236}">
                  <a16:creationId xmlns:a16="http://schemas.microsoft.com/office/drawing/2014/main" id="{301DD9B4-60C6-478F-9A92-96FC30F4166A}"/>
                </a:ext>
              </a:extLst>
            </p:cNvPr>
            <p:cNvSpPr>
              <a:spLocks noChangeArrowheads="1"/>
            </p:cNvSpPr>
            <p:nvPr/>
          </p:nvSpPr>
          <p:spPr bwMode="auto">
            <a:xfrm>
              <a:off x="748"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62" name="Rectangle 86">
              <a:extLst>
                <a:ext uri="{FF2B5EF4-FFF2-40B4-BE49-F238E27FC236}">
                  <a16:creationId xmlns:a16="http://schemas.microsoft.com/office/drawing/2014/main" id="{A0D8764F-61D3-4792-B255-05F95A58C57B}"/>
                </a:ext>
              </a:extLst>
            </p:cNvPr>
            <p:cNvSpPr>
              <a:spLocks noChangeArrowheads="1"/>
            </p:cNvSpPr>
            <p:nvPr/>
          </p:nvSpPr>
          <p:spPr bwMode="auto">
            <a:xfrm>
              <a:off x="764"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0.5</a:t>
              </a:r>
              <a:endParaRPr lang="en-US" altLang="en-US"/>
            </a:p>
          </p:txBody>
        </p:sp>
        <p:sp>
          <p:nvSpPr>
            <p:cNvPr id="203863" name="Line 87">
              <a:extLst>
                <a:ext uri="{FF2B5EF4-FFF2-40B4-BE49-F238E27FC236}">
                  <a16:creationId xmlns:a16="http://schemas.microsoft.com/office/drawing/2014/main" id="{D946ECBE-6A98-4B81-8F76-AEEE7FE6FB89}"/>
                </a:ext>
              </a:extLst>
            </p:cNvPr>
            <p:cNvSpPr>
              <a:spLocks noChangeShapeType="1"/>
            </p:cNvSpPr>
            <p:nvPr/>
          </p:nvSpPr>
          <p:spPr bwMode="auto">
            <a:xfrm flipV="1">
              <a:off x="1011"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64" name="Rectangle 88">
              <a:extLst>
                <a:ext uri="{FF2B5EF4-FFF2-40B4-BE49-F238E27FC236}">
                  <a16:creationId xmlns:a16="http://schemas.microsoft.com/office/drawing/2014/main" id="{AE694391-03DA-42B3-9026-82E63249AE52}"/>
                </a:ext>
              </a:extLst>
            </p:cNvPr>
            <p:cNvSpPr>
              <a:spLocks noChangeArrowheads="1"/>
            </p:cNvSpPr>
            <p:nvPr/>
          </p:nvSpPr>
          <p:spPr bwMode="auto">
            <a:xfrm>
              <a:off x="1000" y="2792"/>
              <a:ext cx="27"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65" name="Rectangle 89">
              <a:extLst>
                <a:ext uri="{FF2B5EF4-FFF2-40B4-BE49-F238E27FC236}">
                  <a16:creationId xmlns:a16="http://schemas.microsoft.com/office/drawing/2014/main" id="{D05297C2-A9A1-4A0C-A9C6-12AC92A685F2}"/>
                </a:ext>
              </a:extLst>
            </p:cNvPr>
            <p:cNvSpPr>
              <a:spLocks noChangeArrowheads="1"/>
            </p:cNvSpPr>
            <p:nvPr/>
          </p:nvSpPr>
          <p:spPr bwMode="auto">
            <a:xfrm>
              <a:off x="1000"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0</a:t>
              </a:r>
              <a:endParaRPr lang="en-US" altLang="en-US"/>
            </a:p>
          </p:txBody>
        </p:sp>
        <p:sp>
          <p:nvSpPr>
            <p:cNvPr id="203866" name="Line 90">
              <a:extLst>
                <a:ext uri="{FF2B5EF4-FFF2-40B4-BE49-F238E27FC236}">
                  <a16:creationId xmlns:a16="http://schemas.microsoft.com/office/drawing/2014/main" id="{99C0C2BB-D3A6-4D8E-B448-42BF75FA6DA2}"/>
                </a:ext>
              </a:extLst>
            </p:cNvPr>
            <p:cNvSpPr>
              <a:spLocks noChangeShapeType="1"/>
            </p:cNvSpPr>
            <p:nvPr/>
          </p:nvSpPr>
          <p:spPr bwMode="auto">
            <a:xfrm flipV="1">
              <a:off x="1221"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67" name="Rectangle 91">
              <a:extLst>
                <a:ext uri="{FF2B5EF4-FFF2-40B4-BE49-F238E27FC236}">
                  <a16:creationId xmlns:a16="http://schemas.microsoft.com/office/drawing/2014/main" id="{8E6C11C1-F6E6-484A-999F-E4B282B37FCE}"/>
                </a:ext>
              </a:extLst>
            </p:cNvPr>
            <p:cNvSpPr>
              <a:spLocks noChangeArrowheads="1"/>
            </p:cNvSpPr>
            <p:nvPr/>
          </p:nvSpPr>
          <p:spPr bwMode="auto">
            <a:xfrm>
              <a:off x="1187" y="2792"/>
              <a:ext cx="6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68" name="Rectangle 92">
              <a:extLst>
                <a:ext uri="{FF2B5EF4-FFF2-40B4-BE49-F238E27FC236}">
                  <a16:creationId xmlns:a16="http://schemas.microsoft.com/office/drawing/2014/main" id="{E13E68F8-0B1F-46C6-94FC-7A22DE8D6711}"/>
                </a:ext>
              </a:extLst>
            </p:cNvPr>
            <p:cNvSpPr>
              <a:spLocks noChangeArrowheads="1"/>
            </p:cNvSpPr>
            <p:nvPr/>
          </p:nvSpPr>
          <p:spPr bwMode="auto">
            <a:xfrm>
              <a:off x="1187"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0.5</a:t>
              </a:r>
              <a:endParaRPr lang="en-US" altLang="en-US"/>
            </a:p>
          </p:txBody>
        </p:sp>
        <p:sp>
          <p:nvSpPr>
            <p:cNvPr id="203869" name="Line 93">
              <a:extLst>
                <a:ext uri="{FF2B5EF4-FFF2-40B4-BE49-F238E27FC236}">
                  <a16:creationId xmlns:a16="http://schemas.microsoft.com/office/drawing/2014/main" id="{EB95C57E-7F2D-46B8-9CF9-6AB9BDFAF38F}"/>
                </a:ext>
              </a:extLst>
            </p:cNvPr>
            <p:cNvSpPr>
              <a:spLocks noChangeShapeType="1"/>
            </p:cNvSpPr>
            <p:nvPr/>
          </p:nvSpPr>
          <p:spPr bwMode="auto">
            <a:xfrm flipV="1">
              <a:off x="1430"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70" name="Rectangle 94">
              <a:extLst>
                <a:ext uri="{FF2B5EF4-FFF2-40B4-BE49-F238E27FC236}">
                  <a16:creationId xmlns:a16="http://schemas.microsoft.com/office/drawing/2014/main" id="{D3D5A9AD-57BE-449A-BFE7-6FFC47322D0F}"/>
                </a:ext>
              </a:extLst>
            </p:cNvPr>
            <p:cNvSpPr>
              <a:spLocks noChangeArrowheads="1"/>
            </p:cNvSpPr>
            <p:nvPr/>
          </p:nvSpPr>
          <p:spPr bwMode="auto">
            <a:xfrm>
              <a:off x="1418" y="2792"/>
              <a:ext cx="26"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71" name="Rectangle 95">
              <a:extLst>
                <a:ext uri="{FF2B5EF4-FFF2-40B4-BE49-F238E27FC236}">
                  <a16:creationId xmlns:a16="http://schemas.microsoft.com/office/drawing/2014/main" id="{03E3E183-E797-49AD-8F91-2BFCEC4C6D6B}"/>
                </a:ext>
              </a:extLst>
            </p:cNvPr>
            <p:cNvSpPr>
              <a:spLocks noChangeArrowheads="1"/>
            </p:cNvSpPr>
            <p:nvPr/>
          </p:nvSpPr>
          <p:spPr bwMode="auto">
            <a:xfrm>
              <a:off x="1418"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a:t>
              </a:r>
              <a:endParaRPr lang="en-US" altLang="en-US"/>
            </a:p>
          </p:txBody>
        </p:sp>
        <p:sp>
          <p:nvSpPr>
            <p:cNvPr id="203872" name="Line 96">
              <a:extLst>
                <a:ext uri="{FF2B5EF4-FFF2-40B4-BE49-F238E27FC236}">
                  <a16:creationId xmlns:a16="http://schemas.microsoft.com/office/drawing/2014/main" id="{DB3163A7-B384-4D1D-B7AC-060515C84BE1}"/>
                </a:ext>
              </a:extLst>
            </p:cNvPr>
            <p:cNvSpPr>
              <a:spLocks noChangeShapeType="1"/>
            </p:cNvSpPr>
            <p:nvPr/>
          </p:nvSpPr>
          <p:spPr bwMode="auto">
            <a:xfrm flipV="1">
              <a:off x="1639"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73" name="Rectangle 97">
              <a:extLst>
                <a:ext uri="{FF2B5EF4-FFF2-40B4-BE49-F238E27FC236}">
                  <a16:creationId xmlns:a16="http://schemas.microsoft.com/office/drawing/2014/main" id="{2D3A2912-613A-441A-BC12-76F20A254D06}"/>
                </a:ext>
              </a:extLst>
            </p:cNvPr>
            <p:cNvSpPr>
              <a:spLocks noChangeArrowheads="1"/>
            </p:cNvSpPr>
            <p:nvPr/>
          </p:nvSpPr>
          <p:spPr bwMode="auto">
            <a:xfrm>
              <a:off x="1605" y="2792"/>
              <a:ext cx="6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74" name="Rectangle 98">
              <a:extLst>
                <a:ext uri="{FF2B5EF4-FFF2-40B4-BE49-F238E27FC236}">
                  <a16:creationId xmlns:a16="http://schemas.microsoft.com/office/drawing/2014/main" id="{037EE920-3354-4C45-ACA5-4F50FE637A52}"/>
                </a:ext>
              </a:extLst>
            </p:cNvPr>
            <p:cNvSpPr>
              <a:spLocks noChangeArrowheads="1"/>
            </p:cNvSpPr>
            <p:nvPr/>
          </p:nvSpPr>
          <p:spPr bwMode="auto">
            <a:xfrm>
              <a:off x="1605"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1.5</a:t>
              </a:r>
              <a:endParaRPr lang="en-US" altLang="en-US"/>
            </a:p>
          </p:txBody>
        </p:sp>
        <p:sp>
          <p:nvSpPr>
            <p:cNvPr id="203875" name="Line 99">
              <a:extLst>
                <a:ext uri="{FF2B5EF4-FFF2-40B4-BE49-F238E27FC236}">
                  <a16:creationId xmlns:a16="http://schemas.microsoft.com/office/drawing/2014/main" id="{6CBBE43E-3946-485A-BA2C-9A8A1100DFB4}"/>
                </a:ext>
              </a:extLst>
            </p:cNvPr>
            <p:cNvSpPr>
              <a:spLocks noChangeShapeType="1"/>
            </p:cNvSpPr>
            <p:nvPr/>
          </p:nvSpPr>
          <p:spPr bwMode="auto">
            <a:xfrm flipV="1">
              <a:off x="1852"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76" name="Rectangle 100">
              <a:extLst>
                <a:ext uri="{FF2B5EF4-FFF2-40B4-BE49-F238E27FC236}">
                  <a16:creationId xmlns:a16="http://schemas.microsoft.com/office/drawing/2014/main" id="{8F8B2C37-872E-4719-A0C7-13DA0D1CEBE1}"/>
                </a:ext>
              </a:extLst>
            </p:cNvPr>
            <p:cNvSpPr>
              <a:spLocks noChangeArrowheads="1"/>
            </p:cNvSpPr>
            <p:nvPr/>
          </p:nvSpPr>
          <p:spPr bwMode="auto">
            <a:xfrm>
              <a:off x="1841" y="2792"/>
              <a:ext cx="27"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77" name="Rectangle 101">
              <a:extLst>
                <a:ext uri="{FF2B5EF4-FFF2-40B4-BE49-F238E27FC236}">
                  <a16:creationId xmlns:a16="http://schemas.microsoft.com/office/drawing/2014/main" id="{F511E1BE-338D-4617-B912-F0AE07CD064F}"/>
                </a:ext>
              </a:extLst>
            </p:cNvPr>
            <p:cNvSpPr>
              <a:spLocks noChangeArrowheads="1"/>
            </p:cNvSpPr>
            <p:nvPr/>
          </p:nvSpPr>
          <p:spPr bwMode="auto">
            <a:xfrm>
              <a:off x="1841"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2</a:t>
              </a:r>
              <a:endParaRPr lang="en-US" altLang="en-US"/>
            </a:p>
          </p:txBody>
        </p:sp>
        <p:sp>
          <p:nvSpPr>
            <p:cNvPr id="203878" name="Line 102">
              <a:extLst>
                <a:ext uri="{FF2B5EF4-FFF2-40B4-BE49-F238E27FC236}">
                  <a16:creationId xmlns:a16="http://schemas.microsoft.com/office/drawing/2014/main" id="{94CB1C24-49F1-4529-9AA8-25894D83FAC3}"/>
                </a:ext>
              </a:extLst>
            </p:cNvPr>
            <p:cNvSpPr>
              <a:spLocks noChangeShapeType="1"/>
            </p:cNvSpPr>
            <p:nvPr/>
          </p:nvSpPr>
          <p:spPr bwMode="auto">
            <a:xfrm flipH="1">
              <a:off x="1832" y="2776"/>
              <a:ext cx="20"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79" name="Freeform 103">
              <a:extLst>
                <a:ext uri="{FF2B5EF4-FFF2-40B4-BE49-F238E27FC236}">
                  <a16:creationId xmlns:a16="http://schemas.microsoft.com/office/drawing/2014/main" id="{E1E4FB17-0DA1-4F55-931A-E8A81538B1B3}"/>
                </a:ext>
              </a:extLst>
            </p:cNvPr>
            <p:cNvSpPr>
              <a:spLocks/>
            </p:cNvSpPr>
            <p:nvPr/>
          </p:nvSpPr>
          <p:spPr bwMode="auto">
            <a:xfrm>
              <a:off x="182" y="2529"/>
              <a:ext cx="571" cy="222"/>
            </a:xfrm>
            <a:custGeom>
              <a:avLst/>
              <a:gdLst>
                <a:gd name="T0" fmla="*/ 36 w 1141"/>
                <a:gd name="T1" fmla="*/ 29 h 443"/>
                <a:gd name="T2" fmla="*/ 56 w 1141"/>
                <a:gd name="T3" fmla="*/ 47 h 443"/>
                <a:gd name="T4" fmla="*/ 98 w 1141"/>
                <a:gd name="T5" fmla="*/ 72 h 443"/>
                <a:gd name="T6" fmla="*/ 119 w 1141"/>
                <a:gd name="T7" fmla="*/ 89 h 443"/>
                <a:gd name="T8" fmla="*/ 154 w 1141"/>
                <a:gd name="T9" fmla="*/ 121 h 443"/>
                <a:gd name="T10" fmla="*/ 192 w 1141"/>
                <a:gd name="T11" fmla="*/ 154 h 443"/>
                <a:gd name="T12" fmla="*/ 226 w 1141"/>
                <a:gd name="T13" fmla="*/ 185 h 443"/>
                <a:gd name="T14" fmla="*/ 253 w 1141"/>
                <a:gd name="T15" fmla="*/ 195 h 443"/>
                <a:gd name="T16" fmla="*/ 293 w 1141"/>
                <a:gd name="T17" fmla="*/ 232 h 443"/>
                <a:gd name="T18" fmla="*/ 326 w 1141"/>
                <a:gd name="T19" fmla="*/ 248 h 443"/>
                <a:gd name="T20" fmla="*/ 365 w 1141"/>
                <a:gd name="T21" fmla="*/ 273 h 443"/>
                <a:gd name="T22" fmla="*/ 396 w 1141"/>
                <a:gd name="T23" fmla="*/ 302 h 443"/>
                <a:gd name="T24" fmla="*/ 429 w 1141"/>
                <a:gd name="T25" fmla="*/ 308 h 443"/>
                <a:gd name="T26" fmla="*/ 454 w 1141"/>
                <a:gd name="T27" fmla="*/ 336 h 443"/>
                <a:gd name="T28" fmla="*/ 485 w 1141"/>
                <a:gd name="T29" fmla="*/ 355 h 443"/>
                <a:gd name="T30" fmla="*/ 526 w 1141"/>
                <a:gd name="T31" fmla="*/ 369 h 443"/>
                <a:gd name="T32" fmla="*/ 557 w 1141"/>
                <a:gd name="T33" fmla="*/ 376 h 443"/>
                <a:gd name="T34" fmla="*/ 597 w 1141"/>
                <a:gd name="T35" fmla="*/ 400 h 443"/>
                <a:gd name="T36" fmla="*/ 628 w 1141"/>
                <a:gd name="T37" fmla="*/ 407 h 443"/>
                <a:gd name="T38" fmla="*/ 669 w 1141"/>
                <a:gd name="T39" fmla="*/ 432 h 443"/>
                <a:gd name="T40" fmla="*/ 722 w 1141"/>
                <a:gd name="T41" fmla="*/ 443 h 443"/>
                <a:gd name="T42" fmla="*/ 767 w 1141"/>
                <a:gd name="T43" fmla="*/ 432 h 443"/>
                <a:gd name="T44" fmla="*/ 801 w 1141"/>
                <a:gd name="T45" fmla="*/ 418 h 443"/>
                <a:gd name="T46" fmla="*/ 837 w 1141"/>
                <a:gd name="T47" fmla="*/ 396 h 443"/>
                <a:gd name="T48" fmla="*/ 865 w 1141"/>
                <a:gd name="T49" fmla="*/ 391 h 443"/>
                <a:gd name="T50" fmla="*/ 901 w 1141"/>
                <a:gd name="T51" fmla="*/ 376 h 443"/>
                <a:gd name="T52" fmla="*/ 935 w 1141"/>
                <a:gd name="T53" fmla="*/ 365 h 443"/>
                <a:gd name="T54" fmla="*/ 964 w 1141"/>
                <a:gd name="T55" fmla="*/ 338 h 443"/>
                <a:gd name="T56" fmla="*/ 998 w 1141"/>
                <a:gd name="T57" fmla="*/ 336 h 443"/>
                <a:gd name="T58" fmla="*/ 1036 w 1141"/>
                <a:gd name="T59" fmla="*/ 326 h 443"/>
                <a:gd name="T60" fmla="*/ 1098 w 1141"/>
                <a:gd name="T61" fmla="*/ 317 h 443"/>
                <a:gd name="T62" fmla="*/ 1125 w 1141"/>
                <a:gd name="T63" fmla="*/ 308 h 443"/>
                <a:gd name="T64" fmla="*/ 1045 w 1141"/>
                <a:gd name="T65" fmla="*/ 299 h 443"/>
                <a:gd name="T66" fmla="*/ 1011 w 1141"/>
                <a:gd name="T67" fmla="*/ 311 h 443"/>
                <a:gd name="T68" fmla="*/ 982 w 1141"/>
                <a:gd name="T69" fmla="*/ 338 h 443"/>
                <a:gd name="T70" fmla="*/ 946 w 1141"/>
                <a:gd name="T71" fmla="*/ 340 h 443"/>
                <a:gd name="T72" fmla="*/ 902 w 1141"/>
                <a:gd name="T73" fmla="*/ 351 h 443"/>
                <a:gd name="T74" fmla="*/ 868 w 1141"/>
                <a:gd name="T75" fmla="*/ 365 h 443"/>
                <a:gd name="T76" fmla="*/ 848 w 1141"/>
                <a:gd name="T77" fmla="*/ 382 h 443"/>
                <a:gd name="T78" fmla="*/ 803 w 1141"/>
                <a:gd name="T79" fmla="*/ 393 h 443"/>
                <a:gd name="T80" fmla="*/ 770 w 1141"/>
                <a:gd name="T81" fmla="*/ 407 h 443"/>
                <a:gd name="T82" fmla="*/ 736 w 1141"/>
                <a:gd name="T83" fmla="*/ 429 h 443"/>
                <a:gd name="T84" fmla="*/ 705 w 1141"/>
                <a:gd name="T85" fmla="*/ 414 h 443"/>
                <a:gd name="T86" fmla="*/ 651 w 1141"/>
                <a:gd name="T87" fmla="*/ 403 h 443"/>
                <a:gd name="T88" fmla="*/ 624 w 1141"/>
                <a:gd name="T89" fmla="*/ 396 h 443"/>
                <a:gd name="T90" fmla="*/ 579 w 1141"/>
                <a:gd name="T91" fmla="*/ 373 h 443"/>
                <a:gd name="T92" fmla="*/ 552 w 1141"/>
                <a:gd name="T93" fmla="*/ 365 h 443"/>
                <a:gd name="T94" fmla="*/ 508 w 1141"/>
                <a:gd name="T95" fmla="*/ 340 h 443"/>
                <a:gd name="T96" fmla="*/ 481 w 1141"/>
                <a:gd name="T97" fmla="*/ 333 h 443"/>
                <a:gd name="T98" fmla="*/ 436 w 1141"/>
                <a:gd name="T99" fmla="*/ 308 h 443"/>
                <a:gd name="T100" fmla="*/ 418 w 1141"/>
                <a:gd name="T101" fmla="*/ 291 h 443"/>
                <a:gd name="T102" fmla="*/ 374 w 1141"/>
                <a:gd name="T103" fmla="*/ 275 h 443"/>
                <a:gd name="T104" fmla="*/ 347 w 1141"/>
                <a:gd name="T105" fmla="*/ 244 h 443"/>
                <a:gd name="T106" fmla="*/ 318 w 1141"/>
                <a:gd name="T107" fmla="*/ 226 h 443"/>
                <a:gd name="T108" fmla="*/ 277 w 1141"/>
                <a:gd name="T109" fmla="*/ 203 h 443"/>
                <a:gd name="T110" fmla="*/ 248 w 1141"/>
                <a:gd name="T111" fmla="*/ 174 h 443"/>
                <a:gd name="T112" fmla="*/ 212 w 1141"/>
                <a:gd name="T113" fmla="*/ 143 h 443"/>
                <a:gd name="T114" fmla="*/ 186 w 1141"/>
                <a:gd name="T115" fmla="*/ 132 h 443"/>
                <a:gd name="T116" fmla="*/ 150 w 1141"/>
                <a:gd name="T117" fmla="*/ 101 h 443"/>
                <a:gd name="T118" fmla="*/ 107 w 1141"/>
                <a:gd name="T119" fmla="*/ 74 h 443"/>
                <a:gd name="T120" fmla="*/ 80 w 1141"/>
                <a:gd name="T121" fmla="*/ 44 h 443"/>
                <a:gd name="T122" fmla="*/ 45 w 1141"/>
                <a:gd name="T123" fmla="*/ 22 h 443"/>
                <a:gd name="T124" fmla="*/ 16 w 1141"/>
                <a:gd name="T125" fmla="*/ 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41" h="443">
                  <a:moveTo>
                    <a:pt x="0" y="0"/>
                  </a:moveTo>
                  <a:lnTo>
                    <a:pt x="0" y="18"/>
                  </a:lnTo>
                  <a:lnTo>
                    <a:pt x="9" y="18"/>
                  </a:lnTo>
                  <a:lnTo>
                    <a:pt x="9" y="9"/>
                  </a:lnTo>
                  <a:lnTo>
                    <a:pt x="2" y="15"/>
                  </a:lnTo>
                  <a:lnTo>
                    <a:pt x="9" y="25"/>
                  </a:lnTo>
                  <a:lnTo>
                    <a:pt x="11" y="25"/>
                  </a:lnTo>
                  <a:lnTo>
                    <a:pt x="16" y="29"/>
                  </a:lnTo>
                  <a:lnTo>
                    <a:pt x="25" y="29"/>
                  </a:lnTo>
                  <a:lnTo>
                    <a:pt x="36" y="29"/>
                  </a:lnTo>
                  <a:lnTo>
                    <a:pt x="36" y="20"/>
                  </a:lnTo>
                  <a:lnTo>
                    <a:pt x="31" y="25"/>
                  </a:lnTo>
                  <a:lnTo>
                    <a:pt x="40" y="36"/>
                  </a:lnTo>
                  <a:lnTo>
                    <a:pt x="40" y="36"/>
                  </a:lnTo>
                  <a:lnTo>
                    <a:pt x="45" y="40"/>
                  </a:lnTo>
                  <a:lnTo>
                    <a:pt x="54" y="40"/>
                  </a:lnTo>
                  <a:lnTo>
                    <a:pt x="54" y="31"/>
                  </a:lnTo>
                  <a:lnTo>
                    <a:pt x="47" y="36"/>
                  </a:lnTo>
                  <a:lnTo>
                    <a:pt x="54" y="47"/>
                  </a:lnTo>
                  <a:lnTo>
                    <a:pt x="56" y="47"/>
                  </a:lnTo>
                  <a:lnTo>
                    <a:pt x="65" y="58"/>
                  </a:lnTo>
                  <a:lnTo>
                    <a:pt x="65" y="58"/>
                  </a:lnTo>
                  <a:lnTo>
                    <a:pt x="71" y="62"/>
                  </a:lnTo>
                  <a:lnTo>
                    <a:pt x="80" y="62"/>
                  </a:lnTo>
                  <a:lnTo>
                    <a:pt x="80" y="53"/>
                  </a:lnTo>
                  <a:lnTo>
                    <a:pt x="74" y="58"/>
                  </a:lnTo>
                  <a:lnTo>
                    <a:pt x="83" y="69"/>
                  </a:lnTo>
                  <a:lnTo>
                    <a:pt x="83" y="69"/>
                  </a:lnTo>
                  <a:lnTo>
                    <a:pt x="89" y="72"/>
                  </a:lnTo>
                  <a:lnTo>
                    <a:pt x="98" y="72"/>
                  </a:lnTo>
                  <a:lnTo>
                    <a:pt x="98" y="63"/>
                  </a:lnTo>
                  <a:lnTo>
                    <a:pt x="92" y="69"/>
                  </a:lnTo>
                  <a:lnTo>
                    <a:pt x="101" y="80"/>
                  </a:lnTo>
                  <a:lnTo>
                    <a:pt x="101" y="82"/>
                  </a:lnTo>
                  <a:lnTo>
                    <a:pt x="110" y="91"/>
                  </a:lnTo>
                  <a:lnTo>
                    <a:pt x="110" y="89"/>
                  </a:lnTo>
                  <a:lnTo>
                    <a:pt x="116" y="92"/>
                  </a:lnTo>
                  <a:lnTo>
                    <a:pt x="125" y="92"/>
                  </a:lnTo>
                  <a:lnTo>
                    <a:pt x="125" y="83"/>
                  </a:lnTo>
                  <a:lnTo>
                    <a:pt x="119" y="89"/>
                  </a:lnTo>
                  <a:lnTo>
                    <a:pt x="128" y="100"/>
                  </a:lnTo>
                  <a:lnTo>
                    <a:pt x="137" y="110"/>
                  </a:lnTo>
                  <a:lnTo>
                    <a:pt x="143" y="105"/>
                  </a:lnTo>
                  <a:lnTo>
                    <a:pt x="136" y="110"/>
                  </a:lnTo>
                  <a:lnTo>
                    <a:pt x="143" y="121"/>
                  </a:lnTo>
                  <a:lnTo>
                    <a:pt x="145" y="121"/>
                  </a:lnTo>
                  <a:lnTo>
                    <a:pt x="150" y="125"/>
                  </a:lnTo>
                  <a:lnTo>
                    <a:pt x="159" y="125"/>
                  </a:lnTo>
                  <a:lnTo>
                    <a:pt x="159" y="116"/>
                  </a:lnTo>
                  <a:lnTo>
                    <a:pt x="154" y="121"/>
                  </a:lnTo>
                  <a:lnTo>
                    <a:pt x="163" y="132"/>
                  </a:lnTo>
                  <a:lnTo>
                    <a:pt x="163" y="134"/>
                  </a:lnTo>
                  <a:lnTo>
                    <a:pt x="174" y="145"/>
                  </a:lnTo>
                  <a:lnTo>
                    <a:pt x="174" y="143"/>
                  </a:lnTo>
                  <a:lnTo>
                    <a:pt x="179" y="147"/>
                  </a:lnTo>
                  <a:lnTo>
                    <a:pt x="188" y="147"/>
                  </a:lnTo>
                  <a:lnTo>
                    <a:pt x="188" y="138"/>
                  </a:lnTo>
                  <a:lnTo>
                    <a:pt x="183" y="143"/>
                  </a:lnTo>
                  <a:lnTo>
                    <a:pt x="192" y="154"/>
                  </a:lnTo>
                  <a:lnTo>
                    <a:pt x="192" y="154"/>
                  </a:lnTo>
                  <a:lnTo>
                    <a:pt x="197" y="157"/>
                  </a:lnTo>
                  <a:lnTo>
                    <a:pt x="204" y="157"/>
                  </a:lnTo>
                  <a:lnTo>
                    <a:pt x="204" y="148"/>
                  </a:lnTo>
                  <a:lnTo>
                    <a:pt x="199" y="156"/>
                  </a:lnTo>
                  <a:lnTo>
                    <a:pt x="208" y="165"/>
                  </a:lnTo>
                  <a:lnTo>
                    <a:pt x="213" y="157"/>
                  </a:lnTo>
                  <a:lnTo>
                    <a:pt x="208" y="163"/>
                  </a:lnTo>
                  <a:lnTo>
                    <a:pt x="217" y="174"/>
                  </a:lnTo>
                  <a:lnTo>
                    <a:pt x="226" y="185"/>
                  </a:lnTo>
                  <a:lnTo>
                    <a:pt x="226" y="185"/>
                  </a:lnTo>
                  <a:lnTo>
                    <a:pt x="231" y="188"/>
                  </a:lnTo>
                  <a:lnTo>
                    <a:pt x="241" y="188"/>
                  </a:lnTo>
                  <a:lnTo>
                    <a:pt x="241" y="179"/>
                  </a:lnTo>
                  <a:lnTo>
                    <a:pt x="235" y="185"/>
                  </a:lnTo>
                  <a:lnTo>
                    <a:pt x="244" y="195"/>
                  </a:lnTo>
                  <a:lnTo>
                    <a:pt x="244" y="195"/>
                  </a:lnTo>
                  <a:lnTo>
                    <a:pt x="250" y="199"/>
                  </a:lnTo>
                  <a:lnTo>
                    <a:pt x="259" y="199"/>
                  </a:lnTo>
                  <a:lnTo>
                    <a:pt x="259" y="190"/>
                  </a:lnTo>
                  <a:lnTo>
                    <a:pt x="253" y="195"/>
                  </a:lnTo>
                  <a:lnTo>
                    <a:pt x="262" y="206"/>
                  </a:lnTo>
                  <a:lnTo>
                    <a:pt x="271" y="217"/>
                  </a:lnTo>
                  <a:lnTo>
                    <a:pt x="271" y="217"/>
                  </a:lnTo>
                  <a:lnTo>
                    <a:pt x="277" y="221"/>
                  </a:lnTo>
                  <a:lnTo>
                    <a:pt x="286" y="221"/>
                  </a:lnTo>
                  <a:lnTo>
                    <a:pt x="286" y="212"/>
                  </a:lnTo>
                  <a:lnTo>
                    <a:pt x="279" y="217"/>
                  </a:lnTo>
                  <a:lnTo>
                    <a:pt x="286" y="228"/>
                  </a:lnTo>
                  <a:lnTo>
                    <a:pt x="288" y="228"/>
                  </a:lnTo>
                  <a:lnTo>
                    <a:pt x="293" y="232"/>
                  </a:lnTo>
                  <a:lnTo>
                    <a:pt x="302" y="232"/>
                  </a:lnTo>
                  <a:lnTo>
                    <a:pt x="302" y="223"/>
                  </a:lnTo>
                  <a:lnTo>
                    <a:pt x="297" y="230"/>
                  </a:lnTo>
                  <a:lnTo>
                    <a:pt x="306" y="239"/>
                  </a:lnTo>
                  <a:lnTo>
                    <a:pt x="316" y="250"/>
                  </a:lnTo>
                  <a:lnTo>
                    <a:pt x="316" y="248"/>
                  </a:lnTo>
                  <a:lnTo>
                    <a:pt x="322" y="252"/>
                  </a:lnTo>
                  <a:lnTo>
                    <a:pt x="331" y="252"/>
                  </a:lnTo>
                  <a:lnTo>
                    <a:pt x="331" y="242"/>
                  </a:lnTo>
                  <a:lnTo>
                    <a:pt x="326" y="248"/>
                  </a:lnTo>
                  <a:lnTo>
                    <a:pt x="335" y="259"/>
                  </a:lnTo>
                  <a:lnTo>
                    <a:pt x="335" y="259"/>
                  </a:lnTo>
                  <a:lnTo>
                    <a:pt x="340" y="262"/>
                  </a:lnTo>
                  <a:lnTo>
                    <a:pt x="347" y="262"/>
                  </a:lnTo>
                  <a:lnTo>
                    <a:pt x="347" y="253"/>
                  </a:lnTo>
                  <a:lnTo>
                    <a:pt x="342" y="259"/>
                  </a:lnTo>
                  <a:lnTo>
                    <a:pt x="351" y="270"/>
                  </a:lnTo>
                  <a:lnTo>
                    <a:pt x="351" y="270"/>
                  </a:lnTo>
                  <a:lnTo>
                    <a:pt x="356" y="273"/>
                  </a:lnTo>
                  <a:lnTo>
                    <a:pt x="365" y="273"/>
                  </a:lnTo>
                  <a:lnTo>
                    <a:pt x="365" y="264"/>
                  </a:lnTo>
                  <a:lnTo>
                    <a:pt x="360" y="270"/>
                  </a:lnTo>
                  <a:lnTo>
                    <a:pt x="369" y="280"/>
                  </a:lnTo>
                  <a:lnTo>
                    <a:pt x="369" y="280"/>
                  </a:lnTo>
                  <a:lnTo>
                    <a:pt x="374" y="284"/>
                  </a:lnTo>
                  <a:lnTo>
                    <a:pt x="383" y="284"/>
                  </a:lnTo>
                  <a:lnTo>
                    <a:pt x="383" y="275"/>
                  </a:lnTo>
                  <a:lnTo>
                    <a:pt x="378" y="280"/>
                  </a:lnTo>
                  <a:lnTo>
                    <a:pt x="387" y="291"/>
                  </a:lnTo>
                  <a:lnTo>
                    <a:pt x="396" y="302"/>
                  </a:lnTo>
                  <a:lnTo>
                    <a:pt x="396" y="302"/>
                  </a:lnTo>
                  <a:lnTo>
                    <a:pt x="401" y="306"/>
                  </a:lnTo>
                  <a:lnTo>
                    <a:pt x="411" y="306"/>
                  </a:lnTo>
                  <a:lnTo>
                    <a:pt x="411" y="297"/>
                  </a:lnTo>
                  <a:lnTo>
                    <a:pt x="405" y="302"/>
                  </a:lnTo>
                  <a:lnTo>
                    <a:pt x="414" y="313"/>
                  </a:lnTo>
                  <a:lnTo>
                    <a:pt x="414" y="313"/>
                  </a:lnTo>
                  <a:lnTo>
                    <a:pt x="420" y="317"/>
                  </a:lnTo>
                  <a:lnTo>
                    <a:pt x="429" y="317"/>
                  </a:lnTo>
                  <a:lnTo>
                    <a:pt x="429" y="308"/>
                  </a:lnTo>
                  <a:lnTo>
                    <a:pt x="421" y="313"/>
                  </a:lnTo>
                  <a:lnTo>
                    <a:pt x="429" y="322"/>
                  </a:lnTo>
                  <a:lnTo>
                    <a:pt x="430" y="322"/>
                  </a:lnTo>
                  <a:lnTo>
                    <a:pt x="436" y="326"/>
                  </a:lnTo>
                  <a:lnTo>
                    <a:pt x="445" y="326"/>
                  </a:lnTo>
                  <a:lnTo>
                    <a:pt x="445" y="317"/>
                  </a:lnTo>
                  <a:lnTo>
                    <a:pt x="439" y="322"/>
                  </a:lnTo>
                  <a:lnTo>
                    <a:pt x="449" y="333"/>
                  </a:lnTo>
                  <a:lnTo>
                    <a:pt x="449" y="333"/>
                  </a:lnTo>
                  <a:lnTo>
                    <a:pt x="454" y="336"/>
                  </a:lnTo>
                  <a:lnTo>
                    <a:pt x="465" y="336"/>
                  </a:lnTo>
                  <a:lnTo>
                    <a:pt x="465" y="327"/>
                  </a:lnTo>
                  <a:lnTo>
                    <a:pt x="459" y="333"/>
                  </a:lnTo>
                  <a:lnTo>
                    <a:pt x="468" y="344"/>
                  </a:lnTo>
                  <a:lnTo>
                    <a:pt x="468" y="344"/>
                  </a:lnTo>
                  <a:lnTo>
                    <a:pt x="474" y="347"/>
                  </a:lnTo>
                  <a:lnTo>
                    <a:pt x="481" y="347"/>
                  </a:lnTo>
                  <a:lnTo>
                    <a:pt x="481" y="338"/>
                  </a:lnTo>
                  <a:lnTo>
                    <a:pt x="476" y="344"/>
                  </a:lnTo>
                  <a:lnTo>
                    <a:pt x="485" y="355"/>
                  </a:lnTo>
                  <a:lnTo>
                    <a:pt x="485" y="355"/>
                  </a:lnTo>
                  <a:lnTo>
                    <a:pt x="490" y="358"/>
                  </a:lnTo>
                  <a:lnTo>
                    <a:pt x="499" y="358"/>
                  </a:lnTo>
                  <a:lnTo>
                    <a:pt x="508" y="358"/>
                  </a:lnTo>
                  <a:lnTo>
                    <a:pt x="508" y="349"/>
                  </a:lnTo>
                  <a:lnTo>
                    <a:pt x="503" y="355"/>
                  </a:lnTo>
                  <a:lnTo>
                    <a:pt x="512" y="365"/>
                  </a:lnTo>
                  <a:lnTo>
                    <a:pt x="512" y="365"/>
                  </a:lnTo>
                  <a:lnTo>
                    <a:pt x="517" y="369"/>
                  </a:lnTo>
                  <a:lnTo>
                    <a:pt x="526" y="369"/>
                  </a:lnTo>
                  <a:lnTo>
                    <a:pt x="535" y="369"/>
                  </a:lnTo>
                  <a:lnTo>
                    <a:pt x="535" y="360"/>
                  </a:lnTo>
                  <a:lnTo>
                    <a:pt x="530" y="365"/>
                  </a:lnTo>
                  <a:lnTo>
                    <a:pt x="539" y="376"/>
                  </a:lnTo>
                  <a:lnTo>
                    <a:pt x="539" y="376"/>
                  </a:lnTo>
                  <a:lnTo>
                    <a:pt x="544" y="380"/>
                  </a:lnTo>
                  <a:lnTo>
                    <a:pt x="553" y="380"/>
                  </a:lnTo>
                  <a:lnTo>
                    <a:pt x="562" y="380"/>
                  </a:lnTo>
                  <a:lnTo>
                    <a:pt x="562" y="371"/>
                  </a:lnTo>
                  <a:lnTo>
                    <a:pt x="557" y="376"/>
                  </a:lnTo>
                  <a:lnTo>
                    <a:pt x="566" y="387"/>
                  </a:lnTo>
                  <a:lnTo>
                    <a:pt x="566" y="387"/>
                  </a:lnTo>
                  <a:lnTo>
                    <a:pt x="572" y="391"/>
                  </a:lnTo>
                  <a:lnTo>
                    <a:pt x="579" y="391"/>
                  </a:lnTo>
                  <a:lnTo>
                    <a:pt x="579" y="382"/>
                  </a:lnTo>
                  <a:lnTo>
                    <a:pt x="573" y="389"/>
                  </a:lnTo>
                  <a:lnTo>
                    <a:pt x="582" y="398"/>
                  </a:lnTo>
                  <a:lnTo>
                    <a:pt x="582" y="396"/>
                  </a:lnTo>
                  <a:lnTo>
                    <a:pt x="588" y="400"/>
                  </a:lnTo>
                  <a:lnTo>
                    <a:pt x="597" y="400"/>
                  </a:lnTo>
                  <a:lnTo>
                    <a:pt x="608" y="400"/>
                  </a:lnTo>
                  <a:lnTo>
                    <a:pt x="608" y="391"/>
                  </a:lnTo>
                  <a:lnTo>
                    <a:pt x="602" y="396"/>
                  </a:lnTo>
                  <a:lnTo>
                    <a:pt x="611" y="407"/>
                  </a:lnTo>
                  <a:lnTo>
                    <a:pt x="611" y="407"/>
                  </a:lnTo>
                  <a:lnTo>
                    <a:pt x="617" y="411"/>
                  </a:lnTo>
                  <a:lnTo>
                    <a:pt x="624" y="411"/>
                  </a:lnTo>
                  <a:lnTo>
                    <a:pt x="633" y="411"/>
                  </a:lnTo>
                  <a:lnTo>
                    <a:pt x="633" y="402"/>
                  </a:lnTo>
                  <a:lnTo>
                    <a:pt x="628" y="407"/>
                  </a:lnTo>
                  <a:lnTo>
                    <a:pt x="637" y="418"/>
                  </a:lnTo>
                  <a:lnTo>
                    <a:pt x="637" y="418"/>
                  </a:lnTo>
                  <a:lnTo>
                    <a:pt x="642" y="421"/>
                  </a:lnTo>
                  <a:lnTo>
                    <a:pt x="651" y="421"/>
                  </a:lnTo>
                  <a:lnTo>
                    <a:pt x="660" y="421"/>
                  </a:lnTo>
                  <a:lnTo>
                    <a:pt x="660" y="412"/>
                  </a:lnTo>
                  <a:lnTo>
                    <a:pt x="655" y="418"/>
                  </a:lnTo>
                  <a:lnTo>
                    <a:pt x="664" y="429"/>
                  </a:lnTo>
                  <a:lnTo>
                    <a:pt x="664" y="429"/>
                  </a:lnTo>
                  <a:lnTo>
                    <a:pt x="669" y="432"/>
                  </a:lnTo>
                  <a:lnTo>
                    <a:pt x="678" y="432"/>
                  </a:lnTo>
                  <a:lnTo>
                    <a:pt x="687" y="432"/>
                  </a:lnTo>
                  <a:lnTo>
                    <a:pt x="696" y="432"/>
                  </a:lnTo>
                  <a:lnTo>
                    <a:pt x="705" y="432"/>
                  </a:lnTo>
                  <a:lnTo>
                    <a:pt x="705" y="423"/>
                  </a:lnTo>
                  <a:lnTo>
                    <a:pt x="700" y="429"/>
                  </a:lnTo>
                  <a:lnTo>
                    <a:pt x="709" y="440"/>
                  </a:lnTo>
                  <a:lnTo>
                    <a:pt x="709" y="440"/>
                  </a:lnTo>
                  <a:lnTo>
                    <a:pt x="714" y="443"/>
                  </a:lnTo>
                  <a:lnTo>
                    <a:pt x="722" y="443"/>
                  </a:lnTo>
                  <a:lnTo>
                    <a:pt x="731" y="443"/>
                  </a:lnTo>
                  <a:lnTo>
                    <a:pt x="742" y="443"/>
                  </a:lnTo>
                  <a:lnTo>
                    <a:pt x="742" y="443"/>
                  </a:lnTo>
                  <a:lnTo>
                    <a:pt x="749" y="440"/>
                  </a:lnTo>
                  <a:lnTo>
                    <a:pt x="749" y="440"/>
                  </a:lnTo>
                  <a:lnTo>
                    <a:pt x="758" y="429"/>
                  </a:lnTo>
                  <a:lnTo>
                    <a:pt x="751" y="423"/>
                  </a:lnTo>
                  <a:lnTo>
                    <a:pt x="751" y="432"/>
                  </a:lnTo>
                  <a:lnTo>
                    <a:pt x="760" y="432"/>
                  </a:lnTo>
                  <a:lnTo>
                    <a:pt x="767" y="432"/>
                  </a:lnTo>
                  <a:lnTo>
                    <a:pt x="767" y="432"/>
                  </a:lnTo>
                  <a:lnTo>
                    <a:pt x="774" y="429"/>
                  </a:lnTo>
                  <a:lnTo>
                    <a:pt x="774" y="429"/>
                  </a:lnTo>
                  <a:lnTo>
                    <a:pt x="783" y="418"/>
                  </a:lnTo>
                  <a:lnTo>
                    <a:pt x="776" y="412"/>
                  </a:lnTo>
                  <a:lnTo>
                    <a:pt x="776" y="421"/>
                  </a:lnTo>
                  <a:lnTo>
                    <a:pt x="785" y="421"/>
                  </a:lnTo>
                  <a:lnTo>
                    <a:pt x="794" y="421"/>
                  </a:lnTo>
                  <a:lnTo>
                    <a:pt x="794" y="421"/>
                  </a:lnTo>
                  <a:lnTo>
                    <a:pt x="801" y="418"/>
                  </a:lnTo>
                  <a:lnTo>
                    <a:pt x="801" y="418"/>
                  </a:lnTo>
                  <a:lnTo>
                    <a:pt x="810" y="407"/>
                  </a:lnTo>
                  <a:lnTo>
                    <a:pt x="803" y="402"/>
                  </a:lnTo>
                  <a:lnTo>
                    <a:pt x="803" y="411"/>
                  </a:lnTo>
                  <a:lnTo>
                    <a:pt x="812" y="411"/>
                  </a:lnTo>
                  <a:lnTo>
                    <a:pt x="821" y="411"/>
                  </a:lnTo>
                  <a:lnTo>
                    <a:pt x="821" y="411"/>
                  </a:lnTo>
                  <a:lnTo>
                    <a:pt x="828" y="407"/>
                  </a:lnTo>
                  <a:lnTo>
                    <a:pt x="828" y="407"/>
                  </a:lnTo>
                  <a:lnTo>
                    <a:pt x="837" y="396"/>
                  </a:lnTo>
                  <a:lnTo>
                    <a:pt x="830" y="391"/>
                  </a:lnTo>
                  <a:lnTo>
                    <a:pt x="830" y="400"/>
                  </a:lnTo>
                  <a:lnTo>
                    <a:pt x="839" y="400"/>
                  </a:lnTo>
                  <a:lnTo>
                    <a:pt x="848" y="400"/>
                  </a:lnTo>
                  <a:lnTo>
                    <a:pt x="848" y="400"/>
                  </a:lnTo>
                  <a:lnTo>
                    <a:pt x="855" y="398"/>
                  </a:lnTo>
                  <a:lnTo>
                    <a:pt x="865" y="389"/>
                  </a:lnTo>
                  <a:lnTo>
                    <a:pt x="857" y="382"/>
                  </a:lnTo>
                  <a:lnTo>
                    <a:pt x="857" y="391"/>
                  </a:lnTo>
                  <a:lnTo>
                    <a:pt x="865" y="391"/>
                  </a:lnTo>
                  <a:lnTo>
                    <a:pt x="865" y="391"/>
                  </a:lnTo>
                  <a:lnTo>
                    <a:pt x="872" y="387"/>
                  </a:lnTo>
                  <a:lnTo>
                    <a:pt x="872" y="387"/>
                  </a:lnTo>
                  <a:lnTo>
                    <a:pt x="881" y="376"/>
                  </a:lnTo>
                  <a:lnTo>
                    <a:pt x="874" y="371"/>
                  </a:lnTo>
                  <a:lnTo>
                    <a:pt x="874" y="380"/>
                  </a:lnTo>
                  <a:lnTo>
                    <a:pt x="884" y="380"/>
                  </a:lnTo>
                  <a:lnTo>
                    <a:pt x="893" y="380"/>
                  </a:lnTo>
                  <a:lnTo>
                    <a:pt x="893" y="380"/>
                  </a:lnTo>
                  <a:lnTo>
                    <a:pt x="901" y="376"/>
                  </a:lnTo>
                  <a:lnTo>
                    <a:pt x="901" y="376"/>
                  </a:lnTo>
                  <a:lnTo>
                    <a:pt x="910" y="365"/>
                  </a:lnTo>
                  <a:lnTo>
                    <a:pt x="902" y="360"/>
                  </a:lnTo>
                  <a:lnTo>
                    <a:pt x="902" y="369"/>
                  </a:lnTo>
                  <a:lnTo>
                    <a:pt x="910" y="369"/>
                  </a:lnTo>
                  <a:lnTo>
                    <a:pt x="919" y="369"/>
                  </a:lnTo>
                  <a:lnTo>
                    <a:pt x="928" y="369"/>
                  </a:lnTo>
                  <a:lnTo>
                    <a:pt x="928" y="369"/>
                  </a:lnTo>
                  <a:lnTo>
                    <a:pt x="935" y="365"/>
                  </a:lnTo>
                  <a:lnTo>
                    <a:pt x="935" y="365"/>
                  </a:lnTo>
                  <a:lnTo>
                    <a:pt x="944" y="355"/>
                  </a:lnTo>
                  <a:lnTo>
                    <a:pt x="937" y="349"/>
                  </a:lnTo>
                  <a:lnTo>
                    <a:pt x="937" y="358"/>
                  </a:lnTo>
                  <a:lnTo>
                    <a:pt x="946" y="358"/>
                  </a:lnTo>
                  <a:lnTo>
                    <a:pt x="955" y="358"/>
                  </a:lnTo>
                  <a:lnTo>
                    <a:pt x="955" y="358"/>
                  </a:lnTo>
                  <a:lnTo>
                    <a:pt x="962" y="355"/>
                  </a:lnTo>
                  <a:lnTo>
                    <a:pt x="962" y="355"/>
                  </a:lnTo>
                  <a:lnTo>
                    <a:pt x="971" y="344"/>
                  </a:lnTo>
                  <a:lnTo>
                    <a:pt x="964" y="338"/>
                  </a:lnTo>
                  <a:lnTo>
                    <a:pt x="964" y="347"/>
                  </a:lnTo>
                  <a:lnTo>
                    <a:pt x="973" y="347"/>
                  </a:lnTo>
                  <a:lnTo>
                    <a:pt x="982" y="347"/>
                  </a:lnTo>
                  <a:lnTo>
                    <a:pt x="982" y="347"/>
                  </a:lnTo>
                  <a:lnTo>
                    <a:pt x="989" y="344"/>
                  </a:lnTo>
                  <a:lnTo>
                    <a:pt x="989" y="344"/>
                  </a:lnTo>
                  <a:lnTo>
                    <a:pt x="998" y="333"/>
                  </a:lnTo>
                  <a:lnTo>
                    <a:pt x="991" y="327"/>
                  </a:lnTo>
                  <a:lnTo>
                    <a:pt x="991" y="336"/>
                  </a:lnTo>
                  <a:lnTo>
                    <a:pt x="998" y="336"/>
                  </a:lnTo>
                  <a:lnTo>
                    <a:pt x="1007" y="336"/>
                  </a:lnTo>
                  <a:lnTo>
                    <a:pt x="1007" y="336"/>
                  </a:lnTo>
                  <a:lnTo>
                    <a:pt x="1015" y="333"/>
                  </a:lnTo>
                  <a:lnTo>
                    <a:pt x="1015" y="333"/>
                  </a:lnTo>
                  <a:lnTo>
                    <a:pt x="1024" y="322"/>
                  </a:lnTo>
                  <a:lnTo>
                    <a:pt x="1016" y="317"/>
                  </a:lnTo>
                  <a:lnTo>
                    <a:pt x="1016" y="326"/>
                  </a:lnTo>
                  <a:lnTo>
                    <a:pt x="1027" y="326"/>
                  </a:lnTo>
                  <a:lnTo>
                    <a:pt x="1036" y="326"/>
                  </a:lnTo>
                  <a:lnTo>
                    <a:pt x="1036" y="326"/>
                  </a:lnTo>
                  <a:lnTo>
                    <a:pt x="1044" y="324"/>
                  </a:lnTo>
                  <a:lnTo>
                    <a:pt x="1053" y="315"/>
                  </a:lnTo>
                  <a:lnTo>
                    <a:pt x="1045" y="308"/>
                  </a:lnTo>
                  <a:lnTo>
                    <a:pt x="1045" y="317"/>
                  </a:lnTo>
                  <a:lnTo>
                    <a:pt x="1053" y="317"/>
                  </a:lnTo>
                  <a:lnTo>
                    <a:pt x="1062" y="317"/>
                  </a:lnTo>
                  <a:lnTo>
                    <a:pt x="1071" y="317"/>
                  </a:lnTo>
                  <a:lnTo>
                    <a:pt x="1080" y="317"/>
                  </a:lnTo>
                  <a:lnTo>
                    <a:pt x="1089" y="317"/>
                  </a:lnTo>
                  <a:lnTo>
                    <a:pt x="1098" y="317"/>
                  </a:lnTo>
                  <a:lnTo>
                    <a:pt x="1107" y="317"/>
                  </a:lnTo>
                  <a:lnTo>
                    <a:pt x="1116" y="317"/>
                  </a:lnTo>
                  <a:lnTo>
                    <a:pt x="1125" y="317"/>
                  </a:lnTo>
                  <a:lnTo>
                    <a:pt x="1125" y="317"/>
                  </a:lnTo>
                  <a:lnTo>
                    <a:pt x="1132" y="313"/>
                  </a:lnTo>
                  <a:lnTo>
                    <a:pt x="1132" y="313"/>
                  </a:lnTo>
                  <a:lnTo>
                    <a:pt x="1141" y="302"/>
                  </a:lnTo>
                  <a:lnTo>
                    <a:pt x="1129" y="291"/>
                  </a:lnTo>
                  <a:lnTo>
                    <a:pt x="1120" y="302"/>
                  </a:lnTo>
                  <a:lnTo>
                    <a:pt x="1125" y="308"/>
                  </a:lnTo>
                  <a:lnTo>
                    <a:pt x="1125" y="299"/>
                  </a:lnTo>
                  <a:lnTo>
                    <a:pt x="1116" y="299"/>
                  </a:lnTo>
                  <a:lnTo>
                    <a:pt x="1107" y="299"/>
                  </a:lnTo>
                  <a:lnTo>
                    <a:pt x="1098" y="299"/>
                  </a:lnTo>
                  <a:lnTo>
                    <a:pt x="1089" y="299"/>
                  </a:lnTo>
                  <a:lnTo>
                    <a:pt x="1080" y="299"/>
                  </a:lnTo>
                  <a:lnTo>
                    <a:pt x="1071" y="299"/>
                  </a:lnTo>
                  <a:lnTo>
                    <a:pt x="1062" y="299"/>
                  </a:lnTo>
                  <a:lnTo>
                    <a:pt x="1053" y="299"/>
                  </a:lnTo>
                  <a:lnTo>
                    <a:pt x="1045" y="299"/>
                  </a:lnTo>
                  <a:lnTo>
                    <a:pt x="1045" y="299"/>
                  </a:lnTo>
                  <a:lnTo>
                    <a:pt x="1040" y="302"/>
                  </a:lnTo>
                  <a:lnTo>
                    <a:pt x="1031" y="311"/>
                  </a:lnTo>
                  <a:lnTo>
                    <a:pt x="1036" y="317"/>
                  </a:lnTo>
                  <a:lnTo>
                    <a:pt x="1036" y="308"/>
                  </a:lnTo>
                  <a:lnTo>
                    <a:pt x="1027" y="308"/>
                  </a:lnTo>
                  <a:lnTo>
                    <a:pt x="1016" y="308"/>
                  </a:lnTo>
                  <a:lnTo>
                    <a:pt x="1016" y="308"/>
                  </a:lnTo>
                  <a:lnTo>
                    <a:pt x="1011" y="311"/>
                  </a:lnTo>
                  <a:lnTo>
                    <a:pt x="1011" y="311"/>
                  </a:lnTo>
                  <a:lnTo>
                    <a:pt x="1002" y="322"/>
                  </a:lnTo>
                  <a:lnTo>
                    <a:pt x="1007" y="327"/>
                  </a:lnTo>
                  <a:lnTo>
                    <a:pt x="1007" y="318"/>
                  </a:lnTo>
                  <a:lnTo>
                    <a:pt x="998" y="318"/>
                  </a:lnTo>
                  <a:lnTo>
                    <a:pt x="991" y="318"/>
                  </a:lnTo>
                  <a:lnTo>
                    <a:pt x="991" y="318"/>
                  </a:lnTo>
                  <a:lnTo>
                    <a:pt x="986" y="322"/>
                  </a:lnTo>
                  <a:lnTo>
                    <a:pt x="986" y="322"/>
                  </a:lnTo>
                  <a:lnTo>
                    <a:pt x="977" y="333"/>
                  </a:lnTo>
                  <a:lnTo>
                    <a:pt x="982" y="338"/>
                  </a:lnTo>
                  <a:lnTo>
                    <a:pt x="982" y="329"/>
                  </a:lnTo>
                  <a:lnTo>
                    <a:pt x="973" y="329"/>
                  </a:lnTo>
                  <a:lnTo>
                    <a:pt x="964" y="329"/>
                  </a:lnTo>
                  <a:lnTo>
                    <a:pt x="964" y="329"/>
                  </a:lnTo>
                  <a:lnTo>
                    <a:pt x="959" y="333"/>
                  </a:lnTo>
                  <a:lnTo>
                    <a:pt x="959" y="333"/>
                  </a:lnTo>
                  <a:lnTo>
                    <a:pt x="950" y="344"/>
                  </a:lnTo>
                  <a:lnTo>
                    <a:pt x="955" y="349"/>
                  </a:lnTo>
                  <a:lnTo>
                    <a:pt x="955" y="340"/>
                  </a:lnTo>
                  <a:lnTo>
                    <a:pt x="946" y="340"/>
                  </a:lnTo>
                  <a:lnTo>
                    <a:pt x="937" y="340"/>
                  </a:lnTo>
                  <a:lnTo>
                    <a:pt x="937" y="340"/>
                  </a:lnTo>
                  <a:lnTo>
                    <a:pt x="931" y="344"/>
                  </a:lnTo>
                  <a:lnTo>
                    <a:pt x="931" y="344"/>
                  </a:lnTo>
                  <a:lnTo>
                    <a:pt x="922" y="355"/>
                  </a:lnTo>
                  <a:lnTo>
                    <a:pt x="928" y="360"/>
                  </a:lnTo>
                  <a:lnTo>
                    <a:pt x="928" y="351"/>
                  </a:lnTo>
                  <a:lnTo>
                    <a:pt x="919" y="351"/>
                  </a:lnTo>
                  <a:lnTo>
                    <a:pt x="910" y="351"/>
                  </a:lnTo>
                  <a:lnTo>
                    <a:pt x="902" y="351"/>
                  </a:lnTo>
                  <a:lnTo>
                    <a:pt x="902" y="351"/>
                  </a:lnTo>
                  <a:lnTo>
                    <a:pt x="897" y="355"/>
                  </a:lnTo>
                  <a:lnTo>
                    <a:pt x="897" y="355"/>
                  </a:lnTo>
                  <a:lnTo>
                    <a:pt x="888" y="365"/>
                  </a:lnTo>
                  <a:lnTo>
                    <a:pt x="893" y="371"/>
                  </a:lnTo>
                  <a:lnTo>
                    <a:pt x="893" y="362"/>
                  </a:lnTo>
                  <a:lnTo>
                    <a:pt x="884" y="362"/>
                  </a:lnTo>
                  <a:lnTo>
                    <a:pt x="874" y="362"/>
                  </a:lnTo>
                  <a:lnTo>
                    <a:pt x="874" y="362"/>
                  </a:lnTo>
                  <a:lnTo>
                    <a:pt x="868" y="365"/>
                  </a:lnTo>
                  <a:lnTo>
                    <a:pt x="868" y="365"/>
                  </a:lnTo>
                  <a:lnTo>
                    <a:pt x="859" y="376"/>
                  </a:lnTo>
                  <a:lnTo>
                    <a:pt x="865" y="382"/>
                  </a:lnTo>
                  <a:lnTo>
                    <a:pt x="865" y="373"/>
                  </a:lnTo>
                  <a:lnTo>
                    <a:pt x="857" y="373"/>
                  </a:lnTo>
                  <a:lnTo>
                    <a:pt x="857" y="373"/>
                  </a:lnTo>
                  <a:lnTo>
                    <a:pt x="852" y="376"/>
                  </a:lnTo>
                  <a:lnTo>
                    <a:pt x="843" y="385"/>
                  </a:lnTo>
                  <a:lnTo>
                    <a:pt x="848" y="391"/>
                  </a:lnTo>
                  <a:lnTo>
                    <a:pt x="848" y="382"/>
                  </a:lnTo>
                  <a:lnTo>
                    <a:pt x="839" y="382"/>
                  </a:lnTo>
                  <a:lnTo>
                    <a:pt x="830" y="382"/>
                  </a:lnTo>
                  <a:lnTo>
                    <a:pt x="830" y="382"/>
                  </a:lnTo>
                  <a:lnTo>
                    <a:pt x="825" y="385"/>
                  </a:lnTo>
                  <a:lnTo>
                    <a:pt x="825" y="385"/>
                  </a:lnTo>
                  <a:lnTo>
                    <a:pt x="816" y="396"/>
                  </a:lnTo>
                  <a:lnTo>
                    <a:pt x="821" y="402"/>
                  </a:lnTo>
                  <a:lnTo>
                    <a:pt x="821" y="393"/>
                  </a:lnTo>
                  <a:lnTo>
                    <a:pt x="812" y="393"/>
                  </a:lnTo>
                  <a:lnTo>
                    <a:pt x="803" y="393"/>
                  </a:lnTo>
                  <a:lnTo>
                    <a:pt x="803" y="393"/>
                  </a:lnTo>
                  <a:lnTo>
                    <a:pt x="798" y="396"/>
                  </a:lnTo>
                  <a:lnTo>
                    <a:pt x="798" y="396"/>
                  </a:lnTo>
                  <a:lnTo>
                    <a:pt x="789" y="407"/>
                  </a:lnTo>
                  <a:lnTo>
                    <a:pt x="794" y="412"/>
                  </a:lnTo>
                  <a:lnTo>
                    <a:pt x="794" y="403"/>
                  </a:lnTo>
                  <a:lnTo>
                    <a:pt x="785" y="403"/>
                  </a:lnTo>
                  <a:lnTo>
                    <a:pt x="776" y="403"/>
                  </a:lnTo>
                  <a:lnTo>
                    <a:pt x="776" y="403"/>
                  </a:lnTo>
                  <a:lnTo>
                    <a:pt x="770" y="407"/>
                  </a:lnTo>
                  <a:lnTo>
                    <a:pt x="770" y="407"/>
                  </a:lnTo>
                  <a:lnTo>
                    <a:pt x="761" y="418"/>
                  </a:lnTo>
                  <a:lnTo>
                    <a:pt x="767" y="423"/>
                  </a:lnTo>
                  <a:lnTo>
                    <a:pt x="767" y="414"/>
                  </a:lnTo>
                  <a:lnTo>
                    <a:pt x="760" y="414"/>
                  </a:lnTo>
                  <a:lnTo>
                    <a:pt x="751" y="414"/>
                  </a:lnTo>
                  <a:lnTo>
                    <a:pt x="751" y="414"/>
                  </a:lnTo>
                  <a:lnTo>
                    <a:pt x="745" y="418"/>
                  </a:lnTo>
                  <a:lnTo>
                    <a:pt x="745" y="418"/>
                  </a:lnTo>
                  <a:lnTo>
                    <a:pt x="736" y="429"/>
                  </a:lnTo>
                  <a:lnTo>
                    <a:pt x="742" y="434"/>
                  </a:lnTo>
                  <a:lnTo>
                    <a:pt x="742" y="425"/>
                  </a:lnTo>
                  <a:lnTo>
                    <a:pt x="731" y="425"/>
                  </a:lnTo>
                  <a:lnTo>
                    <a:pt x="722" y="425"/>
                  </a:lnTo>
                  <a:lnTo>
                    <a:pt x="714" y="425"/>
                  </a:lnTo>
                  <a:lnTo>
                    <a:pt x="714" y="434"/>
                  </a:lnTo>
                  <a:lnTo>
                    <a:pt x="722" y="429"/>
                  </a:lnTo>
                  <a:lnTo>
                    <a:pt x="713" y="418"/>
                  </a:lnTo>
                  <a:lnTo>
                    <a:pt x="713" y="418"/>
                  </a:lnTo>
                  <a:lnTo>
                    <a:pt x="705" y="414"/>
                  </a:lnTo>
                  <a:lnTo>
                    <a:pt x="696" y="414"/>
                  </a:lnTo>
                  <a:lnTo>
                    <a:pt x="687" y="414"/>
                  </a:lnTo>
                  <a:lnTo>
                    <a:pt x="678" y="414"/>
                  </a:lnTo>
                  <a:lnTo>
                    <a:pt x="669" y="414"/>
                  </a:lnTo>
                  <a:lnTo>
                    <a:pt x="669" y="423"/>
                  </a:lnTo>
                  <a:lnTo>
                    <a:pt x="676" y="418"/>
                  </a:lnTo>
                  <a:lnTo>
                    <a:pt x="667" y="407"/>
                  </a:lnTo>
                  <a:lnTo>
                    <a:pt x="667" y="407"/>
                  </a:lnTo>
                  <a:lnTo>
                    <a:pt x="660" y="403"/>
                  </a:lnTo>
                  <a:lnTo>
                    <a:pt x="651" y="403"/>
                  </a:lnTo>
                  <a:lnTo>
                    <a:pt x="642" y="403"/>
                  </a:lnTo>
                  <a:lnTo>
                    <a:pt x="642" y="412"/>
                  </a:lnTo>
                  <a:lnTo>
                    <a:pt x="649" y="407"/>
                  </a:lnTo>
                  <a:lnTo>
                    <a:pt x="640" y="396"/>
                  </a:lnTo>
                  <a:lnTo>
                    <a:pt x="640" y="396"/>
                  </a:lnTo>
                  <a:lnTo>
                    <a:pt x="633" y="393"/>
                  </a:lnTo>
                  <a:lnTo>
                    <a:pt x="624" y="393"/>
                  </a:lnTo>
                  <a:lnTo>
                    <a:pt x="617" y="393"/>
                  </a:lnTo>
                  <a:lnTo>
                    <a:pt x="617" y="402"/>
                  </a:lnTo>
                  <a:lnTo>
                    <a:pt x="624" y="396"/>
                  </a:lnTo>
                  <a:lnTo>
                    <a:pt x="615" y="385"/>
                  </a:lnTo>
                  <a:lnTo>
                    <a:pt x="615" y="385"/>
                  </a:lnTo>
                  <a:lnTo>
                    <a:pt x="608" y="382"/>
                  </a:lnTo>
                  <a:lnTo>
                    <a:pt x="597" y="382"/>
                  </a:lnTo>
                  <a:lnTo>
                    <a:pt x="588" y="382"/>
                  </a:lnTo>
                  <a:lnTo>
                    <a:pt x="588" y="391"/>
                  </a:lnTo>
                  <a:lnTo>
                    <a:pt x="595" y="385"/>
                  </a:lnTo>
                  <a:lnTo>
                    <a:pt x="586" y="376"/>
                  </a:lnTo>
                  <a:lnTo>
                    <a:pt x="586" y="376"/>
                  </a:lnTo>
                  <a:lnTo>
                    <a:pt x="579" y="373"/>
                  </a:lnTo>
                  <a:lnTo>
                    <a:pt x="572" y="373"/>
                  </a:lnTo>
                  <a:lnTo>
                    <a:pt x="572" y="382"/>
                  </a:lnTo>
                  <a:lnTo>
                    <a:pt x="579" y="376"/>
                  </a:lnTo>
                  <a:lnTo>
                    <a:pt x="570" y="365"/>
                  </a:lnTo>
                  <a:lnTo>
                    <a:pt x="570" y="365"/>
                  </a:lnTo>
                  <a:lnTo>
                    <a:pt x="562" y="362"/>
                  </a:lnTo>
                  <a:lnTo>
                    <a:pt x="553" y="362"/>
                  </a:lnTo>
                  <a:lnTo>
                    <a:pt x="544" y="362"/>
                  </a:lnTo>
                  <a:lnTo>
                    <a:pt x="544" y="371"/>
                  </a:lnTo>
                  <a:lnTo>
                    <a:pt x="552" y="365"/>
                  </a:lnTo>
                  <a:lnTo>
                    <a:pt x="543" y="355"/>
                  </a:lnTo>
                  <a:lnTo>
                    <a:pt x="543" y="355"/>
                  </a:lnTo>
                  <a:lnTo>
                    <a:pt x="535" y="351"/>
                  </a:lnTo>
                  <a:lnTo>
                    <a:pt x="526" y="351"/>
                  </a:lnTo>
                  <a:lnTo>
                    <a:pt x="517" y="351"/>
                  </a:lnTo>
                  <a:lnTo>
                    <a:pt x="517" y="360"/>
                  </a:lnTo>
                  <a:lnTo>
                    <a:pt x="524" y="355"/>
                  </a:lnTo>
                  <a:lnTo>
                    <a:pt x="515" y="344"/>
                  </a:lnTo>
                  <a:lnTo>
                    <a:pt x="515" y="344"/>
                  </a:lnTo>
                  <a:lnTo>
                    <a:pt x="508" y="340"/>
                  </a:lnTo>
                  <a:lnTo>
                    <a:pt x="499" y="340"/>
                  </a:lnTo>
                  <a:lnTo>
                    <a:pt x="490" y="340"/>
                  </a:lnTo>
                  <a:lnTo>
                    <a:pt x="490" y="349"/>
                  </a:lnTo>
                  <a:lnTo>
                    <a:pt x="497" y="344"/>
                  </a:lnTo>
                  <a:lnTo>
                    <a:pt x="488" y="333"/>
                  </a:lnTo>
                  <a:lnTo>
                    <a:pt x="488" y="333"/>
                  </a:lnTo>
                  <a:lnTo>
                    <a:pt x="481" y="329"/>
                  </a:lnTo>
                  <a:lnTo>
                    <a:pt x="474" y="329"/>
                  </a:lnTo>
                  <a:lnTo>
                    <a:pt x="474" y="338"/>
                  </a:lnTo>
                  <a:lnTo>
                    <a:pt x="481" y="333"/>
                  </a:lnTo>
                  <a:lnTo>
                    <a:pt x="472" y="322"/>
                  </a:lnTo>
                  <a:lnTo>
                    <a:pt x="472" y="322"/>
                  </a:lnTo>
                  <a:lnTo>
                    <a:pt x="465" y="318"/>
                  </a:lnTo>
                  <a:lnTo>
                    <a:pt x="454" y="318"/>
                  </a:lnTo>
                  <a:lnTo>
                    <a:pt x="454" y="327"/>
                  </a:lnTo>
                  <a:lnTo>
                    <a:pt x="461" y="322"/>
                  </a:lnTo>
                  <a:lnTo>
                    <a:pt x="452" y="311"/>
                  </a:lnTo>
                  <a:lnTo>
                    <a:pt x="452" y="311"/>
                  </a:lnTo>
                  <a:lnTo>
                    <a:pt x="445" y="308"/>
                  </a:lnTo>
                  <a:lnTo>
                    <a:pt x="436" y="308"/>
                  </a:lnTo>
                  <a:lnTo>
                    <a:pt x="436" y="317"/>
                  </a:lnTo>
                  <a:lnTo>
                    <a:pt x="443" y="311"/>
                  </a:lnTo>
                  <a:lnTo>
                    <a:pt x="436" y="302"/>
                  </a:lnTo>
                  <a:lnTo>
                    <a:pt x="436" y="302"/>
                  </a:lnTo>
                  <a:lnTo>
                    <a:pt x="429" y="299"/>
                  </a:lnTo>
                  <a:lnTo>
                    <a:pt x="420" y="299"/>
                  </a:lnTo>
                  <a:lnTo>
                    <a:pt x="420" y="308"/>
                  </a:lnTo>
                  <a:lnTo>
                    <a:pt x="427" y="302"/>
                  </a:lnTo>
                  <a:lnTo>
                    <a:pt x="418" y="291"/>
                  </a:lnTo>
                  <a:lnTo>
                    <a:pt x="418" y="291"/>
                  </a:lnTo>
                  <a:lnTo>
                    <a:pt x="411" y="288"/>
                  </a:lnTo>
                  <a:lnTo>
                    <a:pt x="401" y="288"/>
                  </a:lnTo>
                  <a:lnTo>
                    <a:pt x="401" y="297"/>
                  </a:lnTo>
                  <a:lnTo>
                    <a:pt x="409" y="291"/>
                  </a:lnTo>
                  <a:lnTo>
                    <a:pt x="400" y="280"/>
                  </a:lnTo>
                  <a:lnTo>
                    <a:pt x="391" y="270"/>
                  </a:lnTo>
                  <a:lnTo>
                    <a:pt x="391" y="270"/>
                  </a:lnTo>
                  <a:lnTo>
                    <a:pt x="383" y="266"/>
                  </a:lnTo>
                  <a:lnTo>
                    <a:pt x="374" y="266"/>
                  </a:lnTo>
                  <a:lnTo>
                    <a:pt x="374" y="275"/>
                  </a:lnTo>
                  <a:lnTo>
                    <a:pt x="382" y="270"/>
                  </a:lnTo>
                  <a:lnTo>
                    <a:pt x="373" y="259"/>
                  </a:lnTo>
                  <a:lnTo>
                    <a:pt x="373" y="259"/>
                  </a:lnTo>
                  <a:lnTo>
                    <a:pt x="365" y="255"/>
                  </a:lnTo>
                  <a:lnTo>
                    <a:pt x="356" y="255"/>
                  </a:lnTo>
                  <a:lnTo>
                    <a:pt x="356" y="264"/>
                  </a:lnTo>
                  <a:lnTo>
                    <a:pt x="364" y="259"/>
                  </a:lnTo>
                  <a:lnTo>
                    <a:pt x="354" y="248"/>
                  </a:lnTo>
                  <a:lnTo>
                    <a:pt x="354" y="248"/>
                  </a:lnTo>
                  <a:lnTo>
                    <a:pt x="347" y="244"/>
                  </a:lnTo>
                  <a:lnTo>
                    <a:pt x="340" y="244"/>
                  </a:lnTo>
                  <a:lnTo>
                    <a:pt x="340" y="253"/>
                  </a:lnTo>
                  <a:lnTo>
                    <a:pt x="347" y="248"/>
                  </a:lnTo>
                  <a:lnTo>
                    <a:pt x="338" y="237"/>
                  </a:lnTo>
                  <a:lnTo>
                    <a:pt x="338" y="237"/>
                  </a:lnTo>
                  <a:lnTo>
                    <a:pt x="331" y="233"/>
                  </a:lnTo>
                  <a:lnTo>
                    <a:pt x="322" y="233"/>
                  </a:lnTo>
                  <a:lnTo>
                    <a:pt x="322" y="242"/>
                  </a:lnTo>
                  <a:lnTo>
                    <a:pt x="329" y="237"/>
                  </a:lnTo>
                  <a:lnTo>
                    <a:pt x="318" y="226"/>
                  </a:lnTo>
                  <a:lnTo>
                    <a:pt x="309" y="217"/>
                  </a:lnTo>
                  <a:lnTo>
                    <a:pt x="309" y="217"/>
                  </a:lnTo>
                  <a:lnTo>
                    <a:pt x="302" y="214"/>
                  </a:lnTo>
                  <a:lnTo>
                    <a:pt x="293" y="214"/>
                  </a:lnTo>
                  <a:lnTo>
                    <a:pt x="293" y="223"/>
                  </a:lnTo>
                  <a:lnTo>
                    <a:pt x="300" y="219"/>
                  </a:lnTo>
                  <a:lnTo>
                    <a:pt x="293" y="208"/>
                  </a:lnTo>
                  <a:lnTo>
                    <a:pt x="293" y="206"/>
                  </a:lnTo>
                  <a:lnTo>
                    <a:pt x="286" y="203"/>
                  </a:lnTo>
                  <a:lnTo>
                    <a:pt x="277" y="203"/>
                  </a:lnTo>
                  <a:lnTo>
                    <a:pt x="277" y="212"/>
                  </a:lnTo>
                  <a:lnTo>
                    <a:pt x="284" y="206"/>
                  </a:lnTo>
                  <a:lnTo>
                    <a:pt x="275" y="195"/>
                  </a:lnTo>
                  <a:lnTo>
                    <a:pt x="266" y="185"/>
                  </a:lnTo>
                  <a:lnTo>
                    <a:pt x="266" y="185"/>
                  </a:lnTo>
                  <a:lnTo>
                    <a:pt x="259" y="181"/>
                  </a:lnTo>
                  <a:lnTo>
                    <a:pt x="250" y="181"/>
                  </a:lnTo>
                  <a:lnTo>
                    <a:pt x="250" y="190"/>
                  </a:lnTo>
                  <a:lnTo>
                    <a:pt x="257" y="185"/>
                  </a:lnTo>
                  <a:lnTo>
                    <a:pt x="248" y="174"/>
                  </a:lnTo>
                  <a:lnTo>
                    <a:pt x="248" y="174"/>
                  </a:lnTo>
                  <a:lnTo>
                    <a:pt x="241" y="170"/>
                  </a:lnTo>
                  <a:lnTo>
                    <a:pt x="231" y="170"/>
                  </a:lnTo>
                  <a:lnTo>
                    <a:pt x="231" y="179"/>
                  </a:lnTo>
                  <a:lnTo>
                    <a:pt x="239" y="174"/>
                  </a:lnTo>
                  <a:lnTo>
                    <a:pt x="230" y="163"/>
                  </a:lnTo>
                  <a:lnTo>
                    <a:pt x="221" y="152"/>
                  </a:lnTo>
                  <a:lnTo>
                    <a:pt x="221" y="152"/>
                  </a:lnTo>
                  <a:lnTo>
                    <a:pt x="212" y="143"/>
                  </a:lnTo>
                  <a:lnTo>
                    <a:pt x="212" y="143"/>
                  </a:lnTo>
                  <a:lnTo>
                    <a:pt x="204" y="139"/>
                  </a:lnTo>
                  <a:lnTo>
                    <a:pt x="197" y="139"/>
                  </a:lnTo>
                  <a:lnTo>
                    <a:pt x="197" y="148"/>
                  </a:lnTo>
                  <a:lnTo>
                    <a:pt x="204" y="143"/>
                  </a:lnTo>
                  <a:lnTo>
                    <a:pt x="195" y="132"/>
                  </a:lnTo>
                  <a:lnTo>
                    <a:pt x="195" y="132"/>
                  </a:lnTo>
                  <a:lnTo>
                    <a:pt x="188" y="129"/>
                  </a:lnTo>
                  <a:lnTo>
                    <a:pt x="179" y="129"/>
                  </a:lnTo>
                  <a:lnTo>
                    <a:pt x="179" y="138"/>
                  </a:lnTo>
                  <a:lnTo>
                    <a:pt x="186" y="132"/>
                  </a:lnTo>
                  <a:lnTo>
                    <a:pt x="175" y="121"/>
                  </a:lnTo>
                  <a:lnTo>
                    <a:pt x="168" y="127"/>
                  </a:lnTo>
                  <a:lnTo>
                    <a:pt x="175" y="121"/>
                  </a:lnTo>
                  <a:lnTo>
                    <a:pt x="166" y="110"/>
                  </a:lnTo>
                  <a:lnTo>
                    <a:pt x="166" y="110"/>
                  </a:lnTo>
                  <a:lnTo>
                    <a:pt x="159" y="107"/>
                  </a:lnTo>
                  <a:lnTo>
                    <a:pt x="150" y="107"/>
                  </a:lnTo>
                  <a:lnTo>
                    <a:pt x="150" y="116"/>
                  </a:lnTo>
                  <a:lnTo>
                    <a:pt x="157" y="112"/>
                  </a:lnTo>
                  <a:lnTo>
                    <a:pt x="150" y="101"/>
                  </a:lnTo>
                  <a:lnTo>
                    <a:pt x="150" y="100"/>
                  </a:lnTo>
                  <a:lnTo>
                    <a:pt x="141" y="89"/>
                  </a:lnTo>
                  <a:lnTo>
                    <a:pt x="132" y="78"/>
                  </a:lnTo>
                  <a:lnTo>
                    <a:pt x="132" y="78"/>
                  </a:lnTo>
                  <a:lnTo>
                    <a:pt x="125" y="74"/>
                  </a:lnTo>
                  <a:lnTo>
                    <a:pt x="116" y="74"/>
                  </a:lnTo>
                  <a:lnTo>
                    <a:pt x="116" y="83"/>
                  </a:lnTo>
                  <a:lnTo>
                    <a:pt x="123" y="78"/>
                  </a:lnTo>
                  <a:lnTo>
                    <a:pt x="114" y="69"/>
                  </a:lnTo>
                  <a:lnTo>
                    <a:pt x="107" y="74"/>
                  </a:lnTo>
                  <a:lnTo>
                    <a:pt x="114" y="69"/>
                  </a:lnTo>
                  <a:lnTo>
                    <a:pt x="105" y="58"/>
                  </a:lnTo>
                  <a:lnTo>
                    <a:pt x="105" y="58"/>
                  </a:lnTo>
                  <a:lnTo>
                    <a:pt x="98" y="54"/>
                  </a:lnTo>
                  <a:lnTo>
                    <a:pt x="89" y="54"/>
                  </a:lnTo>
                  <a:lnTo>
                    <a:pt x="89" y="63"/>
                  </a:lnTo>
                  <a:lnTo>
                    <a:pt x="96" y="58"/>
                  </a:lnTo>
                  <a:lnTo>
                    <a:pt x="87" y="47"/>
                  </a:lnTo>
                  <a:lnTo>
                    <a:pt x="87" y="47"/>
                  </a:lnTo>
                  <a:lnTo>
                    <a:pt x="80" y="44"/>
                  </a:lnTo>
                  <a:lnTo>
                    <a:pt x="71" y="44"/>
                  </a:lnTo>
                  <a:lnTo>
                    <a:pt x="71" y="53"/>
                  </a:lnTo>
                  <a:lnTo>
                    <a:pt x="78" y="47"/>
                  </a:lnTo>
                  <a:lnTo>
                    <a:pt x="69" y="36"/>
                  </a:lnTo>
                  <a:lnTo>
                    <a:pt x="61" y="42"/>
                  </a:lnTo>
                  <a:lnTo>
                    <a:pt x="69" y="38"/>
                  </a:lnTo>
                  <a:lnTo>
                    <a:pt x="61" y="27"/>
                  </a:lnTo>
                  <a:lnTo>
                    <a:pt x="61" y="25"/>
                  </a:lnTo>
                  <a:lnTo>
                    <a:pt x="54" y="22"/>
                  </a:lnTo>
                  <a:lnTo>
                    <a:pt x="45" y="22"/>
                  </a:lnTo>
                  <a:lnTo>
                    <a:pt x="45" y="31"/>
                  </a:lnTo>
                  <a:lnTo>
                    <a:pt x="52" y="25"/>
                  </a:lnTo>
                  <a:lnTo>
                    <a:pt x="43" y="15"/>
                  </a:lnTo>
                  <a:lnTo>
                    <a:pt x="43" y="15"/>
                  </a:lnTo>
                  <a:lnTo>
                    <a:pt x="36" y="11"/>
                  </a:lnTo>
                  <a:lnTo>
                    <a:pt x="25" y="11"/>
                  </a:lnTo>
                  <a:lnTo>
                    <a:pt x="16" y="11"/>
                  </a:lnTo>
                  <a:lnTo>
                    <a:pt x="16" y="20"/>
                  </a:lnTo>
                  <a:lnTo>
                    <a:pt x="23" y="16"/>
                  </a:lnTo>
                  <a:lnTo>
                    <a:pt x="16" y="6"/>
                  </a:lnTo>
                  <a:lnTo>
                    <a:pt x="16" y="4"/>
                  </a:lnTo>
                  <a:lnTo>
                    <a:pt x="9"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80" name="Freeform 104">
              <a:extLst>
                <a:ext uri="{FF2B5EF4-FFF2-40B4-BE49-F238E27FC236}">
                  <a16:creationId xmlns:a16="http://schemas.microsoft.com/office/drawing/2014/main" id="{70DA7D29-357D-479B-9EC3-E1D1C48B1D32}"/>
                </a:ext>
              </a:extLst>
            </p:cNvPr>
            <p:cNvSpPr>
              <a:spLocks/>
            </p:cNvSpPr>
            <p:nvPr/>
          </p:nvSpPr>
          <p:spPr bwMode="auto">
            <a:xfrm>
              <a:off x="749" y="2551"/>
              <a:ext cx="570" cy="161"/>
            </a:xfrm>
            <a:custGeom>
              <a:avLst/>
              <a:gdLst>
                <a:gd name="T0" fmla="*/ 25 w 1139"/>
                <a:gd name="T1" fmla="*/ 251 h 321"/>
                <a:gd name="T2" fmla="*/ 62 w 1139"/>
                <a:gd name="T3" fmla="*/ 226 h 321"/>
                <a:gd name="T4" fmla="*/ 89 w 1139"/>
                <a:gd name="T5" fmla="*/ 197 h 321"/>
                <a:gd name="T6" fmla="*/ 123 w 1139"/>
                <a:gd name="T7" fmla="*/ 162 h 321"/>
                <a:gd name="T8" fmla="*/ 157 w 1139"/>
                <a:gd name="T9" fmla="*/ 130 h 321"/>
                <a:gd name="T10" fmla="*/ 184 w 1139"/>
                <a:gd name="T11" fmla="*/ 110 h 321"/>
                <a:gd name="T12" fmla="*/ 230 w 1139"/>
                <a:gd name="T13" fmla="*/ 66 h 321"/>
                <a:gd name="T14" fmla="*/ 248 w 1139"/>
                <a:gd name="T15" fmla="*/ 48 h 321"/>
                <a:gd name="T16" fmla="*/ 279 w 1139"/>
                <a:gd name="T17" fmla="*/ 36 h 321"/>
                <a:gd name="T18" fmla="*/ 306 w 1139"/>
                <a:gd name="T19" fmla="*/ 38 h 321"/>
                <a:gd name="T20" fmla="*/ 356 w 1139"/>
                <a:gd name="T21" fmla="*/ 39 h 321"/>
                <a:gd name="T22" fmla="*/ 400 w 1139"/>
                <a:gd name="T23" fmla="*/ 39 h 321"/>
                <a:gd name="T24" fmla="*/ 436 w 1139"/>
                <a:gd name="T25" fmla="*/ 48 h 321"/>
                <a:gd name="T26" fmla="*/ 470 w 1139"/>
                <a:gd name="T27" fmla="*/ 25 h 321"/>
                <a:gd name="T28" fmla="*/ 499 w 1139"/>
                <a:gd name="T29" fmla="*/ 9 h 321"/>
                <a:gd name="T30" fmla="*/ 546 w 1139"/>
                <a:gd name="T31" fmla="*/ 38 h 321"/>
                <a:gd name="T32" fmla="*/ 588 w 1139"/>
                <a:gd name="T33" fmla="*/ 59 h 321"/>
                <a:gd name="T34" fmla="*/ 617 w 1139"/>
                <a:gd name="T35" fmla="*/ 88 h 321"/>
                <a:gd name="T36" fmla="*/ 655 w 1139"/>
                <a:gd name="T37" fmla="*/ 119 h 321"/>
                <a:gd name="T38" fmla="*/ 695 w 1139"/>
                <a:gd name="T39" fmla="*/ 135 h 321"/>
                <a:gd name="T40" fmla="*/ 725 w 1139"/>
                <a:gd name="T41" fmla="*/ 173 h 321"/>
                <a:gd name="T42" fmla="*/ 765 w 1139"/>
                <a:gd name="T43" fmla="*/ 197 h 321"/>
                <a:gd name="T44" fmla="*/ 794 w 1139"/>
                <a:gd name="T45" fmla="*/ 209 h 321"/>
                <a:gd name="T46" fmla="*/ 823 w 1139"/>
                <a:gd name="T47" fmla="*/ 247 h 321"/>
                <a:gd name="T48" fmla="*/ 854 w 1139"/>
                <a:gd name="T49" fmla="*/ 273 h 321"/>
                <a:gd name="T50" fmla="*/ 886 w 1139"/>
                <a:gd name="T51" fmla="*/ 289 h 321"/>
                <a:gd name="T52" fmla="*/ 962 w 1139"/>
                <a:gd name="T53" fmla="*/ 303 h 321"/>
                <a:gd name="T54" fmla="*/ 1006 w 1139"/>
                <a:gd name="T55" fmla="*/ 292 h 321"/>
                <a:gd name="T56" fmla="*/ 1073 w 1139"/>
                <a:gd name="T57" fmla="*/ 289 h 321"/>
                <a:gd name="T58" fmla="*/ 1114 w 1139"/>
                <a:gd name="T59" fmla="*/ 314 h 321"/>
                <a:gd name="T60" fmla="*/ 1114 w 1139"/>
                <a:gd name="T61" fmla="*/ 305 h 321"/>
                <a:gd name="T62" fmla="*/ 1085 w 1139"/>
                <a:gd name="T63" fmla="*/ 278 h 321"/>
                <a:gd name="T64" fmla="*/ 997 w 1139"/>
                <a:gd name="T65" fmla="*/ 274 h 321"/>
                <a:gd name="T66" fmla="*/ 953 w 1139"/>
                <a:gd name="T67" fmla="*/ 285 h 321"/>
                <a:gd name="T68" fmla="*/ 890 w 1139"/>
                <a:gd name="T69" fmla="*/ 267 h 321"/>
                <a:gd name="T70" fmla="*/ 854 w 1139"/>
                <a:gd name="T71" fmla="*/ 264 h 321"/>
                <a:gd name="T72" fmla="*/ 827 w 1139"/>
                <a:gd name="T73" fmla="*/ 226 h 321"/>
                <a:gd name="T74" fmla="*/ 790 w 1139"/>
                <a:gd name="T75" fmla="*/ 193 h 321"/>
                <a:gd name="T76" fmla="*/ 765 w 1139"/>
                <a:gd name="T77" fmla="*/ 182 h 321"/>
                <a:gd name="T78" fmla="*/ 729 w 1139"/>
                <a:gd name="T79" fmla="*/ 151 h 321"/>
                <a:gd name="T80" fmla="*/ 685 w 1139"/>
                <a:gd name="T81" fmla="*/ 126 h 321"/>
                <a:gd name="T82" fmla="*/ 658 w 1139"/>
                <a:gd name="T83" fmla="*/ 99 h 321"/>
                <a:gd name="T84" fmla="*/ 629 w 1139"/>
                <a:gd name="T85" fmla="*/ 77 h 321"/>
                <a:gd name="T86" fmla="*/ 579 w 1139"/>
                <a:gd name="T87" fmla="*/ 41 h 321"/>
                <a:gd name="T88" fmla="*/ 552 w 1139"/>
                <a:gd name="T89" fmla="*/ 30 h 321"/>
                <a:gd name="T90" fmla="*/ 499 w 1139"/>
                <a:gd name="T91" fmla="*/ 0 h 321"/>
                <a:gd name="T92" fmla="*/ 458 w 1139"/>
                <a:gd name="T93" fmla="*/ 14 h 321"/>
                <a:gd name="T94" fmla="*/ 436 w 1139"/>
                <a:gd name="T95" fmla="*/ 30 h 321"/>
                <a:gd name="T96" fmla="*/ 407 w 1139"/>
                <a:gd name="T97" fmla="*/ 34 h 321"/>
                <a:gd name="T98" fmla="*/ 364 w 1139"/>
                <a:gd name="T99" fmla="*/ 25 h 321"/>
                <a:gd name="T100" fmla="*/ 320 w 1139"/>
                <a:gd name="T101" fmla="*/ 39 h 321"/>
                <a:gd name="T102" fmla="*/ 293 w 1139"/>
                <a:gd name="T103" fmla="*/ 30 h 321"/>
                <a:gd name="T104" fmla="*/ 268 w 1139"/>
                <a:gd name="T105" fmla="*/ 30 h 321"/>
                <a:gd name="T106" fmla="*/ 222 w 1139"/>
                <a:gd name="T107" fmla="*/ 52 h 321"/>
                <a:gd name="T108" fmla="*/ 190 w 1139"/>
                <a:gd name="T109" fmla="*/ 77 h 321"/>
                <a:gd name="T110" fmla="*/ 159 w 1139"/>
                <a:gd name="T111" fmla="*/ 104 h 321"/>
                <a:gd name="T112" fmla="*/ 134 w 1139"/>
                <a:gd name="T113" fmla="*/ 137 h 321"/>
                <a:gd name="T114" fmla="*/ 98 w 1139"/>
                <a:gd name="T115" fmla="*/ 159 h 321"/>
                <a:gd name="T116" fmla="*/ 65 w 1139"/>
                <a:gd name="T117" fmla="*/ 193 h 321"/>
                <a:gd name="T118" fmla="*/ 31 w 1139"/>
                <a:gd name="T119" fmla="*/ 226 h 321"/>
                <a:gd name="T120" fmla="*/ 2 w 1139"/>
                <a:gd name="T121" fmla="*/ 24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9" h="321">
                  <a:moveTo>
                    <a:pt x="0" y="244"/>
                  </a:moveTo>
                  <a:lnTo>
                    <a:pt x="0" y="262"/>
                  </a:lnTo>
                  <a:lnTo>
                    <a:pt x="7" y="262"/>
                  </a:lnTo>
                  <a:lnTo>
                    <a:pt x="7" y="262"/>
                  </a:lnTo>
                  <a:lnTo>
                    <a:pt x="14" y="258"/>
                  </a:lnTo>
                  <a:lnTo>
                    <a:pt x="14" y="258"/>
                  </a:lnTo>
                  <a:lnTo>
                    <a:pt x="24" y="247"/>
                  </a:lnTo>
                  <a:lnTo>
                    <a:pt x="16" y="242"/>
                  </a:lnTo>
                  <a:lnTo>
                    <a:pt x="16" y="251"/>
                  </a:lnTo>
                  <a:lnTo>
                    <a:pt x="25" y="251"/>
                  </a:lnTo>
                  <a:lnTo>
                    <a:pt x="25" y="251"/>
                  </a:lnTo>
                  <a:lnTo>
                    <a:pt x="33" y="249"/>
                  </a:lnTo>
                  <a:lnTo>
                    <a:pt x="43" y="238"/>
                  </a:lnTo>
                  <a:lnTo>
                    <a:pt x="43" y="236"/>
                  </a:lnTo>
                  <a:lnTo>
                    <a:pt x="52" y="226"/>
                  </a:lnTo>
                  <a:lnTo>
                    <a:pt x="45" y="220"/>
                  </a:lnTo>
                  <a:lnTo>
                    <a:pt x="45" y="229"/>
                  </a:lnTo>
                  <a:lnTo>
                    <a:pt x="54" y="229"/>
                  </a:lnTo>
                  <a:lnTo>
                    <a:pt x="54" y="229"/>
                  </a:lnTo>
                  <a:lnTo>
                    <a:pt x="62" y="226"/>
                  </a:lnTo>
                  <a:lnTo>
                    <a:pt x="62" y="226"/>
                  </a:lnTo>
                  <a:lnTo>
                    <a:pt x="69" y="215"/>
                  </a:lnTo>
                  <a:lnTo>
                    <a:pt x="62" y="209"/>
                  </a:lnTo>
                  <a:lnTo>
                    <a:pt x="69" y="215"/>
                  </a:lnTo>
                  <a:lnTo>
                    <a:pt x="78" y="204"/>
                  </a:lnTo>
                  <a:lnTo>
                    <a:pt x="87" y="193"/>
                  </a:lnTo>
                  <a:lnTo>
                    <a:pt x="80" y="188"/>
                  </a:lnTo>
                  <a:lnTo>
                    <a:pt x="80" y="197"/>
                  </a:lnTo>
                  <a:lnTo>
                    <a:pt x="89" y="197"/>
                  </a:lnTo>
                  <a:lnTo>
                    <a:pt x="89" y="197"/>
                  </a:lnTo>
                  <a:lnTo>
                    <a:pt x="96" y="193"/>
                  </a:lnTo>
                  <a:lnTo>
                    <a:pt x="96" y="191"/>
                  </a:lnTo>
                  <a:lnTo>
                    <a:pt x="105" y="171"/>
                  </a:lnTo>
                  <a:lnTo>
                    <a:pt x="98" y="168"/>
                  </a:lnTo>
                  <a:lnTo>
                    <a:pt x="98" y="177"/>
                  </a:lnTo>
                  <a:lnTo>
                    <a:pt x="107" y="177"/>
                  </a:lnTo>
                  <a:lnTo>
                    <a:pt x="107" y="177"/>
                  </a:lnTo>
                  <a:lnTo>
                    <a:pt x="114" y="173"/>
                  </a:lnTo>
                  <a:lnTo>
                    <a:pt x="114" y="173"/>
                  </a:lnTo>
                  <a:lnTo>
                    <a:pt x="123" y="162"/>
                  </a:lnTo>
                  <a:lnTo>
                    <a:pt x="132" y="151"/>
                  </a:lnTo>
                  <a:lnTo>
                    <a:pt x="125" y="146"/>
                  </a:lnTo>
                  <a:lnTo>
                    <a:pt x="125" y="155"/>
                  </a:lnTo>
                  <a:lnTo>
                    <a:pt x="134" y="155"/>
                  </a:lnTo>
                  <a:lnTo>
                    <a:pt x="134" y="155"/>
                  </a:lnTo>
                  <a:lnTo>
                    <a:pt x="141" y="151"/>
                  </a:lnTo>
                  <a:lnTo>
                    <a:pt x="141" y="151"/>
                  </a:lnTo>
                  <a:lnTo>
                    <a:pt x="150" y="141"/>
                  </a:lnTo>
                  <a:lnTo>
                    <a:pt x="150" y="141"/>
                  </a:lnTo>
                  <a:lnTo>
                    <a:pt x="157" y="130"/>
                  </a:lnTo>
                  <a:lnTo>
                    <a:pt x="150" y="124"/>
                  </a:lnTo>
                  <a:lnTo>
                    <a:pt x="157" y="130"/>
                  </a:lnTo>
                  <a:lnTo>
                    <a:pt x="166" y="119"/>
                  </a:lnTo>
                  <a:lnTo>
                    <a:pt x="159" y="113"/>
                  </a:lnTo>
                  <a:lnTo>
                    <a:pt x="159" y="123"/>
                  </a:lnTo>
                  <a:lnTo>
                    <a:pt x="168" y="123"/>
                  </a:lnTo>
                  <a:lnTo>
                    <a:pt x="168" y="123"/>
                  </a:lnTo>
                  <a:lnTo>
                    <a:pt x="175" y="121"/>
                  </a:lnTo>
                  <a:lnTo>
                    <a:pt x="184" y="112"/>
                  </a:lnTo>
                  <a:lnTo>
                    <a:pt x="184" y="110"/>
                  </a:lnTo>
                  <a:lnTo>
                    <a:pt x="194" y="99"/>
                  </a:lnTo>
                  <a:lnTo>
                    <a:pt x="203" y="88"/>
                  </a:lnTo>
                  <a:lnTo>
                    <a:pt x="195" y="83"/>
                  </a:lnTo>
                  <a:lnTo>
                    <a:pt x="195" y="92"/>
                  </a:lnTo>
                  <a:lnTo>
                    <a:pt x="204" y="92"/>
                  </a:lnTo>
                  <a:lnTo>
                    <a:pt x="204" y="92"/>
                  </a:lnTo>
                  <a:lnTo>
                    <a:pt x="212" y="88"/>
                  </a:lnTo>
                  <a:lnTo>
                    <a:pt x="212" y="88"/>
                  </a:lnTo>
                  <a:lnTo>
                    <a:pt x="221" y="77"/>
                  </a:lnTo>
                  <a:lnTo>
                    <a:pt x="230" y="66"/>
                  </a:lnTo>
                  <a:lnTo>
                    <a:pt x="222" y="61"/>
                  </a:lnTo>
                  <a:lnTo>
                    <a:pt x="222" y="70"/>
                  </a:lnTo>
                  <a:lnTo>
                    <a:pt x="232" y="70"/>
                  </a:lnTo>
                  <a:lnTo>
                    <a:pt x="232" y="70"/>
                  </a:lnTo>
                  <a:lnTo>
                    <a:pt x="239" y="66"/>
                  </a:lnTo>
                  <a:lnTo>
                    <a:pt x="239" y="65"/>
                  </a:lnTo>
                  <a:lnTo>
                    <a:pt x="248" y="43"/>
                  </a:lnTo>
                  <a:lnTo>
                    <a:pt x="241" y="39"/>
                  </a:lnTo>
                  <a:lnTo>
                    <a:pt x="241" y="48"/>
                  </a:lnTo>
                  <a:lnTo>
                    <a:pt x="248" y="48"/>
                  </a:lnTo>
                  <a:lnTo>
                    <a:pt x="259" y="48"/>
                  </a:lnTo>
                  <a:lnTo>
                    <a:pt x="268" y="48"/>
                  </a:lnTo>
                  <a:lnTo>
                    <a:pt x="277" y="48"/>
                  </a:lnTo>
                  <a:lnTo>
                    <a:pt x="277" y="48"/>
                  </a:lnTo>
                  <a:lnTo>
                    <a:pt x="284" y="47"/>
                  </a:lnTo>
                  <a:lnTo>
                    <a:pt x="293" y="38"/>
                  </a:lnTo>
                  <a:lnTo>
                    <a:pt x="286" y="30"/>
                  </a:lnTo>
                  <a:lnTo>
                    <a:pt x="280" y="36"/>
                  </a:lnTo>
                  <a:lnTo>
                    <a:pt x="286" y="39"/>
                  </a:lnTo>
                  <a:lnTo>
                    <a:pt x="279" y="36"/>
                  </a:lnTo>
                  <a:lnTo>
                    <a:pt x="286" y="45"/>
                  </a:lnTo>
                  <a:lnTo>
                    <a:pt x="288" y="45"/>
                  </a:lnTo>
                  <a:lnTo>
                    <a:pt x="293" y="48"/>
                  </a:lnTo>
                  <a:lnTo>
                    <a:pt x="300" y="47"/>
                  </a:lnTo>
                  <a:lnTo>
                    <a:pt x="309" y="38"/>
                  </a:lnTo>
                  <a:lnTo>
                    <a:pt x="302" y="30"/>
                  </a:lnTo>
                  <a:lnTo>
                    <a:pt x="302" y="39"/>
                  </a:lnTo>
                  <a:lnTo>
                    <a:pt x="311" y="39"/>
                  </a:lnTo>
                  <a:lnTo>
                    <a:pt x="311" y="30"/>
                  </a:lnTo>
                  <a:lnTo>
                    <a:pt x="306" y="38"/>
                  </a:lnTo>
                  <a:lnTo>
                    <a:pt x="315" y="47"/>
                  </a:lnTo>
                  <a:lnTo>
                    <a:pt x="315" y="45"/>
                  </a:lnTo>
                  <a:lnTo>
                    <a:pt x="320" y="48"/>
                  </a:lnTo>
                  <a:lnTo>
                    <a:pt x="327" y="47"/>
                  </a:lnTo>
                  <a:lnTo>
                    <a:pt x="336" y="38"/>
                  </a:lnTo>
                  <a:lnTo>
                    <a:pt x="329" y="30"/>
                  </a:lnTo>
                  <a:lnTo>
                    <a:pt x="329" y="39"/>
                  </a:lnTo>
                  <a:lnTo>
                    <a:pt x="338" y="39"/>
                  </a:lnTo>
                  <a:lnTo>
                    <a:pt x="347" y="39"/>
                  </a:lnTo>
                  <a:lnTo>
                    <a:pt x="356" y="39"/>
                  </a:lnTo>
                  <a:lnTo>
                    <a:pt x="356" y="30"/>
                  </a:lnTo>
                  <a:lnTo>
                    <a:pt x="351" y="38"/>
                  </a:lnTo>
                  <a:lnTo>
                    <a:pt x="360" y="47"/>
                  </a:lnTo>
                  <a:lnTo>
                    <a:pt x="360" y="45"/>
                  </a:lnTo>
                  <a:lnTo>
                    <a:pt x="365" y="48"/>
                  </a:lnTo>
                  <a:lnTo>
                    <a:pt x="374" y="48"/>
                  </a:lnTo>
                  <a:lnTo>
                    <a:pt x="383" y="48"/>
                  </a:lnTo>
                  <a:lnTo>
                    <a:pt x="391" y="48"/>
                  </a:lnTo>
                  <a:lnTo>
                    <a:pt x="400" y="48"/>
                  </a:lnTo>
                  <a:lnTo>
                    <a:pt x="400" y="39"/>
                  </a:lnTo>
                  <a:lnTo>
                    <a:pt x="394" y="45"/>
                  </a:lnTo>
                  <a:lnTo>
                    <a:pt x="403" y="56"/>
                  </a:lnTo>
                  <a:lnTo>
                    <a:pt x="403" y="56"/>
                  </a:lnTo>
                  <a:lnTo>
                    <a:pt x="409" y="59"/>
                  </a:lnTo>
                  <a:lnTo>
                    <a:pt x="416" y="57"/>
                  </a:lnTo>
                  <a:lnTo>
                    <a:pt x="427" y="47"/>
                  </a:lnTo>
                  <a:lnTo>
                    <a:pt x="420" y="39"/>
                  </a:lnTo>
                  <a:lnTo>
                    <a:pt x="420" y="48"/>
                  </a:lnTo>
                  <a:lnTo>
                    <a:pt x="429" y="48"/>
                  </a:lnTo>
                  <a:lnTo>
                    <a:pt x="436" y="48"/>
                  </a:lnTo>
                  <a:lnTo>
                    <a:pt x="436" y="48"/>
                  </a:lnTo>
                  <a:lnTo>
                    <a:pt x="443" y="47"/>
                  </a:lnTo>
                  <a:lnTo>
                    <a:pt x="452" y="38"/>
                  </a:lnTo>
                  <a:lnTo>
                    <a:pt x="445" y="30"/>
                  </a:lnTo>
                  <a:lnTo>
                    <a:pt x="445" y="39"/>
                  </a:lnTo>
                  <a:lnTo>
                    <a:pt x="454" y="39"/>
                  </a:lnTo>
                  <a:lnTo>
                    <a:pt x="454" y="39"/>
                  </a:lnTo>
                  <a:lnTo>
                    <a:pt x="461" y="36"/>
                  </a:lnTo>
                  <a:lnTo>
                    <a:pt x="461" y="36"/>
                  </a:lnTo>
                  <a:lnTo>
                    <a:pt x="470" y="25"/>
                  </a:lnTo>
                  <a:lnTo>
                    <a:pt x="463" y="19"/>
                  </a:lnTo>
                  <a:lnTo>
                    <a:pt x="463" y="28"/>
                  </a:lnTo>
                  <a:lnTo>
                    <a:pt x="472" y="28"/>
                  </a:lnTo>
                  <a:lnTo>
                    <a:pt x="479" y="28"/>
                  </a:lnTo>
                  <a:lnTo>
                    <a:pt x="490" y="28"/>
                  </a:lnTo>
                  <a:lnTo>
                    <a:pt x="490" y="28"/>
                  </a:lnTo>
                  <a:lnTo>
                    <a:pt x="497" y="25"/>
                  </a:lnTo>
                  <a:lnTo>
                    <a:pt x="497" y="25"/>
                  </a:lnTo>
                  <a:lnTo>
                    <a:pt x="506" y="14"/>
                  </a:lnTo>
                  <a:lnTo>
                    <a:pt x="499" y="9"/>
                  </a:lnTo>
                  <a:lnTo>
                    <a:pt x="499" y="18"/>
                  </a:lnTo>
                  <a:lnTo>
                    <a:pt x="508" y="18"/>
                  </a:lnTo>
                  <a:lnTo>
                    <a:pt x="517" y="18"/>
                  </a:lnTo>
                  <a:lnTo>
                    <a:pt x="525" y="18"/>
                  </a:lnTo>
                  <a:lnTo>
                    <a:pt x="534" y="18"/>
                  </a:lnTo>
                  <a:lnTo>
                    <a:pt x="534" y="9"/>
                  </a:lnTo>
                  <a:lnTo>
                    <a:pt x="528" y="14"/>
                  </a:lnTo>
                  <a:lnTo>
                    <a:pt x="537" y="25"/>
                  </a:lnTo>
                  <a:lnTo>
                    <a:pt x="546" y="36"/>
                  </a:lnTo>
                  <a:lnTo>
                    <a:pt x="546" y="38"/>
                  </a:lnTo>
                  <a:lnTo>
                    <a:pt x="555" y="47"/>
                  </a:lnTo>
                  <a:lnTo>
                    <a:pt x="555" y="45"/>
                  </a:lnTo>
                  <a:lnTo>
                    <a:pt x="561" y="48"/>
                  </a:lnTo>
                  <a:lnTo>
                    <a:pt x="572" y="48"/>
                  </a:lnTo>
                  <a:lnTo>
                    <a:pt x="572" y="39"/>
                  </a:lnTo>
                  <a:lnTo>
                    <a:pt x="564" y="45"/>
                  </a:lnTo>
                  <a:lnTo>
                    <a:pt x="572" y="56"/>
                  </a:lnTo>
                  <a:lnTo>
                    <a:pt x="573" y="56"/>
                  </a:lnTo>
                  <a:lnTo>
                    <a:pt x="579" y="59"/>
                  </a:lnTo>
                  <a:lnTo>
                    <a:pt x="588" y="59"/>
                  </a:lnTo>
                  <a:lnTo>
                    <a:pt x="588" y="50"/>
                  </a:lnTo>
                  <a:lnTo>
                    <a:pt x="582" y="56"/>
                  </a:lnTo>
                  <a:lnTo>
                    <a:pt x="591" y="66"/>
                  </a:lnTo>
                  <a:lnTo>
                    <a:pt x="600" y="77"/>
                  </a:lnTo>
                  <a:lnTo>
                    <a:pt x="610" y="88"/>
                  </a:lnTo>
                  <a:lnTo>
                    <a:pt x="610" y="88"/>
                  </a:lnTo>
                  <a:lnTo>
                    <a:pt x="615" y="92"/>
                  </a:lnTo>
                  <a:lnTo>
                    <a:pt x="622" y="92"/>
                  </a:lnTo>
                  <a:lnTo>
                    <a:pt x="622" y="83"/>
                  </a:lnTo>
                  <a:lnTo>
                    <a:pt x="617" y="88"/>
                  </a:lnTo>
                  <a:lnTo>
                    <a:pt x="626" y="99"/>
                  </a:lnTo>
                  <a:lnTo>
                    <a:pt x="626" y="99"/>
                  </a:lnTo>
                  <a:lnTo>
                    <a:pt x="631" y="103"/>
                  </a:lnTo>
                  <a:lnTo>
                    <a:pt x="642" y="103"/>
                  </a:lnTo>
                  <a:lnTo>
                    <a:pt x="642" y="94"/>
                  </a:lnTo>
                  <a:lnTo>
                    <a:pt x="637" y="99"/>
                  </a:lnTo>
                  <a:lnTo>
                    <a:pt x="646" y="110"/>
                  </a:lnTo>
                  <a:lnTo>
                    <a:pt x="646" y="112"/>
                  </a:lnTo>
                  <a:lnTo>
                    <a:pt x="655" y="121"/>
                  </a:lnTo>
                  <a:lnTo>
                    <a:pt x="655" y="119"/>
                  </a:lnTo>
                  <a:lnTo>
                    <a:pt x="660" y="123"/>
                  </a:lnTo>
                  <a:lnTo>
                    <a:pt x="667" y="123"/>
                  </a:lnTo>
                  <a:lnTo>
                    <a:pt x="667" y="113"/>
                  </a:lnTo>
                  <a:lnTo>
                    <a:pt x="662" y="119"/>
                  </a:lnTo>
                  <a:lnTo>
                    <a:pt x="671" y="130"/>
                  </a:lnTo>
                  <a:lnTo>
                    <a:pt x="680" y="141"/>
                  </a:lnTo>
                  <a:lnTo>
                    <a:pt x="680" y="141"/>
                  </a:lnTo>
                  <a:lnTo>
                    <a:pt x="685" y="144"/>
                  </a:lnTo>
                  <a:lnTo>
                    <a:pt x="695" y="144"/>
                  </a:lnTo>
                  <a:lnTo>
                    <a:pt x="695" y="135"/>
                  </a:lnTo>
                  <a:lnTo>
                    <a:pt x="689" y="141"/>
                  </a:lnTo>
                  <a:lnTo>
                    <a:pt x="698" y="151"/>
                  </a:lnTo>
                  <a:lnTo>
                    <a:pt x="698" y="151"/>
                  </a:lnTo>
                  <a:lnTo>
                    <a:pt x="704" y="155"/>
                  </a:lnTo>
                  <a:lnTo>
                    <a:pt x="713" y="155"/>
                  </a:lnTo>
                  <a:lnTo>
                    <a:pt x="713" y="146"/>
                  </a:lnTo>
                  <a:lnTo>
                    <a:pt x="707" y="151"/>
                  </a:lnTo>
                  <a:lnTo>
                    <a:pt x="716" y="162"/>
                  </a:lnTo>
                  <a:lnTo>
                    <a:pt x="725" y="173"/>
                  </a:lnTo>
                  <a:lnTo>
                    <a:pt x="725" y="173"/>
                  </a:lnTo>
                  <a:lnTo>
                    <a:pt x="731" y="177"/>
                  </a:lnTo>
                  <a:lnTo>
                    <a:pt x="740" y="177"/>
                  </a:lnTo>
                  <a:lnTo>
                    <a:pt x="740" y="168"/>
                  </a:lnTo>
                  <a:lnTo>
                    <a:pt x="734" y="173"/>
                  </a:lnTo>
                  <a:lnTo>
                    <a:pt x="743" y="184"/>
                  </a:lnTo>
                  <a:lnTo>
                    <a:pt x="743" y="186"/>
                  </a:lnTo>
                  <a:lnTo>
                    <a:pt x="752" y="195"/>
                  </a:lnTo>
                  <a:lnTo>
                    <a:pt x="752" y="193"/>
                  </a:lnTo>
                  <a:lnTo>
                    <a:pt x="758" y="197"/>
                  </a:lnTo>
                  <a:lnTo>
                    <a:pt x="765" y="197"/>
                  </a:lnTo>
                  <a:lnTo>
                    <a:pt x="765" y="188"/>
                  </a:lnTo>
                  <a:lnTo>
                    <a:pt x="760" y="193"/>
                  </a:lnTo>
                  <a:lnTo>
                    <a:pt x="769" y="204"/>
                  </a:lnTo>
                  <a:lnTo>
                    <a:pt x="769" y="204"/>
                  </a:lnTo>
                  <a:lnTo>
                    <a:pt x="774" y="208"/>
                  </a:lnTo>
                  <a:lnTo>
                    <a:pt x="783" y="208"/>
                  </a:lnTo>
                  <a:lnTo>
                    <a:pt x="783" y="198"/>
                  </a:lnTo>
                  <a:lnTo>
                    <a:pt x="778" y="206"/>
                  </a:lnTo>
                  <a:lnTo>
                    <a:pt x="789" y="217"/>
                  </a:lnTo>
                  <a:lnTo>
                    <a:pt x="794" y="209"/>
                  </a:lnTo>
                  <a:lnTo>
                    <a:pt x="789" y="215"/>
                  </a:lnTo>
                  <a:lnTo>
                    <a:pt x="798" y="226"/>
                  </a:lnTo>
                  <a:lnTo>
                    <a:pt x="798" y="226"/>
                  </a:lnTo>
                  <a:lnTo>
                    <a:pt x="803" y="229"/>
                  </a:lnTo>
                  <a:lnTo>
                    <a:pt x="810" y="229"/>
                  </a:lnTo>
                  <a:lnTo>
                    <a:pt x="810" y="220"/>
                  </a:lnTo>
                  <a:lnTo>
                    <a:pt x="805" y="226"/>
                  </a:lnTo>
                  <a:lnTo>
                    <a:pt x="814" y="236"/>
                  </a:lnTo>
                  <a:lnTo>
                    <a:pt x="823" y="247"/>
                  </a:lnTo>
                  <a:lnTo>
                    <a:pt x="823" y="247"/>
                  </a:lnTo>
                  <a:lnTo>
                    <a:pt x="828" y="251"/>
                  </a:lnTo>
                  <a:lnTo>
                    <a:pt x="837" y="251"/>
                  </a:lnTo>
                  <a:lnTo>
                    <a:pt x="837" y="242"/>
                  </a:lnTo>
                  <a:lnTo>
                    <a:pt x="832" y="247"/>
                  </a:lnTo>
                  <a:lnTo>
                    <a:pt x="841" y="258"/>
                  </a:lnTo>
                  <a:lnTo>
                    <a:pt x="846" y="253"/>
                  </a:lnTo>
                  <a:lnTo>
                    <a:pt x="839" y="258"/>
                  </a:lnTo>
                  <a:lnTo>
                    <a:pt x="846" y="269"/>
                  </a:lnTo>
                  <a:lnTo>
                    <a:pt x="848" y="269"/>
                  </a:lnTo>
                  <a:lnTo>
                    <a:pt x="854" y="273"/>
                  </a:lnTo>
                  <a:lnTo>
                    <a:pt x="865" y="273"/>
                  </a:lnTo>
                  <a:lnTo>
                    <a:pt x="865" y="264"/>
                  </a:lnTo>
                  <a:lnTo>
                    <a:pt x="859" y="271"/>
                  </a:lnTo>
                  <a:lnTo>
                    <a:pt x="868" y="280"/>
                  </a:lnTo>
                  <a:lnTo>
                    <a:pt x="868" y="278"/>
                  </a:lnTo>
                  <a:lnTo>
                    <a:pt x="874" y="282"/>
                  </a:lnTo>
                  <a:lnTo>
                    <a:pt x="883" y="282"/>
                  </a:lnTo>
                  <a:lnTo>
                    <a:pt x="883" y="273"/>
                  </a:lnTo>
                  <a:lnTo>
                    <a:pt x="877" y="278"/>
                  </a:lnTo>
                  <a:lnTo>
                    <a:pt x="886" y="289"/>
                  </a:lnTo>
                  <a:lnTo>
                    <a:pt x="895" y="300"/>
                  </a:lnTo>
                  <a:lnTo>
                    <a:pt x="895" y="300"/>
                  </a:lnTo>
                  <a:lnTo>
                    <a:pt x="901" y="303"/>
                  </a:lnTo>
                  <a:lnTo>
                    <a:pt x="908" y="303"/>
                  </a:lnTo>
                  <a:lnTo>
                    <a:pt x="917" y="303"/>
                  </a:lnTo>
                  <a:lnTo>
                    <a:pt x="926" y="303"/>
                  </a:lnTo>
                  <a:lnTo>
                    <a:pt x="935" y="303"/>
                  </a:lnTo>
                  <a:lnTo>
                    <a:pt x="946" y="303"/>
                  </a:lnTo>
                  <a:lnTo>
                    <a:pt x="953" y="303"/>
                  </a:lnTo>
                  <a:lnTo>
                    <a:pt x="962" y="303"/>
                  </a:lnTo>
                  <a:lnTo>
                    <a:pt x="971" y="303"/>
                  </a:lnTo>
                  <a:lnTo>
                    <a:pt x="971" y="303"/>
                  </a:lnTo>
                  <a:lnTo>
                    <a:pt x="978" y="300"/>
                  </a:lnTo>
                  <a:lnTo>
                    <a:pt x="978" y="300"/>
                  </a:lnTo>
                  <a:lnTo>
                    <a:pt x="988" y="289"/>
                  </a:lnTo>
                  <a:lnTo>
                    <a:pt x="980" y="283"/>
                  </a:lnTo>
                  <a:lnTo>
                    <a:pt x="980" y="292"/>
                  </a:lnTo>
                  <a:lnTo>
                    <a:pt x="989" y="292"/>
                  </a:lnTo>
                  <a:lnTo>
                    <a:pt x="997" y="292"/>
                  </a:lnTo>
                  <a:lnTo>
                    <a:pt x="1006" y="292"/>
                  </a:lnTo>
                  <a:lnTo>
                    <a:pt x="1016" y="292"/>
                  </a:lnTo>
                  <a:lnTo>
                    <a:pt x="1026" y="292"/>
                  </a:lnTo>
                  <a:lnTo>
                    <a:pt x="1035" y="292"/>
                  </a:lnTo>
                  <a:lnTo>
                    <a:pt x="1044" y="292"/>
                  </a:lnTo>
                  <a:lnTo>
                    <a:pt x="1051" y="292"/>
                  </a:lnTo>
                  <a:lnTo>
                    <a:pt x="1060" y="292"/>
                  </a:lnTo>
                  <a:lnTo>
                    <a:pt x="1069" y="292"/>
                  </a:lnTo>
                  <a:lnTo>
                    <a:pt x="1078" y="292"/>
                  </a:lnTo>
                  <a:lnTo>
                    <a:pt x="1078" y="283"/>
                  </a:lnTo>
                  <a:lnTo>
                    <a:pt x="1073" y="289"/>
                  </a:lnTo>
                  <a:lnTo>
                    <a:pt x="1082" y="300"/>
                  </a:lnTo>
                  <a:lnTo>
                    <a:pt x="1082" y="300"/>
                  </a:lnTo>
                  <a:lnTo>
                    <a:pt x="1087" y="303"/>
                  </a:lnTo>
                  <a:lnTo>
                    <a:pt x="1096" y="303"/>
                  </a:lnTo>
                  <a:lnTo>
                    <a:pt x="1105" y="303"/>
                  </a:lnTo>
                  <a:lnTo>
                    <a:pt x="1105" y="294"/>
                  </a:lnTo>
                  <a:lnTo>
                    <a:pt x="1100" y="300"/>
                  </a:lnTo>
                  <a:lnTo>
                    <a:pt x="1109" y="311"/>
                  </a:lnTo>
                  <a:lnTo>
                    <a:pt x="1109" y="311"/>
                  </a:lnTo>
                  <a:lnTo>
                    <a:pt x="1114" y="314"/>
                  </a:lnTo>
                  <a:lnTo>
                    <a:pt x="1123" y="314"/>
                  </a:lnTo>
                  <a:lnTo>
                    <a:pt x="1123" y="305"/>
                  </a:lnTo>
                  <a:lnTo>
                    <a:pt x="1118" y="311"/>
                  </a:lnTo>
                  <a:lnTo>
                    <a:pt x="1127" y="321"/>
                  </a:lnTo>
                  <a:lnTo>
                    <a:pt x="1139" y="311"/>
                  </a:lnTo>
                  <a:lnTo>
                    <a:pt x="1130" y="300"/>
                  </a:lnTo>
                  <a:lnTo>
                    <a:pt x="1130" y="300"/>
                  </a:lnTo>
                  <a:lnTo>
                    <a:pt x="1123" y="296"/>
                  </a:lnTo>
                  <a:lnTo>
                    <a:pt x="1114" y="296"/>
                  </a:lnTo>
                  <a:lnTo>
                    <a:pt x="1114" y="305"/>
                  </a:lnTo>
                  <a:lnTo>
                    <a:pt x="1121" y="300"/>
                  </a:lnTo>
                  <a:lnTo>
                    <a:pt x="1112" y="289"/>
                  </a:lnTo>
                  <a:lnTo>
                    <a:pt x="1112" y="289"/>
                  </a:lnTo>
                  <a:lnTo>
                    <a:pt x="1105" y="285"/>
                  </a:lnTo>
                  <a:lnTo>
                    <a:pt x="1096" y="285"/>
                  </a:lnTo>
                  <a:lnTo>
                    <a:pt x="1087" y="285"/>
                  </a:lnTo>
                  <a:lnTo>
                    <a:pt x="1087" y="294"/>
                  </a:lnTo>
                  <a:lnTo>
                    <a:pt x="1094" y="289"/>
                  </a:lnTo>
                  <a:lnTo>
                    <a:pt x="1085" y="278"/>
                  </a:lnTo>
                  <a:lnTo>
                    <a:pt x="1085" y="278"/>
                  </a:lnTo>
                  <a:lnTo>
                    <a:pt x="1078" y="274"/>
                  </a:lnTo>
                  <a:lnTo>
                    <a:pt x="1069" y="274"/>
                  </a:lnTo>
                  <a:lnTo>
                    <a:pt x="1060" y="274"/>
                  </a:lnTo>
                  <a:lnTo>
                    <a:pt x="1051" y="274"/>
                  </a:lnTo>
                  <a:lnTo>
                    <a:pt x="1044" y="274"/>
                  </a:lnTo>
                  <a:lnTo>
                    <a:pt x="1035" y="274"/>
                  </a:lnTo>
                  <a:lnTo>
                    <a:pt x="1026" y="274"/>
                  </a:lnTo>
                  <a:lnTo>
                    <a:pt x="1016" y="274"/>
                  </a:lnTo>
                  <a:lnTo>
                    <a:pt x="1006" y="274"/>
                  </a:lnTo>
                  <a:lnTo>
                    <a:pt x="997" y="274"/>
                  </a:lnTo>
                  <a:lnTo>
                    <a:pt x="989" y="274"/>
                  </a:lnTo>
                  <a:lnTo>
                    <a:pt x="980" y="274"/>
                  </a:lnTo>
                  <a:lnTo>
                    <a:pt x="980" y="274"/>
                  </a:lnTo>
                  <a:lnTo>
                    <a:pt x="975" y="278"/>
                  </a:lnTo>
                  <a:lnTo>
                    <a:pt x="975" y="278"/>
                  </a:lnTo>
                  <a:lnTo>
                    <a:pt x="966" y="289"/>
                  </a:lnTo>
                  <a:lnTo>
                    <a:pt x="971" y="294"/>
                  </a:lnTo>
                  <a:lnTo>
                    <a:pt x="971" y="285"/>
                  </a:lnTo>
                  <a:lnTo>
                    <a:pt x="962" y="285"/>
                  </a:lnTo>
                  <a:lnTo>
                    <a:pt x="953" y="285"/>
                  </a:lnTo>
                  <a:lnTo>
                    <a:pt x="946" y="285"/>
                  </a:lnTo>
                  <a:lnTo>
                    <a:pt x="935" y="285"/>
                  </a:lnTo>
                  <a:lnTo>
                    <a:pt x="926" y="285"/>
                  </a:lnTo>
                  <a:lnTo>
                    <a:pt x="917" y="285"/>
                  </a:lnTo>
                  <a:lnTo>
                    <a:pt x="908" y="285"/>
                  </a:lnTo>
                  <a:lnTo>
                    <a:pt x="901" y="285"/>
                  </a:lnTo>
                  <a:lnTo>
                    <a:pt x="901" y="294"/>
                  </a:lnTo>
                  <a:lnTo>
                    <a:pt x="908" y="289"/>
                  </a:lnTo>
                  <a:lnTo>
                    <a:pt x="899" y="278"/>
                  </a:lnTo>
                  <a:lnTo>
                    <a:pt x="890" y="267"/>
                  </a:lnTo>
                  <a:lnTo>
                    <a:pt x="890" y="267"/>
                  </a:lnTo>
                  <a:lnTo>
                    <a:pt x="883" y="264"/>
                  </a:lnTo>
                  <a:lnTo>
                    <a:pt x="874" y="264"/>
                  </a:lnTo>
                  <a:lnTo>
                    <a:pt x="874" y="273"/>
                  </a:lnTo>
                  <a:lnTo>
                    <a:pt x="881" y="267"/>
                  </a:lnTo>
                  <a:lnTo>
                    <a:pt x="872" y="258"/>
                  </a:lnTo>
                  <a:lnTo>
                    <a:pt x="872" y="258"/>
                  </a:lnTo>
                  <a:lnTo>
                    <a:pt x="865" y="255"/>
                  </a:lnTo>
                  <a:lnTo>
                    <a:pt x="854" y="255"/>
                  </a:lnTo>
                  <a:lnTo>
                    <a:pt x="854" y="264"/>
                  </a:lnTo>
                  <a:lnTo>
                    <a:pt x="861" y="260"/>
                  </a:lnTo>
                  <a:lnTo>
                    <a:pt x="854" y="249"/>
                  </a:lnTo>
                  <a:lnTo>
                    <a:pt x="854" y="247"/>
                  </a:lnTo>
                  <a:lnTo>
                    <a:pt x="845" y="236"/>
                  </a:lnTo>
                  <a:lnTo>
                    <a:pt x="845" y="236"/>
                  </a:lnTo>
                  <a:lnTo>
                    <a:pt x="837" y="233"/>
                  </a:lnTo>
                  <a:lnTo>
                    <a:pt x="828" y="233"/>
                  </a:lnTo>
                  <a:lnTo>
                    <a:pt x="828" y="242"/>
                  </a:lnTo>
                  <a:lnTo>
                    <a:pt x="836" y="236"/>
                  </a:lnTo>
                  <a:lnTo>
                    <a:pt x="827" y="226"/>
                  </a:lnTo>
                  <a:lnTo>
                    <a:pt x="818" y="215"/>
                  </a:lnTo>
                  <a:lnTo>
                    <a:pt x="818" y="215"/>
                  </a:lnTo>
                  <a:lnTo>
                    <a:pt x="810" y="211"/>
                  </a:lnTo>
                  <a:lnTo>
                    <a:pt x="803" y="211"/>
                  </a:lnTo>
                  <a:lnTo>
                    <a:pt x="803" y="220"/>
                  </a:lnTo>
                  <a:lnTo>
                    <a:pt x="810" y="215"/>
                  </a:lnTo>
                  <a:lnTo>
                    <a:pt x="801" y="204"/>
                  </a:lnTo>
                  <a:lnTo>
                    <a:pt x="801" y="204"/>
                  </a:lnTo>
                  <a:lnTo>
                    <a:pt x="790" y="193"/>
                  </a:lnTo>
                  <a:lnTo>
                    <a:pt x="790" y="193"/>
                  </a:lnTo>
                  <a:lnTo>
                    <a:pt x="783" y="189"/>
                  </a:lnTo>
                  <a:lnTo>
                    <a:pt x="774" y="189"/>
                  </a:lnTo>
                  <a:lnTo>
                    <a:pt x="774" y="198"/>
                  </a:lnTo>
                  <a:lnTo>
                    <a:pt x="781" y="193"/>
                  </a:lnTo>
                  <a:lnTo>
                    <a:pt x="772" y="182"/>
                  </a:lnTo>
                  <a:lnTo>
                    <a:pt x="772" y="182"/>
                  </a:lnTo>
                  <a:lnTo>
                    <a:pt x="765" y="179"/>
                  </a:lnTo>
                  <a:lnTo>
                    <a:pt x="758" y="179"/>
                  </a:lnTo>
                  <a:lnTo>
                    <a:pt x="758" y="188"/>
                  </a:lnTo>
                  <a:lnTo>
                    <a:pt x="765" y="182"/>
                  </a:lnTo>
                  <a:lnTo>
                    <a:pt x="756" y="173"/>
                  </a:lnTo>
                  <a:lnTo>
                    <a:pt x="749" y="179"/>
                  </a:lnTo>
                  <a:lnTo>
                    <a:pt x="756" y="173"/>
                  </a:lnTo>
                  <a:lnTo>
                    <a:pt x="747" y="162"/>
                  </a:lnTo>
                  <a:lnTo>
                    <a:pt x="747" y="162"/>
                  </a:lnTo>
                  <a:lnTo>
                    <a:pt x="740" y="159"/>
                  </a:lnTo>
                  <a:lnTo>
                    <a:pt x="731" y="159"/>
                  </a:lnTo>
                  <a:lnTo>
                    <a:pt x="731" y="168"/>
                  </a:lnTo>
                  <a:lnTo>
                    <a:pt x="738" y="162"/>
                  </a:lnTo>
                  <a:lnTo>
                    <a:pt x="729" y="151"/>
                  </a:lnTo>
                  <a:lnTo>
                    <a:pt x="720" y="141"/>
                  </a:lnTo>
                  <a:lnTo>
                    <a:pt x="720" y="141"/>
                  </a:lnTo>
                  <a:lnTo>
                    <a:pt x="713" y="137"/>
                  </a:lnTo>
                  <a:lnTo>
                    <a:pt x="704" y="137"/>
                  </a:lnTo>
                  <a:lnTo>
                    <a:pt x="704" y="146"/>
                  </a:lnTo>
                  <a:lnTo>
                    <a:pt x="711" y="141"/>
                  </a:lnTo>
                  <a:lnTo>
                    <a:pt x="702" y="130"/>
                  </a:lnTo>
                  <a:lnTo>
                    <a:pt x="702" y="130"/>
                  </a:lnTo>
                  <a:lnTo>
                    <a:pt x="695" y="126"/>
                  </a:lnTo>
                  <a:lnTo>
                    <a:pt x="685" y="126"/>
                  </a:lnTo>
                  <a:lnTo>
                    <a:pt x="685" y="135"/>
                  </a:lnTo>
                  <a:lnTo>
                    <a:pt x="693" y="130"/>
                  </a:lnTo>
                  <a:lnTo>
                    <a:pt x="684" y="119"/>
                  </a:lnTo>
                  <a:lnTo>
                    <a:pt x="675" y="108"/>
                  </a:lnTo>
                  <a:lnTo>
                    <a:pt x="675" y="108"/>
                  </a:lnTo>
                  <a:lnTo>
                    <a:pt x="667" y="104"/>
                  </a:lnTo>
                  <a:lnTo>
                    <a:pt x="660" y="104"/>
                  </a:lnTo>
                  <a:lnTo>
                    <a:pt x="660" y="113"/>
                  </a:lnTo>
                  <a:lnTo>
                    <a:pt x="667" y="108"/>
                  </a:lnTo>
                  <a:lnTo>
                    <a:pt x="658" y="99"/>
                  </a:lnTo>
                  <a:lnTo>
                    <a:pt x="651" y="104"/>
                  </a:lnTo>
                  <a:lnTo>
                    <a:pt x="658" y="99"/>
                  </a:lnTo>
                  <a:lnTo>
                    <a:pt x="649" y="88"/>
                  </a:lnTo>
                  <a:lnTo>
                    <a:pt x="649" y="88"/>
                  </a:lnTo>
                  <a:lnTo>
                    <a:pt x="642" y="85"/>
                  </a:lnTo>
                  <a:lnTo>
                    <a:pt x="631" y="85"/>
                  </a:lnTo>
                  <a:lnTo>
                    <a:pt x="631" y="94"/>
                  </a:lnTo>
                  <a:lnTo>
                    <a:pt x="638" y="88"/>
                  </a:lnTo>
                  <a:lnTo>
                    <a:pt x="629" y="77"/>
                  </a:lnTo>
                  <a:lnTo>
                    <a:pt x="629" y="77"/>
                  </a:lnTo>
                  <a:lnTo>
                    <a:pt x="622" y="74"/>
                  </a:lnTo>
                  <a:lnTo>
                    <a:pt x="615" y="74"/>
                  </a:lnTo>
                  <a:lnTo>
                    <a:pt x="615" y="83"/>
                  </a:lnTo>
                  <a:lnTo>
                    <a:pt x="622" y="77"/>
                  </a:lnTo>
                  <a:lnTo>
                    <a:pt x="613" y="66"/>
                  </a:lnTo>
                  <a:lnTo>
                    <a:pt x="604" y="56"/>
                  </a:lnTo>
                  <a:lnTo>
                    <a:pt x="595" y="45"/>
                  </a:lnTo>
                  <a:lnTo>
                    <a:pt x="595" y="45"/>
                  </a:lnTo>
                  <a:lnTo>
                    <a:pt x="588" y="41"/>
                  </a:lnTo>
                  <a:lnTo>
                    <a:pt x="579" y="41"/>
                  </a:lnTo>
                  <a:lnTo>
                    <a:pt x="579" y="50"/>
                  </a:lnTo>
                  <a:lnTo>
                    <a:pt x="586" y="47"/>
                  </a:lnTo>
                  <a:lnTo>
                    <a:pt x="579" y="36"/>
                  </a:lnTo>
                  <a:lnTo>
                    <a:pt x="579" y="34"/>
                  </a:lnTo>
                  <a:lnTo>
                    <a:pt x="572" y="30"/>
                  </a:lnTo>
                  <a:lnTo>
                    <a:pt x="561" y="30"/>
                  </a:lnTo>
                  <a:lnTo>
                    <a:pt x="561" y="39"/>
                  </a:lnTo>
                  <a:lnTo>
                    <a:pt x="568" y="34"/>
                  </a:lnTo>
                  <a:lnTo>
                    <a:pt x="559" y="25"/>
                  </a:lnTo>
                  <a:lnTo>
                    <a:pt x="552" y="30"/>
                  </a:lnTo>
                  <a:lnTo>
                    <a:pt x="559" y="25"/>
                  </a:lnTo>
                  <a:lnTo>
                    <a:pt x="550" y="14"/>
                  </a:lnTo>
                  <a:lnTo>
                    <a:pt x="541" y="3"/>
                  </a:lnTo>
                  <a:lnTo>
                    <a:pt x="541" y="3"/>
                  </a:lnTo>
                  <a:lnTo>
                    <a:pt x="534" y="0"/>
                  </a:lnTo>
                  <a:lnTo>
                    <a:pt x="525" y="0"/>
                  </a:lnTo>
                  <a:lnTo>
                    <a:pt x="517" y="0"/>
                  </a:lnTo>
                  <a:lnTo>
                    <a:pt x="508" y="0"/>
                  </a:lnTo>
                  <a:lnTo>
                    <a:pt x="499" y="0"/>
                  </a:lnTo>
                  <a:lnTo>
                    <a:pt x="499" y="0"/>
                  </a:lnTo>
                  <a:lnTo>
                    <a:pt x="494" y="3"/>
                  </a:lnTo>
                  <a:lnTo>
                    <a:pt x="494" y="3"/>
                  </a:lnTo>
                  <a:lnTo>
                    <a:pt x="485" y="14"/>
                  </a:lnTo>
                  <a:lnTo>
                    <a:pt x="490" y="19"/>
                  </a:lnTo>
                  <a:lnTo>
                    <a:pt x="490" y="10"/>
                  </a:lnTo>
                  <a:lnTo>
                    <a:pt x="479" y="10"/>
                  </a:lnTo>
                  <a:lnTo>
                    <a:pt x="472" y="10"/>
                  </a:lnTo>
                  <a:lnTo>
                    <a:pt x="463" y="10"/>
                  </a:lnTo>
                  <a:lnTo>
                    <a:pt x="463" y="10"/>
                  </a:lnTo>
                  <a:lnTo>
                    <a:pt x="458" y="14"/>
                  </a:lnTo>
                  <a:lnTo>
                    <a:pt x="458" y="14"/>
                  </a:lnTo>
                  <a:lnTo>
                    <a:pt x="449" y="25"/>
                  </a:lnTo>
                  <a:lnTo>
                    <a:pt x="454" y="30"/>
                  </a:lnTo>
                  <a:lnTo>
                    <a:pt x="454" y="21"/>
                  </a:lnTo>
                  <a:lnTo>
                    <a:pt x="445" y="21"/>
                  </a:lnTo>
                  <a:lnTo>
                    <a:pt x="445" y="21"/>
                  </a:lnTo>
                  <a:lnTo>
                    <a:pt x="440" y="25"/>
                  </a:lnTo>
                  <a:lnTo>
                    <a:pt x="430" y="34"/>
                  </a:lnTo>
                  <a:lnTo>
                    <a:pt x="436" y="39"/>
                  </a:lnTo>
                  <a:lnTo>
                    <a:pt x="436" y="30"/>
                  </a:lnTo>
                  <a:lnTo>
                    <a:pt x="429" y="30"/>
                  </a:lnTo>
                  <a:lnTo>
                    <a:pt x="420" y="30"/>
                  </a:lnTo>
                  <a:lnTo>
                    <a:pt x="420" y="30"/>
                  </a:lnTo>
                  <a:lnTo>
                    <a:pt x="414" y="34"/>
                  </a:lnTo>
                  <a:lnTo>
                    <a:pt x="403" y="45"/>
                  </a:lnTo>
                  <a:lnTo>
                    <a:pt x="416" y="45"/>
                  </a:lnTo>
                  <a:lnTo>
                    <a:pt x="409" y="41"/>
                  </a:lnTo>
                  <a:lnTo>
                    <a:pt x="409" y="50"/>
                  </a:lnTo>
                  <a:lnTo>
                    <a:pt x="416" y="45"/>
                  </a:lnTo>
                  <a:lnTo>
                    <a:pt x="407" y="34"/>
                  </a:lnTo>
                  <a:lnTo>
                    <a:pt x="407" y="34"/>
                  </a:lnTo>
                  <a:lnTo>
                    <a:pt x="400" y="30"/>
                  </a:lnTo>
                  <a:lnTo>
                    <a:pt x="391" y="30"/>
                  </a:lnTo>
                  <a:lnTo>
                    <a:pt x="383" y="30"/>
                  </a:lnTo>
                  <a:lnTo>
                    <a:pt x="374" y="30"/>
                  </a:lnTo>
                  <a:lnTo>
                    <a:pt x="365" y="30"/>
                  </a:lnTo>
                  <a:lnTo>
                    <a:pt x="365" y="39"/>
                  </a:lnTo>
                  <a:lnTo>
                    <a:pt x="373" y="34"/>
                  </a:lnTo>
                  <a:lnTo>
                    <a:pt x="364" y="25"/>
                  </a:lnTo>
                  <a:lnTo>
                    <a:pt x="364" y="25"/>
                  </a:lnTo>
                  <a:lnTo>
                    <a:pt x="356" y="21"/>
                  </a:lnTo>
                  <a:lnTo>
                    <a:pt x="347" y="21"/>
                  </a:lnTo>
                  <a:lnTo>
                    <a:pt x="338" y="21"/>
                  </a:lnTo>
                  <a:lnTo>
                    <a:pt x="329" y="21"/>
                  </a:lnTo>
                  <a:lnTo>
                    <a:pt x="329" y="21"/>
                  </a:lnTo>
                  <a:lnTo>
                    <a:pt x="324" y="25"/>
                  </a:lnTo>
                  <a:lnTo>
                    <a:pt x="315" y="34"/>
                  </a:lnTo>
                  <a:lnTo>
                    <a:pt x="327" y="34"/>
                  </a:lnTo>
                  <a:lnTo>
                    <a:pt x="320" y="30"/>
                  </a:lnTo>
                  <a:lnTo>
                    <a:pt x="320" y="39"/>
                  </a:lnTo>
                  <a:lnTo>
                    <a:pt x="327" y="34"/>
                  </a:lnTo>
                  <a:lnTo>
                    <a:pt x="318" y="25"/>
                  </a:lnTo>
                  <a:lnTo>
                    <a:pt x="318" y="25"/>
                  </a:lnTo>
                  <a:lnTo>
                    <a:pt x="311" y="21"/>
                  </a:lnTo>
                  <a:lnTo>
                    <a:pt x="302" y="21"/>
                  </a:lnTo>
                  <a:lnTo>
                    <a:pt x="302" y="21"/>
                  </a:lnTo>
                  <a:lnTo>
                    <a:pt x="297" y="25"/>
                  </a:lnTo>
                  <a:lnTo>
                    <a:pt x="288" y="34"/>
                  </a:lnTo>
                  <a:lnTo>
                    <a:pt x="300" y="34"/>
                  </a:lnTo>
                  <a:lnTo>
                    <a:pt x="293" y="30"/>
                  </a:lnTo>
                  <a:lnTo>
                    <a:pt x="293" y="39"/>
                  </a:lnTo>
                  <a:lnTo>
                    <a:pt x="300" y="34"/>
                  </a:lnTo>
                  <a:lnTo>
                    <a:pt x="293" y="25"/>
                  </a:lnTo>
                  <a:lnTo>
                    <a:pt x="293" y="25"/>
                  </a:lnTo>
                  <a:lnTo>
                    <a:pt x="286" y="21"/>
                  </a:lnTo>
                  <a:lnTo>
                    <a:pt x="280" y="25"/>
                  </a:lnTo>
                  <a:lnTo>
                    <a:pt x="271" y="34"/>
                  </a:lnTo>
                  <a:lnTo>
                    <a:pt x="277" y="39"/>
                  </a:lnTo>
                  <a:lnTo>
                    <a:pt x="277" y="30"/>
                  </a:lnTo>
                  <a:lnTo>
                    <a:pt x="268" y="30"/>
                  </a:lnTo>
                  <a:lnTo>
                    <a:pt x="259" y="30"/>
                  </a:lnTo>
                  <a:lnTo>
                    <a:pt x="248" y="30"/>
                  </a:lnTo>
                  <a:lnTo>
                    <a:pt x="241" y="30"/>
                  </a:lnTo>
                  <a:lnTo>
                    <a:pt x="241" y="30"/>
                  </a:lnTo>
                  <a:lnTo>
                    <a:pt x="235" y="34"/>
                  </a:lnTo>
                  <a:lnTo>
                    <a:pt x="233" y="36"/>
                  </a:lnTo>
                  <a:lnTo>
                    <a:pt x="224" y="57"/>
                  </a:lnTo>
                  <a:lnTo>
                    <a:pt x="232" y="61"/>
                  </a:lnTo>
                  <a:lnTo>
                    <a:pt x="232" y="52"/>
                  </a:lnTo>
                  <a:lnTo>
                    <a:pt x="222" y="52"/>
                  </a:lnTo>
                  <a:lnTo>
                    <a:pt x="222" y="52"/>
                  </a:lnTo>
                  <a:lnTo>
                    <a:pt x="217" y="56"/>
                  </a:lnTo>
                  <a:lnTo>
                    <a:pt x="217" y="56"/>
                  </a:lnTo>
                  <a:lnTo>
                    <a:pt x="208" y="66"/>
                  </a:lnTo>
                  <a:lnTo>
                    <a:pt x="199" y="77"/>
                  </a:lnTo>
                  <a:lnTo>
                    <a:pt x="204" y="83"/>
                  </a:lnTo>
                  <a:lnTo>
                    <a:pt x="204" y="74"/>
                  </a:lnTo>
                  <a:lnTo>
                    <a:pt x="195" y="74"/>
                  </a:lnTo>
                  <a:lnTo>
                    <a:pt x="195" y="74"/>
                  </a:lnTo>
                  <a:lnTo>
                    <a:pt x="190" y="77"/>
                  </a:lnTo>
                  <a:lnTo>
                    <a:pt x="190" y="77"/>
                  </a:lnTo>
                  <a:lnTo>
                    <a:pt x="181" y="88"/>
                  </a:lnTo>
                  <a:lnTo>
                    <a:pt x="172" y="99"/>
                  </a:lnTo>
                  <a:lnTo>
                    <a:pt x="177" y="104"/>
                  </a:lnTo>
                  <a:lnTo>
                    <a:pt x="172" y="99"/>
                  </a:lnTo>
                  <a:lnTo>
                    <a:pt x="163" y="108"/>
                  </a:lnTo>
                  <a:lnTo>
                    <a:pt x="168" y="113"/>
                  </a:lnTo>
                  <a:lnTo>
                    <a:pt x="168" y="104"/>
                  </a:lnTo>
                  <a:lnTo>
                    <a:pt x="159" y="104"/>
                  </a:lnTo>
                  <a:lnTo>
                    <a:pt x="159" y="104"/>
                  </a:lnTo>
                  <a:lnTo>
                    <a:pt x="154" y="108"/>
                  </a:lnTo>
                  <a:lnTo>
                    <a:pt x="154" y="108"/>
                  </a:lnTo>
                  <a:lnTo>
                    <a:pt x="145" y="119"/>
                  </a:lnTo>
                  <a:lnTo>
                    <a:pt x="143" y="121"/>
                  </a:lnTo>
                  <a:lnTo>
                    <a:pt x="136" y="132"/>
                  </a:lnTo>
                  <a:lnTo>
                    <a:pt x="143" y="135"/>
                  </a:lnTo>
                  <a:lnTo>
                    <a:pt x="137" y="130"/>
                  </a:lnTo>
                  <a:lnTo>
                    <a:pt x="128" y="141"/>
                  </a:lnTo>
                  <a:lnTo>
                    <a:pt x="134" y="146"/>
                  </a:lnTo>
                  <a:lnTo>
                    <a:pt x="134" y="137"/>
                  </a:lnTo>
                  <a:lnTo>
                    <a:pt x="125" y="137"/>
                  </a:lnTo>
                  <a:lnTo>
                    <a:pt x="125" y="137"/>
                  </a:lnTo>
                  <a:lnTo>
                    <a:pt x="119" y="141"/>
                  </a:lnTo>
                  <a:lnTo>
                    <a:pt x="119" y="141"/>
                  </a:lnTo>
                  <a:lnTo>
                    <a:pt x="110" y="151"/>
                  </a:lnTo>
                  <a:lnTo>
                    <a:pt x="101" y="162"/>
                  </a:lnTo>
                  <a:lnTo>
                    <a:pt x="107" y="168"/>
                  </a:lnTo>
                  <a:lnTo>
                    <a:pt x="107" y="159"/>
                  </a:lnTo>
                  <a:lnTo>
                    <a:pt x="98" y="159"/>
                  </a:lnTo>
                  <a:lnTo>
                    <a:pt x="98" y="159"/>
                  </a:lnTo>
                  <a:lnTo>
                    <a:pt x="92" y="162"/>
                  </a:lnTo>
                  <a:lnTo>
                    <a:pt x="90" y="164"/>
                  </a:lnTo>
                  <a:lnTo>
                    <a:pt x="81" y="184"/>
                  </a:lnTo>
                  <a:lnTo>
                    <a:pt x="89" y="188"/>
                  </a:lnTo>
                  <a:lnTo>
                    <a:pt x="89" y="179"/>
                  </a:lnTo>
                  <a:lnTo>
                    <a:pt x="80" y="179"/>
                  </a:lnTo>
                  <a:lnTo>
                    <a:pt x="80" y="179"/>
                  </a:lnTo>
                  <a:lnTo>
                    <a:pt x="74" y="182"/>
                  </a:lnTo>
                  <a:lnTo>
                    <a:pt x="74" y="182"/>
                  </a:lnTo>
                  <a:lnTo>
                    <a:pt x="65" y="193"/>
                  </a:lnTo>
                  <a:lnTo>
                    <a:pt x="56" y="204"/>
                  </a:lnTo>
                  <a:lnTo>
                    <a:pt x="54" y="206"/>
                  </a:lnTo>
                  <a:lnTo>
                    <a:pt x="47" y="217"/>
                  </a:lnTo>
                  <a:lnTo>
                    <a:pt x="54" y="220"/>
                  </a:lnTo>
                  <a:lnTo>
                    <a:pt x="54" y="211"/>
                  </a:lnTo>
                  <a:lnTo>
                    <a:pt x="45" y="211"/>
                  </a:lnTo>
                  <a:lnTo>
                    <a:pt x="45" y="211"/>
                  </a:lnTo>
                  <a:lnTo>
                    <a:pt x="40" y="215"/>
                  </a:lnTo>
                  <a:lnTo>
                    <a:pt x="40" y="215"/>
                  </a:lnTo>
                  <a:lnTo>
                    <a:pt x="31" y="226"/>
                  </a:lnTo>
                  <a:lnTo>
                    <a:pt x="36" y="231"/>
                  </a:lnTo>
                  <a:lnTo>
                    <a:pt x="31" y="226"/>
                  </a:lnTo>
                  <a:lnTo>
                    <a:pt x="20" y="236"/>
                  </a:lnTo>
                  <a:lnTo>
                    <a:pt x="25" y="242"/>
                  </a:lnTo>
                  <a:lnTo>
                    <a:pt x="25" y="233"/>
                  </a:lnTo>
                  <a:lnTo>
                    <a:pt x="16" y="233"/>
                  </a:lnTo>
                  <a:lnTo>
                    <a:pt x="16" y="233"/>
                  </a:lnTo>
                  <a:lnTo>
                    <a:pt x="11" y="236"/>
                  </a:lnTo>
                  <a:lnTo>
                    <a:pt x="11" y="236"/>
                  </a:lnTo>
                  <a:lnTo>
                    <a:pt x="2" y="247"/>
                  </a:lnTo>
                  <a:lnTo>
                    <a:pt x="7" y="253"/>
                  </a:lnTo>
                  <a:lnTo>
                    <a:pt x="7" y="244"/>
                  </a:lnTo>
                  <a:lnTo>
                    <a:pt x="0" y="24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81" name="Freeform 105">
              <a:extLst>
                <a:ext uri="{FF2B5EF4-FFF2-40B4-BE49-F238E27FC236}">
                  <a16:creationId xmlns:a16="http://schemas.microsoft.com/office/drawing/2014/main" id="{EECEE2CD-86E2-489B-AE2A-907429A321CF}"/>
                </a:ext>
              </a:extLst>
            </p:cNvPr>
            <p:cNvSpPr>
              <a:spLocks/>
            </p:cNvSpPr>
            <p:nvPr/>
          </p:nvSpPr>
          <p:spPr bwMode="auto">
            <a:xfrm>
              <a:off x="1315" y="2525"/>
              <a:ext cx="541" cy="226"/>
            </a:xfrm>
            <a:custGeom>
              <a:avLst/>
              <a:gdLst>
                <a:gd name="T0" fmla="*/ 20 w 1082"/>
                <a:gd name="T1" fmla="*/ 387 h 452"/>
                <a:gd name="T2" fmla="*/ 62 w 1082"/>
                <a:gd name="T3" fmla="*/ 400 h 452"/>
                <a:gd name="T4" fmla="*/ 98 w 1082"/>
                <a:gd name="T5" fmla="*/ 430 h 452"/>
                <a:gd name="T6" fmla="*/ 150 w 1082"/>
                <a:gd name="T7" fmla="*/ 432 h 452"/>
                <a:gd name="T8" fmla="*/ 179 w 1082"/>
                <a:gd name="T9" fmla="*/ 441 h 452"/>
                <a:gd name="T10" fmla="*/ 257 w 1082"/>
                <a:gd name="T11" fmla="*/ 427 h 452"/>
                <a:gd name="T12" fmla="*/ 286 w 1082"/>
                <a:gd name="T13" fmla="*/ 420 h 452"/>
                <a:gd name="T14" fmla="*/ 331 w 1082"/>
                <a:gd name="T15" fmla="*/ 409 h 452"/>
                <a:gd name="T16" fmla="*/ 384 w 1082"/>
                <a:gd name="T17" fmla="*/ 376 h 452"/>
                <a:gd name="T18" fmla="*/ 427 w 1082"/>
                <a:gd name="T19" fmla="*/ 342 h 452"/>
                <a:gd name="T20" fmla="*/ 456 w 1082"/>
                <a:gd name="T21" fmla="*/ 315 h 452"/>
                <a:gd name="T22" fmla="*/ 510 w 1082"/>
                <a:gd name="T23" fmla="*/ 304 h 452"/>
                <a:gd name="T24" fmla="*/ 552 w 1082"/>
                <a:gd name="T25" fmla="*/ 289 h 452"/>
                <a:gd name="T26" fmla="*/ 597 w 1082"/>
                <a:gd name="T27" fmla="*/ 268 h 452"/>
                <a:gd name="T28" fmla="*/ 617 w 1082"/>
                <a:gd name="T29" fmla="*/ 261 h 452"/>
                <a:gd name="T30" fmla="*/ 644 w 1082"/>
                <a:gd name="T31" fmla="*/ 241 h 452"/>
                <a:gd name="T32" fmla="*/ 686 w 1082"/>
                <a:gd name="T33" fmla="*/ 226 h 452"/>
                <a:gd name="T34" fmla="*/ 706 w 1082"/>
                <a:gd name="T35" fmla="*/ 208 h 452"/>
                <a:gd name="T36" fmla="*/ 740 w 1082"/>
                <a:gd name="T37" fmla="*/ 194 h 452"/>
                <a:gd name="T38" fmla="*/ 767 w 1082"/>
                <a:gd name="T39" fmla="*/ 176 h 452"/>
                <a:gd name="T40" fmla="*/ 812 w 1082"/>
                <a:gd name="T41" fmla="*/ 152 h 452"/>
                <a:gd name="T42" fmla="*/ 830 w 1082"/>
                <a:gd name="T43" fmla="*/ 145 h 452"/>
                <a:gd name="T44" fmla="*/ 858 w 1082"/>
                <a:gd name="T45" fmla="*/ 114 h 452"/>
                <a:gd name="T46" fmla="*/ 894 w 1082"/>
                <a:gd name="T47" fmla="*/ 92 h 452"/>
                <a:gd name="T48" fmla="*/ 928 w 1082"/>
                <a:gd name="T49" fmla="*/ 89 h 452"/>
                <a:gd name="T50" fmla="*/ 955 w 1082"/>
                <a:gd name="T51" fmla="*/ 71 h 452"/>
                <a:gd name="T52" fmla="*/ 991 w 1082"/>
                <a:gd name="T53" fmla="*/ 56 h 452"/>
                <a:gd name="T54" fmla="*/ 1019 w 1082"/>
                <a:gd name="T55" fmla="*/ 38 h 452"/>
                <a:gd name="T56" fmla="*/ 1046 w 1082"/>
                <a:gd name="T57" fmla="*/ 9 h 452"/>
                <a:gd name="T58" fmla="*/ 1073 w 1082"/>
                <a:gd name="T59" fmla="*/ 9 h 452"/>
                <a:gd name="T60" fmla="*/ 1037 w 1082"/>
                <a:gd name="T61" fmla="*/ 18 h 452"/>
                <a:gd name="T62" fmla="*/ 1004 w 1082"/>
                <a:gd name="T63" fmla="*/ 24 h 452"/>
                <a:gd name="T64" fmla="*/ 984 w 1082"/>
                <a:gd name="T65" fmla="*/ 42 h 452"/>
                <a:gd name="T66" fmla="*/ 943 w 1082"/>
                <a:gd name="T67" fmla="*/ 56 h 452"/>
                <a:gd name="T68" fmla="*/ 921 w 1082"/>
                <a:gd name="T69" fmla="*/ 74 h 452"/>
                <a:gd name="T70" fmla="*/ 879 w 1082"/>
                <a:gd name="T71" fmla="*/ 98 h 452"/>
                <a:gd name="T72" fmla="*/ 850 w 1082"/>
                <a:gd name="T73" fmla="*/ 125 h 452"/>
                <a:gd name="T74" fmla="*/ 816 w 1082"/>
                <a:gd name="T75" fmla="*/ 130 h 452"/>
                <a:gd name="T76" fmla="*/ 796 w 1082"/>
                <a:gd name="T77" fmla="*/ 148 h 452"/>
                <a:gd name="T78" fmla="*/ 754 w 1082"/>
                <a:gd name="T79" fmla="*/ 161 h 452"/>
                <a:gd name="T80" fmla="*/ 724 w 1082"/>
                <a:gd name="T81" fmla="*/ 179 h 452"/>
                <a:gd name="T82" fmla="*/ 691 w 1082"/>
                <a:gd name="T83" fmla="*/ 204 h 452"/>
                <a:gd name="T84" fmla="*/ 662 w 1082"/>
                <a:gd name="T85" fmla="*/ 212 h 452"/>
                <a:gd name="T86" fmla="*/ 633 w 1082"/>
                <a:gd name="T87" fmla="*/ 241 h 452"/>
                <a:gd name="T88" fmla="*/ 603 w 1082"/>
                <a:gd name="T89" fmla="*/ 246 h 452"/>
                <a:gd name="T90" fmla="*/ 581 w 1082"/>
                <a:gd name="T91" fmla="*/ 264 h 452"/>
                <a:gd name="T92" fmla="*/ 527 w 1082"/>
                <a:gd name="T93" fmla="*/ 275 h 452"/>
                <a:gd name="T94" fmla="*/ 485 w 1082"/>
                <a:gd name="T95" fmla="*/ 289 h 452"/>
                <a:gd name="T96" fmla="*/ 442 w 1082"/>
                <a:gd name="T97" fmla="*/ 311 h 452"/>
                <a:gd name="T98" fmla="*/ 405 w 1082"/>
                <a:gd name="T99" fmla="*/ 342 h 452"/>
                <a:gd name="T100" fmla="*/ 371 w 1082"/>
                <a:gd name="T101" fmla="*/ 364 h 452"/>
                <a:gd name="T102" fmla="*/ 331 w 1082"/>
                <a:gd name="T103" fmla="*/ 400 h 452"/>
                <a:gd name="T104" fmla="*/ 286 w 1082"/>
                <a:gd name="T105" fmla="*/ 402 h 452"/>
                <a:gd name="T106" fmla="*/ 244 w 1082"/>
                <a:gd name="T107" fmla="*/ 416 h 452"/>
                <a:gd name="T108" fmla="*/ 179 w 1082"/>
                <a:gd name="T109" fmla="*/ 423 h 452"/>
                <a:gd name="T110" fmla="*/ 158 w 1082"/>
                <a:gd name="T111" fmla="*/ 427 h 452"/>
                <a:gd name="T112" fmla="*/ 98 w 1082"/>
                <a:gd name="T113" fmla="*/ 412 h 452"/>
                <a:gd name="T114" fmla="*/ 69 w 1082"/>
                <a:gd name="T115" fmla="*/ 394 h 452"/>
                <a:gd name="T116" fmla="*/ 33 w 1082"/>
                <a:gd name="T117" fmla="*/ 37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2" h="452">
                  <a:moveTo>
                    <a:pt x="0" y="360"/>
                  </a:moveTo>
                  <a:lnTo>
                    <a:pt x="0" y="378"/>
                  </a:lnTo>
                  <a:lnTo>
                    <a:pt x="7" y="378"/>
                  </a:lnTo>
                  <a:lnTo>
                    <a:pt x="7" y="369"/>
                  </a:lnTo>
                  <a:lnTo>
                    <a:pt x="2" y="374"/>
                  </a:lnTo>
                  <a:lnTo>
                    <a:pt x="11" y="385"/>
                  </a:lnTo>
                  <a:lnTo>
                    <a:pt x="11" y="385"/>
                  </a:lnTo>
                  <a:lnTo>
                    <a:pt x="17" y="389"/>
                  </a:lnTo>
                  <a:lnTo>
                    <a:pt x="26" y="389"/>
                  </a:lnTo>
                  <a:lnTo>
                    <a:pt x="26" y="380"/>
                  </a:lnTo>
                  <a:lnTo>
                    <a:pt x="20" y="387"/>
                  </a:lnTo>
                  <a:lnTo>
                    <a:pt x="31" y="398"/>
                  </a:lnTo>
                  <a:lnTo>
                    <a:pt x="31" y="396"/>
                  </a:lnTo>
                  <a:lnTo>
                    <a:pt x="36" y="400"/>
                  </a:lnTo>
                  <a:lnTo>
                    <a:pt x="45" y="400"/>
                  </a:lnTo>
                  <a:lnTo>
                    <a:pt x="45" y="391"/>
                  </a:lnTo>
                  <a:lnTo>
                    <a:pt x="38" y="396"/>
                  </a:lnTo>
                  <a:lnTo>
                    <a:pt x="45" y="405"/>
                  </a:lnTo>
                  <a:lnTo>
                    <a:pt x="47" y="405"/>
                  </a:lnTo>
                  <a:lnTo>
                    <a:pt x="53" y="409"/>
                  </a:lnTo>
                  <a:lnTo>
                    <a:pt x="62" y="409"/>
                  </a:lnTo>
                  <a:lnTo>
                    <a:pt x="62" y="400"/>
                  </a:lnTo>
                  <a:lnTo>
                    <a:pt x="56" y="405"/>
                  </a:lnTo>
                  <a:lnTo>
                    <a:pt x="65" y="416"/>
                  </a:lnTo>
                  <a:lnTo>
                    <a:pt x="65" y="416"/>
                  </a:lnTo>
                  <a:lnTo>
                    <a:pt x="71" y="420"/>
                  </a:lnTo>
                  <a:lnTo>
                    <a:pt x="80" y="420"/>
                  </a:lnTo>
                  <a:lnTo>
                    <a:pt x="89" y="420"/>
                  </a:lnTo>
                  <a:lnTo>
                    <a:pt x="89" y="411"/>
                  </a:lnTo>
                  <a:lnTo>
                    <a:pt x="83" y="416"/>
                  </a:lnTo>
                  <a:lnTo>
                    <a:pt x="92" y="427"/>
                  </a:lnTo>
                  <a:lnTo>
                    <a:pt x="92" y="427"/>
                  </a:lnTo>
                  <a:lnTo>
                    <a:pt x="98" y="430"/>
                  </a:lnTo>
                  <a:lnTo>
                    <a:pt x="107" y="430"/>
                  </a:lnTo>
                  <a:lnTo>
                    <a:pt x="116" y="430"/>
                  </a:lnTo>
                  <a:lnTo>
                    <a:pt x="116" y="421"/>
                  </a:lnTo>
                  <a:lnTo>
                    <a:pt x="111" y="427"/>
                  </a:lnTo>
                  <a:lnTo>
                    <a:pt x="120" y="438"/>
                  </a:lnTo>
                  <a:lnTo>
                    <a:pt x="120" y="438"/>
                  </a:lnTo>
                  <a:lnTo>
                    <a:pt x="125" y="441"/>
                  </a:lnTo>
                  <a:lnTo>
                    <a:pt x="134" y="441"/>
                  </a:lnTo>
                  <a:lnTo>
                    <a:pt x="143" y="441"/>
                  </a:lnTo>
                  <a:lnTo>
                    <a:pt x="150" y="441"/>
                  </a:lnTo>
                  <a:lnTo>
                    <a:pt x="150" y="432"/>
                  </a:lnTo>
                  <a:lnTo>
                    <a:pt x="145" y="438"/>
                  </a:lnTo>
                  <a:lnTo>
                    <a:pt x="154" y="449"/>
                  </a:lnTo>
                  <a:lnTo>
                    <a:pt x="154" y="449"/>
                  </a:lnTo>
                  <a:lnTo>
                    <a:pt x="159" y="452"/>
                  </a:lnTo>
                  <a:lnTo>
                    <a:pt x="170" y="452"/>
                  </a:lnTo>
                  <a:lnTo>
                    <a:pt x="170" y="452"/>
                  </a:lnTo>
                  <a:lnTo>
                    <a:pt x="177" y="449"/>
                  </a:lnTo>
                  <a:lnTo>
                    <a:pt x="177" y="449"/>
                  </a:lnTo>
                  <a:lnTo>
                    <a:pt x="187" y="438"/>
                  </a:lnTo>
                  <a:lnTo>
                    <a:pt x="179" y="432"/>
                  </a:lnTo>
                  <a:lnTo>
                    <a:pt x="179" y="441"/>
                  </a:lnTo>
                  <a:lnTo>
                    <a:pt x="188" y="441"/>
                  </a:lnTo>
                  <a:lnTo>
                    <a:pt x="196" y="441"/>
                  </a:lnTo>
                  <a:lnTo>
                    <a:pt x="205" y="441"/>
                  </a:lnTo>
                  <a:lnTo>
                    <a:pt x="214" y="441"/>
                  </a:lnTo>
                  <a:lnTo>
                    <a:pt x="223" y="441"/>
                  </a:lnTo>
                  <a:lnTo>
                    <a:pt x="232" y="441"/>
                  </a:lnTo>
                  <a:lnTo>
                    <a:pt x="243" y="441"/>
                  </a:lnTo>
                  <a:lnTo>
                    <a:pt x="243" y="441"/>
                  </a:lnTo>
                  <a:lnTo>
                    <a:pt x="250" y="438"/>
                  </a:lnTo>
                  <a:lnTo>
                    <a:pt x="250" y="438"/>
                  </a:lnTo>
                  <a:lnTo>
                    <a:pt x="257" y="427"/>
                  </a:lnTo>
                  <a:lnTo>
                    <a:pt x="250" y="421"/>
                  </a:lnTo>
                  <a:lnTo>
                    <a:pt x="250" y="430"/>
                  </a:lnTo>
                  <a:lnTo>
                    <a:pt x="259" y="430"/>
                  </a:lnTo>
                  <a:lnTo>
                    <a:pt x="268" y="430"/>
                  </a:lnTo>
                  <a:lnTo>
                    <a:pt x="277" y="430"/>
                  </a:lnTo>
                  <a:lnTo>
                    <a:pt x="277" y="430"/>
                  </a:lnTo>
                  <a:lnTo>
                    <a:pt x="284" y="427"/>
                  </a:lnTo>
                  <a:lnTo>
                    <a:pt x="284" y="427"/>
                  </a:lnTo>
                  <a:lnTo>
                    <a:pt x="293" y="416"/>
                  </a:lnTo>
                  <a:lnTo>
                    <a:pt x="286" y="411"/>
                  </a:lnTo>
                  <a:lnTo>
                    <a:pt x="286" y="420"/>
                  </a:lnTo>
                  <a:lnTo>
                    <a:pt x="293" y="420"/>
                  </a:lnTo>
                  <a:lnTo>
                    <a:pt x="304" y="420"/>
                  </a:lnTo>
                  <a:lnTo>
                    <a:pt x="304" y="420"/>
                  </a:lnTo>
                  <a:lnTo>
                    <a:pt x="311" y="416"/>
                  </a:lnTo>
                  <a:lnTo>
                    <a:pt x="311" y="416"/>
                  </a:lnTo>
                  <a:lnTo>
                    <a:pt x="320" y="405"/>
                  </a:lnTo>
                  <a:lnTo>
                    <a:pt x="313" y="400"/>
                  </a:lnTo>
                  <a:lnTo>
                    <a:pt x="313" y="409"/>
                  </a:lnTo>
                  <a:lnTo>
                    <a:pt x="322" y="409"/>
                  </a:lnTo>
                  <a:lnTo>
                    <a:pt x="331" y="409"/>
                  </a:lnTo>
                  <a:lnTo>
                    <a:pt x="331" y="409"/>
                  </a:lnTo>
                  <a:lnTo>
                    <a:pt x="338" y="405"/>
                  </a:lnTo>
                  <a:lnTo>
                    <a:pt x="338" y="405"/>
                  </a:lnTo>
                  <a:lnTo>
                    <a:pt x="346" y="396"/>
                  </a:lnTo>
                  <a:lnTo>
                    <a:pt x="355" y="385"/>
                  </a:lnTo>
                  <a:lnTo>
                    <a:pt x="348" y="380"/>
                  </a:lnTo>
                  <a:lnTo>
                    <a:pt x="348" y="389"/>
                  </a:lnTo>
                  <a:lnTo>
                    <a:pt x="357" y="389"/>
                  </a:lnTo>
                  <a:lnTo>
                    <a:pt x="366" y="389"/>
                  </a:lnTo>
                  <a:lnTo>
                    <a:pt x="366" y="389"/>
                  </a:lnTo>
                  <a:lnTo>
                    <a:pt x="373" y="387"/>
                  </a:lnTo>
                  <a:lnTo>
                    <a:pt x="384" y="376"/>
                  </a:lnTo>
                  <a:lnTo>
                    <a:pt x="384" y="374"/>
                  </a:lnTo>
                  <a:lnTo>
                    <a:pt x="391" y="364"/>
                  </a:lnTo>
                  <a:lnTo>
                    <a:pt x="384" y="358"/>
                  </a:lnTo>
                  <a:lnTo>
                    <a:pt x="384" y="367"/>
                  </a:lnTo>
                  <a:lnTo>
                    <a:pt x="393" y="367"/>
                  </a:lnTo>
                  <a:lnTo>
                    <a:pt x="402" y="367"/>
                  </a:lnTo>
                  <a:lnTo>
                    <a:pt x="402" y="367"/>
                  </a:lnTo>
                  <a:lnTo>
                    <a:pt x="409" y="364"/>
                  </a:lnTo>
                  <a:lnTo>
                    <a:pt x="409" y="364"/>
                  </a:lnTo>
                  <a:lnTo>
                    <a:pt x="418" y="353"/>
                  </a:lnTo>
                  <a:lnTo>
                    <a:pt x="427" y="342"/>
                  </a:lnTo>
                  <a:lnTo>
                    <a:pt x="436" y="331"/>
                  </a:lnTo>
                  <a:lnTo>
                    <a:pt x="429" y="326"/>
                  </a:lnTo>
                  <a:lnTo>
                    <a:pt x="429" y="335"/>
                  </a:lnTo>
                  <a:lnTo>
                    <a:pt x="438" y="335"/>
                  </a:lnTo>
                  <a:lnTo>
                    <a:pt x="438" y="335"/>
                  </a:lnTo>
                  <a:lnTo>
                    <a:pt x="445" y="333"/>
                  </a:lnTo>
                  <a:lnTo>
                    <a:pt x="454" y="324"/>
                  </a:lnTo>
                  <a:lnTo>
                    <a:pt x="454" y="322"/>
                  </a:lnTo>
                  <a:lnTo>
                    <a:pt x="463" y="311"/>
                  </a:lnTo>
                  <a:lnTo>
                    <a:pt x="456" y="306"/>
                  </a:lnTo>
                  <a:lnTo>
                    <a:pt x="456" y="315"/>
                  </a:lnTo>
                  <a:lnTo>
                    <a:pt x="465" y="315"/>
                  </a:lnTo>
                  <a:lnTo>
                    <a:pt x="474" y="315"/>
                  </a:lnTo>
                  <a:lnTo>
                    <a:pt x="481" y="315"/>
                  </a:lnTo>
                  <a:lnTo>
                    <a:pt x="481" y="315"/>
                  </a:lnTo>
                  <a:lnTo>
                    <a:pt x="489" y="311"/>
                  </a:lnTo>
                  <a:lnTo>
                    <a:pt x="489" y="311"/>
                  </a:lnTo>
                  <a:lnTo>
                    <a:pt x="498" y="300"/>
                  </a:lnTo>
                  <a:lnTo>
                    <a:pt x="490" y="295"/>
                  </a:lnTo>
                  <a:lnTo>
                    <a:pt x="490" y="304"/>
                  </a:lnTo>
                  <a:lnTo>
                    <a:pt x="499" y="304"/>
                  </a:lnTo>
                  <a:lnTo>
                    <a:pt x="510" y="304"/>
                  </a:lnTo>
                  <a:lnTo>
                    <a:pt x="519" y="304"/>
                  </a:lnTo>
                  <a:lnTo>
                    <a:pt x="519" y="304"/>
                  </a:lnTo>
                  <a:lnTo>
                    <a:pt x="527" y="300"/>
                  </a:lnTo>
                  <a:lnTo>
                    <a:pt x="527" y="300"/>
                  </a:lnTo>
                  <a:lnTo>
                    <a:pt x="534" y="289"/>
                  </a:lnTo>
                  <a:lnTo>
                    <a:pt x="527" y="284"/>
                  </a:lnTo>
                  <a:lnTo>
                    <a:pt x="527" y="293"/>
                  </a:lnTo>
                  <a:lnTo>
                    <a:pt x="536" y="293"/>
                  </a:lnTo>
                  <a:lnTo>
                    <a:pt x="545" y="293"/>
                  </a:lnTo>
                  <a:lnTo>
                    <a:pt x="545" y="293"/>
                  </a:lnTo>
                  <a:lnTo>
                    <a:pt x="552" y="289"/>
                  </a:lnTo>
                  <a:lnTo>
                    <a:pt x="552" y="289"/>
                  </a:lnTo>
                  <a:lnTo>
                    <a:pt x="561" y="279"/>
                  </a:lnTo>
                  <a:lnTo>
                    <a:pt x="554" y="273"/>
                  </a:lnTo>
                  <a:lnTo>
                    <a:pt x="554" y="282"/>
                  </a:lnTo>
                  <a:lnTo>
                    <a:pt x="563" y="282"/>
                  </a:lnTo>
                  <a:lnTo>
                    <a:pt x="572" y="282"/>
                  </a:lnTo>
                  <a:lnTo>
                    <a:pt x="581" y="282"/>
                  </a:lnTo>
                  <a:lnTo>
                    <a:pt x="581" y="282"/>
                  </a:lnTo>
                  <a:lnTo>
                    <a:pt x="588" y="279"/>
                  </a:lnTo>
                  <a:lnTo>
                    <a:pt x="588" y="279"/>
                  </a:lnTo>
                  <a:lnTo>
                    <a:pt x="597" y="268"/>
                  </a:lnTo>
                  <a:lnTo>
                    <a:pt x="590" y="262"/>
                  </a:lnTo>
                  <a:lnTo>
                    <a:pt x="590" y="271"/>
                  </a:lnTo>
                  <a:lnTo>
                    <a:pt x="599" y="271"/>
                  </a:lnTo>
                  <a:lnTo>
                    <a:pt x="599" y="271"/>
                  </a:lnTo>
                  <a:lnTo>
                    <a:pt x="606" y="268"/>
                  </a:lnTo>
                  <a:lnTo>
                    <a:pt x="606" y="268"/>
                  </a:lnTo>
                  <a:lnTo>
                    <a:pt x="615" y="257"/>
                  </a:lnTo>
                  <a:lnTo>
                    <a:pt x="608" y="251"/>
                  </a:lnTo>
                  <a:lnTo>
                    <a:pt x="608" y="261"/>
                  </a:lnTo>
                  <a:lnTo>
                    <a:pt x="617" y="261"/>
                  </a:lnTo>
                  <a:lnTo>
                    <a:pt x="617" y="261"/>
                  </a:lnTo>
                  <a:lnTo>
                    <a:pt x="624" y="257"/>
                  </a:lnTo>
                  <a:lnTo>
                    <a:pt x="624" y="257"/>
                  </a:lnTo>
                  <a:lnTo>
                    <a:pt x="631" y="246"/>
                  </a:lnTo>
                  <a:lnTo>
                    <a:pt x="624" y="241"/>
                  </a:lnTo>
                  <a:lnTo>
                    <a:pt x="624" y="250"/>
                  </a:lnTo>
                  <a:lnTo>
                    <a:pt x="633" y="250"/>
                  </a:lnTo>
                  <a:lnTo>
                    <a:pt x="633" y="250"/>
                  </a:lnTo>
                  <a:lnTo>
                    <a:pt x="639" y="248"/>
                  </a:lnTo>
                  <a:lnTo>
                    <a:pt x="650" y="239"/>
                  </a:lnTo>
                  <a:lnTo>
                    <a:pt x="644" y="232"/>
                  </a:lnTo>
                  <a:lnTo>
                    <a:pt x="644" y="241"/>
                  </a:lnTo>
                  <a:lnTo>
                    <a:pt x="653" y="241"/>
                  </a:lnTo>
                  <a:lnTo>
                    <a:pt x="653" y="241"/>
                  </a:lnTo>
                  <a:lnTo>
                    <a:pt x="660" y="237"/>
                  </a:lnTo>
                  <a:lnTo>
                    <a:pt x="660" y="237"/>
                  </a:lnTo>
                  <a:lnTo>
                    <a:pt x="669" y="226"/>
                  </a:lnTo>
                  <a:lnTo>
                    <a:pt x="662" y="221"/>
                  </a:lnTo>
                  <a:lnTo>
                    <a:pt x="662" y="230"/>
                  </a:lnTo>
                  <a:lnTo>
                    <a:pt x="669" y="230"/>
                  </a:lnTo>
                  <a:lnTo>
                    <a:pt x="678" y="230"/>
                  </a:lnTo>
                  <a:lnTo>
                    <a:pt x="678" y="230"/>
                  </a:lnTo>
                  <a:lnTo>
                    <a:pt x="686" y="226"/>
                  </a:lnTo>
                  <a:lnTo>
                    <a:pt x="686" y="226"/>
                  </a:lnTo>
                  <a:lnTo>
                    <a:pt x="695" y="215"/>
                  </a:lnTo>
                  <a:lnTo>
                    <a:pt x="688" y="210"/>
                  </a:lnTo>
                  <a:lnTo>
                    <a:pt x="688" y="219"/>
                  </a:lnTo>
                  <a:lnTo>
                    <a:pt x="697" y="219"/>
                  </a:lnTo>
                  <a:lnTo>
                    <a:pt x="697" y="219"/>
                  </a:lnTo>
                  <a:lnTo>
                    <a:pt x="704" y="215"/>
                  </a:lnTo>
                  <a:lnTo>
                    <a:pt x="704" y="215"/>
                  </a:lnTo>
                  <a:lnTo>
                    <a:pt x="713" y="204"/>
                  </a:lnTo>
                  <a:lnTo>
                    <a:pt x="706" y="199"/>
                  </a:lnTo>
                  <a:lnTo>
                    <a:pt x="706" y="208"/>
                  </a:lnTo>
                  <a:lnTo>
                    <a:pt x="715" y="208"/>
                  </a:lnTo>
                  <a:lnTo>
                    <a:pt x="715" y="208"/>
                  </a:lnTo>
                  <a:lnTo>
                    <a:pt x="722" y="204"/>
                  </a:lnTo>
                  <a:lnTo>
                    <a:pt x="722" y="204"/>
                  </a:lnTo>
                  <a:lnTo>
                    <a:pt x="731" y="194"/>
                  </a:lnTo>
                  <a:lnTo>
                    <a:pt x="724" y="188"/>
                  </a:lnTo>
                  <a:lnTo>
                    <a:pt x="724" y="197"/>
                  </a:lnTo>
                  <a:lnTo>
                    <a:pt x="733" y="197"/>
                  </a:lnTo>
                  <a:lnTo>
                    <a:pt x="733" y="197"/>
                  </a:lnTo>
                  <a:lnTo>
                    <a:pt x="740" y="194"/>
                  </a:lnTo>
                  <a:lnTo>
                    <a:pt x="740" y="194"/>
                  </a:lnTo>
                  <a:lnTo>
                    <a:pt x="749" y="183"/>
                  </a:lnTo>
                  <a:lnTo>
                    <a:pt x="742" y="177"/>
                  </a:lnTo>
                  <a:lnTo>
                    <a:pt x="742" y="186"/>
                  </a:lnTo>
                  <a:lnTo>
                    <a:pt x="751" y="186"/>
                  </a:lnTo>
                  <a:lnTo>
                    <a:pt x="751" y="186"/>
                  </a:lnTo>
                  <a:lnTo>
                    <a:pt x="758" y="183"/>
                  </a:lnTo>
                  <a:lnTo>
                    <a:pt x="758" y="183"/>
                  </a:lnTo>
                  <a:lnTo>
                    <a:pt x="767" y="172"/>
                  </a:lnTo>
                  <a:lnTo>
                    <a:pt x="760" y="166"/>
                  </a:lnTo>
                  <a:lnTo>
                    <a:pt x="760" y="176"/>
                  </a:lnTo>
                  <a:lnTo>
                    <a:pt x="767" y="176"/>
                  </a:lnTo>
                  <a:lnTo>
                    <a:pt x="767" y="176"/>
                  </a:lnTo>
                  <a:lnTo>
                    <a:pt x="773" y="174"/>
                  </a:lnTo>
                  <a:lnTo>
                    <a:pt x="783" y="165"/>
                  </a:lnTo>
                  <a:lnTo>
                    <a:pt x="778" y="157"/>
                  </a:lnTo>
                  <a:lnTo>
                    <a:pt x="778" y="166"/>
                  </a:lnTo>
                  <a:lnTo>
                    <a:pt x="787" y="166"/>
                  </a:lnTo>
                  <a:lnTo>
                    <a:pt x="796" y="166"/>
                  </a:lnTo>
                  <a:lnTo>
                    <a:pt x="796" y="166"/>
                  </a:lnTo>
                  <a:lnTo>
                    <a:pt x="803" y="163"/>
                  </a:lnTo>
                  <a:lnTo>
                    <a:pt x="803" y="163"/>
                  </a:lnTo>
                  <a:lnTo>
                    <a:pt x="812" y="152"/>
                  </a:lnTo>
                  <a:lnTo>
                    <a:pt x="805" y="147"/>
                  </a:lnTo>
                  <a:lnTo>
                    <a:pt x="805" y="156"/>
                  </a:lnTo>
                  <a:lnTo>
                    <a:pt x="812" y="156"/>
                  </a:lnTo>
                  <a:lnTo>
                    <a:pt x="812" y="156"/>
                  </a:lnTo>
                  <a:lnTo>
                    <a:pt x="820" y="152"/>
                  </a:lnTo>
                  <a:lnTo>
                    <a:pt x="820" y="152"/>
                  </a:lnTo>
                  <a:lnTo>
                    <a:pt x="829" y="141"/>
                  </a:lnTo>
                  <a:lnTo>
                    <a:pt x="821" y="136"/>
                  </a:lnTo>
                  <a:lnTo>
                    <a:pt x="821" y="145"/>
                  </a:lnTo>
                  <a:lnTo>
                    <a:pt x="830" y="145"/>
                  </a:lnTo>
                  <a:lnTo>
                    <a:pt x="830" y="145"/>
                  </a:lnTo>
                  <a:lnTo>
                    <a:pt x="838" y="141"/>
                  </a:lnTo>
                  <a:lnTo>
                    <a:pt x="838" y="141"/>
                  </a:lnTo>
                  <a:lnTo>
                    <a:pt x="847" y="130"/>
                  </a:lnTo>
                  <a:lnTo>
                    <a:pt x="839" y="125"/>
                  </a:lnTo>
                  <a:lnTo>
                    <a:pt x="839" y="134"/>
                  </a:lnTo>
                  <a:lnTo>
                    <a:pt x="850" y="134"/>
                  </a:lnTo>
                  <a:lnTo>
                    <a:pt x="850" y="134"/>
                  </a:lnTo>
                  <a:lnTo>
                    <a:pt x="858" y="130"/>
                  </a:lnTo>
                  <a:lnTo>
                    <a:pt x="858" y="130"/>
                  </a:lnTo>
                  <a:lnTo>
                    <a:pt x="865" y="119"/>
                  </a:lnTo>
                  <a:lnTo>
                    <a:pt x="858" y="114"/>
                  </a:lnTo>
                  <a:lnTo>
                    <a:pt x="865" y="119"/>
                  </a:lnTo>
                  <a:lnTo>
                    <a:pt x="874" y="109"/>
                  </a:lnTo>
                  <a:lnTo>
                    <a:pt x="867" y="103"/>
                  </a:lnTo>
                  <a:lnTo>
                    <a:pt x="867" y="112"/>
                  </a:lnTo>
                  <a:lnTo>
                    <a:pt x="876" y="112"/>
                  </a:lnTo>
                  <a:lnTo>
                    <a:pt x="885" y="112"/>
                  </a:lnTo>
                  <a:lnTo>
                    <a:pt x="885" y="112"/>
                  </a:lnTo>
                  <a:lnTo>
                    <a:pt x="892" y="109"/>
                  </a:lnTo>
                  <a:lnTo>
                    <a:pt x="892" y="109"/>
                  </a:lnTo>
                  <a:lnTo>
                    <a:pt x="901" y="98"/>
                  </a:lnTo>
                  <a:lnTo>
                    <a:pt x="894" y="92"/>
                  </a:lnTo>
                  <a:lnTo>
                    <a:pt x="894" y="101"/>
                  </a:lnTo>
                  <a:lnTo>
                    <a:pt x="901" y="101"/>
                  </a:lnTo>
                  <a:lnTo>
                    <a:pt x="901" y="101"/>
                  </a:lnTo>
                  <a:lnTo>
                    <a:pt x="906" y="100"/>
                  </a:lnTo>
                  <a:lnTo>
                    <a:pt x="917" y="91"/>
                  </a:lnTo>
                  <a:lnTo>
                    <a:pt x="912" y="83"/>
                  </a:lnTo>
                  <a:lnTo>
                    <a:pt x="912" y="92"/>
                  </a:lnTo>
                  <a:lnTo>
                    <a:pt x="921" y="92"/>
                  </a:lnTo>
                  <a:lnTo>
                    <a:pt x="921" y="92"/>
                  </a:lnTo>
                  <a:lnTo>
                    <a:pt x="928" y="89"/>
                  </a:lnTo>
                  <a:lnTo>
                    <a:pt x="928" y="89"/>
                  </a:lnTo>
                  <a:lnTo>
                    <a:pt x="937" y="78"/>
                  </a:lnTo>
                  <a:lnTo>
                    <a:pt x="930" y="72"/>
                  </a:lnTo>
                  <a:lnTo>
                    <a:pt x="930" y="81"/>
                  </a:lnTo>
                  <a:lnTo>
                    <a:pt x="939" y="81"/>
                  </a:lnTo>
                  <a:lnTo>
                    <a:pt x="939" y="81"/>
                  </a:lnTo>
                  <a:lnTo>
                    <a:pt x="946" y="78"/>
                  </a:lnTo>
                  <a:lnTo>
                    <a:pt x="946" y="78"/>
                  </a:lnTo>
                  <a:lnTo>
                    <a:pt x="955" y="67"/>
                  </a:lnTo>
                  <a:lnTo>
                    <a:pt x="948" y="62"/>
                  </a:lnTo>
                  <a:lnTo>
                    <a:pt x="948" y="71"/>
                  </a:lnTo>
                  <a:lnTo>
                    <a:pt x="955" y="71"/>
                  </a:lnTo>
                  <a:lnTo>
                    <a:pt x="955" y="71"/>
                  </a:lnTo>
                  <a:lnTo>
                    <a:pt x="962" y="67"/>
                  </a:lnTo>
                  <a:lnTo>
                    <a:pt x="962" y="67"/>
                  </a:lnTo>
                  <a:lnTo>
                    <a:pt x="971" y="56"/>
                  </a:lnTo>
                  <a:lnTo>
                    <a:pt x="964" y="51"/>
                  </a:lnTo>
                  <a:lnTo>
                    <a:pt x="964" y="60"/>
                  </a:lnTo>
                  <a:lnTo>
                    <a:pt x="973" y="60"/>
                  </a:lnTo>
                  <a:lnTo>
                    <a:pt x="984" y="60"/>
                  </a:lnTo>
                  <a:lnTo>
                    <a:pt x="984" y="60"/>
                  </a:lnTo>
                  <a:lnTo>
                    <a:pt x="991" y="56"/>
                  </a:lnTo>
                  <a:lnTo>
                    <a:pt x="991" y="56"/>
                  </a:lnTo>
                  <a:lnTo>
                    <a:pt x="1000" y="45"/>
                  </a:lnTo>
                  <a:lnTo>
                    <a:pt x="993" y="40"/>
                  </a:lnTo>
                  <a:lnTo>
                    <a:pt x="993" y="49"/>
                  </a:lnTo>
                  <a:lnTo>
                    <a:pt x="1000" y="49"/>
                  </a:lnTo>
                  <a:lnTo>
                    <a:pt x="1000" y="49"/>
                  </a:lnTo>
                  <a:lnTo>
                    <a:pt x="1008" y="45"/>
                  </a:lnTo>
                  <a:lnTo>
                    <a:pt x="1008" y="45"/>
                  </a:lnTo>
                  <a:lnTo>
                    <a:pt x="1017" y="34"/>
                  </a:lnTo>
                  <a:lnTo>
                    <a:pt x="1009" y="29"/>
                  </a:lnTo>
                  <a:lnTo>
                    <a:pt x="1009" y="38"/>
                  </a:lnTo>
                  <a:lnTo>
                    <a:pt x="1019" y="38"/>
                  </a:lnTo>
                  <a:lnTo>
                    <a:pt x="1019" y="38"/>
                  </a:lnTo>
                  <a:lnTo>
                    <a:pt x="1026" y="34"/>
                  </a:lnTo>
                  <a:lnTo>
                    <a:pt x="1026" y="34"/>
                  </a:lnTo>
                  <a:lnTo>
                    <a:pt x="1035" y="24"/>
                  </a:lnTo>
                  <a:lnTo>
                    <a:pt x="1028" y="18"/>
                  </a:lnTo>
                  <a:lnTo>
                    <a:pt x="1028" y="27"/>
                  </a:lnTo>
                  <a:lnTo>
                    <a:pt x="1037" y="27"/>
                  </a:lnTo>
                  <a:lnTo>
                    <a:pt x="1037" y="27"/>
                  </a:lnTo>
                  <a:lnTo>
                    <a:pt x="1044" y="25"/>
                  </a:lnTo>
                  <a:lnTo>
                    <a:pt x="1053" y="16"/>
                  </a:lnTo>
                  <a:lnTo>
                    <a:pt x="1046" y="9"/>
                  </a:lnTo>
                  <a:lnTo>
                    <a:pt x="1046" y="18"/>
                  </a:lnTo>
                  <a:lnTo>
                    <a:pt x="1055" y="18"/>
                  </a:lnTo>
                  <a:lnTo>
                    <a:pt x="1064" y="18"/>
                  </a:lnTo>
                  <a:lnTo>
                    <a:pt x="1064" y="9"/>
                  </a:lnTo>
                  <a:lnTo>
                    <a:pt x="1058" y="16"/>
                  </a:lnTo>
                  <a:lnTo>
                    <a:pt x="1067" y="25"/>
                  </a:lnTo>
                  <a:lnTo>
                    <a:pt x="1067" y="24"/>
                  </a:lnTo>
                  <a:lnTo>
                    <a:pt x="1073" y="27"/>
                  </a:lnTo>
                  <a:lnTo>
                    <a:pt x="1082" y="27"/>
                  </a:lnTo>
                  <a:lnTo>
                    <a:pt x="1082" y="9"/>
                  </a:lnTo>
                  <a:lnTo>
                    <a:pt x="1073" y="9"/>
                  </a:lnTo>
                  <a:lnTo>
                    <a:pt x="1073" y="18"/>
                  </a:lnTo>
                  <a:lnTo>
                    <a:pt x="1080" y="13"/>
                  </a:lnTo>
                  <a:lnTo>
                    <a:pt x="1071" y="4"/>
                  </a:lnTo>
                  <a:lnTo>
                    <a:pt x="1071" y="4"/>
                  </a:lnTo>
                  <a:lnTo>
                    <a:pt x="1064" y="0"/>
                  </a:lnTo>
                  <a:lnTo>
                    <a:pt x="1055" y="0"/>
                  </a:lnTo>
                  <a:lnTo>
                    <a:pt x="1046" y="0"/>
                  </a:lnTo>
                  <a:lnTo>
                    <a:pt x="1046" y="0"/>
                  </a:lnTo>
                  <a:lnTo>
                    <a:pt x="1040" y="4"/>
                  </a:lnTo>
                  <a:lnTo>
                    <a:pt x="1031" y="13"/>
                  </a:lnTo>
                  <a:lnTo>
                    <a:pt x="1037" y="18"/>
                  </a:lnTo>
                  <a:lnTo>
                    <a:pt x="1037" y="9"/>
                  </a:lnTo>
                  <a:lnTo>
                    <a:pt x="1028" y="9"/>
                  </a:lnTo>
                  <a:lnTo>
                    <a:pt x="1028" y="9"/>
                  </a:lnTo>
                  <a:lnTo>
                    <a:pt x="1022" y="13"/>
                  </a:lnTo>
                  <a:lnTo>
                    <a:pt x="1022" y="13"/>
                  </a:lnTo>
                  <a:lnTo>
                    <a:pt x="1013" y="24"/>
                  </a:lnTo>
                  <a:lnTo>
                    <a:pt x="1019" y="29"/>
                  </a:lnTo>
                  <a:lnTo>
                    <a:pt x="1019" y="20"/>
                  </a:lnTo>
                  <a:lnTo>
                    <a:pt x="1009" y="20"/>
                  </a:lnTo>
                  <a:lnTo>
                    <a:pt x="1009" y="20"/>
                  </a:lnTo>
                  <a:lnTo>
                    <a:pt x="1004" y="24"/>
                  </a:lnTo>
                  <a:lnTo>
                    <a:pt x="1004" y="24"/>
                  </a:lnTo>
                  <a:lnTo>
                    <a:pt x="995" y="34"/>
                  </a:lnTo>
                  <a:lnTo>
                    <a:pt x="1000" y="40"/>
                  </a:lnTo>
                  <a:lnTo>
                    <a:pt x="1000" y="31"/>
                  </a:lnTo>
                  <a:lnTo>
                    <a:pt x="993" y="31"/>
                  </a:lnTo>
                  <a:lnTo>
                    <a:pt x="993" y="31"/>
                  </a:lnTo>
                  <a:lnTo>
                    <a:pt x="988" y="34"/>
                  </a:lnTo>
                  <a:lnTo>
                    <a:pt x="988" y="34"/>
                  </a:lnTo>
                  <a:lnTo>
                    <a:pt x="979" y="45"/>
                  </a:lnTo>
                  <a:lnTo>
                    <a:pt x="984" y="51"/>
                  </a:lnTo>
                  <a:lnTo>
                    <a:pt x="984" y="42"/>
                  </a:lnTo>
                  <a:lnTo>
                    <a:pt x="973" y="42"/>
                  </a:lnTo>
                  <a:lnTo>
                    <a:pt x="964" y="42"/>
                  </a:lnTo>
                  <a:lnTo>
                    <a:pt x="964" y="42"/>
                  </a:lnTo>
                  <a:lnTo>
                    <a:pt x="959" y="45"/>
                  </a:lnTo>
                  <a:lnTo>
                    <a:pt x="959" y="45"/>
                  </a:lnTo>
                  <a:lnTo>
                    <a:pt x="950" y="56"/>
                  </a:lnTo>
                  <a:lnTo>
                    <a:pt x="955" y="62"/>
                  </a:lnTo>
                  <a:lnTo>
                    <a:pt x="955" y="53"/>
                  </a:lnTo>
                  <a:lnTo>
                    <a:pt x="948" y="53"/>
                  </a:lnTo>
                  <a:lnTo>
                    <a:pt x="948" y="53"/>
                  </a:lnTo>
                  <a:lnTo>
                    <a:pt x="943" y="56"/>
                  </a:lnTo>
                  <a:lnTo>
                    <a:pt x="943" y="56"/>
                  </a:lnTo>
                  <a:lnTo>
                    <a:pt x="934" y="67"/>
                  </a:lnTo>
                  <a:lnTo>
                    <a:pt x="939" y="72"/>
                  </a:lnTo>
                  <a:lnTo>
                    <a:pt x="939" y="63"/>
                  </a:lnTo>
                  <a:lnTo>
                    <a:pt x="930" y="63"/>
                  </a:lnTo>
                  <a:lnTo>
                    <a:pt x="930" y="63"/>
                  </a:lnTo>
                  <a:lnTo>
                    <a:pt x="924" y="67"/>
                  </a:lnTo>
                  <a:lnTo>
                    <a:pt x="924" y="67"/>
                  </a:lnTo>
                  <a:lnTo>
                    <a:pt x="915" y="78"/>
                  </a:lnTo>
                  <a:lnTo>
                    <a:pt x="921" y="83"/>
                  </a:lnTo>
                  <a:lnTo>
                    <a:pt x="921" y="74"/>
                  </a:lnTo>
                  <a:lnTo>
                    <a:pt x="912" y="74"/>
                  </a:lnTo>
                  <a:lnTo>
                    <a:pt x="912" y="74"/>
                  </a:lnTo>
                  <a:lnTo>
                    <a:pt x="906" y="78"/>
                  </a:lnTo>
                  <a:lnTo>
                    <a:pt x="896" y="87"/>
                  </a:lnTo>
                  <a:lnTo>
                    <a:pt x="901" y="92"/>
                  </a:lnTo>
                  <a:lnTo>
                    <a:pt x="901" y="83"/>
                  </a:lnTo>
                  <a:lnTo>
                    <a:pt x="894" y="83"/>
                  </a:lnTo>
                  <a:lnTo>
                    <a:pt x="894" y="83"/>
                  </a:lnTo>
                  <a:lnTo>
                    <a:pt x="888" y="87"/>
                  </a:lnTo>
                  <a:lnTo>
                    <a:pt x="888" y="87"/>
                  </a:lnTo>
                  <a:lnTo>
                    <a:pt x="879" y="98"/>
                  </a:lnTo>
                  <a:lnTo>
                    <a:pt x="885" y="103"/>
                  </a:lnTo>
                  <a:lnTo>
                    <a:pt x="885" y="94"/>
                  </a:lnTo>
                  <a:lnTo>
                    <a:pt x="876" y="94"/>
                  </a:lnTo>
                  <a:lnTo>
                    <a:pt x="867" y="94"/>
                  </a:lnTo>
                  <a:lnTo>
                    <a:pt x="867" y="94"/>
                  </a:lnTo>
                  <a:lnTo>
                    <a:pt x="861" y="98"/>
                  </a:lnTo>
                  <a:lnTo>
                    <a:pt x="861" y="98"/>
                  </a:lnTo>
                  <a:lnTo>
                    <a:pt x="852" y="109"/>
                  </a:lnTo>
                  <a:lnTo>
                    <a:pt x="850" y="110"/>
                  </a:lnTo>
                  <a:lnTo>
                    <a:pt x="843" y="121"/>
                  </a:lnTo>
                  <a:lnTo>
                    <a:pt x="850" y="125"/>
                  </a:lnTo>
                  <a:lnTo>
                    <a:pt x="850" y="116"/>
                  </a:lnTo>
                  <a:lnTo>
                    <a:pt x="839" y="116"/>
                  </a:lnTo>
                  <a:lnTo>
                    <a:pt x="839" y="116"/>
                  </a:lnTo>
                  <a:lnTo>
                    <a:pt x="834" y="119"/>
                  </a:lnTo>
                  <a:lnTo>
                    <a:pt x="834" y="119"/>
                  </a:lnTo>
                  <a:lnTo>
                    <a:pt x="825" y="130"/>
                  </a:lnTo>
                  <a:lnTo>
                    <a:pt x="830" y="136"/>
                  </a:lnTo>
                  <a:lnTo>
                    <a:pt x="830" y="127"/>
                  </a:lnTo>
                  <a:lnTo>
                    <a:pt x="821" y="127"/>
                  </a:lnTo>
                  <a:lnTo>
                    <a:pt x="821" y="127"/>
                  </a:lnTo>
                  <a:lnTo>
                    <a:pt x="816" y="130"/>
                  </a:lnTo>
                  <a:lnTo>
                    <a:pt x="816" y="130"/>
                  </a:lnTo>
                  <a:lnTo>
                    <a:pt x="807" y="141"/>
                  </a:lnTo>
                  <a:lnTo>
                    <a:pt x="812" y="147"/>
                  </a:lnTo>
                  <a:lnTo>
                    <a:pt x="812" y="138"/>
                  </a:lnTo>
                  <a:lnTo>
                    <a:pt x="805" y="138"/>
                  </a:lnTo>
                  <a:lnTo>
                    <a:pt x="805" y="138"/>
                  </a:lnTo>
                  <a:lnTo>
                    <a:pt x="800" y="141"/>
                  </a:lnTo>
                  <a:lnTo>
                    <a:pt x="800" y="141"/>
                  </a:lnTo>
                  <a:lnTo>
                    <a:pt x="791" y="152"/>
                  </a:lnTo>
                  <a:lnTo>
                    <a:pt x="796" y="157"/>
                  </a:lnTo>
                  <a:lnTo>
                    <a:pt x="796" y="148"/>
                  </a:lnTo>
                  <a:lnTo>
                    <a:pt x="787" y="148"/>
                  </a:lnTo>
                  <a:lnTo>
                    <a:pt x="778" y="148"/>
                  </a:lnTo>
                  <a:lnTo>
                    <a:pt x="778" y="148"/>
                  </a:lnTo>
                  <a:lnTo>
                    <a:pt x="773" y="152"/>
                  </a:lnTo>
                  <a:lnTo>
                    <a:pt x="762" y="161"/>
                  </a:lnTo>
                  <a:lnTo>
                    <a:pt x="767" y="166"/>
                  </a:lnTo>
                  <a:lnTo>
                    <a:pt x="767" y="157"/>
                  </a:lnTo>
                  <a:lnTo>
                    <a:pt x="760" y="157"/>
                  </a:lnTo>
                  <a:lnTo>
                    <a:pt x="760" y="157"/>
                  </a:lnTo>
                  <a:lnTo>
                    <a:pt x="754" y="161"/>
                  </a:lnTo>
                  <a:lnTo>
                    <a:pt x="754" y="161"/>
                  </a:lnTo>
                  <a:lnTo>
                    <a:pt x="745" y="172"/>
                  </a:lnTo>
                  <a:lnTo>
                    <a:pt x="751" y="177"/>
                  </a:lnTo>
                  <a:lnTo>
                    <a:pt x="751" y="168"/>
                  </a:lnTo>
                  <a:lnTo>
                    <a:pt x="742" y="168"/>
                  </a:lnTo>
                  <a:lnTo>
                    <a:pt x="742" y="168"/>
                  </a:lnTo>
                  <a:lnTo>
                    <a:pt x="736" y="172"/>
                  </a:lnTo>
                  <a:lnTo>
                    <a:pt x="736" y="172"/>
                  </a:lnTo>
                  <a:lnTo>
                    <a:pt x="727" y="183"/>
                  </a:lnTo>
                  <a:lnTo>
                    <a:pt x="733" y="188"/>
                  </a:lnTo>
                  <a:lnTo>
                    <a:pt x="733" y="179"/>
                  </a:lnTo>
                  <a:lnTo>
                    <a:pt x="724" y="179"/>
                  </a:lnTo>
                  <a:lnTo>
                    <a:pt x="724" y="179"/>
                  </a:lnTo>
                  <a:lnTo>
                    <a:pt x="718" y="183"/>
                  </a:lnTo>
                  <a:lnTo>
                    <a:pt x="718" y="183"/>
                  </a:lnTo>
                  <a:lnTo>
                    <a:pt x="709" y="194"/>
                  </a:lnTo>
                  <a:lnTo>
                    <a:pt x="715" y="199"/>
                  </a:lnTo>
                  <a:lnTo>
                    <a:pt x="715" y="190"/>
                  </a:lnTo>
                  <a:lnTo>
                    <a:pt x="706" y="190"/>
                  </a:lnTo>
                  <a:lnTo>
                    <a:pt x="706" y="190"/>
                  </a:lnTo>
                  <a:lnTo>
                    <a:pt x="700" y="194"/>
                  </a:lnTo>
                  <a:lnTo>
                    <a:pt x="700" y="194"/>
                  </a:lnTo>
                  <a:lnTo>
                    <a:pt x="691" y="204"/>
                  </a:lnTo>
                  <a:lnTo>
                    <a:pt x="697" y="210"/>
                  </a:lnTo>
                  <a:lnTo>
                    <a:pt x="697" y="201"/>
                  </a:lnTo>
                  <a:lnTo>
                    <a:pt x="688" y="201"/>
                  </a:lnTo>
                  <a:lnTo>
                    <a:pt x="688" y="201"/>
                  </a:lnTo>
                  <a:lnTo>
                    <a:pt x="682" y="204"/>
                  </a:lnTo>
                  <a:lnTo>
                    <a:pt x="682" y="204"/>
                  </a:lnTo>
                  <a:lnTo>
                    <a:pt x="673" y="215"/>
                  </a:lnTo>
                  <a:lnTo>
                    <a:pt x="678" y="221"/>
                  </a:lnTo>
                  <a:lnTo>
                    <a:pt x="678" y="212"/>
                  </a:lnTo>
                  <a:lnTo>
                    <a:pt x="669" y="212"/>
                  </a:lnTo>
                  <a:lnTo>
                    <a:pt x="662" y="212"/>
                  </a:lnTo>
                  <a:lnTo>
                    <a:pt x="662" y="212"/>
                  </a:lnTo>
                  <a:lnTo>
                    <a:pt x="657" y="215"/>
                  </a:lnTo>
                  <a:lnTo>
                    <a:pt x="657" y="215"/>
                  </a:lnTo>
                  <a:lnTo>
                    <a:pt x="648" y="226"/>
                  </a:lnTo>
                  <a:lnTo>
                    <a:pt x="653" y="232"/>
                  </a:lnTo>
                  <a:lnTo>
                    <a:pt x="653" y="223"/>
                  </a:lnTo>
                  <a:lnTo>
                    <a:pt x="644" y="223"/>
                  </a:lnTo>
                  <a:lnTo>
                    <a:pt x="644" y="223"/>
                  </a:lnTo>
                  <a:lnTo>
                    <a:pt x="639" y="226"/>
                  </a:lnTo>
                  <a:lnTo>
                    <a:pt x="628" y="235"/>
                  </a:lnTo>
                  <a:lnTo>
                    <a:pt x="633" y="241"/>
                  </a:lnTo>
                  <a:lnTo>
                    <a:pt x="633" y="232"/>
                  </a:lnTo>
                  <a:lnTo>
                    <a:pt x="624" y="232"/>
                  </a:lnTo>
                  <a:lnTo>
                    <a:pt x="624" y="232"/>
                  </a:lnTo>
                  <a:lnTo>
                    <a:pt x="619" y="235"/>
                  </a:lnTo>
                  <a:lnTo>
                    <a:pt x="617" y="237"/>
                  </a:lnTo>
                  <a:lnTo>
                    <a:pt x="610" y="248"/>
                  </a:lnTo>
                  <a:lnTo>
                    <a:pt x="617" y="251"/>
                  </a:lnTo>
                  <a:lnTo>
                    <a:pt x="617" y="242"/>
                  </a:lnTo>
                  <a:lnTo>
                    <a:pt x="608" y="242"/>
                  </a:lnTo>
                  <a:lnTo>
                    <a:pt x="608" y="242"/>
                  </a:lnTo>
                  <a:lnTo>
                    <a:pt x="603" y="246"/>
                  </a:lnTo>
                  <a:lnTo>
                    <a:pt x="603" y="246"/>
                  </a:lnTo>
                  <a:lnTo>
                    <a:pt x="593" y="257"/>
                  </a:lnTo>
                  <a:lnTo>
                    <a:pt x="599" y="262"/>
                  </a:lnTo>
                  <a:lnTo>
                    <a:pt x="599" y="253"/>
                  </a:lnTo>
                  <a:lnTo>
                    <a:pt x="590" y="253"/>
                  </a:lnTo>
                  <a:lnTo>
                    <a:pt x="590" y="253"/>
                  </a:lnTo>
                  <a:lnTo>
                    <a:pt x="584" y="257"/>
                  </a:lnTo>
                  <a:lnTo>
                    <a:pt x="584" y="257"/>
                  </a:lnTo>
                  <a:lnTo>
                    <a:pt x="575" y="268"/>
                  </a:lnTo>
                  <a:lnTo>
                    <a:pt x="581" y="273"/>
                  </a:lnTo>
                  <a:lnTo>
                    <a:pt x="581" y="264"/>
                  </a:lnTo>
                  <a:lnTo>
                    <a:pt x="572" y="264"/>
                  </a:lnTo>
                  <a:lnTo>
                    <a:pt x="563" y="264"/>
                  </a:lnTo>
                  <a:lnTo>
                    <a:pt x="554" y="264"/>
                  </a:lnTo>
                  <a:lnTo>
                    <a:pt x="554" y="264"/>
                  </a:lnTo>
                  <a:lnTo>
                    <a:pt x="548" y="268"/>
                  </a:lnTo>
                  <a:lnTo>
                    <a:pt x="548" y="268"/>
                  </a:lnTo>
                  <a:lnTo>
                    <a:pt x="539" y="279"/>
                  </a:lnTo>
                  <a:lnTo>
                    <a:pt x="545" y="284"/>
                  </a:lnTo>
                  <a:lnTo>
                    <a:pt x="545" y="275"/>
                  </a:lnTo>
                  <a:lnTo>
                    <a:pt x="536" y="275"/>
                  </a:lnTo>
                  <a:lnTo>
                    <a:pt x="527" y="275"/>
                  </a:lnTo>
                  <a:lnTo>
                    <a:pt x="527" y="275"/>
                  </a:lnTo>
                  <a:lnTo>
                    <a:pt x="521" y="279"/>
                  </a:lnTo>
                  <a:lnTo>
                    <a:pt x="519" y="280"/>
                  </a:lnTo>
                  <a:lnTo>
                    <a:pt x="512" y="291"/>
                  </a:lnTo>
                  <a:lnTo>
                    <a:pt x="519" y="295"/>
                  </a:lnTo>
                  <a:lnTo>
                    <a:pt x="519" y="286"/>
                  </a:lnTo>
                  <a:lnTo>
                    <a:pt x="510" y="286"/>
                  </a:lnTo>
                  <a:lnTo>
                    <a:pt x="499" y="286"/>
                  </a:lnTo>
                  <a:lnTo>
                    <a:pt x="490" y="286"/>
                  </a:lnTo>
                  <a:lnTo>
                    <a:pt x="490" y="286"/>
                  </a:lnTo>
                  <a:lnTo>
                    <a:pt x="485" y="289"/>
                  </a:lnTo>
                  <a:lnTo>
                    <a:pt x="485" y="289"/>
                  </a:lnTo>
                  <a:lnTo>
                    <a:pt x="476" y="300"/>
                  </a:lnTo>
                  <a:lnTo>
                    <a:pt x="481" y="306"/>
                  </a:lnTo>
                  <a:lnTo>
                    <a:pt x="481" y="297"/>
                  </a:lnTo>
                  <a:lnTo>
                    <a:pt x="474" y="297"/>
                  </a:lnTo>
                  <a:lnTo>
                    <a:pt x="465" y="297"/>
                  </a:lnTo>
                  <a:lnTo>
                    <a:pt x="456" y="297"/>
                  </a:lnTo>
                  <a:lnTo>
                    <a:pt x="456" y="297"/>
                  </a:lnTo>
                  <a:lnTo>
                    <a:pt x="451" y="300"/>
                  </a:lnTo>
                  <a:lnTo>
                    <a:pt x="451" y="300"/>
                  </a:lnTo>
                  <a:lnTo>
                    <a:pt x="442" y="311"/>
                  </a:lnTo>
                  <a:lnTo>
                    <a:pt x="447" y="317"/>
                  </a:lnTo>
                  <a:lnTo>
                    <a:pt x="442" y="311"/>
                  </a:lnTo>
                  <a:lnTo>
                    <a:pt x="433" y="320"/>
                  </a:lnTo>
                  <a:lnTo>
                    <a:pt x="438" y="326"/>
                  </a:lnTo>
                  <a:lnTo>
                    <a:pt x="438" y="317"/>
                  </a:lnTo>
                  <a:lnTo>
                    <a:pt x="429" y="317"/>
                  </a:lnTo>
                  <a:lnTo>
                    <a:pt x="429" y="317"/>
                  </a:lnTo>
                  <a:lnTo>
                    <a:pt x="423" y="320"/>
                  </a:lnTo>
                  <a:lnTo>
                    <a:pt x="423" y="320"/>
                  </a:lnTo>
                  <a:lnTo>
                    <a:pt x="414" y="331"/>
                  </a:lnTo>
                  <a:lnTo>
                    <a:pt x="405" y="342"/>
                  </a:lnTo>
                  <a:lnTo>
                    <a:pt x="396" y="353"/>
                  </a:lnTo>
                  <a:lnTo>
                    <a:pt x="402" y="358"/>
                  </a:lnTo>
                  <a:lnTo>
                    <a:pt x="402" y="349"/>
                  </a:lnTo>
                  <a:lnTo>
                    <a:pt x="393" y="349"/>
                  </a:lnTo>
                  <a:lnTo>
                    <a:pt x="384" y="349"/>
                  </a:lnTo>
                  <a:lnTo>
                    <a:pt x="384" y="349"/>
                  </a:lnTo>
                  <a:lnTo>
                    <a:pt x="378" y="353"/>
                  </a:lnTo>
                  <a:lnTo>
                    <a:pt x="376" y="355"/>
                  </a:lnTo>
                  <a:lnTo>
                    <a:pt x="369" y="365"/>
                  </a:lnTo>
                  <a:lnTo>
                    <a:pt x="376" y="369"/>
                  </a:lnTo>
                  <a:lnTo>
                    <a:pt x="371" y="364"/>
                  </a:lnTo>
                  <a:lnTo>
                    <a:pt x="360" y="374"/>
                  </a:lnTo>
                  <a:lnTo>
                    <a:pt x="366" y="380"/>
                  </a:lnTo>
                  <a:lnTo>
                    <a:pt x="366" y="371"/>
                  </a:lnTo>
                  <a:lnTo>
                    <a:pt x="357" y="371"/>
                  </a:lnTo>
                  <a:lnTo>
                    <a:pt x="348" y="371"/>
                  </a:lnTo>
                  <a:lnTo>
                    <a:pt x="348" y="371"/>
                  </a:lnTo>
                  <a:lnTo>
                    <a:pt x="342" y="374"/>
                  </a:lnTo>
                  <a:lnTo>
                    <a:pt x="342" y="374"/>
                  </a:lnTo>
                  <a:lnTo>
                    <a:pt x="333" y="385"/>
                  </a:lnTo>
                  <a:lnTo>
                    <a:pt x="326" y="394"/>
                  </a:lnTo>
                  <a:lnTo>
                    <a:pt x="331" y="400"/>
                  </a:lnTo>
                  <a:lnTo>
                    <a:pt x="331" y="391"/>
                  </a:lnTo>
                  <a:lnTo>
                    <a:pt x="322" y="391"/>
                  </a:lnTo>
                  <a:lnTo>
                    <a:pt x="313" y="391"/>
                  </a:lnTo>
                  <a:lnTo>
                    <a:pt x="313" y="391"/>
                  </a:lnTo>
                  <a:lnTo>
                    <a:pt x="308" y="394"/>
                  </a:lnTo>
                  <a:lnTo>
                    <a:pt x="308" y="394"/>
                  </a:lnTo>
                  <a:lnTo>
                    <a:pt x="299" y="405"/>
                  </a:lnTo>
                  <a:lnTo>
                    <a:pt x="304" y="411"/>
                  </a:lnTo>
                  <a:lnTo>
                    <a:pt x="304" y="402"/>
                  </a:lnTo>
                  <a:lnTo>
                    <a:pt x="293" y="402"/>
                  </a:lnTo>
                  <a:lnTo>
                    <a:pt x="286" y="402"/>
                  </a:lnTo>
                  <a:lnTo>
                    <a:pt x="286" y="402"/>
                  </a:lnTo>
                  <a:lnTo>
                    <a:pt x="281" y="405"/>
                  </a:lnTo>
                  <a:lnTo>
                    <a:pt x="281" y="405"/>
                  </a:lnTo>
                  <a:lnTo>
                    <a:pt x="272" y="416"/>
                  </a:lnTo>
                  <a:lnTo>
                    <a:pt x="277" y="421"/>
                  </a:lnTo>
                  <a:lnTo>
                    <a:pt x="277" y="412"/>
                  </a:lnTo>
                  <a:lnTo>
                    <a:pt x="268" y="412"/>
                  </a:lnTo>
                  <a:lnTo>
                    <a:pt x="259" y="412"/>
                  </a:lnTo>
                  <a:lnTo>
                    <a:pt x="250" y="412"/>
                  </a:lnTo>
                  <a:lnTo>
                    <a:pt x="250" y="412"/>
                  </a:lnTo>
                  <a:lnTo>
                    <a:pt x="244" y="416"/>
                  </a:lnTo>
                  <a:lnTo>
                    <a:pt x="243" y="418"/>
                  </a:lnTo>
                  <a:lnTo>
                    <a:pt x="235" y="429"/>
                  </a:lnTo>
                  <a:lnTo>
                    <a:pt x="243" y="432"/>
                  </a:lnTo>
                  <a:lnTo>
                    <a:pt x="243" y="423"/>
                  </a:lnTo>
                  <a:lnTo>
                    <a:pt x="232" y="423"/>
                  </a:lnTo>
                  <a:lnTo>
                    <a:pt x="223" y="423"/>
                  </a:lnTo>
                  <a:lnTo>
                    <a:pt x="214" y="423"/>
                  </a:lnTo>
                  <a:lnTo>
                    <a:pt x="205" y="423"/>
                  </a:lnTo>
                  <a:lnTo>
                    <a:pt x="196" y="423"/>
                  </a:lnTo>
                  <a:lnTo>
                    <a:pt x="188" y="423"/>
                  </a:lnTo>
                  <a:lnTo>
                    <a:pt x="179" y="423"/>
                  </a:lnTo>
                  <a:lnTo>
                    <a:pt x="179" y="423"/>
                  </a:lnTo>
                  <a:lnTo>
                    <a:pt x="174" y="427"/>
                  </a:lnTo>
                  <a:lnTo>
                    <a:pt x="174" y="427"/>
                  </a:lnTo>
                  <a:lnTo>
                    <a:pt x="165" y="438"/>
                  </a:lnTo>
                  <a:lnTo>
                    <a:pt x="170" y="443"/>
                  </a:lnTo>
                  <a:lnTo>
                    <a:pt x="170" y="434"/>
                  </a:lnTo>
                  <a:lnTo>
                    <a:pt x="159" y="434"/>
                  </a:lnTo>
                  <a:lnTo>
                    <a:pt x="159" y="443"/>
                  </a:lnTo>
                  <a:lnTo>
                    <a:pt x="167" y="438"/>
                  </a:lnTo>
                  <a:lnTo>
                    <a:pt x="158" y="427"/>
                  </a:lnTo>
                  <a:lnTo>
                    <a:pt x="158" y="427"/>
                  </a:lnTo>
                  <a:lnTo>
                    <a:pt x="150" y="423"/>
                  </a:lnTo>
                  <a:lnTo>
                    <a:pt x="143" y="423"/>
                  </a:lnTo>
                  <a:lnTo>
                    <a:pt x="134" y="423"/>
                  </a:lnTo>
                  <a:lnTo>
                    <a:pt x="125" y="423"/>
                  </a:lnTo>
                  <a:lnTo>
                    <a:pt x="125" y="432"/>
                  </a:lnTo>
                  <a:lnTo>
                    <a:pt x="132" y="427"/>
                  </a:lnTo>
                  <a:lnTo>
                    <a:pt x="123" y="416"/>
                  </a:lnTo>
                  <a:lnTo>
                    <a:pt x="123" y="416"/>
                  </a:lnTo>
                  <a:lnTo>
                    <a:pt x="116" y="412"/>
                  </a:lnTo>
                  <a:lnTo>
                    <a:pt x="107" y="412"/>
                  </a:lnTo>
                  <a:lnTo>
                    <a:pt x="98" y="412"/>
                  </a:lnTo>
                  <a:lnTo>
                    <a:pt x="98" y="421"/>
                  </a:lnTo>
                  <a:lnTo>
                    <a:pt x="105" y="416"/>
                  </a:lnTo>
                  <a:lnTo>
                    <a:pt x="96" y="405"/>
                  </a:lnTo>
                  <a:lnTo>
                    <a:pt x="96" y="405"/>
                  </a:lnTo>
                  <a:lnTo>
                    <a:pt x="89" y="402"/>
                  </a:lnTo>
                  <a:lnTo>
                    <a:pt x="80" y="402"/>
                  </a:lnTo>
                  <a:lnTo>
                    <a:pt x="71" y="402"/>
                  </a:lnTo>
                  <a:lnTo>
                    <a:pt x="71" y="411"/>
                  </a:lnTo>
                  <a:lnTo>
                    <a:pt x="78" y="405"/>
                  </a:lnTo>
                  <a:lnTo>
                    <a:pt x="69" y="394"/>
                  </a:lnTo>
                  <a:lnTo>
                    <a:pt x="69" y="394"/>
                  </a:lnTo>
                  <a:lnTo>
                    <a:pt x="62" y="391"/>
                  </a:lnTo>
                  <a:lnTo>
                    <a:pt x="53" y="391"/>
                  </a:lnTo>
                  <a:lnTo>
                    <a:pt x="53" y="400"/>
                  </a:lnTo>
                  <a:lnTo>
                    <a:pt x="60" y="394"/>
                  </a:lnTo>
                  <a:lnTo>
                    <a:pt x="53" y="385"/>
                  </a:lnTo>
                  <a:lnTo>
                    <a:pt x="53" y="385"/>
                  </a:lnTo>
                  <a:lnTo>
                    <a:pt x="45" y="382"/>
                  </a:lnTo>
                  <a:lnTo>
                    <a:pt x="36" y="382"/>
                  </a:lnTo>
                  <a:lnTo>
                    <a:pt x="36" y="391"/>
                  </a:lnTo>
                  <a:lnTo>
                    <a:pt x="44" y="385"/>
                  </a:lnTo>
                  <a:lnTo>
                    <a:pt x="33" y="374"/>
                  </a:lnTo>
                  <a:lnTo>
                    <a:pt x="33" y="374"/>
                  </a:lnTo>
                  <a:lnTo>
                    <a:pt x="26" y="371"/>
                  </a:lnTo>
                  <a:lnTo>
                    <a:pt x="17" y="371"/>
                  </a:lnTo>
                  <a:lnTo>
                    <a:pt x="17" y="380"/>
                  </a:lnTo>
                  <a:lnTo>
                    <a:pt x="24" y="374"/>
                  </a:lnTo>
                  <a:lnTo>
                    <a:pt x="15" y="364"/>
                  </a:lnTo>
                  <a:lnTo>
                    <a:pt x="15" y="364"/>
                  </a:lnTo>
                  <a:lnTo>
                    <a:pt x="7" y="360"/>
                  </a:lnTo>
                  <a:lnTo>
                    <a:pt x="0" y="36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3894" name="Group 118">
              <a:extLst>
                <a:ext uri="{FF2B5EF4-FFF2-40B4-BE49-F238E27FC236}">
                  <a16:creationId xmlns:a16="http://schemas.microsoft.com/office/drawing/2014/main" id="{5D02D857-803F-45DB-8EB7-69C0F8F1A5F3}"/>
                </a:ext>
              </a:extLst>
            </p:cNvPr>
            <p:cNvGrpSpPr>
              <a:grpSpLocks/>
            </p:cNvGrpSpPr>
            <p:nvPr/>
          </p:nvGrpSpPr>
          <p:grpSpPr bwMode="auto">
            <a:xfrm>
              <a:off x="172" y="1152"/>
              <a:ext cx="1665" cy="1626"/>
              <a:chOff x="172" y="1152"/>
              <a:chExt cx="1665" cy="1626"/>
            </a:xfrm>
          </p:grpSpPr>
          <p:sp>
            <p:nvSpPr>
              <p:cNvPr id="203882" name="Freeform 106">
                <a:extLst>
                  <a:ext uri="{FF2B5EF4-FFF2-40B4-BE49-F238E27FC236}">
                    <a16:creationId xmlns:a16="http://schemas.microsoft.com/office/drawing/2014/main" id="{5FF9C346-E014-45AB-A373-FDAD56DE16BA}"/>
                  </a:ext>
                </a:extLst>
              </p:cNvPr>
              <p:cNvSpPr>
                <a:spLocks/>
              </p:cNvSpPr>
              <p:nvPr/>
            </p:nvSpPr>
            <p:spPr bwMode="auto">
              <a:xfrm>
                <a:off x="434" y="1959"/>
                <a:ext cx="529" cy="322"/>
              </a:xfrm>
              <a:custGeom>
                <a:avLst/>
                <a:gdLst>
                  <a:gd name="T0" fmla="*/ 0 w 1058"/>
                  <a:gd name="T1" fmla="*/ 633 h 644"/>
                  <a:gd name="T2" fmla="*/ 16 w 1058"/>
                  <a:gd name="T3" fmla="*/ 609 h 644"/>
                  <a:gd name="T4" fmla="*/ 34 w 1058"/>
                  <a:gd name="T5" fmla="*/ 580 h 644"/>
                  <a:gd name="T6" fmla="*/ 50 w 1058"/>
                  <a:gd name="T7" fmla="*/ 557 h 644"/>
                  <a:gd name="T8" fmla="*/ 68 w 1058"/>
                  <a:gd name="T9" fmla="*/ 533 h 644"/>
                  <a:gd name="T10" fmla="*/ 95 w 1058"/>
                  <a:gd name="T11" fmla="*/ 515 h 644"/>
                  <a:gd name="T12" fmla="*/ 119 w 1058"/>
                  <a:gd name="T13" fmla="*/ 499 h 644"/>
                  <a:gd name="T14" fmla="*/ 146 w 1058"/>
                  <a:gd name="T15" fmla="*/ 481 h 644"/>
                  <a:gd name="T16" fmla="*/ 173 w 1058"/>
                  <a:gd name="T17" fmla="*/ 456 h 644"/>
                  <a:gd name="T18" fmla="*/ 200 w 1058"/>
                  <a:gd name="T19" fmla="*/ 428 h 644"/>
                  <a:gd name="T20" fmla="*/ 226 w 1058"/>
                  <a:gd name="T21" fmla="*/ 405 h 644"/>
                  <a:gd name="T22" fmla="*/ 249 w 1058"/>
                  <a:gd name="T23" fmla="*/ 380 h 644"/>
                  <a:gd name="T24" fmla="*/ 276 w 1058"/>
                  <a:gd name="T25" fmla="*/ 353 h 644"/>
                  <a:gd name="T26" fmla="*/ 303 w 1058"/>
                  <a:gd name="T27" fmla="*/ 338 h 644"/>
                  <a:gd name="T28" fmla="*/ 331 w 1058"/>
                  <a:gd name="T29" fmla="*/ 322 h 644"/>
                  <a:gd name="T30" fmla="*/ 358 w 1058"/>
                  <a:gd name="T31" fmla="*/ 305 h 644"/>
                  <a:gd name="T32" fmla="*/ 385 w 1058"/>
                  <a:gd name="T33" fmla="*/ 287 h 644"/>
                  <a:gd name="T34" fmla="*/ 407 w 1058"/>
                  <a:gd name="T35" fmla="*/ 269 h 644"/>
                  <a:gd name="T36" fmla="*/ 434 w 1058"/>
                  <a:gd name="T37" fmla="*/ 262 h 644"/>
                  <a:gd name="T38" fmla="*/ 461 w 1058"/>
                  <a:gd name="T39" fmla="*/ 246 h 644"/>
                  <a:gd name="T40" fmla="*/ 488 w 1058"/>
                  <a:gd name="T41" fmla="*/ 228 h 644"/>
                  <a:gd name="T42" fmla="*/ 515 w 1058"/>
                  <a:gd name="T43" fmla="*/ 219 h 644"/>
                  <a:gd name="T44" fmla="*/ 539 w 1058"/>
                  <a:gd name="T45" fmla="*/ 211 h 644"/>
                  <a:gd name="T46" fmla="*/ 566 w 1058"/>
                  <a:gd name="T47" fmla="*/ 193 h 644"/>
                  <a:gd name="T48" fmla="*/ 591 w 1058"/>
                  <a:gd name="T49" fmla="*/ 186 h 644"/>
                  <a:gd name="T50" fmla="*/ 618 w 1058"/>
                  <a:gd name="T51" fmla="*/ 170 h 644"/>
                  <a:gd name="T52" fmla="*/ 645 w 1058"/>
                  <a:gd name="T53" fmla="*/ 141 h 644"/>
                  <a:gd name="T54" fmla="*/ 672 w 1058"/>
                  <a:gd name="T55" fmla="*/ 128 h 644"/>
                  <a:gd name="T56" fmla="*/ 696 w 1058"/>
                  <a:gd name="T57" fmla="*/ 110 h 644"/>
                  <a:gd name="T58" fmla="*/ 723 w 1058"/>
                  <a:gd name="T59" fmla="*/ 101 h 644"/>
                  <a:gd name="T60" fmla="*/ 750 w 1058"/>
                  <a:gd name="T61" fmla="*/ 94 h 644"/>
                  <a:gd name="T62" fmla="*/ 777 w 1058"/>
                  <a:gd name="T63" fmla="*/ 83 h 644"/>
                  <a:gd name="T64" fmla="*/ 804 w 1058"/>
                  <a:gd name="T65" fmla="*/ 76 h 644"/>
                  <a:gd name="T66" fmla="*/ 826 w 1058"/>
                  <a:gd name="T67" fmla="*/ 76 h 644"/>
                  <a:gd name="T68" fmla="*/ 853 w 1058"/>
                  <a:gd name="T69" fmla="*/ 65 h 644"/>
                  <a:gd name="T70" fmla="*/ 880 w 1058"/>
                  <a:gd name="T71" fmla="*/ 65 h 644"/>
                  <a:gd name="T72" fmla="*/ 908 w 1058"/>
                  <a:gd name="T73" fmla="*/ 58 h 644"/>
                  <a:gd name="T74" fmla="*/ 935 w 1058"/>
                  <a:gd name="T75" fmla="*/ 58 h 644"/>
                  <a:gd name="T76" fmla="*/ 962 w 1058"/>
                  <a:gd name="T77" fmla="*/ 52 h 644"/>
                  <a:gd name="T78" fmla="*/ 984 w 1058"/>
                  <a:gd name="T79" fmla="*/ 41 h 644"/>
                  <a:gd name="T80" fmla="*/ 1011 w 1058"/>
                  <a:gd name="T81" fmla="*/ 23 h 644"/>
                  <a:gd name="T82" fmla="*/ 1038 w 1058"/>
                  <a:gd name="T83" fmla="*/ 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644">
                    <a:moveTo>
                      <a:pt x="0" y="633"/>
                    </a:moveTo>
                    <a:lnTo>
                      <a:pt x="0" y="644"/>
                    </a:lnTo>
                    <a:lnTo>
                      <a:pt x="0" y="633"/>
                    </a:lnTo>
                    <a:lnTo>
                      <a:pt x="7" y="626"/>
                    </a:lnTo>
                    <a:lnTo>
                      <a:pt x="7" y="617"/>
                    </a:lnTo>
                    <a:lnTo>
                      <a:pt x="16" y="609"/>
                    </a:lnTo>
                    <a:lnTo>
                      <a:pt x="16" y="598"/>
                    </a:lnTo>
                    <a:lnTo>
                      <a:pt x="23" y="591"/>
                    </a:lnTo>
                    <a:lnTo>
                      <a:pt x="34" y="580"/>
                    </a:lnTo>
                    <a:lnTo>
                      <a:pt x="34" y="575"/>
                    </a:lnTo>
                    <a:lnTo>
                      <a:pt x="41" y="568"/>
                    </a:lnTo>
                    <a:lnTo>
                      <a:pt x="50" y="557"/>
                    </a:lnTo>
                    <a:lnTo>
                      <a:pt x="50" y="550"/>
                    </a:lnTo>
                    <a:lnTo>
                      <a:pt x="57" y="541"/>
                    </a:lnTo>
                    <a:lnTo>
                      <a:pt x="68" y="533"/>
                    </a:lnTo>
                    <a:lnTo>
                      <a:pt x="77" y="522"/>
                    </a:lnTo>
                    <a:lnTo>
                      <a:pt x="85" y="522"/>
                    </a:lnTo>
                    <a:lnTo>
                      <a:pt x="95" y="515"/>
                    </a:lnTo>
                    <a:lnTo>
                      <a:pt x="103" y="504"/>
                    </a:lnTo>
                    <a:lnTo>
                      <a:pt x="112" y="504"/>
                    </a:lnTo>
                    <a:lnTo>
                      <a:pt x="119" y="499"/>
                    </a:lnTo>
                    <a:lnTo>
                      <a:pt x="130" y="492"/>
                    </a:lnTo>
                    <a:lnTo>
                      <a:pt x="139" y="481"/>
                    </a:lnTo>
                    <a:lnTo>
                      <a:pt x="146" y="481"/>
                    </a:lnTo>
                    <a:lnTo>
                      <a:pt x="153" y="474"/>
                    </a:lnTo>
                    <a:lnTo>
                      <a:pt x="164" y="463"/>
                    </a:lnTo>
                    <a:lnTo>
                      <a:pt x="173" y="456"/>
                    </a:lnTo>
                    <a:lnTo>
                      <a:pt x="180" y="447"/>
                    </a:lnTo>
                    <a:lnTo>
                      <a:pt x="191" y="439"/>
                    </a:lnTo>
                    <a:lnTo>
                      <a:pt x="200" y="428"/>
                    </a:lnTo>
                    <a:lnTo>
                      <a:pt x="208" y="423"/>
                    </a:lnTo>
                    <a:lnTo>
                      <a:pt x="215" y="416"/>
                    </a:lnTo>
                    <a:lnTo>
                      <a:pt x="226" y="405"/>
                    </a:lnTo>
                    <a:lnTo>
                      <a:pt x="235" y="398"/>
                    </a:lnTo>
                    <a:lnTo>
                      <a:pt x="242" y="387"/>
                    </a:lnTo>
                    <a:lnTo>
                      <a:pt x="249" y="380"/>
                    </a:lnTo>
                    <a:lnTo>
                      <a:pt x="262" y="371"/>
                    </a:lnTo>
                    <a:lnTo>
                      <a:pt x="269" y="363"/>
                    </a:lnTo>
                    <a:lnTo>
                      <a:pt x="276" y="353"/>
                    </a:lnTo>
                    <a:lnTo>
                      <a:pt x="289" y="353"/>
                    </a:lnTo>
                    <a:lnTo>
                      <a:pt x="296" y="345"/>
                    </a:lnTo>
                    <a:lnTo>
                      <a:pt x="303" y="338"/>
                    </a:lnTo>
                    <a:lnTo>
                      <a:pt x="311" y="338"/>
                    </a:lnTo>
                    <a:lnTo>
                      <a:pt x="323" y="329"/>
                    </a:lnTo>
                    <a:lnTo>
                      <a:pt x="331" y="322"/>
                    </a:lnTo>
                    <a:lnTo>
                      <a:pt x="338" y="322"/>
                    </a:lnTo>
                    <a:lnTo>
                      <a:pt x="345" y="311"/>
                    </a:lnTo>
                    <a:lnTo>
                      <a:pt x="358" y="305"/>
                    </a:lnTo>
                    <a:lnTo>
                      <a:pt x="365" y="305"/>
                    </a:lnTo>
                    <a:lnTo>
                      <a:pt x="372" y="295"/>
                    </a:lnTo>
                    <a:lnTo>
                      <a:pt x="385" y="287"/>
                    </a:lnTo>
                    <a:lnTo>
                      <a:pt x="392" y="287"/>
                    </a:lnTo>
                    <a:lnTo>
                      <a:pt x="399" y="280"/>
                    </a:lnTo>
                    <a:lnTo>
                      <a:pt x="407" y="269"/>
                    </a:lnTo>
                    <a:lnTo>
                      <a:pt x="419" y="269"/>
                    </a:lnTo>
                    <a:lnTo>
                      <a:pt x="426" y="262"/>
                    </a:lnTo>
                    <a:lnTo>
                      <a:pt x="434" y="262"/>
                    </a:lnTo>
                    <a:lnTo>
                      <a:pt x="443" y="253"/>
                    </a:lnTo>
                    <a:lnTo>
                      <a:pt x="454" y="253"/>
                    </a:lnTo>
                    <a:lnTo>
                      <a:pt x="461" y="246"/>
                    </a:lnTo>
                    <a:lnTo>
                      <a:pt x="468" y="235"/>
                    </a:lnTo>
                    <a:lnTo>
                      <a:pt x="481" y="235"/>
                    </a:lnTo>
                    <a:lnTo>
                      <a:pt x="488" y="228"/>
                    </a:lnTo>
                    <a:lnTo>
                      <a:pt x="495" y="228"/>
                    </a:lnTo>
                    <a:lnTo>
                      <a:pt x="504" y="219"/>
                    </a:lnTo>
                    <a:lnTo>
                      <a:pt x="515" y="219"/>
                    </a:lnTo>
                    <a:lnTo>
                      <a:pt x="522" y="211"/>
                    </a:lnTo>
                    <a:lnTo>
                      <a:pt x="530" y="211"/>
                    </a:lnTo>
                    <a:lnTo>
                      <a:pt x="539" y="211"/>
                    </a:lnTo>
                    <a:lnTo>
                      <a:pt x="549" y="204"/>
                    </a:lnTo>
                    <a:lnTo>
                      <a:pt x="557" y="204"/>
                    </a:lnTo>
                    <a:lnTo>
                      <a:pt x="566" y="193"/>
                    </a:lnTo>
                    <a:lnTo>
                      <a:pt x="577" y="193"/>
                    </a:lnTo>
                    <a:lnTo>
                      <a:pt x="584" y="193"/>
                    </a:lnTo>
                    <a:lnTo>
                      <a:pt x="591" y="186"/>
                    </a:lnTo>
                    <a:lnTo>
                      <a:pt x="600" y="177"/>
                    </a:lnTo>
                    <a:lnTo>
                      <a:pt x="611" y="177"/>
                    </a:lnTo>
                    <a:lnTo>
                      <a:pt x="618" y="170"/>
                    </a:lnTo>
                    <a:lnTo>
                      <a:pt x="627" y="159"/>
                    </a:lnTo>
                    <a:lnTo>
                      <a:pt x="634" y="152"/>
                    </a:lnTo>
                    <a:lnTo>
                      <a:pt x="645" y="141"/>
                    </a:lnTo>
                    <a:lnTo>
                      <a:pt x="653" y="134"/>
                    </a:lnTo>
                    <a:lnTo>
                      <a:pt x="662" y="134"/>
                    </a:lnTo>
                    <a:lnTo>
                      <a:pt x="672" y="128"/>
                    </a:lnTo>
                    <a:lnTo>
                      <a:pt x="680" y="117"/>
                    </a:lnTo>
                    <a:lnTo>
                      <a:pt x="689" y="117"/>
                    </a:lnTo>
                    <a:lnTo>
                      <a:pt x="696" y="110"/>
                    </a:lnTo>
                    <a:lnTo>
                      <a:pt x="707" y="110"/>
                    </a:lnTo>
                    <a:lnTo>
                      <a:pt x="714" y="101"/>
                    </a:lnTo>
                    <a:lnTo>
                      <a:pt x="723" y="101"/>
                    </a:lnTo>
                    <a:lnTo>
                      <a:pt x="730" y="101"/>
                    </a:lnTo>
                    <a:lnTo>
                      <a:pt x="741" y="94"/>
                    </a:lnTo>
                    <a:lnTo>
                      <a:pt x="750" y="94"/>
                    </a:lnTo>
                    <a:lnTo>
                      <a:pt x="757" y="83"/>
                    </a:lnTo>
                    <a:lnTo>
                      <a:pt x="768" y="83"/>
                    </a:lnTo>
                    <a:lnTo>
                      <a:pt x="777" y="83"/>
                    </a:lnTo>
                    <a:lnTo>
                      <a:pt x="785" y="76"/>
                    </a:lnTo>
                    <a:lnTo>
                      <a:pt x="792" y="76"/>
                    </a:lnTo>
                    <a:lnTo>
                      <a:pt x="804" y="76"/>
                    </a:lnTo>
                    <a:lnTo>
                      <a:pt x="812" y="76"/>
                    </a:lnTo>
                    <a:lnTo>
                      <a:pt x="819" y="76"/>
                    </a:lnTo>
                    <a:lnTo>
                      <a:pt x="826" y="76"/>
                    </a:lnTo>
                    <a:lnTo>
                      <a:pt x="839" y="65"/>
                    </a:lnTo>
                    <a:lnTo>
                      <a:pt x="846" y="65"/>
                    </a:lnTo>
                    <a:lnTo>
                      <a:pt x="853" y="65"/>
                    </a:lnTo>
                    <a:lnTo>
                      <a:pt x="866" y="65"/>
                    </a:lnTo>
                    <a:lnTo>
                      <a:pt x="873" y="65"/>
                    </a:lnTo>
                    <a:lnTo>
                      <a:pt x="880" y="65"/>
                    </a:lnTo>
                    <a:lnTo>
                      <a:pt x="888" y="58"/>
                    </a:lnTo>
                    <a:lnTo>
                      <a:pt x="900" y="58"/>
                    </a:lnTo>
                    <a:lnTo>
                      <a:pt x="908" y="58"/>
                    </a:lnTo>
                    <a:lnTo>
                      <a:pt x="915" y="58"/>
                    </a:lnTo>
                    <a:lnTo>
                      <a:pt x="922" y="58"/>
                    </a:lnTo>
                    <a:lnTo>
                      <a:pt x="935" y="58"/>
                    </a:lnTo>
                    <a:lnTo>
                      <a:pt x="942" y="52"/>
                    </a:lnTo>
                    <a:lnTo>
                      <a:pt x="949" y="52"/>
                    </a:lnTo>
                    <a:lnTo>
                      <a:pt x="962" y="52"/>
                    </a:lnTo>
                    <a:lnTo>
                      <a:pt x="969" y="52"/>
                    </a:lnTo>
                    <a:lnTo>
                      <a:pt x="976" y="52"/>
                    </a:lnTo>
                    <a:lnTo>
                      <a:pt x="984" y="41"/>
                    </a:lnTo>
                    <a:lnTo>
                      <a:pt x="996" y="41"/>
                    </a:lnTo>
                    <a:lnTo>
                      <a:pt x="1003" y="34"/>
                    </a:lnTo>
                    <a:lnTo>
                      <a:pt x="1011" y="23"/>
                    </a:lnTo>
                    <a:lnTo>
                      <a:pt x="1020" y="23"/>
                    </a:lnTo>
                    <a:lnTo>
                      <a:pt x="1031" y="16"/>
                    </a:lnTo>
                    <a:lnTo>
                      <a:pt x="1038" y="7"/>
                    </a:lnTo>
                    <a:lnTo>
                      <a:pt x="1045" y="0"/>
                    </a:lnTo>
                    <a:lnTo>
                      <a:pt x="1058" y="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83" name="Freeform 107">
                <a:extLst>
                  <a:ext uri="{FF2B5EF4-FFF2-40B4-BE49-F238E27FC236}">
                    <a16:creationId xmlns:a16="http://schemas.microsoft.com/office/drawing/2014/main" id="{8FA63E2B-9B02-459C-BF6E-1097095347AE}"/>
                  </a:ext>
                </a:extLst>
              </p:cNvPr>
              <p:cNvSpPr>
                <a:spLocks/>
              </p:cNvSpPr>
              <p:nvPr/>
            </p:nvSpPr>
            <p:spPr bwMode="auto">
              <a:xfrm>
                <a:off x="963" y="1808"/>
                <a:ext cx="490" cy="160"/>
              </a:xfrm>
              <a:custGeom>
                <a:avLst/>
                <a:gdLst>
                  <a:gd name="T0" fmla="*/ 14 w 978"/>
                  <a:gd name="T1" fmla="*/ 288 h 322"/>
                  <a:gd name="T2" fmla="*/ 41 w 978"/>
                  <a:gd name="T3" fmla="*/ 270 h 322"/>
                  <a:gd name="T4" fmla="*/ 68 w 978"/>
                  <a:gd name="T5" fmla="*/ 264 h 322"/>
                  <a:gd name="T6" fmla="*/ 92 w 978"/>
                  <a:gd name="T7" fmla="*/ 246 h 322"/>
                  <a:gd name="T8" fmla="*/ 119 w 978"/>
                  <a:gd name="T9" fmla="*/ 235 h 322"/>
                  <a:gd name="T10" fmla="*/ 146 w 978"/>
                  <a:gd name="T11" fmla="*/ 228 h 322"/>
                  <a:gd name="T12" fmla="*/ 173 w 978"/>
                  <a:gd name="T13" fmla="*/ 219 h 322"/>
                  <a:gd name="T14" fmla="*/ 200 w 978"/>
                  <a:gd name="T15" fmla="*/ 219 h 322"/>
                  <a:gd name="T16" fmla="*/ 228 w 978"/>
                  <a:gd name="T17" fmla="*/ 219 h 322"/>
                  <a:gd name="T18" fmla="*/ 249 w 978"/>
                  <a:gd name="T19" fmla="*/ 219 h 322"/>
                  <a:gd name="T20" fmla="*/ 276 w 978"/>
                  <a:gd name="T21" fmla="*/ 219 h 322"/>
                  <a:gd name="T22" fmla="*/ 304 w 978"/>
                  <a:gd name="T23" fmla="*/ 219 h 322"/>
                  <a:gd name="T24" fmla="*/ 331 w 978"/>
                  <a:gd name="T25" fmla="*/ 219 h 322"/>
                  <a:gd name="T26" fmla="*/ 358 w 978"/>
                  <a:gd name="T27" fmla="*/ 219 h 322"/>
                  <a:gd name="T28" fmla="*/ 381 w 978"/>
                  <a:gd name="T29" fmla="*/ 228 h 322"/>
                  <a:gd name="T30" fmla="*/ 408 w 978"/>
                  <a:gd name="T31" fmla="*/ 253 h 322"/>
                  <a:gd name="T32" fmla="*/ 434 w 978"/>
                  <a:gd name="T33" fmla="*/ 270 h 322"/>
                  <a:gd name="T34" fmla="*/ 454 w 978"/>
                  <a:gd name="T35" fmla="*/ 295 h 322"/>
                  <a:gd name="T36" fmla="*/ 477 w 978"/>
                  <a:gd name="T37" fmla="*/ 322 h 322"/>
                  <a:gd name="T38" fmla="*/ 497 w 978"/>
                  <a:gd name="T39" fmla="*/ 311 h 322"/>
                  <a:gd name="T40" fmla="*/ 524 w 978"/>
                  <a:gd name="T41" fmla="*/ 288 h 322"/>
                  <a:gd name="T42" fmla="*/ 539 w 978"/>
                  <a:gd name="T43" fmla="*/ 264 h 322"/>
                  <a:gd name="T44" fmla="*/ 559 w 978"/>
                  <a:gd name="T45" fmla="*/ 235 h 322"/>
                  <a:gd name="T46" fmla="*/ 586 w 978"/>
                  <a:gd name="T47" fmla="*/ 212 h 322"/>
                  <a:gd name="T48" fmla="*/ 613 w 978"/>
                  <a:gd name="T49" fmla="*/ 188 h 322"/>
                  <a:gd name="T50" fmla="*/ 627 w 978"/>
                  <a:gd name="T51" fmla="*/ 159 h 322"/>
                  <a:gd name="T52" fmla="*/ 647 w 978"/>
                  <a:gd name="T53" fmla="*/ 136 h 322"/>
                  <a:gd name="T54" fmla="*/ 671 w 978"/>
                  <a:gd name="T55" fmla="*/ 110 h 322"/>
                  <a:gd name="T56" fmla="*/ 689 w 978"/>
                  <a:gd name="T57" fmla="*/ 83 h 322"/>
                  <a:gd name="T58" fmla="*/ 709 w 978"/>
                  <a:gd name="T59" fmla="*/ 60 h 322"/>
                  <a:gd name="T60" fmla="*/ 723 w 978"/>
                  <a:gd name="T61" fmla="*/ 34 h 322"/>
                  <a:gd name="T62" fmla="*/ 750 w 978"/>
                  <a:gd name="T63" fmla="*/ 7 h 322"/>
                  <a:gd name="T64" fmla="*/ 777 w 978"/>
                  <a:gd name="T65" fmla="*/ 0 h 322"/>
                  <a:gd name="T66" fmla="*/ 805 w 978"/>
                  <a:gd name="T67" fmla="*/ 24 h 322"/>
                  <a:gd name="T68" fmla="*/ 821 w 978"/>
                  <a:gd name="T69" fmla="*/ 53 h 322"/>
                  <a:gd name="T70" fmla="*/ 846 w 978"/>
                  <a:gd name="T71" fmla="*/ 76 h 322"/>
                  <a:gd name="T72" fmla="*/ 862 w 978"/>
                  <a:gd name="T73" fmla="*/ 101 h 322"/>
                  <a:gd name="T74" fmla="*/ 882 w 978"/>
                  <a:gd name="T75" fmla="*/ 128 h 322"/>
                  <a:gd name="T76" fmla="*/ 890 w 978"/>
                  <a:gd name="T77" fmla="*/ 159 h 322"/>
                  <a:gd name="T78" fmla="*/ 909 w 978"/>
                  <a:gd name="T79" fmla="*/ 219 h 322"/>
                  <a:gd name="T80" fmla="*/ 937 w 978"/>
                  <a:gd name="T81" fmla="*/ 246 h 322"/>
                  <a:gd name="T82" fmla="*/ 958 w 978"/>
                  <a:gd name="T83" fmla="*/ 264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8" h="322">
                    <a:moveTo>
                      <a:pt x="0" y="306"/>
                    </a:moveTo>
                    <a:lnTo>
                      <a:pt x="7" y="295"/>
                    </a:lnTo>
                    <a:lnTo>
                      <a:pt x="14" y="288"/>
                    </a:lnTo>
                    <a:lnTo>
                      <a:pt x="23" y="280"/>
                    </a:lnTo>
                    <a:lnTo>
                      <a:pt x="34" y="280"/>
                    </a:lnTo>
                    <a:lnTo>
                      <a:pt x="41" y="270"/>
                    </a:lnTo>
                    <a:lnTo>
                      <a:pt x="48" y="270"/>
                    </a:lnTo>
                    <a:lnTo>
                      <a:pt x="58" y="264"/>
                    </a:lnTo>
                    <a:lnTo>
                      <a:pt x="68" y="264"/>
                    </a:lnTo>
                    <a:lnTo>
                      <a:pt x="77" y="253"/>
                    </a:lnTo>
                    <a:lnTo>
                      <a:pt x="85" y="253"/>
                    </a:lnTo>
                    <a:lnTo>
                      <a:pt x="92" y="246"/>
                    </a:lnTo>
                    <a:lnTo>
                      <a:pt x="105" y="246"/>
                    </a:lnTo>
                    <a:lnTo>
                      <a:pt x="112" y="235"/>
                    </a:lnTo>
                    <a:lnTo>
                      <a:pt x="119" y="235"/>
                    </a:lnTo>
                    <a:lnTo>
                      <a:pt x="130" y="235"/>
                    </a:lnTo>
                    <a:lnTo>
                      <a:pt x="139" y="228"/>
                    </a:lnTo>
                    <a:lnTo>
                      <a:pt x="146" y="228"/>
                    </a:lnTo>
                    <a:lnTo>
                      <a:pt x="153" y="228"/>
                    </a:lnTo>
                    <a:lnTo>
                      <a:pt x="166" y="219"/>
                    </a:lnTo>
                    <a:lnTo>
                      <a:pt x="173" y="219"/>
                    </a:lnTo>
                    <a:lnTo>
                      <a:pt x="181" y="219"/>
                    </a:lnTo>
                    <a:lnTo>
                      <a:pt x="188" y="219"/>
                    </a:lnTo>
                    <a:lnTo>
                      <a:pt x="200" y="219"/>
                    </a:lnTo>
                    <a:lnTo>
                      <a:pt x="208" y="219"/>
                    </a:lnTo>
                    <a:lnTo>
                      <a:pt x="215" y="219"/>
                    </a:lnTo>
                    <a:lnTo>
                      <a:pt x="228" y="219"/>
                    </a:lnTo>
                    <a:lnTo>
                      <a:pt x="235" y="219"/>
                    </a:lnTo>
                    <a:lnTo>
                      <a:pt x="242" y="219"/>
                    </a:lnTo>
                    <a:lnTo>
                      <a:pt x="249" y="219"/>
                    </a:lnTo>
                    <a:lnTo>
                      <a:pt x="262" y="219"/>
                    </a:lnTo>
                    <a:lnTo>
                      <a:pt x="269" y="219"/>
                    </a:lnTo>
                    <a:lnTo>
                      <a:pt x="276" y="219"/>
                    </a:lnTo>
                    <a:lnTo>
                      <a:pt x="285" y="219"/>
                    </a:lnTo>
                    <a:lnTo>
                      <a:pt x="296" y="219"/>
                    </a:lnTo>
                    <a:lnTo>
                      <a:pt x="304" y="219"/>
                    </a:lnTo>
                    <a:lnTo>
                      <a:pt x="311" y="219"/>
                    </a:lnTo>
                    <a:lnTo>
                      <a:pt x="323" y="219"/>
                    </a:lnTo>
                    <a:lnTo>
                      <a:pt x="331" y="219"/>
                    </a:lnTo>
                    <a:lnTo>
                      <a:pt x="338" y="219"/>
                    </a:lnTo>
                    <a:lnTo>
                      <a:pt x="347" y="219"/>
                    </a:lnTo>
                    <a:lnTo>
                      <a:pt x="358" y="219"/>
                    </a:lnTo>
                    <a:lnTo>
                      <a:pt x="365" y="219"/>
                    </a:lnTo>
                    <a:lnTo>
                      <a:pt x="372" y="228"/>
                    </a:lnTo>
                    <a:lnTo>
                      <a:pt x="381" y="228"/>
                    </a:lnTo>
                    <a:lnTo>
                      <a:pt x="392" y="235"/>
                    </a:lnTo>
                    <a:lnTo>
                      <a:pt x="399" y="246"/>
                    </a:lnTo>
                    <a:lnTo>
                      <a:pt x="408" y="253"/>
                    </a:lnTo>
                    <a:lnTo>
                      <a:pt x="419" y="264"/>
                    </a:lnTo>
                    <a:lnTo>
                      <a:pt x="427" y="264"/>
                    </a:lnTo>
                    <a:lnTo>
                      <a:pt x="434" y="270"/>
                    </a:lnTo>
                    <a:lnTo>
                      <a:pt x="443" y="280"/>
                    </a:lnTo>
                    <a:lnTo>
                      <a:pt x="454" y="288"/>
                    </a:lnTo>
                    <a:lnTo>
                      <a:pt x="454" y="295"/>
                    </a:lnTo>
                    <a:lnTo>
                      <a:pt x="461" y="306"/>
                    </a:lnTo>
                    <a:lnTo>
                      <a:pt x="470" y="311"/>
                    </a:lnTo>
                    <a:lnTo>
                      <a:pt x="477" y="322"/>
                    </a:lnTo>
                    <a:lnTo>
                      <a:pt x="488" y="322"/>
                    </a:lnTo>
                    <a:lnTo>
                      <a:pt x="497" y="322"/>
                    </a:lnTo>
                    <a:lnTo>
                      <a:pt x="497" y="311"/>
                    </a:lnTo>
                    <a:lnTo>
                      <a:pt x="504" y="306"/>
                    </a:lnTo>
                    <a:lnTo>
                      <a:pt x="515" y="295"/>
                    </a:lnTo>
                    <a:lnTo>
                      <a:pt x="524" y="288"/>
                    </a:lnTo>
                    <a:lnTo>
                      <a:pt x="531" y="280"/>
                    </a:lnTo>
                    <a:lnTo>
                      <a:pt x="539" y="270"/>
                    </a:lnTo>
                    <a:lnTo>
                      <a:pt x="539" y="264"/>
                    </a:lnTo>
                    <a:lnTo>
                      <a:pt x="551" y="253"/>
                    </a:lnTo>
                    <a:lnTo>
                      <a:pt x="559" y="246"/>
                    </a:lnTo>
                    <a:lnTo>
                      <a:pt x="559" y="235"/>
                    </a:lnTo>
                    <a:lnTo>
                      <a:pt x="566" y="228"/>
                    </a:lnTo>
                    <a:lnTo>
                      <a:pt x="573" y="219"/>
                    </a:lnTo>
                    <a:lnTo>
                      <a:pt x="586" y="212"/>
                    </a:lnTo>
                    <a:lnTo>
                      <a:pt x="593" y="204"/>
                    </a:lnTo>
                    <a:lnTo>
                      <a:pt x="600" y="194"/>
                    </a:lnTo>
                    <a:lnTo>
                      <a:pt x="613" y="188"/>
                    </a:lnTo>
                    <a:lnTo>
                      <a:pt x="620" y="177"/>
                    </a:lnTo>
                    <a:lnTo>
                      <a:pt x="620" y="170"/>
                    </a:lnTo>
                    <a:lnTo>
                      <a:pt x="627" y="159"/>
                    </a:lnTo>
                    <a:lnTo>
                      <a:pt x="636" y="152"/>
                    </a:lnTo>
                    <a:lnTo>
                      <a:pt x="647" y="141"/>
                    </a:lnTo>
                    <a:lnTo>
                      <a:pt x="647" y="136"/>
                    </a:lnTo>
                    <a:lnTo>
                      <a:pt x="654" y="128"/>
                    </a:lnTo>
                    <a:lnTo>
                      <a:pt x="662" y="118"/>
                    </a:lnTo>
                    <a:lnTo>
                      <a:pt x="671" y="110"/>
                    </a:lnTo>
                    <a:lnTo>
                      <a:pt x="671" y="101"/>
                    </a:lnTo>
                    <a:lnTo>
                      <a:pt x="682" y="94"/>
                    </a:lnTo>
                    <a:lnTo>
                      <a:pt x="689" y="83"/>
                    </a:lnTo>
                    <a:lnTo>
                      <a:pt x="698" y="76"/>
                    </a:lnTo>
                    <a:lnTo>
                      <a:pt x="698" y="67"/>
                    </a:lnTo>
                    <a:lnTo>
                      <a:pt x="709" y="60"/>
                    </a:lnTo>
                    <a:lnTo>
                      <a:pt x="716" y="53"/>
                    </a:lnTo>
                    <a:lnTo>
                      <a:pt x="716" y="42"/>
                    </a:lnTo>
                    <a:lnTo>
                      <a:pt x="723" y="34"/>
                    </a:lnTo>
                    <a:lnTo>
                      <a:pt x="732" y="24"/>
                    </a:lnTo>
                    <a:lnTo>
                      <a:pt x="743" y="18"/>
                    </a:lnTo>
                    <a:lnTo>
                      <a:pt x="750" y="7"/>
                    </a:lnTo>
                    <a:lnTo>
                      <a:pt x="759" y="0"/>
                    </a:lnTo>
                    <a:lnTo>
                      <a:pt x="767" y="0"/>
                    </a:lnTo>
                    <a:lnTo>
                      <a:pt x="777" y="0"/>
                    </a:lnTo>
                    <a:lnTo>
                      <a:pt x="785" y="7"/>
                    </a:lnTo>
                    <a:lnTo>
                      <a:pt x="794" y="18"/>
                    </a:lnTo>
                    <a:lnTo>
                      <a:pt x="805" y="24"/>
                    </a:lnTo>
                    <a:lnTo>
                      <a:pt x="812" y="34"/>
                    </a:lnTo>
                    <a:lnTo>
                      <a:pt x="821" y="42"/>
                    </a:lnTo>
                    <a:lnTo>
                      <a:pt x="821" y="53"/>
                    </a:lnTo>
                    <a:lnTo>
                      <a:pt x="828" y="60"/>
                    </a:lnTo>
                    <a:lnTo>
                      <a:pt x="839" y="67"/>
                    </a:lnTo>
                    <a:lnTo>
                      <a:pt x="846" y="76"/>
                    </a:lnTo>
                    <a:lnTo>
                      <a:pt x="855" y="83"/>
                    </a:lnTo>
                    <a:lnTo>
                      <a:pt x="855" y="94"/>
                    </a:lnTo>
                    <a:lnTo>
                      <a:pt x="862" y="101"/>
                    </a:lnTo>
                    <a:lnTo>
                      <a:pt x="873" y="110"/>
                    </a:lnTo>
                    <a:lnTo>
                      <a:pt x="873" y="118"/>
                    </a:lnTo>
                    <a:lnTo>
                      <a:pt x="882" y="128"/>
                    </a:lnTo>
                    <a:lnTo>
                      <a:pt x="882" y="136"/>
                    </a:lnTo>
                    <a:lnTo>
                      <a:pt x="890" y="141"/>
                    </a:lnTo>
                    <a:lnTo>
                      <a:pt x="890" y="159"/>
                    </a:lnTo>
                    <a:lnTo>
                      <a:pt x="900" y="170"/>
                    </a:lnTo>
                    <a:lnTo>
                      <a:pt x="900" y="212"/>
                    </a:lnTo>
                    <a:lnTo>
                      <a:pt x="909" y="219"/>
                    </a:lnTo>
                    <a:lnTo>
                      <a:pt x="917" y="228"/>
                    </a:lnTo>
                    <a:lnTo>
                      <a:pt x="924" y="235"/>
                    </a:lnTo>
                    <a:lnTo>
                      <a:pt x="937" y="246"/>
                    </a:lnTo>
                    <a:lnTo>
                      <a:pt x="944" y="253"/>
                    </a:lnTo>
                    <a:lnTo>
                      <a:pt x="951" y="264"/>
                    </a:lnTo>
                    <a:lnTo>
                      <a:pt x="958" y="264"/>
                    </a:lnTo>
                    <a:lnTo>
                      <a:pt x="971" y="270"/>
                    </a:lnTo>
                    <a:lnTo>
                      <a:pt x="978" y="28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84" name="Freeform 108">
                <a:extLst>
                  <a:ext uri="{FF2B5EF4-FFF2-40B4-BE49-F238E27FC236}">
                    <a16:creationId xmlns:a16="http://schemas.microsoft.com/office/drawing/2014/main" id="{F28F5F46-5EBD-4AA9-A5A7-FF1871D6758A}"/>
                  </a:ext>
                </a:extLst>
              </p:cNvPr>
              <p:cNvSpPr>
                <a:spLocks/>
              </p:cNvSpPr>
              <p:nvPr/>
            </p:nvSpPr>
            <p:spPr bwMode="auto">
              <a:xfrm>
                <a:off x="1002" y="1948"/>
                <a:ext cx="481" cy="324"/>
              </a:xfrm>
              <a:custGeom>
                <a:avLst/>
                <a:gdLst>
                  <a:gd name="T0" fmla="*/ 921 w 963"/>
                  <a:gd name="T1" fmla="*/ 13 h 650"/>
                  <a:gd name="T2" fmla="*/ 936 w 963"/>
                  <a:gd name="T3" fmla="*/ 42 h 650"/>
                  <a:gd name="T4" fmla="*/ 955 w 963"/>
                  <a:gd name="T5" fmla="*/ 65 h 650"/>
                  <a:gd name="T6" fmla="*/ 955 w 963"/>
                  <a:gd name="T7" fmla="*/ 91 h 650"/>
                  <a:gd name="T8" fmla="*/ 936 w 963"/>
                  <a:gd name="T9" fmla="*/ 118 h 650"/>
                  <a:gd name="T10" fmla="*/ 908 w 963"/>
                  <a:gd name="T11" fmla="*/ 141 h 650"/>
                  <a:gd name="T12" fmla="*/ 881 w 963"/>
                  <a:gd name="T13" fmla="*/ 152 h 650"/>
                  <a:gd name="T14" fmla="*/ 860 w 963"/>
                  <a:gd name="T15" fmla="*/ 167 h 650"/>
                  <a:gd name="T16" fmla="*/ 832 w 963"/>
                  <a:gd name="T17" fmla="*/ 176 h 650"/>
                  <a:gd name="T18" fmla="*/ 805 w 963"/>
                  <a:gd name="T19" fmla="*/ 183 h 650"/>
                  <a:gd name="T20" fmla="*/ 778 w 963"/>
                  <a:gd name="T21" fmla="*/ 194 h 650"/>
                  <a:gd name="T22" fmla="*/ 751 w 963"/>
                  <a:gd name="T23" fmla="*/ 194 h 650"/>
                  <a:gd name="T24" fmla="*/ 728 w 963"/>
                  <a:gd name="T25" fmla="*/ 201 h 650"/>
                  <a:gd name="T26" fmla="*/ 700 w 963"/>
                  <a:gd name="T27" fmla="*/ 210 h 650"/>
                  <a:gd name="T28" fmla="*/ 673 w 963"/>
                  <a:gd name="T29" fmla="*/ 217 h 650"/>
                  <a:gd name="T30" fmla="*/ 646 w 963"/>
                  <a:gd name="T31" fmla="*/ 228 h 650"/>
                  <a:gd name="T32" fmla="*/ 621 w 963"/>
                  <a:gd name="T33" fmla="*/ 235 h 650"/>
                  <a:gd name="T34" fmla="*/ 594 w 963"/>
                  <a:gd name="T35" fmla="*/ 243 h 650"/>
                  <a:gd name="T36" fmla="*/ 570 w 963"/>
                  <a:gd name="T37" fmla="*/ 254 h 650"/>
                  <a:gd name="T38" fmla="*/ 543 w 963"/>
                  <a:gd name="T39" fmla="*/ 259 h 650"/>
                  <a:gd name="T40" fmla="*/ 516 w 963"/>
                  <a:gd name="T41" fmla="*/ 270 h 650"/>
                  <a:gd name="T42" fmla="*/ 489 w 963"/>
                  <a:gd name="T43" fmla="*/ 286 h 650"/>
                  <a:gd name="T44" fmla="*/ 462 w 963"/>
                  <a:gd name="T45" fmla="*/ 304 h 650"/>
                  <a:gd name="T46" fmla="*/ 438 w 963"/>
                  <a:gd name="T47" fmla="*/ 329 h 650"/>
                  <a:gd name="T48" fmla="*/ 438 w 963"/>
                  <a:gd name="T49" fmla="*/ 411 h 650"/>
                  <a:gd name="T50" fmla="*/ 427 w 963"/>
                  <a:gd name="T51" fmla="*/ 523 h 650"/>
                  <a:gd name="T52" fmla="*/ 413 w 963"/>
                  <a:gd name="T53" fmla="*/ 546 h 650"/>
                  <a:gd name="T54" fmla="*/ 386 w 963"/>
                  <a:gd name="T55" fmla="*/ 574 h 650"/>
                  <a:gd name="T56" fmla="*/ 359 w 963"/>
                  <a:gd name="T57" fmla="*/ 592 h 650"/>
                  <a:gd name="T58" fmla="*/ 331 w 963"/>
                  <a:gd name="T59" fmla="*/ 599 h 650"/>
                  <a:gd name="T60" fmla="*/ 304 w 963"/>
                  <a:gd name="T61" fmla="*/ 599 h 650"/>
                  <a:gd name="T62" fmla="*/ 281 w 963"/>
                  <a:gd name="T63" fmla="*/ 599 h 650"/>
                  <a:gd name="T64" fmla="*/ 254 w 963"/>
                  <a:gd name="T65" fmla="*/ 599 h 650"/>
                  <a:gd name="T66" fmla="*/ 228 w 963"/>
                  <a:gd name="T67" fmla="*/ 599 h 650"/>
                  <a:gd name="T68" fmla="*/ 201 w 963"/>
                  <a:gd name="T69" fmla="*/ 599 h 650"/>
                  <a:gd name="T70" fmla="*/ 174 w 963"/>
                  <a:gd name="T71" fmla="*/ 599 h 650"/>
                  <a:gd name="T72" fmla="*/ 151 w 963"/>
                  <a:gd name="T73" fmla="*/ 599 h 650"/>
                  <a:gd name="T74" fmla="*/ 123 w 963"/>
                  <a:gd name="T75" fmla="*/ 599 h 650"/>
                  <a:gd name="T76" fmla="*/ 96 w 963"/>
                  <a:gd name="T77" fmla="*/ 604 h 650"/>
                  <a:gd name="T78" fmla="*/ 69 w 963"/>
                  <a:gd name="T79" fmla="*/ 615 h 650"/>
                  <a:gd name="T80" fmla="*/ 42 w 963"/>
                  <a:gd name="T81" fmla="*/ 633 h 650"/>
                  <a:gd name="T82" fmla="*/ 15 w 963"/>
                  <a:gd name="T83" fmla="*/ 63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63" h="650">
                    <a:moveTo>
                      <a:pt x="901" y="0"/>
                    </a:moveTo>
                    <a:lnTo>
                      <a:pt x="908" y="8"/>
                    </a:lnTo>
                    <a:lnTo>
                      <a:pt x="921" y="13"/>
                    </a:lnTo>
                    <a:lnTo>
                      <a:pt x="928" y="24"/>
                    </a:lnTo>
                    <a:lnTo>
                      <a:pt x="928" y="31"/>
                    </a:lnTo>
                    <a:lnTo>
                      <a:pt x="936" y="42"/>
                    </a:lnTo>
                    <a:lnTo>
                      <a:pt x="943" y="49"/>
                    </a:lnTo>
                    <a:lnTo>
                      <a:pt x="943" y="58"/>
                    </a:lnTo>
                    <a:lnTo>
                      <a:pt x="955" y="65"/>
                    </a:lnTo>
                    <a:lnTo>
                      <a:pt x="955" y="76"/>
                    </a:lnTo>
                    <a:lnTo>
                      <a:pt x="963" y="84"/>
                    </a:lnTo>
                    <a:lnTo>
                      <a:pt x="955" y="91"/>
                    </a:lnTo>
                    <a:lnTo>
                      <a:pt x="955" y="100"/>
                    </a:lnTo>
                    <a:lnTo>
                      <a:pt x="943" y="107"/>
                    </a:lnTo>
                    <a:lnTo>
                      <a:pt x="936" y="118"/>
                    </a:lnTo>
                    <a:lnTo>
                      <a:pt x="928" y="125"/>
                    </a:lnTo>
                    <a:lnTo>
                      <a:pt x="921" y="134"/>
                    </a:lnTo>
                    <a:lnTo>
                      <a:pt x="908" y="141"/>
                    </a:lnTo>
                    <a:lnTo>
                      <a:pt x="901" y="141"/>
                    </a:lnTo>
                    <a:lnTo>
                      <a:pt x="894" y="152"/>
                    </a:lnTo>
                    <a:lnTo>
                      <a:pt x="881" y="152"/>
                    </a:lnTo>
                    <a:lnTo>
                      <a:pt x="874" y="159"/>
                    </a:lnTo>
                    <a:lnTo>
                      <a:pt x="867" y="159"/>
                    </a:lnTo>
                    <a:lnTo>
                      <a:pt x="860" y="167"/>
                    </a:lnTo>
                    <a:lnTo>
                      <a:pt x="847" y="167"/>
                    </a:lnTo>
                    <a:lnTo>
                      <a:pt x="840" y="167"/>
                    </a:lnTo>
                    <a:lnTo>
                      <a:pt x="832" y="176"/>
                    </a:lnTo>
                    <a:lnTo>
                      <a:pt x="823" y="176"/>
                    </a:lnTo>
                    <a:lnTo>
                      <a:pt x="813" y="176"/>
                    </a:lnTo>
                    <a:lnTo>
                      <a:pt x="805" y="183"/>
                    </a:lnTo>
                    <a:lnTo>
                      <a:pt x="796" y="183"/>
                    </a:lnTo>
                    <a:lnTo>
                      <a:pt x="785" y="183"/>
                    </a:lnTo>
                    <a:lnTo>
                      <a:pt x="778" y="194"/>
                    </a:lnTo>
                    <a:lnTo>
                      <a:pt x="769" y="194"/>
                    </a:lnTo>
                    <a:lnTo>
                      <a:pt x="762" y="194"/>
                    </a:lnTo>
                    <a:lnTo>
                      <a:pt x="751" y="194"/>
                    </a:lnTo>
                    <a:lnTo>
                      <a:pt x="744" y="201"/>
                    </a:lnTo>
                    <a:lnTo>
                      <a:pt x="735" y="201"/>
                    </a:lnTo>
                    <a:lnTo>
                      <a:pt x="728" y="201"/>
                    </a:lnTo>
                    <a:lnTo>
                      <a:pt x="717" y="210"/>
                    </a:lnTo>
                    <a:lnTo>
                      <a:pt x="708" y="210"/>
                    </a:lnTo>
                    <a:lnTo>
                      <a:pt x="700" y="210"/>
                    </a:lnTo>
                    <a:lnTo>
                      <a:pt x="690" y="217"/>
                    </a:lnTo>
                    <a:lnTo>
                      <a:pt x="682" y="217"/>
                    </a:lnTo>
                    <a:lnTo>
                      <a:pt x="673" y="217"/>
                    </a:lnTo>
                    <a:lnTo>
                      <a:pt x="666" y="228"/>
                    </a:lnTo>
                    <a:lnTo>
                      <a:pt x="655" y="228"/>
                    </a:lnTo>
                    <a:lnTo>
                      <a:pt x="646" y="228"/>
                    </a:lnTo>
                    <a:lnTo>
                      <a:pt x="639" y="235"/>
                    </a:lnTo>
                    <a:lnTo>
                      <a:pt x="632" y="235"/>
                    </a:lnTo>
                    <a:lnTo>
                      <a:pt x="621" y="235"/>
                    </a:lnTo>
                    <a:lnTo>
                      <a:pt x="612" y="243"/>
                    </a:lnTo>
                    <a:lnTo>
                      <a:pt x="605" y="243"/>
                    </a:lnTo>
                    <a:lnTo>
                      <a:pt x="594" y="243"/>
                    </a:lnTo>
                    <a:lnTo>
                      <a:pt x="585" y="254"/>
                    </a:lnTo>
                    <a:lnTo>
                      <a:pt x="577" y="254"/>
                    </a:lnTo>
                    <a:lnTo>
                      <a:pt x="570" y="254"/>
                    </a:lnTo>
                    <a:lnTo>
                      <a:pt x="559" y="254"/>
                    </a:lnTo>
                    <a:lnTo>
                      <a:pt x="550" y="259"/>
                    </a:lnTo>
                    <a:lnTo>
                      <a:pt x="543" y="259"/>
                    </a:lnTo>
                    <a:lnTo>
                      <a:pt x="536" y="259"/>
                    </a:lnTo>
                    <a:lnTo>
                      <a:pt x="523" y="270"/>
                    </a:lnTo>
                    <a:lnTo>
                      <a:pt x="516" y="270"/>
                    </a:lnTo>
                    <a:lnTo>
                      <a:pt x="509" y="277"/>
                    </a:lnTo>
                    <a:lnTo>
                      <a:pt x="498" y="286"/>
                    </a:lnTo>
                    <a:lnTo>
                      <a:pt x="489" y="286"/>
                    </a:lnTo>
                    <a:lnTo>
                      <a:pt x="482" y="293"/>
                    </a:lnTo>
                    <a:lnTo>
                      <a:pt x="474" y="304"/>
                    </a:lnTo>
                    <a:lnTo>
                      <a:pt x="462" y="304"/>
                    </a:lnTo>
                    <a:lnTo>
                      <a:pt x="454" y="311"/>
                    </a:lnTo>
                    <a:lnTo>
                      <a:pt x="447" y="319"/>
                    </a:lnTo>
                    <a:lnTo>
                      <a:pt x="438" y="329"/>
                    </a:lnTo>
                    <a:lnTo>
                      <a:pt x="427" y="335"/>
                    </a:lnTo>
                    <a:lnTo>
                      <a:pt x="427" y="404"/>
                    </a:lnTo>
                    <a:lnTo>
                      <a:pt x="438" y="411"/>
                    </a:lnTo>
                    <a:lnTo>
                      <a:pt x="438" y="505"/>
                    </a:lnTo>
                    <a:lnTo>
                      <a:pt x="427" y="516"/>
                    </a:lnTo>
                    <a:lnTo>
                      <a:pt x="427" y="523"/>
                    </a:lnTo>
                    <a:lnTo>
                      <a:pt x="420" y="528"/>
                    </a:lnTo>
                    <a:lnTo>
                      <a:pt x="413" y="539"/>
                    </a:lnTo>
                    <a:lnTo>
                      <a:pt x="413" y="546"/>
                    </a:lnTo>
                    <a:lnTo>
                      <a:pt x="400" y="556"/>
                    </a:lnTo>
                    <a:lnTo>
                      <a:pt x="393" y="563"/>
                    </a:lnTo>
                    <a:lnTo>
                      <a:pt x="386" y="574"/>
                    </a:lnTo>
                    <a:lnTo>
                      <a:pt x="377" y="581"/>
                    </a:lnTo>
                    <a:lnTo>
                      <a:pt x="366" y="581"/>
                    </a:lnTo>
                    <a:lnTo>
                      <a:pt x="359" y="592"/>
                    </a:lnTo>
                    <a:lnTo>
                      <a:pt x="351" y="599"/>
                    </a:lnTo>
                    <a:lnTo>
                      <a:pt x="342" y="599"/>
                    </a:lnTo>
                    <a:lnTo>
                      <a:pt x="331" y="599"/>
                    </a:lnTo>
                    <a:lnTo>
                      <a:pt x="324" y="599"/>
                    </a:lnTo>
                    <a:lnTo>
                      <a:pt x="315" y="599"/>
                    </a:lnTo>
                    <a:lnTo>
                      <a:pt x="304" y="599"/>
                    </a:lnTo>
                    <a:lnTo>
                      <a:pt x="297" y="599"/>
                    </a:lnTo>
                    <a:lnTo>
                      <a:pt x="290" y="599"/>
                    </a:lnTo>
                    <a:lnTo>
                      <a:pt x="281" y="599"/>
                    </a:lnTo>
                    <a:lnTo>
                      <a:pt x="270" y="599"/>
                    </a:lnTo>
                    <a:lnTo>
                      <a:pt x="263" y="599"/>
                    </a:lnTo>
                    <a:lnTo>
                      <a:pt x="254" y="599"/>
                    </a:lnTo>
                    <a:lnTo>
                      <a:pt x="246" y="599"/>
                    </a:lnTo>
                    <a:lnTo>
                      <a:pt x="236" y="599"/>
                    </a:lnTo>
                    <a:lnTo>
                      <a:pt x="228" y="599"/>
                    </a:lnTo>
                    <a:lnTo>
                      <a:pt x="219" y="599"/>
                    </a:lnTo>
                    <a:lnTo>
                      <a:pt x="208" y="599"/>
                    </a:lnTo>
                    <a:lnTo>
                      <a:pt x="201" y="599"/>
                    </a:lnTo>
                    <a:lnTo>
                      <a:pt x="192" y="599"/>
                    </a:lnTo>
                    <a:lnTo>
                      <a:pt x="185" y="599"/>
                    </a:lnTo>
                    <a:lnTo>
                      <a:pt x="174" y="599"/>
                    </a:lnTo>
                    <a:lnTo>
                      <a:pt x="167" y="599"/>
                    </a:lnTo>
                    <a:lnTo>
                      <a:pt x="158" y="599"/>
                    </a:lnTo>
                    <a:lnTo>
                      <a:pt x="151" y="599"/>
                    </a:lnTo>
                    <a:lnTo>
                      <a:pt x="140" y="599"/>
                    </a:lnTo>
                    <a:lnTo>
                      <a:pt x="131" y="599"/>
                    </a:lnTo>
                    <a:lnTo>
                      <a:pt x="123" y="599"/>
                    </a:lnTo>
                    <a:lnTo>
                      <a:pt x="113" y="599"/>
                    </a:lnTo>
                    <a:lnTo>
                      <a:pt x="104" y="604"/>
                    </a:lnTo>
                    <a:lnTo>
                      <a:pt x="96" y="604"/>
                    </a:lnTo>
                    <a:lnTo>
                      <a:pt x="89" y="604"/>
                    </a:lnTo>
                    <a:lnTo>
                      <a:pt x="76" y="615"/>
                    </a:lnTo>
                    <a:lnTo>
                      <a:pt x="69" y="615"/>
                    </a:lnTo>
                    <a:lnTo>
                      <a:pt x="62" y="622"/>
                    </a:lnTo>
                    <a:lnTo>
                      <a:pt x="55" y="622"/>
                    </a:lnTo>
                    <a:lnTo>
                      <a:pt x="42" y="633"/>
                    </a:lnTo>
                    <a:lnTo>
                      <a:pt x="35" y="633"/>
                    </a:lnTo>
                    <a:lnTo>
                      <a:pt x="28" y="639"/>
                    </a:lnTo>
                    <a:lnTo>
                      <a:pt x="15" y="639"/>
                    </a:lnTo>
                    <a:lnTo>
                      <a:pt x="8" y="639"/>
                    </a:lnTo>
                    <a:lnTo>
                      <a:pt x="0" y="65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85" name="Freeform 109">
                <a:extLst>
                  <a:ext uri="{FF2B5EF4-FFF2-40B4-BE49-F238E27FC236}">
                    <a16:creationId xmlns:a16="http://schemas.microsoft.com/office/drawing/2014/main" id="{660C44D6-6AEE-4F73-B6E8-89A2CE970853}"/>
                  </a:ext>
                </a:extLst>
              </p:cNvPr>
              <p:cNvSpPr>
                <a:spLocks/>
              </p:cNvSpPr>
              <p:nvPr/>
            </p:nvSpPr>
            <p:spPr bwMode="auto">
              <a:xfrm>
                <a:off x="451" y="2272"/>
                <a:ext cx="551" cy="93"/>
              </a:xfrm>
              <a:custGeom>
                <a:avLst/>
                <a:gdLst>
                  <a:gd name="T0" fmla="*/ 1082 w 1101"/>
                  <a:gd name="T1" fmla="*/ 0 h 184"/>
                  <a:gd name="T2" fmla="*/ 1060 w 1101"/>
                  <a:gd name="T3" fmla="*/ 18 h 184"/>
                  <a:gd name="T4" fmla="*/ 1033 w 1101"/>
                  <a:gd name="T5" fmla="*/ 30 h 184"/>
                  <a:gd name="T6" fmla="*/ 1006 w 1101"/>
                  <a:gd name="T7" fmla="*/ 30 h 184"/>
                  <a:gd name="T8" fmla="*/ 978 w 1101"/>
                  <a:gd name="T9" fmla="*/ 41 h 184"/>
                  <a:gd name="T10" fmla="*/ 951 w 1101"/>
                  <a:gd name="T11" fmla="*/ 59 h 184"/>
                  <a:gd name="T12" fmla="*/ 928 w 1101"/>
                  <a:gd name="T13" fmla="*/ 66 h 184"/>
                  <a:gd name="T14" fmla="*/ 901 w 1101"/>
                  <a:gd name="T15" fmla="*/ 76 h 184"/>
                  <a:gd name="T16" fmla="*/ 874 w 1101"/>
                  <a:gd name="T17" fmla="*/ 94 h 184"/>
                  <a:gd name="T18" fmla="*/ 855 w 1101"/>
                  <a:gd name="T19" fmla="*/ 153 h 184"/>
                  <a:gd name="T20" fmla="*/ 832 w 1101"/>
                  <a:gd name="T21" fmla="*/ 177 h 184"/>
                  <a:gd name="T22" fmla="*/ 805 w 1101"/>
                  <a:gd name="T23" fmla="*/ 184 h 184"/>
                  <a:gd name="T24" fmla="*/ 778 w 1101"/>
                  <a:gd name="T25" fmla="*/ 184 h 184"/>
                  <a:gd name="T26" fmla="*/ 751 w 1101"/>
                  <a:gd name="T27" fmla="*/ 184 h 184"/>
                  <a:gd name="T28" fmla="*/ 723 w 1101"/>
                  <a:gd name="T29" fmla="*/ 177 h 184"/>
                  <a:gd name="T30" fmla="*/ 696 w 1101"/>
                  <a:gd name="T31" fmla="*/ 177 h 184"/>
                  <a:gd name="T32" fmla="*/ 675 w 1101"/>
                  <a:gd name="T33" fmla="*/ 177 h 184"/>
                  <a:gd name="T34" fmla="*/ 647 w 1101"/>
                  <a:gd name="T35" fmla="*/ 170 h 184"/>
                  <a:gd name="T36" fmla="*/ 620 w 1101"/>
                  <a:gd name="T37" fmla="*/ 170 h 184"/>
                  <a:gd name="T38" fmla="*/ 593 w 1101"/>
                  <a:gd name="T39" fmla="*/ 177 h 184"/>
                  <a:gd name="T40" fmla="*/ 566 w 1101"/>
                  <a:gd name="T41" fmla="*/ 184 h 184"/>
                  <a:gd name="T42" fmla="*/ 543 w 1101"/>
                  <a:gd name="T43" fmla="*/ 184 h 184"/>
                  <a:gd name="T44" fmla="*/ 515 w 1101"/>
                  <a:gd name="T45" fmla="*/ 184 h 184"/>
                  <a:gd name="T46" fmla="*/ 488 w 1101"/>
                  <a:gd name="T47" fmla="*/ 177 h 184"/>
                  <a:gd name="T48" fmla="*/ 461 w 1101"/>
                  <a:gd name="T49" fmla="*/ 177 h 184"/>
                  <a:gd name="T50" fmla="*/ 434 w 1101"/>
                  <a:gd name="T51" fmla="*/ 177 h 184"/>
                  <a:gd name="T52" fmla="*/ 409 w 1101"/>
                  <a:gd name="T53" fmla="*/ 184 h 184"/>
                  <a:gd name="T54" fmla="*/ 385 w 1101"/>
                  <a:gd name="T55" fmla="*/ 177 h 184"/>
                  <a:gd name="T56" fmla="*/ 358 w 1101"/>
                  <a:gd name="T57" fmla="*/ 177 h 184"/>
                  <a:gd name="T58" fmla="*/ 331 w 1101"/>
                  <a:gd name="T59" fmla="*/ 170 h 184"/>
                  <a:gd name="T60" fmla="*/ 304 w 1101"/>
                  <a:gd name="T61" fmla="*/ 170 h 184"/>
                  <a:gd name="T62" fmla="*/ 277 w 1101"/>
                  <a:gd name="T63" fmla="*/ 170 h 184"/>
                  <a:gd name="T64" fmla="*/ 253 w 1101"/>
                  <a:gd name="T65" fmla="*/ 170 h 184"/>
                  <a:gd name="T66" fmla="*/ 228 w 1101"/>
                  <a:gd name="T67" fmla="*/ 170 h 184"/>
                  <a:gd name="T68" fmla="*/ 201 w 1101"/>
                  <a:gd name="T69" fmla="*/ 161 h 184"/>
                  <a:gd name="T70" fmla="*/ 174 w 1101"/>
                  <a:gd name="T71" fmla="*/ 161 h 184"/>
                  <a:gd name="T72" fmla="*/ 146 w 1101"/>
                  <a:gd name="T73" fmla="*/ 153 h 184"/>
                  <a:gd name="T74" fmla="*/ 119 w 1101"/>
                  <a:gd name="T75" fmla="*/ 142 h 184"/>
                  <a:gd name="T76" fmla="*/ 96 w 1101"/>
                  <a:gd name="T77" fmla="*/ 135 h 184"/>
                  <a:gd name="T78" fmla="*/ 69 w 1101"/>
                  <a:gd name="T79" fmla="*/ 124 h 184"/>
                  <a:gd name="T80" fmla="*/ 42 w 1101"/>
                  <a:gd name="T81" fmla="*/ 119 h 184"/>
                  <a:gd name="T82" fmla="*/ 14 w 1101"/>
                  <a:gd name="T83" fmla="*/ 10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01" h="184">
                    <a:moveTo>
                      <a:pt x="1101" y="0"/>
                    </a:moveTo>
                    <a:lnTo>
                      <a:pt x="1094" y="0"/>
                    </a:lnTo>
                    <a:lnTo>
                      <a:pt x="1082" y="0"/>
                    </a:lnTo>
                    <a:lnTo>
                      <a:pt x="1074" y="7"/>
                    </a:lnTo>
                    <a:lnTo>
                      <a:pt x="1067" y="7"/>
                    </a:lnTo>
                    <a:lnTo>
                      <a:pt x="1060" y="18"/>
                    </a:lnTo>
                    <a:lnTo>
                      <a:pt x="1047" y="23"/>
                    </a:lnTo>
                    <a:lnTo>
                      <a:pt x="1040" y="23"/>
                    </a:lnTo>
                    <a:lnTo>
                      <a:pt x="1033" y="30"/>
                    </a:lnTo>
                    <a:lnTo>
                      <a:pt x="1024" y="30"/>
                    </a:lnTo>
                    <a:lnTo>
                      <a:pt x="1013" y="30"/>
                    </a:lnTo>
                    <a:lnTo>
                      <a:pt x="1006" y="30"/>
                    </a:lnTo>
                    <a:lnTo>
                      <a:pt x="997" y="41"/>
                    </a:lnTo>
                    <a:lnTo>
                      <a:pt x="986" y="41"/>
                    </a:lnTo>
                    <a:lnTo>
                      <a:pt x="978" y="41"/>
                    </a:lnTo>
                    <a:lnTo>
                      <a:pt x="969" y="48"/>
                    </a:lnTo>
                    <a:lnTo>
                      <a:pt x="962" y="48"/>
                    </a:lnTo>
                    <a:lnTo>
                      <a:pt x="951" y="59"/>
                    </a:lnTo>
                    <a:lnTo>
                      <a:pt x="944" y="59"/>
                    </a:lnTo>
                    <a:lnTo>
                      <a:pt x="935" y="66"/>
                    </a:lnTo>
                    <a:lnTo>
                      <a:pt x="928" y="66"/>
                    </a:lnTo>
                    <a:lnTo>
                      <a:pt x="917" y="76"/>
                    </a:lnTo>
                    <a:lnTo>
                      <a:pt x="908" y="76"/>
                    </a:lnTo>
                    <a:lnTo>
                      <a:pt x="901" y="76"/>
                    </a:lnTo>
                    <a:lnTo>
                      <a:pt x="890" y="83"/>
                    </a:lnTo>
                    <a:lnTo>
                      <a:pt x="883" y="83"/>
                    </a:lnTo>
                    <a:lnTo>
                      <a:pt x="874" y="94"/>
                    </a:lnTo>
                    <a:lnTo>
                      <a:pt x="866" y="101"/>
                    </a:lnTo>
                    <a:lnTo>
                      <a:pt x="866" y="142"/>
                    </a:lnTo>
                    <a:lnTo>
                      <a:pt x="855" y="153"/>
                    </a:lnTo>
                    <a:lnTo>
                      <a:pt x="846" y="161"/>
                    </a:lnTo>
                    <a:lnTo>
                      <a:pt x="839" y="170"/>
                    </a:lnTo>
                    <a:lnTo>
                      <a:pt x="832" y="177"/>
                    </a:lnTo>
                    <a:lnTo>
                      <a:pt x="821" y="184"/>
                    </a:lnTo>
                    <a:lnTo>
                      <a:pt x="812" y="184"/>
                    </a:lnTo>
                    <a:lnTo>
                      <a:pt x="805" y="184"/>
                    </a:lnTo>
                    <a:lnTo>
                      <a:pt x="794" y="184"/>
                    </a:lnTo>
                    <a:lnTo>
                      <a:pt x="785" y="184"/>
                    </a:lnTo>
                    <a:lnTo>
                      <a:pt x="778" y="184"/>
                    </a:lnTo>
                    <a:lnTo>
                      <a:pt x="770" y="184"/>
                    </a:lnTo>
                    <a:lnTo>
                      <a:pt x="760" y="184"/>
                    </a:lnTo>
                    <a:lnTo>
                      <a:pt x="751" y="184"/>
                    </a:lnTo>
                    <a:lnTo>
                      <a:pt x="743" y="184"/>
                    </a:lnTo>
                    <a:lnTo>
                      <a:pt x="736" y="177"/>
                    </a:lnTo>
                    <a:lnTo>
                      <a:pt x="723" y="177"/>
                    </a:lnTo>
                    <a:lnTo>
                      <a:pt x="716" y="177"/>
                    </a:lnTo>
                    <a:lnTo>
                      <a:pt x="709" y="177"/>
                    </a:lnTo>
                    <a:lnTo>
                      <a:pt x="696" y="177"/>
                    </a:lnTo>
                    <a:lnTo>
                      <a:pt x="689" y="177"/>
                    </a:lnTo>
                    <a:lnTo>
                      <a:pt x="682" y="177"/>
                    </a:lnTo>
                    <a:lnTo>
                      <a:pt x="675" y="177"/>
                    </a:lnTo>
                    <a:lnTo>
                      <a:pt x="662" y="170"/>
                    </a:lnTo>
                    <a:lnTo>
                      <a:pt x="655" y="170"/>
                    </a:lnTo>
                    <a:lnTo>
                      <a:pt x="647" y="170"/>
                    </a:lnTo>
                    <a:lnTo>
                      <a:pt x="638" y="170"/>
                    </a:lnTo>
                    <a:lnTo>
                      <a:pt x="628" y="170"/>
                    </a:lnTo>
                    <a:lnTo>
                      <a:pt x="620" y="170"/>
                    </a:lnTo>
                    <a:lnTo>
                      <a:pt x="613" y="170"/>
                    </a:lnTo>
                    <a:lnTo>
                      <a:pt x="600" y="177"/>
                    </a:lnTo>
                    <a:lnTo>
                      <a:pt x="593" y="177"/>
                    </a:lnTo>
                    <a:lnTo>
                      <a:pt x="586" y="177"/>
                    </a:lnTo>
                    <a:lnTo>
                      <a:pt x="577" y="184"/>
                    </a:lnTo>
                    <a:lnTo>
                      <a:pt x="566" y="184"/>
                    </a:lnTo>
                    <a:lnTo>
                      <a:pt x="559" y="184"/>
                    </a:lnTo>
                    <a:lnTo>
                      <a:pt x="550" y="184"/>
                    </a:lnTo>
                    <a:lnTo>
                      <a:pt x="543" y="184"/>
                    </a:lnTo>
                    <a:lnTo>
                      <a:pt x="532" y="184"/>
                    </a:lnTo>
                    <a:lnTo>
                      <a:pt x="523" y="184"/>
                    </a:lnTo>
                    <a:lnTo>
                      <a:pt x="515" y="184"/>
                    </a:lnTo>
                    <a:lnTo>
                      <a:pt x="505" y="177"/>
                    </a:lnTo>
                    <a:lnTo>
                      <a:pt x="496" y="177"/>
                    </a:lnTo>
                    <a:lnTo>
                      <a:pt x="488" y="177"/>
                    </a:lnTo>
                    <a:lnTo>
                      <a:pt x="481" y="177"/>
                    </a:lnTo>
                    <a:lnTo>
                      <a:pt x="470" y="177"/>
                    </a:lnTo>
                    <a:lnTo>
                      <a:pt x="461" y="177"/>
                    </a:lnTo>
                    <a:lnTo>
                      <a:pt x="454" y="177"/>
                    </a:lnTo>
                    <a:lnTo>
                      <a:pt x="447" y="177"/>
                    </a:lnTo>
                    <a:lnTo>
                      <a:pt x="434" y="177"/>
                    </a:lnTo>
                    <a:lnTo>
                      <a:pt x="427" y="177"/>
                    </a:lnTo>
                    <a:lnTo>
                      <a:pt x="420" y="184"/>
                    </a:lnTo>
                    <a:lnTo>
                      <a:pt x="409" y="184"/>
                    </a:lnTo>
                    <a:lnTo>
                      <a:pt x="400" y="184"/>
                    </a:lnTo>
                    <a:lnTo>
                      <a:pt x="392" y="184"/>
                    </a:lnTo>
                    <a:lnTo>
                      <a:pt x="385" y="177"/>
                    </a:lnTo>
                    <a:lnTo>
                      <a:pt x="373" y="177"/>
                    </a:lnTo>
                    <a:lnTo>
                      <a:pt x="365" y="177"/>
                    </a:lnTo>
                    <a:lnTo>
                      <a:pt x="358" y="177"/>
                    </a:lnTo>
                    <a:lnTo>
                      <a:pt x="351" y="177"/>
                    </a:lnTo>
                    <a:lnTo>
                      <a:pt x="338" y="177"/>
                    </a:lnTo>
                    <a:lnTo>
                      <a:pt x="331" y="170"/>
                    </a:lnTo>
                    <a:lnTo>
                      <a:pt x="324" y="170"/>
                    </a:lnTo>
                    <a:lnTo>
                      <a:pt x="311" y="170"/>
                    </a:lnTo>
                    <a:lnTo>
                      <a:pt x="304" y="170"/>
                    </a:lnTo>
                    <a:lnTo>
                      <a:pt x="297" y="170"/>
                    </a:lnTo>
                    <a:lnTo>
                      <a:pt x="289" y="170"/>
                    </a:lnTo>
                    <a:lnTo>
                      <a:pt x="277" y="170"/>
                    </a:lnTo>
                    <a:lnTo>
                      <a:pt x="269" y="170"/>
                    </a:lnTo>
                    <a:lnTo>
                      <a:pt x="262" y="170"/>
                    </a:lnTo>
                    <a:lnTo>
                      <a:pt x="253" y="170"/>
                    </a:lnTo>
                    <a:lnTo>
                      <a:pt x="242" y="170"/>
                    </a:lnTo>
                    <a:lnTo>
                      <a:pt x="235" y="170"/>
                    </a:lnTo>
                    <a:lnTo>
                      <a:pt x="228" y="170"/>
                    </a:lnTo>
                    <a:lnTo>
                      <a:pt x="215" y="170"/>
                    </a:lnTo>
                    <a:lnTo>
                      <a:pt x="208" y="170"/>
                    </a:lnTo>
                    <a:lnTo>
                      <a:pt x="201" y="161"/>
                    </a:lnTo>
                    <a:lnTo>
                      <a:pt x="192" y="161"/>
                    </a:lnTo>
                    <a:lnTo>
                      <a:pt x="181" y="161"/>
                    </a:lnTo>
                    <a:lnTo>
                      <a:pt x="174" y="161"/>
                    </a:lnTo>
                    <a:lnTo>
                      <a:pt x="166" y="153"/>
                    </a:lnTo>
                    <a:lnTo>
                      <a:pt x="157" y="153"/>
                    </a:lnTo>
                    <a:lnTo>
                      <a:pt x="146" y="153"/>
                    </a:lnTo>
                    <a:lnTo>
                      <a:pt x="139" y="142"/>
                    </a:lnTo>
                    <a:lnTo>
                      <a:pt x="130" y="142"/>
                    </a:lnTo>
                    <a:lnTo>
                      <a:pt x="119" y="142"/>
                    </a:lnTo>
                    <a:lnTo>
                      <a:pt x="112" y="142"/>
                    </a:lnTo>
                    <a:lnTo>
                      <a:pt x="105" y="135"/>
                    </a:lnTo>
                    <a:lnTo>
                      <a:pt x="96" y="135"/>
                    </a:lnTo>
                    <a:lnTo>
                      <a:pt x="85" y="135"/>
                    </a:lnTo>
                    <a:lnTo>
                      <a:pt x="78" y="135"/>
                    </a:lnTo>
                    <a:lnTo>
                      <a:pt x="69" y="124"/>
                    </a:lnTo>
                    <a:lnTo>
                      <a:pt x="61" y="124"/>
                    </a:lnTo>
                    <a:lnTo>
                      <a:pt x="49" y="124"/>
                    </a:lnTo>
                    <a:lnTo>
                      <a:pt x="42" y="119"/>
                    </a:lnTo>
                    <a:lnTo>
                      <a:pt x="34" y="119"/>
                    </a:lnTo>
                    <a:lnTo>
                      <a:pt x="23" y="119"/>
                    </a:lnTo>
                    <a:lnTo>
                      <a:pt x="14" y="108"/>
                    </a:lnTo>
                    <a:lnTo>
                      <a:pt x="7" y="101"/>
                    </a:lnTo>
                    <a:lnTo>
                      <a:pt x="0" y="101"/>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86" name="Freeform 110">
                <a:extLst>
                  <a:ext uri="{FF2B5EF4-FFF2-40B4-BE49-F238E27FC236}">
                    <a16:creationId xmlns:a16="http://schemas.microsoft.com/office/drawing/2014/main" id="{277E4A42-AE60-46D7-A6FB-6B20311C1D01}"/>
                  </a:ext>
                </a:extLst>
              </p:cNvPr>
              <p:cNvSpPr>
                <a:spLocks/>
              </p:cNvSpPr>
              <p:nvPr/>
            </p:nvSpPr>
            <p:spPr bwMode="auto">
              <a:xfrm>
                <a:off x="434" y="2289"/>
                <a:ext cx="17" cy="34"/>
              </a:xfrm>
              <a:custGeom>
                <a:avLst/>
                <a:gdLst>
                  <a:gd name="T0" fmla="*/ 34 w 34"/>
                  <a:gd name="T1" fmla="*/ 69 h 69"/>
                  <a:gd name="T2" fmla="*/ 23 w 34"/>
                  <a:gd name="T3" fmla="*/ 62 h 69"/>
                  <a:gd name="T4" fmla="*/ 16 w 34"/>
                  <a:gd name="T5" fmla="*/ 53 h 69"/>
                  <a:gd name="T6" fmla="*/ 7 w 34"/>
                  <a:gd name="T7" fmla="*/ 45 h 69"/>
                  <a:gd name="T8" fmla="*/ 0 w 34"/>
                  <a:gd name="T9" fmla="*/ 34 h 69"/>
                  <a:gd name="T10" fmla="*/ 0 w 34"/>
                  <a:gd name="T11" fmla="*/ 0 h 69"/>
                </a:gdLst>
                <a:ahLst/>
                <a:cxnLst>
                  <a:cxn ang="0">
                    <a:pos x="T0" y="T1"/>
                  </a:cxn>
                  <a:cxn ang="0">
                    <a:pos x="T2" y="T3"/>
                  </a:cxn>
                  <a:cxn ang="0">
                    <a:pos x="T4" y="T5"/>
                  </a:cxn>
                  <a:cxn ang="0">
                    <a:pos x="T6" y="T7"/>
                  </a:cxn>
                  <a:cxn ang="0">
                    <a:pos x="T8" y="T9"/>
                  </a:cxn>
                  <a:cxn ang="0">
                    <a:pos x="T10" y="T11"/>
                  </a:cxn>
                </a:cxnLst>
                <a:rect l="0" t="0" r="r" b="b"/>
                <a:pathLst>
                  <a:path w="34" h="69">
                    <a:moveTo>
                      <a:pt x="34" y="69"/>
                    </a:moveTo>
                    <a:lnTo>
                      <a:pt x="23" y="62"/>
                    </a:lnTo>
                    <a:lnTo>
                      <a:pt x="16" y="53"/>
                    </a:lnTo>
                    <a:lnTo>
                      <a:pt x="7" y="45"/>
                    </a:lnTo>
                    <a:lnTo>
                      <a:pt x="0" y="34"/>
                    </a:lnTo>
                    <a:lnTo>
                      <a:pt x="0" y="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87" name="Freeform 111">
                <a:extLst>
                  <a:ext uri="{FF2B5EF4-FFF2-40B4-BE49-F238E27FC236}">
                    <a16:creationId xmlns:a16="http://schemas.microsoft.com/office/drawing/2014/main" id="{8BE05415-92FB-4E21-8EB9-8EA951DA4D53}"/>
                  </a:ext>
                </a:extLst>
              </p:cNvPr>
              <p:cNvSpPr>
                <a:spLocks/>
              </p:cNvSpPr>
              <p:nvPr/>
            </p:nvSpPr>
            <p:spPr bwMode="auto">
              <a:xfrm>
                <a:off x="434" y="1959"/>
                <a:ext cx="529" cy="322"/>
              </a:xfrm>
              <a:custGeom>
                <a:avLst/>
                <a:gdLst>
                  <a:gd name="T0" fmla="*/ 0 w 1058"/>
                  <a:gd name="T1" fmla="*/ 633 h 644"/>
                  <a:gd name="T2" fmla="*/ 16 w 1058"/>
                  <a:gd name="T3" fmla="*/ 609 h 644"/>
                  <a:gd name="T4" fmla="*/ 34 w 1058"/>
                  <a:gd name="T5" fmla="*/ 580 h 644"/>
                  <a:gd name="T6" fmla="*/ 50 w 1058"/>
                  <a:gd name="T7" fmla="*/ 557 h 644"/>
                  <a:gd name="T8" fmla="*/ 68 w 1058"/>
                  <a:gd name="T9" fmla="*/ 533 h 644"/>
                  <a:gd name="T10" fmla="*/ 95 w 1058"/>
                  <a:gd name="T11" fmla="*/ 515 h 644"/>
                  <a:gd name="T12" fmla="*/ 119 w 1058"/>
                  <a:gd name="T13" fmla="*/ 499 h 644"/>
                  <a:gd name="T14" fmla="*/ 146 w 1058"/>
                  <a:gd name="T15" fmla="*/ 481 h 644"/>
                  <a:gd name="T16" fmla="*/ 173 w 1058"/>
                  <a:gd name="T17" fmla="*/ 456 h 644"/>
                  <a:gd name="T18" fmla="*/ 200 w 1058"/>
                  <a:gd name="T19" fmla="*/ 428 h 644"/>
                  <a:gd name="T20" fmla="*/ 226 w 1058"/>
                  <a:gd name="T21" fmla="*/ 405 h 644"/>
                  <a:gd name="T22" fmla="*/ 249 w 1058"/>
                  <a:gd name="T23" fmla="*/ 380 h 644"/>
                  <a:gd name="T24" fmla="*/ 276 w 1058"/>
                  <a:gd name="T25" fmla="*/ 353 h 644"/>
                  <a:gd name="T26" fmla="*/ 303 w 1058"/>
                  <a:gd name="T27" fmla="*/ 338 h 644"/>
                  <a:gd name="T28" fmla="*/ 331 w 1058"/>
                  <a:gd name="T29" fmla="*/ 322 h 644"/>
                  <a:gd name="T30" fmla="*/ 358 w 1058"/>
                  <a:gd name="T31" fmla="*/ 305 h 644"/>
                  <a:gd name="T32" fmla="*/ 385 w 1058"/>
                  <a:gd name="T33" fmla="*/ 287 h 644"/>
                  <a:gd name="T34" fmla="*/ 407 w 1058"/>
                  <a:gd name="T35" fmla="*/ 269 h 644"/>
                  <a:gd name="T36" fmla="*/ 434 w 1058"/>
                  <a:gd name="T37" fmla="*/ 262 h 644"/>
                  <a:gd name="T38" fmla="*/ 461 w 1058"/>
                  <a:gd name="T39" fmla="*/ 246 h 644"/>
                  <a:gd name="T40" fmla="*/ 488 w 1058"/>
                  <a:gd name="T41" fmla="*/ 228 h 644"/>
                  <a:gd name="T42" fmla="*/ 515 w 1058"/>
                  <a:gd name="T43" fmla="*/ 219 h 644"/>
                  <a:gd name="T44" fmla="*/ 539 w 1058"/>
                  <a:gd name="T45" fmla="*/ 211 h 644"/>
                  <a:gd name="T46" fmla="*/ 566 w 1058"/>
                  <a:gd name="T47" fmla="*/ 193 h 644"/>
                  <a:gd name="T48" fmla="*/ 591 w 1058"/>
                  <a:gd name="T49" fmla="*/ 186 h 644"/>
                  <a:gd name="T50" fmla="*/ 618 w 1058"/>
                  <a:gd name="T51" fmla="*/ 170 h 644"/>
                  <a:gd name="T52" fmla="*/ 645 w 1058"/>
                  <a:gd name="T53" fmla="*/ 141 h 644"/>
                  <a:gd name="T54" fmla="*/ 672 w 1058"/>
                  <a:gd name="T55" fmla="*/ 128 h 644"/>
                  <a:gd name="T56" fmla="*/ 696 w 1058"/>
                  <a:gd name="T57" fmla="*/ 110 h 644"/>
                  <a:gd name="T58" fmla="*/ 723 w 1058"/>
                  <a:gd name="T59" fmla="*/ 101 h 644"/>
                  <a:gd name="T60" fmla="*/ 750 w 1058"/>
                  <a:gd name="T61" fmla="*/ 94 h 644"/>
                  <a:gd name="T62" fmla="*/ 777 w 1058"/>
                  <a:gd name="T63" fmla="*/ 83 h 644"/>
                  <a:gd name="T64" fmla="*/ 804 w 1058"/>
                  <a:gd name="T65" fmla="*/ 76 h 644"/>
                  <a:gd name="T66" fmla="*/ 826 w 1058"/>
                  <a:gd name="T67" fmla="*/ 76 h 644"/>
                  <a:gd name="T68" fmla="*/ 853 w 1058"/>
                  <a:gd name="T69" fmla="*/ 65 h 644"/>
                  <a:gd name="T70" fmla="*/ 880 w 1058"/>
                  <a:gd name="T71" fmla="*/ 65 h 644"/>
                  <a:gd name="T72" fmla="*/ 908 w 1058"/>
                  <a:gd name="T73" fmla="*/ 58 h 644"/>
                  <a:gd name="T74" fmla="*/ 935 w 1058"/>
                  <a:gd name="T75" fmla="*/ 58 h 644"/>
                  <a:gd name="T76" fmla="*/ 962 w 1058"/>
                  <a:gd name="T77" fmla="*/ 52 h 644"/>
                  <a:gd name="T78" fmla="*/ 984 w 1058"/>
                  <a:gd name="T79" fmla="*/ 41 h 644"/>
                  <a:gd name="T80" fmla="*/ 1011 w 1058"/>
                  <a:gd name="T81" fmla="*/ 23 h 644"/>
                  <a:gd name="T82" fmla="*/ 1038 w 1058"/>
                  <a:gd name="T83" fmla="*/ 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644">
                    <a:moveTo>
                      <a:pt x="0" y="633"/>
                    </a:moveTo>
                    <a:lnTo>
                      <a:pt x="0" y="644"/>
                    </a:lnTo>
                    <a:lnTo>
                      <a:pt x="0" y="633"/>
                    </a:lnTo>
                    <a:lnTo>
                      <a:pt x="7" y="626"/>
                    </a:lnTo>
                    <a:lnTo>
                      <a:pt x="7" y="617"/>
                    </a:lnTo>
                    <a:lnTo>
                      <a:pt x="16" y="609"/>
                    </a:lnTo>
                    <a:lnTo>
                      <a:pt x="16" y="598"/>
                    </a:lnTo>
                    <a:lnTo>
                      <a:pt x="23" y="591"/>
                    </a:lnTo>
                    <a:lnTo>
                      <a:pt x="34" y="580"/>
                    </a:lnTo>
                    <a:lnTo>
                      <a:pt x="34" y="575"/>
                    </a:lnTo>
                    <a:lnTo>
                      <a:pt x="41" y="568"/>
                    </a:lnTo>
                    <a:lnTo>
                      <a:pt x="50" y="557"/>
                    </a:lnTo>
                    <a:lnTo>
                      <a:pt x="50" y="550"/>
                    </a:lnTo>
                    <a:lnTo>
                      <a:pt x="57" y="541"/>
                    </a:lnTo>
                    <a:lnTo>
                      <a:pt x="68" y="533"/>
                    </a:lnTo>
                    <a:lnTo>
                      <a:pt x="77" y="522"/>
                    </a:lnTo>
                    <a:lnTo>
                      <a:pt x="85" y="522"/>
                    </a:lnTo>
                    <a:lnTo>
                      <a:pt x="95" y="515"/>
                    </a:lnTo>
                    <a:lnTo>
                      <a:pt x="103" y="504"/>
                    </a:lnTo>
                    <a:lnTo>
                      <a:pt x="112" y="504"/>
                    </a:lnTo>
                    <a:lnTo>
                      <a:pt x="119" y="499"/>
                    </a:lnTo>
                    <a:lnTo>
                      <a:pt x="130" y="492"/>
                    </a:lnTo>
                    <a:lnTo>
                      <a:pt x="139" y="481"/>
                    </a:lnTo>
                    <a:lnTo>
                      <a:pt x="146" y="481"/>
                    </a:lnTo>
                    <a:lnTo>
                      <a:pt x="153" y="474"/>
                    </a:lnTo>
                    <a:lnTo>
                      <a:pt x="164" y="463"/>
                    </a:lnTo>
                    <a:lnTo>
                      <a:pt x="173" y="456"/>
                    </a:lnTo>
                    <a:lnTo>
                      <a:pt x="180" y="447"/>
                    </a:lnTo>
                    <a:lnTo>
                      <a:pt x="191" y="439"/>
                    </a:lnTo>
                    <a:lnTo>
                      <a:pt x="200" y="428"/>
                    </a:lnTo>
                    <a:lnTo>
                      <a:pt x="208" y="423"/>
                    </a:lnTo>
                    <a:lnTo>
                      <a:pt x="215" y="416"/>
                    </a:lnTo>
                    <a:lnTo>
                      <a:pt x="226" y="405"/>
                    </a:lnTo>
                    <a:lnTo>
                      <a:pt x="235" y="398"/>
                    </a:lnTo>
                    <a:lnTo>
                      <a:pt x="242" y="387"/>
                    </a:lnTo>
                    <a:lnTo>
                      <a:pt x="249" y="380"/>
                    </a:lnTo>
                    <a:lnTo>
                      <a:pt x="262" y="371"/>
                    </a:lnTo>
                    <a:lnTo>
                      <a:pt x="269" y="363"/>
                    </a:lnTo>
                    <a:lnTo>
                      <a:pt x="276" y="353"/>
                    </a:lnTo>
                    <a:lnTo>
                      <a:pt x="289" y="353"/>
                    </a:lnTo>
                    <a:lnTo>
                      <a:pt x="296" y="345"/>
                    </a:lnTo>
                    <a:lnTo>
                      <a:pt x="303" y="338"/>
                    </a:lnTo>
                    <a:lnTo>
                      <a:pt x="311" y="338"/>
                    </a:lnTo>
                    <a:lnTo>
                      <a:pt x="323" y="329"/>
                    </a:lnTo>
                    <a:lnTo>
                      <a:pt x="331" y="322"/>
                    </a:lnTo>
                    <a:lnTo>
                      <a:pt x="338" y="322"/>
                    </a:lnTo>
                    <a:lnTo>
                      <a:pt x="345" y="311"/>
                    </a:lnTo>
                    <a:lnTo>
                      <a:pt x="358" y="305"/>
                    </a:lnTo>
                    <a:lnTo>
                      <a:pt x="365" y="305"/>
                    </a:lnTo>
                    <a:lnTo>
                      <a:pt x="372" y="295"/>
                    </a:lnTo>
                    <a:lnTo>
                      <a:pt x="385" y="287"/>
                    </a:lnTo>
                    <a:lnTo>
                      <a:pt x="392" y="287"/>
                    </a:lnTo>
                    <a:lnTo>
                      <a:pt x="399" y="280"/>
                    </a:lnTo>
                    <a:lnTo>
                      <a:pt x="407" y="269"/>
                    </a:lnTo>
                    <a:lnTo>
                      <a:pt x="419" y="269"/>
                    </a:lnTo>
                    <a:lnTo>
                      <a:pt x="426" y="262"/>
                    </a:lnTo>
                    <a:lnTo>
                      <a:pt x="434" y="262"/>
                    </a:lnTo>
                    <a:lnTo>
                      <a:pt x="443" y="253"/>
                    </a:lnTo>
                    <a:lnTo>
                      <a:pt x="454" y="253"/>
                    </a:lnTo>
                    <a:lnTo>
                      <a:pt x="461" y="246"/>
                    </a:lnTo>
                    <a:lnTo>
                      <a:pt x="468" y="235"/>
                    </a:lnTo>
                    <a:lnTo>
                      <a:pt x="481" y="235"/>
                    </a:lnTo>
                    <a:lnTo>
                      <a:pt x="488" y="228"/>
                    </a:lnTo>
                    <a:lnTo>
                      <a:pt x="495" y="228"/>
                    </a:lnTo>
                    <a:lnTo>
                      <a:pt x="504" y="219"/>
                    </a:lnTo>
                    <a:lnTo>
                      <a:pt x="515" y="219"/>
                    </a:lnTo>
                    <a:lnTo>
                      <a:pt x="522" y="211"/>
                    </a:lnTo>
                    <a:lnTo>
                      <a:pt x="530" y="211"/>
                    </a:lnTo>
                    <a:lnTo>
                      <a:pt x="539" y="211"/>
                    </a:lnTo>
                    <a:lnTo>
                      <a:pt x="549" y="204"/>
                    </a:lnTo>
                    <a:lnTo>
                      <a:pt x="557" y="204"/>
                    </a:lnTo>
                    <a:lnTo>
                      <a:pt x="566" y="193"/>
                    </a:lnTo>
                    <a:lnTo>
                      <a:pt x="577" y="193"/>
                    </a:lnTo>
                    <a:lnTo>
                      <a:pt x="584" y="193"/>
                    </a:lnTo>
                    <a:lnTo>
                      <a:pt x="591" y="186"/>
                    </a:lnTo>
                    <a:lnTo>
                      <a:pt x="600" y="177"/>
                    </a:lnTo>
                    <a:lnTo>
                      <a:pt x="611" y="177"/>
                    </a:lnTo>
                    <a:lnTo>
                      <a:pt x="618" y="170"/>
                    </a:lnTo>
                    <a:lnTo>
                      <a:pt x="627" y="159"/>
                    </a:lnTo>
                    <a:lnTo>
                      <a:pt x="634" y="152"/>
                    </a:lnTo>
                    <a:lnTo>
                      <a:pt x="645" y="141"/>
                    </a:lnTo>
                    <a:lnTo>
                      <a:pt x="653" y="134"/>
                    </a:lnTo>
                    <a:lnTo>
                      <a:pt x="662" y="134"/>
                    </a:lnTo>
                    <a:lnTo>
                      <a:pt x="672" y="128"/>
                    </a:lnTo>
                    <a:lnTo>
                      <a:pt x="680" y="117"/>
                    </a:lnTo>
                    <a:lnTo>
                      <a:pt x="689" y="117"/>
                    </a:lnTo>
                    <a:lnTo>
                      <a:pt x="696" y="110"/>
                    </a:lnTo>
                    <a:lnTo>
                      <a:pt x="707" y="110"/>
                    </a:lnTo>
                    <a:lnTo>
                      <a:pt x="714" y="101"/>
                    </a:lnTo>
                    <a:lnTo>
                      <a:pt x="723" y="101"/>
                    </a:lnTo>
                    <a:lnTo>
                      <a:pt x="730" y="101"/>
                    </a:lnTo>
                    <a:lnTo>
                      <a:pt x="741" y="94"/>
                    </a:lnTo>
                    <a:lnTo>
                      <a:pt x="750" y="94"/>
                    </a:lnTo>
                    <a:lnTo>
                      <a:pt x="757" y="83"/>
                    </a:lnTo>
                    <a:lnTo>
                      <a:pt x="768" y="83"/>
                    </a:lnTo>
                    <a:lnTo>
                      <a:pt x="777" y="83"/>
                    </a:lnTo>
                    <a:lnTo>
                      <a:pt x="785" y="76"/>
                    </a:lnTo>
                    <a:lnTo>
                      <a:pt x="792" y="76"/>
                    </a:lnTo>
                    <a:lnTo>
                      <a:pt x="804" y="76"/>
                    </a:lnTo>
                    <a:lnTo>
                      <a:pt x="812" y="76"/>
                    </a:lnTo>
                    <a:lnTo>
                      <a:pt x="819" y="76"/>
                    </a:lnTo>
                    <a:lnTo>
                      <a:pt x="826" y="76"/>
                    </a:lnTo>
                    <a:lnTo>
                      <a:pt x="839" y="65"/>
                    </a:lnTo>
                    <a:lnTo>
                      <a:pt x="846" y="65"/>
                    </a:lnTo>
                    <a:lnTo>
                      <a:pt x="853" y="65"/>
                    </a:lnTo>
                    <a:lnTo>
                      <a:pt x="866" y="65"/>
                    </a:lnTo>
                    <a:lnTo>
                      <a:pt x="873" y="65"/>
                    </a:lnTo>
                    <a:lnTo>
                      <a:pt x="880" y="65"/>
                    </a:lnTo>
                    <a:lnTo>
                      <a:pt x="888" y="58"/>
                    </a:lnTo>
                    <a:lnTo>
                      <a:pt x="900" y="58"/>
                    </a:lnTo>
                    <a:lnTo>
                      <a:pt x="908" y="58"/>
                    </a:lnTo>
                    <a:lnTo>
                      <a:pt x="915" y="58"/>
                    </a:lnTo>
                    <a:lnTo>
                      <a:pt x="922" y="58"/>
                    </a:lnTo>
                    <a:lnTo>
                      <a:pt x="935" y="58"/>
                    </a:lnTo>
                    <a:lnTo>
                      <a:pt x="942" y="52"/>
                    </a:lnTo>
                    <a:lnTo>
                      <a:pt x="949" y="52"/>
                    </a:lnTo>
                    <a:lnTo>
                      <a:pt x="962" y="52"/>
                    </a:lnTo>
                    <a:lnTo>
                      <a:pt x="969" y="52"/>
                    </a:lnTo>
                    <a:lnTo>
                      <a:pt x="976" y="52"/>
                    </a:lnTo>
                    <a:lnTo>
                      <a:pt x="984" y="41"/>
                    </a:lnTo>
                    <a:lnTo>
                      <a:pt x="996" y="41"/>
                    </a:lnTo>
                    <a:lnTo>
                      <a:pt x="1003" y="34"/>
                    </a:lnTo>
                    <a:lnTo>
                      <a:pt x="1011" y="23"/>
                    </a:lnTo>
                    <a:lnTo>
                      <a:pt x="1020" y="23"/>
                    </a:lnTo>
                    <a:lnTo>
                      <a:pt x="1031" y="16"/>
                    </a:lnTo>
                    <a:lnTo>
                      <a:pt x="1038" y="7"/>
                    </a:lnTo>
                    <a:lnTo>
                      <a:pt x="1045" y="0"/>
                    </a:lnTo>
                    <a:lnTo>
                      <a:pt x="1058" y="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88" name="Freeform 112">
                <a:extLst>
                  <a:ext uri="{FF2B5EF4-FFF2-40B4-BE49-F238E27FC236}">
                    <a16:creationId xmlns:a16="http://schemas.microsoft.com/office/drawing/2014/main" id="{2A827A7D-0C2D-476C-AE98-CD33089581D6}"/>
                  </a:ext>
                </a:extLst>
              </p:cNvPr>
              <p:cNvSpPr>
                <a:spLocks/>
              </p:cNvSpPr>
              <p:nvPr/>
            </p:nvSpPr>
            <p:spPr bwMode="auto">
              <a:xfrm>
                <a:off x="963" y="1808"/>
                <a:ext cx="490" cy="160"/>
              </a:xfrm>
              <a:custGeom>
                <a:avLst/>
                <a:gdLst>
                  <a:gd name="T0" fmla="*/ 14 w 978"/>
                  <a:gd name="T1" fmla="*/ 288 h 322"/>
                  <a:gd name="T2" fmla="*/ 41 w 978"/>
                  <a:gd name="T3" fmla="*/ 270 h 322"/>
                  <a:gd name="T4" fmla="*/ 68 w 978"/>
                  <a:gd name="T5" fmla="*/ 264 h 322"/>
                  <a:gd name="T6" fmla="*/ 92 w 978"/>
                  <a:gd name="T7" fmla="*/ 246 h 322"/>
                  <a:gd name="T8" fmla="*/ 119 w 978"/>
                  <a:gd name="T9" fmla="*/ 235 h 322"/>
                  <a:gd name="T10" fmla="*/ 146 w 978"/>
                  <a:gd name="T11" fmla="*/ 228 h 322"/>
                  <a:gd name="T12" fmla="*/ 173 w 978"/>
                  <a:gd name="T13" fmla="*/ 219 h 322"/>
                  <a:gd name="T14" fmla="*/ 200 w 978"/>
                  <a:gd name="T15" fmla="*/ 219 h 322"/>
                  <a:gd name="T16" fmla="*/ 228 w 978"/>
                  <a:gd name="T17" fmla="*/ 219 h 322"/>
                  <a:gd name="T18" fmla="*/ 249 w 978"/>
                  <a:gd name="T19" fmla="*/ 219 h 322"/>
                  <a:gd name="T20" fmla="*/ 276 w 978"/>
                  <a:gd name="T21" fmla="*/ 219 h 322"/>
                  <a:gd name="T22" fmla="*/ 304 w 978"/>
                  <a:gd name="T23" fmla="*/ 219 h 322"/>
                  <a:gd name="T24" fmla="*/ 331 w 978"/>
                  <a:gd name="T25" fmla="*/ 219 h 322"/>
                  <a:gd name="T26" fmla="*/ 358 w 978"/>
                  <a:gd name="T27" fmla="*/ 219 h 322"/>
                  <a:gd name="T28" fmla="*/ 381 w 978"/>
                  <a:gd name="T29" fmla="*/ 228 h 322"/>
                  <a:gd name="T30" fmla="*/ 408 w 978"/>
                  <a:gd name="T31" fmla="*/ 253 h 322"/>
                  <a:gd name="T32" fmla="*/ 434 w 978"/>
                  <a:gd name="T33" fmla="*/ 270 h 322"/>
                  <a:gd name="T34" fmla="*/ 454 w 978"/>
                  <a:gd name="T35" fmla="*/ 295 h 322"/>
                  <a:gd name="T36" fmla="*/ 477 w 978"/>
                  <a:gd name="T37" fmla="*/ 322 h 322"/>
                  <a:gd name="T38" fmla="*/ 497 w 978"/>
                  <a:gd name="T39" fmla="*/ 311 h 322"/>
                  <a:gd name="T40" fmla="*/ 524 w 978"/>
                  <a:gd name="T41" fmla="*/ 288 h 322"/>
                  <a:gd name="T42" fmla="*/ 539 w 978"/>
                  <a:gd name="T43" fmla="*/ 264 h 322"/>
                  <a:gd name="T44" fmla="*/ 559 w 978"/>
                  <a:gd name="T45" fmla="*/ 235 h 322"/>
                  <a:gd name="T46" fmla="*/ 586 w 978"/>
                  <a:gd name="T47" fmla="*/ 212 h 322"/>
                  <a:gd name="T48" fmla="*/ 613 w 978"/>
                  <a:gd name="T49" fmla="*/ 188 h 322"/>
                  <a:gd name="T50" fmla="*/ 627 w 978"/>
                  <a:gd name="T51" fmla="*/ 159 h 322"/>
                  <a:gd name="T52" fmla="*/ 647 w 978"/>
                  <a:gd name="T53" fmla="*/ 136 h 322"/>
                  <a:gd name="T54" fmla="*/ 671 w 978"/>
                  <a:gd name="T55" fmla="*/ 110 h 322"/>
                  <a:gd name="T56" fmla="*/ 689 w 978"/>
                  <a:gd name="T57" fmla="*/ 83 h 322"/>
                  <a:gd name="T58" fmla="*/ 709 w 978"/>
                  <a:gd name="T59" fmla="*/ 60 h 322"/>
                  <a:gd name="T60" fmla="*/ 723 w 978"/>
                  <a:gd name="T61" fmla="*/ 34 h 322"/>
                  <a:gd name="T62" fmla="*/ 750 w 978"/>
                  <a:gd name="T63" fmla="*/ 7 h 322"/>
                  <a:gd name="T64" fmla="*/ 777 w 978"/>
                  <a:gd name="T65" fmla="*/ 0 h 322"/>
                  <a:gd name="T66" fmla="*/ 805 w 978"/>
                  <a:gd name="T67" fmla="*/ 24 h 322"/>
                  <a:gd name="T68" fmla="*/ 821 w 978"/>
                  <a:gd name="T69" fmla="*/ 53 h 322"/>
                  <a:gd name="T70" fmla="*/ 846 w 978"/>
                  <a:gd name="T71" fmla="*/ 76 h 322"/>
                  <a:gd name="T72" fmla="*/ 862 w 978"/>
                  <a:gd name="T73" fmla="*/ 101 h 322"/>
                  <a:gd name="T74" fmla="*/ 882 w 978"/>
                  <a:gd name="T75" fmla="*/ 128 h 322"/>
                  <a:gd name="T76" fmla="*/ 890 w 978"/>
                  <a:gd name="T77" fmla="*/ 159 h 322"/>
                  <a:gd name="T78" fmla="*/ 909 w 978"/>
                  <a:gd name="T79" fmla="*/ 219 h 322"/>
                  <a:gd name="T80" fmla="*/ 937 w 978"/>
                  <a:gd name="T81" fmla="*/ 246 h 322"/>
                  <a:gd name="T82" fmla="*/ 958 w 978"/>
                  <a:gd name="T83" fmla="*/ 264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8" h="322">
                    <a:moveTo>
                      <a:pt x="0" y="306"/>
                    </a:moveTo>
                    <a:lnTo>
                      <a:pt x="7" y="295"/>
                    </a:lnTo>
                    <a:lnTo>
                      <a:pt x="14" y="288"/>
                    </a:lnTo>
                    <a:lnTo>
                      <a:pt x="23" y="280"/>
                    </a:lnTo>
                    <a:lnTo>
                      <a:pt x="34" y="280"/>
                    </a:lnTo>
                    <a:lnTo>
                      <a:pt x="41" y="270"/>
                    </a:lnTo>
                    <a:lnTo>
                      <a:pt x="48" y="270"/>
                    </a:lnTo>
                    <a:lnTo>
                      <a:pt x="58" y="264"/>
                    </a:lnTo>
                    <a:lnTo>
                      <a:pt x="68" y="264"/>
                    </a:lnTo>
                    <a:lnTo>
                      <a:pt x="77" y="253"/>
                    </a:lnTo>
                    <a:lnTo>
                      <a:pt x="85" y="253"/>
                    </a:lnTo>
                    <a:lnTo>
                      <a:pt x="92" y="246"/>
                    </a:lnTo>
                    <a:lnTo>
                      <a:pt x="105" y="246"/>
                    </a:lnTo>
                    <a:lnTo>
                      <a:pt x="112" y="235"/>
                    </a:lnTo>
                    <a:lnTo>
                      <a:pt x="119" y="235"/>
                    </a:lnTo>
                    <a:lnTo>
                      <a:pt x="130" y="235"/>
                    </a:lnTo>
                    <a:lnTo>
                      <a:pt x="139" y="228"/>
                    </a:lnTo>
                    <a:lnTo>
                      <a:pt x="146" y="228"/>
                    </a:lnTo>
                    <a:lnTo>
                      <a:pt x="153" y="228"/>
                    </a:lnTo>
                    <a:lnTo>
                      <a:pt x="166" y="219"/>
                    </a:lnTo>
                    <a:lnTo>
                      <a:pt x="173" y="219"/>
                    </a:lnTo>
                    <a:lnTo>
                      <a:pt x="181" y="219"/>
                    </a:lnTo>
                    <a:lnTo>
                      <a:pt x="188" y="219"/>
                    </a:lnTo>
                    <a:lnTo>
                      <a:pt x="200" y="219"/>
                    </a:lnTo>
                    <a:lnTo>
                      <a:pt x="208" y="219"/>
                    </a:lnTo>
                    <a:lnTo>
                      <a:pt x="215" y="219"/>
                    </a:lnTo>
                    <a:lnTo>
                      <a:pt x="228" y="219"/>
                    </a:lnTo>
                    <a:lnTo>
                      <a:pt x="235" y="219"/>
                    </a:lnTo>
                    <a:lnTo>
                      <a:pt x="242" y="219"/>
                    </a:lnTo>
                    <a:lnTo>
                      <a:pt x="249" y="219"/>
                    </a:lnTo>
                    <a:lnTo>
                      <a:pt x="262" y="219"/>
                    </a:lnTo>
                    <a:lnTo>
                      <a:pt x="269" y="219"/>
                    </a:lnTo>
                    <a:lnTo>
                      <a:pt x="276" y="219"/>
                    </a:lnTo>
                    <a:lnTo>
                      <a:pt x="285" y="219"/>
                    </a:lnTo>
                    <a:lnTo>
                      <a:pt x="296" y="219"/>
                    </a:lnTo>
                    <a:lnTo>
                      <a:pt x="304" y="219"/>
                    </a:lnTo>
                    <a:lnTo>
                      <a:pt x="311" y="219"/>
                    </a:lnTo>
                    <a:lnTo>
                      <a:pt x="323" y="219"/>
                    </a:lnTo>
                    <a:lnTo>
                      <a:pt x="331" y="219"/>
                    </a:lnTo>
                    <a:lnTo>
                      <a:pt x="338" y="219"/>
                    </a:lnTo>
                    <a:lnTo>
                      <a:pt x="347" y="219"/>
                    </a:lnTo>
                    <a:lnTo>
                      <a:pt x="358" y="219"/>
                    </a:lnTo>
                    <a:lnTo>
                      <a:pt x="365" y="219"/>
                    </a:lnTo>
                    <a:lnTo>
                      <a:pt x="372" y="228"/>
                    </a:lnTo>
                    <a:lnTo>
                      <a:pt x="381" y="228"/>
                    </a:lnTo>
                    <a:lnTo>
                      <a:pt x="392" y="235"/>
                    </a:lnTo>
                    <a:lnTo>
                      <a:pt x="399" y="246"/>
                    </a:lnTo>
                    <a:lnTo>
                      <a:pt x="408" y="253"/>
                    </a:lnTo>
                    <a:lnTo>
                      <a:pt x="419" y="264"/>
                    </a:lnTo>
                    <a:lnTo>
                      <a:pt x="427" y="264"/>
                    </a:lnTo>
                    <a:lnTo>
                      <a:pt x="434" y="270"/>
                    </a:lnTo>
                    <a:lnTo>
                      <a:pt x="443" y="280"/>
                    </a:lnTo>
                    <a:lnTo>
                      <a:pt x="454" y="288"/>
                    </a:lnTo>
                    <a:lnTo>
                      <a:pt x="454" y="295"/>
                    </a:lnTo>
                    <a:lnTo>
                      <a:pt x="461" y="306"/>
                    </a:lnTo>
                    <a:lnTo>
                      <a:pt x="470" y="311"/>
                    </a:lnTo>
                    <a:lnTo>
                      <a:pt x="477" y="322"/>
                    </a:lnTo>
                    <a:lnTo>
                      <a:pt x="488" y="322"/>
                    </a:lnTo>
                    <a:lnTo>
                      <a:pt x="497" y="322"/>
                    </a:lnTo>
                    <a:lnTo>
                      <a:pt x="497" y="311"/>
                    </a:lnTo>
                    <a:lnTo>
                      <a:pt x="504" y="306"/>
                    </a:lnTo>
                    <a:lnTo>
                      <a:pt x="515" y="295"/>
                    </a:lnTo>
                    <a:lnTo>
                      <a:pt x="524" y="288"/>
                    </a:lnTo>
                    <a:lnTo>
                      <a:pt x="531" y="280"/>
                    </a:lnTo>
                    <a:lnTo>
                      <a:pt x="539" y="270"/>
                    </a:lnTo>
                    <a:lnTo>
                      <a:pt x="539" y="264"/>
                    </a:lnTo>
                    <a:lnTo>
                      <a:pt x="551" y="253"/>
                    </a:lnTo>
                    <a:lnTo>
                      <a:pt x="559" y="246"/>
                    </a:lnTo>
                    <a:lnTo>
                      <a:pt x="559" y="235"/>
                    </a:lnTo>
                    <a:lnTo>
                      <a:pt x="566" y="228"/>
                    </a:lnTo>
                    <a:lnTo>
                      <a:pt x="573" y="219"/>
                    </a:lnTo>
                    <a:lnTo>
                      <a:pt x="586" y="212"/>
                    </a:lnTo>
                    <a:lnTo>
                      <a:pt x="593" y="204"/>
                    </a:lnTo>
                    <a:lnTo>
                      <a:pt x="600" y="194"/>
                    </a:lnTo>
                    <a:lnTo>
                      <a:pt x="613" y="188"/>
                    </a:lnTo>
                    <a:lnTo>
                      <a:pt x="620" y="177"/>
                    </a:lnTo>
                    <a:lnTo>
                      <a:pt x="620" y="170"/>
                    </a:lnTo>
                    <a:lnTo>
                      <a:pt x="627" y="159"/>
                    </a:lnTo>
                    <a:lnTo>
                      <a:pt x="636" y="152"/>
                    </a:lnTo>
                    <a:lnTo>
                      <a:pt x="647" y="141"/>
                    </a:lnTo>
                    <a:lnTo>
                      <a:pt x="647" y="136"/>
                    </a:lnTo>
                    <a:lnTo>
                      <a:pt x="654" y="128"/>
                    </a:lnTo>
                    <a:lnTo>
                      <a:pt x="662" y="118"/>
                    </a:lnTo>
                    <a:lnTo>
                      <a:pt x="671" y="110"/>
                    </a:lnTo>
                    <a:lnTo>
                      <a:pt x="671" y="101"/>
                    </a:lnTo>
                    <a:lnTo>
                      <a:pt x="682" y="94"/>
                    </a:lnTo>
                    <a:lnTo>
                      <a:pt x="689" y="83"/>
                    </a:lnTo>
                    <a:lnTo>
                      <a:pt x="698" y="76"/>
                    </a:lnTo>
                    <a:lnTo>
                      <a:pt x="698" y="67"/>
                    </a:lnTo>
                    <a:lnTo>
                      <a:pt x="709" y="60"/>
                    </a:lnTo>
                    <a:lnTo>
                      <a:pt x="716" y="53"/>
                    </a:lnTo>
                    <a:lnTo>
                      <a:pt x="716" y="42"/>
                    </a:lnTo>
                    <a:lnTo>
                      <a:pt x="723" y="34"/>
                    </a:lnTo>
                    <a:lnTo>
                      <a:pt x="732" y="24"/>
                    </a:lnTo>
                    <a:lnTo>
                      <a:pt x="743" y="18"/>
                    </a:lnTo>
                    <a:lnTo>
                      <a:pt x="750" y="7"/>
                    </a:lnTo>
                    <a:lnTo>
                      <a:pt x="759" y="0"/>
                    </a:lnTo>
                    <a:lnTo>
                      <a:pt x="767" y="0"/>
                    </a:lnTo>
                    <a:lnTo>
                      <a:pt x="777" y="0"/>
                    </a:lnTo>
                    <a:lnTo>
                      <a:pt x="785" y="7"/>
                    </a:lnTo>
                    <a:lnTo>
                      <a:pt x="794" y="18"/>
                    </a:lnTo>
                    <a:lnTo>
                      <a:pt x="805" y="24"/>
                    </a:lnTo>
                    <a:lnTo>
                      <a:pt x="812" y="34"/>
                    </a:lnTo>
                    <a:lnTo>
                      <a:pt x="821" y="42"/>
                    </a:lnTo>
                    <a:lnTo>
                      <a:pt x="821" y="53"/>
                    </a:lnTo>
                    <a:lnTo>
                      <a:pt x="828" y="60"/>
                    </a:lnTo>
                    <a:lnTo>
                      <a:pt x="839" y="67"/>
                    </a:lnTo>
                    <a:lnTo>
                      <a:pt x="846" y="76"/>
                    </a:lnTo>
                    <a:lnTo>
                      <a:pt x="855" y="83"/>
                    </a:lnTo>
                    <a:lnTo>
                      <a:pt x="855" y="94"/>
                    </a:lnTo>
                    <a:lnTo>
                      <a:pt x="862" y="101"/>
                    </a:lnTo>
                    <a:lnTo>
                      <a:pt x="873" y="110"/>
                    </a:lnTo>
                    <a:lnTo>
                      <a:pt x="873" y="118"/>
                    </a:lnTo>
                    <a:lnTo>
                      <a:pt x="882" y="128"/>
                    </a:lnTo>
                    <a:lnTo>
                      <a:pt x="882" y="136"/>
                    </a:lnTo>
                    <a:lnTo>
                      <a:pt x="890" y="141"/>
                    </a:lnTo>
                    <a:lnTo>
                      <a:pt x="890" y="159"/>
                    </a:lnTo>
                    <a:lnTo>
                      <a:pt x="900" y="170"/>
                    </a:lnTo>
                    <a:lnTo>
                      <a:pt x="900" y="212"/>
                    </a:lnTo>
                    <a:lnTo>
                      <a:pt x="909" y="219"/>
                    </a:lnTo>
                    <a:lnTo>
                      <a:pt x="917" y="228"/>
                    </a:lnTo>
                    <a:lnTo>
                      <a:pt x="924" y="235"/>
                    </a:lnTo>
                    <a:lnTo>
                      <a:pt x="937" y="246"/>
                    </a:lnTo>
                    <a:lnTo>
                      <a:pt x="944" y="253"/>
                    </a:lnTo>
                    <a:lnTo>
                      <a:pt x="951" y="264"/>
                    </a:lnTo>
                    <a:lnTo>
                      <a:pt x="958" y="264"/>
                    </a:lnTo>
                    <a:lnTo>
                      <a:pt x="971" y="270"/>
                    </a:lnTo>
                    <a:lnTo>
                      <a:pt x="978" y="28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89" name="Freeform 113">
                <a:extLst>
                  <a:ext uri="{FF2B5EF4-FFF2-40B4-BE49-F238E27FC236}">
                    <a16:creationId xmlns:a16="http://schemas.microsoft.com/office/drawing/2014/main" id="{7F3026B4-9C87-4821-BBCC-BA41278DF465}"/>
                  </a:ext>
                </a:extLst>
              </p:cNvPr>
              <p:cNvSpPr>
                <a:spLocks/>
              </p:cNvSpPr>
              <p:nvPr/>
            </p:nvSpPr>
            <p:spPr bwMode="auto">
              <a:xfrm>
                <a:off x="1002" y="1948"/>
                <a:ext cx="481" cy="324"/>
              </a:xfrm>
              <a:custGeom>
                <a:avLst/>
                <a:gdLst>
                  <a:gd name="T0" fmla="*/ 921 w 963"/>
                  <a:gd name="T1" fmla="*/ 13 h 650"/>
                  <a:gd name="T2" fmla="*/ 936 w 963"/>
                  <a:gd name="T3" fmla="*/ 42 h 650"/>
                  <a:gd name="T4" fmla="*/ 955 w 963"/>
                  <a:gd name="T5" fmla="*/ 65 h 650"/>
                  <a:gd name="T6" fmla="*/ 955 w 963"/>
                  <a:gd name="T7" fmla="*/ 91 h 650"/>
                  <a:gd name="T8" fmla="*/ 936 w 963"/>
                  <a:gd name="T9" fmla="*/ 118 h 650"/>
                  <a:gd name="T10" fmla="*/ 908 w 963"/>
                  <a:gd name="T11" fmla="*/ 141 h 650"/>
                  <a:gd name="T12" fmla="*/ 881 w 963"/>
                  <a:gd name="T13" fmla="*/ 152 h 650"/>
                  <a:gd name="T14" fmla="*/ 860 w 963"/>
                  <a:gd name="T15" fmla="*/ 167 h 650"/>
                  <a:gd name="T16" fmla="*/ 832 w 963"/>
                  <a:gd name="T17" fmla="*/ 176 h 650"/>
                  <a:gd name="T18" fmla="*/ 805 w 963"/>
                  <a:gd name="T19" fmla="*/ 183 h 650"/>
                  <a:gd name="T20" fmla="*/ 778 w 963"/>
                  <a:gd name="T21" fmla="*/ 194 h 650"/>
                  <a:gd name="T22" fmla="*/ 751 w 963"/>
                  <a:gd name="T23" fmla="*/ 194 h 650"/>
                  <a:gd name="T24" fmla="*/ 728 w 963"/>
                  <a:gd name="T25" fmla="*/ 201 h 650"/>
                  <a:gd name="T26" fmla="*/ 700 w 963"/>
                  <a:gd name="T27" fmla="*/ 210 h 650"/>
                  <a:gd name="T28" fmla="*/ 673 w 963"/>
                  <a:gd name="T29" fmla="*/ 217 h 650"/>
                  <a:gd name="T30" fmla="*/ 646 w 963"/>
                  <a:gd name="T31" fmla="*/ 228 h 650"/>
                  <a:gd name="T32" fmla="*/ 621 w 963"/>
                  <a:gd name="T33" fmla="*/ 235 h 650"/>
                  <a:gd name="T34" fmla="*/ 594 w 963"/>
                  <a:gd name="T35" fmla="*/ 243 h 650"/>
                  <a:gd name="T36" fmla="*/ 570 w 963"/>
                  <a:gd name="T37" fmla="*/ 254 h 650"/>
                  <a:gd name="T38" fmla="*/ 543 w 963"/>
                  <a:gd name="T39" fmla="*/ 259 h 650"/>
                  <a:gd name="T40" fmla="*/ 516 w 963"/>
                  <a:gd name="T41" fmla="*/ 270 h 650"/>
                  <a:gd name="T42" fmla="*/ 489 w 963"/>
                  <a:gd name="T43" fmla="*/ 286 h 650"/>
                  <a:gd name="T44" fmla="*/ 462 w 963"/>
                  <a:gd name="T45" fmla="*/ 304 h 650"/>
                  <a:gd name="T46" fmla="*/ 438 w 963"/>
                  <a:gd name="T47" fmla="*/ 329 h 650"/>
                  <a:gd name="T48" fmla="*/ 438 w 963"/>
                  <a:gd name="T49" fmla="*/ 411 h 650"/>
                  <a:gd name="T50" fmla="*/ 427 w 963"/>
                  <a:gd name="T51" fmla="*/ 523 h 650"/>
                  <a:gd name="T52" fmla="*/ 413 w 963"/>
                  <a:gd name="T53" fmla="*/ 546 h 650"/>
                  <a:gd name="T54" fmla="*/ 386 w 963"/>
                  <a:gd name="T55" fmla="*/ 574 h 650"/>
                  <a:gd name="T56" fmla="*/ 359 w 963"/>
                  <a:gd name="T57" fmla="*/ 592 h 650"/>
                  <a:gd name="T58" fmla="*/ 331 w 963"/>
                  <a:gd name="T59" fmla="*/ 599 h 650"/>
                  <a:gd name="T60" fmla="*/ 304 w 963"/>
                  <a:gd name="T61" fmla="*/ 599 h 650"/>
                  <a:gd name="T62" fmla="*/ 281 w 963"/>
                  <a:gd name="T63" fmla="*/ 599 h 650"/>
                  <a:gd name="T64" fmla="*/ 254 w 963"/>
                  <a:gd name="T65" fmla="*/ 599 h 650"/>
                  <a:gd name="T66" fmla="*/ 228 w 963"/>
                  <a:gd name="T67" fmla="*/ 599 h 650"/>
                  <a:gd name="T68" fmla="*/ 201 w 963"/>
                  <a:gd name="T69" fmla="*/ 599 h 650"/>
                  <a:gd name="T70" fmla="*/ 174 w 963"/>
                  <a:gd name="T71" fmla="*/ 599 h 650"/>
                  <a:gd name="T72" fmla="*/ 151 w 963"/>
                  <a:gd name="T73" fmla="*/ 599 h 650"/>
                  <a:gd name="T74" fmla="*/ 123 w 963"/>
                  <a:gd name="T75" fmla="*/ 599 h 650"/>
                  <a:gd name="T76" fmla="*/ 96 w 963"/>
                  <a:gd name="T77" fmla="*/ 604 h 650"/>
                  <a:gd name="T78" fmla="*/ 69 w 963"/>
                  <a:gd name="T79" fmla="*/ 615 h 650"/>
                  <a:gd name="T80" fmla="*/ 42 w 963"/>
                  <a:gd name="T81" fmla="*/ 633 h 650"/>
                  <a:gd name="T82" fmla="*/ 15 w 963"/>
                  <a:gd name="T83" fmla="*/ 63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63" h="650">
                    <a:moveTo>
                      <a:pt x="901" y="0"/>
                    </a:moveTo>
                    <a:lnTo>
                      <a:pt x="908" y="8"/>
                    </a:lnTo>
                    <a:lnTo>
                      <a:pt x="921" y="13"/>
                    </a:lnTo>
                    <a:lnTo>
                      <a:pt x="928" y="24"/>
                    </a:lnTo>
                    <a:lnTo>
                      <a:pt x="928" y="31"/>
                    </a:lnTo>
                    <a:lnTo>
                      <a:pt x="936" y="42"/>
                    </a:lnTo>
                    <a:lnTo>
                      <a:pt x="943" y="49"/>
                    </a:lnTo>
                    <a:lnTo>
                      <a:pt x="943" y="58"/>
                    </a:lnTo>
                    <a:lnTo>
                      <a:pt x="955" y="65"/>
                    </a:lnTo>
                    <a:lnTo>
                      <a:pt x="955" y="76"/>
                    </a:lnTo>
                    <a:lnTo>
                      <a:pt x="963" y="84"/>
                    </a:lnTo>
                    <a:lnTo>
                      <a:pt x="955" y="91"/>
                    </a:lnTo>
                    <a:lnTo>
                      <a:pt x="955" y="100"/>
                    </a:lnTo>
                    <a:lnTo>
                      <a:pt x="943" y="107"/>
                    </a:lnTo>
                    <a:lnTo>
                      <a:pt x="936" y="118"/>
                    </a:lnTo>
                    <a:lnTo>
                      <a:pt x="928" y="125"/>
                    </a:lnTo>
                    <a:lnTo>
                      <a:pt x="921" y="134"/>
                    </a:lnTo>
                    <a:lnTo>
                      <a:pt x="908" y="141"/>
                    </a:lnTo>
                    <a:lnTo>
                      <a:pt x="901" y="141"/>
                    </a:lnTo>
                    <a:lnTo>
                      <a:pt x="894" y="152"/>
                    </a:lnTo>
                    <a:lnTo>
                      <a:pt x="881" y="152"/>
                    </a:lnTo>
                    <a:lnTo>
                      <a:pt x="874" y="159"/>
                    </a:lnTo>
                    <a:lnTo>
                      <a:pt x="867" y="159"/>
                    </a:lnTo>
                    <a:lnTo>
                      <a:pt x="860" y="167"/>
                    </a:lnTo>
                    <a:lnTo>
                      <a:pt x="847" y="167"/>
                    </a:lnTo>
                    <a:lnTo>
                      <a:pt x="840" y="167"/>
                    </a:lnTo>
                    <a:lnTo>
                      <a:pt x="832" y="176"/>
                    </a:lnTo>
                    <a:lnTo>
                      <a:pt x="823" y="176"/>
                    </a:lnTo>
                    <a:lnTo>
                      <a:pt x="813" y="176"/>
                    </a:lnTo>
                    <a:lnTo>
                      <a:pt x="805" y="183"/>
                    </a:lnTo>
                    <a:lnTo>
                      <a:pt x="796" y="183"/>
                    </a:lnTo>
                    <a:lnTo>
                      <a:pt x="785" y="183"/>
                    </a:lnTo>
                    <a:lnTo>
                      <a:pt x="778" y="194"/>
                    </a:lnTo>
                    <a:lnTo>
                      <a:pt x="769" y="194"/>
                    </a:lnTo>
                    <a:lnTo>
                      <a:pt x="762" y="194"/>
                    </a:lnTo>
                    <a:lnTo>
                      <a:pt x="751" y="194"/>
                    </a:lnTo>
                    <a:lnTo>
                      <a:pt x="744" y="201"/>
                    </a:lnTo>
                    <a:lnTo>
                      <a:pt x="735" y="201"/>
                    </a:lnTo>
                    <a:lnTo>
                      <a:pt x="728" y="201"/>
                    </a:lnTo>
                    <a:lnTo>
                      <a:pt x="717" y="210"/>
                    </a:lnTo>
                    <a:lnTo>
                      <a:pt x="708" y="210"/>
                    </a:lnTo>
                    <a:lnTo>
                      <a:pt x="700" y="210"/>
                    </a:lnTo>
                    <a:lnTo>
                      <a:pt x="690" y="217"/>
                    </a:lnTo>
                    <a:lnTo>
                      <a:pt x="682" y="217"/>
                    </a:lnTo>
                    <a:lnTo>
                      <a:pt x="673" y="217"/>
                    </a:lnTo>
                    <a:lnTo>
                      <a:pt x="666" y="228"/>
                    </a:lnTo>
                    <a:lnTo>
                      <a:pt x="655" y="228"/>
                    </a:lnTo>
                    <a:lnTo>
                      <a:pt x="646" y="228"/>
                    </a:lnTo>
                    <a:lnTo>
                      <a:pt x="639" y="235"/>
                    </a:lnTo>
                    <a:lnTo>
                      <a:pt x="632" y="235"/>
                    </a:lnTo>
                    <a:lnTo>
                      <a:pt x="621" y="235"/>
                    </a:lnTo>
                    <a:lnTo>
                      <a:pt x="612" y="243"/>
                    </a:lnTo>
                    <a:lnTo>
                      <a:pt x="605" y="243"/>
                    </a:lnTo>
                    <a:lnTo>
                      <a:pt x="594" y="243"/>
                    </a:lnTo>
                    <a:lnTo>
                      <a:pt x="585" y="254"/>
                    </a:lnTo>
                    <a:lnTo>
                      <a:pt x="577" y="254"/>
                    </a:lnTo>
                    <a:lnTo>
                      <a:pt x="570" y="254"/>
                    </a:lnTo>
                    <a:lnTo>
                      <a:pt x="559" y="254"/>
                    </a:lnTo>
                    <a:lnTo>
                      <a:pt x="550" y="259"/>
                    </a:lnTo>
                    <a:lnTo>
                      <a:pt x="543" y="259"/>
                    </a:lnTo>
                    <a:lnTo>
                      <a:pt x="536" y="259"/>
                    </a:lnTo>
                    <a:lnTo>
                      <a:pt x="523" y="270"/>
                    </a:lnTo>
                    <a:lnTo>
                      <a:pt x="516" y="270"/>
                    </a:lnTo>
                    <a:lnTo>
                      <a:pt x="509" y="277"/>
                    </a:lnTo>
                    <a:lnTo>
                      <a:pt x="498" y="286"/>
                    </a:lnTo>
                    <a:lnTo>
                      <a:pt x="489" y="286"/>
                    </a:lnTo>
                    <a:lnTo>
                      <a:pt x="482" y="293"/>
                    </a:lnTo>
                    <a:lnTo>
                      <a:pt x="474" y="304"/>
                    </a:lnTo>
                    <a:lnTo>
                      <a:pt x="462" y="304"/>
                    </a:lnTo>
                    <a:lnTo>
                      <a:pt x="454" y="311"/>
                    </a:lnTo>
                    <a:lnTo>
                      <a:pt x="447" y="319"/>
                    </a:lnTo>
                    <a:lnTo>
                      <a:pt x="438" y="329"/>
                    </a:lnTo>
                    <a:lnTo>
                      <a:pt x="427" y="335"/>
                    </a:lnTo>
                    <a:lnTo>
                      <a:pt x="427" y="404"/>
                    </a:lnTo>
                    <a:lnTo>
                      <a:pt x="438" y="411"/>
                    </a:lnTo>
                    <a:lnTo>
                      <a:pt x="438" y="505"/>
                    </a:lnTo>
                    <a:lnTo>
                      <a:pt x="427" y="516"/>
                    </a:lnTo>
                    <a:lnTo>
                      <a:pt x="427" y="523"/>
                    </a:lnTo>
                    <a:lnTo>
                      <a:pt x="420" y="528"/>
                    </a:lnTo>
                    <a:lnTo>
                      <a:pt x="413" y="539"/>
                    </a:lnTo>
                    <a:lnTo>
                      <a:pt x="413" y="546"/>
                    </a:lnTo>
                    <a:lnTo>
                      <a:pt x="400" y="556"/>
                    </a:lnTo>
                    <a:lnTo>
                      <a:pt x="393" y="563"/>
                    </a:lnTo>
                    <a:lnTo>
                      <a:pt x="386" y="574"/>
                    </a:lnTo>
                    <a:lnTo>
                      <a:pt x="377" y="581"/>
                    </a:lnTo>
                    <a:lnTo>
                      <a:pt x="366" y="581"/>
                    </a:lnTo>
                    <a:lnTo>
                      <a:pt x="359" y="592"/>
                    </a:lnTo>
                    <a:lnTo>
                      <a:pt x="351" y="599"/>
                    </a:lnTo>
                    <a:lnTo>
                      <a:pt x="342" y="599"/>
                    </a:lnTo>
                    <a:lnTo>
                      <a:pt x="331" y="599"/>
                    </a:lnTo>
                    <a:lnTo>
                      <a:pt x="324" y="599"/>
                    </a:lnTo>
                    <a:lnTo>
                      <a:pt x="315" y="599"/>
                    </a:lnTo>
                    <a:lnTo>
                      <a:pt x="304" y="599"/>
                    </a:lnTo>
                    <a:lnTo>
                      <a:pt x="297" y="599"/>
                    </a:lnTo>
                    <a:lnTo>
                      <a:pt x="290" y="599"/>
                    </a:lnTo>
                    <a:lnTo>
                      <a:pt x="281" y="599"/>
                    </a:lnTo>
                    <a:lnTo>
                      <a:pt x="270" y="599"/>
                    </a:lnTo>
                    <a:lnTo>
                      <a:pt x="263" y="599"/>
                    </a:lnTo>
                    <a:lnTo>
                      <a:pt x="254" y="599"/>
                    </a:lnTo>
                    <a:lnTo>
                      <a:pt x="246" y="599"/>
                    </a:lnTo>
                    <a:lnTo>
                      <a:pt x="236" y="599"/>
                    </a:lnTo>
                    <a:lnTo>
                      <a:pt x="228" y="599"/>
                    </a:lnTo>
                    <a:lnTo>
                      <a:pt x="219" y="599"/>
                    </a:lnTo>
                    <a:lnTo>
                      <a:pt x="208" y="599"/>
                    </a:lnTo>
                    <a:lnTo>
                      <a:pt x="201" y="599"/>
                    </a:lnTo>
                    <a:lnTo>
                      <a:pt x="192" y="599"/>
                    </a:lnTo>
                    <a:lnTo>
                      <a:pt x="185" y="599"/>
                    </a:lnTo>
                    <a:lnTo>
                      <a:pt x="174" y="599"/>
                    </a:lnTo>
                    <a:lnTo>
                      <a:pt x="167" y="599"/>
                    </a:lnTo>
                    <a:lnTo>
                      <a:pt x="158" y="599"/>
                    </a:lnTo>
                    <a:lnTo>
                      <a:pt x="151" y="599"/>
                    </a:lnTo>
                    <a:lnTo>
                      <a:pt x="140" y="599"/>
                    </a:lnTo>
                    <a:lnTo>
                      <a:pt x="131" y="599"/>
                    </a:lnTo>
                    <a:lnTo>
                      <a:pt x="123" y="599"/>
                    </a:lnTo>
                    <a:lnTo>
                      <a:pt x="113" y="599"/>
                    </a:lnTo>
                    <a:lnTo>
                      <a:pt x="104" y="604"/>
                    </a:lnTo>
                    <a:lnTo>
                      <a:pt x="96" y="604"/>
                    </a:lnTo>
                    <a:lnTo>
                      <a:pt x="89" y="604"/>
                    </a:lnTo>
                    <a:lnTo>
                      <a:pt x="76" y="615"/>
                    </a:lnTo>
                    <a:lnTo>
                      <a:pt x="69" y="615"/>
                    </a:lnTo>
                    <a:lnTo>
                      <a:pt x="62" y="622"/>
                    </a:lnTo>
                    <a:lnTo>
                      <a:pt x="55" y="622"/>
                    </a:lnTo>
                    <a:lnTo>
                      <a:pt x="42" y="633"/>
                    </a:lnTo>
                    <a:lnTo>
                      <a:pt x="35" y="633"/>
                    </a:lnTo>
                    <a:lnTo>
                      <a:pt x="28" y="639"/>
                    </a:lnTo>
                    <a:lnTo>
                      <a:pt x="15" y="639"/>
                    </a:lnTo>
                    <a:lnTo>
                      <a:pt x="8" y="639"/>
                    </a:lnTo>
                    <a:lnTo>
                      <a:pt x="0" y="65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90" name="Freeform 114">
                <a:extLst>
                  <a:ext uri="{FF2B5EF4-FFF2-40B4-BE49-F238E27FC236}">
                    <a16:creationId xmlns:a16="http://schemas.microsoft.com/office/drawing/2014/main" id="{B37A9121-8C63-476E-8012-9A8A843F5375}"/>
                  </a:ext>
                </a:extLst>
              </p:cNvPr>
              <p:cNvSpPr>
                <a:spLocks/>
              </p:cNvSpPr>
              <p:nvPr/>
            </p:nvSpPr>
            <p:spPr bwMode="auto">
              <a:xfrm>
                <a:off x="451" y="2272"/>
                <a:ext cx="551" cy="93"/>
              </a:xfrm>
              <a:custGeom>
                <a:avLst/>
                <a:gdLst>
                  <a:gd name="T0" fmla="*/ 1082 w 1101"/>
                  <a:gd name="T1" fmla="*/ 0 h 184"/>
                  <a:gd name="T2" fmla="*/ 1060 w 1101"/>
                  <a:gd name="T3" fmla="*/ 18 h 184"/>
                  <a:gd name="T4" fmla="*/ 1033 w 1101"/>
                  <a:gd name="T5" fmla="*/ 30 h 184"/>
                  <a:gd name="T6" fmla="*/ 1006 w 1101"/>
                  <a:gd name="T7" fmla="*/ 30 h 184"/>
                  <a:gd name="T8" fmla="*/ 978 w 1101"/>
                  <a:gd name="T9" fmla="*/ 41 h 184"/>
                  <a:gd name="T10" fmla="*/ 951 w 1101"/>
                  <a:gd name="T11" fmla="*/ 59 h 184"/>
                  <a:gd name="T12" fmla="*/ 928 w 1101"/>
                  <a:gd name="T13" fmla="*/ 66 h 184"/>
                  <a:gd name="T14" fmla="*/ 901 w 1101"/>
                  <a:gd name="T15" fmla="*/ 76 h 184"/>
                  <a:gd name="T16" fmla="*/ 874 w 1101"/>
                  <a:gd name="T17" fmla="*/ 94 h 184"/>
                  <a:gd name="T18" fmla="*/ 855 w 1101"/>
                  <a:gd name="T19" fmla="*/ 153 h 184"/>
                  <a:gd name="T20" fmla="*/ 832 w 1101"/>
                  <a:gd name="T21" fmla="*/ 177 h 184"/>
                  <a:gd name="T22" fmla="*/ 805 w 1101"/>
                  <a:gd name="T23" fmla="*/ 184 h 184"/>
                  <a:gd name="T24" fmla="*/ 778 w 1101"/>
                  <a:gd name="T25" fmla="*/ 184 h 184"/>
                  <a:gd name="T26" fmla="*/ 751 w 1101"/>
                  <a:gd name="T27" fmla="*/ 184 h 184"/>
                  <a:gd name="T28" fmla="*/ 723 w 1101"/>
                  <a:gd name="T29" fmla="*/ 177 h 184"/>
                  <a:gd name="T30" fmla="*/ 696 w 1101"/>
                  <a:gd name="T31" fmla="*/ 177 h 184"/>
                  <a:gd name="T32" fmla="*/ 675 w 1101"/>
                  <a:gd name="T33" fmla="*/ 177 h 184"/>
                  <a:gd name="T34" fmla="*/ 647 w 1101"/>
                  <a:gd name="T35" fmla="*/ 170 h 184"/>
                  <a:gd name="T36" fmla="*/ 620 w 1101"/>
                  <a:gd name="T37" fmla="*/ 170 h 184"/>
                  <a:gd name="T38" fmla="*/ 593 w 1101"/>
                  <a:gd name="T39" fmla="*/ 177 h 184"/>
                  <a:gd name="T40" fmla="*/ 566 w 1101"/>
                  <a:gd name="T41" fmla="*/ 184 h 184"/>
                  <a:gd name="T42" fmla="*/ 543 w 1101"/>
                  <a:gd name="T43" fmla="*/ 184 h 184"/>
                  <a:gd name="T44" fmla="*/ 515 w 1101"/>
                  <a:gd name="T45" fmla="*/ 184 h 184"/>
                  <a:gd name="T46" fmla="*/ 488 w 1101"/>
                  <a:gd name="T47" fmla="*/ 177 h 184"/>
                  <a:gd name="T48" fmla="*/ 461 w 1101"/>
                  <a:gd name="T49" fmla="*/ 177 h 184"/>
                  <a:gd name="T50" fmla="*/ 434 w 1101"/>
                  <a:gd name="T51" fmla="*/ 177 h 184"/>
                  <a:gd name="T52" fmla="*/ 409 w 1101"/>
                  <a:gd name="T53" fmla="*/ 184 h 184"/>
                  <a:gd name="T54" fmla="*/ 385 w 1101"/>
                  <a:gd name="T55" fmla="*/ 177 h 184"/>
                  <a:gd name="T56" fmla="*/ 358 w 1101"/>
                  <a:gd name="T57" fmla="*/ 177 h 184"/>
                  <a:gd name="T58" fmla="*/ 331 w 1101"/>
                  <a:gd name="T59" fmla="*/ 170 h 184"/>
                  <a:gd name="T60" fmla="*/ 304 w 1101"/>
                  <a:gd name="T61" fmla="*/ 170 h 184"/>
                  <a:gd name="T62" fmla="*/ 277 w 1101"/>
                  <a:gd name="T63" fmla="*/ 170 h 184"/>
                  <a:gd name="T64" fmla="*/ 253 w 1101"/>
                  <a:gd name="T65" fmla="*/ 170 h 184"/>
                  <a:gd name="T66" fmla="*/ 228 w 1101"/>
                  <a:gd name="T67" fmla="*/ 170 h 184"/>
                  <a:gd name="T68" fmla="*/ 201 w 1101"/>
                  <a:gd name="T69" fmla="*/ 161 h 184"/>
                  <a:gd name="T70" fmla="*/ 174 w 1101"/>
                  <a:gd name="T71" fmla="*/ 161 h 184"/>
                  <a:gd name="T72" fmla="*/ 146 w 1101"/>
                  <a:gd name="T73" fmla="*/ 153 h 184"/>
                  <a:gd name="T74" fmla="*/ 119 w 1101"/>
                  <a:gd name="T75" fmla="*/ 142 h 184"/>
                  <a:gd name="T76" fmla="*/ 96 w 1101"/>
                  <a:gd name="T77" fmla="*/ 135 h 184"/>
                  <a:gd name="T78" fmla="*/ 69 w 1101"/>
                  <a:gd name="T79" fmla="*/ 124 h 184"/>
                  <a:gd name="T80" fmla="*/ 42 w 1101"/>
                  <a:gd name="T81" fmla="*/ 119 h 184"/>
                  <a:gd name="T82" fmla="*/ 14 w 1101"/>
                  <a:gd name="T83" fmla="*/ 10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01" h="184">
                    <a:moveTo>
                      <a:pt x="1101" y="0"/>
                    </a:moveTo>
                    <a:lnTo>
                      <a:pt x="1094" y="0"/>
                    </a:lnTo>
                    <a:lnTo>
                      <a:pt x="1082" y="0"/>
                    </a:lnTo>
                    <a:lnTo>
                      <a:pt x="1074" y="7"/>
                    </a:lnTo>
                    <a:lnTo>
                      <a:pt x="1067" y="7"/>
                    </a:lnTo>
                    <a:lnTo>
                      <a:pt x="1060" y="18"/>
                    </a:lnTo>
                    <a:lnTo>
                      <a:pt x="1047" y="23"/>
                    </a:lnTo>
                    <a:lnTo>
                      <a:pt x="1040" y="23"/>
                    </a:lnTo>
                    <a:lnTo>
                      <a:pt x="1033" y="30"/>
                    </a:lnTo>
                    <a:lnTo>
                      <a:pt x="1024" y="30"/>
                    </a:lnTo>
                    <a:lnTo>
                      <a:pt x="1013" y="30"/>
                    </a:lnTo>
                    <a:lnTo>
                      <a:pt x="1006" y="30"/>
                    </a:lnTo>
                    <a:lnTo>
                      <a:pt x="997" y="41"/>
                    </a:lnTo>
                    <a:lnTo>
                      <a:pt x="986" y="41"/>
                    </a:lnTo>
                    <a:lnTo>
                      <a:pt x="978" y="41"/>
                    </a:lnTo>
                    <a:lnTo>
                      <a:pt x="969" y="48"/>
                    </a:lnTo>
                    <a:lnTo>
                      <a:pt x="962" y="48"/>
                    </a:lnTo>
                    <a:lnTo>
                      <a:pt x="951" y="59"/>
                    </a:lnTo>
                    <a:lnTo>
                      <a:pt x="944" y="59"/>
                    </a:lnTo>
                    <a:lnTo>
                      <a:pt x="935" y="66"/>
                    </a:lnTo>
                    <a:lnTo>
                      <a:pt x="928" y="66"/>
                    </a:lnTo>
                    <a:lnTo>
                      <a:pt x="917" y="76"/>
                    </a:lnTo>
                    <a:lnTo>
                      <a:pt x="908" y="76"/>
                    </a:lnTo>
                    <a:lnTo>
                      <a:pt x="901" y="76"/>
                    </a:lnTo>
                    <a:lnTo>
                      <a:pt x="890" y="83"/>
                    </a:lnTo>
                    <a:lnTo>
                      <a:pt x="883" y="83"/>
                    </a:lnTo>
                    <a:lnTo>
                      <a:pt x="874" y="94"/>
                    </a:lnTo>
                    <a:lnTo>
                      <a:pt x="866" y="101"/>
                    </a:lnTo>
                    <a:lnTo>
                      <a:pt x="866" y="142"/>
                    </a:lnTo>
                    <a:lnTo>
                      <a:pt x="855" y="153"/>
                    </a:lnTo>
                    <a:lnTo>
                      <a:pt x="846" y="161"/>
                    </a:lnTo>
                    <a:lnTo>
                      <a:pt x="839" y="170"/>
                    </a:lnTo>
                    <a:lnTo>
                      <a:pt x="832" y="177"/>
                    </a:lnTo>
                    <a:lnTo>
                      <a:pt x="821" y="184"/>
                    </a:lnTo>
                    <a:lnTo>
                      <a:pt x="812" y="184"/>
                    </a:lnTo>
                    <a:lnTo>
                      <a:pt x="805" y="184"/>
                    </a:lnTo>
                    <a:lnTo>
                      <a:pt x="794" y="184"/>
                    </a:lnTo>
                    <a:lnTo>
                      <a:pt x="785" y="184"/>
                    </a:lnTo>
                    <a:lnTo>
                      <a:pt x="778" y="184"/>
                    </a:lnTo>
                    <a:lnTo>
                      <a:pt x="770" y="184"/>
                    </a:lnTo>
                    <a:lnTo>
                      <a:pt x="760" y="184"/>
                    </a:lnTo>
                    <a:lnTo>
                      <a:pt x="751" y="184"/>
                    </a:lnTo>
                    <a:lnTo>
                      <a:pt x="743" y="184"/>
                    </a:lnTo>
                    <a:lnTo>
                      <a:pt x="736" y="177"/>
                    </a:lnTo>
                    <a:lnTo>
                      <a:pt x="723" y="177"/>
                    </a:lnTo>
                    <a:lnTo>
                      <a:pt x="716" y="177"/>
                    </a:lnTo>
                    <a:lnTo>
                      <a:pt x="709" y="177"/>
                    </a:lnTo>
                    <a:lnTo>
                      <a:pt x="696" y="177"/>
                    </a:lnTo>
                    <a:lnTo>
                      <a:pt x="689" y="177"/>
                    </a:lnTo>
                    <a:lnTo>
                      <a:pt x="682" y="177"/>
                    </a:lnTo>
                    <a:lnTo>
                      <a:pt x="675" y="177"/>
                    </a:lnTo>
                    <a:lnTo>
                      <a:pt x="662" y="170"/>
                    </a:lnTo>
                    <a:lnTo>
                      <a:pt x="655" y="170"/>
                    </a:lnTo>
                    <a:lnTo>
                      <a:pt x="647" y="170"/>
                    </a:lnTo>
                    <a:lnTo>
                      <a:pt x="638" y="170"/>
                    </a:lnTo>
                    <a:lnTo>
                      <a:pt x="628" y="170"/>
                    </a:lnTo>
                    <a:lnTo>
                      <a:pt x="620" y="170"/>
                    </a:lnTo>
                    <a:lnTo>
                      <a:pt x="613" y="170"/>
                    </a:lnTo>
                    <a:lnTo>
                      <a:pt x="600" y="177"/>
                    </a:lnTo>
                    <a:lnTo>
                      <a:pt x="593" y="177"/>
                    </a:lnTo>
                    <a:lnTo>
                      <a:pt x="586" y="177"/>
                    </a:lnTo>
                    <a:lnTo>
                      <a:pt x="577" y="184"/>
                    </a:lnTo>
                    <a:lnTo>
                      <a:pt x="566" y="184"/>
                    </a:lnTo>
                    <a:lnTo>
                      <a:pt x="559" y="184"/>
                    </a:lnTo>
                    <a:lnTo>
                      <a:pt x="550" y="184"/>
                    </a:lnTo>
                    <a:lnTo>
                      <a:pt x="543" y="184"/>
                    </a:lnTo>
                    <a:lnTo>
                      <a:pt x="532" y="184"/>
                    </a:lnTo>
                    <a:lnTo>
                      <a:pt x="523" y="184"/>
                    </a:lnTo>
                    <a:lnTo>
                      <a:pt x="515" y="184"/>
                    </a:lnTo>
                    <a:lnTo>
                      <a:pt x="505" y="177"/>
                    </a:lnTo>
                    <a:lnTo>
                      <a:pt x="496" y="177"/>
                    </a:lnTo>
                    <a:lnTo>
                      <a:pt x="488" y="177"/>
                    </a:lnTo>
                    <a:lnTo>
                      <a:pt x="481" y="177"/>
                    </a:lnTo>
                    <a:lnTo>
                      <a:pt x="470" y="177"/>
                    </a:lnTo>
                    <a:lnTo>
                      <a:pt x="461" y="177"/>
                    </a:lnTo>
                    <a:lnTo>
                      <a:pt x="454" y="177"/>
                    </a:lnTo>
                    <a:lnTo>
                      <a:pt x="447" y="177"/>
                    </a:lnTo>
                    <a:lnTo>
                      <a:pt x="434" y="177"/>
                    </a:lnTo>
                    <a:lnTo>
                      <a:pt x="427" y="177"/>
                    </a:lnTo>
                    <a:lnTo>
                      <a:pt x="420" y="184"/>
                    </a:lnTo>
                    <a:lnTo>
                      <a:pt x="409" y="184"/>
                    </a:lnTo>
                    <a:lnTo>
                      <a:pt x="400" y="184"/>
                    </a:lnTo>
                    <a:lnTo>
                      <a:pt x="392" y="184"/>
                    </a:lnTo>
                    <a:lnTo>
                      <a:pt x="385" y="177"/>
                    </a:lnTo>
                    <a:lnTo>
                      <a:pt x="373" y="177"/>
                    </a:lnTo>
                    <a:lnTo>
                      <a:pt x="365" y="177"/>
                    </a:lnTo>
                    <a:lnTo>
                      <a:pt x="358" y="177"/>
                    </a:lnTo>
                    <a:lnTo>
                      <a:pt x="351" y="177"/>
                    </a:lnTo>
                    <a:lnTo>
                      <a:pt x="338" y="177"/>
                    </a:lnTo>
                    <a:lnTo>
                      <a:pt x="331" y="170"/>
                    </a:lnTo>
                    <a:lnTo>
                      <a:pt x="324" y="170"/>
                    </a:lnTo>
                    <a:lnTo>
                      <a:pt x="311" y="170"/>
                    </a:lnTo>
                    <a:lnTo>
                      <a:pt x="304" y="170"/>
                    </a:lnTo>
                    <a:lnTo>
                      <a:pt x="297" y="170"/>
                    </a:lnTo>
                    <a:lnTo>
                      <a:pt x="289" y="170"/>
                    </a:lnTo>
                    <a:lnTo>
                      <a:pt x="277" y="170"/>
                    </a:lnTo>
                    <a:lnTo>
                      <a:pt x="269" y="170"/>
                    </a:lnTo>
                    <a:lnTo>
                      <a:pt x="262" y="170"/>
                    </a:lnTo>
                    <a:lnTo>
                      <a:pt x="253" y="170"/>
                    </a:lnTo>
                    <a:lnTo>
                      <a:pt x="242" y="170"/>
                    </a:lnTo>
                    <a:lnTo>
                      <a:pt x="235" y="170"/>
                    </a:lnTo>
                    <a:lnTo>
                      <a:pt x="228" y="170"/>
                    </a:lnTo>
                    <a:lnTo>
                      <a:pt x="215" y="170"/>
                    </a:lnTo>
                    <a:lnTo>
                      <a:pt x="208" y="170"/>
                    </a:lnTo>
                    <a:lnTo>
                      <a:pt x="201" y="161"/>
                    </a:lnTo>
                    <a:lnTo>
                      <a:pt x="192" y="161"/>
                    </a:lnTo>
                    <a:lnTo>
                      <a:pt x="181" y="161"/>
                    </a:lnTo>
                    <a:lnTo>
                      <a:pt x="174" y="161"/>
                    </a:lnTo>
                    <a:lnTo>
                      <a:pt x="166" y="153"/>
                    </a:lnTo>
                    <a:lnTo>
                      <a:pt x="157" y="153"/>
                    </a:lnTo>
                    <a:lnTo>
                      <a:pt x="146" y="153"/>
                    </a:lnTo>
                    <a:lnTo>
                      <a:pt x="139" y="142"/>
                    </a:lnTo>
                    <a:lnTo>
                      <a:pt x="130" y="142"/>
                    </a:lnTo>
                    <a:lnTo>
                      <a:pt x="119" y="142"/>
                    </a:lnTo>
                    <a:lnTo>
                      <a:pt x="112" y="142"/>
                    </a:lnTo>
                    <a:lnTo>
                      <a:pt x="105" y="135"/>
                    </a:lnTo>
                    <a:lnTo>
                      <a:pt x="96" y="135"/>
                    </a:lnTo>
                    <a:lnTo>
                      <a:pt x="85" y="135"/>
                    </a:lnTo>
                    <a:lnTo>
                      <a:pt x="78" y="135"/>
                    </a:lnTo>
                    <a:lnTo>
                      <a:pt x="69" y="124"/>
                    </a:lnTo>
                    <a:lnTo>
                      <a:pt x="61" y="124"/>
                    </a:lnTo>
                    <a:lnTo>
                      <a:pt x="49" y="124"/>
                    </a:lnTo>
                    <a:lnTo>
                      <a:pt x="42" y="119"/>
                    </a:lnTo>
                    <a:lnTo>
                      <a:pt x="34" y="119"/>
                    </a:lnTo>
                    <a:lnTo>
                      <a:pt x="23" y="119"/>
                    </a:lnTo>
                    <a:lnTo>
                      <a:pt x="14" y="108"/>
                    </a:lnTo>
                    <a:lnTo>
                      <a:pt x="7" y="101"/>
                    </a:lnTo>
                    <a:lnTo>
                      <a:pt x="0" y="101"/>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91" name="Freeform 115">
                <a:extLst>
                  <a:ext uri="{FF2B5EF4-FFF2-40B4-BE49-F238E27FC236}">
                    <a16:creationId xmlns:a16="http://schemas.microsoft.com/office/drawing/2014/main" id="{E91D3739-B595-460B-B15A-94505FBDBBB1}"/>
                  </a:ext>
                </a:extLst>
              </p:cNvPr>
              <p:cNvSpPr>
                <a:spLocks/>
              </p:cNvSpPr>
              <p:nvPr/>
            </p:nvSpPr>
            <p:spPr bwMode="auto">
              <a:xfrm>
                <a:off x="434" y="2289"/>
                <a:ext cx="17" cy="34"/>
              </a:xfrm>
              <a:custGeom>
                <a:avLst/>
                <a:gdLst>
                  <a:gd name="T0" fmla="*/ 34 w 34"/>
                  <a:gd name="T1" fmla="*/ 69 h 69"/>
                  <a:gd name="T2" fmla="*/ 23 w 34"/>
                  <a:gd name="T3" fmla="*/ 62 h 69"/>
                  <a:gd name="T4" fmla="*/ 16 w 34"/>
                  <a:gd name="T5" fmla="*/ 53 h 69"/>
                  <a:gd name="T6" fmla="*/ 7 w 34"/>
                  <a:gd name="T7" fmla="*/ 45 h 69"/>
                  <a:gd name="T8" fmla="*/ 0 w 34"/>
                  <a:gd name="T9" fmla="*/ 34 h 69"/>
                  <a:gd name="T10" fmla="*/ 0 w 34"/>
                  <a:gd name="T11" fmla="*/ 0 h 69"/>
                </a:gdLst>
                <a:ahLst/>
                <a:cxnLst>
                  <a:cxn ang="0">
                    <a:pos x="T0" y="T1"/>
                  </a:cxn>
                  <a:cxn ang="0">
                    <a:pos x="T2" y="T3"/>
                  </a:cxn>
                  <a:cxn ang="0">
                    <a:pos x="T4" y="T5"/>
                  </a:cxn>
                  <a:cxn ang="0">
                    <a:pos x="T6" y="T7"/>
                  </a:cxn>
                  <a:cxn ang="0">
                    <a:pos x="T8" y="T9"/>
                  </a:cxn>
                  <a:cxn ang="0">
                    <a:pos x="T10" y="T11"/>
                  </a:cxn>
                </a:cxnLst>
                <a:rect l="0" t="0" r="r" b="b"/>
                <a:pathLst>
                  <a:path w="34" h="69">
                    <a:moveTo>
                      <a:pt x="34" y="69"/>
                    </a:moveTo>
                    <a:lnTo>
                      <a:pt x="23" y="62"/>
                    </a:lnTo>
                    <a:lnTo>
                      <a:pt x="16" y="53"/>
                    </a:lnTo>
                    <a:lnTo>
                      <a:pt x="7" y="45"/>
                    </a:lnTo>
                    <a:lnTo>
                      <a:pt x="0" y="34"/>
                    </a:lnTo>
                    <a:lnTo>
                      <a:pt x="0" y="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92" name="Line 116">
                <a:extLst>
                  <a:ext uri="{FF2B5EF4-FFF2-40B4-BE49-F238E27FC236}">
                    <a16:creationId xmlns:a16="http://schemas.microsoft.com/office/drawing/2014/main" id="{7A975CFF-590D-4F29-8119-EB322B429EE2}"/>
                  </a:ext>
                </a:extLst>
              </p:cNvPr>
              <p:cNvSpPr>
                <a:spLocks noChangeShapeType="1"/>
              </p:cNvSpPr>
              <p:nvPr/>
            </p:nvSpPr>
            <p:spPr bwMode="auto">
              <a:xfrm>
                <a:off x="172" y="2751"/>
                <a:ext cx="1" cy="2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03893" name="Picture 117">
                <a:extLst>
                  <a:ext uri="{FF2B5EF4-FFF2-40B4-BE49-F238E27FC236}">
                    <a16:creationId xmlns:a16="http://schemas.microsoft.com/office/drawing/2014/main" id="{FC0AF7DC-60B5-44DC-A2E2-51CE8A88AA3C}"/>
                  </a:ext>
                </a:extLst>
              </p:cNvPr>
              <p:cNvPicPr>
                <a:picLocks noChangeAspect="1" noChangeArrowheads="1"/>
              </p:cNvPicPr>
              <p:nvPr/>
            </p:nvPicPr>
            <p:blipFill>
              <a:blip r:embed="rId3">
                <a:lum bright="36000" contrast="60000"/>
                <a:extLst>
                  <a:ext uri="{28A0092B-C50C-407E-A947-70E740481C1C}">
                    <a14:useLocalDpi xmlns:a14="http://schemas.microsoft.com/office/drawing/2010/main" val="0"/>
                  </a:ext>
                </a:extLst>
              </a:blip>
              <a:srcRect/>
              <a:stretch>
                <a:fillRect/>
              </a:stretch>
            </p:blipFill>
            <p:spPr bwMode="auto">
              <a:xfrm>
                <a:off x="182" y="1152"/>
                <a:ext cx="1655"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 name="TextBox 1">
            <a:extLst>
              <a:ext uri="{FF2B5EF4-FFF2-40B4-BE49-F238E27FC236}">
                <a16:creationId xmlns:a16="http://schemas.microsoft.com/office/drawing/2014/main" id="{E4C54FC0-F9B2-45DF-A5E4-E01FED09A953}"/>
              </a:ext>
            </a:extLst>
          </p:cNvPr>
          <p:cNvSpPr txBox="1"/>
          <p:nvPr/>
        </p:nvSpPr>
        <p:spPr>
          <a:xfrm>
            <a:off x="8484301" y="248911"/>
            <a:ext cx="3481119" cy="5632311"/>
          </a:xfrm>
          <a:prstGeom prst="rect">
            <a:avLst/>
          </a:prstGeom>
          <a:noFill/>
        </p:spPr>
        <p:txBody>
          <a:bodyPr wrap="square" rtlCol="0">
            <a:spAutoFit/>
          </a:bodyPr>
          <a:lstStyle/>
          <a:p>
            <a:r>
              <a:rPr lang="en-US" dirty="0"/>
              <a:t>In this dataset we have 3,000 instances.</a:t>
            </a:r>
          </a:p>
          <a:p>
            <a:r>
              <a:rPr lang="en-US" dirty="0"/>
              <a:t>The distance measure is not the superfast O(n) Euclidean distance we are use to.</a:t>
            </a:r>
          </a:p>
          <a:p>
            <a:r>
              <a:rPr lang="en-US" dirty="0"/>
              <a:t>We need to use a O(n</a:t>
            </a:r>
            <a:r>
              <a:rPr lang="en-US" baseline="30000" dirty="0"/>
              <a:t>3</a:t>
            </a:r>
            <a:r>
              <a:rPr lang="en-US" dirty="0"/>
              <a:t>) distance measure. So it takes 4 seconds to compare the query to all 3,000 fish, and find the nearest neighbor.</a:t>
            </a:r>
          </a:p>
          <a:p>
            <a:r>
              <a:rPr lang="en-US" dirty="0"/>
              <a:t>We can get 99.9% accuracy.</a:t>
            </a:r>
          </a:p>
          <a:p>
            <a:endParaRPr lang="en-US" dirty="0"/>
          </a:p>
          <a:p>
            <a:endParaRPr lang="en-US" dirty="0"/>
          </a:p>
          <a:p>
            <a:r>
              <a:rPr lang="en-US" dirty="0"/>
              <a:t>But if we are interrupt the algorithm early, we can just report the class of the current best-so-far nearest neighbor as the answer.</a:t>
            </a:r>
          </a:p>
          <a:p>
            <a:endParaRPr lang="en-US" dirty="0"/>
          </a:p>
          <a:p>
            <a:r>
              <a:rPr lang="en-US" dirty="0"/>
              <a:t>So we have an anytime algorithm!</a:t>
            </a:r>
          </a:p>
          <a:p>
            <a:endParaRPr lang="en-US" dirty="0"/>
          </a:p>
          <a:p>
            <a:endParaRPr lang="en-US" dirty="0"/>
          </a:p>
        </p:txBody>
      </p:sp>
      <p:sp>
        <p:nvSpPr>
          <p:cNvPr id="7" name="Line 6">
            <a:extLst>
              <a:ext uri="{FF2B5EF4-FFF2-40B4-BE49-F238E27FC236}">
                <a16:creationId xmlns:a16="http://schemas.microsoft.com/office/drawing/2014/main" id="{CAFB3412-08E6-40B5-A97C-AE75085D23DC}"/>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7">
            <a:extLst>
              <a:ext uri="{FF2B5EF4-FFF2-40B4-BE49-F238E27FC236}">
                <a16:creationId xmlns:a16="http://schemas.microsoft.com/office/drawing/2014/main" id="{0D605229-1D4D-4755-A537-11B4DE735EF1}"/>
              </a:ext>
            </a:extLst>
          </p:cNvPr>
          <p:cNvSpPr>
            <a:spLocks noChangeShapeType="1"/>
          </p:cNvSpPr>
          <p:nvPr/>
        </p:nvSpPr>
        <p:spPr bwMode="auto">
          <a:xfrm>
            <a:off x="4268788" y="4489450"/>
            <a:ext cx="3959225"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8">
            <a:extLst>
              <a:ext uri="{FF2B5EF4-FFF2-40B4-BE49-F238E27FC236}">
                <a16:creationId xmlns:a16="http://schemas.microsoft.com/office/drawing/2014/main" id="{1EB655F4-ACD1-4A02-B3DE-9BD1EDBBC96E}"/>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9">
            <a:extLst>
              <a:ext uri="{FF2B5EF4-FFF2-40B4-BE49-F238E27FC236}">
                <a16:creationId xmlns:a16="http://schemas.microsoft.com/office/drawing/2014/main" id="{AB0FA3E3-F08A-4ACC-964B-6C37D0E9D18A}"/>
              </a:ext>
            </a:extLst>
          </p:cNvPr>
          <p:cNvSpPr>
            <a:spLocks noChangeShapeType="1"/>
          </p:cNvSpPr>
          <p:nvPr/>
        </p:nvSpPr>
        <p:spPr bwMode="auto">
          <a:xfrm flipV="1">
            <a:off x="4268788"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0">
            <a:extLst>
              <a:ext uri="{FF2B5EF4-FFF2-40B4-BE49-F238E27FC236}">
                <a16:creationId xmlns:a16="http://schemas.microsoft.com/office/drawing/2014/main" id="{335DCF18-AA76-4995-81A6-D42E888A57EA}"/>
              </a:ext>
            </a:extLst>
          </p:cNvPr>
          <p:cNvSpPr>
            <a:spLocks noChangeShapeType="1"/>
          </p:cNvSpPr>
          <p:nvPr/>
        </p:nvSpPr>
        <p:spPr bwMode="auto">
          <a:xfrm>
            <a:off x="4268788" y="2222500"/>
            <a:ext cx="3175" cy="269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53326D07-33AA-46AA-95BB-CAB693640569}"/>
              </a:ext>
            </a:extLst>
          </p:cNvPr>
          <p:cNvSpPr>
            <a:spLocks noChangeArrowheads="1"/>
          </p:cNvSpPr>
          <p:nvPr/>
        </p:nvSpPr>
        <p:spPr bwMode="auto">
          <a:xfrm>
            <a:off x="4241800" y="4510088"/>
            <a:ext cx="635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4192A294-6FEA-4FF9-84F4-30B4FE141A75}"/>
              </a:ext>
            </a:extLst>
          </p:cNvPr>
          <p:cNvSpPr>
            <a:spLocks noChangeArrowheads="1"/>
          </p:cNvSpPr>
          <p:nvPr/>
        </p:nvSpPr>
        <p:spPr bwMode="auto">
          <a:xfrm>
            <a:off x="4241800" y="4519613"/>
            <a:ext cx="1143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Line 13">
            <a:extLst>
              <a:ext uri="{FF2B5EF4-FFF2-40B4-BE49-F238E27FC236}">
                <a16:creationId xmlns:a16="http://schemas.microsoft.com/office/drawing/2014/main" id="{225CEF1D-B0E4-454E-9A8E-59A98E4C59D4}"/>
              </a:ext>
            </a:extLst>
          </p:cNvPr>
          <p:cNvSpPr>
            <a:spLocks noChangeShapeType="1"/>
          </p:cNvSpPr>
          <p:nvPr/>
        </p:nvSpPr>
        <p:spPr bwMode="auto">
          <a:xfrm flipV="1">
            <a:off x="4924425" y="4457700"/>
            <a:ext cx="4763"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D37D49F3-5CC1-4E68-A3BD-FD0311187A1D}"/>
              </a:ext>
            </a:extLst>
          </p:cNvPr>
          <p:cNvSpPr>
            <a:spLocks noChangeArrowheads="1"/>
          </p:cNvSpPr>
          <p:nvPr/>
        </p:nvSpPr>
        <p:spPr bwMode="auto">
          <a:xfrm>
            <a:off x="4833938" y="4510088"/>
            <a:ext cx="18415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F72FA4BF-2967-4371-802C-3648DFE196A9}"/>
              </a:ext>
            </a:extLst>
          </p:cNvPr>
          <p:cNvSpPr>
            <a:spLocks noChangeArrowheads="1"/>
          </p:cNvSpPr>
          <p:nvPr/>
        </p:nvSpPr>
        <p:spPr bwMode="auto">
          <a:xfrm>
            <a:off x="4833938" y="4519613"/>
            <a:ext cx="2397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Line 16">
            <a:extLst>
              <a:ext uri="{FF2B5EF4-FFF2-40B4-BE49-F238E27FC236}">
                <a16:creationId xmlns:a16="http://schemas.microsoft.com/office/drawing/2014/main" id="{65DDCCBF-84F4-4ADA-A4BA-5A9D0636608B}"/>
              </a:ext>
            </a:extLst>
          </p:cNvPr>
          <p:cNvSpPr>
            <a:spLocks noChangeShapeType="1"/>
          </p:cNvSpPr>
          <p:nvPr/>
        </p:nvSpPr>
        <p:spPr bwMode="auto">
          <a:xfrm flipV="1">
            <a:off x="5580063"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37B226D-B009-41DC-A166-34229CECA304}"/>
              </a:ext>
            </a:extLst>
          </p:cNvPr>
          <p:cNvSpPr>
            <a:spLocks noChangeArrowheads="1"/>
          </p:cNvSpPr>
          <p:nvPr/>
        </p:nvSpPr>
        <p:spPr bwMode="auto">
          <a:xfrm>
            <a:off x="5456238"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6CF33966-6DB1-4930-8475-8D4BEBE471A9}"/>
              </a:ext>
            </a:extLst>
          </p:cNvPr>
          <p:cNvSpPr>
            <a:spLocks noChangeArrowheads="1"/>
          </p:cNvSpPr>
          <p:nvPr/>
        </p:nvSpPr>
        <p:spPr bwMode="auto">
          <a:xfrm>
            <a:off x="5456238"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Line 19">
            <a:extLst>
              <a:ext uri="{FF2B5EF4-FFF2-40B4-BE49-F238E27FC236}">
                <a16:creationId xmlns:a16="http://schemas.microsoft.com/office/drawing/2014/main" id="{47B0A489-820D-4284-89DA-AA857DE23F56}"/>
              </a:ext>
            </a:extLst>
          </p:cNvPr>
          <p:cNvSpPr>
            <a:spLocks noChangeShapeType="1"/>
          </p:cNvSpPr>
          <p:nvPr/>
        </p:nvSpPr>
        <p:spPr bwMode="auto">
          <a:xfrm flipV="1">
            <a:off x="6245225"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B63F4821-22BF-42E9-9BED-9C2F93ED938B}"/>
              </a:ext>
            </a:extLst>
          </p:cNvPr>
          <p:cNvSpPr>
            <a:spLocks noChangeArrowheads="1"/>
          </p:cNvSpPr>
          <p:nvPr/>
        </p:nvSpPr>
        <p:spPr bwMode="auto">
          <a:xfrm>
            <a:off x="6121400"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E3FEF0FD-5EC8-4710-9339-363F60B95149}"/>
              </a:ext>
            </a:extLst>
          </p:cNvPr>
          <p:cNvSpPr>
            <a:spLocks noChangeArrowheads="1"/>
          </p:cNvSpPr>
          <p:nvPr/>
        </p:nvSpPr>
        <p:spPr bwMode="auto">
          <a:xfrm>
            <a:off x="6121400"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Line 22">
            <a:extLst>
              <a:ext uri="{FF2B5EF4-FFF2-40B4-BE49-F238E27FC236}">
                <a16:creationId xmlns:a16="http://schemas.microsoft.com/office/drawing/2014/main" id="{09074F76-6793-4AEA-9F5E-7C441B748B9A}"/>
              </a:ext>
            </a:extLst>
          </p:cNvPr>
          <p:cNvSpPr>
            <a:spLocks noChangeShapeType="1"/>
          </p:cNvSpPr>
          <p:nvPr/>
        </p:nvSpPr>
        <p:spPr bwMode="auto">
          <a:xfrm flipV="1">
            <a:off x="6904038" y="4457700"/>
            <a:ext cx="1588"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4A9F1CE1-E00E-4E1E-890F-32BDCF6579EE}"/>
              </a:ext>
            </a:extLst>
          </p:cNvPr>
          <p:cNvSpPr>
            <a:spLocks noChangeArrowheads="1"/>
          </p:cNvSpPr>
          <p:nvPr/>
        </p:nvSpPr>
        <p:spPr bwMode="auto">
          <a:xfrm>
            <a:off x="6773863"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EFCDC601-7F59-4F51-8075-66DE2F4D0B3B}"/>
              </a:ext>
            </a:extLst>
          </p:cNvPr>
          <p:cNvSpPr>
            <a:spLocks noChangeArrowheads="1"/>
          </p:cNvSpPr>
          <p:nvPr/>
        </p:nvSpPr>
        <p:spPr bwMode="auto">
          <a:xfrm>
            <a:off x="6773863"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2000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Line 25">
            <a:extLst>
              <a:ext uri="{FF2B5EF4-FFF2-40B4-BE49-F238E27FC236}">
                <a16:creationId xmlns:a16="http://schemas.microsoft.com/office/drawing/2014/main" id="{7450BA88-B74F-49D5-9EAF-008016CBBEA7}"/>
              </a:ext>
            </a:extLst>
          </p:cNvPr>
          <p:cNvSpPr>
            <a:spLocks noChangeShapeType="1"/>
          </p:cNvSpPr>
          <p:nvPr/>
        </p:nvSpPr>
        <p:spPr bwMode="auto">
          <a:xfrm flipV="1">
            <a:off x="7561263"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D20A2609-0547-497B-8D4E-250183B22DC3}"/>
              </a:ext>
            </a:extLst>
          </p:cNvPr>
          <p:cNvSpPr>
            <a:spLocks noChangeArrowheads="1"/>
          </p:cNvSpPr>
          <p:nvPr/>
        </p:nvSpPr>
        <p:spPr bwMode="auto">
          <a:xfrm>
            <a:off x="7432675"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F59F2079-DDC7-40D2-A2A3-3FAFD72101D7}"/>
              </a:ext>
            </a:extLst>
          </p:cNvPr>
          <p:cNvSpPr>
            <a:spLocks noChangeArrowheads="1"/>
          </p:cNvSpPr>
          <p:nvPr/>
        </p:nvSpPr>
        <p:spPr bwMode="auto">
          <a:xfrm>
            <a:off x="7432675"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2500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Line 28">
            <a:extLst>
              <a:ext uri="{FF2B5EF4-FFF2-40B4-BE49-F238E27FC236}">
                <a16:creationId xmlns:a16="http://schemas.microsoft.com/office/drawing/2014/main" id="{35251544-27BC-401F-8250-51709E62DED3}"/>
              </a:ext>
            </a:extLst>
          </p:cNvPr>
          <p:cNvSpPr>
            <a:spLocks noChangeShapeType="1"/>
          </p:cNvSpPr>
          <p:nvPr/>
        </p:nvSpPr>
        <p:spPr bwMode="auto">
          <a:xfrm flipV="1">
            <a:off x="8228013" y="4457700"/>
            <a:ext cx="1588"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05A4301F-8088-4FA8-B0E4-8F863A9F5DE6}"/>
              </a:ext>
            </a:extLst>
          </p:cNvPr>
          <p:cNvSpPr>
            <a:spLocks noChangeArrowheads="1"/>
          </p:cNvSpPr>
          <p:nvPr/>
        </p:nvSpPr>
        <p:spPr bwMode="auto">
          <a:xfrm>
            <a:off x="8097838"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D2C46448-04FA-4A4C-94F4-B0C5056385D3}"/>
              </a:ext>
            </a:extLst>
          </p:cNvPr>
          <p:cNvSpPr>
            <a:spLocks noChangeArrowheads="1"/>
          </p:cNvSpPr>
          <p:nvPr/>
        </p:nvSpPr>
        <p:spPr bwMode="auto">
          <a:xfrm>
            <a:off x="8097838"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3000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899" name="Line 31">
            <a:extLst>
              <a:ext uri="{FF2B5EF4-FFF2-40B4-BE49-F238E27FC236}">
                <a16:creationId xmlns:a16="http://schemas.microsoft.com/office/drawing/2014/main" id="{0B4FC0DE-FB06-4B17-A4BA-4C858488C448}"/>
              </a:ext>
            </a:extLst>
          </p:cNvPr>
          <p:cNvSpPr>
            <a:spLocks noChangeShapeType="1"/>
          </p:cNvSpPr>
          <p:nvPr/>
        </p:nvSpPr>
        <p:spPr bwMode="auto">
          <a:xfrm>
            <a:off x="4268788" y="4489450"/>
            <a:ext cx="36513"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0" name="Line 32">
            <a:extLst>
              <a:ext uri="{FF2B5EF4-FFF2-40B4-BE49-F238E27FC236}">
                <a16:creationId xmlns:a16="http://schemas.microsoft.com/office/drawing/2014/main" id="{235F218D-7A73-4AEA-B55B-72E13765CAE0}"/>
              </a:ext>
            </a:extLst>
          </p:cNvPr>
          <p:cNvSpPr>
            <a:spLocks noChangeShapeType="1"/>
          </p:cNvSpPr>
          <p:nvPr/>
        </p:nvSpPr>
        <p:spPr bwMode="auto">
          <a:xfrm flipH="1">
            <a:off x="8181975" y="4489450"/>
            <a:ext cx="46038"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1" name="Rectangle 33">
            <a:extLst>
              <a:ext uri="{FF2B5EF4-FFF2-40B4-BE49-F238E27FC236}">
                <a16:creationId xmlns:a16="http://schemas.microsoft.com/office/drawing/2014/main" id="{BC427A0C-3F75-4F31-ABCD-E4296BEFA243}"/>
              </a:ext>
            </a:extLst>
          </p:cNvPr>
          <p:cNvSpPr>
            <a:spLocks noChangeArrowheads="1"/>
          </p:cNvSpPr>
          <p:nvPr/>
        </p:nvSpPr>
        <p:spPr bwMode="auto">
          <a:xfrm>
            <a:off x="4071938" y="4437063"/>
            <a:ext cx="1238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02" name="Rectangle 34">
            <a:extLst>
              <a:ext uri="{FF2B5EF4-FFF2-40B4-BE49-F238E27FC236}">
                <a16:creationId xmlns:a16="http://schemas.microsoft.com/office/drawing/2014/main" id="{A54DF318-99DF-4DE0-9C58-F4354A529A24}"/>
              </a:ext>
            </a:extLst>
          </p:cNvPr>
          <p:cNvSpPr>
            <a:spLocks noChangeArrowheads="1"/>
          </p:cNvSpPr>
          <p:nvPr/>
        </p:nvSpPr>
        <p:spPr bwMode="auto">
          <a:xfrm>
            <a:off x="4071938" y="4446588"/>
            <a:ext cx="1778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03" name="Line 35">
            <a:extLst>
              <a:ext uri="{FF2B5EF4-FFF2-40B4-BE49-F238E27FC236}">
                <a16:creationId xmlns:a16="http://schemas.microsoft.com/office/drawing/2014/main" id="{21159D7F-988C-4B29-A657-D4DE06174117}"/>
              </a:ext>
            </a:extLst>
          </p:cNvPr>
          <p:cNvSpPr>
            <a:spLocks noChangeShapeType="1"/>
          </p:cNvSpPr>
          <p:nvPr/>
        </p:nvSpPr>
        <p:spPr bwMode="auto">
          <a:xfrm>
            <a:off x="4268788" y="3921125"/>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Rectangle 36">
            <a:extLst>
              <a:ext uri="{FF2B5EF4-FFF2-40B4-BE49-F238E27FC236}">
                <a16:creationId xmlns:a16="http://schemas.microsoft.com/office/drawing/2014/main" id="{16241F08-C374-479B-9AF1-2B7640FE4482}"/>
              </a:ext>
            </a:extLst>
          </p:cNvPr>
          <p:cNvSpPr>
            <a:spLocks noChangeArrowheads="1"/>
          </p:cNvSpPr>
          <p:nvPr/>
        </p:nvSpPr>
        <p:spPr bwMode="auto">
          <a:xfrm>
            <a:off x="3970338" y="3867150"/>
            <a:ext cx="2159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37">
            <a:extLst>
              <a:ext uri="{FF2B5EF4-FFF2-40B4-BE49-F238E27FC236}">
                <a16:creationId xmlns:a16="http://schemas.microsoft.com/office/drawing/2014/main" id="{A410D860-023F-495A-9091-179623DB85EE}"/>
              </a:ext>
            </a:extLst>
          </p:cNvPr>
          <p:cNvSpPr>
            <a:spLocks noChangeArrowheads="1"/>
          </p:cNvSpPr>
          <p:nvPr/>
        </p:nvSpPr>
        <p:spPr bwMode="auto">
          <a:xfrm>
            <a:off x="3970338" y="3876675"/>
            <a:ext cx="2730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98.5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8" name="Line 38">
            <a:extLst>
              <a:ext uri="{FF2B5EF4-FFF2-40B4-BE49-F238E27FC236}">
                <a16:creationId xmlns:a16="http://schemas.microsoft.com/office/drawing/2014/main" id="{EA37DA46-5A87-4745-A6F9-508E6E6ABDBF}"/>
              </a:ext>
            </a:extLst>
          </p:cNvPr>
          <p:cNvSpPr>
            <a:spLocks noChangeShapeType="1"/>
          </p:cNvSpPr>
          <p:nvPr/>
        </p:nvSpPr>
        <p:spPr bwMode="auto">
          <a:xfrm>
            <a:off x="4268788" y="3359150"/>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Rectangle 39">
            <a:extLst>
              <a:ext uri="{FF2B5EF4-FFF2-40B4-BE49-F238E27FC236}">
                <a16:creationId xmlns:a16="http://schemas.microsoft.com/office/drawing/2014/main" id="{9C35F898-7FA5-4385-BA1E-40EDBB74D6BD}"/>
              </a:ext>
            </a:extLst>
          </p:cNvPr>
          <p:cNvSpPr>
            <a:spLocks noChangeArrowheads="1"/>
          </p:cNvSpPr>
          <p:nvPr/>
        </p:nvSpPr>
        <p:spPr bwMode="auto">
          <a:xfrm>
            <a:off x="4071938" y="3303588"/>
            <a:ext cx="1238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40">
            <a:extLst>
              <a:ext uri="{FF2B5EF4-FFF2-40B4-BE49-F238E27FC236}">
                <a16:creationId xmlns:a16="http://schemas.microsoft.com/office/drawing/2014/main" id="{8CC7F0F9-9FF7-422D-8821-10471E84D1BE}"/>
              </a:ext>
            </a:extLst>
          </p:cNvPr>
          <p:cNvSpPr>
            <a:spLocks noChangeArrowheads="1"/>
          </p:cNvSpPr>
          <p:nvPr/>
        </p:nvSpPr>
        <p:spPr bwMode="auto">
          <a:xfrm>
            <a:off x="4071938" y="3313113"/>
            <a:ext cx="1778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1" name="Line 41">
            <a:extLst>
              <a:ext uri="{FF2B5EF4-FFF2-40B4-BE49-F238E27FC236}">
                <a16:creationId xmlns:a16="http://schemas.microsoft.com/office/drawing/2014/main" id="{3E522F64-7669-4823-B331-653A31976201}"/>
              </a:ext>
            </a:extLst>
          </p:cNvPr>
          <p:cNvSpPr>
            <a:spLocks noChangeShapeType="1"/>
          </p:cNvSpPr>
          <p:nvPr/>
        </p:nvSpPr>
        <p:spPr bwMode="auto">
          <a:xfrm>
            <a:off x="4268788" y="2786063"/>
            <a:ext cx="36513"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Rectangle 42">
            <a:extLst>
              <a:ext uri="{FF2B5EF4-FFF2-40B4-BE49-F238E27FC236}">
                <a16:creationId xmlns:a16="http://schemas.microsoft.com/office/drawing/2014/main" id="{D9A5BA04-6ABD-497B-8FE9-B234F67093F8}"/>
              </a:ext>
            </a:extLst>
          </p:cNvPr>
          <p:cNvSpPr>
            <a:spLocks noChangeArrowheads="1"/>
          </p:cNvSpPr>
          <p:nvPr/>
        </p:nvSpPr>
        <p:spPr bwMode="auto">
          <a:xfrm>
            <a:off x="3970338" y="2733675"/>
            <a:ext cx="2159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43">
            <a:extLst>
              <a:ext uri="{FF2B5EF4-FFF2-40B4-BE49-F238E27FC236}">
                <a16:creationId xmlns:a16="http://schemas.microsoft.com/office/drawing/2014/main" id="{DB554608-2585-4BE5-A43E-5F8CD14BD6EC}"/>
              </a:ext>
            </a:extLst>
          </p:cNvPr>
          <p:cNvSpPr>
            <a:spLocks noChangeArrowheads="1"/>
          </p:cNvSpPr>
          <p:nvPr/>
        </p:nvSpPr>
        <p:spPr bwMode="auto">
          <a:xfrm>
            <a:off x="3970338" y="2743200"/>
            <a:ext cx="2730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99.5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 name="Line 44">
            <a:extLst>
              <a:ext uri="{FF2B5EF4-FFF2-40B4-BE49-F238E27FC236}">
                <a16:creationId xmlns:a16="http://schemas.microsoft.com/office/drawing/2014/main" id="{F035E533-E14F-4842-9C00-A35E2B2DC47C}"/>
              </a:ext>
            </a:extLst>
          </p:cNvPr>
          <p:cNvSpPr>
            <a:spLocks noChangeShapeType="1"/>
          </p:cNvSpPr>
          <p:nvPr/>
        </p:nvSpPr>
        <p:spPr bwMode="auto">
          <a:xfrm>
            <a:off x="4268788" y="2222500"/>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Rectangle 45">
            <a:extLst>
              <a:ext uri="{FF2B5EF4-FFF2-40B4-BE49-F238E27FC236}">
                <a16:creationId xmlns:a16="http://schemas.microsoft.com/office/drawing/2014/main" id="{9E3BDBC5-CBAF-4B1B-8CA2-F80B7CC386C5}"/>
              </a:ext>
            </a:extLst>
          </p:cNvPr>
          <p:cNvSpPr>
            <a:spLocks noChangeArrowheads="1"/>
          </p:cNvSpPr>
          <p:nvPr/>
        </p:nvSpPr>
        <p:spPr bwMode="auto">
          <a:xfrm>
            <a:off x="4005263" y="2171700"/>
            <a:ext cx="185738"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46">
            <a:extLst>
              <a:ext uri="{FF2B5EF4-FFF2-40B4-BE49-F238E27FC236}">
                <a16:creationId xmlns:a16="http://schemas.microsoft.com/office/drawing/2014/main" id="{2DBE34FD-A14F-4E17-818C-3214FFDA3D5E}"/>
              </a:ext>
            </a:extLst>
          </p:cNvPr>
          <p:cNvSpPr>
            <a:spLocks noChangeArrowheads="1"/>
          </p:cNvSpPr>
          <p:nvPr/>
        </p:nvSpPr>
        <p:spPr bwMode="auto">
          <a:xfrm>
            <a:off x="4005263" y="2181225"/>
            <a:ext cx="2397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7" name="Line 47">
            <a:extLst>
              <a:ext uri="{FF2B5EF4-FFF2-40B4-BE49-F238E27FC236}">
                <a16:creationId xmlns:a16="http://schemas.microsoft.com/office/drawing/2014/main" id="{6B4C90D4-FE33-4863-A163-8CBC1D99FB3E}"/>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48">
            <a:extLst>
              <a:ext uri="{FF2B5EF4-FFF2-40B4-BE49-F238E27FC236}">
                <a16:creationId xmlns:a16="http://schemas.microsoft.com/office/drawing/2014/main" id="{CB111AD6-CFB2-41F0-843C-FACDFC485920}"/>
              </a:ext>
            </a:extLst>
          </p:cNvPr>
          <p:cNvSpPr>
            <a:spLocks/>
          </p:cNvSpPr>
          <p:nvPr/>
        </p:nvSpPr>
        <p:spPr bwMode="auto">
          <a:xfrm>
            <a:off x="4340225" y="2487613"/>
            <a:ext cx="720725" cy="1949450"/>
          </a:xfrm>
          <a:custGeom>
            <a:avLst/>
            <a:gdLst>
              <a:gd name="T0" fmla="*/ 19 w 454"/>
              <a:gd name="T1" fmla="*/ 1162 h 1228"/>
              <a:gd name="T2" fmla="*/ 24 w 454"/>
              <a:gd name="T3" fmla="*/ 1033 h 1228"/>
              <a:gd name="T4" fmla="*/ 35 w 454"/>
              <a:gd name="T5" fmla="*/ 952 h 1228"/>
              <a:gd name="T6" fmla="*/ 49 w 454"/>
              <a:gd name="T7" fmla="*/ 933 h 1228"/>
              <a:gd name="T8" fmla="*/ 29 w 454"/>
              <a:gd name="T9" fmla="*/ 791 h 1228"/>
              <a:gd name="T10" fmla="*/ 57 w 454"/>
              <a:gd name="T11" fmla="*/ 686 h 1228"/>
              <a:gd name="T12" fmla="*/ 70 w 454"/>
              <a:gd name="T13" fmla="*/ 632 h 1228"/>
              <a:gd name="T14" fmla="*/ 75 w 454"/>
              <a:gd name="T15" fmla="*/ 643 h 1228"/>
              <a:gd name="T16" fmla="*/ 91 w 454"/>
              <a:gd name="T17" fmla="*/ 649 h 1228"/>
              <a:gd name="T18" fmla="*/ 100 w 454"/>
              <a:gd name="T19" fmla="*/ 455 h 1228"/>
              <a:gd name="T20" fmla="*/ 121 w 454"/>
              <a:gd name="T21" fmla="*/ 372 h 1228"/>
              <a:gd name="T22" fmla="*/ 126 w 454"/>
              <a:gd name="T23" fmla="*/ 359 h 1228"/>
              <a:gd name="T24" fmla="*/ 143 w 454"/>
              <a:gd name="T25" fmla="*/ 361 h 1228"/>
              <a:gd name="T26" fmla="*/ 148 w 454"/>
              <a:gd name="T27" fmla="*/ 357 h 1228"/>
              <a:gd name="T28" fmla="*/ 166 w 454"/>
              <a:gd name="T29" fmla="*/ 335 h 1228"/>
              <a:gd name="T30" fmla="*/ 172 w 454"/>
              <a:gd name="T31" fmla="*/ 330 h 1228"/>
              <a:gd name="T32" fmla="*/ 180 w 454"/>
              <a:gd name="T33" fmla="*/ 227 h 1228"/>
              <a:gd name="T34" fmla="*/ 193 w 454"/>
              <a:gd name="T35" fmla="*/ 214 h 1228"/>
              <a:gd name="T36" fmla="*/ 215 w 454"/>
              <a:gd name="T37" fmla="*/ 198 h 1228"/>
              <a:gd name="T38" fmla="*/ 222 w 454"/>
              <a:gd name="T39" fmla="*/ 195 h 1228"/>
              <a:gd name="T40" fmla="*/ 222 w 454"/>
              <a:gd name="T41" fmla="*/ 137 h 1228"/>
              <a:gd name="T42" fmla="*/ 247 w 454"/>
              <a:gd name="T43" fmla="*/ 117 h 1228"/>
              <a:gd name="T44" fmla="*/ 265 w 454"/>
              <a:gd name="T45" fmla="*/ 96 h 1228"/>
              <a:gd name="T46" fmla="*/ 266 w 454"/>
              <a:gd name="T47" fmla="*/ 104 h 1228"/>
              <a:gd name="T48" fmla="*/ 298 w 454"/>
              <a:gd name="T49" fmla="*/ 85 h 1228"/>
              <a:gd name="T50" fmla="*/ 332 w 454"/>
              <a:gd name="T51" fmla="*/ 77 h 1228"/>
              <a:gd name="T52" fmla="*/ 362 w 454"/>
              <a:gd name="T53" fmla="*/ 56 h 1228"/>
              <a:gd name="T54" fmla="*/ 375 w 454"/>
              <a:gd name="T55" fmla="*/ 50 h 1228"/>
              <a:gd name="T56" fmla="*/ 402 w 454"/>
              <a:gd name="T57" fmla="*/ 35 h 1228"/>
              <a:gd name="T58" fmla="*/ 438 w 454"/>
              <a:gd name="T59" fmla="*/ 11 h 1228"/>
              <a:gd name="T60" fmla="*/ 386 w 454"/>
              <a:gd name="T61" fmla="*/ 34 h 1228"/>
              <a:gd name="T62" fmla="*/ 363 w 454"/>
              <a:gd name="T63" fmla="*/ 39 h 1228"/>
              <a:gd name="T64" fmla="*/ 344 w 454"/>
              <a:gd name="T65" fmla="*/ 43 h 1228"/>
              <a:gd name="T66" fmla="*/ 311 w 454"/>
              <a:gd name="T67" fmla="*/ 64 h 1228"/>
              <a:gd name="T68" fmla="*/ 311 w 454"/>
              <a:gd name="T69" fmla="*/ 69 h 1228"/>
              <a:gd name="T70" fmla="*/ 284 w 454"/>
              <a:gd name="T71" fmla="*/ 77 h 1228"/>
              <a:gd name="T72" fmla="*/ 265 w 454"/>
              <a:gd name="T73" fmla="*/ 96 h 1228"/>
              <a:gd name="T74" fmla="*/ 231 w 454"/>
              <a:gd name="T75" fmla="*/ 117 h 1228"/>
              <a:gd name="T76" fmla="*/ 218 w 454"/>
              <a:gd name="T77" fmla="*/ 129 h 1228"/>
              <a:gd name="T78" fmla="*/ 210 w 454"/>
              <a:gd name="T79" fmla="*/ 134 h 1228"/>
              <a:gd name="T80" fmla="*/ 212 w 454"/>
              <a:gd name="T81" fmla="*/ 190 h 1228"/>
              <a:gd name="T82" fmla="*/ 207 w 454"/>
              <a:gd name="T83" fmla="*/ 190 h 1228"/>
              <a:gd name="T84" fmla="*/ 180 w 454"/>
              <a:gd name="T85" fmla="*/ 196 h 1228"/>
              <a:gd name="T86" fmla="*/ 161 w 454"/>
              <a:gd name="T87" fmla="*/ 219 h 1228"/>
              <a:gd name="T88" fmla="*/ 161 w 454"/>
              <a:gd name="T89" fmla="*/ 278 h 1228"/>
              <a:gd name="T90" fmla="*/ 164 w 454"/>
              <a:gd name="T91" fmla="*/ 319 h 1228"/>
              <a:gd name="T92" fmla="*/ 139 w 454"/>
              <a:gd name="T93" fmla="*/ 343 h 1228"/>
              <a:gd name="T94" fmla="*/ 153 w 454"/>
              <a:gd name="T95" fmla="*/ 338 h 1228"/>
              <a:gd name="T96" fmla="*/ 150 w 454"/>
              <a:gd name="T97" fmla="*/ 343 h 1228"/>
              <a:gd name="T98" fmla="*/ 131 w 454"/>
              <a:gd name="T99" fmla="*/ 372 h 1228"/>
              <a:gd name="T100" fmla="*/ 121 w 454"/>
              <a:gd name="T101" fmla="*/ 389 h 1228"/>
              <a:gd name="T102" fmla="*/ 81 w 454"/>
              <a:gd name="T103" fmla="*/ 447 h 1228"/>
              <a:gd name="T104" fmla="*/ 73 w 454"/>
              <a:gd name="T105" fmla="*/ 636 h 1228"/>
              <a:gd name="T106" fmla="*/ 86 w 454"/>
              <a:gd name="T107" fmla="*/ 632 h 1228"/>
              <a:gd name="T108" fmla="*/ 62 w 454"/>
              <a:gd name="T109" fmla="*/ 624 h 1228"/>
              <a:gd name="T110" fmla="*/ 53 w 454"/>
              <a:gd name="T111" fmla="*/ 681 h 1228"/>
              <a:gd name="T112" fmla="*/ 40 w 454"/>
              <a:gd name="T113" fmla="*/ 786 h 1228"/>
              <a:gd name="T114" fmla="*/ 51 w 454"/>
              <a:gd name="T115" fmla="*/ 931 h 1228"/>
              <a:gd name="T116" fmla="*/ 43 w 454"/>
              <a:gd name="T117" fmla="*/ 936 h 1228"/>
              <a:gd name="T118" fmla="*/ 24 w 454"/>
              <a:gd name="T119" fmla="*/ 1027 h 1228"/>
              <a:gd name="T120" fmla="*/ 14 w 454"/>
              <a:gd name="T121" fmla="*/ 1132 h 1228"/>
              <a:gd name="T122" fmla="*/ 13 w 454"/>
              <a:gd name="T123" fmla="*/ 1143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54" h="1228">
                <a:moveTo>
                  <a:pt x="0" y="1228"/>
                </a:moveTo>
                <a:lnTo>
                  <a:pt x="22" y="1228"/>
                </a:lnTo>
                <a:lnTo>
                  <a:pt x="22" y="1207"/>
                </a:lnTo>
                <a:lnTo>
                  <a:pt x="11" y="1207"/>
                </a:lnTo>
                <a:lnTo>
                  <a:pt x="19" y="1215"/>
                </a:lnTo>
                <a:lnTo>
                  <a:pt x="21" y="1212"/>
                </a:lnTo>
                <a:lnTo>
                  <a:pt x="16" y="1217"/>
                </a:lnTo>
                <a:lnTo>
                  <a:pt x="22" y="1213"/>
                </a:lnTo>
                <a:lnTo>
                  <a:pt x="25" y="1212"/>
                </a:lnTo>
                <a:lnTo>
                  <a:pt x="27" y="1209"/>
                </a:lnTo>
                <a:lnTo>
                  <a:pt x="29" y="1204"/>
                </a:lnTo>
                <a:lnTo>
                  <a:pt x="29" y="1153"/>
                </a:lnTo>
                <a:lnTo>
                  <a:pt x="17" y="1153"/>
                </a:lnTo>
                <a:lnTo>
                  <a:pt x="17" y="1164"/>
                </a:lnTo>
                <a:lnTo>
                  <a:pt x="22" y="1162"/>
                </a:lnTo>
                <a:lnTo>
                  <a:pt x="25" y="1161"/>
                </a:lnTo>
                <a:lnTo>
                  <a:pt x="27" y="1158"/>
                </a:lnTo>
                <a:lnTo>
                  <a:pt x="17" y="1164"/>
                </a:lnTo>
                <a:lnTo>
                  <a:pt x="24" y="1164"/>
                </a:lnTo>
                <a:lnTo>
                  <a:pt x="24" y="1153"/>
                </a:lnTo>
                <a:lnTo>
                  <a:pt x="13" y="1153"/>
                </a:lnTo>
                <a:lnTo>
                  <a:pt x="14" y="1158"/>
                </a:lnTo>
                <a:lnTo>
                  <a:pt x="16" y="1161"/>
                </a:lnTo>
                <a:lnTo>
                  <a:pt x="19" y="1162"/>
                </a:lnTo>
                <a:lnTo>
                  <a:pt x="13" y="1153"/>
                </a:lnTo>
                <a:lnTo>
                  <a:pt x="13" y="1166"/>
                </a:lnTo>
                <a:lnTo>
                  <a:pt x="13" y="1166"/>
                </a:lnTo>
                <a:lnTo>
                  <a:pt x="14" y="1170"/>
                </a:lnTo>
                <a:lnTo>
                  <a:pt x="16" y="1174"/>
                </a:lnTo>
                <a:lnTo>
                  <a:pt x="19" y="1175"/>
                </a:lnTo>
                <a:lnTo>
                  <a:pt x="24" y="1177"/>
                </a:lnTo>
                <a:lnTo>
                  <a:pt x="29" y="1175"/>
                </a:lnTo>
                <a:lnTo>
                  <a:pt x="32" y="1174"/>
                </a:lnTo>
                <a:lnTo>
                  <a:pt x="33" y="1170"/>
                </a:lnTo>
                <a:lnTo>
                  <a:pt x="35" y="1166"/>
                </a:lnTo>
                <a:lnTo>
                  <a:pt x="35" y="1137"/>
                </a:lnTo>
                <a:lnTo>
                  <a:pt x="24" y="1137"/>
                </a:lnTo>
                <a:lnTo>
                  <a:pt x="33" y="1142"/>
                </a:lnTo>
                <a:lnTo>
                  <a:pt x="33" y="1143"/>
                </a:lnTo>
                <a:lnTo>
                  <a:pt x="38" y="1135"/>
                </a:lnTo>
                <a:lnTo>
                  <a:pt x="38" y="1134"/>
                </a:lnTo>
                <a:lnTo>
                  <a:pt x="40" y="1129"/>
                </a:lnTo>
                <a:lnTo>
                  <a:pt x="40" y="1024"/>
                </a:lnTo>
                <a:lnTo>
                  <a:pt x="29" y="1024"/>
                </a:lnTo>
                <a:lnTo>
                  <a:pt x="17" y="1024"/>
                </a:lnTo>
                <a:lnTo>
                  <a:pt x="19" y="1029"/>
                </a:lnTo>
                <a:lnTo>
                  <a:pt x="21" y="1032"/>
                </a:lnTo>
                <a:lnTo>
                  <a:pt x="24" y="1033"/>
                </a:lnTo>
                <a:lnTo>
                  <a:pt x="29" y="1035"/>
                </a:lnTo>
                <a:lnTo>
                  <a:pt x="33" y="1033"/>
                </a:lnTo>
                <a:lnTo>
                  <a:pt x="37" y="1032"/>
                </a:lnTo>
                <a:lnTo>
                  <a:pt x="38" y="1029"/>
                </a:lnTo>
                <a:lnTo>
                  <a:pt x="17" y="1024"/>
                </a:lnTo>
                <a:lnTo>
                  <a:pt x="17" y="1027"/>
                </a:lnTo>
                <a:lnTo>
                  <a:pt x="17" y="1027"/>
                </a:lnTo>
                <a:lnTo>
                  <a:pt x="19" y="1032"/>
                </a:lnTo>
                <a:lnTo>
                  <a:pt x="21" y="1035"/>
                </a:lnTo>
                <a:lnTo>
                  <a:pt x="24" y="1037"/>
                </a:lnTo>
                <a:lnTo>
                  <a:pt x="29" y="1038"/>
                </a:lnTo>
                <a:lnTo>
                  <a:pt x="35" y="1038"/>
                </a:lnTo>
                <a:lnTo>
                  <a:pt x="35" y="1038"/>
                </a:lnTo>
                <a:lnTo>
                  <a:pt x="40" y="1037"/>
                </a:lnTo>
                <a:lnTo>
                  <a:pt x="43" y="1035"/>
                </a:lnTo>
                <a:lnTo>
                  <a:pt x="45" y="1032"/>
                </a:lnTo>
                <a:lnTo>
                  <a:pt x="46" y="1027"/>
                </a:lnTo>
                <a:lnTo>
                  <a:pt x="46" y="941"/>
                </a:lnTo>
                <a:lnTo>
                  <a:pt x="35" y="941"/>
                </a:lnTo>
                <a:lnTo>
                  <a:pt x="24" y="941"/>
                </a:lnTo>
                <a:lnTo>
                  <a:pt x="25" y="946"/>
                </a:lnTo>
                <a:lnTo>
                  <a:pt x="27" y="949"/>
                </a:lnTo>
                <a:lnTo>
                  <a:pt x="30" y="950"/>
                </a:lnTo>
                <a:lnTo>
                  <a:pt x="35" y="952"/>
                </a:lnTo>
                <a:lnTo>
                  <a:pt x="40" y="950"/>
                </a:lnTo>
                <a:lnTo>
                  <a:pt x="43" y="949"/>
                </a:lnTo>
                <a:lnTo>
                  <a:pt x="45" y="946"/>
                </a:lnTo>
                <a:lnTo>
                  <a:pt x="24" y="941"/>
                </a:lnTo>
                <a:lnTo>
                  <a:pt x="24" y="944"/>
                </a:lnTo>
                <a:lnTo>
                  <a:pt x="24" y="944"/>
                </a:lnTo>
                <a:lnTo>
                  <a:pt x="25" y="949"/>
                </a:lnTo>
                <a:lnTo>
                  <a:pt x="27" y="952"/>
                </a:lnTo>
                <a:lnTo>
                  <a:pt x="30" y="954"/>
                </a:lnTo>
                <a:lnTo>
                  <a:pt x="35" y="955"/>
                </a:lnTo>
                <a:lnTo>
                  <a:pt x="40" y="954"/>
                </a:lnTo>
                <a:lnTo>
                  <a:pt x="43" y="952"/>
                </a:lnTo>
                <a:lnTo>
                  <a:pt x="45" y="949"/>
                </a:lnTo>
                <a:lnTo>
                  <a:pt x="46" y="947"/>
                </a:lnTo>
                <a:lnTo>
                  <a:pt x="51" y="931"/>
                </a:lnTo>
                <a:lnTo>
                  <a:pt x="40" y="928"/>
                </a:lnTo>
                <a:lnTo>
                  <a:pt x="29" y="928"/>
                </a:lnTo>
                <a:lnTo>
                  <a:pt x="30" y="933"/>
                </a:lnTo>
                <a:lnTo>
                  <a:pt x="32" y="936"/>
                </a:lnTo>
                <a:lnTo>
                  <a:pt x="35" y="938"/>
                </a:lnTo>
                <a:lnTo>
                  <a:pt x="40" y="939"/>
                </a:lnTo>
                <a:lnTo>
                  <a:pt x="45" y="938"/>
                </a:lnTo>
                <a:lnTo>
                  <a:pt x="48" y="936"/>
                </a:lnTo>
                <a:lnTo>
                  <a:pt x="49" y="933"/>
                </a:lnTo>
                <a:lnTo>
                  <a:pt x="29" y="928"/>
                </a:lnTo>
                <a:lnTo>
                  <a:pt x="29" y="931"/>
                </a:lnTo>
                <a:lnTo>
                  <a:pt x="29" y="931"/>
                </a:lnTo>
                <a:lnTo>
                  <a:pt x="30" y="936"/>
                </a:lnTo>
                <a:lnTo>
                  <a:pt x="32" y="939"/>
                </a:lnTo>
                <a:lnTo>
                  <a:pt x="35" y="941"/>
                </a:lnTo>
                <a:lnTo>
                  <a:pt x="40" y="942"/>
                </a:lnTo>
                <a:lnTo>
                  <a:pt x="45" y="941"/>
                </a:lnTo>
                <a:lnTo>
                  <a:pt x="48" y="939"/>
                </a:lnTo>
                <a:lnTo>
                  <a:pt x="49" y="936"/>
                </a:lnTo>
                <a:lnTo>
                  <a:pt x="51" y="931"/>
                </a:lnTo>
                <a:lnTo>
                  <a:pt x="51" y="743"/>
                </a:lnTo>
                <a:lnTo>
                  <a:pt x="40" y="743"/>
                </a:lnTo>
                <a:lnTo>
                  <a:pt x="29" y="743"/>
                </a:lnTo>
                <a:lnTo>
                  <a:pt x="30" y="748"/>
                </a:lnTo>
                <a:lnTo>
                  <a:pt x="32" y="751"/>
                </a:lnTo>
                <a:lnTo>
                  <a:pt x="35" y="753"/>
                </a:lnTo>
                <a:lnTo>
                  <a:pt x="40" y="754"/>
                </a:lnTo>
                <a:lnTo>
                  <a:pt x="45" y="753"/>
                </a:lnTo>
                <a:lnTo>
                  <a:pt x="48" y="751"/>
                </a:lnTo>
                <a:lnTo>
                  <a:pt x="49" y="748"/>
                </a:lnTo>
                <a:lnTo>
                  <a:pt x="29" y="743"/>
                </a:lnTo>
                <a:lnTo>
                  <a:pt x="29" y="791"/>
                </a:lnTo>
                <a:lnTo>
                  <a:pt x="29" y="791"/>
                </a:lnTo>
                <a:lnTo>
                  <a:pt x="30" y="796"/>
                </a:lnTo>
                <a:lnTo>
                  <a:pt x="32" y="799"/>
                </a:lnTo>
                <a:lnTo>
                  <a:pt x="35" y="801"/>
                </a:lnTo>
                <a:lnTo>
                  <a:pt x="37" y="802"/>
                </a:lnTo>
                <a:lnTo>
                  <a:pt x="45" y="805"/>
                </a:lnTo>
                <a:lnTo>
                  <a:pt x="48" y="805"/>
                </a:lnTo>
                <a:lnTo>
                  <a:pt x="53" y="804"/>
                </a:lnTo>
                <a:lnTo>
                  <a:pt x="56" y="802"/>
                </a:lnTo>
                <a:lnTo>
                  <a:pt x="57" y="799"/>
                </a:lnTo>
                <a:lnTo>
                  <a:pt x="59" y="794"/>
                </a:lnTo>
                <a:lnTo>
                  <a:pt x="59" y="748"/>
                </a:lnTo>
                <a:lnTo>
                  <a:pt x="48" y="748"/>
                </a:lnTo>
                <a:lnTo>
                  <a:pt x="59" y="753"/>
                </a:lnTo>
                <a:lnTo>
                  <a:pt x="64" y="740"/>
                </a:lnTo>
                <a:lnTo>
                  <a:pt x="64" y="735"/>
                </a:lnTo>
                <a:lnTo>
                  <a:pt x="64" y="714"/>
                </a:lnTo>
                <a:lnTo>
                  <a:pt x="53" y="714"/>
                </a:lnTo>
                <a:lnTo>
                  <a:pt x="62" y="719"/>
                </a:lnTo>
                <a:lnTo>
                  <a:pt x="62" y="721"/>
                </a:lnTo>
                <a:lnTo>
                  <a:pt x="67" y="713"/>
                </a:lnTo>
                <a:lnTo>
                  <a:pt x="67" y="711"/>
                </a:lnTo>
                <a:lnTo>
                  <a:pt x="68" y="707"/>
                </a:lnTo>
                <a:lnTo>
                  <a:pt x="68" y="686"/>
                </a:lnTo>
                <a:lnTo>
                  <a:pt x="57" y="686"/>
                </a:lnTo>
                <a:lnTo>
                  <a:pt x="65" y="694"/>
                </a:lnTo>
                <a:lnTo>
                  <a:pt x="67" y="691"/>
                </a:lnTo>
                <a:lnTo>
                  <a:pt x="64" y="695"/>
                </a:lnTo>
                <a:lnTo>
                  <a:pt x="70" y="691"/>
                </a:lnTo>
                <a:lnTo>
                  <a:pt x="72" y="689"/>
                </a:lnTo>
                <a:lnTo>
                  <a:pt x="73" y="686"/>
                </a:lnTo>
                <a:lnTo>
                  <a:pt x="75" y="681"/>
                </a:lnTo>
                <a:lnTo>
                  <a:pt x="75" y="635"/>
                </a:lnTo>
                <a:lnTo>
                  <a:pt x="64" y="635"/>
                </a:lnTo>
                <a:lnTo>
                  <a:pt x="59" y="644"/>
                </a:lnTo>
                <a:lnTo>
                  <a:pt x="64" y="646"/>
                </a:lnTo>
                <a:lnTo>
                  <a:pt x="68" y="644"/>
                </a:lnTo>
                <a:lnTo>
                  <a:pt x="72" y="643"/>
                </a:lnTo>
                <a:lnTo>
                  <a:pt x="73" y="640"/>
                </a:lnTo>
                <a:lnTo>
                  <a:pt x="57" y="644"/>
                </a:lnTo>
                <a:lnTo>
                  <a:pt x="64" y="649"/>
                </a:lnTo>
                <a:lnTo>
                  <a:pt x="65" y="649"/>
                </a:lnTo>
                <a:lnTo>
                  <a:pt x="70" y="651"/>
                </a:lnTo>
                <a:lnTo>
                  <a:pt x="75" y="649"/>
                </a:lnTo>
                <a:lnTo>
                  <a:pt x="78" y="648"/>
                </a:lnTo>
                <a:lnTo>
                  <a:pt x="80" y="644"/>
                </a:lnTo>
                <a:lnTo>
                  <a:pt x="81" y="640"/>
                </a:lnTo>
                <a:lnTo>
                  <a:pt x="81" y="632"/>
                </a:lnTo>
                <a:lnTo>
                  <a:pt x="70" y="632"/>
                </a:lnTo>
                <a:lnTo>
                  <a:pt x="59" y="632"/>
                </a:lnTo>
                <a:lnTo>
                  <a:pt x="60" y="636"/>
                </a:lnTo>
                <a:lnTo>
                  <a:pt x="62" y="640"/>
                </a:lnTo>
                <a:lnTo>
                  <a:pt x="65" y="641"/>
                </a:lnTo>
                <a:lnTo>
                  <a:pt x="70" y="643"/>
                </a:lnTo>
                <a:lnTo>
                  <a:pt x="75" y="641"/>
                </a:lnTo>
                <a:lnTo>
                  <a:pt x="78" y="640"/>
                </a:lnTo>
                <a:lnTo>
                  <a:pt x="80" y="636"/>
                </a:lnTo>
                <a:lnTo>
                  <a:pt x="59" y="632"/>
                </a:lnTo>
                <a:lnTo>
                  <a:pt x="59" y="635"/>
                </a:lnTo>
                <a:lnTo>
                  <a:pt x="59" y="635"/>
                </a:lnTo>
                <a:lnTo>
                  <a:pt x="60" y="640"/>
                </a:lnTo>
                <a:lnTo>
                  <a:pt x="62" y="643"/>
                </a:lnTo>
                <a:lnTo>
                  <a:pt x="65" y="644"/>
                </a:lnTo>
                <a:lnTo>
                  <a:pt x="70" y="646"/>
                </a:lnTo>
                <a:lnTo>
                  <a:pt x="75" y="644"/>
                </a:lnTo>
                <a:lnTo>
                  <a:pt x="76" y="644"/>
                </a:lnTo>
                <a:lnTo>
                  <a:pt x="81" y="641"/>
                </a:lnTo>
                <a:lnTo>
                  <a:pt x="75" y="632"/>
                </a:lnTo>
                <a:lnTo>
                  <a:pt x="64" y="632"/>
                </a:lnTo>
                <a:lnTo>
                  <a:pt x="65" y="636"/>
                </a:lnTo>
                <a:lnTo>
                  <a:pt x="67" y="640"/>
                </a:lnTo>
                <a:lnTo>
                  <a:pt x="70" y="641"/>
                </a:lnTo>
                <a:lnTo>
                  <a:pt x="75" y="643"/>
                </a:lnTo>
                <a:lnTo>
                  <a:pt x="80" y="641"/>
                </a:lnTo>
                <a:lnTo>
                  <a:pt x="64" y="632"/>
                </a:lnTo>
                <a:lnTo>
                  <a:pt x="64" y="652"/>
                </a:lnTo>
                <a:lnTo>
                  <a:pt x="64" y="652"/>
                </a:lnTo>
                <a:lnTo>
                  <a:pt x="65" y="657"/>
                </a:lnTo>
                <a:lnTo>
                  <a:pt x="67" y="660"/>
                </a:lnTo>
                <a:lnTo>
                  <a:pt x="70" y="662"/>
                </a:lnTo>
                <a:lnTo>
                  <a:pt x="75" y="663"/>
                </a:lnTo>
                <a:lnTo>
                  <a:pt x="80" y="662"/>
                </a:lnTo>
                <a:lnTo>
                  <a:pt x="83" y="660"/>
                </a:lnTo>
                <a:lnTo>
                  <a:pt x="84" y="657"/>
                </a:lnTo>
                <a:lnTo>
                  <a:pt x="86" y="652"/>
                </a:lnTo>
                <a:lnTo>
                  <a:pt x="86" y="644"/>
                </a:lnTo>
                <a:lnTo>
                  <a:pt x="75" y="644"/>
                </a:lnTo>
                <a:lnTo>
                  <a:pt x="75" y="656"/>
                </a:lnTo>
                <a:lnTo>
                  <a:pt x="80" y="654"/>
                </a:lnTo>
                <a:lnTo>
                  <a:pt x="83" y="652"/>
                </a:lnTo>
                <a:lnTo>
                  <a:pt x="84" y="649"/>
                </a:lnTo>
                <a:lnTo>
                  <a:pt x="75" y="656"/>
                </a:lnTo>
                <a:lnTo>
                  <a:pt x="81" y="656"/>
                </a:lnTo>
                <a:lnTo>
                  <a:pt x="81" y="656"/>
                </a:lnTo>
                <a:lnTo>
                  <a:pt x="86" y="654"/>
                </a:lnTo>
                <a:lnTo>
                  <a:pt x="89" y="652"/>
                </a:lnTo>
                <a:lnTo>
                  <a:pt x="91" y="649"/>
                </a:lnTo>
                <a:lnTo>
                  <a:pt x="92" y="644"/>
                </a:lnTo>
                <a:lnTo>
                  <a:pt x="92" y="565"/>
                </a:lnTo>
                <a:lnTo>
                  <a:pt x="81" y="565"/>
                </a:lnTo>
                <a:lnTo>
                  <a:pt x="81" y="576"/>
                </a:lnTo>
                <a:lnTo>
                  <a:pt x="86" y="574"/>
                </a:lnTo>
                <a:lnTo>
                  <a:pt x="89" y="573"/>
                </a:lnTo>
                <a:lnTo>
                  <a:pt x="91" y="569"/>
                </a:lnTo>
                <a:lnTo>
                  <a:pt x="81" y="576"/>
                </a:lnTo>
                <a:lnTo>
                  <a:pt x="88" y="576"/>
                </a:lnTo>
                <a:lnTo>
                  <a:pt x="88" y="576"/>
                </a:lnTo>
                <a:lnTo>
                  <a:pt x="92" y="574"/>
                </a:lnTo>
                <a:lnTo>
                  <a:pt x="96" y="573"/>
                </a:lnTo>
                <a:lnTo>
                  <a:pt x="97" y="569"/>
                </a:lnTo>
                <a:lnTo>
                  <a:pt x="99" y="565"/>
                </a:lnTo>
                <a:lnTo>
                  <a:pt x="99" y="541"/>
                </a:lnTo>
                <a:lnTo>
                  <a:pt x="88" y="541"/>
                </a:lnTo>
                <a:lnTo>
                  <a:pt x="99" y="542"/>
                </a:lnTo>
                <a:lnTo>
                  <a:pt x="104" y="509"/>
                </a:lnTo>
                <a:lnTo>
                  <a:pt x="104" y="507"/>
                </a:lnTo>
                <a:lnTo>
                  <a:pt x="104" y="447"/>
                </a:lnTo>
                <a:lnTo>
                  <a:pt x="92" y="447"/>
                </a:lnTo>
                <a:lnTo>
                  <a:pt x="92" y="458"/>
                </a:lnTo>
                <a:lnTo>
                  <a:pt x="97" y="456"/>
                </a:lnTo>
                <a:lnTo>
                  <a:pt x="100" y="455"/>
                </a:lnTo>
                <a:lnTo>
                  <a:pt x="102" y="451"/>
                </a:lnTo>
                <a:lnTo>
                  <a:pt x="92" y="458"/>
                </a:lnTo>
                <a:lnTo>
                  <a:pt x="99" y="458"/>
                </a:lnTo>
                <a:lnTo>
                  <a:pt x="99" y="458"/>
                </a:lnTo>
                <a:lnTo>
                  <a:pt x="104" y="456"/>
                </a:lnTo>
                <a:lnTo>
                  <a:pt x="107" y="455"/>
                </a:lnTo>
                <a:lnTo>
                  <a:pt x="108" y="451"/>
                </a:lnTo>
                <a:lnTo>
                  <a:pt x="119" y="428"/>
                </a:lnTo>
                <a:lnTo>
                  <a:pt x="119" y="428"/>
                </a:lnTo>
                <a:lnTo>
                  <a:pt x="121" y="423"/>
                </a:lnTo>
                <a:lnTo>
                  <a:pt x="121" y="397"/>
                </a:lnTo>
                <a:lnTo>
                  <a:pt x="110" y="397"/>
                </a:lnTo>
                <a:lnTo>
                  <a:pt x="118" y="405"/>
                </a:lnTo>
                <a:lnTo>
                  <a:pt x="119" y="402"/>
                </a:lnTo>
                <a:lnTo>
                  <a:pt x="116" y="407"/>
                </a:lnTo>
                <a:lnTo>
                  <a:pt x="123" y="402"/>
                </a:lnTo>
                <a:lnTo>
                  <a:pt x="116" y="392"/>
                </a:lnTo>
                <a:lnTo>
                  <a:pt x="123" y="402"/>
                </a:lnTo>
                <a:lnTo>
                  <a:pt x="127" y="399"/>
                </a:lnTo>
                <a:lnTo>
                  <a:pt x="129" y="397"/>
                </a:lnTo>
                <a:lnTo>
                  <a:pt x="131" y="394"/>
                </a:lnTo>
                <a:lnTo>
                  <a:pt x="132" y="389"/>
                </a:lnTo>
                <a:lnTo>
                  <a:pt x="132" y="372"/>
                </a:lnTo>
                <a:lnTo>
                  <a:pt x="121" y="372"/>
                </a:lnTo>
                <a:lnTo>
                  <a:pt x="110" y="372"/>
                </a:lnTo>
                <a:lnTo>
                  <a:pt x="112" y="377"/>
                </a:lnTo>
                <a:lnTo>
                  <a:pt x="113" y="380"/>
                </a:lnTo>
                <a:lnTo>
                  <a:pt x="116" y="381"/>
                </a:lnTo>
                <a:lnTo>
                  <a:pt x="121" y="383"/>
                </a:lnTo>
                <a:lnTo>
                  <a:pt x="126" y="381"/>
                </a:lnTo>
                <a:lnTo>
                  <a:pt x="129" y="380"/>
                </a:lnTo>
                <a:lnTo>
                  <a:pt x="131" y="377"/>
                </a:lnTo>
                <a:lnTo>
                  <a:pt x="110" y="372"/>
                </a:lnTo>
                <a:lnTo>
                  <a:pt x="110" y="377"/>
                </a:lnTo>
                <a:lnTo>
                  <a:pt x="110" y="377"/>
                </a:lnTo>
                <a:lnTo>
                  <a:pt x="112" y="381"/>
                </a:lnTo>
                <a:lnTo>
                  <a:pt x="113" y="384"/>
                </a:lnTo>
                <a:lnTo>
                  <a:pt x="116" y="386"/>
                </a:lnTo>
                <a:lnTo>
                  <a:pt x="121" y="388"/>
                </a:lnTo>
                <a:lnTo>
                  <a:pt x="126" y="386"/>
                </a:lnTo>
                <a:lnTo>
                  <a:pt x="129" y="384"/>
                </a:lnTo>
                <a:lnTo>
                  <a:pt x="131" y="381"/>
                </a:lnTo>
                <a:lnTo>
                  <a:pt x="132" y="381"/>
                </a:lnTo>
                <a:lnTo>
                  <a:pt x="137" y="369"/>
                </a:lnTo>
                <a:lnTo>
                  <a:pt x="137" y="364"/>
                </a:lnTo>
                <a:lnTo>
                  <a:pt x="137" y="348"/>
                </a:lnTo>
                <a:lnTo>
                  <a:pt x="126" y="348"/>
                </a:lnTo>
                <a:lnTo>
                  <a:pt x="126" y="359"/>
                </a:lnTo>
                <a:lnTo>
                  <a:pt x="131" y="357"/>
                </a:lnTo>
                <a:lnTo>
                  <a:pt x="134" y="356"/>
                </a:lnTo>
                <a:lnTo>
                  <a:pt x="135" y="353"/>
                </a:lnTo>
                <a:lnTo>
                  <a:pt x="126" y="359"/>
                </a:lnTo>
                <a:lnTo>
                  <a:pt x="134" y="359"/>
                </a:lnTo>
                <a:lnTo>
                  <a:pt x="134" y="359"/>
                </a:lnTo>
                <a:lnTo>
                  <a:pt x="139" y="357"/>
                </a:lnTo>
                <a:lnTo>
                  <a:pt x="142" y="356"/>
                </a:lnTo>
                <a:lnTo>
                  <a:pt x="147" y="351"/>
                </a:lnTo>
                <a:lnTo>
                  <a:pt x="139" y="343"/>
                </a:lnTo>
                <a:lnTo>
                  <a:pt x="127" y="343"/>
                </a:lnTo>
                <a:lnTo>
                  <a:pt x="129" y="348"/>
                </a:lnTo>
                <a:lnTo>
                  <a:pt x="131" y="351"/>
                </a:lnTo>
                <a:lnTo>
                  <a:pt x="134" y="353"/>
                </a:lnTo>
                <a:lnTo>
                  <a:pt x="139" y="354"/>
                </a:lnTo>
                <a:lnTo>
                  <a:pt x="143" y="353"/>
                </a:lnTo>
                <a:lnTo>
                  <a:pt x="127" y="343"/>
                </a:lnTo>
                <a:lnTo>
                  <a:pt x="127" y="351"/>
                </a:lnTo>
                <a:lnTo>
                  <a:pt x="127" y="351"/>
                </a:lnTo>
                <a:lnTo>
                  <a:pt x="129" y="356"/>
                </a:lnTo>
                <a:lnTo>
                  <a:pt x="131" y="359"/>
                </a:lnTo>
                <a:lnTo>
                  <a:pt x="134" y="361"/>
                </a:lnTo>
                <a:lnTo>
                  <a:pt x="139" y="362"/>
                </a:lnTo>
                <a:lnTo>
                  <a:pt x="143" y="361"/>
                </a:lnTo>
                <a:lnTo>
                  <a:pt x="147" y="359"/>
                </a:lnTo>
                <a:lnTo>
                  <a:pt x="148" y="356"/>
                </a:lnTo>
                <a:lnTo>
                  <a:pt x="150" y="351"/>
                </a:lnTo>
                <a:lnTo>
                  <a:pt x="150" y="348"/>
                </a:lnTo>
                <a:lnTo>
                  <a:pt x="139" y="348"/>
                </a:lnTo>
                <a:lnTo>
                  <a:pt x="147" y="356"/>
                </a:lnTo>
                <a:lnTo>
                  <a:pt x="148" y="353"/>
                </a:lnTo>
                <a:lnTo>
                  <a:pt x="147" y="356"/>
                </a:lnTo>
                <a:lnTo>
                  <a:pt x="151" y="351"/>
                </a:lnTo>
                <a:lnTo>
                  <a:pt x="143" y="343"/>
                </a:lnTo>
                <a:lnTo>
                  <a:pt x="132" y="343"/>
                </a:lnTo>
                <a:lnTo>
                  <a:pt x="134" y="348"/>
                </a:lnTo>
                <a:lnTo>
                  <a:pt x="135" y="351"/>
                </a:lnTo>
                <a:lnTo>
                  <a:pt x="139" y="353"/>
                </a:lnTo>
                <a:lnTo>
                  <a:pt x="143" y="354"/>
                </a:lnTo>
                <a:lnTo>
                  <a:pt x="148" y="353"/>
                </a:lnTo>
                <a:lnTo>
                  <a:pt x="132" y="343"/>
                </a:lnTo>
                <a:lnTo>
                  <a:pt x="132" y="348"/>
                </a:lnTo>
                <a:lnTo>
                  <a:pt x="132" y="348"/>
                </a:lnTo>
                <a:lnTo>
                  <a:pt x="134" y="353"/>
                </a:lnTo>
                <a:lnTo>
                  <a:pt x="135" y="356"/>
                </a:lnTo>
                <a:lnTo>
                  <a:pt x="139" y="357"/>
                </a:lnTo>
                <a:lnTo>
                  <a:pt x="143" y="359"/>
                </a:lnTo>
                <a:lnTo>
                  <a:pt x="148" y="357"/>
                </a:lnTo>
                <a:lnTo>
                  <a:pt x="151" y="356"/>
                </a:lnTo>
                <a:lnTo>
                  <a:pt x="153" y="353"/>
                </a:lnTo>
                <a:lnTo>
                  <a:pt x="155" y="348"/>
                </a:lnTo>
                <a:lnTo>
                  <a:pt x="155" y="343"/>
                </a:lnTo>
                <a:lnTo>
                  <a:pt x="143" y="343"/>
                </a:lnTo>
                <a:lnTo>
                  <a:pt x="143" y="354"/>
                </a:lnTo>
                <a:lnTo>
                  <a:pt x="148" y="353"/>
                </a:lnTo>
                <a:lnTo>
                  <a:pt x="151" y="351"/>
                </a:lnTo>
                <a:lnTo>
                  <a:pt x="153" y="348"/>
                </a:lnTo>
                <a:lnTo>
                  <a:pt x="143" y="354"/>
                </a:lnTo>
                <a:lnTo>
                  <a:pt x="150" y="354"/>
                </a:lnTo>
                <a:lnTo>
                  <a:pt x="150" y="354"/>
                </a:lnTo>
                <a:lnTo>
                  <a:pt x="155" y="353"/>
                </a:lnTo>
                <a:lnTo>
                  <a:pt x="158" y="351"/>
                </a:lnTo>
                <a:lnTo>
                  <a:pt x="159" y="348"/>
                </a:lnTo>
                <a:lnTo>
                  <a:pt x="161" y="343"/>
                </a:lnTo>
                <a:lnTo>
                  <a:pt x="161" y="335"/>
                </a:lnTo>
                <a:lnTo>
                  <a:pt x="150" y="335"/>
                </a:lnTo>
                <a:lnTo>
                  <a:pt x="158" y="343"/>
                </a:lnTo>
                <a:lnTo>
                  <a:pt x="159" y="340"/>
                </a:lnTo>
                <a:lnTo>
                  <a:pt x="156" y="345"/>
                </a:lnTo>
                <a:lnTo>
                  <a:pt x="163" y="340"/>
                </a:lnTo>
                <a:lnTo>
                  <a:pt x="164" y="338"/>
                </a:lnTo>
                <a:lnTo>
                  <a:pt x="166" y="335"/>
                </a:lnTo>
                <a:lnTo>
                  <a:pt x="167" y="330"/>
                </a:lnTo>
                <a:lnTo>
                  <a:pt x="167" y="327"/>
                </a:lnTo>
                <a:lnTo>
                  <a:pt x="156" y="327"/>
                </a:lnTo>
                <a:lnTo>
                  <a:pt x="145" y="327"/>
                </a:lnTo>
                <a:lnTo>
                  <a:pt x="147" y="332"/>
                </a:lnTo>
                <a:lnTo>
                  <a:pt x="148" y="335"/>
                </a:lnTo>
                <a:lnTo>
                  <a:pt x="151" y="337"/>
                </a:lnTo>
                <a:lnTo>
                  <a:pt x="156" y="338"/>
                </a:lnTo>
                <a:lnTo>
                  <a:pt x="161" y="337"/>
                </a:lnTo>
                <a:lnTo>
                  <a:pt x="164" y="335"/>
                </a:lnTo>
                <a:lnTo>
                  <a:pt x="166" y="332"/>
                </a:lnTo>
                <a:lnTo>
                  <a:pt x="145" y="327"/>
                </a:lnTo>
                <a:lnTo>
                  <a:pt x="145" y="330"/>
                </a:lnTo>
                <a:lnTo>
                  <a:pt x="145" y="330"/>
                </a:lnTo>
                <a:lnTo>
                  <a:pt x="147" y="335"/>
                </a:lnTo>
                <a:lnTo>
                  <a:pt x="148" y="338"/>
                </a:lnTo>
                <a:lnTo>
                  <a:pt x="151" y="340"/>
                </a:lnTo>
                <a:lnTo>
                  <a:pt x="156" y="341"/>
                </a:lnTo>
                <a:lnTo>
                  <a:pt x="161" y="341"/>
                </a:lnTo>
                <a:lnTo>
                  <a:pt x="161" y="341"/>
                </a:lnTo>
                <a:lnTo>
                  <a:pt x="166" y="340"/>
                </a:lnTo>
                <a:lnTo>
                  <a:pt x="169" y="338"/>
                </a:lnTo>
                <a:lnTo>
                  <a:pt x="170" y="335"/>
                </a:lnTo>
                <a:lnTo>
                  <a:pt x="172" y="330"/>
                </a:lnTo>
                <a:lnTo>
                  <a:pt x="172" y="289"/>
                </a:lnTo>
                <a:lnTo>
                  <a:pt x="161" y="289"/>
                </a:lnTo>
                <a:lnTo>
                  <a:pt x="161" y="300"/>
                </a:lnTo>
                <a:lnTo>
                  <a:pt x="166" y="298"/>
                </a:lnTo>
                <a:lnTo>
                  <a:pt x="169" y="297"/>
                </a:lnTo>
                <a:lnTo>
                  <a:pt x="170" y="294"/>
                </a:lnTo>
                <a:lnTo>
                  <a:pt x="161" y="300"/>
                </a:lnTo>
                <a:lnTo>
                  <a:pt x="167" y="300"/>
                </a:lnTo>
                <a:lnTo>
                  <a:pt x="167" y="300"/>
                </a:lnTo>
                <a:lnTo>
                  <a:pt x="172" y="298"/>
                </a:lnTo>
                <a:lnTo>
                  <a:pt x="175" y="297"/>
                </a:lnTo>
                <a:lnTo>
                  <a:pt x="177" y="294"/>
                </a:lnTo>
                <a:lnTo>
                  <a:pt x="178" y="289"/>
                </a:lnTo>
                <a:lnTo>
                  <a:pt x="178" y="219"/>
                </a:lnTo>
                <a:lnTo>
                  <a:pt x="167" y="219"/>
                </a:lnTo>
                <a:lnTo>
                  <a:pt x="167" y="230"/>
                </a:lnTo>
                <a:lnTo>
                  <a:pt x="172" y="228"/>
                </a:lnTo>
                <a:lnTo>
                  <a:pt x="175" y="227"/>
                </a:lnTo>
                <a:lnTo>
                  <a:pt x="177" y="223"/>
                </a:lnTo>
                <a:lnTo>
                  <a:pt x="167" y="230"/>
                </a:lnTo>
                <a:lnTo>
                  <a:pt x="172" y="230"/>
                </a:lnTo>
                <a:lnTo>
                  <a:pt x="172" y="230"/>
                </a:lnTo>
                <a:lnTo>
                  <a:pt x="177" y="228"/>
                </a:lnTo>
                <a:lnTo>
                  <a:pt x="180" y="227"/>
                </a:lnTo>
                <a:lnTo>
                  <a:pt x="182" y="223"/>
                </a:lnTo>
                <a:lnTo>
                  <a:pt x="183" y="219"/>
                </a:lnTo>
                <a:lnTo>
                  <a:pt x="183" y="211"/>
                </a:lnTo>
                <a:lnTo>
                  <a:pt x="172" y="211"/>
                </a:lnTo>
                <a:lnTo>
                  <a:pt x="172" y="222"/>
                </a:lnTo>
                <a:lnTo>
                  <a:pt x="177" y="220"/>
                </a:lnTo>
                <a:lnTo>
                  <a:pt x="180" y="219"/>
                </a:lnTo>
                <a:lnTo>
                  <a:pt x="182" y="215"/>
                </a:lnTo>
                <a:lnTo>
                  <a:pt x="172" y="222"/>
                </a:lnTo>
                <a:lnTo>
                  <a:pt x="178" y="222"/>
                </a:lnTo>
                <a:lnTo>
                  <a:pt x="178" y="211"/>
                </a:lnTo>
                <a:lnTo>
                  <a:pt x="174" y="220"/>
                </a:lnTo>
                <a:lnTo>
                  <a:pt x="180" y="223"/>
                </a:lnTo>
                <a:lnTo>
                  <a:pt x="180" y="223"/>
                </a:lnTo>
                <a:lnTo>
                  <a:pt x="185" y="225"/>
                </a:lnTo>
                <a:lnTo>
                  <a:pt x="190" y="223"/>
                </a:lnTo>
                <a:lnTo>
                  <a:pt x="193" y="222"/>
                </a:lnTo>
                <a:lnTo>
                  <a:pt x="194" y="219"/>
                </a:lnTo>
                <a:lnTo>
                  <a:pt x="196" y="214"/>
                </a:lnTo>
                <a:lnTo>
                  <a:pt x="196" y="206"/>
                </a:lnTo>
                <a:lnTo>
                  <a:pt x="185" y="206"/>
                </a:lnTo>
                <a:lnTo>
                  <a:pt x="185" y="217"/>
                </a:lnTo>
                <a:lnTo>
                  <a:pt x="190" y="215"/>
                </a:lnTo>
                <a:lnTo>
                  <a:pt x="193" y="214"/>
                </a:lnTo>
                <a:lnTo>
                  <a:pt x="194" y="211"/>
                </a:lnTo>
                <a:lnTo>
                  <a:pt x="185" y="217"/>
                </a:lnTo>
                <a:lnTo>
                  <a:pt x="190" y="217"/>
                </a:lnTo>
                <a:lnTo>
                  <a:pt x="190" y="217"/>
                </a:lnTo>
                <a:lnTo>
                  <a:pt x="194" y="215"/>
                </a:lnTo>
                <a:lnTo>
                  <a:pt x="198" y="214"/>
                </a:lnTo>
                <a:lnTo>
                  <a:pt x="199" y="211"/>
                </a:lnTo>
                <a:lnTo>
                  <a:pt x="201" y="206"/>
                </a:lnTo>
                <a:lnTo>
                  <a:pt x="201" y="198"/>
                </a:lnTo>
                <a:lnTo>
                  <a:pt x="190" y="198"/>
                </a:lnTo>
                <a:lnTo>
                  <a:pt x="198" y="206"/>
                </a:lnTo>
                <a:lnTo>
                  <a:pt x="199" y="203"/>
                </a:lnTo>
                <a:lnTo>
                  <a:pt x="196" y="208"/>
                </a:lnTo>
                <a:lnTo>
                  <a:pt x="202" y="203"/>
                </a:lnTo>
                <a:lnTo>
                  <a:pt x="196" y="193"/>
                </a:lnTo>
                <a:lnTo>
                  <a:pt x="196" y="204"/>
                </a:lnTo>
                <a:lnTo>
                  <a:pt x="201" y="203"/>
                </a:lnTo>
                <a:lnTo>
                  <a:pt x="196" y="204"/>
                </a:lnTo>
                <a:lnTo>
                  <a:pt x="202" y="204"/>
                </a:lnTo>
                <a:lnTo>
                  <a:pt x="202" y="204"/>
                </a:lnTo>
                <a:lnTo>
                  <a:pt x="207" y="203"/>
                </a:lnTo>
                <a:lnTo>
                  <a:pt x="209" y="203"/>
                </a:lnTo>
                <a:lnTo>
                  <a:pt x="214" y="200"/>
                </a:lnTo>
                <a:lnTo>
                  <a:pt x="215" y="198"/>
                </a:lnTo>
                <a:lnTo>
                  <a:pt x="217" y="195"/>
                </a:lnTo>
                <a:lnTo>
                  <a:pt x="218" y="190"/>
                </a:lnTo>
                <a:lnTo>
                  <a:pt x="218" y="185"/>
                </a:lnTo>
                <a:lnTo>
                  <a:pt x="207" y="185"/>
                </a:lnTo>
                <a:lnTo>
                  <a:pt x="196" y="185"/>
                </a:lnTo>
                <a:lnTo>
                  <a:pt x="198" y="190"/>
                </a:lnTo>
                <a:lnTo>
                  <a:pt x="199" y="193"/>
                </a:lnTo>
                <a:lnTo>
                  <a:pt x="202" y="195"/>
                </a:lnTo>
                <a:lnTo>
                  <a:pt x="207" y="196"/>
                </a:lnTo>
                <a:lnTo>
                  <a:pt x="212" y="195"/>
                </a:lnTo>
                <a:lnTo>
                  <a:pt x="215" y="193"/>
                </a:lnTo>
                <a:lnTo>
                  <a:pt x="217" y="190"/>
                </a:lnTo>
                <a:lnTo>
                  <a:pt x="196" y="185"/>
                </a:lnTo>
                <a:lnTo>
                  <a:pt x="196" y="190"/>
                </a:lnTo>
                <a:lnTo>
                  <a:pt x="196" y="190"/>
                </a:lnTo>
                <a:lnTo>
                  <a:pt x="198" y="195"/>
                </a:lnTo>
                <a:lnTo>
                  <a:pt x="199" y="198"/>
                </a:lnTo>
                <a:lnTo>
                  <a:pt x="202" y="200"/>
                </a:lnTo>
                <a:lnTo>
                  <a:pt x="207" y="201"/>
                </a:lnTo>
                <a:lnTo>
                  <a:pt x="212" y="201"/>
                </a:lnTo>
                <a:lnTo>
                  <a:pt x="212" y="201"/>
                </a:lnTo>
                <a:lnTo>
                  <a:pt x="217" y="200"/>
                </a:lnTo>
                <a:lnTo>
                  <a:pt x="220" y="198"/>
                </a:lnTo>
                <a:lnTo>
                  <a:pt x="222" y="195"/>
                </a:lnTo>
                <a:lnTo>
                  <a:pt x="223" y="190"/>
                </a:lnTo>
                <a:lnTo>
                  <a:pt x="223" y="147"/>
                </a:lnTo>
                <a:lnTo>
                  <a:pt x="212" y="147"/>
                </a:lnTo>
                <a:lnTo>
                  <a:pt x="212" y="158"/>
                </a:lnTo>
                <a:lnTo>
                  <a:pt x="217" y="157"/>
                </a:lnTo>
                <a:lnTo>
                  <a:pt x="220" y="155"/>
                </a:lnTo>
                <a:lnTo>
                  <a:pt x="222" y="152"/>
                </a:lnTo>
                <a:lnTo>
                  <a:pt x="212" y="158"/>
                </a:lnTo>
                <a:lnTo>
                  <a:pt x="220" y="158"/>
                </a:lnTo>
                <a:lnTo>
                  <a:pt x="220" y="158"/>
                </a:lnTo>
                <a:lnTo>
                  <a:pt x="225" y="157"/>
                </a:lnTo>
                <a:lnTo>
                  <a:pt x="228" y="155"/>
                </a:lnTo>
                <a:lnTo>
                  <a:pt x="229" y="152"/>
                </a:lnTo>
                <a:lnTo>
                  <a:pt x="231" y="147"/>
                </a:lnTo>
                <a:lnTo>
                  <a:pt x="231" y="139"/>
                </a:lnTo>
                <a:lnTo>
                  <a:pt x="220" y="139"/>
                </a:lnTo>
                <a:lnTo>
                  <a:pt x="228" y="147"/>
                </a:lnTo>
                <a:lnTo>
                  <a:pt x="229" y="144"/>
                </a:lnTo>
                <a:lnTo>
                  <a:pt x="228" y="147"/>
                </a:lnTo>
                <a:lnTo>
                  <a:pt x="237" y="137"/>
                </a:lnTo>
                <a:lnTo>
                  <a:pt x="229" y="129"/>
                </a:lnTo>
                <a:lnTo>
                  <a:pt x="218" y="129"/>
                </a:lnTo>
                <a:lnTo>
                  <a:pt x="220" y="134"/>
                </a:lnTo>
                <a:lnTo>
                  <a:pt x="222" y="137"/>
                </a:lnTo>
                <a:lnTo>
                  <a:pt x="225" y="139"/>
                </a:lnTo>
                <a:lnTo>
                  <a:pt x="229" y="141"/>
                </a:lnTo>
                <a:lnTo>
                  <a:pt x="234" y="139"/>
                </a:lnTo>
                <a:lnTo>
                  <a:pt x="218" y="129"/>
                </a:lnTo>
                <a:lnTo>
                  <a:pt x="218" y="134"/>
                </a:lnTo>
                <a:lnTo>
                  <a:pt x="218" y="134"/>
                </a:lnTo>
                <a:lnTo>
                  <a:pt x="220" y="139"/>
                </a:lnTo>
                <a:lnTo>
                  <a:pt x="222" y="142"/>
                </a:lnTo>
                <a:lnTo>
                  <a:pt x="225" y="144"/>
                </a:lnTo>
                <a:lnTo>
                  <a:pt x="229" y="145"/>
                </a:lnTo>
                <a:lnTo>
                  <a:pt x="234" y="144"/>
                </a:lnTo>
                <a:lnTo>
                  <a:pt x="237" y="142"/>
                </a:lnTo>
                <a:lnTo>
                  <a:pt x="239" y="139"/>
                </a:lnTo>
                <a:lnTo>
                  <a:pt x="241" y="134"/>
                </a:lnTo>
                <a:lnTo>
                  <a:pt x="241" y="129"/>
                </a:lnTo>
                <a:lnTo>
                  <a:pt x="229" y="129"/>
                </a:lnTo>
                <a:lnTo>
                  <a:pt x="237" y="137"/>
                </a:lnTo>
                <a:lnTo>
                  <a:pt x="239" y="134"/>
                </a:lnTo>
                <a:lnTo>
                  <a:pt x="234" y="139"/>
                </a:lnTo>
                <a:lnTo>
                  <a:pt x="241" y="136"/>
                </a:lnTo>
                <a:lnTo>
                  <a:pt x="244" y="134"/>
                </a:lnTo>
                <a:lnTo>
                  <a:pt x="245" y="131"/>
                </a:lnTo>
                <a:lnTo>
                  <a:pt x="247" y="126"/>
                </a:lnTo>
                <a:lnTo>
                  <a:pt x="247" y="117"/>
                </a:lnTo>
                <a:lnTo>
                  <a:pt x="236" y="117"/>
                </a:lnTo>
                <a:lnTo>
                  <a:pt x="236" y="128"/>
                </a:lnTo>
                <a:lnTo>
                  <a:pt x="241" y="126"/>
                </a:lnTo>
                <a:lnTo>
                  <a:pt x="244" y="125"/>
                </a:lnTo>
                <a:lnTo>
                  <a:pt x="245" y="121"/>
                </a:lnTo>
                <a:lnTo>
                  <a:pt x="236" y="128"/>
                </a:lnTo>
                <a:lnTo>
                  <a:pt x="242" y="128"/>
                </a:lnTo>
                <a:lnTo>
                  <a:pt x="242" y="128"/>
                </a:lnTo>
                <a:lnTo>
                  <a:pt x="247" y="126"/>
                </a:lnTo>
                <a:lnTo>
                  <a:pt x="250" y="125"/>
                </a:lnTo>
                <a:lnTo>
                  <a:pt x="252" y="121"/>
                </a:lnTo>
                <a:lnTo>
                  <a:pt x="253" y="117"/>
                </a:lnTo>
                <a:lnTo>
                  <a:pt x="253" y="109"/>
                </a:lnTo>
                <a:lnTo>
                  <a:pt x="242" y="109"/>
                </a:lnTo>
                <a:lnTo>
                  <a:pt x="250" y="117"/>
                </a:lnTo>
                <a:lnTo>
                  <a:pt x="252" y="113"/>
                </a:lnTo>
                <a:lnTo>
                  <a:pt x="247" y="118"/>
                </a:lnTo>
                <a:lnTo>
                  <a:pt x="253" y="115"/>
                </a:lnTo>
                <a:lnTo>
                  <a:pt x="257" y="113"/>
                </a:lnTo>
                <a:lnTo>
                  <a:pt x="261" y="109"/>
                </a:lnTo>
                <a:lnTo>
                  <a:pt x="261" y="109"/>
                </a:lnTo>
                <a:lnTo>
                  <a:pt x="263" y="105"/>
                </a:lnTo>
                <a:lnTo>
                  <a:pt x="265" y="101"/>
                </a:lnTo>
                <a:lnTo>
                  <a:pt x="265" y="96"/>
                </a:lnTo>
                <a:lnTo>
                  <a:pt x="253" y="96"/>
                </a:lnTo>
                <a:lnTo>
                  <a:pt x="242" y="96"/>
                </a:lnTo>
                <a:lnTo>
                  <a:pt x="244" y="101"/>
                </a:lnTo>
                <a:lnTo>
                  <a:pt x="245" y="104"/>
                </a:lnTo>
                <a:lnTo>
                  <a:pt x="249" y="105"/>
                </a:lnTo>
                <a:lnTo>
                  <a:pt x="253" y="107"/>
                </a:lnTo>
                <a:lnTo>
                  <a:pt x="258" y="105"/>
                </a:lnTo>
                <a:lnTo>
                  <a:pt x="261" y="104"/>
                </a:lnTo>
                <a:lnTo>
                  <a:pt x="263" y="101"/>
                </a:lnTo>
                <a:lnTo>
                  <a:pt x="242" y="96"/>
                </a:lnTo>
                <a:lnTo>
                  <a:pt x="242" y="101"/>
                </a:lnTo>
                <a:lnTo>
                  <a:pt x="242" y="101"/>
                </a:lnTo>
                <a:lnTo>
                  <a:pt x="244" y="105"/>
                </a:lnTo>
                <a:lnTo>
                  <a:pt x="245" y="109"/>
                </a:lnTo>
                <a:lnTo>
                  <a:pt x="249" y="110"/>
                </a:lnTo>
                <a:lnTo>
                  <a:pt x="253" y="112"/>
                </a:lnTo>
                <a:lnTo>
                  <a:pt x="258" y="110"/>
                </a:lnTo>
                <a:lnTo>
                  <a:pt x="261" y="109"/>
                </a:lnTo>
                <a:lnTo>
                  <a:pt x="266" y="104"/>
                </a:lnTo>
                <a:lnTo>
                  <a:pt x="258" y="96"/>
                </a:lnTo>
                <a:lnTo>
                  <a:pt x="263" y="107"/>
                </a:lnTo>
                <a:lnTo>
                  <a:pt x="271" y="104"/>
                </a:lnTo>
                <a:lnTo>
                  <a:pt x="266" y="93"/>
                </a:lnTo>
                <a:lnTo>
                  <a:pt x="266" y="104"/>
                </a:lnTo>
                <a:lnTo>
                  <a:pt x="271" y="104"/>
                </a:lnTo>
                <a:lnTo>
                  <a:pt x="276" y="104"/>
                </a:lnTo>
                <a:lnTo>
                  <a:pt x="276" y="104"/>
                </a:lnTo>
                <a:lnTo>
                  <a:pt x="280" y="102"/>
                </a:lnTo>
                <a:lnTo>
                  <a:pt x="282" y="102"/>
                </a:lnTo>
                <a:lnTo>
                  <a:pt x="290" y="98"/>
                </a:lnTo>
                <a:lnTo>
                  <a:pt x="284" y="88"/>
                </a:lnTo>
                <a:lnTo>
                  <a:pt x="284" y="99"/>
                </a:lnTo>
                <a:lnTo>
                  <a:pt x="288" y="99"/>
                </a:lnTo>
                <a:lnTo>
                  <a:pt x="288" y="99"/>
                </a:lnTo>
                <a:lnTo>
                  <a:pt x="293" y="98"/>
                </a:lnTo>
                <a:lnTo>
                  <a:pt x="296" y="96"/>
                </a:lnTo>
                <a:lnTo>
                  <a:pt x="298" y="93"/>
                </a:lnTo>
                <a:lnTo>
                  <a:pt x="300" y="88"/>
                </a:lnTo>
                <a:lnTo>
                  <a:pt x="300" y="80"/>
                </a:lnTo>
                <a:lnTo>
                  <a:pt x="288" y="80"/>
                </a:lnTo>
                <a:lnTo>
                  <a:pt x="296" y="88"/>
                </a:lnTo>
                <a:lnTo>
                  <a:pt x="298" y="85"/>
                </a:lnTo>
                <a:lnTo>
                  <a:pt x="296" y="88"/>
                </a:lnTo>
                <a:lnTo>
                  <a:pt x="301" y="83"/>
                </a:lnTo>
                <a:lnTo>
                  <a:pt x="293" y="75"/>
                </a:lnTo>
                <a:lnTo>
                  <a:pt x="288" y="85"/>
                </a:lnTo>
                <a:lnTo>
                  <a:pt x="293" y="86"/>
                </a:lnTo>
                <a:lnTo>
                  <a:pt x="298" y="85"/>
                </a:lnTo>
                <a:lnTo>
                  <a:pt x="287" y="85"/>
                </a:lnTo>
                <a:lnTo>
                  <a:pt x="293" y="90"/>
                </a:lnTo>
                <a:lnTo>
                  <a:pt x="295" y="90"/>
                </a:lnTo>
                <a:lnTo>
                  <a:pt x="300" y="91"/>
                </a:lnTo>
                <a:lnTo>
                  <a:pt x="306" y="91"/>
                </a:lnTo>
                <a:lnTo>
                  <a:pt x="311" y="91"/>
                </a:lnTo>
                <a:lnTo>
                  <a:pt x="317" y="91"/>
                </a:lnTo>
                <a:lnTo>
                  <a:pt x="317" y="91"/>
                </a:lnTo>
                <a:lnTo>
                  <a:pt x="322" y="90"/>
                </a:lnTo>
                <a:lnTo>
                  <a:pt x="325" y="88"/>
                </a:lnTo>
                <a:lnTo>
                  <a:pt x="327" y="85"/>
                </a:lnTo>
                <a:lnTo>
                  <a:pt x="328" y="80"/>
                </a:lnTo>
                <a:lnTo>
                  <a:pt x="328" y="72"/>
                </a:lnTo>
                <a:lnTo>
                  <a:pt x="317" y="72"/>
                </a:lnTo>
                <a:lnTo>
                  <a:pt x="317" y="83"/>
                </a:lnTo>
                <a:lnTo>
                  <a:pt x="322" y="82"/>
                </a:lnTo>
                <a:lnTo>
                  <a:pt x="325" y="80"/>
                </a:lnTo>
                <a:lnTo>
                  <a:pt x="327" y="77"/>
                </a:lnTo>
                <a:lnTo>
                  <a:pt x="317" y="83"/>
                </a:lnTo>
                <a:lnTo>
                  <a:pt x="322" y="83"/>
                </a:lnTo>
                <a:lnTo>
                  <a:pt x="322" y="83"/>
                </a:lnTo>
                <a:lnTo>
                  <a:pt x="327" y="82"/>
                </a:lnTo>
                <a:lnTo>
                  <a:pt x="330" y="80"/>
                </a:lnTo>
                <a:lnTo>
                  <a:pt x="332" y="77"/>
                </a:lnTo>
                <a:lnTo>
                  <a:pt x="333" y="72"/>
                </a:lnTo>
                <a:lnTo>
                  <a:pt x="333" y="64"/>
                </a:lnTo>
                <a:lnTo>
                  <a:pt x="322" y="64"/>
                </a:lnTo>
                <a:lnTo>
                  <a:pt x="330" y="72"/>
                </a:lnTo>
                <a:lnTo>
                  <a:pt x="332" y="69"/>
                </a:lnTo>
                <a:lnTo>
                  <a:pt x="328" y="74"/>
                </a:lnTo>
                <a:lnTo>
                  <a:pt x="335" y="69"/>
                </a:lnTo>
                <a:lnTo>
                  <a:pt x="328" y="59"/>
                </a:lnTo>
                <a:lnTo>
                  <a:pt x="328" y="70"/>
                </a:lnTo>
                <a:lnTo>
                  <a:pt x="333" y="69"/>
                </a:lnTo>
                <a:lnTo>
                  <a:pt x="328" y="70"/>
                </a:lnTo>
                <a:lnTo>
                  <a:pt x="335" y="70"/>
                </a:lnTo>
                <a:lnTo>
                  <a:pt x="339" y="70"/>
                </a:lnTo>
                <a:lnTo>
                  <a:pt x="344" y="70"/>
                </a:lnTo>
                <a:lnTo>
                  <a:pt x="352" y="70"/>
                </a:lnTo>
                <a:lnTo>
                  <a:pt x="352" y="70"/>
                </a:lnTo>
                <a:lnTo>
                  <a:pt x="357" y="69"/>
                </a:lnTo>
                <a:lnTo>
                  <a:pt x="360" y="67"/>
                </a:lnTo>
                <a:lnTo>
                  <a:pt x="362" y="64"/>
                </a:lnTo>
                <a:lnTo>
                  <a:pt x="363" y="59"/>
                </a:lnTo>
                <a:lnTo>
                  <a:pt x="363" y="51"/>
                </a:lnTo>
                <a:lnTo>
                  <a:pt x="352" y="51"/>
                </a:lnTo>
                <a:lnTo>
                  <a:pt x="360" y="59"/>
                </a:lnTo>
                <a:lnTo>
                  <a:pt x="362" y="56"/>
                </a:lnTo>
                <a:lnTo>
                  <a:pt x="360" y="59"/>
                </a:lnTo>
                <a:lnTo>
                  <a:pt x="365" y="54"/>
                </a:lnTo>
                <a:lnTo>
                  <a:pt x="357" y="47"/>
                </a:lnTo>
                <a:lnTo>
                  <a:pt x="352" y="56"/>
                </a:lnTo>
                <a:lnTo>
                  <a:pt x="357" y="58"/>
                </a:lnTo>
                <a:lnTo>
                  <a:pt x="362" y="56"/>
                </a:lnTo>
                <a:lnTo>
                  <a:pt x="349" y="54"/>
                </a:lnTo>
                <a:lnTo>
                  <a:pt x="354" y="59"/>
                </a:lnTo>
                <a:lnTo>
                  <a:pt x="357" y="61"/>
                </a:lnTo>
                <a:lnTo>
                  <a:pt x="362" y="62"/>
                </a:lnTo>
                <a:lnTo>
                  <a:pt x="367" y="61"/>
                </a:lnTo>
                <a:lnTo>
                  <a:pt x="368" y="61"/>
                </a:lnTo>
                <a:lnTo>
                  <a:pt x="376" y="56"/>
                </a:lnTo>
                <a:lnTo>
                  <a:pt x="370" y="47"/>
                </a:lnTo>
                <a:lnTo>
                  <a:pt x="370" y="58"/>
                </a:lnTo>
                <a:lnTo>
                  <a:pt x="375" y="58"/>
                </a:lnTo>
                <a:lnTo>
                  <a:pt x="375" y="58"/>
                </a:lnTo>
                <a:lnTo>
                  <a:pt x="379" y="56"/>
                </a:lnTo>
                <a:lnTo>
                  <a:pt x="383" y="54"/>
                </a:lnTo>
                <a:lnTo>
                  <a:pt x="384" y="51"/>
                </a:lnTo>
                <a:lnTo>
                  <a:pt x="386" y="47"/>
                </a:lnTo>
                <a:lnTo>
                  <a:pt x="386" y="39"/>
                </a:lnTo>
                <a:lnTo>
                  <a:pt x="375" y="39"/>
                </a:lnTo>
                <a:lnTo>
                  <a:pt x="375" y="50"/>
                </a:lnTo>
                <a:lnTo>
                  <a:pt x="379" y="48"/>
                </a:lnTo>
                <a:lnTo>
                  <a:pt x="383" y="47"/>
                </a:lnTo>
                <a:lnTo>
                  <a:pt x="384" y="43"/>
                </a:lnTo>
                <a:lnTo>
                  <a:pt x="375" y="50"/>
                </a:lnTo>
                <a:lnTo>
                  <a:pt x="379" y="50"/>
                </a:lnTo>
                <a:lnTo>
                  <a:pt x="386" y="50"/>
                </a:lnTo>
                <a:lnTo>
                  <a:pt x="386" y="50"/>
                </a:lnTo>
                <a:lnTo>
                  <a:pt x="390" y="48"/>
                </a:lnTo>
                <a:lnTo>
                  <a:pt x="392" y="48"/>
                </a:lnTo>
                <a:lnTo>
                  <a:pt x="398" y="43"/>
                </a:lnTo>
                <a:lnTo>
                  <a:pt x="392" y="34"/>
                </a:lnTo>
                <a:lnTo>
                  <a:pt x="392" y="45"/>
                </a:lnTo>
                <a:lnTo>
                  <a:pt x="397" y="43"/>
                </a:lnTo>
                <a:lnTo>
                  <a:pt x="392" y="45"/>
                </a:lnTo>
                <a:lnTo>
                  <a:pt x="397" y="45"/>
                </a:lnTo>
                <a:lnTo>
                  <a:pt x="397" y="45"/>
                </a:lnTo>
                <a:lnTo>
                  <a:pt x="402" y="43"/>
                </a:lnTo>
                <a:lnTo>
                  <a:pt x="405" y="42"/>
                </a:lnTo>
                <a:lnTo>
                  <a:pt x="406" y="39"/>
                </a:lnTo>
                <a:lnTo>
                  <a:pt x="408" y="34"/>
                </a:lnTo>
                <a:lnTo>
                  <a:pt x="408" y="26"/>
                </a:lnTo>
                <a:lnTo>
                  <a:pt x="397" y="26"/>
                </a:lnTo>
                <a:lnTo>
                  <a:pt x="397" y="37"/>
                </a:lnTo>
                <a:lnTo>
                  <a:pt x="402" y="35"/>
                </a:lnTo>
                <a:lnTo>
                  <a:pt x="405" y="34"/>
                </a:lnTo>
                <a:lnTo>
                  <a:pt x="406" y="31"/>
                </a:lnTo>
                <a:lnTo>
                  <a:pt x="397" y="37"/>
                </a:lnTo>
                <a:lnTo>
                  <a:pt x="403" y="37"/>
                </a:lnTo>
                <a:lnTo>
                  <a:pt x="408" y="37"/>
                </a:lnTo>
                <a:lnTo>
                  <a:pt x="414" y="37"/>
                </a:lnTo>
                <a:lnTo>
                  <a:pt x="421" y="37"/>
                </a:lnTo>
                <a:lnTo>
                  <a:pt x="426" y="37"/>
                </a:lnTo>
                <a:lnTo>
                  <a:pt x="426" y="37"/>
                </a:lnTo>
                <a:lnTo>
                  <a:pt x="430" y="35"/>
                </a:lnTo>
                <a:lnTo>
                  <a:pt x="432" y="35"/>
                </a:lnTo>
                <a:lnTo>
                  <a:pt x="437" y="32"/>
                </a:lnTo>
                <a:lnTo>
                  <a:pt x="430" y="23"/>
                </a:lnTo>
                <a:lnTo>
                  <a:pt x="430" y="34"/>
                </a:lnTo>
                <a:lnTo>
                  <a:pt x="438" y="34"/>
                </a:lnTo>
                <a:lnTo>
                  <a:pt x="438" y="34"/>
                </a:lnTo>
                <a:lnTo>
                  <a:pt x="443" y="32"/>
                </a:lnTo>
                <a:lnTo>
                  <a:pt x="446" y="31"/>
                </a:lnTo>
                <a:lnTo>
                  <a:pt x="448" y="27"/>
                </a:lnTo>
                <a:lnTo>
                  <a:pt x="449" y="26"/>
                </a:lnTo>
                <a:lnTo>
                  <a:pt x="454" y="5"/>
                </a:lnTo>
                <a:lnTo>
                  <a:pt x="434" y="0"/>
                </a:lnTo>
                <a:lnTo>
                  <a:pt x="429" y="21"/>
                </a:lnTo>
                <a:lnTo>
                  <a:pt x="438" y="11"/>
                </a:lnTo>
                <a:lnTo>
                  <a:pt x="434" y="13"/>
                </a:lnTo>
                <a:lnTo>
                  <a:pt x="430" y="15"/>
                </a:lnTo>
                <a:lnTo>
                  <a:pt x="429" y="18"/>
                </a:lnTo>
                <a:lnTo>
                  <a:pt x="438" y="23"/>
                </a:lnTo>
                <a:lnTo>
                  <a:pt x="438" y="11"/>
                </a:lnTo>
                <a:lnTo>
                  <a:pt x="430" y="11"/>
                </a:lnTo>
                <a:lnTo>
                  <a:pt x="430" y="11"/>
                </a:lnTo>
                <a:lnTo>
                  <a:pt x="426" y="13"/>
                </a:lnTo>
                <a:lnTo>
                  <a:pt x="426" y="13"/>
                </a:lnTo>
                <a:lnTo>
                  <a:pt x="421" y="16"/>
                </a:lnTo>
                <a:lnTo>
                  <a:pt x="426" y="26"/>
                </a:lnTo>
                <a:lnTo>
                  <a:pt x="426" y="15"/>
                </a:lnTo>
                <a:lnTo>
                  <a:pt x="421" y="15"/>
                </a:lnTo>
                <a:lnTo>
                  <a:pt x="414" y="15"/>
                </a:lnTo>
                <a:lnTo>
                  <a:pt x="408" y="15"/>
                </a:lnTo>
                <a:lnTo>
                  <a:pt x="403" y="15"/>
                </a:lnTo>
                <a:lnTo>
                  <a:pt x="397" y="15"/>
                </a:lnTo>
                <a:lnTo>
                  <a:pt x="397" y="15"/>
                </a:lnTo>
                <a:lnTo>
                  <a:pt x="392" y="16"/>
                </a:lnTo>
                <a:lnTo>
                  <a:pt x="389" y="18"/>
                </a:lnTo>
                <a:lnTo>
                  <a:pt x="387" y="21"/>
                </a:lnTo>
                <a:lnTo>
                  <a:pt x="386" y="26"/>
                </a:lnTo>
                <a:lnTo>
                  <a:pt x="386" y="26"/>
                </a:lnTo>
                <a:lnTo>
                  <a:pt x="386" y="34"/>
                </a:lnTo>
                <a:lnTo>
                  <a:pt x="397" y="23"/>
                </a:lnTo>
                <a:lnTo>
                  <a:pt x="392" y="24"/>
                </a:lnTo>
                <a:lnTo>
                  <a:pt x="389" y="26"/>
                </a:lnTo>
                <a:lnTo>
                  <a:pt x="387" y="29"/>
                </a:lnTo>
                <a:lnTo>
                  <a:pt x="386" y="34"/>
                </a:lnTo>
                <a:lnTo>
                  <a:pt x="397" y="34"/>
                </a:lnTo>
                <a:lnTo>
                  <a:pt x="397" y="23"/>
                </a:lnTo>
                <a:lnTo>
                  <a:pt x="392" y="23"/>
                </a:lnTo>
                <a:lnTo>
                  <a:pt x="392" y="23"/>
                </a:lnTo>
                <a:lnTo>
                  <a:pt x="387" y="24"/>
                </a:lnTo>
                <a:lnTo>
                  <a:pt x="386" y="26"/>
                </a:lnTo>
                <a:lnTo>
                  <a:pt x="379" y="31"/>
                </a:lnTo>
                <a:lnTo>
                  <a:pt x="386" y="27"/>
                </a:lnTo>
                <a:lnTo>
                  <a:pt x="381" y="29"/>
                </a:lnTo>
                <a:lnTo>
                  <a:pt x="386" y="39"/>
                </a:lnTo>
                <a:lnTo>
                  <a:pt x="386" y="27"/>
                </a:lnTo>
                <a:lnTo>
                  <a:pt x="379" y="27"/>
                </a:lnTo>
                <a:lnTo>
                  <a:pt x="375" y="27"/>
                </a:lnTo>
                <a:lnTo>
                  <a:pt x="375" y="27"/>
                </a:lnTo>
                <a:lnTo>
                  <a:pt x="370" y="29"/>
                </a:lnTo>
                <a:lnTo>
                  <a:pt x="367" y="31"/>
                </a:lnTo>
                <a:lnTo>
                  <a:pt x="365" y="34"/>
                </a:lnTo>
                <a:lnTo>
                  <a:pt x="363" y="39"/>
                </a:lnTo>
                <a:lnTo>
                  <a:pt x="363" y="39"/>
                </a:lnTo>
                <a:lnTo>
                  <a:pt x="363" y="47"/>
                </a:lnTo>
                <a:lnTo>
                  <a:pt x="375" y="35"/>
                </a:lnTo>
                <a:lnTo>
                  <a:pt x="370" y="37"/>
                </a:lnTo>
                <a:lnTo>
                  <a:pt x="367" y="39"/>
                </a:lnTo>
                <a:lnTo>
                  <a:pt x="365" y="42"/>
                </a:lnTo>
                <a:lnTo>
                  <a:pt x="363" y="47"/>
                </a:lnTo>
                <a:lnTo>
                  <a:pt x="375" y="47"/>
                </a:lnTo>
                <a:lnTo>
                  <a:pt x="375" y="35"/>
                </a:lnTo>
                <a:lnTo>
                  <a:pt x="370" y="35"/>
                </a:lnTo>
                <a:lnTo>
                  <a:pt x="370" y="35"/>
                </a:lnTo>
                <a:lnTo>
                  <a:pt x="365" y="37"/>
                </a:lnTo>
                <a:lnTo>
                  <a:pt x="365" y="37"/>
                </a:lnTo>
                <a:lnTo>
                  <a:pt x="357" y="42"/>
                </a:lnTo>
                <a:lnTo>
                  <a:pt x="367" y="42"/>
                </a:lnTo>
                <a:lnTo>
                  <a:pt x="362" y="40"/>
                </a:lnTo>
                <a:lnTo>
                  <a:pt x="357" y="42"/>
                </a:lnTo>
                <a:lnTo>
                  <a:pt x="362" y="51"/>
                </a:lnTo>
                <a:lnTo>
                  <a:pt x="370" y="43"/>
                </a:lnTo>
                <a:lnTo>
                  <a:pt x="365" y="39"/>
                </a:lnTo>
                <a:lnTo>
                  <a:pt x="362" y="37"/>
                </a:lnTo>
                <a:lnTo>
                  <a:pt x="357" y="35"/>
                </a:lnTo>
                <a:lnTo>
                  <a:pt x="352" y="37"/>
                </a:lnTo>
                <a:lnTo>
                  <a:pt x="349" y="39"/>
                </a:lnTo>
                <a:lnTo>
                  <a:pt x="344" y="43"/>
                </a:lnTo>
                <a:lnTo>
                  <a:pt x="344" y="43"/>
                </a:lnTo>
                <a:lnTo>
                  <a:pt x="343" y="47"/>
                </a:lnTo>
                <a:lnTo>
                  <a:pt x="341" y="51"/>
                </a:lnTo>
                <a:lnTo>
                  <a:pt x="341" y="51"/>
                </a:lnTo>
                <a:lnTo>
                  <a:pt x="341" y="59"/>
                </a:lnTo>
                <a:lnTo>
                  <a:pt x="352" y="48"/>
                </a:lnTo>
                <a:lnTo>
                  <a:pt x="347" y="50"/>
                </a:lnTo>
                <a:lnTo>
                  <a:pt x="344" y="51"/>
                </a:lnTo>
                <a:lnTo>
                  <a:pt x="343" y="54"/>
                </a:lnTo>
                <a:lnTo>
                  <a:pt x="341" y="59"/>
                </a:lnTo>
                <a:lnTo>
                  <a:pt x="352" y="59"/>
                </a:lnTo>
                <a:lnTo>
                  <a:pt x="352" y="48"/>
                </a:lnTo>
                <a:lnTo>
                  <a:pt x="344" y="48"/>
                </a:lnTo>
                <a:lnTo>
                  <a:pt x="339" y="48"/>
                </a:lnTo>
                <a:lnTo>
                  <a:pt x="335" y="48"/>
                </a:lnTo>
                <a:lnTo>
                  <a:pt x="328" y="48"/>
                </a:lnTo>
                <a:lnTo>
                  <a:pt x="328" y="48"/>
                </a:lnTo>
                <a:lnTo>
                  <a:pt x="324" y="50"/>
                </a:lnTo>
                <a:lnTo>
                  <a:pt x="322" y="51"/>
                </a:lnTo>
                <a:lnTo>
                  <a:pt x="316" y="56"/>
                </a:lnTo>
                <a:lnTo>
                  <a:pt x="314" y="56"/>
                </a:lnTo>
                <a:lnTo>
                  <a:pt x="312" y="59"/>
                </a:lnTo>
                <a:lnTo>
                  <a:pt x="311" y="64"/>
                </a:lnTo>
                <a:lnTo>
                  <a:pt x="311" y="64"/>
                </a:lnTo>
                <a:lnTo>
                  <a:pt x="311" y="72"/>
                </a:lnTo>
                <a:lnTo>
                  <a:pt x="322" y="61"/>
                </a:lnTo>
                <a:lnTo>
                  <a:pt x="317" y="62"/>
                </a:lnTo>
                <a:lnTo>
                  <a:pt x="314" y="64"/>
                </a:lnTo>
                <a:lnTo>
                  <a:pt x="312" y="67"/>
                </a:lnTo>
                <a:lnTo>
                  <a:pt x="311" y="72"/>
                </a:lnTo>
                <a:lnTo>
                  <a:pt x="322" y="72"/>
                </a:lnTo>
                <a:lnTo>
                  <a:pt x="322" y="61"/>
                </a:lnTo>
                <a:lnTo>
                  <a:pt x="317" y="61"/>
                </a:lnTo>
                <a:lnTo>
                  <a:pt x="317" y="61"/>
                </a:lnTo>
                <a:lnTo>
                  <a:pt x="312" y="62"/>
                </a:lnTo>
                <a:lnTo>
                  <a:pt x="309" y="64"/>
                </a:lnTo>
                <a:lnTo>
                  <a:pt x="308" y="67"/>
                </a:lnTo>
                <a:lnTo>
                  <a:pt x="306" y="72"/>
                </a:lnTo>
                <a:lnTo>
                  <a:pt x="306" y="72"/>
                </a:lnTo>
                <a:lnTo>
                  <a:pt x="306" y="80"/>
                </a:lnTo>
                <a:lnTo>
                  <a:pt x="317" y="69"/>
                </a:lnTo>
                <a:lnTo>
                  <a:pt x="312" y="70"/>
                </a:lnTo>
                <a:lnTo>
                  <a:pt x="309" y="72"/>
                </a:lnTo>
                <a:lnTo>
                  <a:pt x="308" y="75"/>
                </a:lnTo>
                <a:lnTo>
                  <a:pt x="306" y="80"/>
                </a:lnTo>
                <a:lnTo>
                  <a:pt x="317" y="80"/>
                </a:lnTo>
                <a:lnTo>
                  <a:pt x="317" y="69"/>
                </a:lnTo>
                <a:lnTo>
                  <a:pt x="311" y="69"/>
                </a:lnTo>
                <a:lnTo>
                  <a:pt x="306" y="69"/>
                </a:lnTo>
                <a:lnTo>
                  <a:pt x="300" y="69"/>
                </a:lnTo>
                <a:lnTo>
                  <a:pt x="304" y="70"/>
                </a:lnTo>
                <a:lnTo>
                  <a:pt x="300" y="80"/>
                </a:lnTo>
                <a:lnTo>
                  <a:pt x="306" y="72"/>
                </a:lnTo>
                <a:lnTo>
                  <a:pt x="300" y="67"/>
                </a:lnTo>
                <a:lnTo>
                  <a:pt x="298" y="66"/>
                </a:lnTo>
                <a:lnTo>
                  <a:pt x="293" y="64"/>
                </a:lnTo>
                <a:lnTo>
                  <a:pt x="288" y="66"/>
                </a:lnTo>
                <a:lnTo>
                  <a:pt x="285" y="67"/>
                </a:lnTo>
                <a:lnTo>
                  <a:pt x="280" y="72"/>
                </a:lnTo>
                <a:lnTo>
                  <a:pt x="280" y="72"/>
                </a:lnTo>
                <a:lnTo>
                  <a:pt x="279" y="75"/>
                </a:lnTo>
                <a:lnTo>
                  <a:pt x="277" y="80"/>
                </a:lnTo>
                <a:lnTo>
                  <a:pt x="277" y="80"/>
                </a:lnTo>
                <a:lnTo>
                  <a:pt x="277" y="88"/>
                </a:lnTo>
                <a:lnTo>
                  <a:pt x="288" y="77"/>
                </a:lnTo>
                <a:lnTo>
                  <a:pt x="284" y="78"/>
                </a:lnTo>
                <a:lnTo>
                  <a:pt x="280" y="80"/>
                </a:lnTo>
                <a:lnTo>
                  <a:pt x="279" y="83"/>
                </a:lnTo>
                <a:lnTo>
                  <a:pt x="277" y="88"/>
                </a:lnTo>
                <a:lnTo>
                  <a:pt x="288" y="88"/>
                </a:lnTo>
                <a:lnTo>
                  <a:pt x="288" y="77"/>
                </a:lnTo>
                <a:lnTo>
                  <a:pt x="284" y="77"/>
                </a:lnTo>
                <a:lnTo>
                  <a:pt x="284" y="77"/>
                </a:lnTo>
                <a:lnTo>
                  <a:pt x="279" y="78"/>
                </a:lnTo>
                <a:lnTo>
                  <a:pt x="279" y="78"/>
                </a:lnTo>
                <a:lnTo>
                  <a:pt x="271" y="83"/>
                </a:lnTo>
                <a:lnTo>
                  <a:pt x="276" y="93"/>
                </a:lnTo>
                <a:lnTo>
                  <a:pt x="276" y="82"/>
                </a:lnTo>
                <a:lnTo>
                  <a:pt x="271" y="82"/>
                </a:lnTo>
                <a:lnTo>
                  <a:pt x="266" y="82"/>
                </a:lnTo>
                <a:lnTo>
                  <a:pt x="266" y="82"/>
                </a:lnTo>
                <a:lnTo>
                  <a:pt x="263" y="83"/>
                </a:lnTo>
                <a:lnTo>
                  <a:pt x="255" y="86"/>
                </a:lnTo>
                <a:lnTo>
                  <a:pt x="253" y="86"/>
                </a:lnTo>
                <a:lnTo>
                  <a:pt x="250" y="88"/>
                </a:lnTo>
                <a:lnTo>
                  <a:pt x="245" y="93"/>
                </a:lnTo>
                <a:lnTo>
                  <a:pt x="265" y="101"/>
                </a:lnTo>
                <a:lnTo>
                  <a:pt x="263" y="96"/>
                </a:lnTo>
                <a:lnTo>
                  <a:pt x="261" y="93"/>
                </a:lnTo>
                <a:lnTo>
                  <a:pt x="258" y="91"/>
                </a:lnTo>
                <a:lnTo>
                  <a:pt x="253" y="90"/>
                </a:lnTo>
                <a:lnTo>
                  <a:pt x="249" y="91"/>
                </a:lnTo>
                <a:lnTo>
                  <a:pt x="253" y="101"/>
                </a:lnTo>
                <a:lnTo>
                  <a:pt x="265" y="101"/>
                </a:lnTo>
                <a:lnTo>
                  <a:pt x="265" y="96"/>
                </a:lnTo>
                <a:lnTo>
                  <a:pt x="265" y="96"/>
                </a:lnTo>
                <a:lnTo>
                  <a:pt x="263" y="91"/>
                </a:lnTo>
                <a:lnTo>
                  <a:pt x="261" y="88"/>
                </a:lnTo>
                <a:lnTo>
                  <a:pt x="258" y="86"/>
                </a:lnTo>
                <a:lnTo>
                  <a:pt x="253" y="85"/>
                </a:lnTo>
                <a:lnTo>
                  <a:pt x="249" y="86"/>
                </a:lnTo>
                <a:lnTo>
                  <a:pt x="245" y="88"/>
                </a:lnTo>
                <a:lnTo>
                  <a:pt x="244" y="91"/>
                </a:lnTo>
                <a:lnTo>
                  <a:pt x="242" y="96"/>
                </a:lnTo>
                <a:lnTo>
                  <a:pt x="242" y="96"/>
                </a:lnTo>
                <a:lnTo>
                  <a:pt x="242" y="101"/>
                </a:lnTo>
                <a:lnTo>
                  <a:pt x="245" y="93"/>
                </a:lnTo>
                <a:lnTo>
                  <a:pt x="244" y="96"/>
                </a:lnTo>
                <a:lnTo>
                  <a:pt x="242" y="101"/>
                </a:lnTo>
                <a:lnTo>
                  <a:pt x="253" y="101"/>
                </a:lnTo>
                <a:lnTo>
                  <a:pt x="245" y="93"/>
                </a:lnTo>
                <a:lnTo>
                  <a:pt x="241" y="98"/>
                </a:lnTo>
                <a:lnTo>
                  <a:pt x="249" y="105"/>
                </a:lnTo>
                <a:lnTo>
                  <a:pt x="244" y="96"/>
                </a:lnTo>
                <a:lnTo>
                  <a:pt x="237" y="99"/>
                </a:lnTo>
                <a:lnTo>
                  <a:pt x="234" y="101"/>
                </a:lnTo>
                <a:lnTo>
                  <a:pt x="233" y="104"/>
                </a:lnTo>
                <a:lnTo>
                  <a:pt x="231" y="109"/>
                </a:lnTo>
                <a:lnTo>
                  <a:pt x="231" y="109"/>
                </a:lnTo>
                <a:lnTo>
                  <a:pt x="231" y="117"/>
                </a:lnTo>
                <a:lnTo>
                  <a:pt x="242" y="105"/>
                </a:lnTo>
                <a:lnTo>
                  <a:pt x="237" y="107"/>
                </a:lnTo>
                <a:lnTo>
                  <a:pt x="234" y="109"/>
                </a:lnTo>
                <a:lnTo>
                  <a:pt x="233" y="112"/>
                </a:lnTo>
                <a:lnTo>
                  <a:pt x="231" y="117"/>
                </a:lnTo>
                <a:lnTo>
                  <a:pt x="242" y="117"/>
                </a:lnTo>
                <a:lnTo>
                  <a:pt x="242" y="105"/>
                </a:lnTo>
                <a:lnTo>
                  <a:pt x="236" y="105"/>
                </a:lnTo>
                <a:lnTo>
                  <a:pt x="236" y="105"/>
                </a:lnTo>
                <a:lnTo>
                  <a:pt x="231" y="107"/>
                </a:lnTo>
                <a:lnTo>
                  <a:pt x="228" y="109"/>
                </a:lnTo>
                <a:lnTo>
                  <a:pt x="226" y="112"/>
                </a:lnTo>
                <a:lnTo>
                  <a:pt x="225" y="117"/>
                </a:lnTo>
                <a:lnTo>
                  <a:pt x="225" y="117"/>
                </a:lnTo>
                <a:lnTo>
                  <a:pt x="225" y="126"/>
                </a:lnTo>
                <a:lnTo>
                  <a:pt x="228" y="118"/>
                </a:lnTo>
                <a:lnTo>
                  <a:pt x="226" y="121"/>
                </a:lnTo>
                <a:lnTo>
                  <a:pt x="225" y="126"/>
                </a:lnTo>
                <a:lnTo>
                  <a:pt x="236" y="126"/>
                </a:lnTo>
                <a:lnTo>
                  <a:pt x="231" y="117"/>
                </a:lnTo>
                <a:lnTo>
                  <a:pt x="225" y="120"/>
                </a:lnTo>
                <a:lnTo>
                  <a:pt x="222" y="121"/>
                </a:lnTo>
                <a:lnTo>
                  <a:pt x="220" y="125"/>
                </a:lnTo>
                <a:lnTo>
                  <a:pt x="218" y="129"/>
                </a:lnTo>
                <a:lnTo>
                  <a:pt x="218" y="129"/>
                </a:lnTo>
                <a:lnTo>
                  <a:pt x="218" y="134"/>
                </a:lnTo>
                <a:lnTo>
                  <a:pt x="241" y="134"/>
                </a:lnTo>
                <a:lnTo>
                  <a:pt x="239" y="129"/>
                </a:lnTo>
                <a:lnTo>
                  <a:pt x="237" y="126"/>
                </a:lnTo>
                <a:lnTo>
                  <a:pt x="234" y="125"/>
                </a:lnTo>
                <a:lnTo>
                  <a:pt x="229" y="123"/>
                </a:lnTo>
                <a:lnTo>
                  <a:pt x="225" y="125"/>
                </a:lnTo>
                <a:lnTo>
                  <a:pt x="222" y="126"/>
                </a:lnTo>
                <a:lnTo>
                  <a:pt x="220" y="129"/>
                </a:lnTo>
                <a:lnTo>
                  <a:pt x="218" y="134"/>
                </a:lnTo>
                <a:lnTo>
                  <a:pt x="229" y="134"/>
                </a:lnTo>
                <a:lnTo>
                  <a:pt x="241" y="134"/>
                </a:lnTo>
                <a:lnTo>
                  <a:pt x="241" y="129"/>
                </a:lnTo>
                <a:lnTo>
                  <a:pt x="241" y="129"/>
                </a:lnTo>
                <a:lnTo>
                  <a:pt x="239" y="125"/>
                </a:lnTo>
                <a:lnTo>
                  <a:pt x="237" y="121"/>
                </a:lnTo>
                <a:lnTo>
                  <a:pt x="234" y="120"/>
                </a:lnTo>
                <a:lnTo>
                  <a:pt x="229" y="118"/>
                </a:lnTo>
                <a:lnTo>
                  <a:pt x="225" y="120"/>
                </a:lnTo>
                <a:lnTo>
                  <a:pt x="222" y="121"/>
                </a:lnTo>
                <a:lnTo>
                  <a:pt x="212" y="131"/>
                </a:lnTo>
                <a:lnTo>
                  <a:pt x="212" y="131"/>
                </a:lnTo>
                <a:lnTo>
                  <a:pt x="210" y="134"/>
                </a:lnTo>
                <a:lnTo>
                  <a:pt x="209" y="139"/>
                </a:lnTo>
                <a:lnTo>
                  <a:pt x="209" y="139"/>
                </a:lnTo>
                <a:lnTo>
                  <a:pt x="209" y="147"/>
                </a:lnTo>
                <a:lnTo>
                  <a:pt x="220" y="136"/>
                </a:lnTo>
                <a:lnTo>
                  <a:pt x="215" y="137"/>
                </a:lnTo>
                <a:lnTo>
                  <a:pt x="212" y="139"/>
                </a:lnTo>
                <a:lnTo>
                  <a:pt x="210" y="142"/>
                </a:lnTo>
                <a:lnTo>
                  <a:pt x="209" y="147"/>
                </a:lnTo>
                <a:lnTo>
                  <a:pt x="220" y="147"/>
                </a:lnTo>
                <a:lnTo>
                  <a:pt x="220" y="136"/>
                </a:lnTo>
                <a:lnTo>
                  <a:pt x="212" y="136"/>
                </a:lnTo>
                <a:lnTo>
                  <a:pt x="212" y="136"/>
                </a:lnTo>
                <a:lnTo>
                  <a:pt x="207" y="137"/>
                </a:lnTo>
                <a:lnTo>
                  <a:pt x="204" y="139"/>
                </a:lnTo>
                <a:lnTo>
                  <a:pt x="202" y="142"/>
                </a:lnTo>
                <a:lnTo>
                  <a:pt x="201" y="147"/>
                </a:lnTo>
                <a:lnTo>
                  <a:pt x="201" y="147"/>
                </a:lnTo>
                <a:lnTo>
                  <a:pt x="201" y="190"/>
                </a:lnTo>
                <a:lnTo>
                  <a:pt x="212" y="179"/>
                </a:lnTo>
                <a:lnTo>
                  <a:pt x="207" y="180"/>
                </a:lnTo>
                <a:lnTo>
                  <a:pt x="204" y="182"/>
                </a:lnTo>
                <a:lnTo>
                  <a:pt x="202" y="185"/>
                </a:lnTo>
                <a:lnTo>
                  <a:pt x="201" y="190"/>
                </a:lnTo>
                <a:lnTo>
                  <a:pt x="212" y="190"/>
                </a:lnTo>
                <a:lnTo>
                  <a:pt x="212" y="179"/>
                </a:lnTo>
                <a:lnTo>
                  <a:pt x="207" y="179"/>
                </a:lnTo>
                <a:lnTo>
                  <a:pt x="218" y="190"/>
                </a:lnTo>
                <a:lnTo>
                  <a:pt x="217" y="185"/>
                </a:lnTo>
                <a:lnTo>
                  <a:pt x="215" y="182"/>
                </a:lnTo>
                <a:lnTo>
                  <a:pt x="212" y="180"/>
                </a:lnTo>
                <a:lnTo>
                  <a:pt x="207" y="190"/>
                </a:lnTo>
                <a:lnTo>
                  <a:pt x="218" y="190"/>
                </a:lnTo>
                <a:lnTo>
                  <a:pt x="218" y="185"/>
                </a:lnTo>
                <a:lnTo>
                  <a:pt x="218" y="185"/>
                </a:lnTo>
                <a:lnTo>
                  <a:pt x="217" y="180"/>
                </a:lnTo>
                <a:lnTo>
                  <a:pt x="215" y="177"/>
                </a:lnTo>
                <a:lnTo>
                  <a:pt x="212" y="176"/>
                </a:lnTo>
                <a:lnTo>
                  <a:pt x="207" y="174"/>
                </a:lnTo>
                <a:lnTo>
                  <a:pt x="202" y="176"/>
                </a:lnTo>
                <a:lnTo>
                  <a:pt x="199" y="177"/>
                </a:lnTo>
                <a:lnTo>
                  <a:pt x="198" y="180"/>
                </a:lnTo>
                <a:lnTo>
                  <a:pt x="196" y="185"/>
                </a:lnTo>
                <a:lnTo>
                  <a:pt x="196" y="185"/>
                </a:lnTo>
                <a:lnTo>
                  <a:pt x="196" y="190"/>
                </a:lnTo>
                <a:lnTo>
                  <a:pt x="199" y="182"/>
                </a:lnTo>
                <a:lnTo>
                  <a:pt x="198" y="185"/>
                </a:lnTo>
                <a:lnTo>
                  <a:pt x="196" y="190"/>
                </a:lnTo>
                <a:lnTo>
                  <a:pt x="207" y="190"/>
                </a:lnTo>
                <a:lnTo>
                  <a:pt x="202" y="180"/>
                </a:lnTo>
                <a:lnTo>
                  <a:pt x="198" y="184"/>
                </a:lnTo>
                <a:lnTo>
                  <a:pt x="202" y="193"/>
                </a:lnTo>
                <a:lnTo>
                  <a:pt x="202" y="182"/>
                </a:lnTo>
                <a:lnTo>
                  <a:pt x="196" y="182"/>
                </a:lnTo>
                <a:lnTo>
                  <a:pt x="196" y="182"/>
                </a:lnTo>
                <a:lnTo>
                  <a:pt x="191" y="184"/>
                </a:lnTo>
                <a:lnTo>
                  <a:pt x="190" y="185"/>
                </a:lnTo>
                <a:lnTo>
                  <a:pt x="183" y="190"/>
                </a:lnTo>
                <a:lnTo>
                  <a:pt x="182" y="190"/>
                </a:lnTo>
                <a:lnTo>
                  <a:pt x="180" y="193"/>
                </a:lnTo>
                <a:lnTo>
                  <a:pt x="178" y="198"/>
                </a:lnTo>
                <a:lnTo>
                  <a:pt x="178" y="198"/>
                </a:lnTo>
                <a:lnTo>
                  <a:pt x="178" y="206"/>
                </a:lnTo>
                <a:lnTo>
                  <a:pt x="190" y="195"/>
                </a:lnTo>
                <a:lnTo>
                  <a:pt x="185" y="196"/>
                </a:lnTo>
                <a:lnTo>
                  <a:pt x="182" y="198"/>
                </a:lnTo>
                <a:lnTo>
                  <a:pt x="180" y="201"/>
                </a:lnTo>
                <a:lnTo>
                  <a:pt x="178" y="206"/>
                </a:lnTo>
                <a:lnTo>
                  <a:pt x="190" y="206"/>
                </a:lnTo>
                <a:lnTo>
                  <a:pt x="190" y="195"/>
                </a:lnTo>
                <a:lnTo>
                  <a:pt x="185" y="195"/>
                </a:lnTo>
                <a:lnTo>
                  <a:pt x="185" y="195"/>
                </a:lnTo>
                <a:lnTo>
                  <a:pt x="180" y="196"/>
                </a:lnTo>
                <a:lnTo>
                  <a:pt x="177" y="198"/>
                </a:lnTo>
                <a:lnTo>
                  <a:pt x="175" y="201"/>
                </a:lnTo>
                <a:lnTo>
                  <a:pt x="174" y="206"/>
                </a:lnTo>
                <a:lnTo>
                  <a:pt x="174" y="206"/>
                </a:lnTo>
                <a:lnTo>
                  <a:pt x="174" y="214"/>
                </a:lnTo>
                <a:lnTo>
                  <a:pt x="190" y="204"/>
                </a:lnTo>
                <a:lnTo>
                  <a:pt x="185" y="203"/>
                </a:lnTo>
                <a:lnTo>
                  <a:pt x="180" y="204"/>
                </a:lnTo>
                <a:lnTo>
                  <a:pt x="177" y="206"/>
                </a:lnTo>
                <a:lnTo>
                  <a:pt x="175" y="209"/>
                </a:lnTo>
                <a:lnTo>
                  <a:pt x="174" y="214"/>
                </a:lnTo>
                <a:lnTo>
                  <a:pt x="185" y="214"/>
                </a:lnTo>
                <a:lnTo>
                  <a:pt x="190" y="204"/>
                </a:lnTo>
                <a:lnTo>
                  <a:pt x="183" y="201"/>
                </a:lnTo>
                <a:lnTo>
                  <a:pt x="183" y="201"/>
                </a:lnTo>
                <a:lnTo>
                  <a:pt x="178" y="200"/>
                </a:lnTo>
                <a:lnTo>
                  <a:pt x="172" y="200"/>
                </a:lnTo>
                <a:lnTo>
                  <a:pt x="172" y="200"/>
                </a:lnTo>
                <a:lnTo>
                  <a:pt x="167" y="201"/>
                </a:lnTo>
                <a:lnTo>
                  <a:pt x="164" y="203"/>
                </a:lnTo>
                <a:lnTo>
                  <a:pt x="163" y="206"/>
                </a:lnTo>
                <a:lnTo>
                  <a:pt x="161" y="211"/>
                </a:lnTo>
                <a:lnTo>
                  <a:pt x="161" y="211"/>
                </a:lnTo>
                <a:lnTo>
                  <a:pt x="161" y="219"/>
                </a:lnTo>
                <a:lnTo>
                  <a:pt x="172" y="208"/>
                </a:lnTo>
                <a:lnTo>
                  <a:pt x="167" y="209"/>
                </a:lnTo>
                <a:lnTo>
                  <a:pt x="164" y="211"/>
                </a:lnTo>
                <a:lnTo>
                  <a:pt x="163" y="214"/>
                </a:lnTo>
                <a:lnTo>
                  <a:pt x="161" y="219"/>
                </a:lnTo>
                <a:lnTo>
                  <a:pt x="172" y="219"/>
                </a:lnTo>
                <a:lnTo>
                  <a:pt x="172" y="208"/>
                </a:lnTo>
                <a:lnTo>
                  <a:pt x="167" y="208"/>
                </a:lnTo>
                <a:lnTo>
                  <a:pt x="167" y="208"/>
                </a:lnTo>
                <a:lnTo>
                  <a:pt x="163" y="209"/>
                </a:lnTo>
                <a:lnTo>
                  <a:pt x="159" y="211"/>
                </a:lnTo>
                <a:lnTo>
                  <a:pt x="158" y="214"/>
                </a:lnTo>
                <a:lnTo>
                  <a:pt x="156" y="219"/>
                </a:lnTo>
                <a:lnTo>
                  <a:pt x="156" y="219"/>
                </a:lnTo>
                <a:lnTo>
                  <a:pt x="156" y="289"/>
                </a:lnTo>
                <a:lnTo>
                  <a:pt x="167" y="278"/>
                </a:lnTo>
                <a:lnTo>
                  <a:pt x="163" y="279"/>
                </a:lnTo>
                <a:lnTo>
                  <a:pt x="159" y="281"/>
                </a:lnTo>
                <a:lnTo>
                  <a:pt x="158" y="284"/>
                </a:lnTo>
                <a:lnTo>
                  <a:pt x="156" y="289"/>
                </a:lnTo>
                <a:lnTo>
                  <a:pt x="167" y="289"/>
                </a:lnTo>
                <a:lnTo>
                  <a:pt x="167" y="278"/>
                </a:lnTo>
                <a:lnTo>
                  <a:pt x="161" y="278"/>
                </a:lnTo>
                <a:lnTo>
                  <a:pt x="161" y="278"/>
                </a:lnTo>
                <a:lnTo>
                  <a:pt x="156" y="279"/>
                </a:lnTo>
                <a:lnTo>
                  <a:pt x="153" y="281"/>
                </a:lnTo>
                <a:lnTo>
                  <a:pt x="151" y="284"/>
                </a:lnTo>
                <a:lnTo>
                  <a:pt x="150" y="289"/>
                </a:lnTo>
                <a:lnTo>
                  <a:pt x="150" y="289"/>
                </a:lnTo>
                <a:lnTo>
                  <a:pt x="150" y="330"/>
                </a:lnTo>
                <a:lnTo>
                  <a:pt x="161" y="319"/>
                </a:lnTo>
                <a:lnTo>
                  <a:pt x="156" y="321"/>
                </a:lnTo>
                <a:lnTo>
                  <a:pt x="153" y="322"/>
                </a:lnTo>
                <a:lnTo>
                  <a:pt x="151" y="326"/>
                </a:lnTo>
                <a:lnTo>
                  <a:pt x="150" y="330"/>
                </a:lnTo>
                <a:lnTo>
                  <a:pt x="161" y="330"/>
                </a:lnTo>
                <a:lnTo>
                  <a:pt x="161" y="319"/>
                </a:lnTo>
                <a:lnTo>
                  <a:pt x="156" y="319"/>
                </a:lnTo>
                <a:lnTo>
                  <a:pt x="167" y="330"/>
                </a:lnTo>
                <a:lnTo>
                  <a:pt x="166" y="326"/>
                </a:lnTo>
                <a:lnTo>
                  <a:pt x="164" y="322"/>
                </a:lnTo>
                <a:lnTo>
                  <a:pt x="161" y="321"/>
                </a:lnTo>
                <a:lnTo>
                  <a:pt x="156" y="330"/>
                </a:lnTo>
                <a:lnTo>
                  <a:pt x="167" y="330"/>
                </a:lnTo>
                <a:lnTo>
                  <a:pt x="167" y="327"/>
                </a:lnTo>
                <a:lnTo>
                  <a:pt x="167" y="327"/>
                </a:lnTo>
                <a:lnTo>
                  <a:pt x="166" y="322"/>
                </a:lnTo>
                <a:lnTo>
                  <a:pt x="164" y="319"/>
                </a:lnTo>
                <a:lnTo>
                  <a:pt x="161" y="318"/>
                </a:lnTo>
                <a:lnTo>
                  <a:pt x="156" y="316"/>
                </a:lnTo>
                <a:lnTo>
                  <a:pt x="151" y="318"/>
                </a:lnTo>
                <a:lnTo>
                  <a:pt x="148" y="319"/>
                </a:lnTo>
                <a:lnTo>
                  <a:pt x="147" y="322"/>
                </a:lnTo>
                <a:lnTo>
                  <a:pt x="145" y="327"/>
                </a:lnTo>
                <a:lnTo>
                  <a:pt x="145" y="327"/>
                </a:lnTo>
                <a:lnTo>
                  <a:pt x="145" y="330"/>
                </a:lnTo>
                <a:lnTo>
                  <a:pt x="148" y="322"/>
                </a:lnTo>
                <a:lnTo>
                  <a:pt x="147" y="326"/>
                </a:lnTo>
                <a:lnTo>
                  <a:pt x="145" y="330"/>
                </a:lnTo>
                <a:lnTo>
                  <a:pt x="156" y="330"/>
                </a:lnTo>
                <a:lnTo>
                  <a:pt x="150" y="322"/>
                </a:lnTo>
                <a:lnTo>
                  <a:pt x="143" y="327"/>
                </a:lnTo>
                <a:lnTo>
                  <a:pt x="142" y="327"/>
                </a:lnTo>
                <a:lnTo>
                  <a:pt x="140" y="330"/>
                </a:lnTo>
                <a:lnTo>
                  <a:pt x="139" y="335"/>
                </a:lnTo>
                <a:lnTo>
                  <a:pt x="139" y="335"/>
                </a:lnTo>
                <a:lnTo>
                  <a:pt x="139" y="343"/>
                </a:lnTo>
                <a:lnTo>
                  <a:pt x="150" y="332"/>
                </a:lnTo>
                <a:lnTo>
                  <a:pt x="145" y="333"/>
                </a:lnTo>
                <a:lnTo>
                  <a:pt x="142" y="335"/>
                </a:lnTo>
                <a:lnTo>
                  <a:pt x="140" y="338"/>
                </a:lnTo>
                <a:lnTo>
                  <a:pt x="139" y="343"/>
                </a:lnTo>
                <a:lnTo>
                  <a:pt x="150" y="343"/>
                </a:lnTo>
                <a:lnTo>
                  <a:pt x="150" y="332"/>
                </a:lnTo>
                <a:lnTo>
                  <a:pt x="143" y="332"/>
                </a:lnTo>
                <a:lnTo>
                  <a:pt x="143" y="332"/>
                </a:lnTo>
                <a:lnTo>
                  <a:pt x="139" y="333"/>
                </a:lnTo>
                <a:lnTo>
                  <a:pt x="135" y="335"/>
                </a:lnTo>
                <a:lnTo>
                  <a:pt x="134" y="338"/>
                </a:lnTo>
                <a:lnTo>
                  <a:pt x="132" y="343"/>
                </a:lnTo>
                <a:lnTo>
                  <a:pt x="132" y="343"/>
                </a:lnTo>
                <a:lnTo>
                  <a:pt x="132" y="348"/>
                </a:lnTo>
                <a:lnTo>
                  <a:pt x="155" y="348"/>
                </a:lnTo>
                <a:lnTo>
                  <a:pt x="153" y="343"/>
                </a:lnTo>
                <a:lnTo>
                  <a:pt x="151" y="340"/>
                </a:lnTo>
                <a:lnTo>
                  <a:pt x="148" y="338"/>
                </a:lnTo>
                <a:lnTo>
                  <a:pt x="143" y="337"/>
                </a:lnTo>
                <a:lnTo>
                  <a:pt x="139" y="338"/>
                </a:lnTo>
                <a:lnTo>
                  <a:pt x="135" y="340"/>
                </a:lnTo>
                <a:lnTo>
                  <a:pt x="134" y="343"/>
                </a:lnTo>
                <a:lnTo>
                  <a:pt x="132" y="348"/>
                </a:lnTo>
                <a:lnTo>
                  <a:pt x="143" y="348"/>
                </a:lnTo>
                <a:lnTo>
                  <a:pt x="155" y="348"/>
                </a:lnTo>
                <a:lnTo>
                  <a:pt x="155" y="343"/>
                </a:lnTo>
                <a:lnTo>
                  <a:pt x="155" y="343"/>
                </a:lnTo>
                <a:lnTo>
                  <a:pt x="153" y="338"/>
                </a:lnTo>
                <a:lnTo>
                  <a:pt x="151" y="335"/>
                </a:lnTo>
                <a:lnTo>
                  <a:pt x="148" y="333"/>
                </a:lnTo>
                <a:lnTo>
                  <a:pt x="143" y="332"/>
                </a:lnTo>
                <a:lnTo>
                  <a:pt x="139" y="333"/>
                </a:lnTo>
                <a:lnTo>
                  <a:pt x="135" y="335"/>
                </a:lnTo>
                <a:lnTo>
                  <a:pt x="131" y="340"/>
                </a:lnTo>
                <a:lnTo>
                  <a:pt x="131" y="340"/>
                </a:lnTo>
                <a:lnTo>
                  <a:pt x="129" y="343"/>
                </a:lnTo>
                <a:lnTo>
                  <a:pt x="127" y="348"/>
                </a:lnTo>
                <a:lnTo>
                  <a:pt x="127" y="348"/>
                </a:lnTo>
                <a:lnTo>
                  <a:pt x="127" y="351"/>
                </a:lnTo>
                <a:lnTo>
                  <a:pt x="150" y="351"/>
                </a:lnTo>
                <a:lnTo>
                  <a:pt x="148" y="346"/>
                </a:lnTo>
                <a:lnTo>
                  <a:pt x="147" y="343"/>
                </a:lnTo>
                <a:lnTo>
                  <a:pt x="143" y="341"/>
                </a:lnTo>
                <a:lnTo>
                  <a:pt x="139" y="340"/>
                </a:lnTo>
                <a:lnTo>
                  <a:pt x="134" y="341"/>
                </a:lnTo>
                <a:lnTo>
                  <a:pt x="131" y="343"/>
                </a:lnTo>
                <a:lnTo>
                  <a:pt x="129" y="346"/>
                </a:lnTo>
                <a:lnTo>
                  <a:pt x="127" y="351"/>
                </a:lnTo>
                <a:lnTo>
                  <a:pt x="139" y="351"/>
                </a:lnTo>
                <a:lnTo>
                  <a:pt x="150" y="351"/>
                </a:lnTo>
                <a:lnTo>
                  <a:pt x="150" y="343"/>
                </a:lnTo>
                <a:lnTo>
                  <a:pt x="150" y="343"/>
                </a:lnTo>
                <a:lnTo>
                  <a:pt x="148" y="338"/>
                </a:lnTo>
                <a:lnTo>
                  <a:pt x="147" y="335"/>
                </a:lnTo>
                <a:lnTo>
                  <a:pt x="143" y="333"/>
                </a:lnTo>
                <a:lnTo>
                  <a:pt x="139" y="332"/>
                </a:lnTo>
                <a:lnTo>
                  <a:pt x="134" y="333"/>
                </a:lnTo>
                <a:lnTo>
                  <a:pt x="131" y="335"/>
                </a:lnTo>
                <a:lnTo>
                  <a:pt x="126" y="340"/>
                </a:lnTo>
                <a:lnTo>
                  <a:pt x="134" y="337"/>
                </a:lnTo>
                <a:lnTo>
                  <a:pt x="129" y="338"/>
                </a:lnTo>
                <a:lnTo>
                  <a:pt x="134" y="348"/>
                </a:lnTo>
                <a:lnTo>
                  <a:pt x="134" y="337"/>
                </a:lnTo>
                <a:lnTo>
                  <a:pt x="126" y="337"/>
                </a:lnTo>
                <a:lnTo>
                  <a:pt x="126" y="337"/>
                </a:lnTo>
                <a:lnTo>
                  <a:pt x="121" y="338"/>
                </a:lnTo>
                <a:lnTo>
                  <a:pt x="118" y="340"/>
                </a:lnTo>
                <a:lnTo>
                  <a:pt x="116" y="343"/>
                </a:lnTo>
                <a:lnTo>
                  <a:pt x="115" y="348"/>
                </a:lnTo>
                <a:lnTo>
                  <a:pt x="115" y="348"/>
                </a:lnTo>
                <a:lnTo>
                  <a:pt x="115" y="364"/>
                </a:lnTo>
                <a:lnTo>
                  <a:pt x="126" y="364"/>
                </a:lnTo>
                <a:lnTo>
                  <a:pt x="116" y="361"/>
                </a:lnTo>
                <a:lnTo>
                  <a:pt x="112" y="373"/>
                </a:lnTo>
                <a:lnTo>
                  <a:pt x="132" y="377"/>
                </a:lnTo>
                <a:lnTo>
                  <a:pt x="131" y="372"/>
                </a:lnTo>
                <a:lnTo>
                  <a:pt x="129" y="369"/>
                </a:lnTo>
                <a:lnTo>
                  <a:pt x="126" y="367"/>
                </a:lnTo>
                <a:lnTo>
                  <a:pt x="121" y="365"/>
                </a:lnTo>
                <a:lnTo>
                  <a:pt x="116" y="367"/>
                </a:lnTo>
                <a:lnTo>
                  <a:pt x="113" y="369"/>
                </a:lnTo>
                <a:lnTo>
                  <a:pt x="112" y="372"/>
                </a:lnTo>
                <a:lnTo>
                  <a:pt x="121" y="377"/>
                </a:lnTo>
                <a:lnTo>
                  <a:pt x="132" y="377"/>
                </a:lnTo>
                <a:lnTo>
                  <a:pt x="132" y="372"/>
                </a:lnTo>
                <a:lnTo>
                  <a:pt x="132" y="372"/>
                </a:lnTo>
                <a:lnTo>
                  <a:pt x="131" y="367"/>
                </a:lnTo>
                <a:lnTo>
                  <a:pt x="129" y="364"/>
                </a:lnTo>
                <a:lnTo>
                  <a:pt x="126" y="362"/>
                </a:lnTo>
                <a:lnTo>
                  <a:pt x="121" y="361"/>
                </a:lnTo>
                <a:lnTo>
                  <a:pt x="116" y="362"/>
                </a:lnTo>
                <a:lnTo>
                  <a:pt x="113" y="364"/>
                </a:lnTo>
                <a:lnTo>
                  <a:pt x="112" y="367"/>
                </a:lnTo>
                <a:lnTo>
                  <a:pt x="110" y="372"/>
                </a:lnTo>
                <a:lnTo>
                  <a:pt x="110" y="372"/>
                </a:lnTo>
                <a:lnTo>
                  <a:pt x="110" y="389"/>
                </a:lnTo>
                <a:lnTo>
                  <a:pt x="113" y="381"/>
                </a:lnTo>
                <a:lnTo>
                  <a:pt x="112" y="384"/>
                </a:lnTo>
                <a:lnTo>
                  <a:pt x="110" y="389"/>
                </a:lnTo>
                <a:lnTo>
                  <a:pt x="121" y="389"/>
                </a:lnTo>
                <a:lnTo>
                  <a:pt x="116" y="380"/>
                </a:lnTo>
                <a:lnTo>
                  <a:pt x="112" y="383"/>
                </a:lnTo>
                <a:lnTo>
                  <a:pt x="110" y="384"/>
                </a:lnTo>
                <a:lnTo>
                  <a:pt x="104" y="389"/>
                </a:lnTo>
                <a:lnTo>
                  <a:pt x="102" y="389"/>
                </a:lnTo>
                <a:lnTo>
                  <a:pt x="100" y="392"/>
                </a:lnTo>
                <a:lnTo>
                  <a:pt x="99" y="397"/>
                </a:lnTo>
                <a:lnTo>
                  <a:pt x="99" y="397"/>
                </a:lnTo>
                <a:lnTo>
                  <a:pt x="99" y="423"/>
                </a:lnTo>
                <a:lnTo>
                  <a:pt x="110" y="423"/>
                </a:lnTo>
                <a:lnTo>
                  <a:pt x="100" y="418"/>
                </a:lnTo>
                <a:lnTo>
                  <a:pt x="89" y="442"/>
                </a:lnTo>
                <a:lnTo>
                  <a:pt x="99" y="436"/>
                </a:lnTo>
                <a:lnTo>
                  <a:pt x="94" y="437"/>
                </a:lnTo>
                <a:lnTo>
                  <a:pt x="91" y="439"/>
                </a:lnTo>
                <a:lnTo>
                  <a:pt x="99" y="447"/>
                </a:lnTo>
                <a:lnTo>
                  <a:pt x="99" y="436"/>
                </a:lnTo>
                <a:lnTo>
                  <a:pt x="92" y="436"/>
                </a:lnTo>
                <a:lnTo>
                  <a:pt x="92" y="436"/>
                </a:lnTo>
                <a:lnTo>
                  <a:pt x="88" y="437"/>
                </a:lnTo>
                <a:lnTo>
                  <a:pt x="84" y="439"/>
                </a:lnTo>
                <a:lnTo>
                  <a:pt x="83" y="442"/>
                </a:lnTo>
                <a:lnTo>
                  <a:pt x="81" y="447"/>
                </a:lnTo>
                <a:lnTo>
                  <a:pt x="81" y="447"/>
                </a:lnTo>
                <a:lnTo>
                  <a:pt x="81" y="507"/>
                </a:lnTo>
                <a:lnTo>
                  <a:pt x="92" y="507"/>
                </a:lnTo>
                <a:lnTo>
                  <a:pt x="81" y="506"/>
                </a:lnTo>
                <a:lnTo>
                  <a:pt x="76" y="539"/>
                </a:lnTo>
                <a:lnTo>
                  <a:pt x="76" y="541"/>
                </a:lnTo>
                <a:lnTo>
                  <a:pt x="76" y="565"/>
                </a:lnTo>
                <a:lnTo>
                  <a:pt x="88" y="553"/>
                </a:lnTo>
                <a:lnTo>
                  <a:pt x="83" y="555"/>
                </a:lnTo>
                <a:lnTo>
                  <a:pt x="80" y="557"/>
                </a:lnTo>
                <a:lnTo>
                  <a:pt x="78" y="560"/>
                </a:lnTo>
                <a:lnTo>
                  <a:pt x="76" y="565"/>
                </a:lnTo>
                <a:lnTo>
                  <a:pt x="88" y="565"/>
                </a:lnTo>
                <a:lnTo>
                  <a:pt x="88" y="553"/>
                </a:lnTo>
                <a:lnTo>
                  <a:pt x="81" y="553"/>
                </a:lnTo>
                <a:lnTo>
                  <a:pt x="81" y="553"/>
                </a:lnTo>
                <a:lnTo>
                  <a:pt x="76" y="555"/>
                </a:lnTo>
                <a:lnTo>
                  <a:pt x="73" y="557"/>
                </a:lnTo>
                <a:lnTo>
                  <a:pt x="72" y="560"/>
                </a:lnTo>
                <a:lnTo>
                  <a:pt x="70" y="565"/>
                </a:lnTo>
                <a:lnTo>
                  <a:pt x="70" y="565"/>
                </a:lnTo>
                <a:lnTo>
                  <a:pt x="70" y="644"/>
                </a:lnTo>
                <a:lnTo>
                  <a:pt x="81" y="633"/>
                </a:lnTo>
                <a:lnTo>
                  <a:pt x="76" y="635"/>
                </a:lnTo>
                <a:lnTo>
                  <a:pt x="73" y="636"/>
                </a:lnTo>
                <a:lnTo>
                  <a:pt x="72" y="640"/>
                </a:lnTo>
                <a:lnTo>
                  <a:pt x="70" y="644"/>
                </a:lnTo>
                <a:lnTo>
                  <a:pt x="81" y="644"/>
                </a:lnTo>
                <a:lnTo>
                  <a:pt x="81" y="633"/>
                </a:lnTo>
                <a:lnTo>
                  <a:pt x="75" y="633"/>
                </a:lnTo>
                <a:lnTo>
                  <a:pt x="75" y="633"/>
                </a:lnTo>
                <a:lnTo>
                  <a:pt x="70" y="635"/>
                </a:lnTo>
                <a:lnTo>
                  <a:pt x="67" y="636"/>
                </a:lnTo>
                <a:lnTo>
                  <a:pt x="65" y="640"/>
                </a:lnTo>
                <a:lnTo>
                  <a:pt x="64" y="644"/>
                </a:lnTo>
                <a:lnTo>
                  <a:pt x="64" y="644"/>
                </a:lnTo>
                <a:lnTo>
                  <a:pt x="64" y="652"/>
                </a:lnTo>
                <a:lnTo>
                  <a:pt x="86" y="652"/>
                </a:lnTo>
                <a:lnTo>
                  <a:pt x="84" y="648"/>
                </a:lnTo>
                <a:lnTo>
                  <a:pt x="83" y="644"/>
                </a:lnTo>
                <a:lnTo>
                  <a:pt x="80" y="643"/>
                </a:lnTo>
                <a:lnTo>
                  <a:pt x="75" y="641"/>
                </a:lnTo>
                <a:lnTo>
                  <a:pt x="70" y="643"/>
                </a:lnTo>
                <a:lnTo>
                  <a:pt x="67" y="644"/>
                </a:lnTo>
                <a:lnTo>
                  <a:pt x="65" y="648"/>
                </a:lnTo>
                <a:lnTo>
                  <a:pt x="64" y="652"/>
                </a:lnTo>
                <a:lnTo>
                  <a:pt x="75" y="652"/>
                </a:lnTo>
                <a:lnTo>
                  <a:pt x="86" y="652"/>
                </a:lnTo>
                <a:lnTo>
                  <a:pt x="86" y="632"/>
                </a:lnTo>
                <a:lnTo>
                  <a:pt x="86" y="632"/>
                </a:lnTo>
                <a:lnTo>
                  <a:pt x="84" y="627"/>
                </a:lnTo>
                <a:lnTo>
                  <a:pt x="83" y="624"/>
                </a:lnTo>
                <a:lnTo>
                  <a:pt x="80" y="622"/>
                </a:lnTo>
                <a:lnTo>
                  <a:pt x="75" y="620"/>
                </a:lnTo>
                <a:lnTo>
                  <a:pt x="70" y="622"/>
                </a:lnTo>
                <a:lnTo>
                  <a:pt x="70" y="622"/>
                </a:lnTo>
                <a:lnTo>
                  <a:pt x="65" y="625"/>
                </a:lnTo>
                <a:lnTo>
                  <a:pt x="81" y="635"/>
                </a:lnTo>
                <a:lnTo>
                  <a:pt x="80" y="630"/>
                </a:lnTo>
                <a:lnTo>
                  <a:pt x="78" y="627"/>
                </a:lnTo>
                <a:lnTo>
                  <a:pt x="75" y="625"/>
                </a:lnTo>
                <a:lnTo>
                  <a:pt x="70" y="624"/>
                </a:lnTo>
                <a:lnTo>
                  <a:pt x="65" y="625"/>
                </a:lnTo>
                <a:lnTo>
                  <a:pt x="70" y="635"/>
                </a:lnTo>
                <a:lnTo>
                  <a:pt x="81" y="635"/>
                </a:lnTo>
                <a:lnTo>
                  <a:pt x="81" y="632"/>
                </a:lnTo>
                <a:lnTo>
                  <a:pt x="81" y="632"/>
                </a:lnTo>
                <a:lnTo>
                  <a:pt x="80" y="627"/>
                </a:lnTo>
                <a:lnTo>
                  <a:pt x="78" y="624"/>
                </a:lnTo>
                <a:lnTo>
                  <a:pt x="75" y="622"/>
                </a:lnTo>
                <a:lnTo>
                  <a:pt x="70" y="620"/>
                </a:lnTo>
                <a:lnTo>
                  <a:pt x="65" y="622"/>
                </a:lnTo>
                <a:lnTo>
                  <a:pt x="62" y="624"/>
                </a:lnTo>
                <a:lnTo>
                  <a:pt x="60" y="627"/>
                </a:lnTo>
                <a:lnTo>
                  <a:pt x="59" y="632"/>
                </a:lnTo>
                <a:lnTo>
                  <a:pt x="59" y="632"/>
                </a:lnTo>
                <a:lnTo>
                  <a:pt x="59" y="640"/>
                </a:lnTo>
                <a:lnTo>
                  <a:pt x="75" y="630"/>
                </a:lnTo>
                <a:lnTo>
                  <a:pt x="70" y="628"/>
                </a:lnTo>
                <a:lnTo>
                  <a:pt x="65" y="630"/>
                </a:lnTo>
                <a:lnTo>
                  <a:pt x="62" y="632"/>
                </a:lnTo>
                <a:lnTo>
                  <a:pt x="60" y="635"/>
                </a:lnTo>
                <a:lnTo>
                  <a:pt x="59" y="640"/>
                </a:lnTo>
                <a:lnTo>
                  <a:pt x="70" y="640"/>
                </a:lnTo>
                <a:lnTo>
                  <a:pt x="76" y="632"/>
                </a:lnTo>
                <a:lnTo>
                  <a:pt x="70" y="627"/>
                </a:lnTo>
                <a:lnTo>
                  <a:pt x="68" y="625"/>
                </a:lnTo>
                <a:lnTo>
                  <a:pt x="64" y="624"/>
                </a:lnTo>
                <a:lnTo>
                  <a:pt x="59" y="625"/>
                </a:lnTo>
                <a:lnTo>
                  <a:pt x="56" y="627"/>
                </a:lnTo>
                <a:lnTo>
                  <a:pt x="54" y="630"/>
                </a:lnTo>
                <a:lnTo>
                  <a:pt x="53" y="635"/>
                </a:lnTo>
                <a:lnTo>
                  <a:pt x="53" y="635"/>
                </a:lnTo>
                <a:lnTo>
                  <a:pt x="53" y="681"/>
                </a:lnTo>
                <a:lnTo>
                  <a:pt x="56" y="673"/>
                </a:lnTo>
                <a:lnTo>
                  <a:pt x="54" y="676"/>
                </a:lnTo>
                <a:lnTo>
                  <a:pt x="53" y="681"/>
                </a:lnTo>
                <a:lnTo>
                  <a:pt x="64" y="681"/>
                </a:lnTo>
                <a:lnTo>
                  <a:pt x="57" y="673"/>
                </a:lnTo>
                <a:lnTo>
                  <a:pt x="51" y="678"/>
                </a:lnTo>
                <a:lnTo>
                  <a:pt x="49" y="678"/>
                </a:lnTo>
                <a:lnTo>
                  <a:pt x="48" y="681"/>
                </a:lnTo>
                <a:lnTo>
                  <a:pt x="46" y="686"/>
                </a:lnTo>
                <a:lnTo>
                  <a:pt x="46" y="686"/>
                </a:lnTo>
                <a:lnTo>
                  <a:pt x="46" y="707"/>
                </a:lnTo>
                <a:lnTo>
                  <a:pt x="57" y="707"/>
                </a:lnTo>
                <a:lnTo>
                  <a:pt x="48" y="702"/>
                </a:lnTo>
                <a:lnTo>
                  <a:pt x="43" y="710"/>
                </a:lnTo>
                <a:lnTo>
                  <a:pt x="43" y="710"/>
                </a:lnTo>
                <a:lnTo>
                  <a:pt x="41" y="714"/>
                </a:lnTo>
                <a:lnTo>
                  <a:pt x="41" y="714"/>
                </a:lnTo>
                <a:lnTo>
                  <a:pt x="41" y="735"/>
                </a:lnTo>
                <a:lnTo>
                  <a:pt x="53" y="735"/>
                </a:lnTo>
                <a:lnTo>
                  <a:pt x="43" y="732"/>
                </a:lnTo>
                <a:lnTo>
                  <a:pt x="38" y="745"/>
                </a:lnTo>
                <a:lnTo>
                  <a:pt x="37" y="748"/>
                </a:lnTo>
                <a:lnTo>
                  <a:pt x="37" y="748"/>
                </a:lnTo>
                <a:lnTo>
                  <a:pt x="37" y="794"/>
                </a:lnTo>
                <a:lnTo>
                  <a:pt x="48" y="783"/>
                </a:lnTo>
                <a:lnTo>
                  <a:pt x="43" y="785"/>
                </a:lnTo>
                <a:lnTo>
                  <a:pt x="40" y="786"/>
                </a:lnTo>
                <a:lnTo>
                  <a:pt x="38" y="789"/>
                </a:lnTo>
                <a:lnTo>
                  <a:pt x="37" y="794"/>
                </a:lnTo>
                <a:lnTo>
                  <a:pt x="48" y="794"/>
                </a:lnTo>
                <a:lnTo>
                  <a:pt x="53" y="785"/>
                </a:lnTo>
                <a:lnTo>
                  <a:pt x="45" y="781"/>
                </a:lnTo>
                <a:lnTo>
                  <a:pt x="51" y="791"/>
                </a:lnTo>
                <a:lnTo>
                  <a:pt x="49" y="786"/>
                </a:lnTo>
                <a:lnTo>
                  <a:pt x="48" y="783"/>
                </a:lnTo>
                <a:lnTo>
                  <a:pt x="45" y="781"/>
                </a:lnTo>
                <a:lnTo>
                  <a:pt x="40" y="791"/>
                </a:lnTo>
                <a:lnTo>
                  <a:pt x="51" y="791"/>
                </a:lnTo>
                <a:lnTo>
                  <a:pt x="51" y="743"/>
                </a:lnTo>
                <a:lnTo>
                  <a:pt x="51" y="743"/>
                </a:lnTo>
                <a:lnTo>
                  <a:pt x="49" y="738"/>
                </a:lnTo>
                <a:lnTo>
                  <a:pt x="48" y="735"/>
                </a:lnTo>
                <a:lnTo>
                  <a:pt x="45" y="734"/>
                </a:lnTo>
                <a:lnTo>
                  <a:pt x="40" y="732"/>
                </a:lnTo>
                <a:lnTo>
                  <a:pt x="35" y="734"/>
                </a:lnTo>
                <a:lnTo>
                  <a:pt x="32" y="735"/>
                </a:lnTo>
                <a:lnTo>
                  <a:pt x="30" y="738"/>
                </a:lnTo>
                <a:lnTo>
                  <a:pt x="29" y="743"/>
                </a:lnTo>
                <a:lnTo>
                  <a:pt x="29" y="743"/>
                </a:lnTo>
                <a:lnTo>
                  <a:pt x="29" y="931"/>
                </a:lnTo>
                <a:lnTo>
                  <a:pt x="51" y="931"/>
                </a:lnTo>
                <a:lnTo>
                  <a:pt x="49" y="927"/>
                </a:lnTo>
                <a:lnTo>
                  <a:pt x="48" y="923"/>
                </a:lnTo>
                <a:lnTo>
                  <a:pt x="45" y="922"/>
                </a:lnTo>
                <a:lnTo>
                  <a:pt x="40" y="920"/>
                </a:lnTo>
                <a:lnTo>
                  <a:pt x="35" y="922"/>
                </a:lnTo>
                <a:lnTo>
                  <a:pt x="32" y="923"/>
                </a:lnTo>
                <a:lnTo>
                  <a:pt x="30" y="927"/>
                </a:lnTo>
                <a:lnTo>
                  <a:pt x="29" y="931"/>
                </a:lnTo>
                <a:lnTo>
                  <a:pt x="40" y="931"/>
                </a:lnTo>
                <a:lnTo>
                  <a:pt x="51" y="931"/>
                </a:lnTo>
                <a:lnTo>
                  <a:pt x="51" y="928"/>
                </a:lnTo>
                <a:lnTo>
                  <a:pt x="51" y="928"/>
                </a:lnTo>
                <a:lnTo>
                  <a:pt x="49" y="923"/>
                </a:lnTo>
                <a:lnTo>
                  <a:pt x="48" y="920"/>
                </a:lnTo>
                <a:lnTo>
                  <a:pt x="45" y="919"/>
                </a:lnTo>
                <a:lnTo>
                  <a:pt x="40" y="917"/>
                </a:lnTo>
                <a:lnTo>
                  <a:pt x="35" y="919"/>
                </a:lnTo>
                <a:lnTo>
                  <a:pt x="32" y="920"/>
                </a:lnTo>
                <a:lnTo>
                  <a:pt x="30" y="923"/>
                </a:lnTo>
                <a:lnTo>
                  <a:pt x="30" y="925"/>
                </a:lnTo>
                <a:lnTo>
                  <a:pt x="25" y="941"/>
                </a:lnTo>
                <a:lnTo>
                  <a:pt x="46" y="944"/>
                </a:lnTo>
                <a:lnTo>
                  <a:pt x="45" y="939"/>
                </a:lnTo>
                <a:lnTo>
                  <a:pt x="43" y="936"/>
                </a:lnTo>
                <a:lnTo>
                  <a:pt x="40" y="934"/>
                </a:lnTo>
                <a:lnTo>
                  <a:pt x="35" y="933"/>
                </a:lnTo>
                <a:lnTo>
                  <a:pt x="30" y="934"/>
                </a:lnTo>
                <a:lnTo>
                  <a:pt x="27" y="936"/>
                </a:lnTo>
                <a:lnTo>
                  <a:pt x="25" y="939"/>
                </a:lnTo>
                <a:lnTo>
                  <a:pt x="35" y="944"/>
                </a:lnTo>
                <a:lnTo>
                  <a:pt x="46" y="944"/>
                </a:lnTo>
                <a:lnTo>
                  <a:pt x="46" y="941"/>
                </a:lnTo>
                <a:lnTo>
                  <a:pt x="46" y="941"/>
                </a:lnTo>
                <a:lnTo>
                  <a:pt x="45" y="936"/>
                </a:lnTo>
                <a:lnTo>
                  <a:pt x="43" y="933"/>
                </a:lnTo>
                <a:lnTo>
                  <a:pt x="40" y="931"/>
                </a:lnTo>
                <a:lnTo>
                  <a:pt x="35" y="930"/>
                </a:lnTo>
                <a:lnTo>
                  <a:pt x="30" y="931"/>
                </a:lnTo>
                <a:lnTo>
                  <a:pt x="27" y="933"/>
                </a:lnTo>
                <a:lnTo>
                  <a:pt x="25" y="936"/>
                </a:lnTo>
                <a:lnTo>
                  <a:pt x="24" y="941"/>
                </a:lnTo>
                <a:lnTo>
                  <a:pt x="24" y="941"/>
                </a:lnTo>
                <a:lnTo>
                  <a:pt x="24" y="1027"/>
                </a:lnTo>
                <a:lnTo>
                  <a:pt x="35" y="1016"/>
                </a:lnTo>
                <a:lnTo>
                  <a:pt x="30" y="1017"/>
                </a:lnTo>
                <a:lnTo>
                  <a:pt x="27" y="1019"/>
                </a:lnTo>
                <a:lnTo>
                  <a:pt x="25" y="1022"/>
                </a:lnTo>
                <a:lnTo>
                  <a:pt x="24" y="1027"/>
                </a:lnTo>
                <a:lnTo>
                  <a:pt x="35" y="1027"/>
                </a:lnTo>
                <a:lnTo>
                  <a:pt x="35" y="1016"/>
                </a:lnTo>
                <a:lnTo>
                  <a:pt x="29" y="1016"/>
                </a:lnTo>
                <a:lnTo>
                  <a:pt x="40" y="1027"/>
                </a:lnTo>
                <a:lnTo>
                  <a:pt x="38" y="1022"/>
                </a:lnTo>
                <a:lnTo>
                  <a:pt x="37" y="1019"/>
                </a:lnTo>
                <a:lnTo>
                  <a:pt x="33" y="1017"/>
                </a:lnTo>
                <a:lnTo>
                  <a:pt x="29" y="1027"/>
                </a:lnTo>
                <a:lnTo>
                  <a:pt x="40" y="1027"/>
                </a:lnTo>
                <a:lnTo>
                  <a:pt x="40" y="1024"/>
                </a:lnTo>
                <a:lnTo>
                  <a:pt x="40" y="1024"/>
                </a:lnTo>
                <a:lnTo>
                  <a:pt x="38" y="1019"/>
                </a:lnTo>
                <a:lnTo>
                  <a:pt x="37" y="1016"/>
                </a:lnTo>
                <a:lnTo>
                  <a:pt x="33" y="1014"/>
                </a:lnTo>
                <a:lnTo>
                  <a:pt x="29" y="1013"/>
                </a:lnTo>
                <a:lnTo>
                  <a:pt x="24" y="1014"/>
                </a:lnTo>
                <a:lnTo>
                  <a:pt x="21" y="1016"/>
                </a:lnTo>
                <a:lnTo>
                  <a:pt x="19" y="1019"/>
                </a:lnTo>
                <a:lnTo>
                  <a:pt x="17" y="1024"/>
                </a:lnTo>
                <a:lnTo>
                  <a:pt x="17" y="1024"/>
                </a:lnTo>
                <a:lnTo>
                  <a:pt x="17" y="1129"/>
                </a:lnTo>
                <a:lnTo>
                  <a:pt x="29" y="1129"/>
                </a:lnTo>
                <a:lnTo>
                  <a:pt x="19" y="1124"/>
                </a:lnTo>
                <a:lnTo>
                  <a:pt x="14" y="1132"/>
                </a:lnTo>
                <a:lnTo>
                  <a:pt x="14" y="1132"/>
                </a:lnTo>
                <a:lnTo>
                  <a:pt x="13" y="1137"/>
                </a:lnTo>
                <a:lnTo>
                  <a:pt x="13" y="1137"/>
                </a:lnTo>
                <a:lnTo>
                  <a:pt x="13" y="1166"/>
                </a:lnTo>
                <a:lnTo>
                  <a:pt x="35" y="1166"/>
                </a:lnTo>
                <a:lnTo>
                  <a:pt x="33" y="1161"/>
                </a:lnTo>
                <a:lnTo>
                  <a:pt x="32" y="1158"/>
                </a:lnTo>
                <a:lnTo>
                  <a:pt x="29" y="1156"/>
                </a:lnTo>
                <a:lnTo>
                  <a:pt x="24" y="1155"/>
                </a:lnTo>
                <a:lnTo>
                  <a:pt x="19" y="1156"/>
                </a:lnTo>
                <a:lnTo>
                  <a:pt x="16" y="1158"/>
                </a:lnTo>
                <a:lnTo>
                  <a:pt x="14" y="1161"/>
                </a:lnTo>
                <a:lnTo>
                  <a:pt x="13" y="1166"/>
                </a:lnTo>
                <a:lnTo>
                  <a:pt x="24" y="1166"/>
                </a:lnTo>
                <a:lnTo>
                  <a:pt x="35" y="1166"/>
                </a:lnTo>
                <a:lnTo>
                  <a:pt x="35" y="1153"/>
                </a:lnTo>
                <a:lnTo>
                  <a:pt x="35" y="1153"/>
                </a:lnTo>
                <a:lnTo>
                  <a:pt x="33" y="1148"/>
                </a:lnTo>
                <a:lnTo>
                  <a:pt x="32" y="1145"/>
                </a:lnTo>
                <a:lnTo>
                  <a:pt x="29" y="1143"/>
                </a:lnTo>
                <a:lnTo>
                  <a:pt x="24" y="1142"/>
                </a:lnTo>
                <a:lnTo>
                  <a:pt x="17" y="1142"/>
                </a:lnTo>
                <a:lnTo>
                  <a:pt x="17" y="1142"/>
                </a:lnTo>
                <a:lnTo>
                  <a:pt x="13" y="1143"/>
                </a:lnTo>
                <a:lnTo>
                  <a:pt x="9" y="1145"/>
                </a:lnTo>
                <a:lnTo>
                  <a:pt x="8" y="1148"/>
                </a:lnTo>
                <a:lnTo>
                  <a:pt x="6" y="1153"/>
                </a:lnTo>
                <a:lnTo>
                  <a:pt x="6" y="1153"/>
                </a:lnTo>
                <a:lnTo>
                  <a:pt x="6" y="1204"/>
                </a:lnTo>
                <a:lnTo>
                  <a:pt x="9" y="1196"/>
                </a:lnTo>
                <a:lnTo>
                  <a:pt x="8" y="1199"/>
                </a:lnTo>
                <a:lnTo>
                  <a:pt x="6" y="1204"/>
                </a:lnTo>
                <a:lnTo>
                  <a:pt x="17" y="1204"/>
                </a:lnTo>
                <a:lnTo>
                  <a:pt x="13" y="1194"/>
                </a:lnTo>
                <a:lnTo>
                  <a:pt x="6" y="1198"/>
                </a:lnTo>
                <a:lnTo>
                  <a:pt x="3" y="1199"/>
                </a:lnTo>
                <a:lnTo>
                  <a:pt x="2" y="1202"/>
                </a:lnTo>
                <a:lnTo>
                  <a:pt x="0" y="1207"/>
                </a:lnTo>
                <a:lnTo>
                  <a:pt x="0" y="1207"/>
                </a:lnTo>
                <a:lnTo>
                  <a:pt x="0" y="1228"/>
                </a:lnTo>
                <a:close/>
              </a:path>
            </a:pathLst>
          </a:custGeom>
          <a:solidFill>
            <a:srgbClr val="0033CC"/>
          </a:solidFill>
          <a:ln w="9525">
            <a:solidFill>
              <a:srgbClr val="0000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49">
            <a:extLst>
              <a:ext uri="{FF2B5EF4-FFF2-40B4-BE49-F238E27FC236}">
                <a16:creationId xmlns:a16="http://schemas.microsoft.com/office/drawing/2014/main" id="{E3ED4500-B84B-4FCB-BB6E-E9B426E807CF}"/>
              </a:ext>
            </a:extLst>
          </p:cNvPr>
          <p:cNvSpPr>
            <a:spLocks/>
          </p:cNvSpPr>
          <p:nvPr/>
        </p:nvSpPr>
        <p:spPr bwMode="auto">
          <a:xfrm>
            <a:off x="5026025" y="2343150"/>
            <a:ext cx="1149350" cy="169863"/>
          </a:xfrm>
          <a:custGeom>
            <a:avLst/>
            <a:gdLst>
              <a:gd name="T0" fmla="*/ 16 w 724"/>
              <a:gd name="T1" fmla="*/ 106 h 107"/>
              <a:gd name="T2" fmla="*/ 21 w 724"/>
              <a:gd name="T3" fmla="*/ 98 h 107"/>
              <a:gd name="T4" fmla="*/ 35 w 724"/>
              <a:gd name="T5" fmla="*/ 88 h 107"/>
              <a:gd name="T6" fmla="*/ 65 w 724"/>
              <a:gd name="T7" fmla="*/ 91 h 107"/>
              <a:gd name="T8" fmla="*/ 70 w 724"/>
              <a:gd name="T9" fmla="*/ 80 h 107"/>
              <a:gd name="T10" fmla="*/ 105 w 724"/>
              <a:gd name="T11" fmla="*/ 80 h 107"/>
              <a:gd name="T12" fmla="*/ 97 w 724"/>
              <a:gd name="T13" fmla="*/ 79 h 107"/>
              <a:gd name="T14" fmla="*/ 134 w 724"/>
              <a:gd name="T15" fmla="*/ 77 h 107"/>
              <a:gd name="T16" fmla="*/ 190 w 724"/>
              <a:gd name="T17" fmla="*/ 83 h 107"/>
              <a:gd name="T18" fmla="*/ 199 w 724"/>
              <a:gd name="T19" fmla="*/ 79 h 107"/>
              <a:gd name="T20" fmla="*/ 218 w 724"/>
              <a:gd name="T21" fmla="*/ 74 h 107"/>
              <a:gd name="T22" fmla="*/ 237 w 724"/>
              <a:gd name="T23" fmla="*/ 67 h 107"/>
              <a:gd name="T24" fmla="*/ 229 w 724"/>
              <a:gd name="T25" fmla="*/ 59 h 107"/>
              <a:gd name="T26" fmla="*/ 276 w 724"/>
              <a:gd name="T27" fmla="*/ 56 h 107"/>
              <a:gd name="T28" fmla="*/ 287 w 724"/>
              <a:gd name="T29" fmla="*/ 40 h 107"/>
              <a:gd name="T30" fmla="*/ 309 w 724"/>
              <a:gd name="T31" fmla="*/ 47 h 107"/>
              <a:gd name="T32" fmla="*/ 314 w 724"/>
              <a:gd name="T33" fmla="*/ 50 h 107"/>
              <a:gd name="T34" fmla="*/ 344 w 724"/>
              <a:gd name="T35" fmla="*/ 48 h 107"/>
              <a:gd name="T36" fmla="*/ 355 w 724"/>
              <a:gd name="T37" fmla="*/ 37 h 107"/>
              <a:gd name="T38" fmla="*/ 402 w 724"/>
              <a:gd name="T39" fmla="*/ 48 h 107"/>
              <a:gd name="T40" fmla="*/ 430 w 724"/>
              <a:gd name="T41" fmla="*/ 32 h 107"/>
              <a:gd name="T42" fmla="*/ 454 w 724"/>
              <a:gd name="T43" fmla="*/ 39 h 107"/>
              <a:gd name="T44" fmla="*/ 477 w 724"/>
              <a:gd name="T45" fmla="*/ 35 h 107"/>
              <a:gd name="T46" fmla="*/ 505 w 724"/>
              <a:gd name="T47" fmla="*/ 20 h 107"/>
              <a:gd name="T48" fmla="*/ 540 w 724"/>
              <a:gd name="T49" fmla="*/ 31 h 107"/>
              <a:gd name="T50" fmla="*/ 596 w 724"/>
              <a:gd name="T51" fmla="*/ 31 h 107"/>
              <a:gd name="T52" fmla="*/ 620 w 724"/>
              <a:gd name="T53" fmla="*/ 28 h 107"/>
              <a:gd name="T54" fmla="*/ 673 w 724"/>
              <a:gd name="T55" fmla="*/ 28 h 107"/>
              <a:gd name="T56" fmla="*/ 682 w 724"/>
              <a:gd name="T57" fmla="*/ 23 h 107"/>
              <a:gd name="T58" fmla="*/ 706 w 724"/>
              <a:gd name="T59" fmla="*/ 28 h 107"/>
              <a:gd name="T60" fmla="*/ 724 w 724"/>
              <a:gd name="T61" fmla="*/ 23 h 107"/>
              <a:gd name="T62" fmla="*/ 706 w 724"/>
              <a:gd name="T63" fmla="*/ 5 h 107"/>
              <a:gd name="T64" fmla="*/ 682 w 724"/>
              <a:gd name="T65" fmla="*/ 0 h 107"/>
              <a:gd name="T66" fmla="*/ 673 w 724"/>
              <a:gd name="T67" fmla="*/ 5 h 107"/>
              <a:gd name="T68" fmla="*/ 620 w 724"/>
              <a:gd name="T69" fmla="*/ 5 h 107"/>
              <a:gd name="T70" fmla="*/ 596 w 724"/>
              <a:gd name="T71" fmla="*/ 8 h 107"/>
              <a:gd name="T72" fmla="*/ 540 w 724"/>
              <a:gd name="T73" fmla="*/ 8 h 107"/>
              <a:gd name="T74" fmla="*/ 499 w 724"/>
              <a:gd name="T75" fmla="*/ 12 h 107"/>
              <a:gd name="T76" fmla="*/ 477 w 724"/>
              <a:gd name="T77" fmla="*/ 13 h 107"/>
              <a:gd name="T78" fmla="*/ 454 w 724"/>
              <a:gd name="T79" fmla="*/ 16 h 107"/>
              <a:gd name="T80" fmla="*/ 418 w 724"/>
              <a:gd name="T81" fmla="*/ 29 h 107"/>
              <a:gd name="T82" fmla="*/ 395 w 724"/>
              <a:gd name="T83" fmla="*/ 26 h 107"/>
              <a:gd name="T84" fmla="*/ 351 w 724"/>
              <a:gd name="T85" fmla="*/ 28 h 107"/>
              <a:gd name="T86" fmla="*/ 349 w 724"/>
              <a:gd name="T87" fmla="*/ 28 h 107"/>
              <a:gd name="T88" fmla="*/ 311 w 724"/>
              <a:gd name="T89" fmla="*/ 28 h 107"/>
              <a:gd name="T90" fmla="*/ 304 w 724"/>
              <a:gd name="T91" fmla="*/ 26 h 107"/>
              <a:gd name="T92" fmla="*/ 282 w 724"/>
              <a:gd name="T93" fmla="*/ 31 h 107"/>
              <a:gd name="T94" fmla="*/ 271 w 724"/>
              <a:gd name="T95" fmla="*/ 34 h 107"/>
              <a:gd name="T96" fmla="*/ 236 w 724"/>
              <a:gd name="T97" fmla="*/ 37 h 107"/>
              <a:gd name="T98" fmla="*/ 229 w 724"/>
              <a:gd name="T99" fmla="*/ 48 h 107"/>
              <a:gd name="T100" fmla="*/ 220 w 724"/>
              <a:gd name="T101" fmla="*/ 50 h 107"/>
              <a:gd name="T102" fmla="*/ 202 w 724"/>
              <a:gd name="T103" fmla="*/ 53 h 107"/>
              <a:gd name="T104" fmla="*/ 190 w 724"/>
              <a:gd name="T105" fmla="*/ 61 h 107"/>
              <a:gd name="T106" fmla="*/ 148 w 724"/>
              <a:gd name="T107" fmla="*/ 61 h 107"/>
              <a:gd name="T108" fmla="*/ 115 w 724"/>
              <a:gd name="T109" fmla="*/ 56 h 107"/>
              <a:gd name="T110" fmla="*/ 86 w 724"/>
              <a:gd name="T111" fmla="*/ 67 h 107"/>
              <a:gd name="T112" fmla="*/ 81 w 724"/>
              <a:gd name="T113" fmla="*/ 71 h 107"/>
              <a:gd name="T114" fmla="*/ 62 w 724"/>
              <a:gd name="T115" fmla="*/ 83 h 107"/>
              <a:gd name="T116" fmla="*/ 53 w 724"/>
              <a:gd name="T117" fmla="*/ 88 h 107"/>
              <a:gd name="T118" fmla="*/ 24 w 724"/>
              <a:gd name="T119" fmla="*/ 83 h 107"/>
              <a:gd name="T120" fmla="*/ 2 w 724"/>
              <a:gd name="T121" fmla="*/ 88 h 107"/>
              <a:gd name="T122" fmla="*/ 6 w 724"/>
              <a:gd name="T123" fmla="*/ 8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4" h="107">
                <a:moveTo>
                  <a:pt x="22" y="93"/>
                </a:moveTo>
                <a:lnTo>
                  <a:pt x="0" y="93"/>
                </a:lnTo>
                <a:lnTo>
                  <a:pt x="0" y="96"/>
                </a:lnTo>
                <a:lnTo>
                  <a:pt x="0" y="96"/>
                </a:lnTo>
                <a:lnTo>
                  <a:pt x="2" y="101"/>
                </a:lnTo>
                <a:lnTo>
                  <a:pt x="3" y="104"/>
                </a:lnTo>
                <a:lnTo>
                  <a:pt x="6" y="106"/>
                </a:lnTo>
                <a:lnTo>
                  <a:pt x="11" y="107"/>
                </a:lnTo>
                <a:lnTo>
                  <a:pt x="16" y="106"/>
                </a:lnTo>
                <a:lnTo>
                  <a:pt x="19" y="104"/>
                </a:lnTo>
                <a:lnTo>
                  <a:pt x="21" y="101"/>
                </a:lnTo>
                <a:lnTo>
                  <a:pt x="22" y="96"/>
                </a:lnTo>
                <a:lnTo>
                  <a:pt x="22" y="93"/>
                </a:lnTo>
                <a:lnTo>
                  <a:pt x="11" y="93"/>
                </a:lnTo>
                <a:lnTo>
                  <a:pt x="11" y="104"/>
                </a:lnTo>
                <a:lnTo>
                  <a:pt x="16" y="102"/>
                </a:lnTo>
                <a:lnTo>
                  <a:pt x="19" y="101"/>
                </a:lnTo>
                <a:lnTo>
                  <a:pt x="21" y="98"/>
                </a:lnTo>
                <a:lnTo>
                  <a:pt x="11" y="104"/>
                </a:lnTo>
                <a:lnTo>
                  <a:pt x="17" y="104"/>
                </a:lnTo>
                <a:lnTo>
                  <a:pt x="24" y="104"/>
                </a:lnTo>
                <a:lnTo>
                  <a:pt x="29" y="104"/>
                </a:lnTo>
                <a:lnTo>
                  <a:pt x="29" y="104"/>
                </a:lnTo>
                <a:lnTo>
                  <a:pt x="33" y="102"/>
                </a:lnTo>
                <a:lnTo>
                  <a:pt x="35" y="102"/>
                </a:lnTo>
                <a:lnTo>
                  <a:pt x="41" y="98"/>
                </a:lnTo>
                <a:lnTo>
                  <a:pt x="35" y="88"/>
                </a:lnTo>
                <a:lnTo>
                  <a:pt x="35" y="99"/>
                </a:lnTo>
                <a:lnTo>
                  <a:pt x="40" y="98"/>
                </a:lnTo>
                <a:lnTo>
                  <a:pt x="35" y="99"/>
                </a:lnTo>
                <a:lnTo>
                  <a:pt x="40" y="99"/>
                </a:lnTo>
                <a:lnTo>
                  <a:pt x="53" y="99"/>
                </a:lnTo>
                <a:lnTo>
                  <a:pt x="53" y="99"/>
                </a:lnTo>
                <a:lnTo>
                  <a:pt x="57" y="98"/>
                </a:lnTo>
                <a:lnTo>
                  <a:pt x="61" y="96"/>
                </a:lnTo>
                <a:lnTo>
                  <a:pt x="65" y="91"/>
                </a:lnTo>
                <a:lnTo>
                  <a:pt x="57" y="83"/>
                </a:lnTo>
                <a:lnTo>
                  <a:pt x="57" y="94"/>
                </a:lnTo>
                <a:lnTo>
                  <a:pt x="62" y="93"/>
                </a:lnTo>
                <a:lnTo>
                  <a:pt x="57" y="94"/>
                </a:lnTo>
                <a:lnTo>
                  <a:pt x="62" y="94"/>
                </a:lnTo>
                <a:lnTo>
                  <a:pt x="62" y="94"/>
                </a:lnTo>
                <a:lnTo>
                  <a:pt x="67" y="94"/>
                </a:lnTo>
                <a:lnTo>
                  <a:pt x="75" y="91"/>
                </a:lnTo>
                <a:lnTo>
                  <a:pt x="70" y="80"/>
                </a:lnTo>
                <a:lnTo>
                  <a:pt x="70" y="91"/>
                </a:lnTo>
                <a:lnTo>
                  <a:pt x="75" y="91"/>
                </a:lnTo>
                <a:lnTo>
                  <a:pt x="80" y="91"/>
                </a:lnTo>
                <a:lnTo>
                  <a:pt x="86" y="91"/>
                </a:lnTo>
                <a:lnTo>
                  <a:pt x="86" y="91"/>
                </a:lnTo>
                <a:lnTo>
                  <a:pt x="91" y="90"/>
                </a:lnTo>
                <a:lnTo>
                  <a:pt x="92" y="90"/>
                </a:lnTo>
                <a:lnTo>
                  <a:pt x="104" y="82"/>
                </a:lnTo>
                <a:lnTo>
                  <a:pt x="105" y="80"/>
                </a:lnTo>
                <a:lnTo>
                  <a:pt x="107" y="77"/>
                </a:lnTo>
                <a:lnTo>
                  <a:pt x="108" y="72"/>
                </a:lnTo>
                <a:lnTo>
                  <a:pt x="108" y="67"/>
                </a:lnTo>
                <a:lnTo>
                  <a:pt x="97" y="67"/>
                </a:lnTo>
                <a:lnTo>
                  <a:pt x="97" y="79"/>
                </a:lnTo>
                <a:lnTo>
                  <a:pt x="102" y="77"/>
                </a:lnTo>
                <a:lnTo>
                  <a:pt x="105" y="75"/>
                </a:lnTo>
                <a:lnTo>
                  <a:pt x="107" y="72"/>
                </a:lnTo>
                <a:lnTo>
                  <a:pt x="97" y="79"/>
                </a:lnTo>
                <a:lnTo>
                  <a:pt x="104" y="79"/>
                </a:lnTo>
                <a:lnTo>
                  <a:pt x="108" y="79"/>
                </a:lnTo>
                <a:lnTo>
                  <a:pt x="115" y="79"/>
                </a:lnTo>
                <a:lnTo>
                  <a:pt x="121" y="79"/>
                </a:lnTo>
                <a:lnTo>
                  <a:pt x="126" y="79"/>
                </a:lnTo>
                <a:lnTo>
                  <a:pt x="131" y="79"/>
                </a:lnTo>
                <a:lnTo>
                  <a:pt x="139" y="79"/>
                </a:lnTo>
                <a:lnTo>
                  <a:pt x="139" y="67"/>
                </a:lnTo>
                <a:lnTo>
                  <a:pt x="134" y="77"/>
                </a:lnTo>
                <a:lnTo>
                  <a:pt x="143" y="82"/>
                </a:lnTo>
                <a:lnTo>
                  <a:pt x="143" y="82"/>
                </a:lnTo>
                <a:lnTo>
                  <a:pt x="148" y="83"/>
                </a:lnTo>
                <a:lnTo>
                  <a:pt x="155" y="83"/>
                </a:lnTo>
                <a:lnTo>
                  <a:pt x="166" y="83"/>
                </a:lnTo>
                <a:lnTo>
                  <a:pt x="172" y="83"/>
                </a:lnTo>
                <a:lnTo>
                  <a:pt x="177" y="83"/>
                </a:lnTo>
                <a:lnTo>
                  <a:pt x="183" y="83"/>
                </a:lnTo>
                <a:lnTo>
                  <a:pt x="190" y="83"/>
                </a:lnTo>
                <a:lnTo>
                  <a:pt x="190" y="83"/>
                </a:lnTo>
                <a:lnTo>
                  <a:pt x="194" y="82"/>
                </a:lnTo>
                <a:lnTo>
                  <a:pt x="198" y="80"/>
                </a:lnTo>
                <a:lnTo>
                  <a:pt x="202" y="75"/>
                </a:lnTo>
                <a:lnTo>
                  <a:pt x="194" y="67"/>
                </a:lnTo>
                <a:lnTo>
                  <a:pt x="194" y="79"/>
                </a:lnTo>
                <a:lnTo>
                  <a:pt x="199" y="77"/>
                </a:lnTo>
                <a:lnTo>
                  <a:pt x="194" y="79"/>
                </a:lnTo>
                <a:lnTo>
                  <a:pt x="199" y="79"/>
                </a:lnTo>
                <a:lnTo>
                  <a:pt x="199" y="79"/>
                </a:lnTo>
                <a:lnTo>
                  <a:pt x="204" y="77"/>
                </a:lnTo>
                <a:lnTo>
                  <a:pt x="206" y="77"/>
                </a:lnTo>
                <a:lnTo>
                  <a:pt x="214" y="72"/>
                </a:lnTo>
                <a:lnTo>
                  <a:pt x="207" y="63"/>
                </a:lnTo>
                <a:lnTo>
                  <a:pt x="207" y="74"/>
                </a:lnTo>
                <a:lnTo>
                  <a:pt x="212" y="74"/>
                </a:lnTo>
                <a:lnTo>
                  <a:pt x="218" y="74"/>
                </a:lnTo>
                <a:lnTo>
                  <a:pt x="218" y="74"/>
                </a:lnTo>
                <a:lnTo>
                  <a:pt x="223" y="72"/>
                </a:lnTo>
                <a:lnTo>
                  <a:pt x="223" y="72"/>
                </a:lnTo>
                <a:lnTo>
                  <a:pt x="229" y="69"/>
                </a:lnTo>
                <a:lnTo>
                  <a:pt x="225" y="59"/>
                </a:lnTo>
                <a:lnTo>
                  <a:pt x="225" y="71"/>
                </a:lnTo>
                <a:lnTo>
                  <a:pt x="229" y="71"/>
                </a:lnTo>
                <a:lnTo>
                  <a:pt x="229" y="71"/>
                </a:lnTo>
                <a:lnTo>
                  <a:pt x="234" y="69"/>
                </a:lnTo>
                <a:lnTo>
                  <a:pt x="237" y="67"/>
                </a:lnTo>
                <a:lnTo>
                  <a:pt x="239" y="64"/>
                </a:lnTo>
                <a:lnTo>
                  <a:pt x="241" y="59"/>
                </a:lnTo>
                <a:lnTo>
                  <a:pt x="241" y="48"/>
                </a:lnTo>
                <a:lnTo>
                  <a:pt x="229" y="48"/>
                </a:lnTo>
                <a:lnTo>
                  <a:pt x="229" y="59"/>
                </a:lnTo>
                <a:lnTo>
                  <a:pt x="234" y="58"/>
                </a:lnTo>
                <a:lnTo>
                  <a:pt x="237" y="56"/>
                </a:lnTo>
                <a:lnTo>
                  <a:pt x="239" y="53"/>
                </a:lnTo>
                <a:lnTo>
                  <a:pt x="229" y="59"/>
                </a:lnTo>
                <a:lnTo>
                  <a:pt x="236" y="59"/>
                </a:lnTo>
                <a:lnTo>
                  <a:pt x="241" y="59"/>
                </a:lnTo>
                <a:lnTo>
                  <a:pt x="247" y="59"/>
                </a:lnTo>
                <a:lnTo>
                  <a:pt x="253" y="59"/>
                </a:lnTo>
                <a:lnTo>
                  <a:pt x="258" y="59"/>
                </a:lnTo>
                <a:lnTo>
                  <a:pt x="263" y="59"/>
                </a:lnTo>
                <a:lnTo>
                  <a:pt x="263" y="59"/>
                </a:lnTo>
                <a:lnTo>
                  <a:pt x="268" y="59"/>
                </a:lnTo>
                <a:lnTo>
                  <a:pt x="276" y="56"/>
                </a:lnTo>
                <a:lnTo>
                  <a:pt x="271" y="45"/>
                </a:lnTo>
                <a:lnTo>
                  <a:pt x="271" y="56"/>
                </a:lnTo>
                <a:lnTo>
                  <a:pt x="276" y="56"/>
                </a:lnTo>
                <a:lnTo>
                  <a:pt x="280" y="56"/>
                </a:lnTo>
                <a:lnTo>
                  <a:pt x="280" y="56"/>
                </a:lnTo>
                <a:lnTo>
                  <a:pt x="285" y="55"/>
                </a:lnTo>
                <a:lnTo>
                  <a:pt x="287" y="55"/>
                </a:lnTo>
                <a:lnTo>
                  <a:pt x="293" y="50"/>
                </a:lnTo>
                <a:lnTo>
                  <a:pt x="287" y="40"/>
                </a:lnTo>
                <a:lnTo>
                  <a:pt x="287" y="51"/>
                </a:lnTo>
                <a:lnTo>
                  <a:pt x="292" y="50"/>
                </a:lnTo>
                <a:lnTo>
                  <a:pt x="287" y="51"/>
                </a:lnTo>
                <a:lnTo>
                  <a:pt x="293" y="51"/>
                </a:lnTo>
                <a:lnTo>
                  <a:pt x="298" y="51"/>
                </a:lnTo>
                <a:lnTo>
                  <a:pt x="298" y="51"/>
                </a:lnTo>
                <a:lnTo>
                  <a:pt x="303" y="50"/>
                </a:lnTo>
                <a:lnTo>
                  <a:pt x="303" y="50"/>
                </a:lnTo>
                <a:lnTo>
                  <a:pt x="309" y="47"/>
                </a:lnTo>
                <a:lnTo>
                  <a:pt x="304" y="37"/>
                </a:lnTo>
                <a:lnTo>
                  <a:pt x="300" y="47"/>
                </a:lnTo>
                <a:lnTo>
                  <a:pt x="304" y="48"/>
                </a:lnTo>
                <a:lnTo>
                  <a:pt x="309" y="47"/>
                </a:lnTo>
                <a:lnTo>
                  <a:pt x="298" y="47"/>
                </a:lnTo>
                <a:lnTo>
                  <a:pt x="303" y="50"/>
                </a:lnTo>
                <a:lnTo>
                  <a:pt x="304" y="50"/>
                </a:lnTo>
                <a:lnTo>
                  <a:pt x="309" y="51"/>
                </a:lnTo>
                <a:lnTo>
                  <a:pt x="314" y="50"/>
                </a:lnTo>
                <a:lnTo>
                  <a:pt x="314" y="50"/>
                </a:lnTo>
                <a:lnTo>
                  <a:pt x="320" y="47"/>
                </a:lnTo>
                <a:lnTo>
                  <a:pt x="316" y="37"/>
                </a:lnTo>
                <a:lnTo>
                  <a:pt x="316" y="48"/>
                </a:lnTo>
                <a:lnTo>
                  <a:pt x="322" y="48"/>
                </a:lnTo>
                <a:lnTo>
                  <a:pt x="327" y="48"/>
                </a:lnTo>
                <a:lnTo>
                  <a:pt x="332" y="48"/>
                </a:lnTo>
                <a:lnTo>
                  <a:pt x="339" y="48"/>
                </a:lnTo>
                <a:lnTo>
                  <a:pt x="344" y="48"/>
                </a:lnTo>
                <a:lnTo>
                  <a:pt x="344" y="37"/>
                </a:lnTo>
                <a:lnTo>
                  <a:pt x="338" y="47"/>
                </a:lnTo>
                <a:lnTo>
                  <a:pt x="343" y="50"/>
                </a:lnTo>
                <a:lnTo>
                  <a:pt x="344" y="50"/>
                </a:lnTo>
                <a:lnTo>
                  <a:pt x="349" y="51"/>
                </a:lnTo>
                <a:lnTo>
                  <a:pt x="354" y="50"/>
                </a:lnTo>
                <a:lnTo>
                  <a:pt x="354" y="50"/>
                </a:lnTo>
                <a:lnTo>
                  <a:pt x="360" y="47"/>
                </a:lnTo>
                <a:lnTo>
                  <a:pt x="355" y="37"/>
                </a:lnTo>
                <a:lnTo>
                  <a:pt x="355" y="48"/>
                </a:lnTo>
                <a:lnTo>
                  <a:pt x="362" y="48"/>
                </a:lnTo>
                <a:lnTo>
                  <a:pt x="367" y="48"/>
                </a:lnTo>
                <a:lnTo>
                  <a:pt x="373" y="48"/>
                </a:lnTo>
                <a:lnTo>
                  <a:pt x="379" y="48"/>
                </a:lnTo>
                <a:lnTo>
                  <a:pt x="384" y="48"/>
                </a:lnTo>
                <a:lnTo>
                  <a:pt x="390" y="48"/>
                </a:lnTo>
                <a:lnTo>
                  <a:pt x="395" y="48"/>
                </a:lnTo>
                <a:lnTo>
                  <a:pt x="402" y="48"/>
                </a:lnTo>
                <a:lnTo>
                  <a:pt x="408" y="48"/>
                </a:lnTo>
                <a:lnTo>
                  <a:pt x="413" y="48"/>
                </a:lnTo>
                <a:lnTo>
                  <a:pt x="419" y="48"/>
                </a:lnTo>
                <a:lnTo>
                  <a:pt x="426" y="48"/>
                </a:lnTo>
                <a:lnTo>
                  <a:pt x="426" y="48"/>
                </a:lnTo>
                <a:lnTo>
                  <a:pt x="430" y="47"/>
                </a:lnTo>
                <a:lnTo>
                  <a:pt x="434" y="45"/>
                </a:lnTo>
                <a:lnTo>
                  <a:pt x="438" y="40"/>
                </a:lnTo>
                <a:lnTo>
                  <a:pt x="430" y="32"/>
                </a:lnTo>
                <a:lnTo>
                  <a:pt x="437" y="42"/>
                </a:lnTo>
                <a:lnTo>
                  <a:pt x="443" y="37"/>
                </a:lnTo>
                <a:lnTo>
                  <a:pt x="437" y="28"/>
                </a:lnTo>
                <a:lnTo>
                  <a:pt x="437" y="39"/>
                </a:lnTo>
                <a:lnTo>
                  <a:pt x="442" y="37"/>
                </a:lnTo>
                <a:lnTo>
                  <a:pt x="437" y="39"/>
                </a:lnTo>
                <a:lnTo>
                  <a:pt x="442" y="39"/>
                </a:lnTo>
                <a:lnTo>
                  <a:pt x="448" y="39"/>
                </a:lnTo>
                <a:lnTo>
                  <a:pt x="454" y="39"/>
                </a:lnTo>
                <a:lnTo>
                  <a:pt x="454" y="39"/>
                </a:lnTo>
                <a:lnTo>
                  <a:pt x="459" y="37"/>
                </a:lnTo>
                <a:lnTo>
                  <a:pt x="461" y="37"/>
                </a:lnTo>
                <a:lnTo>
                  <a:pt x="465" y="34"/>
                </a:lnTo>
                <a:lnTo>
                  <a:pt x="459" y="24"/>
                </a:lnTo>
                <a:lnTo>
                  <a:pt x="459" y="35"/>
                </a:lnTo>
                <a:lnTo>
                  <a:pt x="464" y="35"/>
                </a:lnTo>
                <a:lnTo>
                  <a:pt x="472" y="35"/>
                </a:lnTo>
                <a:lnTo>
                  <a:pt x="477" y="35"/>
                </a:lnTo>
                <a:lnTo>
                  <a:pt x="481" y="35"/>
                </a:lnTo>
                <a:lnTo>
                  <a:pt x="488" y="35"/>
                </a:lnTo>
                <a:lnTo>
                  <a:pt x="494" y="35"/>
                </a:lnTo>
                <a:lnTo>
                  <a:pt x="499" y="35"/>
                </a:lnTo>
                <a:lnTo>
                  <a:pt x="499" y="35"/>
                </a:lnTo>
                <a:lnTo>
                  <a:pt x="504" y="34"/>
                </a:lnTo>
                <a:lnTo>
                  <a:pt x="505" y="34"/>
                </a:lnTo>
                <a:lnTo>
                  <a:pt x="512" y="29"/>
                </a:lnTo>
                <a:lnTo>
                  <a:pt x="505" y="20"/>
                </a:lnTo>
                <a:lnTo>
                  <a:pt x="505" y="31"/>
                </a:lnTo>
                <a:lnTo>
                  <a:pt x="510" y="29"/>
                </a:lnTo>
                <a:lnTo>
                  <a:pt x="505" y="31"/>
                </a:lnTo>
                <a:lnTo>
                  <a:pt x="510" y="31"/>
                </a:lnTo>
                <a:lnTo>
                  <a:pt x="516" y="31"/>
                </a:lnTo>
                <a:lnTo>
                  <a:pt x="523" y="31"/>
                </a:lnTo>
                <a:lnTo>
                  <a:pt x="528" y="31"/>
                </a:lnTo>
                <a:lnTo>
                  <a:pt x="532" y="31"/>
                </a:lnTo>
                <a:lnTo>
                  <a:pt x="540" y="31"/>
                </a:lnTo>
                <a:lnTo>
                  <a:pt x="550" y="31"/>
                </a:lnTo>
                <a:lnTo>
                  <a:pt x="558" y="31"/>
                </a:lnTo>
                <a:lnTo>
                  <a:pt x="563" y="31"/>
                </a:lnTo>
                <a:lnTo>
                  <a:pt x="567" y="31"/>
                </a:lnTo>
                <a:lnTo>
                  <a:pt x="574" y="31"/>
                </a:lnTo>
                <a:lnTo>
                  <a:pt x="580" y="31"/>
                </a:lnTo>
                <a:lnTo>
                  <a:pt x="585" y="31"/>
                </a:lnTo>
                <a:lnTo>
                  <a:pt x="591" y="31"/>
                </a:lnTo>
                <a:lnTo>
                  <a:pt x="596" y="31"/>
                </a:lnTo>
                <a:lnTo>
                  <a:pt x="596" y="31"/>
                </a:lnTo>
                <a:lnTo>
                  <a:pt x="601" y="29"/>
                </a:lnTo>
                <a:lnTo>
                  <a:pt x="601" y="29"/>
                </a:lnTo>
                <a:lnTo>
                  <a:pt x="607" y="26"/>
                </a:lnTo>
                <a:lnTo>
                  <a:pt x="603" y="16"/>
                </a:lnTo>
                <a:lnTo>
                  <a:pt x="603" y="28"/>
                </a:lnTo>
                <a:lnTo>
                  <a:pt x="609" y="28"/>
                </a:lnTo>
                <a:lnTo>
                  <a:pt x="614" y="28"/>
                </a:lnTo>
                <a:lnTo>
                  <a:pt x="620" y="28"/>
                </a:lnTo>
                <a:lnTo>
                  <a:pt x="626" y="28"/>
                </a:lnTo>
                <a:lnTo>
                  <a:pt x="631" y="28"/>
                </a:lnTo>
                <a:lnTo>
                  <a:pt x="638" y="28"/>
                </a:lnTo>
                <a:lnTo>
                  <a:pt x="642" y="28"/>
                </a:lnTo>
                <a:lnTo>
                  <a:pt x="649" y="28"/>
                </a:lnTo>
                <a:lnTo>
                  <a:pt x="655" y="28"/>
                </a:lnTo>
                <a:lnTo>
                  <a:pt x="660" y="28"/>
                </a:lnTo>
                <a:lnTo>
                  <a:pt x="665" y="28"/>
                </a:lnTo>
                <a:lnTo>
                  <a:pt x="673" y="28"/>
                </a:lnTo>
                <a:lnTo>
                  <a:pt x="677" y="28"/>
                </a:lnTo>
                <a:lnTo>
                  <a:pt x="677" y="28"/>
                </a:lnTo>
                <a:lnTo>
                  <a:pt x="682" y="26"/>
                </a:lnTo>
                <a:lnTo>
                  <a:pt x="685" y="24"/>
                </a:lnTo>
                <a:lnTo>
                  <a:pt x="690" y="20"/>
                </a:lnTo>
                <a:lnTo>
                  <a:pt x="682" y="12"/>
                </a:lnTo>
                <a:lnTo>
                  <a:pt x="682" y="23"/>
                </a:lnTo>
                <a:lnTo>
                  <a:pt x="687" y="21"/>
                </a:lnTo>
                <a:lnTo>
                  <a:pt x="682" y="23"/>
                </a:lnTo>
                <a:lnTo>
                  <a:pt x="689" y="23"/>
                </a:lnTo>
                <a:lnTo>
                  <a:pt x="695" y="23"/>
                </a:lnTo>
                <a:lnTo>
                  <a:pt x="700" y="23"/>
                </a:lnTo>
                <a:lnTo>
                  <a:pt x="700" y="12"/>
                </a:lnTo>
                <a:lnTo>
                  <a:pt x="695" y="21"/>
                </a:lnTo>
                <a:lnTo>
                  <a:pt x="693" y="21"/>
                </a:lnTo>
                <a:lnTo>
                  <a:pt x="700" y="26"/>
                </a:lnTo>
                <a:lnTo>
                  <a:pt x="701" y="26"/>
                </a:lnTo>
                <a:lnTo>
                  <a:pt x="706" y="28"/>
                </a:lnTo>
                <a:lnTo>
                  <a:pt x="711" y="26"/>
                </a:lnTo>
                <a:lnTo>
                  <a:pt x="714" y="24"/>
                </a:lnTo>
                <a:lnTo>
                  <a:pt x="719" y="20"/>
                </a:lnTo>
                <a:lnTo>
                  <a:pt x="711" y="12"/>
                </a:lnTo>
                <a:lnTo>
                  <a:pt x="711" y="23"/>
                </a:lnTo>
                <a:lnTo>
                  <a:pt x="716" y="21"/>
                </a:lnTo>
                <a:lnTo>
                  <a:pt x="711" y="23"/>
                </a:lnTo>
                <a:lnTo>
                  <a:pt x="717" y="23"/>
                </a:lnTo>
                <a:lnTo>
                  <a:pt x="724" y="23"/>
                </a:lnTo>
                <a:lnTo>
                  <a:pt x="724" y="0"/>
                </a:lnTo>
                <a:lnTo>
                  <a:pt x="717" y="0"/>
                </a:lnTo>
                <a:lnTo>
                  <a:pt x="711" y="0"/>
                </a:lnTo>
                <a:lnTo>
                  <a:pt x="711" y="0"/>
                </a:lnTo>
                <a:lnTo>
                  <a:pt x="706" y="2"/>
                </a:lnTo>
                <a:lnTo>
                  <a:pt x="703" y="4"/>
                </a:lnTo>
                <a:lnTo>
                  <a:pt x="698" y="8"/>
                </a:lnTo>
                <a:lnTo>
                  <a:pt x="711" y="7"/>
                </a:lnTo>
                <a:lnTo>
                  <a:pt x="706" y="5"/>
                </a:lnTo>
                <a:lnTo>
                  <a:pt x="701" y="7"/>
                </a:lnTo>
                <a:lnTo>
                  <a:pt x="706" y="16"/>
                </a:lnTo>
                <a:lnTo>
                  <a:pt x="713" y="8"/>
                </a:lnTo>
                <a:lnTo>
                  <a:pt x="706" y="4"/>
                </a:lnTo>
                <a:lnTo>
                  <a:pt x="705" y="2"/>
                </a:lnTo>
                <a:lnTo>
                  <a:pt x="700" y="0"/>
                </a:lnTo>
                <a:lnTo>
                  <a:pt x="695" y="0"/>
                </a:lnTo>
                <a:lnTo>
                  <a:pt x="689" y="0"/>
                </a:lnTo>
                <a:lnTo>
                  <a:pt x="682" y="0"/>
                </a:lnTo>
                <a:lnTo>
                  <a:pt x="682" y="0"/>
                </a:lnTo>
                <a:lnTo>
                  <a:pt x="677" y="2"/>
                </a:lnTo>
                <a:lnTo>
                  <a:pt x="674" y="4"/>
                </a:lnTo>
                <a:lnTo>
                  <a:pt x="669" y="8"/>
                </a:lnTo>
                <a:lnTo>
                  <a:pt x="677" y="5"/>
                </a:lnTo>
                <a:lnTo>
                  <a:pt x="673" y="7"/>
                </a:lnTo>
                <a:lnTo>
                  <a:pt x="677" y="16"/>
                </a:lnTo>
                <a:lnTo>
                  <a:pt x="677" y="5"/>
                </a:lnTo>
                <a:lnTo>
                  <a:pt x="673" y="5"/>
                </a:lnTo>
                <a:lnTo>
                  <a:pt x="665" y="5"/>
                </a:lnTo>
                <a:lnTo>
                  <a:pt x="660" y="5"/>
                </a:lnTo>
                <a:lnTo>
                  <a:pt x="655" y="5"/>
                </a:lnTo>
                <a:lnTo>
                  <a:pt x="649" y="5"/>
                </a:lnTo>
                <a:lnTo>
                  <a:pt x="642" y="5"/>
                </a:lnTo>
                <a:lnTo>
                  <a:pt x="638" y="5"/>
                </a:lnTo>
                <a:lnTo>
                  <a:pt x="631" y="5"/>
                </a:lnTo>
                <a:lnTo>
                  <a:pt x="626" y="5"/>
                </a:lnTo>
                <a:lnTo>
                  <a:pt x="620" y="5"/>
                </a:lnTo>
                <a:lnTo>
                  <a:pt x="614" y="5"/>
                </a:lnTo>
                <a:lnTo>
                  <a:pt x="609" y="5"/>
                </a:lnTo>
                <a:lnTo>
                  <a:pt x="603" y="5"/>
                </a:lnTo>
                <a:lnTo>
                  <a:pt x="603" y="5"/>
                </a:lnTo>
                <a:lnTo>
                  <a:pt x="598" y="7"/>
                </a:lnTo>
                <a:lnTo>
                  <a:pt x="598" y="7"/>
                </a:lnTo>
                <a:lnTo>
                  <a:pt x="591" y="10"/>
                </a:lnTo>
                <a:lnTo>
                  <a:pt x="596" y="20"/>
                </a:lnTo>
                <a:lnTo>
                  <a:pt x="596" y="8"/>
                </a:lnTo>
                <a:lnTo>
                  <a:pt x="591" y="8"/>
                </a:lnTo>
                <a:lnTo>
                  <a:pt x="585" y="8"/>
                </a:lnTo>
                <a:lnTo>
                  <a:pt x="580" y="8"/>
                </a:lnTo>
                <a:lnTo>
                  <a:pt x="574" y="8"/>
                </a:lnTo>
                <a:lnTo>
                  <a:pt x="567" y="8"/>
                </a:lnTo>
                <a:lnTo>
                  <a:pt x="563" y="8"/>
                </a:lnTo>
                <a:lnTo>
                  <a:pt x="558" y="8"/>
                </a:lnTo>
                <a:lnTo>
                  <a:pt x="550" y="8"/>
                </a:lnTo>
                <a:lnTo>
                  <a:pt x="540" y="8"/>
                </a:lnTo>
                <a:lnTo>
                  <a:pt x="532" y="8"/>
                </a:lnTo>
                <a:lnTo>
                  <a:pt x="528" y="8"/>
                </a:lnTo>
                <a:lnTo>
                  <a:pt x="523" y="8"/>
                </a:lnTo>
                <a:lnTo>
                  <a:pt x="516" y="8"/>
                </a:lnTo>
                <a:lnTo>
                  <a:pt x="510" y="8"/>
                </a:lnTo>
                <a:lnTo>
                  <a:pt x="505" y="8"/>
                </a:lnTo>
                <a:lnTo>
                  <a:pt x="505" y="8"/>
                </a:lnTo>
                <a:lnTo>
                  <a:pt x="500" y="10"/>
                </a:lnTo>
                <a:lnTo>
                  <a:pt x="499" y="12"/>
                </a:lnTo>
                <a:lnTo>
                  <a:pt x="493" y="16"/>
                </a:lnTo>
                <a:lnTo>
                  <a:pt x="499" y="13"/>
                </a:lnTo>
                <a:lnTo>
                  <a:pt x="494" y="15"/>
                </a:lnTo>
                <a:lnTo>
                  <a:pt x="499" y="24"/>
                </a:lnTo>
                <a:lnTo>
                  <a:pt x="499" y="13"/>
                </a:lnTo>
                <a:lnTo>
                  <a:pt x="494" y="13"/>
                </a:lnTo>
                <a:lnTo>
                  <a:pt x="488" y="13"/>
                </a:lnTo>
                <a:lnTo>
                  <a:pt x="481" y="13"/>
                </a:lnTo>
                <a:lnTo>
                  <a:pt x="477" y="13"/>
                </a:lnTo>
                <a:lnTo>
                  <a:pt x="472" y="13"/>
                </a:lnTo>
                <a:lnTo>
                  <a:pt x="464" y="13"/>
                </a:lnTo>
                <a:lnTo>
                  <a:pt x="459" y="13"/>
                </a:lnTo>
                <a:lnTo>
                  <a:pt x="459" y="13"/>
                </a:lnTo>
                <a:lnTo>
                  <a:pt x="454" y="15"/>
                </a:lnTo>
                <a:lnTo>
                  <a:pt x="454" y="15"/>
                </a:lnTo>
                <a:lnTo>
                  <a:pt x="449" y="18"/>
                </a:lnTo>
                <a:lnTo>
                  <a:pt x="454" y="28"/>
                </a:lnTo>
                <a:lnTo>
                  <a:pt x="454" y="16"/>
                </a:lnTo>
                <a:lnTo>
                  <a:pt x="448" y="16"/>
                </a:lnTo>
                <a:lnTo>
                  <a:pt x="442" y="16"/>
                </a:lnTo>
                <a:lnTo>
                  <a:pt x="437" y="16"/>
                </a:lnTo>
                <a:lnTo>
                  <a:pt x="437" y="16"/>
                </a:lnTo>
                <a:lnTo>
                  <a:pt x="432" y="18"/>
                </a:lnTo>
                <a:lnTo>
                  <a:pt x="430" y="20"/>
                </a:lnTo>
                <a:lnTo>
                  <a:pt x="424" y="24"/>
                </a:lnTo>
                <a:lnTo>
                  <a:pt x="422" y="24"/>
                </a:lnTo>
                <a:lnTo>
                  <a:pt x="418" y="29"/>
                </a:lnTo>
                <a:lnTo>
                  <a:pt x="426" y="26"/>
                </a:lnTo>
                <a:lnTo>
                  <a:pt x="421" y="28"/>
                </a:lnTo>
                <a:lnTo>
                  <a:pt x="426" y="37"/>
                </a:lnTo>
                <a:lnTo>
                  <a:pt x="426" y="26"/>
                </a:lnTo>
                <a:lnTo>
                  <a:pt x="419" y="26"/>
                </a:lnTo>
                <a:lnTo>
                  <a:pt x="413" y="26"/>
                </a:lnTo>
                <a:lnTo>
                  <a:pt x="408" y="26"/>
                </a:lnTo>
                <a:lnTo>
                  <a:pt x="402" y="26"/>
                </a:lnTo>
                <a:lnTo>
                  <a:pt x="395" y="26"/>
                </a:lnTo>
                <a:lnTo>
                  <a:pt x="390" y="26"/>
                </a:lnTo>
                <a:lnTo>
                  <a:pt x="384" y="26"/>
                </a:lnTo>
                <a:lnTo>
                  <a:pt x="379" y="26"/>
                </a:lnTo>
                <a:lnTo>
                  <a:pt x="373" y="26"/>
                </a:lnTo>
                <a:lnTo>
                  <a:pt x="367" y="26"/>
                </a:lnTo>
                <a:lnTo>
                  <a:pt x="362" y="26"/>
                </a:lnTo>
                <a:lnTo>
                  <a:pt x="355" y="26"/>
                </a:lnTo>
                <a:lnTo>
                  <a:pt x="355" y="26"/>
                </a:lnTo>
                <a:lnTo>
                  <a:pt x="351" y="28"/>
                </a:lnTo>
                <a:lnTo>
                  <a:pt x="351" y="28"/>
                </a:lnTo>
                <a:lnTo>
                  <a:pt x="344" y="31"/>
                </a:lnTo>
                <a:lnTo>
                  <a:pt x="354" y="31"/>
                </a:lnTo>
                <a:lnTo>
                  <a:pt x="349" y="29"/>
                </a:lnTo>
                <a:lnTo>
                  <a:pt x="344" y="31"/>
                </a:lnTo>
                <a:lnTo>
                  <a:pt x="349" y="40"/>
                </a:lnTo>
                <a:lnTo>
                  <a:pt x="355" y="31"/>
                </a:lnTo>
                <a:lnTo>
                  <a:pt x="351" y="28"/>
                </a:lnTo>
                <a:lnTo>
                  <a:pt x="349" y="28"/>
                </a:lnTo>
                <a:lnTo>
                  <a:pt x="344" y="26"/>
                </a:lnTo>
                <a:lnTo>
                  <a:pt x="339" y="26"/>
                </a:lnTo>
                <a:lnTo>
                  <a:pt x="332" y="26"/>
                </a:lnTo>
                <a:lnTo>
                  <a:pt x="327" y="26"/>
                </a:lnTo>
                <a:lnTo>
                  <a:pt x="322" y="26"/>
                </a:lnTo>
                <a:lnTo>
                  <a:pt x="316" y="26"/>
                </a:lnTo>
                <a:lnTo>
                  <a:pt x="316" y="26"/>
                </a:lnTo>
                <a:lnTo>
                  <a:pt x="311" y="28"/>
                </a:lnTo>
                <a:lnTo>
                  <a:pt x="311" y="28"/>
                </a:lnTo>
                <a:lnTo>
                  <a:pt x="304" y="31"/>
                </a:lnTo>
                <a:lnTo>
                  <a:pt x="314" y="31"/>
                </a:lnTo>
                <a:lnTo>
                  <a:pt x="309" y="29"/>
                </a:lnTo>
                <a:lnTo>
                  <a:pt x="304" y="31"/>
                </a:lnTo>
                <a:lnTo>
                  <a:pt x="309" y="40"/>
                </a:lnTo>
                <a:lnTo>
                  <a:pt x="316" y="31"/>
                </a:lnTo>
                <a:lnTo>
                  <a:pt x="311" y="28"/>
                </a:lnTo>
                <a:lnTo>
                  <a:pt x="309" y="28"/>
                </a:lnTo>
                <a:lnTo>
                  <a:pt x="304" y="26"/>
                </a:lnTo>
                <a:lnTo>
                  <a:pt x="300" y="28"/>
                </a:lnTo>
                <a:lnTo>
                  <a:pt x="300" y="28"/>
                </a:lnTo>
                <a:lnTo>
                  <a:pt x="293" y="31"/>
                </a:lnTo>
                <a:lnTo>
                  <a:pt x="298" y="40"/>
                </a:lnTo>
                <a:lnTo>
                  <a:pt x="298" y="29"/>
                </a:lnTo>
                <a:lnTo>
                  <a:pt x="293" y="29"/>
                </a:lnTo>
                <a:lnTo>
                  <a:pt x="287" y="29"/>
                </a:lnTo>
                <a:lnTo>
                  <a:pt x="287" y="29"/>
                </a:lnTo>
                <a:lnTo>
                  <a:pt x="282" y="31"/>
                </a:lnTo>
                <a:lnTo>
                  <a:pt x="280" y="32"/>
                </a:lnTo>
                <a:lnTo>
                  <a:pt x="274" y="37"/>
                </a:lnTo>
                <a:lnTo>
                  <a:pt x="280" y="34"/>
                </a:lnTo>
                <a:lnTo>
                  <a:pt x="276" y="35"/>
                </a:lnTo>
                <a:lnTo>
                  <a:pt x="280" y="45"/>
                </a:lnTo>
                <a:lnTo>
                  <a:pt x="280" y="34"/>
                </a:lnTo>
                <a:lnTo>
                  <a:pt x="276" y="34"/>
                </a:lnTo>
                <a:lnTo>
                  <a:pt x="271" y="34"/>
                </a:lnTo>
                <a:lnTo>
                  <a:pt x="271" y="34"/>
                </a:lnTo>
                <a:lnTo>
                  <a:pt x="268" y="35"/>
                </a:lnTo>
                <a:lnTo>
                  <a:pt x="260" y="39"/>
                </a:lnTo>
                <a:lnTo>
                  <a:pt x="263" y="48"/>
                </a:lnTo>
                <a:lnTo>
                  <a:pt x="263" y="37"/>
                </a:lnTo>
                <a:lnTo>
                  <a:pt x="258" y="37"/>
                </a:lnTo>
                <a:lnTo>
                  <a:pt x="253" y="37"/>
                </a:lnTo>
                <a:lnTo>
                  <a:pt x="247" y="37"/>
                </a:lnTo>
                <a:lnTo>
                  <a:pt x="241" y="37"/>
                </a:lnTo>
                <a:lnTo>
                  <a:pt x="236" y="37"/>
                </a:lnTo>
                <a:lnTo>
                  <a:pt x="229" y="37"/>
                </a:lnTo>
                <a:lnTo>
                  <a:pt x="229" y="37"/>
                </a:lnTo>
                <a:lnTo>
                  <a:pt x="225" y="39"/>
                </a:lnTo>
                <a:lnTo>
                  <a:pt x="222" y="40"/>
                </a:lnTo>
                <a:lnTo>
                  <a:pt x="220" y="43"/>
                </a:lnTo>
                <a:lnTo>
                  <a:pt x="218" y="48"/>
                </a:lnTo>
                <a:lnTo>
                  <a:pt x="218" y="48"/>
                </a:lnTo>
                <a:lnTo>
                  <a:pt x="218" y="59"/>
                </a:lnTo>
                <a:lnTo>
                  <a:pt x="229" y="48"/>
                </a:lnTo>
                <a:lnTo>
                  <a:pt x="225" y="50"/>
                </a:lnTo>
                <a:lnTo>
                  <a:pt x="222" y="51"/>
                </a:lnTo>
                <a:lnTo>
                  <a:pt x="220" y="55"/>
                </a:lnTo>
                <a:lnTo>
                  <a:pt x="218" y="59"/>
                </a:lnTo>
                <a:lnTo>
                  <a:pt x="229" y="59"/>
                </a:lnTo>
                <a:lnTo>
                  <a:pt x="229" y="48"/>
                </a:lnTo>
                <a:lnTo>
                  <a:pt x="225" y="48"/>
                </a:lnTo>
                <a:lnTo>
                  <a:pt x="225" y="48"/>
                </a:lnTo>
                <a:lnTo>
                  <a:pt x="220" y="50"/>
                </a:lnTo>
                <a:lnTo>
                  <a:pt x="220" y="50"/>
                </a:lnTo>
                <a:lnTo>
                  <a:pt x="214" y="53"/>
                </a:lnTo>
                <a:lnTo>
                  <a:pt x="218" y="63"/>
                </a:lnTo>
                <a:lnTo>
                  <a:pt x="218" y="51"/>
                </a:lnTo>
                <a:lnTo>
                  <a:pt x="212" y="51"/>
                </a:lnTo>
                <a:lnTo>
                  <a:pt x="207" y="51"/>
                </a:lnTo>
                <a:lnTo>
                  <a:pt x="207" y="51"/>
                </a:lnTo>
                <a:lnTo>
                  <a:pt x="202" y="53"/>
                </a:lnTo>
                <a:lnTo>
                  <a:pt x="202" y="53"/>
                </a:lnTo>
                <a:lnTo>
                  <a:pt x="194" y="58"/>
                </a:lnTo>
                <a:lnTo>
                  <a:pt x="199" y="67"/>
                </a:lnTo>
                <a:lnTo>
                  <a:pt x="199" y="56"/>
                </a:lnTo>
                <a:lnTo>
                  <a:pt x="194" y="56"/>
                </a:lnTo>
                <a:lnTo>
                  <a:pt x="194" y="56"/>
                </a:lnTo>
                <a:lnTo>
                  <a:pt x="190" y="58"/>
                </a:lnTo>
                <a:lnTo>
                  <a:pt x="186" y="59"/>
                </a:lnTo>
                <a:lnTo>
                  <a:pt x="182" y="64"/>
                </a:lnTo>
                <a:lnTo>
                  <a:pt x="190" y="61"/>
                </a:lnTo>
                <a:lnTo>
                  <a:pt x="185" y="63"/>
                </a:lnTo>
                <a:lnTo>
                  <a:pt x="190" y="72"/>
                </a:lnTo>
                <a:lnTo>
                  <a:pt x="190" y="61"/>
                </a:lnTo>
                <a:lnTo>
                  <a:pt x="183" y="61"/>
                </a:lnTo>
                <a:lnTo>
                  <a:pt x="177" y="61"/>
                </a:lnTo>
                <a:lnTo>
                  <a:pt x="172" y="61"/>
                </a:lnTo>
                <a:lnTo>
                  <a:pt x="166" y="61"/>
                </a:lnTo>
                <a:lnTo>
                  <a:pt x="155" y="61"/>
                </a:lnTo>
                <a:lnTo>
                  <a:pt x="148" y="61"/>
                </a:lnTo>
                <a:lnTo>
                  <a:pt x="148" y="72"/>
                </a:lnTo>
                <a:lnTo>
                  <a:pt x="153" y="63"/>
                </a:lnTo>
                <a:lnTo>
                  <a:pt x="143" y="58"/>
                </a:lnTo>
                <a:lnTo>
                  <a:pt x="143" y="58"/>
                </a:lnTo>
                <a:lnTo>
                  <a:pt x="139" y="56"/>
                </a:lnTo>
                <a:lnTo>
                  <a:pt x="131" y="56"/>
                </a:lnTo>
                <a:lnTo>
                  <a:pt x="126" y="56"/>
                </a:lnTo>
                <a:lnTo>
                  <a:pt x="121" y="56"/>
                </a:lnTo>
                <a:lnTo>
                  <a:pt x="115" y="56"/>
                </a:lnTo>
                <a:lnTo>
                  <a:pt x="108" y="56"/>
                </a:lnTo>
                <a:lnTo>
                  <a:pt x="104" y="56"/>
                </a:lnTo>
                <a:lnTo>
                  <a:pt x="97" y="56"/>
                </a:lnTo>
                <a:lnTo>
                  <a:pt x="97" y="56"/>
                </a:lnTo>
                <a:lnTo>
                  <a:pt x="92" y="58"/>
                </a:lnTo>
                <a:lnTo>
                  <a:pt x="89" y="59"/>
                </a:lnTo>
                <a:lnTo>
                  <a:pt x="88" y="63"/>
                </a:lnTo>
                <a:lnTo>
                  <a:pt x="86" y="67"/>
                </a:lnTo>
                <a:lnTo>
                  <a:pt x="86" y="67"/>
                </a:lnTo>
                <a:lnTo>
                  <a:pt x="86" y="72"/>
                </a:lnTo>
                <a:lnTo>
                  <a:pt x="89" y="64"/>
                </a:lnTo>
                <a:lnTo>
                  <a:pt x="88" y="67"/>
                </a:lnTo>
                <a:lnTo>
                  <a:pt x="86" y="72"/>
                </a:lnTo>
                <a:lnTo>
                  <a:pt x="97" y="72"/>
                </a:lnTo>
                <a:lnTo>
                  <a:pt x="91" y="64"/>
                </a:lnTo>
                <a:lnTo>
                  <a:pt x="80" y="72"/>
                </a:lnTo>
                <a:lnTo>
                  <a:pt x="86" y="69"/>
                </a:lnTo>
                <a:lnTo>
                  <a:pt x="81" y="71"/>
                </a:lnTo>
                <a:lnTo>
                  <a:pt x="86" y="80"/>
                </a:lnTo>
                <a:lnTo>
                  <a:pt x="86" y="69"/>
                </a:lnTo>
                <a:lnTo>
                  <a:pt x="80" y="69"/>
                </a:lnTo>
                <a:lnTo>
                  <a:pt x="75" y="69"/>
                </a:lnTo>
                <a:lnTo>
                  <a:pt x="70" y="69"/>
                </a:lnTo>
                <a:lnTo>
                  <a:pt x="70" y="69"/>
                </a:lnTo>
                <a:lnTo>
                  <a:pt x="67" y="71"/>
                </a:lnTo>
                <a:lnTo>
                  <a:pt x="59" y="74"/>
                </a:lnTo>
                <a:lnTo>
                  <a:pt x="62" y="83"/>
                </a:lnTo>
                <a:lnTo>
                  <a:pt x="62" y="72"/>
                </a:lnTo>
                <a:lnTo>
                  <a:pt x="57" y="72"/>
                </a:lnTo>
                <a:lnTo>
                  <a:pt x="57" y="72"/>
                </a:lnTo>
                <a:lnTo>
                  <a:pt x="53" y="74"/>
                </a:lnTo>
                <a:lnTo>
                  <a:pt x="49" y="75"/>
                </a:lnTo>
                <a:lnTo>
                  <a:pt x="45" y="80"/>
                </a:lnTo>
                <a:lnTo>
                  <a:pt x="53" y="77"/>
                </a:lnTo>
                <a:lnTo>
                  <a:pt x="48" y="79"/>
                </a:lnTo>
                <a:lnTo>
                  <a:pt x="53" y="88"/>
                </a:lnTo>
                <a:lnTo>
                  <a:pt x="53" y="77"/>
                </a:lnTo>
                <a:lnTo>
                  <a:pt x="40" y="77"/>
                </a:lnTo>
                <a:lnTo>
                  <a:pt x="35" y="77"/>
                </a:lnTo>
                <a:lnTo>
                  <a:pt x="35" y="77"/>
                </a:lnTo>
                <a:lnTo>
                  <a:pt x="30" y="79"/>
                </a:lnTo>
                <a:lnTo>
                  <a:pt x="29" y="80"/>
                </a:lnTo>
                <a:lnTo>
                  <a:pt x="22" y="85"/>
                </a:lnTo>
                <a:lnTo>
                  <a:pt x="29" y="82"/>
                </a:lnTo>
                <a:lnTo>
                  <a:pt x="24" y="83"/>
                </a:lnTo>
                <a:lnTo>
                  <a:pt x="29" y="93"/>
                </a:lnTo>
                <a:lnTo>
                  <a:pt x="29" y="82"/>
                </a:lnTo>
                <a:lnTo>
                  <a:pt x="24" y="82"/>
                </a:lnTo>
                <a:lnTo>
                  <a:pt x="17" y="82"/>
                </a:lnTo>
                <a:lnTo>
                  <a:pt x="11" y="82"/>
                </a:lnTo>
                <a:lnTo>
                  <a:pt x="11" y="82"/>
                </a:lnTo>
                <a:lnTo>
                  <a:pt x="6" y="83"/>
                </a:lnTo>
                <a:lnTo>
                  <a:pt x="3" y="85"/>
                </a:lnTo>
                <a:lnTo>
                  <a:pt x="2" y="88"/>
                </a:lnTo>
                <a:lnTo>
                  <a:pt x="0" y="93"/>
                </a:lnTo>
                <a:lnTo>
                  <a:pt x="0" y="93"/>
                </a:lnTo>
                <a:lnTo>
                  <a:pt x="0" y="96"/>
                </a:lnTo>
                <a:lnTo>
                  <a:pt x="22" y="96"/>
                </a:lnTo>
                <a:lnTo>
                  <a:pt x="21" y="91"/>
                </a:lnTo>
                <a:lnTo>
                  <a:pt x="19" y="88"/>
                </a:lnTo>
                <a:lnTo>
                  <a:pt x="16" y="86"/>
                </a:lnTo>
                <a:lnTo>
                  <a:pt x="11" y="85"/>
                </a:lnTo>
                <a:lnTo>
                  <a:pt x="6" y="86"/>
                </a:lnTo>
                <a:lnTo>
                  <a:pt x="3" y="88"/>
                </a:lnTo>
                <a:lnTo>
                  <a:pt x="2" y="91"/>
                </a:lnTo>
                <a:lnTo>
                  <a:pt x="0" y="96"/>
                </a:lnTo>
                <a:lnTo>
                  <a:pt x="11" y="96"/>
                </a:lnTo>
                <a:lnTo>
                  <a:pt x="22" y="96"/>
                </a:lnTo>
                <a:lnTo>
                  <a:pt x="22" y="93"/>
                </a:lnTo>
                <a:close/>
              </a:path>
            </a:pathLst>
          </a:custGeom>
          <a:solidFill>
            <a:srgbClr val="0000FF"/>
          </a:solidFill>
          <a:ln w="9525">
            <a:solidFill>
              <a:srgbClr val="0033CC"/>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50">
            <a:extLst>
              <a:ext uri="{FF2B5EF4-FFF2-40B4-BE49-F238E27FC236}">
                <a16:creationId xmlns:a16="http://schemas.microsoft.com/office/drawing/2014/main" id="{61404FD0-F893-480E-977A-C12F6ACD577F}"/>
              </a:ext>
            </a:extLst>
          </p:cNvPr>
          <p:cNvSpPr>
            <a:spLocks/>
          </p:cNvSpPr>
          <p:nvPr/>
        </p:nvSpPr>
        <p:spPr bwMode="auto">
          <a:xfrm>
            <a:off x="6175375" y="2298700"/>
            <a:ext cx="1155700" cy="80963"/>
          </a:xfrm>
          <a:custGeom>
            <a:avLst/>
            <a:gdLst>
              <a:gd name="T0" fmla="*/ 22 w 728"/>
              <a:gd name="T1" fmla="*/ 51 h 51"/>
              <a:gd name="T2" fmla="*/ 57 w 728"/>
              <a:gd name="T3" fmla="*/ 51 h 51"/>
              <a:gd name="T4" fmla="*/ 91 w 728"/>
              <a:gd name="T5" fmla="*/ 51 h 51"/>
              <a:gd name="T6" fmla="*/ 119 w 728"/>
              <a:gd name="T7" fmla="*/ 49 h 51"/>
              <a:gd name="T8" fmla="*/ 119 w 728"/>
              <a:gd name="T9" fmla="*/ 46 h 51"/>
              <a:gd name="T10" fmla="*/ 150 w 728"/>
              <a:gd name="T11" fmla="*/ 46 h 51"/>
              <a:gd name="T12" fmla="*/ 159 w 728"/>
              <a:gd name="T13" fmla="*/ 43 h 51"/>
              <a:gd name="T14" fmla="*/ 194 w 728"/>
              <a:gd name="T15" fmla="*/ 43 h 51"/>
              <a:gd name="T16" fmla="*/ 228 w 728"/>
              <a:gd name="T17" fmla="*/ 43 h 51"/>
              <a:gd name="T18" fmla="*/ 236 w 728"/>
              <a:gd name="T19" fmla="*/ 38 h 51"/>
              <a:gd name="T20" fmla="*/ 269 w 728"/>
              <a:gd name="T21" fmla="*/ 38 h 51"/>
              <a:gd name="T22" fmla="*/ 304 w 728"/>
              <a:gd name="T23" fmla="*/ 38 h 51"/>
              <a:gd name="T24" fmla="*/ 338 w 728"/>
              <a:gd name="T25" fmla="*/ 38 h 51"/>
              <a:gd name="T26" fmla="*/ 373 w 728"/>
              <a:gd name="T27" fmla="*/ 38 h 51"/>
              <a:gd name="T28" fmla="*/ 397 w 728"/>
              <a:gd name="T29" fmla="*/ 36 h 51"/>
              <a:gd name="T30" fmla="*/ 413 w 728"/>
              <a:gd name="T31" fmla="*/ 35 h 51"/>
              <a:gd name="T32" fmla="*/ 446 w 728"/>
              <a:gd name="T33" fmla="*/ 35 h 51"/>
              <a:gd name="T34" fmla="*/ 481 w 728"/>
              <a:gd name="T35" fmla="*/ 35 h 51"/>
              <a:gd name="T36" fmla="*/ 487 w 728"/>
              <a:gd name="T37" fmla="*/ 30 h 51"/>
              <a:gd name="T38" fmla="*/ 510 w 728"/>
              <a:gd name="T39" fmla="*/ 30 h 51"/>
              <a:gd name="T40" fmla="*/ 534 w 728"/>
              <a:gd name="T41" fmla="*/ 28 h 51"/>
              <a:gd name="T42" fmla="*/ 538 w 728"/>
              <a:gd name="T43" fmla="*/ 25 h 51"/>
              <a:gd name="T44" fmla="*/ 574 w 728"/>
              <a:gd name="T45" fmla="*/ 25 h 51"/>
              <a:gd name="T46" fmla="*/ 609 w 728"/>
              <a:gd name="T47" fmla="*/ 25 h 51"/>
              <a:gd name="T48" fmla="*/ 642 w 728"/>
              <a:gd name="T49" fmla="*/ 25 h 51"/>
              <a:gd name="T50" fmla="*/ 671 w 728"/>
              <a:gd name="T51" fmla="*/ 25 h 51"/>
              <a:gd name="T52" fmla="*/ 682 w 728"/>
              <a:gd name="T53" fmla="*/ 22 h 51"/>
              <a:gd name="T54" fmla="*/ 719 w 728"/>
              <a:gd name="T55" fmla="*/ 22 h 51"/>
              <a:gd name="T56" fmla="*/ 711 w 728"/>
              <a:gd name="T57" fmla="*/ 0 h 51"/>
              <a:gd name="T58" fmla="*/ 677 w 728"/>
              <a:gd name="T59" fmla="*/ 0 h 51"/>
              <a:gd name="T60" fmla="*/ 671 w 728"/>
              <a:gd name="T61" fmla="*/ 3 h 51"/>
              <a:gd name="T62" fmla="*/ 637 w 728"/>
              <a:gd name="T63" fmla="*/ 3 h 51"/>
              <a:gd name="T64" fmla="*/ 602 w 728"/>
              <a:gd name="T65" fmla="*/ 3 h 51"/>
              <a:gd name="T66" fmla="*/ 569 w 728"/>
              <a:gd name="T67" fmla="*/ 3 h 51"/>
              <a:gd name="T68" fmla="*/ 534 w 728"/>
              <a:gd name="T69" fmla="*/ 3 h 51"/>
              <a:gd name="T70" fmla="*/ 523 w 728"/>
              <a:gd name="T71" fmla="*/ 9 h 51"/>
              <a:gd name="T72" fmla="*/ 505 w 728"/>
              <a:gd name="T73" fmla="*/ 8 h 51"/>
              <a:gd name="T74" fmla="*/ 481 w 728"/>
              <a:gd name="T75" fmla="*/ 11 h 51"/>
              <a:gd name="T76" fmla="*/ 476 w 728"/>
              <a:gd name="T77" fmla="*/ 12 h 51"/>
              <a:gd name="T78" fmla="*/ 441 w 728"/>
              <a:gd name="T79" fmla="*/ 12 h 51"/>
              <a:gd name="T80" fmla="*/ 406 w 728"/>
              <a:gd name="T81" fmla="*/ 12 h 51"/>
              <a:gd name="T82" fmla="*/ 385 w 728"/>
              <a:gd name="T83" fmla="*/ 17 h 51"/>
              <a:gd name="T84" fmla="*/ 368 w 728"/>
              <a:gd name="T85" fmla="*/ 16 h 51"/>
              <a:gd name="T86" fmla="*/ 333 w 728"/>
              <a:gd name="T87" fmla="*/ 16 h 51"/>
              <a:gd name="T88" fmla="*/ 299 w 728"/>
              <a:gd name="T89" fmla="*/ 16 h 51"/>
              <a:gd name="T90" fmla="*/ 263 w 728"/>
              <a:gd name="T91" fmla="*/ 16 h 51"/>
              <a:gd name="T92" fmla="*/ 236 w 728"/>
              <a:gd name="T93" fmla="*/ 16 h 51"/>
              <a:gd name="T94" fmla="*/ 223 w 728"/>
              <a:gd name="T95" fmla="*/ 20 h 51"/>
              <a:gd name="T96" fmla="*/ 189 w 728"/>
              <a:gd name="T97" fmla="*/ 20 h 51"/>
              <a:gd name="T98" fmla="*/ 154 w 728"/>
              <a:gd name="T99" fmla="*/ 20 h 51"/>
              <a:gd name="T100" fmla="*/ 150 w 728"/>
              <a:gd name="T101" fmla="*/ 24 h 51"/>
              <a:gd name="T102" fmla="*/ 119 w 728"/>
              <a:gd name="T103" fmla="*/ 24 h 51"/>
              <a:gd name="T104" fmla="*/ 114 w 728"/>
              <a:gd name="T105" fmla="*/ 40 h 51"/>
              <a:gd name="T106" fmla="*/ 86 w 728"/>
              <a:gd name="T107" fmla="*/ 28 h 51"/>
              <a:gd name="T108" fmla="*/ 51 w 728"/>
              <a:gd name="T109" fmla="*/ 28 h 51"/>
              <a:gd name="T110" fmla="*/ 17 w 728"/>
              <a:gd name="T111" fmla="*/ 2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28" h="51">
                <a:moveTo>
                  <a:pt x="0" y="28"/>
                </a:moveTo>
                <a:lnTo>
                  <a:pt x="0" y="51"/>
                </a:lnTo>
                <a:lnTo>
                  <a:pt x="4" y="51"/>
                </a:lnTo>
                <a:lnTo>
                  <a:pt x="9" y="51"/>
                </a:lnTo>
                <a:lnTo>
                  <a:pt x="17" y="51"/>
                </a:lnTo>
                <a:lnTo>
                  <a:pt x="22" y="51"/>
                </a:lnTo>
                <a:lnTo>
                  <a:pt x="27" y="51"/>
                </a:lnTo>
                <a:lnTo>
                  <a:pt x="35" y="51"/>
                </a:lnTo>
                <a:lnTo>
                  <a:pt x="40" y="51"/>
                </a:lnTo>
                <a:lnTo>
                  <a:pt x="44" y="51"/>
                </a:lnTo>
                <a:lnTo>
                  <a:pt x="51" y="51"/>
                </a:lnTo>
                <a:lnTo>
                  <a:pt x="57" y="51"/>
                </a:lnTo>
                <a:lnTo>
                  <a:pt x="62" y="51"/>
                </a:lnTo>
                <a:lnTo>
                  <a:pt x="68" y="51"/>
                </a:lnTo>
                <a:lnTo>
                  <a:pt x="73" y="51"/>
                </a:lnTo>
                <a:lnTo>
                  <a:pt x="79" y="51"/>
                </a:lnTo>
                <a:lnTo>
                  <a:pt x="86" y="51"/>
                </a:lnTo>
                <a:lnTo>
                  <a:pt x="91" y="51"/>
                </a:lnTo>
                <a:lnTo>
                  <a:pt x="97" y="51"/>
                </a:lnTo>
                <a:lnTo>
                  <a:pt x="103" y="51"/>
                </a:lnTo>
                <a:lnTo>
                  <a:pt x="108" y="51"/>
                </a:lnTo>
                <a:lnTo>
                  <a:pt x="114" y="51"/>
                </a:lnTo>
                <a:lnTo>
                  <a:pt x="114" y="51"/>
                </a:lnTo>
                <a:lnTo>
                  <a:pt x="119" y="49"/>
                </a:lnTo>
                <a:lnTo>
                  <a:pt x="122" y="48"/>
                </a:lnTo>
                <a:lnTo>
                  <a:pt x="127" y="43"/>
                </a:lnTo>
                <a:lnTo>
                  <a:pt x="119" y="35"/>
                </a:lnTo>
                <a:lnTo>
                  <a:pt x="119" y="46"/>
                </a:lnTo>
                <a:lnTo>
                  <a:pt x="124" y="44"/>
                </a:lnTo>
                <a:lnTo>
                  <a:pt x="119" y="46"/>
                </a:lnTo>
                <a:lnTo>
                  <a:pt x="126" y="46"/>
                </a:lnTo>
                <a:lnTo>
                  <a:pt x="132" y="46"/>
                </a:lnTo>
                <a:lnTo>
                  <a:pt x="137" y="46"/>
                </a:lnTo>
                <a:lnTo>
                  <a:pt x="142" y="46"/>
                </a:lnTo>
                <a:lnTo>
                  <a:pt x="150" y="46"/>
                </a:lnTo>
                <a:lnTo>
                  <a:pt x="150" y="46"/>
                </a:lnTo>
                <a:lnTo>
                  <a:pt x="154" y="44"/>
                </a:lnTo>
                <a:lnTo>
                  <a:pt x="156" y="44"/>
                </a:lnTo>
                <a:lnTo>
                  <a:pt x="161" y="41"/>
                </a:lnTo>
                <a:lnTo>
                  <a:pt x="154" y="32"/>
                </a:lnTo>
                <a:lnTo>
                  <a:pt x="154" y="43"/>
                </a:lnTo>
                <a:lnTo>
                  <a:pt x="159" y="43"/>
                </a:lnTo>
                <a:lnTo>
                  <a:pt x="167" y="43"/>
                </a:lnTo>
                <a:lnTo>
                  <a:pt x="172" y="43"/>
                </a:lnTo>
                <a:lnTo>
                  <a:pt x="177" y="43"/>
                </a:lnTo>
                <a:lnTo>
                  <a:pt x="183" y="43"/>
                </a:lnTo>
                <a:lnTo>
                  <a:pt x="189" y="43"/>
                </a:lnTo>
                <a:lnTo>
                  <a:pt x="194" y="43"/>
                </a:lnTo>
                <a:lnTo>
                  <a:pt x="201" y="43"/>
                </a:lnTo>
                <a:lnTo>
                  <a:pt x="205" y="43"/>
                </a:lnTo>
                <a:lnTo>
                  <a:pt x="212" y="43"/>
                </a:lnTo>
                <a:lnTo>
                  <a:pt x="218" y="43"/>
                </a:lnTo>
                <a:lnTo>
                  <a:pt x="223" y="43"/>
                </a:lnTo>
                <a:lnTo>
                  <a:pt x="228" y="43"/>
                </a:lnTo>
                <a:lnTo>
                  <a:pt x="228" y="43"/>
                </a:lnTo>
                <a:lnTo>
                  <a:pt x="232" y="41"/>
                </a:lnTo>
                <a:lnTo>
                  <a:pt x="234" y="41"/>
                </a:lnTo>
                <a:lnTo>
                  <a:pt x="242" y="36"/>
                </a:lnTo>
                <a:lnTo>
                  <a:pt x="236" y="27"/>
                </a:lnTo>
                <a:lnTo>
                  <a:pt x="236" y="38"/>
                </a:lnTo>
                <a:lnTo>
                  <a:pt x="240" y="38"/>
                </a:lnTo>
                <a:lnTo>
                  <a:pt x="245" y="38"/>
                </a:lnTo>
                <a:lnTo>
                  <a:pt x="252" y="38"/>
                </a:lnTo>
                <a:lnTo>
                  <a:pt x="258" y="38"/>
                </a:lnTo>
                <a:lnTo>
                  <a:pt x="263" y="38"/>
                </a:lnTo>
                <a:lnTo>
                  <a:pt x="269" y="38"/>
                </a:lnTo>
                <a:lnTo>
                  <a:pt x="274" y="38"/>
                </a:lnTo>
                <a:lnTo>
                  <a:pt x="280" y="38"/>
                </a:lnTo>
                <a:lnTo>
                  <a:pt x="287" y="38"/>
                </a:lnTo>
                <a:lnTo>
                  <a:pt x="291" y="38"/>
                </a:lnTo>
                <a:lnTo>
                  <a:pt x="299" y="38"/>
                </a:lnTo>
                <a:lnTo>
                  <a:pt x="304" y="38"/>
                </a:lnTo>
                <a:lnTo>
                  <a:pt x="309" y="38"/>
                </a:lnTo>
                <a:lnTo>
                  <a:pt x="315" y="38"/>
                </a:lnTo>
                <a:lnTo>
                  <a:pt x="322" y="38"/>
                </a:lnTo>
                <a:lnTo>
                  <a:pt x="326" y="38"/>
                </a:lnTo>
                <a:lnTo>
                  <a:pt x="333" y="38"/>
                </a:lnTo>
                <a:lnTo>
                  <a:pt x="338" y="38"/>
                </a:lnTo>
                <a:lnTo>
                  <a:pt x="344" y="38"/>
                </a:lnTo>
                <a:lnTo>
                  <a:pt x="350" y="38"/>
                </a:lnTo>
                <a:lnTo>
                  <a:pt x="355" y="38"/>
                </a:lnTo>
                <a:lnTo>
                  <a:pt x="360" y="38"/>
                </a:lnTo>
                <a:lnTo>
                  <a:pt x="368" y="38"/>
                </a:lnTo>
                <a:lnTo>
                  <a:pt x="373" y="38"/>
                </a:lnTo>
                <a:lnTo>
                  <a:pt x="377" y="38"/>
                </a:lnTo>
                <a:lnTo>
                  <a:pt x="384" y="38"/>
                </a:lnTo>
                <a:lnTo>
                  <a:pt x="390" y="38"/>
                </a:lnTo>
                <a:lnTo>
                  <a:pt x="390" y="38"/>
                </a:lnTo>
                <a:lnTo>
                  <a:pt x="395" y="36"/>
                </a:lnTo>
                <a:lnTo>
                  <a:pt x="397" y="36"/>
                </a:lnTo>
                <a:lnTo>
                  <a:pt x="401" y="33"/>
                </a:lnTo>
                <a:lnTo>
                  <a:pt x="395" y="24"/>
                </a:lnTo>
                <a:lnTo>
                  <a:pt x="395" y="35"/>
                </a:lnTo>
                <a:lnTo>
                  <a:pt x="401" y="35"/>
                </a:lnTo>
                <a:lnTo>
                  <a:pt x="406" y="35"/>
                </a:lnTo>
                <a:lnTo>
                  <a:pt x="413" y="35"/>
                </a:lnTo>
                <a:lnTo>
                  <a:pt x="419" y="35"/>
                </a:lnTo>
                <a:lnTo>
                  <a:pt x="424" y="35"/>
                </a:lnTo>
                <a:lnTo>
                  <a:pt x="428" y="35"/>
                </a:lnTo>
                <a:lnTo>
                  <a:pt x="436" y="35"/>
                </a:lnTo>
                <a:lnTo>
                  <a:pt x="441" y="35"/>
                </a:lnTo>
                <a:lnTo>
                  <a:pt x="446" y="35"/>
                </a:lnTo>
                <a:lnTo>
                  <a:pt x="454" y="35"/>
                </a:lnTo>
                <a:lnTo>
                  <a:pt x="459" y="35"/>
                </a:lnTo>
                <a:lnTo>
                  <a:pt x="464" y="35"/>
                </a:lnTo>
                <a:lnTo>
                  <a:pt x="470" y="35"/>
                </a:lnTo>
                <a:lnTo>
                  <a:pt x="476" y="35"/>
                </a:lnTo>
                <a:lnTo>
                  <a:pt x="481" y="35"/>
                </a:lnTo>
                <a:lnTo>
                  <a:pt x="481" y="35"/>
                </a:lnTo>
                <a:lnTo>
                  <a:pt x="486" y="33"/>
                </a:lnTo>
                <a:lnTo>
                  <a:pt x="487" y="33"/>
                </a:lnTo>
                <a:lnTo>
                  <a:pt x="494" y="28"/>
                </a:lnTo>
                <a:lnTo>
                  <a:pt x="487" y="19"/>
                </a:lnTo>
                <a:lnTo>
                  <a:pt x="487" y="30"/>
                </a:lnTo>
                <a:lnTo>
                  <a:pt x="492" y="28"/>
                </a:lnTo>
                <a:lnTo>
                  <a:pt x="487" y="30"/>
                </a:lnTo>
                <a:lnTo>
                  <a:pt x="492" y="30"/>
                </a:lnTo>
                <a:lnTo>
                  <a:pt x="500" y="30"/>
                </a:lnTo>
                <a:lnTo>
                  <a:pt x="505" y="30"/>
                </a:lnTo>
                <a:lnTo>
                  <a:pt x="510" y="30"/>
                </a:lnTo>
                <a:lnTo>
                  <a:pt x="516" y="30"/>
                </a:lnTo>
                <a:lnTo>
                  <a:pt x="523" y="30"/>
                </a:lnTo>
                <a:lnTo>
                  <a:pt x="527" y="30"/>
                </a:lnTo>
                <a:lnTo>
                  <a:pt x="527" y="30"/>
                </a:lnTo>
                <a:lnTo>
                  <a:pt x="532" y="28"/>
                </a:lnTo>
                <a:lnTo>
                  <a:pt x="534" y="28"/>
                </a:lnTo>
                <a:lnTo>
                  <a:pt x="540" y="24"/>
                </a:lnTo>
                <a:lnTo>
                  <a:pt x="534" y="14"/>
                </a:lnTo>
                <a:lnTo>
                  <a:pt x="534" y="25"/>
                </a:lnTo>
                <a:lnTo>
                  <a:pt x="538" y="24"/>
                </a:lnTo>
                <a:lnTo>
                  <a:pt x="534" y="25"/>
                </a:lnTo>
                <a:lnTo>
                  <a:pt x="538" y="25"/>
                </a:lnTo>
                <a:lnTo>
                  <a:pt x="545" y="25"/>
                </a:lnTo>
                <a:lnTo>
                  <a:pt x="551" y="25"/>
                </a:lnTo>
                <a:lnTo>
                  <a:pt x="556" y="25"/>
                </a:lnTo>
                <a:lnTo>
                  <a:pt x="561" y="25"/>
                </a:lnTo>
                <a:lnTo>
                  <a:pt x="569" y="25"/>
                </a:lnTo>
                <a:lnTo>
                  <a:pt x="574" y="25"/>
                </a:lnTo>
                <a:lnTo>
                  <a:pt x="578" y="25"/>
                </a:lnTo>
                <a:lnTo>
                  <a:pt x="586" y="25"/>
                </a:lnTo>
                <a:lnTo>
                  <a:pt x="591" y="25"/>
                </a:lnTo>
                <a:lnTo>
                  <a:pt x="596" y="25"/>
                </a:lnTo>
                <a:lnTo>
                  <a:pt x="602" y="25"/>
                </a:lnTo>
                <a:lnTo>
                  <a:pt x="609" y="25"/>
                </a:lnTo>
                <a:lnTo>
                  <a:pt x="613" y="25"/>
                </a:lnTo>
                <a:lnTo>
                  <a:pt x="620" y="25"/>
                </a:lnTo>
                <a:lnTo>
                  <a:pt x="625" y="25"/>
                </a:lnTo>
                <a:lnTo>
                  <a:pt x="631" y="25"/>
                </a:lnTo>
                <a:lnTo>
                  <a:pt x="637" y="25"/>
                </a:lnTo>
                <a:lnTo>
                  <a:pt x="642" y="25"/>
                </a:lnTo>
                <a:lnTo>
                  <a:pt x="647" y="25"/>
                </a:lnTo>
                <a:lnTo>
                  <a:pt x="655" y="25"/>
                </a:lnTo>
                <a:lnTo>
                  <a:pt x="660" y="25"/>
                </a:lnTo>
                <a:lnTo>
                  <a:pt x="664" y="25"/>
                </a:lnTo>
                <a:lnTo>
                  <a:pt x="671" y="25"/>
                </a:lnTo>
                <a:lnTo>
                  <a:pt x="671" y="25"/>
                </a:lnTo>
                <a:lnTo>
                  <a:pt x="676" y="24"/>
                </a:lnTo>
                <a:lnTo>
                  <a:pt x="676" y="24"/>
                </a:lnTo>
                <a:lnTo>
                  <a:pt x="682" y="20"/>
                </a:lnTo>
                <a:lnTo>
                  <a:pt x="677" y="11"/>
                </a:lnTo>
                <a:lnTo>
                  <a:pt x="677" y="22"/>
                </a:lnTo>
                <a:lnTo>
                  <a:pt x="682" y="22"/>
                </a:lnTo>
                <a:lnTo>
                  <a:pt x="688" y="22"/>
                </a:lnTo>
                <a:lnTo>
                  <a:pt x="693" y="22"/>
                </a:lnTo>
                <a:lnTo>
                  <a:pt x="701" y="22"/>
                </a:lnTo>
                <a:lnTo>
                  <a:pt x="706" y="22"/>
                </a:lnTo>
                <a:lnTo>
                  <a:pt x="711" y="22"/>
                </a:lnTo>
                <a:lnTo>
                  <a:pt x="719" y="22"/>
                </a:lnTo>
                <a:lnTo>
                  <a:pt x="723" y="22"/>
                </a:lnTo>
                <a:lnTo>
                  <a:pt x="728" y="22"/>
                </a:lnTo>
                <a:lnTo>
                  <a:pt x="728" y="0"/>
                </a:lnTo>
                <a:lnTo>
                  <a:pt x="723" y="0"/>
                </a:lnTo>
                <a:lnTo>
                  <a:pt x="719" y="0"/>
                </a:lnTo>
                <a:lnTo>
                  <a:pt x="711" y="0"/>
                </a:lnTo>
                <a:lnTo>
                  <a:pt x="706" y="0"/>
                </a:lnTo>
                <a:lnTo>
                  <a:pt x="701" y="0"/>
                </a:lnTo>
                <a:lnTo>
                  <a:pt x="693" y="0"/>
                </a:lnTo>
                <a:lnTo>
                  <a:pt x="688" y="0"/>
                </a:lnTo>
                <a:lnTo>
                  <a:pt x="682" y="0"/>
                </a:lnTo>
                <a:lnTo>
                  <a:pt x="677" y="0"/>
                </a:lnTo>
                <a:lnTo>
                  <a:pt x="677" y="0"/>
                </a:lnTo>
                <a:lnTo>
                  <a:pt x="672" y="1"/>
                </a:lnTo>
                <a:lnTo>
                  <a:pt x="672" y="1"/>
                </a:lnTo>
                <a:lnTo>
                  <a:pt x="666" y="4"/>
                </a:lnTo>
                <a:lnTo>
                  <a:pt x="671" y="14"/>
                </a:lnTo>
                <a:lnTo>
                  <a:pt x="671" y="3"/>
                </a:lnTo>
                <a:lnTo>
                  <a:pt x="664" y="3"/>
                </a:lnTo>
                <a:lnTo>
                  <a:pt x="660" y="3"/>
                </a:lnTo>
                <a:lnTo>
                  <a:pt x="655" y="3"/>
                </a:lnTo>
                <a:lnTo>
                  <a:pt x="647" y="3"/>
                </a:lnTo>
                <a:lnTo>
                  <a:pt x="642" y="3"/>
                </a:lnTo>
                <a:lnTo>
                  <a:pt x="637" y="3"/>
                </a:lnTo>
                <a:lnTo>
                  <a:pt x="631" y="3"/>
                </a:lnTo>
                <a:lnTo>
                  <a:pt x="625" y="3"/>
                </a:lnTo>
                <a:lnTo>
                  <a:pt x="620" y="3"/>
                </a:lnTo>
                <a:lnTo>
                  <a:pt x="613" y="3"/>
                </a:lnTo>
                <a:lnTo>
                  <a:pt x="609" y="3"/>
                </a:lnTo>
                <a:lnTo>
                  <a:pt x="602" y="3"/>
                </a:lnTo>
                <a:lnTo>
                  <a:pt x="596" y="3"/>
                </a:lnTo>
                <a:lnTo>
                  <a:pt x="591" y="3"/>
                </a:lnTo>
                <a:lnTo>
                  <a:pt x="586" y="3"/>
                </a:lnTo>
                <a:lnTo>
                  <a:pt x="578" y="3"/>
                </a:lnTo>
                <a:lnTo>
                  <a:pt x="574" y="3"/>
                </a:lnTo>
                <a:lnTo>
                  <a:pt x="569" y="3"/>
                </a:lnTo>
                <a:lnTo>
                  <a:pt x="561" y="3"/>
                </a:lnTo>
                <a:lnTo>
                  <a:pt x="556" y="3"/>
                </a:lnTo>
                <a:lnTo>
                  <a:pt x="551" y="3"/>
                </a:lnTo>
                <a:lnTo>
                  <a:pt x="545" y="3"/>
                </a:lnTo>
                <a:lnTo>
                  <a:pt x="538" y="3"/>
                </a:lnTo>
                <a:lnTo>
                  <a:pt x="534" y="3"/>
                </a:lnTo>
                <a:lnTo>
                  <a:pt x="534" y="3"/>
                </a:lnTo>
                <a:lnTo>
                  <a:pt x="529" y="4"/>
                </a:lnTo>
                <a:lnTo>
                  <a:pt x="527" y="6"/>
                </a:lnTo>
                <a:lnTo>
                  <a:pt x="521" y="11"/>
                </a:lnTo>
                <a:lnTo>
                  <a:pt x="527" y="8"/>
                </a:lnTo>
                <a:lnTo>
                  <a:pt x="523" y="9"/>
                </a:lnTo>
                <a:lnTo>
                  <a:pt x="527" y="19"/>
                </a:lnTo>
                <a:lnTo>
                  <a:pt x="527" y="8"/>
                </a:lnTo>
                <a:lnTo>
                  <a:pt x="523" y="8"/>
                </a:lnTo>
                <a:lnTo>
                  <a:pt x="516" y="8"/>
                </a:lnTo>
                <a:lnTo>
                  <a:pt x="510" y="8"/>
                </a:lnTo>
                <a:lnTo>
                  <a:pt x="505" y="8"/>
                </a:lnTo>
                <a:lnTo>
                  <a:pt x="500" y="8"/>
                </a:lnTo>
                <a:lnTo>
                  <a:pt x="492" y="8"/>
                </a:lnTo>
                <a:lnTo>
                  <a:pt x="487" y="8"/>
                </a:lnTo>
                <a:lnTo>
                  <a:pt x="487" y="8"/>
                </a:lnTo>
                <a:lnTo>
                  <a:pt x="483" y="9"/>
                </a:lnTo>
                <a:lnTo>
                  <a:pt x="481" y="11"/>
                </a:lnTo>
                <a:lnTo>
                  <a:pt x="475" y="16"/>
                </a:lnTo>
                <a:lnTo>
                  <a:pt x="481" y="12"/>
                </a:lnTo>
                <a:lnTo>
                  <a:pt x="476" y="14"/>
                </a:lnTo>
                <a:lnTo>
                  <a:pt x="481" y="24"/>
                </a:lnTo>
                <a:lnTo>
                  <a:pt x="481" y="12"/>
                </a:lnTo>
                <a:lnTo>
                  <a:pt x="476" y="12"/>
                </a:lnTo>
                <a:lnTo>
                  <a:pt x="470" y="12"/>
                </a:lnTo>
                <a:lnTo>
                  <a:pt x="464" y="12"/>
                </a:lnTo>
                <a:lnTo>
                  <a:pt x="459" y="12"/>
                </a:lnTo>
                <a:lnTo>
                  <a:pt x="454" y="12"/>
                </a:lnTo>
                <a:lnTo>
                  <a:pt x="446" y="12"/>
                </a:lnTo>
                <a:lnTo>
                  <a:pt x="441" y="12"/>
                </a:lnTo>
                <a:lnTo>
                  <a:pt x="436" y="12"/>
                </a:lnTo>
                <a:lnTo>
                  <a:pt x="428" y="12"/>
                </a:lnTo>
                <a:lnTo>
                  <a:pt x="424" y="12"/>
                </a:lnTo>
                <a:lnTo>
                  <a:pt x="419" y="12"/>
                </a:lnTo>
                <a:lnTo>
                  <a:pt x="413" y="12"/>
                </a:lnTo>
                <a:lnTo>
                  <a:pt x="406" y="12"/>
                </a:lnTo>
                <a:lnTo>
                  <a:pt x="401" y="12"/>
                </a:lnTo>
                <a:lnTo>
                  <a:pt x="395" y="12"/>
                </a:lnTo>
                <a:lnTo>
                  <a:pt x="395" y="12"/>
                </a:lnTo>
                <a:lnTo>
                  <a:pt x="390" y="14"/>
                </a:lnTo>
                <a:lnTo>
                  <a:pt x="390" y="14"/>
                </a:lnTo>
                <a:lnTo>
                  <a:pt x="385" y="17"/>
                </a:lnTo>
                <a:lnTo>
                  <a:pt x="390" y="27"/>
                </a:lnTo>
                <a:lnTo>
                  <a:pt x="390" y="16"/>
                </a:lnTo>
                <a:lnTo>
                  <a:pt x="384" y="16"/>
                </a:lnTo>
                <a:lnTo>
                  <a:pt x="377" y="16"/>
                </a:lnTo>
                <a:lnTo>
                  <a:pt x="373" y="16"/>
                </a:lnTo>
                <a:lnTo>
                  <a:pt x="368" y="16"/>
                </a:lnTo>
                <a:lnTo>
                  <a:pt x="360" y="16"/>
                </a:lnTo>
                <a:lnTo>
                  <a:pt x="355" y="16"/>
                </a:lnTo>
                <a:lnTo>
                  <a:pt x="350" y="16"/>
                </a:lnTo>
                <a:lnTo>
                  <a:pt x="344" y="16"/>
                </a:lnTo>
                <a:lnTo>
                  <a:pt x="338" y="16"/>
                </a:lnTo>
                <a:lnTo>
                  <a:pt x="333" y="16"/>
                </a:lnTo>
                <a:lnTo>
                  <a:pt x="326" y="16"/>
                </a:lnTo>
                <a:lnTo>
                  <a:pt x="322" y="16"/>
                </a:lnTo>
                <a:lnTo>
                  <a:pt x="315" y="16"/>
                </a:lnTo>
                <a:lnTo>
                  <a:pt x="309" y="16"/>
                </a:lnTo>
                <a:lnTo>
                  <a:pt x="304" y="16"/>
                </a:lnTo>
                <a:lnTo>
                  <a:pt x="299" y="16"/>
                </a:lnTo>
                <a:lnTo>
                  <a:pt x="291" y="16"/>
                </a:lnTo>
                <a:lnTo>
                  <a:pt x="287" y="16"/>
                </a:lnTo>
                <a:lnTo>
                  <a:pt x="280" y="16"/>
                </a:lnTo>
                <a:lnTo>
                  <a:pt x="274" y="16"/>
                </a:lnTo>
                <a:lnTo>
                  <a:pt x="269" y="16"/>
                </a:lnTo>
                <a:lnTo>
                  <a:pt x="263" y="16"/>
                </a:lnTo>
                <a:lnTo>
                  <a:pt x="258" y="16"/>
                </a:lnTo>
                <a:lnTo>
                  <a:pt x="252" y="16"/>
                </a:lnTo>
                <a:lnTo>
                  <a:pt x="245" y="16"/>
                </a:lnTo>
                <a:lnTo>
                  <a:pt x="240" y="16"/>
                </a:lnTo>
                <a:lnTo>
                  <a:pt x="236" y="16"/>
                </a:lnTo>
                <a:lnTo>
                  <a:pt x="236" y="16"/>
                </a:lnTo>
                <a:lnTo>
                  <a:pt x="231" y="17"/>
                </a:lnTo>
                <a:lnTo>
                  <a:pt x="231" y="17"/>
                </a:lnTo>
                <a:lnTo>
                  <a:pt x="223" y="22"/>
                </a:lnTo>
                <a:lnTo>
                  <a:pt x="228" y="32"/>
                </a:lnTo>
                <a:lnTo>
                  <a:pt x="228" y="20"/>
                </a:lnTo>
                <a:lnTo>
                  <a:pt x="223" y="20"/>
                </a:lnTo>
                <a:lnTo>
                  <a:pt x="218" y="20"/>
                </a:lnTo>
                <a:lnTo>
                  <a:pt x="212" y="20"/>
                </a:lnTo>
                <a:lnTo>
                  <a:pt x="205" y="20"/>
                </a:lnTo>
                <a:lnTo>
                  <a:pt x="201" y="20"/>
                </a:lnTo>
                <a:lnTo>
                  <a:pt x="194" y="20"/>
                </a:lnTo>
                <a:lnTo>
                  <a:pt x="189" y="20"/>
                </a:lnTo>
                <a:lnTo>
                  <a:pt x="183" y="20"/>
                </a:lnTo>
                <a:lnTo>
                  <a:pt x="177" y="20"/>
                </a:lnTo>
                <a:lnTo>
                  <a:pt x="172" y="20"/>
                </a:lnTo>
                <a:lnTo>
                  <a:pt x="167" y="20"/>
                </a:lnTo>
                <a:lnTo>
                  <a:pt x="159" y="20"/>
                </a:lnTo>
                <a:lnTo>
                  <a:pt x="154" y="20"/>
                </a:lnTo>
                <a:lnTo>
                  <a:pt x="154" y="20"/>
                </a:lnTo>
                <a:lnTo>
                  <a:pt x="150" y="22"/>
                </a:lnTo>
                <a:lnTo>
                  <a:pt x="150" y="22"/>
                </a:lnTo>
                <a:lnTo>
                  <a:pt x="145" y="25"/>
                </a:lnTo>
                <a:lnTo>
                  <a:pt x="150" y="35"/>
                </a:lnTo>
                <a:lnTo>
                  <a:pt x="150" y="24"/>
                </a:lnTo>
                <a:lnTo>
                  <a:pt x="142" y="24"/>
                </a:lnTo>
                <a:lnTo>
                  <a:pt x="137" y="24"/>
                </a:lnTo>
                <a:lnTo>
                  <a:pt x="132" y="24"/>
                </a:lnTo>
                <a:lnTo>
                  <a:pt x="126" y="24"/>
                </a:lnTo>
                <a:lnTo>
                  <a:pt x="119" y="24"/>
                </a:lnTo>
                <a:lnTo>
                  <a:pt x="119" y="24"/>
                </a:lnTo>
                <a:lnTo>
                  <a:pt x="114" y="25"/>
                </a:lnTo>
                <a:lnTo>
                  <a:pt x="111" y="27"/>
                </a:lnTo>
                <a:lnTo>
                  <a:pt x="106" y="32"/>
                </a:lnTo>
                <a:lnTo>
                  <a:pt x="114" y="28"/>
                </a:lnTo>
                <a:lnTo>
                  <a:pt x="110" y="30"/>
                </a:lnTo>
                <a:lnTo>
                  <a:pt x="114" y="40"/>
                </a:lnTo>
                <a:lnTo>
                  <a:pt x="114" y="28"/>
                </a:lnTo>
                <a:lnTo>
                  <a:pt x="108" y="28"/>
                </a:lnTo>
                <a:lnTo>
                  <a:pt x="103" y="28"/>
                </a:lnTo>
                <a:lnTo>
                  <a:pt x="97" y="28"/>
                </a:lnTo>
                <a:lnTo>
                  <a:pt x="91" y="28"/>
                </a:lnTo>
                <a:lnTo>
                  <a:pt x="86" y="28"/>
                </a:lnTo>
                <a:lnTo>
                  <a:pt x="79" y="28"/>
                </a:lnTo>
                <a:lnTo>
                  <a:pt x="73" y="28"/>
                </a:lnTo>
                <a:lnTo>
                  <a:pt x="68" y="28"/>
                </a:lnTo>
                <a:lnTo>
                  <a:pt x="62" y="28"/>
                </a:lnTo>
                <a:lnTo>
                  <a:pt x="57" y="28"/>
                </a:lnTo>
                <a:lnTo>
                  <a:pt x="51" y="28"/>
                </a:lnTo>
                <a:lnTo>
                  <a:pt x="44" y="28"/>
                </a:lnTo>
                <a:lnTo>
                  <a:pt x="40" y="28"/>
                </a:lnTo>
                <a:lnTo>
                  <a:pt x="35" y="28"/>
                </a:lnTo>
                <a:lnTo>
                  <a:pt x="27" y="28"/>
                </a:lnTo>
                <a:lnTo>
                  <a:pt x="22" y="28"/>
                </a:lnTo>
                <a:lnTo>
                  <a:pt x="17" y="28"/>
                </a:lnTo>
                <a:lnTo>
                  <a:pt x="9" y="28"/>
                </a:lnTo>
                <a:lnTo>
                  <a:pt x="4" y="28"/>
                </a:lnTo>
                <a:lnTo>
                  <a:pt x="0" y="2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1">
            <a:extLst>
              <a:ext uri="{FF2B5EF4-FFF2-40B4-BE49-F238E27FC236}">
                <a16:creationId xmlns:a16="http://schemas.microsoft.com/office/drawing/2014/main" id="{0F4BB28D-E1E8-4CDE-8C67-1C81C71110CA}"/>
              </a:ext>
            </a:extLst>
          </p:cNvPr>
          <p:cNvSpPr>
            <a:spLocks/>
          </p:cNvSpPr>
          <p:nvPr/>
        </p:nvSpPr>
        <p:spPr bwMode="auto">
          <a:xfrm>
            <a:off x="7331075" y="2286000"/>
            <a:ext cx="896938" cy="47625"/>
          </a:xfrm>
          <a:custGeom>
            <a:avLst/>
            <a:gdLst>
              <a:gd name="T0" fmla="*/ 13 w 565"/>
              <a:gd name="T1" fmla="*/ 30 h 30"/>
              <a:gd name="T2" fmla="*/ 35 w 565"/>
              <a:gd name="T3" fmla="*/ 30 h 30"/>
              <a:gd name="T4" fmla="*/ 59 w 565"/>
              <a:gd name="T5" fmla="*/ 30 h 30"/>
              <a:gd name="T6" fmla="*/ 81 w 565"/>
              <a:gd name="T7" fmla="*/ 30 h 30"/>
              <a:gd name="T8" fmla="*/ 104 w 565"/>
              <a:gd name="T9" fmla="*/ 30 h 30"/>
              <a:gd name="T10" fmla="*/ 128 w 565"/>
              <a:gd name="T11" fmla="*/ 30 h 30"/>
              <a:gd name="T12" fmla="*/ 142 w 565"/>
              <a:gd name="T13" fmla="*/ 28 h 30"/>
              <a:gd name="T14" fmla="*/ 145 w 565"/>
              <a:gd name="T15" fmla="*/ 25 h 30"/>
              <a:gd name="T16" fmla="*/ 168 w 565"/>
              <a:gd name="T17" fmla="*/ 25 h 30"/>
              <a:gd name="T18" fmla="*/ 191 w 565"/>
              <a:gd name="T19" fmla="*/ 25 h 30"/>
              <a:gd name="T20" fmla="*/ 214 w 565"/>
              <a:gd name="T21" fmla="*/ 25 h 30"/>
              <a:gd name="T22" fmla="*/ 236 w 565"/>
              <a:gd name="T23" fmla="*/ 25 h 30"/>
              <a:gd name="T24" fmla="*/ 260 w 565"/>
              <a:gd name="T25" fmla="*/ 25 h 30"/>
              <a:gd name="T26" fmla="*/ 282 w 565"/>
              <a:gd name="T27" fmla="*/ 25 h 30"/>
              <a:gd name="T28" fmla="*/ 305 w 565"/>
              <a:gd name="T29" fmla="*/ 25 h 30"/>
              <a:gd name="T30" fmla="*/ 329 w 565"/>
              <a:gd name="T31" fmla="*/ 25 h 30"/>
              <a:gd name="T32" fmla="*/ 351 w 565"/>
              <a:gd name="T33" fmla="*/ 25 h 30"/>
              <a:gd name="T34" fmla="*/ 368 w 565"/>
              <a:gd name="T35" fmla="*/ 25 h 30"/>
              <a:gd name="T36" fmla="*/ 375 w 565"/>
              <a:gd name="T37" fmla="*/ 11 h 30"/>
              <a:gd name="T38" fmla="*/ 392 w 565"/>
              <a:gd name="T39" fmla="*/ 22 h 30"/>
              <a:gd name="T40" fmla="*/ 415 w 565"/>
              <a:gd name="T41" fmla="*/ 22 h 30"/>
              <a:gd name="T42" fmla="*/ 437 w 565"/>
              <a:gd name="T43" fmla="*/ 22 h 30"/>
              <a:gd name="T44" fmla="*/ 461 w 565"/>
              <a:gd name="T45" fmla="*/ 22 h 30"/>
              <a:gd name="T46" fmla="*/ 483 w 565"/>
              <a:gd name="T47" fmla="*/ 22 h 30"/>
              <a:gd name="T48" fmla="*/ 506 w 565"/>
              <a:gd name="T49" fmla="*/ 22 h 30"/>
              <a:gd name="T50" fmla="*/ 529 w 565"/>
              <a:gd name="T51" fmla="*/ 22 h 30"/>
              <a:gd name="T52" fmla="*/ 552 w 565"/>
              <a:gd name="T53" fmla="*/ 22 h 30"/>
              <a:gd name="T54" fmla="*/ 558 w 565"/>
              <a:gd name="T55" fmla="*/ 0 h 30"/>
              <a:gd name="T56" fmla="*/ 536 w 565"/>
              <a:gd name="T57" fmla="*/ 0 h 30"/>
              <a:gd name="T58" fmla="*/ 513 w 565"/>
              <a:gd name="T59" fmla="*/ 0 h 30"/>
              <a:gd name="T60" fmla="*/ 490 w 565"/>
              <a:gd name="T61" fmla="*/ 0 h 30"/>
              <a:gd name="T62" fmla="*/ 466 w 565"/>
              <a:gd name="T63" fmla="*/ 0 h 30"/>
              <a:gd name="T64" fmla="*/ 443 w 565"/>
              <a:gd name="T65" fmla="*/ 0 h 30"/>
              <a:gd name="T66" fmla="*/ 419 w 565"/>
              <a:gd name="T67" fmla="*/ 0 h 30"/>
              <a:gd name="T68" fmla="*/ 397 w 565"/>
              <a:gd name="T69" fmla="*/ 0 h 30"/>
              <a:gd name="T70" fmla="*/ 375 w 565"/>
              <a:gd name="T71" fmla="*/ 0 h 30"/>
              <a:gd name="T72" fmla="*/ 364 w 565"/>
              <a:gd name="T73" fmla="*/ 5 h 30"/>
              <a:gd name="T74" fmla="*/ 356 w 565"/>
              <a:gd name="T75" fmla="*/ 3 h 30"/>
              <a:gd name="T76" fmla="*/ 333 w 565"/>
              <a:gd name="T77" fmla="*/ 3 h 30"/>
              <a:gd name="T78" fmla="*/ 311 w 565"/>
              <a:gd name="T79" fmla="*/ 3 h 30"/>
              <a:gd name="T80" fmla="*/ 287 w 565"/>
              <a:gd name="T81" fmla="*/ 3 h 30"/>
              <a:gd name="T82" fmla="*/ 265 w 565"/>
              <a:gd name="T83" fmla="*/ 3 h 30"/>
              <a:gd name="T84" fmla="*/ 242 w 565"/>
              <a:gd name="T85" fmla="*/ 3 h 30"/>
              <a:gd name="T86" fmla="*/ 219 w 565"/>
              <a:gd name="T87" fmla="*/ 3 h 30"/>
              <a:gd name="T88" fmla="*/ 196 w 565"/>
              <a:gd name="T89" fmla="*/ 3 h 30"/>
              <a:gd name="T90" fmla="*/ 174 w 565"/>
              <a:gd name="T91" fmla="*/ 3 h 30"/>
              <a:gd name="T92" fmla="*/ 150 w 565"/>
              <a:gd name="T93" fmla="*/ 3 h 30"/>
              <a:gd name="T94" fmla="*/ 140 w 565"/>
              <a:gd name="T95" fmla="*/ 5 h 30"/>
              <a:gd name="T96" fmla="*/ 133 w 565"/>
              <a:gd name="T97" fmla="*/ 8 h 30"/>
              <a:gd name="T98" fmla="*/ 110 w 565"/>
              <a:gd name="T99" fmla="*/ 8 h 30"/>
              <a:gd name="T100" fmla="*/ 86 w 565"/>
              <a:gd name="T101" fmla="*/ 8 h 30"/>
              <a:gd name="T102" fmla="*/ 64 w 565"/>
              <a:gd name="T103" fmla="*/ 8 h 30"/>
              <a:gd name="T104" fmla="*/ 42 w 565"/>
              <a:gd name="T105" fmla="*/ 8 h 30"/>
              <a:gd name="T106" fmla="*/ 18 w 565"/>
              <a:gd name="T107" fmla="*/ 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5" h="30">
                <a:moveTo>
                  <a:pt x="0" y="8"/>
                </a:moveTo>
                <a:lnTo>
                  <a:pt x="0" y="30"/>
                </a:lnTo>
                <a:lnTo>
                  <a:pt x="7" y="30"/>
                </a:lnTo>
                <a:lnTo>
                  <a:pt x="13" y="30"/>
                </a:lnTo>
                <a:lnTo>
                  <a:pt x="18" y="30"/>
                </a:lnTo>
                <a:lnTo>
                  <a:pt x="24" y="30"/>
                </a:lnTo>
                <a:lnTo>
                  <a:pt x="29" y="30"/>
                </a:lnTo>
                <a:lnTo>
                  <a:pt x="35" y="30"/>
                </a:lnTo>
                <a:lnTo>
                  <a:pt x="42" y="30"/>
                </a:lnTo>
                <a:lnTo>
                  <a:pt x="46" y="30"/>
                </a:lnTo>
                <a:lnTo>
                  <a:pt x="51" y="30"/>
                </a:lnTo>
                <a:lnTo>
                  <a:pt x="59" y="30"/>
                </a:lnTo>
                <a:lnTo>
                  <a:pt x="64" y="30"/>
                </a:lnTo>
                <a:lnTo>
                  <a:pt x="69" y="30"/>
                </a:lnTo>
                <a:lnTo>
                  <a:pt x="75" y="30"/>
                </a:lnTo>
                <a:lnTo>
                  <a:pt x="81" y="30"/>
                </a:lnTo>
                <a:lnTo>
                  <a:pt x="86" y="30"/>
                </a:lnTo>
                <a:lnTo>
                  <a:pt x="93" y="30"/>
                </a:lnTo>
                <a:lnTo>
                  <a:pt x="99" y="30"/>
                </a:lnTo>
                <a:lnTo>
                  <a:pt x="104" y="30"/>
                </a:lnTo>
                <a:lnTo>
                  <a:pt x="110" y="30"/>
                </a:lnTo>
                <a:lnTo>
                  <a:pt x="115" y="30"/>
                </a:lnTo>
                <a:lnTo>
                  <a:pt x="121" y="30"/>
                </a:lnTo>
                <a:lnTo>
                  <a:pt x="128" y="30"/>
                </a:lnTo>
                <a:lnTo>
                  <a:pt x="133" y="30"/>
                </a:lnTo>
                <a:lnTo>
                  <a:pt x="137" y="30"/>
                </a:lnTo>
                <a:lnTo>
                  <a:pt x="137" y="30"/>
                </a:lnTo>
                <a:lnTo>
                  <a:pt x="142" y="28"/>
                </a:lnTo>
                <a:lnTo>
                  <a:pt x="144" y="28"/>
                </a:lnTo>
                <a:lnTo>
                  <a:pt x="152" y="24"/>
                </a:lnTo>
                <a:lnTo>
                  <a:pt x="145" y="14"/>
                </a:lnTo>
                <a:lnTo>
                  <a:pt x="145" y="25"/>
                </a:lnTo>
                <a:lnTo>
                  <a:pt x="150" y="25"/>
                </a:lnTo>
                <a:lnTo>
                  <a:pt x="155" y="25"/>
                </a:lnTo>
                <a:lnTo>
                  <a:pt x="161" y="25"/>
                </a:lnTo>
                <a:lnTo>
                  <a:pt x="168" y="25"/>
                </a:lnTo>
                <a:lnTo>
                  <a:pt x="174" y="25"/>
                </a:lnTo>
                <a:lnTo>
                  <a:pt x="179" y="25"/>
                </a:lnTo>
                <a:lnTo>
                  <a:pt x="184" y="25"/>
                </a:lnTo>
                <a:lnTo>
                  <a:pt x="191" y="25"/>
                </a:lnTo>
                <a:lnTo>
                  <a:pt x="196" y="25"/>
                </a:lnTo>
                <a:lnTo>
                  <a:pt x="201" y="25"/>
                </a:lnTo>
                <a:lnTo>
                  <a:pt x="209" y="25"/>
                </a:lnTo>
                <a:lnTo>
                  <a:pt x="214" y="25"/>
                </a:lnTo>
                <a:lnTo>
                  <a:pt x="219" y="25"/>
                </a:lnTo>
                <a:lnTo>
                  <a:pt x="225" y="25"/>
                </a:lnTo>
                <a:lnTo>
                  <a:pt x="231" y="25"/>
                </a:lnTo>
                <a:lnTo>
                  <a:pt x="236" y="25"/>
                </a:lnTo>
                <a:lnTo>
                  <a:pt x="242" y="25"/>
                </a:lnTo>
                <a:lnTo>
                  <a:pt x="247" y="25"/>
                </a:lnTo>
                <a:lnTo>
                  <a:pt x="254" y="25"/>
                </a:lnTo>
                <a:lnTo>
                  <a:pt x="260" y="25"/>
                </a:lnTo>
                <a:lnTo>
                  <a:pt x="265" y="25"/>
                </a:lnTo>
                <a:lnTo>
                  <a:pt x="270" y="25"/>
                </a:lnTo>
                <a:lnTo>
                  <a:pt x="278" y="25"/>
                </a:lnTo>
                <a:lnTo>
                  <a:pt x="282" y="25"/>
                </a:lnTo>
                <a:lnTo>
                  <a:pt x="287" y="25"/>
                </a:lnTo>
                <a:lnTo>
                  <a:pt x="295" y="25"/>
                </a:lnTo>
                <a:lnTo>
                  <a:pt x="300" y="25"/>
                </a:lnTo>
                <a:lnTo>
                  <a:pt x="305" y="25"/>
                </a:lnTo>
                <a:lnTo>
                  <a:pt x="311" y="25"/>
                </a:lnTo>
                <a:lnTo>
                  <a:pt x="317" y="25"/>
                </a:lnTo>
                <a:lnTo>
                  <a:pt x="322" y="25"/>
                </a:lnTo>
                <a:lnTo>
                  <a:pt x="329" y="25"/>
                </a:lnTo>
                <a:lnTo>
                  <a:pt x="333" y="25"/>
                </a:lnTo>
                <a:lnTo>
                  <a:pt x="340" y="25"/>
                </a:lnTo>
                <a:lnTo>
                  <a:pt x="346" y="25"/>
                </a:lnTo>
                <a:lnTo>
                  <a:pt x="351" y="25"/>
                </a:lnTo>
                <a:lnTo>
                  <a:pt x="356" y="25"/>
                </a:lnTo>
                <a:lnTo>
                  <a:pt x="364" y="25"/>
                </a:lnTo>
                <a:lnTo>
                  <a:pt x="368" y="25"/>
                </a:lnTo>
                <a:lnTo>
                  <a:pt x="368" y="25"/>
                </a:lnTo>
                <a:lnTo>
                  <a:pt x="373" y="24"/>
                </a:lnTo>
                <a:lnTo>
                  <a:pt x="373" y="24"/>
                </a:lnTo>
                <a:lnTo>
                  <a:pt x="380" y="20"/>
                </a:lnTo>
                <a:lnTo>
                  <a:pt x="375" y="11"/>
                </a:lnTo>
                <a:lnTo>
                  <a:pt x="375" y="22"/>
                </a:lnTo>
                <a:lnTo>
                  <a:pt x="381" y="22"/>
                </a:lnTo>
                <a:lnTo>
                  <a:pt x="386" y="22"/>
                </a:lnTo>
                <a:lnTo>
                  <a:pt x="392" y="22"/>
                </a:lnTo>
                <a:lnTo>
                  <a:pt x="397" y="22"/>
                </a:lnTo>
                <a:lnTo>
                  <a:pt x="404" y="22"/>
                </a:lnTo>
                <a:lnTo>
                  <a:pt x="410" y="22"/>
                </a:lnTo>
                <a:lnTo>
                  <a:pt x="415" y="22"/>
                </a:lnTo>
                <a:lnTo>
                  <a:pt x="419" y="22"/>
                </a:lnTo>
                <a:lnTo>
                  <a:pt x="427" y="22"/>
                </a:lnTo>
                <a:lnTo>
                  <a:pt x="432" y="22"/>
                </a:lnTo>
                <a:lnTo>
                  <a:pt x="437" y="22"/>
                </a:lnTo>
                <a:lnTo>
                  <a:pt x="443" y="22"/>
                </a:lnTo>
                <a:lnTo>
                  <a:pt x="450" y="22"/>
                </a:lnTo>
                <a:lnTo>
                  <a:pt x="455" y="22"/>
                </a:lnTo>
                <a:lnTo>
                  <a:pt x="461" y="22"/>
                </a:lnTo>
                <a:lnTo>
                  <a:pt x="466" y="22"/>
                </a:lnTo>
                <a:lnTo>
                  <a:pt x="472" y="22"/>
                </a:lnTo>
                <a:lnTo>
                  <a:pt x="478" y="22"/>
                </a:lnTo>
                <a:lnTo>
                  <a:pt x="483" y="22"/>
                </a:lnTo>
                <a:lnTo>
                  <a:pt x="490" y="22"/>
                </a:lnTo>
                <a:lnTo>
                  <a:pt x="496" y="22"/>
                </a:lnTo>
                <a:lnTo>
                  <a:pt x="501" y="22"/>
                </a:lnTo>
                <a:lnTo>
                  <a:pt x="506" y="22"/>
                </a:lnTo>
                <a:lnTo>
                  <a:pt x="513" y="22"/>
                </a:lnTo>
                <a:lnTo>
                  <a:pt x="518" y="22"/>
                </a:lnTo>
                <a:lnTo>
                  <a:pt x="523" y="22"/>
                </a:lnTo>
                <a:lnTo>
                  <a:pt x="529" y="22"/>
                </a:lnTo>
                <a:lnTo>
                  <a:pt x="536" y="22"/>
                </a:lnTo>
                <a:lnTo>
                  <a:pt x="541" y="22"/>
                </a:lnTo>
                <a:lnTo>
                  <a:pt x="547" y="22"/>
                </a:lnTo>
                <a:lnTo>
                  <a:pt x="552" y="22"/>
                </a:lnTo>
                <a:lnTo>
                  <a:pt x="558" y="22"/>
                </a:lnTo>
                <a:lnTo>
                  <a:pt x="565" y="22"/>
                </a:lnTo>
                <a:lnTo>
                  <a:pt x="565" y="0"/>
                </a:lnTo>
                <a:lnTo>
                  <a:pt x="558" y="0"/>
                </a:lnTo>
                <a:lnTo>
                  <a:pt x="552" y="0"/>
                </a:lnTo>
                <a:lnTo>
                  <a:pt x="547" y="0"/>
                </a:lnTo>
                <a:lnTo>
                  <a:pt x="541" y="0"/>
                </a:lnTo>
                <a:lnTo>
                  <a:pt x="536" y="0"/>
                </a:lnTo>
                <a:lnTo>
                  <a:pt x="529" y="0"/>
                </a:lnTo>
                <a:lnTo>
                  <a:pt x="523" y="0"/>
                </a:lnTo>
                <a:lnTo>
                  <a:pt x="518" y="0"/>
                </a:lnTo>
                <a:lnTo>
                  <a:pt x="513" y="0"/>
                </a:lnTo>
                <a:lnTo>
                  <a:pt x="506" y="0"/>
                </a:lnTo>
                <a:lnTo>
                  <a:pt x="501" y="0"/>
                </a:lnTo>
                <a:lnTo>
                  <a:pt x="496" y="0"/>
                </a:lnTo>
                <a:lnTo>
                  <a:pt x="490" y="0"/>
                </a:lnTo>
                <a:lnTo>
                  <a:pt x="483" y="0"/>
                </a:lnTo>
                <a:lnTo>
                  <a:pt x="478" y="0"/>
                </a:lnTo>
                <a:lnTo>
                  <a:pt x="472" y="0"/>
                </a:lnTo>
                <a:lnTo>
                  <a:pt x="466" y="0"/>
                </a:lnTo>
                <a:lnTo>
                  <a:pt x="461" y="0"/>
                </a:lnTo>
                <a:lnTo>
                  <a:pt x="455" y="0"/>
                </a:lnTo>
                <a:lnTo>
                  <a:pt x="450" y="0"/>
                </a:lnTo>
                <a:lnTo>
                  <a:pt x="443" y="0"/>
                </a:lnTo>
                <a:lnTo>
                  <a:pt x="437" y="0"/>
                </a:lnTo>
                <a:lnTo>
                  <a:pt x="432" y="0"/>
                </a:lnTo>
                <a:lnTo>
                  <a:pt x="427" y="0"/>
                </a:lnTo>
                <a:lnTo>
                  <a:pt x="419" y="0"/>
                </a:lnTo>
                <a:lnTo>
                  <a:pt x="415" y="0"/>
                </a:lnTo>
                <a:lnTo>
                  <a:pt x="410" y="0"/>
                </a:lnTo>
                <a:lnTo>
                  <a:pt x="404" y="0"/>
                </a:lnTo>
                <a:lnTo>
                  <a:pt x="397" y="0"/>
                </a:lnTo>
                <a:lnTo>
                  <a:pt x="392" y="0"/>
                </a:lnTo>
                <a:lnTo>
                  <a:pt x="386" y="0"/>
                </a:lnTo>
                <a:lnTo>
                  <a:pt x="381" y="0"/>
                </a:lnTo>
                <a:lnTo>
                  <a:pt x="375" y="0"/>
                </a:lnTo>
                <a:lnTo>
                  <a:pt x="375" y="0"/>
                </a:lnTo>
                <a:lnTo>
                  <a:pt x="370" y="1"/>
                </a:lnTo>
                <a:lnTo>
                  <a:pt x="370" y="1"/>
                </a:lnTo>
                <a:lnTo>
                  <a:pt x="364" y="5"/>
                </a:lnTo>
                <a:lnTo>
                  <a:pt x="368" y="14"/>
                </a:lnTo>
                <a:lnTo>
                  <a:pt x="368" y="3"/>
                </a:lnTo>
                <a:lnTo>
                  <a:pt x="364" y="3"/>
                </a:lnTo>
                <a:lnTo>
                  <a:pt x="356" y="3"/>
                </a:lnTo>
                <a:lnTo>
                  <a:pt x="351" y="3"/>
                </a:lnTo>
                <a:lnTo>
                  <a:pt x="346" y="3"/>
                </a:lnTo>
                <a:lnTo>
                  <a:pt x="340" y="3"/>
                </a:lnTo>
                <a:lnTo>
                  <a:pt x="333" y="3"/>
                </a:lnTo>
                <a:lnTo>
                  <a:pt x="329" y="3"/>
                </a:lnTo>
                <a:lnTo>
                  <a:pt x="322" y="3"/>
                </a:lnTo>
                <a:lnTo>
                  <a:pt x="317" y="3"/>
                </a:lnTo>
                <a:lnTo>
                  <a:pt x="311" y="3"/>
                </a:lnTo>
                <a:lnTo>
                  <a:pt x="305" y="3"/>
                </a:lnTo>
                <a:lnTo>
                  <a:pt x="300" y="3"/>
                </a:lnTo>
                <a:lnTo>
                  <a:pt x="295" y="3"/>
                </a:lnTo>
                <a:lnTo>
                  <a:pt x="287" y="3"/>
                </a:lnTo>
                <a:lnTo>
                  <a:pt x="282" y="3"/>
                </a:lnTo>
                <a:lnTo>
                  <a:pt x="278" y="3"/>
                </a:lnTo>
                <a:lnTo>
                  <a:pt x="270" y="3"/>
                </a:lnTo>
                <a:lnTo>
                  <a:pt x="265" y="3"/>
                </a:lnTo>
                <a:lnTo>
                  <a:pt x="260" y="3"/>
                </a:lnTo>
                <a:lnTo>
                  <a:pt x="254" y="3"/>
                </a:lnTo>
                <a:lnTo>
                  <a:pt x="247" y="3"/>
                </a:lnTo>
                <a:lnTo>
                  <a:pt x="242" y="3"/>
                </a:lnTo>
                <a:lnTo>
                  <a:pt x="236" y="3"/>
                </a:lnTo>
                <a:lnTo>
                  <a:pt x="231" y="3"/>
                </a:lnTo>
                <a:lnTo>
                  <a:pt x="225" y="3"/>
                </a:lnTo>
                <a:lnTo>
                  <a:pt x="219" y="3"/>
                </a:lnTo>
                <a:lnTo>
                  <a:pt x="214" y="3"/>
                </a:lnTo>
                <a:lnTo>
                  <a:pt x="209" y="3"/>
                </a:lnTo>
                <a:lnTo>
                  <a:pt x="201" y="3"/>
                </a:lnTo>
                <a:lnTo>
                  <a:pt x="196" y="3"/>
                </a:lnTo>
                <a:lnTo>
                  <a:pt x="191" y="3"/>
                </a:lnTo>
                <a:lnTo>
                  <a:pt x="184" y="3"/>
                </a:lnTo>
                <a:lnTo>
                  <a:pt x="179" y="3"/>
                </a:lnTo>
                <a:lnTo>
                  <a:pt x="174" y="3"/>
                </a:lnTo>
                <a:lnTo>
                  <a:pt x="168" y="3"/>
                </a:lnTo>
                <a:lnTo>
                  <a:pt x="161" y="3"/>
                </a:lnTo>
                <a:lnTo>
                  <a:pt x="155" y="3"/>
                </a:lnTo>
                <a:lnTo>
                  <a:pt x="150" y="3"/>
                </a:lnTo>
                <a:lnTo>
                  <a:pt x="145" y="3"/>
                </a:lnTo>
                <a:lnTo>
                  <a:pt x="145" y="3"/>
                </a:lnTo>
                <a:lnTo>
                  <a:pt x="140" y="5"/>
                </a:lnTo>
                <a:lnTo>
                  <a:pt x="140" y="5"/>
                </a:lnTo>
                <a:lnTo>
                  <a:pt x="133" y="9"/>
                </a:lnTo>
                <a:lnTo>
                  <a:pt x="137" y="19"/>
                </a:lnTo>
                <a:lnTo>
                  <a:pt x="137" y="8"/>
                </a:lnTo>
                <a:lnTo>
                  <a:pt x="133" y="8"/>
                </a:lnTo>
                <a:lnTo>
                  <a:pt x="128" y="8"/>
                </a:lnTo>
                <a:lnTo>
                  <a:pt x="121" y="8"/>
                </a:lnTo>
                <a:lnTo>
                  <a:pt x="115" y="8"/>
                </a:lnTo>
                <a:lnTo>
                  <a:pt x="110" y="8"/>
                </a:lnTo>
                <a:lnTo>
                  <a:pt x="104" y="8"/>
                </a:lnTo>
                <a:lnTo>
                  <a:pt x="99" y="8"/>
                </a:lnTo>
                <a:lnTo>
                  <a:pt x="93" y="8"/>
                </a:lnTo>
                <a:lnTo>
                  <a:pt x="86" y="8"/>
                </a:lnTo>
                <a:lnTo>
                  <a:pt x="81" y="8"/>
                </a:lnTo>
                <a:lnTo>
                  <a:pt x="75" y="8"/>
                </a:lnTo>
                <a:lnTo>
                  <a:pt x="69" y="8"/>
                </a:lnTo>
                <a:lnTo>
                  <a:pt x="64" y="8"/>
                </a:lnTo>
                <a:lnTo>
                  <a:pt x="59" y="8"/>
                </a:lnTo>
                <a:lnTo>
                  <a:pt x="51" y="8"/>
                </a:lnTo>
                <a:lnTo>
                  <a:pt x="46" y="8"/>
                </a:lnTo>
                <a:lnTo>
                  <a:pt x="42" y="8"/>
                </a:lnTo>
                <a:lnTo>
                  <a:pt x="35" y="8"/>
                </a:lnTo>
                <a:lnTo>
                  <a:pt x="29" y="8"/>
                </a:lnTo>
                <a:lnTo>
                  <a:pt x="24" y="8"/>
                </a:lnTo>
                <a:lnTo>
                  <a:pt x="18" y="8"/>
                </a:lnTo>
                <a:lnTo>
                  <a:pt x="13" y="8"/>
                </a:lnTo>
                <a:lnTo>
                  <a:pt x="7" y="8"/>
                </a:lnTo>
                <a:lnTo>
                  <a:pt x="0" y="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5">
            <a:extLst>
              <a:ext uri="{FF2B5EF4-FFF2-40B4-BE49-F238E27FC236}">
                <a16:creationId xmlns:a16="http://schemas.microsoft.com/office/drawing/2014/main" id="{5A33C05E-DE92-4A8E-B646-7C35D553DA27}"/>
              </a:ext>
            </a:extLst>
          </p:cNvPr>
          <p:cNvSpPr>
            <a:spLocks/>
          </p:cNvSpPr>
          <p:nvPr/>
        </p:nvSpPr>
        <p:spPr bwMode="auto">
          <a:xfrm>
            <a:off x="7553325" y="2290763"/>
            <a:ext cx="676275" cy="17463"/>
          </a:xfrm>
          <a:custGeom>
            <a:avLst/>
            <a:gdLst>
              <a:gd name="T0" fmla="*/ 7 w 426"/>
              <a:gd name="T1" fmla="*/ 11 h 11"/>
              <a:gd name="T2" fmla="*/ 18 w 426"/>
              <a:gd name="T3" fmla="*/ 11 h 11"/>
              <a:gd name="T4" fmla="*/ 29 w 426"/>
              <a:gd name="T5" fmla="*/ 11 h 11"/>
              <a:gd name="T6" fmla="*/ 42 w 426"/>
              <a:gd name="T7" fmla="*/ 11 h 11"/>
              <a:gd name="T8" fmla="*/ 53 w 426"/>
              <a:gd name="T9" fmla="*/ 11 h 11"/>
              <a:gd name="T10" fmla="*/ 64 w 426"/>
              <a:gd name="T11" fmla="*/ 11 h 11"/>
              <a:gd name="T12" fmla="*/ 75 w 426"/>
              <a:gd name="T13" fmla="*/ 11 h 11"/>
              <a:gd name="T14" fmla="*/ 88 w 426"/>
              <a:gd name="T15" fmla="*/ 11 h 11"/>
              <a:gd name="T16" fmla="*/ 98 w 426"/>
              <a:gd name="T17" fmla="*/ 11 h 11"/>
              <a:gd name="T18" fmla="*/ 110 w 426"/>
              <a:gd name="T19" fmla="*/ 11 h 11"/>
              <a:gd name="T20" fmla="*/ 122 w 426"/>
              <a:gd name="T21" fmla="*/ 11 h 11"/>
              <a:gd name="T22" fmla="*/ 133 w 426"/>
              <a:gd name="T23" fmla="*/ 11 h 11"/>
              <a:gd name="T24" fmla="*/ 144 w 426"/>
              <a:gd name="T25" fmla="*/ 11 h 11"/>
              <a:gd name="T26" fmla="*/ 157 w 426"/>
              <a:gd name="T27" fmla="*/ 11 h 11"/>
              <a:gd name="T28" fmla="*/ 166 w 426"/>
              <a:gd name="T29" fmla="*/ 11 h 11"/>
              <a:gd name="T30" fmla="*/ 179 w 426"/>
              <a:gd name="T31" fmla="*/ 11 h 11"/>
              <a:gd name="T32" fmla="*/ 192 w 426"/>
              <a:gd name="T33" fmla="*/ 11 h 11"/>
              <a:gd name="T34" fmla="*/ 201 w 426"/>
              <a:gd name="T35" fmla="*/ 11 h 11"/>
              <a:gd name="T36" fmla="*/ 212 w 426"/>
              <a:gd name="T37" fmla="*/ 11 h 11"/>
              <a:gd name="T38" fmla="*/ 225 w 426"/>
              <a:gd name="T39" fmla="*/ 11 h 11"/>
              <a:gd name="T40" fmla="*/ 238 w 426"/>
              <a:gd name="T41" fmla="*/ 11 h 11"/>
              <a:gd name="T42" fmla="*/ 248 w 426"/>
              <a:gd name="T43" fmla="*/ 11 h 11"/>
              <a:gd name="T44" fmla="*/ 260 w 426"/>
              <a:gd name="T45" fmla="*/ 11 h 11"/>
              <a:gd name="T46" fmla="*/ 271 w 426"/>
              <a:gd name="T47" fmla="*/ 11 h 11"/>
              <a:gd name="T48" fmla="*/ 283 w 426"/>
              <a:gd name="T49" fmla="*/ 11 h 11"/>
              <a:gd name="T50" fmla="*/ 294 w 426"/>
              <a:gd name="T51" fmla="*/ 11 h 11"/>
              <a:gd name="T52" fmla="*/ 307 w 426"/>
              <a:gd name="T53" fmla="*/ 11 h 11"/>
              <a:gd name="T54" fmla="*/ 316 w 426"/>
              <a:gd name="T55" fmla="*/ 11 h 11"/>
              <a:gd name="T56" fmla="*/ 329 w 426"/>
              <a:gd name="T57" fmla="*/ 11 h 11"/>
              <a:gd name="T58" fmla="*/ 340 w 426"/>
              <a:gd name="T59" fmla="*/ 11 h 11"/>
              <a:gd name="T60" fmla="*/ 351 w 426"/>
              <a:gd name="T61" fmla="*/ 11 h 11"/>
              <a:gd name="T62" fmla="*/ 362 w 426"/>
              <a:gd name="T63" fmla="*/ 11 h 11"/>
              <a:gd name="T64" fmla="*/ 375 w 426"/>
              <a:gd name="T65" fmla="*/ 8 h 11"/>
              <a:gd name="T66" fmla="*/ 385 w 426"/>
              <a:gd name="T67" fmla="*/ 8 h 11"/>
              <a:gd name="T68" fmla="*/ 397 w 426"/>
              <a:gd name="T69" fmla="*/ 3 h 11"/>
              <a:gd name="T70" fmla="*/ 409 w 426"/>
              <a:gd name="T71" fmla="*/ 0 h 11"/>
              <a:gd name="T72" fmla="*/ 420 w 426"/>
              <a:gd name="T7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6" h="11">
                <a:moveTo>
                  <a:pt x="0" y="11"/>
                </a:moveTo>
                <a:lnTo>
                  <a:pt x="7" y="11"/>
                </a:lnTo>
                <a:lnTo>
                  <a:pt x="13" y="11"/>
                </a:lnTo>
                <a:lnTo>
                  <a:pt x="18" y="11"/>
                </a:lnTo>
                <a:lnTo>
                  <a:pt x="24" y="11"/>
                </a:lnTo>
                <a:lnTo>
                  <a:pt x="29" y="11"/>
                </a:lnTo>
                <a:lnTo>
                  <a:pt x="37" y="11"/>
                </a:lnTo>
                <a:lnTo>
                  <a:pt x="42" y="11"/>
                </a:lnTo>
                <a:lnTo>
                  <a:pt x="47" y="11"/>
                </a:lnTo>
                <a:lnTo>
                  <a:pt x="53" y="11"/>
                </a:lnTo>
                <a:lnTo>
                  <a:pt x="59" y="11"/>
                </a:lnTo>
                <a:lnTo>
                  <a:pt x="64" y="11"/>
                </a:lnTo>
                <a:lnTo>
                  <a:pt x="71" y="11"/>
                </a:lnTo>
                <a:lnTo>
                  <a:pt x="75" y="11"/>
                </a:lnTo>
                <a:lnTo>
                  <a:pt x="82" y="11"/>
                </a:lnTo>
                <a:lnTo>
                  <a:pt x="88" y="11"/>
                </a:lnTo>
                <a:lnTo>
                  <a:pt x="93" y="11"/>
                </a:lnTo>
                <a:lnTo>
                  <a:pt x="98" y="11"/>
                </a:lnTo>
                <a:lnTo>
                  <a:pt x="106" y="11"/>
                </a:lnTo>
                <a:lnTo>
                  <a:pt x="110" y="11"/>
                </a:lnTo>
                <a:lnTo>
                  <a:pt x="115" y="11"/>
                </a:lnTo>
                <a:lnTo>
                  <a:pt x="122" y="11"/>
                </a:lnTo>
                <a:lnTo>
                  <a:pt x="128" y="11"/>
                </a:lnTo>
                <a:lnTo>
                  <a:pt x="133" y="11"/>
                </a:lnTo>
                <a:lnTo>
                  <a:pt x="139" y="11"/>
                </a:lnTo>
                <a:lnTo>
                  <a:pt x="144" y="11"/>
                </a:lnTo>
                <a:lnTo>
                  <a:pt x="150" y="11"/>
                </a:lnTo>
                <a:lnTo>
                  <a:pt x="157" y="11"/>
                </a:lnTo>
                <a:lnTo>
                  <a:pt x="161" y="11"/>
                </a:lnTo>
                <a:lnTo>
                  <a:pt x="166" y="11"/>
                </a:lnTo>
                <a:lnTo>
                  <a:pt x="174" y="11"/>
                </a:lnTo>
                <a:lnTo>
                  <a:pt x="179" y="11"/>
                </a:lnTo>
                <a:lnTo>
                  <a:pt x="184" y="11"/>
                </a:lnTo>
                <a:lnTo>
                  <a:pt x="192" y="11"/>
                </a:lnTo>
                <a:lnTo>
                  <a:pt x="197" y="11"/>
                </a:lnTo>
                <a:lnTo>
                  <a:pt x="201" y="11"/>
                </a:lnTo>
                <a:lnTo>
                  <a:pt x="208" y="11"/>
                </a:lnTo>
                <a:lnTo>
                  <a:pt x="212" y="11"/>
                </a:lnTo>
                <a:lnTo>
                  <a:pt x="219" y="11"/>
                </a:lnTo>
                <a:lnTo>
                  <a:pt x="225" y="11"/>
                </a:lnTo>
                <a:lnTo>
                  <a:pt x="230" y="11"/>
                </a:lnTo>
                <a:lnTo>
                  <a:pt x="238" y="11"/>
                </a:lnTo>
                <a:lnTo>
                  <a:pt x="243" y="11"/>
                </a:lnTo>
                <a:lnTo>
                  <a:pt x="248" y="11"/>
                </a:lnTo>
                <a:lnTo>
                  <a:pt x="254" y="11"/>
                </a:lnTo>
                <a:lnTo>
                  <a:pt x="260" y="11"/>
                </a:lnTo>
                <a:lnTo>
                  <a:pt x="265" y="11"/>
                </a:lnTo>
                <a:lnTo>
                  <a:pt x="271" y="11"/>
                </a:lnTo>
                <a:lnTo>
                  <a:pt x="276" y="11"/>
                </a:lnTo>
                <a:lnTo>
                  <a:pt x="283" y="11"/>
                </a:lnTo>
                <a:lnTo>
                  <a:pt x="289" y="11"/>
                </a:lnTo>
                <a:lnTo>
                  <a:pt x="294" y="11"/>
                </a:lnTo>
                <a:lnTo>
                  <a:pt x="299" y="11"/>
                </a:lnTo>
                <a:lnTo>
                  <a:pt x="307" y="11"/>
                </a:lnTo>
                <a:lnTo>
                  <a:pt x="311" y="11"/>
                </a:lnTo>
                <a:lnTo>
                  <a:pt x="316" y="11"/>
                </a:lnTo>
                <a:lnTo>
                  <a:pt x="322" y="11"/>
                </a:lnTo>
                <a:lnTo>
                  <a:pt x="329" y="11"/>
                </a:lnTo>
                <a:lnTo>
                  <a:pt x="334" y="11"/>
                </a:lnTo>
                <a:lnTo>
                  <a:pt x="340" y="11"/>
                </a:lnTo>
                <a:lnTo>
                  <a:pt x="345" y="11"/>
                </a:lnTo>
                <a:lnTo>
                  <a:pt x="351" y="11"/>
                </a:lnTo>
                <a:lnTo>
                  <a:pt x="358" y="11"/>
                </a:lnTo>
                <a:lnTo>
                  <a:pt x="362" y="11"/>
                </a:lnTo>
                <a:lnTo>
                  <a:pt x="367" y="8"/>
                </a:lnTo>
                <a:lnTo>
                  <a:pt x="375" y="8"/>
                </a:lnTo>
                <a:lnTo>
                  <a:pt x="380" y="8"/>
                </a:lnTo>
                <a:lnTo>
                  <a:pt x="385" y="8"/>
                </a:lnTo>
                <a:lnTo>
                  <a:pt x="391" y="3"/>
                </a:lnTo>
                <a:lnTo>
                  <a:pt x="397" y="3"/>
                </a:lnTo>
                <a:lnTo>
                  <a:pt x="402" y="0"/>
                </a:lnTo>
                <a:lnTo>
                  <a:pt x="409" y="0"/>
                </a:lnTo>
                <a:lnTo>
                  <a:pt x="413" y="0"/>
                </a:lnTo>
                <a:lnTo>
                  <a:pt x="420" y="0"/>
                </a:lnTo>
                <a:lnTo>
                  <a:pt x="426" y="0"/>
                </a:lnTo>
              </a:path>
            </a:pathLst>
          </a:cu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Rectangle 56">
            <a:extLst>
              <a:ext uri="{FF2B5EF4-FFF2-40B4-BE49-F238E27FC236}">
                <a16:creationId xmlns:a16="http://schemas.microsoft.com/office/drawing/2014/main" id="{E892E0AD-474C-4EC7-9FD9-5B56B547FDE0}"/>
              </a:ext>
            </a:extLst>
          </p:cNvPr>
          <p:cNvSpPr>
            <a:spLocks noChangeArrowheads="1"/>
          </p:cNvSpPr>
          <p:nvPr/>
        </p:nvSpPr>
        <p:spPr bwMode="auto">
          <a:xfrm>
            <a:off x="4792663" y="4787900"/>
            <a:ext cx="27305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57">
            <a:extLst>
              <a:ext uri="{FF2B5EF4-FFF2-40B4-BE49-F238E27FC236}">
                <a16:creationId xmlns:a16="http://schemas.microsoft.com/office/drawing/2014/main" id="{4B786813-8FC2-41A0-952A-AA2C75F4398E}"/>
              </a:ext>
            </a:extLst>
          </p:cNvPr>
          <p:cNvSpPr>
            <a:spLocks noChangeArrowheads="1"/>
          </p:cNvSpPr>
          <p:nvPr/>
        </p:nvSpPr>
        <p:spPr bwMode="auto">
          <a:xfrm>
            <a:off x="4792663" y="4799013"/>
            <a:ext cx="2976563"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Number of instances seen before interruption, 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8" name="Rectangle 58">
            <a:extLst>
              <a:ext uri="{FF2B5EF4-FFF2-40B4-BE49-F238E27FC236}">
                <a16:creationId xmlns:a16="http://schemas.microsoft.com/office/drawing/2014/main" id="{63A5AB21-3414-4B46-B993-CBBEA4F8ED2D}"/>
              </a:ext>
            </a:extLst>
          </p:cNvPr>
          <p:cNvSpPr>
            <a:spLocks noChangeArrowheads="1"/>
          </p:cNvSpPr>
          <p:nvPr/>
        </p:nvSpPr>
        <p:spPr bwMode="auto">
          <a:xfrm rot="16200000">
            <a:off x="3314700" y="3217863"/>
            <a:ext cx="827088"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accuracy(%)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777" name="Line 68">
            <a:extLst>
              <a:ext uri="{FF2B5EF4-FFF2-40B4-BE49-F238E27FC236}">
                <a16:creationId xmlns:a16="http://schemas.microsoft.com/office/drawing/2014/main" id="{315C6459-042F-474F-BD3D-03BE62968BD3}"/>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779" name="Line 69">
            <a:extLst>
              <a:ext uri="{FF2B5EF4-FFF2-40B4-BE49-F238E27FC236}">
                <a16:creationId xmlns:a16="http://schemas.microsoft.com/office/drawing/2014/main" id="{2023B213-BBFD-465A-9EE4-1847D6B8BE16}"/>
              </a:ext>
            </a:extLst>
          </p:cNvPr>
          <p:cNvSpPr>
            <a:spLocks noChangeShapeType="1"/>
          </p:cNvSpPr>
          <p:nvPr/>
        </p:nvSpPr>
        <p:spPr bwMode="auto">
          <a:xfrm>
            <a:off x="4268788" y="4489450"/>
            <a:ext cx="3959225"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780" name="Line 70">
            <a:extLst>
              <a:ext uri="{FF2B5EF4-FFF2-40B4-BE49-F238E27FC236}">
                <a16:creationId xmlns:a16="http://schemas.microsoft.com/office/drawing/2014/main" id="{9B7B220A-7A5E-437A-88F1-FE06A20C6C5F}"/>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4" name="Line 71">
            <a:extLst>
              <a:ext uri="{FF2B5EF4-FFF2-40B4-BE49-F238E27FC236}">
                <a16:creationId xmlns:a16="http://schemas.microsoft.com/office/drawing/2014/main" id="{2D981936-C046-407E-873E-09FB96CA8664}"/>
              </a:ext>
            </a:extLst>
          </p:cNvPr>
          <p:cNvSpPr>
            <a:spLocks noChangeShapeType="1"/>
          </p:cNvSpPr>
          <p:nvPr/>
        </p:nvSpPr>
        <p:spPr bwMode="auto">
          <a:xfrm flipV="1">
            <a:off x="4268788"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5" name="Line 72">
            <a:extLst>
              <a:ext uri="{FF2B5EF4-FFF2-40B4-BE49-F238E27FC236}">
                <a16:creationId xmlns:a16="http://schemas.microsoft.com/office/drawing/2014/main" id="{3A2CE603-B0D1-45CC-BA5E-73CB9B8B47AE}"/>
              </a:ext>
            </a:extLst>
          </p:cNvPr>
          <p:cNvSpPr>
            <a:spLocks noChangeShapeType="1"/>
          </p:cNvSpPr>
          <p:nvPr/>
        </p:nvSpPr>
        <p:spPr bwMode="auto">
          <a:xfrm>
            <a:off x="4268788" y="2222500"/>
            <a:ext cx="3175" cy="269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6" name="Rectangle 73">
            <a:extLst>
              <a:ext uri="{FF2B5EF4-FFF2-40B4-BE49-F238E27FC236}">
                <a16:creationId xmlns:a16="http://schemas.microsoft.com/office/drawing/2014/main" id="{39AD3F11-98A1-41F1-8E23-0388D029F591}"/>
              </a:ext>
            </a:extLst>
          </p:cNvPr>
          <p:cNvSpPr>
            <a:spLocks noChangeArrowheads="1"/>
          </p:cNvSpPr>
          <p:nvPr/>
        </p:nvSpPr>
        <p:spPr bwMode="auto">
          <a:xfrm>
            <a:off x="4241800" y="4510088"/>
            <a:ext cx="635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07" name="Rectangle 74">
            <a:extLst>
              <a:ext uri="{FF2B5EF4-FFF2-40B4-BE49-F238E27FC236}">
                <a16:creationId xmlns:a16="http://schemas.microsoft.com/office/drawing/2014/main" id="{56F06F7A-51E2-4523-9472-EF7479FD5B23}"/>
              </a:ext>
            </a:extLst>
          </p:cNvPr>
          <p:cNvSpPr>
            <a:spLocks noChangeArrowheads="1"/>
          </p:cNvSpPr>
          <p:nvPr/>
        </p:nvSpPr>
        <p:spPr bwMode="auto">
          <a:xfrm>
            <a:off x="4241800" y="4519613"/>
            <a:ext cx="1143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08" name="Line 75">
            <a:extLst>
              <a:ext uri="{FF2B5EF4-FFF2-40B4-BE49-F238E27FC236}">
                <a16:creationId xmlns:a16="http://schemas.microsoft.com/office/drawing/2014/main" id="{67902BB3-1736-4230-B70A-2D47C76C8242}"/>
              </a:ext>
            </a:extLst>
          </p:cNvPr>
          <p:cNvSpPr>
            <a:spLocks noChangeShapeType="1"/>
          </p:cNvSpPr>
          <p:nvPr/>
        </p:nvSpPr>
        <p:spPr bwMode="auto">
          <a:xfrm flipV="1">
            <a:off x="4924425" y="4457700"/>
            <a:ext cx="4763"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9" name="Rectangle 76">
            <a:extLst>
              <a:ext uri="{FF2B5EF4-FFF2-40B4-BE49-F238E27FC236}">
                <a16:creationId xmlns:a16="http://schemas.microsoft.com/office/drawing/2014/main" id="{13AF811D-17F9-47E7-A9CC-60826DDB1F97}"/>
              </a:ext>
            </a:extLst>
          </p:cNvPr>
          <p:cNvSpPr>
            <a:spLocks noChangeArrowheads="1"/>
          </p:cNvSpPr>
          <p:nvPr/>
        </p:nvSpPr>
        <p:spPr bwMode="auto">
          <a:xfrm>
            <a:off x="4833938" y="4510088"/>
            <a:ext cx="18415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10" name="Rectangle 77">
            <a:extLst>
              <a:ext uri="{FF2B5EF4-FFF2-40B4-BE49-F238E27FC236}">
                <a16:creationId xmlns:a16="http://schemas.microsoft.com/office/drawing/2014/main" id="{4F3A4925-E2C8-445A-A95A-80285B2ACFC8}"/>
              </a:ext>
            </a:extLst>
          </p:cNvPr>
          <p:cNvSpPr>
            <a:spLocks noChangeArrowheads="1"/>
          </p:cNvSpPr>
          <p:nvPr/>
        </p:nvSpPr>
        <p:spPr bwMode="auto">
          <a:xfrm>
            <a:off x="4833938" y="4519613"/>
            <a:ext cx="2397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11" name="Line 78">
            <a:extLst>
              <a:ext uri="{FF2B5EF4-FFF2-40B4-BE49-F238E27FC236}">
                <a16:creationId xmlns:a16="http://schemas.microsoft.com/office/drawing/2014/main" id="{56C39930-59EF-45FA-A9B8-5A5D36C3F8B3}"/>
              </a:ext>
            </a:extLst>
          </p:cNvPr>
          <p:cNvSpPr>
            <a:spLocks noChangeShapeType="1"/>
          </p:cNvSpPr>
          <p:nvPr/>
        </p:nvSpPr>
        <p:spPr bwMode="auto">
          <a:xfrm flipV="1">
            <a:off x="5580063"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12" name="Rectangle 79">
            <a:extLst>
              <a:ext uri="{FF2B5EF4-FFF2-40B4-BE49-F238E27FC236}">
                <a16:creationId xmlns:a16="http://schemas.microsoft.com/office/drawing/2014/main" id="{A869EF1D-56DF-45CE-8DD4-D5262E9DCAFE}"/>
              </a:ext>
            </a:extLst>
          </p:cNvPr>
          <p:cNvSpPr>
            <a:spLocks noChangeArrowheads="1"/>
          </p:cNvSpPr>
          <p:nvPr/>
        </p:nvSpPr>
        <p:spPr bwMode="auto">
          <a:xfrm>
            <a:off x="5456238"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13" name="Rectangle 80">
            <a:extLst>
              <a:ext uri="{FF2B5EF4-FFF2-40B4-BE49-F238E27FC236}">
                <a16:creationId xmlns:a16="http://schemas.microsoft.com/office/drawing/2014/main" id="{25F4E8FE-C883-45EA-9B3F-D999911C52E5}"/>
              </a:ext>
            </a:extLst>
          </p:cNvPr>
          <p:cNvSpPr>
            <a:spLocks noChangeArrowheads="1"/>
          </p:cNvSpPr>
          <p:nvPr/>
        </p:nvSpPr>
        <p:spPr bwMode="auto">
          <a:xfrm>
            <a:off x="5456238"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14" name="Line 81">
            <a:extLst>
              <a:ext uri="{FF2B5EF4-FFF2-40B4-BE49-F238E27FC236}">
                <a16:creationId xmlns:a16="http://schemas.microsoft.com/office/drawing/2014/main" id="{E8AF763A-9B7F-45C2-B969-D18771767BC9}"/>
              </a:ext>
            </a:extLst>
          </p:cNvPr>
          <p:cNvSpPr>
            <a:spLocks noChangeShapeType="1"/>
          </p:cNvSpPr>
          <p:nvPr/>
        </p:nvSpPr>
        <p:spPr bwMode="auto">
          <a:xfrm flipV="1">
            <a:off x="6245225"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15" name="Rectangle 82">
            <a:extLst>
              <a:ext uri="{FF2B5EF4-FFF2-40B4-BE49-F238E27FC236}">
                <a16:creationId xmlns:a16="http://schemas.microsoft.com/office/drawing/2014/main" id="{F593964E-A667-48B1-BDEA-9BA7401CEDFD}"/>
              </a:ext>
            </a:extLst>
          </p:cNvPr>
          <p:cNvSpPr>
            <a:spLocks noChangeArrowheads="1"/>
          </p:cNvSpPr>
          <p:nvPr/>
        </p:nvSpPr>
        <p:spPr bwMode="auto">
          <a:xfrm>
            <a:off x="6121400"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16" name="Rectangle 83">
            <a:extLst>
              <a:ext uri="{FF2B5EF4-FFF2-40B4-BE49-F238E27FC236}">
                <a16:creationId xmlns:a16="http://schemas.microsoft.com/office/drawing/2014/main" id="{45642BE6-9095-4B6A-A4DD-94C39DA93A9B}"/>
              </a:ext>
            </a:extLst>
          </p:cNvPr>
          <p:cNvSpPr>
            <a:spLocks noChangeArrowheads="1"/>
          </p:cNvSpPr>
          <p:nvPr/>
        </p:nvSpPr>
        <p:spPr bwMode="auto">
          <a:xfrm>
            <a:off x="6121400"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17" name="Line 84">
            <a:extLst>
              <a:ext uri="{FF2B5EF4-FFF2-40B4-BE49-F238E27FC236}">
                <a16:creationId xmlns:a16="http://schemas.microsoft.com/office/drawing/2014/main" id="{801D9A9C-9E69-49EC-83E4-3EF1C926DCE7}"/>
              </a:ext>
            </a:extLst>
          </p:cNvPr>
          <p:cNvSpPr>
            <a:spLocks noChangeShapeType="1"/>
          </p:cNvSpPr>
          <p:nvPr/>
        </p:nvSpPr>
        <p:spPr bwMode="auto">
          <a:xfrm flipV="1">
            <a:off x="6904038" y="4457700"/>
            <a:ext cx="1588"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18" name="Rectangle 85">
            <a:extLst>
              <a:ext uri="{FF2B5EF4-FFF2-40B4-BE49-F238E27FC236}">
                <a16:creationId xmlns:a16="http://schemas.microsoft.com/office/drawing/2014/main" id="{83A74798-985D-437C-A5B1-E723BC6D782A}"/>
              </a:ext>
            </a:extLst>
          </p:cNvPr>
          <p:cNvSpPr>
            <a:spLocks noChangeArrowheads="1"/>
          </p:cNvSpPr>
          <p:nvPr/>
        </p:nvSpPr>
        <p:spPr bwMode="auto">
          <a:xfrm>
            <a:off x="6773863"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19" name="Rectangle 86">
            <a:extLst>
              <a:ext uri="{FF2B5EF4-FFF2-40B4-BE49-F238E27FC236}">
                <a16:creationId xmlns:a16="http://schemas.microsoft.com/office/drawing/2014/main" id="{FB5090C1-5CA8-4C45-97D1-7C69FB55C9DC}"/>
              </a:ext>
            </a:extLst>
          </p:cNvPr>
          <p:cNvSpPr>
            <a:spLocks noChangeArrowheads="1"/>
          </p:cNvSpPr>
          <p:nvPr/>
        </p:nvSpPr>
        <p:spPr bwMode="auto">
          <a:xfrm>
            <a:off x="6773863"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2000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20" name="Line 87">
            <a:extLst>
              <a:ext uri="{FF2B5EF4-FFF2-40B4-BE49-F238E27FC236}">
                <a16:creationId xmlns:a16="http://schemas.microsoft.com/office/drawing/2014/main" id="{B8D47E18-C584-4FAE-A0F2-50784C033716}"/>
              </a:ext>
            </a:extLst>
          </p:cNvPr>
          <p:cNvSpPr>
            <a:spLocks noChangeShapeType="1"/>
          </p:cNvSpPr>
          <p:nvPr/>
        </p:nvSpPr>
        <p:spPr bwMode="auto">
          <a:xfrm flipV="1">
            <a:off x="7561263"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21" name="Rectangle 88">
            <a:extLst>
              <a:ext uri="{FF2B5EF4-FFF2-40B4-BE49-F238E27FC236}">
                <a16:creationId xmlns:a16="http://schemas.microsoft.com/office/drawing/2014/main" id="{E8716016-8AE3-4958-AB21-8643FE15BB20}"/>
              </a:ext>
            </a:extLst>
          </p:cNvPr>
          <p:cNvSpPr>
            <a:spLocks noChangeArrowheads="1"/>
          </p:cNvSpPr>
          <p:nvPr/>
        </p:nvSpPr>
        <p:spPr bwMode="auto">
          <a:xfrm>
            <a:off x="7432675"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22" name="Rectangle 89">
            <a:extLst>
              <a:ext uri="{FF2B5EF4-FFF2-40B4-BE49-F238E27FC236}">
                <a16:creationId xmlns:a16="http://schemas.microsoft.com/office/drawing/2014/main" id="{F3F31110-457B-46BD-8D01-3CBD3D5FA375}"/>
              </a:ext>
            </a:extLst>
          </p:cNvPr>
          <p:cNvSpPr>
            <a:spLocks noChangeArrowheads="1"/>
          </p:cNvSpPr>
          <p:nvPr/>
        </p:nvSpPr>
        <p:spPr bwMode="auto">
          <a:xfrm>
            <a:off x="7432675"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2500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23" name="Line 90">
            <a:extLst>
              <a:ext uri="{FF2B5EF4-FFF2-40B4-BE49-F238E27FC236}">
                <a16:creationId xmlns:a16="http://schemas.microsoft.com/office/drawing/2014/main" id="{1E567CE4-0271-496F-B4FD-8E7415B712D5}"/>
              </a:ext>
            </a:extLst>
          </p:cNvPr>
          <p:cNvSpPr>
            <a:spLocks noChangeShapeType="1"/>
          </p:cNvSpPr>
          <p:nvPr/>
        </p:nvSpPr>
        <p:spPr bwMode="auto">
          <a:xfrm flipV="1">
            <a:off x="8228013" y="4457700"/>
            <a:ext cx="1588"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24" name="Rectangle 91">
            <a:extLst>
              <a:ext uri="{FF2B5EF4-FFF2-40B4-BE49-F238E27FC236}">
                <a16:creationId xmlns:a16="http://schemas.microsoft.com/office/drawing/2014/main" id="{4A201C8A-D1F0-4917-A400-2D0C9969DEB5}"/>
              </a:ext>
            </a:extLst>
          </p:cNvPr>
          <p:cNvSpPr>
            <a:spLocks noChangeArrowheads="1"/>
          </p:cNvSpPr>
          <p:nvPr/>
        </p:nvSpPr>
        <p:spPr bwMode="auto">
          <a:xfrm>
            <a:off x="8097838"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25" name="Rectangle 92">
            <a:extLst>
              <a:ext uri="{FF2B5EF4-FFF2-40B4-BE49-F238E27FC236}">
                <a16:creationId xmlns:a16="http://schemas.microsoft.com/office/drawing/2014/main" id="{C596FBCF-223A-4CEB-931B-819FC48AEA3F}"/>
              </a:ext>
            </a:extLst>
          </p:cNvPr>
          <p:cNvSpPr>
            <a:spLocks noChangeArrowheads="1"/>
          </p:cNvSpPr>
          <p:nvPr/>
        </p:nvSpPr>
        <p:spPr bwMode="auto">
          <a:xfrm>
            <a:off x="8097838"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3000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26" name="Line 93">
            <a:extLst>
              <a:ext uri="{FF2B5EF4-FFF2-40B4-BE49-F238E27FC236}">
                <a16:creationId xmlns:a16="http://schemas.microsoft.com/office/drawing/2014/main" id="{DBCCBB24-1866-4B70-8F0F-225A65238752}"/>
              </a:ext>
            </a:extLst>
          </p:cNvPr>
          <p:cNvSpPr>
            <a:spLocks noChangeShapeType="1"/>
          </p:cNvSpPr>
          <p:nvPr/>
        </p:nvSpPr>
        <p:spPr bwMode="auto">
          <a:xfrm>
            <a:off x="4268788" y="4489450"/>
            <a:ext cx="36513"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27" name="Line 94">
            <a:extLst>
              <a:ext uri="{FF2B5EF4-FFF2-40B4-BE49-F238E27FC236}">
                <a16:creationId xmlns:a16="http://schemas.microsoft.com/office/drawing/2014/main" id="{53965DFB-3E87-4C86-A9BE-DF8D12B65428}"/>
              </a:ext>
            </a:extLst>
          </p:cNvPr>
          <p:cNvSpPr>
            <a:spLocks noChangeShapeType="1"/>
          </p:cNvSpPr>
          <p:nvPr/>
        </p:nvSpPr>
        <p:spPr bwMode="auto">
          <a:xfrm flipH="1">
            <a:off x="8181975" y="4489450"/>
            <a:ext cx="46038"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28" name="Rectangle 95">
            <a:extLst>
              <a:ext uri="{FF2B5EF4-FFF2-40B4-BE49-F238E27FC236}">
                <a16:creationId xmlns:a16="http://schemas.microsoft.com/office/drawing/2014/main" id="{B6FA81A3-BFF0-4DD6-ADFA-A3B508C7B8AA}"/>
              </a:ext>
            </a:extLst>
          </p:cNvPr>
          <p:cNvSpPr>
            <a:spLocks noChangeArrowheads="1"/>
          </p:cNvSpPr>
          <p:nvPr/>
        </p:nvSpPr>
        <p:spPr bwMode="auto">
          <a:xfrm>
            <a:off x="4071938" y="4437063"/>
            <a:ext cx="1238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29" name="Rectangle 96">
            <a:extLst>
              <a:ext uri="{FF2B5EF4-FFF2-40B4-BE49-F238E27FC236}">
                <a16:creationId xmlns:a16="http://schemas.microsoft.com/office/drawing/2014/main" id="{F96C04A7-8BF0-4D2B-AA70-733A410792B1}"/>
              </a:ext>
            </a:extLst>
          </p:cNvPr>
          <p:cNvSpPr>
            <a:spLocks noChangeArrowheads="1"/>
          </p:cNvSpPr>
          <p:nvPr/>
        </p:nvSpPr>
        <p:spPr bwMode="auto">
          <a:xfrm>
            <a:off x="4071938" y="4446588"/>
            <a:ext cx="1778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30" name="Line 97">
            <a:extLst>
              <a:ext uri="{FF2B5EF4-FFF2-40B4-BE49-F238E27FC236}">
                <a16:creationId xmlns:a16="http://schemas.microsoft.com/office/drawing/2014/main" id="{EC368E67-F546-4443-9699-4ABBBFF19A9E}"/>
              </a:ext>
            </a:extLst>
          </p:cNvPr>
          <p:cNvSpPr>
            <a:spLocks noChangeShapeType="1"/>
          </p:cNvSpPr>
          <p:nvPr/>
        </p:nvSpPr>
        <p:spPr bwMode="auto">
          <a:xfrm>
            <a:off x="4268788" y="3921125"/>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31" name="Rectangle 98">
            <a:extLst>
              <a:ext uri="{FF2B5EF4-FFF2-40B4-BE49-F238E27FC236}">
                <a16:creationId xmlns:a16="http://schemas.microsoft.com/office/drawing/2014/main" id="{27BAA51D-9C94-40B5-B19F-56B8D477149F}"/>
              </a:ext>
            </a:extLst>
          </p:cNvPr>
          <p:cNvSpPr>
            <a:spLocks noChangeArrowheads="1"/>
          </p:cNvSpPr>
          <p:nvPr/>
        </p:nvSpPr>
        <p:spPr bwMode="auto">
          <a:xfrm>
            <a:off x="3970338" y="3867150"/>
            <a:ext cx="2159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32" name="Rectangle 99">
            <a:extLst>
              <a:ext uri="{FF2B5EF4-FFF2-40B4-BE49-F238E27FC236}">
                <a16:creationId xmlns:a16="http://schemas.microsoft.com/office/drawing/2014/main" id="{54F28FF8-C88A-4560-B3B4-08CC7DACDF9C}"/>
              </a:ext>
            </a:extLst>
          </p:cNvPr>
          <p:cNvSpPr>
            <a:spLocks noChangeArrowheads="1"/>
          </p:cNvSpPr>
          <p:nvPr/>
        </p:nvSpPr>
        <p:spPr bwMode="auto">
          <a:xfrm>
            <a:off x="3970338" y="3876675"/>
            <a:ext cx="2730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98.5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33" name="Line 100">
            <a:extLst>
              <a:ext uri="{FF2B5EF4-FFF2-40B4-BE49-F238E27FC236}">
                <a16:creationId xmlns:a16="http://schemas.microsoft.com/office/drawing/2014/main" id="{97BDF2C9-A0A1-4285-87B4-8DE62D46858B}"/>
              </a:ext>
            </a:extLst>
          </p:cNvPr>
          <p:cNvSpPr>
            <a:spLocks noChangeShapeType="1"/>
          </p:cNvSpPr>
          <p:nvPr/>
        </p:nvSpPr>
        <p:spPr bwMode="auto">
          <a:xfrm>
            <a:off x="4268788" y="3359150"/>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34" name="Rectangle 101">
            <a:extLst>
              <a:ext uri="{FF2B5EF4-FFF2-40B4-BE49-F238E27FC236}">
                <a16:creationId xmlns:a16="http://schemas.microsoft.com/office/drawing/2014/main" id="{C0C7E754-EC93-4F90-933E-A5B4CCE75C83}"/>
              </a:ext>
            </a:extLst>
          </p:cNvPr>
          <p:cNvSpPr>
            <a:spLocks noChangeArrowheads="1"/>
          </p:cNvSpPr>
          <p:nvPr/>
        </p:nvSpPr>
        <p:spPr bwMode="auto">
          <a:xfrm>
            <a:off x="4071938" y="3303588"/>
            <a:ext cx="1238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35" name="Rectangle 102">
            <a:extLst>
              <a:ext uri="{FF2B5EF4-FFF2-40B4-BE49-F238E27FC236}">
                <a16:creationId xmlns:a16="http://schemas.microsoft.com/office/drawing/2014/main" id="{38643F71-E35C-427F-8CB8-9688CC96B067}"/>
              </a:ext>
            </a:extLst>
          </p:cNvPr>
          <p:cNvSpPr>
            <a:spLocks noChangeArrowheads="1"/>
          </p:cNvSpPr>
          <p:nvPr/>
        </p:nvSpPr>
        <p:spPr bwMode="auto">
          <a:xfrm>
            <a:off x="4071938" y="3313113"/>
            <a:ext cx="1778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36" name="Line 103">
            <a:extLst>
              <a:ext uri="{FF2B5EF4-FFF2-40B4-BE49-F238E27FC236}">
                <a16:creationId xmlns:a16="http://schemas.microsoft.com/office/drawing/2014/main" id="{B59C17EA-AEDB-4FCC-B8E1-E698BCF84A30}"/>
              </a:ext>
            </a:extLst>
          </p:cNvPr>
          <p:cNvSpPr>
            <a:spLocks noChangeShapeType="1"/>
          </p:cNvSpPr>
          <p:nvPr/>
        </p:nvSpPr>
        <p:spPr bwMode="auto">
          <a:xfrm>
            <a:off x="4268788" y="2786063"/>
            <a:ext cx="36513"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37" name="Rectangle 104">
            <a:extLst>
              <a:ext uri="{FF2B5EF4-FFF2-40B4-BE49-F238E27FC236}">
                <a16:creationId xmlns:a16="http://schemas.microsoft.com/office/drawing/2014/main" id="{0FB93E51-CF54-4176-BEB2-BDA977687869}"/>
              </a:ext>
            </a:extLst>
          </p:cNvPr>
          <p:cNvSpPr>
            <a:spLocks noChangeArrowheads="1"/>
          </p:cNvSpPr>
          <p:nvPr/>
        </p:nvSpPr>
        <p:spPr bwMode="auto">
          <a:xfrm>
            <a:off x="3970338" y="2733675"/>
            <a:ext cx="2159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38" name="Rectangle 105">
            <a:extLst>
              <a:ext uri="{FF2B5EF4-FFF2-40B4-BE49-F238E27FC236}">
                <a16:creationId xmlns:a16="http://schemas.microsoft.com/office/drawing/2014/main" id="{D6F16922-66B2-44FB-A6DA-6FFB8D8F18B6}"/>
              </a:ext>
            </a:extLst>
          </p:cNvPr>
          <p:cNvSpPr>
            <a:spLocks noChangeArrowheads="1"/>
          </p:cNvSpPr>
          <p:nvPr/>
        </p:nvSpPr>
        <p:spPr bwMode="auto">
          <a:xfrm>
            <a:off x="3970338" y="2743200"/>
            <a:ext cx="2730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99.5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39" name="Line 106">
            <a:extLst>
              <a:ext uri="{FF2B5EF4-FFF2-40B4-BE49-F238E27FC236}">
                <a16:creationId xmlns:a16="http://schemas.microsoft.com/office/drawing/2014/main" id="{8EDDDB15-FEAE-4F28-9D04-13EA5FFA369F}"/>
              </a:ext>
            </a:extLst>
          </p:cNvPr>
          <p:cNvSpPr>
            <a:spLocks noChangeShapeType="1"/>
          </p:cNvSpPr>
          <p:nvPr/>
        </p:nvSpPr>
        <p:spPr bwMode="auto">
          <a:xfrm>
            <a:off x="4268788" y="2222500"/>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40" name="Rectangle 107">
            <a:extLst>
              <a:ext uri="{FF2B5EF4-FFF2-40B4-BE49-F238E27FC236}">
                <a16:creationId xmlns:a16="http://schemas.microsoft.com/office/drawing/2014/main" id="{B5312D49-6D18-4B0E-A579-8641DE455021}"/>
              </a:ext>
            </a:extLst>
          </p:cNvPr>
          <p:cNvSpPr>
            <a:spLocks noChangeArrowheads="1"/>
          </p:cNvSpPr>
          <p:nvPr/>
        </p:nvSpPr>
        <p:spPr bwMode="auto">
          <a:xfrm>
            <a:off x="4005263" y="2171700"/>
            <a:ext cx="185738"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41" name="Rectangle 108">
            <a:extLst>
              <a:ext uri="{FF2B5EF4-FFF2-40B4-BE49-F238E27FC236}">
                <a16:creationId xmlns:a16="http://schemas.microsoft.com/office/drawing/2014/main" id="{2F243A03-9B2F-4976-8765-1EEFAE8534D0}"/>
              </a:ext>
            </a:extLst>
          </p:cNvPr>
          <p:cNvSpPr>
            <a:spLocks noChangeArrowheads="1"/>
          </p:cNvSpPr>
          <p:nvPr/>
        </p:nvSpPr>
        <p:spPr bwMode="auto">
          <a:xfrm>
            <a:off x="4005263" y="2181225"/>
            <a:ext cx="2397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42" name="Line 109">
            <a:extLst>
              <a:ext uri="{FF2B5EF4-FFF2-40B4-BE49-F238E27FC236}">
                <a16:creationId xmlns:a16="http://schemas.microsoft.com/office/drawing/2014/main" id="{2856ADE7-8778-4475-800B-E16C326419EC}"/>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44" name="Freeform 111">
            <a:extLst>
              <a:ext uri="{FF2B5EF4-FFF2-40B4-BE49-F238E27FC236}">
                <a16:creationId xmlns:a16="http://schemas.microsoft.com/office/drawing/2014/main" id="{88BC39C3-D113-4A5D-9A96-FD6C3EE5F241}"/>
              </a:ext>
            </a:extLst>
          </p:cNvPr>
          <p:cNvSpPr>
            <a:spLocks/>
          </p:cNvSpPr>
          <p:nvPr/>
        </p:nvSpPr>
        <p:spPr bwMode="auto">
          <a:xfrm>
            <a:off x="5026025" y="2343150"/>
            <a:ext cx="1149350" cy="169863"/>
          </a:xfrm>
          <a:custGeom>
            <a:avLst/>
            <a:gdLst>
              <a:gd name="T0" fmla="*/ 16 w 724"/>
              <a:gd name="T1" fmla="*/ 106 h 107"/>
              <a:gd name="T2" fmla="*/ 21 w 724"/>
              <a:gd name="T3" fmla="*/ 98 h 107"/>
              <a:gd name="T4" fmla="*/ 35 w 724"/>
              <a:gd name="T5" fmla="*/ 88 h 107"/>
              <a:gd name="T6" fmla="*/ 65 w 724"/>
              <a:gd name="T7" fmla="*/ 91 h 107"/>
              <a:gd name="T8" fmla="*/ 70 w 724"/>
              <a:gd name="T9" fmla="*/ 80 h 107"/>
              <a:gd name="T10" fmla="*/ 105 w 724"/>
              <a:gd name="T11" fmla="*/ 80 h 107"/>
              <a:gd name="T12" fmla="*/ 97 w 724"/>
              <a:gd name="T13" fmla="*/ 79 h 107"/>
              <a:gd name="T14" fmla="*/ 134 w 724"/>
              <a:gd name="T15" fmla="*/ 77 h 107"/>
              <a:gd name="T16" fmla="*/ 190 w 724"/>
              <a:gd name="T17" fmla="*/ 83 h 107"/>
              <a:gd name="T18" fmla="*/ 199 w 724"/>
              <a:gd name="T19" fmla="*/ 79 h 107"/>
              <a:gd name="T20" fmla="*/ 218 w 724"/>
              <a:gd name="T21" fmla="*/ 74 h 107"/>
              <a:gd name="T22" fmla="*/ 237 w 724"/>
              <a:gd name="T23" fmla="*/ 67 h 107"/>
              <a:gd name="T24" fmla="*/ 229 w 724"/>
              <a:gd name="T25" fmla="*/ 59 h 107"/>
              <a:gd name="T26" fmla="*/ 276 w 724"/>
              <a:gd name="T27" fmla="*/ 56 h 107"/>
              <a:gd name="T28" fmla="*/ 287 w 724"/>
              <a:gd name="T29" fmla="*/ 40 h 107"/>
              <a:gd name="T30" fmla="*/ 309 w 724"/>
              <a:gd name="T31" fmla="*/ 47 h 107"/>
              <a:gd name="T32" fmla="*/ 314 w 724"/>
              <a:gd name="T33" fmla="*/ 50 h 107"/>
              <a:gd name="T34" fmla="*/ 344 w 724"/>
              <a:gd name="T35" fmla="*/ 48 h 107"/>
              <a:gd name="T36" fmla="*/ 355 w 724"/>
              <a:gd name="T37" fmla="*/ 37 h 107"/>
              <a:gd name="T38" fmla="*/ 402 w 724"/>
              <a:gd name="T39" fmla="*/ 48 h 107"/>
              <a:gd name="T40" fmla="*/ 430 w 724"/>
              <a:gd name="T41" fmla="*/ 32 h 107"/>
              <a:gd name="T42" fmla="*/ 454 w 724"/>
              <a:gd name="T43" fmla="*/ 39 h 107"/>
              <a:gd name="T44" fmla="*/ 477 w 724"/>
              <a:gd name="T45" fmla="*/ 35 h 107"/>
              <a:gd name="T46" fmla="*/ 505 w 724"/>
              <a:gd name="T47" fmla="*/ 20 h 107"/>
              <a:gd name="T48" fmla="*/ 540 w 724"/>
              <a:gd name="T49" fmla="*/ 31 h 107"/>
              <a:gd name="T50" fmla="*/ 596 w 724"/>
              <a:gd name="T51" fmla="*/ 31 h 107"/>
              <a:gd name="T52" fmla="*/ 620 w 724"/>
              <a:gd name="T53" fmla="*/ 28 h 107"/>
              <a:gd name="T54" fmla="*/ 673 w 724"/>
              <a:gd name="T55" fmla="*/ 28 h 107"/>
              <a:gd name="T56" fmla="*/ 682 w 724"/>
              <a:gd name="T57" fmla="*/ 23 h 107"/>
              <a:gd name="T58" fmla="*/ 706 w 724"/>
              <a:gd name="T59" fmla="*/ 28 h 107"/>
              <a:gd name="T60" fmla="*/ 724 w 724"/>
              <a:gd name="T61" fmla="*/ 23 h 107"/>
              <a:gd name="T62" fmla="*/ 706 w 724"/>
              <a:gd name="T63" fmla="*/ 5 h 107"/>
              <a:gd name="T64" fmla="*/ 682 w 724"/>
              <a:gd name="T65" fmla="*/ 0 h 107"/>
              <a:gd name="T66" fmla="*/ 673 w 724"/>
              <a:gd name="T67" fmla="*/ 5 h 107"/>
              <a:gd name="T68" fmla="*/ 620 w 724"/>
              <a:gd name="T69" fmla="*/ 5 h 107"/>
              <a:gd name="T70" fmla="*/ 596 w 724"/>
              <a:gd name="T71" fmla="*/ 8 h 107"/>
              <a:gd name="T72" fmla="*/ 540 w 724"/>
              <a:gd name="T73" fmla="*/ 8 h 107"/>
              <a:gd name="T74" fmla="*/ 499 w 724"/>
              <a:gd name="T75" fmla="*/ 12 h 107"/>
              <a:gd name="T76" fmla="*/ 477 w 724"/>
              <a:gd name="T77" fmla="*/ 13 h 107"/>
              <a:gd name="T78" fmla="*/ 454 w 724"/>
              <a:gd name="T79" fmla="*/ 16 h 107"/>
              <a:gd name="T80" fmla="*/ 418 w 724"/>
              <a:gd name="T81" fmla="*/ 29 h 107"/>
              <a:gd name="T82" fmla="*/ 395 w 724"/>
              <a:gd name="T83" fmla="*/ 26 h 107"/>
              <a:gd name="T84" fmla="*/ 351 w 724"/>
              <a:gd name="T85" fmla="*/ 28 h 107"/>
              <a:gd name="T86" fmla="*/ 349 w 724"/>
              <a:gd name="T87" fmla="*/ 28 h 107"/>
              <a:gd name="T88" fmla="*/ 311 w 724"/>
              <a:gd name="T89" fmla="*/ 28 h 107"/>
              <a:gd name="T90" fmla="*/ 304 w 724"/>
              <a:gd name="T91" fmla="*/ 26 h 107"/>
              <a:gd name="T92" fmla="*/ 282 w 724"/>
              <a:gd name="T93" fmla="*/ 31 h 107"/>
              <a:gd name="T94" fmla="*/ 271 w 724"/>
              <a:gd name="T95" fmla="*/ 34 h 107"/>
              <a:gd name="T96" fmla="*/ 236 w 724"/>
              <a:gd name="T97" fmla="*/ 37 h 107"/>
              <a:gd name="T98" fmla="*/ 229 w 724"/>
              <a:gd name="T99" fmla="*/ 48 h 107"/>
              <a:gd name="T100" fmla="*/ 220 w 724"/>
              <a:gd name="T101" fmla="*/ 50 h 107"/>
              <a:gd name="T102" fmla="*/ 202 w 724"/>
              <a:gd name="T103" fmla="*/ 53 h 107"/>
              <a:gd name="T104" fmla="*/ 190 w 724"/>
              <a:gd name="T105" fmla="*/ 61 h 107"/>
              <a:gd name="T106" fmla="*/ 148 w 724"/>
              <a:gd name="T107" fmla="*/ 61 h 107"/>
              <a:gd name="T108" fmla="*/ 115 w 724"/>
              <a:gd name="T109" fmla="*/ 56 h 107"/>
              <a:gd name="T110" fmla="*/ 86 w 724"/>
              <a:gd name="T111" fmla="*/ 67 h 107"/>
              <a:gd name="T112" fmla="*/ 81 w 724"/>
              <a:gd name="T113" fmla="*/ 71 h 107"/>
              <a:gd name="T114" fmla="*/ 62 w 724"/>
              <a:gd name="T115" fmla="*/ 83 h 107"/>
              <a:gd name="T116" fmla="*/ 53 w 724"/>
              <a:gd name="T117" fmla="*/ 88 h 107"/>
              <a:gd name="T118" fmla="*/ 24 w 724"/>
              <a:gd name="T119" fmla="*/ 83 h 107"/>
              <a:gd name="T120" fmla="*/ 2 w 724"/>
              <a:gd name="T121" fmla="*/ 88 h 107"/>
              <a:gd name="T122" fmla="*/ 6 w 724"/>
              <a:gd name="T123" fmla="*/ 8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4" h="107">
                <a:moveTo>
                  <a:pt x="22" y="93"/>
                </a:moveTo>
                <a:lnTo>
                  <a:pt x="0" y="93"/>
                </a:lnTo>
                <a:lnTo>
                  <a:pt x="0" y="96"/>
                </a:lnTo>
                <a:lnTo>
                  <a:pt x="0" y="96"/>
                </a:lnTo>
                <a:lnTo>
                  <a:pt x="2" y="101"/>
                </a:lnTo>
                <a:lnTo>
                  <a:pt x="3" y="104"/>
                </a:lnTo>
                <a:lnTo>
                  <a:pt x="6" y="106"/>
                </a:lnTo>
                <a:lnTo>
                  <a:pt x="11" y="107"/>
                </a:lnTo>
                <a:lnTo>
                  <a:pt x="16" y="106"/>
                </a:lnTo>
                <a:lnTo>
                  <a:pt x="19" y="104"/>
                </a:lnTo>
                <a:lnTo>
                  <a:pt x="21" y="101"/>
                </a:lnTo>
                <a:lnTo>
                  <a:pt x="22" y="96"/>
                </a:lnTo>
                <a:lnTo>
                  <a:pt x="22" y="93"/>
                </a:lnTo>
                <a:lnTo>
                  <a:pt x="11" y="93"/>
                </a:lnTo>
                <a:lnTo>
                  <a:pt x="11" y="104"/>
                </a:lnTo>
                <a:lnTo>
                  <a:pt x="16" y="102"/>
                </a:lnTo>
                <a:lnTo>
                  <a:pt x="19" y="101"/>
                </a:lnTo>
                <a:lnTo>
                  <a:pt x="21" y="98"/>
                </a:lnTo>
                <a:lnTo>
                  <a:pt x="11" y="104"/>
                </a:lnTo>
                <a:lnTo>
                  <a:pt x="17" y="104"/>
                </a:lnTo>
                <a:lnTo>
                  <a:pt x="24" y="104"/>
                </a:lnTo>
                <a:lnTo>
                  <a:pt x="29" y="104"/>
                </a:lnTo>
                <a:lnTo>
                  <a:pt x="29" y="104"/>
                </a:lnTo>
                <a:lnTo>
                  <a:pt x="33" y="102"/>
                </a:lnTo>
                <a:lnTo>
                  <a:pt x="35" y="102"/>
                </a:lnTo>
                <a:lnTo>
                  <a:pt x="41" y="98"/>
                </a:lnTo>
                <a:lnTo>
                  <a:pt x="35" y="88"/>
                </a:lnTo>
                <a:lnTo>
                  <a:pt x="35" y="99"/>
                </a:lnTo>
                <a:lnTo>
                  <a:pt x="40" y="98"/>
                </a:lnTo>
                <a:lnTo>
                  <a:pt x="35" y="99"/>
                </a:lnTo>
                <a:lnTo>
                  <a:pt x="40" y="99"/>
                </a:lnTo>
                <a:lnTo>
                  <a:pt x="53" y="99"/>
                </a:lnTo>
                <a:lnTo>
                  <a:pt x="53" y="99"/>
                </a:lnTo>
                <a:lnTo>
                  <a:pt x="57" y="98"/>
                </a:lnTo>
                <a:lnTo>
                  <a:pt x="61" y="96"/>
                </a:lnTo>
                <a:lnTo>
                  <a:pt x="65" y="91"/>
                </a:lnTo>
                <a:lnTo>
                  <a:pt x="57" y="83"/>
                </a:lnTo>
                <a:lnTo>
                  <a:pt x="57" y="94"/>
                </a:lnTo>
                <a:lnTo>
                  <a:pt x="62" y="93"/>
                </a:lnTo>
                <a:lnTo>
                  <a:pt x="57" y="94"/>
                </a:lnTo>
                <a:lnTo>
                  <a:pt x="62" y="94"/>
                </a:lnTo>
                <a:lnTo>
                  <a:pt x="62" y="94"/>
                </a:lnTo>
                <a:lnTo>
                  <a:pt x="67" y="94"/>
                </a:lnTo>
                <a:lnTo>
                  <a:pt x="75" y="91"/>
                </a:lnTo>
                <a:lnTo>
                  <a:pt x="70" y="80"/>
                </a:lnTo>
                <a:lnTo>
                  <a:pt x="70" y="91"/>
                </a:lnTo>
                <a:lnTo>
                  <a:pt x="75" y="91"/>
                </a:lnTo>
                <a:lnTo>
                  <a:pt x="80" y="91"/>
                </a:lnTo>
                <a:lnTo>
                  <a:pt x="86" y="91"/>
                </a:lnTo>
                <a:lnTo>
                  <a:pt x="86" y="91"/>
                </a:lnTo>
                <a:lnTo>
                  <a:pt x="91" y="90"/>
                </a:lnTo>
                <a:lnTo>
                  <a:pt x="92" y="90"/>
                </a:lnTo>
                <a:lnTo>
                  <a:pt x="104" y="82"/>
                </a:lnTo>
                <a:lnTo>
                  <a:pt x="105" y="80"/>
                </a:lnTo>
                <a:lnTo>
                  <a:pt x="107" y="77"/>
                </a:lnTo>
                <a:lnTo>
                  <a:pt x="108" y="72"/>
                </a:lnTo>
                <a:lnTo>
                  <a:pt x="108" y="67"/>
                </a:lnTo>
                <a:lnTo>
                  <a:pt x="97" y="67"/>
                </a:lnTo>
                <a:lnTo>
                  <a:pt x="97" y="79"/>
                </a:lnTo>
                <a:lnTo>
                  <a:pt x="102" y="77"/>
                </a:lnTo>
                <a:lnTo>
                  <a:pt x="105" y="75"/>
                </a:lnTo>
                <a:lnTo>
                  <a:pt x="107" y="72"/>
                </a:lnTo>
                <a:lnTo>
                  <a:pt x="97" y="79"/>
                </a:lnTo>
                <a:lnTo>
                  <a:pt x="104" y="79"/>
                </a:lnTo>
                <a:lnTo>
                  <a:pt x="108" y="79"/>
                </a:lnTo>
                <a:lnTo>
                  <a:pt x="115" y="79"/>
                </a:lnTo>
                <a:lnTo>
                  <a:pt x="121" y="79"/>
                </a:lnTo>
                <a:lnTo>
                  <a:pt x="126" y="79"/>
                </a:lnTo>
                <a:lnTo>
                  <a:pt x="131" y="79"/>
                </a:lnTo>
                <a:lnTo>
                  <a:pt x="139" y="79"/>
                </a:lnTo>
                <a:lnTo>
                  <a:pt x="139" y="67"/>
                </a:lnTo>
                <a:lnTo>
                  <a:pt x="134" y="77"/>
                </a:lnTo>
                <a:lnTo>
                  <a:pt x="143" y="82"/>
                </a:lnTo>
                <a:lnTo>
                  <a:pt x="143" y="82"/>
                </a:lnTo>
                <a:lnTo>
                  <a:pt x="148" y="83"/>
                </a:lnTo>
                <a:lnTo>
                  <a:pt x="155" y="83"/>
                </a:lnTo>
                <a:lnTo>
                  <a:pt x="166" y="83"/>
                </a:lnTo>
                <a:lnTo>
                  <a:pt x="172" y="83"/>
                </a:lnTo>
                <a:lnTo>
                  <a:pt x="177" y="83"/>
                </a:lnTo>
                <a:lnTo>
                  <a:pt x="183" y="83"/>
                </a:lnTo>
                <a:lnTo>
                  <a:pt x="190" y="83"/>
                </a:lnTo>
                <a:lnTo>
                  <a:pt x="190" y="83"/>
                </a:lnTo>
                <a:lnTo>
                  <a:pt x="194" y="82"/>
                </a:lnTo>
                <a:lnTo>
                  <a:pt x="198" y="80"/>
                </a:lnTo>
                <a:lnTo>
                  <a:pt x="202" y="75"/>
                </a:lnTo>
                <a:lnTo>
                  <a:pt x="194" y="67"/>
                </a:lnTo>
                <a:lnTo>
                  <a:pt x="194" y="79"/>
                </a:lnTo>
                <a:lnTo>
                  <a:pt x="199" y="77"/>
                </a:lnTo>
                <a:lnTo>
                  <a:pt x="194" y="79"/>
                </a:lnTo>
                <a:lnTo>
                  <a:pt x="199" y="79"/>
                </a:lnTo>
                <a:lnTo>
                  <a:pt x="199" y="79"/>
                </a:lnTo>
                <a:lnTo>
                  <a:pt x="204" y="77"/>
                </a:lnTo>
                <a:lnTo>
                  <a:pt x="206" y="77"/>
                </a:lnTo>
                <a:lnTo>
                  <a:pt x="214" y="72"/>
                </a:lnTo>
                <a:lnTo>
                  <a:pt x="207" y="63"/>
                </a:lnTo>
                <a:lnTo>
                  <a:pt x="207" y="74"/>
                </a:lnTo>
                <a:lnTo>
                  <a:pt x="212" y="74"/>
                </a:lnTo>
                <a:lnTo>
                  <a:pt x="218" y="74"/>
                </a:lnTo>
                <a:lnTo>
                  <a:pt x="218" y="74"/>
                </a:lnTo>
                <a:lnTo>
                  <a:pt x="223" y="72"/>
                </a:lnTo>
                <a:lnTo>
                  <a:pt x="223" y="72"/>
                </a:lnTo>
                <a:lnTo>
                  <a:pt x="229" y="69"/>
                </a:lnTo>
                <a:lnTo>
                  <a:pt x="225" y="59"/>
                </a:lnTo>
                <a:lnTo>
                  <a:pt x="225" y="71"/>
                </a:lnTo>
                <a:lnTo>
                  <a:pt x="229" y="71"/>
                </a:lnTo>
                <a:lnTo>
                  <a:pt x="229" y="71"/>
                </a:lnTo>
                <a:lnTo>
                  <a:pt x="234" y="69"/>
                </a:lnTo>
                <a:lnTo>
                  <a:pt x="237" y="67"/>
                </a:lnTo>
                <a:lnTo>
                  <a:pt x="239" y="64"/>
                </a:lnTo>
                <a:lnTo>
                  <a:pt x="241" y="59"/>
                </a:lnTo>
                <a:lnTo>
                  <a:pt x="241" y="48"/>
                </a:lnTo>
                <a:lnTo>
                  <a:pt x="229" y="48"/>
                </a:lnTo>
                <a:lnTo>
                  <a:pt x="229" y="59"/>
                </a:lnTo>
                <a:lnTo>
                  <a:pt x="234" y="58"/>
                </a:lnTo>
                <a:lnTo>
                  <a:pt x="237" y="56"/>
                </a:lnTo>
                <a:lnTo>
                  <a:pt x="239" y="53"/>
                </a:lnTo>
                <a:lnTo>
                  <a:pt x="229" y="59"/>
                </a:lnTo>
                <a:lnTo>
                  <a:pt x="236" y="59"/>
                </a:lnTo>
                <a:lnTo>
                  <a:pt x="241" y="59"/>
                </a:lnTo>
                <a:lnTo>
                  <a:pt x="247" y="59"/>
                </a:lnTo>
                <a:lnTo>
                  <a:pt x="253" y="59"/>
                </a:lnTo>
                <a:lnTo>
                  <a:pt x="258" y="59"/>
                </a:lnTo>
                <a:lnTo>
                  <a:pt x="263" y="59"/>
                </a:lnTo>
                <a:lnTo>
                  <a:pt x="263" y="59"/>
                </a:lnTo>
                <a:lnTo>
                  <a:pt x="268" y="59"/>
                </a:lnTo>
                <a:lnTo>
                  <a:pt x="276" y="56"/>
                </a:lnTo>
                <a:lnTo>
                  <a:pt x="271" y="45"/>
                </a:lnTo>
                <a:lnTo>
                  <a:pt x="271" y="56"/>
                </a:lnTo>
                <a:lnTo>
                  <a:pt x="276" y="56"/>
                </a:lnTo>
                <a:lnTo>
                  <a:pt x="280" y="56"/>
                </a:lnTo>
                <a:lnTo>
                  <a:pt x="280" y="56"/>
                </a:lnTo>
                <a:lnTo>
                  <a:pt x="285" y="55"/>
                </a:lnTo>
                <a:lnTo>
                  <a:pt x="287" y="55"/>
                </a:lnTo>
                <a:lnTo>
                  <a:pt x="293" y="50"/>
                </a:lnTo>
                <a:lnTo>
                  <a:pt x="287" y="40"/>
                </a:lnTo>
                <a:lnTo>
                  <a:pt x="287" y="51"/>
                </a:lnTo>
                <a:lnTo>
                  <a:pt x="292" y="50"/>
                </a:lnTo>
                <a:lnTo>
                  <a:pt x="287" y="51"/>
                </a:lnTo>
                <a:lnTo>
                  <a:pt x="293" y="51"/>
                </a:lnTo>
                <a:lnTo>
                  <a:pt x="298" y="51"/>
                </a:lnTo>
                <a:lnTo>
                  <a:pt x="298" y="51"/>
                </a:lnTo>
                <a:lnTo>
                  <a:pt x="303" y="50"/>
                </a:lnTo>
                <a:lnTo>
                  <a:pt x="303" y="50"/>
                </a:lnTo>
                <a:lnTo>
                  <a:pt x="309" y="47"/>
                </a:lnTo>
                <a:lnTo>
                  <a:pt x="304" y="37"/>
                </a:lnTo>
                <a:lnTo>
                  <a:pt x="300" y="47"/>
                </a:lnTo>
                <a:lnTo>
                  <a:pt x="304" y="48"/>
                </a:lnTo>
                <a:lnTo>
                  <a:pt x="309" y="47"/>
                </a:lnTo>
                <a:lnTo>
                  <a:pt x="298" y="47"/>
                </a:lnTo>
                <a:lnTo>
                  <a:pt x="303" y="50"/>
                </a:lnTo>
                <a:lnTo>
                  <a:pt x="304" y="50"/>
                </a:lnTo>
                <a:lnTo>
                  <a:pt x="309" y="51"/>
                </a:lnTo>
                <a:lnTo>
                  <a:pt x="314" y="50"/>
                </a:lnTo>
                <a:lnTo>
                  <a:pt x="314" y="50"/>
                </a:lnTo>
                <a:lnTo>
                  <a:pt x="320" y="47"/>
                </a:lnTo>
                <a:lnTo>
                  <a:pt x="316" y="37"/>
                </a:lnTo>
                <a:lnTo>
                  <a:pt x="316" y="48"/>
                </a:lnTo>
                <a:lnTo>
                  <a:pt x="322" y="48"/>
                </a:lnTo>
                <a:lnTo>
                  <a:pt x="327" y="48"/>
                </a:lnTo>
                <a:lnTo>
                  <a:pt x="332" y="48"/>
                </a:lnTo>
                <a:lnTo>
                  <a:pt x="339" y="48"/>
                </a:lnTo>
                <a:lnTo>
                  <a:pt x="344" y="48"/>
                </a:lnTo>
                <a:lnTo>
                  <a:pt x="344" y="37"/>
                </a:lnTo>
                <a:lnTo>
                  <a:pt x="338" y="47"/>
                </a:lnTo>
                <a:lnTo>
                  <a:pt x="343" y="50"/>
                </a:lnTo>
                <a:lnTo>
                  <a:pt x="344" y="50"/>
                </a:lnTo>
                <a:lnTo>
                  <a:pt x="349" y="51"/>
                </a:lnTo>
                <a:lnTo>
                  <a:pt x="354" y="50"/>
                </a:lnTo>
                <a:lnTo>
                  <a:pt x="354" y="50"/>
                </a:lnTo>
                <a:lnTo>
                  <a:pt x="360" y="47"/>
                </a:lnTo>
                <a:lnTo>
                  <a:pt x="355" y="37"/>
                </a:lnTo>
                <a:lnTo>
                  <a:pt x="355" y="48"/>
                </a:lnTo>
                <a:lnTo>
                  <a:pt x="362" y="48"/>
                </a:lnTo>
                <a:lnTo>
                  <a:pt x="367" y="48"/>
                </a:lnTo>
                <a:lnTo>
                  <a:pt x="373" y="48"/>
                </a:lnTo>
                <a:lnTo>
                  <a:pt x="379" y="48"/>
                </a:lnTo>
                <a:lnTo>
                  <a:pt x="384" y="48"/>
                </a:lnTo>
                <a:lnTo>
                  <a:pt x="390" y="48"/>
                </a:lnTo>
                <a:lnTo>
                  <a:pt x="395" y="48"/>
                </a:lnTo>
                <a:lnTo>
                  <a:pt x="402" y="48"/>
                </a:lnTo>
                <a:lnTo>
                  <a:pt x="408" y="48"/>
                </a:lnTo>
                <a:lnTo>
                  <a:pt x="413" y="48"/>
                </a:lnTo>
                <a:lnTo>
                  <a:pt x="419" y="48"/>
                </a:lnTo>
                <a:lnTo>
                  <a:pt x="426" y="48"/>
                </a:lnTo>
                <a:lnTo>
                  <a:pt x="426" y="48"/>
                </a:lnTo>
                <a:lnTo>
                  <a:pt x="430" y="47"/>
                </a:lnTo>
                <a:lnTo>
                  <a:pt x="434" y="45"/>
                </a:lnTo>
                <a:lnTo>
                  <a:pt x="438" y="40"/>
                </a:lnTo>
                <a:lnTo>
                  <a:pt x="430" y="32"/>
                </a:lnTo>
                <a:lnTo>
                  <a:pt x="437" y="42"/>
                </a:lnTo>
                <a:lnTo>
                  <a:pt x="443" y="37"/>
                </a:lnTo>
                <a:lnTo>
                  <a:pt x="437" y="28"/>
                </a:lnTo>
                <a:lnTo>
                  <a:pt x="437" y="39"/>
                </a:lnTo>
                <a:lnTo>
                  <a:pt x="442" y="37"/>
                </a:lnTo>
                <a:lnTo>
                  <a:pt x="437" y="39"/>
                </a:lnTo>
                <a:lnTo>
                  <a:pt x="442" y="39"/>
                </a:lnTo>
                <a:lnTo>
                  <a:pt x="448" y="39"/>
                </a:lnTo>
                <a:lnTo>
                  <a:pt x="454" y="39"/>
                </a:lnTo>
                <a:lnTo>
                  <a:pt x="454" y="39"/>
                </a:lnTo>
                <a:lnTo>
                  <a:pt x="459" y="37"/>
                </a:lnTo>
                <a:lnTo>
                  <a:pt x="461" y="37"/>
                </a:lnTo>
                <a:lnTo>
                  <a:pt x="465" y="34"/>
                </a:lnTo>
                <a:lnTo>
                  <a:pt x="459" y="24"/>
                </a:lnTo>
                <a:lnTo>
                  <a:pt x="459" y="35"/>
                </a:lnTo>
                <a:lnTo>
                  <a:pt x="464" y="35"/>
                </a:lnTo>
                <a:lnTo>
                  <a:pt x="472" y="35"/>
                </a:lnTo>
                <a:lnTo>
                  <a:pt x="477" y="35"/>
                </a:lnTo>
                <a:lnTo>
                  <a:pt x="481" y="35"/>
                </a:lnTo>
                <a:lnTo>
                  <a:pt x="488" y="35"/>
                </a:lnTo>
                <a:lnTo>
                  <a:pt x="494" y="35"/>
                </a:lnTo>
                <a:lnTo>
                  <a:pt x="499" y="35"/>
                </a:lnTo>
                <a:lnTo>
                  <a:pt x="499" y="35"/>
                </a:lnTo>
                <a:lnTo>
                  <a:pt x="504" y="34"/>
                </a:lnTo>
                <a:lnTo>
                  <a:pt x="505" y="34"/>
                </a:lnTo>
                <a:lnTo>
                  <a:pt x="512" y="29"/>
                </a:lnTo>
                <a:lnTo>
                  <a:pt x="505" y="20"/>
                </a:lnTo>
                <a:lnTo>
                  <a:pt x="505" y="31"/>
                </a:lnTo>
                <a:lnTo>
                  <a:pt x="510" y="29"/>
                </a:lnTo>
                <a:lnTo>
                  <a:pt x="505" y="31"/>
                </a:lnTo>
                <a:lnTo>
                  <a:pt x="510" y="31"/>
                </a:lnTo>
                <a:lnTo>
                  <a:pt x="516" y="31"/>
                </a:lnTo>
                <a:lnTo>
                  <a:pt x="523" y="31"/>
                </a:lnTo>
                <a:lnTo>
                  <a:pt x="528" y="31"/>
                </a:lnTo>
                <a:lnTo>
                  <a:pt x="532" y="31"/>
                </a:lnTo>
                <a:lnTo>
                  <a:pt x="540" y="31"/>
                </a:lnTo>
                <a:lnTo>
                  <a:pt x="550" y="31"/>
                </a:lnTo>
                <a:lnTo>
                  <a:pt x="558" y="31"/>
                </a:lnTo>
                <a:lnTo>
                  <a:pt x="563" y="31"/>
                </a:lnTo>
                <a:lnTo>
                  <a:pt x="567" y="31"/>
                </a:lnTo>
                <a:lnTo>
                  <a:pt x="574" y="31"/>
                </a:lnTo>
                <a:lnTo>
                  <a:pt x="580" y="31"/>
                </a:lnTo>
                <a:lnTo>
                  <a:pt x="585" y="31"/>
                </a:lnTo>
                <a:lnTo>
                  <a:pt x="591" y="31"/>
                </a:lnTo>
                <a:lnTo>
                  <a:pt x="596" y="31"/>
                </a:lnTo>
                <a:lnTo>
                  <a:pt x="596" y="31"/>
                </a:lnTo>
                <a:lnTo>
                  <a:pt x="601" y="29"/>
                </a:lnTo>
                <a:lnTo>
                  <a:pt x="601" y="29"/>
                </a:lnTo>
                <a:lnTo>
                  <a:pt x="607" y="26"/>
                </a:lnTo>
                <a:lnTo>
                  <a:pt x="603" y="16"/>
                </a:lnTo>
                <a:lnTo>
                  <a:pt x="603" y="28"/>
                </a:lnTo>
                <a:lnTo>
                  <a:pt x="609" y="28"/>
                </a:lnTo>
                <a:lnTo>
                  <a:pt x="614" y="28"/>
                </a:lnTo>
                <a:lnTo>
                  <a:pt x="620" y="28"/>
                </a:lnTo>
                <a:lnTo>
                  <a:pt x="626" y="28"/>
                </a:lnTo>
                <a:lnTo>
                  <a:pt x="631" y="28"/>
                </a:lnTo>
                <a:lnTo>
                  <a:pt x="638" y="28"/>
                </a:lnTo>
                <a:lnTo>
                  <a:pt x="642" y="28"/>
                </a:lnTo>
                <a:lnTo>
                  <a:pt x="649" y="28"/>
                </a:lnTo>
                <a:lnTo>
                  <a:pt x="655" y="28"/>
                </a:lnTo>
                <a:lnTo>
                  <a:pt x="660" y="28"/>
                </a:lnTo>
                <a:lnTo>
                  <a:pt x="665" y="28"/>
                </a:lnTo>
                <a:lnTo>
                  <a:pt x="673" y="28"/>
                </a:lnTo>
                <a:lnTo>
                  <a:pt x="677" y="28"/>
                </a:lnTo>
                <a:lnTo>
                  <a:pt x="677" y="28"/>
                </a:lnTo>
                <a:lnTo>
                  <a:pt x="682" y="26"/>
                </a:lnTo>
                <a:lnTo>
                  <a:pt x="685" y="24"/>
                </a:lnTo>
                <a:lnTo>
                  <a:pt x="690" y="20"/>
                </a:lnTo>
                <a:lnTo>
                  <a:pt x="682" y="12"/>
                </a:lnTo>
                <a:lnTo>
                  <a:pt x="682" y="23"/>
                </a:lnTo>
                <a:lnTo>
                  <a:pt x="687" y="21"/>
                </a:lnTo>
                <a:lnTo>
                  <a:pt x="682" y="23"/>
                </a:lnTo>
                <a:lnTo>
                  <a:pt x="689" y="23"/>
                </a:lnTo>
                <a:lnTo>
                  <a:pt x="695" y="23"/>
                </a:lnTo>
                <a:lnTo>
                  <a:pt x="700" y="23"/>
                </a:lnTo>
                <a:lnTo>
                  <a:pt x="700" y="12"/>
                </a:lnTo>
                <a:lnTo>
                  <a:pt x="695" y="21"/>
                </a:lnTo>
                <a:lnTo>
                  <a:pt x="693" y="21"/>
                </a:lnTo>
                <a:lnTo>
                  <a:pt x="700" y="26"/>
                </a:lnTo>
                <a:lnTo>
                  <a:pt x="701" y="26"/>
                </a:lnTo>
                <a:lnTo>
                  <a:pt x="706" y="28"/>
                </a:lnTo>
                <a:lnTo>
                  <a:pt x="711" y="26"/>
                </a:lnTo>
                <a:lnTo>
                  <a:pt x="714" y="24"/>
                </a:lnTo>
                <a:lnTo>
                  <a:pt x="719" y="20"/>
                </a:lnTo>
                <a:lnTo>
                  <a:pt x="711" y="12"/>
                </a:lnTo>
                <a:lnTo>
                  <a:pt x="711" y="23"/>
                </a:lnTo>
                <a:lnTo>
                  <a:pt x="716" y="21"/>
                </a:lnTo>
                <a:lnTo>
                  <a:pt x="711" y="23"/>
                </a:lnTo>
                <a:lnTo>
                  <a:pt x="717" y="23"/>
                </a:lnTo>
                <a:lnTo>
                  <a:pt x="724" y="23"/>
                </a:lnTo>
                <a:lnTo>
                  <a:pt x="724" y="0"/>
                </a:lnTo>
                <a:lnTo>
                  <a:pt x="717" y="0"/>
                </a:lnTo>
                <a:lnTo>
                  <a:pt x="711" y="0"/>
                </a:lnTo>
                <a:lnTo>
                  <a:pt x="711" y="0"/>
                </a:lnTo>
                <a:lnTo>
                  <a:pt x="706" y="2"/>
                </a:lnTo>
                <a:lnTo>
                  <a:pt x="703" y="4"/>
                </a:lnTo>
                <a:lnTo>
                  <a:pt x="698" y="8"/>
                </a:lnTo>
                <a:lnTo>
                  <a:pt x="711" y="7"/>
                </a:lnTo>
                <a:lnTo>
                  <a:pt x="706" y="5"/>
                </a:lnTo>
                <a:lnTo>
                  <a:pt x="701" y="7"/>
                </a:lnTo>
                <a:lnTo>
                  <a:pt x="706" y="16"/>
                </a:lnTo>
                <a:lnTo>
                  <a:pt x="713" y="8"/>
                </a:lnTo>
                <a:lnTo>
                  <a:pt x="706" y="4"/>
                </a:lnTo>
                <a:lnTo>
                  <a:pt x="705" y="2"/>
                </a:lnTo>
                <a:lnTo>
                  <a:pt x="700" y="0"/>
                </a:lnTo>
                <a:lnTo>
                  <a:pt x="695" y="0"/>
                </a:lnTo>
                <a:lnTo>
                  <a:pt x="689" y="0"/>
                </a:lnTo>
                <a:lnTo>
                  <a:pt x="682" y="0"/>
                </a:lnTo>
                <a:lnTo>
                  <a:pt x="682" y="0"/>
                </a:lnTo>
                <a:lnTo>
                  <a:pt x="677" y="2"/>
                </a:lnTo>
                <a:lnTo>
                  <a:pt x="674" y="4"/>
                </a:lnTo>
                <a:lnTo>
                  <a:pt x="669" y="8"/>
                </a:lnTo>
                <a:lnTo>
                  <a:pt x="677" y="5"/>
                </a:lnTo>
                <a:lnTo>
                  <a:pt x="673" y="7"/>
                </a:lnTo>
                <a:lnTo>
                  <a:pt x="677" y="16"/>
                </a:lnTo>
                <a:lnTo>
                  <a:pt x="677" y="5"/>
                </a:lnTo>
                <a:lnTo>
                  <a:pt x="673" y="5"/>
                </a:lnTo>
                <a:lnTo>
                  <a:pt x="665" y="5"/>
                </a:lnTo>
                <a:lnTo>
                  <a:pt x="660" y="5"/>
                </a:lnTo>
                <a:lnTo>
                  <a:pt x="655" y="5"/>
                </a:lnTo>
                <a:lnTo>
                  <a:pt x="649" y="5"/>
                </a:lnTo>
                <a:lnTo>
                  <a:pt x="642" y="5"/>
                </a:lnTo>
                <a:lnTo>
                  <a:pt x="638" y="5"/>
                </a:lnTo>
                <a:lnTo>
                  <a:pt x="631" y="5"/>
                </a:lnTo>
                <a:lnTo>
                  <a:pt x="626" y="5"/>
                </a:lnTo>
                <a:lnTo>
                  <a:pt x="620" y="5"/>
                </a:lnTo>
                <a:lnTo>
                  <a:pt x="614" y="5"/>
                </a:lnTo>
                <a:lnTo>
                  <a:pt x="609" y="5"/>
                </a:lnTo>
                <a:lnTo>
                  <a:pt x="603" y="5"/>
                </a:lnTo>
                <a:lnTo>
                  <a:pt x="603" y="5"/>
                </a:lnTo>
                <a:lnTo>
                  <a:pt x="598" y="7"/>
                </a:lnTo>
                <a:lnTo>
                  <a:pt x="598" y="7"/>
                </a:lnTo>
                <a:lnTo>
                  <a:pt x="591" y="10"/>
                </a:lnTo>
                <a:lnTo>
                  <a:pt x="596" y="20"/>
                </a:lnTo>
                <a:lnTo>
                  <a:pt x="596" y="8"/>
                </a:lnTo>
                <a:lnTo>
                  <a:pt x="591" y="8"/>
                </a:lnTo>
                <a:lnTo>
                  <a:pt x="585" y="8"/>
                </a:lnTo>
                <a:lnTo>
                  <a:pt x="580" y="8"/>
                </a:lnTo>
                <a:lnTo>
                  <a:pt x="574" y="8"/>
                </a:lnTo>
                <a:lnTo>
                  <a:pt x="567" y="8"/>
                </a:lnTo>
                <a:lnTo>
                  <a:pt x="563" y="8"/>
                </a:lnTo>
                <a:lnTo>
                  <a:pt x="558" y="8"/>
                </a:lnTo>
                <a:lnTo>
                  <a:pt x="550" y="8"/>
                </a:lnTo>
                <a:lnTo>
                  <a:pt x="540" y="8"/>
                </a:lnTo>
                <a:lnTo>
                  <a:pt x="532" y="8"/>
                </a:lnTo>
                <a:lnTo>
                  <a:pt x="528" y="8"/>
                </a:lnTo>
                <a:lnTo>
                  <a:pt x="523" y="8"/>
                </a:lnTo>
                <a:lnTo>
                  <a:pt x="516" y="8"/>
                </a:lnTo>
                <a:lnTo>
                  <a:pt x="510" y="8"/>
                </a:lnTo>
                <a:lnTo>
                  <a:pt x="505" y="8"/>
                </a:lnTo>
                <a:lnTo>
                  <a:pt x="505" y="8"/>
                </a:lnTo>
                <a:lnTo>
                  <a:pt x="500" y="10"/>
                </a:lnTo>
                <a:lnTo>
                  <a:pt x="499" y="12"/>
                </a:lnTo>
                <a:lnTo>
                  <a:pt x="493" y="16"/>
                </a:lnTo>
                <a:lnTo>
                  <a:pt x="499" y="13"/>
                </a:lnTo>
                <a:lnTo>
                  <a:pt x="494" y="15"/>
                </a:lnTo>
                <a:lnTo>
                  <a:pt x="499" y="24"/>
                </a:lnTo>
                <a:lnTo>
                  <a:pt x="499" y="13"/>
                </a:lnTo>
                <a:lnTo>
                  <a:pt x="494" y="13"/>
                </a:lnTo>
                <a:lnTo>
                  <a:pt x="488" y="13"/>
                </a:lnTo>
                <a:lnTo>
                  <a:pt x="481" y="13"/>
                </a:lnTo>
                <a:lnTo>
                  <a:pt x="477" y="13"/>
                </a:lnTo>
                <a:lnTo>
                  <a:pt x="472" y="13"/>
                </a:lnTo>
                <a:lnTo>
                  <a:pt x="464" y="13"/>
                </a:lnTo>
                <a:lnTo>
                  <a:pt x="459" y="13"/>
                </a:lnTo>
                <a:lnTo>
                  <a:pt x="459" y="13"/>
                </a:lnTo>
                <a:lnTo>
                  <a:pt x="454" y="15"/>
                </a:lnTo>
                <a:lnTo>
                  <a:pt x="454" y="15"/>
                </a:lnTo>
                <a:lnTo>
                  <a:pt x="449" y="18"/>
                </a:lnTo>
                <a:lnTo>
                  <a:pt x="454" y="28"/>
                </a:lnTo>
                <a:lnTo>
                  <a:pt x="454" y="16"/>
                </a:lnTo>
                <a:lnTo>
                  <a:pt x="448" y="16"/>
                </a:lnTo>
                <a:lnTo>
                  <a:pt x="442" y="16"/>
                </a:lnTo>
                <a:lnTo>
                  <a:pt x="437" y="16"/>
                </a:lnTo>
                <a:lnTo>
                  <a:pt x="437" y="16"/>
                </a:lnTo>
                <a:lnTo>
                  <a:pt x="432" y="18"/>
                </a:lnTo>
                <a:lnTo>
                  <a:pt x="430" y="20"/>
                </a:lnTo>
                <a:lnTo>
                  <a:pt x="424" y="24"/>
                </a:lnTo>
                <a:lnTo>
                  <a:pt x="422" y="24"/>
                </a:lnTo>
                <a:lnTo>
                  <a:pt x="418" y="29"/>
                </a:lnTo>
                <a:lnTo>
                  <a:pt x="426" y="26"/>
                </a:lnTo>
                <a:lnTo>
                  <a:pt x="421" y="28"/>
                </a:lnTo>
                <a:lnTo>
                  <a:pt x="426" y="37"/>
                </a:lnTo>
                <a:lnTo>
                  <a:pt x="426" y="26"/>
                </a:lnTo>
                <a:lnTo>
                  <a:pt x="419" y="26"/>
                </a:lnTo>
                <a:lnTo>
                  <a:pt x="413" y="26"/>
                </a:lnTo>
                <a:lnTo>
                  <a:pt x="408" y="26"/>
                </a:lnTo>
                <a:lnTo>
                  <a:pt x="402" y="26"/>
                </a:lnTo>
                <a:lnTo>
                  <a:pt x="395" y="26"/>
                </a:lnTo>
                <a:lnTo>
                  <a:pt x="390" y="26"/>
                </a:lnTo>
                <a:lnTo>
                  <a:pt x="384" y="26"/>
                </a:lnTo>
                <a:lnTo>
                  <a:pt x="379" y="26"/>
                </a:lnTo>
                <a:lnTo>
                  <a:pt x="373" y="26"/>
                </a:lnTo>
                <a:lnTo>
                  <a:pt x="367" y="26"/>
                </a:lnTo>
                <a:lnTo>
                  <a:pt x="362" y="26"/>
                </a:lnTo>
                <a:lnTo>
                  <a:pt x="355" y="26"/>
                </a:lnTo>
                <a:lnTo>
                  <a:pt x="355" y="26"/>
                </a:lnTo>
                <a:lnTo>
                  <a:pt x="351" y="28"/>
                </a:lnTo>
                <a:lnTo>
                  <a:pt x="351" y="28"/>
                </a:lnTo>
                <a:lnTo>
                  <a:pt x="344" y="31"/>
                </a:lnTo>
                <a:lnTo>
                  <a:pt x="354" y="31"/>
                </a:lnTo>
                <a:lnTo>
                  <a:pt x="349" y="29"/>
                </a:lnTo>
                <a:lnTo>
                  <a:pt x="344" y="31"/>
                </a:lnTo>
                <a:lnTo>
                  <a:pt x="349" y="40"/>
                </a:lnTo>
                <a:lnTo>
                  <a:pt x="355" y="31"/>
                </a:lnTo>
                <a:lnTo>
                  <a:pt x="351" y="28"/>
                </a:lnTo>
                <a:lnTo>
                  <a:pt x="349" y="28"/>
                </a:lnTo>
                <a:lnTo>
                  <a:pt x="344" y="26"/>
                </a:lnTo>
                <a:lnTo>
                  <a:pt x="339" y="26"/>
                </a:lnTo>
                <a:lnTo>
                  <a:pt x="332" y="26"/>
                </a:lnTo>
                <a:lnTo>
                  <a:pt x="327" y="26"/>
                </a:lnTo>
                <a:lnTo>
                  <a:pt x="322" y="26"/>
                </a:lnTo>
                <a:lnTo>
                  <a:pt x="316" y="26"/>
                </a:lnTo>
                <a:lnTo>
                  <a:pt x="316" y="26"/>
                </a:lnTo>
                <a:lnTo>
                  <a:pt x="311" y="28"/>
                </a:lnTo>
                <a:lnTo>
                  <a:pt x="311" y="28"/>
                </a:lnTo>
                <a:lnTo>
                  <a:pt x="304" y="31"/>
                </a:lnTo>
                <a:lnTo>
                  <a:pt x="314" y="31"/>
                </a:lnTo>
                <a:lnTo>
                  <a:pt x="309" y="29"/>
                </a:lnTo>
                <a:lnTo>
                  <a:pt x="304" y="31"/>
                </a:lnTo>
                <a:lnTo>
                  <a:pt x="309" y="40"/>
                </a:lnTo>
                <a:lnTo>
                  <a:pt x="316" y="31"/>
                </a:lnTo>
                <a:lnTo>
                  <a:pt x="311" y="28"/>
                </a:lnTo>
                <a:lnTo>
                  <a:pt x="309" y="28"/>
                </a:lnTo>
                <a:lnTo>
                  <a:pt x="304" y="26"/>
                </a:lnTo>
                <a:lnTo>
                  <a:pt x="300" y="28"/>
                </a:lnTo>
                <a:lnTo>
                  <a:pt x="300" y="28"/>
                </a:lnTo>
                <a:lnTo>
                  <a:pt x="293" y="31"/>
                </a:lnTo>
                <a:lnTo>
                  <a:pt x="298" y="40"/>
                </a:lnTo>
                <a:lnTo>
                  <a:pt x="298" y="29"/>
                </a:lnTo>
                <a:lnTo>
                  <a:pt x="293" y="29"/>
                </a:lnTo>
                <a:lnTo>
                  <a:pt x="287" y="29"/>
                </a:lnTo>
                <a:lnTo>
                  <a:pt x="287" y="29"/>
                </a:lnTo>
                <a:lnTo>
                  <a:pt x="282" y="31"/>
                </a:lnTo>
                <a:lnTo>
                  <a:pt x="280" y="32"/>
                </a:lnTo>
                <a:lnTo>
                  <a:pt x="274" y="37"/>
                </a:lnTo>
                <a:lnTo>
                  <a:pt x="280" y="34"/>
                </a:lnTo>
                <a:lnTo>
                  <a:pt x="276" y="35"/>
                </a:lnTo>
                <a:lnTo>
                  <a:pt x="280" y="45"/>
                </a:lnTo>
                <a:lnTo>
                  <a:pt x="280" y="34"/>
                </a:lnTo>
                <a:lnTo>
                  <a:pt x="276" y="34"/>
                </a:lnTo>
                <a:lnTo>
                  <a:pt x="271" y="34"/>
                </a:lnTo>
                <a:lnTo>
                  <a:pt x="271" y="34"/>
                </a:lnTo>
                <a:lnTo>
                  <a:pt x="268" y="35"/>
                </a:lnTo>
                <a:lnTo>
                  <a:pt x="260" y="39"/>
                </a:lnTo>
                <a:lnTo>
                  <a:pt x="263" y="48"/>
                </a:lnTo>
                <a:lnTo>
                  <a:pt x="263" y="37"/>
                </a:lnTo>
                <a:lnTo>
                  <a:pt x="258" y="37"/>
                </a:lnTo>
                <a:lnTo>
                  <a:pt x="253" y="37"/>
                </a:lnTo>
                <a:lnTo>
                  <a:pt x="247" y="37"/>
                </a:lnTo>
                <a:lnTo>
                  <a:pt x="241" y="37"/>
                </a:lnTo>
                <a:lnTo>
                  <a:pt x="236" y="37"/>
                </a:lnTo>
                <a:lnTo>
                  <a:pt x="229" y="37"/>
                </a:lnTo>
                <a:lnTo>
                  <a:pt x="229" y="37"/>
                </a:lnTo>
                <a:lnTo>
                  <a:pt x="225" y="39"/>
                </a:lnTo>
                <a:lnTo>
                  <a:pt x="222" y="40"/>
                </a:lnTo>
                <a:lnTo>
                  <a:pt x="220" y="43"/>
                </a:lnTo>
                <a:lnTo>
                  <a:pt x="218" y="48"/>
                </a:lnTo>
                <a:lnTo>
                  <a:pt x="218" y="48"/>
                </a:lnTo>
                <a:lnTo>
                  <a:pt x="218" y="59"/>
                </a:lnTo>
                <a:lnTo>
                  <a:pt x="229" y="48"/>
                </a:lnTo>
                <a:lnTo>
                  <a:pt x="225" y="50"/>
                </a:lnTo>
                <a:lnTo>
                  <a:pt x="222" y="51"/>
                </a:lnTo>
                <a:lnTo>
                  <a:pt x="220" y="55"/>
                </a:lnTo>
                <a:lnTo>
                  <a:pt x="218" y="59"/>
                </a:lnTo>
                <a:lnTo>
                  <a:pt x="229" y="59"/>
                </a:lnTo>
                <a:lnTo>
                  <a:pt x="229" y="48"/>
                </a:lnTo>
                <a:lnTo>
                  <a:pt x="225" y="48"/>
                </a:lnTo>
                <a:lnTo>
                  <a:pt x="225" y="48"/>
                </a:lnTo>
                <a:lnTo>
                  <a:pt x="220" y="50"/>
                </a:lnTo>
                <a:lnTo>
                  <a:pt x="220" y="50"/>
                </a:lnTo>
                <a:lnTo>
                  <a:pt x="214" y="53"/>
                </a:lnTo>
                <a:lnTo>
                  <a:pt x="218" y="63"/>
                </a:lnTo>
                <a:lnTo>
                  <a:pt x="218" y="51"/>
                </a:lnTo>
                <a:lnTo>
                  <a:pt x="212" y="51"/>
                </a:lnTo>
                <a:lnTo>
                  <a:pt x="207" y="51"/>
                </a:lnTo>
                <a:lnTo>
                  <a:pt x="207" y="51"/>
                </a:lnTo>
                <a:lnTo>
                  <a:pt x="202" y="53"/>
                </a:lnTo>
                <a:lnTo>
                  <a:pt x="202" y="53"/>
                </a:lnTo>
                <a:lnTo>
                  <a:pt x="194" y="58"/>
                </a:lnTo>
                <a:lnTo>
                  <a:pt x="199" y="67"/>
                </a:lnTo>
                <a:lnTo>
                  <a:pt x="199" y="56"/>
                </a:lnTo>
                <a:lnTo>
                  <a:pt x="194" y="56"/>
                </a:lnTo>
                <a:lnTo>
                  <a:pt x="194" y="56"/>
                </a:lnTo>
                <a:lnTo>
                  <a:pt x="190" y="58"/>
                </a:lnTo>
                <a:lnTo>
                  <a:pt x="186" y="59"/>
                </a:lnTo>
                <a:lnTo>
                  <a:pt x="182" y="64"/>
                </a:lnTo>
                <a:lnTo>
                  <a:pt x="190" y="61"/>
                </a:lnTo>
                <a:lnTo>
                  <a:pt x="185" y="63"/>
                </a:lnTo>
                <a:lnTo>
                  <a:pt x="190" y="72"/>
                </a:lnTo>
                <a:lnTo>
                  <a:pt x="190" y="61"/>
                </a:lnTo>
                <a:lnTo>
                  <a:pt x="183" y="61"/>
                </a:lnTo>
                <a:lnTo>
                  <a:pt x="177" y="61"/>
                </a:lnTo>
                <a:lnTo>
                  <a:pt x="172" y="61"/>
                </a:lnTo>
                <a:lnTo>
                  <a:pt x="166" y="61"/>
                </a:lnTo>
                <a:lnTo>
                  <a:pt x="155" y="61"/>
                </a:lnTo>
                <a:lnTo>
                  <a:pt x="148" y="61"/>
                </a:lnTo>
                <a:lnTo>
                  <a:pt x="148" y="72"/>
                </a:lnTo>
                <a:lnTo>
                  <a:pt x="153" y="63"/>
                </a:lnTo>
                <a:lnTo>
                  <a:pt x="143" y="58"/>
                </a:lnTo>
                <a:lnTo>
                  <a:pt x="143" y="58"/>
                </a:lnTo>
                <a:lnTo>
                  <a:pt x="139" y="56"/>
                </a:lnTo>
                <a:lnTo>
                  <a:pt x="131" y="56"/>
                </a:lnTo>
                <a:lnTo>
                  <a:pt x="126" y="56"/>
                </a:lnTo>
                <a:lnTo>
                  <a:pt x="121" y="56"/>
                </a:lnTo>
                <a:lnTo>
                  <a:pt x="115" y="56"/>
                </a:lnTo>
                <a:lnTo>
                  <a:pt x="108" y="56"/>
                </a:lnTo>
                <a:lnTo>
                  <a:pt x="104" y="56"/>
                </a:lnTo>
                <a:lnTo>
                  <a:pt x="97" y="56"/>
                </a:lnTo>
                <a:lnTo>
                  <a:pt x="97" y="56"/>
                </a:lnTo>
                <a:lnTo>
                  <a:pt x="92" y="58"/>
                </a:lnTo>
                <a:lnTo>
                  <a:pt x="89" y="59"/>
                </a:lnTo>
                <a:lnTo>
                  <a:pt x="88" y="63"/>
                </a:lnTo>
                <a:lnTo>
                  <a:pt x="86" y="67"/>
                </a:lnTo>
                <a:lnTo>
                  <a:pt x="86" y="67"/>
                </a:lnTo>
                <a:lnTo>
                  <a:pt x="86" y="72"/>
                </a:lnTo>
                <a:lnTo>
                  <a:pt x="89" y="64"/>
                </a:lnTo>
                <a:lnTo>
                  <a:pt x="88" y="67"/>
                </a:lnTo>
                <a:lnTo>
                  <a:pt x="86" y="72"/>
                </a:lnTo>
                <a:lnTo>
                  <a:pt x="97" y="72"/>
                </a:lnTo>
                <a:lnTo>
                  <a:pt x="91" y="64"/>
                </a:lnTo>
                <a:lnTo>
                  <a:pt x="80" y="72"/>
                </a:lnTo>
                <a:lnTo>
                  <a:pt x="86" y="69"/>
                </a:lnTo>
                <a:lnTo>
                  <a:pt x="81" y="71"/>
                </a:lnTo>
                <a:lnTo>
                  <a:pt x="86" y="80"/>
                </a:lnTo>
                <a:lnTo>
                  <a:pt x="86" y="69"/>
                </a:lnTo>
                <a:lnTo>
                  <a:pt x="80" y="69"/>
                </a:lnTo>
                <a:lnTo>
                  <a:pt x="75" y="69"/>
                </a:lnTo>
                <a:lnTo>
                  <a:pt x="70" y="69"/>
                </a:lnTo>
                <a:lnTo>
                  <a:pt x="70" y="69"/>
                </a:lnTo>
                <a:lnTo>
                  <a:pt x="67" y="71"/>
                </a:lnTo>
                <a:lnTo>
                  <a:pt x="59" y="74"/>
                </a:lnTo>
                <a:lnTo>
                  <a:pt x="62" y="83"/>
                </a:lnTo>
                <a:lnTo>
                  <a:pt x="62" y="72"/>
                </a:lnTo>
                <a:lnTo>
                  <a:pt x="57" y="72"/>
                </a:lnTo>
                <a:lnTo>
                  <a:pt x="57" y="72"/>
                </a:lnTo>
                <a:lnTo>
                  <a:pt x="53" y="74"/>
                </a:lnTo>
                <a:lnTo>
                  <a:pt x="49" y="75"/>
                </a:lnTo>
                <a:lnTo>
                  <a:pt x="45" y="80"/>
                </a:lnTo>
                <a:lnTo>
                  <a:pt x="53" y="77"/>
                </a:lnTo>
                <a:lnTo>
                  <a:pt x="48" y="79"/>
                </a:lnTo>
                <a:lnTo>
                  <a:pt x="53" y="88"/>
                </a:lnTo>
                <a:lnTo>
                  <a:pt x="53" y="77"/>
                </a:lnTo>
                <a:lnTo>
                  <a:pt x="40" y="77"/>
                </a:lnTo>
                <a:lnTo>
                  <a:pt x="35" y="77"/>
                </a:lnTo>
                <a:lnTo>
                  <a:pt x="35" y="77"/>
                </a:lnTo>
                <a:lnTo>
                  <a:pt x="30" y="79"/>
                </a:lnTo>
                <a:lnTo>
                  <a:pt x="29" y="80"/>
                </a:lnTo>
                <a:lnTo>
                  <a:pt x="22" y="85"/>
                </a:lnTo>
                <a:lnTo>
                  <a:pt x="29" y="82"/>
                </a:lnTo>
                <a:lnTo>
                  <a:pt x="24" y="83"/>
                </a:lnTo>
                <a:lnTo>
                  <a:pt x="29" y="93"/>
                </a:lnTo>
                <a:lnTo>
                  <a:pt x="29" y="82"/>
                </a:lnTo>
                <a:lnTo>
                  <a:pt x="24" y="82"/>
                </a:lnTo>
                <a:lnTo>
                  <a:pt x="17" y="82"/>
                </a:lnTo>
                <a:lnTo>
                  <a:pt x="11" y="82"/>
                </a:lnTo>
                <a:lnTo>
                  <a:pt x="11" y="82"/>
                </a:lnTo>
                <a:lnTo>
                  <a:pt x="6" y="83"/>
                </a:lnTo>
                <a:lnTo>
                  <a:pt x="3" y="85"/>
                </a:lnTo>
                <a:lnTo>
                  <a:pt x="2" y="88"/>
                </a:lnTo>
                <a:lnTo>
                  <a:pt x="0" y="93"/>
                </a:lnTo>
                <a:lnTo>
                  <a:pt x="0" y="93"/>
                </a:lnTo>
                <a:lnTo>
                  <a:pt x="0" y="96"/>
                </a:lnTo>
                <a:lnTo>
                  <a:pt x="22" y="96"/>
                </a:lnTo>
                <a:lnTo>
                  <a:pt x="21" y="91"/>
                </a:lnTo>
                <a:lnTo>
                  <a:pt x="19" y="88"/>
                </a:lnTo>
                <a:lnTo>
                  <a:pt x="16" y="86"/>
                </a:lnTo>
                <a:lnTo>
                  <a:pt x="11" y="85"/>
                </a:lnTo>
                <a:lnTo>
                  <a:pt x="6" y="86"/>
                </a:lnTo>
                <a:lnTo>
                  <a:pt x="3" y="88"/>
                </a:lnTo>
                <a:lnTo>
                  <a:pt x="2" y="91"/>
                </a:lnTo>
                <a:lnTo>
                  <a:pt x="0" y="96"/>
                </a:lnTo>
                <a:lnTo>
                  <a:pt x="11" y="96"/>
                </a:lnTo>
                <a:lnTo>
                  <a:pt x="22" y="96"/>
                </a:lnTo>
                <a:lnTo>
                  <a:pt x="22" y="93"/>
                </a:lnTo>
                <a:close/>
              </a:path>
            </a:pathLst>
          </a:custGeom>
          <a:solidFill>
            <a:srgbClr val="0000FF"/>
          </a:solidFill>
          <a:ln w="9525">
            <a:solidFill>
              <a:srgbClr val="0033CC"/>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945" name="Freeform 112">
            <a:extLst>
              <a:ext uri="{FF2B5EF4-FFF2-40B4-BE49-F238E27FC236}">
                <a16:creationId xmlns:a16="http://schemas.microsoft.com/office/drawing/2014/main" id="{7667ADC3-3CDF-434E-A8D8-C5A3D1A571C4}"/>
              </a:ext>
            </a:extLst>
          </p:cNvPr>
          <p:cNvSpPr>
            <a:spLocks/>
          </p:cNvSpPr>
          <p:nvPr/>
        </p:nvSpPr>
        <p:spPr bwMode="auto">
          <a:xfrm>
            <a:off x="6175375" y="2298700"/>
            <a:ext cx="1155700" cy="80963"/>
          </a:xfrm>
          <a:custGeom>
            <a:avLst/>
            <a:gdLst>
              <a:gd name="T0" fmla="*/ 22 w 728"/>
              <a:gd name="T1" fmla="*/ 51 h 51"/>
              <a:gd name="T2" fmla="*/ 57 w 728"/>
              <a:gd name="T3" fmla="*/ 51 h 51"/>
              <a:gd name="T4" fmla="*/ 91 w 728"/>
              <a:gd name="T5" fmla="*/ 51 h 51"/>
              <a:gd name="T6" fmla="*/ 119 w 728"/>
              <a:gd name="T7" fmla="*/ 49 h 51"/>
              <a:gd name="T8" fmla="*/ 119 w 728"/>
              <a:gd name="T9" fmla="*/ 46 h 51"/>
              <a:gd name="T10" fmla="*/ 150 w 728"/>
              <a:gd name="T11" fmla="*/ 46 h 51"/>
              <a:gd name="T12" fmla="*/ 159 w 728"/>
              <a:gd name="T13" fmla="*/ 43 h 51"/>
              <a:gd name="T14" fmla="*/ 194 w 728"/>
              <a:gd name="T15" fmla="*/ 43 h 51"/>
              <a:gd name="T16" fmla="*/ 228 w 728"/>
              <a:gd name="T17" fmla="*/ 43 h 51"/>
              <a:gd name="T18" fmla="*/ 236 w 728"/>
              <a:gd name="T19" fmla="*/ 38 h 51"/>
              <a:gd name="T20" fmla="*/ 269 w 728"/>
              <a:gd name="T21" fmla="*/ 38 h 51"/>
              <a:gd name="T22" fmla="*/ 304 w 728"/>
              <a:gd name="T23" fmla="*/ 38 h 51"/>
              <a:gd name="T24" fmla="*/ 338 w 728"/>
              <a:gd name="T25" fmla="*/ 38 h 51"/>
              <a:gd name="T26" fmla="*/ 373 w 728"/>
              <a:gd name="T27" fmla="*/ 38 h 51"/>
              <a:gd name="T28" fmla="*/ 397 w 728"/>
              <a:gd name="T29" fmla="*/ 36 h 51"/>
              <a:gd name="T30" fmla="*/ 413 w 728"/>
              <a:gd name="T31" fmla="*/ 35 h 51"/>
              <a:gd name="T32" fmla="*/ 446 w 728"/>
              <a:gd name="T33" fmla="*/ 35 h 51"/>
              <a:gd name="T34" fmla="*/ 481 w 728"/>
              <a:gd name="T35" fmla="*/ 35 h 51"/>
              <a:gd name="T36" fmla="*/ 487 w 728"/>
              <a:gd name="T37" fmla="*/ 30 h 51"/>
              <a:gd name="T38" fmla="*/ 510 w 728"/>
              <a:gd name="T39" fmla="*/ 30 h 51"/>
              <a:gd name="T40" fmla="*/ 534 w 728"/>
              <a:gd name="T41" fmla="*/ 28 h 51"/>
              <a:gd name="T42" fmla="*/ 538 w 728"/>
              <a:gd name="T43" fmla="*/ 25 h 51"/>
              <a:gd name="T44" fmla="*/ 574 w 728"/>
              <a:gd name="T45" fmla="*/ 25 h 51"/>
              <a:gd name="T46" fmla="*/ 609 w 728"/>
              <a:gd name="T47" fmla="*/ 25 h 51"/>
              <a:gd name="T48" fmla="*/ 642 w 728"/>
              <a:gd name="T49" fmla="*/ 25 h 51"/>
              <a:gd name="T50" fmla="*/ 671 w 728"/>
              <a:gd name="T51" fmla="*/ 25 h 51"/>
              <a:gd name="T52" fmla="*/ 682 w 728"/>
              <a:gd name="T53" fmla="*/ 22 h 51"/>
              <a:gd name="T54" fmla="*/ 719 w 728"/>
              <a:gd name="T55" fmla="*/ 22 h 51"/>
              <a:gd name="T56" fmla="*/ 711 w 728"/>
              <a:gd name="T57" fmla="*/ 0 h 51"/>
              <a:gd name="T58" fmla="*/ 677 w 728"/>
              <a:gd name="T59" fmla="*/ 0 h 51"/>
              <a:gd name="T60" fmla="*/ 671 w 728"/>
              <a:gd name="T61" fmla="*/ 3 h 51"/>
              <a:gd name="T62" fmla="*/ 637 w 728"/>
              <a:gd name="T63" fmla="*/ 3 h 51"/>
              <a:gd name="T64" fmla="*/ 602 w 728"/>
              <a:gd name="T65" fmla="*/ 3 h 51"/>
              <a:gd name="T66" fmla="*/ 569 w 728"/>
              <a:gd name="T67" fmla="*/ 3 h 51"/>
              <a:gd name="T68" fmla="*/ 534 w 728"/>
              <a:gd name="T69" fmla="*/ 3 h 51"/>
              <a:gd name="T70" fmla="*/ 523 w 728"/>
              <a:gd name="T71" fmla="*/ 9 h 51"/>
              <a:gd name="T72" fmla="*/ 505 w 728"/>
              <a:gd name="T73" fmla="*/ 8 h 51"/>
              <a:gd name="T74" fmla="*/ 481 w 728"/>
              <a:gd name="T75" fmla="*/ 11 h 51"/>
              <a:gd name="T76" fmla="*/ 476 w 728"/>
              <a:gd name="T77" fmla="*/ 12 h 51"/>
              <a:gd name="T78" fmla="*/ 441 w 728"/>
              <a:gd name="T79" fmla="*/ 12 h 51"/>
              <a:gd name="T80" fmla="*/ 406 w 728"/>
              <a:gd name="T81" fmla="*/ 12 h 51"/>
              <a:gd name="T82" fmla="*/ 385 w 728"/>
              <a:gd name="T83" fmla="*/ 17 h 51"/>
              <a:gd name="T84" fmla="*/ 368 w 728"/>
              <a:gd name="T85" fmla="*/ 16 h 51"/>
              <a:gd name="T86" fmla="*/ 333 w 728"/>
              <a:gd name="T87" fmla="*/ 16 h 51"/>
              <a:gd name="T88" fmla="*/ 299 w 728"/>
              <a:gd name="T89" fmla="*/ 16 h 51"/>
              <a:gd name="T90" fmla="*/ 263 w 728"/>
              <a:gd name="T91" fmla="*/ 16 h 51"/>
              <a:gd name="T92" fmla="*/ 236 w 728"/>
              <a:gd name="T93" fmla="*/ 16 h 51"/>
              <a:gd name="T94" fmla="*/ 223 w 728"/>
              <a:gd name="T95" fmla="*/ 20 h 51"/>
              <a:gd name="T96" fmla="*/ 189 w 728"/>
              <a:gd name="T97" fmla="*/ 20 h 51"/>
              <a:gd name="T98" fmla="*/ 154 w 728"/>
              <a:gd name="T99" fmla="*/ 20 h 51"/>
              <a:gd name="T100" fmla="*/ 150 w 728"/>
              <a:gd name="T101" fmla="*/ 24 h 51"/>
              <a:gd name="T102" fmla="*/ 119 w 728"/>
              <a:gd name="T103" fmla="*/ 24 h 51"/>
              <a:gd name="T104" fmla="*/ 114 w 728"/>
              <a:gd name="T105" fmla="*/ 40 h 51"/>
              <a:gd name="T106" fmla="*/ 86 w 728"/>
              <a:gd name="T107" fmla="*/ 28 h 51"/>
              <a:gd name="T108" fmla="*/ 51 w 728"/>
              <a:gd name="T109" fmla="*/ 28 h 51"/>
              <a:gd name="T110" fmla="*/ 17 w 728"/>
              <a:gd name="T111" fmla="*/ 2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28" h="51">
                <a:moveTo>
                  <a:pt x="0" y="28"/>
                </a:moveTo>
                <a:lnTo>
                  <a:pt x="0" y="51"/>
                </a:lnTo>
                <a:lnTo>
                  <a:pt x="4" y="51"/>
                </a:lnTo>
                <a:lnTo>
                  <a:pt x="9" y="51"/>
                </a:lnTo>
                <a:lnTo>
                  <a:pt x="17" y="51"/>
                </a:lnTo>
                <a:lnTo>
                  <a:pt x="22" y="51"/>
                </a:lnTo>
                <a:lnTo>
                  <a:pt x="27" y="51"/>
                </a:lnTo>
                <a:lnTo>
                  <a:pt x="35" y="51"/>
                </a:lnTo>
                <a:lnTo>
                  <a:pt x="40" y="51"/>
                </a:lnTo>
                <a:lnTo>
                  <a:pt x="44" y="51"/>
                </a:lnTo>
                <a:lnTo>
                  <a:pt x="51" y="51"/>
                </a:lnTo>
                <a:lnTo>
                  <a:pt x="57" y="51"/>
                </a:lnTo>
                <a:lnTo>
                  <a:pt x="62" y="51"/>
                </a:lnTo>
                <a:lnTo>
                  <a:pt x="68" y="51"/>
                </a:lnTo>
                <a:lnTo>
                  <a:pt x="73" y="51"/>
                </a:lnTo>
                <a:lnTo>
                  <a:pt x="79" y="51"/>
                </a:lnTo>
                <a:lnTo>
                  <a:pt x="86" y="51"/>
                </a:lnTo>
                <a:lnTo>
                  <a:pt x="91" y="51"/>
                </a:lnTo>
                <a:lnTo>
                  <a:pt x="97" y="51"/>
                </a:lnTo>
                <a:lnTo>
                  <a:pt x="103" y="51"/>
                </a:lnTo>
                <a:lnTo>
                  <a:pt x="108" y="51"/>
                </a:lnTo>
                <a:lnTo>
                  <a:pt x="114" y="51"/>
                </a:lnTo>
                <a:lnTo>
                  <a:pt x="114" y="51"/>
                </a:lnTo>
                <a:lnTo>
                  <a:pt x="119" y="49"/>
                </a:lnTo>
                <a:lnTo>
                  <a:pt x="122" y="48"/>
                </a:lnTo>
                <a:lnTo>
                  <a:pt x="127" y="43"/>
                </a:lnTo>
                <a:lnTo>
                  <a:pt x="119" y="35"/>
                </a:lnTo>
                <a:lnTo>
                  <a:pt x="119" y="46"/>
                </a:lnTo>
                <a:lnTo>
                  <a:pt x="124" y="44"/>
                </a:lnTo>
                <a:lnTo>
                  <a:pt x="119" y="46"/>
                </a:lnTo>
                <a:lnTo>
                  <a:pt x="126" y="46"/>
                </a:lnTo>
                <a:lnTo>
                  <a:pt x="132" y="46"/>
                </a:lnTo>
                <a:lnTo>
                  <a:pt x="137" y="46"/>
                </a:lnTo>
                <a:lnTo>
                  <a:pt x="142" y="46"/>
                </a:lnTo>
                <a:lnTo>
                  <a:pt x="150" y="46"/>
                </a:lnTo>
                <a:lnTo>
                  <a:pt x="150" y="46"/>
                </a:lnTo>
                <a:lnTo>
                  <a:pt x="154" y="44"/>
                </a:lnTo>
                <a:lnTo>
                  <a:pt x="156" y="44"/>
                </a:lnTo>
                <a:lnTo>
                  <a:pt x="161" y="41"/>
                </a:lnTo>
                <a:lnTo>
                  <a:pt x="154" y="32"/>
                </a:lnTo>
                <a:lnTo>
                  <a:pt x="154" y="43"/>
                </a:lnTo>
                <a:lnTo>
                  <a:pt x="159" y="43"/>
                </a:lnTo>
                <a:lnTo>
                  <a:pt x="167" y="43"/>
                </a:lnTo>
                <a:lnTo>
                  <a:pt x="172" y="43"/>
                </a:lnTo>
                <a:lnTo>
                  <a:pt x="177" y="43"/>
                </a:lnTo>
                <a:lnTo>
                  <a:pt x="183" y="43"/>
                </a:lnTo>
                <a:lnTo>
                  <a:pt x="189" y="43"/>
                </a:lnTo>
                <a:lnTo>
                  <a:pt x="194" y="43"/>
                </a:lnTo>
                <a:lnTo>
                  <a:pt x="201" y="43"/>
                </a:lnTo>
                <a:lnTo>
                  <a:pt x="205" y="43"/>
                </a:lnTo>
                <a:lnTo>
                  <a:pt x="212" y="43"/>
                </a:lnTo>
                <a:lnTo>
                  <a:pt x="218" y="43"/>
                </a:lnTo>
                <a:lnTo>
                  <a:pt x="223" y="43"/>
                </a:lnTo>
                <a:lnTo>
                  <a:pt x="228" y="43"/>
                </a:lnTo>
                <a:lnTo>
                  <a:pt x="228" y="43"/>
                </a:lnTo>
                <a:lnTo>
                  <a:pt x="232" y="41"/>
                </a:lnTo>
                <a:lnTo>
                  <a:pt x="234" y="41"/>
                </a:lnTo>
                <a:lnTo>
                  <a:pt x="242" y="36"/>
                </a:lnTo>
                <a:lnTo>
                  <a:pt x="236" y="27"/>
                </a:lnTo>
                <a:lnTo>
                  <a:pt x="236" y="38"/>
                </a:lnTo>
                <a:lnTo>
                  <a:pt x="240" y="38"/>
                </a:lnTo>
                <a:lnTo>
                  <a:pt x="245" y="38"/>
                </a:lnTo>
                <a:lnTo>
                  <a:pt x="252" y="38"/>
                </a:lnTo>
                <a:lnTo>
                  <a:pt x="258" y="38"/>
                </a:lnTo>
                <a:lnTo>
                  <a:pt x="263" y="38"/>
                </a:lnTo>
                <a:lnTo>
                  <a:pt x="269" y="38"/>
                </a:lnTo>
                <a:lnTo>
                  <a:pt x="274" y="38"/>
                </a:lnTo>
                <a:lnTo>
                  <a:pt x="280" y="38"/>
                </a:lnTo>
                <a:lnTo>
                  <a:pt x="287" y="38"/>
                </a:lnTo>
                <a:lnTo>
                  <a:pt x="291" y="38"/>
                </a:lnTo>
                <a:lnTo>
                  <a:pt x="299" y="38"/>
                </a:lnTo>
                <a:lnTo>
                  <a:pt x="304" y="38"/>
                </a:lnTo>
                <a:lnTo>
                  <a:pt x="309" y="38"/>
                </a:lnTo>
                <a:lnTo>
                  <a:pt x="315" y="38"/>
                </a:lnTo>
                <a:lnTo>
                  <a:pt x="322" y="38"/>
                </a:lnTo>
                <a:lnTo>
                  <a:pt x="326" y="38"/>
                </a:lnTo>
                <a:lnTo>
                  <a:pt x="333" y="38"/>
                </a:lnTo>
                <a:lnTo>
                  <a:pt x="338" y="38"/>
                </a:lnTo>
                <a:lnTo>
                  <a:pt x="344" y="38"/>
                </a:lnTo>
                <a:lnTo>
                  <a:pt x="350" y="38"/>
                </a:lnTo>
                <a:lnTo>
                  <a:pt x="355" y="38"/>
                </a:lnTo>
                <a:lnTo>
                  <a:pt x="360" y="38"/>
                </a:lnTo>
                <a:lnTo>
                  <a:pt x="368" y="38"/>
                </a:lnTo>
                <a:lnTo>
                  <a:pt x="373" y="38"/>
                </a:lnTo>
                <a:lnTo>
                  <a:pt x="377" y="38"/>
                </a:lnTo>
                <a:lnTo>
                  <a:pt x="384" y="38"/>
                </a:lnTo>
                <a:lnTo>
                  <a:pt x="390" y="38"/>
                </a:lnTo>
                <a:lnTo>
                  <a:pt x="390" y="38"/>
                </a:lnTo>
                <a:lnTo>
                  <a:pt x="395" y="36"/>
                </a:lnTo>
                <a:lnTo>
                  <a:pt x="397" y="36"/>
                </a:lnTo>
                <a:lnTo>
                  <a:pt x="401" y="33"/>
                </a:lnTo>
                <a:lnTo>
                  <a:pt x="395" y="24"/>
                </a:lnTo>
                <a:lnTo>
                  <a:pt x="395" y="35"/>
                </a:lnTo>
                <a:lnTo>
                  <a:pt x="401" y="35"/>
                </a:lnTo>
                <a:lnTo>
                  <a:pt x="406" y="35"/>
                </a:lnTo>
                <a:lnTo>
                  <a:pt x="413" y="35"/>
                </a:lnTo>
                <a:lnTo>
                  <a:pt x="419" y="35"/>
                </a:lnTo>
                <a:lnTo>
                  <a:pt x="424" y="35"/>
                </a:lnTo>
                <a:lnTo>
                  <a:pt x="428" y="35"/>
                </a:lnTo>
                <a:lnTo>
                  <a:pt x="436" y="35"/>
                </a:lnTo>
                <a:lnTo>
                  <a:pt x="441" y="35"/>
                </a:lnTo>
                <a:lnTo>
                  <a:pt x="446" y="35"/>
                </a:lnTo>
                <a:lnTo>
                  <a:pt x="454" y="35"/>
                </a:lnTo>
                <a:lnTo>
                  <a:pt x="459" y="35"/>
                </a:lnTo>
                <a:lnTo>
                  <a:pt x="464" y="35"/>
                </a:lnTo>
                <a:lnTo>
                  <a:pt x="470" y="35"/>
                </a:lnTo>
                <a:lnTo>
                  <a:pt x="476" y="35"/>
                </a:lnTo>
                <a:lnTo>
                  <a:pt x="481" y="35"/>
                </a:lnTo>
                <a:lnTo>
                  <a:pt x="481" y="35"/>
                </a:lnTo>
                <a:lnTo>
                  <a:pt x="486" y="33"/>
                </a:lnTo>
                <a:lnTo>
                  <a:pt x="487" y="33"/>
                </a:lnTo>
                <a:lnTo>
                  <a:pt x="494" y="28"/>
                </a:lnTo>
                <a:lnTo>
                  <a:pt x="487" y="19"/>
                </a:lnTo>
                <a:lnTo>
                  <a:pt x="487" y="30"/>
                </a:lnTo>
                <a:lnTo>
                  <a:pt x="492" y="28"/>
                </a:lnTo>
                <a:lnTo>
                  <a:pt x="487" y="30"/>
                </a:lnTo>
                <a:lnTo>
                  <a:pt x="492" y="30"/>
                </a:lnTo>
                <a:lnTo>
                  <a:pt x="500" y="30"/>
                </a:lnTo>
                <a:lnTo>
                  <a:pt x="505" y="30"/>
                </a:lnTo>
                <a:lnTo>
                  <a:pt x="510" y="30"/>
                </a:lnTo>
                <a:lnTo>
                  <a:pt x="516" y="30"/>
                </a:lnTo>
                <a:lnTo>
                  <a:pt x="523" y="30"/>
                </a:lnTo>
                <a:lnTo>
                  <a:pt x="527" y="30"/>
                </a:lnTo>
                <a:lnTo>
                  <a:pt x="527" y="30"/>
                </a:lnTo>
                <a:lnTo>
                  <a:pt x="532" y="28"/>
                </a:lnTo>
                <a:lnTo>
                  <a:pt x="534" y="28"/>
                </a:lnTo>
                <a:lnTo>
                  <a:pt x="540" y="24"/>
                </a:lnTo>
                <a:lnTo>
                  <a:pt x="534" y="14"/>
                </a:lnTo>
                <a:lnTo>
                  <a:pt x="534" y="25"/>
                </a:lnTo>
                <a:lnTo>
                  <a:pt x="538" y="24"/>
                </a:lnTo>
                <a:lnTo>
                  <a:pt x="534" y="25"/>
                </a:lnTo>
                <a:lnTo>
                  <a:pt x="538" y="25"/>
                </a:lnTo>
                <a:lnTo>
                  <a:pt x="545" y="25"/>
                </a:lnTo>
                <a:lnTo>
                  <a:pt x="551" y="25"/>
                </a:lnTo>
                <a:lnTo>
                  <a:pt x="556" y="25"/>
                </a:lnTo>
                <a:lnTo>
                  <a:pt x="561" y="25"/>
                </a:lnTo>
                <a:lnTo>
                  <a:pt x="569" y="25"/>
                </a:lnTo>
                <a:lnTo>
                  <a:pt x="574" y="25"/>
                </a:lnTo>
                <a:lnTo>
                  <a:pt x="578" y="25"/>
                </a:lnTo>
                <a:lnTo>
                  <a:pt x="586" y="25"/>
                </a:lnTo>
                <a:lnTo>
                  <a:pt x="591" y="25"/>
                </a:lnTo>
                <a:lnTo>
                  <a:pt x="596" y="25"/>
                </a:lnTo>
                <a:lnTo>
                  <a:pt x="602" y="25"/>
                </a:lnTo>
                <a:lnTo>
                  <a:pt x="609" y="25"/>
                </a:lnTo>
                <a:lnTo>
                  <a:pt x="613" y="25"/>
                </a:lnTo>
                <a:lnTo>
                  <a:pt x="620" y="25"/>
                </a:lnTo>
                <a:lnTo>
                  <a:pt x="625" y="25"/>
                </a:lnTo>
                <a:lnTo>
                  <a:pt x="631" y="25"/>
                </a:lnTo>
                <a:lnTo>
                  <a:pt x="637" y="25"/>
                </a:lnTo>
                <a:lnTo>
                  <a:pt x="642" y="25"/>
                </a:lnTo>
                <a:lnTo>
                  <a:pt x="647" y="25"/>
                </a:lnTo>
                <a:lnTo>
                  <a:pt x="655" y="25"/>
                </a:lnTo>
                <a:lnTo>
                  <a:pt x="660" y="25"/>
                </a:lnTo>
                <a:lnTo>
                  <a:pt x="664" y="25"/>
                </a:lnTo>
                <a:lnTo>
                  <a:pt x="671" y="25"/>
                </a:lnTo>
                <a:lnTo>
                  <a:pt x="671" y="25"/>
                </a:lnTo>
                <a:lnTo>
                  <a:pt x="676" y="24"/>
                </a:lnTo>
                <a:lnTo>
                  <a:pt x="676" y="24"/>
                </a:lnTo>
                <a:lnTo>
                  <a:pt x="682" y="20"/>
                </a:lnTo>
                <a:lnTo>
                  <a:pt x="677" y="11"/>
                </a:lnTo>
                <a:lnTo>
                  <a:pt x="677" y="22"/>
                </a:lnTo>
                <a:lnTo>
                  <a:pt x="682" y="22"/>
                </a:lnTo>
                <a:lnTo>
                  <a:pt x="688" y="22"/>
                </a:lnTo>
                <a:lnTo>
                  <a:pt x="693" y="22"/>
                </a:lnTo>
                <a:lnTo>
                  <a:pt x="701" y="22"/>
                </a:lnTo>
                <a:lnTo>
                  <a:pt x="706" y="22"/>
                </a:lnTo>
                <a:lnTo>
                  <a:pt x="711" y="22"/>
                </a:lnTo>
                <a:lnTo>
                  <a:pt x="719" y="22"/>
                </a:lnTo>
                <a:lnTo>
                  <a:pt x="723" y="22"/>
                </a:lnTo>
                <a:lnTo>
                  <a:pt x="728" y="22"/>
                </a:lnTo>
                <a:lnTo>
                  <a:pt x="728" y="0"/>
                </a:lnTo>
                <a:lnTo>
                  <a:pt x="723" y="0"/>
                </a:lnTo>
                <a:lnTo>
                  <a:pt x="719" y="0"/>
                </a:lnTo>
                <a:lnTo>
                  <a:pt x="711" y="0"/>
                </a:lnTo>
                <a:lnTo>
                  <a:pt x="706" y="0"/>
                </a:lnTo>
                <a:lnTo>
                  <a:pt x="701" y="0"/>
                </a:lnTo>
                <a:lnTo>
                  <a:pt x="693" y="0"/>
                </a:lnTo>
                <a:lnTo>
                  <a:pt x="688" y="0"/>
                </a:lnTo>
                <a:lnTo>
                  <a:pt x="682" y="0"/>
                </a:lnTo>
                <a:lnTo>
                  <a:pt x="677" y="0"/>
                </a:lnTo>
                <a:lnTo>
                  <a:pt x="677" y="0"/>
                </a:lnTo>
                <a:lnTo>
                  <a:pt x="672" y="1"/>
                </a:lnTo>
                <a:lnTo>
                  <a:pt x="672" y="1"/>
                </a:lnTo>
                <a:lnTo>
                  <a:pt x="666" y="4"/>
                </a:lnTo>
                <a:lnTo>
                  <a:pt x="671" y="14"/>
                </a:lnTo>
                <a:lnTo>
                  <a:pt x="671" y="3"/>
                </a:lnTo>
                <a:lnTo>
                  <a:pt x="664" y="3"/>
                </a:lnTo>
                <a:lnTo>
                  <a:pt x="660" y="3"/>
                </a:lnTo>
                <a:lnTo>
                  <a:pt x="655" y="3"/>
                </a:lnTo>
                <a:lnTo>
                  <a:pt x="647" y="3"/>
                </a:lnTo>
                <a:lnTo>
                  <a:pt x="642" y="3"/>
                </a:lnTo>
                <a:lnTo>
                  <a:pt x="637" y="3"/>
                </a:lnTo>
                <a:lnTo>
                  <a:pt x="631" y="3"/>
                </a:lnTo>
                <a:lnTo>
                  <a:pt x="625" y="3"/>
                </a:lnTo>
                <a:lnTo>
                  <a:pt x="620" y="3"/>
                </a:lnTo>
                <a:lnTo>
                  <a:pt x="613" y="3"/>
                </a:lnTo>
                <a:lnTo>
                  <a:pt x="609" y="3"/>
                </a:lnTo>
                <a:lnTo>
                  <a:pt x="602" y="3"/>
                </a:lnTo>
                <a:lnTo>
                  <a:pt x="596" y="3"/>
                </a:lnTo>
                <a:lnTo>
                  <a:pt x="591" y="3"/>
                </a:lnTo>
                <a:lnTo>
                  <a:pt x="586" y="3"/>
                </a:lnTo>
                <a:lnTo>
                  <a:pt x="578" y="3"/>
                </a:lnTo>
                <a:lnTo>
                  <a:pt x="574" y="3"/>
                </a:lnTo>
                <a:lnTo>
                  <a:pt x="569" y="3"/>
                </a:lnTo>
                <a:lnTo>
                  <a:pt x="561" y="3"/>
                </a:lnTo>
                <a:lnTo>
                  <a:pt x="556" y="3"/>
                </a:lnTo>
                <a:lnTo>
                  <a:pt x="551" y="3"/>
                </a:lnTo>
                <a:lnTo>
                  <a:pt x="545" y="3"/>
                </a:lnTo>
                <a:lnTo>
                  <a:pt x="538" y="3"/>
                </a:lnTo>
                <a:lnTo>
                  <a:pt x="534" y="3"/>
                </a:lnTo>
                <a:lnTo>
                  <a:pt x="534" y="3"/>
                </a:lnTo>
                <a:lnTo>
                  <a:pt x="529" y="4"/>
                </a:lnTo>
                <a:lnTo>
                  <a:pt x="527" y="6"/>
                </a:lnTo>
                <a:lnTo>
                  <a:pt x="521" y="11"/>
                </a:lnTo>
                <a:lnTo>
                  <a:pt x="527" y="8"/>
                </a:lnTo>
                <a:lnTo>
                  <a:pt x="523" y="9"/>
                </a:lnTo>
                <a:lnTo>
                  <a:pt x="527" y="19"/>
                </a:lnTo>
                <a:lnTo>
                  <a:pt x="527" y="8"/>
                </a:lnTo>
                <a:lnTo>
                  <a:pt x="523" y="8"/>
                </a:lnTo>
                <a:lnTo>
                  <a:pt x="516" y="8"/>
                </a:lnTo>
                <a:lnTo>
                  <a:pt x="510" y="8"/>
                </a:lnTo>
                <a:lnTo>
                  <a:pt x="505" y="8"/>
                </a:lnTo>
                <a:lnTo>
                  <a:pt x="500" y="8"/>
                </a:lnTo>
                <a:lnTo>
                  <a:pt x="492" y="8"/>
                </a:lnTo>
                <a:lnTo>
                  <a:pt x="487" y="8"/>
                </a:lnTo>
                <a:lnTo>
                  <a:pt x="487" y="8"/>
                </a:lnTo>
                <a:lnTo>
                  <a:pt x="483" y="9"/>
                </a:lnTo>
                <a:lnTo>
                  <a:pt x="481" y="11"/>
                </a:lnTo>
                <a:lnTo>
                  <a:pt x="475" y="16"/>
                </a:lnTo>
                <a:lnTo>
                  <a:pt x="481" y="12"/>
                </a:lnTo>
                <a:lnTo>
                  <a:pt x="476" y="14"/>
                </a:lnTo>
                <a:lnTo>
                  <a:pt x="481" y="24"/>
                </a:lnTo>
                <a:lnTo>
                  <a:pt x="481" y="12"/>
                </a:lnTo>
                <a:lnTo>
                  <a:pt x="476" y="12"/>
                </a:lnTo>
                <a:lnTo>
                  <a:pt x="470" y="12"/>
                </a:lnTo>
                <a:lnTo>
                  <a:pt x="464" y="12"/>
                </a:lnTo>
                <a:lnTo>
                  <a:pt x="459" y="12"/>
                </a:lnTo>
                <a:lnTo>
                  <a:pt x="454" y="12"/>
                </a:lnTo>
                <a:lnTo>
                  <a:pt x="446" y="12"/>
                </a:lnTo>
                <a:lnTo>
                  <a:pt x="441" y="12"/>
                </a:lnTo>
                <a:lnTo>
                  <a:pt x="436" y="12"/>
                </a:lnTo>
                <a:lnTo>
                  <a:pt x="428" y="12"/>
                </a:lnTo>
                <a:lnTo>
                  <a:pt x="424" y="12"/>
                </a:lnTo>
                <a:lnTo>
                  <a:pt x="419" y="12"/>
                </a:lnTo>
                <a:lnTo>
                  <a:pt x="413" y="12"/>
                </a:lnTo>
                <a:lnTo>
                  <a:pt x="406" y="12"/>
                </a:lnTo>
                <a:lnTo>
                  <a:pt x="401" y="12"/>
                </a:lnTo>
                <a:lnTo>
                  <a:pt x="395" y="12"/>
                </a:lnTo>
                <a:lnTo>
                  <a:pt x="395" y="12"/>
                </a:lnTo>
                <a:lnTo>
                  <a:pt x="390" y="14"/>
                </a:lnTo>
                <a:lnTo>
                  <a:pt x="390" y="14"/>
                </a:lnTo>
                <a:lnTo>
                  <a:pt x="385" y="17"/>
                </a:lnTo>
                <a:lnTo>
                  <a:pt x="390" y="27"/>
                </a:lnTo>
                <a:lnTo>
                  <a:pt x="390" y="16"/>
                </a:lnTo>
                <a:lnTo>
                  <a:pt x="384" y="16"/>
                </a:lnTo>
                <a:lnTo>
                  <a:pt x="377" y="16"/>
                </a:lnTo>
                <a:lnTo>
                  <a:pt x="373" y="16"/>
                </a:lnTo>
                <a:lnTo>
                  <a:pt x="368" y="16"/>
                </a:lnTo>
                <a:lnTo>
                  <a:pt x="360" y="16"/>
                </a:lnTo>
                <a:lnTo>
                  <a:pt x="355" y="16"/>
                </a:lnTo>
                <a:lnTo>
                  <a:pt x="350" y="16"/>
                </a:lnTo>
                <a:lnTo>
                  <a:pt x="344" y="16"/>
                </a:lnTo>
                <a:lnTo>
                  <a:pt x="338" y="16"/>
                </a:lnTo>
                <a:lnTo>
                  <a:pt x="333" y="16"/>
                </a:lnTo>
                <a:lnTo>
                  <a:pt x="326" y="16"/>
                </a:lnTo>
                <a:lnTo>
                  <a:pt x="322" y="16"/>
                </a:lnTo>
                <a:lnTo>
                  <a:pt x="315" y="16"/>
                </a:lnTo>
                <a:lnTo>
                  <a:pt x="309" y="16"/>
                </a:lnTo>
                <a:lnTo>
                  <a:pt x="304" y="16"/>
                </a:lnTo>
                <a:lnTo>
                  <a:pt x="299" y="16"/>
                </a:lnTo>
                <a:lnTo>
                  <a:pt x="291" y="16"/>
                </a:lnTo>
                <a:lnTo>
                  <a:pt x="287" y="16"/>
                </a:lnTo>
                <a:lnTo>
                  <a:pt x="280" y="16"/>
                </a:lnTo>
                <a:lnTo>
                  <a:pt x="274" y="16"/>
                </a:lnTo>
                <a:lnTo>
                  <a:pt x="269" y="16"/>
                </a:lnTo>
                <a:lnTo>
                  <a:pt x="263" y="16"/>
                </a:lnTo>
                <a:lnTo>
                  <a:pt x="258" y="16"/>
                </a:lnTo>
                <a:lnTo>
                  <a:pt x="252" y="16"/>
                </a:lnTo>
                <a:lnTo>
                  <a:pt x="245" y="16"/>
                </a:lnTo>
                <a:lnTo>
                  <a:pt x="240" y="16"/>
                </a:lnTo>
                <a:lnTo>
                  <a:pt x="236" y="16"/>
                </a:lnTo>
                <a:lnTo>
                  <a:pt x="236" y="16"/>
                </a:lnTo>
                <a:lnTo>
                  <a:pt x="231" y="17"/>
                </a:lnTo>
                <a:lnTo>
                  <a:pt x="231" y="17"/>
                </a:lnTo>
                <a:lnTo>
                  <a:pt x="223" y="22"/>
                </a:lnTo>
                <a:lnTo>
                  <a:pt x="228" y="32"/>
                </a:lnTo>
                <a:lnTo>
                  <a:pt x="228" y="20"/>
                </a:lnTo>
                <a:lnTo>
                  <a:pt x="223" y="20"/>
                </a:lnTo>
                <a:lnTo>
                  <a:pt x="218" y="20"/>
                </a:lnTo>
                <a:lnTo>
                  <a:pt x="212" y="20"/>
                </a:lnTo>
                <a:lnTo>
                  <a:pt x="205" y="20"/>
                </a:lnTo>
                <a:lnTo>
                  <a:pt x="201" y="20"/>
                </a:lnTo>
                <a:lnTo>
                  <a:pt x="194" y="20"/>
                </a:lnTo>
                <a:lnTo>
                  <a:pt x="189" y="20"/>
                </a:lnTo>
                <a:lnTo>
                  <a:pt x="183" y="20"/>
                </a:lnTo>
                <a:lnTo>
                  <a:pt x="177" y="20"/>
                </a:lnTo>
                <a:lnTo>
                  <a:pt x="172" y="20"/>
                </a:lnTo>
                <a:lnTo>
                  <a:pt x="167" y="20"/>
                </a:lnTo>
                <a:lnTo>
                  <a:pt x="159" y="20"/>
                </a:lnTo>
                <a:lnTo>
                  <a:pt x="154" y="20"/>
                </a:lnTo>
                <a:lnTo>
                  <a:pt x="154" y="20"/>
                </a:lnTo>
                <a:lnTo>
                  <a:pt x="150" y="22"/>
                </a:lnTo>
                <a:lnTo>
                  <a:pt x="150" y="22"/>
                </a:lnTo>
                <a:lnTo>
                  <a:pt x="145" y="25"/>
                </a:lnTo>
                <a:lnTo>
                  <a:pt x="150" y="35"/>
                </a:lnTo>
                <a:lnTo>
                  <a:pt x="150" y="24"/>
                </a:lnTo>
                <a:lnTo>
                  <a:pt x="142" y="24"/>
                </a:lnTo>
                <a:lnTo>
                  <a:pt x="137" y="24"/>
                </a:lnTo>
                <a:lnTo>
                  <a:pt x="132" y="24"/>
                </a:lnTo>
                <a:lnTo>
                  <a:pt x="126" y="24"/>
                </a:lnTo>
                <a:lnTo>
                  <a:pt x="119" y="24"/>
                </a:lnTo>
                <a:lnTo>
                  <a:pt x="119" y="24"/>
                </a:lnTo>
                <a:lnTo>
                  <a:pt x="114" y="25"/>
                </a:lnTo>
                <a:lnTo>
                  <a:pt x="111" y="27"/>
                </a:lnTo>
                <a:lnTo>
                  <a:pt x="106" y="32"/>
                </a:lnTo>
                <a:lnTo>
                  <a:pt x="114" y="28"/>
                </a:lnTo>
                <a:lnTo>
                  <a:pt x="110" y="30"/>
                </a:lnTo>
                <a:lnTo>
                  <a:pt x="114" y="40"/>
                </a:lnTo>
                <a:lnTo>
                  <a:pt x="114" y="28"/>
                </a:lnTo>
                <a:lnTo>
                  <a:pt x="108" y="28"/>
                </a:lnTo>
                <a:lnTo>
                  <a:pt x="103" y="28"/>
                </a:lnTo>
                <a:lnTo>
                  <a:pt x="97" y="28"/>
                </a:lnTo>
                <a:lnTo>
                  <a:pt x="91" y="28"/>
                </a:lnTo>
                <a:lnTo>
                  <a:pt x="86" y="28"/>
                </a:lnTo>
                <a:lnTo>
                  <a:pt x="79" y="28"/>
                </a:lnTo>
                <a:lnTo>
                  <a:pt x="73" y="28"/>
                </a:lnTo>
                <a:lnTo>
                  <a:pt x="68" y="28"/>
                </a:lnTo>
                <a:lnTo>
                  <a:pt x="62" y="28"/>
                </a:lnTo>
                <a:lnTo>
                  <a:pt x="57" y="28"/>
                </a:lnTo>
                <a:lnTo>
                  <a:pt x="51" y="28"/>
                </a:lnTo>
                <a:lnTo>
                  <a:pt x="44" y="28"/>
                </a:lnTo>
                <a:lnTo>
                  <a:pt x="40" y="28"/>
                </a:lnTo>
                <a:lnTo>
                  <a:pt x="35" y="28"/>
                </a:lnTo>
                <a:lnTo>
                  <a:pt x="27" y="28"/>
                </a:lnTo>
                <a:lnTo>
                  <a:pt x="22" y="28"/>
                </a:lnTo>
                <a:lnTo>
                  <a:pt x="17" y="28"/>
                </a:lnTo>
                <a:lnTo>
                  <a:pt x="9" y="28"/>
                </a:lnTo>
                <a:lnTo>
                  <a:pt x="4" y="28"/>
                </a:lnTo>
                <a:lnTo>
                  <a:pt x="0" y="2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46" name="Freeform 113">
            <a:extLst>
              <a:ext uri="{FF2B5EF4-FFF2-40B4-BE49-F238E27FC236}">
                <a16:creationId xmlns:a16="http://schemas.microsoft.com/office/drawing/2014/main" id="{E84159C6-D1AE-4258-9CF7-DA33C601DEC1}"/>
              </a:ext>
            </a:extLst>
          </p:cNvPr>
          <p:cNvSpPr>
            <a:spLocks/>
          </p:cNvSpPr>
          <p:nvPr/>
        </p:nvSpPr>
        <p:spPr bwMode="auto">
          <a:xfrm>
            <a:off x="7331075" y="2286000"/>
            <a:ext cx="896938" cy="47625"/>
          </a:xfrm>
          <a:custGeom>
            <a:avLst/>
            <a:gdLst>
              <a:gd name="T0" fmla="*/ 13 w 565"/>
              <a:gd name="T1" fmla="*/ 30 h 30"/>
              <a:gd name="T2" fmla="*/ 35 w 565"/>
              <a:gd name="T3" fmla="*/ 30 h 30"/>
              <a:gd name="T4" fmla="*/ 59 w 565"/>
              <a:gd name="T5" fmla="*/ 30 h 30"/>
              <a:gd name="T6" fmla="*/ 81 w 565"/>
              <a:gd name="T7" fmla="*/ 30 h 30"/>
              <a:gd name="T8" fmla="*/ 104 w 565"/>
              <a:gd name="T9" fmla="*/ 30 h 30"/>
              <a:gd name="T10" fmla="*/ 128 w 565"/>
              <a:gd name="T11" fmla="*/ 30 h 30"/>
              <a:gd name="T12" fmla="*/ 142 w 565"/>
              <a:gd name="T13" fmla="*/ 28 h 30"/>
              <a:gd name="T14" fmla="*/ 145 w 565"/>
              <a:gd name="T15" fmla="*/ 25 h 30"/>
              <a:gd name="T16" fmla="*/ 168 w 565"/>
              <a:gd name="T17" fmla="*/ 25 h 30"/>
              <a:gd name="T18" fmla="*/ 191 w 565"/>
              <a:gd name="T19" fmla="*/ 25 h 30"/>
              <a:gd name="T20" fmla="*/ 214 w 565"/>
              <a:gd name="T21" fmla="*/ 25 h 30"/>
              <a:gd name="T22" fmla="*/ 236 w 565"/>
              <a:gd name="T23" fmla="*/ 25 h 30"/>
              <a:gd name="T24" fmla="*/ 260 w 565"/>
              <a:gd name="T25" fmla="*/ 25 h 30"/>
              <a:gd name="T26" fmla="*/ 282 w 565"/>
              <a:gd name="T27" fmla="*/ 25 h 30"/>
              <a:gd name="T28" fmla="*/ 305 w 565"/>
              <a:gd name="T29" fmla="*/ 25 h 30"/>
              <a:gd name="T30" fmla="*/ 329 w 565"/>
              <a:gd name="T31" fmla="*/ 25 h 30"/>
              <a:gd name="T32" fmla="*/ 351 w 565"/>
              <a:gd name="T33" fmla="*/ 25 h 30"/>
              <a:gd name="T34" fmla="*/ 368 w 565"/>
              <a:gd name="T35" fmla="*/ 25 h 30"/>
              <a:gd name="T36" fmla="*/ 375 w 565"/>
              <a:gd name="T37" fmla="*/ 11 h 30"/>
              <a:gd name="T38" fmla="*/ 392 w 565"/>
              <a:gd name="T39" fmla="*/ 22 h 30"/>
              <a:gd name="T40" fmla="*/ 415 w 565"/>
              <a:gd name="T41" fmla="*/ 22 h 30"/>
              <a:gd name="T42" fmla="*/ 437 w 565"/>
              <a:gd name="T43" fmla="*/ 22 h 30"/>
              <a:gd name="T44" fmla="*/ 461 w 565"/>
              <a:gd name="T45" fmla="*/ 22 h 30"/>
              <a:gd name="T46" fmla="*/ 483 w 565"/>
              <a:gd name="T47" fmla="*/ 22 h 30"/>
              <a:gd name="T48" fmla="*/ 506 w 565"/>
              <a:gd name="T49" fmla="*/ 22 h 30"/>
              <a:gd name="T50" fmla="*/ 529 w 565"/>
              <a:gd name="T51" fmla="*/ 22 h 30"/>
              <a:gd name="T52" fmla="*/ 552 w 565"/>
              <a:gd name="T53" fmla="*/ 22 h 30"/>
              <a:gd name="T54" fmla="*/ 558 w 565"/>
              <a:gd name="T55" fmla="*/ 0 h 30"/>
              <a:gd name="T56" fmla="*/ 536 w 565"/>
              <a:gd name="T57" fmla="*/ 0 h 30"/>
              <a:gd name="T58" fmla="*/ 513 w 565"/>
              <a:gd name="T59" fmla="*/ 0 h 30"/>
              <a:gd name="T60" fmla="*/ 490 w 565"/>
              <a:gd name="T61" fmla="*/ 0 h 30"/>
              <a:gd name="T62" fmla="*/ 466 w 565"/>
              <a:gd name="T63" fmla="*/ 0 h 30"/>
              <a:gd name="T64" fmla="*/ 443 w 565"/>
              <a:gd name="T65" fmla="*/ 0 h 30"/>
              <a:gd name="T66" fmla="*/ 419 w 565"/>
              <a:gd name="T67" fmla="*/ 0 h 30"/>
              <a:gd name="T68" fmla="*/ 397 w 565"/>
              <a:gd name="T69" fmla="*/ 0 h 30"/>
              <a:gd name="T70" fmla="*/ 375 w 565"/>
              <a:gd name="T71" fmla="*/ 0 h 30"/>
              <a:gd name="T72" fmla="*/ 364 w 565"/>
              <a:gd name="T73" fmla="*/ 5 h 30"/>
              <a:gd name="T74" fmla="*/ 356 w 565"/>
              <a:gd name="T75" fmla="*/ 3 h 30"/>
              <a:gd name="T76" fmla="*/ 333 w 565"/>
              <a:gd name="T77" fmla="*/ 3 h 30"/>
              <a:gd name="T78" fmla="*/ 311 w 565"/>
              <a:gd name="T79" fmla="*/ 3 h 30"/>
              <a:gd name="T80" fmla="*/ 287 w 565"/>
              <a:gd name="T81" fmla="*/ 3 h 30"/>
              <a:gd name="T82" fmla="*/ 265 w 565"/>
              <a:gd name="T83" fmla="*/ 3 h 30"/>
              <a:gd name="T84" fmla="*/ 242 w 565"/>
              <a:gd name="T85" fmla="*/ 3 h 30"/>
              <a:gd name="T86" fmla="*/ 219 w 565"/>
              <a:gd name="T87" fmla="*/ 3 h 30"/>
              <a:gd name="T88" fmla="*/ 196 w 565"/>
              <a:gd name="T89" fmla="*/ 3 h 30"/>
              <a:gd name="T90" fmla="*/ 174 w 565"/>
              <a:gd name="T91" fmla="*/ 3 h 30"/>
              <a:gd name="T92" fmla="*/ 150 w 565"/>
              <a:gd name="T93" fmla="*/ 3 h 30"/>
              <a:gd name="T94" fmla="*/ 140 w 565"/>
              <a:gd name="T95" fmla="*/ 5 h 30"/>
              <a:gd name="T96" fmla="*/ 133 w 565"/>
              <a:gd name="T97" fmla="*/ 8 h 30"/>
              <a:gd name="T98" fmla="*/ 110 w 565"/>
              <a:gd name="T99" fmla="*/ 8 h 30"/>
              <a:gd name="T100" fmla="*/ 86 w 565"/>
              <a:gd name="T101" fmla="*/ 8 h 30"/>
              <a:gd name="T102" fmla="*/ 64 w 565"/>
              <a:gd name="T103" fmla="*/ 8 h 30"/>
              <a:gd name="T104" fmla="*/ 42 w 565"/>
              <a:gd name="T105" fmla="*/ 8 h 30"/>
              <a:gd name="T106" fmla="*/ 18 w 565"/>
              <a:gd name="T107" fmla="*/ 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5" h="30">
                <a:moveTo>
                  <a:pt x="0" y="8"/>
                </a:moveTo>
                <a:lnTo>
                  <a:pt x="0" y="30"/>
                </a:lnTo>
                <a:lnTo>
                  <a:pt x="7" y="30"/>
                </a:lnTo>
                <a:lnTo>
                  <a:pt x="13" y="30"/>
                </a:lnTo>
                <a:lnTo>
                  <a:pt x="18" y="30"/>
                </a:lnTo>
                <a:lnTo>
                  <a:pt x="24" y="30"/>
                </a:lnTo>
                <a:lnTo>
                  <a:pt x="29" y="30"/>
                </a:lnTo>
                <a:lnTo>
                  <a:pt x="35" y="30"/>
                </a:lnTo>
                <a:lnTo>
                  <a:pt x="42" y="30"/>
                </a:lnTo>
                <a:lnTo>
                  <a:pt x="46" y="30"/>
                </a:lnTo>
                <a:lnTo>
                  <a:pt x="51" y="30"/>
                </a:lnTo>
                <a:lnTo>
                  <a:pt x="59" y="30"/>
                </a:lnTo>
                <a:lnTo>
                  <a:pt x="64" y="30"/>
                </a:lnTo>
                <a:lnTo>
                  <a:pt x="69" y="30"/>
                </a:lnTo>
                <a:lnTo>
                  <a:pt x="75" y="30"/>
                </a:lnTo>
                <a:lnTo>
                  <a:pt x="81" y="30"/>
                </a:lnTo>
                <a:lnTo>
                  <a:pt x="86" y="30"/>
                </a:lnTo>
                <a:lnTo>
                  <a:pt x="93" y="30"/>
                </a:lnTo>
                <a:lnTo>
                  <a:pt x="99" y="30"/>
                </a:lnTo>
                <a:lnTo>
                  <a:pt x="104" y="30"/>
                </a:lnTo>
                <a:lnTo>
                  <a:pt x="110" y="30"/>
                </a:lnTo>
                <a:lnTo>
                  <a:pt x="115" y="30"/>
                </a:lnTo>
                <a:lnTo>
                  <a:pt x="121" y="30"/>
                </a:lnTo>
                <a:lnTo>
                  <a:pt x="128" y="30"/>
                </a:lnTo>
                <a:lnTo>
                  <a:pt x="133" y="30"/>
                </a:lnTo>
                <a:lnTo>
                  <a:pt x="137" y="30"/>
                </a:lnTo>
                <a:lnTo>
                  <a:pt x="137" y="30"/>
                </a:lnTo>
                <a:lnTo>
                  <a:pt x="142" y="28"/>
                </a:lnTo>
                <a:lnTo>
                  <a:pt x="144" y="28"/>
                </a:lnTo>
                <a:lnTo>
                  <a:pt x="152" y="24"/>
                </a:lnTo>
                <a:lnTo>
                  <a:pt x="145" y="14"/>
                </a:lnTo>
                <a:lnTo>
                  <a:pt x="145" y="25"/>
                </a:lnTo>
                <a:lnTo>
                  <a:pt x="150" y="25"/>
                </a:lnTo>
                <a:lnTo>
                  <a:pt x="155" y="25"/>
                </a:lnTo>
                <a:lnTo>
                  <a:pt x="161" y="25"/>
                </a:lnTo>
                <a:lnTo>
                  <a:pt x="168" y="25"/>
                </a:lnTo>
                <a:lnTo>
                  <a:pt x="174" y="25"/>
                </a:lnTo>
                <a:lnTo>
                  <a:pt x="179" y="25"/>
                </a:lnTo>
                <a:lnTo>
                  <a:pt x="184" y="25"/>
                </a:lnTo>
                <a:lnTo>
                  <a:pt x="191" y="25"/>
                </a:lnTo>
                <a:lnTo>
                  <a:pt x="196" y="25"/>
                </a:lnTo>
                <a:lnTo>
                  <a:pt x="201" y="25"/>
                </a:lnTo>
                <a:lnTo>
                  <a:pt x="209" y="25"/>
                </a:lnTo>
                <a:lnTo>
                  <a:pt x="214" y="25"/>
                </a:lnTo>
                <a:lnTo>
                  <a:pt x="219" y="25"/>
                </a:lnTo>
                <a:lnTo>
                  <a:pt x="225" y="25"/>
                </a:lnTo>
                <a:lnTo>
                  <a:pt x="231" y="25"/>
                </a:lnTo>
                <a:lnTo>
                  <a:pt x="236" y="25"/>
                </a:lnTo>
                <a:lnTo>
                  <a:pt x="242" y="25"/>
                </a:lnTo>
                <a:lnTo>
                  <a:pt x="247" y="25"/>
                </a:lnTo>
                <a:lnTo>
                  <a:pt x="254" y="25"/>
                </a:lnTo>
                <a:lnTo>
                  <a:pt x="260" y="25"/>
                </a:lnTo>
                <a:lnTo>
                  <a:pt x="265" y="25"/>
                </a:lnTo>
                <a:lnTo>
                  <a:pt x="270" y="25"/>
                </a:lnTo>
                <a:lnTo>
                  <a:pt x="278" y="25"/>
                </a:lnTo>
                <a:lnTo>
                  <a:pt x="282" y="25"/>
                </a:lnTo>
                <a:lnTo>
                  <a:pt x="287" y="25"/>
                </a:lnTo>
                <a:lnTo>
                  <a:pt x="295" y="25"/>
                </a:lnTo>
                <a:lnTo>
                  <a:pt x="300" y="25"/>
                </a:lnTo>
                <a:lnTo>
                  <a:pt x="305" y="25"/>
                </a:lnTo>
                <a:lnTo>
                  <a:pt x="311" y="25"/>
                </a:lnTo>
                <a:lnTo>
                  <a:pt x="317" y="25"/>
                </a:lnTo>
                <a:lnTo>
                  <a:pt x="322" y="25"/>
                </a:lnTo>
                <a:lnTo>
                  <a:pt x="329" y="25"/>
                </a:lnTo>
                <a:lnTo>
                  <a:pt x="333" y="25"/>
                </a:lnTo>
                <a:lnTo>
                  <a:pt x="340" y="25"/>
                </a:lnTo>
                <a:lnTo>
                  <a:pt x="346" y="25"/>
                </a:lnTo>
                <a:lnTo>
                  <a:pt x="351" y="25"/>
                </a:lnTo>
                <a:lnTo>
                  <a:pt x="356" y="25"/>
                </a:lnTo>
                <a:lnTo>
                  <a:pt x="364" y="25"/>
                </a:lnTo>
                <a:lnTo>
                  <a:pt x="368" y="25"/>
                </a:lnTo>
                <a:lnTo>
                  <a:pt x="368" y="25"/>
                </a:lnTo>
                <a:lnTo>
                  <a:pt x="373" y="24"/>
                </a:lnTo>
                <a:lnTo>
                  <a:pt x="373" y="24"/>
                </a:lnTo>
                <a:lnTo>
                  <a:pt x="380" y="20"/>
                </a:lnTo>
                <a:lnTo>
                  <a:pt x="375" y="11"/>
                </a:lnTo>
                <a:lnTo>
                  <a:pt x="375" y="22"/>
                </a:lnTo>
                <a:lnTo>
                  <a:pt x="381" y="22"/>
                </a:lnTo>
                <a:lnTo>
                  <a:pt x="386" y="22"/>
                </a:lnTo>
                <a:lnTo>
                  <a:pt x="392" y="22"/>
                </a:lnTo>
                <a:lnTo>
                  <a:pt x="397" y="22"/>
                </a:lnTo>
                <a:lnTo>
                  <a:pt x="404" y="22"/>
                </a:lnTo>
                <a:lnTo>
                  <a:pt x="410" y="22"/>
                </a:lnTo>
                <a:lnTo>
                  <a:pt x="415" y="22"/>
                </a:lnTo>
                <a:lnTo>
                  <a:pt x="419" y="22"/>
                </a:lnTo>
                <a:lnTo>
                  <a:pt x="427" y="22"/>
                </a:lnTo>
                <a:lnTo>
                  <a:pt x="432" y="22"/>
                </a:lnTo>
                <a:lnTo>
                  <a:pt x="437" y="22"/>
                </a:lnTo>
                <a:lnTo>
                  <a:pt x="443" y="22"/>
                </a:lnTo>
                <a:lnTo>
                  <a:pt x="450" y="22"/>
                </a:lnTo>
                <a:lnTo>
                  <a:pt x="455" y="22"/>
                </a:lnTo>
                <a:lnTo>
                  <a:pt x="461" y="22"/>
                </a:lnTo>
                <a:lnTo>
                  <a:pt x="466" y="22"/>
                </a:lnTo>
                <a:lnTo>
                  <a:pt x="472" y="22"/>
                </a:lnTo>
                <a:lnTo>
                  <a:pt x="478" y="22"/>
                </a:lnTo>
                <a:lnTo>
                  <a:pt x="483" y="22"/>
                </a:lnTo>
                <a:lnTo>
                  <a:pt x="490" y="22"/>
                </a:lnTo>
                <a:lnTo>
                  <a:pt x="496" y="22"/>
                </a:lnTo>
                <a:lnTo>
                  <a:pt x="501" y="22"/>
                </a:lnTo>
                <a:lnTo>
                  <a:pt x="506" y="22"/>
                </a:lnTo>
                <a:lnTo>
                  <a:pt x="513" y="22"/>
                </a:lnTo>
                <a:lnTo>
                  <a:pt x="518" y="22"/>
                </a:lnTo>
                <a:lnTo>
                  <a:pt x="523" y="22"/>
                </a:lnTo>
                <a:lnTo>
                  <a:pt x="529" y="22"/>
                </a:lnTo>
                <a:lnTo>
                  <a:pt x="536" y="22"/>
                </a:lnTo>
                <a:lnTo>
                  <a:pt x="541" y="22"/>
                </a:lnTo>
                <a:lnTo>
                  <a:pt x="547" y="22"/>
                </a:lnTo>
                <a:lnTo>
                  <a:pt x="552" y="22"/>
                </a:lnTo>
                <a:lnTo>
                  <a:pt x="558" y="22"/>
                </a:lnTo>
                <a:lnTo>
                  <a:pt x="565" y="22"/>
                </a:lnTo>
                <a:lnTo>
                  <a:pt x="565" y="0"/>
                </a:lnTo>
                <a:lnTo>
                  <a:pt x="558" y="0"/>
                </a:lnTo>
                <a:lnTo>
                  <a:pt x="552" y="0"/>
                </a:lnTo>
                <a:lnTo>
                  <a:pt x="547" y="0"/>
                </a:lnTo>
                <a:lnTo>
                  <a:pt x="541" y="0"/>
                </a:lnTo>
                <a:lnTo>
                  <a:pt x="536" y="0"/>
                </a:lnTo>
                <a:lnTo>
                  <a:pt x="529" y="0"/>
                </a:lnTo>
                <a:lnTo>
                  <a:pt x="523" y="0"/>
                </a:lnTo>
                <a:lnTo>
                  <a:pt x="518" y="0"/>
                </a:lnTo>
                <a:lnTo>
                  <a:pt x="513" y="0"/>
                </a:lnTo>
                <a:lnTo>
                  <a:pt x="506" y="0"/>
                </a:lnTo>
                <a:lnTo>
                  <a:pt x="501" y="0"/>
                </a:lnTo>
                <a:lnTo>
                  <a:pt x="496" y="0"/>
                </a:lnTo>
                <a:lnTo>
                  <a:pt x="490" y="0"/>
                </a:lnTo>
                <a:lnTo>
                  <a:pt x="483" y="0"/>
                </a:lnTo>
                <a:lnTo>
                  <a:pt x="478" y="0"/>
                </a:lnTo>
                <a:lnTo>
                  <a:pt x="472" y="0"/>
                </a:lnTo>
                <a:lnTo>
                  <a:pt x="466" y="0"/>
                </a:lnTo>
                <a:lnTo>
                  <a:pt x="461" y="0"/>
                </a:lnTo>
                <a:lnTo>
                  <a:pt x="455" y="0"/>
                </a:lnTo>
                <a:lnTo>
                  <a:pt x="450" y="0"/>
                </a:lnTo>
                <a:lnTo>
                  <a:pt x="443" y="0"/>
                </a:lnTo>
                <a:lnTo>
                  <a:pt x="437" y="0"/>
                </a:lnTo>
                <a:lnTo>
                  <a:pt x="432" y="0"/>
                </a:lnTo>
                <a:lnTo>
                  <a:pt x="427" y="0"/>
                </a:lnTo>
                <a:lnTo>
                  <a:pt x="419" y="0"/>
                </a:lnTo>
                <a:lnTo>
                  <a:pt x="415" y="0"/>
                </a:lnTo>
                <a:lnTo>
                  <a:pt x="410" y="0"/>
                </a:lnTo>
                <a:lnTo>
                  <a:pt x="404" y="0"/>
                </a:lnTo>
                <a:lnTo>
                  <a:pt x="397" y="0"/>
                </a:lnTo>
                <a:lnTo>
                  <a:pt x="392" y="0"/>
                </a:lnTo>
                <a:lnTo>
                  <a:pt x="386" y="0"/>
                </a:lnTo>
                <a:lnTo>
                  <a:pt x="381" y="0"/>
                </a:lnTo>
                <a:lnTo>
                  <a:pt x="375" y="0"/>
                </a:lnTo>
                <a:lnTo>
                  <a:pt x="375" y="0"/>
                </a:lnTo>
                <a:lnTo>
                  <a:pt x="370" y="1"/>
                </a:lnTo>
                <a:lnTo>
                  <a:pt x="370" y="1"/>
                </a:lnTo>
                <a:lnTo>
                  <a:pt x="364" y="5"/>
                </a:lnTo>
                <a:lnTo>
                  <a:pt x="368" y="14"/>
                </a:lnTo>
                <a:lnTo>
                  <a:pt x="368" y="3"/>
                </a:lnTo>
                <a:lnTo>
                  <a:pt x="364" y="3"/>
                </a:lnTo>
                <a:lnTo>
                  <a:pt x="356" y="3"/>
                </a:lnTo>
                <a:lnTo>
                  <a:pt x="351" y="3"/>
                </a:lnTo>
                <a:lnTo>
                  <a:pt x="346" y="3"/>
                </a:lnTo>
                <a:lnTo>
                  <a:pt x="340" y="3"/>
                </a:lnTo>
                <a:lnTo>
                  <a:pt x="333" y="3"/>
                </a:lnTo>
                <a:lnTo>
                  <a:pt x="329" y="3"/>
                </a:lnTo>
                <a:lnTo>
                  <a:pt x="322" y="3"/>
                </a:lnTo>
                <a:lnTo>
                  <a:pt x="317" y="3"/>
                </a:lnTo>
                <a:lnTo>
                  <a:pt x="311" y="3"/>
                </a:lnTo>
                <a:lnTo>
                  <a:pt x="305" y="3"/>
                </a:lnTo>
                <a:lnTo>
                  <a:pt x="300" y="3"/>
                </a:lnTo>
                <a:lnTo>
                  <a:pt x="295" y="3"/>
                </a:lnTo>
                <a:lnTo>
                  <a:pt x="287" y="3"/>
                </a:lnTo>
                <a:lnTo>
                  <a:pt x="282" y="3"/>
                </a:lnTo>
                <a:lnTo>
                  <a:pt x="278" y="3"/>
                </a:lnTo>
                <a:lnTo>
                  <a:pt x="270" y="3"/>
                </a:lnTo>
                <a:lnTo>
                  <a:pt x="265" y="3"/>
                </a:lnTo>
                <a:lnTo>
                  <a:pt x="260" y="3"/>
                </a:lnTo>
                <a:lnTo>
                  <a:pt x="254" y="3"/>
                </a:lnTo>
                <a:lnTo>
                  <a:pt x="247" y="3"/>
                </a:lnTo>
                <a:lnTo>
                  <a:pt x="242" y="3"/>
                </a:lnTo>
                <a:lnTo>
                  <a:pt x="236" y="3"/>
                </a:lnTo>
                <a:lnTo>
                  <a:pt x="231" y="3"/>
                </a:lnTo>
                <a:lnTo>
                  <a:pt x="225" y="3"/>
                </a:lnTo>
                <a:lnTo>
                  <a:pt x="219" y="3"/>
                </a:lnTo>
                <a:lnTo>
                  <a:pt x="214" y="3"/>
                </a:lnTo>
                <a:lnTo>
                  <a:pt x="209" y="3"/>
                </a:lnTo>
                <a:lnTo>
                  <a:pt x="201" y="3"/>
                </a:lnTo>
                <a:lnTo>
                  <a:pt x="196" y="3"/>
                </a:lnTo>
                <a:lnTo>
                  <a:pt x="191" y="3"/>
                </a:lnTo>
                <a:lnTo>
                  <a:pt x="184" y="3"/>
                </a:lnTo>
                <a:lnTo>
                  <a:pt x="179" y="3"/>
                </a:lnTo>
                <a:lnTo>
                  <a:pt x="174" y="3"/>
                </a:lnTo>
                <a:lnTo>
                  <a:pt x="168" y="3"/>
                </a:lnTo>
                <a:lnTo>
                  <a:pt x="161" y="3"/>
                </a:lnTo>
                <a:lnTo>
                  <a:pt x="155" y="3"/>
                </a:lnTo>
                <a:lnTo>
                  <a:pt x="150" y="3"/>
                </a:lnTo>
                <a:lnTo>
                  <a:pt x="145" y="3"/>
                </a:lnTo>
                <a:lnTo>
                  <a:pt x="145" y="3"/>
                </a:lnTo>
                <a:lnTo>
                  <a:pt x="140" y="5"/>
                </a:lnTo>
                <a:lnTo>
                  <a:pt x="140" y="5"/>
                </a:lnTo>
                <a:lnTo>
                  <a:pt x="133" y="9"/>
                </a:lnTo>
                <a:lnTo>
                  <a:pt x="137" y="19"/>
                </a:lnTo>
                <a:lnTo>
                  <a:pt x="137" y="8"/>
                </a:lnTo>
                <a:lnTo>
                  <a:pt x="133" y="8"/>
                </a:lnTo>
                <a:lnTo>
                  <a:pt x="128" y="8"/>
                </a:lnTo>
                <a:lnTo>
                  <a:pt x="121" y="8"/>
                </a:lnTo>
                <a:lnTo>
                  <a:pt x="115" y="8"/>
                </a:lnTo>
                <a:lnTo>
                  <a:pt x="110" y="8"/>
                </a:lnTo>
                <a:lnTo>
                  <a:pt x="104" y="8"/>
                </a:lnTo>
                <a:lnTo>
                  <a:pt x="99" y="8"/>
                </a:lnTo>
                <a:lnTo>
                  <a:pt x="93" y="8"/>
                </a:lnTo>
                <a:lnTo>
                  <a:pt x="86" y="8"/>
                </a:lnTo>
                <a:lnTo>
                  <a:pt x="81" y="8"/>
                </a:lnTo>
                <a:lnTo>
                  <a:pt x="75" y="8"/>
                </a:lnTo>
                <a:lnTo>
                  <a:pt x="69" y="8"/>
                </a:lnTo>
                <a:lnTo>
                  <a:pt x="64" y="8"/>
                </a:lnTo>
                <a:lnTo>
                  <a:pt x="59" y="8"/>
                </a:lnTo>
                <a:lnTo>
                  <a:pt x="51" y="8"/>
                </a:lnTo>
                <a:lnTo>
                  <a:pt x="46" y="8"/>
                </a:lnTo>
                <a:lnTo>
                  <a:pt x="42" y="8"/>
                </a:lnTo>
                <a:lnTo>
                  <a:pt x="35" y="8"/>
                </a:lnTo>
                <a:lnTo>
                  <a:pt x="29" y="8"/>
                </a:lnTo>
                <a:lnTo>
                  <a:pt x="24" y="8"/>
                </a:lnTo>
                <a:lnTo>
                  <a:pt x="18" y="8"/>
                </a:lnTo>
                <a:lnTo>
                  <a:pt x="13" y="8"/>
                </a:lnTo>
                <a:lnTo>
                  <a:pt x="7" y="8"/>
                </a:lnTo>
                <a:lnTo>
                  <a:pt x="0" y="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51" name="Rectangle 118">
            <a:extLst>
              <a:ext uri="{FF2B5EF4-FFF2-40B4-BE49-F238E27FC236}">
                <a16:creationId xmlns:a16="http://schemas.microsoft.com/office/drawing/2014/main" id="{570C7E1C-D0C0-46A3-B6F1-F86B04CC6D5B}"/>
              </a:ext>
            </a:extLst>
          </p:cNvPr>
          <p:cNvSpPr>
            <a:spLocks noChangeArrowheads="1"/>
          </p:cNvSpPr>
          <p:nvPr/>
        </p:nvSpPr>
        <p:spPr bwMode="auto">
          <a:xfrm>
            <a:off x="4792663" y="4787900"/>
            <a:ext cx="27305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52" name="Rectangle 119">
            <a:extLst>
              <a:ext uri="{FF2B5EF4-FFF2-40B4-BE49-F238E27FC236}">
                <a16:creationId xmlns:a16="http://schemas.microsoft.com/office/drawing/2014/main" id="{853067AA-0F6A-4DAF-ADD2-064B3006DC39}"/>
              </a:ext>
            </a:extLst>
          </p:cNvPr>
          <p:cNvSpPr>
            <a:spLocks noChangeArrowheads="1"/>
          </p:cNvSpPr>
          <p:nvPr/>
        </p:nvSpPr>
        <p:spPr bwMode="auto">
          <a:xfrm>
            <a:off x="4792663" y="4799013"/>
            <a:ext cx="2976563"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Number of instances seen before interruption, 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53" name="Rectangle 120">
            <a:extLst>
              <a:ext uri="{FF2B5EF4-FFF2-40B4-BE49-F238E27FC236}">
                <a16:creationId xmlns:a16="http://schemas.microsoft.com/office/drawing/2014/main" id="{96BA379F-5385-4694-8DBB-D293A95FE65C}"/>
              </a:ext>
            </a:extLst>
          </p:cNvPr>
          <p:cNvSpPr>
            <a:spLocks noChangeArrowheads="1"/>
          </p:cNvSpPr>
          <p:nvPr/>
        </p:nvSpPr>
        <p:spPr bwMode="auto">
          <a:xfrm rot="16200000">
            <a:off x="3314700" y="3217863"/>
            <a:ext cx="827088"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accuracy(%)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0" name="Oval 239">
            <a:extLst>
              <a:ext uri="{FF2B5EF4-FFF2-40B4-BE49-F238E27FC236}">
                <a16:creationId xmlns:a16="http://schemas.microsoft.com/office/drawing/2014/main" id="{E7F950EA-7542-4982-BC0B-5A5BB4B9CB05}"/>
              </a:ext>
            </a:extLst>
          </p:cNvPr>
          <p:cNvSpPr/>
          <p:nvPr/>
        </p:nvSpPr>
        <p:spPr>
          <a:xfrm>
            <a:off x="8192583" y="2248287"/>
            <a:ext cx="91830" cy="9183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57280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4109" y="0"/>
            <a:ext cx="5089021" cy="1143000"/>
          </a:xfrm>
        </p:spPr>
        <p:txBody>
          <a:bodyPr/>
          <a:lstStyle/>
          <a:p>
            <a:r>
              <a:rPr lang="en-US" dirty="0"/>
              <a:t>Motivation</a:t>
            </a:r>
          </a:p>
        </p:txBody>
      </p:sp>
      <p:sp>
        <p:nvSpPr>
          <p:cNvPr id="3" name="Content Placeholder 2"/>
          <p:cNvSpPr>
            <a:spLocks noGrp="1"/>
          </p:cNvSpPr>
          <p:nvPr>
            <p:ph idx="1"/>
          </p:nvPr>
        </p:nvSpPr>
        <p:spPr>
          <a:xfrm>
            <a:off x="1524000" y="1403648"/>
            <a:ext cx="8524430" cy="3159806"/>
          </a:xfrm>
        </p:spPr>
        <p:txBody>
          <a:bodyPr/>
          <a:lstStyle/>
          <a:p>
            <a:r>
              <a:rPr lang="en-US" dirty="0"/>
              <a:t>We build a robot assistant</a:t>
            </a:r>
          </a:p>
          <a:p>
            <a:r>
              <a:rPr lang="en-US" dirty="0"/>
              <a:t>It uses ideas we learned this quarter…</a:t>
            </a:r>
          </a:p>
          <a:p>
            <a:r>
              <a:rPr lang="en-US" sz="2000" dirty="0"/>
              <a:t>“</a:t>
            </a:r>
            <a:r>
              <a:rPr lang="en-US" sz="2000" i="1" dirty="0" err="1"/>
              <a:t>Asimo</a:t>
            </a:r>
            <a:r>
              <a:rPr lang="en-US" sz="2000" i="1" dirty="0"/>
              <a:t>: go to </a:t>
            </a:r>
            <a:r>
              <a:rPr lang="en-US" sz="2000" i="1" dirty="0" err="1"/>
              <a:t>Malcom</a:t>
            </a:r>
            <a:r>
              <a:rPr lang="en-US" sz="2000" i="1" dirty="0"/>
              <a:t> Smiths and pick up my motorbike</a:t>
            </a:r>
            <a:r>
              <a:rPr lang="en-US" sz="2000" dirty="0"/>
              <a:t>”. Uses A* to plan the route to and from the motorcycle repair shop.</a:t>
            </a:r>
          </a:p>
          <a:p>
            <a:r>
              <a:rPr lang="en-US" sz="2000" dirty="0"/>
              <a:t>“</a:t>
            </a:r>
            <a:r>
              <a:rPr lang="en-US" sz="2000" i="1" dirty="0" err="1"/>
              <a:t>Asimo</a:t>
            </a:r>
            <a:r>
              <a:rPr lang="en-US" sz="2000" i="1" dirty="0"/>
              <a:t>: find Mr. Mittens</a:t>
            </a:r>
            <a:r>
              <a:rPr lang="en-US" sz="2000" dirty="0"/>
              <a:t>”. Uses machine learning to recognize cats in its video stream.</a:t>
            </a:r>
          </a:p>
          <a:p>
            <a:r>
              <a:rPr lang="en-US" sz="2000" dirty="0">
                <a:solidFill>
                  <a:schemeClr val="bg1">
                    <a:lumMod val="50000"/>
                  </a:schemeClr>
                </a:solidFill>
              </a:rPr>
              <a:t>“</a:t>
            </a:r>
            <a:r>
              <a:rPr lang="en-US" sz="2000" i="1" dirty="0" err="1">
                <a:solidFill>
                  <a:schemeClr val="bg1">
                    <a:lumMod val="50000"/>
                  </a:schemeClr>
                </a:solidFill>
              </a:rPr>
              <a:t>Asimo</a:t>
            </a:r>
            <a:r>
              <a:rPr lang="en-US" sz="2000" i="1" dirty="0">
                <a:solidFill>
                  <a:schemeClr val="bg1">
                    <a:lumMod val="50000"/>
                  </a:schemeClr>
                </a:solidFill>
              </a:rPr>
              <a:t>: find Mr. Mittens</a:t>
            </a:r>
            <a:r>
              <a:rPr lang="en-US" sz="2000" dirty="0">
                <a:solidFill>
                  <a:schemeClr val="bg1">
                    <a:lumMod val="50000"/>
                  </a:schemeClr>
                </a:solidFill>
              </a:rPr>
              <a:t>”. Uses reasoning to understand that if you see a cat’s tail, you have found the cat.</a:t>
            </a:r>
          </a:p>
          <a:p>
            <a:endParaRPr lang="en-US" sz="2400" dirty="0"/>
          </a:p>
        </p:txBody>
      </p:sp>
      <p:pic>
        <p:nvPicPr>
          <p:cNvPr id="1026" name="Picture 2" descr="http://spectrum.ieee.org/image/1709195"/>
          <p:cNvPicPr>
            <a:picLocks noChangeAspect="1" noChangeArrowheads="1"/>
          </p:cNvPicPr>
          <p:nvPr/>
        </p:nvPicPr>
        <p:blipFill>
          <a:blip r:embed="rId2" cstate="print"/>
          <a:srcRect/>
          <a:stretch>
            <a:fillRect/>
          </a:stretch>
        </p:blipFill>
        <p:spPr bwMode="auto">
          <a:xfrm>
            <a:off x="134816" y="52920"/>
            <a:ext cx="803400" cy="1281869"/>
          </a:xfrm>
          <a:prstGeom prst="rect">
            <a:avLst/>
          </a:prstGeom>
          <a:noFill/>
        </p:spPr>
      </p:pic>
      <p:pic>
        <p:nvPicPr>
          <p:cNvPr id="1029" name="Picture 5"/>
          <p:cNvPicPr>
            <a:picLocks noChangeAspect="1" noChangeArrowheads="1"/>
          </p:cNvPicPr>
          <p:nvPr/>
        </p:nvPicPr>
        <p:blipFill>
          <a:blip r:embed="rId3" cstate="print"/>
          <a:srcRect/>
          <a:stretch>
            <a:fillRect/>
          </a:stretch>
        </p:blipFill>
        <p:spPr bwMode="auto">
          <a:xfrm>
            <a:off x="8927866" y="0"/>
            <a:ext cx="1740134" cy="1400264"/>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7547179" y="0"/>
            <a:ext cx="1189466" cy="1387710"/>
          </a:xfrm>
          <a:prstGeom prst="rect">
            <a:avLst/>
          </a:prstGeom>
          <a:noFill/>
          <a:ln w="9525">
            <a:noFill/>
            <a:miter lim="800000"/>
            <a:headEnd/>
            <a:tailEnd/>
          </a:ln>
        </p:spPr>
      </p:pic>
      <p:pic>
        <p:nvPicPr>
          <p:cNvPr id="1032" name="Picture 8" descr="Screen shot 2014-08-27 at 9.41.00 PM"/>
          <p:cNvPicPr>
            <a:picLocks noChangeAspect="1" noChangeArrowheads="1"/>
          </p:cNvPicPr>
          <p:nvPr/>
        </p:nvPicPr>
        <p:blipFill>
          <a:blip r:embed="rId5" cstate="print"/>
          <a:srcRect t="21486" r="42367" b="15293"/>
          <a:stretch>
            <a:fillRect/>
          </a:stretch>
        </p:blipFill>
        <p:spPr bwMode="auto">
          <a:xfrm>
            <a:off x="9057444" y="4268625"/>
            <a:ext cx="3134556" cy="2589375"/>
          </a:xfrm>
          <a:prstGeom prst="rect">
            <a:avLst/>
          </a:prstGeom>
          <a:noFill/>
        </p:spPr>
      </p:pic>
      <p:sp>
        <p:nvSpPr>
          <p:cNvPr id="9" name="Content Placeholder 2"/>
          <p:cNvSpPr txBox="1">
            <a:spLocks/>
          </p:cNvSpPr>
          <p:nvPr/>
        </p:nvSpPr>
        <p:spPr>
          <a:xfrm>
            <a:off x="1524000" y="4460905"/>
            <a:ext cx="5845323" cy="1707734"/>
          </a:xfrm>
          <a:prstGeom prst="rect">
            <a:avLst/>
          </a:prstGeom>
        </p:spPr>
        <p:txBody>
          <a:bodyPr vert="horz" lIns="91440" tIns="45720" rIns="91440" bIns="45720" rtlCol="0">
            <a:normAutofit/>
          </a:bodyPr>
          <a:lstStyle/>
          <a:p>
            <a:pPr marL="342900">
              <a:spcBef>
                <a:spcPct val="20000"/>
              </a:spcBef>
              <a:defRPr/>
            </a:pPr>
            <a:r>
              <a:rPr lang="en-US" sz="2000" dirty="0">
                <a:solidFill>
                  <a:schemeClr val="bg1">
                    <a:lumMod val="50000"/>
                  </a:schemeClr>
                </a:solidFill>
              </a:rPr>
              <a:t>This commonsense fact </a:t>
            </a:r>
            <a:r>
              <a:rPr lang="en-US" sz="2000" i="1" dirty="0">
                <a:solidFill>
                  <a:schemeClr val="bg1">
                    <a:lumMod val="50000"/>
                  </a:schemeClr>
                </a:solidFill>
              </a:rPr>
              <a:t>does</a:t>
            </a:r>
            <a:r>
              <a:rPr lang="en-US" sz="2000" dirty="0">
                <a:solidFill>
                  <a:schemeClr val="bg1">
                    <a:lumMod val="50000"/>
                  </a:schemeClr>
                </a:solidFill>
              </a:rPr>
              <a:t> need to be encoded (or learned). If you find a bike wheel, it does NOT mean you found the bike…</a:t>
            </a:r>
          </a:p>
          <a:p>
            <a:pPr marL="342900">
              <a:spcBef>
                <a:spcPct val="20000"/>
              </a:spcBef>
            </a:pPr>
            <a:r>
              <a:rPr lang="en-US" altLang="en-US" sz="2000" dirty="0">
                <a:solidFill>
                  <a:schemeClr val="bg1">
                    <a:lumMod val="50000"/>
                  </a:schemeClr>
                </a:solidFill>
                <a:sym typeface="Symbol" pitchFamily="18" charset="2"/>
              </a:rPr>
              <a:t></a:t>
            </a:r>
            <a:r>
              <a:rPr lang="en-US" altLang="en-US" sz="2000" dirty="0" err="1">
                <a:solidFill>
                  <a:schemeClr val="bg1">
                    <a:lumMod val="50000"/>
                  </a:schemeClr>
                </a:solidFill>
                <a:sym typeface="Symbol" pitchFamily="18" charset="2"/>
              </a:rPr>
              <a:t>x,y</a:t>
            </a:r>
            <a:r>
              <a:rPr lang="en-US" altLang="en-US" sz="2000" dirty="0">
                <a:solidFill>
                  <a:schemeClr val="bg1">
                    <a:lumMod val="50000"/>
                  </a:schemeClr>
                </a:solidFill>
                <a:sym typeface="Symbol" pitchFamily="18" charset="2"/>
              </a:rPr>
              <a:t>  </a:t>
            </a:r>
            <a:r>
              <a:rPr lang="en-US" altLang="en-US" sz="2000" dirty="0" err="1">
                <a:solidFill>
                  <a:schemeClr val="bg1">
                    <a:lumMod val="50000"/>
                  </a:schemeClr>
                </a:solidFill>
                <a:sym typeface="Symbol" pitchFamily="18" charset="2"/>
              </a:rPr>
              <a:t>isCatTail</a:t>
            </a:r>
            <a:r>
              <a:rPr lang="en-US" altLang="en-US" sz="2000" dirty="0">
                <a:solidFill>
                  <a:schemeClr val="bg1">
                    <a:lumMod val="50000"/>
                  </a:schemeClr>
                </a:solidFill>
                <a:sym typeface="Symbol" pitchFamily="18" charset="2"/>
              </a:rPr>
              <a:t>(</a:t>
            </a:r>
            <a:r>
              <a:rPr lang="en-US" altLang="en-US" sz="2000" dirty="0">
                <a:solidFill>
                  <a:schemeClr val="bg1">
                    <a:lumMod val="50000"/>
                  </a:schemeClr>
                </a:solidFill>
              </a:rPr>
              <a:t>x</a:t>
            </a:r>
            <a:r>
              <a:rPr lang="en-US" altLang="en-US" sz="2000" dirty="0">
                <a:solidFill>
                  <a:schemeClr val="bg1">
                    <a:lumMod val="50000"/>
                  </a:schemeClr>
                </a:solidFill>
                <a:sym typeface="Symbol" pitchFamily="18" charset="2"/>
              </a:rPr>
              <a:t>)  </a:t>
            </a:r>
            <a:r>
              <a:rPr lang="en-US" altLang="en-US" sz="2000" dirty="0" err="1">
                <a:solidFill>
                  <a:schemeClr val="bg1">
                    <a:lumMod val="50000"/>
                  </a:schemeClr>
                </a:solidFill>
                <a:sym typeface="Symbol" pitchFamily="18" charset="2"/>
              </a:rPr>
              <a:t>isAttachedTo</a:t>
            </a:r>
            <a:r>
              <a:rPr lang="en-US" altLang="en-US" sz="2000" dirty="0">
                <a:solidFill>
                  <a:schemeClr val="bg1">
                    <a:lumMod val="50000"/>
                  </a:schemeClr>
                </a:solidFill>
                <a:sym typeface="Symbol" pitchFamily="18" charset="2"/>
              </a:rPr>
              <a:t>(</a:t>
            </a:r>
            <a:r>
              <a:rPr lang="en-US" altLang="en-US" sz="2000" dirty="0" err="1">
                <a:solidFill>
                  <a:schemeClr val="bg1">
                    <a:lumMod val="50000"/>
                  </a:schemeClr>
                </a:solidFill>
              </a:rPr>
              <a:t>x,y</a:t>
            </a:r>
            <a:r>
              <a:rPr lang="en-US" altLang="en-US" sz="2000" dirty="0">
                <a:solidFill>
                  <a:schemeClr val="bg1">
                    <a:lumMod val="50000"/>
                  </a:schemeClr>
                </a:solidFill>
                <a:sym typeface="Symbol" pitchFamily="18" charset="2"/>
              </a:rPr>
              <a:t>)  </a:t>
            </a:r>
            <a:r>
              <a:rPr lang="en-US" altLang="en-US" sz="2000" dirty="0" err="1">
                <a:solidFill>
                  <a:schemeClr val="bg1">
                    <a:lumMod val="50000"/>
                  </a:schemeClr>
                </a:solidFill>
                <a:sym typeface="Symbol" pitchFamily="18" charset="2"/>
              </a:rPr>
              <a:t>isCat</a:t>
            </a:r>
            <a:r>
              <a:rPr lang="en-US" altLang="en-US" sz="2000" dirty="0">
                <a:solidFill>
                  <a:schemeClr val="bg1">
                    <a:lumMod val="50000"/>
                  </a:schemeClr>
                </a:solidFill>
                <a:sym typeface="Symbol" pitchFamily="18" charset="2"/>
              </a:rPr>
              <a:t>(y)</a:t>
            </a:r>
            <a:endParaRPr lang="en-US" sz="2000" dirty="0">
              <a:solidFill>
                <a:schemeClr val="bg1">
                  <a:lumMod val="50000"/>
                </a:schemeClr>
              </a:solidFill>
            </a:endParaRPr>
          </a:p>
          <a:p>
            <a:pPr marL="342900" indent="-342900">
              <a:spcBef>
                <a:spcPct val="20000"/>
              </a:spcBef>
              <a:buFont typeface="Arial" pitchFamily="34" charset="0"/>
              <a:buChar char="•"/>
              <a:defRPr/>
            </a:pPr>
            <a:endParaRPr lang="en-US" sz="2400" dirty="0"/>
          </a:p>
        </p:txBody>
      </p:sp>
      <p:pic>
        <p:nvPicPr>
          <p:cNvPr id="1033" name="Picture 9"/>
          <p:cNvPicPr>
            <a:picLocks noChangeAspect="1" noChangeArrowheads="1"/>
          </p:cNvPicPr>
          <p:nvPr/>
        </p:nvPicPr>
        <p:blipFill>
          <a:blip r:embed="rId6" cstate="print"/>
          <a:srcRect/>
          <a:stretch>
            <a:fillRect/>
          </a:stretch>
        </p:blipFill>
        <p:spPr bwMode="auto">
          <a:xfrm>
            <a:off x="11063654" y="3265325"/>
            <a:ext cx="903230" cy="1003300"/>
          </a:xfrm>
          <a:prstGeom prst="rect">
            <a:avLst/>
          </a:prstGeom>
          <a:noFill/>
          <a:ln w="9525">
            <a:noFill/>
            <a:miter lim="800000"/>
            <a:headEnd/>
            <a:tailEnd/>
          </a:ln>
        </p:spPr>
      </p:pic>
    </p:spTree>
    <p:extLst>
      <p:ext uri="{BB962C8B-B14F-4D97-AF65-F5344CB8AC3E}">
        <p14:creationId xmlns:p14="http://schemas.microsoft.com/office/powerpoint/2010/main" val="3999555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D8876B0E-83CA-434D-A6AC-B208CCEAA9D2}"/>
              </a:ext>
            </a:extLst>
          </p:cNvPr>
          <p:cNvSpPr>
            <a:spLocks noGrp="1" noChangeArrowheads="1"/>
          </p:cNvSpPr>
          <p:nvPr>
            <p:ph type="title"/>
          </p:nvPr>
        </p:nvSpPr>
        <p:spPr>
          <a:xfrm>
            <a:off x="530225" y="87433"/>
            <a:ext cx="7924800" cy="826968"/>
          </a:xfrm>
        </p:spPr>
        <p:txBody>
          <a:bodyPr/>
          <a:lstStyle/>
          <a:p>
            <a:r>
              <a:rPr lang="en-US" altLang="en-US" sz="3800" dirty="0"/>
              <a:t>Case Study</a:t>
            </a:r>
            <a:r>
              <a:rPr lang="en-US" altLang="en-US" sz="3000" dirty="0"/>
              <a:t>: </a:t>
            </a:r>
            <a:r>
              <a:rPr lang="en-US" altLang="en-US" sz="3800" dirty="0"/>
              <a:t>Fish Recognition</a:t>
            </a:r>
            <a:endParaRPr lang="en-US" altLang="en-US" sz="3000" dirty="0"/>
          </a:p>
        </p:txBody>
      </p:sp>
      <p:sp>
        <p:nvSpPr>
          <p:cNvPr id="203781" name="Rectangle 5">
            <a:extLst>
              <a:ext uri="{FF2B5EF4-FFF2-40B4-BE49-F238E27FC236}">
                <a16:creationId xmlns:a16="http://schemas.microsoft.com/office/drawing/2014/main" id="{7D21F05D-6A06-42C6-A836-9F0C022494EC}"/>
              </a:ext>
            </a:extLst>
          </p:cNvPr>
          <p:cNvSpPr>
            <a:spLocks noChangeArrowheads="1"/>
          </p:cNvSpPr>
          <p:nvPr/>
        </p:nvSpPr>
        <p:spPr bwMode="auto">
          <a:xfrm>
            <a:off x="4400550" y="725488"/>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br>
              <a:rPr lang="en-US" altLang="en-US"/>
            </a:br>
            <a:endParaRPr lang="en-US" altLang="en-US"/>
          </a:p>
        </p:txBody>
      </p:sp>
      <p:sp>
        <p:nvSpPr>
          <p:cNvPr id="203783" name="Rectangle 7">
            <a:extLst>
              <a:ext uri="{FF2B5EF4-FFF2-40B4-BE49-F238E27FC236}">
                <a16:creationId xmlns:a16="http://schemas.microsoft.com/office/drawing/2014/main" id="{CEB8FB4E-8E51-4DF3-9FC2-ACD7C383D5F2}"/>
              </a:ext>
            </a:extLst>
          </p:cNvPr>
          <p:cNvSpPr>
            <a:spLocks noChangeArrowheads="1"/>
          </p:cNvSpPr>
          <p:nvPr/>
        </p:nvSpPr>
        <p:spPr bwMode="auto">
          <a:xfrm>
            <a:off x="1088120" y="1911421"/>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br>
              <a:rPr lang="en-US" altLang="en-US"/>
            </a:br>
            <a:endParaRPr lang="en-US" altLang="en-US"/>
          </a:p>
        </p:txBody>
      </p:sp>
      <p:sp>
        <p:nvSpPr>
          <p:cNvPr id="203785" name="Text Box 9">
            <a:extLst>
              <a:ext uri="{FF2B5EF4-FFF2-40B4-BE49-F238E27FC236}">
                <a16:creationId xmlns:a16="http://schemas.microsoft.com/office/drawing/2014/main" id="{880D9BEC-4097-4B8F-A4C8-F108B8F8E486}"/>
              </a:ext>
            </a:extLst>
          </p:cNvPr>
          <p:cNvSpPr txBox="1">
            <a:spLocks noChangeArrowheads="1"/>
          </p:cNvSpPr>
          <p:nvPr/>
        </p:nvSpPr>
        <p:spPr bwMode="auto">
          <a:xfrm>
            <a:off x="4125299" y="4938614"/>
            <a:ext cx="904806" cy="40013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dirty="0">
                <a:solidFill>
                  <a:srgbClr val="FF0000"/>
                </a:solidFill>
                <a:ea typeface="ＭＳ Ｐゴシック" panose="020B0600070205080204" pitchFamily="34" charset="-128"/>
              </a:rPr>
              <a:t>0.3 sec</a:t>
            </a:r>
            <a:endParaRPr lang="en-US" altLang="en-US" sz="2000" dirty="0">
              <a:solidFill>
                <a:srgbClr val="FF0000"/>
              </a:solidFill>
            </a:endParaRPr>
          </a:p>
        </p:txBody>
      </p:sp>
      <p:sp>
        <p:nvSpPr>
          <p:cNvPr id="203786" name="Text Box 10">
            <a:extLst>
              <a:ext uri="{FF2B5EF4-FFF2-40B4-BE49-F238E27FC236}">
                <a16:creationId xmlns:a16="http://schemas.microsoft.com/office/drawing/2014/main" id="{5FF24BBA-282B-4203-8E43-30247D396BB6}"/>
              </a:ext>
            </a:extLst>
          </p:cNvPr>
          <p:cNvSpPr txBox="1">
            <a:spLocks noChangeArrowheads="1"/>
          </p:cNvSpPr>
          <p:nvPr/>
        </p:nvSpPr>
        <p:spPr bwMode="auto">
          <a:xfrm>
            <a:off x="7492729" y="4959798"/>
            <a:ext cx="904806" cy="40013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dirty="0">
                <a:solidFill>
                  <a:srgbClr val="FF0000"/>
                </a:solidFill>
                <a:ea typeface="ＭＳ Ｐゴシック" panose="020B0600070205080204" pitchFamily="34" charset="-128"/>
              </a:rPr>
              <a:t>4.0 sec</a:t>
            </a:r>
            <a:endParaRPr lang="en-US" altLang="en-US" sz="2000" dirty="0">
              <a:solidFill>
                <a:srgbClr val="FF0000"/>
              </a:solidFill>
            </a:endParaRPr>
          </a:p>
        </p:txBody>
      </p:sp>
      <p:sp>
        <p:nvSpPr>
          <p:cNvPr id="203787" name="Line 11">
            <a:extLst>
              <a:ext uri="{FF2B5EF4-FFF2-40B4-BE49-F238E27FC236}">
                <a16:creationId xmlns:a16="http://schemas.microsoft.com/office/drawing/2014/main" id="{B8D8A276-91D8-4C02-B2CA-82367B1D44B3}"/>
              </a:ext>
            </a:extLst>
          </p:cNvPr>
          <p:cNvSpPr>
            <a:spLocks noChangeShapeType="1"/>
          </p:cNvSpPr>
          <p:nvPr/>
        </p:nvSpPr>
        <p:spPr bwMode="auto">
          <a:xfrm flipV="1">
            <a:off x="8248107" y="4674993"/>
            <a:ext cx="0" cy="28245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8" name="Line 12">
            <a:extLst>
              <a:ext uri="{FF2B5EF4-FFF2-40B4-BE49-F238E27FC236}">
                <a16:creationId xmlns:a16="http://schemas.microsoft.com/office/drawing/2014/main" id="{C5E1A4AB-556C-42FC-AA46-07B511D46E7D}"/>
              </a:ext>
            </a:extLst>
          </p:cNvPr>
          <p:cNvSpPr>
            <a:spLocks noChangeShapeType="1"/>
          </p:cNvSpPr>
          <p:nvPr/>
        </p:nvSpPr>
        <p:spPr bwMode="auto">
          <a:xfrm flipV="1">
            <a:off x="4552405" y="4604380"/>
            <a:ext cx="0" cy="33894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9" name="Line 13">
            <a:extLst>
              <a:ext uri="{FF2B5EF4-FFF2-40B4-BE49-F238E27FC236}">
                <a16:creationId xmlns:a16="http://schemas.microsoft.com/office/drawing/2014/main" id="{BF5E12CA-D938-42D3-9603-CD44B12ADB29}"/>
              </a:ext>
            </a:extLst>
          </p:cNvPr>
          <p:cNvSpPr>
            <a:spLocks noChangeShapeType="1"/>
          </p:cNvSpPr>
          <p:nvPr/>
        </p:nvSpPr>
        <p:spPr bwMode="auto">
          <a:xfrm flipV="1">
            <a:off x="4548875" y="2302405"/>
            <a:ext cx="0" cy="22596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a:extLst>
              <a:ext uri="{FF2B5EF4-FFF2-40B4-BE49-F238E27FC236}">
                <a16:creationId xmlns:a16="http://schemas.microsoft.com/office/drawing/2014/main" id="{E4C54FC0-F9B2-45DF-A5E4-E01FED09A953}"/>
              </a:ext>
            </a:extLst>
          </p:cNvPr>
          <p:cNvSpPr txBox="1"/>
          <p:nvPr/>
        </p:nvSpPr>
        <p:spPr>
          <a:xfrm>
            <a:off x="8484301" y="248911"/>
            <a:ext cx="3481119" cy="2031325"/>
          </a:xfrm>
          <a:prstGeom prst="rect">
            <a:avLst/>
          </a:prstGeom>
          <a:noFill/>
        </p:spPr>
        <p:txBody>
          <a:bodyPr wrap="square" rtlCol="0">
            <a:spAutoFit/>
          </a:bodyPr>
          <a:lstStyle/>
          <a:p>
            <a:r>
              <a:rPr lang="en-US" dirty="0"/>
              <a:t>Can we do better?</a:t>
            </a:r>
          </a:p>
          <a:p>
            <a:endParaRPr lang="en-US" dirty="0"/>
          </a:p>
          <a:p>
            <a:r>
              <a:rPr lang="en-US" dirty="0"/>
              <a:t>That is to say, can we converge even faster, like my </a:t>
            </a:r>
            <a:r>
              <a:rPr lang="en-US" dirty="0">
                <a:solidFill>
                  <a:srgbClr val="00B050"/>
                </a:solidFill>
              </a:rPr>
              <a:t>fake hypothetical example.</a:t>
            </a:r>
          </a:p>
          <a:p>
            <a:endParaRPr lang="en-US" dirty="0"/>
          </a:p>
          <a:p>
            <a:endParaRPr lang="en-US" dirty="0"/>
          </a:p>
        </p:txBody>
      </p:sp>
      <p:sp>
        <p:nvSpPr>
          <p:cNvPr id="7" name="Line 6">
            <a:extLst>
              <a:ext uri="{FF2B5EF4-FFF2-40B4-BE49-F238E27FC236}">
                <a16:creationId xmlns:a16="http://schemas.microsoft.com/office/drawing/2014/main" id="{CAFB3412-08E6-40B5-A97C-AE75085D23DC}"/>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7">
            <a:extLst>
              <a:ext uri="{FF2B5EF4-FFF2-40B4-BE49-F238E27FC236}">
                <a16:creationId xmlns:a16="http://schemas.microsoft.com/office/drawing/2014/main" id="{0D605229-1D4D-4755-A537-11B4DE735EF1}"/>
              </a:ext>
            </a:extLst>
          </p:cNvPr>
          <p:cNvSpPr>
            <a:spLocks noChangeShapeType="1"/>
          </p:cNvSpPr>
          <p:nvPr/>
        </p:nvSpPr>
        <p:spPr bwMode="auto">
          <a:xfrm>
            <a:off x="4268788" y="4489450"/>
            <a:ext cx="3959225"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8">
            <a:extLst>
              <a:ext uri="{FF2B5EF4-FFF2-40B4-BE49-F238E27FC236}">
                <a16:creationId xmlns:a16="http://schemas.microsoft.com/office/drawing/2014/main" id="{1EB655F4-ACD1-4A02-B3DE-9BD1EDBBC96E}"/>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9">
            <a:extLst>
              <a:ext uri="{FF2B5EF4-FFF2-40B4-BE49-F238E27FC236}">
                <a16:creationId xmlns:a16="http://schemas.microsoft.com/office/drawing/2014/main" id="{AB0FA3E3-F08A-4ACC-964B-6C37D0E9D18A}"/>
              </a:ext>
            </a:extLst>
          </p:cNvPr>
          <p:cNvSpPr>
            <a:spLocks noChangeShapeType="1"/>
          </p:cNvSpPr>
          <p:nvPr/>
        </p:nvSpPr>
        <p:spPr bwMode="auto">
          <a:xfrm flipV="1">
            <a:off x="4268788"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0">
            <a:extLst>
              <a:ext uri="{FF2B5EF4-FFF2-40B4-BE49-F238E27FC236}">
                <a16:creationId xmlns:a16="http://schemas.microsoft.com/office/drawing/2014/main" id="{335DCF18-AA76-4995-81A6-D42E888A57EA}"/>
              </a:ext>
            </a:extLst>
          </p:cNvPr>
          <p:cNvSpPr>
            <a:spLocks noChangeShapeType="1"/>
          </p:cNvSpPr>
          <p:nvPr/>
        </p:nvSpPr>
        <p:spPr bwMode="auto">
          <a:xfrm>
            <a:off x="4268788" y="2222500"/>
            <a:ext cx="3175" cy="269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53326D07-33AA-46AA-95BB-CAB693640569}"/>
              </a:ext>
            </a:extLst>
          </p:cNvPr>
          <p:cNvSpPr>
            <a:spLocks noChangeArrowheads="1"/>
          </p:cNvSpPr>
          <p:nvPr/>
        </p:nvSpPr>
        <p:spPr bwMode="auto">
          <a:xfrm>
            <a:off x="4241800" y="4510088"/>
            <a:ext cx="635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4192A294-6FEA-4FF9-84F4-30B4FE141A75}"/>
              </a:ext>
            </a:extLst>
          </p:cNvPr>
          <p:cNvSpPr>
            <a:spLocks noChangeArrowheads="1"/>
          </p:cNvSpPr>
          <p:nvPr/>
        </p:nvSpPr>
        <p:spPr bwMode="auto">
          <a:xfrm>
            <a:off x="4241800" y="4519613"/>
            <a:ext cx="1143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Line 13">
            <a:extLst>
              <a:ext uri="{FF2B5EF4-FFF2-40B4-BE49-F238E27FC236}">
                <a16:creationId xmlns:a16="http://schemas.microsoft.com/office/drawing/2014/main" id="{225CEF1D-B0E4-454E-9A8E-59A98E4C59D4}"/>
              </a:ext>
            </a:extLst>
          </p:cNvPr>
          <p:cNvSpPr>
            <a:spLocks noChangeShapeType="1"/>
          </p:cNvSpPr>
          <p:nvPr/>
        </p:nvSpPr>
        <p:spPr bwMode="auto">
          <a:xfrm flipV="1">
            <a:off x="4924425" y="4457700"/>
            <a:ext cx="4763"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D37D49F3-5CC1-4E68-A3BD-FD0311187A1D}"/>
              </a:ext>
            </a:extLst>
          </p:cNvPr>
          <p:cNvSpPr>
            <a:spLocks noChangeArrowheads="1"/>
          </p:cNvSpPr>
          <p:nvPr/>
        </p:nvSpPr>
        <p:spPr bwMode="auto">
          <a:xfrm>
            <a:off x="4833938" y="4510088"/>
            <a:ext cx="18415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F72FA4BF-2967-4371-802C-3648DFE196A9}"/>
              </a:ext>
            </a:extLst>
          </p:cNvPr>
          <p:cNvSpPr>
            <a:spLocks noChangeArrowheads="1"/>
          </p:cNvSpPr>
          <p:nvPr/>
        </p:nvSpPr>
        <p:spPr bwMode="auto">
          <a:xfrm>
            <a:off x="4833938" y="4519613"/>
            <a:ext cx="2397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Line 16">
            <a:extLst>
              <a:ext uri="{FF2B5EF4-FFF2-40B4-BE49-F238E27FC236}">
                <a16:creationId xmlns:a16="http://schemas.microsoft.com/office/drawing/2014/main" id="{65DDCCBF-84F4-4ADA-A4BA-5A9D0636608B}"/>
              </a:ext>
            </a:extLst>
          </p:cNvPr>
          <p:cNvSpPr>
            <a:spLocks noChangeShapeType="1"/>
          </p:cNvSpPr>
          <p:nvPr/>
        </p:nvSpPr>
        <p:spPr bwMode="auto">
          <a:xfrm flipV="1">
            <a:off x="5580063"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37B226D-B009-41DC-A166-34229CECA304}"/>
              </a:ext>
            </a:extLst>
          </p:cNvPr>
          <p:cNvSpPr>
            <a:spLocks noChangeArrowheads="1"/>
          </p:cNvSpPr>
          <p:nvPr/>
        </p:nvSpPr>
        <p:spPr bwMode="auto">
          <a:xfrm>
            <a:off x="5456238"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6CF33966-6DB1-4930-8475-8D4BEBE471A9}"/>
              </a:ext>
            </a:extLst>
          </p:cNvPr>
          <p:cNvSpPr>
            <a:spLocks noChangeArrowheads="1"/>
          </p:cNvSpPr>
          <p:nvPr/>
        </p:nvSpPr>
        <p:spPr bwMode="auto">
          <a:xfrm>
            <a:off x="5456238"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Line 19">
            <a:extLst>
              <a:ext uri="{FF2B5EF4-FFF2-40B4-BE49-F238E27FC236}">
                <a16:creationId xmlns:a16="http://schemas.microsoft.com/office/drawing/2014/main" id="{47B0A489-820D-4284-89DA-AA857DE23F56}"/>
              </a:ext>
            </a:extLst>
          </p:cNvPr>
          <p:cNvSpPr>
            <a:spLocks noChangeShapeType="1"/>
          </p:cNvSpPr>
          <p:nvPr/>
        </p:nvSpPr>
        <p:spPr bwMode="auto">
          <a:xfrm flipV="1">
            <a:off x="6245225"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B63F4821-22BF-42E9-9BED-9C2F93ED938B}"/>
              </a:ext>
            </a:extLst>
          </p:cNvPr>
          <p:cNvSpPr>
            <a:spLocks noChangeArrowheads="1"/>
          </p:cNvSpPr>
          <p:nvPr/>
        </p:nvSpPr>
        <p:spPr bwMode="auto">
          <a:xfrm>
            <a:off x="6121400"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E3FEF0FD-5EC8-4710-9339-363F60B95149}"/>
              </a:ext>
            </a:extLst>
          </p:cNvPr>
          <p:cNvSpPr>
            <a:spLocks noChangeArrowheads="1"/>
          </p:cNvSpPr>
          <p:nvPr/>
        </p:nvSpPr>
        <p:spPr bwMode="auto">
          <a:xfrm>
            <a:off x="6121400"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Line 22">
            <a:extLst>
              <a:ext uri="{FF2B5EF4-FFF2-40B4-BE49-F238E27FC236}">
                <a16:creationId xmlns:a16="http://schemas.microsoft.com/office/drawing/2014/main" id="{09074F76-6793-4AEA-9F5E-7C441B748B9A}"/>
              </a:ext>
            </a:extLst>
          </p:cNvPr>
          <p:cNvSpPr>
            <a:spLocks noChangeShapeType="1"/>
          </p:cNvSpPr>
          <p:nvPr/>
        </p:nvSpPr>
        <p:spPr bwMode="auto">
          <a:xfrm flipV="1">
            <a:off x="6904038" y="4457700"/>
            <a:ext cx="1588"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4A9F1CE1-E00E-4E1E-890F-32BDCF6579EE}"/>
              </a:ext>
            </a:extLst>
          </p:cNvPr>
          <p:cNvSpPr>
            <a:spLocks noChangeArrowheads="1"/>
          </p:cNvSpPr>
          <p:nvPr/>
        </p:nvSpPr>
        <p:spPr bwMode="auto">
          <a:xfrm>
            <a:off x="6773863"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EFCDC601-7F59-4F51-8075-66DE2F4D0B3B}"/>
              </a:ext>
            </a:extLst>
          </p:cNvPr>
          <p:cNvSpPr>
            <a:spLocks noChangeArrowheads="1"/>
          </p:cNvSpPr>
          <p:nvPr/>
        </p:nvSpPr>
        <p:spPr bwMode="auto">
          <a:xfrm>
            <a:off x="6773863"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2000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Line 25">
            <a:extLst>
              <a:ext uri="{FF2B5EF4-FFF2-40B4-BE49-F238E27FC236}">
                <a16:creationId xmlns:a16="http://schemas.microsoft.com/office/drawing/2014/main" id="{7450BA88-B74F-49D5-9EAF-008016CBBEA7}"/>
              </a:ext>
            </a:extLst>
          </p:cNvPr>
          <p:cNvSpPr>
            <a:spLocks noChangeShapeType="1"/>
          </p:cNvSpPr>
          <p:nvPr/>
        </p:nvSpPr>
        <p:spPr bwMode="auto">
          <a:xfrm flipV="1">
            <a:off x="7561263"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D20A2609-0547-497B-8D4E-250183B22DC3}"/>
              </a:ext>
            </a:extLst>
          </p:cNvPr>
          <p:cNvSpPr>
            <a:spLocks noChangeArrowheads="1"/>
          </p:cNvSpPr>
          <p:nvPr/>
        </p:nvSpPr>
        <p:spPr bwMode="auto">
          <a:xfrm>
            <a:off x="7432675"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F59F2079-DDC7-40D2-A2A3-3FAFD72101D7}"/>
              </a:ext>
            </a:extLst>
          </p:cNvPr>
          <p:cNvSpPr>
            <a:spLocks noChangeArrowheads="1"/>
          </p:cNvSpPr>
          <p:nvPr/>
        </p:nvSpPr>
        <p:spPr bwMode="auto">
          <a:xfrm>
            <a:off x="7432675"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2500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Line 28">
            <a:extLst>
              <a:ext uri="{FF2B5EF4-FFF2-40B4-BE49-F238E27FC236}">
                <a16:creationId xmlns:a16="http://schemas.microsoft.com/office/drawing/2014/main" id="{35251544-27BC-401F-8250-51709E62DED3}"/>
              </a:ext>
            </a:extLst>
          </p:cNvPr>
          <p:cNvSpPr>
            <a:spLocks noChangeShapeType="1"/>
          </p:cNvSpPr>
          <p:nvPr/>
        </p:nvSpPr>
        <p:spPr bwMode="auto">
          <a:xfrm flipV="1">
            <a:off x="8228013" y="4457700"/>
            <a:ext cx="1588"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05A4301F-8088-4FA8-B0E4-8F863A9F5DE6}"/>
              </a:ext>
            </a:extLst>
          </p:cNvPr>
          <p:cNvSpPr>
            <a:spLocks noChangeArrowheads="1"/>
          </p:cNvSpPr>
          <p:nvPr/>
        </p:nvSpPr>
        <p:spPr bwMode="auto">
          <a:xfrm>
            <a:off x="8097838"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D2C46448-04FA-4A4C-94F4-B0C5056385D3}"/>
              </a:ext>
            </a:extLst>
          </p:cNvPr>
          <p:cNvSpPr>
            <a:spLocks noChangeArrowheads="1"/>
          </p:cNvSpPr>
          <p:nvPr/>
        </p:nvSpPr>
        <p:spPr bwMode="auto">
          <a:xfrm>
            <a:off x="8097838"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3000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899" name="Line 31">
            <a:extLst>
              <a:ext uri="{FF2B5EF4-FFF2-40B4-BE49-F238E27FC236}">
                <a16:creationId xmlns:a16="http://schemas.microsoft.com/office/drawing/2014/main" id="{0B4FC0DE-FB06-4B17-A4BA-4C858488C448}"/>
              </a:ext>
            </a:extLst>
          </p:cNvPr>
          <p:cNvSpPr>
            <a:spLocks noChangeShapeType="1"/>
          </p:cNvSpPr>
          <p:nvPr/>
        </p:nvSpPr>
        <p:spPr bwMode="auto">
          <a:xfrm>
            <a:off x="4268788" y="4489450"/>
            <a:ext cx="36513"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0" name="Line 32">
            <a:extLst>
              <a:ext uri="{FF2B5EF4-FFF2-40B4-BE49-F238E27FC236}">
                <a16:creationId xmlns:a16="http://schemas.microsoft.com/office/drawing/2014/main" id="{235F218D-7A73-4AEA-B55B-72E13765CAE0}"/>
              </a:ext>
            </a:extLst>
          </p:cNvPr>
          <p:cNvSpPr>
            <a:spLocks noChangeShapeType="1"/>
          </p:cNvSpPr>
          <p:nvPr/>
        </p:nvSpPr>
        <p:spPr bwMode="auto">
          <a:xfrm flipH="1">
            <a:off x="8181975" y="4489450"/>
            <a:ext cx="46038"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1" name="Rectangle 33">
            <a:extLst>
              <a:ext uri="{FF2B5EF4-FFF2-40B4-BE49-F238E27FC236}">
                <a16:creationId xmlns:a16="http://schemas.microsoft.com/office/drawing/2014/main" id="{BC427A0C-3F75-4F31-ABCD-E4296BEFA243}"/>
              </a:ext>
            </a:extLst>
          </p:cNvPr>
          <p:cNvSpPr>
            <a:spLocks noChangeArrowheads="1"/>
          </p:cNvSpPr>
          <p:nvPr/>
        </p:nvSpPr>
        <p:spPr bwMode="auto">
          <a:xfrm>
            <a:off x="4071938" y="4437063"/>
            <a:ext cx="1238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02" name="Rectangle 34">
            <a:extLst>
              <a:ext uri="{FF2B5EF4-FFF2-40B4-BE49-F238E27FC236}">
                <a16:creationId xmlns:a16="http://schemas.microsoft.com/office/drawing/2014/main" id="{A54DF318-99DF-4DE0-9C58-F4354A529A24}"/>
              </a:ext>
            </a:extLst>
          </p:cNvPr>
          <p:cNvSpPr>
            <a:spLocks noChangeArrowheads="1"/>
          </p:cNvSpPr>
          <p:nvPr/>
        </p:nvSpPr>
        <p:spPr bwMode="auto">
          <a:xfrm>
            <a:off x="4071938" y="4446588"/>
            <a:ext cx="1778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03" name="Line 35">
            <a:extLst>
              <a:ext uri="{FF2B5EF4-FFF2-40B4-BE49-F238E27FC236}">
                <a16:creationId xmlns:a16="http://schemas.microsoft.com/office/drawing/2014/main" id="{21159D7F-988C-4B29-A657-D4DE06174117}"/>
              </a:ext>
            </a:extLst>
          </p:cNvPr>
          <p:cNvSpPr>
            <a:spLocks noChangeShapeType="1"/>
          </p:cNvSpPr>
          <p:nvPr/>
        </p:nvSpPr>
        <p:spPr bwMode="auto">
          <a:xfrm>
            <a:off x="4268788" y="3921125"/>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Rectangle 36">
            <a:extLst>
              <a:ext uri="{FF2B5EF4-FFF2-40B4-BE49-F238E27FC236}">
                <a16:creationId xmlns:a16="http://schemas.microsoft.com/office/drawing/2014/main" id="{16241F08-C374-479B-9AF1-2B7640FE4482}"/>
              </a:ext>
            </a:extLst>
          </p:cNvPr>
          <p:cNvSpPr>
            <a:spLocks noChangeArrowheads="1"/>
          </p:cNvSpPr>
          <p:nvPr/>
        </p:nvSpPr>
        <p:spPr bwMode="auto">
          <a:xfrm>
            <a:off x="3970338" y="3867150"/>
            <a:ext cx="2159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37">
            <a:extLst>
              <a:ext uri="{FF2B5EF4-FFF2-40B4-BE49-F238E27FC236}">
                <a16:creationId xmlns:a16="http://schemas.microsoft.com/office/drawing/2014/main" id="{A410D860-023F-495A-9091-179623DB85EE}"/>
              </a:ext>
            </a:extLst>
          </p:cNvPr>
          <p:cNvSpPr>
            <a:spLocks noChangeArrowheads="1"/>
          </p:cNvSpPr>
          <p:nvPr/>
        </p:nvSpPr>
        <p:spPr bwMode="auto">
          <a:xfrm>
            <a:off x="3970338" y="3876675"/>
            <a:ext cx="2730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98.5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8" name="Line 38">
            <a:extLst>
              <a:ext uri="{FF2B5EF4-FFF2-40B4-BE49-F238E27FC236}">
                <a16:creationId xmlns:a16="http://schemas.microsoft.com/office/drawing/2014/main" id="{EA37DA46-5A87-4745-A6F9-508E6E6ABDBF}"/>
              </a:ext>
            </a:extLst>
          </p:cNvPr>
          <p:cNvSpPr>
            <a:spLocks noChangeShapeType="1"/>
          </p:cNvSpPr>
          <p:nvPr/>
        </p:nvSpPr>
        <p:spPr bwMode="auto">
          <a:xfrm>
            <a:off x="4268788" y="3359150"/>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Rectangle 39">
            <a:extLst>
              <a:ext uri="{FF2B5EF4-FFF2-40B4-BE49-F238E27FC236}">
                <a16:creationId xmlns:a16="http://schemas.microsoft.com/office/drawing/2014/main" id="{9C35F898-7FA5-4385-BA1E-40EDBB74D6BD}"/>
              </a:ext>
            </a:extLst>
          </p:cNvPr>
          <p:cNvSpPr>
            <a:spLocks noChangeArrowheads="1"/>
          </p:cNvSpPr>
          <p:nvPr/>
        </p:nvSpPr>
        <p:spPr bwMode="auto">
          <a:xfrm>
            <a:off x="4071938" y="3303588"/>
            <a:ext cx="1238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40">
            <a:extLst>
              <a:ext uri="{FF2B5EF4-FFF2-40B4-BE49-F238E27FC236}">
                <a16:creationId xmlns:a16="http://schemas.microsoft.com/office/drawing/2014/main" id="{8CC7F0F9-9FF7-422D-8821-10471E84D1BE}"/>
              </a:ext>
            </a:extLst>
          </p:cNvPr>
          <p:cNvSpPr>
            <a:spLocks noChangeArrowheads="1"/>
          </p:cNvSpPr>
          <p:nvPr/>
        </p:nvSpPr>
        <p:spPr bwMode="auto">
          <a:xfrm>
            <a:off x="4071938" y="3313113"/>
            <a:ext cx="1778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1" name="Line 41">
            <a:extLst>
              <a:ext uri="{FF2B5EF4-FFF2-40B4-BE49-F238E27FC236}">
                <a16:creationId xmlns:a16="http://schemas.microsoft.com/office/drawing/2014/main" id="{3E522F64-7669-4823-B331-653A31976201}"/>
              </a:ext>
            </a:extLst>
          </p:cNvPr>
          <p:cNvSpPr>
            <a:spLocks noChangeShapeType="1"/>
          </p:cNvSpPr>
          <p:nvPr/>
        </p:nvSpPr>
        <p:spPr bwMode="auto">
          <a:xfrm>
            <a:off x="4268788" y="2786063"/>
            <a:ext cx="36513"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Rectangle 42">
            <a:extLst>
              <a:ext uri="{FF2B5EF4-FFF2-40B4-BE49-F238E27FC236}">
                <a16:creationId xmlns:a16="http://schemas.microsoft.com/office/drawing/2014/main" id="{D9A5BA04-6ABD-497B-8FE9-B234F67093F8}"/>
              </a:ext>
            </a:extLst>
          </p:cNvPr>
          <p:cNvSpPr>
            <a:spLocks noChangeArrowheads="1"/>
          </p:cNvSpPr>
          <p:nvPr/>
        </p:nvSpPr>
        <p:spPr bwMode="auto">
          <a:xfrm>
            <a:off x="3970338" y="2733675"/>
            <a:ext cx="2159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43">
            <a:extLst>
              <a:ext uri="{FF2B5EF4-FFF2-40B4-BE49-F238E27FC236}">
                <a16:creationId xmlns:a16="http://schemas.microsoft.com/office/drawing/2014/main" id="{DB554608-2585-4BE5-A43E-5F8CD14BD6EC}"/>
              </a:ext>
            </a:extLst>
          </p:cNvPr>
          <p:cNvSpPr>
            <a:spLocks noChangeArrowheads="1"/>
          </p:cNvSpPr>
          <p:nvPr/>
        </p:nvSpPr>
        <p:spPr bwMode="auto">
          <a:xfrm>
            <a:off x="3970338" y="2743200"/>
            <a:ext cx="2730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99.5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 name="Line 44">
            <a:extLst>
              <a:ext uri="{FF2B5EF4-FFF2-40B4-BE49-F238E27FC236}">
                <a16:creationId xmlns:a16="http://schemas.microsoft.com/office/drawing/2014/main" id="{F035E533-E14F-4842-9C00-A35E2B2DC47C}"/>
              </a:ext>
            </a:extLst>
          </p:cNvPr>
          <p:cNvSpPr>
            <a:spLocks noChangeShapeType="1"/>
          </p:cNvSpPr>
          <p:nvPr/>
        </p:nvSpPr>
        <p:spPr bwMode="auto">
          <a:xfrm>
            <a:off x="4268788" y="2222500"/>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Rectangle 45">
            <a:extLst>
              <a:ext uri="{FF2B5EF4-FFF2-40B4-BE49-F238E27FC236}">
                <a16:creationId xmlns:a16="http://schemas.microsoft.com/office/drawing/2014/main" id="{9E3BDBC5-CBAF-4B1B-8CA2-F80B7CC386C5}"/>
              </a:ext>
            </a:extLst>
          </p:cNvPr>
          <p:cNvSpPr>
            <a:spLocks noChangeArrowheads="1"/>
          </p:cNvSpPr>
          <p:nvPr/>
        </p:nvSpPr>
        <p:spPr bwMode="auto">
          <a:xfrm>
            <a:off x="4005263" y="2171700"/>
            <a:ext cx="185738"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46">
            <a:extLst>
              <a:ext uri="{FF2B5EF4-FFF2-40B4-BE49-F238E27FC236}">
                <a16:creationId xmlns:a16="http://schemas.microsoft.com/office/drawing/2014/main" id="{2DBE34FD-A14F-4E17-818C-3214FFDA3D5E}"/>
              </a:ext>
            </a:extLst>
          </p:cNvPr>
          <p:cNvSpPr>
            <a:spLocks noChangeArrowheads="1"/>
          </p:cNvSpPr>
          <p:nvPr/>
        </p:nvSpPr>
        <p:spPr bwMode="auto">
          <a:xfrm>
            <a:off x="4005263" y="2181225"/>
            <a:ext cx="2397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7" name="Line 47">
            <a:extLst>
              <a:ext uri="{FF2B5EF4-FFF2-40B4-BE49-F238E27FC236}">
                <a16:creationId xmlns:a16="http://schemas.microsoft.com/office/drawing/2014/main" id="{6B4C90D4-FE33-4863-A163-8CBC1D99FB3E}"/>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48">
            <a:extLst>
              <a:ext uri="{FF2B5EF4-FFF2-40B4-BE49-F238E27FC236}">
                <a16:creationId xmlns:a16="http://schemas.microsoft.com/office/drawing/2014/main" id="{CB111AD6-CFB2-41F0-843C-FACDFC485920}"/>
              </a:ext>
            </a:extLst>
          </p:cNvPr>
          <p:cNvSpPr>
            <a:spLocks/>
          </p:cNvSpPr>
          <p:nvPr/>
        </p:nvSpPr>
        <p:spPr bwMode="auto">
          <a:xfrm>
            <a:off x="4340225" y="2487613"/>
            <a:ext cx="720725" cy="1949450"/>
          </a:xfrm>
          <a:custGeom>
            <a:avLst/>
            <a:gdLst>
              <a:gd name="T0" fmla="*/ 19 w 454"/>
              <a:gd name="T1" fmla="*/ 1162 h 1228"/>
              <a:gd name="T2" fmla="*/ 24 w 454"/>
              <a:gd name="T3" fmla="*/ 1033 h 1228"/>
              <a:gd name="T4" fmla="*/ 35 w 454"/>
              <a:gd name="T5" fmla="*/ 952 h 1228"/>
              <a:gd name="T6" fmla="*/ 49 w 454"/>
              <a:gd name="T7" fmla="*/ 933 h 1228"/>
              <a:gd name="T8" fmla="*/ 29 w 454"/>
              <a:gd name="T9" fmla="*/ 791 h 1228"/>
              <a:gd name="T10" fmla="*/ 57 w 454"/>
              <a:gd name="T11" fmla="*/ 686 h 1228"/>
              <a:gd name="T12" fmla="*/ 70 w 454"/>
              <a:gd name="T13" fmla="*/ 632 h 1228"/>
              <a:gd name="T14" fmla="*/ 75 w 454"/>
              <a:gd name="T15" fmla="*/ 643 h 1228"/>
              <a:gd name="T16" fmla="*/ 91 w 454"/>
              <a:gd name="T17" fmla="*/ 649 h 1228"/>
              <a:gd name="T18" fmla="*/ 100 w 454"/>
              <a:gd name="T19" fmla="*/ 455 h 1228"/>
              <a:gd name="T20" fmla="*/ 121 w 454"/>
              <a:gd name="T21" fmla="*/ 372 h 1228"/>
              <a:gd name="T22" fmla="*/ 126 w 454"/>
              <a:gd name="T23" fmla="*/ 359 h 1228"/>
              <a:gd name="T24" fmla="*/ 143 w 454"/>
              <a:gd name="T25" fmla="*/ 361 h 1228"/>
              <a:gd name="T26" fmla="*/ 148 w 454"/>
              <a:gd name="T27" fmla="*/ 357 h 1228"/>
              <a:gd name="T28" fmla="*/ 166 w 454"/>
              <a:gd name="T29" fmla="*/ 335 h 1228"/>
              <a:gd name="T30" fmla="*/ 172 w 454"/>
              <a:gd name="T31" fmla="*/ 330 h 1228"/>
              <a:gd name="T32" fmla="*/ 180 w 454"/>
              <a:gd name="T33" fmla="*/ 227 h 1228"/>
              <a:gd name="T34" fmla="*/ 193 w 454"/>
              <a:gd name="T35" fmla="*/ 214 h 1228"/>
              <a:gd name="T36" fmla="*/ 215 w 454"/>
              <a:gd name="T37" fmla="*/ 198 h 1228"/>
              <a:gd name="T38" fmla="*/ 222 w 454"/>
              <a:gd name="T39" fmla="*/ 195 h 1228"/>
              <a:gd name="T40" fmla="*/ 222 w 454"/>
              <a:gd name="T41" fmla="*/ 137 h 1228"/>
              <a:gd name="T42" fmla="*/ 247 w 454"/>
              <a:gd name="T43" fmla="*/ 117 h 1228"/>
              <a:gd name="T44" fmla="*/ 265 w 454"/>
              <a:gd name="T45" fmla="*/ 96 h 1228"/>
              <a:gd name="T46" fmla="*/ 266 w 454"/>
              <a:gd name="T47" fmla="*/ 104 h 1228"/>
              <a:gd name="T48" fmla="*/ 298 w 454"/>
              <a:gd name="T49" fmla="*/ 85 h 1228"/>
              <a:gd name="T50" fmla="*/ 332 w 454"/>
              <a:gd name="T51" fmla="*/ 77 h 1228"/>
              <a:gd name="T52" fmla="*/ 362 w 454"/>
              <a:gd name="T53" fmla="*/ 56 h 1228"/>
              <a:gd name="T54" fmla="*/ 375 w 454"/>
              <a:gd name="T55" fmla="*/ 50 h 1228"/>
              <a:gd name="T56" fmla="*/ 402 w 454"/>
              <a:gd name="T57" fmla="*/ 35 h 1228"/>
              <a:gd name="T58" fmla="*/ 438 w 454"/>
              <a:gd name="T59" fmla="*/ 11 h 1228"/>
              <a:gd name="T60" fmla="*/ 386 w 454"/>
              <a:gd name="T61" fmla="*/ 34 h 1228"/>
              <a:gd name="T62" fmla="*/ 363 w 454"/>
              <a:gd name="T63" fmla="*/ 39 h 1228"/>
              <a:gd name="T64" fmla="*/ 344 w 454"/>
              <a:gd name="T65" fmla="*/ 43 h 1228"/>
              <a:gd name="T66" fmla="*/ 311 w 454"/>
              <a:gd name="T67" fmla="*/ 64 h 1228"/>
              <a:gd name="T68" fmla="*/ 311 w 454"/>
              <a:gd name="T69" fmla="*/ 69 h 1228"/>
              <a:gd name="T70" fmla="*/ 284 w 454"/>
              <a:gd name="T71" fmla="*/ 77 h 1228"/>
              <a:gd name="T72" fmla="*/ 265 w 454"/>
              <a:gd name="T73" fmla="*/ 96 h 1228"/>
              <a:gd name="T74" fmla="*/ 231 w 454"/>
              <a:gd name="T75" fmla="*/ 117 h 1228"/>
              <a:gd name="T76" fmla="*/ 218 w 454"/>
              <a:gd name="T77" fmla="*/ 129 h 1228"/>
              <a:gd name="T78" fmla="*/ 210 w 454"/>
              <a:gd name="T79" fmla="*/ 134 h 1228"/>
              <a:gd name="T80" fmla="*/ 212 w 454"/>
              <a:gd name="T81" fmla="*/ 190 h 1228"/>
              <a:gd name="T82" fmla="*/ 207 w 454"/>
              <a:gd name="T83" fmla="*/ 190 h 1228"/>
              <a:gd name="T84" fmla="*/ 180 w 454"/>
              <a:gd name="T85" fmla="*/ 196 h 1228"/>
              <a:gd name="T86" fmla="*/ 161 w 454"/>
              <a:gd name="T87" fmla="*/ 219 h 1228"/>
              <a:gd name="T88" fmla="*/ 161 w 454"/>
              <a:gd name="T89" fmla="*/ 278 h 1228"/>
              <a:gd name="T90" fmla="*/ 164 w 454"/>
              <a:gd name="T91" fmla="*/ 319 h 1228"/>
              <a:gd name="T92" fmla="*/ 139 w 454"/>
              <a:gd name="T93" fmla="*/ 343 h 1228"/>
              <a:gd name="T94" fmla="*/ 153 w 454"/>
              <a:gd name="T95" fmla="*/ 338 h 1228"/>
              <a:gd name="T96" fmla="*/ 150 w 454"/>
              <a:gd name="T97" fmla="*/ 343 h 1228"/>
              <a:gd name="T98" fmla="*/ 131 w 454"/>
              <a:gd name="T99" fmla="*/ 372 h 1228"/>
              <a:gd name="T100" fmla="*/ 121 w 454"/>
              <a:gd name="T101" fmla="*/ 389 h 1228"/>
              <a:gd name="T102" fmla="*/ 81 w 454"/>
              <a:gd name="T103" fmla="*/ 447 h 1228"/>
              <a:gd name="T104" fmla="*/ 73 w 454"/>
              <a:gd name="T105" fmla="*/ 636 h 1228"/>
              <a:gd name="T106" fmla="*/ 86 w 454"/>
              <a:gd name="T107" fmla="*/ 632 h 1228"/>
              <a:gd name="T108" fmla="*/ 62 w 454"/>
              <a:gd name="T109" fmla="*/ 624 h 1228"/>
              <a:gd name="T110" fmla="*/ 53 w 454"/>
              <a:gd name="T111" fmla="*/ 681 h 1228"/>
              <a:gd name="T112" fmla="*/ 40 w 454"/>
              <a:gd name="T113" fmla="*/ 786 h 1228"/>
              <a:gd name="T114" fmla="*/ 51 w 454"/>
              <a:gd name="T115" fmla="*/ 931 h 1228"/>
              <a:gd name="T116" fmla="*/ 43 w 454"/>
              <a:gd name="T117" fmla="*/ 936 h 1228"/>
              <a:gd name="T118" fmla="*/ 24 w 454"/>
              <a:gd name="T119" fmla="*/ 1027 h 1228"/>
              <a:gd name="T120" fmla="*/ 14 w 454"/>
              <a:gd name="T121" fmla="*/ 1132 h 1228"/>
              <a:gd name="T122" fmla="*/ 13 w 454"/>
              <a:gd name="T123" fmla="*/ 1143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54" h="1228">
                <a:moveTo>
                  <a:pt x="0" y="1228"/>
                </a:moveTo>
                <a:lnTo>
                  <a:pt x="22" y="1228"/>
                </a:lnTo>
                <a:lnTo>
                  <a:pt x="22" y="1207"/>
                </a:lnTo>
                <a:lnTo>
                  <a:pt x="11" y="1207"/>
                </a:lnTo>
                <a:lnTo>
                  <a:pt x="19" y="1215"/>
                </a:lnTo>
                <a:lnTo>
                  <a:pt x="21" y="1212"/>
                </a:lnTo>
                <a:lnTo>
                  <a:pt x="16" y="1217"/>
                </a:lnTo>
                <a:lnTo>
                  <a:pt x="22" y="1213"/>
                </a:lnTo>
                <a:lnTo>
                  <a:pt x="25" y="1212"/>
                </a:lnTo>
                <a:lnTo>
                  <a:pt x="27" y="1209"/>
                </a:lnTo>
                <a:lnTo>
                  <a:pt x="29" y="1204"/>
                </a:lnTo>
                <a:lnTo>
                  <a:pt x="29" y="1153"/>
                </a:lnTo>
                <a:lnTo>
                  <a:pt x="17" y="1153"/>
                </a:lnTo>
                <a:lnTo>
                  <a:pt x="17" y="1164"/>
                </a:lnTo>
                <a:lnTo>
                  <a:pt x="22" y="1162"/>
                </a:lnTo>
                <a:lnTo>
                  <a:pt x="25" y="1161"/>
                </a:lnTo>
                <a:lnTo>
                  <a:pt x="27" y="1158"/>
                </a:lnTo>
                <a:lnTo>
                  <a:pt x="17" y="1164"/>
                </a:lnTo>
                <a:lnTo>
                  <a:pt x="24" y="1164"/>
                </a:lnTo>
                <a:lnTo>
                  <a:pt x="24" y="1153"/>
                </a:lnTo>
                <a:lnTo>
                  <a:pt x="13" y="1153"/>
                </a:lnTo>
                <a:lnTo>
                  <a:pt x="14" y="1158"/>
                </a:lnTo>
                <a:lnTo>
                  <a:pt x="16" y="1161"/>
                </a:lnTo>
                <a:lnTo>
                  <a:pt x="19" y="1162"/>
                </a:lnTo>
                <a:lnTo>
                  <a:pt x="13" y="1153"/>
                </a:lnTo>
                <a:lnTo>
                  <a:pt x="13" y="1166"/>
                </a:lnTo>
                <a:lnTo>
                  <a:pt x="13" y="1166"/>
                </a:lnTo>
                <a:lnTo>
                  <a:pt x="14" y="1170"/>
                </a:lnTo>
                <a:lnTo>
                  <a:pt x="16" y="1174"/>
                </a:lnTo>
                <a:lnTo>
                  <a:pt x="19" y="1175"/>
                </a:lnTo>
                <a:lnTo>
                  <a:pt x="24" y="1177"/>
                </a:lnTo>
                <a:lnTo>
                  <a:pt x="29" y="1175"/>
                </a:lnTo>
                <a:lnTo>
                  <a:pt x="32" y="1174"/>
                </a:lnTo>
                <a:lnTo>
                  <a:pt x="33" y="1170"/>
                </a:lnTo>
                <a:lnTo>
                  <a:pt x="35" y="1166"/>
                </a:lnTo>
                <a:lnTo>
                  <a:pt x="35" y="1137"/>
                </a:lnTo>
                <a:lnTo>
                  <a:pt x="24" y="1137"/>
                </a:lnTo>
                <a:lnTo>
                  <a:pt x="33" y="1142"/>
                </a:lnTo>
                <a:lnTo>
                  <a:pt x="33" y="1143"/>
                </a:lnTo>
                <a:lnTo>
                  <a:pt x="38" y="1135"/>
                </a:lnTo>
                <a:lnTo>
                  <a:pt x="38" y="1134"/>
                </a:lnTo>
                <a:lnTo>
                  <a:pt x="40" y="1129"/>
                </a:lnTo>
                <a:lnTo>
                  <a:pt x="40" y="1024"/>
                </a:lnTo>
                <a:lnTo>
                  <a:pt x="29" y="1024"/>
                </a:lnTo>
                <a:lnTo>
                  <a:pt x="17" y="1024"/>
                </a:lnTo>
                <a:lnTo>
                  <a:pt x="19" y="1029"/>
                </a:lnTo>
                <a:lnTo>
                  <a:pt x="21" y="1032"/>
                </a:lnTo>
                <a:lnTo>
                  <a:pt x="24" y="1033"/>
                </a:lnTo>
                <a:lnTo>
                  <a:pt x="29" y="1035"/>
                </a:lnTo>
                <a:lnTo>
                  <a:pt x="33" y="1033"/>
                </a:lnTo>
                <a:lnTo>
                  <a:pt x="37" y="1032"/>
                </a:lnTo>
                <a:lnTo>
                  <a:pt x="38" y="1029"/>
                </a:lnTo>
                <a:lnTo>
                  <a:pt x="17" y="1024"/>
                </a:lnTo>
                <a:lnTo>
                  <a:pt x="17" y="1027"/>
                </a:lnTo>
                <a:lnTo>
                  <a:pt x="17" y="1027"/>
                </a:lnTo>
                <a:lnTo>
                  <a:pt x="19" y="1032"/>
                </a:lnTo>
                <a:lnTo>
                  <a:pt x="21" y="1035"/>
                </a:lnTo>
                <a:lnTo>
                  <a:pt x="24" y="1037"/>
                </a:lnTo>
                <a:lnTo>
                  <a:pt x="29" y="1038"/>
                </a:lnTo>
                <a:lnTo>
                  <a:pt x="35" y="1038"/>
                </a:lnTo>
                <a:lnTo>
                  <a:pt x="35" y="1038"/>
                </a:lnTo>
                <a:lnTo>
                  <a:pt x="40" y="1037"/>
                </a:lnTo>
                <a:lnTo>
                  <a:pt x="43" y="1035"/>
                </a:lnTo>
                <a:lnTo>
                  <a:pt x="45" y="1032"/>
                </a:lnTo>
                <a:lnTo>
                  <a:pt x="46" y="1027"/>
                </a:lnTo>
                <a:lnTo>
                  <a:pt x="46" y="941"/>
                </a:lnTo>
                <a:lnTo>
                  <a:pt x="35" y="941"/>
                </a:lnTo>
                <a:lnTo>
                  <a:pt x="24" y="941"/>
                </a:lnTo>
                <a:lnTo>
                  <a:pt x="25" y="946"/>
                </a:lnTo>
                <a:lnTo>
                  <a:pt x="27" y="949"/>
                </a:lnTo>
                <a:lnTo>
                  <a:pt x="30" y="950"/>
                </a:lnTo>
                <a:lnTo>
                  <a:pt x="35" y="952"/>
                </a:lnTo>
                <a:lnTo>
                  <a:pt x="40" y="950"/>
                </a:lnTo>
                <a:lnTo>
                  <a:pt x="43" y="949"/>
                </a:lnTo>
                <a:lnTo>
                  <a:pt x="45" y="946"/>
                </a:lnTo>
                <a:lnTo>
                  <a:pt x="24" y="941"/>
                </a:lnTo>
                <a:lnTo>
                  <a:pt x="24" y="944"/>
                </a:lnTo>
                <a:lnTo>
                  <a:pt x="24" y="944"/>
                </a:lnTo>
                <a:lnTo>
                  <a:pt x="25" y="949"/>
                </a:lnTo>
                <a:lnTo>
                  <a:pt x="27" y="952"/>
                </a:lnTo>
                <a:lnTo>
                  <a:pt x="30" y="954"/>
                </a:lnTo>
                <a:lnTo>
                  <a:pt x="35" y="955"/>
                </a:lnTo>
                <a:lnTo>
                  <a:pt x="40" y="954"/>
                </a:lnTo>
                <a:lnTo>
                  <a:pt x="43" y="952"/>
                </a:lnTo>
                <a:lnTo>
                  <a:pt x="45" y="949"/>
                </a:lnTo>
                <a:lnTo>
                  <a:pt x="46" y="947"/>
                </a:lnTo>
                <a:lnTo>
                  <a:pt x="51" y="931"/>
                </a:lnTo>
                <a:lnTo>
                  <a:pt x="40" y="928"/>
                </a:lnTo>
                <a:lnTo>
                  <a:pt x="29" y="928"/>
                </a:lnTo>
                <a:lnTo>
                  <a:pt x="30" y="933"/>
                </a:lnTo>
                <a:lnTo>
                  <a:pt x="32" y="936"/>
                </a:lnTo>
                <a:lnTo>
                  <a:pt x="35" y="938"/>
                </a:lnTo>
                <a:lnTo>
                  <a:pt x="40" y="939"/>
                </a:lnTo>
                <a:lnTo>
                  <a:pt x="45" y="938"/>
                </a:lnTo>
                <a:lnTo>
                  <a:pt x="48" y="936"/>
                </a:lnTo>
                <a:lnTo>
                  <a:pt x="49" y="933"/>
                </a:lnTo>
                <a:lnTo>
                  <a:pt x="29" y="928"/>
                </a:lnTo>
                <a:lnTo>
                  <a:pt x="29" y="931"/>
                </a:lnTo>
                <a:lnTo>
                  <a:pt x="29" y="931"/>
                </a:lnTo>
                <a:lnTo>
                  <a:pt x="30" y="936"/>
                </a:lnTo>
                <a:lnTo>
                  <a:pt x="32" y="939"/>
                </a:lnTo>
                <a:lnTo>
                  <a:pt x="35" y="941"/>
                </a:lnTo>
                <a:lnTo>
                  <a:pt x="40" y="942"/>
                </a:lnTo>
                <a:lnTo>
                  <a:pt x="45" y="941"/>
                </a:lnTo>
                <a:lnTo>
                  <a:pt x="48" y="939"/>
                </a:lnTo>
                <a:lnTo>
                  <a:pt x="49" y="936"/>
                </a:lnTo>
                <a:lnTo>
                  <a:pt x="51" y="931"/>
                </a:lnTo>
                <a:lnTo>
                  <a:pt x="51" y="743"/>
                </a:lnTo>
                <a:lnTo>
                  <a:pt x="40" y="743"/>
                </a:lnTo>
                <a:lnTo>
                  <a:pt x="29" y="743"/>
                </a:lnTo>
                <a:lnTo>
                  <a:pt x="30" y="748"/>
                </a:lnTo>
                <a:lnTo>
                  <a:pt x="32" y="751"/>
                </a:lnTo>
                <a:lnTo>
                  <a:pt x="35" y="753"/>
                </a:lnTo>
                <a:lnTo>
                  <a:pt x="40" y="754"/>
                </a:lnTo>
                <a:lnTo>
                  <a:pt x="45" y="753"/>
                </a:lnTo>
                <a:lnTo>
                  <a:pt x="48" y="751"/>
                </a:lnTo>
                <a:lnTo>
                  <a:pt x="49" y="748"/>
                </a:lnTo>
                <a:lnTo>
                  <a:pt x="29" y="743"/>
                </a:lnTo>
                <a:lnTo>
                  <a:pt x="29" y="791"/>
                </a:lnTo>
                <a:lnTo>
                  <a:pt x="29" y="791"/>
                </a:lnTo>
                <a:lnTo>
                  <a:pt x="30" y="796"/>
                </a:lnTo>
                <a:lnTo>
                  <a:pt x="32" y="799"/>
                </a:lnTo>
                <a:lnTo>
                  <a:pt x="35" y="801"/>
                </a:lnTo>
                <a:lnTo>
                  <a:pt x="37" y="802"/>
                </a:lnTo>
                <a:lnTo>
                  <a:pt x="45" y="805"/>
                </a:lnTo>
                <a:lnTo>
                  <a:pt x="48" y="805"/>
                </a:lnTo>
                <a:lnTo>
                  <a:pt x="53" y="804"/>
                </a:lnTo>
                <a:lnTo>
                  <a:pt x="56" y="802"/>
                </a:lnTo>
                <a:lnTo>
                  <a:pt x="57" y="799"/>
                </a:lnTo>
                <a:lnTo>
                  <a:pt x="59" y="794"/>
                </a:lnTo>
                <a:lnTo>
                  <a:pt x="59" y="748"/>
                </a:lnTo>
                <a:lnTo>
                  <a:pt x="48" y="748"/>
                </a:lnTo>
                <a:lnTo>
                  <a:pt x="59" y="753"/>
                </a:lnTo>
                <a:lnTo>
                  <a:pt x="64" y="740"/>
                </a:lnTo>
                <a:lnTo>
                  <a:pt x="64" y="735"/>
                </a:lnTo>
                <a:lnTo>
                  <a:pt x="64" y="714"/>
                </a:lnTo>
                <a:lnTo>
                  <a:pt x="53" y="714"/>
                </a:lnTo>
                <a:lnTo>
                  <a:pt x="62" y="719"/>
                </a:lnTo>
                <a:lnTo>
                  <a:pt x="62" y="721"/>
                </a:lnTo>
                <a:lnTo>
                  <a:pt x="67" y="713"/>
                </a:lnTo>
                <a:lnTo>
                  <a:pt x="67" y="711"/>
                </a:lnTo>
                <a:lnTo>
                  <a:pt x="68" y="707"/>
                </a:lnTo>
                <a:lnTo>
                  <a:pt x="68" y="686"/>
                </a:lnTo>
                <a:lnTo>
                  <a:pt x="57" y="686"/>
                </a:lnTo>
                <a:lnTo>
                  <a:pt x="65" y="694"/>
                </a:lnTo>
                <a:lnTo>
                  <a:pt x="67" y="691"/>
                </a:lnTo>
                <a:lnTo>
                  <a:pt x="64" y="695"/>
                </a:lnTo>
                <a:lnTo>
                  <a:pt x="70" y="691"/>
                </a:lnTo>
                <a:lnTo>
                  <a:pt x="72" y="689"/>
                </a:lnTo>
                <a:lnTo>
                  <a:pt x="73" y="686"/>
                </a:lnTo>
                <a:lnTo>
                  <a:pt x="75" y="681"/>
                </a:lnTo>
                <a:lnTo>
                  <a:pt x="75" y="635"/>
                </a:lnTo>
                <a:lnTo>
                  <a:pt x="64" y="635"/>
                </a:lnTo>
                <a:lnTo>
                  <a:pt x="59" y="644"/>
                </a:lnTo>
                <a:lnTo>
                  <a:pt x="64" y="646"/>
                </a:lnTo>
                <a:lnTo>
                  <a:pt x="68" y="644"/>
                </a:lnTo>
                <a:lnTo>
                  <a:pt x="72" y="643"/>
                </a:lnTo>
                <a:lnTo>
                  <a:pt x="73" y="640"/>
                </a:lnTo>
                <a:lnTo>
                  <a:pt x="57" y="644"/>
                </a:lnTo>
                <a:lnTo>
                  <a:pt x="64" y="649"/>
                </a:lnTo>
                <a:lnTo>
                  <a:pt x="65" y="649"/>
                </a:lnTo>
                <a:lnTo>
                  <a:pt x="70" y="651"/>
                </a:lnTo>
                <a:lnTo>
                  <a:pt x="75" y="649"/>
                </a:lnTo>
                <a:lnTo>
                  <a:pt x="78" y="648"/>
                </a:lnTo>
                <a:lnTo>
                  <a:pt x="80" y="644"/>
                </a:lnTo>
                <a:lnTo>
                  <a:pt x="81" y="640"/>
                </a:lnTo>
                <a:lnTo>
                  <a:pt x="81" y="632"/>
                </a:lnTo>
                <a:lnTo>
                  <a:pt x="70" y="632"/>
                </a:lnTo>
                <a:lnTo>
                  <a:pt x="59" y="632"/>
                </a:lnTo>
                <a:lnTo>
                  <a:pt x="60" y="636"/>
                </a:lnTo>
                <a:lnTo>
                  <a:pt x="62" y="640"/>
                </a:lnTo>
                <a:lnTo>
                  <a:pt x="65" y="641"/>
                </a:lnTo>
                <a:lnTo>
                  <a:pt x="70" y="643"/>
                </a:lnTo>
                <a:lnTo>
                  <a:pt x="75" y="641"/>
                </a:lnTo>
                <a:lnTo>
                  <a:pt x="78" y="640"/>
                </a:lnTo>
                <a:lnTo>
                  <a:pt x="80" y="636"/>
                </a:lnTo>
                <a:lnTo>
                  <a:pt x="59" y="632"/>
                </a:lnTo>
                <a:lnTo>
                  <a:pt x="59" y="635"/>
                </a:lnTo>
                <a:lnTo>
                  <a:pt x="59" y="635"/>
                </a:lnTo>
                <a:lnTo>
                  <a:pt x="60" y="640"/>
                </a:lnTo>
                <a:lnTo>
                  <a:pt x="62" y="643"/>
                </a:lnTo>
                <a:lnTo>
                  <a:pt x="65" y="644"/>
                </a:lnTo>
                <a:lnTo>
                  <a:pt x="70" y="646"/>
                </a:lnTo>
                <a:lnTo>
                  <a:pt x="75" y="644"/>
                </a:lnTo>
                <a:lnTo>
                  <a:pt x="76" y="644"/>
                </a:lnTo>
                <a:lnTo>
                  <a:pt x="81" y="641"/>
                </a:lnTo>
                <a:lnTo>
                  <a:pt x="75" y="632"/>
                </a:lnTo>
                <a:lnTo>
                  <a:pt x="64" y="632"/>
                </a:lnTo>
                <a:lnTo>
                  <a:pt x="65" y="636"/>
                </a:lnTo>
                <a:lnTo>
                  <a:pt x="67" y="640"/>
                </a:lnTo>
                <a:lnTo>
                  <a:pt x="70" y="641"/>
                </a:lnTo>
                <a:lnTo>
                  <a:pt x="75" y="643"/>
                </a:lnTo>
                <a:lnTo>
                  <a:pt x="80" y="641"/>
                </a:lnTo>
                <a:lnTo>
                  <a:pt x="64" y="632"/>
                </a:lnTo>
                <a:lnTo>
                  <a:pt x="64" y="652"/>
                </a:lnTo>
                <a:lnTo>
                  <a:pt x="64" y="652"/>
                </a:lnTo>
                <a:lnTo>
                  <a:pt x="65" y="657"/>
                </a:lnTo>
                <a:lnTo>
                  <a:pt x="67" y="660"/>
                </a:lnTo>
                <a:lnTo>
                  <a:pt x="70" y="662"/>
                </a:lnTo>
                <a:lnTo>
                  <a:pt x="75" y="663"/>
                </a:lnTo>
                <a:lnTo>
                  <a:pt x="80" y="662"/>
                </a:lnTo>
                <a:lnTo>
                  <a:pt x="83" y="660"/>
                </a:lnTo>
                <a:lnTo>
                  <a:pt x="84" y="657"/>
                </a:lnTo>
                <a:lnTo>
                  <a:pt x="86" y="652"/>
                </a:lnTo>
                <a:lnTo>
                  <a:pt x="86" y="644"/>
                </a:lnTo>
                <a:lnTo>
                  <a:pt x="75" y="644"/>
                </a:lnTo>
                <a:lnTo>
                  <a:pt x="75" y="656"/>
                </a:lnTo>
                <a:lnTo>
                  <a:pt x="80" y="654"/>
                </a:lnTo>
                <a:lnTo>
                  <a:pt x="83" y="652"/>
                </a:lnTo>
                <a:lnTo>
                  <a:pt x="84" y="649"/>
                </a:lnTo>
                <a:lnTo>
                  <a:pt x="75" y="656"/>
                </a:lnTo>
                <a:lnTo>
                  <a:pt x="81" y="656"/>
                </a:lnTo>
                <a:lnTo>
                  <a:pt x="81" y="656"/>
                </a:lnTo>
                <a:lnTo>
                  <a:pt x="86" y="654"/>
                </a:lnTo>
                <a:lnTo>
                  <a:pt x="89" y="652"/>
                </a:lnTo>
                <a:lnTo>
                  <a:pt x="91" y="649"/>
                </a:lnTo>
                <a:lnTo>
                  <a:pt x="92" y="644"/>
                </a:lnTo>
                <a:lnTo>
                  <a:pt x="92" y="565"/>
                </a:lnTo>
                <a:lnTo>
                  <a:pt x="81" y="565"/>
                </a:lnTo>
                <a:lnTo>
                  <a:pt x="81" y="576"/>
                </a:lnTo>
                <a:lnTo>
                  <a:pt x="86" y="574"/>
                </a:lnTo>
                <a:lnTo>
                  <a:pt x="89" y="573"/>
                </a:lnTo>
                <a:lnTo>
                  <a:pt x="91" y="569"/>
                </a:lnTo>
                <a:lnTo>
                  <a:pt x="81" y="576"/>
                </a:lnTo>
                <a:lnTo>
                  <a:pt x="88" y="576"/>
                </a:lnTo>
                <a:lnTo>
                  <a:pt x="88" y="576"/>
                </a:lnTo>
                <a:lnTo>
                  <a:pt x="92" y="574"/>
                </a:lnTo>
                <a:lnTo>
                  <a:pt x="96" y="573"/>
                </a:lnTo>
                <a:lnTo>
                  <a:pt x="97" y="569"/>
                </a:lnTo>
                <a:lnTo>
                  <a:pt x="99" y="565"/>
                </a:lnTo>
                <a:lnTo>
                  <a:pt x="99" y="541"/>
                </a:lnTo>
                <a:lnTo>
                  <a:pt x="88" y="541"/>
                </a:lnTo>
                <a:lnTo>
                  <a:pt x="99" y="542"/>
                </a:lnTo>
                <a:lnTo>
                  <a:pt x="104" y="509"/>
                </a:lnTo>
                <a:lnTo>
                  <a:pt x="104" y="507"/>
                </a:lnTo>
                <a:lnTo>
                  <a:pt x="104" y="447"/>
                </a:lnTo>
                <a:lnTo>
                  <a:pt x="92" y="447"/>
                </a:lnTo>
                <a:lnTo>
                  <a:pt x="92" y="458"/>
                </a:lnTo>
                <a:lnTo>
                  <a:pt x="97" y="456"/>
                </a:lnTo>
                <a:lnTo>
                  <a:pt x="100" y="455"/>
                </a:lnTo>
                <a:lnTo>
                  <a:pt x="102" y="451"/>
                </a:lnTo>
                <a:lnTo>
                  <a:pt x="92" y="458"/>
                </a:lnTo>
                <a:lnTo>
                  <a:pt x="99" y="458"/>
                </a:lnTo>
                <a:lnTo>
                  <a:pt x="99" y="458"/>
                </a:lnTo>
                <a:lnTo>
                  <a:pt x="104" y="456"/>
                </a:lnTo>
                <a:lnTo>
                  <a:pt x="107" y="455"/>
                </a:lnTo>
                <a:lnTo>
                  <a:pt x="108" y="451"/>
                </a:lnTo>
                <a:lnTo>
                  <a:pt x="119" y="428"/>
                </a:lnTo>
                <a:lnTo>
                  <a:pt x="119" y="428"/>
                </a:lnTo>
                <a:lnTo>
                  <a:pt x="121" y="423"/>
                </a:lnTo>
                <a:lnTo>
                  <a:pt x="121" y="397"/>
                </a:lnTo>
                <a:lnTo>
                  <a:pt x="110" y="397"/>
                </a:lnTo>
                <a:lnTo>
                  <a:pt x="118" y="405"/>
                </a:lnTo>
                <a:lnTo>
                  <a:pt x="119" y="402"/>
                </a:lnTo>
                <a:lnTo>
                  <a:pt x="116" y="407"/>
                </a:lnTo>
                <a:lnTo>
                  <a:pt x="123" y="402"/>
                </a:lnTo>
                <a:lnTo>
                  <a:pt x="116" y="392"/>
                </a:lnTo>
                <a:lnTo>
                  <a:pt x="123" y="402"/>
                </a:lnTo>
                <a:lnTo>
                  <a:pt x="127" y="399"/>
                </a:lnTo>
                <a:lnTo>
                  <a:pt x="129" y="397"/>
                </a:lnTo>
                <a:lnTo>
                  <a:pt x="131" y="394"/>
                </a:lnTo>
                <a:lnTo>
                  <a:pt x="132" y="389"/>
                </a:lnTo>
                <a:lnTo>
                  <a:pt x="132" y="372"/>
                </a:lnTo>
                <a:lnTo>
                  <a:pt x="121" y="372"/>
                </a:lnTo>
                <a:lnTo>
                  <a:pt x="110" y="372"/>
                </a:lnTo>
                <a:lnTo>
                  <a:pt x="112" y="377"/>
                </a:lnTo>
                <a:lnTo>
                  <a:pt x="113" y="380"/>
                </a:lnTo>
                <a:lnTo>
                  <a:pt x="116" y="381"/>
                </a:lnTo>
                <a:lnTo>
                  <a:pt x="121" y="383"/>
                </a:lnTo>
                <a:lnTo>
                  <a:pt x="126" y="381"/>
                </a:lnTo>
                <a:lnTo>
                  <a:pt x="129" y="380"/>
                </a:lnTo>
                <a:lnTo>
                  <a:pt x="131" y="377"/>
                </a:lnTo>
                <a:lnTo>
                  <a:pt x="110" y="372"/>
                </a:lnTo>
                <a:lnTo>
                  <a:pt x="110" y="377"/>
                </a:lnTo>
                <a:lnTo>
                  <a:pt x="110" y="377"/>
                </a:lnTo>
                <a:lnTo>
                  <a:pt x="112" y="381"/>
                </a:lnTo>
                <a:lnTo>
                  <a:pt x="113" y="384"/>
                </a:lnTo>
                <a:lnTo>
                  <a:pt x="116" y="386"/>
                </a:lnTo>
                <a:lnTo>
                  <a:pt x="121" y="388"/>
                </a:lnTo>
                <a:lnTo>
                  <a:pt x="126" y="386"/>
                </a:lnTo>
                <a:lnTo>
                  <a:pt x="129" y="384"/>
                </a:lnTo>
                <a:lnTo>
                  <a:pt x="131" y="381"/>
                </a:lnTo>
                <a:lnTo>
                  <a:pt x="132" y="381"/>
                </a:lnTo>
                <a:lnTo>
                  <a:pt x="137" y="369"/>
                </a:lnTo>
                <a:lnTo>
                  <a:pt x="137" y="364"/>
                </a:lnTo>
                <a:lnTo>
                  <a:pt x="137" y="348"/>
                </a:lnTo>
                <a:lnTo>
                  <a:pt x="126" y="348"/>
                </a:lnTo>
                <a:lnTo>
                  <a:pt x="126" y="359"/>
                </a:lnTo>
                <a:lnTo>
                  <a:pt x="131" y="357"/>
                </a:lnTo>
                <a:lnTo>
                  <a:pt x="134" y="356"/>
                </a:lnTo>
                <a:lnTo>
                  <a:pt x="135" y="353"/>
                </a:lnTo>
                <a:lnTo>
                  <a:pt x="126" y="359"/>
                </a:lnTo>
                <a:lnTo>
                  <a:pt x="134" y="359"/>
                </a:lnTo>
                <a:lnTo>
                  <a:pt x="134" y="359"/>
                </a:lnTo>
                <a:lnTo>
                  <a:pt x="139" y="357"/>
                </a:lnTo>
                <a:lnTo>
                  <a:pt x="142" y="356"/>
                </a:lnTo>
                <a:lnTo>
                  <a:pt x="147" y="351"/>
                </a:lnTo>
                <a:lnTo>
                  <a:pt x="139" y="343"/>
                </a:lnTo>
                <a:lnTo>
                  <a:pt x="127" y="343"/>
                </a:lnTo>
                <a:lnTo>
                  <a:pt x="129" y="348"/>
                </a:lnTo>
                <a:lnTo>
                  <a:pt x="131" y="351"/>
                </a:lnTo>
                <a:lnTo>
                  <a:pt x="134" y="353"/>
                </a:lnTo>
                <a:lnTo>
                  <a:pt x="139" y="354"/>
                </a:lnTo>
                <a:lnTo>
                  <a:pt x="143" y="353"/>
                </a:lnTo>
                <a:lnTo>
                  <a:pt x="127" y="343"/>
                </a:lnTo>
                <a:lnTo>
                  <a:pt x="127" y="351"/>
                </a:lnTo>
                <a:lnTo>
                  <a:pt x="127" y="351"/>
                </a:lnTo>
                <a:lnTo>
                  <a:pt x="129" y="356"/>
                </a:lnTo>
                <a:lnTo>
                  <a:pt x="131" y="359"/>
                </a:lnTo>
                <a:lnTo>
                  <a:pt x="134" y="361"/>
                </a:lnTo>
                <a:lnTo>
                  <a:pt x="139" y="362"/>
                </a:lnTo>
                <a:lnTo>
                  <a:pt x="143" y="361"/>
                </a:lnTo>
                <a:lnTo>
                  <a:pt x="147" y="359"/>
                </a:lnTo>
                <a:lnTo>
                  <a:pt x="148" y="356"/>
                </a:lnTo>
                <a:lnTo>
                  <a:pt x="150" y="351"/>
                </a:lnTo>
                <a:lnTo>
                  <a:pt x="150" y="348"/>
                </a:lnTo>
                <a:lnTo>
                  <a:pt x="139" y="348"/>
                </a:lnTo>
                <a:lnTo>
                  <a:pt x="147" y="356"/>
                </a:lnTo>
                <a:lnTo>
                  <a:pt x="148" y="353"/>
                </a:lnTo>
                <a:lnTo>
                  <a:pt x="147" y="356"/>
                </a:lnTo>
                <a:lnTo>
                  <a:pt x="151" y="351"/>
                </a:lnTo>
                <a:lnTo>
                  <a:pt x="143" y="343"/>
                </a:lnTo>
                <a:lnTo>
                  <a:pt x="132" y="343"/>
                </a:lnTo>
                <a:lnTo>
                  <a:pt x="134" y="348"/>
                </a:lnTo>
                <a:lnTo>
                  <a:pt x="135" y="351"/>
                </a:lnTo>
                <a:lnTo>
                  <a:pt x="139" y="353"/>
                </a:lnTo>
                <a:lnTo>
                  <a:pt x="143" y="354"/>
                </a:lnTo>
                <a:lnTo>
                  <a:pt x="148" y="353"/>
                </a:lnTo>
                <a:lnTo>
                  <a:pt x="132" y="343"/>
                </a:lnTo>
                <a:lnTo>
                  <a:pt x="132" y="348"/>
                </a:lnTo>
                <a:lnTo>
                  <a:pt x="132" y="348"/>
                </a:lnTo>
                <a:lnTo>
                  <a:pt x="134" y="353"/>
                </a:lnTo>
                <a:lnTo>
                  <a:pt x="135" y="356"/>
                </a:lnTo>
                <a:lnTo>
                  <a:pt x="139" y="357"/>
                </a:lnTo>
                <a:lnTo>
                  <a:pt x="143" y="359"/>
                </a:lnTo>
                <a:lnTo>
                  <a:pt x="148" y="357"/>
                </a:lnTo>
                <a:lnTo>
                  <a:pt x="151" y="356"/>
                </a:lnTo>
                <a:lnTo>
                  <a:pt x="153" y="353"/>
                </a:lnTo>
                <a:lnTo>
                  <a:pt x="155" y="348"/>
                </a:lnTo>
                <a:lnTo>
                  <a:pt x="155" y="343"/>
                </a:lnTo>
                <a:lnTo>
                  <a:pt x="143" y="343"/>
                </a:lnTo>
                <a:lnTo>
                  <a:pt x="143" y="354"/>
                </a:lnTo>
                <a:lnTo>
                  <a:pt x="148" y="353"/>
                </a:lnTo>
                <a:lnTo>
                  <a:pt x="151" y="351"/>
                </a:lnTo>
                <a:lnTo>
                  <a:pt x="153" y="348"/>
                </a:lnTo>
                <a:lnTo>
                  <a:pt x="143" y="354"/>
                </a:lnTo>
                <a:lnTo>
                  <a:pt x="150" y="354"/>
                </a:lnTo>
                <a:lnTo>
                  <a:pt x="150" y="354"/>
                </a:lnTo>
                <a:lnTo>
                  <a:pt x="155" y="353"/>
                </a:lnTo>
                <a:lnTo>
                  <a:pt x="158" y="351"/>
                </a:lnTo>
                <a:lnTo>
                  <a:pt x="159" y="348"/>
                </a:lnTo>
                <a:lnTo>
                  <a:pt x="161" y="343"/>
                </a:lnTo>
                <a:lnTo>
                  <a:pt x="161" y="335"/>
                </a:lnTo>
                <a:lnTo>
                  <a:pt x="150" y="335"/>
                </a:lnTo>
                <a:lnTo>
                  <a:pt x="158" y="343"/>
                </a:lnTo>
                <a:lnTo>
                  <a:pt x="159" y="340"/>
                </a:lnTo>
                <a:lnTo>
                  <a:pt x="156" y="345"/>
                </a:lnTo>
                <a:lnTo>
                  <a:pt x="163" y="340"/>
                </a:lnTo>
                <a:lnTo>
                  <a:pt x="164" y="338"/>
                </a:lnTo>
                <a:lnTo>
                  <a:pt x="166" y="335"/>
                </a:lnTo>
                <a:lnTo>
                  <a:pt x="167" y="330"/>
                </a:lnTo>
                <a:lnTo>
                  <a:pt x="167" y="327"/>
                </a:lnTo>
                <a:lnTo>
                  <a:pt x="156" y="327"/>
                </a:lnTo>
                <a:lnTo>
                  <a:pt x="145" y="327"/>
                </a:lnTo>
                <a:lnTo>
                  <a:pt x="147" y="332"/>
                </a:lnTo>
                <a:lnTo>
                  <a:pt x="148" y="335"/>
                </a:lnTo>
                <a:lnTo>
                  <a:pt x="151" y="337"/>
                </a:lnTo>
                <a:lnTo>
                  <a:pt x="156" y="338"/>
                </a:lnTo>
                <a:lnTo>
                  <a:pt x="161" y="337"/>
                </a:lnTo>
                <a:lnTo>
                  <a:pt x="164" y="335"/>
                </a:lnTo>
                <a:lnTo>
                  <a:pt x="166" y="332"/>
                </a:lnTo>
                <a:lnTo>
                  <a:pt x="145" y="327"/>
                </a:lnTo>
                <a:lnTo>
                  <a:pt x="145" y="330"/>
                </a:lnTo>
                <a:lnTo>
                  <a:pt x="145" y="330"/>
                </a:lnTo>
                <a:lnTo>
                  <a:pt x="147" y="335"/>
                </a:lnTo>
                <a:lnTo>
                  <a:pt x="148" y="338"/>
                </a:lnTo>
                <a:lnTo>
                  <a:pt x="151" y="340"/>
                </a:lnTo>
                <a:lnTo>
                  <a:pt x="156" y="341"/>
                </a:lnTo>
                <a:lnTo>
                  <a:pt x="161" y="341"/>
                </a:lnTo>
                <a:lnTo>
                  <a:pt x="161" y="341"/>
                </a:lnTo>
                <a:lnTo>
                  <a:pt x="166" y="340"/>
                </a:lnTo>
                <a:lnTo>
                  <a:pt x="169" y="338"/>
                </a:lnTo>
                <a:lnTo>
                  <a:pt x="170" y="335"/>
                </a:lnTo>
                <a:lnTo>
                  <a:pt x="172" y="330"/>
                </a:lnTo>
                <a:lnTo>
                  <a:pt x="172" y="289"/>
                </a:lnTo>
                <a:lnTo>
                  <a:pt x="161" y="289"/>
                </a:lnTo>
                <a:lnTo>
                  <a:pt x="161" y="300"/>
                </a:lnTo>
                <a:lnTo>
                  <a:pt x="166" y="298"/>
                </a:lnTo>
                <a:lnTo>
                  <a:pt x="169" y="297"/>
                </a:lnTo>
                <a:lnTo>
                  <a:pt x="170" y="294"/>
                </a:lnTo>
                <a:lnTo>
                  <a:pt x="161" y="300"/>
                </a:lnTo>
                <a:lnTo>
                  <a:pt x="167" y="300"/>
                </a:lnTo>
                <a:lnTo>
                  <a:pt x="167" y="300"/>
                </a:lnTo>
                <a:lnTo>
                  <a:pt x="172" y="298"/>
                </a:lnTo>
                <a:lnTo>
                  <a:pt x="175" y="297"/>
                </a:lnTo>
                <a:lnTo>
                  <a:pt x="177" y="294"/>
                </a:lnTo>
                <a:lnTo>
                  <a:pt x="178" y="289"/>
                </a:lnTo>
                <a:lnTo>
                  <a:pt x="178" y="219"/>
                </a:lnTo>
                <a:lnTo>
                  <a:pt x="167" y="219"/>
                </a:lnTo>
                <a:lnTo>
                  <a:pt x="167" y="230"/>
                </a:lnTo>
                <a:lnTo>
                  <a:pt x="172" y="228"/>
                </a:lnTo>
                <a:lnTo>
                  <a:pt x="175" y="227"/>
                </a:lnTo>
                <a:lnTo>
                  <a:pt x="177" y="223"/>
                </a:lnTo>
                <a:lnTo>
                  <a:pt x="167" y="230"/>
                </a:lnTo>
                <a:lnTo>
                  <a:pt x="172" y="230"/>
                </a:lnTo>
                <a:lnTo>
                  <a:pt x="172" y="230"/>
                </a:lnTo>
                <a:lnTo>
                  <a:pt x="177" y="228"/>
                </a:lnTo>
                <a:lnTo>
                  <a:pt x="180" y="227"/>
                </a:lnTo>
                <a:lnTo>
                  <a:pt x="182" y="223"/>
                </a:lnTo>
                <a:lnTo>
                  <a:pt x="183" y="219"/>
                </a:lnTo>
                <a:lnTo>
                  <a:pt x="183" y="211"/>
                </a:lnTo>
                <a:lnTo>
                  <a:pt x="172" y="211"/>
                </a:lnTo>
                <a:lnTo>
                  <a:pt x="172" y="222"/>
                </a:lnTo>
                <a:lnTo>
                  <a:pt x="177" y="220"/>
                </a:lnTo>
                <a:lnTo>
                  <a:pt x="180" y="219"/>
                </a:lnTo>
                <a:lnTo>
                  <a:pt x="182" y="215"/>
                </a:lnTo>
                <a:lnTo>
                  <a:pt x="172" y="222"/>
                </a:lnTo>
                <a:lnTo>
                  <a:pt x="178" y="222"/>
                </a:lnTo>
                <a:lnTo>
                  <a:pt x="178" y="211"/>
                </a:lnTo>
                <a:lnTo>
                  <a:pt x="174" y="220"/>
                </a:lnTo>
                <a:lnTo>
                  <a:pt x="180" y="223"/>
                </a:lnTo>
                <a:lnTo>
                  <a:pt x="180" y="223"/>
                </a:lnTo>
                <a:lnTo>
                  <a:pt x="185" y="225"/>
                </a:lnTo>
                <a:lnTo>
                  <a:pt x="190" y="223"/>
                </a:lnTo>
                <a:lnTo>
                  <a:pt x="193" y="222"/>
                </a:lnTo>
                <a:lnTo>
                  <a:pt x="194" y="219"/>
                </a:lnTo>
                <a:lnTo>
                  <a:pt x="196" y="214"/>
                </a:lnTo>
                <a:lnTo>
                  <a:pt x="196" y="206"/>
                </a:lnTo>
                <a:lnTo>
                  <a:pt x="185" y="206"/>
                </a:lnTo>
                <a:lnTo>
                  <a:pt x="185" y="217"/>
                </a:lnTo>
                <a:lnTo>
                  <a:pt x="190" y="215"/>
                </a:lnTo>
                <a:lnTo>
                  <a:pt x="193" y="214"/>
                </a:lnTo>
                <a:lnTo>
                  <a:pt x="194" y="211"/>
                </a:lnTo>
                <a:lnTo>
                  <a:pt x="185" y="217"/>
                </a:lnTo>
                <a:lnTo>
                  <a:pt x="190" y="217"/>
                </a:lnTo>
                <a:lnTo>
                  <a:pt x="190" y="217"/>
                </a:lnTo>
                <a:lnTo>
                  <a:pt x="194" y="215"/>
                </a:lnTo>
                <a:lnTo>
                  <a:pt x="198" y="214"/>
                </a:lnTo>
                <a:lnTo>
                  <a:pt x="199" y="211"/>
                </a:lnTo>
                <a:lnTo>
                  <a:pt x="201" y="206"/>
                </a:lnTo>
                <a:lnTo>
                  <a:pt x="201" y="198"/>
                </a:lnTo>
                <a:lnTo>
                  <a:pt x="190" y="198"/>
                </a:lnTo>
                <a:lnTo>
                  <a:pt x="198" y="206"/>
                </a:lnTo>
                <a:lnTo>
                  <a:pt x="199" y="203"/>
                </a:lnTo>
                <a:lnTo>
                  <a:pt x="196" y="208"/>
                </a:lnTo>
                <a:lnTo>
                  <a:pt x="202" y="203"/>
                </a:lnTo>
                <a:lnTo>
                  <a:pt x="196" y="193"/>
                </a:lnTo>
                <a:lnTo>
                  <a:pt x="196" y="204"/>
                </a:lnTo>
                <a:lnTo>
                  <a:pt x="201" y="203"/>
                </a:lnTo>
                <a:lnTo>
                  <a:pt x="196" y="204"/>
                </a:lnTo>
                <a:lnTo>
                  <a:pt x="202" y="204"/>
                </a:lnTo>
                <a:lnTo>
                  <a:pt x="202" y="204"/>
                </a:lnTo>
                <a:lnTo>
                  <a:pt x="207" y="203"/>
                </a:lnTo>
                <a:lnTo>
                  <a:pt x="209" y="203"/>
                </a:lnTo>
                <a:lnTo>
                  <a:pt x="214" y="200"/>
                </a:lnTo>
                <a:lnTo>
                  <a:pt x="215" y="198"/>
                </a:lnTo>
                <a:lnTo>
                  <a:pt x="217" y="195"/>
                </a:lnTo>
                <a:lnTo>
                  <a:pt x="218" y="190"/>
                </a:lnTo>
                <a:lnTo>
                  <a:pt x="218" y="185"/>
                </a:lnTo>
                <a:lnTo>
                  <a:pt x="207" y="185"/>
                </a:lnTo>
                <a:lnTo>
                  <a:pt x="196" y="185"/>
                </a:lnTo>
                <a:lnTo>
                  <a:pt x="198" y="190"/>
                </a:lnTo>
                <a:lnTo>
                  <a:pt x="199" y="193"/>
                </a:lnTo>
                <a:lnTo>
                  <a:pt x="202" y="195"/>
                </a:lnTo>
                <a:lnTo>
                  <a:pt x="207" y="196"/>
                </a:lnTo>
                <a:lnTo>
                  <a:pt x="212" y="195"/>
                </a:lnTo>
                <a:lnTo>
                  <a:pt x="215" y="193"/>
                </a:lnTo>
                <a:lnTo>
                  <a:pt x="217" y="190"/>
                </a:lnTo>
                <a:lnTo>
                  <a:pt x="196" y="185"/>
                </a:lnTo>
                <a:lnTo>
                  <a:pt x="196" y="190"/>
                </a:lnTo>
                <a:lnTo>
                  <a:pt x="196" y="190"/>
                </a:lnTo>
                <a:lnTo>
                  <a:pt x="198" y="195"/>
                </a:lnTo>
                <a:lnTo>
                  <a:pt x="199" y="198"/>
                </a:lnTo>
                <a:lnTo>
                  <a:pt x="202" y="200"/>
                </a:lnTo>
                <a:lnTo>
                  <a:pt x="207" y="201"/>
                </a:lnTo>
                <a:lnTo>
                  <a:pt x="212" y="201"/>
                </a:lnTo>
                <a:lnTo>
                  <a:pt x="212" y="201"/>
                </a:lnTo>
                <a:lnTo>
                  <a:pt x="217" y="200"/>
                </a:lnTo>
                <a:lnTo>
                  <a:pt x="220" y="198"/>
                </a:lnTo>
                <a:lnTo>
                  <a:pt x="222" y="195"/>
                </a:lnTo>
                <a:lnTo>
                  <a:pt x="223" y="190"/>
                </a:lnTo>
                <a:lnTo>
                  <a:pt x="223" y="147"/>
                </a:lnTo>
                <a:lnTo>
                  <a:pt x="212" y="147"/>
                </a:lnTo>
                <a:lnTo>
                  <a:pt x="212" y="158"/>
                </a:lnTo>
                <a:lnTo>
                  <a:pt x="217" y="157"/>
                </a:lnTo>
                <a:lnTo>
                  <a:pt x="220" y="155"/>
                </a:lnTo>
                <a:lnTo>
                  <a:pt x="222" y="152"/>
                </a:lnTo>
                <a:lnTo>
                  <a:pt x="212" y="158"/>
                </a:lnTo>
                <a:lnTo>
                  <a:pt x="220" y="158"/>
                </a:lnTo>
                <a:lnTo>
                  <a:pt x="220" y="158"/>
                </a:lnTo>
                <a:lnTo>
                  <a:pt x="225" y="157"/>
                </a:lnTo>
                <a:lnTo>
                  <a:pt x="228" y="155"/>
                </a:lnTo>
                <a:lnTo>
                  <a:pt x="229" y="152"/>
                </a:lnTo>
                <a:lnTo>
                  <a:pt x="231" y="147"/>
                </a:lnTo>
                <a:lnTo>
                  <a:pt x="231" y="139"/>
                </a:lnTo>
                <a:lnTo>
                  <a:pt x="220" y="139"/>
                </a:lnTo>
                <a:lnTo>
                  <a:pt x="228" y="147"/>
                </a:lnTo>
                <a:lnTo>
                  <a:pt x="229" y="144"/>
                </a:lnTo>
                <a:lnTo>
                  <a:pt x="228" y="147"/>
                </a:lnTo>
                <a:lnTo>
                  <a:pt x="237" y="137"/>
                </a:lnTo>
                <a:lnTo>
                  <a:pt x="229" y="129"/>
                </a:lnTo>
                <a:lnTo>
                  <a:pt x="218" y="129"/>
                </a:lnTo>
                <a:lnTo>
                  <a:pt x="220" y="134"/>
                </a:lnTo>
                <a:lnTo>
                  <a:pt x="222" y="137"/>
                </a:lnTo>
                <a:lnTo>
                  <a:pt x="225" y="139"/>
                </a:lnTo>
                <a:lnTo>
                  <a:pt x="229" y="141"/>
                </a:lnTo>
                <a:lnTo>
                  <a:pt x="234" y="139"/>
                </a:lnTo>
                <a:lnTo>
                  <a:pt x="218" y="129"/>
                </a:lnTo>
                <a:lnTo>
                  <a:pt x="218" y="134"/>
                </a:lnTo>
                <a:lnTo>
                  <a:pt x="218" y="134"/>
                </a:lnTo>
                <a:lnTo>
                  <a:pt x="220" y="139"/>
                </a:lnTo>
                <a:lnTo>
                  <a:pt x="222" y="142"/>
                </a:lnTo>
                <a:lnTo>
                  <a:pt x="225" y="144"/>
                </a:lnTo>
                <a:lnTo>
                  <a:pt x="229" y="145"/>
                </a:lnTo>
                <a:lnTo>
                  <a:pt x="234" y="144"/>
                </a:lnTo>
                <a:lnTo>
                  <a:pt x="237" y="142"/>
                </a:lnTo>
                <a:lnTo>
                  <a:pt x="239" y="139"/>
                </a:lnTo>
                <a:lnTo>
                  <a:pt x="241" y="134"/>
                </a:lnTo>
                <a:lnTo>
                  <a:pt x="241" y="129"/>
                </a:lnTo>
                <a:lnTo>
                  <a:pt x="229" y="129"/>
                </a:lnTo>
                <a:lnTo>
                  <a:pt x="237" y="137"/>
                </a:lnTo>
                <a:lnTo>
                  <a:pt x="239" y="134"/>
                </a:lnTo>
                <a:lnTo>
                  <a:pt x="234" y="139"/>
                </a:lnTo>
                <a:lnTo>
                  <a:pt x="241" y="136"/>
                </a:lnTo>
                <a:lnTo>
                  <a:pt x="244" y="134"/>
                </a:lnTo>
                <a:lnTo>
                  <a:pt x="245" y="131"/>
                </a:lnTo>
                <a:lnTo>
                  <a:pt x="247" y="126"/>
                </a:lnTo>
                <a:lnTo>
                  <a:pt x="247" y="117"/>
                </a:lnTo>
                <a:lnTo>
                  <a:pt x="236" y="117"/>
                </a:lnTo>
                <a:lnTo>
                  <a:pt x="236" y="128"/>
                </a:lnTo>
                <a:lnTo>
                  <a:pt x="241" y="126"/>
                </a:lnTo>
                <a:lnTo>
                  <a:pt x="244" y="125"/>
                </a:lnTo>
                <a:lnTo>
                  <a:pt x="245" y="121"/>
                </a:lnTo>
                <a:lnTo>
                  <a:pt x="236" y="128"/>
                </a:lnTo>
                <a:lnTo>
                  <a:pt x="242" y="128"/>
                </a:lnTo>
                <a:lnTo>
                  <a:pt x="242" y="128"/>
                </a:lnTo>
                <a:lnTo>
                  <a:pt x="247" y="126"/>
                </a:lnTo>
                <a:lnTo>
                  <a:pt x="250" y="125"/>
                </a:lnTo>
                <a:lnTo>
                  <a:pt x="252" y="121"/>
                </a:lnTo>
                <a:lnTo>
                  <a:pt x="253" y="117"/>
                </a:lnTo>
                <a:lnTo>
                  <a:pt x="253" y="109"/>
                </a:lnTo>
                <a:lnTo>
                  <a:pt x="242" y="109"/>
                </a:lnTo>
                <a:lnTo>
                  <a:pt x="250" y="117"/>
                </a:lnTo>
                <a:lnTo>
                  <a:pt x="252" y="113"/>
                </a:lnTo>
                <a:lnTo>
                  <a:pt x="247" y="118"/>
                </a:lnTo>
                <a:lnTo>
                  <a:pt x="253" y="115"/>
                </a:lnTo>
                <a:lnTo>
                  <a:pt x="257" y="113"/>
                </a:lnTo>
                <a:lnTo>
                  <a:pt x="261" y="109"/>
                </a:lnTo>
                <a:lnTo>
                  <a:pt x="261" y="109"/>
                </a:lnTo>
                <a:lnTo>
                  <a:pt x="263" y="105"/>
                </a:lnTo>
                <a:lnTo>
                  <a:pt x="265" y="101"/>
                </a:lnTo>
                <a:lnTo>
                  <a:pt x="265" y="96"/>
                </a:lnTo>
                <a:lnTo>
                  <a:pt x="253" y="96"/>
                </a:lnTo>
                <a:lnTo>
                  <a:pt x="242" y="96"/>
                </a:lnTo>
                <a:lnTo>
                  <a:pt x="244" y="101"/>
                </a:lnTo>
                <a:lnTo>
                  <a:pt x="245" y="104"/>
                </a:lnTo>
                <a:lnTo>
                  <a:pt x="249" y="105"/>
                </a:lnTo>
                <a:lnTo>
                  <a:pt x="253" y="107"/>
                </a:lnTo>
                <a:lnTo>
                  <a:pt x="258" y="105"/>
                </a:lnTo>
                <a:lnTo>
                  <a:pt x="261" y="104"/>
                </a:lnTo>
                <a:lnTo>
                  <a:pt x="263" y="101"/>
                </a:lnTo>
                <a:lnTo>
                  <a:pt x="242" y="96"/>
                </a:lnTo>
                <a:lnTo>
                  <a:pt x="242" y="101"/>
                </a:lnTo>
                <a:lnTo>
                  <a:pt x="242" y="101"/>
                </a:lnTo>
                <a:lnTo>
                  <a:pt x="244" y="105"/>
                </a:lnTo>
                <a:lnTo>
                  <a:pt x="245" y="109"/>
                </a:lnTo>
                <a:lnTo>
                  <a:pt x="249" y="110"/>
                </a:lnTo>
                <a:lnTo>
                  <a:pt x="253" y="112"/>
                </a:lnTo>
                <a:lnTo>
                  <a:pt x="258" y="110"/>
                </a:lnTo>
                <a:lnTo>
                  <a:pt x="261" y="109"/>
                </a:lnTo>
                <a:lnTo>
                  <a:pt x="266" y="104"/>
                </a:lnTo>
                <a:lnTo>
                  <a:pt x="258" y="96"/>
                </a:lnTo>
                <a:lnTo>
                  <a:pt x="263" y="107"/>
                </a:lnTo>
                <a:lnTo>
                  <a:pt x="271" y="104"/>
                </a:lnTo>
                <a:lnTo>
                  <a:pt x="266" y="93"/>
                </a:lnTo>
                <a:lnTo>
                  <a:pt x="266" y="104"/>
                </a:lnTo>
                <a:lnTo>
                  <a:pt x="271" y="104"/>
                </a:lnTo>
                <a:lnTo>
                  <a:pt x="276" y="104"/>
                </a:lnTo>
                <a:lnTo>
                  <a:pt x="276" y="104"/>
                </a:lnTo>
                <a:lnTo>
                  <a:pt x="280" y="102"/>
                </a:lnTo>
                <a:lnTo>
                  <a:pt x="282" y="102"/>
                </a:lnTo>
                <a:lnTo>
                  <a:pt x="290" y="98"/>
                </a:lnTo>
                <a:lnTo>
                  <a:pt x="284" y="88"/>
                </a:lnTo>
                <a:lnTo>
                  <a:pt x="284" y="99"/>
                </a:lnTo>
                <a:lnTo>
                  <a:pt x="288" y="99"/>
                </a:lnTo>
                <a:lnTo>
                  <a:pt x="288" y="99"/>
                </a:lnTo>
                <a:lnTo>
                  <a:pt x="293" y="98"/>
                </a:lnTo>
                <a:lnTo>
                  <a:pt x="296" y="96"/>
                </a:lnTo>
                <a:lnTo>
                  <a:pt x="298" y="93"/>
                </a:lnTo>
                <a:lnTo>
                  <a:pt x="300" y="88"/>
                </a:lnTo>
                <a:lnTo>
                  <a:pt x="300" y="80"/>
                </a:lnTo>
                <a:lnTo>
                  <a:pt x="288" y="80"/>
                </a:lnTo>
                <a:lnTo>
                  <a:pt x="296" y="88"/>
                </a:lnTo>
                <a:lnTo>
                  <a:pt x="298" y="85"/>
                </a:lnTo>
                <a:lnTo>
                  <a:pt x="296" y="88"/>
                </a:lnTo>
                <a:lnTo>
                  <a:pt x="301" y="83"/>
                </a:lnTo>
                <a:lnTo>
                  <a:pt x="293" y="75"/>
                </a:lnTo>
                <a:lnTo>
                  <a:pt x="288" y="85"/>
                </a:lnTo>
                <a:lnTo>
                  <a:pt x="293" y="86"/>
                </a:lnTo>
                <a:lnTo>
                  <a:pt x="298" y="85"/>
                </a:lnTo>
                <a:lnTo>
                  <a:pt x="287" y="85"/>
                </a:lnTo>
                <a:lnTo>
                  <a:pt x="293" y="90"/>
                </a:lnTo>
                <a:lnTo>
                  <a:pt x="295" y="90"/>
                </a:lnTo>
                <a:lnTo>
                  <a:pt x="300" y="91"/>
                </a:lnTo>
                <a:lnTo>
                  <a:pt x="306" y="91"/>
                </a:lnTo>
                <a:lnTo>
                  <a:pt x="311" y="91"/>
                </a:lnTo>
                <a:lnTo>
                  <a:pt x="317" y="91"/>
                </a:lnTo>
                <a:lnTo>
                  <a:pt x="317" y="91"/>
                </a:lnTo>
                <a:lnTo>
                  <a:pt x="322" y="90"/>
                </a:lnTo>
                <a:lnTo>
                  <a:pt x="325" y="88"/>
                </a:lnTo>
                <a:lnTo>
                  <a:pt x="327" y="85"/>
                </a:lnTo>
                <a:lnTo>
                  <a:pt x="328" y="80"/>
                </a:lnTo>
                <a:lnTo>
                  <a:pt x="328" y="72"/>
                </a:lnTo>
                <a:lnTo>
                  <a:pt x="317" y="72"/>
                </a:lnTo>
                <a:lnTo>
                  <a:pt x="317" y="83"/>
                </a:lnTo>
                <a:lnTo>
                  <a:pt x="322" y="82"/>
                </a:lnTo>
                <a:lnTo>
                  <a:pt x="325" y="80"/>
                </a:lnTo>
                <a:lnTo>
                  <a:pt x="327" y="77"/>
                </a:lnTo>
                <a:lnTo>
                  <a:pt x="317" y="83"/>
                </a:lnTo>
                <a:lnTo>
                  <a:pt x="322" y="83"/>
                </a:lnTo>
                <a:lnTo>
                  <a:pt x="322" y="83"/>
                </a:lnTo>
                <a:lnTo>
                  <a:pt x="327" y="82"/>
                </a:lnTo>
                <a:lnTo>
                  <a:pt x="330" y="80"/>
                </a:lnTo>
                <a:lnTo>
                  <a:pt x="332" y="77"/>
                </a:lnTo>
                <a:lnTo>
                  <a:pt x="333" y="72"/>
                </a:lnTo>
                <a:lnTo>
                  <a:pt x="333" y="64"/>
                </a:lnTo>
                <a:lnTo>
                  <a:pt x="322" y="64"/>
                </a:lnTo>
                <a:lnTo>
                  <a:pt x="330" y="72"/>
                </a:lnTo>
                <a:lnTo>
                  <a:pt x="332" y="69"/>
                </a:lnTo>
                <a:lnTo>
                  <a:pt x="328" y="74"/>
                </a:lnTo>
                <a:lnTo>
                  <a:pt x="335" y="69"/>
                </a:lnTo>
                <a:lnTo>
                  <a:pt x="328" y="59"/>
                </a:lnTo>
                <a:lnTo>
                  <a:pt x="328" y="70"/>
                </a:lnTo>
                <a:lnTo>
                  <a:pt x="333" y="69"/>
                </a:lnTo>
                <a:lnTo>
                  <a:pt x="328" y="70"/>
                </a:lnTo>
                <a:lnTo>
                  <a:pt x="335" y="70"/>
                </a:lnTo>
                <a:lnTo>
                  <a:pt x="339" y="70"/>
                </a:lnTo>
                <a:lnTo>
                  <a:pt x="344" y="70"/>
                </a:lnTo>
                <a:lnTo>
                  <a:pt x="352" y="70"/>
                </a:lnTo>
                <a:lnTo>
                  <a:pt x="352" y="70"/>
                </a:lnTo>
                <a:lnTo>
                  <a:pt x="357" y="69"/>
                </a:lnTo>
                <a:lnTo>
                  <a:pt x="360" y="67"/>
                </a:lnTo>
                <a:lnTo>
                  <a:pt x="362" y="64"/>
                </a:lnTo>
                <a:lnTo>
                  <a:pt x="363" y="59"/>
                </a:lnTo>
                <a:lnTo>
                  <a:pt x="363" y="51"/>
                </a:lnTo>
                <a:lnTo>
                  <a:pt x="352" y="51"/>
                </a:lnTo>
                <a:lnTo>
                  <a:pt x="360" y="59"/>
                </a:lnTo>
                <a:lnTo>
                  <a:pt x="362" y="56"/>
                </a:lnTo>
                <a:lnTo>
                  <a:pt x="360" y="59"/>
                </a:lnTo>
                <a:lnTo>
                  <a:pt x="365" y="54"/>
                </a:lnTo>
                <a:lnTo>
                  <a:pt x="357" y="47"/>
                </a:lnTo>
                <a:lnTo>
                  <a:pt x="352" y="56"/>
                </a:lnTo>
                <a:lnTo>
                  <a:pt x="357" y="58"/>
                </a:lnTo>
                <a:lnTo>
                  <a:pt x="362" y="56"/>
                </a:lnTo>
                <a:lnTo>
                  <a:pt x="349" y="54"/>
                </a:lnTo>
                <a:lnTo>
                  <a:pt x="354" y="59"/>
                </a:lnTo>
                <a:lnTo>
                  <a:pt x="357" y="61"/>
                </a:lnTo>
                <a:lnTo>
                  <a:pt x="362" y="62"/>
                </a:lnTo>
                <a:lnTo>
                  <a:pt x="367" y="61"/>
                </a:lnTo>
                <a:lnTo>
                  <a:pt x="368" y="61"/>
                </a:lnTo>
                <a:lnTo>
                  <a:pt x="376" y="56"/>
                </a:lnTo>
                <a:lnTo>
                  <a:pt x="370" y="47"/>
                </a:lnTo>
                <a:lnTo>
                  <a:pt x="370" y="58"/>
                </a:lnTo>
                <a:lnTo>
                  <a:pt x="375" y="58"/>
                </a:lnTo>
                <a:lnTo>
                  <a:pt x="375" y="58"/>
                </a:lnTo>
                <a:lnTo>
                  <a:pt x="379" y="56"/>
                </a:lnTo>
                <a:lnTo>
                  <a:pt x="383" y="54"/>
                </a:lnTo>
                <a:lnTo>
                  <a:pt x="384" y="51"/>
                </a:lnTo>
                <a:lnTo>
                  <a:pt x="386" y="47"/>
                </a:lnTo>
                <a:lnTo>
                  <a:pt x="386" y="39"/>
                </a:lnTo>
                <a:lnTo>
                  <a:pt x="375" y="39"/>
                </a:lnTo>
                <a:lnTo>
                  <a:pt x="375" y="50"/>
                </a:lnTo>
                <a:lnTo>
                  <a:pt x="379" y="48"/>
                </a:lnTo>
                <a:lnTo>
                  <a:pt x="383" y="47"/>
                </a:lnTo>
                <a:lnTo>
                  <a:pt x="384" y="43"/>
                </a:lnTo>
                <a:lnTo>
                  <a:pt x="375" y="50"/>
                </a:lnTo>
                <a:lnTo>
                  <a:pt x="379" y="50"/>
                </a:lnTo>
                <a:lnTo>
                  <a:pt x="386" y="50"/>
                </a:lnTo>
                <a:lnTo>
                  <a:pt x="386" y="50"/>
                </a:lnTo>
                <a:lnTo>
                  <a:pt x="390" y="48"/>
                </a:lnTo>
                <a:lnTo>
                  <a:pt x="392" y="48"/>
                </a:lnTo>
                <a:lnTo>
                  <a:pt x="398" y="43"/>
                </a:lnTo>
                <a:lnTo>
                  <a:pt x="392" y="34"/>
                </a:lnTo>
                <a:lnTo>
                  <a:pt x="392" y="45"/>
                </a:lnTo>
                <a:lnTo>
                  <a:pt x="397" y="43"/>
                </a:lnTo>
                <a:lnTo>
                  <a:pt x="392" y="45"/>
                </a:lnTo>
                <a:lnTo>
                  <a:pt x="397" y="45"/>
                </a:lnTo>
                <a:lnTo>
                  <a:pt x="397" y="45"/>
                </a:lnTo>
                <a:lnTo>
                  <a:pt x="402" y="43"/>
                </a:lnTo>
                <a:lnTo>
                  <a:pt x="405" y="42"/>
                </a:lnTo>
                <a:lnTo>
                  <a:pt x="406" y="39"/>
                </a:lnTo>
                <a:lnTo>
                  <a:pt x="408" y="34"/>
                </a:lnTo>
                <a:lnTo>
                  <a:pt x="408" y="26"/>
                </a:lnTo>
                <a:lnTo>
                  <a:pt x="397" y="26"/>
                </a:lnTo>
                <a:lnTo>
                  <a:pt x="397" y="37"/>
                </a:lnTo>
                <a:lnTo>
                  <a:pt x="402" y="35"/>
                </a:lnTo>
                <a:lnTo>
                  <a:pt x="405" y="34"/>
                </a:lnTo>
                <a:lnTo>
                  <a:pt x="406" y="31"/>
                </a:lnTo>
                <a:lnTo>
                  <a:pt x="397" y="37"/>
                </a:lnTo>
                <a:lnTo>
                  <a:pt x="403" y="37"/>
                </a:lnTo>
                <a:lnTo>
                  <a:pt x="408" y="37"/>
                </a:lnTo>
                <a:lnTo>
                  <a:pt x="414" y="37"/>
                </a:lnTo>
                <a:lnTo>
                  <a:pt x="421" y="37"/>
                </a:lnTo>
                <a:lnTo>
                  <a:pt x="426" y="37"/>
                </a:lnTo>
                <a:lnTo>
                  <a:pt x="426" y="37"/>
                </a:lnTo>
                <a:lnTo>
                  <a:pt x="430" y="35"/>
                </a:lnTo>
                <a:lnTo>
                  <a:pt x="432" y="35"/>
                </a:lnTo>
                <a:lnTo>
                  <a:pt x="437" y="32"/>
                </a:lnTo>
                <a:lnTo>
                  <a:pt x="430" y="23"/>
                </a:lnTo>
                <a:lnTo>
                  <a:pt x="430" y="34"/>
                </a:lnTo>
                <a:lnTo>
                  <a:pt x="438" y="34"/>
                </a:lnTo>
                <a:lnTo>
                  <a:pt x="438" y="34"/>
                </a:lnTo>
                <a:lnTo>
                  <a:pt x="443" y="32"/>
                </a:lnTo>
                <a:lnTo>
                  <a:pt x="446" y="31"/>
                </a:lnTo>
                <a:lnTo>
                  <a:pt x="448" y="27"/>
                </a:lnTo>
                <a:lnTo>
                  <a:pt x="449" y="26"/>
                </a:lnTo>
                <a:lnTo>
                  <a:pt x="454" y="5"/>
                </a:lnTo>
                <a:lnTo>
                  <a:pt x="434" y="0"/>
                </a:lnTo>
                <a:lnTo>
                  <a:pt x="429" y="21"/>
                </a:lnTo>
                <a:lnTo>
                  <a:pt x="438" y="11"/>
                </a:lnTo>
                <a:lnTo>
                  <a:pt x="434" y="13"/>
                </a:lnTo>
                <a:lnTo>
                  <a:pt x="430" y="15"/>
                </a:lnTo>
                <a:lnTo>
                  <a:pt x="429" y="18"/>
                </a:lnTo>
                <a:lnTo>
                  <a:pt x="438" y="23"/>
                </a:lnTo>
                <a:lnTo>
                  <a:pt x="438" y="11"/>
                </a:lnTo>
                <a:lnTo>
                  <a:pt x="430" y="11"/>
                </a:lnTo>
                <a:lnTo>
                  <a:pt x="430" y="11"/>
                </a:lnTo>
                <a:lnTo>
                  <a:pt x="426" y="13"/>
                </a:lnTo>
                <a:lnTo>
                  <a:pt x="426" y="13"/>
                </a:lnTo>
                <a:lnTo>
                  <a:pt x="421" y="16"/>
                </a:lnTo>
                <a:lnTo>
                  <a:pt x="426" y="26"/>
                </a:lnTo>
                <a:lnTo>
                  <a:pt x="426" y="15"/>
                </a:lnTo>
                <a:lnTo>
                  <a:pt x="421" y="15"/>
                </a:lnTo>
                <a:lnTo>
                  <a:pt x="414" y="15"/>
                </a:lnTo>
                <a:lnTo>
                  <a:pt x="408" y="15"/>
                </a:lnTo>
                <a:lnTo>
                  <a:pt x="403" y="15"/>
                </a:lnTo>
                <a:lnTo>
                  <a:pt x="397" y="15"/>
                </a:lnTo>
                <a:lnTo>
                  <a:pt x="397" y="15"/>
                </a:lnTo>
                <a:lnTo>
                  <a:pt x="392" y="16"/>
                </a:lnTo>
                <a:lnTo>
                  <a:pt x="389" y="18"/>
                </a:lnTo>
                <a:lnTo>
                  <a:pt x="387" y="21"/>
                </a:lnTo>
                <a:lnTo>
                  <a:pt x="386" y="26"/>
                </a:lnTo>
                <a:lnTo>
                  <a:pt x="386" y="26"/>
                </a:lnTo>
                <a:lnTo>
                  <a:pt x="386" y="34"/>
                </a:lnTo>
                <a:lnTo>
                  <a:pt x="397" y="23"/>
                </a:lnTo>
                <a:lnTo>
                  <a:pt x="392" y="24"/>
                </a:lnTo>
                <a:lnTo>
                  <a:pt x="389" y="26"/>
                </a:lnTo>
                <a:lnTo>
                  <a:pt x="387" y="29"/>
                </a:lnTo>
                <a:lnTo>
                  <a:pt x="386" y="34"/>
                </a:lnTo>
                <a:lnTo>
                  <a:pt x="397" y="34"/>
                </a:lnTo>
                <a:lnTo>
                  <a:pt x="397" y="23"/>
                </a:lnTo>
                <a:lnTo>
                  <a:pt x="392" y="23"/>
                </a:lnTo>
                <a:lnTo>
                  <a:pt x="392" y="23"/>
                </a:lnTo>
                <a:lnTo>
                  <a:pt x="387" y="24"/>
                </a:lnTo>
                <a:lnTo>
                  <a:pt x="386" y="26"/>
                </a:lnTo>
                <a:lnTo>
                  <a:pt x="379" y="31"/>
                </a:lnTo>
                <a:lnTo>
                  <a:pt x="386" y="27"/>
                </a:lnTo>
                <a:lnTo>
                  <a:pt x="381" y="29"/>
                </a:lnTo>
                <a:lnTo>
                  <a:pt x="386" y="39"/>
                </a:lnTo>
                <a:lnTo>
                  <a:pt x="386" y="27"/>
                </a:lnTo>
                <a:lnTo>
                  <a:pt x="379" y="27"/>
                </a:lnTo>
                <a:lnTo>
                  <a:pt x="375" y="27"/>
                </a:lnTo>
                <a:lnTo>
                  <a:pt x="375" y="27"/>
                </a:lnTo>
                <a:lnTo>
                  <a:pt x="370" y="29"/>
                </a:lnTo>
                <a:lnTo>
                  <a:pt x="367" y="31"/>
                </a:lnTo>
                <a:lnTo>
                  <a:pt x="365" y="34"/>
                </a:lnTo>
                <a:lnTo>
                  <a:pt x="363" y="39"/>
                </a:lnTo>
                <a:lnTo>
                  <a:pt x="363" y="39"/>
                </a:lnTo>
                <a:lnTo>
                  <a:pt x="363" y="47"/>
                </a:lnTo>
                <a:lnTo>
                  <a:pt x="375" y="35"/>
                </a:lnTo>
                <a:lnTo>
                  <a:pt x="370" y="37"/>
                </a:lnTo>
                <a:lnTo>
                  <a:pt x="367" y="39"/>
                </a:lnTo>
                <a:lnTo>
                  <a:pt x="365" y="42"/>
                </a:lnTo>
                <a:lnTo>
                  <a:pt x="363" y="47"/>
                </a:lnTo>
                <a:lnTo>
                  <a:pt x="375" y="47"/>
                </a:lnTo>
                <a:lnTo>
                  <a:pt x="375" y="35"/>
                </a:lnTo>
                <a:lnTo>
                  <a:pt x="370" y="35"/>
                </a:lnTo>
                <a:lnTo>
                  <a:pt x="370" y="35"/>
                </a:lnTo>
                <a:lnTo>
                  <a:pt x="365" y="37"/>
                </a:lnTo>
                <a:lnTo>
                  <a:pt x="365" y="37"/>
                </a:lnTo>
                <a:lnTo>
                  <a:pt x="357" y="42"/>
                </a:lnTo>
                <a:lnTo>
                  <a:pt x="367" y="42"/>
                </a:lnTo>
                <a:lnTo>
                  <a:pt x="362" y="40"/>
                </a:lnTo>
                <a:lnTo>
                  <a:pt x="357" y="42"/>
                </a:lnTo>
                <a:lnTo>
                  <a:pt x="362" y="51"/>
                </a:lnTo>
                <a:lnTo>
                  <a:pt x="370" y="43"/>
                </a:lnTo>
                <a:lnTo>
                  <a:pt x="365" y="39"/>
                </a:lnTo>
                <a:lnTo>
                  <a:pt x="362" y="37"/>
                </a:lnTo>
                <a:lnTo>
                  <a:pt x="357" y="35"/>
                </a:lnTo>
                <a:lnTo>
                  <a:pt x="352" y="37"/>
                </a:lnTo>
                <a:lnTo>
                  <a:pt x="349" y="39"/>
                </a:lnTo>
                <a:lnTo>
                  <a:pt x="344" y="43"/>
                </a:lnTo>
                <a:lnTo>
                  <a:pt x="344" y="43"/>
                </a:lnTo>
                <a:lnTo>
                  <a:pt x="343" y="47"/>
                </a:lnTo>
                <a:lnTo>
                  <a:pt x="341" y="51"/>
                </a:lnTo>
                <a:lnTo>
                  <a:pt x="341" y="51"/>
                </a:lnTo>
                <a:lnTo>
                  <a:pt x="341" y="59"/>
                </a:lnTo>
                <a:lnTo>
                  <a:pt x="352" y="48"/>
                </a:lnTo>
                <a:lnTo>
                  <a:pt x="347" y="50"/>
                </a:lnTo>
                <a:lnTo>
                  <a:pt x="344" y="51"/>
                </a:lnTo>
                <a:lnTo>
                  <a:pt x="343" y="54"/>
                </a:lnTo>
                <a:lnTo>
                  <a:pt x="341" y="59"/>
                </a:lnTo>
                <a:lnTo>
                  <a:pt x="352" y="59"/>
                </a:lnTo>
                <a:lnTo>
                  <a:pt x="352" y="48"/>
                </a:lnTo>
                <a:lnTo>
                  <a:pt x="344" y="48"/>
                </a:lnTo>
                <a:lnTo>
                  <a:pt x="339" y="48"/>
                </a:lnTo>
                <a:lnTo>
                  <a:pt x="335" y="48"/>
                </a:lnTo>
                <a:lnTo>
                  <a:pt x="328" y="48"/>
                </a:lnTo>
                <a:lnTo>
                  <a:pt x="328" y="48"/>
                </a:lnTo>
                <a:lnTo>
                  <a:pt x="324" y="50"/>
                </a:lnTo>
                <a:lnTo>
                  <a:pt x="322" y="51"/>
                </a:lnTo>
                <a:lnTo>
                  <a:pt x="316" y="56"/>
                </a:lnTo>
                <a:lnTo>
                  <a:pt x="314" y="56"/>
                </a:lnTo>
                <a:lnTo>
                  <a:pt x="312" y="59"/>
                </a:lnTo>
                <a:lnTo>
                  <a:pt x="311" y="64"/>
                </a:lnTo>
                <a:lnTo>
                  <a:pt x="311" y="64"/>
                </a:lnTo>
                <a:lnTo>
                  <a:pt x="311" y="72"/>
                </a:lnTo>
                <a:lnTo>
                  <a:pt x="322" y="61"/>
                </a:lnTo>
                <a:lnTo>
                  <a:pt x="317" y="62"/>
                </a:lnTo>
                <a:lnTo>
                  <a:pt x="314" y="64"/>
                </a:lnTo>
                <a:lnTo>
                  <a:pt x="312" y="67"/>
                </a:lnTo>
                <a:lnTo>
                  <a:pt x="311" y="72"/>
                </a:lnTo>
                <a:lnTo>
                  <a:pt x="322" y="72"/>
                </a:lnTo>
                <a:lnTo>
                  <a:pt x="322" y="61"/>
                </a:lnTo>
                <a:lnTo>
                  <a:pt x="317" y="61"/>
                </a:lnTo>
                <a:lnTo>
                  <a:pt x="317" y="61"/>
                </a:lnTo>
                <a:lnTo>
                  <a:pt x="312" y="62"/>
                </a:lnTo>
                <a:lnTo>
                  <a:pt x="309" y="64"/>
                </a:lnTo>
                <a:lnTo>
                  <a:pt x="308" y="67"/>
                </a:lnTo>
                <a:lnTo>
                  <a:pt x="306" y="72"/>
                </a:lnTo>
                <a:lnTo>
                  <a:pt x="306" y="72"/>
                </a:lnTo>
                <a:lnTo>
                  <a:pt x="306" y="80"/>
                </a:lnTo>
                <a:lnTo>
                  <a:pt x="317" y="69"/>
                </a:lnTo>
                <a:lnTo>
                  <a:pt x="312" y="70"/>
                </a:lnTo>
                <a:lnTo>
                  <a:pt x="309" y="72"/>
                </a:lnTo>
                <a:lnTo>
                  <a:pt x="308" y="75"/>
                </a:lnTo>
                <a:lnTo>
                  <a:pt x="306" y="80"/>
                </a:lnTo>
                <a:lnTo>
                  <a:pt x="317" y="80"/>
                </a:lnTo>
                <a:lnTo>
                  <a:pt x="317" y="69"/>
                </a:lnTo>
                <a:lnTo>
                  <a:pt x="311" y="69"/>
                </a:lnTo>
                <a:lnTo>
                  <a:pt x="306" y="69"/>
                </a:lnTo>
                <a:lnTo>
                  <a:pt x="300" y="69"/>
                </a:lnTo>
                <a:lnTo>
                  <a:pt x="304" y="70"/>
                </a:lnTo>
                <a:lnTo>
                  <a:pt x="300" y="80"/>
                </a:lnTo>
                <a:lnTo>
                  <a:pt x="306" y="72"/>
                </a:lnTo>
                <a:lnTo>
                  <a:pt x="300" y="67"/>
                </a:lnTo>
                <a:lnTo>
                  <a:pt x="298" y="66"/>
                </a:lnTo>
                <a:lnTo>
                  <a:pt x="293" y="64"/>
                </a:lnTo>
                <a:lnTo>
                  <a:pt x="288" y="66"/>
                </a:lnTo>
                <a:lnTo>
                  <a:pt x="285" y="67"/>
                </a:lnTo>
                <a:lnTo>
                  <a:pt x="280" y="72"/>
                </a:lnTo>
                <a:lnTo>
                  <a:pt x="280" y="72"/>
                </a:lnTo>
                <a:lnTo>
                  <a:pt x="279" y="75"/>
                </a:lnTo>
                <a:lnTo>
                  <a:pt x="277" y="80"/>
                </a:lnTo>
                <a:lnTo>
                  <a:pt x="277" y="80"/>
                </a:lnTo>
                <a:lnTo>
                  <a:pt x="277" y="88"/>
                </a:lnTo>
                <a:lnTo>
                  <a:pt x="288" y="77"/>
                </a:lnTo>
                <a:lnTo>
                  <a:pt x="284" y="78"/>
                </a:lnTo>
                <a:lnTo>
                  <a:pt x="280" y="80"/>
                </a:lnTo>
                <a:lnTo>
                  <a:pt x="279" y="83"/>
                </a:lnTo>
                <a:lnTo>
                  <a:pt x="277" y="88"/>
                </a:lnTo>
                <a:lnTo>
                  <a:pt x="288" y="88"/>
                </a:lnTo>
                <a:lnTo>
                  <a:pt x="288" y="77"/>
                </a:lnTo>
                <a:lnTo>
                  <a:pt x="284" y="77"/>
                </a:lnTo>
                <a:lnTo>
                  <a:pt x="284" y="77"/>
                </a:lnTo>
                <a:lnTo>
                  <a:pt x="279" y="78"/>
                </a:lnTo>
                <a:lnTo>
                  <a:pt x="279" y="78"/>
                </a:lnTo>
                <a:lnTo>
                  <a:pt x="271" y="83"/>
                </a:lnTo>
                <a:lnTo>
                  <a:pt x="276" y="93"/>
                </a:lnTo>
                <a:lnTo>
                  <a:pt x="276" y="82"/>
                </a:lnTo>
                <a:lnTo>
                  <a:pt x="271" y="82"/>
                </a:lnTo>
                <a:lnTo>
                  <a:pt x="266" y="82"/>
                </a:lnTo>
                <a:lnTo>
                  <a:pt x="266" y="82"/>
                </a:lnTo>
                <a:lnTo>
                  <a:pt x="263" y="83"/>
                </a:lnTo>
                <a:lnTo>
                  <a:pt x="255" y="86"/>
                </a:lnTo>
                <a:lnTo>
                  <a:pt x="253" y="86"/>
                </a:lnTo>
                <a:lnTo>
                  <a:pt x="250" y="88"/>
                </a:lnTo>
                <a:lnTo>
                  <a:pt x="245" y="93"/>
                </a:lnTo>
                <a:lnTo>
                  <a:pt x="265" y="101"/>
                </a:lnTo>
                <a:lnTo>
                  <a:pt x="263" y="96"/>
                </a:lnTo>
                <a:lnTo>
                  <a:pt x="261" y="93"/>
                </a:lnTo>
                <a:lnTo>
                  <a:pt x="258" y="91"/>
                </a:lnTo>
                <a:lnTo>
                  <a:pt x="253" y="90"/>
                </a:lnTo>
                <a:lnTo>
                  <a:pt x="249" y="91"/>
                </a:lnTo>
                <a:lnTo>
                  <a:pt x="253" y="101"/>
                </a:lnTo>
                <a:lnTo>
                  <a:pt x="265" y="101"/>
                </a:lnTo>
                <a:lnTo>
                  <a:pt x="265" y="96"/>
                </a:lnTo>
                <a:lnTo>
                  <a:pt x="265" y="96"/>
                </a:lnTo>
                <a:lnTo>
                  <a:pt x="263" y="91"/>
                </a:lnTo>
                <a:lnTo>
                  <a:pt x="261" y="88"/>
                </a:lnTo>
                <a:lnTo>
                  <a:pt x="258" y="86"/>
                </a:lnTo>
                <a:lnTo>
                  <a:pt x="253" y="85"/>
                </a:lnTo>
                <a:lnTo>
                  <a:pt x="249" y="86"/>
                </a:lnTo>
                <a:lnTo>
                  <a:pt x="245" y="88"/>
                </a:lnTo>
                <a:lnTo>
                  <a:pt x="244" y="91"/>
                </a:lnTo>
                <a:lnTo>
                  <a:pt x="242" y="96"/>
                </a:lnTo>
                <a:lnTo>
                  <a:pt x="242" y="96"/>
                </a:lnTo>
                <a:lnTo>
                  <a:pt x="242" y="101"/>
                </a:lnTo>
                <a:lnTo>
                  <a:pt x="245" y="93"/>
                </a:lnTo>
                <a:lnTo>
                  <a:pt x="244" y="96"/>
                </a:lnTo>
                <a:lnTo>
                  <a:pt x="242" y="101"/>
                </a:lnTo>
                <a:lnTo>
                  <a:pt x="253" y="101"/>
                </a:lnTo>
                <a:lnTo>
                  <a:pt x="245" y="93"/>
                </a:lnTo>
                <a:lnTo>
                  <a:pt x="241" y="98"/>
                </a:lnTo>
                <a:lnTo>
                  <a:pt x="249" y="105"/>
                </a:lnTo>
                <a:lnTo>
                  <a:pt x="244" y="96"/>
                </a:lnTo>
                <a:lnTo>
                  <a:pt x="237" y="99"/>
                </a:lnTo>
                <a:lnTo>
                  <a:pt x="234" y="101"/>
                </a:lnTo>
                <a:lnTo>
                  <a:pt x="233" y="104"/>
                </a:lnTo>
                <a:lnTo>
                  <a:pt x="231" y="109"/>
                </a:lnTo>
                <a:lnTo>
                  <a:pt x="231" y="109"/>
                </a:lnTo>
                <a:lnTo>
                  <a:pt x="231" y="117"/>
                </a:lnTo>
                <a:lnTo>
                  <a:pt x="242" y="105"/>
                </a:lnTo>
                <a:lnTo>
                  <a:pt x="237" y="107"/>
                </a:lnTo>
                <a:lnTo>
                  <a:pt x="234" y="109"/>
                </a:lnTo>
                <a:lnTo>
                  <a:pt x="233" y="112"/>
                </a:lnTo>
                <a:lnTo>
                  <a:pt x="231" y="117"/>
                </a:lnTo>
                <a:lnTo>
                  <a:pt x="242" y="117"/>
                </a:lnTo>
                <a:lnTo>
                  <a:pt x="242" y="105"/>
                </a:lnTo>
                <a:lnTo>
                  <a:pt x="236" y="105"/>
                </a:lnTo>
                <a:lnTo>
                  <a:pt x="236" y="105"/>
                </a:lnTo>
                <a:lnTo>
                  <a:pt x="231" y="107"/>
                </a:lnTo>
                <a:lnTo>
                  <a:pt x="228" y="109"/>
                </a:lnTo>
                <a:lnTo>
                  <a:pt x="226" y="112"/>
                </a:lnTo>
                <a:lnTo>
                  <a:pt x="225" y="117"/>
                </a:lnTo>
                <a:lnTo>
                  <a:pt x="225" y="117"/>
                </a:lnTo>
                <a:lnTo>
                  <a:pt x="225" y="126"/>
                </a:lnTo>
                <a:lnTo>
                  <a:pt x="228" y="118"/>
                </a:lnTo>
                <a:lnTo>
                  <a:pt x="226" y="121"/>
                </a:lnTo>
                <a:lnTo>
                  <a:pt x="225" y="126"/>
                </a:lnTo>
                <a:lnTo>
                  <a:pt x="236" y="126"/>
                </a:lnTo>
                <a:lnTo>
                  <a:pt x="231" y="117"/>
                </a:lnTo>
                <a:lnTo>
                  <a:pt x="225" y="120"/>
                </a:lnTo>
                <a:lnTo>
                  <a:pt x="222" y="121"/>
                </a:lnTo>
                <a:lnTo>
                  <a:pt x="220" y="125"/>
                </a:lnTo>
                <a:lnTo>
                  <a:pt x="218" y="129"/>
                </a:lnTo>
                <a:lnTo>
                  <a:pt x="218" y="129"/>
                </a:lnTo>
                <a:lnTo>
                  <a:pt x="218" y="134"/>
                </a:lnTo>
                <a:lnTo>
                  <a:pt x="241" y="134"/>
                </a:lnTo>
                <a:lnTo>
                  <a:pt x="239" y="129"/>
                </a:lnTo>
                <a:lnTo>
                  <a:pt x="237" y="126"/>
                </a:lnTo>
                <a:lnTo>
                  <a:pt x="234" y="125"/>
                </a:lnTo>
                <a:lnTo>
                  <a:pt x="229" y="123"/>
                </a:lnTo>
                <a:lnTo>
                  <a:pt x="225" y="125"/>
                </a:lnTo>
                <a:lnTo>
                  <a:pt x="222" y="126"/>
                </a:lnTo>
                <a:lnTo>
                  <a:pt x="220" y="129"/>
                </a:lnTo>
                <a:lnTo>
                  <a:pt x="218" y="134"/>
                </a:lnTo>
                <a:lnTo>
                  <a:pt x="229" y="134"/>
                </a:lnTo>
                <a:lnTo>
                  <a:pt x="241" y="134"/>
                </a:lnTo>
                <a:lnTo>
                  <a:pt x="241" y="129"/>
                </a:lnTo>
                <a:lnTo>
                  <a:pt x="241" y="129"/>
                </a:lnTo>
                <a:lnTo>
                  <a:pt x="239" y="125"/>
                </a:lnTo>
                <a:lnTo>
                  <a:pt x="237" y="121"/>
                </a:lnTo>
                <a:lnTo>
                  <a:pt x="234" y="120"/>
                </a:lnTo>
                <a:lnTo>
                  <a:pt x="229" y="118"/>
                </a:lnTo>
                <a:lnTo>
                  <a:pt x="225" y="120"/>
                </a:lnTo>
                <a:lnTo>
                  <a:pt x="222" y="121"/>
                </a:lnTo>
                <a:lnTo>
                  <a:pt x="212" y="131"/>
                </a:lnTo>
                <a:lnTo>
                  <a:pt x="212" y="131"/>
                </a:lnTo>
                <a:lnTo>
                  <a:pt x="210" y="134"/>
                </a:lnTo>
                <a:lnTo>
                  <a:pt x="209" y="139"/>
                </a:lnTo>
                <a:lnTo>
                  <a:pt x="209" y="139"/>
                </a:lnTo>
                <a:lnTo>
                  <a:pt x="209" y="147"/>
                </a:lnTo>
                <a:lnTo>
                  <a:pt x="220" y="136"/>
                </a:lnTo>
                <a:lnTo>
                  <a:pt x="215" y="137"/>
                </a:lnTo>
                <a:lnTo>
                  <a:pt x="212" y="139"/>
                </a:lnTo>
                <a:lnTo>
                  <a:pt x="210" y="142"/>
                </a:lnTo>
                <a:lnTo>
                  <a:pt x="209" y="147"/>
                </a:lnTo>
                <a:lnTo>
                  <a:pt x="220" y="147"/>
                </a:lnTo>
                <a:lnTo>
                  <a:pt x="220" y="136"/>
                </a:lnTo>
                <a:lnTo>
                  <a:pt x="212" y="136"/>
                </a:lnTo>
                <a:lnTo>
                  <a:pt x="212" y="136"/>
                </a:lnTo>
                <a:lnTo>
                  <a:pt x="207" y="137"/>
                </a:lnTo>
                <a:lnTo>
                  <a:pt x="204" y="139"/>
                </a:lnTo>
                <a:lnTo>
                  <a:pt x="202" y="142"/>
                </a:lnTo>
                <a:lnTo>
                  <a:pt x="201" y="147"/>
                </a:lnTo>
                <a:lnTo>
                  <a:pt x="201" y="147"/>
                </a:lnTo>
                <a:lnTo>
                  <a:pt x="201" y="190"/>
                </a:lnTo>
                <a:lnTo>
                  <a:pt x="212" y="179"/>
                </a:lnTo>
                <a:lnTo>
                  <a:pt x="207" y="180"/>
                </a:lnTo>
                <a:lnTo>
                  <a:pt x="204" y="182"/>
                </a:lnTo>
                <a:lnTo>
                  <a:pt x="202" y="185"/>
                </a:lnTo>
                <a:lnTo>
                  <a:pt x="201" y="190"/>
                </a:lnTo>
                <a:lnTo>
                  <a:pt x="212" y="190"/>
                </a:lnTo>
                <a:lnTo>
                  <a:pt x="212" y="179"/>
                </a:lnTo>
                <a:lnTo>
                  <a:pt x="207" y="179"/>
                </a:lnTo>
                <a:lnTo>
                  <a:pt x="218" y="190"/>
                </a:lnTo>
                <a:lnTo>
                  <a:pt x="217" y="185"/>
                </a:lnTo>
                <a:lnTo>
                  <a:pt x="215" y="182"/>
                </a:lnTo>
                <a:lnTo>
                  <a:pt x="212" y="180"/>
                </a:lnTo>
                <a:lnTo>
                  <a:pt x="207" y="190"/>
                </a:lnTo>
                <a:lnTo>
                  <a:pt x="218" y="190"/>
                </a:lnTo>
                <a:lnTo>
                  <a:pt x="218" y="185"/>
                </a:lnTo>
                <a:lnTo>
                  <a:pt x="218" y="185"/>
                </a:lnTo>
                <a:lnTo>
                  <a:pt x="217" y="180"/>
                </a:lnTo>
                <a:lnTo>
                  <a:pt x="215" y="177"/>
                </a:lnTo>
                <a:lnTo>
                  <a:pt x="212" y="176"/>
                </a:lnTo>
                <a:lnTo>
                  <a:pt x="207" y="174"/>
                </a:lnTo>
                <a:lnTo>
                  <a:pt x="202" y="176"/>
                </a:lnTo>
                <a:lnTo>
                  <a:pt x="199" y="177"/>
                </a:lnTo>
                <a:lnTo>
                  <a:pt x="198" y="180"/>
                </a:lnTo>
                <a:lnTo>
                  <a:pt x="196" y="185"/>
                </a:lnTo>
                <a:lnTo>
                  <a:pt x="196" y="185"/>
                </a:lnTo>
                <a:lnTo>
                  <a:pt x="196" y="190"/>
                </a:lnTo>
                <a:lnTo>
                  <a:pt x="199" y="182"/>
                </a:lnTo>
                <a:lnTo>
                  <a:pt x="198" y="185"/>
                </a:lnTo>
                <a:lnTo>
                  <a:pt x="196" y="190"/>
                </a:lnTo>
                <a:lnTo>
                  <a:pt x="207" y="190"/>
                </a:lnTo>
                <a:lnTo>
                  <a:pt x="202" y="180"/>
                </a:lnTo>
                <a:lnTo>
                  <a:pt x="198" y="184"/>
                </a:lnTo>
                <a:lnTo>
                  <a:pt x="202" y="193"/>
                </a:lnTo>
                <a:lnTo>
                  <a:pt x="202" y="182"/>
                </a:lnTo>
                <a:lnTo>
                  <a:pt x="196" y="182"/>
                </a:lnTo>
                <a:lnTo>
                  <a:pt x="196" y="182"/>
                </a:lnTo>
                <a:lnTo>
                  <a:pt x="191" y="184"/>
                </a:lnTo>
                <a:lnTo>
                  <a:pt x="190" y="185"/>
                </a:lnTo>
                <a:lnTo>
                  <a:pt x="183" y="190"/>
                </a:lnTo>
                <a:lnTo>
                  <a:pt x="182" y="190"/>
                </a:lnTo>
                <a:lnTo>
                  <a:pt x="180" y="193"/>
                </a:lnTo>
                <a:lnTo>
                  <a:pt x="178" y="198"/>
                </a:lnTo>
                <a:lnTo>
                  <a:pt x="178" y="198"/>
                </a:lnTo>
                <a:lnTo>
                  <a:pt x="178" y="206"/>
                </a:lnTo>
                <a:lnTo>
                  <a:pt x="190" y="195"/>
                </a:lnTo>
                <a:lnTo>
                  <a:pt x="185" y="196"/>
                </a:lnTo>
                <a:lnTo>
                  <a:pt x="182" y="198"/>
                </a:lnTo>
                <a:lnTo>
                  <a:pt x="180" y="201"/>
                </a:lnTo>
                <a:lnTo>
                  <a:pt x="178" y="206"/>
                </a:lnTo>
                <a:lnTo>
                  <a:pt x="190" y="206"/>
                </a:lnTo>
                <a:lnTo>
                  <a:pt x="190" y="195"/>
                </a:lnTo>
                <a:lnTo>
                  <a:pt x="185" y="195"/>
                </a:lnTo>
                <a:lnTo>
                  <a:pt x="185" y="195"/>
                </a:lnTo>
                <a:lnTo>
                  <a:pt x="180" y="196"/>
                </a:lnTo>
                <a:lnTo>
                  <a:pt x="177" y="198"/>
                </a:lnTo>
                <a:lnTo>
                  <a:pt x="175" y="201"/>
                </a:lnTo>
                <a:lnTo>
                  <a:pt x="174" y="206"/>
                </a:lnTo>
                <a:lnTo>
                  <a:pt x="174" y="206"/>
                </a:lnTo>
                <a:lnTo>
                  <a:pt x="174" y="214"/>
                </a:lnTo>
                <a:lnTo>
                  <a:pt x="190" y="204"/>
                </a:lnTo>
                <a:lnTo>
                  <a:pt x="185" y="203"/>
                </a:lnTo>
                <a:lnTo>
                  <a:pt x="180" y="204"/>
                </a:lnTo>
                <a:lnTo>
                  <a:pt x="177" y="206"/>
                </a:lnTo>
                <a:lnTo>
                  <a:pt x="175" y="209"/>
                </a:lnTo>
                <a:lnTo>
                  <a:pt x="174" y="214"/>
                </a:lnTo>
                <a:lnTo>
                  <a:pt x="185" y="214"/>
                </a:lnTo>
                <a:lnTo>
                  <a:pt x="190" y="204"/>
                </a:lnTo>
                <a:lnTo>
                  <a:pt x="183" y="201"/>
                </a:lnTo>
                <a:lnTo>
                  <a:pt x="183" y="201"/>
                </a:lnTo>
                <a:lnTo>
                  <a:pt x="178" y="200"/>
                </a:lnTo>
                <a:lnTo>
                  <a:pt x="172" y="200"/>
                </a:lnTo>
                <a:lnTo>
                  <a:pt x="172" y="200"/>
                </a:lnTo>
                <a:lnTo>
                  <a:pt x="167" y="201"/>
                </a:lnTo>
                <a:lnTo>
                  <a:pt x="164" y="203"/>
                </a:lnTo>
                <a:lnTo>
                  <a:pt x="163" y="206"/>
                </a:lnTo>
                <a:lnTo>
                  <a:pt x="161" y="211"/>
                </a:lnTo>
                <a:lnTo>
                  <a:pt x="161" y="211"/>
                </a:lnTo>
                <a:lnTo>
                  <a:pt x="161" y="219"/>
                </a:lnTo>
                <a:lnTo>
                  <a:pt x="172" y="208"/>
                </a:lnTo>
                <a:lnTo>
                  <a:pt x="167" y="209"/>
                </a:lnTo>
                <a:lnTo>
                  <a:pt x="164" y="211"/>
                </a:lnTo>
                <a:lnTo>
                  <a:pt x="163" y="214"/>
                </a:lnTo>
                <a:lnTo>
                  <a:pt x="161" y="219"/>
                </a:lnTo>
                <a:lnTo>
                  <a:pt x="172" y="219"/>
                </a:lnTo>
                <a:lnTo>
                  <a:pt x="172" y="208"/>
                </a:lnTo>
                <a:lnTo>
                  <a:pt x="167" y="208"/>
                </a:lnTo>
                <a:lnTo>
                  <a:pt x="167" y="208"/>
                </a:lnTo>
                <a:lnTo>
                  <a:pt x="163" y="209"/>
                </a:lnTo>
                <a:lnTo>
                  <a:pt x="159" y="211"/>
                </a:lnTo>
                <a:lnTo>
                  <a:pt x="158" y="214"/>
                </a:lnTo>
                <a:lnTo>
                  <a:pt x="156" y="219"/>
                </a:lnTo>
                <a:lnTo>
                  <a:pt x="156" y="219"/>
                </a:lnTo>
                <a:lnTo>
                  <a:pt x="156" y="289"/>
                </a:lnTo>
                <a:lnTo>
                  <a:pt x="167" y="278"/>
                </a:lnTo>
                <a:lnTo>
                  <a:pt x="163" y="279"/>
                </a:lnTo>
                <a:lnTo>
                  <a:pt x="159" y="281"/>
                </a:lnTo>
                <a:lnTo>
                  <a:pt x="158" y="284"/>
                </a:lnTo>
                <a:lnTo>
                  <a:pt x="156" y="289"/>
                </a:lnTo>
                <a:lnTo>
                  <a:pt x="167" y="289"/>
                </a:lnTo>
                <a:lnTo>
                  <a:pt x="167" y="278"/>
                </a:lnTo>
                <a:lnTo>
                  <a:pt x="161" y="278"/>
                </a:lnTo>
                <a:lnTo>
                  <a:pt x="161" y="278"/>
                </a:lnTo>
                <a:lnTo>
                  <a:pt x="156" y="279"/>
                </a:lnTo>
                <a:lnTo>
                  <a:pt x="153" y="281"/>
                </a:lnTo>
                <a:lnTo>
                  <a:pt x="151" y="284"/>
                </a:lnTo>
                <a:lnTo>
                  <a:pt x="150" y="289"/>
                </a:lnTo>
                <a:lnTo>
                  <a:pt x="150" y="289"/>
                </a:lnTo>
                <a:lnTo>
                  <a:pt x="150" y="330"/>
                </a:lnTo>
                <a:lnTo>
                  <a:pt x="161" y="319"/>
                </a:lnTo>
                <a:lnTo>
                  <a:pt x="156" y="321"/>
                </a:lnTo>
                <a:lnTo>
                  <a:pt x="153" y="322"/>
                </a:lnTo>
                <a:lnTo>
                  <a:pt x="151" y="326"/>
                </a:lnTo>
                <a:lnTo>
                  <a:pt x="150" y="330"/>
                </a:lnTo>
                <a:lnTo>
                  <a:pt x="161" y="330"/>
                </a:lnTo>
                <a:lnTo>
                  <a:pt x="161" y="319"/>
                </a:lnTo>
                <a:lnTo>
                  <a:pt x="156" y="319"/>
                </a:lnTo>
                <a:lnTo>
                  <a:pt x="167" y="330"/>
                </a:lnTo>
                <a:lnTo>
                  <a:pt x="166" y="326"/>
                </a:lnTo>
                <a:lnTo>
                  <a:pt x="164" y="322"/>
                </a:lnTo>
                <a:lnTo>
                  <a:pt x="161" y="321"/>
                </a:lnTo>
                <a:lnTo>
                  <a:pt x="156" y="330"/>
                </a:lnTo>
                <a:lnTo>
                  <a:pt x="167" y="330"/>
                </a:lnTo>
                <a:lnTo>
                  <a:pt x="167" y="327"/>
                </a:lnTo>
                <a:lnTo>
                  <a:pt x="167" y="327"/>
                </a:lnTo>
                <a:lnTo>
                  <a:pt x="166" y="322"/>
                </a:lnTo>
                <a:lnTo>
                  <a:pt x="164" y="319"/>
                </a:lnTo>
                <a:lnTo>
                  <a:pt x="161" y="318"/>
                </a:lnTo>
                <a:lnTo>
                  <a:pt x="156" y="316"/>
                </a:lnTo>
                <a:lnTo>
                  <a:pt x="151" y="318"/>
                </a:lnTo>
                <a:lnTo>
                  <a:pt x="148" y="319"/>
                </a:lnTo>
                <a:lnTo>
                  <a:pt x="147" y="322"/>
                </a:lnTo>
                <a:lnTo>
                  <a:pt x="145" y="327"/>
                </a:lnTo>
                <a:lnTo>
                  <a:pt x="145" y="327"/>
                </a:lnTo>
                <a:lnTo>
                  <a:pt x="145" y="330"/>
                </a:lnTo>
                <a:lnTo>
                  <a:pt x="148" y="322"/>
                </a:lnTo>
                <a:lnTo>
                  <a:pt x="147" y="326"/>
                </a:lnTo>
                <a:lnTo>
                  <a:pt x="145" y="330"/>
                </a:lnTo>
                <a:lnTo>
                  <a:pt x="156" y="330"/>
                </a:lnTo>
                <a:lnTo>
                  <a:pt x="150" y="322"/>
                </a:lnTo>
                <a:lnTo>
                  <a:pt x="143" y="327"/>
                </a:lnTo>
                <a:lnTo>
                  <a:pt x="142" y="327"/>
                </a:lnTo>
                <a:lnTo>
                  <a:pt x="140" y="330"/>
                </a:lnTo>
                <a:lnTo>
                  <a:pt x="139" y="335"/>
                </a:lnTo>
                <a:lnTo>
                  <a:pt x="139" y="335"/>
                </a:lnTo>
                <a:lnTo>
                  <a:pt x="139" y="343"/>
                </a:lnTo>
                <a:lnTo>
                  <a:pt x="150" y="332"/>
                </a:lnTo>
                <a:lnTo>
                  <a:pt x="145" y="333"/>
                </a:lnTo>
                <a:lnTo>
                  <a:pt x="142" y="335"/>
                </a:lnTo>
                <a:lnTo>
                  <a:pt x="140" y="338"/>
                </a:lnTo>
                <a:lnTo>
                  <a:pt x="139" y="343"/>
                </a:lnTo>
                <a:lnTo>
                  <a:pt x="150" y="343"/>
                </a:lnTo>
                <a:lnTo>
                  <a:pt x="150" y="332"/>
                </a:lnTo>
                <a:lnTo>
                  <a:pt x="143" y="332"/>
                </a:lnTo>
                <a:lnTo>
                  <a:pt x="143" y="332"/>
                </a:lnTo>
                <a:lnTo>
                  <a:pt x="139" y="333"/>
                </a:lnTo>
                <a:lnTo>
                  <a:pt x="135" y="335"/>
                </a:lnTo>
                <a:lnTo>
                  <a:pt x="134" y="338"/>
                </a:lnTo>
                <a:lnTo>
                  <a:pt x="132" y="343"/>
                </a:lnTo>
                <a:lnTo>
                  <a:pt x="132" y="343"/>
                </a:lnTo>
                <a:lnTo>
                  <a:pt x="132" y="348"/>
                </a:lnTo>
                <a:lnTo>
                  <a:pt x="155" y="348"/>
                </a:lnTo>
                <a:lnTo>
                  <a:pt x="153" y="343"/>
                </a:lnTo>
                <a:lnTo>
                  <a:pt x="151" y="340"/>
                </a:lnTo>
                <a:lnTo>
                  <a:pt x="148" y="338"/>
                </a:lnTo>
                <a:lnTo>
                  <a:pt x="143" y="337"/>
                </a:lnTo>
                <a:lnTo>
                  <a:pt x="139" y="338"/>
                </a:lnTo>
                <a:lnTo>
                  <a:pt x="135" y="340"/>
                </a:lnTo>
                <a:lnTo>
                  <a:pt x="134" y="343"/>
                </a:lnTo>
                <a:lnTo>
                  <a:pt x="132" y="348"/>
                </a:lnTo>
                <a:lnTo>
                  <a:pt x="143" y="348"/>
                </a:lnTo>
                <a:lnTo>
                  <a:pt x="155" y="348"/>
                </a:lnTo>
                <a:lnTo>
                  <a:pt x="155" y="343"/>
                </a:lnTo>
                <a:lnTo>
                  <a:pt x="155" y="343"/>
                </a:lnTo>
                <a:lnTo>
                  <a:pt x="153" y="338"/>
                </a:lnTo>
                <a:lnTo>
                  <a:pt x="151" y="335"/>
                </a:lnTo>
                <a:lnTo>
                  <a:pt x="148" y="333"/>
                </a:lnTo>
                <a:lnTo>
                  <a:pt x="143" y="332"/>
                </a:lnTo>
                <a:lnTo>
                  <a:pt x="139" y="333"/>
                </a:lnTo>
                <a:lnTo>
                  <a:pt x="135" y="335"/>
                </a:lnTo>
                <a:lnTo>
                  <a:pt x="131" y="340"/>
                </a:lnTo>
                <a:lnTo>
                  <a:pt x="131" y="340"/>
                </a:lnTo>
                <a:lnTo>
                  <a:pt x="129" y="343"/>
                </a:lnTo>
                <a:lnTo>
                  <a:pt x="127" y="348"/>
                </a:lnTo>
                <a:lnTo>
                  <a:pt x="127" y="348"/>
                </a:lnTo>
                <a:lnTo>
                  <a:pt x="127" y="351"/>
                </a:lnTo>
                <a:lnTo>
                  <a:pt x="150" y="351"/>
                </a:lnTo>
                <a:lnTo>
                  <a:pt x="148" y="346"/>
                </a:lnTo>
                <a:lnTo>
                  <a:pt x="147" y="343"/>
                </a:lnTo>
                <a:lnTo>
                  <a:pt x="143" y="341"/>
                </a:lnTo>
                <a:lnTo>
                  <a:pt x="139" y="340"/>
                </a:lnTo>
                <a:lnTo>
                  <a:pt x="134" y="341"/>
                </a:lnTo>
                <a:lnTo>
                  <a:pt x="131" y="343"/>
                </a:lnTo>
                <a:lnTo>
                  <a:pt x="129" y="346"/>
                </a:lnTo>
                <a:lnTo>
                  <a:pt x="127" y="351"/>
                </a:lnTo>
                <a:lnTo>
                  <a:pt x="139" y="351"/>
                </a:lnTo>
                <a:lnTo>
                  <a:pt x="150" y="351"/>
                </a:lnTo>
                <a:lnTo>
                  <a:pt x="150" y="343"/>
                </a:lnTo>
                <a:lnTo>
                  <a:pt x="150" y="343"/>
                </a:lnTo>
                <a:lnTo>
                  <a:pt x="148" y="338"/>
                </a:lnTo>
                <a:lnTo>
                  <a:pt x="147" y="335"/>
                </a:lnTo>
                <a:lnTo>
                  <a:pt x="143" y="333"/>
                </a:lnTo>
                <a:lnTo>
                  <a:pt x="139" y="332"/>
                </a:lnTo>
                <a:lnTo>
                  <a:pt x="134" y="333"/>
                </a:lnTo>
                <a:lnTo>
                  <a:pt x="131" y="335"/>
                </a:lnTo>
                <a:lnTo>
                  <a:pt x="126" y="340"/>
                </a:lnTo>
                <a:lnTo>
                  <a:pt x="134" y="337"/>
                </a:lnTo>
                <a:lnTo>
                  <a:pt x="129" y="338"/>
                </a:lnTo>
                <a:lnTo>
                  <a:pt x="134" y="348"/>
                </a:lnTo>
                <a:lnTo>
                  <a:pt x="134" y="337"/>
                </a:lnTo>
                <a:lnTo>
                  <a:pt x="126" y="337"/>
                </a:lnTo>
                <a:lnTo>
                  <a:pt x="126" y="337"/>
                </a:lnTo>
                <a:lnTo>
                  <a:pt x="121" y="338"/>
                </a:lnTo>
                <a:lnTo>
                  <a:pt x="118" y="340"/>
                </a:lnTo>
                <a:lnTo>
                  <a:pt x="116" y="343"/>
                </a:lnTo>
                <a:lnTo>
                  <a:pt x="115" y="348"/>
                </a:lnTo>
                <a:lnTo>
                  <a:pt x="115" y="348"/>
                </a:lnTo>
                <a:lnTo>
                  <a:pt x="115" y="364"/>
                </a:lnTo>
                <a:lnTo>
                  <a:pt x="126" y="364"/>
                </a:lnTo>
                <a:lnTo>
                  <a:pt x="116" y="361"/>
                </a:lnTo>
                <a:lnTo>
                  <a:pt x="112" y="373"/>
                </a:lnTo>
                <a:lnTo>
                  <a:pt x="132" y="377"/>
                </a:lnTo>
                <a:lnTo>
                  <a:pt x="131" y="372"/>
                </a:lnTo>
                <a:lnTo>
                  <a:pt x="129" y="369"/>
                </a:lnTo>
                <a:lnTo>
                  <a:pt x="126" y="367"/>
                </a:lnTo>
                <a:lnTo>
                  <a:pt x="121" y="365"/>
                </a:lnTo>
                <a:lnTo>
                  <a:pt x="116" y="367"/>
                </a:lnTo>
                <a:lnTo>
                  <a:pt x="113" y="369"/>
                </a:lnTo>
                <a:lnTo>
                  <a:pt x="112" y="372"/>
                </a:lnTo>
                <a:lnTo>
                  <a:pt x="121" y="377"/>
                </a:lnTo>
                <a:lnTo>
                  <a:pt x="132" y="377"/>
                </a:lnTo>
                <a:lnTo>
                  <a:pt x="132" y="372"/>
                </a:lnTo>
                <a:lnTo>
                  <a:pt x="132" y="372"/>
                </a:lnTo>
                <a:lnTo>
                  <a:pt x="131" y="367"/>
                </a:lnTo>
                <a:lnTo>
                  <a:pt x="129" y="364"/>
                </a:lnTo>
                <a:lnTo>
                  <a:pt x="126" y="362"/>
                </a:lnTo>
                <a:lnTo>
                  <a:pt x="121" y="361"/>
                </a:lnTo>
                <a:lnTo>
                  <a:pt x="116" y="362"/>
                </a:lnTo>
                <a:lnTo>
                  <a:pt x="113" y="364"/>
                </a:lnTo>
                <a:lnTo>
                  <a:pt x="112" y="367"/>
                </a:lnTo>
                <a:lnTo>
                  <a:pt x="110" y="372"/>
                </a:lnTo>
                <a:lnTo>
                  <a:pt x="110" y="372"/>
                </a:lnTo>
                <a:lnTo>
                  <a:pt x="110" y="389"/>
                </a:lnTo>
                <a:lnTo>
                  <a:pt x="113" y="381"/>
                </a:lnTo>
                <a:lnTo>
                  <a:pt x="112" y="384"/>
                </a:lnTo>
                <a:lnTo>
                  <a:pt x="110" y="389"/>
                </a:lnTo>
                <a:lnTo>
                  <a:pt x="121" y="389"/>
                </a:lnTo>
                <a:lnTo>
                  <a:pt x="116" y="380"/>
                </a:lnTo>
                <a:lnTo>
                  <a:pt x="112" y="383"/>
                </a:lnTo>
                <a:lnTo>
                  <a:pt x="110" y="384"/>
                </a:lnTo>
                <a:lnTo>
                  <a:pt x="104" y="389"/>
                </a:lnTo>
                <a:lnTo>
                  <a:pt x="102" y="389"/>
                </a:lnTo>
                <a:lnTo>
                  <a:pt x="100" y="392"/>
                </a:lnTo>
                <a:lnTo>
                  <a:pt x="99" y="397"/>
                </a:lnTo>
                <a:lnTo>
                  <a:pt x="99" y="397"/>
                </a:lnTo>
                <a:lnTo>
                  <a:pt x="99" y="423"/>
                </a:lnTo>
                <a:lnTo>
                  <a:pt x="110" y="423"/>
                </a:lnTo>
                <a:lnTo>
                  <a:pt x="100" y="418"/>
                </a:lnTo>
                <a:lnTo>
                  <a:pt x="89" y="442"/>
                </a:lnTo>
                <a:lnTo>
                  <a:pt x="99" y="436"/>
                </a:lnTo>
                <a:lnTo>
                  <a:pt x="94" y="437"/>
                </a:lnTo>
                <a:lnTo>
                  <a:pt x="91" y="439"/>
                </a:lnTo>
                <a:lnTo>
                  <a:pt x="99" y="447"/>
                </a:lnTo>
                <a:lnTo>
                  <a:pt x="99" y="436"/>
                </a:lnTo>
                <a:lnTo>
                  <a:pt x="92" y="436"/>
                </a:lnTo>
                <a:lnTo>
                  <a:pt x="92" y="436"/>
                </a:lnTo>
                <a:lnTo>
                  <a:pt x="88" y="437"/>
                </a:lnTo>
                <a:lnTo>
                  <a:pt x="84" y="439"/>
                </a:lnTo>
                <a:lnTo>
                  <a:pt x="83" y="442"/>
                </a:lnTo>
                <a:lnTo>
                  <a:pt x="81" y="447"/>
                </a:lnTo>
                <a:lnTo>
                  <a:pt x="81" y="447"/>
                </a:lnTo>
                <a:lnTo>
                  <a:pt x="81" y="507"/>
                </a:lnTo>
                <a:lnTo>
                  <a:pt x="92" y="507"/>
                </a:lnTo>
                <a:lnTo>
                  <a:pt x="81" y="506"/>
                </a:lnTo>
                <a:lnTo>
                  <a:pt x="76" y="539"/>
                </a:lnTo>
                <a:lnTo>
                  <a:pt x="76" y="541"/>
                </a:lnTo>
                <a:lnTo>
                  <a:pt x="76" y="565"/>
                </a:lnTo>
                <a:lnTo>
                  <a:pt x="88" y="553"/>
                </a:lnTo>
                <a:lnTo>
                  <a:pt x="83" y="555"/>
                </a:lnTo>
                <a:lnTo>
                  <a:pt x="80" y="557"/>
                </a:lnTo>
                <a:lnTo>
                  <a:pt x="78" y="560"/>
                </a:lnTo>
                <a:lnTo>
                  <a:pt x="76" y="565"/>
                </a:lnTo>
                <a:lnTo>
                  <a:pt x="88" y="565"/>
                </a:lnTo>
                <a:lnTo>
                  <a:pt x="88" y="553"/>
                </a:lnTo>
                <a:lnTo>
                  <a:pt x="81" y="553"/>
                </a:lnTo>
                <a:lnTo>
                  <a:pt x="81" y="553"/>
                </a:lnTo>
                <a:lnTo>
                  <a:pt x="76" y="555"/>
                </a:lnTo>
                <a:lnTo>
                  <a:pt x="73" y="557"/>
                </a:lnTo>
                <a:lnTo>
                  <a:pt x="72" y="560"/>
                </a:lnTo>
                <a:lnTo>
                  <a:pt x="70" y="565"/>
                </a:lnTo>
                <a:lnTo>
                  <a:pt x="70" y="565"/>
                </a:lnTo>
                <a:lnTo>
                  <a:pt x="70" y="644"/>
                </a:lnTo>
                <a:lnTo>
                  <a:pt x="81" y="633"/>
                </a:lnTo>
                <a:lnTo>
                  <a:pt x="76" y="635"/>
                </a:lnTo>
                <a:lnTo>
                  <a:pt x="73" y="636"/>
                </a:lnTo>
                <a:lnTo>
                  <a:pt x="72" y="640"/>
                </a:lnTo>
                <a:lnTo>
                  <a:pt x="70" y="644"/>
                </a:lnTo>
                <a:lnTo>
                  <a:pt x="81" y="644"/>
                </a:lnTo>
                <a:lnTo>
                  <a:pt x="81" y="633"/>
                </a:lnTo>
                <a:lnTo>
                  <a:pt x="75" y="633"/>
                </a:lnTo>
                <a:lnTo>
                  <a:pt x="75" y="633"/>
                </a:lnTo>
                <a:lnTo>
                  <a:pt x="70" y="635"/>
                </a:lnTo>
                <a:lnTo>
                  <a:pt x="67" y="636"/>
                </a:lnTo>
                <a:lnTo>
                  <a:pt x="65" y="640"/>
                </a:lnTo>
                <a:lnTo>
                  <a:pt x="64" y="644"/>
                </a:lnTo>
                <a:lnTo>
                  <a:pt x="64" y="644"/>
                </a:lnTo>
                <a:lnTo>
                  <a:pt x="64" y="652"/>
                </a:lnTo>
                <a:lnTo>
                  <a:pt x="86" y="652"/>
                </a:lnTo>
                <a:lnTo>
                  <a:pt x="84" y="648"/>
                </a:lnTo>
                <a:lnTo>
                  <a:pt x="83" y="644"/>
                </a:lnTo>
                <a:lnTo>
                  <a:pt x="80" y="643"/>
                </a:lnTo>
                <a:lnTo>
                  <a:pt x="75" y="641"/>
                </a:lnTo>
                <a:lnTo>
                  <a:pt x="70" y="643"/>
                </a:lnTo>
                <a:lnTo>
                  <a:pt x="67" y="644"/>
                </a:lnTo>
                <a:lnTo>
                  <a:pt x="65" y="648"/>
                </a:lnTo>
                <a:lnTo>
                  <a:pt x="64" y="652"/>
                </a:lnTo>
                <a:lnTo>
                  <a:pt x="75" y="652"/>
                </a:lnTo>
                <a:lnTo>
                  <a:pt x="86" y="652"/>
                </a:lnTo>
                <a:lnTo>
                  <a:pt x="86" y="632"/>
                </a:lnTo>
                <a:lnTo>
                  <a:pt x="86" y="632"/>
                </a:lnTo>
                <a:lnTo>
                  <a:pt x="84" y="627"/>
                </a:lnTo>
                <a:lnTo>
                  <a:pt x="83" y="624"/>
                </a:lnTo>
                <a:lnTo>
                  <a:pt x="80" y="622"/>
                </a:lnTo>
                <a:lnTo>
                  <a:pt x="75" y="620"/>
                </a:lnTo>
                <a:lnTo>
                  <a:pt x="70" y="622"/>
                </a:lnTo>
                <a:lnTo>
                  <a:pt x="70" y="622"/>
                </a:lnTo>
                <a:lnTo>
                  <a:pt x="65" y="625"/>
                </a:lnTo>
                <a:lnTo>
                  <a:pt x="81" y="635"/>
                </a:lnTo>
                <a:lnTo>
                  <a:pt x="80" y="630"/>
                </a:lnTo>
                <a:lnTo>
                  <a:pt x="78" y="627"/>
                </a:lnTo>
                <a:lnTo>
                  <a:pt x="75" y="625"/>
                </a:lnTo>
                <a:lnTo>
                  <a:pt x="70" y="624"/>
                </a:lnTo>
                <a:lnTo>
                  <a:pt x="65" y="625"/>
                </a:lnTo>
                <a:lnTo>
                  <a:pt x="70" y="635"/>
                </a:lnTo>
                <a:lnTo>
                  <a:pt x="81" y="635"/>
                </a:lnTo>
                <a:lnTo>
                  <a:pt x="81" y="632"/>
                </a:lnTo>
                <a:lnTo>
                  <a:pt x="81" y="632"/>
                </a:lnTo>
                <a:lnTo>
                  <a:pt x="80" y="627"/>
                </a:lnTo>
                <a:lnTo>
                  <a:pt x="78" y="624"/>
                </a:lnTo>
                <a:lnTo>
                  <a:pt x="75" y="622"/>
                </a:lnTo>
                <a:lnTo>
                  <a:pt x="70" y="620"/>
                </a:lnTo>
                <a:lnTo>
                  <a:pt x="65" y="622"/>
                </a:lnTo>
                <a:lnTo>
                  <a:pt x="62" y="624"/>
                </a:lnTo>
                <a:lnTo>
                  <a:pt x="60" y="627"/>
                </a:lnTo>
                <a:lnTo>
                  <a:pt x="59" y="632"/>
                </a:lnTo>
                <a:lnTo>
                  <a:pt x="59" y="632"/>
                </a:lnTo>
                <a:lnTo>
                  <a:pt x="59" y="640"/>
                </a:lnTo>
                <a:lnTo>
                  <a:pt x="75" y="630"/>
                </a:lnTo>
                <a:lnTo>
                  <a:pt x="70" y="628"/>
                </a:lnTo>
                <a:lnTo>
                  <a:pt x="65" y="630"/>
                </a:lnTo>
                <a:lnTo>
                  <a:pt x="62" y="632"/>
                </a:lnTo>
                <a:lnTo>
                  <a:pt x="60" y="635"/>
                </a:lnTo>
                <a:lnTo>
                  <a:pt x="59" y="640"/>
                </a:lnTo>
                <a:lnTo>
                  <a:pt x="70" y="640"/>
                </a:lnTo>
                <a:lnTo>
                  <a:pt x="76" y="632"/>
                </a:lnTo>
                <a:lnTo>
                  <a:pt x="70" y="627"/>
                </a:lnTo>
                <a:lnTo>
                  <a:pt x="68" y="625"/>
                </a:lnTo>
                <a:lnTo>
                  <a:pt x="64" y="624"/>
                </a:lnTo>
                <a:lnTo>
                  <a:pt x="59" y="625"/>
                </a:lnTo>
                <a:lnTo>
                  <a:pt x="56" y="627"/>
                </a:lnTo>
                <a:lnTo>
                  <a:pt x="54" y="630"/>
                </a:lnTo>
                <a:lnTo>
                  <a:pt x="53" y="635"/>
                </a:lnTo>
                <a:lnTo>
                  <a:pt x="53" y="635"/>
                </a:lnTo>
                <a:lnTo>
                  <a:pt x="53" y="681"/>
                </a:lnTo>
                <a:lnTo>
                  <a:pt x="56" y="673"/>
                </a:lnTo>
                <a:lnTo>
                  <a:pt x="54" y="676"/>
                </a:lnTo>
                <a:lnTo>
                  <a:pt x="53" y="681"/>
                </a:lnTo>
                <a:lnTo>
                  <a:pt x="64" y="681"/>
                </a:lnTo>
                <a:lnTo>
                  <a:pt x="57" y="673"/>
                </a:lnTo>
                <a:lnTo>
                  <a:pt x="51" y="678"/>
                </a:lnTo>
                <a:lnTo>
                  <a:pt x="49" y="678"/>
                </a:lnTo>
                <a:lnTo>
                  <a:pt x="48" y="681"/>
                </a:lnTo>
                <a:lnTo>
                  <a:pt x="46" y="686"/>
                </a:lnTo>
                <a:lnTo>
                  <a:pt x="46" y="686"/>
                </a:lnTo>
                <a:lnTo>
                  <a:pt x="46" y="707"/>
                </a:lnTo>
                <a:lnTo>
                  <a:pt x="57" y="707"/>
                </a:lnTo>
                <a:lnTo>
                  <a:pt x="48" y="702"/>
                </a:lnTo>
                <a:lnTo>
                  <a:pt x="43" y="710"/>
                </a:lnTo>
                <a:lnTo>
                  <a:pt x="43" y="710"/>
                </a:lnTo>
                <a:lnTo>
                  <a:pt x="41" y="714"/>
                </a:lnTo>
                <a:lnTo>
                  <a:pt x="41" y="714"/>
                </a:lnTo>
                <a:lnTo>
                  <a:pt x="41" y="735"/>
                </a:lnTo>
                <a:lnTo>
                  <a:pt x="53" y="735"/>
                </a:lnTo>
                <a:lnTo>
                  <a:pt x="43" y="732"/>
                </a:lnTo>
                <a:lnTo>
                  <a:pt x="38" y="745"/>
                </a:lnTo>
                <a:lnTo>
                  <a:pt x="37" y="748"/>
                </a:lnTo>
                <a:lnTo>
                  <a:pt x="37" y="748"/>
                </a:lnTo>
                <a:lnTo>
                  <a:pt x="37" y="794"/>
                </a:lnTo>
                <a:lnTo>
                  <a:pt x="48" y="783"/>
                </a:lnTo>
                <a:lnTo>
                  <a:pt x="43" y="785"/>
                </a:lnTo>
                <a:lnTo>
                  <a:pt x="40" y="786"/>
                </a:lnTo>
                <a:lnTo>
                  <a:pt x="38" y="789"/>
                </a:lnTo>
                <a:lnTo>
                  <a:pt x="37" y="794"/>
                </a:lnTo>
                <a:lnTo>
                  <a:pt x="48" y="794"/>
                </a:lnTo>
                <a:lnTo>
                  <a:pt x="53" y="785"/>
                </a:lnTo>
                <a:lnTo>
                  <a:pt x="45" y="781"/>
                </a:lnTo>
                <a:lnTo>
                  <a:pt x="51" y="791"/>
                </a:lnTo>
                <a:lnTo>
                  <a:pt x="49" y="786"/>
                </a:lnTo>
                <a:lnTo>
                  <a:pt x="48" y="783"/>
                </a:lnTo>
                <a:lnTo>
                  <a:pt x="45" y="781"/>
                </a:lnTo>
                <a:lnTo>
                  <a:pt x="40" y="791"/>
                </a:lnTo>
                <a:lnTo>
                  <a:pt x="51" y="791"/>
                </a:lnTo>
                <a:lnTo>
                  <a:pt x="51" y="743"/>
                </a:lnTo>
                <a:lnTo>
                  <a:pt x="51" y="743"/>
                </a:lnTo>
                <a:lnTo>
                  <a:pt x="49" y="738"/>
                </a:lnTo>
                <a:lnTo>
                  <a:pt x="48" y="735"/>
                </a:lnTo>
                <a:lnTo>
                  <a:pt x="45" y="734"/>
                </a:lnTo>
                <a:lnTo>
                  <a:pt x="40" y="732"/>
                </a:lnTo>
                <a:lnTo>
                  <a:pt x="35" y="734"/>
                </a:lnTo>
                <a:lnTo>
                  <a:pt x="32" y="735"/>
                </a:lnTo>
                <a:lnTo>
                  <a:pt x="30" y="738"/>
                </a:lnTo>
                <a:lnTo>
                  <a:pt x="29" y="743"/>
                </a:lnTo>
                <a:lnTo>
                  <a:pt x="29" y="743"/>
                </a:lnTo>
                <a:lnTo>
                  <a:pt x="29" y="931"/>
                </a:lnTo>
                <a:lnTo>
                  <a:pt x="51" y="931"/>
                </a:lnTo>
                <a:lnTo>
                  <a:pt x="49" y="927"/>
                </a:lnTo>
                <a:lnTo>
                  <a:pt x="48" y="923"/>
                </a:lnTo>
                <a:lnTo>
                  <a:pt x="45" y="922"/>
                </a:lnTo>
                <a:lnTo>
                  <a:pt x="40" y="920"/>
                </a:lnTo>
                <a:lnTo>
                  <a:pt x="35" y="922"/>
                </a:lnTo>
                <a:lnTo>
                  <a:pt x="32" y="923"/>
                </a:lnTo>
                <a:lnTo>
                  <a:pt x="30" y="927"/>
                </a:lnTo>
                <a:lnTo>
                  <a:pt x="29" y="931"/>
                </a:lnTo>
                <a:lnTo>
                  <a:pt x="40" y="931"/>
                </a:lnTo>
                <a:lnTo>
                  <a:pt x="51" y="931"/>
                </a:lnTo>
                <a:lnTo>
                  <a:pt x="51" y="928"/>
                </a:lnTo>
                <a:lnTo>
                  <a:pt x="51" y="928"/>
                </a:lnTo>
                <a:lnTo>
                  <a:pt x="49" y="923"/>
                </a:lnTo>
                <a:lnTo>
                  <a:pt x="48" y="920"/>
                </a:lnTo>
                <a:lnTo>
                  <a:pt x="45" y="919"/>
                </a:lnTo>
                <a:lnTo>
                  <a:pt x="40" y="917"/>
                </a:lnTo>
                <a:lnTo>
                  <a:pt x="35" y="919"/>
                </a:lnTo>
                <a:lnTo>
                  <a:pt x="32" y="920"/>
                </a:lnTo>
                <a:lnTo>
                  <a:pt x="30" y="923"/>
                </a:lnTo>
                <a:lnTo>
                  <a:pt x="30" y="925"/>
                </a:lnTo>
                <a:lnTo>
                  <a:pt x="25" y="941"/>
                </a:lnTo>
                <a:lnTo>
                  <a:pt x="46" y="944"/>
                </a:lnTo>
                <a:lnTo>
                  <a:pt x="45" y="939"/>
                </a:lnTo>
                <a:lnTo>
                  <a:pt x="43" y="936"/>
                </a:lnTo>
                <a:lnTo>
                  <a:pt x="40" y="934"/>
                </a:lnTo>
                <a:lnTo>
                  <a:pt x="35" y="933"/>
                </a:lnTo>
                <a:lnTo>
                  <a:pt x="30" y="934"/>
                </a:lnTo>
                <a:lnTo>
                  <a:pt x="27" y="936"/>
                </a:lnTo>
                <a:lnTo>
                  <a:pt x="25" y="939"/>
                </a:lnTo>
                <a:lnTo>
                  <a:pt x="35" y="944"/>
                </a:lnTo>
                <a:lnTo>
                  <a:pt x="46" y="944"/>
                </a:lnTo>
                <a:lnTo>
                  <a:pt x="46" y="941"/>
                </a:lnTo>
                <a:lnTo>
                  <a:pt x="46" y="941"/>
                </a:lnTo>
                <a:lnTo>
                  <a:pt x="45" y="936"/>
                </a:lnTo>
                <a:lnTo>
                  <a:pt x="43" y="933"/>
                </a:lnTo>
                <a:lnTo>
                  <a:pt x="40" y="931"/>
                </a:lnTo>
                <a:lnTo>
                  <a:pt x="35" y="930"/>
                </a:lnTo>
                <a:lnTo>
                  <a:pt x="30" y="931"/>
                </a:lnTo>
                <a:lnTo>
                  <a:pt x="27" y="933"/>
                </a:lnTo>
                <a:lnTo>
                  <a:pt x="25" y="936"/>
                </a:lnTo>
                <a:lnTo>
                  <a:pt x="24" y="941"/>
                </a:lnTo>
                <a:lnTo>
                  <a:pt x="24" y="941"/>
                </a:lnTo>
                <a:lnTo>
                  <a:pt x="24" y="1027"/>
                </a:lnTo>
                <a:lnTo>
                  <a:pt x="35" y="1016"/>
                </a:lnTo>
                <a:lnTo>
                  <a:pt x="30" y="1017"/>
                </a:lnTo>
                <a:lnTo>
                  <a:pt x="27" y="1019"/>
                </a:lnTo>
                <a:lnTo>
                  <a:pt x="25" y="1022"/>
                </a:lnTo>
                <a:lnTo>
                  <a:pt x="24" y="1027"/>
                </a:lnTo>
                <a:lnTo>
                  <a:pt x="35" y="1027"/>
                </a:lnTo>
                <a:lnTo>
                  <a:pt x="35" y="1016"/>
                </a:lnTo>
                <a:lnTo>
                  <a:pt x="29" y="1016"/>
                </a:lnTo>
                <a:lnTo>
                  <a:pt x="40" y="1027"/>
                </a:lnTo>
                <a:lnTo>
                  <a:pt x="38" y="1022"/>
                </a:lnTo>
                <a:lnTo>
                  <a:pt x="37" y="1019"/>
                </a:lnTo>
                <a:lnTo>
                  <a:pt x="33" y="1017"/>
                </a:lnTo>
                <a:lnTo>
                  <a:pt x="29" y="1027"/>
                </a:lnTo>
                <a:lnTo>
                  <a:pt x="40" y="1027"/>
                </a:lnTo>
                <a:lnTo>
                  <a:pt x="40" y="1024"/>
                </a:lnTo>
                <a:lnTo>
                  <a:pt x="40" y="1024"/>
                </a:lnTo>
                <a:lnTo>
                  <a:pt x="38" y="1019"/>
                </a:lnTo>
                <a:lnTo>
                  <a:pt x="37" y="1016"/>
                </a:lnTo>
                <a:lnTo>
                  <a:pt x="33" y="1014"/>
                </a:lnTo>
                <a:lnTo>
                  <a:pt x="29" y="1013"/>
                </a:lnTo>
                <a:lnTo>
                  <a:pt x="24" y="1014"/>
                </a:lnTo>
                <a:lnTo>
                  <a:pt x="21" y="1016"/>
                </a:lnTo>
                <a:lnTo>
                  <a:pt x="19" y="1019"/>
                </a:lnTo>
                <a:lnTo>
                  <a:pt x="17" y="1024"/>
                </a:lnTo>
                <a:lnTo>
                  <a:pt x="17" y="1024"/>
                </a:lnTo>
                <a:lnTo>
                  <a:pt x="17" y="1129"/>
                </a:lnTo>
                <a:lnTo>
                  <a:pt x="29" y="1129"/>
                </a:lnTo>
                <a:lnTo>
                  <a:pt x="19" y="1124"/>
                </a:lnTo>
                <a:lnTo>
                  <a:pt x="14" y="1132"/>
                </a:lnTo>
                <a:lnTo>
                  <a:pt x="14" y="1132"/>
                </a:lnTo>
                <a:lnTo>
                  <a:pt x="13" y="1137"/>
                </a:lnTo>
                <a:lnTo>
                  <a:pt x="13" y="1137"/>
                </a:lnTo>
                <a:lnTo>
                  <a:pt x="13" y="1166"/>
                </a:lnTo>
                <a:lnTo>
                  <a:pt x="35" y="1166"/>
                </a:lnTo>
                <a:lnTo>
                  <a:pt x="33" y="1161"/>
                </a:lnTo>
                <a:lnTo>
                  <a:pt x="32" y="1158"/>
                </a:lnTo>
                <a:lnTo>
                  <a:pt x="29" y="1156"/>
                </a:lnTo>
                <a:lnTo>
                  <a:pt x="24" y="1155"/>
                </a:lnTo>
                <a:lnTo>
                  <a:pt x="19" y="1156"/>
                </a:lnTo>
                <a:lnTo>
                  <a:pt x="16" y="1158"/>
                </a:lnTo>
                <a:lnTo>
                  <a:pt x="14" y="1161"/>
                </a:lnTo>
                <a:lnTo>
                  <a:pt x="13" y="1166"/>
                </a:lnTo>
                <a:lnTo>
                  <a:pt x="24" y="1166"/>
                </a:lnTo>
                <a:lnTo>
                  <a:pt x="35" y="1166"/>
                </a:lnTo>
                <a:lnTo>
                  <a:pt x="35" y="1153"/>
                </a:lnTo>
                <a:lnTo>
                  <a:pt x="35" y="1153"/>
                </a:lnTo>
                <a:lnTo>
                  <a:pt x="33" y="1148"/>
                </a:lnTo>
                <a:lnTo>
                  <a:pt x="32" y="1145"/>
                </a:lnTo>
                <a:lnTo>
                  <a:pt x="29" y="1143"/>
                </a:lnTo>
                <a:lnTo>
                  <a:pt x="24" y="1142"/>
                </a:lnTo>
                <a:lnTo>
                  <a:pt x="17" y="1142"/>
                </a:lnTo>
                <a:lnTo>
                  <a:pt x="17" y="1142"/>
                </a:lnTo>
                <a:lnTo>
                  <a:pt x="13" y="1143"/>
                </a:lnTo>
                <a:lnTo>
                  <a:pt x="9" y="1145"/>
                </a:lnTo>
                <a:lnTo>
                  <a:pt x="8" y="1148"/>
                </a:lnTo>
                <a:lnTo>
                  <a:pt x="6" y="1153"/>
                </a:lnTo>
                <a:lnTo>
                  <a:pt x="6" y="1153"/>
                </a:lnTo>
                <a:lnTo>
                  <a:pt x="6" y="1204"/>
                </a:lnTo>
                <a:lnTo>
                  <a:pt x="9" y="1196"/>
                </a:lnTo>
                <a:lnTo>
                  <a:pt x="8" y="1199"/>
                </a:lnTo>
                <a:lnTo>
                  <a:pt x="6" y="1204"/>
                </a:lnTo>
                <a:lnTo>
                  <a:pt x="17" y="1204"/>
                </a:lnTo>
                <a:lnTo>
                  <a:pt x="13" y="1194"/>
                </a:lnTo>
                <a:lnTo>
                  <a:pt x="6" y="1198"/>
                </a:lnTo>
                <a:lnTo>
                  <a:pt x="3" y="1199"/>
                </a:lnTo>
                <a:lnTo>
                  <a:pt x="2" y="1202"/>
                </a:lnTo>
                <a:lnTo>
                  <a:pt x="0" y="1207"/>
                </a:lnTo>
                <a:lnTo>
                  <a:pt x="0" y="1207"/>
                </a:lnTo>
                <a:lnTo>
                  <a:pt x="0" y="1228"/>
                </a:lnTo>
                <a:close/>
              </a:path>
            </a:pathLst>
          </a:custGeom>
          <a:solidFill>
            <a:srgbClr val="0033CC"/>
          </a:solidFill>
          <a:ln w="9525">
            <a:solidFill>
              <a:srgbClr val="0000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49">
            <a:extLst>
              <a:ext uri="{FF2B5EF4-FFF2-40B4-BE49-F238E27FC236}">
                <a16:creationId xmlns:a16="http://schemas.microsoft.com/office/drawing/2014/main" id="{E3ED4500-B84B-4FCB-BB6E-E9B426E807CF}"/>
              </a:ext>
            </a:extLst>
          </p:cNvPr>
          <p:cNvSpPr>
            <a:spLocks/>
          </p:cNvSpPr>
          <p:nvPr/>
        </p:nvSpPr>
        <p:spPr bwMode="auto">
          <a:xfrm>
            <a:off x="5026025" y="2343150"/>
            <a:ext cx="1149350" cy="169863"/>
          </a:xfrm>
          <a:custGeom>
            <a:avLst/>
            <a:gdLst>
              <a:gd name="T0" fmla="*/ 16 w 724"/>
              <a:gd name="T1" fmla="*/ 106 h 107"/>
              <a:gd name="T2" fmla="*/ 21 w 724"/>
              <a:gd name="T3" fmla="*/ 98 h 107"/>
              <a:gd name="T4" fmla="*/ 35 w 724"/>
              <a:gd name="T5" fmla="*/ 88 h 107"/>
              <a:gd name="T6" fmla="*/ 65 w 724"/>
              <a:gd name="T7" fmla="*/ 91 h 107"/>
              <a:gd name="T8" fmla="*/ 70 w 724"/>
              <a:gd name="T9" fmla="*/ 80 h 107"/>
              <a:gd name="T10" fmla="*/ 105 w 724"/>
              <a:gd name="T11" fmla="*/ 80 h 107"/>
              <a:gd name="T12" fmla="*/ 97 w 724"/>
              <a:gd name="T13" fmla="*/ 79 h 107"/>
              <a:gd name="T14" fmla="*/ 134 w 724"/>
              <a:gd name="T15" fmla="*/ 77 h 107"/>
              <a:gd name="T16" fmla="*/ 190 w 724"/>
              <a:gd name="T17" fmla="*/ 83 h 107"/>
              <a:gd name="T18" fmla="*/ 199 w 724"/>
              <a:gd name="T19" fmla="*/ 79 h 107"/>
              <a:gd name="T20" fmla="*/ 218 w 724"/>
              <a:gd name="T21" fmla="*/ 74 h 107"/>
              <a:gd name="T22" fmla="*/ 237 w 724"/>
              <a:gd name="T23" fmla="*/ 67 h 107"/>
              <a:gd name="T24" fmla="*/ 229 w 724"/>
              <a:gd name="T25" fmla="*/ 59 h 107"/>
              <a:gd name="T26" fmla="*/ 276 w 724"/>
              <a:gd name="T27" fmla="*/ 56 h 107"/>
              <a:gd name="T28" fmla="*/ 287 w 724"/>
              <a:gd name="T29" fmla="*/ 40 h 107"/>
              <a:gd name="T30" fmla="*/ 309 w 724"/>
              <a:gd name="T31" fmla="*/ 47 h 107"/>
              <a:gd name="T32" fmla="*/ 314 w 724"/>
              <a:gd name="T33" fmla="*/ 50 h 107"/>
              <a:gd name="T34" fmla="*/ 344 w 724"/>
              <a:gd name="T35" fmla="*/ 48 h 107"/>
              <a:gd name="T36" fmla="*/ 355 w 724"/>
              <a:gd name="T37" fmla="*/ 37 h 107"/>
              <a:gd name="T38" fmla="*/ 402 w 724"/>
              <a:gd name="T39" fmla="*/ 48 h 107"/>
              <a:gd name="T40" fmla="*/ 430 w 724"/>
              <a:gd name="T41" fmla="*/ 32 h 107"/>
              <a:gd name="T42" fmla="*/ 454 w 724"/>
              <a:gd name="T43" fmla="*/ 39 h 107"/>
              <a:gd name="T44" fmla="*/ 477 w 724"/>
              <a:gd name="T45" fmla="*/ 35 h 107"/>
              <a:gd name="T46" fmla="*/ 505 w 724"/>
              <a:gd name="T47" fmla="*/ 20 h 107"/>
              <a:gd name="T48" fmla="*/ 540 w 724"/>
              <a:gd name="T49" fmla="*/ 31 h 107"/>
              <a:gd name="T50" fmla="*/ 596 w 724"/>
              <a:gd name="T51" fmla="*/ 31 h 107"/>
              <a:gd name="T52" fmla="*/ 620 w 724"/>
              <a:gd name="T53" fmla="*/ 28 h 107"/>
              <a:gd name="T54" fmla="*/ 673 w 724"/>
              <a:gd name="T55" fmla="*/ 28 h 107"/>
              <a:gd name="T56" fmla="*/ 682 w 724"/>
              <a:gd name="T57" fmla="*/ 23 h 107"/>
              <a:gd name="T58" fmla="*/ 706 w 724"/>
              <a:gd name="T59" fmla="*/ 28 h 107"/>
              <a:gd name="T60" fmla="*/ 724 w 724"/>
              <a:gd name="T61" fmla="*/ 23 h 107"/>
              <a:gd name="T62" fmla="*/ 706 w 724"/>
              <a:gd name="T63" fmla="*/ 5 h 107"/>
              <a:gd name="T64" fmla="*/ 682 w 724"/>
              <a:gd name="T65" fmla="*/ 0 h 107"/>
              <a:gd name="T66" fmla="*/ 673 w 724"/>
              <a:gd name="T67" fmla="*/ 5 h 107"/>
              <a:gd name="T68" fmla="*/ 620 w 724"/>
              <a:gd name="T69" fmla="*/ 5 h 107"/>
              <a:gd name="T70" fmla="*/ 596 w 724"/>
              <a:gd name="T71" fmla="*/ 8 h 107"/>
              <a:gd name="T72" fmla="*/ 540 w 724"/>
              <a:gd name="T73" fmla="*/ 8 h 107"/>
              <a:gd name="T74" fmla="*/ 499 w 724"/>
              <a:gd name="T75" fmla="*/ 12 h 107"/>
              <a:gd name="T76" fmla="*/ 477 w 724"/>
              <a:gd name="T77" fmla="*/ 13 h 107"/>
              <a:gd name="T78" fmla="*/ 454 w 724"/>
              <a:gd name="T79" fmla="*/ 16 h 107"/>
              <a:gd name="T80" fmla="*/ 418 w 724"/>
              <a:gd name="T81" fmla="*/ 29 h 107"/>
              <a:gd name="T82" fmla="*/ 395 w 724"/>
              <a:gd name="T83" fmla="*/ 26 h 107"/>
              <a:gd name="T84" fmla="*/ 351 w 724"/>
              <a:gd name="T85" fmla="*/ 28 h 107"/>
              <a:gd name="T86" fmla="*/ 349 w 724"/>
              <a:gd name="T87" fmla="*/ 28 h 107"/>
              <a:gd name="T88" fmla="*/ 311 w 724"/>
              <a:gd name="T89" fmla="*/ 28 h 107"/>
              <a:gd name="T90" fmla="*/ 304 w 724"/>
              <a:gd name="T91" fmla="*/ 26 h 107"/>
              <a:gd name="T92" fmla="*/ 282 w 724"/>
              <a:gd name="T93" fmla="*/ 31 h 107"/>
              <a:gd name="T94" fmla="*/ 271 w 724"/>
              <a:gd name="T95" fmla="*/ 34 h 107"/>
              <a:gd name="T96" fmla="*/ 236 w 724"/>
              <a:gd name="T97" fmla="*/ 37 h 107"/>
              <a:gd name="T98" fmla="*/ 229 w 724"/>
              <a:gd name="T99" fmla="*/ 48 h 107"/>
              <a:gd name="T100" fmla="*/ 220 w 724"/>
              <a:gd name="T101" fmla="*/ 50 h 107"/>
              <a:gd name="T102" fmla="*/ 202 w 724"/>
              <a:gd name="T103" fmla="*/ 53 h 107"/>
              <a:gd name="T104" fmla="*/ 190 w 724"/>
              <a:gd name="T105" fmla="*/ 61 h 107"/>
              <a:gd name="T106" fmla="*/ 148 w 724"/>
              <a:gd name="T107" fmla="*/ 61 h 107"/>
              <a:gd name="T108" fmla="*/ 115 w 724"/>
              <a:gd name="T109" fmla="*/ 56 h 107"/>
              <a:gd name="T110" fmla="*/ 86 w 724"/>
              <a:gd name="T111" fmla="*/ 67 h 107"/>
              <a:gd name="T112" fmla="*/ 81 w 724"/>
              <a:gd name="T113" fmla="*/ 71 h 107"/>
              <a:gd name="T114" fmla="*/ 62 w 724"/>
              <a:gd name="T115" fmla="*/ 83 h 107"/>
              <a:gd name="T116" fmla="*/ 53 w 724"/>
              <a:gd name="T117" fmla="*/ 88 h 107"/>
              <a:gd name="T118" fmla="*/ 24 w 724"/>
              <a:gd name="T119" fmla="*/ 83 h 107"/>
              <a:gd name="T120" fmla="*/ 2 w 724"/>
              <a:gd name="T121" fmla="*/ 88 h 107"/>
              <a:gd name="T122" fmla="*/ 6 w 724"/>
              <a:gd name="T123" fmla="*/ 8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4" h="107">
                <a:moveTo>
                  <a:pt x="22" y="93"/>
                </a:moveTo>
                <a:lnTo>
                  <a:pt x="0" y="93"/>
                </a:lnTo>
                <a:lnTo>
                  <a:pt x="0" y="96"/>
                </a:lnTo>
                <a:lnTo>
                  <a:pt x="0" y="96"/>
                </a:lnTo>
                <a:lnTo>
                  <a:pt x="2" y="101"/>
                </a:lnTo>
                <a:lnTo>
                  <a:pt x="3" y="104"/>
                </a:lnTo>
                <a:lnTo>
                  <a:pt x="6" y="106"/>
                </a:lnTo>
                <a:lnTo>
                  <a:pt x="11" y="107"/>
                </a:lnTo>
                <a:lnTo>
                  <a:pt x="16" y="106"/>
                </a:lnTo>
                <a:lnTo>
                  <a:pt x="19" y="104"/>
                </a:lnTo>
                <a:lnTo>
                  <a:pt x="21" y="101"/>
                </a:lnTo>
                <a:lnTo>
                  <a:pt x="22" y="96"/>
                </a:lnTo>
                <a:lnTo>
                  <a:pt x="22" y="93"/>
                </a:lnTo>
                <a:lnTo>
                  <a:pt x="11" y="93"/>
                </a:lnTo>
                <a:lnTo>
                  <a:pt x="11" y="104"/>
                </a:lnTo>
                <a:lnTo>
                  <a:pt x="16" y="102"/>
                </a:lnTo>
                <a:lnTo>
                  <a:pt x="19" y="101"/>
                </a:lnTo>
                <a:lnTo>
                  <a:pt x="21" y="98"/>
                </a:lnTo>
                <a:lnTo>
                  <a:pt x="11" y="104"/>
                </a:lnTo>
                <a:lnTo>
                  <a:pt x="17" y="104"/>
                </a:lnTo>
                <a:lnTo>
                  <a:pt x="24" y="104"/>
                </a:lnTo>
                <a:lnTo>
                  <a:pt x="29" y="104"/>
                </a:lnTo>
                <a:lnTo>
                  <a:pt x="29" y="104"/>
                </a:lnTo>
                <a:lnTo>
                  <a:pt x="33" y="102"/>
                </a:lnTo>
                <a:lnTo>
                  <a:pt x="35" y="102"/>
                </a:lnTo>
                <a:lnTo>
                  <a:pt x="41" y="98"/>
                </a:lnTo>
                <a:lnTo>
                  <a:pt x="35" y="88"/>
                </a:lnTo>
                <a:lnTo>
                  <a:pt x="35" y="99"/>
                </a:lnTo>
                <a:lnTo>
                  <a:pt x="40" y="98"/>
                </a:lnTo>
                <a:lnTo>
                  <a:pt x="35" y="99"/>
                </a:lnTo>
                <a:lnTo>
                  <a:pt x="40" y="99"/>
                </a:lnTo>
                <a:lnTo>
                  <a:pt x="53" y="99"/>
                </a:lnTo>
                <a:lnTo>
                  <a:pt x="53" y="99"/>
                </a:lnTo>
                <a:lnTo>
                  <a:pt x="57" y="98"/>
                </a:lnTo>
                <a:lnTo>
                  <a:pt x="61" y="96"/>
                </a:lnTo>
                <a:lnTo>
                  <a:pt x="65" y="91"/>
                </a:lnTo>
                <a:lnTo>
                  <a:pt x="57" y="83"/>
                </a:lnTo>
                <a:lnTo>
                  <a:pt x="57" y="94"/>
                </a:lnTo>
                <a:lnTo>
                  <a:pt x="62" y="93"/>
                </a:lnTo>
                <a:lnTo>
                  <a:pt x="57" y="94"/>
                </a:lnTo>
                <a:lnTo>
                  <a:pt x="62" y="94"/>
                </a:lnTo>
                <a:lnTo>
                  <a:pt x="62" y="94"/>
                </a:lnTo>
                <a:lnTo>
                  <a:pt x="67" y="94"/>
                </a:lnTo>
                <a:lnTo>
                  <a:pt x="75" y="91"/>
                </a:lnTo>
                <a:lnTo>
                  <a:pt x="70" y="80"/>
                </a:lnTo>
                <a:lnTo>
                  <a:pt x="70" y="91"/>
                </a:lnTo>
                <a:lnTo>
                  <a:pt x="75" y="91"/>
                </a:lnTo>
                <a:lnTo>
                  <a:pt x="80" y="91"/>
                </a:lnTo>
                <a:lnTo>
                  <a:pt x="86" y="91"/>
                </a:lnTo>
                <a:lnTo>
                  <a:pt x="86" y="91"/>
                </a:lnTo>
                <a:lnTo>
                  <a:pt x="91" y="90"/>
                </a:lnTo>
                <a:lnTo>
                  <a:pt x="92" y="90"/>
                </a:lnTo>
                <a:lnTo>
                  <a:pt x="104" y="82"/>
                </a:lnTo>
                <a:lnTo>
                  <a:pt x="105" y="80"/>
                </a:lnTo>
                <a:lnTo>
                  <a:pt x="107" y="77"/>
                </a:lnTo>
                <a:lnTo>
                  <a:pt x="108" y="72"/>
                </a:lnTo>
                <a:lnTo>
                  <a:pt x="108" y="67"/>
                </a:lnTo>
                <a:lnTo>
                  <a:pt x="97" y="67"/>
                </a:lnTo>
                <a:lnTo>
                  <a:pt x="97" y="79"/>
                </a:lnTo>
                <a:lnTo>
                  <a:pt x="102" y="77"/>
                </a:lnTo>
                <a:lnTo>
                  <a:pt x="105" y="75"/>
                </a:lnTo>
                <a:lnTo>
                  <a:pt x="107" y="72"/>
                </a:lnTo>
                <a:lnTo>
                  <a:pt x="97" y="79"/>
                </a:lnTo>
                <a:lnTo>
                  <a:pt x="104" y="79"/>
                </a:lnTo>
                <a:lnTo>
                  <a:pt x="108" y="79"/>
                </a:lnTo>
                <a:lnTo>
                  <a:pt x="115" y="79"/>
                </a:lnTo>
                <a:lnTo>
                  <a:pt x="121" y="79"/>
                </a:lnTo>
                <a:lnTo>
                  <a:pt x="126" y="79"/>
                </a:lnTo>
                <a:lnTo>
                  <a:pt x="131" y="79"/>
                </a:lnTo>
                <a:lnTo>
                  <a:pt x="139" y="79"/>
                </a:lnTo>
                <a:lnTo>
                  <a:pt x="139" y="67"/>
                </a:lnTo>
                <a:lnTo>
                  <a:pt x="134" y="77"/>
                </a:lnTo>
                <a:lnTo>
                  <a:pt x="143" y="82"/>
                </a:lnTo>
                <a:lnTo>
                  <a:pt x="143" y="82"/>
                </a:lnTo>
                <a:lnTo>
                  <a:pt x="148" y="83"/>
                </a:lnTo>
                <a:lnTo>
                  <a:pt x="155" y="83"/>
                </a:lnTo>
                <a:lnTo>
                  <a:pt x="166" y="83"/>
                </a:lnTo>
                <a:lnTo>
                  <a:pt x="172" y="83"/>
                </a:lnTo>
                <a:lnTo>
                  <a:pt x="177" y="83"/>
                </a:lnTo>
                <a:lnTo>
                  <a:pt x="183" y="83"/>
                </a:lnTo>
                <a:lnTo>
                  <a:pt x="190" y="83"/>
                </a:lnTo>
                <a:lnTo>
                  <a:pt x="190" y="83"/>
                </a:lnTo>
                <a:lnTo>
                  <a:pt x="194" y="82"/>
                </a:lnTo>
                <a:lnTo>
                  <a:pt x="198" y="80"/>
                </a:lnTo>
                <a:lnTo>
                  <a:pt x="202" y="75"/>
                </a:lnTo>
                <a:lnTo>
                  <a:pt x="194" y="67"/>
                </a:lnTo>
                <a:lnTo>
                  <a:pt x="194" y="79"/>
                </a:lnTo>
                <a:lnTo>
                  <a:pt x="199" y="77"/>
                </a:lnTo>
                <a:lnTo>
                  <a:pt x="194" y="79"/>
                </a:lnTo>
                <a:lnTo>
                  <a:pt x="199" y="79"/>
                </a:lnTo>
                <a:lnTo>
                  <a:pt x="199" y="79"/>
                </a:lnTo>
                <a:lnTo>
                  <a:pt x="204" y="77"/>
                </a:lnTo>
                <a:lnTo>
                  <a:pt x="206" y="77"/>
                </a:lnTo>
                <a:lnTo>
                  <a:pt x="214" y="72"/>
                </a:lnTo>
                <a:lnTo>
                  <a:pt x="207" y="63"/>
                </a:lnTo>
                <a:lnTo>
                  <a:pt x="207" y="74"/>
                </a:lnTo>
                <a:lnTo>
                  <a:pt x="212" y="74"/>
                </a:lnTo>
                <a:lnTo>
                  <a:pt x="218" y="74"/>
                </a:lnTo>
                <a:lnTo>
                  <a:pt x="218" y="74"/>
                </a:lnTo>
                <a:lnTo>
                  <a:pt x="223" y="72"/>
                </a:lnTo>
                <a:lnTo>
                  <a:pt x="223" y="72"/>
                </a:lnTo>
                <a:lnTo>
                  <a:pt x="229" y="69"/>
                </a:lnTo>
                <a:lnTo>
                  <a:pt x="225" y="59"/>
                </a:lnTo>
                <a:lnTo>
                  <a:pt x="225" y="71"/>
                </a:lnTo>
                <a:lnTo>
                  <a:pt x="229" y="71"/>
                </a:lnTo>
                <a:lnTo>
                  <a:pt x="229" y="71"/>
                </a:lnTo>
                <a:lnTo>
                  <a:pt x="234" y="69"/>
                </a:lnTo>
                <a:lnTo>
                  <a:pt x="237" y="67"/>
                </a:lnTo>
                <a:lnTo>
                  <a:pt x="239" y="64"/>
                </a:lnTo>
                <a:lnTo>
                  <a:pt x="241" y="59"/>
                </a:lnTo>
                <a:lnTo>
                  <a:pt x="241" y="48"/>
                </a:lnTo>
                <a:lnTo>
                  <a:pt x="229" y="48"/>
                </a:lnTo>
                <a:lnTo>
                  <a:pt x="229" y="59"/>
                </a:lnTo>
                <a:lnTo>
                  <a:pt x="234" y="58"/>
                </a:lnTo>
                <a:lnTo>
                  <a:pt x="237" y="56"/>
                </a:lnTo>
                <a:lnTo>
                  <a:pt x="239" y="53"/>
                </a:lnTo>
                <a:lnTo>
                  <a:pt x="229" y="59"/>
                </a:lnTo>
                <a:lnTo>
                  <a:pt x="236" y="59"/>
                </a:lnTo>
                <a:lnTo>
                  <a:pt x="241" y="59"/>
                </a:lnTo>
                <a:lnTo>
                  <a:pt x="247" y="59"/>
                </a:lnTo>
                <a:lnTo>
                  <a:pt x="253" y="59"/>
                </a:lnTo>
                <a:lnTo>
                  <a:pt x="258" y="59"/>
                </a:lnTo>
                <a:lnTo>
                  <a:pt x="263" y="59"/>
                </a:lnTo>
                <a:lnTo>
                  <a:pt x="263" y="59"/>
                </a:lnTo>
                <a:lnTo>
                  <a:pt x="268" y="59"/>
                </a:lnTo>
                <a:lnTo>
                  <a:pt x="276" y="56"/>
                </a:lnTo>
                <a:lnTo>
                  <a:pt x="271" y="45"/>
                </a:lnTo>
                <a:lnTo>
                  <a:pt x="271" y="56"/>
                </a:lnTo>
                <a:lnTo>
                  <a:pt x="276" y="56"/>
                </a:lnTo>
                <a:lnTo>
                  <a:pt x="280" y="56"/>
                </a:lnTo>
                <a:lnTo>
                  <a:pt x="280" y="56"/>
                </a:lnTo>
                <a:lnTo>
                  <a:pt x="285" y="55"/>
                </a:lnTo>
                <a:lnTo>
                  <a:pt x="287" y="55"/>
                </a:lnTo>
                <a:lnTo>
                  <a:pt x="293" y="50"/>
                </a:lnTo>
                <a:lnTo>
                  <a:pt x="287" y="40"/>
                </a:lnTo>
                <a:lnTo>
                  <a:pt x="287" y="51"/>
                </a:lnTo>
                <a:lnTo>
                  <a:pt x="292" y="50"/>
                </a:lnTo>
                <a:lnTo>
                  <a:pt x="287" y="51"/>
                </a:lnTo>
                <a:lnTo>
                  <a:pt x="293" y="51"/>
                </a:lnTo>
                <a:lnTo>
                  <a:pt x="298" y="51"/>
                </a:lnTo>
                <a:lnTo>
                  <a:pt x="298" y="51"/>
                </a:lnTo>
                <a:lnTo>
                  <a:pt x="303" y="50"/>
                </a:lnTo>
                <a:lnTo>
                  <a:pt x="303" y="50"/>
                </a:lnTo>
                <a:lnTo>
                  <a:pt x="309" y="47"/>
                </a:lnTo>
                <a:lnTo>
                  <a:pt x="304" y="37"/>
                </a:lnTo>
                <a:lnTo>
                  <a:pt x="300" y="47"/>
                </a:lnTo>
                <a:lnTo>
                  <a:pt x="304" y="48"/>
                </a:lnTo>
                <a:lnTo>
                  <a:pt x="309" y="47"/>
                </a:lnTo>
                <a:lnTo>
                  <a:pt x="298" y="47"/>
                </a:lnTo>
                <a:lnTo>
                  <a:pt x="303" y="50"/>
                </a:lnTo>
                <a:lnTo>
                  <a:pt x="304" y="50"/>
                </a:lnTo>
                <a:lnTo>
                  <a:pt x="309" y="51"/>
                </a:lnTo>
                <a:lnTo>
                  <a:pt x="314" y="50"/>
                </a:lnTo>
                <a:lnTo>
                  <a:pt x="314" y="50"/>
                </a:lnTo>
                <a:lnTo>
                  <a:pt x="320" y="47"/>
                </a:lnTo>
                <a:lnTo>
                  <a:pt x="316" y="37"/>
                </a:lnTo>
                <a:lnTo>
                  <a:pt x="316" y="48"/>
                </a:lnTo>
                <a:lnTo>
                  <a:pt x="322" y="48"/>
                </a:lnTo>
                <a:lnTo>
                  <a:pt x="327" y="48"/>
                </a:lnTo>
                <a:lnTo>
                  <a:pt x="332" y="48"/>
                </a:lnTo>
                <a:lnTo>
                  <a:pt x="339" y="48"/>
                </a:lnTo>
                <a:lnTo>
                  <a:pt x="344" y="48"/>
                </a:lnTo>
                <a:lnTo>
                  <a:pt x="344" y="37"/>
                </a:lnTo>
                <a:lnTo>
                  <a:pt x="338" y="47"/>
                </a:lnTo>
                <a:lnTo>
                  <a:pt x="343" y="50"/>
                </a:lnTo>
                <a:lnTo>
                  <a:pt x="344" y="50"/>
                </a:lnTo>
                <a:lnTo>
                  <a:pt x="349" y="51"/>
                </a:lnTo>
                <a:lnTo>
                  <a:pt x="354" y="50"/>
                </a:lnTo>
                <a:lnTo>
                  <a:pt x="354" y="50"/>
                </a:lnTo>
                <a:lnTo>
                  <a:pt x="360" y="47"/>
                </a:lnTo>
                <a:lnTo>
                  <a:pt x="355" y="37"/>
                </a:lnTo>
                <a:lnTo>
                  <a:pt x="355" y="48"/>
                </a:lnTo>
                <a:lnTo>
                  <a:pt x="362" y="48"/>
                </a:lnTo>
                <a:lnTo>
                  <a:pt x="367" y="48"/>
                </a:lnTo>
                <a:lnTo>
                  <a:pt x="373" y="48"/>
                </a:lnTo>
                <a:lnTo>
                  <a:pt x="379" y="48"/>
                </a:lnTo>
                <a:lnTo>
                  <a:pt x="384" y="48"/>
                </a:lnTo>
                <a:lnTo>
                  <a:pt x="390" y="48"/>
                </a:lnTo>
                <a:lnTo>
                  <a:pt x="395" y="48"/>
                </a:lnTo>
                <a:lnTo>
                  <a:pt x="402" y="48"/>
                </a:lnTo>
                <a:lnTo>
                  <a:pt x="408" y="48"/>
                </a:lnTo>
                <a:lnTo>
                  <a:pt x="413" y="48"/>
                </a:lnTo>
                <a:lnTo>
                  <a:pt x="419" y="48"/>
                </a:lnTo>
                <a:lnTo>
                  <a:pt x="426" y="48"/>
                </a:lnTo>
                <a:lnTo>
                  <a:pt x="426" y="48"/>
                </a:lnTo>
                <a:lnTo>
                  <a:pt x="430" y="47"/>
                </a:lnTo>
                <a:lnTo>
                  <a:pt x="434" y="45"/>
                </a:lnTo>
                <a:lnTo>
                  <a:pt x="438" y="40"/>
                </a:lnTo>
                <a:lnTo>
                  <a:pt x="430" y="32"/>
                </a:lnTo>
                <a:lnTo>
                  <a:pt x="437" y="42"/>
                </a:lnTo>
                <a:lnTo>
                  <a:pt x="443" y="37"/>
                </a:lnTo>
                <a:lnTo>
                  <a:pt x="437" y="28"/>
                </a:lnTo>
                <a:lnTo>
                  <a:pt x="437" y="39"/>
                </a:lnTo>
                <a:lnTo>
                  <a:pt x="442" y="37"/>
                </a:lnTo>
                <a:lnTo>
                  <a:pt x="437" y="39"/>
                </a:lnTo>
                <a:lnTo>
                  <a:pt x="442" y="39"/>
                </a:lnTo>
                <a:lnTo>
                  <a:pt x="448" y="39"/>
                </a:lnTo>
                <a:lnTo>
                  <a:pt x="454" y="39"/>
                </a:lnTo>
                <a:lnTo>
                  <a:pt x="454" y="39"/>
                </a:lnTo>
                <a:lnTo>
                  <a:pt x="459" y="37"/>
                </a:lnTo>
                <a:lnTo>
                  <a:pt x="461" y="37"/>
                </a:lnTo>
                <a:lnTo>
                  <a:pt x="465" y="34"/>
                </a:lnTo>
                <a:lnTo>
                  <a:pt x="459" y="24"/>
                </a:lnTo>
                <a:lnTo>
                  <a:pt x="459" y="35"/>
                </a:lnTo>
                <a:lnTo>
                  <a:pt x="464" y="35"/>
                </a:lnTo>
                <a:lnTo>
                  <a:pt x="472" y="35"/>
                </a:lnTo>
                <a:lnTo>
                  <a:pt x="477" y="35"/>
                </a:lnTo>
                <a:lnTo>
                  <a:pt x="481" y="35"/>
                </a:lnTo>
                <a:lnTo>
                  <a:pt x="488" y="35"/>
                </a:lnTo>
                <a:lnTo>
                  <a:pt x="494" y="35"/>
                </a:lnTo>
                <a:lnTo>
                  <a:pt x="499" y="35"/>
                </a:lnTo>
                <a:lnTo>
                  <a:pt x="499" y="35"/>
                </a:lnTo>
                <a:lnTo>
                  <a:pt x="504" y="34"/>
                </a:lnTo>
                <a:lnTo>
                  <a:pt x="505" y="34"/>
                </a:lnTo>
                <a:lnTo>
                  <a:pt x="512" y="29"/>
                </a:lnTo>
                <a:lnTo>
                  <a:pt x="505" y="20"/>
                </a:lnTo>
                <a:lnTo>
                  <a:pt x="505" y="31"/>
                </a:lnTo>
                <a:lnTo>
                  <a:pt x="510" y="29"/>
                </a:lnTo>
                <a:lnTo>
                  <a:pt x="505" y="31"/>
                </a:lnTo>
                <a:lnTo>
                  <a:pt x="510" y="31"/>
                </a:lnTo>
                <a:lnTo>
                  <a:pt x="516" y="31"/>
                </a:lnTo>
                <a:lnTo>
                  <a:pt x="523" y="31"/>
                </a:lnTo>
                <a:lnTo>
                  <a:pt x="528" y="31"/>
                </a:lnTo>
                <a:lnTo>
                  <a:pt x="532" y="31"/>
                </a:lnTo>
                <a:lnTo>
                  <a:pt x="540" y="31"/>
                </a:lnTo>
                <a:lnTo>
                  <a:pt x="550" y="31"/>
                </a:lnTo>
                <a:lnTo>
                  <a:pt x="558" y="31"/>
                </a:lnTo>
                <a:lnTo>
                  <a:pt x="563" y="31"/>
                </a:lnTo>
                <a:lnTo>
                  <a:pt x="567" y="31"/>
                </a:lnTo>
                <a:lnTo>
                  <a:pt x="574" y="31"/>
                </a:lnTo>
                <a:lnTo>
                  <a:pt x="580" y="31"/>
                </a:lnTo>
                <a:lnTo>
                  <a:pt x="585" y="31"/>
                </a:lnTo>
                <a:lnTo>
                  <a:pt x="591" y="31"/>
                </a:lnTo>
                <a:lnTo>
                  <a:pt x="596" y="31"/>
                </a:lnTo>
                <a:lnTo>
                  <a:pt x="596" y="31"/>
                </a:lnTo>
                <a:lnTo>
                  <a:pt x="601" y="29"/>
                </a:lnTo>
                <a:lnTo>
                  <a:pt x="601" y="29"/>
                </a:lnTo>
                <a:lnTo>
                  <a:pt x="607" y="26"/>
                </a:lnTo>
                <a:lnTo>
                  <a:pt x="603" y="16"/>
                </a:lnTo>
                <a:lnTo>
                  <a:pt x="603" y="28"/>
                </a:lnTo>
                <a:lnTo>
                  <a:pt x="609" y="28"/>
                </a:lnTo>
                <a:lnTo>
                  <a:pt x="614" y="28"/>
                </a:lnTo>
                <a:lnTo>
                  <a:pt x="620" y="28"/>
                </a:lnTo>
                <a:lnTo>
                  <a:pt x="626" y="28"/>
                </a:lnTo>
                <a:lnTo>
                  <a:pt x="631" y="28"/>
                </a:lnTo>
                <a:lnTo>
                  <a:pt x="638" y="28"/>
                </a:lnTo>
                <a:lnTo>
                  <a:pt x="642" y="28"/>
                </a:lnTo>
                <a:lnTo>
                  <a:pt x="649" y="28"/>
                </a:lnTo>
                <a:lnTo>
                  <a:pt x="655" y="28"/>
                </a:lnTo>
                <a:lnTo>
                  <a:pt x="660" y="28"/>
                </a:lnTo>
                <a:lnTo>
                  <a:pt x="665" y="28"/>
                </a:lnTo>
                <a:lnTo>
                  <a:pt x="673" y="28"/>
                </a:lnTo>
                <a:lnTo>
                  <a:pt x="677" y="28"/>
                </a:lnTo>
                <a:lnTo>
                  <a:pt x="677" y="28"/>
                </a:lnTo>
                <a:lnTo>
                  <a:pt x="682" y="26"/>
                </a:lnTo>
                <a:lnTo>
                  <a:pt x="685" y="24"/>
                </a:lnTo>
                <a:lnTo>
                  <a:pt x="690" y="20"/>
                </a:lnTo>
                <a:lnTo>
                  <a:pt x="682" y="12"/>
                </a:lnTo>
                <a:lnTo>
                  <a:pt x="682" y="23"/>
                </a:lnTo>
                <a:lnTo>
                  <a:pt x="687" y="21"/>
                </a:lnTo>
                <a:lnTo>
                  <a:pt x="682" y="23"/>
                </a:lnTo>
                <a:lnTo>
                  <a:pt x="689" y="23"/>
                </a:lnTo>
                <a:lnTo>
                  <a:pt x="695" y="23"/>
                </a:lnTo>
                <a:lnTo>
                  <a:pt x="700" y="23"/>
                </a:lnTo>
                <a:lnTo>
                  <a:pt x="700" y="12"/>
                </a:lnTo>
                <a:lnTo>
                  <a:pt x="695" y="21"/>
                </a:lnTo>
                <a:lnTo>
                  <a:pt x="693" y="21"/>
                </a:lnTo>
                <a:lnTo>
                  <a:pt x="700" y="26"/>
                </a:lnTo>
                <a:lnTo>
                  <a:pt x="701" y="26"/>
                </a:lnTo>
                <a:lnTo>
                  <a:pt x="706" y="28"/>
                </a:lnTo>
                <a:lnTo>
                  <a:pt x="711" y="26"/>
                </a:lnTo>
                <a:lnTo>
                  <a:pt x="714" y="24"/>
                </a:lnTo>
                <a:lnTo>
                  <a:pt x="719" y="20"/>
                </a:lnTo>
                <a:lnTo>
                  <a:pt x="711" y="12"/>
                </a:lnTo>
                <a:lnTo>
                  <a:pt x="711" y="23"/>
                </a:lnTo>
                <a:lnTo>
                  <a:pt x="716" y="21"/>
                </a:lnTo>
                <a:lnTo>
                  <a:pt x="711" y="23"/>
                </a:lnTo>
                <a:lnTo>
                  <a:pt x="717" y="23"/>
                </a:lnTo>
                <a:lnTo>
                  <a:pt x="724" y="23"/>
                </a:lnTo>
                <a:lnTo>
                  <a:pt x="724" y="0"/>
                </a:lnTo>
                <a:lnTo>
                  <a:pt x="717" y="0"/>
                </a:lnTo>
                <a:lnTo>
                  <a:pt x="711" y="0"/>
                </a:lnTo>
                <a:lnTo>
                  <a:pt x="711" y="0"/>
                </a:lnTo>
                <a:lnTo>
                  <a:pt x="706" y="2"/>
                </a:lnTo>
                <a:lnTo>
                  <a:pt x="703" y="4"/>
                </a:lnTo>
                <a:lnTo>
                  <a:pt x="698" y="8"/>
                </a:lnTo>
                <a:lnTo>
                  <a:pt x="711" y="7"/>
                </a:lnTo>
                <a:lnTo>
                  <a:pt x="706" y="5"/>
                </a:lnTo>
                <a:lnTo>
                  <a:pt x="701" y="7"/>
                </a:lnTo>
                <a:lnTo>
                  <a:pt x="706" y="16"/>
                </a:lnTo>
                <a:lnTo>
                  <a:pt x="713" y="8"/>
                </a:lnTo>
                <a:lnTo>
                  <a:pt x="706" y="4"/>
                </a:lnTo>
                <a:lnTo>
                  <a:pt x="705" y="2"/>
                </a:lnTo>
                <a:lnTo>
                  <a:pt x="700" y="0"/>
                </a:lnTo>
                <a:lnTo>
                  <a:pt x="695" y="0"/>
                </a:lnTo>
                <a:lnTo>
                  <a:pt x="689" y="0"/>
                </a:lnTo>
                <a:lnTo>
                  <a:pt x="682" y="0"/>
                </a:lnTo>
                <a:lnTo>
                  <a:pt x="682" y="0"/>
                </a:lnTo>
                <a:lnTo>
                  <a:pt x="677" y="2"/>
                </a:lnTo>
                <a:lnTo>
                  <a:pt x="674" y="4"/>
                </a:lnTo>
                <a:lnTo>
                  <a:pt x="669" y="8"/>
                </a:lnTo>
                <a:lnTo>
                  <a:pt x="677" y="5"/>
                </a:lnTo>
                <a:lnTo>
                  <a:pt x="673" y="7"/>
                </a:lnTo>
                <a:lnTo>
                  <a:pt x="677" y="16"/>
                </a:lnTo>
                <a:lnTo>
                  <a:pt x="677" y="5"/>
                </a:lnTo>
                <a:lnTo>
                  <a:pt x="673" y="5"/>
                </a:lnTo>
                <a:lnTo>
                  <a:pt x="665" y="5"/>
                </a:lnTo>
                <a:lnTo>
                  <a:pt x="660" y="5"/>
                </a:lnTo>
                <a:lnTo>
                  <a:pt x="655" y="5"/>
                </a:lnTo>
                <a:lnTo>
                  <a:pt x="649" y="5"/>
                </a:lnTo>
                <a:lnTo>
                  <a:pt x="642" y="5"/>
                </a:lnTo>
                <a:lnTo>
                  <a:pt x="638" y="5"/>
                </a:lnTo>
                <a:lnTo>
                  <a:pt x="631" y="5"/>
                </a:lnTo>
                <a:lnTo>
                  <a:pt x="626" y="5"/>
                </a:lnTo>
                <a:lnTo>
                  <a:pt x="620" y="5"/>
                </a:lnTo>
                <a:lnTo>
                  <a:pt x="614" y="5"/>
                </a:lnTo>
                <a:lnTo>
                  <a:pt x="609" y="5"/>
                </a:lnTo>
                <a:lnTo>
                  <a:pt x="603" y="5"/>
                </a:lnTo>
                <a:lnTo>
                  <a:pt x="603" y="5"/>
                </a:lnTo>
                <a:lnTo>
                  <a:pt x="598" y="7"/>
                </a:lnTo>
                <a:lnTo>
                  <a:pt x="598" y="7"/>
                </a:lnTo>
                <a:lnTo>
                  <a:pt x="591" y="10"/>
                </a:lnTo>
                <a:lnTo>
                  <a:pt x="596" y="20"/>
                </a:lnTo>
                <a:lnTo>
                  <a:pt x="596" y="8"/>
                </a:lnTo>
                <a:lnTo>
                  <a:pt x="591" y="8"/>
                </a:lnTo>
                <a:lnTo>
                  <a:pt x="585" y="8"/>
                </a:lnTo>
                <a:lnTo>
                  <a:pt x="580" y="8"/>
                </a:lnTo>
                <a:lnTo>
                  <a:pt x="574" y="8"/>
                </a:lnTo>
                <a:lnTo>
                  <a:pt x="567" y="8"/>
                </a:lnTo>
                <a:lnTo>
                  <a:pt x="563" y="8"/>
                </a:lnTo>
                <a:lnTo>
                  <a:pt x="558" y="8"/>
                </a:lnTo>
                <a:lnTo>
                  <a:pt x="550" y="8"/>
                </a:lnTo>
                <a:lnTo>
                  <a:pt x="540" y="8"/>
                </a:lnTo>
                <a:lnTo>
                  <a:pt x="532" y="8"/>
                </a:lnTo>
                <a:lnTo>
                  <a:pt x="528" y="8"/>
                </a:lnTo>
                <a:lnTo>
                  <a:pt x="523" y="8"/>
                </a:lnTo>
                <a:lnTo>
                  <a:pt x="516" y="8"/>
                </a:lnTo>
                <a:lnTo>
                  <a:pt x="510" y="8"/>
                </a:lnTo>
                <a:lnTo>
                  <a:pt x="505" y="8"/>
                </a:lnTo>
                <a:lnTo>
                  <a:pt x="505" y="8"/>
                </a:lnTo>
                <a:lnTo>
                  <a:pt x="500" y="10"/>
                </a:lnTo>
                <a:lnTo>
                  <a:pt x="499" y="12"/>
                </a:lnTo>
                <a:lnTo>
                  <a:pt x="493" y="16"/>
                </a:lnTo>
                <a:lnTo>
                  <a:pt x="499" y="13"/>
                </a:lnTo>
                <a:lnTo>
                  <a:pt x="494" y="15"/>
                </a:lnTo>
                <a:lnTo>
                  <a:pt x="499" y="24"/>
                </a:lnTo>
                <a:lnTo>
                  <a:pt x="499" y="13"/>
                </a:lnTo>
                <a:lnTo>
                  <a:pt x="494" y="13"/>
                </a:lnTo>
                <a:lnTo>
                  <a:pt x="488" y="13"/>
                </a:lnTo>
                <a:lnTo>
                  <a:pt x="481" y="13"/>
                </a:lnTo>
                <a:lnTo>
                  <a:pt x="477" y="13"/>
                </a:lnTo>
                <a:lnTo>
                  <a:pt x="472" y="13"/>
                </a:lnTo>
                <a:lnTo>
                  <a:pt x="464" y="13"/>
                </a:lnTo>
                <a:lnTo>
                  <a:pt x="459" y="13"/>
                </a:lnTo>
                <a:lnTo>
                  <a:pt x="459" y="13"/>
                </a:lnTo>
                <a:lnTo>
                  <a:pt x="454" y="15"/>
                </a:lnTo>
                <a:lnTo>
                  <a:pt x="454" y="15"/>
                </a:lnTo>
                <a:lnTo>
                  <a:pt x="449" y="18"/>
                </a:lnTo>
                <a:lnTo>
                  <a:pt x="454" y="28"/>
                </a:lnTo>
                <a:lnTo>
                  <a:pt x="454" y="16"/>
                </a:lnTo>
                <a:lnTo>
                  <a:pt x="448" y="16"/>
                </a:lnTo>
                <a:lnTo>
                  <a:pt x="442" y="16"/>
                </a:lnTo>
                <a:lnTo>
                  <a:pt x="437" y="16"/>
                </a:lnTo>
                <a:lnTo>
                  <a:pt x="437" y="16"/>
                </a:lnTo>
                <a:lnTo>
                  <a:pt x="432" y="18"/>
                </a:lnTo>
                <a:lnTo>
                  <a:pt x="430" y="20"/>
                </a:lnTo>
                <a:lnTo>
                  <a:pt x="424" y="24"/>
                </a:lnTo>
                <a:lnTo>
                  <a:pt x="422" y="24"/>
                </a:lnTo>
                <a:lnTo>
                  <a:pt x="418" y="29"/>
                </a:lnTo>
                <a:lnTo>
                  <a:pt x="426" y="26"/>
                </a:lnTo>
                <a:lnTo>
                  <a:pt x="421" y="28"/>
                </a:lnTo>
                <a:lnTo>
                  <a:pt x="426" y="37"/>
                </a:lnTo>
                <a:lnTo>
                  <a:pt x="426" y="26"/>
                </a:lnTo>
                <a:lnTo>
                  <a:pt x="419" y="26"/>
                </a:lnTo>
                <a:lnTo>
                  <a:pt x="413" y="26"/>
                </a:lnTo>
                <a:lnTo>
                  <a:pt x="408" y="26"/>
                </a:lnTo>
                <a:lnTo>
                  <a:pt x="402" y="26"/>
                </a:lnTo>
                <a:lnTo>
                  <a:pt x="395" y="26"/>
                </a:lnTo>
                <a:lnTo>
                  <a:pt x="390" y="26"/>
                </a:lnTo>
                <a:lnTo>
                  <a:pt x="384" y="26"/>
                </a:lnTo>
                <a:lnTo>
                  <a:pt x="379" y="26"/>
                </a:lnTo>
                <a:lnTo>
                  <a:pt x="373" y="26"/>
                </a:lnTo>
                <a:lnTo>
                  <a:pt x="367" y="26"/>
                </a:lnTo>
                <a:lnTo>
                  <a:pt x="362" y="26"/>
                </a:lnTo>
                <a:lnTo>
                  <a:pt x="355" y="26"/>
                </a:lnTo>
                <a:lnTo>
                  <a:pt x="355" y="26"/>
                </a:lnTo>
                <a:lnTo>
                  <a:pt x="351" y="28"/>
                </a:lnTo>
                <a:lnTo>
                  <a:pt x="351" y="28"/>
                </a:lnTo>
                <a:lnTo>
                  <a:pt x="344" y="31"/>
                </a:lnTo>
                <a:lnTo>
                  <a:pt x="354" y="31"/>
                </a:lnTo>
                <a:lnTo>
                  <a:pt x="349" y="29"/>
                </a:lnTo>
                <a:lnTo>
                  <a:pt x="344" y="31"/>
                </a:lnTo>
                <a:lnTo>
                  <a:pt x="349" y="40"/>
                </a:lnTo>
                <a:lnTo>
                  <a:pt x="355" y="31"/>
                </a:lnTo>
                <a:lnTo>
                  <a:pt x="351" y="28"/>
                </a:lnTo>
                <a:lnTo>
                  <a:pt x="349" y="28"/>
                </a:lnTo>
                <a:lnTo>
                  <a:pt x="344" y="26"/>
                </a:lnTo>
                <a:lnTo>
                  <a:pt x="339" y="26"/>
                </a:lnTo>
                <a:lnTo>
                  <a:pt x="332" y="26"/>
                </a:lnTo>
                <a:lnTo>
                  <a:pt x="327" y="26"/>
                </a:lnTo>
                <a:lnTo>
                  <a:pt x="322" y="26"/>
                </a:lnTo>
                <a:lnTo>
                  <a:pt x="316" y="26"/>
                </a:lnTo>
                <a:lnTo>
                  <a:pt x="316" y="26"/>
                </a:lnTo>
                <a:lnTo>
                  <a:pt x="311" y="28"/>
                </a:lnTo>
                <a:lnTo>
                  <a:pt x="311" y="28"/>
                </a:lnTo>
                <a:lnTo>
                  <a:pt x="304" y="31"/>
                </a:lnTo>
                <a:lnTo>
                  <a:pt x="314" y="31"/>
                </a:lnTo>
                <a:lnTo>
                  <a:pt x="309" y="29"/>
                </a:lnTo>
                <a:lnTo>
                  <a:pt x="304" y="31"/>
                </a:lnTo>
                <a:lnTo>
                  <a:pt x="309" y="40"/>
                </a:lnTo>
                <a:lnTo>
                  <a:pt x="316" y="31"/>
                </a:lnTo>
                <a:lnTo>
                  <a:pt x="311" y="28"/>
                </a:lnTo>
                <a:lnTo>
                  <a:pt x="309" y="28"/>
                </a:lnTo>
                <a:lnTo>
                  <a:pt x="304" y="26"/>
                </a:lnTo>
                <a:lnTo>
                  <a:pt x="300" y="28"/>
                </a:lnTo>
                <a:lnTo>
                  <a:pt x="300" y="28"/>
                </a:lnTo>
                <a:lnTo>
                  <a:pt x="293" y="31"/>
                </a:lnTo>
                <a:lnTo>
                  <a:pt x="298" y="40"/>
                </a:lnTo>
                <a:lnTo>
                  <a:pt x="298" y="29"/>
                </a:lnTo>
                <a:lnTo>
                  <a:pt x="293" y="29"/>
                </a:lnTo>
                <a:lnTo>
                  <a:pt x="287" y="29"/>
                </a:lnTo>
                <a:lnTo>
                  <a:pt x="287" y="29"/>
                </a:lnTo>
                <a:lnTo>
                  <a:pt x="282" y="31"/>
                </a:lnTo>
                <a:lnTo>
                  <a:pt x="280" y="32"/>
                </a:lnTo>
                <a:lnTo>
                  <a:pt x="274" y="37"/>
                </a:lnTo>
                <a:lnTo>
                  <a:pt x="280" y="34"/>
                </a:lnTo>
                <a:lnTo>
                  <a:pt x="276" y="35"/>
                </a:lnTo>
                <a:lnTo>
                  <a:pt x="280" y="45"/>
                </a:lnTo>
                <a:lnTo>
                  <a:pt x="280" y="34"/>
                </a:lnTo>
                <a:lnTo>
                  <a:pt x="276" y="34"/>
                </a:lnTo>
                <a:lnTo>
                  <a:pt x="271" y="34"/>
                </a:lnTo>
                <a:lnTo>
                  <a:pt x="271" y="34"/>
                </a:lnTo>
                <a:lnTo>
                  <a:pt x="268" y="35"/>
                </a:lnTo>
                <a:lnTo>
                  <a:pt x="260" y="39"/>
                </a:lnTo>
                <a:lnTo>
                  <a:pt x="263" y="48"/>
                </a:lnTo>
                <a:lnTo>
                  <a:pt x="263" y="37"/>
                </a:lnTo>
                <a:lnTo>
                  <a:pt x="258" y="37"/>
                </a:lnTo>
                <a:lnTo>
                  <a:pt x="253" y="37"/>
                </a:lnTo>
                <a:lnTo>
                  <a:pt x="247" y="37"/>
                </a:lnTo>
                <a:lnTo>
                  <a:pt x="241" y="37"/>
                </a:lnTo>
                <a:lnTo>
                  <a:pt x="236" y="37"/>
                </a:lnTo>
                <a:lnTo>
                  <a:pt x="229" y="37"/>
                </a:lnTo>
                <a:lnTo>
                  <a:pt x="229" y="37"/>
                </a:lnTo>
                <a:lnTo>
                  <a:pt x="225" y="39"/>
                </a:lnTo>
                <a:lnTo>
                  <a:pt x="222" y="40"/>
                </a:lnTo>
                <a:lnTo>
                  <a:pt x="220" y="43"/>
                </a:lnTo>
                <a:lnTo>
                  <a:pt x="218" y="48"/>
                </a:lnTo>
                <a:lnTo>
                  <a:pt x="218" y="48"/>
                </a:lnTo>
                <a:lnTo>
                  <a:pt x="218" y="59"/>
                </a:lnTo>
                <a:lnTo>
                  <a:pt x="229" y="48"/>
                </a:lnTo>
                <a:lnTo>
                  <a:pt x="225" y="50"/>
                </a:lnTo>
                <a:lnTo>
                  <a:pt x="222" y="51"/>
                </a:lnTo>
                <a:lnTo>
                  <a:pt x="220" y="55"/>
                </a:lnTo>
                <a:lnTo>
                  <a:pt x="218" y="59"/>
                </a:lnTo>
                <a:lnTo>
                  <a:pt x="229" y="59"/>
                </a:lnTo>
                <a:lnTo>
                  <a:pt x="229" y="48"/>
                </a:lnTo>
                <a:lnTo>
                  <a:pt x="225" y="48"/>
                </a:lnTo>
                <a:lnTo>
                  <a:pt x="225" y="48"/>
                </a:lnTo>
                <a:lnTo>
                  <a:pt x="220" y="50"/>
                </a:lnTo>
                <a:lnTo>
                  <a:pt x="220" y="50"/>
                </a:lnTo>
                <a:lnTo>
                  <a:pt x="214" y="53"/>
                </a:lnTo>
                <a:lnTo>
                  <a:pt x="218" y="63"/>
                </a:lnTo>
                <a:lnTo>
                  <a:pt x="218" y="51"/>
                </a:lnTo>
                <a:lnTo>
                  <a:pt x="212" y="51"/>
                </a:lnTo>
                <a:lnTo>
                  <a:pt x="207" y="51"/>
                </a:lnTo>
                <a:lnTo>
                  <a:pt x="207" y="51"/>
                </a:lnTo>
                <a:lnTo>
                  <a:pt x="202" y="53"/>
                </a:lnTo>
                <a:lnTo>
                  <a:pt x="202" y="53"/>
                </a:lnTo>
                <a:lnTo>
                  <a:pt x="194" y="58"/>
                </a:lnTo>
                <a:lnTo>
                  <a:pt x="199" y="67"/>
                </a:lnTo>
                <a:lnTo>
                  <a:pt x="199" y="56"/>
                </a:lnTo>
                <a:lnTo>
                  <a:pt x="194" y="56"/>
                </a:lnTo>
                <a:lnTo>
                  <a:pt x="194" y="56"/>
                </a:lnTo>
                <a:lnTo>
                  <a:pt x="190" y="58"/>
                </a:lnTo>
                <a:lnTo>
                  <a:pt x="186" y="59"/>
                </a:lnTo>
                <a:lnTo>
                  <a:pt x="182" y="64"/>
                </a:lnTo>
                <a:lnTo>
                  <a:pt x="190" y="61"/>
                </a:lnTo>
                <a:lnTo>
                  <a:pt x="185" y="63"/>
                </a:lnTo>
                <a:lnTo>
                  <a:pt x="190" y="72"/>
                </a:lnTo>
                <a:lnTo>
                  <a:pt x="190" y="61"/>
                </a:lnTo>
                <a:lnTo>
                  <a:pt x="183" y="61"/>
                </a:lnTo>
                <a:lnTo>
                  <a:pt x="177" y="61"/>
                </a:lnTo>
                <a:lnTo>
                  <a:pt x="172" y="61"/>
                </a:lnTo>
                <a:lnTo>
                  <a:pt x="166" y="61"/>
                </a:lnTo>
                <a:lnTo>
                  <a:pt x="155" y="61"/>
                </a:lnTo>
                <a:lnTo>
                  <a:pt x="148" y="61"/>
                </a:lnTo>
                <a:lnTo>
                  <a:pt x="148" y="72"/>
                </a:lnTo>
                <a:lnTo>
                  <a:pt x="153" y="63"/>
                </a:lnTo>
                <a:lnTo>
                  <a:pt x="143" y="58"/>
                </a:lnTo>
                <a:lnTo>
                  <a:pt x="143" y="58"/>
                </a:lnTo>
                <a:lnTo>
                  <a:pt x="139" y="56"/>
                </a:lnTo>
                <a:lnTo>
                  <a:pt x="131" y="56"/>
                </a:lnTo>
                <a:lnTo>
                  <a:pt x="126" y="56"/>
                </a:lnTo>
                <a:lnTo>
                  <a:pt x="121" y="56"/>
                </a:lnTo>
                <a:lnTo>
                  <a:pt x="115" y="56"/>
                </a:lnTo>
                <a:lnTo>
                  <a:pt x="108" y="56"/>
                </a:lnTo>
                <a:lnTo>
                  <a:pt x="104" y="56"/>
                </a:lnTo>
                <a:lnTo>
                  <a:pt x="97" y="56"/>
                </a:lnTo>
                <a:lnTo>
                  <a:pt x="97" y="56"/>
                </a:lnTo>
                <a:lnTo>
                  <a:pt x="92" y="58"/>
                </a:lnTo>
                <a:lnTo>
                  <a:pt x="89" y="59"/>
                </a:lnTo>
                <a:lnTo>
                  <a:pt x="88" y="63"/>
                </a:lnTo>
                <a:lnTo>
                  <a:pt x="86" y="67"/>
                </a:lnTo>
                <a:lnTo>
                  <a:pt x="86" y="67"/>
                </a:lnTo>
                <a:lnTo>
                  <a:pt x="86" y="72"/>
                </a:lnTo>
                <a:lnTo>
                  <a:pt x="89" y="64"/>
                </a:lnTo>
                <a:lnTo>
                  <a:pt x="88" y="67"/>
                </a:lnTo>
                <a:lnTo>
                  <a:pt x="86" y="72"/>
                </a:lnTo>
                <a:lnTo>
                  <a:pt x="97" y="72"/>
                </a:lnTo>
                <a:lnTo>
                  <a:pt x="91" y="64"/>
                </a:lnTo>
                <a:lnTo>
                  <a:pt x="80" y="72"/>
                </a:lnTo>
                <a:lnTo>
                  <a:pt x="86" y="69"/>
                </a:lnTo>
                <a:lnTo>
                  <a:pt x="81" y="71"/>
                </a:lnTo>
                <a:lnTo>
                  <a:pt x="86" y="80"/>
                </a:lnTo>
                <a:lnTo>
                  <a:pt x="86" y="69"/>
                </a:lnTo>
                <a:lnTo>
                  <a:pt x="80" y="69"/>
                </a:lnTo>
                <a:lnTo>
                  <a:pt x="75" y="69"/>
                </a:lnTo>
                <a:lnTo>
                  <a:pt x="70" y="69"/>
                </a:lnTo>
                <a:lnTo>
                  <a:pt x="70" y="69"/>
                </a:lnTo>
                <a:lnTo>
                  <a:pt x="67" y="71"/>
                </a:lnTo>
                <a:lnTo>
                  <a:pt x="59" y="74"/>
                </a:lnTo>
                <a:lnTo>
                  <a:pt x="62" y="83"/>
                </a:lnTo>
                <a:lnTo>
                  <a:pt x="62" y="72"/>
                </a:lnTo>
                <a:lnTo>
                  <a:pt x="57" y="72"/>
                </a:lnTo>
                <a:lnTo>
                  <a:pt x="57" y="72"/>
                </a:lnTo>
                <a:lnTo>
                  <a:pt x="53" y="74"/>
                </a:lnTo>
                <a:lnTo>
                  <a:pt x="49" y="75"/>
                </a:lnTo>
                <a:lnTo>
                  <a:pt x="45" y="80"/>
                </a:lnTo>
                <a:lnTo>
                  <a:pt x="53" y="77"/>
                </a:lnTo>
                <a:lnTo>
                  <a:pt x="48" y="79"/>
                </a:lnTo>
                <a:lnTo>
                  <a:pt x="53" y="88"/>
                </a:lnTo>
                <a:lnTo>
                  <a:pt x="53" y="77"/>
                </a:lnTo>
                <a:lnTo>
                  <a:pt x="40" y="77"/>
                </a:lnTo>
                <a:lnTo>
                  <a:pt x="35" y="77"/>
                </a:lnTo>
                <a:lnTo>
                  <a:pt x="35" y="77"/>
                </a:lnTo>
                <a:lnTo>
                  <a:pt x="30" y="79"/>
                </a:lnTo>
                <a:lnTo>
                  <a:pt x="29" y="80"/>
                </a:lnTo>
                <a:lnTo>
                  <a:pt x="22" y="85"/>
                </a:lnTo>
                <a:lnTo>
                  <a:pt x="29" y="82"/>
                </a:lnTo>
                <a:lnTo>
                  <a:pt x="24" y="83"/>
                </a:lnTo>
                <a:lnTo>
                  <a:pt x="29" y="93"/>
                </a:lnTo>
                <a:lnTo>
                  <a:pt x="29" y="82"/>
                </a:lnTo>
                <a:lnTo>
                  <a:pt x="24" y="82"/>
                </a:lnTo>
                <a:lnTo>
                  <a:pt x="17" y="82"/>
                </a:lnTo>
                <a:lnTo>
                  <a:pt x="11" y="82"/>
                </a:lnTo>
                <a:lnTo>
                  <a:pt x="11" y="82"/>
                </a:lnTo>
                <a:lnTo>
                  <a:pt x="6" y="83"/>
                </a:lnTo>
                <a:lnTo>
                  <a:pt x="3" y="85"/>
                </a:lnTo>
                <a:lnTo>
                  <a:pt x="2" y="88"/>
                </a:lnTo>
                <a:lnTo>
                  <a:pt x="0" y="93"/>
                </a:lnTo>
                <a:lnTo>
                  <a:pt x="0" y="93"/>
                </a:lnTo>
                <a:lnTo>
                  <a:pt x="0" y="96"/>
                </a:lnTo>
                <a:lnTo>
                  <a:pt x="22" y="96"/>
                </a:lnTo>
                <a:lnTo>
                  <a:pt x="21" y="91"/>
                </a:lnTo>
                <a:lnTo>
                  <a:pt x="19" y="88"/>
                </a:lnTo>
                <a:lnTo>
                  <a:pt x="16" y="86"/>
                </a:lnTo>
                <a:lnTo>
                  <a:pt x="11" y="85"/>
                </a:lnTo>
                <a:lnTo>
                  <a:pt x="6" y="86"/>
                </a:lnTo>
                <a:lnTo>
                  <a:pt x="3" y="88"/>
                </a:lnTo>
                <a:lnTo>
                  <a:pt x="2" y="91"/>
                </a:lnTo>
                <a:lnTo>
                  <a:pt x="0" y="96"/>
                </a:lnTo>
                <a:lnTo>
                  <a:pt x="11" y="96"/>
                </a:lnTo>
                <a:lnTo>
                  <a:pt x="22" y="96"/>
                </a:lnTo>
                <a:lnTo>
                  <a:pt x="22" y="93"/>
                </a:lnTo>
                <a:close/>
              </a:path>
            </a:pathLst>
          </a:custGeom>
          <a:solidFill>
            <a:srgbClr val="0000FF"/>
          </a:solidFill>
          <a:ln w="9525">
            <a:solidFill>
              <a:srgbClr val="0033CC"/>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50">
            <a:extLst>
              <a:ext uri="{FF2B5EF4-FFF2-40B4-BE49-F238E27FC236}">
                <a16:creationId xmlns:a16="http://schemas.microsoft.com/office/drawing/2014/main" id="{61404FD0-F893-480E-977A-C12F6ACD577F}"/>
              </a:ext>
            </a:extLst>
          </p:cNvPr>
          <p:cNvSpPr>
            <a:spLocks/>
          </p:cNvSpPr>
          <p:nvPr/>
        </p:nvSpPr>
        <p:spPr bwMode="auto">
          <a:xfrm>
            <a:off x="6175375" y="2298700"/>
            <a:ext cx="1155700" cy="80963"/>
          </a:xfrm>
          <a:custGeom>
            <a:avLst/>
            <a:gdLst>
              <a:gd name="T0" fmla="*/ 22 w 728"/>
              <a:gd name="T1" fmla="*/ 51 h 51"/>
              <a:gd name="T2" fmla="*/ 57 w 728"/>
              <a:gd name="T3" fmla="*/ 51 h 51"/>
              <a:gd name="T4" fmla="*/ 91 w 728"/>
              <a:gd name="T5" fmla="*/ 51 h 51"/>
              <a:gd name="T6" fmla="*/ 119 w 728"/>
              <a:gd name="T7" fmla="*/ 49 h 51"/>
              <a:gd name="T8" fmla="*/ 119 w 728"/>
              <a:gd name="T9" fmla="*/ 46 h 51"/>
              <a:gd name="T10" fmla="*/ 150 w 728"/>
              <a:gd name="T11" fmla="*/ 46 h 51"/>
              <a:gd name="T12" fmla="*/ 159 w 728"/>
              <a:gd name="T13" fmla="*/ 43 h 51"/>
              <a:gd name="T14" fmla="*/ 194 w 728"/>
              <a:gd name="T15" fmla="*/ 43 h 51"/>
              <a:gd name="T16" fmla="*/ 228 w 728"/>
              <a:gd name="T17" fmla="*/ 43 h 51"/>
              <a:gd name="T18" fmla="*/ 236 w 728"/>
              <a:gd name="T19" fmla="*/ 38 h 51"/>
              <a:gd name="T20" fmla="*/ 269 w 728"/>
              <a:gd name="T21" fmla="*/ 38 h 51"/>
              <a:gd name="T22" fmla="*/ 304 w 728"/>
              <a:gd name="T23" fmla="*/ 38 h 51"/>
              <a:gd name="T24" fmla="*/ 338 w 728"/>
              <a:gd name="T25" fmla="*/ 38 h 51"/>
              <a:gd name="T26" fmla="*/ 373 w 728"/>
              <a:gd name="T27" fmla="*/ 38 h 51"/>
              <a:gd name="T28" fmla="*/ 397 w 728"/>
              <a:gd name="T29" fmla="*/ 36 h 51"/>
              <a:gd name="T30" fmla="*/ 413 w 728"/>
              <a:gd name="T31" fmla="*/ 35 h 51"/>
              <a:gd name="T32" fmla="*/ 446 w 728"/>
              <a:gd name="T33" fmla="*/ 35 h 51"/>
              <a:gd name="T34" fmla="*/ 481 w 728"/>
              <a:gd name="T35" fmla="*/ 35 h 51"/>
              <a:gd name="T36" fmla="*/ 487 w 728"/>
              <a:gd name="T37" fmla="*/ 30 h 51"/>
              <a:gd name="T38" fmla="*/ 510 w 728"/>
              <a:gd name="T39" fmla="*/ 30 h 51"/>
              <a:gd name="T40" fmla="*/ 534 w 728"/>
              <a:gd name="T41" fmla="*/ 28 h 51"/>
              <a:gd name="T42" fmla="*/ 538 w 728"/>
              <a:gd name="T43" fmla="*/ 25 h 51"/>
              <a:gd name="T44" fmla="*/ 574 w 728"/>
              <a:gd name="T45" fmla="*/ 25 h 51"/>
              <a:gd name="T46" fmla="*/ 609 w 728"/>
              <a:gd name="T47" fmla="*/ 25 h 51"/>
              <a:gd name="T48" fmla="*/ 642 w 728"/>
              <a:gd name="T49" fmla="*/ 25 h 51"/>
              <a:gd name="T50" fmla="*/ 671 w 728"/>
              <a:gd name="T51" fmla="*/ 25 h 51"/>
              <a:gd name="T52" fmla="*/ 682 w 728"/>
              <a:gd name="T53" fmla="*/ 22 h 51"/>
              <a:gd name="T54" fmla="*/ 719 w 728"/>
              <a:gd name="T55" fmla="*/ 22 h 51"/>
              <a:gd name="T56" fmla="*/ 711 w 728"/>
              <a:gd name="T57" fmla="*/ 0 h 51"/>
              <a:gd name="T58" fmla="*/ 677 w 728"/>
              <a:gd name="T59" fmla="*/ 0 h 51"/>
              <a:gd name="T60" fmla="*/ 671 w 728"/>
              <a:gd name="T61" fmla="*/ 3 h 51"/>
              <a:gd name="T62" fmla="*/ 637 w 728"/>
              <a:gd name="T63" fmla="*/ 3 h 51"/>
              <a:gd name="T64" fmla="*/ 602 w 728"/>
              <a:gd name="T65" fmla="*/ 3 h 51"/>
              <a:gd name="T66" fmla="*/ 569 w 728"/>
              <a:gd name="T67" fmla="*/ 3 h 51"/>
              <a:gd name="T68" fmla="*/ 534 w 728"/>
              <a:gd name="T69" fmla="*/ 3 h 51"/>
              <a:gd name="T70" fmla="*/ 523 w 728"/>
              <a:gd name="T71" fmla="*/ 9 h 51"/>
              <a:gd name="T72" fmla="*/ 505 w 728"/>
              <a:gd name="T73" fmla="*/ 8 h 51"/>
              <a:gd name="T74" fmla="*/ 481 w 728"/>
              <a:gd name="T75" fmla="*/ 11 h 51"/>
              <a:gd name="T76" fmla="*/ 476 w 728"/>
              <a:gd name="T77" fmla="*/ 12 h 51"/>
              <a:gd name="T78" fmla="*/ 441 w 728"/>
              <a:gd name="T79" fmla="*/ 12 h 51"/>
              <a:gd name="T80" fmla="*/ 406 w 728"/>
              <a:gd name="T81" fmla="*/ 12 h 51"/>
              <a:gd name="T82" fmla="*/ 385 w 728"/>
              <a:gd name="T83" fmla="*/ 17 h 51"/>
              <a:gd name="T84" fmla="*/ 368 w 728"/>
              <a:gd name="T85" fmla="*/ 16 h 51"/>
              <a:gd name="T86" fmla="*/ 333 w 728"/>
              <a:gd name="T87" fmla="*/ 16 h 51"/>
              <a:gd name="T88" fmla="*/ 299 w 728"/>
              <a:gd name="T89" fmla="*/ 16 h 51"/>
              <a:gd name="T90" fmla="*/ 263 w 728"/>
              <a:gd name="T91" fmla="*/ 16 h 51"/>
              <a:gd name="T92" fmla="*/ 236 w 728"/>
              <a:gd name="T93" fmla="*/ 16 h 51"/>
              <a:gd name="T94" fmla="*/ 223 w 728"/>
              <a:gd name="T95" fmla="*/ 20 h 51"/>
              <a:gd name="T96" fmla="*/ 189 w 728"/>
              <a:gd name="T97" fmla="*/ 20 h 51"/>
              <a:gd name="T98" fmla="*/ 154 w 728"/>
              <a:gd name="T99" fmla="*/ 20 h 51"/>
              <a:gd name="T100" fmla="*/ 150 w 728"/>
              <a:gd name="T101" fmla="*/ 24 h 51"/>
              <a:gd name="T102" fmla="*/ 119 w 728"/>
              <a:gd name="T103" fmla="*/ 24 h 51"/>
              <a:gd name="T104" fmla="*/ 114 w 728"/>
              <a:gd name="T105" fmla="*/ 40 h 51"/>
              <a:gd name="T106" fmla="*/ 86 w 728"/>
              <a:gd name="T107" fmla="*/ 28 h 51"/>
              <a:gd name="T108" fmla="*/ 51 w 728"/>
              <a:gd name="T109" fmla="*/ 28 h 51"/>
              <a:gd name="T110" fmla="*/ 17 w 728"/>
              <a:gd name="T111" fmla="*/ 2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28" h="51">
                <a:moveTo>
                  <a:pt x="0" y="28"/>
                </a:moveTo>
                <a:lnTo>
                  <a:pt x="0" y="51"/>
                </a:lnTo>
                <a:lnTo>
                  <a:pt x="4" y="51"/>
                </a:lnTo>
                <a:lnTo>
                  <a:pt x="9" y="51"/>
                </a:lnTo>
                <a:lnTo>
                  <a:pt x="17" y="51"/>
                </a:lnTo>
                <a:lnTo>
                  <a:pt x="22" y="51"/>
                </a:lnTo>
                <a:lnTo>
                  <a:pt x="27" y="51"/>
                </a:lnTo>
                <a:lnTo>
                  <a:pt x="35" y="51"/>
                </a:lnTo>
                <a:lnTo>
                  <a:pt x="40" y="51"/>
                </a:lnTo>
                <a:lnTo>
                  <a:pt x="44" y="51"/>
                </a:lnTo>
                <a:lnTo>
                  <a:pt x="51" y="51"/>
                </a:lnTo>
                <a:lnTo>
                  <a:pt x="57" y="51"/>
                </a:lnTo>
                <a:lnTo>
                  <a:pt x="62" y="51"/>
                </a:lnTo>
                <a:lnTo>
                  <a:pt x="68" y="51"/>
                </a:lnTo>
                <a:lnTo>
                  <a:pt x="73" y="51"/>
                </a:lnTo>
                <a:lnTo>
                  <a:pt x="79" y="51"/>
                </a:lnTo>
                <a:lnTo>
                  <a:pt x="86" y="51"/>
                </a:lnTo>
                <a:lnTo>
                  <a:pt x="91" y="51"/>
                </a:lnTo>
                <a:lnTo>
                  <a:pt x="97" y="51"/>
                </a:lnTo>
                <a:lnTo>
                  <a:pt x="103" y="51"/>
                </a:lnTo>
                <a:lnTo>
                  <a:pt x="108" y="51"/>
                </a:lnTo>
                <a:lnTo>
                  <a:pt x="114" y="51"/>
                </a:lnTo>
                <a:lnTo>
                  <a:pt x="114" y="51"/>
                </a:lnTo>
                <a:lnTo>
                  <a:pt x="119" y="49"/>
                </a:lnTo>
                <a:lnTo>
                  <a:pt x="122" y="48"/>
                </a:lnTo>
                <a:lnTo>
                  <a:pt x="127" y="43"/>
                </a:lnTo>
                <a:lnTo>
                  <a:pt x="119" y="35"/>
                </a:lnTo>
                <a:lnTo>
                  <a:pt x="119" y="46"/>
                </a:lnTo>
                <a:lnTo>
                  <a:pt x="124" y="44"/>
                </a:lnTo>
                <a:lnTo>
                  <a:pt x="119" y="46"/>
                </a:lnTo>
                <a:lnTo>
                  <a:pt x="126" y="46"/>
                </a:lnTo>
                <a:lnTo>
                  <a:pt x="132" y="46"/>
                </a:lnTo>
                <a:lnTo>
                  <a:pt x="137" y="46"/>
                </a:lnTo>
                <a:lnTo>
                  <a:pt x="142" y="46"/>
                </a:lnTo>
                <a:lnTo>
                  <a:pt x="150" y="46"/>
                </a:lnTo>
                <a:lnTo>
                  <a:pt x="150" y="46"/>
                </a:lnTo>
                <a:lnTo>
                  <a:pt x="154" y="44"/>
                </a:lnTo>
                <a:lnTo>
                  <a:pt x="156" y="44"/>
                </a:lnTo>
                <a:lnTo>
                  <a:pt x="161" y="41"/>
                </a:lnTo>
                <a:lnTo>
                  <a:pt x="154" y="32"/>
                </a:lnTo>
                <a:lnTo>
                  <a:pt x="154" y="43"/>
                </a:lnTo>
                <a:lnTo>
                  <a:pt x="159" y="43"/>
                </a:lnTo>
                <a:lnTo>
                  <a:pt x="167" y="43"/>
                </a:lnTo>
                <a:lnTo>
                  <a:pt x="172" y="43"/>
                </a:lnTo>
                <a:lnTo>
                  <a:pt x="177" y="43"/>
                </a:lnTo>
                <a:lnTo>
                  <a:pt x="183" y="43"/>
                </a:lnTo>
                <a:lnTo>
                  <a:pt x="189" y="43"/>
                </a:lnTo>
                <a:lnTo>
                  <a:pt x="194" y="43"/>
                </a:lnTo>
                <a:lnTo>
                  <a:pt x="201" y="43"/>
                </a:lnTo>
                <a:lnTo>
                  <a:pt x="205" y="43"/>
                </a:lnTo>
                <a:lnTo>
                  <a:pt x="212" y="43"/>
                </a:lnTo>
                <a:lnTo>
                  <a:pt x="218" y="43"/>
                </a:lnTo>
                <a:lnTo>
                  <a:pt x="223" y="43"/>
                </a:lnTo>
                <a:lnTo>
                  <a:pt x="228" y="43"/>
                </a:lnTo>
                <a:lnTo>
                  <a:pt x="228" y="43"/>
                </a:lnTo>
                <a:lnTo>
                  <a:pt x="232" y="41"/>
                </a:lnTo>
                <a:lnTo>
                  <a:pt x="234" y="41"/>
                </a:lnTo>
                <a:lnTo>
                  <a:pt x="242" y="36"/>
                </a:lnTo>
                <a:lnTo>
                  <a:pt x="236" y="27"/>
                </a:lnTo>
                <a:lnTo>
                  <a:pt x="236" y="38"/>
                </a:lnTo>
                <a:lnTo>
                  <a:pt x="240" y="38"/>
                </a:lnTo>
                <a:lnTo>
                  <a:pt x="245" y="38"/>
                </a:lnTo>
                <a:lnTo>
                  <a:pt x="252" y="38"/>
                </a:lnTo>
                <a:lnTo>
                  <a:pt x="258" y="38"/>
                </a:lnTo>
                <a:lnTo>
                  <a:pt x="263" y="38"/>
                </a:lnTo>
                <a:lnTo>
                  <a:pt x="269" y="38"/>
                </a:lnTo>
                <a:lnTo>
                  <a:pt x="274" y="38"/>
                </a:lnTo>
                <a:lnTo>
                  <a:pt x="280" y="38"/>
                </a:lnTo>
                <a:lnTo>
                  <a:pt x="287" y="38"/>
                </a:lnTo>
                <a:lnTo>
                  <a:pt x="291" y="38"/>
                </a:lnTo>
                <a:lnTo>
                  <a:pt x="299" y="38"/>
                </a:lnTo>
                <a:lnTo>
                  <a:pt x="304" y="38"/>
                </a:lnTo>
                <a:lnTo>
                  <a:pt x="309" y="38"/>
                </a:lnTo>
                <a:lnTo>
                  <a:pt x="315" y="38"/>
                </a:lnTo>
                <a:lnTo>
                  <a:pt x="322" y="38"/>
                </a:lnTo>
                <a:lnTo>
                  <a:pt x="326" y="38"/>
                </a:lnTo>
                <a:lnTo>
                  <a:pt x="333" y="38"/>
                </a:lnTo>
                <a:lnTo>
                  <a:pt x="338" y="38"/>
                </a:lnTo>
                <a:lnTo>
                  <a:pt x="344" y="38"/>
                </a:lnTo>
                <a:lnTo>
                  <a:pt x="350" y="38"/>
                </a:lnTo>
                <a:lnTo>
                  <a:pt x="355" y="38"/>
                </a:lnTo>
                <a:lnTo>
                  <a:pt x="360" y="38"/>
                </a:lnTo>
                <a:lnTo>
                  <a:pt x="368" y="38"/>
                </a:lnTo>
                <a:lnTo>
                  <a:pt x="373" y="38"/>
                </a:lnTo>
                <a:lnTo>
                  <a:pt x="377" y="38"/>
                </a:lnTo>
                <a:lnTo>
                  <a:pt x="384" y="38"/>
                </a:lnTo>
                <a:lnTo>
                  <a:pt x="390" y="38"/>
                </a:lnTo>
                <a:lnTo>
                  <a:pt x="390" y="38"/>
                </a:lnTo>
                <a:lnTo>
                  <a:pt x="395" y="36"/>
                </a:lnTo>
                <a:lnTo>
                  <a:pt x="397" y="36"/>
                </a:lnTo>
                <a:lnTo>
                  <a:pt x="401" y="33"/>
                </a:lnTo>
                <a:lnTo>
                  <a:pt x="395" y="24"/>
                </a:lnTo>
                <a:lnTo>
                  <a:pt x="395" y="35"/>
                </a:lnTo>
                <a:lnTo>
                  <a:pt x="401" y="35"/>
                </a:lnTo>
                <a:lnTo>
                  <a:pt x="406" y="35"/>
                </a:lnTo>
                <a:lnTo>
                  <a:pt x="413" y="35"/>
                </a:lnTo>
                <a:lnTo>
                  <a:pt x="419" y="35"/>
                </a:lnTo>
                <a:lnTo>
                  <a:pt x="424" y="35"/>
                </a:lnTo>
                <a:lnTo>
                  <a:pt x="428" y="35"/>
                </a:lnTo>
                <a:lnTo>
                  <a:pt x="436" y="35"/>
                </a:lnTo>
                <a:lnTo>
                  <a:pt x="441" y="35"/>
                </a:lnTo>
                <a:lnTo>
                  <a:pt x="446" y="35"/>
                </a:lnTo>
                <a:lnTo>
                  <a:pt x="454" y="35"/>
                </a:lnTo>
                <a:lnTo>
                  <a:pt x="459" y="35"/>
                </a:lnTo>
                <a:lnTo>
                  <a:pt x="464" y="35"/>
                </a:lnTo>
                <a:lnTo>
                  <a:pt x="470" y="35"/>
                </a:lnTo>
                <a:lnTo>
                  <a:pt x="476" y="35"/>
                </a:lnTo>
                <a:lnTo>
                  <a:pt x="481" y="35"/>
                </a:lnTo>
                <a:lnTo>
                  <a:pt x="481" y="35"/>
                </a:lnTo>
                <a:lnTo>
                  <a:pt x="486" y="33"/>
                </a:lnTo>
                <a:lnTo>
                  <a:pt x="487" y="33"/>
                </a:lnTo>
                <a:lnTo>
                  <a:pt x="494" y="28"/>
                </a:lnTo>
                <a:lnTo>
                  <a:pt x="487" y="19"/>
                </a:lnTo>
                <a:lnTo>
                  <a:pt x="487" y="30"/>
                </a:lnTo>
                <a:lnTo>
                  <a:pt x="492" y="28"/>
                </a:lnTo>
                <a:lnTo>
                  <a:pt x="487" y="30"/>
                </a:lnTo>
                <a:lnTo>
                  <a:pt x="492" y="30"/>
                </a:lnTo>
                <a:lnTo>
                  <a:pt x="500" y="30"/>
                </a:lnTo>
                <a:lnTo>
                  <a:pt x="505" y="30"/>
                </a:lnTo>
                <a:lnTo>
                  <a:pt x="510" y="30"/>
                </a:lnTo>
                <a:lnTo>
                  <a:pt x="516" y="30"/>
                </a:lnTo>
                <a:lnTo>
                  <a:pt x="523" y="30"/>
                </a:lnTo>
                <a:lnTo>
                  <a:pt x="527" y="30"/>
                </a:lnTo>
                <a:lnTo>
                  <a:pt x="527" y="30"/>
                </a:lnTo>
                <a:lnTo>
                  <a:pt x="532" y="28"/>
                </a:lnTo>
                <a:lnTo>
                  <a:pt x="534" y="28"/>
                </a:lnTo>
                <a:lnTo>
                  <a:pt x="540" y="24"/>
                </a:lnTo>
                <a:lnTo>
                  <a:pt x="534" y="14"/>
                </a:lnTo>
                <a:lnTo>
                  <a:pt x="534" y="25"/>
                </a:lnTo>
                <a:lnTo>
                  <a:pt x="538" y="24"/>
                </a:lnTo>
                <a:lnTo>
                  <a:pt x="534" y="25"/>
                </a:lnTo>
                <a:lnTo>
                  <a:pt x="538" y="25"/>
                </a:lnTo>
                <a:lnTo>
                  <a:pt x="545" y="25"/>
                </a:lnTo>
                <a:lnTo>
                  <a:pt x="551" y="25"/>
                </a:lnTo>
                <a:lnTo>
                  <a:pt x="556" y="25"/>
                </a:lnTo>
                <a:lnTo>
                  <a:pt x="561" y="25"/>
                </a:lnTo>
                <a:lnTo>
                  <a:pt x="569" y="25"/>
                </a:lnTo>
                <a:lnTo>
                  <a:pt x="574" y="25"/>
                </a:lnTo>
                <a:lnTo>
                  <a:pt x="578" y="25"/>
                </a:lnTo>
                <a:lnTo>
                  <a:pt x="586" y="25"/>
                </a:lnTo>
                <a:lnTo>
                  <a:pt x="591" y="25"/>
                </a:lnTo>
                <a:lnTo>
                  <a:pt x="596" y="25"/>
                </a:lnTo>
                <a:lnTo>
                  <a:pt x="602" y="25"/>
                </a:lnTo>
                <a:lnTo>
                  <a:pt x="609" y="25"/>
                </a:lnTo>
                <a:lnTo>
                  <a:pt x="613" y="25"/>
                </a:lnTo>
                <a:lnTo>
                  <a:pt x="620" y="25"/>
                </a:lnTo>
                <a:lnTo>
                  <a:pt x="625" y="25"/>
                </a:lnTo>
                <a:lnTo>
                  <a:pt x="631" y="25"/>
                </a:lnTo>
                <a:lnTo>
                  <a:pt x="637" y="25"/>
                </a:lnTo>
                <a:lnTo>
                  <a:pt x="642" y="25"/>
                </a:lnTo>
                <a:lnTo>
                  <a:pt x="647" y="25"/>
                </a:lnTo>
                <a:lnTo>
                  <a:pt x="655" y="25"/>
                </a:lnTo>
                <a:lnTo>
                  <a:pt x="660" y="25"/>
                </a:lnTo>
                <a:lnTo>
                  <a:pt x="664" y="25"/>
                </a:lnTo>
                <a:lnTo>
                  <a:pt x="671" y="25"/>
                </a:lnTo>
                <a:lnTo>
                  <a:pt x="671" y="25"/>
                </a:lnTo>
                <a:lnTo>
                  <a:pt x="676" y="24"/>
                </a:lnTo>
                <a:lnTo>
                  <a:pt x="676" y="24"/>
                </a:lnTo>
                <a:lnTo>
                  <a:pt x="682" y="20"/>
                </a:lnTo>
                <a:lnTo>
                  <a:pt x="677" y="11"/>
                </a:lnTo>
                <a:lnTo>
                  <a:pt x="677" y="22"/>
                </a:lnTo>
                <a:lnTo>
                  <a:pt x="682" y="22"/>
                </a:lnTo>
                <a:lnTo>
                  <a:pt x="688" y="22"/>
                </a:lnTo>
                <a:lnTo>
                  <a:pt x="693" y="22"/>
                </a:lnTo>
                <a:lnTo>
                  <a:pt x="701" y="22"/>
                </a:lnTo>
                <a:lnTo>
                  <a:pt x="706" y="22"/>
                </a:lnTo>
                <a:lnTo>
                  <a:pt x="711" y="22"/>
                </a:lnTo>
                <a:lnTo>
                  <a:pt x="719" y="22"/>
                </a:lnTo>
                <a:lnTo>
                  <a:pt x="723" y="22"/>
                </a:lnTo>
                <a:lnTo>
                  <a:pt x="728" y="22"/>
                </a:lnTo>
                <a:lnTo>
                  <a:pt x="728" y="0"/>
                </a:lnTo>
                <a:lnTo>
                  <a:pt x="723" y="0"/>
                </a:lnTo>
                <a:lnTo>
                  <a:pt x="719" y="0"/>
                </a:lnTo>
                <a:lnTo>
                  <a:pt x="711" y="0"/>
                </a:lnTo>
                <a:lnTo>
                  <a:pt x="706" y="0"/>
                </a:lnTo>
                <a:lnTo>
                  <a:pt x="701" y="0"/>
                </a:lnTo>
                <a:lnTo>
                  <a:pt x="693" y="0"/>
                </a:lnTo>
                <a:lnTo>
                  <a:pt x="688" y="0"/>
                </a:lnTo>
                <a:lnTo>
                  <a:pt x="682" y="0"/>
                </a:lnTo>
                <a:lnTo>
                  <a:pt x="677" y="0"/>
                </a:lnTo>
                <a:lnTo>
                  <a:pt x="677" y="0"/>
                </a:lnTo>
                <a:lnTo>
                  <a:pt x="672" y="1"/>
                </a:lnTo>
                <a:lnTo>
                  <a:pt x="672" y="1"/>
                </a:lnTo>
                <a:lnTo>
                  <a:pt x="666" y="4"/>
                </a:lnTo>
                <a:lnTo>
                  <a:pt x="671" y="14"/>
                </a:lnTo>
                <a:lnTo>
                  <a:pt x="671" y="3"/>
                </a:lnTo>
                <a:lnTo>
                  <a:pt x="664" y="3"/>
                </a:lnTo>
                <a:lnTo>
                  <a:pt x="660" y="3"/>
                </a:lnTo>
                <a:lnTo>
                  <a:pt x="655" y="3"/>
                </a:lnTo>
                <a:lnTo>
                  <a:pt x="647" y="3"/>
                </a:lnTo>
                <a:lnTo>
                  <a:pt x="642" y="3"/>
                </a:lnTo>
                <a:lnTo>
                  <a:pt x="637" y="3"/>
                </a:lnTo>
                <a:lnTo>
                  <a:pt x="631" y="3"/>
                </a:lnTo>
                <a:lnTo>
                  <a:pt x="625" y="3"/>
                </a:lnTo>
                <a:lnTo>
                  <a:pt x="620" y="3"/>
                </a:lnTo>
                <a:lnTo>
                  <a:pt x="613" y="3"/>
                </a:lnTo>
                <a:lnTo>
                  <a:pt x="609" y="3"/>
                </a:lnTo>
                <a:lnTo>
                  <a:pt x="602" y="3"/>
                </a:lnTo>
                <a:lnTo>
                  <a:pt x="596" y="3"/>
                </a:lnTo>
                <a:lnTo>
                  <a:pt x="591" y="3"/>
                </a:lnTo>
                <a:lnTo>
                  <a:pt x="586" y="3"/>
                </a:lnTo>
                <a:lnTo>
                  <a:pt x="578" y="3"/>
                </a:lnTo>
                <a:lnTo>
                  <a:pt x="574" y="3"/>
                </a:lnTo>
                <a:lnTo>
                  <a:pt x="569" y="3"/>
                </a:lnTo>
                <a:lnTo>
                  <a:pt x="561" y="3"/>
                </a:lnTo>
                <a:lnTo>
                  <a:pt x="556" y="3"/>
                </a:lnTo>
                <a:lnTo>
                  <a:pt x="551" y="3"/>
                </a:lnTo>
                <a:lnTo>
                  <a:pt x="545" y="3"/>
                </a:lnTo>
                <a:lnTo>
                  <a:pt x="538" y="3"/>
                </a:lnTo>
                <a:lnTo>
                  <a:pt x="534" y="3"/>
                </a:lnTo>
                <a:lnTo>
                  <a:pt x="534" y="3"/>
                </a:lnTo>
                <a:lnTo>
                  <a:pt x="529" y="4"/>
                </a:lnTo>
                <a:lnTo>
                  <a:pt x="527" y="6"/>
                </a:lnTo>
                <a:lnTo>
                  <a:pt x="521" y="11"/>
                </a:lnTo>
                <a:lnTo>
                  <a:pt x="527" y="8"/>
                </a:lnTo>
                <a:lnTo>
                  <a:pt x="523" y="9"/>
                </a:lnTo>
                <a:lnTo>
                  <a:pt x="527" y="19"/>
                </a:lnTo>
                <a:lnTo>
                  <a:pt x="527" y="8"/>
                </a:lnTo>
                <a:lnTo>
                  <a:pt x="523" y="8"/>
                </a:lnTo>
                <a:lnTo>
                  <a:pt x="516" y="8"/>
                </a:lnTo>
                <a:lnTo>
                  <a:pt x="510" y="8"/>
                </a:lnTo>
                <a:lnTo>
                  <a:pt x="505" y="8"/>
                </a:lnTo>
                <a:lnTo>
                  <a:pt x="500" y="8"/>
                </a:lnTo>
                <a:lnTo>
                  <a:pt x="492" y="8"/>
                </a:lnTo>
                <a:lnTo>
                  <a:pt x="487" y="8"/>
                </a:lnTo>
                <a:lnTo>
                  <a:pt x="487" y="8"/>
                </a:lnTo>
                <a:lnTo>
                  <a:pt x="483" y="9"/>
                </a:lnTo>
                <a:lnTo>
                  <a:pt x="481" y="11"/>
                </a:lnTo>
                <a:lnTo>
                  <a:pt x="475" y="16"/>
                </a:lnTo>
                <a:lnTo>
                  <a:pt x="481" y="12"/>
                </a:lnTo>
                <a:lnTo>
                  <a:pt x="476" y="14"/>
                </a:lnTo>
                <a:lnTo>
                  <a:pt x="481" y="24"/>
                </a:lnTo>
                <a:lnTo>
                  <a:pt x="481" y="12"/>
                </a:lnTo>
                <a:lnTo>
                  <a:pt x="476" y="12"/>
                </a:lnTo>
                <a:lnTo>
                  <a:pt x="470" y="12"/>
                </a:lnTo>
                <a:lnTo>
                  <a:pt x="464" y="12"/>
                </a:lnTo>
                <a:lnTo>
                  <a:pt x="459" y="12"/>
                </a:lnTo>
                <a:lnTo>
                  <a:pt x="454" y="12"/>
                </a:lnTo>
                <a:lnTo>
                  <a:pt x="446" y="12"/>
                </a:lnTo>
                <a:lnTo>
                  <a:pt x="441" y="12"/>
                </a:lnTo>
                <a:lnTo>
                  <a:pt x="436" y="12"/>
                </a:lnTo>
                <a:lnTo>
                  <a:pt x="428" y="12"/>
                </a:lnTo>
                <a:lnTo>
                  <a:pt x="424" y="12"/>
                </a:lnTo>
                <a:lnTo>
                  <a:pt x="419" y="12"/>
                </a:lnTo>
                <a:lnTo>
                  <a:pt x="413" y="12"/>
                </a:lnTo>
                <a:lnTo>
                  <a:pt x="406" y="12"/>
                </a:lnTo>
                <a:lnTo>
                  <a:pt x="401" y="12"/>
                </a:lnTo>
                <a:lnTo>
                  <a:pt x="395" y="12"/>
                </a:lnTo>
                <a:lnTo>
                  <a:pt x="395" y="12"/>
                </a:lnTo>
                <a:lnTo>
                  <a:pt x="390" y="14"/>
                </a:lnTo>
                <a:lnTo>
                  <a:pt x="390" y="14"/>
                </a:lnTo>
                <a:lnTo>
                  <a:pt x="385" y="17"/>
                </a:lnTo>
                <a:lnTo>
                  <a:pt x="390" y="27"/>
                </a:lnTo>
                <a:lnTo>
                  <a:pt x="390" y="16"/>
                </a:lnTo>
                <a:lnTo>
                  <a:pt x="384" y="16"/>
                </a:lnTo>
                <a:lnTo>
                  <a:pt x="377" y="16"/>
                </a:lnTo>
                <a:lnTo>
                  <a:pt x="373" y="16"/>
                </a:lnTo>
                <a:lnTo>
                  <a:pt x="368" y="16"/>
                </a:lnTo>
                <a:lnTo>
                  <a:pt x="360" y="16"/>
                </a:lnTo>
                <a:lnTo>
                  <a:pt x="355" y="16"/>
                </a:lnTo>
                <a:lnTo>
                  <a:pt x="350" y="16"/>
                </a:lnTo>
                <a:lnTo>
                  <a:pt x="344" y="16"/>
                </a:lnTo>
                <a:lnTo>
                  <a:pt x="338" y="16"/>
                </a:lnTo>
                <a:lnTo>
                  <a:pt x="333" y="16"/>
                </a:lnTo>
                <a:lnTo>
                  <a:pt x="326" y="16"/>
                </a:lnTo>
                <a:lnTo>
                  <a:pt x="322" y="16"/>
                </a:lnTo>
                <a:lnTo>
                  <a:pt x="315" y="16"/>
                </a:lnTo>
                <a:lnTo>
                  <a:pt x="309" y="16"/>
                </a:lnTo>
                <a:lnTo>
                  <a:pt x="304" y="16"/>
                </a:lnTo>
                <a:lnTo>
                  <a:pt x="299" y="16"/>
                </a:lnTo>
                <a:lnTo>
                  <a:pt x="291" y="16"/>
                </a:lnTo>
                <a:lnTo>
                  <a:pt x="287" y="16"/>
                </a:lnTo>
                <a:lnTo>
                  <a:pt x="280" y="16"/>
                </a:lnTo>
                <a:lnTo>
                  <a:pt x="274" y="16"/>
                </a:lnTo>
                <a:lnTo>
                  <a:pt x="269" y="16"/>
                </a:lnTo>
                <a:lnTo>
                  <a:pt x="263" y="16"/>
                </a:lnTo>
                <a:lnTo>
                  <a:pt x="258" y="16"/>
                </a:lnTo>
                <a:lnTo>
                  <a:pt x="252" y="16"/>
                </a:lnTo>
                <a:lnTo>
                  <a:pt x="245" y="16"/>
                </a:lnTo>
                <a:lnTo>
                  <a:pt x="240" y="16"/>
                </a:lnTo>
                <a:lnTo>
                  <a:pt x="236" y="16"/>
                </a:lnTo>
                <a:lnTo>
                  <a:pt x="236" y="16"/>
                </a:lnTo>
                <a:lnTo>
                  <a:pt x="231" y="17"/>
                </a:lnTo>
                <a:lnTo>
                  <a:pt x="231" y="17"/>
                </a:lnTo>
                <a:lnTo>
                  <a:pt x="223" y="22"/>
                </a:lnTo>
                <a:lnTo>
                  <a:pt x="228" y="32"/>
                </a:lnTo>
                <a:lnTo>
                  <a:pt x="228" y="20"/>
                </a:lnTo>
                <a:lnTo>
                  <a:pt x="223" y="20"/>
                </a:lnTo>
                <a:lnTo>
                  <a:pt x="218" y="20"/>
                </a:lnTo>
                <a:lnTo>
                  <a:pt x="212" y="20"/>
                </a:lnTo>
                <a:lnTo>
                  <a:pt x="205" y="20"/>
                </a:lnTo>
                <a:lnTo>
                  <a:pt x="201" y="20"/>
                </a:lnTo>
                <a:lnTo>
                  <a:pt x="194" y="20"/>
                </a:lnTo>
                <a:lnTo>
                  <a:pt x="189" y="20"/>
                </a:lnTo>
                <a:lnTo>
                  <a:pt x="183" y="20"/>
                </a:lnTo>
                <a:lnTo>
                  <a:pt x="177" y="20"/>
                </a:lnTo>
                <a:lnTo>
                  <a:pt x="172" y="20"/>
                </a:lnTo>
                <a:lnTo>
                  <a:pt x="167" y="20"/>
                </a:lnTo>
                <a:lnTo>
                  <a:pt x="159" y="20"/>
                </a:lnTo>
                <a:lnTo>
                  <a:pt x="154" y="20"/>
                </a:lnTo>
                <a:lnTo>
                  <a:pt x="154" y="20"/>
                </a:lnTo>
                <a:lnTo>
                  <a:pt x="150" y="22"/>
                </a:lnTo>
                <a:lnTo>
                  <a:pt x="150" y="22"/>
                </a:lnTo>
                <a:lnTo>
                  <a:pt x="145" y="25"/>
                </a:lnTo>
                <a:lnTo>
                  <a:pt x="150" y="35"/>
                </a:lnTo>
                <a:lnTo>
                  <a:pt x="150" y="24"/>
                </a:lnTo>
                <a:lnTo>
                  <a:pt x="142" y="24"/>
                </a:lnTo>
                <a:lnTo>
                  <a:pt x="137" y="24"/>
                </a:lnTo>
                <a:lnTo>
                  <a:pt x="132" y="24"/>
                </a:lnTo>
                <a:lnTo>
                  <a:pt x="126" y="24"/>
                </a:lnTo>
                <a:lnTo>
                  <a:pt x="119" y="24"/>
                </a:lnTo>
                <a:lnTo>
                  <a:pt x="119" y="24"/>
                </a:lnTo>
                <a:lnTo>
                  <a:pt x="114" y="25"/>
                </a:lnTo>
                <a:lnTo>
                  <a:pt x="111" y="27"/>
                </a:lnTo>
                <a:lnTo>
                  <a:pt x="106" y="32"/>
                </a:lnTo>
                <a:lnTo>
                  <a:pt x="114" y="28"/>
                </a:lnTo>
                <a:lnTo>
                  <a:pt x="110" y="30"/>
                </a:lnTo>
                <a:lnTo>
                  <a:pt x="114" y="40"/>
                </a:lnTo>
                <a:lnTo>
                  <a:pt x="114" y="28"/>
                </a:lnTo>
                <a:lnTo>
                  <a:pt x="108" y="28"/>
                </a:lnTo>
                <a:lnTo>
                  <a:pt x="103" y="28"/>
                </a:lnTo>
                <a:lnTo>
                  <a:pt x="97" y="28"/>
                </a:lnTo>
                <a:lnTo>
                  <a:pt x="91" y="28"/>
                </a:lnTo>
                <a:lnTo>
                  <a:pt x="86" y="28"/>
                </a:lnTo>
                <a:lnTo>
                  <a:pt x="79" y="28"/>
                </a:lnTo>
                <a:lnTo>
                  <a:pt x="73" y="28"/>
                </a:lnTo>
                <a:lnTo>
                  <a:pt x="68" y="28"/>
                </a:lnTo>
                <a:lnTo>
                  <a:pt x="62" y="28"/>
                </a:lnTo>
                <a:lnTo>
                  <a:pt x="57" y="28"/>
                </a:lnTo>
                <a:lnTo>
                  <a:pt x="51" y="28"/>
                </a:lnTo>
                <a:lnTo>
                  <a:pt x="44" y="28"/>
                </a:lnTo>
                <a:lnTo>
                  <a:pt x="40" y="28"/>
                </a:lnTo>
                <a:lnTo>
                  <a:pt x="35" y="28"/>
                </a:lnTo>
                <a:lnTo>
                  <a:pt x="27" y="28"/>
                </a:lnTo>
                <a:lnTo>
                  <a:pt x="22" y="28"/>
                </a:lnTo>
                <a:lnTo>
                  <a:pt x="17" y="28"/>
                </a:lnTo>
                <a:lnTo>
                  <a:pt x="9" y="28"/>
                </a:lnTo>
                <a:lnTo>
                  <a:pt x="4" y="28"/>
                </a:lnTo>
                <a:lnTo>
                  <a:pt x="0" y="2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1">
            <a:extLst>
              <a:ext uri="{FF2B5EF4-FFF2-40B4-BE49-F238E27FC236}">
                <a16:creationId xmlns:a16="http://schemas.microsoft.com/office/drawing/2014/main" id="{0F4BB28D-E1E8-4CDE-8C67-1C81C71110CA}"/>
              </a:ext>
            </a:extLst>
          </p:cNvPr>
          <p:cNvSpPr>
            <a:spLocks/>
          </p:cNvSpPr>
          <p:nvPr/>
        </p:nvSpPr>
        <p:spPr bwMode="auto">
          <a:xfrm>
            <a:off x="7331075" y="2286000"/>
            <a:ext cx="896938" cy="47625"/>
          </a:xfrm>
          <a:custGeom>
            <a:avLst/>
            <a:gdLst>
              <a:gd name="T0" fmla="*/ 13 w 565"/>
              <a:gd name="T1" fmla="*/ 30 h 30"/>
              <a:gd name="T2" fmla="*/ 35 w 565"/>
              <a:gd name="T3" fmla="*/ 30 h 30"/>
              <a:gd name="T4" fmla="*/ 59 w 565"/>
              <a:gd name="T5" fmla="*/ 30 h 30"/>
              <a:gd name="T6" fmla="*/ 81 w 565"/>
              <a:gd name="T7" fmla="*/ 30 h 30"/>
              <a:gd name="T8" fmla="*/ 104 w 565"/>
              <a:gd name="T9" fmla="*/ 30 h 30"/>
              <a:gd name="T10" fmla="*/ 128 w 565"/>
              <a:gd name="T11" fmla="*/ 30 h 30"/>
              <a:gd name="T12" fmla="*/ 142 w 565"/>
              <a:gd name="T13" fmla="*/ 28 h 30"/>
              <a:gd name="T14" fmla="*/ 145 w 565"/>
              <a:gd name="T15" fmla="*/ 25 h 30"/>
              <a:gd name="T16" fmla="*/ 168 w 565"/>
              <a:gd name="T17" fmla="*/ 25 h 30"/>
              <a:gd name="T18" fmla="*/ 191 w 565"/>
              <a:gd name="T19" fmla="*/ 25 h 30"/>
              <a:gd name="T20" fmla="*/ 214 w 565"/>
              <a:gd name="T21" fmla="*/ 25 h 30"/>
              <a:gd name="T22" fmla="*/ 236 w 565"/>
              <a:gd name="T23" fmla="*/ 25 h 30"/>
              <a:gd name="T24" fmla="*/ 260 w 565"/>
              <a:gd name="T25" fmla="*/ 25 h 30"/>
              <a:gd name="T26" fmla="*/ 282 w 565"/>
              <a:gd name="T27" fmla="*/ 25 h 30"/>
              <a:gd name="T28" fmla="*/ 305 w 565"/>
              <a:gd name="T29" fmla="*/ 25 h 30"/>
              <a:gd name="T30" fmla="*/ 329 w 565"/>
              <a:gd name="T31" fmla="*/ 25 h 30"/>
              <a:gd name="T32" fmla="*/ 351 w 565"/>
              <a:gd name="T33" fmla="*/ 25 h 30"/>
              <a:gd name="T34" fmla="*/ 368 w 565"/>
              <a:gd name="T35" fmla="*/ 25 h 30"/>
              <a:gd name="T36" fmla="*/ 375 w 565"/>
              <a:gd name="T37" fmla="*/ 11 h 30"/>
              <a:gd name="T38" fmla="*/ 392 w 565"/>
              <a:gd name="T39" fmla="*/ 22 h 30"/>
              <a:gd name="T40" fmla="*/ 415 w 565"/>
              <a:gd name="T41" fmla="*/ 22 h 30"/>
              <a:gd name="T42" fmla="*/ 437 w 565"/>
              <a:gd name="T43" fmla="*/ 22 h 30"/>
              <a:gd name="T44" fmla="*/ 461 w 565"/>
              <a:gd name="T45" fmla="*/ 22 h 30"/>
              <a:gd name="T46" fmla="*/ 483 w 565"/>
              <a:gd name="T47" fmla="*/ 22 h 30"/>
              <a:gd name="T48" fmla="*/ 506 w 565"/>
              <a:gd name="T49" fmla="*/ 22 h 30"/>
              <a:gd name="T50" fmla="*/ 529 w 565"/>
              <a:gd name="T51" fmla="*/ 22 h 30"/>
              <a:gd name="T52" fmla="*/ 552 w 565"/>
              <a:gd name="T53" fmla="*/ 22 h 30"/>
              <a:gd name="T54" fmla="*/ 558 w 565"/>
              <a:gd name="T55" fmla="*/ 0 h 30"/>
              <a:gd name="T56" fmla="*/ 536 w 565"/>
              <a:gd name="T57" fmla="*/ 0 h 30"/>
              <a:gd name="T58" fmla="*/ 513 w 565"/>
              <a:gd name="T59" fmla="*/ 0 h 30"/>
              <a:gd name="T60" fmla="*/ 490 w 565"/>
              <a:gd name="T61" fmla="*/ 0 h 30"/>
              <a:gd name="T62" fmla="*/ 466 w 565"/>
              <a:gd name="T63" fmla="*/ 0 h 30"/>
              <a:gd name="T64" fmla="*/ 443 w 565"/>
              <a:gd name="T65" fmla="*/ 0 h 30"/>
              <a:gd name="T66" fmla="*/ 419 w 565"/>
              <a:gd name="T67" fmla="*/ 0 h 30"/>
              <a:gd name="T68" fmla="*/ 397 w 565"/>
              <a:gd name="T69" fmla="*/ 0 h 30"/>
              <a:gd name="T70" fmla="*/ 375 w 565"/>
              <a:gd name="T71" fmla="*/ 0 h 30"/>
              <a:gd name="T72" fmla="*/ 364 w 565"/>
              <a:gd name="T73" fmla="*/ 5 h 30"/>
              <a:gd name="T74" fmla="*/ 356 w 565"/>
              <a:gd name="T75" fmla="*/ 3 h 30"/>
              <a:gd name="T76" fmla="*/ 333 w 565"/>
              <a:gd name="T77" fmla="*/ 3 h 30"/>
              <a:gd name="T78" fmla="*/ 311 w 565"/>
              <a:gd name="T79" fmla="*/ 3 h 30"/>
              <a:gd name="T80" fmla="*/ 287 w 565"/>
              <a:gd name="T81" fmla="*/ 3 h 30"/>
              <a:gd name="T82" fmla="*/ 265 w 565"/>
              <a:gd name="T83" fmla="*/ 3 h 30"/>
              <a:gd name="T84" fmla="*/ 242 w 565"/>
              <a:gd name="T85" fmla="*/ 3 h 30"/>
              <a:gd name="T86" fmla="*/ 219 w 565"/>
              <a:gd name="T87" fmla="*/ 3 h 30"/>
              <a:gd name="T88" fmla="*/ 196 w 565"/>
              <a:gd name="T89" fmla="*/ 3 h 30"/>
              <a:gd name="T90" fmla="*/ 174 w 565"/>
              <a:gd name="T91" fmla="*/ 3 h 30"/>
              <a:gd name="T92" fmla="*/ 150 w 565"/>
              <a:gd name="T93" fmla="*/ 3 h 30"/>
              <a:gd name="T94" fmla="*/ 140 w 565"/>
              <a:gd name="T95" fmla="*/ 5 h 30"/>
              <a:gd name="T96" fmla="*/ 133 w 565"/>
              <a:gd name="T97" fmla="*/ 8 h 30"/>
              <a:gd name="T98" fmla="*/ 110 w 565"/>
              <a:gd name="T99" fmla="*/ 8 h 30"/>
              <a:gd name="T100" fmla="*/ 86 w 565"/>
              <a:gd name="T101" fmla="*/ 8 h 30"/>
              <a:gd name="T102" fmla="*/ 64 w 565"/>
              <a:gd name="T103" fmla="*/ 8 h 30"/>
              <a:gd name="T104" fmla="*/ 42 w 565"/>
              <a:gd name="T105" fmla="*/ 8 h 30"/>
              <a:gd name="T106" fmla="*/ 18 w 565"/>
              <a:gd name="T107" fmla="*/ 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5" h="30">
                <a:moveTo>
                  <a:pt x="0" y="8"/>
                </a:moveTo>
                <a:lnTo>
                  <a:pt x="0" y="30"/>
                </a:lnTo>
                <a:lnTo>
                  <a:pt x="7" y="30"/>
                </a:lnTo>
                <a:lnTo>
                  <a:pt x="13" y="30"/>
                </a:lnTo>
                <a:lnTo>
                  <a:pt x="18" y="30"/>
                </a:lnTo>
                <a:lnTo>
                  <a:pt x="24" y="30"/>
                </a:lnTo>
                <a:lnTo>
                  <a:pt x="29" y="30"/>
                </a:lnTo>
                <a:lnTo>
                  <a:pt x="35" y="30"/>
                </a:lnTo>
                <a:lnTo>
                  <a:pt x="42" y="30"/>
                </a:lnTo>
                <a:lnTo>
                  <a:pt x="46" y="30"/>
                </a:lnTo>
                <a:lnTo>
                  <a:pt x="51" y="30"/>
                </a:lnTo>
                <a:lnTo>
                  <a:pt x="59" y="30"/>
                </a:lnTo>
                <a:lnTo>
                  <a:pt x="64" y="30"/>
                </a:lnTo>
                <a:lnTo>
                  <a:pt x="69" y="30"/>
                </a:lnTo>
                <a:lnTo>
                  <a:pt x="75" y="30"/>
                </a:lnTo>
                <a:lnTo>
                  <a:pt x="81" y="30"/>
                </a:lnTo>
                <a:lnTo>
                  <a:pt x="86" y="30"/>
                </a:lnTo>
                <a:lnTo>
                  <a:pt x="93" y="30"/>
                </a:lnTo>
                <a:lnTo>
                  <a:pt x="99" y="30"/>
                </a:lnTo>
                <a:lnTo>
                  <a:pt x="104" y="30"/>
                </a:lnTo>
                <a:lnTo>
                  <a:pt x="110" y="30"/>
                </a:lnTo>
                <a:lnTo>
                  <a:pt x="115" y="30"/>
                </a:lnTo>
                <a:lnTo>
                  <a:pt x="121" y="30"/>
                </a:lnTo>
                <a:lnTo>
                  <a:pt x="128" y="30"/>
                </a:lnTo>
                <a:lnTo>
                  <a:pt x="133" y="30"/>
                </a:lnTo>
                <a:lnTo>
                  <a:pt x="137" y="30"/>
                </a:lnTo>
                <a:lnTo>
                  <a:pt x="137" y="30"/>
                </a:lnTo>
                <a:lnTo>
                  <a:pt x="142" y="28"/>
                </a:lnTo>
                <a:lnTo>
                  <a:pt x="144" y="28"/>
                </a:lnTo>
                <a:lnTo>
                  <a:pt x="152" y="24"/>
                </a:lnTo>
                <a:lnTo>
                  <a:pt x="145" y="14"/>
                </a:lnTo>
                <a:lnTo>
                  <a:pt x="145" y="25"/>
                </a:lnTo>
                <a:lnTo>
                  <a:pt x="150" y="25"/>
                </a:lnTo>
                <a:lnTo>
                  <a:pt x="155" y="25"/>
                </a:lnTo>
                <a:lnTo>
                  <a:pt x="161" y="25"/>
                </a:lnTo>
                <a:lnTo>
                  <a:pt x="168" y="25"/>
                </a:lnTo>
                <a:lnTo>
                  <a:pt x="174" y="25"/>
                </a:lnTo>
                <a:lnTo>
                  <a:pt x="179" y="25"/>
                </a:lnTo>
                <a:lnTo>
                  <a:pt x="184" y="25"/>
                </a:lnTo>
                <a:lnTo>
                  <a:pt x="191" y="25"/>
                </a:lnTo>
                <a:lnTo>
                  <a:pt x="196" y="25"/>
                </a:lnTo>
                <a:lnTo>
                  <a:pt x="201" y="25"/>
                </a:lnTo>
                <a:lnTo>
                  <a:pt x="209" y="25"/>
                </a:lnTo>
                <a:lnTo>
                  <a:pt x="214" y="25"/>
                </a:lnTo>
                <a:lnTo>
                  <a:pt x="219" y="25"/>
                </a:lnTo>
                <a:lnTo>
                  <a:pt x="225" y="25"/>
                </a:lnTo>
                <a:lnTo>
                  <a:pt x="231" y="25"/>
                </a:lnTo>
                <a:lnTo>
                  <a:pt x="236" y="25"/>
                </a:lnTo>
                <a:lnTo>
                  <a:pt x="242" y="25"/>
                </a:lnTo>
                <a:lnTo>
                  <a:pt x="247" y="25"/>
                </a:lnTo>
                <a:lnTo>
                  <a:pt x="254" y="25"/>
                </a:lnTo>
                <a:lnTo>
                  <a:pt x="260" y="25"/>
                </a:lnTo>
                <a:lnTo>
                  <a:pt x="265" y="25"/>
                </a:lnTo>
                <a:lnTo>
                  <a:pt x="270" y="25"/>
                </a:lnTo>
                <a:lnTo>
                  <a:pt x="278" y="25"/>
                </a:lnTo>
                <a:lnTo>
                  <a:pt x="282" y="25"/>
                </a:lnTo>
                <a:lnTo>
                  <a:pt x="287" y="25"/>
                </a:lnTo>
                <a:lnTo>
                  <a:pt x="295" y="25"/>
                </a:lnTo>
                <a:lnTo>
                  <a:pt x="300" y="25"/>
                </a:lnTo>
                <a:lnTo>
                  <a:pt x="305" y="25"/>
                </a:lnTo>
                <a:lnTo>
                  <a:pt x="311" y="25"/>
                </a:lnTo>
                <a:lnTo>
                  <a:pt x="317" y="25"/>
                </a:lnTo>
                <a:lnTo>
                  <a:pt x="322" y="25"/>
                </a:lnTo>
                <a:lnTo>
                  <a:pt x="329" y="25"/>
                </a:lnTo>
                <a:lnTo>
                  <a:pt x="333" y="25"/>
                </a:lnTo>
                <a:lnTo>
                  <a:pt x="340" y="25"/>
                </a:lnTo>
                <a:lnTo>
                  <a:pt x="346" y="25"/>
                </a:lnTo>
                <a:lnTo>
                  <a:pt x="351" y="25"/>
                </a:lnTo>
                <a:lnTo>
                  <a:pt x="356" y="25"/>
                </a:lnTo>
                <a:lnTo>
                  <a:pt x="364" y="25"/>
                </a:lnTo>
                <a:lnTo>
                  <a:pt x="368" y="25"/>
                </a:lnTo>
                <a:lnTo>
                  <a:pt x="368" y="25"/>
                </a:lnTo>
                <a:lnTo>
                  <a:pt x="373" y="24"/>
                </a:lnTo>
                <a:lnTo>
                  <a:pt x="373" y="24"/>
                </a:lnTo>
                <a:lnTo>
                  <a:pt x="380" y="20"/>
                </a:lnTo>
                <a:lnTo>
                  <a:pt x="375" y="11"/>
                </a:lnTo>
                <a:lnTo>
                  <a:pt x="375" y="22"/>
                </a:lnTo>
                <a:lnTo>
                  <a:pt x="381" y="22"/>
                </a:lnTo>
                <a:lnTo>
                  <a:pt x="386" y="22"/>
                </a:lnTo>
                <a:lnTo>
                  <a:pt x="392" y="22"/>
                </a:lnTo>
                <a:lnTo>
                  <a:pt x="397" y="22"/>
                </a:lnTo>
                <a:lnTo>
                  <a:pt x="404" y="22"/>
                </a:lnTo>
                <a:lnTo>
                  <a:pt x="410" y="22"/>
                </a:lnTo>
                <a:lnTo>
                  <a:pt x="415" y="22"/>
                </a:lnTo>
                <a:lnTo>
                  <a:pt x="419" y="22"/>
                </a:lnTo>
                <a:lnTo>
                  <a:pt x="427" y="22"/>
                </a:lnTo>
                <a:lnTo>
                  <a:pt x="432" y="22"/>
                </a:lnTo>
                <a:lnTo>
                  <a:pt x="437" y="22"/>
                </a:lnTo>
                <a:lnTo>
                  <a:pt x="443" y="22"/>
                </a:lnTo>
                <a:lnTo>
                  <a:pt x="450" y="22"/>
                </a:lnTo>
                <a:lnTo>
                  <a:pt x="455" y="22"/>
                </a:lnTo>
                <a:lnTo>
                  <a:pt x="461" y="22"/>
                </a:lnTo>
                <a:lnTo>
                  <a:pt x="466" y="22"/>
                </a:lnTo>
                <a:lnTo>
                  <a:pt x="472" y="22"/>
                </a:lnTo>
                <a:lnTo>
                  <a:pt x="478" y="22"/>
                </a:lnTo>
                <a:lnTo>
                  <a:pt x="483" y="22"/>
                </a:lnTo>
                <a:lnTo>
                  <a:pt x="490" y="22"/>
                </a:lnTo>
                <a:lnTo>
                  <a:pt x="496" y="22"/>
                </a:lnTo>
                <a:lnTo>
                  <a:pt x="501" y="22"/>
                </a:lnTo>
                <a:lnTo>
                  <a:pt x="506" y="22"/>
                </a:lnTo>
                <a:lnTo>
                  <a:pt x="513" y="22"/>
                </a:lnTo>
                <a:lnTo>
                  <a:pt x="518" y="22"/>
                </a:lnTo>
                <a:lnTo>
                  <a:pt x="523" y="22"/>
                </a:lnTo>
                <a:lnTo>
                  <a:pt x="529" y="22"/>
                </a:lnTo>
                <a:lnTo>
                  <a:pt x="536" y="22"/>
                </a:lnTo>
                <a:lnTo>
                  <a:pt x="541" y="22"/>
                </a:lnTo>
                <a:lnTo>
                  <a:pt x="547" y="22"/>
                </a:lnTo>
                <a:lnTo>
                  <a:pt x="552" y="22"/>
                </a:lnTo>
                <a:lnTo>
                  <a:pt x="558" y="22"/>
                </a:lnTo>
                <a:lnTo>
                  <a:pt x="565" y="22"/>
                </a:lnTo>
                <a:lnTo>
                  <a:pt x="565" y="0"/>
                </a:lnTo>
                <a:lnTo>
                  <a:pt x="558" y="0"/>
                </a:lnTo>
                <a:lnTo>
                  <a:pt x="552" y="0"/>
                </a:lnTo>
                <a:lnTo>
                  <a:pt x="547" y="0"/>
                </a:lnTo>
                <a:lnTo>
                  <a:pt x="541" y="0"/>
                </a:lnTo>
                <a:lnTo>
                  <a:pt x="536" y="0"/>
                </a:lnTo>
                <a:lnTo>
                  <a:pt x="529" y="0"/>
                </a:lnTo>
                <a:lnTo>
                  <a:pt x="523" y="0"/>
                </a:lnTo>
                <a:lnTo>
                  <a:pt x="518" y="0"/>
                </a:lnTo>
                <a:lnTo>
                  <a:pt x="513" y="0"/>
                </a:lnTo>
                <a:lnTo>
                  <a:pt x="506" y="0"/>
                </a:lnTo>
                <a:lnTo>
                  <a:pt x="501" y="0"/>
                </a:lnTo>
                <a:lnTo>
                  <a:pt x="496" y="0"/>
                </a:lnTo>
                <a:lnTo>
                  <a:pt x="490" y="0"/>
                </a:lnTo>
                <a:lnTo>
                  <a:pt x="483" y="0"/>
                </a:lnTo>
                <a:lnTo>
                  <a:pt x="478" y="0"/>
                </a:lnTo>
                <a:lnTo>
                  <a:pt x="472" y="0"/>
                </a:lnTo>
                <a:lnTo>
                  <a:pt x="466" y="0"/>
                </a:lnTo>
                <a:lnTo>
                  <a:pt x="461" y="0"/>
                </a:lnTo>
                <a:lnTo>
                  <a:pt x="455" y="0"/>
                </a:lnTo>
                <a:lnTo>
                  <a:pt x="450" y="0"/>
                </a:lnTo>
                <a:lnTo>
                  <a:pt x="443" y="0"/>
                </a:lnTo>
                <a:lnTo>
                  <a:pt x="437" y="0"/>
                </a:lnTo>
                <a:lnTo>
                  <a:pt x="432" y="0"/>
                </a:lnTo>
                <a:lnTo>
                  <a:pt x="427" y="0"/>
                </a:lnTo>
                <a:lnTo>
                  <a:pt x="419" y="0"/>
                </a:lnTo>
                <a:lnTo>
                  <a:pt x="415" y="0"/>
                </a:lnTo>
                <a:lnTo>
                  <a:pt x="410" y="0"/>
                </a:lnTo>
                <a:lnTo>
                  <a:pt x="404" y="0"/>
                </a:lnTo>
                <a:lnTo>
                  <a:pt x="397" y="0"/>
                </a:lnTo>
                <a:lnTo>
                  <a:pt x="392" y="0"/>
                </a:lnTo>
                <a:lnTo>
                  <a:pt x="386" y="0"/>
                </a:lnTo>
                <a:lnTo>
                  <a:pt x="381" y="0"/>
                </a:lnTo>
                <a:lnTo>
                  <a:pt x="375" y="0"/>
                </a:lnTo>
                <a:lnTo>
                  <a:pt x="375" y="0"/>
                </a:lnTo>
                <a:lnTo>
                  <a:pt x="370" y="1"/>
                </a:lnTo>
                <a:lnTo>
                  <a:pt x="370" y="1"/>
                </a:lnTo>
                <a:lnTo>
                  <a:pt x="364" y="5"/>
                </a:lnTo>
                <a:lnTo>
                  <a:pt x="368" y="14"/>
                </a:lnTo>
                <a:lnTo>
                  <a:pt x="368" y="3"/>
                </a:lnTo>
                <a:lnTo>
                  <a:pt x="364" y="3"/>
                </a:lnTo>
                <a:lnTo>
                  <a:pt x="356" y="3"/>
                </a:lnTo>
                <a:lnTo>
                  <a:pt x="351" y="3"/>
                </a:lnTo>
                <a:lnTo>
                  <a:pt x="346" y="3"/>
                </a:lnTo>
                <a:lnTo>
                  <a:pt x="340" y="3"/>
                </a:lnTo>
                <a:lnTo>
                  <a:pt x="333" y="3"/>
                </a:lnTo>
                <a:lnTo>
                  <a:pt x="329" y="3"/>
                </a:lnTo>
                <a:lnTo>
                  <a:pt x="322" y="3"/>
                </a:lnTo>
                <a:lnTo>
                  <a:pt x="317" y="3"/>
                </a:lnTo>
                <a:lnTo>
                  <a:pt x="311" y="3"/>
                </a:lnTo>
                <a:lnTo>
                  <a:pt x="305" y="3"/>
                </a:lnTo>
                <a:lnTo>
                  <a:pt x="300" y="3"/>
                </a:lnTo>
                <a:lnTo>
                  <a:pt x="295" y="3"/>
                </a:lnTo>
                <a:lnTo>
                  <a:pt x="287" y="3"/>
                </a:lnTo>
                <a:lnTo>
                  <a:pt x="282" y="3"/>
                </a:lnTo>
                <a:lnTo>
                  <a:pt x="278" y="3"/>
                </a:lnTo>
                <a:lnTo>
                  <a:pt x="270" y="3"/>
                </a:lnTo>
                <a:lnTo>
                  <a:pt x="265" y="3"/>
                </a:lnTo>
                <a:lnTo>
                  <a:pt x="260" y="3"/>
                </a:lnTo>
                <a:lnTo>
                  <a:pt x="254" y="3"/>
                </a:lnTo>
                <a:lnTo>
                  <a:pt x="247" y="3"/>
                </a:lnTo>
                <a:lnTo>
                  <a:pt x="242" y="3"/>
                </a:lnTo>
                <a:lnTo>
                  <a:pt x="236" y="3"/>
                </a:lnTo>
                <a:lnTo>
                  <a:pt x="231" y="3"/>
                </a:lnTo>
                <a:lnTo>
                  <a:pt x="225" y="3"/>
                </a:lnTo>
                <a:lnTo>
                  <a:pt x="219" y="3"/>
                </a:lnTo>
                <a:lnTo>
                  <a:pt x="214" y="3"/>
                </a:lnTo>
                <a:lnTo>
                  <a:pt x="209" y="3"/>
                </a:lnTo>
                <a:lnTo>
                  <a:pt x="201" y="3"/>
                </a:lnTo>
                <a:lnTo>
                  <a:pt x="196" y="3"/>
                </a:lnTo>
                <a:lnTo>
                  <a:pt x="191" y="3"/>
                </a:lnTo>
                <a:lnTo>
                  <a:pt x="184" y="3"/>
                </a:lnTo>
                <a:lnTo>
                  <a:pt x="179" y="3"/>
                </a:lnTo>
                <a:lnTo>
                  <a:pt x="174" y="3"/>
                </a:lnTo>
                <a:lnTo>
                  <a:pt x="168" y="3"/>
                </a:lnTo>
                <a:lnTo>
                  <a:pt x="161" y="3"/>
                </a:lnTo>
                <a:lnTo>
                  <a:pt x="155" y="3"/>
                </a:lnTo>
                <a:lnTo>
                  <a:pt x="150" y="3"/>
                </a:lnTo>
                <a:lnTo>
                  <a:pt x="145" y="3"/>
                </a:lnTo>
                <a:lnTo>
                  <a:pt x="145" y="3"/>
                </a:lnTo>
                <a:lnTo>
                  <a:pt x="140" y="5"/>
                </a:lnTo>
                <a:lnTo>
                  <a:pt x="140" y="5"/>
                </a:lnTo>
                <a:lnTo>
                  <a:pt x="133" y="9"/>
                </a:lnTo>
                <a:lnTo>
                  <a:pt x="137" y="19"/>
                </a:lnTo>
                <a:lnTo>
                  <a:pt x="137" y="8"/>
                </a:lnTo>
                <a:lnTo>
                  <a:pt x="133" y="8"/>
                </a:lnTo>
                <a:lnTo>
                  <a:pt x="128" y="8"/>
                </a:lnTo>
                <a:lnTo>
                  <a:pt x="121" y="8"/>
                </a:lnTo>
                <a:lnTo>
                  <a:pt x="115" y="8"/>
                </a:lnTo>
                <a:lnTo>
                  <a:pt x="110" y="8"/>
                </a:lnTo>
                <a:lnTo>
                  <a:pt x="104" y="8"/>
                </a:lnTo>
                <a:lnTo>
                  <a:pt x="99" y="8"/>
                </a:lnTo>
                <a:lnTo>
                  <a:pt x="93" y="8"/>
                </a:lnTo>
                <a:lnTo>
                  <a:pt x="86" y="8"/>
                </a:lnTo>
                <a:lnTo>
                  <a:pt x="81" y="8"/>
                </a:lnTo>
                <a:lnTo>
                  <a:pt x="75" y="8"/>
                </a:lnTo>
                <a:lnTo>
                  <a:pt x="69" y="8"/>
                </a:lnTo>
                <a:lnTo>
                  <a:pt x="64" y="8"/>
                </a:lnTo>
                <a:lnTo>
                  <a:pt x="59" y="8"/>
                </a:lnTo>
                <a:lnTo>
                  <a:pt x="51" y="8"/>
                </a:lnTo>
                <a:lnTo>
                  <a:pt x="46" y="8"/>
                </a:lnTo>
                <a:lnTo>
                  <a:pt x="42" y="8"/>
                </a:lnTo>
                <a:lnTo>
                  <a:pt x="35" y="8"/>
                </a:lnTo>
                <a:lnTo>
                  <a:pt x="29" y="8"/>
                </a:lnTo>
                <a:lnTo>
                  <a:pt x="24" y="8"/>
                </a:lnTo>
                <a:lnTo>
                  <a:pt x="18" y="8"/>
                </a:lnTo>
                <a:lnTo>
                  <a:pt x="13" y="8"/>
                </a:lnTo>
                <a:lnTo>
                  <a:pt x="7" y="8"/>
                </a:lnTo>
                <a:lnTo>
                  <a:pt x="0" y="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5">
            <a:extLst>
              <a:ext uri="{FF2B5EF4-FFF2-40B4-BE49-F238E27FC236}">
                <a16:creationId xmlns:a16="http://schemas.microsoft.com/office/drawing/2014/main" id="{5A33C05E-DE92-4A8E-B646-7C35D553DA27}"/>
              </a:ext>
            </a:extLst>
          </p:cNvPr>
          <p:cNvSpPr>
            <a:spLocks/>
          </p:cNvSpPr>
          <p:nvPr/>
        </p:nvSpPr>
        <p:spPr bwMode="auto">
          <a:xfrm>
            <a:off x="7553325" y="2290763"/>
            <a:ext cx="676275" cy="17463"/>
          </a:xfrm>
          <a:custGeom>
            <a:avLst/>
            <a:gdLst>
              <a:gd name="T0" fmla="*/ 7 w 426"/>
              <a:gd name="T1" fmla="*/ 11 h 11"/>
              <a:gd name="T2" fmla="*/ 18 w 426"/>
              <a:gd name="T3" fmla="*/ 11 h 11"/>
              <a:gd name="T4" fmla="*/ 29 w 426"/>
              <a:gd name="T5" fmla="*/ 11 h 11"/>
              <a:gd name="T6" fmla="*/ 42 w 426"/>
              <a:gd name="T7" fmla="*/ 11 h 11"/>
              <a:gd name="T8" fmla="*/ 53 w 426"/>
              <a:gd name="T9" fmla="*/ 11 h 11"/>
              <a:gd name="T10" fmla="*/ 64 w 426"/>
              <a:gd name="T11" fmla="*/ 11 h 11"/>
              <a:gd name="T12" fmla="*/ 75 w 426"/>
              <a:gd name="T13" fmla="*/ 11 h 11"/>
              <a:gd name="T14" fmla="*/ 88 w 426"/>
              <a:gd name="T15" fmla="*/ 11 h 11"/>
              <a:gd name="T16" fmla="*/ 98 w 426"/>
              <a:gd name="T17" fmla="*/ 11 h 11"/>
              <a:gd name="T18" fmla="*/ 110 w 426"/>
              <a:gd name="T19" fmla="*/ 11 h 11"/>
              <a:gd name="T20" fmla="*/ 122 w 426"/>
              <a:gd name="T21" fmla="*/ 11 h 11"/>
              <a:gd name="T22" fmla="*/ 133 w 426"/>
              <a:gd name="T23" fmla="*/ 11 h 11"/>
              <a:gd name="T24" fmla="*/ 144 w 426"/>
              <a:gd name="T25" fmla="*/ 11 h 11"/>
              <a:gd name="T26" fmla="*/ 157 w 426"/>
              <a:gd name="T27" fmla="*/ 11 h 11"/>
              <a:gd name="T28" fmla="*/ 166 w 426"/>
              <a:gd name="T29" fmla="*/ 11 h 11"/>
              <a:gd name="T30" fmla="*/ 179 w 426"/>
              <a:gd name="T31" fmla="*/ 11 h 11"/>
              <a:gd name="T32" fmla="*/ 192 w 426"/>
              <a:gd name="T33" fmla="*/ 11 h 11"/>
              <a:gd name="T34" fmla="*/ 201 w 426"/>
              <a:gd name="T35" fmla="*/ 11 h 11"/>
              <a:gd name="T36" fmla="*/ 212 w 426"/>
              <a:gd name="T37" fmla="*/ 11 h 11"/>
              <a:gd name="T38" fmla="*/ 225 w 426"/>
              <a:gd name="T39" fmla="*/ 11 h 11"/>
              <a:gd name="T40" fmla="*/ 238 w 426"/>
              <a:gd name="T41" fmla="*/ 11 h 11"/>
              <a:gd name="T42" fmla="*/ 248 w 426"/>
              <a:gd name="T43" fmla="*/ 11 h 11"/>
              <a:gd name="T44" fmla="*/ 260 w 426"/>
              <a:gd name="T45" fmla="*/ 11 h 11"/>
              <a:gd name="T46" fmla="*/ 271 w 426"/>
              <a:gd name="T47" fmla="*/ 11 h 11"/>
              <a:gd name="T48" fmla="*/ 283 w 426"/>
              <a:gd name="T49" fmla="*/ 11 h 11"/>
              <a:gd name="T50" fmla="*/ 294 w 426"/>
              <a:gd name="T51" fmla="*/ 11 h 11"/>
              <a:gd name="T52" fmla="*/ 307 w 426"/>
              <a:gd name="T53" fmla="*/ 11 h 11"/>
              <a:gd name="T54" fmla="*/ 316 w 426"/>
              <a:gd name="T55" fmla="*/ 11 h 11"/>
              <a:gd name="T56" fmla="*/ 329 w 426"/>
              <a:gd name="T57" fmla="*/ 11 h 11"/>
              <a:gd name="T58" fmla="*/ 340 w 426"/>
              <a:gd name="T59" fmla="*/ 11 h 11"/>
              <a:gd name="T60" fmla="*/ 351 w 426"/>
              <a:gd name="T61" fmla="*/ 11 h 11"/>
              <a:gd name="T62" fmla="*/ 362 w 426"/>
              <a:gd name="T63" fmla="*/ 11 h 11"/>
              <a:gd name="T64" fmla="*/ 375 w 426"/>
              <a:gd name="T65" fmla="*/ 8 h 11"/>
              <a:gd name="T66" fmla="*/ 385 w 426"/>
              <a:gd name="T67" fmla="*/ 8 h 11"/>
              <a:gd name="T68" fmla="*/ 397 w 426"/>
              <a:gd name="T69" fmla="*/ 3 h 11"/>
              <a:gd name="T70" fmla="*/ 409 w 426"/>
              <a:gd name="T71" fmla="*/ 0 h 11"/>
              <a:gd name="T72" fmla="*/ 420 w 426"/>
              <a:gd name="T7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6" h="11">
                <a:moveTo>
                  <a:pt x="0" y="11"/>
                </a:moveTo>
                <a:lnTo>
                  <a:pt x="7" y="11"/>
                </a:lnTo>
                <a:lnTo>
                  <a:pt x="13" y="11"/>
                </a:lnTo>
                <a:lnTo>
                  <a:pt x="18" y="11"/>
                </a:lnTo>
                <a:lnTo>
                  <a:pt x="24" y="11"/>
                </a:lnTo>
                <a:lnTo>
                  <a:pt x="29" y="11"/>
                </a:lnTo>
                <a:lnTo>
                  <a:pt x="37" y="11"/>
                </a:lnTo>
                <a:lnTo>
                  <a:pt x="42" y="11"/>
                </a:lnTo>
                <a:lnTo>
                  <a:pt x="47" y="11"/>
                </a:lnTo>
                <a:lnTo>
                  <a:pt x="53" y="11"/>
                </a:lnTo>
                <a:lnTo>
                  <a:pt x="59" y="11"/>
                </a:lnTo>
                <a:lnTo>
                  <a:pt x="64" y="11"/>
                </a:lnTo>
                <a:lnTo>
                  <a:pt x="71" y="11"/>
                </a:lnTo>
                <a:lnTo>
                  <a:pt x="75" y="11"/>
                </a:lnTo>
                <a:lnTo>
                  <a:pt x="82" y="11"/>
                </a:lnTo>
                <a:lnTo>
                  <a:pt x="88" y="11"/>
                </a:lnTo>
                <a:lnTo>
                  <a:pt x="93" y="11"/>
                </a:lnTo>
                <a:lnTo>
                  <a:pt x="98" y="11"/>
                </a:lnTo>
                <a:lnTo>
                  <a:pt x="106" y="11"/>
                </a:lnTo>
                <a:lnTo>
                  <a:pt x="110" y="11"/>
                </a:lnTo>
                <a:lnTo>
                  <a:pt x="115" y="11"/>
                </a:lnTo>
                <a:lnTo>
                  <a:pt x="122" y="11"/>
                </a:lnTo>
                <a:lnTo>
                  <a:pt x="128" y="11"/>
                </a:lnTo>
                <a:lnTo>
                  <a:pt x="133" y="11"/>
                </a:lnTo>
                <a:lnTo>
                  <a:pt x="139" y="11"/>
                </a:lnTo>
                <a:lnTo>
                  <a:pt x="144" y="11"/>
                </a:lnTo>
                <a:lnTo>
                  <a:pt x="150" y="11"/>
                </a:lnTo>
                <a:lnTo>
                  <a:pt x="157" y="11"/>
                </a:lnTo>
                <a:lnTo>
                  <a:pt x="161" y="11"/>
                </a:lnTo>
                <a:lnTo>
                  <a:pt x="166" y="11"/>
                </a:lnTo>
                <a:lnTo>
                  <a:pt x="174" y="11"/>
                </a:lnTo>
                <a:lnTo>
                  <a:pt x="179" y="11"/>
                </a:lnTo>
                <a:lnTo>
                  <a:pt x="184" y="11"/>
                </a:lnTo>
                <a:lnTo>
                  <a:pt x="192" y="11"/>
                </a:lnTo>
                <a:lnTo>
                  <a:pt x="197" y="11"/>
                </a:lnTo>
                <a:lnTo>
                  <a:pt x="201" y="11"/>
                </a:lnTo>
                <a:lnTo>
                  <a:pt x="208" y="11"/>
                </a:lnTo>
                <a:lnTo>
                  <a:pt x="212" y="11"/>
                </a:lnTo>
                <a:lnTo>
                  <a:pt x="219" y="11"/>
                </a:lnTo>
                <a:lnTo>
                  <a:pt x="225" y="11"/>
                </a:lnTo>
                <a:lnTo>
                  <a:pt x="230" y="11"/>
                </a:lnTo>
                <a:lnTo>
                  <a:pt x="238" y="11"/>
                </a:lnTo>
                <a:lnTo>
                  <a:pt x="243" y="11"/>
                </a:lnTo>
                <a:lnTo>
                  <a:pt x="248" y="11"/>
                </a:lnTo>
                <a:lnTo>
                  <a:pt x="254" y="11"/>
                </a:lnTo>
                <a:lnTo>
                  <a:pt x="260" y="11"/>
                </a:lnTo>
                <a:lnTo>
                  <a:pt x="265" y="11"/>
                </a:lnTo>
                <a:lnTo>
                  <a:pt x="271" y="11"/>
                </a:lnTo>
                <a:lnTo>
                  <a:pt x="276" y="11"/>
                </a:lnTo>
                <a:lnTo>
                  <a:pt x="283" y="11"/>
                </a:lnTo>
                <a:lnTo>
                  <a:pt x="289" y="11"/>
                </a:lnTo>
                <a:lnTo>
                  <a:pt x="294" y="11"/>
                </a:lnTo>
                <a:lnTo>
                  <a:pt x="299" y="11"/>
                </a:lnTo>
                <a:lnTo>
                  <a:pt x="307" y="11"/>
                </a:lnTo>
                <a:lnTo>
                  <a:pt x="311" y="11"/>
                </a:lnTo>
                <a:lnTo>
                  <a:pt x="316" y="11"/>
                </a:lnTo>
                <a:lnTo>
                  <a:pt x="322" y="11"/>
                </a:lnTo>
                <a:lnTo>
                  <a:pt x="329" y="11"/>
                </a:lnTo>
                <a:lnTo>
                  <a:pt x="334" y="11"/>
                </a:lnTo>
                <a:lnTo>
                  <a:pt x="340" y="11"/>
                </a:lnTo>
                <a:lnTo>
                  <a:pt x="345" y="11"/>
                </a:lnTo>
                <a:lnTo>
                  <a:pt x="351" y="11"/>
                </a:lnTo>
                <a:lnTo>
                  <a:pt x="358" y="11"/>
                </a:lnTo>
                <a:lnTo>
                  <a:pt x="362" y="11"/>
                </a:lnTo>
                <a:lnTo>
                  <a:pt x="367" y="8"/>
                </a:lnTo>
                <a:lnTo>
                  <a:pt x="375" y="8"/>
                </a:lnTo>
                <a:lnTo>
                  <a:pt x="380" y="8"/>
                </a:lnTo>
                <a:lnTo>
                  <a:pt x="385" y="8"/>
                </a:lnTo>
                <a:lnTo>
                  <a:pt x="391" y="3"/>
                </a:lnTo>
                <a:lnTo>
                  <a:pt x="397" y="3"/>
                </a:lnTo>
                <a:lnTo>
                  <a:pt x="402" y="0"/>
                </a:lnTo>
                <a:lnTo>
                  <a:pt x="409" y="0"/>
                </a:lnTo>
                <a:lnTo>
                  <a:pt x="413" y="0"/>
                </a:lnTo>
                <a:lnTo>
                  <a:pt x="420" y="0"/>
                </a:lnTo>
                <a:lnTo>
                  <a:pt x="426" y="0"/>
                </a:lnTo>
              </a:path>
            </a:pathLst>
          </a:cu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Rectangle 56">
            <a:extLst>
              <a:ext uri="{FF2B5EF4-FFF2-40B4-BE49-F238E27FC236}">
                <a16:creationId xmlns:a16="http://schemas.microsoft.com/office/drawing/2014/main" id="{E892E0AD-474C-4EC7-9FD9-5B56B547FDE0}"/>
              </a:ext>
            </a:extLst>
          </p:cNvPr>
          <p:cNvSpPr>
            <a:spLocks noChangeArrowheads="1"/>
          </p:cNvSpPr>
          <p:nvPr/>
        </p:nvSpPr>
        <p:spPr bwMode="auto">
          <a:xfrm>
            <a:off x="4792663" y="4787900"/>
            <a:ext cx="27305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57">
            <a:extLst>
              <a:ext uri="{FF2B5EF4-FFF2-40B4-BE49-F238E27FC236}">
                <a16:creationId xmlns:a16="http://schemas.microsoft.com/office/drawing/2014/main" id="{4B786813-8FC2-41A0-952A-AA2C75F4398E}"/>
              </a:ext>
            </a:extLst>
          </p:cNvPr>
          <p:cNvSpPr>
            <a:spLocks noChangeArrowheads="1"/>
          </p:cNvSpPr>
          <p:nvPr/>
        </p:nvSpPr>
        <p:spPr bwMode="auto">
          <a:xfrm>
            <a:off x="4792663" y="4799013"/>
            <a:ext cx="2976563"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Number of instances seen before interruption, 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8" name="Rectangle 58">
            <a:extLst>
              <a:ext uri="{FF2B5EF4-FFF2-40B4-BE49-F238E27FC236}">
                <a16:creationId xmlns:a16="http://schemas.microsoft.com/office/drawing/2014/main" id="{63A5AB21-3414-4B46-B993-CBBEA4F8ED2D}"/>
              </a:ext>
            </a:extLst>
          </p:cNvPr>
          <p:cNvSpPr>
            <a:spLocks noChangeArrowheads="1"/>
          </p:cNvSpPr>
          <p:nvPr/>
        </p:nvSpPr>
        <p:spPr bwMode="auto">
          <a:xfrm rot="16200000">
            <a:off x="3314700" y="3217863"/>
            <a:ext cx="827088"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accuracy(%)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777" name="Line 68">
            <a:extLst>
              <a:ext uri="{FF2B5EF4-FFF2-40B4-BE49-F238E27FC236}">
                <a16:creationId xmlns:a16="http://schemas.microsoft.com/office/drawing/2014/main" id="{315C6459-042F-474F-BD3D-03BE62968BD3}"/>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779" name="Line 69">
            <a:extLst>
              <a:ext uri="{FF2B5EF4-FFF2-40B4-BE49-F238E27FC236}">
                <a16:creationId xmlns:a16="http://schemas.microsoft.com/office/drawing/2014/main" id="{2023B213-BBFD-465A-9EE4-1847D6B8BE16}"/>
              </a:ext>
            </a:extLst>
          </p:cNvPr>
          <p:cNvSpPr>
            <a:spLocks noChangeShapeType="1"/>
          </p:cNvSpPr>
          <p:nvPr/>
        </p:nvSpPr>
        <p:spPr bwMode="auto">
          <a:xfrm>
            <a:off x="4268788" y="4489450"/>
            <a:ext cx="3959225"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780" name="Line 70">
            <a:extLst>
              <a:ext uri="{FF2B5EF4-FFF2-40B4-BE49-F238E27FC236}">
                <a16:creationId xmlns:a16="http://schemas.microsoft.com/office/drawing/2014/main" id="{9B7B220A-7A5E-437A-88F1-FE06A20C6C5F}"/>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4" name="Line 71">
            <a:extLst>
              <a:ext uri="{FF2B5EF4-FFF2-40B4-BE49-F238E27FC236}">
                <a16:creationId xmlns:a16="http://schemas.microsoft.com/office/drawing/2014/main" id="{2D981936-C046-407E-873E-09FB96CA8664}"/>
              </a:ext>
            </a:extLst>
          </p:cNvPr>
          <p:cNvSpPr>
            <a:spLocks noChangeShapeType="1"/>
          </p:cNvSpPr>
          <p:nvPr/>
        </p:nvSpPr>
        <p:spPr bwMode="auto">
          <a:xfrm flipV="1">
            <a:off x="4268788"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5" name="Line 72">
            <a:extLst>
              <a:ext uri="{FF2B5EF4-FFF2-40B4-BE49-F238E27FC236}">
                <a16:creationId xmlns:a16="http://schemas.microsoft.com/office/drawing/2014/main" id="{3A2CE603-B0D1-45CC-BA5E-73CB9B8B47AE}"/>
              </a:ext>
            </a:extLst>
          </p:cNvPr>
          <p:cNvSpPr>
            <a:spLocks noChangeShapeType="1"/>
          </p:cNvSpPr>
          <p:nvPr/>
        </p:nvSpPr>
        <p:spPr bwMode="auto">
          <a:xfrm>
            <a:off x="4268788" y="2222500"/>
            <a:ext cx="3175" cy="269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6" name="Rectangle 73">
            <a:extLst>
              <a:ext uri="{FF2B5EF4-FFF2-40B4-BE49-F238E27FC236}">
                <a16:creationId xmlns:a16="http://schemas.microsoft.com/office/drawing/2014/main" id="{39AD3F11-98A1-41F1-8E23-0388D029F591}"/>
              </a:ext>
            </a:extLst>
          </p:cNvPr>
          <p:cNvSpPr>
            <a:spLocks noChangeArrowheads="1"/>
          </p:cNvSpPr>
          <p:nvPr/>
        </p:nvSpPr>
        <p:spPr bwMode="auto">
          <a:xfrm>
            <a:off x="4241800" y="4510088"/>
            <a:ext cx="635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07" name="Rectangle 74">
            <a:extLst>
              <a:ext uri="{FF2B5EF4-FFF2-40B4-BE49-F238E27FC236}">
                <a16:creationId xmlns:a16="http://schemas.microsoft.com/office/drawing/2014/main" id="{56F06F7A-51E2-4523-9472-EF7479FD5B23}"/>
              </a:ext>
            </a:extLst>
          </p:cNvPr>
          <p:cNvSpPr>
            <a:spLocks noChangeArrowheads="1"/>
          </p:cNvSpPr>
          <p:nvPr/>
        </p:nvSpPr>
        <p:spPr bwMode="auto">
          <a:xfrm>
            <a:off x="4241800" y="4519613"/>
            <a:ext cx="1143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08" name="Line 75">
            <a:extLst>
              <a:ext uri="{FF2B5EF4-FFF2-40B4-BE49-F238E27FC236}">
                <a16:creationId xmlns:a16="http://schemas.microsoft.com/office/drawing/2014/main" id="{67902BB3-1736-4230-B70A-2D47C76C8242}"/>
              </a:ext>
            </a:extLst>
          </p:cNvPr>
          <p:cNvSpPr>
            <a:spLocks noChangeShapeType="1"/>
          </p:cNvSpPr>
          <p:nvPr/>
        </p:nvSpPr>
        <p:spPr bwMode="auto">
          <a:xfrm flipV="1">
            <a:off x="4924425" y="4457700"/>
            <a:ext cx="4763"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9" name="Rectangle 76">
            <a:extLst>
              <a:ext uri="{FF2B5EF4-FFF2-40B4-BE49-F238E27FC236}">
                <a16:creationId xmlns:a16="http://schemas.microsoft.com/office/drawing/2014/main" id="{13AF811D-17F9-47E7-A9CC-60826DDB1F97}"/>
              </a:ext>
            </a:extLst>
          </p:cNvPr>
          <p:cNvSpPr>
            <a:spLocks noChangeArrowheads="1"/>
          </p:cNvSpPr>
          <p:nvPr/>
        </p:nvSpPr>
        <p:spPr bwMode="auto">
          <a:xfrm>
            <a:off x="4833938" y="4510088"/>
            <a:ext cx="18415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10" name="Rectangle 77">
            <a:extLst>
              <a:ext uri="{FF2B5EF4-FFF2-40B4-BE49-F238E27FC236}">
                <a16:creationId xmlns:a16="http://schemas.microsoft.com/office/drawing/2014/main" id="{4F3A4925-E2C8-445A-A95A-80285B2ACFC8}"/>
              </a:ext>
            </a:extLst>
          </p:cNvPr>
          <p:cNvSpPr>
            <a:spLocks noChangeArrowheads="1"/>
          </p:cNvSpPr>
          <p:nvPr/>
        </p:nvSpPr>
        <p:spPr bwMode="auto">
          <a:xfrm>
            <a:off x="4833938" y="4519613"/>
            <a:ext cx="2397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11" name="Line 78">
            <a:extLst>
              <a:ext uri="{FF2B5EF4-FFF2-40B4-BE49-F238E27FC236}">
                <a16:creationId xmlns:a16="http://schemas.microsoft.com/office/drawing/2014/main" id="{56C39930-59EF-45FA-A9B8-5A5D36C3F8B3}"/>
              </a:ext>
            </a:extLst>
          </p:cNvPr>
          <p:cNvSpPr>
            <a:spLocks noChangeShapeType="1"/>
          </p:cNvSpPr>
          <p:nvPr/>
        </p:nvSpPr>
        <p:spPr bwMode="auto">
          <a:xfrm flipV="1">
            <a:off x="5580063"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12" name="Rectangle 79">
            <a:extLst>
              <a:ext uri="{FF2B5EF4-FFF2-40B4-BE49-F238E27FC236}">
                <a16:creationId xmlns:a16="http://schemas.microsoft.com/office/drawing/2014/main" id="{A869EF1D-56DF-45CE-8DD4-D5262E9DCAFE}"/>
              </a:ext>
            </a:extLst>
          </p:cNvPr>
          <p:cNvSpPr>
            <a:spLocks noChangeArrowheads="1"/>
          </p:cNvSpPr>
          <p:nvPr/>
        </p:nvSpPr>
        <p:spPr bwMode="auto">
          <a:xfrm>
            <a:off x="5456238"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13" name="Rectangle 80">
            <a:extLst>
              <a:ext uri="{FF2B5EF4-FFF2-40B4-BE49-F238E27FC236}">
                <a16:creationId xmlns:a16="http://schemas.microsoft.com/office/drawing/2014/main" id="{25F4E8FE-C883-45EA-9B3F-D999911C52E5}"/>
              </a:ext>
            </a:extLst>
          </p:cNvPr>
          <p:cNvSpPr>
            <a:spLocks noChangeArrowheads="1"/>
          </p:cNvSpPr>
          <p:nvPr/>
        </p:nvSpPr>
        <p:spPr bwMode="auto">
          <a:xfrm>
            <a:off x="5456238"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14" name="Line 81">
            <a:extLst>
              <a:ext uri="{FF2B5EF4-FFF2-40B4-BE49-F238E27FC236}">
                <a16:creationId xmlns:a16="http://schemas.microsoft.com/office/drawing/2014/main" id="{E8AF763A-9B7F-45C2-B969-D18771767BC9}"/>
              </a:ext>
            </a:extLst>
          </p:cNvPr>
          <p:cNvSpPr>
            <a:spLocks noChangeShapeType="1"/>
          </p:cNvSpPr>
          <p:nvPr/>
        </p:nvSpPr>
        <p:spPr bwMode="auto">
          <a:xfrm flipV="1">
            <a:off x="6245225"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15" name="Rectangle 82">
            <a:extLst>
              <a:ext uri="{FF2B5EF4-FFF2-40B4-BE49-F238E27FC236}">
                <a16:creationId xmlns:a16="http://schemas.microsoft.com/office/drawing/2014/main" id="{F593964E-A667-48B1-BDEA-9BA7401CEDFD}"/>
              </a:ext>
            </a:extLst>
          </p:cNvPr>
          <p:cNvSpPr>
            <a:spLocks noChangeArrowheads="1"/>
          </p:cNvSpPr>
          <p:nvPr/>
        </p:nvSpPr>
        <p:spPr bwMode="auto">
          <a:xfrm>
            <a:off x="6121400"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16" name="Rectangle 83">
            <a:extLst>
              <a:ext uri="{FF2B5EF4-FFF2-40B4-BE49-F238E27FC236}">
                <a16:creationId xmlns:a16="http://schemas.microsoft.com/office/drawing/2014/main" id="{45642BE6-9095-4B6A-A4DD-94C39DA93A9B}"/>
              </a:ext>
            </a:extLst>
          </p:cNvPr>
          <p:cNvSpPr>
            <a:spLocks noChangeArrowheads="1"/>
          </p:cNvSpPr>
          <p:nvPr/>
        </p:nvSpPr>
        <p:spPr bwMode="auto">
          <a:xfrm>
            <a:off x="6121400"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17" name="Line 84">
            <a:extLst>
              <a:ext uri="{FF2B5EF4-FFF2-40B4-BE49-F238E27FC236}">
                <a16:creationId xmlns:a16="http://schemas.microsoft.com/office/drawing/2014/main" id="{801D9A9C-9E69-49EC-83E4-3EF1C926DCE7}"/>
              </a:ext>
            </a:extLst>
          </p:cNvPr>
          <p:cNvSpPr>
            <a:spLocks noChangeShapeType="1"/>
          </p:cNvSpPr>
          <p:nvPr/>
        </p:nvSpPr>
        <p:spPr bwMode="auto">
          <a:xfrm flipV="1">
            <a:off x="6904038" y="4457700"/>
            <a:ext cx="1588"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18" name="Rectangle 85">
            <a:extLst>
              <a:ext uri="{FF2B5EF4-FFF2-40B4-BE49-F238E27FC236}">
                <a16:creationId xmlns:a16="http://schemas.microsoft.com/office/drawing/2014/main" id="{83A74798-985D-437C-A5B1-E723BC6D782A}"/>
              </a:ext>
            </a:extLst>
          </p:cNvPr>
          <p:cNvSpPr>
            <a:spLocks noChangeArrowheads="1"/>
          </p:cNvSpPr>
          <p:nvPr/>
        </p:nvSpPr>
        <p:spPr bwMode="auto">
          <a:xfrm>
            <a:off x="6773863"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19" name="Rectangle 86">
            <a:extLst>
              <a:ext uri="{FF2B5EF4-FFF2-40B4-BE49-F238E27FC236}">
                <a16:creationId xmlns:a16="http://schemas.microsoft.com/office/drawing/2014/main" id="{FB5090C1-5CA8-4C45-97D1-7C69FB55C9DC}"/>
              </a:ext>
            </a:extLst>
          </p:cNvPr>
          <p:cNvSpPr>
            <a:spLocks noChangeArrowheads="1"/>
          </p:cNvSpPr>
          <p:nvPr/>
        </p:nvSpPr>
        <p:spPr bwMode="auto">
          <a:xfrm>
            <a:off x="6773863"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2000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20" name="Line 87">
            <a:extLst>
              <a:ext uri="{FF2B5EF4-FFF2-40B4-BE49-F238E27FC236}">
                <a16:creationId xmlns:a16="http://schemas.microsoft.com/office/drawing/2014/main" id="{B8D47E18-C584-4FAE-A0F2-50784C033716}"/>
              </a:ext>
            </a:extLst>
          </p:cNvPr>
          <p:cNvSpPr>
            <a:spLocks noChangeShapeType="1"/>
          </p:cNvSpPr>
          <p:nvPr/>
        </p:nvSpPr>
        <p:spPr bwMode="auto">
          <a:xfrm flipV="1">
            <a:off x="7561263"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21" name="Rectangle 88">
            <a:extLst>
              <a:ext uri="{FF2B5EF4-FFF2-40B4-BE49-F238E27FC236}">
                <a16:creationId xmlns:a16="http://schemas.microsoft.com/office/drawing/2014/main" id="{E8716016-8AE3-4958-AB21-8643FE15BB20}"/>
              </a:ext>
            </a:extLst>
          </p:cNvPr>
          <p:cNvSpPr>
            <a:spLocks noChangeArrowheads="1"/>
          </p:cNvSpPr>
          <p:nvPr/>
        </p:nvSpPr>
        <p:spPr bwMode="auto">
          <a:xfrm>
            <a:off x="7432675"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22" name="Rectangle 89">
            <a:extLst>
              <a:ext uri="{FF2B5EF4-FFF2-40B4-BE49-F238E27FC236}">
                <a16:creationId xmlns:a16="http://schemas.microsoft.com/office/drawing/2014/main" id="{F3F31110-457B-46BD-8D01-3CBD3D5FA375}"/>
              </a:ext>
            </a:extLst>
          </p:cNvPr>
          <p:cNvSpPr>
            <a:spLocks noChangeArrowheads="1"/>
          </p:cNvSpPr>
          <p:nvPr/>
        </p:nvSpPr>
        <p:spPr bwMode="auto">
          <a:xfrm>
            <a:off x="7432675"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2500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23" name="Line 90">
            <a:extLst>
              <a:ext uri="{FF2B5EF4-FFF2-40B4-BE49-F238E27FC236}">
                <a16:creationId xmlns:a16="http://schemas.microsoft.com/office/drawing/2014/main" id="{1E567CE4-0271-496F-B4FD-8E7415B712D5}"/>
              </a:ext>
            </a:extLst>
          </p:cNvPr>
          <p:cNvSpPr>
            <a:spLocks noChangeShapeType="1"/>
          </p:cNvSpPr>
          <p:nvPr/>
        </p:nvSpPr>
        <p:spPr bwMode="auto">
          <a:xfrm flipV="1">
            <a:off x="8228013" y="4457700"/>
            <a:ext cx="1588"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24" name="Rectangle 91">
            <a:extLst>
              <a:ext uri="{FF2B5EF4-FFF2-40B4-BE49-F238E27FC236}">
                <a16:creationId xmlns:a16="http://schemas.microsoft.com/office/drawing/2014/main" id="{4A201C8A-D1F0-4917-A400-2D0C9969DEB5}"/>
              </a:ext>
            </a:extLst>
          </p:cNvPr>
          <p:cNvSpPr>
            <a:spLocks noChangeArrowheads="1"/>
          </p:cNvSpPr>
          <p:nvPr/>
        </p:nvSpPr>
        <p:spPr bwMode="auto">
          <a:xfrm>
            <a:off x="8097838"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25" name="Rectangle 92">
            <a:extLst>
              <a:ext uri="{FF2B5EF4-FFF2-40B4-BE49-F238E27FC236}">
                <a16:creationId xmlns:a16="http://schemas.microsoft.com/office/drawing/2014/main" id="{C596FBCF-223A-4CEB-931B-819FC48AEA3F}"/>
              </a:ext>
            </a:extLst>
          </p:cNvPr>
          <p:cNvSpPr>
            <a:spLocks noChangeArrowheads="1"/>
          </p:cNvSpPr>
          <p:nvPr/>
        </p:nvSpPr>
        <p:spPr bwMode="auto">
          <a:xfrm>
            <a:off x="8097838"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3000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26" name="Line 93">
            <a:extLst>
              <a:ext uri="{FF2B5EF4-FFF2-40B4-BE49-F238E27FC236}">
                <a16:creationId xmlns:a16="http://schemas.microsoft.com/office/drawing/2014/main" id="{DBCCBB24-1866-4B70-8F0F-225A65238752}"/>
              </a:ext>
            </a:extLst>
          </p:cNvPr>
          <p:cNvSpPr>
            <a:spLocks noChangeShapeType="1"/>
          </p:cNvSpPr>
          <p:nvPr/>
        </p:nvSpPr>
        <p:spPr bwMode="auto">
          <a:xfrm>
            <a:off x="4268788" y="4489450"/>
            <a:ext cx="36513"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27" name="Line 94">
            <a:extLst>
              <a:ext uri="{FF2B5EF4-FFF2-40B4-BE49-F238E27FC236}">
                <a16:creationId xmlns:a16="http://schemas.microsoft.com/office/drawing/2014/main" id="{53965DFB-3E87-4C86-A9BE-DF8D12B65428}"/>
              </a:ext>
            </a:extLst>
          </p:cNvPr>
          <p:cNvSpPr>
            <a:spLocks noChangeShapeType="1"/>
          </p:cNvSpPr>
          <p:nvPr/>
        </p:nvSpPr>
        <p:spPr bwMode="auto">
          <a:xfrm flipH="1">
            <a:off x="8181975" y="4489450"/>
            <a:ext cx="46038"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28" name="Rectangle 95">
            <a:extLst>
              <a:ext uri="{FF2B5EF4-FFF2-40B4-BE49-F238E27FC236}">
                <a16:creationId xmlns:a16="http://schemas.microsoft.com/office/drawing/2014/main" id="{B6FA81A3-BFF0-4DD6-ADFA-A3B508C7B8AA}"/>
              </a:ext>
            </a:extLst>
          </p:cNvPr>
          <p:cNvSpPr>
            <a:spLocks noChangeArrowheads="1"/>
          </p:cNvSpPr>
          <p:nvPr/>
        </p:nvSpPr>
        <p:spPr bwMode="auto">
          <a:xfrm>
            <a:off x="4071938" y="4437063"/>
            <a:ext cx="1238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29" name="Rectangle 96">
            <a:extLst>
              <a:ext uri="{FF2B5EF4-FFF2-40B4-BE49-F238E27FC236}">
                <a16:creationId xmlns:a16="http://schemas.microsoft.com/office/drawing/2014/main" id="{F96C04A7-8BF0-4D2B-AA70-733A410792B1}"/>
              </a:ext>
            </a:extLst>
          </p:cNvPr>
          <p:cNvSpPr>
            <a:spLocks noChangeArrowheads="1"/>
          </p:cNvSpPr>
          <p:nvPr/>
        </p:nvSpPr>
        <p:spPr bwMode="auto">
          <a:xfrm>
            <a:off x="4071938" y="4446588"/>
            <a:ext cx="1778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30" name="Line 97">
            <a:extLst>
              <a:ext uri="{FF2B5EF4-FFF2-40B4-BE49-F238E27FC236}">
                <a16:creationId xmlns:a16="http://schemas.microsoft.com/office/drawing/2014/main" id="{EC368E67-F546-4443-9699-4ABBBFF19A9E}"/>
              </a:ext>
            </a:extLst>
          </p:cNvPr>
          <p:cNvSpPr>
            <a:spLocks noChangeShapeType="1"/>
          </p:cNvSpPr>
          <p:nvPr/>
        </p:nvSpPr>
        <p:spPr bwMode="auto">
          <a:xfrm>
            <a:off x="4268788" y="3921125"/>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31" name="Rectangle 98">
            <a:extLst>
              <a:ext uri="{FF2B5EF4-FFF2-40B4-BE49-F238E27FC236}">
                <a16:creationId xmlns:a16="http://schemas.microsoft.com/office/drawing/2014/main" id="{27BAA51D-9C94-40B5-B19F-56B8D477149F}"/>
              </a:ext>
            </a:extLst>
          </p:cNvPr>
          <p:cNvSpPr>
            <a:spLocks noChangeArrowheads="1"/>
          </p:cNvSpPr>
          <p:nvPr/>
        </p:nvSpPr>
        <p:spPr bwMode="auto">
          <a:xfrm>
            <a:off x="3970338" y="3867150"/>
            <a:ext cx="2159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32" name="Rectangle 99">
            <a:extLst>
              <a:ext uri="{FF2B5EF4-FFF2-40B4-BE49-F238E27FC236}">
                <a16:creationId xmlns:a16="http://schemas.microsoft.com/office/drawing/2014/main" id="{54F28FF8-C88A-4560-B3B4-08CC7DACDF9C}"/>
              </a:ext>
            </a:extLst>
          </p:cNvPr>
          <p:cNvSpPr>
            <a:spLocks noChangeArrowheads="1"/>
          </p:cNvSpPr>
          <p:nvPr/>
        </p:nvSpPr>
        <p:spPr bwMode="auto">
          <a:xfrm>
            <a:off x="3970338" y="3876675"/>
            <a:ext cx="2730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98.5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33" name="Line 100">
            <a:extLst>
              <a:ext uri="{FF2B5EF4-FFF2-40B4-BE49-F238E27FC236}">
                <a16:creationId xmlns:a16="http://schemas.microsoft.com/office/drawing/2014/main" id="{97BDF2C9-A0A1-4285-87B4-8DE62D46858B}"/>
              </a:ext>
            </a:extLst>
          </p:cNvPr>
          <p:cNvSpPr>
            <a:spLocks noChangeShapeType="1"/>
          </p:cNvSpPr>
          <p:nvPr/>
        </p:nvSpPr>
        <p:spPr bwMode="auto">
          <a:xfrm>
            <a:off x="4268788" y="3359150"/>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34" name="Rectangle 101">
            <a:extLst>
              <a:ext uri="{FF2B5EF4-FFF2-40B4-BE49-F238E27FC236}">
                <a16:creationId xmlns:a16="http://schemas.microsoft.com/office/drawing/2014/main" id="{C0C7E754-EC93-4F90-933E-A5B4CCE75C83}"/>
              </a:ext>
            </a:extLst>
          </p:cNvPr>
          <p:cNvSpPr>
            <a:spLocks noChangeArrowheads="1"/>
          </p:cNvSpPr>
          <p:nvPr/>
        </p:nvSpPr>
        <p:spPr bwMode="auto">
          <a:xfrm>
            <a:off x="4071938" y="3303588"/>
            <a:ext cx="1238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35" name="Rectangle 102">
            <a:extLst>
              <a:ext uri="{FF2B5EF4-FFF2-40B4-BE49-F238E27FC236}">
                <a16:creationId xmlns:a16="http://schemas.microsoft.com/office/drawing/2014/main" id="{38643F71-E35C-427F-8CB8-9688CC96B067}"/>
              </a:ext>
            </a:extLst>
          </p:cNvPr>
          <p:cNvSpPr>
            <a:spLocks noChangeArrowheads="1"/>
          </p:cNvSpPr>
          <p:nvPr/>
        </p:nvSpPr>
        <p:spPr bwMode="auto">
          <a:xfrm>
            <a:off x="4071938" y="3313113"/>
            <a:ext cx="1778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36" name="Line 103">
            <a:extLst>
              <a:ext uri="{FF2B5EF4-FFF2-40B4-BE49-F238E27FC236}">
                <a16:creationId xmlns:a16="http://schemas.microsoft.com/office/drawing/2014/main" id="{B59C17EA-AEDB-4FCC-B8E1-E698BCF84A30}"/>
              </a:ext>
            </a:extLst>
          </p:cNvPr>
          <p:cNvSpPr>
            <a:spLocks noChangeShapeType="1"/>
          </p:cNvSpPr>
          <p:nvPr/>
        </p:nvSpPr>
        <p:spPr bwMode="auto">
          <a:xfrm>
            <a:off x="4268788" y="2786063"/>
            <a:ext cx="36513"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37" name="Rectangle 104">
            <a:extLst>
              <a:ext uri="{FF2B5EF4-FFF2-40B4-BE49-F238E27FC236}">
                <a16:creationId xmlns:a16="http://schemas.microsoft.com/office/drawing/2014/main" id="{0FB93E51-CF54-4176-BEB2-BDA977687869}"/>
              </a:ext>
            </a:extLst>
          </p:cNvPr>
          <p:cNvSpPr>
            <a:spLocks noChangeArrowheads="1"/>
          </p:cNvSpPr>
          <p:nvPr/>
        </p:nvSpPr>
        <p:spPr bwMode="auto">
          <a:xfrm>
            <a:off x="3970338" y="2733675"/>
            <a:ext cx="2159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38" name="Rectangle 105">
            <a:extLst>
              <a:ext uri="{FF2B5EF4-FFF2-40B4-BE49-F238E27FC236}">
                <a16:creationId xmlns:a16="http://schemas.microsoft.com/office/drawing/2014/main" id="{D6F16922-66B2-44FB-A6DA-6FFB8D8F18B6}"/>
              </a:ext>
            </a:extLst>
          </p:cNvPr>
          <p:cNvSpPr>
            <a:spLocks noChangeArrowheads="1"/>
          </p:cNvSpPr>
          <p:nvPr/>
        </p:nvSpPr>
        <p:spPr bwMode="auto">
          <a:xfrm>
            <a:off x="3970338" y="2743200"/>
            <a:ext cx="2730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99.5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39" name="Line 106">
            <a:extLst>
              <a:ext uri="{FF2B5EF4-FFF2-40B4-BE49-F238E27FC236}">
                <a16:creationId xmlns:a16="http://schemas.microsoft.com/office/drawing/2014/main" id="{8EDDDB15-FEAE-4F28-9D04-13EA5FFA369F}"/>
              </a:ext>
            </a:extLst>
          </p:cNvPr>
          <p:cNvSpPr>
            <a:spLocks noChangeShapeType="1"/>
          </p:cNvSpPr>
          <p:nvPr/>
        </p:nvSpPr>
        <p:spPr bwMode="auto">
          <a:xfrm>
            <a:off x="4268788" y="2222500"/>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40" name="Rectangle 107">
            <a:extLst>
              <a:ext uri="{FF2B5EF4-FFF2-40B4-BE49-F238E27FC236}">
                <a16:creationId xmlns:a16="http://schemas.microsoft.com/office/drawing/2014/main" id="{B5312D49-6D18-4B0E-A579-8641DE455021}"/>
              </a:ext>
            </a:extLst>
          </p:cNvPr>
          <p:cNvSpPr>
            <a:spLocks noChangeArrowheads="1"/>
          </p:cNvSpPr>
          <p:nvPr/>
        </p:nvSpPr>
        <p:spPr bwMode="auto">
          <a:xfrm>
            <a:off x="4005263" y="2171700"/>
            <a:ext cx="185738"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41" name="Rectangle 108">
            <a:extLst>
              <a:ext uri="{FF2B5EF4-FFF2-40B4-BE49-F238E27FC236}">
                <a16:creationId xmlns:a16="http://schemas.microsoft.com/office/drawing/2014/main" id="{2F243A03-9B2F-4976-8765-1EEFAE8534D0}"/>
              </a:ext>
            </a:extLst>
          </p:cNvPr>
          <p:cNvSpPr>
            <a:spLocks noChangeArrowheads="1"/>
          </p:cNvSpPr>
          <p:nvPr/>
        </p:nvSpPr>
        <p:spPr bwMode="auto">
          <a:xfrm>
            <a:off x="4005263" y="2181225"/>
            <a:ext cx="2397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42" name="Line 109">
            <a:extLst>
              <a:ext uri="{FF2B5EF4-FFF2-40B4-BE49-F238E27FC236}">
                <a16:creationId xmlns:a16="http://schemas.microsoft.com/office/drawing/2014/main" id="{2856ADE7-8778-4475-800B-E16C326419EC}"/>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44" name="Freeform 111">
            <a:extLst>
              <a:ext uri="{FF2B5EF4-FFF2-40B4-BE49-F238E27FC236}">
                <a16:creationId xmlns:a16="http://schemas.microsoft.com/office/drawing/2014/main" id="{88BC39C3-D113-4A5D-9A96-FD6C3EE5F241}"/>
              </a:ext>
            </a:extLst>
          </p:cNvPr>
          <p:cNvSpPr>
            <a:spLocks/>
          </p:cNvSpPr>
          <p:nvPr/>
        </p:nvSpPr>
        <p:spPr bwMode="auto">
          <a:xfrm>
            <a:off x="5026025" y="2343150"/>
            <a:ext cx="1149350" cy="169863"/>
          </a:xfrm>
          <a:custGeom>
            <a:avLst/>
            <a:gdLst>
              <a:gd name="T0" fmla="*/ 16 w 724"/>
              <a:gd name="T1" fmla="*/ 106 h 107"/>
              <a:gd name="T2" fmla="*/ 21 w 724"/>
              <a:gd name="T3" fmla="*/ 98 h 107"/>
              <a:gd name="T4" fmla="*/ 35 w 724"/>
              <a:gd name="T5" fmla="*/ 88 h 107"/>
              <a:gd name="T6" fmla="*/ 65 w 724"/>
              <a:gd name="T7" fmla="*/ 91 h 107"/>
              <a:gd name="T8" fmla="*/ 70 w 724"/>
              <a:gd name="T9" fmla="*/ 80 h 107"/>
              <a:gd name="T10" fmla="*/ 105 w 724"/>
              <a:gd name="T11" fmla="*/ 80 h 107"/>
              <a:gd name="T12" fmla="*/ 97 w 724"/>
              <a:gd name="T13" fmla="*/ 79 h 107"/>
              <a:gd name="T14" fmla="*/ 134 w 724"/>
              <a:gd name="T15" fmla="*/ 77 h 107"/>
              <a:gd name="T16" fmla="*/ 190 w 724"/>
              <a:gd name="T17" fmla="*/ 83 h 107"/>
              <a:gd name="T18" fmla="*/ 199 w 724"/>
              <a:gd name="T19" fmla="*/ 79 h 107"/>
              <a:gd name="T20" fmla="*/ 218 w 724"/>
              <a:gd name="T21" fmla="*/ 74 h 107"/>
              <a:gd name="T22" fmla="*/ 237 w 724"/>
              <a:gd name="T23" fmla="*/ 67 h 107"/>
              <a:gd name="T24" fmla="*/ 229 w 724"/>
              <a:gd name="T25" fmla="*/ 59 h 107"/>
              <a:gd name="T26" fmla="*/ 276 w 724"/>
              <a:gd name="T27" fmla="*/ 56 h 107"/>
              <a:gd name="T28" fmla="*/ 287 w 724"/>
              <a:gd name="T29" fmla="*/ 40 h 107"/>
              <a:gd name="T30" fmla="*/ 309 w 724"/>
              <a:gd name="T31" fmla="*/ 47 h 107"/>
              <a:gd name="T32" fmla="*/ 314 w 724"/>
              <a:gd name="T33" fmla="*/ 50 h 107"/>
              <a:gd name="T34" fmla="*/ 344 w 724"/>
              <a:gd name="T35" fmla="*/ 48 h 107"/>
              <a:gd name="T36" fmla="*/ 355 w 724"/>
              <a:gd name="T37" fmla="*/ 37 h 107"/>
              <a:gd name="T38" fmla="*/ 402 w 724"/>
              <a:gd name="T39" fmla="*/ 48 h 107"/>
              <a:gd name="T40" fmla="*/ 430 w 724"/>
              <a:gd name="T41" fmla="*/ 32 h 107"/>
              <a:gd name="T42" fmla="*/ 454 w 724"/>
              <a:gd name="T43" fmla="*/ 39 h 107"/>
              <a:gd name="T44" fmla="*/ 477 w 724"/>
              <a:gd name="T45" fmla="*/ 35 h 107"/>
              <a:gd name="T46" fmla="*/ 505 w 724"/>
              <a:gd name="T47" fmla="*/ 20 h 107"/>
              <a:gd name="T48" fmla="*/ 540 w 724"/>
              <a:gd name="T49" fmla="*/ 31 h 107"/>
              <a:gd name="T50" fmla="*/ 596 w 724"/>
              <a:gd name="T51" fmla="*/ 31 h 107"/>
              <a:gd name="T52" fmla="*/ 620 w 724"/>
              <a:gd name="T53" fmla="*/ 28 h 107"/>
              <a:gd name="T54" fmla="*/ 673 w 724"/>
              <a:gd name="T55" fmla="*/ 28 h 107"/>
              <a:gd name="T56" fmla="*/ 682 w 724"/>
              <a:gd name="T57" fmla="*/ 23 h 107"/>
              <a:gd name="T58" fmla="*/ 706 w 724"/>
              <a:gd name="T59" fmla="*/ 28 h 107"/>
              <a:gd name="T60" fmla="*/ 724 w 724"/>
              <a:gd name="T61" fmla="*/ 23 h 107"/>
              <a:gd name="T62" fmla="*/ 706 w 724"/>
              <a:gd name="T63" fmla="*/ 5 h 107"/>
              <a:gd name="T64" fmla="*/ 682 w 724"/>
              <a:gd name="T65" fmla="*/ 0 h 107"/>
              <a:gd name="T66" fmla="*/ 673 w 724"/>
              <a:gd name="T67" fmla="*/ 5 h 107"/>
              <a:gd name="T68" fmla="*/ 620 w 724"/>
              <a:gd name="T69" fmla="*/ 5 h 107"/>
              <a:gd name="T70" fmla="*/ 596 w 724"/>
              <a:gd name="T71" fmla="*/ 8 h 107"/>
              <a:gd name="T72" fmla="*/ 540 w 724"/>
              <a:gd name="T73" fmla="*/ 8 h 107"/>
              <a:gd name="T74" fmla="*/ 499 w 724"/>
              <a:gd name="T75" fmla="*/ 12 h 107"/>
              <a:gd name="T76" fmla="*/ 477 w 724"/>
              <a:gd name="T77" fmla="*/ 13 h 107"/>
              <a:gd name="T78" fmla="*/ 454 w 724"/>
              <a:gd name="T79" fmla="*/ 16 h 107"/>
              <a:gd name="T80" fmla="*/ 418 w 724"/>
              <a:gd name="T81" fmla="*/ 29 h 107"/>
              <a:gd name="T82" fmla="*/ 395 w 724"/>
              <a:gd name="T83" fmla="*/ 26 h 107"/>
              <a:gd name="T84" fmla="*/ 351 w 724"/>
              <a:gd name="T85" fmla="*/ 28 h 107"/>
              <a:gd name="T86" fmla="*/ 349 w 724"/>
              <a:gd name="T87" fmla="*/ 28 h 107"/>
              <a:gd name="T88" fmla="*/ 311 w 724"/>
              <a:gd name="T89" fmla="*/ 28 h 107"/>
              <a:gd name="T90" fmla="*/ 304 w 724"/>
              <a:gd name="T91" fmla="*/ 26 h 107"/>
              <a:gd name="T92" fmla="*/ 282 w 724"/>
              <a:gd name="T93" fmla="*/ 31 h 107"/>
              <a:gd name="T94" fmla="*/ 271 w 724"/>
              <a:gd name="T95" fmla="*/ 34 h 107"/>
              <a:gd name="T96" fmla="*/ 236 w 724"/>
              <a:gd name="T97" fmla="*/ 37 h 107"/>
              <a:gd name="T98" fmla="*/ 229 w 724"/>
              <a:gd name="T99" fmla="*/ 48 h 107"/>
              <a:gd name="T100" fmla="*/ 220 w 724"/>
              <a:gd name="T101" fmla="*/ 50 h 107"/>
              <a:gd name="T102" fmla="*/ 202 w 724"/>
              <a:gd name="T103" fmla="*/ 53 h 107"/>
              <a:gd name="T104" fmla="*/ 190 w 724"/>
              <a:gd name="T105" fmla="*/ 61 h 107"/>
              <a:gd name="T106" fmla="*/ 148 w 724"/>
              <a:gd name="T107" fmla="*/ 61 h 107"/>
              <a:gd name="T108" fmla="*/ 115 w 724"/>
              <a:gd name="T109" fmla="*/ 56 h 107"/>
              <a:gd name="T110" fmla="*/ 86 w 724"/>
              <a:gd name="T111" fmla="*/ 67 h 107"/>
              <a:gd name="T112" fmla="*/ 81 w 724"/>
              <a:gd name="T113" fmla="*/ 71 h 107"/>
              <a:gd name="T114" fmla="*/ 62 w 724"/>
              <a:gd name="T115" fmla="*/ 83 h 107"/>
              <a:gd name="T116" fmla="*/ 53 w 724"/>
              <a:gd name="T117" fmla="*/ 88 h 107"/>
              <a:gd name="T118" fmla="*/ 24 w 724"/>
              <a:gd name="T119" fmla="*/ 83 h 107"/>
              <a:gd name="T120" fmla="*/ 2 w 724"/>
              <a:gd name="T121" fmla="*/ 88 h 107"/>
              <a:gd name="T122" fmla="*/ 6 w 724"/>
              <a:gd name="T123" fmla="*/ 8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4" h="107">
                <a:moveTo>
                  <a:pt x="22" y="93"/>
                </a:moveTo>
                <a:lnTo>
                  <a:pt x="0" y="93"/>
                </a:lnTo>
                <a:lnTo>
                  <a:pt x="0" y="96"/>
                </a:lnTo>
                <a:lnTo>
                  <a:pt x="0" y="96"/>
                </a:lnTo>
                <a:lnTo>
                  <a:pt x="2" y="101"/>
                </a:lnTo>
                <a:lnTo>
                  <a:pt x="3" y="104"/>
                </a:lnTo>
                <a:lnTo>
                  <a:pt x="6" y="106"/>
                </a:lnTo>
                <a:lnTo>
                  <a:pt x="11" y="107"/>
                </a:lnTo>
                <a:lnTo>
                  <a:pt x="16" y="106"/>
                </a:lnTo>
                <a:lnTo>
                  <a:pt x="19" y="104"/>
                </a:lnTo>
                <a:lnTo>
                  <a:pt x="21" y="101"/>
                </a:lnTo>
                <a:lnTo>
                  <a:pt x="22" y="96"/>
                </a:lnTo>
                <a:lnTo>
                  <a:pt x="22" y="93"/>
                </a:lnTo>
                <a:lnTo>
                  <a:pt x="11" y="93"/>
                </a:lnTo>
                <a:lnTo>
                  <a:pt x="11" y="104"/>
                </a:lnTo>
                <a:lnTo>
                  <a:pt x="16" y="102"/>
                </a:lnTo>
                <a:lnTo>
                  <a:pt x="19" y="101"/>
                </a:lnTo>
                <a:lnTo>
                  <a:pt x="21" y="98"/>
                </a:lnTo>
                <a:lnTo>
                  <a:pt x="11" y="104"/>
                </a:lnTo>
                <a:lnTo>
                  <a:pt x="17" y="104"/>
                </a:lnTo>
                <a:lnTo>
                  <a:pt x="24" y="104"/>
                </a:lnTo>
                <a:lnTo>
                  <a:pt x="29" y="104"/>
                </a:lnTo>
                <a:lnTo>
                  <a:pt x="29" y="104"/>
                </a:lnTo>
                <a:lnTo>
                  <a:pt x="33" y="102"/>
                </a:lnTo>
                <a:lnTo>
                  <a:pt x="35" y="102"/>
                </a:lnTo>
                <a:lnTo>
                  <a:pt x="41" y="98"/>
                </a:lnTo>
                <a:lnTo>
                  <a:pt x="35" y="88"/>
                </a:lnTo>
                <a:lnTo>
                  <a:pt x="35" y="99"/>
                </a:lnTo>
                <a:lnTo>
                  <a:pt x="40" y="98"/>
                </a:lnTo>
                <a:lnTo>
                  <a:pt x="35" y="99"/>
                </a:lnTo>
                <a:lnTo>
                  <a:pt x="40" y="99"/>
                </a:lnTo>
                <a:lnTo>
                  <a:pt x="53" y="99"/>
                </a:lnTo>
                <a:lnTo>
                  <a:pt x="53" y="99"/>
                </a:lnTo>
                <a:lnTo>
                  <a:pt x="57" y="98"/>
                </a:lnTo>
                <a:lnTo>
                  <a:pt x="61" y="96"/>
                </a:lnTo>
                <a:lnTo>
                  <a:pt x="65" y="91"/>
                </a:lnTo>
                <a:lnTo>
                  <a:pt x="57" y="83"/>
                </a:lnTo>
                <a:lnTo>
                  <a:pt x="57" y="94"/>
                </a:lnTo>
                <a:lnTo>
                  <a:pt x="62" y="93"/>
                </a:lnTo>
                <a:lnTo>
                  <a:pt x="57" y="94"/>
                </a:lnTo>
                <a:lnTo>
                  <a:pt x="62" y="94"/>
                </a:lnTo>
                <a:lnTo>
                  <a:pt x="62" y="94"/>
                </a:lnTo>
                <a:lnTo>
                  <a:pt x="67" y="94"/>
                </a:lnTo>
                <a:lnTo>
                  <a:pt x="75" y="91"/>
                </a:lnTo>
                <a:lnTo>
                  <a:pt x="70" y="80"/>
                </a:lnTo>
                <a:lnTo>
                  <a:pt x="70" y="91"/>
                </a:lnTo>
                <a:lnTo>
                  <a:pt x="75" y="91"/>
                </a:lnTo>
                <a:lnTo>
                  <a:pt x="80" y="91"/>
                </a:lnTo>
                <a:lnTo>
                  <a:pt x="86" y="91"/>
                </a:lnTo>
                <a:lnTo>
                  <a:pt x="86" y="91"/>
                </a:lnTo>
                <a:lnTo>
                  <a:pt x="91" y="90"/>
                </a:lnTo>
                <a:lnTo>
                  <a:pt x="92" y="90"/>
                </a:lnTo>
                <a:lnTo>
                  <a:pt x="104" y="82"/>
                </a:lnTo>
                <a:lnTo>
                  <a:pt x="105" y="80"/>
                </a:lnTo>
                <a:lnTo>
                  <a:pt x="107" y="77"/>
                </a:lnTo>
                <a:lnTo>
                  <a:pt x="108" y="72"/>
                </a:lnTo>
                <a:lnTo>
                  <a:pt x="108" y="67"/>
                </a:lnTo>
                <a:lnTo>
                  <a:pt x="97" y="67"/>
                </a:lnTo>
                <a:lnTo>
                  <a:pt x="97" y="79"/>
                </a:lnTo>
                <a:lnTo>
                  <a:pt x="102" y="77"/>
                </a:lnTo>
                <a:lnTo>
                  <a:pt x="105" y="75"/>
                </a:lnTo>
                <a:lnTo>
                  <a:pt x="107" y="72"/>
                </a:lnTo>
                <a:lnTo>
                  <a:pt x="97" y="79"/>
                </a:lnTo>
                <a:lnTo>
                  <a:pt x="104" y="79"/>
                </a:lnTo>
                <a:lnTo>
                  <a:pt x="108" y="79"/>
                </a:lnTo>
                <a:lnTo>
                  <a:pt x="115" y="79"/>
                </a:lnTo>
                <a:lnTo>
                  <a:pt x="121" y="79"/>
                </a:lnTo>
                <a:lnTo>
                  <a:pt x="126" y="79"/>
                </a:lnTo>
                <a:lnTo>
                  <a:pt x="131" y="79"/>
                </a:lnTo>
                <a:lnTo>
                  <a:pt x="139" y="79"/>
                </a:lnTo>
                <a:lnTo>
                  <a:pt x="139" y="67"/>
                </a:lnTo>
                <a:lnTo>
                  <a:pt x="134" y="77"/>
                </a:lnTo>
                <a:lnTo>
                  <a:pt x="143" y="82"/>
                </a:lnTo>
                <a:lnTo>
                  <a:pt x="143" y="82"/>
                </a:lnTo>
                <a:lnTo>
                  <a:pt x="148" y="83"/>
                </a:lnTo>
                <a:lnTo>
                  <a:pt x="155" y="83"/>
                </a:lnTo>
                <a:lnTo>
                  <a:pt x="166" y="83"/>
                </a:lnTo>
                <a:lnTo>
                  <a:pt x="172" y="83"/>
                </a:lnTo>
                <a:lnTo>
                  <a:pt x="177" y="83"/>
                </a:lnTo>
                <a:lnTo>
                  <a:pt x="183" y="83"/>
                </a:lnTo>
                <a:lnTo>
                  <a:pt x="190" y="83"/>
                </a:lnTo>
                <a:lnTo>
                  <a:pt x="190" y="83"/>
                </a:lnTo>
                <a:lnTo>
                  <a:pt x="194" y="82"/>
                </a:lnTo>
                <a:lnTo>
                  <a:pt x="198" y="80"/>
                </a:lnTo>
                <a:lnTo>
                  <a:pt x="202" y="75"/>
                </a:lnTo>
                <a:lnTo>
                  <a:pt x="194" y="67"/>
                </a:lnTo>
                <a:lnTo>
                  <a:pt x="194" y="79"/>
                </a:lnTo>
                <a:lnTo>
                  <a:pt x="199" y="77"/>
                </a:lnTo>
                <a:lnTo>
                  <a:pt x="194" y="79"/>
                </a:lnTo>
                <a:lnTo>
                  <a:pt x="199" y="79"/>
                </a:lnTo>
                <a:lnTo>
                  <a:pt x="199" y="79"/>
                </a:lnTo>
                <a:lnTo>
                  <a:pt x="204" y="77"/>
                </a:lnTo>
                <a:lnTo>
                  <a:pt x="206" y="77"/>
                </a:lnTo>
                <a:lnTo>
                  <a:pt x="214" y="72"/>
                </a:lnTo>
                <a:lnTo>
                  <a:pt x="207" y="63"/>
                </a:lnTo>
                <a:lnTo>
                  <a:pt x="207" y="74"/>
                </a:lnTo>
                <a:lnTo>
                  <a:pt x="212" y="74"/>
                </a:lnTo>
                <a:lnTo>
                  <a:pt x="218" y="74"/>
                </a:lnTo>
                <a:lnTo>
                  <a:pt x="218" y="74"/>
                </a:lnTo>
                <a:lnTo>
                  <a:pt x="223" y="72"/>
                </a:lnTo>
                <a:lnTo>
                  <a:pt x="223" y="72"/>
                </a:lnTo>
                <a:lnTo>
                  <a:pt x="229" y="69"/>
                </a:lnTo>
                <a:lnTo>
                  <a:pt x="225" y="59"/>
                </a:lnTo>
                <a:lnTo>
                  <a:pt x="225" y="71"/>
                </a:lnTo>
                <a:lnTo>
                  <a:pt x="229" y="71"/>
                </a:lnTo>
                <a:lnTo>
                  <a:pt x="229" y="71"/>
                </a:lnTo>
                <a:lnTo>
                  <a:pt x="234" y="69"/>
                </a:lnTo>
                <a:lnTo>
                  <a:pt x="237" y="67"/>
                </a:lnTo>
                <a:lnTo>
                  <a:pt x="239" y="64"/>
                </a:lnTo>
                <a:lnTo>
                  <a:pt x="241" y="59"/>
                </a:lnTo>
                <a:lnTo>
                  <a:pt x="241" y="48"/>
                </a:lnTo>
                <a:lnTo>
                  <a:pt x="229" y="48"/>
                </a:lnTo>
                <a:lnTo>
                  <a:pt x="229" y="59"/>
                </a:lnTo>
                <a:lnTo>
                  <a:pt x="234" y="58"/>
                </a:lnTo>
                <a:lnTo>
                  <a:pt x="237" y="56"/>
                </a:lnTo>
                <a:lnTo>
                  <a:pt x="239" y="53"/>
                </a:lnTo>
                <a:lnTo>
                  <a:pt x="229" y="59"/>
                </a:lnTo>
                <a:lnTo>
                  <a:pt x="236" y="59"/>
                </a:lnTo>
                <a:lnTo>
                  <a:pt x="241" y="59"/>
                </a:lnTo>
                <a:lnTo>
                  <a:pt x="247" y="59"/>
                </a:lnTo>
                <a:lnTo>
                  <a:pt x="253" y="59"/>
                </a:lnTo>
                <a:lnTo>
                  <a:pt x="258" y="59"/>
                </a:lnTo>
                <a:lnTo>
                  <a:pt x="263" y="59"/>
                </a:lnTo>
                <a:lnTo>
                  <a:pt x="263" y="59"/>
                </a:lnTo>
                <a:lnTo>
                  <a:pt x="268" y="59"/>
                </a:lnTo>
                <a:lnTo>
                  <a:pt x="276" y="56"/>
                </a:lnTo>
                <a:lnTo>
                  <a:pt x="271" y="45"/>
                </a:lnTo>
                <a:lnTo>
                  <a:pt x="271" y="56"/>
                </a:lnTo>
                <a:lnTo>
                  <a:pt x="276" y="56"/>
                </a:lnTo>
                <a:lnTo>
                  <a:pt x="280" y="56"/>
                </a:lnTo>
                <a:lnTo>
                  <a:pt x="280" y="56"/>
                </a:lnTo>
                <a:lnTo>
                  <a:pt x="285" y="55"/>
                </a:lnTo>
                <a:lnTo>
                  <a:pt x="287" y="55"/>
                </a:lnTo>
                <a:lnTo>
                  <a:pt x="293" y="50"/>
                </a:lnTo>
                <a:lnTo>
                  <a:pt x="287" y="40"/>
                </a:lnTo>
                <a:lnTo>
                  <a:pt x="287" y="51"/>
                </a:lnTo>
                <a:lnTo>
                  <a:pt x="292" y="50"/>
                </a:lnTo>
                <a:lnTo>
                  <a:pt x="287" y="51"/>
                </a:lnTo>
                <a:lnTo>
                  <a:pt x="293" y="51"/>
                </a:lnTo>
                <a:lnTo>
                  <a:pt x="298" y="51"/>
                </a:lnTo>
                <a:lnTo>
                  <a:pt x="298" y="51"/>
                </a:lnTo>
                <a:lnTo>
                  <a:pt x="303" y="50"/>
                </a:lnTo>
                <a:lnTo>
                  <a:pt x="303" y="50"/>
                </a:lnTo>
                <a:lnTo>
                  <a:pt x="309" y="47"/>
                </a:lnTo>
                <a:lnTo>
                  <a:pt x="304" y="37"/>
                </a:lnTo>
                <a:lnTo>
                  <a:pt x="300" y="47"/>
                </a:lnTo>
                <a:lnTo>
                  <a:pt x="304" y="48"/>
                </a:lnTo>
                <a:lnTo>
                  <a:pt x="309" y="47"/>
                </a:lnTo>
                <a:lnTo>
                  <a:pt x="298" y="47"/>
                </a:lnTo>
                <a:lnTo>
                  <a:pt x="303" y="50"/>
                </a:lnTo>
                <a:lnTo>
                  <a:pt x="304" y="50"/>
                </a:lnTo>
                <a:lnTo>
                  <a:pt x="309" y="51"/>
                </a:lnTo>
                <a:lnTo>
                  <a:pt x="314" y="50"/>
                </a:lnTo>
                <a:lnTo>
                  <a:pt x="314" y="50"/>
                </a:lnTo>
                <a:lnTo>
                  <a:pt x="320" y="47"/>
                </a:lnTo>
                <a:lnTo>
                  <a:pt x="316" y="37"/>
                </a:lnTo>
                <a:lnTo>
                  <a:pt x="316" y="48"/>
                </a:lnTo>
                <a:lnTo>
                  <a:pt x="322" y="48"/>
                </a:lnTo>
                <a:lnTo>
                  <a:pt x="327" y="48"/>
                </a:lnTo>
                <a:lnTo>
                  <a:pt x="332" y="48"/>
                </a:lnTo>
                <a:lnTo>
                  <a:pt x="339" y="48"/>
                </a:lnTo>
                <a:lnTo>
                  <a:pt x="344" y="48"/>
                </a:lnTo>
                <a:lnTo>
                  <a:pt x="344" y="37"/>
                </a:lnTo>
                <a:lnTo>
                  <a:pt x="338" y="47"/>
                </a:lnTo>
                <a:lnTo>
                  <a:pt x="343" y="50"/>
                </a:lnTo>
                <a:lnTo>
                  <a:pt x="344" y="50"/>
                </a:lnTo>
                <a:lnTo>
                  <a:pt x="349" y="51"/>
                </a:lnTo>
                <a:lnTo>
                  <a:pt x="354" y="50"/>
                </a:lnTo>
                <a:lnTo>
                  <a:pt x="354" y="50"/>
                </a:lnTo>
                <a:lnTo>
                  <a:pt x="360" y="47"/>
                </a:lnTo>
                <a:lnTo>
                  <a:pt x="355" y="37"/>
                </a:lnTo>
                <a:lnTo>
                  <a:pt x="355" y="48"/>
                </a:lnTo>
                <a:lnTo>
                  <a:pt x="362" y="48"/>
                </a:lnTo>
                <a:lnTo>
                  <a:pt x="367" y="48"/>
                </a:lnTo>
                <a:lnTo>
                  <a:pt x="373" y="48"/>
                </a:lnTo>
                <a:lnTo>
                  <a:pt x="379" y="48"/>
                </a:lnTo>
                <a:lnTo>
                  <a:pt x="384" y="48"/>
                </a:lnTo>
                <a:lnTo>
                  <a:pt x="390" y="48"/>
                </a:lnTo>
                <a:lnTo>
                  <a:pt x="395" y="48"/>
                </a:lnTo>
                <a:lnTo>
                  <a:pt x="402" y="48"/>
                </a:lnTo>
                <a:lnTo>
                  <a:pt x="408" y="48"/>
                </a:lnTo>
                <a:lnTo>
                  <a:pt x="413" y="48"/>
                </a:lnTo>
                <a:lnTo>
                  <a:pt x="419" y="48"/>
                </a:lnTo>
                <a:lnTo>
                  <a:pt x="426" y="48"/>
                </a:lnTo>
                <a:lnTo>
                  <a:pt x="426" y="48"/>
                </a:lnTo>
                <a:lnTo>
                  <a:pt x="430" y="47"/>
                </a:lnTo>
                <a:lnTo>
                  <a:pt x="434" y="45"/>
                </a:lnTo>
                <a:lnTo>
                  <a:pt x="438" y="40"/>
                </a:lnTo>
                <a:lnTo>
                  <a:pt x="430" y="32"/>
                </a:lnTo>
                <a:lnTo>
                  <a:pt x="437" y="42"/>
                </a:lnTo>
                <a:lnTo>
                  <a:pt x="443" y="37"/>
                </a:lnTo>
                <a:lnTo>
                  <a:pt x="437" y="28"/>
                </a:lnTo>
                <a:lnTo>
                  <a:pt x="437" y="39"/>
                </a:lnTo>
                <a:lnTo>
                  <a:pt x="442" y="37"/>
                </a:lnTo>
                <a:lnTo>
                  <a:pt x="437" y="39"/>
                </a:lnTo>
                <a:lnTo>
                  <a:pt x="442" y="39"/>
                </a:lnTo>
                <a:lnTo>
                  <a:pt x="448" y="39"/>
                </a:lnTo>
                <a:lnTo>
                  <a:pt x="454" y="39"/>
                </a:lnTo>
                <a:lnTo>
                  <a:pt x="454" y="39"/>
                </a:lnTo>
                <a:lnTo>
                  <a:pt x="459" y="37"/>
                </a:lnTo>
                <a:lnTo>
                  <a:pt x="461" y="37"/>
                </a:lnTo>
                <a:lnTo>
                  <a:pt x="465" y="34"/>
                </a:lnTo>
                <a:lnTo>
                  <a:pt x="459" y="24"/>
                </a:lnTo>
                <a:lnTo>
                  <a:pt x="459" y="35"/>
                </a:lnTo>
                <a:lnTo>
                  <a:pt x="464" y="35"/>
                </a:lnTo>
                <a:lnTo>
                  <a:pt x="472" y="35"/>
                </a:lnTo>
                <a:lnTo>
                  <a:pt x="477" y="35"/>
                </a:lnTo>
                <a:lnTo>
                  <a:pt x="481" y="35"/>
                </a:lnTo>
                <a:lnTo>
                  <a:pt x="488" y="35"/>
                </a:lnTo>
                <a:lnTo>
                  <a:pt x="494" y="35"/>
                </a:lnTo>
                <a:lnTo>
                  <a:pt x="499" y="35"/>
                </a:lnTo>
                <a:lnTo>
                  <a:pt x="499" y="35"/>
                </a:lnTo>
                <a:lnTo>
                  <a:pt x="504" y="34"/>
                </a:lnTo>
                <a:lnTo>
                  <a:pt x="505" y="34"/>
                </a:lnTo>
                <a:lnTo>
                  <a:pt x="512" y="29"/>
                </a:lnTo>
                <a:lnTo>
                  <a:pt x="505" y="20"/>
                </a:lnTo>
                <a:lnTo>
                  <a:pt x="505" y="31"/>
                </a:lnTo>
                <a:lnTo>
                  <a:pt x="510" y="29"/>
                </a:lnTo>
                <a:lnTo>
                  <a:pt x="505" y="31"/>
                </a:lnTo>
                <a:lnTo>
                  <a:pt x="510" y="31"/>
                </a:lnTo>
                <a:lnTo>
                  <a:pt x="516" y="31"/>
                </a:lnTo>
                <a:lnTo>
                  <a:pt x="523" y="31"/>
                </a:lnTo>
                <a:lnTo>
                  <a:pt x="528" y="31"/>
                </a:lnTo>
                <a:lnTo>
                  <a:pt x="532" y="31"/>
                </a:lnTo>
                <a:lnTo>
                  <a:pt x="540" y="31"/>
                </a:lnTo>
                <a:lnTo>
                  <a:pt x="550" y="31"/>
                </a:lnTo>
                <a:lnTo>
                  <a:pt x="558" y="31"/>
                </a:lnTo>
                <a:lnTo>
                  <a:pt x="563" y="31"/>
                </a:lnTo>
                <a:lnTo>
                  <a:pt x="567" y="31"/>
                </a:lnTo>
                <a:lnTo>
                  <a:pt x="574" y="31"/>
                </a:lnTo>
                <a:lnTo>
                  <a:pt x="580" y="31"/>
                </a:lnTo>
                <a:lnTo>
                  <a:pt x="585" y="31"/>
                </a:lnTo>
                <a:lnTo>
                  <a:pt x="591" y="31"/>
                </a:lnTo>
                <a:lnTo>
                  <a:pt x="596" y="31"/>
                </a:lnTo>
                <a:lnTo>
                  <a:pt x="596" y="31"/>
                </a:lnTo>
                <a:lnTo>
                  <a:pt x="601" y="29"/>
                </a:lnTo>
                <a:lnTo>
                  <a:pt x="601" y="29"/>
                </a:lnTo>
                <a:lnTo>
                  <a:pt x="607" y="26"/>
                </a:lnTo>
                <a:lnTo>
                  <a:pt x="603" y="16"/>
                </a:lnTo>
                <a:lnTo>
                  <a:pt x="603" y="28"/>
                </a:lnTo>
                <a:lnTo>
                  <a:pt x="609" y="28"/>
                </a:lnTo>
                <a:lnTo>
                  <a:pt x="614" y="28"/>
                </a:lnTo>
                <a:lnTo>
                  <a:pt x="620" y="28"/>
                </a:lnTo>
                <a:lnTo>
                  <a:pt x="626" y="28"/>
                </a:lnTo>
                <a:lnTo>
                  <a:pt x="631" y="28"/>
                </a:lnTo>
                <a:lnTo>
                  <a:pt x="638" y="28"/>
                </a:lnTo>
                <a:lnTo>
                  <a:pt x="642" y="28"/>
                </a:lnTo>
                <a:lnTo>
                  <a:pt x="649" y="28"/>
                </a:lnTo>
                <a:lnTo>
                  <a:pt x="655" y="28"/>
                </a:lnTo>
                <a:lnTo>
                  <a:pt x="660" y="28"/>
                </a:lnTo>
                <a:lnTo>
                  <a:pt x="665" y="28"/>
                </a:lnTo>
                <a:lnTo>
                  <a:pt x="673" y="28"/>
                </a:lnTo>
                <a:lnTo>
                  <a:pt x="677" y="28"/>
                </a:lnTo>
                <a:lnTo>
                  <a:pt x="677" y="28"/>
                </a:lnTo>
                <a:lnTo>
                  <a:pt x="682" y="26"/>
                </a:lnTo>
                <a:lnTo>
                  <a:pt x="685" y="24"/>
                </a:lnTo>
                <a:lnTo>
                  <a:pt x="690" y="20"/>
                </a:lnTo>
                <a:lnTo>
                  <a:pt x="682" y="12"/>
                </a:lnTo>
                <a:lnTo>
                  <a:pt x="682" y="23"/>
                </a:lnTo>
                <a:lnTo>
                  <a:pt x="687" y="21"/>
                </a:lnTo>
                <a:lnTo>
                  <a:pt x="682" y="23"/>
                </a:lnTo>
                <a:lnTo>
                  <a:pt x="689" y="23"/>
                </a:lnTo>
                <a:lnTo>
                  <a:pt x="695" y="23"/>
                </a:lnTo>
                <a:lnTo>
                  <a:pt x="700" y="23"/>
                </a:lnTo>
                <a:lnTo>
                  <a:pt x="700" y="12"/>
                </a:lnTo>
                <a:lnTo>
                  <a:pt x="695" y="21"/>
                </a:lnTo>
                <a:lnTo>
                  <a:pt x="693" y="21"/>
                </a:lnTo>
                <a:lnTo>
                  <a:pt x="700" y="26"/>
                </a:lnTo>
                <a:lnTo>
                  <a:pt x="701" y="26"/>
                </a:lnTo>
                <a:lnTo>
                  <a:pt x="706" y="28"/>
                </a:lnTo>
                <a:lnTo>
                  <a:pt x="711" y="26"/>
                </a:lnTo>
                <a:lnTo>
                  <a:pt x="714" y="24"/>
                </a:lnTo>
                <a:lnTo>
                  <a:pt x="719" y="20"/>
                </a:lnTo>
                <a:lnTo>
                  <a:pt x="711" y="12"/>
                </a:lnTo>
                <a:lnTo>
                  <a:pt x="711" y="23"/>
                </a:lnTo>
                <a:lnTo>
                  <a:pt x="716" y="21"/>
                </a:lnTo>
                <a:lnTo>
                  <a:pt x="711" y="23"/>
                </a:lnTo>
                <a:lnTo>
                  <a:pt x="717" y="23"/>
                </a:lnTo>
                <a:lnTo>
                  <a:pt x="724" y="23"/>
                </a:lnTo>
                <a:lnTo>
                  <a:pt x="724" y="0"/>
                </a:lnTo>
                <a:lnTo>
                  <a:pt x="717" y="0"/>
                </a:lnTo>
                <a:lnTo>
                  <a:pt x="711" y="0"/>
                </a:lnTo>
                <a:lnTo>
                  <a:pt x="711" y="0"/>
                </a:lnTo>
                <a:lnTo>
                  <a:pt x="706" y="2"/>
                </a:lnTo>
                <a:lnTo>
                  <a:pt x="703" y="4"/>
                </a:lnTo>
                <a:lnTo>
                  <a:pt x="698" y="8"/>
                </a:lnTo>
                <a:lnTo>
                  <a:pt x="711" y="7"/>
                </a:lnTo>
                <a:lnTo>
                  <a:pt x="706" y="5"/>
                </a:lnTo>
                <a:lnTo>
                  <a:pt x="701" y="7"/>
                </a:lnTo>
                <a:lnTo>
                  <a:pt x="706" y="16"/>
                </a:lnTo>
                <a:lnTo>
                  <a:pt x="713" y="8"/>
                </a:lnTo>
                <a:lnTo>
                  <a:pt x="706" y="4"/>
                </a:lnTo>
                <a:lnTo>
                  <a:pt x="705" y="2"/>
                </a:lnTo>
                <a:lnTo>
                  <a:pt x="700" y="0"/>
                </a:lnTo>
                <a:lnTo>
                  <a:pt x="695" y="0"/>
                </a:lnTo>
                <a:lnTo>
                  <a:pt x="689" y="0"/>
                </a:lnTo>
                <a:lnTo>
                  <a:pt x="682" y="0"/>
                </a:lnTo>
                <a:lnTo>
                  <a:pt x="682" y="0"/>
                </a:lnTo>
                <a:lnTo>
                  <a:pt x="677" y="2"/>
                </a:lnTo>
                <a:lnTo>
                  <a:pt x="674" y="4"/>
                </a:lnTo>
                <a:lnTo>
                  <a:pt x="669" y="8"/>
                </a:lnTo>
                <a:lnTo>
                  <a:pt x="677" y="5"/>
                </a:lnTo>
                <a:lnTo>
                  <a:pt x="673" y="7"/>
                </a:lnTo>
                <a:lnTo>
                  <a:pt x="677" y="16"/>
                </a:lnTo>
                <a:lnTo>
                  <a:pt x="677" y="5"/>
                </a:lnTo>
                <a:lnTo>
                  <a:pt x="673" y="5"/>
                </a:lnTo>
                <a:lnTo>
                  <a:pt x="665" y="5"/>
                </a:lnTo>
                <a:lnTo>
                  <a:pt x="660" y="5"/>
                </a:lnTo>
                <a:lnTo>
                  <a:pt x="655" y="5"/>
                </a:lnTo>
                <a:lnTo>
                  <a:pt x="649" y="5"/>
                </a:lnTo>
                <a:lnTo>
                  <a:pt x="642" y="5"/>
                </a:lnTo>
                <a:lnTo>
                  <a:pt x="638" y="5"/>
                </a:lnTo>
                <a:lnTo>
                  <a:pt x="631" y="5"/>
                </a:lnTo>
                <a:lnTo>
                  <a:pt x="626" y="5"/>
                </a:lnTo>
                <a:lnTo>
                  <a:pt x="620" y="5"/>
                </a:lnTo>
                <a:lnTo>
                  <a:pt x="614" y="5"/>
                </a:lnTo>
                <a:lnTo>
                  <a:pt x="609" y="5"/>
                </a:lnTo>
                <a:lnTo>
                  <a:pt x="603" y="5"/>
                </a:lnTo>
                <a:lnTo>
                  <a:pt x="603" y="5"/>
                </a:lnTo>
                <a:lnTo>
                  <a:pt x="598" y="7"/>
                </a:lnTo>
                <a:lnTo>
                  <a:pt x="598" y="7"/>
                </a:lnTo>
                <a:lnTo>
                  <a:pt x="591" y="10"/>
                </a:lnTo>
                <a:lnTo>
                  <a:pt x="596" y="20"/>
                </a:lnTo>
                <a:lnTo>
                  <a:pt x="596" y="8"/>
                </a:lnTo>
                <a:lnTo>
                  <a:pt x="591" y="8"/>
                </a:lnTo>
                <a:lnTo>
                  <a:pt x="585" y="8"/>
                </a:lnTo>
                <a:lnTo>
                  <a:pt x="580" y="8"/>
                </a:lnTo>
                <a:lnTo>
                  <a:pt x="574" y="8"/>
                </a:lnTo>
                <a:lnTo>
                  <a:pt x="567" y="8"/>
                </a:lnTo>
                <a:lnTo>
                  <a:pt x="563" y="8"/>
                </a:lnTo>
                <a:lnTo>
                  <a:pt x="558" y="8"/>
                </a:lnTo>
                <a:lnTo>
                  <a:pt x="550" y="8"/>
                </a:lnTo>
                <a:lnTo>
                  <a:pt x="540" y="8"/>
                </a:lnTo>
                <a:lnTo>
                  <a:pt x="532" y="8"/>
                </a:lnTo>
                <a:lnTo>
                  <a:pt x="528" y="8"/>
                </a:lnTo>
                <a:lnTo>
                  <a:pt x="523" y="8"/>
                </a:lnTo>
                <a:lnTo>
                  <a:pt x="516" y="8"/>
                </a:lnTo>
                <a:lnTo>
                  <a:pt x="510" y="8"/>
                </a:lnTo>
                <a:lnTo>
                  <a:pt x="505" y="8"/>
                </a:lnTo>
                <a:lnTo>
                  <a:pt x="505" y="8"/>
                </a:lnTo>
                <a:lnTo>
                  <a:pt x="500" y="10"/>
                </a:lnTo>
                <a:lnTo>
                  <a:pt x="499" y="12"/>
                </a:lnTo>
                <a:lnTo>
                  <a:pt x="493" y="16"/>
                </a:lnTo>
                <a:lnTo>
                  <a:pt x="499" y="13"/>
                </a:lnTo>
                <a:lnTo>
                  <a:pt x="494" y="15"/>
                </a:lnTo>
                <a:lnTo>
                  <a:pt x="499" y="24"/>
                </a:lnTo>
                <a:lnTo>
                  <a:pt x="499" y="13"/>
                </a:lnTo>
                <a:lnTo>
                  <a:pt x="494" y="13"/>
                </a:lnTo>
                <a:lnTo>
                  <a:pt x="488" y="13"/>
                </a:lnTo>
                <a:lnTo>
                  <a:pt x="481" y="13"/>
                </a:lnTo>
                <a:lnTo>
                  <a:pt x="477" y="13"/>
                </a:lnTo>
                <a:lnTo>
                  <a:pt x="472" y="13"/>
                </a:lnTo>
                <a:lnTo>
                  <a:pt x="464" y="13"/>
                </a:lnTo>
                <a:lnTo>
                  <a:pt x="459" y="13"/>
                </a:lnTo>
                <a:lnTo>
                  <a:pt x="459" y="13"/>
                </a:lnTo>
                <a:lnTo>
                  <a:pt x="454" y="15"/>
                </a:lnTo>
                <a:lnTo>
                  <a:pt x="454" y="15"/>
                </a:lnTo>
                <a:lnTo>
                  <a:pt x="449" y="18"/>
                </a:lnTo>
                <a:lnTo>
                  <a:pt x="454" y="28"/>
                </a:lnTo>
                <a:lnTo>
                  <a:pt x="454" y="16"/>
                </a:lnTo>
                <a:lnTo>
                  <a:pt x="448" y="16"/>
                </a:lnTo>
                <a:lnTo>
                  <a:pt x="442" y="16"/>
                </a:lnTo>
                <a:lnTo>
                  <a:pt x="437" y="16"/>
                </a:lnTo>
                <a:lnTo>
                  <a:pt x="437" y="16"/>
                </a:lnTo>
                <a:lnTo>
                  <a:pt x="432" y="18"/>
                </a:lnTo>
                <a:lnTo>
                  <a:pt x="430" y="20"/>
                </a:lnTo>
                <a:lnTo>
                  <a:pt x="424" y="24"/>
                </a:lnTo>
                <a:lnTo>
                  <a:pt x="422" y="24"/>
                </a:lnTo>
                <a:lnTo>
                  <a:pt x="418" y="29"/>
                </a:lnTo>
                <a:lnTo>
                  <a:pt x="426" y="26"/>
                </a:lnTo>
                <a:lnTo>
                  <a:pt x="421" y="28"/>
                </a:lnTo>
                <a:lnTo>
                  <a:pt x="426" y="37"/>
                </a:lnTo>
                <a:lnTo>
                  <a:pt x="426" y="26"/>
                </a:lnTo>
                <a:lnTo>
                  <a:pt x="419" y="26"/>
                </a:lnTo>
                <a:lnTo>
                  <a:pt x="413" y="26"/>
                </a:lnTo>
                <a:lnTo>
                  <a:pt x="408" y="26"/>
                </a:lnTo>
                <a:lnTo>
                  <a:pt x="402" y="26"/>
                </a:lnTo>
                <a:lnTo>
                  <a:pt x="395" y="26"/>
                </a:lnTo>
                <a:lnTo>
                  <a:pt x="390" y="26"/>
                </a:lnTo>
                <a:lnTo>
                  <a:pt x="384" y="26"/>
                </a:lnTo>
                <a:lnTo>
                  <a:pt x="379" y="26"/>
                </a:lnTo>
                <a:lnTo>
                  <a:pt x="373" y="26"/>
                </a:lnTo>
                <a:lnTo>
                  <a:pt x="367" y="26"/>
                </a:lnTo>
                <a:lnTo>
                  <a:pt x="362" y="26"/>
                </a:lnTo>
                <a:lnTo>
                  <a:pt x="355" y="26"/>
                </a:lnTo>
                <a:lnTo>
                  <a:pt x="355" y="26"/>
                </a:lnTo>
                <a:lnTo>
                  <a:pt x="351" y="28"/>
                </a:lnTo>
                <a:lnTo>
                  <a:pt x="351" y="28"/>
                </a:lnTo>
                <a:lnTo>
                  <a:pt x="344" y="31"/>
                </a:lnTo>
                <a:lnTo>
                  <a:pt x="354" y="31"/>
                </a:lnTo>
                <a:lnTo>
                  <a:pt x="349" y="29"/>
                </a:lnTo>
                <a:lnTo>
                  <a:pt x="344" y="31"/>
                </a:lnTo>
                <a:lnTo>
                  <a:pt x="349" y="40"/>
                </a:lnTo>
                <a:lnTo>
                  <a:pt x="355" y="31"/>
                </a:lnTo>
                <a:lnTo>
                  <a:pt x="351" y="28"/>
                </a:lnTo>
                <a:lnTo>
                  <a:pt x="349" y="28"/>
                </a:lnTo>
                <a:lnTo>
                  <a:pt x="344" y="26"/>
                </a:lnTo>
                <a:lnTo>
                  <a:pt x="339" y="26"/>
                </a:lnTo>
                <a:lnTo>
                  <a:pt x="332" y="26"/>
                </a:lnTo>
                <a:lnTo>
                  <a:pt x="327" y="26"/>
                </a:lnTo>
                <a:lnTo>
                  <a:pt x="322" y="26"/>
                </a:lnTo>
                <a:lnTo>
                  <a:pt x="316" y="26"/>
                </a:lnTo>
                <a:lnTo>
                  <a:pt x="316" y="26"/>
                </a:lnTo>
                <a:lnTo>
                  <a:pt x="311" y="28"/>
                </a:lnTo>
                <a:lnTo>
                  <a:pt x="311" y="28"/>
                </a:lnTo>
                <a:lnTo>
                  <a:pt x="304" y="31"/>
                </a:lnTo>
                <a:lnTo>
                  <a:pt x="314" y="31"/>
                </a:lnTo>
                <a:lnTo>
                  <a:pt x="309" y="29"/>
                </a:lnTo>
                <a:lnTo>
                  <a:pt x="304" y="31"/>
                </a:lnTo>
                <a:lnTo>
                  <a:pt x="309" y="40"/>
                </a:lnTo>
                <a:lnTo>
                  <a:pt x="316" y="31"/>
                </a:lnTo>
                <a:lnTo>
                  <a:pt x="311" y="28"/>
                </a:lnTo>
                <a:lnTo>
                  <a:pt x="309" y="28"/>
                </a:lnTo>
                <a:lnTo>
                  <a:pt x="304" y="26"/>
                </a:lnTo>
                <a:lnTo>
                  <a:pt x="300" y="28"/>
                </a:lnTo>
                <a:lnTo>
                  <a:pt x="300" y="28"/>
                </a:lnTo>
                <a:lnTo>
                  <a:pt x="293" y="31"/>
                </a:lnTo>
                <a:lnTo>
                  <a:pt x="298" y="40"/>
                </a:lnTo>
                <a:lnTo>
                  <a:pt x="298" y="29"/>
                </a:lnTo>
                <a:lnTo>
                  <a:pt x="293" y="29"/>
                </a:lnTo>
                <a:lnTo>
                  <a:pt x="287" y="29"/>
                </a:lnTo>
                <a:lnTo>
                  <a:pt x="287" y="29"/>
                </a:lnTo>
                <a:lnTo>
                  <a:pt x="282" y="31"/>
                </a:lnTo>
                <a:lnTo>
                  <a:pt x="280" y="32"/>
                </a:lnTo>
                <a:lnTo>
                  <a:pt x="274" y="37"/>
                </a:lnTo>
                <a:lnTo>
                  <a:pt x="280" y="34"/>
                </a:lnTo>
                <a:lnTo>
                  <a:pt x="276" y="35"/>
                </a:lnTo>
                <a:lnTo>
                  <a:pt x="280" y="45"/>
                </a:lnTo>
                <a:lnTo>
                  <a:pt x="280" y="34"/>
                </a:lnTo>
                <a:lnTo>
                  <a:pt x="276" y="34"/>
                </a:lnTo>
                <a:lnTo>
                  <a:pt x="271" y="34"/>
                </a:lnTo>
                <a:lnTo>
                  <a:pt x="271" y="34"/>
                </a:lnTo>
                <a:lnTo>
                  <a:pt x="268" y="35"/>
                </a:lnTo>
                <a:lnTo>
                  <a:pt x="260" y="39"/>
                </a:lnTo>
                <a:lnTo>
                  <a:pt x="263" y="48"/>
                </a:lnTo>
                <a:lnTo>
                  <a:pt x="263" y="37"/>
                </a:lnTo>
                <a:lnTo>
                  <a:pt x="258" y="37"/>
                </a:lnTo>
                <a:lnTo>
                  <a:pt x="253" y="37"/>
                </a:lnTo>
                <a:lnTo>
                  <a:pt x="247" y="37"/>
                </a:lnTo>
                <a:lnTo>
                  <a:pt x="241" y="37"/>
                </a:lnTo>
                <a:lnTo>
                  <a:pt x="236" y="37"/>
                </a:lnTo>
                <a:lnTo>
                  <a:pt x="229" y="37"/>
                </a:lnTo>
                <a:lnTo>
                  <a:pt x="229" y="37"/>
                </a:lnTo>
                <a:lnTo>
                  <a:pt x="225" y="39"/>
                </a:lnTo>
                <a:lnTo>
                  <a:pt x="222" y="40"/>
                </a:lnTo>
                <a:lnTo>
                  <a:pt x="220" y="43"/>
                </a:lnTo>
                <a:lnTo>
                  <a:pt x="218" y="48"/>
                </a:lnTo>
                <a:lnTo>
                  <a:pt x="218" y="48"/>
                </a:lnTo>
                <a:lnTo>
                  <a:pt x="218" y="59"/>
                </a:lnTo>
                <a:lnTo>
                  <a:pt x="229" y="48"/>
                </a:lnTo>
                <a:lnTo>
                  <a:pt x="225" y="50"/>
                </a:lnTo>
                <a:lnTo>
                  <a:pt x="222" y="51"/>
                </a:lnTo>
                <a:lnTo>
                  <a:pt x="220" y="55"/>
                </a:lnTo>
                <a:lnTo>
                  <a:pt x="218" y="59"/>
                </a:lnTo>
                <a:lnTo>
                  <a:pt x="229" y="59"/>
                </a:lnTo>
                <a:lnTo>
                  <a:pt x="229" y="48"/>
                </a:lnTo>
                <a:lnTo>
                  <a:pt x="225" y="48"/>
                </a:lnTo>
                <a:lnTo>
                  <a:pt x="225" y="48"/>
                </a:lnTo>
                <a:lnTo>
                  <a:pt x="220" y="50"/>
                </a:lnTo>
                <a:lnTo>
                  <a:pt x="220" y="50"/>
                </a:lnTo>
                <a:lnTo>
                  <a:pt x="214" y="53"/>
                </a:lnTo>
                <a:lnTo>
                  <a:pt x="218" y="63"/>
                </a:lnTo>
                <a:lnTo>
                  <a:pt x="218" y="51"/>
                </a:lnTo>
                <a:lnTo>
                  <a:pt x="212" y="51"/>
                </a:lnTo>
                <a:lnTo>
                  <a:pt x="207" y="51"/>
                </a:lnTo>
                <a:lnTo>
                  <a:pt x="207" y="51"/>
                </a:lnTo>
                <a:lnTo>
                  <a:pt x="202" y="53"/>
                </a:lnTo>
                <a:lnTo>
                  <a:pt x="202" y="53"/>
                </a:lnTo>
                <a:lnTo>
                  <a:pt x="194" y="58"/>
                </a:lnTo>
                <a:lnTo>
                  <a:pt x="199" y="67"/>
                </a:lnTo>
                <a:lnTo>
                  <a:pt x="199" y="56"/>
                </a:lnTo>
                <a:lnTo>
                  <a:pt x="194" y="56"/>
                </a:lnTo>
                <a:lnTo>
                  <a:pt x="194" y="56"/>
                </a:lnTo>
                <a:lnTo>
                  <a:pt x="190" y="58"/>
                </a:lnTo>
                <a:lnTo>
                  <a:pt x="186" y="59"/>
                </a:lnTo>
                <a:lnTo>
                  <a:pt x="182" y="64"/>
                </a:lnTo>
                <a:lnTo>
                  <a:pt x="190" y="61"/>
                </a:lnTo>
                <a:lnTo>
                  <a:pt x="185" y="63"/>
                </a:lnTo>
                <a:lnTo>
                  <a:pt x="190" y="72"/>
                </a:lnTo>
                <a:lnTo>
                  <a:pt x="190" y="61"/>
                </a:lnTo>
                <a:lnTo>
                  <a:pt x="183" y="61"/>
                </a:lnTo>
                <a:lnTo>
                  <a:pt x="177" y="61"/>
                </a:lnTo>
                <a:lnTo>
                  <a:pt x="172" y="61"/>
                </a:lnTo>
                <a:lnTo>
                  <a:pt x="166" y="61"/>
                </a:lnTo>
                <a:lnTo>
                  <a:pt x="155" y="61"/>
                </a:lnTo>
                <a:lnTo>
                  <a:pt x="148" y="61"/>
                </a:lnTo>
                <a:lnTo>
                  <a:pt x="148" y="72"/>
                </a:lnTo>
                <a:lnTo>
                  <a:pt x="153" y="63"/>
                </a:lnTo>
                <a:lnTo>
                  <a:pt x="143" y="58"/>
                </a:lnTo>
                <a:lnTo>
                  <a:pt x="143" y="58"/>
                </a:lnTo>
                <a:lnTo>
                  <a:pt x="139" y="56"/>
                </a:lnTo>
                <a:lnTo>
                  <a:pt x="131" y="56"/>
                </a:lnTo>
                <a:lnTo>
                  <a:pt x="126" y="56"/>
                </a:lnTo>
                <a:lnTo>
                  <a:pt x="121" y="56"/>
                </a:lnTo>
                <a:lnTo>
                  <a:pt x="115" y="56"/>
                </a:lnTo>
                <a:lnTo>
                  <a:pt x="108" y="56"/>
                </a:lnTo>
                <a:lnTo>
                  <a:pt x="104" y="56"/>
                </a:lnTo>
                <a:lnTo>
                  <a:pt x="97" y="56"/>
                </a:lnTo>
                <a:lnTo>
                  <a:pt x="97" y="56"/>
                </a:lnTo>
                <a:lnTo>
                  <a:pt x="92" y="58"/>
                </a:lnTo>
                <a:lnTo>
                  <a:pt x="89" y="59"/>
                </a:lnTo>
                <a:lnTo>
                  <a:pt x="88" y="63"/>
                </a:lnTo>
                <a:lnTo>
                  <a:pt x="86" y="67"/>
                </a:lnTo>
                <a:lnTo>
                  <a:pt x="86" y="67"/>
                </a:lnTo>
                <a:lnTo>
                  <a:pt x="86" y="72"/>
                </a:lnTo>
                <a:lnTo>
                  <a:pt x="89" y="64"/>
                </a:lnTo>
                <a:lnTo>
                  <a:pt x="88" y="67"/>
                </a:lnTo>
                <a:lnTo>
                  <a:pt x="86" y="72"/>
                </a:lnTo>
                <a:lnTo>
                  <a:pt x="97" y="72"/>
                </a:lnTo>
                <a:lnTo>
                  <a:pt x="91" y="64"/>
                </a:lnTo>
                <a:lnTo>
                  <a:pt x="80" y="72"/>
                </a:lnTo>
                <a:lnTo>
                  <a:pt x="86" y="69"/>
                </a:lnTo>
                <a:lnTo>
                  <a:pt x="81" y="71"/>
                </a:lnTo>
                <a:lnTo>
                  <a:pt x="86" y="80"/>
                </a:lnTo>
                <a:lnTo>
                  <a:pt x="86" y="69"/>
                </a:lnTo>
                <a:lnTo>
                  <a:pt x="80" y="69"/>
                </a:lnTo>
                <a:lnTo>
                  <a:pt x="75" y="69"/>
                </a:lnTo>
                <a:lnTo>
                  <a:pt x="70" y="69"/>
                </a:lnTo>
                <a:lnTo>
                  <a:pt x="70" y="69"/>
                </a:lnTo>
                <a:lnTo>
                  <a:pt x="67" y="71"/>
                </a:lnTo>
                <a:lnTo>
                  <a:pt x="59" y="74"/>
                </a:lnTo>
                <a:lnTo>
                  <a:pt x="62" y="83"/>
                </a:lnTo>
                <a:lnTo>
                  <a:pt x="62" y="72"/>
                </a:lnTo>
                <a:lnTo>
                  <a:pt x="57" y="72"/>
                </a:lnTo>
                <a:lnTo>
                  <a:pt x="57" y="72"/>
                </a:lnTo>
                <a:lnTo>
                  <a:pt x="53" y="74"/>
                </a:lnTo>
                <a:lnTo>
                  <a:pt x="49" y="75"/>
                </a:lnTo>
                <a:lnTo>
                  <a:pt x="45" y="80"/>
                </a:lnTo>
                <a:lnTo>
                  <a:pt x="53" y="77"/>
                </a:lnTo>
                <a:lnTo>
                  <a:pt x="48" y="79"/>
                </a:lnTo>
                <a:lnTo>
                  <a:pt x="53" y="88"/>
                </a:lnTo>
                <a:lnTo>
                  <a:pt x="53" y="77"/>
                </a:lnTo>
                <a:lnTo>
                  <a:pt x="40" y="77"/>
                </a:lnTo>
                <a:lnTo>
                  <a:pt x="35" y="77"/>
                </a:lnTo>
                <a:lnTo>
                  <a:pt x="35" y="77"/>
                </a:lnTo>
                <a:lnTo>
                  <a:pt x="30" y="79"/>
                </a:lnTo>
                <a:lnTo>
                  <a:pt x="29" y="80"/>
                </a:lnTo>
                <a:lnTo>
                  <a:pt x="22" y="85"/>
                </a:lnTo>
                <a:lnTo>
                  <a:pt x="29" y="82"/>
                </a:lnTo>
                <a:lnTo>
                  <a:pt x="24" y="83"/>
                </a:lnTo>
                <a:lnTo>
                  <a:pt x="29" y="93"/>
                </a:lnTo>
                <a:lnTo>
                  <a:pt x="29" y="82"/>
                </a:lnTo>
                <a:lnTo>
                  <a:pt x="24" y="82"/>
                </a:lnTo>
                <a:lnTo>
                  <a:pt x="17" y="82"/>
                </a:lnTo>
                <a:lnTo>
                  <a:pt x="11" y="82"/>
                </a:lnTo>
                <a:lnTo>
                  <a:pt x="11" y="82"/>
                </a:lnTo>
                <a:lnTo>
                  <a:pt x="6" y="83"/>
                </a:lnTo>
                <a:lnTo>
                  <a:pt x="3" y="85"/>
                </a:lnTo>
                <a:lnTo>
                  <a:pt x="2" y="88"/>
                </a:lnTo>
                <a:lnTo>
                  <a:pt x="0" y="93"/>
                </a:lnTo>
                <a:lnTo>
                  <a:pt x="0" y="93"/>
                </a:lnTo>
                <a:lnTo>
                  <a:pt x="0" y="96"/>
                </a:lnTo>
                <a:lnTo>
                  <a:pt x="22" y="96"/>
                </a:lnTo>
                <a:lnTo>
                  <a:pt x="21" y="91"/>
                </a:lnTo>
                <a:lnTo>
                  <a:pt x="19" y="88"/>
                </a:lnTo>
                <a:lnTo>
                  <a:pt x="16" y="86"/>
                </a:lnTo>
                <a:lnTo>
                  <a:pt x="11" y="85"/>
                </a:lnTo>
                <a:lnTo>
                  <a:pt x="6" y="86"/>
                </a:lnTo>
                <a:lnTo>
                  <a:pt x="3" y="88"/>
                </a:lnTo>
                <a:lnTo>
                  <a:pt x="2" y="91"/>
                </a:lnTo>
                <a:lnTo>
                  <a:pt x="0" y="96"/>
                </a:lnTo>
                <a:lnTo>
                  <a:pt x="11" y="96"/>
                </a:lnTo>
                <a:lnTo>
                  <a:pt x="22" y="96"/>
                </a:lnTo>
                <a:lnTo>
                  <a:pt x="22" y="93"/>
                </a:lnTo>
                <a:close/>
              </a:path>
            </a:pathLst>
          </a:custGeom>
          <a:solidFill>
            <a:srgbClr val="0000FF"/>
          </a:solidFill>
          <a:ln w="9525">
            <a:solidFill>
              <a:srgbClr val="0033CC"/>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945" name="Freeform 112">
            <a:extLst>
              <a:ext uri="{FF2B5EF4-FFF2-40B4-BE49-F238E27FC236}">
                <a16:creationId xmlns:a16="http://schemas.microsoft.com/office/drawing/2014/main" id="{7667ADC3-3CDF-434E-A8D8-C5A3D1A571C4}"/>
              </a:ext>
            </a:extLst>
          </p:cNvPr>
          <p:cNvSpPr>
            <a:spLocks/>
          </p:cNvSpPr>
          <p:nvPr/>
        </p:nvSpPr>
        <p:spPr bwMode="auto">
          <a:xfrm>
            <a:off x="6175375" y="2298700"/>
            <a:ext cx="1155700" cy="80963"/>
          </a:xfrm>
          <a:custGeom>
            <a:avLst/>
            <a:gdLst>
              <a:gd name="T0" fmla="*/ 22 w 728"/>
              <a:gd name="T1" fmla="*/ 51 h 51"/>
              <a:gd name="T2" fmla="*/ 57 w 728"/>
              <a:gd name="T3" fmla="*/ 51 h 51"/>
              <a:gd name="T4" fmla="*/ 91 w 728"/>
              <a:gd name="T5" fmla="*/ 51 h 51"/>
              <a:gd name="T6" fmla="*/ 119 w 728"/>
              <a:gd name="T7" fmla="*/ 49 h 51"/>
              <a:gd name="T8" fmla="*/ 119 w 728"/>
              <a:gd name="T9" fmla="*/ 46 h 51"/>
              <a:gd name="T10" fmla="*/ 150 w 728"/>
              <a:gd name="T11" fmla="*/ 46 h 51"/>
              <a:gd name="T12" fmla="*/ 159 w 728"/>
              <a:gd name="T13" fmla="*/ 43 h 51"/>
              <a:gd name="T14" fmla="*/ 194 w 728"/>
              <a:gd name="T15" fmla="*/ 43 h 51"/>
              <a:gd name="T16" fmla="*/ 228 w 728"/>
              <a:gd name="T17" fmla="*/ 43 h 51"/>
              <a:gd name="T18" fmla="*/ 236 w 728"/>
              <a:gd name="T19" fmla="*/ 38 h 51"/>
              <a:gd name="T20" fmla="*/ 269 w 728"/>
              <a:gd name="T21" fmla="*/ 38 h 51"/>
              <a:gd name="T22" fmla="*/ 304 w 728"/>
              <a:gd name="T23" fmla="*/ 38 h 51"/>
              <a:gd name="T24" fmla="*/ 338 w 728"/>
              <a:gd name="T25" fmla="*/ 38 h 51"/>
              <a:gd name="T26" fmla="*/ 373 w 728"/>
              <a:gd name="T27" fmla="*/ 38 h 51"/>
              <a:gd name="T28" fmla="*/ 397 w 728"/>
              <a:gd name="T29" fmla="*/ 36 h 51"/>
              <a:gd name="T30" fmla="*/ 413 w 728"/>
              <a:gd name="T31" fmla="*/ 35 h 51"/>
              <a:gd name="T32" fmla="*/ 446 w 728"/>
              <a:gd name="T33" fmla="*/ 35 h 51"/>
              <a:gd name="T34" fmla="*/ 481 w 728"/>
              <a:gd name="T35" fmla="*/ 35 h 51"/>
              <a:gd name="T36" fmla="*/ 487 w 728"/>
              <a:gd name="T37" fmla="*/ 30 h 51"/>
              <a:gd name="T38" fmla="*/ 510 w 728"/>
              <a:gd name="T39" fmla="*/ 30 h 51"/>
              <a:gd name="T40" fmla="*/ 534 w 728"/>
              <a:gd name="T41" fmla="*/ 28 h 51"/>
              <a:gd name="T42" fmla="*/ 538 w 728"/>
              <a:gd name="T43" fmla="*/ 25 h 51"/>
              <a:gd name="T44" fmla="*/ 574 w 728"/>
              <a:gd name="T45" fmla="*/ 25 h 51"/>
              <a:gd name="T46" fmla="*/ 609 w 728"/>
              <a:gd name="T47" fmla="*/ 25 h 51"/>
              <a:gd name="T48" fmla="*/ 642 w 728"/>
              <a:gd name="T49" fmla="*/ 25 h 51"/>
              <a:gd name="T50" fmla="*/ 671 w 728"/>
              <a:gd name="T51" fmla="*/ 25 h 51"/>
              <a:gd name="T52" fmla="*/ 682 w 728"/>
              <a:gd name="T53" fmla="*/ 22 h 51"/>
              <a:gd name="T54" fmla="*/ 719 w 728"/>
              <a:gd name="T55" fmla="*/ 22 h 51"/>
              <a:gd name="T56" fmla="*/ 711 w 728"/>
              <a:gd name="T57" fmla="*/ 0 h 51"/>
              <a:gd name="T58" fmla="*/ 677 w 728"/>
              <a:gd name="T59" fmla="*/ 0 h 51"/>
              <a:gd name="T60" fmla="*/ 671 w 728"/>
              <a:gd name="T61" fmla="*/ 3 h 51"/>
              <a:gd name="T62" fmla="*/ 637 w 728"/>
              <a:gd name="T63" fmla="*/ 3 h 51"/>
              <a:gd name="T64" fmla="*/ 602 w 728"/>
              <a:gd name="T65" fmla="*/ 3 h 51"/>
              <a:gd name="T66" fmla="*/ 569 w 728"/>
              <a:gd name="T67" fmla="*/ 3 h 51"/>
              <a:gd name="T68" fmla="*/ 534 w 728"/>
              <a:gd name="T69" fmla="*/ 3 h 51"/>
              <a:gd name="T70" fmla="*/ 523 w 728"/>
              <a:gd name="T71" fmla="*/ 9 h 51"/>
              <a:gd name="T72" fmla="*/ 505 w 728"/>
              <a:gd name="T73" fmla="*/ 8 h 51"/>
              <a:gd name="T74" fmla="*/ 481 w 728"/>
              <a:gd name="T75" fmla="*/ 11 h 51"/>
              <a:gd name="T76" fmla="*/ 476 w 728"/>
              <a:gd name="T77" fmla="*/ 12 h 51"/>
              <a:gd name="T78" fmla="*/ 441 w 728"/>
              <a:gd name="T79" fmla="*/ 12 h 51"/>
              <a:gd name="T80" fmla="*/ 406 w 728"/>
              <a:gd name="T81" fmla="*/ 12 h 51"/>
              <a:gd name="T82" fmla="*/ 385 w 728"/>
              <a:gd name="T83" fmla="*/ 17 h 51"/>
              <a:gd name="T84" fmla="*/ 368 w 728"/>
              <a:gd name="T85" fmla="*/ 16 h 51"/>
              <a:gd name="T86" fmla="*/ 333 w 728"/>
              <a:gd name="T87" fmla="*/ 16 h 51"/>
              <a:gd name="T88" fmla="*/ 299 w 728"/>
              <a:gd name="T89" fmla="*/ 16 h 51"/>
              <a:gd name="T90" fmla="*/ 263 w 728"/>
              <a:gd name="T91" fmla="*/ 16 h 51"/>
              <a:gd name="T92" fmla="*/ 236 w 728"/>
              <a:gd name="T93" fmla="*/ 16 h 51"/>
              <a:gd name="T94" fmla="*/ 223 w 728"/>
              <a:gd name="T95" fmla="*/ 20 h 51"/>
              <a:gd name="T96" fmla="*/ 189 w 728"/>
              <a:gd name="T97" fmla="*/ 20 h 51"/>
              <a:gd name="T98" fmla="*/ 154 w 728"/>
              <a:gd name="T99" fmla="*/ 20 h 51"/>
              <a:gd name="T100" fmla="*/ 150 w 728"/>
              <a:gd name="T101" fmla="*/ 24 h 51"/>
              <a:gd name="T102" fmla="*/ 119 w 728"/>
              <a:gd name="T103" fmla="*/ 24 h 51"/>
              <a:gd name="T104" fmla="*/ 114 w 728"/>
              <a:gd name="T105" fmla="*/ 40 h 51"/>
              <a:gd name="T106" fmla="*/ 86 w 728"/>
              <a:gd name="T107" fmla="*/ 28 h 51"/>
              <a:gd name="T108" fmla="*/ 51 w 728"/>
              <a:gd name="T109" fmla="*/ 28 h 51"/>
              <a:gd name="T110" fmla="*/ 17 w 728"/>
              <a:gd name="T111" fmla="*/ 2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28" h="51">
                <a:moveTo>
                  <a:pt x="0" y="28"/>
                </a:moveTo>
                <a:lnTo>
                  <a:pt x="0" y="51"/>
                </a:lnTo>
                <a:lnTo>
                  <a:pt x="4" y="51"/>
                </a:lnTo>
                <a:lnTo>
                  <a:pt x="9" y="51"/>
                </a:lnTo>
                <a:lnTo>
                  <a:pt x="17" y="51"/>
                </a:lnTo>
                <a:lnTo>
                  <a:pt x="22" y="51"/>
                </a:lnTo>
                <a:lnTo>
                  <a:pt x="27" y="51"/>
                </a:lnTo>
                <a:lnTo>
                  <a:pt x="35" y="51"/>
                </a:lnTo>
                <a:lnTo>
                  <a:pt x="40" y="51"/>
                </a:lnTo>
                <a:lnTo>
                  <a:pt x="44" y="51"/>
                </a:lnTo>
                <a:lnTo>
                  <a:pt x="51" y="51"/>
                </a:lnTo>
                <a:lnTo>
                  <a:pt x="57" y="51"/>
                </a:lnTo>
                <a:lnTo>
                  <a:pt x="62" y="51"/>
                </a:lnTo>
                <a:lnTo>
                  <a:pt x="68" y="51"/>
                </a:lnTo>
                <a:lnTo>
                  <a:pt x="73" y="51"/>
                </a:lnTo>
                <a:lnTo>
                  <a:pt x="79" y="51"/>
                </a:lnTo>
                <a:lnTo>
                  <a:pt x="86" y="51"/>
                </a:lnTo>
                <a:lnTo>
                  <a:pt x="91" y="51"/>
                </a:lnTo>
                <a:lnTo>
                  <a:pt x="97" y="51"/>
                </a:lnTo>
                <a:lnTo>
                  <a:pt x="103" y="51"/>
                </a:lnTo>
                <a:lnTo>
                  <a:pt x="108" y="51"/>
                </a:lnTo>
                <a:lnTo>
                  <a:pt x="114" y="51"/>
                </a:lnTo>
                <a:lnTo>
                  <a:pt x="114" y="51"/>
                </a:lnTo>
                <a:lnTo>
                  <a:pt x="119" y="49"/>
                </a:lnTo>
                <a:lnTo>
                  <a:pt x="122" y="48"/>
                </a:lnTo>
                <a:lnTo>
                  <a:pt x="127" y="43"/>
                </a:lnTo>
                <a:lnTo>
                  <a:pt x="119" y="35"/>
                </a:lnTo>
                <a:lnTo>
                  <a:pt x="119" y="46"/>
                </a:lnTo>
                <a:lnTo>
                  <a:pt x="124" y="44"/>
                </a:lnTo>
                <a:lnTo>
                  <a:pt x="119" y="46"/>
                </a:lnTo>
                <a:lnTo>
                  <a:pt x="126" y="46"/>
                </a:lnTo>
                <a:lnTo>
                  <a:pt x="132" y="46"/>
                </a:lnTo>
                <a:lnTo>
                  <a:pt x="137" y="46"/>
                </a:lnTo>
                <a:lnTo>
                  <a:pt x="142" y="46"/>
                </a:lnTo>
                <a:lnTo>
                  <a:pt x="150" y="46"/>
                </a:lnTo>
                <a:lnTo>
                  <a:pt x="150" y="46"/>
                </a:lnTo>
                <a:lnTo>
                  <a:pt x="154" y="44"/>
                </a:lnTo>
                <a:lnTo>
                  <a:pt x="156" y="44"/>
                </a:lnTo>
                <a:lnTo>
                  <a:pt x="161" y="41"/>
                </a:lnTo>
                <a:lnTo>
                  <a:pt x="154" y="32"/>
                </a:lnTo>
                <a:lnTo>
                  <a:pt x="154" y="43"/>
                </a:lnTo>
                <a:lnTo>
                  <a:pt x="159" y="43"/>
                </a:lnTo>
                <a:lnTo>
                  <a:pt x="167" y="43"/>
                </a:lnTo>
                <a:lnTo>
                  <a:pt x="172" y="43"/>
                </a:lnTo>
                <a:lnTo>
                  <a:pt x="177" y="43"/>
                </a:lnTo>
                <a:lnTo>
                  <a:pt x="183" y="43"/>
                </a:lnTo>
                <a:lnTo>
                  <a:pt x="189" y="43"/>
                </a:lnTo>
                <a:lnTo>
                  <a:pt x="194" y="43"/>
                </a:lnTo>
                <a:lnTo>
                  <a:pt x="201" y="43"/>
                </a:lnTo>
                <a:lnTo>
                  <a:pt x="205" y="43"/>
                </a:lnTo>
                <a:lnTo>
                  <a:pt x="212" y="43"/>
                </a:lnTo>
                <a:lnTo>
                  <a:pt x="218" y="43"/>
                </a:lnTo>
                <a:lnTo>
                  <a:pt x="223" y="43"/>
                </a:lnTo>
                <a:lnTo>
                  <a:pt x="228" y="43"/>
                </a:lnTo>
                <a:lnTo>
                  <a:pt x="228" y="43"/>
                </a:lnTo>
                <a:lnTo>
                  <a:pt x="232" y="41"/>
                </a:lnTo>
                <a:lnTo>
                  <a:pt x="234" y="41"/>
                </a:lnTo>
                <a:lnTo>
                  <a:pt x="242" y="36"/>
                </a:lnTo>
                <a:lnTo>
                  <a:pt x="236" y="27"/>
                </a:lnTo>
                <a:lnTo>
                  <a:pt x="236" y="38"/>
                </a:lnTo>
                <a:lnTo>
                  <a:pt x="240" y="38"/>
                </a:lnTo>
                <a:lnTo>
                  <a:pt x="245" y="38"/>
                </a:lnTo>
                <a:lnTo>
                  <a:pt x="252" y="38"/>
                </a:lnTo>
                <a:lnTo>
                  <a:pt x="258" y="38"/>
                </a:lnTo>
                <a:lnTo>
                  <a:pt x="263" y="38"/>
                </a:lnTo>
                <a:lnTo>
                  <a:pt x="269" y="38"/>
                </a:lnTo>
                <a:lnTo>
                  <a:pt x="274" y="38"/>
                </a:lnTo>
                <a:lnTo>
                  <a:pt x="280" y="38"/>
                </a:lnTo>
                <a:lnTo>
                  <a:pt x="287" y="38"/>
                </a:lnTo>
                <a:lnTo>
                  <a:pt x="291" y="38"/>
                </a:lnTo>
                <a:lnTo>
                  <a:pt x="299" y="38"/>
                </a:lnTo>
                <a:lnTo>
                  <a:pt x="304" y="38"/>
                </a:lnTo>
                <a:lnTo>
                  <a:pt x="309" y="38"/>
                </a:lnTo>
                <a:lnTo>
                  <a:pt x="315" y="38"/>
                </a:lnTo>
                <a:lnTo>
                  <a:pt x="322" y="38"/>
                </a:lnTo>
                <a:lnTo>
                  <a:pt x="326" y="38"/>
                </a:lnTo>
                <a:lnTo>
                  <a:pt x="333" y="38"/>
                </a:lnTo>
                <a:lnTo>
                  <a:pt x="338" y="38"/>
                </a:lnTo>
                <a:lnTo>
                  <a:pt x="344" y="38"/>
                </a:lnTo>
                <a:lnTo>
                  <a:pt x="350" y="38"/>
                </a:lnTo>
                <a:lnTo>
                  <a:pt x="355" y="38"/>
                </a:lnTo>
                <a:lnTo>
                  <a:pt x="360" y="38"/>
                </a:lnTo>
                <a:lnTo>
                  <a:pt x="368" y="38"/>
                </a:lnTo>
                <a:lnTo>
                  <a:pt x="373" y="38"/>
                </a:lnTo>
                <a:lnTo>
                  <a:pt x="377" y="38"/>
                </a:lnTo>
                <a:lnTo>
                  <a:pt x="384" y="38"/>
                </a:lnTo>
                <a:lnTo>
                  <a:pt x="390" y="38"/>
                </a:lnTo>
                <a:lnTo>
                  <a:pt x="390" y="38"/>
                </a:lnTo>
                <a:lnTo>
                  <a:pt x="395" y="36"/>
                </a:lnTo>
                <a:lnTo>
                  <a:pt x="397" y="36"/>
                </a:lnTo>
                <a:lnTo>
                  <a:pt x="401" y="33"/>
                </a:lnTo>
                <a:lnTo>
                  <a:pt x="395" y="24"/>
                </a:lnTo>
                <a:lnTo>
                  <a:pt x="395" y="35"/>
                </a:lnTo>
                <a:lnTo>
                  <a:pt x="401" y="35"/>
                </a:lnTo>
                <a:lnTo>
                  <a:pt x="406" y="35"/>
                </a:lnTo>
                <a:lnTo>
                  <a:pt x="413" y="35"/>
                </a:lnTo>
                <a:lnTo>
                  <a:pt x="419" y="35"/>
                </a:lnTo>
                <a:lnTo>
                  <a:pt x="424" y="35"/>
                </a:lnTo>
                <a:lnTo>
                  <a:pt x="428" y="35"/>
                </a:lnTo>
                <a:lnTo>
                  <a:pt x="436" y="35"/>
                </a:lnTo>
                <a:lnTo>
                  <a:pt x="441" y="35"/>
                </a:lnTo>
                <a:lnTo>
                  <a:pt x="446" y="35"/>
                </a:lnTo>
                <a:lnTo>
                  <a:pt x="454" y="35"/>
                </a:lnTo>
                <a:lnTo>
                  <a:pt x="459" y="35"/>
                </a:lnTo>
                <a:lnTo>
                  <a:pt x="464" y="35"/>
                </a:lnTo>
                <a:lnTo>
                  <a:pt x="470" y="35"/>
                </a:lnTo>
                <a:lnTo>
                  <a:pt x="476" y="35"/>
                </a:lnTo>
                <a:lnTo>
                  <a:pt x="481" y="35"/>
                </a:lnTo>
                <a:lnTo>
                  <a:pt x="481" y="35"/>
                </a:lnTo>
                <a:lnTo>
                  <a:pt x="486" y="33"/>
                </a:lnTo>
                <a:lnTo>
                  <a:pt x="487" y="33"/>
                </a:lnTo>
                <a:lnTo>
                  <a:pt x="494" y="28"/>
                </a:lnTo>
                <a:lnTo>
                  <a:pt x="487" y="19"/>
                </a:lnTo>
                <a:lnTo>
                  <a:pt x="487" y="30"/>
                </a:lnTo>
                <a:lnTo>
                  <a:pt x="492" y="28"/>
                </a:lnTo>
                <a:lnTo>
                  <a:pt x="487" y="30"/>
                </a:lnTo>
                <a:lnTo>
                  <a:pt x="492" y="30"/>
                </a:lnTo>
                <a:lnTo>
                  <a:pt x="500" y="30"/>
                </a:lnTo>
                <a:lnTo>
                  <a:pt x="505" y="30"/>
                </a:lnTo>
                <a:lnTo>
                  <a:pt x="510" y="30"/>
                </a:lnTo>
                <a:lnTo>
                  <a:pt x="516" y="30"/>
                </a:lnTo>
                <a:lnTo>
                  <a:pt x="523" y="30"/>
                </a:lnTo>
                <a:lnTo>
                  <a:pt x="527" y="30"/>
                </a:lnTo>
                <a:lnTo>
                  <a:pt x="527" y="30"/>
                </a:lnTo>
                <a:lnTo>
                  <a:pt x="532" y="28"/>
                </a:lnTo>
                <a:lnTo>
                  <a:pt x="534" y="28"/>
                </a:lnTo>
                <a:lnTo>
                  <a:pt x="540" y="24"/>
                </a:lnTo>
                <a:lnTo>
                  <a:pt x="534" y="14"/>
                </a:lnTo>
                <a:lnTo>
                  <a:pt x="534" y="25"/>
                </a:lnTo>
                <a:lnTo>
                  <a:pt x="538" y="24"/>
                </a:lnTo>
                <a:lnTo>
                  <a:pt x="534" y="25"/>
                </a:lnTo>
                <a:lnTo>
                  <a:pt x="538" y="25"/>
                </a:lnTo>
                <a:lnTo>
                  <a:pt x="545" y="25"/>
                </a:lnTo>
                <a:lnTo>
                  <a:pt x="551" y="25"/>
                </a:lnTo>
                <a:lnTo>
                  <a:pt x="556" y="25"/>
                </a:lnTo>
                <a:lnTo>
                  <a:pt x="561" y="25"/>
                </a:lnTo>
                <a:lnTo>
                  <a:pt x="569" y="25"/>
                </a:lnTo>
                <a:lnTo>
                  <a:pt x="574" y="25"/>
                </a:lnTo>
                <a:lnTo>
                  <a:pt x="578" y="25"/>
                </a:lnTo>
                <a:lnTo>
                  <a:pt x="586" y="25"/>
                </a:lnTo>
                <a:lnTo>
                  <a:pt x="591" y="25"/>
                </a:lnTo>
                <a:lnTo>
                  <a:pt x="596" y="25"/>
                </a:lnTo>
                <a:lnTo>
                  <a:pt x="602" y="25"/>
                </a:lnTo>
                <a:lnTo>
                  <a:pt x="609" y="25"/>
                </a:lnTo>
                <a:lnTo>
                  <a:pt x="613" y="25"/>
                </a:lnTo>
                <a:lnTo>
                  <a:pt x="620" y="25"/>
                </a:lnTo>
                <a:lnTo>
                  <a:pt x="625" y="25"/>
                </a:lnTo>
                <a:lnTo>
                  <a:pt x="631" y="25"/>
                </a:lnTo>
                <a:lnTo>
                  <a:pt x="637" y="25"/>
                </a:lnTo>
                <a:lnTo>
                  <a:pt x="642" y="25"/>
                </a:lnTo>
                <a:lnTo>
                  <a:pt x="647" y="25"/>
                </a:lnTo>
                <a:lnTo>
                  <a:pt x="655" y="25"/>
                </a:lnTo>
                <a:lnTo>
                  <a:pt x="660" y="25"/>
                </a:lnTo>
                <a:lnTo>
                  <a:pt x="664" y="25"/>
                </a:lnTo>
                <a:lnTo>
                  <a:pt x="671" y="25"/>
                </a:lnTo>
                <a:lnTo>
                  <a:pt x="671" y="25"/>
                </a:lnTo>
                <a:lnTo>
                  <a:pt x="676" y="24"/>
                </a:lnTo>
                <a:lnTo>
                  <a:pt x="676" y="24"/>
                </a:lnTo>
                <a:lnTo>
                  <a:pt x="682" y="20"/>
                </a:lnTo>
                <a:lnTo>
                  <a:pt x="677" y="11"/>
                </a:lnTo>
                <a:lnTo>
                  <a:pt x="677" y="22"/>
                </a:lnTo>
                <a:lnTo>
                  <a:pt x="682" y="22"/>
                </a:lnTo>
                <a:lnTo>
                  <a:pt x="688" y="22"/>
                </a:lnTo>
                <a:lnTo>
                  <a:pt x="693" y="22"/>
                </a:lnTo>
                <a:lnTo>
                  <a:pt x="701" y="22"/>
                </a:lnTo>
                <a:lnTo>
                  <a:pt x="706" y="22"/>
                </a:lnTo>
                <a:lnTo>
                  <a:pt x="711" y="22"/>
                </a:lnTo>
                <a:lnTo>
                  <a:pt x="719" y="22"/>
                </a:lnTo>
                <a:lnTo>
                  <a:pt x="723" y="22"/>
                </a:lnTo>
                <a:lnTo>
                  <a:pt x="728" y="22"/>
                </a:lnTo>
                <a:lnTo>
                  <a:pt x="728" y="0"/>
                </a:lnTo>
                <a:lnTo>
                  <a:pt x="723" y="0"/>
                </a:lnTo>
                <a:lnTo>
                  <a:pt x="719" y="0"/>
                </a:lnTo>
                <a:lnTo>
                  <a:pt x="711" y="0"/>
                </a:lnTo>
                <a:lnTo>
                  <a:pt x="706" y="0"/>
                </a:lnTo>
                <a:lnTo>
                  <a:pt x="701" y="0"/>
                </a:lnTo>
                <a:lnTo>
                  <a:pt x="693" y="0"/>
                </a:lnTo>
                <a:lnTo>
                  <a:pt x="688" y="0"/>
                </a:lnTo>
                <a:lnTo>
                  <a:pt x="682" y="0"/>
                </a:lnTo>
                <a:lnTo>
                  <a:pt x="677" y="0"/>
                </a:lnTo>
                <a:lnTo>
                  <a:pt x="677" y="0"/>
                </a:lnTo>
                <a:lnTo>
                  <a:pt x="672" y="1"/>
                </a:lnTo>
                <a:lnTo>
                  <a:pt x="672" y="1"/>
                </a:lnTo>
                <a:lnTo>
                  <a:pt x="666" y="4"/>
                </a:lnTo>
                <a:lnTo>
                  <a:pt x="671" y="14"/>
                </a:lnTo>
                <a:lnTo>
                  <a:pt x="671" y="3"/>
                </a:lnTo>
                <a:lnTo>
                  <a:pt x="664" y="3"/>
                </a:lnTo>
                <a:lnTo>
                  <a:pt x="660" y="3"/>
                </a:lnTo>
                <a:lnTo>
                  <a:pt x="655" y="3"/>
                </a:lnTo>
                <a:lnTo>
                  <a:pt x="647" y="3"/>
                </a:lnTo>
                <a:lnTo>
                  <a:pt x="642" y="3"/>
                </a:lnTo>
                <a:lnTo>
                  <a:pt x="637" y="3"/>
                </a:lnTo>
                <a:lnTo>
                  <a:pt x="631" y="3"/>
                </a:lnTo>
                <a:lnTo>
                  <a:pt x="625" y="3"/>
                </a:lnTo>
                <a:lnTo>
                  <a:pt x="620" y="3"/>
                </a:lnTo>
                <a:lnTo>
                  <a:pt x="613" y="3"/>
                </a:lnTo>
                <a:lnTo>
                  <a:pt x="609" y="3"/>
                </a:lnTo>
                <a:lnTo>
                  <a:pt x="602" y="3"/>
                </a:lnTo>
                <a:lnTo>
                  <a:pt x="596" y="3"/>
                </a:lnTo>
                <a:lnTo>
                  <a:pt x="591" y="3"/>
                </a:lnTo>
                <a:lnTo>
                  <a:pt x="586" y="3"/>
                </a:lnTo>
                <a:lnTo>
                  <a:pt x="578" y="3"/>
                </a:lnTo>
                <a:lnTo>
                  <a:pt x="574" y="3"/>
                </a:lnTo>
                <a:lnTo>
                  <a:pt x="569" y="3"/>
                </a:lnTo>
                <a:lnTo>
                  <a:pt x="561" y="3"/>
                </a:lnTo>
                <a:lnTo>
                  <a:pt x="556" y="3"/>
                </a:lnTo>
                <a:lnTo>
                  <a:pt x="551" y="3"/>
                </a:lnTo>
                <a:lnTo>
                  <a:pt x="545" y="3"/>
                </a:lnTo>
                <a:lnTo>
                  <a:pt x="538" y="3"/>
                </a:lnTo>
                <a:lnTo>
                  <a:pt x="534" y="3"/>
                </a:lnTo>
                <a:lnTo>
                  <a:pt x="534" y="3"/>
                </a:lnTo>
                <a:lnTo>
                  <a:pt x="529" y="4"/>
                </a:lnTo>
                <a:lnTo>
                  <a:pt x="527" y="6"/>
                </a:lnTo>
                <a:lnTo>
                  <a:pt x="521" y="11"/>
                </a:lnTo>
                <a:lnTo>
                  <a:pt x="527" y="8"/>
                </a:lnTo>
                <a:lnTo>
                  <a:pt x="523" y="9"/>
                </a:lnTo>
                <a:lnTo>
                  <a:pt x="527" y="19"/>
                </a:lnTo>
                <a:lnTo>
                  <a:pt x="527" y="8"/>
                </a:lnTo>
                <a:lnTo>
                  <a:pt x="523" y="8"/>
                </a:lnTo>
                <a:lnTo>
                  <a:pt x="516" y="8"/>
                </a:lnTo>
                <a:lnTo>
                  <a:pt x="510" y="8"/>
                </a:lnTo>
                <a:lnTo>
                  <a:pt x="505" y="8"/>
                </a:lnTo>
                <a:lnTo>
                  <a:pt x="500" y="8"/>
                </a:lnTo>
                <a:lnTo>
                  <a:pt x="492" y="8"/>
                </a:lnTo>
                <a:lnTo>
                  <a:pt x="487" y="8"/>
                </a:lnTo>
                <a:lnTo>
                  <a:pt x="487" y="8"/>
                </a:lnTo>
                <a:lnTo>
                  <a:pt x="483" y="9"/>
                </a:lnTo>
                <a:lnTo>
                  <a:pt x="481" y="11"/>
                </a:lnTo>
                <a:lnTo>
                  <a:pt x="475" y="16"/>
                </a:lnTo>
                <a:lnTo>
                  <a:pt x="481" y="12"/>
                </a:lnTo>
                <a:lnTo>
                  <a:pt x="476" y="14"/>
                </a:lnTo>
                <a:lnTo>
                  <a:pt x="481" y="24"/>
                </a:lnTo>
                <a:lnTo>
                  <a:pt x="481" y="12"/>
                </a:lnTo>
                <a:lnTo>
                  <a:pt x="476" y="12"/>
                </a:lnTo>
                <a:lnTo>
                  <a:pt x="470" y="12"/>
                </a:lnTo>
                <a:lnTo>
                  <a:pt x="464" y="12"/>
                </a:lnTo>
                <a:lnTo>
                  <a:pt x="459" y="12"/>
                </a:lnTo>
                <a:lnTo>
                  <a:pt x="454" y="12"/>
                </a:lnTo>
                <a:lnTo>
                  <a:pt x="446" y="12"/>
                </a:lnTo>
                <a:lnTo>
                  <a:pt x="441" y="12"/>
                </a:lnTo>
                <a:lnTo>
                  <a:pt x="436" y="12"/>
                </a:lnTo>
                <a:lnTo>
                  <a:pt x="428" y="12"/>
                </a:lnTo>
                <a:lnTo>
                  <a:pt x="424" y="12"/>
                </a:lnTo>
                <a:lnTo>
                  <a:pt x="419" y="12"/>
                </a:lnTo>
                <a:lnTo>
                  <a:pt x="413" y="12"/>
                </a:lnTo>
                <a:lnTo>
                  <a:pt x="406" y="12"/>
                </a:lnTo>
                <a:lnTo>
                  <a:pt x="401" y="12"/>
                </a:lnTo>
                <a:lnTo>
                  <a:pt x="395" y="12"/>
                </a:lnTo>
                <a:lnTo>
                  <a:pt x="395" y="12"/>
                </a:lnTo>
                <a:lnTo>
                  <a:pt x="390" y="14"/>
                </a:lnTo>
                <a:lnTo>
                  <a:pt x="390" y="14"/>
                </a:lnTo>
                <a:lnTo>
                  <a:pt x="385" y="17"/>
                </a:lnTo>
                <a:lnTo>
                  <a:pt x="390" y="27"/>
                </a:lnTo>
                <a:lnTo>
                  <a:pt x="390" y="16"/>
                </a:lnTo>
                <a:lnTo>
                  <a:pt x="384" y="16"/>
                </a:lnTo>
                <a:lnTo>
                  <a:pt x="377" y="16"/>
                </a:lnTo>
                <a:lnTo>
                  <a:pt x="373" y="16"/>
                </a:lnTo>
                <a:lnTo>
                  <a:pt x="368" y="16"/>
                </a:lnTo>
                <a:lnTo>
                  <a:pt x="360" y="16"/>
                </a:lnTo>
                <a:lnTo>
                  <a:pt x="355" y="16"/>
                </a:lnTo>
                <a:lnTo>
                  <a:pt x="350" y="16"/>
                </a:lnTo>
                <a:lnTo>
                  <a:pt x="344" y="16"/>
                </a:lnTo>
                <a:lnTo>
                  <a:pt x="338" y="16"/>
                </a:lnTo>
                <a:lnTo>
                  <a:pt x="333" y="16"/>
                </a:lnTo>
                <a:lnTo>
                  <a:pt x="326" y="16"/>
                </a:lnTo>
                <a:lnTo>
                  <a:pt x="322" y="16"/>
                </a:lnTo>
                <a:lnTo>
                  <a:pt x="315" y="16"/>
                </a:lnTo>
                <a:lnTo>
                  <a:pt x="309" y="16"/>
                </a:lnTo>
                <a:lnTo>
                  <a:pt x="304" y="16"/>
                </a:lnTo>
                <a:lnTo>
                  <a:pt x="299" y="16"/>
                </a:lnTo>
                <a:lnTo>
                  <a:pt x="291" y="16"/>
                </a:lnTo>
                <a:lnTo>
                  <a:pt x="287" y="16"/>
                </a:lnTo>
                <a:lnTo>
                  <a:pt x="280" y="16"/>
                </a:lnTo>
                <a:lnTo>
                  <a:pt x="274" y="16"/>
                </a:lnTo>
                <a:lnTo>
                  <a:pt x="269" y="16"/>
                </a:lnTo>
                <a:lnTo>
                  <a:pt x="263" y="16"/>
                </a:lnTo>
                <a:lnTo>
                  <a:pt x="258" y="16"/>
                </a:lnTo>
                <a:lnTo>
                  <a:pt x="252" y="16"/>
                </a:lnTo>
                <a:lnTo>
                  <a:pt x="245" y="16"/>
                </a:lnTo>
                <a:lnTo>
                  <a:pt x="240" y="16"/>
                </a:lnTo>
                <a:lnTo>
                  <a:pt x="236" y="16"/>
                </a:lnTo>
                <a:lnTo>
                  <a:pt x="236" y="16"/>
                </a:lnTo>
                <a:lnTo>
                  <a:pt x="231" y="17"/>
                </a:lnTo>
                <a:lnTo>
                  <a:pt x="231" y="17"/>
                </a:lnTo>
                <a:lnTo>
                  <a:pt x="223" y="22"/>
                </a:lnTo>
                <a:lnTo>
                  <a:pt x="228" y="32"/>
                </a:lnTo>
                <a:lnTo>
                  <a:pt x="228" y="20"/>
                </a:lnTo>
                <a:lnTo>
                  <a:pt x="223" y="20"/>
                </a:lnTo>
                <a:lnTo>
                  <a:pt x="218" y="20"/>
                </a:lnTo>
                <a:lnTo>
                  <a:pt x="212" y="20"/>
                </a:lnTo>
                <a:lnTo>
                  <a:pt x="205" y="20"/>
                </a:lnTo>
                <a:lnTo>
                  <a:pt x="201" y="20"/>
                </a:lnTo>
                <a:lnTo>
                  <a:pt x="194" y="20"/>
                </a:lnTo>
                <a:lnTo>
                  <a:pt x="189" y="20"/>
                </a:lnTo>
                <a:lnTo>
                  <a:pt x="183" y="20"/>
                </a:lnTo>
                <a:lnTo>
                  <a:pt x="177" y="20"/>
                </a:lnTo>
                <a:lnTo>
                  <a:pt x="172" y="20"/>
                </a:lnTo>
                <a:lnTo>
                  <a:pt x="167" y="20"/>
                </a:lnTo>
                <a:lnTo>
                  <a:pt x="159" y="20"/>
                </a:lnTo>
                <a:lnTo>
                  <a:pt x="154" y="20"/>
                </a:lnTo>
                <a:lnTo>
                  <a:pt x="154" y="20"/>
                </a:lnTo>
                <a:lnTo>
                  <a:pt x="150" y="22"/>
                </a:lnTo>
                <a:lnTo>
                  <a:pt x="150" y="22"/>
                </a:lnTo>
                <a:lnTo>
                  <a:pt x="145" y="25"/>
                </a:lnTo>
                <a:lnTo>
                  <a:pt x="150" y="35"/>
                </a:lnTo>
                <a:lnTo>
                  <a:pt x="150" y="24"/>
                </a:lnTo>
                <a:lnTo>
                  <a:pt x="142" y="24"/>
                </a:lnTo>
                <a:lnTo>
                  <a:pt x="137" y="24"/>
                </a:lnTo>
                <a:lnTo>
                  <a:pt x="132" y="24"/>
                </a:lnTo>
                <a:lnTo>
                  <a:pt x="126" y="24"/>
                </a:lnTo>
                <a:lnTo>
                  <a:pt x="119" y="24"/>
                </a:lnTo>
                <a:lnTo>
                  <a:pt x="119" y="24"/>
                </a:lnTo>
                <a:lnTo>
                  <a:pt x="114" y="25"/>
                </a:lnTo>
                <a:lnTo>
                  <a:pt x="111" y="27"/>
                </a:lnTo>
                <a:lnTo>
                  <a:pt x="106" y="32"/>
                </a:lnTo>
                <a:lnTo>
                  <a:pt x="114" y="28"/>
                </a:lnTo>
                <a:lnTo>
                  <a:pt x="110" y="30"/>
                </a:lnTo>
                <a:lnTo>
                  <a:pt x="114" y="40"/>
                </a:lnTo>
                <a:lnTo>
                  <a:pt x="114" y="28"/>
                </a:lnTo>
                <a:lnTo>
                  <a:pt x="108" y="28"/>
                </a:lnTo>
                <a:lnTo>
                  <a:pt x="103" y="28"/>
                </a:lnTo>
                <a:lnTo>
                  <a:pt x="97" y="28"/>
                </a:lnTo>
                <a:lnTo>
                  <a:pt x="91" y="28"/>
                </a:lnTo>
                <a:lnTo>
                  <a:pt x="86" y="28"/>
                </a:lnTo>
                <a:lnTo>
                  <a:pt x="79" y="28"/>
                </a:lnTo>
                <a:lnTo>
                  <a:pt x="73" y="28"/>
                </a:lnTo>
                <a:lnTo>
                  <a:pt x="68" y="28"/>
                </a:lnTo>
                <a:lnTo>
                  <a:pt x="62" y="28"/>
                </a:lnTo>
                <a:lnTo>
                  <a:pt x="57" y="28"/>
                </a:lnTo>
                <a:lnTo>
                  <a:pt x="51" y="28"/>
                </a:lnTo>
                <a:lnTo>
                  <a:pt x="44" y="28"/>
                </a:lnTo>
                <a:lnTo>
                  <a:pt x="40" y="28"/>
                </a:lnTo>
                <a:lnTo>
                  <a:pt x="35" y="28"/>
                </a:lnTo>
                <a:lnTo>
                  <a:pt x="27" y="28"/>
                </a:lnTo>
                <a:lnTo>
                  <a:pt x="22" y="28"/>
                </a:lnTo>
                <a:lnTo>
                  <a:pt x="17" y="28"/>
                </a:lnTo>
                <a:lnTo>
                  <a:pt x="9" y="28"/>
                </a:lnTo>
                <a:lnTo>
                  <a:pt x="4" y="28"/>
                </a:lnTo>
                <a:lnTo>
                  <a:pt x="0" y="2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46" name="Freeform 113">
            <a:extLst>
              <a:ext uri="{FF2B5EF4-FFF2-40B4-BE49-F238E27FC236}">
                <a16:creationId xmlns:a16="http://schemas.microsoft.com/office/drawing/2014/main" id="{E84159C6-D1AE-4258-9CF7-DA33C601DEC1}"/>
              </a:ext>
            </a:extLst>
          </p:cNvPr>
          <p:cNvSpPr>
            <a:spLocks/>
          </p:cNvSpPr>
          <p:nvPr/>
        </p:nvSpPr>
        <p:spPr bwMode="auto">
          <a:xfrm>
            <a:off x="7331075" y="2286000"/>
            <a:ext cx="896938" cy="47625"/>
          </a:xfrm>
          <a:custGeom>
            <a:avLst/>
            <a:gdLst>
              <a:gd name="T0" fmla="*/ 13 w 565"/>
              <a:gd name="T1" fmla="*/ 30 h 30"/>
              <a:gd name="T2" fmla="*/ 35 w 565"/>
              <a:gd name="T3" fmla="*/ 30 h 30"/>
              <a:gd name="T4" fmla="*/ 59 w 565"/>
              <a:gd name="T5" fmla="*/ 30 h 30"/>
              <a:gd name="T6" fmla="*/ 81 w 565"/>
              <a:gd name="T7" fmla="*/ 30 h 30"/>
              <a:gd name="T8" fmla="*/ 104 w 565"/>
              <a:gd name="T9" fmla="*/ 30 h 30"/>
              <a:gd name="T10" fmla="*/ 128 w 565"/>
              <a:gd name="T11" fmla="*/ 30 h 30"/>
              <a:gd name="T12" fmla="*/ 142 w 565"/>
              <a:gd name="T13" fmla="*/ 28 h 30"/>
              <a:gd name="T14" fmla="*/ 145 w 565"/>
              <a:gd name="T15" fmla="*/ 25 h 30"/>
              <a:gd name="T16" fmla="*/ 168 w 565"/>
              <a:gd name="T17" fmla="*/ 25 h 30"/>
              <a:gd name="T18" fmla="*/ 191 w 565"/>
              <a:gd name="T19" fmla="*/ 25 h 30"/>
              <a:gd name="T20" fmla="*/ 214 w 565"/>
              <a:gd name="T21" fmla="*/ 25 h 30"/>
              <a:gd name="T22" fmla="*/ 236 w 565"/>
              <a:gd name="T23" fmla="*/ 25 h 30"/>
              <a:gd name="T24" fmla="*/ 260 w 565"/>
              <a:gd name="T25" fmla="*/ 25 h 30"/>
              <a:gd name="T26" fmla="*/ 282 w 565"/>
              <a:gd name="T27" fmla="*/ 25 h 30"/>
              <a:gd name="T28" fmla="*/ 305 w 565"/>
              <a:gd name="T29" fmla="*/ 25 h 30"/>
              <a:gd name="T30" fmla="*/ 329 w 565"/>
              <a:gd name="T31" fmla="*/ 25 h 30"/>
              <a:gd name="T32" fmla="*/ 351 w 565"/>
              <a:gd name="T33" fmla="*/ 25 h 30"/>
              <a:gd name="T34" fmla="*/ 368 w 565"/>
              <a:gd name="T35" fmla="*/ 25 h 30"/>
              <a:gd name="T36" fmla="*/ 375 w 565"/>
              <a:gd name="T37" fmla="*/ 11 h 30"/>
              <a:gd name="T38" fmla="*/ 392 w 565"/>
              <a:gd name="T39" fmla="*/ 22 h 30"/>
              <a:gd name="T40" fmla="*/ 415 w 565"/>
              <a:gd name="T41" fmla="*/ 22 h 30"/>
              <a:gd name="T42" fmla="*/ 437 w 565"/>
              <a:gd name="T43" fmla="*/ 22 h 30"/>
              <a:gd name="T44" fmla="*/ 461 w 565"/>
              <a:gd name="T45" fmla="*/ 22 h 30"/>
              <a:gd name="T46" fmla="*/ 483 w 565"/>
              <a:gd name="T47" fmla="*/ 22 h 30"/>
              <a:gd name="T48" fmla="*/ 506 w 565"/>
              <a:gd name="T49" fmla="*/ 22 h 30"/>
              <a:gd name="T50" fmla="*/ 529 w 565"/>
              <a:gd name="T51" fmla="*/ 22 h 30"/>
              <a:gd name="T52" fmla="*/ 552 w 565"/>
              <a:gd name="T53" fmla="*/ 22 h 30"/>
              <a:gd name="T54" fmla="*/ 558 w 565"/>
              <a:gd name="T55" fmla="*/ 0 h 30"/>
              <a:gd name="T56" fmla="*/ 536 w 565"/>
              <a:gd name="T57" fmla="*/ 0 h 30"/>
              <a:gd name="T58" fmla="*/ 513 w 565"/>
              <a:gd name="T59" fmla="*/ 0 h 30"/>
              <a:gd name="T60" fmla="*/ 490 w 565"/>
              <a:gd name="T61" fmla="*/ 0 h 30"/>
              <a:gd name="T62" fmla="*/ 466 w 565"/>
              <a:gd name="T63" fmla="*/ 0 h 30"/>
              <a:gd name="T64" fmla="*/ 443 w 565"/>
              <a:gd name="T65" fmla="*/ 0 h 30"/>
              <a:gd name="T66" fmla="*/ 419 w 565"/>
              <a:gd name="T67" fmla="*/ 0 h 30"/>
              <a:gd name="T68" fmla="*/ 397 w 565"/>
              <a:gd name="T69" fmla="*/ 0 h 30"/>
              <a:gd name="T70" fmla="*/ 375 w 565"/>
              <a:gd name="T71" fmla="*/ 0 h 30"/>
              <a:gd name="T72" fmla="*/ 364 w 565"/>
              <a:gd name="T73" fmla="*/ 5 h 30"/>
              <a:gd name="T74" fmla="*/ 356 w 565"/>
              <a:gd name="T75" fmla="*/ 3 h 30"/>
              <a:gd name="T76" fmla="*/ 333 w 565"/>
              <a:gd name="T77" fmla="*/ 3 h 30"/>
              <a:gd name="T78" fmla="*/ 311 w 565"/>
              <a:gd name="T79" fmla="*/ 3 h 30"/>
              <a:gd name="T80" fmla="*/ 287 w 565"/>
              <a:gd name="T81" fmla="*/ 3 h 30"/>
              <a:gd name="T82" fmla="*/ 265 w 565"/>
              <a:gd name="T83" fmla="*/ 3 h 30"/>
              <a:gd name="T84" fmla="*/ 242 w 565"/>
              <a:gd name="T85" fmla="*/ 3 h 30"/>
              <a:gd name="T86" fmla="*/ 219 w 565"/>
              <a:gd name="T87" fmla="*/ 3 h 30"/>
              <a:gd name="T88" fmla="*/ 196 w 565"/>
              <a:gd name="T89" fmla="*/ 3 h 30"/>
              <a:gd name="T90" fmla="*/ 174 w 565"/>
              <a:gd name="T91" fmla="*/ 3 h 30"/>
              <a:gd name="T92" fmla="*/ 150 w 565"/>
              <a:gd name="T93" fmla="*/ 3 h 30"/>
              <a:gd name="T94" fmla="*/ 140 w 565"/>
              <a:gd name="T95" fmla="*/ 5 h 30"/>
              <a:gd name="T96" fmla="*/ 133 w 565"/>
              <a:gd name="T97" fmla="*/ 8 h 30"/>
              <a:gd name="T98" fmla="*/ 110 w 565"/>
              <a:gd name="T99" fmla="*/ 8 h 30"/>
              <a:gd name="T100" fmla="*/ 86 w 565"/>
              <a:gd name="T101" fmla="*/ 8 h 30"/>
              <a:gd name="T102" fmla="*/ 64 w 565"/>
              <a:gd name="T103" fmla="*/ 8 h 30"/>
              <a:gd name="T104" fmla="*/ 42 w 565"/>
              <a:gd name="T105" fmla="*/ 8 h 30"/>
              <a:gd name="T106" fmla="*/ 18 w 565"/>
              <a:gd name="T107" fmla="*/ 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5" h="30">
                <a:moveTo>
                  <a:pt x="0" y="8"/>
                </a:moveTo>
                <a:lnTo>
                  <a:pt x="0" y="30"/>
                </a:lnTo>
                <a:lnTo>
                  <a:pt x="7" y="30"/>
                </a:lnTo>
                <a:lnTo>
                  <a:pt x="13" y="30"/>
                </a:lnTo>
                <a:lnTo>
                  <a:pt x="18" y="30"/>
                </a:lnTo>
                <a:lnTo>
                  <a:pt x="24" y="30"/>
                </a:lnTo>
                <a:lnTo>
                  <a:pt x="29" y="30"/>
                </a:lnTo>
                <a:lnTo>
                  <a:pt x="35" y="30"/>
                </a:lnTo>
                <a:lnTo>
                  <a:pt x="42" y="30"/>
                </a:lnTo>
                <a:lnTo>
                  <a:pt x="46" y="30"/>
                </a:lnTo>
                <a:lnTo>
                  <a:pt x="51" y="30"/>
                </a:lnTo>
                <a:lnTo>
                  <a:pt x="59" y="30"/>
                </a:lnTo>
                <a:lnTo>
                  <a:pt x="64" y="30"/>
                </a:lnTo>
                <a:lnTo>
                  <a:pt x="69" y="30"/>
                </a:lnTo>
                <a:lnTo>
                  <a:pt x="75" y="30"/>
                </a:lnTo>
                <a:lnTo>
                  <a:pt x="81" y="30"/>
                </a:lnTo>
                <a:lnTo>
                  <a:pt x="86" y="30"/>
                </a:lnTo>
                <a:lnTo>
                  <a:pt x="93" y="30"/>
                </a:lnTo>
                <a:lnTo>
                  <a:pt x="99" y="30"/>
                </a:lnTo>
                <a:lnTo>
                  <a:pt x="104" y="30"/>
                </a:lnTo>
                <a:lnTo>
                  <a:pt x="110" y="30"/>
                </a:lnTo>
                <a:lnTo>
                  <a:pt x="115" y="30"/>
                </a:lnTo>
                <a:lnTo>
                  <a:pt x="121" y="30"/>
                </a:lnTo>
                <a:lnTo>
                  <a:pt x="128" y="30"/>
                </a:lnTo>
                <a:lnTo>
                  <a:pt x="133" y="30"/>
                </a:lnTo>
                <a:lnTo>
                  <a:pt x="137" y="30"/>
                </a:lnTo>
                <a:lnTo>
                  <a:pt x="137" y="30"/>
                </a:lnTo>
                <a:lnTo>
                  <a:pt x="142" y="28"/>
                </a:lnTo>
                <a:lnTo>
                  <a:pt x="144" y="28"/>
                </a:lnTo>
                <a:lnTo>
                  <a:pt x="152" y="24"/>
                </a:lnTo>
                <a:lnTo>
                  <a:pt x="145" y="14"/>
                </a:lnTo>
                <a:lnTo>
                  <a:pt x="145" y="25"/>
                </a:lnTo>
                <a:lnTo>
                  <a:pt x="150" y="25"/>
                </a:lnTo>
                <a:lnTo>
                  <a:pt x="155" y="25"/>
                </a:lnTo>
                <a:lnTo>
                  <a:pt x="161" y="25"/>
                </a:lnTo>
                <a:lnTo>
                  <a:pt x="168" y="25"/>
                </a:lnTo>
                <a:lnTo>
                  <a:pt x="174" y="25"/>
                </a:lnTo>
                <a:lnTo>
                  <a:pt x="179" y="25"/>
                </a:lnTo>
                <a:lnTo>
                  <a:pt x="184" y="25"/>
                </a:lnTo>
                <a:lnTo>
                  <a:pt x="191" y="25"/>
                </a:lnTo>
                <a:lnTo>
                  <a:pt x="196" y="25"/>
                </a:lnTo>
                <a:lnTo>
                  <a:pt x="201" y="25"/>
                </a:lnTo>
                <a:lnTo>
                  <a:pt x="209" y="25"/>
                </a:lnTo>
                <a:lnTo>
                  <a:pt x="214" y="25"/>
                </a:lnTo>
                <a:lnTo>
                  <a:pt x="219" y="25"/>
                </a:lnTo>
                <a:lnTo>
                  <a:pt x="225" y="25"/>
                </a:lnTo>
                <a:lnTo>
                  <a:pt x="231" y="25"/>
                </a:lnTo>
                <a:lnTo>
                  <a:pt x="236" y="25"/>
                </a:lnTo>
                <a:lnTo>
                  <a:pt x="242" y="25"/>
                </a:lnTo>
                <a:lnTo>
                  <a:pt x="247" y="25"/>
                </a:lnTo>
                <a:lnTo>
                  <a:pt x="254" y="25"/>
                </a:lnTo>
                <a:lnTo>
                  <a:pt x="260" y="25"/>
                </a:lnTo>
                <a:lnTo>
                  <a:pt x="265" y="25"/>
                </a:lnTo>
                <a:lnTo>
                  <a:pt x="270" y="25"/>
                </a:lnTo>
                <a:lnTo>
                  <a:pt x="278" y="25"/>
                </a:lnTo>
                <a:lnTo>
                  <a:pt x="282" y="25"/>
                </a:lnTo>
                <a:lnTo>
                  <a:pt x="287" y="25"/>
                </a:lnTo>
                <a:lnTo>
                  <a:pt x="295" y="25"/>
                </a:lnTo>
                <a:lnTo>
                  <a:pt x="300" y="25"/>
                </a:lnTo>
                <a:lnTo>
                  <a:pt x="305" y="25"/>
                </a:lnTo>
                <a:lnTo>
                  <a:pt x="311" y="25"/>
                </a:lnTo>
                <a:lnTo>
                  <a:pt x="317" y="25"/>
                </a:lnTo>
                <a:lnTo>
                  <a:pt x="322" y="25"/>
                </a:lnTo>
                <a:lnTo>
                  <a:pt x="329" y="25"/>
                </a:lnTo>
                <a:lnTo>
                  <a:pt x="333" y="25"/>
                </a:lnTo>
                <a:lnTo>
                  <a:pt x="340" y="25"/>
                </a:lnTo>
                <a:lnTo>
                  <a:pt x="346" y="25"/>
                </a:lnTo>
                <a:lnTo>
                  <a:pt x="351" y="25"/>
                </a:lnTo>
                <a:lnTo>
                  <a:pt x="356" y="25"/>
                </a:lnTo>
                <a:lnTo>
                  <a:pt x="364" y="25"/>
                </a:lnTo>
                <a:lnTo>
                  <a:pt x="368" y="25"/>
                </a:lnTo>
                <a:lnTo>
                  <a:pt x="368" y="25"/>
                </a:lnTo>
                <a:lnTo>
                  <a:pt x="373" y="24"/>
                </a:lnTo>
                <a:lnTo>
                  <a:pt x="373" y="24"/>
                </a:lnTo>
                <a:lnTo>
                  <a:pt x="380" y="20"/>
                </a:lnTo>
                <a:lnTo>
                  <a:pt x="375" y="11"/>
                </a:lnTo>
                <a:lnTo>
                  <a:pt x="375" y="22"/>
                </a:lnTo>
                <a:lnTo>
                  <a:pt x="381" y="22"/>
                </a:lnTo>
                <a:lnTo>
                  <a:pt x="386" y="22"/>
                </a:lnTo>
                <a:lnTo>
                  <a:pt x="392" y="22"/>
                </a:lnTo>
                <a:lnTo>
                  <a:pt x="397" y="22"/>
                </a:lnTo>
                <a:lnTo>
                  <a:pt x="404" y="22"/>
                </a:lnTo>
                <a:lnTo>
                  <a:pt x="410" y="22"/>
                </a:lnTo>
                <a:lnTo>
                  <a:pt x="415" y="22"/>
                </a:lnTo>
                <a:lnTo>
                  <a:pt x="419" y="22"/>
                </a:lnTo>
                <a:lnTo>
                  <a:pt x="427" y="22"/>
                </a:lnTo>
                <a:lnTo>
                  <a:pt x="432" y="22"/>
                </a:lnTo>
                <a:lnTo>
                  <a:pt x="437" y="22"/>
                </a:lnTo>
                <a:lnTo>
                  <a:pt x="443" y="22"/>
                </a:lnTo>
                <a:lnTo>
                  <a:pt x="450" y="22"/>
                </a:lnTo>
                <a:lnTo>
                  <a:pt x="455" y="22"/>
                </a:lnTo>
                <a:lnTo>
                  <a:pt x="461" y="22"/>
                </a:lnTo>
                <a:lnTo>
                  <a:pt x="466" y="22"/>
                </a:lnTo>
                <a:lnTo>
                  <a:pt x="472" y="22"/>
                </a:lnTo>
                <a:lnTo>
                  <a:pt x="478" y="22"/>
                </a:lnTo>
                <a:lnTo>
                  <a:pt x="483" y="22"/>
                </a:lnTo>
                <a:lnTo>
                  <a:pt x="490" y="22"/>
                </a:lnTo>
                <a:lnTo>
                  <a:pt x="496" y="22"/>
                </a:lnTo>
                <a:lnTo>
                  <a:pt x="501" y="22"/>
                </a:lnTo>
                <a:lnTo>
                  <a:pt x="506" y="22"/>
                </a:lnTo>
                <a:lnTo>
                  <a:pt x="513" y="22"/>
                </a:lnTo>
                <a:lnTo>
                  <a:pt x="518" y="22"/>
                </a:lnTo>
                <a:lnTo>
                  <a:pt x="523" y="22"/>
                </a:lnTo>
                <a:lnTo>
                  <a:pt x="529" y="22"/>
                </a:lnTo>
                <a:lnTo>
                  <a:pt x="536" y="22"/>
                </a:lnTo>
                <a:lnTo>
                  <a:pt x="541" y="22"/>
                </a:lnTo>
                <a:lnTo>
                  <a:pt x="547" y="22"/>
                </a:lnTo>
                <a:lnTo>
                  <a:pt x="552" y="22"/>
                </a:lnTo>
                <a:lnTo>
                  <a:pt x="558" y="22"/>
                </a:lnTo>
                <a:lnTo>
                  <a:pt x="565" y="22"/>
                </a:lnTo>
                <a:lnTo>
                  <a:pt x="565" y="0"/>
                </a:lnTo>
                <a:lnTo>
                  <a:pt x="558" y="0"/>
                </a:lnTo>
                <a:lnTo>
                  <a:pt x="552" y="0"/>
                </a:lnTo>
                <a:lnTo>
                  <a:pt x="547" y="0"/>
                </a:lnTo>
                <a:lnTo>
                  <a:pt x="541" y="0"/>
                </a:lnTo>
                <a:lnTo>
                  <a:pt x="536" y="0"/>
                </a:lnTo>
                <a:lnTo>
                  <a:pt x="529" y="0"/>
                </a:lnTo>
                <a:lnTo>
                  <a:pt x="523" y="0"/>
                </a:lnTo>
                <a:lnTo>
                  <a:pt x="518" y="0"/>
                </a:lnTo>
                <a:lnTo>
                  <a:pt x="513" y="0"/>
                </a:lnTo>
                <a:lnTo>
                  <a:pt x="506" y="0"/>
                </a:lnTo>
                <a:lnTo>
                  <a:pt x="501" y="0"/>
                </a:lnTo>
                <a:lnTo>
                  <a:pt x="496" y="0"/>
                </a:lnTo>
                <a:lnTo>
                  <a:pt x="490" y="0"/>
                </a:lnTo>
                <a:lnTo>
                  <a:pt x="483" y="0"/>
                </a:lnTo>
                <a:lnTo>
                  <a:pt x="478" y="0"/>
                </a:lnTo>
                <a:lnTo>
                  <a:pt x="472" y="0"/>
                </a:lnTo>
                <a:lnTo>
                  <a:pt x="466" y="0"/>
                </a:lnTo>
                <a:lnTo>
                  <a:pt x="461" y="0"/>
                </a:lnTo>
                <a:lnTo>
                  <a:pt x="455" y="0"/>
                </a:lnTo>
                <a:lnTo>
                  <a:pt x="450" y="0"/>
                </a:lnTo>
                <a:lnTo>
                  <a:pt x="443" y="0"/>
                </a:lnTo>
                <a:lnTo>
                  <a:pt x="437" y="0"/>
                </a:lnTo>
                <a:lnTo>
                  <a:pt x="432" y="0"/>
                </a:lnTo>
                <a:lnTo>
                  <a:pt x="427" y="0"/>
                </a:lnTo>
                <a:lnTo>
                  <a:pt x="419" y="0"/>
                </a:lnTo>
                <a:lnTo>
                  <a:pt x="415" y="0"/>
                </a:lnTo>
                <a:lnTo>
                  <a:pt x="410" y="0"/>
                </a:lnTo>
                <a:lnTo>
                  <a:pt x="404" y="0"/>
                </a:lnTo>
                <a:lnTo>
                  <a:pt x="397" y="0"/>
                </a:lnTo>
                <a:lnTo>
                  <a:pt x="392" y="0"/>
                </a:lnTo>
                <a:lnTo>
                  <a:pt x="386" y="0"/>
                </a:lnTo>
                <a:lnTo>
                  <a:pt x="381" y="0"/>
                </a:lnTo>
                <a:lnTo>
                  <a:pt x="375" y="0"/>
                </a:lnTo>
                <a:lnTo>
                  <a:pt x="375" y="0"/>
                </a:lnTo>
                <a:lnTo>
                  <a:pt x="370" y="1"/>
                </a:lnTo>
                <a:lnTo>
                  <a:pt x="370" y="1"/>
                </a:lnTo>
                <a:lnTo>
                  <a:pt x="364" y="5"/>
                </a:lnTo>
                <a:lnTo>
                  <a:pt x="368" y="14"/>
                </a:lnTo>
                <a:lnTo>
                  <a:pt x="368" y="3"/>
                </a:lnTo>
                <a:lnTo>
                  <a:pt x="364" y="3"/>
                </a:lnTo>
                <a:lnTo>
                  <a:pt x="356" y="3"/>
                </a:lnTo>
                <a:lnTo>
                  <a:pt x="351" y="3"/>
                </a:lnTo>
                <a:lnTo>
                  <a:pt x="346" y="3"/>
                </a:lnTo>
                <a:lnTo>
                  <a:pt x="340" y="3"/>
                </a:lnTo>
                <a:lnTo>
                  <a:pt x="333" y="3"/>
                </a:lnTo>
                <a:lnTo>
                  <a:pt x="329" y="3"/>
                </a:lnTo>
                <a:lnTo>
                  <a:pt x="322" y="3"/>
                </a:lnTo>
                <a:lnTo>
                  <a:pt x="317" y="3"/>
                </a:lnTo>
                <a:lnTo>
                  <a:pt x="311" y="3"/>
                </a:lnTo>
                <a:lnTo>
                  <a:pt x="305" y="3"/>
                </a:lnTo>
                <a:lnTo>
                  <a:pt x="300" y="3"/>
                </a:lnTo>
                <a:lnTo>
                  <a:pt x="295" y="3"/>
                </a:lnTo>
                <a:lnTo>
                  <a:pt x="287" y="3"/>
                </a:lnTo>
                <a:lnTo>
                  <a:pt x="282" y="3"/>
                </a:lnTo>
                <a:lnTo>
                  <a:pt x="278" y="3"/>
                </a:lnTo>
                <a:lnTo>
                  <a:pt x="270" y="3"/>
                </a:lnTo>
                <a:lnTo>
                  <a:pt x="265" y="3"/>
                </a:lnTo>
                <a:lnTo>
                  <a:pt x="260" y="3"/>
                </a:lnTo>
                <a:lnTo>
                  <a:pt x="254" y="3"/>
                </a:lnTo>
                <a:lnTo>
                  <a:pt x="247" y="3"/>
                </a:lnTo>
                <a:lnTo>
                  <a:pt x="242" y="3"/>
                </a:lnTo>
                <a:lnTo>
                  <a:pt x="236" y="3"/>
                </a:lnTo>
                <a:lnTo>
                  <a:pt x="231" y="3"/>
                </a:lnTo>
                <a:lnTo>
                  <a:pt x="225" y="3"/>
                </a:lnTo>
                <a:lnTo>
                  <a:pt x="219" y="3"/>
                </a:lnTo>
                <a:lnTo>
                  <a:pt x="214" y="3"/>
                </a:lnTo>
                <a:lnTo>
                  <a:pt x="209" y="3"/>
                </a:lnTo>
                <a:lnTo>
                  <a:pt x="201" y="3"/>
                </a:lnTo>
                <a:lnTo>
                  <a:pt x="196" y="3"/>
                </a:lnTo>
                <a:lnTo>
                  <a:pt x="191" y="3"/>
                </a:lnTo>
                <a:lnTo>
                  <a:pt x="184" y="3"/>
                </a:lnTo>
                <a:lnTo>
                  <a:pt x="179" y="3"/>
                </a:lnTo>
                <a:lnTo>
                  <a:pt x="174" y="3"/>
                </a:lnTo>
                <a:lnTo>
                  <a:pt x="168" y="3"/>
                </a:lnTo>
                <a:lnTo>
                  <a:pt x="161" y="3"/>
                </a:lnTo>
                <a:lnTo>
                  <a:pt x="155" y="3"/>
                </a:lnTo>
                <a:lnTo>
                  <a:pt x="150" y="3"/>
                </a:lnTo>
                <a:lnTo>
                  <a:pt x="145" y="3"/>
                </a:lnTo>
                <a:lnTo>
                  <a:pt x="145" y="3"/>
                </a:lnTo>
                <a:lnTo>
                  <a:pt x="140" y="5"/>
                </a:lnTo>
                <a:lnTo>
                  <a:pt x="140" y="5"/>
                </a:lnTo>
                <a:lnTo>
                  <a:pt x="133" y="9"/>
                </a:lnTo>
                <a:lnTo>
                  <a:pt x="137" y="19"/>
                </a:lnTo>
                <a:lnTo>
                  <a:pt x="137" y="8"/>
                </a:lnTo>
                <a:lnTo>
                  <a:pt x="133" y="8"/>
                </a:lnTo>
                <a:lnTo>
                  <a:pt x="128" y="8"/>
                </a:lnTo>
                <a:lnTo>
                  <a:pt x="121" y="8"/>
                </a:lnTo>
                <a:lnTo>
                  <a:pt x="115" y="8"/>
                </a:lnTo>
                <a:lnTo>
                  <a:pt x="110" y="8"/>
                </a:lnTo>
                <a:lnTo>
                  <a:pt x="104" y="8"/>
                </a:lnTo>
                <a:lnTo>
                  <a:pt x="99" y="8"/>
                </a:lnTo>
                <a:lnTo>
                  <a:pt x="93" y="8"/>
                </a:lnTo>
                <a:lnTo>
                  <a:pt x="86" y="8"/>
                </a:lnTo>
                <a:lnTo>
                  <a:pt x="81" y="8"/>
                </a:lnTo>
                <a:lnTo>
                  <a:pt x="75" y="8"/>
                </a:lnTo>
                <a:lnTo>
                  <a:pt x="69" y="8"/>
                </a:lnTo>
                <a:lnTo>
                  <a:pt x="64" y="8"/>
                </a:lnTo>
                <a:lnTo>
                  <a:pt x="59" y="8"/>
                </a:lnTo>
                <a:lnTo>
                  <a:pt x="51" y="8"/>
                </a:lnTo>
                <a:lnTo>
                  <a:pt x="46" y="8"/>
                </a:lnTo>
                <a:lnTo>
                  <a:pt x="42" y="8"/>
                </a:lnTo>
                <a:lnTo>
                  <a:pt x="35" y="8"/>
                </a:lnTo>
                <a:lnTo>
                  <a:pt x="29" y="8"/>
                </a:lnTo>
                <a:lnTo>
                  <a:pt x="24" y="8"/>
                </a:lnTo>
                <a:lnTo>
                  <a:pt x="18" y="8"/>
                </a:lnTo>
                <a:lnTo>
                  <a:pt x="13" y="8"/>
                </a:lnTo>
                <a:lnTo>
                  <a:pt x="7" y="8"/>
                </a:lnTo>
                <a:lnTo>
                  <a:pt x="0" y="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51" name="Rectangle 118">
            <a:extLst>
              <a:ext uri="{FF2B5EF4-FFF2-40B4-BE49-F238E27FC236}">
                <a16:creationId xmlns:a16="http://schemas.microsoft.com/office/drawing/2014/main" id="{570C7E1C-D0C0-46A3-B6F1-F86B04CC6D5B}"/>
              </a:ext>
            </a:extLst>
          </p:cNvPr>
          <p:cNvSpPr>
            <a:spLocks noChangeArrowheads="1"/>
          </p:cNvSpPr>
          <p:nvPr/>
        </p:nvSpPr>
        <p:spPr bwMode="auto">
          <a:xfrm>
            <a:off x="4792663" y="4787900"/>
            <a:ext cx="27305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52" name="Rectangle 119">
            <a:extLst>
              <a:ext uri="{FF2B5EF4-FFF2-40B4-BE49-F238E27FC236}">
                <a16:creationId xmlns:a16="http://schemas.microsoft.com/office/drawing/2014/main" id="{853067AA-0F6A-4DAF-ADD2-064B3006DC39}"/>
              </a:ext>
            </a:extLst>
          </p:cNvPr>
          <p:cNvSpPr>
            <a:spLocks noChangeArrowheads="1"/>
          </p:cNvSpPr>
          <p:nvPr/>
        </p:nvSpPr>
        <p:spPr bwMode="auto">
          <a:xfrm>
            <a:off x="4792663" y="4799013"/>
            <a:ext cx="2976563"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Number of instances seen before interruption, 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53" name="Rectangle 120">
            <a:extLst>
              <a:ext uri="{FF2B5EF4-FFF2-40B4-BE49-F238E27FC236}">
                <a16:creationId xmlns:a16="http://schemas.microsoft.com/office/drawing/2014/main" id="{96BA379F-5385-4694-8DBB-D293A95FE65C}"/>
              </a:ext>
            </a:extLst>
          </p:cNvPr>
          <p:cNvSpPr>
            <a:spLocks noChangeArrowheads="1"/>
          </p:cNvSpPr>
          <p:nvPr/>
        </p:nvSpPr>
        <p:spPr bwMode="auto">
          <a:xfrm rot="16200000">
            <a:off x="3314700" y="3217863"/>
            <a:ext cx="827088"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accuracy(%)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0" name="Oval 239">
            <a:extLst>
              <a:ext uri="{FF2B5EF4-FFF2-40B4-BE49-F238E27FC236}">
                <a16:creationId xmlns:a16="http://schemas.microsoft.com/office/drawing/2014/main" id="{E7F950EA-7542-4982-BC0B-5A5BB4B9CB05}"/>
              </a:ext>
            </a:extLst>
          </p:cNvPr>
          <p:cNvSpPr/>
          <p:nvPr/>
        </p:nvSpPr>
        <p:spPr>
          <a:xfrm>
            <a:off x="8192583" y="2248287"/>
            <a:ext cx="91830" cy="9183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B6074F12-BEFD-4F34-BDAA-17E831E935C0}"/>
              </a:ext>
            </a:extLst>
          </p:cNvPr>
          <p:cNvSpPr/>
          <p:nvPr/>
        </p:nvSpPr>
        <p:spPr>
          <a:xfrm>
            <a:off x="4429125" y="2295525"/>
            <a:ext cx="3819525" cy="323850"/>
          </a:xfrm>
          <a:custGeom>
            <a:avLst/>
            <a:gdLst>
              <a:gd name="connsiteX0" fmla="*/ 0 w 3819525"/>
              <a:gd name="connsiteY0" fmla="*/ 323850 h 323850"/>
              <a:gd name="connsiteX1" fmla="*/ 847725 w 3819525"/>
              <a:gd name="connsiteY1" fmla="*/ 47625 h 323850"/>
              <a:gd name="connsiteX2" fmla="*/ 3819525 w 3819525"/>
              <a:gd name="connsiteY2" fmla="*/ 0 h 323850"/>
            </a:gdLst>
            <a:ahLst/>
            <a:cxnLst>
              <a:cxn ang="0">
                <a:pos x="connsiteX0" y="connsiteY0"/>
              </a:cxn>
              <a:cxn ang="0">
                <a:pos x="connsiteX1" y="connsiteY1"/>
              </a:cxn>
              <a:cxn ang="0">
                <a:pos x="connsiteX2" y="connsiteY2"/>
              </a:cxn>
            </a:cxnLst>
            <a:rect l="l" t="t" r="r" b="b"/>
            <a:pathLst>
              <a:path w="3819525" h="323850">
                <a:moveTo>
                  <a:pt x="0" y="323850"/>
                </a:moveTo>
                <a:cubicBezTo>
                  <a:pt x="105569" y="212725"/>
                  <a:pt x="211138" y="101600"/>
                  <a:pt x="847725" y="47625"/>
                </a:cubicBezTo>
                <a:cubicBezTo>
                  <a:pt x="1484312" y="-6350"/>
                  <a:pt x="3298825" y="38100"/>
                  <a:pt x="3819525" y="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731240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2895600" y="155574"/>
            <a:ext cx="7772400" cy="1143000"/>
          </a:xfrm>
          <a:prstGeom prst="rect">
            <a:avLst/>
          </a:prstGeom>
          <a:noFill/>
          <a:ln w="9525">
            <a:noFill/>
            <a:miter lim="800000"/>
            <a:headEnd/>
            <a:tailEnd/>
          </a:ln>
          <a:effectLst/>
        </p:spPr>
        <p:txBody>
          <a:bodyPr anchor="ctr"/>
          <a:lstStyle/>
          <a:p>
            <a:pPr>
              <a:defRPr/>
            </a:pPr>
            <a:r>
              <a:rPr lang="en-US" sz="4400" dirty="0">
                <a:solidFill>
                  <a:schemeClr val="tx2"/>
                </a:solidFill>
                <a:effectLst>
                  <a:outerShdw blurRad="38100" dist="38100" dir="2700000" algn="tl">
                    <a:srgbClr val="C0C0C0"/>
                  </a:outerShdw>
                </a:effectLst>
              </a:rPr>
              <a:t>Nearest Neighbor Classifier</a:t>
            </a:r>
          </a:p>
        </p:txBody>
      </p:sp>
      <p:sp>
        <p:nvSpPr>
          <p:cNvPr id="84995" name="Rectangle 3"/>
          <p:cNvSpPr>
            <a:spLocks noChangeArrowheads="1"/>
          </p:cNvSpPr>
          <p:nvPr/>
        </p:nvSpPr>
        <p:spPr bwMode="auto">
          <a:xfrm>
            <a:off x="7594600" y="4078287"/>
            <a:ext cx="4343400" cy="1676400"/>
          </a:xfrm>
          <a:prstGeom prst="rect">
            <a:avLst/>
          </a:prstGeom>
          <a:solidFill>
            <a:srgbClr val="CCFFFF"/>
          </a:solidFill>
          <a:ln w="9525">
            <a:noFill/>
            <a:miter lim="800000"/>
            <a:headEnd/>
            <a:tailEnd/>
          </a:ln>
          <a:effectLst>
            <a:outerShdw dist="107763" dir="8100000" algn="ctr" rotWithShape="0">
              <a:schemeClr val="bg2"/>
            </a:outerShdw>
          </a:effectLst>
        </p:spPr>
        <p:txBody>
          <a:bodyPr wrap="none" anchor="ctr"/>
          <a:lstStyle/>
          <a:p>
            <a:pPr>
              <a:defRPr/>
            </a:pPr>
            <a:endParaRPr lang="en-US"/>
          </a:p>
        </p:txBody>
      </p:sp>
      <p:sp>
        <p:nvSpPr>
          <p:cNvPr id="85132" name="Text Box 140"/>
          <p:cNvSpPr txBox="1">
            <a:spLocks noChangeArrowheads="1"/>
          </p:cNvSpPr>
          <p:nvPr/>
        </p:nvSpPr>
        <p:spPr bwMode="auto">
          <a:xfrm>
            <a:off x="7594600" y="4154487"/>
            <a:ext cx="4279900" cy="1465262"/>
          </a:xfrm>
          <a:prstGeom prst="rect">
            <a:avLst/>
          </a:prstGeom>
          <a:noFill/>
          <a:ln w="9525">
            <a:noFill/>
            <a:miter lim="800000"/>
            <a:headEnd/>
            <a:tailEnd/>
          </a:ln>
          <a:effectLst/>
        </p:spPr>
        <p:txBody>
          <a:bodyPr>
            <a:spAutoFit/>
          </a:bodyPr>
          <a:lstStyle/>
          <a:p>
            <a:pPr algn="l">
              <a:defRPr/>
            </a:pPr>
            <a:r>
              <a:rPr lang="en-US" b="1"/>
              <a:t>If</a:t>
            </a:r>
            <a:r>
              <a:rPr lang="en-US"/>
              <a:t> the </a:t>
            </a:r>
            <a:r>
              <a:rPr lang="en-US" b="1"/>
              <a:t>nearest</a:t>
            </a:r>
            <a:r>
              <a:rPr lang="en-US"/>
              <a:t> instance to the </a:t>
            </a:r>
            <a:r>
              <a:rPr lang="en-US">
                <a:solidFill>
                  <a:srgbClr val="990099"/>
                </a:solidFill>
                <a:effectLst>
                  <a:outerShdw blurRad="38100" dist="38100" dir="2700000" algn="tl">
                    <a:srgbClr val="C0C0C0"/>
                  </a:outerShdw>
                </a:effectLst>
              </a:rPr>
              <a:t>previously unseen instance </a:t>
            </a:r>
            <a:r>
              <a:rPr lang="en-US" b="1"/>
              <a:t>is a </a:t>
            </a:r>
            <a:r>
              <a:rPr lang="en-US" b="1">
                <a:solidFill>
                  <a:srgbClr val="FF0000"/>
                </a:solidFill>
              </a:rPr>
              <a:t>Katydid</a:t>
            </a:r>
            <a:endParaRPr lang="en-US" b="1">
              <a:solidFill>
                <a:srgbClr val="0000FF"/>
              </a:solidFill>
            </a:endParaRPr>
          </a:p>
          <a:p>
            <a:pPr algn="l">
              <a:defRPr/>
            </a:pPr>
            <a:r>
              <a:rPr lang="en-US"/>
              <a:t>      class is </a:t>
            </a:r>
            <a:r>
              <a:rPr lang="en-US" b="1">
                <a:solidFill>
                  <a:srgbClr val="FF0000"/>
                </a:solidFill>
              </a:rPr>
              <a:t>Katydid</a:t>
            </a:r>
            <a:endParaRPr lang="en-US" b="1">
              <a:solidFill>
                <a:srgbClr val="0000FF"/>
              </a:solidFill>
            </a:endParaRPr>
          </a:p>
          <a:p>
            <a:pPr algn="l">
              <a:defRPr/>
            </a:pPr>
            <a:r>
              <a:rPr lang="en-US" b="1"/>
              <a:t>else</a:t>
            </a:r>
            <a:r>
              <a:rPr lang="en-US"/>
              <a:t> </a:t>
            </a:r>
          </a:p>
          <a:p>
            <a:pPr algn="l">
              <a:defRPr/>
            </a:pPr>
            <a:r>
              <a:rPr lang="en-US"/>
              <a:t>      class is </a:t>
            </a:r>
            <a:r>
              <a:rPr lang="en-US" b="1">
                <a:solidFill>
                  <a:srgbClr val="0000FF"/>
                </a:solidFill>
              </a:rPr>
              <a:t>Grasshopper</a:t>
            </a:r>
          </a:p>
        </p:txBody>
      </p:sp>
      <p:grpSp>
        <p:nvGrpSpPr>
          <p:cNvPr id="2" name="Group 141"/>
          <p:cNvGrpSpPr>
            <a:grpSpLocks/>
          </p:cNvGrpSpPr>
          <p:nvPr/>
        </p:nvGrpSpPr>
        <p:grpSpPr bwMode="auto">
          <a:xfrm>
            <a:off x="7924801" y="5946775"/>
            <a:ext cx="1844675" cy="701675"/>
            <a:chOff x="3552" y="3711"/>
            <a:chExt cx="1162" cy="442"/>
          </a:xfrm>
        </p:grpSpPr>
        <p:sp>
          <p:nvSpPr>
            <p:cNvPr id="3230" name="Text Box 142"/>
            <p:cNvSpPr txBox="1">
              <a:spLocks noChangeArrowheads="1"/>
            </p:cNvSpPr>
            <p:nvPr/>
          </p:nvSpPr>
          <p:spPr bwMode="auto">
            <a:xfrm>
              <a:off x="3648" y="3711"/>
              <a:ext cx="1066" cy="442"/>
            </a:xfrm>
            <a:prstGeom prst="rect">
              <a:avLst/>
            </a:prstGeom>
            <a:noFill/>
            <a:ln w="9525">
              <a:noFill/>
              <a:miter lim="800000"/>
              <a:headEnd/>
              <a:tailEnd/>
            </a:ln>
          </p:spPr>
          <p:txBody>
            <a:bodyPr wrap="none">
              <a:spAutoFit/>
            </a:bodyPr>
            <a:lstStyle/>
            <a:p>
              <a:pPr algn="l"/>
              <a:r>
                <a:rPr lang="en-US" sz="2000" b="1">
                  <a:solidFill>
                    <a:srgbClr val="FF0000"/>
                  </a:solidFill>
                </a:rPr>
                <a:t>Katydids</a:t>
              </a:r>
              <a:endParaRPr lang="en-US" sz="2000" b="1">
                <a:solidFill>
                  <a:srgbClr val="0000FF"/>
                </a:solidFill>
              </a:endParaRPr>
            </a:p>
            <a:p>
              <a:pPr algn="l"/>
              <a:r>
                <a:rPr lang="en-US" sz="2000" b="1">
                  <a:solidFill>
                    <a:srgbClr val="0000FF"/>
                  </a:solidFill>
                </a:rPr>
                <a:t>Grasshoppers</a:t>
              </a:r>
            </a:p>
          </p:txBody>
        </p:sp>
        <p:sp>
          <p:nvSpPr>
            <p:cNvPr id="3231" name="Rectangle 143" descr="Wide downward diagonal"/>
            <p:cNvSpPr>
              <a:spLocks noChangeArrowheads="1"/>
            </p:cNvSpPr>
            <p:nvPr/>
          </p:nvSpPr>
          <p:spPr bwMode="auto">
            <a:xfrm>
              <a:off x="3552" y="3792"/>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p>
              <a:endParaRPr lang="en-US"/>
            </a:p>
          </p:txBody>
        </p:sp>
        <p:sp>
          <p:nvSpPr>
            <p:cNvPr id="3232" name="Oval 144"/>
            <p:cNvSpPr>
              <a:spLocks noChangeArrowheads="1"/>
            </p:cNvSpPr>
            <p:nvPr/>
          </p:nvSpPr>
          <p:spPr bwMode="auto">
            <a:xfrm>
              <a:off x="3552" y="3984"/>
              <a:ext cx="96" cy="96"/>
            </a:xfrm>
            <a:prstGeom prst="ellipse">
              <a:avLst/>
            </a:prstGeom>
            <a:solidFill>
              <a:srgbClr val="0000FF"/>
            </a:solidFill>
            <a:ln w="9525">
              <a:noFill/>
              <a:round/>
              <a:headEnd/>
              <a:tailEnd/>
            </a:ln>
          </p:spPr>
          <p:txBody>
            <a:bodyPr wrap="none" anchor="ctr"/>
            <a:lstStyle/>
            <a:p>
              <a:endParaRPr lang="en-US"/>
            </a:p>
          </p:txBody>
        </p:sp>
      </p:grpSp>
      <p:sp>
        <p:nvSpPr>
          <p:cNvPr id="3079" name="Text Box 145"/>
          <p:cNvSpPr txBox="1">
            <a:spLocks noChangeArrowheads="1"/>
          </p:cNvSpPr>
          <p:nvPr/>
        </p:nvSpPr>
        <p:spPr bwMode="auto">
          <a:xfrm>
            <a:off x="10142538" y="3205163"/>
            <a:ext cx="1301638" cy="646331"/>
          </a:xfrm>
          <a:prstGeom prst="rect">
            <a:avLst/>
          </a:prstGeom>
          <a:noFill/>
          <a:ln w="9525">
            <a:noFill/>
            <a:miter lim="800000"/>
            <a:headEnd/>
            <a:tailEnd/>
          </a:ln>
        </p:spPr>
        <p:txBody>
          <a:bodyPr wrap="none">
            <a:spAutoFit/>
          </a:bodyPr>
          <a:lstStyle/>
          <a:p>
            <a:r>
              <a:rPr lang="en-US"/>
              <a:t>Joe Hodges</a:t>
            </a:r>
            <a:r>
              <a:rPr lang="en-US" b="1"/>
              <a:t> </a:t>
            </a:r>
          </a:p>
          <a:p>
            <a:r>
              <a:rPr lang="en-US"/>
              <a:t>1922-2000</a:t>
            </a:r>
          </a:p>
        </p:txBody>
      </p:sp>
      <p:sp>
        <p:nvSpPr>
          <p:cNvPr id="3080" name="Text Box 148"/>
          <p:cNvSpPr txBox="1">
            <a:spLocks noChangeArrowheads="1"/>
          </p:cNvSpPr>
          <p:nvPr/>
        </p:nvSpPr>
        <p:spPr bwMode="auto">
          <a:xfrm>
            <a:off x="8348664" y="3195637"/>
            <a:ext cx="1244251" cy="923330"/>
          </a:xfrm>
          <a:prstGeom prst="rect">
            <a:avLst/>
          </a:prstGeom>
          <a:noFill/>
          <a:ln w="9525">
            <a:noFill/>
            <a:miter lim="800000"/>
            <a:headEnd/>
            <a:tailEnd/>
          </a:ln>
        </p:spPr>
        <p:txBody>
          <a:bodyPr wrap="none">
            <a:spAutoFit/>
          </a:bodyPr>
          <a:lstStyle/>
          <a:p>
            <a:r>
              <a:rPr lang="en-US"/>
              <a:t>Evelyn Fix</a:t>
            </a:r>
          </a:p>
          <a:p>
            <a:r>
              <a:rPr lang="en-US" b="1"/>
              <a:t> </a:t>
            </a:r>
            <a:r>
              <a:rPr lang="en-US"/>
              <a:t>1904-1965</a:t>
            </a:r>
            <a:br>
              <a:rPr lang="en-US"/>
            </a:br>
            <a:endParaRPr lang="en-US"/>
          </a:p>
        </p:txBody>
      </p:sp>
      <p:pic>
        <p:nvPicPr>
          <p:cNvPr id="3081" name="Picture 151" descr="silhouette"/>
          <p:cNvPicPr>
            <a:picLocks noChangeAspect="1" noChangeArrowheads="1"/>
          </p:cNvPicPr>
          <p:nvPr/>
        </p:nvPicPr>
        <p:blipFill>
          <a:blip r:embed="rId3" cstate="print"/>
          <a:srcRect/>
          <a:stretch>
            <a:fillRect/>
          </a:stretch>
        </p:blipFill>
        <p:spPr bwMode="auto">
          <a:xfrm>
            <a:off x="8220075" y="1355724"/>
            <a:ext cx="1714500" cy="1714500"/>
          </a:xfrm>
          <a:prstGeom prst="rect">
            <a:avLst/>
          </a:prstGeom>
          <a:noFill/>
          <a:ln w="9525">
            <a:noFill/>
            <a:miter lim="800000"/>
            <a:headEnd/>
            <a:tailEnd/>
          </a:ln>
        </p:spPr>
      </p:pic>
      <p:graphicFrame>
        <p:nvGraphicFramePr>
          <p:cNvPr id="3074" name="Object 0"/>
          <p:cNvGraphicFramePr>
            <a:graphicFrameLocks noChangeAspect="1"/>
          </p:cNvGraphicFramePr>
          <p:nvPr>
            <p:extLst>
              <p:ext uri="{D42A27DB-BD31-4B8C-83A1-F6EECF244321}">
                <p14:modId xmlns:p14="http://schemas.microsoft.com/office/powerpoint/2010/main" val="1724800549"/>
              </p:ext>
            </p:extLst>
          </p:nvPr>
        </p:nvGraphicFramePr>
        <p:xfrm>
          <a:off x="10310814" y="1346199"/>
          <a:ext cx="1476375" cy="1657350"/>
        </p:xfrm>
        <a:graphic>
          <a:graphicData uri="http://schemas.openxmlformats.org/presentationml/2006/ole">
            <mc:AlternateContent xmlns:mc="http://schemas.openxmlformats.org/markup-compatibility/2006">
              <mc:Choice xmlns:v="urn:schemas-microsoft-com:vml" Requires="v">
                <p:oleObj spid="_x0000_s9220" name="Bitmap Image" r:id="rId4" imgW="1476190" imgH="1657581" progId="Paint.Picture">
                  <p:embed/>
                </p:oleObj>
              </mc:Choice>
              <mc:Fallback>
                <p:oleObj name="Bitmap Image" r:id="rId4" imgW="1476190" imgH="1657581" progId="Paint.Picture">
                  <p:embed/>
                  <p:pic>
                    <p:nvPicPr>
                      <p:cNvPr id="3074"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10814" y="1346199"/>
                        <a:ext cx="147637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pic>
        <p:nvPicPr>
          <p:cNvPr id="3082" name="Picture 868" descr="katydid"/>
          <p:cNvPicPr>
            <a:picLocks noChangeAspect="1" noChangeArrowheads="1"/>
          </p:cNvPicPr>
          <p:nvPr/>
        </p:nvPicPr>
        <p:blipFill>
          <a:blip r:embed="rId6" cstate="print"/>
          <a:srcRect/>
          <a:stretch>
            <a:fillRect/>
          </a:stretch>
        </p:blipFill>
        <p:spPr bwMode="auto">
          <a:xfrm>
            <a:off x="3400425" y="955675"/>
            <a:ext cx="1981200" cy="1362075"/>
          </a:xfrm>
          <a:prstGeom prst="rect">
            <a:avLst/>
          </a:prstGeom>
          <a:noFill/>
          <a:ln w="9525">
            <a:noFill/>
            <a:miter lim="800000"/>
            <a:headEnd/>
            <a:tailEnd/>
          </a:ln>
        </p:spPr>
      </p:pic>
      <p:sp>
        <p:nvSpPr>
          <p:cNvPr id="85861" name="Rectangle 869"/>
          <p:cNvSpPr>
            <a:spLocks noChangeArrowheads="1"/>
          </p:cNvSpPr>
          <p:nvPr/>
        </p:nvSpPr>
        <p:spPr bwMode="auto">
          <a:xfrm rot="16200000">
            <a:off x="1998663" y="4062412"/>
            <a:ext cx="2133600" cy="339725"/>
          </a:xfrm>
          <a:prstGeom prst="rect">
            <a:avLst/>
          </a:prstGeom>
          <a:noFill/>
          <a:ln w="9525">
            <a:noFill/>
            <a:miter lim="800000"/>
            <a:headEnd/>
            <a:tailEnd/>
          </a:ln>
          <a:effectLst/>
        </p:spPr>
        <p:txBody>
          <a:bodyPr>
            <a:spAutoFit/>
          </a:bodyPr>
          <a:lstStyle/>
          <a:p>
            <a:pPr algn="l">
              <a:lnSpc>
                <a:spcPct val="90000"/>
              </a:lnSpc>
              <a:spcBef>
                <a:spcPct val="50000"/>
              </a:spcBef>
              <a:defRPr/>
            </a:pPr>
            <a:r>
              <a:rPr lang="en-US" b="1">
                <a:effectLst>
                  <a:outerShdw blurRad="38100" dist="38100" dir="2700000" algn="tl">
                    <a:srgbClr val="C0C0C0"/>
                  </a:outerShdw>
                </a:effectLst>
              </a:rPr>
              <a:t>Antenna  Length</a:t>
            </a:r>
          </a:p>
        </p:txBody>
      </p:sp>
      <p:sp>
        <p:nvSpPr>
          <p:cNvPr id="3084" name="Rectangle 870"/>
          <p:cNvSpPr>
            <a:spLocks noChangeArrowheads="1"/>
          </p:cNvSpPr>
          <p:nvPr/>
        </p:nvSpPr>
        <p:spPr bwMode="auto">
          <a:xfrm>
            <a:off x="3581400" y="5756274"/>
            <a:ext cx="381000" cy="381000"/>
          </a:xfrm>
          <a:prstGeom prst="rect">
            <a:avLst/>
          </a:prstGeom>
          <a:noFill/>
          <a:ln w="0">
            <a:solidFill>
              <a:srgbClr val="C0C0C0"/>
            </a:solidFill>
            <a:miter lim="800000"/>
            <a:headEnd/>
            <a:tailEnd/>
          </a:ln>
        </p:spPr>
        <p:txBody>
          <a:bodyPr wrap="none" anchor="ctr"/>
          <a:lstStyle/>
          <a:p>
            <a:endParaRPr lang="en-US"/>
          </a:p>
        </p:txBody>
      </p:sp>
      <p:sp>
        <p:nvSpPr>
          <p:cNvPr id="3085" name="Rectangle 871"/>
          <p:cNvSpPr>
            <a:spLocks noChangeArrowheads="1"/>
          </p:cNvSpPr>
          <p:nvPr/>
        </p:nvSpPr>
        <p:spPr bwMode="auto">
          <a:xfrm>
            <a:off x="3962400" y="5756274"/>
            <a:ext cx="381000" cy="381000"/>
          </a:xfrm>
          <a:prstGeom prst="rect">
            <a:avLst/>
          </a:prstGeom>
          <a:noFill/>
          <a:ln w="0">
            <a:solidFill>
              <a:srgbClr val="C0C0C0"/>
            </a:solidFill>
            <a:miter lim="800000"/>
            <a:headEnd/>
            <a:tailEnd/>
          </a:ln>
        </p:spPr>
        <p:txBody>
          <a:bodyPr wrap="none" anchor="ctr"/>
          <a:lstStyle/>
          <a:p>
            <a:endParaRPr lang="en-US"/>
          </a:p>
        </p:txBody>
      </p:sp>
      <p:sp>
        <p:nvSpPr>
          <p:cNvPr id="3086" name="Rectangle 872"/>
          <p:cNvSpPr>
            <a:spLocks noChangeArrowheads="1"/>
          </p:cNvSpPr>
          <p:nvPr/>
        </p:nvSpPr>
        <p:spPr bwMode="auto">
          <a:xfrm>
            <a:off x="4343400" y="5756274"/>
            <a:ext cx="381000" cy="381000"/>
          </a:xfrm>
          <a:prstGeom prst="rect">
            <a:avLst/>
          </a:prstGeom>
          <a:noFill/>
          <a:ln w="0">
            <a:solidFill>
              <a:srgbClr val="C0C0C0"/>
            </a:solidFill>
            <a:miter lim="800000"/>
            <a:headEnd/>
            <a:tailEnd/>
          </a:ln>
        </p:spPr>
        <p:txBody>
          <a:bodyPr wrap="none" anchor="ctr"/>
          <a:lstStyle/>
          <a:p>
            <a:endParaRPr lang="en-US"/>
          </a:p>
        </p:txBody>
      </p:sp>
      <p:sp>
        <p:nvSpPr>
          <p:cNvPr id="3087" name="Rectangle 873"/>
          <p:cNvSpPr>
            <a:spLocks noChangeArrowheads="1"/>
          </p:cNvSpPr>
          <p:nvPr/>
        </p:nvSpPr>
        <p:spPr bwMode="auto">
          <a:xfrm>
            <a:off x="4724400" y="5756274"/>
            <a:ext cx="381000" cy="381000"/>
          </a:xfrm>
          <a:prstGeom prst="rect">
            <a:avLst/>
          </a:prstGeom>
          <a:noFill/>
          <a:ln w="0">
            <a:solidFill>
              <a:srgbClr val="C0C0C0"/>
            </a:solidFill>
            <a:miter lim="800000"/>
            <a:headEnd/>
            <a:tailEnd/>
          </a:ln>
        </p:spPr>
        <p:txBody>
          <a:bodyPr wrap="none" anchor="ctr"/>
          <a:lstStyle/>
          <a:p>
            <a:endParaRPr lang="en-US"/>
          </a:p>
        </p:txBody>
      </p:sp>
      <p:sp>
        <p:nvSpPr>
          <p:cNvPr id="3088" name="Rectangle 874"/>
          <p:cNvSpPr>
            <a:spLocks noChangeArrowheads="1"/>
          </p:cNvSpPr>
          <p:nvPr/>
        </p:nvSpPr>
        <p:spPr bwMode="auto">
          <a:xfrm>
            <a:off x="5105400" y="5756274"/>
            <a:ext cx="381000" cy="381000"/>
          </a:xfrm>
          <a:prstGeom prst="rect">
            <a:avLst/>
          </a:prstGeom>
          <a:noFill/>
          <a:ln w="0">
            <a:solidFill>
              <a:srgbClr val="C0C0C0"/>
            </a:solidFill>
            <a:miter lim="800000"/>
            <a:headEnd/>
            <a:tailEnd/>
          </a:ln>
        </p:spPr>
        <p:txBody>
          <a:bodyPr wrap="none" anchor="ctr"/>
          <a:lstStyle/>
          <a:p>
            <a:endParaRPr lang="en-US"/>
          </a:p>
        </p:txBody>
      </p:sp>
      <p:sp>
        <p:nvSpPr>
          <p:cNvPr id="3089" name="Rectangle 875"/>
          <p:cNvSpPr>
            <a:spLocks noChangeArrowheads="1"/>
          </p:cNvSpPr>
          <p:nvPr/>
        </p:nvSpPr>
        <p:spPr bwMode="auto">
          <a:xfrm>
            <a:off x="5486400" y="5756274"/>
            <a:ext cx="381000" cy="381000"/>
          </a:xfrm>
          <a:prstGeom prst="rect">
            <a:avLst/>
          </a:prstGeom>
          <a:noFill/>
          <a:ln w="0">
            <a:solidFill>
              <a:srgbClr val="C0C0C0"/>
            </a:solidFill>
            <a:miter lim="800000"/>
            <a:headEnd/>
            <a:tailEnd/>
          </a:ln>
        </p:spPr>
        <p:txBody>
          <a:bodyPr wrap="none" anchor="ctr"/>
          <a:lstStyle/>
          <a:p>
            <a:endParaRPr lang="en-US"/>
          </a:p>
        </p:txBody>
      </p:sp>
      <p:sp>
        <p:nvSpPr>
          <p:cNvPr id="3090" name="Rectangle 876"/>
          <p:cNvSpPr>
            <a:spLocks noChangeArrowheads="1"/>
          </p:cNvSpPr>
          <p:nvPr/>
        </p:nvSpPr>
        <p:spPr bwMode="auto">
          <a:xfrm>
            <a:off x="5867400" y="5756274"/>
            <a:ext cx="381000" cy="381000"/>
          </a:xfrm>
          <a:prstGeom prst="rect">
            <a:avLst/>
          </a:prstGeom>
          <a:noFill/>
          <a:ln w="0">
            <a:solidFill>
              <a:srgbClr val="C0C0C0"/>
            </a:solidFill>
            <a:miter lim="800000"/>
            <a:headEnd/>
            <a:tailEnd/>
          </a:ln>
        </p:spPr>
        <p:txBody>
          <a:bodyPr wrap="none" anchor="ctr"/>
          <a:lstStyle/>
          <a:p>
            <a:endParaRPr lang="en-US"/>
          </a:p>
        </p:txBody>
      </p:sp>
      <p:sp>
        <p:nvSpPr>
          <p:cNvPr id="3091" name="Rectangle 877"/>
          <p:cNvSpPr>
            <a:spLocks noChangeArrowheads="1"/>
          </p:cNvSpPr>
          <p:nvPr/>
        </p:nvSpPr>
        <p:spPr bwMode="auto">
          <a:xfrm>
            <a:off x="6248400" y="5756274"/>
            <a:ext cx="381000" cy="381000"/>
          </a:xfrm>
          <a:prstGeom prst="rect">
            <a:avLst/>
          </a:prstGeom>
          <a:noFill/>
          <a:ln w="0">
            <a:solidFill>
              <a:srgbClr val="C0C0C0"/>
            </a:solidFill>
            <a:miter lim="800000"/>
            <a:headEnd/>
            <a:tailEnd/>
          </a:ln>
        </p:spPr>
        <p:txBody>
          <a:bodyPr wrap="none" anchor="ctr"/>
          <a:lstStyle/>
          <a:p>
            <a:endParaRPr lang="en-US"/>
          </a:p>
        </p:txBody>
      </p:sp>
      <p:sp>
        <p:nvSpPr>
          <p:cNvPr id="3092" name="Rectangle 878"/>
          <p:cNvSpPr>
            <a:spLocks noChangeArrowheads="1"/>
          </p:cNvSpPr>
          <p:nvPr/>
        </p:nvSpPr>
        <p:spPr bwMode="auto">
          <a:xfrm>
            <a:off x="6629400" y="5756274"/>
            <a:ext cx="381000" cy="381000"/>
          </a:xfrm>
          <a:prstGeom prst="rect">
            <a:avLst/>
          </a:prstGeom>
          <a:noFill/>
          <a:ln w="0">
            <a:solidFill>
              <a:srgbClr val="C0C0C0"/>
            </a:solidFill>
            <a:miter lim="800000"/>
            <a:headEnd/>
            <a:tailEnd/>
          </a:ln>
        </p:spPr>
        <p:txBody>
          <a:bodyPr wrap="none" anchor="ctr"/>
          <a:lstStyle/>
          <a:p>
            <a:endParaRPr lang="en-US"/>
          </a:p>
        </p:txBody>
      </p:sp>
      <p:sp>
        <p:nvSpPr>
          <p:cNvPr id="3093" name="Rectangle 879"/>
          <p:cNvSpPr>
            <a:spLocks noChangeArrowheads="1"/>
          </p:cNvSpPr>
          <p:nvPr/>
        </p:nvSpPr>
        <p:spPr bwMode="auto">
          <a:xfrm>
            <a:off x="7010400" y="5756274"/>
            <a:ext cx="381000" cy="381000"/>
          </a:xfrm>
          <a:prstGeom prst="rect">
            <a:avLst/>
          </a:prstGeom>
          <a:noFill/>
          <a:ln w="0">
            <a:solidFill>
              <a:srgbClr val="C0C0C0"/>
            </a:solidFill>
            <a:miter lim="800000"/>
            <a:headEnd/>
            <a:tailEnd/>
          </a:ln>
        </p:spPr>
        <p:txBody>
          <a:bodyPr wrap="none" anchor="ctr"/>
          <a:lstStyle/>
          <a:p>
            <a:endParaRPr lang="en-US"/>
          </a:p>
        </p:txBody>
      </p:sp>
      <p:sp>
        <p:nvSpPr>
          <p:cNvPr id="3094" name="Rectangle 880"/>
          <p:cNvSpPr>
            <a:spLocks noChangeArrowheads="1"/>
          </p:cNvSpPr>
          <p:nvPr/>
        </p:nvSpPr>
        <p:spPr bwMode="auto">
          <a:xfrm>
            <a:off x="3581400" y="5375274"/>
            <a:ext cx="381000" cy="381000"/>
          </a:xfrm>
          <a:prstGeom prst="rect">
            <a:avLst/>
          </a:prstGeom>
          <a:noFill/>
          <a:ln w="0">
            <a:solidFill>
              <a:srgbClr val="C0C0C0"/>
            </a:solidFill>
            <a:miter lim="800000"/>
            <a:headEnd/>
            <a:tailEnd/>
          </a:ln>
        </p:spPr>
        <p:txBody>
          <a:bodyPr wrap="none" anchor="ctr"/>
          <a:lstStyle/>
          <a:p>
            <a:endParaRPr lang="en-US"/>
          </a:p>
        </p:txBody>
      </p:sp>
      <p:sp>
        <p:nvSpPr>
          <p:cNvPr id="3095" name="Rectangle 881"/>
          <p:cNvSpPr>
            <a:spLocks noChangeArrowheads="1"/>
          </p:cNvSpPr>
          <p:nvPr/>
        </p:nvSpPr>
        <p:spPr bwMode="auto">
          <a:xfrm>
            <a:off x="3962400" y="5375274"/>
            <a:ext cx="381000" cy="381000"/>
          </a:xfrm>
          <a:prstGeom prst="rect">
            <a:avLst/>
          </a:prstGeom>
          <a:noFill/>
          <a:ln w="0">
            <a:solidFill>
              <a:srgbClr val="C0C0C0"/>
            </a:solidFill>
            <a:miter lim="800000"/>
            <a:headEnd/>
            <a:tailEnd/>
          </a:ln>
        </p:spPr>
        <p:txBody>
          <a:bodyPr wrap="none" anchor="ctr"/>
          <a:lstStyle/>
          <a:p>
            <a:endParaRPr lang="en-US"/>
          </a:p>
        </p:txBody>
      </p:sp>
      <p:sp>
        <p:nvSpPr>
          <p:cNvPr id="3096" name="Rectangle 882"/>
          <p:cNvSpPr>
            <a:spLocks noChangeArrowheads="1"/>
          </p:cNvSpPr>
          <p:nvPr/>
        </p:nvSpPr>
        <p:spPr bwMode="auto">
          <a:xfrm>
            <a:off x="4343400" y="5375274"/>
            <a:ext cx="381000" cy="381000"/>
          </a:xfrm>
          <a:prstGeom prst="rect">
            <a:avLst/>
          </a:prstGeom>
          <a:noFill/>
          <a:ln w="0">
            <a:solidFill>
              <a:srgbClr val="C0C0C0"/>
            </a:solidFill>
            <a:miter lim="800000"/>
            <a:headEnd/>
            <a:tailEnd/>
          </a:ln>
        </p:spPr>
        <p:txBody>
          <a:bodyPr wrap="none" anchor="ctr"/>
          <a:lstStyle/>
          <a:p>
            <a:endParaRPr lang="en-US"/>
          </a:p>
        </p:txBody>
      </p:sp>
      <p:sp>
        <p:nvSpPr>
          <p:cNvPr id="3097" name="Rectangle 883"/>
          <p:cNvSpPr>
            <a:spLocks noChangeArrowheads="1"/>
          </p:cNvSpPr>
          <p:nvPr/>
        </p:nvSpPr>
        <p:spPr bwMode="auto">
          <a:xfrm>
            <a:off x="4724400" y="5375274"/>
            <a:ext cx="381000" cy="381000"/>
          </a:xfrm>
          <a:prstGeom prst="rect">
            <a:avLst/>
          </a:prstGeom>
          <a:noFill/>
          <a:ln w="0">
            <a:solidFill>
              <a:srgbClr val="C0C0C0"/>
            </a:solidFill>
            <a:miter lim="800000"/>
            <a:headEnd/>
            <a:tailEnd/>
          </a:ln>
        </p:spPr>
        <p:txBody>
          <a:bodyPr wrap="none" anchor="ctr"/>
          <a:lstStyle/>
          <a:p>
            <a:endParaRPr lang="en-US"/>
          </a:p>
        </p:txBody>
      </p:sp>
      <p:sp>
        <p:nvSpPr>
          <p:cNvPr id="3098" name="Rectangle 884"/>
          <p:cNvSpPr>
            <a:spLocks noChangeArrowheads="1"/>
          </p:cNvSpPr>
          <p:nvPr/>
        </p:nvSpPr>
        <p:spPr bwMode="auto">
          <a:xfrm>
            <a:off x="5105400" y="5375274"/>
            <a:ext cx="381000" cy="381000"/>
          </a:xfrm>
          <a:prstGeom prst="rect">
            <a:avLst/>
          </a:prstGeom>
          <a:noFill/>
          <a:ln w="0">
            <a:solidFill>
              <a:srgbClr val="C0C0C0"/>
            </a:solidFill>
            <a:miter lim="800000"/>
            <a:headEnd/>
            <a:tailEnd/>
          </a:ln>
        </p:spPr>
        <p:txBody>
          <a:bodyPr wrap="none" anchor="ctr"/>
          <a:lstStyle/>
          <a:p>
            <a:endParaRPr lang="en-US"/>
          </a:p>
        </p:txBody>
      </p:sp>
      <p:sp>
        <p:nvSpPr>
          <p:cNvPr id="3099" name="Rectangle 885"/>
          <p:cNvSpPr>
            <a:spLocks noChangeArrowheads="1"/>
          </p:cNvSpPr>
          <p:nvPr/>
        </p:nvSpPr>
        <p:spPr bwMode="auto">
          <a:xfrm>
            <a:off x="5486400" y="5375274"/>
            <a:ext cx="381000" cy="381000"/>
          </a:xfrm>
          <a:prstGeom prst="rect">
            <a:avLst/>
          </a:prstGeom>
          <a:noFill/>
          <a:ln w="0">
            <a:solidFill>
              <a:srgbClr val="C0C0C0"/>
            </a:solidFill>
            <a:miter lim="800000"/>
            <a:headEnd/>
            <a:tailEnd/>
          </a:ln>
        </p:spPr>
        <p:txBody>
          <a:bodyPr wrap="none" anchor="ctr"/>
          <a:lstStyle/>
          <a:p>
            <a:endParaRPr lang="en-US"/>
          </a:p>
        </p:txBody>
      </p:sp>
      <p:sp>
        <p:nvSpPr>
          <p:cNvPr id="3100" name="Rectangle 886"/>
          <p:cNvSpPr>
            <a:spLocks noChangeArrowheads="1"/>
          </p:cNvSpPr>
          <p:nvPr/>
        </p:nvSpPr>
        <p:spPr bwMode="auto">
          <a:xfrm>
            <a:off x="5867400" y="5375274"/>
            <a:ext cx="381000" cy="381000"/>
          </a:xfrm>
          <a:prstGeom prst="rect">
            <a:avLst/>
          </a:prstGeom>
          <a:noFill/>
          <a:ln w="0">
            <a:solidFill>
              <a:srgbClr val="C0C0C0"/>
            </a:solidFill>
            <a:miter lim="800000"/>
            <a:headEnd/>
            <a:tailEnd/>
          </a:ln>
        </p:spPr>
        <p:txBody>
          <a:bodyPr wrap="none" anchor="ctr"/>
          <a:lstStyle/>
          <a:p>
            <a:endParaRPr lang="en-US"/>
          </a:p>
        </p:txBody>
      </p:sp>
      <p:sp>
        <p:nvSpPr>
          <p:cNvPr id="3101" name="Rectangle 887"/>
          <p:cNvSpPr>
            <a:spLocks noChangeArrowheads="1"/>
          </p:cNvSpPr>
          <p:nvPr/>
        </p:nvSpPr>
        <p:spPr bwMode="auto">
          <a:xfrm>
            <a:off x="6248400" y="5375274"/>
            <a:ext cx="381000" cy="381000"/>
          </a:xfrm>
          <a:prstGeom prst="rect">
            <a:avLst/>
          </a:prstGeom>
          <a:noFill/>
          <a:ln w="0">
            <a:solidFill>
              <a:srgbClr val="C0C0C0"/>
            </a:solidFill>
            <a:miter lim="800000"/>
            <a:headEnd/>
            <a:tailEnd/>
          </a:ln>
        </p:spPr>
        <p:txBody>
          <a:bodyPr wrap="none" anchor="ctr"/>
          <a:lstStyle/>
          <a:p>
            <a:endParaRPr lang="en-US"/>
          </a:p>
        </p:txBody>
      </p:sp>
      <p:sp>
        <p:nvSpPr>
          <p:cNvPr id="3102" name="Rectangle 888"/>
          <p:cNvSpPr>
            <a:spLocks noChangeArrowheads="1"/>
          </p:cNvSpPr>
          <p:nvPr/>
        </p:nvSpPr>
        <p:spPr bwMode="auto">
          <a:xfrm>
            <a:off x="6629400" y="5375274"/>
            <a:ext cx="381000" cy="381000"/>
          </a:xfrm>
          <a:prstGeom prst="rect">
            <a:avLst/>
          </a:prstGeom>
          <a:noFill/>
          <a:ln w="0">
            <a:solidFill>
              <a:srgbClr val="C0C0C0"/>
            </a:solidFill>
            <a:miter lim="800000"/>
            <a:headEnd/>
            <a:tailEnd/>
          </a:ln>
        </p:spPr>
        <p:txBody>
          <a:bodyPr wrap="none" anchor="ctr"/>
          <a:lstStyle/>
          <a:p>
            <a:endParaRPr lang="en-US"/>
          </a:p>
        </p:txBody>
      </p:sp>
      <p:sp>
        <p:nvSpPr>
          <p:cNvPr id="3103" name="Rectangle 889"/>
          <p:cNvSpPr>
            <a:spLocks noChangeArrowheads="1"/>
          </p:cNvSpPr>
          <p:nvPr/>
        </p:nvSpPr>
        <p:spPr bwMode="auto">
          <a:xfrm>
            <a:off x="7010400" y="5375274"/>
            <a:ext cx="381000" cy="381000"/>
          </a:xfrm>
          <a:prstGeom prst="rect">
            <a:avLst/>
          </a:prstGeom>
          <a:noFill/>
          <a:ln w="0">
            <a:solidFill>
              <a:srgbClr val="C0C0C0"/>
            </a:solidFill>
            <a:miter lim="800000"/>
            <a:headEnd/>
            <a:tailEnd/>
          </a:ln>
        </p:spPr>
        <p:txBody>
          <a:bodyPr wrap="none" anchor="ctr"/>
          <a:lstStyle/>
          <a:p>
            <a:endParaRPr lang="en-US"/>
          </a:p>
        </p:txBody>
      </p:sp>
      <p:sp>
        <p:nvSpPr>
          <p:cNvPr id="3104" name="Rectangle 890"/>
          <p:cNvSpPr>
            <a:spLocks noChangeArrowheads="1"/>
          </p:cNvSpPr>
          <p:nvPr/>
        </p:nvSpPr>
        <p:spPr bwMode="auto">
          <a:xfrm>
            <a:off x="3581400" y="4994274"/>
            <a:ext cx="381000" cy="381000"/>
          </a:xfrm>
          <a:prstGeom prst="rect">
            <a:avLst/>
          </a:prstGeom>
          <a:noFill/>
          <a:ln w="0">
            <a:solidFill>
              <a:srgbClr val="C0C0C0"/>
            </a:solidFill>
            <a:miter lim="800000"/>
            <a:headEnd/>
            <a:tailEnd/>
          </a:ln>
        </p:spPr>
        <p:txBody>
          <a:bodyPr wrap="none" anchor="ctr"/>
          <a:lstStyle/>
          <a:p>
            <a:endParaRPr lang="en-US"/>
          </a:p>
        </p:txBody>
      </p:sp>
      <p:sp>
        <p:nvSpPr>
          <p:cNvPr id="3105" name="Rectangle 891"/>
          <p:cNvSpPr>
            <a:spLocks noChangeArrowheads="1"/>
          </p:cNvSpPr>
          <p:nvPr/>
        </p:nvSpPr>
        <p:spPr bwMode="auto">
          <a:xfrm>
            <a:off x="3962400" y="4994274"/>
            <a:ext cx="381000" cy="381000"/>
          </a:xfrm>
          <a:prstGeom prst="rect">
            <a:avLst/>
          </a:prstGeom>
          <a:noFill/>
          <a:ln w="0">
            <a:solidFill>
              <a:srgbClr val="C0C0C0"/>
            </a:solidFill>
            <a:miter lim="800000"/>
            <a:headEnd/>
            <a:tailEnd/>
          </a:ln>
        </p:spPr>
        <p:txBody>
          <a:bodyPr wrap="none" anchor="ctr"/>
          <a:lstStyle/>
          <a:p>
            <a:endParaRPr lang="en-US"/>
          </a:p>
        </p:txBody>
      </p:sp>
      <p:sp>
        <p:nvSpPr>
          <p:cNvPr id="3106" name="Rectangle 892"/>
          <p:cNvSpPr>
            <a:spLocks noChangeArrowheads="1"/>
          </p:cNvSpPr>
          <p:nvPr/>
        </p:nvSpPr>
        <p:spPr bwMode="auto">
          <a:xfrm>
            <a:off x="4343400" y="4994274"/>
            <a:ext cx="381000" cy="381000"/>
          </a:xfrm>
          <a:prstGeom prst="rect">
            <a:avLst/>
          </a:prstGeom>
          <a:noFill/>
          <a:ln w="0">
            <a:solidFill>
              <a:srgbClr val="C0C0C0"/>
            </a:solidFill>
            <a:miter lim="800000"/>
            <a:headEnd/>
            <a:tailEnd/>
          </a:ln>
        </p:spPr>
        <p:txBody>
          <a:bodyPr wrap="none" anchor="ctr"/>
          <a:lstStyle/>
          <a:p>
            <a:endParaRPr lang="en-US"/>
          </a:p>
        </p:txBody>
      </p:sp>
      <p:sp>
        <p:nvSpPr>
          <p:cNvPr id="3107" name="Rectangle 893"/>
          <p:cNvSpPr>
            <a:spLocks noChangeArrowheads="1"/>
          </p:cNvSpPr>
          <p:nvPr/>
        </p:nvSpPr>
        <p:spPr bwMode="auto">
          <a:xfrm>
            <a:off x="4724400" y="4994274"/>
            <a:ext cx="381000" cy="381000"/>
          </a:xfrm>
          <a:prstGeom prst="rect">
            <a:avLst/>
          </a:prstGeom>
          <a:noFill/>
          <a:ln w="0">
            <a:solidFill>
              <a:srgbClr val="C0C0C0"/>
            </a:solidFill>
            <a:miter lim="800000"/>
            <a:headEnd/>
            <a:tailEnd/>
          </a:ln>
        </p:spPr>
        <p:txBody>
          <a:bodyPr wrap="none" anchor="ctr"/>
          <a:lstStyle/>
          <a:p>
            <a:endParaRPr lang="en-US"/>
          </a:p>
        </p:txBody>
      </p:sp>
      <p:sp>
        <p:nvSpPr>
          <p:cNvPr id="3108" name="Rectangle 894"/>
          <p:cNvSpPr>
            <a:spLocks noChangeArrowheads="1"/>
          </p:cNvSpPr>
          <p:nvPr/>
        </p:nvSpPr>
        <p:spPr bwMode="auto">
          <a:xfrm>
            <a:off x="5105400" y="4994274"/>
            <a:ext cx="381000" cy="381000"/>
          </a:xfrm>
          <a:prstGeom prst="rect">
            <a:avLst/>
          </a:prstGeom>
          <a:noFill/>
          <a:ln w="0">
            <a:solidFill>
              <a:srgbClr val="C0C0C0"/>
            </a:solidFill>
            <a:miter lim="800000"/>
            <a:headEnd/>
            <a:tailEnd/>
          </a:ln>
        </p:spPr>
        <p:txBody>
          <a:bodyPr wrap="none" anchor="ctr"/>
          <a:lstStyle/>
          <a:p>
            <a:endParaRPr lang="en-US"/>
          </a:p>
        </p:txBody>
      </p:sp>
      <p:sp>
        <p:nvSpPr>
          <p:cNvPr id="3109" name="Rectangle 895"/>
          <p:cNvSpPr>
            <a:spLocks noChangeArrowheads="1"/>
          </p:cNvSpPr>
          <p:nvPr/>
        </p:nvSpPr>
        <p:spPr bwMode="auto">
          <a:xfrm>
            <a:off x="5486400" y="4994274"/>
            <a:ext cx="381000" cy="381000"/>
          </a:xfrm>
          <a:prstGeom prst="rect">
            <a:avLst/>
          </a:prstGeom>
          <a:noFill/>
          <a:ln w="0">
            <a:solidFill>
              <a:srgbClr val="C0C0C0"/>
            </a:solidFill>
            <a:miter lim="800000"/>
            <a:headEnd/>
            <a:tailEnd/>
          </a:ln>
        </p:spPr>
        <p:txBody>
          <a:bodyPr wrap="none" anchor="ctr"/>
          <a:lstStyle/>
          <a:p>
            <a:endParaRPr lang="en-US"/>
          </a:p>
        </p:txBody>
      </p:sp>
      <p:sp>
        <p:nvSpPr>
          <p:cNvPr id="3110" name="Rectangle 896"/>
          <p:cNvSpPr>
            <a:spLocks noChangeArrowheads="1"/>
          </p:cNvSpPr>
          <p:nvPr/>
        </p:nvSpPr>
        <p:spPr bwMode="auto">
          <a:xfrm>
            <a:off x="5867400" y="4994274"/>
            <a:ext cx="381000" cy="381000"/>
          </a:xfrm>
          <a:prstGeom prst="rect">
            <a:avLst/>
          </a:prstGeom>
          <a:noFill/>
          <a:ln w="0">
            <a:solidFill>
              <a:srgbClr val="C0C0C0"/>
            </a:solidFill>
            <a:miter lim="800000"/>
            <a:headEnd/>
            <a:tailEnd/>
          </a:ln>
        </p:spPr>
        <p:txBody>
          <a:bodyPr wrap="none" anchor="ctr"/>
          <a:lstStyle/>
          <a:p>
            <a:endParaRPr lang="en-US"/>
          </a:p>
        </p:txBody>
      </p:sp>
      <p:sp>
        <p:nvSpPr>
          <p:cNvPr id="3111" name="Rectangle 897"/>
          <p:cNvSpPr>
            <a:spLocks noChangeArrowheads="1"/>
          </p:cNvSpPr>
          <p:nvPr/>
        </p:nvSpPr>
        <p:spPr bwMode="auto">
          <a:xfrm>
            <a:off x="6248400" y="4994274"/>
            <a:ext cx="381000" cy="381000"/>
          </a:xfrm>
          <a:prstGeom prst="rect">
            <a:avLst/>
          </a:prstGeom>
          <a:noFill/>
          <a:ln w="0">
            <a:solidFill>
              <a:srgbClr val="C0C0C0"/>
            </a:solidFill>
            <a:miter lim="800000"/>
            <a:headEnd/>
            <a:tailEnd/>
          </a:ln>
        </p:spPr>
        <p:txBody>
          <a:bodyPr wrap="none" anchor="ctr"/>
          <a:lstStyle/>
          <a:p>
            <a:endParaRPr lang="en-US"/>
          </a:p>
        </p:txBody>
      </p:sp>
      <p:sp>
        <p:nvSpPr>
          <p:cNvPr id="3112" name="Rectangle 898"/>
          <p:cNvSpPr>
            <a:spLocks noChangeArrowheads="1"/>
          </p:cNvSpPr>
          <p:nvPr/>
        </p:nvSpPr>
        <p:spPr bwMode="auto">
          <a:xfrm>
            <a:off x="6629400" y="4994274"/>
            <a:ext cx="381000" cy="381000"/>
          </a:xfrm>
          <a:prstGeom prst="rect">
            <a:avLst/>
          </a:prstGeom>
          <a:noFill/>
          <a:ln w="0">
            <a:solidFill>
              <a:srgbClr val="C0C0C0"/>
            </a:solidFill>
            <a:miter lim="800000"/>
            <a:headEnd/>
            <a:tailEnd/>
          </a:ln>
        </p:spPr>
        <p:txBody>
          <a:bodyPr wrap="none" anchor="ctr"/>
          <a:lstStyle/>
          <a:p>
            <a:endParaRPr lang="en-US"/>
          </a:p>
        </p:txBody>
      </p:sp>
      <p:sp>
        <p:nvSpPr>
          <p:cNvPr id="3113" name="Rectangle 899"/>
          <p:cNvSpPr>
            <a:spLocks noChangeArrowheads="1"/>
          </p:cNvSpPr>
          <p:nvPr/>
        </p:nvSpPr>
        <p:spPr bwMode="auto">
          <a:xfrm>
            <a:off x="7010400" y="4994274"/>
            <a:ext cx="381000" cy="381000"/>
          </a:xfrm>
          <a:prstGeom prst="rect">
            <a:avLst/>
          </a:prstGeom>
          <a:noFill/>
          <a:ln w="0">
            <a:solidFill>
              <a:srgbClr val="C0C0C0"/>
            </a:solidFill>
            <a:miter lim="800000"/>
            <a:headEnd/>
            <a:tailEnd/>
          </a:ln>
        </p:spPr>
        <p:txBody>
          <a:bodyPr wrap="none" anchor="ctr"/>
          <a:lstStyle/>
          <a:p>
            <a:endParaRPr lang="en-US"/>
          </a:p>
        </p:txBody>
      </p:sp>
      <p:sp>
        <p:nvSpPr>
          <p:cNvPr id="3114" name="Rectangle 900"/>
          <p:cNvSpPr>
            <a:spLocks noChangeArrowheads="1"/>
          </p:cNvSpPr>
          <p:nvPr/>
        </p:nvSpPr>
        <p:spPr bwMode="auto">
          <a:xfrm>
            <a:off x="3581400" y="4613274"/>
            <a:ext cx="381000" cy="381000"/>
          </a:xfrm>
          <a:prstGeom prst="rect">
            <a:avLst/>
          </a:prstGeom>
          <a:noFill/>
          <a:ln w="0">
            <a:solidFill>
              <a:srgbClr val="C0C0C0"/>
            </a:solidFill>
            <a:miter lim="800000"/>
            <a:headEnd/>
            <a:tailEnd/>
          </a:ln>
        </p:spPr>
        <p:txBody>
          <a:bodyPr wrap="none" anchor="ctr"/>
          <a:lstStyle/>
          <a:p>
            <a:endParaRPr lang="en-US"/>
          </a:p>
        </p:txBody>
      </p:sp>
      <p:sp>
        <p:nvSpPr>
          <p:cNvPr id="3115" name="Rectangle 901"/>
          <p:cNvSpPr>
            <a:spLocks noChangeArrowheads="1"/>
          </p:cNvSpPr>
          <p:nvPr/>
        </p:nvSpPr>
        <p:spPr bwMode="auto">
          <a:xfrm>
            <a:off x="3962400" y="4613274"/>
            <a:ext cx="381000" cy="381000"/>
          </a:xfrm>
          <a:prstGeom prst="rect">
            <a:avLst/>
          </a:prstGeom>
          <a:noFill/>
          <a:ln w="0">
            <a:solidFill>
              <a:srgbClr val="C0C0C0"/>
            </a:solidFill>
            <a:miter lim="800000"/>
            <a:headEnd/>
            <a:tailEnd/>
          </a:ln>
        </p:spPr>
        <p:txBody>
          <a:bodyPr wrap="none" anchor="ctr"/>
          <a:lstStyle/>
          <a:p>
            <a:endParaRPr lang="en-US"/>
          </a:p>
        </p:txBody>
      </p:sp>
      <p:sp>
        <p:nvSpPr>
          <p:cNvPr id="3116" name="Rectangle 902"/>
          <p:cNvSpPr>
            <a:spLocks noChangeArrowheads="1"/>
          </p:cNvSpPr>
          <p:nvPr/>
        </p:nvSpPr>
        <p:spPr bwMode="auto">
          <a:xfrm>
            <a:off x="4343400" y="4613274"/>
            <a:ext cx="381000" cy="381000"/>
          </a:xfrm>
          <a:prstGeom prst="rect">
            <a:avLst/>
          </a:prstGeom>
          <a:noFill/>
          <a:ln w="0">
            <a:solidFill>
              <a:srgbClr val="C0C0C0"/>
            </a:solidFill>
            <a:miter lim="800000"/>
            <a:headEnd/>
            <a:tailEnd/>
          </a:ln>
        </p:spPr>
        <p:txBody>
          <a:bodyPr wrap="none" anchor="ctr"/>
          <a:lstStyle/>
          <a:p>
            <a:endParaRPr lang="en-US"/>
          </a:p>
        </p:txBody>
      </p:sp>
      <p:sp>
        <p:nvSpPr>
          <p:cNvPr id="3117" name="Rectangle 903"/>
          <p:cNvSpPr>
            <a:spLocks noChangeArrowheads="1"/>
          </p:cNvSpPr>
          <p:nvPr/>
        </p:nvSpPr>
        <p:spPr bwMode="auto">
          <a:xfrm>
            <a:off x="4724400" y="4613274"/>
            <a:ext cx="381000" cy="381000"/>
          </a:xfrm>
          <a:prstGeom prst="rect">
            <a:avLst/>
          </a:prstGeom>
          <a:noFill/>
          <a:ln w="0">
            <a:solidFill>
              <a:srgbClr val="C0C0C0"/>
            </a:solidFill>
            <a:miter lim="800000"/>
            <a:headEnd/>
            <a:tailEnd/>
          </a:ln>
        </p:spPr>
        <p:txBody>
          <a:bodyPr wrap="none" anchor="ctr"/>
          <a:lstStyle/>
          <a:p>
            <a:endParaRPr lang="en-US"/>
          </a:p>
        </p:txBody>
      </p:sp>
      <p:sp>
        <p:nvSpPr>
          <p:cNvPr id="3118" name="Rectangle 904"/>
          <p:cNvSpPr>
            <a:spLocks noChangeArrowheads="1"/>
          </p:cNvSpPr>
          <p:nvPr/>
        </p:nvSpPr>
        <p:spPr bwMode="auto">
          <a:xfrm>
            <a:off x="5105400" y="4613274"/>
            <a:ext cx="381000" cy="381000"/>
          </a:xfrm>
          <a:prstGeom prst="rect">
            <a:avLst/>
          </a:prstGeom>
          <a:noFill/>
          <a:ln w="0">
            <a:solidFill>
              <a:srgbClr val="C0C0C0"/>
            </a:solidFill>
            <a:miter lim="800000"/>
            <a:headEnd/>
            <a:tailEnd/>
          </a:ln>
        </p:spPr>
        <p:txBody>
          <a:bodyPr wrap="none" anchor="ctr"/>
          <a:lstStyle/>
          <a:p>
            <a:endParaRPr lang="en-US"/>
          </a:p>
        </p:txBody>
      </p:sp>
      <p:sp>
        <p:nvSpPr>
          <p:cNvPr id="3119" name="Rectangle 905"/>
          <p:cNvSpPr>
            <a:spLocks noChangeArrowheads="1"/>
          </p:cNvSpPr>
          <p:nvPr/>
        </p:nvSpPr>
        <p:spPr bwMode="auto">
          <a:xfrm>
            <a:off x="5486400" y="4613274"/>
            <a:ext cx="381000" cy="381000"/>
          </a:xfrm>
          <a:prstGeom prst="rect">
            <a:avLst/>
          </a:prstGeom>
          <a:noFill/>
          <a:ln w="0">
            <a:solidFill>
              <a:srgbClr val="C0C0C0"/>
            </a:solidFill>
            <a:miter lim="800000"/>
            <a:headEnd/>
            <a:tailEnd/>
          </a:ln>
        </p:spPr>
        <p:txBody>
          <a:bodyPr wrap="none" anchor="ctr"/>
          <a:lstStyle/>
          <a:p>
            <a:endParaRPr lang="en-US"/>
          </a:p>
        </p:txBody>
      </p:sp>
      <p:sp>
        <p:nvSpPr>
          <p:cNvPr id="3120" name="Rectangle 906"/>
          <p:cNvSpPr>
            <a:spLocks noChangeArrowheads="1"/>
          </p:cNvSpPr>
          <p:nvPr/>
        </p:nvSpPr>
        <p:spPr bwMode="auto">
          <a:xfrm>
            <a:off x="5867400" y="4613274"/>
            <a:ext cx="381000" cy="381000"/>
          </a:xfrm>
          <a:prstGeom prst="rect">
            <a:avLst/>
          </a:prstGeom>
          <a:noFill/>
          <a:ln w="0">
            <a:solidFill>
              <a:srgbClr val="C0C0C0"/>
            </a:solidFill>
            <a:miter lim="800000"/>
            <a:headEnd/>
            <a:tailEnd/>
          </a:ln>
        </p:spPr>
        <p:txBody>
          <a:bodyPr wrap="none" anchor="ctr"/>
          <a:lstStyle/>
          <a:p>
            <a:endParaRPr lang="en-US"/>
          </a:p>
        </p:txBody>
      </p:sp>
      <p:sp>
        <p:nvSpPr>
          <p:cNvPr id="3121" name="Rectangle 907"/>
          <p:cNvSpPr>
            <a:spLocks noChangeArrowheads="1"/>
          </p:cNvSpPr>
          <p:nvPr/>
        </p:nvSpPr>
        <p:spPr bwMode="auto">
          <a:xfrm>
            <a:off x="6248400" y="4613274"/>
            <a:ext cx="381000" cy="381000"/>
          </a:xfrm>
          <a:prstGeom prst="rect">
            <a:avLst/>
          </a:prstGeom>
          <a:noFill/>
          <a:ln w="0">
            <a:solidFill>
              <a:srgbClr val="C0C0C0"/>
            </a:solidFill>
            <a:miter lim="800000"/>
            <a:headEnd/>
            <a:tailEnd/>
          </a:ln>
        </p:spPr>
        <p:txBody>
          <a:bodyPr wrap="none" anchor="ctr"/>
          <a:lstStyle/>
          <a:p>
            <a:endParaRPr lang="en-US"/>
          </a:p>
        </p:txBody>
      </p:sp>
      <p:sp>
        <p:nvSpPr>
          <p:cNvPr id="3122" name="Rectangle 908"/>
          <p:cNvSpPr>
            <a:spLocks noChangeArrowheads="1"/>
          </p:cNvSpPr>
          <p:nvPr/>
        </p:nvSpPr>
        <p:spPr bwMode="auto">
          <a:xfrm>
            <a:off x="6629400" y="4613274"/>
            <a:ext cx="381000" cy="381000"/>
          </a:xfrm>
          <a:prstGeom prst="rect">
            <a:avLst/>
          </a:prstGeom>
          <a:noFill/>
          <a:ln w="0">
            <a:solidFill>
              <a:srgbClr val="C0C0C0"/>
            </a:solidFill>
            <a:miter lim="800000"/>
            <a:headEnd/>
            <a:tailEnd/>
          </a:ln>
        </p:spPr>
        <p:txBody>
          <a:bodyPr wrap="none" anchor="ctr"/>
          <a:lstStyle/>
          <a:p>
            <a:endParaRPr lang="en-US"/>
          </a:p>
        </p:txBody>
      </p:sp>
      <p:sp>
        <p:nvSpPr>
          <p:cNvPr id="3123" name="Rectangle 909"/>
          <p:cNvSpPr>
            <a:spLocks noChangeArrowheads="1"/>
          </p:cNvSpPr>
          <p:nvPr/>
        </p:nvSpPr>
        <p:spPr bwMode="auto">
          <a:xfrm>
            <a:off x="7010400" y="4613274"/>
            <a:ext cx="381000" cy="381000"/>
          </a:xfrm>
          <a:prstGeom prst="rect">
            <a:avLst/>
          </a:prstGeom>
          <a:noFill/>
          <a:ln w="0">
            <a:solidFill>
              <a:srgbClr val="C0C0C0"/>
            </a:solidFill>
            <a:miter lim="800000"/>
            <a:headEnd/>
            <a:tailEnd/>
          </a:ln>
        </p:spPr>
        <p:txBody>
          <a:bodyPr wrap="none" anchor="ctr"/>
          <a:lstStyle/>
          <a:p>
            <a:endParaRPr lang="en-US"/>
          </a:p>
        </p:txBody>
      </p:sp>
      <p:sp>
        <p:nvSpPr>
          <p:cNvPr id="3124" name="Rectangle 910"/>
          <p:cNvSpPr>
            <a:spLocks noChangeArrowheads="1"/>
          </p:cNvSpPr>
          <p:nvPr/>
        </p:nvSpPr>
        <p:spPr bwMode="auto">
          <a:xfrm>
            <a:off x="3581400" y="4232274"/>
            <a:ext cx="381000" cy="381000"/>
          </a:xfrm>
          <a:prstGeom prst="rect">
            <a:avLst/>
          </a:prstGeom>
          <a:noFill/>
          <a:ln w="0">
            <a:solidFill>
              <a:srgbClr val="C0C0C0"/>
            </a:solidFill>
            <a:miter lim="800000"/>
            <a:headEnd/>
            <a:tailEnd/>
          </a:ln>
        </p:spPr>
        <p:txBody>
          <a:bodyPr wrap="none" anchor="ctr"/>
          <a:lstStyle/>
          <a:p>
            <a:endParaRPr lang="en-US"/>
          </a:p>
        </p:txBody>
      </p:sp>
      <p:sp>
        <p:nvSpPr>
          <p:cNvPr id="3125" name="Rectangle 911"/>
          <p:cNvSpPr>
            <a:spLocks noChangeArrowheads="1"/>
          </p:cNvSpPr>
          <p:nvPr/>
        </p:nvSpPr>
        <p:spPr bwMode="auto">
          <a:xfrm>
            <a:off x="3962400" y="4232274"/>
            <a:ext cx="381000" cy="381000"/>
          </a:xfrm>
          <a:prstGeom prst="rect">
            <a:avLst/>
          </a:prstGeom>
          <a:noFill/>
          <a:ln w="0">
            <a:solidFill>
              <a:srgbClr val="C0C0C0"/>
            </a:solidFill>
            <a:miter lim="800000"/>
            <a:headEnd/>
            <a:tailEnd/>
          </a:ln>
        </p:spPr>
        <p:txBody>
          <a:bodyPr wrap="none" anchor="ctr"/>
          <a:lstStyle/>
          <a:p>
            <a:endParaRPr lang="en-US"/>
          </a:p>
        </p:txBody>
      </p:sp>
      <p:sp>
        <p:nvSpPr>
          <p:cNvPr id="3126" name="Rectangle 912"/>
          <p:cNvSpPr>
            <a:spLocks noChangeArrowheads="1"/>
          </p:cNvSpPr>
          <p:nvPr/>
        </p:nvSpPr>
        <p:spPr bwMode="auto">
          <a:xfrm>
            <a:off x="4343400" y="4232274"/>
            <a:ext cx="381000" cy="381000"/>
          </a:xfrm>
          <a:prstGeom prst="rect">
            <a:avLst/>
          </a:prstGeom>
          <a:noFill/>
          <a:ln w="0">
            <a:solidFill>
              <a:srgbClr val="C0C0C0"/>
            </a:solidFill>
            <a:miter lim="800000"/>
            <a:headEnd/>
            <a:tailEnd/>
          </a:ln>
        </p:spPr>
        <p:txBody>
          <a:bodyPr wrap="none" anchor="ctr"/>
          <a:lstStyle/>
          <a:p>
            <a:endParaRPr lang="en-US"/>
          </a:p>
        </p:txBody>
      </p:sp>
      <p:sp>
        <p:nvSpPr>
          <p:cNvPr id="3127" name="Rectangle 913"/>
          <p:cNvSpPr>
            <a:spLocks noChangeArrowheads="1"/>
          </p:cNvSpPr>
          <p:nvPr/>
        </p:nvSpPr>
        <p:spPr bwMode="auto">
          <a:xfrm>
            <a:off x="4724400" y="4232274"/>
            <a:ext cx="381000" cy="381000"/>
          </a:xfrm>
          <a:prstGeom prst="rect">
            <a:avLst/>
          </a:prstGeom>
          <a:noFill/>
          <a:ln w="0">
            <a:solidFill>
              <a:srgbClr val="C0C0C0"/>
            </a:solidFill>
            <a:miter lim="800000"/>
            <a:headEnd/>
            <a:tailEnd/>
          </a:ln>
        </p:spPr>
        <p:txBody>
          <a:bodyPr wrap="none" anchor="ctr"/>
          <a:lstStyle/>
          <a:p>
            <a:endParaRPr lang="en-US"/>
          </a:p>
        </p:txBody>
      </p:sp>
      <p:sp>
        <p:nvSpPr>
          <p:cNvPr id="3128" name="Rectangle 914"/>
          <p:cNvSpPr>
            <a:spLocks noChangeArrowheads="1"/>
          </p:cNvSpPr>
          <p:nvPr/>
        </p:nvSpPr>
        <p:spPr bwMode="auto">
          <a:xfrm>
            <a:off x="5105400" y="4232274"/>
            <a:ext cx="381000" cy="381000"/>
          </a:xfrm>
          <a:prstGeom prst="rect">
            <a:avLst/>
          </a:prstGeom>
          <a:noFill/>
          <a:ln w="0">
            <a:solidFill>
              <a:srgbClr val="C0C0C0"/>
            </a:solidFill>
            <a:miter lim="800000"/>
            <a:headEnd/>
            <a:tailEnd/>
          </a:ln>
        </p:spPr>
        <p:txBody>
          <a:bodyPr wrap="none" anchor="ctr"/>
          <a:lstStyle/>
          <a:p>
            <a:endParaRPr lang="en-US"/>
          </a:p>
        </p:txBody>
      </p:sp>
      <p:sp>
        <p:nvSpPr>
          <p:cNvPr id="3129" name="Rectangle 915"/>
          <p:cNvSpPr>
            <a:spLocks noChangeArrowheads="1"/>
          </p:cNvSpPr>
          <p:nvPr/>
        </p:nvSpPr>
        <p:spPr bwMode="auto">
          <a:xfrm>
            <a:off x="5486400" y="4232274"/>
            <a:ext cx="381000" cy="381000"/>
          </a:xfrm>
          <a:prstGeom prst="rect">
            <a:avLst/>
          </a:prstGeom>
          <a:noFill/>
          <a:ln w="0">
            <a:solidFill>
              <a:srgbClr val="C0C0C0"/>
            </a:solidFill>
            <a:miter lim="800000"/>
            <a:headEnd/>
            <a:tailEnd/>
          </a:ln>
        </p:spPr>
        <p:txBody>
          <a:bodyPr wrap="none" anchor="ctr"/>
          <a:lstStyle/>
          <a:p>
            <a:endParaRPr lang="en-US"/>
          </a:p>
        </p:txBody>
      </p:sp>
      <p:sp>
        <p:nvSpPr>
          <p:cNvPr id="3130" name="Rectangle 916"/>
          <p:cNvSpPr>
            <a:spLocks noChangeArrowheads="1"/>
          </p:cNvSpPr>
          <p:nvPr/>
        </p:nvSpPr>
        <p:spPr bwMode="auto">
          <a:xfrm>
            <a:off x="5867400" y="4232274"/>
            <a:ext cx="381000" cy="381000"/>
          </a:xfrm>
          <a:prstGeom prst="rect">
            <a:avLst/>
          </a:prstGeom>
          <a:noFill/>
          <a:ln w="0">
            <a:solidFill>
              <a:srgbClr val="C0C0C0"/>
            </a:solidFill>
            <a:miter lim="800000"/>
            <a:headEnd/>
            <a:tailEnd/>
          </a:ln>
        </p:spPr>
        <p:txBody>
          <a:bodyPr wrap="none" anchor="ctr"/>
          <a:lstStyle/>
          <a:p>
            <a:endParaRPr lang="en-US"/>
          </a:p>
        </p:txBody>
      </p:sp>
      <p:sp>
        <p:nvSpPr>
          <p:cNvPr id="3131" name="Rectangle 917"/>
          <p:cNvSpPr>
            <a:spLocks noChangeArrowheads="1"/>
          </p:cNvSpPr>
          <p:nvPr/>
        </p:nvSpPr>
        <p:spPr bwMode="auto">
          <a:xfrm>
            <a:off x="6248400" y="4232274"/>
            <a:ext cx="381000" cy="381000"/>
          </a:xfrm>
          <a:prstGeom prst="rect">
            <a:avLst/>
          </a:prstGeom>
          <a:noFill/>
          <a:ln w="0">
            <a:solidFill>
              <a:srgbClr val="C0C0C0"/>
            </a:solidFill>
            <a:miter lim="800000"/>
            <a:headEnd/>
            <a:tailEnd/>
          </a:ln>
        </p:spPr>
        <p:txBody>
          <a:bodyPr wrap="none" anchor="ctr"/>
          <a:lstStyle/>
          <a:p>
            <a:endParaRPr lang="en-US"/>
          </a:p>
        </p:txBody>
      </p:sp>
      <p:sp>
        <p:nvSpPr>
          <p:cNvPr id="3132" name="Rectangle 918"/>
          <p:cNvSpPr>
            <a:spLocks noChangeArrowheads="1"/>
          </p:cNvSpPr>
          <p:nvPr/>
        </p:nvSpPr>
        <p:spPr bwMode="auto">
          <a:xfrm>
            <a:off x="6629400" y="4232274"/>
            <a:ext cx="381000" cy="381000"/>
          </a:xfrm>
          <a:prstGeom prst="rect">
            <a:avLst/>
          </a:prstGeom>
          <a:noFill/>
          <a:ln w="0">
            <a:solidFill>
              <a:srgbClr val="C0C0C0"/>
            </a:solidFill>
            <a:miter lim="800000"/>
            <a:headEnd/>
            <a:tailEnd/>
          </a:ln>
        </p:spPr>
        <p:txBody>
          <a:bodyPr wrap="none" anchor="ctr"/>
          <a:lstStyle/>
          <a:p>
            <a:endParaRPr lang="en-US"/>
          </a:p>
        </p:txBody>
      </p:sp>
      <p:sp>
        <p:nvSpPr>
          <p:cNvPr id="3133" name="Rectangle 919"/>
          <p:cNvSpPr>
            <a:spLocks noChangeArrowheads="1"/>
          </p:cNvSpPr>
          <p:nvPr/>
        </p:nvSpPr>
        <p:spPr bwMode="auto">
          <a:xfrm>
            <a:off x="7010400" y="4232274"/>
            <a:ext cx="381000" cy="381000"/>
          </a:xfrm>
          <a:prstGeom prst="rect">
            <a:avLst/>
          </a:prstGeom>
          <a:noFill/>
          <a:ln w="0">
            <a:solidFill>
              <a:srgbClr val="C0C0C0"/>
            </a:solidFill>
            <a:miter lim="800000"/>
            <a:headEnd/>
            <a:tailEnd/>
          </a:ln>
        </p:spPr>
        <p:txBody>
          <a:bodyPr wrap="none" anchor="ctr"/>
          <a:lstStyle/>
          <a:p>
            <a:endParaRPr lang="en-US"/>
          </a:p>
        </p:txBody>
      </p:sp>
      <p:sp>
        <p:nvSpPr>
          <p:cNvPr id="3134" name="Rectangle 920"/>
          <p:cNvSpPr>
            <a:spLocks noChangeArrowheads="1"/>
          </p:cNvSpPr>
          <p:nvPr/>
        </p:nvSpPr>
        <p:spPr bwMode="auto">
          <a:xfrm>
            <a:off x="3581400" y="3851274"/>
            <a:ext cx="381000" cy="381000"/>
          </a:xfrm>
          <a:prstGeom prst="rect">
            <a:avLst/>
          </a:prstGeom>
          <a:noFill/>
          <a:ln w="0">
            <a:solidFill>
              <a:srgbClr val="C0C0C0"/>
            </a:solidFill>
            <a:miter lim="800000"/>
            <a:headEnd/>
            <a:tailEnd/>
          </a:ln>
        </p:spPr>
        <p:txBody>
          <a:bodyPr wrap="none" anchor="ctr"/>
          <a:lstStyle/>
          <a:p>
            <a:endParaRPr lang="en-US"/>
          </a:p>
        </p:txBody>
      </p:sp>
      <p:sp>
        <p:nvSpPr>
          <p:cNvPr id="3135" name="Rectangle 921"/>
          <p:cNvSpPr>
            <a:spLocks noChangeArrowheads="1"/>
          </p:cNvSpPr>
          <p:nvPr/>
        </p:nvSpPr>
        <p:spPr bwMode="auto">
          <a:xfrm>
            <a:off x="3962400" y="3851274"/>
            <a:ext cx="381000" cy="381000"/>
          </a:xfrm>
          <a:prstGeom prst="rect">
            <a:avLst/>
          </a:prstGeom>
          <a:noFill/>
          <a:ln w="0">
            <a:solidFill>
              <a:srgbClr val="C0C0C0"/>
            </a:solidFill>
            <a:miter lim="800000"/>
            <a:headEnd/>
            <a:tailEnd/>
          </a:ln>
        </p:spPr>
        <p:txBody>
          <a:bodyPr wrap="none" anchor="ctr"/>
          <a:lstStyle/>
          <a:p>
            <a:endParaRPr lang="en-US"/>
          </a:p>
        </p:txBody>
      </p:sp>
      <p:sp>
        <p:nvSpPr>
          <p:cNvPr id="3136" name="Rectangle 922"/>
          <p:cNvSpPr>
            <a:spLocks noChangeArrowheads="1"/>
          </p:cNvSpPr>
          <p:nvPr/>
        </p:nvSpPr>
        <p:spPr bwMode="auto">
          <a:xfrm>
            <a:off x="4343400" y="3851274"/>
            <a:ext cx="381000" cy="381000"/>
          </a:xfrm>
          <a:prstGeom prst="rect">
            <a:avLst/>
          </a:prstGeom>
          <a:noFill/>
          <a:ln w="0">
            <a:solidFill>
              <a:srgbClr val="C0C0C0"/>
            </a:solidFill>
            <a:miter lim="800000"/>
            <a:headEnd/>
            <a:tailEnd/>
          </a:ln>
        </p:spPr>
        <p:txBody>
          <a:bodyPr wrap="none" anchor="ctr"/>
          <a:lstStyle/>
          <a:p>
            <a:endParaRPr lang="en-US"/>
          </a:p>
        </p:txBody>
      </p:sp>
      <p:sp>
        <p:nvSpPr>
          <p:cNvPr id="3137" name="Rectangle 923"/>
          <p:cNvSpPr>
            <a:spLocks noChangeArrowheads="1"/>
          </p:cNvSpPr>
          <p:nvPr/>
        </p:nvSpPr>
        <p:spPr bwMode="auto">
          <a:xfrm>
            <a:off x="4724400" y="3851274"/>
            <a:ext cx="381000" cy="381000"/>
          </a:xfrm>
          <a:prstGeom prst="rect">
            <a:avLst/>
          </a:prstGeom>
          <a:noFill/>
          <a:ln w="0">
            <a:solidFill>
              <a:srgbClr val="C0C0C0"/>
            </a:solidFill>
            <a:miter lim="800000"/>
            <a:headEnd/>
            <a:tailEnd/>
          </a:ln>
        </p:spPr>
        <p:txBody>
          <a:bodyPr wrap="none" anchor="ctr"/>
          <a:lstStyle/>
          <a:p>
            <a:endParaRPr lang="en-US"/>
          </a:p>
        </p:txBody>
      </p:sp>
      <p:sp>
        <p:nvSpPr>
          <p:cNvPr id="3138" name="Rectangle 924"/>
          <p:cNvSpPr>
            <a:spLocks noChangeArrowheads="1"/>
          </p:cNvSpPr>
          <p:nvPr/>
        </p:nvSpPr>
        <p:spPr bwMode="auto">
          <a:xfrm>
            <a:off x="5105400" y="3851274"/>
            <a:ext cx="381000" cy="381000"/>
          </a:xfrm>
          <a:prstGeom prst="rect">
            <a:avLst/>
          </a:prstGeom>
          <a:noFill/>
          <a:ln w="0">
            <a:solidFill>
              <a:srgbClr val="C0C0C0"/>
            </a:solidFill>
            <a:miter lim="800000"/>
            <a:headEnd/>
            <a:tailEnd/>
          </a:ln>
        </p:spPr>
        <p:txBody>
          <a:bodyPr wrap="none" anchor="ctr"/>
          <a:lstStyle/>
          <a:p>
            <a:endParaRPr lang="en-US"/>
          </a:p>
        </p:txBody>
      </p:sp>
      <p:sp>
        <p:nvSpPr>
          <p:cNvPr id="3139" name="Rectangle 925"/>
          <p:cNvSpPr>
            <a:spLocks noChangeArrowheads="1"/>
          </p:cNvSpPr>
          <p:nvPr/>
        </p:nvSpPr>
        <p:spPr bwMode="auto">
          <a:xfrm>
            <a:off x="5486400" y="3851274"/>
            <a:ext cx="381000" cy="381000"/>
          </a:xfrm>
          <a:prstGeom prst="rect">
            <a:avLst/>
          </a:prstGeom>
          <a:noFill/>
          <a:ln w="0">
            <a:solidFill>
              <a:srgbClr val="C0C0C0"/>
            </a:solidFill>
            <a:miter lim="800000"/>
            <a:headEnd/>
            <a:tailEnd/>
          </a:ln>
        </p:spPr>
        <p:txBody>
          <a:bodyPr wrap="none" anchor="ctr"/>
          <a:lstStyle/>
          <a:p>
            <a:endParaRPr lang="en-US"/>
          </a:p>
        </p:txBody>
      </p:sp>
      <p:sp>
        <p:nvSpPr>
          <p:cNvPr id="3140" name="Rectangle 926"/>
          <p:cNvSpPr>
            <a:spLocks noChangeArrowheads="1"/>
          </p:cNvSpPr>
          <p:nvPr/>
        </p:nvSpPr>
        <p:spPr bwMode="auto">
          <a:xfrm>
            <a:off x="5867400" y="3851274"/>
            <a:ext cx="381000" cy="381000"/>
          </a:xfrm>
          <a:prstGeom prst="rect">
            <a:avLst/>
          </a:prstGeom>
          <a:noFill/>
          <a:ln w="0">
            <a:solidFill>
              <a:srgbClr val="C0C0C0"/>
            </a:solidFill>
            <a:miter lim="800000"/>
            <a:headEnd/>
            <a:tailEnd/>
          </a:ln>
        </p:spPr>
        <p:txBody>
          <a:bodyPr wrap="none" anchor="ctr"/>
          <a:lstStyle/>
          <a:p>
            <a:endParaRPr lang="en-US"/>
          </a:p>
        </p:txBody>
      </p:sp>
      <p:sp>
        <p:nvSpPr>
          <p:cNvPr id="3141" name="Rectangle 927"/>
          <p:cNvSpPr>
            <a:spLocks noChangeArrowheads="1"/>
          </p:cNvSpPr>
          <p:nvPr/>
        </p:nvSpPr>
        <p:spPr bwMode="auto">
          <a:xfrm>
            <a:off x="6248400" y="3851274"/>
            <a:ext cx="381000" cy="381000"/>
          </a:xfrm>
          <a:prstGeom prst="rect">
            <a:avLst/>
          </a:prstGeom>
          <a:noFill/>
          <a:ln w="0">
            <a:solidFill>
              <a:srgbClr val="C0C0C0"/>
            </a:solidFill>
            <a:miter lim="800000"/>
            <a:headEnd/>
            <a:tailEnd/>
          </a:ln>
        </p:spPr>
        <p:txBody>
          <a:bodyPr wrap="none" anchor="ctr"/>
          <a:lstStyle/>
          <a:p>
            <a:endParaRPr lang="en-US"/>
          </a:p>
        </p:txBody>
      </p:sp>
      <p:sp>
        <p:nvSpPr>
          <p:cNvPr id="3142" name="Rectangle 928"/>
          <p:cNvSpPr>
            <a:spLocks noChangeArrowheads="1"/>
          </p:cNvSpPr>
          <p:nvPr/>
        </p:nvSpPr>
        <p:spPr bwMode="auto">
          <a:xfrm>
            <a:off x="6629400" y="3851274"/>
            <a:ext cx="381000" cy="381000"/>
          </a:xfrm>
          <a:prstGeom prst="rect">
            <a:avLst/>
          </a:prstGeom>
          <a:noFill/>
          <a:ln w="0">
            <a:solidFill>
              <a:srgbClr val="C0C0C0"/>
            </a:solidFill>
            <a:miter lim="800000"/>
            <a:headEnd/>
            <a:tailEnd/>
          </a:ln>
        </p:spPr>
        <p:txBody>
          <a:bodyPr wrap="none" anchor="ctr"/>
          <a:lstStyle/>
          <a:p>
            <a:endParaRPr lang="en-US"/>
          </a:p>
        </p:txBody>
      </p:sp>
      <p:sp>
        <p:nvSpPr>
          <p:cNvPr id="3143" name="Rectangle 929"/>
          <p:cNvSpPr>
            <a:spLocks noChangeArrowheads="1"/>
          </p:cNvSpPr>
          <p:nvPr/>
        </p:nvSpPr>
        <p:spPr bwMode="auto">
          <a:xfrm>
            <a:off x="7010400" y="3851274"/>
            <a:ext cx="381000" cy="381000"/>
          </a:xfrm>
          <a:prstGeom prst="rect">
            <a:avLst/>
          </a:prstGeom>
          <a:noFill/>
          <a:ln w="0">
            <a:solidFill>
              <a:srgbClr val="C0C0C0"/>
            </a:solidFill>
            <a:miter lim="800000"/>
            <a:headEnd/>
            <a:tailEnd/>
          </a:ln>
        </p:spPr>
        <p:txBody>
          <a:bodyPr wrap="none" anchor="ctr"/>
          <a:lstStyle/>
          <a:p>
            <a:endParaRPr lang="en-US"/>
          </a:p>
        </p:txBody>
      </p:sp>
      <p:sp>
        <p:nvSpPr>
          <p:cNvPr id="3144" name="Rectangle 930"/>
          <p:cNvSpPr>
            <a:spLocks noChangeArrowheads="1"/>
          </p:cNvSpPr>
          <p:nvPr/>
        </p:nvSpPr>
        <p:spPr bwMode="auto">
          <a:xfrm>
            <a:off x="3581400" y="3470274"/>
            <a:ext cx="381000" cy="381000"/>
          </a:xfrm>
          <a:prstGeom prst="rect">
            <a:avLst/>
          </a:prstGeom>
          <a:noFill/>
          <a:ln w="0">
            <a:solidFill>
              <a:srgbClr val="C0C0C0"/>
            </a:solidFill>
            <a:miter lim="800000"/>
            <a:headEnd/>
            <a:tailEnd/>
          </a:ln>
        </p:spPr>
        <p:txBody>
          <a:bodyPr wrap="none" anchor="ctr"/>
          <a:lstStyle/>
          <a:p>
            <a:endParaRPr lang="en-US"/>
          </a:p>
        </p:txBody>
      </p:sp>
      <p:sp>
        <p:nvSpPr>
          <p:cNvPr id="3145" name="Rectangle 931"/>
          <p:cNvSpPr>
            <a:spLocks noChangeArrowheads="1"/>
          </p:cNvSpPr>
          <p:nvPr/>
        </p:nvSpPr>
        <p:spPr bwMode="auto">
          <a:xfrm>
            <a:off x="3962400" y="3470274"/>
            <a:ext cx="381000" cy="381000"/>
          </a:xfrm>
          <a:prstGeom prst="rect">
            <a:avLst/>
          </a:prstGeom>
          <a:noFill/>
          <a:ln w="0">
            <a:solidFill>
              <a:srgbClr val="C0C0C0"/>
            </a:solidFill>
            <a:miter lim="800000"/>
            <a:headEnd/>
            <a:tailEnd/>
          </a:ln>
        </p:spPr>
        <p:txBody>
          <a:bodyPr wrap="none" anchor="ctr"/>
          <a:lstStyle/>
          <a:p>
            <a:endParaRPr lang="en-US"/>
          </a:p>
        </p:txBody>
      </p:sp>
      <p:sp>
        <p:nvSpPr>
          <p:cNvPr id="3146" name="Rectangle 932"/>
          <p:cNvSpPr>
            <a:spLocks noChangeArrowheads="1"/>
          </p:cNvSpPr>
          <p:nvPr/>
        </p:nvSpPr>
        <p:spPr bwMode="auto">
          <a:xfrm>
            <a:off x="4343400" y="3470274"/>
            <a:ext cx="381000" cy="381000"/>
          </a:xfrm>
          <a:prstGeom prst="rect">
            <a:avLst/>
          </a:prstGeom>
          <a:noFill/>
          <a:ln w="0">
            <a:solidFill>
              <a:srgbClr val="C0C0C0"/>
            </a:solidFill>
            <a:miter lim="800000"/>
            <a:headEnd/>
            <a:tailEnd/>
          </a:ln>
        </p:spPr>
        <p:txBody>
          <a:bodyPr wrap="none" anchor="ctr"/>
          <a:lstStyle/>
          <a:p>
            <a:endParaRPr lang="en-US"/>
          </a:p>
        </p:txBody>
      </p:sp>
      <p:sp>
        <p:nvSpPr>
          <p:cNvPr id="3147" name="Rectangle 933"/>
          <p:cNvSpPr>
            <a:spLocks noChangeArrowheads="1"/>
          </p:cNvSpPr>
          <p:nvPr/>
        </p:nvSpPr>
        <p:spPr bwMode="auto">
          <a:xfrm>
            <a:off x="4724400" y="3470274"/>
            <a:ext cx="381000" cy="381000"/>
          </a:xfrm>
          <a:prstGeom prst="rect">
            <a:avLst/>
          </a:prstGeom>
          <a:noFill/>
          <a:ln w="0">
            <a:solidFill>
              <a:srgbClr val="C0C0C0"/>
            </a:solidFill>
            <a:miter lim="800000"/>
            <a:headEnd/>
            <a:tailEnd/>
          </a:ln>
        </p:spPr>
        <p:txBody>
          <a:bodyPr wrap="none" anchor="ctr"/>
          <a:lstStyle/>
          <a:p>
            <a:endParaRPr lang="en-US"/>
          </a:p>
        </p:txBody>
      </p:sp>
      <p:sp>
        <p:nvSpPr>
          <p:cNvPr id="3148" name="Rectangle 934"/>
          <p:cNvSpPr>
            <a:spLocks noChangeArrowheads="1"/>
          </p:cNvSpPr>
          <p:nvPr/>
        </p:nvSpPr>
        <p:spPr bwMode="auto">
          <a:xfrm>
            <a:off x="5105400" y="3470274"/>
            <a:ext cx="381000" cy="381000"/>
          </a:xfrm>
          <a:prstGeom prst="rect">
            <a:avLst/>
          </a:prstGeom>
          <a:noFill/>
          <a:ln w="0">
            <a:solidFill>
              <a:srgbClr val="C0C0C0"/>
            </a:solidFill>
            <a:miter lim="800000"/>
            <a:headEnd/>
            <a:tailEnd/>
          </a:ln>
        </p:spPr>
        <p:txBody>
          <a:bodyPr wrap="none" anchor="ctr"/>
          <a:lstStyle/>
          <a:p>
            <a:endParaRPr lang="en-US"/>
          </a:p>
        </p:txBody>
      </p:sp>
      <p:sp>
        <p:nvSpPr>
          <p:cNvPr id="3149" name="Rectangle 935"/>
          <p:cNvSpPr>
            <a:spLocks noChangeArrowheads="1"/>
          </p:cNvSpPr>
          <p:nvPr/>
        </p:nvSpPr>
        <p:spPr bwMode="auto">
          <a:xfrm>
            <a:off x="5486400" y="3470274"/>
            <a:ext cx="381000" cy="381000"/>
          </a:xfrm>
          <a:prstGeom prst="rect">
            <a:avLst/>
          </a:prstGeom>
          <a:noFill/>
          <a:ln w="0">
            <a:solidFill>
              <a:srgbClr val="C0C0C0"/>
            </a:solidFill>
            <a:miter lim="800000"/>
            <a:headEnd/>
            <a:tailEnd/>
          </a:ln>
        </p:spPr>
        <p:txBody>
          <a:bodyPr wrap="none" anchor="ctr"/>
          <a:lstStyle/>
          <a:p>
            <a:endParaRPr lang="en-US"/>
          </a:p>
        </p:txBody>
      </p:sp>
      <p:sp>
        <p:nvSpPr>
          <p:cNvPr id="3150" name="Rectangle 936"/>
          <p:cNvSpPr>
            <a:spLocks noChangeArrowheads="1"/>
          </p:cNvSpPr>
          <p:nvPr/>
        </p:nvSpPr>
        <p:spPr bwMode="auto">
          <a:xfrm>
            <a:off x="5867400" y="3470274"/>
            <a:ext cx="381000" cy="381000"/>
          </a:xfrm>
          <a:prstGeom prst="rect">
            <a:avLst/>
          </a:prstGeom>
          <a:noFill/>
          <a:ln w="0">
            <a:solidFill>
              <a:srgbClr val="C0C0C0"/>
            </a:solidFill>
            <a:miter lim="800000"/>
            <a:headEnd/>
            <a:tailEnd/>
          </a:ln>
        </p:spPr>
        <p:txBody>
          <a:bodyPr wrap="none" anchor="ctr"/>
          <a:lstStyle/>
          <a:p>
            <a:endParaRPr lang="en-US"/>
          </a:p>
        </p:txBody>
      </p:sp>
      <p:sp>
        <p:nvSpPr>
          <p:cNvPr id="3151" name="Rectangle 937"/>
          <p:cNvSpPr>
            <a:spLocks noChangeArrowheads="1"/>
          </p:cNvSpPr>
          <p:nvPr/>
        </p:nvSpPr>
        <p:spPr bwMode="auto">
          <a:xfrm>
            <a:off x="6248400" y="3470274"/>
            <a:ext cx="381000" cy="381000"/>
          </a:xfrm>
          <a:prstGeom prst="rect">
            <a:avLst/>
          </a:prstGeom>
          <a:noFill/>
          <a:ln w="0">
            <a:solidFill>
              <a:srgbClr val="C0C0C0"/>
            </a:solidFill>
            <a:miter lim="800000"/>
            <a:headEnd/>
            <a:tailEnd/>
          </a:ln>
        </p:spPr>
        <p:txBody>
          <a:bodyPr wrap="none" anchor="ctr"/>
          <a:lstStyle/>
          <a:p>
            <a:endParaRPr lang="en-US"/>
          </a:p>
        </p:txBody>
      </p:sp>
      <p:sp>
        <p:nvSpPr>
          <p:cNvPr id="3152" name="Rectangle 938"/>
          <p:cNvSpPr>
            <a:spLocks noChangeArrowheads="1"/>
          </p:cNvSpPr>
          <p:nvPr/>
        </p:nvSpPr>
        <p:spPr bwMode="auto">
          <a:xfrm>
            <a:off x="6629400" y="3470274"/>
            <a:ext cx="381000" cy="381000"/>
          </a:xfrm>
          <a:prstGeom prst="rect">
            <a:avLst/>
          </a:prstGeom>
          <a:noFill/>
          <a:ln w="0">
            <a:solidFill>
              <a:srgbClr val="C0C0C0"/>
            </a:solidFill>
            <a:miter lim="800000"/>
            <a:headEnd/>
            <a:tailEnd/>
          </a:ln>
        </p:spPr>
        <p:txBody>
          <a:bodyPr wrap="none" anchor="ctr"/>
          <a:lstStyle/>
          <a:p>
            <a:endParaRPr lang="en-US"/>
          </a:p>
        </p:txBody>
      </p:sp>
      <p:sp>
        <p:nvSpPr>
          <p:cNvPr id="3153" name="Rectangle 939"/>
          <p:cNvSpPr>
            <a:spLocks noChangeArrowheads="1"/>
          </p:cNvSpPr>
          <p:nvPr/>
        </p:nvSpPr>
        <p:spPr bwMode="auto">
          <a:xfrm>
            <a:off x="7010400" y="3470274"/>
            <a:ext cx="381000" cy="381000"/>
          </a:xfrm>
          <a:prstGeom prst="rect">
            <a:avLst/>
          </a:prstGeom>
          <a:noFill/>
          <a:ln w="0">
            <a:solidFill>
              <a:srgbClr val="C0C0C0"/>
            </a:solidFill>
            <a:miter lim="800000"/>
            <a:headEnd/>
            <a:tailEnd/>
          </a:ln>
        </p:spPr>
        <p:txBody>
          <a:bodyPr wrap="none" anchor="ctr"/>
          <a:lstStyle/>
          <a:p>
            <a:endParaRPr lang="en-US"/>
          </a:p>
        </p:txBody>
      </p:sp>
      <p:sp>
        <p:nvSpPr>
          <p:cNvPr id="3154" name="Rectangle 940"/>
          <p:cNvSpPr>
            <a:spLocks noChangeArrowheads="1"/>
          </p:cNvSpPr>
          <p:nvPr/>
        </p:nvSpPr>
        <p:spPr bwMode="auto">
          <a:xfrm>
            <a:off x="3581400" y="3089274"/>
            <a:ext cx="381000" cy="381000"/>
          </a:xfrm>
          <a:prstGeom prst="rect">
            <a:avLst/>
          </a:prstGeom>
          <a:noFill/>
          <a:ln w="0">
            <a:solidFill>
              <a:srgbClr val="C0C0C0"/>
            </a:solidFill>
            <a:miter lim="800000"/>
            <a:headEnd/>
            <a:tailEnd/>
          </a:ln>
        </p:spPr>
        <p:txBody>
          <a:bodyPr wrap="none" anchor="ctr"/>
          <a:lstStyle/>
          <a:p>
            <a:endParaRPr lang="en-US"/>
          </a:p>
        </p:txBody>
      </p:sp>
      <p:sp>
        <p:nvSpPr>
          <p:cNvPr id="3155" name="Rectangle 941"/>
          <p:cNvSpPr>
            <a:spLocks noChangeArrowheads="1"/>
          </p:cNvSpPr>
          <p:nvPr/>
        </p:nvSpPr>
        <p:spPr bwMode="auto">
          <a:xfrm>
            <a:off x="3962400" y="3089274"/>
            <a:ext cx="381000" cy="381000"/>
          </a:xfrm>
          <a:prstGeom prst="rect">
            <a:avLst/>
          </a:prstGeom>
          <a:noFill/>
          <a:ln w="0">
            <a:solidFill>
              <a:srgbClr val="C0C0C0"/>
            </a:solidFill>
            <a:miter lim="800000"/>
            <a:headEnd/>
            <a:tailEnd/>
          </a:ln>
        </p:spPr>
        <p:txBody>
          <a:bodyPr wrap="none" anchor="ctr"/>
          <a:lstStyle/>
          <a:p>
            <a:endParaRPr lang="en-US"/>
          </a:p>
        </p:txBody>
      </p:sp>
      <p:sp>
        <p:nvSpPr>
          <p:cNvPr id="3156" name="Rectangle 942"/>
          <p:cNvSpPr>
            <a:spLocks noChangeArrowheads="1"/>
          </p:cNvSpPr>
          <p:nvPr/>
        </p:nvSpPr>
        <p:spPr bwMode="auto">
          <a:xfrm>
            <a:off x="4343400" y="3089274"/>
            <a:ext cx="381000" cy="381000"/>
          </a:xfrm>
          <a:prstGeom prst="rect">
            <a:avLst/>
          </a:prstGeom>
          <a:noFill/>
          <a:ln w="0">
            <a:solidFill>
              <a:srgbClr val="C0C0C0"/>
            </a:solidFill>
            <a:miter lim="800000"/>
            <a:headEnd/>
            <a:tailEnd/>
          </a:ln>
        </p:spPr>
        <p:txBody>
          <a:bodyPr wrap="none" anchor="ctr"/>
          <a:lstStyle/>
          <a:p>
            <a:endParaRPr lang="en-US"/>
          </a:p>
        </p:txBody>
      </p:sp>
      <p:sp>
        <p:nvSpPr>
          <p:cNvPr id="3157" name="Rectangle 943"/>
          <p:cNvSpPr>
            <a:spLocks noChangeArrowheads="1"/>
          </p:cNvSpPr>
          <p:nvPr/>
        </p:nvSpPr>
        <p:spPr bwMode="auto">
          <a:xfrm>
            <a:off x="4724400" y="3089274"/>
            <a:ext cx="381000" cy="381000"/>
          </a:xfrm>
          <a:prstGeom prst="rect">
            <a:avLst/>
          </a:prstGeom>
          <a:noFill/>
          <a:ln w="0">
            <a:solidFill>
              <a:srgbClr val="C0C0C0"/>
            </a:solidFill>
            <a:miter lim="800000"/>
            <a:headEnd/>
            <a:tailEnd/>
          </a:ln>
        </p:spPr>
        <p:txBody>
          <a:bodyPr wrap="none" anchor="ctr"/>
          <a:lstStyle/>
          <a:p>
            <a:endParaRPr lang="en-US"/>
          </a:p>
        </p:txBody>
      </p:sp>
      <p:sp>
        <p:nvSpPr>
          <p:cNvPr id="3158" name="Rectangle 944"/>
          <p:cNvSpPr>
            <a:spLocks noChangeArrowheads="1"/>
          </p:cNvSpPr>
          <p:nvPr/>
        </p:nvSpPr>
        <p:spPr bwMode="auto">
          <a:xfrm>
            <a:off x="5105400" y="3089274"/>
            <a:ext cx="381000" cy="381000"/>
          </a:xfrm>
          <a:prstGeom prst="rect">
            <a:avLst/>
          </a:prstGeom>
          <a:noFill/>
          <a:ln w="0">
            <a:solidFill>
              <a:srgbClr val="C0C0C0"/>
            </a:solidFill>
            <a:miter lim="800000"/>
            <a:headEnd/>
            <a:tailEnd/>
          </a:ln>
        </p:spPr>
        <p:txBody>
          <a:bodyPr wrap="none" anchor="ctr"/>
          <a:lstStyle/>
          <a:p>
            <a:endParaRPr lang="en-US"/>
          </a:p>
        </p:txBody>
      </p:sp>
      <p:sp>
        <p:nvSpPr>
          <p:cNvPr id="3159" name="Rectangle 945"/>
          <p:cNvSpPr>
            <a:spLocks noChangeArrowheads="1"/>
          </p:cNvSpPr>
          <p:nvPr/>
        </p:nvSpPr>
        <p:spPr bwMode="auto">
          <a:xfrm>
            <a:off x="5486400" y="3089274"/>
            <a:ext cx="381000" cy="381000"/>
          </a:xfrm>
          <a:prstGeom prst="rect">
            <a:avLst/>
          </a:prstGeom>
          <a:noFill/>
          <a:ln w="0">
            <a:solidFill>
              <a:srgbClr val="C0C0C0"/>
            </a:solidFill>
            <a:miter lim="800000"/>
            <a:headEnd/>
            <a:tailEnd/>
          </a:ln>
        </p:spPr>
        <p:txBody>
          <a:bodyPr wrap="none" anchor="ctr"/>
          <a:lstStyle/>
          <a:p>
            <a:endParaRPr lang="en-US"/>
          </a:p>
        </p:txBody>
      </p:sp>
      <p:sp>
        <p:nvSpPr>
          <p:cNvPr id="3160" name="Rectangle 946"/>
          <p:cNvSpPr>
            <a:spLocks noChangeArrowheads="1"/>
          </p:cNvSpPr>
          <p:nvPr/>
        </p:nvSpPr>
        <p:spPr bwMode="auto">
          <a:xfrm>
            <a:off x="5867400" y="3089274"/>
            <a:ext cx="381000" cy="381000"/>
          </a:xfrm>
          <a:prstGeom prst="rect">
            <a:avLst/>
          </a:prstGeom>
          <a:noFill/>
          <a:ln w="0">
            <a:solidFill>
              <a:srgbClr val="C0C0C0"/>
            </a:solidFill>
            <a:miter lim="800000"/>
            <a:headEnd/>
            <a:tailEnd/>
          </a:ln>
        </p:spPr>
        <p:txBody>
          <a:bodyPr wrap="none" anchor="ctr"/>
          <a:lstStyle/>
          <a:p>
            <a:endParaRPr lang="en-US"/>
          </a:p>
        </p:txBody>
      </p:sp>
      <p:sp>
        <p:nvSpPr>
          <p:cNvPr id="3161" name="Rectangle 947"/>
          <p:cNvSpPr>
            <a:spLocks noChangeArrowheads="1"/>
          </p:cNvSpPr>
          <p:nvPr/>
        </p:nvSpPr>
        <p:spPr bwMode="auto">
          <a:xfrm>
            <a:off x="6248400" y="3089274"/>
            <a:ext cx="381000" cy="381000"/>
          </a:xfrm>
          <a:prstGeom prst="rect">
            <a:avLst/>
          </a:prstGeom>
          <a:noFill/>
          <a:ln w="0">
            <a:solidFill>
              <a:srgbClr val="C0C0C0"/>
            </a:solidFill>
            <a:miter lim="800000"/>
            <a:headEnd/>
            <a:tailEnd/>
          </a:ln>
        </p:spPr>
        <p:txBody>
          <a:bodyPr wrap="none" anchor="ctr"/>
          <a:lstStyle/>
          <a:p>
            <a:endParaRPr lang="en-US"/>
          </a:p>
        </p:txBody>
      </p:sp>
      <p:sp>
        <p:nvSpPr>
          <p:cNvPr id="3162" name="Rectangle 948"/>
          <p:cNvSpPr>
            <a:spLocks noChangeArrowheads="1"/>
          </p:cNvSpPr>
          <p:nvPr/>
        </p:nvSpPr>
        <p:spPr bwMode="auto">
          <a:xfrm>
            <a:off x="6629400" y="3089274"/>
            <a:ext cx="381000" cy="381000"/>
          </a:xfrm>
          <a:prstGeom prst="rect">
            <a:avLst/>
          </a:prstGeom>
          <a:noFill/>
          <a:ln w="0">
            <a:solidFill>
              <a:srgbClr val="C0C0C0"/>
            </a:solidFill>
            <a:miter lim="800000"/>
            <a:headEnd/>
            <a:tailEnd/>
          </a:ln>
        </p:spPr>
        <p:txBody>
          <a:bodyPr wrap="none" anchor="ctr"/>
          <a:lstStyle/>
          <a:p>
            <a:endParaRPr lang="en-US"/>
          </a:p>
        </p:txBody>
      </p:sp>
      <p:sp>
        <p:nvSpPr>
          <p:cNvPr id="3163" name="Rectangle 949"/>
          <p:cNvSpPr>
            <a:spLocks noChangeArrowheads="1"/>
          </p:cNvSpPr>
          <p:nvPr/>
        </p:nvSpPr>
        <p:spPr bwMode="auto">
          <a:xfrm>
            <a:off x="7010400" y="3089274"/>
            <a:ext cx="381000" cy="381000"/>
          </a:xfrm>
          <a:prstGeom prst="rect">
            <a:avLst/>
          </a:prstGeom>
          <a:noFill/>
          <a:ln w="0">
            <a:solidFill>
              <a:srgbClr val="C0C0C0"/>
            </a:solidFill>
            <a:miter lim="800000"/>
            <a:headEnd/>
            <a:tailEnd/>
          </a:ln>
        </p:spPr>
        <p:txBody>
          <a:bodyPr wrap="none" anchor="ctr"/>
          <a:lstStyle/>
          <a:p>
            <a:endParaRPr lang="en-US"/>
          </a:p>
        </p:txBody>
      </p:sp>
      <p:sp>
        <p:nvSpPr>
          <p:cNvPr id="3164" name="Rectangle 950"/>
          <p:cNvSpPr>
            <a:spLocks noChangeArrowheads="1"/>
          </p:cNvSpPr>
          <p:nvPr/>
        </p:nvSpPr>
        <p:spPr bwMode="auto">
          <a:xfrm>
            <a:off x="3581400" y="2708274"/>
            <a:ext cx="381000" cy="381000"/>
          </a:xfrm>
          <a:prstGeom prst="rect">
            <a:avLst/>
          </a:prstGeom>
          <a:noFill/>
          <a:ln w="0">
            <a:solidFill>
              <a:srgbClr val="C0C0C0"/>
            </a:solidFill>
            <a:miter lim="800000"/>
            <a:headEnd/>
            <a:tailEnd/>
          </a:ln>
        </p:spPr>
        <p:txBody>
          <a:bodyPr wrap="none" anchor="ctr"/>
          <a:lstStyle/>
          <a:p>
            <a:endParaRPr lang="en-US"/>
          </a:p>
        </p:txBody>
      </p:sp>
      <p:sp>
        <p:nvSpPr>
          <p:cNvPr id="3165" name="Rectangle 951"/>
          <p:cNvSpPr>
            <a:spLocks noChangeArrowheads="1"/>
          </p:cNvSpPr>
          <p:nvPr/>
        </p:nvSpPr>
        <p:spPr bwMode="auto">
          <a:xfrm>
            <a:off x="3962400" y="2708274"/>
            <a:ext cx="381000" cy="381000"/>
          </a:xfrm>
          <a:prstGeom prst="rect">
            <a:avLst/>
          </a:prstGeom>
          <a:noFill/>
          <a:ln w="0">
            <a:solidFill>
              <a:srgbClr val="C0C0C0"/>
            </a:solidFill>
            <a:miter lim="800000"/>
            <a:headEnd/>
            <a:tailEnd/>
          </a:ln>
        </p:spPr>
        <p:txBody>
          <a:bodyPr wrap="none" anchor="ctr"/>
          <a:lstStyle/>
          <a:p>
            <a:endParaRPr lang="en-US"/>
          </a:p>
        </p:txBody>
      </p:sp>
      <p:sp>
        <p:nvSpPr>
          <p:cNvPr id="3166" name="Rectangle 952"/>
          <p:cNvSpPr>
            <a:spLocks noChangeArrowheads="1"/>
          </p:cNvSpPr>
          <p:nvPr/>
        </p:nvSpPr>
        <p:spPr bwMode="auto">
          <a:xfrm>
            <a:off x="4343400" y="2708274"/>
            <a:ext cx="381000" cy="381000"/>
          </a:xfrm>
          <a:prstGeom prst="rect">
            <a:avLst/>
          </a:prstGeom>
          <a:noFill/>
          <a:ln w="0">
            <a:solidFill>
              <a:srgbClr val="C0C0C0"/>
            </a:solidFill>
            <a:miter lim="800000"/>
            <a:headEnd/>
            <a:tailEnd/>
          </a:ln>
        </p:spPr>
        <p:txBody>
          <a:bodyPr wrap="none" anchor="ctr"/>
          <a:lstStyle/>
          <a:p>
            <a:endParaRPr lang="en-US"/>
          </a:p>
        </p:txBody>
      </p:sp>
      <p:sp>
        <p:nvSpPr>
          <p:cNvPr id="3167" name="Rectangle 953"/>
          <p:cNvSpPr>
            <a:spLocks noChangeArrowheads="1"/>
          </p:cNvSpPr>
          <p:nvPr/>
        </p:nvSpPr>
        <p:spPr bwMode="auto">
          <a:xfrm>
            <a:off x="4724400" y="2708274"/>
            <a:ext cx="381000" cy="381000"/>
          </a:xfrm>
          <a:prstGeom prst="rect">
            <a:avLst/>
          </a:prstGeom>
          <a:noFill/>
          <a:ln w="0">
            <a:solidFill>
              <a:srgbClr val="C0C0C0"/>
            </a:solidFill>
            <a:miter lim="800000"/>
            <a:headEnd/>
            <a:tailEnd/>
          </a:ln>
        </p:spPr>
        <p:txBody>
          <a:bodyPr wrap="none" anchor="ctr"/>
          <a:lstStyle/>
          <a:p>
            <a:endParaRPr lang="en-US"/>
          </a:p>
        </p:txBody>
      </p:sp>
      <p:sp>
        <p:nvSpPr>
          <p:cNvPr id="3168" name="Rectangle 954"/>
          <p:cNvSpPr>
            <a:spLocks noChangeArrowheads="1"/>
          </p:cNvSpPr>
          <p:nvPr/>
        </p:nvSpPr>
        <p:spPr bwMode="auto">
          <a:xfrm>
            <a:off x="5105400" y="2708274"/>
            <a:ext cx="381000" cy="381000"/>
          </a:xfrm>
          <a:prstGeom prst="rect">
            <a:avLst/>
          </a:prstGeom>
          <a:noFill/>
          <a:ln w="0">
            <a:solidFill>
              <a:srgbClr val="C0C0C0"/>
            </a:solidFill>
            <a:miter lim="800000"/>
            <a:headEnd/>
            <a:tailEnd/>
          </a:ln>
        </p:spPr>
        <p:txBody>
          <a:bodyPr wrap="none" anchor="ctr"/>
          <a:lstStyle/>
          <a:p>
            <a:endParaRPr lang="en-US"/>
          </a:p>
        </p:txBody>
      </p:sp>
      <p:sp>
        <p:nvSpPr>
          <p:cNvPr id="3169" name="Rectangle 955"/>
          <p:cNvSpPr>
            <a:spLocks noChangeArrowheads="1"/>
          </p:cNvSpPr>
          <p:nvPr/>
        </p:nvSpPr>
        <p:spPr bwMode="auto">
          <a:xfrm>
            <a:off x="5486400" y="2708274"/>
            <a:ext cx="381000" cy="381000"/>
          </a:xfrm>
          <a:prstGeom prst="rect">
            <a:avLst/>
          </a:prstGeom>
          <a:noFill/>
          <a:ln w="0">
            <a:solidFill>
              <a:srgbClr val="C0C0C0"/>
            </a:solidFill>
            <a:miter lim="800000"/>
            <a:headEnd/>
            <a:tailEnd/>
          </a:ln>
        </p:spPr>
        <p:txBody>
          <a:bodyPr wrap="none" anchor="ctr"/>
          <a:lstStyle/>
          <a:p>
            <a:endParaRPr lang="en-US"/>
          </a:p>
        </p:txBody>
      </p:sp>
      <p:sp>
        <p:nvSpPr>
          <p:cNvPr id="3170" name="Rectangle 956"/>
          <p:cNvSpPr>
            <a:spLocks noChangeArrowheads="1"/>
          </p:cNvSpPr>
          <p:nvPr/>
        </p:nvSpPr>
        <p:spPr bwMode="auto">
          <a:xfrm>
            <a:off x="5867400" y="2708274"/>
            <a:ext cx="381000" cy="381000"/>
          </a:xfrm>
          <a:prstGeom prst="rect">
            <a:avLst/>
          </a:prstGeom>
          <a:noFill/>
          <a:ln w="0">
            <a:solidFill>
              <a:srgbClr val="C0C0C0"/>
            </a:solidFill>
            <a:miter lim="800000"/>
            <a:headEnd/>
            <a:tailEnd/>
          </a:ln>
        </p:spPr>
        <p:txBody>
          <a:bodyPr wrap="none" anchor="ctr"/>
          <a:lstStyle/>
          <a:p>
            <a:endParaRPr lang="en-US"/>
          </a:p>
        </p:txBody>
      </p:sp>
      <p:sp>
        <p:nvSpPr>
          <p:cNvPr id="3171" name="Rectangle 957"/>
          <p:cNvSpPr>
            <a:spLocks noChangeArrowheads="1"/>
          </p:cNvSpPr>
          <p:nvPr/>
        </p:nvSpPr>
        <p:spPr bwMode="auto">
          <a:xfrm>
            <a:off x="6248400" y="2708274"/>
            <a:ext cx="381000" cy="381000"/>
          </a:xfrm>
          <a:prstGeom prst="rect">
            <a:avLst/>
          </a:prstGeom>
          <a:noFill/>
          <a:ln w="0">
            <a:solidFill>
              <a:srgbClr val="C0C0C0"/>
            </a:solidFill>
            <a:miter lim="800000"/>
            <a:headEnd/>
            <a:tailEnd/>
          </a:ln>
        </p:spPr>
        <p:txBody>
          <a:bodyPr wrap="none" anchor="ctr"/>
          <a:lstStyle/>
          <a:p>
            <a:endParaRPr lang="en-US"/>
          </a:p>
        </p:txBody>
      </p:sp>
      <p:sp>
        <p:nvSpPr>
          <p:cNvPr id="3172" name="Rectangle 958"/>
          <p:cNvSpPr>
            <a:spLocks noChangeArrowheads="1"/>
          </p:cNvSpPr>
          <p:nvPr/>
        </p:nvSpPr>
        <p:spPr bwMode="auto">
          <a:xfrm>
            <a:off x="6629400" y="2708274"/>
            <a:ext cx="381000" cy="381000"/>
          </a:xfrm>
          <a:prstGeom prst="rect">
            <a:avLst/>
          </a:prstGeom>
          <a:noFill/>
          <a:ln w="0">
            <a:solidFill>
              <a:srgbClr val="C0C0C0"/>
            </a:solidFill>
            <a:miter lim="800000"/>
            <a:headEnd/>
            <a:tailEnd/>
          </a:ln>
        </p:spPr>
        <p:txBody>
          <a:bodyPr wrap="none" anchor="ctr"/>
          <a:lstStyle/>
          <a:p>
            <a:endParaRPr lang="en-US"/>
          </a:p>
        </p:txBody>
      </p:sp>
      <p:sp>
        <p:nvSpPr>
          <p:cNvPr id="3173" name="Rectangle 959"/>
          <p:cNvSpPr>
            <a:spLocks noChangeArrowheads="1"/>
          </p:cNvSpPr>
          <p:nvPr/>
        </p:nvSpPr>
        <p:spPr bwMode="auto">
          <a:xfrm>
            <a:off x="7010400" y="2708274"/>
            <a:ext cx="381000" cy="381000"/>
          </a:xfrm>
          <a:prstGeom prst="rect">
            <a:avLst/>
          </a:prstGeom>
          <a:noFill/>
          <a:ln w="0">
            <a:solidFill>
              <a:srgbClr val="C0C0C0"/>
            </a:solidFill>
            <a:miter lim="800000"/>
            <a:headEnd/>
            <a:tailEnd/>
          </a:ln>
        </p:spPr>
        <p:txBody>
          <a:bodyPr wrap="none" anchor="ctr"/>
          <a:lstStyle/>
          <a:p>
            <a:endParaRPr lang="en-US"/>
          </a:p>
        </p:txBody>
      </p:sp>
      <p:sp>
        <p:nvSpPr>
          <p:cNvPr id="3174" name="Rectangle 960"/>
          <p:cNvSpPr>
            <a:spLocks noChangeArrowheads="1"/>
          </p:cNvSpPr>
          <p:nvPr/>
        </p:nvSpPr>
        <p:spPr bwMode="auto">
          <a:xfrm>
            <a:off x="3581400" y="2327274"/>
            <a:ext cx="381000" cy="381000"/>
          </a:xfrm>
          <a:prstGeom prst="rect">
            <a:avLst/>
          </a:prstGeom>
          <a:noFill/>
          <a:ln w="0">
            <a:solidFill>
              <a:srgbClr val="C0C0C0"/>
            </a:solidFill>
            <a:miter lim="800000"/>
            <a:headEnd/>
            <a:tailEnd/>
          </a:ln>
        </p:spPr>
        <p:txBody>
          <a:bodyPr wrap="none" anchor="ctr"/>
          <a:lstStyle/>
          <a:p>
            <a:endParaRPr lang="en-US"/>
          </a:p>
        </p:txBody>
      </p:sp>
      <p:sp>
        <p:nvSpPr>
          <p:cNvPr id="3175" name="Rectangle 961"/>
          <p:cNvSpPr>
            <a:spLocks noChangeArrowheads="1"/>
          </p:cNvSpPr>
          <p:nvPr/>
        </p:nvSpPr>
        <p:spPr bwMode="auto">
          <a:xfrm>
            <a:off x="3962400" y="2327274"/>
            <a:ext cx="381000" cy="381000"/>
          </a:xfrm>
          <a:prstGeom prst="rect">
            <a:avLst/>
          </a:prstGeom>
          <a:noFill/>
          <a:ln w="0">
            <a:solidFill>
              <a:srgbClr val="C0C0C0"/>
            </a:solidFill>
            <a:miter lim="800000"/>
            <a:headEnd/>
            <a:tailEnd/>
          </a:ln>
        </p:spPr>
        <p:txBody>
          <a:bodyPr wrap="none" anchor="ctr"/>
          <a:lstStyle/>
          <a:p>
            <a:endParaRPr lang="en-US"/>
          </a:p>
        </p:txBody>
      </p:sp>
      <p:sp>
        <p:nvSpPr>
          <p:cNvPr id="3176" name="Rectangle 962"/>
          <p:cNvSpPr>
            <a:spLocks noChangeArrowheads="1"/>
          </p:cNvSpPr>
          <p:nvPr/>
        </p:nvSpPr>
        <p:spPr bwMode="auto">
          <a:xfrm>
            <a:off x="4343400" y="2327274"/>
            <a:ext cx="381000" cy="381000"/>
          </a:xfrm>
          <a:prstGeom prst="rect">
            <a:avLst/>
          </a:prstGeom>
          <a:noFill/>
          <a:ln w="0">
            <a:solidFill>
              <a:srgbClr val="C0C0C0"/>
            </a:solidFill>
            <a:miter lim="800000"/>
            <a:headEnd/>
            <a:tailEnd/>
          </a:ln>
        </p:spPr>
        <p:txBody>
          <a:bodyPr wrap="none" anchor="ctr"/>
          <a:lstStyle/>
          <a:p>
            <a:endParaRPr lang="en-US"/>
          </a:p>
        </p:txBody>
      </p:sp>
      <p:sp>
        <p:nvSpPr>
          <p:cNvPr id="3177" name="Rectangle 963"/>
          <p:cNvSpPr>
            <a:spLocks noChangeArrowheads="1"/>
          </p:cNvSpPr>
          <p:nvPr/>
        </p:nvSpPr>
        <p:spPr bwMode="auto">
          <a:xfrm>
            <a:off x="4724400" y="2327274"/>
            <a:ext cx="381000" cy="381000"/>
          </a:xfrm>
          <a:prstGeom prst="rect">
            <a:avLst/>
          </a:prstGeom>
          <a:noFill/>
          <a:ln w="0">
            <a:solidFill>
              <a:srgbClr val="C0C0C0"/>
            </a:solidFill>
            <a:miter lim="800000"/>
            <a:headEnd/>
            <a:tailEnd/>
          </a:ln>
        </p:spPr>
        <p:txBody>
          <a:bodyPr wrap="none" anchor="ctr"/>
          <a:lstStyle/>
          <a:p>
            <a:endParaRPr lang="en-US"/>
          </a:p>
        </p:txBody>
      </p:sp>
      <p:sp>
        <p:nvSpPr>
          <p:cNvPr id="3178" name="Rectangle 964"/>
          <p:cNvSpPr>
            <a:spLocks noChangeArrowheads="1"/>
          </p:cNvSpPr>
          <p:nvPr/>
        </p:nvSpPr>
        <p:spPr bwMode="auto">
          <a:xfrm>
            <a:off x="5105400" y="2327274"/>
            <a:ext cx="381000" cy="381000"/>
          </a:xfrm>
          <a:prstGeom prst="rect">
            <a:avLst/>
          </a:prstGeom>
          <a:noFill/>
          <a:ln w="0">
            <a:solidFill>
              <a:srgbClr val="C0C0C0"/>
            </a:solidFill>
            <a:miter lim="800000"/>
            <a:headEnd/>
            <a:tailEnd/>
          </a:ln>
        </p:spPr>
        <p:txBody>
          <a:bodyPr wrap="none" anchor="ctr"/>
          <a:lstStyle/>
          <a:p>
            <a:endParaRPr lang="en-US"/>
          </a:p>
        </p:txBody>
      </p:sp>
      <p:sp>
        <p:nvSpPr>
          <p:cNvPr id="3179" name="Rectangle 965"/>
          <p:cNvSpPr>
            <a:spLocks noChangeArrowheads="1"/>
          </p:cNvSpPr>
          <p:nvPr/>
        </p:nvSpPr>
        <p:spPr bwMode="auto">
          <a:xfrm>
            <a:off x="5486400" y="2327274"/>
            <a:ext cx="381000" cy="381000"/>
          </a:xfrm>
          <a:prstGeom prst="rect">
            <a:avLst/>
          </a:prstGeom>
          <a:noFill/>
          <a:ln w="0">
            <a:solidFill>
              <a:srgbClr val="C0C0C0"/>
            </a:solidFill>
            <a:miter lim="800000"/>
            <a:headEnd/>
            <a:tailEnd/>
          </a:ln>
        </p:spPr>
        <p:txBody>
          <a:bodyPr wrap="none" anchor="ctr"/>
          <a:lstStyle/>
          <a:p>
            <a:endParaRPr lang="en-US"/>
          </a:p>
        </p:txBody>
      </p:sp>
      <p:sp>
        <p:nvSpPr>
          <p:cNvPr id="3180" name="Rectangle 966"/>
          <p:cNvSpPr>
            <a:spLocks noChangeArrowheads="1"/>
          </p:cNvSpPr>
          <p:nvPr/>
        </p:nvSpPr>
        <p:spPr bwMode="auto">
          <a:xfrm>
            <a:off x="5867400" y="2327274"/>
            <a:ext cx="381000" cy="381000"/>
          </a:xfrm>
          <a:prstGeom prst="rect">
            <a:avLst/>
          </a:prstGeom>
          <a:noFill/>
          <a:ln w="0">
            <a:solidFill>
              <a:srgbClr val="C0C0C0"/>
            </a:solidFill>
            <a:miter lim="800000"/>
            <a:headEnd/>
            <a:tailEnd/>
          </a:ln>
        </p:spPr>
        <p:txBody>
          <a:bodyPr wrap="none" anchor="ctr"/>
          <a:lstStyle/>
          <a:p>
            <a:endParaRPr lang="en-US"/>
          </a:p>
        </p:txBody>
      </p:sp>
      <p:sp>
        <p:nvSpPr>
          <p:cNvPr id="3181" name="Rectangle 967"/>
          <p:cNvSpPr>
            <a:spLocks noChangeArrowheads="1"/>
          </p:cNvSpPr>
          <p:nvPr/>
        </p:nvSpPr>
        <p:spPr bwMode="auto">
          <a:xfrm>
            <a:off x="6248400" y="2327274"/>
            <a:ext cx="381000" cy="381000"/>
          </a:xfrm>
          <a:prstGeom prst="rect">
            <a:avLst/>
          </a:prstGeom>
          <a:noFill/>
          <a:ln w="0">
            <a:solidFill>
              <a:srgbClr val="C0C0C0"/>
            </a:solidFill>
            <a:miter lim="800000"/>
            <a:headEnd/>
            <a:tailEnd/>
          </a:ln>
        </p:spPr>
        <p:txBody>
          <a:bodyPr wrap="none" anchor="ctr"/>
          <a:lstStyle/>
          <a:p>
            <a:endParaRPr lang="en-US"/>
          </a:p>
        </p:txBody>
      </p:sp>
      <p:sp>
        <p:nvSpPr>
          <p:cNvPr id="3182" name="Rectangle 968"/>
          <p:cNvSpPr>
            <a:spLocks noChangeArrowheads="1"/>
          </p:cNvSpPr>
          <p:nvPr/>
        </p:nvSpPr>
        <p:spPr bwMode="auto">
          <a:xfrm>
            <a:off x="6629400" y="2327274"/>
            <a:ext cx="381000" cy="381000"/>
          </a:xfrm>
          <a:prstGeom prst="rect">
            <a:avLst/>
          </a:prstGeom>
          <a:noFill/>
          <a:ln w="0">
            <a:solidFill>
              <a:srgbClr val="C0C0C0"/>
            </a:solidFill>
            <a:miter lim="800000"/>
            <a:headEnd/>
            <a:tailEnd/>
          </a:ln>
        </p:spPr>
        <p:txBody>
          <a:bodyPr wrap="none" anchor="ctr"/>
          <a:lstStyle/>
          <a:p>
            <a:endParaRPr lang="en-US"/>
          </a:p>
        </p:txBody>
      </p:sp>
      <p:sp>
        <p:nvSpPr>
          <p:cNvPr id="3183" name="Rectangle 969"/>
          <p:cNvSpPr>
            <a:spLocks noChangeArrowheads="1"/>
          </p:cNvSpPr>
          <p:nvPr/>
        </p:nvSpPr>
        <p:spPr bwMode="auto">
          <a:xfrm>
            <a:off x="7010400" y="2327274"/>
            <a:ext cx="381000" cy="381000"/>
          </a:xfrm>
          <a:prstGeom prst="rect">
            <a:avLst/>
          </a:prstGeom>
          <a:noFill/>
          <a:ln w="0">
            <a:solidFill>
              <a:srgbClr val="C0C0C0"/>
            </a:solidFill>
            <a:miter lim="800000"/>
            <a:headEnd/>
            <a:tailEnd/>
          </a:ln>
        </p:spPr>
        <p:txBody>
          <a:bodyPr wrap="none" anchor="ctr"/>
          <a:lstStyle/>
          <a:p>
            <a:endParaRPr lang="en-US"/>
          </a:p>
        </p:txBody>
      </p:sp>
      <p:sp>
        <p:nvSpPr>
          <p:cNvPr id="3184" name="Line 970"/>
          <p:cNvSpPr>
            <a:spLocks noChangeShapeType="1"/>
          </p:cNvSpPr>
          <p:nvPr/>
        </p:nvSpPr>
        <p:spPr bwMode="auto">
          <a:xfrm>
            <a:off x="3581400" y="6137274"/>
            <a:ext cx="3810000" cy="0"/>
          </a:xfrm>
          <a:prstGeom prst="line">
            <a:avLst/>
          </a:prstGeom>
          <a:noFill/>
          <a:ln w="22225">
            <a:solidFill>
              <a:schemeClr val="tx1"/>
            </a:solidFill>
            <a:round/>
            <a:headEnd/>
            <a:tailEnd/>
          </a:ln>
        </p:spPr>
        <p:txBody>
          <a:bodyPr wrap="none" anchor="ctr"/>
          <a:lstStyle/>
          <a:p>
            <a:endParaRPr lang="en-US"/>
          </a:p>
        </p:txBody>
      </p:sp>
      <p:sp>
        <p:nvSpPr>
          <p:cNvPr id="3185" name="Line 971"/>
          <p:cNvSpPr>
            <a:spLocks noChangeShapeType="1"/>
          </p:cNvSpPr>
          <p:nvPr/>
        </p:nvSpPr>
        <p:spPr bwMode="auto">
          <a:xfrm flipV="1">
            <a:off x="3581400" y="2327274"/>
            <a:ext cx="0" cy="3810000"/>
          </a:xfrm>
          <a:prstGeom prst="line">
            <a:avLst/>
          </a:prstGeom>
          <a:noFill/>
          <a:ln w="22225">
            <a:solidFill>
              <a:schemeClr val="tx1"/>
            </a:solidFill>
            <a:round/>
            <a:headEnd/>
            <a:tailEnd/>
          </a:ln>
        </p:spPr>
        <p:txBody>
          <a:bodyPr wrap="none" anchor="ctr"/>
          <a:lstStyle/>
          <a:p>
            <a:endParaRPr lang="en-US"/>
          </a:p>
        </p:txBody>
      </p:sp>
      <p:grpSp>
        <p:nvGrpSpPr>
          <p:cNvPr id="3" name="Group 982"/>
          <p:cNvGrpSpPr>
            <a:grpSpLocks/>
          </p:cNvGrpSpPr>
          <p:nvPr/>
        </p:nvGrpSpPr>
        <p:grpSpPr bwMode="auto">
          <a:xfrm>
            <a:off x="3048000" y="2174874"/>
            <a:ext cx="4483100" cy="4438650"/>
            <a:chOff x="1104" y="703"/>
            <a:chExt cx="2824" cy="2796"/>
          </a:xfrm>
        </p:grpSpPr>
        <p:sp>
          <p:nvSpPr>
            <p:cNvPr id="3210" name="Text Box 983"/>
            <p:cNvSpPr txBox="1">
              <a:spLocks noChangeArrowheads="1"/>
            </p:cNvSpPr>
            <p:nvPr/>
          </p:nvSpPr>
          <p:spPr bwMode="auto">
            <a:xfrm>
              <a:off x="1104" y="703"/>
              <a:ext cx="280" cy="252"/>
            </a:xfrm>
            <a:prstGeom prst="rect">
              <a:avLst/>
            </a:prstGeom>
            <a:noFill/>
            <a:ln w="9525">
              <a:noFill/>
              <a:miter lim="800000"/>
              <a:headEnd/>
              <a:tailEnd/>
            </a:ln>
          </p:spPr>
          <p:txBody>
            <a:bodyPr wrap="none">
              <a:spAutoFit/>
            </a:bodyPr>
            <a:lstStyle/>
            <a:p>
              <a:pPr algn="l" eaLnBrk="0" hangingPunct="0"/>
              <a:r>
                <a:rPr lang="en-US" sz="2000"/>
                <a:t>10</a:t>
              </a:r>
            </a:p>
          </p:txBody>
        </p:sp>
        <p:sp>
          <p:nvSpPr>
            <p:cNvPr id="3211" name="Text Box 984"/>
            <p:cNvSpPr txBox="1">
              <a:spLocks noChangeArrowheads="1"/>
            </p:cNvSpPr>
            <p:nvPr/>
          </p:nvSpPr>
          <p:spPr bwMode="auto">
            <a:xfrm>
              <a:off x="1536" y="3247"/>
              <a:ext cx="198" cy="252"/>
            </a:xfrm>
            <a:prstGeom prst="rect">
              <a:avLst/>
            </a:prstGeom>
            <a:noFill/>
            <a:ln w="9525">
              <a:noFill/>
              <a:miter lim="800000"/>
              <a:headEnd/>
              <a:tailEnd/>
            </a:ln>
          </p:spPr>
          <p:txBody>
            <a:bodyPr wrap="none">
              <a:spAutoFit/>
            </a:bodyPr>
            <a:lstStyle/>
            <a:p>
              <a:pPr algn="l" eaLnBrk="0" hangingPunct="0"/>
              <a:r>
                <a:rPr lang="en-US" sz="2000"/>
                <a:t>1</a:t>
              </a:r>
            </a:p>
          </p:txBody>
        </p:sp>
        <p:sp>
          <p:nvSpPr>
            <p:cNvPr id="3212" name="Text Box 985"/>
            <p:cNvSpPr txBox="1">
              <a:spLocks noChangeArrowheads="1"/>
            </p:cNvSpPr>
            <p:nvPr/>
          </p:nvSpPr>
          <p:spPr bwMode="auto">
            <a:xfrm>
              <a:off x="1776" y="3247"/>
              <a:ext cx="198" cy="252"/>
            </a:xfrm>
            <a:prstGeom prst="rect">
              <a:avLst/>
            </a:prstGeom>
            <a:noFill/>
            <a:ln w="9525">
              <a:noFill/>
              <a:miter lim="800000"/>
              <a:headEnd/>
              <a:tailEnd/>
            </a:ln>
          </p:spPr>
          <p:txBody>
            <a:bodyPr wrap="none">
              <a:spAutoFit/>
            </a:bodyPr>
            <a:lstStyle/>
            <a:p>
              <a:pPr algn="l" eaLnBrk="0" hangingPunct="0"/>
              <a:r>
                <a:rPr lang="en-US" sz="2000"/>
                <a:t>2</a:t>
              </a:r>
            </a:p>
          </p:txBody>
        </p:sp>
        <p:sp>
          <p:nvSpPr>
            <p:cNvPr id="3213" name="Text Box 986"/>
            <p:cNvSpPr txBox="1">
              <a:spLocks noChangeArrowheads="1"/>
            </p:cNvSpPr>
            <p:nvPr/>
          </p:nvSpPr>
          <p:spPr bwMode="auto">
            <a:xfrm>
              <a:off x="2016" y="3247"/>
              <a:ext cx="198" cy="252"/>
            </a:xfrm>
            <a:prstGeom prst="rect">
              <a:avLst/>
            </a:prstGeom>
            <a:noFill/>
            <a:ln w="9525">
              <a:noFill/>
              <a:miter lim="800000"/>
              <a:headEnd/>
              <a:tailEnd/>
            </a:ln>
          </p:spPr>
          <p:txBody>
            <a:bodyPr wrap="none">
              <a:spAutoFit/>
            </a:bodyPr>
            <a:lstStyle/>
            <a:p>
              <a:pPr algn="l" eaLnBrk="0" hangingPunct="0"/>
              <a:r>
                <a:rPr lang="en-US" sz="2000"/>
                <a:t>3</a:t>
              </a:r>
            </a:p>
          </p:txBody>
        </p:sp>
        <p:sp>
          <p:nvSpPr>
            <p:cNvPr id="3214" name="Text Box 987"/>
            <p:cNvSpPr txBox="1">
              <a:spLocks noChangeArrowheads="1"/>
            </p:cNvSpPr>
            <p:nvPr/>
          </p:nvSpPr>
          <p:spPr bwMode="auto">
            <a:xfrm>
              <a:off x="2256" y="3247"/>
              <a:ext cx="198" cy="252"/>
            </a:xfrm>
            <a:prstGeom prst="rect">
              <a:avLst/>
            </a:prstGeom>
            <a:noFill/>
            <a:ln w="9525">
              <a:noFill/>
              <a:miter lim="800000"/>
              <a:headEnd/>
              <a:tailEnd/>
            </a:ln>
          </p:spPr>
          <p:txBody>
            <a:bodyPr wrap="none">
              <a:spAutoFit/>
            </a:bodyPr>
            <a:lstStyle/>
            <a:p>
              <a:pPr algn="l" eaLnBrk="0" hangingPunct="0"/>
              <a:r>
                <a:rPr lang="en-US" sz="2000"/>
                <a:t>4</a:t>
              </a:r>
            </a:p>
          </p:txBody>
        </p:sp>
        <p:sp>
          <p:nvSpPr>
            <p:cNvPr id="3215" name="Text Box 988"/>
            <p:cNvSpPr txBox="1">
              <a:spLocks noChangeArrowheads="1"/>
            </p:cNvSpPr>
            <p:nvPr/>
          </p:nvSpPr>
          <p:spPr bwMode="auto">
            <a:xfrm>
              <a:off x="2496" y="3247"/>
              <a:ext cx="198" cy="252"/>
            </a:xfrm>
            <a:prstGeom prst="rect">
              <a:avLst/>
            </a:prstGeom>
            <a:noFill/>
            <a:ln w="9525">
              <a:noFill/>
              <a:miter lim="800000"/>
              <a:headEnd/>
              <a:tailEnd/>
            </a:ln>
          </p:spPr>
          <p:txBody>
            <a:bodyPr wrap="none">
              <a:spAutoFit/>
            </a:bodyPr>
            <a:lstStyle/>
            <a:p>
              <a:pPr algn="l" eaLnBrk="0" hangingPunct="0"/>
              <a:r>
                <a:rPr lang="en-US" sz="2000"/>
                <a:t>5</a:t>
              </a:r>
            </a:p>
          </p:txBody>
        </p:sp>
        <p:sp>
          <p:nvSpPr>
            <p:cNvPr id="3216" name="Text Box 989"/>
            <p:cNvSpPr txBox="1">
              <a:spLocks noChangeArrowheads="1"/>
            </p:cNvSpPr>
            <p:nvPr/>
          </p:nvSpPr>
          <p:spPr bwMode="auto">
            <a:xfrm>
              <a:off x="2736" y="3247"/>
              <a:ext cx="198" cy="252"/>
            </a:xfrm>
            <a:prstGeom prst="rect">
              <a:avLst/>
            </a:prstGeom>
            <a:noFill/>
            <a:ln w="9525">
              <a:noFill/>
              <a:miter lim="800000"/>
              <a:headEnd/>
              <a:tailEnd/>
            </a:ln>
          </p:spPr>
          <p:txBody>
            <a:bodyPr wrap="none">
              <a:spAutoFit/>
            </a:bodyPr>
            <a:lstStyle/>
            <a:p>
              <a:pPr algn="l" eaLnBrk="0" hangingPunct="0"/>
              <a:r>
                <a:rPr lang="en-US" sz="2000"/>
                <a:t>6</a:t>
              </a:r>
            </a:p>
          </p:txBody>
        </p:sp>
        <p:sp>
          <p:nvSpPr>
            <p:cNvPr id="3217" name="Text Box 990"/>
            <p:cNvSpPr txBox="1">
              <a:spLocks noChangeArrowheads="1"/>
            </p:cNvSpPr>
            <p:nvPr/>
          </p:nvSpPr>
          <p:spPr bwMode="auto">
            <a:xfrm>
              <a:off x="2976" y="3247"/>
              <a:ext cx="198" cy="252"/>
            </a:xfrm>
            <a:prstGeom prst="rect">
              <a:avLst/>
            </a:prstGeom>
            <a:noFill/>
            <a:ln w="9525">
              <a:noFill/>
              <a:miter lim="800000"/>
              <a:headEnd/>
              <a:tailEnd/>
            </a:ln>
          </p:spPr>
          <p:txBody>
            <a:bodyPr wrap="none">
              <a:spAutoFit/>
            </a:bodyPr>
            <a:lstStyle/>
            <a:p>
              <a:pPr algn="l" eaLnBrk="0" hangingPunct="0"/>
              <a:r>
                <a:rPr lang="en-US" sz="2000"/>
                <a:t>7</a:t>
              </a:r>
            </a:p>
          </p:txBody>
        </p:sp>
        <p:sp>
          <p:nvSpPr>
            <p:cNvPr id="3218" name="Text Box 991"/>
            <p:cNvSpPr txBox="1">
              <a:spLocks noChangeArrowheads="1"/>
            </p:cNvSpPr>
            <p:nvPr/>
          </p:nvSpPr>
          <p:spPr bwMode="auto">
            <a:xfrm>
              <a:off x="3216" y="3247"/>
              <a:ext cx="198" cy="252"/>
            </a:xfrm>
            <a:prstGeom prst="rect">
              <a:avLst/>
            </a:prstGeom>
            <a:noFill/>
            <a:ln w="9525">
              <a:noFill/>
              <a:miter lim="800000"/>
              <a:headEnd/>
              <a:tailEnd/>
            </a:ln>
          </p:spPr>
          <p:txBody>
            <a:bodyPr wrap="none">
              <a:spAutoFit/>
            </a:bodyPr>
            <a:lstStyle/>
            <a:p>
              <a:pPr algn="l" eaLnBrk="0" hangingPunct="0"/>
              <a:r>
                <a:rPr lang="en-US" sz="2000"/>
                <a:t>8</a:t>
              </a:r>
            </a:p>
          </p:txBody>
        </p:sp>
        <p:sp>
          <p:nvSpPr>
            <p:cNvPr id="3219" name="Text Box 992"/>
            <p:cNvSpPr txBox="1">
              <a:spLocks noChangeArrowheads="1"/>
            </p:cNvSpPr>
            <p:nvPr/>
          </p:nvSpPr>
          <p:spPr bwMode="auto">
            <a:xfrm>
              <a:off x="3456" y="3247"/>
              <a:ext cx="198" cy="252"/>
            </a:xfrm>
            <a:prstGeom prst="rect">
              <a:avLst/>
            </a:prstGeom>
            <a:noFill/>
            <a:ln w="9525">
              <a:noFill/>
              <a:miter lim="800000"/>
              <a:headEnd/>
              <a:tailEnd/>
            </a:ln>
          </p:spPr>
          <p:txBody>
            <a:bodyPr wrap="none">
              <a:spAutoFit/>
            </a:bodyPr>
            <a:lstStyle/>
            <a:p>
              <a:pPr algn="l" eaLnBrk="0" hangingPunct="0"/>
              <a:r>
                <a:rPr lang="en-US" sz="2000"/>
                <a:t>9</a:t>
              </a:r>
            </a:p>
          </p:txBody>
        </p:sp>
        <p:sp>
          <p:nvSpPr>
            <p:cNvPr id="3220" name="Text Box 993"/>
            <p:cNvSpPr txBox="1">
              <a:spLocks noChangeArrowheads="1"/>
            </p:cNvSpPr>
            <p:nvPr/>
          </p:nvSpPr>
          <p:spPr bwMode="auto">
            <a:xfrm>
              <a:off x="3648" y="3247"/>
              <a:ext cx="280" cy="252"/>
            </a:xfrm>
            <a:prstGeom prst="rect">
              <a:avLst/>
            </a:prstGeom>
            <a:noFill/>
            <a:ln w="9525">
              <a:noFill/>
              <a:miter lim="800000"/>
              <a:headEnd/>
              <a:tailEnd/>
            </a:ln>
          </p:spPr>
          <p:txBody>
            <a:bodyPr wrap="none">
              <a:spAutoFit/>
            </a:bodyPr>
            <a:lstStyle/>
            <a:p>
              <a:pPr algn="l" eaLnBrk="0" hangingPunct="0"/>
              <a:r>
                <a:rPr lang="en-US" sz="2000"/>
                <a:t>10</a:t>
              </a:r>
            </a:p>
          </p:txBody>
        </p:sp>
        <p:sp>
          <p:nvSpPr>
            <p:cNvPr id="3221" name="Text Box 994"/>
            <p:cNvSpPr txBox="1">
              <a:spLocks noChangeArrowheads="1"/>
            </p:cNvSpPr>
            <p:nvPr/>
          </p:nvSpPr>
          <p:spPr bwMode="auto">
            <a:xfrm>
              <a:off x="1152" y="2863"/>
              <a:ext cx="198" cy="252"/>
            </a:xfrm>
            <a:prstGeom prst="rect">
              <a:avLst/>
            </a:prstGeom>
            <a:noFill/>
            <a:ln w="9525">
              <a:noFill/>
              <a:miter lim="800000"/>
              <a:headEnd/>
              <a:tailEnd/>
            </a:ln>
          </p:spPr>
          <p:txBody>
            <a:bodyPr wrap="none">
              <a:spAutoFit/>
            </a:bodyPr>
            <a:lstStyle/>
            <a:p>
              <a:pPr algn="l" eaLnBrk="0" hangingPunct="0"/>
              <a:r>
                <a:rPr lang="en-US" sz="2000"/>
                <a:t>1</a:t>
              </a:r>
            </a:p>
          </p:txBody>
        </p:sp>
        <p:sp>
          <p:nvSpPr>
            <p:cNvPr id="3222" name="Text Box 995"/>
            <p:cNvSpPr txBox="1">
              <a:spLocks noChangeArrowheads="1"/>
            </p:cNvSpPr>
            <p:nvPr/>
          </p:nvSpPr>
          <p:spPr bwMode="auto">
            <a:xfrm>
              <a:off x="1152" y="2623"/>
              <a:ext cx="198" cy="252"/>
            </a:xfrm>
            <a:prstGeom prst="rect">
              <a:avLst/>
            </a:prstGeom>
            <a:noFill/>
            <a:ln w="9525">
              <a:noFill/>
              <a:miter lim="800000"/>
              <a:headEnd/>
              <a:tailEnd/>
            </a:ln>
          </p:spPr>
          <p:txBody>
            <a:bodyPr wrap="none">
              <a:spAutoFit/>
            </a:bodyPr>
            <a:lstStyle/>
            <a:p>
              <a:pPr algn="l" eaLnBrk="0" hangingPunct="0"/>
              <a:r>
                <a:rPr lang="en-US" sz="2000"/>
                <a:t>2</a:t>
              </a:r>
            </a:p>
          </p:txBody>
        </p:sp>
        <p:sp>
          <p:nvSpPr>
            <p:cNvPr id="3223" name="Text Box 996"/>
            <p:cNvSpPr txBox="1">
              <a:spLocks noChangeArrowheads="1"/>
            </p:cNvSpPr>
            <p:nvPr/>
          </p:nvSpPr>
          <p:spPr bwMode="auto">
            <a:xfrm>
              <a:off x="1152" y="2383"/>
              <a:ext cx="198" cy="252"/>
            </a:xfrm>
            <a:prstGeom prst="rect">
              <a:avLst/>
            </a:prstGeom>
            <a:noFill/>
            <a:ln w="9525">
              <a:noFill/>
              <a:miter lim="800000"/>
              <a:headEnd/>
              <a:tailEnd/>
            </a:ln>
          </p:spPr>
          <p:txBody>
            <a:bodyPr wrap="none">
              <a:spAutoFit/>
            </a:bodyPr>
            <a:lstStyle/>
            <a:p>
              <a:pPr algn="l" eaLnBrk="0" hangingPunct="0"/>
              <a:r>
                <a:rPr lang="en-US" sz="2000"/>
                <a:t>3</a:t>
              </a:r>
            </a:p>
          </p:txBody>
        </p:sp>
        <p:sp>
          <p:nvSpPr>
            <p:cNvPr id="3224" name="Text Box 997"/>
            <p:cNvSpPr txBox="1">
              <a:spLocks noChangeArrowheads="1"/>
            </p:cNvSpPr>
            <p:nvPr/>
          </p:nvSpPr>
          <p:spPr bwMode="auto">
            <a:xfrm>
              <a:off x="1152" y="2143"/>
              <a:ext cx="198" cy="252"/>
            </a:xfrm>
            <a:prstGeom prst="rect">
              <a:avLst/>
            </a:prstGeom>
            <a:noFill/>
            <a:ln w="9525">
              <a:noFill/>
              <a:miter lim="800000"/>
              <a:headEnd/>
              <a:tailEnd/>
            </a:ln>
          </p:spPr>
          <p:txBody>
            <a:bodyPr wrap="none">
              <a:spAutoFit/>
            </a:bodyPr>
            <a:lstStyle/>
            <a:p>
              <a:pPr algn="l" eaLnBrk="0" hangingPunct="0"/>
              <a:r>
                <a:rPr lang="en-US" sz="2000"/>
                <a:t>4</a:t>
              </a:r>
            </a:p>
          </p:txBody>
        </p:sp>
        <p:sp>
          <p:nvSpPr>
            <p:cNvPr id="3225" name="Text Box 998"/>
            <p:cNvSpPr txBox="1">
              <a:spLocks noChangeArrowheads="1"/>
            </p:cNvSpPr>
            <p:nvPr/>
          </p:nvSpPr>
          <p:spPr bwMode="auto">
            <a:xfrm>
              <a:off x="1152" y="1903"/>
              <a:ext cx="198" cy="252"/>
            </a:xfrm>
            <a:prstGeom prst="rect">
              <a:avLst/>
            </a:prstGeom>
            <a:noFill/>
            <a:ln w="9525">
              <a:noFill/>
              <a:miter lim="800000"/>
              <a:headEnd/>
              <a:tailEnd/>
            </a:ln>
          </p:spPr>
          <p:txBody>
            <a:bodyPr wrap="none">
              <a:spAutoFit/>
            </a:bodyPr>
            <a:lstStyle/>
            <a:p>
              <a:pPr algn="l" eaLnBrk="0" hangingPunct="0"/>
              <a:r>
                <a:rPr lang="en-US" sz="2000"/>
                <a:t>5</a:t>
              </a:r>
            </a:p>
          </p:txBody>
        </p:sp>
        <p:sp>
          <p:nvSpPr>
            <p:cNvPr id="3226" name="Text Box 999"/>
            <p:cNvSpPr txBox="1">
              <a:spLocks noChangeArrowheads="1"/>
            </p:cNvSpPr>
            <p:nvPr/>
          </p:nvSpPr>
          <p:spPr bwMode="auto">
            <a:xfrm>
              <a:off x="1152" y="1663"/>
              <a:ext cx="198" cy="252"/>
            </a:xfrm>
            <a:prstGeom prst="rect">
              <a:avLst/>
            </a:prstGeom>
            <a:noFill/>
            <a:ln w="9525">
              <a:noFill/>
              <a:miter lim="800000"/>
              <a:headEnd/>
              <a:tailEnd/>
            </a:ln>
          </p:spPr>
          <p:txBody>
            <a:bodyPr wrap="none">
              <a:spAutoFit/>
            </a:bodyPr>
            <a:lstStyle/>
            <a:p>
              <a:pPr algn="l" eaLnBrk="0" hangingPunct="0"/>
              <a:r>
                <a:rPr lang="en-US" sz="2000"/>
                <a:t>6</a:t>
              </a:r>
            </a:p>
          </p:txBody>
        </p:sp>
        <p:sp>
          <p:nvSpPr>
            <p:cNvPr id="3227" name="Text Box 1000"/>
            <p:cNvSpPr txBox="1">
              <a:spLocks noChangeArrowheads="1"/>
            </p:cNvSpPr>
            <p:nvPr/>
          </p:nvSpPr>
          <p:spPr bwMode="auto">
            <a:xfrm>
              <a:off x="1152" y="1423"/>
              <a:ext cx="198" cy="252"/>
            </a:xfrm>
            <a:prstGeom prst="rect">
              <a:avLst/>
            </a:prstGeom>
            <a:noFill/>
            <a:ln w="9525">
              <a:noFill/>
              <a:miter lim="800000"/>
              <a:headEnd/>
              <a:tailEnd/>
            </a:ln>
          </p:spPr>
          <p:txBody>
            <a:bodyPr wrap="none">
              <a:spAutoFit/>
            </a:bodyPr>
            <a:lstStyle/>
            <a:p>
              <a:pPr algn="l" eaLnBrk="0" hangingPunct="0"/>
              <a:r>
                <a:rPr lang="en-US" sz="2000"/>
                <a:t>7</a:t>
              </a:r>
            </a:p>
          </p:txBody>
        </p:sp>
        <p:sp>
          <p:nvSpPr>
            <p:cNvPr id="3228" name="Text Box 1001"/>
            <p:cNvSpPr txBox="1">
              <a:spLocks noChangeArrowheads="1"/>
            </p:cNvSpPr>
            <p:nvPr/>
          </p:nvSpPr>
          <p:spPr bwMode="auto">
            <a:xfrm>
              <a:off x="1152" y="1183"/>
              <a:ext cx="198" cy="252"/>
            </a:xfrm>
            <a:prstGeom prst="rect">
              <a:avLst/>
            </a:prstGeom>
            <a:noFill/>
            <a:ln w="9525">
              <a:noFill/>
              <a:miter lim="800000"/>
              <a:headEnd/>
              <a:tailEnd/>
            </a:ln>
          </p:spPr>
          <p:txBody>
            <a:bodyPr wrap="none">
              <a:spAutoFit/>
            </a:bodyPr>
            <a:lstStyle/>
            <a:p>
              <a:pPr algn="l" eaLnBrk="0" hangingPunct="0"/>
              <a:r>
                <a:rPr lang="en-US" sz="2000"/>
                <a:t>8</a:t>
              </a:r>
            </a:p>
          </p:txBody>
        </p:sp>
        <p:sp>
          <p:nvSpPr>
            <p:cNvPr id="3229" name="Text Box 1002"/>
            <p:cNvSpPr txBox="1">
              <a:spLocks noChangeArrowheads="1"/>
            </p:cNvSpPr>
            <p:nvPr/>
          </p:nvSpPr>
          <p:spPr bwMode="auto">
            <a:xfrm>
              <a:off x="1152" y="943"/>
              <a:ext cx="198" cy="252"/>
            </a:xfrm>
            <a:prstGeom prst="rect">
              <a:avLst/>
            </a:prstGeom>
            <a:noFill/>
            <a:ln w="9525">
              <a:noFill/>
              <a:miter lim="800000"/>
              <a:headEnd/>
              <a:tailEnd/>
            </a:ln>
          </p:spPr>
          <p:txBody>
            <a:bodyPr wrap="none">
              <a:spAutoFit/>
            </a:bodyPr>
            <a:lstStyle/>
            <a:p>
              <a:pPr algn="l" eaLnBrk="0" hangingPunct="0"/>
              <a:r>
                <a:rPr lang="en-US" sz="2000"/>
                <a:t>9</a:t>
              </a:r>
            </a:p>
          </p:txBody>
        </p:sp>
      </p:grpSp>
      <p:sp>
        <p:nvSpPr>
          <p:cNvPr id="85995" name="Rectangle 1003"/>
          <p:cNvSpPr>
            <a:spLocks noChangeArrowheads="1"/>
          </p:cNvSpPr>
          <p:nvPr/>
        </p:nvSpPr>
        <p:spPr bwMode="auto">
          <a:xfrm>
            <a:off x="4343400" y="6518275"/>
            <a:ext cx="2133600" cy="339725"/>
          </a:xfrm>
          <a:prstGeom prst="rect">
            <a:avLst/>
          </a:prstGeom>
          <a:noFill/>
          <a:ln w="9525">
            <a:noFill/>
            <a:miter lim="800000"/>
            <a:headEnd/>
            <a:tailEnd/>
          </a:ln>
          <a:effectLst/>
        </p:spPr>
        <p:txBody>
          <a:bodyPr>
            <a:spAutoFit/>
          </a:bodyPr>
          <a:lstStyle/>
          <a:p>
            <a:pPr algn="l">
              <a:lnSpc>
                <a:spcPct val="90000"/>
              </a:lnSpc>
              <a:spcBef>
                <a:spcPct val="50000"/>
              </a:spcBef>
              <a:defRPr/>
            </a:pPr>
            <a:r>
              <a:rPr lang="en-US" b="1">
                <a:effectLst>
                  <a:outerShdw blurRad="38100" dist="38100" dir="2700000" algn="tl">
                    <a:srgbClr val="C0C0C0"/>
                  </a:outerShdw>
                </a:effectLst>
              </a:rPr>
              <a:t>Abdomen Length</a:t>
            </a:r>
          </a:p>
        </p:txBody>
      </p:sp>
      <p:sp>
        <p:nvSpPr>
          <p:cNvPr id="3188" name="Line 1005"/>
          <p:cNvSpPr>
            <a:spLocks noChangeShapeType="1"/>
          </p:cNvSpPr>
          <p:nvPr/>
        </p:nvSpPr>
        <p:spPr bwMode="auto">
          <a:xfrm>
            <a:off x="4724400" y="2022474"/>
            <a:ext cx="685800" cy="1295400"/>
          </a:xfrm>
          <a:prstGeom prst="line">
            <a:avLst/>
          </a:prstGeom>
          <a:noFill/>
          <a:ln w="9525">
            <a:solidFill>
              <a:schemeClr val="tx1"/>
            </a:solidFill>
            <a:round/>
            <a:headEnd/>
            <a:tailEnd type="triangle" w="med" len="med"/>
          </a:ln>
        </p:spPr>
        <p:txBody>
          <a:bodyPr/>
          <a:lstStyle/>
          <a:p>
            <a:endParaRPr lang="en-US"/>
          </a:p>
        </p:txBody>
      </p:sp>
      <p:sp>
        <p:nvSpPr>
          <p:cNvPr id="3189" name="Line 1006"/>
          <p:cNvSpPr>
            <a:spLocks noChangeShapeType="1"/>
          </p:cNvSpPr>
          <p:nvPr/>
        </p:nvSpPr>
        <p:spPr bwMode="auto">
          <a:xfrm flipV="1">
            <a:off x="5553075" y="3003549"/>
            <a:ext cx="76200" cy="381000"/>
          </a:xfrm>
          <a:prstGeom prst="line">
            <a:avLst/>
          </a:prstGeom>
          <a:noFill/>
          <a:ln w="53975">
            <a:solidFill>
              <a:srgbClr val="00FF00"/>
            </a:solidFill>
            <a:round/>
            <a:headEnd/>
            <a:tailEnd/>
          </a:ln>
        </p:spPr>
        <p:txBody>
          <a:bodyPr/>
          <a:lstStyle/>
          <a:p>
            <a:endParaRPr lang="en-US"/>
          </a:p>
        </p:txBody>
      </p:sp>
      <p:sp>
        <p:nvSpPr>
          <p:cNvPr id="3190" name="Line 1007"/>
          <p:cNvSpPr>
            <a:spLocks noChangeShapeType="1"/>
          </p:cNvSpPr>
          <p:nvPr/>
        </p:nvSpPr>
        <p:spPr bwMode="auto">
          <a:xfrm flipV="1">
            <a:off x="5562600" y="2708274"/>
            <a:ext cx="990600" cy="704850"/>
          </a:xfrm>
          <a:prstGeom prst="line">
            <a:avLst/>
          </a:prstGeom>
          <a:noFill/>
          <a:ln w="25400">
            <a:solidFill>
              <a:srgbClr val="808080"/>
            </a:solidFill>
            <a:prstDash val="sysDot"/>
            <a:round/>
            <a:headEnd/>
            <a:tailEnd/>
          </a:ln>
        </p:spPr>
        <p:txBody>
          <a:bodyPr/>
          <a:lstStyle/>
          <a:p>
            <a:endParaRPr lang="en-US"/>
          </a:p>
        </p:txBody>
      </p:sp>
      <p:sp>
        <p:nvSpPr>
          <p:cNvPr id="3191" name="Line 1008"/>
          <p:cNvSpPr>
            <a:spLocks noChangeShapeType="1"/>
          </p:cNvSpPr>
          <p:nvPr/>
        </p:nvSpPr>
        <p:spPr bwMode="auto">
          <a:xfrm>
            <a:off x="5619750" y="3489324"/>
            <a:ext cx="1085850" cy="133350"/>
          </a:xfrm>
          <a:prstGeom prst="line">
            <a:avLst/>
          </a:prstGeom>
          <a:noFill/>
          <a:ln w="25400">
            <a:solidFill>
              <a:srgbClr val="808080"/>
            </a:solidFill>
            <a:prstDash val="sysDot"/>
            <a:round/>
            <a:headEnd/>
            <a:tailEnd/>
          </a:ln>
        </p:spPr>
        <p:txBody>
          <a:bodyPr/>
          <a:lstStyle/>
          <a:p>
            <a:endParaRPr lang="en-US"/>
          </a:p>
        </p:txBody>
      </p:sp>
      <p:sp>
        <p:nvSpPr>
          <p:cNvPr id="3192" name="Line 1009"/>
          <p:cNvSpPr>
            <a:spLocks noChangeShapeType="1"/>
          </p:cNvSpPr>
          <p:nvPr/>
        </p:nvSpPr>
        <p:spPr bwMode="auto">
          <a:xfrm>
            <a:off x="5581651" y="3527424"/>
            <a:ext cx="371475" cy="95250"/>
          </a:xfrm>
          <a:prstGeom prst="line">
            <a:avLst/>
          </a:prstGeom>
          <a:noFill/>
          <a:ln w="25400">
            <a:solidFill>
              <a:srgbClr val="808080"/>
            </a:solidFill>
            <a:prstDash val="sysDot"/>
            <a:round/>
            <a:headEnd/>
            <a:tailEnd/>
          </a:ln>
        </p:spPr>
        <p:txBody>
          <a:bodyPr/>
          <a:lstStyle/>
          <a:p>
            <a:endParaRPr lang="en-US"/>
          </a:p>
        </p:txBody>
      </p:sp>
      <p:sp>
        <p:nvSpPr>
          <p:cNvPr id="3193" name="Line 1010"/>
          <p:cNvSpPr>
            <a:spLocks noChangeShapeType="1"/>
          </p:cNvSpPr>
          <p:nvPr/>
        </p:nvSpPr>
        <p:spPr bwMode="auto">
          <a:xfrm>
            <a:off x="5581651" y="3527425"/>
            <a:ext cx="1038225" cy="847725"/>
          </a:xfrm>
          <a:prstGeom prst="line">
            <a:avLst/>
          </a:prstGeom>
          <a:noFill/>
          <a:ln w="25400">
            <a:solidFill>
              <a:srgbClr val="808080"/>
            </a:solidFill>
            <a:prstDash val="sysDot"/>
            <a:round/>
            <a:headEnd/>
            <a:tailEnd/>
          </a:ln>
        </p:spPr>
        <p:txBody>
          <a:bodyPr/>
          <a:lstStyle/>
          <a:p>
            <a:endParaRPr lang="en-US"/>
          </a:p>
        </p:txBody>
      </p:sp>
      <p:sp>
        <p:nvSpPr>
          <p:cNvPr id="3194" name="Line 1011"/>
          <p:cNvSpPr>
            <a:spLocks noChangeShapeType="1"/>
          </p:cNvSpPr>
          <p:nvPr/>
        </p:nvSpPr>
        <p:spPr bwMode="auto">
          <a:xfrm flipH="1">
            <a:off x="4610100" y="3527424"/>
            <a:ext cx="857250" cy="514350"/>
          </a:xfrm>
          <a:prstGeom prst="line">
            <a:avLst/>
          </a:prstGeom>
          <a:noFill/>
          <a:ln w="25400">
            <a:solidFill>
              <a:srgbClr val="808080"/>
            </a:solidFill>
            <a:prstDash val="sysDot"/>
            <a:round/>
            <a:headEnd/>
            <a:tailEnd/>
          </a:ln>
        </p:spPr>
        <p:txBody>
          <a:bodyPr/>
          <a:lstStyle/>
          <a:p>
            <a:endParaRPr lang="en-US"/>
          </a:p>
        </p:txBody>
      </p:sp>
      <p:sp>
        <p:nvSpPr>
          <p:cNvPr id="3195" name="Line 1012"/>
          <p:cNvSpPr>
            <a:spLocks noChangeShapeType="1"/>
          </p:cNvSpPr>
          <p:nvPr/>
        </p:nvSpPr>
        <p:spPr bwMode="auto">
          <a:xfrm flipH="1">
            <a:off x="3914776" y="3508374"/>
            <a:ext cx="1533525" cy="838200"/>
          </a:xfrm>
          <a:prstGeom prst="line">
            <a:avLst/>
          </a:prstGeom>
          <a:noFill/>
          <a:ln w="25400">
            <a:solidFill>
              <a:srgbClr val="808080"/>
            </a:solidFill>
            <a:prstDash val="sysDot"/>
            <a:round/>
            <a:headEnd/>
            <a:tailEnd/>
          </a:ln>
        </p:spPr>
        <p:txBody>
          <a:bodyPr/>
          <a:lstStyle/>
          <a:p>
            <a:endParaRPr lang="en-US"/>
          </a:p>
        </p:txBody>
      </p:sp>
      <p:sp>
        <p:nvSpPr>
          <p:cNvPr id="3196" name="Line 1013"/>
          <p:cNvSpPr>
            <a:spLocks noChangeShapeType="1"/>
          </p:cNvSpPr>
          <p:nvPr/>
        </p:nvSpPr>
        <p:spPr bwMode="auto">
          <a:xfrm flipH="1">
            <a:off x="4076701" y="3530599"/>
            <a:ext cx="1400175" cy="1339850"/>
          </a:xfrm>
          <a:prstGeom prst="line">
            <a:avLst/>
          </a:prstGeom>
          <a:noFill/>
          <a:ln w="25400">
            <a:solidFill>
              <a:srgbClr val="808080"/>
            </a:solidFill>
            <a:prstDash val="sysDot"/>
            <a:round/>
            <a:headEnd/>
            <a:tailEnd/>
          </a:ln>
        </p:spPr>
        <p:txBody>
          <a:bodyPr/>
          <a:lstStyle/>
          <a:p>
            <a:endParaRPr lang="en-US"/>
          </a:p>
        </p:txBody>
      </p:sp>
      <p:sp>
        <p:nvSpPr>
          <p:cNvPr id="3197" name="Line 1014"/>
          <p:cNvSpPr>
            <a:spLocks noChangeShapeType="1"/>
          </p:cNvSpPr>
          <p:nvPr/>
        </p:nvSpPr>
        <p:spPr bwMode="auto">
          <a:xfrm flipH="1">
            <a:off x="3838576" y="3543299"/>
            <a:ext cx="1641475" cy="2146300"/>
          </a:xfrm>
          <a:prstGeom prst="line">
            <a:avLst/>
          </a:prstGeom>
          <a:noFill/>
          <a:ln w="25400">
            <a:solidFill>
              <a:srgbClr val="808080"/>
            </a:solidFill>
            <a:prstDash val="sysDot"/>
            <a:round/>
            <a:headEnd/>
            <a:tailEnd/>
          </a:ln>
        </p:spPr>
        <p:txBody>
          <a:bodyPr/>
          <a:lstStyle/>
          <a:p>
            <a:endParaRPr lang="en-US"/>
          </a:p>
        </p:txBody>
      </p:sp>
      <p:sp>
        <p:nvSpPr>
          <p:cNvPr id="3198" name="Line 1015"/>
          <p:cNvSpPr>
            <a:spLocks noChangeShapeType="1"/>
          </p:cNvSpPr>
          <p:nvPr/>
        </p:nvSpPr>
        <p:spPr bwMode="auto">
          <a:xfrm flipH="1">
            <a:off x="4657726" y="3552824"/>
            <a:ext cx="828675" cy="1841500"/>
          </a:xfrm>
          <a:prstGeom prst="line">
            <a:avLst/>
          </a:prstGeom>
          <a:noFill/>
          <a:ln w="25400">
            <a:solidFill>
              <a:srgbClr val="808080"/>
            </a:solidFill>
            <a:prstDash val="sysDot"/>
            <a:round/>
            <a:headEnd/>
            <a:tailEnd/>
          </a:ln>
        </p:spPr>
        <p:txBody>
          <a:bodyPr/>
          <a:lstStyle/>
          <a:p>
            <a:endParaRPr lang="en-US"/>
          </a:p>
        </p:txBody>
      </p:sp>
      <p:sp>
        <p:nvSpPr>
          <p:cNvPr id="3199" name="AutoShape 1004"/>
          <p:cNvSpPr>
            <a:spLocks noChangeArrowheads="1"/>
          </p:cNvSpPr>
          <p:nvPr/>
        </p:nvSpPr>
        <p:spPr bwMode="auto">
          <a:xfrm>
            <a:off x="5410200" y="3360737"/>
            <a:ext cx="228600" cy="228600"/>
          </a:xfrm>
          <a:prstGeom prst="diamond">
            <a:avLst/>
          </a:prstGeom>
          <a:solidFill>
            <a:srgbClr val="990099"/>
          </a:solidFill>
          <a:ln w="9525">
            <a:solidFill>
              <a:schemeClr val="tx1"/>
            </a:solidFill>
            <a:miter lim="800000"/>
            <a:headEnd/>
            <a:tailEnd/>
          </a:ln>
        </p:spPr>
        <p:txBody>
          <a:bodyPr wrap="none" anchor="ctr"/>
          <a:lstStyle/>
          <a:p>
            <a:endParaRPr lang="en-US"/>
          </a:p>
        </p:txBody>
      </p:sp>
      <p:sp>
        <p:nvSpPr>
          <p:cNvPr id="3200" name="Oval 972"/>
          <p:cNvSpPr>
            <a:spLocks noChangeArrowheads="1"/>
          </p:cNvSpPr>
          <p:nvPr/>
        </p:nvSpPr>
        <p:spPr bwMode="auto">
          <a:xfrm>
            <a:off x="3962400" y="4841874"/>
            <a:ext cx="152400" cy="152400"/>
          </a:xfrm>
          <a:prstGeom prst="ellipse">
            <a:avLst/>
          </a:prstGeom>
          <a:solidFill>
            <a:srgbClr val="0000FF"/>
          </a:solidFill>
          <a:ln w="9525">
            <a:noFill/>
            <a:round/>
            <a:headEnd/>
            <a:tailEnd/>
          </a:ln>
        </p:spPr>
        <p:txBody>
          <a:bodyPr wrap="none" anchor="ctr"/>
          <a:lstStyle/>
          <a:p>
            <a:endParaRPr lang="en-US"/>
          </a:p>
        </p:txBody>
      </p:sp>
      <p:sp>
        <p:nvSpPr>
          <p:cNvPr id="3201" name="Oval 973"/>
          <p:cNvSpPr>
            <a:spLocks noChangeArrowheads="1"/>
          </p:cNvSpPr>
          <p:nvPr/>
        </p:nvSpPr>
        <p:spPr bwMode="auto">
          <a:xfrm>
            <a:off x="4572000" y="5375274"/>
            <a:ext cx="152400" cy="152400"/>
          </a:xfrm>
          <a:prstGeom prst="ellipse">
            <a:avLst/>
          </a:prstGeom>
          <a:solidFill>
            <a:srgbClr val="0000FF"/>
          </a:solidFill>
          <a:ln w="9525">
            <a:noFill/>
            <a:round/>
            <a:headEnd/>
            <a:tailEnd/>
          </a:ln>
        </p:spPr>
        <p:txBody>
          <a:bodyPr wrap="none" anchor="ctr"/>
          <a:lstStyle/>
          <a:p>
            <a:endParaRPr lang="en-US"/>
          </a:p>
        </p:txBody>
      </p:sp>
      <p:sp>
        <p:nvSpPr>
          <p:cNvPr id="3202" name="Rectangle 974" descr="Wide downward diagonal"/>
          <p:cNvSpPr>
            <a:spLocks noChangeArrowheads="1"/>
          </p:cNvSpPr>
          <p:nvPr/>
        </p:nvSpPr>
        <p:spPr bwMode="auto">
          <a:xfrm>
            <a:off x="5562600" y="2860674"/>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p>
            <a:endParaRPr lang="en-US"/>
          </a:p>
        </p:txBody>
      </p:sp>
      <p:sp>
        <p:nvSpPr>
          <p:cNvPr id="3203" name="Rectangle 975" descr="Wide downward diagonal"/>
          <p:cNvSpPr>
            <a:spLocks noChangeArrowheads="1"/>
          </p:cNvSpPr>
          <p:nvPr/>
        </p:nvSpPr>
        <p:spPr bwMode="auto">
          <a:xfrm>
            <a:off x="5943600" y="3546474"/>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p>
            <a:endParaRPr lang="en-US"/>
          </a:p>
        </p:txBody>
      </p:sp>
      <p:sp>
        <p:nvSpPr>
          <p:cNvPr id="3204" name="Rectangle 976" descr="Wide downward diagonal"/>
          <p:cNvSpPr>
            <a:spLocks noChangeArrowheads="1"/>
          </p:cNvSpPr>
          <p:nvPr/>
        </p:nvSpPr>
        <p:spPr bwMode="auto">
          <a:xfrm>
            <a:off x="6553200" y="2555874"/>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p>
            <a:endParaRPr lang="en-US"/>
          </a:p>
        </p:txBody>
      </p:sp>
      <p:sp>
        <p:nvSpPr>
          <p:cNvPr id="3205" name="Rectangle 977" descr="Wide downward diagonal"/>
          <p:cNvSpPr>
            <a:spLocks noChangeArrowheads="1"/>
          </p:cNvSpPr>
          <p:nvPr/>
        </p:nvSpPr>
        <p:spPr bwMode="auto">
          <a:xfrm>
            <a:off x="6705600" y="3546474"/>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p>
            <a:endParaRPr lang="en-US"/>
          </a:p>
        </p:txBody>
      </p:sp>
      <p:sp>
        <p:nvSpPr>
          <p:cNvPr id="3206" name="Rectangle 978" descr="Wide downward diagonal"/>
          <p:cNvSpPr>
            <a:spLocks noChangeArrowheads="1"/>
          </p:cNvSpPr>
          <p:nvPr/>
        </p:nvSpPr>
        <p:spPr bwMode="auto">
          <a:xfrm>
            <a:off x="6629400" y="4308474"/>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p>
            <a:endParaRPr lang="en-US"/>
          </a:p>
        </p:txBody>
      </p:sp>
      <p:sp>
        <p:nvSpPr>
          <p:cNvPr id="3207" name="Oval 980"/>
          <p:cNvSpPr>
            <a:spLocks noChangeArrowheads="1"/>
          </p:cNvSpPr>
          <p:nvPr/>
        </p:nvSpPr>
        <p:spPr bwMode="auto">
          <a:xfrm>
            <a:off x="3733800" y="5680074"/>
            <a:ext cx="152400" cy="152400"/>
          </a:xfrm>
          <a:prstGeom prst="ellipse">
            <a:avLst/>
          </a:prstGeom>
          <a:solidFill>
            <a:srgbClr val="0000FF"/>
          </a:solidFill>
          <a:ln w="9525">
            <a:noFill/>
            <a:round/>
            <a:headEnd/>
            <a:tailEnd/>
          </a:ln>
        </p:spPr>
        <p:txBody>
          <a:bodyPr wrap="none" anchor="ctr"/>
          <a:lstStyle/>
          <a:p>
            <a:endParaRPr lang="en-US"/>
          </a:p>
        </p:txBody>
      </p:sp>
      <p:sp>
        <p:nvSpPr>
          <p:cNvPr id="3208" name="Oval 981"/>
          <p:cNvSpPr>
            <a:spLocks noChangeArrowheads="1"/>
          </p:cNvSpPr>
          <p:nvPr/>
        </p:nvSpPr>
        <p:spPr bwMode="auto">
          <a:xfrm>
            <a:off x="3810000" y="4308474"/>
            <a:ext cx="152400" cy="152400"/>
          </a:xfrm>
          <a:prstGeom prst="ellipse">
            <a:avLst/>
          </a:prstGeom>
          <a:solidFill>
            <a:srgbClr val="0000FF"/>
          </a:solidFill>
          <a:ln w="9525">
            <a:noFill/>
            <a:round/>
            <a:headEnd/>
            <a:tailEnd/>
          </a:ln>
        </p:spPr>
        <p:txBody>
          <a:bodyPr wrap="none" anchor="ctr"/>
          <a:lstStyle/>
          <a:p>
            <a:endParaRPr lang="en-US"/>
          </a:p>
        </p:txBody>
      </p:sp>
      <p:sp>
        <p:nvSpPr>
          <p:cNvPr id="3209" name="Oval 979"/>
          <p:cNvSpPr>
            <a:spLocks noChangeArrowheads="1"/>
          </p:cNvSpPr>
          <p:nvPr/>
        </p:nvSpPr>
        <p:spPr bwMode="auto">
          <a:xfrm>
            <a:off x="4495800" y="4003674"/>
            <a:ext cx="152400" cy="152400"/>
          </a:xfrm>
          <a:prstGeom prst="ellipse">
            <a:avLst/>
          </a:prstGeom>
          <a:solidFill>
            <a:srgbClr val="0000FF"/>
          </a:solidFill>
          <a:ln w="9525">
            <a:noFill/>
            <a:round/>
            <a:headEnd/>
            <a:tailEnd/>
          </a:ln>
        </p:spPr>
        <p:txBody>
          <a:bodyPr wrap="none" anchor="ctr"/>
          <a:lstStyle/>
          <a:p>
            <a:endParaRPr lang="en-US"/>
          </a:p>
        </p:txBody>
      </p:sp>
      <p:sp>
        <p:nvSpPr>
          <p:cNvPr id="4" name="TextBox 3">
            <a:extLst>
              <a:ext uri="{FF2B5EF4-FFF2-40B4-BE49-F238E27FC236}">
                <a16:creationId xmlns:a16="http://schemas.microsoft.com/office/drawing/2014/main" id="{60E64BC4-85C8-46D2-B3D6-D6A12F422804}"/>
              </a:ext>
            </a:extLst>
          </p:cNvPr>
          <p:cNvSpPr txBox="1"/>
          <p:nvPr/>
        </p:nvSpPr>
        <p:spPr>
          <a:xfrm>
            <a:off x="165101" y="1298574"/>
            <a:ext cx="2214214" cy="4247317"/>
          </a:xfrm>
          <a:prstGeom prst="rect">
            <a:avLst/>
          </a:prstGeom>
          <a:noFill/>
        </p:spPr>
        <p:txBody>
          <a:bodyPr wrap="square" rtlCol="0">
            <a:spAutoFit/>
          </a:bodyPr>
          <a:lstStyle/>
          <a:p>
            <a:r>
              <a:rPr lang="en-US" dirty="0">
                <a:solidFill>
                  <a:srgbClr val="C00000"/>
                </a:solidFill>
              </a:rPr>
              <a:t>Key insight into making  nearest neighbor a better anytime algorithm</a:t>
            </a:r>
          </a:p>
          <a:p>
            <a:endParaRPr lang="en-US" dirty="0">
              <a:solidFill>
                <a:srgbClr val="C00000"/>
              </a:solidFill>
            </a:endParaRPr>
          </a:p>
          <a:p>
            <a:endParaRPr lang="en-US" dirty="0">
              <a:solidFill>
                <a:srgbClr val="C00000"/>
              </a:solidFill>
            </a:endParaRPr>
          </a:p>
          <a:p>
            <a:r>
              <a:rPr lang="en-US" dirty="0">
                <a:solidFill>
                  <a:srgbClr val="C00000"/>
                </a:solidFill>
              </a:rPr>
              <a:t>The </a:t>
            </a:r>
            <a:r>
              <a:rPr lang="en-US" i="1" dirty="0">
                <a:solidFill>
                  <a:srgbClr val="C00000"/>
                </a:solidFill>
              </a:rPr>
              <a:t>order</a:t>
            </a:r>
            <a:r>
              <a:rPr lang="en-US" dirty="0">
                <a:solidFill>
                  <a:srgbClr val="C00000"/>
                </a:solidFill>
              </a:rPr>
              <a:t> in which we visit the instances really matters</a:t>
            </a:r>
          </a:p>
          <a:p>
            <a:endParaRPr lang="en-US" dirty="0">
              <a:solidFill>
                <a:srgbClr val="C00000"/>
              </a:solidFill>
            </a:endParaRPr>
          </a:p>
          <a:p>
            <a:r>
              <a:rPr lang="en-US" dirty="0">
                <a:solidFill>
                  <a:srgbClr val="C00000"/>
                </a:solidFill>
              </a:rPr>
              <a:t>For example, suppose we visited all the red points first, and we are interrupted at the ½ way point…</a:t>
            </a:r>
          </a:p>
        </p:txBody>
      </p:sp>
    </p:spTree>
    <p:extLst>
      <p:ext uri="{BB962C8B-B14F-4D97-AF65-F5344CB8AC3E}">
        <p14:creationId xmlns:p14="http://schemas.microsoft.com/office/powerpoint/2010/main" val="3616389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16">
            <a:extLst>
              <a:ext uri="{FF2B5EF4-FFF2-40B4-BE49-F238E27FC236}">
                <a16:creationId xmlns:a16="http://schemas.microsoft.com/office/drawing/2014/main" id="{EA24BE49-EE29-4240-A02E-C37920A1D8E5}"/>
              </a:ext>
            </a:extLst>
          </p:cNvPr>
          <p:cNvGraphicFramePr>
            <a:graphicFrameLocks noGrp="1"/>
          </p:cNvGraphicFramePr>
          <p:nvPr>
            <p:extLst>
              <p:ext uri="{D42A27DB-BD31-4B8C-83A1-F6EECF244321}">
                <p14:modId xmlns:p14="http://schemas.microsoft.com/office/powerpoint/2010/main" val="1424482241"/>
              </p:ext>
            </p:extLst>
          </p:nvPr>
        </p:nvGraphicFramePr>
        <p:xfrm>
          <a:off x="228600" y="2693300"/>
          <a:ext cx="5245100" cy="3776450"/>
        </p:xfrm>
        <a:graphic>
          <a:graphicData uri="http://schemas.openxmlformats.org/drawingml/2006/table">
            <a:tbl>
              <a:tblPr/>
              <a:tblGrid>
                <a:gridCol w="914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739900">
                  <a:extLst>
                    <a:ext uri="{9D8B030D-6E8A-4147-A177-3AD203B41FA5}">
                      <a16:colId xmlns:a16="http://schemas.microsoft.com/office/drawing/2014/main" val="20003"/>
                    </a:ext>
                  </a:extLst>
                </a:gridCol>
              </a:tblGrid>
              <a:tr h="471727">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rPr>
                        <a:t>Insect ID</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rPr>
                        <a:t>Abdomen </a:t>
                      </a:r>
                    </a:p>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rPr>
                        <a:t>Length</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rPr>
                        <a:t>Antennae </a:t>
                      </a:r>
                    </a:p>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rPr>
                        <a:t>Length</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rPr>
                        <a:t>Insect </a:t>
                      </a:r>
                      <a:r>
                        <a:rPr kumimoji="0" lang="en-US" sz="1600" b="1" i="0" u="none" strike="noStrike" cap="none" normalizeH="0" baseline="0">
                          <a:ln>
                            <a:noFill/>
                          </a:ln>
                          <a:solidFill>
                            <a:srgbClr val="33CC33"/>
                          </a:solidFill>
                          <a:effectLst>
                            <a:outerShdw blurRad="38100" dist="38100" dir="2700000" algn="tl">
                              <a:srgbClr val="C0C0C0"/>
                            </a:outerShdw>
                          </a:effectLst>
                          <a:latin typeface="Times New Roman" pitchFamily="18" charset="0"/>
                        </a:rPr>
                        <a:t>Class</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1</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2.7</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5.5</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1600" b="1" i="0" u="none" strike="noStrike" cap="none" normalizeH="0" baseline="0">
                          <a:ln>
                            <a:noFill/>
                          </a:ln>
                          <a:solidFill>
                            <a:srgbClr val="0000FF"/>
                          </a:solidFill>
                          <a:effectLst>
                            <a:outerShdw blurRad="38100" dist="38100" dir="2700000" algn="tl">
                              <a:srgbClr val="C0C0C0"/>
                            </a:outerShdw>
                          </a:effectLst>
                          <a:latin typeface="Times New Roman" pitchFamily="18" charset="0"/>
                        </a:rPr>
                        <a:t>Grasshopper</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2</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8.0</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9.1</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1600" b="1" i="0" u="none" strike="noStrike" cap="none" normalizeH="0" baseline="0">
                          <a:ln>
                            <a:noFill/>
                          </a:ln>
                          <a:solidFill>
                            <a:srgbClr val="FF0000"/>
                          </a:solidFill>
                          <a:effectLst>
                            <a:outerShdw blurRad="38100" dist="38100" dir="2700000" algn="tl">
                              <a:srgbClr val="C0C0C0"/>
                            </a:outerShdw>
                          </a:effectLst>
                          <a:latin typeface="Times New Roman" pitchFamily="18" charset="0"/>
                        </a:rPr>
                        <a:t>Katydid</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3</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2.6</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5.5</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1600" b="1" i="0" u="none" strike="noStrike" cap="none" normalizeH="0" baseline="0">
                          <a:ln>
                            <a:noFill/>
                          </a:ln>
                          <a:solidFill>
                            <a:srgbClr val="0000FF"/>
                          </a:solidFill>
                          <a:effectLst>
                            <a:outerShdw blurRad="38100" dist="38100" dir="2700000" algn="tl">
                              <a:srgbClr val="C0C0C0"/>
                            </a:outerShdw>
                          </a:effectLst>
                          <a:latin typeface="Times New Roman" pitchFamily="18" charset="0"/>
                        </a:rPr>
                        <a:t>Grasshopper</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4</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1.1</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3.1</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1600" b="1" i="0" u="none" strike="noStrike" cap="none" normalizeH="0" baseline="0">
                          <a:ln>
                            <a:noFill/>
                          </a:ln>
                          <a:solidFill>
                            <a:srgbClr val="0000FF"/>
                          </a:solidFill>
                          <a:effectLst>
                            <a:outerShdw blurRad="38100" dist="38100" dir="2700000" algn="tl">
                              <a:srgbClr val="C0C0C0"/>
                            </a:outerShdw>
                          </a:effectLst>
                          <a:latin typeface="Times New Roman" pitchFamily="18" charset="0"/>
                        </a:rPr>
                        <a:t>Grasshopper</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5</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5.4</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8.5</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1600" b="1" i="0" u="none" strike="noStrike" cap="none" normalizeH="0" baseline="0">
                          <a:ln>
                            <a:noFill/>
                          </a:ln>
                          <a:solidFill>
                            <a:srgbClr val="FF0000"/>
                          </a:solidFill>
                          <a:effectLst>
                            <a:outerShdw blurRad="38100" dist="38100" dir="2700000" algn="tl">
                              <a:srgbClr val="C0C0C0"/>
                            </a:outerShdw>
                          </a:effectLst>
                          <a:latin typeface="Times New Roman" pitchFamily="18" charset="0"/>
                        </a:rPr>
                        <a:t>Katydid</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6514">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6</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2.9</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1.9</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1600" b="1" i="0" u="none" strike="noStrike" cap="none" normalizeH="0" baseline="0">
                          <a:ln>
                            <a:noFill/>
                          </a:ln>
                          <a:solidFill>
                            <a:srgbClr val="0000FF"/>
                          </a:solidFill>
                          <a:effectLst>
                            <a:outerShdw blurRad="38100" dist="38100" dir="2700000" algn="tl">
                              <a:srgbClr val="C0C0C0"/>
                            </a:outerShdw>
                          </a:effectLst>
                          <a:latin typeface="Times New Roman" pitchFamily="18" charset="0"/>
                        </a:rPr>
                        <a:t>Grasshopper</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7</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6.1</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6.6</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1600" b="1" i="0" u="none" strike="noStrike" cap="none" normalizeH="0" baseline="0">
                          <a:ln>
                            <a:noFill/>
                          </a:ln>
                          <a:solidFill>
                            <a:srgbClr val="FF0000"/>
                          </a:solidFill>
                          <a:effectLst>
                            <a:outerShdw blurRad="38100" dist="38100" dir="2700000" algn="tl">
                              <a:srgbClr val="C0C0C0"/>
                            </a:outerShdw>
                          </a:effectLst>
                          <a:latin typeface="Times New Roman" pitchFamily="18" charset="0"/>
                        </a:rPr>
                        <a:t>Katydid</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8</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0.5</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1.0</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1600" b="1" i="0" u="none" strike="noStrike" cap="none" normalizeH="0" baseline="0">
                          <a:ln>
                            <a:noFill/>
                          </a:ln>
                          <a:solidFill>
                            <a:srgbClr val="0000FF"/>
                          </a:solidFill>
                          <a:effectLst>
                            <a:outerShdw blurRad="38100" dist="38100" dir="2700000" algn="tl">
                              <a:srgbClr val="C0C0C0"/>
                            </a:outerShdw>
                          </a:effectLst>
                          <a:latin typeface="Times New Roman" pitchFamily="18" charset="0"/>
                        </a:rPr>
                        <a:t>Grasshopper</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6514">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9</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8.3</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6.6</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1600" b="1" i="0" u="none" strike="noStrike" cap="none" normalizeH="0" baseline="0">
                          <a:ln>
                            <a:noFill/>
                          </a:ln>
                          <a:solidFill>
                            <a:srgbClr val="FF0000"/>
                          </a:solidFill>
                          <a:effectLst>
                            <a:outerShdw blurRad="38100" dist="38100" dir="2700000" algn="tl">
                              <a:srgbClr val="C0C0C0"/>
                            </a:outerShdw>
                          </a:effectLst>
                          <a:latin typeface="Times New Roman" pitchFamily="18" charset="0"/>
                        </a:rPr>
                        <a:t>Katydid</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10</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8.1</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4.7</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1600" b="1" i="0" u="none" strike="noStrike" cap="none" normalizeH="0" baseline="0" dirty="0">
                          <a:ln>
                            <a:noFill/>
                          </a:ln>
                          <a:solidFill>
                            <a:srgbClr val="FF0000"/>
                          </a:solidFill>
                          <a:effectLst>
                            <a:outerShdw blurRad="38100" dist="38100" dir="2700000" algn="tl">
                              <a:srgbClr val="C0C0C0"/>
                            </a:outerShdw>
                          </a:effectLst>
                          <a:latin typeface="Times New Roman" pitchFamily="18" charset="0"/>
                        </a:rPr>
                        <a:t>Katydids</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 name="Rectangle 1026">
            <a:extLst>
              <a:ext uri="{FF2B5EF4-FFF2-40B4-BE49-F238E27FC236}">
                <a16:creationId xmlns:a16="http://schemas.microsoft.com/office/drawing/2014/main" id="{AA3F5997-B2FB-4316-9FA8-299ECD20B4C5}"/>
              </a:ext>
            </a:extLst>
          </p:cNvPr>
          <p:cNvSpPr>
            <a:spLocks noChangeArrowheads="1"/>
          </p:cNvSpPr>
          <p:nvPr/>
        </p:nvSpPr>
        <p:spPr bwMode="auto">
          <a:xfrm>
            <a:off x="8020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 name="Rectangle 1027">
            <a:extLst>
              <a:ext uri="{FF2B5EF4-FFF2-40B4-BE49-F238E27FC236}">
                <a16:creationId xmlns:a16="http://schemas.microsoft.com/office/drawing/2014/main" id="{DAE8DC25-CB07-4A37-9D99-4C2DC0AD239B}"/>
              </a:ext>
            </a:extLst>
          </p:cNvPr>
          <p:cNvSpPr>
            <a:spLocks noChangeArrowheads="1"/>
          </p:cNvSpPr>
          <p:nvPr/>
        </p:nvSpPr>
        <p:spPr bwMode="auto">
          <a:xfrm>
            <a:off x="8401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 name="Rectangle 1028">
            <a:extLst>
              <a:ext uri="{FF2B5EF4-FFF2-40B4-BE49-F238E27FC236}">
                <a16:creationId xmlns:a16="http://schemas.microsoft.com/office/drawing/2014/main" id="{3E2CA4E6-B8C4-43ED-AFC3-AA7DB9B9F891}"/>
              </a:ext>
            </a:extLst>
          </p:cNvPr>
          <p:cNvSpPr>
            <a:spLocks noChangeArrowheads="1"/>
          </p:cNvSpPr>
          <p:nvPr/>
        </p:nvSpPr>
        <p:spPr bwMode="auto">
          <a:xfrm>
            <a:off x="8782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 name="Rectangle 1029">
            <a:extLst>
              <a:ext uri="{FF2B5EF4-FFF2-40B4-BE49-F238E27FC236}">
                <a16:creationId xmlns:a16="http://schemas.microsoft.com/office/drawing/2014/main" id="{DF86DCF5-99A8-49E4-BC43-95AFCA2F6962}"/>
              </a:ext>
            </a:extLst>
          </p:cNvPr>
          <p:cNvSpPr>
            <a:spLocks noChangeArrowheads="1"/>
          </p:cNvSpPr>
          <p:nvPr/>
        </p:nvSpPr>
        <p:spPr bwMode="auto">
          <a:xfrm>
            <a:off x="9163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 name="Rectangle 1030">
            <a:extLst>
              <a:ext uri="{FF2B5EF4-FFF2-40B4-BE49-F238E27FC236}">
                <a16:creationId xmlns:a16="http://schemas.microsoft.com/office/drawing/2014/main" id="{69980252-96F8-4FE9-84A2-357AEABC655F}"/>
              </a:ext>
            </a:extLst>
          </p:cNvPr>
          <p:cNvSpPr>
            <a:spLocks noChangeArrowheads="1"/>
          </p:cNvSpPr>
          <p:nvPr/>
        </p:nvSpPr>
        <p:spPr bwMode="auto">
          <a:xfrm>
            <a:off x="9544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 name="Rectangle 1031">
            <a:extLst>
              <a:ext uri="{FF2B5EF4-FFF2-40B4-BE49-F238E27FC236}">
                <a16:creationId xmlns:a16="http://schemas.microsoft.com/office/drawing/2014/main" id="{0915D46F-72F4-4969-8FDE-2BD1B1E86628}"/>
              </a:ext>
            </a:extLst>
          </p:cNvPr>
          <p:cNvSpPr>
            <a:spLocks noChangeArrowheads="1"/>
          </p:cNvSpPr>
          <p:nvPr/>
        </p:nvSpPr>
        <p:spPr bwMode="auto">
          <a:xfrm>
            <a:off x="9925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 name="Rectangle 1032">
            <a:extLst>
              <a:ext uri="{FF2B5EF4-FFF2-40B4-BE49-F238E27FC236}">
                <a16:creationId xmlns:a16="http://schemas.microsoft.com/office/drawing/2014/main" id="{DAEDE497-A239-45BF-AD88-8E96F39A4383}"/>
              </a:ext>
            </a:extLst>
          </p:cNvPr>
          <p:cNvSpPr>
            <a:spLocks noChangeArrowheads="1"/>
          </p:cNvSpPr>
          <p:nvPr/>
        </p:nvSpPr>
        <p:spPr bwMode="auto">
          <a:xfrm>
            <a:off x="10306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2" name="Rectangle 1033">
            <a:extLst>
              <a:ext uri="{FF2B5EF4-FFF2-40B4-BE49-F238E27FC236}">
                <a16:creationId xmlns:a16="http://schemas.microsoft.com/office/drawing/2014/main" id="{D8D3ABC3-15FE-4B4C-90E9-22BCA9B6C771}"/>
              </a:ext>
            </a:extLst>
          </p:cNvPr>
          <p:cNvSpPr>
            <a:spLocks noChangeArrowheads="1"/>
          </p:cNvSpPr>
          <p:nvPr/>
        </p:nvSpPr>
        <p:spPr bwMode="auto">
          <a:xfrm>
            <a:off x="10687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3" name="Rectangle 1034">
            <a:extLst>
              <a:ext uri="{FF2B5EF4-FFF2-40B4-BE49-F238E27FC236}">
                <a16:creationId xmlns:a16="http://schemas.microsoft.com/office/drawing/2014/main" id="{0F575F81-DA62-408A-B0E9-BCD0F5197A13}"/>
              </a:ext>
            </a:extLst>
          </p:cNvPr>
          <p:cNvSpPr>
            <a:spLocks noChangeArrowheads="1"/>
          </p:cNvSpPr>
          <p:nvPr/>
        </p:nvSpPr>
        <p:spPr bwMode="auto">
          <a:xfrm>
            <a:off x="11068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4" name="Rectangle 1035">
            <a:extLst>
              <a:ext uri="{FF2B5EF4-FFF2-40B4-BE49-F238E27FC236}">
                <a16:creationId xmlns:a16="http://schemas.microsoft.com/office/drawing/2014/main" id="{CE9CA806-659A-482F-8517-F6509F2B0F28}"/>
              </a:ext>
            </a:extLst>
          </p:cNvPr>
          <p:cNvSpPr>
            <a:spLocks noChangeArrowheads="1"/>
          </p:cNvSpPr>
          <p:nvPr/>
        </p:nvSpPr>
        <p:spPr bwMode="auto">
          <a:xfrm>
            <a:off x="11449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5" name="Rectangle 1036">
            <a:extLst>
              <a:ext uri="{FF2B5EF4-FFF2-40B4-BE49-F238E27FC236}">
                <a16:creationId xmlns:a16="http://schemas.microsoft.com/office/drawing/2014/main" id="{171AFCC5-AD15-41BE-9217-09CBAAE35A8E}"/>
              </a:ext>
            </a:extLst>
          </p:cNvPr>
          <p:cNvSpPr>
            <a:spLocks noChangeArrowheads="1"/>
          </p:cNvSpPr>
          <p:nvPr/>
        </p:nvSpPr>
        <p:spPr bwMode="auto">
          <a:xfrm>
            <a:off x="8020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6" name="Rectangle 1037">
            <a:extLst>
              <a:ext uri="{FF2B5EF4-FFF2-40B4-BE49-F238E27FC236}">
                <a16:creationId xmlns:a16="http://schemas.microsoft.com/office/drawing/2014/main" id="{05E324C5-33EE-4B79-BABA-5D1870641D3F}"/>
              </a:ext>
            </a:extLst>
          </p:cNvPr>
          <p:cNvSpPr>
            <a:spLocks noChangeArrowheads="1"/>
          </p:cNvSpPr>
          <p:nvPr/>
        </p:nvSpPr>
        <p:spPr bwMode="auto">
          <a:xfrm>
            <a:off x="8401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7" name="Rectangle 1038">
            <a:extLst>
              <a:ext uri="{FF2B5EF4-FFF2-40B4-BE49-F238E27FC236}">
                <a16:creationId xmlns:a16="http://schemas.microsoft.com/office/drawing/2014/main" id="{C4BC3B72-81C4-4B2B-9DD7-0432114764AE}"/>
              </a:ext>
            </a:extLst>
          </p:cNvPr>
          <p:cNvSpPr>
            <a:spLocks noChangeArrowheads="1"/>
          </p:cNvSpPr>
          <p:nvPr/>
        </p:nvSpPr>
        <p:spPr bwMode="auto">
          <a:xfrm>
            <a:off x="8782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8" name="Rectangle 1039">
            <a:extLst>
              <a:ext uri="{FF2B5EF4-FFF2-40B4-BE49-F238E27FC236}">
                <a16:creationId xmlns:a16="http://schemas.microsoft.com/office/drawing/2014/main" id="{B43E49EE-5B1E-4C3D-9DAA-3B5E3FC490B7}"/>
              </a:ext>
            </a:extLst>
          </p:cNvPr>
          <p:cNvSpPr>
            <a:spLocks noChangeArrowheads="1"/>
          </p:cNvSpPr>
          <p:nvPr/>
        </p:nvSpPr>
        <p:spPr bwMode="auto">
          <a:xfrm>
            <a:off x="9163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9" name="Rectangle 1040">
            <a:extLst>
              <a:ext uri="{FF2B5EF4-FFF2-40B4-BE49-F238E27FC236}">
                <a16:creationId xmlns:a16="http://schemas.microsoft.com/office/drawing/2014/main" id="{CA5C4DF1-50F8-405F-B0E8-CD0ED7DB1A5D}"/>
              </a:ext>
            </a:extLst>
          </p:cNvPr>
          <p:cNvSpPr>
            <a:spLocks noChangeArrowheads="1"/>
          </p:cNvSpPr>
          <p:nvPr/>
        </p:nvSpPr>
        <p:spPr bwMode="auto">
          <a:xfrm>
            <a:off x="9544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0" name="Rectangle 1041">
            <a:extLst>
              <a:ext uri="{FF2B5EF4-FFF2-40B4-BE49-F238E27FC236}">
                <a16:creationId xmlns:a16="http://schemas.microsoft.com/office/drawing/2014/main" id="{8E94C66D-1F7B-4AD3-B13A-7C9FBE2140D6}"/>
              </a:ext>
            </a:extLst>
          </p:cNvPr>
          <p:cNvSpPr>
            <a:spLocks noChangeArrowheads="1"/>
          </p:cNvSpPr>
          <p:nvPr/>
        </p:nvSpPr>
        <p:spPr bwMode="auto">
          <a:xfrm>
            <a:off x="9925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1" name="Rectangle 1042">
            <a:extLst>
              <a:ext uri="{FF2B5EF4-FFF2-40B4-BE49-F238E27FC236}">
                <a16:creationId xmlns:a16="http://schemas.microsoft.com/office/drawing/2014/main" id="{74E73312-9AA8-4874-AEC5-4187D68AB096}"/>
              </a:ext>
            </a:extLst>
          </p:cNvPr>
          <p:cNvSpPr>
            <a:spLocks noChangeArrowheads="1"/>
          </p:cNvSpPr>
          <p:nvPr/>
        </p:nvSpPr>
        <p:spPr bwMode="auto">
          <a:xfrm>
            <a:off x="10306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2" name="Rectangle 1043">
            <a:extLst>
              <a:ext uri="{FF2B5EF4-FFF2-40B4-BE49-F238E27FC236}">
                <a16:creationId xmlns:a16="http://schemas.microsoft.com/office/drawing/2014/main" id="{15AB63FF-F572-45FC-8E47-0428F59E15E3}"/>
              </a:ext>
            </a:extLst>
          </p:cNvPr>
          <p:cNvSpPr>
            <a:spLocks noChangeArrowheads="1"/>
          </p:cNvSpPr>
          <p:nvPr/>
        </p:nvSpPr>
        <p:spPr bwMode="auto">
          <a:xfrm>
            <a:off x="10687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3" name="Rectangle 1044">
            <a:extLst>
              <a:ext uri="{FF2B5EF4-FFF2-40B4-BE49-F238E27FC236}">
                <a16:creationId xmlns:a16="http://schemas.microsoft.com/office/drawing/2014/main" id="{5A5FB000-7AD8-4330-A119-1262C6975D4E}"/>
              </a:ext>
            </a:extLst>
          </p:cNvPr>
          <p:cNvSpPr>
            <a:spLocks noChangeArrowheads="1"/>
          </p:cNvSpPr>
          <p:nvPr/>
        </p:nvSpPr>
        <p:spPr bwMode="auto">
          <a:xfrm>
            <a:off x="11068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4" name="Rectangle 1045">
            <a:extLst>
              <a:ext uri="{FF2B5EF4-FFF2-40B4-BE49-F238E27FC236}">
                <a16:creationId xmlns:a16="http://schemas.microsoft.com/office/drawing/2014/main" id="{4B61D935-B2CE-4D9E-BDA9-44B6EB2C8BF8}"/>
              </a:ext>
            </a:extLst>
          </p:cNvPr>
          <p:cNvSpPr>
            <a:spLocks noChangeArrowheads="1"/>
          </p:cNvSpPr>
          <p:nvPr/>
        </p:nvSpPr>
        <p:spPr bwMode="auto">
          <a:xfrm>
            <a:off x="11449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5" name="Rectangle 1046">
            <a:extLst>
              <a:ext uri="{FF2B5EF4-FFF2-40B4-BE49-F238E27FC236}">
                <a16:creationId xmlns:a16="http://schemas.microsoft.com/office/drawing/2014/main" id="{775F92B8-D3EA-4E57-B21D-4295BC8BD3D9}"/>
              </a:ext>
            </a:extLst>
          </p:cNvPr>
          <p:cNvSpPr>
            <a:spLocks noChangeArrowheads="1"/>
          </p:cNvSpPr>
          <p:nvPr/>
        </p:nvSpPr>
        <p:spPr bwMode="auto">
          <a:xfrm>
            <a:off x="8020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6" name="Rectangle 1047">
            <a:extLst>
              <a:ext uri="{FF2B5EF4-FFF2-40B4-BE49-F238E27FC236}">
                <a16:creationId xmlns:a16="http://schemas.microsoft.com/office/drawing/2014/main" id="{02C4A8E7-A517-4BFA-A526-AA5EE296ACB9}"/>
              </a:ext>
            </a:extLst>
          </p:cNvPr>
          <p:cNvSpPr>
            <a:spLocks noChangeArrowheads="1"/>
          </p:cNvSpPr>
          <p:nvPr/>
        </p:nvSpPr>
        <p:spPr bwMode="auto">
          <a:xfrm>
            <a:off x="8401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7" name="Rectangle 1048">
            <a:extLst>
              <a:ext uri="{FF2B5EF4-FFF2-40B4-BE49-F238E27FC236}">
                <a16:creationId xmlns:a16="http://schemas.microsoft.com/office/drawing/2014/main" id="{FD2F5C95-1C97-4EE6-924A-317F55E6CD34}"/>
              </a:ext>
            </a:extLst>
          </p:cNvPr>
          <p:cNvSpPr>
            <a:spLocks noChangeArrowheads="1"/>
          </p:cNvSpPr>
          <p:nvPr/>
        </p:nvSpPr>
        <p:spPr bwMode="auto">
          <a:xfrm>
            <a:off x="8782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8" name="Rectangle 1049">
            <a:extLst>
              <a:ext uri="{FF2B5EF4-FFF2-40B4-BE49-F238E27FC236}">
                <a16:creationId xmlns:a16="http://schemas.microsoft.com/office/drawing/2014/main" id="{5965812B-8045-4E16-8DA0-52448D0CF6CB}"/>
              </a:ext>
            </a:extLst>
          </p:cNvPr>
          <p:cNvSpPr>
            <a:spLocks noChangeArrowheads="1"/>
          </p:cNvSpPr>
          <p:nvPr/>
        </p:nvSpPr>
        <p:spPr bwMode="auto">
          <a:xfrm>
            <a:off x="9163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9" name="Rectangle 1050">
            <a:extLst>
              <a:ext uri="{FF2B5EF4-FFF2-40B4-BE49-F238E27FC236}">
                <a16:creationId xmlns:a16="http://schemas.microsoft.com/office/drawing/2014/main" id="{931CFCFA-EF6E-4792-B74F-7CB0C8CF2AE0}"/>
              </a:ext>
            </a:extLst>
          </p:cNvPr>
          <p:cNvSpPr>
            <a:spLocks noChangeArrowheads="1"/>
          </p:cNvSpPr>
          <p:nvPr/>
        </p:nvSpPr>
        <p:spPr bwMode="auto">
          <a:xfrm>
            <a:off x="9544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0" name="Rectangle 1051">
            <a:extLst>
              <a:ext uri="{FF2B5EF4-FFF2-40B4-BE49-F238E27FC236}">
                <a16:creationId xmlns:a16="http://schemas.microsoft.com/office/drawing/2014/main" id="{B2B8F874-FF08-4664-A28E-E28A88255298}"/>
              </a:ext>
            </a:extLst>
          </p:cNvPr>
          <p:cNvSpPr>
            <a:spLocks noChangeArrowheads="1"/>
          </p:cNvSpPr>
          <p:nvPr/>
        </p:nvSpPr>
        <p:spPr bwMode="auto">
          <a:xfrm>
            <a:off x="9925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1" name="Rectangle 1052">
            <a:extLst>
              <a:ext uri="{FF2B5EF4-FFF2-40B4-BE49-F238E27FC236}">
                <a16:creationId xmlns:a16="http://schemas.microsoft.com/office/drawing/2014/main" id="{1A3B34EB-4A6C-4B09-AAF4-13BB70EC608B}"/>
              </a:ext>
            </a:extLst>
          </p:cNvPr>
          <p:cNvSpPr>
            <a:spLocks noChangeArrowheads="1"/>
          </p:cNvSpPr>
          <p:nvPr/>
        </p:nvSpPr>
        <p:spPr bwMode="auto">
          <a:xfrm>
            <a:off x="10306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2" name="Rectangle 1053">
            <a:extLst>
              <a:ext uri="{FF2B5EF4-FFF2-40B4-BE49-F238E27FC236}">
                <a16:creationId xmlns:a16="http://schemas.microsoft.com/office/drawing/2014/main" id="{99B041EC-D2AD-4A8D-B2CB-EF93B1D241CB}"/>
              </a:ext>
            </a:extLst>
          </p:cNvPr>
          <p:cNvSpPr>
            <a:spLocks noChangeArrowheads="1"/>
          </p:cNvSpPr>
          <p:nvPr/>
        </p:nvSpPr>
        <p:spPr bwMode="auto">
          <a:xfrm>
            <a:off x="10687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3" name="Rectangle 1054">
            <a:extLst>
              <a:ext uri="{FF2B5EF4-FFF2-40B4-BE49-F238E27FC236}">
                <a16:creationId xmlns:a16="http://schemas.microsoft.com/office/drawing/2014/main" id="{32B1EF73-8D23-45F4-9504-FE3B518EF954}"/>
              </a:ext>
            </a:extLst>
          </p:cNvPr>
          <p:cNvSpPr>
            <a:spLocks noChangeArrowheads="1"/>
          </p:cNvSpPr>
          <p:nvPr/>
        </p:nvSpPr>
        <p:spPr bwMode="auto">
          <a:xfrm>
            <a:off x="11068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4" name="Rectangle 1055">
            <a:extLst>
              <a:ext uri="{FF2B5EF4-FFF2-40B4-BE49-F238E27FC236}">
                <a16:creationId xmlns:a16="http://schemas.microsoft.com/office/drawing/2014/main" id="{8FA7112B-13BE-4210-8533-812EBDFBC7DE}"/>
              </a:ext>
            </a:extLst>
          </p:cNvPr>
          <p:cNvSpPr>
            <a:spLocks noChangeArrowheads="1"/>
          </p:cNvSpPr>
          <p:nvPr/>
        </p:nvSpPr>
        <p:spPr bwMode="auto">
          <a:xfrm>
            <a:off x="11449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5" name="Rectangle 1056">
            <a:extLst>
              <a:ext uri="{FF2B5EF4-FFF2-40B4-BE49-F238E27FC236}">
                <a16:creationId xmlns:a16="http://schemas.microsoft.com/office/drawing/2014/main" id="{9527887F-AE1A-4CAF-949C-FEA02E0DC8A4}"/>
              </a:ext>
            </a:extLst>
          </p:cNvPr>
          <p:cNvSpPr>
            <a:spLocks noChangeArrowheads="1"/>
          </p:cNvSpPr>
          <p:nvPr/>
        </p:nvSpPr>
        <p:spPr bwMode="auto">
          <a:xfrm>
            <a:off x="8020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6" name="Rectangle 1057">
            <a:extLst>
              <a:ext uri="{FF2B5EF4-FFF2-40B4-BE49-F238E27FC236}">
                <a16:creationId xmlns:a16="http://schemas.microsoft.com/office/drawing/2014/main" id="{FFA6C87C-5A5E-43FD-931E-FF4B7F945EF3}"/>
              </a:ext>
            </a:extLst>
          </p:cNvPr>
          <p:cNvSpPr>
            <a:spLocks noChangeArrowheads="1"/>
          </p:cNvSpPr>
          <p:nvPr/>
        </p:nvSpPr>
        <p:spPr bwMode="auto">
          <a:xfrm>
            <a:off x="8401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7" name="Rectangle 1058">
            <a:extLst>
              <a:ext uri="{FF2B5EF4-FFF2-40B4-BE49-F238E27FC236}">
                <a16:creationId xmlns:a16="http://schemas.microsoft.com/office/drawing/2014/main" id="{C2C048CB-7167-43D6-9D1E-8A923B550435}"/>
              </a:ext>
            </a:extLst>
          </p:cNvPr>
          <p:cNvSpPr>
            <a:spLocks noChangeArrowheads="1"/>
          </p:cNvSpPr>
          <p:nvPr/>
        </p:nvSpPr>
        <p:spPr bwMode="auto">
          <a:xfrm>
            <a:off x="8782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8" name="Rectangle 1059">
            <a:extLst>
              <a:ext uri="{FF2B5EF4-FFF2-40B4-BE49-F238E27FC236}">
                <a16:creationId xmlns:a16="http://schemas.microsoft.com/office/drawing/2014/main" id="{F8D9044B-DEB6-41A2-8BB8-E91FF4E363CD}"/>
              </a:ext>
            </a:extLst>
          </p:cNvPr>
          <p:cNvSpPr>
            <a:spLocks noChangeArrowheads="1"/>
          </p:cNvSpPr>
          <p:nvPr/>
        </p:nvSpPr>
        <p:spPr bwMode="auto">
          <a:xfrm>
            <a:off x="9163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9" name="Rectangle 1060">
            <a:extLst>
              <a:ext uri="{FF2B5EF4-FFF2-40B4-BE49-F238E27FC236}">
                <a16:creationId xmlns:a16="http://schemas.microsoft.com/office/drawing/2014/main" id="{C28E47EE-0A08-4F35-BAD5-B0B1094E79C8}"/>
              </a:ext>
            </a:extLst>
          </p:cNvPr>
          <p:cNvSpPr>
            <a:spLocks noChangeArrowheads="1"/>
          </p:cNvSpPr>
          <p:nvPr/>
        </p:nvSpPr>
        <p:spPr bwMode="auto">
          <a:xfrm>
            <a:off x="9544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0" name="Rectangle 1061">
            <a:extLst>
              <a:ext uri="{FF2B5EF4-FFF2-40B4-BE49-F238E27FC236}">
                <a16:creationId xmlns:a16="http://schemas.microsoft.com/office/drawing/2014/main" id="{BD5F19AD-CDCB-47C2-9C3F-04AC7AA16A5E}"/>
              </a:ext>
            </a:extLst>
          </p:cNvPr>
          <p:cNvSpPr>
            <a:spLocks noChangeArrowheads="1"/>
          </p:cNvSpPr>
          <p:nvPr/>
        </p:nvSpPr>
        <p:spPr bwMode="auto">
          <a:xfrm>
            <a:off x="9925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1" name="Rectangle 1062">
            <a:extLst>
              <a:ext uri="{FF2B5EF4-FFF2-40B4-BE49-F238E27FC236}">
                <a16:creationId xmlns:a16="http://schemas.microsoft.com/office/drawing/2014/main" id="{C9C1E221-16AC-48CF-A2B5-92E46F128A48}"/>
              </a:ext>
            </a:extLst>
          </p:cNvPr>
          <p:cNvSpPr>
            <a:spLocks noChangeArrowheads="1"/>
          </p:cNvSpPr>
          <p:nvPr/>
        </p:nvSpPr>
        <p:spPr bwMode="auto">
          <a:xfrm>
            <a:off x="10306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2" name="Rectangle 1063">
            <a:extLst>
              <a:ext uri="{FF2B5EF4-FFF2-40B4-BE49-F238E27FC236}">
                <a16:creationId xmlns:a16="http://schemas.microsoft.com/office/drawing/2014/main" id="{CF09848B-87BB-4024-A369-838E5389732B}"/>
              </a:ext>
            </a:extLst>
          </p:cNvPr>
          <p:cNvSpPr>
            <a:spLocks noChangeArrowheads="1"/>
          </p:cNvSpPr>
          <p:nvPr/>
        </p:nvSpPr>
        <p:spPr bwMode="auto">
          <a:xfrm>
            <a:off x="10687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3" name="Rectangle 1064">
            <a:extLst>
              <a:ext uri="{FF2B5EF4-FFF2-40B4-BE49-F238E27FC236}">
                <a16:creationId xmlns:a16="http://schemas.microsoft.com/office/drawing/2014/main" id="{D5A9A589-7091-4BA9-B676-D6B8F6BFBDC1}"/>
              </a:ext>
            </a:extLst>
          </p:cNvPr>
          <p:cNvSpPr>
            <a:spLocks noChangeArrowheads="1"/>
          </p:cNvSpPr>
          <p:nvPr/>
        </p:nvSpPr>
        <p:spPr bwMode="auto">
          <a:xfrm>
            <a:off x="11068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4" name="Rectangle 1065">
            <a:extLst>
              <a:ext uri="{FF2B5EF4-FFF2-40B4-BE49-F238E27FC236}">
                <a16:creationId xmlns:a16="http://schemas.microsoft.com/office/drawing/2014/main" id="{0B7BE201-CE9F-4CAB-A671-D85C9535EE78}"/>
              </a:ext>
            </a:extLst>
          </p:cNvPr>
          <p:cNvSpPr>
            <a:spLocks noChangeArrowheads="1"/>
          </p:cNvSpPr>
          <p:nvPr/>
        </p:nvSpPr>
        <p:spPr bwMode="auto">
          <a:xfrm>
            <a:off x="11449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5" name="Rectangle 1066">
            <a:extLst>
              <a:ext uri="{FF2B5EF4-FFF2-40B4-BE49-F238E27FC236}">
                <a16:creationId xmlns:a16="http://schemas.microsoft.com/office/drawing/2014/main" id="{EF05D7D6-7224-4B75-A904-A2CDEB0A4A31}"/>
              </a:ext>
            </a:extLst>
          </p:cNvPr>
          <p:cNvSpPr>
            <a:spLocks noChangeArrowheads="1"/>
          </p:cNvSpPr>
          <p:nvPr/>
        </p:nvSpPr>
        <p:spPr bwMode="auto">
          <a:xfrm>
            <a:off x="8020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6" name="Rectangle 1067">
            <a:extLst>
              <a:ext uri="{FF2B5EF4-FFF2-40B4-BE49-F238E27FC236}">
                <a16:creationId xmlns:a16="http://schemas.microsoft.com/office/drawing/2014/main" id="{4F778DAA-8B0C-4B97-BF9C-BFEDDD601343}"/>
              </a:ext>
            </a:extLst>
          </p:cNvPr>
          <p:cNvSpPr>
            <a:spLocks noChangeArrowheads="1"/>
          </p:cNvSpPr>
          <p:nvPr/>
        </p:nvSpPr>
        <p:spPr bwMode="auto">
          <a:xfrm>
            <a:off x="8401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7" name="Rectangle 1068">
            <a:extLst>
              <a:ext uri="{FF2B5EF4-FFF2-40B4-BE49-F238E27FC236}">
                <a16:creationId xmlns:a16="http://schemas.microsoft.com/office/drawing/2014/main" id="{EE1E5B8F-BECA-438C-913F-A0C6DA08579D}"/>
              </a:ext>
            </a:extLst>
          </p:cNvPr>
          <p:cNvSpPr>
            <a:spLocks noChangeArrowheads="1"/>
          </p:cNvSpPr>
          <p:nvPr/>
        </p:nvSpPr>
        <p:spPr bwMode="auto">
          <a:xfrm>
            <a:off x="8782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8" name="Rectangle 1069">
            <a:extLst>
              <a:ext uri="{FF2B5EF4-FFF2-40B4-BE49-F238E27FC236}">
                <a16:creationId xmlns:a16="http://schemas.microsoft.com/office/drawing/2014/main" id="{6F556914-BFBD-4955-94AC-A10B3536A095}"/>
              </a:ext>
            </a:extLst>
          </p:cNvPr>
          <p:cNvSpPr>
            <a:spLocks noChangeArrowheads="1"/>
          </p:cNvSpPr>
          <p:nvPr/>
        </p:nvSpPr>
        <p:spPr bwMode="auto">
          <a:xfrm>
            <a:off x="9163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9" name="Rectangle 1070">
            <a:extLst>
              <a:ext uri="{FF2B5EF4-FFF2-40B4-BE49-F238E27FC236}">
                <a16:creationId xmlns:a16="http://schemas.microsoft.com/office/drawing/2014/main" id="{EEC66DC6-8904-4413-B3C7-9DF8CE1492A3}"/>
              </a:ext>
            </a:extLst>
          </p:cNvPr>
          <p:cNvSpPr>
            <a:spLocks noChangeArrowheads="1"/>
          </p:cNvSpPr>
          <p:nvPr/>
        </p:nvSpPr>
        <p:spPr bwMode="auto">
          <a:xfrm>
            <a:off x="9544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0" name="Rectangle 1071">
            <a:extLst>
              <a:ext uri="{FF2B5EF4-FFF2-40B4-BE49-F238E27FC236}">
                <a16:creationId xmlns:a16="http://schemas.microsoft.com/office/drawing/2014/main" id="{1B8B24A3-E0A4-4618-91C0-2B485B80681A}"/>
              </a:ext>
            </a:extLst>
          </p:cNvPr>
          <p:cNvSpPr>
            <a:spLocks noChangeArrowheads="1"/>
          </p:cNvSpPr>
          <p:nvPr/>
        </p:nvSpPr>
        <p:spPr bwMode="auto">
          <a:xfrm>
            <a:off x="9925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1" name="Rectangle 1072">
            <a:extLst>
              <a:ext uri="{FF2B5EF4-FFF2-40B4-BE49-F238E27FC236}">
                <a16:creationId xmlns:a16="http://schemas.microsoft.com/office/drawing/2014/main" id="{59B88ED8-B0EC-40B8-B15F-595EBCFF9DAC}"/>
              </a:ext>
            </a:extLst>
          </p:cNvPr>
          <p:cNvSpPr>
            <a:spLocks noChangeArrowheads="1"/>
          </p:cNvSpPr>
          <p:nvPr/>
        </p:nvSpPr>
        <p:spPr bwMode="auto">
          <a:xfrm>
            <a:off x="10306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2" name="Rectangle 1073">
            <a:extLst>
              <a:ext uri="{FF2B5EF4-FFF2-40B4-BE49-F238E27FC236}">
                <a16:creationId xmlns:a16="http://schemas.microsoft.com/office/drawing/2014/main" id="{96951E64-308D-411B-96ED-34868243DAD8}"/>
              </a:ext>
            </a:extLst>
          </p:cNvPr>
          <p:cNvSpPr>
            <a:spLocks noChangeArrowheads="1"/>
          </p:cNvSpPr>
          <p:nvPr/>
        </p:nvSpPr>
        <p:spPr bwMode="auto">
          <a:xfrm>
            <a:off x="10687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3" name="Rectangle 1074">
            <a:extLst>
              <a:ext uri="{FF2B5EF4-FFF2-40B4-BE49-F238E27FC236}">
                <a16:creationId xmlns:a16="http://schemas.microsoft.com/office/drawing/2014/main" id="{F368684C-59F9-4145-B5E4-53F487ACA530}"/>
              </a:ext>
            </a:extLst>
          </p:cNvPr>
          <p:cNvSpPr>
            <a:spLocks noChangeArrowheads="1"/>
          </p:cNvSpPr>
          <p:nvPr/>
        </p:nvSpPr>
        <p:spPr bwMode="auto">
          <a:xfrm>
            <a:off x="11068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4" name="Rectangle 1075">
            <a:extLst>
              <a:ext uri="{FF2B5EF4-FFF2-40B4-BE49-F238E27FC236}">
                <a16:creationId xmlns:a16="http://schemas.microsoft.com/office/drawing/2014/main" id="{B72E6D61-C516-4D35-95D1-A7FCB280762B}"/>
              </a:ext>
            </a:extLst>
          </p:cNvPr>
          <p:cNvSpPr>
            <a:spLocks noChangeArrowheads="1"/>
          </p:cNvSpPr>
          <p:nvPr/>
        </p:nvSpPr>
        <p:spPr bwMode="auto">
          <a:xfrm>
            <a:off x="11449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5" name="Rectangle 1076">
            <a:extLst>
              <a:ext uri="{FF2B5EF4-FFF2-40B4-BE49-F238E27FC236}">
                <a16:creationId xmlns:a16="http://schemas.microsoft.com/office/drawing/2014/main" id="{D7865FE9-3EA0-4E6C-AA3D-44B52CFF91E7}"/>
              </a:ext>
            </a:extLst>
          </p:cNvPr>
          <p:cNvSpPr>
            <a:spLocks noChangeArrowheads="1"/>
          </p:cNvSpPr>
          <p:nvPr/>
        </p:nvSpPr>
        <p:spPr bwMode="auto">
          <a:xfrm>
            <a:off x="8020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6" name="Rectangle 1077">
            <a:extLst>
              <a:ext uri="{FF2B5EF4-FFF2-40B4-BE49-F238E27FC236}">
                <a16:creationId xmlns:a16="http://schemas.microsoft.com/office/drawing/2014/main" id="{EFEA7F30-E5E3-4772-9884-78FD370F377A}"/>
              </a:ext>
            </a:extLst>
          </p:cNvPr>
          <p:cNvSpPr>
            <a:spLocks noChangeArrowheads="1"/>
          </p:cNvSpPr>
          <p:nvPr/>
        </p:nvSpPr>
        <p:spPr bwMode="auto">
          <a:xfrm>
            <a:off x="8401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7" name="Rectangle 1078">
            <a:extLst>
              <a:ext uri="{FF2B5EF4-FFF2-40B4-BE49-F238E27FC236}">
                <a16:creationId xmlns:a16="http://schemas.microsoft.com/office/drawing/2014/main" id="{AE6A513A-E93F-425A-BFCA-02C77D06357B}"/>
              </a:ext>
            </a:extLst>
          </p:cNvPr>
          <p:cNvSpPr>
            <a:spLocks noChangeArrowheads="1"/>
          </p:cNvSpPr>
          <p:nvPr/>
        </p:nvSpPr>
        <p:spPr bwMode="auto">
          <a:xfrm>
            <a:off x="8782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8" name="Rectangle 1079">
            <a:extLst>
              <a:ext uri="{FF2B5EF4-FFF2-40B4-BE49-F238E27FC236}">
                <a16:creationId xmlns:a16="http://schemas.microsoft.com/office/drawing/2014/main" id="{1C2E9CD6-DD33-4925-A5C7-F613F00899A0}"/>
              </a:ext>
            </a:extLst>
          </p:cNvPr>
          <p:cNvSpPr>
            <a:spLocks noChangeArrowheads="1"/>
          </p:cNvSpPr>
          <p:nvPr/>
        </p:nvSpPr>
        <p:spPr bwMode="auto">
          <a:xfrm>
            <a:off x="9163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9" name="Rectangle 1080">
            <a:extLst>
              <a:ext uri="{FF2B5EF4-FFF2-40B4-BE49-F238E27FC236}">
                <a16:creationId xmlns:a16="http://schemas.microsoft.com/office/drawing/2014/main" id="{17074A55-B1EB-4BBE-9E84-DE639356F957}"/>
              </a:ext>
            </a:extLst>
          </p:cNvPr>
          <p:cNvSpPr>
            <a:spLocks noChangeArrowheads="1"/>
          </p:cNvSpPr>
          <p:nvPr/>
        </p:nvSpPr>
        <p:spPr bwMode="auto">
          <a:xfrm>
            <a:off x="9544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0" name="Rectangle 1081">
            <a:extLst>
              <a:ext uri="{FF2B5EF4-FFF2-40B4-BE49-F238E27FC236}">
                <a16:creationId xmlns:a16="http://schemas.microsoft.com/office/drawing/2014/main" id="{9A5491B7-EDA9-47A4-927C-7162E2AA109C}"/>
              </a:ext>
            </a:extLst>
          </p:cNvPr>
          <p:cNvSpPr>
            <a:spLocks noChangeArrowheads="1"/>
          </p:cNvSpPr>
          <p:nvPr/>
        </p:nvSpPr>
        <p:spPr bwMode="auto">
          <a:xfrm>
            <a:off x="9925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1" name="Rectangle 1082">
            <a:extLst>
              <a:ext uri="{FF2B5EF4-FFF2-40B4-BE49-F238E27FC236}">
                <a16:creationId xmlns:a16="http://schemas.microsoft.com/office/drawing/2014/main" id="{63C35F51-F642-4EC0-A2F6-18F9F3941360}"/>
              </a:ext>
            </a:extLst>
          </p:cNvPr>
          <p:cNvSpPr>
            <a:spLocks noChangeArrowheads="1"/>
          </p:cNvSpPr>
          <p:nvPr/>
        </p:nvSpPr>
        <p:spPr bwMode="auto">
          <a:xfrm>
            <a:off x="10306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2" name="Rectangle 1083">
            <a:extLst>
              <a:ext uri="{FF2B5EF4-FFF2-40B4-BE49-F238E27FC236}">
                <a16:creationId xmlns:a16="http://schemas.microsoft.com/office/drawing/2014/main" id="{D9F1ECEE-AB40-4CF5-B9FD-F6BD0B6E44D7}"/>
              </a:ext>
            </a:extLst>
          </p:cNvPr>
          <p:cNvSpPr>
            <a:spLocks noChangeArrowheads="1"/>
          </p:cNvSpPr>
          <p:nvPr/>
        </p:nvSpPr>
        <p:spPr bwMode="auto">
          <a:xfrm>
            <a:off x="10687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3" name="Rectangle 1084">
            <a:extLst>
              <a:ext uri="{FF2B5EF4-FFF2-40B4-BE49-F238E27FC236}">
                <a16:creationId xmlns:a16="http://schemas.microsoft.com/office/drawing/2014/main" id="{355ECF0F-26A3-4991-85E0-47D0F856CAFA}"/>
              </a:ext>
            </a:extLst>
          </p:cNvPr>
          <p:cNvSpPr>
            <a:spLocks noChangeArrowheads="1"/>
          </p:cNvSpPr>
          <p:nvPr/>
        </p:nvSpPr>
        <p:spPr bwMode="auto">
          <a:xfrm>
            <a:off x="11068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4" name="Rectangle 1085">
            <a:extLst>
              <a:ext uri="{FF2B5EF4-FFF2-40B4-BE49-F238E27FC236}">
                <a16:creationId xmlns:a16="http://schemas.microsoft.com/office/drawing/2014/main" id="{2F9580EF-2FC4-4F84-A2BF-8CCA148E3440}"/>
              </a:ext>
            </a:extLst>
          </p:cNvPr>
          <p:cNvSpPr>
            <a:spLocks noChangeArrowheads="1"/>
          </p:cNvSpPr>
          <p:nvPr/>
        </p:nvSpPr>
        <p:spPr bwMode="auto">
          <a:xfrm>
            <a:off x="11449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5" name="Rectangle 1086">
            <a:extLst>
              <a:ext uri="{FF2B5EF4-FFF2-40B4-BE49-F238E27FC236}">
                <a16:creationId xmlns:a16="http://schemas.microsoft.com/office/drawing/2014/main" id="{4E9211D5-D8DF-4EDD-906E-46A454FFC9D2}"/>
              </a:ext>
            </a:extLst>
          </p:cNvPr>
          <p:cNvSpPr>
            <a:spLocks noChangeArrowheads="1"/>
          </p:cNvSpPr>
          <p:nvPr/>
        </p:nvSpPr>
        <p:spPr bwMode="auto">
          <a:xfrm>
            <a:off x="8020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6" name="Rectangle 1087">
            <a:extLst>
              <a:ext uri="{FF2B5EF4-FFF2-40B4-BE49-F238E27FC236}">
                <a16:creationId xmlns:a16="http://schemas.microsoft.com/office/drawing/2014/main" id="{AC9365D1-B314-483B-A918-E339FC9C6BB0}"/>
              </a:ext>
            </a:extLst>
          </p:cNvPr>
          <p:cNvSpPr>
            <a:spLocks noChangeArrowheads="1"/>
          </p:cNvSpPr>
          <p:nvPr/>
        </p:nvSpPr>
        <p:spPr bwMode="auto">
          <a:xfrm>
            <a:off x="8401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7" name="Rectangle 1088">
            <a:extLst>
              <a:ext uri="{FF2B5EF4-FFF2-40B4-BE49-F238E27FC236}">
                <a16:creationId xmlns:a16="http://schemas.microsoft.com/office/drawing/2014/main" id="{5B5B5A5B-3A56-4E45-87DC-1FCC994165FB}"/>
              </a:ext>
            </a:extLst>
          </p:cNvPr>
          <p:cNvSpPr>
            <a:spLocks noChangeArrowheads="1"/>
          </p:cNvSpPr>
          <p:nvPr/>
        </p:nvSpPr>
        <p:spPr bwMode="auto">
          <a:xfrm>
            <a:off x="8782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8" name="Rectangle 1089">
            <a:extLst>
              <a:ext uri="{FF2B5EF4-FFF2-40B4-BE49-F238E27FC236}">
                <a16:creationId xmlns:a16="http://schemas.microsoft.com/office/drawing/2014/main" id="{05E1837B-B7C9-4CFD-B1B2-BBD5B28EA47C}"/>
              </a:ext>
            </a:extLst>
          </p:cNvPr>
          <p:cNvSpPr>
            <a:spLocks noChangeArrowheads="1"/>
          </p:cNvSpPr>
          <p:nvPr/>
        </p:nvSpPr>
        <p:spPr bwMode="auto">
          <a:xfrm>
            <a:off x="9163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9" name="Rectangle 1090">
            <a:extLst>
              <a:ext uri="{FF2B5EF4-FFF2-40B4-BE49-F238E27FC236}">
                <a16:creationId xmlns:a16="http://schemas.microsoft.com/office/drawing/2014/main" id="{B7EB451A-2A0A-4583-A904-35877B30B929}"/>
              </a:ext>
            </a:extLst>
          </p:cNvPr>
          <p:cNvSpPr>
            <a:spLocks noChangeArrowheads="1"/>
          </p:cNvSpPr>
          <p:nvPr/>
        </p:nvSpPr>
        <p:spPr bwMode="auto">
          <a:xfrm>
            <a:off x="9544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0" name="Rectangle 1091">
            <a:extLst>
              <a:ext uri="{FF2B5EF4-FFF2-40B4-BE49-F238E27FC236}">
                <a16:creationId xmlns:a16="http://schemas.microsoft.com/office/drawing/2014/main" id="{81203DD2-484B-4D7E-9F77-FEBD3860020F}"/>
              </a:ext>
            </a:extLst>
          </p:cNvPr>
          <p:cNvSpPr>
            <a:spLocks noChangeArrowheads="1"/>
          </p:cNvSpPr>
          <p:nvPr/>
        </p:nvSpPr>
        <p:spPr bwMode="auto">
          <a:xfrm>
            <a:off x="9925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1" name="Rectangle 1092">
            <a:extLst>
              <a:ext uri="{FF2B5EF4-FFF2-40B4-BE49-F238E27FC236}">
                <a16:creationId xmlns:a16="http://schemas.microsoft.com/office/drawing/2014/main" id="{A6CB0EED-0E01-44FA-AAD3-B7DE82EF2EB6}"/>
              </a:ext>
            </a:extLst>
          </p:cNvPr>
          <p:cNvSpPr>
            <a:spLocks noChangeArrowheads="1"/>
          </p:cNvSpPr>
          <p:nvPr/>
        </p:nvSpPr>
        <p:spPr bwMode="auto">
          <a:xfrm>
            <a:off x="10306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2" name="Rectangle 1093">
            <a:extLst>
              <a:ext uri="{FF2B5EF4-FFF2-40B4-BE49-F238E27FC236}">
                <a16:creationId xmlns:a16="http://schemas.microsoft.com/office/drawing/2014/main" id="{2068483C-3457-4848-87C8-FDCE89176367}"/>
              </a:ext>
            </a:extLst>
          </p:cNvPr>
          <p:cNvSpPr>
            <a:spLocks noChangeArrowheads="1"/>
          </p:cNvSpPr>
          <p:nvPr/>
        </p:nvSpPr>
        <p:spPr bwMode="auto">
          <a:xfrm>
            <a:off x="10687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3" name="Rectangle 1094">
            <a:extLst>
              <a:ext uri="{FF2B5EF4-FFF2-40B4-BE49-F238E27FC236}">
                <a16:creationId xmlns:a16="http://schemas.microsoft.com/office/drawing/2014/main" id="{8C56D2DC-63E7-4084-BCBE-8A9EFAF4F0AE}"/>
              </a:ext>
            </a:extLst>
          </p:cNvPr>
          <p:cNvSpPr>
            <a:spLocks noChangeArrowheads="1"/>
          </p:cNvSpPr>
          <p:nvPr/>
        </p:nvSpPr>
        <p:spPr bwMode="auto">
          <a:xfrm>
            <a:off x="11068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4" name="Rectangle 1095">
            <a:extLst>
              <a:ext uri="{FF2B5EF4-FFF2-40B4-BE49-F238E27FC236}">
                <a16:creationId xmlns:a16="http://schemas.microsoft.com/office/drawing/2014/main" id="{76B6F4A5-A7DB-4D46-87AF-F3BF06BE0C54}"/>
              </a:ext>
            </a:extLst>
          </p:cNvPr>
          <p:cNvSpPr>
            <a:spLocks noChangeArrowheads="1"/>
          </p:cNvSpPr>
          <p:nvPr/>
        </p:nvSpPr>
        <p:spPr bwMode="auto">
          <a:xfrm>
            <a:off x="11449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5" name="Rectangle 1096">
            <a:extLst>
              <a:ext uri="{FF2B5EF4-FFF2-40B4-BE49-F238E27FC236}">
                <a16:creationId xmlns:a16="http://schemas.microsoft.com/office/drawing/2014/main" id="{A68CFBF2-6080-4549-BF42-FC609831C423}"/>
              </a:ext>
            </a:extLst>
          </p:cNvPr>
          <p:cNvSpPr>
            <a:spLocks noChangeArrowheads="1"/>
          </p:cNvSpPr>
          <p:nvPr/>
        </p:nvSpPr>
        <p:spPr bwMode="auto">
          <a:xfrm>
            <a:off x="8020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6" name="Rectangle 1097">
            <a:extLst>
              <a:ext uri="{FF2B5EF4-FFF2-40B4-BE49-F238E27FC236}">
                <a16:creationId xmlns:a16="http://schemas.microsoft.com/office/drawing/2014/main" id="{208A660A-B40D-4D96-A8A3-AF6EF6A150C6}"/>
              </a:ext>
            </a:extLst>
          </p:cNvPr>
          <p:cNvSpPr>
            <a:spLocks noChangeArrowheads="1"/>
          </p:cNvSpPr>
          <p:nvPr/>
        </p:nvSpPr>
        <p:spPr bwMode="auto">
          <a:xfrm>
            <a:off x="8401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7" name="Rectangle 1098">
            <a:extLst>
              <a:ext uri="{FF2B5EF4-FFF2-40B4-BE49-F238E27FC236}">
                <a16:creationId xmlns:a16="http://schemas.microsoft.com/office/drawing/2014/main" id="{C77CCD5B-047B-42BB-B9FB-948FC6FEDC97}"/>
              </a:ext>
            </a:extLst>
          </p:cNvPr>
          <p:cNvSpPr>
            <a:spLocks noChangeArrowheads="1"/>
          </p:cNvSpPr>
          <p:nvPr/>
        </p:nvSpPr>
        <p:spPr bwMode="auto">
          <a:xfrm>
            <a:off x="8782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8" name="Rectangle 1099">
            <a:extLst>
              <a:ext uri="{FF2B5EF4-FFF2-40B4-BE49-F238E27FC236}">
                <a16:creationId xmlns:a16="http://schemas.microsoft.com/office/drawing/2014/main" id="{C2419BCA-B6A8-42D3-8EC2-2852D9BAAE2F}"/>
              </a:ext>
            </a:extLst>
          </p:cNvPr>
          <p:cNvSpPr>
            <a:spLocks noChangeArrowheads="1"/>
          </p:cNvSpPr>
          <p:nvPr/>
        </p:nvSpPr>
        <p:spPr bwMode="auto">
          <a:xfrm>
            <a:off x="9163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9" name="Rectangle 1100">
            <a:extLst>
              <a:ext uri="{FF2B5EF4-FFF2-40B4-BE49-F238E27FC236}">
                <a16:creationId xmlns:a16="http://schemas.microsoft.com/office/drawing/2014/main" id="{ED5678C4-8A81-4B34-B343-21D31751CC2F}"/>
              </a:ext>
            </a:extLst>
          </p:cNvPr>
          <p:cNvSpPr>
            <a:spLocks noChangeArrowheads="1"/>
          </p:cNvSpPr>
          <p:nvPr/>
        </p:nvSpPr>
        <p:spPr bwMode="auto">
          <a:xfrm>
            <a:off x="9544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0" name="Rectangle 1101">
            <a:extLst>
              <a:ext uri="{FF2B5EF4-FFF2-40B4-BE49-F238E27FC236}">
                <a16:creationId xmlns:a16="http://schemas.microsoft.com/office/drawing/2014/main" id="{C1E1CF77-398E-48B9-84F8-4A0DF0F5AE73}"/>
              </a:ext>
            </a:extLst>
          </p:cNvPr>
          <p:cNvSpPr>
            <a:spLocks noChangeArrowheads="1"/>
          </p:cNvSpPr>
          <p:nvPr/>
        </p:nvSpPr>
        <p:spPr bwMode="auto">
          <a:xfrm>
            <a:off x="9925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1" name="Rectangle 1102">
            <a:extLst>
              <a:ext uri="{FF2B5EF4-FFF2-40B4-BE49-F238E27FC236}">
                <a16:creationId xmlns:a16="http://schemas.microsoft.com/office/drawing/2014/main" id="{53EFFA1C-1BD7-4098-8A87-BFD2A1FB1B18}"/>
              </a:ext>
            </a:extLst>
          </p:cNvPr>
          <p:cNvSpPr>
            <a:spLocks noChangeArrowheads="1"/>
          </p:cNvSpPr>
          <p:nvPr/>
        </p:nvSpPr>
        <p:spPr bwMode="auto">
          <a:xfrm>
            <a:off x="10306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2" name="Rectangle 1103">
            <a:extLst>
              <a:ext uri="{FF2B5EF4-FFF2-40B4-BE49-F238E27FC236}">
                <a16:creationId xmlns:a16="http://schemas.microsoft.com/office/drawing/2014/main" id="{1E0DCACC-707C-453F-8E11-3A634180842C}"/>
              </a:ext>
            </a:extLst>
          </p:cNvPr>
          <p:cNvSpPr>
            <a:spLocks noChangeArrowheads="1"/>
          </p:cNvSpPr>
          <p:nvPr/>
        </p:nvSpPr>
        <p:spPr bwMode="auto">
          <a:xfrm>
            <a:off x="10687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3" name="Rectangle 1104">
            <a:extLst>
              <a:ext uri="{FF2B5EF4-FFF2-40B4-BE49-F238E27FC236}">
                <a16:creationId xmlns:a16="http://schemas.microsoft.com/office/drawing/2014/main" id="{8B1A6B46-1DBC-4550-9907-FA4E3784A389}"/>
              </a:ext>
            </a:extLst>
          </p:cNvPr>
          <p:cNvSpPr>
            <a:spLocks noChangeArrowheads="1"/>
          </p:cNvSpPr>
          <p:nvPr/>
        </p:nvSpPr>
        <p:spPr bwMode="auto">
          <a:xfrm>
            <a:off x="11068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4" name="Rectangle 1105">
            <a:extLst>
              <a:ext uri="{FF2B5EF4-FFF2-40B4-BE49-F238E27FC236}">
                <a16:creationId xmlns:a16="http://schemas.microsoft.com/office/drawing/2014/main" id="{F6BBD28C-ACC5-41F6-86C1-88AF75C015A1}"/>
              </a:ext>
            </a:extLst>
          </p:cNvPr>
          <p:cNvSpPr>
            <a:spLocks noChangeArrowheads="1"/>
          </p:cNvSpPr>
          <p:nvPr/>
        </p:nvSpPr>
        <p:spPr bwMode="auto">
          <a:xfrm>
            <a:off x="11449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5" name="Rectangle 1106">
            <a:extLst>
              <a:ext uri="{FF2B5EF4-FFF2-40B4-BE49-F238E27FC236}">
                <a16:creationId xmlns:a16="http://schemas.microsoft.com/office/drawing/2014/main" id="{ACC1C191-45DC-4254-8286-632E13DA8493}"/>
              </a:ext>
            </a:extLst>
          </p:cNvPr>
          <p:cNvSpPr>
            <a:spLocks noChangeArrowheads="1"/>
          </p:cNvSpPr>
          <p:nvPr/>
        </p:nvSpPr>
        <p:spPr bwMode="auto">
          <a:xfrm>
            <a:off x="8020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6" name="Rectangle 1107">
            <a:extLst>
              <a:ext uri="{FF2B5EF4-FFF2-40B4-BE49-F238E27FC236}">
                <a16:creationId xmlns:a16="http://schemas.microsoft.com/office/drawing/2014/main" id="{D3BABB16-9DCE-430A-9351-34B904D0F149}"/>
              </a:ext>
            </a:extLst>
          </p:cNvPr>
          <p:cNvSpPr>
            <a:spLocks noChangeArrowheads="1"/>
          </p:cNvSpPr>
          <p:nvPr/>
        </p:nvSpPr>
        <p:spPr bwMode="auto">
          <a:xfrm>
            <a:off x="8401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7" name="Rectangle 1108">
            <a:extLst>
              <a:ext uri="{FF2B5EF4-FFF2-40B4-BE49-F238E27FC236}">
                <a16:creationId xmlns:a16="http://schemas.microsoft.com/office/drawing/2014/main" id="{D00DE4AF-9B97-4D10-8095-2EF76E27E782}"/>
              </a:ext>
            </a:extLst>
          </p:cNvPr>
          <p:cNvSpPr>
            <a:spLocks noChangeArrowheads="1"/>
          </p:cNvSpPr>
          <p:nvPr/>
        </p:nvSpPr>
        <p:spPr bwMode="auto">
          <a:xfrm>
            <a:off x="8782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8" name="Rectangle 1109">
            <a:extLst>
              <a:ext uri="{FF2B5EF4-FFF2-40B4-BE49-F238E27FC236}">
                <a16:creationId xmlns:a16="http://schemas.microsoft.com/office/drawing/2014/main" id="{DA0F0B24-914F-46F9-B047-E487B39FED37}"/>
              </a:ext>
            </a:extLst>
          </p:cNvPr>
          <p:cNvSpPr>
            <a:spLocks noChangeArrowheads="1"/>
          </p:cNvSpPr>
          <p:nvPr/>
        </p:nvSpPr>
        <p:spPr bwMode="auto">
          <a:xfrm>
            <a:off x="9163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9" name="Rectangle 1110">
            <a:extLst>
              <a:ext uri="{FF2B5EF4-FFF2-40B4-BE49-F238E27FC236}">
                <a16:creationId xmlns:a16="http://schemas.microsoft.com/office/drawing/2014/main" id="{35A51408-F79A-4B58-9654-130BAFD49DFE}"/>
              </a:ext>
            </a:extLst>
          </p:cNvPr>
          <p:cNvSpPr>
            <a:spLocks noChangeArrowheads="1"/>
          </p:cNvSpPr>
          <p:nvPr/>
        </p:nvSpPr>
        <p:spPr bwMode="auto">
          <a:xfrm>
            <a:off x="9544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0" name="Rectangle 1111">
            <a:extLst>
              <a:ext uri="{FF2B5EF4-FFF2-40B4-BE49-F238E27FC236}">
                <a16:creationId xmlns:a16="http://schemas.microsoft.com/office/drawing/2014/main" id="{3756E6B4-72BF-4118-877F-21BF4F1C88A2}"/>
              </a:ext>
            </a:extLst>
          </p:cNvPr>
          <p:cNvSpPr>
            <a:spLocks noChangeArrowheads="1"/>
          </p:cNvSpPr>
          <p:nvPr/>
        </p:nvSpPr>
        <p:spPr bwMode="auto">
          <a:xfrm>
            <a:off x="9925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1" name="Rectangle 1112">
            <a:extLst>
              <a:ext uri="{FF2B5EF4-FFF2-40B4-BE49-F238E27FC236}">
                <a16:creationId xmlns:a16="http://schemas.microsoft.com/office/drawing/2014/main" id="{F440A70F-9FCC-4476-A060-B688DD6DFF88}"/>
              </a:ext>
            </a:extLst>
          </p:cNvPr>
          <p:cNvSpPr>
            <a:spLocks noChangeArrowheads="1"/>
          </p:cNvSpPr>
          <p:nvPr/>
        </p:nvSpPr>
        <p:spPr bwMode="auto">
          <a:xfrm>
            <a:off x="10306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2" name="Rectangle 1113">
            <a:extLst>
              <a:ext uri="{FF2B5EF4-FFF2-40B4-BE49-F238E27FC236}">
                <a16:creationId xmlns:a16="http://schemas.microsoft.com/office/drawing/2014/main" id="{8D381FD1-299F-488B-8045-8F7512E92B41}"/>
              </a:ext>
            </a:extLst>
          </p:cNvPr>
          <p:cNvSpPr>
            <a:spLocks noChangeArrowheads="1"/>
          </p:cNvSpPr>
          <p:nvPr/>
        </p:nvSpPr>
        <p:spPr bwMode="auto">
          <a:xfrm>
            <a:off x="10687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3" name="Rectangle 1114">
            <a:extLst>
              <a:ext uri="{FF2B5EF4-FFF2-40B4-BE49-F238E27FC236}">
                <a16:creationId xmlns:a16="http://schemas.microsoft.com/office/drawing/2014/main" id="{00A01598-9BC5-4036-A2B1-3746208A17F5}"/>
              </a:ext>
            </a:extLst>
          </p:cNvPr>
          <p:cNvSpPr>
            <a:spLocks noChangeArrowheads="1"/>
          </p:cNvSpPr>
          <p:nvPr/>
        </p:nvSpPr>
        <p:spPr bwMode="auto">
          <a:xfrm>
            <a:off x="11068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4" name="Rectangle 1115">
            <a:extLst>
              <a:ext uri="{FF2B5EF4-FFF2-40B4-BE49-F238E27FC236}">
                <a16:creationId xmlns:a16="http://schemas.microsoft.com/office/drawing/2014/main" id="{FC1FE679-CEE3-45FA-9552-4378B744D6FE}"/>
              </a:ext>
            </a:extLst>
          </p:cNvPr>
          <p:cNvSpPr>
            <a:spLocks noChangeArrowheads="1"/>
          </p:cNvSpPr>
          <p:nvPr/>
        </p:nvSpPr>
        <p:spPr bwMode="auto">
          <a:xfrm>
            <a:off x="11449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5" name="Rectangle 1116">
            <a:extLst>
              <a:ext uri="{FF2B5EF4-FFF2-40B4-BE49-F238E27FC236}">
                <a16:creationId xmlns:a16="http://schemas.microsoft.com/office/drawing/2014/main" id="{19CC3C47-83F5-48AE-AE0A-115498019257}"/>
              </a:ext>
            </a:extLst>
          </p:cNvPr>
          <p:cNvSpPr>
            <a:spLocks noChangeArrowheads="1"/>
          </p:cNvSpPr>
          <p:nvPr/>
        </p:nvSpPr>
        <p:spPr bwMode="auto">
          <a:xfrm>
            <a:off x="8020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6" name="Rectangle 1117">
            <a:extLst>
              <a:ext uri="{FF2B5EF4-FFF2-40B4-BE49-F238E27FC236}">
                <a16:creationId xmlns:a16="http://schemas.microsoft.com/office/drawing/2014/main" id="{DCD1543B-891E-44F7-AC7A-378E6151C8F9}"/>
              </a:ext>
            </a:extLst>
          </p:cNvPr>
          <p:cNvSpPr>
            <a:spLocks noChangeArrowheads="1"/>
          </p:cNvSpPr>
          <p:nvPr/>
        </p:nvSpPr>
        <p:spPr bwMode="auto">
          <a:xfrm>
            <a:off x="8401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7" name="Rectangle 1118">
            <a:extLst>
              <a:ext uri="{FF2B5EF4-FFF2-40B4-BE49-F238E27FC236}">
                <a16:creationId xmlns:a16="http://schemas.microsoft.com/office/drawing/2014/main" id="{4DAD53D1-4377-4564-B6AD-97D8A7A1E8FC}"/>
              </a:ext>
            </a:extLst>
          </p:cNvPr>
          <p:cNvSpPr>
            <a:spLocks noChangeArrowheads="1"/>
          </p:cNvSpPr>
          <p:nvPr/>
        </p:nvSpPr>
        <p:spPr bwMode="auto">
          <a:xfrm>
            <a:off x="8782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8" name="Rectangle 1119">
            <a:extLst>
              <a:ext uri="{FF2B5EF4-FFF2-40B4-BE49-F238E27FC236}">
                <a16:creationId xmlns:a16="http://schemas.microsoft.com/office/drawing/2014/main" id="{E42C5DE9-1FBF-4650-8E39-A128ADE90C4A}"/>
              </a:ext>
            </a:extLst>
          </p:cNvPr>
          <p:cNvSpPr>
            <a:spLocks noChangeArrowheads="1"/>
          </p:cNvSpPr>
          <p:nvPr/>
        </p:nvSpPr>
        <p:spPr bwMode="auto">
          <a:xfrm>
            <a:off x="9163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9" name="Rectangle 1120">
            <a:extLst>
              <a:ext uri="{FF2B5EF4-FFF2-40B4-BE49-F238E27FC236}">
                <a16:creationId xmlns:a16="http://schemas.microsoft.com/office/drawing/2014/main" id="{618B3BD7-D9C5-4F0C-8CD1-02B22043837A}"/>
              </a:ext>
            </a:extLst>
          </p:cNvPr>
          <p:cNvSpPr>
            <a:spLocks noChangeArrowheads="1"/>
          </p:cNvSpPr>
          <p:nvPr/>
        </p:nvSpPr>
        <p:spPr bwMode="auto">
          <a:xfrm>
            <a:off x="9544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0" name="Rectangle 1121">
            <a:extLst>
              <a:ext uri="{FF2B5EF4-FFF2-40B4-BE49-F238E27FC236}">
                <a16:creationId xmlns:a16="http://schemas.microsoft.com/office/drawing/2014/main" id="{C6BC0400-CAE2-41B9-A43E-C16909D0D78D}"/>
              </a:ext>
            </a:extLst>
          </p:cNvPr>
          <p:cNvSpPr>
            <a:spLocks noChangeArrowheads="1"/>
          </p:cNvSpPr>
          <p:nvPr/>
        </p:nvSpPr>
        <p:spPr bwMode="auto">
          <a:xfrm>
            <a:off x="9925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1" name="Rectangle 1122">
            <a:extLst>
              <a:ext uri="{FF2B5EF4-FFF2-40B4-BE49-F238E27FC236}">
                <a16:creationId xmlns:a16="http://schemas.microsoft.com/office/drawing/2014/main" id="{FFFB4227-2E66-4841-A73C-1F4910BE6D8A}"/>
              </a:ext>
            </a:extLst>
          </p:cNvPr>
          <p:cNvSpPr>
            <a:spLocks noChangeArrowheads="1"/>
          </p:cNvSpPr>
          <p:nvPr/>
        </p:nvSpPr>
        <p:spPr bwMode="auto">
          <a:xfrm>
            <a:off x="10306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2" name="Rectangle 1123">
            <a:extLst>
              <a:ext uri="{FF2B5EF4-FFF2-40B4-BE49-F238E27FC236}">
                <a16:creationId xmlns:a16="http://schemas.microsoft.com/office/drawing/2014/main" id="{0E6BA4F3-CB9F-4372-A65B-A27EF97D1376}"/>
              </a:ext>
            </a:extLst>
          </p:cNvPr>
          <p:cNvSpPr>
            <a:spLocks noChangeArrowheads="1"/>
          </p:cNvSpPr>
          <p:nvPr/>
        </p:nvSpPr>
        <p:spPr bwMode="auto">
          <a:xfrm>
            <a:off x="10687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3" name="Rectangle 1124">
            <a:extLst>
              <a:ext uri="{FF2B5EF4-FFF2-40B4-BE49-F238E27FC236}">
                <a16:creationId xmlns:a16="http://schemas.microsoft.com/office/drawing/2014/main" id="{3EFA9EBA-AB70-4EBF-9188-AC56862683B0}"/>
              </a:ext>
            </a:extLst>
          </p:cNvPr>
          <p:cNvSpPr>
            <a:spLocks noChangeArrowheads="1"/>
          </p:cNvSpPr>
          <p:nvPr/>
        </p:nvSpPr>
        <p:spPr bwMode="auto">
          <a:xfrm>
            <a:off x="11068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4" name="Rectangle 1125">
            <a:extLst>
              <a:ext uri="{FF2B5EF4-FFF2-40B4-BE49-F238E27FC236}">
                <a16:creationId xmlns:a16="http://schemas.microsoft.com/office/drawing/2014/main" id="{3C280175-6D21-41E0-9A51-9E04FD1DDCCA}"/>
              </a:ext>
            </a:extLst>
          </p:cNvPr>
          <p:cNvSpPr>
            <a:spLocks noChangeArrowheads="1"/>
          </p:cNvSpPr>
          <p:nvPr/>
        </p:nvSpPr>
        <p:spPr bwMode="auto">
          <a:xfrm>
            <a:off x="11449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5" name="Line 1126">
            <a:extLst>
              <a:ext uri="{FF2B5EF4-FFF2-40B4-BE49-F238E27FC236}">
                <a16:creationId xmlns:a16="http://schemas.microsoft.com/office/drawing/2014/main" id="{1FEAF0BC-DD65-42C6-907C-447A541DD770}"/>
              </a:ext>
            </a:extLst>
          </p:cNvPr>
          <p:cNvSpPr>
            <a:spLocks noChangeShapeType="1"/>
          </p:cNvSpPr>
          <p:nvPr/>
        </p:nvSpPr>
        <p:spPr bwMode="auto">
          <a:xfrm>
            <a:off x="8020050" y="6334125"/>
            <a:ext cx="3810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p>
        </p:txBody>
      </p:sp>
      <p:sp>
        <p:nvSpPr>
          <p:cNvPr id="106" name="Line 1127">
            <a:extLst>
              <a:ext uri="{FF2B5EF4-FFF2-40B4-BE49-F238E27FC236}">
                <a16:creationId xmlns:a16="http://schemas.microsoft.com/office/drawing/2014/main" id="{9963A0C1-5C05-4AD8-9FD3-D48A10BB4E31}"/>
              </a:ext>
            </a:extLst>
          </p:cNvPr>
          <p:cNvSpPr>
            <a:spLocks noChangeShapeType="1"/>
          </p:cNvSpPr>
          <p:nvPr/>
        </p:nvSpPr>
        <p:spPr bwMode="auto">
          <a:xfrm flipV="1">
            <a:off x="8020050" y="2524125"/>
            <a:ext cx="0" cy="3810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p>
        </p:txBody>
      </p:sp>
      <p:sp>
        <p:nvSpPr>
          <p:cNvPr id="107" name="Oval 1130">
            <a:extLst>
              <a:ext uri="{FF2B5EF4-FFF2-40B4-BE49-F238E27FC236}">
                <a16:creationId xmlns:a16="http://schemas.microsoft.com/office/drawing/2014/main" id="{3EE7539B-0BAA-4F31-B3CC-A3E42ED98024}"/>
              </a:ext>
            </a:extLst>
          </p:cNvPr>
          <p:cNvSpPr>
            <a:spLocks noChangeArrowheads="1"/>
          </p:cNvSpPr>
          <p:nvPr/>
        </p:nvSpPr>
        <p:spPr bwMode="auto">
          <a:xfrm>
            <a:off x="8401050" y="5038725"/>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8" name="Oval 1131">
            <a:extLst>
              <a:ext uri="{FF2B5EF4-FFF2-40B4-BE49-F238E27FC236}">
                <a16:creationId xmlns:a16="http://schemas.microsoft.com/office/drawing/2014/main" id="{A596EC8F-00AD-4340-B24F-DC8628B598CD}"/>
              </a:ext>
            </a:extLst>
          </p:cNvPr>
          <p:cNvSpPr>
            <a:spLocks noChangeArrowheads="1"/>
          </p:cNvSpPr>
          <p:nvPr/>
        </p:nvSpPr>
        <p:spPr bwMode="auto">
          <a:xfrm>
            <a:off x="9010650" y="5572125"/>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9" name="Rectangle 1134" descr="Wide downward diagonal">
            <a:extLst>
              <a:ext uri="{FF2B5EF4-FFF2-40B4-BE49-F238E27FC236}">
                <a16:creationId xmlns:a16="http://schemas.microsoft.com/office/drawing/2014/main" id="{F448ACB6-77DE-47EF-913D-F7D66B33402D}"/>
              </a:ext>
            </a:extLst>
          </p:cNvPr>
          <p:cNvSpPr>
            <a:spLocks noChangeArrowheads="1"/>
          </p:cNvSpPr>
          <p:nvPr/>
        </p:nvSpPr>
        <p:spPr bwMode="auto">
          <a:xfrm>
            <a:off x="10001250" y="3057525"/>
            <a:ext cx="152400" cy="152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0" name="Rectangle 1136" descr="Wide downward diagonal">
            <a:extLst>
              <a:ext uri="{FF2B5EF4-FFF2-40B4-BE49-F238E27FC236}">
                <a16:creationId xmlns:a16="http://schemas.microsoft.com/office/drawing/2014/main" id="{FC136965-9D7F-4B88-B404-8D1C40B9987A}"/>
              </a:ext>
            </a:extLst>
          </p:cNvPr>
          <p:cNvSpPr>
            <a:spLocks noChangeArrowheads="1"/>
          </p:cNvSpPr>
          <p:nvPr/>
        </p:nvSpPr>
        <p:spPr bwMode="auto">
          <a:xfrm>
            <a:off x="10382250" y="3743325"/>
            <a:ext cx="152400" cy="152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1" name="Rectangle 1137" descr="Wide downward diagonal">
            <a:extLst>
              <a:ext uri="{FF2B5EF4-FFF2-40B4-BE49-F238E27FC236}">
                <a16:creationId xmlns:a16="http://schemas.microsoft.com/office/drawing/2014/main" id="{5F195AE0-98E8-481E-906C-05FAB818895B}"/>
              </a:ext>
            </a:extLst>
          </p:cNvPr>
          <p:cNvSpPr>
            <a:spLocks noChangeArrowheads="1"/>
          </p:cNvSpPr>
          <p:nvPr/>
        </p:nvSpPr>
        <p:spPr bwMode="auto">
          <a:xfrm>
            <a:off x="10991850" y="2752725"/>
            <a:ext cx="152400" cy="152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2" name="Rectangle 1138" descr="Wide downward diagonal">
            <a:extLst>
              <a:ext uri="{FF2B5EF4-FFF2-40B4-BE49-F238E27FC236}">
                <a16:creationId xmlns:a16="http://schemas.microsoft.com/office/drawing/2014/main" id="{0F811622-A562-4405-B738-AAFEC7C9D216}"/>
              </a:ext>
            </a:extLst>
          </p:cNvPr>
          <p:cNvSpPr>
            <a:spLocks noChangeArrowheads="1"/>
          </p:cNvSpPr>
          <p:nvPr/>
        </p:nvSpPr>
        <p:spPr bwMode="auto">
          <a:xfrm>
            <a:off x="11144250" y="3743325"/>
            <a:ext cx="152400" cy="152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3" name="Rectangle 1140" descr="Wide downward diagonal">
            <a:extLst>
              <a:ext uri="{FF2B5EF4-FFF2-40B4-BE49-F238E27FC236}">
                <a16:creationId xmlns:a16="http://schemas.microsoft.com/office/drawing/2014/main" id="{9AC70E34-F0DA-4E58-B283-75DCA9FE1089}"/>
              </a:ext>
            </a:extLst>
          </p:cNvPr>
          <p:cNvSpPr>
            <a:spLocks noChangeArrowheads="1"/>
          </p:cNvSpPr>
          <p:nvPr/>
        </p:nvSpPr>
        <p:spPr bwMode="auto">
          <a:xfrm>
            <a:off x="11068050" y="4505325"/>
            <a:ext cx="152400" cy="152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4" name="Oval 1143">
            <a:extLst>
              <a:ext uri="{FF2B5EF4-FFF2-40B4-BE49-F238E27FC236}">
                <a16:creationId xmlns:a16="http://schemas.microsoft.com/office/drawing/2014/main" id="{0A4FAC26-76F7-436E-81F9-8121C4E5B5C4}"/>
              </a:ext>
            </a:extLst>
          </p:cNvPr>
          <p:cNvSpPr>
            <a:spLocks noChangeArrowheads="1"/>
          </p:cNvSpPr>
          <p:nvPr/>
        </p:nvSpPr>
        <p:spPr bwMode="auto">
          <a:xfrm>
            <a:off x="8934450" y="4200525"/>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5" name="Oval 1145">
            <a:extLst>
              <a:ext uri="{FF2B5EF4-FFF2-40B4-BE49-F238E27FC236}">
                <a16:creationId xmlns:a16="http://schemas.microsoft.com/office/drawing/2014/main" id="{2CC95977-4D98-49B5-83DD-B3BF22A23994}"/>
              </a:ext>
            </a:extLst>
          </p:cNvPr>
          <p:cNvSpPr>
            <a:spLocks noChangeArrowheads="1"/>
          </p:cNvSpPr>
          <p:nvPr/>
        </p:nvSpPr>
        <p:spPr bwMode="auto">
          <a:xfrm>
            <a:off x="8172450" y="5876925"/>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6" name="Oval 1150">
            <a:extLst>
              <a:ext uri="{FF2B5EF4-FFF2-40B4-BE49-F238E27FC236}">
                <a16:creationId xmlns:a16="http://schemas.microsoft.com/office/drawing/2014/main" id="{A66D9B91-0687-4E1A-84EB-B6B5886D2766}"/>
              </a:ext>
            </a:extLst>
          </p:cNvPr>
          <p:cNvSpPr>
            <a:spLocks noChangeArrowheads="1"/>
          </p:cNvSpPr>
          <p:nvPr/>
        </p:nvSpPr>
        <p:spPr bwMode="auto">
          <a:xfrm>
            <a:off x="8786813" y="4200525"/>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grpSp>
        <p:nvGrpSpPr>
          <p:cNvPr id="117" name="Group 1153">
            <a:extLst>
              <a:ext uri="{FF2B5EF4-FFF2-40B4-BE49-F238E27FC236}">
                <a16:creationId xmlns:a16="http://schemas.microsoft.com/office/drawing/2014/main" id="{113AF6CE-7F75-47DB-B7D3-D9BBBC34FC06}"/>
              </a:ext>
            </a:extLst>
          </p:cNvPr>
          <p:cNvGrpSpPr>
            <a:grpSpLocks/>
          </p:cNvGrpSpPr>
          <p:nvPr/>
        </p:nvGrpSpPr>
        <p:grpSpPr bwMode="auto">
          <a:xfrm>
            <a:off x="7486650" y="2371725"/>
            <a:ext cx="4376738" cy="4314825"/>
            <a:chOff x="1104" y="703"/>
            <a:chExt cx="2757" cy="2718"/>
          </a:xfrm>
        </p:grpSpPr>
        <p:sp>
          <p:nvSpPr>
            <p:cNvPr id="118" name="Text Box 1154">
              <a:extLst>
                <a:ext uri="{FF2B5EF4-FFF2-40B4-BE49-F238E27FC236}">
                  <a16:creationId xmlns:a16="http://schemas.microsoft.com/office/drawing/2014/main" id="{F12877A9-B281-4C63-92CB-B2F86198E290}"/>
                </a:ext>
              </a:extLst>
            </p:cNvPr>
            <p:cNvSpPr txBox="1">
              <a:spLocks noChangeArrowheads="1"/>
            </p:cNvSpPr>
            <p:nvPr/>
          </p:nvSpPr>
          <p:spPr bwMode="auto">
            <a:xfrm>
              <a:off x="1104" y="703"/>
              <a:ext cx="21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10</a:t>
              </a:r>
            </a:p>
          </p:txBody>
        </p:sp>
        <p:sp>
          <p:nvSpPr>
            <p:cNvPr id="119" name="Text Box 1155">
              <a:extLst>
                <a:ext uri="{FF2B5EF4-FFF2-40B4-BE49-F238E27FC236}">
                  <a16:creationId xmlns:a16="http://schemas.microsoft.com/office/drawing/2014/main" id="{AE32A7C0-AB73-4492-AEFF-2E41DE69CDB3}"/>
                </a:ext>
              </a:extLst>
            </p:cNvPr>
            <p:cNvSpPr txBox="1">
              <a:spLocks noChangeArrowheads="1"/>
            </p:cNvSpPr>
            <p:nvPr/>
          </p:nvSpPr>
          <p:spPr bwMode="auto">
            <a:xfrm>
              <a:off x="153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1</a:t>
              </a:r>
            </a:p>
          </p:txBody>
        </p:sp>
        <p:sp>
          <p:nvSpPr>
            <p:cNvPr id="120" name="Text Box 1156">
              <a:extLst>
                <a:ext uri="{FF2B5EF4-FFF2-40B4-BE49-F238E27FC236}">
                  <a16:creationId xmlns:a16="http://schemas.microsoft.com/office/drawing/2014/main" id="{628C490C-E9A1-436D-AE6F-964A53A83E27}"/>
                </a:ext>
              </a:extLst>
            </p:cNvPr>
            <p:cNvSpPr txBox="1">
              <a:spLocks noChangeArrowheads="1"/>
            </p:cNvSpPr>
            <p:nvPr/>
          </p:nvSpPr>
          <p:spPr bwMode="auto">
            <a:xfrm>
              <a:off x="177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2</a:t>
              </a:r>
            </a:p>
          </p:txBody>
        </p:sp>
        <p:sp>
          <p:nvSpPr>
            <p:cNvPr id="121" name="Text Box 1157">
              <a:extLst>
                <a:ext uri="{FF2B5EF4-FFF2-40B4-BE49-F238E27FC236}">
                  <a16:creationId xmlns:a16="http://schemas.microsoft.com/office/drawing/2014/main" id="{161961E4-0185-44D0-914A-9837EA308499}"/>
                </a:ext>
              </a:extLst>
            </p:cNvPr>
            <p:cNvSpPr txBox="1">
              <a:spLocks noChangeArrowheads="1"/>
            </p:cNvSpPr>
            <p:nvPr/>
          </p:nvSpPr>
          <p:spPr bwMode="auto">
            <a:xfrm>
              <a:off x="201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3</a:t>
              </a:r>
            </a:p>
          </p:txBody>
        </p:sp>
        <p:sp>
          <p:nvSpPr>
            <p:cNvPr id="122" name="Text Box 1158">
              <a:extLst>
                <a:ext uri="{FF2B5EF4-FFF2-40B4-BE49-F238E27FC236}">
                  <a16:creationId xmlns:a16="http://schemas.microsoft.com/office/drawing/2014/main" id="{337B5668-4E4B-4121-A736-B695B0161780}"/>
                </a:ext>
              </a:extLst>
            </p:cNvPr>
            <p:cNvSpPr txBox="1">
              <a:spLocks noChangeArrowheads="1"/>
            </p:cNvSpPr>
            <p:nvPr/>
          </p:nvSpPr>
          <p:spPr bwMode="auto">
            <a:xfrm>
              <a:off x="225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4</a:t>
              </a:r>
            </a:p>
          </p:txBody>
        </p:sp>
        <p:sp>
          <p:nvSpPr>
            <p:cNvPr id="123" name="Text Box 1159">
              <a:extLst>
                <a:ext uri="{FF2B5EF4-FFF2-40B4-BE49-F238E27FC236}">
                  <a16:creationId xmlns:a16="http://schemas.microsoft.com/office/drawing/2014/main" id="{4529A899-891F-47E3-8BF8-E3292776E833}"/>
                </a:ext>
              </a:extLst>
            </p:cNvPr>
            <p:cNvSpPr txBox="1">
              <a:spLocks noChangeArrowheads="1"/>
            </p:cNvSpPr>
            <p:nvPr/>
          </p:nvSpPr>
          <p:spPr bwMode="auto">
            <a:xfrm>
              <a:off x="249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5</a:t>
              </a:r>
            </a:p>
          </p:txBody>
        </p:sp>
        <p:sp>
          <p:nvSpPr>
            <p:cNvPr id="124" name="Text Box 1160">
              <a:extLst>
                <a:ext uri="{FF2B5EF4-FFF2-40B4-BE49-F238E27FC236}">
                  <a16:creationId xmlns:a16="http://schemas.microsoft.com/office/drawing/2014/main" id="{3FD39756-AAF7-4A41-A867-2C36D8431B0F}"/>
                </a:ext>
              </a:extLst>
            </p:cNvPr>
            <p:cNvSpPr txBox="1">
              <a:spLocks noChangeArrowheads="1"/>
            </p:cNvSpPr>
            <p:nvPr/>
          </p:nvSpPr>
          <p:spPr bwMode="auto">
            <a:xfrm>
              <a:off x="273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6</a:t>
              </a:r>
            </a:p>
          </p:txBody>
        </p:sp>
        <p:sp>
          <p:nvSpPr>
            <p:cNvPr id="125" name="Text Box 1161">
              <a:extLst>
                <a:ext uri="{FF2B5EF4-FFF2-40B4-BE49-F238E27FC236}">
                  <a16:creationId xmlns:a16="http://schemas.microsoft.com/office/drawing/2014/main" id="{EA85F6D2-4A72-4918-85EA-59F5C861ACB8}"/>
                </a:ext>
              </a:extLst>
            </p:cNvPr>
            <p:cNvSpPr txBox="1">
              <a:spLocks noChangeArrowheads="1"/>
            </p:cNvSpPr>
            <p:nvPr/>
          </p:nvSpPr>
          <p:spPr bwMode="auto">
            <a:xfrm>
              <a:off x="297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7</a:t>
              </a:r>
            </a:p>
          </p:txBody>
        </p:sp>
        <p:sp>
          <p:nvSpPr>
            <p:cNvPr id="126" name="Text Box 1162">
              <a:extLst>
                <a:ext uri="{FF2B5EF4-FFF2-40B4-BE49-F238E27FC236}">
                  <a16:creationId xmlns:a16="http://schemas.microsoft.com/office/drawing/2014/main" id="{325794D5-2B01-4B77-B083-AD6B47B38151}"/>
                </a:ext>
              </a:extLst>
            </p:cNvPr>
            <p:cNvSpPr txBox="1">
              <a:spLocks noChangeArrowheads="1"/>
            </p:cNvSpPr>
            <p:nvPr/>
          </p:nvSpPr>
          <p:spPr bwMode="auto">
            <a:xfrm>
              <a:off x="321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8</a:t>
              </a:r>
            </a:p>
          </p:txBody>
        </p:sp>
        <p:sp>
          <p:nvSpPr>
            <p:cNvPr id="127" name="Text Box 1163">
              <a:extLst>
                <a:ext uri="{FF2B5EF4-FFF2-40B4-BE49-F238E27FC236}">
                  <a16:creationId xmlns:a16="http://schemas.microsoft.com/office/drawing/2014/main" id="{76C09BCC-7BA6-408D-A756-F4F7C0C69C91}"/>
                </a:ext>
              </a:extLst>
            </p:cNvPr>
            <p:cNvSpPr txBox="1">
              <a:spLocks noChangeArrowheads="1"/>
            </p:cNvSpPr>
            <p:nvPr/>
          </p:nvSpPr>
          <p:spPr bwMode="auto">
            <a:xfrm>
              <a:off x="345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9</a:t>
              </a:r>
            </a:p>
          </p:txBody>
        </p:sp>
        <p:sp>
          <p:nvSpPr>
            <p:cNvPr id="128" name="Text Box 1164">
              <a:extLst>
                <a:ext uri="{FF2B5EF4-FFF2-40B4-BE49-F238E27FC236}">
                  <a16:creationId xmlns:a16="http://schemas.microsoft.com/office/drawing/2014/main" id="{6870022E-EB41-450A-9A5B-9B80882EDD80}"/>
                </a:ext>
              </a:extLst>
            </p:cNvPr>
            <p:cNvSpPr txBox="1">
              <a:spLocks noChangeArrowheads="1"/>
            </p:cNvSpPr>
            <p:nvPr/>
          </p:nvSpPr>
          <p:spPr bwMode="auto">
            <a:xfrm>
              <a:off x="3648" y="3247"/>
              <a:ext cx="21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10</a:t>
              </a:r>
            </a:p>
          </p:txBody>
        </p:sp>
        <p:sp>
          <p:nvSpPr>
            <p:cNvPr id="129" name="Text Box 1165">
              <a:extLst>
                <a:ext uri="{FF2B5EF4-FFF2-40B4-BE49-F238E27FC236}">
                  <a16:creationId xmlns:a16="http://schemas.microsoft.com/office/drawing/2014/main" id="{D5D9037C-43F4-46E4-90A5-1B961BD9E792}"/>
                </a:ext>
              </a:extLst>
            </p:cNvPr>
            <p:cNvSpPr txBox="1">
              <a:spLocks noChangeArrowheads="1"/>
            </p:cNvSpPr>
            <p:nvPr/>
          </p:nvSpPr>
          <p:spPr bwMode="auto">
            <a:xfrm>
              <a:off x="1152" y="286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1</a:t>
              </a:r>
            </a:p>
          </p:txBody>
        </p:sp>
        <p:sp>
          <p:nvSpPr>
            <p:cNvPr id="130" name="Text Box 1166">
              <a:extLst>
                <a:ext uri="{FF2B5EF4-FFF2-40B4-BE49-F238E27FC236}">
                  <a16:creationId xmlns:a16="http://schemas.microsoft.com/office/drawing/2014/main" id="{A5FED08E-94F0-4A43-A7E3-659C627BAF3E}"/>
                </a:ext>
              </a:extLst>
            </p:cNvPr>
            <p:cNvSpPr txBox="1">
              <a:spLocks noChangeArrowheads="1"/>
            </p:cNvSpPr>
            <p:nvPr/>
          </p:nvSpPr>
          <p:spPr bwMode="auto">
            <a:xfrm>
              <a:off x="1152" y="262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2</a:t>
              </a:r>
            </a:p>
          </p:txBody>
        </p:sp>
        <p:sp>
          <p:nvSpPr>
            <p:cNvPr id="131" name="Text Box 1167">
              <a:extLst>
                <a:ext uri="{FF2B5EF4-FFF2-40B4-BE49-F238E27FC236}">
                  <a16:creationId xmlns:a16="http://schemas.microsoft.com/office/drawing/2014/main" id="{6EC6621E-3A4B-4A73-89EB-B3CB0174388A}"/>
                </a:ext>
              </a:extLst>
            </p:cNvPr>
            <p:cNvSpPr txBox="1">
              <a:spLocks noChangeArrowheads="1"/>
            </p:cNvSpPr>
            <p:nvPr/>
          </p:nvSpPr>
          <p:spPr bwMode="auto">
            <a:xfrm>
              <a:off x="1152" y="238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3</a:t>
              </a:r>
            </a:p>
          </p:txBody>
        </p:sp>
        <p:sp>
          <p:nvSpPr>
            <p:cNvPr id="132" name="Text Box 1168">
              <a:extLst>
                <a:ext uri="{FF2B5EF4-FFF2-40B4-BE49-F238E27FC236}">
                  <a16:creationId xmlns:a16="http://schemas.microsoft.com/office/drawing/2014/main" id="{79B1FD4B-56D1-4974-83CF-06B7EEEFC8A0}"/>
                </a:ext>
              </a:extLst>
            </p:cNvPr>
            <p:cNvSpPr txBox="1">
              <a:spLocks noChangeArrowheads="1"/>
            </p:cNvSpPr>
            <p:nvPr/>
          </p:nvSpPr>
          <p:spPr bwMode="auto">
            <a:xfrm>
              <a:off x="1152" y="214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4</a:t>
              </a:r>
            </a:p>
          </p:txBody>
        </p:sp>
        <p:sp>
          <p:nvSpPr>
            <p:cNvPr id="133" name="Text Box 1169">
              <a:extLst>
                <a:ext uri="{FF2B5EF4-FFF2-40B4-BE49-F238E27FC236}">
                  <a16:creationId xmlns:a16="http://schemas.microsoft.com/office/drawing/2014/main" id="{BA365642-F999-417B-99ED-62F74893E547}"/>
                </a:ext>
              </a:extLst>
            </p:cNvPr>
            <p:cNvSpPr txBox="1">
              <a:spLocks noChangeArrowheads="1"/>
            </p:cNvSpPr>
            <p:nvPr/>
          </p:nvSpPr>
          <p:spPr bwMode="auto">
            <a:xfrm>
              <a:off x="1152" y="190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5</a:t>
              </a:r>
            </a:p>
          </p:txBody>
        </p:sp>
        <p:sp>
          <p:nvSpPr>
            <p:cNvPr id="134" name="Text Box 1170">
              <a:extLst>
                <a:ext uri="{FF2B5EF4-FFF2-40B4-BE49-F238E27FC236}">
                  <a16:creationId xmlns:a16="http://schemas.microsoft.com/office/drawing/2014/main" id="{8231715D-532F-4E1D-9344-85C2549064E1}"/>
                </a:ext>
              </a:extLst>
            </p:cNvPr>
            <p:cNvSpPr txBox="1">
              <a:spLocks noChangeArrowheads="1"/>
            </p:cNvSpPr>
            <p:nvPr/>
          </p:nvSpPr>
          <p:spPr bwMode="auto">
            <a:xfrm>
              <a:off x="1152" y="166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6</a:t>
              </a:r>
            </a:p>
          </p:txBody>
        </p:sp>
        <p:sp>
          <p:nvSpPr>
            <p:cNvPr id="135" name="Text Box 1171">
              <a:extLst>
                <a:ext uri="{FF2B5EF4-FFF2-40B4-BE49-F238E27FC236}">
                  <a16:creationId xmlns:a16="http://schemas.microsoft.com/office/drawing/2014/main" id="{DDF2D3B7-FD81-4F91-A26B-39C786011A83}"/>
                </a:ext>
              </a:extLst>
            </p:cNvPr>
            <p:cNvSpPr txBox="1">
              <a:spLocks noChangeArrowheads="1"/>
            </p:cNvSpPr>
            <p:nvPr/>
          </p:nvSpPr>
          <p:spPr bwMode="auto">
            <a:xfrm>
              <a:off x="1152" y="142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7</a:t>
              </a:r>
            </a:p>
          </p:txBody>
        </p:sp>
        <p:sp>
          <p:nvSpPr>
            <p:cNvPr id="136" name="Text Box 1172">
              <a:extLst>
                <a:ext uri="{FF2B5EF4-FFF2-40B4-BE49-F238E27FC236}">
                  <a16:creationId xmlns:a16="http://schemas.microsoft.com/office/drawing/2014/main" id="{DEE375C0-92ED-44C9-B61C-D88EC128039F}"/>
                </a:ext>
              </a:extLst>
            </p:cNvPr>
            <p:cNvSpPr txBox="1">
              <a:spLocks noChangeArrowheads="1"/>
            </p:cNvSpPr>
            <p:nvPr/>
          </p:nvSpPr>
          <p:spPr bwMode="auto">
            <a:xfrm>
              <a:off x="1152" y="118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8</a:t>
              </a:r>
            </a:p>
          </p:txBody>
        </p:sp>
        <p:sp>
          <p:nvSpPr>
            <p:cNvPr id="137" name="Text Box 1173">
              <a:extLst>
                <a:ext uri="{FF2B5EF4-FFF2-40B4-BE49-F238E27FC236}">
                  <a16:creationId xmlns:a16="http://schemas.microsoft.com/office/drawing/2014/main" id="{25B07C9A-18B1-4AD4-A00D-5F8728C660AB}"/>
                </a:ext>
              </a:extLst>
            </p:cNvPr>
            <p:cNvSpPr txBox="1">
              <a:spLocks noChangeArrowheads="1"/>
            </p:cNvSpPr>
            <p:nvPr/>
          </p:nvSpPr>
          <p:spPr bwMode="auto">
            <a:xfrm>
              <a:off x="1152" y="94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9</a:t>
              </a:r>
            </a:p>
          </p:txBody>
        </p:sp>
      </p:grpSp>
      <p:sp>
        <p:nvSpPr>
          <p:cNvPr id="138" name="TextBox 137">
            <a:extLst>
              <a:ext uri="{FF2B5EF4-FFF2-40B4-BE49-F238E27FC236}">
                <a16:creationId xmlns:a16="http://schemas.microsoft.com/office/drawing/2014/main" id="{F01F9635-4697-42A1-820F-46F37EA84852}"/>
              </a:ext>
            </a:extLst>
          </p:cNvPr>
          <p:cNvSpPr txBox="1"/>
          <p:nvPr/>
        </p:nvSpPr>
        <p:spPr>
          <a:xfrm>
            <a:off x="114300" y="209550"/>
            <a:ext cx="7710487" cy="2862322"/>
          </a:xfrm>
          <a:prstGeom prst="rect">
            <a:avLst/>
          </a:prstGeom>
          <a:noFill/>
        </p:spPr>
        <p:txBody>
          <a:bodyPr wrap="square" rtlCol="0">
            <a:spAutoFit/>
          </a:bodyPr>
          <a:lstStyle/>
          <a:p>
            <a:r>
              <a:rPr lang="en-US" dirty="0"/>
              <a:t>Normally we do a nearest neighbor search in order, top to bottom</a:t>
            </a:r>
          </a:p>
          <a:p>
            <a:r>
              <a:rPr lang="en-US" dirty="0"/>
              <a:t> </a:t>
            </a:r>
          </a:p>
          <a:p>
            <a:r>
              <a:rPr lang="en-US" dirty="0"/>
              <a:t>However, consider the first and third instances, they are highly redundant.</a:t>
            </a:r>
          </a:p>
          <a:p>
            <a:endParaRPr lang="en-US" dirty="0"/>
          </a:p>
          <a:p>
            <a:r>
              <a:rPr lang="en-US" dirty="0"/>
              <a:t>Any item that is correctly classified by instance 1, would surely be correctly classified by instance 3. So we should…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3115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a:extLst>
              <a:ext uri="{FF2B5EF4-FFF2-40B4-BE49-F238E27FC236}">
                <a16:creationId xmlns:a16="http://schemas.microsoft.com/office/drawing/2014/main" id="{AA3F5997-B2FB-4316-9FA8-299ECD20B4C5}"/>
              </a:ext>
            </a:extLst>
          </p:cNvPr>
          <p:cNvSpPr>
            <a:spLocks noChangeArrowheads="1"/>
          </p:cNvSpPr>
          <p:nvPr/>
        </p:nvSpPr>
        <p:spPr bwMode="auto">
          <a:xfrm>
            <a:off x="8020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 name="Rectangle 1027">
            <a:extLst>
              <a:ext uri="{FF2B5EF4-FFF2-40B4-BE49-F238E27FC236}">
                <a16:creationId xmlns:a16="http://schemas.microsoft.com/office/drawing/2014/main" id="{DAE8DC25-CB07-4A37-9D99-4C2DC0AD239B}"/>
              </a:ext>
            </a:extLst>
          </p:cNvPr>
          <p:cNvSpPr>
            <a:spLocks noChangeArrowheads="1"/>
          </p:cNvSpPr>
          <p:nvPr/>
        </p:nvSpPr>
        <p:spPr bwMode="auto">
          <a:xfrm>
            <a:off x="8401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 name="Rectangle 1028">
            <a:extLst>
              <a:ext uri="{FF2B5EF4-FFF2-40B4-BE49-F238E27FC236}">
                <a16:creationId xmlns:a16="http://schemas.microsoft.com/office/drawing/2014/main" id="{3E2CA4E6-B8C4-43ED-AFC3-AA7DB9B9F891}"/>
              </a:ext>
            </a:extLst>
          </p:cNvPr>
          <p:cNvSpPr>
            <a:spLocks noChangeArrowheads="1"/>
          </p:cNvSpPr>
          <p:nvPr/>
        </p:nvSpPr>
        <p:spPr bwMode="auto">
          <a:xfrm>
            <a:off x="8782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 name="Rectangle 1029">
            <a:extLst>
              <a:ext uri="{FF2B5EF4-FFF2-40B4-BE49-F238E27FC236}">
                <a16:creationId xmlns:a16="http://schemas.microsoft.com/office/drawing/2014/main" id="{DF86DCF5-99A8-49E4-BC43-95AFCA2F6962}"/>
              </a:ext>
            </a:extLst>
          </p:cNvPr>
          <p:cNvSpPr>
            <a:spLocks noChangeArrowheads="1"/>
          </p:cNvSpPr>
          <p:nvPr/>
        </p:nvSpPr>
        <p:spPr bwMode="auto">
          <a:xfrm>
            <a:off x="9163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 name="Rectangle 1030">
            <a:extLst>
              <a:ext uri="{FF2B5EF4-FFF2-40B4-BE49-F238E27FC236}">
                <a16:creationId xmlns:a16="http://schemas.microsoft.com/office/drawing/2014/main" id="{69980252-96F8-4FE9-84A2-357AEABC655F}"/>
              </a:ext>
            </a:extLst>
          </p:cNvPr>
          <p:cNvSpPr>
            <a:spLocks noChangeArrowheads="1"/>
          </p:cNvSpPr>
          <p:nvPr/>
        </p:nvSpPr>
        <p:spPr bwMode="auto">
          <a:xfrm>
            <a:off x="9544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 name="Rectangle 1031">
            <a:extLst>
              <a:ext uri="{FF2B5EF4-FFF2-40B4-BE49-F238E27FC236}">
                <a16:creationId xmlns:a16="http://schemas.microsoft.com/office/drawing/2014/main" id="{0915D46F-72F4-4969-8FDE-2BD1B1E86628}"/>
              </a:ext>
            </a:extLst>
          </p:cNvPr>
          <p:cNvSpPr>
            <a:spLocks noChangeArrowheads="1"/>
          </p:cNvSpPr>
          <p:nvPr/>
        </p:nvSpPr>
        <p:spPr bwMode="auto">
          <a:xfrm>
            <a:off x="9925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 name="Rectangle 1032">
            <a:extLst>
              <a:ext uri="{FF2B5EF4-FFF2-40B4-BE49-F238E27FC236}">
                <a16:creationId xmlns:a16="http://schemas.microsoft.com/office/drawing/2014/main" id="{DAEDE497-A239-45BF-AD88-8E96F39A4383}"/>
              </a:ext>
            </a:extLst>
          </p:cNvPr>
          <p:cNvSpPr>
            <a:spLocks noChangeArrowheads="1"/>
          </p:cNvSpPr>
          <p:nvPr/>
        </p:nvSpPr>
        <p:spPr bwMode="auto">
          <a:xfrm>
            <a:off x="10306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2" name="Rectangle 1033">
            <a:extLst>
              <a:ext uri="{FF2B5EF4-FFF2-40B4-BE49-F238E27FC236}">
                <a16:creationId xmlns:a16="http://schemas.microsoft.com/office/drawing/2014/main" id="{D8D3ABC3-15FE-4B4C-90E9-22BCA9B6C771}"/>
              </a:ext>
            </a:extLst>
          </p:cNvPr>
          <p:cNvSpPr>
            <a:spLocks noChangeArrowheads="1"/>
          </p:cNvSpPr>
          <p:nvPr/>
        </p:nvSpPr>
        <p:spPr bwMode="auto">
          <a:xfrm>
            <a:off x="10687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3" name="Rectangle 1034">
            <a:extLst>
              <a:ext uri="{FF2B5EF4-FFF2-40B4-BE49-F238E27FC236}">
                <a16:creationId xmlns:a16="http://schemas.microsoft.com/office/drawing/2014/main" id="{0F575F81-DA62-408A-B0E9-BCD0F5197A13}"/>
              </a:ext>
            </a:extLst>
          </p:cNvPr>
          <p:cNvSpPr>
            <a:spLocks noChangeArrowheads="1"/>
          </p:cNvSpPr>
          <p:nvPr/>
        </p:nvSpPr>
        <p:spPr bwMode="auto">
          <a:xfrm>
            <a:off x="11068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4" name="Rectangle 1035">
            <a:extLst>
              <a:ext uri="{FF2B5EF4-FFF2-40B4-BE49-F238E27FC236}">
                <a16:creationId xmlns:a16="http://schemas.microsoft.com/office/drawing/2014/main" id="{CE9CA806-659A-482F-8517-F6509F2B0F28}"/>
              </a:ext>
            </a:extLst>
          </p:cNvPr>
          <p:cNvSpPr>
            <a:spLocks noChangeArrowheads="1"/>
          </p:cNvSpPr>
          <p:nvPr/>
        </p:nvSpPr>
        <p:spPr bwMode="auto">
          <a:xfrm>
            <a:off x="11449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5" name="Rectangle 1036">
            <a:extLst>
              <a:ext uri="{FF2B5EF4-FFF2-40B4-BE49-F238E27FC236}">
                <a16:creationId xmlns:a16="http://schemas.microsoft.com/office/drawing/2014/main" id="{171AFCC5-AD15-41BE-9217-09CBAAE35A8E}"/>
              </a:ext>
            </a:extLst>
          </p:cNvPr>
          <p:cNvSpPr>
            <a:spLocks noChangeArrowheads="1"/>
          </p:cNvSpPr>
          <p:nvPr/>
        </p:nvSpPr>
        <p:spPr bwMode="auto">
          <a:xfrm>
            <a:off x="8020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6" name="Rectangle 1037">
            <a:extLst>
              <a:ext uri="{FF2B5EF4-FFF2-40B4-BE49-F238E27FC236}">
                <a16:creationId xmlns:a16="http://schemas.microsoft.com/office/drawing/2014/main" id="{05E324C5-33EE-4B79-BABA-5D1870641D3F}"/>
              </a:ext>
            </a:extLst>
          </p:cNvPr>
          <p:cNvSpPr>
            <a:spLocks noChangeArrowheads="1"/>
          </p:cNvSpPr>
          <p:nvPr/>
        </p:nvSpPr>
        <p:spPr bwMode="auto">
          <a:xfrm>
            <a:off x="8401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7" name="Rectangle 1038">
            <a:extLst>
              <a:ext uri="{FF2B5EF4-FFF2-40B4-BE49-F238E27FC236}">
                <a16:creationId xmlns:a16="http://schemas.microsoft.com/office/drawing/2014/main" id="{C4BC3B72-81C4-4B2B-9DD7-0432114764AE}"/>
              </a:ext>
            </a:extLst>
          </p:cNvPr>
          <p:cNvSpPr>
            <a:spLocks noChangeArrowheads="1"/>
          </p:cNvSpPr>
          <p:nvPr/>
        </p:nvSpPr>
        <p:spPr bwMode="auto">
          <a:xfrm>
            <a:off x="8782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8" name="Rectangle 1039">
            <a:extLst>
              <a:ext uri="{FF2B5EF4-FFF2-40B4-BE49-F238E27FC236}">
                <a16:creationId xmlns:a16="http://schemas.microsoft.com/office/drawing/2014/main" id="{B43E49EE-5B1E-4C3D-9DAA-3B5E3FC490B7}"/>
              </a:ext>
            </a:extLst>
          </p:cNvPr>
          <p:cNvSpPr>
            <a:spLocks noChangeArrowheads="1"/>
          </p:cNvSpPr>
          <p:nvPr/>
        </p:nvSpPr>
        <p:spPr bwMode="auto">
          <a:xfrm>
            <a:off x="9163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9" name="Rectangle 1040">
            <a:extLst>
              <a:ext uri="{FF2B5EF4-FFF2-40B4-BE49-F238E27FC236}">
                <a16:creationId xmlns:a16="http://schemas.microsoft.com/office/drawing/2014/main" id="{CA5C4DF1-50F8-405F-B0E8-CD0ED7DB1A5D}"/>
              </a:ext>
            </a:extLst>
          </p:cNvPr>
          <p:cNvSpPr>
            <a:spLocks noChangeArrowheads="1"/>
          </p:cNvSpPr>
          <p:nvPr/>
        </p:nvSpPr>
        <p:spPr bwMode="auto">
          <a:xfrm>
            <a:off x="9544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0" name="Rectangle 1041">
            <a:extLst>
              <a:ext uri="{FF2B5EF4-FFF2-40B4-BE49-F238E27FC236}">
                <a16:creationId xmlns:a16="http://schemas.microsoft.com/office/drawing/2014/main" id="{8E94C66D-1F7B-4AD3-B13A-7C9FBE2140D6}"/>
              </a:ext>
            </a:extLst>
          </p:cNvPr>
          <p:cNvSpPr>
            <a:spLocks noChangeArrowheads="1"/>
          </p:cNvSpPr>
          <p:nvPr/>
        </p:nvSpPr>
        <p:spPr bwMode="auto">
          <a:xfrm>
            <a:off x="9925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1" name="Rectangle 1042">
            <a:extLst>
              <a:ext uri="{FF2B5EF4-FFF2-40B4-BE49-F238E27FC236}">
                <a16:creationId xmlns:a16="http://schemas.microsoft.com/office/drawing/2014/main" id="{74E73312-9AA8-4874-AEC5-4187D68AB096}"/>
              </a:ext>
            </a:extLst>
          </p:cNvPr>
          <p:cNvSpPr>
            <a:spLocks noChangeArrowheads="1"/>
          </p:cNvSpPr>
          <p:nvPr/>
        </p:nvSpPr>
        <p:spPr bwMode="auto">
          <a:xfrm>
            <a:off x="10306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2" name="Rectangle 1043">
            <a:extLst>
              <a:ext uri="{FF2B5EF4-FFF2-40B4-BE49-F238E27FC236}">
                <a16:creationId xmlns:a16="http://schemas.microsoft.com/office/drawing/2014/main" id="{15AB63FF-F572-45FC-8E47-0428F59E15E3}"/>
              </a:ext>
            </a:extLst>
          </p:cNvPr>
          <p:cNvSpPr>
            <a:spLocks noChangeArrowheads="1"/>
          </p:cNvSpPr>
          <p:nvPr/>
        </p:nvSpPr>
        <p:spPr bwMode="auto">
          <a:xfrm>
            <a:off x="10687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3" name="Rectangle 1044">
            <a:extLst>
              <a:ext uri="{FF2B5EF4-FFF2-40B4-BE49-F238E27FC236}">
                <a16:creationId xmlns:a16="http://schemas.microsoft.com/office/drawing/2014/main" id="{5A5FB000-7AD8-4330-A119-1262C6975D4E}"/>
              </a:ext>
            </a:extLst>
          </p:cNvPr>
          <p:cNvSpPr>
            <a:spLocks noChangeArrowheads="1"/>
          </p:cNvSpPr>
          <p:nvPr/>
        </p:nvSpPr>
        <p:spPr bwMode="auto">
          <a:xfrm>
            <a:off x="11068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4" name="Rectangle 1045">
            <a:extLst>
              <a:ext uri="{FF2B5EF4-FFF2-40B4-BE49-F238E27FC236}">
                <a16:creationId xmlns:a16="http://schemas.microsoft.com/office/drawing/2014/main" id="{4B61D935-B2CE-4D9E-BDA9-44B6EB2C8BF8}"/>
              </a:ext>
            </a:extLst>
          </p:cNvPr>
          <p:cNvSpPr>
            <a:spLocks noChangeArrowheads="1"/>
          </p:cNvSpPr>
          <p:nvPr/>
        </p:nvSpPr>
        <p:spPr bwMode="auto">
          <a:xfrm>
            <a:off x="11449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5" name="Rectangle 1046">
            <a:extLst>
              <a:ext uri="{FF2B5EF4-FFF2-40B4-BE49-F238E27FC236}">
                <a16:creationId xmlns:a16="http://schemas.microsoft.com/office/drawing/2014/main" id="{775F92B8-D3EA-4E57-B21D-4295BC8BD3D9}"/>
              </a:ext>
            </a:extLst>
          </p:cNvPr>
          <p:cNvSpPr>
            <a:spLocks noChangeArrowheads="1"/>
          </p:cNvSpPr>
          <p:nvPr/>
        </p:nvSpPr>
        <p:spPr bwMode="auto">
          <a:xfrm>
            <a:off x="8020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6" name="Rectangle 1047">
            <a:extLst>
              <a:ext uri="{FF2B5EF4-FFF2-40B4-BE49-F238E27FC236}">
                <a16:creationId xmlns:a16="http://schemas.microsoft.com/office/drawing/2014/main" id="{02C4A8E7-A517-4BFA-A526-AA5EE296ACB9}"/>
              </a:ext>
            </a:extLst>
          </p:cNvPr>
          <p:cNvSpPr>
            <a:spLocks noChangeArrowheads="1"/>
          </p:cNvSpPr>
          <p:nvPr/>
        </p:nvSpPr>
        <p:spPr bwMode="auto">
          <a:xfrm>
            <a:off x="8401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7" name="Rectangle 1048">
            <a:extLst>
              <a:ext uri="{FF2B5EF4-FFF2-40B4-BE49-F238E27FC236}">
                <a16:creationId xmlns:a16="http://schemas.microsoft.com/office/drawing/2014/main" id="{FD2F5C95-1C97-4EE6-924A-317F55E6CD34}"/>
              </a:ext>
            </a:extLst>
          </p:cNvPr>
          <p:cNvSpPr>
            <a:spLocks noChangeArrowheads="1"/>
          </p:cNvSpPr>
          <p:nvPr/>
        </p:nvSpPr>
        <p:spPr bwMode="auto">
          <a:xfrm>
            <a:off x="8782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8" name="Rectangle 1049">
            <a:extLst>
              <a:ext uri="{FF2B5EF4-FFF2-40B4-BE49-F238E27FC236}">
                <a16:creationId xmlns:a16="http://schemas.microsoft.com/office/drawing/2014/main" id="{5965812B-8045-4E16-8DA0-52448D0CF6CB}"/>
              </a:ext>
            </a:extLst>
          </p:cNvPr>
          <p:cNvSpPr>
            <a:spLocks noChangeArrowheads="1"/>
          </p:cNvSpPr>
          <p:nvPr/>
        </p:nvSpPr>
        <p:spPr bwMode="auto">
          <a:xfrm>
            <a:off x="9163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9" name="Rectangle 1050">
            <a:extLst>
              <a:ext uri="{FF2B5EF4-FFF2-40B4-BE49-F238E27FC236}">
                <a16:creationId xmlns:a16="http://schemas.microsoft.com/office/drawing/2014/main" id="{931CFCFA-EF6E-4792-B74F-7CB0C8CF2AE0}"/>
              </a:ext>
            </a:extLst>
          </p:cNvPr>
          <p:cNvSpPr>
            <a:spLocks noChangeArrowheads="1"/>
          </p:cNvSpPr>
          <p:nvPr/>
        </p:nvSpPr>
        <p:spPr bwMode="auto">
          <a:xfrm>
            <a:off x="9544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0" name="Rectangle 1051">
            <a:extLst>
              <a:ext uri="{FF2B5EF4-FFF2-40B4-BE49-F238E27FC236}">
                <a16:creationId xmlns:a16="http://schemas.microsoft.com/office/drawing/2014/main" id="{B2B8F874-FF08-4664-A28E-E28A88255298}"/>
              </a:ext>
            </a:extLst>
          </p:cNvPr>
          <p:cNvSpPr>
            <a:spLocks noChangeArrowheads="1"/>
          </p:cNvSpPr>
          <p:nvPr/>
        </p:nvSpPr>
        <p:spPr bwMode="auto">
          <a:xfrm>
            <a:off x="9925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1" name="Rectangle 1052">
            <a:extLst>
              <a:ext uri="{FF2B5EF4-FFF2-40B4-BE49-F238E27FC236}">
                <a16:creationId xmlns:a16="http://schemas.microsoft.com/office/drawing/2014/main" id="{1A3B34EB-4A6C-4B09-AAF4-13BB70EC608B}"/>
              </a:ext>
            </a:extLst>
          </p:cNvPr>
          <p:cNvSpPr>
            <a:spLocks noChangeArrowheads="1"/>
          </p:cNvSpPr>
          <p:nvPr/>
        </p:nvSpPr>
        <p:spPr bwMode="auto">
          <a:xfrm>
            <a:off x="10306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2" name="Rectangle 1053">
            <a:extLst>
              <a:ext uri="{FF2B5EF4-FFF2-40B4-BE49-F238E27FC236}">
                <a16:creationId xmlns:a16="http://schemas.microsoft.com/office/drawing/2014/main" id="{99B041EC-D2AD-4A8D-B2CB-EF93B1D241CB}"/>
              </a:ext>
            </a:extLst>
          </p:cNvPr>
          <p:cNvSpPr>
            <a:spLocks noChangeArrowheads="1"/>
          </p:cNvSpPr>
          <p:nvPr/>
        </p:nvSpPr>
        <p:spPr bwMode="auto">
          <a:xfrm>
            <a:off x="10687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3" name="Rectangle 1054">
            <a:extLst>
              <a:ext uri="{FF2B5EF4-FFF2-40B4-BE49-F238E27FC236}">
                <a16:creationId xmlns:a16="http://schemas.microsoft.com/office/drawing/2014/main" id="{32B1EF73-8D23-45F4-9504-FE3B518EF954}"/>
              </a:ext>
            </a:extLst>
          </p:cNvPr>
          <p:cNvSpPr>
            <a:spLocks noChangeArrowheads="1"/>
          </p:cNvSpPr>
          <p:nvPr/>
        </p:nvSpPr>
        <p:spPr bwMode="auto">
          <a:xfrm>
            <a:off x="11068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4" name="Rectangle 1055">
            <a:extLst>
              <a:ext uri="{FF2B5EF4-FFF2-40B4-BE49-F238E27FC236}">
                <a16:creationId xmlns:a16="http://schemas.microsoft.com/office/drawing/2014/main" id="{8FA7112B-13BE-4210-8533-812EBDFBC7DE}"/>
              </a:ext>
            </a:extLst>
          </p:cNvPr>
          <p:cNvSpPr>
            <a:spLocks noChangeArrowheads="1"/>
          </p:cNvSpPr>
          <p:nvPr/>
        </p:nvSpPr>
        <p:spPr bwMode="auto">
          <a:xfrm>
            <a:off x="11449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5" name="Rectangle 1056">
            <a:extLst>
              <a:ext uri="{FF2B5EF4-FFF2-40B4-BE49-F238E27FC236}">
                <a16:creationId xmlns:a16="http://schemas.microsoft.com/office/drawing/2014/main" id="{9527887F-AE1A-4CAF-949C-FEA02E0DC8A4}"/>
              </a:ext>
            </a:extLst>
          </p:cNvPr>
          <p:cNvSpPr>
            <a:spLocks noChangeArrowheads="1"/>
          </p:cNvSpPr>
          <p:nvPr/>
        </p:nvSpPr>
        <p:spPr bwMode="auto">
          <a:xfrm>
            <a:off x="8020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6" name="Rectangle 1057">
            <a:extLst>
              <a:ext uri="{FF2B5EF4-FFF2-40B4-BE49-F238E27FC236}">
                <a16:creationId xmlns:a16="http://schemas.microsoft.com/office/drawing/2014/main" id="{FFA6C87C-5A5E-43FD-931E-FF4B7F945EF3}"/>
              </a:ext>
            </a:extLst>
          </p:cNvPr>
          <p:cNvSpPr>
            <a:spLocks noChangeArrowheads="1"/>
          </p:cNvSpPr>
          <p:nvPr/>
        </p:nvSpPr>
        <p:spPr bwMode="auto">
          <a:xfrm>
            <a:off x="8401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7" name="Rectangle 1058">
            <a:extLst>
              <a:ext uri="{FF2B5EF4-FFF2-40B4-BE49-F238E27FC236}">
                <a16:creationId xmlns:a16="http://schemas.microsoft.com/office/drawing/2014/main" id="{C2C048CB-7167-43D6-9D1E-8A923B550435}"/>
              </a:ext>
            </a:extLst>
          </p:cNvPr>
          <p:cNvSpPr>
            <a:spLocks noChangeArrowheads="1"/>
          </p:cNvSpPr>
          <p:nvPr/>
        </p:nvSpPr>
        <p:spPr bwMode="auto">
          <a:xfrm>
            <a:off x="8782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8" name="Rectangle 1059">
            <a:extLst>
              <a:ext uri="{FF2B5EF4-FFF2-40B4-BE49-F238E27FC236}">
                <a16:creationId xmlns:a16="http://schemas.microsoft.com/office/drawing/2014/main" id="{F8D9044B-DEB6-41A2-8BB8-E91FF4E363CD}"/>
              </a:ext>
            </a:extLst>
          </p:cNvPr>
          <p:cNvSpPr>
            <a:spLocks noChangeArrowheads="1"/>
          </p:cNvSpPr>
          <p:nvPr/>
        </p:nvSpPr>
        <p:spPr bwMode="auto">
          <a:xfrm>
            <a:off x="9163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9" name="Rectangle 1060">
            <a:extLst>
              <a:ext uri="{FF2B5EF4-FFF2-40B4-BE49-F238E27FC236}">
                <a16:creationId xmlns:a16="http://schemas.microsoft.com/office/drawing/2014/main" id="{C28E47EE-0A08-4F35-BAD5-B0B1094E79C8}"/>
              </a:ext>
            </a:extLst>
          </p:cNvPr>
          <p:cNvSpPr>
            <a:spLocks noChangeArrowheads="1"/>
          </p:cNvSpPr>
          <p:nvPr/>
        </p:nvSpPr>
        <p:spPr bwMode="auto">
          <a:xfrm>
            <a:off x="9544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0" name="Rectangle 1061">
            <a:extLst>
              <a:ext uri="{FF2B5EF4-FFF2-40B4-BE49-F238E27FC236}">
                <a16:creationId xmlns:a16="http://schemas.microsoft.com/office/drawing/2014/main" id="{BD5F19AD-CDCB-47C2-9C3F-04AC7AA16A5E}"/>
              </a:ext>
            </a:extLst>
          </p:cNvPr>
          <p:cNvSpPr>
            <a:spLocks noChangeArrowheads="1"/>
          </p:cNvSpPr>
          <p:nvPr/>
        </p:nvSpPr>
        <p:spPr bwMode="auto">
          <a:xfrm>
            <a:off x="9925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1" name="Rectangle 1062">
            <a:extLst>
              <a:ext uri="{FF2B5EF4-FFF2-40B4-BE49-F238E27FC236}">
                <a16:creationId xmlns:a16="http://schemas.microsoft.com/office/drawing/2014/main" id="{C9C1E221-16AC-48CF-A2B5-92E46F128A48}"/>
              </a:ext>
            </a:extLst>
          </p:cNvPr>
          <p:cNvSpPr>
            <a:spLocks noChangeArrowheads="1"/>
          </p:cNvSpPr>
          <p:nvPr/>
        </p:nvSpPr>
        <p:spPr bwMode="auto">
          <a:xfrm>
            <a:off x="10306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2" name="Rectangle 1063">
            <a:extLst>
              <a:ext uri="{FF2B5EF4-FFF2-40B4-BE49-F238E27FC236}">
                <a16:creationId xmlns:a16="http://schemas.microsoft.com/office/drawing/2014/main" id="{CF09848B-87BB-4024-A369-838E5389732B}"/>
              </a:ext>
            </a:extLst>
          </p:cNvPr>
          <p:cNvSpPr>
            <a:spLocks noChangeArrowheads="1"/>
          </p:cNvSpPr>
          <p:nvPr/>
        </p:nvSpPr>
        <p:spPr bwMode="auto">
          <a:xfrm>
            <a:off x="10687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3" name="Rectangle 1064">
            <a:extLst>
              <a:ext uri="{FF2B5EF4-FFF2-40B4-BE49-F238E27FC236}">
                <a16:creationId xmlns:a16="http://schemas.microsoft.com/office/drawing/2014/main" id="{D5A9A589-7091-4BA9-B676-D6B8F6BFBDC1}"/>
              </a:ext>
            </a:extLst>
          </p:cNvPr>
          <p:cNvSpPr>
            <a:spLocks noChangeArrowheads="1"/>
          </p:cNvSpPr>
          <p:nvPr/>
        </p:nvSpPr>
        <p:spPr bwMode="auto">
          <a:xfrm>
            <a:off x="11068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4" name="Rectangle 1065">
            <a:extLst>
              <a:ext uri="{FF2B5EF4-FFF2-40B4-BE49-F238E27FC236}">
                <a16:creationId xmlns:a16="http://schemas.microsoft.com/office/drawing/2014/main" id="{0B7BE201-CE9F-4CAB-A671-D85C9535EE78}"/>
              </a:ext>
            </a:extLst>
          </p:cNvPr>
          <p:cNvSpPr>
            <a:spLocks noChangeArrowheads="1"/>
          </p:cNvSpPr>
          <p:nvPr/>
        </p:nvSpPr>
        <p:spPr bwMode="auto">
          <a:xfrm>
            <a:off x="11449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5" name="Rectangle 1066">
            <a:extLst>
              <a:ext uri="{FF2B5EF4-FFF2-40B4-BE49-F238E27FC236}">
                <a16:creationId xmlns:a16="http://schemas.microsoft.com/office/drawing/2014/main" id="{EF05D7D6-7224-4B75-A904-A2CDEB0A4A31}"/>
              </a:ext>
            </a:extLst>
          </p:cNvPr>
          <p:cNvSpPr>
            <a:spLocks noChangeArrowheads="1"/>
          </p:cNvSpPr>
          <p:nvPr/>
        </p:nvSpPr>
        <p:spPr bwMode="auto">
          <a:xfrm>
            <a:off x="8020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6" name="Rectangle 1067">
            <a:extLst>
              <a:ext uri="{FF2B5EF4-FFF2-40B4-BE49-F238E27FC236}">
                <a16:creationId xmlns:a16="http://schemas.microsoft.com/office/drawing/2014/main" id="{4F778DAA-8B0C-4B97-BF9C-BFEDDD601343}"/>
              </a:ext>
            </a:extLst>
          </p:cNvPr>
          <p:cNvSpPr>
            <a:spLocks noChangeArrowheads="1"/>
          </p:cNvSpPr>
          <p:nvPr/>
        </p:nvSpPr>
        <p:spPr bwMode="auto">
          <a:xfrm>
            <a:off x="8401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7" name="Rectangle 1068">
            <a:extLst>
              <a:ext uri="{FF2B5EF4-FFF2-40B4-BE49-F238E27FC236}">
                <a16:creationId xmlns:a16="http://schemas.microsoft.com/office/drawing/2014/main" id="{EE1E5B8F-BECA-438C-913F-A0C6DA08579D}"/>
              </a:ext>
            </a:extLst>
          </p:cNvPr>
          <p:cNvSpPr>
            <a:spLocks noChangeArrowheads="1"/>
          </p:cNvSpPr>
          <p:nvPr/>
        </p:nvSpPr>
        <p:spPr bwMode="auto">
          <a:xfrm>
            <a:off x="8782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8" name="Rectangle 1069">
            <a:extLst>
              <a:ext uri="{FF2B5EF4-FFF2-40B4-BE49-F238E27FC236}">
                <a16:creationId xmlns:a16="http://schemas.microsoft.com/office/drawing/2014/main" id="{6F556914-BFBD-4955-94AC-A10B3536A095}"/>
              </a:ext>
            </a:extLst>
          </p:cNvPr>
          <p:cNvSpPr>
            <a:spLocks noChangeArrowheads="1"/>
          </p:cNvSpPr>
          <p:nvPr/>
        </p:nvSpPr>
        <p:spPr bwMode="auto">
          <a:xfrm>
            <a:off x="9163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9" name="Rectangle 1070">
            <a:extLst>
              <a:ext uri="{FF2B5EF4-FFF2-40B4-BE49-F238E27FC236}">
                <a16:creationId xmlns:a16="http://schemas.microsoft.com/office/drawing/2014/main" id="{EEC66DC6-8904-4413-B3C7-9DF8CE1492A3}"/>
              </a:ext>
            </a:extLst>
          </p:cNvPr>
          <p:cNvSpPr>
            <a:spLocks noChangeArrowheads="1"/>
          </p:cNvSpPr>
          <p:nvPr/>
        </p:nvSpPr>
        <p:spPr bwMode="auto">
          <a:xfrm>
            <a:off x="9544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0" name="Rectangle 1071">
            <a:extLst>
              <a:ext uri="{FF2B5EF4-FFF2-40B4-BE49-F238E27FC236}">
                <a16:creationId xmlns:a16="http://schemas.microsoft.com/office/drawing/2014/main" id="{1B8B24A3-E0A4-4618-91C0-2B485B80681A}"/>
              </a:ext>
            </a:extLst>
          </p:cNvPr>
          <p:cNvSpPr>
            <a:spLocks noChangeArrowheads="1"/>
          </p:cNvSpPr>
          <p:nvPr/>
        </p:nvSpPr>
        <p:spPr bwMode="auto">
          <a:xfrm>
            <a:off x="9925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1" name="Rectangle 1072">
            <a:extLst>
              <a:ext uri="{FF2B5EF4-FFF2-40B4-BE49-F238E27FC236}">
                <a16:creationId xmlns:a16="http://schemas.microsoft.com/office/drawing/2014/main" id="{59B88ED8-B0EC-40B8-B15F-595EBCFF9DAC}"/>
              </a:ext>
            </a:extLst>
          </p:cNvPr>
          <p:cNvSpPr>
            <a:spLocks noChangeArrowheads="1"/>
          </p:cNvSpPr>
          <p:nvPr/>
        </p:nvSpPr>
        <p:spPr bwMode="auto">
          <a:xfrm>
            <a:off x="10306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2" name="Rectangle 1073">
            <a:extLst>
              <a:ext uri="{FF2B5EF4-FFF2-40B4-BE49-F238E27FC236}">
                <a16:creationId xmlns:a16="http://schemas.microsoft.com/office/drawing/2014/main" id="{96951E64-308D-411B-96ED-34868243DAD8}"/>
              </a:ext>
            </a:extLst>
          </p:cNvPr>
          <p:cNvSpPr>
            <a:spLocks noChangeArrowheads="1"/>
          </p:cNvSpPr>
          <p:nvPr/>
        </p:nvSpPr>
        <p:spPr bwMode="auto">
          <a:xfrm>
            <a:off x="10687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3" name="Rectangle 1074">
            <a:extLst>
              <a:ext uri="{FF2B5EF4-FFF2-40B4-BE49-F238E27FC236}">
                <a16:creationId xmlns:a16="http://schemas.microsoft.com/office/drawing/2014/main" id="{F368684C-59F9-4145-B5E4-53F487ACA530}"/>
              </a:ext>
            </a:extLst>
          </p:cNvPr>
          <p:cNvSpPr>
            <a:spLocks noChangeArrowheads="1"/>
          </p:cNvSpPr>
          <p:nvPr/>
        </p:nvSpPr>
        <p:spPr bwMode="auto">
          <a:xfrm>
            <a:off x="11068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4" name="Rectangle 1075">
            <a:extLst>
              <a:ext uri="{FF2B5EF4-FFF2-40B4-BE49-F238E27FC236}">
                <a16:creationId xmlns:a16="http://schemas.microsoft.com/office/drawing/2014/main" id="{B72E6D61-C516-4D35-95D1-A7FCB280762B}"/>
              </a:ext>
            </a:extLst>
          </p:cNvPr>
          <p:cNvSpPr>
            <a:spLocks noChangeArrowheads="1"/>
          </p:cNvSpPr>
          <p:nvPr/>
        </p:nvSpPr>
        <p:spPr bwMode="auto">
          <a:xfrm>
            <a:off x="11449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5" name="Rectangle 1076">
            <a:extLst>
              <a:ext uri="{FF2B5EF4-FFF2-40B4-BE49-F238E27FC236}">
                <a16:creationId xmlns:a16="http://schemas.microsoft.com/office/drawing/2014/main" id="{D7865FE9-3EA0-4E6C-AA3D-44B52CFF91E7}"/>
              </a:ext>
            </a:extLst>
          </p:cNvPr>
          <p:cNvSpPr>
            <a:spLocks noChangeArrowheads="1"/>
          </p:cNvSpPr>
          <p:nvPr/>
        </p:nvSpPr>
        <p:spPr bwMode="auto">
          <a:xfrm>
            <a:off x="8020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6" name="Rectangle 1077">
            <a:extLst>
              <a:ext uri="{FF2B5EF4-FFF2-40B4-BE49-F238E27FC236}">
                <a16:creationId xmlns:a16="http://schemas.microsoft.com/office/drawing/2014/main" id="{EFEA7F30-E5E3-4772-9884-78FD370F377A}"/>
              </a:ext>
            </a:extLst>
          </p:cNvPr>
          <p:cNvSpPr>
            <a:spLocks noChangeArrowheads="1"/>
          </p:cNvSpPr>
          <p:nvPr/>
        </p:nvSpPr>
        <p:spPr bwMode="auto">
          <a:xfrm>
            <a:off x="8401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7" name="Rectangle 1078">
            <a:extLst>
              <a:ext uri="{FF2B5EF4-FFF2-40B4-BE49-F238E27FC236}">
                <a16:creationId xmlns:a16="http://schemas.microsoft.com/office/drawing/2014/main" id="{AE6A513A-E93F-425A-BFCA-02C77D06357B}"/>
              </a:ext>
            </a:extLst>
          </p:cNvPr>
          <p:cNvSpPr>
            <a:spLocks noChangeArrowheads="1"/>
          </p:cNvSpPr>
          <p:nvPr/>
        </p:nvSpPr>
        <p:spPr bwMode="auto">
          <a:xfrm>
            <a:off x="8782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8" name="Rectangle 1079">
            <a:extLst>
              <a:ext uri="{FF2B5EF4-FFF2-40B4-BE49-F238E27FC236}">
                <a16:creationId xmlns:a16="http://schemas.microsoft.com/office/drawing/2014/main" id="{1C2E9CD6-DD33-4925-A5C7-F613F00899A0}"/>
              </a:ext>
            </a:extLst>
          </p:cNvPr>
          <p:cNvSpPr>
            <a:spLocks noChangeArrowheads="1"/>
          </p:cNvSpPr>
          <p:nvPr/>
        </p:nvSpPr>
        <p:spPr bwMode="auto">
          <a:xfrm>
            <a:off x="9163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9" name="Rectangle 1080">
            <a:extLst>
              <a:ext uri="{FF2B5EF4-FFF2-40B4-BE49-F238E27FC236}">
                <a16:creationId xmlns:a16="http://schemas.microsoft.com/office/drawing/2014/main" id="{17074A55-B1EB-4BBE-9E84-DE639356F957}"/>
              </a:ext>
            </a:extLst>
          </p:cNvPr>
          <p:cNvSpPr>
            <a:spLocks noChangeArrowheads="1"/>
          </p:cNvSpPr>
          <p:nvPr/>
        </p:nvSpPr>
        <p:spPr bwMode="auto">
          <a:xfrm>
            <a:off x="9544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0" name="Rectangle 1081">
            <a:extLst>
              <a:ext uri="{FF2B5EF4-FFF2-40B4-BE49-F238E27FC236}">
                <a16:creationId xmlns:a16="http://schemas.microsoft.com/office/drawing/2014/main" id="{9A5491B7-EDA9-47A4-927C-7162E2AA109C}"/>
              </a:ext>
            </a:extLst>
          </p:cNvPr>
          <p:cNvSpPr>
            <a:spLocks noChangeArrowheads="1"/>
          </p:cNvSpPr>
          <p:nvPr/>
        </p:nvSpPr>
        <p:spPr bwMode="auto">
          <a:xfrm>
            <a:off x="9925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1" name="Rectangle 1082">
            <a:extLst>
              <a:ext uri="{FF2B5EF4-FFF2-40B4-BE49-F238E27FC236}">
                <a16:creationId xmlns:a16="http://schemas.microsoft.com/office/drawing/2014/main" id="{63C35F51-F642-4EC0-A2F6-18F9F3941360}"/>
              </a:ext>
            </a:extLst>
          </p:cNvPr>
          <p:cNvSpPr>
            <a:spLocks noChangeArrowheads="1"/>
          </p:cNvSpPr>
          <p:nvPr/>
        </p:nvSpPr>
        <p:spPr bwMode="auto">
          <a:xfrm>
            <a:off x="10306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2" name="Rectangle 1083">
            <a:extLst>
              <a:ext uri="{FF2B5EF4-FFF2-40B4-BE49-F238E27FC236}">
                <a16:creationId xmlns:a16="http://schemas.microsoft.com/office/drawing/2014/main" id="{D9F1ECEE-AB40-4CF5-B9FD-F6BD0B6E44D7}"/>
              </a:ext>
            </a:extLst>
          </p:cNvPr>
          <p:cNvSpPr>
            <a:spLocks noChangeArrowheads="1"/>
          </p:cNvSpPr>
          <p:nvPr/>
        </p:nvSpPr>
        <p:spPr bwMode="auto">
          <a:xfrm>
            <a:off x="10687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3" name="Rectangle 1084">
            <a:extLst>
              <a:ext uri="{FF2B5EF4-FFF2-40B4-BE49-F238E27FC236}">
                <a16:creationId xmlns:a16="http://schemas.microsoft.com/office/drawing/2014/main" id="{355ECF0F-26A3-4991-85E0-47D0F856CAFA}"/>
              </a:ext>
            </a:extLst>
          </p:cNvPr>
          <p:cNvSpPr>
            <a:spLocks noChangeArrowheads="1"/>
          </p:cNvSpPr>
          <p:nvPr/>
        </p:nvSpPr>
        <p:spPr bwMode="auto">
          <a:xfrm>
            <a:off x="11068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4" name="Rectangle 1085">
            <a:extLst>
              <a:ext uri="{FF2B5EF4-FFF2-40B4-BE49-F238E27FC236}">
                <a16:creationId xmlns:a16="http://schemas.microsoft.com/office/drawing/2014/main" id="{2F9580EF-2FC4-4F84-A2BF-8CCA148E3440}"/>
              </a:ext>
            </a:extLst>
          </p:cNvPr>
          <p:cNvSpPr>
            <a:spLocks noChangeArrowheads="1"/>
          </p:cNvSpPr>
          <p:nvPr/>
        </p:nvSpPr>
        <p:spPr bwMode="auto">
          <a:xfrm>
            <a:off x="11449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5" name="Rectangle 1086">
            <a:extLst>
              <a:ext uri="{FF2B5EF4-FFF2-40B4-BE49-F238E27FC236}">
                <a16:creationId xmlns:a16="http://schemas.microsoft.com/office/drawing/2014/main" id="{4E9211D5-D8DF-4EDD-906E-46A454FFC9D2}"/>
              </a:ext>
            </a:extLst>
          </p:cNvPr>
          <p:cNvSpPr>
            <a:spLocks noChangeArrowheads="1"/>
          </p:cNvSpPr>
          <p:nvPr/>
        </p:nvSpPr>
        <p:spPr bwMode="auto">
          <a:xfrm>
            <a:off x="8020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7" name="Rectangle 1088">
            <a:extLst>
              <a:ext uri="{FF2B5EF4-FFF2-40B4-BE49-F238E27FC236}">
                <a16:creationId xmlns:a16="http://schemas.microsoft.com/office/drawing/2014/main" id="{5B5B5A5B-3A56-4E45-87DC-1FCC994165FB}"/>
              </a:ext>
            </a:extLst>
          </p:cNvPr>
          <p:cNvSpPr>
            <a:spLocks noChangeArrowheads="1"/>
          </p:cNvSpPr>
          <p:nvPr/>
        </p:nvSpPr>
        <p:spPr bwMode="auto">
          <a:xfrm>
            <a:off x="8782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8" name="Rectangle 1089">
            <a:extLst>
              <a:ext uri="{FF2B5EF4-FFF2-40B4-BE49-F238E27FC236}">
                <a16:creationId xmlns:a16="http://schemas.microsoft.com/office/drawing/2014/main" id="{05E1837B-B7C9-4CFD-B1B2-BBD5B28EA47C}"/>
              </a:ext>
            </a:extLst>
          </p:cNvPr>
          <p:cNvSpPr>
            <a:spLocks noChangeArrowheads="1"/>
          </p:cNvSpPr>
          <p:nvPr/>
        </p:nvSpPr>
        <p:spPr bwMode="auto">
          <a:xfrm>
            <a:off x="9163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9" name="Rectangle 1090">
            <a:extLst>
              <a:ext uri="{FF2B5EF4-FFF2-40B4-BE49-F238E27FC236}">
                <a16:creationId xmlns:a16="http://schemas.microsoft.com/office/drawing/2014/main" id="{B7EB451A-2A0A-4583-A904-35877B30B929}"/>
              </a:ext>
            </a:extLst>
          </p:cNvPr>
          <p:cNvSpPr>
            <a:spLocks noChangeArrowheads="1"/>
          </p:cNvSpPr>
          <p:nvPr/>
        </p:nvSpPr>
        <p:spPr bwMode="auto">
          <a:xfrm>
            <a:off x="9544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0" name="Rectangle 1091">
            <a:extLst>
              <a:ext uri="{FF2B5EF4-FFF2-40B4-BE49-F238E27FC236}">
                <a16:creationId xmlns:a16="http://schemas.microsoft.com/office/drawing/2014/main" id="{81203DD2-484B-4D7E-9F77-FEBD3860020F}"/>
              </a:ext>
            </a:extLst>
          </p:cNvPr>
          <p:cNvSpPr>
            <a:spLocks noChangeArrowheads="1"/>
          </p:cNvSpPr>
          <p:nvPr/>
        </p:nvSpPr>
        <p:spPr bwMode="auto">
          <a:xfrm>
            <a:off x="9925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1" name="Rectangle 1092">
            <a:extLst>
              <a:ext uri="{FF2B5EF4-FFF2-40B4-BE49-F238E27FC236}">
                <a16:creationId xmlns:a16="http://schemas.microsoft.com/office/drawing/2014/main" id="{A6CB0EED-0E01-44FA-AAD3-B7DE82EF2EB6}"/>
              </a:ext>
            </a:extLst>
          </p:cNvPr>
          <p:cNvSpPr>
            <a:spLocks noChangeArrowheads="1"/>
          </p:cNvSpPr>
          <p:nvPr/>
        </p:nvSpPr>
        <p:spPr bwMode="auto">
          <a:xfrm>
            <a:off x="10306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2" name="Rectangle 1093">
            <a:extLst>
              <a:ext uri="{FF2B5EF4-FFF2-40B4-BE49-F238E27FC236}">
                <a16:creationId xmlns:a16="http://schemas.microsoft.com/office/drawing/2014/main" id="{2068483C-3457-4848-87C8-FDCE89176367}"/>
              </a:ext>
            </a:extLst>
          </p:cNvPr>
          <p:cNvSpPr>
            <a:spLocks noChangeArrowheads="1"/>
          </p:cNvSpPr>
          <p:nvPr/>
        </p:nvSpPr>
        <p:spPr bwMode="auto">
          <a:xfrm>
            <a:off x="10687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3" name="Rectangle 1094">
            <a:extLst>
              <a:ext uri="{FF2B5EF4-FFF2-40B4-BE49-F238E27FC236}">
                <a16:creationId xmlns:a16="http://schemas.microsoft.com/office/drawing/2014/main" id="{8C56D2DC-63E7-4084-BCBE-8A9EFAF4F0AE}"/>
              </a:ext>
            </a:extLst>
          </p:cNvPr>
          <p:cNvSpPr>
            <a:spLocks noChangeArrowheads="1"/>
          </p:cNvSpPr>
          <p:nvPr/>
        </p:nvSpPr>
        <p:spPr bwMode="auto">
          <a:xfrm>
            <a:off x="11068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4" name="Rectangle 1095">
            <a:extLst>
              <a:ext uri="{FF2B5EF4-FFF2-40B4-BE49-F238E27FC236}">
                <a16:creationId xmlns:a16="http://schemas.microsoft.com/office/drawing/2014/main" id="{76B6F4A5-A7DB-4D46-87AF-F3BF06BE0C54}"/>
              </a:ext>
            </a:extLst>
          </p:cNvPr>
          <p:cNvSpPr>
            <a:spLocks noChangeArrowheads="1"/>
          </p:cNvSpPr>
          <p:nvPr/>
        </p:nvSpPr>
        <p:spPr bwMode="auto">
          <a:xfrm>
            <a:off x="11449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5" name="Rectangle 1096">
            <a:extLst>
              <a:ext uri="{FF2B5EF4-FFF2-40B4-BE49-F238E27FC236}">
                <a16:creationId xmlns:a16="http://schemas.microsoft.com/office/drawing/2014/main" id="{A68CFBF2-6080-4549-BF42-FC609831C423}"/>
              </a:ext>
            </a:extLst>
          </p:cNvPr>
          <p:cNvSpPr>
            <a:spLocks noChangeArrowheads="1"/>
          </p:cNvSpPr>
          <p:nvPr/>
        </p:nvSpPr>
        <p:spPr bwMode="auto">
          <a:xfrm>
            <a:off x="8020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6" name="Rectangle 1097">
            <a:extLst>
              <a:ext uri="{FF2B5EF4-FFF2-40B4-BE49-F238E27FC236}">
                <a16:creationId xmlns:a16="http://schemas.microsoft.com/office/drawing/2014/main" id="{208A660A-B40D-4D96-A8A3-AF6EF6A150C6}"/>
              </a:ext>
            </a:extLst>
          </p:cNvPr>
          <p:cNvSpPr>
            <a:spLocks noChangeArrowheads="1"/>
          </p:cNvSpPr>
          <p:nvPr/>
        </p:nvSpPr>
        <p:spPr bwMode="auto">
          <a:xfrm>
            <a:off x="8401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7" name="Rectangle 1098">
            <a:extLst>
              <a:ext uri="{FF2B5EF4-FFF2-40B4-BE49-F238E27FC236}">
                <a16:creationId xmlns:a16="http://schemas.microsoft.com/office/drawing/2014/main" id="{C77CCD5B-047B-42BB-B9FB-948FC6FEDC97}"/>
              </a:ext>
            </a:extLst>
          </p:cNvPr>
          <p:cNvSpPr>
            <a:spLocks noChangeArrowheads="1"/>
          </p:cNvSpPr>
          <p:nvPr/>
        </p:nvSpPr>
        <p:spPr bwMode="auto">
          <a:xfrm>
            <a:off x="8782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8" name="Rectangle 1099">
            <a:extLst>
              <a:ext uri="{FF2B5EF4-FFF2-40B4-BE49-F238E27FC236}">
                <a16:creationId xmlns:a16="http://schemas.microsoft.com/office/drawing/2014/main" id="{C2419BCA-B6A8-42D3-8EC2-2852D9BAAE2F}"/>
              </a:ext>
            </a:extLst>
          </p:cNvPr>
          <p:cNvSpPr>
            <a:spLocks noChangeArrowheads="1"/>
          </p:cNvSpPr>
          <p:nvPr/>
        </p:nvSpPr>
        <p:spPr bwMode="auto">
          <a:xfrm>
            <a:off x="9163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9" name="Rectangle 1100">
            <a:extLst>
              <a:ext uri="{FF2B5EF4-FFF2-40B4-BE49-F238E27FC236}">
                <a16:creationId xmlns:a16="http://schemas.microsoft.com/office/drawing/2014/main" id="{ED5678C4-8A81-4B34-B343-21D31751CC2F}"/>
              </a:ext>
            </a:extLst>
          </p:cNvPr>
          <p:cNvSpPr>
            <a:spLocks noChangeArrowheads="1"/>
          </p:cNvSpPr>
          <p:nvPr/>
        </p:nvSpPr>
        <p:spPr bwMode="auto">
          <a:xfrm>
            <a:off x="9544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0" name="Rectangle 1101">
            <a:extLst>
              <a:ext uri="{FF2B5EF4-FFF2-40B4-BE49-F238E27FC236}">
                <a16:creationId xmlns:a16="http://schemas.microsoft.com/office/drawing/2014/main" id="{C1E1CF77-398E-48B9-84F8-4A0DF0F5AE73}"/>
              </a:ext>
            </a:extLst>
          </p:cNvPr>
          <p:cNvSpPr>
            <a:spLocks noChangeArrowheads="1"/>
          </p:cNvSpPr>
          <p:nvPr/>
        </p:nvSpPr>
        <p:spPr bwMode="auto">
          <a:xfrm>
            <a:off x="9925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1" name="Rectangle 1102">
            <a:extLst>
              <a:ext uri="{FF2B5EF4-FFF2-40B4-BE49-F238E27FC236}">
                <a16:creationId xmlns:a16="http://schemas.microsoft.com/office/drawing/2014/main" id="{53EFFA1C-1BD7-4098-8A87-BFD2A1FB1B18}"/>
              </a:ext>
            </a:extLst>
          </p:cNvPr>
          <p:cNvSpPr>
            <a:spLocks noChangeArrowheads="1"/>
          </p:cNvSpPr>
          <p:nvPr/>
        </p:nvSpPr>
        <p:spPr bwMode="auto">
          <a:xfrm>
            <a:off x="10306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2" name="Rectangle 1103">
            <a:extLst>
              <a:ext uri="{FF2B5EF4-FFF2-40B4-BE49-F238E27FC236}">
                <a16:creationId xmlns:a16="http://schemas.microsoft.com/office/drawing/2014/main" id="{1E0DCACC-707C-453F-8E11-3A634180842C}"/>
              </a:ext>
            </a:extLst>
          </p:cNvPr>
          <p:cNvSpPr>
            <a:spLocks noChangeArrowheads="1"/>
          </p:cNvSpPr>
          <p:nvPr/>
        </p:nvSpPr>
        <p:spPr bwMode="auto">
          <a:xfrm>
            <a:off x="10687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3" name="Rectangle 1104">
            <a:extLst>
              <a:ext uri="{FF2B5EF4-FFF2-40B4-BE49-F238E27FC236}">
                <a16:creationId xmlns:a16="http://schemas.microsoft.com/office/drawing/2014/main" id="{8B1A6B46-1DBC-4550-9907-FA4E3784A389}"/>
              </a:ext>
            </a:extLst>
          </p:cNvPr>
          <p:cNvSpPr>
            <a:spLocks noChangeArrowheads="1"/>
          </p:cNvSpPr>
          <p:nvPr/>
        </p:nvSpPr>
        <p:spPr bwMode="auto">
          <a:xfrm>
            <a:off x="11068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4" name="Rectangle 1105">
            <a:extLst>
              <a:ext uri="{FF2B5EF4-FFF2-40B4-BE49-F238E27FC236}">
                <a16:creationId xmlns:a16="http://schemas.microsoft.com/office/drawing/2014/main" id="{F6BBD28C-ACC5-41F6-86C1-88AF75C015A1}"/>
              </a:ext>
            </a:extLst>
          </p:cNvPr>
          <p:cNvSpPr>
            <a:spLocks noChangeArrowheads="1"/>
          </p:cNvSpPr>
          <p:nvPr/>
        </p:nvSpPr>
        <p:spPr bwMode="auto">
          <a:xfrm>
            <a:off x="11449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5" name="Rectangle 1106">
            <a:extLst>
              <a:ext uri="{FF2B5EF4-FFF2-40B4-BE49-F238E27FC236}">
                <a16:creationId xmlns:a16="http://schemas.microsoft.com/office/drawing/2014/main" id="{ACC1C191-45DC-4254-8286-632E13DA8493}"/>
              </a:ext>
            </a:extLst>
          </p:cNvPr>
          <p:cNvSpPr>
            <a:spLocks noChangeArrowheads="1"/>
          </p:cNvSpPr>
          <p:nvPr/>
        </p:nvSpPr>
        <p:spPr bwMode="auto">
          <a:xfrm>
            <a:off x="8020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6" name="Rectangle 1107">
            <a:extLst>
              <a:ext uri="{FF2B5EF4-FFF2-40B4-BE49-F238E27FC236}">
                <a16:creationId xmlns:a16="http://schemas.microsoft.com/office/drawing/2014/main" id="{D3BABB16-9DCE-430A-9351-34B904D0F149}"/>
              </a:ext>
            </a:extLst>
          </p:cNvPr>
          <p:cNvSpPr>
            <a:spLocks noChangeArrowheads="1"/>
          </p:cNvSpPr>
          <p:nvPr/>
        </p:nvSpPr>
        <p:spPr bwMode="auto">
          <a:xfrm>
            <a:off x="8401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7" name="Rectangle 1108">
            <a:extLst>
              <a:ext uri="{FF2B5EF4-FFF2-40B4-BE49-F238E27FC236}">
                <a16:creationId xmlns:a16="http://schemas.microsoft.com/office/drawing/2014/main" id="{D00DE4AF-9B97-4D10-8095-2EF76E27E782}"/>
              </a:ext>
            </a:extLst>
          </p:cNvPr>
          <p:cNvSpPr>
            <a:spLocks noChangeArrowheads="1"/>
          </p:cNvSpPr>
          <p:nvPr/>
        </p:nvSpPr>
        <p:spPr bwMode="auto">
          <a:xfrm>
            <a:off x="8782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8" name="Rectangle 1109">
            <a:extLst>
              <a:ext uri="{FF2B5EF4-FFF2-40B4-BE49-F238E27FC236}">
                <a16:creationId xmlns:a16="http://schemas.microsoft.com/office/drawing/2014/main" id="{DA0F0B24-914F-46F9-B047-E487B39FED37}"/>
              </a:ext>
            </a:extLst>
          </p:cNvPr>
          <p:cNvSpPr>
            <a:spLocks noChangeArrowheads="1"/>
          </p:cNvSpPr>
          <p:nvPr/>
        </p:nvSpPr>
        <p:spPr bwMode="auto">
          <a:xfrm>
            <a:off x="9163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9" name="Rectangle 1110">
            <a:extLst>
              <a:ext uri="{FF2B5EF4-FFF2-40B4-BE49-F238E27FC236}">
                <a16:creationId xmlns:a16="http://schemas.microsoft.com/office/drawing/2014/main" id="{35A51408-F79A-4B58-9654-130BAFD49DFE}"/>
              </a:ext>
            </a:extLst>
          </p:cNvPr>
          <p:cNvSpPr>
            <a:spLocks noChangeArrowheads="1"/>
          </p:cNvSpPr>
          <p:nvPr/>
        </p:nvSpPr>
        <p:spPr bwMode="auto">
          <a:xfrm>
            <a:off x="9544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0" name="Rectangle 1111">
            <a:extLst>
              <a:ext uri="{FF2B5EF4-FFF2-40B4-BE49-F238E27FC236}">
                <a16:creationId xmlns:a16="http://schemas.microsoft.com/office/drawing/2014/main" id="{3756E6B4-72BF-4118-877F-21BF4F1C88A2}"/>
              </a:ext>
            </a:extLst>
          </p:cNvPr>
          <p:cNvSpPr>
            <a:spLocks noChangeArrowheads="1"/>
          </p:cNvSpPr>
          <p:nvPr/>
        </p:nvSpPr>
        <p:spPr bwMode="auto">
          <a:xfrm>
            <a:off x="9925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1" name="Rectangle 1112">
            <a:extLst>
              <a:ext uri="{FF2B5EF4-FFF2-40B4-BE49-F238E27FC236}">
                <a16:creationId xmlns:a16="http://schemas.microsoft.com/office/drawing/2014/main" id="{F440A70F-9FCC-4476-A060-B688DD6DFF88}"/>
              </a:ext>
            </a:extLst>
          </p:cNvPr>
          <p:cNvSpPr>
            <a:spLocks noChangeArrowheads="1"/>
          </p:cNvSpPr>
          <p:nvPr/>
        </p:nvSpPr>
        <p:spPr bwMode="auto">
          <a:xfrm>
            <a:off x="10306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2" name="Rectangle 1113">
            <a:extLst>
              <a:ext uri="{FF2B5EF4-FFF2-40B4-BE49-F238E27FC236}">
                <a16:creationId xmlns:a16="http://schemas.microsoft.com/office/drawing/2014/main" id="{8D381FD1-299F-488B-8045-8F7512E92B41}"/>
              </a:ext>
            </a:extLst>
          </p:cNvPr>
          <p:cNvSpPr>
            <a:spLocks noChangeArrowheads="1"/>
          </p:cNvSpPr>
          <p:nvPr/>
        </p:nvSpPr>
        <p:spPr bwMode="auto">
          <a:xfrm>
            <a:off x="10687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3" name="Rectangle 1114">
            <a:extLst>
              <a:ext uri="{FF2B5EF4-FFF2-40B4-BE49-F238E27FC236}">
                <a16:creationId xmlns:a16="http://schemas.microsoft.com/office/drawing/2014/main" id="{00A01598-9BC5-4036-A2B1-3746208A17F5}"/>
              </a:ext>
            </a:extLst>
          </p:cNvPr>
          <p:cNvSpPr>
            <a:spLocks noChangeArrowheads="1"/>
          </p:cNvSpPr>
          <p:nvPr/>
        </p:nvSpPr>
        <p:spPr bwMode="auto">
          <a:xfrm>
            <a:off x="11068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4" name="Rectangle 1115">
            <a:extLst>
              <a:ext uri="{FF2B5EF4-FFF2-40B4-BE49-F238E27FC236}">
                <a16:creationId xmlns:a16="http://schemas.microsoft.com/office/drawing/2014/main" id="{FC1FE679-CEE3-45FA-9552-4378B744D6FE}"/>
              </a:ext>
            </a:extLst>
          </p:cNvPr>
          <p:cNvSpPr>
            <a:spLocks noChangeArrowheads="1"/>
          </p:cNvSpPr>
          <p:nvPr/>
        </p:nvSpPr>
        <p:spPr bwMode="auto">
          <a:xfrm>
            <a:off x="11449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5" name="Rectangle 1116">
            <a:extLst>
              <a:ext uri="{FF2B5EF4-FFF2-40B4-BE49-F238E27FC236}">
                <a16:creationId xmlns:a16="http://schemas.microsoft.com/office/drawing/2014/main" id="{19CC3C47-83F5-48AE-AE0A-115498019257}"/>
              </a:ext>
            </a:extLst>
          </p:cNvPr>
          <p:cNvSpPr>
            <a:spLocks noChangeArrowheads="1"/>
          </p:cNvSpPr>
          <p:nvPr/>
        </p:nvSpPr>
        <p:spPr bwMode="auto">
          <a:xfrm>
            <a:off x="8020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6" name="Rectangle 1117">
            <a:extLst>
              <a:ext uri="{FF2B5EF4-FFF2-40B4-BE49-F238E27FC236}">
                <a16:creationId xmlns:a16="http://schemas.microsoft.com/office/drawing/2014/main" id="{DCD1543B-891E-44F7-AC7A-378E6151C8F9}"/>
              </a:ext>
            </a:extLst>
          </p:cNvPr>
          <p:cNvSpPr>
            <a:spLocks noChangeArrowheads="1"/>
          </p:cNvSpPr>
          <p:nvPr/>
        </p:nvSpPr>
        <p:spPr bwMode="auto">
          <a:xfrm>
            <a:off x="8401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7" name="Rectangle 1118">
            <a:extLst>
              <a:ext uri="{FF2B5EF4-FFF2-40B4-BE49-F238E27FC236}">
                <a16:creationId xmlns:a16="http://schemas.microsoft.com/office/drawing/2014/main" id="{4DAD53D1-4377-4564-B6AD-97D8A7A1E8FC}"/>
              </a:ext>
            </a:extLst>
          </p:cNvPr>
          <p:cNvSpPr>
            <a:spLocks noChangeArrowheads="1"/>
          </p:cNvSpPr>
          <p:nvPr/>
        </p:nvSpPr>
        <p:spPr bwMode="auto">
          <a:xfrm>
            <a:off x="8782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8" name="Rectangle 1119">
            <a:extLst>
              <a:ext uri="{FF2B5EF4-FFF2-40B4-BE49-F238E27FC236}">
                <a16:creationId xmlns:a16="http://schemas.microsoft.com/office/drawing/2014/main" id="{E42C5DE9-1FBF-4650-8E39-A128ADE90C4A}"/>
              </a:ext>
            </a:extLst>
          </p:cNvPr>
          <p:cNvSpPr>
            <a:spLocks noChangeArrowheads="1"/>
          </p:cNvSpPr>
          <p:nvPr/>
        </p:nvSpPr>
        <p:spPr bwMode="auto">
          <a:xfrm>
            <a:off x="9163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9" name="Rectangle 1120">
            <a:extLst>
              <a:ext uri="{FF2B5EF4-FFF2-40B4-BE49-F238E27FC236}">
                <a16:creationId xmlns:a16="http://schemas.microsoft.com/office/drawing/2014/main" id="{618B3BD7-D9C5-4F0C-8CD1-02B22043837A}"/>
              </a:ext>
            </a:extLst>
          </p:cNvPr>
          <p:cNvSpPr>
            <a:spLocks noChangeArrowheads="1"/>
          </p:cNvSpPr>
          <p:nvPr/>
        </p:nvSpPr>
        <p:spPr bwMode="auto">
          <a:xfrm>
            <a:off x="9544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0" name="Rectangle 1121">
            <a:extLst>
              <a:ext uri="{FF2B5EF4-FFF2-40B4-BE49-F238E27FC236}">
                <a16:creationId xmlns:a16="http://schemas.microsoft.com/office/drawing/2014/main" id="{C6BC0400-CAE2-41B9-A43E-C16909D0D78D}"/>
              </a:ext>
            </a:extLst>
          </p:cNvPr>
          <p:cNvSpPr>
            <a:spLocks noChangeArrowheads="1"/>
          </p:cNvSpPr>
          <p:nvPr/>
        </p:nvSpPr>
        <p:spPr bwMode="auto">
          <a:xfrm>
            <a:off x="9925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1" name="Rectangle 1122">
            <a:extLst>
              <a:ext uri="{FF2B5EF4-FFF2-40B4-BE49-F238E27FC236}">
                <a16:creationId xmlns:a16="http://schemas.microsoft.com/office/drawing/2014/main" id="{FFFB4227-2E66-4841-A73C-1F4910BE6D8A}"/>
              </a:ext>
            </a:extLst>
          </p:cNvPr>
          <p:cNvSpPr>
            <a:spLocks noChangeArrowheads="1"/>
          </p:cNvSpPr>
          <p:nvPr/>
        </p:nvSpPr>
        <p:spPr bwMode="auto">
          <a:xfrm>
            <a:off x="10306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2" name="Rectangle 1123">
            <a:extLst>
              <a:ext uri="{FF2B5EF4-FFF2-40B4-BE49-F238E27FC236}">
                <a16:creationId xmlns:a16="http://schemas.microsoft.com/office/drawing/2014/main" id="{0E6BA4F3-CB9F-4372-A65B-A27EF97D1376}"/>
              </a:ext>
            </a:extLst>
          </p:cNvPr>
          <p:cNvSpPr>
            <a:spLocks noChangeArrowheads="1"/>
          </p:cNvSpPr>
          <p:nvPr/>
        </p:nvSpPr>
        <p:spPr bwMode="auto">
          <a:xfrm>
            <a:off x="10687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3" name="Rectangle 1124">
            <a:extLst>
              <a:ext uri="{FF2B5EF4-FFF2-40B4-BE49-F238E27FC236}">
                <a16:creationId xmlns:a16="http://schemas.microsoft.com/office/drawing/2014/main" id="{3EFA9EBA-AB70-4EBF-9188-AC56862683B0}"/>
              </a:ext>
            </a:extLst>
          </p:cNvPr>
          <p:cNvSpPr>
            <a:spLocks noChangeArrowheads="1"/>
          </p:cNvSpPr>
          <p:nvPr/>
        </p:nvSpPr>
        <p:spPr bwMode="auto">
          <a:xfrm>
            <a:off x="11068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4" name="Rectangle 1125">
            <a:extLst>
              <a:ext uri="{FF2B5EF4-FFF2-40B4-BE49-F238E27FC236}">
                <a16:creationId xmlns:a16="http://schemas.microsoft.com/office/drawing/2014/main" id="{3C280175-6D21-41E0-9A51-9E04FD1DDCCA}"/>
              </a:ext>
            </a:extLst>
          </p:cNvPr>
          <p:cNvSpPr>
            <a:spLocks noChangeArrowheads="1"/>
          </p:cNvSpPr>
          <p:nvPr/>
        </p:nvSpPr>
        <p:spPr bwMode="auto">
          <a:xfrm>
            <a:off x="11449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5" name="Line 1126">
            <a:extLst>
              <a:ext uri="{FF2B5EF4-FFF2-40B4-BE49-F238E27FC236}">
                <a16:creationId xmlns:a16="http://schemas.microsoft.com/office/drawing/2014/main" id="{1FEAF0BC-DD65-42C6-907C-447A541DD770}"/>
              </a:ext>
            </a:extLst>
          </p:cNvPr>
          <p:cNvSpPr>
            <a:spLocks noChangeShapeType="1"/>
          </p:cNvSpPr>
          <p:nvPr/>
        </p:nvSpPr>
        <p:spPr bwMode="auto">
          <a:xfrm>
            <a:off x="8020050" y="6334125"/>
            <a:ext cx="3810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p>
        </p:txBody>
      </p:sp>
      <p:sp>
        <p:nvSpPr>
          <p:cNvPr id="106" name="Line 1127">
            <a:extLst>
              <a:ext uri="{FF2B5EF4-FFF2-40B4-BE49-F238E27FC236}">
                <a16:creationId xmlns:a16="http://schemas.microsoft.com/office/drawing/2014/main" id="{9963A0C1-5C05-4AD8-9FD3-D48A10BB4E31}"/>
              </a:ext>
            </a:extLst>
          </p:cNvPr>
          <p:cNvSpPr>
            <a:spLocks noChangeShapeType="1"/>
          </p:cNvSpPr>
          <p:nvPr/>
        </p:nvSpPr>
        <p:spPr bwMode="auto">
          <a:xfrm flipV="1">
            <a:off x="8020050" y="2524125"/>
            <a:ext cx="0" cy="3810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p>
        </p:txBody>
      </p:sp>
      <p:sp>
        <p:nvSpPr>
          <p:cNvPr id="109" name="Rectangle 1134" descr="Wide downward diagonal">
            <a:extLst>
              <a:ext uri="{FF2B5EF4-FFF2-40B4-BE49-F238E27FC236}">
                <a16:creationId xmlns:a16="http://schemas.microsoft.com/office/drawing/2014/main" id="{F448ACB6-77DE-47EF-913D-F7D66B33402D}"/>
              </a:ext>
            </a:extLst>
          </p:cNvPr>
          <p:cNvSpPr>
            <a:spLocks noChangeArrowheads="1"/>
          </p:cNvSpPr>
          <p:nvPr/>
        </p:nvSpPr>
        <p:spPr bwMode="auto">
          <a:xfrm>
            <a:off x="8970168" y="3343276"/>
            <a:ext cx="152400" cy="152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0" name="Rectangle 1136" descr="Wide downward diagonal">
            <a:extLst>
              <a:ext uri="{FF2B5EF4-FFF2-40B4-BE49-F238E27FC236}">
                <a16:creationId xmlns:a16="http://schemas.microsoft.com/office/drawing/2014/main" id="{FC136965-9D7F-4B88-B404-8D1C40B9987A}"/>
              </a:ext>
            </a:extLst>
          </p:cNvPr>
          <p:cNvSpPr>
            <a:spLocks noChangeArrowheads="1"/>
          </p:cNvSpPr>
          <p:nvPr/>
        </p:nvSpPr>
        <p:spPr bwMode="auto">
          <a:xfrm>
            <a:off x="8813006" y="3486150"/>
            <a:ext cx="152400" cy="152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1" name="Rectangle 1137" descr="Wide downward diagonal">
            <a:extLst>
              <a:ext uri="{FF2B5EF4-FFF2-40B4-BE49-F238E27FC236}">
                <a16:creationId xmlns:a16="http://schemas.microsoft.com/office/drawing/2014/main" id="{5F195AE0-98E8-481E-906C-05FAB818895B}"/>
              </a:ext>
            </a:extLst>
          </p:cNvPr>
          <p:cNvSpPr>
            <a:spLocks noChangeArrowheads="1"/>
          </p:cNvSpPr>
          <p:nvPr/>
        </p:nvSpPr>
        <p:spPr bwMode="auto">
          <a:xfrm>
            <a:off x="9151143" y="3409950"/>
            <a:ext cx="152400" cy="152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2" name="Rectangle 1138" descr="Wide downward diagonal">
            <a:extLst>
              <a:ext uri="{FF2B5EF4-FFF2-40B4-BE49-F238E27FC236}">
                <a16:creationId xmlns:a16="http://schemas.microsoft.com/office/drawing/2014/main" id="{0F811622-A562-4405-B738-AAFEC7C9D216}"/>
              </a:ext>
            </a:extLst>
          </p:cNvPr>
          <p:cNvSpPr>
            <a:spLocks noChangeArrowheads="1"/>
          </p:cNvSpPr>
          <p:nvPr/>
        </p:nvSpPr>
        <p:spPr bwMode="auto">
          <a:xfrm>
            <a:off x="9027318" y="3667124"/>
            <a:ext cx="152400" cy="152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3" name="Rectangle 1140" descr="Wide downward diagonal">
            <a:extLst>
              <a:ext uri="{FF2B5EF4-FFF2-40B4-BE49-F238E27FC236}">
                <a16:creationId xmlns:a16="http://schemas.microsoft.com/office/drawing/2014/main" id="{9AC70E34-F0DA-4E58-B283-75DCA9FE1089}"/>
              </a:ext>
            </a:extLst>
          </p:cNvPr>
          <p:cNvSpPr>
            <a:spLocks noChangeArrowheads="1"/>
          </p:cNvSpPr>
          <p:nvPr/>
        </p:nvSpPr>
        <p:spPr bwMode="auto">
          <a:xfrm>
            <a:off x="9229724" y="3619500"/>
            <a:ext cx="152400" cy="152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4" name="Oval 1143">
            <a:extLst>
              <a:ext uri="{FF2B5EF4-FFF2-40B4-BE49-F238E27FC236}">
                <a16:creationId xmlns:a16="http://schemas.microsoft.com/office/drawing/2014/main" id="{0A4FAC26-76F7-436E-81F9-8121C4E5B5C4}"/>
              </a:ext>
            </a:extLst>
          </p:cNvPr>
          <p:cNvSpPr>
            <a:spLocks noChangeArrowheads="1"/>
          </p:cNvSpPr>
          <p:nvPr/>
        </p:nvSpPr>
        <p:spPr bwMode="auto">
          <a:xfrm>
            <a:off x="9577387" y="423862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6" name="Oval 1150">
            <a:extLst>
              <a:ext uri="{FF2B5EF4-FFF2-40B4-BE49-F238E27FC236}">
                <a16:creationId xmlns:a16="http://schemas.microsoft.com/office/drawing/2014/main" id="{A66D9B91-0687-4E1A-84EB-B6B5886D2766}"/>
              </a:ext>
            </a:extLst>
          </p:cNvPr>
          <p:cNvSpPr>
            <a:spLocks noChangeArrowheads="1"/>
          </p:cNvSpPr>
          <p:nvPr/>
        </p:nvSpPr>
        <p:spPr bwMode="auto">
          <a:xfrm>
            <a:off x="9429750" y="423862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grpSp>
        <p:nvGrpSpPr>
          <p:cNvPr id="117" name="Group 1153">
            <a:extLst>
              <a:ext uri="{FF2B5EF4-FFF2-40B4-BE49-F238E27FC236}">
                <a16:creationId xmlns:a16="http://schemas.microsoft.com/office/drawing/2014/main" id="{113AF6CE-7F75-47DB-B7D3-D9BBBC34FC06}"/>
              </a:ext>
            </a:extLst>
          </p:cNvPr>
          <p:cNvGrpSpPr>
            <a:grpSpLocks/>
          </p:cNvGrpSpPr>
          <p:nvPr/>
        </p:nvGrpSpPr>
        <p:grpSpPr bwMode="auto">
          <a:xfrm>
            <a:off x="7486650" y="2371725"/>
            <a:ext cx="4376738" cy="4314825"/>
            <a:chOff x="1104" y="703"/>
            <a:chExt cx="2757" cy="2718"/>
          </a:xfrm>
        </p:grpSpPr>
        <p:sp>
          <p:nvSpPr>
            <p:cNvPr id="118" name="Text Box 1154">
              <a:extLst>
                <a:ext uri="{FF2B5EF4-FFF2-40B4-BE49-F238E27FC236}">
                  <a16:creationId xmlns:a16="http://schemas.microsoft.com/office/drawing/2014/main" id="{F12877A9-B281-4C63-92CB-B2F86198E290}"/>
                </a:ext>
              </a:extLst>
            </p:cNvPr>
            <p:cNvSpPr txBox="1">
              <a:spLocks noChangeArrowheads="1"/>
            </p:cNvSpPr>
            <p:nvPr/>
          </p:nvSpPr>
          <p:spPr bwMode="auto">
            <a:xfrm>
              <a:off x="1104" y="703"/>
              <a:ext cx="21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10</a:t>
              </a:r>
            </a:p>
          </p:txBody>
        </p:sp>
        <p:sp>
          <p:nvSpPr>
            <p:cNvPr id="119" name="Text Box 1155">
              <a:extLst>
                <a:ext uri="{FF2B5EF4-FFF2-40B4-BE49-F238E27FC236}">
                  <a16:creationId xmlns:a16="http://schemas.microsoft.com/office/drawing/2014/main" id="{AE32A7C0-AB73-4492-AEFF-2E41DE69CDB3}"/>
                </a:ext>
              </a:extLst>
            </p:cNvPr>
            <p:cNvSpPr txBox="1">
              <a:spLocks noChangeArrowheads="1"/>
            </p:cNvSpPr>
            <p:nvPr/>
          </p:nvSpPr>
          <p:spPr bwMode="auto">
            <a:xfrm>
              <a:off x="153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1</a:t>
              </a:r>
            </a:p>
          </p:txBody>
        </p:sp>
        <p:sp>
          <p:nvSpPr>
            <p:cNvPr id="120" name="Text Box 1156">
              <a:extLst>
                <a:ext uri="{FF2B5EF4-FFF2-40B4-BE49-F238E27FC236}">
                  <a16:creationId xmlns:a16="http://schemas.microsoft.com/office/drawing/2014/main" id="{628C490C-E9A1-436D-AE6F-964A53A83E27}"/>
                </a:ext>
              </a:extLst>
            </p:cNvPr>
            <p:cNvSpPr txBox="1">
              <a:spLocks noChangeArrowheads="1"/>
            </p:cNvSpPr>
            <p:nvPr/>
          </p:nvSpPr>
          <p:spPr bwMode="auto">
            <a:xfrm>
              <a:off x="177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2</a:t>
              </a:r>
            </a:p>
          </p:txBody>
        </p:sp>
        <p:sp>
          <p:nvSpPr>
            <p:cNvPr id="121" name="Text Box 1157">
              <a:extLst>
                <a:ext uri="{FF2B5EF4-FFF2-40B4-BE49-F238E27FC236}">
                  <a16:creationId xmlns:a16="http://schemas.microsoft.com/office/drawing/2014/main" id="{161961E4-0185-44D0-914A-9837EA308499}"/>
                </a:ext>
              </a:extLst>
            </p:cNvPr>
            <p:cNvSpPr txBox="1">
              <a:spLocks noChangeArrowheads="1"/>
            </p:cNvSpPr>
            <p:nvPr/>
          </p:nvSpPr>
          <p:spPr bwMode="auto">
            <a:xfrm>
              <a:off x="201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3</a:t>
              </a:r>
            </a:p>
          </p:txBody>
        </p:sp>
        <p:sp>
          <p:nvSpPr>
            <p:cNvPr id="122" name="Text Box 1158">
              <a:extLst>
                <a:ext uri="{FF2B5EF4-FFF2-40B4-BE49-F238E27FC236}">
                  <a16:creationId xmlns:a16="http://schemas.microsoft.com/office/drawing/2014/main" id="{337B5668-4E4B-4121-A736-B695B0161780}"/>
                </a:ext>
              </a:extLst>
            </p:cNvPr>
            <p:cNvSpPr txBox="1">
              <a:spLocks noChangeArrowheads="1"/>
            </p:cNvSpPr>
            <p:nvPr/>
          </p:nvSpPr>
          <p:spPr bwMode="auto">
            <a:xfrm>
              <a:off x="225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4</a:t>
              </a:r>
            </a:p>
          </p:txBody>
        </p:sp>
        <p:sp>
          <p:nvSpPr>
            <p:cNvPr id="123" name="Text Box 1159">
              <a:extLst>
                <a:ext uri="{FF2B5EF4-FFF2-40B4-BE49-F238E27FC236}">
                  <a16:creationId xmlns:a16="http://schemas.microsoft.com/office/drawing/2014/main" id="{4529A899-891F-47E3-8BF8-E3292776E833}"/>
                </a:ext>
              </a:extLst>
            </p:cNvPr>
            <p:cNvSpPr txBox="1">
              <a:spLocks noChangeArrowheads="1"/>
            </p:cNvSpPr>
            <p:nvPr/>
          </p:nvSpPr>
          <p:spPr bwMode="auto">
            <a:xfrm>
              <a:off x="249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5</a:t>
              </a:r>
            </a:p>
          </p:txBody>
        </p:sp>
        <p:sp>
          <p:nvSpPr>
            <p:cNvPr id="124" name="Text Box 1160">
              <a:extLst>
                <a:ext uri="{FF2B5EF4-FFF2-40B4-BE49-F238E27FC236}">
                  <a16:creationId xmlns:a16="http://schemas.microsoft.com/office/drawing/2014/main" id="{3FD39756-AAF7-4A41-A867-2C36D8431B0F}"/>
                </a:ext>
              </a:extLst>
            </p:cNvPr>
            <p:cNvSpPr txBox="1">
              <a:spLocks noChangeArrowheads="1"/>
            </p:cNvSpPr>
            <p:nvPr/>
          </p:nvSpPr>
          <p:spPr bwMode="auto">
            <a:xfrm>
              <a:off x="273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6</a:t>
              </a:r>
            </a:p>
          </p:txBody>
        </p:sp>
        <p:sp>
          <p:nvSpPr>
            <p:cNvPr id="125" name="Text Box 1161">
              <a:extLst>
                <a:ext uri="{FF2B5EF4-FFF2-40B4-BE49-F238E27FC236}">
                  <a16:creationId xmlns:a16="http://schemas.microsoft.com/office/drawing/2014/main" id="{EA85F6D2-4A72-4918-85EA-59F5C861ACB8}"/>
                </a:ext>
              </a:extLst>
            </p:cNvPr>
            <p:cNvSpPr txBox="1">
              <a:spLocks noChangeArrowheads="1"/>
            </p:cNvSpPr>
            <p:nvPr/>
          </p:nvSpPr>
          <p:spPr bwMode="auto">
            <a:xfrm>
              <a:off x="297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7</a:t>
              </a:r>
            </a:p>
          </p:txBody>
        </p:sp>
        <p:sp>
          <p:nvSpPr>
            <p:cNvPr id="126" name="Text Box 1162">
              <a:extLst>
                <a:ext uri="{FF2B5EF4-FFF2-40B4-BE49-F238E27FC236}">
                  <a16:creationId xmlns:a16="http://schemas.microsoft.com/office/drawing/2014/main" id="{325794D5-2B01-4B77-B083-AD6B47B38151}"/>
                </a:ext>
              </a:extLst>
            </p:cNvPr>
            <p:cNvSpPr txBox="1">
              <a:spLocks noChangeArrowheads="1"/>
            </p:cNvSpPr>
            <p:nvPr/>
          </p:nvSpPr>
          <p:spPr bwMode="auto">
            <a:xfrm>
              <a:off x="321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8</a:t>
              </a:r>
            </a:p>
          </p:txBody>
        </p:sp>
        <p:sp>
          <p:nvSpPr>
            <p:cNvPr id="127" name="Text Box 1163">
              <a:extLst>
                <a:ext uri="{FF2B5EF4-FFF2-40B4-BE49-F238E27FC236}">
                  <a16:creationId xmlns:a16="http://schemas.microsoft.com/office/drawing/2014/main" id="{76C09BCC-7BA6-408D-A756-F4F7C0C69C91}"/>
                </a:ext>
              </a:extLst>
            </p:cNvPr>
            <p:cNvSpPr txBox="1">
              <a:spLocks noChangeArrowheads="1"/>
            </p:cNvSpPr>
            <p:nvPr/>
          </p:nvSpPr>
          <p:spPr bwMode="auto">
            <a:xfrm>
              <a:off x="345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9</a:t>
              </a:r>
            </a:p>
          </p:txBody>
        </p:sp>
        <p:sp>
          <p:nvSpPr>
            <p:cNvPr id="128" name="Text Box 1164">
              <a:extLst>
                <a:ext uri="{FF2B5EF4-FFF2-40B4-BE49-F238E27FC236}">
                  <a16:creationId xmlns:a16="http://schemas.microsoft.com/office/drawing/2014/main" id="{6870022E-EB41-450A-9A5B-9B80882EDD80}"/>
                </a:ext>
              </a:extLst>
            </p:cNvPr>
            <p:cNvSpPr txBox="1">
              <a:spLocks noChangeArrowheads="1"/>
            </p:cNvSpPr>
            <p:nvPr/>
          </p:nvSpPr>
          <p:spPr bwMode="auto">
            <a:xfrm>
              <a:off x="3648" y="3247"/>
              <a:ext cx="21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10</a:t>
              </a:r>
            </a:p>
          </p:txBody>
        </p:sp>
        <p:sp>
          <p:nvSpPr>
            <p:cNvPr id="129" name="Text Box 1165">
              <a:extLst>
                <a:ext uri="{FF2B5EF4-FFF2-40B4-BE49-F238E27FC236}">
                  <a16:creationId xmlns:a16="http://schemas.microsoft.com/office/drawing/2014/main" id="{D5D9037C-43F4-46E4-90A5-1B961BD9E792}"/>
                </a:ext>
              </a:extLst>
            </p:cNvPr>
            <p:cNvSpPr txBox="1">
              <a:spLocks noChangeArrowheads="1"/>
            </p:cNvSpPr>
            <p:nvPr/>
          </p:nvSpPr>
          <p:spPr bwMode="auto">
            <a:xfrm>
              <a:off x="1152" y="286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1</a:t>
              </a:r>
            </a:p>
          </p:txBody>
        </p:sp>
        <p:sp>
          <p:nvSpPr>
            <p:cNvPr id="130" name="Text Box 1166">
              <a:extLst>
                <a:ext uri="{FF2B5EF4-FFF2-40B4-BE49-F238E27FC236}">
                  <a16:creationId xmlns:a16="http://schemas.microsoft.com/office/drawing/2014/main" id="{A5FED08E-94F0-4A43-A7E3-659C627BAF3E}"/>
                </a:ext>
              </a:extLst>
            </p:cNvPr>
            <p:cNvSpPr txBox="1">
              <a:spLocks noChangeArrowheads="1"/>
            </p:cNvSpPr>
            <p:nvPr/>
          </p:nvSpPr>
          <p:spPr bwMode="auto">
            <a:xfrm>
              <a:off x="1152" y="262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2</a:t>
              </a:r>
            </a:p>
          </p:txBody>
        </p:sp>
        <p:sp>
          <p:nvSpPr>
            <p:cNvPr id="131" name="Text Box 1167">
              <a:extLst>
                <a:ext uri="{FF2B5EF4-FFF2-40B4-BE49-F238E27FC236}">
                  <a16:creationId xmlns:a16="http://schemas.microsoft.com/office/drawing/2014/main" id="{6EC6621E-3A4B-4A73-89EB-B3CB0174388A}"/>
                </a:ext>
              </a:extLst>
            </p:cNvPr>
            <p:cNvSpPr txBox="1">
              <a:spLocks noChangeArrowheads="1"/>
            </p:cNvSpPr>
            <p:nvPr/>
          </p:nvSpPr>
          <p:spPr bwMode="auto">
            <a:xfrm>
              <a:off x="1152" y="238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3</a:t>
              </a:r>
            </a:p>
          </p:txBody>
        </p:sp>
        <p:sp>
          <p:nvSpPr>
            <p:cNvPr id="132" name="Text Box 1168">
              <a:extLst>
                <a:ext uri="{FF2B5EF4-FFF2-40B4-BE49-F238E27FC236}">
                  <a16:creationId xmlns:a16="http://schemas.microsoft.com/office/drawing/2014/main" id="{79B1FD4B-56D1-4974-83CF-06B7EEEFC8A0}"/>
                </a:ext>
              </a:extLst>
            </p:cNvPr>
            <p:cNvSpPr txBox="1">
              <a:spLocks noChangeArrowheads="1"/>
            </p:cNvSpPr>
            <p:nvPr/>
          </p:nvSpPr>
          <p:spPr bwMode="auto">
            <a:xfrm>
              <a:off x="1152" y="214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4</a:t>
              </a:r>
            </a:p>
          </p:txBody>
        </p:sp>
        <p:sp>
          <p:nvSpPr>
            <p:cNvPr id="133" name="Text Box 1169">
              <a:extLst>
                <a:ext uri="{FF2B5EF4-FFF2-40B4-BE49-F238E27FC236}">
                  <a16:creationId xmlns:a16="http://schemas.microsoft.com/office/drawing/2014/main" id="{BA365642-F999-417B-99ED-62F74893E547}"/>
                </a:ext>
              </a:extLst>
            </p:cNvPr>
            <p:cNvSpPr txBox="1">
              <a:spLocks noChangeArrowheads="1"/>
            </p:cNvSpPr>
            <p:nvPr/>
          </p:nvSpPr>
          <p:spPr bwMode="auto">
            <a:xfrm>
              <a:off x="1152" y="190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5</a:t>
              </a:r>
            </a:p>
          </p:txBody>
        </p:sp>
        <p:sp>
          <p:nvSpPr>
            <p:cNvPr id="134" name="Text Box 1170">
              <a:extLst>
                <a:ext uri="{FF2B5EF4-FFF2-40B4-BE49-F238E27FC236}">
                  <a16:creationId xmlns:a16="http://schemas.microsoft.com/office/drawing/2014/main" id="{8231715D-532F-4E1D-9344-85C2549064E1}"/>
                </a:ext>
              </a:extLst>
            </p:cNvPr>
            <p:cNvSpPr txBox="1">
              <a:spLocks noChangeArrowheads="1"/>
            </p:cNvSpPr>
            <p:nvPr/>
          </p:nvSpPr>
          <p:spPr bwMode="auto">
            <a:xfrm>
              <a:off x="1152" y="166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6</a:t>
              </a:r>
            </a:p>
          </p:txBody>
        </p:sp>
        <p:sp>
          <p:nvSpPr>
            <p:cNvPr id="135" name="Text Box 1171">
              <a:extLst>
                <a:ext uri="{FF2B5EF4-FFF2-40B4-BE49-F238E27FC236}">
                  <a16:creationId xmlns:a16="http://schemas.microsoft.com/office/drawing/2014/main" id="{DDF2D3B7-FD81-4F91-A26B-39C786011A83}"/>
                </a:ext>
              </a:extLst>
            </p:cNvPr>
            <p:cNvSpPr txBox="1">
              <a:spLocks noChangeArrowheads="1"/>
            </p:cNvSpPr>
            <p:nvPr/>
          </p:nvSpPr>
          <p:spPr bwMode="auto">
            <a:xfrm>
              <a:off x="1152" y="142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7</a:t>
              </a:r>
            </a:p>
          </p:txBody>
        </p:sp>
        <p:sp>
          <p:nvSpPr>
            <p:cNvPr id="136" name="Text Box 1172">
              <a:extLst>
                <a:ext uri="{FF2B5EF4-FFF2-40B4-BE49-F238E27FC236}">
                  <a16:creationId xmlns:a16="http://schemas.microsoft.com/office/drawing/2014/main" id="{DEE375C0-92ED-44C9-B61C-D88EC128039F}"/>
                </a:ext>
              </a:extLst>
            </p:cNvPr>
            <p:cNvSpPr txBox="1">
              <a:spLocks noChangeArrowheads="1"/>
            </p:cNvSpPr>
            <p:nvPr/>
          </p:nvSpPr>
          <p:spPr bwMode="auto">
            <a:xfrm>
              <a:off x="1152" y="118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8</a:t>
              </a:r>
            </a:p>
          </p:txBody>
        </p:sp>
        <p:sp>
          <p:nvSpPr>
            <p:cNvPr id="137" name="Text Box 1173">
              <a:extLst>
                <a:ext uri="{FF2B5EF4-FFF2-40B4-BE49-F238E27FC236}">
                  <a16:creationId xmlns:a16="http://schemas.microsoft.com/office/drawing/2014/main" id="{25B07C9A-18B1-4AD4-A00D-5F8728C660AB}"/>
                </a:ext>
              </a:extLst>
            </p:cNvPr>
            <p:cNvSpPr txBox="1">
              <a:spLocks noChangeArrowheads="1"/>
            </p:cNvSpPr>
            <p:nvPr/>
          </p:nvSpPr>
          <p:spPr bwMode="auto">
            <a:xfrm>
              <a:off x="1152" y="94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9</a:t>
              </a:r>
            </a:p>
          </p:txBody>
        </p:sp>
      </p:grpSp>
      <p:sp>
        <p:nvSpPr>
          <p:cNvPr id="138" name="TextBox 137">
            <a:extLst>
              <a:ext uri="{FF2B5EF4-FFF2-40B4-BE49-F238E27FC236}">
                <a16:creationId xmlns:a16="http://schemas.microsoft.com/office/drawing/2014/main" id="{F01F9635-4697-42A1-820F-46F37EA84852}"/>
              </a:ext>
            </a:extLst>
          </p:cNvPr>
          <p:cNvSpPr txBox="1"/>
          <p:nvPr/>
        </p:nvSpPr>
        <p:spPr>
          <a:xfrm>
            <a:off x="114300" y="209550"/>
            <a:ext cx="7710487" cy="1754326"/>
          </a:xfrm>
          <a:prstGeom prst="rect">
            <a:avLst/>
          </a:prstGeom>
          <a:noFill/>
        </p:spPr>
        <p:txBody>
          <a:bodyPr wrap="square" rtlCol="0">
            <a:spAutoFit/>
          </a:bodyPr>
          <a:lstStyle/>
          <a:p>
            <a:r>
              <a:rPr lang="en-US" dirty="0"/>
              <a:t>Consider this dataset</a:t>
            </a:r>
          </a:p>
          <a:p>
            <a:endParaRPr lang="en-US" dirty="0"/>
          </a:p>
          <a:p>
            <a:r>
              <a:rPr lang="en-US" dirty="0"/>
              <a:t>How should we order the points?</a:t>
            </a:r>
          </a:p>
          <a:p>
            <a:endParaRPr lang="en-US" dirty="0"/>
          </a:p>
          <a:p>
            <a:endParaRPr lang="en-US" dirty="0"/>
          </a:p>
          <a:p>
            <a:endParaRPr lang="en-US" dirty="0"/>
          </a:p>
        </p:txBody>
      </p:sp>
      <p:sp>
        <p:nvSpPr>
          <p:cNvPr id="139" name="Oval 1150">
            <a:extLst>
              <a:ext uri="{FF2B5EF4-FFF2-40B4-BE49-F238E27FC236}">
                <a16:creationId xmlns:a16="http://schemas.microsoft.com/office/drawing/2014/main" id="{51F02858-0AFC-439B-A734-C16AEFDF1461}"/>
              </a:ext>
            </a:extLst>
          </p:cNvPr>
          <p:cNvSpPr>
            <a:spLocks noChangeArrowheads="1"/>
          </p:cNvSpPr>
          <p:nvPr/>
        </p:nvSpPr>
        <p:spPr bwMode="auto">
          <a:xfrm>
            <a:off x="9582150" y="439102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40" name="Oval 1143">
            <a:extLst>
              <a:ext uri="{FF2B5EF4-FFF2-40B4-BE49-F238E27FC236}">
                <a16:creationId xmlns:a16="http://schemas.microsoft.com/office/drawing/2014/main" id="{74A273F3-9F5B-4EA1-8570-EEDA07597DE7}"/>
              </a:ext>
            </a:extLst>
          </p:cNvPr>
          <p:cNvSpPr>
            <a:spLocks noChangeArrowheads="1"/>
          </p:cNvSpPr>
          <p:nvPr/>
        </p:nvSpPr>
        <p:spPr bwMode="auto">
          <a:xfrm>
            <a:off x="9751218" y="432199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41" name="Oval 1150">
            <a:extLst>
              <a:ext uri="{FF2B5EF4-FFF2-40B4-BE49-F238E27FC236}">
                <a16:creationId xmlns:a16="http://schemas.microsoft.com/office/drawing/2014/main" id="{C494D9C8-23F6-467F-B220-77A6DDBADE02}"/>
              </a:ext>
            </a:extLst>
          </p:cNvPr>
          <p:cNvSpPr>
            <a:spLocks noChangeArrowheads="1"/>
          </p:cNvSpPr>
          <p:nvPr/>
        </p:nvSpPr>
        <p:spPr bwMode="auto">
          <a:xfrm>
            <a:off x="9582150" y="439102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42" name="Oval 1150">
            <a:extLst>
              <a:ext uri="{FF2B5EF4-FFF2-40B4-BE49-F238E27FC236}">
                <a16:creationId xmlns:a16="http://schemas.microsoft.com/office/drawing/2014/main" id="{94A5D3C7-77C5-4B69-9F4A-9862C5079082}"/>
              </a:ext>
            </a:extLst>
          </p:cNvPr>
          <p:cNvSpPr>
            <a:spLocks noChangeArrowheads="1"/>
          </p:cNvSpPr>
          <p:nvPr/>
        </p:nvSpPr>
        <p:spPr bwMode="auto">
          <a:xfrm>
            <a:off x="9455944" y="393382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43" name="Oval 1143">
            <a:extLst>
              <a:ext uri="{FF2B5EF4-FFF2-40B4-BE49-F238E27FC236}">
                <a16:creationId xmlns:a16="http://schemas.microsoft.com/office/drawing/2014/main" id="{2D06CA3F-365C-4144-877F-300A7CCEF066}"/>
              </a:ext>
            </a:extLst>
          </p:cNvPr>
          <p:cNvSpPr>
            <a:spLocks noChangeArrowheads="1"/>
          </p:cNvSpPr>
          <p:nvPr/>
        </p:nvSpPr>
        <p:spPr bwMode="auto">
          <a:xfrm>
            <a:off x="9547621" y="410527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44" name="Oval 1150">
            <a:extLst>
              <a:ext uri="{FF2B5EF4-FFF2-40B4-BE49-F238E27FC236}">
                <a16:creationId xmlns:a16="http://schemas.microsoft.com/office/drawing/2014/main" id="{78C88B2E-09C4-4BDA-A6F4-A720EF1B5AF0}"/>
              </a:ext>
            </a:extLst>
          </p:cNvPr>
          <p:cNvSpPr>
            <a:spLocks noChangeArrowheads="1"/>
          </p:cNvSpPr>
          <p:nvPr/>
        </p:nvSpPr>
        <p:spPr bwMode="auto">
          <a:xfrm>
            <a:off x="9582150" y="393382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45" name="Oval 1150">
            <a:extLst>
              <a:ext uri="{FF2B5EF4-FFF2-40B4-BE49-F238E27FC236}">
                <a16:creationId xmlns:a16="http://schemas.microsoft.com/office/drawing/2014/main" id="{91AA7742-6DE4-43B7-8819-605AE2122D68}"/>
              </a:ext>
            </a:extLst>
          </p:cNvPr>
          <p:cNvSpPr>
            <a:spLocks noChangeArrowheads="1"/>
          </p:cNvSpPr>
          <p:nvPr/>
        </p:nvSpPr>
        <p:spPr bwMode="auto">
          <a:xfrm>
            <a:off x="9734550" y="408622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46" name="Oval 1143">
            <a:extLst>
              <a:ext uri="{FF2B5EF4-FFF2-40B4-BE49-F238E27FC236}">
                <a16:creationId xmlns:a16="http://schemas.microsoft.com/office/drawing/2014/main" id="{2148E54E-BA6F-4BF7-9B2A-D1E5C44FE813}"/>
              </a:ext>
            </a:extLst>
          </p:cNvPr>
          <p:cNvSpPr>
            <a:spLocks noChangeArrowheads="1"/>
          </p:cNvSpPr>
          <p:nvPr/>
        </p:nvSpPr>
        <p:spPr bwMode="auto">
          <a:xfrm>
            <a:off x="9882187" y="408622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48" name="Oval 1150">
            <a:extLst>
              <a:ext uri="{FF2B5EF4-FFF2-40B4-BE49-F238E27FC236}">
                <a16:creationId xmlns:a16="http://schemas.microsoft.com/office/drawing/2014/main" id="{79B33DD0-344F-4771-A9BF-942D505D7AF3}"/>
              </a:ext>
            </a:extLst>
          </p:cNvPr>
          <p:cNvSpPr>
            <a:spLocks noChangeArrowheads="1"/>
          </p:cNvSpPr>
          <p:nvPr/>
        </p:nvSpPr>
        <p:spPr bwMode="auto">
          <a:xfrm>
            <a:off x="9886950" y="423862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49" name="Rectangle 1136" descr="Wide downward diagonal">
            <a:extLst>
              <a:ext uri="{FF2B5EF4-FFF2-40B4-BE49-F238E27FC236}">
                <a16:creationId xmlns:a16="http://schemas.microsoft.com/office/drawing/2014/main" id="{958C99C0-418F-486B-9AD1-76E7CD507409}"/>
              </a:ext>
            </a:extLst>
          </p:cNvPr>
          <p:cNvSpPr>
            <a:spLocks noChangeArrowheads="1"/>
          </p:cNvSpPr>
          <p:nvPr/>
        </p:nvSpPr>
        <p:spPr bwMode="auto">
          <a:xfrm>
            <a:off x="10003632" y="4586288"/>
            <a:ext cx="152400" cy="152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50" name="Rectangle 1137" descr="Wide downward diagonal">
            <a:extLst>
              <a:ext uri="{FF2B5EF4-FFF2-40B4-BE49-F238E27FC236}">
                <a16:creationId xmlns:a16="http://schemas.microsoft.com/office/drawing/2014/main" id="{6C3FC857-6622-436D-B3B8-6539781694A9}"/>
              </a:ext>
            </a:extLst>
          </p:cNvPr>
          <p:cNvSpPr>
            <a:spLocks noChangeArrowheads="1"/>
          </p:cNvSpPr>
          <p:nvPr/>
        </p:nvSpPr>
        <p:spPr bwMode="auto">
          <a:xfrm>
            <a:off x="10246519" y="4510088"/>
            <a:ext cx="152400" cy="152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51" name="Rectangle 1138" descr="Wide downward diagonal">
            <a:extLst>
              <a:ext uri="{FF2B5EF4-FFF2-40B4-BE49-F238E27FC236}">
                <a16:creationId xmlns:a16="http://schemas.microsoft.com/office/drawing/2014/main" id="{2F429B5A-6384-4A6F-BE78-465C87EB5C4F}"/>
              </a:ext>
            </a:extLst>
          </p:cNvPr>
          <p:cNvSpPr>
            <a:spLocks noChangeArrowheads="1"/>
          </p:cNvSpPr>
          <p:nvPr/>
        </p:nvSpPr>
        <p:spPr bwMode="auto">
          <a:xfrm>
            <a:off x="10217944" y="4767262"/>
            <a:ext cx="152400" cy="152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52" name="Rectangle 1136" descr="Wide downward diagonal">
            <a:extLst>
              <a:ext uri="{FF2B5EF4-FFF2-40B4-BE49-F238E27FC236}">
                <a16:creationId xmlns:a16="http://schemas.microsoft.com/office/drawing/2014/main" id="{A8690471-5823-49A1-811E-83B6EDCE615A}"/>
              </a:ext>
            </a:extLst>
          </p:cNvPr>
          <p:cNvSpPr>
            <a:spLocks noChangeArrowheads="1"/>
          </p:cNvSpPr>
          <p:nvPr/>
        </p:nvSpPr>
        <p:spPr bwMode="auto">
          <a:xfrm>
            <a:off x="10156032" y="4738688"/>
            <a:ext cx="152400" cy="152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53" name="Rectangle 1137" descr="Wide downward diagonal">
            <a:extLst>
              <a:ext uri="{FF2B5EF4-FFF2-40B4-BE49-F238E27FC236}">
                <a16:creationId xmlns:a16="http://schemas.microsoft.com/office/drawing/2014/main" id="{7884664D-7504-4541-94EA-CC65A78A94D6}"/>
              </a:ext>
            </a:extLst>
          </p:cNvPr>
          <p:cNvSpPr>
            <a:spLocks noChangeArrowheads="1"/>
          </p:cNvSpPr>
          <p:nvPr/>
        </p:nvSpPr>
        <p:spPr bwMode="auto">
          <a:xfrm>
            <a:off x="10458450" y="4686299"/>
            <a:ext cx="152400" cy="152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54" name="Rectangle 1138" descr="Wide downward diagonal">
            <a:extLst>
              <a:ext uri="{FF2B5EF4-FFF2-40B4-BE49-F238E27FC236}">
                <a16:creationId xmlns:a16="http://schemas.microsoft.com/office/drawing/2014/main" id="{4F2A308A-4269-492C-9CBD-437F06A54D8D}"/>
              </a:ext>
            </a:extLst>
          </p:cNvPr>
          <p:cNvSpPr>
            <a:spLocks noChangeArrowheads="1"/>
          </p:cNvSpPr>
          <p:nvPr/>
        </p:nvSpPr>
        <p:spPr bwMode="auto">
          <a:xfrm>
            <a:off x="10370344" y="4919662"/>
            <a:ext cx="152400" cy="152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55" name="Oval 1143">
            <a:extLst>
              <a:ext uri="{FF2B5EF4-FFF2-40B4-BE49-F238E27FC236}">
                <a16:creationId xmlns:a16="http://schemas.microsoft.com/office/drawing/2014/main" id="{E2C98EF3-624C-45AB-B015-B97C138B6241}"/>
              </a:ext>
            </a:extLst>
          </p:cNvPr>
          <p:cNvSpPr>
            <a:spLocks noChangeArrowheads="1"/>
          </p:cNvSpPr>
          <p:nvPr/>
        </p:nvSpPr>
        <p:spPr bwMode="auto">
          <a:xfrm>
            <a:off x="8243888" y="29574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56" name="Oval 1150">
            <a:extLst>
              <a:ext uri="{FF2B5EF4-FFF2-40B4-BE49-F238E27FC236}">
                <a16:creationId xmlns:a16="http://schemas.microsoft.com/office/drawing/2014/main" id="{5956DE5E-EF84-4674-9C03-817E298B4662}"/>
              </a:ext>
            </a:extLst>
          </p:cNvPr>
          <p:cNvSpPr>
            <a:spLocks noChangeArrowheads="1"/>
          </p:cNvSpPr>
          <p:nvPr/>
        </p:nvSpPr>
        <p:spPr bwMode="auto">
          <a:xfrm>
            <a:off x="8096251" y="29574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57" name="Oval 1150">
            <a:extLst>
              <a:ext uri="{FF2B5EF4-FFF2-40B4-BE49-F238E27FC236}">
                <a16:creationId xmlns:a16="http://schemas.microsoft.com/office/drawing/2014/main" id="{F18896A3-510A-42E7-9D85-E140990E2A08}"/>
              </a:ext>
            </a:extLst>
          </p:cNvPr>
          <p:cNvSpPr>
            <a:spLocks noChangeArrowheads="1"/>
          </p:cNvSpPr>
          <p:nvPr/>
        </p:nvSpPr>
        <p:spPr bwMode="auto">
          <a:xfrm>
            <a:off x="8248651" y="31098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58" name="Oval 1143">
            <a:extLst>
              <a:ext uri="{FF2B5EF4-FFF2-40B4-BE49-F238E27FC236}">
                <a16:creationId xmlns:a16="http://schemas.microsoft.com/office/drawing/2014/main" id="{C8799C61-B566-43E1-940E-208602057FBA}"/>
              </a:ext>
            </a:extLst>
          </p:cNvPr>
          <p:cNvSpPr>
            <a:spLocks noChangeArrowheads="1"/>
          </p:cNvSpPr>
          <p:nvPr/>
        </p:nvSpPr>
        <p:spPr bwMode="auto">
          <a:xfrm>
            <a:off x="8417719" y="304082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59" name="Oval 1150">
            <a:extLst>
              <a:ext uri="{FF2B5EF4-FFF2-40B4-BE49-F238E27FC236}">
                <a16:creationId xmlns:a16="http://schemas.microsoft.com/office/drawing/2014/main" id="{7E66E494-DD58-4FD5-89B2-45A7E78BCE15}"/>
              </a:ext>
            </a:extLst>
          </p:cNvPr>
          <p:cNvSpPr>
            <a:spLocks noChangeArrowheads="1"/>
          </p:cNvSpPr>
          <p:nvPr/>
        </p:nvSpPr>
        <p:spPr bwMode="auto">
          <a:xfrm>
            <a:off x="8248651" y="31098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60" name="Oval 1150">
            <a:extLst>
              <a:ext uri="{FF2B5EF4-FFF2-40B4-BE49-F238E27FC236}">
                <a16:creationId xmlns:a16="http://schemas.microsoft.com/office/drawing/2014/main" id="{0B1E7882-4D42-44C7-AE19-1CFF7182901B}"/>
              </a:ext>
            </a:extLst>
          </p:cNvPr>
          <p:cNvSpPr>
            <a:spLocks noChangeArrowheads="1"/>
          </p:cNvSpPr>
          <p:nvPr/>
        </p:nvSpPr>
        <p:spPr bwMode="auto">
          <a:xfrm>
            <a:off x="8477251" y="32622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61" name="Oval 1143">
            <a:extLst>
              <a:ext uri="{FF2B5EF4-FFF2-40B4-BE49-F238E27FC236}">
                <a16:creationId xmlns:a16="http://schemas.microsoft.com/office/drawing/2014/main" id="{79192BB8-EE5F-472B-899E-CE7E6AD178D1}"/>
              </a:ext>
            </a:extLst>
          </p:cNvPr>
          <p:cNvSpPr>
            <a:spLocks noChangeArrowheads="1"/>
          </p:cNvSpPr>
          <p:nvPr/>
        </p:nvSpPr>
        <p:spPr bwMode="auto">
          <a:xfrm>
            <a:off x="8510588" y="26145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62" name="Oval 1150">
            <a:extLst>
              <a:ext uri="{FF2B5EF4-FFF2-40B4-BE49-F238E27FC236}">
                <a16:creationId xmlns:a16="http://schemas.microsoft.com/office/drawing/2014/main" id="{BB6039C6-0A92-4E24-A1E8-AD3B8FB271EB}"/>
              </a:ext>
            </a:extLst>
          </p:cNvPr>
          <p:cNvSpPr>
            <a:spLocks noChangeArrowheads="1"/>
          </p:cNvSpPr>
          <p:nvPr/>
        </p:nvSpPr>
        <p:spPr bwMode="auto">
          <a:xfrm>
            <a:off x="8248651" y="26526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63" name="Oval 1150">
            <a:extLst>
              <a:ext uri="{FF2B5EF4-FFF2-40B4-BE49-F238E27FC236}">
                <a16:creationId xmlns:a16="http://schemas.microsoft.com/office/drawing/2014/main" id="{D4F4682F-9871-4C45-BED7-EC7E400DE19E}"/>
              </a:ext>
            </a:extLst>
          </p:cNvPr>
          <p:cNvSpPr>
            <a:spLocks noChangeArrowheads="1"/>
          </p:cNvSpPr>
          <p:nvPr/>
        </p:nvSpPr>
        <p:spPr bwMode="auto">
          <a:xfrm>
            <a:off x="8401051" y="28050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64" name="Oval 1143">
            <a:extLst>
              <a:ext uri="{FF2B5EF4-FFF2-40B4-BE49-F238E27FC236}">
                <a16:creationId xmlns:a16="http://schemas.microsoft.com/office/drawing/2014/main" id="{B785E28F-E523-4004-9A0F-CD5C410FC66D}"/>
              </a:ext>
            </a:extLst>
          </p:cNvPr>
          <p:cNvSpPr>
            <a:spLocks noChangeArrowheads="1"/>
          </p:cNvSpPr>
          <p:nvPr/>
        </p:nvSpPr>
        <p:spPr bwMode="auto">
          <a:xfrm>
            <a:off x="8548688" y="28050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65" name="Oval 1150">
            <a:extLst>
              <a:ext uri="{FF2B5EF4-FFF2-40B4-BE49-F238E27FC236}">
                <a16:creationId xmlns:a16="http://schemas.microsoft.com/office/drawing/2014/main" id="{6B0B419A-7F5F-4F95-B804-9369C22CA684}"/>
              </a:ext>
            </a:extLst>
          </p:cNvPr>
          <p:cNvSpPr>
            <a:spLocks noChangeArrowheads="1"/>
          </p:cNvSpPr>
          <p:nvPr/>
        </p:nvSpPr>
        <p:spPr bwMode="auto">
          <a:xfrm>
            <a:off x="8317707" y="2814578"/>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66" name="Oval 1150">
            <a:extLst>
              <a:ext uri="{FF2B5EF4-FFF2-40B4-BE49-F238E27FC236}">
                <a16:creationId xmlns:a16="http://schemas.microsoft.com/office/drawing/2014/main" id="{52A329B5-DEAE-461F-9084-587395B2B33F}"/>
              </a:ext>
            </a:extLst>
          </p:cNvPr>
          <p:cNvSpPr>
            <a:spLocks noChangeArrowheads="1"/>
          </p:cNvSpPr>
          <p:nvPr/>
        </p:nvSpPr>
        <p:spPr bwMode="auto">
          <a:xfrm>
            <a:off x="8553451" y="29574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graphicFrame>
        <p:nvGraphicFramePr>
          <p:cNvPr id="167" name="Group 216">
            <a:extLst>
              <a:ext uri="{FF2B5EF4-FFF2-40B4-BE49-F238E27FC236}">
                <a16:creationId xmlns:a16="http://schemas.microsoft.com/office/drawing/2014/main" id="{1216C39A-DDE6-442A-BA84-B45D4C73572B}"/>
              </a:ext>
            </a:extLst>
          </p:cNvPr>
          <p:cNvGraphicFramePr>
            <a:graphicFrameLocks noGrp="1"/>
          </p:cNvGraphicFramePr>
          <p:nvPr>
            <p:extLst>
              <p:ext uri="{D42A27DB-BD31-4B8C-83A1-F6EECF244321}">
                <p14:modId xmlns:p14="http://schemas.microsoft.com/office/powerpoint/2010/main" val="2407822402"/>
              </p:ext>
            </p:extLst>
          </p:nvPr>
        </p:nvGraphicFramePr>
        <p:xfrm>
          <a:off x="114300" y="3262253"/>
          <a:ext cx="4705349" cy="3776450"/>
        </p:xfrm>
        <a:graphic>
          <a:graphicData uri="http://schemas.openxmlformats.org/drawingml/2006/table">
            <a:tbl>
              <a:tblPr/>
              <a:tblGrid>
                <a:gridCol w="820303">
                  <a:extLst>
                    <a:ext uri="{9D8B030D-6E8A-4147-A177-3AD203B41FA5}">
                      <a16:colId xmlns:a16="http://schemas.microsoft.com/office/drawing/2014/main" val="20000"/>
                    </a:ext>
                  </a:extLst>
                </a:gridCol>
                <a:gridCol w="1162096">
                  <a:extLst>
                    <a:ext uri="{9D8B030D-6E8A-4147-A177-3AD203B41FA5}">
                      <a16:colId xmlns:a16="http://schemas.microsoft.com/office/drawing/2014/main" val="20001"/>
                    </a:ext>
                  </a:extLst>
                </a:gridCol>
                <a:gridCol w="1162096">
                  <a:extLst>
                    <a:ext uri="{9D8B030D-6E8A-4147-A177-3AD203B41FA5}">
                      <a16:colId xmlns:a16="http://schemas.microsoft.com/office/drawing/2014/main" val="20002"/>
                    </a:ext>
                  </a:extLst>
                </a:gridCol>
                <a:gridCol w="1560854">
                  <a:extLst>
                    <a:ext uri="{9D8B030D-6E8A-4147-A177-3AD203B41FA5}">
                      <a16:colId xmlns:a16="http://schemas.microsoft.com/office/drawing/2014/main" val="20003"/>
                    </a:ext>
                  </a:extLst>
                </a:gridCol>
              </a:tblGrid>
              <a:tr h="471727">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rPr>
                        <a:t>Insect ID</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rPr>
                        <a:t>Abdomen </a:t>
                      </a:r>
                    </a:p>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rPr>
                        <a:t>Length</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rPr>
                        <a:t>Antennae </a:t>
                      </a:r>
                    </a:p>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rPr>
                        <a:t>Length</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rPr>
                        <a:t>Insect </a:t>
                      </a:r>
                      <a:r>
                        <a:rPr kumimoji="0" lang="en-US" sz="1600" b="1" i="0" u="none" strike="noStrike" cap="none" normalizeH="0" baseline="0">
                          <a:ln>
                            <a:noFill/>
                          </a:ln>
                          <a:solidFill>
                            <a:srgbClr val="33CC33"/>
                          </a:solidFill>
                          <a:effectLst>
                            <a:outerShdw blurRad="38100" dist="38100" dir="2700000" algn="tl">
                              <a:srgbClr val="C0C0C0"/>
                            </a:outerShdw>
                          </a:effectLst>
                          <a:latin typeface="Times New Roman" pitchFamily="18" charset="0"/>
                        </a:rPr>
                        <a:t>Class</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1</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endParaRPr kumimoji="0" lang="en-US" sz="1600" b="1" i="0" u="none" strike="noStrike" cap="none" normalizeH="0" baseline="0">
                        <a:ln>
                          <a:noFill/>
                        </a:ln>
                        <a:solidFill>
                          <a:srgbClr val="0000FF"/>
                        </a:solidFill>
                        <a:effectLst>
                          <a:outerShdw blurRad="38100" dist="38100" dir="2700000" algn="tl">
                            <a:srgbClr val="C0C0C0"/>
                          </a:outerShdw>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2</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endParaRPr kumimoji="0" lang="en-US" sz="1600" b="1" i="0" u="none" strike="noStrike" cap="none" normalizeH="0" baseline="0">
                        <a:ln>
                          <a:noFill/>
                        </a:ln>
                        <a:solidFill>
                          <a:srgbClr val="FF0000"/>
                        </a:solidFill>
                        <a:effectLst>
                          <a:outerShdw blurRad="38100" dist="38100" dir="2700000" algn="tl">
                            <a:srgbClr val="C0C0C0"/>
                          </a:outerShdw>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3</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endParaRPr kumimoji="0" lang="en-US" sz="1600" b="1" i="0" u="none" strike="noStrike" cap="none" normalizeH="0" baseline="0">
                        <a:ln>
                          <a:noFill/>
                        </a:ln>
                        <a:solidFill>
                          <a:srgbClr val="0000FF"/>
                        </a:solidFill>
                        <a:effectLst>
                          <a:outerShdw blurRad="38100" dist="38100" dir="2700000" algn="tl">
                            <a:srgbClr val="C0C0C0"/>
                          </a:outerShdw>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4</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endParaRPr kumimoji="0" lang="en-US" sz="1600" b="1" i="0" u="none" strike="noStrike" cap="none" normalizeH="0" baseline="0">
                        <a:ln>
                          <a:noFill/>
                        </a:ln>
                        <a:solidFill>
                          <a:srgbClr val="0000FF"/>
                        </a:solidFill>
                        <a:effectLst>
                          <a:outerShdw blurRad="38100" dist="38100" dir="2700000" algn="tl">
                            <a:srgbClr val="C0C0C0"/>
                          </a:outerShdw>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5</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endParaRPr kumimoji="0" lang="en-US" sz="1600" b="1" i="0" u="none" strike="noStrike" cap="none" normalizeH="0" baseline="0">
                        <a:ln>
                          <a:noFill/>
                        </a:ln>
                        <a:solidFill>
                          <a:srgbClr val="FF0000"/>
                        </a:solidFill>
                        <a:effectLst>
                          <a:outerShdw blurRad="38100" dist="38100" dir="2700000" algn="tl">
                            <a:srgbClr val="C0C0C0"/>
                          </a:outerShdw>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6514">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6</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endParaRPr kumimoji="0" lang="en-US" sz="1600" b="1" i="0" u="none" strike="noStrike" cap="none" normalizeH="0" baseline="0">
                        <a:ln>
                          <a:noFill/>
                        </a:ln>
                        <a:solidFill>
                          <a:srgbClr val="0000FF"/>
                        </a:solidFill>
                        <a:effectLst>
                          <a:outerShdw blurRad="38100" dist="38100" dir="2700000" algn="tl">
                            <a:srgbClr val="C0C0C0"/>
                          </a:outerShdw>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7</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endParaRPr kumimoji="0" lang="en-US" sz="1600" b="1" i="0" u="none" strike="noStrike" cap="none" normalizeH="0" baseline="0">
                        <a:ln>
                          <a:noFill/>
                        </a:ln>
                        <a:solidFill>
                          <a:srgbClr val="FF0000"/>
                        </a:solidFill>
                        <a:effectLst>
                          <a:outerShdw blurRad="38100" dist="38100" dir="2700000" algn="tl">
                            <a:srgbClr val="C0C0C0"/>
                          </a:outerShdw>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8</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endParaRPr kumimoji="0" lang="en-US" sz="1600" b="1" i="0" u="none" strike="noStrike" cap="none" normalizeH="0" baseline="0">
                        <a:ln>
                          <a:noFill/>
                        </a:ln>
                        <a:solidFill>
                          <a:srgbClr val="0000FF"/>
                        </a:solidFill>
                        <a:effectLst>
                          <a:outerShdw blurRad="38100" dist="38100" dir="2700000" algn="tl">
                            <a:srgbClr val="C0C0C0"/>
                          </a:outerShdw>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6514">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9</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endParaRPr kumimoji="0" lang="en-US" sz="1600" b="1" i="0" u="none" strike="noStrike" cap="none" normalizeH="0" baseline="0">
                        <a:ln>
                          <a:noFill/>
                        </a:ln>
                        <a:solidFill>
                          <a:srgbClr val="FF0000"/>
                        </a:solidFill>
                        <a:effectLst>
                          <a:outerShdw blurRad="38100" dist="38100" dir="2700000" algn="tl">
                            <a:srgbClr val="C0C0C0"/>
                          </a:outerShdw>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10</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endParaRPr kumimoji="0" lang="en-US" sz="1600" b="1" i="0" u="none" strike="noStrike" cap="none" normalizeH="0" baseline="0" dirty="0">
                        <a:ln>
                          <a:noFill/>
                        </a:ln>
                        <a:solidFill>
                          <a:srgbClr val="FF0000"/>
                        </a:solidFill>
                        <a:effectLst>
                          <a:outerShdw blurRad="38100" dist="38100" dir="2700000" algn="tl">
                            <a:srgbClr val="C0C0C0"/>
                          </a:outerShdw>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277520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a:extLst>
              <a:ext uri="{FF2B5EF4-FFF2-40B4-BE49-F238E27FC236}">
                <a16:creationId xmlns:a16="http://schemas.microsoft.com/office/drawing/2014/main" id="{AA3F5997-B2FB-4316-9FA8-299ECD20B4C5}"/>
              </a:ext>
            </a:extLst>
          </p:cNvPr>
          <p:cNvSpPr>
            <a:spLocks noChangeArrowheads="1"/>
          </p:cNvSpPr>
          <p:nvPr/>
        </p:nvSpPr>
        <p:spPr bwMode="auto">
          <a:xfrm>
            <a:off x="8020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 name="Rectangle 1027">
            <a:extLst>
              <a:ext uri="{FF2B5EF4-FFF2-40B4-BE49-F238E27FC236}">
                <a16:creationId xmlns:a16="http://schemas.microsoft.com/office/drawing/2014/main" id="{DAE8DC25-CB07-4A37-9D99-4C2DC0AD239B}"/>
              </a:ext>
            </a:extLst>
          </p:cNvPr>
          <p:cNvSpPr>
            <a:spLocks noChangeArrowheads="1"/>
          </p:cNvSpPr>
          <p:nvPr/>
        </p:nvSpPr>
        <p:spPr bwMode="auto">
          <a:xfrm>
            <a:off x="8401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 name="Rectangle 1028">
            <a:extLst>
              <a:ext uri="{FF2B5EF4-FFF2-40B4-BE49-F238E27FC236}">
                <a16:creationId xmlns:a16="http://schemas.microsoft.com/office/drawing/2014/main" id="{3E2CA4E6-B8C4-43ED-AFC3-AA7DB9B9F891}"/>
              </a:ext>
            </a:extLst>
          </p:cNvPr>
          <p:cNvSpPr>
            <a:spLocks noChangeArrowheads="1"/>
          </p:cNvSpPr>
          <p:nvPr/>
        </p:nvSpPr>
        <p:spPr bwMode="auto">
          <a:xfrm>
            <a:off x="8782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 name="Rectangle 1029">
            <a:extLst>
              <a:ext uri="{FF2B5EF4-FFF2-40B4-BE49-F238E27FC236}">
                <a16:creationId xmlns:a16="http://schemas.microsoft.com/office/drawing/2014/main" id="{DF86DCF5-99A8-49E4-BC43-95AFCA2F6962}"/>
              </a:ext>
            </a:extLst>
          </p:cNvPr>
          <p:cNvSpPr>
            <a:spLocks noChangeArrowheads="1"/>
          </p:cNvSpPr>
          <p:nvPr/>
        </p:nvSpPr>
        <p:spPr bwMode="auto">
          <a:xfrm>
            <a:off x="9163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 name="Rectangle 1030">
            <a:extLst>
              <a:ext uri="{FF2B5EF4-FFF2-40B4-BE49-F238E27FC236}">
                <a16:creationId xmlns:a16="http://schemas.microsoft.com/office/drawing/2014/main" id="{69980252-96F8-4FE9-84A2-357AEABC655F}"/>
              </a:ext>
            </a:extLst>
          </p:cNvPr>
          <p:cNvSpPr>
            <a:spLocks noChangeArrowheads="1"/>
          </p:cNvSpPr>
          <p:nvPr/>
        </p:nvSpPr>
        <p:spPr bwMode="auto">
          <a:xfrm>
            <a:off x="9544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 name="Rectangle 1031">
            <a:extLst>
              <a:ext uri="{FF2B5EF4-FFF2-40B4-BE49-F238E27FC236}">
                <a16:creationId xmlns:a16="http://schemas.microsoft.com/office/drawing/2014/main" id="{0915D46F-72F4-4969-8FDE-2BD1B1E86628}"/>
              </a:ext>
            </a:extLst>
          </p:cNvPr>
          <p:cNvSpPr>
            <a:spLocks noChangeArrowheads="1"/>
          </p:cNvSpPr>
          <p:nvPr/>
        </p:nvSpPr>
        <p:spPr bwMode="auto">
          <a:xfrm>
            <a:off x="9925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 name="Rectangle 1032">
            <a:extLst>
              <a:ext uri="{FF2B5EF4-FFF2-40B4-BE49-F238E27FC236}">
                <a16:creationId xmlns:a16="http://schemas.microsoft.com/office/drawing/2014/main" id="{DAEDE497-A239-45BF-AD88-8E96F39A4383}"/>
              </a:ext>
            </a:extLst>
          </p:cNvPr>
          <p:cNvSpPr>
            <a:spLocks noChangeArrowheads="1"/>
          </p:cNvSpPr>
          <p:nvPr/>
        </p:nvSpPr>
        <p:spPr bwMode="auto">
          <a:xfrm>
            <a:off x="10306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2" name="Rectangle 1033">
            <a:extLst>
              <a:ext uri="{FF2B5EF4-FFF2-40B4-BE49-F238E27FC236}">
                <a16:creationId xmlns:a16="http://schemas.microsoft.com/office/drawing/2014/main" id="{D8D3ABC3-15FE-4B4C-90E9-22BCA9B6C771}"/>
              </a:ext>
            </a:extLst>
          </p:cNvPr>
          <p:cNvSpPr>
            <a:spLocks noChangeArrowheads="1"/>
          </p:cNvSpPr>
          <p:nvPr/>
        </p:nvSpPr>
        <p:spPr bwMode="auto">
          <a:xfrm>
            <a:off x="10687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3" name="Rectangle 1034">
            <a:extLst>
              <a:ext uri="{FF2B5EF4-FFF2-40B4-BE49-F238E27FC236}">
                <a16:creationId xmlns:a16="http://schemas.microsoft.com/office/drawing/2014/main" id="{0F575F81-DA62-408A-B0E9-BCD0F5197A13}"/>
              </a:ext>
            </a:extLst>
          </p:cNvPr>
          <p:cNvSpPr>
            <a:spLocks noChangeArrowheads="1"/>
          </p:cNvSpPr>
          <p:nvPr/>
        </p:nvSpPr>
        <p:spPr bwMode="auto">
          <a:xfrm>
            <a:off x="11068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4" name="Rectangle 1035">
            <a:extLst>
              <a:ext uri="{FF2B5EF4-FFF2-40B4-BE49-F238E27FC236}">
                <a16:creationId xmlns:a16="http://schemas.microsoft.com/office/drawing/2014/main" id="{CE9CA806-659A-482F-8517-F6509F2B0F28}"/>
              </a:ext>
            </a:extLst>
          </p:cNvPr>
          <p:cNvSpPr>
            <a:spLocks noChangeArrowheads="1"/>
          </p:cNvSpPr>
          <p:nvPr/>
        </p:nvSpPr>
        <p:spPr bwMode="auto">
          <a:xfrm>
            <a:off x="11449050" y="5953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5" name="Rectangle 1036">
            <a:extLst>
              <a:ext uri="{FF2B5EF4-FFF2-40B4-BE49-F238E27FC236}">
                <a16:creationId xmlns:a16="http://schemas.microsoft.com/office/drawing/2014/main" id="{171AFCC5-AD15-41BE-9217-09CBAAE35A8E}"/>
              </a:ext>
            </a:extLst>
          </p:cNvPr>
          <p:cNvSpPr>
            <a:spLocks noChangeArrowheads="1"/>
          </p:cNvSpPr>
          <p:nvPr/>
        </p:nvSpPr>
        <p:spPr bwMode="auto">
          <a:xfrm>
            <a:off x="8020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6" name="Rectangle 1037">
            <a:extLst>
              <a:ext uri="{FF2B5EF4-FFF2-40B4-BE49-F238E27FC236}">
                <a16:creationId xmlns:a16="http://schemas.microsoft.com/office/drawing/2014/main" id="{05E324C5-33EE-4B79-BABA-5D1870641D3F}"/>
              </a:ext>
            </a:extLst>
          </p:cNvPr>
          <p:cNvSpPr>
            <a:spLocks noChangeArrowheads="1"/>
          </p:cNvSpPr>
          <p:nvPr/>
        </p:nvSpPr>
        <p:spPr bwMode="auto">
          <a:xfrm>
            <a:off x="8401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7" name="Rectangle 1038">
            <a:extLst>
              <a:ext uri="{FF2B5EF4-FFF2-40B4-BE49-F238E27FC236}">
                <a16:creationId xmlns:a16="http://schemas.microsoft.com/office/drawing/2014/main" id="{C4BC3B72-81C4-4B2B-9DD7-0432114764AE}"/>
              </a:ext>
            </a:extLst>
          </p:cNvPr>
          <p:cNvSpPr>
            <a:spLocks noChangeArrowheads="1"/>
          </p:cNvSpPr>
          <p:nvPr/>
        </p:nvSpPr>
        <p:spPr bwMode="auto">
          <a:xfrm>
            <a:off x="8782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8" name="Rectangle 1039">
            <a:extLst>
              <a:ext uri="{FF2B5EF4-FFF2-40B4-BE49-F238E27FC236}">
                <a16:creationId xmlns:a16="http://schemas.microsoft.com/office/drawing/2014/main" id="{B43E49EE-5B1E-4C3D-9DAA-3B5E3FC490B7}"/>
              </a:ext>
            </a:extLst>
          </p:cNvPr>
          <p:cNvSpPr>
            <a:spLocks noChangeArrowheads="1"/>
          </p:cNvSpPr>
          <p:nvPr/>
        </p:nvSpPr>
        <p:spPr bwMode="auto">
          <a:xfrm>
            <a:off x="9163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9" name="Rectangle 1040">
            <a:extLst>
              <a:ext uri="{FF2B5EF4-FFF2-40B4-BE49-F238E27FC236}">
                <a16:creationId xmlns:a16="http://schemas.microsoft.com/office/drawing/2014/main" id="{CA5C4DF1-50F8-405F-B0E8-CD0ED7DB1A5D}"/>
              </a:ext>
            </a:extLst>
          </p:cNvPr>
          <p:cNvSpPr>
            <a:spLocks noChangeArrowheads="1"/>
          </p:cNvSpPr>
          <p:nvPr/>
        </p:nvSpPr>
        <p:spPr bwMode="auto">
          <a:xfrm>
            <a:off x="9544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0" name="Rectangle 1041">
            <a:extLst>
              <a:ext uri="{FF2B5EF4-FFF2-40B4-BE49-F238E27FC236}">
                <a16:creationId xmlns:a16="http://schemas.microsoft.com/office/drawing/2014/main" id="{8E94C66D-1F7B-4AD3-B13A-7C9FBE2140D6}"/>
              </a:ext>
            </a:extLst>
          </p:cNvPr>
          <p:cNvSpPr>
            <a:spLocks noChangeArrowheads="1"/>
          </p:cNvSpPr>
          <p:nvPr/>
        </p:nvSpPr>
        <p:spPr bwMode="auto">
          <a:xfrm>
            <a:off x="9925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1" name="Rectangle 1042">
            <a:extLst>
              <a:ext uri="{FF2B5EF4-FFF2-40B4-BE49-F238E27FC236}">
                <a16:creationId xmlns:a16="http://schemas.microsoft.com/office/drawing/2014/main" id="{74E73312-9AA8-4874-AEC5-4187D68AB096}"/>
              </a:ext>
            </a:extLst>
          </p:cNvPr>
          <p:cNvSpPr>
            <a:spLocks noChangeArrowheads="1"/>
          </p:cNvSpPr>
          <p:nvPr/>
        </p:nvSpPr>
        <p:spPr bwMode="auto">
          <a:xfrm>
            <a:off x="10306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2" name="Rectangle 1043">
            <a:extLst>
              <a:ext uri="{FF2B5EF4-FFF2-40B4-BE49-F238E27FC236}">
                <a16:creationId xmlns:a16="http://schemas.microsoft.com/office/drawing/2014/main" id="{15AB63FF-F572-45FC-8E47-0428F59E15E3}"/>
              </a:ext>
            </a:extLst>
          </p:cNvPr>
          <p:cNvSpPr>
            <a:spLocks noChangeArrowheads="1"/>
          </p:cNvSpPr>
          <p:nvPr/>
        </p:nvSpPr>
        <p:spPr bwMode="auto">
          <a:xfrm>
            <a:off x="10687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3" name="Rectangle 1044">
            <a:extLst>
              <a:ext uri="{FF2B5EF4-FFF2-40B4-BE49-F238E27FC236}">
                <a16:creationId xmlns:a16="http://schemas.microsoft.com/office/drawing/2014/main" id="{5A5FB000-7AD8-4330-A119-1262C6975D4E}"/>
              </a:ext>
            </a:extLst>
          </p:cNvPr>
          <p:cNvSpPr>
            <a:spLocks noChangeArrowheads="1"/>
          </p:cNvSpPr>
          <p:nvPr/>
        </p:nvSpPr>
        <p:spPr bwMode="auto">
          <a:xfrm>
            <a:off x="11068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4" name="Rectangle 1045">
            <a:extLst>
              <a:ext uri="{FF2B5EF4-FFF2-40B4-BE49-F238E27FC236}">
                <a16:creationId xmlns:a16="http://schemas.microsoft.com/office/drawing/2014/main" id="{4B61D935-B2CE-4D9E-BDA9-44B6EB2C8BF8}"/>
              </a:ext>
            </a:extLst>
          </p:cNvPr>
          <p:cNvSpPr>
            <a:spLocks noChangeArrowheads="1"/>
          </p:cNvSpPr>
          <p:nvPr/>
        </p:nvSpPr>
        <p:spPr bwMode="auto">
          <a:xfrm>
            <a:off x="11449050" y="5572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5" name="Rectangle 1046">
            <a:extLst>
              <a:ext uri="{FF2B5EF4-FFF2-40B4-BE49-F238E27FC236}">
                <a16:creationId xmlns:a16="http://schemas.microsoft.com/office/drawing/2014/main" id="{775F92B8-D3EA-4E57-B21D-4295BC8BD3D9}"/>
              </a:ext>
            </a:extLst>
          </p:cNvPr>
          <p:cNvSpPr>
            <a:spLocks noChangeArrowheads="1"/>
          </p:cNvSpPr>
          <p:nvPr/>
        </p:nvSpPr>
        <p:spPr bwMode="auto">
          <a:xfrm>
            <a:off x="8020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6" name="Rectangle 1047">
            <a:extLst>
              <a:ext uri="{FF2B5EF4-FFF2-40B4-BE49-F238E27FC236}">
                <a16:creationId xmlns:a16="http://schemas.microsoft.com/office/drawing/2014/main" id="{02C4A8E7-A517-4BFA-A526-AA5EE296ACB9}"/>
              </a:ext>
            </a:extLst>
          </p:cNvPr>
          <p:cNvSpPr>
            <a:spLocks noChangeArrowheads="1"/>
          </p:cNvSpPr>
          <p:nvPr/>
        </p:nvSpPr>
        <p:spPr bwMode="auto">
          <a:xfrm>
            <a:off x="8401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7" name="Rectangle 1048">
            <a:extLst>
              <a:ext uri="{FF2B5EF4-FFF2-40B4-BE49-F238E27FC236}">
                <a16:creationId xmlns:a16="http://schemas.microsoft.com/office/drawing/2014/main" id="{FD2F5C95-1C97-4EE6-924A-317F55E6CD34}"/>
              </a:ext>
            </a:extLst>
          </p:cNvPr>
          <p:cNvSpPr>
            <a:spLocks noChangeArrowheads="1"/>
          </p:cNvSpPr>
          <p:nvPr/>
        </p:nvSpPr>
        <p:spPr bwMode="auto">
          <a:xfrm>
            <a:off x="8782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8" name="Rectangle 1049">
            <a:extLst>
              <a:ext uri="{FF2B5EF4-FFF2-40B4-BE49-F238E27FC236}">
                <a16:creationId xmlns:a16="http://schemas.microsoft.com/office/drawing/2014/main" id="{5965812B-8045-4E16-8DA0-52448D0CF6CB}"/>
              </a:ext>
            </a:extLst>
          </p:cNvPr>
          <p:cNvSpPr>
            <a:spLocks noChangeArrowheads="1"/>
          </p:cNvSpPr>
          <p:nvPr/>
        </p:nvSpPr>
        <p:spPr bwMode="auto">
          <a:xfrm>
            <a:off x="9163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29" name="Rectangle 1050">
            <a:extLst>
              <a:ext uri="{FF2B5EF4-FFF2-40B4-BE49-F238E27FC236}">
                <a16:creationId xmlns:a16="http://schemas.microsoft.com/office/drawing/2014/main" id="{931CFCFA-EF6E-4792-B74F-7CB0C8CF2AE0}"/>
              </a:ext>
            </a:extLst>
          </p:cNvPr>
          <p:cNvSpPr>
            <a:spLocks noChangeArrowheads="1"/>
          </p:cNvSpPr>
          <p:nvPr/>
        </p:nvSpPr>
        <p:spPr bwMode="auto">
          <a:xfrm>
            <a:off x="9544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0" name="Rectangle 1051">
            <a:extLst>
              <a:ext uri="{FF2B5EF4-FFF2-40B4-BE49-F238E27FC236}">
                <a16:creationId xmlns:a16="http://schemas.microsoft.com/office/drawing/2014/main" id="{B2B8F874-FF08-4664-A28E-E28A88255298}"/>
              </a:ext>
            </a:extLst>
          </p:cNvPr>
          <p:cNvSpPr>
            <a:spLocks noChangeArrowheads="1"/>
          </p:cNvSpPr>
          <p:nvPr/>
        </p:nvSpPr>
        <p:spPr bwMode="auto">
          <a:xfrm>
            <a:off x="9925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1" name="Rectangle 1052">
            <a:extLst>
              <a:ext uri="{FF2B5EF4-FFF2-40B4-BE49-F238E27FC236}">
                <a16:creationId xmlns:a16="http://schemas.microsoft.com/office/drawing/2014/main" id="{1A3B34EB-4A6C-4B09-AAF4-13BB70EC608B}"/>
              </a:ext>
            </a:extLst>
          </p:cNvPr>
          <p:cNvSpPr>
            <a:spLocks noChangeArrowheads="1"/>
          </p:cNvSpPr>
          <p:nvPr/>
        </p:nvSpPr>
        <p:spPr bwMode="auto">
          <a:xfrm>
            <a:off x="10306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2" name="Rectangle 1053">
            <a:extLst>
              <a:ext uri="{FF2B5EF4-FFF2-40B4-BE49-F238E27FC236}">
                <a16:creationId xmlns:a16="http://schemas.microsoft.com/office/drawing/2014/main" id="{99B041EC-D2AD-4A8D-B2CB-EF93B1D241CB}"/>
              </a:ext>
            </a:extLst>
          </p:cNvPr>
          <p:cNvSpPr>
            <a:spLocks noChangeArrowheads="1"/>
          </p:cNvSpPr>
          <p:nvPr/>
        </p:nvSpPr>
        <p:spPr bwMode="auto">
          <a:xfrm>
            <a:off x="10687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3" name="Rectangle 1054">
            <a:extLst>
              <a:ext uri="{FF2B5EF4-FFF2-40B4-BE49-F238E27FC236}">
                <a16:creationId xmlns:a16="http://schemas.microsoft.com/office/drawing/2014/main" id="{32B1EF73-8D23-45F4-9504-FE3B518EF954}"/>
              </a:ext>
            </a:extLst>
          </p:cNvPr>
          <p:cNvSpPr>
            <a:spLocks noChangeArrowheads="1"/>
          </p:cNvSpPr>
          <p:nvPr/>
        </p:nvSpPr>
        <p:spPr bwMode="auto">
          <a:xfrm>
            <a:off x="11068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4" name="Rectangle 1055">
            <a:extLst>
              <a:ext uri="{FF2B5EF4-FFF2-40B4-BE49-F238E27FC236}">
                <a16:creationId xmlns:a16="http://schemas.microsoft.com/office/drawing/2014/main" id="{8FA7112B-13BE-4210-8533-812EBDFBC7DE}"/>
              </a:ext>
            </a:extLst>
          </p:cNvPr>
          <p:cNvSpPr>
            <a:spLocks noChangeArrowheads="1"/>
          </p:cNvSpPr>
          <p:nvPr/>
        </p:nvSpPr>
        <p:spPr bwMode="auto">
          <a:xfrm>
            <a:off x="11449050" y="5191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5" name="Rectangle 1056">
            <a:extLst>
              <a:ext uri="{FF2B5EF4-FFF2-40B4-BE49-F238E27FC236}">
                <a16:creationId xmlns:a16="http://schemas.microsoft.com/office/drawing/2014/main" id="{9527887F-AE1A-4CAF-949C-FEA02E0DC8A4}"/>
              </a:ext>
            </a:extLst>
          </p:cNvPr>
          <p:cNvSpPr>
            <a:spLocks noChangeArrowheads="1"/>
          </p:cNvSpPr>
          <p:nvPr/>
        </p:nvSpPr>
        <p:spPr bwMode="auto">
          <a:xfrm>
            <a:off x="8020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6" name="Rectangle 1057">
            <a:extLst>
              <a:ext uri="{FF2B5EF4-FFF2-40B4-BE49-F238E27FC236}">
                <a16:creationId xmlns:a16="http://schemas.microsoft.com/office/drawing/2014/main" id="{FFA6C87C-5A5E-43FD-931E-FF4B7F945EF3}"/>
              </a:ext>
            </a:extLst>
          </p:cNvPr>
          <p:cNvSpPr>
            <a:spLocks noChangeArrowheads="1"/>
          </p:cNvSpPr>
          <p:nvPr/>
        </p:nvSpPr>
        <p:spPr bwMode="auto">
          <a:xfrm>
            <a:off x="8401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7" name="Rectangle 1058">
            <a:extLst>
              <a:ext uri="{FF2B5EF4-FFF2-40B4-BE49-F238E27FC236}">
                <a16:creationId xmlns:a16="http://schemas.microsoft.com/office/drawing/2014/main" id="{C2C048CB-7167-43D6-9D1E-8A923B550435}"/>
              </a:ext>
            </a:extLst>
          </p:cNvPr>
          <p:cNvSpPr>
            <a:spLocks noChangeArrowheads="1"/>
          </p:cNvSpPr>
          <p:nvPr/>
        </p:nvSpPr>
        <p:spPr bwMode="auto">
          <a:xfrm>
            <a:off x="8782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8" name="Rectangle 1059">
            <a:extLst>
              <a:ext uri="{FF2B5EF4-FFF2-40B4-BE49-F238E27FC236}">
                <a16:creationId xmlns:a16="http://schemas.microsoft.com/office/drawing/2014/main" id="{F8D9044B-DEB6-41A2-8BB8-E91FF4E363CD}"/>
              </a:ext>
            </a:extLst>
          </p:cNvPr>
          <p:cNvSpPr>
            <a:spLocks noChangeArrowheads="1"/>
          </p:cNvSpPr>
          <p:nvPr/>
        </p:nvSpPr>
        <p:spPr bwMode="auto">
          <a:xfrm>
            <a:off x="9163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39" name="Rectangle 1060">
            <a:extLst>
              <a:ext uri="{FF2B5EF4-FFF2-40B4-BE49-F238E27FC236}">
                <a16:creationId xmlns:a16="http://schemas.microsoft.com/office/drawing/2014/main" id="{C28E47EE-0A08-4F35-BAD5-B0B1094E79C8}"/>
              </a:ext>
            </a:extLst>
          </p:cNvPr>
          <p:cNvSpPr>
            <a:spLocks noChangeArrowheads="1"/>
          </p:cNvSpPr>
          <p:nvPr/>
        </p:nvSpPr>
        <p:spPr bwMode="auto">
          <a:xfrm>
            <a:off x="9544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0" name="Rectangle 1061">
            <a:extLst>
              <a:ext uri="{FF2B5EF4-FFF2-40B4-BE49-F238E27FC236}">
                <a16:creationId xmlns:a16="http://schemas.microsoft.com/office/drawing/2014/main" id="{BD5F19AD-CDCB-47C2-9C3F-04AC7AA16A5E}"/>
              </a:ext>
            </a:extLst>
          </p:cNvPr>
          <p:cNvSpPr>
            <a:spLocks noChangeArrowheads="1"/>
          </p:cNvSpPr>
          <p:nvPr/>
        </p:nvSpPr>
        <p:spPr bwMode="auto">
          <a:xfrm>
            <a:off x="9925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1" name="Rectangle 1062">
            <a:extLst>
              <a:ext uri="{FF2B5EF4-FFF2-40B4-BE49-F238E27FC236}">
                <a16:creationId xmlns:a16="http://schemas.microsoft.com/office/drawing/2014/main" id="{C9C1E221-16AC-48CF-A2B5-92E46F128A48}"/>
              </a:ext>
            </a:extLst>
          </p:cNvPr>
          <p:cNvSpPr>
            <a:spLocks noChangeArrowheads="1"/>
          </p:cNvSpPr>
          <p:nvPr/>
        </p:nvSpPr>
        <p:spPr bwMode="auto">
          <a:xfrm>
            <a:off x="10306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2" name="Rectangle 1063">
            <a:extLst>
              <a:ext uri="{FF2B5EF4-FFF2-40B4-BE49-F238E27FC236}">
                <a16:creationId xmlns:a16="http://schemas.microsoft.com/office/drawing/2014/main" id="{CF09848B-87BB-4024-A369-838E5389732B}"/>
              </a:ext>
            </a:extLst>
          </p:cNvPr>
          <p:cNvSpPr>
            <a:spLocks noChangeArrowheads="1"/>
          </p:cNvSpPr>
          <p:nvPr/>
        </p:nvSpPr>
        <p:spPr bwMode="auto">
          <a:xfrm>
            <a:off x="10687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3" name="Rectangle 1064">
            <a:extLst>
              <a:ext uri="{FF2B5EF4-FFF2-40B4-BE49-F238E27FC236}">
                <a16:creationId xmlns:a16="http://schemas.microsoft.com/office/drawing/2014/main" id="{D5A9A589-7091-4BA9-B676-D6B8F6BFBDC1}"/>
              </a:ext>
            </a:extLst>
          </p:cNvPr>
          <p:cNvSpPr>
            <a:spLocks noChangeArrowheads="1"/>
          </p:cNvSpPr>
          <p:nvPr/>
        </p:nvSpPr>
        <p:spPr bwMode="auto">
          <a:xfrm>
            <a:off x="11068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4" name="Rectangle 1065">
            <a:extLst>
              <a:ext uri="{FF2B5EF4-FFF2-40B4-BE49-F238E27FC236}">
                <a16:creationId xmlns:a16="http://schemas.microsoft.com/office/drawing/2014/main" id="{0B7BE201-CE9F-4CAB-A671-D85C9535EE78}"/>
              </a:ext>
            </a:extLst>
          </p:cNvPr>
          <p:cNvSpPr>
            <a:spLocks noChangeArrowheads="1"/>
          </p:cNvSpPr>
          <p:nvPr/>
        </p:nvSpPr>
        <p:spPr bwMode="auto">
          <a:xfrm>
            <a:off x="11449050" y="4810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5" name="Rectangle 1066">
            <a:extLst>
              <a:ext uri="{FF2B5EF4-FFF2-40B4-BE49-F238E27FC236}">
                <a16:creationId xmlns:a16="http://schemas.microsoft.com/office/drawing/2014/main" id="{EF05D7D6-7224-4B75-A904-A2CDEB0A4A31}"/>
              </a:ext>
            </a:extLst>
          </p:cNvPr>
          <p:cNvSpPr>
            <a:spLocks noChangeArrowheads="1"/>
          </p:cNvSpPr>
          <p:nvPr/>
        </p:nvSpPr>
        <p:spPr bwMode="auto">
          <a:xfrm>
            <a:off x="8020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6" name="Rectangle 1067">
            <a:extLst>
              <a:ext uri="{FF2B5EF4-FFF2-40B4-BE49-F238E27FC236}">
                <a16:creationId xmlns:a16="http://schemas.microsoft.com/office/drawing/2014/main" id="{4F778DAA-8B0C-4B97-BF9C-BFEDDD601343}"/>
              </a:ext>
            </a:extLst>
          </p:cNvPr>
          <p:cNvSpPr>
            <a:spLocks noChangeArrowheads="1"/>
          </p:cNvSpPr>
          <p:nvPr/>
        </p:nvSpPr>
        <p:spPr bwMode="auto">
          <a:xfrm>
            <a:off x="8401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7" name="Rectangle 1068">
            <a:extLst>
              <a:ext uri="{FF2B5EF4-FFF2-40B4-BE49-F238E27FC236}">
                <a16:creationId xmlns:a16="http://schemas.microsoft.com/office/drawing/2014/main" id="{EE1E5B8F-BECA-438C-913F-A0C6DA08579D}"/>
              </a:ext>
            </a:extLst>
          </p:cNvPr>
          <p:cNvSpPr>
            <a:spLocks noChangeArrowheads="1"/>
          </p:cNvSpPr>
          <p:nvPr/>
        </p:nvSpPr>
        <p:spPr bwMode="auto">
          <a:xfrm>
            <a:off x="8782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8" name="Rectangle 1069">
            <a:extLst>
              <a:ext uri="{FF2B5EF4-FFF2-40B4-BE49-F238E27FC236}">
                <a16:creationId xmlns:a16="http://schemas.microsoft.com/office/drawing/2014/main" id="{6F556914-BFBD-4955-94AC-A10B3536A095}"/>
              </a:ext>
            </a:extLst>
          </p:cNvPr>
          <p:cNvSpPr>
            <a:spLocks noChangeArrowheads="1"/>
          </p:cNvSpPr>
          <p:nvPr/>
        </p:nvSpPr>
        <p:spPr bwMode="auto">
          <a:xfrm>
            <a:off x="9163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49" name="Rectangle 1070">
            <a:extLst>
              <a:ext uri="{FF2B5EF4-FFF2-40B4-BE49-F238E27FC236}">
                <a16:creationId xmlns:a16="http://schemas.microsoft.com/office/drawing/2014/main" id="{EEC66DC6-8904-4413-B3C7-9DF8CE1492A3}"/>
              </a:ext>
            </a:extLst>
          </p:cNvPr>
          <p:cNvSpPr>
            <a:spLocks noChangeArrowheads="1"/>
          </p:cNvSpPr>
          <p:nvPr/>
        </p:nvSpPr>
        <p:spPr bwMode="auto">
          <a:xfrm>
            <a:off x="9544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0" name="Rectangle 1071">
            <a:extLst>
              <a:ext uri="{FF2B5EF4-FFF2-40B4-BE49-F238E27FC236}">
                <a16:creationId xmlns:a16="http://schemas.microsoft.com/office/drawing/2014/main" id="{1B8B24A3-E0A4-4618-91C0-2B485B80681A}"/>
              </a:ext>
            </a:extLst>
          </p:cNvPr>
          <p:cNvSpPr>
            <a:spLocks noChangeArrowheads="1"/>
          </p:cNvSpPr>
          <p:nvPr/>
        </p:nvSpPr>
        <p:spPr bwMode="auto">
          <a:xfrm>
            <a:off x="9925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1" name="Rectangle 1072">
            <a:extLst>
              <a:ext uri="{FF2B5EF4-FFF2-40B4-BE49-F238E27FC236}">
                <a16:creationId xmlns:a16="http://schemas.microsoft.com/office/drawing/2014/main" id="{59B88ED8-B0EC-40B8-B15F-595EBCFF9DAC}"/>
              </a:ext>
            </a:extLst>
          </p:cNvPr>
          <p:cNvSpPr>
            <a:spLocks noChangeArrowheads="1"/>
          </p:cNvSpPr>
          <p:nvPr/>
        </p:nvSpPr>
        <p:spPr bwMode="auto">
          <a:xfrm>
            <a:off x="10306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2" name="Rectangle 1073">
            <a:extLst>
              <a:ext uri="{FF2B5EF4-FFF2-40B4-BE49-F238E27FC236}">
                <a16:creationId xmlns:a16="http://schemas.microsoft.com/office/drawing/2014/main" id="{96951E64-308D-411B-96ED-34868243DAD8}"/>
              </a:ext>
            </a:extLst>
          </p:cNvPr>
          <p:cNvSpPr>
            <a:spLocks noChangeArrowheads="1"/>
          </p:cNvSpPr>
          <p:nvPr/>
        </p:nvSpPr>
        <p:spPr bwMode="auto">
          <a:xfrm>
            <a:off x="10687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3" name="Rectangle 1074">
            <a:extLst>
              <a:ext uri="{FF2B5EF4-FFF2-40B4-BE49-F238E27FC236}">
                <a16:creationId xmlns:a16="http://schemas.microsoft.com/office/drawing/2014/main" id="{F368684C-59F9-4145-B5E4-53F487ACA530}"/>
              </a:ext>
            </a:extLst>
          </p:cNvPr>
          <p:cNvSpPr>
            <a:spLocks noChangeArrowheads="1"/>
          </p:cNvSpPr>
          <p:nvPr/>
        </p:nvSpPr>
        <p:spPr bwMode="auto">
          <a:xfrm>
            <a:off x="11068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4" name="Rectangle 1075">
            <a:extLst>
              <a:ext uri="{FF2B5EF4-FFF2-40B4-BE49-F238E27FC236}">
                <a16:creationId xmlns:a16="http://schemas.microsoft.com/office/drawing/2014/main" id="{B72E6D61-C516-4D35-95D1-A7FCB280762B}"/>
              </a:ext>
            </a:extLst>
          </p:cNvPr>
          <p:cNvSpPr>
            <a:spLocks noChangeArrowheads="1"/>
          </p:cNvSpPr>
          <p:nvPr/>
        </p:nvSpPr>
        <p:spPr bwMode="auto">
          <a:xfrm>
            <a:off x="11449050" y="4429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5" name="Rectangle 1076">
            <a:extLst>
              <a:ext uri="{FF2B5EF4-FFF2-40B4-BE49-F238E27FC236}">
                <a16:creationId xmlns:a16="http://schemas.microsoft.com/office/drawing/2014/main" id="{D7865FE9-3EA0-4E6C-AA3D-44B52CFF91E7}"/>
              </a:ext>
            </a:extLst>
          </p:cNvPr>
          <p:cNvSpPr>
            <a:spLocks noChangeArrowheads="1"/>
          </p:cNvSpPr>
          <p:nvPr/>
        </p:nvSpPr>
        <p:spPr bwMode="auto">
          <a:xfrm>
            <a:off x="8020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6" name="Rectangle 1077">
            <a:extLst>
              <a:ext uri="{FF2B5EF4-FFF2-40B4-BE49-F238E27FC236}">
                <a16:creationId xmlns:a16="http://schemas.microsoft.com/office/drawing/2014/main" id="{EFEA7F30-E5E3-4772-9884-78FD370F377A}"/>
              </a:ext>
            </a:extLst>
          </p:cNvPr>
          <p:cNvSpPr>
            <a:spLocks noChangeArrowheads="1"/>
          </p:cNvSpPr>
          <p:nvPr/>
        </p:nvSpPr>
        <p:spPr bwMode="auto">
          <a:xfrm>
            <a:off x="8401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7" name="Rectangle 1078">
            <a:extLst>
              <a:ext uri="{FF2B5EF4-FFF2-40B4-BE49-F238E27FC236}">
                <a16:creationId xmlns:a16="http://schemas.microsoft.com/office/drawing/2014/main" id="{AE6A513A-E93F-425A-BFCA-02C77D06357B}"/>
              </a:ext>
            </a:extLst>
          </p:cNvPr>
          <p:cNvSpPr>
            <a:spLocks noChangeArrowheads="1"/>
          </p:cNvSpPr>
          <p:nvPr/>
        </p:nvSpPr>
        <p:spPr bwMode="auto">
          <a:xfrm>
            <a:off x="8782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8" name="Rectangle 1079">
            <a:extLst>
              <a:ext uri="{FF2B5EF4-FFF2-40B4-BE49-F238E27FC236}">
                <a16:creationId xmlns:a16="http://schemas.microsoft.com/office/drawing/2014/main" id="{1C2E9CD6-DD33-4925-A5C7-F613F00899A0}"/>
              </a:ext>
            </a:extLst>
          </p:cNvPr>
          <p:cNvSpPr>
            <a:spLocks noChangeArrowheads="1"/>
          </p:cNvSpPr>
          <p:nvPr/>
        </p:nvSpPr>
        <p:spPr bwMode="auto">
          <a:xfrm>
            <a:off x="9163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59" name="Rectangle 1080">
            <a:extLst>
              <a:ext uri="{FF2B5EF4-FFF2-40B4-BE49-F238E27FC236}">
                <a16:creationId xmlns:a16="http://schemas.microsoft.com/office/drawing/2014/main" id="{17074A55-B1EB-4BBE-9E84-DE639356F957}"/>
              </a:ext>
            </a:extLst>
          </p:cNvPr>
          <p:cNvSpPr>
            <a:spLocks noChangeArrowheads="1"/>
          </p:cNvSpPr>
          <p:nvPr/>
        </p:nvSpPr>
        <p:spPr bwMode="auto">
          <a:xfrm>
            <a:off x="9544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0" name="Rectangle 1081">
            <a:extLst>
              <a:ext uri="{FF2B5EF4-FFF2-40B4-BE49-F238E27FC236}">
                <a16:creationId xmlns:a16="http://schemas.microsoft.com/office/drawing/2014/main" id="{9A5491B7-EDA9-47A4-927C-7162E2AA109C}"/>
              </a:ext>
            </a:extLst>
          </p:cNvPr>
          <p:cNvSpPr>
            <a:spLocks noChangeArrowheads="1"/>
          </p:cNvSpPr>
          <p:nvPr/>
        </p:nvSpPr>
        <p:spPr bwMode="auto">
          <a:xfrm>
            <a:off x="9925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1" name="Rectangle 1082">
            <a:extLst>
              <a:ext uri="{FF2B5EF4-FFF2-40B4-BE49-F238E27FC236}">
                <a16:creationId xmlns:a16="http://schemas.microsoft.com/office/drawing/2014/main" id="{63C35F51-F642-4EC0-A2F6-18F9F3941360}"/>
              </a:ext>
            </a:extLst>
          </p:cNvPr>
          <p:cNvSpPr>
            <a:spLocks noChangeArrowheads="1"/>
          </p:cNvSpPr>
          <p:nvPr/>
        </p:nvSpPr>
        <p:spPr bwMode="auto">
          <a:xfrm>
            <a:off x="10306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2" name="Rectangle 1083">
            <a:extLst>
              <a:ext uri="{FF2B5EF4-FFF2-40B4-BE49-F238E27FC236}">
                <a16:creationId xmlns:a16="http://schemas.microsoft.com/office/drawing/2014/main" id="{D9F1ECEE-AB40-4CF5-B9FD-F6BD0B6E44D7}"/>
              </a:ext>
            </a:extLst>
          </p:cNvPr>
          <p:cNvSpPr>
            <a:spLocks noChangeArrowheads="1"/>
          </p:cNvSpPr>
          <p:nvPr/>
        </p:nvSpPr>
        <p:spPr bwMode="auto">
          <a:xfrm>
            <a:off x="10687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3" name="Rectangle 1084">
            <a:extLst>
              <a:ext uri="{FF2B5EF4-FFF2-40B4-BE49-F238E27FC236}">
                <a16:creationId xmlns:a16="http://schemas.microsoft.com/office/drawing/2014/main" id="{355ECF0F-26A3-4991-85E0-47D0F856CAFA}"/>
              </a:ext>
            </a:extLst>
          </p:cNvPr>
          <p:cNvSpPr>
            <a:spLocks noChangeArrowheads="1"/>
          </p:cNvSpPr>
          <p:nvPr/>
        </p:nvSpPr>
        <p:spPr bwMode="auto">
          <a:xfrm>
            <a:off x="11068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4" name="Rectangle 1085">
            <a:extLst>
              <a:ext uri="{FF2B5EF4-FFF2-40B4-BE49-F238E27FC236}">
                <a16:creationId xmlns:a16="http://schemas.microsoft.com/office/drawing/2014/main" id="{2F9580EF-2FC4-4F84-A2BF-8CCA148E3440}"/>
              </a:ext>
            </a:extLst>
          </p:cNvPr>
          <p:cNvSpPr>
            <a:spLocks noChangeArrowheads="1"/>
          </p:cNvSpPr>
          <p:nvPr/>
        </p:nvSpPr>
        <p:spPr bwMode="auto">
          <a:xfrm>
            <a:off x="11449050" y="4048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5" name="Rectangle 1086">
            <a:extLst>
              <a:ext uri="{FF2B5EF4-FFF2-40B4-BE49-F238E27FC236}">
                <a16:creationId xmlns:a16="http://schemas.microsoft.com/office/drawing/2014/main" id="{4E9211D5-D8DF-4EDD-906E-46A454FFC9D2}"/>
              </a:ext>
            </a:extLst>
          </p:cNvPr>
          <p:cNvSpPr>
            <a:spLocks noChangeArrowheads="1"/>
          </p:cNvSpPr>
          <p:nvPr/>
        </p:nvSpPr>
        <p:spPr bwMode="auto">
          <a:xfrm>
            <a:off x="8020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7" name="Rectangle 1088">
            <a:extLst>
              <a:ext uri="{FF2B5EF4-FFF2-40B4-BE49-F238E27FC236}">
                <a16:creationId xmlns:a16="http://schemas.microsoft.com/office/drawing/2014/main" id="{5B5B5A5B-3A56-4E45-87DC-1FCC994165FB}"/>
              </a:ext>
            </a:extLst>
          </p:cNvPr>
          <p:cNvSpPr>
            <a:spLocks noChangeArrowheads="1"/>
          </p:cNvSpPr>
          <p:nvPr/>
        </p:nvSpPr>
        <p:spPr bwMode="auto">
          <a:xfrm>
            <a:off x="8782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8" name="Rectangle 1089">
            <a:extLst>
              <a:ext uri="{FF2B5EF4-FFF2-40B4-BE49-F238E27FC236}">
                <a16:creationId xmlns:a16="http://schemas.microsoft.com/office/drawing/2014/main" id="{05E1837B-B7C9-4CFD-B1B2-BBD5B28EA47C}"/>
              </a:ext>
            </a:extLst>
          </p:cNvPr>
          <p:cNvSpPr>
            <a:spLocks noChangeArrowheads="1"/>
          </p:cNvSpPr>
          <p:nvPr/>
        </p:nvSpPr>
        <p:spPr bwMode="auto">
          <a:xfrm>
            <a:off x="9163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69" name="Rectangle 1090">
            <a:extLst>
              <a:ext uri="{FF2B5EF4-FFF2-40B4-BE49-F238E27FC236}">
                <a16:creationId xmlns:a16="http://schemas.microsoft.com/office/drawing/2014/main" id="{B7EB451A-2A0A-4583-A904-35877B30B929}"/>
              </a:ext>
            </a:extLst>
          </p:cNvPr>
          <p:cNvSpPr>
            <a:spLocks noChangeArrowheads="1"/>
          </p:cNvSpPr>
          <p:nvPr/>
        </p:nvSpPr>
        <p:spPr bwMode="auto">
          <a:xfrm>
            <a:off x="9544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0" name="Rectangle 1091">
            <a:extLst>
              <a:ext uri="{FF2B5EF4-FFF2-40B4-BE49-F238E27FC236}">
                <a16:creationId xmlns:a16="http://schemas.microsoft.com/office/drawing/2014/main" id="{81203DD2-484B-4D7E-9F77-FEBD3860020F}"/>
              </a:ext>
            </a:extLst>
          </p:cNvPr>
          <p:cNvSpPr>
            <a:spLocks noChangeArrowheads="1"/>
          </p:cNvSpPr>
          <p:nvPr/>
        </p:nvSpPr>
        <p:spPr bwMode="auto">
          <a:xfrm>
            <a:off x="9925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1" name="Rectangle 1092">
            <a:extLst>
              <a:ext uri="{FF2B5EF4-FFF2-40B4-BE49-F238E27FC236}">
                <a16:creationId xmlns:a16="http://schemas.microsoft.com/office/drawing/2014/main" id="{A6CB0EED-0E01-44FA-AAD3-B7DE82EF2EB6}"/>
              </a:ext>
            </a:extLst>
          </p:cNvPr>
          <p:cNvSpPr>
            <a:spLocks noChangeArrowheads="1"/>
          </p:cNvSpPr>
          <p:nvPr/>
        </p:nvSpPr>
        <p:spPr bwMode="auto">
          <a:xfrm>
            <a:off x="10306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2" name="Rectangle 1093">
            <a:extLst>
              <a:ext uri="{FF2B5EF4-FFF2-40B4-BE49-F238E27FC236}">
                <a16:creationId xmlns:a16="http://schemas.microsoft.com/office/drawing/2014/main" id="{2068483C-3457-4848-87C8-FDCE89176367}"/>
              </a:ext>
            </a:extLst>
          </p:cNvPr>
          <p:cNvSpPr>
            <a:spLocks noChangeArrowheads="1"/>
          </p:cNvSpPr>
          <p:nvPr/>
        </p:nvSpPr>
        <p:spPr bwMode="auto">
          <a:xfrm>
            <a:off x="10687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3" name="Rectangle 1094">
            <a:extLst>
              <a:ext uri="{FF2B5EF4-FFF2-40B4-BE49-F238E27FC236}">
                <a16:creationId xmlns:a16="http://schemas.microsoft.com/office/drawing/2014/main" id="{8C56D2DC-63E7-4084-BCBE-8A9EFAF4F0AE}"/>
              </a:ext>
            </a:extLst>
          </p:cNvPr>
          <p:cNvSpPr>
            <a:spLocks noChangeArrowheads="1"/>
          </p:cNvSpPr>
          <p:nvPr/>
        </p:nvSpPr>
        <p:spPr bwMode="auto">
          <a:xfrm>
            <a:off x="11068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4" name="Rectangle 1095">
            <a:extLst>
              <a:ext uri="{FF2B5EF4-FFF2-40B4-BE49-F238E27FC236}">
                <a16:creationId xmlns:a16="http://schemas.microsoft.com/office/drawing/2014/main" id="{76B6F4A5-A7DB-4D46-87AF-F3BF06BE0C54}"/>
              </a:ext>
            </a:extLst>
          </p:cNvPr>
          <p:cNvSpPr>
            <a:spLocks noChangeArrowheads="1"/>
          </p:cNvSpPr>
          <p:nvPr/>
        </p:nvSpPr>
        <p:spPr bwMode="auto">
          <a:xfrm>
            <a:off x="11449050" y="3667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5" name="Rectangle 1096">
            <a:extLst>
              <a:ext uri="{FF2B5EF4-FFF2-40B4-BE49-F238E27FC236}">
                <a16:creationId xmlns:a16="http://schemas.microsoft.com/office/drawing/2014/main" id="{A68CFBF2-6080-4549-BF42-FC609831C423}"/>
              </a:ext>
            </a:extLst>
          </p:cNvPr>
          <p:cNvSpPr>
            <a:spLocks noChangeArrowheads="1"/>
          </p:cNvSpPr>
          <p:nvPr/>
        </p:nvSpPr>
        <p:spPr bwMode="auto">
          <a:xfrm>
            <a:off x="8020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6" name="Rectangle 1097">
            <a:extLst>
              <a:ext uri="{FF2B5EF4-FFF2-40B4-BE49-F238E27FC236}">
                <a16:creationId xmlns:a16="http://schemas.microsoft.com/office/drawing/2014/main" id="{208A660A-B40D-4D96-A8A3-AF6EF6A150C6}"/>
              </a:ext>
            </a:extLst>
          </p:cNvPr>
          <p:cNvSpPr>
            <a:spLocks noChangeArrowheads="1"/>
          </p:cNvSpPr>
          <p:nvPr/>
        </p:nvSpPr>
        <p:spPr bwMode="auto">
          <a:xfrm>
            <a:off x="8401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7" name="Rectangle 1098">
            <a:extLst>
              <a:ext uri="{FF2B5EF4-FFF2-40B4-BE49-F238E27FC236}">
                <a16:creationId xmlns:a16="http://schemas.microsoft.com/office/drawing/2014/main" id="{C77CCD5B-047B-42BB-B9FB-948FC6FEDC97}"/>
              </a:ext>
            </a:extLst>
          </p:cNvPr>
          <p:cNvSpPr>
            <a:spLocks noChangeArrowheads="1"/>
          </p:cNvSpPr>
          <p:nvPr/>
        </p:nvSpPr>
        <p:spPr bwMode="auto">
          <a:xfrm>
            <a:off x="8782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8" name="Rectangle 1099">
            <a:extLst>
              <a:ext uri="{FF2B5EF4-FFF2-40B4-BE49-F238E27FC236}">
                <a16:creationId xmlns:a16="http://schemas.microsoft.com/office/drawing/2014/main" id="{C2419BCA-B6A8-42D3-8EC2-2852D9BAAE2F}"/>
              </a:ext>
            </a:extLst>
          </p:cNvPr>
          <p:cNvSpPr>
            <a:spLocks noChangeArrowheads="1"/>
          </p:cNvSpPr>
          <p:nvPr/>
        </p:nvSpPr>
        <p:spPr bwMode="auto">
          <a:xfrm>
            <a:off x="9163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79" name="Rectangle 1100">
            <a:extLst>
              <a:ext uri="{FF2B5EF4-FFF2-40B4-BE49-F238E27FC236}">
                <a16:creationId xmlns:a16="http://schemas.microsoft.com/office/drawing/2014/main" id="{ED5678C4-8A81-4B34-B343-21D31751CC2F}"/>
              </a:ext>
            </a:extLst>
          </p:cNvPr>
          <p:cNvSpPr>
            <a:spLocks noChangeArrowheads="1"/>
          </p:cNvSpPr>
          <p:nvPr/>
        </p:nvSpPr>
        <p:spPr bwMode="auto">
          <a:xfrm>
            <a:off x="9544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0" name="Rectangle 1101">
            <a:extLst>
              <a:ext uri="{FF2B5EF4-FFF2-40B4-BE49-F238E27FC236}">
                <a16:creationId xmlns:a16="http://schemas.microsoft.com/office/drawing/2014/main" id="{C1E1CF77-398E-48B9-84F8-4A0DF0F5AE73}"/>
              </a:ext>
            </a:extLst>
          </p:cNvPr>
          <p:cNvSpPr>
            <a:spLocks noChangeArrowheads="1"/>
          </p:cNvSpPr>
          <p:nvPr/>
        </p:nvSpPr>
        <p:spPr bwMode="auto">
          <a:xfrm>
            <a:off x="9925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1" name="Rectangle 1102">
            <a:extLst>
              <a:ext uri="{FF2B5EF4-FFF2-40B4-BE49-F238E27FC236}">
                <a16:creationId xmlns:a16="http://schemas.microsoft.com/office/drawing/2014/main" id="{53EFFA1C-1BD7-4098-8A87-BFD2A1FB1B18}"/>
              </a:ext>
            </a:extLst>
          </p:cNvPr>
          <p:cNvSpPr>
            <a:spLocks noChangeArrowheads="1"/>
          </p:cNvSpPr>
          <p:nvPr/>
        </p:nvSpPr>
        <p:spPr bwMode="auto">
          <a:xfrm>
            <a:off x="10306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2" name="Rectangle 1103">
            <a:extLst>
              <a:ext uri="{FF2B5EF4-FFF2-40B4-BE49-F238E27FC236}">
                <a16:creationId xmlns:a16="http://schemas.microsoft.com/office/drawing/2014/main" id="{1E0DCACC-707C-453F-8E11-3A634180842C}"/>
              </a:ext>
            </a:extLst>
          </p:cNvPr>
          <p:cNvSpPr>
            <a:spLocks noChangeArrowheads="1"/>
          </p:cNvSpPr>
          <p:nvPr/>
        </p:nvSpPr>
        <p:spPr bwMode="auto">
          <a:xfrm>
            <a:off x="10687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3" name="Rectangle 1104">
            <a:extLst>
              <a:ext uri="{FF2B5EF4-FFF2-40B4-BE49-F238E27FC236}">
                <a16:creationId xmlns:a16="http://schemas.microsoft.com/office/drawing/2014/main" id="{8B1A6B46-1DBC-4550-9907-FA4E3784A389}"/>
              </a:ext>
            </a:extLst>
          </p:cNvPr>
          <p:cNvSpPr>
            <a:spLocks noChangeArrowheads="1"/>
          </p:cNvSpPr>
          <p:nvPr/>
        </p:nvSpPr>
        <p:spPr bwMode="auto">
          <a:xfrm>
            <a:off x="11068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4" name="Rectangle 1105">
            <a:extLst>
              <a:ext uri="{FF2B5EF4-FFF2-40B4-BE49-F238E27FC236}">
                <a16:creationId xmlns:a16="http://schemas.microsoft.com/office/drawing/2014/main" id="{F6BBD28C-ACC5-41F6-86C1-88AF75C015A1}"/>
              </a:ext>
            </a:extLst>
          </p:cNvPr>
          <p:cNvSpPr>
            <a:spLocks noChangeArrowheads="1"/>
          </p:cNvSpPr>
          <p:nvPr/>
        </p:nvSpPr>
        <p:spPr bwMode="auto">
          <a:xfrm>
            <a:off x="11449050" y="3286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5" name="Rectangle 1106">
            <a:extLst>
              <a:ext uri="{FF2B5EF4-FFF2-40B4-BE49-F238E27FC236}">
                <a16:creationId xmlns:a16="http://schemas.microsoft.com/office/drawing/2014/main" id="{ACC1C191-45DC-4254-8286-632E13DA8493}"/>
              </a:ext>
            </a:extLst>
          </p:cNvPr>
          <p:cNvSpPr>
            <a:spLocks noChangeArrowheads="1"/>
          </p:cNvSpPr>
          <p:nvPr/>
        </p:nvSpPr>
        <p:spPr bwMode="auto">
          <a:xfrm>
            <a:off x="8020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6" name="Rectangle 1107">
            <a:extLst>
              <a:ext uri="{FF2B5EF4-FFF2-40B4-BE49-F238E27FC236}">
                <a16:creationId xmlns:a16="http://schemas.microsoft.com/office/drawing/2014/main" id="{D3BABB16-9DCE-430A-9351-34B904D0F149}"/>
              </a:ext>
            </a:extLst>
          </p:cNvPr>
          <p:cNvSpPr>
            <a:spLocks noChangeArrowheads="1"/>
          </p:cNvSpPr>
          <p:nvPr/>
        </p:nvSpPr>
        <p:spPr bwMode="auto">
          <a:xfrm>
            <a:off x="8401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7" name="Rectangle 1108">
            <a:extLst>
              <a:ext uri="{FF2B5EF4-FFF2-40B4-BE49-F238E27FC236}">
                <a16:creationId xmlns:a16="http://schemas.microsoft.com/office/drawing/2014/main" id="{D00DE4AF-9B97-4D10-8095-2EF76E27E782}"/>
              </a:ext>
            </a:extLst>
          </p:cNvPr>
          <p:cNvSpPr>
            <a:spLocks noChangeArrowheads="1"/>
          </p:cNvSpPr>
          <p:nvPr/>
        </p:nvSpPr>
        <p:spPr bwMode="auto">
          <a:xfrm>
            <a:off x="8782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8" name="Rectangle 1109">
            <a:extLst>
              <a:ext uri="{FF2B5EF4-FFF2-40B4-BE49-F238E27FC236}">
                <a16:creationId xmlns:a16="http://schemas.microsoft.com/office/drawing/2014/main" id="{DA0F0B24-914F-46F9-B047-E487B39FED37}"/>
              </a:ext>
            </a:extLst>
          </p:cNvPr>
          <p:cNvSpPr>
            <a:spLocks noChangeArrowheads="1"/>
          </p:cNvSpPr>
          <p:nvPr/>
        </p:nvSpPr>
        <p:spPr bwMode="auto">
          <a:xfrm>
            <a:off x="9163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89" name="Rectangle 1110">
            <a:extLst>
              <a:ext uri="{FF2B5EF4-FFF2-40B4-BE49-F238E27FC236}">
                <a16:creationId xmlns:a16="http://schemas.microsoft.com/office/drawing/2014/main" id="{35A51408-F79A-4B58-9654-130BAFD49DFE}"/>
              </a:ext>
            </a:extLst>
          </p:cNvPr>
          <p:cNvSpPr>
            <a:spLocks noChangeArrowheads="1"/>
          </p:cNvSpPr>
          <p:nvPr/>
        </p:nvSpPr>
        <p:spPr bwMode="auto">
          <a:xfrm>
            <a:off x="9544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0" name="Rectangle 1111">
            <a:extLst>
              <a:ext uri="{FF2B5EF4-FFF2-40B4-BE49-F238E27FC236}">
                <a16:creationId xmlns:a16="http://schemas.microsoft.com/office/drawing/2014/main" id="{3756E6B4-72BF-4118-877F-21BF4F1C88A2}"/>
              </a:ext>
            </a:extLst>
          </p:cNvPr>
          <p:cNvSpPr>
            <a:spLocks noChangeArrowheads="1"/>
          </p:cNvSpPr>
          <p:nvPr/>
        </p:nvSpPr>
        <p:spPr bwMode="auto">
          <a:xfrm>
            <a:off x="9925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1" name="Rectangle 1112">
            <a:extLst>
              <a:ext uri="{FF2B5EF4-FFF2-40B4-BE49-F238E27FC236}">
                <a16:creationId xmlns:a16="http://schemas.microsoft.com/office/drawing/2014/main" id="{F440A70F-9FCC-4476-A060-B688DD6DFF88}"/>
              </a:ext>
            </a:extLst>
          </p:cNvPr>
          <p:cNvSpPr>
            <a:spLocks noChangeArrowheads="1"/>
          </p:cNvSpPr>
          <p:nvPr/>
        </p:nvSpPr>
        <p:spPr bwMode="auto">
          <a:xfrm>
            <a:off x="10306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2" name="Rectangle 1113">
            <a:extLst>
              <a:ext uri="{FF2B5EF4-FFF2-40B4-BE49-F238E27FC236}">
                <a16:creationId xmlns:a16="http://schemas.microsoft.com/office/drawing/2014/main" id="{8D381FD1-299F-488B-8045-8F7512E92B41}"/>
              </a:ext>
            </a:extLst>
          </p:cNvPr>
          <p:cNvSpPr>
            <a:spLocks noChangeArrowheads="1"/>
          </p:cNvSpPr>
          <p:nvPr/>
        </p:nvSpPr>
        <p:spPr bwMode="auto">
          <a:xfrm>
            <a:off x="10687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3" name="Rectangle 1114">
            <a:extLst>
              <a:ext uri="{FF2B5EF4-FFF2-40B4-BE49-F238E27FC236}">
                <a16:creationId xmlns:a16="http://schemas.microsoft.com/office/drawing/2014/main" id="{00A01598-9BC5-4036-A2B1-3746208A17F5}"/>
              </a:ext>
            </a:extLst>
          </p:cNvPr>
          <p:cNvSpPr>
            <a:spLocks noChangeArrowheads="1"/>
          </p:cNvSpPr>
          <p:nvPr/>
        </p:nvSpPr>
        <p:spPr bwMode="auto">
          <a:xfrm>
            <a:off x="11068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4" name="Rectangle 1115">
            <a:extLst>
              <a:ext uri="{FF2B5EF4-FFF2-40B4-BE49-F238E27FC236}">
                <a16:creationId xmlns:a16="http://schemas.microsoft.com/office/drawing/2014/main" id="{FC1FE679-CEE3-45FA-9552-4378B744D6FE}"/>
              </a:ext>
            </a:extLst>
          </p:cNvPr>
          <p:cNvSpPr>
            <a:spLocks noChangeArrowheads="1"/>
          </p:cNvSpPr>
          <p:nvPr/>
        </p:nvSpPr>
        <p:spPr bwMode="auto">
          <a:xfrm>
            <a:off x="11449050" y="2905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5" name="Rectangle 1116">
            <a:extLst>
              <a:ext uri="{FF2B5EF4-FFF2-40B4-BE49-F238E27FC236}">
                <a16:creationId xmlns:a16="http://schemas.microsoft.com/office/drawing/2014/main" id="{19CC3C47-83F5-48AE-AE0A-115498019257}"/>
              </a:ext>
            </a:extLst>
          </p:cNvPr>
          <p:cNvSpPr>
            <a:spLocks noChangeArrowheads="1"/>
          </p:cNvSpPr>
          <p:nvPr/>
        </p:nvSpPr>
        <p:spPr bwMode="auto">
          <a:xfrm>
            <a:off x="8020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6" name="Rectangle 1117">
            <a:extLst>
              <a:ext uri="{FF2B5EF4-FFF2-40B4-BE49-F238E27FC236}">
                <a16:creationId xmlns:a16="http://schemas.microsoft.com/office/drawing/2014/main" id="{DCD1543B-891E-44F7-AC7A-378E6151C8F9}"/>
              </a:ext>
            </a:extLst>
          </p:cNvPr>
          <p:cNvSpPr>
            <a:spLocks noChangeArrowheads="1"/>
          </p:cNvSpPr>
          <p:nvPr/>
        </p:nvSpPr>
        <p:spPr bwMode="auto">
          <a:xfrm>
            <a:off x="8401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7" name="Rectangle 1118">
            <a:extLst>
              <a:ext uri="{FF2B5EF4-FFF2-40B4-BE49-F238E27FC236}">
                <a16:creationId xmlns:a16="http://schemas.microsoft.com/office/drawing/2014/main" id="{4DAD53D1-4377-4564-B6AD-97D8A7A1E8FC}"/>
              </a:ext>
            </a:extLst>
          </p:cNvPr>
          <p:cNvSpPr>
            <a:spLocks noChangeArrowheads="1"/>
          </p:cNvSpPr>
          <p:nvPr/>
        </p:nvSpPr>
        <p:spPr bwMode="auto">
          <a:xfrm>
            <a:off x="8782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8" name="Rectangle 1119">
            <a:extLst>
              <a:ext uri="{FF2B5EF4-FFF2-40B4-BE49-F238E27FC236}">
                <a16:creationId xmlns:a16="http://schemas.microsoft.com/office/drawing/2014/main" id="{E42C5DE9-1FBF-4650-8E39-A128ADE90C4A}"/>
              </a:ext>
            </a:extLst>
          </p:cNvPr>
          <p:cNvSpPr>
            <a:spLocks noChangeArrowheads="1"/>
          </p:cNvSpPr>
          <p:nvPr/>
        </p:nvSpPr>
        <p:spPr bwMode="auto">
          <a:xfrm>
            <a:off x="9163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99" name="Rectangle 1120">
            <a:extLst>
              <a:ext uri="{FF2B5EF4-FFF2-40B4-BE49-F238E27FC236}">
                <a16:creationId xmlns:a16="http://schemas.microsoft.com/office/drawing/2014/main" id="{618B3BD7-D9C5-4F0C-8CD1-02B22043837A}"/>
              </a:ext>
            </a:extLst>
          </p:cNvPr>
          <p:cNvSpPr>
            <a:spLocks noChangeArrowheads="1"/>
          </p:cNvSpPr>
          <p:nvPr/>
        </p:nvSpPr>
        <p:spPr bwMode="auto">
          <a:xfrm>
            <a:off x="9544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0" name="Rectangle 1121">
            <a:extLst>
              <a:ext uri="{FF2B5EF4-FFF2-40B4-BE49-F238E27FC236}">
                <a16:creationId xmlns:a16="http://schemas.microsoft.com/office/drawing/2014/main" id="{C6BC0400-CAE2-41B9-A43E-C16909D0D78D}"/>
              </a:ext>
            </a:extLst>
          </p:cNvPr>
          <p:cNvSpPr>
            <a:spLocks noChangeArrowheads="1"/>
          </p:cNvSpPr>
          <p:nvPr/>
        </p:nvSpPr>
        <p:spPr bwMode="auto">
          <a:xfrm>
            <a:off x="9925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1" name="Rectangle 1122">
            <a:extLst>
              <a:ext uri="{FF2B5EF4-FFF2-40B4-BE49-F238E27FC236}">
                <a16:creationId xmlns:a16="http://schemas.microsoft.com/office/drawing/2014/main" id="{FFFB4227-2E66-4841-A73C-1F4910BE6D8A}"/>
              </a:ext>
            </a:extLst>
          </p:cNvPr>
          <p:cNvSpPr>
            <a:spLocks noChangeArrowheads="1"/>
          </p:cNvSpPr>
          <p:nvPr/>
        </p:nvSpPr>
        <p:spPr bwMode="auto">
          <a:xfrm>
            <a:off x="10306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2" name="Rectangle 1123">
            <a:extLst>
              <a:ext uri="{FF2B5EF4-FFF2-40B4-BE49-F238E27FC236}">
                <a16:creationId xmlns:a16="http://schemas.microsoft.com/office/drawing/2014/main" id="{0E6BA4F3-CB9F-4372-A65B-A27EF97D1376}"/>
              </a:ext>
            </a:extLst>
          </p:cNvPr>
          <p:cNvSpPr>
            <a:spLocks noChangeArrowheads="1"/>
          </p:cNvSpPr>
          <p:nvPr/>
        </p:nvSpPr>
        <p:spPr bwMode="auto">
          <a:xfrm>
            <a:off x="10687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3" name="Rectangle 1124">
            <a:extLst>
              <a:ext uri="{FF2B5EF4-FFF2-40B4-BE49-F238E27FC236}">
                <a16:creationId xmlns:a16="http://schemas.microsoft.com/office/drawing/2014/main" id="{3EFA9EBA-AB70-4EBF-9188-AC56862683B0}"/>
              </a:ext>
            </a:extLst>
          </p:cNvPr>
          <p:cNvSpPr>
            <a:spLocks noChangeArrowheads="1"/>
          </p:cNvSpPr>
          <p:nvPr/>
        </p:nvSpPr>
        <p:spPr bwMode="auto">
          <a:xfrm>
            <a:off x="11068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4" name="Rectangle 1125">
            <a:extLst>
              <a:ext uri="{FF2B5EF4-FFF2-40B4-BE49-F238E27FC236}">
                <a16:creationId xmlns:a16="http://schemas.microsoft.com/office/drawing/2014/main" id="{3C280175-6D21-41E0-9A51-9E04FD1DDCCA}"/>
              </a:ext>
            </a:extLst>
          </p:cNvPr>
          <p:cNvSpPr>
            <a:spLocks noChangeArrowheads="1"/>
          </p:cNvSpPr>
          <p:nvPr/>
        </p:nvSpPr>
        <p:spPr bwMode="auto">
          <a:xfrm>
            <a:off x="11449050" y="252412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05" name="Line 1126">
            <a:extLst>
              <a:ext uri="{FF2B5EF4-FFF2-40B4-BE49-F238E27FC236}">
                <a16:creationId xmlns:a16="http://schemas.microsoft.com/office/drawing/2014/main" id="{1FEAF0BC-DD65-42C6-907C-447A541DD770}"/>
              </a:ext>
            </a:extLst>
          </p:cNvPr>
          <p:cNvSpPr>
            <a:spLocks noChangeShapeType="1"/>
          </p:cNvSpPr>
          <p:nvPr/>
        </p:nvSpPr>
        <p:spPr bwMode="auto">
          <a:xfrm>
            <a:off x="8020050" y="6334125"/>
            <a:ext cx="3810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p>
        </p:txBody>
      </p:sp>
      <p:sp>
        <p:nvSpPr>
          <p:cNvPr id="106" name="Line 1127">
            <a:extLst>
              <a:ext uri="{FF2B5EF4-FFF2-40B4-BE49-F238E27FC236}">
                <a16:creationId xmlns:a16="http://schemas.microsoft.com/office/drawing/2014/main" id="{9963A0C1-5C05-4AD8-9FD3-D48A10BB4E31}"/>
              </a:ext>
            </a:extLst>
          </p:cNvPr>
          <p:cNvSpPr>
            <a:spLocks noChangeShapeType="1"/>
          </p:cNvSpPr>
          <p:nvPr/>
        </p:nvSpPr>
        <p:spPr bwMode="auto">
          <a:xfrm flipV="1">
            <a:off x="8020050" y="2524125"/>
            <a:ext cx="0" cy="3810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p>
        </p:txBody>
      </p:sp>
      <p:sp>
        <p:nvSpPr>
          <p:cNvPr id="109" name="Rectangle 1134" descr="Wide downward diagonal">
            <a:extLst>
              <a:ext uri="{FF2B5EF4-FFF2-40B4-BE49-F238E27FC236}">
                <a16:creationId xmlns:a16="http://schemas.microsoft.com/office/drawing/2014/main" id="{F448ACB6-77DE-47EF-913D-F7D66B33402D}"/>
              </a:ext>
            </a:extLst>
          </p:cNvPr>
          <p:cNvSpPr>
            <a:spLocks noChangeArrowheads="1"/>
          </p:cNvSpPr>
          <p:nvPr/>
        </p:nvSpPr>
        <p:spPr bwMode="auto">
          <a:xfrm>
            <a:off x="9486900" y="3044855"/>
            <a:ext cx="152400" cy="152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0" name="Rectangle 1136" descr="Wide downward diagonal">
            <a:extLst>
              <a:ext uri="{FF2B5EF4-FFF2-40B4-BE49-F238E27FC236}">
                <a16:creationId xmlns:a16="http://schemas.microsoft.com/office/drawing/2014/main" id="{FC136965-9D7F-4B88-B404-8D1C40B9987A}"/>
              </a:ext>
            </a:extLst>
          </p:cNvPr>
          <p:cNvSpPr>
            <a:spLocks noChangeArrowheads="1"/>
          </p:cNvSpPr>
          <p:nvPr/>
        </p:nvSpPr>
        <p:spPr bwMode="auto">
          <a:xfrm>
            <a:off x="9095185" y="2990483"/>
            <a:ext cx="152400" cy="152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1" name="Rectangle 1137" descr="Wide downward diagonal">
            <a:extLst>
              <a:ext uri="{FF2B5EF4-FFF2-40B4-BE49-F238E27FC236}">
                <a16:creationId xmlns:a16="http://schemas.microsoft.com/office/drawing/2014/main" id="{5F195AE0-98E8-481E-906C-05FAB818895B}"/>
              </a:ext>
            </a:extLst>
          </p:cNvPr>
          <p:cNvSpPr>
            <a:spLocks noChangeArrowheads="1"/>
          </p:cNvSpPr>
          <p:nvPr/>
        </p:nvSpPr>
        <p:spPr bwMode="auto">
          <a:xfrm>
            <a:off x="9739039" y="3109853"/>
            <a:ext cx="152400" cy="152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2" name="Rectangle 1138" descr="Wide downward diagonal">
            <a:extLst>
              <a:ext uri="{FF2B5EF4-FFF2-40B4-BE49-F238E27FC236}">
                <a16:creationId xmlns:a16="http://schemas.microsoft.com/office/drawing/2014/main" id="{0F811622-A562-4405-B738-AAFEC7C9D216}"/>
              </a:ext>
            </a:extLst>
          </p:cNvPr>
          <p:cNvSpPr>
            <a:spLocks noChangeArrowheads="1"/>
          </p:cNvSpPr>
          <p:nvPr/>
        </p:nvSpPr>
        <p:spPr bwMode="auto">
          <a:xfrm>
            <a:off x="10333801" y="3191028"/>
            <a:ext cx="152400" cy="152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3" name="Rectangle 1140" descr="Wide downward diagonal">
            <a:extLst>
              <a:ext uri="{FF2B5EF4-FFF2-40B4-BE49-F238E27FC236}">
                <a16:creationId xmlns:a16="http://schemas.microsoft.com/office/drawing/2014/main" id="{9AC70E34-F0DA-4E58-B283-75DCA9FE1089}"/>
              </a:ext>
            </a:extLst>
          </p:cNvPr>
          <p:cNvSpPr>
            <a:spLocks noChangeArrowheads="1"/>
          </p:cNvSpPr>
          <p:nvPr/>
        </p:nvSpPr>
        <p:spPr bwMode="auto">
          <a:xfrm>
            <a:off x="10034588" y="3159735"/>
            <a:ext cx="152400" cy="152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4" name="Oval 1143">
            <a:extLst>
              <a:ext uri="{FF2B5EF4-FFF2-40B4-BE49-F238E27FC236}">
                <a16:creationId xmlns:a16="http://schemas.microsoft.com/office/drawing/2014/main" id="{0A4FAC26-76F7-436E-81F9-8121C4E5B5C4}"/>
              </a:ext>
            </a:extLst>
          </p:cNvPr>
          <p:cNvSpPr>
            <a:spLocks noChangeArrowheads="1"/>
          </p:cNvSpPr>
          <p:nvPr/>
        </p:nvSpPr>
        <p:spPr bwMode="auto">
          <a:xfrm>
            <a:off x="10932319" y="296166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16" name="Oval 1150">
            <a:extLst>
              <a:ext uri="{FF2B5EF4-FFF2-40B4-BE49-F238E27FC236}">
                <a16:creationId xmlns:a16="http://schemas.microsoft.com/office/drawing/2014/main" id="{A66D9B91-0687-4E1A-84EB-B6B5886D2766}"/>
              </a:ext>
            </a:extLst>
          </p:cNvPr>
          <p:cNvSpPr>
            <a:spLocks noChangeArrowheads="1"/>
          </p:cNvSpPr>
          <p:nvPr/>
        </p:nvSpPr>
        <p:spPr bwMode="auto">
          <a:xfrm>
            <a:off x="10927923" y="362383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grpSp>
        <p:nvGrpSpPr>
          <p:cNvPr id="117" name="Group 1153">
            <a:extLst>
              <a:ext uri="{FF2B5EF4-FFF2-40B4-BE49-F238E27FC236}">
                <a16:creationId xmlns:a16="http://schemas.microsoft.com/office/drawing/2014/main" id="{113AF6CE-7F75-47DB-B7D3-D9BBBC34FC06}"/>
              </a:ext>
            </a:extLst>
          </p:cNvPr>
          <p:cNvGrpSpPr>
            <a:grpSpLocks/>
          </p:cNvGrpSpPr>
          <p:nvPr/>
        </p:nvGrpSpPr>
        <p:grpSpPr bwMode="auto">
          <a:xfrm>
            <a:off x="7486650" y="2371725"/>
            <a:ext cx="4376738" cy="4314825"/>
            <a:chOff x="1104" y="703"/>
            <a:chExt cx="2757" cy="2718"/>
          </a:xfrm>
        </p:grpSpPr>
        <p:sp>
          <p:nvSpPr>
            <p:cNvPr id="118" name="Text Box 1154">
              <a:extLst>
                <a:ext uri="{FF2B5EF4-FFF2-40B4-BE49-F238E27FC236}">
                  <a16:creationId xmlns:a16="http://schemas.microsoft.com/office/drawing/2014/main" id="{F12877A9-B281-4C63-92CB-B2F86198E290}"/>
                </a:ext>
              </a:extLst>
            </p:cNvPr>
            <p:cNvSpPr txBox="1">
              <a:spLocks noChangeArrowheads="1"/>
            </p:cNvSpPr>
            <p:nvPr/>
          </p:nvSpPr>
          <p:spPr bwMode="auto">
            <a:xfrm>
              <a:off x="1104" y="703"/>
              <a:ext cx="21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10</a:t>
              </a:r>
            </a:p>
          </p:txBody>
        </p:sp>
        <p:sp>
          <p:nvSpPr>
            <p:cNvPr id="119" name="Text Box 1155">
              <a:extLst>
                <a:ext uri="{FF2B5EF4-FFF2-40B4-BE49-F238E27FC236}">
                  <a16:creationId xmlns:a16="http://schemas.microsoft.com/office/drawing/2014/main" id="{AE32A7C0-AB73-4492-AEFF-2E41DE69CDB3}"/>
                </a:ext>
              </a:extLst>
            </p:cNvPr>
            <p:cNvSpPr txBox="1">
              <a:spLocks noChangeArrowheads="1"/>
            </p:cNvSpPr>
            <p:nvPr/>
          </p:nvSpPr>
          <p:spPr bwMode="auto">
            <a:xfrm>
              <a:off x="153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1</a:t>
              </a:r>
            </a:p>
          </p:txBody>
        </p:sp>
        <p:sp>
          <p:nvSpPr>
            <p:cNvPr id="120" name="Text Box 1156">
              <a:extLst>
                <a:ext uri="{FF2B5EF4-FFF2-40B4-BE49-F238E27FC236}">
                  <a16:creationId xmlns:a16="http://schemas.microsoft.com/office/drawing/2014/main" id="{628C490C-E9A1-436D-AE6F-964A53A83E27}"/>
                </a:ext>
              </a:extLst>
            </p:cNvPr>
            <p:cNvSpPr txBox="1">
              <a:spLocks noChangeArrowheads="1"/>
            </p:cNvSpPr>
            <p:nvPr/>
          </p:nvSpPr>
          <p:spPr bwMode="auto">
            <a:xfrm>
              <a:off x="177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2</a:t>
              </a:r>
            </a:p>
          </p:txBody>
        </p:sp>
        <p:sp>
          <p:nvSpPr>
            <p:cNvPr id="121" name="Text Box 1157">
              <a:extLst>
                <a:ext uri="{FF2B5EF4-FFF2-40B4-BE49-F238E27FC236}">
                  <a16:creationId xmlns:a16="http://schemas.microsoft.com/office/drawing/2014/main" id="{161961E4-0185-44D0-914A-9837EA308499}"/>
                </a:ext>
              </a:extLst>
            </p:cNvPr>
            <p:cNvSpPr txBox="1">
              <a:spLocks noChangeArrowheads="1"/>
            </p:cNvSpPr>
            <p:nvPr/>
          </p:nvSpPr>
          <p:spPr bwMode="auto">
            <a:xfrm>
              <a:off x="201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3</a:t>
              </a:r>
            </a:p>
          </p:txBody>
        </p:sp>
        <p:sp>
          <p:nvSpPr>
            <p:cNvPr id="122" name="Text Box 1158">
              <a:extLst>
                <a:ext uri="{FF2B5EF4-FFF2-40B4-BE49-F238E27FC236}">
                  <a16:creationId xmlns:a16="http://schemas.microsoft.com/office/drawing/2014/main" id="{337B5668-4E4B-4121-A736-B695B0161780}"/>
                </a:ext>
              </a:extLst>
            </p:cNvPr>
            <p:cNvSpPr txBox="1">
              <a:spLocks noChangeArrowheads="1"/>
            </p:cNvSpPr>
            <p:nvPr/>
          </p:nvSpPr>
          <p:spPr bwMode="auto">
            <a:xfrm>
              <a:off x="225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4</a:t>
              </a:r>
            </a:p>
          </p:txBody>
        </p:sp>
        <p:sp>
          <p:nvSpPr>
            <p:cNvPr id="123" name="Text Box 1159">
              <a:extLst>
                <a:ext uri="{FF2B5EF4-FFF2-40B4-BE49-F238E27FC236}">
                  <a16:creationId xmlns:a16="http://schemas.microsoft.com/office/drawing/2014/main" id="{4529A899-891F-47E3-8BF8-E3292776E833}"/>
                </a:ext>
              </a:extLst>
            </p:cNvPr>
            <p:cNvSpPr txBox="1">
              <a:spLocks noChangeArrowheads="1"/>
            </p:cNvSpPr>
            <p:nvPr/>
          </p:nvSpPr>
          <p:spPr bwMode="auto">
            <a:xfrm>
              <a:off x="249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5</a:t>
              </a:r>
            </a:p>
          </p:txBody>
        </p:sp>
        <p:sp>
          <p:nvSpPr>
            <p:cNvPr id="124" name="Text Box 1160">
              <a:extLst>
                <a:ext uri="{FF2B5EF4-FFF2-40B4-BE49-F238E27FC236}">
                  <a16:creationId xmlns:a16="http://schemas.microsoft.com/office/drawing/2014/main" id="{3FD39756-AAF7-4A41-A867-2C36D8431B0F}"/>
                </a:ext>
              </a:extLst>
            </p:cNvPr>
            <p:cNvSpPr txBox="1">
              <a:spLocks noChangeArrowheads="1"/>
            </p:cNvSpPr>
            <p:nvPr/>
          </p:nvSpPr>
          <p:spPr bwMode="auto">
            <a:xfrm>
              <a:off x="273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6</a:t>
              </a:r>
            </a:p>
          </p:txBody>
        </p:sp>
        <p:sp>
          <p:nvSpPr>
            <p:cNvPr id="125" name="Text Box 1161">
              <a:extLst>
                <a:ext uri="{FF2B5EF4-FFF2-40B4-BE49-F238E27FC236}">
                  <a16:creationId xmlns:a16="http://schemas.microsoft.com/office/drawing/2014/main" id="{EA85F6D2-4A72-4918-85EA-59F5C861ACB8}"/>
                </a:ext>
              </a:extLst>
            </p:cNvPr>
            <p:cNvSpPr txBox="1">
              <a:spLocks noChangeArrowheads="1"/>
            </p:cNvSpPr>
            <p:nvPr/>
          </p:nvSpPr>
          <p:spPr bwMode="auto">
            <a:xfrm>
              <a:off x="297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7</a:t>
              </a:r>
            </a:p>
          </p:txBody>
        </p:sp>
        <p:sp>
          <p:nvSpPr>
            <p:cNvPr id="126" name="Text Box 1162">
              <a:extLst>
                <a:ext uri="{FF2B5EF4-FFF2-40B4-BE49-F238E27FC236}">
                  <a16:creationId xmlns:a16="http://schemas.microsoft.com/office/drawing/2014/main" id="{325794D5-2B01-4B77-B083-AD6B47B38151}"/>
                </a:ext>
              </a:extLst>
            </p:cNvPr>
            <p:cNvSpPr txBox="1">
              <a:spLocks noChangeArrowheads="1"/>
            </p:cNvSpPr>
            <p:nvPr/>
          </p:nvSpPr>
          <p:spPr bwMode="auto">
            <a:xfrm>
              <a:off x="321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8</a:t>
              </a:r>
            </a:p>
          </p:txBody>
        </p:sp>
        <p:sp>
          <p:nvSpPr>
            <p:cNvPr id="127" name="Text Box 1163">
              <a:extLst>
                <a:ext uri="{FF2B5EF4-FFF2-40B4-BE49-F238E27FC236}">
                  <a16:creationId xmlns:a16="http://schemas.microsoft.com/office/drawing/2014/main" id="{76C09BCC-7BA6-408D-A756-F4F7C0C69C91}"/>
                </a:ext>
              </a:extLst>
            </p:cNvPr>
            <p:cNvSpPr txBox="1">
              <a:spLocks noChangeArrowheads="1"/>
            </p:cNvSpPr>
            <p:nvPr/>
          </p:nvSpPr>
          <p:spPr bwMode="auto">
            <a:xfrm>
              <a:off x="3456" y="3247"/>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9</a:t>
              </a:r>
            </a:p>
          </p:txBody>
        </p:sp>
        <p:sp>
          <p:nvSpPr>
            <p:cNvPr id="128" name="Text Box 1164">
              <a:extLst>
                <a:ext uri="{FF2B5EF4-FFF2-40B4-BE49-F238E27FC236}">
                  <a16:creationId xmlns:a16="http://schemas.microsoft.com/office/drawing/2014/main" id="{6870022E-EB41-450A-9A5B-9B80882EDD80}"/>
                </a:ext>
              </a:extLst>
            </p:cNvPr>
            <p:cNvSpPr txBox="1">
              <a:spLocks noChangeArrowheads="1"/>
            </p:cNvSpPr>
            <p:nvPr/>
          </p:nvSpPr>
          <p:spPr bwMode="auto">
            <a:xfrm>
              <a:off x="3648" y="3247"/>
              <a:ext cx="21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10</a:t>
              </a:r>
            </a:p>
          </p:txBody>
        </p:sp>
        <p:sp>
          <p:nvSpPr>
            <p:cNvPr id="129" name="Text Box 1165">
              <a:extLst>
                <a:ext uri="{FF2B5EF4-FFF2-40B4-BE49-F238E27FC236}">
                  <a16:creationId xmlns:a16="http://schemas.microsoft.com/office/drawing/2014/main" id="{D5D9037C-43F4-46E4-90A5-1B961BD9E792}"/>
                </a:ext>
              </a:extLst>
            </p:cNvPr>
            <p:cNvSpPr txBox="1">
              <a:spLocks noChangeArrowheads="1"/>
            </p:cNvSpPr>
            <p:nvPr/>
          </p:nvSpPr>
          <p:spPr bwMode="auto">
            <a:xfrm>
              <a:off x="1152" y="286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1</a:t>
              </a:r>
            </a:p>
          </p:txBody>
        </p:sp>
        <p:sp>
          <p:nvSpPr>
            <p:cNvPr id="130" name="Text Box 1166">
              <a:extLst>
                <a:ext uri="{FF2B5EF4-FFF2-40B4-BE49-F238E27FC236}">
                  <a16:creationId xmlns:a16="http://schemas.microsoft.com/office/drawing/2014/main" id="{A5FED08E-94F0-4A43-A7E3-659C627BAF3E}"/>
                </a:ext>
              </a:extLst>
            </p:cNvPr>
            <p:cNvSpPr txBox="1">
              <a:spLocks noChangeArrowheads="1"/>
            </p:cNvSpPr>
            <p:nvPr/>
          </p:nvSpPr>
          <p:spPr bwMode="auto">
            <a:xfrm>
              <a:off x="1152" y="262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2</a:t>
              </a:r>
            </a:p>
          </p:txBody>
        </p:sp>
        <p:sp>
          <p:nvSpPr>
            <p:cNvPr id="131" name="Text Box 1167">
              <a:extLst>
                <a:ext uri="{FF2B5EF4-FFF2-40B4-BE49-F238E27FC236}">
                  <a16:creationId xmlns:a16="http://schemas.microsoft.com/office/drawing/2014/main" id="{6EC6621E-3A4B-4A73-89EB-B3CB0174388A}"/>
                </a:ext>
              </a:extLst>
            </p:cNvPr>
            <p:cNvSpPr txBox="1">
              <a:spLocks noChangeArrowheads="1"/>
            </p:cNvSpPr>
            <p:nvPr/>
          </p:nvSpPr>
          <p:spPr bwMode="auto">
            <a:xfrm>
              <a:off x="1152" y="238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3</a:t>
              </a:r>
            </a:p>
          </p:txBody>
        </p:sp>
        <p:sp>
          <p:nvSpPr>
            <p:cNvPr id="132" name="Text Box 1168">
              <a:extLst>
                <a:ext uri="{FF2B5EF4-FFF2-40B4-BE49-F238E27FC236}">
                  <a16:creationId xmlns:a16="http://schemas.microsoft.com/office/drawing/2014/main" id="{79B1FD4B-56D1-4974-83CF-06B7EEEFC8A0}"/>
                </a:ext>
              </a:extLst>
            </p:cNvPr>
            <p:cNvSpPr txBox="1">
              <a:spLocks noChangeArrowheads="1"/>
            </p:cNvSpPr>
            <p:nvPr/>
          </p:nvSpPr>
          <p:spPr bwMode="auto">
            <a:xfrm>
              <a:off x="1152" y="214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4</a:t>
              </a:r>
            </a:p>
          </p:txBody>
        </p:sp>
        <p:sp>
          <p:nvSpPr>
            <p:cNvPr id="133" name="Text Box 1169">
              <a:extLst>
                <a:ext uri="{FF2B5EF4-FFF2-40B4-BE49-F238E27FC236}">
                  <a16:creationId xmlns:a16="http://schemas.microsoft.com/office/drawing/2014/main" id="{BA365642-F999-417B-99ED-62F74893E547}"/>
                </a:ext>
              </a:extLst>
            </p:cNvPr>
            <p:cNvSpPr txBox="1">
              <a:spLocks noChangeArrowheads="1"/>
            </p:cNvSpPr>
            <p:nvPr/>
          </p:nvSpPr>
          <p:spPr bwMode="auto">
            <a:xfrm>
              <a:off x="1152" y="190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5</a:t>
              </a:r>
            </a:p>
          </p:txBody>
        </p:sp>
        <p:sp>
          <p:nvSpPr>
            <p:cNvPr id="134" name="Text Box 1170">
              <a:extLst>
                <a:ext uri="{FF2B5EF4-FFF2-40B4-BE49-F238E27FC236}">
                  <a16:creationId xmlns:a16="http://schemas.microsoft.com/office/drawing/2014/main" id="{8231715D-532F-4E1D-9344-85C2549064E1}"/>
                </a:ext>
              </a:extLst>
            </p:cNvPr>
            <p:cNvSpPr txBox="1">
              <a:spLocks noChangeArrowheads="1"/>
            </p:cNvSpPr>
            <p:nvPr/>
          </p:nvSpPr>
          <p:spPr bwMode="auto">
            <a:xfrm>
              <a:off x="1152" y="166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6</a:t>
              </a:r>
            </a:p>
          </p:txBody>
        </p:sp>
        <p:sp>
          <p:nvSpPr>
            <p:cNvPr id="135" name="Text Box 1171">
              <a:extLst>
                <a:ext uri="{FF2B5EF4-FFF2-40B4-BE49-F238E27FC236}">
                  <a16:creationId xmlns:a16="http://schemas.microsoft.com/office/drawing/2014/main" id="{DDF2D3B7-FD81-4F91-A26B-39C786011A83}"/>
                </a:ext>
              </a:extLst>
            </p:cNvPr>
            <p:cNvSpPr txBox="1">
              <a:spLocks noChangeArrowheads="1"/>
            </p:cNvSpPr>
            <p:nvPr/>
          </p:nvSpPr>
          <p:spPr bwMode="auto">
            <a:xfrm>
              <a:off x="1152" y="142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7</a:t>
              </a:r>
            </a:p>
          </p:txBody>
        </p:sp>
        <p:sp>
          <p:nvSpPr>
            <p:cNvPr id="136" name="Text Box 1172">
              <a:extLst>
                <a:ext uri="{FF2B5EF4-FFF2-40B4-BE49-F238E27FC236}">
                  <a16:creationId xmlns:a16="http://schemas.microsoft.com/office/drawing/2014/main" id="{DEE375C0-92ED-44C9-B61C-D88EC128039F}"/>
                </a:ext>
              </a:extLst>
            </p:cNvPr>
            <p:cNvSpPr txBox="1">
              <a:spLocks noChangeArrowheads="1"/>
            </p:cNvSpPr>
            <p:nvPr/>
          </p:nvSpPr>
          <p:spPr bwMode="auto">
            <a:xfrm>
              <a:off x="1152" y="118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8</a:t>
              </a:r>
            </a:p>
          </p:txBody>
        </p:sp>
        <p:sp>
          <p:nvSpPr>
            <p:cNvPr id="137" name="Text Box 1173">
              <a:extLst>
                <a:ext uri="{FF2B5EF4-FFF2-40B4-BE49-F238E27FC236}">
                  <a16:creationId xmlns:a16="http://schemas.microsoft.com/office/drawing/2014/main" id="{25B07C9A-18B1-4AD4-A00D-5F8728C660AB}"/>
                </a:ext>
              </a:extLst>
            </p:cNvPr>
            <p:cNvSpPr txBox="1">
              <a:spLocks noChangeArrowheads="1"/>
            </p:cNvSpPr>
            <p:nvPr/>
          </p:nvSpPr>
          <p:spPr bwMode="auto">
            <a:xfrm>
              <a:off x="1152" y="943"/>
              <a:ext cx="1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9</a:t>
              </a:r>
            </a:p>
          </p:txBody>
        </p:sp>
      </p:grpSp>
      <p:sp>
        <p:nvSpPr>
          <p:cNvPr id="138" name="TextBox 137">
            <a:extLst>
              <a:ext uri="{FF2B5EF4-FFF2-40B4-BE49-F238E27FC236}">
                <a16:creationId xmlns:a16="http://schemas.microsoft.com/office/drawing/2014/main" id="{F01F9635-4697-42A1-820F-46F37EA84852}"/>
              </a:ext>
            </a:extLst>
          </p:cNvPr>
          <p:cNvSpPr txBox="1"/>
          <p:nvPr/>
        </p:nvSpPr>
        <p:spPr>
          <a:xfrm>
            <a:off x="144889" y="246787"/>
            <a:ext cx="7710487" cy="2308324"/>
          </a:xfrm>
          <a:prstGeom prst="rect">
            <a:avLst/>
          </a:prstGeom>
          <a:noFill/>
        </p:spPr>
        <p:txBody>
          <a:bodyPr wrap="square" rtlCol="0">
            <a:spAutoFit/>
          </a:bodyPr>
          <a:lstStyle/>
          <a:p>
            <a:r>
              <a:rPr lang="en-US" dirty="0"/>
              <a:t>Consider this dataset</a:t>
            </a:r>
          </a:p>
          <a:p>
            <a:endParaRPr lang="en-US" dirty="0"/>
          </a:p>
          <a:p>
            <a:r>
              <a:rPr lang="en-US" dirty="0"/>
              <a:t>How should we order the points?</a:t>
            </a:r>
          </a:p>
          <a:p>
            <a:endParaRPr lang="en-US" dirty="0"/>
          </a:p>
          <a:p>
            <a:r>
              <a:rPr lang="en-US" dirty="0"/>
              <a:t>Which of the red points should we visit first? </a:t>
            </a:r>
          </a:p>
          <a:p>
            <a:endParaRPr lang="en-US" dirty="0"/>
          </a:p>
          <a:p>
            <a:endParaRPr lang="en-US" dirty="0"/>
          </a:p>
          <a:p>
            <a:endParaRPr lang="en-US" dirty="0"/>
          </a:p>
        </p:txBody>
      </p:sp>
      <p:sp>
        <p:nvSpPr>
          <p:cNvPr id="139" name="Oval 1150">
            <a:extLst>
              <a:ext uri="{FF2B5EF4-FFF2-40B4-BE49-F238E27FC236}">
                <a16:creationId xmlns:a16="http://schemas.microsoft.com/office/drawing/2014/main" id="{51F02858-0AFC-439B-A734-C16AEFDF1461}"/>
              </a:ext>
            </a:extLst>
          </p:cNvPr>
          <p:cNvSpPr>
            <a:spLocks noChangeArrowheads="1"/>
          </p:cNvSpPr>
          <p:nvPr/>
        </p:nvSpPr>
        <p:spPr bwMode="auto">
          <a:xfrm>
            <a:off x="10779919" y="2747961"/>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40" name="Oval 1143">
            <a:extLst>
              <a:ext uri="{FF2B5EF4-FFF2-40B4-BE49-F238E27FC236}">
                <a16:creationId xmlns:a16="http://schemas.microsoft.com/office/drawing/2014/main" id="{74A273F3-9F5B-4EA1-8570-EEDA07597DE7}"/>
              </a:ext>
            </a:extLst>
          </p:cNvPr>
          <p:cNvSpPr>
            <a:spLocks noChangeArrowheads="1"/>
          </p:cNvSpPr>
          <p:nvPr/>
        </p:nvSpPr>
        <p:spPr bwMode="auto">
          <a:xfrm>
            <a:off x="11220450" y="307248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41" name="Oval 1150">
            <a:extLst>
              <a:ext uri="{FF2B5EF4-FFF2-40B4-BE49-F238E27FC236}">
                <a16:creationId xmlns:a16="http://schemas.microsoft.com/office/drawing/2014/main" id="{C494D9C8-23F6-467F-B220-77A6DDBADE02}"/>
              </a:ext>
            </a:extLst>
          </p:cNvPr>
          <p:cNvSpPr>
            <a:spLocks noChangeArrowheads="1"/>
          </p:cNvSpPr>
          <p:nvPr/>
        </p:nvSpPr>
        <p:spPr bwMode="auto">
          <a:xfrm>
            <a:off x="10801350" y="3464535"/>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42" name="Oval 1150">
            <a:extLst>
              <a:ext uri="{FF2B5EF4-FFF2-40B4-BE49-F238E27FC236}">
                <a16:creationId xmlns:a16="http://schemas.microsoft.com/office/drawing/2014/main" id="{94A5D3C7-77C5-4B69-9F4A-9862C5079082}"/>
              </a:ext>
            </a:extLst>
          </p:cNvPr>
          <p:cNvSpPr>
            <a:spLocks noChangeArrowheads="1"/>
          </p:cNvSpPr>
          <p:nvPr/>
        </p:nvSpPr>
        <p:spPr bwMode="auto">
          <a:xfrm>
            <a:off x="11406188" y="2736181"/>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43" name="Oval 1143">
            <a:extLst>
              <a:ext uri="{FF2B5EF4-FFF2-40B4-BE49-F238E27FC236}">
                <a16:creationId xmlns:a16="http://schemas.microsoft.com/office/drawing/2014/main" id="{2D06CA3F-365C-4144-877F-300A7CCEF066}"/>
              </a:ext>
            </a:extLst>
          </p:cNvPr>
          <p:cNvSpPr>
            <a:spLocks noChangeArrowheads="1"/>
          </p:cNvSpPr>
          <p:nvPr/>
        </p:nvSpPr>
        <p:spPr bwMode="auto">
          <a:xfrm>
            <a:off x="11253788" y="3459347"/>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44" name="Oval 1150">
            <a:extLst>
              <a:ext uri="{FF2B5EF4-FFF2-40B4-BE49-F238E27FC236}">
                <a16:creationId xmlns:a16="http://schemas.microsoft.com/office/drawing/2014/main" id="{78C88B2E-09C4-4BDA-A6F4-A720EF1B5AF0}"/>
              </a:ext>
            </a:extLst>
          </p:cNvPr>
          <p:cNvSpPr>
            <a:spLocks noChangeArrowheads="1"/>
          </p:cNvSpPr>
          <p:nvPr/>
        </p:nvSpPr>
        <p:spPr bwMode="auto">
          <a:xfrm>
            <a:off x="10903377" y="3137938"/>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45" name="Oval 1150">
            <a:extLst>
              <a:ext uri="{FF2B5EF4-FFF2-40B4-BE49-F238E27FC236}">
                <a16:creationId xmlns:a16="http://schemas.microsoft.com/office/drawing/2014/main" id="{91AA7742-6DE4-43B7-8819-605AE2122D68}"/>
              </a:ext>
            </a:extLst>
          </p:cNvPr>
          <p:cNvSpPr>
            <a:spLocks noChangeArrowheads="1"/>
          </p:cNvSpPr>
          <p:nvPr/>
        </p:nvSpPr>
        <p:spPr bwMode="auto">
          <a:xfrm>
            <a:off x="11156157" y="2789607"/>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46" name="Oval 1143">
            <a:extLst>
              <a:ext uri="{FF2B5EF4-FFF2-40B4-BE49-F238E27FC236}">
                <a16:creationId xmlns:a16="http://schemas.microsoft.com/office/drawing/2014/main" id="{2148E54E-BA6F-4BF7-9B2A-D1E5C44FE813}"/>
              </a:ext>
            </a:extLst>
          </p:cNvPr>
          <p:cNvSpPr>
            <a:spLocks noChangeArrowheads="1"/>
          </p:cNvSpPr>
          <p:nvPr/>
        </p:nvSpPr>
        <p:spPr bwMode="auto">
          <a:xfrm>
            <a:off x="11329988" y="29574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48" name="Oval 1150">
            <a:extLst>
              <a:ext uri="{FF2B5EF4-FFF2-40B4-BE49-F238E27FC236}">
                <a16:creationId xmlns:a16="http://schemas.microsoft.com/office/drawing/2014/main" id="{79B33DD0-344F-4771-A9BF-942D505D7AF3}"/>
              </a:ext>
            </a:extLst>
          </p:cNvPr>
          <p:cNvSpPr>
            <a:spLocks noChangeArrowheads="1"/>
          </p:cNvSpPr>
          <p:nvPr/>
        </p:nvSpPr>
        <p:spPr bwMode="auto">
          <a:xfrm>
            <a:off x="11068050" y="336226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55" name="Oval 1143">
            <a:extLst>
              <a:ext uri="{FF2B5EF4-FFF2-40B4-BE49-F238E27FC236}">
                <a16:creationId xmlns:a16="http://schemas.microsoft.com/office/drawing/2014/main" id="{E2C98EF3-624C-45AB-B015-B97C138B6241}"/>
              </a:ext>
            </a:extLst>
          </p:cNvPr>
          <p:cNvSpPr>
            <a:spLocks noChangeArrowheads="1"/>
          </p:cNvSpPr>
          <p:nvPr/>
        </p:nvSpPr>
        <p:spPr bwMode="auto">
          <a:xfrm>
            <a:off x="8243888" y="29574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56" name="Oval 1150">
            <a:extLst>
              <a:ext uri="{FF2B5EF4-FFF2-40B4-BE49-F238E27FC236}">
                <a16:creationId xmlns:a16="http://schemas.microsoft.com/office/drawing/2014/main" id="{5956DE5E-EF84-4674-9C03-817E298B4662}"/>
              </a:ext>
            </a:extLst>
          </p:cNvPr>
          <p:cNvSpPr>
            <a:spLocks noChangeArrowheads="1"/>
          </p:cNvSpPr>
          <p:nvPr/>
        </p:nvSpPr>
        <p:spPr bwMode="auto">
          <a:xfrm>
            <a:off x="8096251" y="29574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57" name="Oval 1150">
            <a:extLst>
              <a:ext uri="{FF2B5EF4-FFF2-40B4-BE49-F238E27FC236}">
                <a16:creationId xmlns:a16="http://schemas.microsoft.com/office/drawing/2014/main" id="{F18896A3-510A-42E7-9D85-E140990E2A08}"/>
              </a:ext>
            </a:extLst>
          </p:cNvPr>
          <p:cNvSpPr>
            <a:spLocks noChangeArrowheads="1"/>
          </p:cNvSpPr>
          <p:nvPr/>
        </p:nvSpPr>
        <p:spPr bwMode="auto">
          <a:xfrm>
            <a:off x="8248651" y="31098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58" name="Oval 1143">
            <a:extLst>
              <a:ext uri="{FF2B5EF4-FFF2-40B4-BE49-F238E27FC236}">
                <a16:creationId xmlns:a16="http://schemas.microsoft.com/office/drawing/2014/main" id="{C8799C61-B566-43E1-940E-208602057FBA}"/>
              </a:ext>
            </a:extLst>
          </p:cNvPr>
          <p:cNvSpPr>
            <a:spLocks noChangeArrowheads="1"/>
          </p:cNvSpPr>
          <p:nvPr/>
        </p:nvSpPr>
        <p:spPr bwMode="auto">
          <a:xfrm>
            <a:off x="8417719" y="304082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59" name="Oval 1150">
            <a:extLst>
              <a:ext uri="{FF2B5EF4-FFF2-40B4-BE49-F238E27FC236}">
                <a16:creationId xmlns:a16="http://schemas.microsoft.com/office/drawing/2014/main" id="{7E66E494-DD58-4FD5-89B2-45A7E78BCE15}"/>
              </a:ext>
            </a:extLst>
          </p:cNvPr>
          <p:cNvSpPr>
            <a:spLocks noChangeArrowheads="1"/>
          </p:cNvSpPr>
          <p:nvPr/>
        </p:nvSpPr>
        <p:spPr bwMode="auto">
          <a:xfrm>
            <a:off x="8248651" y="31098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60" name="Oval 1150">
            <a:extLst>
              <a:ext uri="{FF2B5EF4-FFF2-40B4-BE49-F238E27FC236}">
                <a16:creationId xmlns:a16="http://schemas.microsoft.com/office/drawing/2014/main" id="{0B1E7882-4D42-44C7-AE19-1CFF7182901B}"/>
              </a:ext>
            </a:extLst>
          </p:cNvPr>
          <p:cNvSpPr>
            <a:spLocks noChangeArrowheads="1"/>
          </p:cNvSpPr>
          <p:nvPr/>
        </p:nvSpPr>
        <p:spPr bwMode="auto">
          <a:xfrm>
            <a:off x="8477251" y="32622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61" name="Oval 1143">
            <a:extLst>
              <a:ext uri="{FF2B5EF4-FFF2-40B4-BE49-F238E27FC236}">
                <a16:creationId xmlns:a16="http://schemas.microsoft.com/office/drawing/2014/main" id="{79192BB8-EE5F-472B-899E-CE7E6AD178D1}"/>
              </a:ext>
            </a:extLst>
          </p:cNvPr>
          <p:cNvSpPr>
            <a:spLocks noChangeArrowheads="1"/>
          </p:cNvSpPr>
          <p:nvPr/>
        </p:nvSpPr>
        <p:spPr bwMode="auto">
          <a:xfrm>
            <a:off x="8510588" y="26145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62" name="Oval 1150">
            <a:extLst>
              <a:ext uri="{FF2B5EF4-FFF2-40B4-BE49-F238E27FC236}">
                <a16:creationId xmlns:a16="http://schemas.microsoft.com/office/drawing/2014/main" id="{BB6039C6-0A92-4E24-A1E8-AD3B8FB271EB}"/>
              </a:ext>
            </a:extLst>
          </p:cNvPr>
          <p:cNvSpPr>
            <a:spLocks noChangeArrowheads="1"/>
          </p:cNvSpPr>
          <p:nvPr/>
        </p:nvSpPr>
        <p:spPr bwMode="auto">
          <a:xfrm>
            <a:off x="8248651" y="26526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63" name="Oval 1150">
            <a:extLst>
              <a:ext uri="{FF2B5EF4-FFF2-40B4-BE49-F238E27FC236}">
                <a16:creationId xmlns:a16="http://schemas.microsoft.com/office/drawing/2014/main" id="{D4F4682F-9871-4C45-BED7-EC7E400DE19E}"/>
              </a:ext>
            </a:extLst>
          </p:cNvPr>
          <p:cNvSpPr>
            <a:spLocks noChangeArrowheads="1"/>
          </p:cNvSpPr>
          <p:nvPr/>
        </p:nvSpPr>
        <p:spPr bwMode="auto">
          <a:xfrm>
            <a:off x="8401051" y="28050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64" name="Oval 1143">
            <a:extLst>
              <a:ext uri="{FF2B5EF4-FFF2-40B4-BE49-F238E27FC236}">
                <a16:creationId xmlns:a16="http://schemas.microsoft.com/office/drawing/2014/main" id="{B785E28F-E523-4004-9A0F-CD5C410FC66D}"/>
              </a:ext>
            </a:extLst>
          </p:cNvPr>
          <p:cNvSpPr>
            <a:spLocks noChangeArrowheads="1"/>
          </p:cNvSpPr>
          <p:nvPr/>
        </p:nvSpPr>
        <p:spPr bwMode="auto">
          <a:xfrm>
            <a:off x="8548688" y="28050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65" name="Oval 1150">
            <a:extLst>
              <a:ext uri="{FF2B5EF4-FFF2-40B4-BE49-F238E27FC236}">
                <a16:creationId xmlns:a16="http://schemas.microsoft.com/office/drawing/2014/main" id="{6B0B419A-7F5F-4F95-B804-9369C22CA684}"/>
              </a:ext>
            </a:extLst>
          </p:cNvPr>
          <p:cNvSpPr>
            <a:spLocks noChangeArrowheads="1"/>
          </p:cNvSpPr>
          <p:nvPr/>
        </p:nvSpPr>
        <p:spPr bwMode="auto">
          <a:xfrm>
            <a:off x="8317707" y="2814578"/>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sp>
        <p:nvSpPr>
          <p:cNvPr id="166" name="Oval 1150">
            <a:extLst>
              <a:ext uri="{FF2B5EF4-FFF2-40B4-BE49-F238E27FC236}">
                <a16:creationId xmlns:a16="http://schemas.microsoft.com/office/drawing/2014/main" id="{52A329B5-DEAE-461F-9084-587395B2B33F}"/>
              </a:ext>
            </a:extLst>
          </p:cNvPr>
          <p:cNvSpPr>
            <a:spLocks noChangeArrowheads="1"/>
          </p:cNvSpPr>
          <p:nvPr/>
        </p:nvSpPr>
        <p:spPr bwMode="auto">
          <a:xfrm>
            <a:off x="8553451" y="29574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400"/>
          </a:p>
        </p:txBody>
      </p:sp>
      <p:graphicFrame>
        <p:nvGraphicFramePr>
          <p:cNvPr id="167" name="Group 216">
            <a:extLst>
              <a:ext uri="{FF2B5EF4-FFF2-40B4-BE49-F238E27FC236}">
                <a16:creationId xmlns:a16="http://schemas.microsoft.com/office/drawing/2014/main" id="{1216C39A-DDE6-442A-BA84-B45D4C73572B}"/>
              </a:ext>
            </a:extLst>
          </p:cNvPr>
          <p:cNvGraphicFramePr>
            <a:graphicFrameLocks noGrp="1"/>
          </p:cNvGraphicFramePr>
          <p:nvPr>
            <p:extLst/>
          </p:nvPr>
        </p:nvGraphicFramePr>
        <p:xfrm>
          <a:off x="114300" y="3262253"/>
          <a:ext cx="4705349" cy="3776450"/>
        </p:xfrm>
        <a:graphic>
          <a:graphicData uri="http://schemas.openxmlformats.org/drawingml/2006/table">
            <a:tbl>
              <a:tblPr/>
              <a:tblGrid>
                <a:gridCol w="820303">
                  <a:extLst>
                    <a:ext uri="{9D8B030D-6E8A-4147-A177-3AD203B41FA5}">
                      <a16:colId xmlns:a16="http://schemas.microsoft.com/office/drawing/2014/main" val="20000"/>
                    </a:ext>
                  </a:extLst>
                </a:gridCol>
                <a:gridCol w="1162096">
                  <a:extLst>
                    <a:ext uri="{9D8B030D-6E8A-4147-A177-3AD203B41FA5}">
                      <a16:colId xmlns:a16="http://schemas.microsoft.com/office/drawing/2014/main" val="20001"/>
                    </a:ext>
                  </a:extLst>
                </a:gridCol>
                <a:gridCol w="1162096">
                  <a:extLst>
                    <a:ext uri="{9D8B030D-6E8A-4147-A177-3AD203B41FA5}">
                      <a16:colId xmlns:a16="http://schemas.microsoft.com/office/drawing/2014/main" val="20002"/>
                    </a:ext>
                  </a:extLst>
                </a:gridCol>
                <a:gridCol w="1560854">
                  <a:extLst>
                    <a:ext uri="{9D8B030D-6E8A-4147-A177-3AD203B41FA5}">
                      <a16:colId xmlns:a16="http://schemas.microsoft.com/office/drawing/2014/main" val="20003"/>
                    </a:ext>
                  </a:extLst>
                </a:gridCol>
              </a:tblGrid>
              <a:tr h="471727">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rPr>
                        <a:t>Insect ID</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rPr>
                        <a:t>Abdomen </a:t>
                      </a:r>
                    </a:p>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rPr>
                        <a:t>Length</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rPr>
                        <a:t>Antennae </a:t>
                      </a:r>
                    </a:p>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rPr>
                        <a:t>Length</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rPr>
                        <a:t>Insect </a:t>
                      </a:r>
                      <a:r>
                        <a:rPr kumimoji="0" lang="en-US" sz="1600" b="1" i="0" u="none" strike="noStrike" cap="none" normalizeH="0" baseline="0">
                          <a:ln>
                            <a:noFill/>
                          </a:ln>
                          <a:solidFill>
                            <a:srgbClr val="33CC33"/>
                          </a:solidFill>
                          <a:effectLst>
                            <a:outerShdw blurRad="38100" dist="38100" dir="2700000" algn="tl">
                              <a:srgbClr val="C0C0C0"/>
                            </a:outerShdw>
                          </a:effectLst>
                          <a:latin typeface="Times New Roman" pitchFamily="18" charset="0"/>
                        </a:rPr>
                        <a:t>Class</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1</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endParaRPr kumimoji="0" lang="en-US" sz="1600" b="1" i="0" u="none" strike="noStrike" cap="none" normalizeH="0" baseline="0">
                        <a:ln>
                          <a:noFill/>
                        </a:ln>
                        <a:solidFill>
                          <a:srgbClr val="0000FF"/>
                        </a:solidFill>
                        <a:effectLst>
                          <a:outerShdw blurRad="38100" dist="38100" dir="2700000" algn="tl">
                            <a:srgbClr val="C0C0C0"/>
                          </a:outerShdw>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2</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endParaRPr kumimoji="0" lang="en-US" sz="1600" b="1" i="0" u="none" strike="noStrike" cap="none" normalizeH="0" baseline="0">
                        <a:ln>
                          <a:noFill/>
                        </a:ln>
                        <a:solidFill>
                          <a:srgbClr val="FF0000"/>
                        </a:solidFill>
                        <a:effectLst>
                          <a:outerShdw blurRad="38100" dist="38100" dir="2700000" algn="tl">
                            <a:srgbClr val="C0C0C0"/>
                          </a:outerShdw>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3</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endParaRPr kumimoji="0" lang="en-US" sz="1600" b="1" i="0" u="none" strike="noStrike" cap="none" normalizeH="0" baseline="0">
                        <a:ln>
                          <a:noFill/>
                        </a:ln>
                        <a:solidFill>
                          <a:srgbClr val="0000FF"/>
                        </a:solidFill>
                        <a:effectLst>
                          <a:outerShdw blurRad="38100" dist="38100" dir="2700000" algn="tl">
                            <a:srgbClr val="C0C0C0"/>
                          </a:outerShdw>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4</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endParaRPr kumimoji="0" lang="en-US" sz="1600" b="1" i="0" u="none" strike="noStrike" cap="none" normalizeH="0" baseline="0">
                        <a:ln>
                          <a:noFill/>
                        </a:ln>
                        <a:solidFill>
                          <a:srgbClr val="0000FF"/>
                        </a:solidFill>
                        <a:effectLst>
                          <a:outerShdw blurRad="38100" dist="38100" dir="2700000" algn="tl">
                            <a:srgbClr val="C0C0C0"/>
                          </a:outerShdw>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5</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endParaRPr kumimoji="0" lang="en-US" sz="1600" b="1" i="0" u="none" strike="noStrike" cap="none" normalizeH="0" baseline="0">
                        <a:ln>
                          <a:noFill/>
                        </a:ln>
                        <a:solidFill>
                          <a:srgbClr val="FF0000"/>
                        </a:solidFill>
                        <a:effectLst>
                          <a:outerShdw blurRad="38100" dist="38100" dir="2700000" algn="tl">
                            <a:srgbClr val="C0C0C0"/>
                          </a:outerShdw>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6514">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6</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endParaRPr kumimoji="0" lang="en-US" sz="1600" b="1" i="0" u="none" strike="noStrike" cap="none" normalizeH="0" baseline="0">
                        <a:ln>
                          <a:noFill/>
                        </a:ln>
                        <a:solidFill>
                          <a:srgbClr val="0000FF"/>
                        </a:solidFill>
                        <a:effectLst>
                          <a:outerShdw blurRad="38100" dist="38100" dir="2700000" algn="tl">
                            <a:srgbClr val="C0C0C0"/>
                          </a:outerShdw>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7</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endParaRPr kumimoji="0" lang="en-US" sz="1600" b="1" i="0" u="none" strike="noStrike" cap="none" normalizeH="0" baseline="0">
                        <a:ln>
                          <a:noFill/>
                        </a:ln>
                        <a:solidFill>
                          <a:srgbClr val="FF0000"/>
                        </a:solidFill>
                        <a:effectLst>
                          <a:outerShdw blurRad="38100" dist="38100" dir="2700000" algn="tl">
                            <a:srgbClr val="C0C0C0"/>
                          </a:outerShdw>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8</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endParaRPr kumimoji="0" lang="en-US" sz="1600" b="1" i="0" u="none" strike="noStrike" cap="none" normalizeH="0" baseline="0">
                        <a:ln>
                          <a:noFill/>
                        </a:ln>
                        <a:solidFill>
                          <a:srgbClr val="0000FF"/>
                        </a:solidFill>
                        <a:effectLst>
                          <a:outerShdw blurRad="38100" dist="38100" dir="2700000" algn="tl">
                            <a:srgbClr val="C0C0C0"/>
                          </a:outerShdw>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6514">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9</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endParaRPr kumimoji="0" lang="en-US" sz="1600" b="1" i="0" u="none" strike="noStrike" cap="none" normalizeH="0" baseline="0">
                        <a:ln>
                          <a:noFill/>
                        </a:ln>
                        <a:solidFill>
                          <a:srgbClr val="FF0000"/>
                        </a:solidFill>
                        <a:effectLst>
                          <a:outerShdw blurRad="38100" dist="38100" dir="2700000" algn="tl">
                            <a:srgbClr val="C0C0C0"/>
                          </a:outerShdw>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9499">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rPr>
                        <a:t>10</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endParaRPr kumimoji="0" lang="en-US" sz="1600" b="1" i="0" u="none" strike="noStrike" cap="none" normalizeH="0" baseline="0" dirty="0">
                        <a:ln>
                          <a:noFill/>
                        </a:ln>
                        <a:solidFill>
                          <a:srgbClr val="FF0000"/>
                        </a:solidFill>
                        <a:effectLst>
                          <a:outerShdw blurRad="38100" dist="38100" dir="2700000" algn="tl">
                            <a:srgbClr val="C0C0C0"/>
                          </a:outerShdw>
                        </a:effectLst>
                        <a:latin typeface="Times New Roman" pitchFamily="18"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16525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26">
            <a:extLst>
              <a:ext uri="{FF2B5EF4-FFF2-40B4-BE49-F238E27FC236}">
                <a16:creationId xmlns:a16="http://schemas.microsoft.com/office/drawing/2014/main" id="{67563E7D-B35B-4B92-8F83-846313BB2223}"/>
              </a:ext>
            </a:extLst>
          </p:cNvPr>
          <p:cNvSpPr>
            <a:spLocks noGrp="1"/>
          </p:cNvSpPr>
          <p:nvPr>
            <p:ph type="sldNum" sz="quarter" idx="12"/>
          </p:nvPr>
        </p:nvSpPr>
        <p:spPr>
          <a:xfrm>
            <a:off x="3606800" y="6248400"/>
            <a:ext cx="1727200" cy="457200"/>
          </a:xfrm>
        </p:spPr>
        <p:txBody>
          <a:bodyPr/>
          <a:lstStyle/>
          <a:p>
            <a:fld id="{FB0194D8-CC7F-47A4-B2E4-C1E0491C01CC}" type="slidenum">
              <a:rPr lang="en-US" altLang="en-US"/>
              <a:pPr/>
              <a:t>25</a:t>
            </a:fld>
            <a:endParaRPr lang="en-US" altLang="en-US"/>
          </a:p>
        </p:txBody>
      </p:sp>
      <p:sp>
        <p:nvSpPr>
          <p:cNvPr id="11266" name="Rectangle 2">
            <a:extLst>
              <a:ext uri="{FF2B5EF4-FFF2-40B4-BE49-F238E27FC236}">
                <a16:creationId xmlns:a16="http://schemas.microsoft.com/office/drawing/2014/main" id="{36D6616E-6E82-4903-BA44-F2BDC8875337}"/>
              </a:ext>
            </a:extLst>
          </p:cNvPr>
          <p:cNvSpPr>
            <a:spLocks noGrp="1" noChangeArrowheads="1"/>
          </p:cNvSpPr>
          <p:nvPr>
            <p:ph type="title"/>
          </p:nvPr>
        </p:nvSpPr>
        <p:spPr>
          <a:xfrm>
            <a:off x="3175000" y="31013"/>
            <a:ext cx="9626600" cy="1188186"/>
          </a:xfrm>
        </p:spPr>
        <p:txBody>
          <a:bodyPr/>
          <a:lstStyle/>
          <a:p>
            <a:r>
              <a:rPr lang="en-US" altLang="en-US" sz="3800" dirty="0">
                <a:solidFill>
                  <a:srgbClr val="000000"/>
                </a:solidFill>
              </a:rPr>
              <a:t>Designing the </a:t>
            </a:r>
            <a:r>
              <a:rPr lang="en-US" altLang="en-US" sz="3800" b="1" dirty="0">
                <a:solidFill>
                  <a:srgbClr val="000000"/>
                </a:solidFill>
                <a:effectLst>
                  <a:outerShdw blurRad="38100" dist="38100" dir="2700000" algn="tl">
                    <a:srgbClr val="C0C0C0"/>
                  </a:outerShdw>
                </a:effectLst>
              </a:rPr>
              <a:t>anytime Nearest Neighbor</a:t>
            </a:r>
          </a:p>
        </p:txBody>
      </p:sp>
      <p:sp>
        <p:nvSpPr>
          <p:cNvPr id="11267" name="Rectangle 3">
            <a:extLst>
              <a:ext uri="{FF2B5EF4-FFF2-40B4-BE49-F238E27FC236}">
                <a16:creationId xmlns:a16="http://schemas.microsoft.com/office/drawing/2014/main" id="{18BC448E-872D-465B-962F-A1C4C97396E6}"/>
              </a:ext>
            </a:extLst>
          </p:cNvPr>
          <p:cNvSpPr>
            <a:spLocks noGrp="1" noChangeArrowheads="1"/>
          </p:cNvSpPr>
          <p:nvPr>
            <p:ph type="body" sz="half" idx="1"/>
          </p:nvPr>
        </p:nvSpPr>
        <p:spPr>
          <a:xfrm>
            <a:off x="5481638" y="1905000"/>
            <a:ext cx="3429000" cy="4114800"/>
          </a:xfrm>
        </p:spPr>
        <p:txBody>
          <a:bodyPr/>
          <a:lstStyle/>
          <a:p>
            <a:pPr>
              <a:buFont typeface="Wingdings" panose="05000000000000000000" pitchFamily="2" charset="2"/>
              <a:buNone/>
            </a:pPr>
            <a:r>
              <a:rPr lang="en-US" altLang="en-US" sz="2600">
                <a:solidFill>
                  <a:srgbClr val="000000"/>
                </a:solidFill>
              </a:rPr>
              <a:t> </a:t>
            </a:r>
          </a:p>
        </p:txBody>
      </p:sp>
      <p:graphicFrame>
        <p:nvGraphicFramePr>
          <p:cNvPr id="11291" name="Group 27">
            <a:extLst>
              <a:ext uri="{FF2B5EF4-FFF2-40B4-BE49-F238E27FC236}">
                <a16:creationId xmlns:a16="http://schemas.microsoft.com/office/drawing/2014/main" id="{E460660B-C739-4647-9EDA-F218BE9D8E86}"/>
              </a:ext>
            </a:extLst>
          </p:cNvPr>
          <p:cNvGraphicFramePr>
            <a:graphicFrameLocks noGrp="1"/>
          </p:cNvGraphicFramePr>
          <p:nvPr>
            <p:extLst>
              <p:ext uri="{D42A27DB-BD31-4B8C-83A1-F6EECF244321}">
                <p14:modId xmlns:p14="http://schemas.microsoft.com/office/powerpoint/2010/main" val="3900972334"/>
              </p:ext>
            </p:extLst>
          </p:nvPr>
        </p:nvGraphicFramePr>
        <p:xfrm>
          <a:off x="3708400" y="1706563"/>
          <a:ext cx="6345238" cy="4785360"/>
        </p:xfrm>
        <a:graphic>
          <a:graphicData uri="http://schemas.openxmlformats.org/drawingml/2006/table">
            <a:tbl>
              <a:tblPr/>
              <a:tblGrid>
                <a:gridCol w="517525">
                  <a:extLst>
                    <a:ext uri="{9D8B030D-6E8A-4147-A177-3AD203B41FA5}">
                      <a16:colId xmlns:a16="http://schemas.microsoft.com/office/drawing/2014/main" val="3084242523"/>
                    </a:ext>
                  </a:extLst>
                </a:gridCol>
                <a:gridCol w="5827713">
                  <a:extLst>
                    <a:ext uri="{9D8B030D-6E8A-4147-A177-3AD203B41FA5}">
                      <a16:colId xmlns:a16="http://schemas.microsoft.com/office/drawing/2014/main" val="630206178"/>
                    </a:ext>
                  </a:extLst>
                </a:gridCol>
              </a:tblGrid>
              <a:tr h="4732338">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cs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cs typeface="Arial" panose="020B0604020202020204" pitchFamily="34" charset="0"/>
                        </a:defRPr>
                      </a:lvl3pPr>
                      <a:lvl4pPr>
                        <a:spcBef>
                          <a:spcPct val="20000"/>
                        </a:spcBef>
                        <a:buClr>
                          <a:schemeClr val="tx1"/>
                        </a:buClr>
                        <a:defRPr>
                          <a:solidFill>
                            <a:schemeClr val="tx2"/>
                          </a:solidFill>
                          <a:latin typeface="Arial" panose="020B0604020202020204" pitchFamily="34" charset="0"/>
                          <a:cs typeface="Arial" panose="020B0604020202020204" pitchFamily="34" charset="0"/>
                        </a:defRPr>
                      </a:lvl4pPr>
                      <a:lvl5pPr>
                        <a:spcBef>
                          <a:spcPct val="20000"/>
                        </a:spcBef>
                        <a:defRPr>
                          <a:solidFill>
                            <a:schemeClr val="tx2"/>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Microsoft Sans Serif" panose="020B0604020202020204" pitchFamily="34" charset="0"/>
                        </a:rPr>
                        <a:t>1</a:t>
                      </a:r>
                      <a:endParaRPr kumimoji="0" lang="en-US" altLang="en-US" sz="2400" b="0" i="0" u="none" strike="noStrike" cap="none" normalizeH="0" baseline="0">
                        <a:ln>
                          <a:noFill/>
                        </a:ln>
                        <a:solidFill>
                          <a:srgbClr val="000000"/>
                        </a:solidFill>
                        <a:effectLst/>
                        <a:latin typeface="Arial" panose="020B0604020202020204" pitchFamily="34" charset="0"/>
                        <a:ea typeface="ＭＳ 明朝"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Microsoft Sans Serif" panose="020B0604020202020204" pitchFamily="34" charset="0"/>
                        </a:rPr>
                        <a:t>2</a:t>
                      </a:r>
                      <a:endParaRPr kumimoji="0" lang="en-US" altLang="en-US" sz="2400" b="0" i="0" u="none" strike="noStrike" cap="none" normalizeH="0" baseline="0">
                        <a:ln>
                          <a:noFill/>
                        </a:ln>
                        <a:solidFill>
                          <a:srgbClr val="000000"/>
                        </a:solidFill>
                        <a:effectLst/>
                        <a:latin typeface="Arial" panose="020B0604020202020204" pitchFamily="34" charset="0"/>
                        <a:ea typeface="ＭＳ 明朝"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Microsoft Sans Serif" panose="020B0604020202020204" pitchFamily="34" charset="0"/>
                        </a:rPr>
                        <a:t>3</a:t>
                      </a:r>
                      <a:endParaRPr kumimoji="0" lang="en-US" altLang="en-US" sz="2400" b="0" i="0" u="none" strike="noStrike" cap="none" normalizeH="0" baseline="0">
                        <a:ln>
                          <a:noFill/>
                        </a:ln>
                        <a:solidFill>
                          <a:srgbClr val="000000"/>
                        </a:solidFill>
                        <a:effectLst/>
                        <a:latin typeface="Arial" panose="020B0604020202020204" pitchFamily="34" charset="0"/>
                        <a:ea typeface="ＭＳ 明朝"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Microsoft Sans Serif" panose="020B0604020202020204" pitchFamily="34" charset="0"/>
                        </a:rPr>
                        <a:t>4</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5</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6</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7</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8</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9</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10</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11</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12</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13</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14</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15</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16</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17</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18</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19</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20</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21</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22</a:t>
                      </a:r>
                      <a:endParaRPr kumimoji="0" lang="en-US" altLang="en-US" sz="4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cs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cs typeface="Arial" panose="020B0604020202020204" pitchFamily="34" charset="0"/>
                        </a:defRPr>
                      </a:lvl3pPr>
                      <a:lvl4pPr>
                        <a:spcBef>
                          <a:spcPct val="20000"/>
                        </a:spcBef>
                        <a:buClr>
                          <a:schemeClr val="tx1"/>
                        </a:buClr>
                        <a:defRPr>
                          <a:solidFill>
                            <a:schemeClr val="tx2"/>
                          </a:solidFill>
                          <a:latin typeface="Arial" panose="020B0604020202020204" pitchFamily="34" charset="0"/>
                          <a:cs typeface="Arial" panose="020B0604020202020204" pitchFamily="34" charset="0"/>
                        </a:defRPr>
                      </a:lvl4pPr>
                      <a:lvl5pPr>
                        <a:spcBef>
                          <a:spcPct val="20000"/>
                        </a:spcBef>
                        <a:defRPr>
                          <a:solidFill>
                            <a:schemeClr val="tx2"/>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Microsoft Sans Serif" panose="020B0604020202020204" pitchFamily="34" charset="0"/>
                        </a:rPr>
                        <a:t>Function</a:t>
                      </a: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Microsoft Sans Serif" panose="020B0604020202020204" pitchFamily="34" charset="0"/>
                        </a:rPr>
                        <a:t>  [best_match_class]= Anytime_Classifier (Database, </a:t>
                      </a:r>
                      <a:r>
                        <a:rPr kumimoji="0" lang="en-US" altLang="en-US" sz="1400" b="1"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Microsoft Sans Serif" panose="020B0604020202020204" pitchFamily="34" charset="0"/>
                        </a:rPr>
                        <a:t>Index</a:t>
                      </a: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Microsoft Sans Serif" panose="020B0604020202020204" pitchFamily="34" charset="0"/>
                        </a:rPr>
                        <a:t>, O)</a:t>
                      </a:r>
                      <a:endParaRPr kumimoji="0" lang="en-US" altLang="en-US" sz="2400" b="0" i="0" u="none" strike="noStrike" cap="none" normalizeH="0" baseline="0">
                        <a:ln>
                          <a:noFill/>
                        </a:ln>
                        <a:solidFill>
                          <a:srgbClr val="000000"/>
                        </a:solidFill>
                        <a:effectLst/>
                        <a:latin typeface="Arial" panose="020B0604020202020204" pitchFamily="34" charset="0"/>
                        <a:ea typeface="ＭＳ 明朝"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Microsoft Sans Serif" panose="020B0604020202020204" pitchFamily="34" charset="0"/>
                        </a:rPr>
                        <a:t>best_match_val       = inf;</a:t>
                      </a:r>
                      <a:endParaRPr kumimoji="0" lang="en-US" altLang="en-US" sz="2400" b="0" i="0" u="none" strike="noStrike" cap="none" normalizeH="0" baseline="0">
                        <a:ln>
                          <a:noFill/>
                        </a:ln>
                        <a:solidFill>
                          <a:srgbClr val="000000"/>
                        </a:solidFill>
                        <a:effectLst/>
                        <a:latin typeface="Arial" panose="020B0604020202020204" pitchFamily="34" charset="0"/>
                        <a:ea typeface="ＭＳ 明朝"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Microsoft Sans Serif" panose="020B0604020202020204" pitchFamily="34" charset="0"/>
                        </a:rPr>
                        <a:t>best_match_class   = undefined;</a:t>
                      </a:r>
                      <a:endParaRPr kumimoji="0" lang="en-US" altLang="en-US" sz="2400" b="0" i="0" u="none" strike="noStrike" cap="none" normalizeH="0" baseline="0">
                        <a:ln>
                          <a:noFill/>
                        </a:ln>
                        <a:solidFill>
                          <a:srgbClr val="000000"/>
                        </a:solidFill>
                        <a:effectLst/>
                        <a:latin typeface="Arial" panose="020B0604020202020204" pitchFamily="34" charset="0"/>
                        <a:ea typeface="ＭＳ 明朝"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Microsoft Sans Serif" panose="020B0604020202020204" pitchFamily="34" charset="0"/>
                        </a:rPr>
                        <a:t>For</a:t>
                      </a: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Microsoft Sans Serif" panose="020B0604020202020204" pitchFamily="34" charset="0"/>
                        </a:rPr>
                        <a:t> </a:t>
                      </a:r>
                      <a:r>
                        <a:rPr kumimoji="0" lang="en-US" altLang="en-US" sz="1400" b="0" i="1"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Microsoft Sans Serif" panose="020B0604020202020204" pitchFamily="34" charset="0"/>
                        </a:rPr>
                        <a:t>p</a:t>
                      </a: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Microsoft Sans Serif" panose="020B0604020202020204" pitchFamily="34" charset="0"/>
                        </a:rPr>
                        <a:t> = 1 </a:t>
                      </a:r>
                      <a:r>
                        <a:rPr kumimoji="0" lang="en-US" altLang="en-US" sz="1400" b="1"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Microsoft Sans Serif" panose="020B0604020202020204" pitchFamily="34" charset="0"/>
                        </a:rPr>
                        <a:t>to</a:t>
                      </a: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Microsoft Sans Serif" panose="020B0604020202020204" pitchFamily="34" charset="0"/>
                        </a:rPr>
                        <a:t> number_of_classes(Database)             </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   D = </a:t>
                      </a:r>
                      <a:r>
                        <a:rPr kumimoji="0" lang="en-US" altLang="en-US" sz="1400" b="0" i="1"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distance</a:t>
                      </a: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(Database.object(</a:t>
                      </a:r>
                      <a:r>
                        <a:rPr kumimoji="0" lang="en-US" altLang="en-US" sz="1400" b="1"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Index</a:t>
                      </a:r>
                      <a:r>
                        <a:rPr kumimoji="0" lang="en-US" altLang="en-US" sz="1400" b="0" i="1" u="none" strike="noStrike" cap="none" normalizeH="0" baseline="-3000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p</a:t>
                      </a: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 , O);</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   </a:t>
                      </a:r>
                      <a:r>
                        <a:rPr kumimoji="0" lang="en-US" altLang="en-US" sz="1400" b="1"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If </a:t>
                      </a: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 D &lt; best_match_val</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       best_match_val = D;</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       best_match_class = Database.class_label(</a:t>
                      </a:r>
                      <a:r>
                        <a:rPr kumimoji="0" lang="en-US" altLang="en-US" sz="1400" b="1"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Index</a:t>
                      </a:r>
                      <a:r>
                        <a:rPr kumimoji="0" lang="en-US" altLang="en-US" sz="1400" b="1" i="1" u="none" strike="noStrike" cap="none" normalizeH="0" baseline="-3000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p</a:t>
                      </a: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   </a:t>
                      </a:r>
                      <a:r>
                        <a:rPr kumimoji="0" lang="en-US" altLang="en-US" sz="1400" b="1"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End</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End</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Disp</a:t>
                      </a: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(‘The algorithm can now be interrupted’);</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p</a:t>
                      </a: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 = number_of_classes(Database)  + 1;</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While</a:t>
                      </a: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 (user_has_not_interrupted </a:t>
                      </a:r>
                      <a:r>
                        <a:rPr kumimoji="0" lang="en-US" altLang="en-US" sz="1400" b="1"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AND</a:t>
                      </a: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 </a:t>
                      </a:r>
                      <a:r>
                        <a:rPr kumimoji="0" lang="en-US" altLang="en-US" sz="1400" b="0" i="1"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p</a:t>
                      </a: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 &lt; max(</a:t>
                      </a:r>
                      <a:r>
                        <a:rPr kumimoji="0" lang="en-US" altLang="en-US" sz="1400" b="1"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index</a:t>
                      </a: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 )</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   D = </a:t>
                      </a:r>
                      <a:r>
                        <a:rPr kumimoji="0" lang="en-US" altLang="en-US" sz="1400" b="0" i="1"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distance</a:t>
                      </a: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(Database.object(</a:t>
                      </a:r>
                      <a:r>
                        <a:rPr kumimoji="0" lang="en-US" altLang="en-US" sz="1400" b="1"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Index</a:t>
                      </a:r>
                      <a:r>
                        <a:rPr kumimoji="0" lang="en-US" altLang="en-US" sz="1400" b="1" i="1" u="none" strike="noStrike" cap="none" normalizeH="0" baseline="-3000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p</a:t>
                      </a: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 , O);</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   </a:t>
                      </a:r>
                      <a:r>
                        <a:rPr kumimoji="0" lang="en-US" altLang="en-US" sz="1400" b="1"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If </a:t>
                      </a: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 D &lt; best_match_val</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       best_match_val = D;</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       best_match_class = Database.class_label(</a:t>
                      </a:r>
                      <a:r>
                        <a:rPr kumimoji="0" lang="en-US" altLang="en-US" sz="1400" b="1"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Index</a:t>
                      </a:r>
                      <a:r>
                        <a:rPr kumimoji="0" lang="en-US" altLang="en-US" sz="1400" b="1" i="1" u="none" strike="noStrike" cap="none" normalizeH="0" baseline="-3000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p</a:t>
                      </a: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   </a:t>
                      </a:r>
                      <a:r>
                        <a:rPr kumimoji="0" lang="en-US" altLang="en-US" sz="1400" b="1"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End</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   p = p +1</a:t>
                      </a: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   user_has_not_interrupted = test_for_user_interrupt;</a:t>
                      </a:r>
                      <a:endParaRPr kumimoji="0" lang="en-US" altLang="en-US" sz="2400" b="0" i="0" u="none" strike="noStrike" cap="none" normalizeH="0" baseline="0">
                        <a:ln>
                          <a:noFill/>
                        </a:ln>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Microsoft Sans Serif" panose="020B0604020202020204" pitchFamily="34" charset="0"/>
                          <a:ea typeface="ＭＳ 明朝" panose="02020609040205080304" pitchFamily="49" charset="-128"/>
                          <a:cs typeface="Arial" panose="020B0604020202020204" pitchFamily="34" charset="0"/>
                        </a:rPr>
                        <a:t>End</a:t>
                      </a:r>
                      <a:endParaRPr kumimoji="0" lang="en-US" altLang="en-US" sz="4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90681329"/>
                  </a:ext>
                </a:extLst>
              </a:tr>
            </a:tbl>
          </a:graphicData>
        </a:graphic>
      </p:graphicFrame>
      <p:sp>
        <p:nvSpPr>
          <p:cNvPr id="11292" name="Text Box 28">
            <a:extLst>
              <a:ext uri="{FF2B5EF4-FFF2-40B4-BE49-F238E27FC236}">
                <a16:creationId xmlns:a16="http://schemas.microsoft.com/office/drawing/2014/main" id="{A5E2C138-10CF-44A3-A0CA-BDA81B571F1D}"/>
              </a:ext>
            </a:extLst>
          </p:cNvPr>
          <p:cNvSpPr txBox="1">
            <a:spLocks noChangeArrowheads="1"/>
          </p:cNvSpPr>
          <p:nvPr/>
        </p:nvSpPr>
        <p:spPr bwMode="auto">
          <a:xfrm>
            <a:off x="4699000" y="6491288"/>
            <a:ext cx="38484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00"/>
                </a:solidFill>
              </a:rPr>
              <a:t>Plug-in design for any ordering method</a:t>
            </a:r>
          </a:p>
        </p:txBody>
      </p:sp>
      <p:sp>
        <p:nvSpPr>
          <p:cNvPr id="11293" name="Rectangle 29">
            <a:extLst>
              <a:ext uri="{FF2B5EF4-FFF2-40B4-BE49-F238E27FC236}">
                <a16:creationId xmlns:a16="http://schemas.microsoft.com/office/drawing/2014/main" id="{E4E50060-4475-4B94-BBAA-545A4284C187}"/>
              </a:ext>
            </a:extLst>
          </p:cNvPr>
          <p:cNvSpPr>
            <a:spLocks noChangeArrowheads="1"/>
          </p:cNvSpPr>
          <p:nvPr/>
        </p:nvSpPr>
        <p:spPr bwMode="auto">
          <a:xfrm>
            <a:off x="3556000" y="2163763"/>
            <a:ext cx="6802438" cy="1905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4" name="Text Box 30">
            <a:extLst>
              <a:ext uri="{FF2B5EF4-FFF2-40B4-BE49-F238E27FC236}">
                <a16:creationId xmlns:a16="http://schemas.microsoft.com/office/drawing/2014/main" id="{B5F086E0-DB6B-41E1-AD9C-F25FEDFE8DD8}"/>
              </a:ext>
            </a:extLst>
          </p:cNvPr>
          <p:cNvSpPr txBox="1">
            <a:spLocks noChangeArrowheads="1"/>
          </p:cNvSpPr>
          <p:nvPr/>
        </p:nvSpPr>
        <p:spPr bwMode="auto">
          <a:xfrm>
            <a:off x="9700743" y="2438401"/>
            <a:ext cx="885179"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2400">
                <a:solidFill>
                  <a:srgbClr val="000000"/>
                </a:solidFill>
                <a:ea typeface="ＭＳ Ｐゴシック" panose="020B0600070205080204" pitchFamily="34" charset="-128"/>
              </a:rPr>
              <a:t>Initial</a:t>
            </a:r>
          </a:p>
          <a:p>
            <a:pPr algn="ctr"/>
            <a:r>
              <a:rPr lang="en-US" altLang="ja-JP" sz="2400">
                <a:solidFill>
                  <a:srgbClr val="000000"/>
                </a:solidFill>
                <a:ea typeface="ＭＳ Ｐゴシック" panose="020B0600070205080204" pitchFamily="34" charset="-128"/>
              </a:rPr>
              <a:t>Step</a:t>
            </a:r>
          </a:p>
        </p:txBody>
      </p:sp>
      <p:sp>
        <p:nvSpPr>
          <p:cNvPr id="11295" name="Rectangle 31">
            <a:extLst>
              <a:ext uri="{FF2B5EF4-FFF2-40B4-BE49-F238E27FC236}">
                <a16:creationId xmlns:a16="http://schemas.microsoft.com/office/drawing/2014/main" id="{363EF20C-8DA4-464C-BD68-50A45AFF873A}"/>
              </a:ext>
            </a:extLst>
          </p:cNvPr>
          <p:cNvSpPr>
            <a:spLocks noChangeArrowheads="1"/>
          </p:cNvSpPr>
          <p:nvPr/>
        </p:nvSpPr>
        <p:spPr bwMode="auto">
          <a:xfrm>
            <a:off x="3556000" y="4310063"/>
            <a:ext cx="6802438" cy="15113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6" name="Text Box 32">
            <a:extLst>
              <a:ext uri="{FF2B5EF4-FFF2-40B4-BE49-F238E27FC236}">
                <a16:creationId xmlns:a16="http://schemas.microsoft.com/office/drawing/2014/main" id="{AB862A94-02B8-413F-B6B6-B9452447E956}"/>
              </a:ext>
            </a:extLst>
          </p:cNvPr>
          <p:cNvSpPr txBox="1">
            <a:spLocks noChangeArrowheads="1"/>
          </p:cNvSpPr>
          <p:nvPr/>
        </p:nvSpPr>
        <p:spPr bwMode="auto">
          <a:xfrm>
            <a:off x="8902490" y="4724401"/>
            <a:ext cx="1770485"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Interruptible</a:t>
            </a:r>
          </a:p>
          <a:p>
            <a:pPr algn="ctr"/>
            <a:r>
              <a:rPr lang="en-US" altLang="en-US" sz="2400">
                <a:solidFill>
                  <a:srgbClr val="000000"/>
                </a:solidFill>
              </a:rPr>
              <a:t>step</a:t>
            </a:r>
          </a:p>
        </p:txBody>
      </p:sp>
      <p:graphicFrame>
        <p:nvGraphicFramePr>
          <p:cNvPr id="11299" name="Object 35">
            <a:extLst>
              <a:ext uri="{FF2B5EF4-FFF2-40B4-BE49-F238E27FC236}">
                <a16:creationId xmlns:a16="http://schemas.microsoft.com/office/drawing/2014/main" id="{E16391B1-FB98-4583-978B-D5C82E3E7609}"/>
              </a:ext>
            </a:extLst>
          </p:cNvPr>
          <p:cNvGraphicFramePr>
            <a:graphicFrameLocks noGrp="1" noChangeAspect="1"/>
          </p:cNvGraphicFramePr>
          <p:nvPr>
            <p:ph sz="half" idx="2"/>
            <p:extLst>
              <p:ext uri="{D42A27DB-BD31-4B8C-83A1-F6EECF244321}">
                <p14:modId xmlns:p14="http://schemas.microsoft.com/office/powerpoint/2010/main" val="3585561892"/>
              </p:ext>
            </p:extLst>
          </p:nvPr>
        </p:nvGraphicFramePr>
        <p:xfrm>
          <a:off x="10718800" y="1981200"/>
          <a:ext cx="1371600" cy="3581400"/>
        </p:xfrm>
        <a:graphic>
          <a:graphicData uri="http://schemas.openxmlformats.org/presentationml/2006/ole">
            <mc:AlternateContent xmlns:mc="http://schemas.openxmlformats.org/markup-compatibility/2006">
              <mc:Choice xmlns:v="urn:schemas-microsoft-com:vml" Requires="v">
                <p:oleObj spid="_x0000_s4108" name="Image" r:id="rId4" imgW="2933333" imgH="7517460" progId="Photoshop.Image.6">
                  <p:embed/>
                </p:oleObj>
              </mc:Choice>
              <mc:Fallback>
                <p:oleObj name="Image" r:id="rId4" imgW="2933333" imgH="7517460" progId="Photoshop.Image.6">
                  <p:embed/>
                  <p:pic>
                    <p:nvPicPr>
                      <p:cNvPr id="11299" name="Object 35">
                        <a:extLst>
                          <a:ext uri="{FF2B5EF4-FFF2-40B4-BE49-F238E27FC236}">
                            <a16:creationId xmlns:a16="http://schemas.microsoft.com/office/drawing/2014/main" id="{E16391B1-FB98-4583-978B-D5C82E3E76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8800" y="1981200"/>
                        <a:ext cx="1371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01" name="Line 37">
            <a:extLst>
              <a:ext uri="{FF2B5EF4-FFF2-40B4-BE49-F238E27FC236}">
                <a16:creationId xmlns:a16="http://schemas.microsoft.com/office/drawing/2014/main" id="{2B407B76-9D66-4E59-8A84-F4110BB9983C}"/>
              </a:ext>
            </a:extLst>
          </p:cNvPr>
          <p:cNvSpPr>
            <a:spLocks noChangeShapeType="1"/>
          </p:cNvSpPr>
          <p:nvPr/>
        </p:nvSpPr>
        <p:spPr bwMode="auto">
          <a:xfrm flipH="1" flipV="1">
            <a:off x="10399714" y="2147888"/>
            <a:ext cx="623887" cy="290512"/>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2" name="Line 38">
            <a:extLst>
              <a:ext uri="{FF2B5EF4-FFF2-40B4-BE49-F238E27FC236}">
                <a16:creationId xmlns:a16="http://schemas.microsoft.com/office/drawing/2014/main" id="{7D8AE529-9B6F-4BAC-99E0-5FECCA07BB8A}"/>
              </a:ext>
            </a:extLst>
          </p:cNvPr>
          <p:cNvSpPr>
            <a:spLocks noChangeShapeType="1"/>
          </p:cNvSpPr>
          <p:nvPr/>
        </p:nvSpPr>
        <p:spPr bwMode="auto">
          <a:xfrm flipH="1">
            <a:off x="10399714" y="2590800"/>
            <a:ext cx="623887" cy="14478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3" name="Line 39">
            <a:extLst>
              <a:ext uri="{FF2B5EF4-FFF2-40B4-BE49-F238E27FC236}">
                <a16:creationId xmlns:a16="http://schemas.microsoft.com/office/drawing/2014/main" id="{A8E5375A-7196-48A6-B087-694C3125F3A5}"/>
              </a:ext>
            </a:extLst>
          </p:cNvPr>
          <p:cNvSpPr>
            <a:spLocks noChangeShapeType="1"/>
          </p:cNvSpPr>
          <p:nvPr/>
        </p:nvSpPr>
        <p:spPr bwMode="auto">
          <a:xfrm flipH="1">
            <a:off x="10414000" y="5562600"/>
            <a:ext cx="609600" cy="2286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4" name="Text Box 40">
            <a:extLst>
              <a:ext uri="{FF2B5EF4-FFF2-40B4-BE49-F238E27FC236}">
                <a16:creationId xmlns:a16="http://schemas.microsoft.com/office/drawing/2014/main" id="{1CE8024B-B5A0-4374-B93D-36C919F33421}"/>
              </a:ext>
            </a:extLst>
          </p:cNvPr>
          <p:cNvSpPr txBox="1">
            <a:spLocks noChangeArrowheads="1"/>
          </p:cNvSpPr>
          <p:nvPr/>
        </p:nvSpPr>
        <p:spPr bwMode="auto">
          <a:xfrm>
            <a:off x="123331" y="267361"/>
            <a:ext cx="2642564" cy="397031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dirty="0">
                <a:solidFill>
                  <a:srgbClr val="FF0000"/>
                </a:solidFill>
              </a:rPr>
              <a:t>How can we make</a:t>
            </a:r>
          </a:p>
          <a:p>
            <a:r>
              <a:rPr lang="en-US" altLang="en-US" sz="2800" i="1" dirty="0">
                <a:solidFill>
                  <a:srgbClr val="FF0000"/>
                </a:solidFill>
              </a:rPr>
              <a:t>good Index</a:t>
            </a:r>
            <a:r>
              <a:rPr lang="en-US" altLang="en-US" sz="2800" dirty="0">
                <a:solidFill>
                  <a:srgbClr val="FF0000"/>
                </a:solidFill>
              </a:rPr>
              <a:t> for </a:t>
            </a:r>
          </a:p>
          <a:p>
            <a:r>
              <a:rPr lang="en-US" altLang="en-US" sz="2800" dirty="0">
                <a:solidFill>
                  <a:srgbClr val="FF0000"/>
                </a:solidFill>
              </a:rPr>
              <a:t>training data?</a:t>
            </a:r>
          </a:p>
          <a:p>
            <a:endParaRPr lang="en-US" altLang="en-US" sz="2800" dirty="0">
              <a:solidFill>
                <a:srgbClr val="FF0000"/>
              </a:solidFill>
            </a:endParaRPr>
          </a:p>
          <a:p>
            <a:r>
              <a:rPr lang="en-US" altLang="en-US" sz="2800" dirty="0">
                <a:solidFill>
                  <a:srgbClr val="FF0000"/>
                </a:solidFill>
              </a:rPr>
              <a:t>Note that the number of possible orderings is n!</a:t>
            </a:r>
            <a:r>
              <a:rPr lang="en-US" altLang="en-US" sz="2800" dirty="0">
                <a:solidFill>
                  <a:srgbClr val="000000"/>
                </a:solidFill>
              </a:rPr>
              <a:t> </a:t>
            </a:r>
          </a:p>
        </p:txBody>
      </p:sp>
      <p:sp>
        <p:nvSpPr>
          <p:cNvPr id="11307" name="Rectangle 43">
            <a:extLst>
              <a:ext uri="{FF2B5EF4-FFF2-40B4-BE49-F238E27FC236}">
                <a16:creationId xmlns:a16="http://schemas.microsoft.com/office/drawing/2014/main" id="{5DA39D5D-8A76-41C9-9FBC-CAEDDAA2C334}"/>
              </a:ext>
            </a:extLst>
          </p:cNvPr>
          <p:cNvSpPr>
            <a:spLocks noChangeArrowheads="1"/>
          </p:cNvSpPr>
          <p:nvPr/>
        </p:nvSpPr>
        <p:spPr bwMode="auto">
          <a:xfrm>
            <a:off x="8737600" y="3214688"/>
            <a:ext cx="167917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solidFill>
                  <a:srgbClr val="000000"/>
                </a:solidFill>
                <a:ea typeface="ＭＳ Ｐゴシック" panose="020B0600070205080204" pitchFamily="34" charset="-128"/>
              </a:rPr>
              <a:t>(Constant Time)</a:t>
            </a:r>
            <a:endParaRPr lang="en-US" altLang="en-US">
              <a:solidFill>
                <a:srgbClr val="000000"/>
              </a:solidFill>
            </a:endParaRPr>
          </a:p>
        </p:txBody>
      </p:sp>
    </p:spTree>
    <p:extLst>
      <p:ext uri="{BB962C8B-B14F-4D97-AF65-F5344CB8AC3E}">
        <p14:creationId xmlns:p14="http://schemas.microsoft.com/office/powerpoint/2010/main" val="405846603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895B85A-33C1-4846-B514-5B9852B4EA3C}"/>
              </a:ext>
            </a:extLst>
          </p:cNvPr>
          <p:cNvSpPr>
            <a:spLocks noGrp="1" noChangeArrowheads="1"/>
          </p:cNvSpPr>
          <p:nvPr>
            <p:ph type="title"/>
          </p:nvPr>
        </p:nvSpPr>
        <p:spPr>
          <a:xfrm>
            <a:off x="4746271" y="2721231"/>
            <a:ext cx="5334367" cy="609601"/>
          </a:xfrm>
        </p:spPr>
        <p:txBody>
          <a:bodyPr/>
          <a:lstStyle/>
          <a:p>
            <a:r>
              <a:rPr lang="en-US" altLang="en-US" sz="3600" i="1" dirty="0" err="1">
                <a:solidFill>
                  <a:srgbClr val="000000"/>
                </a:solidFill>
              </a:rPr>
              <a:t>SimpleRank</a:t>
            </a:r>
            <a:r>
              <a:rPr lang="en-US" altLang="en-US" sz="3600" dirty="0">
                <a:solidFill>
                  <a:srgbClr val="000000"/>
                </a:solidFill>
              </a:rPr>
              <a:t> Ordering</a:t>
            </a:r>
          </a:p>
        </p:txBody>
      </p:sp>
      <p:sp>
        <p:nvSpPr>
          <p:cNvPr id="8197" name="Rectangle 5">
            <a:extLst>
              <a:ext uri="{FF2B5EF4-FFF2-40B4-BE49-F238E27FC236}">
                <a16:creationId xmlns:a16="http://schemas.microsoft.com/office/drawing/2014/main" id="{29999EF7-DD13-44C9-AB59-78002A191A63}"/>
              </a:ext>
            </a:extLst>
          </p:cNvPr>
          <p:cNvSpPr>
            <a:spLocks noChangeArrowheads="1"/>
          </p:cNvSpPr>
          <p:nvPr/>
        </p:nvSpPr>
        <p:spPr bwMode="auto">
          <a:xfrm>
            <a:off x="3682024" y="488580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196" name="Object 4">
            <a:extLst>
              <a:ext uri="{FF2B5EF4-FFF2-40B4-BE49-F238E27FC236}">
                <a16:creationId xmlns:a16="http://schemas.microsoft.com/office/drawing/2014/main" id="{9A622BC9-3925-4526-A58E-9037F79D54AD}"/>
              </a:ext>
            </a:extLst>
          </p:cNvPr>
          <p:cNvGraphicFramePr>
            <a:graphicFrameLocks noChangeAspect="1"/>
          </p:cNvGraphicFramePr>
          <p:nvPr>
            <p:extLst>
              <p:ext uri="{D42A27DB-BD31-4B8C-83A1-F6EECF244321}">
                <p14:modId xmlns:p14="http://schemas.microsoft.com/office/powerpoint/2010/main" val="3828656670"/>
              </p:ext>
            </p:extLst>
          </p:nvPr>
        </p:nvGraphicFramePr>
        <p:xfrm>
          <a:off x="5040924" y="4773612"/>
          <a:ext cx="6562725" cy="1001712"/>
        </p:xfrm>
        <a:graphic>
          <a:graphicData uri="http://schemas.openxmlformats.org/presentationml/2006/ole">
            <mc:AlternateContent xmlns:mc="http://schemas.openxmlformats.org/markup-compatibility/2006">
              <mc:Choice xmlns:v="urn:schemas-microsoft-com:vml" Requires="v">
                <p:oleObj spid="_x0000_s7180" name="Equation" r:id="rId4" imgW="3187700" imgH="482600" progId="Equation.3">
                  <p:embed/>
                </p:oleObj>
              </mc:Choice>
              <mc:Fallback>
                <p:oleObj name="Equation" r:id="rId4" imgW="3187700" imgH="482600" progId="Equation.3">
                  <p:embed/>
                  <p:pic>
                    <p:nvPicPr>
                      <p:cNvPr id="8196" name="Object 4">
                        <a:extLst>
                          <a:ext uri="{FF2B5EF4-FFF2-40B4-BE49-F238E27FC236}">
                            <a16:creationId xmlns:a16="http://schemas.microsoft.com/office/drawing/2014/main" id="{9A622BC9-3925-4526-A58E-9037F79D54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0924" y="4773612"/>
                        <a:ext cx="6562725" cy="1001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4" name="Text Box 12">
            <a:extLst>
              <a:ext uri="{FF2B5EF4-FFF2-40B4-BE49-F238E27FC236}">
                <a16:creationId xmlns:a16="http://schemas.microsoft.com/office/drawing/2014/main" id="{35271B6E-08F1-4005-8B84-56A091626191}"/>
              </a:ext>
            </a:extLst>
          </p:cNvPr>
          <p:cNvSpPr txBox="1">
            <a:spLocks noChangeArrowheads="1"/>
          </p:cNvSpPr>
          <p:nvPr/>
        </p:nvSpPr>
        <p:spPr bwMode="auto">
          <a:xfrm>
            <a:off x="5129824" y="4224337"/>
            <a:ext cx="55574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FF0000"/>
                </a:solidFill>
              </a:rPr>
              <a:t>NaiveRank            </a:t>
            </a:r>
            <a:r>
              <a:rPr lang="en-US" altLang="en-US" sz="2000">
                <a:solidFill>
                  <a:srgbClr val="FF0000"/>
                </a:solidFill>
                <a:sym typeface="Wingdings" panose="05000000000000000000" pitchFamily="2" charset="2"/>
              </a:rPr>
              <a:t>Anytime Framework + SimpleRank</a:t>
            </a:r>
            <a:endParaRPr lang="en-US" altLang="en-US" sz="2000">
              <a:solidFill>
                <a:srgbClr val="FF0000"/>
              </a:solidFill>
            </a:endParaRPr>
          </a:p>
        </p:txBody>
      </p:sp>
      <p:sp>
        <p:nvSpPr>
          <p:cNvPr id="8205" name="AutoShape 13">
            <a:extLst>
              <a:ext uri="{FF2B5EF4-FFF2-40B4-BE49-F238E27FC236}">
                <a16:creationId xmlns:a16="http://schemas.microsoft.com/office/drawing/2014/main" id="{CE5056FC-5814-4B22-8A65-F53E5B32F2E3}"/>
              </a:ext>
            </a:extLst>
          </p:cNvPr>
          <p:cNvSpPr>
            <a:spLocks noChangeArrowheads="1"/>
          </p:cNvSpPr>
          <p:nvPr/>
        </p:nvSpPr>
        <p:spPr bwMode="auto">
          <a:xfrm>
            <a:off x="6404586" y="4251451"/>
            <a:ext cx="457200" cy="304800"/>
          </a:xfrm>
          <a:prstGeom prst="rightArrow">
            <a:avLst>
              <a:gd name="adj1" fmla="val 50000"/>
              <a:gd name="adj2"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7" name="Text Box 15">
            <a:extLst>
              <a:ext uri="{FF2B5EF4-FFF2-40B4-BE49-F238E27FC236}">
                <a16:creationId xmlns:a16="http://schemas.microsoft.com/office/drawing/2014/main" id="{0F69CB32-47F3-4075-AAF7-2A4549E97239}"/>
              </a:ext>
            </a:extLst>
          </p:cNvPr>
          <p:cNvSpPr txBox="1">
            <a:spLocks noChangeArrowheads="1"/>
          </p:cNvSpPr>
          <p:nvPr/>
        </p:nvSpPr>
        <p:spPr bwMode="auto">
          <a:xfrm>
            <a:off x="4317023" y="5848350"/>
            <a:ext cx="731418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F0000"/>
                </a:solidFill>
              </a:rPr>
              <a:t>1. order training instances by the </a:t>
            </a:r>
            <a:r>
              <a:rPr lang="en-US" altLang="en-US" sz="2400" b="1" u="sng">
                <a:solidFill>
                  <a:srgbClr val="FF0000"/>
                </a:solidFill>
              </a:rPr>
              <a:t>unimportance</a:t>
            </a:r>
            <a:r>
              <a:rPr lang="en-US" altLang="en-US" sz="2400" b="1">
                <a:solidFill>
                  <a:srgbClr val="FF0000"/>
                </a:solidFill>
              </a:rPr>
              <a:t> </a:t>
            </a:r>
            <a:r>
              <a:rPr lang="en-US" altLang="en-US" sz="2400">
                <a:solidFill>
                  <a:srgbClr val="FF0000"/>
                </a:solidFill>
              </a:rPr>
              <a:t>measure</a:t>
            </a:r>
          </a:p>
          <a:p>
            <a:r>
              <a:rPr lang="en-US" altLang="en-US" sz="2400">
                <a:solidFill>
                  <a:srgbClr val="FF0000"/>
                </a:solidFill>
              </a:rPr>
              <a:t>2. sort it in reverse order. </a:t>
            </a:r>
          </a:p>
        </p:txBody>
      </p:sp>
      <p:sp>
        <p:nvSpPr>
          <p:cNvPr id="8210" name="Rectangle 18">
            <a:extLst>
              <a:ext uri="{FF2B5EF4-FFF2-40B4-BE49-F238E27FC236}">
                <a16:creationId xmlns:a16="http://schemas.microsoft.com/office/drawing/2014/main" id="{F9E97665-2E67-499D-8DB5-88D901AD55F5}"/>
              </a:ext>
            </a:extLst>
          </p:cNvPr>
          <p:cNvSpPr>
            <a:spLocks noChangeArrowheads="1"/>
          </p:cNvSpPr>
          <p:nvPr/>
        </p:nvSpPr>
        <p:spPr bwMode="auto">
          <a:xfrm>
            <a:off x="4202724" y="3429000"/>
            <a:ext cx="6877717" cy="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nSpc>
                <a:spcPct val="80000"/>
              </a:lnSpc>
              <a:spcBef>
                <a:spcPct val="20000"/>
              </a:spcBef>
              <a:buClr>
                <a:schemeClr val="accent1"/>
              </a:buClr>
              <a:buSzPct val="75000"/>
              <a:buFont typeface="Wingdings" panose="05000000000000000000" pitchFamily="2" charset="2"/>
              <a:buNone/>
            </a:pPr>
            <a:r>
              <a:rPr lang="en-US" altLang="en-US" sz="2400">
                <a:solidFill>
                  <a:schemeClr val="tx2"/>
                </a:solidFill>
              </a:rPr>
              <a:t> based on NaïveRank Algorithm  [Xi and Keogh 06]</a:t>
            </a:r>
          </a:p>
          <a:p>
            <a:pPr lvl="1">
              <a:lnSpc>
                <a:spcPct val="80000"/>
              </a:lnSpc>
              <a:spcBef>
                <a:spcPct val="20000"/>
              </a:spcBef>
              <a:buClr>
                <a:schemeClr val="accent1"/>
              </a:buClr>
              <a:buSzPct val="75000"/>
              <a:buFont typeface="Wingdings" panose="05000000000000000000" pitchFamily="2" charset="2"/>
              <a:buNone/>
            </a:pPr>
            <a:r>
              <a:rPr lang="en-US" altLang="en-US" sz="2000">
                <a:solidFill>
                  <a:schemeClr val="tx2"/>
                </a:solidFill>
              </a:rPr>
              <a:t>      </a:t>
            </a:r>
            <a:r>
              <a:rPr lang="en-US" altLang="en-US" sz="2000">
                <a:solidFill>
                  <a:srgbClr val="FF9900"/>
                </a:solidFill>
              </a:rPr>
              <a:t>Sorting by leave-one-out with 1-Nearest Neighbor</a:t>
            </a:r>
          </a:p>
        </p:txBody>
      </p:sp>
      <p:sp>
        <p:nvSpPr>
          <p:cNvPr id="2" name="TextBox 1">
            <a:extLst>
              <a:ext uri="{FF2B5EF4-FFF2-40B4-BE49-F238E27FC236}">
                <a16:creationId xmlns:a16="http://schemas.microsoft.com/office/drawing/2014/main" id="{3B0347EC-ED1E-43C0-AAA4-B3704394E818}"/>
              </a:ext>
            </a:extLst>
          </p:cNvPr>
          <p:cNvSpPr txBox="1"/>
          <p:nvPr/>
        </p:nvSpPr>
        <p:spPr>
          <a:xfrm>
            <a:off x="129442" y="198315"/>
            <a:ext cx="9636741" cy="2031325"/>
          </a:xfrm>
          <a:prstGeom prst="rect">
            <a:avLst/>
          </a:prstGeom>
          <a:noFill/>
        </p:spPr>
        <p:txBody>
          <a:bodyPr wrap="none" rtlCol="0">
            <a:spAutoFit/>
          </a:bodyPr>
          <a:lstStyle/>
          <a:p>
            <a:r>
              <a:rPr lang="en-US" dirty="0"/>
              <a:t>Glossing over the details</a:t>
            </a:r>
          </a:p>
          <a:p>
            <a:endParaRPr lang="en-US" dirty="0"/>
          </a:p>
          <a:p>
            <a:r>
              <a:rPr lang="en-US" dirty="0"/>
              <a:t>We can invent a scoring function that combines the intuitions of the last few slides.</a:t>
            </a:r>
          </a:p>
          <a:p>
            <a:endParaRPr lang="en-US" dirty="0"/>
          </a:p>
          <a:p>
            <a:r>
              <a:rPr lang="en-US" altLang="en-US" i="1" dirty="0" err="1">
                <a:solidFill>
                  <a:srgbClr val="000000"/>
                </a:solidFill>
              </a:rPr>
              <a:t>SimpleRank</a:t>
            </a:r>
            <a:r>
              <a:rPr lang="en-US" altLang="en-US" i="1" dirty="0">
                <a:solidFill>
                  <a:srgbClr val="000000"/>
                </a:solidFill>
              </a:rPr>
              <a:t> </a:t>
            </a:r>
            <a:r>
              <a:rPr lang="en-US" altLang="en-US" dirty="0">
                <a:solidFill>
                  <a:srgbClr val="000000"/>
                </a:solidFill>
              </a:rPr>
              <a:t>is one such function</a:t>
            </a:r>
          </a:p>
          <a:p>
            <a:endParaRPr lang="en-US" dirty="0"/>
          </a:p>
          <a:p>
            <a:r>
              <a:rPr lang="en-US" dirty="0"/>
              <a:t>We can then score all instances by this function, sort them by that score, and visit them in that order. </a:t>
            </a:r>
          </a:p>
        </p:txBody>
      </p:sp>
    </p:spTree>
    <p:extLst>
      <p:ext uri="{BB962C8B-B14F-4D97-AF65-F5344CB8AC3E}">
        <p14:creationId xmlns:p14="http://schemas.microsoft.com/office/powerpoint/2010/main" val="12794644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C9560E16-30AE-488D-A6F6-CBEAFF4152DA}"/>
              </a:ext>
            </a:extLst>
          </p:cNvPr>
          <p:cNvSpPr>
            <a:spLocks noGrp="1"/>
          </p:cNvSpPr>
          <p:nvPr>
            <p:ph type="sldNum" sz="quarter" idx="12"/>
          </p:nvPr>
        </p:nvSpPr>
        <p:spPr/>
        <p:txBody>
          <a:bodyPr/>
          <a:lstStyle/>
          <a:p>
            <a:fld id="{E40425ED-0A99-467A-BA99-C92701B82614}" type="slidenum">
              <a:rPr lang="en-US" altLang="en-US"/>
              <a:pPr/>
              <a:t>27</a:t>
            </a:fld>
            <a:endParaRPr lang="en-US" altLang="en-US"/>
          </a:p>
        </p:txBody>
      </p:sp>
      <p:sp>
        <p:nvSpPr>
          <p:cNvPr id="211970" name="Rectangle 2">
            <a:extLst>
              <a:ext uri="{FF2B5EF4-FFF2-40B4-BE49-F238E27FC236}">
                <a16:creationId xmlns:a16="http://schemas.microsoft.com/office/drawing/2014/main" id="{FEF57849-A412-41A4-B140-08CC01968E97}"/>
              </a:ext>
            </a:extLst>
          </p:cNvPr>
          <p:cNvSpPr>
            <a:spLocks noGrp="1" noChangeArrowheads="1"/>
          </p:cNvSpPr>
          <p:nvPr>
            <p:ph type="title"/>
          </p:nvPr>
        </p:nvSpPr>
        <p:spPr>
          <a:xfrm>
            <a:off x="2895600" y="225426"/>
            <a:ext cx="8229600" cy="1527175"/>
          </a:xfrm>
        </p:spPr>
        <p:txBody>
          <a:bodyPr/>
          <a:lstStyle/>
          <a:p>
            <a:r>
              <a:rPr lang="en-US" altLang="en-US" sz="3900"/>
              <a:t>JF:two-class classification problem</a:t>
            </a:r>
          </a:p>
        </p:txBody>
      </p:sp>
      <p:pic>
        <p:nvPicPr>
          <p:cNvPr id="211971" name="Picture 3">
            <a:extLst>
              <a:ext uri="{FF2B5EF4-FFF2-40B4-BE49-F238E27FC236}">
                <a16:creationId xmlns:a16="http://schemas.microsoft.com/office/drawing/2014/main" id="{14CB9E08-7E2B-4DFC-B31B-B523133A77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833564"/>
            <a:ext cx="3962400" cy="395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972" name="Text Box 4">
            <a:extLst>
              <a:ext uri="{FF2B5EF4-FFF2-40B4-BE49-F238E27FC236}">
                <a16:creationId xmlns:a16="http://schemas.microsoft.com/office/drawing/2014/main" id="{375643F4-9504-4C30-87AB-1A00CB4FFCF7}"/>
              </a:ext>
            </a:extLst>
          </p:cNvPr>
          <p:cNvSpPr txBox="1">
            <a:spLocks noChangeArrowheads="1"/>
          </p:cNvSpPr>
          <p:nvPr/>
        </p:nvSpPr>
        <p:spPr bwMode="auto">
          <a:xfrm>
            <a:off x="2852738" y="3429000"/>
            <a:ext cx="12266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solidFill>
                  <a:srgbClr val="000000"/>
                </a:solidFill>
                <a:effectLst>
                  <a:outerShdw blurRad="38100" dist="38100" dir="2700000" algn="tl">
                    <a:srgbClr val="C0C0C0"/>
                  </a:outerShdw>
                </a:effectLst>
              </a:rPr>
              <a:t>Class A</a:t>
            </a:r>
          </a:p>
        </p:txBody>
      </p:sp>
      <p:sp>
        <p:nvSpPr>
          <p:cNvPr id="211973" name="Text Box 5">
            <a:extLst>
              <a:ext uri="{FF2B5EF4-FFF2-40B4-BE49-F238E27FC236}">
                <a16:creationId xmlns:a16="http://schemas.microsoft.com/office/drawing/2014/main" id="{1555455A-9208-4E21-A5F3-EA27454B3D63}"/>
              </a:ext>
            </a:extLst>
          </p:cNvPr>
          <p:cNvSpPr txBox="1">
            <a:spLocks noChangeArrowheads="1"/>
          </p:cNvSpPr>
          <p:nvPr/>
        </p:nvSpPr>
        <p:spPr bwMode="auto">
          <a:xfrm>
            <a:off x="3962400" y="4648200"/>
            <a:ext cx="12105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solidFill>
                  <a:srgbClr val="000000"/>
                </a:solidFill>
                <a:effectLst>
                  <a:outerShdw blurRad="38100" dist="38100" dir="2700000" algn="tl">
                    <a:srgbClr val="C0C0C0"/>
                  </a:outerShdw>
                </a:effectLst>
              </a:rPr>
              <a:t>Class B</a:t>
            </a:r>
          </a:p>
        </p:txBody>
      </p:sp>
      <p:sp>
        <p:nvSpPr>
          <p:cNvPr id="211974" name="Rectangle 6">
            <a:extLst>
              <a:ext uri="{FF2B5EF4-FFF2-40B4-BE49-F238E27FC236}">
                <a16:creationId xmlns:a16="http://schemas.microsoft.com/office/drawing/2014/main" id="{192AFA90-7B85-4FB5-A274-8CFE4D8B609D}"/>
              </a:ext>
            </a:extLst>
          </p:cNvPr>
          <p:cNvSpPr>
            <a:spLocks noGrp="1" noChangeArrowheads="1"/>
          </p:cNvSpPr>
          <p:nvPr>
            <p:ph type="body" idx="1"/>
          </p:nvPr>
        </p:nvSpPr>
        <p:spPr>
          <a:xfrm>
            <a:off x="6815138" y="1752601"/>
            <a:ext cx="4876800" cy="3886200"/>
          </a:xfrm>
          <a:solidFill>
            <a:schemeClr val="bg1"/>
          </a:solidFill>
        </p:spPr>
        <p:txBody>
          <a:bodyPr/>
          <a:lstStyle/>
          <a:p>
            <a:pPr>
              <a:lnSpc>
                <a:spcPct val="80000"/>
              </a:lnSpc>
            </a:pPr>
            <a:r>
              <a:rPr lang="en-US" altLang="en-US" sz="2400" dirty="0"/>
              <a:t>2-D Gaussian ball</a:t>
            </a:r>
            <a:br>
              <a:rPr lang="en-US" altLang="en-US" sz="2400" dirty="0"/>
            </a:br>
            <a:br>
              <a:rPr lang="en-US" altLang="en-US" sz="2400" dirty="0"/>
            </a:br>
            <a:br>
              <a:rPr lang="en-US" altLang="en-US" sz="2400" dirty="0"/>
            </a:br>
            <a:br>
              <a:rPr lang="en-US" altLang="en-US" sz="2400" dirty="0"/>
            </a:br>
            <a:br>
              <a:rPr lang="en-US" altLang="en-US" sz="2400" dirty="0"/>
            </a:br>
            <a:endParaRPr lang="en-US" altLang="en-US" sz="2400" dirty="0"/>
          </a:p>
          <a:p>
            <a:pPr>
              <a:lnSpc>
                <a:spcPct val="80000"/>
              </a:lnSpc>
            </a:pPr>
            <a:r>
              <a:rPr lang="en-US" altLang="en-US" sz="2400" dirty="0"/>
              <a:t>Hard to classify correctly </a:t>
            </a:r>
            <a:br>
              <a:rPr lang="en-US" altLang="en-US" sz="2400" dirty="0"/>
            </a:br>
            <a:r>
              <a:rPr lang="en-US" altLang="en-US" sz="2400" dirty="0"/>
              <a:t>because of the round shape. </a:t>
            </a:r>
          </a:p>
        </p:txBody>
      </p:sp>
      <p:graphicFrame>
        <p:nvGraphicFramePr>
          <p:cNvPr id="211975" name="Object 7">
            <a:extLst>
              <a:ext uri="{FF2B5EF4-FFF2-40B4-BE49-F238E27FC236}">
                <a16:creationId xmlns:a16="http://schemas.microsoft.com/office/drawing/2014/main" id="{1B95B229-1AC3-4E95-BB47-798C73CEB0FB}"/>
              </a:ext>
            </a:extLst>
          </p:cNvPr>
          <p:cNvGraphicFramePr>
            <a:graphicFrameLocks noChangeAspect="1"/>
          </p:cNvGraphicFramePr>
          <p:nvPr>
            <p:extLst>
              <p:ext uri="{D42A27DB-BD31-4B8C-83A1-F6EECF244321}">
                <p14:modId xmlns:p14="http://schemas.microsoft.com/office/powerpoint/2010/main" val="2401546303"/>
              </p:ext>
            </p:extLst>
          </p:nvPr>
        </p:nvGraphicFramePr>
        <p:xfrm>
          <a:off x="6915150" y="2057402"/>
          <a:ext cx="5181600" cy="1350963"/>
        </p:xfrm>
        <a:graphic>
          <a:graphicData uri="http://schemas.openxmlformats.org/presentationml/2006/ole">
            <mc:AlternateContent xmlns:mc="http://schemas.openxmlformats.org/markup-compatibility/2006">
              <mc:Choice xmlns:v="urn:schemas-microsoft-com:vml" Requires="v">
                <p:oleObj spid="_x0000_s5132" name="Equation" r:id="rId5" imgW="3352680" imgH="990360" progId="Equation.3">
                  <p:embed/>
                </p:oleObj>
              </mc:Choice>
              <mc:Fallback>
                <p:oleObj name="Equation" r:id="rId5" imgW="3352680" imgH="990360" progId="Equation.3">
                  <p:embed/>
                  <p:pic>
                    <p:nvPicPr>
                      <p:cNvPr id="211975" name="Object 7">
                        <a:extLst>
                          <a:ext uri="{FF2B5EF4-FFF2-40B4-BE49-F238E27FC236}">
                            <a16:creationId xmlns:a16="http://schemas.microsoft.com/office/drawing/2014/main" id="{1B95B229-1AC3-4E95-BB47-798C73CEB0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5150" y="2057402"/>
                        <a:ext cx="5181600" cy="1350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79654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DDD93B2-52A6-4276-A098-2AD76D84864D}"/>
              </a:ext>
            </a:extLst>
          </p:cNvPr>
          <p:cNvSpPr>
            <a:spLocks noGrp="1" noChangeArrowheads="1"/>
          </p:cNvSpPr>
          <p:nvPr>
            <p:ph type="title" idx="4294967295"/>
          </p:nvPr>
        </p:nvSpPr>
        <p:spPr>
          <a:xfrm>
            <a:off x="3248025" y="-4650"/>
            <a:ext cx="7239000" cy="923924"/>
          </a:xfrm>
        </p:spPr>
        <p:txBody>
          <a:bodyPr/>
          <a:lstStyle/>
          <a:p>
            <a:r>
              <a:rPr lang="en-US" altLang="en-US" dirty="0">
                <a:solidFill>
                  <a:srgbClr val="000000"/>
                </a:solidFill>
              </a:rPr>
              <a:t>How </a:t>
            </a:r>
            <a:r>
              <a:rPr lang="en-US" altLang="en-US" i="1" dirty="0" err="1">
                <a:solidFill>
                  <a:srgbClr val="000000"/>
                </a:solidFill>
              </a:rPr>
              <a:t>SimpleRank</a:t>
            </a:r>
            <a:r>
              <a:rPr lang="en-US" altLang="en-US" dirty="0">
                <a:solidFill>
                  <a:srgbClr val="000000"/>
                </a:solidFill>
              </a:rPr>
              <a:t> works.</a:t>
            </a:r>
          </a:p>
        </p:txBody>
      </p:sp>
      <p:pic>
        <p:nvPicPr>
          <p:cNvPr id="97289" name="Picture 9">
            <a:extLst>
              <a:ext uri="{FF2B5EF4-FFF2-40B4-BE49-F238E27FC236}">
                <a16:creationId xmlns:a16="http://schemas.microsoft.com/office/drawing/2014/main" id="{CF523E3B-32DE-4830-9054-6BEDE9798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1" y="2445781"/>
            <a:ext cx="8749212" cy="4412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1" name="Text Box 11">
            <a:extLst>
              <a:ext uri="{FF2B5EF4-FFF2-40B4-BE49-F238E27FC236}">
                <a16:creationId xmlns:a16="http://schemas.microsoft.com/office/drawing/2014/main" id="{A804FCE1-DA83-4AD9-A72D-6D2D15CBBB86}"/>
              </a:ext>
            </a:extLst>
          </p:cNvPr>
          <p:cNvSpPr txBox="1">
            <a:spLocks noChangeArrowheads="1"/>
          </p:cNvSpPr>
          <p:nvPr/>
        </p:nvSpPr>
        <p:spPr bwMode="auto">
          <a:xfrm>
            <a:off x="2767012" y="1568486"/>
            <a:ext cx="66579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err="1">
                <a:solidFill>
                  <a:srgbClr val="000000"/>
                </a:solidFill>
              </a:rPr>
              <a:t>SimpleRank</a:t>
            </a:r>
            <a:r>
              <a:rPr lang="en-US" altLang="en-US" sz="2000" dirty="0">
                <a:solidFill>
                  <a:srgbClr val="000000"/>
                </a:solidFill>
              </a:rPr>
              <a:t>                 		 Random Rank</a:t>
            </a:r>
          </a:p>
          <a:p>
            <a:r>
              <a:rPr lang="en-US" altLang="en-US" sz="2000" dirty="0">
                <a:solidFill>
                  <a:srgbClr val="000000"/>
                </a:solidFill>
              </a:rPr>
              <a:t>                                       			</a:t>
            </a:r>
          </a:p>
        </p:txBody>
      </p:sp>
      <p:sp>
        <p:nvSpPr>
          <p:cNvPr id="97298" name="Rectangle 18">
            <a:extLst>
              <a:ext uri="{FF2B5EF4-FFF2-40B4-BE49-F238E27FC236}">
                <a16:creationId xmlns:a16="http://schemas.microsoft.com/office/drawing/2014/main" id="{B7FFA1FB-001E-4EF0-A715-C06D4177DF62}"/>
              </a:ext>
            </a:extLst>
          </p:cNvPr>
          <p:cNvSpPr>
            <a:spLocks noChangeArrowheads="1"/>
          </p:cNvSpPr>
          <p:nvPr/>
        </p:nvSpPr>
        <p:spPr bwMode="auto">
          <a:xfrm>
            <a:off x="276909" y="6285504"/>
            <a:ext cx="64633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00"/>
                </a:solidFill>
              </a:rPr>
              <a:t>T=10</a:t>
            </a:r>
          </a:p>
        </p:txBody>
      </p:sp>
    </p:spTree>
    <p:extLst>
      <p:ext uri="{BB962C8B-B14F-4D97-AF65-F5344CB8AC3E}">
        <p14:creationId xmlns:p14="http://schemas.microsoft.com/office/powerpoint/2010/main" val="3935648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D8876B0E-83CA-434D-A6AC-B208CCEAA9D2}"/>
              </a:ext>
            </a:extLst>
          </p:cNvPr>
          <p:cNvSpPr>
            <a:spLocks noGrp="1" noChangeArrowheads="1"/>
          </p:cNvSpPr>
          <p:nvPr>
            <p:ph type="title"/>
          </p:nvPr>
        </p:nvSpPr>
        <p:spPr>
          <a:xfrm>
            <a:off x="530225" y="87433"/>
            <a:ext cx="7924800" cy="826968"/>
          </a:xfrm>
        </p:spPr>
        <p:txBody>
          <a:bodyPr/>
          <a:lstStyle/>
          <a:p>
            <a:r>
              <a:rPr lang="en-US" altLang="en-US" sz="3800" dirty="0"/>
              <a:t>Case Study</a:t>
            </a:r>
            <a:r>
              <a:rPr lang="en-US" altLang="en-US" sz="3000" dirty="0"/>
              <a:t>: </a:t>
            </a:r>
            <a:r>
              <a:rPr lang="en-US" altLang="en-US" sz="3800" dirty="0"/>
              <a:t>Fish Recognition</a:t>
            </a:r>
            <a:endParaRPr lang="en-US" altLang="en-US" sz="3000" dirty="0"/>
          </a:p>
        </p:txBody>
      </p:sp>
      <p:sp>
        <p:nvSpPr>
          <p:cNvPr id="203781" name="Rectangle 5">
            <a:extLst>
              <a:ext uri="{FF2B5EF4-FFF2-40B4-BE49-F238E27FC236}">
                <a16:creationId xmlns:a16="http://schemas.microsoft.com/office/drawing/2014/main" id="{7D21F05D-6A06-42C6-A836-9F0C022494EC}"/>
              </a:ext>
            </a:extLst>
          </p:cNvPr>
          <p:cNvSpPr>
            <a:spLocks noChangeArrowheads="1"/>
          </p:cNvSpPr>
          <p:nvPr/>
        </p:nvSpPr>
        <p:spPr bwMode="auto">
          <a:xfrm>
            <a:off x="4400550" y="725488"/>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br>
              <a:rPr lang="en-US" altLang="en-US"/>
            </a:br>
            <a:endParaRPr lang="en-US" altLang="en-US"/>
          </a:p>
        </p:txBody>
      </p:sp>
      <p:sp>
        <p:nvSpPr>
          <p:cNvPr id="203783" name="Rectangle 7">
            <a:extLst>
              <a:ext uri="{FF2B5EF4-FFF2-40B4-BE49-F238E27FC236}">
                <a16:creationId xmlns:a16="http://schemas.microsoft.com/office/drawing/2014/main" id="{CEB8FB4E-8E51-4DF3-9FC2-ACD7C383D5F2}"/>
              </a:ext>
            </a:extLst>
          </p:cNvPr>
          <p:cNvSpPr>
            <a:spLocks noChangeArrowheads="1"/>
          </p:cNvSpPr>
          <p:nvPr/>
        </p:nvSpPr>
        <p:spPr bwMode="auto">
          <a:xfrm>
            <a:off x="1088120" y="1911421"/>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br>
              <a:rPr lang="en-US" altLang="en-US"/>
            </a:br>
            <a:endParaRPr lang="en-US" altLang="en-US"/>
          </a:p>
        </p:txBody>
      </p:sp>
      <p:sp>
        <p:nvSpPr>
          <p:cNvPr id="203785" name="Text Box 9">
            <a:extLst>
              <a:ext uri="{FF2B5EF4-FFF2-40B4-BE49-F238E27FC236}">
                <a16:creationId xmlns:a16="http://schemas.microsoft.com/office/drawing/2014/main" id="{880D9BEC-4097-4B8F-A4C8-F108B8F8E486}"/>
              </a:ext>
            </a:extLst>
          </p:cNvPr>
          <p:cNvSpPr txBox="1">
            <a:spLocks noChangeArrowheads="1"/>
          </p:cNvSpPr>
          <p:nvPr/>
        </p:nvSpPr>
        <p:spPr bwMode="auto">
          <a:xfrm>
            <a:off x="4125299" y="4938614"/>
            <a:ext cx="904806" cy="40013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dirty="0">
                <a:solidFill>
                  <a:srgbClr val="FF0000"/>
                </a:solidFill>
                <a:ea typeface="ＭＳ Ｐゴシック" panose="020B0600070205080204" pitchFamily="34" charset="-128"/>
              </a:rPr>
              <a:t>0.3 sec</a:t>
            </a:r>
            <a:endParaRPr lang="en-US" altLang="en-US" sz="2000" dirty="0">
              <a:solidFill>
                <a:srgbClr val="FF0000"/>
              </a:solidFill>
            </a:endParaRPr>
          </a:p>
        </p:txBody>
      </p:sp>
      <p:sp>
        <p:nvSpPr>
          <p:cNvPr id="203786" name="Text Box 10">
            <a:extLst>
              <a:ext uri="{FF2B5EF4-FFF2-40B4-BE49-F238E27FC236}">
                <a16:creationId xmlns:a16="http://schemas.microsoft.com/office/drawing/2014/main" id="{5FF24BBA-282B-4203-8E43-30247D396BB6}"/>
              </a:ext>
            </a:extLst>
          </p:cNvPr>
          <p:cNvSpPr txBox="1">
            <a:spLocks noChangeArrowheads="1"/>
          </p:cNvSpPr>
          <p:nvPr/>
        </p:nvSpPr>
        <p:spPr bwMode="auto">
          <a:xfrm>
            <a:off x="7492729" y="4959798"/>
            <a:ext cx="904806" cy="40013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dirty="0">
                <a:solidFill>
                  <a:srgbClr val="FF0000"/>
                </a:solidFill>
                <a:ea typeface="ＭＳ Ｐゴシック" panose="020B0600070205080204" pitchFamily="34" charset="-128"/>
              </a:rPr>
              <a:t>4.0 sec</a:t>
            </a:r>
            <a:endParaRPr lang="en-US" altLang="en-US" sz="2000" dirty="0">
              <a:solidFill>
                <a:srgbClr val="FF0000"/>
              </a:solidFill>
            </a:endParaRPr>
          </a:p>
        </p:txBody>
      </p:sp>
      <p:sp>
        <p:nvSpPr>
          <p:cNvPr id="203787" name="Line 11">
            <a:extLst>
              <a:ext uri="{FF2B5EF4-FFF2-40B4-BE49-F238E27FC236}">
                <a16:creationId xmlns:a16="http://schemas.microsoft.com/office/drawing/2014/main" id="{B8D8A276-91D8-4C02-B2CA-82367B1D44B3}"/>
              </a:ext>
            </a:extLst>
          </p:cNvPr>
          <p:cNvSpPr>
            <a:spLocks noChangeShapeType="1"/>
          </p:cNvSpPr>
          <p:nvPr/>
        </p:nvSpPr>
        <p:spPr bwMode="auto">
          <a:xfrm flipV="1">
            <a:off x="8248107" y="4674993"/>
            <a:ext cx="0" cy="28245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8" name="Line 12">
            <a:extLst>
              <a:ext uri="{FF2B5EF4-FFF2-40B4-BE49-F238E27FC236}">
                <a16:creationId xmlns:a16="http://schemas.microsoft.com/office/drawing/2014/main" id="{C5E1A4AB-556C-42FC-AA46-07B511D46E7D}"/>
              </a:ext>
            </a:extLst>
          </p:cNvPr>
          <p:cNvSpPr>
            <a:spLocks noChangeShapeType="1"/>
          </p:cNvSpPr>
          <p:nvPr/>
        </p:nvSpPr>
        <p:spPr bwMode="auto">
          <a:xfrm flipV="1">
            <a:off x="4552405" y="4604380"/>
            <a:ext cx="0" cy="33894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9" name="Line 13">
            <a:extLst>
              <a:ext uri="{FF2B5EF4-FFF2-40B4-BE49-F238E27FC236}">
                <a16:creationId xmlns:a16="http://schemas.microsoft.com/office/drawing/2014/main" id="{BF5E12CA-D938-42D3-9603-CD44B12ADB29}"/>
              </a:ext>
            </a:extLst>
          </p:cNvPr>
          <p:cNvSpPr>
            <a:spLocks noChangeShapeType="1"/>
          </p:cNvSpPr>
          <p:nvPr/>
        </p:nvSpPr>
        <p:spPr bwMode="auto">
          <a:xfrm flipV="1">
            <a:off x="4548875" y="2302405"/>
            <a:ext cx="0" cy="22596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0" name="Oval 14">
            <a:extLst>
              <a:ext uri="{FF2B5EF4-FFF2-40B4-BE49-F238E27FC236}">
                <a16:creationId xmlns:a16="http://schemas.microsoft.com/office/drawing/2014/main" id="{9F1E7748-9278-4698-9519-6B00BEFF2341}"/>
              </a:ext>
            </a:extLst>
          </p:cNvPr>
          <p:cNvSpPr>
            <a:spLocks noChangeArrowheads="1"/>
          </p:cNvSpPr>
          <p:nvPr/>
        </p:nvSpPr>
        <p:spPr bwMode="auto">
          <a:xfrm>
            <a:off x="4520637" y="2493059"/>
            <a:ext cx="56477" cy="5649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91" name="Text Box 15">
            <a:extLst>
              <a:ext uri="{FF2B5EF4-FFF2-40B4-BE49-F238E27FC236}">
                <a16:creationId xmlns:a16="http://schemas.microsoft.com/office/drawing/2014/main" id="{30C3DCBA-AF48-459D-9C8A-2E91A1D62AE7}"/>
              </a:ext>
            </a:extLst>
          </p:cNvPr>
          <p:cNvSpPr txBox="1">
            <a:spLocks noChangeArrowheads="1"/>
          </p:cNvSpPr>
          <p:nvPr/>
        </p:nvSpPr>
        <p:spPr bwMode="auto">
          <a:xfrm>
            <a:off x="-76540" y="6592186"/>
            <a:ext cx="22447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dirty="0">
                <a:solidFill>
                  <a:schemeClr val="bg1">
                    <a:lumMod val="65000"/>
                  </a:schemeClr>
                </a:solidFill>
                <a:ea typeface="ＭＳ Ｐゴシック" panose="020B0600070205080204" pitchFamily="34" charset="-128"/>
              </a:rPr>
              <a:t>Rotation-Robust DTW [Keogh 05]</a:t>
            </a:r>
            <a:endParaRPr lang="en-US" altLang="en-US" sz="1200" dirty="0">
              <a:solidFill>
                <a:schemeClr val="bg1">
                  <a:lumMod val="65000"/>
                </a:schemeClr>
              </a:solidFill>
            </a:endParaRPr>
          </a:p>
        </p:txBody>
      </p:sp>
      <p:grpSp>
        <p:nvGrpSpPr>
          <p:cNvPr id="203793" name="Group 17">
            <a:extLst>
              <a:ext uri="{FF2B5EF4-FFF2-40B4-BE49-F238E27FC236}">
                <a16:creationId xmlns:a16="http://schemas.microsoft.com/office/drawing/2014/main" id="{20FC36CA-B307-4056-A1FB-062F997BD2AC}"/>
              </a:ext>
            </a:extLst>
          </p:cNvPr>
          <p:cNvGrpSpPr>
            <a:grpSpLocks noChangeAspect="1"/>
          </p:cNvGrpSpPr>
          <p:nvPr/>
        </p:nvGrpSpPr>
        <p:grpSpPr bwMode="auto">
          <a:xfrm>
            <a:off x="111807" y="2095571"/>
            <a:ext cx="3505200" cy="3460750"/>
            <a:chOff x="144" y="1152"/>
            <a:chExt cx="1730" cy="1708"/>
          </a:xfrm>
        </p:grpSpPr>
        <p:sp>
          <p:nvSpPr>
            <p:cNvPr id="203792" name="AutoShape 16">
              <a:extLst>
                <a:ext uri="{FF2B5EF4-FFF2-40B4-BE49-F238E27FC236}">
                  <a16:creationId xmlns:a16="http://schemas.microsoft.com/office/drawing/2014/main" id="{718C33AC-BE16-496C-A379-C1C96671A3B0}"/>
                </a:ext>
              </a:extLst>
            </p:cNvPr>
            <p:cNvSpPr>
              <a:spLocks noChangeAspect="1" noChangeArrowheads="1" noTextEdit="1"/>
            </p:cNvSpPr>
            <p:nvPr/>
          </p:nvSpPr>
          <p:spPr bwMode="auto">
            <a:xfrm>
              <a:off x="144" y="1152"/>
              <a:ext cx="1730" cy="1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794" name="Line 18">
              <a:extLst>
                <a:ext uri="{FF2B5EF4-FFF2-40B4-BE49-F238E27FC236}">
                  <a16:creationId xmlns:a16="http://schemas.microsoft.com/office/drawing/2014/main" id="{14DBC76A-A244-432E-BD29-4850F6F145B6}"/>
                </a:ext>
              </a:extLst>
            </p:cNvPr>
            <p:cNvSpPr>
              <a:spLocks noChangeShapeType="1"/>
            </p:cNvSpPr>
            <p:nvPr/>
          </p:nvSpPr>
          <p:spPr bwMode="auto">
            <a:xfrm flipH="1">
              <a:off x="187" y="2285"/>
              <a:ext cx="247" cy="249"/>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95" name="Line 19">
              <a:extLst>
                <a:ext uri="{FF2B5EF4-FFF2-40B4-BE49-F238E27FC236}">
                  <a16:creationId xmlns:a16="http://schemas.microsoft.com/office/drawing/2014/main" id="{8544FF30-2F40-4E8D-953D-F50FFD8354A3}"/>
                </a:ext>
              </a:extLst>
            </p:cNvPr>
            <p:cNvSpPr>
              <a:spLocks noChangeShapeType="1"/>
            </p:cNvSpPr>
            <p:nvPr/>
          </p:nvSpPr>
          <p:spPr bwMode="auto">
            <a:xfrm flipH="1">
              <a:off x="547" y="1986"/>
              <a:ext cx="369" cy="760"/>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96" name="Line 20">
              <a:extLst>
                <a:ext uri="{FF2B5EF4-FFF2-40B4-BE49-F238E27FC236}">
                  <a16:creationId xmlns:a16="http://schemas.microsoft.com/office/drawing/2014/main" id="{E29E393C-BAF2-4A0C-BBCE-73320C703551}"/>
                </a:ext>
              </a:extLst>
            </p:cNvPr>
            <p:cNvSpPr>
              <a:spLocks noChangeShapeType="1"/>
            </p:cNvSpPr>
            <p:nvPr/>
          </p:nvSpPr>
          <p:spPr bwMode="auto">
            <a:xfrm flipH="1">
              <a:off x="872" y="1804"/>
              <a:ext cx="478" cy="768"/>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97" name="Line 21">
              <a:extLst>
                <a:ext uri="{FF2B5EF4-FFF2-40B4-BE49-F238E27FC236}">
                  <a16:creationId xmlns:a16="http://schemas.microsoft.com/office/drawing/2014/main" id="{37C067CA-9C86-4262-AC60-B0A1C5C547B5}"/>
                </a:ext>
              </a:extLst>
            </p:cNvPr>
            <p:cNvSpPr>
              <a:spLocks noChangeShapeType="1"/>
            </p:cNvSpPr>
            <p:nvPr/>
          </p:nvSpPr>
          <p:spPr bwMode="auto">
            <a:xfrm>
              <a:off x="1045" y="2251"/>
              <a:ext cx="378" cy="490"/>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98" name="Line 22">
              <a:extLst>
                <a:ext uri="{FF2B5EF4-FFF2-40B4-BE49-F238E27FC236}">
                  <a16:creationId xmlns:a16="http://schemas.microsoft.com/office/drawing/2014/main" id="{CEAD3FA4-A085-41BD-9A74-08469E6465DD}"/>
                </a:ext>
              </a:extLst>
            </p:cNvPr>
            <p:cNvSpPr>
              <a:spLocks noChangeShapeType="1"/>
            </p:cNvSpPr>
            <p:nvPr/>
          </p:nvSpPr>
          <p:spPr bwMode="auto">
            <a:xfrm flipH="1">
              <a:off x="1013" y="1994"/>
              <a:ext cx="469" cy="556"/>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99" name="Line 23">
              <a:extLst>
                <a:ext uri="{FF2B5EF4-FFF2-40B4-BE49-F238E27FC236}">
                  <a16:creationId xmlns:a16="http://schemas.microsoft.com/office/drawing/2014/main" id="{741AF0AD-F8DB-4CD6-8444-7D12015CBC95}"/>
                </a:ext>
              </a:extLst>
            </p:cNvPr>
            <p:cNvSpPr>
              <a:spLocks noChangeShapeType="1"/>
            </p:cNvSpPr>
            <p:nvPr/>
          </p:nvSpPr>
          <p:spPr bwMode="auto">
            <a:xfrm>
              <a:off x="170" y="2776"/>
              <a:ext cx="168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00" name="Rectangle 24">
              <a:extLst>
                <a:ext uri="{FF2B5EF4-FFF2-40B4-BE49-F238E27FC236}">
                  <a16:creationId xmlns:a16="http://schemas.microsoft.com/office/drawing/2014/main" id="{7450F678-FFAB-46EC-A3A9-7744C40A7214}"/>
                </a:ext>
              </a:extLst>
            </p:cNvPr>
            <p:cNvSpPr>
              <a:spLocks noChangeArrowheads="1"/>
            </p:cNvSpPr>
            <p:nvPr/>
          </p:nvSpPr>
          <p:spPr bwMode="auto">
            <a:xfrm>
              <a:off x="144" y="2792"/>
              <a:ext cx="43"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01" name="Rectangle 25">
              <a:extLst>
                <a:ext uri="{FF2B5EF4-FFF2-40B4-BE49-F238E27FC236}">
                  <a16:creationId xmlns:a16="http://schemas.microsoft.com/office/drawing/2014/main" id="{36DD7682-7C24-40E0-B05E-35F1533BC216}"/>
                </a:ext>
              </a:extLst>
            </p:cNvPr>
            <p:cNvSpPr>
              <a:spLocks noChangeArrowheads="1"/>
            </p:cNvSpPr>
            <p:nvPr/>
          </p:nvSpPr>
          <p:spPr bwMode="auto">
            <a:xfrm>
              <a:off x="144"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02" name="Rectangle 26">
              <a:extLst>
                <a:ext uri="{FF2B5EF4-FFF2-40B4-BE49-F238E27FC236}">
                  <a16:creationId xmlns:a16="http://schemas.microsoft.com/office/drawing/2014/main" id="{15C01E3D-6672-44AE-AD3F-13F1B37EFA39}"/>
                </a:ext>
              </a:extLst>
            </p:cNvPr>
            <p:cNvSpPr>
              <a:spLocks noChangeArrowheads="1"/>
            </p:cNvSpPr>
            <p:nvPr/>
          </p:nvSpPr>
          <p:spPr bwMode="auto">
            <a:xfrm>
              <a:off x="160"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2</a:t>
              </a:r>
              <a:endParaRPr lang="en-US" altLang="en-US"/>
            </a:p>
          </p:txBody>
        </p:sp>
        <p:sp>
          <p:nvSpPr>
            <p:cNvPr id="203803" name="Line 27">
              <a:extLst>
                <a:ext uri="{FF2B5EF4-FFF2-40B4-BE49-F238E27FC236}">
                  <a16:creationId xmlns:a16="http://schemas.microsoft.com/office/drawing/2014/main" id="{BC220CB9-0A33-4D6E-A058-B070E9933085}"/>
                </a:ext>
              </a:extLst>
            </p:cNvPr>
            <p:cNvSpPr>
              <a:spLocks noChangeShapeType="1"/>
            </p:cNvSpPr>
            <p:nvPr/>
          </p:nvSpPr>
          <p:spPr bwMode="auto">
            <a:xfrm flipV="1">
              <a:off x="380"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04" name="Rectangle 28">
              <a:extLst>
                <a:ext uri="{FF2B5EF4-FFF2-40B4-BE49-F238E27FC236}">
                  <a16:creationId xmlns:a16="http://schemas.microsoft.com/office/drawing/2014/main" id="{067C6220-0663-4B01-8E28-160C68FB5771}"/>
                </a:ext>
              </a:extLst>
            </p:cNvPr>
            <p:cNvSpPr>
              <a:spLocks noChangeArrowheads="1"/>
            </p:cNvSpPr>
            <p:nvPr/>
          </p:nvSpPr>
          <p:spPr bwMode="auto">
            <a:xfrm>
              <a:off x="329" y="2792"/>
              <a:ext cx="82"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05" name="Rectangle 29">
              <a:extLst>
                <a:ext uri="{FF2B5EF4-FFF2-40B4-BE49-F238E27FC236}">
                  <a16:creationId xmlns:a16="http://schemas.microsoft.com/office/drawing/2014/main" id="{89CD1CB4-EDB8-4DAE-9E4D-7DDF77CE1511}"/>
                </a:ext>
              </a:extLst>
            </p:cNvPr>
            <p:cNvSpPr>
              <a:spLocks noChangeArrowheads="1"/>
            </p:cNvSpPr>
            <p:nvPr/>
          </p:nvSpPr>
          <p:spPr bwMode="auto">
            <a:xfrm>
              <a:off x="329"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06" name="Rectangle 30">
              <a:extLst>
                <a:ext uri="{FF2B5EF4-FFF2-40B4-BE49-F238E27FC236}">
                  <a16:creationId xmlns:a16="http://schemas.microsoft.com/office/drawing/2014/main" id="{BD724B91-983F-4A7D-B373-6FA379BBFEFA}"/>
                </a:ext>
              </a:extLst>
            </p:cNvPr>
            <p:cNvSpPr>
              <a:spLocks noChangeArrowheads="1"/>
            </p:cNvSpPr>
            <p:nvPr/>
          </p:nvSpPr>
          <p:spPr bwMode="auto">
            <a:xfrm>
              <a:off x="346"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1.5</a:t>
              </a:r>
              <a:endParaRPr lang="en-US" altLang="en-US"/>
            </a:p>
          </p:txBody>
        </p:sp>
        <p:sp>
          <p:nvSpPr>
            <p:cNvPr id="203807" name="Line 31">
              <a:extLst>
                <a:ext uri="{FF2B5EF4-FFF2-40B4-BE49-F238E27FC236}">
                  <a16:creationId xmlns:a16="http://schemas.microsoft.com/office/drawing/2014/main" id="{70EE7BA1-A6B1-4E2D-AFDA-99A0B1B3705C}"/>
                </a:ext>
              </a:extLst>
            </p:cNvPr>
            <p:cNvSpPr>
              <a:spLocks noChangeShapeType="1"/>
            </p:cNvSpPr>
            <p:nvPr/>
          </p:nvSpPr>
          <p:spPr bwMode="auto">
            <a:xfrm flipV="1">
              <a:off x="589"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08" name="Rectangle 32">
              <a:extLst>
                <a:ext uri="{FF2B5EF4-FFF2-40B4-BE49-F238E27FC236}">
                  <a16:creationId xmlns:a16="http://schemas.microsoft.com/office/drawing/2014/main" id="{4D85236D-14B8-48C2-8EAE-2C5301C5A5F7}"/>
                </a:ext>
              </a:extLst>
            </p:cNvPr>
            <p:cNvSpPr>
              <a:spLocks noChangeArrowheads="1"/>
            </p:cNvSpPr>
            <p:nvPr/>
          </p:nvSpPr>
          <p:spPr bwMode="auto">
            <a:xfrm>
              <a:off x="562" y="2792"/>
              <a:ext cx="43"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09" name="Rectangle 33">
              <a:extLst>
                <a:ext uri="{FF2B5EF4-FFF2-40B4-BE49-F238E27FC236}">
                  <a16:creationId xmlns:a16="http://schemas.microsoft.com/office/drawing/2014/main" id="{B8A55914-A35D-4730-BCBA-502D3D3DD868}"/>
                </a:ext>
              </a:extLst>
            </p:cNvPr>
            <p:cNvSpPr>
              <a:spLocks noChangeArrowheads="1"/>
            </p:cNvSpPr>
            <p:nvPr/>
          </p:nvSpPr>
          <p:spPr bwMode="auto">
            <a:xfrm>
              <a:off x="562"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10" name="Rectangle 34">
              <a:extLst>
                <a:ext uri="{FF2B5EF4-FFF2-40B4-BE49-F238E27FC236}">
                  <a16:creationId xmlns:a16="http://schemas.microsoft.com/office/drawing/2014/main" id="{BFC17EB5-F6B5-4F42-8297-E4984BDB65AC}"/>
                </a:ext>
              </a:extLst>
            </p:cNvPr>
            <p:cNvSpPr>
              <a:spLocks noChangeArrowheads="1"/>
            </p:cNvSpPr>
            <p:nvPr/>
          </p:nvSpPr>
          <p:spPr bwMode="auto">
            <a:xfrm>
              <a:off x="578"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a:t>
              </a:r>
              <a:endParaRPr lang="en-US" altLang="en-US"/>
            </a:p>
          </p:txBody>
        </p:sp>
        <p:sp>
          <p:nvSpPr>
            <p:cNvPr id="203811" name="Line 35">
              <a:extLst>
                <a:ext uri="{FF2B5EF4-FFF2-40B4-BE49-F238E27FC236}">
                  <a16:creationId xmlns:a16="http://schemas.microsoft.com/office/drawing/2014/main" id="{C8DFA838-6CCC-4E1B-AF32-1970A5CBC70A}"/>
                </a:ext>
              </a:extLst>
            </p:cNvPr>
            <p:cNvSpPr>
              <a:spLocks noChangeShapeType="1"/>
            </p:cNvSpPr>
            <p:nvPr/>
          </p:nvSpPr>
          <p:spPr bwMode="auto">
            <a:xfrm flipV="1">
              <a:off x="799"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12" name="Rectangle 36">
              <a:extLst>
                <a:ext uri="{FF2B5EF4-FFF2-40B4-BE49-F238E27FC236}">
                  <a16:creationId xmlns:a16="http://schemas.microsoft.com/office/drawing/2014/main" id="{87F9AEDC-DB7C-416D-AD88-24DDC65B0439}"/>
                </a:ext>
              </a:extLst>
            </p:cNvPr>
            <p:cNvSpPr>
              <a:spLocks noChangeArrowheads="1"/>
            </p:cNvSpPr>
            <p:nvPr/>
          </p:nvSpPr>
          <p:spPr bwMode="auto">
            <a:xfrm>
              <a:off x="748" y="2792"/>
              <a:ext cx="8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13" name="Rectangle 37">
              <a:extLst>
                <a:ext uri="{FF2B5EF4-FFF2-40B4-BE49-F238E27FC236}">
                  <a16:creationId xmlns:a16="http://schemas.microsoft.com/office/drawing/2014/main" id="{C175C82A-0484-4A98-8A34-6BC6EB007C2A}"/>
                </a:ext>
              </a:extLst>
            </p:cNvPr>
            <p:cNvSpPr>
              <a:spLocks noChangeArrowheads="1"/>
            </p:cNvSpPr>
            <p:nvPr/>
          </p:nvSpPr>
          <p:spPr bwMode="auto">
            <a:xfrm>
              <a:off x="748"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14" name="Rectangle 38">
              <a:extLst>
                <a:ext uri="{FF2B5EF4-FFF2-40B4-BE49-F238E27FC236}">
                  <a16:creationId xmlns:a16="http://schemas.microsoft.com/office/drawing/2014/main" id="{7BCD2A74-A493-4F80-8B6F-4DD20837FDCD}"/>
                </a:ext>
              </a:extLst>
            </p:cNvPr>
            <p:cNvSpPr>
              <a:spLocks noChangeArrowheads="1"/>
            </p:cNvSpPr>
            <p:nvPr/>
          </p:nvSpPr>
          <p:spPr bwMode="auto">
            <a:xfrm>
              <a:off x="764"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0.5</a:t>
              </a:r>
              <a:endParaRPr lang="en-US" altLang="en-US"/>
            </a:p>
          </p:txBody>
        </p:sp>
        <p:sp>
          <p:nvSpPr>
            <p:cNvPr id="203815" name="Line 39">
              <a:extLst>
                <a:ext uri="{FF2B5EF4-FFF2-40B4-BE49-F238E27FC236}">
                  <a16:creationId xmlns:a16="http://schemas.microsoft.com/office/drawing/2014/main" id="{512C8BC4-7A3B-4294-85C5-EE8F85818723}"/>
                </a:ext>
              </a:extLst>
            </p:cNvPr>
            <p:cNvSpPr>
              <a:spLocks noChangeShapeType="1"/>
            </p:cNvSpPr>
            <p:nvPr/>
          </p:nvSpPr>
          <p:spPr bwMode="auto">
            <a:xfrm flipV="1">
              <a:off x="1011"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16" name="Rectangle 40">
              <a:extLst>
                <a:ext uri="{FF2B5EF4-FFF2-40B4-BE49-F238E27FC236}">
                  <a16:creationId xmlns:a16="http://schemas.microsoft.com/office/drawing/2014/main" id="{AAFD7355-4332-40C5-A605-655C1100B35C}"/>
                </a:ext>
              </a:extLst>
            </p:cNvPr>
            <p:cNvSpPr>
              <a:spLocks noChangeArrowheads="1"/>
            </p:cNvSpPr>
            <p:nvPr/>
          </p:nvSpPr>
          <p:spPr bwMode="auto">
            <a:xfrm>
              <a:off x="1000" y="2792"/>
              <a:ext cx="27"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17" name="Rectangle 41">
              <a:extLst>
                <a:ext uri="{FF2B5EF4-FFF2-40B4-BE49-F238E27FC236}">
                  <a16:creationId xmlns:a16="http://schemas.microsoft.com/office/drawing/2014/main" id="{8C7F94E4-37D8-4BD9-827A-971FDB803338}"/>
                </a:ext>
              </a:extLst>
            </p:cNvPr>
            <p:cNvSpPr>
              <a:spLocks noChangeArrowheads="1"/>
            </p:cNvSpPr>
            <p:nvPr/>
          </p:nvSpPr>
          <p:spPr bwMode="auto">
            <a:xfrm>
              <a:off x="1000"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0</a:t>
              </a:r>
              <a:endParaRPr lang="en-US" altLang="en-US"/>
            </a:p>
          </p:txBody>
        </p:sp>
        <p:sp>
          <p:nvSpPr>
            <p:cNvPr id="203818" name="Line 42">
              <a:extLst>
                <a:ext uri="{FF2B5EF4-FFF2-40B4-BE49-F238E27FC236}">
                  <a16:creationId xmlns:a16="http://schemas.microsoft.com/office/drawing/2014/main" id="{9C2C6F3C-02A9-4404-B573-2E90909B5BE9}"/>
                </a:ext>
              </a:extLst>
            </p:cNvPr>
            <p:cNvSpPr>
              <a:spLocks noChangeShapeType="1"/>
            </p:cNvSpPr>
            <p:nvPr/>
          </p:nvSpPr>
          <p:spPr bwMode="auto">
            <a:xfrm flipV="1">
              <a:off x="1221"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19" name="Rectangle 43">
              <a:extLst>
                <a:ext uri="{FF2B5EF4-FFF2-40B4-BE49-F238E27FC236}">
                  <a16:creationId xmlns:a16="http://schemas.microsoft.com/office/drawing/2014/main" id="{414BB906-C29C-4179-9152-D920DED4E0A4}"/>
                </a:ext>
              </a:extLst>
            </p:cNvPr>
            <p:cNvSpPr>
              <a:spLocks noChangeArrowheads="1"/>
            </p:cNvSpPr>
            <p:nvPr/>
          </p:nvSpPr>
          <p:spPr bwMode="auto">
            <a:xfrm>
              <a:off x="1187" y="2792"/>
              <a:ext cx="6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20" name="Rectangle 44">
              <a:extLst>
                <a:ext uri="{FF2B5EF4-FFF2-40B4-BE49-F238E27FC236}">
                  <a16:creationId xmlns:a16="http://schemas.microsoft.com/office/drawing/2014/main" id="{BD881B9F-A5AB-402D-83CD-87A0AD58D130}"/>
                </a:ext>
              </a:extLst>
            </p:cNvPr>
            <p:cNvSpPr>
              <a:spLocks noChangeArrowheads="1"/>
            </p:cNvSpPr>
            <p:nvPr/>
          </p:nvSpPr>
          <p:spPr bwMode="auto">
            <a:xfrm>
              <a:off x="1187"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0.5</a:t>
              </a:r>
              <a:endParaRPr lang="en-US" altLang="en-US"/>
            </a:p>
          </p:txBody>
        </p:sp>
        <p:sp>
          <p:nvSpPr>
            <p:cNvPr id="203821" name="Line 45">
              <a:extLst>
                <a:ext uri="{FF2B5EF4-FFF2-40B4-BE49-F238E27FC236}">
                  <a16:creationId xmlns:a16="http://schemas.microsoft.com/office/drawing/2014/main" id="{5C567126-E27A-4E9F-8D80-AE42D19C2AB4}"/>
                </a:ext>
              </a:extLst>
            </p:cNvPr>
            <p:cNvSpPr>
              <a:spLocks noChangeShapeType="1"/>
            </p:cNvSpPr>
            <p:nvPr/>
          </p:nvSpPr>
          <p:spPr bwMode="auto">
            <a:xfrm flipV="1">
              <a:off x="1430"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22" name="Rectangle 46">
              <a:extLst>
                <a:ext uri="{FF2B5EF4-FFF2-40B4-BE49-F238E27FC236}">
                  <a16:creationId xmlns:a16="http://schemas.microsoft.com/office/drawing/2014/main" id="{477599FF-19F3-4A7C-9291-1CC6A48D533A}"/>
                </a:ext>
              </a:extLst>
            </p:cNvPr>
            <p:cNvSpPr>
              <a:spLocks noChangeArrowheads="1"/>
            </p:cNvSpPr>
            <p:nvPr/>
          </p:nvSpPr>
          <p:spPr bwMode="auto">
            <a:xfrm>
              <a:off x="1418" y="2792"/>
              <a:ext cx="26"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23" name="Rectangle 47">
              <a:extLst>
                <a:ext uri="{FF2B5EF4-FFF2-40B4-BE49-F238E27FC236}">
                  <a16:creationId xmlns:a16="http://schemas.microsoft.com/office/drawing/2014/main" id="{65A65F82-706F-4D12-AFE4-4C1DE8F934AB}"/>
                </a:ext>
              </a:extLst>
            </p:cNvPr>
            <p:cNvSpPr>
              <a:spLocks noChangeArrowheads="1"/>
            </p:cNvSpPr>
            <p:nvPr/>
          </p:nvSpPr>
          <p:spPr bwMode="auto">
            <a:xfrm>
              <a:off x="1418"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a:t>
              </a:r>
              <a:endParaRPr lang="en-US" altLang="en-US"/>
            </a:p>
          </p:txBody>
        </p:sp>
        <p:sp>
          <p:nvSpPr>
            <p:cNvPr id="203824" name="Line 48">
              <a:extLst>
                <a:ext uri="{FF2B5EF4-FFF2-40B4-BE49-F238E27FC236}">
                  <a16:creationId xmlns:a16="http://schemas.microsoft.com/office/drawing/2014/main" id="{A5F43330-F6F2-4272-A326-DD90DF45FFBB}"/>
                </a:ext>
              </a:extLst>
            </p:cNvPr>
            <p:cNvSpPr>
              <a:spLocks noChangeShapeType="1"/>
            </p:cNvSpPr>
            <p:nvPr/>
          </p:nvSpPr>
          <p:spPr bwMode="auto">
            <a:xfrm flipV="1">
              <a:off x="1639"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25" name="Rectangle 49">
              <a:extLst>
                <a:ext uri="{FF2B5EF4-FFF2-40B4-BE49-F238E27FC236}">
                  <a16:creationId xmlns:a16="http://schemas.microsoft.com/office/drawing/2014/main" id="{EED87B2F-7CBE-4A5D-B44A-ADE3FD31DA36}"/>
                </a:ext>
              </a:extLst>
            </p:cNvPr>
            <p:cNvSpPr>
              <a:spLocks noChangeArrowheads="1"/>
            </p:cNvSpPr>
            <p:nvPr/>
          </p:nvSpPr>
          <p:spPr bwMode="auto">
            <a:xfrm>
              <a:off x="1605" y="2792"/>
              <a:ext cx="6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26" name="Rectangle 50">
              <a:extLst>
                <a:ext uri="{FF2B5EF4-FFF2-40B4-BE49-F238E27FC236}">
                  <a16:creationId xmlns:a16="http://schemas.microsoft.com/office/drawing/2014/main" id="{4E41F1A6-6751-4984-9883-FE3698B561A0}"/>
                </a:ext>
              </a:extLst>
            </p:cNvPr>
            <p:cNvSpPr>
              <a:spLocks noChangeArrowheads="1"/>
            </p:cNvSpPr>
            <p:nvPr/>
          </p:nvSpPr>
          <p:spPr bwMode="auto">
            <a:xfrm>
              <a:off x="1605"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1.5</a:t>
              </a:r>
              <a:endParaRPr lang="en-US" altLang="en-US"/>
            </a:p>
          </p:txBody>
        </p:sp>
        <p:sp>
          <p:nvSpPr>
            <p:cNvPr id="203827" name="Line 51">
              <a:extLst>
                <a:ext uri="{FF2B5EF4-FFF2-40B4-BE49-F238E27FC236}">
                  <a16:creationId xmlns:a16="http://schemas.microsoft.com/office/drawing/2014/main" id="{4C2EC29E-550B-42B6-8B6F-F380697986A0}"/>
                </a:ext>
              </a:extLst>
            </p:cNvPr>
            <p:cNvSpPr>
              <a:spLocks noChangeShapeType="1"/>
            </p:cNvSpPr>
            <p:nvPr/>
          </p:nvSpPr>
          <p:spPr bwMode="auto">
            <a:xfrm flipV="1">
              <a:off x="1852"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28" name="Rectangle 52">
              <a:extLst>
                <a:ext uri="{FF2B5EF4-FFF2-40B4-BE49-F238E27FC236}">
                  <a16:creationId xmlns:a16="http://schemas.microsoft.com/office/drawing/2014/main" id="{A18C269A-B65B-4F24-BE6E-6C9894D03CC7}"/>
                </a:ext>
              </a:extLst>
            </p:cNvPr>
            <p:cNvSpPr>
              <a:spLocks noChangeArrowheads="1"/>
            </p:cNvSpPr>
            <p:nvPr/>
          </p:nvSpPr>
          <p:spPr bwMode="auto">
            <a:xfrm>
              <a:off x="1841" y="2792"/>
              <a:ext cx="27"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29" name="Rectangle 53">
              <a:extLst>
                <a:ext uri="{FF2B5EF4-FFF2-40B4-BE49-F238E27FC236}">
                  <a16:creationId xmlns:a16="http://schemas.microsoft.com/office/drawing/2014/main" id="{24CC1D26-1711-4386-A53B-3DAB9BE5290A}"/>
                </a:ext>
              </a:extLst>
            </p:cNvPr>
            <p:cNvSpPr>
              <a:spLocks noChangeArrowheads="1"/>
            </p:cNvSpPr>
            <p:nvPr/>
          </p:nvSpPr>
          <p:spPr bwMode="auto">
            <a:xfrm>
              <a:off x="1841"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2</a:t>
              </a:r>
              <a:endParaRPr lang="en-US" altLang="en-US"/>
            </a:p>
          </p:txBody>
        </p:sp>
        <p:sp>
          <p:nvSpPr>
            <p:cNvPr id="203830" name="Line 54">
              <a:extLst>
                <a:ext uri="{FF2B5EF4-FFF2-40B4-BE49-F238E27FC236}">
                  <a16:creationId xmlns:a16="http://schemas.microsoft.com/office/drawing/2014/main" id="{242C4875-565D-4D7D-ABEA-C3BCD29FFAD4}"/>
                </a:ext>
              </a:extLst>
            </p:cNvPr>
            <p:cNvSpPr>
              <a:spLocks noChangeShapeType="1"/>
            </p:cNvSpPr>
            <p:nvPr/>
          </p:nvSpPr>
          <p:spPr bwMode="auto">
            <a:xfrm flipH="1">
              <a:off x="1832" y="2776"/>
              <a:ext cx="20"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31" name="Freeform 55">
              <a:extLst>
                <a:ext uri="{FF2B5EF4-FFF2-40B4-BE49-F238E27FC236}">
                  <a16:creationId xmlns:a16="http://schemas.microsoft.com/office/drawing/2014/main" id="{A90D7009-A413-479D-B73A-318C1FAF6672}"/>
                </a:ext>
              </a:extLst>
            </p:cNvPr>
            <p:cNvSpPr>
              <a:spLocks/>
            </p:cNvSpPr>
            <p:nvPr/>
          </p:nvSpPr>
          <p:spPr bwMode="auto">
            <a:xfrm>
              <a:off x="182" y="2529"/>
              <a:ext cx="571" cy="222"/>
            </a:xfrm>
            <a:custGeom>
              <a:avLst/>
              <a:gdLst>
                <a:gd name="T0" fmla="*/ 36 w 1141"/>
                <a:gd name="T1" fmla="*/ 29 h 443"/>
                <a:gd name="T2" fmla="*/ 56 w 1141"/>
                <a:gd name="T3" fmla="*/ 47 h 443"/>
                <a:gd name="T4" fmla="*/ 98 w 1141"/>
                <a:gd name="T5" fmla="*/ 72 h 443"/>
                <a:gd name="T6" fmla="*/ 119 w 1141"/>
                <a:gd name="T7" fmla="*/ 89 h 443"/>
                <a:gd name="T8" fmla="*/ 154 w 1141"/>
                <a:gd name="T9" fmla="*/ 121 h 443"/>
                <a:gd name="T10" fmla="*/ 192 w 1141"/>
                <a:gd name="T11" fmla="*/ 154 h 443"/>
                <a:gd name="T12" fmla="*/ 226 w 1141"/>
                <a:gd name="T13" fmla="*/ 185 h 443"/>
                <a:gd name="T14" fmla="*/ 253 w 1141"/>
                <a:gd name="T15" fmla="*/ 195 h 443"/>
                <a:gd name="T16" fmla="*/ 293 w 1141"/>
                <a:gd name="T17" fmla="*/ 232 h 443"/>
                <a:gd name="T18" fmla="*/ 326 w 1141"/>
                <a:gd name="T19" fmla="*/ 248 h 443"/>
                <a:gd name="T20" fmla="*/ 365 w 1141"/>
                <a:gd name="T21" fmla="*/ 273 h 443"/>
                <a:gd name="T22" fmla="*/ 396 w 1141"/>
                <a:gd name="T23" fmla="*/ 302 h 443"/>
                <a:gd name="T24" fmla="*/ 429 w 1141"/>
                <a:gd name="T25" fmla="*/ 308 h 443"/>
                <a:gd name="T26" fmla="*/ 454 w 1141"/>
                <a:gd name="T27" fmla="*/ 336 h 443"/>
                <a:gd name="T28" fmla="*/ 485 w 1141"/>
                <a:gd name="T29" fmla="*/ 355 h 443"/>
                <a:gd name="T30" fmla="*/ 526 w 1141"/>
                <a:gd name="T31" fmla="*/ 369 h 443"/>
                <a:gd name="T32" fmla="*/ 557 w 1141"/>
                <a:gd name="T33" fmla="*/ 376 h 443"/>
                <a:gd name="T34" fmla="*/ 597 w 1141"/>
                <a:gd name="T35" fmla="*/ 400 h 443"/>
                <a:gd name="T36" fmla="*/ 628 w 1141"/>
                <a:gd name="T37" fmla="*/ 407 h 443"/>
                <a:gd name="T38" fmla="*/ 669 w 1141"/>
                <a:gd name="T39" fmla="*/ 432 h 443"/>
                <a:gd name="T40" fmla="*/ 722 w 1141"/>
                <a:gd name="T41" fmla="*/ 443 h 443"/>
                <a:gd name="T42" fmla="*/ 767 w 1141"/>
                <a:gd name="T43" fmla="*/ 432 h 443"/>
                <a:gd name="T44" fmla="*/ 801 w 1141"/>
                <a:gd name="T45" fmla="*/ 418 h 443"/>
                <a:gd name="T46" fmla="*/ 837 w 1141"/>
                <a:gd name="T47" fmla="*/ 396 h 443"/>
                <a:gd name="T48" fmla="*/ 865 w 1141"/>
                <a:gd name="T49" fmla="*/ 391 h 443"/>
                <a:gd name="T50" fmla="*/ 901 w 1141"/>
                <a:gd name="T51" fmla="*/ 376 h 443"/>
                <a:gd name="T52" fmla="*/ 935 w 1141"/>
                <a:gd name="T53" fmla="*/ 365 h 443"/>
                <a:gd name="T54" fmla="*/ 964 w 1141"/>
                <a:gd name="T55" fmla="*/ 338 h 443"/>
                <a:gd name="T56" fmla="*/ 998 w 1141"/>
                <a:gd name="T57" fmla="*/ 336 h 443"/>
                <a:gd name="T58" fmla="*/ 1036 w 1141"/>
                <a:gd name="T59" fmla="*/ 326 h 443"/>
                <a:gd name="T60" fmla="*/ 1098 w 1141"/>
                <a:gd name="T61" fmla="*/ 317 h 443"/>
                <a:gd name="T62" fmla="*/ 1125 w 1141"/>
                <a:gd name="T63" fmla="*/ 308 h 443"/>
                <a:gd name="T64" fmla="*/ 1045 w 1141"/>
                <a:gd name="T65" fmla="*/ 299 h 443"/>
                <a:gd name="T66" fmla="*/ 1011 w 1141"/>
                <a:gd name="T67" fmla="*/ 311 h 443"/>
                <a:gd name="T68" fmla="*/ 982 w 1141"/>
                <a:gd name="T69" fmla="*/ 338 h 443"/>
                <a:gd name="T70" fmla="*/ 946 w 1141"/>
                <a:gd name="T71" fmla="*/ 340 h 443"/>
                <a:gd name="T72" fmla="*/ 902 w 1141"/>
                <a:gd name="T73" fmla="*/ 351 h 443"/>
                <a:gd name="T74" fmla="*/ 868 w 1141"/>
                <a:gd name="T75" fmla="*/ 365 h 443"/>
                <a:gd name="T76" fmla="*/ 848 w 1141"/>
                <a:gd name="T77" fmla="*/ 382 h 443"/>
                <a:gd name="T78" fmla="*/ 803 w 1141"/>
                <a:gd name="T79" fmla="*/ 393 h 443"/>
                <a:gd name="T80" fmla="*/ 770 w 1141"/>
                <a:gd name="T81" fmla="*/ 407 h 443"/>
                <a:gd name="T82" fmla="*/ 736 w 1141"/>
                <a:gd name="T83" fmla="*/ 429 h 443"/>
                <a:gd name="T84" fmla="*/ 705 w 1141"/>
                <a:gd name="T85" fmla="*/ 414 h 443"/>
                <a:gd name="T86" fmla="*/ 651 w 1141"/>
                <a:gd name="T87" fmla="*/ 403 h 443"/>
                <a:gd name="T88" fmla="*/ 624 w 1141"/>
                <a:gd name="T89" fmla="*/ 396 h 443"/>
                <a:gd name="T90" fmla="*/ 579 w 1141"/>
                <a:gd name="T91" fmla="*/ 373 h 443"/>
                <a:gd name="T92" fmla="*/ 552 w 1141"/>
                <a:gd name="T93" fmla="*/ 365 h 443"/>
                <a:gd name="T94" fmla="*/ 508 w 1141"/>
                <a:gd name="T95" fmla="*/ 340 h 443"/>
                <a:gd name="T96" fmla="*/ 481 w 1141"/>
                <a:gd name="T97" fmla="*/ 333 h 443"/>
                <a:gd name="T98" fmla="*/ 436 w 1141"/>
                <a:gd name="T99" fmla="*/ 308 h 443"/>
                <a:gd name="T100" fmla="*/ 418 w 1141"/>
                <a:gd name="T101" fmla="*/ 291 h 443"/>
                <a:gd name="T102" fmla="*/ 374 w 1141"/>
                <a:gd name="T103" fmla="*/ 275 h 443"/>
                <a:gd name="T104" fmla="*/ 347 w 1141"/>
                <a:gd name="T105" fmla="*/ 244 h 443"/>
                <a:gd name="T106" fmla="*/ 318 w 1141"/>
                <a:gd name="T107" fmla="*/ 226 h 443"/>
                <a:gd name="T108" fmla="*/ 277 w 1141"/>
                <a:gd name="T109" fmla="*/ 203 h 443"/>
                <a:gd name="T110" fmla="*/ 248 w 1141"/>
                <a:gd name="T111" fmla="*/ 174 h 443"/>
                <a:gd name="T112" fmla="*/ 212 w 1141"/>
                <a:gd name="T113" fmla="*/ 143 h 443"/>
                <a:gd name="T114" fmla="*/ 186 w 1141"/>
                <a:gd name="T115" fmla="*/ 132 h 443"/>
                <a:gd name="T116" fmla="*/ 150 w 1141"/>
                <a:gd name="T117" fmla="*/ 101 h 443"/>
                <a:gd name="T118" fmla="*/ 107 w 1141"/>
                <a:gd name="T119" fmla="*/ 74 h 443"/>
                <a:gd name="T120" fmla="*/ 80 w 1141"/>
                <a:gd name="T121" fmla="*/ 44 h 443"/>
                <a:gd name="T122" fmla="*/ 45 w 1141"/>
                <a:gd name="T123" fmla="*/ 22 h 443"/>
                <a:gd name="T124" fmla="*/ 16 w 1141"/>
                <a:gd name="T125" fmla="*/ 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41" h="443">
                  <a:moveTo>
                    <a:pt x="0" y="0"/>
                  </a:moveTo>
                  <a:lnTo>
                    <a:pt x="0" y="18"/>
                  </a:lnTo>
                  <a:lnTo>
                    <a:pt x="9" y="18"/>
                  </a:lnTo>
                  <a:lnTo>
                    <a:pt x="9" y="9"/>
                  </a:lnTo>
                  <a:lnTo>
                    <a:pt x="2" y="15"/>
                  </a:lnTo>
                  <a:lnTo>
                    <a:pt x="9" y="25"/>
                  </a:lnTo>
                  <a:lnTo>
                    <a:pt x="11" y="25"/>
                  </a:lnTo>
                  <a:lnTo>
                    <a:pt x="16" y="29"/>
                  </a:lnTo>
                  <a:lnTo>
                    <a:pt x="25" y="29"/>
                  </a:lnTo>
                  <a:lnTo>
                    <a:pt x="36" y="29"/>
                  </a:lnTo>
                  <a:lnTo>
                    <a:pt x="36" y="20"/>
                  </a:lnTo>
                  <a:lnTo>
                    <a:pt x="31" y="25"/>
                  </a:lnTo>
                  <a:lnTo>
                    <a:pt x="40" y="36"/>
                  </a:lnTo>
                  <a:lnTo>
                    <a:pt x="40" y="36"/>
                  </a:lnTo>
                  <a:lnTo>
                    <a:pt x="45" y="40"/>
                  </a:lnTo>
                  <a:lnTo>
                    <a:pt x="54" y="40"/>
                  </a:lnTo>
                  <a:lnTo>
                    <a:pt x="54" y="31"/>
                  </a:lnTo>
                  <a:lnTo>
                    <a:pt x="47" y="36"/>
                  </a:lnTo>
                  <a:lnTo>
                    <a:pt x="54" y="47"/>
                  </a:lnTo>
                  <a:lnTo>
                    <a:pt x="56" y="47"/>
                  </a:lnTo>
                  <a:lnTo>
                    <a:pt x="65" y="58"/>
                  </a:lnTo>
                  <a:lnTo>
                    <a:pt x="65" y="58"/>
                  </a:lnTo>
                  <a:lnTo>
                    <a:pt x="71" y="62"/>
                  </a:lnTo>
                  <a:lnTo>
                    <a:pt x="80" y="62"/>
                  </a:lnTo>
                  <a:lnTo>
                    <a:pt x="80" y="53"/>
                  </a:lnTo>
                  <a:lnTo>
                    <a:pt x="74" y="58"/>
                  </a:lnTo>
                  <a:lnTo>
                    <a:pt x="83" y="69"/>
                  </a:lnTo>
                  <a:lnTo>
                    <a:pt x="83" y="69"/>
                  </a:lnTo>
                  <a:lnTo>
                    <a:pt x="89" y="72"/>
                  </a:lnTo>
                  <a:lnTo>
                    <a:pt x="98" y="72"/>
                  </a:lnTo>
                  <a:lnTo>
                    <a:pt x="98" y="63"/>
                  </a:lnTo>
                  <a:lnTo>
                    <a:pt x="92" y="69"/>
                  </a:lnTo>
                  <a:lnTo>
                    <a:pt x="101" y="80"/>
                  </a:lnTo>
                  <a:lnTo>
                    <a:pt x="101" y="82"/>
                  </a:lnTo>
                  <a:lnTo>
                    <a:pt x="110" y="91"/>
                  </a:lnTo>
                  <a:lnTo>
                    <a:pt x="110" y="89"/>
                  </a:lnTo>
                  <a:lnTo>
                    <a:pt x="116" y="92"/>
                  </a:lnTo>
                  <a:lnTo>
                    <a:pt x="125" y="92"/>
                  </a:lnTo>
                  <a:lnTo>
                    <a:pt x="125" y="83"/>
                  </a:lnTo>
                  <a:lnTo>
                    <a:pt x="119" y="89"/>
                  </a:lnTo>
                  <a:lnTo>
                    <a:pt x="128" y="100"/>
                  </a:lnTo>
                  <a:lnTo>
                    <a:pt x="137" y="110"/>
                  </a:lnTo>
                  <a:lnTo>
                    <a:pt x="143" y="105"/>
                  </a:lnTo>
                  <a:lnTo>
                    <a:pt x="136" y="110"/>
                  </a:lnTo>
                  <a:lnTo>
                    <a:pt x="143" y="121"/>
                  </a:lnTo>
                  <a:lnTo>
                    <a:pt x="145" y="121"/>
                  </a:lnTo>
                  <a:lnTo>
                    <a:pt x="150" y="125"/>
                  </a:lnTo>
                  <a:lnTo>
                    <a:pt x="159" y="125"/>
                  </a:lnTo>
                  <a:lnTo>
                    <a:pt x="159" y="116"/>
                  </a:lnTo>
                  <a:lnTo>
                    <a:pt x="154" y="121"/>
                  </a:lnTo>
                  <a:lnTo>
                    <a:pt x="163" y="132"/>
                  </a:lnTo>
                  <a:lnTo>
                    <a:pt x="163" y="134"/>
                  </a:lnTo>
                  <a:lnTo>
                    <a:pt x="174" y="145"/>
                  </a:lnTo>
                  <a:lnTo>
                    <a:pt x="174" y="143"/>
                  </a:lnTo>
                  <a:lnTo>
                    <a:pt x="179" y="147"/>
                  </a:lnTo>
                  <a:lnTo>
                    <a:pt x="188" y="147"/>
                  </a:lnTo>
                  <a:lnTo>
                    <a:pt x="188" y="138"/>
                  </a:lnTo>
                  <a:lnTo>
                    <a:pt x="183" y="143"/>
                  </a:lnTo>
                  <a:lnTo>
                    <a:pt x="192" y="154"/>
                  </a:lnTo>
                  <a:lnTo>
                    <a:pt x="192" y="154"/>
                  </a:lnTo>
                  <a:lnTo>
                    <a:pt x="197" y="157"/>
                  </a:lnTo>
                  <a:lnTo>
                    <a:pt x="204" y="157"/>
                  </a:lnTo>
                  <a:lnTo>
                    <a:pt x="204" y="148"/>
                  </a:lnTo>
                  <a:lnTo>
                    <a:pt x="199" y="156"/>
                  </a:lnTo>
                  <a:lnTo>
                    <a:pt x="208" y="165"/>
                  </a:lnTo>
                  <a:lnTo>
                    <a:pt x="213" y="157"/>
                  </a:lnTo>
                  <a:lnTo>
                    <a:pt x="208" y="163"/>
                  </a:lnTo>
                  <a:lnTo>
                    <a:pt x="217" y="174"/>
                  </a:lnTo>
                  <a:lnTo>
                    <a:pt x="226" y="185"/>
                  </a:lnTo>
                  <a:lnTo>
                    <a:pt x="226" y="185"/>
                  </a:lnTo>
                  <a:lnTo>
                    <a:pt x="231" y="188"/>
                  </a:lnTo>
                  <a:lnTo>
                    <a:pt x="241" y="188"/>
                  </a:lnTo>
                  <a:lnTo>
                    <a:pt x="241" y="179"/>
                  </a:lnTo>
                  <a:lnTo>
                    <a:pt x="235" y="185"/>
                  </a:lnTo>
                  <a:lnTo>
                    <a:pt x="244" y="195"/>
                  </a:lnTo>
                  <a:lnTo>
                    <a:pt x="244" y="195"/>
                  </a:lnTo>
                  <a:lnTo>
                    <a:pt x="250" y="199"/>
                  </a:lnTo>
                  <a:lnTo>
                    <a:pt x="259" y="199"/>
                  </a:lnTo>
                  <a:lnTo>
                    <a:pt x="259" y="190"/>
                  </a:lnTo>
                  <a:lnTo>
                    <a:pt x="253" y="195"/>
                  </a:lnTo>
                  <a:lnTo>
                    <a:pt x="262" y="206"/>
                  </a:lnTo>
                  <a:lnTo>
                    <a:pt x="271" y="217"/>
                  </a:lnTo>
                  <a:lnTo>
                    <a:pt x="271" y="217"/>
                  </a:lnTo>
                  <a:lnTo>
                    <a:pt x="277" y="221"/>
                  </a:lnTo>
                  <a:lnTo>
                    <a:pt x="286" y="221"/>
                  </a:lnTo>
                  <a:lnTo>
                    <a:pt x="286" y="212"/>
                  </a:lnTo>
                  <a:lnTo>
                    <a:pt x="279" y="217"/>
                  </a:lnTo>
                  <a:lnTo>
                    <a:pt x="286" y="228"/>
                  </a:lnTo>
                  <a:lnTo>
                    <a:pt x="288" y="228"/>
                  </a:lnTo>
                  <a:lnTo>
                    <a:pt x="293" y="232"/>
                  </a:lnTo>
                  <a:lnTo>
                    <a:pt x="302" y="232"/>
                  </a:lnTo>
                  <a:lnTo>
                    <a:pt x="302" y="223"/>
                  </a:lnTo>
                  <a:lnTo>
                    <a:pt x="297" y="230"/>
                  </a:lnTo>
                  <a:lnTo>
                    <a:pt x="306" y="239"/>
                  </a:lnTo>
                  <a:lnTo>
                    <a:pt x="316" y="250"/>
                  </a:lnTo>
                  <a:lnTo>
                    <a:pt x="316" y="248"/>
                  </a:lnTo>
                  <a:lnTo>
                    <a:pt x="322" y="252"/>
                  </a:lnTo>
                  <a:lnTo>
                    <a:pt x="331" y="252"/>
                  </a:lnTo>
                  <a:lnTo>
                    <a:pt x="331" y="242"/>
                  </a:lnTo>
                  <a:lnTo>
                    <a:pt x="326" y="248"/>
                  </a:lnTo>
                  <a:lnTo>
                    <a:pt x="335" y="259"/>
                  </a:lnTo>
                  <a:lnTo>
                    <a:pt x="335" y="259"/>
                  </a:lnTo>
                  <a:lnTo>
                    <a:pt x="340" y="262"/>
                  </a:lnTo>
                  <a:lnTo>
                    <a:pt x="347" y="262"/>
                  </a:lnTo>
                  <a:lnTo>
                    <a:pt x="347" y="253"/>
                  </a:lnTo>
                  <a:lnTo>
                    <a:pt x="342" y="259"/>
                  </a:lnTo>
                  <a:lnTo>
                    <a:pt x="351" y="270"/>
                  </a:lnTo>
                  <a:lnTo>
                    <a:pt x="351" y="270"/>
                  </a:lnTo>
                  <a:lnTo>
                    <a:pt x="356" y="273"/>
                  </a:lnTo>
                  <a:lnTo>
                    <a:pt x="365" y="273"/>
                  </a:lnTo>
                  <a:lnTo>
                    <a:pt x="365" y="264"/>
                  </a:lnTo>
                  <a:lnTo>
                    <a:pt x="360" y="270"/>
                  </a:lnTo>
                  <a:lnTo>
                    <a:pt x="369" y="280"/>
                  </a:lnTo>
                  <a:lnTo>
                    <a:pt x="369" y="280"/>
                  </a:lnTo>
                  <a:lnTo>
                    <a:pt x="374" y="284"/>
                  </a:lnTo>
                  <a:lnTo>
                    <a:pt x="383" y="284"/>
                  </a:lnTo>
                  <a:lnTo>
                    <a:pt x="383" y="275"/>
                  </a:lnTo>
                  <a:lnTo>
                    <a:pt x="378" y="280"/>
                  </a:lnTo>
                  <a:lnTo>
                    <a:pt x="387" y="291"/>
                  </a:lnTo>
                  <a:lnTo>
                    <a:pt x="396" y="302"/>
                  </a:lnTo>
                  <a:lnTo>
                    <a:pt x="396" y="302"/>
                  </a:lnTo>
                  <a:lnTo>
                    <a:pt x="401" y="306"/>
                  </a:lnTo>
                  <a:lnTo>
                    <a:pt x="411" y="306"/>
                  </a:lnTo>
                  <a:lnTo>
                    <a:pt x="411" y="297"/>
                  </a:lnTo>
                  <a:lnTo>
                    <a:pt x="405" y="302"/>
                  </a:lnTo>
                  <a:lnTo>
                    <a:pt x="414" y="313"/>
                  </a:lnTo>
                  <a:lnTo>
                    <a:pt x="414" y="313"/>
                  </a:lnTo>
                  <a:lnTo>
                    <a:pt x="420" y="317"/>
                  </a:lnTo>
                  <a:lnTo>
                    <a:pt x="429" y="317"/>
                  </a:lnTo>
                  <a:lnTo>
                    <a:pt x="429" y="308"/>
                  </a:lnTo>
                  <a:lnTo>
                    <a:pt x="421" y="313"/>
                  </a:lnTo>
                  <a:lnTo>
                    <a:pt x="429" y="322"/>
                  </a:lnTo>
                  <a:lnTo>
                    <a:pt x="430" y="322"/>
                  </a:lnTo>
                  <a:lnTo>
                    <a:pt x="436" y="326"/>
                  </a:lnTo>
                  <a:lnTo>
                    <a:pt x="445" y="326"/>
                  </a:lnTo>
                  <a:lnTo>
                    <a:pt x="445" y="317"/>
                  </a:lnTo>
                  <a:lnTo>
                    <a:pt x="439" y="322"/>
                  </a:lnTo>
                  <a:lnTo>
                    <a:pt x="449" y="333"/>
                  </a:lnTo>
                  <a:lnTo>
                    <a:pt x="449" y="333"/>
                  </a:lnTo>
                  <a:lnTo>
                    <a:pt x="454" y="336"/>
                  </a:lnTo>
                  <a:lnTo>
                    <a:pt x="465" y="336"/>
                  </a:lnTo>
                  <a:lnTo>
                    <a:pt x="465" y="327"/>
                  </a:lnTo>
                  <a:lnTo>
                    <a:pt x="459" y="333"/>
                  </a:lnTo>
                  <a:lnTo>
                    <a:pt x="468" y="344"/>
                  </a:lnTo>
                  <a:lnTo>
                    <a:pt x="468" y="344"/>
                  </a:lnTo>
                  <a:lnTo>
                    <a:pt x="474" y="347"/>
                  </a:lnTo>
                  <a:lnTo>
                    <a:pt x="481" y="347"/>
                  </a:lnTo>
                  <a:lnTo>
                    <a:pt x="481" y="338"/>
                  </a:lnTo>
                  <a:lnTo>
                    <a:pt x="476" y="344"/>
                  </a:lnTo>
                  <a:lnTo>
                    <a:pt x="485" y="355"/>
                  </a:lnTo>
                  <a:lnTo>
                    <a:pt x="485" y="355"/>
                  </a:lnTo>
                  <a:lnTo>
                    <a:pt x="490" y="358"/>
                  </a:lnTo>
                  <a:lnTo>
                    <a:pt x="499" y="358"/>
                  </a:lnTo>
                  <a:lnTo>
                    <a:pt x="508" y="358"/>
                  </a:lnTo>
                  <a:lnTo>
                    <a:pt x="508" y="349"/>
                  </a:lnTo>
                  <a:lnTo>
                    <a:pt x="503" y="355"/>
                  </a:lnTo>
                  <a:lnTo>
                    <a:pt x="512" y="365"/>
                  </a:lnTo>
                  <a:lnTo>
                    <a:pt x="512" y="365"/>
                  </a:lnTo>
                  <a:lnTo>
                    <a:pt x="517" y="369"/>
                  </a:lnTo>
                  <a:lnTo>
                    <a:pt x="526" y="369"/>
                  </a:lnTo>
                  <a:lnTo>
                    <a:pt x="535" y="369"/>
                  </a:lnTo>
                  <a:lnTo>
                    <a:pt x="535" y="360"/>
                  </a:lnTo>
                  <a:lnTo>
                    <a:pt x="530" y="365"/>
                  </a:lnTo>
                  <a:lnTo>
                    <a:pt x="539" y="376"/>
                  </a:lnTo>
                  <a:lnTo>
                    <a:pt x="539" y="376"/>
                  </a:lnTo>
                  <a:lnTo>
                    <a:pt x="544" y="380"/>
                  </a:lnTo>
                  <a:lnTo>
                    <a:pt x="553" y="380"/>
                  </a:lnTo>
                  <a:lnTo>
                    <a:pt x="562" y="380"/>
                  </a:lnTo>
                  <a:lnTo>
                    <a:pt x="562" y="371"/>
                  </a:lnTo>
                  <a:lnTo>
                    <a:pt x="557" y="376"/>
                  </a:lnTo>
                  <a:lnTo>
                    <a:pt x="566" y="387"/>
                  </a:lnTo>
                  <a:lnTo>
                    <a:pt x="566" y="387"/>
                  </a:lnTo>
                  <a:lnTo>
                    <a:pt x="572" y="391"/>
                  </a:lnTo>
                  <a:lnTo>
                    <a:pt x="579" y="391"/>
                  </a:lnTo>
                  <a:lnTo>
                    <a:pt x="579" y="382"/>
                  </a:lnTo>
                  <a:lnTo>
                    <a:pt x="573" y="389"/>
                  </a:lnTo>
                  <a:lnTo>
                    <a:pt x="582" y="398"/>
                  </a:lnTo>
                  <a:lnTo>
                    <a:pt x="582" y="396"/>
                  </a:lnTo>
                  <a:lnTo>
                    <a:pt x="588" y="400"/>
                  </a:lnTo>
                  <a:lnTo>
                    <a:pt x="597" y="400"/>
                  </a:lnTo>
                  <a:lnTo>
                    <a:pt x="608" y="400"/>
                  </a:lnTo>
                  <a:lnTo>
                    <a:pt x="608" y="391"/>
                  </a:lnTo>
                  <a:lnTo>
                    <a:pt x="602" y="396"/>
                  </a:lnTo>
                  <a:lnTo>
                    <a:pt x="611" y="407"/>
                  </a:lnTo>
                  <a:lnTo>
                    <a:pt x="611" y="407"/>
                  </a:lnTo>
                  <a:lnTo>
                    <a:pt x="617" y="411"/>
                  </a:lnTo>
                  <a:lnTo>
                    <a:pt x="624" y="411"/>
                  </a:lnTo>
                  <a:lnTo>
                    <a:pt x="633" y="411"/>
                  </a:lnTo>
                  <a:lnTo>
                    <a:pt x="633" y="402"/>
                  </a:lnTo>
                  <a:lnTo>
                    <a:pt x="628" y="407"/>
                  </a:lnTo>
                  <a:lnTo>
                    <a:pt x="637" y="418"/>
                  </a:lnTo>
                  <a:lnTo>
                    <a:pt x="637" y="418"/>
                  </a:lnTo>
                  <a:lnTo>
                    <a:pt x="642" y="421"/>
                  </a:lnTo>
                  <a:lnTo>
                    <a:pt x="651" y="421"/>
                  </a:lnTo>
                  <a:lnTo>
                    <a:pt x="660" y="421"/>
                  </a:lnTo>
                  <a:lnTo>
                    <a:pt x="660" y="412"/>
                  </a:lnTo>
                  <a:lnTo>
                    <a:pt x="655" y="418"/>
                  </a:lnTo>
                  <a:lnTo>
                    <a:pt x="664" y="429"/>
                  </a:lnTo>
                  <a:lnTo>
                    <a:pt x="664" y="429"/>
                  </a:lnTo>
                  <a:lnTo>
                    <a:pt x="669" y="432"/>
                  </a:lnTo>
                  <a:lnTo>
                    <a:pt x="678" y="432"/>
                  </a:lnTo>
                  <a:lnTo>
                    <a:pt x="687" y="432"/>
                  </a:lnTo>
                  <a:lnTo>
                    <a:pt x="696" y="432"/>
                  </a:lnTo>
                  <a:lnTo>
                    <a:pt x="705" y="432"/>
                  </a:lnTo>
                  <a:lnTo>
                    <a:pt x="705" y="423"/>
                  </a:lnTo>
                  <a:lnTo>
                    <a:pt x="700" y="429"/>
                  </a:lnTo>
                  <a:lnTo>
                    <a:pt x="709" y="440"/>
                  </a:lnTo>
                  <a:lnTo>
                    <a:pt x="709" y="440"/>
                  </a:lnTo>
                  <a:lnTo>
                    <a:pt x="714" y="443"/>
                  </a:lnTo>
                  <a:lnTo>
                    <a:pt x="722" y="443"/>
                  </a:lnTo>
                  <a:lnTo>
                    <a:pt x="731" y="443"/>
                  </a:lnTo>
                  <a:lnTo>
                    <a:pt x="742" y="443"/>
                  </a:lnTo>
                  <a:lnTo>
                    <a:pt x="742" y="443"/>
                  </a:lnTo>
                  <a:lnTo>
                    <a:pt x="749" y="440"/>
                  </a:lnTo>
                  <a:lnTo>
                    <a:pt x="749" y="440"/>
                  </a:lnTo>
                  <a:lnTo>
                    <a:pt x="758" y="429"/>
                  </a:lnTo>
                  <a:lnTo>
                    <a:pt x="751" y="423"/>
                  </a:lnTo>
                  <a:lnTo>
                    <a:pt x="751" y="432"/>
                  </a:lnTo>
                  <a:lnTo>
                    <a:pt x="760" y="432"/>
                  </a:lnTo>
                  <a:lnTo>
                    <a:pt x="767" y="432"/>
                  </a:lnTo>
                  <a:lnTo>
                    <a:pt x="767" y="432"/>
                  </a:lnTo>
                  <a:lnTo>
                    <a:pt x="774" y="429"/>
                  </a:lnTo>
                  <a:lnTo>
                    <a:pt x="774" y="429"/>
                  </a:lnTo>
                  <a:lnTo>
                    <a:pt x="783" y="418"/>
                  </a:lnTo>
                  <a:lnTo>
                    <a:pt x="776" y="412"/>
                  </a:lnTo>
                  <a:lnTo>
                    <a:pt x="776" y="421"/>
                  </a:lnTo>
                  <a:lnTo>
                    <a:pt x="785" y="421"/>
                  </a:lnTo>
                  <a:lnTo>
                    <a:pt x="794" y="421"/>
                  </a:lnTo>
                  <a:lnTo>
                    <a:pt x="794" y="421"/>
                  </a:lnTo>
                  <a:lnTo>
                    <a:pt x="801" y="418"/>
                  </a:lnTo>
                  <a:lnTo>
                    <a:pt x="801" y="418"/>
                  </a:lnTo>
                  <a:lnTo>
                    <a:pt x="810" y="407"/>
                  </a:lnTo>
                  <a:lnTo>
                    <a:pt x="803" y="402"/>
                  </a:lnTo>
                  <a:lnTo>
                    <a:pt x="803" y="411"/>
                  </a:lnTo>
                  <a:lnTo>
                    <a:pt x="812" y="411"/>
                  </a:lnTo>
                  <a:lnTo>
                    <a:pt x="821" y="411"/>
                  </a:lnTo>
                  <a:lnTo>
                    <a:pt x="821" y="411"/>
                  </a:lnTo>
                  <a:lnTo>
                    <a:pt x="828" y="407"/>
                  </a:lnTo>
                  <a:lnTo>
                    <a:pt x="828" y="407"/>
                  </a:lnTo>
                  <a:lnTo>
                    <a:pt x="837" y="396"/>
                  </a:lnTo>
                  <a:lnTo>
                    <a:pt x="830" y="391"/>
                  </a:lnTo>
                  <a:lnTo>
                    <a:pt x="830" y="400"/>
                  </a:lnTo>
                  <a:lnTo>
                    <a:pt x="839" y="400"/>
                  </a:lnTo>
                  <a:lnTo>
                    <a:pt x="848" y="400"/>
                  </a:lnTo>
                  <a:lnTo>
                    <a:pt x="848" y="400"/>
                  </a:lnTo>
                  <a:lnTo>
                    <a:pt x="855" y="398"/>
                  </a:lnTo>
                  <a:lnTo>
                    <a:pt x="865" y="389"/>
                  </a:lnTo>
                  <a:lnTo>
                    <a:pt x="857" y="382"/>
                  </a:lnTo>
                  <a:lnTo>
                    <a:pt x="857" y="391"/>
                  </a:lnTo>
                  <a:lnTo>
                    <a:pt x="865" y="391"/>
                  </a:lnTo>
                  <a:lnTo>
                    <a:pt x="865" y="391"/>
                  </a:lnTo>
                  <a:lnTo>
                    <a:pt x="872" y="387"/>
                  </a:lnTo>
                  <a:lnTo>
                    <a:pt x="872" y="387"/>
                  </a:lnTo>
                  <a:lnTo>
                    <a:pt x="881" y="376"/>
                  </a:lnTo>
                  <a:lnTo>
                    <a:pt x="874" y="371"/>
                  </a:lnTo>
                  <a:lnTo>
                    <a:pt x="874" y="380"/>
                  </a:lnTo>
                  <a:lnTo>
                    <a:pt x="884" y="380"/>
                  </a:lnTo>
                  <a:lnTo>
                    <a:pt x="893" y="380"/>
                  </a:lnTo>
                  <a:lnTo>
                    <a:pt x="893" y="380"/>
                  </a:lnTo>
                  <a:lnTo>
                    <a:pt x="901" y="376"/>
                  </a:lnTo>
                  <a:lnTo>
                    <a:pt x="901" y="376"/>
                  </a:lnTo>
                  <a:lnTo>
                    <a:pt x="910" y="365"/>
                  </a:lnTo>
                  <a:lnTo>
                    <a:pt x="902" y="360"/>
                  </a:lnTo>
                  <a:lnTo>
                    <a:pt x="902" y="369"/>
                  </a:lnTo>
                  <a:lnTo>
                    <a:pt x="910" y="369"/>
                  </a:lnTo>
                  <a:lnTo>
                    <a:pt x="919" y="369"/>
                  </a:lnTo>
                  <a:lnTo>
                    <a:pt x="928" y="369"/>
                  </a:lnTo>
                  <a:lnTo>
                    <a:pt x="928" y="369"/>
                  </a:lnTo>
                  <a:lnTo>
                    <a:pt x="935" y="365"/>
                  </a:lnTo>
                  <a:lnTo>
                    <a:pt x="935" y="365"/>
                  </a:lnTo>
                  <a:lnTo>
                    <a:pt x="944" y="355"/>
                  </a:lnTo>
                  <a:lnTo>
                    <a:pt x="937" y="349"/>
                  </a:lnTo>
                  <a:lnTo>
                    <a:pt x="937" y="358"/>
                  </a:lnTo>
                  <a:lnTo>
                    <a:pt x="946" y="358"/>
                  </a:lnTo>
                  <a:lnTo>
                    <a:pt x="955" y="358"/>
                  </a:lnTo>
                  <a:lnTo>
                    <a:pt x="955" y="358"/>
                  </a:lnTo>
                  <a:lnTo>
                    <a:pt x="962" y="355"/>
                  </a:lnTo>
                  <a:lnTo>
                    <a:pt x="962" y="355"/>
                  </a:lnTo>
                  <a:lnTo>
                    <a:pt x="971" y="344"/>
                  </a:lnTo>
                  <a:lnTo>
                    <a:pt x="964" y="338"/>
                  </a:lnTo>
                  <a:lnTo>
                    <a:pt x="964" y="347"/>
                  </a:lnTo>
                  <a:lnTo>
                    <a:pt x="973" y="347"/>
                  </a:lnTo>
                  <a:lnTo>
                    <a:pt x="982" y="347"/>
                  </a:lnTo>
                  <a:lnTo>
                    <a:pt x="982" y="347"/>
                  </a:lnTo>
                  <a:lnTo>
                    <a:pt x="989" y="344"/>
                  </a:lnTo>
                  <a:lnTo>
                    <a:pt x="989" y="344"/>
                  </a:lnTo>
                  <a:lnTo>
                    <a:pt x="998" y="333"/>
                  </a:lnTo>
                  <a:lnTo>
                    <a:pt x="991" y="327"/>
                  </a:lnTo>
                  <a:lnTo>
                    <a:pt x="991" y="336"/>
                  </a:lnTo>
                  <a:lnTo>
                    <a:pt x="998" y="336"/>
                  </a:lnTo>
                  <a:lnTo>
                    <a:pt x="1007" y="336"/>
                  </a:lnTo>
                  <a:lnTo>
                    <a:pt x="1007" y="336"/>
                  </a:lnTo>
                  <a:lnTo>
                    <a:pt x="1015" y="333"/>
                  </a:lnTo>
                  <a:lnTo>
                    <a:pt x="1015" y="333"/>
                  </a:lnTo>
                  <a:lnTo>
                    <a:pt x="1024" y="322"/>
                  </a:lnTo>
                  <a:lnTo>
                    <a:pt x="1016" y="317"/>
                  </a:lnTo>
                  <a:lnTo>
                    <a:pt x="1016" y="326"/>
                  </a:lnTo>
                  <a:lnTo>
                    <a:pt x="1027" y="326"/>
                  </a:lnTo>
                  <a:lnTo>
                    <a:pt x="1036" y="326"/>
                  </a:lnTo>
                  <a:lnTo>
                    <a:pt x="1036" y="326"/>
                  </a:lnTo>
                  <a:lnTo>
                    <a:pt x="1044" y="324"/>
                  </a:lnTo>
                  <a:lnTo>
                    <a:pt x="1053" y="315"/>
                  </a:lnTo>
                  <a:lnTo>
                    <a:pt x="1045" y="308"/>
                  </a:lnTo>
                  <a:lnTo>
                    <a:pt x="1045" y="317"/>
                  </a:lnTo>
                  <a:lnTo>
                    <a:pt x="1053" y="317"/>
                  </a:lnTo>
                  <a:lnTo>
                    <a:pt x="1062" y="317"/>
                  </a:lnTo>
                  <a:lnTo>
                    <a:pt x="1071" y="317"/>
                  </a:lnTo>
                  <a:lnTo>
                    <a:pt x="1080" y="317"/>
                  </a:lnTo>
                  <a:lnTo>
                    <a:pt x="1089" y="317"/>
                  </a:lnTo>
                  <a:lnTo>
                    <a:pt x="1098" y="317"/>
                  </a:lnTo>
                  <a:lnTo>
                    <a:pt x="1107" y="317"/>
                  </a:lnTo>
                  <a:lnTo>
                    <a:pt x="1116" y="317"/>
                  </a:lnTo>
                  <a:lnTo>
                    <a:pt x="1125" y="317"/>
                  </a:lnTo>
                  <a:lnTo>
                    <a:pt x="1125" y="317"/>
                  </a:lnTo>
                  <a:lnTo>
                    <a:pt x="1132" y="313"/>
                  </a:lnTo>
                  <a:lnTo>
                    <a:pt x="1132" y="313"/>
                  </a:lnTo>
                  <a:lnTo>
                    <a:pt x="1141" y="302"/>
                  </a:lnTo>
                  <a:lnTo>
                    <a:pt x="1129" y="291"/>
                  </a:lnTo>
                  <a:lnTo>
                    <a:pt x="1120" y="302"/>
                  </a:lnTo>
                  <a:lnTo>
                    <a:pt x="1125" y="308"/>
                  </a:lnTo>
                  <a:lnTo>
                    <a:pt x="1125" y="299"/>
                  </a:lnTo>
                  <a:lnTo>
                    <a:pt x="1116" y="299"/>
                  </a:lnTo>
                  <a:lnTo>
                    <a:pt x="1107" y="299"/>
                  </a:lnTo>
                  <a:lnTo>
                    <a:pt x="1098" y="299"/>
                  </a:lnTo>
                  <a:lnTo>
                    <a:pt x="1089" y="299"/>
                  </a:lnTo>
                  <a:lnTo>
                    <a:pt x="1080" y="299"/>
                  </a:lnTo>
                  <a:lnTo>
                    <a:pt x="1071" y="299"/>
                  </a:lnTo>
                  <a:lnTo>
                    <a:pt x="1062" y="299"/>
                  </a:lnTo>
                  <a:lnTo>
                    <a:pt x="1053" y="299"/>
                  </a:lnTo>
                  <a:lnTo>
                    <a:pt x="1045" y="299"/>
                  </a:lnTo>
                  <a:lnTo>
                    <a:pt x="1045" y="299"/>
                  </a:lnTo>
                  <a:lnTo>
                    <a:pt x="1040" y="302"/>
                  </a:lnTo>
                  <a:lnTo>
                    <a:pt x="1031" y="311"/>
                  </a:lnTo>
                  <a:lnTo>
                    <a:pt x="1036" y="317"/>
                  </a:lnTo>
                  <a:lnTo>
                    <a:pt x="1036" y="308"/>
                  </a:lnTo>
                  <a:lnTo>
                    <a:pt x="1027" y="308"/>
                  </a:lnTo>
                  <a:lnTo>
                    <a:pt x="1016" y="308"/>
                  </a:lnTo>
                  <a:lnTo>
                    <a:pt x="1016" y="308"/>
                  </a:lnTo>
                  <a:lnTo>
                    <a:pt x="1011" y="311"/>
                  </a:lnTo>
                  <a:lnTo>
                    <a:pt x="1011" y="311"/>
                  </a:lnTo>
                  <a:lnTo>
                    <a:pt x="1002" y="322"/>
                  </a:lnTo>
                  <a:lnTo>
                    <a:pt x="1007" y="327"/>
                  </a:lnTo>
                  <a:lnTo>
                    <a:pt x="1007" y="318"/>
                  </a:lnTo>
                  <a:lnTo>
                    <a:pt x="998" y="318"/>
                  </a:lnTo>
                  <a:lnTo>
                    <a:pt x="991" y="318"/>
                  </a:lnTo>
                  <a:lnTo>
                    <a:pt x="991" y="318"/>
                  </a:lnTo>
                  <a:lnTo>
                    <a:pt x="986" y="322"/>
                  </a:lnTo>
                  <a:lnTo>
                    <a:pt x="986" y="322"/>
                  </a:lnTo>
                  <a:lnTo>
                    <a:pt x="977" y="333"/>
                  </a:lnTo>
                  <a:lnTo>
                    <a:pt x="982" y="338"/>
                  </a:lnTo>
                  <a:lnTo>
                    <a:pt x="982" y="329"/>
                  </a:lnTo>
                  <a:lnTo>
                    <a:pt x="973" y="329"/>
                  </a:lnTo>
                  <a:lnTo>
                    <a:pt x="964" y="329"/>
                  </a:lnTo>
                  <a:lnTo>
                    <a:pt x="964" y="329"/>
                  </a:lnTo>
                  <a:lnTo>
                    <a:pt x="959" y="333"/>
                  </a:lnTo>
                  <a:lnTo>
                    <a:pt x="959" y="333"/>
                  </a:lnTo>
                  <a:lnTo>
                    <a:pt x="950" y="344"/>
                  </a:lnTo>
                  <a:lnTo>
                    <a:pt x="955" y="349"/>
                  </a:lnTo>
                  <a:lnTo>
                    <a:pt x="955" y="340"/>
                  </a:lnTo>
                  <a:lnTo>
                    <a:pt x="946" y="340"/>
                  </a:lnTo>
                  <a:lnTo>
                    <a:pt x="937" y="340"/>
                  </a:lnTo>
                  <a:lnTo>
                    <a:pt x="937" y="340"/>
                  </a:lnTo>
                  <a:lnTo>
                    <a:pt x="931" y="344"/>
                  </a:lnTo>
                  <a:lnTo>
                    <a:pt x="931" y="344"/>
                  </a:lnTo>
                  <a:lnTo>
                    <a:pt x="922" y="355"/>
                  </a:lnTo>
                  <a:lnTo>
                    <a:pt x="928" y="360"/>
                  </a:lnTo>
                  <a:lnTo>
                    <a:pt x="928" y="351"/>
                  </a:lnTo>
                  <a:lnTo>
                    <a:pt x="919" y="351"/>
                  </a:lnTo>
                  <a:lnTo>
                    <a:pt x="910" y="351"/>
                  </a:lnTo>
                  <a:lnTo>
                    <a:pt x="902" y="351"/>
                  </a:lnTo>
                  <a:lnTo>
                    <a:pt x="902" y="351"/>
                  </a:lnTo>
                  <a:lnTo>
                    <a:pt x="897" y="355"/>
                  </a:lnTo>
                  <a:lnTo>
                    <a:pt x="897" y="355"/>
                  </a:lnTo>
                  <a:lnTo>
                    <a:pt x="888" y="365"/>
                  </a:lnTo>
                  <a:lnTo>
                    <a:pt x="893" y="371"/>
                  </a:lnTo>
                  <a:lnTo>
                    <a:pt x="893" y="362"/>
                  </a:lnTo>
                  <a:lnTo>
                    <a:pt x="884" y="362"/>
                  </a:lnTo>
                  <a:lnTo>
                    <a:pt x="874" y="362"/>
                  </a:lnTo>
                  <a:lnTo>
                    <a:pt x="874" y="362"/>
                  </a:lnTo>
                  <a:lnTo>
                    <a:pt x="868" y="365"/>
                  </a:lnTo>
                  <a:lnTo>
                    <a:pt x="868" y="365"/>
                  </a:lnTo>
                  <a:lnTo>
                    <a:pt x="859" y="376"/>
                  </a:lnTo>
                  <a:lnTo>
                    <a:pt x="865" y="382"/>
                  </a:lnTo>
                  <a:lnTo>
                    <a:pt x="865" y="373"/>
                  </a:lnTo>
                  <a:lnTo>
                    <a:pt x="857" y="373"/>
                  </a:lnTo>
                  <a:lnTo>
                    <a:pt x="857" y="373"/>
                  </a:lnTo>
                  <a:lnTo>
                    <a:pt x="852" y="376"/>
                  </a:lnTo>
                  <a:lnTo>
                    <a:pt x="843" y="385"/>
                  </a:lnTo>
                  <a:lnTo>
                    <a:pt x="848" y="391"/>
                  </a:lnTo>
                  <a:lnTo>
                    <a:pt x="848" y="382"/>
                  </a:lnTo>
                  <a:lnTo>
                    <a:pt x="839" y="382"/>
                  </a:lnTo>
                  <a:lnTo>
                    <a:pt x="830" y="382"/>
                  </a:lnTo>
                  <a:lnTo>
                    <a:pt x="830" y="382"/>
                  </a:lnTo>
                  <a:lnTo>
                    <a:pt x="825" y="385"/>
                  </a:lnTo>
                  <a:lnTo>
                    <a:pt x="825" y="385"/>
                  </a:lnTo>
                  <a:lnTo>
                    <a:pt x="816" y="396"/>
                  </a:lnTo>
                  <a:lnTo>
                    <a:pt x="821" y="402"/>
                  </a:lnTo>
                  <a:lnTo>
                    <a:pt x="821" y="393"/>
                  </a:lnTo>
                  <a:lnTo>
                    <a:pt x="812" y="393"/>
                  </a:lnTo>
                  <a:lnTo>
                    <a:pt x="803" y="393"/>
                  </a:lnTo>
                  <a:lnTo>
                    <a:pt x="803" y="393"/>
                  </a:lnTo>
                  <a:lnTo>
                    <a:pt x="798" y="396"/>
                  </a:lnTo>
                  <a:lnTo>
                    <a:pt x="798" y="396"/>
                  </a:lnTo>
                  <a:lnTo>
                    <a:pt x="789" y="407"/>
                  </a:lnTo>
                  <a:lnTo>
                    <a:pt x="794" y="412"/>
                  </a:lnTo>
                  <a:lnTo>
                    <a:pt x="794" y="403"/>
                  </a:lnTo>
                  <a:lnTo>
                    <a:pt x="785" y="403"/>
                  </a:lnTo>
                  <a:lnTo>
                    <a:pt x="776" y="403"/>
                  </a:lnTo>
                  <a:lnTo>
                    <a:pt x="776" y="403"/>
                  </a:lnTo>
                  <a:lnTo>
                    <a:pt x="770" y="407"/>
                  </a:lnTo>
                  <a:lnTo>
                    <a:pt x="770" y="407"/>
                  </a:lnTo>
                  <a:lnTo>
                    <a:pt x="761" y="418"/>
                  </a:lnTo>
                  <a:lnTo>
                    <a:pt x="767" y="423"/>
                  </a:lnTo>
                  <a:lnTo>
                    <a:pt x="767" y="414"/>
                  </a:lnTo>
                  <a:lnTo>
                    <a:pt x="760" y="414"/>
                  </a:lnTo>
                  <a:lnTo>
                    <a:pt x="751" y="414"/>
                  </a:lnTo>
                  <a:lnTo>
                    <a:pt x="751" y="414"/>
                  </a:lnTo>
                  <a:lnTo>
                    <a:pt x="745" y="418"/>
                  </a:lnTo>
                  <a:lnTo>
                    <a:pt x="745" y="418"/>
                  </a:lnTo>
                  <a:lnTo>
                    <a:pt x="736" y="429"/>
                  </a:lnTo>
                  <a:lnTo>
                    <a:pt x="742" y="434"/>
                  </a:lnTo>
                  <a:lnTo>
                    <a:pt x="742" y="425"/>
                  </a:lnTo>
                  <a:lnTo>
                    <a:pt x="731" y="425"/>
                  </a:lnTo>
                  <a:lnTo>
                    <a:pt x="722" y="425"/>
                  </a:lnTo>
                  <a:lnTo>
                    <a:pt x="714" y="425"/>
                  </a:lnTo>
                  <a:lnTo>
                    <a:pt x="714" y="434"/>
                  </a:lnTo>
                  <a:lnTo>
                    <a:pt x="722" y="429"/>
                  </a:lnTo>
                  <a:lnTo>
                    <a:pt x="713" y="418"/>
                  </a:lnTo>
                  <a:lnTo>
                    <a:pt x="713" y="418"/>
                  </a:lnTo>
                  <a:lnTo>
                    <a:pt x="705" y="414"/>
                  </a:lnTo>
                  <a:lnTo>
                    <a:pt x="696" y="414"/>
                  </a:lnTo>
                  <a:lnTo>
                    <a:pt x="687" y="414"/>
                  </a:lnTo>
                  <a:lnTo>
                    <a:pt x="678" y="414"/>
                  </a:lnTo>
                  <a:lnTo>
                    <a:pt x="669" y="414"/>
                  </a:lnTo>
                  <a:lnTo>
                    <a:pt x="669" y="423"/>
                  </a:lnTo>
                  <a:lnTo>
                    <a:pt x="676" y="418"/>
                  </a:lnTo>
                  <a:lnTo>
                    <a:pt x="667" y="407"/>
                  </a:lnTo>
                  <a:lnTo>
                    <a:pt x="667" y="407"/>
                  </a:lnTo>
                  <a:lnTo>
                    <a:pt x="660" y="403"/>
                  </a:lnTo>
                  <a:lnTo>
                    <a:pt x="651" y="403"/>
                  </a:lnTo>
                  <a:lnTo>
                    <a:pt x="642" y="403"/>
                  </a:lnTo>
                  <a:lnTo>
                    <a:pt x="642" y="412"/>
                  </a:lnTo>
                  <a:lnTo>
                    <a:pt x="649" y="407"/>
                  </a:lnTo>
                  <a:lnTo>
                    <a:pt x="640" y="396"/>
                  </a:lnTo>
                  <a:lnTo>
                    <a:pt x="640" y="396"/>
                  </a:lnTo>
                  <a:lnTo>
                    <a:pt x="633" y="393"/>
                  </a:lnTo>
                  <a:lnTo>
                    <a:pt x="624" y="393"/>
                  </a:lnTo>
                  <a:lnTo>
                    <a:pt x="617" y="393"/>
                  </a:lnTo>
                  <a:lnTo>
                    <a:pt x="617" y="402"/>
                  </a:lnTo>
                  <a:lnTo>
                    <a:pt x="624" y="396"/>
                  </a:lnTo>
                  <a:lnTo>
                    <a:pt x="615" y="385"/>
                  </a:lnTo>
                  <a:lnTo>
                    <a:pt x="615" y="385"/>
                  </a:lnTo>
                  <a:lnTo>
                    <a:pt x="608" y="382"/>
                  </a:lnTo>
                  <a:lnTo>
                    <a:pt x="597" y="382"/>
                  </a:lnTo>
                  <a:lnTo>
                    <a:pt x="588" y="382"/>
                  </a:lnTo>
                  <a:lnTo>
                    <a:pt x="588" y="391"/>
                  </a:lnTo>
                  <a:lnTo>
                    <a:pt x="595" y="385"/>
                  </a:lnTo>
                  <a:lnTo>
                    <a:pt x="586" y="376"/>
                  </a:lnTo>
                  <a:lnTo>
                    <a:pt x="586" y="376"/>
                  </a:lnTo>
                  <a:lnTo>
                    <a:pt x="579" y="373"/>
                  </a:lnTo>
                  <a:lnTo>
                    <a:pt x="572" y="373"/>
                  </a:lnTo>
                  <a:lnTo>
                    <a:pt x="572" y="382"/>
                  </a:lnTo>
                  <a:lnTo>
                    <a:pt x="579" y="376"/>
                  </a:lnTo>
                  <a:lnTo>
                    <a:pt x="570" y="365"/>
                  </a:lnTo>
                  <a:lnTo>
                    <a:pt x="570" y="365"/>
                  </a:lnTo>
                  <a:lnTo>
                    <a:pt x="562" y="362"/>
                  </a:lnTo>
                  <a:lnTo>
                    <a:pt x="553" y="362"/>
                  </a:lnTo>
                  <a:lnTo>
                    <a:pt x="544" y="362"/>
                  </a:lnTo>
                  <a:lnTo>
                    <a:pt x="544" y="371"/>
                  </a:lnTo>
                  <a:lnTo>
                    <a:pt x="552" y="365"/>
                  </a:lnTo>
                  <a:lnTo>
                    <a:pt x="543" y="355"/>
                  </a:lnTo>
                  <a:lnTo>
                    <a:pt x="543" y="355"/>
                  </a:lnTo>
                  <a:lnTo>
                    <a:pt x="535" y="351"/>
                  </a:lnTo>
                  <a:lnTo>
                    <a:pt x="526" y="351"/>
                  </a:lnTo>
                  <a:lnTo>
                    <a:pt x="517" y="351"/>
                  </a:lnTo>
                  <a:lnTo>
                    <a:pt x="517" y="360"/>
                  </a:lnTo>
                  <a:lnTo>
                    <a:pt x="524" y="355"/>
                  </a:lnTo>
                  <a:lnTo>
                    <a:pt x="515" y="344"/>
                  </a:lnTo>
                  <a:lnTo>
                    <a:pt x="515" y="344"/>
                  </a:lnTo>
                  <a:lnTo>
                    <a:pt x="508" y="340"/>
                  </a:lnTo>
                  <a:lnTo>
                    <a:pt x="499" y="340"/>
                  </a:lnTo>
                  <a:lnTo>
                    <a:pt x="490" y="340"/>
                  </a:lnTo>
                  <a:lnTo>
                    <a:pt x="490" y="349"/>
                  </a:lnTo>
                  <a:lnTo>
                    <a:pt x="497" y="344"/>
                  </a:lnTo>
                  <a:lnTo>
                    <a:pt x="488" y="333"/>
                  </a:lnTo>
                  <a:lnTo>
                    <a:pt x="488" y="333"/>
                  </a:lnTo>
                  <a:lnTo>
                    <a:pt x="481" y="329"/>
                  </a:lnTo>
                  <a:lnTo>
                    <a:pt x="474" y="329"/>
                  </a:lnTo>
                  <a:lnTo>
                    <a:pt x="474" y="338"/>
                  </a:lnTo>
                  <a:lnTo>
                    <a:pt x="481" y="333"/>
                  </a:lnTo>
                  <a:lnTo>
                    <a:pt x="472" y="322"/>
                  </a:lnTo>
                  <a:lnTo>
                    <a:pt x="472" y="322"/>
                  </a:lnTo>
                  <a:lnTo>
                    <a:pt x="465" y="318"/>
                  </a:lnTo>
                  <a:lnTo>
                    <a:pt x="454" y="318"/>
                  </a:lnTo>
                  <a:lnTo>
                    <a:pt x="454" y="327"/>
                  </a:lnTo>
                  <a:lnTo>
                    <a:pt x="461" y="322"/>
                  </a:lnTo>
                  <a:lnTo>
                    <a:pt x="452" y="311"/>
                  </a:lnTo>
                  <a:lnTo>
                    <a:pt x="452" y="311"/>
                  </a:lnTo>
                  <a:lnTo>
                    <a:pt x="445" y="308"/>
                  </a:lnTo>
                  <a:lnTo>
                    <a:pt x="436" y="308"/>
                  </a:lnTo>
                  <a:lnTo>
                    <a:pt x="436" y="317"/>
                  </a:lnTo>
                  <a:lnTo>
                    <a:pt x="443" y="311"/>
                  </a:lnTo>
                  <a:lnTo>
                    <a:pt x="436" y="302"/>
                  </a:lnTo>
                  <a:lnTo>
                    <a:pt x="436" y="302"/>
                  </a:lnTo>
                  <a:lnTo>
                    <a:pt x="429" y="299"/>
                  </a:lnTo>
                  <a:lnTo>
                    <a:pt x="420" y="299"/>
                  </a:lnTo>
                  <a:lnTo>
                    <a:pt x="420" y="308"/>
                  </a:lnTo>
                  <a:lnTo>
                    <a:pt x="427" y="302"/>
                  </a:lnTo>
                  <a:lnTo>
                    <a:pt x="418" y="291"/>
                  </a:lnTo>
                  <a:lnTo>
                    <a:pt x="418" y="291"/>
                  </a:lnTo>
                  <a:lnTo>
                    <a:pt x="411" y="288"/>
                  </a:lnTo>
                  <a:lnTo>
                    <a:pt x="401" y="288"/>
                  </a:lnTo>
                  <a:lnTo>
                    <a:pt x="401" y="297"/>
                  </a:lnTo>
                  <a:lnTo>
                    <a:pt x="409" y="291"/>
                  </a:lnTo>
                  <a:lnTo>
                    <a:pt x="400" y="280"/>
                  </a:lnTo>
                  <a:lnTo>
                    <a:pt x="391" y="270"/>
                  </a:lnTo>
                  <a:lnTo>
                    <a:pt x="391" y="270"/>
                  </a:lnTo>
                  <a:lnTo>
                    <a:pt x="383" y="266"/>
                  </a:lnTo>
                  <a:lnTo>
                    <a:pt x="374" y="266"/>
                  </a:lnTo>
                  <a:lnTo>
                    <a:pt x="374" y="275"/>
                  </a:lnTo>
                  <a:lnTo>
                    <a:pt x="382" y="270"/>
                  </a:lnTo>
                  <a:lnTo>
                    <a:pt x="373" y="259"/>
                  </a:lnTo>
                  <a:lnTo>
                    <a:pt x="373" y="259"/>
                  </a:lnTo>
                  <a:lnTo>
                    <a:pt x="365" y="255"/>
                  </a:lnTo>
                  <a:lnTo>
                    <a:pt x="356" y="255"/>
                  </a:lnTo>
                  <a:lnTo>
                    <a:pt x="356" y="264"/>
                  </a:lnTo>
                  <a:lnTo>
                    <a:pt x="364" y="259"/>
                  </a:lnTo>
                  <a:lnTo>
                    <a:pt x="354" y="248"/>
                  </a:lnTo>
                  <a:lnTo>
                    <a:pt x="354" y="248"/>
                  </a:lnTo>
                  <a:lnTo>
                    <a:pt x="347" y="244"/>
                  </a:lnTo>
                  <a:lnTo>
                    <a:pt x="340" y="244"/>
                  </a:lnTo>
                  <a:lnTo>
                    <a:pt x="340" y="253"/>
                  </a:lnTo>
                  <a:lnTo>
                    <a:pt x="347" y="248"/>
                  </a:lnTo>
                  <a:lnTo>
                    <a:pt x="338" y="237"/>
                  </a:lnTo>
                  <a:lnTo>
                    <a:pt x="338" y="237"/>
                  </a:lnTo>
                  <a:lnTo>
                    <a:pt x="331" y="233"/>
                  </a:lnTo>
                  <a:lnTo>
                    <a:pt x="322" y="233"/>
                  </a:lnTo>
                  <a:lnTo>
                    <a:pt x="322" y="242"/>
                  </a:lnTo>
                  <a:lnTo>
                    <a:pt x="329" y="237"/>
                  </a:lnTo>
                  <a:lnTo>
                    <a:pt x="318" y="226"/>
                  </a:lnTo>
                  <a:lnTo>
                    <a:pt x="309" y="217"/>
                  </a:lnTo>
                  <a:lnTo>
                    <a:pt x="309" y="217"/>
                  </a:lnTo>
                  <a:lnTo>
                    <a:pt x="302" y="214"/>
                  </a:lnTo>
                  <a:lnTo>
                    <a:pt x="293" y="214"/>
                  </a:lnTo>
                  <a:lnTo>
                    <a:pt x="293" y="223"/>
                  </a:lnTo>
                  <a:lnTo>
                    <a:pt x="300" y="219"/>
                  </a:lnTo>
                  <a:lnTo>
                    <a:pt x="293" y="208"/>
                  </a:lnTo>
                  <a:lnTo>
                    <a:pt x="293" y="206"/>
                  </a:lnTo>
                  <a:lnTo>
                    <a:pt x="286" y="203"/>
                  </a:lnTo>
                  <a:lnTo>
                    <a:pt x="277" y="203"/>
                  </a:lnTo>
                  <a:lnTo>
                    <a:pt x="277" y="212"/>
                  </a:lnTo>
                  <a:lnTo>
                    <a:pt x="284" y="206"/>
                  </a:lnTo>
                  <a:lnTo>
                    <a:pt x="275" y="195"/>
                  </a:lnTo>
                  <a:lnTo>
                    <a:pt x="266" y="185"/>
                  </a:lnTo>
                  <a:lnTo>
                    <a:pt x="266" y="185"/>
                  </a:lnTo>
                  <a:lnTo>
                    <a:pt x="259" y="181"/>
                  </a:lnTo>
                  <a:lnTo>
                    <a:pt x="250" y="181"/>
                  </a:lnTo>
                  <a:lnTo>
                    <a:pt x="250" y="190"/>
                  </a:lnTo>
                  <a:lnTo>
                    <a:pt x="257" y="185"/>
                  </a:lnTo>
                  <a:lnTo>
                    <a:pt x="248" y="174"/>
                  </a:lnTo>
                  <a:lnTo>
                    <a:pt x="248" y="174"/>
                  </a:lnTo>
                  <a:lnTo>
                    <a:pt x="241" y="170"/>
                  </a:lnTo>
                  <a:lnTo>
                    <a:pt x="231" y="170"/>
                  </a:lnTo>
                  <a:lnTo>
                    <a:pt x="231" y="179"/>
                  </a:lnTo>
                  <a:lnTo>
                    <a:pt x="239" y="174"/>
                  </a:lnTo>
                  <a:lnTo>
                    <a:pt x="230" y="163"/>
                  </a:lnTo>
                  <a:lnTo>
                    <a:pt x="221" y="152"/>
                  </a:lnTo>
                  <a:lnTo>
                    <a:pt x="221" y="152"/>
                  </a:lnTo>
                  <a:lnTo>
                    <a:pt x="212" y="143"/>
                  </a:lnTo>
                  <a:lnTo>
                    <a:pt x="212" y="143"/>
                  </a:lnTo>
                  <a:lnTo>
                    <a:pt x="204" y="139"/>
                  </a:lnTo>
                  <a:lnTo>
                    <a:pt x="197" y="139"/>
                  </a:lnTo>
                  <a:lnTo>
                    <a:pt x="197" y="148"/>
                  </a:lnTo>
                  <a:lnTo>
                    <a:pt x="204" y="143"/>
                  </a:lnTo>
                  <a:lnTo>
                    <a:pt x="195" y="132"/>
                  </a:lnTo>
                  <a:lnTo>
                    <a:pt x="195" y="132"/>
                  </a:lnTo>
                  <a:lnTo>
                    <a:pt x="188" y="129"/>
                  </a:lnTo>
                  <a:lnTo>
                    <a:pt x="179" y="129"/>
                  </a:lnTo>
                  <a:lnTo>
                    <a:pt x="179" y="138"/>
                  </a:lnTo>
                  <a:lnTo>
                    <a:pt x="186" y="132"/>
                  </a:lnTo>
                  <a:lnTo>
                    <a:pt x="175" y="121"/>
                  </a:lnTo>
                  <a:lnTo>
                    <a:pt x="168" y="127"/>
                  </a:lnTo>
                  <a:lnTo>
                    <a:pt x="175" y="121"/>
                  </a:lnTo>
                  <a:lnTo>
                    <a:pt x="166" y="110"/>
                  </a:lnTo>
                  <a:lnTo>
                    <a:pt x="166" y="110"/>
                  </a:lnTo>
                  <a:lnTo>
                    <a:pt x="159" y="107"/>
                  </a:lnTo>
                  <a:lnTo>
                    <a:pt x="150" y="107"/>
                  </a:lnTo>
                  <a:lnTo>
                    <a:pt x="150" y="116"/>
                  </a:lnTo>
                  <a:lnTo>
                    <a:pt x="157" y="112"/>
                  </a:lnTo>
                  <a:lnTo>
                    <a:pt x="150" y="101"/>
                  </a:lnTo>
                  <a:lnTo>
                    <a:pt x="150" y="100"/>
                  </a:lnTo>
                  <a:lnTo>
                    <a:pt x="141" y="89"/>
                  </a:lnTo>
                  <a:lnTo>
                    <a:pt x="132" y="78"/>
                  </a:lnTo>
                  <a:lnTo>
                    <a:pt x="132" y="78"/>
                  </a:lnTo>
                  <a:lnTo>
                    <a:pt x="125" y="74"/>
                  </a:lnTo>
                  <a:lnTo>
                    <a:pt x="116" y="74"/>
                  </a:lnTo>
                  <a:lnTo>
                    <a:pt x="116" y="83"/>
                  </a:lnTo>
                  <a:lnTo>
                    <a:pt x="123" y="78"/>
                  </a:lnTo>
                  <a:lnTo>
                    <a:pt x="114" y="69"/>
                  </a:lnTo>
                  <a:lnTo>
                    <a:pt x="107" y="74"/>
                  </a:lnTo>
                  <a:lnTo>
                    <a:pt x="114" y="69"/>
                  </a:lnTo>
                  <a:lnTo>
                    <a:pt x="105" y="58"/>
                  </a:lnTo>
                  <a:lnTo>
                    <a:pt x="105" y="58"/>
                  </a:lnTo>
                  <a:lnTo>
                    <a:pt x="98" y="54"/>
                  </a:lnTo>
                  <a:lnTo>
                    <a:pt x="89" y="54"/>
                  </a:lnTo>
                  <a:lnTo>
                    <a:pt x="89" y="63"/>
                  </a:lnTo>
                  <a:lnTo>
                    <a:pt x="96" y="58"/>
                  </a:lnTo>
                  <a:lnTo>
                    <a:pt x="87" y="47"/>
                  </a:lnTo>
                  <a:lnTo>
                    <a:pt x="87" y="47"/>
                  </a:lnTo>
                  <a:lnTo>
                    <a:pt x="80" y="44"/>
                  </a:lnTo>
                  <a:lnTo>
                    <a:pt x="71" y="44"/>
                  </a:lnTo>
                  <a:lnTo>
                    <a:pt x="71" y="53"/>
                  </a:lnTo>
                  <a:lnTo>
                    <a:pt x="78" y="47"/>
                  </a:lnTo>
                  <a:lnTo>
                    <a:pt x="69" y="36"/>
                  </a:lnTo>
                  <a:lnTo>
                    <a:pt x="61" y="42"/>
                  </a:lnTo>
                  <a:lnTo>
                    <a:pt x="69" y="38"/>
                  </a:lnTo>
                  <a:lnTo>
                    <a:pt x="61" y="27"/>
                  </a:lnTo>
                  <a:lnTo>
                    <a:pt x="61" y="25"/>
                  </a:lnTo>
                  <a:lnTo>
                    <a:pt x="54" y="22"/>
                  </a:lnTo>
                  <a:lnTo>
                    <a:pt x="45" y="22"/>
                  </a:lnTo>
                  <a:lnTo>
                    <a:pt x="45" y="31"/>
                  </a:lnTo>
                  <a:lnTo>
                    <a:pt x="52" y="25"/>
                  </a:lnTo>
                  <a:lnTo>
                    <a:pt x="43" y="15"/>
                  </a:lnTo>
                  <a:lnTo>
                    <a:pt x="43" y="15"/>
                  </a:lnTo>
                  <a:lnTo>
                    <a:pt x="36" y="11"/>
                  </a:lnTo>
                  <a:lnTo>
                    <a:pt x="25" y="11"/>
                  </a:lnTo>
                  <a:lnTo>
                    <a:pt x="16" y="11"/>
                  </a:lnTo>
                  <a:lnTo>
                    <a:pt x="16" y="20"/>
                  </a:lnTo>
                  <a:lnTo>
                    <a:pt x="23" y="16"/>
                  </a:lnTo>
                  <a:lnTo>
                    <a:pt x="16" y="6"/>
                  </a:lnTo>
                  <a:lnTo>
                    <a:pt x="16" y="4"/>
                  </a:lnTo>
                  <a:lnTo>
                    <a:pt x="9"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32" name="Freeform 56">
              <a:extLst>
                <a:ext uri="{FF2B5EF4-FFF2-40B4-BE49-F238E27FC236}">
                  <a16:creationId xmlns:a16="http://schemas.microsoft.com/office/drawing/2014/main" id="{885A7404-0478-46B0-95BB-C5274EF5203A}"/>
                </a:ext>
              </a:extLst>
            </p:cNvPr>
            <p:cNvSpPr>
              <a:spLocks/>
            </p:cNvSpPr>
            <p:nvPr/>
          </p:nvSpPr>
          <p:spPr bwMode="auto">
            <a:xfrm>
              <a:off x="749" y="2551"/>
              <a:ext cx="570" cy="161"/>
            </a:xfrm>
            <a:custGeom>
              <a:avLst/>
              <a:gdLst>
                <a:gd name="T0" fmla="*/ 25 w 1139"/>
                <a:gd name="T1" fmla="*/ 251 h 321"/>
                <a:gd name="T2" fmla="*/ 62 w 1139"/>
                <a:gd name="T3" fmla="*/ 226 h 321"/>
                <a:gd name="T4" fmla="*/ 89 w 1139"/>
                <a:gd name="T5" fmla="*/ 197 h 321"/>
                <a:gd name="T6" fmla="*/ 123 w 1139"/>
                <a:gd name="T7" fmla="*/ 162 h 321"/>
                <a:gd name="T8" fmla="*/ 157 w 1139"/>
                <a:gd name="T9" fmla="*/ 130 h 321"/>
                <a:gd name="T10" fmla="*/ 184 w 1139"/>
                <a:gd name="T11" fmla="*/ 110 h 321"/>
                <a:gd name="T12" fmla="*/ 230 w 1139"/>
                <a:gd name="T13" fmla="*/ 66 h 321"/>
                <a:gd name="T14" fmla="*/ 248 w 1139"/>
                <a:gd name="T15" fmla="*/ 48 h 321"/>
                <a:gd name="T16" fmla="*/ 279 w 1139"/>
                <a:gd name="T17" fmla="*/ 36 h 321"/>
                <a:gd name="T18" fmla="*/ 306 w 1139"/>
                <a:gd name="T19" fmla="*/ 38 h 321"/>
                <a:gd name="T20" fmla="*/ 356 w 1139"/>
                <a:gd name="T21" fmla="*/ 39 h 321"/>
                <a:gd name="T22" fmla="*/ 400 w 1139"/>
                <a:gd name="T23" fmla="*/ 39 h 321"/>
                <a:gd name="T24" fmla="*/ 436 w 1139"/>
                <a:gd name="T25" fmla="*/ 48 h 321"/>
                <a:gd name="T26" fmla="*/ 470 w 1139"/>
                <a:gd name="T27" fmla="*/ 25 h 321"/>
                <a:gd name="T28" fmla="*/ 499 w 1139"/>
                <a:gd name="T29" fmla="*/ 9 h 321"/>
                <a:gd name="T30" fmla="*/ 546 w 1139"/>
                <a:gd name="T31" fmla="*/ 38 h 321"/>
                <a:gd name="T32" fmla="*/ 588 w 1139"/>
                <a:gd name="T33" fmla="*/ 59 h 321"/>
                <a:gd name="T34" fmla="*/ 617 w 1139"/>
                <a:gd name="T35" fmla="*/ 88 h 321"/>
                <a:gd name="T36" fmla="*/ 655 w 1139"/>
                <a:gd name="T37" fmla="*/ 119 h 321"/>
                <a:gd name="T38" fmla="*/ 695 w 1139"/>
                <a:gd name="T39" fmla="*/ 135 h 321"/>
                <a:gd name="T40" fmla="*/ 725 w 1139"/>
                <a:gd name="T41" fmla="*/ 173 h 321"/>
                <a:gd name="T42" fmla="*/ 765 w 1139"/>
                <a:gd name="T43" fmla="*/ 197 h 321"/>
                <a:gd name="T44" fmla="*/ 794 w 1139"/>
                <a:gd name="T45" fmla="*/ 209 h 321"/>
                <a:gd name="T46" fmla="*/ 823 w 1139"/>
                <a:gd name="T47" fmla="*/ 247 h 321"/>
                <a:gd name="T48" fmla="*/ 854 w 1139"/>
                <a:gd name="T49" fmla="*/ 273 h 321"/>
                <a:gd name="T50" fmla="*/ 886 w 1139"/>
                <a:gd name="T51" fmla="*/ 289 h 321"/>
                <a:gd name="T52" fmla="*/ 962 w 1139"/>
                <a:gd name="T53" fmla="*/ 303 h 321"/>
                <a:gd name="T54" fmla="*/ 1006 w 1139"/>
                <a:gd name="T55" fmla="*/ 292 h 321"/>
                <a:gd name="T56" fmla="*/ 1073 w 1139"/>
                <a:gd name="T57" fmla="*/ 289 h 321"/>
                <a:gd name="T58" fmla="*/ 1114 w 1139"/>
                <a:gd name="T59" fmla="*/ 314 h 321"/>
                <a:gd name="T60" fmla="*/ 1114 w 1139"/>
                <a:gd name="T61" fmla="*/ 305 h 321"/>
                <a:gd name="T62" fmla="*/ 1085 w 1139"/>
                <a:gd name="T63" fmla="*/ 278 h 321"/>
                <a:gd name="T64" fmla="*/ 997 w 1139"/>
                <a:gd name="T65" fmla="*/ 274 h 321"/>
                <a:gd name="T66" fmla="*/ 953 w 1139"/>
                <a:gd name="T67" fmla="*/ 285 h 321"/>
                <a:gd name="T68" fmla="*/ 890 w 1139"/>
                <a:gd name="T69" fmla="*/ 267 h 321"/>
                <a:gd name="T70" fmla="*/ 854 w 1139"/>
                <a:gd name="T71" fmla="*/ 264 h 321"/>
                <a:gd name="T72" fmla="*/ 827 w 1139"/>
                <a:gd name="T73" fmla="*/ 226 h 321"/>
                <a:gd name="T74" fmla="*/ 790 w 1139"/>
                <a:gd name="T75" fmla="*/ 193 h 321"/>
                <a:gd name="T76" fmla="*/ 765 w 1139"/>
                <a:gd name="T77" fmla="*/ 182 h 321"/>
                <a:gd name="T78" fmla="*/ 729 w 1139"/>
                <a:gd name="T79" fmla="*/ 151 h 321"/>
                <a:gd name="T80" fmla="*/ 685 w 1139"/>
                <a:gd name="T81" fmla="*/ 126 h 321"/>
                <a:gd name="T82" fmla="*/ 658 w 1139"/>
                <a:gd name="T83" fmla="*/ 99 h 321"/>
                <a:gd name="T84" fmla="*/ 629 w 1139"/>
                <a:gd name="T85" fmla="*/ 77 h 321"/>
                <a:gd name="T86" fmla="*/ 579 w 1139"/>
                <a:gd name="T87" fmla="*/ 41 h 321"/>
                <a:gd name="T88" fmla="*/ 552 w 1139"/>
                <a:gd name="T89" fmla="*/ 30 h 321"/>
                <a:gd name="T90" fmla="*/ 499 w 1139"/>
                <a:gd name="T91" fmla="*/ 0 h 321"/>
                <a:gd name="T92" fmla="*/ 458 w 1139"/>
                <a:gd name="T93" fmla="*/ 14 h 321"/>
                <a:gd name="T94" fmla="*/ 436 w 1139"/>
                <a:gd name="T95" fmla="*/ 30 h 321"/>
                <a:gd name="T96" fmla="*/ 407 w 1139"/>
                <a:gd name="T97" fmla="*/ 34 h 321"/>
                <a:gd name="T98" fmla="*/ 364 w 1139"/>
                <a:gd name="T99" fmla="*/ 25 h 321"/>
                <a:gd name="T100" fmla="*/ 320 w 1139"/>
                <a:gd name="T101" fmla="*/ 39 h 321"/>
                <a:gd name="T102" fmla="*/ 293 w 1139"/>
                <a:gd name="T103" fmla="*/ 30 h 321"/>
                <a:gd name="T104" fmla="*/ 268 w 1139"/>
                <a:gd name="T105" fmla="*/ 30 h 321"/>
                <a:gd name="T106" fmla="*/ 222 w 1139"/>
                <a:gd name="T107" fmla="*/ 52 h 321"/>
                <a:gd name="T108" fmla="*/ 190 w 1139"/>
                <a:gd name="T109" fmla="*/ 77 h 321"/>
                <a:gd name="T110" fmla="*/ 159 w 1139"/>
                <a:gd name="T111" fmla="*/ 104 h 321"/>
                <a:gd name="T112" fmla="*/ 134 w 1139"/>
                <a:gd name="T113" fmla="*/ 137 h 321"/>
                <a:gd name="T114" fmla="*/ 98 w 1139"/>
                <a:gd name="T115" fmla="*/ 159 h 321"/>
                <a:gd name="T116" fmla="*/ 65 w 1139"/>
                <a:gd name="T117" fmla="*/ 193 h 321"/>
                <a:gd name="T118" fmla="*/ 31 w 1139"/>
                <a:gd name="T119" fmla="*/ 226 h 321"/>
                <a:gd name="T120" fmla="*/ 2 w 1139"/>
                <a:gd name="T121" fmla="*/ 24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9" h="321">
                  <a:moveTo>
                    <a:pt x="0" y="244"/>
                  </a:moveTo>
                  <a:lnTo>
                    <a:pt x="0" y="262"/>
                  </a:lnTo>
                  <a:lnTo>
                    <a:pt x="7" y="262"/>
                  </a:lnTo>
                  <a:lnTo>
                    <a:pt x="7" y="262"/>
                  </a:lnTo>
                  <a:lnTo>
                    <a:pt x="14" y="258"/>
                  </a:lnTo>
                  <a:lnTo>
                    <a:pt x="14" y="258"/>
                  </a:lnTo>
                  <a:lnTo>
                    <a:pt x="24" y="247"/>
                  </a:lnTo>
                  <a:lnTo>
                    <a:pt x="16" y="242"/>
                  </a:lnTo>
                  <a:lnTo>
                    <a:pt x="16" y="251"/>
                  </a:lnTo>
                  <a:lnTo>
                    <a:pt x="25" y="251"/>
                  </a:lnTo>
                  <a:lnTo>
                    <a:pt x="25" y="251"/>
                  </a:lnTo>
                  <a:lnTo>
                    <a:pt x="33" y="249"/>
                  </a:lnTo>
                  <a:lnTo>
                    <a:pt x="43" y="238"/>
                  </a:lnTo>
                  <a:lnTo>
                    <a:pt x="43" y="236"/>
                  </a:lnTo>
                  <a:lnTo>
                    <a:pt x="52" y="226"/>
                  </a:lnTo>
                  <a:lnTo>
                    <a:pt x="45" y="220"/>
                  </a:lnTo>
                  <a:lnTo>
                    <a:pt x="45" y="229"/>
                  </a:lnTo>
                  <a:lnTo>
                    <a:pt x="54" y="229"/>
                  </a:lnTo>
                  <a:lnTo>
                    <a:pt x="54" y="229"/>
                  </a:lnTo>
                  <a:lnTo>
                    <a:pt x="62" y="226"/>
                  </a:lnTo>
                  <a:lnTo>
                    <a:pt x="62" y="226"/>
                  </a:lnTo>
                  <a:lnTo>
                    <a:pt x="69" y="215"/>
                  </a:lnTo>
                  <a:lnTo>
                    <a:pt x="62" y="209"/>
                  </a:lnTo>
                  <a:lnTo>
                    <a:pt x="69" y="215"/>
                  </a:lnTo>
                  <a:lnTo>
                    <a:pt x="78" y="204"/>
                  </a:lnTo>
                  <a:lnTo>
                    <a:pt x="87" y="193"/>
                  </a:lnTo>
                  <a:lnTo>
                    <a:pt x="80" y="188"/>
                  </a:lnTo>
                  <a:lnTo>
                    <a:pt x="80" y="197"/>
                  </a:lnTo>
                  <a:lnTo>
                    <a:pt x="89" y="197"/>
                  </a:lnTo>
                  <a:lnTo>
                    <a:pt x="89" y="197"/>
                  </a:lnTo>
                  <a:lnTo>
                    <a:pt x="96" y="193"/>
                  </a:lnTo>
                  <a:lnTo>
                    <a:pt x="96" y="191"/>
                  </a:lnTo>
                  <a:lnTo>
                    <a:pt x="105" y="171"/>
                  </a:lnTo>
                  <a:lnTo>
                    <a:pt x="98" y="168"/>
                  </a:lnTo>
                  <a:lnTo>
                    <a:pt x="98" y="177"/>
                  </a:lnTo>
                  <a:lnTo>
                    <a:pt x="107" y="177"/>
                  </a:lnTo>
                  <a:lnTo>
                    <a:pt x="107" y="177"/>
                  </a:lnTo>
                  <a:lnTo>
                    <a:pt x="114" y="173"/>
                  </a:lnTo>
                  <a:lnTo>
                    <a:pt x="114" y="173"/>
                  </a:lnTo>
                  <a:lnTo>
                    <a:pt x="123" y="162"/>
                  </a:lnTo>
                  <a:lnTo>
                    <a:pt x="132" y="151"/>
                  </a:lnTo>
                  <a:lnTo>
                    <a:pt x="125" y="146"/>
                  </a:lnTo>
                  <a:lnTo>
                    <a:pt x="125" y="155"/>
                  </a:lnTo>
                  <a:lnTo>
                    <a:pt x="134" y="155"/>
                  </a:lnTo>
                  <a:lnTo>
                    <a:pt x="134" y="155"/>
                  </a:lnTo>
                  <a:lnTo>
                    <a:pt x="141" y="151"/>
                  </a:lnTo>
                  <a:lnTo>
                    <a:pt x="141" y="151"/>
                  </a:lnTo>
                  <a:lnTo>
                    <a:pt x="150" y="141"/>
                  </a:lnTo>
                  <a:lnTo>
                    <a:pt x="150" y="141"/>
                  </a:lnTo>
                  <a:lnTo>
                    <a:pt x="157" y="130"/>
                  </a:lnTo>
                  <a:lnTo>
                    <a:pt x="150" y="124"/>
                  </a:lnTo>
                  <a:lnTo>
                    <a:pt x="157" y="130"/>
                  </a:lnTo>
                  <a:lnTo>
                    <a:pt x="166" y="119"/>
                  </a:lnTo>
                  <a:lnTo>
                    <a:pt x="159" y="113"/>
                  </a:lnTo>
                  <a:lnTo>
                    <a:pt x="159" y="123"/>
                  </a:lnTo>
                  <a:lnTo>
                    <a:pt x="168" y="123"/>
                  </a:lnTo>
                  <a:lnTo>
                    <a:pt x="168" y="123"/>
                  </a:lnTo>
                  <a:lnTo>
                    <a:pt x="175" y="121"/>
                  </a:lnTo>
                  <a:lnTo>
                    <a:pt x="184" y="112"/>
                  </a:lnTo>
                  <a:lnTo>
                    <a:pt x="184" y="110"/>
                  </a:lnTo>
                  <a:lnTo>
                    <a:pt x="194" y="99"/>
                  </a:lnTo>
                  <a:lnTo>
                    <a:pt x="203" y="88"/>
                  </a:lnTo>
                  <a:lnTo>
                    <a:pt x="195" y="83"/>
                  </a:lnTo>
                  <a:lnTo>
                    <a:pt x="195" y="92"/>
                  </a:lnTo>
                  <a:lnTo>
                    <a:pt x="204" y="92"/>
                  </a:lnTo>
                  <a:lnTo>
                    <a:pt x="204" y="92"/>
                  </a:lnTo>
                  <a:lnTo>
                    <a:pt x="212" y="88"/>
                  </a:lnTo>
                  <a:lnTo>
                    <a:pt x="212" y="88"/>
                  </a:lnTo>
                  <a:lnTo>
                    <a:pt x="221" y="77"/>
                  </a:lnTo>
                  <a:lnTo>
                    <a:pt x="230" y="66"/>
                  </a:lnTo>
                  <a:lnTo>
                    <a:pt x="222" y="61"/>
                  </a:lnTo>
                  <a:lnTo>
                    <a:pt x="222" y="70"/>
                  </a:lnTo>
                  <a:lnTo>
                    <a:pt x="232" y="70"/>
                  </a:lnTo>
                  <a:lnTo>
                    <a:pt x="232" y="70"/>
                  </a:lnTo>
                  <a:lnTo>
                    <a:pt x="239" y="66"/>
                  </a:lnTo>
                  <a:lnTo>
                    <a:pt x="239" y="65"/>
                  </a:lnTo>
                  <a:lnTo>
                    <a:pt x="248" y="43"/>
                  </a:lnTo>
                  <a:lnTo>
                    <a:pt x="241" y="39"/>
                  </a:lnTo>
                  <a:lnTo>
                    <a:pt x="241" y="48"/>
                  </a:lnTo>
                  <a:lnTo>
                    <a:pt x="248" y="48"/>
                  </a:lnTo>
                  <a:lnTo>
                    <a:pt x="259" y="48"/>
                  </a:lnTo>
                  <a:lnTo>
                    <a:pt x="268" y="48"/>
                  </a:lnTo>
                  <a:lnTo>
                    <a:pt x="277" y="48"/>
                  </a:lnTo>
                  <a:lnTo>
                    <a:pt x="277" y="48"/>
                  </a:lnTo>
                  <a:lnTo>
                    <a:pt x="284" y="47"/>
                  </a:lnTo>
                  <a:lnTo>
                    <a:pt x="293" y="38"/>
                  </a:lnTo>
                  <a:lnTo>
                    <a:pt x="286" y="30"/>
                  </a:lnTo>
                  <a:lnTo>
                    <a:pt x="280" y="36"/>
                  </a:lnTo>
                  <a:lnTo>
                    <a:pt x="286" y="39"/>
                  </a:lnTo>
                  <a:lnTo>
                    <a:pt x="279" y="36"/>
                  </a:lnTo>
                  <a:lnTo>
                    <a:pt x="286" y="45"/>
                  </a:lnTo>
                  <a:lnTo>
                    <a:pt x="288" y="45"/>
                  </a:lnTo>
                  <a:lnTo>
                    <a:pt x="293" y="48"/>
                  </a:lnTo>
                  <a:lnTo>
                    <a:pt x="300" y="47"/>
                  </a:lnTo>
                  <a:lnTo>
                    <a:pt x="309" y="38"/>
                  </a:lnTo>
                  <a:lnTo>
                    <a:pt x="302" y="30"/>
                  </a:lnTo>
                  <a:lnTo>
                    <a:pt x="302" y="39"/>
                  </a:lnTo>
                  <a:lnTo>
                    <a:pt x="311" y="39"/>
                  </a:lnTo>
                  <a:lnTo>
                    <a:pt x="311" y="30"/>
                  </a:lnTo>
                  <a:lnTo>
                    <a:pt x="306" y="38"/>
                  </a:lnTo>
                  <a:lnTo>
                    <a:pt x="315" y="47"/>
                  </a:lnTo>
                  <a:lnTo>
                    <a:pt x="315" y="45"/>
                  </a:lnTo>
                  <a:lnTo>
                    <a:pt x="320" y="48"/>
                  </a:lnTo>
                  <a:lnTo>
                    <a:pt x="327" y="47"/>
                  </a:lnTo>
                  <a:lnTo>
                    <a:pt x="336" y="38"/>
                  </a:lnTo>
                  <a:lnTo>
                    <a:pt x="329" y="30"/>
                  </a:lnTo>
                  <a:lnTo>
                    <a:pt x="329" y="39"/>
                  </a:lnTo>
                  <a:lnTo>
                    <a:pt x="338" y="39"/>
                  </a:lnTo>
                  <a:lnTo>
                    <a:pt x="347" y="39"/>
                  </a:lnTo>
                  <a:lnTo>
                    <a:pt x="356" y="39"/>
                  </a:lnTo>
                  <a:lnTo>
                    <a:pt x="356" y="30"/>
                  </a:lnTo>
                  <a:lnTo>
                    <a:pt x="351" y="38"/>
                  </a:lnTo>
                  <a:lnTo>
                    <a:pt x="360" y="47"/>
                  </a:lnTo>
                  <a:lnTo>
                    <a:pt x="360" y="45"/>
                  </a:lnTo>
                  <a:lnTo>
                    <a:pt x="365" y="48"/>
                  </a:lnTo>
                  <a:lnTo>
                    <a:pt x="374" y="48"/>
                  </a:lnTo>
                  <a:lnTo>
                    <a:pt x="383" y="48"/>
                  </a:lnTo>
                  <a:lnTo>
                    <a:pt x="391" y="48"/>
                  </a:lnTo>
                  <a:lnTo>
                    <a:pt x="400" y="48"/>
                  </a:lnTo>
                  <a:lnTo>
                    <a:pt x="400" y="39"/>
                  </a:lnTo>
                  <a:lnTo>
                    <a:pt x="394" y="45"/>
                  </a:lnTo>
                  <a:lnTo>
                    <a:pt x="403" y="56"/>
                  </a:lnTo>
                  <a:lnTo>
                    <a:pt x="403" y="56"/>
                  </a:lnTo>
                  <a:lnTo>
                    <a:pt x="409" y="59"/>
                  </a:lnTo>
                  <a:lnTo>
                    <a:pt x="416" y="57"/>
                  </a:lnTo>
                  <a:lnTo>
                    <a:pt x="427" y="47"/>
                  </a:lnTo>
                  <a:lnTo>
                    <a:pt x="420" y="39"/>
                  </a:lnTo>
                  <a:lnTo>
                    <a:pt x="420" y="48"/>
                  </a:lnTo>
                  <a:lnTo>
                    <a:pt x="429" y="48"/>
                  </a:lnTo>
                  <a:lnTo>
                    <a:pt x="436" y="48"/>
                  </a:lnTo>
                  <a:lnTo>
                    <a:pt x="436" y="48"/>
                  </a:lnTo>
                  <a:lnTo>
                    <a:pt x="443" y="47"/>
                  </a:lnTo>
                  <a:lnTo>
                    <a:pt x="452" y="38"/>
                  </a:lnTo>
                  <a:lnTo>
                    <a:pt x="445" y="30"/>
                  </a:lnTo>
                  <a:lnTo>
                    <a:pt x="445" y="39"/>
                  </a:lnTo>
                  <a:lnTo>
                    <a:pt x="454" y="39"/>
                  </a:lnTo>
                  <a:lnTo>
                    <a:pt x="454" y="39"/>
                  </a:lnTo>
                  <a:lnTo>
                    <a:pt x="461" y="36"/>
                  </a:lnTo>
                  <a:lnTo>
                    <a:pt x="461" y="36"/>
                  </a:lnTo>
                  <a:lnTo>
                    <a:pt x="470" y="25"/>
                  </a:lnTo>
                  <a:lnTo>
                    <a:pt x="463" y="19"/>
                  </a:lnTo>
                  <a:lnTo>
                    <a:pt x="463" y="28"/>
                  </a:lnTo>
                  <a:lnTo>
                    <a:pt x="472" y="28"/>
                  </a:lnTo>
                  <a:lnTo>
                    <a:pt x="479" y="28"/>
                  </a:lnTo>
                  <a:lnTo>
                    <a:pt x="490" y="28"/>
                  </a:lnTo>
                  <a:lnTo>
                    <a:pt x="490" y="28"/>
                  </a:lnTo>
                  <a:lnTo>
                    <a:pt x="497" y="25"/>
                  </a:lnTo>
                  <a:lnTo>
                    <a:pt x="497" y="25"/>
                  </a:lnTo>
                  <a:lnTo>
                    <a:pt x="506" y="14"/>
                  </a:lnTo>
                  <a:lnTo>
                    <a:pt x="499" y="9"/>
                  </a:lnTo>
                  <a:lnTo>
                    <a:pt x="499" y="18"/>
                  </a:lnTo>
                  <a:lnTo>
                    <a:pt x="508" y="18"/>
                  </a:lnTo>
                  <a:lnTo>
                    <a:pt x="517" y="18"/>
                  </a:lnTo>
                  <a:lnTo>
                    <a:pt x="525" y="18"/>
                  </a:lnTo>
                  <a:lnTo>
                    <a:pt x="534" y="18"/>
                  </a:lnTo>
                  <a:lnTo>
                    <a:pt x="534" y="9"/>
                  </a:lnTo>
                  <a:lnTo>
                    <a:pt x="528" y="14"/>
                  </a:lnTo>
                  <a:lnTo>
                    <a:pt x="537" y="25"/>
                  </a:lnTo>
                  <a:lnTo>
                    <a:pt x="546" y="36"/>
                  </a:lnTo>
                  <a:lnTo>
                    <a:pt x="546" y="38"/>
                  </a:lnTo>
                  <a:lnTo>
                    <a:pt x="555" y="47"/>
                  </a:lnTo>
                  <a:lnTo>
                    <a:pt x="555" y="45"/>
                  </a:lnTo>
                  <a:lnTo>
                    <a:pt x="561" y="48"/>
                  </a:lnTo>
                  <a:lnTo>
                    <a:pt x="572" y="48"/>
                  </a:lnTo>
                  <a:lnTo>
                    <a:pt x="572" y="39"/>
                  </a:lnTo>
                  <a:lnTo>
                    <a:pt x="564" y="45"/>
                  </a:lnTo>
                  <a:lnTo>
                    <a:pt x="572" y="56"/>
                  </a:lnTo>
                  <a:lnTo>
                    <a:pt x="573" y="56"/>
                  </a:lnTo>
                  <a:lnTo>
                    <a:pt x="579" y="59"/>
                  </a:lnTo>
                  <a:lnTo>
                    <a:pt x="588" y="59"/>
                  </a:lnTo>
                  <a:lnTo>
                    <a:pt x="588" y="50"/>
                  </a:lnTo>
                  <a:lnTo>
                    <a:pt x="582" y="56"/>
                  </a:lnTo>
                  <a:lnTo>
                    <a:pt x="591" y="66"/>
                  </a:lnTo>
                  <a:lnTo>
                    <a:pt x="600" y="77"/>
                  </a:lnTo>
                  <a:lnTo>
                    <a:pt x="610" y="88"/>
                  </a:lnTo>
                  <a:lnTo>
                    <a:pt x="610" y="88"/>
                  </a:lnTo>
                  <a:lnTo>
                    <a:pt x="615" y="92"/>
                  </a:lnTo>
                  <a:lnTo>
                    <a:pt x="622" y="92"/>
                  </a:lnTo>
                  <a:lnTo>
                    <a:pt x="622" y="83"/>
                  </a:lnTo>
                  <a:lnTo>
                    <a:pt x="617" y="88"/>
                  </a:lnTo>
                  <a:lnTo>
                    <a:pt x="626" y="99"/>
                  </a:lnTo>
                  <a:lnTo>
                    <a:pt x="626" y="99"/>
                  </a:lnTo>
                  <a:lnTo>
                    <a:pt x="631" y="103"/>
                  </a:lnTo>
                  <a:lnTo>
                    <a:pt x="642" y="103"/>
                  </a:lnTo>
                  <a:lnTo>
                    <a:pt x="642" y="94"/>
                  </a:lnTo>
                  <a:lnTo>
                    <a:pt x="637" y="99"/>
                  </a:lnTo>
                  <a:lnTo>
                    <a:pt x="646" y="110"/>
                  </a:lnTo>
                  <a:lnTo>
                    <a:pt x="646" y="112"/>
                  </a:lnTo>
                  <a:lnTo>
                    <a:pt x="655" y="121"/>
                  </a:lnTo>
                  <a:lnTo>
                    <a:pt x="655" y="119"/>
                  </a:lnTo>
                  <a:lnTo>
                    <a:pt x="660" y="123"/>
                  </a:lnTo>
                  <a:lnTo>
                    <a:pt x="667" y="123"/>
                  </a:lnTo>
                  <a:lnTo>
                    <a:pt x="667" y="113"/>
                  </a:lnTo>
                  <a:lnTo>
                    <a:pt x="662" y="119"/>
                  </a:lnTo>
                  <a:lnTo>
                    <a:pt x="671" y="130"/>
                  </a:lnTo>
                  <a:lnTo>
                    <a:pt x="680" y="141"/>
                  </a:lnTo>
                  <a:lnTo>
                    <a:pt x="680" y="141"/>
                  </a:lnTo>
                  <a:lnTo>
                    <a:pt x="685" y="144"/>
                  </a:lnTo>
                  <a:lnTo>
                    <a:pt x="695" y="144"/>
                  </a:lnTo>
                  <a:lnTo>
                    <a:pt x="695" y="135"/>
                  </a:lnTo>
                  <a:lnTo>
                    <a:pt x="689" y="141"/>
                  </a:lnTo>
                  <a:lnTo>
                    <a:pt x="698" y="151"/>
                  </a:lnTo>
                  <a:lnTo>
                    <a:pt x="698" y="151"/>
                  </a:lnTo>
                  <a:lnTo>
                    <a:pt x="704" y="155"/>
                  </a:lnTo>
                  <a:lnTo>
                    <a:pt x="713" y="155"/>
                  </a:lnTo>
                  <a:lnTo>
                    <a:pt x="713" y="146"/>
                  </a:lnTo>
                  <a:lnTo>
                    <a:pt x="707" y="151"/>
                  </a:lnTo>
                  <a:lnTo>
                    <a:pt x="716" y="162"/>
                  </a:lnTo>
                  <a:lnTo>
                    <a:pt x="725" y="173"/>
                  </a:lnTo>
                  <a:lnTo>
                    <a:pt x="725" y="173"/>
                  </a:lnTo>
                  <a:lnTo>
                    <a:pt x="731" y="177"/>
                  </a:lnTo>
                  <a:lnTo>
                    <a:pt x="740" y="177"/>
                  </a:lnTo>
                  <a:lnTo>
                    <a:pt x="740" y="168"/>
                  </a:lnTo>
                  <a:lnTo>
                    <a:pt x="734" y="173"/>
                  </a:lnTo>
                  <a:lnTo>
                    <a:pt x="743" y="184"/>
                  </a:lnTo>
                  <a:lnTo>
                    <a:pt x="743" y="186"/>
                  </a:lnTo>
                  <a:lnTo>
                    <a:pt x="752" y="195"/>
                  </a:lnTo>
                  <a:lnTo>
                    <a:pt x="752" y="193"/>
                  </a:lnTo>
                  <a:lnTo>
                    <a:pt x="758" y="197"/>
                  </a:lnTo>
                  <a:lnTo>
                    <a:pt x="765" y="197"/>
                  </a:lnTo>
                  <a:lnTo>
                    <a:pt x="765" y="188"/>
                  </a:lnTo>
                  <a:lnTo>
                    <a:pt x="760" y="193"/>
                  </a:lnTo>
                  <a:lnTo>
                    <a:pt x="769" y="204"/>
                  </a:lnTo>
                  <a:lnTo>
                    <a:pt x="769" y="204"/>
                  </a:lnTo>
                  <a:lnTo>
                    <a:pt x="774" y="208"/>
                  </a:lnTo>
                  <a:lnTo>
                    <a:pt x="783" y="208"/>
                  </a:lnTo>
                  <a:lnTo>
                    <a:pt x="783" y="198"/>
                  </a:lnTo>
                  <a:lnTo>
                    <a:pt x="778" y="206"/>
                  </a:lnTo>
                  <a:lnTo>
                    <a:pt x="789" y="217"/>
                  </a:lnTo>
                  <a:lnTo>
                    <a:pt x="794" y="209"/>
                  </a:lnTo>
                  <a:lnTo>
                    <a:pt x="789" y="215"/>
                  </a:lnTo>
                  <a:lnTo>
                    <a:pt x="798" y="226"/>
                  </a:lnTo>
                  <a:lnTo>
                    <a:pt x="798" y="226"/>
                  </a:lnTo>
                  <a:lnTo>
                    <a:pt x="803" y="229"/>
                  </a:lnTo>
                  <a:lnTo>
                    <a:pt x="810" y="229"/>
                  </a:lnTo>
                  <a:lnTo>
                    <a:pt x="810" y="220"/>
                  </a:lnTo>
                  <a:lnTo>
                    <a:pt x="805" y="226"/>
                  </a:lnTo>
                  <a:lnTo>
                    <a:pt x="814" y="236"/>
                  </a:lnTo>
                  <a:lnTo>
                    <a:pt x="823" y="247"/>
                  </a:lnTo>
                  <a:lnTo>
                    <a:pt x="823" y="247"/>
                  </a:lnTo>
                  <a:lnTo>
                    <a:pt x="828" y="251"/>
                  </a:lnTo>
                  <a:lnTo>
                    <a:pt x="837" y="251"/>
                  </a:lnTo>
                  <a:lnTo>
                    <a:pt x="837" y="242"/>
                  </a:lnTo>
                  <a:lnTo>
                    <a:pt x="832" y="247"/>
                  </a:lnTo>
                  <a:lnTo>
                    <a:pt x="841" y="258"/>
                  </a:lnTo>
                  <a:lnTo>
                    <a:pt x="846" y="253"/>
                  </a:lnTo>
                  <a:lnTo>
                    <a:pt x="839" y="258"/>
                  </a:lnTo>
                  <a:lnTo>
                    <a:pt x="846" y="269"/>
                  </a:lnTo>
                  <a:lnTo>
                    <a:pt x="848" y="269"/>
                  </a:lnTo>
                  <a:lnTo>
                    <a:pt x="854" y="273"/>
                  </a:lnTo>
                  <a:lnTo>
                    <a:pt x="865" y="273"/>
                  </a:lnTo>
                  <a:lnTo>
                    <a:pt x="865" y="264"/>
                  </a:lnTo>
                  <a:lnTo>
                    <a:pt x="859" y="271"/>
                  </a:lnTo>
                  <a:lnTo>
                    <a:pt x="868" y="280"/>
                  </a:lnTo>
                  <a:lnTo>
                    <a:pt x="868" y="278"/>
                  </a:lnTo>
                  <a:lnTo>
                    <a:pt x="874" y="282"/>
                  </a:lnTo>
                  <a:lnTo>
                    <a:pt x="883" y="282"/>
                  </a:lnTo>
                  <a:lnTo>
                    <a:pt x="883" y="273"/>
                  </a:lnTo>
                  <a:lnTo>
                    <a:pt x="877" y="278"/>
                  </a:lnTo>
                  <a:lnTo>
                    <a:pt x="886" y="289"/>
                  </a:lnTo>
                  <a:lnTo>
                    <a:pt x="895" y="300"/>
                  </a:lnTo>
                  <a:lnTo>
                    <a:pt x="895" y="300"/>
                  </a:lnTo>
                  <a:lnTo>
                    <a:pt x="901" y="303"/>
                  </a:lnTo>
                  <a:lnTo>
                    <a:pt x="908" y="303"/>
                  </a:lnTo>
                  <a:lnTo>
                    <a:pt x="917" y="303"/>
                  </a:lnTo>
                  <a:lnTo>
                    <a:pt x="926" y="303"/>
                  </a:lnTo>
                  <a:lnTo>
                    <a:pt x="935" y="303"/>
                  </a:lnTo>
                  <a:lnTo>
                    <a:pt x="946" y="303"/>
                  </a:lnTo>
                  <a:lnTo>
                    <a:pt x="953" y="303"/>
                  </a:lnTo>
                  <a:lnTo>
                    <a:pt x="962" y="303"/>
                  </a:lnTo>
                  <a:lnTo>
                    <a:pt x="971" y="303"/>
                  </a:lnTo>
                  <a:lnTo>
                    <a:pt x="971" y="303"/>
                  </a:lnTo>
                  <a:lnTo>
                    <a:pt x="978" y="300"/>
                  </a:lnTo>
                  <a:lnTo>
                    <a:pt x="978" y="300"/>
                  </a:lnTo>
                  <a:lnTo>
                    <a:pt x="988" y="289"/>
                  </a:lnTo>
                  <a:lnTo>
                    <a:pt x="980" y="283"/>
                  </a:lnTo>
                  <a:lnTo>
                    <a:pt x="980" y="292"/>
                  </a:lnTo>
                  <a:lnTo>
                    <a:pt x="989" y="292"/>
                  </a:lnTo>
                  <a:lnTo>
                    <a:pt x="997" y="292"/>
                  </a:lnTo>
                  <a:lnTo>
                    <a:pt x="1006" y="292"/>
                  </a:lnTo>
                  <a:lnTo>
                    <a:pt x="1016" y="292"/>
                  </a:lnTo>
                  <a:lnTo>
                    <a:pt x="1026" y="292"/>
                  </a:lnTo>
                  <a:lnTo>
                    <a:pt x="1035" y="292"/>
                  </a:lnTo>
                  <a:lnTo>
                    <a:pt x="1044" y="292"/>
                  </a:lnTo>
                  <a:lnTo>
                    <a:pt x="1051" y="292"/>
                  </a:lnTo>
                  <a:lnTo>
                    <a:pt x="1060" y="292"/>
                  </a:lnTo>
                  <a:lnTo>
                    <a:pt x="1069" y="292"/>
                  </a:lnTo>
                  <a:lnTo>
                    <a:pt x="1078" y="292"/>
                  </a:lnTo>
                  <a:lnTo>
                    <a:pt x="1078" y="283"/>
                  </a:lnTo>
                  <a:lnTo>
                    <a:pt x="1073" y="289"/>
                  </a:lnTo>
                  <a:lnTo>
                    <a:pt x="1082" y="300"/>
                  </a:lnTo>
                  <a:lnTo>
                    <a:pt x="1082" y="300"/>
                  </a:lnTo>
                  <a:lnTo>
                    <a:pt x="1087" y="303"/>
                  </a:lnTo>
                  <a:lnTo>
                    <a:pt x="1096" y="303"/>
                  </a:lnTo>
                  <a:lnTo>
                    <a:pt x="1105" y="303"/>
                  </a:lnTo>
                  <a:lnTo>
                    <a:pt x="1105" y="294"/>
                  </a:lnTo>
                  <a:lnTo>
                    <a:pt x="1100" y="300"/>
                  </a:lnTo>
                  <a:lnTo>
                    <a:pt x="1109" y="311"/>
                  </a:lnTo>
                  <a:lnTo>
                    <a:pt x="1109" y="311"/>
                  </a:lnTo>
                  <a:lnTo>
                    <a:pt x="1114" y="314"/>
                  </a:lnTo>
                  <a:lnTo>
                    <a:pt x="1123" y="314"/>
                  </a:lnTo>
                  <a:lnTo>
                    <a:pt x="1123" y="305"/>
                  </a:lnTo>
                  <a:lnTo>
                    <a:pt x="1118" y="311"/>
                  </a:lnTo>
                  <a:lnTo>
                    <a:pt x="1127" y="321"/>
                  </a:lnTo>
                  <a:lnTo>
                    <a:pt x="1139" y="311"/>
                  </a:lnTo>
                  <a:lnTo>
                    <a:pt x="1130" y="300"/>
                  </a:lnTo>
                  <a:lnTo>
                    <a:pt x="1130" y="300"/>
                  </a:lnTo>
                  <a:lnTo>
                    <a:pt x="1123" y="296"/>
                  </a:lnTo>
                  <a:lnTo>
                    <a:pt x="1114" y="296"/>
                  </a:lnTo>
                  <a:lnTo>
                    <a:pt x="1114" y="305"/>
                  </a:lnTo>
                  <a:lnTo>
                    <a:pt x="1121" y="300"/>
                  </a:lnTo>
                  <a:lnTo>
                    <a:pt x="1112" y="289"/>
                  </a:lnTo>
                  <a:lnTo>
                    <a:pt x="1112" y="289"/>
                  </a:lnTo>
                  <a:lnTo>
                    <a:pt x="1105" y="285"/>
                  </a:lnTo>
                  <a:lnTo>
                    <a:pt x="1096" y="285"/>
                  </a:lnTo>
                  <a:lnTo>
                    <a:pt x="1087" y="285"/>
                  </a:lnTo>
                  <a:lnTo>
                    <a:pt x="1087" y="294"/>
                  </a:lnTo>
                  <a:lnTo>
                    <a:pt x="1094" y="289"/>
                  </a:lnTo>
                  <a:lnTo>
                    <a:pt x="1085" y="278"/>
                  </a:lnTo>
                  <a:lnTo>
                    <a:pt x="1085" y="278"/>
                  </a:lnTo>
                  <a:lnTo>
                    <a:pt x="1078" y="274"/>
                  </a:lnTo>
                  <a:lnTo>
                    <a:pt x="1069" y="274"/>
                  </a:lnTo>
                  <a:lnTo>
                    <a:pt x="1060" y="274"/>
                  </a:lnTo>
                  <a:lnTo>
                    <a:pt x="1051" y="274"/>
                  </a:lnTo>
                  <a:lnTo>
                    <a:pt x="1044" y="274"/>
                  </a:lnTo>
                  <a:lnTo>
                    <a:pt x="1035" y="274"/>
                  </a:lnTo>
                  <a:lnTo>
                    <a:pt x="1026" y="274"/>
                  </a:lnTo>
                  <a:lnTo>
                    <a:pt x="1016" y="274"/>
                  </a:lnTo>
                  <a:lnTo>
                    <a:pt x="1006" y="274"/>
                  </a:lnTo>
                  <a:lnTo>
                    <a:pt x="997" y="274"/>
                  </a:lnTo>
                  <a:lnTo>
                    <a:pt x="989" y="274"/>
                  </a:lnTo>
                  <a:lnTo>
                    <a:pt x="980" y="274"/>
                  </a:lnTo>
                  <a:lnTo>
                    <a:pt x="980" y="274"/>
                  </a:lnTo>
                  <a:lnTo>
                    <a:pt x="975" y="278"/>
                  </a:lnTo>
                  <a:lnTo>
                    <a:pt x="975" y="278"/>
                  </a:lnTo>
                  <a:lnTo>
                    <a:pt x="966" y="289"/>
                  </a:lnTo>
                  <a:lnTo>
                    <a:pt x="971" y="294"/>
                  </a:lnTo>
                  <a:lnTo>
                    <a:pt x="971" y="285"/>
                  </a:lnTo>
                  <a:lnTo>
                    <a:pt x="962" y="285"/>
                  </a:lnTo>
                  <a:lnTo>
                    <a:pt x="953" y="285"/>
                  </a:lnTo>
                  <a:lnTo>
                    <a:pt x="946" y="285"/>
                  </a:lnTo>
                  <a:lnTo>
                    <a:pt x="935" y="285"/>
                  </a:lnTo>
                  <a:lnTo>
                    <a:pt x="926" y="285"/>
                  </a:lnTo>
                  <a:lnTo>
                    <a:pt x="917" y="285"/>
                  </a:lnTo>
                  <a:lnTo>
                    <a:pt x="908" y="285"/>
                  </a:lnTo>
                  <a:lnTo>
                    <a:pt x="901" y="285"/>
                  </a:lnTo>
                  <a:lnTo>
                    <a:pt x="901" y="294"/>
                  </a:lnTo>
                  <a:lnTo>
                    <a:pt x="908" y="289"/>
                  </a:lnTo>
                  <a:lnTo>
                    <a:pt x="899" y="278"/>
                  </a:lnTo>
                  <a:lnTo>
                    <a:pt x="890" y="267"/>
                  </a:lnTo>
                  <a:lnTo>
                    <a:pt x="890" y="267"/>
                  </a:lnTo>
                  <a:lnTo>
                    <a:pt x="883" y="264"/>
                  </a:lnTo>
                  <a:lnTo>
                    <a:pt x="874" y="264"/>
                  </a:lnTo>
                  <a:lnTo>
                    <a:pt x="874" y="273"/>
                  </a:lnTo>
                  <a:lnTo>
                    <a:pt x="881" y="267"/>
                  </a:lnTo>
                  <a:lnTo>
                    <a:pt x="872" y="258"/>
                  </a:lnTo>
                  <a:lnTo>
                    <a:pt x="872" y="258"/>
                  </a:lnTo>
                  <a:lnTo>
                    <a:pt x="865" y="255"/>
                  </a:lnTo>
                  <a:lnTo>
                    <a:pt x="854" y="255"/>
                  </a:lnTo>
                  <a:lnTo>
                    <a:pt x="854" y="264"/>
                  </a:lnTo>
                  <a:lnTo>
                    <a:pt x="861" y="260"/>
                  </a:lnTo>
                  <a:lnTo>
                    <a:pt x="854" y="249"/>
                  </a:lnTo>
                  <a:lnTo>
                    <a:pt x="854" y="247"/>
                  </a:lnTo>
                  <a:lnTo>
                    <a:pt x="845" y="236"/>
                  </a:lnTo>
                  <a:lnTo>
                    <a:pt x="845" y="236"/>
                  </a:lnTo>
                  <a:lnTo>
                    <a:pt x="837" y="233"/>
                  </a:lnTo>
                  <a:lnTo>
                    <a:pt x="828" y="233"/>
                  </a:lnTo>
                  <a:lnTo>
                    <a:pt x="828" y="242"/>
                  </a:lnTo>
                  <a:lnTo>
                    <a:pt x="836" y="236"/>
                  </a:lnTo>
                  <a:lnTo>
                    <a:pt x="827" y="226"/>
                  </a:lnTo>
                  <a:lnTo>
                    <a:pt x="818" y="215"/>
                  </a:lnTo>
                  <a:lnTo>
                    <a:pt x="818" y="215"/>
                  </a:lnTo>
                  <a:lnTo>
                    <a:pt x="810" y="211"/>
                  </a:lnTo>
                  <a:lnTo>
                    <a:pt x="803" y="211"/>
                  </a:lnTo>
                  <a:lnTo>
                    <a:pt x="803" y="220"/>
                  </a:lnTo>
                  <a:lnTo>
                    <a:pt x="810" y="215"/>
                  </a:lnTo>
                  <a:lnTo>
                    <a:pt x="801" y="204"/>
                  </a:lnTo>
                  <a:lnTo>
                    <a:pt x="801" y="204"/>
                  </a:lnTo>
                  <a:lnTo>
                    <a:pt x="790" y="193"/>
                  </a:lnTo>
                  <a:lnTo>
                    <a:pt x="790" y="193"/>
                  </a:lnTo>
                  <a:lnTo>
                    <a:pt x="783" y="189"/>
                  </a:lnTo>
                  <a:lnTo>
                    <a:pt x="774" y="189"/>
                  </a:lnTo>
                  <a:lnTo>
                    <a:pt x="774" y="198"/>
                  </a:lnTo>
                  <a:lnTo>
                    <a:pt x="781" y="193"/>
                  </a:lnTo>
                  <a:lnTo>
                    <a:pt x="772" y="182"/>
                  </a:lnTo>
                  <a:lnTo>
                    <a:pt x="772" y="182"/>
                  </a:lnTo>
                  <a:lnTo>
                    <a:pt x="765" y="179"/>
                  </a:lnTo>
                  <a:lnTo>
                    <a:pt x="758" y="179"/>
                  </a:lnTo>
                  <a:lnTo>
                    <a:pt x="758" y="188"/>
                  </a:lnTo>
                  <a:lnTo>
                    <a:pt x="765" y="182"/>
                  </a:lnTo>
                  <a:lnTo>
                    <a:pt x="756" y="173"/>
                  </a:lnTo>
                  <a:lnTo>
                    <a:pt x="749" y="179"/>
                  </a:lnTo>
                  <a:lnTo>
                    <a:pt x="756" y="173"/>
                  </a:lnTo>
                  <a:lnTo>
                    <a:pt x="747" y="162"/>
                  </a:lnTo>
                  <a:lnTo>
                    <a:pt x="747" y="162"/>
                  </a:lnTo>
                  <a:lnTo>
                    <a:pt x="740" y="159"/>
                  </a:lnTo>
                  <a:lnTo>
                    <a:pt x="731" y="159"/>
                  </a:lnTo>
                  <a:lnTo>
                    <a:pt x="731" y="168"/>
                  </a:lnTo>
                  <a:lnTo>
                    <a:pt x="738" y="162"/>
                  </a:lnTo>
                  <a:lnTo>
                    <a:pt x="729" y="151"/>
                  </a:lnTo>
                  <a:lnTo>
                    <a:pt x="720" y="141"/>
                  </a:lnTo>
                  <a:lnTo>
                    <a:pt x="720" y="141"/>
                  </a:lnTo>
                  <a:lnTo>
                    <a:pt x="713" y="137"/>
                  </a:lnTo>
                  <a:lnTo>
                    <a:pt x="704" y="137"/>
                  </a:lnTo>
                  <a:lnTo>
                    <a:pt x="704" y="146"/>
                  </a:lnTo>
                  <a:lnTo>
                    <a:pt x="711" y="141"/>
                  </a:lnTo>
                  <a:lnTo>
                    <a:pt x="702" y="130"/>
                  </a:lnTo>
                  <a:lnTo>
                    <a:pt x="702" y="130"/>
                  </a:lnTo>
                  <a:lnTo>
                    <a:pt x="695" y="126"/>
                  </a:lnTo>
                  <a:lnTo>
                    <a:pt x="685" y="126"/>
                  </a:lnTo>
                  <a:lnTo>
                    <a:pt x="685" y="135"/>
                  </a:lnTo>
                  <a:lnTo>
                    <a:pt x="693" y="130"/>
                  </a:lnTo>
                  <a:lnTo>
                    <a:pt x="684" y="119"/>
                  </a:lnTo>
                  <a:lnTo>
                    <a:pt x="675" y="108"/>
                  </a:lnTo>
                  <a:lnTo>
                    <a:pt x="675" y="108"/>
                  </a:lnTo>
                  <a:lnTo>
                    <a:pt x="667" y="104"/>
                  </a:lnTo>
                  <a:lnTo>
                    <a:pt x="660" y="104"/>
                  </a:lnTo>
                  <a:lnTo>
                    <a:pt x="660" y="113"/>
                  </a:lnTo>
                  <a:lnTo>
                    <a:pt x="667" y="108"/>
                  </a:lnTo>
                  <a:lnTo>
                    <a:pt x="658" y="99"/>
                  </a:lnTo>
                  <a:lnTo>
                    <a:pt x="651" y="104"/>
                  </a:lnTo>
                  <a:lnTo>
                    <a:pt x="658" y="99"/>
                  </a:lnTo>
                  <a:lnTo>
                    <a:pt x="649" y="88"/>
                  </a:lnTo>
                  <a:lnTo>
                    <a:pt x="649" y="88"/>
                  </a:lnTo>
                  <a:lnTo>
                    <a:pt x="642" y="85"/>
                  </a:lnTo>
                  <a:lnTo>
                    <a:pt x="631" y="85"/>
                  </a:lnTo>
                  <a:lnTo>
                    <a:pt x="631" y="94"/>
                  </a:lnTo>
                  <a:lnTo>
                    <a:pt x="638" y="88"/>
                  </a:lnTo>
                  <a:lnTo>
                    <a:pt x="629" y="77"/>
                  </a:lnTo>
                  <a:lnTo>
                    <a:pt x="629" y="77"/>
                  </a:lnTo>
                  <a:lnTo>
                    <a:pt x="622" y="74"/>
                  </a:lnTo>
                  <a:lnTo>
                    <a:pt x="615" y="74"/>
                  </a:lnTo>
                  <a:lnTo>
                    <a:pt x="615" y="83"/>
                  </a:lnTo>
                  <a:lnTo>
                    <a:pt x="622" y="77"/>
                  </a:lnTo>
                  <a:lnTo>
                    <a:pt x="613" y="66"/>
                  </a:lnTo>
                  <a:lnTo>
                    <a:pt x="604" y="56"/>
                  </a:lnTo>
                  <a:lnTo>
                    <a:pt x="595" y="45"/>
                  </a:lnTo>
                  <a:lnTo>
                    <a:pt x="595" y="45"/>
                  </a:lnTo>
                  <a:lnTo>
                    <a:pt x="588" y="41"/>
                  </a:lnTo>
                  <a:lnTo>
                    <a:pt x="579" y="41"/>
                  </a:lnTo>
                  <a:lnTo>
                    <a:pt x="579" y="50"/>
                  </a:lnTo>
                  <a:lnTo>
                    <a:pt x="586" y="47"/>
                  </a:lnTo>
                  <a:lnTo>
                    <a:pt x="579" y="36"/>
                  </a:lnTo>
                  <a:lnTo>
                    <a:pt x="579" y="34"/>
                  </a:lnTo>
                  <a:lnTo>
                    <a:pt x="572" y="30"/>
                  </a:lnTo>
                  <a:lnTo>
                    <a:pt x="561" y="30"/>
                  </a:lnTo>
                  <a:lnTo>
                    <a:pt x="561" y="39"/>
                  </a:lnTo>
                  <a:lnTo>
                    <a:pt x="568" y="34"/>
                  </a:lnTo>
                  <a:lnTo>
                    <a:pt x="559" y="25"/>
                  </a:lnTo>
                  <a:lnTo>
                    <a:pt x="552" y="30"/>
                  </a:lnTo>
                  <a:lnTo>
                    <a:pt x="559" y="25"/>
                  </a:lnTo>
                  <a:lnTo>
                    <a:pt x="550" y="14"/>
                  </a:lnTo>
                  <a:lnTo>
                    <a:pt x="541" y="3"/>
                  </a:lnTo>
                  <a:lnTo>
                    <a:pt x="541" y="3"/>
                  </a:lnTo>
                  <a:lnTo>
                    <a:pt x="534" y="0"/>
                  </a:lnTo>
                  <a:lnTo>
                    <a:pt x="525" y="0"/>
                  </a:lnTo>
                  <a:lnTo>
                    <a:pt x="517" y="0"/>
                  </a:lnTo>
                  <a:lnTo>
                    <a:pt x="508" y="0"/>
                  </a:lnTo>
                  <a:lnTo>
                    <a:pt x="499" y="0"/>
                  </a:lnTo>
                  <a:lnTo>
                    <a:pt x="499" y="0"/>
                  </a:lnTo>
                  <a:lnTo>
                    <a:pt x="494" y="3"/>
                  </a:lnTo>
                  <a:lnTo>
                    <a:pt x="494" y="3"/>
                  </a:lnTo>
                  <a:lnTo>
                    <a:pt x="485" y="14"/>
                  </a:lnTo>
                  <a:lnTo>
                    <a:pt x="490" y="19"/>
                  </a:lnTo>
                  <a:lnTo>
                    <a:pt x="490" y="10"/>
                  </a:lnTo>
                  <a:lnTo>
                    <a:pt x="479" y="10"/>
                  </a:lnTo>
                  <a:lnTo>
                    <a:pt x="472" y="10"/>
                  </a:lnTo>
                  <a:lnTo>
                    <a:pt x="463" y="10"/>
                  </a:lnTo>
                  <a:lnTo>
                    <a:pt x="463" y="10"/>
                  </a:lnTo>
                  <a:lnTo>
                    <a:pt x="458" y="14"/>
                  </a:lnTo>
                  <a:lnTo>
                    <a:pt x="458" y="14"/>
                  </a:lnTo>
                  <a:lnTo>
                    <a:pt x="449" y="25"/>
                  </a:lnTo>
                  <a:lnTo>
                    <a:pt x="454" y="30"/>
                  </a:lnTo>
                  <a:lnTo>
                    <a:pt x="454" y="21"/>
                  </a:lnTo>
                  <a:lnTo>
                    <a:pt x="445" y="21"/>
                  </a:lnTo>
                  <a:lnTo>
                    <a:pt x="445" y="21"/>
                  </a:lnTo>
                  <a:lnTo>
                    <a:pt x="440" y="25"/>
                  </a:lnTo>
                  <a:lnTo>
                    <a:pt x="430" y="34"/>
                  </a:lnTo>
                  <a:lnTo>
                    <a:pt x="436" y="39"/>
                  </a:lnTo>
                  <a:lnTo>
                    <a:pt x="436" y="30"/>
                  </a:lnTo>
                  <a:lnTo>
                    <a:pt x="429" y="30"/>
                  </a:lnTo>
                  <a:lnTo>
                    <a:pt x="420" y="30"/>
                  </a:lnTo>
                  <a:lnTo>
                    <a:pt x="420" y="30"/>
                  </a:lnTo>
                  <a:lnTo>
                    <a:pt x="414" y="34"/>
                  </a:lnTo>
                  <a:lnTo>
                    <a:pt x="403" y="45"/>
                  </a:lnTo>
                  <a:lnTo>
                    <a:pt x="416" y="45"/>
                  </a:lnTo>
                  <a:lnTo>
                    <a:pt x="409" y="41"/>
                  </a:lnTo>
                  <a:lnTo>
                    <a:pt x="409" y="50"/>
                  </a:lnTo>
                  <a:lnTo>
                    <a:pt x="416" y="45"/>
                  </a:lnTo>
                  <a:lnTo>
                    <a:pt x="407" y="34"/>
                  </a:lnTo>
                  <a:lnTo>
                    <a:pt x="407" y="34"/>
                  </a:lnTo>
                  <a:lnTo>
                    <a:pt x="400" y="30"/>
                  </a:lnTo>
                  <a:lnTo>
                    <a:pt x="391" y="30"/>
                  </a:lnTo>
                  <a:lnTo>
                    <a:pt x="383" y="30"/>
                  </a:lnTo>
                  <a:lnTo>
                    <a:pt x="374" y="30"/>
                  </a:lnTo>
                  <a:lnTo>
                    <a:pt x="365" y="30"/>
                  </a:lnTo>
                  <a:lnTo>
                    <a:pt x="365" y="39"/>
                  </a:lnTo>
                  <a:lnTo>
                    <a:pt x="373" y="34"/>
                  </a:lnTo>
                  <a:lnTo>
                    <a:pt x="364" y="25"/>
                  </a:lnTo>
                  <a:lnTo>
                    <a:pt x="364" y="25"/>
                  </a:lnTo>
                  <a:lnTo>
                    <a:pt x="356" y="21"/>
                  </a:lnTo>
                  <a:lnTo>
                    <a:pt x="347" y="21"/>
                  </a:lnTo>
                  <a:lnTo>
                    <a:pt x="338" y="21"/>
                  </a:lnTo>
                  <a:lnTo>
                    <a:pt x="329" y="21"/>
                  </a:lnTo>
                  <a:lnTo>
                    <a:pt x="329" y="21"/>
                  </a:lnTo>
                  <a:lnTo>
                    <a:pt x="324" y="25"/>
                  </a:lnTo>
                  <a:lnTo>
                    <a:pt x="315" y="34"/>
                  </a:lnTo>
                  <a:lnTo>
                    <a:pt x="327" y="34"/>
                  </a:lnTo>
                  <a:lnTo>
                    <a:pt x="320" y="30"/>
                  </a:lnTo>
                  <a:lnTo>
                    <a:pt x="320" y="39"/>
                  </a:lnTo>
                  <a:lnTo>
                    <a:pt x="327" y="34"/>
                  </a:lnTo>
                  <a:lnTo>
                    <a:pt x="318" y="25"/>
                  </a:lnTo>
                  <a:lnTo>
                    <a:pt x="318" y="25"/>
                  </a:lnTo>
                  <a:lnTo>
                    <a:pt x="311" y="21"/>
                  </a:lnTo>
                  <a:lnTo>
                    <a:pt x="302" y="21"/>
                  </a:lnTo>
                  <a:lnTo>
                    <a:pt x="302" y="21"/>
                  </a:lnTo>
                  <a:lnTo>
                    <a:pt x="297" y="25"/>
                  </a:lnTo>
                  <a:lnTo>
                    <a:pt x="288" y="34"/>
                  </a:lnTo>
                  <a:lnTo>
                    <a:pt x="300" y="34"/>
                  </a:lnTo>
                  <a:lnTo>
                    <a:pt x="293" y="30"/>
                  </a:lnTo>
                  <a:lnTo>
                    <a:pt x="293" y="39"/>
                  </a:lnTo>
                  <a:lnTo>
                    <a:pt x="300" y="34"/>
                  </a:lnTo>
                  <a:lnTo>
                    <a:pt x="293" y="25"/>
                  </a:lnTo>
                  <a:lnTo>
                    <a:pt x="293" y="25"/>
                  </a:lnTo>
                  <a:lnTo>
                    <a:pt x="286" y="21"/>
                  </a:lnTo>
                  <a:lnTo>
                    <a:pt x="280" y="25"/>
                  </a:lnTo>
                  <a:lnTo>
                    <a:pt x="271" y="34"/>
                  </a:lnTo>
                  <a:lnTo>
                    <a:pt x="277" y="39"/>
                  </a:lnTo>
                  <a:lnTo>
                    <a:pt x="277" y="30"/>
                  </a:lnTo>
                  <a:lnTo>
                    <a:pt x="268" y="30"/>
                  </a:lnTo>
                  <a:lnTo>
                    <a:pt x="259" y="30"/>
                  </a:lnTo>
                  <a:lnTo>
                    <a:pt x="248" y="30"/>
                  </a:lnTo>
                  <a:lnTo>
                    <a:pt x="241" y="30"/>
                  </a:lnTo>
                  <a:lnTo>
                    <a:pt x="241" y="30"/>
                  </a:lnTo>
                  <a:lnTo>
                    <a:pt x="235" y="34"/>
                  </a:lnTo>
                  <a:lnTo>
                    <a:pt x="233" y="36"/>
                  </a:lnTo>
                  <a:lnTo>
                    <a:pt x="224" y="57"/>
                  </a:lnTo>
                  <a:lnTo>
                    <a:pt x="232" y="61"/>
                  </a:lnTo>
                  <a:lnTo>
                    <a:pt x="232" y="52"/>
                  </a:lnTo>
                  <a:lnTo>
                    <a:pt x="222" y="52"/>
                  </a:lnTo>
                  <a:lnTo>
                    <a:pt x="222" y="52"/>
                  </a:lnTo>
                  <a:lnTo>
                    <a:pt x="217" y="56"/>
                  </a:lnTo>
                  <a:lnTo>
                    <a:pt x="217" y="56"/>
                  </a:lnTo>
                  <a:lnTo>
                    <a:pt x="208" y="66"/>
                  </a:lnTo>
                  <a:lnTo>
                    <a:pt x="199" y="77"/>
                  </a:lnTo>
                  <a:lnTo>
                    <a:pt x="204" y="83"/>
                  </a:lnTo>
                  <a:lnTo>
                    <a:pt x="204" y="74"/>
                  </a:lnTo>
                  <a:lnTo>
                    <a:pt x="195" y="74"/>
                  </a:lnTo>
                  <a:lnTo>
                    <a:pt x="195" y="74"/>
                  </a:lnTo>
                  <a:lnTo>
                    <a:pt x="190" y="77"/>
                  </a:lnTo>
                  <a:lnTo>
                    <a:pt x="190" y="77"/>
                  </a:lnTo>
                  <a:lnTo>
                    <a:pt x="181" y="88"/>
                  </a:lnTo>
                  <a:lnTo>
                    <a:pt x="172" y="99"/>
                  </a:lnTo>
                  <a:lnTo>
                    <a:pt x="177" y="104"/>
                  </a:lnTo>
                  <a:lnTo>
                    <a:pt x="172" y="99"/>
                  </a:lnTo>
                  <a:lnTo>
                    <a:pt x="163" y="108"/>
                  </a:lnTo>
                  <a:lnTo>
                    <a:pt x="168" y="113"/>
                  </a:lnTo>
                  <a:lnTo>
                    <a:pt x="168" y="104"/>
                  </a:lnTo>
                  <a:lnTo>
                    <a:pt x="159" y="104"/>
                  </a:lnTo>
                  <a:lnTo>
                    <a:pt x="159" y="104"/>
                  </a:lnTo>
                  <a:lnTo>
                    <a:pt x="154" y="108"/>
                  </a:lnTo>
                  <a:lnTo>
                    <a:pt x="154" y="108"/>
                  </a:lnTo>
                  <a:lnTo>
                    <a:pt x="145" y="119"/>
                  </a:lnTo>
                  <a:lnTo>
                    <a:pt x="143" y="121"/>
                  </a:lnTo>
                  <a:lnTo>
                    <a:pt x="136" y="132"/>
                  </a:lnTo>
                  <a:lnTo>
                    <a:pt x="143" y="135"/>
                  </a:lnTo>
                  <a:lnTo>
                    <a:pt x="137" y="130"/>
                  </a:lnTo>
                  <a:lnTo>
                    <a:pt x="128" y="141"/>
                  </a:lnTo>
                  <a:lnTo>
                    <a:pt x="134" y="146"/>
                  </a:lnTo>
                  <a:lnTo>
                    <a:pt x="134" y="137"/>
                  </a:lnTo>
                  <a:lnTo>
                    <a:pt x="125" y="137"/>
                  </a:lnTo>
                  <a:lnTo>
                    <a:pt x="125" y="137"/>
                  </a:lnTo>
                  <a:lnTo>
                    <a:pt x="119" y="141"/>
                  </a:lnTo>
                  <a:lnTo>
                    <a:pt x="119" y="141"/>
                  </a:lnTo>
                  <a:lnTo>
                    <a:pt x="110" y="151"/>
                  </a:lnTo>
                  <a:lnTo>
                    <a:pt x="101" y="162"/>
                  </a:lnTo>
                  <a:lnTo>
                    <a:pt x="107" y="168"/>
                  </a:lnTo>
                  <a:lnTo>
                    <a:pt x="107" y="159"/>
                  </a:lnTo>
                  <a:lnTo>
                    <a:pt x="98" y="159"/>
                  </a:lnTo>
                  <a:lnTo>
                    <a:pt x="98" y="159"/>
                  </a:lnTo>
                  <a:lnTo>
                    <a:pt x="92" y="162"/>
                  </a:lnTo>
                  <a:lnTo>
                    <a:pt x="90" y="164"/>
                  </a:lnTo>
                  <a:lnTo>
                    <a:pt x="81" y="184"/>
                  </a:lnTo>
                  <a:lnTo>
                    <a:pt x="89" y="188"/>
                  </a:lnTo>
                  <a:lnTo>
                    <a:pt x="89" y="179"/>
                  </a:lnTo>
                  <a:lnTo>
                    <a:pt x="80" y="179"/>
                  </a:lnTo>
                  <a:lnTo>
                    <a:pt x="80" y="179"/>
                  </a:lnTo>
                  <a:lnTo>
                    <a:pt x="74" y="182"/>
                  </a:lnTo>
                  <a:lnTo>
                    <a:pt x="74" y="182"/>
                  </a:lnTo>
                  <a:lnTo>
                    <a:pt x="65" y="193"/>
                  </a:lnTo>
                  <a:lnTo>
                    <a:pt x="56" y="204"/>
                  </a:lnTo>
                  <a:lnTo>
                    <a:pt x="54" y="206"/>
                  </a:lnTo>
                  <a:lnTo>
                    <a:pt x="47" y="217"/>
                  </a:lnTo>
                  <a:lnTo>
                    <a:pt x="54" y="220"/>
                  </a:lnTo>
                  <a:lnTo>
                    <a:pt x="54" y="211"/>
                  </a:lnTo>
                  <a:lnTo>
                    <a:pt x="45" y="211"/>
                  </a:lnTo>
                  <a:lnTo>
                    <a:pt x="45" y="211"/>
                  </a:lnTo>
                  <a:lnTo>
                    <a:pt x="40" y="215"/>
                  </a:lnTo>
                  <a:lnTo>
                    <a:pt x="40" y="215"/>
                  </a:lnTo>
                  <a:lnTo>
                    <a:pt x="31" y="226"/>
                  </a:lnTo>
                  <a:lnTo>
                    <a:pt x="36" y="231"/>
                  </a:lnTo>
                  <a:lnTo>
                    <a:pt x="31" y="226"/>
                  </a:lnTo>
                  <a:lnTo>
                    <a:pt x="20" y="236"/>
                  </a:lnTo>
                  <a:lnTo>
                    <a:pt x="25" y="242"/>
                  </a:lnTo>
                  <a:lnTo>
                    <a:pt x="25" y="233"/>
                  </a:lnTo>
                  <a:lnTo>
                    <a:pt x="16" y="233"/>
                  </a:lnTo>
                  <a:lnTo>
                    <a:pt x="16" y="233"/>
                  </a:lnTo>
                  <a:lnTo>
                    <a:pt x="11" y="236"/>
                  </a:lnTo>
                  <a:lnTo>
                    <a:pt x="11" y="236"/>
                  </a:lnTo>
                  <a:lnTo>
                    <a:pt x="2" y="247"/>
                  </a:lnTo>
                  <a:lnTo>
                    <a:pt x="7" y="253"/>
                  </a:lnTo>
                  <a:lnTo>
                    <a:pt x="7" y="244"/>
                  </a:lnTo>
                  <a:lnTo>
                    <a:pt x="0" y="24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33" name="Freeform 57">
              <a:extLst>
                <a:ext uri="{FF2B5EF4-FFF2-40B4-BE49-F238E27FC236}">
                  <a16:creationId xmlns:a16="http://schemas.microsoft.com/office/drawing/2014/main" id="{77CB563B-FACE-43E8-A2FF-0BF7B78DA6AA}"/>
                </a:ext>
              </a:extLst>
            </p:cNvPr>
            <p:cNvSpPr>
              <a:spLocks/>
            </p:cNvSpPr>
            <p:nvPr/>
          </p:nvSpPr>
          <p:spPr bwMode="auto">
            <a:xfrm>
              <a:off x="1315" y="2525"/>
              <a:ext cx="541" cy="226"/>
            </a:xfrm>
            <a:custGeom>
              <a:avLst/>
              <a:gdLst>
                <a:gd name="T0" fmla="*/ 20 w 1082"/>
                <a:gd name="T1" fmla="*/ 387 h 452"/>
                <a:gd name="T2" fmla="*/ 62 w 1082"/>
                <a:gd name="T3" fmla="*/ 400 h 452"/>
                <a:gd name="T4" fmla="*/ 98 w 1082"/>
                <a:gd name="T5" fmla="*/ 430 h 452"/>
                <a:gd name="T6" fmla="*/ 150 w 1082"/>
                <a:gd name="T7" fmla="*/ 432 h 452"/>
                <a:gd name="T8" fmla="*/ 179 w 1082"/>
                <a:gd name="T9" fmla="*/ 441 h 452"/>
                <a:gd name="T10" fmla="*/ 257 w 1082"/>
                <a:gd name="T11" fmla="*/ 427 h 452"/>
                <a:gd name="T12" fmla="*/ 286 w 1082"/>
                <a:gd name="T13" fmla="*/ 420 h 452"/>
                <a:gd name="T14" fmla="*/ 331 w 1082"/>
                <a:gd name="T15" fmla="*/ 409 h 452"/>
                <a:gd name="T16" fmla="*/ 384 w 1082"/>
                <a:gd name="T17" fmla="*/ 376 h 452"/>
                <a:gd name="T18" fmla="*/ 427 w 1082"/>
                <a:gd name="T19" fmla="*/ 342 h 452"/>
                <a:gd name="T20" fmla="*/ 456 w 1082"/>
                <a:gd name="T21" fmla="*/ 315 h 452"/>
                <a:gd name="T22" fmla="*/ 510 w 1082"/>
                <a:gd name="T23" fmla="*/ 304 h 452"/>
                <a:gd name="T24" fmla="*/ 552 w 1082"/>
                <a:gd name="T25" fmla="*/ 289 h 452"/>
                <a:gd name="T26" fmla="*/ 597 w 1082"/>
                <a:gd name="T27" fmla="*/ 268 h 452"/>
                <a:gd name="T28" fmla="*/ 617 w 1082"/>
                <a:gd name="T29" fmla="*/ 261 h 452"/>
                <a:gd name="T30" fmla="*/ 644 w 1082"/>
                <a:gd name="T31" fmla="*/ 241 h 452"/>
                <a:gd name="T32" fmla="*/ 686 w 1082"/>
                <a:gd name="T33" fmla="*/ 226 h 452"/>
                <a:gd name="T34" fmla="*/ 706 w 1082"/>
                <a:gd name="T35" fmla="*/ 208 h 452"/>
                <a:gd name="T36" fmla="*/ 740 w 1082"/>
                <a:gd name="T37" fmla="*/ 194 h 452"/>
                <a:gd name="T38" fmla="*/ 767 w 1082"/>
                <a:gd name="T39" fmla="*/ 176 h 452"/>
                <a:gd name="T40" fmla="*/ 812 w 1082"/>
                <a:gd name="T41" fmla="*/ 152 h 452"/>
                <a:gd name="T42" fmla="*/ 830 w 1082"/>
                <a:gd name="T43" fmla="*/ 145 h 452"/>
                <a:gd name="T44" fmla="*/ 858 w 1082"/>
                <a:gd name="T45" fmla="*/ 114 h 452"/>
                <a:gd name="T46" fmla="*/ 894 w 1082"/>
                <a:gd name="T47" fmla="*/ 92 h 452"/>
                <a:gd name="T48" fmla="*/ 928 w 1082"/>
                <a:gd name="T49" fmla="*/ 89 h 452"/>
                <a:gd name="T50" fmla="*/ 955 w 1082"/>
                <a:gd name="T51" fmla="*/ 71 h 452"/>
                <a:gd name="T52" fmla="*/ 991 w 1082"/>
                <a:gd name="T53" fmla="*/ 56 h 452"/>
                <a:gd name="T54" fmla="*/ 1019 w 1082"/>
                <a:gd name="T55" fmla="*/ 38 h 452"/>
                <a:gd name="T56" fmla="*/ 1046 w 1082"/>
                <a:gd name="T57" fmla="*/ 9 h 452"/>
                <a:gd name="T58" fmla="*/ 1073 w 1082"/>
                <a:gd name="T59" fmla="*/ 9 h 452"/>
                <a:gd name="T60" fmla="*/ 1037 w 1082"/>
                <a:gd name="T61" fmla="*/ 18 h 452"/>
                <a:gd name="T62" fmla="*/ 1004 w 1082"/>
                <a:gd name="T63" fmla="*/ 24 h 452"/>
                <a:gd name="T64" fmla="*/ 984 w 1082"/>
                <a:gd name="T65" fmla="*/ 42 h 452"/>
                <a:gd name="T66" fmla="*/ 943 w 1082"/>
                <a:gd name="T67" fmla="*/ 56 h 452"/>
                <a:gd name="T68" fmla="*/ 921 w 1082"/>
                <a:gd name="T69" fmla="*/ 74 h 452"/>
                <a:gd name="T70" fmla="*/ 879 w 1082"/>
                <a:gd name="T71" fmla="*/ 98 h 452"/>
                <a:gd name="T72" fmla="*/ 850 w 1082"/>
                <a:gd name="T73" fmla="*/ 125 h 452"/>
                <a:gd name="T74" fmla="*/ 816 w 1082"/>
                <a:gd name="T75" fmla="*/ 130 h 452"/>
                <a:gd name="T76" fmla="*/ 796 w 1082"/>
                <a:gd name="T77" fmla="*/ 148 h 452"/>
                <a:gd name="T78" fmla="*/ 754 w 1082"/>
                <a:gd name="T79" fmla="*/ 161 h 452"/>
                <a:gd name="T80" fmla="*/ 724 w 1082"/>
                <a:gd name="T81" fmla="*/ 179 h 452"/>
                <a:gd name="T82" fmla="*/ 691 w 1082"/>
                <a:gd name="T83" fmla="*/ 204 h 452"/>
                <a:gd name="T84" fmla="*/ 662 w 1082"/>
                <a:gd name="T85" fmla="*/ 212 h 452"/>
                <a:gd name="T86" fmla="*/ 633 w 1082"/>
                <a:gd name="T87" fmla="*/ 241 h 452"/>
                <a:gd name="T88" fmla="*/ 603 w 1082"/>
                <a:gd name="T89" fmla="*/ 246 h 452"/>
                <a:gd name="T90" fmla="*/ 581 w 1082"/>
                <a:gd name="T91" fmla="*/ 264 h 452"/>
                <a:gd name="T92" fmla="*/ 527 w 1082"/>
                <a:gd name="T93" fmla="*/ 275 h 452"/>
                <a:gd name="T94" fmla="*/ 485 w 1082"/>
                <a:gd name="T95" fmla="*/ 289 h 452"/>
                <a:gd name="T96" fmla="*/ 442 w 1082"/>
                <a:gd name="T97" fmla="*/ 311 h 452"/>
                <a:gd name="T98" fmla="*/ 405 w 1082"/>
                <a:gd name="T99" fmla="*/ 342 h 452"/>
                <a:gd name="T100" fmla="*/ 371 w 1082"/>
                <a:gd name="T101" fmla="*/ 364 h 452"/>
                <a:gd name="T102" fmla="*/ 331 w 1082"/>
                <a:gd name="T103" fmla="*/ 400 h 452"/>
                <a:gd name="T104" fmla="*/ 286 w 1082"/>
                <a:gd name="T105" fmla="*/ 402 h 452"/>
                <a:gd name="T106" fmla="*/ 244 w 1082"/>
                <a:gd name="T107" fmla="*/ 416 h 452"/>
                <a:gd name="T108" fmla="*/ 179 w 1082"/>
                <a:gd name="T109" fmla="*/ 423 h 452"/>
                <a:gd name="T110" fmla="*/ 158 w 1082"/>
                <a:gd name="T111" fmla="*/ 427 h 452"/>
                <a:gd name="T112" fmla="*/ 98 w 1082"/>
                <a:gd name="T113" fmla="*/ 412 h 452"/>
                <a:gd name="T114" fmla="*/ 69 w 1082"/>
                <a:gd name="T115" fmla="*/ 394 h 452"/>
                <a:gd name="T116" fmla="*/ 33 w 1082"/>
                <a:gd name="T117" fmla="*/ 37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2" h="452">
                  <a:moveTo>
                    <a:pt x="0" y="360"/>
                  </a:moveTo>
                  <a:lnTo>
                    <a:pt x="0" y="378"/>
                  </a:lnTo>
                  <a:lnTo>
                    <a:pt x="7" y="378"/>
                  </a:lnTo>
                  <a:lnTo>
                    <a:pt x="7" y="369"/>
                  </a:lnTo>
                  <a:lnTo>
                    <a:pt x="2" y="374"/>
                  </a:lnTo>
                  <a:lnTo>
                    <a:pt x="11" y="385"/>
                  </a:lnTo>
                  <a:lnTo>
                    <a:pt x="11" y="385"/>
                  </a:lnTo>
                  <a:lnTo>
                    <a:pt x="17" y="389"/>
                  </a:lnTo>
                  <a:lnTo>
                    <a:pt x="26" y="389"/>
                  </a:lnTo>
                  <a:lnTo>
                    <a:pt x="26" y="380"/>
                  </a:lnTo>
                  <a:lnTo>
                    <a:pt x="20" y="387"/>
                  </a:lnTo>
                  <a:lnTo>
                    <a:pt x="31" y="398"/>
                  </a:lnTo>
                  <a:lnTo>
                    <a:pt x="31" y="396"/>
                  </a:lnTo>
                  <a:lnTo>
                    <a:pt x="36" y="400"/>
                  </a:lnTo>
                  <a:lnTo>
                    <a:pt x="45" y="400"/>
                  </a:lnTo>
                  <a:lnTo>
                    <a:pt x="45" y="391"/>
                  </a:lnTo>
                  <a:lnTo>
                    <a:pt x="38" y="396"/>
                  </a:lnTo>
                  <a:lnTo>
                    <a:pt x="45" y="405"/>
                  </a:lnTo>
                  <a:lnTo>
                    <a:pt x="47" y="405"/>
                  </a:lnTo>
                  <a:lnTo>
                    <a:pt x="53" y="409"/>
                  </a:lnTo>
                  <a:lnTo>
                    <a:pt x="62" y="409"/>
                  </a:lnTo>
                  <a:lnTo>
                    <a:pt x="62" y="400"/>
                  </a:lnTo>
                  <a:lnTo>
                    <a:pt x="56" y="405"/>
                  </a:lnTo>
                  <a:lnTo>
                    <a:pt x="65" y="416"/>
                  </a:lnTo>
                  <a:lnTo>
                    <a:pt x="65" y="416"/>
                  </a:lnTo>
                  <a:lnTo>
                    <a:pt x="71" y="420"/>
                  </a:lnTo>
                  <a:lnTo>
                    <a:pt x="80" y="420"/>
                  </a:lnTo>
                  <a:lnTo>
                    <a:pt x="89" y="420"/>
                  </a:lnTo>
                  <a:lnTo>
                    <a:pt x="89" y="411"/>
                  </a:lnTo>
                  <a:lnTo>
                    <a:pt x="83" y="416"/>
                  </a:lnTo>
                  <a:lnTo>
                    <a:pt x="92" y="427"/>
                  </a:lnTo>
                  <a:lnTo>
                    <a:pt x="92" y="427"/>
                  </a:lnTo>
                  <a:lnTo>
                    <a:pt x="98" y="430"/>
                  </a:lnTo>
                  <a:lnTo>
                    <a:pt x="107" y="430"/>
                  </a:lnTo>
                  <a:lnTo>
                    <a:pt x="116" y="430"/>
                  </a:lnTo>
                  <a:lnTo>
                    <a:pt x="116" y="421"/>
                  </a:lnTo>
                  <a:lnTo>
                    <a:pt x="111" y="427"/>
                  </a:lnTo>
                  <a:lnTo>
                    <a:pt x="120" y="438"/>
                  </a:lnTo>
                  <a:lnTo>
                    <a:pt x="120" y="438"/>
                  </a:lnTo>
                  <a:lnTo>
                    <a:pt x="125" y="441"/>
                  </a:lnTo>
                  <a:lnTo>
                    <a:pt x="134" y="441"/>
                  </a:lnTo>
                  <a:lnTo>
                    <a:pt x="143" y="441"/>
                  </a:lnTo>
                  <a:lnTo>
                    <a:pt x="150" y="441"/>
                  </a:lnTo>
                  <a:lnTo>
                    <a:pt x="150" y="432"/>
                  </a:lnTo>
                  <a:lnTo>
                    <a:pt x="145" y="438"/>
                  </a:lnTo>
                  <a:lnTo>
                    <a:pt x="154" y="449"/>
                  </a:lnTo>
                  <a:lnTo>
                    <a:pt x="154" y="449"/>
                  </a:lnTo>
                  <a:lnTo>
                    <a:pt x="159" y="452"/>
                  </a:lnTo>
                  <a:lnTo>
                    <a:pt x="170" y="452"/>
                  </a:lnTo>
                  <a:lnTo>
                    <a:pt x="170" y="452"/>
                  </a:lnTo>
                  <a:lnTo>
                    <a:pt x="177" y="449"/>
                  </a:lnTo>
                  <a:lnTo>
                    <a:pt x="177" y="449"/>
                  </a:lnTo>
                  <a:lnTo>
                    <a:pt x="187" y="438"/>
                  </a:lnTo>
                  <a:lnTo>
                    <a:pt x="179" y="432"/>
                  </a:lnTo>
                  <a:lnTo>
                    <a:pt x="179" y="441"/>
                  </a:lnTo>
                  <a:lnTo>
                    <a:pt x="188" y="441"/>
                  </a:lnTo>
                  <a:lnTo>
                    <a:pt x="196" y="441"/>
                  </a:lnTo>
                  <a:lnTo>
                    <a:pt x="205" y="441"/>
                  </a:lnTo>
                  <a:lnTo>
                    <a:pt x="214" y="441"/>
                  </a:lnTo>
                  <a:lnTo>
                    <a:pt x="223" y="441"/>
                  </a:lnTo>
                  <a:lnTo>
                    <a:pt x="232" y="441"/>
                  </a:lnTo>
                  <a:lnTo>
                    <a:pt x="243" y="441"/>
                  </a:lnTo>
                  <a:lnTo>
                    <a:pt x="243" y="441"/>
                  </a:lnTo>
                  <a:lnTo>
                    <a:pt x="250" y="438"/>
                  </a:lnTo>
                  <a:lnTo>
                    <a:pt x="250" y="438"/>
                  </a:lnTo>
                  <a:lnTo>
                    <a:pt x="257" y="427"/>
                  </a:lnTo>
                  <a:lnTo>
                    <a:pt x="250" y="421"/>
                  </a:lnTo>
                  <a:lnTo>
                    <a:pt x="250" y="430"/>
                  </a:lnTo>
                  <a:lnTo>
                    <a:pt x="259" y="430"/>
                  </a:lnTo>
                  <a:lnTo>
                    <a:pt x="268" y="430"/>
                  </a:lnTo>
                  <a:lnTo>
                    <a:pt x="277" y="430"/>
                  </a:lnTo>
                  <a:lnTo>
                    <a:pt x="277" y="430"/>
                  </a:lnTo>
                  <a:lnTo>
                    <a:pt x="284" y="427"/>
                  </a:lnTo>
                  <a:lnTo>
                    <a:pt x="284" y="427"/>
                  </a:lnTo>
                  <a:lnTo>
                    <a:pt x="293" y="416"/>
                  </a:lnTo>
                  <a:lnTo>
                    <a:pt x="286" y="411"/>
                  </a:lnTo>
                  <a:lnTo>
                    <a:pt x="286" y="420"/>
                  </a:lnTo>
                  <a:lnTo>
                    <a:pt x="293" y="420"/>
                  </a:lnTo>
                  <a:lnTo>
                    <a:pt x="304" y="420"/>
                  </a:lnTo>
                  <a:lnTo>
                    <a:pt x="304" y="420"/>
                  </a:lnTo>
                  <a:lnTo>
                    <a:pt x="311" y="416"/>
                  </a:lnTo>
                  <a:lnTo>
                    <a:pt x="311" y="416"/>
                  </a:lnTo>
                  <a:lnTo>
                    <a:pt x="320" y="405"/>
                  </a:lnTo>
                  <a:lnTo>
                    <a:pt x="313" y="400"/>
                  </a:lnTo>
                  <a:lnTo>
                    <a:pt x="313" y="409"/>
                  </a:lnTo>
                  <a:lnTo>
                    <a:pt x="322" y="409"/>
                  </a:lnTo>
                  <a:lnTo>
                    <a:pt x="331" y="409"/>
                  </a:lnTo>
                  <a:lnTo>
                    <a:pt x="331" y="409"/>
                  </a:lnTo>
                  <a:lnTo>
                    <a:pt x="338" y="405"/>
                  </a:lnTo>
                  <a:lnTo>
                    <a:pt x="338" y="405"/>
                  </a:lnTo>
                  <a:lnTo>
                    <a:pt x="346" y="396"/>
                  </a:lnTo>
                  <a:lnTo>
                    <a:pt x="355" y="385"/>
                  </a:lnTo>
                  <a:lnTo>
                    <a:pt x="348" y="380"/>
                  </a:lnTo>
                  <a:lnTo>
                    <a:pt x="348" y="389"/>
                  </a:lnTo>
                  <a:lnTo>
                    <a:pt x="357" y="389"/>
                  </a:lnTo>
                  <a:lnTo>
                    <a:pt x="366" y="389"/>
                  </a:lnTo>
                  <a:lnTo>
                    <a:pt x="366" y="389"/>
                  </a:lnTo>
                  <a:lnTo>
                    <a:pt x="373" y="387"/>
                  </a:lnTo>
                  <a:lnTo>
                    <a:pt x="384" y="376"/>
                  </a:lnTo>
                  <a:lnTo>
                    <a:pt x="384" y="374"/>
                  </a:lnTo>
                  <a:lnTo>
                    <a:pt x="391" y="364"/>
                  </a:lnTo>
                  <a:lnTo>
                    <a:pt x="384" y="358"/>
                  </a:lnTo>
                  <a:lnTo>
                    <a:pt x="384" y="367"/>
                  </a:lnTo>
                  <a:lnTo>
                    <a:pt x="393" y="367"/>
                  </a:lnTo>
                  <a:lnTo>
                    <a:pt x="402" y="367"/>
                  </a:lnTo>
                  <a:lnTo>
                    <a:pt x="402" y="367"/>
                  </a:lnTo>
                  <a:lnTo>
                    <a:pt x="409" y="364"/>
                  </a:lnTo>
                  <a:lnTo>
                    <a:pt x="409" y="364"/>
                  </a:lnTo>
                  <a:lnTo>
                    <a:pt x="418" y="353"/>
                  </a:lnTo>
                  <a:lnTo>
                    <a:pt x="427" y="342"/>
                  </a:lnTo>
                  <a:lnTo>
                    <a:pt x="436" y="331"/>
                  </a:lnTo>
                  <a:lnTo>
                    <a:pt x="429" y="326"/>
                  </a:lnTo>
                  <a:lnTo>
                    <a:pt x="429" y="335"/>
                  </a:lnTo>
                  <a:lnTo>
                    <a:pt x="438" y="335"/>
                  </a:lnTo>
                  <a:lnTo>
                    <a:pt x="438" y="335"/>
                  </a:lnTo>
                  <a:lnTo>
                    <a:pt x="445" y="333"/>
                  </a:lnTo>
                  <a:lnTo>
                    <a:pt x="454" y="324"/>
                  </a:lnTo>
                  <a:lnTo>
                    <a:pt x="454" y="322"/>
                  </a:lnTo>
                  <a:lnTo>
                    <a:pt x="463" y="311"/>
                  </a:lnTo>
                  <a:lnTo>
                    <a:pt x="456" y="306"/>
                  </a:lnTo>
                  <a:lnTo>
                    <a:pt x="456" y="315"/>
                  </a:lnTo>
                  <a:lnTo>
                    <a:pt x="465" y="315"/>
                  </a:lnTo>
                  <a:lnTo>
                    <a:pt x="474" y="315"/>
                  </a:lnTo>
                  <a:lnTo>
                    <a:pt x="481" y="315"/>
                  </a:lnTo>
                  <a:lnTo>
                    <a:pt x="481" y="315"/>
                  </a:lnTo>
                  <a:lnTo>
                    <a:pt x="489" y="311"/>
                  </a:lnTo>
                  <a:lnTo>
                    <a:pt x="489" y="311"/>
                  </a:lnTo>
                  <a:lnTo>
                    <a:pt x="498" y="300"/>
                  </a:lnTo>
                  <a:lnTo>
                    <a:pt x="490" y="295"/>
                  </a:lnTo>
                  <a:lnTo>
                    <a:pt x="490" y="304"/>
                  </a:lnTo>
                  <a:lnTo>
                    <a:pt x="499" y="304"/>
                  </a:lnTo>
                  <a:lnTo>
                    <a:pt x="510" y="304"/>
                  </a:lnTo>
                  <a:lnTo>
                    <a:pt x="519" y="304"/>
                  </a:lnTo>
                  <a:lnTo>
                    <a:pt x="519" y="304"/>
                  </a:lnTo>
                  <a:lnTo>
                    <a:pt x="527" y="300"/>
                  </a:lnTo>
                  <a:lnTo>
                    <a:pt x="527" y="300"/>
                  </a:lnTo>
                  <a:lnTo>
                    <a:pt x="534" y="289"/>
                  </a:lnTo>
                  <a:lnTo>
                    <a:pt x="527" y="284"/>
                  </a:lnTo>
                  <a:lnTo>
                    <a:pt x="527" y="293"/>
                  </a:lnTo>
                  <a:lnTo>
                    <a:pt x="536" y="293"/>
                  </a:lnTo>
                  <a:lnTo>
                    <a:pt x="545" y="293"/>
                  </a:lnTo>
                  <a:lnTo>
                    <a:pt x="545" y="293"/>
                  </a:lnTo>
                  <a:lnTo>
                    <a:pt x="552" y="289"/>
                  </a:lnTo>
                  <a:lnTo>
                    <a:pt x="552" y="289"/>
                  </a:lnTo>
                  <a:lnTo>
                    <a:pt x="561" y="279"/>
                  </a:lnTo>
                  <a:lnTo>
                    <a:pt x="554" y="273"/>
                  </a:lnTo>
                  <a:lnTo>
                    <a:pt x="554" y="282"/>
                  </a:lnTo>
                  <a:lnTo>
                    <a:pt x="563" y="282"/>
                  </a:lnTo>
                  <a:lnTo>
                    <a:pt x="572" y="282"/>
                  </a:lnTo>
                  <a:lnTo>
                    <a:pt x="581" y="282"/>
                  </a:lnTo>
                  <a:lnTo>
                    <a:pt x="581" y="282"/>
                  </a:lnTo>
                  <a:lnTo>
                    <a:pt x="588" y="279"/>
                  </a:lnTo>
                  <a:lnTo>
                    <a:pt x="588" y="279"/>
                  </a:lnTo>
                  <a:lnTo>
                    <a:pt x="597" y="268"/>
                  </a:lnTo>
                  <a:lnTo>
                    <a:pt x="590" y="262"/>
                  </a:lnTo>
                  <a:lnTo>
                    <a:pt x="590" y="271"/>
                  </a:lnTo>
                  <a:lnTo>
                    <a:pt x="599" y="271"/>
                  </a:lnTo>
                  <a:lnTo>
                    <a:pt x="599" y="271"/>
                  </a:lnTo>
                  <a:lnTo>
                    <a:pt x="606" y="268"/>
                  </a:lnTo>
                  <a:lnTo>
                    <a:pt x="606" y="268"/>
                  </a:lnTo>
                  <a:lnTo>
                    <a:pt x="615" y="257"/>
                  </a:lnTo>
                  <a:lnTo>
                    <a:pt x="608" y="251"/>
                  </a:lnTo>
                  <a:lnTo>
                    <a:pt x="608" y="261"/>
                  </a:lnTo>
                  <a:lnTo>
                    <a:pt x="617" y="261"/>
                  </a:lnTo>
                  <a:lnTo>
                    <a:pt x="617" y="261"/>
                  </a:lnTo>
                  <a:lnTo>
                    <a:pt x="624" y="257"/>
                  </a:lnTo>
                  <a:lnTo>
                    <a:pt x="624" y="257"/>
                  </a:lnTo>
                  <a:lnTo>
                    <a:pt x="631" y="246"/>
                  </a:lnTo>
                  <a:lnTo>
                    <a:pt x="624" y="241"/>
                  </a:lnTo>
                  <a:lnTo>
                    <a:pt x="624" y="250"/>
                  </a:lnTo>
                  <a:lnTo>
                    <a:pt x="633" y="250"/>
                  </a:lnTo>
                  <a:lnTo>
                    <a:pt x="633" y="250"/>
                  </a:lnTo>
                  <a:lnTo>
                    <a:pt x="639" y="248"/>
                  </a:lnTo>
                  <a:lnTo>
                    <a:pt x="650" y="239"/>
                  </a:lnTo>
                  <a:lnTo>
                    <a:pt x="644" y="232"/>
                  </a:lnTo>
                  <a:lnTo>
                    <a:pt x="644" y="241"/>
                  </a:lnTo>
                  <a:lnTo>
                    <a:pt x="653" y="241"/>
                  </a:lnTo>
                  <a:lnTo>
                    <a:pt x="653" y="241"/>
                  </a:lnTo>
                  <a:lnTo>
                    <a:pt x="660" y="237"/>
                  </a:lnTo>
                  <a:lnTo>
                    <a:pt x="660" y="237"/>
                  </a:lnTo>
                  <a:lnTo>
                    <a:pt x="669" y="226"/>
                  </a:lnTo>
                  <a:lnTo>
                    <a:pt x="662" y="221"/>
                  </a:lnTo>
                  <a:lnTo>
                    <a:pt x="662" y="230"/>
                  </a:lnTo>
                  <a:lnTo>
                    <a:pt x="669" y="230"/>
                  </a:lnTo>
                  <a:lnTo>
                    <a:pt x="678" y="230"/>
                  </a:lnTo>
                  <a:lnTo>
                    <a:pt x="678" y="230"/>
                  </a:lnTo>
                  <a:lnTo>
                    <a:pt x="686" y="226"/>
                  </a:lnTo>
                  <a:lnTo>
                    <a:pt x="686" y="226"/>
                  </a:lnTo>
                  <a:lnTo>
                    <a:pt x="695" y="215"/>
                  </a:lnTo>
                  <a:lnTo>
                    <a:pt x="688" y="210"/>
                  </a:lnTo>
                  <a:lnTo>
                    <a:pt x="688" y="219"/>
                  </a:lnTo>
                  <a:lnTo>
                    <a:pt x="697" y="219"/>
                  </a:lnTo>
                  <a:lnTo>
                    <a:pt x="697" y="219"/>
                  </a:lnTo>
                  <a:lnTo>
                    <a:pt x="704" y="215"/>
                  </a:lnTo>
                  <a:lnTo>
                    <a:pt x="704" y="215"/>
                  </a:lnTo>
                  <a:lnTo>
                    <a:pt x="713" y="204"/>
                  </a:lnTo>
                  <a:lnTo>
                    <a:pt x="706" y="199"/>
                  </a:lnTo>
                  <a:lnTo>
                    <a:pt x="706" y="208"/>
                  </a:lnTo>
                  <a:lnTo>
                    <a:pt x="715" y="208"/>
                  </a:lnTo>
                  <a:lnTo>
                    <a:pt x="715" y="208"/>
                  </a:lnTo>
                  <a:lnTo>
                    <a:pt x="722" y="204"/>
                  </a:lnTo>
                  <a:lnTo>
                    <a:pt x="722" y="204"/>
                  </a:lnTo>
                  <a:lnTo>
                    <a:pt x="731" y="194"/>
                  </a:lnTo>
                  <a:lnTo>
                    <a:pt x="724" y="188"/>
                  </a:lnTo>
                  <a:lnTo>
                    <a:pt x="724" y="197"/>
                  </a:lnTo>
                  <a:lnTo>
                    <a:pt x="733" y="197"/>
                  </a:lnTo>
                  <a:lnTo>
                    <a:pt x="733" y="197"/>
                  </a:lnTo>
                  <a:lnTo>
                    <a:pt x="740" y="194"/>
                  </a:lnTo>
                  <a:lnTo>
                    <a:pt x="740" y="194"/>
                  </a:lnTo>
                  <a:lnTo>
                    <a:pt x="749" y="183"/>
                  </a:lnTo>
                  <a:lnTo>
                    <a:pt x="742" y="177"/>
                  </a:lnTo>
                  <a:lnTo>
                    <a:pt x="742" y="186"/>
                  </a:lnTo>
                  <a:lnTo>
                    <a:pt x="751" y="186"/>
                  </a:lnTo>
                  <a:lnTo>
                    <a:pt x="751" y="186"/>
                  </a:lnTo>
                  <a:lnTo>
                    <a:pt x="758" y="183"/>
                  </a:lnTo>
                  <a:lnTo>
                    <a:pt x="758" y="183"/>
                  </a:lnTo>
                  <a:lnTo>
                    <a:pt x="767" y="172"/>
                  </a:lnTo>
                  <a:lnTo>
                    <a:pt x="760" y="166"/>
                  </a:lnTo>
                  <a:lnTo>
                    <a:pt x="760" y="176"/>
                  </a:lnTo>
                  <a:lnTo>
                    <a:pt x="767" y="176"/>
                  </a:lnTo>
                  <a:lnTo>
                    <a:pt x="767" y="176"/>
                  </a:lnTo>
                  <a:lnTo>
                    <a:pt x="773" y="174"/>
                  </a:lnTo>
                  <a:lnTo>
                    <a:pt x="783" y="165"/>
                  </a:lnTo>
                  <a:lnTo>
                    <a:pt x="778" y="157"/>
                  </a:lnTo>
                  <a:lnTo>
                    <a:pt x="778" y="166"/>
                  </a:lnTo>
                  <a:lnTo>
                    <a:pt x="787" y="166"/>
                  </a:lnTo>
                  <a:lnTo>
                    <a:pt x="796" y="166"/>
                  </a:lnTo>
                  <a:lnTo>
                    <a:pt x="796" y="166"/>
                  </a:lnTo>
                  <a:lnTo>
                    <a:pt x="803" y="163"/>
                  </a:lnTo>
                  <a:lnTo>
                    <a:pt x="803" y="163"/>
                  </a:lnTo>
                  <a:lnTo>
                    <a:pt x="812" y="152"/>
                  </a:lnTo>
                  <a:lnTo>
                    <a:pt x="805" y="147"/>
                  </a:lnTo>
                  <a:lnTo>
                    <a:pt x="805" y="156"/>
                  </a:lnTo>
                  <a:lnTo>
                    <a:pt x="812" y="156"/>
                  </a:lnTo>
                  <a:lnTo>
                    <a:pt x="812" y="156"/>
                  </a:lnTo>
                  <a:lnTo>
                    <a:pt x="820" y="152"/>
                  </a:lnTo>
                  <a:lnTo>
                    <a:pt x="820" y="152"/>
                  </a:lnTo>
                  <a:lnTo>
                    <a:pt x="829" y="141"/>
                  </a:lnTo>
                  <a:lnTo>
                    <a:pt x="821" y="136"/>
                  </a:lnTo>
                  <a:lnTo>
                    <a:pt x="821" y="145"/>
                  </a:lnTo>
                  <a:lnTo>
                    <a:pt x="830" y="145"/>
                  </a:lnTo>
                  <a:lnTo>
                    <a:pt x="830" y="145"/>
                  </a:lnTo>
                  <a:lnTo>
                    <a:pt x="838" y="141"/>
                  </a:lnTo>
                  <a:lnTo>
                    <a:pt x="838" y="141"/>
                  </a:lnTo>
                  <a:lnTo>
                    <a:pt x="847" y="130"/>
                  </a:lnTo>
                  <a:lnTo>
                    <a:pt x="839" y="125"/>
                  </a:lnTo>
                  <a:lnTo>
                    <a:pt x="839" y="134"/>
                  </a:lnTo>
                  <a:lnTo>
                    <a:pt x="850" y="134"/>
                  </a:lnTo>
                  <a:lnTo>
                    <a:pt x="850" y="134"/>
                  </a:lnTo>
                  <a:lnTo>
                    <a:pt x="858" y="130"/>
                  </a:lnTo>
                  <a:lnTo>
                    <a:pt x="858" y="130"/>
                  </a:lnTo>
                  <a:lnTo>
                    <a:pt x="865" y="119"/>
                  </a:lnTo>
                  <a:lnTo>
                    <a:pt x="858" y="114"/>
                  </a:lnTo>
                  <a:lnTo>
                    <a:pt x="865" y="119"/>
                  </a:lnTo>
                  <a:lnTo>
                    <a:pt x="874" y="109"/>
                  </a:lnTo>
                  <a:lnTo>
                    <a:pt x="867" y="103"/>
                  </a:lnTo>
                  <a:lnTo>
                    <a:pt x="867" y="112"/>
                  </a:lnTo>
                  <a:lnTo>
                    <a:pt x="876" y="112"/>
                  </a:lnTo>
                  <a:lnTo>
                    <a:pt x="885" y="112"/>
                  </a:lnTo>
                  <a:lnTo>
                    <a:pt x="885" y="112"/>
                  </a:lnTo>
                  <a:lnTo>
                    <a:pt x="892" y="109"/>
                  </a:lnTo>
                  <a:lnTo>
                    <a:pt x="892" y="109"/>
                  </a:lnTo>
                  <a:lnTo>
                    <a:pt x="901" y="98"/>
                  </a:lnTo>
                  <a:lnTo>
                    <a:pt x="894" y="92"/>
                  </a:lnTo>
                  <a:lnTo>
                    <a:pt x="894" y="101"/>
                  </a:lnTo>
                  <a:lnTo>
                    <a:pt x="901" y="101"/>
                  </a:lnTo>
                  <a:lnTo>
                    <a:pt x="901" y="101"/>
                  </a:lnTo>
                  <a:lnTo>
                    <a:pt x="906" y="100"/>
                  </a:lnTo>
                  <a:lnTo>
                    <a:pt x="917" y="91"/>
                  </a:lnTo>
                  <a:lnTo>
                    <a:pt x="912" y="83"/>
                  </a:lnTo>
                  <a:lnTo>
                    <a:pt x="912" y="92"/>
                  </a:lnTo>
                  <a:lnTo>
                    <a:pt x="921" y="92"/>
                  </a:lnTo>
                  <a:lnTo>
                    <a:pt x="921" y="92"/>
                  </a:lnTo>
                  <a:lnTo>
                    <a:pt x="928" y="89"/>
                  </a:lnTo>
                  <a:lnTo>
                    <a:pt x="928" y="89"/>
                  </a:lnTo>
                  <a:lnTo>
                    <a:pt x="937" y="78"/>
                  </a:lnTo>
                  <a:lnTo>
                    <a:pt x="930" y="72"/>
                  </a:lnTo>
                  <a:lnTo>
                    <a:pt x="930" y="81"/>
                  </a:lnTo>
                  <a:lnTo>
                    <a:pt x="939" y="81"/>
                  </a:lnTo>
                  <a:lnTo>
                    <a:pt x="939" y="81"/>
                  </a:lnTo>
                  <a:lnTo>
                    <a:pt x="946" y="78"/>
                  </a:lnTo>
                  <a:lnTo>
                    <a:pt x="946" y="78"/>
                  </a:lnTo>
                  <a:lnTo>
                    <a:pt x="955" y="67"/>
                  </a:lnTo>
                  <a:lnTo>
                    <a:pt x="948" y="62"/>
                  </a:lnTo>
                  <a:lnTo>
                    <a:pt x="948" y="71"/>
                  </a:lnTo>
                  <a:lnTo>
                    <a:pt x="955" y="71"/>
                  </a:lnTo>
                  <a:lnTo>
                    <a:pt x="955" y="71"/>
                  </a:lnTo>
                  <a:lnTo>
                    <a:pt x="962" y="67"/>
                  </a:lnTo>
                  <a:lnTo>
                    <a:pt x="962" y="67"/>
                  </a:lnTo>
                  <a:lnTo>
                    <a:pt x="971" y="56"/>
                  </a:lnTo>
                  <a:lnTo>
                    <a:pt x="964" y="51"/>
                  </a:lnTo>
                  <a:lnTo>
                    <a:pt x="964" y="60"/>
                  </a:lnTo>
                  <a:lnTo>
                    <a:pt x="973" y="60"/>
                  </a:lnTo>
                  <a:lnTo>
                    <a:pt x="984" y="60"/>
                  </a:lnTo>
                  <a:lnTo>
                    <a:pt x="984" y="60"/>
                  </a:lnTo>
                  <a:lnTo>
                    <a:pt x="991" y="56"/>
                  </a:lnTo>
                  <a:lnTo>
                    <a:pt x="991" y="56"/>
                  </a:lnTo>
                  <a:lnTo>
                    <a:pt x="1000" y="45"/>
                  </a:lnTo>
                  <a:lnTo>
                    <a:pt x="993" y="40"/>
                  </a:lnTo>
                  <a:lnTo>
                    <a:pt x="993" y="49"/>
                  </a:lnTo>
                  <a:lnTo>
                    <a:pt x="1000" y="49"/>
                  </a:lnTo>
                  <a:lnTo>
                    <a:pt x="1000" y="49"/>
                  </a:lnTo>
                  <a:lnTo>
                    <a:pt x="1008" y="45"/>
                  </a:lnTo>
                  <a:lnTo>
                    <a:pt x="1008" y="45"/>
                  </a:lnTo>
                  <a:lnTo>
                    <a:pt x="1017" y="34"/>
                  </a:lnTo>
                  <a:lnTo>
                    <a:pt x="1009" y="29"/>
                  </a:lnTo>
                  <a:lnTo>
                    <a:pt x="1009" y="38"/>
                  </a:lnTo>
                  <a:lnTo>
                    <a:pt x="1019" y="38"/>
                  </a:lnTo>
                  <a:lnTo>
                    <a:pt x="1019" y="38"/>
                  </a:lnTo>
                  <a:lnTo>
                    <a:pt x="1026" y="34"/>
                  </a:lnTo>
                  <a:lnTo>
                    <a:pt x="1026" y="34"/>
                  </a:lnTo>
                  <a:lnTo>
                    <a:pt x="1035" y="24"/>
                  </a:lnTo>
                  <a:lnTo>
                    <a:pt x="1028" y="18"/>
                  </a:lnTo>
                  <a:lnTo>
                    <a:pt x="1028" y="27"/>
                  </a:lnTo>
                  <a:lnTo>
                    <a:pt x="1037" y="27"/>
                  </a:lnTo>
                  <a:lnTo>
                    <a:pt x="1037" y="27"/>
                  </a:lnTo>
                  <a:lnTo>
                    <a:pt x="1044" y="25"/>
                  </a:lnTo>
                  <a:lnTo>
                    <a:pt x="1053" y="16"/>
                  </a:lnTo>
                  <a:lnTo>
                    <a:pt x="1046" y="9"/>
                  </a:lnTo>
                  <a:lnTo>
                    <a:pt x="1046" y="18"/>
                  </a:lnTo>
                  <a:lnTo>
                    <a:pt x="1055" y="18"/>
                  </a:lnTo>
                  <a:lnTo>
                    <a:pt x="1064" y="18"/>
                  </a:lnTo>
                  <a:lnTo>
                    <a:pt x="1064" y="9"/>
                  </a:lnTo>
                  <a:lnTo>
                    <a:pt x="1058" y="16"/>
                  </a:lnTo>
                  <a:lnTo>
                    <a:pt x="1067" y="25"/>
                  </a:lnTo>
                  <a:lnTo>
                    <a:pt x="1067" y="24"/>
                  </a:lnTo>
                  <a:lnTo>
                    <a:pt x="1073" y="27"/>
                  </a:lnTo>
                  <a:lnTo>
                    <a:pt x="1082" y="27"/>
                  </a:lnTo>
                  <a:lnTo>
                    <a:pt x="1082" y="9"/>
                  </a:lnTo>
                  <a:lnTo>
                    <a:pt x="1073" y="9"/>
                  </a:lnTo>
                  <a:lnTo>
                    <a:pt x="1073" y="18"/>
                  </a:lnTo>
                  <a:lnTo>
                    <a:pt x="1080" y="13"/>
                  </a:lnTo>
                  <a:lnTo>
                    <a:pt x="1071" y="4"/>
                  </a:lnTo>
                  <a:lnTo>
                    <a:pt x="1071" y="4"/>
                  </a:lnTo>
                  <a:lnTo>
                    <a:pt x="1064" y="0"/>
                  </a:lnTo>
                  <a:lnTo>
                    <a:pt x="1055" y="0"/>
                  </a:lnTo>
                  <a:lnTo>
                    <a:pt x="1046" y="0"/>
                  </a:lnTo>
                  <a:lnTo>
                    <a:pt x="1046" y="0"/>
                  </a:lnTo>
                  <a:lnTo>
                    <a:pt x="1040" y="4"/>
                  </a:lnTo>
                  <a:lnTo>
                    <a:pt x="1031" y="13"/>
                  </a:lnTo>
                  <a:lnTo>
                    <a:pt x="1037" y="18"/>
                  </a:lnTo>
                  <a:lnTo>
                    <a:pt x="1037" y="9"/>
                  </a:lnTo>
                  <a:lnTo>
                    <a:pt x="1028" y="9"/>
                  </a:lnTo>
                  <a:lnTo>
                    <a:pt x="1028" y="9"/>
                  </a:lnTo>
                  <a:lnTo>
                    <a:pt x="1022" y="13"/>
                  </a:lnTo>
                  <a:lnTo>
                    <a:pt x="1022" y="13"/>
                  </a:lnTo>
                  <a:lnTo>
                    <a:pt x="1013" y="24"/>
                  </a:lnTo>
                  <a:lnTo>
                    <a:pt x="1019" y="29"/>
                  </a:lnTo>
                  <a:lnTo>
                    <a:pt x="1019" y="20"/>
                  </a:lnTo>
                  <a:lnTo>
                    <a:pt x="1009" y="20"/>
                  </a:lnTo>
                  <a:lnTo>
                    <a:pt x="1009" y="20"/>
                  </a:lnTo>
                  <a:lnTo>
                    <a:pt x="1004" y="24"/>
                  </a:lnTo>
                  <a:lnTo>
                    <a:pt x="1004" y="24"/>
                  </a:lnTo>
                  <a:lnTo>
                    <a:pt x="995" y="34"/>
                  </a:lnTo>
                  <a:lnTo>
                    <a:pt x="1000" y="40"/>
                  </a:lnTo>
                  <a:lnTo>
                    <a:pt x="1000" y="31"/>
                  </a:lnTo>
                  <a:lnTo>
                    <a:pt x="993" y="31"/>
                  </a:lnTo>
                  <a:lnTo>
                    <a:pt x="993" y="31"/>
                  </a:lnTo>
                  <a:lnTo>
                    <a:pt x="988" y="34"/>
                  </a:lnTo>
                  <a:lnTo>
                    <a:pt x="988" y="34"/>
                  </a:lnTo>
                  <a:lnTo>
                    <a:pt x="979" y="45"/>
                  </a:lnTo>
                  <a:lnTo>
                    <a:pt x="984" y="51"/>
                  </a:lnTo>
                  <a:lnTo>
                    <a:pt x="984" y="42"/>
                  </a:lnTo>
                  <a:lnTo>
                    <a:pt x="973" y="42"/>
                  </a:lnTo>
                  <a:lnTo>
                    <a:pt x="964" y="42"/>
                  </a:lnTo>
                  <a:lnTo>
                    <a:pt x="964" y="42"/>
                  </a:lnTo>
                  <a:lnTo>
                    <a:pt x="959" y="45"/>
                  </a:lnTo>
                  <a:lnTo>
                    <a:pt x="959" y="45"/>
                  </a:lnTo>
                  <a:lnTo>
                    <a:pt x="950" y="56"/>
                  </a:lnTo>
                  <a:lnTo>
                    <a:pt x="955" y="62"/>
                  </a:lnTo>
                  <a:lnTo>
                    <a:pt x="955" y="53"/>
                  </a:lnTo>
                  <a:lnTo>
                    <a:pt x="948" y="53"/>
                  </a:lnTo>
                  <a:lnTo>
                    <a:pt x="948" y="53"/>
                  </a:lnTo>
                  <a:lnTo>
                    <a:pt x="943" y="56"/>
                  </a:lnTo>
                  <a:lnTo>
                    <a:pt x="943" y="56"/>
                  </a:lnTo>
                  <a:lnTo>
                    <a:pt x="934" y="67"/>
                  </a:lnTo>
                  <a:lnTo>
                    <a:pt x="939" y="72"/>
                  </a:lnTo>
                  <a:lnTo>
                    <a:pt x="939" y="63"/>
                  </a:lnTo>
                  <a:lnTo>
                    <a:pt x="930" y="63"/>
                  </a:lnTo>
                  <a:lnTo>
                    <a:pt x="930" y="63"/>
                  </a:lnTo>
                  <a:lnTo>
                    <a:pt x="924" y="67"/>
                  </a:lnTo>
                  <a:lnTo>
                    <a:pt x="924" y="67"/>
                  </a:lnTo>
                  <a:lnTo>
                    <a:pt x="915" y="78"/>
                  </a:lnTo>
                  <a:lnTo>
                    <a:pt x="921" y="83"/>
                  </a:lnTo>
                  <a:lnTo>
                    <a:pt x="921" y="74"/>
                  </a:lnTo>
                  <a:lnTo>
                    <a:pt x="912" y="74"/>
                  </a:lnTo>
                  <a:lnTo>
                    <a:pt x="912" y="74"/>
                  </a:lnTo>
                  <a:lnTo>
                    <a:pt x="906" y="78"/>
                  </a:lnTo>
                  <a:lnTo>
                    <a:pt x="896" y="87"/>
                  </a:lnTo>
                  <a:lnTo>
                    <a:pt x="901" y="92"/>
                  </a:lnTo>
                  <a:lnTo>
                    <a:pt x="901" y="83"/>
                  </a:lnTo>
                  <a:lnTo>
                    <a:pt x="894" y="83"/>
                  </a:lnTo>
                  <a:lnTo>
                    <a:pt x="894" y="83"/>
                  </a:lnTo>
                  <a:lnTo>
                    <a:pt x="888" y="87"/>
                  </a:lnTo>
                  <a:lnTo>
                    <a:pt x="888" y="87"/>
                  </a:lnTo>
                  <a:lnTo>
                    <a:pt x="879" y="98"/>
                  </a:lnTo>
                  <a:lnTo>
                    <a:pt x="885" y="103"/>
                  </a:lnTo>
                  <a:lnTo>
                    <a:pt x="885" y="94"/>
                  </a:lnTo>
                  <a:lnTo>
                    <a:pt x="876" y="94"/>
                  </a:lnTo>
                  <a:lnTo>
                    <a:pt x="867" y="94"/>
                  </a:lnTo>
                  <a:lnTo>
                    <a:pt x="867" y="94"/>
                  </a:lnTo>
                  <a:lnTo>
                    <a:pt x="861" y="98"/>
                  </a:lnTo>
                  <a:lnTo>
                    <a:pt x="861" y="98"/>
                  </a:lnTo>
                  <a:lnTo>
                    <a:pt x="852" y="109"/>
                  </a:lnTo>
                  <a:lnTo>
                    <a:pt x="850" y="110"/>
                  </a:lnTo>
                  <a:lnTo>
                    <a:pt x="843" y="121"/>
                  </a:lnTo>
                  <a:lnTo>
                    <a:pt x="850" y="125"/>
                  </a:lnTo>
                  <a:lnTo>
                    <a:pt x="850" y="116"/>
                  </a:lnTo>
                  <a:lnTo>
                    <a:pt x="839" y="116"/>
                  </a:lnTo>
                  <a:lnTo>
                    <a:pt x="839" y="116"/>
                  </a:lnTo>
                  <a:lnTo>
                    <a:pt x="834" y="119"/>
                  </a:lnTo>
                  <a:lnTo>
                    <a:pt x="834" y="119"/>
                  </a:lnTo>
                  <a:lnTo>
                    <a:pt x="825" y="130"/>
                  </a:lnTo>
                  <a:lnTo>
                    <a:pt x="830" y="136"/>
                  </a:lnTo>
                  <a:lnTo>
                    <a:pt x="830" y="127"/>
                  </a:lnTo>
                  <a:lnTo>
                    <a:pt x="821" y="127"/>
                  </a:lnTo>
                  <a:lnTo>
                    <a:pt x="821" y="127"/>
                  </a:lnTo>
                  <a:lnTo>
                    <a:pt x="816" y="130"/>
                  </a:lnTo>
                  <a:lnTo>
                    <a:pt x="816" y="130"/>
                  </a:lnTo>
                  <a:lnTo>
                    <a:pt x="807" y="141"/>
                  </a:lnTo>
                  <a:lnTo>
                    <a:pt x="812" y="147"/>
                  </a:lnTo>
                  <a:lnTo>
                    <a:pt x="812" y="138"/>
                  </a:lnTo>
                  <a:lnTo>
                    <a:pt x="805" y="138"/>
                  </a:lnTo>
                  <a:lnTo>
                    <a:pt x="805" y="138"/>
                  </a:lnTo>
                  <a:lnTo>
                    <a:pt x="800" y="141"/>
                  </a:lnTo>
                  <a:lnTo>
                    <a:pt x="800" y="141"/>
                  </a:lnTo>
                  <a:lnTo>
                    <a:pt x="791" y="152"/>
                  </a:lnTo>
                  <a:lnTo>
                    <a:pt x="796" y="157"/>
                  </a:lnTo>
                  <a:lnTo>
                    <a:pt x="796" y="148"/>
                  </a:lnTo>
                  <a:lnTo>
                    <a:pt x="787" y="148"/>
                  </a:lnTo>
                  <a:lnTo>
                    <a:pt x="778" y="148"/>
                  </a:lnTo>
                  <a:lnTo>
                    <a:pt x="778" y="148"/>
                  </a:lnTo>
                  <a:lnTo>
                    <a:pt x="773" y="152"/>
                  </a:lnTo>
                  <a:lnTo>
                    <a:pt x="762" y="161"/>
                  </a:lnTo>
                  <a:lnTo>
                    <a:pt x="767" y="166"/>
                  </a:lnTo>
                  <a:lnTo>
                    <a:pt x="767" y="157"/>
                  </a:lnTo>
                  <a:lnTo>
                    <a:pt x="760" y="157"/>
                  </a:lnTo>
                  <a:lnTo>
                    <a:pt x="760" y="157"/>
                  </a:lnTo>
                  <a:lnTo>
                    <a:pt x="754" y="161"/>
                  </a:lnTo>
                  <a:lnTo>
                    <a:pt x="754" y="161"/>
                  </a:lnTo>
                  <a:lnTo>
                    <a:pt x="745" y="172"/>
                  </a:lnTo>
                  <a:lnTo>
                    <a:pt x="751" y="177"/>
                  </a:lnTo>
                  <a:lnTo>
                    <a:pt x="751" y="168"/>
                  </a:lnTo>
                  <a:lnTo>
                    <a:pt x="742" y="168"/>
                  </a:lnTo>
                  <a:lnTo>
                    <a:pt x="742" y="168"/>
                  </a:lnTo>
                  <a:lnTo>
                    <a:pt x="736" y="172"/>
                  </a:lnTo>
                  <a:lnTo>
                    <a:pt x="736" y="172"/>
                  </a:lnTo>
                  <a:lnTo>
                    <a:pt x="727" y="183"/>
                  </a:lnTo>
                  <a:lnTo>
                    <a:pt x="733" y="188"/>
                  </a:lnTo>
                  <a:lnTo>
                    <a:pt x="733" y="179"/>
                  </a:lnTo>
                  <a:lnTo>
                    <a:pt x="724" y="179"/>
                  </a:lnTo>
                  <a:lnTo>
                    <a:pt x="724" y="179"/>
                  </a:lnTo>
                  <a:lnTo>
                    <a:pt x="718" y="183"/>
                  </a:lnTo>
                  <a:lnTo>
                    <a:pt x="718" y="183"/>
                  </a:lnTo>
                  <a:lnTo>
                    <a:pt x="709" y="194"/>
                  </a:lnTo>
                  <a:lnTo>
                    <a:pt x="715" y="199"/>
                  </a:lnTo>
                  <a:lnTo>
                    <a:pt x="715" y="190"/>
                  </a:lnTo>
                  <a:lnTo>
                    <a:pt x="706" y="190"/>
                  </a:lnTo>
                  <a:lnTo>
                    <a:pt x="706" y="190"/>
                  </a:lnTo>
                  <a:lnTo>
                    <a:pt x="700" y="194"/>
                  </a:lnTo>
                  <a:lnTo>
                    <a:pt x="700" y="194"/>
                  </a:lnTo>
                  <a:lnTo>
                    <a:pt x="691" y="204"/>
                  </a:lnTo>
                  <a:lnTo>
                    <a:pt x="697" y="210"/>
                  </a:lnTo>
                  <a:lnTo>
                    <a:pt x="697" y="201"/>
                  </a:lnTo>
                  <a:lnTo>
                    <a:pt x="688" y="201"/>
                  </a:lnTo>
                  <a:lnTo>
                    <a:pt x="688" y="201"/>
                  </a:lnTo>
                  <a:lnTo>
                    <a:pt x="682" y="204"/>
                  </a:lnTo>
                  <a:lnTo>
                    <a:pt x="682" y="204"/>
                  </a:lnTo>
                  <a:lnTo>
                    <a:pt x="673" y="215"/>
                  </a:lnTo>
                  <a:lnTo>
                    <a:pt x="678" y="221"/>
                  </a:lnTo>
                  <a:lnTo>
                    <a:pt x="678" y="212"/>
                  </a:lnTo>
                  <a:lnTo>
                    <a:pt x="669" y="212"/>
                  </a:lnTo>
                  <a:lnTo>
                    <a:pt x="662" y="212"/>
                  </a:lnTo>
                  <a:lnTo>
                    <a:pt x="662" y="212"/>
                  </a:lnTo>
                  <a:lnTo>
                    <a:pt x="657" y="215"/>
                  </a:lnTo>
                  <a:lnTo>
                    <a:pt x="657" y="215"/>
                  </a:lnTo>
                  <a:lnTo>
                    <a:pt x="648" y="226"/>
                  </a:lnTo>
                  <a:lnTo>
                    <a:pt x="653" y="232"/>
                  </a:lnTo>
                  <a:lnTo>
                    <a:pt x="653" y="223"/>
                  </a:lnTo>
                  <a:lnTo>
                    <a:pt x="644" y="223"/>
                  </a:lnTo>
                  <a:lnTo>
                    <a:pt x="644" y="223"/>
                  </a:lnTo>
                  <a:lnTo>
                    <a:pt x="639" y="226"/>
                  </a:lnTo>
                  <a:lnTo>
                    <a:pt x="628" y="235"/>
                  </a:lnTo>
                  <a:lnTo>
                    <a:pt x="633" y="241"/>
                  </a:lnTo>
                  <a:lnTo>
                    <a:pt x="633" y="232"/>
                  </a:lnTo>
                  <a:lnTo>
                    <a:pt x="624" y="232"/>
                  </a:lnTo>
                  <a:lnTo>
                    <a:pt x="624" y="232"/>
                  </a:lnTo>
                  <a:lnTo>
                    <a:pt x="619" y="235"/>
                  </a:lnTo>
                  <a:lnTo>
                    <a:pt x="617" y="237"/>
                  </a:lnTo>
                  <a:lnTo>
                    <a:pt x="610" y="248"/>
                  </a:lnTo>
                  <a:lnTo>
                    <a:pt x="617" y="251"/>
                  </a:lnTo>
                  <a:lnTo>
                    <a:pt x="617" y="242"/>
                  </a:lnTo>
                  <a:lnTo>
                    <a:pt x="608" y="242"/>
                  </a:lnTo>
                  <a:lnTo>
                    <a:pt x="608" y="242"/>
                  </a:lnTo>
                  <a:lnTo>
                    <a:pt x="603" y="246"/>
                  </a:lnTo>
                  <a:lnTo>
                    <a:pt x="603" y="246"/>
                  </a:lnTo>
                  <a:lnTo>
                    <a:pt x="593" y="257"/>
                  </a:lnTo>
                  <a:lnTo>
                    <a:pt x="599" y="262"/>
                  </a:lnTo>
                  <a:lnTo>
                    <a:pt x="599" y="253"/>
                  </a:lnTo>
                  <a:lnTo>
                    <a:pt x="590" y="253"/>
                  </a:lnTo>
                  <a:lnTo>
                    <a:pt x="590" y="253"/>
                  </a:lnTo>
                  <a:lnTo>
                    <a:pt x="584" y="257"/>
                  </a:lnTo>
                  <a:lnTo>
                    <a:pt x="584" y="257"/>
                  </a:lnTo>
                  <a:lnTo>
                    <a:pt x="575" y="268"/>
                  </a:lnTo>
                  <a:lnTo>
                    <a:pt x="581" y="273"/>
                  </a:lnTo>
                  <a:lnTo>
                    <a:pt x="581" y="264"/>
                  </a:lnTo>
                  <a:lnTo>
                    <a:pt x="572" y="264"/>
                  </a:lnTo>
                  <a:lnTo>
                    <a:pt x="563" y="264"/>
                  </a:lnTo>
                  <a:lnTo>
                    <a:pt x="554" y="264"/>
                  </a:lnTo>
                  <a:lnTo>
                    <a:pt x="554" y="264"/>
                  </a:lnTo>
                  <a:lnTo>
                    <a:pt x="548" y="268"/>
                  </a:lnTo>
                  <a:lnTo>
                    <a:pt x="548" y="268"/>
                  </a:lnTo>
                  <a:lnTo>
                    <a:pt x="539" y="279"/>
                  </a:lnTo>
                  <a:lnTo>
                    <a:pt x="545" y="284"/>
                  </a:lnTo>
                  <a:lnTo>
                    <a:pt x="545" y="275"/>
                  </a:lnTo>
                  <a:lnTo>
                    <a:pt x="536" y="275"/>
                  </a:lnTo>
                  <a:lnTo>
                    <a:pt x="527" y="275"/>
                  </a:lnTo>
                  <a:lnTo>
                    <a:pt x="527" y="275"/>
                  </a:lnTo>
                  <a:lnTo>
                    <a:pt x="521" y="279"/>
                  </a:lnTo>
                  <a:lnTo>
                    <a:pt x="519" y="280"/>
                  </a:lnTo>
                  <a:lnTo>
                    <a:pt x="512" y="291"/>
                  </a:lnTo>
                  <a:lnTo>
                    <a:pt x="519" y="295"/>
                  </a:lnTo>
                  <a:lnTo>
                    <a:pt x="519" y="286"/>
                  </a:lnTo>
                  <a:lnTo>
                    <a:pt x="510" y="286"/>
                  </a:lnTo>
                  <a:lnTo>
                    <a:pt x="499" y="286"/>
                  </a:lnTo>
                  <a:lnTo>
                    <a:pt x="490" y="286"/>
                  </a:lnTo>
                  <a:lnTo>
                    <a:pt x="490" y="286"/>
                  </a:lnTo>
                  <a:lnTo>
                    <a:pt x="485" y="289"/>
                  </a:lnTo>
                  <a:lnTo>
                    <a:pt x="485" y="289"/>
                  </a:lnTo>
                  <a:lnTo>
                    <a:pt x="476" y="300"/>
                  </a:lnTo>
                  <a:lnTo>
                    <a:pt x="481" y="306"/>
                  </a:lnTo>
                  <a:lnTo>
                    <a:pt x="481" y="297"/>
                  </a:lnTo>
                  <a:lnTo>
                    <a:pt x="474" y="297"/>
                  </a:lnTo>
                  <a:lnTo>
                    <a:pt x="465" y="297"/>
                  </a:lnTo>
                  <a:lnTo>
                    <a:pt x="456" y="297"/>
                  </a:lnTo>
                  <a:lnTo>
                    <a:pt x="456" y="297"/>
                  </a:lnTo>
                  <a:lnTo>
                    <a:pt x="451" y="300"/>
                  </a:lnTo>
                  <a:lnTo>
                    <a:pt x="451" y="300"/>
                  </a:lnTo>
                  <a:lnTo>
                    <a:pt x="442" y="311"/>
                  </a:lnTo>
                  <a:lnTo>
                    <a:pt x="447" y="317"/>
                  </a:lnTo>
                  <a:lnTo>
                    <a:pt x="442" y="311"/>
                  </a:lnTo>
                  <a:lnTo>
                    <a:pt x="433" y="320"/>
                  </a:lnTo>
                  <a:lnTo>
                    <a:pt x="438" y="326"/>
                  </a:lnTo>
                  <a:lnTo>
                    <a:pt x="438" y="317"/>
                  </a:lnTo>
                  <a:lnTo>
                    <a:pt x="429" y="317"/>
                  </a:lnTo>
                  <a:lnTo>
                    <a:pt x="429" y="317"/>
                  </a:lnTo>
                  <a:lnTo>
                    <a:pt x="423" y="320"/>
                  </a:lnTo>
                  <a:lnTo>
                    <a:pt x="423" y="320"/>
                  </a:lnTo>
                  <a:lnTo>
                    <a:pt x="414" y="331"/>
                  </a:lnTo>
                  <a:lnTo>
                    <a:pt x="405" y="342"/>
                  </a:lnTo>
                  <a:lnTo>
                    <a:pt x="396" y="353"/>
                  </a:lnTo>
                  <a:lnTo>
                    <a:pt x="402" y="358"/>
                  </a:lnTo>
                  <a:lnTo>
                    <a:pt x="402" y="349"/>
                  </a:lnTo>
                  <a:lnTo>
                    <a:pt x="393" y="349"/>
                  </a:lnTo>
                  <a:lnTo>
                    <a:pt x="384" y="349"/>
                  </a:lnTo>
                  <a:lnTo>
                    <a:pt x="384" y="349"/>
                  </a:lnTo>
                  <a:lnTo>
                    <a:pt x="378" y="353"/>
                  </a:lnTo>
                  <a:lnTo>
                    <a:pt x="376" y="355"/>
                  </a:lnTo>
                  <a:lnTo>
                    <a:pt x="369" y="365"/>
                  </a:lnTo>
                  <a:lnTo>
                    <a:pt x="376" y="369"/>
                  </a:lnTo>
                  <a:lnTo>
                    <a:pt x="371" y="364"/>
                  </a:lnTo>
                  <a:lnTo>
                    <a:pt x="360" y="374"/>
                  </a:lnTo>
                  <a:lnTo>
                    <a:pt x="366" y="380"/>
                  </a:lnTo>
                  <a:lnTo>
                    <a:pt x="366" y="371"/>
                  </a:lnTo>
                  <a:lnTo>
                    <a:pt x="357" y="371"/>
                  </a:lnTo>
                  <a:lnTo>
                    <a:pt x="348" y="371"/>
                  </a:lnTo>
                  <a:lnTo>
                    <a:pt x="348" y="371"/>
                  </a:lnTo>
                  <a:lnTo>
                    <a:pt x="342" y="374"/>
                  </a:lnTo>
                  <a:lnTo>
                    <a:pt x="342" y="374"/>
                  </a:lnTo>
                  <a:lnTo>
                    <a:pt x="333" y="385"/>
                  </a:lnTo>
                  <a:lnTo>
                    <a:pt x="326" y="394"/>
                  </a:lnTo>
                  <a:lnTo>
                    <a:pt x="331" y="400"/>
                  </a:lnTo>
                  <a:lnTo>
                    <a:pt x="331" y="391"/>
                  </a:lnTo>
                  <a:lnTo>
                    <a:pt x="322" y="391"/>
                  </a:lnTo>
                  <a:lnTo>
                    <a:pt x="313" y="391"/>
                  </a:lnTo>
                  <a:lnTo>
                    <a:pt x="313" y="391"/>
                  </a:lnTo>
                  <a:lnTo>
                    <a:pt x="308" y="394"/>
                  </a:lnTo>
                  <a:lnTo>
                    <a:pt x="308" y="394"/>
                  </a:lnTo>
                  <a:lnTo>
                    <a:pt x="299" y="405"/>
                  </a:lnTo>
                  <a:lnTo>
                    <a:pt x="304" y="411"/>
                  </a:lnTo>
                  <a:lnTo>
                    <a:pt x="304" y="402"/>
                  </a:lnTo>
                  <a:lnTo>
                    <a:pt x="293" y="402"/>
                  </a:lnTo>
                  <a:lnTo>
                    <a:pt x="286" y="402"/>
                  </a:lnTo>
                  <a:lnTo>
                    <a:pt x="286" y="402"/>
                  </a:lnTo>
                  <a:lnTo>
                    <a:pt x="281" y="405"/>
                  </a:lnTo>
                  <a:lnTo>
                    <a:pt x="281" y="405"/>
                  </a:lnTo>
                  <a:lnTo>
                    <a:pt x="272" y="416"/>
                  </a:lnTo>
                  <a:lnTo>
                    <a:pt x="277" y="421"/>
                  </a:lnTo>
                  <a:lnTo>
                    <a:pt x="277" y="412"/>
                  </a:lnTo>
                  <a:lnTo>
                    <a:pt x="268" y="412"/>
                  </a:lnTo>
                  <a:lnTo>
                    <a:pt x="259" y="412"/>
                  </a:lnTo>
                  <a:lnTo>
                    <a:pt x="250" y="412"/>
                  </a:lnTo>
                  <a:lnTo>
                    <a:pt x="250" y="412"/>
                  </a:lnTo>
                  <a:lnTo>
                    <a:pt x="244" y="416"/>
                  </a:lnTo>
                  <a:lnTo>
                    <a:pt x="243" y="418"/>
                  </a:lnTo>
                  <a:lnTo>
                    <a:pt x="235" y="429"/>
                  </a:lnTo>
                  <a:lnTo>
                    <a:pt x="243" y="432"/>
                  </a:lnTo>
                  <a:lnTo>
                    <a:pt x="243" y="423"/>
                  </a:lnTo>
                  <a:lnTo>
                    <a:pt x="232" y="423"/>
                  </a:lnTo>
                  <a:lnTo>
                    <a:pt x="223" y="423"/>
                  </a:lnTo>
                  <a:lnTo>
                    <a:pt x="214" y="423"/>
                  </a:lnTo>
                  <a:lnTo>
                    <a:pt x="205" y="423"/>
                  </a:lnTo>
                  <a:lnTo>
                    <a:pt x="196" y="423"/>
                  </a:lnTo>
                  <a:lnTo>
                    <a:pt x="188" y="423"/>
                  </a:lnTo>
                  <a:lnTo>
                    <a:pt x="179" y="423"/>
                  </a:lnTo>
                  <a:lnTo>
                    <a:pt x="179" y="423"/>
                  </a:lnTo>
                  <a:lnTo>
                    <a:pt x="174" y="427"/>
                  </a:lnTo>
                  <a:lnTo>
                    <a:pt x="174" y="427"/>
                  </a:lnTo>
                  <a:lnTo>
                    <a:pt x="165" y="438"/>
                  </a:lnTo>
                  <a:lnTo>
                    <a:pt x="170" y="443"/>
                  </a:lnTo>
                  <a:lnTo>
                    <a:pt x="170" y="434"/>
                  </a:lnTo>
                  <a:lnTo>
                    <a:pt x="159" y="434"/>
                  </a:lnTo>
                  <a:lnTo>
                    <a:pt x="159" y="443"/>
                  </a:lnTo>
                  <a:lnTo>
                    <a:pt x="167" y="438"/>
                  </a:lnTo>
                  <a:lnTo>
                    <a:pt x="158" y="427"/>
                  </a:lnTo>
                  <a:lnTo>
                    <a:pt x="158" y="427"/>
                  </a:lnTo>
                  <a:lnTo>
                    <a:pt x="150" y="423"/>
                  </a:lnTo>
                  <a:lnTo>
                    <a:pt x="143" y="423"/>
                  </a:lnTo>
                  <a:lnTo>
                    <a:pt x="134" y="423"/>
                  </a:lnTo>
                  <a:lnTo>
                    <a:pt x="125" y="423"/>
                  </a:lnTo>
                  <a:lnTo>
                    <a:pt x="125" y="432"/>
                  </a:lnTo>
                  <a:lnTo>
                    <a:pt x="132" y="427"/>
                  </a:lnTo>
                  <a:lnTo>
                    <a:pt x="123" y="416"/>
                  </a:lnTo>
                  <a:lnTo>
                    <a:pt x="123" y="416"/>
                  </a:lnTo>
                  <a:lnTo>
                    <a:pt x="116" y="412"/>
                  </a:lnTo>
                  <a:lnTo>
                    <a:pt x="107" y="412"/>
                  </a:lnTo>
                  <a:lnTo>
                    <a:pt x="98" y="412"/>
                  </a:lnTo>
                  <a:lnTo>
                    <a:pt x="98" y="421"/>
                  </a:lnTo>
                  <a:lnTo>
                    <a:pt x="105" y="416"/>
                  </a:lnTo>
                  <a:lnTo>
                    <a:pt x="96" y="405"/>
                  </a:lnTo>
                  <a:lnTo>
                    <a:pt x="96" y="405"/>
                  </a:lnTo>
                  <a:lnTo>
                    <a:pt x="89" y="402"/>
                  </a:lnTo>
                  <a:lnTo>
                    <a:pt x="80" y="402"/>
                  </a:lnTo>
                  <a:lnTo>
                    <a:pt x="71" y="402"/>
                  </a:lnTo>
                  <a:lnTo>
                    <a:pt x="71" y="411"/>
                  </a:lnTo>
                  <a:lnTo>
                    <a:pt x="78" y="405"/>
                  </a:lnTo>
                  <a:lnTo>
                    <a:pt x="69" y="394"/>
                  </a:lnTo>
                  <a:lnTo>
                    <a:pt x="69" y="394"/>
                  </a:lnTo>
                  <a:lnTo>
                    <a:pt x="62" y="391"/>
                  </a:lnTo>
                  <a:lnTo>
                    <a:pt x="53" y="391"/>
                  </a:lnTo>
                  <a:lnTo>
                    <a:pt x="53" y="400"/>
                  </a:lnTo>
                  <a:lnTo>
                    <a:pt x="60" y="394"/>
                  </a:lnTo>
                  <a:lnTo>
                    <a:pt x="53" y="385"/>
                  </a:lnTo>
                  <a:lnTo>
                    <a:pt x="53" y="385"/>
                  </a:lnTo>
                  <a:lnTo>
                    <a:pt x="45" y="382"/>
                  </a:lnTo>
                  <a:lnTo>
                    <a:pt x="36" y="382"/>
                  </a:lnTo>
                  <a:lnTo>
                    <a:pt x="36" y="391"/>
                  </a:lnTo>
                  <a:lnTo>
                    <a:pt x="44" y="385"/>
                  </a:lnTo>
                  <a:lnTo>
                    <a:pt x="33" y="374"/>
                  </a:lnTo>
                  <a:lnTo>
                    <a:pt x="33" y="374"/>
                  </a:lnTo>
                  <a:lnTo>
                    <a:pt x="26" y="371"/>
                  </a:lnTo>
                  <a:lnTo>
                    <a:pt x="17" y="371"/>
                  </a:lnTo>
                  <a:lnTo>
                    <a:pt x="17" y="380"/>
                  </a:lnTo>
                  <a:lnTo>
                    <a:pt x="24" y="374"/>
                  </a:lnTo>
                  <a:lnTo>
                    <a:pt x="15" y="364"/>
                  </a:lnTo>
                  <a:lnTo>
                    <a:pt x="15" y="364"/>
                  </a:lnTo>
                  <a:lnTo>
                    <a:pt x="7" y="360"/>
                  </a:lnTo>
                  <a:lnTo>
                    <a:pt x="0" y="36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3839" name="Group 63">
              <a:extLst>
                <a:ext uri="{FF2B5EF4-FFF2-40B4-BE49-F238E27FC236}">
                  <a16:creationId xmlns:a16="http://schemas.microsoft.com/office/drawing/2014/main" id="{D3576495-520C-4917-9E60-11C3297A6840}"/>
                </a:ext>
              </a:extLst>
            </p:cNvPr>
            <p:cNvGrpSpPr>
              <a:grpSpLocks/>
            </p:cNvGrpSpPr>
            <p:nvPr/>
          </p:nvGrpSpPr>
          <p:grpSpPr bwMode="auto">
            <a:xfrm>
              <a:off x="434" y="1808"/>
              <a:ext cx="1049" cy="557"/>
              <a:chOff x="434" y="1808"/>
              <a:chExt cx="1049" cy="557"/>
            </a:xfrm>
          </p:grpSpPr>
          <p:sp>
            <p:nvSpPr>
              <p:cNvPr id="203834" name="Freeform 58">
                <a:extLst>
                  <a:ext uri="{FF2B5EF4-FFF2-40B4-BE49-F238E27FC236}">
                    <a16:creationId xmlns:a16="http://schemas.microsoft.com/office/drawing/2014/main" id="{A50657D9-AFF4-4C2C-B94B-5D911947E820}"/>
                  </a:ext>
                </a:extLst>
              </p:cNvPr>
              <p:cNvSpPr>
                <a:spLocks/>
              </p:cNvSpPr>
              <p:nvPr/>
            </p:nvSpPr>
            <p:spPr bwMode="auto">
              <a:xfrm>
                <a:off x="434" y="1959"/>
                <a:ext cx="529" cy="322"/>
              </a:xfrm>
              <a:custGeom>
                <a:avLst/>
                <a:gdLst>
                  <a:gd name="T0" fmla="*/ 0 w 1058"/>
                  <a:gd name="T1" fmla="*/ 633 h 644"/>
                  <a:gd name="T2" fmla="*/ 16 w 1058"/>
                  <a:gd name="T3" fmla="*/ 609 h 644"/>
                  <a:gd name="T4" fmla="*/ 34 w 1058"/>
                  <a:gd name="T5" fmla="*/ 580 h 644"/>
                  <a:gd name="T6" fmla="*/ 50 w 1058"/>
                  <a:gd name="T7" fmla="*/ 557 h 644"/>
                  <a:gd name="T8" fmla="*/ 68 w 1058"/>
                  <a:gd name="T9" fmla="*/ 533 h 644"/>
                  <a:gd name="T10" fmla="*/ 95 w 1058"/>
                  <a:gd name="T11" fmla="*/ 515 h 644"/>
                  <a:gd name="T12" fmla="*/ 119 w 1058"/>
                  <a:gd name="T13" fmla="*/ 499 h 644"/>
                  <a:gd name="T14" fmla="*/ 146 w 1058"/>
                  <a:gd name="T15" fmla="*/ 481 h 644"/>
                  <a:gd name="T16" fmla="*/ 173 w 1058"/>
                  <a:gd name="T17" fmla="*/ 456 h 644"/>
                  <a:gd name="T18" fmla="*/ 200 w 1058"/>
                  <a:gd name="T19" fmla="*/ 428 h 644"/>
                  <a:gd name="T20" fmla="*/ 226 w 1058"/>
                  <a:gd name="T21" fmla="*/ 405 h 644"/>
                  <a:gd name="T22" fmla="*/ 249 w 1058"/>
                  <a:gd name="T23" fmla="*/ 380 h 644"/>
                  <a:gd name="T24" fmla="*/ 276 w 1058"/>
                  <a:gd name="T25" fmla="*/ 353 h 644"/>
                  <a:gd name="T26" fmla="*/ 303 w 1058"/>
                  <a:gd name="T27" fmla="*/ 338 h 644"/>
                  <a:gd name="T28" fmla="*/ 331 w 1058"/>
                  <a:gd name="T29" fmla="*/ 322 h 644"/>
                  <a:gd name="T30" fmla="*/ 358 w 1058"/>
                  <a:gd name="T31" fmla="*/ 305 h 644"/>
                  <a:gd name="T32" fmla="*/ 385 w 1058"/>
                  <a:gd name="T33" fmla="*/ 287 h 644"/>
                  <a:gd name="T34" fmla="*/ 407 w 1058"/>
                  <a:gd name="T35" fmla="*/ 269 h 644"/>
                  <a:gd name="T36" fmla="*/ 434 w 1058"/>
                  <a:gd name="T37" fmla="*/ 262 h 644"/>
                  <a:gd name="T38" fmla="*/ 461 w 1058"/>
                  <a:gd name="T39" fmla="*/ 246 h 644"/>
                  <a:gd name="T40" fmla="*/ 488 w 1058"/>
                  <a:gd name="T41" fmla="*/ 228 h 644"/>
                  <a:gd name="T42" fmla="*/ 515 w 1058"/>
                  <a:gd name="T43" fmla="*/ 219 h 644"/>
                  <a:gd name="T44" fmla="*/ 539 w 1058"/>
                  <a:gd name="T45" fmla="*/ 211 h 644"/>
                  <a:gd name="T46" fmla="*/ 566 w 1058"/>
                  <a:gd name="T47" fmla="*/ 193 h 644"/>
                  <a:gd name="T48" fmla="*/ 591 w 1058"/>
                  <a:gd name="T49" fmla="*/ 186 h 644"/>
                  <a:gd name="T50" fmla="*/ 618 w 1058"/>
                  <a:gd name="T51" fmla="*/ 170 h 644"/>
                  <a:gd name="T52" fmla="*/ 645 w 1058"/>
                  <a:gd name="T53" fmla="*/ 141 h 644"/>
                  <a:gd name="T54" fmla="*/ 672 w 1058"/>
                  <a:gd name="T55" fmla="*/ 128 h 644"/>
                  <a:gd name="T56" fmla="*/ 696 w 1058"/>
                  <a:gd name="T57" fmla="*/ 110 h 644"/>
                  <a:gd name="T58" fmla="*/ 723 w 1058"/>
                  <a:gd name="T59" fmla="*/ 101 h 644"/>
                  <a:gd name="T60" fmla="*/ 750 w 1058"/>
                  <a:gd name="T61" fmla="*/ 94 h 644"/>
                  <a:gd name="T62" fmla="*/ 777 w 1058"/>
                  <a:gd name="T63" fmla="*/ 83 h 644"/>
                  <a:gd name="T64" fmla="*/ 804 w 1058"/>
                  <a:gd name="T65" fmla="*/ 76 h 644"/>
                  <a:gd name="T66" fmla="*/ 826 w 1058"/>
                  <a:gd name="T67" fmla="*/ 76 h 644"/>
                  <a:gd name="T68" fmla="*/ 853 w 1058"/>
                  <a:gd name="T69" fmla="*/ 65 h 644"/>
                  <a:gd name="T70" fmla="*/ 880 w 1058"/>
                  <a:gd name="T71" fmla="*/ 65 h 644"/>
                  <a:gd name="T72" fmla="*/ 908 w 1058"/>
                  <a:gd name="T73" fmla="*/ 58 h 644"/>
                  <a:gd name="T74" fmla="*/ 935 w 1058"/>
                  <a:gd name="T75" fmla="*/ 58 h 644"/>
                  <a:gd name="T76" fmla="*/ 962 w 1058"/>
                  <a:gd name="T77" fmla="*/ 52 h 644"/>
                  <a:gd name="T78" fmla="*/ 984 w 1058"/>
                  <a:gd name="T79" fmla="*/ 41 h 644"/>
                  <a:gd name="T80" fmla="*/ 1011 w 1058"/>
                  <a:gd name="T81" fmla="*/ 23 h 644"/>
                  <a:gd name="T82" fmla="*/ 1038 w 1058"/>
                  <a:gd name="T83" fmla="*/ 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644">
                    <a:moveTo>
                      <a:pt x="0" y="633"/>
                    </a:moveTo>
                    <a:lnTo>
                      <a:pt x="0" y="644"/>
                    </a:lnTo>
                    <a:lnTo>
                      <a:pt x="0" y="633"/>
                    </a:lnTo>
                    <a:lnTo>
                      <a:pt x="7" y="626"/>
                    </a:lnTo>
                    <a:lnTo>
                      <a:pt x="7" y="617"/>
                    </a:lnTo>
                    <a:lnTo>
                      <a:pt x="16" y="609"/>
                    </a:lnTo>
                    <a:lnTo>
                      <a:pt x="16" y="598"/>
                    </a:lnTo>
                    <a:lnTo>
                      <a:pt x="23" y="591"/>
                    </a:lnTo>
                    <a:lnTo>
                      <a:pt x="34" y="580"/>
                    </a:lnTo>
                    <a:lnTo>
                      <a:pt x="34" y="575"/>
                    </a:lnTo>
                    <a:lnTo>
                      <a:pt x="41" y="568"/>
                    </a:lnTo>
                    <a:lnTo>
                      <a:pt x="50" y="557"/>
                    </a:lnTo>
                    <a:lnTo>
                      <a:pt x="50" y="550"/>
                    </a:lnTo>
                    <a:lnTo>
                      <a:pt x="57" y="541"/>
                    </a:lnTo>
                    <a:lnTo>
                      <a:pt x="68" y="533"/>
                    </a:lnTo>
                    <a:lnTo>
                      <a:pt x="77" y="522"/>
                    </a:lnTo>
                    <a:lnTo>
                      <a:pt x="85" y="522"/>
                    </a:lnTo>
                    <a:lnTo>
                      <a:pt x="95" y="515"/>
                    </a:lnTo>
                    <a:lnTo>
                      <a:pt x="103" y="504"/>
                    </a:lnTo>
                    <a:lnTo>
                      <a:pt x="112" y="504"/>
                    </a:lnTo>
                    <a:lnTo>
                      <a:pt x="119" y="499"/>
                    </a:lnTo>
                    <a:lnTo>
                      <a:pt x="130" y="492"/>
                    </a:lnTo>
                    <a:lnTo>
                      <a:pt x="139" y="481"/>
                    </a:lnTo>
                    <a:lnTo>
                      <a:pt x="146" y="481"/>
                    </a:lnTo>
                    <a:lnTo>
                      <a:pt x="153" y="474"/>
                    </a:lnTo>
                    <a:lnTo>
                      <a:pt x="164" y="463"/>
                    </a:lnTo>
                    <a:lnTo>
                      <a:pt x="173" y="456"/>
                    </a:lnTo>
                    <a:lnTo>
                      <a:pt x="180" y="447"/>
                    </a:lnTo>
                    <a:lnTo>
                      <a:pt x="191" y="439"/>
                    </a:lnTo>
                    <a:lnTo>
                      <a:pt x="200" y="428"/>
                    </a:lnTo>
                    <a:lnTo>
                      <a:pt x="208" y="423"/>
                    </a:lnTo>
                    <a:lnTo>
                      <a:pt x="215" y="416"/>
                    </a:lnTo>
                    <a:lnTo>
                      <a:pt x="226" y="405"/>
                    </a:lnTo>
                    <a:lnTo>
                      <a:pt x="235" y="398"/>
                    </a:lnTo>
                    <a:lnTo>
                      <a:pt x="242" y="387"/>
                    </a:lnTo>
                    <a:lnTo>
                      <a:pt x="249" y="380"/>
                    </a:lnTo>
                    <a:lnTo>
                      <a:pt x="262" y="371"/>
                    </a:lnTo>
                    <a:lnTo>
                      <a:pt x="269" y="363"/>
                    </a:lnTo>
                    <a:lnTo>
                      <a:pt x="276" y="353"/>
                    </a:lnTo>
                    <a:lnTo>
                      <a:pt x="289" y="353"/>
                    </a:lnTo>
                    <a:lnTo>
                      <a:pt x="296" y="345"/>
                    </a:lnTo>
                    <a:lnTo>
                      <a:pt x="303" y="338"/>
                    </a:lnTo>
                    <a:lnTo>
                      <a:pt x="311" y="338"/>
                    </a:lnTo>
                    <a:lnTo>
                      <a:pt x="323" y="329"/>
                    </a:lnTo>
                    <a:lnTo>
                      <a:pt x="331" y="322"/>
                    </a:lnTo>
                    <a:lnTo>
                      <a:pt x="338" y="322"/>
                    </a:lnTo>
                    <a:lnTo>
                      <a:pt x="345" y="311"/>
                    </a:lnTo>
                    <a:lnTo>
                      <a:pt x="358" y="305"/>
                    </a:lnTo>
                    <a:lnTo>
                      <a:pt x="365" y="305"/>
                    </a:lnTo>
                    <a:lnTo>
                      <a:pt x="372" y="295"/>
                    </a:lnTo>
                    <a:lnTo>
                      <a:pt x="385" y="287"/>
                    </a:lnTo>
                    <a:lnTo>
                      <a:pt x="392" y="287"/>
                    </a:lnTo>
                    <a:lnTo>
                      <a:pt x="399" y="280"/>
                    </a:lnTo>
                    <a:lnTo>
                      <a:pt x="407" y="269"/>
                    </a:lnTo>
                    <a:lnTo>
                      <a:pt x="419" y="269"/>
                    </a:lnTo>
                    <a:lnTo>
                      <a:pt x="426" y="262"/>
                    </a:lnTo>
                    <a:lnTo>
                      <a:pt x="434" y="262"/>
                    </a:lnTo>
                    <a:lnTo>
                      <a:pt x="443" y="253"/>
                    </a:lnTo>
                    <a:lnTo>
                      <a:pt x="454" y="253"/>
                    </a:lnTo>
                    <a:lnTo>
                      <a:pt x="461" y="246"/>
                    </a:lnTo>
                    <a:lnTo>
                      <a:pt x="468" y="235"/>
                    </a:lnTo>
                    <a:lnTo>
                      <a:pt x="481" y="235"/>
                    </a:lnTo>
                    <a:lnTo>
                      <a:pt x="488" y="228"/>
                    </a:lnTo>
                    <a:lnTo>
                      <a:pt x="495" y="228"/>
                    </a:lnTo>
                    <a:lnTo>
                      <a:pt x="504" y="219"/>
                    </a:lnTo>
                    <a:lnTo>
                      <a:pt x="515" y="219"/>
                    </a:lnTo>
                    <a:lnTo>
                      <a:pt x="522" y="211"/>
                    </a:lnTo>
                    <a:lnTo>
                      <a:pt x="530" y="211"/>
                    </a:lnTo>
                    <a:lnTo>
                      <a:pt x="539" y="211"/>
                    </a:lnTo>
                    <a:lnTo>
                      <a:pt x="549" y="204"/>
                    </a:lnTo>
                    <a:lnTo>
                      <a:pt x="557" y="204"/>
                    </a:lnTo>
                    <a:lnTo>
                      <a:pt x="566" y="193"/>
                    </a:lnTo>
                    <a:lnTo>
                      <a:pt x="577" y="193"/>
                    </a:lnTo>
                    <a:lnTo>
                      <a:pt x="584" y="193"/>
                    </a:lnTo>
                    <a:lnTo>
                      <a:pt x="591" y="186"/>
                    </a:lnTo>
                    <a:lnTo>
                      <a:pt x="600" y="177"/>
                    </a:lnTo>
                    <a:lnTo>
                      <a:pt x="611" y="177"/>
                    </a:lnTo>
                    <a:lnTo>
                      <a:pt x="618" y="170"/>
                    </a:lnTo>
                    <a:lnTo>
                      <a:pt x="627" y="159"/>
                    </a:lnTo>
                    <a:lnTo>
                      <a:pt x="634" y="152"/>
                    </a:lnTo>
                    <a:lnTo>
                      <a:pt x="645" y="141"/>
                    </a:lnTo>
                    <a:lnTo>
                      <a:pt x="653" y="134"/>
                    </a:lnTo>
                    <a:lnTo>
                      <a:pt x="662" y="134"/>
                    </a:lnTo>
                    <a:lnTo>
                      <a:pt x="672" y="128"/>
                    </a:lnTo>
                    <a:lnTo>
                      <a:pt x="680" y="117"/>
                    </a:lnTo>
                    <a:lnTo>
                      <a:pt x="689" y="117"/>
                    </a:lnTo>
                    <a:lnTo>
                      <a:pt x="696" y="110"/>
                    </a:lnTo>
                    <a:lnTo>
                      <a:pt x="707" y="110"/>
                    </a:lnTo>
                    <a:lnTo>
                      <a:pt x="714" y="101"/>
                    </a:lnTo>
                    <a:lnTo>
                      <a:pt x="723" y="101"/>
                    </a:lnTo>
                    <a:lnTo>
                      <a:pt x="730" y="101"/>
                    </a:lnTo>
                    <a:lnTo>
                      <a:pt x="741" y="94"/>
                    </a:lnTo>
                    <a:lnTo>
                      <a:pt x="750" y="94"/>
                    </a:lnTo>
                    <a:lnTo>
                      <a:pt x="757" y="83"/>
                    </a:lnTo>
                    <a:lnTo>
                      <a:pt x="768" y="83"/>
                    </a:lnTo>
                    <a:lnTo>
                      <a:pt x="777" y="83"/>
                    </a:lnTo>
                    <a:lnTo>
                      <a:pt x="785" y="76"/>
                    </a:lnTo>
                    <a:lnTo>
                      <a:pt x="792" y="76"/>
                    </a:lnTo>
                    <a:lnTo>
                      <a:pt x="804" y="76"/>
                    </a:lnTo>
                    <a:lnTo>
                      <a:pt x="812" y="76"/>
                    </a:lnTo>
                    <a:lnTo>
                      <a:pt x="819" y="76"/>
                    </a:lnTo>
                    <a:lnTo>
                      <a:pt x="826" y="76"/>
                    </a:lnTo>
                    <a:lnTo>
                      <a:pt x="839" y="65"/>
                    </a:lnTo>
                    <a:lnTo>
                      <a:pt x="846" y="65"/>
                    </a:lnTo>
                    <a:lnTo>
                      <a:pt x="853" y="65"/>
                    </a:lnTo>
                    <a:lnTo>
                      <a:pt x="866" y="65"/>
                    </a:lnTo>
                    <a:lnTo>
                      <a:pt x="873" y="65"/>
                    </a:lnTo>
                    <a:lnTo>
                      <a:pt x="880" y="65"/>
                    </a:lnTo>
                    <a:lnTo>
                      <a:pt x="888" y="58"/>
                    </a:lnTo>
                    <a:lnTo>
                      <a:pt x="900" y="58"/>
                    </a:lnTo>
                    <a:lnTo>
                      <a:pt x="908" y="58"/>
                    </a:lnTo>
                    <a:lnTo>
                      <a:pt x="915" y="58"/>
                    </a:lnTo>
                    <a:lnTo>
                      <a:pt x="922" y="58"/>
                    </a:lnTo>
                    <a:lnTo>
                      <a:pt x="935" y="58"/>
                    </a:lnTo>
                    <a:lnTo>
                      <a:pt x="942" y="52"/>
                    </a:lnTo>
                    <a:lnTo>
                      <a:pt x="949" y="52"/>
                    </a:lnTo>
                    <a:lnTo>
                      <a:pt x="962" y="52"/>
                    </a:lnTo>
                    <a:lnTo>
                      <a:pt x="969" y="52"/>
                    </a:lnTo>
                    <a:lnTo>
                      <a:pt x="976" y="52"/>
                    </a:lnTo>
                    <a:lnTo>
                      <a:pt x="984" y="41"/>
                    </a:lnTo>
                    <a:lnTo>
                      <a:pt x="996" y="41"/>
                    </a:lnTo>
                    <a:lnTo>
                      <a:pt x="1003" y="34"/>
                    </a:lnTo>
                    <a:lnTo>
                      <a:pt x="1011" y="23"/>
                    </a:lnTo>
                    <a:lnTo>
                      <a:pt x="1020" y="23"/>
                    </a:lnTo>
                    <a:lnTo>
                      <a:pt x="1031" y="16"/>
                    </a:lnTo>
                    <a:lnTo>
                      <a:pt x="1038" y="7"/>
                    </a:lnTo>
                    <a:lnTo>
                      <a:pt x="1045" y="0"/>
                    </a:lnTo>
                    <a:lnTo>
                      <a:pt x="1058" y="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35" name="Freeform 59">
                <a:extLst>
                  <a:ext uri="{FF2B5EF4-FFF2-40B4-BE49-F238E27FC236}">
                    <a16:creationId xmlns:a16="http://schemas.microsoft.com/office/drawing/2014/main" id="{7FC93E2D-6376-46FD-AB9E-9DC0B4C5590D}"/>
                  </a:ext>
                </a:extLst>
              </p:cNvPr>
              <p:cNvSpPr>
                <a:spLocks/>
              </p:cNvSpPr>
              <p:nvPr/>
            </p:nvSpPr>
            <p:spPr bwMode="auto">
              <a:xfrm>
                <a:off x="963" y="1808"/>
                <a:ext cx="490" cy="160"/>
              </a:xfrm>
              <a:custGeom>
                <a:avLst/>
                <a:gdLst>
                  <a:gd name="T0" fmla="*/ 14 w 978"/>
                  <a:gd name="T1" fmla="*/ 288 h 322"/>
                  <a:gd name="T2" fmla="*/ 41 w 978"/>
                  <a:gd name="T3" fmla="*/ 270 h 322"/>
                  <a:gd name="T4" fmla="*/ 68 w 978"/>
                  <a:gd name="T5" fmla="*/ 264 h 322"/>
                  <a:gd name="T6" fmla="*/ 92 w 978"/>
                  <a:gd name="T7" fmla="*/ 246 h 322"/>
                  <a:gd name="T8" fmla="*/ 119 w 978"/>
                  <a:gd name="T9" fmla="*/ 235 h 322"/>
                  <a:gd name="T10" fmla="*/ 146 w 978"/>
                  <a:gd name="T11" fmla="*/ 228 h 322"/>
                  <a:gd name="T12" fmla="*/ 173 w 978"/>
                  <a:gd name="T13" fmla="*/ 219 h 322"/>
                  <a:gd name="T14" fmla="*/ 200 w 978"/>
                  <a:gd name="T15" fmla="*/ 219 h 322"/>
                  <a:gd name="T16" fmla="*/ 228 w 978"/>
                  <a:gd name="T17" fmla="*/ 219 h 322"/>
                  <a:gd name="T18" fmla="*/ 249 w 978"/>
                  <a:gd name="T19" fmla="*/ 219 h 322"/>
                  <a:gd name="T20" fmla="*/ 276 w 978"/>
                  <a:gd name="T21" fmla="*/ 219 h 322"/>
                  <a:gd name="T22" fmla="*/ 304 w 978"/>
                  <a:gd name="T23" fmla="*/ 219 h 322"/>
                  <a:gd name="T24" fmla="*/ 331 w 978"/>
                  <a:gd name="T25" fmla="*/ 219 h 322"/>
                  <a:gd name="T26" fmla="*/ 358 w 978"/>
                  <a:gd name="T27" fmla="*/ 219 h 322"/>
                  <a:gd name="T28" fmla="*/ 381 w 978"/>
                  <a:gd name="T29" fmla="*/ 228 h 322"/>
                  <a:gd name="T30" fmla="*/ 408 w 978"/>
                  <a:gd name="T31" fmla="*/ 253 h 322"/>
                  <a:gd name="T32" fmla="*/ 434 w 978"/>
                  <a:gd name="T33" fmla="*/ 270 h 322"/>
                  <a:gd name="T34" fmla="*/ 454 w 978"/>
                  <a:gd name="T35" fmla="*/ 295 h 322"/>
                  <a:gd name="T36" fmla="*/ 477 w 978"/>
                  <a:gd name="T37" fmla="*/ 322 h 322"/>
                  <a:gd name="T38" fmla="*/ 497 w 978"/>
                  <a:gd name="T39" fmla="*/ 311 h 322"/>
                  <a:gd name="T40" fmla="*/ 524 w 978"/>
                  <a:gd name="T41" fmla="*/ 288 h 322"/>
                  <a:gd name="T42" fmla="*/ 539 w 978"/>
                  <a:gd name="T43" fmla="*/ 264 h 322"/>
                  <a:gd name="T44" fmla="*/ 559 w 978"/>
                  <a:gd name="T45" fmla="*/ 235 h 322"/>
                  <a:gd name="T46" fmla="*/ 586 w 978"/>
                  <a:gd name="T47" fmla="*/ 212 h 322"/>
                  <a:gd name="T48" fmla="*/ 613 w 978"/>
                  <a:gd name="T49" fmla="*/ 188 h 322"/>
                  <a:gd name="T50" fmla="*/ 627 w 978"/>
                  <a:gd name="T51" fmla="*/ 159 h 322"/>
                  <a:gd name="T52" fmla="*/ 647 w 978"/>
                  <a:gd name="T53" fmla="*/ 136 h 322"/>
                  <a:gd name="T54" fmla="*/ 671 w 978"/>
                  <a:gd name="T55" fmla="*/ 110 h 322"/>
                  <a:gd name="T56" fmla="*/ 689 w 978"/>
                  <a:gd name="T57" fmla="*/ 83 h 322"/>
                  <a:gd name="T58" fmla="*/ 709 w 978"/>
                  <a:gd name="T59" fmla="*/ 60 h 322"/>
                  <a:gd name="T60" fmla="*/ 723 w 978"/>
                  <a:gd name="T61" fmla="*/ 34 h 322"/>
                  <a:gd name="T62" fmla="*/ 750 w 978"/>
                  <a:gd name="T63" fmla="*/ 7 h 322"/>
                  <a:gd name="T64" fmla="*/ 777 w 978"/>
                  <a:gd name="T65" fmla="*/ 0 h 322"/>
                  <a:gd name="T66" fmla="*/ 805 w 978"/>
                  <a:gd name="T67" fmla="*/ 24 h 322"/>
                  <a:gd name="T68" fmla="*/ 821 w 978"/>
                  <a:gd name="T69" fmla="*/ 53 h 322"/>
                  <a:gd name="T70" fmla="*/ 846 w 978"/>
                  <a:gd name="T71" fmla="*/ 76 h 322"/>
                  <a:gd name="T72" fmla="*/ 862 w 978"/>
                  <a:gd name="T73" fmla="*/ 101 h 322"/>
                  <a:gd name="T74" fmla="*/ 882 w 978"/>
                  <a:gd name="T75" fmla="*/ 128 h 322"/>
                  <a:gd name="T76" fmla="*/ 890 w 978"/>
                  <a:gd name="T77" fmla="*/ 159 h 322"/>
                  <a:gd name="T78" fmla="*/ 909 w 978"/>
                  <a:gd name="T79" fmla="*/ 219 h 322"/>
                  <a:gd name="T80" fmla="*/ 937 w 978"/>
                  <a:gd name="T81" fmla="*/ 246 h 322"/>
                  <a:gd name="T82" fmla="*/ 958 w 978"/>
                  <a:gd name="T83" fmla="*/ 264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8" h="322">
                    <a:moveTo>
                      <a:pt x="0" y="306"/>
                    </a:moveTo>
                    <a:lnTo>
                      <a:pt x="7" y="295"/>
                    </a:lnTo>
                    <a:lnTo>
                      <a:pt x="14" y="288"/>
                    </a:lnTo>
                    <a:lnTo>
                      <a:pt x="23" y="280"/>
                    </a:lnTo>
                    <a:lnTo>
                      <a:pt x="34" y="280"/>
                    </a:lnTo>
                    <a:lnTo>
                      <a:pt x="41" y="270"/>
                    </a:lnTo>
                    <a:lnTo>
                      <a:pt x="48" y="270"/>
                    </a:lnTo>
                    <a:lnTo>
                      <a:pt x="58" y="264"/>
                    </a:lnTo>
                    <a:lnTo>
                      <a:pt x="68" y="264"/>
                    </a:lnTo>
                    <a:lnTo>
                      <a:pt x="77" y="253"/>
                    </a:lnTo>
                    <a:lnTo>
                      <a:pt x="85" y="253"/>
                    </a:lnTo>
                    <a:lnTo>
                      <a:pt x="92" y="246"/>
                    </a:lnTo>
                    <a:lnTo>
                      <a:pt x="105" y="246"/>
                    </a:lnTo>
                    <a:lnTo>
                      <a:pt x="112" y="235"/>
                    </a:lnTo>
                    <a:lnTo>
                      <a:pt x="119" y="235"/>
                    </a:lnTo>
                    <a:lnTo>
                      <a:pt x="130" y="235"/>
                    </a:lnTo>
                    <a:lnTo>
                      <a:pt x="139" y="228"/>
                    </a:lnTo>
                    <a:lnTo>
                      <a:pt x="146" y="228"/>
                    </a:lnTo>
                    <a:lnTo>
                      <a:pt x="153" y="228"/>
                    </a:lnTo>
                    <a:lnTo>
                      <a:pt x="166" y="219"/>
                    </a:lnTo>
                    <a:lnTo>
                      <a:pt x="173" y="219"/>
                    </a:lnTo>
                    <a:lnTo>
                      <a:pt x="181" y="219"/>
                    </a:lnTo>
                    <a:lnTo>
                      <a:pt x="188" y="219"/>
                    </a:lnTo>
                    <a:lnTo>
                      <a:pt x="200" y="219"/>
                    </a:lnTo>
                    <a:lnTo>
                      <a:pt x="208" y="219"/>
                    </a:lnTo>
                    <a:lnTo>
                      <a:pt x="215" y="219"/>
                    </a:lnTo>
                    <a:lnTo>
                      <a:pt x="228" y="219"/>
                    </a:lnTo>
                    <a:lnTo>
                      <a:pt x="235" y="219"/>
                    </a:lnTo>
                    <a:lnTo>
                      <a:pt x="242" y="219"/>
                    </a:lnTo>
                    <a:lnTo>
                      <a:pt x="249" y="219"/>
                    </a:lnTo>
                    <a:lnTo>
                      <a:pt x="262" y="219"/>
                    </a:lnTo>
                    <a:lnTo>
                      <a:pt x="269" y="219"/>
                    </a:lnTo>
                    <a:lnTo>
                      <a:pt x="276" y="219"/>
                    </a:lnTo>
                    <a:lnTo>
                      <a:pt x="285" y="219"/>
                    </a:lnTo>
                    <a:lnTo>
                      <a:pt x="296" y="219"/>
                    </a:lnTo>
                    <a:lnTo>
                      <a:pt x="304" y="219"/>
                    </a:lnTo>
                    <a:lnTo>
                      <a:pt x="311" y="219"/>
                    </a:lnTo>
                    <a:lnTo>
                      <a:pt x="323" y="219"/>
                    </a:lnTo>
                    <a:lnTo>
                      <a:pt x="331" y="219"/>
                    </a:lnTo>
                    <a:lnTo>
                      <a:pt x="338" y="219"/>
                    </a:lnTo>
                    <a:lnTo>
                      <a:pt x="347" y="219"/>
                    </a:lnTo>
                    <a:lnTo>
                      <a:pt x="358" y="219"/>
                    </a:lnTo>
                    <a:lnTo>
                      <a:pt x="365" y="219"/>
                    </a:lnTo>
                    <a:lnTo>
                      <a:pt x="372" y="228"/>
                    </a:lnTo>
                    <a:lnTo>
                      <a:pt x="381" y="228"/>
                    </a:lnTo>
                    <a:lnTo>
                      <a:pt x="392" y="235"/>
                    </a:lnTo>
                    <a:lnTo>
                      <a:pt x="399" y="246"/>
                    </a:lnTo>
                    <a:lnTo>
                      <a:pt x="408" y="253"/>
                    </a:lnTo>
                    <a:lnTo>
                      <a:pt x="419" y="264"/>
                    </a:lnTo>
                    <a:lnTo>
                      <a:pt x="427" y="264"/>
                    </a:lnTo>
                    <a:lnTo>
                      <a:pt x="434" y="270"/>
                    </a:lnTo>
                    <a:lnTo>
                      <a:pt x="443" y="280"/>
                    </a:lnTo>
                    <a:lnTo>
                      <a:pt x="454" y="288"/>
                    </a:lnTo>
                    <a:lnTo>
                      <a:pt x="454" y="295"/>
                    </a:lnTo>
                    <a:lnTo>
                      <a:pt x="461" y="306"/>
                    </a:lnTo>
                    <a:lnTo>
                      <a:pt x="470" y="311"/>
                    </a:lnTo>
                    <a:lnTo>
                      <a:pt x="477" y="322"/>
                    </a:lnTo>
                    <a:lnTo>
                      <a:pt x="488" y="322"/>
                    </a:lnTo>
                    <a:lnTo>
                      <a:pt x="497" y="322"/>
                    </a:lnTo>
                    <a:lnTo>
                      <a:pt x="497" y="311"/>
                    </a:lnTo>
                    <a:lnTo>
                      <a:pt x="504" y="306"/>
                    </a:lnTo>
                    <a:lnTo>
                      <a:pt x="515" y="295"/>
                    </a:lnTo>
                    <a:lnTo>
                      <a:pt x="524" y="288"/>
                    </a:lnTo>
                    <a:lnTo>
                      <a:pt x="531" y="280"/>
                    </a:lnTo>
                    <a:lnTo>
                      <a:pt x="539" y="270"/>
                    </a:lnTo>
                    <a:lnTo>
                      <a:pt x="539" y="264"/>
                    </a:lnTo>
                    <a:lnTo>
                      <a:pt x="551" y="253"/>
                    </a:lnTo>
                    <a:lnTo>
                      <a:pt x="559" y="246"/>
                    </a:lnTo>
                    <a:lnTo>
                      <a:pt x="559" y="235"/>
                    </a:lnTo>
                    <a:lnTo>
                      <a:pt x="566" y="228"/>
                    </a:lnTo>
                    <a:lnTo>
                      <a:pt x="573" y="219"/>
                    </a:lnTo>
                    <a:lnTo>
                      <a:pt x="586" y="212"/>
                    </a:lnTo>
                    <a:lnTo>
                      <a:pt x="593" y="204"/>
                    </a:lnTo>
                    <a:lnTo>
                      <a:pt x="600" y="194"/>
                    </a:lnTo>
                    <a:lnTo>
                      <a:pt x="613" y="188"/>
                    </a:lnTo>
                    <a:lnTo>
                      <a:pt x="620" y="177"/>
                    </a:lnTo>
                    <a:lnTo>
                      <a:pt x="620" y="170"/>
                    </a:lnTo>
                    <a:lnTo>
                      <a:pt x="627" y="159"/>
                    </a:lnTo>
                    <a:lnTo>
                      <a:pt x="636" y="152"/>
                    </a:lnTo>
                    <a:lnTo>
                      <a:pt x="647" y="141"/>
                    </a:lnTo>
                    <a:lnTo>
                      <a:pt x="647" y="136"/>
                    </a:lnTo>
                    <a:lnTo>
                      <a:pt x="654" y="128"/>
                    </a:lnTo>
                    <a:lnTo>
                      <a:pt x="662" y="118"/>
                    </a:lnTo>
                    <a:lnTo>
                      <a:pt x="671" y="110"/>
                    </a:lnTo>
                    <a:lnTo>
                      <a:pt x="671" y="101"/>
                    </a:lnTo>
                    <a:lnTo>
                      <a:pt x="682" y="94"/>
                    </a:lnTo>
                    <a:lnTo>
                      <a:pt x="689" y="83"/>
                    </a:lnTo>
                    <a:lnTo>
                      <a:pt x="698" y="76"/>
                    </a:lnTo>
                    <a:lnTo>
                      <a:pt x="698" y="67"/>
                    </a:lnTo>
                    <a:lnTo>
                      <a:pt x="709" y="60"/>
                    </a:lnTo>
                    <a:lnTo>
                      <a:pt x="716" y="53"/>
                    </a:lnTo>
                    <a:lnTo>
                      <a:pt x="716" y="42"/>
                    </a:lnTo>
                    <a:lnTo>
                      <a:pt x="723" y="34"/>
                    </a:lnTo>
                    <a:lnTo>
                      <a:pt x="732" y="24"/>
                    </a:lnTo>
                    <a:lnTo>
                      <a:pt x="743" y="18"/>
                    </a:lnTo>
                    <a:lnTo>
                      <a:pt x="750" y="7"/>
                    </a:lnTo>
                    <a:lnTo>
                      <a:pt x="759" y="0"/>
                    </a:lnTo>
                    <a:lnTo>
                      <a:pt x="767" y="0"/>
                    </a:lnTo>
                    <a:lnTo>
                      <a:pt x="777" y="0"/>
                    </a:lnTo>
                    <a:lnTo>
                      <a:pt x="785" y="7"/>
                    </a:lnTo>
                    <a:lnTo>
                      <a:pt x="794" y="18"/>
                    </a:lnTo>
                    <a:lnTo>
                      <a:pt x="805" y="24"/>
                    </a:lnTo>
                    <a:lnTo>
                      <a:pt x="812" y="34"/>
                    </a:lnTo>
                    <a:lnTo>
                      <a:pt x="821" y="42"/>
                    </a:lnTo>
                    <a:lnTo>
                      <a:pt x="821" y="53"/>
                    </a:lnTo>
                    <a:lnTo>
                      <a:pt x="828" y="60"/>
                    </a:lnTo>
                    <a:lnTo>
                      <a:pt x="839" y="67"/>
                    </a:lnTo>
                    <a:lnTo>
                      <a:pt x="846" y="76"/>
                    </a:lnTo>
                    <a:lnTo>
                      <a:pt x="855" y="83"/>
                    </a:lnTo>
                    <a:lnTo>
                      <a:pt x="855" y="94"/>
                    </a:lnTo>
                    <a:lnTo>
                      <a:pt x="862" y="101"/>
                    </a:lnTo>
                    <a:lnTo>
                      <a:pt x="873" y="110"/>
                    </a:lnTo>
                    <a:lnTo>
                      <a:pt x="873" y="118"/>
                    </a:lnTo>
                    <a:lnTo>
                      <a:pt x="882" y="128"/>
                    </a:lnTo>
                    <a:lnTo>
                      <a:pt x="882" y="136"/>
                    </a:lnTo>
                    <a:lnTo>
                      <a:pt x="890" y="141"/>
                    </a:lnTo>
                    <a:lnTo>
                      <a:pt x="890" y="159"/>
                    </a:lnTo>
                    <a:lnTo>
                      <a:pt x="900" y="170"/>
                    </a:lnTo>
                    <a:lnTo>
                      <a:pt x="900" y="212"/>
                    </a:lnTo>
                    <a:lnTo>
                      <a:pt x="909" y="219"/>
                    </a:lnTo>
                    <a:lnTo>
                      <a:pt x="917" y="228"/>
                    </a:lnTo>
                    <a:lnTo>
                      <a:pt x="924" y="235"/>
                    </a:lnTo>
                    <a:lnTo>
                      <a:pt x="937" y="246"/>
                    </a:lnTo>
                    <a:lnTo>
                      <a:pt x="944" y="253"/>
                    </a:lnTo>
                    <a:lnTo>
                      <a:pt x="951" y="264"/>
                    </a:lnTo>
                    <a:lnTo>
                      <a:pt x="958" y="264"/>
                    </a:lnTo>
                    <a:lnTo>
                      <a:pt x="971" y="270"/>
                    </a:lnTo>
                    <a:lnTo>
                      <a:pt x="978" y="28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36" name="Freeform 60">
                <a:extLst>
                  <a:ext uri="{FF2B5EF4-FFF2-40B4-BE49-F238E27FC236}">
                    <a16:creationId xmlns:a16="http://schemas.microsoft.com/office/drawing/2014/main" id="{A8807CA8-DE04-4850-90FD-81F4C4FED4A9}"/>
                  </a:ext>
                </a:extLst>
              </p:cNvPr>
              <p:cNvSpPr>
                <a:spLocks/>
              </p:cNvSpPr>
              <p:nvPr/>
            </p:nvSpPr>
            <p:spPr bwMode="auto">
              <a:xfrm>
                <a:off x="1002" y="1948"/>
                <a:ext cx="481" cy="324"/>
              </a:xfrm>
              <a:custGeom>
                <a:avLst/>
                <a:gdLst>
                  <a:gd name="T0" fmla="*/ 921 w 963"/>
                  <a:gd name="T1" fmla="*/ 13 h 650"/>
                  <a:gd name="T2" fmla="*/ 936 w 963"/>
                  <a:gd name="T3" fmla="*/ 42 h 650"/>
                  <a:gd name="T4" fmla="*/ 955 w 963"/>
                  <a:gd name="T5" fmla="*/ 65 h 650"/>
                  <a:gd name="T6" fmla="*/ 955 w 963"/>
                  <a:gd name="T7" fmla="*/ 91 h 650"/>
                  <a:gd name="T8" fmla="*/ 936 w 963"/>
                  <a:gd name="T9" fmla="*/ 118 h 650"/>
                  <a:gd name="T10" fmla="*/ 908 w 963"/>
                  <a:gd name="T11" fmla="*/ 141 h 650"/>
                  <a:gd name="T12" fmla="*/ 881 w 963"/>
                  <a:gd name="T13" fmla="*/ 152 h 650"/>
                  <a:gd name="T14" fmla="*/ 860 w 963"/>
                  <a:gd name="T15" fmla="*/ 167 h 650"/>
                  <a:gd name="T16" fmla="*/ 832 w 963"/>
                  <a:gd name="T17" fmla="*/ 176 h 650"/>
                  <a:gd name="T18" fmla="*/ 805 w 963"/>
                  <a:gd name="T19" fmla="*/ 183 h 650"/>
                  <a:gd name="T20" fmla="*/ 778 w 963"/>
                  <a:gd name="T21" fmla="*/ 194 h 650"/>
                  <a:gd name="T22" fmla="*/ 751 w 963"/>
                  <a:gd name="T23" fmla="*/ 194 h 650"/>
                  <a:gd name="T24" fmla="*/ 728 w 963"/>
                  <a:gd name="T25" fmla="*/ 201 h 650"/>
                  <a:gd name="T26" fmla="*/ 700 w 963"/>
                  <a:gd name="T27" fmla="*/ 210 h 650"/>
                  <a:gd name="T28" fmla="*/ 673 w 963"/>
                  <a:gd name="T29" fmla="*/ 217 h 650"/>
                  <a:gd name="T30" fmla="*/ 646 w 963"/>
                  <a:gd name="T31" fmla="*/ 228 h 650"/>
                  <a:gd name="T32" fmla="*/ 621 w 963"/>
                  <a:gd name="T33" fmla="*/ 235 h 650"/>
                  <a:gd name="T34" fmla="*/ 594 w 963"/>
                  <a:gd name="T35" fmla="*/ 243 h 650"/>
                  <a:gd name="T36" fmla="*/ 570 w 963"/>
                  <a:gd name="T37" fmla="*/ 254 h 650"/>
                  <a:gd name="T38" fmla="*/ 543 w 963"/>
                  <a:gd name="T39" fmla="*/ 259 h 650"/>
                  <a:gd name="T40" fmla="*/ 516 w 963"/>
                  <a:gd name="T41" fmla="*/ 270 h 650"/>
                  <a:gd name="T42" fmla="*/ 489 w 963"/>
                  <a:gd name="T43" fmla="*/ 286 h 650"/>
                  <a:gd name="T44" fmla="*/ 462 w 963"/>
                  <a:gd name="T45" fmla="*/ 304 h 650"/>
                  <a:gd name="T46" fmla="*/ 438 w 963"/>
                  <a:gd name="T47" fmla="*/ 329 h 650"/>
                  <a:gd name="T48" fmla="*/ 438 w 963"/>
                  <a:gd name="T49" fmla="*/ 411 h 650"/>
                  <a:gd name="T50" fmla="*/ 427 w 963"/>
                  <a:gd name="T51" fmla="*/ 523 h 650"/>
                  <a:gd name="T52" fmla="*/ 413 w 963"/>
                  <a:gd name="T53" fmla="*/ 546 h 650"/>
                  <a:gd name="T54" fmla="*/ 386 w 963"/>
                  <a:gd name="T55" fmla="*/ 574 h 650"/>
                  <a:gd name="T56" fmla="*/ 359 w 963"/>
                  <a:gd name="T57" fmla="*/ 592 h 650"/>
                  <a:gd name="T58" fmla="*/ 331 w 963"/>
                  <a:gd name="T59" fmla="*/ 599 h 650"/>
                  <a:gd name="T60" fmla="*/ 304 w 963"/>
                  <a:gd name="T61" fmla="*/ 599 h 650"/>
                  <a:gd name="T62" fmla="*/ 281 w 963"/>
                  <a:gd name="T63" fmla="*/ 599 h 650"/>
                  <a:gd name="T64" fmla="*/ 254 w 963"/>
                  <a:gd name="T65" fmla="*/ 599 h 650"/>
                  <a:gd name="T66" fmla="*/ 228 w 963"/>
                  <a:gd name="T67" fmla="*/ 599 h 650"/>
                  <a:gd name="T68" fmla="*/ 201 w 963"/>
                  <a:gd name="T69" fmla="*/ 599 h 650"/>
                  <a:gd name="T70" fmla="*/ 174 w 963"/>
                  <a:gd name="T71" fmla="*/ 599 h 650"/>
                  <a:gd name="T72" fmla="*/ 151 w 963"/>
                  <a:gd name="T73" fmla="*/ 599 h 650"/>
                  <a:gd name="T74" fmla="*/ 123 w 963"/>
                  <a:gd name="T75" fmla="*/ 599 h 650"/>
                  <a:gd name="T76" fmla="*/ 96 w 963"/>
                  <a:gd name="T77" fmla="*/ 604 h 650"/>
                  <a:gd name="T78" fmla="*/ 69 w 963"/>
                  <a:gd name="T79" fmla="*/ 615 h 650"/>
                  <a:gd name="T80" fmla="*/ 42 w 963"/>
                  <a:gd name="T81" fmla="*/ 633 h 650"/>
                  <a:gd name="T82" fmla="*/ 15 w 963"/>
                  <a:gd name="T83" fmla="*/ 63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63" h="650">
                    <a:moveTo>
                      <a:pt x="901" y="0"/>
                    </a:moveTo>
                    <a:lnTo>
                      <a:pt x="908" y="8"/>
                    </a:lnTo>
                    <a:lnTo>
                      <a:pt x="921" y="13"/>
                    </a:lnTo>
                    <a:lnTo>
                      <a:pt x="928" y="24"/>
                    </a:lnTo>
                    <a:lnTo>
                      <a:pt x="928" y="31"/>
                    </a:lnTo>
                    <a:lnTo>
                      <a:pt x="936" y="42"/>
                    </a:lnTo>
                    <a:lnTo>
                      <a:pt x="943" y="49"/>
                    </a:lnTo>
                    <a:lnTo>
                      <a:pt x="943" y="58"/>
                    </a:lnTo>
                    <a:lnTo>
                      <a:pt x="955" y="65"/>
                    </a:lnTo>
                    <a:lnTo>
                      <a:pt x="955" y="76"/>
                    </a:lnTo>
                    <a:lnTo>
                      <a:pt x="963" y="84"/>
                    </a:lnTo>
                    <a:lnTo>
                      <a:pt x="955" y="91"/>
                    </a:lnTo>
                    <a:lnTo>
                      <a:pt x="955" y="100"/>
                    </a:lnTo>
                    <a:lnTo>
                      <a:pt x="943" y="107"/>
                    </a:lnTo>
                    <a:lnTo>
                      <a:pt x="936" y="118"/>
                    </a:lnTo>
                    <a:lnTo>
                      <a:pt x="928" y="125"/>
                    </a:lnTo>
                    <a:lnTo>
                      <a:pt x="921" y="134"/>
                    </a:lnTo>
                    <a:lnTo>
                      <a:pt x="908" y="141"/>
                    </a:lnTo>
                    <a:lnTo>
                      <a:pt x="901" y="141"/>
                    </a:lnTo>
                    <a:lnTo>
                      <a:pt x="894" y="152"/>
                    </a:lnTo>
                    <a:lnTo>
                      <a:pt x="881" y="152"/>
                    </a:lnTo>
                    <a:lnTo>
                      <a:pt x="874" y="159"/>
                    </a:lnTo>
                    <a:lnTo>
                      <a:pt x="867" y="159"/>
                    </a:lnTo>
                    <a:lnTo>
                      <a:pt x="860" y="167"/>
                    </a:lnTo>
                    <a:lnTo>
                      <a:pt x="847" y="167"/>
                    </a:lnTo>
                    <a:lnTo>
                      <a:pt x="840" y="167"/>
                    </a:lnTo>
                    <a:lnTo>
                      <a:pt x="832" y="176"/>
                    </a:lnTo>
                    <a:lnTo>
                      <a:pt x="823" y="176"/>
                    </a:lnTo>
                    <a:lnTo>
                      <a:pt x="813" y="176"/>
                    </a:lnTo>
                    <a:lnTo>
                      <a:pt x="805" y="183"/>
                    </a:lnTo>
                    <a:lnTo>
                      <a:pt x="796" y="183"/>
                    </a:lnTo>
                    <a:lnTo>
                      <a:pt x="785" y="183"/>
                    </a:lnTo>
                    <a:lnTo>
                      <a:pt x="778" y="194"/>
                    </a:lnTo>
                    <a:lnTo>
                      <a:pt x="769" y="194"/>
                    </a:lnTo>
                    <a:lnTo>
                      <a:pt x="762" y="194"/>
                    </a:lnTo>
                    <a:lnTo>
                      <a:pt x="751" y="194"/>
                    </a:lnTo>
                    <a:lnTo>
                      <a:pt x="744" y="201"/>
                    </a:lnTo>
                    <a:lnTo>
                      <a:pt x="735" y="201"/>
                    </a:lnTo>
                    <a:lnTo>
                      <a:pt x="728" y="201"/>
                    </a:lnTo>
                    <a:lnTo>
                      <a:pt x="717" y="210"/>
                    </a:lnTo>
                    <a:lnTo>
                      <a:pt x="708" y="210"/>
                    </a:lnTo>
                    <a:lnTo>
                      <a:pt x="700" y="210"/>
                    </a:lnTo>
                    <a:lnTo>
                      <a:pt x="690" y="217"/>
                    </a:lnTo>
                    <a:lnTo>
                      <a:pt x="682" y="217"/>
                    </a:lnTo>
                    <a:lnTo>
                      <a:pt x="673" y="217"/>
                    </a:lnTo>
                    <a:lnTo>
                      <a:pt x="666" y="228"/>
                    </a:lnTo>
                    <a:lnTo>
                      <a:pt x="655" y="228"/>
                    </a:lnTo>
                    <a:lnTo>
                      <a:pt x="646" y="228"/>
                    </a:lnTo>
                    <a:lnTo>
                      <a:pt x="639" y="235"/>
                    </a:lnTo>
                    <a:lnTo>
                      <a:pt x="632" y="235"/>
                    </a:lnTo>
                    <a:lnTo>
                      <a:pt x="621" y="235"/>
                    </a:lnTo>
                    <a:lnTo>
                      <a:pt x="612" y="243"/>
                    </a:lnTo>
                    <a:lnTo>
                      <a:pt x="605" y="243"/>
                    </a:lnTo>
                    <a:lnTo>
                      <a:pt x="594" y="243"/>
                    </a:lnTo>
                    <a:lnTo>
                      <a:pt x="585" y="254"/>
                    </a:lnTo>
                    <a:lnTo>
                      <a:pt x="577" y="254"/>
                    </a:lnTo>
                    <a:lnTo>
                      <a:pt x="570" y="254"/>
                    </a:lnTo>
                    <a:lnTo>
                      <a:pt x="559" y="254"/>
                    </a:lnTo>
                    <a:lnTo>
                      <a:pt x="550" y="259"/>
                    </a:lnTo>
                    <a:lnTo>
                      <a:pt x="543" y="259"/>
                    </a:lnTo>
                    <a:lnTo>
                      <a:pt x="536" y="259"/>
                    </a:lnTo>
                    <a:lnTo>
                      <a:pt x="523" y="270"/>
                    </a:lnTo>
                    <a:lnTo>
                      <a:pt x="516" y="270"/>
                    </a:lnTo>
                    <a:lnTo>
                      <a:pt x="509" y="277"/>
                    </a:lnTo>
                    <a:lnTo>
                      <a:pt x="498" y="286"/>
                    </a:lnTo>
                    <a:lnTo>
                      <a:pt x="489" y="286"/>
                    </a:lnTo>
                    <a:lnTo>
                      <a:pt x="482" y="293"/>
                    </a:lnTo>
                    <a:lnTo>
                      <a:pt x="474" y="304"/>
                    </a:lnTo>
                    <a:lnTo>
                      <a:pt x="462" y="304"/>
                    </a:lnTo>
                    <a:lnTo>
                      <a:pt x="454" y="311"/>
                    </a:lnTo>
                    <a:lnTo>
                      <a:pt x="447" y="319"/>
                    </a:lnTo>
                    <a:lnTo>
                      <a:pt x="438" y="329"/>
                    </a:lnTo>
                    <a:lnTo>
                      <a:pt x="427" y="335"/>
                    </a:lnTo>
                    <a:lnTo>
                      <a:pt x="427" y="404"/>
                    </a:lnTo>
                    <a:lnTo>
                      <a:pt x="438" y="411"/>
                    </a:lnTo>
                    <a:lnTo>
                      <a:pt x="438" y="505"/>
                    </a:lnTo>
                    <a:lnTo>
                      <a:pt x="427" y="516"/>
                    </a:lnTo>
                    <a:lnTo>
                      <a:pt x="427" y="523"/>
                    </a:lnTo>
                    <a:lnTo>
                      <a:pt x="420" y="528"/>
                    </a:lnTo>
                    <a:lnTo>
                      <a:pt x="413" y="539"/>
                    </a:lnTo>
                    <a:lnTo>
                      <a:pt x="413" y="546"/>
                    </a:lnTo>
                    <a:lnTo>
                      <a:pt x="400" y="556"/>
                    </a:lnTo>
                    <a:lnTo>
                      <a:pt x="393" y="563"/>
                    </a:lnTo>
                    <a:lnTo>
                      <a:pt x="386" y="574"/>
                    </a:lnTo>
                    <a:lnTo>
                      <a:pt x="377" y="581"/>
                    </a:lnTo>
                    <a:lnTo>
                      <a:pt x="366" y="581"/>
                    </a:lnTo>
                    <a:lnTo>
                      <a:pt x="359" y="592"/>
                    </a:lnTo>
                    <a:lnTo>
                      <a:pt x="351" y="599"/>
                    </a:lnTo>
                    <a:lnTo>
                      <a:pt x="342" y="599"/>
                    </a:lnTo>
                    <a:lnTo>
                      <a:pt x="331" y="599"/>
                    </a:lnTo>
                    <a:lnTo>
                      <a:pt x="324" y="599"/>
                    </a:lnTo>
                    <a:lnTo>
                      <a:pt x="315" y="599"/>
                    </a:lnTo>
                    <a:lnTo>
                      <a:pt x="304" y="599"/>
                    </a:lnTo>
                    <a:lnTo>
                      <a:pt x="297" y="599"/>
                    </a:lnTo>
                    <a:lnTo>
                      <a:pt x="290" y="599"/>
                    </a:lnTo>
                    <a:lnTo>
                      <a:pt x="281" y="599"/>
                    </a:lnTo>
                    <a:lnTo>
                      <a:pt x="270" y="599"/>
                    </a:lnTo>
                    <a:lnTo>
                      <a:pt x="263" y="599"/>
                    </a:lnTo>
                    <a:lnTo>
                      <a:pt x="254" y="599"/>
                    </a:lnTo>
                    <a:lnTo>
                      <a:pt x="246" y="599"/>
                    </a:lnTo>
                    <a:lnTo>
                      <a:pt x="236" y="599"/>
                    </a:lnTo>
                    <a:lnTo>
                      <a:pt x="228" y="599"/>
                    </a:lnTo>
                    <a:lnTo>
                      <a:pt x="219" y="599"/>
                    </a:lnTo>
                    <a:lnTo>
                      <a:pt x="208" y="599"/>
                    </a:lnTo>
                    <a:lnTo>
                      <a:pt x="201" y="599"/>
                    </a:lnTo>
                    <a:lnTo>
                      <a:pt x="192" y="599"/>
                    </a:lnTo>
                    <a:lnTo>
                      <a:pt x="185" y="599"/>
                    </a:lnTo>
                    <a:lnTo>
                      <a:pt x="174" y="599"/>
                    </a:lnTo>
                    <a:lnTo>
                      <a:pt x="167" y="599"/>
                    </a:lnTo>
                    <a:lnTo>
                      <a:pt x="158" y="599"/>
                    </a:lnTo>
                    <a:lnTo>
                      <a:pt x="151" y="599"/>
                    </a:lnTo>
                    <a:lnTo>
                      <a:pt x="140" y="599"/>
                    </a:lnTo>
                    <a:lnTo>
                      <a:pt x="131" y="599"/>
                    </a:lnTo>
                    <a:lnTo>
                      <a:pt x="123" y="599"/>
                    </a:lnTo>
                    <a:lnTo>
                      <a:pt x="113" y="599"/>
                    </a:lnTo>
                    <a:lnTo>
                      <a:pt x="104" y="604"/>
                    </a:lnTo>
                    <a:lnTo>
                      <a:pt x="96" y="604"/>
                    </a:lnTo>
                    <a:lnTo>
                      <a:pt x="89" y="604"/>
                    </a:lnTo>
                    <a:lnTo>
                      <a:pt x="76" y="615"/>
                    </a:lnTo>
                    <a:lnTo>
                      <a:pt x="69" y="615"/>
                    </a:lnTo>
                    <a:lnTo>
                      <a:pt x="62" y="622"/>
                    </a:lnTo>
                    <a:lnTo>
                      <a:pt x="55" y="622"/>
                    </a:lnTo>
                    <a:lnTo>
                      <a:pt x="42" y="633"/>
                    </a:lnTo>
                    <a:lnTo>
                      <a:pt x="35" y="633"/>
                    </a:lnTo>
                    <a:lnTo>
                      <a:pt x="28" y="639"/>
                    </a:lnTo>
                    <a:lnTo>
                      <a:pt x="15" y="639"/>
                    </a:lnTo>
                    <a:lnTo>
                      <a:pt x="8" y="639"/>
                    </a:lnTo>
                    <a:lnTo>
                      <a:pt x="0" y="65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37" name="Freeform 61">
                <a:extLst>
                  <a:ext uri="{FF2B5EF4-FFF2-40B4-BE49-F238E27FC236}">
                    <a16:creationId xmlns:a16="http://schemas.microsoft.com/office/drawing/2014/main" id="{D9F559B6-D3BE-4C4E-8356-B5D0B59AB295}"/>
                  </a:ext>
                </a:extLst>
              </p:cNvPr>
              <p:cNvSpPr>
                <a:spLocks/>
              </p:cNvSpPr>
              <p:nvPr/>
            </p:nvSpPr>
            <p:spPr bwMode="auto">
              <a:xfrm>
                <a:off x="451" y="2272"/>
                <a:ext cx="551" cy="93"/>
              </a:xfrm>
              <a:custGeom>
                <a:avLst/>
                <a:gdLst>
                  <a:gd name="T0" fmla="*/ 1082 w 1101"/>
                  <a:gd name="T1" fmla="*/ 0 h 184"/>
                  <a:gd name="T2" fmla="*/ 1060 w 1101"/>
                  <a:gd name="T3" fmla="*/ 18 h 184"/>
                  <a:gd name="T4" fmla="*/ 1033 w 1101"/>
                  <a:gd name="T5" fmla="*/ 30 h 184"/>
                  <a:gd name="T6" fmla="*/ 1006 w 1101"/>
                  <a:gd name="T7" fmla="*/ 30 h 184"/>
                  <a:gd name="T8" fmla="*/ 978 w 1101"/>
                  <a:gd name="T9" fmla="*/ 41 h 184"/>
                  <a:gd name="T10" fmla="*/ 951 w 1101"/>
                  <a:gd name="T11" fmla="*/ 59 h 184"/>
                  <a:gd name="T12" fmla="*/ 928 w 1101"/>
                  <a:gd name="T13" fmla="*/ 66 h 184"/>
                  <a:gd name="T14" fmla="*/ 901 w 1101"/>
                  <a:gd name="T15" fmla="*/ 76 h 184"/>
                  <a:gd name="T16" fmla="*/ 874 w 1101"/>
                  <a:gd name="T17" fmla="*/ 94 h 184"/>
                  <a:gd name="T18" fmla="*/ 855 w 1101"/>
                  <a:gd name="T19" fmla="*/ 153 h 184"/>
                  <a:gd name="T20" fmla="*/ 832 w 1101"/>
                  <a:gd name="T21" fmla="*/ 177 h 184"/>
                  <a:gd name="T22" fmla="*/ 805 w 1101"/>
                  <a:gd name="T23" fmla="*/ 184 h 184"/>
                  <a:gd name="T24" fmla="*/ 778 w 1101"/>
                  <a:gd name="T25" fmla="*/ 184 h 184"/>
                  <a:gd name="T26" fmla="*/ 751 w 1101"/>
                  <a:gd name="T27" fmla="*/ 184 h 184"/>
                  <a:gd name="T28" fmla="*/ 723 w 1101"/>
                  <a:gd name="T29" fmla="*/ 177 h 184"/>
                  <a:gd name="T30" fmla="*/ 696 w 1101"/>
                  <a:gd name="T31" fmla="*/ 177 h 184"/>
                  <a:gd name="T32" fmla="*/ 675 w 1101"/>
                  <a:gd name="T33" fmla="*/ 177 h 184"/>
                  <a:gd name="T34" fmla="*/ 647 w 1101"/>
                  <a:gd name="T35" fmla="*/ 170 h 184"/>
                  <a:gd name="T36" fmla="*/ 620 w 1101"/>
                  <a:gd name="T37" fmla="*/ 170 h 184"/>
                  <a:gd name="T38" fmla="*/ 593 w 1101"/>
                  <a:gd name="T39" fmla="*/ 177 h 184"/>
                  <a:gd name="T40" fmla="*/ 566 w 1101"/>
                  <a:gd name="T41" fmla="*/ 184 h 184"/>
                  <a:gd name="T42" fmla="*/ 543 w 1101"/>
                  <a:gd name="T43" fmla="*/ 184 h 184"/>
                  <a:gd name="T44" fmla="*/ 515 w 1101"/>
                  <a:gd name="T45" fmla="*/ 184 h 184"/>
                  <a:gd name="T46" fmla="*/ 488 w 1101"/>
                  <a:gd name="T47" fmla="*/ 177 h 184"/>
                  <a:gd name="T48" fmla="*/ 461 w 1101"/>
                  <a:gd name="T49" fmla="*/ 177 h 184"/>
                  <a:gd name="T50" fmla="*/ 434 w 1101"/>
                  <a:gd name="T51" fmla="*/ 177 h 184"/>
                  <a:gd name="T52" fmla="*/ 409 w 1101"/>
                  <a:gd name="T53" fmla="*/ 184 h 184"/>
                  <a:gd name="T54" fmla="*/ 385 w 1101"/>
                  <a:gd name="T55" fmla="*/ 177 h 184"/>
                  <a:gd name="T56" fmla="*/ 358 w 1101"/>
                  <a:gd name="T57" fmla="*/ 177 h 184"/>
                  <a:gd name="T58" fmla="*/ 331 w 1101"/>
                  <a:gd name="T59" fmla="*/ 170 h 184"/>
                  <a:gd name="T60" fmla="*/ 304 w 1101"/>
                  <a:gd name="T61" fmla="*/ 170 h 184"/>
                  <a:gd name="T62" fmla="*/ 277 w 1101"/>
                  <a:gd name="T63" fmla="*/ 170 h 184"/>
                  <a:gd name="T64" fmla="*/ 253 w 1101"/>
                  <a:gd name="T65" fmla="*/ 170 h 184"/>
                  <a:gd name="T66" fmla="*/ 228 w 1101"/>
                  <a:gd name="T67" fmla="*/ 170 h 184"/>
                  <a:gd name="T68" fmla="*/ 201 w 1101"/>
                  <a:gd name="T69" fmla="*/ 161 h 184"/>
                  <a:gd name="T70" fmla="*/ 174 w 1101"/>
                  <a:gd name="T71" fmla="*/ 161 h 184"/>
                  <a:gd name="T72" fmla="*/ 146 w 1101"/>
                  <a:gd name="T73" fmla="*/ 153 h 184"/>
                  <a:gd name="T74" fmla="*/ 119 w 1101"/>
                  <a:gd name="T75" fmla="*/ 142 h 184"/>
                  <a:gd name="T76" fmla="*/ 96 w 1101"/>
                  <a:gd name="T77" fmla="*/ 135 h 184"/>
                  <a:gd name="T78" fmla="*/ 69 w 1101"/>
                  <a:gd name="T79" fmla="*/ 124 h 184"/>
                  <a:gd name="T80" fmla="*/ 42 w 1101"/>
                  <a:gd name="T81" fmla="*/ 119 h 184"/>
                  <a:gd name="T82" fmla="*/ 14 w 1101"/>
                  <a:gd name="T83" fmla="*/ 10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01" h="184">
                    <a:moveTo>
                      <a:pt x="1101" y="0"/>
                    </a:moveTo>
                    <a:lnTo>
                      <a:pt x="1094" y="0"/>
                    </a:lnTo>
                    <a:lnTo>
                      <a:pt x="1082" y="0"/>
                    </a:lnTo>
                    <a:lnTo>
                      <a:pt x="1074" y="7"/>
                    </a:lnTo>
                    <a:lnTo>
                      <a:pt x="1067" y="7"/>
                    </a:lnTo>
                    <a:lnTo>
                      <a:pt x="1060" y="18"/>
                    </a:lnTo>
                    <a:lnTo>
                      <a:pt x="1047" y="23"/>
                    </a:lnTo>
                    <a:lnTo>
                      <a:pt x="1040" y="23"/>
                    </a:lnTo>
                    <a:lnTo>
                      <a:pt x="1033" y="30"/>
                    </a:lnTo>
                    <a:lnTo>
                      <a:pt x="1024" y="30"/>
                    </a:lnTo>
                    <a:lnTo>
                      <a:pt x="1013" y="30"/>
                    </a:lnTo>
                    <a:lnTo>
                      <a:pt x="1006" y="30"/>
                    </a:lnTo>
                    <a:lnTo>
                      <a:pt x="997" y="41"/>
                    </a:lnTo>
                    <a:lnTo>
                      <a:pt x="986" y="41"/>
                    </a:lnTo>
                    <a:lnTo>
                      <a:pt x="978" y="41"/>
                    </a:lnTo>
                    <a:lnTo>
                      <a:pt x="969" y="48"/>
                    </a:lnTo>
                    <a:lnTo>
                      <a:pt x="962" y="48"/>
                    </a:lnTo>
                    <a:lnTo>
                      <a:pt x="951" y="59"/>
                    </a:lnTo>
                    <a:lnTo>
                      <a:pt x="944" y="59"/>
                    </a:lnTo>
                    <a:lnTo>
                      <a:pt x="935" y="66"/>
                    </a:lnTo>
                    <a:lnTo>
                      <a:pt x="928" y="66"/>
                    </a:lnTo>
                    <a:lnTo>
                      <a:pt x="917" y="76"/>
                    </a:lnTo>
                    <a:lnTo>
                      <a:pt x="908" y="76"/>
                    </a:lnTo>
                    <a:lnTo>
                      <a:pt x="901" y="76"/>
                    </a:lnTo>
                    <a:lnTo>
                      <a:pt x="890" y="83"/>
                    </a:lnTo>
                    <a:lnTo>
                      <a:pt x="883" y="83"/>
                    </a:lnTo>
                    <a:lnTo>
                      <a:pt x="874" y="94"/>
                    </a:lnTo>
                    <a:lnTo>
                      <a:pt x="866" y="101"/>
                    </a:lnTo>
                    <a:lnTo>
                      <a:pt x="866" y="142"/>
                    </a:lnTo>
                    <a:lnTo>
                      <a:pt x="855" y="153"/>
                    </a:lnTo>
                    <a:lnTo>
                      <a:pt x="846" y="161"/>
                    </a:lnTo>
                    <a:lnTo>
                      <a:pt x="839" y="170"/>
                    </a:lnTo>
                    <a:lnTo>
                      <a:pt x="832" y="177"/>
                    </a:lnTo>
                    <a:lnTo>
                      <a:pt x="821" y="184"/>
                    </a:lnTo>
                    <a:lnTo>
                      <a:pt x="812" y="184"/>
                    </a:lnTo>
                    <a:lnTo>
                      <a:pt x="805" y="184"/>
                    </a:lnTo>
                    <a:lnTo>
                      <a:pt x="794" y="184"/>
                    </a:lnTo>
                    <a:lnTo>
                      <a:pt x="785" y="184"/>
                    </a:lnTo>
                    <a:lnTo>
                      <a:pt x="778" y="184"/>
                    </a:lnTo>
                    <a:lnTo>
                      <a:pt x="770" y="184"/>
                    </a:lnTo>
                    <a:lnTo>
                      <a:pt x="760" y="184"/>
                    </a:lnTo>
                    <a:lnTo>
                      <a:pt x="751" y="184"/>
                    </a:lnTo>
                    <a:lnTo>
                      <a:pt x="743" y="184"/>
                    </a:lnTo>
                    <a:lnTo>
                      <a:pt x="736" y="177"/>
                    </a:lnTo>
                    <a:lnTo>
                      <a:pt x="723" y="177"/>
                    </a:lnTo>
                    <a:lnTo>
                      <a:pt x="716" y="177"/>
                    </a:lnTo>
                    <a:lnTo>
                      <a:pt x="709" y="177"/>
                    </a:lnTo>
                    <a:lnTo>
                      <a:pt x="696" y="177"/>
                    </a:lnTo>
                    <a:lnTo>
                      <a:pt x="689" y="177"/>
                    </a:lnTo>
                    <a:lnTo>
                      <a:pt x="682" y="177"/>
                    </a:lnTo>
                    <a:lnTo>
                      <a:pt x="675" y="177"/>
                    </a:lnTo>
                    <a:lnTo>
                      <a:pt x="662" y="170"/>
                    </a:lnTo>
                    <a:lnTo>
                      <a:pt x="655" y="170"/>
                    </a:lnTo>
                    <a:lnTo>
                      <a:pt x="647" y="170"/>
                    </a:lnTo>
                    <a:lnTo>
                      <a:pt x="638" y="170"/>
                    </a:lnTo>
                    <a:lnTo>
                      <a:pt x="628" y="170"/>
                    </a:lnTo>
                    <a:lnTo>
                      <a:pt x="620" y="170"/>
                    </a:lnTo>
                    <a:lnTo>
                      <a:pt x="613" y="170"/>
                    </a:lnTo>
                    <a:lnTo>
                      <a:pt x="600" y="177"/>
                    </a:lnTo>
                    <a:lnTo>
                      <a:pt x="593" y="177"/>
                    </a:lnTo>
                    <a:lnTo>
                      <a:pt x="586" y="177"/>
                    </a:lnTo>
                    <a:lnTo>
                      <a:pt x="577" y="184"/>
                    </a:lnTo>
                    <a:lnTo>
                      <a:pt x="566" y="184"/>
                    </a:lnTo>
                    <a:lnTo>
                      <a:pt x="559" y="184"/>
                    </a:lnTo>
                    <a:lnTo>
                      <a:pt x="550" y="184"/>
                    </a:lnTo>
                    <a:lnTo>
                      <a:pt x="543" y="184"/>
                    </a:lnTo>
                    <a:lnTo>
                      <a:pt x="532" y="184"/>
                    </a:lnTo>
                    <a:lnTo>
                      <a:pt x="523" y="184"/>
                    </a:lnTo>
                    <a:lnTo>
                      <a:pt x="515" y="184"/>
                    </a:lnTo>
                    <a:lnTo>
                      <a:pt x="505" y="177"/>
                    </a:lnTo>
                    <a:lnTo>
                      <a:pt x="496" y="177"/>
                    </a:lnTo>
                    <a:lnTo>
                      <a:pt x="488" y="177"/>
                    </a:lnTo>
                    <a:lnTo>
                      <a:pt x="481" y="177"/>
                    </a:lnTo>
                    <a:lnTo>
                      <a:pt x="470" y="177"/>
                    </a:lnTo>
                    <a:lnTo>
                      <a:pt x="461" y="177"/>
                    </a:lnTo>
                    <a:lnTo>
                      <a:pt x="454" y="177"/>
                    </a:lnTo>
                    <a:lnTo>
                      <a:pt x="447" y="177"/>
                    </a:lnTo>
                    <a:lnTo>
                      <a:pt x="434" y="177"/>
                    </a:lnTo>
                    <a:lnTo>
                      <a:pt x="427" y="177"/>
                    </a:lnTo>
                    <a:lnTo>
                      <a:pt x="420" y="184"/>
                    </a:lnTo>
                    <a:lnTo>
                      <a:pt x="409" y="184"/>
                    </a:lnTo>
                    <a:lnTo>
                      <a:pt x="400" y="184"/>
                    </a:lnTo>
                    <a:lnTo>
                      <a:pt x="392" y="184"/>
                    </a:lnTo>
                    <a:lnTo>
                      <a:pt x="385" y="177"/>
                    </a:lnTo>
                    <a:lnTo>
                      <a:pt x="373" y="177"/>
                    </a:lnTo>
                    <a:lnTo>
                      <a:pt x="365" y="177"/>
                    </a:lnTo>
                    <a:lnTo>
                      <a:pt x="358" y="177"/>
                    </a:lnTo>
                    <a:lnTo>
                      <a:pt x="351" y="177"/>
                    </a:lnTo>
                    <a:lnTo>
                      <a:pt x="338" y="177"/>
                    </a:lnTo>
                    <a:lnTo>
                      <a:pt x="331" y="170"/>
                    </a:lnTo>
                    <a:lnTo>
                      <a:pt x="324" y="170"/>
                    </a:lnTo>
                    <a:lnTo>
                      <a:pt x="311" y="170"/>
                    </a:lnTo>
                    <a:lnTo>
                      <a:pt x="304" y="170"/>
                    </a:lnTo>
                    <a:lnTo>
                      <a:pt x="297" y="170"/>
                    </a:lnTo>
                    <a:lnTo>
                      <a:pt x="289" y="170"/>
                    </a:lnTo>
                    <a:lnTo>
                      <a:pt x="277" y="170"/>
                    </a:lnTo>
                    <a:lnTo>
                      <a:pt x="269" y="170"/>
                    </a:lnTo>
                    <a:lnTo>
                      <a:pt x="262" y="170"/>
                    </a:lnTo>
                    <a:lnTo>
                      <a:pt x="253" y="170"/>
                    </a:lnTo>
                    <a:lnTo>
                      <a:pt x="242" y="170"/>
                    </a:lnTo>
                    <a:lnTo>
                      <a:pt x="235" y="170"/>
                    </a:lnTo>
                    <a:lnTo>
                      <a:pt x="228" y="170"/>
                    </a:lnTo>
                    <a:lnTo>
                      <a:pt x="215" y="170"/>
                    </a:lnTo>
                    <a:lnTo>
                      <a:pt x="208" y="170"/>
                    </a:lnTo>
                    <a:lnTo>
                      <a:pt x="201" y="161"/>
                    </a:lnTo>
                    <a:lnTo>
                      <a:pt x="192" y="161"/>
                    </a:lnTo>
                    <a:lnTo>
                      <a:pt x="181" y="161"/>
                    </a:lnTo>
                    <a:lnTo>
                      <a:pt x="174" y="161"/>
                    </a:lnTo>
                    <a:lnTo>
                      <a:pt x="166" y="153"/>
                    </a:lnTo>
                    <a:lnTo>
                      <a:pt x="157" y="153"/>
                    </a:lnTo>
                    <a:lnTo>
                      <a:pt x="146" y="153"/>
                    </a:lnTo>
                    <a:lnTo>
                      <a:pt x="139" y="142"/>
                    </a:lnTo>
                    <a:lnTo>
                      <a:pt x="130" y="142"/>
                    </a:lnTo>
                    <a:lnTo>
                      <a:pt x="119" y="142"/>
                    </a:lnTo>
                    <a:lnTo>
                      <a:pt x="112" y="142"/>
                    </a:lnTo>
                    <a:lnTo>
                      <a:pt x="105" y="135"/>
                    </a:lnTo>
                    <a:lnTo>
                      <a:pt x="96" y="135"/>
                    </a:lnTo>
                    <a:lnTo>
                      <a:pt x="85" y="135"/>
                    </a:lnTo>
                    <a:lnTo>
                      <a:pt x="78" y="135"/>
                    </a:lnTo>
                    <a:lnTo>
                      <a:pt x="69" y="124"/>
                    </a:lnTo>
                    <a:lnTo>
                      <a:pt x="61" y="124"/>
                    </a:lnTo>
                    <a:lnTo>
                      <a:pt x="49" y="124"/>
                    </a:lnTo>
                    <a:lnTo>
                      <a:pt x="42" y="119"/>
                    </a:lnTo>
                    <a:lnTo>
                      <a:pt x="34" y="119"/>
                    </a:lnTo>
                    <a:lnTo>
                      <a:pt x="23" y="119"/>
                    </a:lnTo>
                    <a:lnTo>
                      <a:pt x="14" y="108"/>
                    </a:lnTo>
                    <a:lnTo>
                      <a:pt x="7" y="101"/>
                    </a:lnTo>
                    <a:lnTo>
                      <a:pt x="0" y="101"/>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38" name="Freeform 62">
                <a:extLst>
                  <a:ext uri="{FF2B5EF4-FFF2-40B4-BE49-F238E27FC236}">
                    <a16:creationId xmlns:a16="http://schemas.microsoft.com/office/drawing/2014/main" id="{B4CA0FB3-89E8-47A2-926E-DC2B4F59A482}"/>
                  </a:ext>
                </a:extLst>
              </p:cNvPr>
              <p:cNvSpPr>
                <a:spLocks/>
              </p:cNvSpPr>
              <p:nvPr/>
            </p:nvSpPr>
            <p:spPr bwMode="auto">
              <a:xfrm>
                <a:off x="434" y="2289"/>
                <a:ext cx="17" cy="34"/>
              </a:xfrm>
              <a:custGeom>
                <a:avLst/>
                <a:gdLst>
                  <a:gd name="T0" fmla="*/ 34 w 34"/>
                  <a:gd name="T1" fmla="*/ 69 h 69"/>
                  <a:gd name="T2" fmla="*/ 23 w 34"/>
                  <a:gd name="T3" fmla="*/ 62 h 69"/>
                  <a:gd name="T4" fmla="*/ 16 w 34"/>
                  <a:gd name="T5" fmla="*/ 53 h 69"/>
                  <a:gd name="T6" fmla="*/ 7 w 34"/>
                  <a:gd name="T7" fmla="*/ 45 h 69"/>
                  <a:gd name="T8" fmla="*/ 0 w 34"/>
                  <a:gd name="T9" fmla="*/ 34 h 69"/>
                  <a:gd name="T10" fmla="*/ 0 w 34"/>
                  <a:gd name="T11" fmla="*/ 0 h 69"/>
                </a:gdLst>
                <a:ahLst/>
                <a:cxnLst>
                  <a:cxn ang="0">
                    <a:pos x="T0" y="T1"/>
                  </a:cxn>
                  <a:cxn ang="0">
                    <a:pos x="T2" y="T3"/>
                  </a:cxn>
                  <a:cxn ang="0">
                    <a:pos x="T4" y="T5"/>
                  </a:cxn>
                  <a:cxn ang="0">
                    <a:pos x="T6" y="T7"/>
                  </a:cxn>
                  <a:cxn ang="0">
                    <a:pos x="T8" y="T9"/>
                  </a:cxn>
                  <a:cxn ang="0">
                    <a:pos x="T10" y="T11"/>
                  </a:cxn>
                </a:cxnLst>
                <a:rect l="0" t="0" r="r" b="b"/>
                <a:pathLst>
                  <a:path w="34" h="69">
                    <a:moveTo>
                      <a:pt x="34" y="69"/>
                    </a:moveTo>
                    <a:lnTo>
                      <a:pt x="23" y="62"/>
                    </a:lnTo>
                    <a:lnTo>
                      <a:pt x="16" y="53"/>
                    </a:lnTo>
                    <a:lnTo>
                      <a:pt x="7" y="45"/>
                    </a:lnTo>
                    <a:lnTo>
                      <a:pt x="0" y="34"/>
                    </a:lnTo>
                    <a:lnTo>
                      <a:pt x="0" y="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03840" name="Line 64">
              <a:extLst>
                <a:ext uri="{FF2B5EF4-FFF2-40B4-BE49-F238E27FC236}">
                  <a16:creationId xmlns:a16="http://schemas.microsoft.com/office/drawing/2014/main" id="{6342C01B-D8EF-4414-BCEB-A93BEA520DDD}"/>
                </a:ext>
              </a:extLst>
            </p:cNvPr>
            <p:cNvSpPr>
              <a:spLocks noChangeShapeType="1"/>
            </p:cNvSpPr>
            <p:nvPr/>
          </p:nvSpPr>
          <p:spPr bwMode="auto">
            <a:xfrm>
              <a:off x="172" y="2751"/>
              <a:ext cx="1" cy="2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03841" name="Picture 65">
              <a:extLst>
                <a:ext uri="{FF2B5EF4-FFF2-40B4-BE49-F238E27FC236}">
                  <a16:creationId xmlns:a16="http://schemas.microsoft.com/office/drawing/2014/main" id="{216F1498-051F-49CC-B0B9-E4B55B94D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 y="1152"/>
              <a:ext cx="1655"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842" name="Line 66">
              <a:extLst>
                <a:ext uri="{FF2B5EF4-FFF2-40B4-BE49-F238E27FC236}">
                  <a16:creationId xmlns:a16="http://schemas.microsoft.com/office/drawing/2014/main" id="{B37F4DF5-8870-4E3F-8E9A-2853BCBD32E6}"/>
                </a:ext>
              </a:extLst>
            </p:cNvPr>
            <p:cNvSpPr>
              <a:spLocks noChangeShapeType="1"/>
            </p:cNvSpPr>
            <p:nvPr/>
          </p:nvSpPr>
          <p:spPr bwMode="auto">
            <a:xfrm flipH="1">
              <a:off x="187" y="2285"/>
              <a:ext cx="247" cy="249"/>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43" name="Line 67">
              <a:extLst>
                <a:ext uri="{FF2B5EF4-FFF2-40B4-BE49-F238E27FC236}">
                  <a16:creationId xmlns:a16="http://schemas.microsoft.com/office/drawing/2014/main" id="{301201CD-1284-4311-B944-CCCF53246EF6}"/>
                </a:ext>
              </a:extLst>
            </p:cNvPr>
            <p:cNvSpPr>
              <a:spLocks noChangeShapeType="1"/>
            </p:cNvSpPr>
            <p:nvPr/>
          </p:nvSpPr>
          <p:spPr bwMode="auto">
            <a:xfrm flipH="1">
              <a:off x="547" y="1986"/>
              <a:ext cx="369" cy="760"/>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44" name="Line 68">
              <a:extLst>
                <a:ext uri="{FF2B5EF4-FFF2-40B4-BE49-F238E27FC236}">
                  <a16:creationId xmlns:a16="http://schemas.microsoft.com/office/drawing/2014/main" id="{53FA9C1A-FCAB-4162-8EA0-AA2B08BAEA71}"/>
                </a:ext>
              </a:extLst>
            </p:cNvPr>
            <p:cNvSpPr>
              <a:spLocks noChangeShapeType="1"/>
            </p:cNvSpPr>
            <p:nvPr/>
          </p:nvSpPr>
          <p:spPr bwMode="auto">
            <a:xfrm flipH="1">
              <a:off x="872" y="1804"/>
              <a:ext cx="478" cy="768"/>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45" name="Line 69">
              <a:extLst>
                <a:ext uri="{FF2B5EF4-FFF2-40B4-BE49-F238E27FC236}">
                  <a16:creationId xmlns:a16="http://schemas.microsoft.com/office/drawing/2014/main" id="{E3AE7FFD-A0AD-42F2-BF09-AB472470FC52}"/>
                </a:ext>
              </a:extLst>
            </p:cNvPr>
            <p:cNvSpPr>
              <a:spLocks noChangeShapeType="1"/>
            </p:cNvSpPr>
            <p:nvPr/>
          </p:nvSpPr>
          <p:spPr bwMode="auto">
            <a:xfrm>
              <a:off x="1045" y="2251"/>
              <a:ext cx="378" cy="490"/>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46" name="Line 70">
              <a:extLst>
                <a:ext uri="{FF2B5EF4-FFF2-40B4-BE49-F238E27FC236}">
                  <a16:creationId xmlns:a16="http://schemas.microsoft.com/office/drawing/2014/main" id="{0E8E53AB-850A-4812-8933-E036DDD2AB67}"/>
                </a:ext>
              </a:extLst>
            </p:cNvPr>
            <p:cNvSpPr>
              <a:spLocks noChangeShapeType="1"/>
            </p:cNvSpPr>
            <p:nvPr/>
          </p:nvSpPr>
          <p:spPr bwMode="auto">
            <a:xfrm flipH="1">
              <a:off x="1013" y="1994"/>
              <a:ext cx="469" cy="556"/>
            </a:xfrm>
            <a:prstGeom prst="line">
              <a:avLst/>
            </a:prstGeom>
            <a:noFill/>
            <a:ln w="793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47" name="Line 71">
              <a:extLst>
                <a:ext uri="{FF2B5EF4-FFF2-40B4-BE49-F238E27FC236}">
                  <a16:creationId xmlns:a16="http://schemas.microsoft.com/office/drawing/2014/main" id="{04AFBEAC-9507-465D-8B5A-0248B244C705}"/>
                </a:ext>
              </a:extLst>
            </p:cNvPr>
            <p:cNvSpPr>
              <a:spLocks noChangeShapeType="1"/>
            </p:cNvSpPr>
            <p:nvPr/>
          </p:nvSpPr>
          <p:spPr bwMode="auto">
            <a:xfrm>
              <a:off x="170" y="2776"/>
              <a:ext cx="168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48" name="Rectangle 72">
              <a:extLst>
                <a:ext uri="{FF2B5EF4-FFF2-40B4-BE49-F238E27FC236}">
                  <a16:creationId xmlns:a16="http://schemas.microsoft.com/office/drawing/2014/main" id="{31A5A795-6064-49B2-B666-3414EDA5F6AB}"/>
                </a:ext>
              </a:extLst>
            </p:cNvPr>
            <p:cNvSpPr>
              <a:spLocks noChangeArrowheads="1"/>
            </p:cNvSpPr>
            <p:nvPr/>
          </p:nvSpPr>
          <p:spPr bwMode="auto">
            <a:xfrm>
              <a:off x="144" y="2792"/>
              <a:ext cx="43"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49" name="Rectangle 73">
              <a:extLst>
                <a:ext uri="{FF2B5EF4-FFF2-40B4-BE49-F238E27FC236}">
                  <a16:creationId xmlns:a16="http://schemas.microsoft.com/office/drawing/2014/main" id="{4837DD24-2364-47B2-965A-08638218E6A8}"/>
                </a:ext>
              </a:extLst>
            </p:cNvPr>
            <p:cNvSpPr>
              <a:spLocks noChangeArrowheads="1"/>
            </p:cNvSpPr>
            <p:nvPr/>
          </p:nvSpPr>
          <p:spPr bwMode="auto">
            <a:xfrm>
              <a:off x="144"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50" name="Rectangle 74">
              <a:extLst>
                <a:ext uri="{FF2B5EF4-FFF2-40B4-BE49-F238E27FC236}">
                  <a16:creationId xmlns:a16="http://schemas.microsoft.com/office/drawing/2014/main" id="{EFAC0743-A5FF-40CA-A23B-4E08B31577F0}"/>
                </a:ext>
              </a:extLst>
            </p:cNvPr>
            <p:cNvSpPr>
              <a:spLocks noChangeArrowheads="1"/>
            </p:cNvSpPr>
            <p:nvPr/>
          </p:nvSpPr>
          <p:spPr bwMode="auto">
            <a:xfrm>
              <a:off x="160"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2</a:t>
              </a:r>
              <a:endParaRPr lang="en-US" altLang="en-US"/>
            </a:p>
          </p:txBody>
        </p:sp>
        <p:sp>
          <p:nvSpPr>
            <p:cNvPr id="203851" name="Line 75">
              <a:extLst>
                <a:ext uri="{FF2B5EF4-FFF2-40B4-BE49-F238E27FC236}">
                  <a16:creationId xmlns:a16="http://schemas.microsoft.com/office/drawing/2014/main" id="{09F786AB-2FF7-46F7-9339-4614AE168A27}"/>
                </a:ext>
              </a:extLst>
            </p:cNvPr>
            <p:cNvSpPr>
              <a:spLocks noChangeShapeType="1"/>
            </p:cNvSpPr>
            <p:nvPr/>
          </p:nvSpPr>
          <p:spPr bwMode="auto">
            <a:xfrm flipV="1">
              <a:off x="380"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52" name="Rectangle 76">
              <a:extLst>
                <a:ext uri="{FF2B5EF4-FFF2-40B4-BE49-F238E27FC236}">
                  <a16:creationId xmlns:a16="http://schemas.microsoft.com/office/drawing/2014/main" id="{8442549A-1744-48B2-A28C-60A37C7110A3}"/>
                </a:ext>
              </a:extLst>
            </p:cNvPr>
            <p:cNvSpPr>
              <a:spLocks noChangeArrowheads="1"/>
            </p:cNvSpPr>
            <p:nvPr/>
          </p:nvSpPr>
          <p:spPr bwMode="auto">
            <a:xfrm>
              <a:off x="329" y="2792"/>
              <a:ext cx="82"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53" name="Rectangle 77">
              <a:extLst>
                <a:ext uri="{FF2B5EF4-FFF2-40B4-BE49-F238E27FC236}">
                  <a16:creationId xmlns:a16="http://schemas.microsoft.com/office/drawing/2014/main" id="{4AFAC7A8-F70F-4E8F-AEE6-71F8316F3740}"/>
                </a:ext>
              </a:extLst>
            </p:cNvPr>
            <p:cNvSpPr>
              <a:spLocks noChangeArrowheads="1"/>
            </p:cNvSpPr>
            <p:nvPr/>
          </p:nvSpPr>
          <p:spPr bwMode="auto">
            <a:xfrm>
              <a:off x="329"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54" name="Rectangle 78">
              <a:extLst>
                <a:ext uri="{FF2B5EF4-FFF2-40B4-BE49-F238E27FC236}">
                  <a16:creationId xmlns:a16="http://schemas.microsoft.com/office/drawing/2014/main" id="{B460CB02-6AAD-4FEB-BBE1-6860C60F974C}"/>
                </a:ext>
              </a:extLst>
            </p:cNvPr>
            <p:cNvSpPr>
              <a:spLocks noChangeArrowheads="1"/>
            </p:cNvSpPr>
            <p:nvPr/>
          </p:nvSpPr>
          <p:spPr bwMode="auto">
            <a:xfrm>
              <a:off x="346"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1.5</a:t>
              </a:r>
              <a:endParaRPr lang="en-US" altLang="en-US"/>
            </a:p>
          </p:txBody>
        </p:sp>
        <p:sp>
          <p:nvSpPr>
            <p:cNvPr id="203855" name="Line 79">
              <a:extLst>
                <a:ext uri="{FF2B5EF4-FFF2-40B4-BE49-F238E27FC236}">
                  <a16:creationId xmlns:a16="http://schemas.microsoft.com/office/drawing/2014/main" id="{CF1C1C7D-0158-4DC1-9572-BBDC9C155E3A}"/>
                </a:ext>
              </a:extLst>
            </p:cNvPr>
            <p:cNvSpPr>
              <a:spLocks noChangeShapeType="1"/>
            </p:cNvSpPr>
            <p:nvPr/>
          </p:nvSpPr>
          <p:spPr bwMode="auto">
            <a:xfrm flipV="1">
              <a:off x="589"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56" name="Rectangle 80">
              <a:extLst>
                <a:ext uri="{FF2B5EF4-FFF2-40B4-BE49-F238E27FC236}">
                  <a16:creationId xmlns:a16="http://schemas.microsoft.com/office/drawing/2014/main" id="{EE428BAE-D858-4A4D-A496-0A530DD4D392}"/>
                </a:ext>
              </a:extLst>
            </p:cNvPr>
            <p:cNvSpPr>
              <a:spLocks noChangeArrowheads="1"/>
            </p:cNvSpPr>
            <p:nvPr/>
          </p:nvSpPr>
          <p:spPr bwMode="auto">
            <a:xfrm>
              <a:off x="562" y="2792"/>
              <a:ext cx="43"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57" name="Rectangle 81">
              <a:extLst>
                <a:ext uri="{FF2B5EF4-FFF2-40B4-BE49-F238E27FC236}">
                  <a16:creationId xmlns:a16="http://schemas.microsoft.com/office/drawing/2014/main" id="{21743B3F-8540-410E-BA5C-8F36C3B7C465}"/>
                </a:ext>
              </a:extLst>
            </p:cNvPr>
            <p:cNvSpPr>
              <a:spLocks noChangeArrowheads="1"/>
            </p:cNvSpPr>
            <p:nvPr/>
          </p:nvSpPr>
          <p:spPr bwMode="auto">
            <a:xfrm>
              <a:off x="562"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58" name="Rectangle 82">
              <a:extLst>
                <a:ext uri="{FF2B5EF4-FFF2-40B4-BE49-F238E27FC236}">
                  <a16:creationId xmlns:a16="http://schemas.microsoft.com/office/drawing/2014/main" id="{D9CC2B01-C3F8-4197-9F82-064BFA66C52C}"/>
                </a:ext>
              </a:extLst>
            </p:cNvPr>
            <p:cNvSpPr>
              <a:spLocks noChangeArrowheads="1"/>
            </p:cNvSpPr>
            <p:nvPr/>
          </p:nvSpPr>
          <p:spPr bwMode="auto">
            <a:xfrm>
              <a:off x="578"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a:t>
              </a:r>
              <a:endParaRPr lang="en-US" altLang="en-US"/>
            </a:p>
          </p:txBody>
        </p:sp>
        <p:sp>
          <p:nvSpPr>
            <p:cNvPr id="203859" name="Line 83">
              <a:extLst>
                <a:ext uri="{FF2B5EF4-FFF2-40B4-BE49-F238E27FC236}">
                  <a16:creationId xmlns:a16="http://schemas.microsoft.com/office/drawing/2014/main" id="{9E93F816-B80B-454E-9A0B-BA34A138EA5F}"/>
                </a:ext>
              </a:extLst>
            </p:cNvPr>
            <p:cNvSpPr>
              <a:spLocks noChangeShapeType="1"/>
            </p:cNvSpPr>
            <p:nvPr/>
          </p:nvSpPr>
          <p:spPr bwMode="auto">
            <a:xfrm flipV="1">
              <a:off x="799"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60" name="Rectangle 84">
              <a:extLst>
                <a:ext uri="{FF2B5EF4-FFF2-40B4-BE49-F238E27FC236}">
                  <a16:creationId xmlns:a16="http://schemas.microsoft.com/office/drawing/2014/main" id="{1CC1B977-FA21-4916-AA57-5BC5DB1C9EEC}"/>
                </a:ext>
              </a:extLst>
            </p:cNvPr>
            <p:cNvSpPr>
              <a:spLocks noChangeArrowheads="1"/>
            </p:cNvSpPr>
            <p:nvPr/>
          </p:nvSpPr>
          <p:spPr bwMode="auto">
            <a:xfrm>
              <a:off x="748" y="2792"/>
              <a:ext cx="8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61" name="Rectangle 85">
              <a:extLst>
                <a:ext uri="{FF2B5EF4-FFF2-40B4-BE49-F238E27FC236}">
                  <a16:creationId xmlns:a16="http://schemas.microsoft.com/office/drawing/2014/main" id="{301DD9B4-60C6-478F-9A92-96FC30F4166A}"/>
                </a:ext>
              </a:extLst>
            </p:cNvPr>
            <p:cNvSpPr>
              <a:spLocks noChangeArrowheads="1"/>
            </p:cNvSpPr>
            <p:nvPr/>
          </p:nvSpPr>
          <p:spPr bwMode="auto">
            <a:xfrm>
              <a:off x="748" y="2796"/>
              <a:ext cx="1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a:t>
              </a:r>
              <a:endParaRPr lang="en-US" altLang="en-US"/>
            </a:p>
          </p:txBody>
        </p:sp>
        <p:sp>
          <p:nvSpPr>
            <p:cNvPr id="203862" name="Rectangle 86">
              <a:extLst>
                <a:ext uri="{FF2B5EF4-FFF2-40B4-BE49-F238E27FC236}">
                  <a16:creationId xmlns:a16="http://schemas.microsoft.com/office/drawing/2014/main" id="{A0D8764F-61D3-4792-B255-05F95A58C57B}"/>
                </a:ext>
              </a:extLst>
            </p:cNvPr>
            <p:cNvSpPr>
              <a:spLocks noChangeArrowheads="1"/>
            </p:cNvSpPr>
            <p:nvPr/>
          </p:nvSpPr>
          <p:spPr bwMode="auto">
            <a:xfrm>
              <a:off x="764"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0.5</a:t>
              </a:r>
              <a:endParaRPr lang="en-US" altLang="en-US"/>
            </a:p>
          </p:txBody>
        </p:sp>
        <p:sp>
          <p:nvSpPr>
            <p:cNvPr id="203863" name="Line 87">
              <a:extLst>
                <a:ext uri="{FF2B5EF4-FFF2-40B4-BE49-F238E27FC236}">
                  <a16:creationId xmlns:a16="http://schemas.microsoft.com/office/drawing/2014/main" id="{D946ECBE-6A98-4B81-8F76-AEEE7FE6FB89}"/>
                </a:ext>
              </a:extLst>
            </p:cNvPr>
            <p:cNvSpPr>
              <a:spLocks noChangeShapeType="1"/>
            </p:cNvSpPr>
            <p:nvPr/>
          </p:nvSpPr>
          <p:spPr bwMode="auto">
            <a:xfrm flipV="1">
              <a:off x="1011"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64" name="Rectangle 88">
              <a:extLst>
                <a:ext uri="{FF2B5EF4-FFF2-40B4-BE49-F238E27FC236}">
                  <a16:creationId xmlns:a16="http://schemas.microsoft.com/office/drawing/2014/main" id="{AE694391-03DA-42B3-9026-82E63249AE52}"/>
                </a:ext>
              </a:extLst>
            </p:cNvPr>
            <p:cNvSpPr>
              <a:spLocks noChangeArrowheads="1"/>
            </p:cNvSpPr>
            <p:nvPr/>
          </p:nvSpPr>
          <p:spPr bwMode="auto">
            <a:xfrm>
              <a:off x="1000" y="2792"/>
              <a:ext cx="27"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65" name="Rectangle 89">
              <a:extLst>
                <a:ext uri="{FF2B5EF4-FFF2-40B4-BE49-F238E27FC236}">
                  <a16:creationId xmlns:a16="http://schemas.microsoft.com/office/drawing/2014/main" id="{D05297C2-A9A1-4A0C-A9C6-12AC92A685F2}"/>
                </a:ext>
              </a:extLst>
            </p:cNvPr>
            <p:cNvSpPr>
              <a:spLocks noChangeArrowheads="1"/>
            </p:cNvSpPr>
            <p:nvPr/>
          </p:nvSpPr>
          <p:spPr bwMode="auto">
            <a:xfrm>
              <a:off x="1000"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0</a:t>
              </a:r>
              <a:endParaRPr lang="en-US" altLang="en-US"/>
            </a:p>
          </p:txBody>
        </p:sp>
        <p:sp>
          <p:nvSpPr>
            <p:cNvPr id="203866" name="Line 90">
              <a:extLst>
                <a:ext uri="{FF2B5EF4-FFF2-40B4-BE49-F238E27FC236}">
                  <a16:creationId xmlns:a16="http://schemas.microsoft.com/office/drawing/2014/main" id="{99C0C2BB-D3A6-4D8E-B448-42BF75FA6DA2}"/>
                </a:ext>
              </a:extLst>
            </p:cNvPr>
            <p:cNvSpPr>
              <a:spLocks noChangeShapeType="1"/>
            </p:cNvSpPr>
            <p:nvPr/>
          </p:nvSpPr>
          <p:spPr bwMode="auto">
            <a:xfrm flipV="1">
              <a:off x="1221"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67" name="Rectangle 91">
              <a:extLst>
                <a:ext uri="{FF2B5EF4-FFF2-40B4-BE49-F238E27FC236}">
                  <a16:creationId xmlns:a16="http://schemas.microsoft.com/office/drawing/2014/main" id="{8E6C11C1-F6E6-484A-999F-E4B282B37FCE}"/>
                </a:ext>
              </a:extLst>
            </p:cNvPr>
            <p:cNvSpPr>
              <a:spLocks noChangeArrowheads="1"/>
            </p:cNvSpPr>
            <p:nvPr/>
          </p:nvSpPr>
          <p:spPr bwMode="auto">
            <a:xfrm>
              <a:off x="1187" y="2792"/>
              <a:ext cx="6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68" name="Rectangle 92">
              <a:extLst>
                <a:ext uri="{FF2B5EF4-FFF2-40B4-BE49-F238E27FC236}">
                  <a16:creationId xmlns:a16="http://schemas.microsoft.com/office/drawing/2014/main" id="{E13E68F8-0B1F-46C6-94FC-7A22DE8D6711}"/>
                </a:ext>
              </a:extLst>
            </p:cNvPr>
            <p:cNvSpPr>
              <a:spLocks noChangeArrowheads="1"/>
            </p:cNvSpPr>
            <p:nvPr/>
          </p:nvSpPr>
          <p:spPr bwMode="auto">
            <a:xfrm>
              <a:off x="1187"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0.5</a:t>
              </a:r>
              <a:endParaRPr lang="en-US" altLang="en-US"/>
            </a:p>
          </p:txBody>
        </p:sp>
        <p:sp>
          <p:nvSpPr>
            <p:cNvPr id="203869" name="Line 93">
              <a:extLst>
                <a:ext uri="{FF2B5EF4-FFF2-40B4-BE49-F238E27FC236}">
                  <a16:creationId xmlns:a16="http://schemas.microsoft.com/office/drawing/2014/main" id="{EB95C57E-7F2D-46B8-9CF9-6AB9BDFAF38F}"/>
                </a:ext>
              </a:extLst>
            </p:cNvPr>
            <p:cNvSpPr>
              <a:spLocks noChangeShapeType="1"/>
            </p:cNvSpPr>
            <p:nvPr/>
          </p:nvSpPr>
          <p:spPr bwMode="auto">
            <a:xfrm flipV="1">
              <a:off x="1430"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70" name="Rectangle 94">
              <a:extLst>
                <a:ext uri="{FF2B5EF4-FFF2-40B4-BE49-F238E27FC236}">
                  <a16:creationId xmlns:a16="http://schemas.microsoft.com/office/drawing/2014/main" id="{D3D5A9AD-57BE-449A-BFE7-6FFC47322D0F}"/>
                </a:ext>
              </a:extLst>
            </p:cNvPr>
            <p:cNvSpPr>
              <a:spLocks noChangeArrowheads="1"/>
            </p:cNvSpPr>
            <p:nvPr/>
          </p:nvSpPr>
          <p:spPr bwMode="auto">
            <a:xfrm>
              <a:off x="1418" y="2792"/>
              <a:ext cx="26"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71" name="Rectangle 95">
              <a:extLst>
                <a:ext uri="{FF2B5EF4-FFF2-40B4-BE49-F238E27FC236}">
                  <a16:creationId xmlns:a16="http://schemas.microsoft.com/office/drawing/2014/main" id="{03E3E183-E797-49AD-8F91-2BFCEC4C6D6B}"/>
                </a:ext>
              </a:extLst>
            </p:cNvPr>
            <p:cNvSpPr>
              <a:spLocks noChangeArrowheads="1"/>
            </p:cNvSpPr>
            <p:nvPr/>
          </p:nvSpPr>
          <p:spPr bwMode="auto">
            <a:xfrm>
              <a:off x="1418"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a:t>
              </a:r>
              <a:endParaRPr lang="en-US" altLang="en-US"/>
            </a:p>
          </p:txBody>
        </p:sp>
        <p:sp>
          <p:nvSpPr>
            <p:cNvPr id="203872" name="Line 96">
              <a:extLst>
                <a:ext uri="{FF2B5EF4-FFF2-40B4-BE49-F238E27FC236}">
                  <a16:creationId xmlns:a16="http://schemas.microsoft.com/office/drawing/2014/main" id="{DB3163A7-B384-4D1D-B7AC-060515C84BE1}"/>
                </a:ext>
              </a:extLst>
            </p:cNvPr>
            <p:cNvSpPr>
              <a:spLocks noChangeShapeType="1"/>
            </p:cNvSpPr>
            <p:nvPr/>
          </p:nvSpPr>
          <p:spPr bwMode="auto">
            <a:xfrm flipV="1">
              <a:off x="1639"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73" name="Rectangle 97">
              <a:extLst>
                <a:ext uri="{FF2B5EF4-FFF2-40B4-BE49-F238E27FC236}">
                  <a16:creationId xmlns:a16="http://schemas.microsoft.com/office/drawing/2014/main" id="{2D3A2912-613A-441A-BC12-76F20A254D06}"/>
                </a:ext>
              </a:extLst>
            </p:cNvPr>
            <p:cNvSpPr>
              <a:spLocks noChangeArrowheads="1"/>
            </p:cNvSpPr>
            <p:nvPr/>
          </p:nvSpPr>
          <p:spPr bwMode="auto">
            <a:xfrm>
              <a:off x="1605" y="2792"/>
              <a:ext cx="6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74" name="Rectangle 98">
              <a:extLst>
                <a:ext uri="{FF2B5EF4-FFF2-40B4-BE49-F238E27FC236}">
                  <a16:creationId xmlns:a16="http://schemas.microsoft.com/office/drawing/2014/main" id="{037EE920-3354-4C45-ACA5-4F50FE637A52}"/>
                </a:ext>
              </a:extLst>
            </p:cNvPr>
            <p:cNvSpPr>
              <a:spLocks noChangeArrowheads="1"/>
            </p:cNvSpPr>
            <p:nvPr/>
          </p:nvSpPr>
          <p:spPr bwMode="auto">
            <a:xfrm>
              <a:off x="1605" y="2796"/>
              <a:ext cx="4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1.5</a:t>
              </a:r>
              <a:endParaRPr lang="en-US" altLang="en-US"/>
            </a:p>
          </p:txBody>
        </p:sp>
        <p:sp>
          <p:nvSpPr>
            <p:cNvPr id="203875" name="Line 99">
              <a:extLst>
                <a:ext uri="{FF2B5EF4-FFF2-40B4-BE49-F238E27FC236}">
                  <a16:creationId xmlns:a16="http://schemas.microsoft.com/office/drawing/2014/main" id="{6CBBE43E-3946-485A-BA2C-9A8A1100DFB4}"/>
                </a:ext>
              </a:extLst>
            </p:cNvPr>
            <p:cNvSpPr>
              <a:spLocks noChangeShapeType="1"/>
            </p:cNvSpPr>
            <p:nvPr/>
          </p:nvSpPr>
          <p:spPr bwMode="auto">
            <a:xfrm flipV="1">
              <a:off x="1852" y="2750"/>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76" name="Rectangle 100">
              <a:extLst>
                <a:ext uri="{FF2B5EF4-FFF2-40B4-BE49-F238E27FC236}">
                  <a16:creationId xmlns:a16="http://schemas.microsoft.com/office/drawing/2014/main" id="{8F8B2C37-872E-4719-A0C7-13DA0D1CEBE1}"/>
                </a:ext>
              </a:extLst>
            </p:cNvPr>
            <p:cNvSpPr>
              <a:spLocks noChangeArrowheads="1"/>
            </p:cNvSpPr>
            <p:nvPr/>
          </p:nvSpPr>
          <p:spPr bwMode="auto">
            <a:xfrm>
              <a:off x="1841" y="2792"/>
              <a:ext cx="27"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77" name="Rectangle 101">
              <a:extLst>
                <a:ext uri="{FF2B5EF4-FFF2-40B4-BE49-F238E27FC236}">
                  <a16:creationId xmlns:a16="http://schemas.microsoft.com/office/drawing/2014/main" id="{F511E1BE-338D-4617-B912-F0AE07CD064F}"/>
                </a:ext>
              </a:extLst>
            </p:cNvPr>
            <p:cNvSpPr>
              <a:spLocks noChangeArrowheads="1"/>
            </p:cNvSpPr>
            <p:nvPr/>
          </p:nvSpPr>
          <p:spPr bwMode="auto">
            <a:xfrm>
              <a:off x="1841" y="2796"/>
              <a:ext cx="19"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600">
                  <a:solidFill>
                    <a:srgbClr val="000000"/>
                  </a:solidFill>
                  <a:latin typeface="Times New Roman" panose="02020603050405020304" pitchFamily="18" charset="0"/>
                </a:rPr>
                <a:t>2</a:t>
              </a:r>
              <a:endParaRPr lang="en-US" altLang="en-US"/>
            </a:p>
          </p:txBody>
        </p:sp>
        <p:sp>
          <p:nvSpPr>
            <p:cNvPr id="203878" name="Line 102">
              <a:extLst>
                <a:ext uri="{FF2B5EF4-FFF2-40B4-BE49-F238E27FC236}">
                  <a16:creationId xmlns:a16="http://schemas.microsoft.com/office/drawing/2014/main" id="{94CB1C24-49F1-4529-9AA8-25894D83FAC3}"/>
                </a:ext>
              </a:extLst>
            </p:cNvPr>
            <p:cNvSpPr>
              <a:spLocks noChangeShapeType="1"/>
            </p:cNvSpPr>
            <p:nvPr/>
          </p:nvSpPr>
          <p:spPr bwMode="auto">
            <a:xfrm flipH="1">
              <a:off x="1832" y="2776"/>
              <a:ext cx="20"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79" name="Freeform 103">
              <a:extLst>
                <a:ext uri="{FF2B5EF4-FFF2-40B4-BE49-F238E27FC236}">
                  <a16:creationId xmlns:a16="http://schemas.microsoft.com/office/drawing/2014/main" id="{E1E4FB17-0DA1-4F55-931A-E8A81538B1B3}"/>
                </a:ext>
              </a:extLst>
            </p:cNvPr>
            <p:cNvSpPr>
              <a:spLocks/>
            </p:cNvSpPr>
            <p:nvPr/>
          </p:nvSpPr>
          <p:spPr bwMode="auto">
            <a:xfrm>
              <a:off x="182" y="2529"/>
              <a:ext cx="571" cy="222"/>
            </a:xfrm>
            <a:custGeom>
              <a:avLst/>
              <a:gdLst>
                <a:gd name="T0" fmla="*/ 36 w 1141"/>
                <a:gd name="T1" fmla="*/ 29 h 443"/>
                <a:gd name="T2" fmla="*/ 56 w 1141"/>
                <a:gd name="T3" fmla="*/ 47 h 443"/>
                <a:gd name="T4" fmla="*/ 98 w 1141"/>
                <a:gd name="T5" fmla="*/ 72 h 443"/>
                <a:gd name="T6" fmla="*/ 119 w 1141"/>
                <a:gd name="T7" fmla="*/ 89 h 443"/>
                <a:gd name="T8" fmla="*/ 154 w 1141"/>
                <a:gd name="T9" fmla="*/ 121 h 443"/>
                <a:gd name="T10" fmla="*/ 192 w 1141"/>
                <a:gd name="T11" fmla="*/ 154 h 443"/>
                <a:gd name="T12" fmla="*/ 226 w 1141"/>
                <a:gd name="T13" fmla="*/ 185 h 443"/>
                <a:gd name="T14" fmla="*/ 253 w 1141"/>
                <a:gd name="T15" fmla="*/ 195 h 443"/>
                <a:gd name="T16" fmla="*/ 293 w 1141"/>
                <a:gd name="T17" fmla="*/ 232 h 443"/>
                <a:gd name="T18" fmla="*/ 326 w 1141"/>
                <a:gd name="T19" fmla="*/ 248 h 443"/>
                <a:gd name="T20" fmla="*/ 365 w 1141"/>
                <a:gd name="T21" fmla="*/ 273 h 443"/>
                <a:gd name="T22" fmla="*/ 396 w 1141"/>
                <a:gd name="T23" fmla="*/ 302 h 443"/>
                <a:gd name="T24" fmla="*/ 429 w 1141"/>
                <a:gd name="T25" fmla="*/ 308 h 443"/>
                <a:gd name="T26" fmla="*/ 454 w 1141"/>
                <a:gd name="T27" fmla="*/ 336 h 443"/>
                <a:gd name="T28" fmla="*/ 485 w 1141"/>
                <a:gd name="T29" fmla="*/ 355 h 443"/>
                <a:gd name="T30" fmla="*/ 526 w 1141"/>
                <a:gd name="T31" fmla="*/ 369 h 443"/>
                <a:gd name="T32" fmla="*/ 557 w 1141"/>
                <a:gd name="T33" fmla="*/ 376 h 443"/>
                <a:gd name="T34" fmla="*/ 597 w 1141"/>
                <a:gd name="T35" fmla="*/ 400 h 443"/>
                <a:gd name="T36" fmla="*/ 628 w 1141"/>
                <a:gd name="T37" fmla="*/ 407 h 443"/>
                <a:gd name="T38" fmla="*/ 669 w 1141"/>
                <a:gd name="T39" fmla="*/ 432 h 443"/>
                <a:gd name="T40" fmla="*/ 722 w 1141"/>
                <a:gd name="T41" fmla="*/ 443 h 443"/>
                <a:gd name="T42" fmla="*/ 767 w 1141"/>
                <a:gd name="T43" fmla="*/ 432 h 443"/>
                <a:gd name="T44" fmla="*/ 801 w 1141"/>
                <a:gd name="T45" fmla="*/ 418 h 443"/>
                <a:gd name="T46" fmla="*/ 837 w 1141"/>
                <a:gd name="T47" fmla="*/ 396 h 443"/>
                <a:gd name="T48" fmla="*/ 865 w 1141"/>
                <a:gd name="T49" fmla="*/ 391 h 443"/>
                <a:gd name="T50" fmla="*/ 901 w 1141"/>
                <a:gd name="T51" fmla="*/ 376 h 443"/>
                <a:gd name="T52" fmla="*/ 935 w 1141"/>
                <a:gd name="T53" fmla="*/ 365 h 443"/>
                <a:gd name="T54" fmla="*/ 964 w 1141"/>
                <a:gd name="T55" fmla="*/ 338 h 443"/>
                <a:gd name="T56" fmla="*/ 998 w 1141"/>
                <a:gd name="T57" fmla="*/ 336 h 443"/>
                <a:gd name="T58" fmla="*/ 1036 w 1141"/>
                <a:gd name="T59" fmla="*/ 326 h 443"/>
                <a:gd name="T60" fmla="*/ 1098 w 1141"/>
                <a:gd name="T61" fmla="*/ 317 h 443"/>
                <a:gd name="T62" fmla="*/ 1125 w 1141"/>
                <a:gd name="T63" fmla="*/ 308 h 443"/>
                <a:gd name="T64" fmla="*/ 1045 w 1141"/>
                <a:gd name="T65" fmla="*/ 299 h 443"/>
                <a:gd name="T66" fmla="*/ 1011 w 1141"/>
                <a:gd name="T67" fmla="*/ 311 h 443"/>
                <a:gd name="T68" fmla="*/ 982 w 1141"/>
                <a:gd name="T69" fmla="*/ 338 h 443"/>
                <a:gd name="T70" fmla="*/ 946 w 1141"/>
                <a:gd name="T71" fmla="*/ 340 h 443"/>
                <a:gd name="T72" fmla="*/ 902 w 1141"/>
                <a:gd name="T73" fmla="*/ 351 h 443"/>
                <a:gd name="T74" fmla="*/ 868 w 1141"/>
                <a:gd name="T75" fmla="*/ 365 h 443"/>
                <a:gd name="T76" fmla="*/ 848 w 1141"/>
                <a:gd name="T77" fmla="*/ 382 h 443"/>
                <a:gd name="T78" fmla="*/ 803 w 1141"/>
                <a:gd name="T79" fmla="*/ 393 h 443"/>
                <a:gd name="T80" fmla="*/ 770 w 1141"/>
                <a:gd name="T81" fmla="*/ 407 h 443"/>
                <a:gd name="T82" fmla="*/ 736 w 1141"/>
                <a:gd name="T83" fmla="*/ 429 h 443"/>
                <a:gd name="T84" fmla="*/ 705 w 1141"/>
                <a:gd name="T85" fmla="*/ 414 h 443"/>
                <a:gd name="T86" fmla="*/ 651 w 1141"/>
                <a:gd name="T87" fmla="*/ 403 h 443"/>
                <a:gd name="T88" fmla="*/ 624 w 1141"/>
                <a:gd name="T89" fmla="*/ 396 h 443"/>
                <a:gd name="T90" fmla="*/ 579 w 1141"/>
                <a:gd name="T91" fmla="*/ 373 h 443"/>
                <a:gd name="T92" fmla="*/ 552 w 1141"/>
                <a:gd name="T93" fmla="*/ 365 h 443"/>
                <a:gd name="T94" fmla="*/ 508 w 1141"/>
                <a:gd name="T95" fmla="*/ 340 h 443"/>
                <a:gd name="T96" fmla="*/ 481 w 1141"/>
                <a:gd name="T97" fmla="*/ 333 h 443"/>
                <a:gd name="T98" fmla="*/ 436 w 1141"/>
                <a:gd name="T99" fmla="*/ 308 h 443"/>
                <a:gd name="T100" fmla="*/ 418 w 1141"/>
                <a:gd name="T101" fmla="*/ 291 h 443"/>
                <a:gd name="T102" fmla="*/ 374 w 1141"/>
                <a:gd name="T103" fmla="*/ 275 h 443"/>
                <a:gd name="T104" fmla="*/ 347 w 1141"/>
                <a:gd name="T105" fmla="*/ 244 h 443"/>
                <a:gd name="T106" fmla="*/ 318 w 1141"/>
                <a:gd name="T107" fmla="*/ 226 h 443"/>
                <a:gd name="T108" fmla="*/ 277 w 1141"/>
                <a:gd name="T109" fmla="*/ 203 h 443"/>
                <a:gd name="T110" fmla="*/ 248 w 1141"/>
                <a:gd name="T111" fmla="*/ 174 h 443"/>
                <a:gd name="T112" fmla="*/ 212 w 1141"/>
                <a:gd name="T113" fmla="*/ 143 h 443"/>
                <a:gd name="T114" fmla="*/ 186 w 1141"/>
                <a:gd name="T115" fmla="*/ 132 h 443"/>
                <a:gd name="T116" fmla="*/ 150 w 1141"/>
                <a:gd name="T117" fmla="*/ 101 h 443"/>
                <a:gd name="T118" fmla="*/ 107 w 1141"/>
                <a:gd name="T119" fmla="*/ 74 h 443"/>
                <a:gd name="T120" fmla="*/ 80 w 1141"/>
                <a:gd name="T121" fmla="*/ 44 h 443"/>
                <a:gd name="T122" fmla="*/ 45 w 1141"/>
                <a:gd name="T123" fmla="*/ 22 h 443"/>
                <a:gd name="T124" fmla="*/ 16 w 1141"/>
                <a:gd name="T125" fmla="*/ 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41" h="443">
                  <a:moveTo>
                    <a:pt x="0" y="0"/>
                  </a:moveTo>
                  <a:lnTo>
                    <a:pt x="0" y="18"/>
                  </a:lnTo>
                  <a:lnTo>
                    <a:pt x="9" y="18"/>
                  </a:lnTo>
                  <a:lnTo>
                    <a:pt x="9" y="9"/>
                  </a:lnTo>
                  <a:lnTo>
                    <a:pt x="2" y="15"/>
                  </a:lnTo>
                  <a:lnTo>
                    <a:pt x="9" y="25"/>
                  </a:lnTo>
                  <a:lnTo>
                    <a:pt x="11" y="25"/>
                  </a:lnTo>
                  <a:lnTo>
                    <a:pt x="16" y="29"/>
                  </a:lnTo>
                  <a:lnTo>
                    <a:pt x="25" y="29"/>
                  </a:lnTo>
                  <a:lnTo>
                    <a:pt x="36" y="29"/>
                  </a:lnTo>
                  <a:lnTo>
                    <a:pt x="36" y="20"/>
                  </a:lnTo>
                  <a:lnTo>
                    <a:pt x="31" y="25"/>
                  </a:lnTo>
                  <a:lnTo>
                    <a:pt x="40" y="36"/>
                  </a:lnTo>
                  <a:lnTo>
                    <a:pt x="40" y="36"/>
                  </a:lnTo>
                  <a:lnTo>
                    <a:pt x="45" y="40"/>
                  </a:lnTo>
                  <a:lnTo>
                    <a:pt x="54" y="40"/>
                  </a:lnTo>
                  <a:lnTo>
                    <a:pt x="54" y="31"/>
                  </a:lnTo>
                  <a:lnTo>
                    <a:pt x="47" y="36"/>
                  </a:lnTo>
                  <a:lnTo>
                    <a:pt x="54" y="47"/>
                  </a:lnTo>
                  <a:lnTo>
                    <a:pt x="56" y="47"/>
                  </a:lnTo>
                  <a:lnTo>
                    <a:pt x="65" y="58"/>
                  </a:lnTo>
                  <a:lnTo>
                    <a:pt x="65" y="58"/>
                  </a:lnTo>
                  <a:lnTo>
                    <a:pt x="71" y="62"/>
                  </a:lnTo>
                  <a:lnTo>
                    <a:pt x="80" y="62"/>
                  </a:lnTo>
                  <a:lnTo>
                    <a:pt x="80" y="53"/>
                  </a:lnTo>
                  <a:lnTo>
                    <a:pt x="74" y="58"/>
                  </a:lnTo>
                  <a:lnTo>
                    <a:pt x="83" y="69"/>
                  </a:lnTo>
                  <a:lnTo>
                    <a:pt x="83" y="69"/>
                  </a:lnTo>
                  <a:lnTo>
                    <a:pt x="89" y="72"/>
                  </a:lnTo>
                  <a:lnTo>
                    <a:pt x="98" y="72"/>
                  </a:lnTo>
                  <a:lnTo>
                    <a:pt x="98" y="63"/>
                  </a:lnTo>
                  <a:lnTo>
                    <a:pt x="92" y="69"/>
                  </a:lnTo>
                  <a:lnTo>
                    <a:pt x="101" y="80"/>
                  </a:lnTo>
                  <a:lnTo>
                    <a:pt x="101" y="82"/>
                  </a:lnTo>
                  <a:lnTo>
                    <a:pt x="110" y="91"/>
                  </a:lnTo>
                  <a:lnTo>
                    <a:pt x="110" y="89"/>
                  </a:lnTo>
                  <a:lnTo>
                    <a:pt x="116" y="92"/>
                  </a:lnTo>
                  <a:lnTo>
                    <a:pt x="125" y="92"/>
                  </a:lnTo>
                  <a:lnTo>
                    <a:pt x="125" y="83"/>
                  </a:lnTo>
                  <a:lnTo>
                    <a:pt x="119" y="89"/>
                  </a:lnTo>
                  <a:lnTo>
                    <a:pt x="128" y="100"/>
                  </a:lnTo>
                  <a:lnTo>
                    <a:pt x="137" y="110"/>
                  </a:lnTo>
                  <a:lnTo>
                    <a:pt x="143" y="105"/>
                  </a:lnTo>
                  <a:lnTo>
                    <a:pt x="136" y="110"/>
                  </a:lnTo>
                  <a:lnTo>
                    <a:pt x="143" y="121"/>
                  </a:lnTo>
                  <a:lnTo>
                    <a:pt x="145" y="121"/>
                  </a:lnTo>
                  <a:lnTo>
                    <a:pt x="150" y="125"/>
                  </a:lnTo>
                  <a:lnTo>
                    <a:pt x="159" y="125"/>
                  </a:lnTo>
                  <a:lnTo>
                    <a:pt x="159" y="116"/>
                  </a:lnTo>
                  <a:lnTo>
                    <a:pt x="154" y="121"/>
                  </a:lnTo>
                  <a:lnTo>
                    <a:pt x="163" y="132"/>
                  </a:lnTo>
                  <a:lnTo>
                    <a:pt x="163" y="134"/>
                  </a:lnTo>
                  <a:lnTo>
                    <a:pt x="174" y="145"/>
                  </a:lnTo>
                  <a:lnTo>
                    <a:pt x="174" y="143"/>
                  </a:lnTo>
                  <a:lnTo>
                    <a:pt x="179" y="147"/>
                  </a:lnTo>
                  <a:lnTo>
                    <a:pt x="188" y="147"/>
                  </a:lnTo>
                  <a:lnTo>
                    <a:pt x="188" y="138"/>
                  </a:lnTo>
                  <a:lnTo>
                    <a:pt x="183" y="143"/>
                  </a:lnTo>
                  <a:lnTo>
                    <a:pt x="192" y="154"/>
                  </a:lnTo>
                  <a:lnTo>
                    <a:pt x="192" y="154"/>
                  </a:lnTo>
                  <a:lnTo>
                    <a:pt x="197" y="157"/>
                  </a:lnTo>
                  <a:lnTo>
                    <a:pt x="204" y="157"/>
                  </a:lnTo>
                  <a:lnTo>
                    <a:pt x="204" y="148"/>
                  </a:lnTo>
                  <a:lnTo>
                    <a:pt x="199" y="156"/>
                  </a:lnTo>
                  <a:lnTo>
                    <a:pt x="208" y="165"/>
                  </a:lnTo>
                  <a:lnTo>
                    <a:pt x="213" y="157"/>
                  </a:lnTo>
                  <a:lnTo>
                    <a:pt x="208" y="163"/>
                  </a:lnTo>
                  <a:lnTo>
                    <a:pt x="217" y="174"/>
                  </a:lnTo>
                  <a:lnTo>
                    <a:pt x="226" y="185"/>
                  </a:lnTo>
                  <a:lnTo>
                    <a:pt x="226" y="185"/>
                  </a:lnTo>
                  <a:lnTo>
                    <a:pt x="231" y="188"/>
                  </a:lnTo>
                  <a:lnTo>
                    <a:pt x="241" y="188"/>
                  </a:lnTo>
                  <a:lnTo>
                    <a:pt x="241" y="179"/>
                  </a:lnTo>
                  <a:lnTo>
                    <a:pt x="235" y="185"/>
                  </a:lnTo>
                  <a:lnTo>
                    <a:pt x="244" y="195"/>
                  </a:lnTo>
                  <a:lnTo>
                    <a:pt x="244" y="195"/>
                  </a:lnTo>
                  <a:lnTo>
                    <a:pt x="250" y="199"/>
                  </a:lnTo>
                  <a:lnTo>
                    <a:pt x="259" y="199"/>
                  </a:lnTo>
                  <a:lnTo>
                    <a:pt x="259" y="190"/>
                  </a:lnTo>
                  <a:lnTo>
                    <a:pt x="253" y="195"/>
                  </a:lnTo>
                  <a:lnTo>
                    <a:pt x="262" y="206"/>
                  </a:lnTo>
                  <a:lnTo>
                    <a:pt x="271" y="217"/>
                  </a:lnTo>
                  <a:lnTo>
                    <a:pt x="271" y="217"/>
                  </a:lnTo>
                  <a:lnTo>
                    <a:pt x="277" y="221"/>
                  </a:lnTo>
                  <a:lnTo>
                    <a:pt x="286" y="221"/>
                  </a:lnTo>
                  <a:lnTo>
                    <a:pt x="286" y="212"/>
                  </a:lnTo>
                  <a:lnTo>
                    <a:pt x="279" y="217"/>
                  </a:lnTo>
                  <a:lnTo>
                    <a:pt x="286" y="228"/>
                  </a:lnTo>
                  <a:lnTo>
                    <a:pt x="288" y="228"/>
                  </a:lnTo>
                  <a:lnTo>
                    <a:pt x="293" y="232"/>
                  </a:lnTo>
                  <a:lnTo>
                    <a:pt x="302" y="232"/>
                  </a:lnTo>
                  <a:lnTo>
                    <a:pt x="302" y="223"/>
                  </a:lnTo>
                  <a:lnTo>
                    <a:pt x="297" y="230"/>
                  </a:lnTo>
                  <a:lnTo>
                    <a:pt x="306" y="239"/>
                  </a:lnTo>
                  <a:lnTo>
                    <a:pt x="316" y="250"/>
                  </a:lnTo>
                  <a:lnTo>
                    <a:pt x="316" y="248"/>
                  </a:lnTo>
                  <a:lnTo>
                    <a:pt x="322" y="252"/>
                  </a:lnTo>
                  <a:lnTo>
                    <a:pt x="331" y="252"/>
                  </a:lnTo>
                  <a:lnTo>
                    <a:pt x="331" y="242"/>
                  </a:lnTo>
                  <a:lnTo>
                    <a:pt x="326" y="248"/>
                  </a:lnTo>
                  <a:lnTo>
                    <a:pt x="335" y="259"/>
                  </a:lnTo>
                  <a:lnTo>
                    <a:pt x="335" y="259"/>
                  </a:lnTo>
                  <a:lnTo>
                    <a:pt x="340" y="262"/>
                  </a:lnTo>
                  <a:lnTo>
                    <a:pt x="347" y="262"/>
                  </a:lnTo>
                  <a:lnTo>
                    <a:pt x="347" y="253"/>
                  </a:lnTo>
                  <a:lnTo>
                    <a:pt x="342" y="259"/>
                  </a:lnTo>
                  <a:lnTo>
                    <a:pt x="351" y="270"/>
                  </a:lnTo>
                  <a:lnTo>
                    <a:pt x="351" y="270"/>
                  </a:lnTo>
                  <a:lnTo>
                    <a:pt x="356" y="273"/>
                  </a:lnTo>
                  <a:lnTo>
                    <a:pt x="365" y="273"/>
                  </a:lnTo>
                  <a:lnTo>
                    <a:pt x="365" y="264"/>
                  </a:lnTo>
                  <a:lnTo>
                    <a:pt x="360" y="270"/>
                  </a:lnTo>
                  <a:lnTo>
                    <a:pt x="369" y="280"/>
                  </a:lnTo>
                  <a:lnTo>
                    <a:pt x="369" y="280"/>
                  </a:lnTo>
                  <a:lnTo>
                    <a:pt x="374" y="284"/>
                  </a:lnTo>
                  <a:lnTo>
                    <a:pt x="383" y="284"/>
                  </a:lnTo>
                  <a:lnTo>
                    <a:pt x="383" y="275"/>
                  </a:lnTo>
                  <a:lnTo>
                    <a:pt x="378" y="280"/>
                  </a:lnTo>
                  <a:lnTo>
                    <a:pt x="387" y="291"/>
                  </a:lnTo>
                  <a:lnTo>
                    <a:pt x="396" y="302"/>
                  </a:lnTo>
                  <a:lnTo>
                    <a:pt x="396" y="302"/>
                  </a:lnTo>
                  <a:lnTo>
                    <a:pt x="401" y="306"/>
                  </a:lnTo>
                  <a:lnTo>
                    <a:pt x="411" y="306"/>
                  </a:lnTo>
                  <a:lnTo>
                    <a:pt x="411" y="297"/>
                  </a:lnTo>
                  <a:lnTo>
                    <a:pt x="405" y="302"/>
                  </a:lnTo>
                  <a:lnTo>
                    <a:pt x="414" y="313"/>
                  </a:lnTo>
                  <a:lnTo>
                    <a:pt x="414" y="313"/>
                  </a:lnTo>
                  <a:lnTo>
                    <a:pt x="420" y="317"/>
                  </a:lnTo>
                  <a:lnTo>
                    <a:pt x="429" y="317"/>
                  </a:lnTo>
                  <a:lnTo>
                    <a:pt x="429" y="308"/>
                  </a:lnTo>
                  <a:lnTo>
                    <a:pt x="421" y="313"/>
                  </a:lnTo>
                  <a:lnTo>
                    <a:pt x="429" y="322"/>
                  </a:lnTo>
                  <a:lnTo>
                    <a:pt x="430" y="322"/>
                  </a:lnTo>
                  <a:lnTo>
                    <a:pt x="436" y="326"/>
                  </a:lnTo>
                  <a:lnTo>
                    <a:pt x="445" y="326"/>
                  </a:lnTo>
                  <a:lnTo>
                    <a:pt x="445" y="317"/>
                  </a:lnTo>
                  <a:lnTo>
                    <a:pt x="439" y="322"/>
                  </a:lnTo>
                  <a:lnTo>
                    <a:pt x="449" y="333"/>
                  </a:lnTo>
                  <a:lnTo>
                    <a:pt x="449" y="333"/>
                  </a:lnTo>
                  <a:lnTo>
                    <a:pt x="454" y="336"/>
                  </a:lnTo>
                  <a:lnTo>
                    <a:pt x="465" y="336"/>
                  </a:lnTo>
                  <a:lnTo>
                    <a:pt x="465" y="327"/>
                  </a:lnTo>
                  <a:lnTo>
                    <a:pt x="459" y="333"/>
                  </a:lnTo>
                  <a:lnTo>
                    <a:pt x="468" y="344"/>
                  </a:lnTo>
                  <a:lnTo>
                    <a:pt x="468" y="344"/>
                  </a:lnTo>
                  <a:lnTo>
                    <a:pt x="474" y="347"/>
                  </a:lnTo>
                  <a:lnTo>
                    <a:pt x="481" y="347"/>
                  </a:lnTo>
                  <a:lnTo>
                    <a:pt x="481" y="338"/>
                  </a:lnTo>
                  <a:lnTo>
                    <a:pt x="476" y="344"/>
                  </a:lnTo>
                  <a:lnTo>
                    <a:pt x="485" y="355"/>
                  </a:lnTo>
                  <a:lnTo>
                    <a:pt x="485" y="355"/>
                  </a:lnTo>
                  <a:lnTo>
                    <a:pt x="490" y="358"/>
                  </a:lnTo>
                  <a:lnTo>
                    <a:pt x="499" y="358"/>
                  </a:lnTo>
                  <a:lnTo>
                    <a:pt x="508" y="358"/>
                  </a:lnTo>
                  <a:lnTo>
                    <a:pt x="508" y="349"/>
                  </a:lnTo>
                  <a:lnTo>
                    <a:pt x="503" y="355"/>
                  </a:lnTo>
                  <a:lnTo>
                    <a:pt x="512" y="365"/>
                  </a:lnTo>
                  <a:lnTo>
                    <a:pt x="512" y="365"/>
                  </a:lnTo>
                  <a:lnTo>
                    <a:pt x="517" y="369"/>
                  </a:lnTo>
                  <a:lnTo>
                    <a:pt x="526" y="369"/>
                  </a:lnTo>
                  <a:lnTo>
                    <a:pt x="535" y="369"/>
                  </a:lnTo>
                  <a:lnTo>
                    <a:pt x="535" y="360"/>
                  </a:lnTo>
                  <a:lnTo>
                    <a:pt x="530" y="365"/>
                  </a:lnTo>
                  <a:lnTo>
                    <a:pt x="539" y="376"/>
                  </a:lnTo>
                  <a:lnTo>
                    <a:pt x="539" y="376"/>
                  </a:lnTo>
                  <a:lnTo>
                    <a:pt x="544" y="380"/>
                  </a:lnTo>
                  <a:lnTo>
                    <a:pt x="553" y="380"/>
                  </a:lnTo>
                  <a:lnTo>
                    <a:pt x="562" y="380"/>
                  </a:lnTo>
                  <a:lnTo>
                    <a:pt x="562" y="371"/>
                  </a:lnTo>
                  <a:lnTo>
                    <a:pt x="557" y="376"/>
                  </a:lnTo>
                  <a:lnTo>
                    <a:pt x="566" y="387"/>
                  </a:lnTo>
                  <a:lnTo>
                    <a:pt x="566" y="387"/>
                  </a:lnTo>
                  <a:lnTo>
                    <a:pt x="572" y="391"/>
                  </a:lnTo>
                  <a:lnTo>
                    <a:pt x="579" y="391"/>
                  </a:lnTo>
                  <a:lnTo>
                    <a:pt x="579" y="382"/>
                  </a:lnTo>
                  <a:lnTo>
                    <a:pt x="573" y="389"/>
                  </a:lnTo>
                  <a:lnTo>
                    <a:pt x="582" y="398"/>
                  </a:lnTo>
                  <a:lnTo>
                    <a:pt x="582" y="396"/>
                  </a:lnTo>
                  <a:lnTo>
                    <a:pt x="588" y="400"/>
                  </a:lnTo>
                  <a:lnTo>
                    <a:pt x="597" y="400"/>
                  </a:lnTo>
                  <a:lnTo>
                    <a:pt x="608" y="400"/>
                  </a:lnTo>
                  <a:lnTo>
                    <a:pt x="608" y="391"/>
                  </a:lnTo>
                  <a:lnTo>
                    <a:pt x="602" y="396"/>
                  </a:lnTo>
                  <a:lnTo>
                    <a:pt x="611" y="407"/>
                  </a:lnTo>
                  <a:lnTo>
                    <a:pt x="611" y="407"/>
                  </a:lnTo>
                  <a:lnTo>
                    <a:pt x="617" y="411"/>
                  </a:lnTo>
                  <a:lnTo>
                    <a:pt x="624" y="411"/>
                  </a:lnTo>
                  <a:lnTo>
                    <a:pt x="633" y="411"/>
                  </a:lnTo>
                  <a:lnTo>
                    <a:pt x="633" y="402"/>
                  </a:lnTo>
                  <a:lnTo>
                    <a:pt x="628" y="407"/>
                  </a:lnTo>
                  <a:lnTo>
                    <a:pt x="637" y="418"/>
                  </a:lnTo>
                  <a:lnTo>
                    <a:pt x="637" y="418"/>
                  </a:lnTo>
                  <a:lnTo>
                    <a:pt x="642" y="421"/>
                  </a:lnTo>
                  <a:lnTo>
                    <a:pt x="651" y="421"/>
                  </a:lnTo>
                  <a:lnTo>
                    <a:pt x="660" y="421"/>
                  </a:lnTo>
                  <a:lnTo>
                    <a:pt x="660" y="412"/>
                  </a:lnTo>
                  <a:lnTo>
                    <a:pt x="655" y="418"/>
                  </a:lnTo>
                  <a:lnTo>
                    <a:pt x="664" y="429"/>
                  </a:lnTo>
                  <a:lnTo>
                    <a:pt x="664" y="429"/>
                  </a:lnTo>
                  <a:lnTo>
                    <a:pt x="669" y="432"/>
                  </a:lnTo>
                  <a:lnTo>
                    <a:pt x="678" y="432"/>
                  </a:lnTo>
                  <a:lnTo>
                    <a:pt x="687" y="432"/>
                  </a:lnTo>
                  <a:lnTo>
                    <a:pt x="696" y="432"/>
                  </a:lnTo>
                  <a:lnTo>
                    <a:pt x="705" y="432"/>
                  </a:lnTo>
                  <a:lnTo>
                    <a:pt x="705" y="423"/>
                  </a:lnTo>
                  <a:lnTo>
                    <a:pt x="700" y="429"/>
                  </a:lnTo>
                  <a:lnTo>
                    <a:pt x="709" y="440"/>
                  </a:lnTo>
                  <a:lnTo>
                    <a:pt x="709" y="440"/>
                  </a:lnTo>
                  <a:lnTo>
                    <a:pt x="714" y="443"/>
                  </a:lnTo>
                  <a:lnTo>
                    <a:pt x="722" y="443"/>
                  </a:lnTo>
                  <a:lnTo>
                    <a:pt x="731" y="443"/>
                  </a:lnTo>
                  <a:lnTo>
                    <a:pt x="742" y="443"/>
                  </a:lnTo>
                  <a:lnTo>
                    <a:pt x="742" y="443"/>
                  </a:lnTo>
                  <a:lnTo>
                    <a:pt x="749" y="440"/>
                  </a:lnTo>
                  <a:lnTo>
                    <a:pt x="749" y="440"/>
                  </a:lnTo>
                  <a:lnTo>
                    <a:pt x="758" y="429"/>
                  </a:lnTo>
                  <a:lnTo>
                    <a:pt x="751" y="423"/>
                  </a:lnTo>
                  <a:lnTo>
                    <a:pt x="751" y="432"/>
                  </a:lnTo>
                  <a:lnTo>
                    <a:pt x="760" y="432"/>
                  </a:lnTo>
                  <a:lnTo>
                    <a:pt x="767" y="432"/>
                  </a:lnTo>
                  <a:lnTo>
                    <a:pt x="767" y="432"/>
                  </a:lnTo>
                  <a:lnTo>
                    <a:pt x="774" y="429"/>
                  </a:lnTo>
                  <a:lnTo>
                    <a:pt x="774" y="429"/>
                  </a:lnTo>
                  <a:lnTo>
                    <a:pt x="783" y="418"/>
                  </a:lnTo>
                  <a:lnTo>
                    <a:pt x="776" y="412"/>
                  </a:lnTo>
                  <a:lnTo>
                    <a:pt x="776" y="421"/>
                  </a:lnTo>
                  <a:lnTo>
                    <a:pt x="785" y="421"/>
                  </a:lnTo>
                  <a:lnTo>
                    <a:pt x="794" y="421"/>
                  </a:lnTo>
                  <a:lnTo>
                    <a:pt x="794" y="421"/>
                  </a:lnTo>
                  <a:lnTo>
                    <a:pt x="801" y="418"/>
                  </a:lnTo>
                  <a:lnTo>
                    <a:pt x="801" y="418"/>
                  </a:lnTo>
                  <a:lnTo>
                    <a:pt x="810" y="407"/>
                  </a:lnTo>
                  <a:lnTo>
                    <a:pt x="803" y="402"/>
                  </a:lnTo>
                  <a:lnTo>
                    <a:pt x="803" y="411"/>
                  </a:lnTo>
                  <a:lnTo>
                    <a:pt x="812" y="411"/>
                  </a:lnTo>
                  <a:lnTo>
                    <a:pt x="821" y="411"/>
                  </a:lnTo>
                  <a:lnTo>
                    <a:pt x="821" y="411"/>
                  </a:lnTo>
                  <a:lnTo>
                    <a:pt x="828" y="407"/>
                  </a:lnTo>
                  <a:lnTo>
                    <a:pt x="828" y="407"/>
                  </a:lnTo>
                  <a:lnTo>
                    <a:pt x="837" y="396"/>
                  </a:lnTo>
                  <a:lnTo>
                    <a:pt x="830" y="391"/>
                  </a:lnTo>
                  <a:lnTo>
                    <a:pt x="830" y="400"/>
                  </a:lnTo>
                  <a:lnTo>
                    <a:pt x="839" y="400"/>
                  </a:lnTo>
                  <a:lnTo>
                    <a:pt x="848" y="400"/>
                  </a:lnTo>
                  <a:lnTo>
                    <a:pt x="848" y="400"/>
                  </a:lnTo>
                  <a:lnTo>
                    <a:pt x="855" y="398"/>
                  </a:lnTo>
                  <a:lnTo>
                    <a:pt x="865" y="389"/>
                  </a:lnTo>
                  <a:lnTo>
                    <a:pt x="857" y="382"/>
                  </a:lnTo>
                  <a:lnTo>
                    <a:pt x="857" y="391"/>
                  </a:lnTo>
                  <a:lnTo>
                    <a:pt x="865" y="391"/>
                  </a:lnTo>
                  <a:lnTo>
                    <a:pt x="865" y="391"/>
                  </a:lnTo>
                  <a:lnTo>
                    <a:pt x="872" y="387"/>
                  </a:lnTo>
                  <a:lnTo>
                    <a:pt x="872" y="387"/>
                  </a:lnTo>
                  <a:lnTo>
                    <a:pt x="881" y="376"/>
                  </a:lnTo>
                  <a:lnTo>
                    <a:pt x="874" y="371"/>
                  </a:lnTo>
                  <a:lnTo>
                    <a:pt x="874" y="380"/>
                  </a:lnTo>
                  <a:lnTo>
                    <a:pt x="884" y="380"/>
                  </a:lnTo>
                  <a:lnTo>
                    <a:pt x="893" y="380"/>
                  </a:lnTo>
                  <a:lnTo>
                    <a:pt x="893" y="380"/>
                  </a:lnTo>
                  <a:lnTo>
                    <a:pt x="901" y="376"/>
                  </a:lnTo>
                  <a:lnTo>
                    <a:pt x="901" y="376"/>
                  </a:lnTo>
                  <a:lnTo>
                    <a:pt x="910" y="365"/>
                  </a:lnTo>
                  <a:lnTo>
                    <a:pt x="902" y="360"/>
                  </a:lnTo>
                  <a:lnTo>
                    <a:pt x="902" y="369"/>
                  </a:lnTo>
                  <a:lnTo>
                    <a:pt x="910" y="369"/>
                  </a:lnTo>
                  <a:lnTo>
                    <a:pt x="919" y="369"/>
                  </a:lnTo>
                  <a:lnTo>
                    <a:pt x="928" y="369"/>
                  </a:lnTo>
                  <a:lnTo>
                    <a:pt x="928" y="369"/>
                  </a:lnTo>
                  <a:lnTo>
                    <a:pt x="935" y="365"/>
                  </a:lnTo>
                  <a:lnTo>
                    <a:pt x="935" y="365"/>
                  </a:lnTo>
                  <a:lnTo>
                    <a:pt x="944" y="355"/>
                  </a:lnTo>
                  <a:lnTo>
                    <a:pt x="937" y="349"/>
                  </a:lnTo>
                  <a:lnTo>
                    <a:pt x="937" y="358"/>
                  </a:lnTo>
                  <a:lnTo>
                    <a:pt x="946" y="358"/>
                  </a:lnTo>
                  <a:lnTo>
                    <a:pt x="955" y="358"/>
                  </a:lnTo>
                  <a:lnTo>
                    <a:pt x="955" y="358"/>
                  </a:lnTo>
                  <a:lnTo>
                    <a:pt x="962" y="355"/>
                  </a:lnTo>
                  <a:lnTo>
                    <a:pt x="962" y="355"/>
                  </a:lnTo>
                  <a:lnTo>
                    <a:pt x="971" y="344"/>
                  </a:lnTo>
                  <a:lnTo>
                    <a:pt x="964" y="338"/>
                  </a:lnTo>
                  <a:lnTo>
                    <a:pt x="964" y="347"/>
                  </a:lnTo>
                  <a:lnTo>
                    <a:pt x="973" y="347"/>
                  </a:lnTo>
                  <a:lnTo>
                    <a:pt x="982" y="347"/>
                  </a:lnTo>
                  <a:lnTo>
                    <a:pt x="982" y="347"/>
                  </a:lnTo>
                  <a:lnTo>
                    <a:pt x="989" y="344"/>
                  </a:lnTo>
                  <a:lnTo>
                    <a:pt x="989" y="344"/>
                  </a:lnTo>
                  <a:lnTo>
                    <a:pt x="998" y="333"/>
                  </a:lnTo>
                  <a:lnTo>
                    <a:pt x="991" y="327"/>
                  </a:lnTo>
                  <a:lnTo>
                    <a:pt x="991" y="336"/>
                  </a:lnTo>
                  <a:lnTo>
                    <a:pt x="998" y="336"/>
                  </a:lnTo>
                  <a:lnTo>
                    <a:pt x="1007" y="336"/>
                  </a:lnTo>
                  <a:lnTo>
                    <a:pt x="1007" y="336"/>
                  </a:lnTo>
                  <a:lnTo>
                    <a:pt x="1015" y="333"/>
                  </a:lnTo>
                  <a:lnTo>
                    <a:pt x="1015" y="333"/>
                  </a:lnTo>
                  <a:lnTo>
                    <a:pt x="1024" y="322"/>
                  </a:lnTo>
                  <a:lnTo>
                    <a:pt x="1016" y="317"/>
                  </a:lnTo>
                  <a:lnTo>
                    <a:pt x="1016" y="326"/>
                  </a:lnTo>
                  <a:lnTo>
                    <a:pt x="1027" y="326"/>
                  </a:lnTo>
                  <a:lnTo>
                    <a:pt x="1036" y="326"/>
                  </a:lnTo>
                  <a:lnTo>
                    <a:pt x="1036" y="326"/>
                  </a:lnTo>
                  <a:lnTo>
                    <a:pt x="1044" y="324"/>
                  </a:lnTo>
                  <a:lnTo>
                    <a:pt x="1053" y="315"/>
                  </a:lnTo>
                  <a:lnTo>
                    <a:pt x="1045" y="308"/>
                  </a:lnTo>
                  <a:lnTo>
                    <a:pt x="1045" y="317"/>
                  </a:lnTo>
                  <a:lnTo>
                    <a:pt x="1053" y="317"/>
                  </a:lnTo>
                  <a:lnTo>
                    <a:pt x="1062" y="317"/>
                  </a:lnTo>
                  <a:lnTo>
                    <a:pt x="1071" y="317"/>
                  </a:lnTo>
                  <a:lnTo>
                    <a:pt x="1080" y="317"/>
                  </a:lnTo>
                  <a:lnTo>
                    <a:pt x="1089" y="317"/>
                  </a:lnTo>
                  <a:lnTo>
                    <a:pt x="1098" y="317"/>
                  </a:lnTo>
                  <a:lnTo>
                    <a:pt x="1107" y="317"/>
                  </a:lnTo>
                  <a:lnTo>
                    <a:pt x="1116" y="317"/>
                  </a:lnTo>
                  <a:lnTo>
                    <a:pt x="1125" y="317"/>
                  </a:lnTo>
                  <a:lnTo>
                    <a:pt x="1125" y="317"/>
                  </a:lnTo>
                  <a:lnTo>
                    <a:pt x="1132" y="313"/>
                  </a:lnTo>
                  <a:lnTo>
                    <a:pt x="1132" y="313"/>
                  </a:lnTo>
                  <a:lnTo>
                    <a:pt x="1141" y="302"/>
                  </a:lnTo>
                  <a:lnTo>
                    <a:pt x="1129" y="291"/>
                  </a:lnTo>
                  <a:lnTo>
                    <a:pt x="1120" y="302"/>
                  </a:lnTo>
                  <a:lnTo>
                    <a:pt x="1125" y="308"/>
                  </a:lnTo>
                  <a:lnTo>
                    <a:pt x="1125" y="299"/>
                  </a:lnTo>
                  <a:lnTo>
                    <a:pt x="1116" y="299"/>
                  </a:lnTo>
                  <a:lnTo>
                    <a:pt x="1107" y="299"/>
                  </a:lnTo>
                  <a:lnTo>
                    <a:pt x="1098" y="299"/>
                  </a:lnTo>
                  <a:lnTo>
                    <a:pt x="1089" y="299"/>
                  </a:lnTo>
                  <a:lnTo>
                    <a:pt x="1080" y="299"/>
                  </a:lnTo>
                  <a:lnTo>
                    <a:pt x="1071" y="299"/>
                  </a:lnTo>
                  <a:lnTo>
                    <a:pt x="1062" y="299"/>
                  </a:lnTo>
                  <a:lnTo>
                    <a:pt x="1053" y="299"/>
                  </a:lnTo>
                  <a:lnTo>
                    <a:pt x="1045" y="299"/>
                  </a:lnTo>
                  <a:lnTo>
                    <a:pt x="1045" y="299"/>
                  </a:lnTo>
                  <a:lnTo>
                    <a:pt x="1040" y="302"/>
                  </a:lnTo>
                  <a:lnTo>
                    <a:pt x="1031" y="311"/>
                  </a:lnTo>
                  <a:lnTo>
                    <a:pt x="1036" y="317"/>
                  </a:lnTo>
                  <a:lnTo>
                    <a:pt x="1036" y="308"/>
                  </a:lnTo>
                  <a:lnTo>
                    <a:pt x="1027" y="308"/>
                  </a:lnTo>
                  <a:lnTo>
                    <a:pt x="1016" y="308"/>
                  </a:lnTo>
                  <a:lnTo>
                    <a:pt x="1016" y="308"/>
                  </a:lnTo>
                  <a:lnTo>
                    <a:pt x="1011" y="311"/>
                  </a:lnTo>
                  <a:lnTo>
                    <a:pt x="1011" y="311"/>
                  </a:lnTo>
                  <a:lnTo>
                    <a:pt x="1002" y="322"/>
                  </a:lnTo>
                  <a:lnTo>
                    <a:pt x="1007" y="327"/>
                  </a:lnTo>
                  <a:lnTo>
                    <a:pt x="1007" y="318"/>
                  </a:lnTo>
                  <a:lnTo>
                    <a:pt x="998" y="318"/>
                  </a:lnTo>
                  <a:lnTo>
                    <a:pt x="991" y="318"/>
                  </a:lnTo>
                  <a:lnTo>
                    <a:pt x="991" y="318"/>
                  </a:lnTo>
                  <a:lnTo>
                    <a:pt x="986" y="322"/>
                  </a:lnTo>
                  <a:lnTo>
                    <a:pt x="986" y="322"/>
                  </a:lnTo>
                  <a:lnTo>
                    <a:pt x="977" y="333"/>
                  </a:lnTo>
                  <a:lnTo>
                    <a:pt x="982" y="338"/>
                  </a:lnTo>
                  <a:lnTo>
                    <a:pt x="982" y="329"/>
                  </a:lnTo>
                  <a:lnTo>
                    <a:pt x="973" y="329"/>
                  </a:lnTo>
                  <a:lnTo>
                    <a:pt x="964" y="329"/>
                  </a:lnTo>
                  <a:lnTo>
                    <a:pt x="964" y="329"/>
                  </a:lnTo>
                  <a:lnTo>
                    <a:pt x="959" y="333"/>
                  </a:lnTo>
                  <a:lnTo>
                    <a:pt x="959" y="333"/>
                  </a:lnTo>
                  <a:lnTo>
                    <a:pt x="950" y="344"/>
                  </a:lnTo>
                  <a:lnTo>
                    <a:pt x="955" y="349"/>
                  </a:lnTo>
                  <a:lnTo>
                    <a:pt x="955" y="340"/>
                  </a:lnTo>
                  <a:lnTo>
                    <a:pt x="946" y="340"/>
                  </a:lnTo>
                  <a:lnTo>
                    <a:pt x="937" y="340"/>
                  </a:lnTo>
                  <a:lnTo>
                    <a:pt x="937" y="340"/>
                  </a:lnTo>
                  <a:lnTo>
                    <a:pt x="931" y="344"/>
                  </a:lnTo>
                  <a:lnTo>
                    <a:pt x="931" y="344"/>
                  </a:lnTo>
                  <a:lnTo>
                    <a:pt x="922" y="355"/>
                  </a:lnTo>
                  <a:lnTo>
                    <a:pt x="928" y="360"/>
                  </a:lnTo>
                  <a:lnTo>
                    <a:pt x="928" y="351"/>
                  </a:lnTo>
                  <a:lnTo>
                    <a:pt x="919" y="351"/>
                  </a:lnTo>
                  <a:lnTo>
                    <a:pt x="910" y="351"/>
                  </a:lnTo>
                  <a:lnTo>
                    <a:pt x="902" y="351"/>
                  </a:lnTo>
                  <a:lnTo>
                    <a:pt x="902" y="351"/>
                  </a:lnTo>
                  <a:lnTo>
                    <a:pt x="897" y="355"/>
                  </a:lnTo>
                  <a:lnTo>
                    <a:pt x="897" y="355"/>
                  </a:lnTo>
                  <a:lnTo>
                    <a:pt x="888" y="365"/>
                  </a:lnTo>
                  <a:lnTo>
                    <a:pt x="893" y="371"/>
                  </a:lnTo>
                  <a:lnTo>
                    <a:pt x="893" y="362"/>
                  </a:lnTo>
                  <a:lnTo>
                    <a:pt x="884" y="362"/>
                  </a:lnTo>
                  <a:lnTo>
                    <a:pt x="874" y="362"/>
                  </a:lnTo>
                  <a:lnTo>
                    <a:pt x="874" y="362"/>
                  </a:lnTo>
                  <a:lnTo>
                    <a:pt x="868" y="365"/>
                  </a:lnTo>
                  <a:lnTo>
                    <a:pt x="868" y="365"/>
                  </a:lnTo>
                  <a:lnTo>
                    <a:pt x="859" y="376"/>
                  </a:lnTo>
                  <a:lnTo>
                    <a:pt x="865" y="382"/>
                  </a:lnTo>
                  <a:lnTo>
                    <a:pt x="865" y="373"/>
                  </a:lnTo>
                  <a:lnTo>
                    <a:pt x="857" y="373"/>
                  </a:lnTo>
                  <a:lnTo>
                    <a:pt x="857" y="373"/>
                  </a:lnTo>
                  <a:lnTo>
                    <a:pt x="852" y="376"/>
                  </a:lnTo>
                  <a:lnTo>
                    <a:pt x="843" y="385"/>
                  </a:lnTo>
                  <a:lnTo>
                    <a:pt x="848" y="391"/>
                  </a:lnTo>
                  <a:lnTo>
                    <a:pt x="848" y="382"/>
                  </a:lnTo>
                  <a:lnTo>
                    <a:pt x="839" y="382"/>
                  </a:lnTo>
                  <a:lnTo>
                    <a:pt x="830" y="382"/>
                  </a:lnTo>
                  <a:lnTo>
                    <a:pt x="830" y="382"/>
                  </a:lnTo>
                  <a:lnTo>
                    <a:pt x="825" y="385"/>
                  </a:lnTo>
                  <a:lnTo>
                    <a:pt x="825" y="385"/>
                  </a:lnTo>
                  <a:lnTo>
                    <a:pt x="816" y="396"/>
                  </a:lnTo>
                  <a:lnTo>
                    <a:pt x="821" y="402"/>
                  </a:lnTo>
                  <a:lnTo>
                    <a:pt x="821" y="393"/>
                  </a:lnTo>
                  <a:lnTo>
                    <a:pt x="812" y="393"/>
                  </a:lnTo>
                  <a:lnTo>
                    <a:pt x="803" y="393"/>
                  </a:lnTo>
                  <a:lnTo>
                    <a:pt x="803" y="393"/>
                  </a:lnTo>
                  <a:lnTo>
                    <a:pt x="798" y="396"/>
                  </a:lnTo>
                  <a:lnTo>
                    <a:pt x="798" y="396"/>
                  </a:lnTo>
                  <a:lnTo>
                    <a:pt x="789" y="407"/>
                  </a:lnTo>
                  <a:lnTo>
                    <a:pt x="794" y="412"/>
                  </a:lnTo>
                  <a:lnTo>
                    <a:pt x="794" y="403"/>
                  </a:lnTo>
                  <a:lnTo>
                    <a:pt x="785" y="403"/>
                  </a:lnTo>
                  <a:lnTo>
                    <a:pt x="776" y="403"/>
                  </a:lnTo>
                  <a:lnTo>
                    <a:pt x="776" y="403"/>
                  </a:lnTo>
                  <a:lnTo>
                    <a:pt x="770" y="407"/>
                  </a:lnTo>
                  <a:lnTo>
                    <a:pt x="770" y="407"/>
                  </a:lnTo>
                  <a:lnTo>
                    <a:pt x="761" y="418"/>
                  </a:lnTo>
                  <a:lnTo>
                    <a:pt x="767" y="423"/>
                  </a:lnTo>
                  <a:lnTo>
                    <a:pt x="767" y="414"/>
                  </a:lnTo>
                  <a:lnTo>
                    <a:pt x="760" y="414"/>
                  </a:lnTo>
                  <a:lnTo>
                    <a:pt x="751" y="414"/>
                  </a:lnTo>
                  <a:lnTo>
                    <a:pt x="751" y="414"/>
                  </a:lnTo>
                  <a:lnTo>
                    <a:pt x="745" y="418"/>
                  </a:lnTo>
                  <a:lnTo>
                    <a:pt x="745" y="418"/>
                  </a:lnTo>
                  <a:lnTo>
                    <a:pt x="736" y="429"/>
                  </a:lnTo>
                  <a:lnTo>
                    <a:pt x="742" y="434"/>
                  </a:lnTo>
                  <a:lnTo>
                    <a:pt x="742" y="425"/>
                  </a:lnTo>
                  <a:lnTo>
                    <a:pt x="731" y="425"/>
                  </a:lnTo>
                  <a:lnTo>
                    <a:pt x="722" y="425"/>
                  </a:lnTo>
                  <a:lnTo>
                    <a:pt x="714" y="425"/>
                  </a:lnTo>
                  <a:lnTo>
                    <a:pt x="714" y="434"/>
                  </a:lnTo>
                  <a:lnTo>
                    <a:pt x="722" y="429"/>
                  </a:lnTo>
                  <a:lnTo>
                    <a:pt x="713" y="418"/>
                  </a:lnTo>
                  <a:lnTo>
                    <a:pt x="713" y="418"/>
                  </a:lnTo>
                  <a:lnTo>
                    <a:pt x="705" y="414"/>
                  </a:lnTo>
                  <a:lnTo>
                    <a:pt x="696" y="414"/>
                  </a:lnTo>
                  <a:lnTo>
                    <a:pt x="687" y="414"/>
                  </a:lnTo>
                  <a:lnTo>
                    <a:pt x="678" y="414"/>
                  </a:lnTo>
                  <a:lnTo>
                    <a:pt x="669" y="414"/>
                  </a:lnTo>
                  <a:lnTo>
                    <a:pt x="669" y="423"/>
                  </a:lnTo>
                  <a:lnTo>
                    <a:pt x="676" y="418"/>
                  </a:lnTo>
                  <a:lnTo>
                    <a:pt x="667" y="407"/>
                  </a:lnTo>
                  <a:lnTo>
                    <a:pt x="667" y="407"/>
                  </a:lnTo>
                  <a:lnTo>
                    <a:pt x="660" y="403"/>
                  </a:lnTo>
                  <a:lnTo>
                    <a:pt x="651" y="403"/>
                  </a:lnTo>
                  <a:lnTo>
                    <a:pt x="642" y="403"/>
                  </a:lnTo>
                  <a:lnTo>
                    <a:pt x="642" y="412"/>
                  </a:lnTo>
                  <a:lnTo>
                    <a:pt x="649" y="407"/>
                  </a:lnTo>
                  <a:lnTo>
                    <a:pt x="640" y="396"/>
                  </a:lnTo>
                  <a:lnTo>
                    <a:pt x="640" y="396"/>
                  </a:lnTo>
                  <a:lnTo>
                    <a:pt x="633" y="393"/>
                  </a:lnTo>
                  <a:lnTo>
                    <a:pt x="624" y="393"/>
                  </a:lnTo>
                  <a:lnTo>
                    <a:pt x="617" y="393"/>
                  </a:lnTo>
                  <a:lnTo>
                    <a:pt x="617" y="402"/>
                  </a:lnTo>
                  <a:lnTo>
                    <a:pt x="624" y="396"/>
                  </a:lnTo>
                  <a:lnTo>
                    <a:pt x="615" y="385"/>
                  </a:lnTo>
                  <a:lnTo>
                    <a:pt x="615" y="385"/>
                  </a:lnTo>
                  <a:lnTo>
                    <a:pt x="608" y="382"/>
                  </a:lnTo>
                  <a:lnTo>
                    <a:pt x="597" y="382"/>
                  </a:lnTo>
                  <a:lnTo>
                    <a:pt x="588" y="382"/>
                  </a:lnTo>
                  <a:lnTo>
                    <a:pt x="588" y="391"/>
                  </a:lnTo>
                  <a:lnTo>
                    <a:pt x="595" y="385"/>
                  </a:lnTo>
                  <a:lnTo>
                    <a:pt x="586" y="376"/>
                  </a:lnTo>
                  <a:lnTo>
                    <a:pt x="586" y="376"/>
                  </a:lnTo>
                  <a:lnTo>
                    <a:pt x="579" y="373"/>
                  </a:lnTo>
                  <a:lnTo>
                    <a:pt x="572" y="373"/>
                  </a:lnTo>
                  <a:lnTo>
                    <a:pt x="572" y="382"/>
                  </a:lnTo>
                  <a:lnTo>
                    <a:pt x="579" y="376"/>
                  </a:lnTo>
                  <a:lnTo>
                    <a:pt x="570" y="365"/>
                  </a:lnTo>
                  <a:lnTo>
                    <a:pt x="570" y="365"/>
                  </a:lnTo>
                  <a:lnTo>
                    <a:pt x="562" y="362"/>
                  </a:lnTo>
                  <a:lnTo>
                    <a:pt x="553" y="362"/>
                  </a:lnTo>
                  <a:lnTo>
                    <a:pt x="544" y="362"/>
                  </a:lnTo>
                  <a:lnTo>
                    <a:pt x="544" y="371"/>
                  </a:lnTo>
                  <a:lnTo>
                    <a:pt x="552" y="365"/>
                  </a:lnTo>
                  <a:lnTo>
                    <a:pt x="543" y="355"/>
                  </a:lnTo>
                  <a:lnTo>
                    <a:pt x="543" y="355"/>
                  </a:lnTo>
                  <a:lnTo>
                    <a:pt x="535" y="351"/>
                  </a:lnTo>
                  <a:lnTo>
                    <a:pt x="526" y="351"/>
                  </a:lnTo>
                  <a:lnTo>
                    <a:pt x="517" y="351"/>
                  </a:lnTo>
                  <a:lnTo>
                    <a:pt x="517" y="360"/>
                  </a:lnTo>
                  <a:lnTo>
                    <a:pt x="524" y="355"/>
                  </a:lnTo>
                  <a:lnTo>
                    <a:pt x="515" y="344"/>
                  </a:lnTo>
                  <a:lnTo>
                    <a:pt x="515" y="344"/>
                  </a:lnTo>
                  <a:lnTo>
                    <a:pt x="508" y="340"/>
                  </a:lnTo>
                  <a:lnTo>
                    <a:pt x="499" y="340"/>
                  </a:lnTo>
                  <a:lnTo>
                    <a:pt x="490" y="340"/>
                  </a:lnTo>
                  <a:lnTo>
                    <a:pt x="490" y="349"/>
                  </a:lnTo>
                  <a:lnTo>
                    <a:pt x="497" y="344"/>
                  </a:lnTo>
                  <a:lnTo>
                    <a:pt x="488" y="333"/>
                  </a:lnTo>
                  <a:lnTo>
                    <a:pt x="488" y="333"/>
                  </a:lnTo>
                  <a:lnTo>
                    <a:pt x="481" y="329"/>
                  </a:lnTo>
                  <a:lnTo>
                    <a:pt x="474" y="329"/>
                  </a:lnTo>
                  <a:lnTo>
                    <a:pt x="474" y="338"/>
                  </a:lnTo>
                  <a:lnTo>
                    <a:pt x="481" y="333"/>
                  </a:lnTo>
                  <a:lnTo>
                    <a:pt x="472" y="322"/>
                  </a:lnTo>
                  <a:lnTo>
                    <a:pt x="472" y="322"/>
                  </a:lnTo>
                  <a:lnTo>
                    <a:pt x="465" y="318"/>
                  </a:lnTo>
                  <a:lnTo>
                    <a:pt x="454" y="318"/>
                  </a:lnTo>
                  <a:lnTo>
                    <a:pt x="454" y="327"/>
                  </a:lnTo>
                  <a:lnTo>
                    <a:pt x="461" y="322"/>
                  </a:lnTo>
                  <a:lnTo>
                    <a:pt x="452" y="311"/>
                  </a:lnTo>
                  <a:lnTo>
                    <a:pt x="452" y="311"/>
                  </a:lnTo>
                  <a:lnTo>
                    <a:pt x="445" y="308"/>
                  </a:lnTo>
                  <a:lnTo>
                    <a:pt x="436" y="308"/>
                  </a:lnTo>
                  <a:lnTo>
                    <a:pt x="436" y="317"/>
                  </a:lnTo>
                  <a:lnTo>
                    <a:pt x="443" y="311"/>
                  </a:lnTo>
                  <a:lnTo>
                    <a:pt x="436" y="302"/>
                  </a:lnTo>
                  <a:lnTo>
                    <a:pt x="436" y="302"/>
                  </a:lnTo>
                  <a:lnTo>
                    <a:pt x="429" y="299"/>
                  </a:lnTo>
                  <a:lnTo>
                    <a:pt x="420" y="299"/>
                  </a:lnTo>
                  <a:lnTo>
                    <a:pt x="420" y="308"/>
                  </a:lnTo>
                  <a:lnTo>
                    <a:pt x="427" y="302"/>
                  </a:lnTo>
                  <a:lnTo>
                    <a:pt x="418" y="291"/>
                  </a:lnTo>
                  <a:lnTo>
                    <a:pt x="418" y="291"/>
                  </a:lnTo>
                  <a:lnTo>
                    <a:pt x="411" y="288"/>
                  </a:lnTo>
                  <a:lnTo>
                    <a:pt x="401" y="288"/>
                  </a:lnTo>
                  <a:lnTo>
                    <a:pt x="401" y="297"/>
                  </a:lnTo>
                  <a:lnTo>
                    <a:pt x="409" y="291"/>
                  </a:lnTo>
                  <a:lnTo>
                    <a:pt x="400" y="280"/>
                  </a:lnTo>
                  <a:lnTo>
                    <a:pt x="391" y="270"/>
                  </a:lnTo>
                  <a:lnTo>
                    <a:pt x="391" y="270"/>
                  </a:lnTo>
                  <a:lnTo>
                    <a:pt x="383" y="266"/>
                  </a:lnTo>
                  <a:lnTo>
                    <a:pt x="374" y="266"/>
                  </a:lnTo>
                  <a:lnTo>
                    <a:pt x="374" y="275"/>
                  </a:lnTo>
                  <a:lnTo>
                    <a:pt x="382" y="270"/>
                  </a:lnTo>
                  <a:lnTo>
                    <a:pt x="373" y="259"/>
                  </a:lnTo>
                  <a:lnTo>
                    <a:pt x="373" y="259"/>
                  </a:lnTo>
                  <a:lnTo>
                    <a:pt x="365" y="255"/>
                  </a:lnTo>
                  <a:lnTo>
                    <a:pt x="356" y="255"/>
                  </a:lnTo>
                  <a:lnTo>
                    <a:pt x="356" y="264"/>
                  </a:lnTo>
                  <a:lnTo>
                    <a:pt x="364" y="259"/>
                  </a:lnTo>
                  <a:lnTo>
                    <a:pt x="354" y="248"/>
                  </a:lnTo>
                  <a:lnTo>
                    <a:pt x="354" y="248"/>
                  </a:lnTo>
                  <a:lnTo>
                    <a:pt x="347" y="244"/>
                  </a:lnTo>
                  <a:lnTo>
                    <a:pt x="340" y="244"/>
                  </a:lnTo>
                  <a:lnTo>
                    <a:pt x="340" y="253"/>
                  </a:lnTo>
                  <a:lnTo>
                    <a:pt x="347" y="248"/>
                  </a:lnTo>
                  <a:lnTo>
                    <a:pt x="338" y="237"/>
                  </a:lnTo>
                  <a:lnTo>
                    <a:pt x="338" y="237"/>
                  </a:lnTo>
                  <a:lnTo>
                    <a:pt x="331" y="233"/>
                  </a:lnTo>
                  <a:lnTo>
                    <a:pt x="322" y="233"/>
                  </a:lnTo>
                  <a:lnTo>
                    <a:pt x="322" y="242"/>
                  </a:lnTo>
                  <a:lnTo>
                    <a:pt x="329" y="237"/>
                  </a:lnTo>
                  <a:lnTo>
                    <a:pt x="318" y="226"/>
                  </a:lnTo>
                  <a:lnTo>
                    <a:pt x="309" y="217"/>
                  </a:lnTo>
                  <a:lnTo>
                    <a:pt x="309" y="217"/>
                  </a:lnTo>
                  <a:lnTo>
                    <a:pt x="302" y="214"/>
                  </a:lnTo>
                  <a:lnTo>
                    <a:pt x="293" y="214"/>
                  </a:lnTo>
                  <a:lnTo>
                    <a:pt x="293" y="223"/>
                  </a:lnTo>
                  <a:lnTo>
                    <a:pt x="300" y="219"/>
                  </a:lnTo>
                  <a:lnTo>
                    <a:pt x="293" y="208"/>
                  </a:lnTo>
                  <a:lnTo>
                    <a:pt x="293" y="206"/>
                  </a:lnTo>
                  <a:lnTo>
                    <a:pt x="286" y="203"/>
                  </a:lnTo>
                  <a:lnTo>
                    <a:pt x="277" y="203"/>
                  </a:lnTo>
                  <a:lnTo>
                    <a:pt x="277" y="212"/>
                  </a:lnTo>
                  <a:lnTo>
                    <a:pt x="284" y="206"/>
                  </a:lnTo>
                  <a:lnTo>
                    <a:pt x="275" y="195"/>
                  </a:lnTo>
                  <a:lnTo>
                    <a:pt x="266" y="185"/>
                  </a:lnTo>
                  <a:lnTo>
                    <a:pt x="266" y="185"/>
                  </a:lnTo>
                  <a:lnTo>
                    <a:pt x="259" y="181"/>
                  </a:lnTo>
                  <a:lnTo>
                    <a:pt x="250" y="181"/>
                  </a:lnTo>
                  <a:lnTo>
                    <a:pt x="250" y="190"/>
                  </a:lnTo>
                  <a:lnTo>
                    <a:pt x="257" y="185"/>
                  </a:lnTo>
                  <a:lnTo>
                    <a:pt x="248" y="174"/>
                  </a:lnTo>
                  <a:lnTo>
                    <a:pt x="248" y="174"/>
                  </a:lnTo>
                  <a:lnTo>
                    <a:pt x="241" y="170"/>
                  </a:lnTo>
                  <a:lnTo>
                    <a:pt x="231" y="170"/>
                  </a:lnTo>
                  <a:lnTo>
                    <a:pt x="231" y="179"/>
                  </a:lnTo>
                  <a:lnTo>
                    <a:pt x="239" y="174"/>
                  </a:lnTo>
                  <a:lnTo>
                    <a:pt x="230" y="163"/>
                  </a:lnTo>
                  <a:lnTo>
                    <a:pt x="221" y="152"/>
                  </a:lnTo>
                  <a:lnTo>
                    <a:pt x="221" y="152"/>
                  </a:lnTo>
                  <a:lnTo>
                    <a:pt x="212" y="143"/>
                  </a:lnTo>
                  <a:lnTo>
                    <a:pt x="212" y="143"/>
                  </a:lnTo>
                  <a:lnTo>
                    <a:pt x="204" y="139"/>
                  </a:lnTo>
                  <a:lnTo>
                    <a:pt x="197" y="139"/>
                  </a:lnTo>
                  <a:lnTo>
                    <a:pt x="197" y="148"/>
                  </a:lnTo>
                  <a:lnTo>
                    <a:pt x="204" y="143"/>
                  </a:lnTo>
                  <a:lnTo>
                    <a:pt x="195" y="132"/>
                  </a:lnTo>
                  <a:lnTo>
                    <a:pt x="195" y="132"/>
                  </a:lnTo>
                  <a:lnTo>
                    <a:pt x="188" y="129"/>
                  </a:lnTo>
                  <a:lnTo>
                    <a:pt x="179" y="129"/>
                  </a:lnTo>
                  <a:lnTo>
                    <a:pt x="179" y="138"/>
                  </a:lnTo>
                  <a:lnTo>
                    <a:pt x="186" y="132"/>
                  </a:lnTo>
                  <a:lnTo>
                    <a:pt x="175" y="121"/>
                  </a:lnTo>
                  <a:lnTo>
                    <a:pt x="168" y="127"/>
                  </a:lnTo>
                  <a:lnTo>
                    <a:pt x="175" y="121"/>
                  </a:lnTo>
                  <a:lnTo>
                    <a:pt x="166" y="110"/>
                  </a:lnTo>
                  <a:lnTo>
                    <a:pt x="166" y="110"/>
                  </a:lnTo>
                  <a:lnTo>
                    <a:pt x="159" y="107"/>
                  </a:lnTo>
                  <a:lnTo>
                    <a:pt x="150" y="107"/>
                  </a:lnTo>
                  <a:lnTo>
                    <a:pt x="150" y="116"/>
                  </a:lnTo>
                  <a:lnTo>
                    <a:pt x="157" y="112"/>
                  </a:lnTo>
                  <a:lnTo>
                    <a:pt x="150" y="101"/>
                  </a:lnTo>
                  <a:lnTo>
                    <a:pt x="150" y="100"/>
                  </a:lnTo>
                  <a:lnTo>
                    <a:pt x="141" y="89"/>
                  </a:lnTo>
                  <a:lnTo>
                    <a:pt x="132" y="78"/>
                  </a:lnTo>
                  <a:lnTo>
                    <a:pt x="132" y="78"/>
                  </a:lnTo>
                  <a:lnTo>
                    <a:pt x="125" y="74"/>
                  </a:lnTo>
                  <a:lnTo>
                    <a:pt x="116" y="74"/>
                  </a:lnTo>
                  <a:lnTo>
                    <a:pt x="116" y="83"/>
                  </a:lnTo>
                  <a:lnTo>
                    <a:pt x="123" y="78"/>
                  </a:lnTo>
                  <a:lnTo>
                    <a:pt x="114" y="69"/>
                  </a:lnTo>
                  <a:lnTo>
                    <a:pt x="107" y="74"/>
                  </a:lnTo>
                  <a:lnTo>
                    <a:pt x="114" y="69"/>
                  </a:lnTo>
                  <a:lnTo>
                    <a:pt x="105" y="58"/>
                  </a:lnTo>
                  <a:lnTo>
                    <a:pt x="105" y="58"/>
                  </a:lnTo>
                  <a:lnTo>
                    <a:pt x="98" y="54"/>
                  </a:lnTo>
                  <a:lnTo>
                    <a:pt x="89" y="54"/>
                  </a:lnTo>
                  <a:lnTo>
                    <a:pt x="89" y="63"/>
                  </a:lnTo>
                  <a:lnTo>
                    <a:pt x="96" y="58"/>
                  </a:lnTo>
                  <a:lnTo>
                    <a:pt x="87" y="47"/>
                  </a:lnTo>
                  <a:lnTo>
                    <a:pt x="87" y="47"/>
                  </a:lnTo>
                  <a:lnTo>
                    <a:pt x="80" y="44"/>
                  </a:lnTo>
                  <a:lnTo>
                    <a:pt x="71" y="44"/>
                  </a:lnTo>
                  <a:lnTo>
                    <a:pt x="71" y="53"/>
                  </a:lnTo>
                  <a:lnTo>
                    <a:pt x="78" y="47"/>
                  </a:lnTo>
                  <a:lnTo>
                    <a:pt x="69" y="36"/>
                  </a:lnTo>
                  <a:lnTo>
                    <a:pt x="61" y="42"/>
                  </a:lnTo>
                  <a:lnTo>
                    <a:pt x="69" y="38"/>
                  </a:lnTo>
                  <a:lnTo>
                    <a:pt x="61" y="27"/>
                  </a:lnTo>
                  <a:lnTo>
                    <a:pt x="61" y="25"/>
                  </a:lnTo>
                  <a:lnTo>
                    <a:pt x="54" y="22"/>
                  </a:lnTo>
                  <a:lnTo>
                    <a:pt x="45" y="22"/>
                  </a:lnTo>
                  <a:lnTo>
                    <a:pt x="45" y="31"/>
                  </a:lnTo>
                  <a:lnTo>
                    <a:pt x="52" y="25"/>
                  </a:lnTo>
                  <a:lnTo>
                    <a:pt x="43" y="15"/>
                  </a:lnTo>
                  <a:lnTo>
                    <a:pt x="43" y="15"/>
                  </a:lnTo>
                  <a:lnTo>
                    <a:pt x="36" y="11"/>
                  </a:lnTo>
                  <a:lnTo>
                    <a:pt x="25" y="11"/>
                  </a:lnTo>
                  <a:lnTo>
                    <a:pt x="16" y="11"/>
                  </a:lnTo>
                  <a:lnTo>
                    <a:pt x="16" y="20"/>
                  </a:lnTo>
                  <a:lnTo>
                    <a:pt x="23" y="16"/>
                  </a:lnTo>
                  <a:lnTo>
                    <a:pt x="16" y="6"/>
                  </a:lnTo>
                  <a:lnTo>
                    <a:pt x="16" y="4"/>
                  </a:lnTo>
                  <a:lnTo>
                    <a:pt x="9"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80" name="Freeform 104">
              <a:extLst>
                <a:ext uri="{FF2B5EF4-FFF2-40B4-BE49-F238E27FC236}">
                  <a16:creationId xmlns:a16="http://schemas.microsoft.com/office/drawing/2014/main" id="{70DA7D29-357D-479B-9EC3-E1D1C48B1D32}"/>
                </a:ext>
              </a:extLst>
            </p:cNvPr>
            <p:cNvSpPr>
              <a:spLocks/>
            </p:cNvSpPr>
            <p:nvPr/>
          </p:nvSpPr>
          <p:spPr bwMode="auto">
            <a:xfrm>
              <a:off x="749" y="2551"/>
              <a:ext cx="570" cy="161"/>
            </a:xfrm>
            <a:custGeom>
              <a:avLst/>
              <a:gdLst>
                <a:gd name="T0" fmla="*/ 25 w 1139"/>
                <a:gd name="T1" fmla="*/ 251 h 321"/>
                <a:gd name="T2" fmla="*/ 62 w 1139"/>
                <a:gd name="T3" fmla="*/ 226 h 321"/>
                <a:gd name="T4" fmla="*/ 89 w 1139"/>
                <a:gd name="T5" fmla="*/ 197 h 321"/>
                <a:gd name="T6" fmla="*/ 123 w 1139"/>
                <a:gd name="T7" fmla="*/ 162 h 321"/>
                <a:gd name="T8" fmla="*/ 157 w 1139"/>
                <a:gd name="T9" fmla="*/ 130 h 321"/>
                <a:gd name="T10" fmla="*/ 184 w 1139"/>
                <a:gd name="T11" fmla="*/ 110 h 321"/>
                <a:gd name="T12" fmla="*/ 230 w 1139"/>
                <a:gd name="T13" fmla="*/ 66 h 321"/>
                <a:gd name="T14" fmla="*/ 248 w 1139"/>
                <a:gd name="T15" fmla="*/ 48 h 321"/>
                <a:gd name="T16" fmla="*/ 279 w 1139"/>
                <a:gd name="T17" fmla="*/ 36 h 321"/>
                <a:gd name="T18" fmla="*/ 306 w 1139"/>
                <a:gd name="T19" fmla="*/ 38 h 321"/>
                <a:gd name="T20" fmla="*/ 356 w 1139"/>
                <a:gd name="T21" fmla="*/ 39 h 321"/>
                <a:gd name="T22" fmla="*/ 400 w 1139"/>
                <a:gd name="T23" fmla="*/ 39 h 321"/>
                <a:gd name="T24" fmla="*/ 436 w 1139"/>
                <a:gd name="T25" fmla="*/ 48 h 321"/>
                <a:gd name="T26" fmla="*/ 470 w 1139"/>
                <a:gd name="T27" fmla="*/ 25 h 321"/>
                <a:gd name="T28" fmla="*/ 499 w 1139"/>
                <a:gd name="T29" fmla="*/ 9 h 321"/>
                <a:gd name="T30" fmla="*/ 546 w 1139"/>
                <a:gd name="T31" fmla="*/ 38 h 321"/>
                <a:gd name="T32" fmla="*/ 588 w 1139"/>
                <a:gd name="T33" fmla="*/ 59 h 321"/>
                <a:gd name="T34" fmla="*/ 617 w 1139"/>
                <a:gd name="T35" fmla="*/ 88 h 321"/>
                <a:gd name="T36" fmla="*/ 655 w 1139"/>
                <a:gd name="T37" fmla="*/ 119 h 321"/>
                <a:gd name="T38" fmla="*/ 695 w 1139"/>
                <a:gd name="T39" fmla="*/ 135 h 321"/>
                <a:gd name="T40" fmla="*/ 725 w 1139"/>
                <a:gd name="T41" fmla="*/ 173 h 321"/>
                <a:gd name="T42" fmla="*/ 765 w 1139"/>
                <a:gd name="T43" fmla="*/ 197 h 321"/>
                <a:gd name="T44" fmla="*/ 794 w 1139"/>
                <a:gd name="T45" fmla="*/ 209 h 321"/>
                <a:gd name="T46" fmla="*/ 823 w 1139"/>
                <a:gd name="T47" fmla="*/ 247 h 321"/>
                <a:gd name="T48" fmla="*/ 854 w 1139"/>
                <a:gd name="T49" fmla="*/ 273 h 321"/>
                <a:gd name="T50" fmla="*/ 886 w 1139"/>
                <a:gd name="T51" fmla="*/ 289 h 321"/>
                <a:gd name="T52" fmla="*/ 962 w 1139"/>
                <a:gd name="T53" fmla="*/ 303 h 321"/>
                <a:gd name="T54" fmla="*/ 1006 w 1139"/>
                <a:gd name="T55" fmla="*/ 292 h 321"/>
                <a:gd name="T56" fmla="*/ 1073 w 1139"/>
                <a:gd name="T57" fmla="*/ 289 h 321"/>
                <a:gd name="T58" fmla="*/ 1114 w 1139"/>
                <a:gd name="T59" fmla="*/ 314 h 321"/>
                <a:gd name="T60" fmla="*/ 1114 w 1139"/>
                <a:gd name="T61" fmla="*/ 305 h 321"/>
                <a:gd name="T62" fmla="*/ 1085 w 1139"/>
                <a:gd name="T63" fmla="*/ 278 h 321"/>
                <a:gd name="T64" fmla="*/ 997 w 1139"/>
                <a:gd name="T65" fmla="*/ 274 h 321"/>
                <a:gd name="T66" fmla="*/ 953 w 1139"/>
                <a:gd name="T67" fmla="*/ 285 h 321"/>
                <a:gd name="T68" fmla="*/ 890 w 1139"/>
                <a:gd name="T69" fmla="*/ 267 h 321"/>
                <a:gd name="T70" fmla="*/ 854 w 1139"/>
                <a:gd name="T71" fmla="*/ 264 h 321"/>
                <a:gd name="T72" fmla="*/ 827 w 1139"/>
                <a:gd name="T73" fmla="*/ 226 h 321"/>
                <a:gd name="T74" fmla="*/ 790 w 1139"/>
                <a:gd name="T75" fmla="*/ 193 h 321"/>
                <a:gd name="T76" fmla="*/ 765 w 1139"/>
                <a:gd name="T77" fmla="*/ 182 h 321"/>
                <a:gd name="T78" fmla="*/ 729 w 1139"/>
                <a:gd name="T79" fmla="*/ 151 h 321"/>
                <a:gd name="T80" fmla="*/ 685 w 1139"/>
                <a:gd name="T81" fmla="*/ 126 h 321"/>
                <a:gd name="T82" fmla="*/ 658 w 1139"/>
                <a:gd name="T83" fmla="*/ 99 h 321"/>
                <a:gd name="T84" fmla="*/ 629 w 1139"/>
                <a:gd name="T85" fmla="*/ 77 h 321"/>
                <a:gd name="T86" fmla="*/ 579 w 1139"/>
                <a:gd name="T87" fmla="*/ 41 h 321"/>
                <a:gd name="T88" fmla="*/ 552 w 1139"/>
                <a:gd name="T89" fmla="*/ 30 h 321"/>
                <a:gd name="T90" fmla="*/ 499 w 1139"/>
                <a:gd name="T91" fmla="*/ 0 h 321"/>
                <a:gd name="T92" fmla="*/ 458 w 1139"/>
                <a:gd name="T93" fmla="*/ 14 h 321"/>
                <a:gd name="T94" fmla="*/ 436 w 1139"/>
                <a:gd name="T95" fmla="*/ 30 h 321"/>
                <a:gd name="T96" fmla="*/ 407 w 1139"/>
                <a:gd name="T97" fmla="*/ 34 h 321"/>
                <a:gd name="T98" fmla="*/ 364 w 1139"/>
                <a:gd name="T99" fmla="*/ 25 h 321"/>
                <a:gd name="T100" fmla="*/ 320 w 1139"/>
                <a:gd name="T101" fmla="*/ 39 h 321"/>
                <a:gd name="T102" fmla="*/ 293 w 1139"/>
                <a:gd name="T103" fmla="*/ 30 h 321"/>
                <a:gd name="T104" fmla="*/ 268 w 1139"/>
                <a:gd name="T105" fmla="*/ 30 h 321"/>
                <a:gd name="T106" fmla="*/ 222 w 1139"/>
                <a:gd name="T107" fmla="*/ 52 h 321"/>
                <a:gd name="T108" fmla="*/ 190 w 1139"/>
                <a:gd name="T109" fmla="*/ 77 h 321"/>
                <a:gd name="T110" fmla="*/ 159 w 1139"/>
                <a:gd name="T111" fmla="*/ 104 h 321"/>
                <a:gd name="T112" fmla="*/ 134 w 1139"/>
                <a:gd name="T113" fmla="*/ 137 h 321"/>
                <a:gd name="T114" fmla="*/ 98 w 1139"/>
                <a:gd name="T115" fmla="*/ 159 h 321"/>
                <a:gd name="T116" fmla="*/ 65 w 1139"/>
                <a:gd name="T117" fmla="*/ 193 h 321"/>
                <a:gd name="T118" fmla="*/ 31 w 1139"/>
                <a:gd name="T119" fmla="*/ 226 h 321"/>
                <a:gd name="T120" fmla="*/ 2 w 1139"/>
                <a:gd name="T121" fmla="*/ 24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9" h="321">
                  <a:moveTo>
                    <a:pt x="0" y="244"/>
                  </a:moveTo>
                  <a:lnTo>
                    <a:pt x="0" y="262"/>
                  </a:lnTo>
                  <a:lnTo>
                    <a:pt x="7" y="262"/>
                  </a:lnTo>
                  <a:lnTo>
                    <a:pt x="7" y="262"/>
                  </a:lnTo>
                  <a:lnTo>
                    <a:pt x="14" y="258"/>
                  </a:lnTo>
                  <a:lnTo>
                    <a:pt x="14" y="258"/>
                  </a:lnTo>
                  <a:lnTo>
                    <a:pt x="24" y="247"/>
                  </a:lnTo>
                  <a:lnTo>
                    <a:pt x="16" y="242"/>
                  </a:lnTo>
                  <a:lnTo>
                    <a:pt x="16" y="251"/>
                  </a:lnTo>
                  <a:lnTo>
                    <a:pt x="25" y="251"/>
                  </a:lnTo>
                  <a:lnTo>
                    <a:pt x="25" y="251"/>
                  </a:lnTo>
                  <a:lnTo>
                    <a:pt x="33" y="249"/>
                  </a:lnTo>
                  <a:lnTo>
                    <a:pt x="43" y="238"/>
                  </a:lnTo>
                  <a:lnTo>
                    <a:pt x="43" y="236"/>
                  </a:lnTo>
                  <a:lnTo>
                    <a:pt x="52" y="226"/>
                  </a:lnTo>
                  <a:lnTo>
                    <a:pt x="45" y="220"/>
                  </a:lnTo>
                  <a:lnTo>
                    <a:pt x="45" y="229"/>
                  </a:lnTo>
                  <a:lnTo>
                    <a:pt x="54" y="229"/>
                  </a:lnTo>
                  <a:lnTo>
                    <a:pt x="54" y="229"/>
                  </a:lnTo>
                  <a:lnTo>
                    <a:pt x="62" y="226"/>
                  </a:lnTo>
                  <a:lnTo>
                    <a:pt x="62" y="226"/>
                  </a:lnTo>
                  <a:lnTo>
                    <a:pt x="69" y="215"/>
                  </a:lnTo>
                  <a:lnTo>
                    <a:pt x="62" y="209"/>
                  </a:lnTo>
                  <a:lnTo>
                    <a:pt x="69" y="215"/>
                  </a:lnTo>
                  <a:lnTo>
                    <a:pt x="78" y="204"/>
                  </a:lnTo>
                  <a:lnTo>
                    <a:pt x="87" y="193"/>
                  </a:lnTo>
                  <a:lnTo>
                    <a:pt x="80" y="188"/>
                  </a:lnTo>
                  <a:lnTo>
                    <a:pt x="80" y="197"/>
                  </a:lnTo>
                  <a:lnTo>
                    <a:pt x="89" y="197"/>
                  </a:lnTo>
                  <a:lnTo>
                    <a:pt x="89" y="197"/>
                  </a:lnTo>
                  <a:lnTo>
                    <a:pt x="96" y="193"/>
                  </a:lnTo>
                  <a:lnTo>
                    <a:pt x="96" y="191"/>
                  </a:lnTo>
                  <a:lnTo>
                    <a:pt x="105" y="171"/>
                  </a:lnTo>
                  <a:lnTo>
                    <a:pt x="98" y="168"/>
                  </a:lnTo>
                  <a:lnTo>
                    <a:pt x="98" y="177"/>
                  </a:lnTo>
                  <a:lnTo>
                    <a:pt x="107" y="177"/>
                  </a:lnTo>
                  <a:lnTo>
                    <a:pt x="107" y="177"/>
                  </a:lnTo>
                  <a:lnTo>
                    <a:pt x="114" y="173"/>
                  </a:lnTo>
                  <a:lnTo>
                    <a:pt x="114" y="173"/>
                  </a:lnTo>
                  <a:lnTo>
                    <a:pt x="123" y="162"/>
                  </a:lnTo>
                  <a:lnTo>
                    <a:pt x="132" y="151"/>
                  </a:lnTo>
                  <a:lnTo>
                    <a:pt x="125" y="146"/>
                  </a:lnTo>
                  <a:lnTo>
                    <a:pt x="125" y="155"/>
                  </a:lnTo>
                  <a:lnTo>
                    <a:pt x="134" y="155"/>
                  </a:lnTo>
                  <a:lnTo>
                    <a:pt x="134" y="155"/>
                  </a:lnTo>
                  <a:lnTo>
                    <a:pt x="141" y="151"/>
                  </a:lnTo>
                  <a:lnTo>
                    <a:pt x="141" y="151"/>
                  </a:lnTo>
                  <a:lnTo>
                    <a:pt x="150" y="141"/>
                  </a:lnTo>
                  <a:lnTo>
                    <a:pt x="150" y="141"/>
                  </a:lnTo>
                  <a:lnTo>
                    <a:pt x="157" y="130"/>
                  </a:lnTo>
                  <a:lnTo>
                    <a:pt x="150" y="124"/>
                  </a:lnTo>
                  <a:lnTo>
                    <a:pt x="157" y="130"/>
                  </a:lnTo>
                  <a:lnTo>
                    <a:pt x="166" y="119"/>
                  </a:lnTo>
                  <a:lnTo>
                    <a:pt x="159" y="113"/>
                  </a:lnTo>
                  <a:lnTo>
                    <a:pt x="159" y="123"/>
                  </a:lnTo>
                  <a:lnTo>
                    <a:pt x="168" y="123"/>
                  </a:lnTo>
                  <a:lnTo>
                    <a:pt x="168" y="123"/>
                  </a:lnTo>
                  <a:lnTo>
                    <a:pt x="175" y="121"/>
                  </a:lnTo>
                  <a:lnTo>
                    <a:pt x="184" y="112"/>
                  </a:lnTo>
                  <a:lnTo>
                    <a:pt x="184" y="110"/>
                  </a:lnTo>
                  <a:lnTo>
                    <a:pt x="194" y="99"/>
                  </a:lnTo>
                  <a:lnTo>
                    <a:pt x="203" y="88"/>
                  </a:lnTo>
                  <a:lnTo>
                    <a:pt x="195" y="83"/>
                  </a:lnTo>
                  <a:lnTo>
                    <a:pt x="195" y="92"/>
                  </a:lnTo>
                  <a:lnTo>
                    <a:pt x="204" y="92"/>
                  </a:lnTo>
                  <a:lnTo>
                    <a:pt x="204" y="92"/>
                  </a:lnTo>
                  <a:lnTo>
                    <a:pt x="212" y="88"/>
                  </a:lnTo>
                  <a:lnTo>
                    <a:pt x="212" y="88"/>
                  </a:lnTo>
                  <a:lnTo>
                    <a:pt x="221" y="77"/>
                  </a:lnTo>
                  <a:lnTo>
                    <a:pt x="230" y="66"/>
                  </a:lnTo>
                  <a:lnTo>
                    <a:pt x="222" y="61"/>
                  </a:lnTo>
                  <a:lnTo>
                    <a:pt x="222" y="70"/>
                  </a:lnTo>
                  <a:lnTo>
                    <a:pt x="232" y="70"/>
                  </a:lnTo>
                  <a:lnTo>
                    <a:pt x="232" y="70"/>
                  </a:lnTo>
                  <a:lnTo>
                    <a:pt x="239" y="66"/>
                  </a:lnTo>
                  <a:lnTo>
                    <a:pt x="239" y="65"/>
                  </a:lnTo>
                  <a:lnTo>
                    <a:pt x="248" y="43"/>
                  </a:lnTo>
                  <a:lnTo>
                    <a:pt x="241" y="39"/>
                  </a:lnTo>
                  <a:lnTo>
                    <a:pt x="241" y="48"/>
                  </a:lnTo>
                  <a:lnTo>
                    <a:pt x="248" y="48"/>
                  </a:lnTo>
                  <a:lnTo>
                    <a:pt x="259" y="48"/>
                  </a:lnTo>
                  <a:lnTo>
                    <a:pt x="268" y="48"/>
                  </a:lnTo>
                  <a:lnTo>
                    <a:pt x="277" y="48"/>
                  </a:lnTo>
                  <a:lnTo>
                    <a:pt x="277" y="48"/>
                  </a:lnTo>
                  <a:lnTo>
                    <a:pt x="284" y="47"/>
                  </a:lnTo>
                  <a:lnTo>
                    <a:pt x="293" y="38"/>
                  </a:lnTo>
                  <a:lnTo>
                    <a:pt x="286" y="30"/>
                  </a:lnTo>
                  <a:lnTo>
                    <a:pt x="280" y="36"/>
                  </a:lnTo>
                  <a:lnTo>
                    <a:pt x="286" y="39"/>
                  </a:lnTo>
                  <a:lnTo>
                    <a:pt x="279" y="36"/>
                  </a:lnTo>
                  <a:lnTo>
                    <a:pt x="286" y="45"/>
                  </a:lnTo>
                  <a:lnTo>
                    <a:pt x="288" y="45"/>
                  </a:lnTo>
                  <a:lnTo>
                    <a:pt x="293" y="48"/>
                  </a:lnTo>
                  <a:lnTo>
                    <a:pt x="300" y="47"/>
                  </a:lnTo>
                  <a:lnTo>
                    <a:pt x="309" y="38"/>
                  </a:lnTo>
                  <a:lnTo>
                    <a:pt x="302" y="30"/>
                  </a:lnTo>
                  <a:lnTo>
                    <a:pt x="302" y="39"/>
                  </a:lnTo>
                  <a:lnTo>
                    <a:pt x="311" y="39"/>
                  </a:lnTo>
                  <a:lnTo>
                    <a:pt x="311" y="30"/>
                  </a:lnTo>
                  <a:lnTo>
                    <a:pt x="306" y="38"/>
                  </a:lnTo>
                  <a:lnTo>
                    <a:pt x="315" y="47"/>
                  </a:lnTo>
                  <a:lnTo>
                    <a:pt x="315" y="45"/>
                  </a:lnTo>
                  <a:lnTo>
                    <a:pt x="320" y="48"/>
                  </a:lnTo>
                  <a:lnTo>
                    <a:pt x="327" y="47"/>
                  </a:lnTo>
                  <a:lnTo>
                    <a:pt x="336" y="38"/>
                  </a:lnTo>
                  <a:lnTo>
                    <a:pt x="329" y="30"/>
                  </a:lnTo>
                  <a:lnTo>
                    <a:pt x="329" y="39"/>
                  </a:lnTo>
                  <a:lnTo>
                    <a:pt x="338" y="39"/>
                  </a:lnTo>
                  <a:lnTo>
                    <a:pt x="347" y="39"/>
                  </a:lnTo>
                  <a:lnTo>
                    <a:pt x="356" y="39"/>
                  </a:lnTo>
                  <a:lnTo>
                    <a:pt x="356" y="30"/>
                  </a:lnTo>
                  <a:lnTo>
                    <a:pt x="351" y="38"/>
                  </a:lnTo>
                  <a:lnTo>
                    <a:pt x="360" y="47"/>
                  </a:lnTo>
                  <a:lnTo>
                    <a:pt x="360" y="45"/>
                  </a:lnTo>
                  <a:lnTo>
                    <a:pt x="365" y="48"/>
                  </a:lnTo>
                  <a:lnTo>
                    <a:pt x="374" y="48"/>
                  </a:lnTo>
                  <a:lnTo>
                    <a:pt x="383" y="48"/>
                  </a:lnTo>
                  <a:lnTo>
                    <a:pt x="391" y="48"/>
                  </a:lnTo>
                  <a:lnTo>
                    <a:pt x="400" y="48"/>
                  </a:lnTo>
                  <a:lnTo>
                    <a:pt x="400" y="39"/>
                  </a:lnTo>
                  <a:lnTo>
                    <a:pt x="394" y="45"/>
                  </a:lnTo>
                  <a:lnTo>
                    <a:pt x="403" y="56"/>
                  </a:lnTo>
                  <a:lnTo>
                    <a:pt x="403" y="56"/>
                  </a:lnTo>
                  <a:lnTo>
                    <a:pt x="409" y="59"/>
                  </a:lnTo>
                  <a:lnTo>
                    <a:pt x="416" y="57"/>
                  </a:lnTo>
                  <a:lnTo>
                    <a:pt x="427" y="47"/>
                  </a:lnTo>
                  <a:lnTo>
                    <a:pt x="420" y="39"/>
                  </a:lnTo>
                  <a:lnTo>
                    <a:pt x="420" y="48"/>
                  </a:lnTo>
                  <a:lnTo>
                    <a:pt x="429" y="48"/>
                  </a:lnTo>
                  <a:lnTo>
                    <a:pt x="436" y="48"/>
                  </a:lnTo>
                  <a:lnTo>
                    <a:pt x="436" y="48"/>
                  </a:lnTo>
                  <a:lnTo>
                    <a:pt x="443" y="47"/>
                  </a:lnTo>
                  <a:lnTo>
                    <a:pt x="452" y="38"/>
                  </a:lnTo>
                  <a:lnTo>
                    <a:pt x="445" y="30"/>
                  </a:lnTo>
                  <a:lnTo>
                    <a:pt x="445" y="39"/>
                  </a:lnTo>
                  <a:lnTo>
                    <a:pt x="454" y="39"/>
                  </a:lnTo>
                  <a:lnTo>
                    <a:pt x="454" y="39"/>
                  </a:lnTo>
                  <a:lnTo>
                    <a:pt x="461" y="36"/>
                  </a:lnTo>
                  <a:lnTo>
                    <a:pt x="461" y="36"/>
                  </a:lnTo>
                  <a:lnTo>
                    <a:pt x="470" y="25"/>
                  </a:lnTo>
                  <a:lnTo>
                    <a:pt x="463" y="19"/>
                  </a:lnTo>
                  <a:lnTo>
                    <a:pt x="463" y="28"/>
                  </a:lnTo>
                  <a:lnTo>
                    <a:pt x="472" y="28"/>
                  </a:lnTo>
                  <a:lnTo>
                    <a:pt x="479" y="28"/>
                  </a:lnTo>
                  <a:lnTo>
                    <a:pt x="490" y="28"/>
                  </a:lnTo>
                  <a:lnTo>
                    <a:pt x="490" y="28"/>
                  </a:lnTo>
                  <a:lnTo>
                    <a:pt x="497" y="25"/>
                  </a:lnTo>
                  <a:lnTo>
                    <a:pt x="497" y="25"/>
                  </a:lnTo>
                  <a:lnTo>
                    <a:pt x="506" y="14"/>
                  </a:lnTo>
                  <a:lnTo>
                    <a:pt x="499" y="9"/>
                  </a:lnTo>
                  <a:lnTo>
                    <a:pt x="499" y="18"/>
                  </a:lnTo>
                  <a:lnTo>
                    <a:pt x="508" y="18"/>
                  </a:lnTo>
                  <a:lnTo>
                    <a:pt x="517" y="18"/>
                  </a:lnTo>
                  <a:lnTo>
                    <a:pt x="525" y="18"/>
                  </a:lnTo>
                  <a:lnTo>
                    <a:pt x="534" y="18"/>
                  </a:lnTo>
                  <a:lnTo>
                    <a:pt x="534" y="9"/>
                  </a:lnTo>
                  <a:lnTo>
                    <a:pt x="528" y="14"/>
                  </a:lnTo>
                  <a:lnTo>
                    <a:pt x="537" y="25"/>
                  </a:lnTo>
                  <a:lnTo>
                    <a:pt x="546" y="36"/>
                  </a:lnTo>
                  <a:lnTo>
                    <a:pt x="546" y="38"/>
                  </a:lnTo>
                  <a:lnTo>
                    <a:pt x="555" y="47"/>
                  </a:lnTo>
                  <a:lnTo>
                    <a:pt x="555" y="45"/>
                  </a:lnTo>
                  <a:lnTo>
                    <a:pt x="561" y="48"/>
                  </a:lnTo>
                  <a:lnTo>
                    <a:pt x="572" y="48"/>
                  </a:lnTo>
                  <a:lnTo>
                    <a:pt x="572" y="39"/>
                  </a:lnTo>
                  <a:lnTo>
                    <a:pt x="564" y="45"/>
                  </a:lnTo>
                  <a:lnTo>
                    <a:pt x="572" y="56"/>
                  </a:lnTo>
                  <a:lnTo>
                    <a:pt x="573" y="56"/>
                  </a:lnTo>
                  <a:lnTo>
                    <a:pt x="579" y="59"/>
                  </a:lnTo>
                  <a:lnTo>
                    <a:pt x="588" y="59"/>
                  </a:lnTo>
                  <a:lnTo>
                    <a:pt x="588" y="50"/>
                  </a:lnTo>
                  <a:lnTo>
                    <a:pt x="582" y="56"/>
                  </a:lnTo>
                  <a:lnTo>
                    <a:pt x="591" y="66"/>
                  </a:lnTo>
                  <a:lnTo>
                    <a:pt x="600" y="77"/>
                  </a:lnTo>
                  <a:lnTo>
                    <a:pt x="610" y="88"/>
                  </a:lnTo>
                  <a:lnTo>
                    <a:pt x="610" y="88"/>
                  </a:lnTo>
                  <a:lnTo>
                    <a:pt x="615" y="92"/>
                  </a:lnTo>
                  <a:lnTo>
                    <a:pt x="622" y="92"/>
                  </a:lnTo>
                  <a:lnTo>
                    <a:pt x="622" y="83"/>
                  </a:lnTo>
                  <a:lnTo>
                    <a:pt x="617" y="88"/>
                  </a:lnTo>
                  <a:lnTo>
                    <a:pt x="626" y="99"/>
                  </a:lnTo>
                  <a:lnTo>
                    <a:pt x="626" y="99"/>
                  </a:lnTo>
                  <a:lnTo>
                    <a:pt x="631" y="103"/>
                  </a:lnTo>
                  <a:lnTo>
                    <a:pt x="642" y="103"/>
                  </a:lnTo>
                  <a:lnTo>
                    <a:pt x="642" y="94"/>
                  </a:lnTo>
                  <a:lnTo>
                    <a:pt x="637" y="99"/>
                  </a:lnTo>
                  <a:lnTo>
                    <a:pt x="646" y="110"/>
                  </a:lnTo>
                  <a:lnTo>
                    <a:pt x="646" y="112"/>
                  </a:lnTo>
                  <a:lnTo>
                    <a:pt x="655" y="121"/>
                  </a:lnTo>
                  <a:lnTo>
                    <a:pt x="655" y="119"/>
                  </a:lnTo>
                  <a:lnTo>
                    <a:pt x="660" y="123"/>
                  </a:lnTo>
                  <a:lnTo>
                    <a:pt x="667" y="123"/>
                  </a:lnTo>
                  <a:lnTo>
                    <a:pt x="667" y="113"/>
                  </a:lnTo>
                  <a:lnTo>
                    <a:pt x="662" y="119"/>
                  </a:lnTo>
                  <a:lnTo>
                    <a:pt x="671" y="130"/>
                  </a:lnTo>
                  <a:lnTo>
                    <a:pt x="680" y="141"/>
                  </a:lnTo>
                  <a:lnTo>
                    <a:pt x="680" y="141"/>
                  </a:lnTo>
                  <a:lnTo>
                    <a:pt x="685" y="144"/>
                  </a:lnTo>
                  <a:lnTo>
                    <a:pt x="695" y="144"/>
                  </a:lnTo>
                  <a:lnTo>
                    <a:pt x="695" y="135"/>
                  </a:lnTo>
                  <a:lnTo>
                    <a:pt x="689" y="141"/>
                  </a:lnTo>
                  <a:lnTo>
                    <a:pt x="698" y="151"/>
                  </a:lnTo>
                  <a:lnTo>
                    <a:pt x="698" y="151"/>
                  </a:lnTo>
                  <a:lnTo>
                    <a:pt x="704" y="155"/>
                  </a:lnTo>
                  <a:lnTo>
                    <a:pt x="713" y="155"/>
                  </a:lnTo>
                  <a:lnTo>
                    <a:pt x="713" y="146"/>
                  </a:lnTo>
                  <a:lnTo>
                    <a:pt x="707" y="151"/>
                  </a:lnTo>
                  <a:lnTo>
                    <a:pt x="716" y="162"/>
                  </a:lnTo>
                  <a:lnTo>
                    <a:pt x="725" y="173"/>
                  </a:lnTo>
                  <a:lnTo>
                    <a:pt x="725" y="173"/>
                  </a:lnTo>
                  <a:lnTo>
                    <a:pt x="731" y="177"/>
                  </a:lnTo>
                  <a:lnTo>
                    <a:pt x="740" y="177"/>
                  </a:lnTo>
                  <a:lnTo>
                    <a:pt x="740" y="168"/>
                  </a:lnTo>
                  <a:lnTo>
                    <a:pt x="734" y="173"/>
                  </a:lnTo>
                  <a:lnTo>
                    <a:pt x="743" y="184"/>
                  </a:lnTo>
                  <a:lnTo>
                    <a:pt x="743" y="186"/>
                  </a:lnTo>
                  <a:lnTo>
                    <a:pt x="752" y="195"/>
                  </a:lnTo>
                  <a:lnTo>
                    <a:pt x="752" y="193"/>
                  </a:lnTo>
                  <a:lnTo>
                    <a:pt x="758" y="197"/>
                  </a:lnTo>
                  <a:lnTo>
                    <a:pt x="765" y="197"/>
                  </a:lnTo>
                  <a:lnTo>
                    <a:pt x="765" y="188"/>
                  </a:lnTo>
                  <a:lnTo>
                    <a:pt x="760" y="193"/>
                  </a:lnTo>
                  <a:lnTo>
                    <a:pt x="769" y="204"/>
                  </a:lnTo>
                  <a:lnTo>
                    <a:pt x="769" y="204"/>
                  </a:lnTo>
                  <a:lnTo>
                    <a:pt x="774" y="208"/>
                  </a:lnTo>
                  <a:lnTo>
                    <a:pt x="783" y="208"/>
                  </a:lnTo>
                  <a:lnTo>
                    <a:pt x="783" y="198"/>
                  </a:lnTo>
                  <a:lnTo>
                    <a:pt x="778" y="206"/>
                  </a:lnTo>
                  <a:lnTo>
                    <a:pt x="789" y="217"/>
                  </a:lnTo>
                  <a:lnTo>
                    <a:pt x="794" y="209"/>
                  </a:lnTo>
                  <a:lnTo>
                    <a:pt x="789" y="215"/>
                  </a:lnTo>
                  <a:lnTo>
                    <a:pt x="798" y="226"/>
                  </a:lnTo>
                  <a:lnTo>
                    <a:pt x="798" y="226"/>
                  </a:lnTo>
                  <a:lnTo>
                    <a:pt x="803" y="229"/>
                  </a:lnTo>
                  <a:lnTo>
                    <a:pt x="810" y="229"/>
                  </a:lnTo>
                  <a:lnTo>
                    <a:pt x="810" y="220"/>
                  </a:lnTo>
                  <a:lnTo>
                    <a:pt x="805" y="226"/>
                  </a:lnTo>
                  <a:lnTo>
                    <a:pt x="814" y="236"/>
                  </a:lnTo>
                  <a:lnTo>
                    <a:pt x="823" y="247"/>
                  </a:lnTo>
                  <a:lnTo>
                    <a:pt x="823" y="247"/>
                  </a:lnTo>
                  <a:lnTo>
                    <a:pt x="828" y="251"/>
                  </a:lnTo>
                  <a:lnTo>
                    <a:pt x="837" y="251"/>
                  </a:lnTo>
                  <a:lnTo>
                    <a:pt x="837" y="242"/>
                  </a:lnTo>
                  <a:lnTo>
                    <a:pt x="832" y="247"/>
                  </a:lnTo>
                  <a:lnTo>
                    <a:pt x="841" y="258"/>
                  </a:lnTo>
                  <a:lnTo>
                    <a:pt x="846" y="253"/>
                  </a:lnTo>
                  <a:lnTo>
                    <a:pt x="839" y="258"/>
                  </a:lnTo>
                  <a:lnTo>
                    <a:pt x="846" y="269"/>
                  </a:lnTo>
                  <a:lnTo>
                    <a:pt x="848" y="269"/>
                  </a:lnTo>
                  <a:lnTo>
                    <a:pt x="854" y="273"/>
                  </a:lnTo>
                  <a:lnTo>
                    <a:pt x="865" y="273"/>
                  </a:lnTo>
                  <a:lnTo>
                    <a:pt x="865" y="264"/>
                  </a:lnTo>
                  <a:lnTo>
                    <a:pt x="859" y="271"/>
                  </a:lnTo>
                  <a:lnTo>
                    <a:pt x="868" y="280"/>
                  </a:lnTo>
                  <a:lnTo>
                    <a:pt x="868" y="278"/>
                  </a:lnTo>
                  <a:lnTo>
                    <a:pt x="874" y="282"/>
                  </a:lnTo>
                  <a:lnTo>
                    <a:pt x="883" y="282"/>
                  </a:lnTo>
                  <a:lnTo>
                    <a:pt x="883" y="273"/>
                  </a:lnTo>
                  <a:lnTo>
                    <a:pt x="877" y="278"/>
                  </a:lnTo>
                  <a:lnTo>
                    <a:pt x="886" y="289"/>
                  </a:lnTo>
                  <a:lnTo>
                    <a:pt x="895" y="300"/>
                  </a:lnTo>
                  <a:lnTo>
                    <a:pt x="895" y="300"/>
                  </a:lnTo>
                  <a:lnTo>
                    <a:pt x="901" y="303"/>
                  </a:lnTo>
                  <a:lnTo>
                    <a:pt x="908" y="303"/>
                  </a:lnTo>
                  <a:lnTo>
                    <a:pt x="917" y="303"/>
                  </a:lnTo>
                  <a:lnTo>
                    <a:pt x="926" y="303"/>
                  </a:lnTo>
                  <a:lnTo>
                    <a:pt x="935" y="303"/>
                  </a:lnTo>
                  <a:lnTo>
                    <a:pt x="946" y="303"/>
                  </a:lnTo>
                  <a:lnTo>
                    <a:pt x="953" y="303"/>
                  </a:lnTo>
                  <a:lnTo>
                    <a:pt x="962" y="303"/>
                  </a:lnTo>
                  <a:lnTo>
                    <a:pt x="971" y="303"/>
                  </a:lnTo>
                  <a:lnTo>
                    <a:pt x="971" y="303"/>
                  </a:lnTo>
                  <a:lnTo>
                    <a:pt x="978" y="300"/>
                  </a:lnTo>
                  <a:lnTo>
                    <a:pt x="978" y="300"/>
                  </a:lnTo>
                  <a:lnTo>
                    <a:pt x="988" y="289"/>
                  </a:lnTo>
                  <a:lnTo>
                    <a:pt x="980" y="283"/>
                  </a:lnTo>
                  <a:lnTo>
                    <a:pt x="980" y="292"/>
                  </a:lnTo>
                  <a:lnTo>
                    <a:pt x="989" y="292"/>
                  </a:lnTo>
                  <a:lnTo>
                    <a:pt x="997" y="292"/>
                  </a:lnTo>
                  <a:lnTo>
                    <a:pt x="1006" y="292"/>
                  </a:lnTo>
                  <a:lnTo>
                    <a:pt x="1016" y="292"/>
                  </a:lnTo>
                  <a:lnTo>
                    <a:pt x="1026" y="292"/>
                  </a:lnTo>
                  <a:lnTo>
                    <a:pt x="1035" y="292"/>
                  </a:lnTo>
                  <a:lnTo>
                    <a:pt x="1044" y="292"/>
                  </a:lnTo>
                  <a:lnTo>
                    <a:pt x="1051" y="292"/>
                  </a:lnTo>
                  <a:lnTo>
                    <a:pt x="1060" y="292"/>
                  </a:lnTo>
                  <a:lnTo>
                    <a:pt x="1069" y="292"/>
                  </a:lnTo>
                  <a:lnTo>
                    <a:pt x="1078" y="292"/>
                  </a:lnTo>
                  <a:lnTo>
                    <a:pt x="1078" y="283"/>
                  </a:lnTo>
                  <a:lnTo>
                    <a:pt x="1073" y="289"/>
                  </a:lnTo>
                  <a:lnTo>
                    <a:pt x="1082" y="300"/>
                  </a:lnTo>
                  <a:lnTo>
                    <a:pt x="1082" y="300"/>
                  </a:lnTo>
                  <a:lnTo>
                    <a:pt x="1087" y="303"/>
                  </a:lnTo>
                  <a:lnTo>
                    <a:pt x="1096" y="303"/>
                  </a:lnTo>
                  <a:lnTo>
                    <a:pt x="1105" y="303"/>
                  </a:lnTo>
                  <a:lnTo>
                    <a:pt x="1105" y="294"/>
                  </a:lnTo>
                  <a:lnTo>
                    <a:pt x="1100" y="300"/>
                  </a:lnTo>
                  <a:lnTo>
                    <a:pt x="1109" y="311"/>
                  </a:lnTo>
                  <a:lnTo>
                    <a:pt x="1109" y="311"/>
                  </a:lnTo>
                  <a:lnTo>
                    <a:pt x="1114" y="314"/>
                  </a:lnTo>
                  <a:lnTo>
                    <a:pt x="1123" y="314"/>
                  </a:lnTo>
                  <a:lnTo>
                    <a:pt x="1123" y="305"/>
                  </a:lnTo>
                  <a:lnTo>
                    <a:pt x="1118" y="311"/>
                  </a:lnTo>
                  <a:lnTo>
                    <a:pt x="1127" y="321"/>
                  </a:lnTo>
                  <a:lnTo>
                    <a:pt x="1139" y="311"/>
                  </a:lnTo>
                  <a:lnTo>
                    <a:pt x="1130" y="300"/>
                  </a:lnTo>
                  <a:lnTo>
                    <a:pt x="1130" y="300"/>
                  </a:lnTo>
                  <a:lnTo>
                    <a:pt x="1123" y="296"/>
                  </a:lnTo>
                  <a:lnTo>
                    <a:pt x="1114" y="296"/>
                  </a:lnTo>
                  <a:lnTo>
                    <a:pt x="1114" y="305"/>
                  </a:lnTo>
                  <a:lnTo>
                    <a:pt x="1121" y="300"/>
                  </a:lnTo>
                  <a:lnTo>
                    <a:pt x="1112" y="289"/>
                  </a:lnTo>
                  <a:lnTo>
                    <a:pt x="1112" y="289"/>
                  </a:lnTo>
                  <a:lnTo>
                    <a:pt x="1105" y="285"/>
                  </a:lnTo>
                  <a:lnTo>
                    <a:pt x="1096" y="285"/>
                  </a:lnTo>
                  <a:lnTo>
                    <a:pt x="1087" y="285"/>
                  </a:lnTo>
                  <a:lnTo>
                    <a:pt x="1087" y="294"/>
                  </a:lnTo>
                  <a:lnTo>
                    <a:pt x="1094" y="289"/>
                  </a:lnTo>
                  <a:lnTo>
                    <a:pt x="1085" y="278"/>
                  </a:lnTo>
                  <a:lnTo>
                    <a:pt x="1085" y="278"/>
                  </a:lnTo>
                  <a:lnTo>
                    <a:pt x="1078" y="274"/>
                  </a:lnTo>
                  <a:lnTo>
                    <a:pt x="1069" y="274"/>
                  </a:lnTo>
                  <a:lnTo>
                    <a:pt x="1060" y="274"/>
                  </a:lnTo>
                  <a:lnTo>
                    <a:pt x="1051" y="274"/>
                  </a:lnTo>
                  <a:lnTo>
                    <a:pt x="1044" y="274"/>
                  </a:lnTo>
                  <a:lnTo>
                    <a:pt x="1035" y="274"/>
                  </a:lnTo>
                  <a:lnTo>
                    <a:pt x="1026" y="274"/>
                  </a:lnTo>
                  <a:lnTo>
                    <a:pt x="1016" y="274"/>
                  </a:lnTo>
                  <a:lnTo>
                    <a:pt x="1006" y="274"/>
                  </a:lnTo>
                  <a:lnTo>
                    <a:pt x="997" y="274"/>
                  </a:lnTo>
                  <a:lnTo>
                    <a:pt x="989" y="274"/>
                  </a:lnTo>
                  <a:lnTo>
                    <a:pt x="980" y="274"/>
                  </a:lnTo>
                  <a:lnTo>
                    <a:pt x="980" y="274"/>
                  </a:lnTo>
                  <a:lnTo>
                    <a:pt x="975" y="278"/>
                  </a:lnTo>
                  <a:lnTo>
                    <a:pt x="975" y="278"/>
                  </a:lnTo>
                  <a:lnTo>
                    <a:pt x="966" y="289"/>
                  </a:lnTo>
                  <a:lnTo>
                    <a:pt x="971" y="294"/>
                  </a:lnTo>
                  <a:lnTo>
                    <a:pt x="971" y="285"/>
                  </a:lnTo>
                  <a:lnTo>
                    <a:pt x="962" y="285"/>
                  </a:lnTo>
                  <a:lnTo>
                    <a:pt x="953" y="285"/>
                  </a:lnTo>
                  <a:lnTo>
                    <a:pt x="946" y="285"/>
                  </a:lnTo>
                  <a:lnTo>
                    <a:pt x="935" y="285"/>
                  </a:lnTo>
                  <a:lnTo>
                    <a:pt x="926" y="285"/>
                  </a:lnTo>
                  <a:lnTo>
                    <a:pt x="917" y="285"/>
                  </a:lnTo>
                  <a:lnTo>
                    <a:pt x="908" y="285"/>
                  </a:lnTo>
                  <a:lnTo>
                    <a:pt x="901" y="285"/>
                  </a:lnTo>
                  <a:lnTo>
                    <a:pt x="901" y="294"/>
                  </a:lnTo>
                  <a:lnTo>
                    <a:pt x="908" y="289"/>
                  </a:lnTo>
                  <a:lnTo>
                    <a:pt x="899" y="278"/>
                  </a:lnTo>
                  <a:lnTo>
                    <a:pt x="890" y="267"/>
                  </a:lnTo>
                  <a:lnTo>
                    <a:pt x="890" y="267"/>
                  </a:lnTo>
                  <a:lnTo>
                    <a:pt x="883" y="264"/>
                  </a:lnTo>
                  <a:lnTo>
                    <a:pt x="874" y="264"/>
                  </a:lnTo>
                  <a:lnTo>
                    <a:pt x="874" y="273"/>
                  </a:lnTo>
                  <a:lnTo>
                    <a:pt x="881" y="267"/>
                  </a:lnTo>
                  <a:lnTo>
                    <a:pt x="872" y="258"/>
                  </a:lnTo>
                  <a:lnTo>
                    <a:pt x="872" y="258"/>
                  </a:lnTo>
                  <a:lnTo>
                    <a:pt x="865" y="255"/>
                  </a:lnTo>
                  <a:lnTo>
                    <a:pt x="854" y="255"/>
                  </a:lnTo>
                  <a:lnTo>
                    <a:pt x="854" y="264"/>
                  </a:lnTo>
                  <a:lnTo>
                    <a:pt x="861" y="260"/>
                  </a:lnTo>
                  <a:lnTo>
                    <a:pt x="854" y="249"/>
                  </a:lnTo>
                  <a:lnTo>
                    <a:pt x="854" y="247"/>
                  </a:lnTo>
                  <a:lnTo>
                    <a:pt x="845" y="236"/>
                  </a:lnTo>
                  <a:lnTo>
                    <a:pt x="845" y="236"/>
                  </a:lnTo>
                  <a:lnTo>
                    <a:pt x="837" y="233"/>
                  </a:lnTo>
                  <a:lnTo>
                    <a:pt x="828" y="233"/>
                  </a:lnTo>
                  <a:lnTo>
                    <a:pt x="828" y="242"/>
                  </a:lnTo>
                  <a:lnTo>
                    <a:pt x="836" y="236"/>
                  </a:lnTo>
                  <a:lnTo>
                    <a:pt x="827" y="226"/>
                  </a:lnTo>
                  <a:lnTo>
                    <a:pt x="818" y="215"/>
                  </a:lnTo>
                  <a:lnTo>
                    <a:pt x="818" y="215"/>
                  </a:lnTo>
                  <a:lnTo>
                    <a:pt x="810" y="211"/>
                  </a:lnTo>
                  <a:lnTo>
                    <a:pt x="803" y="211"/>
                  </a:lnTo>
                  <a:lnTo>
                    <a:pt x="803" y="220"/>
                  </a:lnTo>
                  <a:lnTo>
                    <a:pt x="810" y="215"/>
                  </a:lnTo>
                  <a:lnTo>
                    <a:pt x="801" y="204"/>
                  </a:lnTo>
                  <a:lnTo>
                    <a:pt x="801" y="204"/>
                  </a:lnTo>
                  <a:lnTo>
                    <a:pt x="790" y="193"/>
                  </a:lnTo>
                  <a:lnTo>
                    <a:pt x="790" y="193"/>
                  </a:lnTo>
                  <a:lnTo>
                    <a:pt x="783" y="189"/>
                  </a:lnTo>
                  <a:lnTo>
                    <a:pt x="774" y="189"/>
                  </a:lnTo>
                  <a:lnTo>
                    <a:pt x="774" y="198"/>
                  </a:lnTo>
                  <a:lnTo>
                    <a:pt x="781" y="193"/>
                  </a:lnTo>
                  <a:lnTo>
                    <a:pt x="772" y="182"/>
                  </a:lnTo>
                  <a:lnTo>
                    <a:pt x="772" y="182"/>
                  </a:lnTo>
                  <a:lnTo>
                    <a:pt x="765" y="179"/>
                  </a:lnTo>
                  <a:lnTo>
                    <a:pt x="758" y="179"/>
                  </a:lnTo>
                  <a:lnTo>
                    <a:pt x="758" y="188"/>
                  </a:lnTo>
                  <a:lnTo>
                    <a:pt x="765" y="182"/>
                  </a:lnTo>
                  <a:lnTo>
                    <a:pt x="756" y="173"/>
                  </a:lnTo>
                  <a:lnTo>
                    <a:pt x="749" y="179"/>
                  </a:lnTo>
                  <a:lnTo>
                    <a:pt x="756" y="173"/>
                  </a:lnTo>
                  <a:lnTo>
                    <a:pt x="747" y="162"/>
                  </a:lnTo>
                  <a:lnTo>
                    <a:pt x="747" y="162"/>
                  </a:lnTo>
                  <a:lnTo>
                    <a:pt x="740" y="159"/>
                  </a:lnTo>
                  <a:lnTo>
                    <a:pt x="731" y="159"/>
                  </a:lnTo>
                  <a:lnTo>
                    <a:pt x="731" y="168"/>
                  </a:lnTo>
                  <a:lnTo>
                    <a:pt x="738" y="162"/>
                  </a:lnTo>
                  <a:lnTo>
                    <a:pt x="729" y="151"/>
                  </a:lnTo>
                  <a:lnTo>
                    <a:pt x="720" y="141"/>
                  </a:lnTo>
                  <a:lnTo>
                    <a:pt x="720" y="141"/>
                  </a:lnTo>
                  <a:lnTo>
                    <a:pt x="713" y="137"/>
                  </a:lnTo>
                  <a:lnTo>
                    <a:pt x="704" y="137"/>
                  </a:lnTo>
                  <a:lnTo>
                    <a:pt x="704" y="146"/>
                  </a:lnTo>
                  <a:lnTo>
                    <a:pt x="711" y="141"/>
                  </a:lnTo>
                  <a:lnTo>
                    <a:pt x="702" y="130"/>
                  </a:lnTo>
                  <a:lnTo>
                    <a:pt x="702" y="130"/>
                  </a:lnTo>
                  <a:lnTo>
                    <a:pt x="695" y="126"/>
                  </a:lnTo>
                  <a:lnTo>
                    <a:pt x="685" y="126"/>
                  </a:lnTo>
                  <a:lnTo>
                    <a:pt x="685" y="135"/>
                  </a:lnTo>
                  <a:lnTo>
                    <a:pt x="693" y="130"/>
                  </a:lnTo>
                  <a:lnTo>
                    <a:pt x="684" y="119"/>
                  </a:lnTo>
                  <a:lnTo>
                    <a:pt x="675" y="108"/>
                  </a:lnTo>
                  <a:lnTo>
                    <a:pt x="675" y="108"/>
                  </a:lnTo>
                  <a:lnTo>
                    <a:pt x="667" y="104"/>
                  </a:lnTo>
                  <a:lnTo>
                    <a:pt x="660" y="104"/>
                  </a:lnTo>
                  <a:lnTo>
                    <a:pt x="660" y="113"/>
                  </a:lnTo>
                  <a:lnTo>
                    <a:pt x="667" y="108"/>
                  </a:lnTo>
                  <a:lnTo>
                    <a:pt x="658" y="99"/>
                  </a:lnTo>
                  <a:lnTo>
                    <a:pt x="651" y="104"/>
                  </a:lnTo>
                  <a:lnTo>
                    <a:pt x="658" y="99"/>
                  </a:lnTo>
                  <a:lnTo>
                    <a:pt x="649" y="88"/>
                  </a:lnTo>
                  <a:lnTo>
                    <a:pt x="649" y="88"/>
                  </a:lnTo>
                  <a:lnTo>
                    <a:pt x="642" y="85"/>
                  </a:lnTo>
                  <a:lnTo>
                    <a:pt x="631" y="85"/>
                  </a:lnTo>
                  <a:lnTo>
                    <a:pt x="631" y="94"/>
                  </a:lnTo>
                  <a:lnTo>
                    <a:pt x="638" y="88"/>
                  </a:lnTo>
                  <a:lnTo>
                    <a:pt x="629" y="77"/>
                  </a:lnTo>
                  <a:lnTo>
                    <a:pt x="629" y="77"/>
                  </a:lnTo>
                  <a:lnTo>
                    <a:pt x="622" y="74"/>
                  </a:lnTo>
                  <a:lnTo>
                    <a:pt x="615" y="74"/>
                  </a:lnTo>
                  <a:lnTo>
                    <a:pt x="615" y="83"/>
                  </a:lnTo>
                  <a:lnTo>
                    <a:pt x="622" y="77"/>
                  </a:lnTo>
                  <a:lnTo>
                    <a:pt x="613" y="66"/>
                  </a:lnTo>
                  <a:lnTo>
                    <a:pt x="604" y="56"/>
                  </a:lnTo>
                  <a:lnTo>
                    <a:pt x="595" y="45"/>
                  </a:lnTo>
                  <a:lnTo>
                    <a:pt x="595" y="45"/>
                  </a:lnTo>
                  <a:lnTo>
                    <a:pt x="588" y="41"/>
                  </a:lnTo>
                  <a:lnTo>
                    <a:pt x="579" y="41"/>
                  </a:lnTo>
                  <a:lnTo>
                    <a:pt x="579" y="50"/>
                  </a:lnTo>
                  <a:lnTo>
                    <a:pt x="586" y="47"/>
                  </a:lnTo>
                  <a:lnTo>
                    <a:pt x="579" y="36"/>
                  </a:lnTo>
                  <a:lnTo>
                    <a:pt x="579" y="34"/>
                  </a:lnTo>
                  <a:lnTo>
                    <a:pt x="572" y="30"/>
                  </a:lnTo>
                  <a:lnTo>
                    <a:pt x="561" y="30"/>
                  </a:lnTo>
                  <a:lnTo>
                    <a:pt x="561" y="39"/>
                  </a:lnTo>
                  <a:lnTo>
                    <a:pt x="568" y="34"/>
                  </a:lnTo>
                  <a:lnTo>
                    <a:pt x="559" y="25"/>
                  </a:lnTo>
                  <a:lnTo>
                    <a:pt x="552" y="30"/>
                  </a:lnTo>
                  <a:lnTo>
                    <a:pt x="559" y="25"/>
                  </a:lnTo>
                  <a:lnTo>
                    <a:pt x="550" y="14"/>
                  </a:lnTo>
                  <a:lnTo>
                    <a:pt x="541" y="3"/>
                  </a:lnTo>
                  <a:lnTo>
                    <a:pt x="541" y="3"/>
                  </a:lnTo>
                  <a:lnTo>
                    <a:pt x="534" y="0"/>
                  </a:lnTo>
                  <a:lnTo>
                    <a:pt x="525" y="0"/>
                  </a:lnTo>
                  <a:lnTo>
                    <a:pt x="517" y="0"/>
                  </a:lnTo>
                  <a:lnTo>
                    <a:pt x="508" y="0"/>
                  </a:lnTo>
                  <a:lnTo>
                    <a:pt x="499" y="0"/>
                  </a:lnTo>
                  <a:lnTo>
                    <a:pt x="499" y="0"/>
                  </a:lnTo>
                  <a:lnTo>
                    <a:pt x="494" y="3"/>
                  </a:lnTo>
                  <a:lnTo>
                    <a:pt x="494" y="3"/>
                  </a:lnTo>
                  <a:lnTo>
                    <a:pt x="485" y="14"/>
                  </a:lnTo>
                  <a:lnTo>
                    <a:pt x="490" y="19"/>
                  </a:lnTo>
                  <a:lnTo>
                    <a:pt x="490" y="10"/>
                  </a:lnTo>
                  <a:lnTo>
                    <a:pt x="479" y="10"/>
                  </a:lnTo>
                  <a:lnTo>
                    <a:pt x="472" y="10"/>
                  </a:lnTo>
                  <a:lnTo>
                    <a:pt x="463" y="10"/>
                  </a:lnTo>
                  <a:lnTo>
                    <a:pt x="463" y="10"/>
                  </a:lnTo>
                  <a:lnTo>
                    <a:pt x="458" y="14"/>
                  </a:lnTo>
                  <a:lnTo>
                    <a:pt x="458" y="14"/>
                  </a:lnTo>
                  <a:lnTo>
                    <a:pt x="449" y="25"/>
                  </a:lnTo>
                  <a:lnTo>
                    <a:pt x="454" y="30"/>
                  </a:lnTo>
                  <a:lnTo>
                    <a:pt x="454" y="21"/>
                  </a:lnTo>
                  <a:lnTo>
                    <a:pt x="445" y="21"/>
                  </a:lnTo>
                  <a:lnTo>
                    <a:pt x="445" y="21"/>
                  </a:lnTo>
                  <a:lnTo>
                    <a:pt x="440" y="25"/>
                  </a:lnTo>
                  <a:lnTo>
                    <a:pt x="430" y="34"/>
                  </a:lnTo>
                  <a:lnTo>
                    <a:pt x="436" y="39"/>
                  </a:lnTo>
                  <a:lnTo>
                    <a:pt x="436" y="30"/>
                  </a:lnTo>
                  <a:lnTo>
                    <a:pt x="429" y="30"/>
                  </a:lnTo>
                  <a:lnTo>
                    <a:pt x="420" y="30"/>
                  </a:lnTo>
                  <a:lnTo>
                    <a:pt x="420" y="30"/>
                  </a:lnTo>
                  <a:lnTo>
                    <a:pt x="414" y="34"/>
                  </a:lnTo>
                  <a:lnTo>
                    <a:pt x="403" y="45"/>
                  </a:lnTo>
                  <a:lnTo>
                    <a:pt x="416" y="45"/>
                  </a:lnTo>
                  <a:lnTo>
                    <a:pt x="409" y="41"/>
                  </a:lnTo>
                  <a:lnTo>
                    <a:pt x="409" y="50"/>
                  </a:lnTo>
                  <a:lnTo>
                    <a:pt x="416" y="45"/>
                  </a:lnTo>
                  <a:lnTo>
                    <a:pt x="407" y="34"/>
                  </a:lnTo>
                  <a:lnTo>
                    <a:pt x="407" y="34"/>
                  </a:lnTo>
                  <a:lnTo>
                    <a:pt x="400" y="30"/>
                  </a:lnTo>
                  <a:lnTo>
                    <a:pt x="391" y="30"/>
                  </a:lnTo>
                  <a:lnTo>
                    <a:pt x="383" y="30"/>
                  </a:lnTo>
                  <a:lnTo>
                    <a:pt x="374" y="30"/>
                  </a:lnTo>
                  <a:lnTo>
                    <a:pt x="365" y="30"/>
                  </a:lnTo>
                  <a:lnTo>
                    <a:pt x="365" y="39"/>
                  </a:lnTo>
                  <a:lnTo>
                    <a:pt x="373" y="34"/>
                  </a:lnTo>
                  <a:lnTo>
                    <a:pt x="364" y="25"/>
                  </a:lnTo>
                  <a:lnTo>
                    <a:pt x="364" y="25"/>
                  </a:lnTo>
                  <a:lnTo>
                    <a:pt x="356" y="21"/>
                  </a:lnTo>
                  <a:lnTo>
                    <a:pt x="347" y="21"/>
                  </a:lnTo>
                  <a:lnTo>
                    <a:pt x="338" y="21"/>
                  </a:lnTo>
                  <a:lnTo>
                    <a:pt x="329" y="21"/>
                  </a:lnTo>
                  <a:lnTo>
                    <a:pt x="329" y="21"/>
                  </a:lnTo>
                  <a:lnTo>
                    <a:pt x="324" y="25"/>
                  </a:lnTo>
                  <a:lnTo>
                    <a:pt x="315" y="34"/>
                  </a:lnTo>
                  <a:lnTo>
                    <a:pt x="327" y="34"/>
                  </a:lnTo>
                  <a:lnTo>
                    <a:pt x="320" y="30"/>
                  </a:lnTo>
                  <a:lnTo>
                    <a:pt x="320" y="39"/>
                  </a:lnTo>
                  <a:lnTo>
                    <a:pt x="327" y="34"/>
                  </a:lnTo>
                  <a:lnTo>
                    <a:pt x="318" y="25"/>
                  </a:lnTo>
                  <a:lnTo>
                    <a:pt x="318" y="25"/>
                  </a:lnTo>
                  <a:lnTo>
                    <a:pt x="311" y="21"/>
                  </a:lnTo>
                  <a:lnTo>
                    <a:pt x="302" y="21"/>
                  </a:lnTo>
                  <a:lnTo>
                    <a:pt x="302" y="21"/>
                  </a:lnTo>
                  <a:lnTo>
                    <a:pt x="297" y="25"/>
                  </a:lnTo>
                  <a:lnTo>
                    <a:pt x="288" y="34"/>
                  </a:lnTo>
                  <a:lnTo>
                    <a:pt x="300" y="34"/>
                  </a:lnTo>
                  <a:lnTo>
                    <a:pt x="293" y="30"/>
                  </a:lnTo>
                  <a:lnTo>
                    <a:pt x="293" y="39"/>
                  </a:lnTo>
                  <a:lnTo>
                    <a:pt x="300" y="34"/>
                  </a:lnTo>
                  <a:lnTo>
                    <a:pt x="293" y="25"/>
                  </a:lnTo>
                  <a:lnTo>
                    <a:pt x="293" y="25"/>
                  </a:lnTo>
                  <a:lnTo>
                    <a:pt x="286" y="21"/>
                  </a:lnTo>
                  <a:lnTo>
                    <a:pt x="280" y="25"/>
                  </a:lnTo>
                  <a:lnTo>
                    <a:pt x="271" y="34"/>
                  </a:lnTo>
                  <a:lnTo>
                    <a:pt x="277" y="39"/>
                  </a:lnTo>
                  <a:lnTo>
                    <a:pt x="277" y="30"/>
                  </a:lnTo>
                  <a:lnTo>
                    <a:pt x="268" y="30"/>
                  </a:lnTo>
                  <a:lnTo>
                    <a:pt x="259" y="30"/>
                  </a:lnTo>
                  <a:lnTo>
                    <a:pt x="248" y="30"/>
                  </a:lnTo>
                  <a:lnTo>
                    <a:pt x="241" y="30"/>
                  </a:lnTo>
                  <a:lnTo>
                    <a:pt x="241" y="30"/>
                  </a:lnTo>
                  <a:lnTo>
                    <a:pt x="235" y="34"/>
                  </a:lnTo>
                  <a:lnTo>
                    <a:pt x="233" y="36"/>
                  </a:lnTo>
                  <a:lnTo>
                    <a:pt x="224" y="57"/>
                  </a:lnTo>
                  <a:lnTo>
                    <a:pt x="232" y="61"/>
                  </a:lnTo>
                  <a:lnTo>
                    <a:pt x="232" y="52"/>
                  </a:lnTo>
                  <a:lnTo>
                    <a:pt x="222" y="52"/>
                  </a:lnTo>
                  <a:lnTo>
                    <a:pt x="222" y="52"/>
                  </a:lnTo>
                  <a:lnTo>
                    <a:pt x="217" y="56"/>
                  </a:lnTo>
                  <a:lnTo>
                    <a:pt x="217" y="56"/>
                  </a:lnTo>
                  <a:lnTo>
                    <a:pt x="208" y="66"/>
                  </a:lnTo>
                  <a:lnTo>
                    <a:pt x="199" y="77"/>
                  </a:lnTo>
                  <a:lnTo>
                    <a:pt x="204" y="83"/>
                  </a:lnTo>
                  <a:lnTo>
                    <a:pt x="204" y="74"/>
                  </a:lnTo>
                  <a:lnTo>
                    <a:pt x="195" y="74"/>
                  </a:lnTo>
                  <a:lnTo>
                    <a:pt x="195" y="74"/>
                  </a:lnTo>
                  <a:lnTo>
                    <a:pt x="190" y="77"/>
                  </a:lnTo>
                  <a:lnTo>
                    <a:pt x="190" y="77"/>
                  </a:lnTo>
                  <a:lnTo>
                    <a:pt x="181" y="88"/>
                  </a:lnTo>
                  <a:lnTo>
                    <a:pt x="172" y="99"/>
                  </a:lnTo>
                  <a:lnTo>
                    <a:pt x="177" y="104"/>
                  </a:lnTo>
                  <a:lnTo>
                    <a:pt x="172" y="99"/>
                  </a:lnTo>
                  <a:lnTo>
                    <a:pt x="163" y="108"/>
                  </a:lnTo>
                  <a:lnTo>
                    <a:pt x="168" y="113"/>
                  </a:lnTo>
                  <a:lnTo>
                    <a:pt x="168" y="104"/>
                  </a:lnTo>
                  <a:lnTo>
                    <a:pt x="159" y="104"/>
                  </a:lnTo>
                  <a:lnTo>
                    <a:pt x="159" y="104"/>
                  </a:lnTo>
                  <a:lnTo>
                    <a:pt x="154" y="108"/>
                  </a:lnTo>
                  <a:lnTo>
                    <a:pt x="154" y="108"/>
                  </a:lnTo>
                  <a:lnTo>
                    <a:pt x="145" y="119"/>
                  </a:lnTo>
                  <a:lnTo>
                    <a:pt x="143" y="121"/>
                  </a:lnTo>
                  <a:lnTo>
                    <a:pt x="136" y="132"/>
                  </a:lnTo>
                  <a:lnTo>
                    <a:pt x="143" y="135"/>
                  </a:lnTo>
                  <a:lnTo>
                    <a:pt x="137" y="130"/>
                  </a:lnTo>
                  <a:lnTo>
                    <a:pt x="128" y="141"/>
                  </a:lnTo>
                  <a:lnTo>
                    <a:pt x="134" y="146"/>
                  </a:lnTo>
                  <a:lnTo>
                    <a:pt x="134" y="137"/>
                  </a:lnTo>
                  <a:lnTo>
                    <a:pt x="125" y="137"/>
                  </a:lnTo>
                  <a:lnTo>
                    <a:pt x="125" y="137"/>
                  </a:lnTo>
                  <a:lnTo>
                    <a:pt x="119" y="141"/>
                  </a:lnTo>
                  <a:lnTo>
                    <a:pt x="119" y="141"/>
                  </a:lnTo>
                  <a:lnTo>
                    <a:pt x="110" y="151"/>
                  </a:lnTo>
                  <a:lnTo>
                    <a:pt x="101" y="162"/>
                  </a:lnTo>
                  <a:lnTo>
                    <a:pt x="107" y="168"/>
                  </a:lnTo>
                  <a:lnTo>
                    <a:pt x="107" y="159"/>
                  </a:lnTo>
                  <a:lnTo>
                    <a:pt x="98" y="159"/>
                  </a:lnTo>
                  <a:lnTo>
                    <a:pt x="98" y="159"/>
                  </a:lnTo>
                  <a:lnTo>
                    <a:pt x="92" y="162"/>
                  </a:lnTo>
                  <a:lnTo>
                    <a:pt x="90" y="164"/>
                  </a:lnTo>
                  <a:lnTo>
                    <a:pt x="81" y="184"/>
                  </a:lnTo>
                  <a:lnTo>
                    <a:pt x="89" y="188"/>
                  </a:lnTo>
                  <a:lnTo>
                    <a:pt x="89" y="179"/>
                  </a:lnTo>
                  <a:lnTo>
                    <a:pt x="80" y="179"/>
                  </a:lnTo>
                  <a:lnTo>
                    <a:pt x="80" y="179"/>
                  </a:lnTo>
                  <a:lnTo>
                    <a:pt x="74" y="182"/>
                  </a:lnTo>
                  <a:lnTo>
                    <a:pt x="74" y="182"/>
                  </a:lnTo>
                  <a:lnTo>
                    <a:pt x="65" y="193"/>
                  </a:lnTo>
                  <a:lnTo>
                    <a:pt x="56" y="204"/>
                  </a:lnTo>
                  <a:lnTo>
                    <a:pt x="54" y="206"/>
                  </a:lnTo>
                  <a:lnTo>
                    <a:pt x="47" y="217"/>
                  </a:lnTo>
                  <a:lnTo>
                    <a:pt x="54" y="220"/>
                  </a:lnTo>
                  <a:lnTo>
                    <a:pt x="54" y="211"/>
                  </a:lnTo>
                  <a:lnTo>
                    <a:pt x="45" y="211"/>
                  </a:lnTo>
                  <a:lnTo>
                    <a:pt x="45" y="211"/>
                  </a:lnTo>
                  <a:lnTo>
                    <a:pt x="40" y="215"/>
                  </a:lnTo>
                  <a:lnTo>
                    <a:pt x="40" y="215"/>
                  </a:lnTo>
                  <a:lnTo>
                    <a:pt x="31" y="226"/>
                  </a:lnTo>
                  <a:lnTo>
                    <a:pt x="36" y="231"/>
                  </a:lnTo>
                  <a:lnTo>
                    <a:pt x="31" y="226"/>
                  </a:lnTo>
                  <a:lnTo>
                    <a:pt x="20" y="236"/>
                  </a:lnTo>
                  <a:lnTo>
                    <a:pt x="25" y="242"/>
                  </a:lnTo>
                  <a:lnTo>
                    <a:pt x="25" y="233"/>
                  </a:lnTo>
                  <a:lnTo>
                    <a:pt x="16" y="233"/>
                  </a:lnTo>
                  <a:lnTo>
                    <a:pt x="16" y="233"/>
                  </a:lnTo>
                  <a:lnTo>
                    <a:pt x="11" y="236"/>
                  </a:lnTo>
                  <a:lnTo>
                    <a:pt x="11" y="236"/>
                  </a:lnTo>
                  <a:lnTo>
                    <a:pt x="2" y="247"/>
                  </a:lnTo>
                  <a:lnTo>
                    <a:pt x="7" y="253"/>
                  </a:lnTo>
                  <a:lnTo>
                    <a:pt x="7" y="244"/>
                  </a:lnTo>
                  <a:lnTo>
                    <a:pt x="0" y="24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81" name="Freeform 105">
              <a:extLst>
                <a:ext uri="{FF2B5EF4-FFF2-40B4-BE49-F238E27FC236}">
                  <a16:creationId xmlns:a16="http://schemas.microsoft.com/office/drawing/2014/main" id="{EECEE2CD-86E2-489B-AE2A-907429A321CF}"/>
                </a:ext>
              </a:extLst>
            </p:cNvPr>
            <p:cNvSpPr>
              <a:spLocks/>
            </p:cNvSpPr>
            <p:nvPr/>
          </p:nvSpPr>
          <p:spPr bwMode="auto">
            <a:xfrm>
              <a:off x="1315" y="2525"/>
              <a:ext cx="541" cy="226"/>
            </a:xfrm>
            <a:custGeom>
              <a:avLst/>
              <a:gdLst>
                <a:gd name="T0" fmla="*/ 20 w 1082"/>
                <a:gd name="T1" fmla="*/ 387 h 452"/>
                <a:gd name="T2" fmla="*/ 62 w 1082"/>
                <a:gd name="T3" fmla="*/ 400 h 452"/>
                <a:gd name="T4" fmla="*/ 98 w 1082"/>
                <a:gd name="T5" fmla="*/ 430 h 452"/>
                <a:gd name="T6" fmla="*/ 150 w 1082"/>
                <a:gd name="T7" fmla="*/ 432 h 452"/>
                <a:gd name="T8" fmla="*/ 179 w 1082"/>
                <a:gd name="T9" fmla="*/ 441 h 452"/>
                <a:gd name="T10" fmla="*/ 257 w 1082"/>
                <a:gd name="T11" fmla="*/ 427 h 452"/>
                <a:gd name="T12" fmla="*/ 286 w 1082"/>
                <a:gd name="T13" fmla="*/ 420 h 452"/>
                <a:gd name="T14" fmla="*/ 331 w 1082"/>
                <a:gd name="T15" fmla="*/ 409 h 452"/>
                <a:gd name="T16" fmla="*/ 384 w 1082"/>
                <a:gd name="T17" fmla="*/ 376 h 452"/>
                <a:gd name="T18" fmla="*/ 427 w 1082"/>
                <a:gd name="T19" fmla="*/ 342 h 452"/>
                <a:gd name="T20" fmla="*/ 456 w 1082"/>
                <a:gd name="T21" fmla="*/ 315 h 452"/>
                <a:gd name="T22" fmla="*/ 510 w 1082"/>
                <a:gd name="T23" fmla="*/ 304 h 452"/>
                <a:gd name="T24" fmla="*/ 552 w 1082"/>
                <a:gd name="T25" fmla="*/ 289 h 452"/>
                <a:gd name="T26" fmla="*/ 597 w 1082"/>
                <a:gd name="T27" fmla="*/ 268 h 452"/>
                <a:gd name="T28" fmla="*/ 617 w 1082"/>
                <a:gd name="T29" fmla="*/ 261 h 452"/>
                <a:gd name="T30" fmla="*/ 644 w 1082"/>
                <a:gd name="T31" fmla="*/ 241 h 452"/>
                <a:gd name="T32" fmla="*/ 686 w 1082"/>
                <a:gd name="T33" fmla="*/ 226 h 452"/>
                <a:gd name="T34" fmla="*/ 706 w 1082"/>
                <a:gd name="T35" fmla="*/ 208 h 452"/>
                <a:gd name="T36" fmla="*/ 740 w 1082"/>
                <a:gd name="T37" fmla="*/ 194 h 452"/>
                <a:gd name="T38" fmla="*/ 767 w 1082"/>
                <a:gd name="T39" fmla="*/ 176 h 452"/>
                <a:gd name="T40" fmla="*/ 812 w 1082"/>
                <a:gd name="T41" fmla="*/ 152 h 452"/>
                <a:gd name="T42" fmla="*/ 830 w 1082"/>
                <a:gd name="T43" fmla="*/ 145 h 452"/>
                <a:gd name="T44" fmla="*/ 858 w 1082"/>
                <a:gd name="T45" fmla="*/ 114 h 452"/>
                <a:gd name="T46" fmla="*/ 894 w 1082"/>
                <a:gd name="T47" fmla="*/ 92 h 452"/>
                <a:gd name="T48" fmla="*/ 928 w 1082"/>
                <a:gd name="T49" fmla="*/ 89 h 452"/>
                <a:gd name="T50" fmla="*/ 955 w 1082"/>
                <a:gd name="T51" fmla="*/ 71 h 452"/>
                <a:gd name="T52" fmla="*/ 991 w 1082"/>
                <a:gd name="T53" fmla="*/ 56 h 452"/>
                <a:gd name="T54" fmla="*/ 1019 w 1082"/>
                <a:gd name="T55" fmla="*/ 38 h 452"/>
                <a:gd name="T56" fmla="*/ 1046 w 1082"/>
                <a:gd name="T57" fmla="*/ 9 h 452"/>
                <a:gd name="T58" fmla="*/ 1073 w 1082"/>
                <a:gd name="T59" fmla="*/ 9 h 452"/>
                <a:gd name="T60" fmla="*/ 1037 w 1082"/>
                <a:gd name="T61" fmla="*/ 18 h 452"/>
                <a:gd name="T62" fmla="*/ 1004 w 1082"/>
                <a:gd name="T63" fmla="*/ 24 h 452"/>
                <a:gd name="T64" fmla="*/ 984 w 1082"/>
                <a:gd name="T65" fmla="*/ 42 h 452"/>
                <a:gd name="T66" fmla="*/ 943 w 1082"/>
                <a:gd name="T67" fmla="*/ 56 h 452"/>
                <a:gd name="T68" fmla="*/ 921 w 1082"/>
                <a:gd name="T69" fmla="*/ 74 h 452"/>
                <a:gd name="T70" fmla="*/ 879 w 1082"/>
                <a:gd name="T71" fmla="*/ 98 h 452"/>
                <a:gd name="T72" fmla="*/ 850 w 1082"/>
                <a:gd name="T73" fmla="*/ 125 h 452"/>
                <a:gd name="T74" fmla="*/ 816 w 1082"/>
                <a:gd name="T75" fmla="*/ 130 h 452"/>
                <a:gd name="T76" fmla="*/ 796 w 1082"/>
                <a:gd name="T77" fmla="*/ 148 h 452"/>
                <a:gd name="T78" fmla="*/ 754 w 1082"/>
                <a:gd name="T79" fmla="*/ 161 h 452"/>
                <a:gd name="T80" fmla="*/ 724 w 1082"/>
                <a:gd name="T81" fmla="*/ 179 h 452"/>
                <a:gd name="T82" fmla="*/ 691 w 1082"/>
                <a:gd name="T83" fmla="*/ 204 h 452"/>
                <a:gd name="T84" fmla="*/ 662 w 1082"/>
                <a:gd name="T85" fmla="*/ 212 h 452"/>
                <a:gd name="T86" fmla="*/ 633 w 1082"/>
                <a:gd name="T87" fmla="*/ 241 h 452"/>
                <a:gd name="T88" fmla="*/ 603 w 1082"/>
                <a:gd name="T89" fmla="*/ 246 h 452"/>
                <a:gd name="T90" fmla="*/ 581 w 1082"/>
                <a:gd name="T91" fmla="*/ 264 h 452"/>
                <a:gd name="T92" fmla="*/ 527 w 1082"/>
                <a:gd name="T93" fmla="*/ 275 h 452"/>
                <a:gd name="T94" fmla="*/ 485 w 1082"/>
                <a:gd name="T95" fmla="*/ 289 h 452"/>
                <a:gd name="T96" fmla="*/ 442 w 1082"/>
                <a:gd name="T97" fmla="*/ 311 h 452"/>
                <a:gd name="T98" fmla="*/ 405 w 1082"/>
                <a:gd name="T99" fmla="*/ 342 h 452"/>
                <a:gd name="T100" fmla="*/ 371 w 1082"/>
                <a:gd name="T101" fmla="*/ 364 h 452"/>
                <a:gd name="T102" fmla="*/ 331 w 1082"/>
                <a:gd name="T103" fmla="*/ 400 h 452"/>
                <a:gd name="T104" fmla="*/ 286 w 1082"/>
                <a:gd name="T105" fmla="*/ 402 h 452"/>
                <a:gd name="T106" fmla="*/ 244 w 1082"/>
                <a:gd name="T107" fmla="*/ 416 h 452"/>
                <a:gd name="T108" fmla="*/ 179 w 1082"/>
                <a:gd name="T109" fmla="*/ 423 h 452"/>
                <a:gd name="T110" fmla="*/ 158 w 1082"/>
                <a:gd name="T111" fmla="*/ 427 h 452"/>
                <a:gd name="T112" fmla="*/ 98 w 1082"/>
                <a:gd name="T113" fmla="*/ 412 h 452"/>
                <a:gd name="T114" fmla="*/ 69 w 1082"/>
                <a:gd name="T115" fmla="*/ 394 h 452"/>
                <a:gd name="T116" fmla="*/ 33 w 1082"/>
                <a:gd name="T117" fmla="*/ 37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2" h="452">
                  <a:moveTo>
                    <a:pt x="0" y="360"/>
                  </a:moveTo>
                  <a:lnTo>
                    <a:pt x="0" y="378"/>
                  </a:lnTo>
                  <a:lnTo>
                    <a:pt x="7" y="378"/>
                  </a:lnTo>
                  <a:lnTo>
                    <a:pt x="7" y="369"/>
                  </a:lnTo>
                  <a:lnTo>
                    <a:pt x="2" y="374"/>
                  </a:lnTo>
                  <a:lnTo>
                    <a:pt x="11" y="385"/>
                  </a:lnTo>
                  <a:lnTo>
                    <a:pt x="11" y="385"/>
                  </a:lnTo>
                  <a:lnTo>
                    <a:pt x="17" y="389"/>
                  </a:lnTo>
                  <a:lnTo>
                    <a:pt x="26" y="389"/>
                  </a:lnTo>
                  <a:lnTo>
                    <a:pt x="26" y="380"/>
                  </a:lnTo>
                  <a:lnTo>
                    <a:pt x="20" y="387"/>
                  </a:lnTo>
                  <a:lnTo>
                    <a:pt x="31" y="398"/>
                  </a:lnTo>
                  <a:lnTo>
                    <a:pt x="31" y="396"/>
                  </a:lnTo>
                  <a:lnTo>
                    <a:pt x="36" y="400"/>
                  </a:lnTo>
                  <a:lnTo>
                    <a:pt x="45" y="400"/>
                  </a:lnTo>
                  <a:lnTo>
                    <a:pt x="45" y="391"/>
                  </a:lnTo>
                  <a:lnTo>
                    <a:pt x="38" y="396"/>
                  </a:lnTo>
                  <a:lnTo>
                    <a:pt x="45" y="405"/>
                  </a:lnTo>
                  <a:lnTo>
                    <a:pt x="47" y="405"/>
                  </a:lnTo>
                  <a:lnTo>
                    <a:pt x="53" y="409"/>
                  </a:lnTo>
                  <a:lnTo>
                    <a:pt x="62" y="409"/>
                  </a:lnTo>
                  <a:lnTo>
                    <a:pt x="62" y="400"/>
                  </a:lnTo>
                  <a:lnTo>
                    <a:pt x="56" y="405"/>
                  </a:lnTo>
                  <a:lnTo>
                    <a:pt x="65" y="416"/>
                  </a:lnTo>
                  <a:lnTo>
                    <a:pt x="65" y="416"/>
                  </a:lnTo>
                  <a:lnTo>
                    <a:pt x="71" y="420"/>
                  </a:lnTo>
                  <a:lnTo>
                    <a:pt x="80" y="420"/>
                  </a:lnTo>
                  <a:lnTo>
                    <a:pt x="89" y="420"/>
                  </a:lnTo>
                  <a:lnTo>
                    <a:pt x="89" y="411"/>
                  </a:lnTo>
                  <a:lnTo>
                    <a:pt x="83" y="416"/>
                  </a:lnTo>
                  <a:lnTo>
                    <a:pt x="92" y="427"/>
                  </a:lnTo>
                  <a:lnTo>
                    <a:pt x="92" y="427"/>
                  </a:lnTo>
                  <a:lnTo>
                    <a:pt x="98" y="430"/>
                  </a:lnTo>
                  <a:lnTo>
                    <a:pt x="107" y="430"/>
                  </a:lnTo>
                  <a:lnTo>
                    <a:pt x="116" y="430"/>
                  </a:lnTo>
                  <a:lnTo>
                    <a:pt x="116" y="421"/>
                  </a:lnTo>
                  <a:lnTo>
                    <a:pt x="111" y="427"/>
                  </a:lnTo>
                  <a:lnTo>
                    <a:pt x="120" y="438"/>
                  </a:lnTo>
                  <a:lnTo>
                    <a:pt x="120" y="438"/>
                  </a:lnTo>
                  <a:lnTo>
                    <a:pt x="125" y="441"/>
                  </a:lnTo>
                  <a:lnTo>
                    <a:pt x="134" y="441"/>
                  </a:lnTo>
                  <a:lnTo>
                    <a:pt x="143" y="441"/>
                  </a:lnTo>
                  <a:lnTo>
                    <a:pt x="150" y="441"/>
                  </a:lnTo>
                  <a:lnTo>
                    <a:pt x="150" y="432"/>
                  </a:lnTo>
                  <a:lnTo>
                    <a:pt x="145" y="438"/>
                  </a:lnTo>
                  <a:lnTo>
                    <a:pt x="154" y="449"/>
                  </a:lnTo>
                  <a:lnTo>
                    <a:pt x="154" y="449"/>
                  </a:lnTo>
                  <a:lnTo>
                    <a:pt x="159" y="452"/>
                  </a:lnTo>
                  <a:lnTo>
                    <a:pt x="170" y="452"/>
                  </a:lnTo>
                  <a:lnTo>
                    <a:pt x="170" y="452"/>
                  </a:lnTo>
                  <a:lnTo>
                    <a:pt x="177" y="449"/>
                  </a:lnTo>
                  <a:lnTo>
                    <a:pt x="177" y="449"/>
                  </a:lnTo>
                  <a:lnTo>
                    <a:pt x="187" y="438"/>
                  </a:lnTo>
                  <a:lnTo>
                    <a:pt x="179" y="432"/>
                  </a:lnTo>
                  <a:lnTo>
                    <a:pt x="179" y="441"/>
                  </a:lnTo>
                  <a:lnTo>
                    <a:pt x="188" y="441"/>
                  </a:lnTo>
                  <a:lnTo>
                    <a:pt x="196" y="441"/>
                  </a:lnTo>
                  <a:lnTo>
                    <a:pt x="205" y="441"/>
                  </a:lnTo>
                  <a:lnTo>
                    <a:pt x="214" y="441"/>
                  </a:lnTo>
                  <a:lnTo>
                    <a:pt x="223" y="441"/>
                  </a:lnTo>
                  <a:lnTo>
                    <a:pt x="232" y="441"/>
                  </a:lnTo>
                  <a:lnTo>
                    <a:pt x="243" y="441"/>
                  </a:lnTo>
                  <a:lnTo>
                    <a:pt x="243" y="441"/>
                  </a:lnTo>
                  <a:lnTo>
                    <a:pt x="250" y="438"/>
                  </a:lnTo>
                  <a:lnTo>
                    <a:pt x="250" y="438"/>
                  </a:lnTo>
                  <a:lnTo>
                    <a:pt x="257" y="427"/>
                  </a:lnTo>
                  <a:lnTo>
                    <a:pt x="250" y="421"/>
                  </a:lnTo>
                  <a:lnTo>
                    <a:pt x="250" y="430"/>
                  </a:lnTo>
                  <a:lnTo>
                    <a:pt x="259" y="430"/>
                  </a:lnTo>
                  <a:lnTo>
                    <a:pt x="268" y="430"/>
                  </a:lnTo>
                  <a:lnTo>
                    <a:pt x="277" y="430"/>
                  </a:lnTo>
                  <a:lnTo>
                    <a:pt x="277" y="430"/>
                  </a:lnTo>
                  <a:lnTo>
                    <a:pt x="284" y="427"/>
                  </a:lnTo>
                  <a:lnTo>
                    <a:pt x="284" y="427"/>
                  </a:lnTo>
                  <a:lnTo>
                    <a:pt x="293" y="416"/>
                  </a:lnTo>
                  <a:lnTo>
                    <a:pt x="286" y="411"/>
                  </a:lnTo>
                  <a:lnTo>
                    <a:pt x="286" y="420"/>
                  </a:lnTo>
                  <a:lnTo>
                    <a:pt x="293" y="420"/>
                  </a:lnTo>
                  <a:lnTo>
                    <a:pt x="304" y="420"/>
                  </a:lnTo>
                  <a:lnTo>
                    <a:pt x="304" y="420"/>
                  </a:lnTo>
                  <a:lnTo>
                    <a:pt x="311" y="416"/>
                  </a:lnTo>
                  <a:lnTo>
                    <a:pt x="311" y="416"/>
                  </a:lnTo>
                  <a:lnTo>
                    <a:pt x="320" y="405"/>
                  </a:lnTo>
                  <a:lnTo>
                    <a:pt x="313" y="400"/>
                  </a:lnTo>
                  <a:lnTo>
                    <a:pt x="313" y="409"/>
                  </a:lnTo>
                  <a:lnTo>
                    <a:pt x="322" y="409"/>
                  </a:lnTo>
                  <a:lnTo>
                    <a:pt x="331" y="409"/>
                  </a:lnTo>
                  <a:lnTo>
                    <a:pt x="331" y="409"/>
                  </a:lnTo>
                  <a:lnTo>
                    <a:pt x="338" y="405"/>
                  </a:lnTo>
                  <a:lnTo>
                    <a:pt x="338" y="405"/>
                  </a:lnTo>
                  <a:lnTo>
                    <a:pt x="346" y="396"/>
                  </a:lnTo>
                  <a:lnTo>
                    <a:pt x="355" y="385"/>
                  </a:lnTo>
                  <a:lnTo>
                    <a:pt x="348" y="380"/>
                  </a:lnTo>
                  <a:lnTo>
                    <a:pt x="348" y="389"/>
                  </a:lnTo>
                  <a:lnTo>
                    <a:pt x="357" y="389"/>
                  </a:lnTo>
                  <a:lnTo>
                    <a:pt x="366" y="389"/>
                  </a:lnTo>
                  <a:lnTo>
                    <a:pt x="366" y="389"/>
                  </a:lnTo>
                  <a:lnTo>
                    <a:pt x="373" y="387"/>
                  </a:lnTo>
                  <a:lnTo>
                    <a:pt x="384" y="376"/>
                  </a:lnTo>
                  <a:lnTo>
                    <a:pt x="384" y="374"/>
                  </a:lnTo>
                  <a:lnTo>
                    <a:pt x="391" y="364"/>
                  </a:lnTo>
                  <a:lnTo>
                    <a:pt x="384" y="358"/>
                  </a:lnTo>
                  <a:lnTo>
                    <a:pt x="384" y="367"/>
                  </a:lnTo>
                  <a:lnTo>
                    <a:pt x="393" y="367"/>
                  </a:lnTo>
                  <a:lnTo>
                    <a:pt x="402" y="367"/>
                  </a:lnTo>
                  <a:lnTo>
                    <a:pt x="402" y="367"/>
                  </a:lnTo>
                  <a:lnTo>
                    <a:pt x="409" y="364"/>
                  </a:lnTo>
                  <a:lnTo>
                    <a:pt x="409" y="364"/>
                  </a:lnTo>
                  <a:lnTo>
                    <a:pt x="418" y="353"/>
                  </a:lnTo>
                  <a:lnTo>
                    <a:pt x="427" y="342"/>
                  </a:lnTo>
                  <a:lnTo>
                    <a:pt x="436" y="331"/>
                  </a:lnTo>
                  <a:lnTo>
                    <a:pt x="429" y="326"/>
                  </a:lnTo>
                  <a:lnTo>
                    <a:pt x="429" y="335"/>
                  </a:lnTo>
                  <a:lnTo>
                    <a:pt x="438" y="335"/>
                  </a:lnTo>
                  <a:lnTo>
                    <a:pt x="438" y="335"/>
                  </a:lnTo>
                  <a:lnTo>
                    <a:pt x="445" y="333"/>
                  </a:lnTo>
                  <a:lnTo>
                    <a:pt x="454" y="324"/>
                  </a:lnTo>
                  <a:lnTo>
                    <a:pt x="454" y="322"/>
                  </a:lnTo>
                  <a:lnTo>
                    <a:pt x="463" y="311"/>
                  </a:lnTo>
                  <a:lnTo>
                    <a:pt x="456" y="306"/>
                  </a:lnTo>
                  <a:lnTo>
                    <a:pt x="456" y="315"/>
                  </a:lnTo>
                  <a:lnTo>
                    <a:pt x="465" y="315"/>
                  </a:lnTo>
                  <a:lnTo>
                    <a:pt x="474" y="315"/>
                  </a:lnTo>
                  <a:lnTo>
                    <a:pt x="481" y="315"/>
                  </a:lnTo>
                  <a:lnTo>
                    <a:pt x="481" y="315"/>
                  </a:lnTo>
                  <a:lnTo>
                    <a:pt x="489" y="311"/>
                  </a:lnTo>
                  <a:lnTo>
                    <a:pt x="489" y="311"/>
                  </a:lnTo>
                  <a:lnTo>
                    <a:pt x="498" y="300"/>
                  </a:lnTo>
                  <a:lnTo>
                    <a:pt x="490" y="295"/>
                  </a:lnTo>
                  <a:lnTo>
                    <a:pt x="490" y="304"/>
                  </a:lnTo>
                  <a:lnTo>
                    <a:pt x="499" y="304"/>
                  </a:lnTo>
                  <a:lnTo>
                    <a:pt x="510" y="304"/>
                  </a:lnTo>
                  <a:lnTo>
                    <a:pt x="519" y="304"/>
                  </a:lnTo>
                  <a:lnTo>
                    <a:pt x="519" y="304"/>
                  </a:lnTo>
                  <a:lnTo>
                    <a:pt x="527" y="300"/>
                  </a:lnTo>
                  <a:lnTo>
                    <a:pt x="527" y="300"/>
                  </a:lnTo>
                  <a:lnTo>
                    <a:pt x="534" y="289"/>
                  </a:lnTo>
                  <a:lnTo>
                    <a:pt x="527" y="284"/>
                  </a:lnTo>
                  <a:lnTo>
                    <a:pt x="527" y="293"/>
                  </a:lnTo>
                  <a:lnTo>
                    <a:pt x="536" y="293"/>
                  </a:lnTo>
                  <a:lnTo>
                    <a:pt x="545" y="293"/>
                  </a:lnTo>
                  <a:lnTo>
                    <a:pt x="545" y="293"/>
                  </a:lnTo>
                  <a:lnTo>
                    <a:pt x="552" y="289"/>
                  </a:lnTo>
                  <a:lnTo>
                    <a:pt x="552" y="289"/>
                  </a:lnTo>
                  <a:lnTo>
                    <a:pt x="561" y="279"/>
                  </a:lnTo>
                  <a:lnTo>
                    <a:pt x="554" y="273"/>
                  </a:lnTo>
                  <a:lnTo>
                    <a:pt x="554" y="282"/>
                  </a:lnTo>
                  <a:lnTo>
                    <a:pt x="563" y="282"/>
                  </a:lnTo>
                  <a:lnTo>
                    <a:pt x="572" y="282"/>
                  </a:lnTo>
                  <a:lnTo>
                    <a:pt x="581" y="282"/>
                  </a:lnTo>
                  <a:lnTo>
                    <a:pt x="581" y="282"/>
                  </a:lnTo>
                  <a:lnTo>
                    <a:pt x="588" y="279"/>
                  </a:lnTo>
                  <a:lnTo>
                    <a:pt x="588" y="279"/>
                  </a:lnTo>
                  <a:lnTo>
                    <a:pt x="597" y="268"/>
                  </a:lnTo>
                  <a:lnTo>
                    <a:pt x="590" y="262"/>
                  </a:lnTo>
                  <a:lnTo>
                    <a:pt x="590" y="271"/>
                  </a:lnTo>
                  <a:lnTo>
                    <a:pt x="599" y="271"/>
                  </a:lnTo>
                  <a:lnTo>
                    <a:pt x="599" y="271"/>
                  </a:lnTo>
                  <a:lnTo>
                    <a:pt x="606" y="268"/>
                  </a:lnTo>
                  <a:lnTo>
                    <a:pt x="606" y="268"/>
                  </a:lnTo>
                  <a:lnTo>
                    <a:pt x="615" y="257"/>
                  </a:lnTo>
                  <a:lnTo>
                    <a:pt x="608" y="251"/>
                  </a:lnTo>
                  <a:lnTo>
                    <a:pt x="608" y="261"/>
                  </a:lnTo>
                  <a:lnTo>
                    <a:pt x="617" y="261"/>
                  </a:lnTo>
                  <a:lnTo>
                    <a:pt x="617" y="261"/>
                  </a:lnTo>
                  <a:lnTo>
                    <a:pt x="624" y="257"/>
                  </a:lnTo>
                  <a:lnTo>
                    <a:pt x="624" y="257"/>
                  </a:lnTo>
                  <a:lnTo>
                    <a:pt x="631" y="246"/>
                  </a:lnTo>
                  <a:lnTo>
                    <a:pt x="624" y="241"/>
                  </a:lnTo>
                  <a:lnTo>
                    <a:pt x="624" y="250"/>
                  </a:lnTo>
                  <a:lnTo>
                    <a:pt x="633" y="250"/>
                  </a:lnTo>
                  <a:lnTo>
                    <a:pt x="633" y="250"/>
                  </a:lnTo>
                  <a:lnTo>
                    <a:pt x="639" y="248"/>
                  </a:lnTo>
                  <a:lnTo>
                    <a:pt x="650" y="239"/>
                  </a:lnTo>
                  <a:lnTo>
                    <a:pt x="644" y="232"/>
                  </a:lnTo>
                  <a:lnTo>
                    <a:pt x="644" y="241"/>
                  </a:lnTo>
                  <a:lnTo>
                    <a:pt x="653" y="241"/>
                  </a:lnTo>
                  <a:lnTo>
                    <a:pt x="653" y="241"/>
                  </a:lnTo>
                  <a:lnTo>
                    <a:pt x="660" y="237"/>
                  </a:lnTo>
                  <a:lnTo>
                    <a:pt x="660" y="237"/>
                  </a:lnTo>
                  <a:lnTo>
                    <a:pt x="669" y="226"/>
                  </a:lnTo>
                  <a:lnTo>
                    <a:pt x="662" y="221"/>
                  </a:lnTo>
                  <a:lnTo>
                    <a:pt x="662" y="230"/>
                  </a:lnTo>
                  <a:lnTo>
                    <a:pt x="669" y="230"/>
                  </a:lnTo>
                  <a:lnTo>
                    <a:pt x="678" y="230"/>
                  </a:lnTo>
                  <a:lnTo>
                    <a:pt x="678" y="230"/>
                  </a:lnTo>
                  <a:lnTo>
                    <a:pt x="686" y="226"/>
                  </a:lnTo>
                  <a:lnTo>
                    <a:pt x="686" y="226"/>
                  </a:lnTo>
                  <a:lnTo>
                    <a:pt x="695" y="215"/>
                  </a:lnTo>
                  <a:lnTo>
                    <a:pt x="688" y="210"/>
                  </a:lnTo>
                  <a:lnTo>
                    <a:pt x="688" y="219"/>
                  </a:lnTo>
                  <a:lnTo>
                    <a:pt x="697" y="219"/>
                  </a:lnTo>
                  <a:lnTo>
                    <a:pt x="697" y="219"/>
                  </a:lnTo>
                  <a:lnTo>
                    <a:pt x="704" y="215"/>
                  </a:lnTo>
                  <a:lnTo>
                    <a:pt x="704" y="215"/>
                  </a:lnTo>
                  <a:lnTo>
                    <a:pt x="713" y="204"/>
                  </a:lnTo>
                  <a:lnTo>
                    <a:pt x="706" y="199"/>
                  </a:lnTo>
                  <a:lnTo>
                    <a:pt x="706" y="208"/>
                  </a:lnTo>
                  <a:lnTo>
                    <a:pt x="715" y="208"/>
                  </a:lnTo>
                  <a:lnTo>
                    <a:pt x="715" y="208"/>
                  </a:lnTo>
                  <a:lnTo>
                    <a:pt x="722" y="204"/>
                  </a:lnTo>
                  <a:lnTo>
                    <a:pt x="722" y="204"/>
                  </a:lnTo>
                  <a:lnTo>
                    <a:pt x="731" y="194"/>
                  </a:lnTo>
                  <a:lnTo>
                    <a:pt x="724" y="188"/>
                  </a:lnTo>
                  <a:lnTo>
                    <a:pt x="724" y="197"/>
                  </a:lnTo>
                  <a:lnTo>
                    <a:pt x="733" y="197"/>
                  </a:lnTo>
                  <a:lnTo>
                    <a:pt x="733" y="197"/>
                  </a:lnTo>
                  <a:lnTo>
                    <a:pt x="740" y="194"/>
                  </a:lnTo>
                  <a:lnTo>
                    <a:pt x="740" y="194"/>
                  </a:lnTo>
                  <a:lnTo>
                    <a:pt x="749" y="183"/>
                  </a:lnTo>
                  <a:lnTo>
                    <a:pt x="742" y="177"/>
                  </a:lnTo>
                  <a:lnTo>
                    <a:pt x="742" y="186"/>
                  </a:lnTo>
                  <a:lnTo>
                    <a:pt x="751" y="186"/>
                  </a:lnTo>
                  <a:lnTo>
                    <a:pt x="751" y="186"/>
                  </a:lnTo>
                  <a:lnTo>
                    <a:pt x="758" y="183"/>
                  </a:lnTo>
                  <a:lnTo>
                    <a:pt x="758" y="183"/>
                  </a:lnTo>
                  <a:lnTo>
                    <a:pt x="767" y="172"/>
                  </a:lnTo>
                  <a:lnTo>
                    <a:pt x="760" y="166"/>
                  </a:lnTo>
                  <a:lnTo>
                    <a:pt x="760" y="176"/>
                  </a:lnTo>
                  <a:lnTo>
                    <a:pt x="767" y="176"/>
                  </a:lnTo>
                  <a:lnTo>
                    <a:pt x="767" y="176"/>
                  </a:lnTo>
                  <a:lnTo>
                    <a:pt x="773" y="174"/>
                  </a:lnTo>
                  <a:lnTo>
                    <a:pt x="783" y="165"/>
                  </a:lnTo>
                  <a:lnTo>
                    <a:pt x="778" y="157"/>
                  </a:lnTo>
                  <a:lnTo>
                    <a:pt x="778" y="166"/>
                  </a:lnTo>
                  <a:lnTo>
                    <a:pt x="787" y="166"/>
                  </a:lnTo>
                  <a:lnTo>
                    <a:pt x="796" y="166"/>
                  </a:lnTo>
                  <a:lnTo>
                    <a:pt x="796" y="166"/>
                  </a:lnTo>
                  <a:lnTo>
                    <a:pt x="803" y="163"/>
                  </a:lnTo>
                  <a:lnTo>
                    <a:pt x="803" y="163"/>
                  </a:lnTo>
                  <a:lnTo>
                    <a:pt x="812" y="152"/>
                  </a:lnTo>
                  <a:lnTo>
                    <a:pt x="805" y="147"/>
                  </a:lnTo>
                  <a:lnTo>
                    <a:pt x="805" y="156"/>
                  </a:lnTo>
                  <a:lnTo>
                    <a:pt x="812" y="156"/>
                  </a:lnTo>
                  <a:lnTo>
                    <a:pt x="812" y="156"/>
                  </a:lnTo>
                  <a:lnTo>
                    <a:pt x="820" y="152"/>
                  </a:lnTo>
                  <a:lnTo>
                    <a:pt x="820" y="152"/>
                  </a:lnTo>
                  <a:lnTo>
                    <a:pt x="829" y="141"/>
                  </a:lnTo>
                  <a:lnTo>
                    <a:pt x="821" y="136"/>
                  </a:lnTo>
                  <a:lnTo>
                    <a:pt x="821" y="145"/>
                  </a:lnTo>
                  <a:lnTo>
                    <a:pt x="830" y="145"/>
                  </a:lnTo>
                  <a:lnTo>
                    <a:pt x="830" y="145"/>
                  </a:lnTo>
                  <a:lnTo>
                    <a:pt x="838" y="141"/>
                  </a:lnTo>
                  <a:lnTo>
                    <a:pt x="838" y="141"/>
                  </a:lnTo>
                  <a:lnTo>
                    <a:pt x="847" y="130"/>
                  </a:lnTo>
                  <a:lnTo>
                    <a:pt x="839" y="125"/>
                  </a:lnTo>
                  <a:lnTo>
                    <a:pt x="839" y="134"/>
                  </a:lnTo>
                  <a:lnTo>
                    <a:pt x="850" y="134"/>
                  </a:lnTo>
                  <a:lnTo>
                    <a:pt x="850" y="134"/>
                  </a:lnTo>
                  <a:lnTo>
                    <a:pt x="858" y="130"/>
                  </a:lnTo>
                  <a:lnTo>
                    <a:pt x="858" y="130"/>
                  </a:lnTo>
                  <a:lnTo>
                    <a:pt x="865" y="119"/>
                  </a:lnTo>
                  <a:lnTo>
                    <a:pt x="858" y="114"/>
                  </a:lnTo>
                  <a:lnTo>
                    <a:pt x="865" y="119"/>
                  </a:lnTo>
                  <a:lnTo>
                    <a:pt x="874" y="109"/>
                  </a:lnTo>
                  <a:lnTo>
                    <a:pt x="867" y="103"/>
                  </a:lnTo>
                  <a:lnTo>
                    <a:pt x="867" y="112"/>
                  </a:lnTo>
                  <a:lnTo>
                    <a:pt x="876" y="112"/>
                  </a:lnTo>
                  <a:lnTo>
                    <a:pt x="885" y="112"/>
                  </a:lnTo>
                  <a:lnTo>
                    <a:pt x="885" y="112"/>
                  </a:lnTo>
                  <a:lnTo>
                    <a:pt x="892" y="109"/>
                  </a:lnTo>
                  <a:lnTo>
                    <a:pt x="892" y="109"/>
                  </a:lnTo>
                  <a:lnTo>
                    <a:pt x="901" y="98"/>
                  </a:lnTo>
                  <a:lnTo>
                    <a:pt x="894" y="92"/>
                  </a:lnTo>
                  <a:lnTo>
                    <a:pt x="894" y="101"/>
                  </a:lnTo>
                  <a:lnTo>
                    <a:pt x="901" y="101"/>
                  </a:lnTo>
                  <a:lnTo>
                    <a:pt x="901" y="101"/>
                  </a:lnTo>
                  <a:lnTo>
                    <a:pt x="906" y="100"/>
                  </a:lnTo>
                  <a:lnTo>
                    <a:pt x="917" y="91"/>
                  </a:lnTo>
                  <a:lnTo>
                    <a:pt x="912" y="83"/>
                  </a:lnTo>
                  <a:lnTo>
                    <a:pt x="912" y="92"/>
                  </a:lnTo>
                  <a:lnTo>
                    <a:pt x="921" y="92"/>
                  </a:lnTo>
                  <a:lnTo>
                    <a:pt x="921" y="92"/>
                  </a:lnTo>
                  <a:lnTo>
                    <a:pt x="928" y="89"/>
                  </a:lnTo>
                  <a:lnTo>
                    <a:pt x="928" y="89"/>
                  </a:lnTo>
                  <a:lnTo>
                    <a:pt x="937" y="78"/>
                  </a:lnTo>
                  <a:lnTo>
                    <a:pt x="930" y="72"/>
                  </a:lnTo>
                  <a:lnTo>
                    <a:pt x="930" y="81"/>
                  </a:lnTo>
                  <a:lnTo>
                    <a:pt x="939" y="81"/>
                  </a:lnTo>
                  <a:lnTo>
                    <a:pt x="939" y="81"/>
                  </a:lnTo>
                  <a:lnTo>
                    <a:pt x="946" y="78"/>
                  </a:lnTo>
                  <a:lnTo>
                    <a:pt x="946" y="78"/>
                  </a:lnTo>
                  <a:lnTo>
                    <a:pt x="955" y="67"/>
                  </a:lnTo>
                  <a:lnTo>
                    <a:pt x="948" y="62"/>
                  </a:lnTo>
                  <a:lnTo>
                    <a:pt x="948" y="71"/>
                  </a:lnTo>
                  <a:lnTo>
                    <a:pt x="955" y="71"/>
                  </a:lnTo>
                  <a:lnTo>
                    <a:pt x="955" y="71"/>
                  </a:lnTo>
                  <a:lnTo>
                    <a:pt x="962" y="67"/>
                  </a:lnTo>
                  <a:lnTo>
                    <a:pt x="962" y="67"/>
                  </a:lnTo>
                  <a:lnTo>
                    <a:pt x="971" y="56"/>
                  </a:lnTo>
                  <a:lnTo>
                    <a:pt x="964" y="51"/>
                  </a:lnTo>
                  <a:lnTo>
                    <a:pt x="964" y="60"/>
                  </a:lnTo>
                  <a:lnTo>
                    <a:pt x="973" y="60"/>
                  </a:lnTo>
                  <a:lnTo>
                    <a:pt x="984" y="60"/>
                  </a:lnTo>
                  <a:lnTo>
                    <a:pt x="984" y="60"/>
                  </a:lnTo>
                  <a:lnTo>
                    <a:pt x="991" y="56"/>
                  </a:lnTo>
                  <a:lnTo>
                    <a:pt x="991" y="56"/>
                  </a:lnTo>
                  <a:lnTo>
                    <a:pt x="1000" y="45"/>
                  </a:lnTo>
                  <a:lnTo>
                    <a:pt x="993" y="40"/>
                  </a:lnTo>
                  <a:lnTo>
                    <a:pt x="993" y="49"/>
                  </a:lnTo>
                  <a:lnTo>
                    <a:pt x="1000" y="49"/>
                  </a:lnTo>
                  <a:lnTo>
                    <a:pt x="1000" y="49"/>
                  </a:lnTo>
                  <a:lnTo>
                    <a:pt x="1008" y="45"/>
                  </a:lnTo>
                  <a:lnTo>
                    <a:pt x="1008" y="45"/>
                  </a:lnTo>
                  <a:lnTo>
                    <a:pt x="1017" y="34"/>
                  </a:lnTo>
                  <a:lnTo>
                    <a:pt x="1009" y="29"/>
                  </a:lnTo>
                  <a:lnTo>
                    <a:pt x="1009" y="38"/>
                  </a:lnTo>
                  <a:lnTo>
                    <a:pt x="1019" y="38"/>
                  </a:lnTo>
                  <a:lnTo>
                    <a:pt x="1019" y="38"/>
                  </a:lnTo>
                  <a:lnTo>
                    <a:pt x="1026" y="34"/>
                  </a:lnTo>
                  <a:lnTo>
                    <a:pt x="1026" y="34"/>
                  </a:lnTo>
                  <a:lnTo>
                    <a:pt x="1035" y="24"/>
                  </a:lnTo>
                  <a:lnTo>
                    <a:pt x="1028" y="18"/>
                  </a:lnTo>
                  <a:lnTo>
                    <a:pt x="1028" y="27"/>
                  </a:lnTo>
                  <a:lnTo>
                    <a:pt x="1037" y="27"/>
                  </a:lnTo>
                  <a:lnTo>
                    <a:pt x="1037" y="27"/>
                  </a:lnTo>
                  <a:lnTo>
                    <a:pt x="1044" y="25"/>
                  </a:lnTo>
                  <a:lnTo>
                    <a:pt x="1053" y="16"/>
                  </a:lnTo>
                  <a:lnTo>
                    <a:pt x="1046" y="9"/>
                  </a:lnTo>
                  <a:lnTo>
                    <a:pt x="1046" y="18"/>
                  </a:lnTo>
                  <a:lnTo>
                    <a:pt x="1055" y="18"/>
                  </a:lnTo>
                  <a:lnTo>
                    <a:pt x="1064" y="18"/>
                  </a:lnTo>
                  <a:lnTo>
                    <a:pt x="1064" y="9"/>
                  </a:lnTo>
                  <a:lnTo>
                    <a:pt x="1058" y="16"/>
                  </a:lnTo>
                  <a:lnTo>
                    <a:pt x="1067" y="25"/>
                  </a:lnTo>
                  <a:lnTo>
                    <a:pt x="1067" y="24"/>
                  </a:lnTo>
                  <a:lnTo>
                    <a:pt x="1073" y="27"/>
                  </a:lnTo>
                  <a:lnTo>
                    <a:pt x="1082" y="27"/>
                  </a:lnTo>
                  <a:lnTo>
                    <a:pt x="1082" y="9"/>
                  </a:lnTo>
                  <a:lnTo>
                    <a:pt x="1073" y="9"/>
                  </a:lnTo>
                  <a:lnTo>
                    <a:pt x="1073" y="18"/>
                  </a:lnTo>
                  <a:lnTo>
                    <a:pt x="1080" y="13"/>
                  </a:lnTo>
                  <a:lnTo>
                    <a:pt x="1071" y="4"/>
                  </a:lnTo>
                  <a:lnTo>
                    <a:pt x="1071" y="4"/>
                  </a:lnTo>
                  <a:lnTo>
                    <a:pt x="1064" y="0"/>
                  </a:lnTo>
                  <a:lnTo>
                    <a:pt x="1055" y="0"/>
                  </a:lnTo>
                  <a:lnTo>
                    <a:pt x="1046" y="0"/>
                  </a:lnTo>
                  <a:lnTo>
                    <a:pt x="1046" y="0"/>
                  </a:lnTo>
                  <a:lnTo>
                    <a:pt x="1040" y="4"/>
                  </a:lnTo>
                  <a:lnTo>
                    <a:pt x="1031" y="13"/>
                  </a:lnTo>
                  <a:lnTo>
                    <a:pt x="1037" y="18"/>
                  </a:lnTo>
                  <a:lnTo>
                    <a:pt x="1037" y="9"/>
                  </a:lnTo>
                  <a:lnTo>
                    <a:pt x="1028" y="9"/>
                  </a:lnTo>
                  <a:lnTo>
                    <a:pt x="1028" y="9"/>
                  </a:lnTo>
                  <a:lnTo>
                    <a:pt x="1022" y="13"/>
                  </a:lnTo>
                  <a:lnTo>
                    <a:pt x="1022" y="13"/>
                  </a:lnTo>
                  <a:lnTo>
                    <a:pt x="1013" y="24"/>
                  </a:lnTo>
                  <a:lnTo>
                    <a:pt x="1019" y="29"/>
                  </a:lnTo>
                  <a:lnTo>
                    <a:pt x="1019" y="20"/>
                  </a:lnTo>
                  <a:lnTo>
                    <a:pt x="1009" y="20"/>
                  </a:lnTo>
                  <a:lnTo>
                    <a:pt x="1009" y="20"/>
                  </a:lnTo>
                  <a:lnTo>
                    <a:pt x="1004" y="24"/>
                  </a:lnTo>
                  <a:lnTo>
                    <a:pt x="1004" y="24"/>
                  </a:lnTo>
                  <a:lnTo>
                    <a:pt x="995" y="34"/>
                  </a:lnTo>
                  <a:lnTo>
                    <a:pt x="1000" y="40"/>
                  </a:lnTo>
                  <a:lnTo>
                    <a:pt x="1000" y="31"/>
                  </a:lnTo>
                  <a:lnTo>
                    <a:pt x="993" y="31"/>
                  </a:lnTo>
                  <a:lnTo>
                    <a:pt x="993" y="31"/>
                  </a:lnTo>
                  <a:lnTo>
                    <a:pt x="988" y="34"/>
                  </a:lnTo>
                  <a:lnTo>
                    <a:pt x="988" y="34"/>
                  </a:lnTo>
                  <a:lnTo>
                    <a:pt x="979" y="45"/>
                  </a:lnTo>
                  <a:lnTo>
                    <a:pt x="984" y="51"/>
                  </a:lnTo>
                  <a:lnTo>
                    <a:pt x="984" y="42"/>
                  </a:lnTo>
                  <a:lnTo>
                    <a:pt x="973" y="42"/>
                  </a:lnTo>
                  <a:lnTo>
                    <a:pt x="964" y="42"/>
                  </a:lnTo>
                  <a:lnTo>
                    <a:pt x="964" y="42"/>
                  </a:lnTo>
                  <a:lnTo>
                    <a:pt x="959" y="45"/>
                  </a:lnTo>
                  <a:lnTo>
                    <a:pt x="959" y="45"/>
                  </a:lnTo>
                  <a:lnTo>
                    <a:pt x="950" y="56"/>
                  </a:lnTo>
                  <a:lnTo>
                    <a:pt x="955" y="62"/>
                  </a:lnTo>
                  <a:lnTo>
                    <a:pt x="955" y="53"/>
                  </a:lnTo>
                  <a:lnTo>
                    <a:pt x="948" y="53"/>
                  </a:lnTo>
                  <a:lnTo>
                    <a:pt x="948" y="53"/>
                  </a:lnTo>
                  <a:lnTo>
                    <a:pt x="943" y="56"/>
                  </a:lnTo>
                  <a:lnTo>
                    <a:pt x="943" y="56"/>
                  </a:lnTo>
                  <a:lnTo>
                    <a:pt x="934" y="67"/>
                  </a:lnTo>
                  <a:lnTo>
                    <a:pt x="939" y="72"/>
                  </a:lnTo>
                  <a:lnTo>
                    <a:pt x="939" y="63"/>
                  </a:lnTo>
                  <a:lnTo>
                    <a:pt x="930" y="63"/>
                  </a:lnTo>
                  <a:lnTo>
                    <a:pt x="930" y="63"/>
                  </a:lnTo>
                  <a:lnTo>
                    <a:pt x="924" y="67"/>
                  </a:lnTo>
                  <a:lnTo>
                    <a:pt x="924" y="67"/>
                  </a:lnTo>
                  <a:lnTo>
                    <a:pt x="915" y="78"/>
                  </a:lnTo>
                  <a:lnTo>
                    <a:pt x="921" y="83"/>
                  </a:lnTo>
                  <a:lnTo>
                    <a:pt x="921" y="74"/>
                  </a:lnTo>
                  <a:lnTo>
                    <a:pt x="912" y="74"/>
                  </a:lnTo>
                  <a:lnTo>
                    <a:pt x="912" y="74"/>
                  </a:lnTo>
                  <a:lnTo>
                    <a:pt x="906" y="78"/>
                  </a:lnTo>
                  <a:lnTo>
                    <a:pt x="896" y="87"/>
                  </a:lnTo>
                  <a:lnTo>
                    <a:pt x="901" y="92"/>
                  </a:lnTo>
                  <a:lnTo>
                    <a:pt x="901" y="83"/>
                  </a:lnTo>
                  <a:lnTo>
                    <a:pt x="894" y="83"/>
                  </a:lnTo>
                  <a:lnTo>
                    <a:pt x="894" y="83"/>
                  </a:lnTo>
                  <a:lnTo>
                    <a:pt x="888" y="87"/>
                  </a:lnTo>
                  <a:lnTo>
                    <a:pt x="888" y="87"/>
                  </a:lnTo>
                  <a:lnTo>
                    <a:pt x="879" y="98"/>
                  </a:lnTo>
                  <a:lnTo>
                    <a:pt x="885" y="103"/>
                  </a:lnTo>
                  <a:lnTo>
                    <a:pt x="885" y="94"/>
                  </a:lnTo>
                  <a:lnTo>
                    <a:pt x="876" y="94"/>
                  </a:lnTo>
                  <a:lnTo>
                    <a:pt x="867" y="94"/>
                  </a:lnTo>
                  <a:lnTo>
                    <a:pt x="867" y="94"/>
                  </a:lnTo>
                  <a:lnTo>
                    <a:pt x="861" y="98"/>
                  </a:lnTo>
                  <a:lnTo>
                    <a:pt x="861" y="98"/>
                  </a:lnTo>
                  <a:lnTo>
                    <a:pt x="852" y="109"/>
                  </a:lnTo>
                  <a:lnTo>
                    <a:pt x="850" y="110"/>
                  </a:lnTo>
                  <a:lnTo>
                    <a:pt x="843" y="121"/>
                  </a:lnTo>
                  <a:lnTo>
                    <a:pt x="850" y="125"/>
                  </a:lnTo>
                  <a:lnTo>
                    <a:pt x="850" y="116"/>
                  </a:lnTo>
                  <a:lnTo>
                    <a:pt x="839" y="116"/>
                  </a:lnTo>
                  <a:lnTo>
                    <a:pt x="839" y="116"/>
                  </a:lnTo>
                  <a:lnTo>
                    <a:pt x="834" y="119"/>
                  </a:lnTo>
                  <a:lnTo>
                    <a:pt x="834" y="119"/>
                  </a:lnTo>
                  <a:lnTo>
                    <a:pt x="825" y="130"/>
                  </a:lnTo>
                  <a:lnTo>
                    <a:pt x="830" y="136"/>
                  </a:lnTo>
                  <a:lnTo>
                    <a:pt x="830" y="127"/>
                  </a:lnTo>
                  <a:lnTo>
                    <a:pt x="821" y="127"/>
                  </a:lnTo>
                  <a:lnTo>
                    <a:pt x="821" y="127"/>
                  </a:lnTo>
                  <a:lnTo>
                    <a:pt x="816" y="130"/>
                  </a:lnTo>
                  <a:lnTo>
                    <a:pt x="816" y="130"/>
                  </a:lnTo>
                  <a:lnTo>
                    <a:pt x="807" y="141"/>
                  </a:lnTo>
                  <a:lnTo>
                    <a:pt x="812" y="147"/>
                  </a:lnTo>
                  <a:lnTo>
                    <a:pt x="812" y="138"/>
                  </a:lnTo>
                  <a:lnTo>
                    <a:pt x="805" y="138"/>
                  </a:lnTo>
                  <a:lnTo>
                    <a:pt x="805" y="138"/>
                  </a:lnTo>
                  <a:lnTo>
                    <a:pt x="800" y="141"/>
                  </a:lnTo>
                  <a:lnTo>
                    <a:pt x="800" y="141"/>
                  </a:lnTo>
                  <a:lnTo>
                    <a:pt x="791" y="152"/>
                  </a:lnTo>
                  <a:lnTo>
                    <a:pt x="796" y="157"/>
                  </a:lnTo>
                  <a:lnTo>
                    <a:pt x="796" y="148"/>
                  </a:lnTo>
                  <a:lnTo>
                    <a:pt x="787" y="148"/>
                  </a:lnTo>
                  <a:lnTo>
                    <a:pt x="778" y="148"/>
                  </a:lnTo>
                  <a:lnTo>
                    <a:pt x="778" y="148"/>
                  </a:lnTo>
                  <a:lnTo>
                    <a:pt x="773" y="152"/>
                  </a:lnTo>
                  <a:lnTo>
                    <a:pt x="762" y="161"/>
                  </a:lnTo>
                  <a:lnTo>
                    <a:pt x="767" y="166"/>
                  </a:lnTo>
                  <a:lnTo>
                    <a:pt x="767" y="157"/>
                  </a:lnTo>
                  <a:lnTo>
                    <a:pt x="760" y="157"/>
                  </a:lnTo>
                  <a:lnTo>
                    <a:pt x="760" y="157"/>
                  </a:lnTo>
                  <a:lnTo>
                    <a:pt x="754" y="161"/>
                  </a:lnTo>
                  <a:lnTo>
                    <a:pt x="754" y="161"/>
                  </a:lnTo>
                  <a:lnTo>
                    <a:pt x="745" y="172"/>
                  </a:lnTo>
                  <a:lnTo>
                    <a:pt x="751" y="177"/>
                  </a:lnTo>
                  <a:lnTo>
                    <a:pt x="751" y="168"/>
                  </a:lnTo>
                  <a:lnTo>
                    <a:pt x="742" y="168"/>
                  </a:lnTo>
                  <a:lnTo>
                    <a:pt x="742" y="168"/>
                  </a:lnTo>
                  <a:lnTo>
                    <a:pt x="736" y="172"/>
                  </a:lnTo>
                  <a:lnTo>
                    <a:pt x="736" y="172"/>
                  </a:lnTo>
                  <a:lnTo>
                    <a:pt x="727" y="183"/>
                  </a:lnTo>
                  <a:lnTo>
                    <a:pt x="733" y="188"/>
                  </a:lnTo>
                  <a:lnTo>
                    <a:pt x="733" y="179"/>
                  </a:lnTo>
                  <a:lnTo>
                    <a:pt x="724" y="179"/>
                  </a:lnTo>
                  <a:lnTo>
                    <a:pt x="724" y="179"/>
                  </a:lnTo>
                  <a:lnTo>
                    <a:pt x="718" y="183"/>
                  </a:lnTo>
                  <a:lnTo>
                    <a:pt x="718" y="183"/>
                  </a:lnTo>
                  <a:lnTo>
                    <a:pt x="709" y="194"/>
                  </a:lnTo>
                  <a:lnTo>
                    <a:pt x="715" y="199"/>
                  </a:lnTo>
                  <a:lnTo>
                    <a:pt x="715" y="190"/>
                  </a:lnTo>
                  <a:lnTo>
                    <a:pt x="706" y="190"/>
                  </a:lnTo>
                  <a:lnTo>
                    <a:pt x="706" y="190"/>
                  </a:lnTo>
                  <a:lnTo>
                    <a:pt x="700" y="194"/>
                  </a:lnTo>
                  <a:lnTo>
                    <a:pt x="700" y="194"/>
                  </a:lnTo>
                  <a:lnTo>
                    <a:pt x="691" y="204"/>
                  </a:lnTo>
                  <a:lnTo>
                    <a:pt x="697" y="210"/>
                  </a:lnTo>
                  <a:lnTo>
                    <a:pt x="697" y="201"/>
                  </a:lnTo>
                  <a:lnTo>
                    <a:pt x="688" y="201"/>
                  </a:lnTo>
                  <a:lnTo>
                    <a:pt x="688" y="201"/>
                  </a:lnTo>
                  <a:lnTo>
                    <a:pt x="682" y="204"/>
                  </a:lnTo>
                  <a:lnTo>
                    <a:pt x="682" y="204"/>
                  </a:lnTo>
                  <a:lnTo>
                    <a:pt x="673" y="215"/>
                  </a:lnTo>
                  <a:lnTo>
                    <a:pt x="678" y="221"/>
                  </a:lnTo>
                  <a:lnTo>
                    <a:pt x="678" y="212"/>
                  </a:lnTo>
                  <a:lnTo>
                    <a:pt x="669" y="212"/>
                  </a:lnTo>
                  <a:lnTo>
                    <a:pt x="662" y="212"/>
                  </a:lnTo>
                  <a:lnTo>
                    <a:pt x="662" y="212"/>
                  </a:lnTo>
                  <a:lnTo>
                    <a:pt x="657" y="215"/>
                  </a:lnTo>
                  <a:lnTo>
                    <a:pt x="657" y="215"/>
                  </a:lnTo>
                  <a:lnTo>
                    <a:pt x="648" y="226"/>
                  </a:lnTo>
                  <a:lnTo>
                    <a:pt x="653" y="232"/>
                  </a:lnTo>
                  <a:lnTo>
                    <a:pt x="653" y="223"/>
                  </a:lnTo>
                  <a:lnTo>
                    <a:pt x="644" y="223"/>
                  </a:lnTo>
                  <a:lnTo>
                    <a:pt x="644" y="223"/>
                  </a:lnTo>
                  <a:lnTo>
                    <a:pt x="639" y="226"/>
                  </a:lnTo>
                  <a:lnTo>
                    <a:pt x="628" y="235"/>
                  </a:lnTo>
                  <a:lnTo>
                    <a:pt x="633" y="241"/>
                  </a:lnTo>
                  <a:lnTo>
                    <a:pt x="633" y="232"/>
                  </a:lnTo>
                  <a:lnTo>
                    <a:pt x="624" y="232"/>
                  </a:lnTo>
                  <a:lnTo>
                    <a:pt x="624" y="232"/>
                  </a:lnTo>
                  <a:lnTo>
                    <a:pt x="619" y="235"/>
                  </a:lnTo>
                  <a:lnTo>
                    <a:pt x="617" y="237"/>
                  </a:lnTo>
                  <a:lnTo>
                    <a:pt x="610" y="248"/>
                  </a:lnTo>
                  <a:lnTo>
                    <a:pt x="617" y="251"/>
                  </a:lnTo>
                  <a:lnTo>
                    <a:pt x="617" y="242"/>
                  </a:lnTo>
                  <a:lnTo>
                    <a:pt x="608" y="242"/>
                  </a:lnTo>
                  <a:lnTo>
                    <a:pt x="608" y="242"/>
                  </a:lnTo>
                  <a:lnTo>
                    <a:pt x="603" y="246"/>
                  </a:lnTo>
                  <a:lnTo>
                    <a:pt x="603" y="246"/>
                  </a:lnTo>
                  <a:lnTo>
                    <a:pt x="593" y="257"/>
                  </a:lnTo>
                  <a:lnTo>
                    <a:pt x="599" y="262"/>
                  </a:lnTo>
                  <a:lnTo>
                    <a:pt x="599" y="253"/>
                  </a:lnTo>
                  <a:lnTo>
                    <a:pt x="590" y="253"/>
                  </a:lnTo>
                  <a:lnTo>
                    <a:pt x="590" y="253"/>
                  </a:lnTo>
                  <a:lnTo>
                    <a:pt x="584" y="257"/>
                  </a:lnTo>
                  <a:lnTo>
                    <a:pt x="584" y="257"/>
                  </a:lnTo>
                  <a:lnTo>
                    <a:pt x="575" y="268"/>
                  </a:lnTo>
                  <a:lnTo>
                    <a:pt x="581" y="273"/>
                  </a:lnTo>
                  <a:lnTo>
                    <a:pt x="581" y="264"/>
                  </a:lnTo>
                  <a:lnTo>
                    <a:pt x="572" y="264"/>
                  </a:lnTo>
                  <a:lnTo>
                    <a:pt x="563" y="264"/>
                  </a:lnTo>
                  <a:lnTo>
                    <a:pt x="554" y="264"/>
                  </a:lnTo>
                  <a:lnTo>
                    <a:pt x="554" y="264"/>
                  </a:lnTo>
                  <a:lnTo>
                    <a:pt x="548" y="268"/>
                  </a:lnTo>
                  <a:lnTo>
                    <a:pt x="548" y="268"/>
                  </a:lnTo>
                  <a:lnTo>
                    <a:pt x="539" y="279"/>
                  </a:lnTo>
                  <a:lnTo>
                    <a:pt x="545" y="284"/>
                  </a:lnTo>
                  <a:lnTo>
                    <a:pt x="545" y="275"/>
                  </a:lnTo>
                  <a:lnTo>
                    <a:pt x="536" y="275"/>
                  </a:lnTo>
                  <a:lnTo>
                    <a:pt x="527" y="275"/>
                  </a:lnTo>
                  <a:lnTo>
                    <a:pt x="527" y="275"/>
                  </a:lnTo>
                  <a:lnTo>
                    <a:pt x="521" y="279"/>
                  </a:lnTo>
                  <a:lnTo>
                    <a:pt x="519" y="280"/>
                  </a:lnTo>
                  <a:lnTo>
                    <a:pt x="512" y="291"/>
                  </a:lnTo>
                  <a:lnTo>
                    <a:pt x="519" y="295"/>
                  </a:lnTo>
                  <a:lnTo>
                    <a:pt x="519" y="286"/>
                  </a:lnTo>
                  <a:lnTo>
                    <a:pt x="510" y="286"/>
                  </a:lnTo>
                  <a:lnTo>
                    <a:pt x="499" y="286"/>
                  </a:lnTo>
                  <a:lnTo>
                    <a:pt x="490" y="286"/>
                  </a:lnTo>
                  <a:lnTo>
                    <a:pt x="490" y="286"/>
                  </a:lnTo>
                  <a:lnTo>
                    <a:pt x="485" y="289"/>
                  </a:lnTo>
                  <a:lnTo>
                    <a:pt x="485" y="289"/>
                  </a:lnTo>
                  <a:lnTo>
                    <a:pt x="476" y="300"/>
                  </a:lnTo>
                  <a:lnTo>
                    <a:pt x="481" y="306"/>
                  </a:lnTo>
                  <a:lnTo>
                    <a:pt x="481" y="297"/>
                  </a:lnTo>
                  <a:lnTo>
                    <a:pt x="474" y="297"/>
                  </a:lnTo>
                  <a:lnTo>
                    <a:pt x="465" y="297"/>
                  </a:lnTo>
                  <a:lnTo>
                    <a:pt x="456" y="297"/>
                  </a:lnTo>
                  <a:lnTo>
                    <a:pt x="456" y="297"/>
                  </a:lnTo>
                  <a:lnTo>
                    <a:pt x="451" y="300"/>
                  </a:lnTo>
                  <a:lnTo>
                    <a:pt x="451" y="300"/>
                  </a:lnTo>
                  <a:lnTo>
                    <a:pt x="442" y="311"/>
                  </a:lnTo>
                  <a:lnTo>
                    <a:pt x="447" y="317"/>
                  </a:lnTo>
                  <a:lnTo>
                    <a:pt x="442" y="311"/>
                  </a:lnTo>
                  <a:lnTo>
                    <a:pt x="433" y="320"/>
                  </a:lnTo>
                  <a:lnTo>
                    <a:pt x="438" y="326"/>
                  </a:lnTo>
                  <a:lnTo>
                    <a:pt x="438" y="317"/>
                  </a:lnTo>
                  <a:lnTo>
                    <a:pt x="429" y="317"/>
                  </a:lnTo>
                  <a:lnTo>
                    <a:pt x="429" y="317"/>
                  </a:lnTo>
                  <a:lnTo>
                    <a:pt x="423" y="320"/>
                  </a:lnTo>
                  <a:lnTo>
                    <a:pt x="423" y="320"/>
                  </a:lnTo>
                  <a:lnTo>
                    <a:pt x="414" y="331"/>
                  </a:lnTo>
                  <a:lnTo>
                    <a:pt x="405" y="342"/>
                  </a:lnTo>
                  <a:lnTo>
                    <a:pt x="396" y="353"/>
                  </a:lnTo>
                  <a:lnTo>
                    <a:pt x="402" y="358"/>
                  </a:lnTo>
                  <a:lnTo>
                    <a:pt x="402" y="349"/>
                  </a:lnTo>
                  <a:lnTo>
                    <a:pt x="393" y="349"/>
                  </a:lnTo>
                  <a:lnTo>
                    <a:pt x="384" y="349"/>
                  </a:lnTo>
                  <a:lnTo>
                    <a:pt x="384" y="349"/>
                  </a:lnTo>
                  <a:lnTo>
                    <a:pt x="378" y="353"/>
                  </a:lnTo>
                  <a:lnTo>
                    <a:pt x="376" y="355"/>
                  </a:lnTo>
                  <a:lnTo>
                    <a:pt x="369" y="365"/>
                  </a:lnTo>
                  <a:lnTo>
                    <a:pt x="376" y="369"/>
                  </a:lnTo>
                  <a:lnTo>
                    <a:pt x="371" y="364"/>
                  </a:lnTo>
                  <a:lnTo>
                    <a:pt x="360" y="374"/>
                  </a:lnTo>
                  <a:lnTo>
                    <a:pt x="366" y="380"/>
                  </a:lnTo>
                  <a:lnTo>
                    <a:pt x="366" y="371"/>
                  </a:lnTo>
                  <a:lnTo>
                    <a:pt x="357" y="371"/>
                  </a:lnTo>
                  <a:lnTo>
                    <a:pt x="348" y="371"/>
                  </a:lnTo>
                  <a:lnTo>
                    <a:pt x="348" y="371"/>
                  </a:lnTo>
                  <a:lnTo>
                    <a:pt x="342" y="374"/>
                  </a:lnTo>
                  <a:lnTo>
                    <a:pt x="342" y="374"/>
                  </a:lnTo>
                  <a:lnTo>
                    <a:pt x="333" y="385"/>
                  </a:lnTo>
                  <a:lnTo>
                    <a:pt x="326" y="394"/>
                  </a:lnTo>
                  <a:lnTo>
                    <a:pt x="331" y="400"/>
                  </a:lnTo>
                  <a:lnTo>
                    <a:pt x="331" y="391"/>
                  </a:lnTo>
                  <a:lnTo>
                    <a:pt x="322" y="391"/>
                  </a:lnTo>
                  <a:lnTo>
                    <a:pt x="313" y="391"/>
                  </a:lnTo>
                  <a:lnTo>
                    <a:pt x="313" y="391"/>
                  </a:lnTo>
                  <a:lnTo>
                    <a:pt x="308" y="394"/>
                  </a:lnTo>
                  <a:lnTo>
                    <a:pt x="308" y="394"/>
                  </a:lnTo>
                  <a:lnTo>
                    <a:pt x="299" y="405"/>
                  </a:lnTo>
                  <a:lnTo>
                    <a:pt x="304" y="411"/>
                  </a:lnTo>
                  <a:lnTo>
                    <a:pt x="304" y="402"/>
                  </a:lnTo>
                  <a:lnTo>
                    <a:pt x="293" y="402"/>
                  </a:lnTo>
                  <a:lnTo>
                    <a:pt x="286" y="402"/>
                  </a:lnTo>
                  <a:lnTo>
                    <a:pt x="286" y="402"/>
                  </a:lnTo>
                  <a:lnTo>
                    <a:pt x="281" y="405"/>
                  </a:lnTo>
                  <a:lnTo>
                    <a:pt x="281" y="405"/>
                  </a:lnTo>
                  <a:lnTo>
                    <a:pt x="272" y="416"/>
                  </a:lnTo>
                  <a:lnTo>
                    <a:pt x="277" y="421"/>
                  </a:lnTo>
                  <a:lnTo>
                    <a:pt x="277" y="412"/>
                  </a:lnTo>
                  <a:lnTo>
                    <a:pt x="268" y="412"/>
                  </a:lnTo>
                  <a:lnTo>
                    <a:pt x="259" y="412"/>
                  </a:lnTo>
                  <a:lnTo>
                    <a:pt x="250" y="412"/>
                  </a:lnTo>
                  <a:lnTo>
                    <a:pt x="250" y="412"/>
                  </a:lnTo>
                  <a:lnTo>
                    <a:pt x="244" y="416"/>
                  </a:lnTo>
                  <a:lnTo>
                    <a:pt x="243" y="418"/>
                  </a:lnTo>
                  <a:lnTo>
                    <a:pt x="235" y="429"/>
                  </a:lnTo>
                  <a:lnTo>
                    <a:pt x="243" y="432"/>
                  </a:lnTo>
                  <a:lnTo>
                    <a:pt x="243" y="423"/>
                  </a:lnTo>
                  <a:lnTo>
                    <a:pt x="232" y="423"/>
                  </a:lnTo>
                  <a:lnTo>
                    <a:pt x="223" y="423"/>
                  </a:lnTo>
                  <a:lnTo>
                    <a:pt x="214" y="423"/>
                  </a:lnTo>
                  <a:lnTo>
                    <a:pt x="205" y="423"/>
                  </a:lnTo>
                  <a:lnTo>
                    <a:pt x="196" y="423"/>
                  </a:lnTo>
                  <a:lnTo>
                    <a:pt x="188" y="423"/>
                  </a:lnTo>
                  <a:lnTo>
                    <a:pt x="179" y="423"/>
                  </a:lnTo>
                  <a:lnTo>
                    <a:pt x="179" y="423"/>
                  </a:lnTo>
                  <a:lnTo>
                    <a:pt x="174" y="427"/>
                  </a:lnTo>
                  <a:lnTo>
                    <a:pt x="174" y="427"/>
                  </a:lnTo>
                  <a:lnTo>
                    <a:pt x="165" y="438"/>
                  </a:lnTo>
                  <a:lnTo>
                    <a:pt x="170" y="443"/>
                  </a:lnTo>
                  <a:lnTo>
                    <a:pt x="170" y="434"/>
                  </a:lnTo>
                  <a:lnTo>
                    <a:pt x="159" y="434"/>
                  </a:lnTo>
                  <a:lnTo>
                    <a:pt x="159" y="443"/>
                  </a:lnTo>
                  <a:lnTo>
                    <a:pt x="167" y="438"/>
                  </a:lnTo>
                  <a:lnTo>
                    <a:pt x="158" y="427"/>
                  </a:lnTo>
                  <a:lnTo>
                    <a:pt x="158" y="427"/>
                  </a:lnTo>
                  <a:lnTo>
                    <a:pt x="150" y="423"/>
                  </a:lnTo>
                  <a:lnTo>
                    <a:pt x="143" y="423"/>
                  </a:lnTo>
                  <a:lnTo>
                    <a:pt x="134" y="423"/>
                  </a:lnTo>
                  <a:lnTo>
                    <a:pt x="125" y="423"/>
                  </a:lnTo>
                  <a:lnTo>
                    <a:pt x="125" y="432"/>
                  </a:lnTo>
                  <a:lnTo>
                    <a:pt x="132" y="427"/>
                  </a:lnTo>
                  <a:lnTo>
                    <a:pt x="123" y="416"/>
                  </a:lnTo>
                  <a:lnTo>
                    <a:pt x="123" y="416"/>
                  </a:lnTo>
                  <a:lnTo>
                    <a:pt x="116" y="412"/>
                  </a:lnTo>
                  <a:lnTo>
                    <a:pt x="107" y="412"/>
                  </a:lnTo>
                  <a:lnTo>
                    <a:pt x="98" y="412"/>
                  </a:lnTo>
                  <a:lnTo>
                    <a:pt x="98" y="421"/>
                  </a:lnTo>
                  <a:lnTo>
                    <a:pt x="105" y="416"/>
                  </a:lnTo>
                  <a:lnTo>
                    <a:pt x="96" y="405"/>
                  </a:lnTo>
                  <a:lnTo>
                    <a:pt x="96" y="405"/>
                  </a:lnTo>
                  <a:lnTo>
                    <a:pt x="89" y="402"/>
                  </a:lnTo>
                  <a:lnTo>
                    <a:pt x="80" y="402"/>
                  </a:lnTo>
                  <a:lnTo>
                    <a:pt x="71" y="402"/>
                  </a:lnTo>
                  <a:lnTo>
                    <a:pt x="71" y="411"/>
                  </a:lnTo>
                  <a:lnTo>
                    <a:pt x="78" y="405"/>
                  </a:lnTo>
                  <a:lnTo>
                    <a:pt x="69" y="394"/>
                  </a:lnTo>
                  <a:lnTo>
                    <a:pt x="69" y="394"/>
                  </a:lnTo>
                  <a:lnTo>
                    <a:pt x="62" y="391"/>
                  </a:lnTo>
                  <a:lnTo>
                    <a:pt x="53" y="391"/>
                  </a:lnTo>
                  <a:lnTo>
                    <a:pt x="53" y="400"/>
                  </a:lnTo>
                  <a:lnTo>
                    <a:pt x="60" y="394"/>
                  </a:lnTo>
                  <a:lnTo>
                    <a:pt x="53" y="385"/>
                  </a:lnTo>
                  <a:lnTo>
                    <a:pt x="53" y="385"/>
                  </a:lnTo>
                  <a:lnTo>
                    <a:pt x="45" y="382"/>
                  </a:lnTo>
                  <a:lnTo>
                    <a:pt x="36" y="382"/>
                  </a:lnTo>
                  <a:lnTo>
                    <a:pt x="36" y="391"/>
                  </a:lnTo>
                  <a:lnTo>
                    <a:pt x="44" y="385"/>
                  </a:lnTo>
                  <a:lnTo>
                    <a:pt x="33" y="374"/>
                  </a:lnTo>
                  <a:lnTo>
                    <a:pt x="33" y="374"/>
                  </a:lnTo>
                  <a:lnTo>
                    <a:pt x="26" y="371"/>
                  </a:lnTo>
                  <a:lnTo>
                    <a:pt x="17" y="371"/>
                  </a:lnTo>
                  <a:lnTo>
                    <a:pt x="17" y="380"/>
                  </a:lnTo>
                  <a:lnTo>
                    <a:pt x="24" y="374"/>
                  </a:lnTo>
                  <a:lnTo>
                    <a:pt x="15" y="364"/>
                  </a:lnTo>
                  <a:lnTo>
                    <a:pt x="15" y="364"/>
                  </a:lnTo>
                  <a:lnTo>
                    <a:pt x="7" y="360"/>
                  </a:lnTo>
                  <a:lnTo>
                    <a:pt x="0" y="36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3894" name="Group 118">
              <a:extLst>
                <a:ext uri="{FF2B5EF4-FFF2-40B4-BE49-F238E27FC236}">
                  <a16:creationId xmlns:a16="http://schemas.microsoft.com/office/drawing/2014/main" id="{5D02D857-803F-45DB-8EB7-69C0F8F1A5F3}"/>
                </a:ext>
              </a:extLst>
            </p:cNvPr>
            <p:cNvGrpSpPr>
              <a:grpSpLocks/>
            </p:cNvGrpSpPr>
            <p:nvPr/>
          </p:nvGrpSpPr>
          <p:grpSpPr bwMode="auto">
            <a:xfrm>
              <a:off x="172" y="1152"/>
              <a:ext cx="1665" cy="1626"/>
              <a:chOff x="172" y="1152"/>
              <a:chExt cx="1665" cy="1626"/>
            </a:xfrm>
          </p:grpSpPr>
          <p:sp>
            <p:nvSpPr>
              <p:cNvPr id="203882" name="Freeform 106">
                <a:extLst>
                  <a:ext uri="{FF2B5EF4-FFF2-40B4-BE49-F238E27FC236}">
                    <a16:creationId xmlns:a16="http://schemas.microsoft.com/office/drawing/2014/main" id="{5FF9C346-E014-45AB-A373-FDAD56DE16BA}"/>
                  </a:ext>
                </a:extLst>
              </p:cNvPr>
              <p:cNvSpPr>
                <a:spLocks/>
              </p:cNvSpPr>
              <p:nvPr/>
            </p:nvSpPr>
            <p:spPr bwMode="auto">
              <a:xfrm>
                <a:off x="434" y="1959"/>
                <a:ext cx="529" cy="322"/>
              </a:xfrm>
              <a:custGeom>
                <a:avLst/>
                <a:gdLst>
                  <a:gd name="T0" fmla="*/ 0 w 1058"/>
                  <a:gd name="T1" fmla="*/ 633 h 644"/>
                  <a:gd name="T2" fmla="*/ 16 w 1058"/>
                  <a:gd name="T3" fmla="*/ 609 h 644"/>
                  <a:gd name="T4" fmla="*/ 34 w 1058"/>
                  <a:gd name="T5" fmla="*/ 580 h 644"/>
                  <a:gd name="T6" fmla="*/ 50 w 1058"/>
                  <a:gd name="T7" fmla="*/ 557 h 644"/>
                  <a:gd name="T8" fmla="*/ 68 w 1058"/>
                  <a:gd name="T9" fmla="*/ 533 h 644"/>
                  <a:gd name="T10" fmla="*/ 95 w 1058"/>
                  <a:gd name="T11" fmla="*/ 515 h 644"/>
                  <a:gd name="T12" fmla="*/ 119 w 1058"/>
                  <a:gd name="T13" fmla="*/ 499 h 644"/>
                  <a:gd name="T14" fmla="*/ 146 w 1058"/>
                  <a:gd name="T15" fmla="*/ 481 h 644"/>
                  <a:gd name="T16" fmla="*/ 173 w 1058"/>
                  <a:gd name="T17" fmla="*/ 456 h 644"/>
                  <a:gd name="T18" fmla="*/ 200 w 1058"/>
                  <a:gd name="T19" fmla="*/ 428 h 644"/>
                  <a:gd name="T20" fmla="*/ 226 w 1058"/>
                  <a:gd name="T21" fmla="*/ 405 h 644"/>
                  <a:gd name="T22" fmla="*/ 249 w 1058"/>
                  <a:gd name="T23" fmla="*/ 380 h 644"/>
                  <a:gd name="T24" fmla="*/ 276 w 1058"/>
                  <a:gd name="T25" fmla="*/ 353 h 644"/>
                  <a:gd name="T26" fmla="*/ 303 w 1058"/>
                  <a:gd name="T27" fmla="*/ 338 h 644"/>
                  <a:gd name="T28" fmla="*/ 331 w 1058"/>
                  <a:gd name="T29" fmla="*/ 322 h 644"/>
                  <a:gd name="T30" fmla="*/ 358 w 1058"/>
                  <a:gd name="T31" fmla="*/ 305 h 644"/>
                  <a:gd name="T32" fmla="*/ 385 w 1058"/>
                  <a:gd name="T33" fmla="*/ 287 h 644"/>
                  <a:gd name="T34" fmla="*/ 407 w 1058"/>
                  <a:gd name="T35" fmla="*/ 269 h 644"/>
                  <a:gd name="T36" fmla="*/ 434 w 1058"/>
                  <a:gd name="T37" fmla="*/ 262 h 644"/>
                  <a:gd name="T38" fmla="*/ 461 w 1058"/>
                  <a:gd name="T39" fmla="*/ 246 h 644"/>
                  <a:gd name="T40" fmla="*/ 488 w 1058"/>
                  <a:gd name="T41" fmla="*/ 228 h 644"/>
                  <a:gd name="T42" fmla="*/ 515 w 1058"/>
                  <a:gd name="T43" fmla="*/ 219 h 644"/>
                  <a:gd name="T44" fmla="*/ 539 w 1058"/>
                  <a:gd name="T45" fmla="*/ 211 h 644"/>
                  <a:gd name="T46" fmla="*/ 566 w 1058"/>
                  <a:gd name="T47" fmla="*/ 193 h 644"/>
                  <a:gd name="T48" fmla="*/ 591 w 1058"/>
                  <a:gd name="T49" fmla="*/ 186 h 644"/>
                  <a:gd name="T50" fmla="*/ 618 w 1058"/>
                  <a:gd name="T51" fmla="*/ 170 h 644"/>
                  <a:gd name="T52" fmla="*/ 645 w 1058"/>
                  <a:gd name="T53" fmla="*/ 141 h 644"/>
                  <a:gd name="T54" fmla="*/ 672 w 1058"/>
                  <a:gd name="T55" fmla="*/ 128 h 644"/>
                  <a:gd name="T56" fmla="*/ 696 w 1058"/>
                  <a:gd name="T57" fmla="*/ 110 h 644"/>
                  <a:gd name="T58" fmla="*/ 723 w 1058"/>
                  <a:gd name="T59" fmla="*/ 101 h 644"/>
                  <a:gd name="T60" fmla="*/ 750 w 1058"/>
                  <a:gd name="T61" fmla="*/ 94 h 644"/>
                  <a:gd name="T62" fmla="*/ 777 w 1058"/>
                  <a:gd name="T63" fmla="*/ 83 h 644"/>
                  <a:gd name="T64" fmla="*/ 804 w 1058"/>
                  <a:gd name="T65" fmla="*/ 76 h 644"/>
                  <a:gd name="T66" fmla="*/ 826 w 1058"/>
                  <a:gd name="T67" fmla="*/ 76 h 644"/>
                  <a:gd name="T68" fmla="*/ 853 w 1058"/>
                  <a:gd name="T69" fmla="*/ 65 h 644"/>
                  <a:gd name="T70" fmla="*/ 880 w 1058"/>
                  <a:gd name="T71" fmla="*/ 65 h 644"/>
                  <a:gd name="T72" fmla="*/ 908 w 1058"/>
                  <a:gd name="T73" fmla="*/ 58 h 644"/>
                  <a:gd name="T74" fmla="*/ 935 w 1058"/>
                  <a:gd name="T75" fmla="*/ 58 h 644"/>
                  <a:gd name="T76" fmla="*/ 962 w 1058"/>
                  <a:gd name="T77" fmla="*/ 52 h 644"/>
                  <a:gd name="T78" fmla="*/ 984 w 1058"/>
                  <a:gd name="T79" fmla="*/ 41 h 644"/>
                  <a:gd name="T80" fmla="*/ 1011 w 1058"/>
                  <a:gd name="T81" fmla="*/ 23 h 644"/>
                  <a:gd name="T82" fmla="*/ 1038 w 1058"/>
                  <a:gd name="T83" fmla="*/ 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644">
                    <a:moveTo>
                      <a:pt x="0" y="633"/>
                    </a:moveTo>
                    <a:lnTo>
                      <a:pt x="0" y="644"/>
                    </a:lnTo>
                    <a:lnTo>
                      <a:pt x="0" y="633"/>
                    </a:lnTo>
                    <a:lnTo>
                      <a:pt x="7" y="626"/>
                    </a:lnTo>
                    <a:lnTo>
                      <a:pt x="7" y="617"/>
                    </a:lnTo>
                    <a:lnTo>
                      <a:pt x="16" y="609"/>
                    </a:lnTo>
                    <a:lnTo>
                      <a:pt x="16" y="598"/>
                    </a:lnTo>
                    <a:lnTo>
                      <a:pt x="23" y="591"/>
                    </a:lnTo>
                    <a:lnTo>
                      <a:pt x="34" y="580"/>
                    </a:lnTo>
                    <a:lnTo>
                      <a:pt x="34" y="575"/>
                    </a:lnTo>
                    <a:lnTo>
                      <a:pt x="41" y="568"/>
                    </a:lnTo>
                    <a:lnTo>
                      <a:pt x="50" y="557"/>
                    </a:lnTo>
                    <a:lnTo>
                      <a:pt x="50" y="550"/>
                    </a:lnTo>
                    <a:lnTo>
                      <a:pt x="57" y="541"/>
                    </a:lnTo>
                    <a:lnTo>
                      <a:pt x="68" y="533"/>
                    </a:lnTo>
                    <a:lnTo>
                      <a:pt x="77" y="522"/>
                    </a:lnTo>
                    <a:lnTo>
                      <a:pt x="85" y="522"/>
                    </a:lnTo>
                    <a:lnTo>
                      <a:pt x="95" y="515"/>
                    </a:lnTo>
                    <a:lnTo>
                      <a:pt x="103" y="504"/>
                    </a:lnTo>
                    <a:lnTo>
                      <a:pt x="112" y="504"/>
                    </a:lnTo>
                    <a:lnTo>
                      <a:pt x="119" y="499"/>
                    </a:lnTo>
                    <a:lnTo>
                      <a:pt x="130" y="492"/>
                    </a:lnTo>
                    <a:lnTo>
                      <a:pt x="139" y="481"/>
                    </a:lnTo>
                    <a:lnTo>
                      <a:pt x="146" y="481"/>
                    </a:lnTo>
                    <a:lnTo>
                      <a:pt x="153" y="474"/>
                    </a:lnTo>
                    <a:lnTo>
                      <a:pt x="164" y="463"/>
                    </a:lnTo>
                    <a:lnTo>
                      <a:pt x="173" y="456"/>
                    </a:lnTo>
                    <a:lnTo>
                      <a:pt x="180" y="447"/>
                    </a:lnTo>
                    <a:lnTo>
                      <a:pt x="191" y="439"/>
                    </a:lnTo>
                    <a:lnTo>
                      <a:pt x="200" y="428"/>
                    </a:lnTo>
                    <a:lnTo>
                      <a:pt x="208" y="423"/>
                    </a:lnTo>
                    <a:lnTo>
                      <a:pt x="215" y="416"/>
                    </a:lnTo>
                    <a:lnTo>
                      <a:pt x="226" y="405"/>
                    </a:lnTo>
                    <a:lnTo>
                      <a:pt x="235" y="398"/>
                    </a:lnTo>
                    <a:lnTo>
                      <a:pt x="242" y="387"/>
                    </a:lnTo>
                    <a:lnTo>
                      <a:pt x="249" y="380"/>
                    </a:lnTo>
                    <a:lnTo>
                      <a:pt x="262" y="371"/>
                    </a:lnTo>
                    <a:lnTo>
                      <a:pt x="269" y="363"/>
                    </a:lnTo>
                    <a:lnTo>
                      <a:pt x="276" y="353"/>
                    </a:lnTo>
                    <a:lnTo>
                      <a:pt x="289" y="353"/>
                    </a:lnTo>
                    <a:lnTo>
                      <a:pt x="296" y="345"/>
                    </a:lnTo>
                    <a:lnTo>
                      <a:pt x="303" y="338"/>
                    </a:lnTo>
                    <a:lnTo>
                      <a:pt x="311" y="338"/>
                    </a:lnTo>
                    <a:lnTo>
                      <a:pt x="323" y="329"/>
                    </a:lnTo>
                    <a:lnTo>
                      <a:pt x="331" y="322"/>
                    </a:lnTo>
                    <a:lnTo>
                      <a:pt x="338" y="322"/>
                    </a:lnTo>
                    <a:lnTo>
                      <a:pt x="345" y="311"/>
                    </a:lnTo>
                    <a:lnTo>
                      <a:pt x="358" y="305"/>
                    </a:lnTo>
                    <a:lnTo>
                      <a:pt x="365" y="305"/>
                    </a:lnTo>
                    <a:lnTo>
                      <a:pt x="372" y="295"/>
                    </a:lnTo>
                    <a:lnTo>
                      <a:pt x="385" y="287"/>
                    </a:lnTo>
                    <a:lnTo>
                      <a:pt x="392" y="287"/>
                    </a:lnTo>
                    <a:lnTo>
                      <a:pt x="399" y="280"/>
                    </a:lnTo>
                    <a:lnTo>
                      <a:pt x="407" y="269"/>
                    </a:lnTo>
                    <a:lnTo>
                      <a:pt x="419" y="269"/>
                    </a:lnTo>
                    <a:lnTo>
                      <a:pt x="426" y="262"/>
                    </a:lnTo>
                    <a:lnTo>
                      <a:pt x="434" y="262"/>
                    </a:lnTo>
                    <a:lnTo>
                      <a:pt x="443" y="253"/>
                    </a:lnTo>
                    <a:lnTo>
                      <a:pt x="454" y="253"/>
                    </a:lnTo>
                    <a:lnTo>
                      <a:pt x="461" y="246"/>
                    </a:lnTo>
                    <a:lnTo>
                      <a:pt x="468" y="235"/>
                    </a:lnTo>
                    <a:lnTo>
                      <a:pt x="481" y="235"/>
                    </a:lnTo>
                    <a:lnTo>
                      <a:pt x="488" y="228"/>
                    </a:lnTo>
                    <a:lnTo>
                      <a:pt x="495" y="228"/>
                    </a:lnTo>
                    <a:lnTo>
                      <a:pt x="504" y="219"/>
                    </a:lnTo>
                    <a:lnTo>
                      <a:pt x="515" y="219"/>
                    </a:lnTo>
                    <a:lnTo>
                      <a:pt x="522" y="211"/>
                    </a:lnTo>
                    <a:lnTo>
                      <a:pt x="530" y="211"/>
                    </a:lnTo>
                    <a:lnTo>
                      <a:pt x="539" y="211"/>
                    </a:lnTo>
                    <a:lnTo>
                      <a:pt x="549" y="204"/>
                    </a:lnTo>
                    <a:lnTo>
                      <a:pt x="557" y="204"/>
                    </a:lnTo>
                    <a:lnTo>
                      <a:pt x="566" y="193"/>
                    </a:lnTo>
                    <a:lnTo>
                      <a:pt x="577" y="193"/>
                    </a:lnTo>
                    <a:lnTo>
                      <a:pt x="584" y="193"/>
                    </a:lnTo>
                    <a:lnTo>
                      <a:pt x="591" y="186"/>
                    </a:lnTo>
                    <a:lnTo>
                      <a:pt x="600" y="177"/>
                    </a:lnTo>
                    <a:lnTo>
                      <a:pt x="611" y="177"/>
                    </a:lnTo>
                    <a:lnTo>
                      <a:pt x="618" y="170"/>
                    </a:lnTo>
                    <a:lnTo>
                      <a:pt x="627" y="159"/>
                    </a:lnTo>
                    <a:lnTo>
                      <a:pt x="634" y="152"/>
                    </a:lnTo>
                    <a:lnTo>
                      <a:pt x="645" y="141"/>
                    </a:lnTo>
                    <a:lnTo>
                      <a:pt x="653" y="134"/>
                    </a:lnTo>
                    <a:lnTo>
                      <a:pt x="662" y="134"/>
                    </a:lnTo>
                    <a:lnTo>
                      <a:pt x="672" y="128"/>
                    </a:lnTo>
                    <a:lnTo>
                      <a:pt x="680" y="117"/>
                    </a:lnTo>
                    <a:lnTo>
                      <a:pt x="689" y="117"/>
                    </a:lnTo>
                    <a:lnTo>
                      <a:pt x="696" y="110"/>
                    </a:lnTo>
                    <a:lnTo>
                      <a:pt x="707" y="110"/>
                    </a:lnTo>
                    <a:lnTo>
                      <a:pt x="714" y="101"/>
                    </a:lnTo>
                    <a:lnTo>
                      <a:pt x="723" y="101"/>
                    </a:lnTo>
                    <a:lnTo>
                      <a:pt x="730" y="101"/>
                    </a:lnTo>
                    <a:lnTo>
                      <a:pt x="741" y="94"/>
                    </a:lnTo>
                    <a:lnTo>
                      <a:pt x="750" y="94"/>
                    </a:lnTo>
                    <a:lnTo>
                      <a:pt x="757" y="83"/>
                    </a:lnTo>
                    <a:lnTo>
                      <a:pt x="768" y="83"/>
                    </a:lnTo>
                    <a:lnTo>
                      <a:pt x="777" y="83"/>
                    </a:lnTo>
                    <a:lnTo>
                      <a:pt x="785" y="76"/>
                    </a:lnTo>
                    <a:lnTo>
                      <a:pt x="792" y="76"/>
                    </a:lnTo>
                    <a:lnTo>
                      <a:pt x="804" y="76"/>
                    </a:lnTo>
                    <a:lnTo>
                      <a:pt x="812" y="76"/>
                    </a:lnTo>
                    <a:lnTo>
                      <a:pt x="819" y="76"/>
                    </a:lnTo>
                    <a:lnTo>
                      <a:pt x="826" y="76"/>
                    </a:lnTo>
                    <a:lnTo>
                      <a:pt x="839" y="65"/>
                    </a:lnTo>
                    <a:lnTo>
                      <a:pt x="846" y="65"/>
                    </a:lnTo>
                    <a:lnTo>
                      <a:pt x="853" y="65"/>
                    </a:lnTo>
                    <a:lnTo>
                      <a:pt x="866" y="65"/>
                    </a:lnTo>
                    <a:lnTo>
                      <a:pt x="873" y="65"/>
                    </a:lnTo>
                    <a:lnTo>
                      <a:pt x="880" y="65"/>
                    </a:lnTo>
                    <a:lnTo>
                      <a:pt x="888" y="58"/>
                    </a:lnTo>
                    <a:lnTo>
                      <a:pt x="900" y="58"/>
                    </a:lnTo>
                    <a:lnTo>
                      <a:pt x="908" y="58"/>
                    </a:lnTo>
                    <a:lnTo>
                      <a:pt x="915" y="58"/>
                    </a:lnTo>
                    <a:lnTo>
                      <a:pt x="922" y="58"/>
                    </a:lnTo>
                    <a:lnTo>
                      <a:pt x="935" y="58"/>
                    </a:lnTo>
                    <a:lnTo>
                      <a:pt x="942" y="52"/>
                    </a:lnTo>
                    <a:lnTo>
                      <a:pt x="949" y="52"/>
                    </a:lnTo>
                    <a:lnTo>
                      <a:pt x="962" y="52"/>
                    </a:lnTo>
                    <a:lnTo>
                      <a:pt x="969" y="52"/>
                    </a:lnTo>
                    <a:lnTo>
                      <a:pt x="976" y="52"/>
                    </a:lnTo>
                    <a:lnTo>
                      <a:pt x="984" y="41"/>
                    </a:lnTo>
                    <a:lnTo>
                      <a:pt x="996" y="41"/>
                    </a:lnTo>
                    <a:lnTo>
                      <a:pt x="1003" y="34"/>
                    </a:lnTo>
                    <a:lnTo>
                      <a:pt x="1011" y="23"/>
                    </a:lnTo>
                    <a:lnTo>
                      <a:pt x="1020" y="23"/>
                    </a:lnTo>
                    <a:lnTo>
                      <a:pt x="1031" y="16"/>
                    </a:lnTo>
                    <a:lnTo>
                      <a:pt x="1038" y="7"/>
                    </a:lnTo>
                    <a:lnTo>
                      <a:pt x="1045" y="0"/>
                    </a:lnTo>
                    <a:lnTo>
                      <a:pt x="1058" y="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83" name="Freeform 107">
                <a:extLst>
                  <a:ext uri="{FF2B5EF4-FFF2-40B4-BE49-F238E27FC236}">
                    <a16:creationId xmlns:a16="http://schemas.microsoft.com/office/drawing/2014/main" id="{8FA63E2B-9B02-459C-BF6E-1097095347AE}"/>
                  </a:ext>
                </a:extLst>
              </p:cNvPr>
              <p:cNvSpPr>
                <a:spLocks/>
              </p:cNvSpPr>
              <p:nvPr/>
            </p:nvSpPr>
            <p:spPr bwMode="auto">
              <a:xfrm>
                <a:off x="963" y="1808"/>
                <a:ext cx="490" cy="160"/>
              </a:xfrm>
              <a:custGeom>
                <a:avLst/>
                <a:gdLst>
                  <a:gd name="T0" fmla="*/ 14 w 978"/>
                  <a:gd name="T1" fmla="*/ 288 h 322"/>
                  <a:gd name="T2" fmla="*/ 41 w 978"/>
                  <a:gd name="T3" fmla="*/ 270 h 322"/>
                  <a:gd name="T4" fmla="*/ 68 w 978"/>
                  <a:gd name="T5" fmla="*/ 264 h 322"/>
                  <a:gd name="T6" fmla="*/ 92 w 978"/>
                  <a:gd name="T7" fmla="*/ 246 h 322"/>
                  <a:gd name="T8" fmla="*/ 119 w 978"/>
                  <a:gd name="T9" fmla="*/ 235 h 322"/>
                  <a:gd name="T10" fmla="*/ 146 w 978"/>
                  <a:gd name="T11" fmla="*/ 228 h 322"/>
                  <a:gd name="T12" fmla="*/ 173 w 978"/>
                  <a:gd name="T13" fmla="*/ 219 h 322"/>
                  <a:gd name="T14" fmla="*/ 200 w 978"/>
                  <a:gd name="T15" fmla="*/ 219 h 322"/>
                  <a:gd name="T16" fmla="*/ 228 w 978"/>
                  <a:gd name="T17" fmla="*/ 219 h 322"/>
                  <a:gd name="T18" fmla="*/ 249 w 978"/>
                  <a:gd name="T19" fmla="*/ 219 h 322"/>
                  <a:gd name="T20" fmla="*/ 276 w 978"/>
                  <a:gd name="T21" fmla="*/ 219 h 322"/>
                  <a:gd name="T22" fmla="*/ 304 w 978"/>
                  <a:gd name="T23" fmla="*/ 219 h 322"/>
                  <a:gd name="T24" fmla="*/ 331 w 978"/>
                  <a:gd name="T25" fmla="*/ 219 h 322"/>
                  <a:gd name="T26" fmla="*/ 358 w 978"/>
                  <a:gd name="T27" fmla="*/ 219 h 322"/>
                  <a:gd name="T28" fmla="*/ 381 w 978"/>
                  <a:gd name="T29" fmla="*/ 228 h 322"/>
                  <a:gd name="T30" fmla="*/ 408 w 978"/>
                  <a:gd name="T31" fmla="*/ 253 h 322"/>
                  <a:gd name="T32" fmla="*/ 434 w 978"/>
                  <a:gd name="T33" fmla="*/ 270 h 322"/>
                  <a:gd name="T34" fmla="*/ 454 w 978"/>
                  <a:gd name="T35" fmla="*/ 295 h 322"/>
                  <a:gd name="T36" fmla="*/ 477 w 978"/>
                  <a:gd name="T37" fmla="*/ 322 h 322"/>
                  <a:gd name="T38" fmla="*/ 497 w 978"/>
                  <a:gd name="T39" fmla="*/ 311 h 322"/>
                  <a:gd name="T40" fmla="*/ 524 w 978"/>
                  <a:gd name="T41" fmla="*/ 288 h 322"/>
                  <a:gd name="T42" fmla="*/ 539 w 978"/>
                  <a:gd name="T43" fmla="*/ 264 h 322"/>
                  <a:gd name="T44" fmla="*/ 559 w 978"/>
                  <a:gd name="T45" fmla="*/ 235 h 322"/>
                  <a:gd name="T46" fmla="*/ 586 w 978"/>
                  <a:gd name="T47" fmla="*/ 212 h 322"/>
                  <a:gd name="T48" fmla="*/ 613 w 978"/>
                  <a:gd name="T49" fmla="*/ 188 h 322"/>
                  <a:gd name="T50" fmla="*/ 627 w 978"/>
                  <a:gd name="T51" fmla="*/ 159 h 322"/>
                  <a:gd name="T52" fmla="*/ 647 w 978"/>
                  <a:gd name="T53" fmla="*/ 136 h 322"/>
                  <a:gd name="T54" fmla="*/ 671 w 978"/>
                  <a:gd name="T55" fmla="*/ 110 h 322"/>
                  <a:gd name="T56" fmla="*/ 689 w 978"/>
                  <a:gd name="T57" fmla="*/ 83 h 322"/>
                  <a:gd name="T58" fmla="*/ 709 w 978"/>
                  <a:gd name="T59" fmla="*/ 60 h 322"/>
                  <a:gd name="T60" fmla="*/ 723 w 978"/>
                  <a:gd name="T61" fmla="*/ 34 h 322"/>
                  <a:gd name="T62" fmla="*/ 750 w 978"/>
                  <a:gd name="T63" fmla="*/ 7 h 322"/>
                  <a:gd name="T64" fmla="*/ 777 w 978"/>
                  <a:gd name="T65" fmla="*/ 0 h 322"/>
                  <a:gd name="T66" fmla="*/ 805 w 978"/>
                  <a:gd name="T67" fmla="*/ 24 h 322"/>
                  <a:gd name="T68" fmla="*/ 821 w 978"/>
                  <a:gd name="T69" fmla="*/ 53 h 322"/>
                  <a:gd name="T70" fmla="*/ 846 w 978"/>
                  <a:gd name="T71" fmla="*/ 76 h 322"/>
                  <a:gd name="T72" fmla="*/ 862 w 978"/>
                  <a:gd name="T73" fmla="*/ 101 h 322"/>
                  <a:gd name="T74" fmla="*/ 882 w 978"/>
                  <a:gd name="T75" fmla="*/ 128 h 322"/>
                  <a:gd name="T76" fmla="*/ 890 w 978"/>
                  <a:gd name="T77" fmla="*/ 159 h 322"/>
                  <a:gd name="T78" fmla="*/ 909 w 978"/>
                  <a:gd name="T79" fmla="*/ 219 h 322"/>
                  <a:gd name="T80" fmla="*/ 937 w 978"/>
                  <a:gd name="T81" fmla="*/ 246 h 322"/>
                  <a:gd name="T82" fmla="*/ 958 w 978"/>
                  <a:gd name="T83" fmla="*/ 264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8" h="322">
                    <a:moveTo>
                      <a:pt x="0" y="306"/>
                    </a:moveTo>
                    <a:lnTo>
                      <a:pt x="7" y="295"/>
                    </a:lnTo>
                    <a:lnTo>
                      <a:pt x="14" y="288"/>
                    </a:lnTo>
                    <a:lnTo>
                      <a:pt x="23" y="280"/>
                    </a:lnTo>
                    <a:lnTo>
                      <a:pt x="34" y="280"/>
                    </a:lnTo>
                    <a:lnTo>
                      <a:pt x="41" y="270"/>
                    </a:lnTo>
                    <a:lnTo>
                      <a:pt x="48" y="270"/>
                    </a:lnTo>
                    <a:lnTo>
                      <a:pt x="58" y="264"/>
                    </a:lnTo>
                    <a:lnTo>
                      <a:pt x="68" y="264"/>
                    </a:lnTo>
                    <a:lnTo>
                      <a:pt x="77" y="253"/>
                    </a:lnTo>
                    <a:lnTo>
                      <a:pt x="85" y="253"/>
                    </a:lnTo>
                    <a:lnTo>
                      <a:pt x="92" y="246"/>
                    </a:lnTo>
                    <a:lnTo>
                      <a:pt x="105" y="246"/>
                    </a:lnTo>
                    <a:lnTo>
                      <a:pt x="112" y="235"/>
                    </a:lnTo>
                    <a:lnTo>
                      <a:pt x="119" y="235"/>
                    </a:lnTo>
                    <a:lnTo>
                      <a:pt x="130" y="235"/>
                    </a:lnTo>
                    <a:lnTo>
                      <a:pt x="139" y="228"/>
                    </a:lnTo>
                    <a:lnTo>
                      <a:pt x="146" y="228"/>
                    </a:lnTo>
                    <a:lnTo>
                      <a:pt x="153" y="228"/>
                    </a:lnTo>
                    <a:lnTo>
                      <a:pt x="166" y="219"/>
                    </a:lnTo>
                    <a:lnTo>
                      <a:pt x="173" y="219"/>
                    </a:lnTo>
                    <a:lnTo>
                      <a:pt x="181" y="219"/>
                    </a:lnTo>
                    <a:lnTo>
                      <a:pt x="188" y="219"/>
                    </a:lnTo>
                    <a:lnTo>
                      <a:pt x="200" y="219"/>
                    </a:lnTo>
                    <a:lnTo>
                      <a:pt x="208" y="219"/>
                    </a:lnTo>
                    <a:lnTo>
                      <a:pt x="215" y="219"/>
                    </a:lnTo>
                    <a:lnTo>
                      <a:pt x="228" y="219"/>
                    </a:lnTo>
                    <a:lnTo>
                      <a:pt x="235" y="219"/>
                    </a:lnTo>
                    <a:lnTo>
                      <a:pt x="242" y="219"/>
                    </a:lnTo>
                    <a:lnTo>
                      <a:pt x="249" y="219"/>
                    </a:lnTo>
                    <a:lnTo>
                      <a:pt x="262" y="219"/>
                    </a:lnTo>
                    <a:lnTo>
                      <a:pt x="269" y="219"/>
                    </a:lnTo>
                    <a:lnTo>
                      <a:pt x="276" y="219"/>
                    </a:lnTo>
                    <a:lnTo>
                      <a:pt x="285" y="219"/>
                    </a:lnTo>
                    <a:lnTo>
                      <a:pt x="296" y="219"/>
                    </a:lnTo>
                    <a:lnTo>
                      <a:pt x="304" y="219"/>
                    </a:lnTo>
                    <a:lnTo>
                      <a:pt x="311" y="219"/>
                    </a:lnTo>
                    <a:lnTo>
                      <a:pt x="323" y="219"/>
                    </a:lnTo>
                    <a:lnTo>
                      <a:pt x="331" y="219"/>
                    </a:lnTo>
                    <a:lnTo>
                      <a:pt x="338" y="219"/>
                    </a:lnTo>
                    <a:lnTo>
                      <a:pt x="347" y="219"/>
                    </a:lnTo>
                    <a:lnTo>
                      <a:pt x="358" y="219"/>
                    </a:lnTo>
                    <a:lnTo>
                      <a:pt x="365" y="219"/>
                    </a:lnTo>
                    <a:lnTo>
                      <a:pt x="372" y="228"/>
                    </a:lnTo>
                    <a:lnTo>
                      <a:pt x="381" y="228"/>
                    </a:lnTo>
                    <a:lnTo>
                      <a:pt x="392" y="235"/>
                    </a:lnTo>
                    <a:lnTo>
                      <a:pt x="399" y="246"/>
                    </a:lnTo>
                    <a:lnTo>
                      <a:pt x="408" y="253"/>
                    </a:lnTo>
                    <a:lnTo>
                      <a:pt x="419" y="264"/>
                    </a:lnTo>
                    <a:lnTo>
                      <a:pt x="427" y="264"/>
                    </a:lnTo>
                    <a:lnTo>
                      <a:pt x="434" y="270"/>
                    </a:lnTo>
                    <a:lnTo>
                      <a:pt x="443" y="280"/>
                    </a:lnTo>
                    <a:lnTo>
                      <a:pt x="454" y="288"/>
                    </a:lnTo>
                    <a:lnTo>
                      <a:pt x="454" y="295"/>
                    </a:lnTo>
                    <a:lnTo>
                      <a:pt x="461" y="306"/>
                    </a:lnTo>
                    <a:lnTo>
                      <a:pt x="470" y="311"/>
                    </a:lnTo>
                    <a:lnTo>
                      <a:pt x="477" y="322"/>
                    </a:lnTo>
                    <a:lnTo>
                      <a:pt x="488" y="322"/>
                    </a:lnTo>
                    <a:lnTo>
                      <a:pt x="497" y="322"/>
                    </a:lnTo>
                    <a:lnTo>
                      <a:pt x="497" y="311"/>
                    </a:lnTo>
                    <a:lnTo>
                      <a:pt x="504" y="306"/>
                    </a:lnTo>
                    <a:lnTo>
                      <a:pt x="515" y="295"/>
                    </a:lnTo>
                    <a:lnTo>
                      <a:pt x="524" y="288"/>
                    </a:lnTo>
                    <a:lnTo>
                      <a:pt x="531" y="280"/>
                    </a:lnTo>
                    <a:lnTo>
                      <a:pt x="539" y="270"/>
                    </a:lnTo>
                    <a:lnTo>
                      <a:pt x="539" y="264"/>
                    </a:lnTo>
                    <a:lnTo>
                      <a:pt x="551" y="253"/>
                    </a:lnTo>
                    <a:lnTo>
                      <a:pt x="559" y="246"/>
                    </a:lnTo>
                    <a:lnTo>
                      <a:pt x="559" y="235"/>
                    </a:lnTo>
                    <a:lnTo>
                      <a:pt x="566" y="228"/>
                    </a:lnTo>
                    <a:lnTo>
                      <a:pt x="573" y="219"/>
                    </a:lnTo>
                    <a:lnTo>
                      <a:pt x="586" y="212"/>
                    </a:lnTo>
                    <a:lnTo>
                      <a:pt x="593" y="204"/>
                    </a:lnTo>
                    <a:lnTo>
                      <a:pt x="600" y="194"/>
                    </a:lnTo>
                    <a:lnTo>
                      <a:pt x="613" y="188"/>
                    </a:lnTo>
                    <a:lnTo>
                      <a:pt x="620" y="177"/>
                    </a:lnTo>
                    <a:lnTo>
                      <a:pt x="620" y="170"/>
                    </a:lnTo>
                    <a:lnTo>
                      <a:pt x="627" y="159"/>
                    </a:lnTo>
                    <a:lnTo>
                      <a:pt x="636" y="152"/>
                    </a:lnTo>
                    <a:lnTo>
                      <a:pt x="647" y="141"/>
                    </a:lnTo>
                    <a:lnTo>
                      <a:pt x="647" y="136"/>
                    </a:lnTo>
                    <a:lnTo>
                      <a:pt x="654" y="128"/>
                    </a:lnTo>
                    <a:lnTo>
                      <a:pt x="662" y="118"/>
                    </a:lnTo>
                    <a:lnTo>
                      <a:pt x="671" y="110"/>
                    </a:lnTo>
                    <a:lnTo>
                      <a:pt x="671" y="101"/>
                    </a:lnTo>
                    <a:lnTo>
                      <a:pt x="682" y="94"/>
                    </a:lnTo>
                    <a:lnTo>
                      <a:pt x="689" y="83"/>
                    </a:lnTo>
                    <a:lnTo>
                      <a:pt x="698" y="76"/>
                    </a:lnTo>
                    <a:lnTo>
                      <a:pt x="698" y="67"/>
                    </a:lnTo>
                    <a:lnTo>
                      <a:pt x="709" y="60"/>
                    </a:lnTo>
                    <a:lnTo>
                      <a:pt x="716" y="53"/>
                    </a:lnTo>
                    <a:lnTo>
                      <a:pt x="716" y="42"/>
                    </a:lnTo>
                    <a:lnTo>
                      <a:pt x="723" y="34"/>
                    </a:lnTo>
                    <a:lnTo>
                      <a:pt x="732" y="24"/>
                    </a:lnTo>
                    <a:lnTo>
                      <a:pt x="743" y="18"/>
                    </a:lnTo>
                    <a:lnTo>
                      <a:pt x="750" y="7"/>
                    </a:lnTo>
                    <a:lnTo>
                      <a:pt x="759" y="0"/>
                    </a:lnTo>
                    <a:lnTo>
                      <a:pt x="767" y="0"/>
                    </a:lnTo>
                    <a:lnTo>
                      <a:pt x="777" y="0"/>
                    </a:lnTo>
                    <a:lnTo>
                      <a:pt x="785" y="7"/>
                    </a:lnTo>
                    <a:lnTo>
                      <a:pt x="794" y="18"/>
                    </a:lnTo>
                    <a:lnTo>
                      <a:pt x="805" y="24"/>
                    </a:lnTo>
                    <a:lnTo>
                      <a:pt x="812" y="34"/>
                    </a:lnTo>
                    <a:lnTo>
                      <a:pt x="821" y="42"/>
                    </a:lnTo>
                    <a:lnTo>
                      <a:pt x="821" y="53"/>
                    </a:lnTo>
                    <a:lnTo>
                      <a:pt x="828" y="60"/>
                    </a:lnTo>
                    <a:lnTo>
                      <a:pt x="839" y="67"/>
                    </a:lnTo>
                    <a:lnTo>
                      <a:pt x="846" y="76"/>
                    </a:lnTo>
                    <a:lnTo>
                      <a:pt x="855" y="83"/>
                    </a:lnTo>
                    <a:lnTo>
                      <a:pt x="855" y="94"/>
                    </a:lnTo>
                    <a:lnTo>
                      <a:pt x="862" y="101"/>
                    </a:lnTo>
                    <a:lnTo>
                      <a:pt x="873" y="110"/>
                    </a:lnTo>
                    <a:lnTo>
                      <a:pt x="873" y="118"/>
                    </a:lnTo>
                    <a:lnTo>
                      <a:pt x="882" y="128"/>
                    </a:lnTo>
                    <a:lnTo>
                      <a:pt x="882" y="136"/>
                    </a:lnTo>
                    <a:lnTo>
                      <a:pt x="890" y="141"/>
                    </a:lnTo>
                    <a:lnTo>
                      <a:pt x="890" y="159"/>
                    </a:lnTo>
                    <a:lnTo>
                      <a:pt x="900" y="170"/>
                    </a:lnTo>
                    <a:lnTo>
                      <a:pt x="900" y="212"/>
                    </a:lnTo>
                    <a:lnTo>
                      <a:pt x="909" y="219"/>
                    </a:lnTo>
                    <a:lnTo>
                      <a:pt x="917" y="228"/>
                    </a:lnTo>
                    <a:lnTo>
                      <a:pt x="924" y="235"/>
                    </a:lnTo>
                    <a:lnTo>
                      <a:pt x="937" y="246"/>
                    </a:lnTo>
                    <a:lnTo>
                      <a:pt x="944" y="253"/>
                    </a:lnTo>
                    <a:lnTo>
                      <a:pt x="951" y="264"/>
                    </a:lnTo>
                    <a:lnTo>
                      <a:pt x="958" y="264"/>
                    </a:lnTo>
                    <a:lnTo>
                      <a:pt x="971" y="270"/>
                    </a:lnTo>
                    <a:lnTo>
                      <a:pt x="978" y="28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84" name="Freeform 108">
                <a:extLst>
                  <a:ext uri="{FF2B5EF4-FFF2-40B4-BE49-F238E27FC236}">
                    <a16:creationId xmlns:a16="http://schemas.microsoft.com/office/drawing/2014/main" id="{F28F5F46-5EBD-4AA9-A5A7-FF1871D6758A}"/>
                  </a:ext>
                </a:extLst>
              </p:cNvPr>
              <p:cNvSpPr>
                <a:spLocks/>
              </p:cNvSpPr>
              <p:nvPr/>
            </p:nvSpPr>
            <p:spPr bwMode="auto">
              <a:xfrm>
                <a:off x="1002" y="1948"/>
                <a:ext cx="481" cy="324"/>
              </a:xfrm>
              <a:custGeom>
                <a:avLst/>
                <a:gdLst>
                  <a:gd name="T0" fmla="*/ 921 w 963"/>
                  <a:gd name="T1" fmla="*/ 13 h 650"/>
                  <a:gd name="T2" fmla="*/ 936 w 963"/>
                  <a:gd name="T3" fmla="*/ 42 h 650"/>
                  <a:gd name="T4" fmla="*/ 955 w 963"/>
                  <a:gd name="T5" fmla="*/ 65 h 650"/>
                  <a:gd name="T6" fmla="*/ 955 w 963"/>
                  <a:gd name="T7" fmla="*/ 91 h 650"/>
                  <a:gd name="T8" fmla="*/ 936 w 963"/>
                  <a:gd name="T9" fmla="*/ 118 h 650"/>
                  <a:gd name="T10" fmla="*/ 908 w 963"/>
                  <a:gd name="T11" fmla="*/ 141 h 650"/>
                  <a:gd name="T12" fmla="*/ 881 w 963"/>
                  <a:gd name="T13" fmla="*/ 152 h 650"/>
                  <a:gd name="T14" fmla="*/ 860 w 963"/>
                  <a:gd name="T15" fmla="*/ 167 h 650"/>
                  <a:gd name="T16" fmla="*/ 832 w 963"/>
                  <a:gd name="T17" fmla="*/ 176 h 650"/>
                  <a:gd name="T18" fmla="*/ 805 w 963"/>
                  <a:gd name="T19" fmla="*/ 183 h 650"/>
                  <a:gd name="T20" fmla="*/ 778 w 963"/>
                  <a:gd name="T21" fmla="*/ 194 h 650"/>
                  <a:gd name="T22" fmla="*/ 751 w 963"/>
                  <a:gd name="T23" fmla="*/ 194 h 650"/>
                  <a:gd name="T24" fmla="*/ 728 w 963"/>
                  <a:gd name="T25" fmla="*/ 201 h 650"/>
                  <a:gd name="T26" fmla="*/ 700 w 963"/>
                  <a:gd name="T27" fmla="*/ 210 h 650"/>
                  <a:gd name="T28" fmla="*/ 673 w 963"/>
                  <a:gd name="T29" fmla="*/ 217 h 650"/>
                  <a:gd name="T30" fmla="*/ 646 w 963"/>
                  <a:gd name="T31" fmla="*/ 228 h 650"/>
                  <a:gd name="T32" fmla="*/ 621 w 963"/>
                  <a:gd name="T33" fmla="*/ 235 h 650"/>
                  <a:gd name="T34" fmla="*/ 594 w 963"/>
                  <a:gd name="T35" fmla="*/ 243 h 650"/>
                  <a:gd name="T36" fmla="*/ 570 w 963"/>
                  <a:gd name="T37" fmla="*/ 254 h 650"/>
                  <a:gd name="T38" fmla="*/ 543 w 963"/>
                  <a:gd name="T39" fmla="*/ 259 h 650"/>
                  <a:gd name="T40" fmla="*/ 516 w 963"/>
                  <a:gd name="T41" fmla="*/ 270 h 650"/>
                  <a:gd name="T42" fmla="*/ 489 w 963"/>
                  <a:gd name="T43" fmla="*/ 286 h 650"/>
                  <a:gd name="T44" fmla="*/ 462 w 963"/>
                  <a:gd name="T45" fmla="*/ 304 h 650"/>
                  <a:gd name="T46" fmla="*/ 438 w 963"/>
                  <a:gd name="T47" fmla="*/ 329 h 650"/>
                  <a:gd name="T48" fmla="*/ 438 w 963"/>
                  <a:gd name="T49" fmla="*/ 411 h 650"/>
                  <a:gd name="T50" fmla="*/ 427 w 963"/>
                  <a:gd name="T51" fmla="*/ 523 h 650"/>
                  <a:gd name="T52" fmla="*/ 413 w 963"/>
                  <a:gd name="T53" fmla="*/ 546 h 650"/>
                  <a:gd name="T54" fmla="*/ 386 w 963"/>
                  <a:gd name="T55" fmla="*/ 574 h 650"/>
                  <a:gd name="T56" fmla="*/ 359 w 963"/>
                  <a:gd name="T57" fmla="*/ 592 h 650"/>
                  <a:gd name="T58" fmla="*/ 331 w 963"/>
                  <a:gd name="T59" fmla="*/ 599 h 650"/>
                  <a:gd name="T60" fmla="*/ 304 w 963"/>
                  <a:gd name="T61" fmla="*/ 599 h 650"/>
                  <a:gd name="T62" fmla="*/ 281 w 963"/>
                  <a:gd name="T63" fmla="*/ 599 h 650"/>
                  <a:gd name="T64" fmla="*/ 254 w 963"/>
                  <a:gd name="T65" fmla="*/ 599 h 650"/>
                  <a:gd name="T66" fmla="*/ 228 w 963"/>
                  <a:gd name="T67" fmla="*/ 599 h 650"/>
                  <a:gd name="T68" fmla="*/ 201 w 963"/>
                  <a:gd name="T69" fmla="*/ 599 h 650"/>
                  <a:gd name="T70" fmla="*/ 174 w 963"/>
                  <a:gd name="T71" fmla="*/ 599 h 650"/>
                  <a:gd name="T72" fmla="*/ 151 w 963"/>
                  <a:gd name="T73" fmla="*/ 599 h 650"/>
                  <a:gd name="T74" fmla="*/ 123 w 963"/>
                  <a:gd name="T75" fmla="*/ 599 h 650"/>
                  <a:gd name="T76" fmla="*/ 96 w 963"/>
                  <a:gd name="T77" fmla="*/ 604 h 650"/>
                  <a:gd name="T78" fmla="*/ 69 w 963"/>
                  <a:gd name="T79" fmla="*/ 615 h 650"/>
                  <a:gd name="T80" fmla="*/ 42 w 963"/>
                  <a:gd name="T81" fmla="*/ 633 h 650"/>
                  <a:gd name="T82" fmla="*/ 15 w 963"/>
                  <a:gd name="T83" fmla="*/ 63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63" h="650">
                    <a:moveTo>
                      <a:pt x="901" y="0"/>
                    </a:moveTo>
                    <a:lnTo>
                      <a:pt x="908" y="8"/>
                    </a:lnTo>
                    <a:lnTo>
                      <a:pt x="921" y="13"/>
                    </a:lnTo>
                    <a:lnTo>
                      <a:pt x="928" y="24"/>
                    </a:lnTo>
                    <a:lnTo>
                      <a:pt x="928" y="31"/>
                    </a:lnTo>
                    <a:lnTo>
                      <a:pt x="936" y="42"/>
                    </a:lnTo>
                    <a:lnTo>
                      <a:pt x="943" y="49"/>
                    </a:lnTo>
                    <a:lnTo>
                      <a:pt x="943" y="58"/>
                    </a:lnTo>
                    <a:lnTo>
                      <a:pt x="955" y="65"/>
                    </a:lnTo>
                    <a:lnTo>
                      <a:pt x="955" y="76"/>
                    </a:lnTo>
                    <a:lnTo>
                      <a:pt x="963" y="84"/>
                    </a:lnTo>
                    <a:lnTo>
                      <a:pt x="955" y="91"/>
                    </a:lnTo>
                    <a:lnTo>
                      <a:pt x="955" y="100"/>
                    </a:lnTo>
                    <a:lnTo>
                      <a:pt x="943" y="107"/>
                    </a:lnTo>
                    <a:lnTo>
                      <a:pt x="936" y="118"/>
                    </a:lnTo>
                    <a:lnTo>
                      <a:pt x="928" y="125"/>
                    </a:lnTo>
                    <a:lnTo>
                      <a:pt x="921" y="134"/>
                    </a:lnTo>
                    <a:lnTo>
                      <a:pt x="908" y="141"/>
                    </a:lnTo>
                    <a:lnTo>
                      <a:pt x="901" y="141"/>
                    </a:lnTo>
                    <a:lnTo>
                      <a:pt x="894" y="152"/>
                    </a:lnTo>
                    <a:lnTo>
                      <a:pt x="881" y="152"/>
                    </a:lnTo>
                    <a:lnTo>
                      <a:pt x="874" y="159"/>
                    </a:lnTo>
                    <a:lnTo>
                      <a:pt x="867" y="159"/>
                    </a:lnTo>
                    <a:lnTo>
                      <a:pt x="860" y="167"/>
                    </a:lnTo>
                    <a:lnTo>
                      <a:pt x="847" y="167"/>
                    </a:lnTo>
                    <a:lnTo>
                      <a:pt x="840" y="167"/>
                    </a:lnTo>
                    <a:lnTo>
                      <a:pt x="832" y="176"/>
                    </a:lnTo>
                    <a:lnTo>
                      <a:pt x="823" y="176"/>
                    </a:lnTo>
                    <a:lnTo>
                      <a:pt x="813" y="176"/>
                    </a:lnTo>
                    <a:lnTo>
                      <a:pt x="805" y="183"/>
                    </a:lnTo>
                    <a:lnTo>
                      <a:pt x="796" y="183"/>
                    </a:lnTo>
                    <a:lnTo>
                      <a:pt x="785" y="183"/>
                    </a:lnTo>
                    <a:lnTo>
                      <a:pt x="778" y="194"/>
                    </a:lnTo>
                    <a:lnTo>
                      <a:pt x="769" y="194"/>
                    </a:lnTo>
                    <a:lnTo>
                      <a:pt x="762" y="194"/>
                    </a:lnTo>
                    <a:lnTo>
                      <a:pt x="751" y="194"/>
                    </a:lnTo>
                    <a:lnTo>
                      <a:pt x="744" y="201"/>
                    </a:lnTo>
                    <a:lnTo>
                      <a:pt x="735" y="201"/>
                    </a:lnTo>
                    <a:lnTo>
                      <a:pt x="728" y="201"/>
                    </a:lnTo>
                    <a:lnTo>
                      <a:pt x="717" y="210"/>
                    </a:lnTo>
                    <a:lnTo>
                      <a:pt x="708" y="210"/>
                    </a:lnTo>
                    <a:lnTo>
                      <a:pt x="700" y="210"/>
                    </a:lnTo>
                    <a:lnTo>
                      <a:pt x="690" y="217"/>
                    </a:lnTo>
                    <a:lnTo>
                      <a:pt x="682" y="217"/>
                    </a:lnTo>
                    <a:lnTo>
                      <a:pt x="673" y="217"/>
                    </a:lnTo>
                    <a:lnTo>
                      <a:pt x="666" y="228"/>
                    </a:lnTo>
                    <a:lnTo>
                      <a:pt x="655" y="228"/>
                    </a:lnTo>
                    <a:lnTo>
                      <a:pt x="646" y="228"/>
                    </a:lnTo>
                    <a:lnTo>
                      <a:pt x="639" y="235"/>
                    </a:lnTo>
                    <a:lnTo>
                      <a:pt x="632" y="235"/>
                    </a:lnTo>
                    <a:lnTo>
                      <a:pt x="621" y="235"/>
                    </a:lnTo>
                    <a:lnTo>
                      <a:pt x="612" y="243"/>
                    </a:lnTo>
                    <a:lnTo>
                      <a:pt x="605" y="243"/>
                    </a:lnTo>
                    <a:lnTo>
                      <a:pt x="594" y="243"/>
                    </a:lnTo>
                    <a:lnTo>
                      <a:pt x="585" y="254"/>
                    </a:lnTo>
                    <a:lnTo>
                      <a:pt x="577" y="254"/>
                    </a:lnTo>
                    <a:lnTo>
                      <a:pt x="570" y="254"/>
                    </a:lnTo>
                    <a:lnTo>
                      <a:pt x="559" y="254"/>
                    </a:lnTo>
                    <a:lnTo>
                      <a:pt x="550" y="259"/>
                    </a:lnTo>
                    <a:lnTo>
                      <a:pt x="543" y="259"/>
                    </a:lnTo>
                    <a:lnTo>
                      <a:pt x="536" y="259"/>
                    </a:lnTo>
                    <a:lnTo>
                      <a:pt x="523" y="270"/>
                    </a:lnTo>
                    <a:lnTo>
                      <a:pt x="516" y="270"/>
                    </a:lnTo>
                    <a:lnTo>
                      <a:pt x="509" y="277"/>
                    </a:lnTo>
                    <a:lnTo>
                      <a:pt x="498" y="286"/>
                    </a:lnTo>
                    <a:lnTo>
                      <a:pt x="489" y="286"/>
                    </a:lnTo>
                    <a:lnTo>
                      <a:pt x="482" y="293"/>
                    </a:lnTo>
                    <a:lnTo>
                      <a:pt x="474" y="304"/>
                    </a:lnTo>
                    <a:lnTo>
                      <a:pt x="462" y="304"/>
                    </a:lnTo>
                    <a:lnTo>
                      <a:pt x="454" y="311"/>
                    </a:lnTo>
                    <a:lnTo>
                      <a:pt x="447" y="319"/>
                    </a:lnTo>
                    <a:lnTo>
                      <a:pt x="438" y="329"/>
                    </a:lnTo>
                    <a:lnTo>
                      <a:pt x="427" y="335"/>
                    </a:lnTo>
                    <a:lnTo>
                      <a:pt x="427" y="404"/>
                    </a:lnTo>
                    <a:lnTo>
                      <a:pt x="438" y="411"/>
                    </a:lnTo>
                    <a:lnTo>
                      <a:pt x="438" y="505"/>
                    </a:lnTo>
                    <a:lnTo>
                      <a:pt x="427" y="516"/>
                    </a:lnTo>
                    <a:lnTo>
                      <a:pt x="427" y="523"/>
                    </a:lnTo>
                    <a:lnTo>
                      <a:pt x="420" y="528"/>
                    </a:lnTo>
                    <a:lnTo>
                      <a:pt x="413" y="539"/>
                    </a:lnTo>
                    <a:lnTo>
                      <a:pt x="413" y="546"/>
                    </a:lnTo>
                    <a:lnTo>
                      <a:pt x="400" y="556"/>
                    </a:lnTo>
                    <a:lnTo>
                      <a:pt x="393" y="563"/>
                    </a:lnTo>
                    <a:lnTo>
                      <a:pt x="386" y="574"/>
                    </a:lnTo>
                    <a:lnTo>
                      <a:pt x="377" y="581"/>
                    </a:lnTo>
                    <a:lnTo>
                      <a:pt x="366" y="581"/>
                    </a:lnTo>
                    <a:lnTo>
                      <a:pt x="359" y="592"/>
                    </a:lnTo>
                    <a:lnTo>
                      <a:pt x="351" y="599"/>
                    </a:lnTo>
                    <a:lnTo>
                      <a:pt x="342" y="599"/>
                    </a:lnTo>
                    <a:lnTo>
                      <a:pt x="331" y="599"/>
                    </a:lnTo>
                    <a:lnTo>
                      <a:pt x="324" y="599"/>
                    </a:lnTo>
                    <a:lnTo>
                      <a:pt x="315" y="599"/>
                    </a:lnTo>
                    <a:lnTo>
                      <a:pt x="304" y="599"/>
                    </a:lnTo>
                    <a:lnTo>
                      <a:pt x="297" y="599"/>
                    </a:lnTo>
                    <a:lnTo>
                      <a:pt x="290" y="599"/>
                    </a:lnTo>
                    <a:lnTo>
                      <a:pt x="281" y="599"/>
                    </a:lnTo>
                    <a:lnTo>
                      <a:pt x="270" y="599"/>
                    </a:lnTo>
                    <a:lnTo>
                      <a:pt x="263" y="599"/>
                    </a:lnTo>
                    <a:lnTo>
                      <a:pt x="254" y="599"/>
                    </a:lnTo>
                    <a:lnTo>
                      <a:pt x="246" y="599"/>
                    </a:lnTo>
                    <a:lnTo>
                      <a:pt x="236" y="599"/>
                    </a:lnTo>
                    <a:lnTo>
                      <a:pt x="228" y="599"/>
                    </a:lnTo>
                    <a:lnTo>
                      <a:pt x="219" y="599"/>
                    </a:lnTo>
                    <a:lnTo>
                      <a:pt x="208" y="599"/>
                    </a:lnTo>
                    <a:lnTo>
                      <a:pt x="201" y="599"/>
                    </a:lnTo>
                    <a:lnTo>
                      <a:pt x="192" y="599"/>
                    </a:lnTo>
                    <a:lnTo>
                      <a:pt x="185" y="599"/>
                    </a:lnTo>
                    <a:lnTo>
                      <a:pt x="174" y="599"/>
                    </a:lnTo>
                    <a:lnTo>
                      <a:pt x="167" y="599"/>
                    </a:lnTo>
                    <a:lnTo>
                      <a:pt x="158" y="599"/>
                    </a:lnTo>
                    <a:lnTo>
                      <a:pt x="151" y="599"/>
                    </a:lnTo>
                    <a:lnTo>
                      <a:pt x="140" y="599"/>
                    </a:lnTo>
                    <a:lnTo>
                      <a:pt x="131" y="599"/>
                    </a:lnTo>
                    <a:lnTo>
                      <a:pt x="123" y="599"/>
                    </a:lnTo>
                    <a:lnTo>
                      <a:pt x="113" y="599"/>
                    </a:lnTo>
                    <a:lnTo>
                      <a:pt x="104" y="604"/>
                    </a:lnTo>
                    <a:lnTo>
                      <a:pt x="96" y="604"/>
                    </a:lnTo>
                    <a:lnTo>
                      <a:pt x="89" y="604"/>
                    </a:lnTo>
                    <a:lnTo>
                      <a:pt x="76" y="615"/>
                    </a:lnTo>
                    <a:lnTo>
                      <a:pt x="69" y="615"/>
                    </a:lnTo>
                    <a:lnTo>
                      <a:pt x="62" y="622"/>
                    </a:lnTo>
                    <a:lnTo>
                      <a:pt x="55" y="622"/>
                    </a:lnTo>
                    <a:lnTo>
                      <a:pt x="42" y="633"/>
                    </a:lnTo>
                    <a:lnTo>
                      <a:pt x="35" y="633"/>
                    </a:lnTo>
                    <a:lnTo>
                      <a:pt x="28" y="639"/>
                    </a:lnTo>
                    <a:lnTo>
                      <a:pt x="15" y="639"/>
                    </a:lnTo>
                    <a:lnTo>
                      <a:pt x="8" y="639"/>
                    </a:lnTo>
                    <a:lnTo>
                      <a:pt x="0" y="65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85" name="Freeform 109">
                <a:extLst>
                  <a:ext uri="{FF2B5EF4-FFF2-40B4-BE49-F238E27FC236}">
                    <a16:creationId xmlns:a16="http://schemas.microsoft.com/office/drawing/2014/main" id="{660C44D6-6AEE-4F73-B6E8-89A2CE970853}"/>
                  </a:ext>
                </a:extLst>
              </p:cNvPr>
              <p:cNvSpPr>
                <a:spLocks/>
              </p:cNvSpPr>
              <p:nvPr/>
            </p:nvSpPr>
            <p:spPr bwMode="auto">
              <a:xfrm>
                <a:off x="451" y="2272"/>
                <a:ext cx="551" cy="93"/>
              </a:xfrm>
              <a:custGeom>
                <a:avLst/>
                <a:gdLst>
                  <a:gd name="T0" fmla="*/ 1082 w 1101"/>
                  <a:gd name="T1" fmla="*/ 0 h 184"/>
                  <a:gd name="T2" fmla="*/ 1060 w 1101"/>
                  <a:gd name="T3" fmla="*/ 18 h 184"/>
                  <a:gd name="T4" fmla="*/ 1033 w 1101"/>
                  <a:gd name="T5" fmla="*/ 30 h 184"/>
                  <a:gd name="T6" fmla="*/ 1006 w 1101"/>
                  <a:gd name="T7" fmla="*/ 30 h 184"/>
                  <a:gd name="T8" fmla="*/ 978 w 1101"/>
                  <a:gd name="T9" fmla="*/ 41 h 184"/>
                  <a:gd name="T10" fmla="*/ 951 w 1101"/>
                  <a:gd name="T11" fmla="*/ 59 h 184"/>
                  <a:gd name="T12" fmla="*/ 928 w 1101"/>
                  <a:gd name="T13" fmla="*/ 66 h 184"/>
                  <a:gd name="T14" fmla="*/ 901 w 1101"/>
                  <a:gd name="T15" fmla="*/ 76 h 184"/>
                  <a:gd name="T16" fmla="*/ 874 w 1101"/>
                  <a:gd name="T17" fmla="*/ 94 h 184"/>
                  <a:gd name="T18" fmla="*/ 855 w 1101"/>
                  <a:gd name="T19" fmla="*/ 153 h 184"/>
                  <a:gd name="T20" fmla="*/ 832 w 1101"/>
                  <a:gd name="T21" fmla="*/ 177 h 184"/>
                  <a:gd name="T22" fmla="*/ 805 w 1101"/>
                  <a:gd name="T23" fmla="*/ 184 h 184"/>
                  <a:gd name="T24" fmla="*/ 778 w 1101"/>
                  <a:gd name="T25" fmla="*/ 184 h 184"/>
                  <a:gd name="T26" fmla="*/ 751 w 1101"/>
                  <a:gd name="T27" fmla="*/ 184 h 184"/>
                  <a:gd name="T28" fmla="*/ 723 w 1101"/>
                  <a:gd name="T29" fmla="*/ 177 h 184"/>
                  <a:gd name="T30" fmla="*/ 696 w 1101"/>
                  <a:gd name="T31" fmla="*/ 177 h 184"/>
                  <a:gd name="T32" fmla="*/ 675 w 1101"/>
                  <a:gd name="T33" fmla="*/ 177 h 184"/>
                  <a:gd name="T34" fmla="*/ 647 w 1101"/>
                  <a:gd name="T35" fmla="*/ 170 h 184"/>
                  <a:gd name="T36" fmla="*/ 620 w 1101"/>
                  <a:gd name="T37" fmla="*/ 170 h 184"/>
                  <a:gd name="T38" fmla="*/ 593 w 1101"/>
                  <a:gd name="T39" fmla="*/ 177 h 184"/>
                  <a:gd name="T40" fmla="*/ 566 w 1101"/>
                  <a:gd name="T41" fmla="*/ 184 h 184"/>
                  <a:gd name="T42" fmla="*/ 543 w 1101"/>
                  <a:gd name="T43" fmla="*/ 184 h 184"/>
                  <a:gd name="T44" fmla="*/ 515 w 1101"/>
                  <a:gd name="T45" fmla="*/ 184 h 184"/>
                  <a:gd name="T46" fmla="*/ 488 w 1101"/>
                  <a:gd name="T47" fmla="*/ 177 h 184"/>
                  <a:gd name="T48" fmla="*/ 461 w 1101"/>
                  <a:gd name="T49" fmla="*/ 177 h 184"/>
                  <a:gd name="T50" fmla="*/ 434 w 1101"/>
                  <a:gd name="T51" fmla="*/ 177 h 184"/>
                  <a:gd name="T52" fmla="*/ 409 w 1101"/>
                  <a:gd name="T53" fmla="*/ 184 h 184"/>
                  <a:gd name="T54" fmla="*/ 385 w 1101"/>
                  <a:gd name="T55" fmla="*/ 177 h 184"/>
                  <a:gd name="T56" fmla="*/ 358 w 1101"/>
                  <a:gd name="T57" fmla="*/ 177 h 184"/>
                  <a:gd name="T58" fmla="*/ 331 w 1101"/>
                  <a:gd name="T59" fmla="*/ 170 h 184"/>
                  <a:gd name="T60" fmla="*/ 304 w 1101"/>
                  <a:gd name="T61" fmla="*/ 170 h 184"/>
                  <a:gd name="T62" fmla="*/ 277 w 1101"/>
                  <a:gd name="T63" fmla="*/ 170 h 184"/>
                  <a:gd name="T64" fmla="*/ 253 w 1101"/>
                  <a:gd name="T65" fmla="*/ 170 h 184"/>
                  <a:gd name="T66" fmla="*/ 228 w 1101"/>
                  <a:gd name="T67" fmla="*/ 170 h 184"/>
                  <a:gd name="T68" fmla="*/ 201 w 1101"/>
                  <a:gd name="T69" fmla="*/ 161 h 184"/>
                  <a:gd name="T70" fmla="*/ 174 w 1101"/>
                  <a:gd name="T71" fmla="*/ 161 h 184"/>
                  <a:gd name="T72" fmla="*/ 146 w 1101"/>
                  <a:gd name="T73" fmla="*/ 153 h 184"/>
                  <a:gd name="T74" fmla="*/ 119 w 1101"/>
                  <a:gd name="T75" fmla="*/ 142 h 184"/>
                  <a:gd name="T76" fmla="*/ 96 w 1101"/>
                  <a:gd name="T77" fmla="*/ 135 h 184"/>
                  <a:gd name="T78" fmla="*/ 69 w 1101"/>
                  <a:gd name="T79" fmla="*/ 124 h 184"/>
                  <a:gd name="T80" fmla="*/ 42 w 1101"/>
                  <a:gd name="T81" fmla="*/ 119 h 184"/>
                  <a:gd name="T82" fmla="*/ 14 w 1101"/>
                  <a:gd name="T83" fmla="*/ 10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01" h="184">
                    <a:moveTo>
                      <a:pt x="1101" y="0"/>
                    </a:moveTo>
                    <a:lnTo>
                      <a:pt x="1094" y="0"/>
                    </a:lnTo>
                    <a:lnTo>
                      <a:pt x="1082" y="0"/>
                    </a:lnTo>
                    <a:lnTo>
                      <a:pt x="1074" y="7"/>
                    </a:lnTo>
                    <a:lnTo>
                      <a:pt x="1067" y="7"/>
                    </a:lnTo>
                    <a:lnTo>
                      <a:pt x="1060" y="18"/>
                    </a:lnTo>
                    <a:lnTo>
                      <a:pt x="1047" y="23"/>
                    </a:lnTo>
                    <a:lnTo>
                      <a:pt x="1040" y="23"/>
                    </a:lnTo>
                    <a:lnTo>
                      <a:pt x="1033" y="30"/>
                    </a:lnTo>
                    <a:lnTo>
                      <a:pt x="1024" y="30"/>
                    </a:lnTo>
                    <a:lnTo>
                      <a:pt x="1013" y="30"/>
                    </a:lnTo>
                    <a:lnTo>
                      <a:pt x="1006" y="30"/>
                    </a:lnTo>
                    <a:lnTo>
                      <a:pt x="997" y="41"/>
                    </a:lnTo>
                    <a:lnTo>
                      <a:pt x="986" y="41"/>
                    </a:lnTo>
                    <a:lnTo>
                      <a:pt x="978" y="41"/>
                    </a:lnTo>
                    <a:lnTo>
                      <a:pt x="969" y="48"/>
                    </a:lnTo>
                    <a:lnTo>
                      <a:pt x="962" y="48"/>
                    </a:lnTo>
                    <a:lnTo>
                      <a:pt x="951" y="59"/>
                    </a:lnTo>
                    <a:lnTo>
                      <a:pt x="944" y="59"/>
                    </a:lnTo>
                    <a:lnTo>
                      <a:pt x="935" y="66"/>
                    </a:lnTo>
                    <a:lnTo>
                      <a:pt x="928" y="66"/>
                    </a:lnTo>
                    <a:lnTo>
                      <a:pt x="917" y="76"/>
                    </a:lnTo>
                    <a:lnTo>
                      <a:pt x="908" y="76"/>
                    </a:lnTo>
                    <a:lnTo>
                      <a:pt x="901" y="76"/>
                    </a:lnTo>
                    <a:lnTo>
                      <a:pt x="890" y="83"/>
                    </a:lnTo>
                    <a:lnTo>
                      <a:pt x="883" y="83"/>
                    </a:lnTo>
                    <a:lnTo>
                      <a:pt x="874" y="94"/>
                    </a:lnTo>
                    <a:lnTo>
                      <a:pt x="866" y="101"/>
                    </a:lnTo>
                    <a:lnTo>
                      <a:pt x="866" y="142"/>
                    </a:lnTo>
                    <a:lnTo>
                      <a:pt x="855" y="153"/>
                    </a:lnTo>
                    <a:lnTo>
                      <a:pt x="846" y="161"/>
                    </a:lnTo>
                    <a:lnTo>
                      <a:pt x="839" y="170"/>
                    </a:lnTo>
                    <a:lnTo>
                      <a:pt x="832" y="177"/>
                    </a:lnTo>
                    <a:lnTo>
                      <a:pt x="821" y="184"/>
                    </a:lnTo>
                    <a:lnTo>
                      <a:pt x="812" y="184"/>
                    </a:lnTo>
                    <a:lnTo>
                      <a:pt x="805" y="184"/>
                    </a:lnTo>
                    <a:lnTo>
                      <a:pt x="794" y="184"/>
                    </a:lnTo>
                    <a:lnTo>
                      <a:pt x="785" y="184"/>
                    </a:lnTo>
                    <a:lnTo>
                      <a:pt x="778" y="184"/>
                    </a:lnTo>
                    <a:lnTo>
                      <a:pt x="770" y="184"/>
                    </a:lnTo>
                    <a:lnTo>
                      <a:pt x="760" y="184"/>
                    </a:lnTo>
                    <a:lnTo>
                      <a:pt x="751" y="184"/>
                    </a:lnTo>
                    <a:lnTo>
                      <a:pt x="743" y="184"/>
                    </a:lnTo>
                    <a:lnTo>
                      <a:pt x="736" y="177"/>
                    </a:lnTo>
                    <a:lnTo>
                      <a:pt x="723" y="177"/>
                    </a:lnTo>
                    <a:lnTo>
                      <a:pt x="716" y="177"/>
                    </a:lnTo>
                    <a:lnTo>
                      <a:pt x="709" y="177"/>
                    </a:lnTo>
                    <a:lnTo>
                      <a:pt x="696" y="177"/>
                    </a:lnTo>
                    <a:lnTo>
                      <a:pt x="689" y="177"/>
                    </a:lnTo>
                    <a:lnTo>
                      <a:pt x="682" y="177"/>
                    </a:lnTo>
                    <a:lnTo>
                      <a:pt x="675" y="177"/>
                    </a:lnTo>
                    <a:lnTo>
                      <a:pt x="662" y="170"/>
                    </a:lnTo>
                    <a:lnTo>
                      <a:pt x="655" y="170"/>
                    </a:lnTo>
                    <a:lnTo>
                      <a:pt x="647" y="170"/>
                    </a:lnTo>
                    <a:lnTo>
                      <a:pt x="638" y="170"/>
                    </a:lnTo>
                    <a:lnTo>
                      <a:pt x="628" y="170"/>
                    </a:lnTo>
                    <a:lnTo>
                      <a:pt x="620" y="170"/>
                    </a:lnTo>
                    <a:lnTo>
                      <a:pt x="613" y="170"/>
                    </a:lnTo>
                    <a:lnTo>
                      <a:pt x="600" y="177"/>
                    </a:lnTo>
                    <a:lnTo>
                      <a:pt x="593" y="177"/>
                    </a:lnTo>
                    <a:lnTo>
                      <a:pt x="586" y="177"/>
                    </a:lnTo>
                    <a:lnTo>
                      <a:pt x="577" y="184"/>
                    </a:lnTo>
                    <a:lnTo>
                      <a:pt x="566" y="184"/>
                    </a:lnTo>
                    <a:lnTo>
                      <a:pt x="559" y="184"/>
                    </a:lnTo>
                    <a:lnTo>
                      <a:pt x="550" y="184"/>
                    </a:lnTo>
                    <a:lnTo>
                      <a:pt x="543" y="184"/>
                    </a:lnTo>
                    <a:lnTo>
                      <a:pt x="532" y="184"/>
                    </a:lnTo>
                    <a:lnTo>
                      <a:pt x="523" y="184"/>
                    </a:lnTo>
                    <a:lnTo>
                      <a:pt x="515" y="184"/>
                    </a:lnTo>
                    <a:lnTo>
                      <a:pt x="505" y="177"/>
                    </a:lnTo>
                    <a:lnTo>
                      <a:pt x="496" y="177"/>
                    </a:lnTo>
                    <a:lnTo>
                      <a:pt x="488" y="177"/>
                    </a:lnTo>
                    <a:lnTo>
                      <a:pt x="481" y="177"/>
                    </a:lnTo>
                    <a:lnTo>
                      <a:pt x="470" y="177"/>
                    </a:lnTo>
                    <a:lnTo>
                      <a:pt x="461" y="177"/>
                    </a:lnTo>
                    <a:lnTo>
                      <a:pt x="454" y="177"/>
                    </a:lnTo>
                    <a:lnTo>
                      <a:pt x="447" y="177"/>
                    </a:lnTo>
                    <a:lnTo>
                      <a:pt x="434" y="177"/>
                    </a:lnTo>
                    <a:lnTo>
                      <a:pt x="427" y="177"/>
                    </a:lnTo>
                    <a:lnTo>
                      <a:pt x="420" y="184"/>
                    </a:lnTo>
                    <a:lnTo>
                      <a:pt x="409" y="184"/>
                    </a:lnTo>
                    <a:lnTo>
                      <a:pt x="400" y="184"/>
                    </a:lnTo>
                    <a:lnTo>
                      <a:pt x="392" y="184"/>
                    </a:lnTo>
                    <a:lnTo>
                      <a:pt x="385" y="177"/>
                    </a:lnTo>
                    <a:lnTo>
                      <a:pt x="373" y="177"/>
                    </a:lnTo>
                    <a:lnTo>
                      <a:pt x="365" y="177"/>
                    </a:lnTo>
                    <a:lnTo>
                      <a:pt x="358" y="177"/>
                    </a:lnTo>
                    <a:lnTo>
                      <a:pt x="351" y="177"/>
                    </a:lnTo>
                    <a:lnTo>
                      <a:pt x="338" y="177"/>
                    </a:lnTo>
                    <a:lnTo>
                      <a:pt x="331" y="170"/>
                    </a:lnTo>
                    <a:lnTo>
                      <a:pt x="324" y="170"/>
                    </a:lnTo>
                    <a:lnTo>
                      <a:pt x="311" y="170"/>
                    </a:lnTo>
                    <a:lnTo>
                      <a:pt x="304" y="170"/>
                    </a:lnTo>
                    <a:lnTo>
                      <a:pt x="297" y="170"/>
                    </a:lnTo>
                    <a:lnTo>
                      <a:pt x="289" y="170"/>
                    </a:lnTo>
                    <a:lnTo>
                      <a:pt x="277" y="170"/>
                    </a:lnTo>
                    <a:lnTo>
                      <a:pt x="269" y="170"/>
                    </a:lnTo>
                    <a:lnTo>
                      <a:pt x="262" y="170"/>
                    </a:lnTo>
                    <a:lnTo>
                      <a:pt x="253" y="170"/>
                    </a:lnTo>
                    <a:lnTo>
                      <a:pt x="242" y="170"/>
                    </a:lnTo>
                    <a:lnTo>
                      <a:pt x="235" y="170"/>
                    </a:lnTo>
                    <a:lnTo>
                      <a:pt x="228" y="170"/>
                    </a:lnTo>
                    <a:lnTo>
                      <a:pt x="215" y="170"/>
                    </a:lnTo>
                    <a:lnTo>
                      <a:pt x="208" y="170"/>
                    </a:lnTo>
                    <a:lnTo>
                      <a:pt x="201" y="161"/>
                    </a:lnTo>
                    <a:lnTo>
                      <a:pt x="192" y="161"/>
                    </a:lnTo>
                    <a:lnTo>
                      <a:pt x="181" y="161"/>
                    </a:lnTo>
                    <a:lnTo>
                      <a:pt x="174" y="161"/>
                    </a:lnTo>
                    <a:lnTo>
                      <a:pt x="166" y="153"/>
                    </a:lnTo>
                    <a:lnTo>
                      <a:pt x="157" y="153"/>
                    </a:lnTo>
                    <a:lnTo>
                      <a:pt x="146" y="153"/>
                    </a:lnTo>
                    <a:lnTo>
                      <a:pt x="139" y="142"/>
                    </a:lnTo>
                    <a:lnTo>
                      <a:pt x="130" y="142"/>
                    </a:lnTo>
                    <a:lnTo>
                      <a:pt x="119" y="142"/>
                    </a:lnTo>
                    <a:lnTo>
                      <a:pt x="112" y="142"/>
                    </a:lnTo>
                    <a:lnTo>
                      <a:pt x="105" y="135"/>
                    </a:lnTo>
                    <a:lnTo>
                      <a:pt x="96" y="135"/>
                    </a:lnTo>
                    <a:lnTo>
                      <a:pt x="85" y="135"/>
                    </a:lnTo>
                    <a:lnTo>
                      <a:pt x="78" y="135"/>
                    </a:lnTo>
                    <a:lnTo>
                      <a:pt x="69" y="124"/>
                    </a:lnTo>
                    <a:lnTo>
                      <a:pt x="61" y="124"/>
                    </a:lnTo>
                    <a:lnTo>
                      <a:pt x="49" y="124"/>
                    </a:lnTo>
                    <a:lnTo>
                      <a:pt x="42" y="119"/>
                    </a:lnTo>
                    <a:lnTo>
                      <a:pt x="34" y="119"/>
                    </a:lnTo>
                    <a:lnTo>
                      <a:pt x="23" y="119"/>
                    </a:lnTo>
                    <a:lnTo>
                      <a:pt x="14" y="108"/>
                    </a:lnTo>
                    <a:lnTo>
                      <a:pt x="7" y="101"/>
                    </a:lnTo>
                    <a:lnTo>
                      <a:pt x="0" y="101"/>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86" name="Freeform 110">
                <a:extLst>
                  <a:ext uri="{FF2B5EF4-FFF2-40B4-BE49-F238E27FC236}">
                    <a16:creationId xmlns:a16="http://schemas.microsoft.com/office/drawing/2014/main" id="{277E4A42-AE60-46D7-A6FB-6B20311C1D01}"/>
                  </a:ext>
                </a:extLst>
              </p:cNvPr>
              <p:cNvSpPr>
                <a:spLocks/>
              </p:cNvSpPr>
              <p:nvPr/>
            </p:nvSpPr>
            <p:spPr bwMode="auto">
              <a:xfrm>
                <a:off x="434" y="2289"/>
                <a:ext cx="17" cy="34"/>
              </a:xfrm>
              <a:custGeom>
                <a:avLst/>
                <a:gdLst>
                  <a:gd name="T0" fmla="*/ 34 w 34"/>
                  <a:gd name="T1" fmla="*/ 69 h 69"/>
                  <a:gd name="T2" fmla="*/ 23 w 34"/>
                  <a:gd name="T3" fmla="*/ 62 h 69"/>
                  <a:gd name="T4" fmla="*/ 16 w 34"/>
                  <a:gd name="T5" fmla="*/ 53 h 69"/>
                  <a:gd name="T6" fmla="*/ 7 w 34"/>
                  <a:gd name="T7" fmla="*/ 45 h 69"/>
                  <a:gd name="T8" fmla="*/ 0 w 34"/>
                  <a:gd name="T9" fmla="*/ 34 h 69"/>
                  <a:gd name="T10" fmla="*/ 0 w 34"/>
                  <a:gd name="T11" fmla="*/ 0 h 69"/>
                </a:gdLst>
                <a:ahLst/>
                <a:cxnLst>
                  <a:cxn ang="0">
                    <a:pos x="T0" y="T1"/>
                  </a:cxn>
                  <a:cxn ang="0">
                    <a:pos x="T2" y="T3"/>
                  </a:cxn>
                  <a:cxn ang="0">
                    <a:pos x="T4" y="T5"/>
                  </a:cxn>
                  <a:cxn ang="0">
                    <a:pos x="T6" y="T7"/>
                  </a:cxn>
                  <a:cxn ang="0">
                    <a:pos x="T8" y="T9"/>
                  </a:cxn>
                  <a:cxn ang="0">
                    <a:pos x="T10" y="T11"/>
                  </a:cxn>
                </a:cxnLst>
                <a:rect l="0" t="0" r="r" b="b"/>
                <a:pathLst>
                  <a:path w="34" h="69">
                    <a:moveTo>
                      <a:pt x="34" y="69"/>
                    </a:moveTo>
                    <a:lnTo>
                      <a:pt x="23" y="62"/>
                    </a:lnTo>
                    <a:lnTo>
                      <a:pt x="16" y="53"/>
                    </a:lnTo>
                    <a:lnTo>
                      <a:pt x="7" y="45"/>
                    </a:lnTo>
                    <a:lnTo>
                      <a:pt x="0" y="34"/>
                    </a:lnTo>
                    <a:lnTo>
                      <a:pt x="0" y="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87" name="Freeform 111">
                <a:extLst>
                  <a:ext uri="{FF2B5EF4-FFF2-40B4-BE49-F238E27FC236}">
                    <a16:creationId xmlns:a16="http://schemas.microsoft.com/office/drawing/2014/main" id="{8BE05415-92FB-4E21-8EB9-8EA951DA4D53}"/>
                  </a:ext>
                </a:extLst>
              </p:cNvPr>
              <p:cNvSpPr>
                <a:spLocks/>
              </p:cNvSpPr>
              <p:nvPr/>
            </p:nvSpPr>
            <p:spPr bwMode="auto">
              <a:xfrm>
                <a:off x="434" y="1959"/>
                <a:ext cx="529" cy="322"/>
              </a:xfrm>
              <a:custGeom>
                <a:avLst/>
                <a:gdLst>
                  <a:gd name="T0" fmla="*/ 0 w 1058"/>
                  <a:gd name="T1" fmla="*/ 633 h 644"/>
                  <a:gd name="T2" fmla="*/ 16 w 1058"/>
                  <a:gd name="T3" fmla="*/ 609 h 644"/>
                  <a:gd name="T4" fmla="*/ 34 w 1058"/>
                  <a:gd name="T5" fmla="*/ 580 h 644"/>
                  <a:gd name="T6" fmla="*/ 50 w 1058"/>
                  <a:gd name="T7" fmla="*/ 557 h 644"/>
                  <a:gd name="T8" fmla="*/ 68 w 1058"/>
                  <a:gd name="T9" fmla="*/ 533 h 644"/>
                  <a:gd name="T10" fmla="*/ 95 w 1058"/>
                  <a:gd name="T11" fmla="*/ 515 h 644"/>
                  <a:gd name="T12" fmla="*/ 119 w 1058"/>
                  <a:gd name="T13" fmla="*/ 499 h 644"/>
                  <a:gd name="T14" fmla="*/ 146 w 1058"/>
                  <a:gd name="T15" fmla="*/ 481 h 644"/>
                  <a:gd name="T16" fmla="*/ 173 w 1058"/>
                  <a:gd name="T17" fmla="*/ 456 h 644"/>
                  <a:gd name="T18" fmla="*/ 200 w 1058"/>
                  <a:gd name="T19" fmla="*/ 428 h 644"/>
                  <a:gd name="T20" fmla="*/ 226 w 1058"/>
                  <a:gd name="T21" fmla="*/ 405 h 644"/>
                  <a:gd name="T22" fmla="*/ 249 w 1058"/>
                  <a:gd name="T23" fmla="*/ 380 h 644"/>
                  <a:gd name="T24" fmla="*/ 276 w 1058"/>
                  <a:gd name="T25" fmla="*/ 353 h 644"/>
                  <a:gd name="T26" fmla="*/ 303 w 1058"/>
                  <a:gd name="T27" fmla="*/ 338 h 644"/>
                  <a:gd name="T28" fmla="*/ 331 w 1058"/>
                  <a:gd name="T29" fmla="*/ 322 h 644"/>
                  <a:gd name="T30" fmla="*/ 358 w 1058"/>
                  <a:gd name="T31" fmla="*/ 305 h 644"/>
                  <a:gd name="T32" fmla="*/ 385 w 1058"/>
                  <a:gd name="T33" fmla="*/ 287 h 644"/>
                  <a:gd name="T34" fmla="*/ 407 w 1058"/>
                  <a:gd name="T35" fmla="*/ 269 h 644"/>
                  <a:gd name="T36" fmla="*/ 434 w 1058"/>
                  <a:gd name="T37" fmla="*/ 262 h 644"/>
                  <a:gd name="T38" fmla="*/ 461 w 1058"/>
                  <a:gd name="T39" fmla="*/ 246 h 644"/>
                  <a:gd name="T40" fmla="*/ 488 w 1058"/>
                  <a:gd name="T41" fmla="*/ 228 h 644"/>
                  <a:gd name="T42" fmla="*/ 515 w 1058"/>
                  <a:gd name="T43" fmla="*/ 219 h 644"/>
                  <a:gd name="T44" fmla="*/ 539 w 1058"/>
                  <a:gd name="T45" fmla="*/ 211 h 644"/>
                  <a:gd name="T46" fmla="*/ 566 w 1058"/>
                  <a:gd name="T47" fmla="*/ 193 h 644"/>
                  <a:gd name="T48" fmla="*/ 591 w 1058"/>
                  <a:gd name="T49" fmla="*/ 186 h 644"/>
                  <a:gd name="T50" fmla="*/ 618 w 1058"/>
                  <a:gd name="T51" fmla="*/ 170 h 644"/>
                  <a:gd name="T52" fmla="*/ 645 w 1058"/>
                  <a:gd name="T53" fmla="*/ 141 h 644"/>
                  <a:gd name="T54" fmla="*/ 672 w 1058"/>
                  <a:gd name="T55" fmla="*/ 128 h 644"/>
                  <a:gd name="T56" fmla="*/ 696 w 1058"/>
                  <a:gd name="T57" fmla="*/ 110 h 644"/>
                  <a:gd name="T58" fmla="*/ 723 w 1058"/>
                  <a:gd name="T59" fmla="*/ 101 h 644"/>
                  <a:gd name="T60" fmla="*/ 750 w 1058"/>
                  <a:gd name="T61" fmla="*/ 94 h 644"/>
                  <a:gd name="T62" fmla="*/ 777 w 1058"/>
                  <a:gd name="T63" fmla="*/ 83 h 644"/>
                  <a:gd name="T64" fmla="*/ 804 w 1058"/>
                  <a:gd name="T65" fmla="*/ 76 h 644"/>
                  <a:gd name="T66" fmla="*/ 826 w 1058"/>
                  <a:gd name="T67" fmla="*/ 76 h 644"/>
                  <a:gd name="T68" fmla="*/ 853 w 1058"/>
                  <a:gd name="T69" fmla="*/ 65 h 644"/>
                  <a:gd name="T70" fmla="*/ 880 w 1058"/>
                  <a:gd name="T71" fmla="*/ 65 h 644"/>
                  <a:gd name="T72" fmla="*/ 908 w 1058"/>
                  <a:gd name="T73" fmla="*/ 58 h 644"/>
                  <a:gd name="T74" fmla="*/ 935 w 1058"/>
                  <a:gd name="T75" fmla="*/ 58 h 644"/>
                  <a:gd name="T76" fmla="*/ 962 w 1058"/>
                  <a:gd name="T77" fmla="*/ 52 h 644"/>
                  <a:gd name="T78" fmla="*/ 984 w 1058"/>
                  <a:gd name="T79" fmla="*/ 41 h 644"/>
                  <a:gd name="T80" fmla="*/ 1011 w 1058"/>
                  <a:gd name="T81" fmla="*/ 23 h 644"/>
                  <a:gd name="T82" fmla="*/ 1038 w 1058"/>
                  <a:gd name="T83" fmla="*/ 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644">
                    <a:moveTo>
                      <a:pt x="0" y="633"/>
                    </a:moveTo>
                    <a:lnTo>
                      <a:pt x="0" y="644"/>
                    </a:lnTo>
                    <a:lnTo>
                      <a:pt x="0" y="633"/>
                    </a:lnTo>
                    <a:lnTo>
                      <a:pt x="7" y="626"/>
                    </a:lnTo>
                    <a:lnTo>
                      <a:pt x="7" y="617"/>
                    </a:lnTo>
                    <a:lnTo>
                      <a:pt x="16" y="609"/>
                    </a:lnTo>
                    <a:lnTo>
                      <a:pt x="16" y="598"/>
                    </a:lnTo>
                    <a:lnTo>
                      <a:pt x="23" y="591"/>
                    </a:lnTo>
                    <a:lnTo>
                      <a:pt x="34" y="580"/>
                    </a:lnTo>
                    <a:lnTo>
                      <a:pt x="34" y="575"/>
                    </a:lnTo>
                    <a:lnTo>
                      <a:pt x="41" y="568"/>
                    </a:lnTo>
                    <a:lnTo>
                      <a:pt x="50" y="557"/>
                    </a:lnTo>
                    <a:lnTo>
                      <a:pt x="50" y="550"/>
                    </a:lnTo>
                    <a:lnTo>
                      <a:pt x="57" y="541"/>
                    </a:lnTo>
                    <a:lnTo>
                      <a:pt x="68" y="533"/>
                    </a:lnTo>
                    <a:lnTo>
                      <a:pt x="77" y="522"/>
                    </a:lnTo>
                    <a:lnTo>
                      <a:pt x="85" y="522"/>
                    </a:lnTo>
                    <a:lnTo>
                      <a:pt x="95" y="515"/>
                    </a:lnTo>
                    <a:lnTo>
                      <a:pt x="103" y="504"/>
                    </a:lnTo>
                    <a:lnTo>
                      <a:pt x="112" y="504"/>
                    </a:lnTo>
                    <a:lnTo>
                      <a:pt x="119" y="499"/>
                    </a:lnTo>
                    <a:lnTo>
                      <a:pt x="130" y="492"/>
                    </a:lnTo>
                    <a:lnTo>
                      <a:pt x="139" y="481"/>
                    </a:lnTo>
                    <a:lnTo>
                      <a:pt x="146" y="481"/>
                    </a:lnTo>
                    <a:lnTo>
                      <a:pt x="153" y="474"/>
                    </a:lnTo>
                    <a:lnTo>
                      <a:pt x="164" y="463"/>
                    </a:lnTo>
                    <a:lnTo>
                      <a:pt x="173" y="456"/>
                    </a:lnTo>
                    <a:lnTo>
                      <a:pt x="180" y="447"/>
                    </a:lnTo>
                    <a:lnTo>
                      <a:pt x="191" y="439"/>
                    </a:lnTo>
                    <a:lnTo>
                      <a:pt x="200" y="428"/>
                    </a:lnTo>
                    <a:lnTo>
                      <a:pt x="208" y="423"/>
                    </a:lnTo>
                    <a:lnTo>
                      <a:pt x="215" y="416"/>
                    </a:lnTo>
                    <a:lnTo>
                      <a:pt x="226" y="405"/>
                    </a:lnTo>
                    <a:lnTo>
                      <a:pt x="235" y="398"/>
                    </a:lnTo>
                    <a:lnTo>
                      <a:pt x="242" y="387"/>
                    </a:lnTo>
                    <a:lnTo>
                      <a:pt x="249" y="380"/>
                    </a:lnTo>
                    <a:lnTo>
                      <a:pt x="262" y="371"/>
                    </a:lnTo>
                    <a:lnTo>
                      <a:pt x="269" y="363"/>
                    </a:lnTo>
                    <a:lnTo>
                      <a:pt x="276" y="353"/>
                    </a:lnTo>
                    <a:lnTo>
                      <a:pt x="289" y="353"/>
                    </a:lnTo>
                    <a:lnTo>
                      <a:pt x="296" y="345"/>
                    </a:lnTo>
                    <a:lnTo>
                      <a:pt x="303" y="338"/>
                    </a:lnTo>
                    <a:lnTo>
                      <a:pt x="311" y="338"/>
                    </a:lnTo>
                    <a:lnTo>
                      <a:pt x="323" y="329"/>
                    </a:lnTo>
                    <a:lnTo>
                      <a:pt x="331" y="322"/>
                    </a:lnTo>
                    <a:lnTo>
                      <a:pt x="338" y="322"/>
                    </a:lnTo>
                    <a:lnTo>
                      <a:pt x="345" y="311"/>
                    </a:lnTo>
                    <a:lnTo>
                      <a:pt x="358" y="305"/>
                    </a:lnTo>
                    <a:lnTo>
                      <a:pt x="365" y="305"/>
                    </a:lnTo>
                    <a:lnTo>
                      <a:pt x="372" y="295"/>
                    </a:lnTo>
                    <a:lnTo>
                      <a:pt x="385" y="287"/>
                    </a:lnTo>
                    <a:lnTo>
                      <a:pt x="392" y="287"/>
                    </a:lnTo>
                    <a:lnTo>
                      <a:pt x="399" y="280"/>
                    </a:lnTo>
                    <a:lnTo>
                      <a:pt x="407" y="269"/>
                    </a:lnTo>
                    <a:lnTo>
                      <a:pt x="419" y="269"/>
                    </a:lnTo>
                    <a:lnTo>
                      <a:pt x="426" y="262"/>
                    </a:lnTo>
                    <a:lnTo>
                      <a:pt x="434" y="262"/>
                    </a:lnTo>
                    <a:lnTo>
                      <a:pt x="443" y="253"/>
                    </a:lnTo>
                    <a:lnTo>
                      <a:pt x="454" y="253"/>
                    </a:lnTo>
                    <a:lnTo>
                      <a:pt x="461" y="246"/>
                    </a:lnTo>
                    <a:lnTo>
                      <a:pt x="468" y="235"/>
                    </a:lnTo>
                    <a:lnTo>
                      <a:pt x="481" y="235"/>
                    </a:lnTo>
                    <a:lnTo>
                      <a:pt x="488" y="228"/>
                    </a:lnTo>
                    <a:lnTo>
                      <a:pt x="495" y="228"/>
                    </a:lnTo>
                    <a:lnTo>
                      <a:pt x="504" y="219"/>
                    </a:lnTo>
                    <a:lnTo>
                      <a:pt x="515" y="219"/>
                    </a:lnTo>
                    <a:lnTo>
                      <a:pt x="522" y="211"/>
                    </a:lnTo>
                    <a:lnTo>
                      <a:pt x="530" y="211"/>
                    </a:lnTo>
                    <a:lnTo>
                      <a:pt x="539" y="211"/>
                    </a:lnTo>
                    <a:lnTo>
                      <a:pt x="549" y="204"/>
                    </a:lnTo>
                    <a:lnTo>
                      <a:pt x="557" y="204"/>
                    </a:lnTo>
                    <a:lnTo>
                      <a:pt x="566" y="193"/>
                    </a:lnTo>
                    <a:lnTo>
                      <a:pt x="577" y="193"/>
                    </a:lnTo>
                    <a:lnTo>
                      <a:pt x="584" y="193"/>
                    </a:lnTo>
                    <a:lnTo>
                      <a:pt x="591" y="186"/>
                    </a:lnTo>
                    <a:lnTo>
                      <a:pt x="600" y="177"/>
                    </a:lnTo>
                    <a:lnTo>
                      <a:pt x="611" y="177"/>
                    </a:lnTo>
                    <a:lnTo>
                      <a:pt x="618" y="170"/>
                    </a:lnTo>
                    <a:lnTo>
                      <a:pt x="627" y="159"/>
                    </a:lnTo>
                    <a:lnTo>
                      <a:pt x="634" y="152"/>
                    </a:lnTo>
                    <a:lnTo>
                      <a:pt x="645" y="141"/>
                    </a:lnTo>
                    <a:lnTo>
                      <a:pt x="653" y="134"/>
                    </a:lnTo>
                    <a:lnTo>
                      <a:pt x="662" y="134"/>
                    </a:lnTo>
                    <a:lnTo>
                      <a:pt x="672" y="128"/>
                    </a:lnTo>
                    <a:lnTo>
                      <a:pt x="680" y="117"/>
                    </a:lnTo>
                    <a:lnTo>
                      <a:pt x="689" y="117"/>
                    </a:lnTo>
                    <a:lnTo>
                      <a:pt x="696" y="110"/>
                    </a:lnTo>
                    <a:lnTo>
                      <a:pt x="707" y="110"/>
                    </a:lnTo>
                    <a:lnTo>
                      <a:pt x="714" y="101"/>
                    </a:lnTo>
                    <a:lnTo>
                      <a:pt x="723" y="101"/>
                    </a:lnTo>
                    <a:lnTo>
                      <a:pt x="730" y="101"/>
                    </a:lnTo>
                    <a:lnTo>
                      <a:pt x="741" y="94"/>
                    </a:lnTo>
                    <a:lnTo>
                      <a:pt x="750" y="94"/>
                    </a:lnTo>
                    <a:lnTo>
                      <a:pt x="757" y="83"/>
                    </a:lnTo>
                    <a:lnTo>
                      <a:pt x="768" y="83"/>
                    </a:lnTo>
                    <a:lnTo>
                      <a:pt x="777" y="83"/>
                    </a:lnTo>
                    <a:lnTo>
                      <a:pt x="785" y="76"/>
                    </a:lnTo>
                    <a:lnTo>
                      <a:pt x="792" y="76"/>
                    </a:lnTo>
                    <a:lnTo>
                      <a:pt x="804" y="76"/>
                    </a:lnTo>
                    <a:lnTo>
                      <a:pt x="812" y="76"/>
                    </a:lnTo>
                    <a:lnTo>
                      <a:pt x="819" y="76"/>
                    </a:lnTo>
                    <a:lnTo>
                      <a:pt x="826" y="76"/>
                    </a:lnTo>
                    <a:lnTo>
                      <a:pt x="839" y="65"/>
                    </a:lnTo>
                    <a:lnTo>
                      <a:pt x="846" y="65"/>
                    </a:lnTo>
                    <a:lnTo>
                      <a:pt x="853" y="65"/>
                    </a:lnTo>
                    <a:lnTo>
                      <a:pt x="866" y="65"/>
                    </a:lnTo>
                    <a:lnTo>
                      <a:pt x="873" y="65"/>
                    </a:lnTo>
                    <a:lnTo>
                      <a:pt x="880" y="65"/>
                    </a:lnTo>
                    <a:lnTo>
                      <a:pt x="888" y="58"/>
                    </a:lnTo>
                    <a:lnTo>
                      <a:pt x="900" y="58"/>
                    </a:lnTo>
                    <a:lnTo>
                      <a:pt x="908" y="58"/>
                    </a:lnTo>
                    <a:lnTo>
                      <a:pt x="915" y="58"/>
                    </a:lnTo>
                    <a:lnTo>
                      <a:pt x="922" y="58"/>
                    </a:lnTo>
                    <a:lnTo>
                      <a:pt x="935" y="58"/>
                    </a:lnTo>
                    <a:lnTo>
                      <a:pt x="942" y="52"/>
                    </a:lnTo>
                    <a:lnTo>
                      <a:pt x="949" y="52"/>
                    </a:lnTo>
                    <a:lnTo>
                      <a:pt x="962" y="52"/>
                    </a:lnTo>
                    <a:lnTo>
                      <a:pt x="969" y="52"/>
                    </a:lnTo>
                    <a:lnTo>
                      <a:pt x="976" y="52"/>
                    </a:lnTo>
                    <a:lnTo>
                      <a:pt x="984" y="41"/>
                    </a:lnTo>
                    <a:lnTo>
                      <a:pt x="996" y="41"/>
                    </a:lnTo>
                    <a:lnTo>
                      <a:pt x="1003" y="34"/>
                    </a:lnTo>
                    <a:lnTo>
                      <a:pt x="1011" y="23"/>
                    </a:lnTo>
                    <a:lnTo>
                      <a:pt x="1020" y="23"/>
                    </a:lnTo>
                    <a:lnTo>
                      <a:pt x="1031" y="16"/>
                    </a:lnTo>
                    <a:lnTo>
                      <a:pt x="1038" y="7"/>
                    </a:lnTo>
                    <a:lnTo>
                      <a:pt x="1045" y="0"/>
                    </a:lnTo>
                    <a:lnTo>
                      <a:pt x="1058" y="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88" name="Freeform 112">
                <a:extLst>
                  <a:ext uri="{FF2B5EF4-FFF2-40B4-BE49-F238E27FC236}">
                    <a16:creationId xmlns:a16="http://schemas.microsoft.com/office/drawing/2014/main" id="{2A827A7D-0C2D-476C-AE98-CD33089581D6}"/>
                  </a:ext>
                </a:extLst>
              </p:cNvPr>
              <p:cNvSpPr>
                <a:spLocks/>
              </p:cNvSpPr>
              <p:nvPr/>
            </p:nvSpPr>
            <p:spPr bwMode="auto">
              <a:xfrm>
                <a:off x="963" y="1808"/>
                <a:ext cx="490" cy="160"/>
              </a:xfrm>
              <a:custGeom>
                <a:avLst/>
                <a:gdLst>
                  <a:gd name="T0" fmla="*/ 14 w 978"/>
                  <a:gd name="T1" fmla="*/ 288 h 322"/>
                  <a:gd name="T2" fmla="*/ 41 w 978"/>
                  <a:gd name="T3" fmla="*/ 270 h 322"/>
                  <a:gd name="T4" fmla="*/ 68 w 978"/>
                  <a:gd name="T5" fmla="*/ 264 h 322"/>
                  <a:gd name="T6" fmla="*/ 92 w 978"/>
                  <a:gd name="T7" fmla="*/ 246 h 322"/>
                  <a:gd name="T8" fmla="*/ 119 w 978"/>
                  <a:gd name="T9" fmla="*/ 235 h 322"/>
                  <a:gd name="T10" fmla="*/ 146 w 978"/>
                  <a:gd name="T11" fmla="*/ 228 h 322"/>
                  <a:gd name="T12" fmla="*/ 173 w 978"/>
                  <a:gd name="T13" fmla="*/ 219 h 322"/>
                  <a:gd name="T14" fmla="*/ 200 w 978"/>
                  <a:gd name="T15" fmla="*/ 219 h 322"/>
                  <a:gd name="T16" fmla="*/ 228 w 978"/>
                  <a:gd name="T17" fmla="*/ 219 h 322"/>
                  <a:gd name="T18" fmla="*/ 249 w 978"/>
                  <a:gd name="T19" fmla="*/ 219 h 322"/>
                  <a:gd name="T20" fmla="*/ 276 w 978"/>
                  <a:gd name="T21" fmla="*/ 219 h 322"/>
                  <a:gd name="T22" fmla="*/ 304 w 978"/>
                  <a:gd name="T23" fmla="*/ 219 h 322"/>
                  <a:gd name="T24" fmla="*/ 331 w 978"/>
                  <a:gd name="T25" fmla="*/ 219 h 322"/>
                  <a:gd name="T26" fmla="*/ 358 w 978"/>
                  <a:gd name="T27" fmla="*/ 219 h 322"/>
                  <a:gd name="T28" fmla="*/ 381 w 978"/>
                  <a:gd name="T29" fmla="*/ 228 h 322"/>
                  <a:gd name="T30" fmla="*/ 408 w 978"/>
                  <a:gd name="T31" fmla="*/ 253 h 322"/>
                  <a:gd name="T32" fmla="*/ 434 w 978"/>
                  <a:gd name="T33" fmla="*/ 270 h 322"/>
                  <a:gd name="T34" fmla="*/ 454 w 978"/>
                  <a:gd name="T35" fmla="*/ 295 h 322"/>
                  <a:gd name="T36" fmla="*/ 477 w 978"/>
                  <a:gd name="T37" fmla="*/ 322 h 322"/>
                  <a:gd name="T38" fmla="*/ 497 w 978"/>
                  <a:gd name="T39" fmla="*/ 311 h 322"/>
                  <a:gd name="T40" fmla="*/ 524 w 978"/>
                  <a:gd name="T41" fmla="*/ 288 h 322"/>
                  <a:gd name="T42" fmla="*/ 539 w 978"/>
                  <a:gd name="T43" fmla="*/ 264 h 322"/>
                  <a:gd name="T44" fmla="*/ 559 w 978"/>
                  <a:gd name="T45" fmla="*/ 235 h 322"/>
                  <a:gd name="T46" fmla="*/ 586 w 978"/>
                  <a:gd name="T47" fmla="*/ 212 h 322"/>
                  <a:gd name="T48" fmla="*/ 613 w 978"/>
                  <a:gd name="T49" fmla="*/ 188 h 322"/>
                  <a:gd name="T50" fmla="*/ 627 w 978"/>
                  <a:gd name="T51" fmla="*/ 159 h 322"/>
                  <a:gd name="T52" fmla="*/ 647 w 978"/>
                  <a:gd name="T53" fmla="*/ 136 h 322"/>
                  <a:gd name="T54" fmla="*/ 671 w 978"/>
                  <a:gd name="T55" fmla="*/ 110 h 322"/>
                  <a:gd name="T56" fmla="*/ 689 w 978"/>
                  <a:gd name="T57" fmla="*/ 83 h 322"/>
                  <a:gd name="T58" fmla="*/ 709 w 978"/>
                  <a:gd name="T59" fmla="*/ 60 h 322"/>
                  <a:gd name="T60" fmla="*/ 723 w 978"/>
                  <a:gd name="T61" fmla="*/ 34 h 322"/>
                  <a:gd name="T62" fmla="*/ 750 w 978"/>
                  <a:gd name="T63" fmla="*/ 7 h 322"/>
                  <a:gd name="T64" fmla="*/ 777 w 978"/>
                  <a:gd name="T65" fmla="*/ 0 h 322"/>
                  <a:gd name="T66" fmla="*/ 805 w 978"/>
                  <a:gd name="T67" fmla="*/ 24 h 322"/>
                  <a:gd name="T68" fmla="*/ 821 w 978"/>
                  <a:gd name="T69" fmla="*/ 53 h 322"/>
                  <a:gd name="T70" fmla="*/ 846 w 978"/>
                  <a:gd name="T71" fmla="*/ 76 h 322"/>
                  <a:gd name="T72" fmla="*/ 862 w 978"/>
                  <a:gd name="T73" fmla="*/ 101 h 322"/>
                  <a:gd name="T74" fmla="*/ 882 w 978"/>
                  <a:gd name="T75" fmla="*/ 128 h 322"/>
                  <a:gd name="T76" fmla="*/ 890 w 978"/>
                  <a:gd name="T77" fmla="*/ 159 h 322"/>
                  <a:gd name="T78" fmla="*/ 909 w 978"/>
                  <a:gd name="T79" fmla="*/ 219 h 322"/>
                  <a:gd name="T80" fmla="*/ 937 w 978"/>
                  <a:gd name="T81" fmla="*/ 246 h 322"/>
                  <a:gd name="T82" fmla="*/ 958 w 978"/>
                  <a:gd name="T83" fmla="*/ 264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8" h="322">
                    <a:moveTo>
                      <a:pt x="0" y="306"/>
                    </a:moveTo>
                    <a:lnTo>
                      <a:pt x="7" y="295"/>
                    </a:lnTo>
                    <a:lnTo>
                      <a:pt x="14" y="288"/>
                    </a:lnTo>
                    <a:lnTo>
                      <a:pt x="23" y="280"/>
                    </a:lnTo>
                    <a:lnTo>
                      <a:pt x="34" y="280"/>
                    </a:lnTo>
                    <a:lnTo>
                      <a:pt x="41" y="270"/>
                    </a:lnTo>
                    <a:lnTo>
                      <a:pt x="48" y="270"/>
                    </a:lnTo>
                    <a:lnTo>
                      <a:pt x="58" y="264"/>
                    </a:lnTo>
                    <a:lnTo>
                      <a:pt x="68" y="264"/>
                    </a:lnTo>
                    <a:lnTo>
                      <a:pt x="77" y="253"/>
                    </a:lnTo>
                    <a:lnTo>
                      <a:pt x="85" y="253"/>
                    </a:lnTo>
                    <a:lnTo>
                      <a:pt x="92" y="246"/>
                    </a:lnTo>
                    <a:lnTo>
                      <a:pt x="105" y="246"/>
                    </a:lnTo>
                    <a:lnTo>
                      <a:pt x="112" y="235"/>
                    </a:lnTo>
                    <a:lnTo>
                      <a:pt x="119" y="235"/>
                    </a:lnTo>
                    <a:lnTo>
                      <a:pt x="130" y="235"/>
                    </a:lnTo>
                    <a:lnTo>
                      <a:pt x="139" y="228"/>
                    </a:lnTo>
                    <a:lnTo>
                      <a:pt x="146" y="228"/>
                    </a:lnTo>
                    <a:lnTo>
                      <a:pt x="153" y="228"/>
                    </a:lnTo>
                    <a:lnTo>
                      <a:pt x="166" y="219"/>
                    </a:lnTo>
                    <a:lnTo>
                      <a:pt x="173" y="219"/>
                    </a:lnTo>
                    <a:lnTo>
                      <a:pt x="181" y="219"/>
                    </a:lnTo>
                    <a:lnTo>
                      <a:pt x="188" y="219"/>
                    </a:lnTo>
                    <a:lnTo>
                      <a:pt x="200" y="219"/>
                    </a:lnTo>
                    <a:lnTo>
                      <a:pt x="208" y="219"/>
                    </a:lnTo>
                    <a:lnTo>
                      <a:pt x="215" y="219"/>
                    </a:lnTo>
                    <a:lnTo>
                      <a:pt x="228" y="219"/>
                    </a:lnTo>
                    <a:lnTo>
                      <a:pt x="235" y="219"/>
                    </a:lnTo>
                    <a:lnTo>
                      <a:pt x="242" y="219"/>
                    </a:lnTo>
                    <a:lnTo>
                      <a:pt x="249" y="219"/>
                    </a:lnTo>
                    <a:lnTo>
                      <a:pt x="262" y="219"/>
                    </a:lnTo>
                    <a:lnTo>
                      <a:pt x="269" y="219"/>
                    </a:lnTo>
                    <a:lnTo>
                      <a:pt x="276" y="219"/>
                    </a:lnTo>
                    <a:lnTo>
                      <a:pt x="285" y="219"/>
                    </a:lnTo>
                    <a:lnTo>
                      <a:pt x="296" y="219"/>
                    </a:lnTo>
                    <a:lnTo>
                      <a:pt x="304" y="219"/>
                    </a:lnTo>
                    <a:lnTo>
                      <a:pt x="311" y="219"/>
                    </a:lnTo>
                    <a:lnTo>
                      <a:pt x="323" y="219"/>
                    </a:lnTo>
                    <a:lnTo>
                      <a:pt x="331" y="219"/>
                    </a:lnTo>
                    <a:lnTo>
                      <a:pt x="338" y="219"/>
                    </a:lnTo>
                    <a:lnTo>
                      <a:pt x="347" y="219"/>
                    </a:lnTo>
                    <a:lnTo>
                      <a:pt x="358" y="219"/>
                    </a:lnTo>
                    <a:lnTo>
                      <a:pt x="365" y="219"/>
                    </a:lnTo>
                    <a:lnTo>
                      <a:pt x="372" y="228"/>
                    </a:lnTo>
                    <a:lnTo>
                      <a:pt x="381" y="228"/>
                    </a:lnTo>
                    <a:lnTo>
                      <a:pt x="392" y="235"/>
                    </a:lnTo>
                    <a:lnTo>
                      <a:pt x="399" y="246"/>
                    </a:lnTo>
                    <a:lnTo>
                      <a:pt x="408" y="253"/>
                    </a:lnTo>
                    <a:lnTo>
                      <a:pt x="419" y="264"/>
                    </a:lnTo>
                    <a:lnTo>
                      <a:pt x="427" y="264"/>
                    </a:lnTo>
                    <a:lnTo>
                      <a:pt x="434" y="270"/>
                    </a:lnTo>
                    <a:lnTo>
                      <a:pt x="443" y="280"/>
                    </a:lnTo>
                    <a:lnTo>
                      <a:pt x="454" y="288"/>
                    </a:lnTo>
                    <a:lnTo>
                      <a:pt x="454" y="295"/>
                    </a:lnTo>
                    <a:lnTo>
                      <a:pt x="461" y="306"/>
                    </a:lnTo>
                    <a:lnTo>
                      <a:pt x="470" y="311"/>
                    </a:lnTo>
                    <a:lnTo>
                      <a:pt x="477" y="322"/>
                    </a:lnTo>
                    <a:lnTo>
                      <a:pt x="488" y="322"/>
                    </a:lnTo>
                    <a:lnTo>
                      <a:pt x="497" y="322"/>
                    </a:lnTo>
                    <a:lnTo>
                      <a:pt x="497" y="311"/>
                    </a:lnTo>
                    <a:lnTo>
                      <a:pt x="504" y="306"/>
                    </a:lnTo>
                    <a:lnTo>
                      <a:pt x="515" y="295"/>
                    </a:lnTo>
                    <a:lnTo>
                      <a:pt x="524" y="288"/>
                    </a:lnTo>
                    <a:lnTo>
                      <a:pt x="531" y="280"/>
                    </a:lnTo>
                    <a:lnTo>
                      <a:pt x="539" y="270"/>
                    </a:lnTo>
                    <a:lnTo>
                      <a:pt x="539" y="264"/>
                    </a:lnTo>
                    <a:lnTo>
                      <a:pt x="551" y="253"/>
                    </a:lnTo>
                    <a:lnTo>
                      <a:pt x="559" y="246"/>
                    </a:lnTo>
                    <a:lnTo>
                      <a:pt x="559" y="235"/>
                    </a:lnTo>
                    <a:lnTo>
                      <a:pt x="566" y="228"/>
                    </a:lnTo>
                    <a:lnTo>
                      <a:pt x="573" y="219"/>
                    </a:lnTo>
                    <a:lnTo>
                      <a:pt x="586" y="212"/>
                    </a:lnTo>
                    <a:lnTo>
                      <a:pt x="593" y="204"/>
                    </a:lnTo>
                    <a:lnTo>
                      <a:pt x="600" y="194"/>
                    </a:lnTo>
                    <a:lnTo>
                      <a:pt x="613" y="188"/>
                    </a:lnTo>
                    <a:lnTo>
                      <a:pt x="620" y="177"/>
                    </a:lnTo>
                    <a:lnTo>
                      <a:pt x="620" y="170"/>
                    </a:lnTo>
                    <a:lnTo>
                      <a:pt x="627" y="159"/>
                    </a:lnTo>
                    <a:lnTo>
                      <a:pt x="636" y="152"/>
                    </a:lnTo>
                    <a:lnTo>
                      <a:pt x="647" y="141"/>
                    </a:lnTo>
                    <a:lnTo>
                      <a:pt x="647" y="136"/>
                    </a:lnTo>
                    <a:lnTo>
                      <a:pt x="654" y="128"/>
                    </a:lnTo>
                    <a:lnTo>
                      <a:pt x="662" y="118"/>
                    </a:lnTo>
                    <a:lnTo>
                      <a:pt x="671" y="110"/>
                    </a:lnTo>
                    <a:lnTo>
                      <a:pt x="671" y="101"/>
                    </a:lnTo>
                    <a:lnTo>
                      <a:pt x="682" y="94"/>
                    </a:lnTo>
                    <a:lnTo>
                      <a:pt x="689" y="83"/>
                    </a:lnTo>
                    <a:lnTo>
                      <a:pt x="698" y="76"/>
                    </a:lnTo>
                    <a:lnTo>
                      <a:pt x="698" y="67"/>
                    </a:lnTo>
                    <a:lnTo>
                      <a:pt x="709" y="60"/>
                    </a:lnTo>
                    <a:lnTo>
                      <a:pt x="716" y="53"/>
                    </a:lnTo>
                    <a:lnTo>
                      <a:pt x="716" y="42"/>
                    </a:lnTo>
                    <a:lnTo>
                      <a:pt x="723" y="34"/>
                    </a:lnTo>
                    <a:lnTo>
                      <a:pt x="732" y="24"/>
                    </a:lnTo>
                    <a:lnTo>
                      <a:pt x="743" y="18"/>
                    </a:lnTo>
                    <a:lnTo>
                      <a:pt x="750" y="7"/>
                    </a:lnTo>
                    <a:lnTo>
                      <a:pt x="759" y="0"/>
                    </a:lnTo>
                    <a:lnTo>
                      <a:pt x="767" y="0"/>
                    </a:lnTo>
                    <a:lnTo>
                      <a:pt x="777" y="0"/>
                    </a:lnTo>
                    <a:lnTo>
                      <a:pt x="785" y="7"/>
                    </a:lnTo>
                    <a:lnTo>
                      <a:pt x="794" y="18"/>
                    </a:lnTo>
                    <a:lnTo>
                      <a:pt x="805" y="24"/>
                    </a:lnTo>
                    <a:lnTo>
                      <a:pt x="812" y="34"/>
                    </a:lnTo>
                    <a:lnTo>
                      <a:pt x="821" y="42"/>
                    </a:lnTo>
                    <a:lnTo>
                      <a:pt x="821" y="53"/>
                    </a:lnTo>
                    <a:lnTo>
                      <a:pt x="828" y="60"/>
                    </a:lnTo>
                    <a:lnTo>
                      <a:pt x="839" y="67"/>
                    </a:lnTo>
                    <a:lnTo>
                      <a:pt x="846" y="76"/>
                    </a:lnTo>
                    <a:lnTo>
                      <a:pt x="855" y="83"/>
                    </a:lnTo>
                    <a:lnTo>
                      <a:pt x="855" y="94"/>
                    </a:lnTo>
                    <a:lnTo>
                      <a:pt x="862" y="101"/>
                    </a:lnTo>
                    <a:lnTo>
                      <a:pt x="873" y="110"/>
                    </a:lnTo>
                    <a:lnTo>
                      <a:pt x="873" y="118"/>
                    </a:lnTo>
                    <a:lnTo>
                      <a:pt x="882" y="128"/>
                    </a:lnTo>
                    <a:lnTo>
                      <a:pt x="882" y="136"/>
                    </a:lnTo>
                    <a:lnTo>
                      <a:pt x="890" y="141"/>
                    </a:lnTo>
                    <a:lnTo>
                      <a:pt x="890" y="159"/>
                    </a:lnTo>
                    <a:lnTo>
                      <a:pt x="900" y="170"/>
                    </a:lnTo>
                    <a:lnTo>
                      <a:pt x="900" y="212"/>
                    </a:lnTo>
                    <a:lnTo>
                      <a:pt x="909" y="219"/>
                    </a:lnTo>
                    <a:lnTo>
                      <a:pt x="917" y="228"/>
                    </a:lnTo>
                    <a:lnTo>
                      <a:pt x="924" y="235"/>
                    </a:lnTo>
                    <a:lnTo>
                      <a:pt x="937" y="246"/>
                    </a:lnTo>
                    <a:lnTo>
                      <a:pt x="944" y="253"/>
                    </a:lnTo>
                    <a:lnTo>
                      <a:pt x="951" y="264"/>
                    </a:lnTo>
                    <a:lnTo>
                      <a:pt x="958" y="264"/>
                    </a:lnTo>
                    <a:lnTo>
                      <a:pt x="971" y="270"/>
                    </a:lnTo>
                    <a:lnTo>
                      <a:pt x="978" y="28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89" name="Freeform 113">
                <a:extLst>
                  <a:ext uri="{FF2B5EF4-FFF2-40B4-BE49-F238E27FC236}">
                    <a16:creationId xmlns:a16="http://schemas.microsoft.com/office/drawing/2014/main" id="{7F3026B4-9C87-4821-BBCC-BA41278DF465}"/>
                  </a:ext>
                </a:extLst>
              </p:cNvPr>
              <p:cNvSpPr>
                <a:spLocks/>
              </p:cNvSpPr>
              <p:nvPr/>
            </p:nvSpPr>
            <p:spPr bwMode="auto">
              <a:xfrm>
                <a:off x="1002" y="1948"/>
                <a:ext cx="481" cy="324"/>
              </a:xfrm>
              <a:custGeom>
                <a:avLst/>
                <a:gdLst>
                  <a:gd name="T0" fmla="*/ 921 w 963"/>
                  <a:gd name="T1" fmla="*/ 13 h 650"/>
                  <a:gd name="T2" fmla="*/ 936 w 963"/>
                  <a:gd name="T3" fmla="*/ 42 h 650"/>
                  <a:gd name="T4" fmla="*/ 955 w 963"/>
                  <a:gd name="T5" fmla="*/ 65 h 650"/>
                  <a:gd name="T6" fmla="*/ 955 w 963"/>
                  <a:gd name="T7" fmla="*/ 91 h 650"/>
                  <a:gd name="T8" fmla="*/ 936 w 963"/>
                  <a:gd name="T9" fmla="*/ 118 h 650"/>
                  <a:gd name="T10" fmla="*/ 908 w 963"/>
                  <a:gd name="T11" fmla="*/ 141 h 650"/>
                  <a:gd name="T12" fmla="*/ 881 w 963"/>
                  <a:gd name="T13" fmla="*/ 152 h 650"/>
                  <a:gd name="T14" fmla="*/ 860 w 963"/>
                  <a:gd name="T15" fmla="*/ 167 h 650"/>
                  <a:gd name="T16" fmla="*/ 832 w 963"/>
                  <a:gd name="T17" fmla="*/ 176 h 650"/>
                  <a:gd name="T18" fmla="*/ 805 w 963"/>
                  <a:gd name="T19" fmla="*/ 183 h 650"/>
                  <a:gd name="T20" fmla="*/ 778 w 963"/>
                  <a:gd name="T21" fmla="*/ 194 h 650"/>
                  <a:gd name="T22" fmla="*/ 751 w 963"/>
                  <a:gd name="T23" fmla="*/ 194 h 650"/>
                  <a:gd name="T24" fmla="*/ 728 w 963"/>
                  <a:gd name="T25" fmla="*/ 201 h 650"/>
                  <a:gd name="T26" fmla="*/ 700 w 963"/>
                  <a:gd name="T27" fmla="*/ 210 h 650"/>
                  <a:gd name="T28" fmla="*/ 673 w 963"/>
                  <a:gd name="T29" fmla="*/ 217 h 650"/>
                  <a:gd name="T30" fmla="*/ 646 w 963"/>
                  <a:gd name="T31" fmla="*/ 228 h 650"/>
                  <a:gd name="T32" fmla="*/ 621 w 963"/>
                  <a:gd name="T33" fmla="*/ 235 h 650"/>
                  <a:gd name="T34" fmla="*/ 594 w 963"/>
                  <a:gd name="T35" fmla="*/ 243 h 650"/>
                  <a:gd name="T36" fmla="*/ 570 w 963"/>
                  <a:gd name="T37" fmla="*/ 254 h 650"/>
                  <a:gd name="T38" fmla="*/ 543 w 963"/>
                  <a:gd name="T39" fmla="*/ 259 h 650"/>
                  <a:gd name="T40" fmla="*/ 516 w 963"/>
                  <a:gd name="T41" fmla="*/ 270 h 650"/>
                  <a:gd name="T42" fmla="*/ 489 w 963"/>
                  <a:gd name="T43" fmla="*/ 286 h 650"/>
                  <a:gd name="T44" fmla="*/ 462 w 963"/>
                  <a:gd name="T45" fmla="*/ 304 h 650"/>
                  <a:gd name="T46" fmla="*/ 438 w 963"/>
                  <a:gd name="T47" fmla="*/ 329 h 650"/>
                  <a:gd name="T48" fmla="*/ 438 w 963"/>
                  <a:gd name="T49" fmla="*/ 411 h 650"/>
                  <a:gd name="T50" fmla="*/ 427 w 963"/>
                  <a:gd name="T51" fmla="*/ 523 h 650"/>
                  <a:gd name="T52" fmla="*/ 413 w 963"/>
                  <a:gd name="T53" fmla="*/ 546 h 650"/>
                  <a:gd name="T54" fmla="*/ 386 w 963"/>
                  <a:gd name="T55" fmla="*/ 574 h 650"/>
                  <a:gd name="T56" fmla="*/ 359 w 963"/>
                  <a:gd name="T57" fmla="*/ 592 h 650"/>
                  <a:gd name="T58" fmla="*/ 331 w 963"/>
                  <a:gd name="T59" fmla="*/ 599 h 650"/>
                  <a:gd name="T60" fmla="*/ 304 w 963"/>
                  <a:gd name="T61" fmla="*/ 599 h 650"/>
                  <a:gd name="T62" fmla="*/ 281 w 963"/>
                  <a:gd name="T63" fmla="*/ 599 h 650"/>
                  <a:gd name="T64" fmla="*/ 254 w 963"/>
                  <a:gd name="T65" fmla="*/ 599 h 650"/>
                  <a:gd name="T66" fmla="*/ 228 w 963"/>
                  <a:gd name="T67" fmla="*/ 599 h 650"/>
                  <a:gd name="T68" fmla="*/ 201 w 963"/>
                  <a:gd name="T69" fmla="*/ 599 h 650"/>
                  <a:gd name="T70" fmla="*/ 174 w 963"/>
                  <a:gd name="T71" fmla="*/ 599 h 650"/>
                  <a:gd name="T72" fmla="*/ 151 w 963"/>
                  <a:gd name="T73" fmla="*/ 599 h 650"/>
                  <a:gd name="T74" fmla="*/ 123 w 963"/>
                  <a:gd name="T75" fmla="*/ 599 h 650"/>
                  <a:gd name="T76" fmla="*/ 96 w 963"/>
                  <a:gd name="T77" fmla="*/ 604 h 650"/>
                  <a:gd name="T78" fmla="*/ 69 w 963"/>
                  <a:gd name="T79" fmla="*/ 615 h 650"/>
                  <a:gd name="T80" fmla="*/ 42 w 963"/>
                  <a:gd name="T81" fmla="*/ 633 h 650"/>
                  <a:gd name="T82" fmla="*/ 15 w 963"/>
                  <a:gd name="T83" fmla="*/ 63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63" h="650">
                    <a:moveTo>
                      <a:pt x="901" y="0"/>
                    </a:moveTo>
                    <a:lnTo>
                      <a:pt x="908" y="8"/>
                    </a:lnTo>
                    <a:lnTo>
                      <a:pt x="921" y="13"/>
                    </a:lnTo>
                    <a:lnTo>
                      <a:pt x="928" y="24"/>
                    </a:lnTo>
                    <a:lnTo>
                      <a:pt x="928" y="31"/>
                    </a:lnTo>
                    <a:lnTo>
                      <a:pt x="936" y="42"/>
                    </a:lnTo>
                    <a:lnTo>
                      <a:pt x="943" y="49"/>
                    </a:lnTo>
                    <a:lnTo>
                      <a:pt x="943" y="58"/>
                    </a:lnTo>
                    <a:lnTo>
                      <a:pt x="955" y="65"/>
                    </a:lnTo>
                    <a:lnTo>
                      <a:pt x="955" y="76"/>
                    </a:lnTo>
                    <a:lnTo>
                      <a:pt x="963" y="84"/>
                    </a:lnTo>
                    <a:lnTo>
                      <a:pt x="955" y="91"/>
                    </a:lnTo>
                    <a:lnTo>
                      <a:pt x="955" y="100"/>
                    </a:lnTo>
                    <a:lnTo>
                      <a:pt x="943" y="107"/>
                    </a:lnTo>
                    <a:lnTo>
                      <a:pt x="936" y="118"/>
                    </a:lnTo>
                    <a:lnTo>
                      <a:pt x="928" y="125"/>
                    </a:lnTo>
                    <a:lnTo>
                      <a:pt x="921" y="134"/>
                    </a:lnTo>
                    <a:lnTo>
                      <a:pt x="908" y="141"/>
                    </a:lnTo>
                    <a:lnTo>
                      <a:pt x="901" y="141"/>
                    </a:lnTo>
                    <a:lnTo>
                      <a:pt x="894" y="152"/>
                    </a:lnTo>
                    <a:lnTo>
                      <a:pt x="881" y="152"/>
                    </a:lnTo>
                    <a:lnTo>
                      <a:pt x="874" y="159"/>
                    </a:lnTo>
                    <a:lnTo>
                      <a:pt x="867" y="159"/>
                    </a:lnTo>
                    <a:lnTo>
                      <a:pt x="860" y="167"/>
                    </a:lnTo>
                    <a:lnTo>
                      <a:pt x="847" y="167"/>
                    </a:lnTo>
                    <a:lnTo>
                      <a:pt x="840" y="167"/>
                    </a:lnTo>
                    <a:lnTo>
                      <a:pt x="832" y="176"/>
                    </a:lnTo>
                    <a:lnTo>
                      <a:pt x="823" y="176"/>
                    </a:lnTo>
                    <a:lnTo>
                      <a:pt x="813" y="176"/>
                    </a:lnTo>
                    <a:lnTo>
                      <a:pt x="805" y="183"/>
                    </a:lnTo>
                    <a:lnTo>
                      <a:pt x="796" y="183"/>
                    </a:lnTo>
                    <a:lnTo>
                      <a:pt x="785" y="183"/>
                    </a:lnTo>
                    <a:lnTo>
                      <a:pt x="778" y="194"/>
                    </a:lnTo>
                    <a:lnTo>
                      <a:pt x="769" y="194"/>
                    </a:lnTo>
                    <a:lnTo>
                      <a:pt x="762" y="194"/>
                    </a:lnTo>
                    <a:lnTo>
                      <a:pt x="751" y="194"/>
                    </a:lnTo>
                    <a:lnTo>
                      <a:pt x="744" y="201"/>
                    </a:lnTo>
                    <a:lnTo>
                      <a:pt x="735" y="201"/>
                    </a:lnTo>
                    <a:lnTo>
                      <a:pt x="728" y="201"/>
                    </a:lnTo>
                    <a:lnTo>
                      <a:pt x="717" y="210"/>
                    </a:lnTo>
                    <a:lnTo>
                      <a:pt x="708" y="210"/>
                    </a:lnTo>
                    <a:lnTo>
                      <a:pt x="700" y="210"/>
                    </a:lnTo>
                    <a:lnTo>
                      <a:pt x="690" y="217"/>
                    </a:lnTo>
                    <a:lnTo>
                      <a:pt x="682" y="217"/>
                    </a:lnTo>
                    <a:lnTo>
                      <a:pt x="673" y="217"/>
                    </a:lnTo>
                    <a:lnTo>
                      <a:pt x="666" y="228"/>
                    </a:lnTo>
                    <a:lnTo>
                      <a:pt x="655" y="228"/>
                    </a:lnTo>
                    <a:lnTo>
                      <a:pt x="646" y="228"/>
                    </a:lnTo>
                    <a:lnTo>
                      <a:pt x="639" y="235"/>
                    </a:lnTo>
                    <a:lnTo>
                      <a:pt x="632" y="235"/>
                    </a:lnTo>
                    <a:lnTo>
                      <a:pt x="621" y="235"/>
                    </a:lnTo>
                    <a:lnTo>
                      <a:pt x="612" y="243"/>
                    </a:lnTo>
                    <a:lnTo>
                      <a:pt x="605" y="243"/>
                    </a:lnTo>
                    <a:lnTo>
                      <a:pt x="594" y="243"/>
                    </a:lnTo>
                    <a:lnTo>
                      <a:pt x="585" y="254"/>
                    </a:lnTo>
                    <a:lnTo>
                      <a:pt x="577" y="254"/>
                    </a:lnTo>
                    <a:lnTo>
                      <a:pt x="570" y="254"/>
                    </a:lnTo>
                    <a:lnTo>
                      <a:pt x="559" y="254"/>
                    </a:lnTo>
                    <a:lnTo>
                      <a:pt x="550" y="259"/>
                    </a:lnTo>
                    <a:lnTo>
                      <a:pt x="543" y="259"/>
                    </a:lnTo>
                    <a:lnTo>
                      <a:pt x="536" y="259"/>
                    </a:lnTo>
                    <a:lnTo>
                      <a:pt x="523" y="270"/>
                    </a:lnTo>
                    <a:lnTo>
                      <a:pt x="516" y="270"/>
                    </a:lnTo>
                    <a:lnTo>
                      <a:pt x="509" y="277"/>
                    </a:lnTo>
                    <a:lnTo>
                      <a:pt x="498" y="286"/>
                    </a:lnTo>
                    <a:lnTo>
                      <a:pt x="489" y="286"/>
                    </a:lnTo>
                    <a:lnTo>
                      <a:pt x="482" y="293"/>
                    </a:lnTo>
                    <a:lnTo>
                      <a:pt x="474" y="304"/>
                    </a:lnTo>
                    <a:lnTo>
                      <a:pt x="462" y="304"/>
                    </a:lnTo>
                    <a:lnTo>
                      <a:pt x="454" y="311"/>
                    </a:lnTo>
                    <a:lnTo>
                      <a:pt x="447" y="319"/>
                    </a:lnTo>
                    <a:lnTo>
                      <a:pt x="438" y="329"/>
                    </a:lnTo>
                    <a:lnTo>
                      <a:pt x="427" y="335"/>
                    </a:lnTo>
                    <a:lnTo>
                      <a:pt x="427" y="404"/>
                    </a:lnTo>
                    <a:lnTo>
                      <a:pt x="438" y="411"/>
                    </a:lnTo>
                    <a:lnTo>
                      <a:pt x="438" y="505"/>
                    </a:lnTo>
                    <a:lnTo>
                      <a:pt x="427" y="516"/>
                    </a:lnTo>
                    <a:lnTo>
                      <a:pt x="427" y="523"/>
                    </a:lnTo>
                    <a:lnTo>
                      <a:pt x="420" y="528"/>
                    </a:lnTo>
                    <a:lnTo>
                      <a:pt x="413" y="539"/>
                    </a:lnTo>
                    <a:lnTo>
                      <a:pt x="413" y="546"/>
                    </a:lnTo>
                    <a:lnTo>
                      <a:pt x="400" y="556"/>
                    </a:lnTo>
                    <a:lnTo>
                      <a:pt x="393" y="563"/>
                    </a:lnTo>
                    <a:lnTo>
                      <a:pt x="386" y="574"/>
                    </a:lnTo>
                    <a:lnTo>
                      <a:pt x="377" y="581"/>
                    </a:lnTo>
                    <a:lnTo>
                      <a:pt x="366" y="581"/>
                    </a:lnTo>
                    <a:lnTo>
                      <a:pt x="359" y="592"/>
                    </a:lnTo>
                    <a:lnTo>
                      <a:pt x="351" y="599"/>
                    </a:lnTo>
                    <a:lnTo>
                      <a:pt x="342" y="599"/>
                    </a:lnTo>
                    <a:lnTo>
                      <a:pt x="331" y="599"/>
                    </a:lnTo>
                    <a:lnTo>
                      <a:pt x="324" y="599"/>
                    </a:lnTo>
                    <a:lnTo>
                      <a:pt x="315" y="599"/>
                    </a:lnTo>
                    <a:lnTo>
                      <a:pt x="304" y="599"/>
                    </a:lnTo>
                    <a:lnTo>
                      <a:pt x="297" y="599"/>
                    </a:lnTo>
                    <a:lnTo>
                      <a:pt x="290" y="599"/>
                    </a:lnTo>
                    <a:lnTo>
                      <a:pt x="281" y="599"/>
                    </a:lnTo>
                    <a:lnTo>
                      <a:pt x="270" y="599"/>
                    </a:lnTo>
                    <a:lnTo>
                      <a:pt x="263" y="599"/>
                    </a:lnTo>
                    <a:lnTo>
                      <a:pt x="254" y="599"/>
                    </a:lnTo>
                    <a:lnTo>
                      <a:pt x="246" y="599"/>
                    </a:lnTo>
                    <a:lnTo>
                      <a:pt x="236" y="599"/>
                    </a:lnTo>
                    <a:lnTo>
                      <a:pt x="228" y="599"/>
                    </a:lnTo>
                    <a:lnTo>
                      <a:pt x="219" y="599"/>
                    </a:lnTo>
                    <a:lnTo>
                      <a:pt x="208" y="599"/>
                    </a:lnTo>
                    <a:lnTo>
                      <a:pt x="201" y="599"/>
                    </a:lnTo>
                    <a:lnTo>
                      <a:pt x="192" y="599"/>
                    </a:lnTo>
                    <a:lnTo>
                      <a:pt x="185" y="599"/>
                    </a:lnTo>
                    <a:lnTo>
                      <a:pt x="174" y="599"/>
                    </a:lnTo>
                    <a:lnTo>
                      <a:pt x="167" y="599"/>
                    </a:lnTo>
                    <a:lnTo>
                      <a:pt x="158" y="599"/>
                    </a:lnTo>
                    <a:lnTo>
                      <a:pt x="151" y="599"/>
                    </a:lnTo>
                    <a:lnTo>
                      <a:pt x="140" y="599"/>
                    </a:lnTo>
                    <a:lnTo>
                      <a:pt x="131" y="599"/>
                    </a:lnTo>
                    <a:lnTo>
                      <a:pt x="123" y="599"/>
                    </a:lnTo>
                    <a:lnTo>
                      <a:pt x="113" y="599"/>
                    </a:lnTo>
                    <a:lnTo>
                      <a:pt x="104" y="604"/>
                    </a:lnTo>
                    <a:lnTo>
                      <a:pt x="96" y="604"/>
                    </a:lnTo>
                    <a:lnTo>
                      <a:pt x="89" y="604"/>
                    </a:lnTo>
                    <a:lnTo>
                      <a:pt x="76" y="615"/>
                    </a:lnTo>
                    <a:lnTo>
                      <a:pt x="69" y="615"/>
                    </a:lnTo>
                    <a:lnTo>
                      <a:pt x="62" y="622"/>
                    </a:lnTo>
                    <a:lnTo>
                      <a:pt x="55" y="622"/>
                    </a:lnTo>
                    <a:lnTo>
                      <a:pt x="42" y="633"/>
                    </a:lnTo>
                    <a:lnTo>
                      <a:pt x="35" y="633"/>
                    </a:lnTo>
                    <a:lnTo>
                      <a:pt x="28" y="639"/>
                    </a:lnTo>
                    <a:lnTo>
                      <a:pt x="15" y="639"/>
                    </a:lnTo>
                    <a:lnTo>
                      <a:pt x="8" y="639"/>
                    </a:lnTo>
                    <a:lnTo>
                      <a:pt x="0" y="65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90" name="Freeform 114">
                <a:extLst>
                  <a:ext uri="{FF2B5EF4-FFF2-40B4-BE49-F238E27FC236}">
                    <a16:creationId xmlns:a16="http://schemas.microsoft.com/office/drawing/2014/main" id="{B37A9121-8C63-476E-8012-9A8A843F5375}"/>
                  </a:ext>
                </a:extLst>
              </p:cNvPr>
              <p:cNvSpPr>
                <a:spLocks/>
              </p:cNvSpPr>
              <p:nvPr/>
            </p:nvSpPr>
            <p:spPr bwMode="auto">
              <a:xfrm>
                <a:off x="451" y="2272"/>
                <a:ext cx="551" cy="93"/>
              </a:xfrm>
              <a:custGeom>
                <a:avLst/>
                <a:gdLst>
                  <a:gd name="T0" fmla="*/ 1082 w 1101"/>
                  <a:gd name="T1" fmla="*/ 0 h 184"/>
                  <a:gd name="T2" fmla="*/ 1060 w 1101"/>
                  <a:gd name="T3" fmla="*/ 18 h 184"/>
                  <a:gd name="T4" fmla="*/ 1033 w 1101"/>
                  <a:gd name="T5" fmla="*/ 30 h 184"/>
                  <a:gd name="T6" fmla="*/ 1006 w 1101"/>
                  <a:gd name="T7" fmla="*/ 30 h 184"/>
                  <a:gd name="T8" fmla="*/ 978 w 1101"/>
                  <a:gd name="T9" fmla="*/ 41 h 184"/>
                  <a:gd name="T10" fmla="*/ 951 w 1101"/>
                  <a:gd name="T11" fmla="*/ 59 h 184"/>
                  <a:gd name="T12" fmla="*/ 928 w 1101"/>
                  <a:gd name="T13" fmla="*/ 66 h 184"/>
                  <a:gd name="T14" fmla="*/ 901 w 1101"/>
                  <a:gd name="T15" fmla="*/ 76 h 184"/>
                  <a:gd name="T16" fmla="*/ 874 w 1101"/>
                  <a:gd name="T17" fmla="*/ 94 h 184"/>
                  <a:gd name="T18" fmla="*/ 855 w 1101"/>
                  <a:gd name="T19" fmla="*/ 153 h 184"/>
                  <a:gd name="T20" fmla="*/ 832 w 1101"/>
                  <a:gd name="T21" fmla="*/ 177 h 184"/>
                  <a:gd name="T22" fmla="*/ 805 w 1101"/>
                  <a:gd name="T23" fmla="*/ 184 h 184"/>
                  <a:gd name="T24" fmla="*/ 778 w 1101"/>
                  <a:gd name="T25" fmla="*/ 184 h 184"/>
                  <a:gd name="T26" fmla="*/ 751 w 1101"/>
                  <a:gd name="T27" fmla="*/ 184 h 184"/>
                  <a:gd name="T28" fmla="*/ 723 w 1101"/>
                  <a:gd name="T29" fmla="*/ 177 h 184"/>
                  <a:gd name="T30" fmla="*/ 696 w 1101"/>
                  <a:gd name="T31" fmla="*/ 177 h 184"/>
                  <a:gd name="T32" fmla="*/ 675 w 1101"/>
                  <a:gd name="T33" fmla="*/ 177 h 184"/>
                  <a:gd name="T34" fmla="*/ 647 w 1101"/>
                  <a:gd name="T35" fmla="*/ 170 h 184"/>
                  <a:gd name="T36" fmla="*/ 620 w 1101"/>
                  <a:gd name="T37" fmla="*/ 170 h 184"/>
                  <a:gd name="T38" fmla="*/ 593 w 1101"/>
                  <a:gd name="T39" fmla="*/ 177 h 184"/>
                  <a:gd name="T40" fmla="*/ 566 w 1101"/>
                  <a:gd name="T41" fmla="*/ 184 h 184"/>
                  <a:gd name="T42" fmla="*/ 543 w 1101"/>
                  <a:gd name="T43" fmla="*/ 184 h 184"/>
                  <a:gd name="T44" fmla="*/ 515 w 1101"/>
                  <a:gd name="T45" fmla="*/ 184 h 184"/>
                  <a:gd name="T46" fmla="*/ 488 w 1101"/>
                  <a:gd name="T47" fmla="*/ 177 h 184"/>
                  <a:gd name="T48" fmla="*/ 461 w 1101"/>
                  <a:gd name="T49" fmla="*/ 177 h 184"/>
                  <a:gd name="T50" fmla="*/ 434 w 1101"/>
                  <a:gd name="T51" fmla="*/ 177 h 184"/>
                  <a:gd name="T52" fmla="*/ 409 w 1101"/>
                  <a:gd name="T53" fmla="*/ 184 h 184"/>
                  <a:gd name="T54" fmla="*/ 385 w 1101"/>
                  <a:gd name="T55" fmla="*/ 177 h 184"/>
                  <a:gd name="T56" fmla="*/ 358 w 1101"/>
                  <a:gd name="T57" fmla="*/ 177 h 184"/>
                  <a:gd name="T58" fmla="*/ 331 w 1101"/>
                  <a:gd name="T59" fmla="*/ 170 h 184"/>
                  <a:gd name="T60" fmla="*/ 304 w 1101"/>
                  <a:gd name="T61" fmla="*/ 170 h 184"/>
                  <a:gd name="T62" fmla="*/ 277 w 1101"/>
                  <a:gd name="T63" fmla="*/ 170 h 184"/>
                  <a:gd name="T64" fmla="*/ 253 w 1101"/>
                  <a:gd name="T65" fmla="*/ 170 h 184"/>
                  <a:gd name="T66" fmla="*/ 228 w 1101"/>
                  <a:gd name="T67" fmla="*/ 170 h 184"/>
                  <a:gd name="T68" fmla="*/ 201 w 1101"/>
                  <a:gd name="T69" fmla="*/ 161 h 184"/>
                  <a:gd name="T70" fmla="*/ 174 w 1101"/>
                  <a:gd name="T71" fmla="*/ 161 h 184"/>
                  <a:gd name="T72" fmla="*/ 146 w 1101"/>
                  <a:gd name="T73" fmla="*/ 153 h 184"/>
                  <a:gd name="T74" fmla="*/ 119 w 1101"/>
                  <a:gd name="T75" fmla="*/ 142 h 184"/>
                  <a:gd name="T76" fmla="*/ 96 w 1101"/>
                  <a:gd name="T77" fmla="*/ 135 h 184"/>
                  <a:gd name="T78" fmla="*/ 69 w 1101"/>
                  <a:gd name="T79" fmla="*/ 124 h 184"/>
                  <a:gd name="T80" fmla="*/ 42 w 1101"/>
                  <a:gd name="T81" fmla="*/ 119 h 184"/>
                  <a:gd name="T82" fmla="*/ 14 w 1101"/>
                  <a:gd name="T83" fmla="*/ 10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01" h="184">
                    <a:moveTo>
                      <a:pt x="1101" y="0"/>
                    </a:moveTo>
                    <a:lnTo>
                      <a:pt x="1094" y="0"/>
                    </a:lnTo>
                    <a:lnTo>
                      <a:pt x="1082" y="0"/>
                    </a:lnTo>
                    <a:lnTo>
                      <a:pt x="1074" y="7"/>
                    </a:lnTo>
                    <a:lnTo>
                      <a:pt x="1067" y="7"/>
                    </a:lnTo>
                    <a:lnTo>
                      <a:pt x="1060" y="18"/>
                    </a:lnTo>
                    <a:lnTo>
                      <a:pt x="1047" y="23"/>
                    </a:lnTo>
                    <a:lnTo>
                      <a:pt x="1040" y="23"/>
                    </a:lnTo>
                    <a:lnTo>
                      <a:pt x="1033" y="30"/>
                    </a:lnTo>
                    <a:lnTo>
                      <a:pt x="1024" y="30"/>
                    </a:lnTo>
                    <a:lnTo>
                      <a:pt x="1013" y="30"/>
                    </a:lnTo>
                    <a:lnTo>
                      <a:pt x="1006" y="30"/>
                    </a:lnTo>
                    <a:lnTo>
                      <a:pt x="997" y="41"/>
                    </a:lnTo>
                    <a:lnTo>
                      <a:pt x="986" y="41"/>
                    </a:lnTo>
                    <a:lnTo>
                      <a:pt x="978" y="41"/>
                    </a:lnTo>
                    <a:lnTo>
                      <a:pt x="969" y="48"/>
                    </a:lnTo>
                    <a:lnTo>
                      <a:pt x="962" y="48"/>
                    </a:lnTo>
                    <a:lnTo>
                      <a:pt x="951" y="59"/>
                    </a:lnTo>
                    <a:lnTo>
                      <a:pt x="944" y="59"/>
                    </a:lnTo>
                    <a:lnTo>
                      <a:pt x="935" y="66"/>
                    </a:lnTo>
                    <a:lnTo>
                      <a:pt x="928" y="66"/>
                    </a:lnTo>
                    <a:lnTo>
                      <a:pt x="917" y="76"/>
                    </a:lnTo>
                    <a:lnTo>
                      <a:pt x="908" y="76"/>
                    </a:lnTo>
                    <a:lnTo>
                      <a:pt x="901" y="76"/>
                    </a:lnTo>
                    <a:lnTo>
                      <a:pt x="890" y="83"/>
                    </a:lnTo>
                    <a:lnTo>
                      <a:pt x="883" y="83"/>
                    </a:lnTo>
                    <a:lnTo>
                      <a:pt x="874" y="94"/>
                    </a:lnTo>
                    <a:lnTo>
                      <a:pt x="866" y="101"/>
                    </a:lnTo>
                    <a:lnTo>
                      <a:pt x="866" y="142"/>
                    </a:lnTo>
                    <a:lnTo>
                      <a:pt x="855" y="153"/>
                    </a:lnTo>
                    <a:lnTo>
                      <a:pt x="846" y="161"/>
                    </a:lnTo>
                    <a:lnTo>
                      <a:pt x="839" y="170"/>
                    </a:lnTo>
                    <a:lnTo>
                      <a:pt x="832" y="177"/>
                    </a:lnTo>
                    <a:lnTo>
                      <a:pt x="821" y="184"/>
                    </a:lnTo>
                    <a:lnTo>
                      <a:pt x="812" y="184"/>
                    </a:lnTo>
                    <a:lnTo>
                      <a:pt x="805" y="184"/>
                    </a:lnTo>
                    <a:lnTo>
                      <a:pt x="794" y="184"/>
                    </a:lnTo>
                    <a:lnTo>
                      <a:pt x="785" y="184"/>
                    </a:lnTo>
                    <a:lnTo>
                      <a:pt x="778" y="184"/>
                    </a:lnTo>
                    <a:lnTo>
                      <a:pt x="770" y="184"/>
                    </a:lnTo>
                    <a:lnTo>
                      <a:pt x="760" y="184"/>
                    </a:lnTo>
                    <a:lnTo>
                      <a:pt x="751" y="184"/>
                    </a:lnTo>
                    <a:lnTo>
                      <a:pt x="743" y="184"/>
                    </a:lnTo>
                    <a:lnTo>
                      <a:pt x="736" y="177"/>
                    </a:lnTo>
                    <a:lnTo>
                      <a:pt x="723" y="177"/>
                    </a:lnTo>
                    <a:lnTo>
                      <a:pt x="716" y="177"/>
                    </a:lnTo>
                    <a:lnTo>
                      <a:pt x="709" y="177"/>
                    </a:lnTo>
                    <a:lnTo>
                      <a:pt x="696" y="177"/>
                    </a:lnTo>
                    <a:lnTo>
                      <a:pt x="689" y="177"/>
                    </a:lnTo>
                    <a:lnTo>
                      <a:pt x="682" y="177"/>
                    </a:lnTo>
                    <a:lnTo>
                      <a:pt x="675" y="177"/>
                    </a:lnTo>
                    <a:lnTo>
                      <a:pt x="662" y="170"/>
                    </a:lnTo>
                    <a:lnTo>
                      <a:pt x="655" y="170"/>
                    </a:lnTo>
                    <a:lnTo>
                      <a:pt x="647" y="170"/>
                    </a:lnTo>
                    <a:lnTo>
                      <a:pt x="638" y="170"/>
                    </a:lnTo>
                    <a:lnTo>
                      <a:pt x="628" y="170"/>
                    </a:lnTo>
                    <a:lnTo>
                      <a:pt x="620" y="170"/>
                    </a:lnTo>
                    <a:lnTo>
                      <a:pt x="613" y="170"/>
                    </a:lnTo>
                    <a:lnTo>
                      <a:pt x="600" y="177"/>
                    </a:lnTo>
                    <a:lnTo>
                      <a:pt x="593" y="177"/>
                    </a:lnTo>
                    <a:lnTo>
                      <a:pt x="586" y="177"/>
                    </a:lnTo>
                    <a:lnTo>
                      <a:pt x="577" y="184"/>
                    </a:lnTo>
                    <a:lnTo>
                      <a:pt x="566" y="184"/>
                    </a:lnTo>
                    <a:lnTo>
                      <a:pt x="559" y="184"/>
                    </a:lnTo>
                    <a:lnTo>
                      <a:pt x="550" y="184"/>
                    </a:lnTo>
                    <a:lnTo>
                      <a:pt x="543" y="184"/>
                    </a:lnTo>
                    <a:lnTo>
                      <a:pt x="532" y="184"/>
                    </a:lnTo>
                    <a:lnTo>
                      <a:pt x="523" y="184"/>
                    </a:lnTo>
                    <a:lnTo>
                      <a:pt x="515" y="184"/>
                    </a:lnTo>
                    <a:lnTo>
                      <a:pt x="505" y="177"/>
                    </a:lnTo>
                    <a:lnTo>
                      <a:pt x="496" y="177"/>
                    </a:lnTo>
                    <a:lnTo>
                      <a:pt x="488" y="177"/>
                    </a:lnTo>
                    <a:lnTo>
                      <a:pt x="481" y="177"/>
                    </a:lnTo>
                    <a:lnTo>
                      <a:pt x="470" y="177"/>
                    </a:lnTo>
                    <a:lnTo>
                      <a:pt x="461" y="177"/>
                    </a:lnTo>
                    <a:lnTo>
                      <a:pt x="454" y="177"/>
                    </a:lnTo>
                    <a:lnTo>
                      <a:pt x="447" y="177"/>
                    </a:lnTo>
                    <a:lnTo>
                      <a:pt x="434" y="177"/>
                    </a:lnTo>
                    <a:lnTo>
                      <a:pt x="427" y="177"/>
                    </a:lnTo>
                    <a:lnTo>
                      <a:pt x="420" y="184"/>
                    </a:lnTo>
                    <a:lnTo>
                      <a:pt x="409" y="184"/>
                    </a:lnTo>
                    <a:lnTo>
                      <a:pt x="400" y="184"/>
                    </a:lnTo>
                    <a:lnTo>
                      <a:pt x="392" y="184"/>
                    </a:lnTo>
                    <a:lnTo>
                      <a:pt x="385" y="177"/>
                    </a:lnTo>
                    <a:lnTo>
                      <a:pt x="373" y="177"/>
                    </a:lnTo>
                    <a:lnTo>
                      <a:pt x="365" y="177"/>
                    </a:lnTo>
                    <a:lnTo>
                      <a:pt x="358" y="177"/>
                    </a:lnTo>
                    <a:lnTo>
                      <a:pt x="351" y="177"/>
                    </a:lnTo>
                    <a:lnTo>
                      <a:pt x="338" y="177"/>
                    </a:lnTo>
                    <a:lnTo>
                      <a:pt x="331" y="170"/>
                    </a:lnTo>
                    <a:lnTo>
                      <a:pt x="324" y="170"/>
                    </a:lnTo>
                    <a:lnTo>
                      <a:pt x="311" y="170"/>
                    </a:lnTo>
                    <a:lnTo>
                      <a:pt x="304" y="170"/>
                    </a:lnTo>
                    <a:lnTo>
                      <a:pt x="297" y="170"/>
                    </a:lnTo>
                    <a:lnTo>
                      <a:pt x="289" y="170"/>
                    </a:lnTo>
                    <a:lnTo>
                      <a:pt x="277" y="170"/>
                    </a:lnTo>
                    <a:lnTo>
                      <a:pt x="269" y="170"/>
                    </a:lnTo>
                    <a:lnTo>
                      <a:pt x="262" y="170"/>
                    </a:lnTo>
                    <a:lnTo>
                      <a:pt x="253" y="170"/>
                    </a:lnTo>
                    <a:lnTo>
                      <a:pt x="242" y="170"/>
                    </a:lnTo>
                    <a:lnTo>
                      <a:pt x="235" y="170"/>
                    </a:lnTo>
                    <a:lnTo>
                      <a:pt x="228" y="170"/>
                    </a:lnTo>
                    <a:lnTo>
                      <a:pt x="215" y="170"/>
                    </a:lnTo>
                    <a:lnTo>
                      <a:pt x="208" y="170"/>
                    </a:lnTo>
                    <a:lnTo>
                      <a:pt x="201" y="161"/>
                    </a:lnTo>
                    <a:lnTo>
                      <a:pt x="192" y="161"/>
                    </a:lnTo>
                    <a:lnTo>
                      <a:pt x="181" y="161"/>
                    </a:lnTo>
                    <a:lnTo>
                      <a:pt x="174" y="161"/>
                    </a:lnTo>
                    <a:lnTo>
                      <a:pt x="166" y="153"/>
                    </a:lnTo>
                    <a:lnTo>
                      <a:pt x="157" y="153"/>
                    </a:lnTo>
                    <a:lnTo>
                      <a:pt x="146" y="153"/>
                    </a:lnTo>
                    <a:lnTo>
                      <a:pt x="139" y="142"/>
                    </a:lnTo>
                    <a:lnTo>
                      <a:pt x="130" y="142"/>
                    </a:lnTo>
                    <a:lnTo>
                      <a:pt x="119" y="142"/>
                    </a:lnTo>
                    <a:lnTo>
                      <a:pt x="112" y="142"/>
                    </a:lnTo>
                    <a:lnTo>
                      <a:pt x="105" y="135"/>
                    </a:lnTo>
                    <a:lnTo>
                      <a:pt x="96" y="135"/>
                    </a:lnTo>
                    <a:lnTo>
                      <a:pt x="85" y="135"/>
                    </a:lnTo>
                    <a:lnTo>
                      <a:pt x="78" y="135"/>
                    </a:lnTo>
                    <a:lnTo>
                      <a:pt x="69" y="124"/>
                    </a:lnTo>
                    <a:lnTo>
                      <a:pt x="61" y="124"/>
                    </a:lnTo>
                    <a:lnTo>
                      <a:pt x="49" y="124"/>
                    </a:lnTo>
                    <a:lnTo>
                      <a:pt x="42" y="119"/>
                    </a:lnTo>
                    <a:lnTo>
                      <a:pt x="34" y="119"/>
                    </a:lnTo>
                    <a:lnTo>
                      <a:pt x="23" y="119"/>
                    </a:lnTo>
                    <a:lnTo>
                      <a:pt x="14" y="108"/>
                    </a:lnTo>
                    <a:lnTo>
                      <a:pt x="7" y="101"/>
                    </a:lnTo>
                    <a:lnTo>
                      <a:pt x="0" y="101"/>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91" name="Freeform 115">
                <a:extLst>
                  <a:ext uri="{FF2B5EF4-FFF2-40B4-BE49-F238E27FC236}">
                    <a16:creationId xmlns:a16="http://schemas.microsoft.com/office/drawing/2014/main" id="{E91D3739-B595-460B-B15A-94505FBDBBB1}"/>
                  </a:ext>
                </a:extLst>
              </p:cNvPr>
              <p:cNvSpPr>
                <a:spLocks/>
              </p:cNvSpPr>
              <p:nvPr/>
            </p:nvSpPr>
            <p:spPr bwMode="auto">
              <a:xfrm>
                <a:off x="434" y="2289"/>
                <a:ext cx="17" cy="34"/>
              </a:xfrm>
              <a:custGeom>
                <a:avLst/>
                <a:gdLst>
                  <a:gd name="T0" fmla="*/ 34 w 34"/>
                  <a:gd name="T1" fmla="*/ 69 h 69"/>
                  <a:gd name="T2" fmla="*/ 23 w 34"/>
                  <a:gd name="T3" fmla="*/ 62 h 69"/>
                  <a:gd name="T4" fmla="*/ 16 w 34"/>
                  <a:gd name="T5" fmla="*/ 53 h 69"/>
                  <a:gd name="T6" fmla="*/ 7 w 34"/>
                  <a:gd name="T7" fmla="*/ 45 h 69"/>
                  <a:gd name="T8" fmla="*/ 0 w 34"/>
                  <a:gd name="T9" fmla="*/ 34 h 69"/>
                  <a:gd name="T10" fmla="*/ 0 w 34"/>
                  <a:gd name="T11" fmla="*/ 0 h 69"/>
                </a:gdLst>
                <a:ahLst/>
                <a:cxnLst>
                  <a:cxn ang="0">
                    <a:pos x="T0" y="T1"/>
                  </a:cxn>
                  <a:cxn ang="0">
                    <a:pos x="T2" y="T3"/>
                  </a:cxn>
                  <a:cxn ang="0">
                    <a:pos x="T4" y="T5"/>
                  </a:cxn>
                  <a:cxn ang="0">
                    <a:pos x="T6" y="T7"/>
                  </a:cxn>
                  <a:cxn ang="0">
                    <a:pos x="T8" y="T9"/>
                  </a:cxn>
                  <a:cxn ang="0">
                    <a:pos x="T10" y="T11"/>
                  </a:cxn>
                </a:cxnLst>
                <a:rect l="0" t="0" r="r" b="b"/>
                <a:pathLst>
                  <a:path w="34" h="69">
                    <a:moveTo>
                      <a:pt x="34" y="69"/>
                    </a:moveTo>
                    <a:lnTo>
                      <a:pt x="23" y="62"/>
                    </a:lnTo>
                    <a:lnTo>
                      <a:pt x="16" y="53"/>
                    </a:lnTo>
                    <a:lnTo>
                      <a:pt x="7" y="45"/>
                    </a:lnTo>
                    <a:lnTo>
                      <a:pt x="0" y="34"/>
                    </a:lnTo>
                    <a:lnTo>
                      <a:pt x="0" y="0"/>
                    </a:lnTo>
                  </a:path>
                </a:pathLst>
              </a:custGeom>
              <a:noFill/>
              <a:ln w="1111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92" name="Line 116">
                <a:extLst>
                  <a:ext uri="{FF2B5EF4-FFF2-40B4-BE49-F238E27FC236}">
                    <a16:creationId xmlns:a16="http://schemas.microsoft.com/office/drawing/2014/main" id="{7A975CFF-590D-4F29-8119-EB322B429EE2}"/>
                  </a:ext>
                </a:extLst>
              </p:cNvPr>
              <p:cNvSpPr>
                <a:spLocks noChangeShapeType="1"/>
              </p:cNvSpPr>
              <p:nvPr/>
            </p:nvSpPr>
            <p:spPr bwMode="auto">
              <a:xfrm>
                <a:off x="172" y="2751"/>
                <a:ext cx="1" cy="2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03893" name="Picture 117">
                <a:extLst>
                  <a:ext uri="{FF2B5EF4-FFF2-40B4-BE49-F238E27FC236}">
                    <a16:creationId xmlns:a16="http://schemas.microsoft.com/office/drawing/2014/main" id="{FC0AF7DC-60B5-44DC-A2E2-51CE8A88AA3C}"/>
                  </a:ext>
                </a:extLst>
              </p:cNvPr>
              <p:cNvPicPr>
                <a:picLocks noChangeAspect="1" noChangeArrowheads="1"/>
              </p:cNvPicPr>
              <p:nvPr/>
            </p:nvPicPr>
            <p:blipFill>
              <a:blip r:embed="rId3">
                <a:lum bright="36000" contrast="60000"/>
                <a:extLst>
                  <a:ext uri="{28A0092B-C50C-407E-A947-70E740481C1C}">
                    <a14:useLocalDpi xmlns:a14="http://schemas.microsoft.com/office/drawing/2010/main" val="0"/>
                  </a:ext>
                </a:extLst>
              </a:blip>
              <a:srcRect/>
              <a:stretch>
                <a:fillRect/>
              </a:stretch>
            </p:blipFill>
            <p:spPr bwMode="auto">
              <a:xfrm>
                <a:off x="182" y="1152"/>
                <a:ext cx="1655"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 name="TextBox 1">
            <a:extLst>
              <a:ext uri="{FF2B5EF4-FFF2-40B4-BE49-F238E27FC236}">
                <a16:creationId xmlns:a16="http://schemas.microsoft.com/office/drawing/2014/main" id="{E4C54FC0-F9B2-45DF-A5E4-E01FED09A953}"/>
              </a:ext>
            </a:extLst>
          </p:cNvPr>
          <p:cNvSpPr txBox="1"/>
          <p:nvPr/>
        </p:nvSpPr>
        <p:spPr>
          <a:xfrm>
            <a:off x="8484301" y="248911"/>
            <a:ext cx="3481119" cy="1754326"/>
          </a:xfrm>
          <a:prstGeom prst="rect">
            <a:avLst/>
          </a:prstGeom>
          <a:noFill/>
        </p:spPr>
        <p:txBody>
          <a:bodyPr wrap="square" rtlCol="0">
            <a:spAutoFit/>
          </a:bodyPr>
          <a:lstStyle/>
          <a:p>
            <a:r>
              <a:rPr lang="en-US" dirty="0"/>
              <a:t>Using this reordering technique, we can dramatically improve the anytime classification of fish, especially in the very early stages. </a:t>
            </a:r>
          </a:p>
          <a:p>
            <a:endParaRPr lang="en-US" dirty="0"/>
          </a:p>
          <a:p>
            <a:endParaRPr lang="en-US" dirty="0"/>
          </a:p>
        </p:txBody>
      </p:sp>
      <p:sp>
        <p:nvSpPr>
          <p:cNvPr id="6" name="Rectangle 5">
            <a:extLst>
              <a:ext uri="{FF2B5EF4-FFF2-40B4-BE49-F238E27FC236}">
                <a16:creationId xmlns:a16="http://schemas.microsoft.com/office/drawing/2014/main" id="{C4CD2E9B-926F-4FAA-9107-31553922A1A8}"/>
              </a:ext>
            </a:extLst>
          </p:cNvPr>
          <p:cNvSpPr>
            <a:spLocks noChangeArrowheads="1"/>
          </p:cNvSpPr>
          <p:nvPr/>
        </p:nvSpPr>
        <p:spPr bwMode="auto">
          <a:xfrm>
            <a:off x="4268788" y="2222500"/>
            <a:ext cx="3960813" cy="2270125"/>
          </a:xfrm>
          <a:prstGeom prst="rect">
            <a:avLst/>
          </a:prstGeom>
          <a:noFill/>
          <a:ln w="3175">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6">
            <a:extLst>
              <a:ext uri="{FF2B5EF4-FFF2-40B4-BE49-F238E27FC236}">
                <a16:creationId xmlns:a16="http://schemas.microsoft.com/office/drawing/2014/main" id="{CAFB3412-08E6-40B5-A97C-AE75085D23DC}"/>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7">
            <a:extLst>
              <a:ext uri="{FF2B5EF4-FFF2-40B4-BE49-F238E27FC236}">
                <a16:creationId xmlns:a16="http://schemas.microsoft.com/office/drawing/2014/main" id="{0D605229-1D4D-4755-A537-11B4DE735EF1}"/>
              </a:ext>
            </a:extLst>
          </p:cNvPr>
          <p:cNvSpPr>
            <a:spLocks noChangeShapeType="1"/>
          </p:cNvSpPr>
          <p:nvPr/>
        </p:nvSpPr>
        <p:spPr bwMode="auto">
          <a:xfrm>
            <a:off x="4268788" y="4489450"/>
            <a:ext cx="3959225"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8">
            <a:extLst>
              <a:ext uri="{FF2B5EF4-FFF2-40B4-BE49-F238E27FC236}">
                <a16:creationId xmlns:a16="http://schemas.microsoft.com/office/drawing/2014/main" id="{1EB655F4-ACD1-4A02-B3DE-9BD1EDBBC96E}"/>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9">
            <a:extLst>
              <a:ext uri="{FF2B5EF4-FFF2-40B4-BE49-F238E27FC236}">
                <a16:creationId xmlns:a16="http://schemas.microsoft.com/office/drawing/2014/main" id="{AB0FA3E3-F08A-4ACC-964B-6C37D0E9D18A}"/>
              </a:ext>
            </a:extLst>
          </p:cNvPr>
          <p:cNvSpPr>
            <a:spLocks noChangeShapeType="1"/>
          </p:cNvSpPr>
          <p:nvPr/>
        </p:nvSpPr>
        <p:spPr bwMode="auto">
          <a:xfrm flipV="1">
            <a:off x="4268788"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0">
            <a:extLst>
              <a:ext uri="{FF2B5EF4-FFF2-40B4-BE49-F238E27FC236}">
                <a16:creationId xmlns:a16="http://schemas.microsoft.com/office/drawing/2014/main" id="{335DCF18-AA76-4995-81A6-D42E888A57EA}"/>
              </a:ext>
            </a:extLst>
          </p:cNvPr>
          <p:cNvSpPr>
            <a:spLocks noChangeShapeType="1"/>
          </p:cNvSpPr>
          <p:nvPr/>
        </p:nvSpPr>
        <p:spPr bwMode="auto">
          <a:xfrm>
            <a:off x="4268788" y="2222500"/>
            <a:ext cx="3175" cy="269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53326D07-33AA-46AA-95BB-CAB693640569}"/>
              </a:ext>
            </a:extLst>
          </p:cNvPr>
          <p:cNvSpPr>
            <a:spLocks noChangeArrowheads="1"/>
          </p:cNvSpPr>
          <p:nvPr/>
        </p:nvSpPr>
        <p:spPr bwMode="auto">
          <a:xfrm>
            <a:off x="4241800" y="4510088"/>
            <a:ext cx="635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4192A294-6FEA-4FF9-84F4-30B4FE141A75}"/>
              </a:ext>
            </a:extLst>
          </p:cNvPr>
          <p:cNvSpPr>
            <a:spLocks noChangeArrowheads="1"/>
          </p:cNvSpPr>
          <p:nvPr/>
        </p:nvSpPr>
        <p:spPr bwMode="auto">
          <a:xfrm>
            <a:off x="4241800" y="4519613"/>
            <a:ext cx="1143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Line 13">
            <a:extLst>
              <a:ext uri="{FF2B5EF4-FFF2-40B4-BE49-F238E27FC236}">
                <a16:creationId xmlns:a16="http://schemas.microsoft.com/office/drawing/2014/main" id="{225CEF1D-B0E4-454E-9A8E-59A98E4C59D4}"/>
              </a:ext>
            </a:extLst>
          </p:cNvPr>
          <p:cNvSpPr>
            <a:spLocks noChangeShapeType="1"/>
          </p:cNvSpPr>
          <p:nvPr/>
        </p:nvSpPr>
        <p:spPr bwMode="auto">
          <a:xfrm flipV="1">
            <a:off x="4924425" y="4457700"/>
            <a:ext cx="4763"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D37D49F3-5CC1-4E68-A3BD-FD0311187A1D}"/>
              </a:ext>
            </a:extLst>
          </p:cNvPr>
          <p:cNvSpPr>
            <a:spLocks noChangeArrowheads="1"/>
          </p:cNvSpPr>
          <p:nvPr/>
        </p:nvSpPr>
        <p:spPr bwMode="auto">
          <a:xfrm>
            <a:off x="4833938" y="4510088"/>
            <a:ext cx="18415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F72FA4BF-2967-4371-802C-3648DFE196A9}"/>
              </a:ext>
            </a:extLst>
          </p:cNvPr>
          <p:cNvSpPr>
            <a:spLocks noChangeArrowheads="1"/>
          </p:cNvSpPr>
          <p:nvPr/>
        </p:nvSpPr>
        <p:spPr bwMode="auto">
          <a:xfrm>
            <a:off x="4833938" y="4519613"/>
            <a:ext cx="2397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Line 16">
            <a:extLst>
              <a:ext uri="{FF2B5EF4-FFF2-40B4-BE49-F238E27FC236}">
                <a16:creationId xmlns:a16="http://schemas.microsoft.com/office/drawing/2014/main" id="{65DDCCBF-84F4-4ADA-A4BA-5A9D0636608B}"/>
              </a:ext>
            </a:extLst>
          </p:cNvPr>
          <p:cNvSpPr>
            <a:spLocks noChangeShapeType="1"/>
          </p:cNvSpPr>
          <p:nvPr/>
        </p:nvSpPr>
        <p:spPr bwMode="auto">
          <a:xfrm flipV="1">
            <a:off x="5580063"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37B226D-B009-41DC-A166-34229CECA304}"/>
              </a:ext>
            </a:extLst>
          </p:cNvPr>
          <p:cNvSpPr>
            <a:spLocks noChangeArrowheads="1"/>
          </p:cNvSpPr>
          <p:nvPr/>
        </p:nvSpPr>
        <p:spPr bwMode="auto">
          <a:xfrm>
            <a:off x="5456238"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6CF33966-6DB1-4930-8475-8D4BEBE471A9}"/>
              </a:ext>
            </a:extLst>
          </p:cNvPr>
          <p:cNvSpPr>
            <a:spLocks noChangeArrowheads="1"/>
          </p:cNvSpPr>
          <p:nvPr/>
        </p:nvSpPr>
        <p:spPr bwMode="auto">
          <a:xfrm>
            <a:off x="5456238"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Line 19">
            <a:extLst>
              <a:ext uri="{FF2B5EF4-FFF2-40B4-BE49-F238E27FC236}">
                <a16:creationId xmlns:a16="http://schemas.microsoft.com/office/drawing/2014/main" id="{47B0A489-820D-4284-89DA-AA857DE23F56}"/>
              </a:ext>
            </a:extLst>
          </p:cNvPr>
          <p:cNvSpPr>
            <a:spLocks noChangeShapeType="1"/>
          </p:cNvSpPr>
          <p:nvPr/>
        </p:nvSpPr>
        <p:spPr bwMode="auto">
          <a:xfrm flipV="1">
            <a:off x="6245225"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B63F4821-22BF-42E9-9BED-9C2F93ED938B}"/>
              </a:ext>
            </a:extLst>
          </p:cNvPr>
          <p:cNvSpPr>
            <a:spLocks noChangeArrowheads="1"/>
          </p:cNvSpPr>
          <p:nvPr/>
        </p:nvSpPr>
        <p:spPr bwMode="auto">
          <a:xfrm>
            <a:off x="6121400"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E3FEF0FD-5EC8-4710-9339-363F60B95149}"/>
              </a:ext>
            </a:extLst>
          </p:cNvPr>
          <p:cNvSpPr>
            <a:spLocks noChangeArrowheads="1"/>
          </p:cNvSpPr>
          <p:nvPr/>
        </p:nvSpPr>
        <p:spPr bwMode="auto">
          <a:xfrm>
            <a:off x="6121400"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Line 22">
            <a:extLst>
              <a:ext uri="{FF2B5EF4-FFF2-40B4-BE49-F238E27FC236}">
                <a16:creationId xmlns:a16="http://schemas.microsoft.com/office/drawing/2014/main" id="{09074F76-6793-4AEA-9F5E-7C441B748B9A}"/>
              </a:ext>
            </a:extLst>
          </p:cNvPr>
          <p:cNvSpPr>
            <a:spLocks noChangeShapeType="1"/>
          </p:cNvSpPr>
          <p:nvPr/>
        </p:nvSpPr>
        <p:spPr bwMode="auto">
          <a:xfrm flipV="1">
            <a:off x="6904038" y="4457700"/>
            <a:ext cx="1588"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4A9F1CE1-E00E-4E1E-890F-32BDCF6579EE}"/>
              </a:ext>
            </a:extLst>
          </p:cNvPr>
          <p:cNvSpPr>
            <a:spLocks noChangeArrowheads="1"/>
          </p:cNvSpPr>
          <p:nvPr/>
        </p:nvSpPr>
        <p:spPr bwMode="auto">
          <a:xfrm>
            <a:off x="6773863"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EFCDC601-7F59-4F51-8075-66DE2F4D0B3B}"/>
              </a:ext>
            </a:extLst>
          </p:cNvPr>
          <p:cNvSpPr>
            <a:spLocks noChangeArrowheads="1"/>
          </p:cNvSpPr>
          <p:nvPr/>
        </p:nvSpPr>
        <p:spPr bwMode="auto">
          <a:xfrm>
            <a:off x="6773863"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2000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Line 25">
            <a:extLst>
              <a:ext uri="{FF2B5EF4-FFF2-40B4-BE49-F238E27FC236}">
                <a16:creationId xmlns:a16="http://schemas.microsoft.com/office/drawing/2014/main" id="{7450BA88-B74F-49D5-9EAF-008016CBBEA7}"/>
              </a:ext>
            </a:extLst>
          </p:cNvPr>
          <p:cNvSpPr>
            <a:spLocks noChangeShapeType="1"/>
          </p:cNvSpPr>
          <p:nvPr/>
        </p:nvSpPr>
        <p:spPr bwMode="auto">
          <a:xfrm flipV="1">
            <a:off x="7561263"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D20A2609-0547-497B-8D4E-250183B22DC3}"/>
              </a:ext>
            </a:extLst>
          </p:cNvPr>
          <p:cNvSpPr>
            <a:spLocks noChangeArrowheads="1"/>
          </p:cNvSpPr>
          <p:nvPr/>
        </p:nvSpPr>
        <p:spPr bwMode="auto">
          <a:xfrm>
            <a:off x="7432675"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F59F2079-DDC7-40D2-A2A3-3FAFD72101D7}"/>
              </a:ext>
            </a:extLst>
          </p:cNvPr>
          <p:cNvSpPr>
            <a:spLocks noChangeArrowheads="1"/>
          </p:cNvSpPr>
          <p:nvPr/>
        </p:nvSpPr>
        <p:spPr bwMode="auto">
          <a:xfrm>
            <a:off x="7432675"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2500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Line 28">
            <a:extLst>
              <a:ext uri="{FF2B5EF4-FFF2-40B4-BE49-F238E27FC236}">
                <a16:creationId xmlns:a16="http://schemas.microsoft.com/office/drawing/2014/main" id="{35251544-27BC-401F-8250-51709E62DED3}"/>
              </a:ext>
            </a:extLst>
          </p:cNvPr>
          <p:cNvSpPr>
            <a:spLocks noChangeShapeType="1"/>
          </p:cNvSpPr>
          <p:nvPr/>
        </p:nvSpPr>
        <p:spPr bwMode="auto">
          <a:xfrm flipV="1">
            <a:off x="8228013" y="4457700"/>
            <a:ext cx="1588"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05A4301F-8088-4FA8-B0E4-8F863A9F5DE6}"/>
              </a:ext>
            </a:extLst>
          </p:cNvPr>
          <p:cNvSpPr>
            <a:spLocks noChangeArrowheads="1"/>
          </p:cNvSpPr>
          <p:nvPr/>
        </p:nvSpPr>
        <p:spPr bwMode="auto">
          <a:xfrm>
            <a:off x="8097838"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D2C46448-04FA-4A4C-94F4-B0C5056385D3}"/>
              </a:ext>
            </a:extLst>
          </p:cNvPr>
          <p:cNvSpPr>
            <a:spLocks noChangeArrowheads="1"/>
          </p:cNvSpPr>
          <p:nvPr/>
        </p:nvSpPr>
        <p:spPr bwMode="auto">
          <a:xfrm>
            <a:off x="8097838"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3000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899" name="Line 31">
            <a:extLst>
              <a:ext uri="{FF2B5EF4-FFF2-40B4-BE49-F238E27FC236}">
                <a16:creationId xmlns:a16="http://schemas.microsoft.com/office/drawing/2014/main" id="{0B4FC0DE-FB06-4B17-A4BA-4C858488C448}"/>
              </a:ext>
            </a:extLst>
          </p:cNvPr>
          <p:cNvSpPr>
            <a:spLocks noChangeShapeType="1"/>
          </p:cNvSpPr>
          <p:nvPr/>
        </p:nvSpPr>
        <p:spPr bwMode="auto">
          <a:xfrm>
            <a:off x="4268788" y="4489450"/>
            <a:ext cx="36513"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0" name="Line 32">
            <a:extLst>
              <a:ext uri="{FF2B5EF4-FFF2-40B4-BE49-F238E27FC236}">
                <a16:creationId xmlns:a16="http://schemas.microsoft.com/office/drawing/2014/main" id="{235F218D-7A73-4AEA-B55B-72E13765CAE0}"/>
              </a:ext>
            </a:extLst>
          </p:cNvPr>
          <p:cNvSpPr>
            <a:spLocks noChangeShapeType="1"/>
          </p:cNvSpPr>
          <p:nvPr/>
        </p:nvSpPr>
        <p:spPr bwMode="auto">
          <a:xfrm flipH="1">
            <a:off x="8181975" y="4489450"/>
            <a:ext cx="46038"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1" name="Rectangle 33">
            <a:extLst>
              <a:ext uri="{FF2B5EF4-FFF2-40B4-BE49-F238E27FC236}">
                <a16:creationId xmlns:a16="http://schemas.microsoft.com/office/drawing/2014/main" id="{BC427A0C-3F75-4F31-ABCD-E4296BEFA243}"/>
              </a:ext>
            </a:extLst>
          </p:cNvPr>
          <p:cNvSpPr>
            <a:spLocks noChangeArrowheads="1"/>
          </p:cNvSpPr>
          <p:nvPr/>
        </p:nvSpPr>
        <p:spPr bwMode="auto">
          <a:xfrm>
            <a:off x="4071938" y="4437063"/>
            <a:ext cx="1238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02" name="Rectangle 34">
            <a:extLst>
              <a:ext uri="{FF2B5EF4-FFF2-40B4-BE49-F238E27FC236}">
                <a16:creationId xmlns:a16="http://schemas.microsoft.com/office/drawing/2014/main" id="{A54DF318-99DF-4DE0-9C58-F4354A529A24}"/>
              </a:ext>
            </a:extLst>
          </p:cNvPr>
          <p:cNvSpPr>
            <a:spLocks noChangeArrowheads="1"/>
          </p:cNvSpPr>
          <p:nvPr/>
        </p:nvSpPr>
        <p:spPr bwMode="auto">
          <a:xfrm>
            <a:off x="4071938" y="4446588"/>
            <a:ext cx="1778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03" name="Line 35">
            <a:extLst>
              <a:ext uri="{FF2B5EF4-FFF2-40B4-BE49-F238E27FC236}">
                <a16:creationId xmlns:a16="http://schemas.microsoft.com/office/drawing/2014/main" id="{21159D7F-988C-4B29-A657-D4DE06174117}"/>
              </a:ext>
            </a:extLst>
          </p:cNvPr>
          <p:cNvSpPr>
            <a:spLocks noChangeShapeType="1"/>
          </p:cNvSpPr>
          <p:nvPr/>
        </p:nvSpPr>
        <p:spPr bwMode="auto">
          <a:xfrm>
            <a:off x="4268788" y="3921125"/>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Rectangle 36">
            <a:extLst>
              <a:ext uri="{FF2B5EF4-FFF2-40B4-BE49-F238E27FC236}">
                <a16:creationId xmlns:a16="http://schemas.microsoft.com/office/drawing/2014/main" id="{16241F08-C374-479B-9AF1-2B7640FE4482}"/>
              </a:ext>
            </a:extLst>
          </p:cNvPr>
          <p:cNvSpPr>
            <a:spLocks noChangeArrowheads="1"/>
          </p:cNvSpPr>
          <p:nvPr/>
        </p:nvSpPr>
        <p:spPr bwMode="auto">
          <a:xfrm>
            <a:off x="3970338" y="3867150"/>
            <a:ext cx="2159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37">
            <a:extLst>
              <a:ext uri="{FF2B5EF4-FFF2-40B4-BE49-F238E27FC236}">
                <a16:creationId xmlns:a16="http://schemas.microsoft.com/office/drawing/2014/main" id="{A410D860-023F-495A-9091-179623DB85EE}"/>
              </a:ext>
            </a:extLst>
          </p:cNvPr>
          <p:cNvSpPr>
            <a:spLocks noChangeArrowheads="1"/>
          </p:cNvSpPr>
          <p:nvPr/>
        </p:nvSpPr>
        <p:spPr bwMode="auto">
          <a:xfrm>
            <a:off x="3970338" y="3876675"/>
            <a:ext cx="2730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98.5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8" name="Line 38">
            <a:extLst>
              <a:ext uri="{FF2B5EF4-FFF2-40B4-BE49-F238E27FC236}">
                <a16:creationId xmlns:a16="http://schemas.microsoft.com/office/drawing/2014/main" id="{EA37DA46-5A87-4745-A6F9-508E6E6ABDBF}"/>
              </a:ext>
            </a:extLst>
          </p:cNvPr>
          <p:cNvSpPr>
            <a:spLocks noChangeShapeType="1"/>
          </p:cNvSpPr>
          <p:nvPr/>
        </p:nvSpPr>
        <p:spPr bwMode="auto">
          <a:xfrm>
            <a:off x="4268788" y="3359150"/>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Rectangle 39">
            <a:extLst>
              <a:ext uri="{FF2B5EF4-FFF2-40B4-BE49-F238E27FC236}">
                <a16:creationId xmlns:a16="http://schemas.microsoft.com/office/drawing/2014/main" id="{9C35F898-7FA5-4385-BA1E-40EDBB74D6BD}"/>
              </a:ext>
            </a:extLst>
          </p:cNvPr>
          <p:cNvSpPr>
            <a:spLocks noChangeArrowheads="1"/>
          </p:cNvSpPr>
          <p:nvPr/>
        </p:nvSpPr>
        <p:spPr bwMode="auto">
          <a:xfrm>
            <a:off x="4071938" y="3303588"/>
            <a:ext cx="1238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40">
            <a:extLst>
              <a:ext uri="{FF2B5EF4-FFF2-40B4-BE49-F238E27FC236}">
                <a16:creationId xmlns:a16="http://schemas.microsoft.com/office/drawing/2014/main" id="{8CC7F0F9-9FF7-422D-8821-10471E84D1BE}"/>
              </a:ext>
            </a:extLst>
          </p:cNvPr>
          <p:cNvSpPr>
            <a:spLocks noChangeArrowheads="1"/>
          </p:cNvSpPr>
          <p:nvPr/>
        </p:nvSpPr>
        <p:spPr bwMode="auto">
          <a:xfrm>
            <a:off x="4071938" y="3313113"/>
            <a:ext cx="1778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1" name="Line 41">
            <a:extLst>
              <a:ext uri="{FF2B5EF4-FFF2-40B4-BE49-F238E27FC236}">
                <a16:creationId xmlns:a16="http://schemas.microsoft.com/office/drawing/2014/main" id="{3E522F64-7669-4823-B331-653A31976201}"/>
              </a:ext>
            </a:extLst>
          </p:cNvPr>
          <p:cNvSpPr>
            <a:spLocks noChangeShapeType="1"/>
          </p:cNvSpPr>
          <p:nvPr/>
        </p:nvSpPr>
        <p:spPr bwMode="auto">
          <a:xfrm>
            <a:off x="4268788" y="2786063"/>
            <a:ext cx="36513"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Rectangle 42">
            <a:extLst>
              <a:ext uri="{FF2B5EF4-FFF2-40B4-BE49-F238E27FC236}">
                <a16:creationId xmlns:a16="http://schemas.microsoft.com/office/drawing/2014/main" id="{D9A5BA04-6ABD-497B-8FE9-B234F67093F8}"/>
              </a:ext>
            </a:extLst>
          </p:cNvPr>
          <p:cNvSpPr>
            <a:spLocks noChangeArrowheads="1"/>
          </p:cNvSpPr>
          <p:nvPr/>
        </p:nvSpPr>
        <p:spPr bwMode="auto">
          <a:xfrm>
            <a:off x="3970338" y="2733675"/>
            <a:ext cx="2159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43">
            <a:extLst>
              <a:ext uri="{FF2B5EF4-FFF2-40B4-BE49-F238E27FC236}">
                <a16:creationId xmlns:a16="http://schemas.microsoft.com/office/drawing/2014/main" id="{DB554608-2585-4BE5-A43E-5F8CD14BD6EC}"/>
              </a:ext>
            </a:extLst>
          </p:cNvPr>
          <p:cNvSpPr>
            <a:spLocks noChangeArrowheads="1"/>
          </p:cNvSpPr>
          <p:nvPr/>
        </p:nvSpPr>
        <p:spPr bwMode="auto">
          <a:xfrm>
            <a:off x="3970338" y="2743200"/>
            <a:ext cx="2730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99.5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 name="Line 44">
            <a:extLst>
              <a:ext uri="{FF2B5EF4-FFF2-40B4-BE49-F238E27FC236}">
                <a16:creationId xmlns:a16="http://schemas.microsoft.com/office/drawing/2014/main" id="{F035E533-E14F-4842-9C00-A35E2B2DC47C}"/>
              </a:ext>
            </a:extLst>
          </p:cNvPr>
          <p:cNvSpPr>
            <a:spLocks noChangeShapeType="1"/>
          </p:cNvSpPr>
          <p:nvPr/>
        </p:nvSpPr>
        <p:spPr bwMode="auto">
          <a:xfrm>
            <a:off x="4268788" y="2222500"/>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Rectangle 45">
            <a:extLst>
              <a:ext uri="{FF2B5EF4-FFF2-40B4-BE49-F238E27FC236}">
                <a16:creationId xmlns:a16="http://schemas.microsoft.com/office/drawing/2014/main" id="{9E3BDBC5-CBAF-4B1B-8CA2-F80B7CC386C5}"/>
              </a:ext>
            </a:extLst>
          </p:cNvPr>
          <p:cNvSpPr>
            <a:spLocks noChangeArrowheads="1"/>
          </p:cNvSpPr>
          <p:nvPr/>
        </p:nvSpPr>
        <p:spPr bwMode="auto">
          <a:xfrm>
            <a:off x="4005263" y="2171700"/>
            <a:ext cx="185738"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46">
            <a:extLst>
              <a:ext uri="{FF2B5EF4-FFF2-40B4-BE49-F238E27FC236}">
                <a16:creationId xmlns:a16="http://schemas.microsoft.com/office/drawing/2014/main" id="{2DBE34FD-A14F-4E17-818C-3214FFDA3D5E}"/>
              </a:ext>
            </a:extLst>
          </p:cNvPr>
          <p:cNvSpPr>
            <a:spLocks noChangeArrowheads="1"/>
          </p:cNvSpPr>
          <p:nvPr/>
        </p:nvSpPr>
        <p:spPr bwMode="auto">
          <a:xfrm>
            <a:off x="4005263" y="2181225"/>
            <a:ext cx="2397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7" name="Line 47">
            <a:extLst>
              <a:ext uri="{FF2B5EF4-FFF2-40B4-BE49-F238E27FC236}">
                <a16:creationId xmlns:a16="http://schemas.microsoft.com/office/drawing/2014/main" id="{6B4C90D4-FE33-4863-A163-8CBC1D99FB3E}"/>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48">
            <a:extLst>
              <a:ext uri="{FF2B5EF4-FFF2-40B4-BE49-F238E27FC236}">
                <a16:creationId xmlns:a16="http://schemas.microsoft.com/office/drawing/2014/main" id="{CB111AD6-CFB2-41F0-843C-FACDFC485920}"/>
              </a:ext>
            </a:extLst>
          </p:cNvPr>
          <p:cNvSpPr>
            <a:spLocks/>
          </p:cNvSpPr>
          <p:nvPr/>
        </p:nvSpPr>
        <p:spPr bwMode="auto">
          <a:xfrm>
            <a:off x="4340225" y="2487613"/>
            <a:ext cx="720725" cy="1949450"/>
          </a:xfrm>
          <a:custGeom>
            <a:avLst/>
            <a:gdLst>
              <a:gd name="T0" fmla="*/ 19 w 454"/>
              <a:gd name="T1" fmla="*/ 1162 h 1228"/>
              <a:gd name="T2" fmla="*/ 24 w 454"/>
              <a:gd name="T3" fmla="*/ 1033 h 1228"/>
              <a:gd name="T4" fmla="*/ 35 w 454"/>
              <a:gd name="T5" fmla="*/ 952 h 1228"/>
              <a:gd name="T6" fmla="*/ 49 w 454"/>
              <a:gd name="T7" fmla="*/ 933 h 1228"/>
              <a:gd name="T8" fmla="*/ 29 w 454"/>
              <a:gd name="T9" fmla="*/ 791 h 1228"/>
              <a:gd name="T10" fmla="*/ 57 w 454"/>
              <a:gd name="T11" fmla="*/ 686 h 1228"/>
              <a:gd name="T12" fmla="*/ 70 w 454"/>
              <a:gd name="T13" fmla="*/ 632 h 1228"/>
              <a:gd name="T14" fmla="*/ 75 w 454"/>
              <a:gd name="T15" fmla="*/ 643 h 1228"/>
              <a:gd name="T16" fmla="*/ 91 w 454"/>
              <a:gd name="T17" fmla="*/ 649 h 1228"/>
              <a:gd name="T18" fmla="*/ 100 w 454"/>
              <a:gd name="T19" fmla="*/ 455 h 1228"/>
              <a:gd name="T20" fmla="*/ 121 w 454"/>
              <a:gd name="T21" fmla="*/ 372 h 1228"/>
              <a:gd name="T22" fmla="*/ 126 w 454"/>
              <a:gd name="T23" fmla="*/ 359 h 1228"/>
              <a:gd name="T24" fmla="*/ 143 w 454"/>
              <a:gd name="T25" fmla="*/ 361 h 1228"/>
              <a:gd name="T26" fmla="*/ 148 w 454"/>
              <a:gd name="T27" fmla="*/ 357 h 1228"/>
              <a:gd name="T28" fmla="*/ 166 w 454"/>
              <a:gd name="T29" fmla="*/ 335 h 1228"/>
              <a:gd name="T30" fmla="*/ 172 w 454"/>
              <a:gd name="T31" fmla="*/ 330 h 1228"/>
              <a:gd name="T32" fmla="*/ 180 w 454"/>
              <a:gd name="T33" fmla="*/ 227 h 1228"/>
              <a:gd name="T34" fmla="*/ 193 w 454"/>
              <a:gd name="T35" fmla="*/ 214 h 1228"/>
              <a:gd name="T36" fmla="*/ 215 w 454"/>
              <a:gd name="T37" fmla="*/ 198 h 1228"/>
              <a:gd name="T38" fmla="*/ 222 w 454"/>
              <a:gd name="T39" fmla="*/ 195 h 1228"/>
              <a:gd name="T40" fmla="*/ 222 w 454"/>
              <a:gd name="T41" fmla="*/ 137 h 1228"/>
              <a:gd name="T42" fmla="*/ 247 w 454"/>
              <a:gd name="T43" fmla="*/ 117 h 1228"/>
              <a:gd name="T44" fmla="*/ 265 w 454"/>
              <a:gd name="T45" fmla="*/ 96 h 1228"/>
              <a:gd name="T46" fmla="*/ 266 w 454"/>
              <a:gd name="T47" fmla="*/ 104 h 1228"/>
              <a:gd name="T48" fmla="*/ 298 w 454"/>
              <a:gd name="T49" fmla="*/ 85 h 1228"/>
              <a:gd name="T50" fmla="*/ 332 w 454"/>
              <a:gd name="T51" fmla="*/ 77 h 1228"/>
              <a:gd name="T52" fmla="*/ 362 w 454"/>
              <a:gd name="T53" fmla="*/ 56 h 1228"/>
              <a:gd name="T54" fmla="*/ 375 w 454"/>
              <a:gd name="T55" fmla="*/ 50 h 1228"/>
              <a:gd name="T56" fmla="*/ 402 w 454"/>
              <a:gd name="T57" fmla="*/ 35 h 1228"/>
              <a:gd name="T58" fmla="*/ 438 w 454"/>
              <a:gd name="T59" fmla="*/ 11 h 1228"/>
              <a:gd name="T60" fmla="*/ 386 w 454"/>
              <a:gd name="T61" fmla="*/ 34 h 1228"/>
              <a:gd name="T62" fmla="*/ 363 w 454"/>
              <a:gd name="T63" fmla="*/ 39 h 1228"/>
              <a:gd name="T64" fmla="*/ 344 w 454"/>
              <a:gd name="T65" fmla="*/ 43 h 1228"/>
              <a:gd name="T66" fmla="*/ 311 w 454"/>
              <a:gd name="T67" fmla="*/ 64 h 1228"/>
              <a:gd name="T68" fmla="*/ 311 w 454"/>
              <a:gd name="T69" fmla="*/ 69 h 1228"/>
              <a:gd name="T70" fmla="*/ 284 w 454"/>
              <a:gd name="T71" fmla="*/ 77 h 1228"/>
              <a:gd name="T72" fmla="*/ 265 w 454"/>
              <a:gd name="T73" fmla="*/ 96 h 1228"/>
              <a:gd name="T74" fmla="*/ 231 w 454"/>
              <a:gd name="T75" fmla="*/ 117 h 1228"/>
              <a:gd name="T76" fmla="*/ 218 w 454"/>
              <a:gd name="T77" fmla="*/ 129 h 1228"/>
              <a:gd name="T78" fmla="*/ 210 w 454"/>
              <a:gd name="T79" fmla="*/ 134 h 1228"/>
              <a:gd name="T80" fmla="*/ 212 w 454"/>
              <a:gd name="T81" fmla="*/ 190 h 1228"/>
              <a:gd name="T82" fmla="*/ 207 w 454"/>
              <a:gd name="T83" fmla="*/ 190 h 1228"/>
              <a:gd name="T84" fmla="*/ 180 w 454"/>
              <a:gd name="T85" fmla="*/ 196 h 1228"/>
              <a:gd name="T86" fmla="*/ 161 w 454"/>
              <a:gd name="T87" fmla="*/ 219 h 1228"/>
              <a:gd name="T88" fmla="*/ 161 w 454"/>
              <a:gd name="T89" fmla="*/ 278 h 1228"/>
              <a:gd name="T90" fmla="*/ 164 w 454"/>
              <a:gd name="T91" fmla="*/ 319 h 1228"/>
              <a:gd name="T92" fmla="*/ 139 w 454"/>
              <a:gd name="T93" fmla="*/ 343 h 1228"/>
              <a:gd name="T94" fmla="*/ 153 w 454"/>
              <a:gd name="T95" fmla="*/ 338 h 1228"/>
              <a:gd name="T96" fmla="*/ 150 w 454"/>
              <a:gd name="T97" fmla="*/ 343 h 1228"/>
              <a:gd name="T98" fmla="*/ 131 w 454"/>
              <a:gd name="T99" fmla="*/ 372 h 1228"/>
              <a:gd name="T100" fmla="*/ 121 w 454"/>
              <a:gd name="T101" fmla="*/ 389 h 1228"/>
              <a:gd name="T102" fmla="*/ 81 w 454"/>
              <a:gd name="T103" fmla="*/ 447 h 1228"/>
              <a:gd name="T104" fmla="*/ 73 w 454"/>
              <a:gd name="T105" fmla="*/ 636 h 1228"/>
              <a:gd name="T106" fmla="*/ 86 w 454"/>
              <a:gd name="T107" fmla="*/ 632 h 1228"/>
              <a:gd name="T108" fmla="*/ 62 w 454"/>
              <a:gd name="T109" fmla="*/ 624 h 1228"/>
              <a:gd name="T110" fmla="*/ 53 w 454"/>
              <a:gd name="T111" fmla="*/ 681 h 1228"/>
              <a:gd name="T112" fmla="*/ 40 w 454"/>
              <a:gd name="T113" fmla="*/ 786 h 1228"/>
              <a:gd name="T114" fmla="*/ 51 w 454"/>
              <a:gd name="T115" fmla="*/ 931 h 1228"/>
              <a:gd name="T116" fmla="*/ 43 w 454"/>
              <a:gd name="T117" fmla="*/ 936 h 1228"/>
              <a:gd name="T118" fmla="*/ 24 w 454"/>
              <a:gd name="T119" fmla="*/ 1027 h 1228"/>
              <a:gd name="T120" fmla="*/ 14 w 454"/>
              <a:gd name="T121" fmla="*/ 1132 h 1228"/>
              <a:gd name="T122" fmla="*/ 13 w 454"/>
              <a:gd name="T123" fmla="*/ 1143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54" h="1228">
                <a:moveTo>
                  <a:pt x="0" y="1228"/>
                </a:moveTo>
                <a:lnTo>
                  <a:pt x="22" y="1228"/>
                </a:lnTo>
                <a:lnTo>
                  <a:pt x="22" y="1207"/>
                </a:lnTo>
                <a:lnTo>
                  <a:pt x="11" y="1207"/>
                </a:lnTo>
                <a:lnTo>
                  <a:pt x="19" y="1215"/>
                </a:lnTo>
                <a:lnTo>
                  <a:pt x="21" y="1212"/>
                </a:lnTo>
                <a:lnTo>
                  <a:pt x="16" y="1217"/>
                </a:lnTo>
                <a:lnTo>
                  <a:pt x="22" y="1213"/>
                </a:lnTo>
                <a:lnTo>
                  <a:pt x="25" y="1212"/>
                </a:lnTo>
                <a:lnTo>
                  <a:pt x="27" y="1209"/>
                </a:lnTo>
                <a:lnTo>
                  <a:pt x="29" y="1204"/>
                </a:lnTo>
                <a:lnTo>
                  <a:pt x="29" y="1153"/>
                </a:lnTo>
                <a:lnTo>
                  <a:pt x="17" y="1153"/>
                </a:lnTo>
                <a:lnTo>
                  <a:pt x="17" y="1164"/>
                </a:lnTo>
                <a:lnTo>
                  <a:pt x="22" y="1162"/>
                </a:lnTo>
                <a:lnTo>
                  <a:pt x="25" y="1161"/>
                </a:lnTo>
                <a:lnTo>
                  <a:pt x="27" y="1158"/>
                </a:lnTo>
                <a:lnTo>
                  <a:pt x="17" y="1164"/>
                </a:lnTo>
                <a:lnTo>
                  <a:pt x="24" y="1164"/>
                </a:lnTo>
                <a:lnTo>
                  <a:pt x="24" y="1153"/>
                </a:lnTo>
                <a:lnTo>
                  <a:pt x="13" y="1153"/>
                </a:lnTo>
                <a:lnTo>
                  <a:pt x="14" y="1158"/>
                </a:lnTo>
                <a:lnTo>
                  <a:pt x="16" y="1161"/>
                </a:lnTo>
                <a:lnTo>
                  <a:pt x="19" y="1162"/>
                </a:lnTo>
                <a:lnTo>
                  <a:pt x="13" y="1153"/>
                </a:lnTo>
                <a:lnTo>
                  <a:pt x="13" y="1166"/>
                </a:lnTo>
                <a:lnTo>
                  <a:pt x="13" y="1166"/>
                </a:lnTo>
                <a:lnTo>
                  <a:pt x="14" y="1170"/>
                </a:lnTo>
                <a:lnTo>
                  <a:pt x="16" y="1174"/>
                </a:lnTo>
                <a:lnTo>
                  <a:pt x="19" y="1175"/>
                </a:lnTo>
                <a:lnTo>
                  <a:pt x="24" y="1177"/>
                </a:lnTo>
                <a:lnTo>
                  <a:pt x="29" y="1175"/>
                </a:lnTo>
                <a:lnTo>
                  <a:pt x="32" y="1174"/>
                </a:lnTo>
                <a:lnTo>
                  <a:pt x="33" y="1170"/>
                </a:lnTo>
                <a:lnTo>
                  <a:pt x="35" y="1166"/>
                </a:lnTo>
                <a:lnTo>
                  <a:pt x="35" y="1137"/>
                </a:lnTo>
                <a:lnTo>
                  <a:pt x="24" y="1137"/>
                </a:lnTo>
                <a:lnTo>
                  <a:pt x="33" y="1142"/>
                </a:lnTo>
                <a:lnTo>
                  <a:pt x="33" y="1143"/>
                </a:lnTo>
                <a:lnTo>
                  <a:pt x="38" y="1135"/>
                </a:lnTo>
                <a:lnTo>
                  <a:pt x="38" y="1134"/>
                </a:lnTo>
                <a:lnTo>
                  <a:pt x="40" y="1129"/>
                </a:lnTo>
                <a:lnTo>
                  <a:pt x="40" y="1024"/>
                </a:lnTo>
                <a:lnTo>
                  <a:pt x="29" y="1024"/>
                </a:lnTo>
                <a:lnTo>
                  <a:pt x="17" y="1024"/>
                </a:lnTo>
                <a:lnTo>
                  <a:pt x="19" y="1029"/>
                </a:lnTo>
                <a:lnTo>
                  <a:pt x="21" y="1032"/>
                </a:lnTo>
                <a:lnTo>
                  <a:pt x="24" y="1033"/>
                </a:lnTo>
                <a:lnTo>
                  <a:pt x="29" y="1035"/>
                </a:lnTo>
                <a:lnTo>
                  <a:pt x="33" y="1033"/>
                </a:lnTo>
                <a:lnTo>
                  <a:pt x="37" y="1032"/>
                </a:lnTo>
                <a:lnTo>
                  <a:pt x="38" y="1029"/>
                </a:lnTo>
                <a:lnTo>
                  <a:pt x="17" y="1024"/>
                </a:lnTo>
                <a:lnTo>
                  <a:pt x="17" y="1027"/>
                </a:lnTo>
                <a:lnTo>
                  <a:pt x="17" y="1027"/>
                </a:lnTo>
                <a:lnTo>
                  <a:pt x="19" y="1032"/>
                </a:lnTo>
                <a:lnTo>
                  <a:pt x="21" y="1035"/>
                </a:lnTo>
                <a:lnTo>
                  <a:pt x="24" y="1037"/>
                </a:lnTo>
                <a:lnTo>
                  <a:pt x="29" y="1038"/>
                </a:lnTo>
                <a:lnTo>
                  <a:pt x="35" y="1038"/>
                </a:lnTo>
                <a:lnTo>
                  <a:pt x="35" y="1038"/>
                </a:lnTo>
                <a:lnTo>
                  <a:pt x="40" y="1037"/>
                </a:lnTo>
                <a:lnTo>
                  <a:pt x="43" y="1035"/>
                </a:lnTo>
                <a:lnTo>
                  <a:pt x="45" y="1032"/>
                </a:lnTo>
                <a:lnTo>
                  <a:pt x="46" y="1027"/>
                </a:lnTo>
                <a:lnTo>
                  <a:pt x="46" y="941"/>
                </a:lnTo>
                <a:lnTo>
                  <a:pt x="35" y="941"/>
                </a:lnTo>
                <a:lnTo>
                  <a:pt x="24" y="941"/>
                </a:lnTo>
                <a:lnTo>
                  <a:pt x="25" y="946"/>
                </a:lnTo>
                <a:lnTo>
                  <a:pt x="27" y="949"/>
                </a:lnTo>
                <a:lnTo>
                  <a:pt x="30" y="950"/>
                </a:lnTo>
                <a:lnTo>
                  <a:pt x="35" y="952"/>
                </a:lnTo>
                <a:lnTo>
                  <a:pt x="40" y="950"/>
                </a:lnTo>
                <a:lnTo>
                  <a:pt x="43" y="949"/>
                </a:lnTo>
                <a:lnTo>
                  <a:pt x="45" y="946"/>
                </a:lnTo>
                <a:lnTo>
                  <a:pt x="24" y="941"/>
                </a:lnTo>
                <a:lnTo>
                  <a:pt x="24" y="944"/>
                </a:lnTo>
                <a:lnTo>
                  <a:pt x="24" y="944"/>
                </a:lnTo>
                <a:lnTo>
                  <a:pt x="25" y="949"/>
                </a:lnTo>
                <a:lnTo>
                  <a:pt x="27" y="952"/>
                </a:lnTo>
                <a:lnTo>
                  <a:pt x="30" y="954"/>
                </a:lnTo>
                <a:lnTo>
                  <a:pt x="35" y="955"/>
                </a:lnTo>
                <a:lnTo>
                  <a:pt x="40" y="954"/>
                </a:lnTo>
                <a:lnTo>
                  <a:pt x="43" y="952"/>
                </a:lnTo>
                <a:lnTo>
                  <a:pt x="45" y="949"/>
                </a:lnTo>
                <a:lnTo>
                  <a:pt x="46" y="947"/>
                </a:lnTo>
                <a:lnTo>
                  <a:pt x="51" y="931"/>
                </a:lnTo>
                <a:lnTo>
                  <a:pt x="40" y="928"/>
                </a:lnTo>
                <a:lnTo>
                  <a:pt x="29" y="928"/>
                </a:lnTo>
                <a:lnTo>
                  <a:pt x="30" y="933"/>
                </a:lnTo>
                <a:lnTo>
                  <a:pt x="32" y="936"/>
                </a:lnTo>
                <a:lnTo>
                  <a:pt x="35" y="938"/>
                </a:lnTo>
                <a:lnTo>
                  <a:pt x="40" y="939"/>
                </a:lnTo>
                <a:lnTo>
                  <a:pt x="45" y="938"/>
                </a:lnTo>
                <a:lnTo>
                  <a:pt x="48" y="936"/>
                </a:lnTo>
                <a:lnTo>
                  <a:pt x="49" y="933"/>
                </a:lnTo>
                <a:lnTo>
                  <a:pt x="29" y="928"/>
                </a:lnTo>
                <a:lnTo>
                  <a:pt x="29" y="931"/>
                </a:lnTo>
                <a:lnTo>
                  <a:pt x="29" y="931"/>
                </a:lnTo>
                <a:lnTo>
                  <a:pt x="30" y="936"/>
                </a:lnTo>
                <a:lnTo>
                  <a:pt x="32" y="939"/>
                </a:lnTo>
                <a:lnTo>
                  <a:pt x="35" y="941"/>
                </a:lnTo>
                <a:lnTo>
                  <a:pt x="40" y="942"/>
                </a:lnTo>
                <a:lnTo>
                  <a:pt x="45" y="941"/>
                </a:lnTo>
                <a:lnTo>
                  <a:pt x="48" y="939"/>
                </a:lnTo>
                <a:lnTo>
                  <a:pt x="49" y="936"/>
                </a:lnTo>
                <a:lnTo>
                  <a:pt x="51" y="931"/>
                </a:lnTo>
                <a:lnTo>
                  <a:pt x="51" y="743"/>
                </a:lnTo>
                <a:lnTo>
                  <a:pt x="40" y="743"/>
                </a:lnTo>
                <a:lnTo>
                  <a:pt x="29" y="743"/>
                </a:lnTo>
                <a:lnTo>
                  <a:pt x="30" y="748"/>
                </a:lnTo>
                <a:lnTo>
                  <a:pt x="32" y="751"/>
                </a:lnTo>
                <a:lnTo>
                  <a:pt x="35" y="753"/>
                </a:lnTo>
                <a:lnTo>
                  <a:pt x="40" y="754"/>
                </a:lnTo>
                <a:lnTo>
                  <a:pt x="45" y="753"/>
                </a:lnTo>
                <a:lnTo>
                  <a:pt x="48" y="751"/>
                </a:lnTo>
                <a:lnTo>
                  <a:pt x="49" y="748"/>
                </a:lnTo>
                <a:lnTo>
                  <a:pt x="29" y="743"/>
                </a:lnTo>
                <a:lnTo>
                  <a:pt x="29" y="791"/>
                </a:lnTo>
                <a:lnTo>
                  <a:pt x="29" y="791"/>
                </a:lnTo>
                <a:lnTo>
                  <a:pt x="30" y="796"/>
                </a:lnTo>
                <a:lnTo>
                  <a:pt x="32" y="799"/>
                </a:lnTo>
                <a:lnTo>
                  <a:pt x="35" y="801"/>
                </a:lnTo>
                <a:lnTo>
                  <a:pt x="37" y="802"/>
                </a:lnTo>
                <a:lnTo>
                  <a:pt x="45" y="805"/>
                </a:lnTo>
                <a:lnTo>
                  <a:pt x="48" y="805"/>
                </a:lnTo>
                <a:lnTo>
                  <a:pt x="53" y="804"/>
                </a:lnTo>
                <a:lnTo>
                  <a:pt x="56" y="802"/>
                </a:lnTo>
                <a:lnTo>
                  <a:pt x="57" y="799"/>
                </a:lnTo>
                <a:lnTo>
                  <a:pt x="59" y="794"/>
                </a:lnTo>
                <a:lnTo>
                  <a:pt x="59" y="748"/>
                </a:lnTo>
                <a:lnTo>
                  <a:pt x="48" y="748"/>
                </a:lnTo>
                <a:lnTo>
                  <a:pt x="59" y="753"/>
                </a:lnTo>
                <a:lnTo>
                  <a:pt x="64" y="740"/>
                </a:lnTo>
                <a:lnTo>
                  <a:pt x="64" y="735"/>
                </a:lnTo>
                <a:lnTo>
                  <a:pt x="64" y="714"/>
                </a:lnTo>
                <a:lnTo>
                  <a:pt x="53" y="714"/>
                </a:lnTo>
                <a:lnTo>
                  <a:pt x="62" y="719"/>
                </a:lnTo>
                <a:lnTo>
                  <a:pt x="62" y="721"/>
                </a:lnTo>
                <a:lnTo>
                  <a:pt x="67" y="713"/>
                </a:lnTo>
                <a:lnTo>
                  <a:pt x="67" y="711"/>
                </a:lnTo>
                <a:lnTo>
                  <a:pt x="68" y="707"/>
                </a:lnTo>
                <a:lnTo>
                  <a:pt x="68" y="686"/>
                </a:lnTo>
                <a:lnTo>
                  <a:pt x="57" y="686"/>
                </a:lnTo>
                <a:lnTo>
                  <a:pt x="65" y="694"/>
                </a:lnTo>
                <a:lnTo>
                  <a:pt x="67" y="691"/>
                </a:lnTo>
                <a:lnTo>
                  <a:pt x="64" y="695"/>
                </a:lnTo>
                <a:lnTo>
                  <a:pt x="70" y="691"/>
                </a:lnTo>
                <a:lnTo>
                  <a:pt x="72" y="689"/>
                </a:lnTo>
                <a:lnTo>
                  <a:pt x="73" y="686"/>
                </a:lnTo>
                <a:lnTo>
                  <a:pt x="75" y="681"/>
                </a:lnTo>
                <a:lnTo>
                  <a:pt x="75" y="635"/>
                </a:lnTo>
                <a:lnTo>
                  <a:pt x="64" y="635"/>
                </a:lnTo>
                <a:lnTo>
                  <a:pt x="59" y="644"/>
                </a:lnTo>
                <a:lnTo>
                  <a:pt x="64" y="646"/>
                </a:lnTo>
                <a:lnTo>
                  <a:pt x="68" y="644"/>
                </a:lnTo>
                <a:lnTo>
                  <a:pt x="72" y="643"/>
                </a:lnTo>
                <a:lnTo>
                  <a:pt x="73" y="640"/>
                </a:lnTo>
                <a:lnTo>
                  <a:pt x="57" y="644"/>
                </a:lnTo>
                <a:lnTo>
                  <a:pt x="64" y="649"/>
                </a:lnTo>
                <a:lnTo>
                  <a:pt x="65" y="649"/>
                </a:lnTo>
                <a:lnTo>
                  <a:pt x="70" y="651"/>
                </a:lnTo>
                <a:lnTo>
                  <a:pt x="75" y="649"/>
                </a:lnTo>
                <a:lnTo>
                  <a:pt x="78" y="648"/>
                </a:lnTo>
                <a:lnTo>
                  <a:pt x="80" y="644"/>
                </a:lnTo>
                <a:lnTo>
                  <a:pt x="81" y="640"/>
                </a:lnTo>
                <a:lnTo>
                  <a:pt x="81" y="632"/>
                </a:lnTo>
                <a:lnTo>
                  <a:pt x="70" y="632"/>
                </a:lnTo>
                <a:lnTo>
                  <a:pt x="59" y="632"/>
                </a:lnTo>
                <a:lnTo>
                  <a:pt x="60" y="636"/>
                </a:lnTo>
                <a:lnTo>
                  <a:pt x="62" y="640"/>
                </a:lnTo>
                <a:lnTo>
                  <a:pt x="65" y="641"/>
                </a:lnTo>
                <a:lnTo>
                  <a:pt x="70" y="643"/>
                </a:lnTo>
                <a:lnTo>
                  <a:pt x="75" y="641"/>
                </a:lnTo>
                <a:lnTo>
                  <a:pt x="78" y="640"/>
                </a:lnTo>
                <a:lnTo>
                  <a:pt x="80" y="636"/>
                </a:lnTo>
                <a:lnTo>
                  <a:pt x="59" y="632"/>
                </a:lnTo>
                <a:lnTo>
                  <a:pt x="59" y="635"/>
                </a:lnTo>
                <a:lnTo>
                  <a:pt x="59" y="635"/>
                </a:lnTo>
                <a:lnTo>
                  <a:pt x="60" y="640"/>
                </a:lnTo>
                <a:lnTo>
                  <a:pt x="62" y="643"/>
                </a:lnTo>
                <a:lnTo>
                  <a:pt x="65" y="644"/>
                </a:lnTo>
                <a:lnTo>
                  <a:pt x="70" y="646"/>
                </a:lnTo>
                <a:lnTo>
                  <a:pt x="75" y="644"/>
                </a:lnTo>
                <a:lnTo>
                  <a:pt x="76" y="644"/>
                </a:lnTo>
                <a:lnTo>
                  <a:pt x="81" y="641"/>
                </a:lnTo>
                <a:lnTo>
                  <a:pt x="75" y="632"/>
                </a:lnTo>
                <a:lnTo>
                  <a:pt x="64" y="632"/>
                </a:lnTo>
                <a:lnTo>
                  <a:pt x="65" y="636"/>
                </a:lnTo>
                <a:lnTo>
                  <a:pt x="67" y="640"/>
                </a:lnTo>
                <a:lnTo>
                  <a:pt x="70" y="641"/>
                </a:lnTo>
                <a:lnTo>
                  <a:pt x="75" y="643"/>
                </a:lnTo>
                <a:lnTo>
                  <a:pt x="80" y="641"/>
                </a:lnTo>
                <a:lnTo>
                  <a:pt x="64" y="632"/>
                </a:lnTo>
                <a:lnTo>
                  <a:pt x="64" y="652"/>
                </a:lnTo>
                <a:lnTo>
                  <a:pt x="64" y="652"/>
                </a:lnTo>
                <a:lnTo>
                  <a:pt x="65" y="657"/>
                </a:lnTo>
                <a:lnTo>
                  <a:pt x="67" y="660"/>
                </a:lnTo>
                <a:lnTo>
                  <a:pt x="70" y="662"/>
                </a:lnTo>
                <a:lnTo>
                  <a:pt x="75" y="663"/>
                </a:lnTo>
                <a:lnTo>
                  <a:pt x="80" y="662"/>
                </a:lnTo>
                <a:lnTo>
                  <a:pt x="83" y="660"/>
                </a:lnTo>
                <a:lnTo>
                  <a:pt x="84" y="657"/>
                </a:lnTo>
                <a:lnTo>
                  <a:pt x="86" y="652"/>
                </a:lnTo>
                <a:lnTo>
                  <a:pt x="86" y="644"/>
                </a:lnTo>
                <a:lnTo>
                  <a:pt x="75" y="644"/>
                </a:lnTo>
                <a:lnTo>
                  <a:pt x="75" y="656"/>
                </a:lnTo>
                <a:lnTo>
                  <a:pt x="80" y="654"/>
                </a:lnTo>
                <a:lnTo>
                  <a:pt x="83" y="652"/>
                </a:lnTo>
                <a:lnTo>
                  <a:pt x="84" y="649"/>
                </a:lnTo>
                <a:lnTo>
                  <a:pt x="75" y="656"/>
                </a:lnTo>
                <a:lnTo>
                  <a:pt x="81" y="656"/>
                </a:lnTo>
                <a:lnTo>
                  <a:pt x="81" y="656"/>
                </a:lnTo>
                <a:lnTo>
                  <a:pt x="86" y="654"/>
                </a:lnTo>
                <a:lnTo>
                  <a:pt x="89" y="652"/>
                </a:lnTo>
                <a:lnTo>
                  <a:pt x="91" y="649"/>
                </a:lnTo>
                <a:lnTo>
                  <a:pt x="92" y="644"/>
                </a:lnTo>
                <a:lnTo>
                  <a:pt x="92" y="565"/>
                </a:lnTo>
                <a:lnTo>
                  <a:pt x="81" y="565"/>
                </a:lnTo>
                <a:lnTo>
                  <a:pt x="81" y="576"/>
                </a:lnTo>
                <a:lnTo>
                  <a:pt x="86" y="574"/>
                </a:lnTo>
                <a:lnTo>
                  <a:pt x="89" y="573"/>
                </a:lnTo>
                <a:lnTo>
                  <a:pt x="91" y="569"/>
                </a:lnTo>
                <a:lnTo>
                  <a:pt x="81" y="576"/>
                </a:lnTo>
                <a:lnTo>
                  <a:pt x="88" y="576"/>
                </a:lnTo>
                <a:lnTo>
                  <a:pt x="88" y="576"/>
                </a:lnTo>
                <a:lnTo>
                  <a:pt x="92" y="574"/>
                </a:lnTo>
                <a:lnTo>
                  <a:pt x="96" y="573"/>
                </a:lnTo>
                <a:lnTo>
                  <a:pt x="97" y="569"/>
                </a:lnTo>
                <a:lnTo>
                  <a:pt x="99" y="565"/>
                </a:lnTo>
                <a:lnTo>
                  <a:pt x="99" y="541"/>
                </a:lnTo>
                <a:lnTo>
                  <a:pt x="88" y="541"/>
                </a:lnTo>
                <a:lnTo>
                  <a:pt x="99" y="542"/>
                </a:lnTo>
                <a:lnTo>
                  <a:pt x="104" y="509"/>
                </a:lnTo>
                <a:lnTo>
                  <a:pt x="104" y="507"/>
                </a:lnTo>
                <a:lnTo>
                  <a:pt x="104" y="447"/>
                </a:lnTo>
                <a:lnTo>
                  <a:pt x="92" y="447"/>
                </a:lnTo>
                <a:lnTo>
                  <a:pt x="92" y="458"/>
                </a:lnTo>
                <a:lnTo>
                  <a:pt x="97" y="456"/>
                </a:lnTo>
                <a:lnTo>
                  <a:pt x="100" y="455"/>
                </a:lnTo>
                <a:lnTo>
                  <a:pt x="102" y="451"/>
                </a:lnTo>
                <a:lnTo>
                  <a:pt x="92" y="458"/>
                </a:lnTo>
                <a:lnTo>
                  <a:pt x="99" y="458"/>
                </a:lnTo>
                <a:lnTo>
                  <a:pt x="99" y="458"/>
                </a:lnTo>
                <a:lnTo>
                  <a:pt x="104" y="456"/>
                </a:lnTo>
                <a:lnTo>
                  <a:pt x="107" y="455"/>
                </a:lnTo>
                <a:lnTo>
                  <a:pt x="108" y="451"/>
                </a:lnTo>
                <a:lnTo>
                  <a:pt x="119" y="428"/>
                </a:lnTo>
                <a:lnTo>
                  <a:pt x="119" y="428"/>
                </a:lnTo>
                <a:lnTo>
                  <a:pt x="121" y="423"/>
                </a:lnTo>
                <a:lnTo>
                  <a:pt x="121" y="397"/>
                </a:lnTo>
                <a:lnTo>
                  <a:pt x="110" y="397"/>
                </a:lnTo>
                <a:lnTo>
                  <a:pt x="118" y="405"/>
                </a:lnTo>
                <a:lnTo>
                  <a:pt x="119" y="402"/>
                </a:lnTo>
                <a:lnTo>
                  <a:pt x="116" y="407"/>
                </a:lnTo>
                <a:lnTo>
                  <a:pt x="123" y="402"/>
                </a:lnTo>
                <a:lnTo>
                  <a:pt x="116" y="392"/>
                </a:lnTo>
                <a:lnTo>
                  <a:pt x="123" y="402"/>
                </a:lnTo>
                <a:lnTo>
                  <a:pt x="127" y="399"/>
                </a:lnTo>
                <a:lnTo>
                  <a:pt x="129" y="397"/>
                </a:lnTo>
                <a:lnTo>
                  <a:pt x="131" y="394"/>
                </a:lnTo>
                <a:lnTo>
                  <a:pt x="132" y="389"/>
                </a:lnTo>
                <a:lnTo>
                  <a:pt x="132" y="372"/>
                </a:lnTo>
                <a:lnTo>
                  <a:pt x="121" y="372"/>
                </a:lnTo>
                <a:lnTo>
                  <a:pt x="110" y="372"/>
                </a:lnTo>
                <a:lnTo>
                  <a:pt x="112" y="377"/>
                </a:lnTo>
                <a:lnTo>
                  <a:pt x="113" y="380"/>
                </a:lnTo>
                <a:lnTo>
                  <a:pt x="116" y="381"/>
                </a:lnTo>
                <a:lnTo>
                  <a:pt x="121" y="383"/>
                </a:lnTo>
                <a:lnTo>
                  <a:pt x="126" y="381"/>
                </a:lnTo>
                <a:lnTo>
                  <a:pt x="129" y="380"/>
                </a:lnTo>
                <a:lnTo>
                  <a:pt x="131" y="377"/>
                </a:lnTo>
                <a:lnTo>
                  <a:pt x="110" y="372"/>
                </a:lnTo>
                <a:lnTo>
                  <a:pt x="110" y="377"/>
                </a:lnTo>
                <a:lnTo>
                  <a:pt x="110" y="377"/>
                </a:lnTo>
                <a:lnTo>
                  <a:pt x="112" y="381"/>
                </a:lnTo>
                <a:lnTo>
                  <a:pt x="113" y="384"/>
                </a:lnTo>
                <a:lnTo>
                  <a:pt x="116" y="386"/>
                </a:lnTo>
                <a:lnTo>
                  <a:pt x="121" y="388"/>
                </a:lnTo>
                <a:lnTo>
                  <a:pt x="126" y="386"/>
                </a:lnTo>
                <a:lnTo>
                  <a:pt x="129" y="384"/>
                </a:lnTo>
                <a:lnTo>
                  <a:pt x="131" y="381"/>
                </a:lnTo>
                <a:lnTo>
                  <a:pt x="132" y="381"/>
                </a:lnTo>
                <a:lnTo>
                  <a:pt x="137" y="369"/>
                </a:lnTo>
                <a:lnTo>
                  <a:pt x="137" y="364"/>
                </a:lnTo>
                <a:lnTo>
                  <a:pt x="137" y="348"/>
                </a:lnTo>
                <a:lnTo>
                  <a:pt x="126" y="348"/>
                </a:lnTo>
                <a:lnTo>
                  <a:pt x="126" y="359"/>
                </a:lnTo>
                <a:lnTo>
                  <a:pt x="131" y="357"/>
                </a:lnTo>
                <a:lnTo>
                  <a:pt x="134" y="356"/>
                </a:lnTo>
                <a:lnTo>
                  <a:pt x="135" y="353"/>
                </a:lnTo>
                <a:lnTo>
                  <a:pt x="126" y="359"/>
                </a:lnTo>
                <a:lnTo>
                  <a:pt x="134" y="359"/>
                </a:lnTo>
                <a:lnTo>
                  <a:pt x="134" y="359"/>
                </a:lnTo>
                <a:lnTo>
                  <a:pt x="139" y="357"/>
                </a:lnTo>
                <a:lnTo>
                  <a:pt x="142" y="356"/>
                </a:lnTo>
                <a:lnTo>
                  <a:pt x="147" y="351"/>
                </a:lnTo>
                <a:lnTo>
                  <a:pt x="139" y="343"/>
                </a:lnTo>
                <a:lnTo>
                  <a:pt x="127" y="343"/>
                </a:lnTo>
                <a:lnTo>
                  <a:pt x="129" y="348"/>
                </a:lnTo>
                <a:lnTo>
                  <a:pt x="131" y="351"/>
                </a:lnTo>
                <a:lnTo>
                  <a:pt x="134" y="353"/>
                </a:lnTo>
                <a:lnTo>
                  <a:pt x="139" y="354"/>
                </a:lnTo>
                <a:lnTo>
                  <a:pt x="143" y="353"/>
                </a:lnTo>
                <a:lnTo>
                  <a:pt x="127" y="343"/>
                </a:lnTo>
                <a:lnTo>
                  <a:pt x="127" y="351"/>
                </a:lnTo>
                <a:lnTo>
                  <a:pt x="127" y="351"/>
                </a:lnTo>
                <a:lnTo>
                  <a:pt x="129" y="356"/>
                </a:lnTo>
                <a:lnTo>
                  <a:pt x="131" y="359"/>
                </a:lnTo>
                <a:lnTo>
                  <a:pt x="134" y="361"/>
                </a:lnTo>
                <a:lnTo>
                  <a:pt x="139" y="362"/>
                </a:lnTo>
                <a:lnTo>
                  <a:pt x="143" y="361"/>
                </a:lnTo>
                <a:lnTo>
                  <a:pt x="147" y="359"/>
                </a:lnTo>
                <a:lnTo>
                  <a:pt x="148" y="356"/>
                </a:lnTo>
                <a:lnTo>
                  <a:pt x="150" y="351"/>
                </a:lnTo>
                <a:lnTo>
                  <a:pt x="150" y="348"/>
                </a:lnTo>
                <a:lnTo>
                  <a:pt x="139" y="348"/>
                </a:lnTo>
                <a:lnTo>
                  <a:pt x="147" y="356"/>
                </a:lnTo>
                <a:lnTo>
                  <a:pt x="148" y="353"/>
                </a:lnTo>
                <a:lnTo>
                  <a:pt x="147" y="356"/>
                </a:lnTo>
                <a:lnTo>
                  <a:pt x="151" y="351"/>
                </a:lnTo>
                <a:lnTo>
                  <a:pt x="143" y="343"/>
                </a:lnTo>
                <a:lnTo>
                  <a:pt x="132" y="343"/>
                </a:lnTo>
                <a:lnTo>
                  <a:pt x="134" y="348"/>
                </a:lnTo>
                <a:lnTo>
                  <a:pt x="135" y="351"/>
                </a:lnTo>
                <a:lnTo>
                  <a:pt x="139" y="353"/>
                </a:lnTo>
                <a:lnTo>
                  <a:pt x="143" y="354"/>
                </a:lnTo>
                <a:lnTo>
                  <a:pt x="148" y="353"/>
                </a:lnTo>
                <a:lnTo>
                  <a:pt x="132" y="343"/>
                </a:lnTo>
                <a:lnTo>
                  <a:pt x="132" y="348"/>
                </a:lnTo>
                <a:lnTo>
                  <a:pt x="132" y="348"/>
                </a:lnTo>
                <a:lnTo>
                  <a:pt x="134" y="353"/>
                </a:lnTo>
                <a:lnTo>
                  <a:pt x="135" y="356"/>
                </a:lnTo>
                <a:lnTo>
                  <a:pt x="139" y="357"/>
                </a:lnTo>
                <a:lnTo>
                  <a:pt x="143" y="359"/>
                </a:lnTo>
                <a:lnTo>
                  <a:pt x="148" y="357"/>
                </a:lnTo>
                <a:lnTo>
                  <a:pt x="151" y="356"/>
                </a:lnTo>
                <a:lnTo>
                  <a:pt x="153" y="353"/>
                </a:lnTo>
                <a:lnTo>
                  <a:pt x="155" y="348"/>
                </a:lnTo>
                <a:lnTo>
                  <a:pt x="155" y="343"/>
                </a:lnTo>
                <a:lnTo>
                  <a:pt x="143" y="343"/>
                </a:lnTo>
                <a:lnTo>
                  <a:pt x="143" y="354"/>
                </a:lnTo>
                <a:lnTo>
                  <a:pt x="148" y="353"/>
                </a:lnTo>
                <a:lnTo>
                  <a:pt x="151" y="351"/>
                </a:lnTo>
                <a:lnTo>
                  <a:pt x="153" y="348"/>
                </a:lnTo>
                <a:lnTo>
                  <a:pt x="143" y="354"/>
                </a:lnTo>
                <a:lnTo>
                  <a:pt x="150" y="354"/>
                </a:lnTo>
                <a:lnTo>
                  <a:pt x="150" y="354"/>
                </a:lnTo>
                <a:lnTo>
                  <a:pt x="155" y="353"/>
                </a:lnTo>
                <a:lnTo>
                  <a:pt x="158" y="351"/>
                </a:lnTo>
                <a:lnTo>
                  <a:pt x="159" y="348"/>
                </a:lnTo>
                <a:lnTo>
                  <a:pt x="161" y="343"/>
                </a:lnTo>
                <a:lnTo>
                  <a:pt x="161" y="335"/>
                </a:lnTo>
                <a:lnTo>
                  <a:pt x="150" y="335"/>
                </a:lnTo>
                <a:lnTo>
                  <a:pt x="158" y="343"/>
                </a:lnTo>
                <a:lnTo>
                  <a:pt x="159" y="340"/>
                </a:lnTo>
                <a:lnTo>
                  <a:pt x="156" y="345"/>
                </a:lnTo>
                <a:lnTo>
                  <a:pt x="163" y="340"/>
                </a:lnTo>
                <a:lnTo>
                  <a:pt x="164" y="338"/>
                </a:lnTo>
                <a:lnTo>
                  <a:pt x="166" y="335"/>
                </a:lnTo>
                <a:lnTo>
                  <a:pt x="167" y="330"/>
                </a:lnTo>
                <a:lnTo>
                  <a:pt x="167" y="327"/>
                </a:lnTo>
                <a:lnTo>
                  <a:pt x="156" y="327"/>
                </a:lnTo>
                <a:lnTo>
                  <a:pt x="145" y="327"/>
                </a:lnTo>
                <a:lnTo>
                  <a:pt x="147" y="332"/>
                </a:lnTo>
                <a:lnTo>
                  <a:pt x="148" y="335"/>
                </a:lnTo>
                <a:lnTo>
                  <a:pt x="151" y="337"/>
                </a:lnTo>
                <a:lnTo>
                  <a:pt x="156" y="338"/>
                </a:lnTo>
                <a:lnTo>
                  <a:pt x="161" y="337"/>
                </a:lnTo>
                <a:lnTo>
                  <a:pt x="164" y="335"/>
                </a:lnTo>
                <a:lnTo>
                  <a:pt x="166" y="332"/>
                </a:lnTo>
                <a:lnTo>
                  <a:pt x="145" y="327"/>
                </a:lnTo>
                <a:lnTo>
                  <a:pt x="145" y="330"/>
                </a:lnTo>
                <a:lnTo>
                  <a:pt x="145" y="330"/>
                </a:lnTo>
                <a:lnTo>
                  <a:pt x="147" y="335"/>
                </a:lnTo>
                <a:lnTo>
                  <a:pt x="148" y="338"/>
                </a:lnTo>
                <a:lnTo>
                  <a:pt x="151" y="340"/>
                </a:lnTo>
                <a:lnTo>
                  <a:pt x="156" y="341"/>
                </a:lnTo>
                <a:lnTo>
                  <a:pt x="161" y="341"/>
                </a:lnTo>
                <a:lnTo>
                  <a:pt x="161" y="341"/>
                </a:lnTo>
                <a:lnTo>
                  <a:pt x="166" y="340"/>
                </a:lnTo>
                <a:lnTo>
                  <a:pt x="169" y="338"/>
                </a:lnTo>
                <a:lnTo>
                  <a:pt x="170" y="335"/>
                </a:lnTo>
                <a:lnTo>
                  <a:pt x="172" y="330"/>
                </a:lnTo>
                <a:lnTo>
                  <a:pt x="172" y="289"/>
                </a:lnTo>
                <a:lnTo>
                  <a:pt x="161" y="289"/>
                </a:lnTo>
                <a:lnTo>
                  <a:pt x="161" y="300"/>
                </a:lnTo>
                <a:lnTo>
                  <a:pt x="166" y="298"/>
                </a:lnTo>
                <a:lnTo>
                  <a:pt x="169" y="297"/>
                </a:lnTo>
                <a:lnTo>
                  <a:pt x="170" y="294"/>
                </a:lnTo>
                <a:lnTo>
                  <a:pt x="161" y="300"/>
                </a:lnTo>
                <a:lnTo>
                  <a:pt x="167" y="300"/>
                </a:lnTo>
                <a:lnTo>
                  <a:pt x="167" y="300"/>
                </a:lnTo>
                <a:lnTo>
                  <a:pt x="172" y="298"/>
                </a:lnTo>
                <a:lnTo>
                  <a:pt x="175" y="297"/>
                </a:lnTo>
                <a:lnTo>
                  <a:pt x="177" y="294"/>
                </a:lnTo>
                <a:lnTo>
                  <a:pt x="178" y="289"/>
                </a:lnTo>
                <a:lnTo>
                  <a:pt x="178" y="219"/>
                </a:lnTo>
                <a:lnTo>
                  <a:pt x="167" y="219"/>
                </a:lnTo>
                <a:lnTo>
                  <a:pt x="167" y="230"/>
                </a:lnTo>
                <a:lnTo>
                  <a:pt x="172" y="228"/>
                </a:lnTo>
                <a:lnTo>
                  <a:pt x="175" y="227"/>
                </a:lnTo>
                <a:lnTo>
                  <a:pt x="177" y="223"/>
                </a:lnTo>
                <a:lnTo>
                  <a:pt x="167" y="230"/>
                </a:lnTo>
                <a:lnTo>
                  <a:pt x="172" y="230"/>
                </a:lnTo>
                <a:lnTo>
                  <a:pt x="172" y="230"/>
                </a:lnTo>
                <a:lnTo>
                  <a:pt x="177" y="228"/>
                </a:lnTo>
                <a:lnTo>
                  <a:pt x="180" y="227"/>
                </a:lnTo>
                <a:lnTo>
                  <a:pt x="182" y="223"/>
                </a:lnTo>
                <a:lnTo>
                  <a:pt x="183" y="219"/>
                </a:lnTo>
                <a:lnTo>
                  <a:pt x="183" y="211"/>
                </a:lnTo>
                <a:lnTo>
                  <a:pt x="172" y="211"/>
                </a:lnTo>
                <a:lnTo>
                  <a:pt x="172" y="222"/>
                </a:lnTo>
                <a:lnTo>
                  <a:pt x="177" y="220"/>
                </a:lnTo>
                <a:lnTo>
                  <a:pt x="180" y="219"/>
                </a:lnTo>
                <a:lnTo>
                  <a:pt x="182" y="215"/>
                </a:lnTo>
                <a:lnTo>
                  <a:pt x="172" y="222"/>
                </a:lnTo>
                <a:lnTo>
                  <a:pt x="178" y="222"/>
                </a:lnTo>
                <a:lnTo>
                  <a:pt x="178" y="211"/>
                </a:lnTo>
                <a:lnTo>
                  <a:pt x="174" y="220"/>
                </a:lnTo>
                <a:lnTo>
                  <a:pt x="180" y="223"/>
                </a:lnTo>
                <a:lnTo>
                  <a:pt x="180" y="223"/>
                </a:lnTo>
                <a:lnTo>
                  <a:pt x="185" y="225"/>
                </a:lnTo>
                <a:lnTo>
                  <a:pt x="190" y="223"/>
                </a:lnTo>
                <a:lnTo>
                  <a:pt x="193" y="222"/>
                </a:lnTo>
                <a:lnTo>
                  <a:pt x="194" y="219"/>
                </a:lnTo>
                <a:lnTo>
                  <a:pt x="196" y="214"/>
                </a:lnTo>
                <a:lnTo>
                  <a:pt x="196" y="206"/>
                </a:lnTo>
                <a:lnTo>
                  <a:pt x="185" y="206"/>
                </a:lnTo>
                <a:lnTo>
                  <a:pt x="185" y="217"/>
                </a:lnTo>
                <a:lnTo>
                  <a:pt x="190" y="215"/>
                </a:lnTo>
                <a:lnTo>
                  <a:pt x="193" y="214"/>
                </a:lnTo>
                <a:lnTo>
                  <a:pt x="194" y="211"/>
                </a:lnTo>
                <a:lnTo>
                  <a:pt x="185" y="217"/>
                </a:lnTo>
                <a:lnTo>
                  <a:pt x="190" y="217"/>
                </a:lnTo>
                <a:lnTo>
                  <a:pt x="190" y="217"/>
                </a:lnTo>
                <a:lnTo>
                  <a:pt x="194" y="215"/>
                </a:lnTo>
                <a:lnTo>
                  <a:pt x="198" y="214"/>
                </a:lnTo>
                <a:lnTo>
                  <a:pt x="199" y="211"/>
                </a:lnTo>
                <a:lnTo>
                  <a:pt x="201" y="206"/>
                </a:lnTo>
                <a:lnTo>
                  <a:pt x="201" y="198"/>
                </a:lnTo>
                <a:lnTo>
                  <a:pt x="190" y="198"/>
                </a:lnTo>
                <a:lnTo>
                  <a:pt x="198" y="206"/>
                </a:lnTo>
                <a:lnTo>
                  <a:pt x="199" y="203"/>
                </a:lnTo>
                <a:lnTo>
                  <a:pt x="196" y="208"/>
                </a:lnTo>
                <a:lnTo>
                  <a:pt x="202" y="203"/>
                </a:lnTo>
                <a:lnTo>
                  <a:pt x="196" y="193"/>
                </a:lnTo>
                <a:lnTo>
                  <a:pt x="196" y="204"/>
                </a:lnTo>
                <a:lnTo>
                  <a:pt x="201" y="203"/>
                </a:lnTo>
                <a:lnTo>
                  <a:pt x="196" y="204"/>
                </a:lnTo>
                <a:lnTo>
                  <a:pt x="202" y="204"/>
                </a:lnTo>
                <a:lnTo>
                  <a:pt x="202" y="204"/>
                </a:lnTo>
                <a:lnTo>
                  <a:pt x="207" y="203"/>
                </a:lnTo>
                <a:lnTo>
                  <a:pt x="209" y="203"/>
                </a:lnTo>
                <a:lnTo>
                  <a:pt x="214" y="200"/>
                </a:lnTo>
                <a:lnTo>
                  <a:pt x="215" y="198"/>
                </a:lnTo>
                <a:lnTo>
                  <a:pt x="217" y="195"/>
                </a:lnTo>
                <a:lnTo>
                  <a:pt x="218" y="190"/>
                </a:lnTo>
                <a:lnTo>
                  <a:pt x="218" y="185"/>
                </a:lnTo>
                <a:lnTo>
                  <a:pt x="207" y="185"/>
                </a:lnTo>
                <a:lnTo>
                  <a:pt x="196" y="185"/>
                </a:lnTo>
                <a:lnTo>
                  <a:pt x="198" y="190"/>
                </a:lnTo>
                <a:lnTo>
                  <a:pt x="199" y="193"/>
                </a:lnTo>
                <a:lnTo>
                  <a:pt x="202" y="195"/>
                </a:lnTo>
                <a:lnTo>
                  <a:pt x="207" y="196"/>
                </a:lnTo>
                <a:lnTo>
                  <a:pt x="212" y="195"/>
                </a:lnTo>
                <a:lnTo>
                  <a:pt x="215" y="193"/>
                </a:lnTo>
                <a:lnTo>
                  <a:pt x="217" y="190"/>
                </a:lnTo>
                <a:lnTo>
                  <a:pt x="196" y="185"/>
                </a:lnTo>
                <a:lnTo>
                  <a:pt x="196" y="190"/>
                </a:lnTo>
                <a:lnTo>
                  <a:pt x="196" y="190"/>
                </a:lnTo>
                <a:lnTo>
                  <a:pt x="198" y="195"/>
                </a:lnTo>
                <a:lnTo>
                  <a:pt x="199" y="198"/>
                </a:lnTo>
                <a:lnTo>
                  <a:pt x="202" y="200"/>
                </a:lnTo>
                <a:lnTo>
                  <a:pt x="207" y="201"/>
                </a:lnTo>
                <a:lnTo>
                  <a:pt x="212" y="201"/>
                </a:lnTo>
                <a:lnTo>
                  <a:pt x="212" y="201"/>
                </a:lnTo>
                <a:lnTo>
                  <a:pt x="217" y="200"/>
                </a:lnTo>
                <a:lnTo>
                  <a:pt x="220" y="198"/>
                </a:lnTo>
                <a:lnTo>
                  <a:pt x="222" y="195"/>
                </a:lnTo>
                <a:lnTo>
                  <a:pt x="223" y="190"/>
                </a:lnTo>
                <a:lnTo>
                  <a:pt x="223" y="147"/>
                </a:lnTo>
                <a:lnTo>
                  <a:pt x="212" y="147"/>
                </a:lnTo>
                <a:lnTo>
                  <a:pt x="212" y="158"/>
                </a:lnTo>
                <a:lnTo>
                  <a:pt x="217" y="157"/>
                </a:lnTo>
                <a:lnTo>
                  <a:pt x="220" y="155"/>
                </a:lnTo>
                <a:lnTo>
                  <a:pt x="222" y="152"/>
                </a:lnTo>
                <a:lnTo>
                  <a:pt x="212" y="158"/>
                </a:lnTo>
                <a:lnTo>
                  <a:pt x="220" y="158"/>
                </a:lnTo>
                <a:lnTo>
                  <a:pt x="220" y="158"/>
                </a:lnTo>
                <a:lnTo>
                  <a:pt x="225" y="157"/>
                </a:lnTo>
                <a:lnTo>
                  <a:pt x="228" y="155"/>
                </a:lnTo>
                <a:lnTo>
                  <a:pt x="229" y="152"/>
                </a:lnTo>
                <a:lnTo>
                  <a:pt x="231" y="147"/>
                </a:lnTo>
                <a:lnTo>
                  <a:pt x="231" y="139"/>
                </a:lnTo>
                <a:lnTo>
                  <a:pt x="220" y="139"/>
                </a:lnTo>
                <a:lnTo>
                  <a:pt x="228" y="147"/>
                </a:lnTo>
                <a:lnTo>
                  <a:pt x="229" y="144"/>
                </a:lnTo>
                <a:lnTo>
                  <a:pt x="228" y="147"/>
                </a:lnTo>
                <a:lnTo>
                  <a:pt x="237" y="137"/>
                </a:lnTo>
                <a:lnTo>
                  <a:pt x="229" y="129"/>
                </a:lnTo>
                <a:lnTo>
                  <a:pt x="218" y="129"/>
                </a:lnTo>
                <a:lnTo>
                  <a:pt x="220" y="134"/>
                </a:lnTo>
                <a:lnTo>
                  <a:pt x="222" y="137"/>
                </a:lnTo>
                <a:lnTo>
                  <a:pt x="225" y="139"/>
                </a:lnTo>
                <a:lnTo>
                  <a:pt x="229" y="141"/>
                </a:lnTo>
                <a:lnTo>
                  <a:pt x="234" y="139"/>
                </a:lnTo>
                <a:lnTo>
                  <a:pt x="218" y="129"/>
                </a:lnTo>
                <a:lnTo>
                  <a:pt x="218" y="134"/>
                </a:lnTo>
                <a:lnTo>
                  <a:pt x="218" y="134"/>
                </a:lnTo>
                <a:lnTo>
                  <a:pt x="220" y="139"/>
                </a:lnTo>
                <a:lnTo>
                  <a:pt x="222" y="142"/>
                </a:lnTo>
                <a:lnTo>
                  <a:pt x="225" y="144"/>
                </a:lnTo>
                <a:lnTo>
                  <a:pt x="229" y="145"/>
                </a:lnTo>
                <a:lnTo>
                  <a:pt x="234" y="144"/>
                </a:lnTo>
                <a:lnTo>
                  <a:pt x="237" y="142"/>
                </a:lnTo>
                <a:lnTo>
                  <a:pt x="239" y="139"/>
                </a:lnTo>
                <a:lnTo>
                  <a:pt x="241" y="134"/>
                </a:lnTo>
                <a:lnTo>
                  <a:pt x="241" y="129"/>
                </a:lnTo>
                <a:lnTo>
                  <a:pt x="229" y="129"/>
                </a:lnTo>
                <a:lnTo>
                  <a:pt x="237" y="137"/>
                </a:lnTo>
                <a:lnTo>
                  <a:pt x="239" y="134"/>
                </a:lnTo>
                <a:lnTo>
                  <a:pt x="234" y="139"/>
                </a:lnTo>
                <a:lnTo>
                  <a:pt x="241" y="136"/>
                </a:lnTo>
                <a:lnTo>
                  <a:pt x="244" y="134"/>
                </a:lnTo>
                <a:lnTo>
                  <a:pt x="245" y="131"/>
                </a:lnTo>
                <a:lnTo>
                  <a:pt x="247" y="126"/>
                </a:lnTo>
                <a:lnTo>
                  <a:pt x="247" y="117"/>
                </a:lnTo>
                <a:lnTo>
                  <a:pt x="236" y="117"/>
                </a:lnTo>
                <a:lnTo>
                  <a:pt x="236" y="128"/>
                </a:lnTo>
                <a:lnTo>
                  <a:pt x="241" y="126"/>
                </a:lnTo>
                <a:lnTo>
                  <a:pt x="244" y="125"/>
                </a:lnTo>
                <a:lnTo>
                  <a:pt x="245" y="121"/>
                </a:lnTo>
                <a:lnTo>
                  <a:pt x="236" y="128"/>
                </a:lnTo>
                <a:lnTo>
                  <a:pt x="242" y="128"/>
                </a:lnTo>
                <a:lnTo>
                  <a:pt x="242" y="128"/>
                </a:lnTo>
                <a:lnTo>
                  <a:pt x="247" y="126"/>
                </a:lnTo>
                <a:lnTo>
                  <a:pt x="250" y="125"/>
                </a:lnTo>
                <a:lnTo>
                  <a:pt x="252" y="121"/>
                </a:lnTo>
                <a:lnTo>
                  <a:pt x="253" y="117"/>
                </a:lnTo>
                <a:lnTo>
                  <a:pt x="253" y="109"/>
                </a:lnTo>
                <a:lnTo>
                  <a:pt x="242" y="109"/>
                </a:lnTo>
                <a:lnTo>
                  <a:pt x="250" y="117"/>
                </a:lnTo>
                <a:lnTo>
                  <a:pt x="252" y="113"/>
                </a:lnTo>
                <a:lnTo>
                  <a:pt x="247" y="118"/>
                </a:lnTo>
                <a:lnTo>
                  <a:pt x="253" y="115"/>
                </a:lnTo>
                <a:lnTo>
                  <a:pt x="257" y="113"/>
                </a:lnTo>
                <a:lnTo>
                  <a:pt x="261" y="109"/>
                </a:lnTo>
                <a:lnTo>
                  <a:pt x="261" y="109"/>
                </a:lnTo>
                <a:lnTo>
                  <a:pt x="263" y="105"/>
                </a:lnTo>
                <a:lnTo>
                  <a:pt x="265" y="101"/>
                </a:lnTo>
                <a:lnTo>
                  <a:pt x="265" y="96"/>
                </a:lnTo>
                <a:lnTo>
                  <a:pt x="253" y="96"/>
                </a:lnTo>
                <a:lnTo>
                  <a:pt x="242" y="96"/>
                </a:lnTo>
                <a:lnTo>
                  <a:pt x="244" y="101"/>
                </a:lnTo>
                <a:lnTo>
                  <a:pt x="245" y="104"/>
                </a:lnTo>
                <a:lnTo>
                  <a:pt x="249" y="105"/>
                </a:lnTo>
                <a:lnTo>
                  <a:pt x="253" y="107"/>
                </a:lnTo>
                <a:lnTo>
                  <a:pt x="258" y="105"/>
                </a:lnTo>
                <a:lnTo>
                  <a:pt x="261" y="104"/>
                </a:lnTo>
                <a:lnTo>
                  <a:pt x="263" y="101"/>
                </a:lnTo>
                <a:lnTo>
                  <a:pt x="242" y="96"/>
                </a:lnTo>
                <a:lnTo>
                  <a:pt x="242" y="101"/>
                </a:lnTo>
                <a:lnTo>
                  <a:pt x="242" y="101"/>
                </a:lnTo>
                <a:lnTo>
                  <a:pt x="244" y="105"/>
                </a:lnTo>
                <a:lnTo>
                  <a:pt x="245" y="109"/>
                </a:lnTo>
                <a:lnTo>
                  <a:pt x="249" y="110"/>
                </a:lnTo>
                <a:lnTo>
                  <a:pt x="253" y="112"/>
                </a:lnTo>
                <a:lnTo>
                  <a:pt x="258" y="110"/>
                </a:lnTo>
                <a:lnTo>
                  <a:pt x="261" y="109"/>
                </a:lnTo>
                <a:lnTo>
                  <a:pt x="266" y="104"/>
                </a:lnTo>
                <a:lnTo>
                  <a:pt x="258" y="96"/>
                </a:lnTo>
                <a:lnTo>
                  <a:pt x="263" y="107"/>
                </a:lnTo>
                <a:lnTo>
                  <a:pt x="271" y="104"/>
                </a:lnTo>
                <a:lnTo>
                  <a:pt x="266" y="93"/>
                </a:lnTo>
                <a:lnTo>
                  <a:pt x="266" y="104"/>
                </a:lnTo>
                <a:lnTo>
                  <a:pt x="271" y="104"/>
                </a:lnTo>
                <a:lnTo>
                  <a:pt x="276" y="104"/>
                </a:lnTo>
                <a:lnTo>
                  <a:pt x="276" y="104"/>
                </a:lnTo>
                <a:lnTo>
                  <a:pt x="280" y="102"/>
                </a:lnTo>
                <a:lnTo>
                  <a:pt x="282" y="102"/>
                </a:lnTo>
                <a:lnTo>
                  <a:pt x="290" y="98"/>
                </a:lnTo>
                <a:lnTo>
                  <a:pt x="284" y="88"/>
                </a:lnTo>
                <a:lnTo>
                  <a:pt x="284" y="99"/>
                </a:lnTo>
                <a:lnTo>
                  <a:pt x="288" y="99"/>
                </a:lnTo>
                <a:lnTo>
                  <a:pt x="288" y="99"/>
                </a:lnTo>
                <a:lnTo>
                  <a:pt x="293" y="98"/>
                </a:lnTo>
                <a:lnTo>
                  <a:pt x="296" y="96"/>
                </a:lnTo>
                <a:lnTo>
                  <a:pt x="298" y="93"/>
                </a:lnTo>
                <a:lnTo>
                  <a:pt x="300" y="88"/>
                </a:lnTo>
                <a:lnTo>
                  <a:pt x="300" y="80"/>
                </a:lnTo>
                <a:lnTo>
                  <a:pt x="288" y="80"/>
                </a:lnTo>
                <a:lnTo>
                  <a:pt x="296" y="88"/>
                </a:lnTo>
                <a:lnTo>
                  <a:pt x="298" y="85"/>
                </a:lnTo>
                <a:lnTo>
                  <a:pt x="296" y="88"/>
                </a:lnTo>
                <a:lnTo>
                  <a:pt x="301" y="83"/>
                </a:lnTo>
                <a:lnTo>
                  <a:pt x="293" y="75"/>
                </a:lnTo>
                <a:lnTo>
                  <a:pt x="288" y="85"/>
                </a:lnTo>
                <a:lnTo>
                  <a:pt x="293" y="86"/>
                </a:lnTo>
                <a:lnTo>
                  <a:pt x="298" y="85"/>
                </a:lnTo>
                <a:lnTo>
                  <a:pt x="287" y="85"/>
                </a:lnTo>
                <a:lnTo>
                  <a:pt x="293" y="90"/>
                </a:lnTo>
                <a:lnTo>
                  <a:pt x="295" y="90"/>
                </a:lnTo>
                <a:lnTo>
                  <a:pt x="300" y="91"/>
                </a:lnTo>
                <a:lnTo>
                  <a:pt x="306" y="91"/>
                </a:lnTo>
                <a:lnTo>
                  <a:pt x="311" y="91"/>
                </a:lnTo>
                <a:lnTo>
                  <a:pt x="317" y="91"/>
                </a:lnTo>
                <a:lnTo>
                  <a:pt x="317" y="91"/>
                </a:lnTo>
                <a:lnTo>
                  <a:pt x="322" y="90"/>
                </a:lnTo>
                <a:lnTo>
                  <a:pt x="325" y="88"/>
                </a:lnTo>
                <a:lnTo>
                  <a:pt x="327" y="85"/>
                </a:lnTo>
                <a:lnTo>
                  <a:pt x="328" y="80"/>
                </a:lnTo>
                <a:lnTo>
                  <a:pt x="328" y="72"/>
                </a:lnTo>
                <a:lnTo>
                  <a:pt x="317" y="72"/>
                </a:lnTo>
                <a:lnTo>
                  <a:pt x="317" y="83"/>
                </a:lnTo>
                <a:lnTo>
                  <a:pt x="322" y="82"/>
                </a:lnTo>
                <a:lnTo>
                  <a:pt x="325" y="80"/>
                </a:lnTo>
                <a:lnTo>
                  <a:pt x="327" y="77"/>
                </a:lnTo>
                <a:lnTo>
                  <a:pt x="317" y="83"/>
                </a:lnTo>
                <a:lnTo>
                  <a:pt x="322" y="83"/>
                </a:lnTo>
                <a:lnTo>
                  <a:pt x="322" y="83"/>
                </a:lnTo>
                <a:lnTo>
                  <a:pt x="327" y="82"/>
                </a:lnTo>
                <a:lnTo>
                  <a:pt x="330" y="80"/>
                </a:lnTo>
                <a:lnTo>
                  <a:pt x="332" y="77"/>
                </a:lnTo>
                <a:lnTo>
                  <a:pt x="333" y="72"/>
                </a:lnTo>
                <a:lnTo>
                  <a:pt x="333" y="64"/>
                </a:lnTo>
                <a:lnTo>
                  <a:pt x="322" y="64"/>
                </a:lnTo>
                <a:lnTo>
                  <a:pt x="330" y="72"/>
                </a:lnTo>
                <a:lnTo>
                  <a:pt x="332" y="69"/>
                </a:lnTo>
                <a:lnTo>
                  <a:pt x="328" y="74"/>
                </a:lnTo>
                <a:lnTo>
                  <a:pt x="335" y="69"/>
                </a:lnTo>
                <a:lnTo>
                  <a:pt x="328" y="59"/>
                </a:lnTo>
                <a:lnTo>
                  <a:pt x="328" y="70"/>
                </a:lnTo>
                <a:lnTo>
                  <a:pt x="333" y="69"/>
                </a:lnTo>
                <a:lnTo>
                  <a:pt x="328" y="70"/>
                </a:lnTo>
                <a:lnTo>
                  <a:pt x="335" y="70"/>
                </a:lnTo>
                <a:lnTo>
                  <a:pt x="339" y="70"/>
                </a:lnTo>
                <a:lnTo>
                  <a:pt x="344" y="70"/>
                </a:lnTo>
                <a:lnTo>
                  <a:pt x="352" y="70"/>
                </a:lnTo>
                <a:lnTo>
                  <a:pt x="352" y="70"/>
                </a:lnTo>
                <a:lnTo>
                  <a:pt x="357" y="69"/>
                </a:lnTo>
                <a:lnTo>
                  <a:pt x="360" y="67"/>
                </a:lnTo>
                <a:lnTo>
                  <a:pt x="362" y="64"/>
                </a:lnTo>
                <a:lnTo>
                  <a:pt x="363" y="59"/>
                </a:lnTo>
                <a:lnTo>
                  <a:pt x="363" y="51"/>
                </a:lnTo>
                <a:lnTo>
                  <a:pt x="352" y="51"/>
                </a:lnTo>
                <a:lnTo>
                  <a:pt x="360" y="59"/>
                </a:lnTo>
                <a:lnTo>
                  <a:pt x="362" y="56"/>
                </a:lnTo>
                <a:lnTo>
                  <a:pt x="360" y="59"/>
                </a:lnTo>
                <a:lnTo>
                  <a:pt x="365" y="54"/>
                </a:lnTo>
                <a:lnTo>
                  <a:pt x="357" y="47"/>
                </a:lnTo>
                <a:lnTo>
                  <a:pt x="352" y="56"/>
                </a:lnTo>
                <a:lnTo>
                  <a:pt x="357" y="58"/>
                </a:lnTo>
                <a:lnTo>
                  <a:pt x="362" y="56"/>
                </a:lnTo>
                <a:lnTo>
                  <a:pt x="349" y="54"/>
                </a:lnTo>
                <a:lnTo>
                  <a:pt x="354" y="59"/>
                </a:lnTo>
                <a:lnTo>
                  <a:pt x="357" y="61"/>
                </a:lnTo>
                <a:lnTo>
                  <a:pt x="362" y="62"/>
                </a:lnTo>
                <a:lnTo>
                  <a:pt x="367" y="61"/>
                </a:lnTo>
                <a:lnTo>
                  <a:pt x="368" y="61"/>
                </a:lnTo>
                <a:lnTo>
                  <a:pt x="376" y="56"/>
                </a:lnTo>
                <a:lnTo>
                  <a:pt x="370" y="47"/>
                </a:lnTo>
                <a:lnTo>
                  <a:pt x="370" y="58"/>
                </a:lnTo>
                <a:lnTo>
                  <a:pt x="375" y="58"/>
                </a:lnTo>
                <a:lnTo>
                  <a:pt x="375" y="58"/>
                </a:lnTo>
                <a:lnTo>
                  <a:pt x="379" y="56"/>
                </a:lnTo>
                <a:lnTo>
                  <a:pt x="383" y="54"/>
                </a:lnTo>
                <a:lnTo>
                  <a:pt x="384" y="51"/>
                </a:lnTo>
                <a:lnTo>
                  <a:pt x="386" y="47"/>
                </a:lnTo>
                <a:lnTo>
                  <a:pt x="386" y="39"/>
                </a:lnTo>
                <a:lnTo>
                  <a:pt x="375" y="39"/>
                </a:lnTo>
                <a:lnTo>
                  <a:pt x="375" y="50"/>
                </a:lnTo>
                <a:lnTo>
                  <a:pt x="379" y="48"/>
                </a:lnTo>
                <a:lnTo>
                  <a:pt x="383" y="47"/>
                </a:lnTo>
                <a:lnTo>
                  <a:pt x="384" y="43"/>
                </a:lnTo>
                <a:lnTo>
                  <a:pt x="375" y="50"/>
                </a:lnTo>
                <a:lnTo>
                  <a:pt x="379" y="50"/>
                </a:lnTo>
                <a:lnTo>
                  <a:pt x="386" y="50"/>
                </a:lnTo>
                <a:lnTo>
                  <a:pt x="386" y="50"/>
                </a:lnTo>
                <a:lnTo>
                  <a:pt x="390" y="48"/>
                </a:lnTo>
                <a:lnTo>
                  <a:pt x="392" y="48"/>
                </a:lnTo>
                <a:lnTo>
                  <a:pt x="398" y="43"/>
                </a:lnTo>
                <a:lnTo>
                  <a:pt x="392" y="34"/>
                </a:lnTo>
                <a:lnTo>
                  <a:pt x="392" y="45"/>
                </a:lnTo>
                <a:lnTo>
                  <a:pt x="397" y="43"/>
                </a:lnTo>
                <a:lnTo>
                  <a:pt x="392" y="45"/>
                </a:lnTo>
                <a:lnTo>
                  <a:pt x="397" y="45"/>
                </a:lnTo>
                <a:lnTo>
                  <a:pt x="397" y="45"/>
                </a:lnTo>
                <a:lnTo>
                  <a:pt x="402" y="43"/>
                </a:lnTo>
                <a:lnTo>
                  <a:pt x="405" y="42"/>
                </a:lnTo>
                <a:lnTo>
                  <a:pt x="406" y="39"/>
                </a:lnTo>
                <a:lnTo>
                  <a:pt x="408" y="34"/>
                </a:lnTo>
                <a:lnTo>
                  <a:pt x="408" y="26"/>
                </a:lnTo>
                <a:lnTo>
                  <a:pt x="397" y="26"/>
                </a:lnTo>
                <a:lnTo>
                  <a:pt x="397" y="37"/>
                </a:lnTo>
                <a:lnTo>
                  <a:pt x="402" y="35"/>
                </a:lnTo>
                <a:lnTo>
                  <a:pt x="405" y="34"/>
                </a:lnTo>
                <a:lnTo>
                  <a:pt x="406" y="31"/>
                </a:lnTo>
                <a:lnTo>
                  <a:pt x="397" y="37"/>
                </a:lnTo>
                <a:lnTo>
                  <a:pt x="403" y="37"/>
                </a:lnTo>
                <a:lnTo>
                  <a:pt x="408" y="37"/>
                </a:lnTo>
                <a:lnTo>
                  <a:pt x="414" y="37"/>
                </a:lnTo>
                <a:lnTo>
                  <a:pt x="421" y="37"/>
                </a:lnTo>
                <a:lnTo>
                  <a:pt x="426" y="37"/>
                </a:lnTo>
                <a:lnTo>
                  <a:pt x="426" y="37"/>
                </a:lnTo>
                <a:lnTo>
                  <a:pt x="430" y="35"/>
                </a:lnTo>
                <a:lnTo>
                  <a:pt x="432" y="35"/>
                </a:lnTo>
                <a:lnTo>
                  <a:pt x="437" y="32"/>
                </a:lnTo>
                <a:lnTo>
                  <a:pt x="430" y="23"/>
                </a:lnTo>
                <a:lnTo>
                  <a:pt x="430" y="34"/>
                </a:lnTo>
                <a:lnTo>
                  <a:pt x="438" y="34"/>
                </a:lnTo>
                <a:lnTo>
                  <a:pt x="438" y="34"/>
                </a:lnTo>
                <a:lnTo>
                  <a:pt x="443" y="32"/>
                </a:lnTo>
                <a:lnTo>
                  <a:pt x="446" y="31"/>
                </a:lnTo>
                <a:lnTo>
                  <a:pt x="448" y="27"/>
                </a:lnTo>
                <a:lnTo>
                  <a:pt x="449" y="26"/>
                </a:lnTo>
                <a:lnTo>
                  <a:pt x="454" y="5"/>
                </a:lnTo>
                <a:lnTo>
                  <a:pt x="434" y="0"/>
                </a:lnTo>
                <a:lnTo>
                  <a:pt x="429" y="21"/>
                </a:lnTo>
                <a:lnTo>
                  <a:pt x="438" y="11"/>
                </a:lnTo>
                <a:lnTo>
                  <a:pt x="434" y="13"/>
                </a:lnTo>
                <a:lnTo>
                  <a:pt x="430" y="15"/>
                </a:lnTo>
                <a:lnTo>
                  <a:pt x="429" y="18"/>
                </a:lnTo>
                <a:lnTo>
                  <a:pt x="438" y="23"/>
                </a:lnTo>
                <a:lnTo>
                  <a:pt x="438" y="11"/>
                </a:lnTo>
                <a:lnTo>
                  <a:pt x="430" y="11"/>
                </a:lnTo>
                <a:lnTo>
                  <a:pt x="430" y="11"/>
                </a:lnTo>
                <a:lnTo>
                  <a:pt x="426" y="13"/>
                </a:lnTo>
                <a:lnTo>
                  <a:pt x="426" y="13"/>
                </a:lnTo>
                <a:lnTo>
                  <a:pt x="421" y="16"/>
                </a:lnTo>
                <a:lnTo>
                  <a:pt x="426" y="26"/>
                </a:lnTo>
                <a:lnTo>
                  <a:pt x="426" y="15"/>
                </a:lnTo>
                <a:lnTo>
                  <a:pt x="421" y="15"/>
                </a:lnTo>
                <a:lnTo>
                  <a:pt x="414" y="15"/>
                </a:lnTo>
                <a:lnTo>
                  <a:pt x="408" y="15"/>
                </a:lnTo>
                <a:lnTo>
                  <a:pt x="403" y="15"/>
                </a:lnTo>
                <a:lnTo>
                  <a:pt x="397" y="15"/>
                </a:lnTo>
                <a:lnTo>
                  <a:pt x="397" y="15"/>
                </a:lnTo>
                <a:lnTo>
                  <a:pt x="392" y="16"/>
                </a:lnTo>
                <a:lnTo>
                  <a:pt x="389" y="18"/>
                </a:lnTo>
                <a:lnTo>
                  <a:pt x="387" y="21"/>
                </a:lnTo>
                <a:lnTo>
                  <a:pt x="386" y="26"/>
                </a:lnTo>
                <a:lnTo>
                  <a:pt x="386" y="26"/>
                </a:lnTo>
                <a:lnTo>
                  <a:pt x="386" y="34"/>
                </a:lnTo>
                <a:lnTo>
                  <a:pt x="397" y="23"/>
                </a:lnTo>
                <a:lnTo>
                  <a:pt x="392" y="24"/>
                </a:lnTo>
                <a:lnTo>
                  <a:pt x="389" y="26"/>
                </a:lnTo>
                <a:lnTo>
                  <a:pt x="387" y="29"/>
                </a:lnTo>
                <a:lnTo>
                  <a:pt x="386" y="34"/>
                </a:lnTo>
                <a:lnTo>
                  <a:pt x="397" y="34"/>
                </a:lnTo>
                <a:lnTo>
                  <a:pt x="397" y="23"/>
                </a:lnTo>
                <a:lnTo>
                  <a:pt x="392" y="23"/>
                </a:lnTo>
                <a:lnTo>
                  <a:pt x="392" y="23"/>
                </a:lnTo>
                <a:lnTo>
                  <a:pt x="387" y="24"/>
                </a:lnTo>
                <a:lnTo>
                  <a:pt x="386" y="26"/>
                </a:lnTo>
                <a:lnTo>
                  <a:pt x="379" y="31"/>
                </a:lnTo>
                <a:lnTo>
                  <a:pt x="386" y="27"/>
                </a:lnTo>
                <a:lnTo>
                  <a:pt x="381" y="29"/>
                </a:lnTo>
                <a:lnTo>
                  <a:pt x="386" y="39"/>
                </a:lnTo>
                <a:lnTo>
                  <a:pt x="386" y="27"/>
                </a:lnTo>
                <a:lnTo>
                  <a:pt x="379" y="27"/>
                </a:lnTo>
                <a:lnTo>
                  <a:pt x="375" y="27"/>
                </a:lnTo>
                <a:lnTo>
                  <a:pt x="375" y="27"/>
                </a:lnTo>
                <a:lnTo>
                  <a:pt x="370" y="29"/>
                </a:lnTo>
                <a:lnTo>
                  <a:pt x="367" y="31"/>
                </a:lnTo>
                <a:lnTo>
                  <a:pt x="365" y="34"/>
                </a:lnTo>
                <a:lnTo>
                  <a:pt x="363" y="39"/>
                </a:lnTo>
                <a:lnTo>
                  <a:pt x="363" y="39"/>
                </a:lnTo>
                <a:lnTo>
                  <a:pt x="363" y="47"/>
                </a:lnTo>
                <a:lnTo>
                  <a:pt x="375" y="35"/>
                </a:lnTo>
                <a:lnTo>
                  <a:pt x="370" y="37"/>
                </a:lnTo>
                <a:lnTo>
                  <a:pt x="367" y="39"/>
                </a:lnTo>
                <a:lnTo>
                  <a:pt x="365" y="42"/>
                </a:lnTo>
                <a:lnTo>
                  <a:pt x="363" y="47"/>
                </a:lnTo>
                <a:lnTo>
                  <a:pt x="375" y="47"/>
                </a:lnTo>
                <a:lnTo>
                  <a:pt x="375" y="35"/>
                </a:lnTo>
                <a:lnTo>
                  <a:pt x="370" y="35"/>
                </a:lnTo>
                <a:lnTo>
                  <a:pt x="370" y="35"/>
                </a:lnTo>
                <a:lnTo>
                  <a:pt x="365" y="37"/>
                </a:lnTo>
                <a:lnTo>
                  <a:pt x="365" y="37"/>
                </a:lnTo>
                <a:lnTo>
                  <a:pt x="357" y="42"/>
                </a:lnTo>
                <a:lnTo>
                  <a:pt x="367" y="42"/>
                </a:lnTo>
                <a:lnTo>
                  <a:pt x="362" y="40"/>
                </a:lnTo>
                <a:lnTo>
                  <a:pt x="357" y="42"/>
                </a:lnTo>
                <a:lnTo>
                  <a:pt x="362" y="51"/>
                </a:lnTo>
                <a:lnTo>
                  <a:pt x="370" y="43"/>
                </a:lnTo>
                <a:lnTo>
                  <a:pt x="365" y="39"/>
                </a:lnTo>
                <a:lnTo>
                  <a:pt x="362" y="37"/>
                </a:lnTo>
                <a:lnTo>
                  <a:pt x="357" y="35"/>
                </a:lnTo>
                <a:lnTo>
                  <a:pt x="352" y="37"/>
                </a:lnTo>
                <a:lnTo>
                  <a:pt x="349" y="39"/>
                </a:lnTo>
                <a:lnTo>
                  <a:pt x="344" y="43"/>
                </a:lnTo>
                <a:lnTo>
                  <a:pt x="344" y="43"/>
                </a:lnTo>
                <a:lnTo>
                  <a:pt x="343" y="47"/>
                </a:lnTo>
                <a:lnTo>
                  <a:pt x="341" y="51"/>
                </a:lnTo>
                <a:lnTo>
                  <a:pt x="341" y="51"/>
                </a:lnTo>
                <a:lnTo>
                  <a:pt x="341" y="59"/>
                </a:lnTo>
                <a:lnTo>
                  <a:pt x="352" y="48"/>
                </a:lnTo>
                <a:lnTo>
                  <a:pt x="347" y="50"/>
                </a:lnTo>
                <a:lnTo>
                  <a:pt x="344" y="51"/>
                </a:lnTo>
                <a:lnTo>
                  <a:pt x="343" y="54"/>
                </a:lnTo>
                <a:lnTo>
                  <a:pt x="341" y="59"/>
                </a:lnTo>
                <a:lnTo>
                  <a:pt x="352" y="59"/>
                </a:lnTo>
                <a:lnTo>
                  <a:pt x="352" y="48"/>
                </a:lnTo>
                <a:lnTo>
                  <a:pt x="344" y="48"/>
                </a:lnTo>
                <a:lnTo>
                  <a:pt x="339" y="48"/>
                </a:lnTo>
                <a:lnTo>
                  <a:pt x="335" y="48"/>
                </a:lnTo>
                <a:lnTo>
                  <a:pt x="328" y="48"/>
                </a:lnTo>
                <a:lnTo>
                  <a:pt x="328" y="48"/>
                </a:lnTo>
                <a:lnTo>
                  <a:pt x="324" y="50"/>
                </a:lnTo>
                <a:lnTo>
                  <a:pt x="322" y="51"/>
                </a:lnTo>
                <a:lnTo>
                  <a:pt x="316" y="56"/>
                </a:lnTo>
                <a:lnTo>
                  <a:pt x="314" y="56"/>
                </a:lnTo>
                <a:lnTo>
                  <a:pt x="312" y="59"/>
                </a:lnTo>
                <a:lnTo>
                  <a:pt x="311" y="64"/>
                </a:lnTo>
                <a:lnTo>
                  <a:pt x="311" y="64"/>
                </a:lnTo>
                <a:lnTo>
                  <a:pt x="311" y="72"/>
                </a:lnTo>
                <a:lnTo>
                  <a:pt x="322" y="61"/>
                </a:lnTo>
                <a:lnTo>
                  <a:pt x="317" y="62"/>
                </a:lnTo>
                <a:lnTo>
                  <a:pt x="314" y="64"/>
                </a:lnTo>
                <a:lnTo>
                  <a:pt x="312" y="67"/>
                </a:lnTo>
                <a:lnTo>
                  <a:pt x="311" y="72"/>
                </a:lnTo>
                <a:lnTo>
                  <a:pt x="322" y="72"/>
                </a:lnTo>
                <a:lnTo>
                  <a:pt x="322" y="61"/>
                </a:lnTo>
                <a:lnTo>
                  <a:pt x="317" y="61"/>
                </a:lnTo>
                <a:lnTo>
                  <a:pt x="317" y="61"/>
                </a:lnTo>
                <a:lnTo>
                  <a:pt x="312" y="62"/>
                </a:lnTo>
                <a:lnTo>
                  <a:pt x="309" y="64"/>
                </a:lnTo>
                <a:lnTo>
                  <a:pt x="308" y="67"/>
                </a:lnTo>
                <a:lnTo>
                  <a:pt x="306" y="72"/>
                </a:lnTo>
                <a:lnTo>
                  <a:pt x="306" y="72"/>
                </a:lnTo>
                <a:lnTo>
                  <a:pt x="306" y="80"/>
                </a:lnTo>
                <a:lnTo>
                  <a:pt x="317" y="69"/>
                </a:lnTo>
                <a:lnTo>
                  <a:pt x="312" y="70"/>
                </a:lnTo>
                <a:lnTo>
                  <a:pt x="309" y="72"/>
                </a:lnTo>
                <a:lnTo>
                  <a:pt x="308" y="75"/>
                </a:lnTo>
                <a:lnTo>
                  <a:pt x="306" y="80"/>
                </a:lnTo>
                <a:lnTo>
                  <a:pt x="317" y="80"/>
                </a:lnTo>
                <a:lnTo>
                  <a:pt x="317" y="69"/>
                </a:lnTo>
                <a:lnTo>
                  <a:pt x="311" y="69"/>
                </a:lnTo>
                <a:lnTo>
                  <a:pt x="306" y="69"/>
                </a:lnTo>
                <a:lnTo>
                  <a:pt x="300" y="69"/>
                </a:lnTo>
                <a:lnTo>
                  <a:pt x="304" y="70"/>
                </a:lnTo>
                <a:lnTo>
                  <a:pt x="300" y="80"/>
                </a:lnTo>
                <a:lnTo>
                  <a:pt x="306" y="72"/>
                </a:lnTo>
                <a:lnTo>
                  <a:pt x="300" y="67"/>
                </a:lnTo>
                <a:lnTo>
                  <a:pt x="298" y="66"/>
                </a:lnTo>
                <a:lnTo>
                  <a:pt x="293" y="64"/>
                </a:lnTo>
                <a:lnTo>
                  <a:pt x="288" y="66"/>
                </a:lnTo>
                <a:lnTo>
                  <a:pt x="285" y="67"/>
                </a:lnTo>
                <a:lnTo>
                  <a:pt x="280" y="72"/>
                </a:lnTo>
                <a:lnTo>
                  <a:pt x="280" y="72"/>
                </a:lnTo>
                <a:lnTo>
                  <a:pt x="279" y="75"/>
                </a:lnTo>
                <a:lnTo>
                  <a:pt x="277" y="80"/>
                </a:lnTo>
                <a:lnTo>
                  <a:pt x="277" y="80"/>
                </a:lnTo>
                <a:lnTo>
                  <a:pt x="277" y="88"/>
                </a:lnTo>
                <a:lnTo>
                  <a:pt x="288" y="77"/>
                </a:lnTo>
                <a:lnTo>
                  <a:pt x="284" y="78"/>
                </a:lnTo>
                <a:lnTo>
                  <a:pt x="280" y="80"/>
                </a:lnTo>
                <a:lnTo>
                  <a:pt x="279" y="83"/>
                </a:lnTo>
                <a:lnTo>
                  <a:pt x="277" y="88"/>
                </a:lnTo>
                <a:lnTo>
                  <a:pt x="288" y="88"/>
                </a:lnTo>
                <a:lnTo>
                  <a:pt x="288" y="77"/>
                </a:lnTo>
                <a:lnTo>
                  <a:pt x="284" y="77"/>
                </a:lnTo>
                <a:lnTo>
                  <a:pt x="284" y="77"/>
                </a:lnTo>
                <a:lnTo>
                  <a:pt x="279" y="78"/>
                </a:lnTo>
                <a:lnTo>
                  <a:pt x="279" y="78"/>
                </a:lnTo>
                <a:lnTo>
                  <a:pt x="271" y="83"/>
                </a:lnTo>
                <a:lnTo>
                  <a:pt x="276" y="93"/>
                </a:lnTo>
                <a:lnTo>
                  <a:pt x="276" y="82"/>
                </a:lnTo>
                <a:lnTo>
                  <a:pt x="271" y="82"/>
                </a:lnTo>
                <a:lnTo>
                  <a:pt x="266" y="82"/>
                </a:lnTo>
                <a:lnTo>
                  <a:pt x="266" y="82"/>
                </a:lnTo>
                <a:lnTo>
                  <a:pt x="263" y="83"/>
                </a:lnTo>
                <a:lnTo>
                  <a:pt x="255" y="86"/>
                </a:lnTo>
                <a:lnTo>
                  <a:pt x="253" y="86"/>
                </a:lnTo>
                <a:lnTo>
                  <a:pt x="250" y="88"/>
                </a:lnTo>
                <a:lnTo>
                  <a:pt x="245" y="93"/>
                </a:lnTo>
                <a:lnTo>
                  <a:pt x="265" y="101"/>
                </a:lnTo>
                <a:lnTo>
                  <a:pt x="263" y="96"/>
                </a:lnTo>
                <a:lnTo>
                  <a:pt x="261" y="93"/>
                </a:lnTo>
                <a:lnTo>
                  <a:pt x="258" y="91"/>
                </a:lnTo>
                <a:lnTo>
                  <a:pt x="253" y="90"/>
                </a:lnTo>
                <a:lnTo>
                  <a:pt x="249" y="91"/>
                </a:lnTo>
                <a:lnTo>
                  <a:pt x="253" y="101"/>
                </a:lnTo>
                <a:lnTo>
                  <a:pt x="265" y="101"/>
                </a:lnTo>
                <a:lnTo>
                  <a:pt x="265" y="96"/>
                </a:lnTo>
                <a:lnTo>
                  <a:pt x="265" y="96"/>
                </a:lnTo>
                <a:lnTo>
                  <a:pt x="263" y="91"/>
                </a:lnTo>
                <a:lnTo>
                  <a:pt x="261" y="88"/>
                </a:lnTo>
                <a:lnTo>
                  <a:pt x="258" y="86"/>
                </a:lnTo>
                <a:lnTo>
                  <a:pt x="253" y="85"/>
                </a:lnTo>
                <a:lnTo>
                  <a:pt x="249" y="86"/>
                </a:lnTo>
                <a:lnTo>
                  <a:pt x="245" y="88"/>
                </a:lnTo>
                <a:lnTo>
                  <a:pt x="244" y="91"/>
                </a:lnTo>
                <a:lnTo>
                  <a:pt x="242" y="96"/>
                </a:lnTo>
                <a:lnTo>
                  <a:pt x="242" y="96"/>
                </a:lnTo>
                <a:lnTo>
                  <a:pt x="242" y="101"/>
                </a:lnTo>
                <a:lnTo>
                  <a:pt x="245" y="93"/>
                </a:lnTo>
                <a:lnTo>
                  <a:pt x="244" y="96"/>
                </a:lnTo>
                <a:lnTo>
                  <a:pt x="242" y="101"/>
                </a:lnTo>
                <a:lnTo>
                  <a:pt x="253" y="101"/>
                </a:lnTo>
                <a:lnTo>
                  <a:pt x="245" y="93"/>
                </a:lnTo>
                <a:lnTo>
                  <a:pt x="241" y="98"/>
                </a:lnTo>
                <a:lnTo>
                  <a:pt x="249" y="105"/>
                </a:lnTo>
                <a:lnTo>
                  <a:pt x="244" y="96"/>
                </a:lnTo>
                <a:lnTo>
                  <a:pt x="237" y="99"/>
                </a:lnTo>
                <a:lnTo>
                  <a:pt x="234" y="101"/>
                </a:lnTo>
                <a:lnTo>
                  <a:pt x="233" y="104"/>
                </a:lnTo>
                <a:lnTo>
                  <a:pt x="231" y="109"/>
                </a:lnTo>
                <a:lnTo>
                  <a:pt x="231" y="109"/>
                </a:lnTo>
                <a:lnTo>
                  <a:pt x="231" y="117"/>
                </a:lnTo>
                <a:lnTo>
                  <a:pt x="242" y="105"/>
                </a:lnTo>
                <a:lnTo>
                  <a:pt x="237" y="107"/>
                </a:lnTo>
                <a:lnTo>
                  <a:pt x="234" y="109"/>
                </a:lnTo>
                <a:lnTo>
                  <a:pt x="233" y="112"/>
                </a:lnTo>
                <a:lnTo>
                  <a:pt x="231" y="117"/>
                </a:lnTo>
                <a:lnTo>
                  <a:pt x="242" y="117"/>
                </a:lnTo>
                <a:lnTo>
                  <a:pt x="242" y="105"/>
                </a:lnTo>
                <a:lnTo>
                  <a:pt x="236" y="105"/>
                </a:lnTo>
                <a:lnTo>
                  <a:pt x="236" y="105"/>
                </a:lnTo>
                <a:lnTo>
                  <a:pt x="231" y="107"/>
                </a:lnTo>
                <a:lnTo>
                  <a:pt x="228" y="109"/>
                </a:lnTo>
                <a:lnTo>
                  <a:pt x="226" y="112"/>
                </a:lnTo>
                <a:lnTo>
                  <a:pt x="225" y="117"/>
                </a:lnTo>
                <a:lnTo>
                  <a:pt x="225" y="117"/>
                </a:lnTo>
                <a:lnTo>
                  <a:pt x="225" y="126"/>
                </a:lnTo>
                <a:lnTo>
                  <a:pt x="228" y="118"/>
                </a:lnTo>
                <a:lnTo>
                  <a:pt x="226" y="121"/>
                </a:lnTo>
                <a:lnTo>
                  <a:pt x="225" y="126"/>
                </a:lnTo>
                <a:lnTo>
                  <a:pt x="236" y="126"/>
                </a:lnTo>
                <a:lnTo>
                  <a:pt x="231" y="117"/>
                </a:lnTo>
                <a:lnTo>
                  <a:pt x="225" y="120"/>
                </a:lnTo>
                <a:lnTo>
                  <a:pt x="222" y="121"/>
                </a:lnTo>
                <a:lnTo>
                  <a:pt x="220" y="125"/>
                </a:lnTo>
                <a:lnTo>
                  <a:pt x="218" y="129"/>
                </a:lnTo>
                <a:lnTo>
                  <a:pt x="218" y="129"/>
                </a:lnTo>
                <a:lnTo>
                  <a:pt x="218" y="134"/>
                </a:lnTo>
                <a:lnTo>
                  <a:pt x="241" y="134"/>
                </a:lnTo>
                <a:lnTo>
                  <a:pt x="239" y="129"/>
                </a:lnTo>
                <a:lnTo>
                  <a:pt x="237" y="126"/>
                </a:lnTo>
                <a:lnTo>
                  <a:pt x="234" y="125"/>
                </a:lnTo>
                <a:lnTo>
                  <a:pt x="229" y="123"/>
                </a:lnTo>
                <a:lnTo>
                  <a:pt x="225" y="125"/>
                </a:lnTo>
                <a:lnTo>
                  <a:pt x="222" y="126"/>
                </a:lnTo>
                <a:lnTo>
                  <a:pt x="220" y="129"/>
                </a:lnTo>
                <a:lnTo>
                  <a:pt x="218" y="134"/>
                </a:lnTo>
                <a:lnTo>
                  <a:pt x="229" y="134"/>
                </a:lnTo>
                <a:lnTo>
                  <a:pt x="241" y="134"/>
                </a:lnTo>
                <a:lnTo>
                  <a:pt x="241" y="129"/>
                </a:lnTo>
                <a:lnTo>
                  <a:pt x="241" y="129"/>
                </a:lnTo>
                <a:lnTo>
                  <a:pt x="239" y="125"/>
                </a:lnTo>
                <a:lnTo>
                  <a:pt x="237" y="121"/>
                </a:lnTo>
                <a:lnTo>
                  <a:pt x="234" y="120"/>
                </a:lnTo>
                <a:lnTo>
                  <a:pt x="229" y="118"/>
                </a:lnTo>
                <a:lnTo>
                  <a:pt x="225" y="120"/>
                </a:lnTo>
                <a:lnTo>
                  <a:pt x="222" y="121"/>
                </a:lnTo>
                <a:lnTo>
                  <a:pt x="212" y="131"/>
                </a:lnTo>
                <a:lnTo>
                  <a:pt x="212" y="131"/>
                </a:lnTo>
                <a:lnTo>
                  <a:pt x="210" y="134"/>
                </a:lnTo>
                <a:lnTo>
                  <a:pt x="209" y="139"/>
                </a:lnTo>
                <a:lnTo>
                  <a:pt x="209" y="139"/>
                </a:lnTo>
                <a:lnTo>
                  <a:pt x="209" y="147"/>
                </a:lnTo>
                <a:lnTo>
                  <a:pt x="220" y="136"/>
                </a:lnTo>
                <a:lnTo>
                  <a:pt x="215" y="137"/>
                </a:lnTo>
                <a:lnTo>
                  <a:pt x="212" y="139"/>
                </a:lnTo>
                <a:lnTo>
                  <a:pt x="210" y="142"/>
                </a:lnTo>
                <a:lnTo>
                  <a:pt x="209" y="147"/>
                </a:lnTo>
                <a:lnTo>
                  <a:pt x="220" y="147"/>
                </a:lnTo>
                <a:lnTo>
                  <a:pt x="220" y="136"/>
                </a:lnTo>
                <a:lnTo>
                  <a:pt x="212" y="136"/>
                </a:lnTo>
                <a:lnTo>
                  <a:pt x="212" y="136"/>
                </a:lnTo>
                <a:lnTo>
                  <a:pt x="207" y="137"/>
                </a:lnTo>
                <a:lnTo>
                  <a:pt x="204" y="139"/>
                </a:lnTo>
                <a:lnTo>
                  <a:pt x="202" y="142"/>
                </a:lnTo>
                <a:lnTo>
                  <a:pt x="201" y="147"/>
                </a:lnTo>
                <a:lnTo>
                  <a:pt x="201" y="147"/>
                </a:lnTo>
                <a:lnTo>
                  <a:pt x="201" y="190"/>
                </a:lnTo>
                <a:lnTo>
                  <a:pt x="212" y="179"/>
                </a:lnTo>
                <a:lnTo>
                  <a:pt x="207" y="180"/>
                </a:lnTo>
                <a:lnTo>
                  <a:pt x="204" y="182"/>
                </a:lnTo>
                <a:lnTo>
                  <a:pt x="202" y="185"/>
                </a:lnTo>
                <a:lnTo>
                  <a:pt x="201" y="190"/>
                </a:lnTo>
                <a:lnTo>
                  <a:pt x="212" y="190"/>
                </a:lnTo>
                <a:lnTo>
                  <a:pt x="212" y="179"/>
                </a:lnTo>
                <a:lnTo>
                  <a:pt x="207" y="179"/>
                </a:lnTo>
                <a:lnTo>
                  <a:pt x="218" y="190"/>
                </a:lnTo>
                <a:lnTo>
                  <a:pt x="217" y="185"/>
                </a:lnTo>
                <a:lnTo>
                  <a:pt x="215" y="182"/>
                </a:lnTo>
                <a:lnTo>
                  <a:pt x="212" y="180"/>
                </a:lnTo>
                <a:lnTo>
                  <a:pt x="207" y="190"/>
                </a:lnTo>
                <a:lnTo>
                  <a:pt x="218" y="190"/>
                </a:lnTo>
                <a:lnTo>
                  <a:pt x="218" y="185"/>
                </a:lnTo>
                <a:lnTo>
                  <a:pt x="218" y="185"/>
                </a:lnTo>
                <a:lnTo>
                  <a:pt x="217" y="180"/>
                </a:lnTo>
                <a:lnTo>
                  <a:pt x="215" y="177"/>
                </a:lnTo>
                <a:lnTo>
                  <a:pt x="212" y="176"/>
                </a:lnTo>
                <a:lnTo>
                  <a:pt x="207" y="174"/>
                </a:lnTo>
                <a:lnTo>
                  <a:pt x="202" y="176"/>
                </a:lnTo>
                <a:lnTo>
                  <a:pt x="199" y="177"/>
                </a:lnTo>
                <a:lnTo>
                  <a:pt x="198" y="180"/>
                </a:lnTo>
                <a:lnTo>
                  <a:pt x="196" y="185"/>
                </a:lnTo>
                <a:lnTo>
                  <a:pt x="196" y="185"/>
                </a:lnTo>
                <a:lnTo>
                  <a:pt x="196" y="190"/>
                </a:lnTo>
                <a:lnTo>
                  <a:pt x="199" y="182"/>
                </a:lnTo>
                <a:lnTo>
                  <a:pt x="198" y="185"/>
                </a:lnTo>
                <a:lnTo>
                  <a:pt x="196" y="190"/>
                </a:lnTo>
                <a:lnTo>
                  <a:pt x="207" y="190"/>
                </a:lnTo>
                <a:lnTo>
                  <a:pt x="202" y="180"/>
                </a:lnTo>
                <a:lnTo>
                  <a:pt x="198" y="184"/>
                </a:lnTo>
                <a:lnTo>
                  <a:pt x="202" y="193"/>
                </a:lnTo>
                <a:lnTo>
                  <a:pt x="202" y="182"/>
                </a:lnTo>
                <a:lnTo>
                  <a:pt x="196" y="182"/>
                </a:lnTo>
                <a:lnTo>
                  <a:pt x="196" y="182"/>
                </a:lnTo>
                <a:lnTo>
                  <a:pt x="191" y="184"/>
                </a:lnTo>
                <a:lnTo>
                  <a:pt x="190" y="185"/>
                </a:lnTo>
                <a:lnTo>
                  <a:pt x="183" y="190"/>
                </a:lnTo>
                <a:lnTo>
                  <a:pt x="182" y="190"/>
                </a:lnTo>
                <a:lnTo>
                  <a:pt x="180" y="193"/>
                </a:lnTo>
                <a:lnTo>
                  <a:pt x="178" y="198"/>
                </a:lnTo>
                <a:lnTo>
                  <a:pt x="178" y="198"/>
                </a:lnTo>
                <a:lnTo>
                  <a:pt x="178" y="206"/>
                </a:lnTo>
                <a:lnTo>
                  <a:pt x="190" y="195"/>
                </a:lnTo>
                <a:lnTo>
                  <a:pt x="185" y="196"/>
                </a:lnTo>
                <a:lnTo>
                  <a:pt x="182" y="198"/>
                </a:lnTo>
                <a:lnTo>
                  <a:pt x="180" y="201"/>
                </a:lnTo>
                <a:lnTo>
                  <a:pt x="178" y="206"/>
                </a:lnTo>
                <a:lnTo>
                  <a:pt x="190" y="206"/>
                </a:lnTo>
                <a:lnTo>
                  <a:pt x="190" y="195"/>
                </a:lnTo>
                <a:lnTo>
                  <a:pt x="185" y="195"/>
                </a:lnTo>
                <a:lnTo>
                  <a:pt x="185" y="195"/>
                </a:lnTo>
                <a:lnTo>
                  <a:pt x="180" y="196"/>
                </a:lnTo>
                <a:lnTo>
                  <a:pt x="177" y="198"/>
                </a:lnTo>
                <a:lnTo>
                  <a:pt x="175" y="201"/>
                </a:lnTo>
                <a:lnTo>
                  <a:pt x="174" y="206"/>
                </a:lnTo>
                <a:lnTo>
                  <a:pt x="174" y="206"/>
                </a:lnTo>
                <a:lnTo>
                  <a:pt x="174" y="214"/>
                </a:lnTo>
                <a:lnTo>
                  <a:pt x="190" y="204"/>
                </a:lnTo>
                <a:lnTo>
                  <a:pt x="185" y="203"/>
                </a:lnTo>
                <a:lnTo>
                  <a:pt x="180" y="204"/>
                </a:lnTo>
                <a:lnTo>
                  <a:pt x="177" y="206"/>
                </a:lnTo>
                <a:lnTo>
                  <a:pt x="175" y="209"/>
                </a:lnTo>
                <a:lnTo>
                  <a:pt x="174" y="214"/>
                </a:lnTo>
                <a:lnTo>
                  <a:pt x="185" y="214"/>
                </a:lnTo>
                <a:lnTo>
                  <a:pt x="190" y="204"/>
                </a:lnTo>
                <a:lnTo>
                  <a:pt x="183" y="201"/>
                </a:lnTo>
                <a:lnTo>
                  <a:pt x="183" y="201"/>
                </a:lnTo>
                <a:lnTo>
                  <a:pt x="178" y="200"/>
                </a:lnTo>
                <a:lnTo>
                  <a:pt x="172" y="200"/>
                </a:lnTo>
                <a:lnTo>
                  <a:pt x="172" y="200"/>
                </a:lnTo>
                <a:lnTo>
                  <a:pt x="167" y="201"/>
                </a:lnTo>
                <a:lnTo>
                  <a:pt x="164" y="203"/>
                </a:lnTo>
                <a:lnTo>
                  <a:pt x="163" y="206"/>
                </a:lnTo>
                <a:lnTo>
                  <a:pt x="161" y="211"/>
                </a:lnTo>
                <a:lnTo>
                  <a:pt x="161" y="211"/>
                </a:lnTo>
                <a:lnTo>
                  <a:pt x="161" y="219"/>
                </a:lnTo>
                <a:lnTo>
                  <a:pt x="172" y="208"/>
                </a:lnTo>
                <a:lnTo>
                  <a:pt x="167" y="209"/>
                </a:lnTo>
                <a:lnTo>
                  <a:pt x="164" y="211"/>
                </a:lnTo>
                <a:lnTo>
                  <a:pt x="163" y="214"/>
                </a:lnTo>
                <a:lnTo>
                  <a:pt x="161" y="219"/>
                </a:lnTo>
                <a:lnTo>
                  <a:pt x="172" y="219"/>
                </a:lnTo>
                <a:lnTo>
                  <a:pt x="172" y="208"/>
                </a:lnTo>
                <a:lnTo>
                  <a:pt x="167" y="208"/>
                </a:lnTo>
                <a:lnTo>
                  <a:pt x="167" y="208"/>
                </a:lnTo>
                <a:lnTo>
                  <a:pt x="163" y="209"/>
                </a:lnTo>
                <a:lnTo>
                  <a:pt x="159" y="211"/>
                </a:lnTo>
                <a:lnTo>
                  <a:pt x="158" y="214"/>
                </a:lnTo>
                <a:lnTo>
                  <a:pt x="156" y="219"/>
                </a:lnTo>
                <a:lnTo>
                  <a:pt x="156" y="219"/>
                </a:lnTo>
                <a:lnTo>
                  <a:pt x="156" y="289"/>
                </a:lnTo>
                <a:lnTo>
                  <a:pt x="167" y="278"/>
                </a:lnTo>
                <a:lnTo>
                  <a:pt x="163" y="279"/>
                </a:lnTo>
                <a:lnTo>
                  <a:pt x="159" y="281"/>
                </a:lnTo>
                <a:lnTo>
                  <a:pt x="158" y="284"/>
                </a:lnTo>
                <a:lnTo>
                  <a:pt x="156" y="289"/>
                </a:lnTo>
                <a:lnTo>
                  <a:pt x="167" y="289"/>
                </a:lnTo>
                <a:lnTo>
                  <a:pt x="167" y="278"/>
                </a:lnTo>
                <a:lnTo>
                  <a:pt x="161" y="278"/>
                </a:lnTo>
                <a:lnTo>
                  <a:pt x="161" y="278"/>
                </a:lnTo>
                <a:lnTo>
                  <a:pt x="156" y="279"/>
                </a:lnTo>
                <a:lnTo>
                  <a:pt x="153" y="281"/>
                </a:lnTo>
                <a:lnTo>
                  <a:pt x="151" y="284"/>
                </a:lnTo>
                <a:lnTo>
                  <a:pt x="150" y="289"/>
                </a:lnTo>
                <a:lnTo>
                  <a:pt x="150" y="289"/>
                </a:lnTo>
                <a:lnTo>
                  <a:pt x="150" y="330"/>
                </a:lnTo>
                <a:lnTo>
                  <a:pt x="161" y="319"/>
                </a:lnTo>
                <a:lnTo>
                  <a:pt x="156" y="321"/>
                </a:lnTo>
                <a:lnTo>
                  <a:pt x="153" y="322"/>
                </a:lnTo>
                <a:lnTo>
                  <a:pt x="151" y="326"/>
                </a:lnTo>
                <a:lnTo>
                  <a:pt x="150" y="330"/>
                </a:lnTo>
                <a:lnTo>
                  <a:pt x="161" y="330"/>
                </a:lnTo>
                <a:lnTo>
                  <a:pt x="161" y="319"/>
                </a:lnTo>
                <a:lnTo>
                  <a:pt x="156" y="319"/>
                </a:lnTo>
                <a:lnTo>
                  <a:pt x="167" y="330"/>
                </a:lnTo>
                <a:lnTo>
                  <a:pt x="166" y="326"/>
                </a:lnTo>
                <a:lnTo>
                  <a:pt x="164" y="322"/>
                </a:lnTo>
                <a:lnTo>
                  <a:pt x="161" y="321"/>
                </a:lnTo>
                <a:lnTo>
                  <a:pt x="156" y="330"/>
                </a:lnTo>
                <a:lnTo>
                  <a:pt x="167" y="330"/>
                </a:lnTo>
                <a:lnTo>
                  <a:pt x="167" y="327"/>
                </a:lnTo>
                <a:lnTo>
                  <a:pt x="167" y="327"/>
                </a:lnTo>
                <a:lnTo>
                  <a:pt x="166" y="322"/>
                </a:lnTo>
                <a:lnTo>
                  <a:pt x="164" y="319"/>
                </a:lnTo>
                <a:lnTo>
                  <a:pt x="161" y="318"/>
                </a:lnTo>
                <a:lnTo>
                  <a:pt x="156" y="316"/>
                </a:lnTo>
                <a:lnTo>
                  <a:pt x="151" y="318"/>
                </a:lnTo>
                <a:lnTo>
                  <a:pt x="148" y="319"/>
                </a:lnTo>
                <a:lnTo>
                  <a:pt x="147" y="322"/>
                </a:lnTo>
                <a:lnTo>
                  <a:pt x="145" y="327"/>
                </a:lnTo>
                <a:lnTo>
                  <a:pt x="145" y="327"/>
                </a:lnTo>
                <a:lnTo>
                  <a:pt x="145" y="330"/>
                </a:lnTo>
                <a:lnTo>
                  <a:pt x="148" y="322"/>
                </a:lnTo>
                <a:lnTo>
                  <a:pt x="147" y="326"/>
                </a:lnTo>
                <a:lnTo>
                  <a:pt x="145" y="330"/>
                </a:lnTo>
                <a:lnTo>
                  <a:pt x="156" y="330"/>
                </a:lnTo>
                <a:lnTo>
                  <a:pt x="150" y="322"/>
                </a:lnTo>
                <a:lnTo>
                  <a:pt x="143" y="327"/>
                </a:lnTo>
                <a:lnTo>
                  <a:pt x="142" y="327"/>
                </a:lnTo>
                <a:lnTo>
                  <a:pt x="140" y="330"/>
                </a:lnTo>
                <a:lnTo>
                  <a:pt x="139" y="335"/>
                </a:lnTo>
                <a:lnTo>
                  <a:pt x="139" y="335"/>
                </a:lnTo>
                <a:lnTo>
                  <a:pt x="139" y="343"/>
                </a:lnTo>
                <a:lnTo>
                  <a:pt x="150" y="332"/>
                </a:lnTo>
                <a:lnTo>
                  <a:pt x="145" y="333"/>
                </a:lnTo>
                <a:lnTo>
                  <a:pt x="142" y="335"/>
                </a:lnTo>
                <a:lnTo>
                  <a:pt x="140" y="338"/>
                </a:lnTo>
                <a:lnTo>
                  <a:pt x="139" y="343"/>
                </a:lnTo>
                <a:lnTo>
                  <a:pt x="150" y="343"/>
                </a:lnTo>
                <a:lnTo>
                  <a:pt x="150" y="332"/>
                </a:lnTo>
                <a:lnTo>
                  <a:pt x="143" y="332"/>
                </a:lnTo>
                <a:lnTo>
                  <a:pt x="143" y="332"/>
                </a:lnTo>
                <a:lnTo>
                  <a:pt x="139" y="333"/>
                </a:lnTo>
                <a:lnTo>
                  <a:pt x="135" y="335"/>
                </a:lnTo>
                <a:lnTo>
                  <a:pt x="134" y="338"/>
                </a:lnTo>
                <a:lnTo>
                  <a:pt x="132" y="343"/>
                </a:lnTo>
                <a:lnTo>
                  <a:pt x="132" y="343"/>
                </a:lnTo>
                <a:lnTo>
                  <a:pt x="132" y="348"/>
                </a:lnTo>
                <a:lnTo>
                  <a:pt x="155" y="348"/>
                </a:lnTo>
                <a:lnTo>
                  <a:pt x="153" y="343"/>
                </a:lnTo>
                <a:lnTo>
                  <a:pt x="151" y="340"/>
                </a:lnTo>
                <a:lnTo>
                  <a:pt x="148" y="338"/>
                </a:lnTo>
                <a:lnTo>
                  <a:pt x="143" y="337"/>
                </a:lnTo>
                <a:lnTo>
                  <a:pt x="139" y="338"/>
                </a:lnTo>
                <a:lnTo>
                  <a:pt x="135" y="340"/>
                </a:lnTo>
                <a:lnTo>
                  <a:pt x="134" y="343"/>
                </a:lnTo>
                <a:lnTo>
                  <a:pt x="132" y="348"/>
                </a:lnTo>
                <a:lnTo>
                  <a:pt x="143" y="348"/>
                </a:lnTo>
                <a:lnTo>
                  <a:pt x="155" y="348"/>
                </a:lnTo>
                <a:lnTo>
                  <a:pt x="155" y="343"/>
                </a:lnTo>
                <a:lnTo>
                  <a:pt x="155" y="343"/>
                </a:lnTo>
                <a:lnTo>
                  <a:pt x="153" y="338"/>
                </a:lnTo>
                <a:lnTo>
                  <a:pt x="151" y="335"/>
                </a:lnTo>
                <a:lnTo>
                  <a:pt x="148" y="333"/>
                </a:lnTo>
                <a:lnTo>
                  <a:pt x="143" y="332"/>
                </a:lnTo>
                <a:lnTo>
                  <a:pt x="139" y="333"/>
                </a:lnTo>
                <a:lnTo>
                  <a:pt x="135" y="335"/>
                </a:lnTo>
                <a:lnTo>
                  <a:pt x="131" y="340"/>
                </a:lnTo>
                <a:lnTo>
                  <a:pt x="131" y="340"/>
                </a:lnTo>
                <a:lnTo>
                  <a:pt x="129" y="343"/>
                </a:lnTo>
                <a:lnTo>
                  <a:pt x="127" y="348"/>
                </a:lnTo>
                <a:lnTo>
                  <a:pt x="127" y="348"/>
                </a:lnTo>
                <a:lnTo>
                  <a:pt x="127" y="351"/>
                </a:lnTo>
                <a:lnTo>
                  <a:pt x="150" y="351"/>
                </a:lnTo>
                <a:lnTo>
                  <a:pt x="148" y="346"/>
                </a:lnTo>
                <a:lnTo>
                  <a:pt x="147" y="343"/>
                </a:lnTo>
                <a:lnTo>
                  <a:pt x="143" y="341"/>
                </a:lnTo>
                <a:lnTo>
                  <a:pt x="139" y="340"/>
                </a:lnTo>
                <a:lnTo>
                  <a:pt x="134" y="341"/>
                </a:lnTo>
                <a:lnTo>
                  <a:pt x="131" y="343"/>
                </a:lnTo>
                <a:lnTo>
                  <a:pt x="129" y="346"/>
                </a:lnTo>
                <a:lnTo>
                  <a:pt x="127" y="351"/>
                </a:lnTo>
                <a:lnTo>
                  <a:pt x="139" y="351"/>
                </a:lnTo>
                <a:lnTo>
                  <a:pt x="150" y="351"/>
                </a:lnTo>
                <a:lnTo>
                  <a:pt x="150" y="343"/>
                </a:lnTo>
                <a:lnTo>
                  <a:pt x="150" y="343"/>
                </a:lnTo>
                <a:lnTo>
                  <a:pt x="148" y="338"/>
                </a:lnTo>
                <a:lnTo>
                  <a:pt x="147" y="335"/>
                </a:lnTo>
                <a:lnTo>
                  <a:pt x="143" y="333"/>
                </a:lnTo>
                <a:lnTo>
                  <a:pt x="139" y="332"/>
                </a:lnTo>
                <a:lnTo>
                  <a:pt x="134" y="333"/>
                </a:lnTo>
                <a:lnTo>
                  <a:pt x="131" y="335"/>
                </a:lnTo>
                <a:lnTo>
                  <a:pt x="126" y="340"/>
                </a:lnTo>
                <a:lnTo>
                  <a:pt x="134" y="337"/>
                </a:lnTo>
                <a:lnTo>
                  <a:pt x="129" y="338"/>
                </a:lnTo>
                <a:lnTo>
                  <a:pt x="134" y="348"/>
                </a:lnTo>
                <a:lnTo>
                  <a:pt x="134" y="337"/>
                </a:lnTo>
                <a:lnTo>
                  <a:pt x="126" y="337"/>
                </a:lnTo>
                <a:lnTo>
                  <a:pt x="126" y="337"/>
                </a:lnTo>
                <a:lnTo>
                  <a:pt x="121" y="338"/>
                </a:lnTo>
                <a:lnTo>
                  <a:pt x="118" y="340"/>
                </a:lnTo>
                <a:lnTo>
                  <a:pt x="116" y="343"/>
                </a:lnTo>
                <a:lnTo>
                  <a:pt x="115" y="348"/>
                </a:lnTo>
                <a:lnTo>
                  <a:pt x="115" y="348"/>
                </a:lnTo>
                <a:lnTo>
                  <a:pt x="115" y="364"/>
                </a:lnTo>
                <a:lnTo>
                  <a:pt x="126" y="364"/>
                </a:lnTo>
                <a:lnTo>
                  <a:pt x="116" y="361"/>
                </a:lnTo>
                <a:lnTo>
                  <a:pt x="112" y="373"/>
                </a:lnTo>
                <a:lnTo>
                  <a:pt x="132" y="377"/>
                </a:lnTo>
                <a:lnTo>
                  <a:pt x="131" y="372"/>
                </a:lnTo>
                <a:lnTo>
                  <a:pt x="129" y="369"/>
                </a:lnTo>
                <a:lnTo>
                  <a:pt x="126" y="367"/>
                </a:lnTo>
                <a:lnTo>
                  <a:pt x="121" y="365"/>
                </a:lnTo>
                <a:lnTo>
                  <a:pt x="116" y="367"/>
                </a:lnTo>
                <a:lnTo>
                  <a:pt x="113" y="369"/>
                </a:lnTo>
                <a:lnTo>
                  <a:pt x="112" y="372"/>
                </a:lnTo>
                <a:lnTo>
                  <a:pt x="121" y="377"/>
                </a:lnTo>
                <a:lnTo>
                  <a:pt x="132" y="377"/>
                </a:lnTo>
                <a:lnTo>
                  <a:pt x="132" y="372"/>
                </a:lnTo>
                <a:lnTo>
                  <a:pt x="132" y="372"/>
                </a:lnTo>
                <a:lnTo>
                  <a:pt x="131" y="367"/>
                </a:lnTo>
                <a:lnTo>
                  <a:pt x="129" y="364"/>
                </a:lnTo>
                <a:lnTo>
                  <a:pt x="126" y="362"/>
                </a:lnTo>
                <a:lnTo>
                  <a:pt x="121" y="361"/>
                </a:lnTo>
                <a:lnTo>
                  <a:pt x="116" y="362"/>
                </a:lnTo>
                <a:lnTo>
                  <a:pt x="113" y="364"/>
                </a:lnTo>
                <a:lnTo>
                  <a:pt x="112" y="367"/>
                </a:lnTo>
                <a:lnTo>
                  <a:pt x="110" y="372"/>
                </a:lnTo>
                <a:lnTo>
                  <a:pt x="110" y="372"/>
                </a:lnTo>
                <a:lnTo>
                  <a:pt x="110" y="389"/>
                </a:lnTo>
                <a:lnTo>
                  <a:pt x="113" y="381"/>
                </a:lnTo>
                <a:lnTo>
                  <a:pt x="112" y="384"/>
                </a:lnTo>
                <a:lnTo>
                  <a:pt x="110" y="389"/>
                </a:lnTo>
                <a:lnTo>
                  <a:pt x="121" y="389"/>
                </a:lnTo>
                <a:lnTo>
                  <a:pt x="116" y="380"/>
                </a:lnTo>
                <a:lnTo>
                  <a:pt x="112" y="383"/>
                </a:lnTo>
                <a:lnTo>
                  <a:pt x="110" y="384"/>
                </a:lnTo>
                <a:lnTo>
                  <a:pt x="104" y="389"/>
                </a:lnTo>
                <a:lnTo>
                  <a:pt x="102" y="389"/>
                </a:lnTo>
                <a:lnTo>
                  <a:pt x="100" y="392"/>
                </a:lnTo>
                <a:lnTo>
                  <a:pt x="99" y="397"/>
                </a:lnTo>
                <a:lnTo>
                  <a:pt x="99" y="397"/>
                </a:lnTo>
                <a:lnTo>
                  <a:pt x="99" y="423"/>
                </a:lnTo>
                <a:lnTo>
                  <a:pt x="110" y="423"/>
                </a:lnTo>
                <a:lnTo>
                  <a:pt x="100" y="418"/>
                </a:lnTo>
                <a:lnTo>
                  <a:pt x="89" y="442"/>
                </a:lnTo>
                <a:lnTo>
                  <a:pt x="99" y="436"/>
                </a:lnTo>
                <a:lnTo>
                  <a:pt x="94" y="437"/>
                </a:lnTo>
                <a:lnTo>
                  <a:pt x="91" y="439"/>
                </a:lnTo>
                <a:lnTo>
                  <a:pt x="99" y="447"/>
                </a:lnTo>
                <a:lnTo>
                  <a:pt x="99" y="436"/>
                </a:lnTo>
                <a:lnTo>
                  <a:pt x="92" y="436"/>
                </a:lnTo>
                <a:lnTo>
                  <a:pt x="92" y="436"/>
                </a:lnTo>
                <a:lnTo>
                  <a:pt x="88" y="437"/>
                </a:lnTo>
                <a:lnTo>
                  <a:pt x="84" y="439"/>
                </a:lnTo>
                <a:lnTo>
                  <a:pt x="83" y="442"/>
                </a:lnTo>
                <a:lnTo>
                  <a:pt x="81" y="447"/>
                </a:lnTo>
                <a:lnTo>
                  <a:pt x="81" y="447"/>
                </a:lnTo>
                <a:lnTo>
                  <a:pt x="81" y="507"/>
                </a:lnTo>
                <a:lnTo>
                  <a:pt x="92" y="507"/>
                </a:lnTo>
                <a:lnTo>
                  <a:pt x="81" y="506"/>
                </a:lnTo>
                <a:lnTo>
                  <a:pt x="76" y="539"/>
                </a:lnTo>
                <a:lnTo>
                  <a:pt x="76" y="541"/>
                </a:lnTo>
                <a:lnTo>
                  <a:pt x="76" y="565"/>
                </a:lnTo>
                <a:lnTo>
                  <a:pt x="88" y="553"/>
                </a:lnTo>
                <a:lnTo>
                  <a:pt x="83" y="555"/>
                </a:lnTo>
                <a:lnTo>
                  <a:pt x="80" y="557"/>
                </a:lnTo>
                <a:lnTo>
                  <a:pt x="78" y="560"/>
                </a:lnTo>
                <a:lnTo>
                  <a:pt x="76" y="565"/>
                </a:lnTo>
                <a:lnTo>
                  <a:pt x="88" y="565"/>
                </a:lnTo>
                <a:lnTo>
                  <a:pt x="88" y="553"/>
                </a:lnTo>
                <a:lnTo>
                  <a:pt x="81" y="553"/>
                </a:lnTo>
                <a:lnTo>
                  <a:pt x="81" y="553"/>
                </a:lnTo>
                <a:lnTo>
                  <a:pt x="76" y="555"/>
                </a:lnTo>
                <a:lnTo>
                  <a:pt x="73" y="557"/>
                </a:lnTo>
                <a:lnTo>
                  <a:pt x="72" y="560"/>
                </a:lnTo>
                <a:lnTo>
                  <a:pt x="70" y="565"/>
                </a:lnTo>
                <a:lnTo>
                  <a:pt x="70" y="565"/>
                </a:lnTo>
                <a:lnTo>
                  <a:pt x="70" y="644"/>
                </a:lnTo>
                <a:lnTo>
                  <a:pt x="81" y="633"/>
                </a:lnTo>
                <a:lnTo>
                  <a:pt x="76" y="635"/>
                </a:lnTo>
                <a:lnTo>
                  <a:pt x="73" y="636"/>
                </a:lnTo>
                <a:lnTo>
                  <a:pt x="72" y="640"/>
                </a:lnTo>
                <a:lnTo>
                  <a:pt x="70" y="644"/>
                </a:lnTo>
                <a:lnTo>
                  <a:pt x="81" y="644"/>
                </a:lnTo>
                <a:lnTo>
                  <a:pt x="81" y="633"/>
                </a:lnTo>
                <a:lnTo>
                  <a:pt x="75" y="633"/>
                </a:lnTo>
                <a:lnTo>
                  <a:pt x="75" y="633"/>
                </a:lnTo>
                <a:lnTo>
                  <a:pt x="70" y="635"/>
                </a:lnTo>
                <a:lnTo>
                  <a:pt x="67" y="636"/>
                </a:lnTo>
                <a:lnTo>
                  <a:pt x="65" y="640"/>
                </a:lnTo>
                <a:lnTo>
                  <a:pt x="64" y="644"/>
                </a:lnTo>
                <a:lnTo>
                  <a:pt x="64" y="644"/>
                </a:lnTo>
                <a:lnTo>
                  <a:pt x="64" y="652"/>
                </a:lnTo>
                <a:lnTo>
                  <a:pt x="86" y="652"/>
                </a:lnTo>
                <a:lnTo>
                  <a:pt x="84" y="648"/>
                </a:lnTo>
                <a:lnTo>
                  <a:pt x="83" y="644"/>
                </a:lnTo>
                <a:lnTo>
                  <a:pt x="80" y="643"/>
                </a:lnTo>
                <a:lnTo>
                  <a:pt x="75" y="641"/>
                </a:lnTo>
                <a:lnTo>
                  <a:pt x="70" y="643"/>
                </a:lnTo>
                <a:lnTo>
                  <a:pt x="67" y="644"/>
                </a:lnTo>
                <a:lnTo>
                  <a:pt x="65" y="648"/>
                </a:lnTo>
                <a:lnTo>
                  <a:pt x="64" y="652"/>
                </a:lnTo>
                <a:lnTo>
                  <a:pt x="75" y="652"/>
                </a:lnTo>
                <a:lnTo>
                  <a:pt x="86" y="652"/>
                </a:lnTo>
                <a:lnTo>
                  <a:pt x="86" y="632"/>
                </a:lnTo>
                <a:lnTo>
                  <a:pt x="86" y="632"/>
                </a:lnTo>
                <a:lnTo>
                  <a:pt x="84" y="627"/>
                </a:lnTo>
                <a:lnTo>
                  <a:pt x="83" y="624"/>
                </a:lnTo>
                <a:lnTo>
                  <a:pt x="80" y="622"/>
                </a:lnTo>
                <a:lnTo>
                  <a:pt x="75" y="620"/>
                </a:lnTo>
                <a:lnTo>
                  <a:pt x="70" y="622"/>
                </a:lnTo>
                <a:lnTo>
                  <a:pt x="70" y="622"/>
                </a:lnTo>
                <a:lnTo>
                  <a:pt x="65" y="625"/>
                </a:lnTo>
                <a:lnTo>
                  <a:pt x="81" y="635"/>
                </a:lnTo>
                <a:lnTo>
                  <a:pt x="80" y="630"/>
                </a:lnTo>
                <a:lnTo>
                  <a:pt x="78" y="627"/>
                </a:lnTo>
                <a:lnTo>
                  <a:pt x="75" y="625"/>
                </a:lnTo>
                <a:lnTo>
                  <a:pt x="70" y="624"/>
                </a:lnTo>
                <a:lnTo>
                  <a:pt x="65" y="625"/>
                </a:lnTo>
                <a:lnTo>
                  <a:pt x="70" y="635"/>
                </a:lnTo>
                <a:lnTo>
                  <a:pt x="81" y="635"/>
                </a:lnTo>
                <a:lnTo>
                  <a:pt x="81" y="632"/>
                </a:lnTo>
                <a:lnTo>
                  <a:pt x="81" y="632"/>
                </a:lnTo>
                <a:lnTo>
                  <a:pt x="80" y="627"/>
                </a:lnTo>
                <a:lnTo>
                  <a:pt x="78" y="624"/>
                </a:lnTo>
                <a:lnTo>
                  <a:pt x="75" y="622"/>
                </a:lnTo>
                <a:lnTo>
                  <a:pt x="70" y="620"/>
                </a:lnTo>
                <a:lnTo>
                  <a:pt x="65" y="622"/>
                </a:lnTo>
                <a:lnTo>
                  <a:pt x="62" y="624"/>
                </a:lnTo>
                <a:lnTo>
                  <a:pt x="60" y="627"/>
                </a:lnTo>
                <a:lnTo>
                  <a:pt x="59" y="632"/>
                </a:lnTo>
                <a:lnTo>
                  <a:pt x="59" y="632"/>
                </a:lnTo>
                <a:lnTo>
                  <a:pt x="59" y="640"/>
                </a:lnTo>
                <a:lnTo>
                  <a:pt x="75" y="630"/>
                </a:lnTo>
                <a:lnTo>
                  <a:pt x="70" y="628"/>
                </a:lnTo>
                <a:lnTo>
                  <a:pt x="65" y="630"/>
                </a:lnTo>
                <a:lnTo>
                  <a:pt x="62" y="632"/>
                </a:lnTo>
                <a:lnTo>
                  <a:pt x="60" y="635"/>
                </a:lnTo>
                <a:lnTo>
                  <a:pt x="59" y="640"/>
                </a:lnTo>
                <a:lnTo>
                  <a:pt x="70" y="640"/>
                </a:lnTo>
                <a:lnTo>
                  <a:pt x="76" y="632"/>
                </a:lnTo>
                <a:lnTo>
                  <a:pt x="70" y="627"/>
                </a:lnTo>
                <a:lnTo>
                  <a:pt x="68" y="625"/>
                </a:lnTo>
                <a:lnTo>
                  <a:pt x="64" y="624"/>
                </a:lnTo>
                <a:lnTo>
                  <a:pt x="59" y="625"/>
                </a:lnTo>
                <a:lnTo>
                  <a:pt x="56" y="627"/>
                </a:lnTo>
                <a:lnTo>
                  <a:pt x="54" y="630"/>
                </a:lnTo>
                <a:lnTo>
                  <a:pt x="53" y="635"/>
                </a:lnTo>
                <a:lnTo>
                  <a:pt x="53" y="635"/>
                </a:lnTo>
                <a:lnTo>
                  <a:pt x="53" y="681"/>
                </a:lnTo>
                <a:lnTo>
                  <a:pt x="56" y="673"/>
                </a:lnTo>
                <a:lnTo>
                  <a:pt x="54" y="676"/>
                </a:lnTo>
                <a:lnTo>
                  <a:pt x="53" y="681"/>
                </a:lnTo>
                <a:lnTo>
                  <a:pt x="64" y="681"/>
                </a:lnTo>
                <a:lnTo>
                  <a:pt x="57" y="673"/>
                </a:lnTo>
                <a:lnTo>
                  <a:pt x="51" y="678"/>
                </a:lnTo>
                <a:lnTo>
                  <a:pt x="49" y="678"/>
                </a:lnTo>
                <a:lnTo>
                  <a:pt x="48" y="681"/>
                </a:lnTo>
                <a:lnTo>
                  <a:pt x="46" y="686"/>
                </a:lnTo>
                <a:lnTo>
                  <a:pt x="46" y="686"/>
                </a:lnTo>
                <a:lnTo>
                  <a:pt x="46" y="707"/>
                </a:lnTo>
                <a:lnTo>
                  <a:pt x="57" y="707"/>
                </a:lnTo>
                <a:lnTo>
                  <a:pt x="48" y="702"/>
                </a:lnTo>
                <a:lnTo>
                  <a:pt x="43" y="710"/>
                </a:lnTo>
                <a:lnTo>
                  <a:pt x="43" y="710"/>
                </a:lnTo>
                <a:lnTo>
                  <a:pt x="41" y="714"/>
                </a:lnTo>
                <a:lnTo>
                  <a:pt x="41" y="714"/>
                </a:lnTo>
                <a:lnTo>
                  <a:pt x="41" y="735"/>
                </a:lnTo>
                <a:lnTo>
                  <a:pt x="53" y="735"/>
                </a:lnTo>
                <a:lnTo>
                  <a:pt x="43" y="732"/>
                </a:lnTo>
                <a:lnTo>
                  <a:pt x="38" y="745"/>
                </a:lnTo>
                <a:lnTo>
                  <a:pt x="37" y="748"/>
                </a:lnTo>
                <a:lnTo>
                  <a:pt x="37" y="748"/>
                </a:lnTo>
                <a:lnTo>
                  <a:pt x="37" y="794"/>
                </a:lnTo>
                <a:lnTo>
                  <a:pt x="48" y="783"/>
                </a:lnTo>
                <a:lnTo>
                  <a:pt x="43" y="785"/>
                </a:lnTo>
                <a:lnTo>
                  <a:pt x="40" y="786"/>
                </a:lnTo>
                <a:lnTo>
                  <a:pt x="38" y="789"/>
                </a:lnTo>
                <a:lnTo>
                  <a:pt x="37" y="794"/>
                </a:lnTo>
                <a:lnTo>
                  <a:pt x="48" y="794"/>
                </a:lnTo>
                <a:lnTo>
                  <a:pt x="53" y="785"/>
                </a:lnTo>
                <a:lnTo>
                  <a:pt x="45" y="781"/>
                </a:lnTo>
                <a:lnTo>
                  <a:pt x="51" y="791"/>
                </a:lnTo>
                <a:lnTo>
                  <a:pt x="49" y="786"/>
                </a:lnTo>
                <a:lnTo>
                  <a:pt x="48" y="783"/>
                </a:lnTo>
                <a:lnTo>
                  <a:pt x="45" y="781"/>
                </a:lnTo>
                <a:lnTo>
                  <a:pt x="40" y="791"/>
                </a:lnTo>
                <a:lnTo>
                  <a:pt x="51" y="791"/>
                </a:lnTo>
                <a:lnTo>
                  <a:pt x="51" y="743"/>
                </a:lnTo>
                <a:lnTo>
                  <a:pt x="51" y="743"/>
                </a:lnTo>
                <a:lnTo>
                  <a:pt x="49" y="738"/>
                </a:lnTo>
                <a:lnTo>
                  <a:pt x="48" y="735"/>
                </a:lnTo>
                <a:lnTo>
                  <a:pt x="45" y="734"/>
                </a:lnTo>
                <a:lnTo>
                  <a:pt x="40" y="732"/>
                </a:lnTo>
                <a:lnTo>
                  <a:pt x="35" y="734"/>
                </a:lnTo>
                <a:lnTo>
                  <a:pt x="32" y="735"/>
                </a:lnTo>
                <a:lnTo>
                  <a:pt x="30" y="738"/>
                </a:lnTo>
                <a:lnTo>
                  <a:pt x="29" y="743"/>
                </a:lnTo>
                <a:lnTo>
                  <a:pt x="29" y="743"/>
                </a:lnTo>
                <a:lnTo>
                  <a:pt x="29" y="931"/>
                </a:lnTo>
                <a:lnTo>
                  <a:pt x="51" y="931"/>
                </a:lnTo>
                <a:lnTo>
                  <a:pt x="49" y="927"/>
                </a:lnTo>
                <a:lnTo>
                  <a:pt x="48" y="923"/>
                </a:lnTo>
                <a:lnTo>
                  <a:pt x="45" y="922"/>
                </a:lnTo>
                <a:lnTo>
                  <a:pt x="40" y="920"/>
                </a:lnTo>
                <a:lnTo>
                  <a:pt x="35" y="922"/>
                </a:lnTo>
                <a:lnTo>
                  <a:pt x="32" y="923"/>
                </a:lnTo>
                <a:lnTo>
                  <a:pt x="30" y="927"/>
                </a:lnTo>
                <a:lnTo>
                  <a:pt x="29" y="931"/>
                </a:lnTo>
                <a:lnTo>
                  <a:pt x="40" y="931"/>
                </a:lnTo>
                <a:lnTo>
                  <a:pt x="51" y="931"/>
                </a:lnTo>
                <a:lnTo>
                  <a:pt x="51" y="928"/>
                </a:lnTo>
                <a:lnTo>
                  <a:pt x="51" y="928"/>
                </a:lnTo>
                <a:lnTo>
                  <a:pt x="49" y="923"/>
                </a:lnTo>
                <a:lnTo>
                  <a:pt x="48" y="920"/>
                </a:lnTo>
                <a:lnTo>
                  <a:pt x="45" y="919"/>
                </a:lnTo>
                <a:lnTo>
                  <a:pt x="40" y="917"/>
                </a:lnTo>
                <a:lnTo>
                  <a:pt x="35" y="919"/>
                </a:lnTo>
                <a:lnTo>
                  <a:pt x="32" y="920"/>
                </a:lnTo>
                <a:lnTo>
                  <a:pt x="30" y="923"/>
                </a:lnTo>
                <a:lnTo>
                  <a:pt x="30" y="925"/>
                </a:lnTo>
                <a:lnTo>
                  <a:pt x="25" y="941"/>
                </a:lnTo>
                <a:lnTo>
                  <a:pt x="46" y="944"/>
                </a:lnTo>
                <a:lnTo>
                  <a:pt x="45" y="939"/>
                </a:lnTo>
                <a:lnTo>
                  <a:pt x="43" y="936"/>
                </a:lnTo>
                <a:lnTo>
                  <a:pt x="40" y="934"/>
                </a:lnTo>
                <a:lnTo>
                  <a:pt x="35" y="933"/>
                </a:lnTo>
                <a:lnTo>
                  <a:pt x="30" y="934"/>
                </a:lnTo>
                <a:lnTo>
                  <a:pt x="27" y="936"/>
                </a:lnTo>
                <a:lnTo>
                  <a:pt x="25" y="939"/>
                </a:lnTo>
                <a:lnTo>
                  <a:pt x="35" y="944"/>
                </a:lnTo>
                <a:lnTo>
                  <a:pt x="46" y="944"/>
                </a:lnTo>
                <a:lnTo>
                  <a:pt x="46" y="941"/>
                </a:lnTo>
                <a:lnTo>
                  <a:pt x="46" y="941"/>
                </a:lnTo>
                <a:lnTo>
                  <a:pt x="45" y="936"/>
                </a:lnTo>
                <a:lnTo>
                  <a:pt x="43" y="933"/>
                </a:lnTo>
                <a:lnTo>
                  <a:pt x="40" y="931"/>
                </a:lnTo>
                <a:lnTo>
                  <a:pt x="35" y="930"/>
                </a:lnTo>
                <a:lnTo>
                  <a:pt x="30" y="931"/>
                </a:lnTo>
                <a:lnTo>
                  <a:pt x="27" y="933"/>
                </a:lnTo>
                <a:lnTo>
                  <a:pt x="25" y="936"/>
                </a:lnTo>
                <a:lnTo>
                  <a:pt x="24" y="941"/>
                </a:lnTo>
                <a:lnTo>
                  <a:pt x="24" y="941"/>
                </a:lnTo>
                <a:lnTo>
                  <a:pt x="24" y="1027"/>
                </a:lnTo>
                <a:lnTo>
                  <a:pt x="35" y="1016"/>
                </a:lnTo>
                <a:lnTo>
                  <a:pt x="30" y="1017"/>
                </a:lnTo>
                <a:lnTo>
                  <a:pt x="27" y="1019"/>
                </a:lnTo>
                <a:lnTo>
                  <a:pt x="25" y="1022"/>
                </a:lnTo>
                <a:lnTo>
                  <a:pt x="24" y="1027"/>
                </a:lnTo>
                <a:lnTo>
                  <a:pt x="35" y="1027"/>
                </a:lnTo>
                <a:lnTo>
                  <a:pt x="35" y="1016"/>
                </a:lnTo>
                <a:lnTo>
                  <a:pt x="29" y="1016"/>
                </a:lnTo>
                <a:lnTo>
                  <a:pt x="40" y="1027"/>
                </a:lnTo>
                <a:lnTo>
                  <a:pt x="38" y="1022"/>
                </a:lnTo>
                <a:lnTo>
                  <a:pt x="37" y="1019"/>
                </a:lnTo>
                <a:lnTo>
                  <a:pt x="33" y="1017"/>
                </a:lnTo>
                <a:lnTo>
                  <a:pt x="29" y="1027"/>
                </a:lnTo>
                <a:lnTo>
                  <a:pt x="40" y="1027"/>
                </a:lnTo>
                <a:lnTo>
                  <a:pt x="40" y="1024"/>
                </a:lnTo>
                <a:lnTo>
                  <a:pt x="40" y="1024"/>
                </a:lnTo>
                <a:lnTo>
                  <a:pt x="38" y="1019"/>
                </a:lnTo>
                <a:lnTo>
                  <a:pt x="37" y="1016"/>
                </a:lnTo>
                <a:lnTo>
                  <a:pt x="33" y="1014"/>
                </a:lnTo>
                <a:lnTo>
                  <a:pt x="29" y="1013"/>
                </a:lnTo>
                <a:lnTo>
                  <a:pt x="24" y="1014"/>
                </a:lnTo>
                <a:lnTo>
                  <a:pt x="21" y="1016"/>
                </a:lnTo>
                <a:lnTo>
                  <a:pt x="19" y="1019"/>
                </a:lnTo>
                <a:lnTo>
                  <a:pt x="17" y="1024"/>
                </a:lnTo>
                <a:lnTo>
                  <a:pt x="17" y="1024"/>
                </a:lnTo>
                <a:lnTo>
                  <a:pt x="17" y="1129"/>
                </a:lnTo>
                <a:lnTo>
                  <a:pt x="29" y="1129"/>
                </a:lnTo>
                <a:lnTo>
                  <a:pt x="19" y="1124"/>
                </a:lnTo>
                <a:lnTo>
                  <a:pt x="14" y="1132"/>
                </a:lnTo>
                <a:lnTo>
                  <a:pt x="14" y="1132"/>
                </a:lnTo>
                <a:lnTo>
                  <a:pt x="13" y="1137"/>
                </a:lnTo>
                <a:lnTo>
                  <a:pt x="13" y="1137"/>
                </a:lnTo>
                <a:lnTo>
                  <a:pt x="13" y="1166"/>
                </a:lnTo>
                <a:lnTo>
                  <a:pt x="35" y="1166"/>
                </a:lnTo>
                <a:lnTo>
                  <a:pt x="33" y="1161"/>
                </a:lnTo>
                <a:lnTo>
                  <a:pt x="32" y="1158"/>
                </a:lnTo>
                <a:lnTo>
                  <a:pt x="29" y="1156"/>
                </a:lnTo>
                <a:lnTo>
                  <a:pt x="24" y="1155"/>
                </a:lnTo>
                <a:lnTo>
                  <a:pt x="19" y="1156"/>
                </a:lnTo>
                <a:lnTo>
                  <a:pt x="16" y="1158"/>
                </a:lnTo>
                <a:lnTo>
                  <a:pt x="14" y="1161"/>
                </a:lnTo>
                <a:lnTo>
                  <a:pt x="13" y="1166"/>
                </a:lnTo>
                <a:lnTo>
                  <a:pt x="24" y="1166"/>
                </a:lnTo>
                <a:lnTo>
                  <a:pt x="35" y="1166"/>
                </a:lnTo>
                <a:lnTo>
                  <a:pt x="35" y="1153"/>
                </a:lnTo>
                <a:lnTo>
                  <a:pt x="35" y="1153"/>
                </a:lnTo>
                <a:lnTo>
                  <a:pt x="33" y="1148"/>
                </a:lnTo>
                <a:lnTo>
                  <a:pt x="32" y="1145"/>
                </a:lnTo>
                <a:lnTo>
                  <a:pt x="29" y="1143"/>
                </a:lnTo>
                <a:lnTo>
                  <a:pt x="24" y="1142"/>
                </a:lnTo>
                <a:lnTo>
                  <a:pt x="17" y="1142"/>
                </a:lnTo>
                <a:lnTo>
                  <a:pt x="17" y="1142"/>
                </a:lnTo>
                <a:lnTo>
                  <a:pt x="13" y="1143"/>
                </a:lnTo>
                <a:lnTo>
                  <a:pt x="9" y="1145"/>
                </a:lnTo>
                <a:lnTo>
                  <a:pt x="8" y="1148"/>
                </a:lnTo>
                <a:lnTo>
                  <a:pt x="6" y="1153"/>
                </a:lnTo>
                <a:lnTo>
                  <a:pt x="6" y="1153"/>
                </a:lnTo>
                <a:lnTo>
                  <a:pt x="6" y="1204"/>
                </a:lnTo>
                <a:lnTo>
                  <a:pt x="9" y="1196"/>
                </a:lnTo>
                <a:lnTo>
                  <a:pt x="8" y="1199"/>
                </a:lnTo>
                <a:lnTo>
                  <a:pt x="6" y="1204"/>
                </a:lnTo>
                <a:lnTo>
                  <a:pt x="17" y="1204"/>
                </a:lnTo>
                <a:lnTo>
                  <a:pt x="13" y="1194"/>
                </a:lnTo>
                <a:lnTo>
                  <a:pt x="6" y="1198"/>
                </a:lnTo>
                <a:lnTo>
                  <a:pt x="3" y="1199"/>
                </a:lnTo>
                <a:lnTo>
                  <a:pt x="2" y="1202"/>
                </a:lnTo>
                <a:lnTo>
                  <a:pt x="0" y="1207"/>
                </a:lnTo>
                <a:lnTo>
                  <a:pt x="0" y="1207"/>
                </a:lnTo>
                <a:lnTo>
                  <a:pt x="0" y="122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49">
            <a:extLst>
              <a:ext uri="{FF2B5EF4-FFF2-40B4-BE49-F238E27FC236}">
                <a16:creationId xmlns:a16="http://schemas.microsoft.com/office/drawing/2014/main" id="{E3ED4500-B84B-4FCB-BB6E-E9B426E807CF}"/>
              </a:ext>
            </a:extLst>
          </p:cNvPr>
          <p:cNvSpPr>
            <a:spLocks/>
          </p:cNvSpPr>
          <p:nvPr/>
        </p:nvSpPr>
        <p:spPr bwMode="auto">
          <a:xfrm>
            <a:off x="5026025" y="2343150"/>
            <a:ext cx="1149350" cy="169863"/>
          </a:xfrm>
          <a:custGeom>
            <a:avLst/>
            <a:gdLst>
              <a:gd name="T0" fmla="*/ 16 w 724"/>
              <a:gd name="T1" fmla="*/ 106 h 107"/>
              <a:gd name="T2" fmla="*/ 21 w 724"/>
              <a:gd name="T3" fmla="*/ 98 h 107"/>
              <a:gd name="T4" fmla="*/ 35 w 724"/>
              <a:gd name="T5" fmla="*/ 88 h 107"/>
              <a:gd name="T6" fmla="*/ 65 w 724"/>
              <a:gd name="T7" fmla="*/ 91 h 107"/>
              <a:gd name="T8" fmla="*/ 70 w 724"/>
              <a:gd name="T9" fmla="*/ 80 h 107"/>
              <a:gd name="T10" fmla="*/ 105 w 724"/>
              <a:gd name="T11" fmla="*/ 80 h 107"/>
              <a:gd name="T12" fmla="*/ 97 w 724"/>
              <a:gd name="T13" fmla="*/ 79 h 107"/>
              <a:gd name="T14" fmla="*/ 134 w 724"/>
              <a:gd name="T15" fmla="*/ 77 h 107"/>
              <a:gd name="T16" fmla="*/ 190 w 724"/>
              <a:gd name="T17" fmla="*/ 83 h 107"/>
              <a:gd name="T18" fmla="*/ 199 w 724"/>
              <a:gd name="T19" fmla="*/ 79 h 107"/>
              <a:gd name="T20" fmla="*/ 218 w 724"/>
              <a:gd name="T21" fmla="*/ 74 h 107"/>
              <a:gd name="T22" fmla="*/ 237 w 724"/>
              <a:gd name="T23" fmla="*/ 67 h 107"/>
              <a:gd name="T24" fmla="*/ 229 w 724"/>
              <a:gd name="T25" fmla="*/ 59 h 107"/>
              <a:gd name="T26" fmla="*/ 276 w 724"/>
              <a:gd name="T27" fmla="*/ 56 h 107"/>
              <a:gd name="T28" fmla="*/ 287 w 724"/>
              <a:gd name="T29" fmla="*/ 40 h 107"/>
              <a:gd name="T30" fmla="*/ 309 w 724"/>
              <a:gd name="T31" fmla="*/ 47 h 107"/>
              <a:gd name="T32" fmla="*/ 314 w 724"/>
              <a:gd name="T33" fmla="*/ 50 h 107"/>
              <a:gd name="T34" fmla="*/ 344 w 724"/>
              <a:gd name="T35" fmla="*/ 48 h 107"/>
              <a:gd name="T36" fmla="*/ 355 w 724"/>
              <a:gd name="T37" fmla="*/ 37 h 107"/>
              <a:gd name="T38" fmla="*/ 402 w 724"/>
              <a:gd name="T39" fmla="*/ 48 h 107"/>
              <a:gd name="T40" fmla="*/ 430 w 724"/>
              <a:gd name="T41" fmla="*/ 32 h 107"/>
              <a:gd name="T42" fmla="*/ 454 w 724"/>
              <a:gd name="T43" fmla="*/ 39 h 107"/>
              <a:gd name="T44" fmla="*/ 477 w 724"/>
              <a:gd name="T45" fmla="*/ 35 h 107"/>
              <a:gd name="T46" fmla="*/ 505 w 724"/>
              <a:gd name="T47" fmla="*/ 20 h 107"/>
              <a:gd name="T48" fmla="*/ 540 w 724"/>
              <a:gd name="T49" fmla="*/ 31 h 107"/>
              <a:gd name="T50" fmla="*/ 596 w 724"/>
              <a:gd name="T51" fmla="*/ 31 h 107"/>
              <a:gd name="T52" fmla="*/ 620 w 724"/>
              <a:gd name="T53" fmla="*/ 28 h 107"/>
              <a:gd name="T54" fmla="*/ 673 w 724"/>
              <a:gd name="T55" fmla="*/ 28 h 107"/>
              <a:gd name="T56" fmla="*/ 682 w 724"/>
              <a:gd name="T57" fmla="*/ 23 h 107"/>
              <a:gd name="T58" fmla="*/ 706 w 724"/>
              <a:gd name="T59" fmla="*/ 28 h 107"/>
              <a:gd name="T60" fmla="*/ 724 w 724"/>
              <a:gd name="T61" fmla="*/ 23 h 107"/>
              <a:gd name="T62" fmla="*/ 706 w 724"/>
              <a:gd name="T63" fmla="*/ 5 h 107"/>
              <a:gd name="T64" fmla="*/ 682 w 724"/>
              <a:gd name="T65" fmla="*/ 0 h 107"/>
              <a:gd name="T66" fmla="*/ 673 w 724"/>
              <a:gd name="T67" fmla="*/ 5 h 107"/>
              <a:gd name="T68" fmla="*/ 620 w 724"/>
              <a:gd name="T69" fmla="*/ 5 h 107"/>
              <a:gd name="T70" fmla="*/ 596 w 724"/>
              <a:gd name="T71" fmla="*/ 8 h 107"/>
              <a:gd name="T72" fmla="*/ 540 w 724"/>
              <a:gd name="T73" fmla="*/ 8 h 107"/>
              <a:gd name="T74" fmla="*/ 499 w 724"/>
              <a:gd name="T75" fmla="*/ 12 h 107"/>
              <a:gd name="T76" fmla="*/ 477 w 724"/>
              <a:gd name="T77" fmla="*/ 13 h 107"/>
              <a:gd name="T78" fmla="*/ 454 w 724"/>
              <a:gd name="T79" fmla="*/ 16 h 107"/>
              <a:gd name="T80" fmla="*/ 418 w 724"/>
              <a:gd name="T81" fmla="*/ 29 h 107"/>
              <a:gd name="T82" fmla="*/ 395 w 724"/>
              <a:gd name="T83" fmla="*/ 26 h 107"/>
              <a:gd name="T84" fmla="*/ 351 w 724"/>
              <a:gd name="T85" fmla="*/ 28 h 107"/>
              <a:gd name="T86" fmla="*/ 349 w 724"/>
              <a:gd name="T87" fmla="*/ 28 h 107"/>
              <a:gd name="T88" fmla="*/ 311 w 724"/>
              <a:gd name="T89" fmla="*/ 28 h 107"/>
              <a:gd name="T90" fmla="*/ 304 w 724"/>
              <a:gd name="T91" fmla="*/ 26 h 107"/>
              <a:gd name="T92" fmla="*/ 282 w 724"/>
              <a:gd name="T93" fmla="*/ 31 h 107"/>
              <a:gd name="T94" fmla="*/ 271 w 724"/>
              <a:gd name="T95" fmla="*/ 34 h 107"/>
              <a:gd name="T96" fmla="*/ 236 w 724"/>
              <a:gd name="T97" fmla="*/ 37 h 107"/>
              <a:gd name="T98" fmla="*/ 229 w 724"/>
              <a:gd name="T99" fmla="*/ 48 h 107"/>
              <a:gd name="T100" fmla="*/ 220 w 724"/>
              <a:gd name="T101" fmla="*/ 50 h 107"/>
              <a:gd name="T102" fmla="*/ 202 w 724"/>
              <a:gd name="T103" fmla="*/ 53 h 107"/>
              <a:gd name="T104" fmla="*/ 190 w 724"/>
              <a:gd name="T105" fmla="*/ 61 h 107"/>
              <a:gd name="T106" fmla="*/ 148 w 724"/>
              <a:gd name="T107" fmla="*/ 61 h 107"/>
              <a:gd name="T108" fmla="*/ 115 w 724"/>
              <a:gd name="T109" fmla="*/ 56 h 107"/>
              <a:gd name="T110" fmla="*/ 86 w 724"/>
              <a:gd name="T111" fmla="*/ 67 h 107"/>
              <a:gd name="T112" fmla="*/ 81 w 724"/>
              <a:gd name="T113" fmla="*/ 71 h 107"/>
              <a:gd name="T114" fmla="*/ 62 w 724"/>
              <a:gd name="T115" fmla="*/ 83 h 107"/>
              <a:gd name="T116" fmla="*/ 53 w 724"/>
              <a:gd name="T117" fmla="*/ 88 h 107"/>
              <a:gd name="T118" fmla="*/ 24 w 724"/>
              <a:gd name="T119" fmla="*/ 83 h 107"/>
              <a:gd name="T120" fmla="*/ 2 w 724"/>
              <a:gd name="T121" fmla="*/ 88 h 107"/>
              <a:gd name="T122" fmla="*/ 6 w 724"/>
              <a:gd name="T123" fmla="*/ 8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4" h="107">
                <a:moveTo>
                  <a:pt x="22" y="93"/>
                </a:moveTo>
                <a:lnTo>
                  <a:pt x="0" y="93"/>
                </a:lnTo>
                <a:lnTo>
                  <a:pt x="0" y="96"/>
                </a:lnTo>
                <a:lnTo>
                  <a:pt x="0" y="96"/>
                </a:lnTo>
                <a:lnTo>
                  <a:pt x="2" y="101"/>
                </a:lnTo>
                <a:lnTo>
                  <a:pt x="3" y="104"/>
                </a:lnTo>
                <a:lnTo>
                  <a:pt x="6" y="106"/>
                </a:lnTo>
                <a:lnTo>
                  <a:pt x="11" y="107"/>
                </a:lnTo>
                <a:lnTo>
                  <a:pt x="16" y="106"/>
                </a:lnTo>
                <a:lnTo>
                  <a:pt x="19" y="104"/>
                </a:lnTo>
                <a:lnTo>
                  <a:pt x="21" y="101"/>
                </a:lnTo>
                <a:lnTo>
                  <a:pt x="22" y="96"/>
                </a:lnTo>
                <a:lnTo>
                  <a:pt x="22" y="93"/>
                </a:lnTo>
                <a:lnTo>
                  <a:pt x="11" y="93"/>
                </a:lnTo>
                <a:lnTo>
                  <a:pt x="11" y="104"/>
                </a:lnTo>
                <a:lnTo>
                  <a:pt x="16" y="102"/>
                </a:lnTo>
                <a:lnTo>
                  <a:pt x="19" y="101"/>
                </a:lnTo>
                <a:lnTo>
                  <a:pt x="21" y="98"/>
                </a:lnTo>
                <a:lnTo>
                  <a:pt x="11" y="104"/>
                </a:lnTo>
                <a:lnTo>
                  <a:pt x="17" y="104"/>
                </a:lnTo>
                <a:lnTo>
                  <a:pt x="24" y="104"/>
                </a:lnTo>
                <a:lnTo>
                  <a:pt x="29" y="104"/>
                </a:lnTo>
                <a:lnTo>
                  <a:pt x="29" y="104"/>
                </a:lnTo>
                <a:lnTo>
                  <a:pt x="33" y="102"/>
                </a:lnTo>
                <a:lnTo>
                  <a:pt x="35" y="102"/>
                </a:lnTo>
                <a:lnTo>
                  <a:pt x="41" y="98"/>
                </a:lnTo>
                <a:lnTo>
                  <a:pt x="35" y="88"/>
                </a:lnTo>
                <a:lnTo>
                  <a:pt x="35" y="99"/>
                </a:lnTo>
                <a:lnTo>
                  <a:pt x="40" y="98"/>
                </a:lnTo>
                <a:lnTo>
                  <a:pt x="35" y="99"/>
                </a:lnTo>
                <a:lnTo>
                  <a:pt x="40" y="99"/>
                </a:lnTo>
                <a:lnTo>
                  <a:pt x="53" y="99"/>
                </a:lnTo>
                <a:lnTo>
                  <a:pt x="53" y="99"/>
                </a:lnTo>
                <a:lnTo>
                  <a:pt x="57" y="98"/>
                </a:lnTo>
                <a:lnTo>
                  <a:pt x="61" y="96"/>
                </a:lnTo>
                <a:lnTo>
                  <a:pt x="65" y="91"/>
                </a:lnTo>
                <a:lnTo>
                  <a:pt x="57" y="83"/>
                </a:lnTo>
                <a:lnTo>
                  <a:pt x="57" y="94"/>
                </a:lnTo>
                <a:lnTo>
                  <a:pt x="62" y="93"/>
                </a:lnTo>
                <a:lnTo>
                  <a:pt x="57" y="94"/>
                </a:lnTo>
                <a:lnTo>
                  <a:pt x="62" y="94"/>
                </a:lnTo>
                <a:lnTo>
                  <a:pt x="62" y="94"/>
                </a:lnTo>
                <a:lnTo>
                  <a:pt x="67" y="94"/>
                </a:lnTo>
                <a:lnTo>
                  <a:pt x="75" y="91"/>
                </a:lnTo>
                <a:lnTo>
                  <a:pt x="70" y="80"/>
                </a:lnTo>
                <a:lnTo>
                  <a:pt x="70" y="91"/>
                </a:lnTo>
                <a:lnTo>
                  <a:pt x="75" y="91"/>
                </a:lnTo>
                <a:lnTo>
                  <a:pt x="80" y="91"/>
                </a:lnTo>
                <a:lnTo>
                  <a:pt x="86" y="91"/>
                </a:lnTo>
                <a:lnTo>
                  <a:pt x="86" y="91"/>
                </a:lnTo>
                <a:lnTo>
                  <a:pt x="91" y="90"/>
                </a:lnTo>
                <a:lnTo>
                  <a:pt x="92" y="90"/>
                </a:lnTo>
                <a:lnTo>
                  <a:pt x="104" y="82"/>
                </a:lnTo>
                <a:lnTo>
                  <a:pt x="105" y="80"/>
                </a:lnTo>
                <a:lnTo>
                  <a:pt x="107" y="77"/>
                </a:lnTo>
                <a:lnTo>
                  <a:pt x="108" y="72"/>
                </a:lnTo>
                <a:lnTo>
                  <a:pt x="108" y="67"/>
                </a:lnTo>
                <a:lnTo>
                  <a:pt x="97" y="67"/>
                </a:lnTo>
                <a:lnTo>
                  <a:pt x="97" y="79"/>
                </a:lnTo>
                <a:lnTo>
                  <a:pt x="102" y="77"/>
                </a:lnTo>
                <a:lnTo>
                  <a:pt x="105" y="75"/>
                </a:lnTo>
                <a:lnTo>
                  <a:pt x="107" y="72"/>
                </a:lnTo>
                <a:lnTo>
                  <a:pt x="97" y="79"/>
                </a:lnTo>
                <a:lnTo>
                  <a:pt x="104" y="79"/>
                </a:lnTo>
                <a:lnTo>
                  <a:pt x="108" y="79"/>
                </a:lnTo>
                <a:lnTo>
                  <a:pt x="115" y="79"/>
                </a:lnTo>
                <a:lnTo>
                  <a:pt x="121" y="79"/>
                </a:lnTo>
                <a:lnTo>
                  <a:pt x="126" y="79"/>
                </a:lnTo>
                <a:lnTo>
                  <a:pt x="131" y="79"/>
                </a:lnTo>
                <a:lnTo>
                  <a:pt x="139" y="79"/>
                </a:lnTo>
                <a:lnTo>
                  <a:pt x="139" y="67"/>
                </a:lnTo>
                <a:lnTo>
                  <a:pt x="134" y="77"/>
                </a:lnTo>
                <a:lnTo>
                  <a:pt x="143" y="82"/>
                </a:lnTo>
                <a:lnTo>
                  <a:pt x="143" y="82"/>
                </a:lnTo>
                <a:lnTo>
                  <a:pt x="148" y="83"/>
                </a:lnTo>
                <a:lnTo>
                  <a:pt x="155" y="83"/>
                </a:lnTo>
                <a:lnTo>
                  <a:pt x="166" y="83"/>
                </a:lnTo>
                <a:lnTo>
                  <a:pt x="172" y="83"/>
                </a:lnTo>
                <a:lnTo>
                  <a:pt x="177" y="83"/>
                </a:lnTo>
                <a:lnTo>
                  <a:pt x="183" y="83"/>
                </a:lnTo>
                <a:lnTo>
                  <a:pt x="190" y="83"/>
                </a:lnTo>
                <a:lnTo>
                  <a:pt x="190" y="83"/>
                </a:lnTo>
                <a:lnTo>
                  <a:pt x="194" y="82"/>
                </a:lnTo>
                <a:lnTo>
                  <a:pt x="198" y="80"/>
                </a:lnTo>
                <a:lnTo>
                  <a:pt x="202" y="75"/>
                </a:lnTo>
                <a:lnTo>
                  <a:pt x="194" y="67"/>
                </a:lnTo>
                <a:lnTo>
                  <a:pt x="194" y="79"/>
                </a:lnTo>
                <a:lnTo>
                  <a:pt x="199" y="77"/>
                </a:lnTo>
                <a:lnTo>
                  <a:pt x="194" y="79"/>
                </a:lnTo>
                <a:lnTo>
                  <a:pt x="199" y="79"/>
                </a:lnTo>
                <a:lnTo>
                  <a:pt x="199" y="79"/>
                </a:lnTo>
                <a:lnTo>
                  <a:pt x="204" y="77"/>
                </a:lnTo>
                <a:lnTo>
                  <a:pt x="206" y="77"/>
                </a:lnTo>
                <a:lnTo>
                  <a:pt x="214" y="72"/>
                </a:lnTo>
                <a:lnTo>
                  <a:pt x="207" y="63"/>
                </a:lnTo>
                <a:lnTo>
                  <a:pt x="207" y="74"/>
                </a:lnTo>
                <a:lnTo>
                  <a:pt x="212" y="74"/>
                </a:lnTo>
                <a:lnTo>
                  <a:pt x="218" y="74"/>
                </a:lnTo>
                <a:lnTo>
                  <a:pt x="218" y="74"/>
                </a:lnTo>
                <a:lnTo>
                  <a:pt x="223" y="72"/>
                </a:lnTo>
                <a:lnTo>
                  <a:pt x="223" y="72"/>
                </a:lnTo>
                <a:lnTo>
                  <a:pt x="229" y="69"/>
                </a:lnTo>
                <a:lnTo>
                  <a:pt x="225" y="59"/>
                </a:lnTo>
                <a:lnTo>
                  <a:pt x="225" y="71"/>
                </a:lnTo>
                <a:lnTo>
                  <a:pt x="229" y="71"/>
                </a:lnTo>
                <a:lnTo>
                  <a:pt x="229" y="71"/>
                </a:lnTo>
                <a:lnTo>
                  <a:pt x="234" y="69"/>
                </a:lnTo>
                <a:lnTo>
                  <a:pt x="237" y="67"/>
                </a:lnTo>
                <a:lnTo>
                  <a:pt x="239" y="64"/>
                </a:lnTo>
                <a:lnTo>
                  <a:pt x="241" y="59"/>
                </a:lnTo>
                <a:lnTo>
                  <a:pt x="241" y="48"/>
                </a:lnTo>
                <a:lnTo>
                  <a:pt x="229" y="48"/>
                </a:lnTo>
                <a:lnTo>
                  <a:pt x="229" y="59"/>
                </a:lnTo>
                <a:lnTo>
                  <a:pt x="234" y="58"/>
                </a:lnTo>
                <a:lnTo>
                  <a:pt x="237" y="56"/>
                </a:lnTo>
                <a:lnTo>
                  <a:pt x="239" y="53"/>
                </a:lnTo>
                <a:lnTo>
                  <a:pt x="229" y="59"/>
                </a:lnTo>
                <a:lnTo>
                  <a:pt x="236" y="59"/>
                </a:lnTo>
                <a:lnTo>
                  <a:pt x="241" y="59"/>
                </a:lnTo>
                <a:lnTo>
                  <a:pt x="247" y="59"/>
                </a:lnTo>
                <a:lnTo>
                  <a:pt x="253" y="59"/>
                </a:lnTo>
                <a:lnTo>
                  <a:pt x="258" y="59"/>
                </a:lnTo>
                <a:lnTo>
                  <a:pt x="263" y="59"/>
                </a:lnTo>
                <a:lnTo>
                  <a:pt x="263" y="59"/>
                </a:lnTo>
                <a:lnTo>
                  <a:pt x="268" y="59"/>
                </a:lnTo>
                <a:lnTo>
                  <a:pt x="276" y="56"/>
                </a:lnTo>
                <a:lnTo>
                  <a:pt x="271" y="45"/>
                </a:lnTo>
                <a:lnTo>
                  <a:pt x="271" y="56"/>
                </a:lnTo>
                <a:lnTo>
                  <a:pt x="276" y="56"/>
                </a:lnTo>
                <a:lnTo>
                  <a:pt x="280" y="56"/>
                </a:lnTo>
                <a:lnTo>
                  <a:pt x="280" y="56"/>
                </a:lnTo>
                <a:lnTo>
                  <a:pt x="285" y="55"/>
                </a:lnTo>
                <a:lnTo>
                  <a:pt x="287" y="55"/>
                </a:lnTo>
                <a:lnTo>
                  <a:pt x="293" y="50"/>
                </a:lnTo>
                <a:lnTo>
                  <a:pt x="287" y="40"/>
                </a:lnTo>
                <a:lnTo>
                  <a:pt x="287" y="51"/>
                </a:lnTo>
                <a:lnTo>
                  <a:pt x="292" y="50"/>
                </a:lnTo>
                <a:lnTo>
                  <a:pt x="287" y="51"/>
                </a:lnTo>
                <a:lnTo>
                  <a:pt x="293" y="51"/>
                </a:lnTo>
                <a:lnTo>
                  <a:pt x="298" y="51"/>
                </a:lnTo>
                <a:lnTo>
                  <a:pt x="298" y="51"/>
                </a:lnTo>
                <a:lnTo>
                  <a:pt x="303" y="50"/>
                </a:lnTo>
                <a:lnTo>
                  <a:pt x="303" y="50"/>
                </a:lnTo>
                <a:lnTo>
                  <a:pt x="309" y="47"/>
                </a:lnTo>
                <a:lnTo>
                  <a:pt x="304" y="37"/>
                </a:lnTo>
                <a:lnTo>
                  <a:pt x="300" y="47"/>
                </a:lnTo>
                <a:lnTo>
                  <a:pt x="304" y="48"/>
                </a:lnTo>
                <a:lnTo>
                  <a:pt x="309" y="47"/>
                </a:lnTo>
                <a:lnTo>
                  <a:pt x="298" y="47"/>
                </a:lnTo>
                <a:lnTo>
                  <a:pt x="303" y="50"/>
                </a:lnTo>
                <a:lnTo>
                  <a:pt x="304" y="50"/>
                </a:lnTo>
                <a:lnTo>
                  <a:pt x="309" y="51"/>
                </a:lnTo>
                <a:lnTo>
                  <a:pt x="314" y="50"/>
                </a:lnTo>
                <a:lnTo>
                  <a:pt x="314" y="50"/>
                </a:lnTo>
                <a:lnTo>
                  <a:pt x="320" y="47"/>
                </a:lnTo>
                <a:lnTo>
                  <a:pt x="316" y="37"/>
                </a:lnTo>
                <a:lnTo>
                  <a:pt x="316" y="48"/>
                </a:lnTo>
                <a:lnTo>
                  <a:pt x="322" y="48"/>
                </a:lnTo>
                <a:lnTo>
                  <a:pt x="327" y="48"/>
                </a:lnTo>
                <a:lnTo>
                  <a:pt x="332" y="48"/>
                </a:lnTo>
                <a:lnTo>
                  <a:pt x="339" y="48"/>
                </a:lnTo>
                <a:lnTo>
                  <a:pt x="344" y="48"/>
                </a:lnTo>
                <a:lnTo>
                  <a:pt x="344" y="37"/>
                </a:lnTo>
                <a:lnTo>
                  <a:pt x="338" y="47"/>
                </a:lnTo>
                <a:lnTo>
                  <a:pt x="343" y="50"/>
                </a:lnTo>
                <a:lnTo>
                  <a:pt x="344" y="50"/>
                </a:lnTo>
                <a:lnTo>
                  <a:pt x="349" y="51"/>
                </a:lnTo>
                <a:lnTo>
                  <a:pt x="354" y="50"/>
                </a:lnTo>
                <a:lnTo>
                  <a:pt x="354" y="50"/>
                </a:lnTo>
                <a:lnTo>
                  <a:pt x="360" y="47"/>
                </a:lnTo>
                <a:lnTo>
                  <a:pt x="355" y="37"/>
                </a:lnTo>
                <a:lnTo>
                  <a:pt x="355" y="48"/>
                </a:lnTo>
                <a:lnTo>
                  <a:pt x="362" y="48"/>
                </a:lnTo>
                <a:lnTo>
                  <a:pt x="367" y="48"/>
                </a:lnTo>
                <a:lnTo>
                  <a:pt x="373" y="48"/>
                </a:lnTo>
                <a:lnTo>
                  <a:pt x="379" y="48"/>
                </a:lnTo>
                <a:lnTo>
                  <a:pt x="384" y="48"/>
                </a:lnTo>
                <a:lnTo>
                  <a:pt x="390" y="48"/>
                </a:lnTo>
                <a:lnTo>
                  <a:pt x="395" y="48"/>
                </a:lnTo>
                <a:lnTo>
                  <a:pt x="402" y="48"/>
                </a:lnTo>
                <a:lnTo>
                  <a:pt x="408" y="48"/>
                </a:lnTo>
                <a:lnTo>
                  <a:pt x="413" y="48"/>
                </a:lnTo>
                <a:lnTo>
                  <a:pt x="419" y="48"/>
                </a:lnTo>
                <a:lnTo>
                  <a:pt x="426" y="48"/>
                </a:lnTo>
                <a:lnTo>
                  <a:pt x="426" y="48"/>
                </a:lnTo>
                <a:lnTo>
                  <a:pt x="430" y="47"/>
                </a:lnTo>
                <a:lnTo>
                  <a:pt x="434" y="45"/>
                </a:lnTo>
                <a:lnTo>
                  <a:pt x="438" y="40"/>
                </a:lnTo>
                <a:lnTo>
                  <a:pt x="430" y="32"/>
                </a:lnTo>
                <a:lnTo>
                  <a:pt x="437" y="42"/>
                </a:lnTo>
                <a:lnTo>
                  <a:pt x="443" y="37"/>
                </a:lnTo>
                <a:lnTo>
                  <a:pt x="437" y="28"/>
                </a:lnTo>
                <a:lnTo>
                  <a:pt x="437" y="39"/>
                </a:lnTo>
                <a:lnTo>
                  <a:pt x="442" y="37"/>
                </a:lnTo>
                <a:lnTo>
                  <a:pt x="437" y="39"/>
                </a:lnTo>
                <a:lnTo>
                  <a:pt x="442" y="39"/>
                </a:lnTo>
                <a:lnTo>
                  <a:pt x="448" y="39"/>
                </a:lnTo>
                <a:lnTo>
                  <a:pt x="454" y="39"/>
                </a:lnTo>
                <a:lnTo>
                  <a:pt x="454" y="39"/>
                </a:lnTo>
                <a:lnTo>
                  <a:pt x="459" y="37"/>
                </a:lnTo>
                <a:lnTo>
                  <a:pt x="461" y="37"/>
                </a:lnTo>
                <a:lnTo>
                  <a:pt x="465" y="34"/>
                </a:lnTo>
                <a:lnTo>
                  <a:pt x="459" y="24"/>
                </a:lnTo>
                <a:lnTo>
                  <a:pt x="459" y="35"/>
                </a:lnTo>
                <a:lnTo>
                  <a:pt x="464" y="35"/>
                </a:lnTo>
                <a:lnTo>
                  <a:pt x="472" y="35"/>
                </a:lnTo>
                <a:lnTo>
                  <a:pt x="477" y="35"/>
                </a:lnTo>
                <a:lnTo>
                  <a:pt x="481" y="35"/>
                </a:lnTo>
                <a:lnTo>
                  <a:pt x="488" y="35"/>
                </a:lnTo>
                <a:lnTo>
                  <a:pt x="494" y="35"/>
                </a:lnTo>
                <a:lnTo>
                  <a:pt x="499" y="35"/>
                </a:lnTo>
                <a:lnTo>
                  <a:pt x="499" y="35"/>
                </a:lnTo>
                <a:lnTo>
                  <a:pt x="504" y="34"/>
                </a:lnTo>
                <a:lnTo>
                  <a:pt x="505" y="34"/>
                </a:lnTo>
                <a:lnTo>
                  <a:pt x="512" y="29"/>
                </a:lnTo>
                <a:lnTo>
                  <a:pt x="505" y="20"/>
                </a:lnTo>
                <a:lnTo>
                  <a:pt x="505" y="31"/>
                </a:lnTo>
                <a:lnTo>
                  <a:pt x="510" y="29"/>
                </a:lnTo>
                <a:lnTo>
                  <a:pt x="505" y="31"/>
                </a:lnTo>
                <a:lnTo>
                  <a:pt x="510" y="31"/>
                </a:lnTo>
                <a:lnTo>
                  <a:pt x="516" y="31"/>
                </a:lnTo>
                <a:lnTo>
                  <a:pt x="523" y="31"/>
                </a:lnTo>
                <a:lnTo>
                  <a:pt x="528" y="31"/>
                </a:lnTo>
                <a:lnTo>
                  <a:pt x="532" y="31"/>
                </a:lnTo>
                <a:lnTo>
                  <a:pt x="540" y="31"/>
                </a:lnTo>
                <a:lnTo>
                  <a:pt x="550" y="31"/>
                </a:lnTo>
                <a:lnTo>
                  <a:pt x="558" y="31"/>
                </a:lnTo>
                <a:lnTo>
                  <a:pt x="563" y="31"/>
                </a:lnTo>
                <a:lnTo>
                  <a:pt x="567" y="31"/>
                </a:lnTo>
                <a:lnTo>
                  <a:pt x="574" y="31"/>
                </a:lnTo>
                <a:lnTo>
                  <a:pt x="580" y="31"/>
                </a:lnTo>
                <a:lnTo>
                  <a:pt x="585" y="31"/>
                </a:lnTo>
                <a:lnTo>
                  <a:pt x="591" y="31"/>
                </a:lnTo>
                <a:lnTo>
                  <a:pt x="596" y="31"/>
                </a:lnTo>
                <a:lnTo>
                  <a:pt x="596" y="31"/>
                </a:lnTo>
                <a:lnTo>
                  <a:pt x="601" y="29"/>
                </a:lnTo>
                <a:lnTo>
                  <a:pt x="601" y="29"/>
                </a:lnTo>
                <a:lnTo>
                  <a:pt x="607" y="26"/>
                </a:lnTo>
                <a:lnTo>
                  <a:pt x="603" y="16"/>
                </a:lnTo>
                <a:lnTo>
                  <a:pt x="603" y="28"/>
                </a:lnTo>
                <a:lnTo>
                  <a:pt x="609" y="28"/>
                </a:lnTo>
                <a:lnTo>
                  <a:pt x="614" y="28"/>
                </a:lnTo>
                <a:lnTo>
                  <a:pt x="620" y="28"/>
                </a:lnTo>
                <a:lnTo>
                  <a:pt x="626" y="28"/>
                </a:lnTo>
                <a:lnTo>
                  <a:pt x="631" y="28"/>
                </a:lnTo>
                <a:lnTo>
                  <a:pt x="638" y="28"/>
                </a:lnTo>
                <a:lnTo>
                  <a:pt x="642" y="28"/>
                </a:lnTo>
                <a:lnTo>
                  <a:pt x="649" y="28"/>
                </a:lnTo>
                <a:lnTo>
                  <a:pt x="655" y="28"/>
                </a:lnTo>
                <a:lnTo>
                  <a:pt x="660" y="28"/>
                </a:lnTo>
                <a:lnTo>
                  <a:pt x="665" y="28"/>
                </a:lnTo>
                <a:lnTo>
                  <a:pt x="673" y="28"/>
                </a:lnTo>
                <a:lnTo>
                  <a:pt x="677" y="28"/>
                </a:lnTo>
                <a:lnTo>
                  <a:pt x="677" y="28"/>
                </a:lnTo>
                <a:lnTo>
                  <a:pt x="682" y="26"/>
                </a:lnTo>
                <a:lnTo>
                  <a:pt x="685" y="24"/>
                </a:lnTo>
                <a:lnTo>
                  <a:pt x="690" y="20"/>
                </a:lnTo>
                <a:lnTo>
                  <a:pt x="682" y="12"/>
                </a:lnTo>
                <a:lnTo>
                  <a:pt x="682" y="23"/>
                </a:lnTo>
                <a:lnTo>
                  <a:pt x="687" y="21"/>
                </a:lnTo>
                <a:lnTo>
                  <a:pt x="682" y="23"/>
                </a:lnTo>
                <a:lnTo>
                  <a:pt x="689" y="23"/>
                </a:lnTo>
                <a:lnTo>
                  <a:pt x="695" y="23"/>
                </a:lnTo>
                <a:lnTo>
                  <a:pt x="700" y="23"/>
                </a:lnTo>
                <a:lnTo>
                  <a:pt x="700" y="12"/>
                </a:lnTo>
                <a:lnTo>
                  <a:pt x="695" y="21"/>
                </a:lnTo>
                <a:lnTo>
                  <a:pt x="693" y="21"/>
                </a:lnTo>
                <a:lnTo>
                  <a:pt x="700" y="26"/>
                </a:lnTo>
                <a:lnTo>
                  <a:pt x="701" y="26"/>
                </a:lnTo>
                <a:lnTo>
                  <a:pt x="706" y="28"/>
                </a:lnTo>
                <a:lnTo>
                  <a:pt x="711" y="26"/>
                </a:lnTo>
                <a:lnTo>
                  <a:pt x="714" y="24"/>
                </a:lnTo>
                <a:lnTo>
                  <a:pt x="719" y="20"/>
                </a:lnTo>
                <a:lnTo>
                  <a:pt x="711" y="12"/>
                </a:lnTo>
                <a:lnTo>
                  <a:pt x="711" y="23"/>
                </a:lnTo>
                <a:lnTo>
                  <a:pt x="716" y="21"/>
                </a:lnTo>
                <a:lnTo>
                  <a:pt x="711" y="23"/>
                </a:lnTo>
                <a:lnTo>
                  <a:pt x="717" y="23"/>
                </a:lnTo>
                <a:lnTo>
                  <a:pt x="724" y="23"/>
                </a:lnTo>
                <a:lnTo>
                  <a:pt x="724" y="0"/>
                </a:lnTo>
                <a:lnTo>
                  <a:pt x="717" y="0"/>
                </a:lnTo>
                <a:lnTo>
                  <a:pt x="711" y="0"/>
                </a:lnTo>
                <a:lnTo>
                  <a:pt x="711" y="0"/>
                </a:lnTo>
                <a:lnTo>
                  <a:pt x="706" y="2"/>
                </a:lnTo>
                <a:lnTo>
                  <a:pt x="703" y="4"/>
                </a:lnTo>
                <a:lnTo>
                  <a:pt x="698" y="8"/>
                </a:lnTo>
                <a:lnTo>
                  <a:pt x="711" y="7"/>
                </a:lnTo>
                <a:lnTo>
                  <a:pt x="706" y="5"/>
                </a:lnTo>
                <a:lnTo>
                  <a:pt x="701" y="7"/>
                </a:lnTo>
                <a:lnTo>
                  <a:pt x="706" y="16"/>
                </a:lnTo>
                <a:lnTo>
                  <a:pt x="713" y="8"/>
                </a:lnTo>
                <a:lnTo>
                  <a:pt x="706" y="4"/>
                </a:lnTo>
                <a:lnTo>
                  <a:pt x="705" y="2"/>
                </a:lnTo>
                <a:lnTo>
                  <a:pt x="700" y="0"/>
                </a:lnTo>
                <a:lnTo>
                  <a:pt x="695" y="0"/>
                </a:lnTo>
                <a:lnTo>
                  <a:pt x="689" y="0"/>
                </a:lnTo>
                <a:lnTo>
                  <a:pt x="682" y="0"/>
                </a:lnTo>
                <a:lnTo>
                  <a:pt x="682" y="0"/>
                </a:lnTo>
                <a:lnTo>
                  <a:pt x="677" y="2"/>
                </a:lnTo>
                <a:lnTo>
                  <a:pt x="674" y="4"/>
                </a:lnTo>
                <a:lnTo>
                  <a:pt x="669" y="8"/>
                </a:lnTo>
                <a:lnTo>
                  <a:pt x="677" y="5"/>
                </a:lnTo>
                <a:lnTo>
                  <a:pt x="673" y="7"/>
                </a:lnTo>
                <a:lnTo>
                  <a:pt x="677" y="16"/>
                </a:lnTo>
                <a:lnTo>
                  <a:pt x="677" y="5"/>
                </a:lnTo>
                <a:lnTo>
                  <a:pt x="673" y="5"/>
                </a:lnTo>
                <a:lnTo>
                  <a:pt x="665" y="5"/>
                </a:lnTo>
                <a:lnTo>
                  <a:pt x="660" y="5"/>
                </a:lnTo>
                <a:lnTo>
                  <a:pt x="655" y="5"/>
                </a:lnTo>
                <a:lnTo>
                  <a:pt x="649" y="5"/>
                </a:lnTo>
                <a:lnTo>
                  <a:pt x="642" y="5"/>
                </a:lnTo>
                <a:lnTo>
                  <a:pt x="638" y="5"/>
                </a:lnTo>
                <a:lnTo>
                  <a:pt x="631" y="5"/>
                </a:lnTo>
                <a:lnTo>
                  <a:pt x="626" y="5"/>
                </a:lnTo>
                <a:lnTo>
                  <a:pt x="620" y="5"/>
                </a:lnTo>
                <a:lnTo>
                  <a:pt x="614" y="5"/>
                </a:lnTo>
                <a:lnTo>
                  <a:pt x="609" y="5"/>
                </a:lnTo>
                <a:lnTo>
                  <a:pt x="603" y="5"/>
                </a:lnTo>
                <a:lnTo>
                  <a:pt x="603" y="5"/>
                </a:lnTo>
                <a:lnTo>
                  <a:pt x="598" y="7"/>
                </a:lnTo>
                <a:lnTo>
                  <a:pt x="598" y="7"/>
                </a:lnTo>
                <a:lnTo>
                  <a:pt x="591" y="10"/>
                </a:lnTo>
                <a:lnTo>
                  <a:pt x="596" y="20"/>
                </a:lnTo>
                <a:lnTo>
                  <a:pt x="596" y="8"/>
                </a:lnTo>
                <a:lnTo>
                  <a:pt x="591" y="8"/>
                </a:lnTo>
                <a:lnTo>
                  <a:pt x="585" y="8"/>
                </a:lnTo>
                <a:lnTo>
                  <a:pt x="580" y="8"/>
                </a:lnTo>
                <a:lnTo>
                  <a:pt x="574" y="8"/>
                </a:lnTo>
                <a:lnTo>
                  <a:pt x="567" y="8"/>
                </a:lnTo>
                <a:lnTo>
                  <a:pt x="563" y="8"/>
                </a:lnTo>
                <a:lnTo>
                  <a:pt x="558" y="8"/>
                </a:lnTo>
                <a:lnTo>
                  <a:pt x="550" y="8"/>
                </a:lnTo>
                <a:lnTo>
                  <a:pt x="540" y="8"/>
                </a:lnTo>
                <a:lnTo>
                  <a:pt x="532" y="8"/>
                </a:lnTo>
                <a:lnTo>
                  <a:pt x="528" y="8"/>
                </a:lnTo>
                <a:lnTo>
                  <a:pt x="523" y="8"/>
                </a:lnTo>
                <a:lnTo>
                  <a:pt x="516" y="8"/>
                </a:lnTo>
                <a:lnTo>
                  <a:pt x="510" y="8"/>
                </a:lnTo>
                <a:lnTo>
                  <a:pt x="505" y="8"/>
                </a:lnTo>
                <a:lnTo>
                  <a:pt x="505" y="8"/>
                </a:lnTo>
                <a:lnTo>
                  <a:pt x="500" y="10"/>
                </a:lnTo>
                <a:lnTo>
                  <a:pt x="499" y="12"/>
                </a:lnTo>
                <a:lnTo>
                  <a:pt x="493" y="16"/>
                </a:lnTo>
                <a:lnTo>
                  <a:pt x="499" y="13"/>
                </a:lnTo>
                <a:lnTo>
                  <a:pt x="494" y="15"/>
                </a:lnTo>
                <a:lnTo>
                  <a:pt x="499" y="24"/>
                </a:lnTo>
                <a:lnTo>
                  <a:pt x="499" y="13"/>
                </a:lnTo>
                <a:lnTo>
                  <a:pt x="494" y="13"/>
                </a:lnTo>
                <a:lnTo>
                  <a:pt x="488" y="13"/>
                </a:lnTo>
                <a:lnTo>
                  <a:pt x="481" y="13"/>
                </a:lnTo>
                <a:lnTo>
                  <a:pt x="477" y="13"/>
                </a:lnTo>
                <a:lnTo>
                  <a:pt x="472" y="13"/>
                </a:lnTo>
                <a:lnTo>
                  <a:pt x="464" y="13"/>
                </a:lnTo>
                <a:lnTo>
                  <a:pt x="459" y="13"/>
                </a:lnTo>
                <a:lnTo>
                  <a:pt x="459" y="13"/>
                </a:lnTo>
                <a:lnTo>
                  <a:pt x="454" y="15"/>
                </a:lnTo>
                <a:lnTo>
                  <a:pt x="454" y="15"/>
                </a:lnTo>
                <a:lnTo>
                  <a:pt x="449" y="18"/>
                </a:lnTo>
                <a:lnTo>
                  <a:pt x="454" y="28"/>
                </a:lnTo>
                <a:lnTo>
                  <a:pt x="454" y="16"/>
                </a:lnTo>
                <a:lnTo>
                  <a:pt x="448" y="16"/>
                </a:lnTo>
                <a:lnTo>
                  <a:pt x="442" y="16"/>
                </a:lnTo>
                <a:lnTo>
                  <a:pt x="437" y="16"/>
                </a:lnTo>
                <a:lnTo>
                  <a:pt x="437" y="16"/>
                </a:lnTo>
                <a:lnTo>
                  <a:pt x="432" y="18"/>
                </a:lnTo>
                <a:lnTo>
                  <a:pt x="430" y="20"/>
                </a:lnTo>
                <a:lnTo>
                  <a:pt x="424" y="24"/>
                </a:lnTo>
                <a:lnTo>
                  <a:pt x="422" y="24"/>
                </a:lnTo>
                <a:lnTo>
                  <a:pt x="418" y="29"/>
                </a:lnTo>
                <a:lnTo>
                  <a:pt x="426" y="26"/>
                </a:lnTo>
                <a:lnTo>
                  <a:pt x="421" y="28"/>
                </a:lnTo>
                <a:lnTo>
                  <a:pt x="426" y="37"/>
                </a:lnTo>
                <a:lnTo>
                  <a:pt x="426" y="26"/>
                </a:lnTo>
                <a:lnTo>
                  <a:pt x="419" y="26"/>
                </a:lnTo>
                <a:lnTo>
                  <a:pt x="413" y="26"/>
                </a:lnTo>
                <a:lnTo>
                  <a:pt x="408" y="26"/>
                </a:lnTo>
                <a:lnTo>
                  <a:pt x="402" y="26"/>
                </a:lnTo>
                <a:lnTo>
                  <a:pt x="395" y="26"/>
                </a:lnTo>
                <a:lnTo>
                  <a:pt x="390" y="26"/>
                </a:lnTo>
                <a:lnTo>
                  <a:pt x="384" y="26"/>
                </a:lnTo>
                <a:lnTo>
                  <a:pt x="379" y="26"/>
                </a:lnTo>
                <a:lnTo>
                  <a:pt x="373" y="26"/>
                </a:lnTo>
                <a:lnTo>
                  <a:pt x="367" y="26"/>
                </a:lnTo>
                <a:lnTo>
                  <a:pt x="362" y="26"/>
                </a:lnTo>
                <a:lnTo>
                  <a:pt x="355" y="26"/>
                </a:lnTo>
                <a:lnTo>
                  <a:pt x="355" y="26"/>
                </a:lnTo>
                <a:lnTo>
                  <a:pt x="351" y="28"/>
                </a:lnTo>
                <a:lnTo>
                  <a:pt x="351" y="28"/>
                </a:lnTo>
                <a:lnTo>
                  <a:pt x="344" y="31"/>
                </a:lnTo>
                <a:lnTo>
                  <a:pt x="354" y="31"/>
                </a:lnTo>
                <a:lnTo>
                  <a:pt x="349" y="29"/>
                </a:lnTo>
                <a:lnTo>
                  <a:pt x="344" y="31"/>
                </a:lnTo>
                <a:lnTo>
                  <a:pt x="349" y="40"/>
                </a:lnTo>
                <a:lnTo>
                  <a:pt x="355" y="31"/>
                </a:lnTo>
                <a:lnTo>
                  <a:pt x="351" y="28"/>
                </a:lnTo>
                <a:lnTo>
                  <a:pt x="349" y="28"/>
                </a:lnTo>
                <a:lnTo>
                  <a:pt x="344" y="26"/>
                </a:lnTo>
                <a:lnTo>
                  <a:pt x="339" y="26"/>
                </a:lnTo>
                <a:lnTo>
                  <a:pt x="332" y="26"/>
                </a:lnTo>
                <a:lnTo>
                  <a:pt x="327" y="26"/>
                </a:lnTo>
                <a:lnTo>
                  <a:pt x="322" y="26"/>
                </a:lnTo>
                <a:lnTo>
                  <a:pt x="316" y="26"/>
                </a:lnTo>
                <a:lnTo>
                  <a:pt x="316" y="26"/>
                </a:lnTo>
                <a:lnTo>
                  <a:pt x="311" y="28"/>
                </a:lnTo>
                <a:lnTo>
                  <a:pt x="311" y="28"/>
                </a:lnTo>
                <a:lnTo>
                  <a:pt x="304" y="31"/>
                </a:lnTo>
                <a:lnTo>
                  <a:pt x="314" y="31"/>
                </a:lnTo>
                <a:lnTo>
                  <a:pt x="309" y="29"/>
                </a:lnTo>
                <a:lnTo>
                  <a:pt x="304" y="31"/>
                </a:lnTo>
                <a:lnTo>
                  <a:pt x="309" y="40"/>
                </a:lnTo>
                <a:lnTo>
                  <a:pt x="316" y="31"/>
                </a:lnTo>
                <a:lnTo>
                  <a:pt x="311" y="28"/>
                </a:lnTo>
                <a:lnTo>
                  <a:pt x="309" y="28"/>
                </a:lnTo>
                <a:lnTo>
                  <a:pt x="304" y="26"/>
                </a:lnTo>
                <a:lnTo>
                  <a:pt x="300" y="28"/>
                </a:lnTo>
                <a:lnTo>
                  <a:pt x="300" y="28"/>
                </a:lnTo>
                <a:lnTo>
                  <a:pt x="293" y="31"/>
                </a:lnTo>
                <a:lnTo>
                  <a:pt x="298" y="40"/>
                </a:lnTo>
                <a:lnTo>
                  <a:pt x="298" y="29"/>
                </a:lnTo>
                <a:lnTo>
                  <a:pt x="293" y="29"/>
                </a:lnTo>
                <a:lnTo>
                  <a:pt x="287" y="29"/>
                </a:lnTo>
                <a:lnTo>
                  <a:pt x="287" y="29"/>
                </a:lnTo>
                <a:lnTo>
                  <a:pt x="282" y="31"/>
                </a:lnTo>
                <a:lnTo>
                  <a:pt x="280" y="32"/>
                </a:lnTo>
                <a:lnTo>
                  <a:pt x="274" y="37"/>
                </a:lnTo>
                <a:lnTo>
                  <a:pt x="280" y="34"/>
                </a:lnTo>
                <a:lnTo>
                  <a:pt x="276" y="35"/>
                </a:lnTo>
                <a:lnTo>
                  <a:pt x="280" y="45"/>
                </a:lnTo>
                <a:lnTo>
                  <a:pt x="280" y="34"/>
                </a:lnTo>
                <a:lnTo>
                  <a:pt x="276" y="34"/>
                </a:lnTo>
                <a:lnTo>
                  <a:pt x="271" y="34"/>
                </a:lnTo>
                <a:lnTo>
                  <a:pt x="271" y="34"/>
                </a:lnTo>
                <a:lnTo>
                  <a:pt x="268" y="35"/>
                </a:lnTo>
                <a:lnTo>
                  <a:pt x="260" y="39"/>
                </a:lnTo>
                <a:lnTo>
                  <a:pt x="263" y="48"/>
                </a:lnTo>
                <a:lnTo>
                  <a:pt x="263" y="37"/>
                </a:lnTo>
                <a:lnTo>
                  <a:pt x="258" y="37"/>
                </a:lnTo>
                <a:lnTo>
                  <a:pt x="253" y="37"/>
                </a:lnTo>
                <a:lnTo>
                  <a:pt x="247" y="37"/>
                </a:lnTo>
                <a:lnTo>
                  <a:pt x="241" y="37"/>
                </a:lnTo>
                <a:lnTo>
                  <a:pt x="236" y="37"/>
                </a:lnTo>
                <a:lnTo>
                  <a:pt x="229" y="37"/>
                </a:lnTo>
                <a:lnTo>
                  <a:pt x="229" y="37"/>
                </a:lnTo>
                <a:lnTo>
                  <a:pt x="225" y="39"/>
                </a:lnTo>
                <a:lnTo>
                  <a:pt x="222" y="40"/>
                </a:lnTo>
                <a:lnTo>
                  <a:pt x="220" y="43"/>
                </a:lnTo>
                <a:lnTo>
                  <a:pt x="218" y="48"/>
                </a:lnTo>
                <a:lnTo>
                  <a:pt x="218" y="48"/>
                </a:lnTo>
                <a:lnTo>
                  <a:pt x="218" y="59"/>
                </a:lnTo>
                <a:lnTo>
                  <a:pt x="229" y="48"/>
                </a:lnTo>
                <a:lnTo>
                  <a:pt x="225" y="50"/>
                </a:lnTo>
                <a:lnTo>
                  <a:pt x="222" y="51"/>
                </a:lnTo>
                <a:lnTo>
                  <a:pt x="220" y="55"/>
                </a:lnTo>
                <a:lnTo>
                  <a:pt x="218" y="59"/>
                </a:lnTo>
                <a:lnTo>
                  <a:pt x="229" y="59"/>
                </a:lnTo>
                <a:lnTo>
                  <a:pt x="229" y="48"/>
                </a:lnTo>
                <a:lnTo>
                  <a:pt x="225" y="48"/>
                </a:lnTo>
                <a:lnTo>
                  <a:pt x="225" y="48"/>
                </a:lnTo>
                <a:lnTo>
                  <a:pt x="220" y="50"/>
                </a:lnTo>
                <a:lnTo>
                  <a:pt x="220" y="50"/>
                </a:lnTo>
                <a:lnTo>
                  <a:pt x="214" y="53"/>
                </a:lnTo>
                <a:lnTo>
                  <a:pt x="218" y="63"/>
                </a:lnTo>
                <a:lnTo>
                  <a:pt x="218" y="51"/>
                </a:lnTo>
                <a:lnTo>
                  <a:pt x="212" y="51"/>
                </a:lnTo>
                <a:lnTo>
                  <a:pt x="207" y="51"/>
                </a:lnTo>
                <a:lnTo>
                  <a:pt x="207" y="51"/>
                </a:lnTo>
                <a:lnTo>
                  <a:pt x="202" y="53"/>
                </a:lnTo>
                <a:lnTo>
                  <a:pt x="202" y="53"/>
                </a:lnTo>
                <a:lnTo>
                  <a:pt x="194" y="58"/>
                </a:lnTo>
                <a:lnTo>
                  <a:pt x="199" y="67"/>
                </a:lnTo>
                <a:lnTo>
                  <a:pt x="199" y="56"/>
                </a:lnTo>
                <a:lnTo>
                  <a:pt x="194" y="56"/>
                </a:lnTo>
                <a:lnTo>
                  <a:pt x="194" y="56"/>
                </a:lnTo>
                <a:lnTo>
                  <a:pt x="190" y="58"/>
                </a:lnTo>
                <a:lnTo>
                  <a:pt x="186" y="59"/>
                </a:lnTo>
                <a:lnTo>
                  <a:pt x="182" y="64"/>
                </a:lnTo>
                <a:lnTo>
                  <a:pt x="190" y="61"/>
                </a:lnTo>
                <a:lnTo>
                  <a:pt x="185" y="63"/>
                </a:lnTo>
                <a:lnTo>
                  <a:pt x="190" y="72"/>
                </a:lnTo>
                <a:lnTo>
                  <a:pt x="190" y="61"/>
                </a:lnTo>
                <a:lnTo>
                  <a:pt x="183" y="61"/>
                </a:lnTo>
                <a:lnTo>
                  <a:pt x="177" y="61"/>
                </a:lnTo>
                <a:lnTo>
                  <a:pt x="172" y="61"/>
                </a:lnTo>
                <a:lnTo>
                  <a:pt x="166" y="61"/>
                </a:lnTo>
                <a:lnTo>
                  <a:pt x="155" y="61"/>
                </a:lnTo>
                <a:lnTo>
                  <a:pt x="148" y="61"/>
                </a:lnTo>
                <a:lnTo>
                  <a:pt x="148" y="72"/>
                </a:lnTo>
                <a:lnTo>
                  <a:pt x="153" y="63"/>
                </a:lnTo>
                <a:lnTo>
                  <a:pt x="143" y="58"/>
                </a:lnTo>
                <a:lnTo>
                  <a:pt x="143" y="58"/>
                </a:lnTo>
                <a:lnTo>
                  <a:pt x="139" y="56"/>
                </a:lnTo>
                <a:lnTo>
                  <a:pt x="131" y="56"/>
                </a:lnTo>
                <a:lnTo>
                  <a:pt x="126" y="56"/>
                </a:lnTo>
                <a:lnTo>
                  <a:pt x="121" y="56"/>
                </a:lnTo>
                <a:lnTo>
                  <a:pt x="115" y="56"/>
                </a:lnTo>
                <a:lnTo>
                  <a:pt x="108" y="56"/>
                </a:lnTo>
                <a:lnTo>
                  <a:pt x="104" y="56"/>
                </a:lnTo>
                <a:lnTo>
                  <a:pt x="97" y="56"/>
                </a:lnTo>
                <a:lnTo>
                  <a:pt x="97" y="56"/>
                </a:lnTo>
                <a:lnTo>
                  <a:pt x="92" y="58"/>
                </a:lnTo>
                <a:lnTo>
                  <a:pt x="89" y="59"/>
                </a:lnTo>
                <a:lnTo>
                  <a:pt x="88" y="63"/>
                </a:lnTo>
                <a:lnTo>
                  <a:pt x="86" y="67"/>
                </a:lnTo>
                <a:lnTo>
                  <a:pt x="86" y="67"/>
                </a:lnTo>
                <a:lnTo>
                  <a:pt x="86" y="72"/>
                </a:lnTo>
                <a:lnTo>
                  <a:pt x="89" y="64"/>
                </a:lnTo>
                <a:lnTo>
                  <a:pt x="88" y="67"/>
                </a:lnTo>
                <a:lnTo>
                  <a:pt x="86" y="72"/>
                </a:lnTo>
                <a:lnTo>
                  <a:pt x="97" y="72"/>
                </a:lnTo>
                <a:lnTo>
                  <a:pt x="91" y="64"/>
                </a:lnTo>
                <a:lnTo>
                  <a:pt x="80" y="72"/>
                </a:lnTo>
                <a:lnTo>
                  <a:pt x="86" y="69"/>
                </a:lnTo>
                <a:lnTo>
                  <a:pt x="81" y="71"/>
                </a:lnTo>
                <a:lnTo>
                  <a:pt x="86" y="80"/>
                </a:lnTo>
                <a:lnTo>
                  <a:pt x="86" y="69"/>
                </a:lnTo>
                <a:lnTo>
                  <a:pt x="80" y="69"/>
                </a:lnTo>
                <a:lnTo>
                  <a:pt x="75" y="69"/>
                </a:lnTo>
                <a:lnTo>
                  <a:pt x="70" y="69"/>
                </a:lnTo>
                <a:lnTo>
                  <a:pt x="70" y="69"/>
                </a:lnTo>
                <a:lnTo>
                  <a:pt x="67" y="71"/>
                </a:lnTo>
                <a:lnTo>
                  <a:pt x="59" y="74"/>
                </a:lnTo>
                <a:lnTo>
                  <a:pt x="62" y="83"/>
                </a:lnTo>
                <a:lnTo>
                  <a:pt x="62" y="72"/>
                </a:lnTo>
                <a:lnTo>
                  <a:pt x="57" y="72"/>
                </a:lnTo>
                <a:lnTo>
                  <a:pt x="57" y="72"/>
                </a:lnTo>
                <a:lnTo>
                  <a:pt x="53" y="74"/>
                </a:lnTo>
                <a:lnTo>
                  <a:pt x="49" y="75"/>
                </a:lnTo>
                <a:lnTo>
                  <a:pt x="45" y="80"/>
                </a:lnTo>
                <a:lnTo>
                  <a:pt x="53" y="77"/>
                </a:lnTo>
                <a:lnTo>
                  <a:pt x="48" y="79"/>
                </a:lnTo>
                <a:lnTo>
                  <a:pt x="53" y="88"/>
                </a:lnTo>
                <a:lnTo>
                  <a:pt x="53" y="77"/>
                </a:lnTo>
                <a:lnTo>
                  <a:pt x="40" y="77"/>
                </a:lnTo>
                <a:lnTo>
                  <a:pt x="35" y="77"/>
                </a:lnTo>
                <a:lnTo>
                  <a:pt x="35" y="77"/>
                </a:lnTo>
                <a:lnTo>
                  <a:pt x="30" y="79"/>
                </a:lnTo>
                <a:lnTo>
                  <a:pt x="29" y="80"/>
                </a:lnTo>
                <a:lnTo>
                  <a:pt x="22" y="85"/>
                </a:lnTo>
                <a:lnTo>
                  <a:pt x="29" y="82"/>
                </a:lnTo>
                <a:lnTo>
                  <a:pt x="24" y="83"/>
                </a:lnTo>
                <a:lnTo>
                  <a:pt x="29" y="93"/>
                </a:lnTo>
                <a:lnTo>
                  <a:pt x="29" y="82"/>
                </a:lnTo>
                <a:lnTo>
                  <a:pt x="24" y="82"/>
                </a:lnTo>
                <a:lnTo>
                  <a:pt x="17" y="82"/>
                </a:lnTo>
                <a:lnTo>
                  <a:pt x="11" y="82"/>
                </a:lnTo>
                <a:lnTo>
                  <a:pt x="11" y="82"/>
                </a:lnTo>
                <a:lnTo>
                  <a:pt x="6" y="83"/>
                </a:lnTo>
                <a:lnTo>
                  <a:pt x="3" y="85"/>
                </a:lnTo>
                <a:lnTo>
                  <a:pt x="2" y="88"/>
                </a:lnTo>
                <a:lnTo>
                  <a:pt x="0" y="93"/>
                </a:lnTo>
                <a:lnTo>
                  <a:pt x="0" y="93"/>
                </a:lnTo>
                <a:lnTo>
                  <a:pt x="0" y="96"/>
                </a:lnTo>
                <a:lnTo>
                  <a:pt x="22" y="96"/>
                </a:lnTo>
                <a:lnTo>
                  <a:pt x="21" y="91"/>
                </a:lnTo>
                <a:lnTo>
                  <a:pt x="19" y="88"/>
                </a:lnTo>
                <a:lnTo>
                  <a:pt x="16" y="86"/>
                </a:lnTo>
                <a:lnTo>
                  <a:pt x="11" y="85"/>
                </a:lnTo>
                <a:lnTo>
                  <a:pt x="6" y="86"/>
                </a:lnTo>
                <a:lnTo>
                  <a:pt x="3" y="88"/>
                </a:lnTo>
                <a:lnTo>
                  <a:pt x="2" y="91"/>
                </a:lnTo>
                <a:lnTo>
                  <a:pt x="0" y="96"/>
                </a:lnTo>
                <a:lnTo>
                  <a:pt x="11" y="96"/>
                </a:lnTo>
                <a:lnTo>
                  <a:pt x="22" y="96"/>
                </a:lnTo>
                <a:lnTo>
                  <a:pt x="22" y="9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0">
            <a:extLst>
              <a:ext uri="{FF2B5EF4-FFF2-40B4-BE49-F238E27FC236}">
                <a16:creationId xmlns:a16="http://schemas.microsoft.com/office/drawing/2014/main" id="{61404FD0-F893-480E-977A-C12F6ACD577F}"/>
              </a:ext>
            </a:extLst>
          </p:cNvPr>
          <p:cNvSpPr>
            <a:spLocks/>
          </p:cNvSpPr>
          <p:nvPr/>
        </p:nvSpPr>
        <p:spPr bwMode="auto">
          <a:xfrm>
            <a:off x="6175375" y="2298700"/>
            <a:ext cx="1155700" cy="80963"/>
          </a:xfrm>
          <a:custGeom>
            <a:avLst/>
            <a:gdLst>
              <a:gd name="T0" fmla="*/ 22 w 728"/>
              <a:gd name="T1" fmla="*/ 51 h 51"/>
              <a:gd name="T2" fmla="*/ 57 w 728"/>
              <a:gd name="T3" fmla="*/ 51 h 51"/>
              <a:gd name="T4" fmla="*/ 91 w 728"/>
              <a:gd name="T5" fmla="*/ 51 h 51"/>
              <a:gd name="T6" fmla="*/ 119 w 728"/>
              <a:gd name="T7" fmla="*/ 49 h 51"/>
              <a:gd name="T8" fmla="*/ 119 w 728"/>
              <a:gd name="T9" fmla="*/ 46 h 51"/>
              <a:gd name="T10" fmla="*/ 150 w 728"/>
              <a:gd name="T11" fmla="*/ 46 h 51"/>
              <a:gd name="T12" fmla="*/ 159 w 728"/>
              <a:gd name="T13" fmla="*/ 43 h 51"/>
              <a:gd name="T14" fmla="*/ 194 w 728"/>
              <a:gd name="T15" fmla="*/ 43 h 51"/>
              <a:gd name="T16" fmla="*/ 228 w 728"/>
              <a:gd name="T17" fmla="*/ 43 h 51"/>
              <a:gd name="T18" fmla="*/ 236 w 728"/>
              <a:gd name="T19" fmla="*/ 38 h 51"/>
              <a:gd name="T20" fmla="*/ 269 w 728"/>
              <a:gd name="T21" fmla="*/ 38 h 51"/>
              <a:gd name="T22" fmla="*/ 304 w 728"/>
              <a:gd name="T23" fmla="*/ 38 h 51"/>
              <a:gd name="T24" fmla="*/ 338 w 728"/>
              <a:gd name="T25" fmla="*/ 38 h 51"/>
              <a:gd name="T26" fmla="*/ 373 w 728"/>
              <a:gd name="T27" fmla="*/ 38 h 51"/>
              <a:gd name="T28" fmla="*/ 397 w 728"/>
              <a:gd name="T29" fmla="*/ 36 h 51"/>
              <a:gd name="T30" fmla="*/ 413 w 728"/>
              <a:gd name="T31" fmla="*/ 35 h 51"/>
              <a:gd name="T32" fmla="*/ 446 w 728"/>
              <a:gd name="T33" fmla="*/ 35 h 51"/>
              <a:gd name="T34" fmla="*/ 481 w 728"/>
              <a:gd name="T35" fmla="*/ 35 h 51"/>
              <a:gd name="T36" fmla="*/ 487 w 728"/>
              <a:gd name="T37" fmla="*/ 30 h 51"/>
              <a:gd name="T38" fmla="*/ 510 w 728"/>
              <a:gd name="T39" fmla="*/ 30 h 51"/>
              <a:gd name="T40" fmla="*/ 534 w 728"/>
              <a:gd name="T41" fmla="*/ 28 h 51"/>
              <a:gd name="T42" fmla="*/ 538 w 728"/>
              <a:gd name="T43" fmla="*/ 25 h 51"/>
              <a:gd name="T44" fmla="*/ 574 w 728"/>
              <a:gd name="T45" fmla="*/ 25 h 51"/>
              <a:gd name="T46" fmla="*/ 609 w 728"/>
              <a:gd name="T47" fmla="*/ 25 h 51"/>
              <a:gd name="T48" fmla="*/ 642 w 728"/>
              <a:gd name="T49" fmla="*/ 25 h 51"/>
              <a:gd name="T50" fmla="*/ 671 w 728"/>
              <a:gd name="T51" fmla="*/ 25 h 51"/>
              <a:gd name="T52" fmla="*/ 682 w 728"/>
              <a:gd name="T53" fmla="*/ 22 h 51"/>
              <a:gd name="T54" fmla="*/ 719 w 728"/>
              <a:gd name="T55" fmla="*/ 22 h 51"/>
              <a:gd name="T56" fmla="*/ 711 w 728"/>
              <a:gd name="T57" fmla="*/ 0 h 51"/>
              <a:gd name="T58" fmla="*/ 677 w 728"/>
              <a:gd name="T59" fmla="*/ 0 h 51"/>
              <a:gd name="T60" fmla="*/ 671 w 728"/>
              <a:gd name="T61" fmla="*/ 3 h 51"/>
              <a:gd name="T62" fmla="*/ 637 w 728"/>
              <a:gd name="T63" fmla="*/ 3 h 51"/>
              <a:gd name="T64" fmla="*/ 602 w 728"/>
              <a:gd name="T65" fmla="*/ 3 h 51"/>
              <a:gd name="T66" fmla="*/ 569 w 728"/>
              <a:gd name="T67" fmla="*/ 3 h 51"/>
              <a:gd name="T68" fmla="*/ 534 w 728"/>
              <a:gd name="T69" fmla="*/ 3 h 51"/>
              <a:gd name="T70" fmla="*/ 523 w 728"/>
              <a:gd name="T71" fmla="*/ 9 h 51"/>
              <a:gd name="T72" fmla="*/ 505 w 728"/>
              <a:gd name="T73" fmla="*/ 8 h 51"/>
              <a:gd name="T74" fmla="*/ 481 w 728"/>
              <a:gd name="T75" fmla="*/ 11 h 51"/>
              <a:gd name="T76" fmla="*/ 476 w 728"/>
              <a:gd name="T77" fmla="*/ 12 h 51"/>
              <a:gd name="T78" fmla="*/ 441 w 728"/>
              <a:gd name="T79" fmla="*/ 12 h 51"/>
              <a:gd name="T80" fmla="*/ 406 w 728"/>
              <a:gd name="T81" fmla="*/ 12 h 51"/>
              <a:gd name="T82" fmla="*/ 385 w 728"/>
              <a:gd name="T83" fmla="*/ 17 h 51"/>
              <a:gd name="T84" fmla="*/ 368 w 728"/>
              <a:gd name="T85" fmla="*/ 16 h 51"/>
              <a:gd name="T86" fmla="*/ 333 w 728"/>
              <a:gd name="T87" fmla="*/ 16 h 51"/>
              <a:gd name="T88" fmla="*/ 299 w 728"/>
              <a:gd name="T89" fmla="*/ 16 h 51"/>
              <a:gd name="T90" fmla="*/ 263 w 728"/>
              <a:gd name="T91" fmla="*/ 16 h 51"/>
              <a:gd name="T92" fmla="*/ 236 w 728"/>
              <a:gd name="T93" fmla="*/ 16 h 51"/>
              <a:gd name="T94" fmla="*/ 223 w 728"/>
              <a:gd name="T95" fmla="*/ 20 h 51"/>
              <a:gd name="T96" fmla="*/ 189 w 728"/>
              <a:gd name="T97" fmla="*/ 20 h 51"/>
              <a:gd name="T98" fmla="*/ 154 w 728"/>
              <a:gd name="T99" fmla="*/ 20 h 51"/>
              <a:gd name="T100" fmla="*/ 150 w 728"/>
              <a:gd name="T101" fmla="*/ 24 h 51"/>
              <a:gd name="T102" fmla="*/ 119 w 728"/>
              <a:gd name="T103" fmla="*/ 24 h 51"/>
              <a:gd name="T104" fmla="*/ 114 w 728"/>
              <a:gd name="T105" fmla="*/ 40 h 51"/>
              <a:gd name="T106" fmla="*/ 86 w 728"/>
              <a:gd name="T107" fmla="*/ 28 h 51"/>
              <a:gd name="T108" fmla="*/ 51 w 728"/>
              <a:gd name="T109" fmla="*/ 28 h 51"/>
              <a:gd name="T110" fmla="*/ 17 w 728"/>
              <a:gd name="T111" fmla="*/ 2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28" h="51">
                <a:moveTo>
                  <a:pt x="0" y="28"/>
                </a:moveTo>
                <a:lnTo>
                  <a:pt x="0" y="51"/>
                </a:lnTo>
                <a:lnTo>
                  <a:pt x="4" y="51"/>
                </a:lnTo>
                <a:lnTo>
                  <a:pt x="9" y="51"/>
                </a:lnTo>
                <a:lnTo>
                  <a:pt x="17" y="51"/>
                </a:lnTo>
                <a:lnTo>
                  <a:pt x="22" y="51"/>
                </a:lnTo>
                <a:lnTo>
                  <a:pt x="27" y="51"/>
                </a:lnTo>
                <a:lnTo>
                  <a:pt x="35" y="51"/>
                </a:lnTo>
                <a:lnTo>
                  <a:pt x="40" y="51"/>
                </a:lnTo>
                <a:lnTo>
                  <a:pt x="44" y="51"/>
                </a:lnTo>
                <a:lnTo>
                  <a:pt x="51" y="51"/>
                </a:lnTo>
                <a:lnTo>
                  <a:pt x="57" y="51"/>
                </a:lnTo>
                <a:lnTo>
                  <a:pt x="62" y="51"/>
                </a:lnTo>
                <a:lnTo>
                  <a:pt x="68" y="51"/>
                </a:lnTo>
                <a:lnTo>
                  <a:pt x="73" y="51"/>
                </a:lnTo>
                <a:lnTo>
                  <a:pt x="79" y="51"/>
                </a:lnTo>
                <a:lnTo>
                  <a:pt x="86" y="51"/>
                </a:lnTo>
                <a:lnTo>
                  <a:pt x="91" y="51"/>
                </a:lnTo>
                <a:lnTo>
                  <a:pt x="97" y="51"/>
                </a:lnTo>
                <a:lnTo>
                  <a:pt x="103" y="51"/>
                </a:lnTo>
                <a:lnTo>
                  <a:pt x="108" y="51"/>
                </a:lnTo>
                <a:lnTo>
                  <a:pt x="114" y="51"/>
                </a:lnTo>
                <a:lnTo>
                  <a:pt x="114" y="51"/>
                </a:lnTo>
                <a:lnTo>
                  <a:pt x="119" y="49"/>
                </a:lnTo>
                <a:lnTo>
                  <a:pt x="122" y="48"/>
                </a:lnTo>
                <a:lnTo>
                  <a:pt x="127" y="43"/>
                </a:lnTo>
                <a:lnTo>
                  <a:pt x="119" y="35"/>
                </a:lnTo>
                <a:lnTo>
                  <a:pt x="119" y="46"/>
                </a:lnTo>
                <a:lnTo>
                  <a:pt x="124" y="44"/>
                </a:lnTo>
                <a:lnTo>
                  <a:pt x="119" y="46"/>
                </a:lnTo>
                <a:lnTo>
                  <a:pt x="126" y="46"/>
                </a:lnTo>
                <a:lnTo>
                  <a:pt x="132" y="46"/>
                </a:lnTo>
                <a:lnTo>
                  <a:pt x="137" y="46"/>
                </a:lnTo>
                <a:lnTo>
                  <a:pt x="142" y="46"/>
                </a:lnTo>
                <a:lnTo>
                  <a:pt x="150" y="46"/>
                </a:lnTo>
                <a:lnTo>
                  <a:pt x="150" y="46"/>
                </a:lnTo>
                <a:lnTo>
                  <a:pt x="154" y="44"/>
                </a:lnTo>
                <a:lnTo>
                  <a:pt x="156" y="44"/>
                </a:lnTo>
                <a:lnTo>
                  <a:pt x="161" y="41"/>
                </a:lnTo>
                <a:lnTo>
                  <a:pt x="154" y="32"/>
                </a:lnTo>
                <a:lnTo>
                  <a:pt x="154" y="43"/>
                </a:lnTo>
                <a:lnTo>
                  <a:pt x="159" y="43"/>
                </a:lnTo>
                <a:lnTo>
                  <a:pt x="167" y="43"/>
                </a:lnTo>
                <a:lnTo>
                  <a:pt x="172" y="43"/>
                </a:lnTo>
                <a:lnTo>
                  <a:pt x="177" y="43"/>
                </a:lnTo>
                <a:lnTo>
                  <a:pt x="183" y="43"/>
                </a:lnTo>
                <a:lnTo>
                  <a:pt x="189" y="43"/>
                </a:lnTo>
                <a:lnTo>
                  <a:pt x="194" y="43"/>
                </a:lnTo>
                <a:lnTo>
                  <a:pt x="201" y="43"/>
                </a:lnTo>
                <a:lnTo>
                  <a:pt x="205" y="43"/>
                </a:lnTo>
                <a:lnTo>
                  <a:pt x="212" y="43"/>
                </a:lnTo>
                <a:lnTo>
                  <a:pt x="218" y="43"/>
                </a:lnTo>
                <a:lnTo>
                  <a:pt x="223" y="43"/>
                </a:lnTo>
                <a:lnTo>
                  <a:pt x="228" y="43"/>
                </a:lnTo>
                <a:lnTo>
                  <a:pt x="228" y="43"/>
                </a:lnTo>
                <a:lnTo>
                  <a:pt x="232" y="41"/>
                </a:lnTo>
                <a:lnTo>
                  <a:pt x="234" y="41"/>
                </a:lnTo>
                <a:lnTo>
                  <a:pt x="242" y="36"/>
                </a:lnTo>
                <a:lnTo>
                  <a:pt x="236" y="27"/>
                </a:lnTo>
                <a:lnTo>
                  <a:pt x="236" y="38"/>
                </a:lnTo>
                <a:lnTo>
                  <a:pt x="240" y="38"/>
                </a:lnTo>
                <a:lnTo>
                  <a:pt x="245" y="38"/>
                </a:lnTo>
                <a:lnTo>
                  <a:pt x="252" y="38"/>
                </a:lnTo>
                <a:lnTo>
                  <a:pt x="258" y="38"/>
                </a:lnTo>
                <a:lnTo>
                  <a:pt x="263" y="38"/>
                </a:lnTo>
                <a:lnTo>
                  <a:pt x="269" y="38"/>
                </a:lnTo>
                <a:lnTo>
                  <a:pt x="274" y="38"/>
                </a:lnTo>
                <a:lnTo>
                  <a:pt x="280" y="38"/>
                </a:lnTo>
                <a:lnTo>
                  <a:pt x="287" y="38"/>
                </a:lnTo>
                <a:lnTo>
                  <a:pt x="291" y="38"/>
                </a:lnTo>
                <a:lnTo>
                  <a:pt x="299" y="38"/>
                </a:lnTo>
                <a:lnTo>
                  <a:pt x="304" y="38"/>
                </a:lnTo>
                <a:lnTo>
                  <a:pt x="309" y="38"/>
                </a:lnTo>
                <a:lnTo>
                  <a:pt x="315" y="38"/>
                </a:lnTo>
                <a:lnTo>
                  <a:pt x="322" y="38"/>
                </a:lnTo>
                <a:lnTo>
                  <a:pt x="326" y="38"/>
                </a:lnTo>
                <a:lnTo>
                  <a:pt x="333" y="38"/>
                </a:lnTo>
                <a:lnTo>
                  <a:pt x="338" y="38"/>
                </a:lnTo>
                <a:lnTo>
                  <a:pt x="344" y="38"/>
                </a:lnTo>
                <a:lnTo>
                  <a:pt x="350" y="38"/>
                </a:lnTo>
                <a:lnTo>
                  <a:pt x="355" y="38"/>
                </a:lnTo>
                <a:lnTo>
                  <a:pt x="360" y="38"/>
                </a:lnTo>
                <a:lnTo>
                  <a:pt x="368" y="38"/>
                </a:lnTo>
                <a:lnTo>
                  <a:pt x="373" y="38"/>
                </a:lnTo>
                <a:lnTo>
                  <a:pt x="377" y="38"/>
                </a:lnTo>
                <a:lnTo>
                  <a:pt x="384" y="38"/>
                </a:lnTo>
                <a:lnTo>
                  <a:pt x="390" y="38"/>
                </a:lnTo>
                <a:lnTo>
                  <a:pt x="390" y="38"/>
                </a:lnTo>
                <a:lnTo>
                  <a:pt x="395" y="36"/>
                </a:lnTo>
                <a:lnTo>
                  <a:pt x="397" y="36"/>
                </a:lnTo>
                <a:lnTo>
                  <a:pt x="401" y="33"/>
                </a:lnTo>
                <a:lnTo>
                  <a:pt x="395" y="24"/>
                </a:lnTo>
                <a:lnTo>
                  <a:pt x="395" y="35"/>
                </a:lnTo>
                <a:lnTo>
                  <a:pt x="401" y="35"/>
                </a:lnTo>
                <a:lnTo>
                  <a:pt x="406" y="35"/>
                </a:lnTo>
                <a:lnTo>
                  <a:pt x="413" y="35"/>
                </a:lnTo>
                <a:lnTo>
                  <a:pt x="419" y="35"/>
                </a:lnTo>
                <a:lnTo>
                  <a:pt x="424" y="35"/>
                </a:lnTo>
                <a:lnTo>
                  <a:pt x="428" y="35"/>
                </a:lnTo>
                <a:lnTo>
                  <a:pt x="436" y="35"/>
                </a:lnTo>
                <a:lnTo>
                  <a:pt x="441" y="35"/>
                </a:lnTo>
                <a:lnTo>
                  <a:pt x="446" y="35"/>
                </a:lnTo>
                <a:lnTo>
                  <a:pt x="454" y="35"/>
                </a:lnTo>
                <a:lnTo>
                  <a:pt x="459" y="35"/>
                </a:lnTo>
                <a:lnTo>
                  <a:pt x="464" y="35"/>
                </a:lnTo>
                <a:lnTo>
                  <a:pt x="470" y="35"/>
                </a:lnTo>
                <a:lnTo>
                  <a:pt x="476" y="35"/>
                </a:lnTo>
                <a:lnTo>
                  <a:pt x="481" y="35"/>
                </a:lnTo>
                <a:lnTo>
                  <a:pt x="481" y="35"/>
                </a:lnTo>
                <a:lnTo>
                  <a:pt x="486" y="33"/>
                </a:lnTo>
                <a:lnTo>
                  <a:pt x="487" y="33"/>
                </a:lnTo>
                <a:lnTo>
                  <a:pt x="494" y="28"/>
                </a:lnTo>
                <a:lnTo>
                  <a:pt x="487" y="19"/>
                </a:lnTo>
                <a:lnTo>
                  <a:pt x="487" y="30"/>
                </a:lnTo>
                <a:lnTo>
                  <a:pt x="492" y="28"/>
                </a:lnTo>
                <a:lnTo>
                  <a:pt x="487" y="30"/>
                </a:lnTo>
                <a:lnTo>
                  <a:pt x="492" y="30"/>
                </a:lnTo>
                <a:lnTo>
                  <a:pt x="500" y="30"/>
                </a:lnTo>
                <a:lnTo>
                  <a:pt x="505" y="30"/>
                </a:lnTo>
                <a:lnTo>
                  <a:pt x="510" y="30"/>
                </a:lnTo>
                <a:lnTo>
                  <a:pt x="516" y="30"/>
                </a:lnTo>
                <a:lnTo>
                  <a:pt x="523" y="30"/>
                </a:lnTo>
                <a:lnTo>
                  <a:pt x="527" y="30"/>
                </a:lnTo>
                <a:lnTo>
                  <a:pt x="527" y="30"/>
                </a:lnTo>
                <a:lnTo>
                  <a:pt x="532" y="28"/>
                </a:lnTo>
                <a:lnTo>
                  <a:pt x="534" y="28"/>
                </a:lnTo>
                <a:lnTo>
                  <a:pt x="540" y="24"/>
                </a:lnTo>
                <a:lnTo>
                  <a:pt x="534" y="14"/>
                </a:lnTo>
                <a:lnTo>
                  <a:pt x="534" y="25"/>
                </a:lnTo>
                <a:lnTo>
                  <a:pt x="538" y="24"/>
                </a:lnTo>
                <a:lnTo>
                  <a:pt x="534" y="25"/>
                </a:lnTo>
                <a:lnTo>
                  <a:pt x="538" y="25"/>
                </a:lnTo>
                <a:lnTo>
                  <a:pt x="545" y="25"/>
                </a:lnTo>
                <a:lnTo>
                  <a:pt x="551" y="25"/>
                </a:lnTo>
                <a:lnTo>
                  <a:pt x="556" y="25"/>
                </a:lnTo>
                <a:lnTo>
                  <a:pt x="561" y="25"/>
                </a:lnTo>
                <a:lnTo>
                  <a:pt x="569" y="25"/>
                </a:lnTo>
                <a:lnTo>
                  <a:pt x="574" y="25"/>
                </a:lnTo>
                <a:lnTo>
                  <a:pt x="578" y="25"/>
                </a:lnTo>
                <a:lnTo>
                  <a:pt x="586" y="25"/>
                </a:lnTo>
                <a:lnTo>
                  <a:pt x="591" y="25"/>
                </a:lnTo>
                <a:lnTo>
                  <a:pt x="596" y="25"/>
                </a:lnTo>
                <a:lnTo>
                  <a:pt x="602" y="25"/>
                </a:lnTo>
                <a:lnTo>
                  <a:pt x="609" y="25"/>
                </a:lnTo>
                <a:lnTo>
                  <a:pt x="613" y="25"/>
                </a:lnTo>
                <a:lnTo>
                  <a:pt x="620" y="25"/>
                </a:lnTo>
                <a:lnTo>
                  <a:pt x="625" y="25"/>
                </a:lnTo>
                <a:lnTo>
                  <a:pt x="631" y="25"/>
                </a:lnTo>
                <a:lnTo>
                  <a:pt x="637" y="25"/>
                </a:lnTo>
                <a:lnTo>
                  <a:pt x="642" y="25"/>
                </a:lnTo>
                <a:lnTo>
                  <a:pt x="647" y="25"/>
                </a:lnTo>
                <a:lnTo>
                  <a:pt x="655" y="25"/>
                </a:lnTo>
                <a:lnTo>
                  <a:pt x="660" y="25"/>
                </a:lnTo>
                <a:lnTo>
                  <a:pt x="664" y="25"/>
                </a:lnTo>
                <a:lnTo>
                  <a:pt x="671" y="25"/>
                </a:lnTo>
                <a:lnTo>
                  <a:pt x="671" y="25"/>
                </a:lnTo>
                <a:lnTo>
                  <a:pt x="676" y="24"/>
                </a:lnTo>
                <a:lnTo>
                  <a:pt x="676" y="24"/>
                </a:lnTo>
                <a:lnTo>
                  <a:pt x="682" y="20"/>
                </a:lnTo>
                <a:lnTo>
                  <a:pt x="677" y="11"/>
                </a:lnTo>
                <a:lnTo>
                  <a:pt x="677" y="22"/>
                </a:lnTo>
                <a:lnTo>
                  <a:pt x="682" y="22"/>
                </a:lnTo>
                <a:lnTo>
                  <a:pt x="688" y="22"/>
                </a:lnTo>
                <a:lnTo>
                  <a:pt x="693" y="22"/>
                </a:lnTo>
                <a:lnTo>
                  <a:pt x="701" y="22"/>
                </a:lnTo>
                <a:lnTo>
                  <a:pt x="706" y="22"/>
                </a:lnTo>
                <a:lnTo>
                  <a:pt x="711" y="22"/>
                </a:lnTo>
                <a:lnTo>
                  <a:pt x="719" y="22"/>
                </a:lnTo>
                <a:lnTo>
                  <a:pt x="723" y="22"/>
                </a:lnTo>
                <a:lnTo>
                  <a:pt x="728" y="22"/>
                </a:lnTo>
                <a:lnTo>
                  <a:pt x="728" y="0"/>
                </a:lnTo>
                <a:lnTo>
                  <a:pt x="723" y="0"/>
                </a:lnTo>
                <a:lnTo>
                  <a:pt x="719" y="0"/>
                </a:lnTo>
                <a:lnTo>
                  <a:pt x="711" y="0"/>
                </a:lnTo>
                <a:lnTo>
                  <a:pt x="706" y="0"/>
                </a:lnTo>
                <a:lnTo>
                  <a:pt x="701" y="0"/>
                </a:lnTo>
                <a:lnTo>
                  <a:pt x="693" y="0"/>
                </a:lnTo>
                <a:lnTo>
                  <a:pt x="688" y="0"/>
                </a:lnTo>
                <a:lnTo>
                  <a:pt x="682" y="0"/>
                </a:lnTo>
                <a:lnTo>
                  <a:pt x="677" y="0"/>
                </a:lnTo>
                <a:lnTo>
                  <a:pt x="677" y="0"/>
                </a:lnTo>
                <a:lnTo>
                  <a:pt x="672" y="1"/>
                </a:lnTo>
                <a:lnTo>
                  <a:pt x="672" y="1"/>
                </a:lnTo>
                <a:lnTo>
                  <a:pt x="666" y="4"/>
                </a:lnTo>
                <a:lnTo>
                  <a:pt x="671" y="14"/>
                </a:lnTo>
                <a:lnTo>
                  <a:pt x="671" y="3"/>
                </a:lnTo>
                <a:lnTo>
                  <a:pt x="664" y="3"/>
                </a:lnTo>
                <a:lnTo>
                  <a:pt x="660" y="3"/>
                </a:lnTo>
                <a:lnTo>
                  <a:pt x="655" y="3"/>
                </a:lnTo>
                <a:lnTo>
                  <a:pt x="647" y="3"/>
                </a:lnTo>
                <a:lnTo>
                  <a:pt x="642" y="3"/>
                </a:lnTo>
                <a:lnTo>
                  <a:pt x="637" y="3"/>
                </a:lnTo>
                <a:lnTo>
                  <a:pt x="631" y="3"/>
                </a:lnTo>
                <a:lnTo>
                  <a:pt x="625" y="3"/>
                </a:lnTo>
                <a:lnTo>
                  <a:pt x="620" y="3"/>
                </a:lnTo>
                <a:lnTo>
                  <a:pt x="613" y="3"/>
                </a:lnTo>
                <a:lnTo>
                  <a:pt x="609" y="3"/>
                </a:lnTo>
                <a:lnTo>
                  <a:pt x="602" y="3"/>
                </a:lnTo>
                <a:lnTo>
                  <a:pt x="596" y="3"/>
                </a:lnTo>
                <a:lnTo>
                  <a:pt x="591" y="3"/>
                </a:lnTo>
                <a:lnTo>
                  <a:pt x="586" y="3"/>
                </a:lnTo>
                <a:lnTo>
                  <a:pt x="578" y="3"/>
                </a:lnTo>
                <a:lnTo>
                  <a:pt x="574" y="3"/>
                </a:lnTo>
                <a:lnTo>
                  <a:pt x="569" y="3"/>
                </a:lnTo>
                <a:lnTo>
                  <a:pt x="561" y="3"/>
                </a:lnTo>
                <a:lnTo>
                  <a:pt x="556" y="3"/>
                </a:lnTo>
                <a:lnTo>
                  <a:pt x="551" y="3"/>
                </a:lnTo>
                <a:lnTo>
                  <a:pt x="545" y="3"/>
                </a:lnTo>
                <a:lnTo>
                  <a:pt x="538" y="3"/>
                </a:lnTo>
                <a:lnTo>
                  <a:pt x="534" y="3"/>
                </a:lnTo>
                <a:lnTo>
                  <a:pt x="534" y="3"/>
                </a:lnTo>
                <a:lnTo>
                  <a:pt x="529" y="4"/>
                </a:lnTo>
                <a:lnTo>
                  <a:pt x="527" y="6"/>
                </a:lnTo>
                <a:lnTo>
                  <a:pt x="521" y="11"/>
                </a:lnTo>
                <a:lnTo>
                  <a:pt x="527" y="8"/>
                </a:lnTo>
                <a:lnTo>
                  <a:pt x="523" y="9"/>
                </a:lnTo>
                <a:lnTo>
                  <a:pt x="527" y="19"/>
                </a:lnTo>
                <a:lnTo>
                  <a:pt x="527" y="8"/>
                </a:lnTo>
                <a:lnTo>
                  <a:pt x="523" y="8"/>
                </a:lnTo>
                <a:lnTo>
                  <a:pt x="516" y="8"/>
                </a:lnTo>
                <a:lnTo>
                  <a:pt x="510" y="8"/>
                </a:lnTo>
                <a:lnTo>
                  <a:pt x="505" y="8"/>
                </a:lnTo>
                <a:lnTo>
                  <a:pt x="500" y="8"/>
                </a:lnTo>
                <a:lnTo>
                  <a:pt x="492" y="8"/>
                </a:lnTo>
                <a:lnTo>
                  <a:pt x="487" y="8"/>
                </a:lnTo>
                <a:lnTo>
                  <a:pt x="487" y="8"/>
                </a:lnTo>
                <a:lnTo>
                  <a:pt x="483" y="9"/>
                </a:lnTo>
                <a:lnTo>
                  <a:pt x="481" y="11"/>
                </a:lnTo>
                <a:lnTo>
                  <a:pt x="475" y="16"/>
                </a:lnTo>
                <a:lnTo>
                  <a:pt x="481" y="12"/>
                </a:lnTo>
                <a:lnTo>
                  <a:pt x="476" y="14"/>
                </a:lnTo>
                <a:lnTo>
                  <a:pt x="481" y="24"/>
                </a:lnTo>
                <a:lnTo>
                  <a:pt x="481" y="12"/>
                </a:lnTo>
                <a:lnTo>
                  <a:pt x="476" y="12"/>
                </a:lnTo>
                <a:lnTo>
                  <a:pt x="470" y="12"/>
                </a:lnTo>
                <a:lnTo>
                  <a:pt x="464" y="12"/>
                </a:lnTo>
                <a:lnTo>
                  <a:pt x="459" y="12"/>
                </a:lnTo>
                <a:lnTo>
                  <a:pt x="454" y="12"/>
                </a:lnTo>
                <a:lnTo>
                  <a:pt x="446" y="12"/>
                </a:lnTo>
                <a:lnTo>
                  <a:pt x="441" y="12"/>
                </a:lnTo>
                <a:lnTo>
                  <a:pt x="436" y="12"/>
                </a:lnTo>
                <a:lnTo>
                  <a:pt x="428" y="12"/>
                </a:lnTo>
                <a:lnTo>
                  <a:pt x="424" y="12"/>
                </a:lnTo>
                <a:lnTo>
                  <a:pt x="419" y="12"/>
                </a:lnTo>
                <a:lnTo>
                  <a:pt x="413" y="12"/>
                </a:lnTo>
                <a:lnTo>
                  <a:pt x="406" y="12"/>
                </a:lnTo>
                <a:lnTo>
                  <a:pt x="401" y="12"/>
                </a:lnTo>
                <a:lnTo>
                  <a:pt x="395" y="12"/>
                </a:lnTo>
                <a:lnTo>
                  <a:pt x="395" y="12"/>
                </a:lnTo>
                <a:lnTo>
                  <a:pt x="390" y="14"/>
                </a:lnTo>
                <a:lnTo>
                  <a:pt x="390" y="14"/>
                </a:lnTo>
                <a:lnTo>
                  <a:pt x="385" y="17"/>
                </a:lnTo>
                <a:lnTo>
                  <a:pt x="390" y="27"/>
                </a:lnTo>
                <a:lnTo>
                  <a:pt x="390" y="16"/>
                </a:lnTo>
                <a:lnTo>
                  <a:pt x="384" y="16"/>
                </a:lnTo>
                <a:lnTo>
                  <a:pt x="377" y="16"/>
                </a:lnTo>
                <a:lnTo>
                  <a:pt x="373" y="16"/>
                </a:lnTo>
                <a:lnTo>
                  <a:pt x="368" y="16"/>
                </a:lnTo>
                <a:lnTo>
                  <a:pt x="360" y="16"/>
                </a:lnTo>
                <a:lnTo>
                  <a:pt x="355" y="16"/>
                </a:lnTo>
                <a:lnTo>
                  <a:pt x="350" y="16"/>
                </a:lnTo>
                <a:lnTo>
                  <a:pt x="344" y="16"/>
                </a:lnTo>
                <a:lnTo>
                  <a:pt x="338" y="16"/>
                </a:lnTo>
                <a:lnTo>
                  <a:pt x="333" y="16"/>
                </a:lnTo>
                <a:lnTo>
                  <a:pt x="326" y="16"/>
                </a:lnTo>
                <a:lnTo>
                  <a:pt x="322" y="16"/>
                </a:lnTo>
                <a:lnTo>
                  <a:pt x="315" y="16"/>
                </a:lnTo>
                <a:lnTo>
                  <a:pt x="309" y="16"/>
                </a:lnTo>
                <a:lnTo>
                  <a:pt x="304" y="16"/>
                </a:lnTo>
                <a:lnTo>
                  <a:pt x="299" y="16"/>
                </a:lnTo>
                <a:lnTo>
                  <a:pt x="291" y="16"/>
                </a:lnTo>
                <a:lnTo>
                  <a:pt x="287" y="16"/>
                </a:lnTo>
                <a:lnTo>
                  <a:pt x="280" y="16"/>
                </a:lnTo>
                <a:lnTo>
                  <a:pt x="274" y="16"/>
                </a:lnTo>
                <a:lnTo>
                  <a:pt x="269" y="16"/>
                </a:lnTo>
                <a:lnTo>
                  <a:pt x="263" y="16"/>
                </a:lnTo>
                <a:lnTo>
                  <a:pt x="258" y="16"/>
                </a:lnTo>
                <a:lnTo>
                  <a:pt x="252" y="16"/>
                </a:lnTo>
                <a:lnTo>
                  <a:pt x="245" y="16"/>
                </a:lnTo>
                <a:lnTo>
                  <a:pt x="240" y="16"/>
                </a:lnTo>
                <a:lnTo>
                  <a:pt x="236" y="16"/>
                </a:lnTo>
                <a:lnTo>
                  <a:pt x="236" y="16"/>
                </a:lnTo>
                <a:lnTo>
                  <a:pt x="231" y="17"/>
                </a:lnTo>
                <a:lnTo>
                  <a:pt x="231" y="17"/>
                </a:lnTo>
                <a:lnTo>
                  <a:pt x="223" y="22"/>
                </a:lnTo>
                <a:lnTo>
                  <a:pt x="228" y="32"/>
                </a:lnTo>
                <a:lnTo>
                  <a:pt x="228" y="20"/>
                </a:lnTo>
                <a:lnTo>
                  <a:pt x="223" y="20"/>
                </a:lnTo>
                <a:lnTo>
                  <a:pt x="218" y="20"/>
                </a:lnTo>
                <a:lnTo>
                  <a:pt x="212" y="20"/>
                </a:lnTo>
                <a:lnTo>
                  <a:pt x="205" y="20"/>
                </a:lnTo>
                <a:lnTo>
                  <a:pt x="201" y="20"/>
                </a:lnTo>
                <a:lnTo>
                  <a:pt x="194" y="20"/>
                </a:lnTo>
                <a:lnTo>
                  <a:pt x="189" y="20"/>
                </a:lnTo>
                <a:lnTo>
                  <a:pt x="183" y="20"/>
                </a:lnTo>
                <a:lnTo>
                  <a:pt x="177" y="20"/>
                </a:lnTo>
                <a:lnTo>
                  <a:pt x="172" y="20"/>
                </a:lnTo>
                <a:lnTo>
                  <a:pt x="167" y="20"/>
                </a:lnTo>
                <a:lnTo>
                  <a:pt x="159" y="20"/>
                </a:lnTo>
                <a:lnTo>
                  <a:pt x="154" y="20"/>
                </a:lnTo>
                <a:lnTo>
                  <a:pt x="154" y="20"/>
                </a:lnTo>
                <a:lnTo>
                  <a:pt x="150" y="22"/>
                </a:lnTo>
                <a:lnTo>
                  <a:pt x="150" y="22"/>
                </a:lnTo>
                <a:lnTo>
                  <a:pt x="145" y="25"/>
                </a:lnTo>
                <a:lnTo>
                  <a:pt x="150" y="35"/>
                </a:lnTo>
                <a:lnTo>
                  <a:pt x="150" y="24"/>
                </a:lnTo>
                <a:lnTo>
                  <a:pt x="142" y="24"/>
                </a:lnTo>
                <a:lnTo>
                  <a:pt x="137" y="24"/>
                </a:lnTo>
                <a:lnTo>
                  <a:pt x="132" y="24"/>
                </a:lnTo>
                <a:lnTo>
                  <a:pt x="126" y="24"/>
                </a:lnTo>
                <a:lnTo>
                  <a:pt x="119" y="24"/>
                </a:lnTo>
                <a:lnTo>
                  <a:pt x="119" y="24"/>
                </a:lnTo>
                <a:lnTo>
                  <a:pt x="114" y="25"/>
                </a:lnTo>
                <a:lnTo>
                  <a:pt x="111" y="27"/>
                </a:lnTo>
                <a:lnTo>
                  <a:pt x="106" y="32"/>
                </a:lnTo>
                <a:lnTo>
                  <a:pt x="114" y="28"/>
                </a:lnTo>
                <a:lnTo>
                  <a:pt x="110" y="30"/>
                </a:lnTo>
                <a:lnTo>
                  <a:pt x="114" y="40"/>
                </a:lnTo>
                <a:lnTo>
                  <a:pt x="114" y="28"/>
                </a:lnTo>
                <a:lnTo>
                  <a:pt x="108" y="28"/>
                </a:lnTo>
                <a:lnTo>
                  <a:pt x="103" y="28"/>
                </a:lnTo>
                <a:lnTo>
                  <a:pt x="97" y="28"/>
                </a:lnTo>
                <a:lnTo>
                  <a:pt x="91" y="28"/>
                </a:lnTo>
                <a:lnTo>
                  <a:pt x="86" y="28"/>
                </a:lnTo>
                <a:lnTo>
                  <a:pt x="79" y="28"/>
                </a:lnTo>
                <a:lnTo>
                  <a:pt x="73" y="28"/>
                </a:lnTo>
                <a:lnTo>
                  <a:pt x="68" y="28"/>
                </a:lnTo>
                <a:lnTo>
                  <a:pt x="62" y="28"/>
                </a:lnTo>
                <a:lnTo>
                  <a:pt x="57" y="28"/>
                </a:lnTo>
                <a:lnTo>
                  <a:pt x="51" y="28"/>
                </a:lnTo>
                <a:lnTo>
                  <a:pt x="44" y="28"/>
                </a:lnTo>
                <a:lnTo>
                  <a:pt x="40" y="28"/>
                </a:lnTo>
                <a:lnTo>
                  <a:pt x="35" y="28"/>
                </a:lnTo>
                <a:lnTo>
                  <a:pt x="27" y="28"/>
                </a:lnTo>
                <a:lnTo>
                  <a:pt x="22" y="28"/>
                </a:lnTo>
                <a:lnTo>
                  <a:pt x="17" y="28"/>
                </a:lnTo>
                <a:lnTo>
                  <a:pt x="9" y="28"/>
                </a:lnTo>
                <a:lnTo>
                  <a:pt x="4" y="28"/>
                </a:lnTo>
                <a:lnTo>
                  <a:pt x="0" y="2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1">
            <a:extLst>
              <a:ext uri="{FF2B5EF4-FFF2-40B4-BE49-F238E27FC236}">
                <a16:creationId xmlns:a16="http://schemas.microsoft.com/office/drawing/2014/main" id="{0F4BB28D-E1E8-4CDE-8C67-1C81C71110CA}"/>
              </a:ext>
            </a:extLst>
          </p:cNvPr>
          <p:cNvSpPr>
            <a:spLocks/>
          </p:cNvSpPr>
          <p:nvPr/>
        </p:nvSpPr>
        <p:spPr bwMode="auto">
          <a:xfrm>
            <a:off x="7331075" y="2286000"/>
            <a:ext cx="896938" cy="47625"/>
          </a:xfrm>
          <a:custGeom>
            <a:avLst/>
            <a:gdLst>
              <a:gd name="T0" fmla="*/ 13 w 565"/>
              <a:gd name="T1" fmla="*/ 30 h 30"/>
              <a:gd name="T2" fmla="*/ 35 w 565"/>
              <a:gd name="T3" fmla="*/ 30 h 30"/>
              <a:gd name="T4" fmla="*/ 59 w 565"/>
              <a:gd name="T5" fmla="*/ 30 h 30"/>
              <a:gd name="T6" fmla="*/ 81 w 565"/>
              <a:gd name="T7" fmla="*/ 30 h 30"/>
              <a:gd name="T8" fmla="*/ 104 w 565"/>
              <a:gd name="T9" fmla="*/ 30 h 30"/>
              <a:gd name="T10" fmla="*/ 128 w 565"/>
              <a:gd name="T11" fmla="*/ 30 h 30"/>
              <a:gd name="T12" fmla="*/ 142 w 565"/>
              <a:gd name="T13" fmla="*/ 28 h 30"/>
              <a:gd name="T14" fmla="*/ 145 w 565"/>
              <a:gd name="T15" fmla="*/ 25 h 30"/>
              <a:gd name="T16" fmla="*/ 168 w 565"/>
              <a:gd name="T17" fmla="*/ 25 h 30"/>
              <a:gd name="T18" fmla="*/ 191 w 565"/>
              <a:gd name="T19" fmla="*/ 25 h 30"/>
              <a:gd name="T20" fmla="*/ 214 w 565"/>
              <a:gd name="T21" fmla="*/ 25 h 30"/>
              <a:gd name="T22" fmla="*/ 236 w 565"/>
              <a:gd name="T23" fmla="*/ 25 h 30"/>
              <a:gd name="T24" fmla="*/ 260 w 565"/>
              <a:gd name="T25" fmla="*/ 25 h 30"/>
              <a:gd name="T26" fmla="*/ 282 w 565"/>
              <a:gd name="T27" fmla="*/ 25 h 30"/>
              <a:gd name="T28" fmla="*/ 305 w 565"/>
              <a:gd name="T29" fmla="*/ 25 h 30"/>
              <a:gd name="T30" fmla="*/ 329 w 565"/>
              <a:gd name="T31" fmla="*/ 25 h 30"/>
              <a:gd name="T32" fmla="*/ 351 w 565"/>
              <a:gd name="T33" fmla="*/ 25 h 30"/>
              <a:gd name="T34" fmla="*/ 368 w 565"/>
              <a:gd name="T35" fmla="*/ 25 h 30"/>
              <a:gd name="T36" fmla="*/ 375 w 565"/>
              <a:gd name="T37" fmla="*/ 11 h 30"/>
              <a:gd name="T38" fmla="*/ 392 w 565"/>
              <a:gd name="T39" fmla="*/ 22 h 30"/>
              <a:gd name="T40" fmla="*/ 415 w 565"/>
              <a:gd name="T41" fmla="*/ 22 h 30"/>
              <a:gd name="T42" fmla="*/ 437 w 565"/>
              <a:gd name="T43" fmla="*/ 22 h 30"/>
              <a:gd name="T44" fmla="*/ 461 w 565"/>
              <a:gd name="T45" fmla="*/ 22 h 30"/>
              <a:gd name="T46" fmla="*/ 483 w 565"/>
              <a:gd name="T47" fmla="*/ 22 h 30"/>
              <a:gd name="T48" fmla="*/ 506 w 565"/>
              <a:gd name="T49" fmla="*/ 22 h 30"/>
              <a:gd name="T50" fmla="*/ 529 w 565"/>
              <a:gd name="T51" fmla="*/ 22 h 30"/>
              <a:gd name="T52" fmla="*/ 552 w 565"/>
              <a:gd name="T53" fmla="*/ 22 h 30"/>
              <a:gd name="T54" fmla="*/ 558 w 565"/>
              <a:gd name="T55" fmla="*/ 0 h 30"/>
              <a:gd name="T56" fmla="*/ 536 w 565"/>
              <a:gd name="T57" fmla="*/ 0 h 30"/>
              <a:gd name="T58" fmla="*/ 513 w 565"/>
              <a:gd name="T59" fmla="*/ 0 h 30"/>
              <a:gd name="T60" fmla="*/ 490 w 565"/>
              <a:gd name="T61" fmla="*/ 0 h 30"/>
              <a:gd name="T62" fmla="*/ 466 w 565"/>
              <a:gd name="T63" fmla="*/ 0 h 30"/>
              <a:gd name="T64" fmla="*/ 443 w 565"/>
              <a:gd name="T65" fmla="*/ 0 h 30"/>
              <a:gd name="T66" fmla="*/ 419 w 565"/>
              <a:gd name="T67" fmla="*/ 0 h 30"/>
              <a:gd name="T68" fmla="*/ 397 w 565"/>
              <a:gd name="T69" fmla="*/ 0 h 30"/>
              <a:gd name="T70" fmla="*/ 375 w 565"/>
              <a:gd name="T71" fmla="*/ 0 h 30"/>
              <a:gd name="T72" fmla="*/ 364 w 565"/>
              <a:gd name="T73" fmla="*/ 5 h 30"/>
              <a:gd name="T74" fmla="*/ 356 w 565"/>
              <a:gd name="T75" fmla="*/ 3 h 30"/>
              <a:gd name="T76" fmla="*/ 333 w 565"/>
              <a:gd name="T77" fmla="*/ 3 h 30"/>
              <a:gd name="T78" fmla="*/ 311 w 565"/>
              <a:gd name="T79" fmla="*/ 3 h 30"/>
              <a:gd name="T80" fmla="*/ 287 w 565"/>
              <a:gd name="T81" fmla="*/ 3 h 30"/>
              <a:gd name="T82" fmla="*/ 265 w 565"/>
              <a:gd name="T83" fmla="*/ 3 h 30"/>
              <a:gd name="T84" fmla="*/ 242 w 565"/>
              <a:gd name="T85" fmla="*/ 3 h 30"/>
              <a:gd name="T86" fmla="*/ 219 w 565"/>
              <a:gd name="T87" fmla="*/ 3 h 30"/>
              <a:gd name="T88" fmla="*/ 196 w 565"/>
              <a:gd name="T89" fmla="*/ 3 h 30"/>
              <a:gd name="T90" fmla="*/ 174 w 565"/>
              <a:gd name="T91" fmla="*/ 3 h 30"/>
              <a:gd name="T92" fmla="*/ 150 w 565"/>
              <a:gd name="T93" fmla="*/ 3 h 30"/>
              <a:gd name="T94" fmla="*/ 140 w 565"/>
              <a:gd name="T95" fmla="*/ 5 h 30"/>
              <a:gd name="T96" fmla="*/ 133 w 565"/>
              <a:gd name="T97" fmla="*/ 8 h 30"/>
              <a:gd name="T98" fmla="*/ 110 w 565"/>
              <a:gd name="T99" fmla="*/ 8 h 30"/>
              <a:gd name="T100" fmla="*/ 86 w 565"/>
              <a:gd name="T101" fmla="*/ 8 h 30"/>
              <a:gd name="T102" fmla="*/ 64 w 565"/>
              <a:gd name="T103" fmla="*/ 8 h 30"/>
              <a:gd name="T104" fmla="*/ 42 w 565"/>
              <a:gd name="T105" fmla="*/ 8 h 30"/>
              <a:gd name="T106" fmla="*/ 18 w 565"/>
              <a:gd name="T107" fmla="*/ 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5" h="30">
                <a:moveTo>
                  <a:pt x="0" y="8"/>
                </a:moveTo>
                <a:lnTo>
                  <a:pt x="0" y="30"/>
                </a:lnTo>
                <a:lnTo>
                  <a:pt x="7" y="30"/>
                </a:lnTo>
                <a:lnTo>
                  <a:pt x="13" y="30"/>
                </a:lnTo>
                <a:lnTo>
                  <a:pt x="18" y="30"/>
                </a:lnTo>
                <a:lnTo>
                  <a:pt x="24" y="30"/>
                </a:lnTo>
                <a:lnTo>
                  <a:pt x="29" y="30"/>
                </a:lnTo>
                <a:lnTo>
                  <a:pt x="35" y="30"/>
                </a:lnTo>
                <a:lnTo>
                  <a:pt x="42" y="30"/>
                </a:lnTo>
                <a:lnTo>
                  <a:pt x="46" y="30"/>
                </a:lnTo>
                <a:lnTo>
                  <a:pt x="51" y="30"/>
                </a:lnTo>
                <a:lnTo>
                  <a:pt x="59" y="30"/>
                </a:lnTo>
                <a:lnTo>
                  <a:pt x="64" y="30"/>
                </a:lnTo>
                <a:lnTo>
                  <a:pt x="69" y="30"/>
                </a:lnTo>
                <a:lnTo>
                  <a:pt x="75" y="30"/>
                </a:lnTo>
                <a:lnTo>
                  <a:pt x="81" y="30"/>
                </a:lnTo>
                <a:lnTo>
                  <a:pt x="86" y="30"/>
                </a:lnTo>
                <a:lnTo>
                  <a:pt x="93" y="30"/>
                </a:lnTo>
                <a:lnTo>
                  <a:pt x="99" y="30"/>
                </a:lnTo>
                <a:lnTo>
                  <a:pt x="104" y="30"/>
                </a:lnTo>
                <a:lnTo>
                  <a:pt x="110" y="30"/>
                </a:lnTo>
                <a:lnTo>
                  <a:pt x="115" y="30"/>
                </a:lnTo>
                <a:lnTo>
                  <a:pt x="121" y="30"/>
                </a:lnTo>
                <a:lnTo>
                  <a:pt x="128" y="30"/>
                </a:lnTo>
                <a:lnTo>
                  <a:pt x="133" y="30"/>
                </a:lnTo>
                <a:lnTo>
                  <a:pt x="137" y="30"/>
                </a:lnTo>
                <a:lnTo>
                  <a:pt x="137" y="30"/>
                </a:lnTo>
                <a:lnTo>
                  <a:pt x="142" y="28"/>
                </a:lnTo>
                <a:lnTo>
                  <a:pt x="144" y="28"/>
                </a:lnTo>
                <a:lnTo>
                  <a:pt x="152" y="24"/>
                </a:lnTo>
                <a:lnTo>
                  <a:pt x="145" y="14"/>
                </a:lnTo>
                <a:lnTo>
                  <a:pt x="145" y="25"/>
                </a:lnTo>
                <a:lnTo>
                  <a:pt x="150" y="25"/>
                </a:lnTo>
                <a:lnTo>
                  <a:pt x="155" y="25"/>
                </a:lnTo>
                <a:lnTo>
                  <a:pt x="161" y="25"/>
                </a:lnTo>
                <a:lnTo>
                  <a:pt x="168" y="25"/>
                </a:lnTo>
                <a:lnTo>
                  <a:pt x="174" y="25"/>
                </a:lnTo>
                <a:lnTo>
                  <a:pt x="179" y="25"/>
                </a:lnTo>
                <a:lnTo>
                  <a:pt x="184" y="25"/>
                </a:lnTo>
                <a:lnTo>
                  <a:pt x="191" y="25"/>
                </a:lnTo>
                <a:lnTo>
                  <a:pt x="196" y="25"/>
                </a:lnTo>
                <a:lnTo>
                  <a:pt x="201" y="25"/>
                </a:lnTo>
                <a:lnTo>
                  <a:pt x="209" y="25"/>
                </a:lnTo>
                <a:lnTo>
                  <a:pt x="214" y="25"/>
                </a:lnTo>
                <a:lnTo>
                  <a:pt x="219" y="25"/>
                </a:lnTo>
                <a:lnTo>
                  <a:pt x="225" y="25"/>
                </a:lnTo>
                <a:lnTo>
                  <a:pt x="231" y="25"/>
                </a:lnTo>
                <a:lnTo>
                  <a:pt x="236" y="25"/>
                </a:lnTo>
                <a:lnTo>
                  <a:pt x="242" y="25"/>
                </a:lnTo>
                <a:lnTo>
                  <a:pt x="247" y="25"/>
                </a:lnTo>
                <a:lnTo>
                  <a:pt x="254" y="25"/>
                </a:lnTo>
                <a:lnTo>
                  <a:pt x="260" y="25"/>
                </a:lnTo>
                <a:lnTo>
                  <a:pt x="265" y="25"/>
                </a:lnTo>
                <a:lnTo>
                  <a:pt x="270" y="25"/>
                </a:lnTo>
                <a:lnTo>
                  <a:pt x="278" y="25"/>
                </a:lnTo>
                <a:lnTo>
                  <a:pt x="282" y="25"/>
                </a:lnTo>
                <a:lnTo>
                  <a:pt x="287" y="25"/>
                </a:lnTo>
                <a:lnTo>
                  <a:pt x="295" y="25"/>
                </a:lnTo>
                <a:lnTo>
                  <a:pt x="300" y="25"/>
                </a:lnTo>
                <a:lnTo>
                  <a:pt x="305" y="25"/>
                </a:lnTo>
                <a:lnTo>
                  <a:pt x="311" y="25"/>
                </a:lnTo>
                <a:lnTo>
                  <a:pt x="317" y="25"/>
                </a:lnTo>
                <a:lnTo>
                  <a:pt x="322" y="25"/>
                </a:lnTo>
                <a:lnTo>
                  <a:pt x="329" y="25"/>
                </a:lnTo>
                <a:lnTo>
                  <a:pt x="333" y="25"/>
                </a:lnTo>
                <a:lnTo>
                  <a:pt x="340" y="25"/>
                </a:lnTo>
                <a:lnTo>
                  <a:pt x="346" y="25"/>
                </a:lnTo>
                <a:lnTo>
                  <a:pt x="351" y="25"/>
                </a:lnTo>
                <a:lnTo>
                  <a:pt x="356" y="25"/>
                </a:lnTo>
                <a:lnTo>
                  <a:pt x="364" y="25"/>
                </a:lnTo>
                <a:lnTo>
                  <a:pt x="368" y="25"/>
                </a:lnTo>
                <a:lnTo>
                  <a:pt x="368" y="25"/>
                </a:lnTo>
                <a:lnTo>
                  <a:pt x="373" y="24"/>
                </a:lnTo>
                <a:lnTo>
                  <a:pt x="373" y="24"/>
                </a:lnTo>
                <a:lnTo>
                  <a:pt x="380" y="20"/>
                </a:lnTo>
                <a:lnTo>
                  <a:pt x="375" y="11"/>
                </a:lnTo>
                <a:lnTo>
                  <a:pt x="375" y="22"/>
                </a:lnTo>
                <a:lnTo>
                  <a:pt x="381" y="22"/>
                </a:lnTo>
                <a:lnTo>
                  <a:pt x="386" y="22"/>
                </a:lnTo>
                <a:lnTo>
                  <a:pt x="392" y="22"/>
                </a:lnTo>
                <a:lnTo>
                  <a:pt x="397" y="22"/>
                </a:lnTo>
                <a:lnTo>
                  <a:pt x="404" y="22"/>
                </a:lnTo>
                <a:lnTo>
                  <a:pt x="410" y="22"/>
                </a:lnTo>
                <a:lnTo>
                  <a:pt x="415" y="22"/>
                </a:lnTo>
                <a:lnTo>
                  <a:pt x="419" y="22"/>
                </a:lnTo>
                <a:lnTo>
                  <a:pt x="427" y="22"/>
                </a:lnTo>
                <a:lnTo>
                  <a:pt x="432" y="22"/>
                </a:lnTo>
                <a:lnTo>
                  <a:pt x="437" y="22"/>
                </a:lnTo>
                <a:lnTo>
                  <a:pt x="443" y="22"/>
                </a:lnTo>
                <a:lnTo>
                  <a:pt x="450" y="22"/>
                </a:lnTo>
                <a:lnTo>
                  <a:pt x="455" y="22"/>
                </a:lnTo>
                <a:lnTo>
                  <a:pt x="461" y="22"/>
                </a:lnTo>
                <a:lnTo>
                  <a:pt x="466" y="22"/>
                </a:lnTo>
                <a:lnTo>
                  <a:pt x="472" y="22"/>
                </a:lnTo>
                <a:lnTo>
                  <a:pt x="478" y="22"/>
                </a:lnTo>
                <a:lnTo>
                  <a:pt x="483" y="22"/>
                </a:lnTo>
                <a:lnTo>
                  <a:pt x="490" y="22"/>
                </a:lnTo>
                <a:lnTo>
                  <a:pt x="496" y="22"/>
                </a:lnTo>
                <a:lnTo>
                  <a:pt x="501" y="22"/>
                </a:lnTo>
                <a:lnTo>
                  <a:pt x="506" y="22"/>
                </a:lnTo>
                <a:lnTo>
                  <a:pt x="513" y="22"/>
                </a:lnTo>
                <a:lnTo>
                  <a:pt x="518" y="22"/>
                </a:lnTo>
                <a:lnTo>
                  <a:pt x="523" y="22"/>
                </a:lnTo>
                <a:lnTo>
                  <a:pt x="529" y="22"/>
                </a:lnTo>
                <a:lnTo>
                  <a:pt x="536" y="22"/>
                </a:lnTo>
                <a:lnTo>
                  <a:pt x="541" y="22"/>
                </a:lnTo>
                <a:lnTo>
                  <a:pt x="547" y="22"/>
                </a:lnTo>
                <a:lnTo>
                  <a:pt x="552" y="22"/>
                </a:lnTo>
                <a:lnTo>
                  <a:pt x="558" y="22"/>
                </a:lnTo>
                <a:lnTo>
                  <a:pt x="565" y="22"/>
                </a:lnTo>
                <a:lnTo>
                  <a:pt x="565" y="0"/>
                </a:lnTo>
                <a:lnTo>
                  <a:pt x="558" y="0"/>
                </a:lnTo>
                <a:lnTo>
                  <a:pt x="552" y="0"/>
                </a:lnTo>
                <a:lnTo>
                  <a:pt x="547" y="0"/>
                </a:lnTo>
                <a:lnTo>
                  <a:pt x="541" y="0"/>
                </a:lnTo>
                <a:lnTo>
                  <a:pt x="536" y="0"/>
                </a:lnTo>
                <a:lnTo>
                  <a:pt x="529" y="0"/>
                </a:lnTo>
                <a:lnTo>
                  <a:pt x="523" y="0"/>
                </a:lnTo>
                <a:lnTo>
                  <a:pt x="518" y="0"/>
                </a:lnTo>
                <a:lnTo>
                  <a:pt x="513" y="0"/>
                </a:lnTo>
                <a:lnTo>
                  <a:pt x="506" y="0"/>
                </a:lnTo>
                <a:lnTo>
                  <a:pt x="501" y="0"/>
                </a:lnTo>
                <a:lnTo>
                  <a:pt x="496" y="0"/>
                </a:lnTo>
                <a:lnTo>
                  <a:pt x="490" y="0"/>
                </a:lnTo>
                <a:lnTo>
                  <a:pt x="483" y="0"/>
                </a:lnTo>
                <a:lnTo>
                  <a:pt x="478" y="0"/>
                </a:lnTo>
                <a:lnTo>
                  <a:pt x="472" y="0"/>
                </a:lnTo>
                <a:lnTo>
                  <a:pt x="466" y="0"/>
                </a:lnTo>
                <a:lnTo>
                  <a:pt x="461" y="0"/>
                </a:lnTo>
                <a:lnTo>
                  <a:pt x="455" y="0"/>
                </a:lnTo>
                <a:lnTo>
                  <a:pt x="450" y="0"/>
                </a:lnTo>
                <a:lnTo>
                  <a:pt x="443" y="0"/>
                </a:lnTo>
                <a:lnTo>
                  <a:pt x="437" y="0"/>
                </a:lnTo>
                <a:lnTo>
                  <a:pt x="432" y="0"/>
                </a:lnTo>
                <a:lnTo>
                  <a:pt x="427" y="0"/>
                </a:lnTo>
                <a:lnTo>
                  <a:pt x="419" y="0"/>
                </a:lnTo>
                <a:lnTo>
                  <a:pt x="415" y="0"/>
                </a:lnTo>
                <a:lnTo>
                  <a:pt x="410" y="0"/>
                </a:lnTo>
                <a:lnTo>
                  <a:pt x="404" y="0"/>
                </a:lnTo>
                <a:lnTo>
                  <a:pt x="397" y="0"/>
                </a:lnTo>
                <a:lnTo>
                  <a:pt x="392" y="0"/>
                </a:lnTo>
                <a:lnTo>
                  <a:pt x="386" y="0"/>
                </a:lnTo>
                <a:lnTo>
                  <a:pt x="381" y="0"/>
                </a:lnTo>
                <a:lnTo>
                  <a:pt x="375" y="0"/>
                </a:lnTo>
                <a:lnTo>
                  <a:pt x="375" y="0"/>
                </a:lnTo>
                <a:lnTo>
                  <a:pt x="370" y="1"/>
                </a:lnTo>
                <a:lnTo>
                  <a:pt x="370" y="1"/>
                </a:lnTo>
                <a:lnTo>
                  <a:pt x="364" y="5"/>
                </a:lnTo>
                <a:lnTo>
                  <a:pt x="368" y="14"/>
                </a:lnTo>
                <a:lnTo>
                  <a:pt x="368" y="3"/>
                </a:lnTo>
                <a:lnTo>
                  <a:pt x="364" y="3"/>
                </a:lnTo>
                <a:lnTo>
                  <a:pt x="356" y="3"/>
                </a:lnTo>
                <a:lnTo>
                  <a:pt x="351" y="3"/>
                </a:lnTo>
                <a:lnTo>
                  <a:pt x="346" y="3"/>
                </a:lnTo>
                <a:lnTo>
                  <a:pt x="340" y="3"/>
                </a:lnTo>
                <a:lnTo>
                  <a:pt x="333" y="3"/>
                </a:lnTo>
                <a:lnTo>
                  <a:pt x="329" y="3"/>
                </a:lnTo>
                <a:lnTo>
                  <a:pt x="322" y="3"/>
                </a:lnTo>
                <a:lnTo>
                  <a:pt x="317" y="3"/>
                </a:lnTo>
                <a:lnTo>
                  <a:pt x="311" y="3"/>
                </a:lnTo>
                <a:lnTo>
                  <a:pt x="305" y="3"/>
                </a:lnTo>
                <a:lnTo>
                  <a:pt x="300" y="3"/>
                </a:lnTo>
                <a:lnTo>
                  <a:pt x="295" y="3"/>
                </a:lnTo>
                <a:lnTo>
                  <a:pt x="287" y="3"/>
                </a:lnTo>
                <a:lnTo>
                  <a:pt x="282" y="3"/>
                </a:lnTo>
                <a:lnTo>
                  <a:pt x="278" y="3"/>
                </a:lnTo>
                <a:lnTo>
                  <a:pt x="270" y="3"/>
                </a:lnTo>
                <a:lnTo>
                  <a:pt x="265" y="3"/>
                </a:lnTo>
                <a:lnTo>
                  <a:pt x="260" y="3"/>
                </a:lnTo>
                <a:lnTo>
                  <a:pt x="254" y="3"/>
                </a:lnTo>
                <a:lnTo>
                  <a:pt x="247" y="3"/>
                </a:lnTo>
                <a:lnTo>
                  <a:pt x="242" y="3"/>
                </a:lnTo>
                <a:lnTo>
                  <a:pt x="236" y="3"/>
                </a:lnTo>
                <a:lnTo>
                  <a:pt x="231" y="3"/>
                </a:lnTo>
                <a:lnTo>
                  <a:pt x="225" y="3"/>
                </a:lnTo>
                <a:lnTo>
                  <a:pt x="219" y="3"/>
                </a:lnTo>
                <a:lnTo>
                  <a:pt x="214" y="3"/>
                </a:lnTo>
                <a:lnTo>
                  <a:pt x="209" y="3"/>
                </a:lnTo>
                <a:lnTo>
                  <a:pt x="201" y="3"/>
                </a:lnTo>
                <a:lnTo>
                  <a:pt x="196" y="3"/>
                </a:lnTo>
                <a:lnTo>
                  <a:pt x="191" y="3"/>
                </a:lnTo>
                <a:lnTo>
                  <a:pt x="184" y="3"/>
                </a:lnTo>
                <a:lnTo>
                  <a:pt x="179" y="3"/>
                </a:lnTo>
                <a:lnTo>
                  <a:pt x="174" y="3"/>
                </a:lnTo>
                <a:lnTo>
                  <a:pt x="168" y="3"/>
                </a:lnTo>
                <a:lnTo>
                  <a:pt x="161" y="3"/>
                </a:lnTo>
                <a:lnTo>
                  <a:pt x="155" y="3"/>
                </a:lnTo>
                <a:lnTo>
                  <a:pt x="150" y="3"/>
                </a:lnTo>
                <a:lnTo>
                  <a:pt x="145" y="3"/>
                </a:lnTo>
                <a:lnTo>
                  <a:pt x="145" y="3"/>
                </a:lnTo>
                <a:lnTo>
                  <a:pt x="140" y="5"/>
                </a:lnTo>
                <a:lnTo>
                  <a:pt x="140" y="5"/>
                </a:lnTo>
                <a:lnTo>
                  <a:pt x="133" y="9"/>
                </a:lnTo>
                <a:lnTo>
                  <a:pt x="137" y="19"/>
                </a:lnTo>
                <a:lnTo>
                  <a:pt x="137" y="8"/>
                </a:lnTo>
                <a:lnTo>
                  <a:pt x="133" y="8"/>
                </a:lnTo>
                <a:lnTo>
                  <a:pt x="128" y="8"/>
                </a:lnTo>
                <a:lnTo>
                  <a:pt x="121" y="8"/>
                </a:lnTo>
                <a:lnTo>
                  <a:pt x="115" y="8"/>
                </a:lnTo>
                <a:lnTo>
                  <a:pt x="110" y="8"/>
                </a:lnTo>
                <a:lnTo>
                  <a:pt x="104" y="8"/>
                </a:lnTo>
                <a:lnTo>
                  <a:pt x="99" y="8"/>
                </a:lnTo>
                <a:lnTo>
                  <a:pt x="93" y="8"/>
                </a:lnTo>
                <a:lnTo>
                  <a:pt x="86" y="8"/>
                </a:lnTo>
                <a:lnTo>
                  <a:pt x="81" y="8"/>
                </a:lnTo>
                <a:lnTo>
                  <a:pt x="75" y="8"/>
                </a:lnTo>
                <a:lnTo>
                  <a:pt x="69" y="8"/>
                </a:lnTo>
                <a:lnTo>
                  <a:pt x="64" y="8"/>
                </a:lnTo>
                <a:lnTo>
                  <a:pt x="59" y="8"/>
                </a:lnTo>
                <a:lnTo>
                  <a:pt x="51" y="8"/>
                </a:lnTo>
                <a:lnTo>
                  <a:pt x="46" y="8"/>
                </a:lnTo>
                <a:lnTo>
                  <a:pt x="42" y="8"/>
                </a:lnTo>
                <a:lnTo>
                  <a:pt x="35" y="8"/>
                </a:lnTo>
                <a:lnTo>
                  <a:pt x="29" y="8"/>
                </a:lnTo>
                <a:lnTo>
                  <a:pt x="24" y="8"/>
                </a:lnTo>
                <a:lnTo>
                  <a:pt x="18" y="8"/>
                </a:lnTo>
                <a:lnTo>
                  <a:pt x="13" y="8"/>
                </a:lnTo>
                <a:lnTo>
                  <a:pt x="7" y="8"/>
                </a:lnTo>
                <a:lnTo>
                  <a:pt x="0" y="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52">
            <a:extLst>
              <a:ext uri="{FF2B5EF4-FFF2-40B4-BE49-F238E27FC236}">
                <a16:creationId xmlns:a16="http://schemas.microsoft.com/office/drawing/2014/main" id="{39FF466F-95F3-4AA4-B514-F57496E9BE63}"/>
              </a:ext>
            </a:extLst>
          </p:cNvPr>
          <p:cNvSpPr>
            <a:spLocks/>
          </p:cNvSpPr>
          <p:nvPr/>
        </p:nvSpPr>
        <p:spPr bwMode="auto">
          <a:xfrm>
            <a:off x="4357688" y="2406650"/>
            <a:ext cx="895350" cy="492125"/>
          </a:xfrm>
          <a:custGeom>
            <a:avLst/>
            <a:gdLst>
              <a:gd name="T0" fmla="*/ 6 w 564"/>
              <a:gd name="T1" fmla="*/ 302 h 310"/>
              <a:gd name="T2" fmla="*/ 13 w 564"/>
              <a:gd name="T3" fmla="*/ 305 h 310"/>
              <a:gd name="T4" fmla="*/ 18 w 564"/>
              <a:gd name="T5" fmla="*/ 260 h 310"/>
              <a:gd name="T6" fmla="*/ 24 w 564"/>
              <a:gd name="T7" fmla="*/ 247 h 310"/>
              <a:gd name="T8" fmla="*/ 24 w 564"/>
              <a:gd name="T9" fmla="*/ 219 h 310"/>
              <a:gd name="T10" fmla="*/ 29 w 564"/>
              <a:gd name="T11" fmla="*/ 201 h 310"/>
              <a:gd name="T12" fmla="*/ 37 w 564"/>
              <a:gd name="T13" fmla="*/ 177 h 310"/>
              <a:gd name="T14" fmla="*/ 46 w 564"/>
              <a:gd name="T15" fmla="*/ 160 h 310"/>
              <a:gd name="T16" fmla="*/ 53 w 564"/>
              <a:gd name="T17" fmla="*/ 142 h 310"/>
              <a:gd name="T18" fmla="*/ 59 w 564"/>
              <a:gd name="T19" fmla="*/ 137 h 310"/>
              <a:gd name="T20" fmla="*/ 64 w 564"/>
              <a:gd name="T21" fmla="*/ 145 h 310"/>
              <a:gd name="T22" fmla="*/ 70 w 564"/>
              <a:gd name="T23" fmla="*/ 125 h 310"/>
              <a:gd name="T24" fmla="*/ 75 w 564"/>
              <a:gd name="T25" fmla="*/ 113 h 310"/>
              <a:gd name="T26" fmla="*/ 81 w 564"/>
              <a:gd name="T27" fmla="*/ 109 h 310"/>
              <a:gd name="T28" fmla="*/ 88 w 564"/>
              <a:gd name="T29" fmla="*/ 101 h 310"/>
              <a:gd name="T30" fmla="*/ 93 w 564"/>
              <a:gd name="T31" fmla="*/ 101 h 310"/>
              <a:gd name="T32" fmla="*/ 99 w 564"/>
              <a:gd name="T33" fmla="*/ 88 h 310"/>
              <a:gd name="T34" fmla="*/ 99 w 564"/>
              <a:gd name="T35" fmla="*/ 88 h 310"/>
              <a:gd name="T36" fmla="*/ 105 w 564"/>
              <a:gd name="T37" fmla="*/ 75 h 310"/>
              <a:gd name="T38" fmla="*/ 110 w 564"/>
              <a:gd name="T39" fmla="*/ 62 h 310"/>
              <a:gd name="T40" fmla="*/ 123 w 564"/>
              <a:gd name="T41" fmla="*/ 59 h 310"/>
              <a:gd name="T42" fmla="*/ 132 w 564"/>
              <a:gd name="T43" fmla="*/ 54 h 310"/>
              <a:gd name="T44" fmla="*/ 145 w 564"/>
              <a:gd name="T45" fmla="*/ 51 h 310"/>
              <a:gd name="T46" fmla="*/ 156 w 564"/>
              <a:gd name="T47" fmla="*/ 51 h 310"/>
              <a:gd name="T48" fmla="*/ 161 w 564"/>
              <a:gd name="T49" fmla="*/ 46 h 310"/>
              <a:gd name="T50" fmla="*/ 174 w 564"/>
              <a:gd name="T51" fmla="*/ 39 h 310"/>
              <a:gd name="T52" fmla="*/ 183 w 564"/>
              <a:gd name="T53" fmla="*/ 39 h 310"/>
              <a:gd name="T54" fmla="*/ 196 w 564"/>
              <a:gd name="T55" fmla="*/ 31 h 310"/>
              <a:gd name="T56" fmla="*/ 201 w 564"/>
              <a:gd name="T57" fmla="*/ 34 h 310"/>
              <a:gd name="T58" fmla="*/ 214 w 564"/>
              <a:gd name="T59" fmla="*/ 34 h 310"/>
              <a:gd name="T60" fmla="*/ 225 w 564"/>
              <a:gd name="T61" fmla="*/ 34 h 310"/>
              <a:gd name="T62" fmla="*/ 231 w 564"/>
              <a:gd name="T63" fmla="*/ 42 h 310"/>
              <a:gd name="T64" fmla="*/ 238 w 564"/>
              <a:gd name="T65" fmla="*/ 39 h 310"/>
              <a:gd name="T66" fmla="*/ 238 w 564"/>
              <a:gd name="T67" fmla="*/ 39 h 310"/>
              <a:gd name="T68" fmla="*/ 242 w 564"/>
              <a:gd name="T69" fmla="*/ 26 h 310"/>
              <a:gd name="T70" fmla="*/ 260 w 564"/>
              <a:gd name="T71" fmla="*/ 18 h 310"/>
              <a:gd name="T72" fmla="*/ 273 w 564"/>
              <a:gd name="T73" fmla="*/ 18 h 310"/>
              <a:gd name="T74" fmla="*/ 282 w 564"/>
              <a:gd name="T75" fmla="*/ 18 h 310"/>
              <a:gd name="T76" fmla="*/ 295 w 564"/>
              <a:gd name="T77" fmla="*/ 21 h 310"/>
              <a:gd name="T78" fmla="*/ 306 w 564"/>
              <a:gd name="T79" fmla="*/ 18 h 310"/>
              <a:gd name="T80" fmla="*/ 317 w 564"/>
              <a:gd name="T81" fmla="*/ 21 h 310"/>
              <a:gd name="T82" fmla="*/ 333 w 564"/>
              <a:gd name="T83" fmla="*/ 18 h 310"/>
              <a:gd name="T84" fmla="*/ 346 w 564"/>
              <a:gd name="T85" fmla="*/ 18 h 310"/>
              <a:gd name="T86" fmla="*/ 357 w 564"/>
              <a:gd name="T87" fmla="*/ 18 h 310"/>
              <a:gd name="T88" fmla="*/ 368 w 564"/>
              <a:gd name="T89" fmla="*/ 21 h 310"/>
              <a:gd name="T90" fmla="*/ 381 w 564"/>
              <a:gd name="T91" fmla="*/ 21 h 310"/>
              <a:gd name="T92" fmla="*/ 386 w 564"/>
              <a:gd name="T93" fmla="*/ 13 h 310"/>
              <a:gd name="T94" fmla="*/ 403 w 564"/>
              <a:gd name="T95" fmla="*/ 18 h 310"/>
              <a:gd name="T96" fmla="*/ 415 w 564"/>
              <a:gd name="T97" fmla="*/ 13 h 310"/>
              <a:gd name="T98" fmla="*/ 427 w 564"/>
              <a:gd name="T99" fmla="*/ 8 h 310"/>
              <a:gd name="T100" fmla="*/ 438 w 564"/>
              <a:gd name="T101" fmla="*/ 0 h 310"/>
              <a:gd name="T102" fmla="*/ 450 w 564"/>
              <a:gd name="T103" fmla="*/ 0 h 310"/>
              <a:gd name="T104" fmla="*/ 461 w 564"/>
              <a:gd name="T105" fmla="*/ 0 h 310"/>
              <a:gd name="T106" fmla="*/ 474 w 564"/>
              <a:gd name="T107" fmla="*/ 0 h 310"/>
              <a:gd name="T108" fmla="*/ 483 w 564"/>
              <a:gd name="T109" fmla="*/ 0 h 310"/>
              <a:gd name="T110" fmla="*/ 496 w 564"/>
              <a:gd name="T111" fmla="*/ 5 h 310"/>
              <a:gd name="T112" fmla="*/ 507 w 564"/>
              <a:gd name="T113" fmla="*/ 5 h 310"/>
              <a:gd name="T114" fmla="*/ 518 w 564"/>
              <a:gd name="T115" fmla="*/ 5 h 310"/>
              <a:gd name="T116" fmla="*/ 529 w 564"/>
              <a:gd name="T117" fmla="*/ 5 h 310"/>
              <a:gd name="T118" fmla="*/ 542 w 564"/>
              <a:gd name="T119" fmla="*/ 0 h 310"/>
              <a:gd name="T120" fmla="*/ 552 w 564"/>
              <a:gd name="T121" fmla="*/ 0 h 310"/>
              <a:gd name="T122" fmla="*/ 564 w 564"/>
              <a:gd name="T123"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4" h="310">
                <a:moveTo>
                  <a:pt x="0" y="297"/>
                </a:moveTo>
                <a:lnTo>
                  <a:pt x="6" y="302"/>
                </a:lnTo>
                <a:lnTo>
                  <a:pt x="6" y="310"/>
                </a:lnTo>
                <a:lnTo>
                  <a:pt x="13" y="305"/>
                </a:lnTo>
                <a:lnTo>
                  <a:pt x="13" y="268"/>
                </a:lnTo>
                <a:lnTo>
                  <a:pt x="18" y="260"/>
                </a:lnTo>
                <a:lnTo>
                  <a:pt x="18" y="252"/>
                </a:lnTo>
                <a:lnTo>
                  <a:pt x="24" y="247"/>
                </a:lnTo>
                <a:lnTo>
                  <a:pt x="24" y="214"/>
                </a:lnTo>
                <a:lnTo>
                  <a:pt x="24" y="219"/>
                </a:lnTo>
                <a:lnTo>
                  <a:pt x="29" y="214"/>
                </a:lnTo>
                <a:lnTo>
                  <a:pt x="29" y="201"/>
                </a:lnTo>
                <a:lnTo>
                  <a:pt x="37" y="206"/>
                </a:lnTo>
                <a:lnTo>
                  <a:pt x="37" y="177"/>
                </a:lnTo>
                <a:lnTo>
                  <a:pt x="42" y="177"/>
                </a:lnTo>
                <a:lnTo>
                  <a:pt x="46" y="160"/>
                </a:lnTo>
                <a:lnTo>
                  <a:pt x="46" y="156"/>
                </a:lnTo>
                <a:lnTo>
                  <a:pt x="53" y="142"/>
                </a:lnTo>
                <a:lnTo>
                  <a:pt x="53" y="134"/>
                </a:lnTo>
                <a:lnTo>
                  <a:pt x="59" y="137"/>
                </a:lnTo>
                <a:lnTo>
                  <a:pt x="64" y="134"/>
                </a:lnTo>
                <a:lnTo>
                  <a:pt x="64" y="145"/>
                </a:lnTo>
                <a:lnTo>
                  <a:pt x="64" y="129"/>
                </a:lnTo>
                <a:lnTo>
                  <a:pt x="70" y="125"/>
                </a:lnTo>
                <a:lnTo>
                  <a:pt x="70" y="117"/>
                </a:lnTo>
                <a:lnTo>
                  <a:pt x="75" y="113"/>
                </a:lnTo>
                <a:lnTo>
                  <a:pt x="81" y="117"/>
                </a:lnTo>
                <a:lnTo>
                  <a:pt x="81" y="109"/>
                </a:lnTo>
                <a:lnTo>
                  <a:pt x="88" y="104"/>
                </a:lnTo>
                <a:lnTo>
                  <a:pt x="88" y="101"/>
                </a:lnTo>
                <a:lnTo>
                  <a:pt x="93" y="96"/>
                </a:lnTo>
                <a:lnTo>
                  <a:pt x="93" y="101"/>
                </a:lnTo>
                <a:lnTo>
                  <a:pt x="93" y="96"/>
                </a:lnTo>
                <a:lnTo>
                  <a:pt x="99" y="88"/>
                </a:lnTo>
                <a:lnTo>
                  <a:pt x="99" y="83"/>
                </a:lnTo>
                <a:lnTo>
                  <a:pt x="99" y="88"/>
                </a:lnTo>
                <a:lnTo>
                  <a:pt x="105" y="83"/>
                </a:lnTo>
                <a:lnTo>
                  <a:pt x="105" y="75"/>
                </a:lnTo>
                <a:lnTo>
                  <a:pt x="110" y="75"/>
                </a:lnTo>
                <a:lnTo>
                  <a:pt x="110" y="62"/>
                </a:lnTo>
                <a:lnTo>
                  <a:pt x="115" y="59"/>
                </a:lnTo>
                <a:lnTo>
                  <a:pt x="123" y="59"/>
                </a:lnTo>
                <a:lnTo>
                  <a:pt x="128" y="59"/>
                </a:lnTo>
                <a:lnTo>
                  <a:pt x="132" y="54"/>
                </a:lnTo>
                <a:lnTo>
                  <a:pt x="139" y="54"/>
                </a:lnTo>
                <a:lnTo>
                  <a:pt x="145" y="51"/>
                </a:lnTo>
                <a:lnTo>
                  <a:pt x="150" y="51"/>
                </a:lnTo>
                <a:lnTo>
                  <a:pt x="156" y="51"/>
                </a:lnTo>
                <a:lnTo>
                  <a:pt x="161" y="54"/>
                </a:lnTo>
                <a:lnTo>
                  <a:pt x="161" y="46"/>
                </a:lnTo>
                <a:lnTo>
                  <a:pt x="167" y="39"/>
                </a:lnTo>
                <a:lnTo>
                  <a:pt x="174" y="39"/>
                </a:lnTo>
                <a:lnTo>
                  <a:pt x="179" y="39"/>
                </a:lnTo>
                <a:lnTo>
                  <a:pt x="183" y="39"/>
                </a:lnTo>
                <a:lnTo>
                  <a:pt x="196" y="39"/>
                </a:lnTo>
                <a:lnTo>
                  <a:pt x="196" y="31"/>
                </a:lnTo>
                <a:lnTo>
                  <a:pt x="209" y="34"/>
                </a:lnTo>
                <a:lnTo>
                  <a:pt x="201" y="34"/>
                </a:lnTo>
                <a:lnTo>
                  <a:pt x="209" y="34"/>
                </a:lnTo>
                <a:lnTo>
                  <a:pt x="214" y="34"/>
                </a:lnTo>
                <a:lnTo>
                  <a:pt x="218" y="34"/>
                </a:lnTo>
                <a:lnTo>
                  <a:pt x="225" y="34"/>
                </a:lnTo>
                <a:lnTo>
                  <a:pt x="231" y="39"/>
                </a:lnTo>
                <a:lnTo>
                  <a:pt x="231" y="42"/>
                </a:lnTo>
                <a:lnTo>
                  <a:pt x="231" y="34"/>
                </a:lnTo>
                <a:lnTo>
                  <a:pt x="238" y="39"/>
                </a:lnTo>
                <a:lnTo>
                  <a:pt x="238" y="34"/>
                </a:lnTo>
                <a:lnTo>
                  <a:pt x="238" y="39"/>
                </a:lnTo>
                <a:lnTo>
                  <a:pt x="242" y="34"/>
                </a:lnTo>
                <a:lnTo>
                  <a:pt x="242" y="26"/>
                </a:lnTo>
                <a:lnTo>
                  <a:pt x="255" y="18"/>
                </a:lnTo>
                <a:lnTo>
                  <a:pt x="260" y="18"/>
                </a:lnTo>
                <a:lnTo>
                  <a:pt x="265" y="18"/>
                </a:lnTo>
                <a:lnTo>
                  <a:pt x="273" y="18"/>
                </a:lnTo>
                <a:lnTo>
                  <a:pt x="277" y="18"/>
                </a:lnTo>
                <a:lnTo>
                  <a:pt x="282" y="18"/>
                </a:lnTo>
                <a:lnTo>
                  <a:pt x="289" y="21"/>
                </a:lnTo>
                <a:lnTo>
                  <a:pt x="295" y="21"/>
                </a:lnTo>
                <a:lnTo>
                  <a:pt x="300" y="18"/>
                </a:lnTo>
                <a:lnTo>
                  <a:pt x="306" y="18"/>
                </a:lnTo>
                <a:lnTo>
                  <a:pt x="311" y="18"/>
                </a:lnTo>
                <a:lnTo>
                  <a:pt x="317" y="21"/>
                </a:lnTo>
                <a:lnTo>
                  <a:pt x="324" y="18"/>
                </a:lnTo>
                <a:lnTo>
                  <a:pt x="333" y="18"/>
                </a:lnTo>
                <a:lnTo>
                  <a:pt x="341" y="18"/>
                </a:lnTo>
                <a:lnTo>
                  <a:pt x="346" y="18"/>
                </a:lnTo>
                <a:lnTo>
                  <a:pt x="351" y="18"/>
                </a:lnTo>
                <a:lnTo>
                  <a:pt x="357" y="18"/>
                </a:lnTo>
                <a:lnTo>
                  <a:pt x="364" y="21"/>
                </a:lnTo>
                <a:lnTo>
                  <a:pt x="368" y="21"/>
                </a:lnTo>
                <a:lnTo>
                  <a:pt x="375" y="21"/>
                </a:lnTo>
                <a:lnTo>
                  <a:pt x="381" y="21"/>
                </a:lnTo>
                <a:lnTo>
                  <a:pt x="381" y="13"/>
                </a:lnTo>
                <a:lnTo>
                  <a:pt x="386" y="13"/>
                </a:lnTo>
                <a:lnTo>
                  <a:pt x="392" y="18"/>
                </a:lnTo>
                <a:lnTo>
                  <a:pt x="403" y="18"/>
                </a:lnTo>
                <a:lnTo>
                  <a:pt x="410" y="13"/>
                </a:lnTo>
                <a:lnTo>
                  <a:pt x="415" y="13"/>
                </a:lnTo>
                <a:lnTo>
                  <a:pt x="419" y="8"/>
                </a:lnTo>
                <a:lnTo>
                  <a:pt x="427" y="8"/>
                </a:lnTo>
                <a:lnTo>
                  <a:pt x="432" y="5"/>
                </a:lnTo>
                <a:lnTo>
                  <a:pt x="438" y="0"/>
                </a:lnTo>
                <a:lnTo>
                  <a:pt x="443" y="0"/>
                </a:lnTo>
                <a:lnTo>
                  <a:pt x="450" y="0"/>
                </a:lnTo>
                <a:lnTo>
                  <a:pt x="456" y="0"/>
                </a:lnTo>
                <a:lnTo>
                  <a:pt x="461" y="0"/>
                </a:lnTo>
                <a:lnTo>
                  <a:pt x="466" y="0"/>
                </a:lnTo>
                <a:lnTo>
                  <a:pt x="474" y="0"/>
                </a:lnTo>
                <a:lnTo>
                  <a:pt x="478" y="0"/>
                </a:lnTo>
                <a:lnTo>
                  <a:pt x="483" y="0"/>
                </a:lnTo>
                <a:lnTo>
                  <a:pt x="491" y="5"/>
                </a:lnTo>
                <a:lnTo>
                  <a:pt x="496" y="5"/>
                </a:lnTo>
                <a:lnTo>
                  <a:pt x="501" y="5"/>
                </a:lnTo>
                <a:lnTo>
                  <a:pt x="507" y="5"/>
                </a:lnTo>
                <a:lnTo>
                  <a:pt x="513" y="5"/>
                </a:lnTo>
                <a:lnTo>
                  <a:pt x="518" y="5"/>
                </a:lnTo>
                <a:lnTo>
                  <a:pt x="525" y="5"/>
                </a:lnTo>
                <a:lnTo>
                  <a:pt x="529" y="5"/>
                </a:lnTo>
                <a:lnTo>
                  <a:pt x="536" y="0"/>
                </a:lnTo>
                <a:lnTo>
                  <a:pt x="542" y="0"/>
                </a:lnTo>
                <a:lnTo>
                  <a:pt x="547" y="0"/>
                </a:lnTo>
                <a:lnTo>
                  <a:pt x="552" y="0"/>
                </a:lnTo>
                <a:lnTo>
                  <a:pt x="560" y="5"/>
                </a:lnTo>
                <a:lnTo>
                  <a:pt x="564" y="0"/>
                </a:lnTo>
              </a:path>
            </a:pathLst>
          </a:cu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53">
            <a:extLst>
              <a:ext uri="{FF2B5EF4-FFF2-40B4-BE49-F238E27FC236}">
                <a16:creationId xmlns:a16="http://schemas.microsoft.com/office/drawing/2014/main" id="{A586472F-AAD4-41A4-9CD7-3F3F69BA659E}"/>
              </a:ext>
            </a:extLst>
          </p:cNvPr>
          <p:cNvSpPr>
            <a:spLocks/>
          </p:cNvSpPr>
          <p:nvPr/>
        </p:nvSpPr>
        <p:spPr bwMode="auto">
          <a:xfrm>
            <a:off x="5253038" y="2312988"/>
            <a:ext cx="1139825" cy="93663"/>
          </a:xfrm>
          <a:custGeom>
            <a:avLst/>
            <a:gdLst>
              <a:gd name="T0" fmla="*/ 13 w 718"/>
              <a:gd name="T1" fmla="*/ 59 h 59"/>
              <a:gd name="T2" fmla="*/ 29 w 718"/>
              <a:gd name="T3" fmla="*/ 56 h 59"/>
              <a:gd name="T4" fmla="*/ 47 w 718"/>
              <a:gd name="T5" fmla="*/ 47 h 59"/>
              <a:gd name="T6" fmla="*/ 51 w 718"/>
              <a:gd name="T7" fmla="*/ 43 h 59"/>
              <a:gd name="T8" fmla="*/ 69 w 718"/>
              <a:gd name="T9" fmla="*/ 29 h 59"/>
              <a:gd name="T10" fmla="*/ 86 w 718"/>
              <a:gd name="T11" fmla="*/ 24 h 59"/>
              <a:gd name="T12" fmla="*/ 104 w 718"/>
              <a:gd name="T13" fmla="*/ 24 h 59"/>
              <a:gd name="T14" fmla="*/ 120 w 718"/>
              <a:gd name="T15" fmla="*/ 24 h 59"/>
              <a:gd name="T16" fmla="*/ 137 w 718"/>
              <a:gd name="T17" fmla="*/ 24 h 59"/>
              <a:gd name="T18" fmla="*/ 155 w 718"/>
              <a:gd name="T19" fmla="*/ 24 h 59"/>
              <a:gd name="T20" fmla="*/ 173 w 718"/>
              <a:gd name="T21" fmla="*/ 24 h 59"/>
              <a:gd name="T22" fmla="*/ 189 w 718"/>
              <a:gd name="T23" fmla="*/ 24 h 59"/>
              <a:gd name="T24" fmla="*/ 206 w 718"/>
              <a:gd name="T25" fmla="*/ 24 h 59"/>
              <a:gd name="T26" fmla="*/ 224 w 718"/>
              <a:gd name="T27" fmla="*/ 29 h 59"/>
              <a:gd name="T28" fmla="*/ 241 w 718"/>
              <a:gd name="T29" fmla="*/ 29 h 59"/>
              <a:gd name="T30" fmla="*/ 257 w 718"/>
              <a:gd name="T31" fmla="*/ 29 h 59"/>
              <a:gd name="T32" fmla="*/ 276 w 718"/>
              <a:gd name="T33" fmla="*/ 29 h 59"/>
              <a:gd name="T34" fmla="*/ 294 w 718"/>
              <a:gd name="T35" fmla="*/ 24 h 59"/>
              <a:gd name="T36" fmla="*/ 311 w 718"/>
              <a:gd name="T37" fmla="*/ 24 h 59"/>
              <a:gd name="T38" fmla="*/ 329 w 718"/>
              <a:gd name="T39" fmla="*/ 24 h 59"/>
              <a:gd name="T40" fmla="*/ 345 w 718"/>
              <a:gd name="T41" fmla="*/ 24 h 59"/>
              <a:gd name="T42" fmla="*/ 362 w 718"/>
              <a:gd name="T43" fmla="*/ 24 h 59"/>
              <a:gd name="T44" fmla="*/ 380 w 718"/>
              <a:gd name="T45" fmla="*/ 21 h 59"/>
              <a:gd name="T46" fmla="*/ 397 w 718"/>
              <a:gd name="T47" fmla="*/ 16 h 59"/>
              <a:gd name="T48" fmla="*/ 413 w 718"/>
              <a:gd name="T49" fmla="*/ 8 h 59"/>
              <a:gd name="T50" fmla="*/ 431 w 718"/>
              <a:gd name="T51" fmla="*/ 3 h 59"/>
              <a:gd name="T52" fmla="*/ 448 w 718"/>
              <a:gd name="T53" fmla="*/ 0 h 59"/>
              <a:gd name="T54" fmla="*/ 466 w 718"/>
              <a:gd name="T55" fmla="*/ 0 h 59"/>
              <a:gd name="T56" fmla="*/ 483 w 718"/>
              <a:gd name="T57" fmla="*/ 0 h 59"/>
              <a:gd name="T58" fmla="*/ 499 w 718"/>
              <a:gd name="T59" fmla="*/ 0 h 59"/>
              <a:gd name="T60" fmla="*/ 517 w 718"/>
              <a:gd name="T61" fmla="*/ 0 h 59"/>
              <a:gd name="T62" fmla="*/ 534 w 718"/>
              <a:gd name="T63" fmla="*/ 0 h 59"/>
              <a:gd name="T64" fmla="*/ 552 w 718"/>
              <a:gd name="T65" fmla="*/ 0 h 59"/>
              <a:gd name="T66" fmla="*/ 568 w 718"/>
              <a:gd name="T67" fmla="*/ 0 h 59"/>
              <a:gd name="T68" fmla="*/ 585 w 718"/>
              <a:gd name="T69" fmla="*/ 0 h 59"/>
              <a:gd name="T70" fmla="*/ 603 w 718"/>
              <a:gd name="T71" fmla="*/ 0 h 59"/>
              <a:gd name="T72" fmla="*/ 621 w 718"/>
              <a:gd name="T73" fmla="*/ 0 h 59"/>
              <a:gd name="T74" fmla="*/ 636 w 718"/>
              <a:gd name="T75" fmla="*/ 0 h 59"/>
              <a:gd name="T76" fmla="*/ 654 w 718"/>
              <a:gd name="T77" fmla="*/ 0 h 59"/>
              <a:gd name="T78" fmla="*/ 672 w 718"/>
              <a:gd name="T79" fmla="*/ 0 h 59"/>
              <a:gd name="T80" fmla="*/ 689 w 718"/>
              <a:gd name="T81" fmla="*/ 0 h 59"/>
              <a:gd name="T82" fmla="*/ 705 w 718"/>
              <a:gd name="T8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18" h="59">
                <a:moveTo>
                  <a:pt x="0" y="59"/>
                </a:moveTo>
                <a:lnTo>
                  <a:pt x="5" y="59"/>
                </a:lnTo>
                <a:lnTo>
                  <a:pt x="13" y="59"/>
                </a:lnTo>
                <a:lnTo>
                  <a:pt x="18" y="59"/>
                </a:lnTo>
                <a:lnTo>
                  <a:pt x="23" y="56"/>
                </a:lnTo>
                <a:lnTo>
                  <a:pt x="29" y="56"/>
                </a:lnTo>
                <a:lnTo>
                  <a:pt x="29" y="47"/>
                </a:lnTo>
                <a:lnTo>
                  <a:pt x="35" y="47"/>
                </a:lnTo>
                <a:lnTo>
                  <a:pt x="47" y="47"/>
                </a:lnTo>
                <a:lnTo>
                  <a:pt x="40" y="47"/>
                </a:lnTo>
                <a:lnTo>
                  <a:pt x="47" y="43"/>
                </a:lnTo>
                <a:lnTo>
                  <a:pt x="51" y="43"/>
                </a:lnTo>
                <a:lnTo>
                  <a:pt x="58" y="43"/>
                </a:lnTo>
                <a:lnTo>
                  <a:pt x="69" y="35"/>
                </a:lnTo>
                <a:lnTo>
                  <a:pt x="69" y="29"/>
                </a:lnTo>
                <a:lnTo>
                  <a:pt x="75" y="24"/>
                </a:lnTo>
                <a:lnTo>
                  <a:pt x="82" y="24"/>
                </a:lnTo>
                <a:lnTo>
                  <a:pt x="86" y="24"/>
                </a:lnTo>
                <a:lnTo>
                  <a:pt x="93" y="24"/>
                </a:lnTo>
                <a:lnTo>
                  <a:pt x="98" y="24"/>
                </a:lnTo>
                <a:lnTo>
                  <a:pt x="104" y="24"/>
                </a:lnTo>
                <a:lnTo>
                  <a:pt x="110" y="24"/>
                </a:lnTo>
                <a:lnTo>
                  <a:pt x="115" y="24"/>
                </a:lnTo>
                <a:lnTo>
                  <a:pt x="120" y="24"/>
                </a:lnTo>
                <a:lnTo>
                  <a:pt x="128" y="24"/>
                </a:lnTo>
                <a:lnTo>
                  <a:pt x="133" y="24"/>
                </a:lnTo>
                <a:lnTo>
                  <a:pt x="137" y="24"/>
                </a:lnTo>
                <a:lnTo>
                  <a:pt x="144" y="24"/>
                </a:lnTo>
                <a:lnTo>
                  <a:pt x="150" y="24"/>
                </a:lnTo>
                <a:lnTo>
                  <a:pt x="155" y="24"/>
                </a:lnTo>
                <a:lnTo>
                  <a:pt x="161" y="24"/>
                </a:lnTo>
                <a:lnTo>
                  <a:pt x="166" y="24"/>
                </a:lnTo>
                <a:lnTo>
                  <a:pt x="173" y="24"/>
                </a:lnTo>
                <a:lnTo>
                  <a:pt x="179" y="24"/>
                </a:lnTo>
                <a:lnTo>
                  <a:pt x="184" y="24"/>
                </a:lnTo>
                <a:lnTo>
                  <a:pt x="189" y="24"/>
                </a:lnTo>
                <a:lnTo>
                  <a:pt x="196" y="24"/>
                </a:lnTo>
                <a:lnTo>
                  <a:pt x="201" y="24"/>
                </a:lnTo>
                <a:lnTo>
                  <a:pt x="206" y="24"/>
                </a:lnTo>
                <a:lnTo>
                  <a:pt x="212" y="24"/>
                </a:lnTo>
                <a:lnTo>
                  <a:pt x="219" y="29"/>
                </a:lnTo>
                <a:lnTo>
                  <a:pt x="224" y="29"/>
                </a:lnTo>
                <a:lnTo>
                  <a:pt x="230" y="29"/>
                </a:lnTo>
                <a:lnTo>
                  <a:pt x="235" y="29"/>
                </a:lnTo>
                <a:lnTo>
                  <a:pt x="241" y="29"/>
                </a:lnTo>
                <a:lnTo>
                  <a:pt x="247" y="29"/>
                </a:lnTo>
                <a:lnTo>
                  <a:pt x="252" y="29"/>
                </a:lnTo>
                <a:lnTo>
                  <a:pt x="257" y="29"/>
                </a:lnTo>
                <a:lnTo>
                  <a:pt x="265" y="29"/>
                </a:lnTo>
                <a:lnTo>
                  <a:pt x="270" y="29"/>
                </a:lnTo>
                <a:lnTo>
                  <a:pt x="276" y="29"/>
                </a:lnTo>
                <a:lnTo>
                  <a:pt x="283" y="29"/>
                </a:lnTo>
                <a:lnTo>
                  <a:pt x="287" y="29"/>
                </a:lnTo>
                <a:lnTo>
                  <a:pt x="294" y="24"/>
                </a:lnTo>
                <a:lnTo>
                  <a:pt x="299" y="24"/>
                </a:lnTo>
                <a:lnTo>
                  <a:pt x="305" y="24"/>
                </a:lnTo>
                <a:lnTo>
                  <a:pt x="311" y="24"/>
                </a:lnTo>
                <a:lnTo>
                  <a:pt x="316" y="24"/>
                </a:lnTo>
                <a:lnTo>
                  <a:pt x="321" y="24"/>
                </a:lnTo>
                <a:lnTo>
                  <a:pt x="329" y="24"/>
                </a:lnTo>
                <a:lnTo>
                  <a:pt x="334" y="24"/>
                </a:lnTo>
                <a:lnTo>
                  <a:pt x="338" y="24"/>
                </a:lnTo>
                <a:lnTo>
                  <a:pt x="345" y="24"/>
                </a:lnTo>
                <a:lnTo>
                  <a:pt x="351" y="24"/>
                </a:lnTo>
                <a:lnTo>
                  <a:pt x="356" y="24"/>
                </a:lnTo>
                <a:lnTo>
                  <a:pt x="362" y="24"/>
                </a:lnTo>
                <a:lnTo>
                  <a:pt x="367" y="24"/>
                </a:lnTo>
                <a:lnTo>
                  <a:pt x="373" y="21"/>
                </a:lnTo>
                <a:lnTo>
                  <a:pt x="380" y="21"/>
                </a:lnTo>
                <a:lnTo>
                  <a:pt x="385" y="21"/>
                </a:lnTo>
                <a:lnTo>
                  <a:pt x="389" y="16"/>
                </a:lnTo>
                <a:lnTo>
                  <a:pt x="397" y="16"/>
                </a:lnTo>
                <a:lnTo>
                  <a:pt x="402" y="13"/>
                </a:lnTo>
                <a:lnTo>
                  <a:pt x="407" y="13"/>
                </a:lnTo>
                <a:lnTo>
                  <a:pt x="413" y="8"/>
                </a:lnTo>
                <a:lnTo>
                  <a:pt x="420" y="3"/>
                </a:lnTo>
                <a:lnTo>
                  <a:pt x="424" y="3"/>
                </a:lnTo>
                <a:lnTo>
                  <a:pt x="431" y="3"/>
                </a:lnTo>
                <a:lnTo>
                  <a:pt x="436" y="0"/>
                </a:lnTo>
                <a:lnTo>
                  <a:pt x="442" y="0"/>
                </a:lnTo>
                <a:lnTo>
                  <a:pt x="448" y="0"/>
                </a:lnTo>
                <a:lnTo>
                  <a:pt x="453" y="0"/>
                </a:lnTo>
                <a:lnTo>
                  <a:pt x="458" y="0"/>
                </a:lnTo>
                <a:lnTo>
                  <a:pt x="466" y="0"/>
                </a:lnTo>
                <a:lnTo>
                  <a:pt x="471" y="0"/>
                </a:lnTo>
                <a:lnTo>
                  <a:pt x="477" y="0"/>
                </a:lnTo>
                <a:lnTo>
                  <a:pt x="483" y="0"/>
                </a:lnTo>
                <a:lnTo>
                  <a:pt x="488" y="0"/>
                </a:lnTo>
                <a:lnTo>
                  <a:pt x="495" y="0"/>
                </a:lnTo>
                <a:lnTo>
                  <a:pt x="499" y="0"/>
                </a:lnTo>
                <a:lnTo>
                  <a:pt x="506" y="0"/>
                </a:lnTo>
                <a:lnTo>
                  <a:pt x="512" y="0"/>
                </a:lnTo>
                <a:lnTo>
                  <a:pt x="517" y="0"/>
                </a:lnTo>
                <a:lnTo>
                  <a:pt x="522" y="0"/>
                </a:lnTo>
                <a:lnTo>
                  <a:pt x="530" y="0"/>
                </a:lnTo>
                <a:lnTo>
                  <a:pt x="534" y="0"/>
                </a:lnTo>
                <a:lnTo>
                  <a:pt x="539" y="0"/>
                </a:lnTo>
                <a:lnTo>
                  <a:pt x="546" y="0"/>
                </a:lnTo>
                <a:lnTo>
                  <a:pt x="552" y="0"/>
                </a:lnTo>
                <a:lnTo>
                  <a:pt x="557" y="0"/>
                </a:lnTo>
                <a:lnTo>
                  <a:pt x="563" y="0"/>
                </a:lnTo>
                <a:lnTo>
                  <a:pt x="568" y="0"/>
                </a:lnTo>
                <a:lnTo>
                  <a:pt x="574" y="0"/>
                </a:lnTo>
                <a:lnTo>
                  <a:pt x="581" y="0"/>
                </a:lnTo>
                <a:lnTo>
                  <a:pt x="585" y="0"/>
                </a:lnTo>
                <a:lnTo>
                  <a:pt x="590" y="0"/>
                </a:lnTo>
                <a:lnTo>
                  <a:pt x="598" y="0"/>
                </a:lnTo>
                <a:lnTo>
                  <a:pt x="603" y="0"/>
                </a:lnTo>
                <a:lnTo>
                  <a:pt x="608" y="0"/>
                </a:lnTo>
                <a:lnTo>
                  <a:pt x="614" y="0"/>
                </a:lnTo>
                <a:lnTo>
                  <a:pt x="621" y="0"/>
                </a:lnTo>
                <a:lnTo>
                  <a:pt x="625" y="0"/>
                </a:lnTo>
                <a:lnTo>
                  <a:pt x="632" y="0"/>
                </a:lnTo>
                <a:lnTo>
                  <a:pt x="636" y="0"/>
                </a:lnTo>
                <a:lnTo>
                  <a:pt x="643" y="0"/>
                </a:lnTo>
                <a:lnTo>
                  <a:pt x="649" y="0"/>
                </a:lnTo>
                <a:lnTo>
                  <a:pt x="654" y="0"/>
                </a:lnTo>
                <a:lnTo>
                  <a:pt x="659" y="0"/>
                </a:lnTo>
                <a:lnTo>
                  <a:pt x="667" y="0"/>
                </a:lnTo>
                <a:lnTo>
                  <a:pt x="672" y="0"/>
                </a:lnTo>
                <a:lnTo>
                  <a:pt x="678" y="0"/>
                </a:lnTo>
                <a:lnTo>
                  <a:pt x="683" y="0"/>
                </a:lnTo>
                <a:lnTo>
                  <a:pt x="689" y="0"/>
                </a:lnTo>
                <a:lnTo>
                  <a:pt x="695" y="0"/>
                </a:lnTo>
                <a:lnTo>
                  <a:pt x="700" y="0"/>
                </a:lnTo>
                <a:lnTo>
                  <a:pt x="705" y="0"/>
                </a:lnTo>
                <a:lnTo>
                  <a:pt x="713" y="0"/>
                </a:lnTo>
                <a:lnTo>
                  <a:pt x="718" y="0"/>
                </a:lnTo>
              </a:path>
            </a:pathLst>
          </a:cu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54">
            <a:extLst>
              <a:ext uri="{FF2B5EF4-FFF2-40B4-BE49-F238E27FC236}">
                <a16:creationId xmlns:a16="http://schemas.microsoft.com/office/drawing/2014/main" id="{FA8AA0B2-303F-49C1-8EDF-123E29B577F8}"/>
              </a:ext>
            </a:extLst>
          </p:cNvPr>
          <p:cNvSpPr>
            <a:spLocks/>
          </p:cNvSpPr>
          <p:nvPr/>
        </p:nvSpPr>
        <p:spPr bwMode="auto">
          <a:xfrm>
            <a:off x="6392863" y="2312988"/>
            <a:ext cx="1158875" cy="4763"/>
          </a:xfrm>
          <a:custGeom>
            <a:avLst/>
            <a:gdLst>
              <a:gd name="T0" fmla="*/ 13 w 730"/>
              <a:gd name="T1" fmla="*/ 0 h 3"/>
              <a:gd name="T2" fmla="*/ 28 w 730"/>
              <a:gd name="T3" fmla="*/ 0 h 3"/>
              <a:gd name="T4" fmla="*/ 46 w 730"/>
              <a:gd name="T5" fmla="*/ 0 h 3"/>
              <a:gd name="T6" fmla="*/ 64 w 730"/>
              <a:gd name="T7" fmla="*/ 0 h 3"/>
              <a:gd name="T8" fmla="*/ 81 w 730"/>
              <a:gd name="T9" fmla="*/ 0 h 3"/>
              <a:gd name="T10" fmla="*/ 99 w 730"/>
              <a:gd name="T11" fmla="*/ 0 h 3"/>
              <a:gd name="T12" fmla="*/ 115 w 730"/>
              <a:gd name="T13" fmla="*/ 0 h 3"/>
              <a:gd name="T14" fmla="*/ 132 w 730"/>
              <a:gd name="T15" fmla="*/ 0 h 3"/>
              <a:gd name="T16" fmla="*/ 150 w 730"/>
              <a:gd name="T17" fmla="*/ 0 h 3"/>
              <a:gd name="T18" fmla="*/ 167 w 730"/>
              <a:gd name="T19" fmla="*/ 0 h 3"/>
              <a:gd name="T20" fmla="*/ 185 w 730"/>
              <a:gd name="T21" fmla="*/ 0 h 3"/>
              <a:gd name="T22" fmla="*/ 201 w 730"/>
              <a:gd name="T23" fmla="*/ 0 h 3"/>
              <a:gd name="T24" fmla="*/ 218 w 730"/>
              <a:gd name="T25" fmla="*/ 0 h 3"/>
              <a:gd name="T26" fmla="*/ 236 w 730"/>
              <a:gd name="T27" fmla="*/ 0 h 3"/>
              <a:gd name="T28" fmla="*/ 253 w 730"/>
              <a:gd name="T29" fmla="*/ 0 h 3"/>
              <a:gd name="T30" fmla="*/ 271 w 730"/>
              <a:gd name="T31" fmla="*/ 0 h 3"/>
              <a:gd name="T32" fmla="*/ 287 w 730"/>
              <a:gd name="T33" fmla="*/ 0 h 3"/>
              <a:gd name="T34" fmla="*/ 304 w 730"/>
              <a:gd name="T35" fmla="*/ 0 h 3"/>
              <a:gd name="T36" fmla="*/ 322 w 730"/>
              <a:gd name="T37" fmla="*/ 0 h 3"/>
              <a:gd name="T38" fmla="*/ 339 w 730"/>
              <a:gd name="T39" fmla="*/ 0 h 3"/>
              <a:gd name="T40" fmla="*/ 357 w 730"/>
              <a:gd name="T41" fmla="*/ 0 h 3"/>
              <a:gd name="T42" fmla="*/ 373 w 730"/>
              <a:gd name="T43" fmla="*/ 0 h 3"/>
              <a:gd name="T44" fmla="*/ 390 w 730"/>
              <a:gd name="T45" fmla="*/ 0 h 3"/>
              <a:gd name="T46" fmla="*/ 408 w 730"/>
              <a:gd name="T47" fmla="*/ 0 h 3"/>
              <a:gd name="T48" fmla="*/ 425 w 730"/>
              <a:gd name="T49" fmla="*/ 0 h 3"/>
              <a:gd name="T50" fmla="*/ 443 w 730"/>
              <a:gd name="T51" fmla="*/ 0 h 3"/>
              <a:gd name="T52" fmla="*/ 459 w 730"/>
              <a:gd name="T53" fmla="*/ 0 h 3"/>
              <a:gd name="T54" fmla="*/ 476 w 730"/>
              <a:gd name="T55" fmla="*/ 0 h 3"/>
              <a:gd name="T56" fmla="*/ 494 w 730"/>
              <a:gd name="T57" fmla="*/ 0 h 3"/>
              <a:gd name="T58" fmla="*/ 511 w 730"/>
              <a:gd name="T59" fmla="*/ 0 h 3"/>
              <a:gd name="T60" fmla="*/ 529 w 730"/>
              <a:gd name="T61" fmla="*/ 0 h 3"/>
              <a:gd name="T62" fmla="*/ 545 w 730"/>
              <a:gd name="T63" fmla="*/ 0 h 3"/>
              <a:gd name="T64" fmla="*/ 564 w 730"/>
              <a:gd name="T65" fmla="*/ 0 h 3"/>
              <a:gd name="T66" fmla="*/ 582 w 730"/>
              <a:gd name="T67" fmla="*/ 0 h 3"/>
              <a:gd name="T68" fmla="*/ 599 w 730"/>
              <a:gd name="T69" fmla="*/ 0 h 3"/>
              <a:gd name="T70" fmla="*/ 617 w 730"/>
              <a:gd name="T71" fmla="*/ 0 h 3"/>
              <a:gd name="T72" fmla="*/ 634 w 730"/>
              <a:gd name="T73" fmla="*/ 0 h 3"/>
              <a:gd name="T74" fmla="*/ 650 w 730"/>
              <a:gd name="T75" fmla="*/ 0 h 3"/>
              <a:gd name="T76" fmla="*/ 668 w 730"/>
              <a:gd name="T77" fmla="*/ 0 h 3"/>
              <a:gd name="T78" fmla="*/ 685 w 730"/>
              <a:gd name="T79" fmla="*/ 0 h 3"/>
              <a:gd name="T80" fmla="*/ 703 w 730"/>
              <a:gd name="T81" fmla="*/ 0 h 3"/>
              <a:gd name="T82" fmla="*/ 720 w 730"/>
              <a:gd name="T8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0" h="3">
                <a:moveTo>
                  <a:pt x="0" y="0"/>
                </a:moveTo>
                <a:lnTo>
                  <a:pt x="5" y="0"/>
                </a:lnTo>
                <a:lnTo>
                  <a:pt x="13" y="0"/>
                </a:lnTo>
                <a:lnTo>
                  <a:pt x="17" y="0"/>
                </a:lnTo>
                <a:lnTo>
                  <a:pt x="22" y="0"/>
                </a:lnTo>
                <a:lnTo>
                  <a:pt x="28" y="0"/>
                </a:lnTo>
                <a:lnTo>
                  <a:pt x="35" y="0"/>
                </a:lnTo>
                <a:lnTo>
                  <a:pt x="40" y="0"/>
                </a:lnTo>
                <a:lnTo>
                  <a:pt x="46" y="0"/>
                </a:lnTo>
                <a:lnTo>
                  <a:pt x="51" y="0"/>
                </a:lnTo>
                <a:lnTo>
                  <a:pt x="57" y="0"/>
                </a:lnTo>
                <a:lnTo>
                  <a:pt x="64" y="0"/>
                </a:lnTo>
                <a:lnTo>
                  <a:pt x="68" y="0"/>
                </a:lnTo>
                <a:lnTo>
                  <a:pt x="73" y="0"/>
                </a:lnTo>
                <a:lnTo>
                  <a:pt x="81" y="0"/>
                </a:lnTo>
                <a:lnTo>
                  <a:pt x="86" y="0"/>
                </a:lnTo>
                <a:lnTo>
                  <a:pt x="91" y="0"/>
                </a:lnTo>
                <a:lnTo>
                  <a:pt x="99" y="0"/>
                </a:lnTo>
                <a:lnTo>
                  <a:pt x="103" y="0"/>
                </a:lnTo>
                <a:lnTo>
                  <a:pt x="108" y="0"/>
                </a:lnTo>
                <a:lnTo>
                  <a:pt x="115" y="0"/>
                </a:lnTo>
                <a:lnTo>
                  <a:pt x="121" y="0"/>
                </a:lnTo>
                <a:lnTo>
                  <a:pt x="126" y="0"/>
                </a:lnTo>
                <a:lnTo>
                  <a:pt x="132" y="0"/>
                </a:lnTo>
                <a:lnTo>
                  <a:pt x="137" y="0"/>
                </a:lnTo>
                <a:lnTo>
                  <a:pt x="143" y="0"/>
                </a:lnTo>
                <a:lnTo>
                  <a:pt x="150" y="0"/>
                </a:lnTo>
                <a:lnTo>
                  <a:pt x="154" y="0"/>
                </a:lnTo>
                <a:lnTo>
                  <a:pt x="162" y="0"/>
                </a:lnTo>
                <a:lnTo>
                  <a:pt x="167" y="0"/>
                </a:lnTo>
                <a:lnTo>
                  <a:pt x="172" y="0"/>
                </a:lnTo>
                <a:lnTo>
                  <a:pt x="178" y="0"/>
                </a:lnTo>
                <a:lnTo>
                  <a:pt x="185" y="0"/>
                </a:lnTo>
                <a:lnTo>
                  <a:pt x="189" y="0"/>
                </a:lnTo>
                <a:lnTo>
                  <a:pt x="196" y="0"/>
                </a:lnTo>
                <a:lnTo>
                  <a:pt x="201" y="0"/>
                </a:lnTo>
                <a:lnTo>
                  <a:pt x="207" y="0"/>
                </a:lnTo>
                <a:lnTo>
                  <a:pt x="213" y="0"/>
                </a:lnTo>
                <a:lnTo>
                  <a:pt x="218" y="0"/>
                </a:lnTo>
                <a:lnTo>
                  <a:pt x="223" y="0"/>
                </a:lnTo>
                <a:lnTo>
                  <a:pt x="231" y="0"/>
                </a:lnTo>
                <a:lnTo>
                  <a:pt x="236" y="0"/>
                </a:lnTo>
                <a:lnTo>
                  <a:pt x="240" y="0"/>
                </a:lnTo>
                <a:lnTo>
                  <a:pt x="248" y="0"/>
                </a:lnTo>
                <a:lnTo>
                  <a:pt x="253" y="0"/>
                </a:lnTo>
                <a:lnTo>
                  <a:pt x="258" y="0"/>
                </a:lnTo>
                <a:lnTo>
                  <a:pt x="264" y="0"/>
                </a:lnTo>
                <a:lnTo>
                  <a:pt x="271" y="0"/>
                </a:lnTo>
                <a:lnTo>
                  <a:pt x="276" y="0"/>
                </a:lnTo>
                <a:lnTo>
                  <a:pt x="282" y="0"/>
                </a:lnTo>
                <a:lnTo>
                  <a:pt x="287" y="0"/>
                </a:lnTo>
                <a:lnTo>
                  <a:pt x="293" y="0"/>
                </a:lnTo>
                <a:lnTo>
                  <a:pt x="299" y="0"/>
                </a:lnTo>
                <a:lnTo>
                  <a:pt x="304" y="0"/>
                </a:lnTo>
                <a:lnTo>
                  <a:pt x="309" y="0"/>
                </a:lnTo>
                <a:lnTo>
                  <a:pt x="317" y="0"/>
                </a:lnTo>
                <a:lnTo>
                  <a:pt x="322" y="0"/>
                </a:lnTo>
                <a:lnTo>
                  <a:pt x="327" y="0"/>
                </a:lnTo>
                <a:lnTo>
                  <a:pt x="335" y="0"/>
                </a:lnTo>
                <a:lnTo>
                  <a:pt x="339" y="0"/>
                </a:lnTo>
                <a:lnTo>
                  <a:pt x="344" y="0"/>
                </a:lnTo>
                <a:lnTo>
                  <a:pt x="350" y="0"/>
                </a:lnTo>
                <a:lnTo>
                  <a:pt x="357" y="0"/>
                </a:lnTo>
                <a:lnTo>
                  <a:pt x="363" y="0"/>
                </a:lnTo>
                <a:lnTo>
                  <a:pt x="368" y="0"/>
                </a:lnTo>
                <a:lnTo>
                  <a:pt x="373" y="0"/>
                </a:lnTo>
                <a:lnTo>
                  <a:pt x="381" y="0"/>
                </a:lnTo>
                <a:lnTo>
                  <a:pt x="386" y="0"/>
                </a:lnTo>
                <a:lnTo>
                  <a:pt x="390" y="0"/>
                </a:lnTo>
                <a:lnTo>
                  <a:pt x="398" y="0"/>
                </a:lnTo>
                <a:lnTo>
                  <a:pt x="403" y="0"/>
                </a:lnTo>
                <a:lnTo>
                  <a:pt x="408" y="0"/>
                </a:lnTo>
                <a:lnTo>
                  <a:pt x="414" y="0"/>
                </a:lnTo>
                <a:lnTo>
                  <a:pt x="421" y="0"/>
                </a:lnTo>
                <a:lnTo>
                  <a:pt x="425" y="0"/>
                </a:lnTo>
                <a:lnTo>
                  <a:pt x="432" y="0"/>
                </a:lnTo>
                <a:lnTo>
                  <a:pt x="437" y="0"/>
                </a:lnTo>
                <a:lnTo>
                  <a:pt x="443" y="0"/>
                </a:lnTo>
                <a:lnTo>
                  <a:pt x="449" y="0"/>
                </a:lnTo>
                <a:lnTo>
                  <a:pt x="454" y="0"/>
                </a:lnTo>
                <a:lnTo>
                  <a:pt x="459" y="0"/>
                </a:lnTo>
                <a:lnTo>
                  <a:pt x="467" y="0"/>
                </a:lnTo>
                <a:lnTo>
                  <a:pt x="472" y="0"/>
                </a:lnTo>
                <a:lnTo>
                  <a:pt x="476" y="0"/>
                </a:lnTo>
                <a:lnTo>
                  <a:pt x="484" y="0"/>
                </a:lnTo>
                <a:lnTo>
                  <a:pt x="489" y="0"/>
                </a:lnTo>
                <a:lnTo>
                  <a:pt x="494" y="0"/>
                </a:lnTo>
                <a:lnTo>
                  <a:pt x="500" y="0"/>
                </a:lnTo>
                <a:lnTo>
                  <a:pt x="507" y="0"/>
                </a:lnTo>
                <a:lnTo>
                  <a:pt x="511" y="0"/>
                </a:lnTo>
                <a:lnTo>
                  <a:pt x="518" y="0"/>
                </a:lnTo>
                <a:lnTo>
                  <a:pt x="523" y="0"/>
                </a:lnTo>
                <a:lnTo>
                  <a:pt x="529" y="0"/>
                </a:lnTo>
                <a:lnTo>
                  <a:pt x="535" y="0"/>
                </a:lnTo>
                <a:lnTo>
                  <a:pt x="540" y="0"/>
                </a:lnTo>
                <a:lnTo>
                  <a:pt x="545" y="0"/>
                </a:lnTo>
                <a:lnTo>
                  <a:pt x="553" y="0"/>
                </a:lnTo>
                <a:lnTo>
                  <a:pt x="558" y="0"/>
                </a:lnTo>
                <a:lnTo>
                  <a:pt x="564" y="0"/>
                </a:lnTo>
                <a:lnTo>
                  <a:pt x="570" y="0"/>
                </a:lnTo>
                <a:lnTo>
                  <a:pt x="575" y="0"/>
                </a:lnTo>
                <a:lnTo>
                  <a:pt x="582" y="0"/>
                </a:lnTo>
                <a:lnTo>
                  <a:pt x="586" y="0"/>
                </a:lnTo>
                <a:lnTo>
                  <a:pt x="593" y="0"/>
                </a:lnTo>
                <a:lnTo>
                  <a:pt x="599" y="0"/>
                </a:lnTo>
                <a:lnTo>
                  <a:pt x="604" y="0"/>
                </a:lnTo>
                <a:lnTo>
                  <a:pt x="609" y="0"/>
                </a:lnTo>
                <a:lnTo>
                  <a:pt x="617" y="0"/>
                </a:lnTo>
                <a:lnTo>
                  <a:pt x="621" y="0"/>
                </a:lnTo>
                <a:lnTo>
                  <a:pt x="626" y="0"/>
                </a:lnTo>
                <a:lnTo>
                  <a:pt x="634" y="0"/>
                </a:lnTo>
                <a:lnTo>
                  <a:pt x="639" y="0"/>
                </a:lnTo>
                <a:lnTo>
                  <a:pt x="644" y="0"/>
                </a:lnTo>
                <a:lnTo>
                  <a:pt x="650" y="0"/>
                </a:lnTo>
                <a:lnTo>
                  <a:pt x="657" y="0"/>
                </a:lnTo>
                <a:lnTo>
                  <a:pt x="661" y="0"/>
                </a:lnTo>
                <a:lnTo>
                  <a:pt x="668" y="0"/>
                </a:lnTo>
                <a:lnTo>
                  <a:pt x="672" y="0"/>
                </a:lnTo>
                <a:lnTo>
                  <a:pt x="679" y="0"/>
                </a:lnTo>
                <a:lnTo>
                  <a:pt x="685" y="0"/>
                </a:lnTo>
                <a:lnTo>
                  <a:pt x="690" y="0"/>
                </a:lnTo>
                <a:lnTo>
                  <a:pt x="695" y="0"/>
                </a:lnTo>
                <a:lnTo>
                  <a:pt x="703" y="0"/>
                </a:lnTo>
                <a:lnTo>
                  <a:pt x="708" y="0"/>
                </a:lnTo>
                <a:lnTo>
                  <a:pt x="712" y="3"/>
                </a:lnTo>
                <a:lnTo>
                  <a:pt x="720" y="3"/>
                </a:lnTo>
                <a:lnTo>
                  <a:pt x="725" y="3"/>
                </a:lnTo>
                <a:lnTo>
                  <a:pt x="730" y="3"/>
                </a:lnTo>
              </a:path>
            </a:pathLst>
          </a:cu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55">
            <a:extLst>
              <a:ext uri="{FF2B5EF4-FFF2-40B4-BE49-F238E27FC236}">
                <a16:creationId xmlns:a16="http://schemas.microsoft.com/office/drawing/2014/main" id="{5A33C05E-DE92-4A8E-B646-7C35D553DA27}"/>
              </a:ext>
            </a:extLst>
          </p:cNvPr>
          <p:cNvSpPr>
            <a:spLocks/>
          </p:cNvSpPr>
          <p:nvPr/>
        </p:nvSpPr>
        <p:spPr bwMode="auto">
          <a:xfrm>
            <a:off x="7553325" y="2290763"/>
            <a:ext cx="676275" cy="17463"/>
          </a:xfrm>
          <a:custGeom>
            <a:avLst/>
            <a:gdLst>
              <a:gd name="T0" fmla="*/ 7 w 426"/>
              <a:gd name="T1" fmla="*/ 11 h 11"/>
              <a:gd name="T2" fmla="*/ 18 w 426"/>
              <a:gd name="T3" fmla="*/ 11 h 11"/>
              <a:gd name="T4" fmla="*/ 29 w 426"/>
              <a:gd name="T5" fmla="*/ 11 h 11"/>
              <a:gd name="T6" fmla="*/ 42 w 426"/>
              <a:gd name="T7" fmla="*/ 11 h 11"/>
              <a:gd name="T8" fmla="*/ 53 w 426"/>
              <a:gd name="T9" fmla="*/ 11 h 11"/>
              <a:gd name="T10" fmla="*/ 64 w 426"/>
              <a:gd name="T11" fmla="*/ 11 h 11"/>
              <a:gd name="T12" fmla="*/ 75 w 426"/>
              <a:gd name="T13" fmla="*/ 11 h 11"/>
              <a:gd name="T14" fmla="*/ 88 w 426"/>
              <a:gd name="T15" fmla="*/ 11 h 11"/>
              <a:gd name="T16" fmla="*/ 98 w 426"/>
              <a:gd name="T17" fmla="*/ 11 h 11"/>
              <a:gd name="T18" fmla="*/ 110 w 426"/>
              <a:gd name="T19" fmla="*/ 11 h 11"/>
              <a:gd name="T20" fmla="*/ 122 w 426"/>
              <a:gd name="T21" fmla="*/ 11 h 11"/>
              <a:gd name="T22" fmla="*/ 133 w 426"/>
              <a:gd name="T23" fmla="*/ 11 h 11"/>
              <a:gd name="T24" fmla="*/ 144 w 426"/>
              <a:gd name="T25" fmla="*/ 11 h 11"/>
              <a:gd name="T26" fmla="*/ 157 w 426"/>
              <a:gd name="T27" fmla="*/ 11 h 11"/>
              <a:gd name="T28" fmla="*/ 166 w 426"/>
              <a:gd name="T29" fmla="*/ 11 h 11"/>
              <a:gd name="T30" fmla="*/ 179 w 426"/>
              <a:gd name="T31" fmla="*/ 11 h 11"/>
              <a:gd name="T32" fmla="*/ 192 w 426"/>
              <a:gd name="T33" fmla="*/ 11 h 11"/>
              <a:gd name="T34" fmla="*/ 201 w 426"/>
              <a:gd name="T35" fmla="*/ 11 h 11"/>
              <a:gd name="T36" fmla="*/ 212 w 426"/>
              <a:gd name="T37" fmla="*/ 11 h 11"/>
              <a:gd name="T38" fmla="*/ 225 w 426"/>
              <a:gd name="T39" fmla="*/ 11 h 11"/>
              <a:gd name="T40" fmla="*/ 238 w 426"/>
              <a:gd name="T41" fmla="*/ 11 h 11"/>
              <a:gd name="T42" fmla="*/ 248 w 426"/>
              <a:gd name="T43" fmla="*/ 11 h 11"/>
              <a:gd name="T44" fmla="*/ 260 w 426"/>
              <a:gd name="T45" fmla="*/ 11 h 11"/>
              <a:gd name="T46" fmla="*/ 271 w 426"/>
              <a:gd name="T47" fmla="*/ 11 h 11"/>
              <a:gd name="T48" fmla="*/ 283 w 426"/>
              <a:gd name="T49" fmla="*/ 11 h 11"/>
              <a:gd name="T50" fmla="*/ 294 w 426"/>
              <a:gd name="T51" fmla="*/ 11 h 11"/>
              <a:gd name="T52" fmla="*/ 307 w 426"/>
              <a:gd name="T53" fmla="*/ 11 h 11"/>
              <a:gd name="T54" fmla="*/ 316 w 426"/>
              <a:gd name="T55" fmla="*/ 11 h 11"/>
              <a:gd name="T56" fmla="*/ 329 w 426"/>
              <a:gd name="T57" fmla="*/ 11 h 11"/>
              <a:gd name="T58" fmla="*/ 340 w 426"/>
              <a:gd name="T59" fmla="*/ 11 h 11"/>
              <a:gd name="T60" fmla="*/ 351 w 426"/>
              <a:gd name="T61" fmla="*/ 11 h 11"/>
              <a:gd name="T62" fmla="*/ 362 w 426"/>
              <a:gd name="T63" fmla="*/ 11 h 11"/>
              <a:gd name="T64" fmla="*/ 375 w 426"/>
              <a:gd name="T65" fmla="*/ 8 h 11"/>
              <a:gd name="T66" fmla="*/ 385 w 426"/>
              <a:gd name="T67" fmla="*/ 8 h 11"/>
              <a:gd name="T68" fmla="*/ 397 w 426"/>
              <a:gd name="T69" fmla="*/ 3 h 11"/>
              <a:gd name="T70" fmla="*/ 409 w 426"/>
              <a:gd name="T71" fmla="*/ 0 h 11"/>
              <a:gd name="T72" fmla="*/ 420 w 426"/>
              <a:gd name="T7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6" h="11">
                <a:moveTo>
                  <a:pt x="0" y="11"/>
                </a:moveTo>
                <a:lnTo>
                  <a:pt x="7" y="11"/>
                </a:lnTo>
                <a:lnTo>
                  <a:pt x="13" y="11"/>
                </a:lnTo>
                <a:lnTo>
                  <a:pt x="18" y="11"/>
                </a:lnTo>
                <a:lnTo>
                  <a:pt x="24" y="11"/>
                </a:lnTo>
                <a:lnTo>
                  <a:pt x="29" y="11"/>
                </a:lnTo>
                <a:lnTo>
                  <a:pt x="37" y="11"/>
                </a:lnTo>
                <a:lnTo>
                  <a:pt x="42" y="11"/>
                </a:lnTo>
                <a:lnTo>
                  <a:pt x="47" y="11"/>
                </a:lnTo>
                <a:lnTo>
                  <a:pt x="53" y="11"/>
                </a:lnTo>
                <a:lnTo>
                  <a:pt x="59" y="11"/>
                </a:lnTo>
                <a:lnTo>
                  <a:pt x="64" y="11"/>
                </a:lnTo>
                <a:lnTo>
                  <a:pt x="71" y="11"/>
                </a:lnTo>
                <a:lnTo>
                  <a:pt x="75" y="11"/>
                </a:lnTo>
                <a:lnTo>
                  <a:pt x="82" y="11"/>
                </a:lnTo>
                <a:lnTo>
                  <a:pt x="88" y="11"/>
                </a:lnTo>
                <a:lnTo>
                  <a:pt x="93" y="11"/>
                </a:lnTo>
                <a:lnTo>
                  <a:pt x="98" y="11"/>
                </a:lnTo>
                <a:lnTo>
                  <a:pt x="106" y="11"/>
                </a:lnTo>
                <a:lnTo>
                  <a:pt x="110" y="11"/>
                </a:lnTo>
                <a:lnTo>
                  <a:pt x="115" y="11"/>
                </a:lnTo>
                <a:lnTo>
                  <a:pt x="122" y="11"/>
                </a:lnTo>
                <a:lnTo>
                  <a:pt x="128" y="11"/>
                </a:lnTo>
                <a:lnTo>
                  <a:pt x="133" y="11"/>
                </a:lnTo>
                <a:lnTo>
                  <a:pt x="139" y="11"/>
                </a:lnTo>
                <a:lnTo>
                  <a:pt x="144" y="11"/>
                </a:lnTo>
                <a:lnTo>
                  <a:pt x="150" y="11"/>
                </a:lnTo>
                <a:lnTo>
                  <a:pt x="157" y="11"/>
                </a:lnTo>
                <a:lnTo>
                  <a:pt x="161" y="11"/>
                </a:lnTo>
                <a:lnTo>
                  <a:pt x="166" y="11"/>
                </a:lnTo>
                <a:lnTo>
                  <a:pt x="174" y="11"/>
                </a:lnTo>
                <a:lnTo>
                  <a:pt x="179" y="11"/>
                </a:lnTo>
                <a:lnTo>
                  <a:pt x="184" y="11"/>
                </a:lnTo>
                <a:lnTo>
                  <a:pt x="192" y="11"/>
                </a:lnTo>
                <a:lnTo>
                  <a:pt x="197" y="11"/>
                </a:lnTo>
                <a:lnTo>
                  <a:pt x="201" y="11"/>
                </a:lnTo>
                <a:lnTo>
                  <a:pt x="208" y="11"/>
                </a:lnTo>
                <a:lnTo>
                  <a:pt x="212" y="11"/>
                </a:lnTo>
                <a:lnTo>
                  <a:pt x="219" y="11"/>
                </a:lnTo>
                <a:lnTo>
                  <a:pt x="225" y="11"/>
                </a:lnTo>
                <a:lnTo>
                  <a:pt x="230" y="11"/>
                </a:lnTo>
                <a:lnTo>
                  <a:pt x="238" y="11"/>
                </a:lnTo>
                <a:lnTo>
                  <a:pt x="243" y="11"/>
                </a:lnTo>
                <a:lnTo>
                  <a:pt x="248" y="11"/>
                </a:lnTo>
                <a:lnTo>
                  <a:pt x="254" y="11"/>
                </a:lnTo>
                <a:lnTo>
                  <a:pt x="260" y="11"/>
                </a:lnTo>
                <a:lnTo>
                  <a:pt x="265" y="11"/>
                </a:lnTo>
                <a:lnTo>
                  <a:pt x="271" y="11"/>
                </a:lnTo>
                <a:lnTo>
                  <a:pt x="276" y="11"/>
                </a:lnTo>
                <a:lnTo>
                  <a:pt x="283" y="11"/>
                </a:lnTo>
                <a:lnTo>
                  <a:pt x="289" y="11"/>
                </a:lnTo>
                <a:lnTo>
                  <a:pt x="294" y="11"/>
                </a:lnTo>
                <a:lnTo>
                  <a:pt x="299" y="11"/>
                </a:lnTo>
                <a:lnTo>
                  <a:pt x="307" y="11"/>
                </a:lnTo>
                <a:lnTo>
                  <a:pt x="311" y="11"/>
                </a:lnTo>
                <a:lnTo>
                  <a:pt x="316" y="11"/>
                </a:lnTo>
                <a:lnTo>
                  <a:pt x="322" y="11"/>
                </a:lnTo>
                <a:lnTo>
                  <a:pt x="329" y="11"/>
                </a:lnTo>
                <a:lnTo>
                  <a:pt x="334" y="11"/>
                </a:lnTo>
                <a:lnTo>
                  <a:pt x="340" y="11"/>
                </a:lnTo>
                <a:lnTo>
                  <a:pt x="345" y="11"/>
                </a:lnTo>
                <a:lnTo>
                  <a:pt x="351" y="11"/>
                </a:lnTo>
                <a:lnTo>
                  <a:pt x="358" y="11"/>
                </a:lnTo>
                <a:lnTo>
                  <a:pt x="362" y="11"/>
                </a:lnTo>
                <a:lnTo>
                  <a:pt x="367" y="8"/>
                </a:lnTo>
                <a:lnTo>
                  <a:pt x="375" y="8"/>
                </a:lnTo>
                <a:lnTo>
                  <a:pt x="380" y="8"/>
                </a:lnTo>
                <a:lnTo>
                  <a:pt x="385" y="8"/>
                </a:lnTo>
                <a:lnTo>
                  <a:pt x="391" y="3"/>
                </a:lnTo>
                <a:lnTo>
                  <a:pt x="397" y="3"/>
                </a:lnTo>
                <a:lnTo>
                  <a:pt x="402" y="0"/>
                </a:lnTo>
                <a:lnTo>
                  <a:pt x="409" y="0"/>
                </a:lnTo>
                <a:lnTo>
                  <a:pt x="413" y="0"/>
                </a:lnTo>
                <a:lnTo>
                  <a:pt x="420" y="0"/>
                </a:lnTo>
                <a:lnTo>
                  <a:pt x="426" y="0"/>
                </a:lnTo>
              </a:path>
            </a:pathLst>
          </a:cu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Rectangle 56">
            <a:extLst>
              <a:ext uri="{FF2B5EF4-FFF2-40B4-BE49-F238E27FC236}">
                <a16:creationId xmlns:a16="http://schemas.microsoft.com/office/drawing/2014/main" id="{E892E0AD-474C-4EC7-9FD9-5B56B547FDE0}"/>
              </a:ext>
            </a:extLst>
          </p:cNvPr>
          <p:cNvSpPr>
            <a:spLocks noChangeArrowheads="1"/>
          </p:cNvSpPr>
          <p:nvPr/>
        </p:nvSpPr>
        <p:spPr bwMode="auto">
          <a:xfrm>
            <a:off x="4792663" y="4787900"/>
            <a:ext cx="27305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57">
            <a:extLst>
              <a:ext uri="{FF2B5EF4-FFF2-40B4-BE49-F238E27FC236}">
                <a16:creationId xmlns:a16="http://schemas.microsoft.com/office/drawing/2014/main" id="{4B786813-8FC2-41A0-952A-AA2C75F4398E}"/>
              </a:ext>
            </a:extLst>
          </p:cNvPr>
          <p:cNvSpPr>
            <a:spLocks noChangeArrowheads="1"/>
          </p:cNvSpPr>
          <p:nvPr/>
        </p:nvSpPr>
        <p:spPr bwMode="auto">
          <a:xfrm>
            <a:off x="4792663" y="4799013"/>
            <a:ext cx="2976563"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Number of instances seen before interruption, 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8" name="Rectangle 58">
            <a:extLst>
              <a:ext uri="{FF2B5EF4-FFF2-40B4-BE49-F238E27FC236}">
                <a16:creationId xmlns:a16="http://schemas.microsoft.com/office/drawing/2014/main" id="{63A5AB21-3414-4B46-B993-CBBEA4F8ED2D}"/>
              </a:ext>
            </a:extLst>
          </p:cNvPr>
          <p:cNvSpPr>
            <a:spLocks noChangeArrowheads="1"/>
          </p:cNvSpPr>
          <p:nvPr/>
        </p:nvSpPr>
        <p:spPr bwMode="auto">
          <a:xfrm rot="16200000">
            <a:off x="3314700" y="3217863"/>
            <a:ext cx="827088"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accuracy(%)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9" name="Rectangle 59">
            <a:extLst>
              <a:ext uri="{FF2B5EF4-FFF2-40B4-BE49-F238E27FC236}">
                <a16:creationId xmlns:a16="http://schemas.microsoft.com/office/drawing/2014/main" id="{4E01BAF6-A061-4ECD-9E16-D26121A9EF06}"/>
              </a:ext>
            </a:extLst>
          </p:cNvPr>
          <p:cNvSpPr>
            <a:spLocks noChangeArrowheads="1"/>
          </p:cNvSpPr>
          <p:nvPr/>
        </p:nvSpPr>
        <p:spPr bwMode="auto">
          <a:xfrm>
            <a:off x="6164263" y="3497263"/>
            <a:ext cx="1358900" cy="53022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60">
            <a:extLst>
              <a:ext uri="{FF2B5EF4-FFF2-40B4-BE49-F238E27FC236}">
                <a16:creationId xmlns:a16="http://schemas.microsoft.com/office/drawing/2014/main" id="{CDAB70F4-1F24-4830-AAE6-5E75C721DB36}"/>
              </a:ext>
            </a:extLst>
          </p:cNvPr>
          <p:cNvSpPr>
            <a:spLocks noChangeArrowheads="1"/>
          </p:cNvSpPr>
          <p:nvPr/>
        </p:nvSpPr>
        <p:spPr bwMode="auto">
          <a:xfrm>
            <a:off x="6232525" y="3444875"/>
            <a:ext cx="1346200" cy="515938"/>
          </a:xfrm>
          <a:prstGeom prst="rect">
            <a:avLst/>
          </a:prstGeom>
          <a:solidFill>
            <a:srgbClr val="FFFFFF"/>
          </a:solidFill>
          <a:ln w="15875">
            <a:solidFill>
              <a:srgbClr val="C0C0C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Rectangle 61">
            <a:extLst>
              <a:ext uri="{FF2B5EF4-FFF2-40B4-BE49-F238E27FC236}">
                <a16:creationId xmlns:a16="http://schemas.microsoft.com/office/drawing/2014/main" id="{7C914D06-7857-43BD-96D1-61A3B6EA3E29}"/>
              </a:ext>
            </a:extLst>
          </p:cNvPr>
          <p:cNvSpPr>
            <a:spLocks noChangeArrowheads="1"/>
          </p:cNvSpPr>
          <p:nvPr/>
        </p:nvSpPr>
        <p:spPr bwMode="auto">
          <a:xfrm>
            <a:off x="6688138" y="3529013"/>
            <a:ext cx="65087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62">
            <a:extLst>
              <a:ext uri="{FF2B5EF4-FFF2-40B4-BE49-F238E27FC236}">
                <a16:creationId xmlns:a16="http://schemas.microsoft.com/office/drawing/2014/main" id="{9B5D5AB4-539C-45B9-B0A3-5C559707E299}"/>
              </a:ext>
            </a:extLst>
          </p:cNvPr>
          <p:cNvSpPr>
            <a:spLocks noChangeArrowheads="1"/>
          </p:cNvSpPr>
          <p:nvPr/>
        </p:nvSpPr>
        <p:spPr bwMode="auto">
          <a:xfrm>
            <a:off x="6688138" y="3536950"/>
            <a:ext cx="72707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Random Test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4" name="Rectangle 63">
            <a:extLst>
              <a:ext uri="{FF2B5EF4-FFF2-40B4-BE49-F238E27FC236}">
                <a16:creationId xmlns:a16="http://schemas.microsoft.com/office/drawing/2014/main" id="{0674ABED-87D5-447E-8C94-B042940EBF14}"/>
              </a:ext>
            </a:extLst>
          </p:cNvPr>
          <p:cNvSpPr>
            <a:spLocks noChangeArrowheads="1"/>
          </p:cNvSpPr>
          <p:nvPr/>
        </p:nvSpPr>
        <p:spPr bwMode="auto">
          <a:xfrm>
            <a:off x="6688138" y="3708400"/>
            <a:ext cx="8382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64">
            <a:extLst>
              <a:ext uri="{FF2B5EF4-FFF2-40B4-BE49-F238E27FC236}">
                <a16:creationId xmlns:a16="http://schemas.microsoft.com/office/drawing/2014/main" id="{FD3DB0BB-F871-40C7-98EB-BCC0F8B29DB8}"/>
              </a:ext>
            </a:extLst>
          </p:cNvPr>
          <p:cNvSpPr>
            <a:spLocks noChangeArrowheads="1"/>
          </p:cNvSpPr>
          <p:nvPr/>
        </p:nvSpPr>
        <p:spPr bwMode="auto">
          <a:xfrm>
            <a:off x="6688138" y="3717925"/>
            <a:ext cx="91122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SimpleRank Test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 name="Freeform 65">
            <a:extLst>
              <a:ext uri="{FF2B5EF4-FFF2-40B4-BE49-F238E27FC236}">
                <a16:creationId xmlns:a16="http://schemas.microsoft.com/office/drawing/2014/main" id="{F3013F1B-A8F9-45DA-9C37-08162E73E8CE}"/>
              </a:ext>
            </a:extLst>
          </p:cNvPr>
          <p:cNvSpPr>
            <a:spLocks/>
          </p:cNvSpPr>
          <p:nvPr/>
        </p:nvSpPr>
        <p:spPr bwMode="auto">
          <a:xfrm>
            <a:off x="6332538" y="3573463"/>
            <a:ext cx="287338" cy="38100"/>
          </a:xfrm>
          <a:custGeom>
            <a:avLst/>
            <a:gdLst>
              <a:gd name="T0" fmla="*/ 0 w 181"/>
              <a:gd name="T1" fmla="*/ 0 h 24"/>
              <a:gd name="T2" fmla="*/ 0 w 181"/>
              <a:gd name="T3" fmla="*/ 23 h 24"/>
              <a:gd name="T4" fmla="*/ 181 w 181"/>
              <a:gd name="T5" fmla="*/ 24 h 24"/>
              <a:gd name="T6" fmla="*/ 181 w 181"/>
              <a:gd name="T7" fmla="*/ 2 h 24"/>
              <a:gd name="T8" fmla="*/ 0 w 181"/>
              <a:gd name="T9" fmla="*/ 0 h 24"/>
            </a:gdLst>
            <a:ahLst/>
            <a:cxnLst>
              <a:cxn ang="0">
                <a:pos x="T0" y="T1"/>
              </a:cxn>
              <a:cxn ang="0">
                <a:pos x="T2" y="T3"/>
              </a:cxn>
              <a:cxn ang="0">
                <a:pos x="T4" y="T5"/>
              </a:cxn>
              <a:cxn ang="0">
                <a:pos x="T6" y="T7"/>
              </a:cxn>
              <a:cxn ang="0">
                <a:pos x="T8" y="T9"/>
              </a:cxn>
            </a:cxnLst>
            <a:rect l="0" t="0" r="r" b="b"/>
            <a:pathLst>
              <a:path w="181" h="24">
                <a:moveTo>
                  <a:pt x="0" y="0"/>
                </a:moveTo>
                <a:lnTo>
                  <a:pt x="0" y="23"/>
                </a:lnTo>
                <a:lnTo>
                  <a:pt x="181" y="24"/>
                </a:lnTo>
                <a:lnTo>
                  <a:pt x="181" y="2"/>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Line 66">
            <a:extLst>
              <a:ext uri="{FF2B5EF4-FFF2-40B4-BE49-F238E27FC236}">
                <a16:creationId xmlns:a16="http://schemas.microsoft.com/office/drawing/2014/main" id="{FCA04E98-A050-4444-9176-6A5946492410}"/>
              </a:ext>
            </a:extLst>
          </p:cNvPr>
          <p:cNvSpPr>
            <a:spLocks noChangeShapeType="1"/>
          </p:cNvSpPr>
          <p:nvPr/>
        </p:nvSpPr>
        <p:spPr bwMode="auto">
          <a:xfrm>
            <a:off x="6332538" y="3781425"/>
            <a:ext cx="287338" cy="3175"/>
          </a:xfrm>
          <a:prstGeom prst="line">
            <a:avLst/>
          </a:prstGeom>
          <a:noFill/>
          <a:ln w="15875">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776" name="Rectangle 67">
            <a:extLst>
              <a:ext uri="{FF2B5EF4-FFF2-40B4-BE49-F238E27FC236}">
                <a16:creationId xmlns:a16="http://schemas.microsoft.com/office/drawing/2014/main" id="{FDE2E047-F963-4461-A105-7B149AF74871}"/>
              </a:ext>
            </a:extLst>
          </p:cNvPr>
          <p:cNvSpPr>
            <a:spLocks noChangeArrowheads="1"/>
          </p:cNvSpPr>
          <p:nvPr/>
        </p:nvSpPr>
        <p:spPr bwMode="auto">
          <a:xfrm>
            <a:off x="4268788" y="2222500"/>
            <a:ext cx="3960813" cy="2270125"/>
          </a:xfrm>
          <a:prstGeom prst="rect">
            <a:avLst/>
          </a:prstGeom>
          <a:noFill/>
          <a:ln w="3175">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777" name="Line 68">
            <a:extLst>
              <a:ext uri="{FF2B5EF4-FFF2-40B4-BE49-F238E27FC236}">
                <a16:creationId xmlns:a16="http://schemas.microsoft.com/office/drawing/2014/main" id="{315C6459-042F-474F-BD3D-03BE62968BD3}"/>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779" name="Line 69">
            <a:extLst>
              <a:ext uri="{FF2B5EF4-FFF2-40B4-BE49-F238E27FC236}">
                <a16:creationId xmlns:a16="http://schemas.microsoft.com/office/drawing/2014/main" id="{2023B213-BBFD-465A-9EE4-1847D6B8BE16}"/>
              </a:ext>
            </a:extLst>
          </p:cNvPr>
          <p:cNvSpPr>
            <a:spLocks noChangeShapeType="1"/>
          </p:cNvSpPr>
          <p:nvPr/>
        </p:nvSpPr>
        <p:spPr bwMode="auto">
          <a:xfrm>
            <a:off x="4268788" y="4489450"/>
            <a:ext cx="3959225"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780" name="Line 70">
            <a:extLst>
              <a:ext uri="{FF2B5EF4-FFF2-40B4-BE49-F238E27FC236}">
                <a16:creationId xmlns:a16="http://schemas.microsoft.com/office/drawing/2014/main" id="{9B7B220A-7A5E-437A-88F1-FE06A20C6C5F}"/>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4" name="Line 71">
            <a:extLst>
              <a:ext uri="{FF2B5EF4-FFF2-40B4-BE49-F238E27FC236}">
                <a16:creationId xmlns:a16="http://schemas.microsoft.com/office/drawing/2014/main" id="{2D981936-C046-407E-873E-09FB96CA8664}"/>
              </a:ext>
            </a:extLst>
          </p:cNvPr>
          <p:cNvSpPr>
            <a:spLocks noChangeShapeType="1"/>
          </p:cNvSpPr>
          <p:nvPr/>
        </p:nvSpPr>
        <p:spPr bwMode="auto">
          <a:xfrm flipV="1">
            <a:off x="4268788"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5" name="Line 72">
            <a:extLst>
              <a:ext uri="{FF2B5EF4-FFF2-40B4-BE49-F238E27FC236}">
                <a16:creationId xmlns:a16="http://schemas.microsoft.com/office/drawing/2014/main" id="{3A2CE603-B0D1-45CC-BA5E-73CB9B8B47AE}"/>
              </a:ext>
            </a:extLst>
          </p:cNvPr>
          <p:cNvSpPr>
            <a:spLocks noChangeShapeType="1"/>
          </p:cNvSpPr>
          <p:nvPr/>
        </p:nvSpPr>
        <p:spPr bwMode="auto">
          <a:xfrm>
            <a:off x="4268788" y="2222500"/>
            <a:ext cx="3175" cy="269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6" name="Rectangle 73">
            <a:extLst>
              <a:ext uri="{FF2B5EF4-FFF2-40B4-BE49-F238E27FC236}">
                <a16:creationId xmlns:a16="http://schemas.microsoft.com/office/drawing/2014/main" id="{39AD3F11-98A1-41F1-8E23-0388D029F591}"/>
              </a:ext>
            </a:extLst>
          </p:cNvPr>
          <p:cNvSpPr>
            <a:spLocks noChangeArrowheads="1"/>
          </p:cNvSpPr>
          <p:nvPr/>
        </p:nvSpPr>
        <p:spPr bwMode="auto">
          <a:xfrm>
            <a:off x="4241800" y="4510088"/>
            <a:ext cx="635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07" name="Rectangle 74">
            <a:extLst>
              <a:ext uri="{FF2B5EF4-FFF2-40B4-BE49-F238E27FC236}">
                <a16:creationId xmlns:a16="http://schemas.microsoft.com/office/drawing/2014/main" id="{56F06F7A-51E2-4523-9472-EF7479FD5B23}"/>
              </a:ext>
            </a:extLst>
          </p:cNvPr>
          <p:cNvSpPr>
            <a:spLocks noChangeArrowheads="1"/>
          </p:cNvSpPr>
          <p:nvPr/>
        </p:nvSpPr>
        <p:spPr bwMode="auto">
          <a:xfrm>
            <a:off x="4241800" y="4519613"/>
            <a:ext cx="1143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08" name="Line 75">
            <a:extLst>
              <a:ext uri="{FF2B5EF4-FFF2-40B4-BE49-F238E27FC236}">
                <a16:creationId xmlns:a16="http://schemas.microsoft.com/office/drawing/2014/main" id="{67902BB3-1736-4230-B70A-2D47C76C8242}"/>
              </a:ext>
            </a:extLst>
          </p:cNvPr>
          <p:cNvSpPr>
            <a:spLocks noChangeShapeType="1"/>
          </p:cNvSpPr>
          <p:nvPr/>
        </p:nvSpPr>
        <p:spPr bwMode="auto">
          <a:xfrm flipV="1">
            <a:off x="4924425" y="4457700"/>
            <a:ext cx="4763"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09" name="Rectangle 76">
            <a:extLst>
              <a:ext uri="{FF2B5EF4-FFF2-40B4-BE49-F238E27FC236}">
                <a16:creationId xmlns:a16="http://schemas.microsoft.com/office/drawing/2014/main" id="{13AF811D-17F9-47E7-A9CC-60826DDB1F97}"/>
              </a:ext>
            </a:extLst>
          </p:cNvPr>
          <p:cNvSpPr>
            <a:spLocks noChangeArrowheads="1"/>
          </p:cNvSpPr>
          <p:nvPr/>
        </p:nvSpPr>
        <p:spPr bwMode="auto">
          <a:xfrm>
            <a:off x="4833938" y="4510088"/>
            <a:ext cx="18415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10" name="Rectangle 77">
            <a:extLst>
              <a:ext uri="{FF2B5EF4-FFF2-40B4-BE49-F238E27FC236}">
                <a16:creationId xmlns:a16="http://schemas.microsoft.com/office/drawing/2014/main" id="{4F3A4925-E2C8-445A-A95A-80285B2ACFC8}"/>
              </a:ext>
            </a:extLst>
          </p:cNvPr>
          <p:cNvSpPr>
            <a:spLocks noChangeArrowheads="1"/>
          </p:cNvSpPr>
          <p:nvPr/>
        </p:nvSpPr>
        <p:spPr bwMode="auto">
          <a:xfrm>
            <a:off x="4833938" y="4519613"/>
            <a:ext cx="2397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11" name="Line 78">
            <a:extLst>
              <a:ext uri="{FF2B5EF4-FFF2-40B4-BE49-F238E27FC236}">
                <a16:creationId xmlns:a16="http://schemas.microsoft.com/office/drawing/2014/main" id="{56C39930-59EF-45FA-A9B8-5A5D36C3F8B3}"/>
              </a:ext>
            </a:extLst>
          </p:cNvPr>
          <p:cNvSpPr>
            <a:spLocks noChangeShapeType="1"/>
          </p:cNvSpPr>
          <p:nvPr/>
        </p:nvSpPr>
        <p:spPr bwMode="auto">
          <a:xfrm flipV="1">
            <a:off x="5580063"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12" name="Rectangle 79">
            <a:extLst>
              <a:ext uri="{FF2B5EF4-FFF2-40B4-BE49-F238E27FC236}">
                <a16:creationId xmlns:a16="http://schemas.microsoft.com/office/drawing/2014/main" id="{A869EF1D-56DF-45CE-8DD4-D5262E9DCAFE}"/>
              </a:ext>
            </a:extLst>
          </p:cNvPr>
          <p:cNvSpPr>
            <a:spLocks noChangeArrowheads="1"/>
          </p:cNvSpPr>
          <p:nvPr/>
        </p:nvSpPr>
        <p:spPr bwMode="auto">
          <a:xfrm>
            <a:off x="5456238"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13" name="Rectangle 80">
            <a:extLst>
              <a:ext uri="{FF2B5EF4-FFF2-40B4-BE49-F238E27FC236}">
                <a16:creationId xmlns:a16="http://schemas.microsoft.com/office/drawing/2014/main" id="{25F4E8FE-C883-45EA-9B3F-D999911C52E5}"/>
              </a:ext>
            </a:extLst>
          </p:cNvPr>
          <p:cNvSpPr>
            <a:spLocks noChangeArrowheads="1"/>
          </p:cNvSpPr>
          <p:nvPr/>
        </p:nvSpPr>
        <p:spPr bwMode="auto">
          <a:xfrm>
            <a:off x="5456238"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14" name="Line 81">
            <a:extLst>
              <a:ext uri="{FF2B5EF4-FFF2-40B4-BE49-F238E27FC236}">
                <a16:creationId xmlns:a16="http://schemas.microsoft.com/office/drawing/2014/main" id="{E8AF763A-9B7F-45C2-B969-D18771767BC9}"/>
              </a:ext>
            </a:extLst>
          </p:cNvPr>
          <p:cNvSpPr>
            <a:spLocks noChangeShapeType="1"/>
          </p:cNvSpPr>
          <p:nvPr/>
        </p:nvSpPr>
        <p:spPr bwMode="auto">
          <a:xfrm flipV="1">
            <a:off x="6245225"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15" name="Rectangle 82">
            <a:extLst>
              <a:ext uri="{FF2B5EF4-FFF2-40B4-BE49-F238E27FC236}">
                <a16:creationId xmlns:a16="http://schemas.microsoft.com/office/drawing/2014/main" id="{F593964E-A667-48B1-BDEA-9BA7401CEDFD}"/>
              </a:ext>
            </a:extLst>
          </p:cNvPr>
          <p:cNvSpPr>
            <a:spLocks noChangeArrowheads="1"/>
          </p:cNvSpPr>
          <p:nvPr/>
        </p:nvSpPr>
        <p:spPr bwMode="auto">
          <a:xfrm>
            <a:off x="6121400"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16" name="Rectangle 83">
            <a:extLst>
              <a:ext uri="{FF2B5EF4-FFF2-40B4-BE49-F238E27FC236}">
                <a16:creationId xmlns:a16="http://schemas.microsoft.com/office/drawing/2014/main" id="{45642BE6-9095-4B6A-A4DD-94C39DA93A9B}"/>
              </a:ext>
            </a:extLst>
          </p:cNvPr>
          <p:cNvSpPr>
            <a:spLocks noChangeArrowheads="1"/>
          </p:cNvSpPr>
          <p:nvPr/>
        </p:nvSpPr>
        <p:spPr bwMode="auto">
          <a:xfrm>
            <a:off x="6121400"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17" name="Line 84">
            <a:extLst>
              <a:ext uri="{FF2B5EF4-FFF2-40B4-BE49-F238E27FC236}">
                <a16:creationId xmlns:a16="http://schemas.microsoft.com/office/drawing/2014/main" id="{801D9A9C-9E69-49EC-83E4-3EF1C926DCE7}"/>
              </a:ext>
            </a:extLst>
          </p:cNvPr>
          <p:cNvSpPr>
            <a:spLocks noChangeShapeType="1"/>
          </p:cNvSpPr>
          <p:nvPr/>
        </p:nvSpPr>
        <p:spPr bwMode="auto">
          <a:xfrm flipV="1">
            <a:off x="6904038" y="4457700"/>
            <a:ext cx="1588"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18" name="Rectangle 85">
            <a:extLst>
              <a:ext uri="{FF2B5EF4-FFF2-40B4-BE49-F238E27FC236}">
                <a16:creationId xmlns:a16="http://schemas.microsoft.com/office/drawing/2014/main" id="{83A74798-985D-437C-A5B1-E723BC6D782A}"/>
              </a:ext>
            </a:extLst>
          </p:cNvPr>
          <p:cNvSpPr>
            <a:spLocks noChangeArrowheads="1"/>
          </p:cNvSpPr>
          <p:nvPr/>
        </p:nvSpPr>
        <p:spPr bwMode="auto">
          <a:xfrm>
            <a:off x="6773863"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19" name="Rectangle 86">
            <a:extLst>
              <a:ext uri="{FF2B5EF4-FFF2-40B4-BE49-F238E27FC236}">
                <a16:creationId xmlns:a16="http://schemas.microsoft.com/office/drawing/2014/main" id="{FB5090C1-5CA8-4C45-97D1-7C69FB55C9DC}"/>
              </a:ext>
            </a:extLst>
          </p:cNvPr>
          <p:cNvSpPr>
            <a:spLocks noChangeArrowheads="1"/>
          </p:cNvSpPr>
          <p:nvPr/>
        </p:nvSpPr>
        <p:spPr bwMode="auto">
          <a:xfrm>
            <a:off x="6773863"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2000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20" name="Line 87">
            <a:extLst>
              <a:ext uri="{FF2B5EF4-FFF2-40B4-BE49-F238E27FC236}">
                <a16:creationId xmlns:a16="http://schemas.microsoft.com/office/drawing/2014/main" id="{B8D47E18-C584-4FAE-A0F2-50784C033716}"/>
              </a:ext>
            </a:extLst>
          </p:cNvPr>
          <p:cNvSpPr>
            <a:spLocks noChangeShapeType="1"/>
          </p:cNvSpPr>
          <p:nvPr/>
        </p:nvSpPr>
        <p:spPr bwMode="auto">
          <a:xfrm flipV="1">
            <a:off x="7561263" y="4457700"/>
            <a:ext cx="3175"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21" name="Rectangle 88">
            <a:extLst>
              <a:ext uri="{FF2B5EF4-FFF2-40B4-BE49-F238E27FC236}">
                <a16:creationId xmlns:a16="http://schemas.microsoft.com/office/drawing/2014/main" id="{E8716016-8AE3-4958-AB21-8643FE15BB20}"/>
              </a:ext>
            </a:extLst>
          </p:cNvPr>
          <p:cNvSpPr>
            <a:spLocks noChangeArrowheads="1"/>
          </p:cNvSpPr>
          <p:nvPr/>
        </p:nvSpPr>
        <p:spPr bwMode="auto">
          <a:xfrm>
            <a:off x="7432675"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22" name="Rectangle 89">
            <a:extLst>
              <a:ext uri="{FF2B5EF4-FFF2-40B4-BE49-F238E27FC236}">
                <a16:creationId xmlns:a16="http://schemas.microsoft.com/office/drawing/2014/main" id="{F3F31110-457B-46BD-8D01-3CBD3D5FA375}"/>
              </a:ext>
            </a:extLst>
          </p:cNvPr>
          <p:cNvSpPr>
            <a:spLocks noChangeArrowheads="1"/>
          </p:cNvSpPr>
          <p:nvPr/>
        </p:nvSpPr>
        <p:spPr bwMode="auto">
          <a:xfrm>
            <a:off x="7432675"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2500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23" name="Line 90">
            <a:extLst>
              <a:ext uri="{FF2B5EF4-FFF2-40B4-BE49-F238E27FC236}">
                <a16:creationId xmlns:a16="http://schemas.microsoft.com/office/drawing/2014/main" id="{1E567CE4-0271-496F-B4FD-8E7415B712D5}"/>
              </a:ext>
            </a:extLst>
          </p:cNvPr>
          <p:cNvSpPr>
            <a:spLocks noChangeShapeType="1"/>
          </p:cNvSpPr>
          <p:nvPr/>
        </p:nvSpPr>
        <p:spPr bwMode="auto">
          <a:xfrm flipV="1">
            <a:off x="8228013" y="4457700"/>
            <a:ext cx="1588" cy="317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24" name="Rectangle 91">
            <a:extLst>
              <a:ext uri="{FF2B5EF4-FFF2-40B4-BE49-F238E27FC236}">
                <a16:creationId xmlns:a16="http://schemas.microsoft.com/office/drawing/2014/main" id="{4A201C8A-D1F0-4917-A400-2D0C9969DEB5}"/>
              </a:ext>
            </a:extLst>
          </p:cNvPr>
          <p:cNvSpPr>
            <a:spLocks noChangeArrowheads="1"/>
          </p:cNvSpPr>
          <p:nvPr/>
        </p:nvSpPr>
        <p:spPr bwMode="auto">
          <a:xfrm>
            <a:off x="8097838" y="4510088"/>
            <a:ext cx="246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25" name="Rectangle 92">
            <a:extLst>
              <a:ext uri="{FF2B5EF4-FFF2-40B4-BE49-F238E27FC236}">
                <a16:creationId xmlns:a16="http://schemas.microsoft.com/office/drawing/2014/main" id="{C596FBCF-223A-4CEB-931B-819FC48AEA3F}"/>
              </a:ext>
            </a:extLst>
          </p:cNvPr>
          <p:cNvSpPr>
            <a:spLocks noChangeArrowheads="1"/>
          </p:cNvSpPr>
          <p:nvPr/>
        </p:nvSpPr>
        <p:spPr bwMode="auto">
          <a:xfrm>
            <a:off x="8097838" y="4519613"/>
            <a:ext cx="3032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3000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26" name="Line 93">
            <a:extLst>
              <a:ext uri="{FF2B5EF4-FFF2-40B4-BE49-F238E27FC236}">
                <a16:creationId xmlns:a16="http://schemas.microsoft.com/office/drawing/2014/main" id="{DBCCBB24-1866-4B70-8F0F-225A65238752}"/>
              </a:ext>
            </a:extLst>
          </p:cNvPr>
          <p:cNvSpPr>
            <a:spLocks noChangeShapeType="1"/>
          </p:cNvSpPr>
          <p:nvPr/>
        </p:nvSpPr>
        <p:spPr bwMode="auto">
          <a:xfrm>
            <a:off x="4268788" y="4489450"/>
            <a:ext cx="36513"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27" name="Line 94">
            <a:extLst>
              <a:ext uri="{FF2B5EF4-FFF2-40B4-BE49-F238E27FC236}">
                <a16:creationId xmlns:a16="http://schemas.microsoft.com/office/drawing/2014/main" id="{53965DFB-3E87-4C86-A9BE-DF8D12B65428}"/>
              </a:ext>
            </a:extLst>
          </p:cNvPr>
          <p:cNvSpPr>
            <a:spLocks noChangeShapeType="1"/>
          </p:cNvSpPr>
          <p:nvPr/>
        </p:nvSpPr>
        <p:spPr bwMode="auto">
          <a:xfrm flipH="1">
            <a:off x="8181975" y="4489450"/>
            <a:ext cx="46038"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28" name="Rectangle 95">
            <a:extLst>
              <a:ext uri="{FF2B5EF4-FFF2-40B4-BE49-F238E27FC236}">
                <a16:creationId xmlns:a16="http://schemas.microsoft.com/office/drawing/2014/main" id="{B6FA81A3-BFF0-4DD6-ADFA-A3B508C7B8AA}"/>
              </a:ext>
            </a:extLst>
          </p:cNvPr>
          <p:cNvSpPr>
            <a:spLocks noChangeArrowheads="1"/>
          </p:cNvSpPr>
          <p:nvPr/>
        </p:nvSpPr>
        <p:spPr bwMode="auto">
          <a:xfrm>
            <a:off x="4071938" y="4437063"/>
            <a:ext cx="1238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29" name="Rectangle 96">
            <a:extLst>
              <a:ext uri="{FF2B5EF4-FFF2-40B4-BE49-F238E27FC236}">
                <a16:creationId xmlns:a16="http://schemas.microsoft.com/office/drawing/2014/main" id="{F96C04A7-8BF0-4D2B-AA70-733A410792B1}"/>
              </a:ext>
            </a:extLst>
          </p:cNvPr>
          <p:cNvSpPr>
            <a:spLocks noChangeArrowheads="1"/>
          </p:cNvSpPr>
          <p:nvPr/>
        </p:nvSpPr>
        <p:spPr bwMode="auto">
          <a:xfrm>
            <a:off x="4071938" y="4446588"/>
            <a:ext cx="1778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30" name="Line 97">
            <a:extLst>
              <a:ext uri="{FF2B5EF4-FFF2-40B4-BE49-F238E27FC236}">
                <a16:creationId xmlns:a16="http://schemas.microsoft.com/office/drawing/2014/main" id="{EC368E67-F546-4443-9699-4ABBBFF19A9E}"/>
              </a:ext>
            </a:extLst>
          </p:cNvPr>
          <p:cNvSpPr>
            <a:spLocks noChangeShapeType="1"/>
          </p:cNvSpPr>
          <p:nvPr/>
        </p:nvSpPr>
        <p:spPr bwMode="auto">
          <a:xfrm>
            <a:off x="4268788" y="3921125"/>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31" name="Rectangle 98">
            <a:extLst>
              <a:ext uri="{FF2B5EF4-FFF2-40B4-BE49-F238E27FC236}">
                <a16:creationId xmlns:a16="http://schemas.microsoft.com/office/drawing/2014/main" id="{27BAA51D-9C94-40B5-B19F-56B8D477149F}"/>
              </a:ext>
            </a:extLst>
          </p:cNvPr>
          <p:cNvSpPr>
            <a:spLocks noChangeArrowheads="1"/>
          </p:cNvSpPr>
          <p:nvPr/>
        </p:nvSpPr>
        <p:spPr bwMode="auto">
          <a:xfrm>
            <a:off x="3970338" y="3867150"/>
            <a:ext cx="2159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32" name="Rectangle 99">
            <a:extLst>
              <a:ext uri="{FF2B5EF4-FFF2-40B4-BE49-F238E27FC236}">
                <a16:creationId xmlns:a16="http://schemas.microsoft.com/office/drawing/2014/main" id="{54F28FF8-C88A-4560-B3B4-08CC7DACDF9C}"/>
              </a:ext>
            </a:extLst>
          </p:cNvPr>
          <p:cNvSpPr>
            <a:spLocks noChangeArrowheads="1"/>
          </p:cNvSpPr>
          <p:nvPr/>
        </p:nvSpPr>
        <p:spPr bwMode="auto">
          <a:xfrm>
            <a:off x="3970338" y="3876675"/>
            <a:ext cx="2730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98.5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33" name="Line 100">
            <a:extLst>
              <a:ext uri="{FF2B5EF4-FFF2-40B4-BE49-F238E27FC236}">
                <a16:creationId xmlns:a16="http://schemas.microsoft.com/office/drawing/2014/main" id="{97BDF2C9-A0A1-4285-87B4-8DE62D46858B}"/>
              </a:ext>
            </a:extLst>
          </p:cNvPr>
          <p:cNvSpPr>
            <a:spLocks noChangeShapeType="1"/>
          </p:cNvSpPr>
          <p:nvPr/>
        </p:nvSpPr>
        <p:spPr bwMode="auto">
          <a:xfrm>
            <a:off x="4268788" y="3359150"/>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34" name="Rectangle 101">
            <a:extLst>
              <a:ext uri="{FF2B5EF4-FFF2-40B4-BE49-F238E27FC236}">
                <a16:creationId xmlns:a16="http://schemas.microsoft.com/office/drawing/2014/main" id="{C0C7E754-EC93-4F90-933E-A5B4CCE75C83}"/>
              </a:ext>
            </a:extLst>
          </p:cNvPr>
          <p:cNvSpPr>
            <a:spLocks noChangeArrowheads="1"/>
          </p:cNvSpPr>
          <p:nvPr/>
        </p:nvSpPr>
        <p:spPr bwMode="auto">
          <a:xfrm>
            <a:off x="4071938" y="3303588"/>
            <a:ext cx="1238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35" name="Rectangle 102">
            <a:extLst>
              <a:ext uri="{FF2B5EF4-FFF2-40B4-BE49-F238E27FC236}">
                <a16:creationId xmlns:a16="http://schemas.microsoft.com/office/drawing/2014/main" id="{38643F71-E35C-427F-8CB8-9688CC96B067}"/>
              </a:ext>
            </a:extLst>
          </p:cNvPr>
          <p:cNvSpPr>
            <a:spLocks noChangeArrowheads="1"/>
          </p:cNvSpPr>
          <p:nvPr/>
        </p:nvSpPr>
        <p:spPr bwMode="auto">
          <a:xfrm>
            <a:off x="4071938" y="3313113"/>
            <a:ext cx="1778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36" name="Line 103">
            <a:extLst>
              <a:ext uri="{FF2B5EF4-FFF2-40B4-BE49-F238E27FC236}">
                <a16:creationId xmlns:a16="http://schemas.microsoft.com/office/drawing/2014/main" id="{B59C17EA-AEDB-4FCC-B8E1-E698BCF84A30}"/>
              </a:ext>
            </a:extLst>
          </p:cNvPr>
          <p:cNvSpPr>
            <a:spLocks noChangeShapeType="1"/>
          </p:cNvSpPr>
          <p:nvPr/>
        </p:nvSpPr>
        <p:spPr bwMode="auto">
          <a:xfrm>
            <a:off x="4268788" y="2786063"/>
            <a:ext cx="36513"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37" name="Rectangle 104">
            <a:extLst>
              <a:ext uri="{FF2B5EF4-FFF2-40B4-BE49-F238E27FC236}">
                <a16:creationId xmlns:a16="http://schemas.microsoft.com/office/drawing/2014/main" id="{0FB93E51-CF54-4176-BEB2-BDA977687869}"/>
              </a:ext>
            </a:extLst>
          </p:cNvPr>
          <p:cNvSpPr>
            <a:spLocks noChangeArrowheads="1"/>
          </p:cNvSpPr>
          <p:nvPr/>
        </p:nvSpPr>
        <p:spPr bwMode="auto">
          <a:xfrm>
            <a:off x="3970338" y="2733675"/>
            <a:ext cx="2159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38" name="Rectangle 105">
            <a:extLst>
              <a:ext uri="{FF2B5EF4-FFF2-40B4-BE49-F238E27FC236}">
                <a16:creationId xmlns:a16="http://schemas.microsoft.com/office/drawing/2014/main" id="{D6F16922-66B2-44FB-A6DA-6FFB8D8F18B6}"/>
              </a:ext>
            </a:extLst>
          </p:cNvPr>
          <p:cNvSpPr>
            <a:spLocks noChangeArrowheads="1"/>
          </p:cNvSpPr>
          <p:nvPr/>
        </p:nvSpPr>
        <p:spPr bwMode="auto">
          <a:xfrm>
            <a:off x="3970338" y="2743200"/>
            <a:ext cx="2730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99.5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39" name="Line 106">
            <a:extLst>
              <a:ext uri="{FF2B5EF4-FFF2-40B4-BE49-F238E27FC236}">
                <a16:creationId xmlns:a16="http://schemas.microsoft.com/office/drawing/2014/main" id="{8EDDDB15-FEAE-4F28-9D04-13EA5FFA369F}"/>
              </a:ext>
            </a:extLst>
          </p:cNvPr>
          <p:cNvSpPr>
            <a:spLocks noChangeShapeType="1"/>
          </p:cNvSpPr>
          <p:nvPr/>
        </p:nvSpPr>
        <p:spPr bwMode="auto">
          <a:xfrm>
            <a:off x="4268788" y="2222500"/>
            <a:ext cx="36513" cy="1588"/>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40" name="Rectangle 107">
            <a:extLst>
              <a:ext uri="{FF2B5EF4-FFF2-40B4-BE49-F238E27FC236}">
                <a16:creationId xmlns:a16="http://schemas.microsoft.com/office/drawing/2014/main" id="{B5312D49-6D18-4B0E-A579-8641DE455021}"/>
              </a:ext>
            </a:extLst>
          </p:cNvPr>
          <p:cNvSpPr>
            <a:spLocks noChangeArrowheads="1"/>
          </p:cNvSpPr>
          <p:nvPr/>
        </p:nvSpPr>
        <p:spPr bwMode="auto">
          <a:xfrm>
            <a:off x="4005263" y="2171700"/>
            <a:ext cx="185738"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41" name="Rectangle 108">
            <a:extLst>
              <a:ext uri="{FF2B5EF4-FFF2-40B4-BE49-F238E27FC236}">
                <a16:creationId xmlns:a16="http://schemas.microsoft.com/office/drawing/2014/main" id="{2F243A03-9B2F-4976-8765-1EEFAE8534D0}"/>
              </a:ext>
            </a:extLst>
          </p:cNvPr>
          <p:cNvSpPr>
            <a:spLocks noChangeArrowheads="1"/>
          </p:cNvSpPr>
          <p:nvPr/>
        </p:nvSpPr>
        <p:spPr bwMode="auto">
          <a:xfrm>
            <a:off x="4005263" y="2181225"/>
            <a:ext cx="2397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42" name="Line 109">
            <a:extLst>
              <a:ext uri="{FF2B5EF4-FFF2-40B4-BE49-F238E27FC236}">
                <a16:creationId xmlns:a16="http://schemas.microsoft.com/office/drawing/2014/main" id="{2856ADE7-8778-4475-800B-E16C326419EC}"/>
              </a:ext>
            </a:extLst>
          </p:cNvPr>
          <p:cNvSpPr>
            <a:spLocks noChangeShapeType="1"/>
          </p:cNvSpPr>
          <p:nvPr/>
        </p:nvSpPr>
        <p:spPr bwMode="auto">
          <a:xfrm flipV="1">
            <a:off x="4268788" y="2222500"/>
            <a:ext cx="3175" cy="22669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43" name="Freeform 110">
            <a:extLst>
              <a:ext uri="{FF2B5EF4-FFF2-40B4-BE49-F238E27FC236}">
                <a16:creationId xmlns:a16="http://schemas.microsoft.com/office/drawing/2014/main" id="{9963FCC4-2066-49C8-B581-51267349EA16}"/>
              </a:ext>
            </a:extLst>
          </p:cNvPr>
          <p:cNvSpPr>
            <a:spLocks/>
          </p:cNvSpPr>
          <p:nvPr/>
        </p:nvSpPr>
        <p:spPr bwMode="auto">
          <a:xfrm>
            <a:off x="4340225" y="2487613"/>
            <a:ext cx="720725" cy="1949450"/>
          </a:xfrm>
          <a:custGeom>
            <a:avLst/>
            <a:gdLst>
              <a:gd name="T0" fmla="*/ 19 w 454"/>
              <a:gd name="T1" fmla="*/ 1162 h 1228"/>
              <a:gd name="T2" fmla="*/ 24 w 454"/>
              <a:gd name="T3" fmla="*/ 1033 h 1228"/>
              <a:gd name="T4" fmla="*/ 35 w 454"/>
              <a:gd name="T5" fmla="*/ 952 h 1228"/>
              <a:gd name="T6" fmla="*/ 49 w 454"/>
              <a:gd name="T7" fmla="*/ 933 h 1228"/>
              <a:gd name="T8" fmla="*/ 29 w 454"/>
              <a:gd name="T9" fmla="*/ 791 h 1228"/>
              <a:gd name="T10" fmla="*/ 57 w 454"/>
              <a:gd name="T11" fmla="*/ 686 h 1228"/>
              <a:gd name="T12" fmla="*/ 70 w 454"/>
              <a:gd name="T13" fmla="*/ 632 h 1228"/>
              <a:gd name="T14" fmla="*/ 75 w 454"/>
              <a:gd name="T15" fmla="*/ 643 h 1228"/>
              <a:gd name="T16" fmla="*/ 91 w 454"/>
              <a:gd name="T17" fmla="*/ 649 h 1228"/>
              <a:gd name="T18" fmla="*/ 100 w 454"/>
              <a:gd name="T19" fmla="*/ 455 h 1228"/>
              <a:gd name="T20" fmla="*/ 121 w 454"/>
              <a:gd name="T21" fmla="*/ 372 h 1228"/>
              <a:gd name="T22" fmla="*/ 126 w 454"/>
              <a:gd name="T23" fmla="*/ 359 h 1228"/>
              <a:gd name="T24" fmla="*/ 143 w 454"/>
              <a:gd name="T25" fmla="*/ 361 h 1228"/>
              <a:gd name="T26" fmla="*/ 148 w 454"/>
              <a:gd name="T27" fmla="*/ 357 h 1228"/>
              <a:gd name="T28" fmla="*/ 166 w 454"/>
              <a:gd name="T29" fmla="*/ 335 h 1228"/>
              <a:gd name="T30" fmla="*/ 172 w 454"/>
              <a:gd name="T31" fmla="*/ 330 h 1228"/>
              <a:gd name="T32" fmla="*/ 180 w 454"/>
              <a:gd name="T33" fmla="*/ 227 h 1228"/>
              <a:gd name="T34" fmla="*/ 193 w 454"/>
              <a:gd name="T35" fmla="*/ 214 h 1228"/>
              <a:gd name="T36" fmla="*/ 215 w 454"/>
              <a:gd name="T37" fmla="*/ 198 h 1228"/>
              <a:gd name="T38" fmla="*/ 222 w 454"/>
              <a:gd name="T39" fmla="*/ 195 h 1228"/>
              <a:gd name="T40" fmla="*/ 222 w 454"/>
              <a:gd name="T41" fmla="*/ 137 h 1228"/>
              <a:gd name="T42" fmla="*/ 247 w 454"/>
              <a:gd name="T43" fmla="*/ 117 h 1228"/>
              <a:gd name="T44" fmla="*/ 265 w 454"/>
              <a:gd name="T45" fmla="*/ 96 h 1228"/>
              <a:gd name="T46" fmla="*/ 266 w 454"/>
              <a:gd name="T47" fmla="*/ 104 h 1228"/>
              <a:gd name="T48" fmla="*/ 298 w 454"/>
              <a:gd name="T49" fmla="*/ 85 h 1228"/>
              <a:gd name="T50" fmla="*/ 332 w 454"/>
              <a:gd name="T51" fmla="*/ 77 h 1228"/>
              <a:gd name="T52" fmla="*/ 362 w 454"/>
              <a:gd name="T53" fmla="*/ 56 h 1228"/>
              <a:gd name="T54" fmla="*/ 375 w 454"/>
              <a:gd name="T55" fmla="*/ 50 h 1228"/>
              <a:gd name="T56" fmla="*/ 402 w 454"/>
              <a:gd name="T57" fmla="*/ 35 h 1228"/>
              <a:gd name="T58" fmla="*/ 438 w 454"/>
              <a:gd name="T59" fmla="*/ 11 h 1228"/>
              <a:gd name="T60" fmla="*/ 386 w 454"/>
              <a:gd name="T61" fmla="*/ 34 h 1228"/>
              <a:gd name="T62" fmla="*/ 363 w 454"/>
              <a:gd name="T63" fmla="*/ 39 h 1228"/>
              <a:gd name="T64" fmla="*/ 344 w 454"/>
              <a:gd name="T65" fmla="*/ 43 h 1228"/>
              <a:gd name="T66" fmla="*/ 311 w 454"/>
              <a:gd name="T67" fmla="*/ 64 h 1228"/>
              <a:gd name="T68" fmla="*/ 311 w 454"/>
              <a:gd name="T69" fmla="*/ 69 h 1228"/>
              <a:gd name="T70" fmla="*/ 284 w 454"/>
              <a:gd name="T71" fmla="*/ 77 h 1228"/>
              <a:gd name="T72" fmla="*/ 265 w 454"/>
              <a:gd name="T73" fmla="*/ 96 h 1228"/>
              <a:gd name="T74" fmla="*/ 231 w 454"/>
              <a:gd name="T75" fmla="*/ 117 h 1228"/>
              <a:gd name="T76" fmla="*/ 218 w 454"/>
              <a:gd name="T77" fmla="*/ 129 h 1228"/>
              <a:gd name="T78" fmla="*/ 210 w 454"/>
              <a:gd name="T79" fmla="*/ 134 h 1228"/>
              <a:gd name="T80" fmla="*/ 212 w 454"/>
              <a:gd name="T81" fmla="*/ 190 h 1228"/>
              <a:gd name="T82" fmla="*/ 207 w 454"/>
              <a:gd name="T83" fmla="*/ 190 h 1228"/>
              <a:gd name="T84" fmla="*/ 180 w 454"/>
              <a:gd name="T85" fmla="*/ 196 h 1228"/>
              <a:gd name="T86" fmla="*/ 161 w 454"/>
              <a:gd name="T87" fmla="*/ 219 h 1228"/>
              <a:gd name="T88" fmla="*/ 161 w 454"/>
              <a:gd name="T89" fmla="*/ 278 h 1228"/>
              <a:gd name="T90" fmla="*/ 164 w 454"/>
              <a:gd name="T91" fmla="*/ 319 h 1228"/>
              <a:gd name="T92" fmla="*/ 139 w 454"/>
              <a:gd name="T93" fmla="*/ 343 h 1228"/>
              <a:gd name="T94" fmla="*/ 153 w 454"/>
              <a:gd name="T95" fmla="*/ 338 h 1228"/>
              <a:gd name="T96" fmla="*/ 150 w 454"/>
              <a:gd name="T97" fmla="*/ 343 h 1228"/>
              <a:gd name="T98" fmla="*/ 131 w 454"/>
              <a:gd name="T99" fmla="*/ 372 h 1228"/>
              <a:gd name="T100" fmla="*/ 121 w 454"/>
              <a:gd name="T101" fmla="*/ 389 h 1228"/>
              <a:gd name="T102" fmla="*/ 81 w 454"/>
              <a:gd name="T103" fmla="*/ 447 h 1228"/>
              <a:gd name="T104" fmla="*/ 73 w 454"/>
              <a:gd name="T105" fmla="*/ 636 h 1228"/>
              <a:gd name="T106" fmla="*/ 86 w 454"/>
              <a:gd name="T107" fmla="*/ 632 h 1228"/>
              <a:gd name="T108" fmla="*/ 62 w 454"/>
              <a:gd name="T109" fmla="*/ 624 h 1228"/>
              <a:gd name="T110" fmla="*/ 53 w 454"/>
              <a:gd name="T111" fmla="*/ 681 h 1228"/>
              <a:gd name="T112" fmla="*/ 40 w 454"/>
              <a:gd name="T113" fmla="*/ 786 h 1228"/>
              <a:gd name="T114" fmla="*/ 51 w 454"/>
              <a:gd name="T115" fmla="*/ 931 h 1228"/>
              <a:gd name="T116" fmla="*/ 43 w 454"/>
              <a:gd name="T117" fmla="*/ 936 h 1228"/>
              <a:gd name="T118" fmla="*/ 24 w 454"/>
              <a:gd name="T119" fmla="*/ 1027 h 1228"/>
              <a:gd name="T120" fmla="*/ 14 w 454"/>
              <a:gd name="T121" fmla="*/ 1132 h 1228"/>
              <a:gd name="T122" fmla="*/ 13 w 454"/>
              <a:gd name="T123" fmla="*/ 1143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54" h="1228">
                <a:moveTo>
                  <a:pt x="0" y="1228"/>
                </a:moveTo>
                <a:lnTo>
                  <a:pt x="22" y="1228"/>
                </a:lnTo>
                <a:lnTo>
                  <a:pt x="22" y="1207"/>
                </a:lnTo>
                <a:lnTo>
                  <a:pt x="11" y="1207"/>
                </a:lnTo>
                <a:lnTo>
                  <a:pt x="19" y="1215"/>
                </a:lnTo>
                <a:lnTo>
                  <a:pt x="21" y="1212"/>
                </a:lnTo>
                <a:lnTo>
                  <a:pt x="16" y="1217"/>
                </a:lnTo>
                <a:lnTo>
                  <a:pt x="22" y="1213"/>
                </a:lnTo>
                <a:lnTo>
                  <a:pt x="25" y="1212"/>
                </a:lnTo>
                <a:lnTo>
                  <a:pt x="27" y="1209"/>
                </a:lnTo>
                <a:lnTo>
                  <a:pt x="29" y="1204"/>
                </a:lnTo>
                <a:lnTo>
                  <a:pt x="29" y="1153"/>
                </a:lnTo>
                <a:lnTo>
                  <a:pt x="17" y="1153"/>
                </a:lnTo>
                <a:lnTo>
                  <a:pt x="17" y="1164"/>
                </a:lnTo>
                <a:lnTo>
                  <a:pt x="22" y="1162"/>
                </a:lnTo>
                <a:lnTo>
                  <a:pt x="25" y="1161"/>
                </a:lnTo>
                <a:lnTo>
                  <a:pt x="27" y="1158"/>
                </a:lnTo>
                <a:lnTo>
                  <a:pt x="17" y="1164"/>
                </a:lnTo>
                <a:lnTo>
                  <a:pt x="24" y="1164"/>
                </a:lnTo>
                <a:lnTo>
                  <a:pt x="24" y="1153"/>
                </a:lnTo>
                <a:lnTo>
                  <a:pt x="13" y="1153"/>
                </a:lnTo>
                <a:lnTo>
                  <a:pt x="14" y="1158"/>
                </a:lnTo>
                <a:lnTo>
                  <a:pt x="16" y="1161"/>
                </a:lnTo>
                <a:lnTo>
                  <a:pt x="19" y="1162"/>
                </a:lnTo>
                <a:lnTo>
                  <a:pt x="13" y="1153"/>
                </a:lnTo>
                <a:lnTo>
                  <a:pt x="13" y="1166"/>
                </a:lnTo>
                <a:lnTo>
                  <a:pt x="13" y="1166"/>
                </a:lnTo>
                <a:lnTo>
                  <a:pt x="14" y="1170"/>
                </a:lnTo>
                <a:lnTo>
                  <a:pt x="16" y="1174"/>
                </a:lnTo>
                <a:lnTo>
                  <a:pt x="19" y="1175"/>
                </a:lnTo>
                <a:lnTo>
                  <a:pt x="24" y="1177"/>
                </a:lnTo>
                <a:lnTo>
                  <a:pt x="29" y="1175"/>
                </a:lnTo>
                <a:lnTo>
                  <a:pt x="32" y="1174"/>
                </a:lnTo>
                <a:lnTo>
                  <a:pt x="33" y="1170"/>
                </a:lnTo>
                <a:lnTo>
                  <a:pt x="35" y="1166"/>
                </a:lnTo>
                <a:lnTo>
                  <a:pt x="35" y="1137"/>
                </a:lnTo>
                <a:lnTo>
                  <a:pt x="24" y="1137"/>
                </a:lnTo>
                <a:lnTo>
                  <a:pt x="33" y="1142"/>
                </a:lnTo>
                <a:lnTo>
                  <a:pt x="33" y="1143"/>
                </a:lnTo>
                <a:lnTo>
                  <a:pt x="38" y="1135"/>
                </a:lnTo>
                <a:lnTo>
                  <a:pt x="38" y="1134"/>
                </a:lnTo>
                <a:lnTo>
                  <a:pt x="40" y="1129"/>
                </a:lnTo>
                <a:lnTo>
                  <a:pt x="40" y="1024"/>
                </a:lnTo>
                <a:lnTo>
                  <a:pt x="29" y="1024"/>
                </a:lnTo>
                <a:lnTo>
                  <a:pt x="17" y="1024"/>
                </a:lnTo>
                <a:lnTo>
                  <a:pt x="19" y="1029"/>
                </a:lnTo>
                <a:lnTo>
                  <a:pt x="21" y="1032"/>
                </a:lnTo>
                <a:lnTo>
                  <a:pt x="24" y="1033"/>
                </a:lnTo>
                <a:lnTo>
                  <a:pt x="29" y="1035"/>
                </a:lnTo>
                <a:lnTo>
                  <a:pt x="33" y="1033"/>
                </a:lnTo>
                <a:lnTo>
                  <a:pt x="37" y="1032"/>
                </a:lnTo>
                <a:lnTo>
                  <a:pt x="38" y="1029"/>
                </a:lnTo>
                <a:lnTo>
                  <a:pt x="17" y="1024"/>
                </a:lnTo>
                <a:lnTo>
                  <a:pt x="17" y="1027"/>
                </a:lnTo>
                <a:lnTo>
                  <a:pt x="17" y="1027"/>
                </a:lnTo>
                <a:lnTo>
                  <a:pt x="19" y="1032"/>
                </a:lnTo>
                <a:lnTo>
                  <a:pt x="21" y="1035"/>
                </a:lnTo>
                <a:lnTo>
                  <a:pt x="24" y="1037"/>
                </a:lnTo>
                <a:lnTo>
                  <a:pt x="29" y="1038"/>
                </a:lnTo>
                <a:lnTo>
                  <a:pt x="35" y="1038"/>
                </a:lnTo>
                <a:lnTo>
                  <a:pt x="35" y="1038"/>
                </a:lnTo>
                <a:lnTo>
                  <a:pt x="40" y="1037"/>
                </a:lnTo>
                <a:lnTo>
                  <a:pt x="43" y="1035"/>
                </a:lnTo>
                <a:lnTo>
                  <a:pt x="45" y="1032"/>
                </a:lnTo>
                <a:lnTo>
                  <a:pt x="46" y="1027"/>
                </a:lnTo>
                <a:lnTo>
                  <a:pt x="46" y="941"/>
                </a:lnTo>
                <a:lnTo>
                  <a:pt x="35" y="941"/>
                </a:lnTo>
                <a:lnTo>
                  <a:pt x="24" y="941"/>
                </a:lnTo>
                <a:lnTo>
                  <a:pt x="25" y="946"/>
                </a:lnTo>
                <a:lnTo>
                  <a:pt x="27" y="949"/>
                </a:lnTo>
                <a:lnTo>
                  <a:pt x="30" y="950"/>
                </a:lnTo>
                <a:lnTo>
                  <a:pt x="35" y="952"/>
                </a:lnTo>
                <a:lnTo>
                  <a:pt x="40" y="950"/>
                </a:lnTo>
                <a:lnTo>
                  <a:pt x="43" y="949"/>
                </a:lnTo>
                <a:lnTo>
                  <a:pt x="45" y="946"/>
                </a:lnTo>
                <a:lnTo>
                  <a:pt x="24" y="941"/>
                </a:lnTo>
                <a:lnTo>
                  <a:pt x="24" y="944"/>
                </a:lnTo>
                <a:lnTo>
                  <a:pt x="24" y="944"/>
                </a:lnTo>
                <a:lnTo>
                  <a:pt x="25" y="949"/>
                </a:lnTo>
                <a:lnTo>
                  <a:pt x="27" y="952"/>
                </a:lnTo>
                <a:lnTo>
                  <a:pt x="30" y="954"/>
                </a:lnTo>
                <a:lnTo>
                  <a:pt x="35" y="955"/>
                </a:lnTo>
                <a:lnTo>
                  <a:pt x="40" y="954"/>
                </a:lnTo>
                <a:lnTo>
                  <a:pt x="43" y="952"/>
                </a:lnTo>
                <a:lnTo>
                  <a:pt x="45" y="949"/>
                </a:lnTo>
                <a:lnTo>
                  <a:pt x="46" y="947"/>
                </a:lnTo>
                <a:lnTo>
                  <a:pt x="51" y="931"/>
                </a:lnTo>
                <a:lnTo>
                  <a:pt x="40" y="928"/>
                </a:lnTo>
                <a:lnTo>
                  <a:pt x="29" y="928"/>
                </a:lnTo>
                <a:lnTo>
                  <a:pt x="30" y="933"/>
                </a:lnTo>
                <a:lnTo>
                  <a:pt x="32" y="936"/>
                </a:lnTo>
                <a:lnTo>
                  <a:pt x="35" y="938"/>
                </a:lnTo>
                <a:lnTo>
                  <a:pt x="40" y="939"/>
                </a:lnTo>
                <a:lnTo>
                  <a:pt x="45" y="938"/>
                </a:lnTo>
                <a:lnTo>
                  <a:pt x="48" y="936"/>
                </a:lnTo>
                <a:lnTo>
                  <a:pt x="49" y="933"/>
                </a:lnTo>
                <a:lnTo>
                  <a:pt x="29" y="928"/>
                </a:lnTo>
                <a:lnTo>
                  <a:pt x="29" y="931"/>
                </a:lnTo>
                <a:lnTo>
                  <a:pt x="29" y="931"/>
                </a:lnTo>
                <a:lnTo>
                  <a:pt x="30" y="936"/>
                </a:lnTo>
                <a:lnTo>
                  <a:pt x="32" y="939"/>
                </a:lnTo>
                <a:lnTo>
                  <a:pt x="35" y="941"/>
                </a:lnTo>
                <a:lnTo>
                  <a:pt x="40" y="942"/>
                </a:lnTo>
                <a:lnTo>
                  <a:pt x="45" y="941"/>
                </a:lnTo>
                <a:lnTo>
                  <a:pt x="48" y="939"/>
                </a:lnTo>
                <a:lnTo>
                  <a:pt x="49" y="936"/>
                </a:lnTo>
                <a:lnTo>
                  <a:pt x="51" y="931"/>
                </a:lnTo>
                <a:lnTo>
                  <a:pt x="51" y="743"/>
                </a:lnTo>
                <a:lnTo>
                  <a:pt x="40" y="743"/>
                </a:lnTo>
                <a:lnTo>
                  <a:pt x="29" y="743"/>
                </a:lnTo>
                <a:lnTo>
                  <a:pt x="30" y="748"/>
                </a:lnTo>
                <a:lnTo>
                  <a:pt x="32" y="751"/>
                </a:lnTo>
                <a:lnTo>
                  <a:pt x="35" y="753"/>
                </a:lnTo>
                <a:lnTo>
                  <a:pt x="40" y="754"/>
                </a:lnTo>
                <a:lnTo>
                  <a:pt x="45" y="753"/>
                </a:lnTo>
                <a:lnTo>
                  <a:pt x="48" y="751"/>
                </a:lnTo>
                <a:lnTo>
                  <a:pt x="49" y="748"/>
                </a:lnTo>
                <a:lnTo>
                  <a:pt x="29" y="743"/>
                </a:lnTo>
                <a:lnTo>
                  <a:pt x="29" y="791"/>
                </a:lnTo>
                <a:lnTo>
                  <a:pt x="29" y="791"/>
                </a:lnTo>
                <a:lnTo>
                  <a:pt x="30" y="796"/>
                </a:lnTo>
                <a:lnTo>
                  <a:pt x="32" y="799"/>
                </a:lnTo>
                <a:lnTo>
                  <a:pt x="35" y="801"/>
                </a:lnTo>
                <a:lnTo>
                  <a:pt x="37" y="802"/>
                </a:lnTo>
                <a:lnTo>
                  <a:pt x="45" y="805"/>
                </a:lnTo>
                <a:lnTo>
                  <a:pt x="48" y="805"/>
                </a:lnTo>
                <a:lnTo>
                  <a:pt x="53" y="804"/>
                </a:lnTo>
                <a:lnTo>
                  <a:pt x="56" y="802"/>
                </a:lnTo>
                <a:lnTo>
                  <a:pt x="57" y="799"/>
                </a:lnTo>
                <a:lnTo>
                  <a:pt x="59" y="794"/>
                </a:lnTo>
                <a:lnTo>
                  <a:pt x="59" y="748"/>
                </a:lnTo>
                <a:lnTo>
                  <a:pt x="48" y="748"/>
                </a:lnTo>
                <a:lnTo>
                  <a:pt x="59" y="753"/>
                </a:lnTo>
                <a:lnTo>
                  <a:pt x="64" y="740"/>
                </a:lnTo>
                <a:lnTo>
                  <a:pt x="64" y="735"/>
                </a:lnTo>
                <a:lnTo>
                  <a:pt x="64" y="714"/>
                </a:lnTo>
                <a:lnTo>
                  <a:pt x="53" y="714"/>
                </a:lnTo>
                <a:lnTo>
                  <a:pt x="62" y="719"/>
                </a:lnTo>
                <a:lnTo>
                  <a:pt x="62" y="721"/>
                </a:lnTo>
                <a:lnTo>
                  <a:pt x="67" y="713"/>
                </a:lnTo>
                <a:lnTo>
                  <a:pt x="67" y="711"/>
                </a:lnTo>
                <a:lnTo>
                  <a:pt x="68" y="707"/>
                </a:lnTo>
                <a:lnTo>
                  <a:pt x="68" y="686"/>
                </a:lnTo>
                <a:lnTo>
                  <a:pt x="57" y="686"/>
                </a:lnTo>
                <a:lnTo>
                  <a:pt x="65" y="694"/>
                </a:lnTo>
                <a:lnTo>
                  <a:pt x="67" y="691"/>
                </a:lnTo>
                <a:lnTo>
                  <a:pt x="64" y="695"/>
                </a:lnTo>
                <a:lnTo>
                  <a:pt x="70" y="691"/>
                </a:lnTo>
                <a:lnTo>
                  <a:pt x="72" y="689"/>
                </a:lnTo>
                <a:lnTo>
                  <a:pt x="73" y="686"/>
                </a:lnTo>
                <a:lnTo>
                  <a:pt x="75" y="681"/>
                </a:lnTo>
                <a:lnTo>
                  <a:pt x="75" y="635"/>
                </a:lnTo>
                <a:lnTo>
                  <a:pt x="64" y="635"/>
                </a:lnTo>
                <a:lnTo>
                  <a:pt x="59" y="644"/>
                </a:lnTo>
                <a:lnTo>
                  <a:pt x="64" y="646"/>
                </a:lnTo>
                <a:lnTo>
                  <a:pt x="68" y="644"/>
                </a:lnTo>
                <a:lnTo>
                  <a:pt x="72" y="643"/>
                </a:lnTo>
                <a:lnTo>
                  <a:pt x="73" y="640"/>
                </a:lnTo>
                <a:lnTo>
                  <a:pt x="57" y="644"/>
                </a:lnTo>
                <a:lnTo>
                  <a:pt x="64" y="649"/>
                </a:lnTo>
                <a:lnTo>
                  <a:pt x="65" y="649"/>
                </a:lnTo>
                <a:lnTo>
                  <a:pt x="70" y="651"/>
                </a:lnTo>
                <a:lnTo>
                  <a:pt x="75" y="649"/>
                </a:lnTo>
                <a:lnTo>
                  <a:pt x="78" y="648"/>
                </a:lnTo>
                <a:lnTo>
                  <a:pt x="80" y="644"/>
                </a:lnTo>
                <a:lnTo>
                  <a:pt x="81" y="640"/>
                </a:lnTo>
                <a:lnTo>
                  <a:pt x="81" y="632"/>
                </a:lnTo>
                <a:lnTo>
                  <a:pt x="70" y="632"/>
                </a:lnTo>
                <a:lnTo>
                  <a:pt x="59" y="632"/>
                </a:lnTo>
                <a:lnTo>
                  <a:pt x="60" y="636"/>
                </a:lnTo>
                <a:lnTo>
                  <a:pt x="62" y="640"/>
                </a:lnTo>
                <a:lnTo>
                  <a:pt x="65" y="641"/>
                </a:lnTo>
                <a:lnTo>
                  <a:pt x="70" y="643"/>
                </a:lnTo>
                <a:lnTo>
                  <a:pt x="75" y="641"/>
                </a:lnTo>
                <a:lnTo>
                  <a:pt x="78" y="640"/>
                </a:lnTo>
                <a:lnTo>
                  <a:pt x="80" y="636"/>
                </a:lnTo>
                <a:lnTo>
                  <a:pt x="59" y="632"/>
                </a:lnTo>
                <a:lnTo>
                  <a:pt x="59" y="635"/>
                </a:lnTo>
                <a:lnTo>
                  <a:pt x="59" y="635"/>
                </a:lnTo>
                <a:lnTo>
                  <a:pt x="60" y="640"/>
                </a:lnTo>
                <a:lnTo>
                  <a:pt x="62" y="643"/>
                </a:lnTo>
                <a:lnTo>
                  <a:pt x="65" y="644"/>
                </a:lnTo>
                <a:lnTo>
                  <a:pt x="70" y="646"/>
                </a:lnTo>
                <a:lnTo>
                  <a:pt x="75" y="644"/>
                </a:lnTo>
                <a:lnTo>
                  <a:pt x="76" y="644"/>
                </a:lnTo>
                <a:lnTo>
                  <a:pt x="81" y="641"/>
                </a:lnTo>
                <a:lnTo>
                  <a:pt x="75" y="632"/>
                </a:lnTo>
                <a:lnTo>
                  <a:pt x="64" y="632"/>
                </a:lnTo>
                <a:lnTo>
                  <a:pt x="65" y="636"/>
                </a:lnTo>
                <a:lnTo>
                  <a:pt x="67" y="640"/>
                </a:lnTo>
                <a:lnTo>
                  <a:pt x="70" y="641"/>
                </a:lnTo>
                <a:lnTo>
                  <a:pt x="75" y="643"/>
                </a:lnTo>
                <a:lnTo>
                  <a:pt x="80" y="641"/>
                </a:lnTo>
                <a:lnTo>
                  <a:pt x="64" y="632"/>
                </a:lnTo>
                <a:lnTo>
                  <a:pt x="64" y="652"/>
                </a:lnTo>
                <a:lnTo>
                  <a:pt x="64" y="652"/>
                </a:lnTo>
                <a:lnTo>
                  <a:pt x="65" y="657"/>
                </a:lnTo>
                <a:lnTo>
                  <a:pt x="67" y="660"/>
                </a:lnTo>
                <a:lnTo>
                  <a:pt x="70" y="662"/>
                </a:lnTo>
                <a:lnTo>
                  <a:pt x="75" y="663"/>
                </a:lnTo>
                <a:lnTo>
                  <a:pt x="80" y="662"/>
                </a:lnTo>
                <a:lnTo>
                  <a:pt x="83" y="660"/>
                </a:lnTo>
                <a:lnTo>
                  <a:pt x="84" y="657"/>
                </a:lnTo>
                <a:lnTo>
                  <a:pt x="86" y="652"/>
                </a:lnTo>
                <a:lnTo>
                  <a:pt x="86" y="644"/>
                </a:lnTo>
                <a:lnTo>
                  <a:pt x="75" y="644"/>
                </a:lnTo>
                <a:lnTo>
                  <a:pt x="75" y="656"/>
                </a:lnTo>
                <a:lnTo>
                  <a:pt x="80" y="654"/>
                </a:lnTo>
                <a:lnTo>
                  <a:pt x="83" y="652"/>
                </a:lnTo>
                <a:lnTo>
                  <a:pt x="84" y="649"/>
                </a:lnTo>
                <a:lnTo>
                  <a:pt x="75" y="656"/>
                </a:lnTo>
                <a:lnTo>
                  <a:pt x="81" y="656"/>
                </a:lnTo>
                <a:lnTo>
                  <a:pt x="81" y="656"/>
                </a:lnTo>
                <a:lnTo>
                  <a:pt x="86" y="654"/>
                </a:lnTo>
                <a:lnTo>
                  <a:pt x="89" y="652"/>
                </a:lnTo>
                <a:lnTo>
                  <a:pt x="91" y="649"/>
                </a:lnTo>
                <a:lnTo>
                  <a:pt x="92" y="644"/>
                </a:lnTo>
                <a:lnTo>
                  <a:pt x="92" y="565"/>
                </a:lnTo>
                <a:lnTo>
                  <a:pt x="81" y="565"/>
                </a:lnTo>
                <a:lnTo>
                  <a:pt x="81" y="576"/>
                </a:lnTo>
                <a:lnTo>
                  <a:pt x="86" y="574"/>
                </a:lnTo>
                <a:lnTo>
                  <a:pt x="89" y="573"/>
                </a:lnTo>
                <a:lnTo>
                  <a:pt x="91" y="569"/>
                </a:lnTo>
                <a:lnTo>
                  <a:pt x="81" y="576"/>
                </a:lnTo>
                <a:lnTo>
                  <a:pt x="88" y="576"/>
                </a:lnTo>
                <a:lnTo>
                  <a:pt x="88" y="576"/>
                </a:lnTo>
                <a:lnTo>
                  <a:pt x="92" y="574"/>
                </a:lnTo>
                <a:lnTo>
                  <a:pt x="96" y="573"/>
                </a:lnTo>
                <a:lnTo>
                  <a:pt x="97" y="569"/>
                </a:lnTo>
                <a:lnTo>
                  <a:pt x="99" y="565"/>
                </a:lnTo>
                <a:lnTo>
                  <a:pt x="99" y="541"/>
                </a:lnTo>
                <a:lnTo>
                  <a:pt x="88" y="541"/>
                </a:lnTo>
                <a:lnTo>
                  <a:pt x="99" y="542"/>
                </a:lnTo>
                <a:lnTo>
                  <a:pt x="104" y="509"/>
                </a:lnTo>
                <a:lnTo>
                  <a:pt x="104" y="507"/>
                </a:lnTo>
                <a:lnTo>
                  <a:pt x="104" y="447"/>
                </a:lnTo>
                <a:lnTo>
                  <a:pt x="92" y="447"/>
                </a:lnTo>
                <a:lnTo>
                  <a:pt x="92" y="458"/>
                </a:lnTo>
                <a:lnTo>
                  <a:pt x="97" y="456"/>
                </a:lnTo>
                <a:lnTo>
                  <a:pt x="100" y="455"/>
                </a:lnTo>
                <a:lnTo>
                  <a:pt x="102" y="451"/>
                </a:lnTo>
                <a:lnTo>
                  <a:pt x="92" y="458"/>
                </a:lnTo>
                <a:lnTo>
                  <a:pt x="99" y="458"/>
                </a:lnTo>
                <a:lnTo>
                  <a:pt x="99" y="458"/>
                </a:lnTo>
                <a:lnTo>
                  <a:pt x="104" y="456"/>
                </a:lnTo>
                <a:lnTo>
                  <a:pt x="107" y="455"/>
                </a:lnTo>
                <a:lnTo>
                  <a:pt x="108" y="451"/>
                </a:lnTo>
                <a:lnTo>
                  <a:pt x="119" y="428"/>
                </a:lnTo>
                <a:lnTo>
                  <a:pt x="119" y="428"/>
                </a:lnTo>
                <a:lnTo>
                  <a:pt x="121" y="423"/>
                </a:lnTo>
                <a:lnTo>
                  <a:pt x="121" y="397"/>
                </a:lnTo>
                <a:lnTo>
                  <a:pt x="110" y="397"/>
                </a:lnTo>
                <a:lnTo>
                  <a:pt x="118" y="405"/>
                </a:lnTo>
                <a:lnTo>
                  <a:pt x="119" y="402"/>
                </a:lnTo>
                <a:lnTo>
                  <a:pt x="116" y="407"/>
                </a:lnTo>
                <a:lnTo>
                  <a:pt x="123" y="402"/>
                </a:lnTo>
                <a:lnTo>
                  <a:pt x="116" y="392"/>
                </a:lnTo>
                <a:lnTo>
                  <a:pt x="123" y="402"/>
                </a:lnTo>
                <a:lnTo>
                  <a:pt x="127" y="399"/>
                </a:lnTo>
                <a:lnTo>
                  <a:pt x="129" y="397"/>
                </a:lnTo>
                <a:lnTo>
                  <a:pt x="131" y="394"/>
                </a:lnTo>
                <a:lnTo>
                  <a:pt x="132" y="389"/>
                </a:lnTo>
                <a:lnTo>
                  <a:pt x="132" y="372"/>
                </a:lnTo>
                <a:lnTo>
                  <a:pt x="121" y="372"/>
                </a:lnTo>
                <a:lnTo>
                  <a:pt x="110" y="372"/>
                </a:lnTo>
                <a:lnTo>
                  <a:pt x="112" y="377"/>
                </a:lnTo>
                <a:lnTo>
                  <a:pt x="113" y="380"/>
                </a:lnTo>
                <a:lnTo>
                  <a:pt x="116" y="381"/>
                </a:lnTo>
                <a:lnTo>
                  <a:pt x="121" y="383"/>
                </a:lnTo>
                <a:lnTo>
                  <a:pt x="126" y="381"/>
                </a:lnTo>
                <a:lnTo>
                  <a:pt x="129" y="380"/>
                </a:lnTo>
                <a:lnTo>
                  <a:pt x="131" y="377"/>
                </a:lnTo>
                <a:lnTo>
                  <a:pt x="110" y="372"/>
                </a:lnTo>
                <a:lnTo>
                  <a:pt x="110" y="377"/>
                </a:lnTo>
                <a:lnTo>
                  <a:pt x="110" y="377"/>
                </a:lnTo>
                <a:lnTo>
                  <a:pt x="112" y="381"/>
                </a:lnTo>
                <a:lnTo>
                  <a:pt x="113" y="384"/>
                </a:lnTo>
                <a:lnTo>
                  <a:pt x="116" y="386"/>
                </a:lnTo>
                <a:lnTo>
                  <a:pt x="121" y="388"/>
                </a:lnTo>
                <a:lnTo>
                  <a:pt x="126" y="386"/>
                </a:lnTo>
                <a:lnTo>
                  <a:pt x="129" y="384"/>
                </a:lnTo>
                <a:lnTo>
                  <a:pt x="131" y="381"/>
                </a:lnTo>
                <a:lnTo>
                  <a:pt x="132" y="381"/>
                </a:lnTo>
                <a:lnTo>
                  <a:pt x="137" y="369"/>
                </a:lnTo>
                <a:lnTo>
                  <a:pt x="137" y="364"/>
                </a:lnTo>
                <a:lnTo>
                  <a:pt x="137" y="348"/>
                </a:lnTo>
                <a:lnTo>
                  <a:pt x="126" y="348"/>
                </a:lnTo>
                <a:lnTo>
                  <a:pt x="126" y="359"/>
                </a:lnTo>
                <a:lnTo>
                  <a:pt x="131" y="357"/>
                </a:lnTo>
                <a:lnTo>
                  <a:pt x="134" y="356"/>
                </a:lnTo>
                <a:lnTo>
                  <a:pt x="135" y="353"/>
                </a:lnTo>
                <a:lnTo>
                  <a:pt x="126" y="359"/>
                </a:lnTo>
                <a:lnTo>
                  <a:pt x="134" y="359"/>
                </a:lnTo>
                <a:lnTo>
                  <a:pt x="134" y="359"/>
                </a:lnTo>
                <a:lnTo>
                  <a:pt x="139" y="357"/>
                </a:lnTo>
                <a:lnTo>
                  <a:pt x="142" y="356"/>
                </a:lnTo>
                <a:lnTo>
                  <a:pt x="147" y="351"/>
                </a:lnTo>
                <a:lnTo>
                  <a:pt x="139" y="343"/>
                </a:lnTo>
                <a:lnTo>
                  <a:pt x="127" y="343"/>
                </a:lnTo>
                <a:lnTo>
                  <a:pt x="129" y="348"/>
                </a:lnTo>
                <a:lnTo>
                  <a:pt x="131" y="351"/>
                </a:lnTo>
                <a:lnTo>
                  <a:pt x="134" y="353"/>
                </a:lnTo>
                <a:lnTo>
                  <a:pt x="139" y="354"/>
                </a:lnTo>
                <a:lnTo>
                  <a:pt x="143" y="353"/>
                </a:lnTo>
                <a:lnTo>
                  <a:pt x="127" y="343"/>
                </a:lnTo>
                <a:lnTo>
                  <a:pt x="127" y="351"/>
                </a:lnTo>
                <a:lnTo>
                  <a:pt x="127" y="351"/>
                </a:lnTo>
                <a:lnTo>
                  <a:pt x="129" y="356"/>
                </a:lnTo>
                <a:lnTo>
                  <a:pt x="131" y="359"/>
                </a:lnTo>
                <a:lnTo>
                  <a:pt x="134" y="361"/>
                </a:lnTo>
                <a:lnTo>
                  <a:pt x="139" y="362"/>
                </a:lnTo>
                <a:lnTo>
                  <a:pt x="143" y="361"/>
                </a:lnTo>
                <a:lnTo>
                  <a:pt x="147" y="359"/>
                </a:lnTo>
                <a:lnTo>
                  <a:pt x="148" y="356"/>
                </a:lnTo>
                <a:lnTo>
                  <a:pt x="150" y="351"/>
                </a:lnTo>
                <a:lnTo>
                  <a:pt x="150" y="348"/>
                </a:lnTo>
                <a:lnTo>
                  <a:pt x="139" y="348"/>
                </a:lnTo>
                <a:lnTo>
                  <a:pt x="147" y="356"/>
                </a:lnTo>
                <a:lnTo>
                  <a:pt x="148" y="353"/>
                </a:lnTo>
                <a:lnTo>
                  <a:pt x="147" y="356"/>
                </a:lnTo>
                <a:lnTo>
                  <a:pt x="151" y="351"/>
                </a:lnTo>
                <a:lnTo>
                  <a:pt x="143" y="343"/>
                </a:lnTo>
                <a:lnTo>
                  <a:pt x="132" y="343"/>
                </a:lnTo>
                <a:lnTo>
                  <a:pt x="134" y="348"/>
                </a:lnTo>
                <a:lnTo>
                  <a:pt x="135" y="351"/>
                </a:lnTo>
                <a:lnTo>
                  <a:pt x="139" y="353"/>
                </a:lnTo>
                <a:lnTo>
                  <a:pt x="143" y="354"/>
                </a:lnTo>
                <a:lnTo>
                  <a:pt x="148" y="353"/>
                </a:lnTo>
                <a:lnTo>
                  <a:pt x="132" y="343"/>
                </a:lnTo>
                <a:lnTo>
                  <a:pt x="132" y="348"/>
                </a:lnTo>
                <a:lnTo>
                  <a:pt x="132" y="348"/>
                </a:lnTo>
                <a:lnTo>
                  <a:pt x="134" y="353"/>
                </a:lnTo>
                <a:lnTo>
                  <a:pt x="135" y="356"/>
                </a:lnTo>
                <a:lnTo>
                  <a:pt x="139" y="357"/>
                </a:lnTo>
                <a:lnTo>
                  <a:pt x="143" y="359"/>
                </a:lnTo>
                <a:lnTo>
                  <a:pt x="148" y="357"/>
                </a:lnTo>
                <a:lnTo>
                  <a:pt x="151" y="356"/>
                </a:lnTo>
                <a:lnTo>
                  <a:pt x="153" y="353"/>
                </a:lnTo>
                <a:lnTo>
                  <a:pt x="155" y="348"/>
                </a:lnTo>
                <a:lnTo>
                  <a:pt x="155" y="343"/>
                </a:lnTo>
                <a:lnTo>
                  <a:pt x="143" y="343"/>
                </a:lnTo>
                <a:lnTo>
                  <a:pt x="143" y="354"/>
                </a:lnTo>
                <a:lnTo>
                  <a:pt x="148" y="353"/>
                </a:lnTo>
                <a:lnTo>
                  <a:pt x="151" y="351"/>
                </a:lnTo>
                <a:lnTo>
                  <a:pt x="153" y="348"/>
                </a:lnTo>
                <a:lnTo>
                  <a:pt x="143" y="354"/>
                </a:lnTo>
                <a:lnTo>
                  <a:pt x="150" y="354"/>
                </a:lnTo>
                <a:lnTo>
                  <a:pt x="150" y="354"/>
                </a:lnTo>
                <a:lnTo>
                  <a:pt x="155" y="353"/>
                </a:lnTo>
                <a:lnTo>
                  <a:pt x="158" y="351"/>
                </a:lnTo>
                <a:lnTo>
                  <a:pt x="159" y="348"/>
                </a:lnTo>
                <a:lnTo>
                  <a:pt x="161" y="343"/>
                </a:lnTo>
                <a:lnTo>
                  <a:pt x="161" y="335"/>
                </a:lnTo>
                <a:lnTo>
                  <a:pt x="150" y="335"/>
                </a:lnTo>
                <a:lnTo>
                  <a:pt x="158" y="343"/>
                </a:lnTo>
                <a:lnTo>
                  <a:pt x="159" y="340"/>
                </a:lnTo>
                <a:lnTo>
                  <a:pt x="156" y="345"/>
                </a:lnTo>
                <a:lnTo>
                  <a:pt x="163" y="340"/>
                </a:lnTo>
                <a:lnTo>
                  <a:pt x="164" y="338"/>
                </a:lnTo>
                <a:lnTo>
                  <a:pt x="166" y="335"/>
                </a:lnTo>
                <a:lnTo>
                  <a:pt x="167" y="330"/>
                </a:lnTo>
                <a:lnTo>
                  <a:pt x="167" y="327"/>
                </a:lnTo>
                <a:lnTo>
                  <a:pt x="156" y="327"/>
                </a:lnTo>
                <a:lnTo>
                  <a:pt x="145" y="327"/>
                </a:lnTo>
                <a:lnTo>
                  <a:pt x="147" y="332"/>
                </a:lnTo>
                <a:lnTo>
                  <a:pt x="148" y="335"/>
                </a:lnTo>
                <a:lnTo>
                  <a:pt x="151" y="337"/>
                </a:lnTo>
                <a:lnTo>
                  <a:pt x="156" y="338"/>
                </a:lnTo>
                <a:lnTo>
                  <a:pt x="161" y="337"/>
                </a:lnTo>
                <a:lnTo>
                  <a:pt x="164" y="335"/>
                </a:lnTo>
                <a:lnTo>
                  <a:pt x="166" y="332"/>
                </a:lnTo>
                <a:lnTo>
                  <a:pt x="145" y="327"/>
                </a:lnTo>
                <a:lnTo>
                  <a:pt x="145" y="330"/>
                </a:lnTo>
                <a:lnTo>
                  <a:pt x="145" y="330"/>
                </a:lnTo>
                <a:lnTo>
                  <a:pt x="147" y="335"/>
                </a:lnTo>
                <a:lnTo>
                  <a:pt x="148" y="338"/>
                </a:lnTo>
                <a:lnTo>
                  <a:pt x="151" y="340"/>
                </a:lnTo>
                <a:lnTo>
                  <a:pt x="156" y="341"/>
                </a:lnTo>
                <a:lnTo>
                  <a:pt x="161" y="341"/>
                </a:lnTo>
                <a:lnTo>
                  <a:pt x="161" y="341"/>
                </a:lnTo>
                <a:lnTo>
                  <a:pt x="166" y="340"/>
                </a:lnTo>
                <a:lnTo>
                  <a:pt x="169" y="338"/>
                </a:lnTo>
                <a:lnTo>
                  <a:pt x="170" y="335"/>
                </a:lnTo>
                <a:lnTo>
                  <a:pt x="172" y="330"/>
                </a:lnTo>
                <a:lnTo>
                  <a:pt x="172" y="289"/>
                </a:lnTo>
                <a:lnTo>
                  <a:pt x="161" y="289"/>
                </a:lnTo>
                <a:lnTo>
                  <a:pt x="161" y="300"/>
                </a:lnTo>
                <a:lnTo>
                  <a:pt x="166" y="298"/>
                </a:lnTo>
                <a:lnTo>
                  <a:pt x="169" y="297"/>
                </a:lnTo>
                <a:lnTo>
                  <a:pt x="170" y="294"/>
                </a:lnTo>
                <a:lnTo>
                  <a:pt x="161" y="300"/>
                </a:lnTo>
                <a:lnTo>
                  <a:pt x="167" y="300"/>
                </a:lnTo>
                <a:lnTo>
                  <a:pt x="167" y="300"/>
                </a:lnTo>
                <a:lnTo>
                  <a:pt x="172" y="298"/>
                </a:lnTo>
                <a:lnTo>
                  <a:pt x="175" y="297"/>
                </a:lnTo>
                <a:lnTo>
                  <a:pt x="177" y="294"/>
                </a:lnTo>
                <a:lnTo>
                  <a:pt x="178" y="289"/>
                </a:lnTo>
                <a:lnTo>
                  <a:pt x="178" y="219"/>
                </a:lnTo>
                <a:lnTo>
                  <a:pt x="167" y="219"/>
                </a:lnTo>
                <a:lnTo>
                  <a:pt x="167" y="230"/>
                </a:lnTo>
                <a:lnTo>
                  <a:pt x="172" y="228"/>
                </a:lnTo>
                <a:lnTo>
                  <a:pt x="175" y="227"/>
                </a:lnTo>
                <a:lnTo>
                  <a:pt x="177" y="223"/>
                </a:lnTo>
                <a:lnTo>
                  <a:pt x="167" y="230"/>
                </a:lnTo>
                <a:lnTo>
                  <a:pt x="172" y="230"/>
                </a:lnTo>
                <a:lnTo>
                  <a:pt x="172" y="230"/>
                </a:lnTo>
                <a:lnTo>
                  <a:pt x="177" y="228"/>
                </a:lnTo>
                <a:lnTo>
                  <a:pt x="180" y="227"/>
                </a:lnTo>
                <a:lnTo>
                  <a:pt x="182" y="223"/>
                </a:lnTo>
                <a:lnTo>
                  <a:pt x="183" y="219"/>
                </a:lnTo>
                <a:lnTo>
                  <a:pt x="183" y="211"/>
                </a:lnTo>
                <a:lnTo>
                  <a:pt x="172" y="211"/>
                </a:lnTo>
                <a:lnTo>
                  <a:pt x="172" y="222"/>
                </a:lnTo>
                <a:lnTo>
                  <a:pt x="177" y="220"/>
                </a:lnTo>
                <a:lnTo>
                  <a:pt x="180" y="219"/>
                </a:lnTo>
                <a:lnTo>
                  <a:pt x="182" y="215"/>
                </a:lnTo>
                <a:lnTo>
                  <a:pt x="172" y="222"/>
                </a:lnTo>
                <a:lnTo>
                  <a:pt x="178" y="222"/>
                </a:lnTo>
                <a:lnTo>
                  <a:pt x="178" y="211"/>
                </a:lnTo>
                <a:lnTo>
                  <a:pt x="174" y="220"/>
                </a:lnTo>
                <a:lnTo>
                  <a:pt x="180" y="223"/>
                </a:lnTo>
                <a:lnTo>
                  <a:pt x="180" y="223"/>
                </a:lnTo>
                <a:lnTo>
                  <a:pt x="185" y="225"/>
                </a:lnTo>
                <a:lnTo>
                  <a:pt x="190" y="223"/>
                </a:lnTo>
                <a:lnTo>
                  <a:pt x="193" y="222"/>
                </a:lnTo>
                <a:lnTo>
                  <a:pt x="194" y="219"/>
                </a:lnTo>
                <a:lnTo>
                  <a:pt x="196" y="214"/>
                </a:lnTo>
                <a:lnTo>
                  <a:pt x="196" y="206"/>
                </a:lnTo>
                <a:lnTo>
                  <a:pt x="185" y="206"/>
                </a:lnTo>
                <a:lnTo>
                  <a:pt x="185" y="217"/>
                </a:lnTo>
                <a:lnTo>
                  <a:pt x="190" y="215"/>
                </a:lnTo>
                <a:lnTo>
                  <a:pt x="193" y="214"/>
                </a:lnTo>
                <a:lnTo>
                  <a:pt x="194" y="211"/>
                </a:lnTo>
                <a:lnTo>
                  <a:pt x="185" y="217"/>
                </a:lnTo>
                <a:lnTo>
                  <a:pt x="190" y="217"/>
                </a:lnTo>
                <a:lnTo>
                  <a:pt x="190" y="217"/>
                </a:lnTo>
                <a:lnTo>
                  <a:pt x="194" y="215"/>
                </a:lnTo>
                <a:lnTo>
                  <a:pt x="198" y="214"/>
                </a:lnTo>
                <a:lnTo>
                  <a:pt x="199" y="211"/>
                </a:lnTo>
                <a:lnTo>
                  <a:pt x="201" y="206"/>
                </a:lnTo>
                <a:lnTo>
                  <a:pt x="201" y="198"/>
                </a:lnTo>
                <a:lnTo>
                  <a:pt x="190" y="198"/>
                </a:lnTo>
                <a:lnTo>
                  <a:pt x="198" y="206"/>
                </a:lnTo>
                <a:lnTo>
                  <a:pt x="199" y="203"/>
                </a:lnTo>
                <a:lnTo>
                  <a:pt x="196" y="208"/>
                </a:lnTo>
                <a:lnTo>
                  <a:pt x="202" y="203"/>
                </a:lnTo>
                <a:lnTo>
                  <a:pt x="196" y="193"/>
                </a:lnTo>
                <a:lnTo>
                  <a:pt x="196" y="204"/>
                </a:lnTo>
                <a:lnTo>
                  <a:pt x="201" y="203"/>
                </a:lnTo>
                <a:lnTo>
                  <a:pt x="196" y="204"/>
                </a:lnTo>
                <a:lnTo>
                  <a:pt x="202" y="204"/>
                </a:lnTo>
                <a:lnTo>
                  <a:pt x="202" y="204"/>
                </a:lnTo>
                <a:lnTo>
                  <a:pt x="207" y="203"/>
                </a:lnTo>
                <a:lnTo>
                  <a:pt x="209" y="203"/>
                </a:lnTo>
                <a:lnTo>
                  <a:pt x="214" y="200"/>
                </a:lnTo>
                <a:lnTo>
                  <a:pt x="215" y="198"/>
                </a:lnTo>
                <a:lnTo>
                  <a:pt x="217" y="195"/>
                </a:lnTo>
                <a:lnTo>
                  <a:pt x="218" y="190"/>
                </a:lnTo>
                <a:lnTo>
                  <a:pt x="218" y="185"/>
                </a:lnTo>
                <a:lnTo>
                  <a:pt x="207" y="185"/>
                </a:lnTo>
                <a:lnTo>
                  <a:pt x="196" y="185"/>
                </a:lnTo>
                <a:lnTo>
                  <a:pt x="198" y="190"/>
                </a:lnTo>
                <a:lnTo>
                  <a:pt x="199" y="193"/>
                </a:lnTo>
                <a:lnTo>
                  <a:pt x="202" y="195"/>
                </a:lnTo>
                <a:lnTo>
                  <a:pt x="207" y="196"/>
                </a:lnTo>
                <a:lnTo>
                  <a:pt x="212" y="195"/>
                </a:lnTo>
                <a:lnTo>
                  <a:pt x="215" y="193"/>
                </a:lnTo>
                <a:lnTo>
                  <a:pt x="217" y="190"/>
                </a:lnTo>
                <a:lnTo>
                  <a:pt x="196" y="185"/>
                </a:lnTo>
                <a:lnTo>
                  <a:pt x="196" y="190"/>
                </a:lnTo>
                <a:lnTo>
                  <a:pt x="196" y="190"/>
                </a:lnTo>
                <a:lnTo>
                  <a:pt x="198" y="195"/>
                </a:lnTo>
                <a:lnTo>
                  <a:pt x="199" y="198"/>
                </a:lnTo>
                <a:lnTo>
                  <a:pt x="202" y="200"/>
                </a:lnTo>
                <a:lnTo>
                  <a:pt x="207" y="201"/>
                </a:lnTo>
                <a:lnTo>
                  <a:pt x="212" y="201"/>
                </a:lnTo>
                <a:lnTo>
                  <a:pt x="212" y="201"/>
                </a:lnTo>
                <a:lnTo>
                  <a:pt x="217" y="200"/>
                </a:lnTo>
                <a:lnTo>
                  <a:pt x="220" y="198"/>
                </a:lnTo>
                <a:lnTo>
                  <a:pt x="222" y="195"/>
                </a:lnTo>
                <a:lnTo>
                  <a:pt x="223" y="190"/>
                </a:lnTo>
                <a:lnTo>
                  <a:pt x="223" y="147"/>
                </a:lnTo>
                <a:lnTo>
                  <a:pt x="212" y="147"/>
                </a:lnTo>
                <a:lnTo>
                  <a:pt x="212" y="158"/>
                </a:lnTo>
                <a:lnTo>
                  <a:pt x="217" y="157"/>
                </a:lnTo>
                <a:lnTo>
                  <a:pt x="220" y="155"/>
                </a:lnTo>
                <a:lnTo>
                  <a:pt x="222" y="152"/>
                </a:lnTo>
                <a:lnTo>
                  <a:pt x="212" y="158"/>
                </a:lnTo>
                <a:lnTo>
                  <a:pt x="220" y="158"/>
                </a:lnTo>
                <a:lnTo>
                  <a:pt x="220" y="158"/>
                </a:lnTo>
                <a:lnTo>
                  <a:pt x="225" y="157"/>
                </a:lnTo>
                <a:lnTo>
                  <a:pt x="228" y="155"/>
                </a:lnTo>
                <a:lnTo>
                  <a:pt x="229" y="152"/>
                </a:lnTo>
                <a:lnTo>
                  <a:pt x="231" y="147"/>
                </a:lnTo>
                <a:lnTo>
                  <a:pt x="231" y="139"/>
                </a:lnTo>
                <a:lnTo>
                  <a:pt x="220" y="139"/>
                </a:lnTo>
                <a:lnTo>
                  <a:pt x="228" y="147"/>
                </a:lnTo>
                <a:lnTo>
                  <a:pt x="229" y="144"/>
                </a:lnTo>
                <a:lnTo>
                  <a:pt x="228" y="147"/>
                </a:lnTo>
                <a:lnTo>
                  <a:pt x="237" y="137"/>
                </a:lnTo>
                <a:lnTo>
                  <a:pt x="229" y="129"/>
                </a:lnTo>
                <a:lnTo>
                  <a:pt x="218" y="129"/>
                </a:lnTo>
                <a:lnTo>
                  <a:pt x="220" y="134"/>
                </a:lnTo>
                <a:lnTo>
                  <a:pt x="222" y="137"/>
                </a:lnTo>
                <a:lnTo>
                  <a:pt x="225" y="139"/>
                </a:lnTo>
                <a:lnTo>
                  <a:pt x="229" y="141"/>
                </a:lnTo>
                <a:lnTo>
                  <a:pt x="234" y="139"/>
                </a:lnTo>
                <a:lnTo>
                  <a:pt x="218" y="129"/>
                </a:lnTo>
                <a:lnTo>
                  <a:pt x="218" y="134"/>
                </a:lnTo>
                <a:lnTo>
                  <a:pt x="218" y="134"/>
                </a:lnTo>
                <a:lnTo>
                  <a:pt x="220" y="139"/>
                </a:lnTo>
                <a:lnTo>
                  <a:pt x="222" y="142"/>
                </a:lnTo>
                <a:lnTo>
                  <a:pt x="225" y="144"/>
                </a:lnTo>
                <a:lnTo>
                  <a:pt x="229" y="145"/>
                </a:lnTo>
                <a:lnTo>
                  <a:pt x="234" y="144"/>
                </a:lnTo>
                <a:lnTo>
                  <a:pt x="237" y="142"/>
                </a:lnTo>
                <a:lnTo>
                  <a:pt x="239" y="139"/>
                </a:lnTo>
                <a:lnTo>
                  <a:pt x="241" y="134"/>
                </a:lnTo>
                <a:lnTo>
                  <a:pt x="241" y="129"/>
                </a:lnTo>
                <a:lnTo>
                  <a:pt x="229" y="129"/>
                </a:lnTo>
                <a:lnTo>
                  <a:pt x="237" y="137"/>
                </a:lnTo>
                <a:lnTo>
                  <a:pt x="239" y="134"/>
                </a:lnTo>
                <a:lnTo>
                  <a:pt x="234" y="139"/>
                </a:lnTo>
                <a:lnTo>
                  <a:pt x="241" y="136"/>
                </a:lnTo>
                <a:lnTo>
                  <a:pt x="244" y="134"/>
                </a:lnTo>
                <a:lnTo>
                  <a:pt x="245" y="131"/>
                </a:lnTo>
                <a:lnTo>
                  <a:pt x="247" y="126"/>
                </a:lnTo>
                <a:lnTo>
                  <a:pt x="247" y="117"/>
                </a:lnTo>
                <a:lnTo>
                  <a:pt x="236" y="117"/>
                </a:lnTo>
                <a:lnTo>
                  <a:pt x="236" y="128"/>
                </a:lnTo>
                <a:lnTo>
                  <a:pt x="241" y="126"/>
                </a:lnTo>
                <a:lnTo>
                  <a:pt x="244" y="125"/>
                </a:lnTo>
                <a:lnTo>
                  <a:pt x="245" y="121"/>
                </a:lnTo>
                <a:lnTo>
                  <a:pt x="236" y="128"/>
                </a:lnTo>
                <a:lnTo>
                  <a:pt x="242" y="128"/>
                </a:lnTo>
                <a:lnTo>
                  <a:pt x="242" y="128"/>
                </a:lnTo>
                <a:lnTo>
                  <a:pt x="247" y="126"/>
                </a:lnTo>
                <a:lnTo>
                  <a:pt x="250" y="125"/>
                </a:lnTo>
                <a:lnTo>
                  <a:pt x="252" y="121"/>
                </a:lnTo>
                <a:lnTo>
                  <a:pt x="253" y="117"/>
                </a:lnTo>
                <a:lnTo>
                  <a:pt x="253" y="109"/>
                </a:lnTo>
                <a:lnTo>
                  <a:pt x="242" y="109"/>
                </a:lnTo>
                <a:lnTo>
                  <a:pt x="250" y="117"/>
                </a:lnTo>
                <a:lnTo>
                  <a:pt x="252" y="113"/>
                </a:lnTo>
                <a:lnTo>
                  <a:pt x="247" y="118"/>
                </a:lnTo>
                <a:lnTo>
                  <a:pt x="253" y="115"/>
                </a:lnTo>
                <a:lnTo>
                  <a:pt x="257" y="113"/>
                </a:lnTo>
                <a:lnTo>
                  <a:pt x="261" y="109"/>
                </a:lnTo>
                <a:lnTo>
                  <a:pt x="261" y="109"/>
                </a:lnTo>
                <a:lnTo>
                  <a:pt x="263" y="105"/>
                </a:lnTo>
                <a:lnTo>
                  <a:pt x="265" y="101"/>
                </a:lnTo>
                <a:lnTo>
                  <a:pt x="265" y="96"/>
                </a:lnTo>
                <a:lnTo>
                  <a:pt x="253" y="96"/>
                </a:lnTo>
                <a:lnTo>
                  <a:pt x="242" y="96"/>
                </a:lnTo>
                <a:lnTo>
                  <a:pt x="244" y="101"/>
                </a:lnTo>
                <a:lnTo>
                  <a:pt x="245" y="104"/>
                </a:lnTo>
                <a:lnTo>
                  <a:pt x="249" y="105"/>
                </a:lnTo>
                <a:lnTo>
                  <a:pt x="253" y="107"/>
                </a:lnTo>
                <a:lnTo>
                  <a:pt x="258" y="105"/>
                </a:lnTo>
                <a:lnTo>
                  <a:pt x="261" y="104"/>
                </a:lnTo>
                <a:lnTo>
                  <a:pt x="263" y="101"/>
                </a:lnTo>
                <a:lnTo>
                  <a:pt x="242" y="96"/>
                </a:lnTo>
                <a:lnTo>
                  <a:pt x="242" y="101"/>
                </a:lnTo>
                <a:lnTo>
                  <a:pt x="242" y="101"/>
                </a:lnTo>
                <a:lnTo>
                  <a:pt x="244" y="105"/>
                </a:lnTo>
                <a:lnTo>
                  <a:pt x="245" y="109"/>
                </a:lnTo>
                <a:lnTo>
                  <a:pt x="249" y="110"/>
                </a:lnTo>
                <a:lnTo>
                  <a:pt x="253" y="112"/>
                </a:lnTo>
                <a:lnTo>
                  <a:pt x="258" y="110"/>
                </a:lnTo>
                <a:lnTo>
                  <a:pt x="261" y="109"/>
                </a:lnTo>
                <a:lnTo>
                  <a:pt x="266" y="104"/>
                </a:lnTo>
                <a:lnTo>
                  <a:pt x="258" y="96"/>
                </a:lnTo>
                <a:lnTo>
                  <a:pt x="263" y="107"/>
                </a:lnTo>
                <a:lnTo>
                  <a:pt x="271" y="104"/>
                </a:lnTo>
                <a:lnTo>
                  <a:pt x="266" y="93"/>
                </a:lnTo>
                <a:lnTo>
                  <a:pt x="266" y="104"/>
                </a:lnTo>
                <a:lnTo>
                  <a:pt x="271" y="104"/>
                </a:lnTo>
                <a:lnTo>
                  <a:pt x="276" y="104"/>
                </a:lnTo>
                <a:lnTo>
                  <a:pt x="276" y="104"/>
                </a:lnTo>
                <a:lnTo>
                  <a:pt x="280" y="102"/>
                </a:lnTo>
                <a:lnTo>
                  <a:pt x="282" y="102"/>
                </a:lnTo>
                <a:lnTo>
                  <a:pt x="290" y="98"/>
                </a:lnTo>
                <a:lnTo>
                  <a:pt x="284" y="88"/>
                </a:lnTo>
                <a:lnTo>
                  <a:pt x="284" y="99"/>
                </a:lnTo>
                <a:lnTo>
                  <a:pt x="288" y="99"/>
                </a:lnTo>
                <a:lnTo>
                  <a:pt x="288" y="99"/>
                </a:lnTo>
                <a:lnTo>
                  <a:pt x="293" y="98"/>
                </a:lnTo>
                <a:lnTo>
                  <a:pt x="296" y="96"/>
                </a:lnTo>
                <a:lnTo>
                  <a:pt x="298" y="93"/>
                </a:lnTo>
                <a:lnTo>
                  <a:pt x="300" y="88"/>
                </a:lnTo>
                <a:lnTo>
                  <a:pt x="300" y="80"/>
                </a:lnTo>
                <a:lnTo>
                  <a:pt x="288" y="80"/>
                </a:lnTo>
                <a:lnTo>
                  <a:pt x="296" y="88"/>
                </a:lnTo>
                <a:lnTo>
                  <a:pt x="298" y="85"/>
                </a:lnTo>
                <a:lnTo>
                  <a:pt x="296" y="88"/>
                </a:lnTo>
                <a:lnTo>
                  <a:pt x="301" y="83"/>
                </a:lnTo>
                <a:lnTo>
                  <a:pt x="293" y="75"/>
                </a:lnTo>
                <a:lnTo>
                  <a:pt x="288" y="85"/>
                </a:lnTo>
                <a:lnTo>
                  <a:pt x="293" y="86"/>
                </a:lnTo>
                <a:lnTo>
                  <a:pt x="298" y="85"/>
                </a:lnTo>
                <a:lnTo>
                  <a:pt x="287" y="85"/>
                </a:lnTo>
                <a:lnTo>
                  <a:pt x="293" y="90"/>
                </a:lnTo>
                <a:lnTo>
                  <a:pt x="295" y="90"/>
                </a:lnTo>
                <a:lnTo>
                  <a:pt x="300" y="91"/>
                </a:lnTo>
                <a:lnTo>
                  <a:pt x="306" y="91"/>
                </a:lnTo>
                <a:lnTo>
                  <a:pt x="311" y="91"/>
                </a:lnTo>
                <a:lnTo>
                  <a:pt x="317" y="91"/>
                </a:lnTo>
                <a:lnTo>
                  <a:pt x="317" y="91"/>
                </a:lnTo>
                <a:lnTo>
                  <a:pt x="322" y="90"/>
                </a:lnTo>
                <a:lnTo>
                  <a:pt x="325" y="88"/>
                </a:lnTo>
                <a:lnTo>
                  <a:pt x="327" y="85"/>
                </a:lnTo>
                <a:lnTo>
                  <a:pt x="328" y="80"/>
                </a:lnTo>
                <a:lnTo>
                  <a:pt x="328" y="72"/>
                </a:lnTo>
                <a:lnTo>
                  <a:pt x="317" y="72"/>
                </a:lnTo>
                <a:lnTo>
                  <a:pt x="317" y="83"/>
                </a:lnTo>
                <a:lnTo>
                  <a:pt x="322" y="82"/>
                </a:lnTo>
                <a:lnTo>
                  <a:pt x="325" y="80"/>
                </a:lnTo>
                <a:lnTo>
                  <a:pt x="327" y="77"/>
                </a:lnTo>
                <a:lnTo>
                  <a:pt x="317" y="83"/>
                </a:lnTo>
                <a:lnTo>
                  <a:pt x="322" y="83"/>
                </a:lnTo>
                <a:lnTo>
                  <a:pt x="322" y="83"/>
                </a:lnTo>
                <a:lnTo>
                  <a:pt x="327" y="82"/>
                </a:lnTo>
                <a:lnTo>
                  <a:pt x="330" y="80"/>
                </a:lnTo>
                <a:lnTo>
                  <a:pt x="332" y="77"/>
                </a:lnTo>
                <a:lnTo>
                  <a:pt x="333" y="72"/>
                </a:lnTo>
                <a:lnTo>
                  <a:pt x="333" y="64"/>
                </a:lnTo>
                <a:lnTo>
                  <a:pt x="322" y="64"/>
                </a:lnTo>
                <a:lnTo>
                  <a:pt x="330" y="72"/>
                </a:lnTo>
                <a:lnTo>
                  <a:pt x="332" y="69"/>
                </a:lnTo>
                <a:lnTo>
                  <a:pt x="328" y="74"/>
                </a:lnTo>
                <a:lnTo>
                  <a:pt x="335" y="69"/>
                </a:lnTo>
                <a:lnTo>
                  <a:pt x="328" y="59"/>
                </a:lnTo>
                <a:lnTo>
                  <a:pt x="328" y="70"/>
                </a:lnTo>
                <a:lnTo>
                  <a:pt x="333" y="69"/>
                </a:lnTo>
                <a:lnTo>
                  <a:pt x="328" y="70"/>
                </a:lnTo>
                <a:lnTo>
                  <a:pt x="335" y="70"/>
                </a:lnTo>
                <a:lnTo>
                  <a:pt x="339" y="70"/>
                </a:lnTo>
                <a:lnTo>
                  <a:pt x="344" y="70"/>
                </a:lnTo>
                <a:lnTo>
                  <a:pt x="352" y="70"/>
                </a:lnTo>
                <a:lnTo>
                  <a:pt x="352" y="70"/>
                </a:lnTo>
                <a:lnTo>
                  <a:pt x="357" y="69"/>
                </a:lnTo>
                <a:lnTo>
                  <a:pt x="360" y="67"/>
                </a:lnTo>
                <a:lnTo>
                  <a:pt x="362" y="64"/>
                </a:lnTo>
                <a:lnTo>
                  <a:pt x="363" y="59"/>
                </a:lnTo>
                <a:lnTo>
                  <a:pt x="363" y="51"/>
                </a:lnTo>
                <a:lnTo>
                  <a:pt x="352" y="51"/>
                </a:lnTo>
                <a:lnTo>
                  <a:pt x="360" y="59"/>
                </a:lnTo>
                <a:lnTo>
                  <a:pt x="362" y="56"/>
                </a:lnTo>
                <a:lnTo>
                  <a:pt x="360" y="59"/>
                </a:lnTo>
                <a:lnTo>
                  <a:pt x="365" y="54"/>
                </a:lnTo>
                <a:lnTo>
                  <a:pt x="357" y="47"/>
                </a:lnTo>
                <a:lnTo>
                  <a:pt x="352" y="56"/>
                </a:lnTo>
                <a:lnTo>
                  <a:pt x="357" y="58"/>
                </a:lnTo>
                <a:lnTo>
                  <a:pt x="362" y="56"/>
                </a:lnTo>
                <a:lnTo>
                  <a:pt x="349" y="54"/>
                </a:lnTo>
                <a:lnTo>
                  <a:pt x="354" y="59"/>
                </a:lnTo>
                <a:lnTo>
                  <a:pt x="357" y="61"/>
                </a:lnTo>
                <a:lnTo>
                  <a:pt x="362" y="62"/>
                </a:lnTo>
                <a:lnTo>
                  <a:pt x="367" y="61"/>
                </a:lnTo>
                <a:lnTo>
                  <a:pt x="368" y="61"/>
                </a:lnTo>
                <a:lnTo>
                  <a:pt x="376" y="56"/>
                </a:lnTo>
                <a:lnTo>
                  <a:pt x="370" y="47"/>
                </a:lnTo>
                <a:lnTo>
                  <a:pt x="370" y="58"/>
                </a:lnTo>
                <a:lnTo>
                  <a:pt x="375" y="58"/>
                </a:lnTo>
                <a:lnTo>
                  <a:pt x="375" y="58"/>
                </a:lnTo>
                <a:lnTo>
                  <a:pt x="379" y="56"/>
                </a:lnTo>
                <a:lnTo>
                  <a:pt x="383" y="54"/>
                </a:lnTo>
                <a:lnTo>
                  <a:pt x="384" y="51"/>
                </a:lnTo>
                <a:lnTo>
                  <a:pt x="386" y="47"/>
                </a:lnTo>
                <a:lnTo>
                  <a:pt x="386" y="39"/>
                </a:lnTo>
                <a:lnTo>
                  <a:pt x="375" y="39"/>
                </a:lnTo>
                <a:lnTo>
                  <a:pt x="375" y="50"/>
                </a:lnTo>
                <a:lnTo>
                  <a:pt x="379" y="48"/>
                </a:lnTo>
                <a:lnTo>
                  <a:pt x="383" y="47"/>
                </a:lnTo>
                <a:lnTo>
                  <a:pt x="384" y="43"/>
                </a:lnTo>
                <a:lnTo>
                  <a:pt x="375" y="50"/>
                </a:lnTo>
                <a:lnTo>
                  <a:pt x="379" y="50"/>
                </a:lnTo>
                <a:lnTo>
                  <a:pt x="386" y="50"/>
                </a:lnTo>
                <a:lnTo>
                  <a:pt x="386" y="50"/>
                </a:lnTo>
                <a:lnTo>
                  <a:pt x="390" y="48"/>
                </a:lnTo>
                <a:lnTo>
                  <a:pt x="392" y="48"/>
                </a:lnTo>
                <a:lnTo>
                  <a:pt x="398" y="43"/>
                </a:lnTo>
                <a:lnTo>
                  <a:pt x="392" y="34"/>
                </a:lnTo>
                <a:lnTo>
                  <a:pt x="392" y="45"/>
                </a:lnTo>
                <a:lnTo>
                  <a:pt x="397" y="43"/>
                </a:lnTo>
                <a:lnTo>
                  <a:pt x="392" y="45"/>
                </a:lnTo>
                <a:lnTo>
                  <a:pt x="397" y="45"/>
                </a:lnTo>
                <a:lnTo>
                  <a:pt x="397" y="45"/>
                </a:lnTo>
                <a:lnTo>
                  <a:pt x="402" y="43"/>
                </a:lnTo>
                <a:lnTo>
                  <a:pt x="405" y="42"/>
                </a:lnTo>
                <a:lnTo>
                  <a:pt x="406" y="39"/>
                </a:lnTo>
                <a:lnTo>
                  <a:pt x="408" y="34"/>
                </a:lnTo>
                <a:lnTo>
                  <a:pt x="408" y="26"/>
                </a:lnTo>
                <a:lnTo>
                  <a:pt x="397" y="26"/>
                </a:lnTo>
                <a:lnTo>
                  <a:pt x="397" y="37"/>
                </a:lnTo>
                <a:lnTo>
                  <a:pt x="402" y="35"/>
                </a:lnTo>
                <a:lnTo>
                  <a:pt x="405" y="34"/>
                </a:lnTo>
                <a:lnTo>
                  <a:pt x="406" y="31"/>
                </a:lnTo>
                <a:lnTo>
                  <a:pt x="397" y="37"/>
                </a:lnTo>
                <a:lnTo>
                  <a:pt x="403" y="37"/>
                </a:lnTo>
                <a:lnTo>
                  <a:pt x="408" y="37"/>
                </a:lnTo>
                <a:lnTo>
                  <a:pt x="414" y="37"/>
                </a:lnTo>
                <a:lnTo>
                  <a:pt x="421" y="37"/>
                </a:lnTo>
                <a:lnTo>
                  <a:pt x="426" y="37"/>
                </a:lnTo>
                <a:lnTo>
                  <a:pt x="426" y="37"/>
                </a:lnTo>
                <a:lnTo>
                  <a:pt x="430" y="35"/>
                </a:lnTo>
                <a:lnTo>
                  <a:pt x="432" y="35"/>
                </a:lnTo>
                <a:lnTo>
                  <a:pt x="437" y="32"/>
                </a:lnTo>
                <a:lnTo>
                  <a:pt x="430" y="23"/>
                </a:lnTo>
                <a:lnTo>
                  <a:pt x="430" y="34"/>
                </a:lnTo>
                <a:lnTo>
                  <a:pt x="438" y="34"/>
                </a:lnTo>
                <a:lnTo>
                  <a:pt x="438" y="34"/>
                </a:lnTo>
                <a:lnTo>
                  <a:pt x="443" y="32"/>
                </a:lnTo>
                <a:lnTo>
                  <a:pt x="446" y="31"/>
                </a:lnTo>
                <a:lnTo>
                  <a:pt x="448" y="27"/>
                </a:lnTo>
                <a:lnTo>
                  <a:pt x="449" y="26"/>
                </a:lnTo>
                <a:lnTo>
                  <a:pt x="454" y="5"/>
                </a:lnTo>
                <a:lnTo>
                  <a:pt x="434" y="0"/>
                </a:lnTo>
                <a:lnTo>
                  <a:pt x="429" y="21"/>
                </a:lnTo>
                <a:lnTo>
                  <a:pt x="438" y="11"/>
                </a:lnTo>
                <a:lnTo>
                  <a:pt x="434" y="13"/>
                </a:lnTo>
                <a:lnTo>
                  <a:pt x="430" y="15"/>
                </a:lnTo>
                <a:lnTo>
                  <a:pt x="429" y="18"/>
                </a:lnTo>
                <a:lnTo>
                  <a:pt x="438" y="23"/>
                </a:lnTo>
                <a:lnTo>
                  <a:pt x="438" y="11"/>
                </a:lnTo>
                <a:lnTo>
                  <a:pt x="430" y="11"/>
                </a:lnTo>
                <a:lnTo>
                  <a:pt x="430" y="11"/>
                </a:lnTo>
                <a:lnTo>
                  <a:pt x="426" y="13"/>
                </a:lnTo>
                <a:lnTo>
                  <a:pt x="426" y="13"/>
                </a:lnTo>
                <a:lnTo>
                  <a:pt x="421" y="16"/>
                </a:lnTo>
                <a:lnTo>
                  <a:pt x="426" y="26"/>
                </a:lnTo>
                <a:lnTo>
                  <a:pt x="426" y="15"/>
                </a:lnTo>
                <a:lnTo>
                  <a:pt x="421" y="15"/>
                </a:lnTo>
                <a:lnTo>
                  <a:pt x="414" y="15"/>
                </a:lnTo>
                <a:lnTo>
                  <a:pt x="408" y="15"/>
                </a:lnTo>
                <a:lnTo>
                  <a:pt x="403" y="15"/>
                </a:lnTo>
                <a:lnTo>
                  <a:pt x="397" y="15"/>
                </a:lnTo>
                <a:lnTo>
                  <a:pt x="397" y="15"/>
                </a:lnTo>
                <a:lnTo>
                  <a:pt x="392" y="16"/>
                </a:lnTo>
                <a:lnTo>
                  <a:pt x="389" y="18"/>
                </a:lnTo>
                <a:lnTo>
                  <a:pt x="387" y="21"/>
                </a:lnTo>
                <a:lnTo>
                  <a:pt x="386" y="26"/>
                </a:lnTo>
                <a:lnTo>
                  <a:pt x="386" y="26"/>
                </a:lnTo>
                <a:lnTo>
                  <a:pt x="386" y="34"/>
                </a:lnTo>
                <a:lnTo>
                  <a:pt x="397" y="23"/>
                </a:lnTo>
                <a:lnTo>
                  <a:pt x="392" y="24"/>
                </a:lnTo>
                <a:lnTo>
                  <a:pt x="389" y="26"/>
                </a:lnTo>
                <a:lnTo>
                  <a:pt x="387" y="29"/>
                </a:lnTo>
                <a:lnTo>
                  <a:pt x="386" y="34"/>
                </a:lnTo>
                <a:lnTo>
                  <a:pt x="397" y="34"/>
                </a:lnTo>
                <a:lnTo>
                  <a:pt x="397" y="23"/>
                </a:lnTo>
                <a:lnTo>
                  <a:pt x="392" y="23"/>
                </a:lnTo>
                <a:lnTo>
                  <a:pt x="392" y="23"/>
                </a:lnTo>
                <a:lnTo>
                  <a:pt x="387" y="24"/>
                </a:lnTo>
                <a:lnTo>
                  <a:pt x="386" y="26"/>
                </a:lnTo>
                <a:lnTo>
                  <a:pt x="379" y="31"/>
                </a:lnTo>
                <a:lnTo>
                  <a:pt x="386" y="27"/>
                </a:lnTo>
                <a:lnTo>
                  <a:pt x="381" y="29"/>
                </a:lnTo>
                <a:lnTo>
                  <a:pt x="386" y="39"/>
                </a:lnTo>
                <a:lnTo>
                  <a:pt x="386" y="27"/>
                </a:lnTo>
                <a:lnTo>
                  <a:pt x="379" y="27"/>
                </a:lnTo>
                <a:lnTo>
                  <a:pt x="375" y="27"/>
                </a:lnTo>
                <a:lnTo>
                  <a:pt x="375" y="27"/>
                </a:lnTo>
                <a:lnTo>
                  <a:pt x="370" y="29"/>
                </a:lnTo>
                <a:lnTo>
                  <a:pt x="367" y="31"/>
                </a:lnTo>
                <a:lnTo>
                  <a:pt x="365" y="34"/>
                </a:lnTo>
                <a:lnTo>
                  <a:pt x="363" y="39"/>
                </a:lnTo>
                <a:lnTo>
                  <a:pt x="363" y="39"/>
                </a:lnTo>
                <a:lnTo>
                  <a:pt x="363" y="47"/>
                </a:lnTo>
                <a:lnTo>
                  <a:pt x="375" y="35"/>
                </a:lnTo>
                <a:lnTo>
                  <a:pt x="370" y="37"/>
                </a:lnTo>
                <a:lnTo>
                  <a:pt x="367" y="39"/>
                </a:lnTo>
                <a:lnTo>
                  <a:pt x="365" y="42"/>
                </a:lnTo>
                <a:lnTo>
                  <a:pt x="363" y="47"/>
                </a:lnTo>
                <a:lnTo>
                  <a:pt x="375" y="47"/>
                </a:lnTo>
                <a:lnTo>
                  <a:pt x="375" y="35"/>
                </a:lnTo>
                <a:lnTo>
                  <a:pt x="370" y="35"/>
                </a:lnTo>
                <a:lnTo>
                  <a:pt x="370" y="35"/>
                </a:lnTo>
                <a:lnTo>
                  <a:pt x="365" y="37"/>
                </a:lnTo>
                <a:lnTo>
                  <a:pt x="365" y="37"/>
                </a:lnTo>
                <a:lnTo>
                  <a:pt x="357" y="42"/>
                </a:lnTo>
                <a:lnTo>
                  <a:pt x="367" y="42"/>
                </a:lnTo>
                <a:lnTo>
                  <a:pt x="362" y="40"/>
                </a:lnTo>
                <a:lnTo>
                  <a:pt x="357" y="42"/>
                </a:lnTo>
                <a:lnTo>
                  <a:pt x="362" y="51"/>
                </a:lnTo>
                <a:lnTo>
                  <a:pt x="370" y="43"/>
                </a:lnTo>
                <a:lnTo>
                  <a:pt x="365" y="39"/>
                </a:lnTo>
                <a:lnTo>
                  <a:pt x="362" y="37"/>
                </a:lnTo>
                <a:lnTo>
                  <a:pt x="357" y="35"/>
                </a:lnTo>
                <a:lnTo>
                  <a:pt x="352" y="37"/>
                </a:lnTo>
                <a:lnTo>
                  <a:pt x="349" y="39"/>
                </a:lnTo>
                <a:lnTo>
                  <a:pt x="344" y="43"/>
                </a:lnTo>
                <a:lnTo>
                  <a:pt x="344" y="43"/>
                </a:lnTo>
                <a:lnTo>
                  <a:pt x="343" y="47"/>
                </a:lnTo>
                <a:lnTo>
                  <a:pt x="341" y="51"/>
                </a:lnTo>
                <a:lnTo>
                  <a:pt x="341" y="51"/>
                </a:lnTo>
                <a:lnTo>
                  <a:pt x="341" y="59"/>
                </a:lnTo>
                <a:lnTo>
                  <a:pt x="352" y="48"/>
                </a:lnTo>
                <a:lnTo>
                  <a:pt x="347" y="50"/>
                </a:lnTo>
                <a:lnTo>
                  <a:pt x="344" y="51"/>
                </a:lnTo>
                <a:lnTo>
                  <a:pt x="343" y="54"/>
                </a:lnTo>
                <a:lnTo>
                  <a:pt x="341" y="59"/>
                </a:lnTo>
                <a:lnTo>
                  <a:pt x="352" y="59"/>
                </a:lnTo>
                <a:lnTo>
                  <a:pt x="352" y="48"/>
                </a:lnTo>
                <a:lnTo>
                  <a:pt x="344" y="48"/>
                </a:lnTo>
                <a:lnTo>
                  <a:pt x="339" y="48"/>
                </a:lnTo>
                <a:lnTo>
                  <a:pt x="335" y="48"/>
                </a:lnTo>
                <a:lnTo>
                  <a:pt x="328" y="48"/>
                </a:lnTo>
                <a:lnTo>
                  <a:pt x="328" y="48"/>
                </a:lnTo>
                <a:lnTo>
                  <a:pt x="324" y="50"/>
                </a:lnTo>
                <a:lnTo>
                  <a:pt x="322" y="51"/>
                </a:lnTo>
                <a:lnTo>
                  <a:pt x="316" y="56"/>
                </a:lnTo>
                <a:lnTo>
                  <a:pt x="314" y="56"/>
                </a:lnTo>
                <a:lnTo>
                  <a:pt x="312" y="59"/>
                </a:lnTo>
                <a:lnTo>
                  <a:pt x="311" y="64"/>
                </a:lnTo>
                <a:lnTo>
                  <a:pt x="311" y="64"/>
                </a:lnTo>
                <a:lnTo>
                  <a:pt x="311" y="72"/>
                </a:lnTo>
                <a:lnTo>
                  <a:pt x="322" y="61"/>
                </a:lnTo>
                <a:lnTo>
                  <a:pt x="317" y="62"/>
                </a:lnTo>
                <a:lnTo>
                  <a:pt x="314" y="64"/>
                </a:lnTo>
                <a:lnTo>
                  <a:pt x="312" y="67"/>
                </a:lnTo>
                <a:lnTo>
                  <a:pt x="311" y="72"/>
                </a:lnTo>
                <a:lnTo>
                  <a:pt x="322" y="72"/>
                </a:lnTo>
                <a:lnTo>
                  <a:pt x="322" y="61"/>
                </a:lnTo>
                <a:lnTo>
                  <a:pt x="317" y="61"/>
                </a:lnTo>
                <a:lnTo>
                  <a:pt x="317" y="61"/>
                </a:lnTo>
                <a:lnTo>
                  <a:pt x="312" y="62"/>
                </a:lnTo>
                <a:lnTo>
                  <a:pt x="309" y="64"/>
                </a:lnTo>
                <a:lnTo>
                  <a:pt x="308" y="67"/>
                </a:lnTo>
                <a:lnTo>
                  <a:pt x="306" y="72"/>
                </a:lnTo>
                <a:lnTo>
                  <a:pt x="306" y="72"/>
                </a:lnTo>
                <a:lnTo>
                  <a:pt x="306" y="80"/>
                </a:lnTo>
                <a:lnTo>
                  <a:pt x="317" y="69"/>
                </a:lnTo>
                <a:lnTo>
                  <a:pt x="312" y="70"/>
                </a:lnTo>
                <a:lnTo>
                  <a:pt x="309" y="72"/>
                </a:lnTo>
                <a:lnTo>
                  <a:pt x="308" y="75"/>
                </a:lnTo>
                <a:lnTo>
                  <a:pt x="306" y="80"/>
                </a:lnTo>
                <a:lnTo>
                  <a:pt x="317" y="80"/>
                </a:lnTo>
                <a:lnTo>
                  <a:pt x="317" y="69"/>
                </a:lnTo>
                <a:lnTo>
                  <a:pt x="311" y="69"/>
                </a:lnTo>
                <a:lnTo>
                  <a:pt x="306" y="69"/>
                </a:lnTo>
                <a:lnTo>
                  <a:pt x="300" y="69"/>
                </a:lnTo>
                <a:lnTo>
                  <a:pt x="304" y="70"/>
                </a:lnTo>
                <a:lnTo>
                  <a:pt x="300" y="80"/>
                </a:lnTo>
                <a:lnTo>
                  <a:pt x="306" y="72"/>
                </a:lnTo>
                <a:lnTo>
                  <a:pt x="300" y="67"/>
                </a:lnTo>
                <a:lnTo>
                  <a:pt x="298" y="66"/>
                </a:lnTo>
                <a:lnTo>
                  <a:pt x="293" y="64"/>
                </a:lnTo>
                <a:lnTo>
                  <a:pt x="288" y="66"/>
                </a:lnTo>
                <a:lnTo>
                  <a:pt x="285" y="67"/>
                </a:lnTo>
                <a:lnTo>
                  <a:pt x="280" y="72"/>
                </a:lnTo>
                <a:lnTo>
                  <a:pt x="280" y="72"/>
                </a:lnTo>
                <a:lnTo>
                  <a:pt x="279" y="75"/>
                </a:lnTo>
                <a:lnTo>
                  <a:pt x="277" y="80"/>
                </a:lnTo>
                <a:lnTo>
                  <a:pt x="277" y="80"/>
                </a:lnTo>
                <a:lnTo>
                  <a:pt x="277" y="88"/>
                </a:lnTo>
                <a:lnTo>
                  <a:pt x="288" y="77"/>
                </a:lnTo>
                <a:lnTo>
                  <a:pt x="284" y="78"/>
                </a:lnTo>
                <a:lnTo>
                  <a:pt x="280" y="80"/>
                </a:lnTo>
                <a:lnTo>
                  <a:pt x="279" y="83"/>
                </a:lnTo>
                <a:lnTo>
                  <a:pt x="277" y="88"/>
                </a:lnTo>
                <a:lnTo>
                  <a:pt x="288" y="88"/>
                </a:lnTo>
                <a:lnTo>
                  <a:pt x="288" y="77"/>
                </a:lnTo>
                <a:lnTo>
                  <a:pt x="284" y="77"/>
                </a:lnTo>
                <a:lnTo>
                  <a:pt x="284" y="77"/>
                </a:lnTo>
                <a:lnTo>
                  <a:pt x="279" y="78"/>
                </a:lnTo>
                <a:lnTo>
                  <a:pt x="279" y="78"/>
                </a:lnTo>
                <a:lnTo>
                  <a:pt x="271" y="83"/>
                </a:lnTo>
                <a:lnTo>
                  <a:pt x="276" y="93"/>
                </a:lnTo>
                <a:lnTo>
                  <a:pt x="276" y="82"/>
                </a:lnTo>
                <a:lnTo>
                  <a:pt x="271" y="82"/>
                </a:lnTo>
                <a:lnTo>
                  <a:pt x="266" y="82"/>
                </a:lnTo>
                <a:lnTo>
                  <a:pt x="266" y="82"/>
                </a:lnTo>
                <a:lnTo>
                  <a:pt x="263" y="83"/>
                </a:lnTo>
                <a:lnTo>
                  <a:pt x="255" y="86"/>
                </a:lnTo>
                <a:lnTo>
                  <a:pt x="253" y="86"/>
                </a:lnTo>
                <a:lnTo>
                  <a:pt x="250" y="88"/>
                </a:lnTo>
                <a:lnTo>
                  <a:pt x="245" y="93"/>
                </a:lnTo>
                <a:lnTo>
                  <a:pt x="265" y="101"/>
                </a:lnTo>
                <a:lnTo>
                  <a:pt x="263" y="96"/>
                </a:lnTo>
                <a:lnTo>
                  <a:pt x="261" y="93"/>
                </a:lnTo>
                <a:lnTo>
                  <a:pt x="258" y="91"/>
                </a:lnTo>
                <a:lnTo>
                  <a:pt x="253" y="90"/>
                </a:lnTo>
                <a:lnTo>
                  <a:pt x="249" y="91"/>
                </a:lnTo>
                <a:lnTo>
                  <a:pt x="253" y="101"/>
                </a:lnTo>
                <a:lnTo>
                  <a:pt x="265" y="101"/>
                </a:lnTo>
                <a:lnTo>
                  <a:pt x="265" y="96"/>
                </a:lnTo>
                <a:lnTo>
                  <a:pt x="265" y="96"/>
                </a:lnTo>
                <a:lnTo>
                  <a:pt x="263" y="91"/>
                </a:lnTo>
                <a:lnTo>
                  <a:pt x="261" y="88"/>
                </a:lnTo>
                <a:lnTo>
                  <a:pt x="258" y="86"/>
                </a:lnTo>
                <a:lnTo>
                  <a:pt x="253" y="85"/>
                </a:lnTo>
                <a:lnTo>
                  <a:pt x="249" y="86"/>
                </a:lnTo>
                <a:lnTo>
                  <a:pt x="245" y="88"/>
                </a:lnTo>
                <a:lnTo>
                  <a:pt x="244" y="91"/>
                </a:lnTo>
                <a:lnTo>
                  <a:pt x="242" y="96"/>
                </a:lnTo>
                <a:lnTo>
                  <a:pt x="242" y="96"/>
                </a:lnTo>
                <a:lnTo>
                  <a:pt x="242" y="101"/>
                </a:lnTo>
                <a:lnTo>
                  <a:pt x="245" y="93"/>
                </a:lnTo>
                <a:lnTo>
                  <a:pt x="244" y="96"/>
                </a:lnTo>
                <a:lnTo>
                  <a:pt x="242" y="101"/>
                </a:lnTo>
                <a:lnTo>
                  <a:pt x="253" y="101"/>
                </a:lnTo>
                <a:lnTo>
                  <a:pt x="245" y="93"/>
                </a:lnTo>
                <a:lnTo>
                  <a:pt x="241" y="98"/>
                </a:lnTo>
                <a:lnTo>
                  <a:pt x="249" y="105"/>
                </a:lnTo>
                <a:lnTo>
                  <a:pt x="244" y="96"/>
                </a:lnTo>
                <a:lnTo>
                  <a:pt x="237" y="99"/>
                </a:lnTo>
                <a:lnTo>
                  <a:pt x="234" y="101"/>
                </a:lnTo>
                <a:lnTo>
                  <a:pt x="233" y="104"/>
                </a:lnTo>
                <a:lnTo>
                  <a:pt x="231" y="109"/>
                </a:lnTo>
                <a:lnTo>
                  <a:pt x="231" y="109"/>
                </a:lnTo>
                <a:lnTo>
                  <a:pt x="231" y="117"/>
                </a:lnTo>
                <a:lnTo>
                  <a:pt x="242" y="105"/>
                </a:lnTo>
                <a:lnTo>
                  <a:pt x="237" y="107"/>
                </a:lnTo>
                <a:lnTo>
                  <a:pt x="234" y="109"/>
                </a:lnTo>
                <a:lnTo>
                  <a:pt x="233" y="112"/>
                </a:lnTo>
                <a:lnTo>
                  <a:pt x="231" y="117"/>
                </a:lnTo>
                <a:lnTo>
                  <a:pt x="242" y="117"/>
                </a:lnTo>
                <a:lnTo>
                  <a:pt x="242" y="105"/>
                </a:lnTo>
                <a:lnTo>
                  <a:pt x="236" y="105"/>
                </a:lnTo>
                <a:lnTo>
                  <a:pt x="236" y="105"/>
                </a:lnTo>
                <a:lnTo>
                  <a:pt x="231" y="107"/>
                </a:lnTo>
                <a:lnTo>
                  <a:pt x="228" y="109"/>
                </a:lnTo>
                <a:lnTo>
                  <a:pt x="226" y="112"/>
                </a:lnTo>
                <a:lnTo>
                  <a:pt x="225" y="117"/>
                </a:lnTo>
                <a:lnTo>
                  <a:pt x="225" y="117"/>
                </a:lnTo>
                <a:lnTo>
                  <a:pt x="225" y="126"/>
                </a:lnTo>
                <a:lnTo>
                  <a:pt x="228" y="118"/>
                </a:lnTo>
                <a:lnTo>
                  <a:pt x="226" y="121"/>
                </a:lnTo>
                <a:lnTo>
                  <a:pt x="225" y="126"/>
                </a:lnTo>
                <a:lnTo>
                  <a:pt x="236" y="126"/>
                </a:lnTo>
                <a:lnTo>
                  <a:pt x="231" y="117"/>
                </a:lnTo>
                <a:lnTo>
                  <a:pt x="225" y="120"/>
                </a:lnTo>
                <a:lnTo>
                  <a:pt x="222" y="121"/>
                </a:lnTo>
                <a:lnTo>
                  <a:pt x="220" y="125"/>
                </a:lnTo>
                <a:lnTo>
                  <a:pt x="218" y="129"/>
                </a:lnTo>
                <a:lnTo>
                  <a:pt x="218" y="129"/>
                </a:lnTo>
                <a:lnTo>
                  <a:pt x="218" y="134"/>
                </a:lnTo>
                <a:lnTo>
                  <a:pt x="241" y="134"/>
                </a:lnTo>
                <a:lnTo>
                  <a:pt x="239" y="129"/>
                </a:lnTo>
                <a:lnTo>
                  <a:pt x="237" y="126"/>
                </a:lnTo>
                <a:lnTo>
                  <a:pt x="234" y="125"/>
                </a:lnTo>
                <a:lnTo>
                  <a:pt x="229" y="123"/>
                </a:lnTo>
                <a:lnTo>
                  <a:pt x="225" y="125"/>
                </a:lnTo>
                <a:lnTo>
                  <a:pt x="222" y="126"/>
                </a:lnTo>
                <a:lnTo>
                  <a:pt x="220" y="129"/>
                </a:lnTo>
                <a:lnTo>
                  <a:pt x="218" y="134"/>
                </a:lnTo>
                <a:lnTo>
                  <a:pt x="229" y="134"/>
                </a:lnTo>
                <a:lnTo>
                  <a:pt x="241" y="134"/>
                </a:lnTo>
                <a:lnTo>
                  <a:pt x="241" y="129"/>
                </a:lnTo>
                <a:lnTo>
                  <a:pt x="241" y="129"/>
                </a:lnTo>
                <a:lnTo>
                  <a:pt x="239" y="125"/>
                </a:lnTo>
                <a:lnTo>
                  <a:pt x="237" y="121"/>
                </a:lnTo>
                <a:lnTo>
                  <a:pt x="234" y="120"/>
                </a:lnTo>
                <a:lnTo>
                  <a:pt x="229" y="118"/>
                </a:lnTo>
                <a:lnTo>
                  <a:pt x="225" y="120"/>
                </a:lnTo>
                <a:lnTo>
                  <a:pt x="222" y="121"/>
                </a:lnTo>
                <a:lnTo>
                  <a:pt x="212" y="131"/>
                </a:lnTo>
                <a:lnTo>
                  <a:pt x="212" y="131"/>
                </a:lnTo>
                <a:lnTo>
                  <a:pt x="210" y="134"/>
                </a:lnTo>
                <a:lnTo>
                  <a:pt x="209" y="139"/>
                </a:lnTo>
                <a:lnTo>
                  <a:pt x="209" y="139"/>
                </a:lnTo>
                <a:lnTo>
                  <a:pt x="209" y="147"/>
                </a:lnTo>
                <a:lnTo>
                  <a:pt x="220" y="136"/>
                </a:lnTo>
                <a:lnTo>
                  <a:pt x="215" y="137"/>
                </a:lnTo>
                <a:lnTo>
                  <a:pt x="212" y="139"/>
                </a:lnTo>
                <a:lnTo>
                  <a:pt x="210" y="142"/>
                </a:lnTo>
                <a:lnTo>
                  <a:pt x="209" y="147"/>
                </a:lnTo>
                <a:lnTo>
                  <a:pt x="220" y="147"/>
                </a:lnTo>
                <a:lnTo>
                  <a:pt x="220" y="136"/>
                </a:lnTo>
                <a:lnTo>
                  <a:pt x="212" y="136"/>
                </a:lnTo>
                <a:lnTo>
                  <a:pt x="212" y="136"/>
                </a:lnTo>
                <a:lnTo>
                  <a:pt x="207" y="137"/>
                </a:lnTo>
                <a:lnTo>
                  <a:pt x="204" y="139"/>
                </a:lnTo>
                <a:lnTo>
                  <a:pt x="202" y="142"/>
                </a:lnTo>
                <a:lnTo>
                  <a:pt x="201" y="147"/>
                </a:lnTo>
                <a:lnTo>
                  <a:pt x="201" y="147"/>
                </a:lnTo>
                <a:lnTo>
                  <a:pt x="201" y="190"/>
                </a:lnTo>
                <a:lnTo>
                  <a:pt x="212" y="179"/>
                </a:lnTo>
                <a:lnTo>
                  <a:pt x="207" y="180"/>
                </a:lnTo>
                <a:lnTo>
                  <a:pt x="204" y="182"/>
                </a:lnTo>
                <a:lnTo>
                  <a:pt x="202" y="185"/>
                </a:lnTo>
                <a:lnTo>
                  <a:pt x="201" y="190"/>
                </a:lnTo>
                <a:lnTo>
                  <a:pt x="212" y="190"/>
                </a:lnTo>
                <a:lnTo>
                  <a:pt x="212" y="179"/>
                </a:lnTo>
                <a:lnTo>
                  <a:pt x="207" y="179"/>
                </a:lnTo>
                <a:lnTo>
                  <a:pt x="218" y="190"/>
                </a:lnTo>
                <a:lnTo>
                  <a:pt x="217" y="185"/>
                </a:lnTo>
                <a:lnTo>
                  <a:pt x="215" y="182"/>
                </a:lnTo>
                <a:lnTo>
                  <a:pt x="212" y="180"/>
                </a:lnTo>
                <a:lnTo>
                  <a:pt x="207" y="190"/>
                </a:lnTo>
                <a:lnTo>
                  <a:pt x="218" y="190"/>
                </a:lnTo>
                <a:lnTo>
                  <a:pt x="218" y="185"/>
                </a:lnTo>
                <a:lnTo>
                  <a:pt x="218" y="185"/>
                </a:lnTo>
                <a:lnTo>
                  <a:pt x="217" y="180"/>
                </a:lnTo>
                <a:lnTo>
                  <a:pt x="215" y="177"/>
                </a:lnTo>
                <a:lnTo>
                  <a:pt x="212" y="176"/>
                </a:lnTo>
                <a:lnTo>
                  <a:pt x="207" y="174"/>
                </a:lnTo>
                <a:lnTo>
                  <a:pt x="202" y="176"/>
                </a:lnTo>
                <a:lnTo>
                  <a:pt x="199" y="177"/>
                </a:lnTo>
                <a:lnTo>
                  <a:pt x="198" y="180"/>
                </a:lnTo>
                <a:lnTo>
                  <a:pt x="196" y="185"/>
                </a:lnTo>
                <a:lnTo>
                  <a:pt x="196" y="185"/>
                </a:lnTo>
                <a:lnTo>
                  <a:pt x="196" y="190"/>
                </a:lnTo>
                <a:lnTo>
                  <a:pt x="199" y="182"/>
                </a:lnTo>
                <a:lnTo>
                  <a:pt x="198" y="185"/>
                </a:lnTo>
                <a:lnTo>
                  <a:pt x="196" y="190"/>
                </a:lnTo>
                <a:lnTo>
                  <a:pt x="207" y="190"/>
                </a:lnTo>
                <a:lnTo>
                  <a:pt x="202" y="180"/>
                </a:lnTo>
                <a:lnTo>
                  <a:pt x="198" y="184"/>
                </a:lnTo>
                <a:lnTo>
                  <a:pt x="202" y="193"/>
                </a:lnTo>
                <a:lnTo>
                  <a:pt x="202" y="182"/>
                </a:lnTo>
                <a:lnTo>
                  <a:pt x="196" y="182"/>
                </a:lnTo>
                <a:lnTo>
                  <a:pt x="196" y="182"/>
                </a:lnTo>
                <a:lnTo>
                  <a:pt x="191" y="184"/>
                </a:lnTo>
                <a:lnTo>
                  <a:pt x="190" y="185"/>
                </a:lnTo>
                <a:lnTo>
                  <a:pt x="183" y="190"/>
                </a:lnTo>
                <a:lnTo>
                  <a:pt x="182" y="190"/>
                </a:lnTo>
                <a:lnTo>
                  <a:pt x="180" y="193"/>
                </a:lnTo>
                <a:lnTo>
                  <a:pt x="178" y="198"/>
                </a:lnTo>
                <a:lnTo>
                  <a:pt x="178" y="198"/>
                </a:lnTo>
                <a:lnTo>
                  <a:pt x="178" y="206"/>
                </a:lnTo>
                <a:lnTo>
                  <a:pt x="190" y="195"/>
                </a:lnTo>
                <a:lnTo>
                  <a:pt x="185" y="196"/>
                </a:lnTo>
                <a:lnTo>
                  <a:pt x="182" y="198"/>
                </a:lnTo>
                <a:lnTo>
                  <a:pt x="180" y="201"/>
                </a:lnTo>
                <a:lnTo>
                  <a:pt x="178" y="206"/>
                </a:lnTo>
                <a:lnTo>
                  <a:pt x="190" y="206"/>
                </a:lnTo>
                <a:lnTo>
                  <a:pt x="190" y="195"/>
                </a:lnTo>
                <a:lnTo>
                  <a:pt x="185" y="195"/>
                </a:lnTo>
                <a:lnTo>
                  <a:pt x="185" y="195"/>
                </a:lnTo>
                <a:lnTo>
                  <a:pt x="180" y="196"/>
                </a:lnTo>
                <a:lnTo>
                  <a:pt x="177" y="198"/>
                </a:lnTo>
                <a:lnTo>
                  <a:pt x="175" y="201"/>
                </a:lnTo>
                <a:lnTo>
                  <a:pt x="174" y="206"/>
                </a:lnTo>
                <a:lnTo>
                  <a:pt x="174" y="206"/>
                </a:lnTo>
                <a:lnTo>
                  <a:pt x="174" y="214"/>
                </a:lnTo>
                <a:lnTo>
                  <a:pt x="190" y="204"/>
                </a:lnTo>
                <a:lnTo>
                  <a:pt x="185" y="203"/>
                </a:lnTo>
                <a:lnTo>
                  <a:pt x="180" y="204"/>
                </a:lnTo>
                <a:lnTo>
                  <a:pt x="177" y="206"/>
                </a:lnTo>
                <a:lnTo>
                  <a:pt x="175" y="209"/>
                </a:lnTo>
                <a:lnTo>
                  <a:pt x="174" y="214"/>
                </a:lnTo>
                <a:lnTo>
                  <a:pt x="185" y="214"/>
                </a:lnTo>
                <a:lnTo>
                  <a:pt x="190" y="204"/>
                </a:lnTo>
                <a:lnTo>
                  <a:pt x="183" y="201"/>
                </a:lnTo>
                <a:lnTo>
                  <a:pt x="183" y="201"/>
                </a:lnTo>
                <a:lnTo>
                  <a:pt x="178" y="200"/>
                </a:lnTo>
                <a:lnTo>
                  <a:pt x="172" y="200"/>
                </a:lnTo>
                <a:lnTo>
                  <a:pt x="172" y="200"/>
                </a:lnTo>
                <a:lnTo>
                  <a:pt x="167" y="201"/>
                </a:lnTo>
                <a:lnTo>
                  <a:pt x="164" y="203"/>
                </a:lnTo>
                <a:lnTo>
                  <a:pt x="163" y="206"/>
                </a:lnTo>
                <a:lnTo>
                  <a:pt x="161" y="211"/>
                </a:lnTo>
                <a:lnTo>
                  <a:pt x="161" y="211"/>
                </a:lnTo>
                <a:lnTo>
                  <a:pt x="161" y="219"/>
                </a:lnTo>
                <a:lnTo>
                  <a:pt x="172" y="208"/>
                </a:lnTo>
                <a:lnTo>
                  <a:pt x="167" y="209"/>
                </a:lnTo>
                <a:lnTo>
                  <a:pt x="164" y="211"/>
                </a:lnTo>
                <a:lnTo>
                  <a:pt x="163" y="214"/>
                </a:lnTo>
                <a:lnTo>
                  <a:pt x="161" y="219"/>
                </a:lnTo>
                <a:lnTo>
                  <a:pt x="172" y="219"/>
                </a:lnTo>
                <a:lnTo>
                  <a:pt x="172" y="208"/>
                </a:lnTo>
                <a:lnTo>
                  <a:pt x="167" y="208"/>
                </a:lnTo>
                <a:lnTo>
                  <a:pt x="167" y="208"/>
                </a:lnTo>
                <a:lnTo>
                  <a:pt x="163" y="209"/>
                </a:lnTo>
                <a:lnTo>
                  <a:pt x="159" y="211"/>
                </a:lnTo>
                <a:lnTo>
                  <a:pt x="158" y="214"/>
                </a:lnTo>
                <a:lnTo>
                  <a:pt x="156" y="219"/>
                </a:lnTo>
                <a:lnTo>
                  <a:pt x="156" y="219"/>
                </a:lnTo>
                <a:lnTo>
                  <a:pt x="156" y="289"/>
                </a:lnTo>
                <a:lnTo>
                  <a:pt x="167" y="278"/>
                </a:lnTo>
                <a:lnTo>
                  <a:pt x="163" y="279"/>
                </a:lnTo>
                <a:lnTo>
                  <a:pt x="159" y="281"/>
                </a:lnTo>
                <a:lnTo>
                  <a:pt x="158" y="284"/>
                </a:lnTo>
                <a:lnTo>
                  <a:pt x="156" y="289"/>
                </a:lnTo>
                <a:lnTo>
                  <a:pt x="167" y="289"/>
                </a:lnTo>
                <a:lnTo>
                  <a:pt x="167" y="278"/>
                </a:lnTo>
                <a:lnTo>
                  <a:pt x="161" y="278"/>
                </a:lnTo>
                <a:lnTo>
                  <a:pt x="161" y="278"/>
                </a:lnTo>
                <a:lnTo>
                  <a:pt x="156" y="279"/>
                </a:lnTo>
                <a:lnTo>
                  <a:pt x="153" y="281"/>
                </a:lnTo>
                <a:lnTo>
                  <a:pt x="151" y="284"/>
                </a:lnTo>
                <a:lnTo>
                  <a:pt x="150" y="289"/>
                </a:lnTo>
                <a:lnTo>
                  <a:pt x="150" y="289"/>
                </a:lnTo>
                <a:lnTo>
                  <a:pt x="150" y="330"/>
                </a:lnTo>
                <a:lnTo>
                  <a:pt x="161" y="319"/>
                </a:lnTo>
                <a:lnTo>
                  <a:pt x="156" y="321"/>
                </a:lnTo>
                <a:lnTo>
                  <a:pt x="153" y="322"/>
                </a:lnTo>
                <a:lnTo>
                  <a:pt x="151" y="326"/>
                </a:lnTo>
                <a:lnTo>
                  <a:pt x="150" y="330"/>
                </a:lnTo>
                <a:lnTo>
                  <a:pt x="161" y="330"/>
                </a:lnTo>
                <a:lnTo>
                  <a:pt x="161" y="319"/>
                </a:lnTo>
                <a:lnTo>
                  <a:pt x="156" y="319"/>
                </a:lnTo>
                <a:lnTo>
                  <a:pt x="167" y="330"/>
                </a:lnTo>
                <a:lnTo>
                  <a:pt x="166" y="326"/>
                </a:lnTo>
                <a:lnTo>
                  <a:pt x="164" y="322"/>
                </a:lnTo>
                <a:lnTo>
                  <a:pt x="161" y="321"/>
                </a:lnTo>
                <a:lnTo>
                  <a:pt x="156" y="330"/>
                </a:lnTo>
                <a:lnTo>
                  <a:pt x="167" y="330"/>
                </a:lnTo>
                <a:lnTo>
                  <a:pt x="167" y="327"/>
                </a:lnTo>
                <a:lnTo>
                  <a:pt x="167" y="327"/>
                </a:lnTo>
                <a:lnTo>
                  <a:pt x="166" y="322"/>
                </a:lnTo>
                <a:lnTo>
                  <a:pt x="164" y="319"/>
                </a:lnTo>
                <a:lnTo>
                  <a:pt x="161" y="318"/>
                </a:lnTo>
                <a:lnTo>
                  <a:pt x="156" y="316"/>
                </a:lnTo>
                <a:lnTo>
                  <a:pt x="151" y="318"/>
                </a:lnTo>
                <a:lnTo>
                  <a:pt x="148" y="319"/>
                </a:lnTo>
                <a:lnTo>
                  <a:pt x="147" y="322"/>
                </a:lnTo>
                <a:lnTo>
                  <a:pt x="145" y="327"/>
                </a:lnTo>
                <a:lnTo>
                  <a:pt x="145" y="327"/>
                </a:lnTo>
                <a:lnTo>
                  <a:pt x="145" y="330"/>
                </a:lnTo>
                <a:lnTo>
                  <a:pt x="148" y="322"/>
                </a:lnTo>
                <a:lnTo>
                  <a:pt x="147" y="326"/>
                </a:lnTo>
                <a:lnTo>
                  <a:pt x="145" y="330"/>
                </a:lnTo>
                <a:lnTo>
                  <a:pt x="156" y="330"/>
                </a:lnTo>
                <a:lnTo>
                  <a:pt x="150" y="322"/>
                </a:lnTo>
                <a:lnTo>
                  <a:pt x="143" y="327"/>
                </a:lnTo>
                <a:lnTo>
                  <a:pt x="142" y="327"/>
                </a:lnTo>
                <a:lnTo>
                  <a:pt x="140" y="330"/>
                </a:lnTo>
                <a:lnTo>
                  <a:pt x="139" y="335"/>
                </a:lnTo>
                <a:lnTo>
                  <a:pt x="139" y="335"/>
                </a:lnTo>
                <a:lnTo>
                  <a:pt x="139" y="343"/>
                </a:lnTo>
                <a:lnTo>
                  <a:pt x="150" y="332"/>
                </a:lnTo>
                <a:lnTo>
                  <a:pt x="145" y="333"/>
                </a:lnTo>
                <a:lnTo>
                  <a:pt x="142" y="335"/>
                </a:lnTo>
                <a:lnTo>
                  <a:pt x="140" y="338"/>
                </a:lnTo>
                <a:lnTo>
                  <a:pt x="139" y="343"/>
                </a:lnTo>
                <a:lnTo>
                  <a:pt x="150" y="343"/>
                </a:lnTo>
                <a:lnTo>
                  <a:pt x="150" y="332"/>
                </a:lnTo>
                <a:lnTo>
                  <a:pt x="143" y="332"/>
                </a:lnTo>
                <a:lnTo>
                  <a:pt x="143" y="332"/>
                </a:lnTo>
                <a:lnTo>
                  <a:pt x="139" y="333"/>
                </a:lnTo>
                <a:lnTo>
                  <a:pt x="135" y="335"/>
                </a:lnTo>
                <a:lnTo>
                  <a:pt x="134" y="338"/>
                </a:lnTo>
                <a:lnTo>
                  <a:pt x="132" y="343"/>
                </a:lnTo>
                <a:lnTo>
                  <a:pt x="132" y="343"/>
                </a:lnTo>
                <a:lnTo>
                  <a:pt x="132" y="348"/>
                </a:lnTo>
                <a:lnTo>
                  <a:pt x="155" y="348"/>
                </a:lnTo>
                <a:lnTo>
                  <a:pt x="153" y="343"/>
                </a:lnTo>
                <a:lnTo>
                  <a:pt x="151" y="340"/>
                </a:lnTo>
                <a:lnTo>
                  <a:pt x="148" y="338"/>
                </a:lnTo>
                <a:lnTo>
                  <a:pt x="143" y="337"/>
                </a:lnTo>
                <a:lnTo>
                  <a:pt x="139" y="338"/>
                </a:lnTo>
                <a:lnTo>
                  <a:pt x="135" y="340"/>
                </a:lnTo>
                <a:lnTo>
                  <a:pt x="134" y="343"/>
                </a:lnTo>
                <a:lnTo>
                  <a:pt x="132" y="348"/>
                </a:lnTo>
                <a:lnTo>
                  <a:pt x="143" y="348"/>
                </a:lnTo>
                <a:lnTo>
                  <a:pt x="155" y="348"/>
                </a:lnTo>
                <a:lnTo>
                  <a:pt x="155" y="343"/>
                </a:lnTo>
                <a:lnTo>
                  <a:pt x="155" y="343"/>
                </a:lnTo>
                <a:lnTo>
                  <a:pt x="153" y="338"/>
                </a:lnTo>
                <a:lnTo>
                  <a:pt x="151" y="335"/>
                </a:lnTo>
                <a:lnTo>
                  <a:pt x="148" y="333"/>
                </a:lnTo>
                <a:lnTo>
                  <a:pt x="143" y="332"/>
                </a:lnTo>
                <a:lnTo>
                  <a:pt x="139" y="333"/>
                </a:lnTo>
                <a:lnTo>
                  <a:pt x="135" y="335"/>
                </a:lnTo>
                <a:lnTo>
                  <a:pt x="131" y="340"/>
                </a:lnTo>
                <a:lnTo>
                  <a:pt x="131" y="340"/>
                </a:lnTo>
                <a:lnTo>
                  <a:pt x="129" y="343"/>
                </a:lnTo>
                <a:lnTo>
                  <a:pt x="127" y="348"/>
                </a:lnTo>
                <a:lnTo>
                  <a:pt x="127" y="348"/>
                </a:lnTo>
                <a:lnTo>
                  <a:pt x="127" y="351"/>
                </a:lnTo>
                <a:lnTo>
                  <a:pt x="150" y="351"/>
                </a:lnTo>
                <a:lnTo>
                  <a:pt x="148" y="346"/>
                </a:lnTo>
                <a:lnTo>
                  <a:pt x="147" y="343"/>
                </a:lnTo>
                <a:lnTo>
                  <a:pt x="143" y="341"/>
                </a:lnTo>
                <a:lnTo>
                  <a:pt x="139" y="340"/>
                </a:lnTo>
                <a:lnTo>
                  <a:pt x="134" y="341"/>
                </a:lnTo>
                <a:lnTo>
                  <a:pt x="131" y="343"/>
                </a:lnTo>
                <a:lnTo>
                  <a:pt x="129" y="346"/>
                </a:lnTo>
                <a:lnTo>
                  <a:pt x="127" y="351"/>
                </a:lnTo>
                <a:lnTo>
                  <a:pt x="139" y="351"/>
                </a:lnTo>
                <a:lnTo>
                  <a:pt x="150" y="351"/>
                </a:lnTo>
                <a:lnTo>
                  <a:pt x="150" y="343"/>
                </a:lnTo>
                <a:lnTo>
                  <a:pt x="150" y="343"/>
                </a:lnTo>
                <a:lnTo>
                  <a:pt x="148" y="338"/>
                </a:lnTo>
                <a:lnTo>
                  <a:pt x="147" y="335"/>
                </a:lnTo>
                <a:lnTo>
                  <a:pt x="143" y="333"/>
                </a:lnTo>
                <a:lnTo>
                  <a:pt x="139" y="332"/>
                </a:lnTo>
                <a:lnTo>
                  <a:pt x="134" y="333"/>
                </a:lnTo>
                <a:lnTo>
                  <a:pt x="131" y="335"/>
                </a:lnTo>
                <a:lnTo>
                  <a:pt x="126" y="340"/>
                </a:lnTo>
                <a:lnTo>
                  <a:pt x="134" y="337"/>
                </a:lnTo>
                <a:lnTo>
                  <a:pt x="129" y="338"/>
                </a:lnTo>
                <a:lnTo>
                  <a:pt x="134" y="348"/>
                </a:lnTo>
                <a:lnTo>
                  <a:pt x="134" y="337"/>
                </a:lnTo>
                <a:lnTo>
                  <a:pt x="126" y="337"/>
                </a:lnTo>
                <a:lnTo>
                  <a:pt x="126" y="337"/>
                </a:lnTo>
                <a:lnTo>
                  <a:pt x="121" y="338"/>
                </a:lnTo>
                <a:lnTo>
                  <a:pt x="118" y="340"/>
                </a:lnTo>
                <a:lnTo>
                  <a:pt x="116" y="343"/>
                </a:lnTo>
                <a:lnTo>
                  <a:pt x="115" y="348"/>
                </a:lnTo>
                <a:lnTo>
                  <a:pt x="115" y="348"/>
                </a:lnTo>
                <a:lnTo>
                  <a:pt x="115" y="364"/>
                </a:lnTo>
                <a:lnTo>
                  <a:pt x="126" y="364"/>
                </a:lnTo>
                <a:lnTo>
                  <a:pt x="116" y="361"/>
                </a:lnTo>
                <a:lnTo>
                  <a:pt x="112" y="373"/>
                </a:lnTo>
                <a:lnTo>
                  <a:pt x="132" y="377"/>
                </a:lnTo>
                <a:lnTo>
                  <a:pt x="131" y="372"/>
                </a:lnTo>
                <a:lnTo>
                  <a:pt x="129" y="369"/>
                </a:lnTo>
                <a:lnTo>
                  <a:pt x="126" y="367"/>
                </a:lnTo>
                <a:lnTo>
                  <a:pt x="121" y="365"/>
                </a:lnTo>
                <a:lnTo>
                  <a:pt x="116" y="367"/>
                </a:lnTo>
                <a:lnTo>
                  <a:pt x="113" y="369"/>
                </a:lnTo>
                <a:lnTo>
                  <a:pt x="112" y="372"/>
                </a:lnTo>
                <a:lnTo>
                  <a:pt x="121" y="377"/>
                </a:lnTo>
                <a:lnTo>
                  <a:pt x="132" y="377"/>
                </a:lnTo>
                <a:lnTo>
                  <a:pt x="132" y="372"/>
                </a:lnTo>
                <a:lnTo>
                  <a:pt x="132" y="372"/>
                </a:lnTo>
                <a:lnTo>
                  <a:pt x="131" y="367"/>
                </a:lnTo>
                <a:lnTo>
                  <a:pt x="129" y="364"/>
                </a:lnTo>
                <a:lnTo>
                  <a:pt x="126" y="362"/>
                </a:lnTo>
                <a:lnTo>
                  <a:pt x="121" y="361"/>
                </a:lnTo>
                <a:lnTo>
                  <a:pt x="116" y="362"/>
                </a:lnTo>
                <a:lnTo>
                  <a:pt x="113" y="364"/>
                </a:lnTo>
                <a:lnTo>
                  <a:pt x="112" y="367"/>
                </a:lnTo>
                <a:lnTo>
                  <a:pt x="110" y="372"/>
                </a:lnTo>
                <a:lnTo>
                  <a:pt x="110" y="372"/>
                </a:lnTo>
                <a:lnTo>
                  <a:pt x="110" y="389"/>
                </a:lnTo>
                <a:lnTo>
                  <a:pt x="113" y="381"/>
                </a:lnTo>
                <a:lnTo>
                  <a:pt x="112" y="384"/>
                </a:lnTo>
                <a:lnTo>
                  <a:pt x="110" y="389"/>
                </a:lnTo>
                <a:lnTo>
                  <a:pt x="121" y="389"/>
                </a:lnTo>
                <a:lnTo>
                  <a:pt x="116" y="380"/>
                </a:lnTo>
                <a:lnTo>
                  <a:pt x="112" y="383"/>
                </a:lnTo>
                <a:lnTo>
                  <a:pt x="110" y="384"/>
                </a:lnTo>
                <a:lnTo>
                  <a:pt x="104" y="389"/>
                </a:lnTo>
                <a:lnTo>
                  <a:pt x="102" y="389"/>
                </a:lnTo>
                <a:lnTo>
                  <a:pt x="100" y="392"/>
                </a:lnTo>
                <a:lnTo>
                  <a:pt x="99" y="397"/>
                </a:lnTo>
                <a:lnTo>
                  <a:pt x="99" y="397"/>
                </a:lnTo>
                <a:lnTo>
                  <a:pt x="99" y="423"/>
                </a:lnTo>
                <a:lnTo>
                  <a:pt x="110" y="423"/>
                </a:lnTo>
                <a:lnTo>
                  <a:pt x="100" y="418"/>
                </a:lnTo>
                <a:lnTo>
                  <a:pt x="89" y="442"/>
                </a:lnTo>
                <a:lnTo>
                  <a:pt x="99" y="436"/>
                </a:lnTo>
                <a:lnTo>
                  <a:pt x="94" y="437"/>
                </a:lnTo>
                <a:lnTo>
                  <a:pt x="91" y="439"/>
                </a:lnTo>
                <a:lnTo>
                  <a:pt x="99" y="447"/>
                </a:lnTo>
                <a:lnTo>
                  <a:pt x="99" y="436"/>
                </a:lnTo>
                <a:lnTo>
                  <a:pt x="92" y="436"/>
                </a:lnTo>
                <a:lnTo>
                  <a:pt x="92" y="436"/>
                </a:lnTo>
                <a:lnTo>
                  <a:pt x="88" y="437"/>
                </a:lnTo>
                <a:lnTo>
                  <a:pt x="84" y="439"/>
                </a:lnTo>
                <a:lnTo>
                  <a:pt x="83" y="442"/>
                </a:lnTo>
                <a:lnTo>
                  <a:pt x="81" y="447"/>
                </a:lnTo>
                <a:lnTo>
                  <a:pt x="81" y="447"/>
                </a:lnTo>
                <a:lnTo>
                  <a:pt x="81" y="507"/>
                </a:lnTo>
                <a:lnTo>
                  <a:pt x="92" y="507"/>
                </a:lnTo>
                <a:lnTo>
                  <a:pt x="81" y="506"/>
                </a:lnTo>
                <a:lnTo>
                  <a:pt x="76" y="539"/>
                </a:lnTo>
                <a:lnTo>
                  <a:pt x="76" y="541"/>
                </a:lnTo>
                <a:lnTo>
                  <a:pt x="76" y="565"/>
                </a:lnTo>
                <a:lnTo>
                  <a:pt x="88" y="553"/>
                </a:lnTo>
                <a:lnTo>
                  <a:pt x="83" y="555"/>
                </a:lnTo>
                <a:lnTo>
                  <a:pt x="80" y="557"/>
                </a:lnTo>
                <a:lnTo>
                  <a:pt x="78" y="560"/>
                </a:lnTo>
                <a:lnTo>
                  <a:pt x="76" y="565"/>
                </a:lnTo>
                <a:lnTo>
                  <a:pt x="88" y="565"/>
                </a:lnTo>
                <a:lnTo>
                  <a:pt x="88" y="553"/>
                </a:lnTo>
                <a:lnTo>
                  <a:pt x="81" y="553"/>
                </a:lnTo>
                <a:lnTo>
                  <a:pt x="81" y="553"/>
                </a:lnTo>
                <a:lnTo>
                  <a:pt x="76" y="555"/>
                </a:lnTo>
                <a:lnTo>
                  <a:pt x="73" y="557"/>
                </a:lnTo>
                <a:lnTo>
                  <a:pt x="72" y="560"/>
                </a:lnTo>
                <a:lnTo>
                  <a:pt x="70" y="565"/>
                </a:lnTo>
                <a:lnTo>
                  <a:pt x="70" y="565"/>
                </a:lnTo>
                <a:lnTo>
                  <a:pt x="70" y="644"/>
                </a:lnTo>
                <a:lnTo>
                  <a:pt x="81" y="633"/>
                </a:lnTo>
                <a:lnTo>
                  <a:pt x="76" y="635"/>
                </a:lnTo>
                <a:lnTo>
                  <a:pt x="73" y="636"/>
                </a:lnTo>
                <a:lnTo>
                  <a:pt x="72" y="640"/>
                </a:lnTo>
                <a:lnTo>
                  <a:pt x="70" y="644"/>
                </a:lnTo>
                <a:lnTo>
                  <a:pt x="81" y="644"/>
                </a:lnTo>
                <a:lnTo>
                  <a:pt x="81" y="633"/>
                </a:lnTo>
                <a:lnTo>
                  <a:pt x="75" y="633"/>
                </a:lnTo>
                <a:lnTo>
                  <a:pt x="75" y="633"/>
                </a:lnTo>
                <a:lnTo>
                  <a:pt x="70" y="635"/>
                </a:lnTo>
                <a:lnTo>
                  <a:pt x="67" y="636"/>
                </a:lnTo>
                <a:lnTo>
                  <a:pt x="65" y="640"/>
                </a:lnTo>
                <a:lnTo>
                  <a:pt x="64" y="644"/>
                </a:lnTo>
                <a:lnTo>
                  <a:pt x="64" y="644"/>
                </a:lnTo>
                <a:lnTo>
                  <a:pt x="64" y="652"/>
                </a:lnTo>
                <a:lnTo>
                  <a:pt x="86" y="652"/>
                </a:lnTo>
                <a:lnTo>
                  <a:pt x="84" y="648"/>
                </a:lnTo>
                <a:lnTo>
                  <a:pt x="83" y="644"/>
                </a:lnTo>
                <a:lnTo>
                  <a:pt x="80" y="643"/>
                </a:lnTo>
                <a:lnTo>
                  <a:pt x="75" y="641"/>
                </a:lnTo>
                <a:lnTo>
                  <a:pt x="70" y="643"/>
                </a:lnTo>
                <a:lnTo>
                  <a:pt x="67" y="644"/>
                </a:lnTo>
                <a:lnTo>
                  <a:pt x="65" y="648"/>
                </a:lnTo>
                <a:lnTo>
                  <a:pt x="64" y="652"/>
                </a:lnTo>
                <a:lnTo>
                  <a:pt x="75" y="652"/>
                </a:lnTo>
                <a:lnTo>
                  <a:pt x="86" y="652"/>
                </a:lnTo>
                <a:lnTo>
                  <a:pt x="86" y="632"/>
                </a:lnTo>
                <a:lnTo>
                  <a:pt x="86" y="632"/>
                </a:lnTo>
                <a:lnTo>
                  <a:pt x="84" y="627"/>
                </a:lnTo>
                <a:lnTo>
                  <a:pt x="83" y="624"/>
                </a:lnTo>
                <a:lnTo>
                  <a:pt x="80" y="622"/>
                </a:lnTo>
                <a:lnTo>
                  <a:pt x="75" y="620"/>
                </a:lnTo>
                <a:lnTo>
                  <a:pt x="70" y="622"/>
                </a:lnTo>
                <a:lnTo>
                  <a:pt x="70" y="622"/>
                </a:lnTo>
                <a:lnTo>
                  <a:pt x="65" y="625"/>
                </a:lnTo>
                <a:lnTo>
                  <a:pt x="81" y="635"/>
                </a:lnTo>
                <a:lnTo>
                  <a:pt x="80" y="630"/>
                </a:lnTo>
                <a:lnTo>
                  <a:pt x="78" y="627"/>
                </a:lnTo>
                <a:lnTo>
                  <a:pt x="75" y="625"/>
                </a:lnTo>
                <a:lnTo>
                  <a:pt x="70" y="624"/>
                </a:lnTo>
                <a:lnTo>
                  <a:pt x="65" y="625"/>
                </a:lnTo>
                <a:lnTo>
                  <a:pt x="70" y="635"/>
                </a:lnTo>
                <a:lnTo>
                  <a:pt x="81" y="635"/>
                </a:lnTo>
                <a:lnTo>
                  <a:pt x="81" y="632"/>
                </a:lnTo>
                <a:lnTo>
                  <a:pt x="81" y="632"/>
                </a:lnTo>
                <a:lnTo>
                  <a:pt x="80" y="627"/>
                </a:lnTo>
                <a:lnTo>
                  <a:pt x="78" y="624"/>
                </a:lnTo>
                <a:lnTo>
                  <a:pt x="75" y="622"/>
                </a:lnTo>
                <a:lnTo>
                  <a:pt x="70" y="620"/>
                </a:lnTo>
                <a:lnTo>
                  <a:pt x="65" y="622"/>
                </a:lnTo>
                <a:lnTo>
                  <a:pt x="62" y="624"/>
                </a:lnTo>
                <a:lnTo>
                  <a:pt x="60" y="627"/>
                </a:lnTo>
                <a:lnTo>
                  <a:pt x="59" y="632"/>
                </a:lnTo>
                <a:lnTo>
                  <a:pt x="59" y="632"/>
                </a:lnTo>
                <a:lnTo>
                  <a:pt x="59" y="640"/>
                </a:lnTo>
                <a:lnTo>
                  <a:pt x="75" y="630"/>
                </a:lnTo>
                <a:lnTo>
                  <a:pt x="70" y="628"/>
                </a:lnTo>
                <a:lnTo>
                  <a:pt x="65" y="630"/>
                </a:lnTo>
                <a:lnTo>
                  <a:pt x="62" y="632"/>
                </a:lnTo>
                <a:lnTo>
                  <a:pt x="60" y="635"/>
                </a:lnTo>
                <a:lnTo>
                  <a:pt x="59" y="640"/>
                </a:lnTo>
                <a:lnTo>
                  <a:pt x="70" y="640"/>
                </a:lnTo>
                <a:lnTo>
                  <a:pt x="76" y="632"/>
                </a:lnTo>
                <a:lnTo>
                  <a:pt x="70" y="627"/>
                </a:lnTo>
                <a:lnTo>
                  <a:pt x="68" y="625"/>
                </a:lnTo>
                <a:lnTo>
                  <a:pt x="64" y="624"/>
                </a:lnTo>
                <a:lnTo>
                  <a:pt x="59" y="625"/>
                </a:lnTo>
                <a:lnTo>
                  <a:pt x="56" y="627"/>
                </a:lnTo>
                <a:lnTo>
                  <a:pt x="54" y="630"/>
                </a:lnTo>
                <a:lnTo>
                  <a:pt x="53" y="635"/>
                </a:lnTo>
                <a:lnTo>
                  <a:pt x="53" y="635"/>
                </a:lnTo>
                <a:lnTo>
                  <a:pt x="53" y="681"/>
                </a:lnTo>
                <a:lnTo>
                  <a:pt x="56" y="673"/>
                </a:lnTo>
                <a:lnTo>
                  <a:pt x="54" y="676"/>
                </a:lnTo>
                <a:lnTo>
                  <a:pt x="53" y="681"/>
                </a:lnTo>
                <a:lnTo>
                  <a:pt x="64" y="681"/>
                </a:lnTo>
                <a:lnTo>
                  <a:pt x="57" y="673"/>
                </a:lnTo>
                <a:lnTo>
                  <a:pt x="51" y="678"/>
                </a:lnTo>
                <a:lnTo>
                  <a:pt x="49" y="678"/>
                </a:lnTo>
                <a:lnTo>
                  <a:pt x="48" y="681"/>
                </a:lnTo>
                <a:lnTo>
                  <a:pt x="46" y="686"/>
                </a:lnTo>
                <a:lnTo>
                  <a:pt x="46" y="686"/>
                </a:lnTo>
                <a:lnTo>
                  <a:pt x="46" y="707"/>
                </a:lnTo>
                <a:lnTo>
                  <a:pt x="57" y="707"/>
                </a:lnTo>
                <a:lnTo>
                  <a:pt x="48" y="702"/>
                </a:lnTo>
                <a:lnTo>
                  <a:pt x="43" y="710"/>
                </a:lnTo>
                <a:lnTo>
                  <a:pt x="43" y="710"/>
                </a:lnTo>
                <a:lnTo>
                  <a:pt x="41" y="714"/>
                </a:lnTo>
                <a:lnTo>
                  <a:pt x="41" y="714"/>
                </a:lnTo>
                <a:lnTo>
                  <a:pt x="41" y="735"/>
                </a:lnTo>
                <a:lnTo>
                  <a:pt x="53" y="735"/>
                </a:lnTo>
                <a:lnTo>
                  <a:pt x="43" y="732"/>
                </a:lnTo>
                <a:lnTo>
                  <a:pt x="38" y="745"/>
                </a:lnTo>
                <a:lnTo>
                  <a:pt x="37" y="748"/>
                </a:lnTo>
                <a:lnTo>
                  <a:pt x="37" y="748"/>
                </a:lnTo>
                <a:lnTo>
                  <a:pt x="37" y="794"/>
                </a:lnTo>
                <a:lnTo>
                  <a:pt x="48" y="783"/>
                </a:lnTo>
                <a:lnTo>
                  <a:pt x="43" y="785"/>
                </a:lnTo>
                <a:lnTo>
                  <a:pt x="40" y="786"/>
                </a:lnTo>
                <a:lnTo>
                  <a:pt x="38" y="789"/>
                </a:lnTo>
                <a:lnTo>
                  <a:pt x="37" y="794"/>
                </a:lnTo>
                <a:lnTo>
                  <a:pt x="48" y="794"/>
                </a:lnTo>
                <a:lnTo>
                  <a:pt x="53" y="785"/>
                </a:lnTo>
                <a:lnTo>
                  <a:pt x="45" y="781"/>
                </a:lnTo>
                <a:lnTo>
                  <a:pt x="51" y="791"/>
                </a:lnTo>
                <a:lnTo>
                  <a:pt x="49" y="786"/>
                </a:lnTo>
                <a:lnTo>
                  <a:pt x="48" y="783"/>
                </a:lnTo>
                <a:lnTo>
                  <a:pt x="45" y="781"/>
                </a:lnTo>
                <a:lnTo>
                  <a:pt x="40" y="791"/>
                </a:lnTo>
                <a:lnTo>
                  <a:pt x="51" y="791"/>
                </a:lnTo>
                <a:lnTo>
                  <a:pt x="51" y="743"/>
                </a:lnTo>
                <a:lnTo>
                  <a:pt x="51" y="743"/>
                </a:lnTo>
                <a:lnTo>
                  <a:pt x="49" y="738"/>
                </a:lnTo>
                <a:lnTo>
                  <a:pt x="48" y="735"/>
                </a:lnTo>
                <a:lnTo>
                  <a:pt x="45" y="734"/>
                </a:lnTo>
                <a:lnTo>
                  <a:pt x="40" y="732"/>
                </a:lnTo>
                <a:lnTo>
                  <a:pt x="35" y="734"/>
                </a:lnTo>
                <a:lnTo>
                  <a:pt x="32" y="735"/>
                </a:lnTo>
                <a:lnTo>
                  <a:pt x="30" y="738"/>
                </a:lnTo>
                <a:lnTo>
                  <a:pt x="29" y="743"/>
                </a:lnTo>
                <a:lnTo>
                  <a:pt x="29" y="743"/>
                </a:lnTo>
                <a:lnTo>
                  <a:pt x="29" y="931"/>
                </a:lnTo>
                <a:lnTo>
                  <a:pt x="51" y="931"/>
                </a:lnTo>
                <a:lnTo>
                  <a:pt x="49" y="927"/>
                </a:lnTo>
                <a:lnTo>
                  <a:pt x="48" y="923"/>
                </a:lnTo>
                <a:lnTo>
                  <a:pt x="45" y="922"/>
                </a:lnTo>
                <a:lnTo>
                  <a:pt x="40" y="920"/>
                </a:lnTo>
                <a:lnTo>
                  <a:pt x="35" y="922"/>
                </a:lnTo>
                <a:lnTo>
                  <a:pt x="32" y="923"/>
                </a:lnTo>
                <a:lnTo>
                  <a:pt x="30" y="927"/>
                </a:lnTo>
                <a:lnTo>
                  <a:pt x="29" y="931"/>
                </a:lnTo>
                <a:lnTo>
                  <a:pt x="40" y="931"/>
                </a:lnTo>
                <a:lnTo>
                  <a:pt x="51" y="931"/>
                </a:lnTo>
                <a:lnTo>
                  <a:pt x="51" y="928"/>
                </a:lnTo>
                <a:lnTo>
                  <a:pt x="51" y="928"/>
                </a:lnTo>
                <a:lnTo>
                  <a:pt x="49" y="923"/>
                </a:lnTo>
                <a:lnTo>
                  <a:pt x="48" y="920"/>
                </a:lnTo>
                <a:lnTo>
                  <a:pt x="45" y="919"/>
                </a:lnTo>
                <a:lnTo>
                  <a:pt x="40" y="917"/>
                </a:lnTo>
                <a:lnTo>
                  <a:pt x="35" y="919"/>
                </a:lnTo>
                <a:lnTo>
                  <a:pt x="32" y="920"/>
                </a:lnTo>
                <a:lnTo>
                  <a:pt x="30" y="923"/>
                </a:lnTo>
                <a:lnTo>
                  <a:pt x="30" y="925"/>
                </a:lnTo>
                <a:lnTo>
                  <a:pt x="25" y="941"/>
                </a:lnTo>
                <a:lnTo>
                  <a:pt x="46" y="944"/>
                </a:lnTo>
                <a:lnTo>
                  <a:pt x="45" y="939"/>
                </a:lnTo>
                <a:lnTo>
                  <a:pt x="43" y="936"/>
                </a:lnTo>
                <a:lnTo>
                  <a:pt x="40" y="934"/>
                </a:lnTo>
                <a:lnTo>
                  <a:pt x="35" y="933"/>
                </a:lnTo>
                <a:lnTo>
                  <a:pt x="30" y="934"/>
                </a:lnTo>
                <a:lnTo>
                  <a:pt x="27" y="936"/>
                </a:lnTo>
                <a:lnTo>
                  <a:pt x="25" y="939"/>
                </a:lnTo>
                <a:lnTo>
                  <a:pt x="35" y="944"/>
                </a:lnTo>
                <a:lnTo>
                  <a:pt x="46" y="944"/>
                </a:lnTo>
                <a:lnTo>
                  <a:pt x="46" y="941"/>
                </a:lnTo>
                <a:lnTo>
                  <a:pt x="46" y="941"/>
                </a:lnTo>
                <a:lnTo>
                  <a:pt x="45" y="936"/>
                </a:lnTo>
                <a:lnTo>
                  <a:pt x="43" y="933"/>
                </a:lnTo>
                <a:lnTo>
                  <a:pt x="40" y="931"/>
                </a:lnTo>
                <a:lnTo>
                  <a:pt x="35" y="930"/>
                </a:lnTo>
                <a:lnTo>
                  <a:pt x="30" y="931"/>
                </a:lnTo>
                <a:lnTo>
                  <a:pt x="27" y="933"/>
                </a:lnTo>
                <a:lnTo>
                  <a:pt x="25" y="936"/>
                </a:lnTo>
                <a:lnTo>
                  <a:pt x="24" y="941"/>
                </a:lnTo>
                <a:lnTo>
                  <a:pt x="24" y="941"/>
                </a:lnTo>
                <a:lnTo>
                  <a:pt x="24" y="1027"/>
                </a:lnTo>
                <a:lnTo>
                  <a:pt x="35" y="1016"/>
                </a:lnTo>
                <a:lnTo>
                  <a:pt x="30" y="1017"/>
                </a:lnTo>
                <a:lnTo>
                  <a:pt x="27" y="1019"/>
                </a:lnTo>
                <a:lnTo>
                  <a:pt x="25" y="1022"/>
                </a:lnTo>
                <a:lnTo>
                  <a:pt x="24" y="1027"/>
                </a:lnTo>
                <a:lnTo>
                  <a:pt x="35" y="1027"/>
                </a:lnTo>
                <a:lnTo>
                  <a:pt x="35" y="1016"/>
                </a:lnTo>
                <a:lnTo>
                  <a:pt x="29" y="1016"/>
                </a:lnTo>
                <a:lnTo>
                  <a:pt x="40" y="1027"/>
                </a:lnTo>
                <a:lnTo>
                  <a:pt x="38" y="1022"/>
                </a:lnTo>
                <a:lnTo>
                  <a:pt x="37" y="1019"/>
                </a:lnTo>
                <a:lnTo>
                  <a:pt x="33" y="1017"/>
                </a:lnTo>
                <a:lnTo>
                  <a:pt x="29" y="1027"/>
                </a:lnTo>
                <a:lnTo>
                  <a:pt x="40" y="1027"/>
                </a:lnTo>
                <a:lnTo>
                  <a:pt x="40" y="1024"/>
                </a:lnTo>
                <a:lnTo>
                  <a:pt x="40" y="1024"/>
                </a:lnTo>
                <a:lnTo>
                  <a:pt x="38" y="1019"/>
                </a:lnTo>
                <a:lnTo>
                  <a:pt x="37" y="1016"/>
                </a:lnTo>
                <a:lnTo>
                  <a:pt x="33" y="1014"/>
                </a:lnTo>
                <a:lnTo>
                  <a:pt x="29" y="1013"/>
                </a:lnTo>
                <a:lnTo>
                  <a:pt x="24" y="1014"/>
                </a:lnTo>
                <a:lnTo>
                  <a:pt x="21" y="1016"/>
                </a:lnTo>
                <a:lnTo>
                  <a:pt x="19" y="1019"/>
                </a:lnTo>
                <a:lnTo>
                  <a:pt x="17" y="1024"/>
                </a:lnTo>
                <a:lnTo>
                  <a:pt x="17" y="1024"/>
                </a:lnTo>
                <a:lnTo>
                  <a:pt x="17" y="1129"/>
                </a:lnTo>
                <a:lnTo>
                  <a:pt x="29" y="1129"/>
                </a:lnTo>
                <a:lnTo>
                  <a:pt x="19" y="1124"/>
                </a:lnTo>
                <a:lnTo>
                  <a:pt x="14" y="1132"/>
                </a:lnTo>
                <a:lnTo>
                  <a:pt x="14" y="1132"/>
                </a:lnTo>
                <a:lnTo>
                  <a:pt x="13" y="1137"/>
                </a:lnTo>
                <a:lnTo>
                  <a:pt x="13" y="1137"/>
                </a:lnTo>
                <a:lnTo>
                  <a:pt x="13" y="1166"/>
                </a:lnTo>
                <a:lnTo>
                  <a:pt x="35" y="1166"/>
                </a:lnTo>
                <a:lnTo>
                  <a:pt x="33" y="1161"/>
                </a:lnTo>
                <a:lnTo>
                  <a:pt x="32" y="1158"/>
                </a:lnTo>
                <a:lnTo>
                  <a:pt x="29" y="1156"/>
                </a:lnTo>
                <a:lnTo>
                  <a:pt x="24" y="1155"/>
                </a:lnTo>
                <a:lnTo>
                  <a:pt x="19" y="1156"/>
                </a:lnTo>
                <a:lnTo>
                  <a:pt x="16" y="1158"/>
                </a:lnTo>
                <a:lnTo>
                  <a:pt x="14" y="1161"/>
                </a:lnTo>
                <a:lnTo>
                  <a:pt x="13" y="1166"/>
                </a:lnTo>
                <a:lnTo>
                  <a:pt x="24" y="1166"/>
                </a:lnTo>
                <a:lnTo>
                  <a:pt x="35" y="1166"/>
                </a:lnTo>
                <a:lnTo>
                  <a:pt x="35" y="1153"/>
                </a:lnTo>
                <a:lnTo>
                  <a:pt x="35" y="1153"/>
                </a:lnTo>
                <a:lnTo>
                  <a:pt x="33" y="1148"/>
                </a:lnTo>
                <a:lnTo>
                  <a:pt x="32" y="1145"/>
                </a:lnTo>
                <a:lnTo>
                  <a:pt x="29" y="1143"/>
                </a:lnTo>
                <a:lnTo>
                  <a:pt x="24" y="1142"/>
                </a:lnTo>
                <a:lnTo>
                  <a:pt x="17" y="1142"/>
                </a:lnTo>
                <a:lnTo>
                  <a:pt x="17" y="1142"/>
                </a:lnTo>
                <a:lnTo>
                  <a:pt x="13" y="1143"/>
                </a:lnTo>
                <a:lnTo>
                  <a:pt x="9" y="1145"/>
                </a:lnTo>
                <a:lnTo>
                  <a:pt x="8" y="1148"/>
                </a:lnTo>
                <a:lnTo>
                  <a:pt x="6" y="1153"/>
                </a:lnTo>
                <a:lnTo>
                  <a:pt x="6" y="1153"/>
                </a:lnTo>
                <a:lnTo>
                  <a:pt x="6" y="1204"/>
                </a:lnTo>
                <a:lnTo>
                  <a:pt x="9" y="1196"/>
                </a:lnTo>
                <a:lnTo>
                  <a:pt x="8" y="1199"/>
                </a:lnTo>
                <a:lnTo>
                  <a:pt x="6" y="1204"/>
                </a:lnTo>
                <a:lnTo>
                  <a:pt x="17" y="1204"/>
                </a:lnTo>
                <a:lnTo>
                  <a:pt x="13" y="1194"/>
                </a:lnTo>
                <a:lnTo>
                  <a:pt x="6" y="1198"/>
                </a:lnTo>
                <a:lnTo>
                  <a:pt x="3" y="1199"/>
                </a:lnTo>
                <a:lnTo>
                  <a:pt x="2" y="1202"/>
                </a:lnTo>
                <a:lnTo>
                  <a:pt x="0" y="1207"/>
                </a:lnTo>
                <a:lnTo>
                  <a:pt x="0" y="1207"/>
                </a:lnTo>
                <a:lnTo>
                  <a:pt x="0" y="122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44" name="Freeform 111">
            <a:extLst>
              <a:ext uri="{FF2B5EF4-FFF2-40B4-BE49-F238E27FC236}">
                <a16:creationId xmlns:a16="http://schemas.microsoft.com/office/drawing/2014/main" id="{88BC39C3-D113-4A5D-9A96-FD6C3EE5F241}"/>
              </a:ext>
            </a:extLst>
          </p:cNvPr>
          <p:cNvSpPr>
            <a:spLocks/>
          </p:cNvSpPr>
          <p:nvPr/>
        </p:nvSpPr>
        <p:spPr bwMode="auto">
          <a:xfrm>
            <a:off x="5026025" y="2343150"/>
            <a:ext cx="1149350" cy="169863"/>
          </a:xfrm>
          <a:custGeom>
            <a:avLst/>
            <a:gdLst>
              <a:gd name="T0" fmla="*/ 16 w 724"/>
              <a:gd name="T1" fmla="*/ 106 h 107"/>
              <a:gd name="T2" fmla="*/ 21 w 724"/>
              <a:gd name="T3" fmla="*/ 98 h 107"/>
              <a:gd name="T4" fmla="*/ 35 w 724"/>
              <a:gd name="T5" fmla="*/ 88 h 107"/>
              <a:gd name="T6" fmla="*/ 65 w 724"/>
              <a:gd name="T7" fmla="*/ 91 h 107"/>
              <a:gd name="T8" fmla="*/ 70 w 724"/>
              <a:gd name="T9" fmla="*/ 80 h 107"/>
              <a:gd name="T10" fmla="*/ 105 w 724"/>
              <a:gd name="T11" fmla="*/ 80 h 107"/>
              <a:gd name="T12" fmla="*/ 97 w 724"/>
              <a:gd name="T13" fmla="*/ 79 h 107"/>
              <a:gd name="T14" fmla="*/ 134 w 724"/>
              <a:gd name="T15" fmla="*/ 77 h 107"/>
              <a:gd name="T16" fmla="*/ 190 w 724"/>
              <a:gd name="T17" fmla="*/ 83 h 107"/>
              <a:gd name="T18" fmla="*/ 199 w 724"/>
              <a:gd name="T19" fmla="*/ 79 h 107"/>
              <a:gd name="T20" fmla="*/ 218 w 724"/>
              <a:gd name="T21" fmla="*/ 74 h 107"/>
              <a:gd name="T22" fmla="*/ 237 w 724"/>
              <a:gd name="T23" fmla="*/ 67 h 107"/>
              <a:gd name="T24" fmla="*/ 229 w 724"/>
              <a:gd name="T25" fmla="*/ 59 h 107"/>
              <a:gd name="T26" fmla="*/ 276 w 724"/>
              <a:gd name="T27" fmla="*/ 56 h 107"/>
              <a:gd name="T28" fmla="*/ 287 w 724"/>
              <a:gd name="T29" fmla="*/ 40 h 107"/>
              <a:gd name="T30" fmla="*/ 309 w 724"/>
              <a:gd name="T31" fmla="*/ 47 h 107"/>
              <a:gd name="T32" fmla="*/ 314 w 724"/>
              <a:gd name="T33" fmla="*/ 50 h 107"/>
              <a:gd name="T34" fmla="*/ 344 w 724"/>
              <a:gd name="T35" fmla="*/ 48 h 107"/>
              <a:gd name="T36" fmla="*/ 355 w 724"/>
              <a:gd name="T37" fmla="*/ 37 h 107"/>
              <a:gd name="T38" fmla="*/ 402 w 724"/>
              <a:gd name="T39" fmla="*/ 48 h 107"/>
              <a:gd name="T40" fmla="*/ 430 w 724"/>
              <a:gd name="T41" fmla="*/ 32 h 107"/>
              <a:gd name="T42" fmla="*/ 454 w 724"/>
              <a:gd name="T43" fmla="*/ 39 h 107"/>
              <a:gd name="T44" fmla="*/ 477 w 724"/>
              <a:gd name="T45" fmla="*/ 35 h 107"/>
              <a:gd name="T46" fmla="*/ 505 w 724"/>
              <a:gd name="T47" fmla="*/ 20 h 107"/>
              <a:gd name="T48" fmla="*/ 540 w 724"/>
              <a:gd name="T49" fmla="*/ 31 h 107"/>
              <a:gd name="T50" fmla="*/ 596 w 724"/>
              <a:gd name="T51" fmla="*/ 31 h 107"/>
              <a:gd name="T52" fmla="*/ 620 w 724"/>
              <a:gd name="T53" fmla="*/ 28 h 107"/>
              <a:gd name="T54" fmla="*/ 673 w 724"/>
              <a:gd name="T55" fmla="*/ 28 h 107"/>
              <a:gd name="T56" fmla="*/ 682 w 724"/>
              <a:gd name="T57" fmla="*/ 23 h 107"/>
              <a:gd name="T58" fmla="*/ 706 w 724"/>
              <a:gd name="T59" fmla="*/ 28 h 107"/>
              <a:gd name="T60" fmla="*/ 724 w 724"/>
              <a:gd name="T61" fmla="*/ 23 h 107"/>
              <a:gd name="T62" fmla="*/ 706 w 724"/>
              <a:gd name="T63" fmla="*/ 5 h 107"/>
              <a:gd name="T64" fmla="*/ 682 w 724"/>
              <a:gd name="T65" fmla="*/ 0 h 107"/>
              <a:gd name="T66" fmla="*/ 673 w 724"/>
              <a:gd name="T67" fmla="*/ 5 h 107"/>
              <a:gd name="T68" fmla="*/ 620 w 724"/>
              <a:gd name="T69" fmla="*/ 5 h 107"/>
              <a:gd name="T70" fmla="*/ 596 w 724"/>
              <a:gd name="T71" fmla="*/ 8 h 107"/>
              <a:gd name="T72" fmla="*/ 540 w 724"/>
              <a:gd name="T73" fmla="*/ 8 h 107"/>
              <a:gd name="T74" fmla="*/ 499 w 724"/>
              <a:gd name="T75" fmla="*/ 12 h 107"/>
              <a:gd name="T76" fmla="*/ 477 w 724"/>
              <a:gd name="T77" fmla="*/ 13 h 107"/>
              <a:gd name="T78" fmla="*/ 454 w 724"/>
              <a:gd name="T79" fmla="*/ 16 h 107"/>
              <a:gd name="T80" fmla="*/ 418 w 724"/>
              <a:gd name="T81" fmla="*/ 29 h 107"/>
              <a:gd name="T82" fmla="*/ 395 w 724"/>
              <a:gd name="T83" fmla="*/ 26 h 107"/>
              <a:gd name="T84" fmla="*/ 351 w 724"/>
              <a:gd name="T85" fmla="*/ 28 h 107"/>
              <a:gd name="T86" fmla="*/ 349 w 724"/>
              <a:gd name="T87" fmla="*/ 28 h 107"/>
              <a:gd name="T88" fmla="*/ 311 w 724"/>
              <a:gd name="T89" fmla="*/ 28 h 107"/>
              <a:gd name="T90" fmla="*/ 304 w 724"/>
              <a:gd name="T91" fmla="*/ 26 h 107"/>
              <a:gd name="T92" fmla="*/ 282 w 724"/>
              <a:gd name="T93" fmla="*/ 31 h 107"/>
              <a:gd name="T94" fmla="*/ 271 w 724"/>
              <a:gd name="T95" fmla="*/ 34 h 107"/>
              <a:gd name="T96" fmla="*/ 236 w 724"/>
              <a:gd name="T97" fmla="*/ 37 h 107"/>
              <a:gd name="T98" fmla="*/ 229 w 724"/>
              <a:gd name="T99" fmla="*/ 48 h 107"/>
              <a:gd name="T100" fmla="*/ 220 w 724"/>
              <a:gd name="T101" fmla="*/ 50 h 107"/>
              <a:gd name="T102" fmla="*/ 202 w 724"/>
              <a:gd name="T103" fmla="*/ 53 h 107"/>
              <a:gd name="T104" fmla="*/ 190 w 724"/>
              <a:gd name="T105" fmla="*/ 61 h 107"/>
              <a:gd name="T106" fmla="*/ 148 w 724"/>
              <a:gd name="T107" fmla="*/ 61 h 107"/>
              <a:gd name="T108" fmla="*/ 115 w 724"/>
              <a:gd name="T109" fmla="*/ 56 h 107"/>
              <a:gd name="T110" fmla="*/ 86 w 724"/>
              <a:gd name="T111" fmla="*/ 67 h 107"/>
              <a:gd name="T112" fmla="*/ 81 w 724"/>
              <a:gd name="T113" fmla="*/ 71 h 107"/>
              <a:gd name="T114" fmla="*/ 62 w 724"/>
              <a:gd name="T115" fmla="*/ 83 h 107"/>
              <a:gd name="T116" fmla="*/ 53 w 724"/>
              <a:gd name="T117" fmla="*/ 88 h 107"/>
              <a:gd name="T118" fmla="*/ 24 w 724"/>
              <a:gd name="T119" fmla="*/ 83 h 107"/>
              <a:gd name="T120" fmla="*/ 2 w 724"/>
              <a:gd name="T121" fmla="*/ 88 h 107"/>
              <a:gd name="T122" fmla="*/ 6 w 724"/>
              <a:gd name="T123" fmla="*/ 8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4" h="107">
                <a:moveTo>
                  <a:pt x="22" y="93"/>
                </a:moveTo>
                <a:lnTo>
                  <a:pt x="0" y="93"/>
                </a:lnTo>
                <a:lnTo>
                  <a:pt x="0" y="96"/>
                </a:lnTo>
                <a:lnTo>
                  <a:pt x="0" y="96"/>
                </a:lnTo>
                <a:lnTo>
                  <a:pt x="2" y="101"/>
                </a:lnTo>
                <a:lnTo>
                  <a:pt x="3" y="104"/>
                </a:lnTo>
                <a:lnTo>
                  <a:pt x="6" y="106"/>
                </a:lnTo>
                <a:lnTo>
                  <a:pt x="11" y="107"/>
                </a:lnTo>
                <a:lnTo>
                  <a:pt x="16" y="106"/>
                </a:lnTo>
                <a:lnTo>
                  <a:pt x="19" y="104"/>
                </a:lnTo>
                <a:lnTo>
                  <a:pt x="21" y="101"/>
                </a:lnTo>
                <a:lnTo>
                  <a:pt x="22" y="96"/>
                </a:lnTo>
                <a:lnTo>
                  <a:pt x="22" y="93"/>
                </a:lnTo>
                <a:lnTo>
                  <a:pt x="11" y="93"/>
                </a:lnTo>
                <a:lnTo>
                  <a:pt x="11" y="104"/>
                </a:lnTo>
                <a:lnTo>
                  <a:pt x="16" y="102"/>
                </a:lnTo>
                <a:lnTo>
                  <a:pt x="19" y="101"/>
                </a:lnTo>
                <a:lnTo>
                  <a:pt x="21" y="98"/>
                </a:lnTo>
                <a:lnTo>
                  <a:pt x="11" y="104"/>
                </a:lnTo>
                <a:lnTo>
                  <a:pt x="17" y="104"/>
                </a:lnTo>
                <a:lnTo>
                  <a:pt x="24" y="104"/>
                </a:lnTo>
                <a:lnTo>
                  <a:pt x="29" y="104"/>
                </a:lnTo>
                <a:lnTo>
                  <a:pt x="29" y="104"/>
                </a:lnTo>
                <a:lnTo>
                  <a:pt x="33" y="102"/>
                </a:lnTo>
                <a:lnTo>
                  <a:pt x="35" y="102"/>
                </a:lnTo>
                <a:lnTo>
                  <a:pt x="41" y="98"/>
                </a:lnTo>
                <a:lnTo>
                  <a:pt x="35" y="88"/>
                </a:lnTo>
                <a:lnTo>
                  <a:pt x="35" y="99"/>
                </a:lnTo>
                <a:lnTo>
                  <a:pt x="40" y="98"/>
                </a:lnTo>
                <a:lnTo>
                  <a:pt x="35" y="99"/>
                </a:lnTo>
                <a:lnTo>
                  <a:pt x="40" y="99"/>
                </a:lnTo>
                <a:lnTo>
                  <a:pt x="53" y="99"/>
                </a:lnTo>
                <a:lnTo>
                  <a:pt x="53" y="99"/>
                </a:lnTo>
                <a:lnTo>
                  <a:pt x="57" y="98"/>
                </a:lnTo>
                <a:lnTo>
                  <a:pt x="61" y="96"/>
                </a:lnTo>
                <a:lnTo>
                  <a:pt x="65" y="91"/>
                </a:lnTo>
                <a:lnTo>
                  <a:pt x="57" y="83"/>
                </a:lnTo>
                <a:lnTo>
                  <a:pt x="57" y="94"/>
                </a:lnTo>
                <a:lnTo>
                  <a:pt x="62" y="93"/>
                </a:lnTo>
                <a:lnTo>
                  <a:pt x="57" y="94"/>
                </a:lnTo>
                <a:lnTo>
                  <a:pt x="62" y="94"/>
                </a:lnTo>
                <a:lnTo>
                  <a:pt x="62" y="94"/>
                </a:lnTo>
                <a:lnTo>
                  <a:pt x="67" y="94"/>
                </a:lnTo>
                <a:lnTo>
                  <a:pt x="75" y="91"/>
                </a:lnTo>
                <a:lnTo>
                  <a:pt x="70" y="80"/>
                </a:lnTo>
                <a:lnTo>
                  <a:pt x="70" y="91"/>
                </a:lnTo>
                <a:lnTo>
                  <a:pt x="75" y="91"/>
                </a:lnTo>
                <a:lnTo>
                  <a:pt x="80" y="91"/>
                </a:lnTo>
                <a:lnTo>
                  <a:pt x="86" y="91"/>
                </a:lnTo>
                <a:lnTo>
                  <a:pt x="86" y="91"/>
                </a:lnTo>
                <a:lnTo>
                  <a:pt x="91" y="90"/>
                </a:lnTo>
                <a:lnTo>
                  <a:pt x="92" y="90"/>
                </a:lnTo>
                <a:lnTo>
                  <a:pt x="104" y="82"/>
                </a:lnTo>
                <a:lnTo>
                  <a:pt x="105" y="80"/>
                </a:lnTo>
                <a:lnTo>
                  <a:pt x="107" y="77"/>
                </a:lnTo>
                <a:lnTo>
                  <a:pt x="108" y="72"/>
                </a:lnTo>
                <a:lnTo>
                  <a:pt x="108" y="67"/>
                </a:lnTo>
                <a:lnTo>
                  <a:pt x="97" y="67"/>
                </a:lnTo>
                <a:lnTo>
                  <a:pt x="97" y="79"/>
                </a:lnTo>
                <a:lnTo>
                  <a:pt x="102" y="77"/>
                </a:lnTo>
                <a:lnTo>
                  <a:pt x="105" y="75"/>
                </a:lnTo>
                <a:lnTo>
                  <a:pt x="107" y="72"/>
                </a:lnTo>
                <a:lnTo>
                  <a:pt x="97" y="79"/>
                </a:lnTo>
                <a:lnTo>
                  <a:pt x="104" y="79"/>
                </a:lnTo>
                <a:lnTo>
                  <a:pt x="108" y="79"/>
                </a:lnTo>
                <a:lnTo>
                  <a:pt x="115" y="79"/>
                </a:lnTo>
                <a:lnTo>
                  <a:pt x="121" y="79"/>
                </a:lnTo>
                <a:lnTo>
                  <a:pt x="126" y="79"/>
                </a:lnTo>
                <a:lnTo>
                  <a:pt x="131" y="79"/>
                </a:lnTo>
                <a:lnTo>
                  <a:pt x="139" y="79"/>
                </a:lnTo>
                <a:lnTo>
                  <a:pt x="139" y="67"/>
                </a:lnTo>
                <a:lnTo>
                  <a:pt x="134" y="77"/>
                </a:lnTo>
                <a:lnTo>
                  <a:pt x="143" y="82"/>
                </a:lnTo>
                <a:lnTo>
                  <a:pt x="143" y="82"/>
                </a:lnTo>
                <a:lnTo>
                  <a:pt x="148" y="83"/>
                </a:lnTo>
                <a:lnTo>
                  <a:pt x="155" y="83"/>
                </a:lnTo>
                <a:lnTo>
                  <a:pt x="166" y="83"/>
                </a:lnTo>
                <a:lnTo>
                  <a:pt x="172" y="83"/>
                </a:lnTo>
                <a:lnTo>
                  <a:pt x="177" y="83"/>
                </a:lnTo>
                <a:lnTo>
                  <a:pt x="183" y="83"/>
                </a:lnTo>
                <a:lnTo>
                  <a:pt x="190" y="83"/>
                </a:lnTo>
                <a:lnTo>
                  <a:pt x="190" y="83"/>
                </a:lnTo>
                <a:lnTo>
                  <a:pt x="194" y="82"/>
                </a:lnTo>
                <a:lnTo>
                  <a:pt x="198" y="80"/>
                </a:lnTo>
                <a:lnTo>
                  <a:pt x="202" y="75"/>
                </a:lnTo>
                <a:lnTo>
                  <a:pt x="194" y="67"/>
                </a:lnTo>
                <a:lnTo>
                  <a:pt x="194" y="79"/>
                </a:lnTo>
                <a:lnTo>
                  <a:pt x="199" y="77"/>
                </a:lnTo>
                <a:lnTo>
                  <a:pt x="194" y="79"/>
                </a:lnTo>
                <a:lnTo>
                  <a:pt x="199" y="79"/>
                </a:lnTo>
                <a:lnTo>
                  <a:pt x="199" y="79"/>
                </a:lnTo>
                <a:lnTo>
                  <a:pt x="204" y="77"/>
                </a:lnTo>
                <a:lnTo>
                  <a:pt x="206" y="77"/>
                </a:lnTo>
                <a:lnTo>
                  <a:pt x="214" y="72"/>
                </a:lnTo>
                <a:lnTo>
                  <a:pt x="207" y="63"/>
                </a:lnTo>
                <a:lnTo>
                  <a:pt x="207" y="74"/>
                </a:lnTo>
                <a:lnTo>
                  <a:pt x="212" y="74"/>
                </a:lnTo>
                <a:lnTo>
                  <a:pt x="218" y="74"/>
                </a:lnTo>
                <a:lnTo>
                  <a:pt x="218" y="74"/>
                </a:lnTo>
                <a:lnTo>
                  <a:pt x="223" y="72"/>
                </a:lnTo>
                <a:lnTo>
                  <a:pt x="223" y="72"/>
                </a:lnTo>
                <a:lnTo>
                  <a:pt x="229" y="69"/>
                </a:lnTo>
                <a:lnTo>
                  <a:pt x="225" y="59"/>
                </a:lnTo>
                <a:lnTo>
                  <a:pt x="225" y="71"/>
                </a:lnTo>
                <a:lnTo>
                  <a:pt x="229" y="71"/>
                </a:lnTo>
                <a:lnTo>
                  <a:pt x="229" y="71"/>
                </a:lnTo>
                <a:lnTo>
                  <a:pt x="234" y="69"/>
                </a:lnTo>
                <a:lnTo>
                  <a:pt x="237" y="67"/>
                </a:lnTo>
                <a:lnTo>
                  <a:pt x="239" y="64"/>
                </a:lnTo>
                <a:lnTo>
                  <a:pt x="241" y="59"/>
                </a:lnTo>
                <a:lnTo>
                  <a:pt x="241" y="48"/>
                </a:lnTo>
                <a:lnTo>
                  <a:pt x="229" y="48"/>
                </a:lnTo>
                <a:lnTo>
                  <a:pt x="229" y="59"/>
                </a:lnTo>
                <a:lnTo>
                  <a:pt x="234" y="58"/>
                </a:lnTo>
                <a:lnTo>
                  <a:pt x="237" y="56"/>
                </a:lnTo>
                <a:lnTo>
                  <a:pt x="239" y="53"/>
                </a:lnTo>
                <a:lnTo>
                  <a:pt x="229" y="59"/>
                </a:lnTo>
                <a:lnTo>
                  <a:pt x="236" y="59"/>
                </a:lnTo>
                <a:lnTo>
                  <a:pt x="241" y="59"/>
                </a:lnTo>
                <a:lnTo>
                  <a:pt x="247" y="59"/>
                </a:lnTo>
                <a:lnTo>
                  <a:pt x="253" y="59"/>
                </a:lnTo>
                <a:lnTo>
                  <a:pt x="258" y="59"/>
                </a:lnTo>
                <a:lnTo>
                  <a:pt x="263" y="59"/>
                </a:lnTo>
                <a:lnTo>
                  <a:pt x="263" y="59"/>
                </a:lnTo>
                <a:lnTo>
                  <a:pt x="268" y="59"/>
                </a:lnTo>
                <a:lnTo>
                  <a:pt x="276" y="56"/>
                </a:lnTo>
                <a:lnTo>
                  <a:pt x="271" y="45"/>
                </a:lnTo>
                <a:lnTo>
                  <a:pt x="271" y="56"/>
                </a:lnTo>
                <a:lnTo>
                  <a:pt x="276" y="56"/>
                </a:lnTo>
                <a:lnTo>
                  <a:pt x="280" y="56"/>
                </a:lnTo>
                <a:lnTo>
                  <a:pt x="280" y="56"/>
                </a:lnTo>
                <a:lnTo>
                  <a:pt x="285" y="55"/>
                </a:lnTo>
                <a:lnTo>
                  <a:pt x="287" y="55"/>
                </a:lnTo>
                <a:lnTo>
                  <a:pt x="293" y="50"/>
                </a:lnTo>
                <a:lnTo>
                  <a:pt x="287" y="40"/>
                </a:lnTo>
                <a:lnTo>
                  <a:pt x="287" y="51"/>
                </a:lnTo>
                <a:lnTo>
                  <a:pt x="292" y="50"/>
                </a:lnTo>
                <a:lnTo>
                  <a:pt x="287" y="51"/>
                </a:lnTo>
                <a:lnTo>
                  <a:pt x="293" y="51"/>
                </a:lnTo>
                <a:lnTo>
                  <a:pt x="298" y="51"/>
                </a:lnTo>
                <a:lnTo>
                  <a:pt x="298" y="51"/>
                </a:lnTo>
                <a:lnTo>
                  <a:pt x="303" y="50"/>
                </a:lnTo>
                <a:lnTo>
                  <a:pt x="303" y="50"/>
                </a:lnTo>
                <a:lnTo>
                  <a:pt x="309" y="47"/>
                </a:lnTo>
                <a:lnTo>
                  <a:pt x="304" y="37"/>
                </a:lnTo>
                <a:lnTo>
                  <a:pt x="300" y="47"/>
                </a:lnTo>
                <a:lnTo>
                  <a:pt x="304" y="48"/>
                </a:lnTo>
                <a:lnTo>
                  <a:pt x="309" y="47"/>
                </a:lnTo>
                <a:lnTo>
                  <a:pt x="298" y="47"/>
                </a:lnTo>
                <a:lnTo>
                  <a:pt x="303" y="50"/>
                </a:lnTo>
                <a:lnTo>
                  <a:pt x="304" y="50"/>
                </a:lnTo>
                <a:lnTo>
                  <a:pt x="309" y="51"/>
                </a:lnTo>
                <a:lnTo>
                  <a:pt x="314" y="50"/>
                </a:lnTo>
                <a:lnTo>
                  <a:pt x="314" y="50"/>
                </a:lnTo>
                <a:lnTo>
                  <a:pt x="320" y="47"/>
                </a:lnTo>
                <a:lnTo>
                  <a:pt x="316" y="37"/>
                </a:lnTo>
                <a:lnTo>
                  <a:pt x="316" y="48"/>
                </a:lnTo>
                <a:lnTo>
                  <a:pt x="322" y="48"/>
                </a:lnTo>
                <a:lnTo>
                  <a:pt x="327" y="48"/>
                </a:lnTo>
                <a:lnTo>
                  <a:pt x="332" y="48"/>
                </a:lnTo>
                <a:lnTo>
                  <a:pt x="339" y="48"/>
                </a:lnTo>
                <a:lnTo>
                  <a:pt x="344" y="48"/>
                </a:lnTo>
                <a:lnTo>
                  <a:pt x="344" y="37"/>
                </a:lnTo>
                <a:lnTo>
                  <a:pt x="338" y="47"/>
                </a:lnTo>
                <a:lnTo>
                  <a:pt x="343" y="50"/>
                </a:lnTo>
                <a:lnTo>
                  <a:pt x="344" y="50"/>
                </a:lnTo>
                <a:lnTo>
                  <a:pt x="349" y="51"/>
                </a:lnTo>
                <a:lnTo>
                  <a:pt x="354" y="50"/>
                </a:lnTo>
                <a:lnTo>
                  <a:pt x="354" y="50"/>
                </a:lnTo>
                <a:lnTo>
                  <a:pt x="360" y="47"/>
                </a:lnTo>
                <a:lnTo>
                  <a:pt x="355" y="37"/>
                </a:lnTo>
                <a:lnTo>
                  <a:pt x="355" y="48"/>
                </a:lnTo>
                <a:lnTo>
                  <a:pt x="362" y="48"/>
                </a:lnTo>
                <a:lnTo>
                  <a:pt x="367" y="48"/>
                </a:lnTo>
                <a:lnTo>
                  <a:pt x="373" y="48"/>
                </a:lnTo>
                <a:lnTo>
                  <a:pt x="379" y="48"/>
                </a:lnTo>
                <a:lnTo>
                  <a:pt x="384" y="48"/>
                </a:lnTo>
                <a:lnTo>
                  <a:pt x="390" y="48"/>
                </a:lnTo>
                <a:lnTo>
                  <a:pt x="395" y="48"/>
                </a:lnTo>
                <a:lnTo>
                  <a:pt x="402" y="48"/>
                </a:lnTo>
                <a:lnTo>
                  <a:pt x="408" y="48"/>
                </a:lnTo>
                <a:lnTo>
                  <a:pt x="413" y="48"/>
                </a:lnTo>
                <a:lnTo>
                  <a:pt x="419" y="48"/>
                </a:lnTo>
                <a:lnTo>
                  <a:pt x="426" y="48"/>
                </a:lnTo>
                <a:lnTo>
                  <a:pt x="426" y="48"/>
                </a:lnTo>
                <a:lnTo>
                  <a:pt x="430" y="47"/>
                </a:lnTo>
                <a:lnTo>
                  <a:pt x="434" y="45"/>
                </a:lnTo>
                <a:lnTo>
                  <a:pt x="438" y="40"/>
                </a:lnTo>
                <a:lnTo>
                  <a:pt x="430" y="32"/>
                </a:lnTo>
                <a:lnTo>
                  <a:pt x="437" y="42"/>
                </a:lnTo>
                <a:lnTo>
                  <a:pt x="443" y="37"/>
                </a:lnTo>
                <a:lnTo>
                  <a:pt x="437" y="28"/>
                </a:lnTo>
                <a:lnTo>
                  <a:pt x="437" y="39"/>
                </a:lnTo>
                <a:lnTo>
                  <a:pt x="442" y="37"/>
                </a:lnTo>
                <a:lnTo>
                  <a:pt x="437" y="39"/>
                </a:lnTo>
                <a:lnTo>
                  <a:pt x="442" y="39"/>
                </a:lnTo>
                <a:lnTo>
                  <a:pt x="448" y="39"/>
                </a:lnTo>
                <a:lnTo>
                  <a:pt x="454" y="39"/>
                </a:lnTo>
                <a:lnTo>
                  <a:pt x="454" y="39"/>
                </a:lnTo>
                <a:lnTo>
                  <a:pt x="459" y="37"/>
                </a:lnTo>
                <a:lnTo>
                  <a:pt x="461" y="37"/>
                </a:lnTo>
                <a:lnTo>
                  <a:pt x="465" y="34"/>
                </a:lnTo>
                <a:lnTo>
                  <a:pt x="459" y="24"/>
                </a:lnTo>
                <a:lnTo>
                  <a:pt x="459" y="35"/>
                </a:lnTo>
                <a:lnTo>
                  <a:pt x="464" y="35"/>
                </a:lnTo>
                <a:lnTo>
                  <a:pt x="472" y="35"/>
                </a:lnTo>
                <a:lnTo>
                  <a:pt x="477" y="35"/>
                </a:lnTo>
                <a:lnTo>
                  <a:pt x="481" y="35"/>
                </a:lnTo>
                <a:lnTo>
                  <a:pt x="488" y="35"/>
                </a:lnTo>
                <a:lnTo>
                  <a:pt x="494" y="35"/>
                </a:lnTo>
                <a:lnTo>
                  <a:pt x="499" y="35"/>
                </a:lnTo>
                <a:lnTo>
                  <a:pt x="499" y="35"/>
                </a:lnTo>
                <a:lnTo>
                  <a:pt x="504" y="34"/>
                </a:lnTo>
                <a:lnTo>
                  <a:pt x="505" y="34"/>
                </a:lnTo>
                <a:lnTo>
                  <a:pt x="512" y="29"/>
                </a:lnTo>
                <a:lnTo>
                  <a:pt x="505" y="20"/>
                </a:lnTo>
                <a:lnTo>
                  <a:pt x="505" y="31"/>
                </a:lnTo>
                <a:lnTo>
                  <a:pt x="510" y="29"/>
                </a:lnTo>
                <a:lnTo>
                  <a:pt x="505" y="31"/>
                </a:lnTo>
                <a:lnTo>
                  <a:pt x="510" y="31"/>
                </a:lnTo>
                <a:lnTo>
                  <a:pt x="516" y="31"/>
                </a:lnTo>
                <a:lnTo>
                  <a:pt x="523" y="31"/>
                </a:lnTo>
                <a:lnTo>
                  <a:pt x="528" y="31"/>
                </a:lnTo>
                <a:lnTo>
                  <a:pt x="532" y="31"/>
                </a:lnTo>
                <a:lnTo>
                  <a:pt x="540" y="31"/>
                </a:lnTo>
                <a:lnTo>
                  <a:pt x="550" y="31"/>
                </a:lnTo>
                <a:lnTo>
                  <a:pt x="558" y="31"/>
                </a:lnTo>
                <a:lnTo>
                  <a:pt x="563" y="31"/>
                </a:lnTo>
                <a:lnTo>
                  <a:pt x="567" y="31"/>
                </a:lnTo>
                <a:lnTo>
                  <a:pt x="574" y="31"/>
                </a:lnTo>
                <a:lnTo>
                  <a:pt x="580" y="31"/>
                </a:lnTo>
                <a:lnTo>
                  <a:pt x="585" y="31"/>
                </a:lnTo>
                <a:lnTo>
                  <a:pt x="591" y="31"/>
                </a:lnTo>
                <a:lnTo>
                  <a:pt x="596" y="31"/>
                </a:lnTo>
                <a:lnTo>
                  <a:pt x="596" y="31"/>
                </a:lnTo>
                <a:lnTo>
                  <a:pt x="601" y="29"/>
                </a:lnTo>
                <a:lnTo>
                  <a:pt x="601" y="29"/>
                </a:lnTo>
                <a:lnTo>
                  <a:pt x="607" y="26"/>
                </a:lnTo>
                <a:lnTo>
                  <a:pt x="603" y="16"/>
                </a:lnTo>
                <a:lnTo>
                  <a:pt x="603" y="28"/>
                </a:lnTo>
                <a:lnTo>
                  <a:pt x="609" y="28"/>
                </a:lnTo>
                <a:lnTo>
                  <a:pt x="614" y="28"/>
                </a:lnTo>
                <a:lnTo>
                  <a:pt x="620" y="28"/>
                </a:lnTo>
                <a:lnTo>
                  <a:pt x="626" y="28"/>
                </a:lnTo>
                <a:lnTo>
                  <a:pt x="631" y="28"/>
                </a:lnTo>
                <a:lnTo>
                  <a:pt x="638" y="28"/>
                </a:lnTo>
                <a:lnTo>
                  <a:pt x="642" y="28"/>
                </a:lnTo>
                <a:lnTo>
                  <a:pt x="649" y="28"/>
                </a:lnTo>
                <a:lnTo>
                  <a:pt x="655" y="28"/>
                </a:lnTo>
                <a:lnTo>
                  <a:pt x="660" y="28"/>
                </a:lnTo>
                <a:lnTo>
                  <a:pt x="665" y="28"/>
                </a:lnTo>
                <a:lnTo>
                  <a:pt x="673" y="28"/>
                </a:lnTo>
                <a:lnTo>
                  <a:pt x="677" y="28"/>
                </a:lnTo>
                <a:lnTo>
                  <a:pt x="677" y="28"/>
                </a:lnTo>
                <a:lnTo>
                  <a:pt x="682" y="26"/>
                </a:lnTo>
                <a:lnTo>
                  <a:pt x="685" y="24"/>
                </a:lnTo>
                <a:lnTo>
                  <a:pt x="690" y="20"/>
                </a:lnTo>
                <a:lnTo>
                  <a:pt x="682" y="12"/>
                </a:lnTo>
                <a:lnTo>
                  <a:pt x="682" y="23"/>
                </a:lnTo>
                <a:lnTo>
                  <a:pt x="687" y="21"/>
                </a:lnTo>
                <a:lnTo>
                  <a:pt x="682" y="23"/>
                </a:lnTo>
                <a:lnTo>
                  <a:pt x="689" y="23"/>
                </a:lnTo>
                <a:lnTo>
                  <a:pt x="695" y="23"/>
                </a:lnTo>
                <a:lnTo>
                  <a:pt x="700" y="23"/>
                </a:lnTo>
                <a:lnTo>
                  <a:pt x="700" y="12"/>
                </a:lnTo>
                <a:lnTo>
                  <a:pt x="695" y="21"/>
                </a:lnTo>
                <a:lnTo>
                  <a:pt x="693" y="21"/>
                </a:lnTo>
                <a:lnTo>
                  <a:pt x="700" y="26"/>
                </a:lnTo>
                <a:lnTo>
                  <a:pt x="701" y="26"/>
                </a:lnTo>
                <a:lnTo>
                  <a:pt x="706" y="28"/>
                </a:lnTo>
                <a:lnTo>
                  <a:pt x="711" y="26"/>
                </a:lnTo>
                <a:lnTo>
                  <a:pt x="714" y="24"/>
                </a:lnTo>
                <a:lnTo>
                  <a:pt x="719" y="20"/>
                </a:lnTo>
                <a:lnTo>
                  <a:pt x="711" y="12"/>
                </a:lnTo>
                <a:lnTo>
                  <a:pt x="711" y="23"/>
                </a:lnTo>
                <a:lnTo>
                  <a:pt x="716" y="21"/>
                </a:lnTo>
                <a:lnTo>
                  <a:pt x="711" y="23"/>
                </a:lnTo>
                <a:lnTo>
                  <a:pt x="717" y="23"/>
                </a:lnTo>
                <a:lnTo>
                  <a:pt x="724" y="23"/>
                </a:lnTo>
                <a:lnTo>
                  <a:pt x="724" y="0"/>
                </a:lnTo>
                <a:lnTo>
                  <a:pt x="717" y="0"/>
                </a:lnTo>
                <a:lnTo>
                  <a:pt x="711" y="0"/>
                </a:lnTo>
                <a:lnTo>
                  <a:pt x="711" y="0"/>
                </a:lnTo>
                <a:lnTo>
                  <a:pt x="706" y="2"/>
                </a:lnTo>
                <a:lnTo>
                  <a:pt x="703" y="4"/>
                </a:lnTo>
                <a:lnTo>
                  <a:pt x="698" y="8"/>
                </a:lnTo>
                <a:lnTo>
                  <a:pt x="711" y="7"/>
                </a:lnTo>
                <a:lnTo>
                  <a:pt x="706" y="5"/>
                </a:lnTo>
                <a:lnTo>
                  <a:pt x="701" y="7"/>
                </a:lnTo>
                <a:lnTo>
                  <a:pt x="706" y="16"/>
                </a:lnTo>
                <a:lnTo>
                  <a:pt x="713" y="8"/>
                </a:lnTo>
                <a:lnTo>
                  <a:pt x="706" y="4"/>
                </a:lnTo>
                <a:lnTo>
                  <a:pt x="705" y="2"/>
                </a:lnTo>
                <a:lnTo>
                  <a:pt x="700" y="0"/>
                </a:lnTo>
                <a:lnTo>
                  <a:pt x="695" y="0"/>
                </a:lnTo>
                <a:lnTo>
                  <a:pt x="689" y="0"/>
                </a:lnTo>
                <a:lnTo>
                  <a:pt x="682" y="0"/>
                </a:lnTo>
                <a:lnTo>
                  <a:pt x="682" y="0"/>
                </a:lnTo>
                <a:lnTo>
                  <a:pt x="677" y="2"/>
                </a:lnTo>
                <a:lnTo>
                  <a:pt x="674" y="4"/>
                </a:lnTo>
                <a:lnTo>
                  <a:pt x="669" y="8"/>
                </a:lnTo>
                <a:lnTo>
                  <a:pt x="677" y="5"/>
                </a:lnTo>
                <a:lnTo>
                  <a:pt x="673" y="7"/>
                </a:lnTo>
                <a:lnTo>
                  <a:pt x="677" y="16"/>
                </a:lnTo>
                <a:lnTo>
                  <a:pt x="677" y="5"/>
                </a:lnTo>
                <a:lnTo>
                  <a:pt x="673" y="5"/>
                </a:lnTo>
                <a:lnTo>
                  <a:pt x="665" y="5"/>
                </a:lnTo>
                <a:lnTo>
                  <a:pt x="660" y="5"/>
                </a:lnTo>
                <a:lnTo>
                  <a:pt x="655" y="5"/>
                </a:lnTo>
                <a:lnTo>
                  <a:pt x="649" y="5"/>
                </a:lnTo>
                <a:lnTo>
                  <a:pt x="642" y="5"/>
                </a:lnTo>
                <a:lnTo>
                  <a:pt x="638" y="5"/>
                </a:lnTo>
                <a:lnTo>
                  <a:pt x="631" y="5"/>
                </a:lnTo>
                <a:lnTo>
                  <a:pt x="626" y="5"/>
                </a:lnTo>
                <a:lnTo>
                  <a:pt x="620" y="5"/>
                </a:lnTo>
                <a:lnTo>
                  <a:pt x="614" y="5"/>
                </a:lnTo>
                <a:lnTo>
                  <a:pt x="609" y="5"/>
                </a:lnTo>
                <a:lnTo>
                  <a:pt x="603" y="5"/>
                </a:lnTo>
                <a:lnTo>
                  <a:pt x="603" y="5"/>
                </a:lnTo>
                <a:lnTo>
                  <a:pt x="598" y="7"/>
                </a:lnTo>
                <a:lnTo>
                  <a:pt x="598" y="7"/>
                </a:lnTo>
                <a:lnTo>
                  <a:pt x="591" y="10"/>
                </a:lnTo>
                <a:lnTo>
                  <a:pt x="596" y="20"/>
                </a:lnTo>
                <a:lnTo>
                  <a:pt x="596" y="8"/>
                </a:lnTo>
                <a:lnTo>
                  <a:pt x="591" y="8"/>
                </a:lnTo>
                <a:lnTo>
                  <a:pt x="585" y="8"/>
                </a:lnTo>
                <a:lnTo>
                  <a:pt x="580" y="8"/>
                </a:lnTo>
                <a:lnTo>
                  <a:pt x="574" y="8"/>
                </a:lnTo>
                <a:lnTo>
                  <a:pt x="567" y="8"/>
                </a:lnTo>
                <a:lnTo>
                  <a:pt x="563" y="8"/>
                </a:lnTo>
                <a:lnTo>
                  <a:pt x="558" y="8"/>
                </a:lnTo>
                <a:lnTo>
                  <a:pt x="550" y="8"/>
                </a:lnTo>
                <a:lnTo>
                  <a:pt x="540" y="8"/>
                </a:lnTo>
                <a:lnTo>
                  <a:pt x="532" y="8"/>
                </a:lnTo>
                <a:lnTo>
                  <a:pt x="528" y="8"/>
                </a:lnTo>
                <a:lnTo>
                  <a:pt x="523" y="8"/>
                </a:lnTo>
                <a:lnTo>
                  <a:pt x="516" y="8"/>
                </a:lnTo>
                <a:lnTo>
                  <a:pt x="510" y="8"/>
                </a:lnTo>
                <a:lnTo>
                  <a:pt x="505" y="8"/>
                </a:lnTo>
                <a:lnTo>
                  <a:pt x="505" y="8"/>
                </a:lnTo>
                <a:lnTo>
                  <a:pt x="500" y="10"/>
                </a:lnTo>
                <a:lnTo>
                  <a:pt x="499" y="12"/>
                </a:lnTo>
                <a:lnTo>
                  <a:pt x="493" y="16"/>
                </a:lnTo>
                <a:lnTo>
                  <a:pt x="499" y="13"/>
                </a:lnTo>
                <a:lnTo>
                  <a:pt x="494" y="15"/>
                </a:lnTo>
                <a:lnTo>
                  <a:pt x="499" y="24"/>
                </a:lnTo>
                <a:lnTo>
                  <a:pt x="499" y="13"/>
                </a:lnTo>
                <a:lnTo>
                  <a:pt x="494" y="13"/>
                </a:lnTo>
                <a:lnTo>
                  <a:pt x="488" y="13"/>
                </a:lnTo>
                <a:lnTo>
                  <a:pt x="481" y="13"/>
                </a:lnTo>
                <a:lnTo>
                  <a:pt x="477" y="13"/>
                </a:lnTo>
                <a:lnTo>
                  <a:pt x="472" y="13"/>
                </a:lnTo>
                <a:lnTo>
                  <a:pt x="464" y="13"/>
                </a:lnTo>
                <a:lnTo>
                  <a:pt x="459" y="13"/>
                </a:lnTo>
                <a:lnTo>
                  <a:pt x="459" y="13"/>
                </a:lnTo>
                <a:lnTo>
                  <a:pt x="454" y="15"/>
                </a:lnTo>
                <a:lnTo>
                  <a:pt x="454" y="15"/>
                </a:lnTo>
                <a:lnTo>
                  <a:pt x="449" y="18"/>
                </a:lnTo>
                <a:lnTo>
                  <a:pt x="454" y="28"/>
                </a:lnTo>
                <a:lnTo>
                  <a:pt x="454" y="16"/>
                </a:lnTo>
                <a:lnTo>
                  <a:pt x="448" y="16"/>
                </a:lnTo>
                <a:lnTo>
                  <a:pt x="442" y="16"/>
                </a:lnTo>
                <a:lnTo>
                  <a:pt x="437" y="16"/>
                </a:lnTo>
                <a:lnTo>
                  <a:pt x="437" y="16"/>
                </a:lnTo>
                <a:lnTo>
                  <a:pt x="432" y="18"/>
                </a:lnTo>
                <a:lnTo>
                  <a:pt x="430" y="20"/>
                </a:lnTo>
                <a:lnTo>
                  <a:pt x="424" y="24"/>
                </a:lnTo>
                <a:lnTo>
                  <a:pt x="422" y="24"/>
                </a:lnTo>
                <a:lnTo>
                  <a:pt x="418" y="29"/>
                </a:lnTo>
                <a:lnTo>
                  <a:pt x="426" y="26"/>
                </a:lnTo>
                <a:lnTo>
                  <a:pt x="421" y="28"/>
                </a:lnTo>
                <a:lnTo>
                  <a:pt x="426" y="37"/>
                </a:lnTo>
                <a:lnTo>
                  <a:pt x="426" y="26"/>
                </a:lnTo>
                <a:lnTo>
                  <a:pt x="419" y="26"/>
                </a:lnTo>
                <a:lnTo>
                  <a:pt x="413" y="26"/>
                </a:lnTo>
                <a:lnTo>
                  <a:pt x="408" y="26"/>
                </a:lnTo>
                <a:lnTo>
                  <a:pt x="402" y="26"/>
                </a:lnTo>
                <a:lnTo>
                  <a:pt x="395" y="26"/>
                </a:lnTo>
                <a:lnTo>
                  <a:pt x="390" y="26"/>
                </a:lnTo>
                <a:lnTo>
                  <a:pt x="384" y="26"/>
                </a:lnTo>
                <a:lnTo>
                  <a:pt x="379" y="26"/>
                </a:lnTo>
                <a:lnTo>
                  <a:pt x="373" y="26"/>
                </a:lnTo>
                <a:lnTo>
                  <a:pt x="367" y="26"/>
                </a:lnTo>
                <a:lnTo>
                  <a:pt x="362" y="26"/>
                </a:lnTo>
                <a:lnTo>
                  <a:pt x="355" y="26"/>
                </a:lnTo>
                <a:lnTo>
                  <a:pt x="355" y="26"/>
                </a:lnTo>
                <a:lnTo>
                  <a:pt x="351" y="28"/>
                </a:lnTo>
                <a:lnTo>
                  <a:pt x="351" y="28"/>
                </a:lnTo>
                <a:lnTo>
                  <a:pt x="344" y="31"/>
                </a:lnTo>
                <a:lnTo>
                  <a:pt x="354" y="31"/>
                </a:lnTo>
                <a:lnTo>
                  <a:pt x="349" y="29"/>
                </a:lnTo>
                <a:lnTo>
                  <a:pt x="344" y="31"/>
                </a:lnTo>
                <a:lnTo>
                  <a:pt x="349" y="40"/>
                </a:lnTo>
                <a:lnTo>
                  <a:pt x="355" y="31"/>
                </a:lnTo>
                <a:lnTo>
                  <a:pt x="351" y="28"/>
                </a:lnTo>
                <a:lnTo>
                  <a:pt x="349" y="28"/>
                </a:lnTo>
                <a:lnTo>
                  <a:pt x="344" y="26"/>
                </a:lnTo>
                <a:lnTo>
                  <a:pt x="339" y="26"/>
                </a:lnTo>
                <a:lnTo>
                  <a:pt x="332" y="26"/>
                </a:lnTo>
                <a:lnTo>
                  <a:pt x="327" y="26"/>
                </a:lnTo>
                <a:lnTo>
                  <a:pt x="322" y="26"/>
                </a:lnTo>
                <a:lnTo>
                  <a:pt x="316" y="26"/>
                </a:lnTo>
                <a:lnTo>
                  <a:pt x="316" y="26"/>
                </a:lnTo>
                <a:lnTo>
                  <a:pt x="311" y="28"/>
                </a:lnTo>
                <a:lnTo>
                  <a:pt x="311" y="28"/>
                </a:lnTo>
                <a:lnTo>
                  <a:pt x="304" y="31"/>
                </a:lnTo>
                <a:lnTo>
                  <a:pt x="314" y="31"/>
                </a:lnTo>
                <a:lnTo>
                  <a:pt x="309" y="29"/>
                </a:lnTo>
                <a:lnTo>
                  <a:pt x="304" y="31"/>
                </a:lnTo>
                <a:lnTo>
                  <a:pt x="309" y="40"/>
                </a:lnTo>
                <a:lnTo>
                  <a:pt x="316" y="31"/>
                </a:lnTo>
                <a:lnTo>
                  <a:pt x="311" y="28"/>
                </a:lnTo>
                <a:lnTo>
                  <a:pt x="309" y="28"/>
                </a:lnTo>
                <a:lnTo>
                  <a:pt x="304" y="26"/>
                </a:lnTo>
                <a:lnTo>
                  <a:pt x="300" y="28"/>
                </a:lnTo>
                <a:lnTo>
                  <a:pt x="300" y="28"/>
                </a:lnTo>
                <a:lnTo>
                  <a:pt x="293" y="31"/>
                </a:lnTo>
                <a:lnTo>
                  <a:pt x="298" y="40"/>
                </a:lnTo>
                <a:lnTo>
                  <a:pt x="298" y="29"/>
                </a:lnTo>
                <a:lnTo>
                  <a:pt x="293" y="29"/>
                </a:lnTo>
                <a:lnTo>
                  <a:pt x="287" y="29"/>
                </a:lnTo>
                <a:lnTo>
                  <a:pt x="287" y="29"/>
                </a:lnTo>
                <a:lnTo>
                  <a:pt x="282" y="31"/>
                </a:lnTo>
                <a:lnTo>
                  <a:pt x="280" y="32"/>
                </a:lnTo>
                <a:lnTo>
                  <a:pt x="274" y="37"/>
                </a:lnTo>
                <a:lnTo>
                  <a:pt x="280" y="34"/>
                </a:lnTo>
                <a:lnTo>
                  <a:pt x="276" y="35"/>
                </a:lnTo>
                <a:lnTo>
                  <a:pt x="280" y="45"/>
                </a:lnTo>
                <a:lnTo>
                  <a:pt x="280" y="34"/>
                </a:lnTo>
                <a:lnTo>
                  <a:pt x="276" y="34"/>
                </a:lnTo>
                <a:lnTo>
                  <a:pt x="271" y="34"/>
                </a:lnTo>
                <a:lnTo>
                  <a:pt x="271" y="34"/>
                </a:lnTo>
                <a:lnTo>
                  <a:pt x="268" y="35"/>
                </a:lnTo>
                <a:lnTo>
                  <a:pt x="260" y="39"/>
                </a:lnTo>
                <a:lnTo>
                  <a:pt x="263" y="48"/>
                </a:lnTo>
                <a:lnTo>
                  <a:pt x="263" y="37"/>
                </a:lnTo>
                <a:lnTo>
                  <a:pt x="258" y="37"/>
                </a:lnTo>
                <a:lnTo>
                  <a:pt x="253" y="37"/>
                </a:lnTo>
                <a:lnTo>
                  <a:pt x="247" y="37"/>
                </a:lnTo>
                <a:lnTo>
                  <a:pt x="241" y="37"/>
                </a:lnTo>
                <a:lnTo>
                  <a:pt x="236" y="37"/>
                </a:lnTo>
                <a:lnTo>
                  <a:pt x="229" y="37"/>
                </a:lnTo>
                <a:lnTo>
                  <a:pt x="229" y="37"/>
                </a:lnTo>
                <a:lnTo>
                  <a:pt x="225" y="39"/>
                </a:lnTo>
                <a:lnTo>
                  <a:pt x="222" y="40"/>
                </a:lnTo>
                <a:lnTo>
                  <a:pt x="220" y="43"/>
                </a:lnTo>
                <a:lnTo>
                  <a:pt x="218" y="48"/>
                </a:lnTo>
                <a:lnTo>
                  <a:pt x="218" y="48"/>
                </a:lnTo>
                <a:lnTo>
                  <a:pt x="218" y="59"/>
                </a:lnTo>
                <a:lnTo>
                  <a:pt x="229" y="48"/>
                </a:lnTo>
                <a:lnTo>
                  <a:pt x="225" y="50"/>
                </a:lnTo>
                <a:lnTo>
                  <a:pt x="222" y="51"/>
                </a:lnTo>
                <a:lnTo>
                  <a:pt x="220" y="55"/>
                </a:lnTo>
                <a:lnTo>
                  <a:pt x="218" y="59"/>
                </a:lnTo>
                <a:lnTo>
                  <a:pt x="229" y="59"/>
                </a:lnTo>
                <a:lnTo>
                  <a:pt x="229" y="48"/>
                </a:lnTo>
                <a:lnTo>
                  <a:pt x="225" y="48"/>
                </a:lnTo>
                <a:lnTo>
                  <a:pt x="225" y="48"/>
                </a:lnTo>
                <a:lnTo>
                  <a:pt x="220" y="50"/>
                </a:lnTo>
                <a:lnTo>
                  <a:pt x="220" y="50"/>
                </a:lnTo>
                <a:lnTo>
                  <a:pt x="214" y="53"/>
                </a:lnTo>
                <a:lnTo>
                  <a:pt x="218" y="63"/>
                </a:lnTo>
                <a:lnTo>
                  <a:pt x="218" y="51"/>
                </a:lnTo>
                <a:lnTo>
                  <a:pt x="212" y="51"/>
                </a:lnTo>
                <a:lnTo>
                  <a:pt x="207" y="51"/>
                </a:lnTo>
                <a:lnTo>
                  <a:pt x="207" y="51"/>
                </a:lnTo>
                <a:lnTo>
                  <a:pt x="202" y="53"/>
                </a:lnTo>
                <a:lnTo>
                  <a:pt x="202" y="53"/>
                </a:lnTo>
                <a:lnTo>
                  <a:pt x="194" y="58"/>
                </a:lnTo>
                <a:lnTo>
                  <a:pt x="199" y="67"/>
                </a:lnTo>
                <a:lnTo>
                  <a:pt x="199" y="56"/>
                </a:lnTo>
                <a:lnTo>
                  <a:pt x="194" y="56"/>
                </a:lnTo>
                <a:lnTo>
                  <a:pt x="194" y="56"/>
                </a:lnTo>
                <a:lnTo>
                  <a:pt x="190" y="58"/>
                </a:lnTo>
                <a:lnTo>
                  <a:pt x="186" y="59"/>
                </a:lnTo>
                <a:lnTo>
                  <a:pt x="182" y="64"/>
                </a:lnTo>
                <a:lnTo>
                  <a:pt x="190" y="61"/>
                </a:lnTo>
                <a:lnTo>
                  <a:pt x="185" y="63"/>
                </a:lnTo>
                <a:lnTo>
                  <a:pt x="190" y="72"/>
                </a:lnTo>
                <a:lnTo>
                  <a:pt x="190" y="61"/>
                </a:lnTo>
                <a:lnTo>
                  <a:pt x="183" y="61"/>
                </a:lnTo>
                <a:lnTo>
                  <a:pt x="177" y="61"/>
                </a:lnTo>
                <a:lnTo>
                  <a:pt x="172" y="61"/>
                </a:lnTo>
                <a:lnTo>
                  <a:pt x="166" y="61"/>
                </a:lnTo>
                <a:lnTo>
                  <a:pt x="155" y="61"/>
                </a:lnTo>
                <a:lnTo>
                  <a:pt x="148" y="61"/>
                </a:lnTo>
                <a:lnTo>
                  <a:pt x="148" y="72"/>
                </a:lnTo>
                <a:lnTo>
                  <a:pt x="153" y="63"/>
                </a:lnTo>
                <a:lnTo>
                  <a:pt x="143" y="58"/>
                </a:lnTo>
                <a:lnTo>
                  <a:pt x="143" y="58"/>
                </a:lnTo>
                <a:lnTo>
                  <a:pt x="139" y="56"/>
                </a:lnTo>
                <a:lnTo>
                  <a:pt x="131" y="56"/>
                </a:lnTo>
                <a:lnTo>
                  <a:pt x="126" y="56"/>
                </a:lnTo>
                <a:lnTo>
                  <a:pt x="121" y="56"/>
                </a:lnTo>
                <a:lnTo>
                  <a:pt x="115" y="56"/>
                </a:lnTo>
                <a:lnTo>
                  <a:pt x="108" y="56"/>
                </a:lnTo>
                <a:lnTo>
                  <a:pt x="104" y="56"/>
                </a:lnTo>
                <a:lnTo>
                  <a:pt x="97" y="56"/>
                </a:lnTo>
                <a:lnTo>
                  <a:pt x="97" y="56"/>
                </a:lnTo>
                <a:lnTo>
                  <a:pt x="92" y="58"/>
                </a:lnTo>
                <a:lnTo>
                  <a:pt x="89" y="59"/>
                </a:lnTo>
                <a:lnTo>
                  <a:pt x="88" y="63"/>
                </a:lnTo>
                <a:lnTo>
                  <a:pt x="86" y="67"/>
                </a:lnTo>
                <a:lnTo>
                  <a:pt x="86" y="67"/>
                </a:lnTo>
                <a:lnTo>
                  <a:pt x="86" y="72"/>
                </a:lnTo>
                <a:lnTo>
                  <a:pt x="89" y="64"/>
                </a:lnTo>
                <a:lnTo>
                  <a:pt x="88" y="67"/>
                </a:lnTo>
                <a:lnTo>
                  <a:pt x="86" y="72"/>
                </a:lnTo>
                <a:lnTo>
                  <a:pt x="97" y="72"/>
                </a:lnTo>
                <a:lnTo>
                  <a:pt x="91" y="64"/>
                </a:lnTo>
                <a:lnTo>
                  <a:pt x="80" y="72"/>
                </a:lnTo>
                <a:lnTo>
                  <a:pt x="86" y="69"/>
                </a:lnTo>
                <a:lnTo>
                  <a:pt x="81" y="71"/>
                </a:lnTo>
                <a:lnTo>
                  <a:pt x="86" y="80"/>
                </a:lnTo>
                <a:lnTo>
                  <a:pt x="86" y="69"/>
                </a:lnTo>
                <a:lnTo>
                  <a:pt x="80" y="69"/>
                </a:lnTo>
                <a:lnTo>
                  <a:pt x="75" y="69"/>
                </a:lnTo>
                <a:lnTo>
                  <a:pt x="70" y="69"/>
                </a:lnTo>
                <a:lnTo>
                  <a:pt x="70" y="69"/>
                </a:lnTo>
                <a:lnTo>
                  <a:pt x="67" y="71"/>
                </a:lnTo>
                <a:lnTo>
                  <a:pt x="59" y="74"/>
                </a:lnTo>
                <a:lnTo>
                  <a:pt x="62" y="83"/>
                </a:lnTo>
                <a:lnTo>
                  <a:pt x="62" y="72"/>
                </a:lnTo>
                <a:lnTo>
                  <a:pt x="57" y="72"/>
                </a:lnTo>
                <a:lnTo>
                  <a:pt x="57" y="72"/>
                </a:lnTo>
                <a:lnTo>
                  <a:pt x="53" y="74"/>
                </a:lnTo>
                <a:lnTo>
                  <a:pt x="49" y="75"/>
                </a:lnTo>
                <a:lnTo>
                  <a:pt x="45" y="80"/>
                </a:lnTo>
                <a:lnTo>
                  <a:pt x="53" y="77"/>
                </a:lnTo>
                <a:lnTo>
                  <a:pt x="48" y="79"/>
                </a:lnTo>
                <a:lnTo>
                  <a:pt x="53" y="88"/>
                </a:lnTo>
                <a:lnTo>
                  <a:pt x="53" y="77"/>
                </a:lnTo>
                <a:lnTo>
                  <a:pt x="40" y="77"/>
                </a:lnTo>
                <a:lnTo>
                  <a:pt x="35" y="77"/>
                </a:lnTo>
                <a:lnTo>
                  <a:pt x="35" y="77"/>
                </a:lnTo>
                <a:lnTo>
                  <a:pt x="30" y="79"/>
                </a:lnTo>
                <a:lnTo>
                  <a:pt x="29" y="80"/>
                </a:lnTo>
                <a:lnTo>
                  <a:pt x="22" y="85"/>
                </a:lnTo>
                <a:lnTo>
                  <a:pt x="29" y="82"/>
                </a:lnTo>
                <a:lnTo>
                  <a:pt x="24" y="83"/>
                </a:lnTo>
                <a:lnTo>
                  <a:pt x="29" y="93"/>
                </a:lnTo>
                <a:lnTo>
                  <a:pt x="29" y="82"/>
                </a:lnTo>
                <a:lnTo>
                  <a:pt x="24" y="82"/>
                </a:lnTo>
                <a:lnTo>
                  <a:pt x="17" y="82"/>
                </a:lnTo>
                <a:lnTo>
                  <a:pt x="11" y="82"/>
                </a:lnTo>
                <a:lnTo>
                  <a:pt x="11" y="82"/>
                </a:lnTo>
                <a:lnTo>
                  <a:pt x="6" y="83"/>
                </a:lnTo>
                <a:lnTo>
                  <a:pt x="3" y="85"/>
                </a:lnTo>
                <a:lnTo>
                  <a:pt x="2" y="88"/>
                </a:lnTo>
                <a:lnTo>
                  <a:pt x="0" y="93"/>
                </a:lnTo>
                <a:lnTo>
                  <a:pt x="0" y="93"/>
                </a:lnTo>
                <a:lnTo>
                  <a:pt x="0" y="96"/>
                </a:lnTo>
                <a:lnTo>
                  <a:pt x="22" y="96"/>
                </a:lnTo>
                <a:lnTo>
                  <a:pt x="21" y="91"/>
                </a:lnTo>
                <a:lnTo>
                  <a:pt x="19" y="88"/>
                </a:lnTo>
                <a:lnTo>
                  <a:pt x="16" y="86"/>
                </a:lnTo>
                <a:lnTo>
                  <a:pt x="11" y="85"/>
                </a:lnTo>
                <a:lnTo>
                  <a:pt x="6" y="86"/>
                </a:lnTo>
                <a:lnTo>
                  <a:pt x="3" y="88"/>
                </a:lnTo>
                <a:lnTo>
                  <a:pt x="2" y="91"/>
                </a:lnTo>
                <a:lnTo>
                  <a:pt x="0" y="96"/>
                </a:lnTo>
                <a:lnTo>
                  <a:pt x="11" y="96"/>
                </a:lnTo>
                <a:lnTo>
                  <a:pt x="22" y="96"/>
                </a:lnTo>
                <a:lnTo>
                  <a:pt x="22" y="9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45" name="Freeform 112">
            <a:extLst>
              <a:ext uri="{FF2B5EF4-FFF2-40B4-BE49-F238E27FC236}">
                <a16:creationId xmlns:a16="http://schemas.microsoft.com/office/drawing/2014/main" id="{7667ADC3-3CDF-434E-A8D8-C5A3D1A571C4}"/>
              </a:ext>
            </a:extLst>
          </p:cNvPr>
          <p:cNvSpPr>
            <a:spLocks/>
          </p:cNvSpPr>
          <p:nvPr/>
        </p:nvSpPr>
        <p:spPr bwMode="auto">
          <a:xfrm>
            <a:off x="6175375" y="2298700"/>
            <a:ext cx="1155700" cy="80963"/>
          </a:xfrm>
          <a:custGeom>
            <a:avLst/>
            <a:gdLst>
              <a:gd name="T0" fmla="*/ 22 w 728"/>
              <a:gd name="T1" fmla="*/ 51 h 51"/>
              <a:gd name="T2" fmla="*/ 57 w 728"/>
              <a:gd name="T3" fmla="*/ 51 h 51"/>
              <a:gd name="T4" fmla="*/ 91 w 728"/>
              <a:gd name="T5" fmla="*/ 51 h 51"/>
              <a:gd name="T6" fmla="*/ 119 w 728"/>
              <a:gd name="T7" fmla="*/ 49 h 51"/>
              <a:gd name="T8" fmla="*/ 119 w 728"/>
              <a:gd name="T9" fmla="*/ 46 h 51"/>
              <a:gd name="T10" fmla="*/ 150 w 728"/>
              <a:gd name="T11" fmla="*/ 46 h 51"/>
              <a:gd name="T12" fmla="*/ 159 w 728"/>
              <a:gd name="T13" fmla="*/ 43 h 51"/>
              <a:gd name="T14" fmla="*/ 194 w 728"/>
              <a:gd name="T15" fmla="*/ 43 h 51"/>
              <a:gd name="T16" fmla="*/ 228 w 728"/>
              <a:gd name="T17" fmla="*/ 43 h 51"/>
              <a:gd name="T18" fmla="*/ 236 w 728"/>
              <a:gd name="T19" fmla="*/ 38 h 51"/>
              <a:gd name="T20" fmla="*/ 269 w 728"/>
              <a:gd name="T21" fmla="*/ 38 h 51"/>
              <a:gd name="T22" fmla="*/ 304 w 728"/>
              <a:gd name="T23" fmla="*/ 38 h 51"/>
              <a:gd name="T24" fmla="*/ 338 w 728"/>
              <a:gd name="T25" fmla="*/ 38 h 51"/>
              <a:gd name="T26" fmla="*/ 373 w 728"/>
              <a:gd name="T27" fmla="*/ 38 h 51"/>
              <a:gd name="T28" fmla="*/ 397 w 728"/>
              <a:gd name="T29" fmla="*/ 36 h 51"/>
              <a:gd name="T30" fmla="*/ 413 w 728"/>
              <a:gd name="T31" fmla="*/ 35 h 51"/>
              <a:gd name="T32" fmla="*/ 446 w 728"/>
              <a:gd name="T33" fmla="*/ 35 h 51"/>
              <a:gd name="T34" fmla="*/ 481 w 728"/>
              <a:gd name="T35" fmla="*/ 35 h 51"/>
              <a:gd name="T36" fmla="*/ 487 w 728"/>
              <a:gd name="T37" fmla="*/ 30 h 51"/>
              <a:gd name="T38" fmla="*/ 510 w 728"/>
              <a:gd name="T39" fmla="*/ 30 h 51"/>
              <a:gd name="T40" fmla="*/ 534 w 728"/>
              <a:gd name="T41" fmla="*/ 28 h 51"/>
              <a:gd name="T42" fmla="*/ 538 w 728"/>
              <a:gd name="T43" fmla="*/ 25 h 51"/>
              <a:gd name="T44" fmla="*/ 574 w 728"/>
              <a:gd name="T45" fmla="*/ 25 h 51"/>
              <a:gd name="T46" fmla="*/ 609 w 728"/>
              <a:gd name="T47" fmla="*/ 25 h 51"/>
              <a:gd name="T48" fmla="*/ 642 w 728"/>
              <a:gd name="T49" fmla="*/ 25 h 51"/>
              <a:gd name="T50" fmla="*/ 671 w 728"/>
              <a:gd name="T51" fmla="*/ 25 h 51"/>
              <a:gd name="T52" fmla="*/ 682 w 728"/>
              <a:gd name="T53" fmla="*/ 22 h 51"/>
              <a:gd name="T54" fmla="*/ 719 w 728"/>
              <a:gd name="T55" fmla="*/ 22 h 51"/>
              <a:gd name="T56" fmla="*/ 711 w 728"/>
              <a:gd name="T57" fmla="*/ 0 h 51"/>
              <a:gd name="T58" fmla="*/ 677 w 728"/>
              <a:gd name="T59" fmla="*/ 0 h 51"/>
              <a:gd name="T60" fmla="*/ 671 w 728"/>
              <a:gd name="T61" fmla="*/ 3 h 51"/>
              <a:gd name="T62" fmla="*/ 637 w 728"/>
              <a:gd name="T63" fmla="*/ 3 h 51"/>
              <a:gd name="T64" fmla="*/ 602 w 728"/>
              <a:gd name="T65" fmla="*/ 3 h 51"/>
              <a:gd name="T66" fmla="*/ 569 w 728"/>
              <a:gd name="T67" fmla="*/ 3 h 51"/>
              <a:gd name="T68" fmla="*/ 534 w 728"/>
              <a:gd name="T69" fmla="*/ 3 h 51"/>
              <a:gd name="T70" fmla="*/ 523 w 728"/>
              <a:gd name="T71" fmla="*/ 9 h 51"/>
              <a:gd name="T72" fmla="*/ 505 w 728"/>
              <a:gd name="T73" fmla="*/ 8 h 51"/>
              <a:gd name="T74" fmla="*/ 481 w 728"/>
              <a:gd name="T75" fmla="*/ 11 h 51"/>
              <a:gd name="T76" fmla="*/ 476 w 728"/>
              <a:gd name="T77" fmla="*/ 12 h 51"/>
              <a:gd name="T78" fmla="*/ 441 w 728"/>
              <a:gd name="T79" fmla="*/ 12 h 51"/>
              <a:gd name="T80" fmla="*/ 406 w 728"/>
              <a:gd name="T81" fmla="*/ 12 h 51"/>
              <a:gd name="T82" fmla="*/ 385 w 728"/>
              <a:gd name="T83" fmla="*/ 17 h 51"/>
              <a:gd name="T84" fmla="*/ 368 w 728"/>
              <a:gd name="T85" fmla="*/ 16 h 51"/>
              <a:gd name="T86" fmla="*/ 333 w 728"/>
              <a:gd name="T87" fmla="*/ 16 h 51"/>
              <a:gd name="T88" fmla="*/ 299 w 728"/>
              <a:gd name="T89" fmla="*/ 16 h 51"/>
              <a:gd name="T90" fmla="*/ 263 w 728"/>
              <a:gd name="T91" fmla="*/ 16 h 51"/>
              <a:gd name="T92" fmla="*/ 236 w 728"/>
              <a:gd name="T93" fmla="*/ 16 h 51"/>
              <a:gd name="T94" fmla="*/ 223 w 728"/>
              <a:gd name="T95" fmla="*/ 20 h 51"/>
              <a:gd name="T96" fmla="*/ 189 w 728"/>
              <a:gd name="T97" fmla="*/ 20 h 51"/>
              <a:gd name="T98" fmla="*/ 154 w 728"/>
              <a:gd name="T99" fmla="*/ 20 h 51"/>
              <a:gd name="T100" fmla="*/ 150 w 728"/>
              <a:gd name="T101" fmla="*/ 24 h 51"/>
              <a:gd name="T102" fmla="*/ 119 w 728"/>
              <a:gd name="T103" fmla="*/ 24 h 51"/>
              <a:gd name="T104" fmla="*/ 114 w 728"/>
              <a:gd name="T105" fmla="*/ 40 h 51"/>
              <a:gd name="T106" fmla="*/ 86 w 728"/>
              <a:gd name="T107" fmla="*/ 28 h 51"/>
              <a:gd name="T108" fmla="*/ 51 w 728"/>
              <a:gd name="T109" fmla="*/ 28 h 51"/>
              <a:gd name="T110" fmla="*/ 17 w 728"/>
              <a:gd name="T111" fmla="*/ 2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28" h="51">
                <a:moveTo>
                  <a:pt x="0" y="28"/>
                </a:moveTo>
                <a:lnTo>
                  <a:pt x="0" y="51"/>
                </a:lnTo>
                <a:lnTo>
                  <a:pt x="4" y="51"/>
                </a:lnTo>
                <a:lnTo>
                  <a:pt x="9" y="51"/>
                </a:lnTo>
                <a:lnTo>
                  <a:pt x="17" y="51"/>
                </a:lnTo>
                <a:lnTo>
                  <a:pt x="22" y="51"/>
                </a:lnTo>
                <a:lnTo>
                  <a:pt x="27" y="51"/>
                </a:lnTo>
                <a:lnTo>
                  <a:pt x="35" y="51"/>
                </a:lnTo>
                <a:lnTo>
                  <a:pt x="40" y="51"/>
                </a:lnTo>
                <a:lnTo>
                  <a:pt x="44" y="51"/>
                </a:lnTo>
                <a:lnTo>
                  <a:pt x="51" y="51"/>
                </a:lnTo>
                <a:lnTo>
                  <a:pt x="57" y="51"/>
                </a:lnTo>
                <a:lnTo>
                  <a:pt x="62" y="51"/>
                </a:lnTo>
                <a:lnTo>
                  <a:pt x="68" y="51"/>
                </a:lnTo>
                <a:lnTo>
                  <a:pt x="73" y="51"/>
                </a:lnTo>
                <a:lnTo>
                  <a:pt x="79" y="51"/>
                </a:lnTo>
                <a:lnTo>
                  <a:pt x="86" y="51"/>
                </a:lnTo>
                <a:lnTo>
                  <a:pt x="91" y="51"/>
                </a:lnTo>
                <a:lnTo>
                  <a:pt x="97" y="51"/>
                </a:lnTo>
                <a:lnTo>
                  <a:pt x="103" y="51"/>
                </a:lnTo>
                <a:lnTo>
                  <a:pt x="108" y="51"/>
                </a:lnTo>
                <a:lnTo>
                  <a:pt x="114" y="51"/>
                </a:lnTo>
                <a:lnTo>
                  <a:pt x="114" y="51"/>
                </a:lnTo>
                <a:lnTo>
                  <a:pt x="119" y="49"/>
                </a:lnTo>
                <a:lnTo>
                  <a:pt x="122" y="48"/>
                </a:lnTo>
                <a:lnTo>
                  <a:pt x="127" y="43"/>
                </a:lnTo>
                <a:lnTo>
                  <a:pt x="119" y="35"/>
                </a:lnTo>
                <a:lnTo>
                  <a:pt x="119" y="46"/>
                </a:lnTo>
                <a:lnTo>
                  <a:pt x="124" y="44"/>
                </a:lnTo>
                <a:lnTo>
                  <a:pt x="119" y="46"/>
                </a:lnTo>
                <a:lnTo>
                  <a:pt x="126" y="46"/>
                </a:lnTo>
                <a:lnTo>
                  <a:pt x="132" y="46"/>
                </a:lnTo>
                <a:lnTo>
                  <a:pt x="137" y="46"/>
                </a:lnTo>
                <a:lnTo>
                  <a:pt x="142" y="46"/>
                </a:lnTo>
                <a:lnTo>
                  <a:pt x="150" y="46"/>
                </a:lnTo>
                <a:lnTo>
                  <a:pt x="150" y="46"/>
                </a:lnTo>
                <a:lnTo>
                  <a:pt x="154" y="44"/>
                </a:lnTo>
                <a:lnTo>
                  <a:pt x="156" y="44"/>
                </a:lnTo>
                <a:lnTo>
                  <a:pt x="161" y="41"/>
                </a:lnTo>
                <a:lnTo>
                  <a:pt x="154" y="32"/>
                </a:lnTo>
                <a:lnTo>
                  <a:pt x="154" y="43"/>
                </a:lnTo>
                <a:lnTo>
                  <a:pt x="159" y="43"/>
                </a:lnTo>
                <a:lnTo>
                  <a:pt x="167" y="43"/>
                </a:lnTo>
                <a:lnTo>
                  <a:pt x="172" y="43"/>
                </a:lnTo>
                <a:lnTo>
                  <a:pt x="177" y="43"/>
                </a:lnTo>
                <a:lnTo>
                  <a:pt x="183" y="43"/>
                </a:lnTo>
                <a:lnTo>
                  <a:pt x="189" y="43"/>
                </a:lnTo>
                <a:lnTo>
                  <a:pt x="194" y="43"/>
                </a:lnTo>
                <a:lnTo>
                  <a:pt x="201" y="43"/>
                </a:lnTo>
                <a:lnTo>
                  <a:pt x="205" y="43"/>
                </a:lnTo>
                <a:lnTo>
                  <a:pt x="212" y="43"/>
                </a:lnTo>
                <a:lnTo>
                  <a:pt x="218" y="43"/>
                </a:lnTo>
                <a:lnTo>
                  <a:pt x="223" y="43"/>
                </a:lnTo>
                <a:lnTo>
                  <a:pt x="228" y="43"/>
                </a:lnTo>
                <a:lnTo>
                  <a:pt x="228" y="43"/>
                </a:lnTo>
                <a:lnTo>
                  <a:pt x="232" y="41"/>
                </a:lnTo>
                <a:lnTo>
                  <a:pt x="234" y="41"/>
                </a:lnTo>
                <a:lnTo>
                  <a:pt x="242" y="36"/>
                </a:lnTo>
                <a:lnTo>
                  <a:pt x="236" y="27"/>
                </a:lnTo>
                <a:lnTo>
                  <a:pt x="236" y="38"/>
                </a:lnTo>
                <a:lnTo>
                  <a:pt x="240" y="38"/>
                </a:lnTo>
                <a:lnTo>
                  <a:pt x="245" y="38"/>
                </a:lnTo>
                <a:lnTo>
                  <a:pt x="252" y="38"/>
                </a:lnTo>
                <a:lnTo>
                  <a:pt x="258" y="38"/>
                </a:lnTo>
                <a:lnTo>
                  <a:pt x="263" y="38"/>
                </a:lnTo>
                <a:lnTo>
                  <a:pt x="269" y="38"/>
                </a:lnTo>
                <a:lnTo>
                  <a:pt x="274" y="38"/>
                </a:lnTo>
                <a:lnTo>
                  <a:pt x="280" y="38"/>
                </a:lnTo>
                <a:lnTo>
                  <a:pt x="287" y="38"/>
                </a:lnTo>
                <a:lnTo>
                  <a:pt x="291" y="38"/>
                </a:lnTo>
                <a:lnTo>
                  <a:pt x="299" y="38"/>
                </a:lnTo>
                <a:lnTo>
                  <a:pt x="304" y="38"/>
                </a:lnTo>
                <a:lnTo>
                  <a:pt x="309" y="38"/>
                </a:lnTo>
                <a:lnTo>
                  <a:pt x="315" y="38"/>
                </a:lnTo>
                <a:lnTo>
                  <a:pt x="322" y="38"/>
                </a:lnTo>
                <a:lnTo>
                  <a:pt x="326" y="38"/>
                </a:lnTo>
                <a:lnTo>
                  <a:pt x="333" y="38"/>
                </a:lnTo>
                <a:lnTo>
                  <a:pt x="338" y="38"/>
                </a:lnTo>
                <a:lnTo>
                  <a:pt x="344" y="38"/>
                </a:lnTo>
                <a:lnTo>
                  <a:pt x="350" y="38"/>
                </a:lnTo>
                <a:lnTo>
                  <a:pt x="355" y="38"/>
                </a:lnTo>
                <a:lnTo>
                  <a:pt x="360" y="38"/>
                </a:lnTo>
                <a:lnTo>
                  <a:pt x="368" y="38"/>
                </a:lnTo>
                <a:lnTo>
                  <a:pt x="373" y="38"/>
                </a:lnTo>
                <a:lnTo>
                  <a:pt x="377" y="38"/>
                </a:lnTo>
                <a:lnTo>
                  <a:pt x="384" y="38"/>
                </a:lnTo>
                <a:lnTo>
                  <a:pt x="390" y="38"/>
                </a:lnTo>
                <a:lnTo>
                  <a:pt x="390" y="38"/>
                </a:lnTo>
                <a:lnTo>
                  <a:pt x="395" y="36"/>
                </a:lnTo>
                <a:lnTo>
                  <a:pt x="397" y="36"/>
                </a:lnTo>
                <a:lnTo>
                  <a:pt x="401" y="33"/>
                </a:lnTo>
                <a:lnTo>
                  <a:pt x="395" y="24"/>
                </a:lnTo>
                <a:lnTo>
                  <a:pt x="395" y="35"/>
                </a:lnTo>
                <a:lnTo>
                  <a:pt x="401" y="35"/>
                </a:lnTo>
                <a:lnTo>
                  <a:pt x="406" y="35"/>
                </a:lnTo>
                <a:lnTo>
                  <a:pt x="413" y="35"/>
                </a:lnTo>
                <a:lnTo>
                  <a:pt x="419" y="35"/>
                </a:lnTo>
                <a:lnTo>
                  <a:pt x="424" y="35"/>
                </a:lnTo>
                <a:lnTo>
                  <a:pt x="428" y="35"/>
                </a:lnTo>
                <a:lnTo>
                  <a:pt x="436" y="35"/>
                </a:lnTo>
                <a:lnTo>
                  <a:pt x="441" y="35"/>
                </a:lnTo>
                <a:lnTo>
                  <a:pt x="446" y="35"/>
                </a:lnTo>
                <a:lnTo>
                  <a:pt x="454" y="35"/>
                </a:lnTo>
                <a:lnTo>
                  <a:pt x="459" y="35"/>
                </a:lnTo>
                <a:lnTo>
                  <a:pt x="464" y="35"/>
                </a:lnTo>
                <a:lnTo>
                  <a:pt x="470" y="35"/>
                </a:lnTo>
                <a:lnTo>
                  <a:pt x="476" y="35"/>
                </a:lnTo>
                <a:lnTo>
                  <a:pt x="481" y="35"/>
                </a:lnTo>
                <a:lnTo>
                  <a:pt x="481" y="35"/>
                </a:lnTo>
                <a:lnTo>
                  <a:pt x="486" y="33"/>
                </a:lnTo>
                <a:lnTo>
                  <a:pt x="487" y="33"/>
                </a:lnTo>
                <a:lnTo>
                  <a:pt x="494" y="28"/>
                </a:lnTo>
                <a:lnTo>
                  <a:pt x="487" y="19"/>
                </a:lnTo>
                <a:lnTo>
                  <a:pt x="487" y="30"/>
                </a:lnTo>
                <a:lnTo>
                  <a:pt x="492" y="28"/>
                </a:lnTo>
                <a:lnTo>
                  <a:pt x="487" y="30"/>
                </a:lnTo>
                <a:lnTo>
                  <a:pt x="492" y="30"/>
                </a:lnTo>
                <a:lnTo>
                  <a:pt x="500" y="30"/>
                </a:lnTo>
                <a:lnTo>
                  <a:pt x="505" y="30"/>
                </a:lnTo>
                <a:lnTo>
                  <a:pt x="510" y="30"/>
                </a:lnTo>
                <a:lnTo>
                  <a:pt x="516" y="30"/>
                </a:lnTo>
                <a:lnTo>
                  <a:pt x="523" y="30"/>
                </a:lnTo>
                <a:lnTo>
                  <a:pt x="527" y="30"/>
                </a:lnTo>
                <a:lnTo>
                  <a:pt x="527" y="30"/>
                </a:lnTo>
                <a:lnTo>
                  <a:pt x="532" y="28"/>
                </a:lnTo>
                <a:lnTo>
                  <a:pt x="534" y="28"/>
                </a:lnTo>
                <a:lnTo>
                  <a:pt x="540" y="24"/>
                </a:lnTo>
                <a:lnTo>
                  <a:pt x="534" y="14"/>
                </a:lnTo>
                <a:lnTo>
                  <a:pt x="534" y="25"/>
                </a:lnTo>
                <a:lnTo>
                  <a:pt x="538" y="24"/>
                </a:lnTo>
                <a:lnTo>
                  <a:pt x="534" y="25"/>
                </a:lnTo>
                <a:lnTo>
                  <a:pt x="538" y="25"/>
                </a:lnTo>
                <a:lnTo>
                  <a:pt x="545" y="25"/>
                </a:lnTo>
                <a:lnTo>
                  <a:pt x="551" y="25"/>
                </a:lnTo>
                <a:lnTo>
                  <a:pt x="556" y="25"/>
                </a:lnTo>
                <a:lnTo>
                  <a:pt x="561" y="25"/>
                </a:lnTo>
                <a:lnTo>
                  <a:pt x="569" y="25"/>
                </a:lnTo>
                <a:lnTo>
                  <a:pt x="574" y="25"/>
                </a:lnTo>
                <a:lnTo>
                  <a:pt x="578" y="25"/>
                </a:lnTo>
                <a:lnTo>
                  <a:pt x="586" y="25"/>
                </a:lnTo>
                <a:lnTo>
                  <a:pt x="591" y="25"/>
                </a:lnTo>
                <a:lnTo>
                  <a:pt x="596" y="25"/>
                </a:lnTo>
                <a:lnTo>
                  <a:pt x="602" y="25"/>
                </a:lnTo>
                <a:lnTo>
                  <a:pt x="609" y="25"/>
                </a:lnTo>
                <a:lnTo>
                  <a:pt x="613" y="25"/>
                </a:lnTo>
                <a:lnTo>
                  <a:pt x="620" y="25"/>
                </a:lnTo>
                <a:lnTo>
                  <a:pt x="625" y="25"/>
                </a:lnTo>
                <a:lnTo>
                  <a:pt x="631" y="25"/>
                </a:lnTo>
                <a:lnTo>
                  <a:pt x="637" y="25"/>
                </a:lnTo>
                <a:lnTo>
                  <a:pt x="642" y="25"/>
                </a:lnTo>
                <a:lnTo>
                  <a:pt x="647" y="25"/>
                </a:lnTo>
                <a:lnTo>
                  <a:pt x="655" y="25"/>
                </a:lnTo>
                <a:lnTo>
                  <a:pt x="660" y="25"/>
                </a:lnTo>
                <a:lnTo>
                  <a:pt x="664" y="25"/>
                </a:lnTo>
                <a:lnTo>
                  <a:pt x="671" y="25"/>
                </a:lnTo>
                <a:lnTo>
                  <a:pt x="671" y="25"/>
                </a:lnTo>
                <a:lnTo>
                  <a:pt x="676" y="24"/>
                </a:lnTo>
                <a:lnTo>
                  <a:pt x="676" y="24"/>
                </a:lnTo>
                <a:lnTo>
                  <a:pt x="682" y="20"/>
                </a:lnTo>
                <a:lnTo>
                  <a:pt x="677" y="11"/>
                </a:lnTo>
                <a:lnTo>
                  <a:pt x="677" y="22"/>
                </a:lnTo>
                <a:lnTo>
                  <a:pt x="682" y="22"/>
                </a:lnTo>
                <a:lnTo>
                  <a:pt x="688" y="22"/>
                </a:lnTo>
                <a:lnTo>
                  <a:pt x="693" y="22"/>
                </a:lnTo>
                <a:lnTo>
                  <a:pt x="701" y="22"/>
                </a:lnTo>
                <a:lnTo>
                  <a:pt x="706" y="22"/>
                </a:lnTo>
                <a:lnTo>
                  <a:pt x="711" y="22"/>
                </a:lnTo>
                <a:lnTo>
                  <a:pt x="719" y="22"/>
                </a:lnTo>
                <a:lnTo>
                  <a:pt x="723" y="22"/>
                </a:lnTo>
                <a:lnTo>
                  <a:pt x="728" y="22"/>
                </a:lnTo>
                <a:lnTo>
                  <a:pt x="728" y="0"/>
                </a:lnTo>
                <a:lnTo>
                  <a:pt x="723" y="0"/>
                </a:lnTo>
                <a:lnTo>
                  <a:pt x="719" y="0"/>
                </a:lnTo>
                <a:lnTo>
                  <a:pt x="711" y="0"/>
                </a:lnTo>
                <a:lnTo>
                  <a:pt x="706" y="0"/>
                </a:lnTo>
                <a:lnTo>
                  <a:pt x="701" y="0"/>
                </a:lnTo>
                <a:lnTo>
                  <a:pt x="693" y="0"/>
                </a:lnTo>
                <a:lnTo>
                  <a:pt x="688" y="0"/>
                </a:lnTo>
                <a:lnTo>
                  <a:pt x="682" y="0"/>
                </a:lnTo>
                <a:lnTo>
                  <a:pt x="677" y="0"/>
                </a:lnTo>
                <a:lnTo>
                  <a:pt x="677" y="0"/>
                </a:lnTo>
                <a:lnTo>
                  <a:pt x="672" y="1"/>
                </a:lnTo>
                <a:lnTo>
                  <a:pt x="672" y="1"/>
                </a:lnTo>
                <a:lnTo>
                  <a:pt x="666" y="4"/>
                </a:lnTo>
                <a:lnTo>
                  <a:pt x="671" y="14"/>
                </a:lnTo>
                <a:lnTo>
                  <a:pt x="671" y="3"/>
                </a:lnTo>
                <a:lnTo>
                  <a:pt x="664" y="3"/>
                </a:lnTo>
                <a:lnTo>
                  <a:pt x="660" y="3"/>
                </a:lnTo>
                <a:lnTo>
                  <a:pt x="655" y="3"/>
                </a:lnTo>
                <a:lnTo>
                  <a:pt x="647" y="3"/>
                </a:lnTo>
                <a:lnTo>
                  <a:pt x="642" y="3"/>
                </a:lnTo>
                <a:lnTo>
                  <a:pt x="637" y="3"/>
                </a:lnTo>
                <a:lnTo>
                  <a:pt x="631" y="3"/>
                </a:lnTo>
                <a:lnTo>
                  <a:pt x="625" y="3"/>
                </a:lnTo>
                <a:lnTo>
                  <a:pt x="620" y="3"/>
                </a:lnTo>
                <a:lnTo>
                  <a:pt x="613" y="3"/>
                </a:lnTo>
                <a:lnTo>
                  <a:pt x="609" y="3"/>
                </a:lnTo>
                <a:lnTo>
                  <a:pt x="602" y="3"/>
                </a:lnTo>
                <a:lnTo>
                  <a:pt x="596" y="3"/>
                </a:lnTo>
                <a:lnTo>
                  <a:pt x="591" y="3"/>
                </a:lnTo>
                <a:lnTo>
                  <a:pt x="586" y="3"/>
                </a:lnTo>
                <a:lnTo>
                  <a:pt x="578" y="3"/>
                </a:lnTo>
                <a:lnTo>
                  <a:pt x="574" y="3"/>
                </a:lnTo>
                <a:lnTo>
                  <a:pt x="569" y="3"/>
                </a:lnTo>
                <a:lnTo>
                  <a:pt x="561" y="3"/>
                </a:lnTo>
                <a:lnTo>
                  <a:pt x="556" y="3"/>
                </a:lnTo>
                <a:lnTo>
                  <a:pt x="551" y="3"/>
                </a:lnTo>
                <a:lnTo>
                  <a:pt x="545" y="3"/>
                </a:lnTo>
                <a:lnTo>
                  <a:pt x="538" y="3"/>
                </a:lnTo>
                <a:lnTo>
                  <a:pt x="534" y="3"/>
                </a:lnTo>
                <a:lnTo>
                  <a:pt x="534" y="3"/>
                </a:lnTo>
                <a:lnTo>
                  <a:pt x="529" y="4"/>
                </a:lnTo>
                <a:lnTo>
                  <a:pt x="527" y="6"/>
                </a:lnTo>
                <a:lnTo>
                  <a:pt x="521" y="11"/>
                </a:lnTo>
                <a:lnTo>
                  <a:pt x="527" y="8"/>
                </a:lnTo>
                <a:lnTo>
                  <a:pt x="523" y="9"/>
                </a:lnTo>
                <a:lnTo>
                  <a:pt x="527" y="19"/>
                </a:lnTo>
                <a:lnTo>
                  <a:pt x="527" y="8"/>
                </a:lnTo>
                <a:lnTo>
                  <a:pt x="523" y="8"/>
                </a:lnTo>
                <a:lnTo>
                  <a:pt x="516" y="8"/>
                </a:lnTo>
                <a:lnTo>
                  <a:pt x="510" y="8"/>
                </a:lnTo>
                <a:lnTo>
                  <a:pt x="505" y="8"/>
                </a:lnTo>
                <a:lnTo>
                  <a:pt x="500" y="8"/>
                </a:lnTo>
                <a:lnTo>
                  <a:pt x="492" y="8"/>
                </a:lnTo>
                <a:lnTo>
                  <a:pt x="487" y="8"/>
                </a:lnTo>
                <a:lnTo>
                  <a:pt x="487" y="8"/>
                </a:lnTo>
                <a:lnTo>
                  <a:pt x="483" y="9"/>
                </a:lnTo>
                <a:lnTo>
                  <a:pt x="481" y="11"/>
                </a:lnTo>
                <a:lnTo>
                  <a:pt x="475" y="16"/>
                </a:lnTo>
                <a:lnTo>
                  <a:pt x="481" y="12"/>
                </a:lnTo>
                <a:lnTo>
                  <a:pt x="476" y="14"/>
                </a:lnTo>
                <a:lnTo>
                  <a:pt x="481" y="24"/>
                </a:lnTo>
                <a:lnTo>
                  <a:pt x="481" y="12"/>
                </a:lnTo>
                <a:lnTo>
                  <a:pt x="476" y="12"/>
                </a:lnTo>
                <a:lnTo>
                  <a:pt x="470" y="12"/>
                </a:lnTo>
                <a:lnTo>
                  <a:pt x="464" y="12"/>
                </a:lnTo>
                <a:lnTo>
                  <a:pt x="459" y="12"/>
                </a:lnTo>
                <a:lnTo>
                  <a:pt x="454" y="12"/>
                </a:lnTo>
                <a:lnTo>
                  <a:pt x="446" y="12"/>
                </a:lnTo>
                <a:lnTo>
                  <a:pt x="441" y="12"/>
                </a:lnTo>
                <a:lnTo>
                  <a:pt x="436" y="12"/>
                </a:lnTo>
                <a:lnTo>
                  <a:pt x="428" y="12"/>
                </a:lnTo>
                <a:lnTo>
                  <a:pt x="424" y="12"/>
                </a:lnTo>
                <a:lnTo>
                  <a:pt x="419" y="12"/>
                </a:lnTo>
                <a:lnTo>
                  <a:pt x="413" y="12"/>
                </a:lnTo>
                <a:lnTo>
                  <a:pt x="406" y="12"/>
                </a:lnTo>
                <a:lnTo>
                  <a:pt x="401" y="12"/>
                </a:lnTo>
                <a:lnTo>
                  <a:pt x="395" y="12"/>
                </a:lnTo>
                <a:lnTo>
                  <a:pt x="395" y="12"/>
                </a:lnTo>
                <a:lnTo>
                  <a:pt x="390" y="14"/>
                </a:lnTo>
                <a:lnTo>
                  <a:pt x="390" y="14"/>
                </a:lnTo>
                <a:lnTo>
                  <a:pt x="385" y="17"/>
                </a:lnTo>
                <a:lnTo>
                  <a:pt x="390" y="27"/>
                </a:lnTo>
                <a:lnTo>
                  <a:pt x="390" y="16"/>
                </a:lnTo>
                <a:lnTo>
                  <a:pt x="384" y="16"/>
                </a:lnTo>
                <a:lnTo>
                  <a:pt x="377" y="16"/>
                </a:lnTo>
                <a:lnTo>
                  <a:pt x="373" y="16"/>
                </a:lnTo>
                <a:lnTo>
                  <a:pt x="368" y="16"/>
                </a:lnTo>
                <a:lnTo>
                  <a:pt x="360" y="16"/>
                </a:lnTo>
                <a:lnTo>
                  <a:pt x="355" y="16"/>
                </a:lnTo>
                <a:lnTo>
                  <a:pt x="350" y="16"/>
                </a:lnTo>
                <a:lnTo>
                  <a:pt x="344" y="16"/>
                </a:lnTo>
                <a:lnTo>
                  <a:pt x="338" y="16"/>
                </a:lnTo>
                <a:lnTo>
                  <a:pt x="333" y="16"/>
                </a:lnTo>
                <a:lnTo>
                  <a:pt x="326" y="16"/>
                </a:lnTo>
                <a:lnTo>
                  <a:pt x="322" y="16"/>
                </a:lnTo>
                <a:lnTo>
                  <a:pt x="315" y="16"/>
                </a:lnTo>
                <a:lnTo>
                  <a:pt x="309" y="16"/>
                </a:lnTo>
                <a:lnTo>
                  <a:pt x="304" y="16"/>
                </a:lnTo>
                <a:lnTo>
                  <a:pt x="299" y="16"/>
                </a:lnTo>
                <a:lnTo>
                  <a:pt x="291" y="16"/>
                </a:lnTo>
                <a:lnTo>
                  <a:pt x="287" y="16"/>
                </a:lnTo>
                <a:lnTo>
                  <a:pt x="280" y="16"/>
                </a:lnTo>
                <a:lnTo>
                  <a:pt x="274" y="16"/>
                </a:lnTo>
                <a:lnTo>
                  <a:pt x="269" y="16"/>
                </a:lnTo>
                <a:lnTo>
                  <a:pt x="263" y="16"/>
                </a:lnTo>
                <a:lnTo>
                  <a:pt x="258" y="16"/>
                </a:lnTo>
                <a:lnTo>
                  <a:pt x="252" y="16"/>
                </a:lnTo>
                <a:lnTo>
                  <a:pt x="245" y="16"/>
                </a:lnTo>
                <a:lnTo>
                  <a:pt x="240" y="16"/>
                </a:lnTo>
                <a:lnTo>
                  <a:pt x="236" y="16"/>
                </a:lnTo>
                <a:lnTo>
                  <a:pt x="236" y="16"/>
                </a:lnTo>
                <a:lnTo>
                  <a:pt x="231" y="17"/>
                </a:lnTo>
                <a:lnTo>
                  <a:pt x="231" y="17"/>
                </a:lnTo>
                <a:lnTo>
                  <a:pt x="223" y="22"/>
                </a:lnTo>
                <a:lnTo>
                  <a:pt x="228" y="32"/>
                </a:lnTo>
                <a:lnTo>
                  <a:pt x="228" y="20"/>
                </a:lnTo>
                <a:lnTo>
                  <a:pt x="223" y="20"/>
                </a:lnTo>
                <a:lnTo>
                  <a:pt x="218" y="20"/>
                </a:lnTo>
                <a:lnTo>
                  <a:pt x="212" y="20"/>
                </a:lnTo>
                <a:lnTo>
                  <a:pt x="205" y="20"/>
                </a:lnTo>
                <a:lnTo>
                  <a:pt x="201" y="20"/>
                </a:lnTo>
                <a:lnTo>
                  <a:pt x="194" y="20"/>
                </a:lnTo>
                <a:lnTo>
                  <a:pt x="189" y="20"/>
                </a:lnTo>
                <a:lnTo>
                  <a:pt x="183" y="20"/>
                </a:lnTo>
                <a:lnTo>
                  <a:pt x="177" y="20"/>
                </a:lnTo>
                <a:lnTo>
                  <a:pt x="172" y="20"/>
                </a:lnTo>
                <a:lnTo>
                  <a:pt x="167" y="20"/>
                </a:lnTo>
                <a:lnTo>
                  <a:pt x="159" y="20"/>
                </a:lnTo>
                <a:lnTo>
                  <a:pt x="154" y="20"/>
                </a:lnTo>
                <a:lnTo>
                  <a:pt x="154" y="20"/>
                </a:lnTo>
                <a:lnTo>
                  <a:pt x="150" y="22"/>
                </a:lnTo>
                <a:lnTo>
                  <a:pt x="150" y="22"/>
                </a:lnTo>
                <a:lnTo>
                  <a:pt x="145" y="25"/>
                </a:lnTo>
                <a:lnTo>
                  <a:pt x="150" y="35"/>
                </a:lnTo>
                <a:lnTo>
                  <a:pt x="150" y="24"/>
                </a:lnTo>
                <a:lnTo>
                  <a:pt x="142" y="24"/>
                </a:lnTo>
                <a:lnTo>
                  <a:pt x="137" y="24"/>
                </a:lnTo>
                <a:lnTo>
                  <a:pt x="132" y="24"/>
                </a:lnTo>
                <a:lnTo>
                  <a:pt x="126" y="24"/>
                </a:lnTo>
                <a:lnTo>
                  <a:pt x="119" y="24"/>
                </a:lnTo>
                <a:lnTo>
                  <a:pt x="119" y="24"/>
                </a:lnTo>
                <a:lnTo>
                  <a:pt x="114" y="25"/>
                </a:lnTo>
                <a:lnTo>
                  <a:pt x="111" y="27"/>
                </a:lnTo>
                <a:lnTo>
                  <a:pt x="106" y="32"/>
                </a:lnTo>
                <a:lnTo>
                  <a:pt x="114" y="28"/>
                </a:lnTo>
                <a:lnTo>
                  <a:pt x="110" y="30"/>
                </a:lnTo>
                <a:lnTo>
                  <a:pt x="114" y="40"/>
                </a:lnTo>
                <a:lnTo>
                  <a:pt x="114" y="28"/>
                </a:lnTo>
                <a:lnTo>
                  <a:pt x="108" y="28"/>
                </a:lnTo>
                <a:lnTo>
                  <a:pt x="103" y="28"/>
                </a:lnTo>
                <a:lnTo>
                  <a:pt x="97" y="28"/>
                </a:lnTo>
                <a:lnTo>
                  <a:pt x="91" y="28"/>
                </a:lnTo>
                <a:lnTo>
                  <a:pt x="86" y="28"/>
                </a:lnTo>
                <a:lnTo>
                  <a:pt x="79" y="28"/>
                </a:lnTo>
                <a:lnTo>
                  <a:pt x="73" y="28"/>
                </a:lnTo>
                <a:lnTo>
                  <a:pt x="68" y="28"/>
                </a:lnTo>
                <a:lnTo>
                  <a:pt x="62" y="28"/>
                </a:lnTo>
                <a:lnTo>
                  <a:pt x="57" y="28"/>
                </a:lnTo>
                <a:lnTo>
                  <a:pt x="51" y="28"/>
                </a:lnTo>
                <a:lnTo>
                  <a:pt x="44" y="28"/>
                </a:lnTo>
                <a:lnTo>
                  <a:pt x="40" y="28"/>
                </a:lnTo>
                <a:lnTo>
                  <a:pt x="35" y="28"/>
                </a:lnTo>
                <a:lnTo>
                  <a:pt x="27" y="28"/>
                </a:lnTo>
                <a:lnTo>
                  <a:pt x="22" y="28"/>
                </a:lnTo>
                <a:lnTo>
                  <a:pt x="17" y="28"/>
                </a:lnTo>
                <a:lnTo>
                  <a:pt x="9" y="28"/>
                </a:lnTo>
                <a:lnTo>
                  <a:pt x="4" y="28"/>
                </a:lnTo>
                <a:lnTo>
                  <a:pt x="0" y="2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46" name="Freeform 113">
            <a:extLst>
              <a:ext uri="{FF2B5EF4-FFF2-40B4-BE49-F238E27FC236}">
                <a16:creationId xmlns:a16="http://schemas.microsoft.com/office/drawing/2014/main" id="{E84159C6-D1AE-4258-9CF7-DA33C601DEC1}"/>
              </a:ext>
            </a:extLst>
          </p:cNvPr>
          <p:cNvSpPr>
            <a:spLocks/>
          </p:cNvSpPr>
          <p:nvPr/>
        </p:nvSpPr>
        <p:spPr bwMode="auto">
          <a:xfrm>
            <a:off x="7331075" y="2286000"/>
            <a:ext cx="896938" cy="47625"/>
          </a:xfrm>
          <a:custGeom>
            <a:avLst/>
            <a:gdLst>
              <a:gd name="T0" fmla="*/ 13 w 565"/>
              <a:gd name="T1" fmla="*/ 30 h 30"/>
              <a:gd name="T2" fmla="*/ 35 w 565"/>
              <a:gd name="T3" fmla="*/ 30 h 30"/>
              <a:gd name="T4" fmla="*/ 59 w 565"/>
              <a:gd name="T5" fmla="*/ 30 h 30"/>
              <a:gd name="T6" fmla="*/ 81 w 565"/>
              <a:gd name="T7" fmla="*/ 30 h 30"/>
              <a:gd name="T8" fmla="*/ 104 w 565"/>
              <a:gd name="T9" fmla="*/ 30 h 30"/>
              <a:gd name="T10" fmla="*/ 128 w 565"/>
              <a:gd name="T11" fmla="*/ 30 h 30"/>
              <a:gd name="T12" fmla="*/ 142 w 565"/>
              <a:gd name="T13" fmla="*/ 28 h 30"/>
              <a:gd name="T14" fmla="*/ 145 w 565"/>
              <a:gd name="T15" fmla="*/ 25 h 30"/>
              <a:gd name="T16" fmla="*/ 168 w 565"/>
              <a:gd name="T17" fmla="*/ 25 h 30"/>
              <a:gd name="T18" fmla="*/ 191 w 565"/>
              <a:gd name="T19" fmla="*/ 25 h 30"/>
              <a:gd name="T20" fmla="*/ 214 w 565"/>
              <a:gd name="T21" fmla="*/ 25 h 30"/>
              <a:gd name="T22" fmla="*/ 236 w 565"/>
              <a:gd name="T23" fmla="*/ 25 h 30"/>
              <a:gd name="T24" fmla="*/ 260 w 565"/>
              <a:gd name="T25" fmla="*/ 25 h 30"/>
              <a:gd name="T26" fmla="*/ 282 w 565"/>
              <a:gd name="T27" fmla="*/ 25 h 30"/>
              <a:gd name="T28" fmla="*/ 305 w 565"/>
              <a:gd name="T29" fmla="*/ 25 h 30"/>
              <a:gd name="T30" fmla="*/ 329 w 565"/>
              <a:gd name="T31" fmla="*/ 25 h 30"/>
              <a:gd name="T32" fmla="*/ 351 w 565"/>
              <a:gd name="T33" fmla="*/ 25 h 30"/>
              <a:gd name="T34" fmla="*/ 368 w 565"/>
              <a:gd name="T35" fmla="*/ 25 h 30"/>
              <a:gd name="T36" fmla="*/ 375 w 565"/>
              <a:gd name="T37" fmla="*/ 11 h 30"/>
              <a:gd name="T38" fmla="*/ 392 w 565"/>
              <a:gd name="T39" fmla="*/ 22 h 30"/>
              <a:gd name="T40" fmla="*/ 415 w 565"/>
              <a:gd name="T41" fmla="*/ 22 h 30"/>
              <a:gd name="T42" fmla="*/ 437 w 565"/>
              <a:gd name="T43" fmla="*/ 22 h 30"/>
              <a:gd name="T44" fmla="*/ 461 w 565"/>
              <a:gd name="T45" fmla="*/ 22 h 30"/>
              <a:gd name="T46" fmla="*/ 483 w 565"/>
              <a:gd name="T47" fmla="*/ 22 h 30"/>
              <a:gd name="T48" fmla="*/ 506 w 565"/>
              <a:gd name="T49" fmla="*/ 22 h 30"/>
              <a:gd name="T50" fmla="*/ 529 w 565"/>
              <a:gd name="T51" fmla="*/ 22 h 30"/>
              <a:gd name="T52" fmla="*/ 552 w 565"/>
              <a:gd name="T53" fmla="*/ 22 h 30"/>
              <a:gd name="T54" fmla="*/ 558 w 565"/>
              <a:gd name="T55" fmla="*/ 0 h 30"/>
              <a:gd name="T56" fmla="*/ 536 w 565"/>
              <a:gd name="T57" fmla="*/ 0 h 30"/>
              <a:gd name="T58" fmla="*/ 513 w 565"/>
              <a:gd name="T59" fmla="*/ 0 h 30"/>
              <a:gd name="T60" fmla="*/ 490 w 565"/>
              <a:gd name="T61" fmla="*/ 0 h 30"/>
              <a:gd name="T62" fmla="*/ 466 w 565"/>
              <a:gd name="T63" fmla="*/ 0 h 30"/>
              <a:gd name="T64" fmla="*/ 443 w 565"/>
              <a:gd name="T65" fmla="*/ 0 h 30"/>
              <a:gd name="T66" fmla="*/ 419 w 565"/>
              <a:gd name="T67" fmla="*/ 0 h 30"/>
              <a:gd name="T68" fmla="*/ 397 w 565"/>
              <a:gd name="T69" fmla="*/ 0 h 30"/>
              <a:gd name="T70" fmla="*/ 375 w 565"/>
              <a:gd name="T71" fmla="*/ 0 h 30"/>
              <a:gd name="T72" fmla="*/ 364 w 565"/>
              <a:gd name="T73" fmla="*/ 5 h 30"/>
              <a:gd name="T74" fmla="*/ 356 w 565"/>
              <a:gd name="T75" fmla="*/ 3 h 30"/>
              <a:gd name="T76" fmla="*/ 333 w 565"/>
              <a:gd name="T77" fmla="*/ 3 h 30"/>
              <a:gd name="T78" fmla="*/ 311 w 565"/>
              <a:gd name="T79" fmla="*/ 3 h 30"/>
              <a:gd name="T80" fmla="*/ 287 w 565"/>
              <a:gd name="T81" fmla="*/ 3 h 30"/>
              <a:gd name="T82" fmla="*/ 265 w 565"/>
              <a:gd name="T83" fmla="*/ 3 h 30"/>
              <a:gd name="T84" fmla="*/ 242 w 565"/>
              <a:gd name="T85" fmla="*/ 3 h 30"/>
              <a:gd name="T86" fmla="*/ 219 w 565"/>
              <a:gd name="T87" fmla="*/ 3 h 30"/>
              <a:gd name="T88" fmla="*/ 196 w 565"/>
              <a:gd name="T89" fmla="*/ 3 h 30"/>
              <a:gd name="T90" fmla="*/ 174 w 565"/>
              <a:gd name="T91" fmla="*/ 3 h 30"/>
              <a:gd name="T92" fmla="*/ 150 w 565"/>
              <a:gd name="T93" fmla="*/ 3 h 30"/>
              <a:gd name="T94" fmla="*/ 140 w 565"/>
              <a:gd name="T95" fmla="*/ 5 h 30"/>
              <a:gd name="T96" fmla="*/ 133 w 565"/>
              <a:gd name="T97" fmla="*/ 8 h 30"/>
              <a:gd name="T98" fmla="*/ 110 w 565"/>
              <a:gd name="T99" fmla="*/ 8 h 30"/>
              <a:gd name="T100" fmla="*/ 86 w 565"/>
              <a:gd name="T101" fmla="*/ 8 h 30"/>
              <a:gd name="T102" fmla="*/ 64 w 565"/>
              <a:gd name="T103" fmla="*/ 8 h 30"/>
              <a:gd name="T104" fmla="*/ 42 w 565"/>
              <a:gd name="T105" fmla="*/ 8 h 30"/>
              <a:gd name="T106" fmla="*/ 18 w 565"/>
              <a:gd name="T107" fmla="*/ 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5" h="30">
                <a:moveTo>
                  <a:pt x="0" y="8"/>
                </a:moveTo>
                <a:lnTo>
                  <a:pt x="0" y="30"/>
                </a:lnTo>
                <a:lnTo>
                  <a:pt x="7" y="30"/>
                </a:lnTo>
                <a:lnTo>
                  <a:pt x="13" y="30"/>
                </a:lnTo>
                <a:lnTo>
                  <a:pt x="18" y="30"/>
                </a:lnTo>
                <a:lnTo>
                  <a:pt x="24" y="30"/>
                </a:lnTo>
                <a:lnTo>
                  <a:pt x="29" y="30"/>
                </a:lnTo>
                <a:lnTo>
                  <a:pt x="35" y="30"/>
                </a:lnTo>
                <a:lnTo>
                  <a:pt x="42" y="30"/>
                </a:lnTo>
                <a:lnTo>
                  <a:pt x="46" y="30"/>
                </a:lnTo>
                <a:lnTo>
                  <a:pt x="51" y="30"/>
                </a:lnTo>
                <a:lnTo>
                  <a:pt x="59" y="30"/>
                </a:lnTo>
                <a:lnTo>
                  <a:pt x="64" y="30"/>
                </a:lnTo>
                <a:lnTo>
                  <a:pt x="69" y="30"/>
                </a:lnTo>
                <a:lnTo>
                  <a:pt x="75" y="30"/>
                </a:lnTo>
                <a:lnTo>
                  <a:pt x="81" y="30"/>
                </a:lnTo>
                <a:lnTo>
                  <a:pt x="86" y="30"/>
                </a:lnTo>
                <a:lnTo>
                  <a:pt x="93" y="30"/>
                </a:lnTo>
                <a:lnTo>
                  <a:pt x="99" y="30"/>
                </a:lnTo>
                <a:lnTo>
                  <a:pt x="104" y="30"/>
                </a:lnTo>
                <a:lnTo>
                  <a:pt x="110" y="30"/>
                </a:lnTo>
                <a:lnTo>
                  <a:pt x="115" y="30"/>
                </a:lnTo>
                <a:lnTo>
                  <a:pt x="121" y="30"/>
                </a:lnTo>
                <a:lnTo>
                  <a:pt x="128" y="30"/>
                </a:lnTo>
                <a:lnTo>
                  <a:pt x="133" y="30"/>
                </a:lnTo>
                <a:lnTo>
                  <a:pt x="137" y="30"/>
                </a:lnTo>
                <a:lnTo>
                  <a:pt x="137" y="30"/>
                </a:lnTo>
                <a:lnTo>
                  <a:pt x="142" y="28"/>
                </a:lnTo>
                <a:lnTo>
                  <a:pt x="144" y="28"/>
                </a:lnTo>
                <a:lnTo>
                  <a:pt x="152" y="24"/>
                </a:lnTo>
                <a:lnTo>
                  <a:pt x="145" y="14"/>
                </a:lnTo>
                <a:lnTo>
                  <a:pt x="145" y="25"/>
                </a:lnTo>
                <a:lnTo>
                  <a:pt x="150" y="25"/>
                </a:lnTo>
                <a:lnTo>
                  <a:pt x="155" y="25"/>
                </a:lnTo>
                <a:lnTo>
                  <a:pt x="161" y="25"/>
                </a:lnTo>
                <a:lnTo>
                  <a:pt x="168" y="25"/>
                </a:lnTo>
                <a:lnTo>
                  <a:pt x="174" y="25"/>
                </a:lnTo>
                <a:lnTo>
                  <a:pt x="179" y="25"/>
                </a:lnTo>
                <a:lnTo>
                  <a:pt x="184" y="25"/>
                </a:lnTo>
                <a:lnTo>
                  <a:pt x="191" y="25"/>
                </a:lnTo>
                <a:lnTo>
                  <a:pt x="196" y="25"/>
                </a:lnTo>
                <a:lnTo>
                  <a:pt x="201" y="25"/>
                </a:lnTo>
                <a:lnTo>
                  <a:pt x="209" y="25"/>
                </a:lnTo>
                <a:lnTo>
                  <a:pt x="214" y="25"/>
                </a:lnTo>
                <a:lnTo>
                  <a:pt x="219" y="25"/>
                </a:lnTo>
                <a:lnTo>
                  <a:pt x="225" y="25"/>
                </a:lnTo>
                <a:lnTo>
                  <a:pt x="231" y="25"/>
                </a:lnTo>
                <a:lnTo>
                  <a:pt x="236" y="25"/>
                </a:lnTo>
                <a:lnTo>
                  <a:pt x="242" y="25"/>
                </a:lnTo>
                <a:lnTo>
                  <a:pt x="247" y="25"/>
                </a:lnTo>
                <a:lnTo>
                  <a:pt x="254" y="25"/>
                </a:lnTo>
                <a:lnTo>
                  <a:pt x="260" y="25"/>
                </a:lnTo>
                <a:lnTo>
                  <a:pt x="265" y="25"/>
                </a:lnTo>
                <a:lnTo>
                  <a:pt x="270" y="25"/>
                </a:lnTo>
                <a:lnTo>
                  <a:pt x="278" y="25"/>
                </a:lnTo>
                <a:lnTo>
                  <a:pt x="282" y="25"/>
                </a:lnTo>
                <a:lnTo>
                  <a:pt x="287" y="25"/>
                </a:lnTo>
                <a:lnTo>
                  <a:pt x="295" y="25"/>
                </a:lnTo>
                <a:lnTo>
                  <a:pt x="300" y="25"/>
                </a:lnTo>
                <a:lnTo>
                  <a:pt x="305" y="25"/>
                </a:lnTo>
                <a:lnTo>
                  <a:pt x="311" y="25"/>
                </a:lnTo>
                <a:lnTo>
                  <a:pt x="317" y="25"/>
                </a:lnTo>
                <a:lnTo>
                  <a:pt x="322" y="25"/>
                </a:lnTo>
                <a:lnTo>
                  <a:pt x="329" y="25"/>
                </a:lnTo>
                <a:lnTo>
                  <a:pt x="333" y="25"/>
                </a:lnTo>
                <a:lnTo>
                  <a:pt x="340" y="25"/>
                </a:lnTo>
                <a:lnTo>
                  <a:pt x="346" y="25"/>
                </a:lnTo>
                <a:lnTo>
                  <a:pt x="351" y="25"/>
                </a:lnTo>
                <a:lnTo>
                  <a:pt x="356" y="25"/>
                </a:lnTo>
                <a:lnTo>
                  <a:pt x="364" y="25"/>
                </a:lnTo>
                <a:lnTo>
                  <a:pt x="368" y="25"/>
                </a:lnTo>
                <a:lnTo>
                  <a:pt x="368" y="25"/>
                </a:lnTo>
                <a:lnTo>
                  <a:pt x="373" y="24"/>
                </a:lnTo>
                <a:lnTo>
                  <a:pt x="373" y="24"/>
                </a:lnTo>
                <a:lnTo>
                  <a:pt x="380" y="20"/>
                </a:lnTo>
                <a:lnTo>
                  <a:pt x="375" y="11"/>
                </a:lnTo>
                <a:lnTo>
                  <a:pt x="375" y="22"/>
                </a:lnTo>
                <a:lnTo>
                  <a:pt x="381" y="22"/>
                </a:lnTo>
                <a:lnTo>
                  <a:pt x="386" y="22"/>
                </a:lnTo>
                <a:lnTo>
                  <a:pt x="392" y="22"/>
                </a:lnTo>
                <a:lnTo>
                  <a:pt x="397" y="22"/>
                </a:lnTo>
                <a:lnTo>
                  <a:pt x="404" y="22"/>
                </a:lnTo>
                <a:lnTo>
                  <a:pt x="410" y="22"/>
                </a:lnTo>
                <a:lnTo>
                  <a:pt x="415" y="22"/>
                </a:lnTo>
                <a:lnTo>
                  <a:pt x="419" y="22"/>
                </a:lnTo>
                <a:lnTo>
                  <a:pt x="427" y="22"/>
                </a:lnTo>
                <a:lnTo>
                  <a:pt x="432" y="22"/>
                </a:lnTo>
                <a:lnTo>
                  <a:pt x="437" y="22"/>
                </a:lnTo>
                <a:lnTo>
                  <a:pt x="443" y="22"/>
                </a:lnTo>
                <a:lnTo>
                  <a:pt x="450" y="22"/>
                </a:lnTo>
                <a:lnTo>
                  <a:pt x="455" y="22"/>
                </a:lnTo>
                <a:lnTo>
                  <a:pt x="461" y="22"/>
                </a:lnTo>
                <a:lnTo>
                  <a:pt x="466" y="22"/>
                </a:lnTo>
                <a:lnTo>
                  <a:pt x="472" y="22"/>
                </a:lnTo>
                <a:lnTo>
                  <a:pt x="478" y="22"/>
                </a:lnTo>
                <a:lnTo>
                  <a:pt x="483" y="22"/>
                </a:lnTo>
                <a:lnTo>
                  <a:pt x="490" y="22"/>
                </a:lnTo>
                <a:lnTo>
                  <a:pt x="496" y="22"/>
                </a:lnTo>
                <a:lnTo>
                  <a:pt x="501" y="22"/>
                </a:lnTo>
                <a:lnTo>
                  <a:pt x="506" y="22"/>
                </a:lnTo>
                <a:lnTo>
                  <a:pt x="513" y="22"/>
                </a:lnTo>
                <a:lnTo>
                  <a:pt x="518" y="22"/>
                </a:lnTo>
                <a:lnTo>
                  <a:pt x="523" y="22"/>
                </a:lnTo>
                <a:lnTo>
                  <a:pt x="529" y="22"/>
                </a:lnTo>
                <a:lnTo>
                  <a:pt x="536" y="22"/>
                </a:lnTo>
                <a:lnTo>
                  <a:pt x="541" y="22"/>
                </a:lnTo>
                <a:lnTo>
                  <a:pt x="547" y="22"/>
                </a:lnTo>
                <a:lnTo>
                  <a:pt x="552" y="22"/>
                </a:lnTo>
                <a:lnTo>
                  <a:pt x="558" y="22"/>
                </a:lnTo>
                <a:lnTo>
                  <a:pt x="565" y="22"/>
                </a:lnTo>
                <a:lnTo>
                  <a:pt x="565" y="0"/>
                </a:lnTo>
                <a:lnTo>
                  <a:pt x="558" y="0"/>
                </a:lnTo>
                <a:lnTo>
                  <a:pt x="552" y="0"/>
                </a:lnTo>
                <a:lnTo>
                  <a:pt x="547" y="0"/>
                </a:lnTo>
                <a:lnTo>
                  <a:pt x="541" y="0"/>
                </a:lnTo>
                <a:lnTo>
                  <a:pt x="536" y="0"/>
                </a:lnTo>
                <a:lnTo>
                  <a:pt x="529" y="0"/>
                </a:lnTo>
                <a:lnTo>
                  <a:pt x="523" y="0"/>
                </a:lnTo>
                <a:lnTo>
                  <a:pt x="518" y="0"/>
                </a:lnTo>
                <a:lnTo>
                  <a:pt x="513" y="0"/>
                </a:lnTo>
                <a:lnTo>
                  <a:pt x="506" y="0"/>
                </a:lnTo>
                <a:lnTo>
                  <a:pt x="501" y="0"/>
                </a:lnTo>
                <a:lnTo>
                  <a:pt x="496" y="0"/>
                </a:lnTo>
                <a:lnTo>
                  <a:pt x="490" y="0"/>
                </a:lnTo>
                <a:lnTo>
                  <a:pt x="483" y="0"/>
                </a:lnTo>
                <a:lnTo>
                  <a:pt x="478" y="0"/>
                </a:lnTo>
                <a:lnTo>
                  <a:pt x="472" y="0"/>
                </a:lnTo>
                <a:lnTo>
                  <a:pt x="466" y="0"/>
                </a:lnTo>
                <a:lnTo>
                  <a:pt x="461" y="0"/>
                </a:lnTo>
                <a:lnTo>
                  <a:pt x="455" y="0"/>
                </a:lnTo>
                <a:lnTo>
                  <a:pt x="450" y="0"/>
                </a:lnTo>
                <a:lnTo>
                  <a:pt x="443" y="0"/>
                </a:lnTo>
                <a:lnTo>
                  <a:pt x="437" y="0"/>
                </a:lnTo>
                <a:lnTo>
                  <a:pt x="432" y="0"/>
                </a:lnTo>
                <a:lnTo>
                  <a:pt x="427" y="0"/>
                </a:lnTo>
                <a:lnTo>
                  <a:pt x="419" y="0"/>
                </a:lnTo>
                <a:lnTo>
                  <a:pt x="415" y="0"/>
                </a:lnTo>
                <a:lnTo>
                  <a:pt x="410" y="0"/>
                </a:lnTo>
                <a:lnTo>
                  <a:pt x="404" y="0"/>
                </a:lnTo>
                <a:lnTo>
                  <a:pt x="397" y="0"/>
                </a:lnTo>
                <a:lnTo>
                  <a:pt x="392" y="0"/>
                </a:lnTo>
                <a:lnTo>
                  <a:pt x="386" y="0"/>
                </a:lnTo>
                <a:lnTo>
                  <a:pt x="381" y="0"/>
                </a:lnTo>
                <a:lnTo>
                  <a:pt x="375" y="0"/>
                </a:lnTo>
                <a:lnTo>
                  <a:pt x="375" y="0"/>
                </a:lnTo>
                <a:lnTo>
                  <a:pt x="370" y="1"/>
                </a:lnTo>
                <a:lnTo>
                  <a:pt x="370" y="1"/>
                </a:lnTo>
                <a:lnTo>
                  <a:pt x="364" y="5"/>
                </a:lnTo>
                <a:lnTo>
                  <a:pt x="368" y="14"/>
                </a:lnTo>
                <a:lnTo>
                  <a:pt x="368" y="3"/>
                </a:lnTo>
                <a:lnTo>
                  <a:pt x="364" y="3"/>
                </a:lnTo>
                <a:lnTo>
                  <a:pt x="356" y="3"/>
                </a:lnTo>
                <a:lnTo>
                  <a:pt x="351" y="3"/>
                </a:lnTo>
                <a:lnTo>
                  <a:pt x="346" y="3"/>
                </a:lnTo>
                <a:lnTo>
                  <a:pt x="340" y="3"/>
                </a:lnTo>
                <a:lnTo>
                  <a:pt x="333" y="3"/>
                </a:lnTo>
                <a:lnTo>
                  <a:pt x="329" y="3"/>
                </a:lnTo>
                <a:lnTo>
                  <a:pt x="322" y="3"/>
                </a:lnTo>
                <a:lnTo>
                  <a:pt x="317" y="3"/>
                </a:lnTo>
                <a:lnTo>
                  <a:pt x="311" y="3"/>
                </a:lnTo>
                <a:lnTo>
                  <a:pt x="305" y="3"/>
                </a:lnTo>
                <a:lnTo>
                  <a:pt x="300" y="3"/>
                </a:lnTo>
                <a:lnTo>
                  <a:pt x="295" y="3"/>
                </a:lnTo>
                <a:lnTo>
                  <a:pt x="287" y="3"/>
                </a:lnTo>
                <a:lnTo>
                  <a:pt x="282" y="3"/>
                </a:lnTo>
                <a:lnTo>
                  <a:pt x="278" y="3"/>
                </a:lnTo>
                <a:lnTo>
                  <a:pt x="270" y="3"/>
                </a:lnTo>
                <a:lnTo>
                  <a:pt x="265" y="3"/>
                </a:lnTo>
                <a:lnTo>
                  <a:pt x="260" y="3"/>
                </a:lnTo>
                <a:lnTo>
                  <a:pt x="254" y="3"/>
                </a:lnTo>
                <a:lnTo>
                  <a:pt x="247" y="3"/>
                </a:lnTo>
                <a:lnTo>
                  <a:pt x="242" y="3"/>
                </a:lnTo>
                <a:lnTo>
                  <a:pt x="236" y="3"/>
                </a:lnTo>
                <a:lnTo>
                  <a:pt x="231" y="3"/>
                </a:lnTo>
                <a:lnTo>
                  <a:pt x="225" y="3"/>
                </a:lnTo>
                <a:lnTo>
                  <a:pt x="219" y="3"/>
                </a:lnTo>
                <a:lnTo>
                  <a:pt x="214" y="3"/>
                </a:lnTo>
                <a:lnTo>
                  <a:pt x="209" y="3"/>
                </a:lnTo>
                <a:lnTo>
                  <a:pt x="201" y="3"/>
                </a:lnTo>
                <a:lnTo>
                  <a:pt x="196" y="3"/>
                </a:lnTo>
                <a:lnTo>
                  <a:pt x="191" y="3"/>
                </a:lnTo>
                <a:lnTo>
                  <a:pt x="184" y="3"/>
                </a:lnTo>
                <a:lnTo>
                  <a:pt x="179" y="3"/>
                </a:lnTo>
                <a:lnTo>
                  <a:pt x="174" y="3"/>
                </a:lnTo>
                <a:lnTo>
                  <a:pt x="168" y="3"/>
                </a:lnTo>
                <a:lnTo>
                  <a:pt x="161" y="3"/>
                </a:lnTo>
                <a:lnTo>
                  <a:pt x="155" y="3"/>
                </a:lnTo>
                <a:lnTo>
                  <a:pt x="150" y="3"/>
                </a:lnTo>
                <a:lnTo>
                  <a:pt x="145" y="3"/>
                </a:lnTo>
                <a:lnTo>
                  <a:pt x="145" y="3"/>
                </a:lnTo>
                <a:lnTo>
                  <a:pt x="140" y="5"/>
                </a:lnTo>
                <a:lnTo>
                  <a:pt x="140" y="5"/>
                </a:lnTo>
                <a:lnTo>
                  <a:pt x="133" y="9"/>
                </a:lnTo>
                <a:lnTo>
                  <a:pt x="137" y="19"/>
                </a:lnTo>
                <a:lnTo>
                  <a:pt x="137" y="8"/>
                </a:lnTo>
                <a:lnTo>
                  <a:pt x="133" y="8"/>
                </a:lnTo>
                <a:lnTo>
                  <a:pt x="128" y="8"/>
                </a:lnTo>
                <a:lnTo>
                  <a:pt x="121" y="8"/>
                </a:lnTo>
                <a:lnTo>
                  <a:pt x="115" y="8"/>
                </a:lnTo>
                <a:lnTo>
                  <a:pt x="110" y="8"/>
                </a:lnTo>
                <a:lnTo>
                  <a:pt x="104" y="8"/>
                </a:lnTo>
                <a:lnTo>
                  <a:pt x="99" y="8"/>
                </a:lnTo>
                <a:lnTo>
                  <a:pt x="93" y="8"/>
                </a:lnTo>
                <a:lnTo>
                  <a:pt x="86" y="8"/>
                </a:lnTo>
                <a:lnTo>
                  <a:pt x="81" y="8"/>
                </a:lnTo>
                <a:lnTo>
                  <a:pt x="75" y="8"/>
                </a:lnTo>
                <a:lnTo>
                  <a:pt x="69" y="8"/>
                </a:lnTo>
                <a:lnTo>
                  <a:pt x="64" y="8"/>
                </a:lnTo>
                <a:lnTo>
                  <a:pt x="59" y="8"/>
                </a:lnTo>
                <a:lnTo>
                  <a:pt x="51" y="8"/>
                </a:lnTo>
                <a:lnTo>
                  <a:pt x="46" y="8"/>
                </a:lnTo>
                <a:lnTo>
                  <a:pt x="42" y="8"/>
                </a:lnTo>
                <a:lnTo>
                  <a:pt x="35" y="8"/>
                </a:lnTo>
                <a:lnTo>
                  <a:pt x="29" y="8"/>
                </a:lnTo>
                <a:lnTo>
                  <a:pt x="24" y="8"/>
                </a:lnTo>
                <a:lnTo>
                  <a:pt x="18" y="8"/>
                </a:lnTo>
                <a:lnTo>
                  <a:pt x="13" y="8"/>
                </a:lnTo>
                <a:lnTo>
                  <a:pt x="7" y="8"/>
                </a:lnTo>
                <a:lnTo>
                  <a:pt x="0" y="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47" name="Freeform 114">
            <a:extLst>
              <a:ext uri="{FF2B5EF4-FFF2-40B4-BE49-F238E27FC236}">
                <a16:creationId xmlns:a16="http://schemas.microsoft.com/office/drawing/2014/main" id="{D8481186-A284-4EEF-B1E5-B6F447AB5F90}"/>
              </a:ext>
            </a:extLst>
          </p:cNvPr>
          <p:cNvSpPr>
            <a:spLocks/>
          </p:cNvSpPr>
          <p:nvPr/>
        </p:nvSpPr>
        <p:spPr bwMode="auto">
          <a:xfrm>
            <a:off x="4357688" y="2406650"/>
            <a:ext cx="895350" cy="492125"/>
          </a:xfrm>
          <a:custGeom>
            <a:avLst/>
            <a:gdLst>
              <a:gd name="T0" fmla="*/ 6 w 564"/>
              <a:gd name="T1" fmla="*/ 302 h 310"/>
              <a:gd name="T2" fmla="*/ 13 w 564"/>
              <a:gd name="T3" fmla="*/ 305 h 310"/>
              <a:gd name="T4" fmla="*/ 18 w 564"/>
              <a:gd name="T5" fmla="*/ 260 h 310"/>
              <a:gd name="T6" fmla="*/ 24 w 564"/>
              <a:gd name="T7" fmla="*/ 247 h 310"/>
              <a:gd name="T8" fmla="*/ 24 w 564"/>
              <a:gd name="T9" fmla="*/ 219 h 310"/>
              <a:gd name="T10" fmla="*/ 29 w 564"/>
              <a:gd name="T11" fmla="*/ 201 h 310"/>
              <a:gd name="T12" fmla="*/ 37 w 564"/>
              <a:gd name="T13" fmla="*/ 177 h 310"/>
              <a:gd name="T14" fmla="*/ 46 w 564"/>
              <a:gd name="T15" fmla="*/ 160 h 310"/>
              <a:gd name="T16" fmla="*/ 53 w 564"/>
              <a:gd name="T17" fmla="*/ 142 h 310"/>
              <a:gd name="T18" fmla="*/ 59 w 564"/>
              <a:gd name="T19" fmla="*/ 137 h 310"/>
              <a:gd name="T20" fmla="*/ 64 w 564"/>
              <a:gd name="T21" fmla="*/ 145 h 310"/>
              <a:gd name="T22" fmla="*/ 70 w 564"/>
              <a:gd name="T23" fmla="*/ 125 h 310"/>
              <a:gd name="T24" fmla="*/ 75 w 564"/>
              <a:gd name="T25" fmla="*/ 113 h 310"/>
              <a:gd name="T26" fmla="*/ 81 w 564"/>
              <a:gd name="T27" fmla="*/ 109 h 310"/>
              <a:gd name="T28" fmla="*/ 88 w 564"/>
              <a:gd name="T29" fmla="*/ 101 h 310"/>
              <a:gd name="T30" fmla="*/ 93 w 564"/>
              <a:gd name="T31" fmla="*/ 101 h 310"/>
              <a:gd name="T32" fmla="*/ 99 w 564"/>
              <a:gd name="T33" fmla="*/ 88 h 310"/>
              <a:gd name="T34" fmla="*/ 99 w 564"/>
              <a:gd name="T35" fmla="*/ 88 h 310"/>
              <a:gd name="T36" fmla="*/ 105 w 564"/>
              <a:gd name="T37" fmla="*/ 75 h 310"/>
              <a:gd name="T38" fmla="*/ 110 w 564"/>
              <a:gd name="T39" fmla="*/ 62 h 310"/>
              <a:gd name="T40" fmla="*/ 123 w 564"/>
              <a:gd name="T41" fmla="*/ 59 h 310"/>
              <a:gd name="T42" fmla="*/ 132 w 564"/>
              <a:gd name="T43" fmla="*/ 54 h 310"/>
              <a:gd name="T44" fmla="*/ 145 w 564"/>
              <a:gd name="T45" fmla="*/ 51 h 310"/>
              <a:gd name="T46" fmla="*/ 156 w 564"/>
              <a:gd name="T47" fmla="*/ 51 h 310"/>
              <a:gd name="T48" fmla="*/ 161 w 564"/>
              <a:gd name="T49" fmla="*/ 46 h 310"/>
              <a:gd name="T50" fmla="*/ 174 w 564"/>
              <a:gd name="T51" fmla="*/ 39 h 310"/>
              <a:gd name="T52" fmla="*/ 183 w 564"/>
              <a:gd name="T53" fmla="*/ 39 h 310"/>
              <a:gd name="T54" fmla="*/ 196 w 564"/>
              <a:gd name="T55" fmla="*/ 31 h 310"/>
              <a:gd name="T56" fmla="*/ 201 w 564"/>
              <a:gd name="T57" fmla="*/ 34 h 310"/>
              <a:gd name="T58" fmla="*/ 214 w 564"/>
              <a:gd name="T59" fmla="*/ 34 h 310"/>
              <a:gd name="T60" fmla="*/ 225 w 564"/>
              <a:gd name="T61" fmla="*/ 34 h 310"/>
              <a:gd name="T62" fmla="*/ 231 w 564"/>
              <a:gd name="T63" fmla="*/ 42 h 310"/>
              <a:gd name="T64" fmla="*/ 238 w 564"/>
              <a:gd name="T65" fmla="*/ 39 h 310"/>
              <a:gd name="T66" fmla="*/ 238 w 564"/>
              <a:gd name="T67" fmla="*/ 39 h 310"/>
              <a:gd name="T68" fmla="*/ 242 w 564"/>
              <a:gd name="T69" fmla="*/ 26 h 310"/>
              <a:gd name="T70" fmla="*/ 260 w 564"/>
              <a:gd name="T71" fmla="*/ 18 h 310"/>
              <a:gd name="T72" fmla="*/ 273 w 564"/>
              <a:gd name="T73" fmla="*/ 18 h 310"/>
              <a:gd name="T74" fmla="*/ 282 w 564"/>
              <a:gd name="T75" fmla="*/ 18 h 310"/>
              <a:gd name="T76" fmla="*/ 295 w 564"/>
              <a:gd name="T77" fmla="*/ 21 h 310"/>
              <a:gd name="T78" fmla="*/ 306 w 564"/>
              <a:gd name="T79" fmla="*/ 18 h 310"/>
              <a:gd name="T80" fmla="*/ 317 w 564"/>
              <a:gd name="T81" fmla="*/ 21 h 310"/>
              <a:gd name="T82" fmla="*/ 333 w 564"/>
              <a:gd name="T83" fmla="*/ 18 h 310"/>
              <a:gd name="T84" fmla="*/ 346 w 564"/>
              <a:gd name="T85" fmla="*/ 18 h 310"/>
              <a:gd name="T86" fmla="*/ 357 w 564"/>
              <a:gd name="T87" fmla="*/ 18 h 310"/>
              <a:gd name="T88" fmla="*/ 368 w 564"/>
              <a:gd name="T89" fmla="*/ 21 h 310"/>
              <a:gd name="T90" fmla="*/ 381 w 564"/>
              <a:gd name="T91" fmla="*/ 21 h 310"/>
              <a:gd name="T92" fmla="*/ 386 w 564"/>
              <a:gd name="T93" fmla="*/ 13 h 310"/>
              <a:gd name="T94" fmla="*/ 403 w 564"/>
              <a:gd name="T95" fmla="*/ 18 h 310"/>
              <a:gd name="T96" fmla="*/ 415 w 564"/>
              <a:gd name="T97" fmla="*/ 13 h 310"/>
              <a:gd name="T98" fmla="*/ 427 w 564"/>
              <a:gd name="T99" fmla="*/ 8 h 310"/>
              <a:gd name="T100" fmla="*/ 438 w 564"/>
              <a:gd name="T101" fmla="*/ 0 h 310"/>
              <a:gd name="T102" fmla="*/ 450 w 564"/>
              <a:gd name="T103" fmla="*/ 0 h 310"/>
              <a:gd name="T104" fmla="*/ 461 w 564"/>
              <a:gd name="T105" fmla="*/ 0 h 310"/>
              <a:gd name="T106" fmla="*/ 474 w 564"/>
              <a:gd name="T107" fmla="*/ 0 h 310"/>
              <a:gd name="T108" fmla="*/ 483 w 564"/>
              <a:gd name="T109" fmla="*/ 0 h 310"/>
              <a:gd name="T110" fmla="*/ 496 w 564"/>
              <a:gd name="T111" fmla="*/ 5 h 310"/>
              <a:gd name="T112" fmla="*/ 507 w 564"/>
              <a:gd name="T113" fmla="*/ 5 h 310"/>
              <a:gd name="T114" fmla="*/ 518 w 564"/>
              <a:gd name="T115" fmla="*/ 5 h 310"/>
              <a:gd name="T116" fmla="*/ 529 w 564"/>
              <a:gd name="T117" fmla="*/ 5 h 310"/>
              <a:gd name="T118" fmla="*/ 542 w 564"/>
              <a:gd name="T119" fmla="*/ 0 h 310"/>
              <a:gd name="T120" fmla="*/ 552 w 564"/>
              <a:gd name="T121" fmla="*/ 0 h 310"/>
              <a:gd name="T122" fmla="*/ 564 w 564"/>
              <a:gd name="T123"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4" h="310">
                <a:moveTo>
                  <a:pt x="0" y="297"/>
                </a:moveTo>
                <a:lnTo>
                  <a:pt x="6" y="302"/>
                </a:lnTo>
                <a:lnTo>
                  <a:pt x="6" y="310"/>
                </a:lnTo>
                <a:lnTo>
                  <a:pt x="13" y="305"/>
                </a:lnTo>
                <a:lnTo>
                  <a:pt x="13" y="268"/>
                </a:lnTo>
                <a:lnTo>
                  <a:pt x="18" y="260"/>
                </a:lnTo>
                <a:lnTo>
                  <a:pt x="18" y="252"/>
                </a:lnTo>
                <a:lnTo>
                  <a:pt x="24" y="247"/>
                </a:lnTo>
                <a:lnTo>
                  <a:pt x="24" y="214"/>
                </a:lnTo>
                <a:lnTo>
                  <a:pt x="24" y="219"/>
                </a:lnTo>
                <a:lnTo>
                  <a:pt x="29" y="214"/>
                </a:lnTo>
                <a:lnTo>
                  <a:pt x="29" y="201"/>
                </a:lnTo>
                <a:lnTo>
                  <a:pt x="37" y="206"/>
                </a:lnTo>
                <a:lnTo>
                  <a:pt x="37" y="177"/>
                </a:lnTo>
                <a:lnTo>
                  <a:pt x="42" y="177"/>
                </a:lnTo>
                <a:lnTo>
                  <a:pt x="46" y="160"/>
                </a:lnTo>
                <a:lnTo>
                  <a:pt x="46" y="156"/>
                </a:lnTo>
                <a:lnTo>
                  <a:pt x="53" y="142"/>
                </a:lnTo>
                <a:lnTo>
                  <a:pt x="53" y="134"/>
                </a:lnTo>
                <a:lnTo>
                  <a:pt x="59" y="137"/>
                </a:lnTo>
                <a:lnTo>
                  <a:pt x="64" y="134"/>
                </a:lnTo>
                <a:lnTo>
                  <a:pt x="64" y="145"/>
                </a:lnTo>
                <a:lnTo>
                  <a:pt x="64" y="129"/>
                </a:lnTo>
                <a:lnTo>
                  <a:pt x="70" y="125"/>
                </a:lnTo>
                <a:lnTo>
                  <a:pt x="70" y="117"/>
                </a:lnTo>
                <a:lnTo>
                  <a:pt x="75" y="113"/>
                </a:lnTo>
                <a:lnTo>
                  <a:pt x="81" y="117"/>
                </a:lnTo>
                <a:lnTo>
                  <a:pt x="81" y="109"/>
                </a:lnTo>
                <a:lnTo>
                  <a:pt x="88" y="104"/>
                </a:lnTo>
                <a:lnTo>
                  <a:pt x="88" y="101"/>
                </a:lnTo>
                <a:lnTo>
                  <a:pt x="93" y="96"/>
                </a:lnTo>
                <a:lnTo>
                  <a:pt x="93" y="101"/>
                </a:lnTo>
                <a:lnTo>
                  <a:pt x="93" y="96"/>
                </a:lnTo>
                <a:lnTo>
                  <a:pt x="99" y="88"/>
                </a:lnTo>
                <a:lnTo>
                  <a:pt x="99" y="83"/>
                </a:lnTo>
                <a:lnTo>
                  <a:pt x="99" y="88"/>
                </a:lnTo>
                <a:lnTo>
                  <a:pt x="105" y="83"/>
                </a:lnTo>
                <a:lnTo>
                  <a:pt x="105" y="75"/>
                </a:lnTo>
                <a:lnTo>
                  <a:pt x="110" y="75"/>
                </a:lnTo>
                <a:lnTo>
                  <a:pt x="110" y="62"/>
                </a:lnTo>
                <a:lnTo>
                  <a:pt x="115" y="59"/>
                </a:lnTo>
                <a:lnTo>
                  <a:pt x="123" y="59"/>
                </a:lnTo>
                <a:lnTo>
                  <a:pt x="128" y="59"/>
                </a:lnTo>
                <a:lnTo>
                  <a:pt x="132" y="54"/>
                </a:lnTo>
                <a:lnTo>
                  <a:pt x="139" y="54"/>
                </a:lnTo>
                <a:lnTo>
                  <a:pt x="145" y="51"/>
                </a:lnTo>
                <a:lnTo>
                  <a:pt x="150" y="51"/>
                </a:lnTo>
                <a:lnTo>
                  <a:pt x="156" y="51"/>
                </a:lnTo>
                <a:lnTo>
                  <a:pt x="161" y="54"/>
                </a:lnTo>
                <a:lnTo>
                  <a:pt x="161" y="46"/>
                </a:lnTo>
                <a:lnTo>
                  <a:pt x="167" y="39"/>
                </a:lnTo>
                <a:lnTo>
                  <a:pt x="174" y="39"/>
                </a:lnTo>
                <a:lnTo>
                  <a:pt x="179" y="39"/>
                </a:lnTo>
                <a:lnTo>
                  <a:pt x="183" y="39"/>
                </a:lnTo>
                <a:lnTo>
                  <a:pt x="196" y="39"/>
                </a:lnTo>
                <a:lnTo>
                  <a:pt x="196" y="31"/>
                </a:lnTo>
                <a:lnTo>
                  <a:pt x="209" y="34"/>
                </a:lnTo>
                <a:lnTo>
                  <a:pt x="201" y="34"/>
                </a:lnTo>
                <a:lnTo>
                  <a:pt x="209" y="34"/>
                </a:lnTo>
                <a:lnTo>
                  <a:pt x="214" y="34"/>
                </a:lnTo>
                <a:lnTo>
                  <a:pt x="218" y="34"/>
                </a:lnTo>
                <a:lnTo>
                  <a:pt x="225" y="34"/>
                </a:lnTo>
                <a:lnTo>
                  <a:pt x="231" y="39"/>
                </a:lnTo>
                <a:lnTo>
                  <a:pt x="231" y="42"/>
                </a:lnTo>
                <a:lnTo>
                  <a:pt x="231" y="34"/>
                </a:lnTo>
                <a:lnTo>
                  <a:pt x="238" y="39"/>
                </a:lnTo>
                <a:lnTo>
                  <a:pt x="238" y="34"/>
                </a:lnTo>
                <a:lnTo>
                  <a:pt x="238" y="39"/>
                </a:lnTo>
                <a:lnTo>
                  <a:pt x="242" y="34"/>
                </a:lnTo>
                <a:lnTo>
                  <a:pt x="242" y="26"/>
                </a:lnTo>
                <a:lnTo>
                  <a:pt x="255" y="18"/>
                </a:lnTo>
                <a:lnTo>
                  <a:pt x="260" y="18"/>
                </a:lnTo>
                <a:lnTo>
                  <a:pt x="265" y="18"/>
                </a:lnTo>
                <a:lnTo>
                  <a:pt x="273" y="18"/>
                </a:lnTo>
                <a:lnTo>
                  <a:pt x="277" y="18"/>
                </a:lnTo>
                <a:lnTo>
                  <a:pt x="282" y="18"/>
                </a:lnTo>
                <a:lnTo>
                  <a:pt x="289" y="21"/>
                </a:lnTo>
                <a:lnTo>
                  <a:pt x="295" y="21"/>
                </a:lnTo>
                <a:lnTo>
                  <a:pt x="300" y="18"/>
                </a:lnTo>
                <a:lnTo>
                  <a:pt x="306" y="18"/>
                </a:lnTo>
                <a:lnTo>
                  <a:pt x="311" y="18"/>
                </a:lnTo>
                <a:lnTo>
                  <a:pt x="317" y="21"/>
                </a:lnTo>
                <a:lnTo>
                  <a:pt x="324" y="18"/>
                </a:lnTo>
                <a:lnTo>
                  <a:pt x="333" y="18"/>
                </a:lnTo>
                <a:lnTo>
                  <a:pt x="341" y="18"/>
                </a:lnTo>
                <a:lnTo>
                  <a:pt x="346" y="18"/>
                </a:lnTo>
                <a:lnTo>
                  <a:pt x="351" y="18"/>
                </a:lnTo>
                <a:lnTo>
                  <a:pt x="357" y="18"/>
                </a:lnTo>
                <a:lnTo>
                  <a:pt x="364" y="21"/>
                </a:lnTo>
                <a:lnTo>
                  <a:pt x="368" y="21"/>
                </a:lnTo>
                <a:lnTo>
                  <a:pt x="375" y="21"/>
                </a:lnTo>
                <a:lnTo>
                  <a:pt x="381" y="21"/>
                </a:lnTo>
                <a:lnTo>
                  <a:pt x="381" y="13"/>
                </a:lnTo>
                <a:lnTo>
                  <a:pt x="386" y="13"/>
                </a:lnTo>
                <a:lnTo>
                  <a:pt x="392" y="18"/>
                </a:lnTo>
                <a:lnTo>
                  <a:pt x="403" y="18"/>
                </a:lnTo>
                <a:lnTo>
                  <a:pt x="410" y="13"/>
                </a:lnTo>
                <a:lnTo>
                  <a:pt x="415" y="13"/>
                </a:lnTo>
                <a:lnTo>
                  <a:pt x="419" y="8"/>
                </a:lnTo>
                <a:lnTo>
                  <a:pt x="427" y="8"/>
                </a:lnTo>
                <a:lnTo>
                  <a:pt x="432" y="5"/>
                </a:lnTo>
                <a:lnTo>
                  <a:pt x="438" y="0"/>
                </a:lnTo>
                <a:lnTo>
                  <a:pt x="443" y="0"/>
                </a:lnTo>
                <a:lnTo>
                  <a:pt x="450" y="0"/>
                </a:lnTo>
                <a:lnTo>
                  <a:pt x="456" y="0"/>
                </a:lnTo>
                <a:lnTo>
                  <a:pt x="461" y="0"/>
                </a:lnTo>
                <a:lnTo>
                  <a:pt x="466" y="0"/>
                </a:lnTo>
                <a:lnTo>
                  <a:pt x="474" y="0"/>
                </a:lnTo>
                <a:lnTo>
                  <a:pt x="478" y="0"/>
                </a:lnTo>
                <a:lnTo>
                  <a:pt x="483" y="0"/>
                </a:lnTo>
                <a:lnTo>
                  <a:pt x="491" y="5"/>
                </a:lnTo>
                <a:lnTo>
                  <a:pt x="496" y="5"/>
                </a:lnTo>
                <a:lnTo>
                  <a:pt x="501" y="5"/>
                </a:lnTo>
                <a:lnTo>
                  <a:pt x="507" y="5"/>
                </a:lnTo>
                <a:lnTo>
                  <a:pt x="513" y="5"/>
                </a:lnTo>
                <a:lnTo>
                  <a:pt x="518" y="5"/>
                </a:lnTo>
                <a:lnTo>
                  <a:pt x="525" y="5"/>
                </a:lnTo>
                <a:lnTo>
                  <a:pt x="529" y="5"/>
                </a:lnTo>
                <a:lnTo>
                  <a:pt x="536" y="0"/>
                </a:lnTo>
                <a:lnTo>
                  <a:pt x="542" y="0"/>
                </a:lnTo>
                <a:lnTo>
                  <a:pt x="547" y="0"/>
                </a:lnTo>
                <a:lnTo>
                  <a:pt x="552" y="0"/>
                </a:lnTo>
                <a:lnTo>
                  <a:pt x="560" y="5"/>
                </a:lnTo>
                <a:lnTo>
                  <a:pt x="564" y="0"/>
                </a:lnTo>
              </a:path>
            </a:pathLst>
          </a:cu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48" name="Freeform 115">
            <a:extLst>
              <a:ext uri="{FF2B5EF4-FFF2-40B4-BE49-F238E27FC236}">
                <a16:creationId xmlns:a16="http://schemas.microsoft.com/office/drawing/2014/main" id="{1285093D-0D8B-490D-A091-417120A041B9}"/>
              </a:ext>
            </a:extLst>
          </p:cNvPr>
          <p:cNvSpPr>
            <a:spLocks/>
          </p:cNvSpPr>
          <p:nvPr/>
        </p:nvSpPr>
        <p:spPr bwMode="auto">
          <a:xfrm>
            <a:off x="5253038" y="2312988"/>
            <a:ext cx="1139825" cy="93663"/>
          </a:xfrm>
          <a:custGeom>
            <a:avLst/>
            <a:gdLst>
              <a:gd name="T0" fmla="*/ 13 w 718"/>
              <a:gd name="T1" fmla="*/ 59 h 59"/>
              <a:gd name="T2" fmla="*/ 29 w 718"/>
              <a:gd name="T3" fmla="*/ 56 h 59"/>
              <a:gd name="T4" fmla="*/ 47 w 718"/>
              <a:gd name="T5" fmla="*/ 47 h 59"/>
              <a:gd name="T6" fmla="*/ 51 w 718"/>
              <a:gd name="T7" fmla="*/ 43 h 59"/>
              <a:gd name="T8" fmla="*/ 69 w 718"/>
              <a:gd name="T9" fmla="*/ 29 h 59"/>
              <a:gd name="T10" fmla="*/ 86 w 718"/>
              <a:gd name="T11" fmla="*/ 24 h 59"/>
              <a:gd name="T12" fmla="*/ 104 w 718"/>
              <a:gd name="T13" fmla="*/ 24 h 59"/>
              <a:gd name="T14" fmla="*/ 120 w 718"/>
              <a:gd name="T15" fmla="*/ 24 h 59"/>
              <a:gd name="T16" fmla="*/ 137 w 718"/>
              <a:gd name="T17" fmla="*/ 24 h 59"/>
              <a:gd name="T18" fmla="*/ 155 w 718"/>
              <a:gd name="T19" fmla="*/ 24 h 59"/>
              <a:gd name="T20" fmla="*/ 173 w 718"/>
              <a:gd name="T21" fmla="*/ 24 h 59"/>
              <a:gd name="T22" fmla="*/ 189 w 718"/>
              <a:gd name="T23" fmla="*/ 24 h 59"/>
              <a:gd name="T24" fmla="*/ 206 w 718"/>
              <a:gd name="T25" fmla="*/ 24 h 59"/>
              <a:gd name="T26" fmla="*/ 224 w 718"/>
              <a:gd name="T27" fmla="*/ 29 h 59"/>
              <a:gd name="T28" fmla="*/ 241 w 718"/>
              <a:gd name="T29" fmla="*/ 29 h 59"/>
              <a:gd name="T30" fmla="*/ 257 w 718"/>
              <a:gd name="T31" fmla="*/ 29 h 59"/>
              <a:gd name="T32" fmla="*/ 276 w 718"/>
              <a:gd name="T33" fmla="*/ 29 h 59"/>
              <a:gd name="T34" fmla="*/ 294 w 718"/>
              <a:gd name="T35" fmla="*/ 24 h 59"/>
              <a:gd name="T36" fmla="*/ 311 w 718"/>
              <a:gd name="T37" fmla="*/ 24 h 59"/>
              <a:gd name="T38" fmla="*/ 329 w 718"/>
              <a:gd name="T39" fmla="*/ 24 h 59"/>
              <a:gd name="T40" fmla="*/ 345 w 718"/>
              <a:gd name="T41" fmla="*/ 24 h 59"/>
              <a:gd name="T42" fmla="*/ 362 w 718"/>
              <a:gd name="T43" fmla="*/ 24 h 59"/>
              <a:gd name="T44" fmla="*/ 380 w 718"/>
              <a:gd name="T45" fmla="*/ 21 h 59"/>
              <a:gd name="T46" fmla="*/ 397 w 718"/>
              <a:gd name="T47" fmla="*/ 16 h 59"/>
              <a:gd name="T48" fmla="*/ 413 w 718"/>
              <a:gd name="T49" fmla="*/ 8 h 59"/>
              <a:gd name="T50" fmla="*/ 431 w 718"/>
              <a:gd name="T51" fmla="*/ 3 h 59"/>
              <a:gd name="T52" fmla="*/ 448 w 718"/>
              <a:gd name="T53" fmla="*/ 0 h 59"/>
              <a:gd name="T54" fmla="*/ 466 w 718"/>
              <a:gd name="T55" fmla="*/ 0 h 59"/>
              <a:gd name="T56" fmla="*/ 483 w 718"/>
              <a:gd name="T57" fmla="*/ 0 h 59"/>
              <a:gd name="T58" fmla="*/ 499 w 718"/>
              <a:gd name="T59" fmla="*/ 0 h 59"/>
              <a:gd name="T60" fmla="*/ 517 w 718"/>
              <a:gd name="T61" fmla="*/ 0 h 59"/>
              <a:gd name="T62" fmla="*/ 534 w 718"/>
              <a:gd name="T63" fmla="*/ 0 h 59"/>
              <a:gd name="T64" fmla="*/ 552 w 718"/>
              <a:gd name="T65" fmla="*/ 0 h 59"/>
              <a:gd name="T66" fmla="*/ 568 w 718"/>
              <a:gd name="T67" fmla="*/ 0 h 59"/>
              <a:gd name="T68" fmla="*/ 585 w 718"/>
              <a:gd name="T69" fmla="*/ 0 h 59"/>
              <a:gd name="T70" fmla="*/ 603 w 718"/>
              <a:gd name="T71" fmla="*/ 0 h 59"/>
              <a:gd name="T72" fmla="*/ 621 w 718"/>
              <a:gd name="T73" fmla="*/ 0 h 59"/>
              <a:gd name="T74" fmla="*/ 636 w 718"/>
              <a:gd name="T75" fmla="*/ 0 h 59"/>
              <a:gd name="T76" fmla="*/ 654 w 718"/>
              <a:gd name="T77" fmla="*/ 0 h 59"/>
              <a:gd name="T78" fmla="*/ 672 w 718"/>
              <a:gd name="T79" fmla="*/ 0 h 59"/>
              <a:gd name="T80" fmla="*/ 689 w 718"/>
              <a:gd name="T81" fmla="*/ 0 h 59"/>
              <a:gd name="T82" fmla="*/ 705 w 718"/>
              <a:gd name="T8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18" h="59">
                <a:moveTo>
                  <a:pt x="0" y="59"/>
                </a:moveTo>
                <a:lnTo>
                  <a:pt x="5" y="59"/>
                </a:lnTo>
                <a:lnTo>
                  <a:pt x="13" y="59"/>
                </a:lnTo>
                <a:lnTo>
                  <a:pt x="18" y="59"/>
                </a:lnTo>
                <a:lnTo>
                  <a:pt x="23" y="56"/>
                </a:lnTo>
                <a:lnTo>
                  <a:pt x="29" y="56"/>
                </a:lnTo>
                <a:lnTo>
                  <a:pt x="29" y="47"/>
                </a:lnTo>
                <a:lnTo>
                  <a:pt x="35" y="47"/>
                </a:lnTo>
                <a:lnTo>
                  <a:pt x="47" y="47"/>
                </a:lnTo>
                <a:lnTo>
                  <a:pt x="40" y="47"/>
                </a:lnTo>
                <a:lnTo>
                  <a:pt x="47" y="43"/>
                </a:lnTo>
                <a:lnTo>
                  <a:pt x="51" y="43"/>
                </a:lnTo>
                <a:lnTo>
                  <a:pt x="58" y="43"/>
                </a:lnTo>
                <a:lnTo>
                  <a:pt x="69" y="35"/>
                </a:lnTo>
                <a:lnTo>
                  <a:pt x="69" y="29"/>
                </a:lnTo>
                <a:lnTo>
                  <a:pt x="75" y="24"/>
                </a:lnTo>
                <a:lnTo>
                  <a:pt x="82" y="24"/>
                </a:lnTo>
                <a:lnTo>
                  <a:pt x="86" y="24"/>
                </a:lnTo>
                <a:lnTo>
                  <a:pt x="93" y="24"/>
                </a:lnTo>
                <a:lnTo>
                  <a:pt x="98" y="24"/>
                </a:lnTo>
                <a:lnTo>
                  <a:pt x="104" y="24"/>
                </a:lnTo>
                <a:lnTo>
                  <a:pt x="110" y="24"/>
                </a:lnTo>
                <a:lnTo>
                  <a:pt x="115" y="24"/>
                </a:lnTo>
                <a:lnTo>
                  <a:pt x="120" y="24"/>
                </a:lnTo>
                <a:lnTo>
                  <a:pt x="128" y="24"/>
                </a:lnTo>
                <a:lnTo>
                  <a:pt x="133" y="24"/>
                </a:lnTo>
                <a:lnTo>
                  <a:pt x="137" y="24"/>
                </a:lnTo>
                <a:lnTo>
                  <a:pt x="144" y="24"/>
                </a:lnTo>
                <a:lnTo>
                  <a:pt x="150" y="24"/>
                </a:lnTo>
                <a:lnTo>
                  <a:pt x="155" y="24"/>
                </a:lnTo>
                <a:lnTo>
                  <a:pt x="161" y="24"/>
                </a:lnTo>
                <a:lnTo>
                  <a:pt x="166" y="24"/>
                </a:lnTo>
                <a:lnTo>
                  <a:pt x="173" y="24"/>
                </a:lnTo>
                <a:lnTo>
                  <a:pt x="179" y="24"/>
                </a:lnTo>
                <a:lnTo>
                  <a:pt x="184" y="24"/>
                </a:lnTo>
                <a:lnTo>
                  <a:pt x="189" y="24"/>
                </a:lnTo>
                <a:lnTo>
                  <a:pt x="196" y="24"/>
                </a:lnTo>
                <a:lnTo>
                  <a:pt x="201" y="24"/>
                </a:lnTo>
                <a:lnTo>
                  <a:pt x="206" y="24"/>
                </a:lnTo>
                <a:lnTo>
                  <a:pt x="212" y="24"/>
                </a:lnTo>
                <a:lnTo>
                  <a:pt x="219" y="29"/>
                </a:lnTo>
                <a:lnTo>
                  <a:pt x="224" y="29"/>
                </a:lnTo>
                <a:lnTo>
                  <a:pt x="230" y="29"/>
                </a:lnTo>
                <a:lnTo>
                  <a:pt x="235" y="29"/>
                </a:lnTo>
                <a:lnTo>
                  <a:pt x="241" y="29"/>
                </a:lnTo>
                <a:lnTo>
                  <a:pt x="247" y="29"/>
                </a:lnTo>
                <a:lnTo>
                  <a:pt x="252" y="29"/>
                </a:lnTo>
                <a:lnTo>
                  <a:pt x="257" y="29"/>
                </a:lnTo>
                <a:lnTo>
                  <a:pt x="265" y="29"/>
                </a:lnTo>
                <a:lnTo>
                  <a:pt x="270" y="29"/>
                </a:lnTo>
                <a:lnTo>
                  <a:pt x="276" y="29"/>
                </a:lnTo>
                <a:lnTo>
                  <a:pt x="283" y="29"/>
                </a:lnTo>
                <a:lnTo>
                  <a:pt x="287" y="29"/>
                </a:lnTo>
                <a:lnTo>
                  <a:pt x="294" y="24"/>
                </a:lnTo>
                <a:lnTo>
                  <a:pt x="299" y="24"/>
                </a:lnTo>
                <a:lnTo>
                  <a:pt x="305" y="24"/>
                </a:lnTo>
                <a:lnTo>
                  <a:pt x="311" y="24"/>
                </a:lnTo>
                <a:lnTo>
                  <a:pt x="316" y="24"/>
                </a:lnTo>
                <a:lnTo>
                  <a:pt x="321" y="24"/>
                </a:lnTo>
                <a:lnTo>
                  <a:pt x="329" y="24"/>
                </a:lnTo>
                <a:lnTo>
                  <a:pt x="334" y="24"/>
                </a:lnTo>
                <a:lnTo>
                  <a:pt x="338" y="24"/>
                </a:lnTo>
                <a:lnTo>
                  <a:pt x="345" y="24"/>
                </a:lnTo>
                <a:lnTo>
                  <a:pt x="351" y="24"/>
                </a:lnTo>
                <a:lnTo>
                  <a:pt x="356" y="24"/>
                </a:lnTo>
                <a:lnTo>
                  <a:pt x="362" y="24"/>
                </a:lnTo>
                <a:lnTo>
                  <a:pt x="367" y="24"/>
                </a:lnTo>
                <a:lnTo>
                  <a:pt x="373" y="21"/>
                </a:lnTo>
                <a:lnTo>
                  <a:pt x="380" y="21"/>
                </a:lnTo>
                <a:lnTo>
                  <a:pt x="385" y="21"/>
                </a:lnTo>
                <a:lnTo>
                  <a:pt x="389" y="16"/>
                </a:lnTo>
                <a:lnTo>
                  <a:pt x="397" y="16"/>
                </a:lnTo>
                <a:lnTo>
                  <a:pt x="402" y="13"/>
                </a:lnTo>
                <a:lnTo>
                  <a:pt x="407" y="13"/>
                </a:lnTo>
                <a:lnTo>
                  <a:pt x="413" y="8"/>
                </a:lnTo>
                <a:lnTo>
                  <a:pt x="420" y="3"/>
                </a:lnTo>
                <a:lnTo>
                  <a:pt x="424" y="3"/>
                </a:lnTo>
                <a:lnTo>
                  <a:pt x="431" y="3"/>
                </a:lnTo>
                <a:lnTo>
                  <a:pt x="436" y="0"/>
                </a:lnTo>
                <a:lnTo>
                  <a:pt x="442" y="0"/>
                </a:lnTo>
                <a:lnTo>
                  <a:pt x="448" y="0"/>
                </a:lnTo>
                <a:lnTo>
                  <a:pt x="453" y="0"/>
                </a:lnTo>
                <a:lnTo>
                  <a:pt x="458" y="0"/>
                </a:lnTo>
                <a:lnTo>
                  <a:pt x="466" y="0"/>
                </a:lnTo>
                <a:lnTo>
                  <a:pt x="471" y="0"/>
                </a:lnTo>
                <a:lnTo>
                  <a:pt x="477" y="0"/>
                </a:lnTo>
                <a:lnTo>
                  <a:pt x="483" y="0"/>
                </a:lnTo>
                <a:lnTo>
                  <a:pt x="488" y="0"/>
                </a:lnTo>
                <a:lnTo>
                  <a:pt x="495" y="0"/>
                </a:lnTo>
                <a:lnTo>
                  <a:pt x="499" y="0"/>
                </a:lnTo>
                <a:lnTo>
                  <a:pt x="506" y="0"/>
                </a:lnTo>
                <a:lnTo>
                  <a:pt x="512" y="0"/>
                </a:lnTo>
                <a:lnTo>
                  <a:pt x="517" y="0"/>
                </a:lnTo>
                <a:lnTo>
                  <a:pt x="522" y="0"/>
                </a:lnTo>
                <a:lnTo>
                  <a:pt x="530" y="0"/>
                </a:lnTo>
                <a:lnTo>
                  <a:pt x="534" y="0"/>
                </a:lnTo>
                <a:lnTo>
                  <a:pt x="539" y="0"/>
                </a:lnTo>
                <a:lnTo>
                  <a:pt x="546" y="0"/>
                </a:lnTo>
                <a:lnTo>
                  <a:pt x="552" y="0"/>
                </a:lnTo>
                <a:lnTo>
                  <a:pt x="557" y="0"/>
                </a:lnTo>
                <a:lnTo>
                  <a:pt x="563" y="0"/>
                </a:lnTo>
                <a:lnTo>
                  <a:pt x="568" y="0"/>
                </a:lnTo>
                <a:lnTo>
                  <a:pt x="574" y="0"/>
                </a:lnTo>
                <a:lnTo>
                  <a:pt x="581" y="0"/>
                </a:lnTo>
                <a:lnTo>
                  <a:pt x="585" y="0"/>
                </a:lnTo>
                <a:lnTo>
                  <a:pt x="590" y="0"/>
                </a:lnTo>
                <a:lnTo>
                  <a:pt x="598" y="0"/>
                </a:lnTo>
                <a:lnTo>
                  <a:pt x="603" y="0"/>
                </a:lnTo>
                <a:lnTo>
                  <a:pt x="608" y="0"/>
                </a:lnTo>
                <a:lnTo>
                  <a:pt x="614" y="0"/>
                </a:lnTo>
                <a:lnTo>
                  <a:pt x="621" y="0"/>
                </a:lnTo>
                <a:lnTo>
                  <a:pt x="625" y="0"/>
                </a:lnTo>
                <a:lnTo>
                  <a:pt x="632" y="0"/>
                </a:lnTo>
                <a:lnTo>
                  <a:pt x="636" y="0"/>
                </a:lnTo>
                <a:lnTo>
                  <a:pt x="643" y="0"/>
                </a:lnTo>
                <a:lnTo>
                  <a:pt x="649" y="0"/>
                </a:lnTo>
                <a:lnTo>
                  <a:pt x="654" y="0"/>
                </a:lnTo>
                <a:lnTo>
                  <a:pt x="659" y="0"/>
                </a:lnTo>
                <a:lnTo>
                  <a:pt x="667" y="0"/>
                </a:lnTo>
                <a:lnTo>
                  <a:pt x="672" y="0"/>
                </a:lnTo>
                <a:lnTo>
                  <a:pt x="678" y="0"/>
                </a:lnTo>
                <a:lnTo>
                  <a:pt x="683" y="0"/>
                </a:lnTo>
                <a:lnTo>
                  <a:pt x="689" y="0"/>
                </a:lnTo>
                <a:lnTo>
                  <a:pt x="695" y="0"/>
                </a:lnTo>
                <a:lnTo>
                  <a:pt x="700" y="0"/>
                </a:lnTo>
                <a:lnTo>
                  <a:pt x="705" y="0"/>
                </a:lnTo>
                <a:lnTo>
                  <a:pt x="713" y="0"/>
                </a:lnTo>
                <a:lnTo>
                  <a:pt x="718" y="0"/>
                </a:lnTo>
              </a:path>
            </a:pathLst>
          </a:cu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49" name="Freeform 116">
            <a:extLst>
              <a:ext uri="{FF2B5EF4-FFF2-40B4-BE49-F238E27FC236}">
                <a16:creationId xmlns:a16="http://schemas.microsoft.com/office/drawing/2014/main" id="{FD44F6EE-6DB6-4939-AAF0-DB2A0BF4DCB5}"/>
              </a:ext>
            </a:extLst>
          </p:cNvPr>
          <p:cNvSpPr>
            <a:spLocks/>
          </p:cNvSpPr>
          <p:nvPr/>
        </p:nvSpPr>
        <p:spPr bwMode="auto">
          <a:xfrm>
            <a:off x="6392863" y="2312988"/>
            <a:ext cx="1158875" cy="4763"/>
          </a:xfrm>
          <a:custGeom>
            <a:avLst/>
            <a:gdLst>
              <a:gd name="T0" fmla="*/ 13 w 730"/>
              <a:gd name="T1" fmla="*/ 0 h 3"/>
              <a:gd name="T2" fmla="*/ 28 w 730"/>
              <a:gd name="T3" fmla="*/ 0 h 3"/>
              <a:gd name="T4" fmla="*/ 46 w 730"/>
              <a:gd name="T5" fmla="*/ 0 h 3"/>
              <a:gd name="T6" fmla="*/ 64 w 730"/>
              <a:gd name="T7" fmla="*/ 0 h 3"/>
              <a:gd name="T8" fmla="*/ 81 w 730"/>
              <a:gd name="T9" fmla="*/ 0 h 3"/>
              <a:gd name="T10" fmla="*/ 99 w 730"/>
              <a:gd name="T11" fmla="*/ 0 h 3"/>
              <a:gd name="T12" fmla="*/ 115 w 730"/>
              <a:gd name="T13" fmla="*/ 0 h 3"/>
              <a:gd name="T14" fmla="*/ 132 w 730"/>
              <a:gd name="T15" fmla="*/ 0 h 3"/>
              <a:gd name="T16" fmla="*/ 150 w 730"/>
              <a:gd name="T17" fmla="*/ 0 h 3"/>
              <a:gd name="T18" fmla="*/ 167 w 730"/>
              <a:gd name="T19" fmla="*/ 0 h 3"/>
              <a:gd name="T20" fmla="*/ 185 w 730"/>
              <a:gd name="T21" fmla="*/ 0 h 3"/>
              <a:gd name="T22" fmla="*/ 201 w 730"/>
              <a:gd name="T23" fmla="*/ 0 h 3"/>
              <a:gd name="T24" fmla="*/ 218 w 730"/>
              <a:gd name="T25" fmla="*/ 0 h 3"/>
              <a:gd name="T26" fmla="*/ 236 w 730"/>
              <a:gd name="T27" fmla="*/ 0 h 3"/>
              <a:gd name="T28" fmla="*/ 253 w 730"/>
              <a:gd name="T29" fmla="*/ 0 h 3"/>
              <a:gd name="T30" fmla="*/ 271 w 730"/>
              <a:gd name="T31" fmla="*/ 0 h 3"/>
              <a:gd name="T32" fmla="*/ 287 w 730"/>
              <a:gd name="T33" fmla="*/ 0 h 3"/>
              <a:gd name="T34" fmla="*/ 304 w 730"/>
              <a:gd name="T35" fmla="*/ 0 h 3"/>
              <a:gd name="T36" fmla="*/ 322 w 730"/>
              <a:gd name="T37" fmla="*/ 0 h 3"/>
              <a:gd name="T38" fmla="*/ 339 w 730"/>
              <a:gd name="T39" fmla="*/ 0 h 3"/>
              <a:gd name="T40" fmla="*/ 357 w 730"/>
              <a:gd name="T41" fmla="*/ 0 h 3"/>
              <a:gd name="T42" fmla="*/ 373 w 730"/>
              <a:gd name="T43" fmla="*/ 0 h 3"/>
              <a:gd name="T44" fmla="*/ 390 w 730"/>
              <a:gd name="T45" fmla="*/ 0 h 3"/>
              <a:gd name="T46" fmla="*/ 408 w 730"/>
              <a:gd name="T47" fmla="*/ 0 h 3"/>
              <a:gd name="T48" fmla="*/ 425 w 730"/>
              <a:gd name="T49" fmla="*/ 0 h 3"/>
              <a:gd name="T50" fmla="*/ 443 w 730"/>
              <a:gd name="T51" fmla="*/ 0 h 3"/>
              <a:gd name="T52" fmla="*/ 459 w 730"/>
              <a:gd name="T53" fmla="*/ 0 h 3"/>
              <a:gd name="T54" fmla="*/ 476 w 730"/>
              <a:gd name="T55" fmla="*/ 0 h 3"/>
              <a:gd name="T56" fmla="*/ 494 w 730"/>
              <a:gd name="T57" fmla="*/ 0 h 3"/>
              <a:gd name="T58" fmla="*/ 511 w 730"/>
              <a:gd name="T59" fmla="*/ 0 h 3"/>
              <a:gd name="T60" fmla="*/ 529 w 730"/>
              <a:gd name="T61" fmla="*/ 0 h 3"/>
              <a:gd name="T62" fmla="*/ 545 w 730"/>
              <a:gd name="T63" fmla="*/ 0 h 3"/>
              <a:gd name="T64" fmla="*/ 564 w 730"/>
              <a:gd name="T65" fmla="*/ 0 h 3"/>
              <a:gd name="T66" fmla="*/ 582 w 730"/>
              <a:gd name="T67" fmla="*/ 0 h 3"/>
              <a:gd name="T68" fmla="*/ 599 w 730"/>
              <a:gd name="T69" fmla="*/ 0 h 3"/>
              <a:gd name="T70" fmla="*/ 617 w 730"/>
              <a:gd name="T71" fmla="*/ 0 h 3"/>
              <a:gd name="T72" fmla="*/ 634 w 730"/>
              <a:gd name="T73" fmla="*/ 0 h 3"/>
              <a:gd name="T74" fmla="*/ 650 w 730"/>
              <a:gd name="T75" fmla="*/ 0 h 3"/>
              <a:gd name="T76" fmla="*/ 668 w 730"/>
              <a:gd name="T77" fmla="*/ 0 h 3"/>
              <a:gd name="T78" fmla="*/ 685 w 730"/>
              <a:gd name="T79" fmla="*/ 0 h 3"/>
              <a:gd name="T80" fmla="*/ 703 w 730"/>
              <a:gd name="T81" fmla="*/ 0 h 3"/>
              <a:gd name="T82" fmla="*/ 720 w 730"/>
              <a:gd name="T8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0" h="3">
                <a:moveTo>
                  <a:pt x="0" y="0"/>
                </a:moveTo>
                <a:lnTo>
                  <a:pt x="5" y="0"/>
                </a:lnTo>
                <a:lnTo>
                  <a:pt x="13" y="0"/>
                </a:lnTo>
                <a:lnTo>
                  <a:pt x="17" y="0"/>
                </a:lnTo>
                <a:lnTo>
                  <a:pt x="22" y="0"/>
                </a:lnTo>
                <a:lnTo>
                  <a:pt x="28" y="0"/>
                </a:lnTo>
                <a:lnTo>
                  <a:pt x="35" y="0"/>
                </a:lnTo>
                <a:lnTo>
                  <a:pt x="40" y="0"/>
                </a:lnTo>
                <a:lnTo>
                  <a:pt x="46" y="0"/>
                </a:lnTo>
                <a:lnTo>
                  <a:pt x="51" y="0"/>
                </a:lnTo>
                <a:lnTo>
                  <a:pt x="57" y="0"/>
                </a:lnTo>
                <a:lnTo>
                  <a:pt x="64" y="0"/>
                </a:lnTo>
                <a:lnTo>
                  <a:pt x="68" y="0"/>
                </a:lnTo>
                <a:lnTo>
                  <a:pt x="73" y="0"/>
                </a:lnTo>
                <a:lnTo>
                  <a:pt x="81" y="0"/>
                </a:lnTo>
                <a:lnTo>
                  <a:pt x="86" y="0"/>
                </a:lnTo>
                <a:lnTo>
                  <a:pt x="91" y="0"/>
                </a:lnTo>
                <a:lnTo>
                  <a:pt x="99" y="0"/>
                </a:lnTo>
                <a:lnTo>
                  <a:pt x="103" y="0"/>
                </a:lnTo>
                <a:lnTo>
                  <a:pt x="108" y="0"/>
                </a:lnTo>
                <a:lnTo>
                  <a:pt x="115" y="0"/>
                </a:lnTo>
                <a:lnTo>
                  <a:pt x="121" y="0"/>
                </a:lnTo>
                <a:lnTo>
                  <a:pt x="126" y="0"/>
                </a:lnTo>
                <a:lnTo>
                  <a:pt x="132" y="0"/>
                </a:lnTo>
                <a:lnTo>
                  <a:pt x="137" y="0"/>
                </a:lnTo>
                <a:lnTo>
                  <a:pt x="143" y="0"/>
                </a:lnTo>
                <a:lnTo>
                  <a:pt x="150" y="0"/>
                </a:lnTo>
                <a:lnTo>
                  <a:pt x="154" y="0"/>
                </a:lnTo>
                <a:lnTo>
                  <a:pt x="162" y="0"/>
                </a:lnTo>
                <a:lnTo>
                  <a:pt x="167" y="0"/>
                </a:lnTo>
                <a:lnTo>
                  <a:pt x="172" y="0"/>
                </a:lnTo>
                <a:lnTo>
                  <a:pt x="178" y="0"/>
                </a:lnTo>
                <a:lnTo>
                  <a:pt x="185" y="0"/>
                </a:lnTo>
                <a:lnTo>
                  <a:pt x="189" y="0"/>
                </a:lnTo>
                <a:lnTo>
                  <a:pt x="196" y="0"/>
                </a:lnTo>
                <a:lnTo>
                  <a:pt x="201" y="0"/>
                </a:lnTo>
                <a:lnTo>
                  <a:pt x="207" y="0"/>
                </a:lnTo>
                <a:lnTo>
                  <a:pt x="213" y="0"/>
                </a:lnTo>
                <a:lnTo>
                  <a:pt x="218" y="0"/>
                </a:lnTo>
                <a:lnTo>
                  <a:pt x="223" y="0"/>
                </a:lnTo>
                <a:lnTo>
                  <a:pt x="231" y="0"/>
                </a:lnTo>
                <a:lnTo>
                  <a:pt x="236" y="0"/>
                </a:lnTo>
                <a:lnTo>
                  <a:pt x="240" y="0"/>
                </a:lnTo>
                <a:lnTo>
                  <a:pt x="248" y="0"/>
                </a:lnTo>
                <a:lnTo>
                  <a:pt x="253" y="0"/>
                </a:lnTo>
                <a:lnTo>
                  <a:pt x="258" y="0"/>
                </a:lnTo>
                <a:lnTo>
                  <a:pt x="264" y="0"/>
                </a:lnTo>
                <a:lnTo>
                  <a:pt x="271" y="0"/>
                </a:lnTo>
                <a:lnTo>
                  <a:pt x="276" y="0"/>
                </a:lnTo>
                <a:lnTo>
                  <a:pt x="282" y="0"/>
                </a:lnTo>
                <a:lnTo>
                  <a:pt x="287" y="0"/>
                </a:lnTo>
                <a:lnTo>
                  <a:pt x="293" y="0"/>
                </a:lnTo>
                <a:lnTo>
                  <a:pt x="299" y="0"/>
                </a:lnTo>
                <a:lnTo>
                  <a:pt x="304" y="0"/>
                </a:lnTo>
                <a:lnTo>
                  <a:pt x="309" y="0"/>
                </a:lnTo>
                <a:lnTo>
                  <a:pt x="317" y="0"/>
                </a:lnTo>
                <a:lnTo>
                  <a:pt x="322" y="0"/>
                </a:lnTo>
                <a:lnTo>
                  <a:pt x="327" y="0"/>
                </a:lnTo>
                <a:lnTo>
                  <a:pt x="335" y="0"/>
                </a:lnTo>
                <a:lnTo>
                  <a:pt x="339" y="0"/>
                </a:lnTo>
                <a:lnTo>
                  <a:pt x="344" y="0"/>
                </a:lnTo>
                <a:lnTo>
                  <a:pt x="350" y="0"/>
                </a:lnTo>
                <a:lnTo>
                  <a:pt x="357" y="0"/>
                </a:lnTo>
                <a:lnTo>
                  <a:pt x="363" y="0"/>
                </a:lnTo>
                <a:lnTo>
                  <a:pt x="368" y="0"/>
                </a:lnTo>
                <a:lnTo>
                  <a:pt x="373" y="0"/>
                </a:lnTo>
                <a:lnTo>
                  <a:pt x="381" y="0"/>
                </a:lnTo>
                <a:lnTo>
                  <a:pt x="386" y="0"/>
                </a:lnTo>
                <a:lnTo>
                  <a:pt x="390" y="0"/>
                </a:lnTo>
                <a:lnTo>
                  <a:pt x="398" y="0"/>
                </a:lnTo>
                <a:lnTo>
                  <a:pt x="403" y="0"/>
                </a:lnTo>
                <a:lnTo>
                  <a:pt x="408" y="0"/>
                </a:lnTo>
                <a:lnTo>
                  <a:pt x="414" y="0"/>
                </a:lnTo>
                <a:lnTo>
                  <a:pt x="421" y="0"/>
                </a:lnTo>
                <a:lnTo>
                  <a:pt x="425" y="0"/>
                </a:lnTo>
                <a:lnTo>
                  <a:pt x="432" y="0"/>
                </a:lnTo>
                <a:lnTo>
                  <a:pt x="437" y="0"/>
                </a:lnTo>
                <a:lnTo>
                  <a:pt x="443" y="0"/>
                </a:lnTo>
                <a:lnTo>
                  <a:pt x="449" y="0"/>
                </a:lnTo>
                <a:lnTo>
                  <a:pt x="454" y="0"/>
                </a:lnTo>
                <a:lnTo>
                  <a:pt x="459" y="0"/>
                </a:lnTo>
                <a:lnTo>
                  <a:pt x="467" y="0"/>
                </a:lnTo>
                <a:lnTo>
                  <a:pt x="472" y="0"/>
                </a:lnTo>
                <a:lnTo>
                  <a:pt x="476" y="0"/>
                </a:lnTo>
                <a:lnTo>
                  <a:pt x="484" y="0"/>
                </a:lnTo>
                <a:lnTo>
                  <a:pt x="489" y="0"/>
                </a:lnTo>
                <a:lnTo>
                  <a:pt x="494" y="0"/>
                </a:lnTo>
                <a:lnTo>
                  <a:pt x="500" y="0"/>
                </a:lnTo>
                <a:lnTo>
                  <a:pt x="507" y="0"/>
                </a:lnTo>
                <a:lnTo>
                  <a:pt x="511" y="0"/>
                </a:lnTo>
                <a:lnTo>
                  <a:pt x="518" y="0"/>
                </a:lnTo>
                <a:lnTo>
                  <a:pt x="523" y="0"/>
                </a:lnTo>
                <a:lnTo>
                  <a:pt x="529" y="0"/>
                </a:lnTo>
                <a:lnTo>
                  <a:pt x="535" y="0"/>
                </a:lnTo>
                <a:lnTo>
                  <a:pt x="540" y="0"/>
                </a:lnTo>
                <a:lnTo>
                  <a:pt x="545" y="0"/>
                </a:lnTo>
                <a:lnTo>
                  <a:pt x="553" y="0"/>
                </a:lnTo>
                <a:lnTo>
                  <a:pt x="558" y="0"/>
                </a:lnTo>
                <a:lnTo>
                  <a:pt x="564" y="0"/>
                </a:lnTo>
                <a:lnTo>
                  <a:pt x="570" y="0"/>
                </a:lnTo>
                <a:lnTo>
                  <a:pt x="575" y="0"/>
                </a:lnTo>
                <a:lnTo>
                  <a:pt x="582" y="0"/>
                </a:lnTo>
                <a:lnTo>
                  <a:pt x="586" y="0"/>
                </a:lnTo>
                <a:lnTo>
                  <a:pt x="593" y="0"/>
                </a:lnTo>
                <a:lnTo>
                  <a:pt x="599" y="0"/>
                </a:lnTo>
                <a:lnTo>
                  <a:pt x="604" y="0"/>
                </a:lnTo>
                <a:lnTo>
                  <a:pt x="609" y="0"/>
                </a:lnTo>
                <a:lnTo>
                  <a:pt x="617" y="0"/>
                </a:lnTo>
                <a:lnTo>
                  <a:pt x="621" y="0"/>
                </a:lnTo>
                <a:lnTo>
                  <a:pt x="626" y="0"/>
                </a:lnTo>
                <a:lnTo>
                  <a:pt x="634" y="0"/>
                </a:lnTo>
                <a:lnTo>
                  <a:pt x="639" y="0"/>
                </a:lnTo>
                <a:lnTo>
                  <a:pt x="644" y="0"/>
                </a:lnTo>
                <a:lnTo>
                  <a:pt x="650" y="0"/>
                </a:lnTo>
                <a:lnTo>
                  <a:pt x="657" y="0"/>
                </a:lnTo>
                <a:lnTo>
                  <a:pt x="661" y="0"/>
                </a:lnTo>
                <a:lnTo>
                  <a:pt x="668" y="0"/>
                </a:lnTo>
                <a:lnTo>
                  <a:pt x="672" y="0"/>
                </a:lnTo>
                <a:lnTo>
                  <a:pt x="679" y="0"/>
                </a:lnTo>
                <a:lnTo>
                  <a:pt x="685" y="0"/>
                </a:lnTo>
                <a:lnTo>
                  <a:pt x="690" y="0"/>
                </a:lnTo>
                <a:lnTo>
                  <a:pt x="695" y="0"/>
                </a:lnTo>
                <a:lnTo>
                  <a:pt x="703" y="0"/>
                </a:lnTo>
                <a:lnTo>
                  <a:pt x="708" y="0"/>
                </a:lnTo>
                <a:lnTo>
                  <a:pt x="712" y="3"/>
                </a:lnTo>
                <a:lnTo>
                  <a:pt x="720" y="3"/>
                </a:lnTo>
                <a:lnTo>
                  <a:pt x="725" y="3"/>
                </a:lnTo>
                <a:lnTo>
                  <a:pt x="730" y="3"/>
                </a:lnTo>
              </a:path>
            </a:pathLst>
          </a:cu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50" name="Freeform 117">
            <a:extLst>
              <a:ext uri="{FF2B5EF4-FFF2-40B4-BE49-F238E27FC236}">
                <a16:creationId xmlns:a16="http://schemas.microsoft.com/office/drawing/2014/main" id="{2FA18E89-BB07-4AF3-9FCB-E0EEF80A439C}"/>
              </a:ext>
            </a:extLst>
          </p:cNvPr>
          <p:cNvSpPr>
            <a:spLocks/>
          </p:cNvSpPr>
          <p:nvPr/>
        </p:nvSpPr>
        <p:spPr bwMode="auto">
          <a:xfrm>
            <a:off x="7553325" y="2290763"/>
            <a:ext cx="676275" cy="17463"/>
          </a:xfrm>
          <a:custGeom>
            <a:avLst/>
            <a:gdLst>
              <a:gd name="T0" fmla="*/ 7 w 426"/>
              <a:gd name="T1" fmla="*/ 11 h 11"/>
              <a:gd name="T2" fmla="*/ 18 w 426"/>
              <a:gd name="T3" fmla="*/ 11 h 11"/>
              <a:gd name="T4" fmla="*/ 29 w 426"/>
              <a:gd name="T5" fmla="*/ 11 h 11"/>
              <a:gd name="T6" fmla="*/ 42 w 426"/>
              <a:gd name="T7" fmla="*/ 11 h 11"/>
              <a:gd name="T8" fmla="*/ 53 w 426"/>
              <a:gd name="T9" fmla="*/ 11 h 11"/>
              <a:gd name="T10" fmla="*/ 64 w 426"/>
              <a:gd name="T11" fmla="*/ 11 h 11"/>
              <a:gd name="T12" fmla="*/ 75 w 426"/>
              <a:gd name="T13" fmla="*/ 11 h 11"/>
              <a:gd name="T14" fmla="*/ 88 w 426"/>
              <a:gd name="T15" fmla="*/ 11 h 11"/>
              <a:gd name="T16" fmla="*/ 98 w 426"/>
              <a:gd name="T17" fmla="*/ 11 h 11"/>
              <a:gd name="T18" fmla="*/ 110 w 426"/>
              <a:gd name="T19" fmla="*/ 11 h 11"/>
              <a:gd name="T20" fmla="*/ 122 w 426"/>
              <a:gd name="T21" fmla="*/ 11 h 11"/>
              <a:gd name="T22" fmla="*/ 133 w 426"/>
              <a:gd name="T23" fmla="*/ 11 h 11"/>
              <a:gd name="T24" fmla="*/ 144 w 426"/>
              <a:gd name="T25" fmla="*/ 11 h 11"/>
              <a:gd name="T26" fmla="*/ 157 w 426"/>
              <a:gd name="T27" fmla="*/ 11 h 11"/>
              <a:gd name="T28" fmla="*/ 166 w 426"/>
              <a:gd name="T29" fmla="*/ 11 h 11"/>
              <a:gd name="T30" fmla="*/ 179 w 426"/>
              <a:gd name="T31" fmla="*/ 11 h 11"/>
              <a:gd name="T32" fmla="*/ 192 w 426"/>
              <a:gd name="T33" fmla="*/ 11 h 11"/>
              <a:gd name="T34" fmla="*/ 201 w 426"/>
              <a:gd name="T35" fmla="*/ 11 h 11"/>
              <a:gd name="T36" fmla="*/ 212 w 426"/>
              <a:gd name="T37" fmla="*/ 11 h 11"/>
              <a:gd name="T38" fmla="*/ 225 w 426"/>
              <a:gd name="T39" fmla="*/ 11 h 11"/>
              <a:gd name="T40" fmla="*/ 238 w 426"/>
              <a:gd name="T41" fmla="*/ 11 h 11"/>
              <a:gd name="T42" fmla="*/ 248 w 426"/>
              <a:gd name="T43" fmla="*/ 11 h 11"/>
              <a:gd name="T44" fmla="*/ 260 w 426"/>
              <a:gd name="T45" fmla="*/ 11 h 11"/>
              <a:gd name="T46" fmla="*/ 271 w 426"/>
              <a:gd name="T47" fmla="*/ 11 h 11"/>
              <a:gd name="T48" fmla="*/ 283 w 426"/>
              <a:gd name="T49" fmla="*/ 11 h 11"/>
              <a:gd name="T50" fmla="*/ 294 w 426"/>
              <a:gd name="T51" fmla="*/ 11 h 11"/>
              <a:gd name="T52" fmla="*/ 307 w 426"/>
              <a:gd name="T53" fmla="*/ 11 h 11"/>
              <a:gd name="T54" fmla="*/ 316 w 426"/>
              <a:gd name="T55" fmla="*/ 11 h 11"/>
              <a:gd name="T56" fmla="*/ 329 w 426"/>
              <a:gd name="T57" fmla="*/ 11 h 11"/>
              <a:gd name="T58" fmla="*/ 340 w 426"/>
              <a:gd name="T59" fmla="*/ 11 h 11"/>
              <a:gd name="T60" fmla="*/ 351 w 426"/>
              <a:gd name="T61" fmla="*/ 11 h 11"/>
              <a:gd name="T62" fmla="*/ 362 w 426"/>
              <a:gd name="T63" fmla="*/ 11 h 11"/>
              <a:gd name="T64" fmla="*/ 375 w 426"/>
              <a:gd name="T65" fmla="*/ 8 h 11"/>
              <a:gd name="T66" fmla="*/ 385 w 426"/>
              <a:gd name="T67" fmla="*/ 8 h 11"/>
              <a:gd name="T68" fmla="*/ 397 w 426"/>
              <a:gd name="T69" fmla="*/ 3 h 11"/>
              <a:gd name="T70" fmla="*/ 409 w 426"/>
              <a:gd name="T71" fmla="*/ 0 h 11"/>
              <a:gd name="T72" fmla="*/ 420 w 426"/>
              <a:gd name="T7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6" h="11">
                <a:moveTo>
                  <a:pt x="0" y="11"/>
                </a:moveTo>
                <a:lnTo>
                  <a:pt x="7" y="11"/>
                </a:lnTo>
                <a:lnTo>
                  <a:pt x="13" y="11"/>
                </a:lnTo>
                <a:lnTo>
                  <a:pt x="18" y="11"/>
                </a:lnTo>
                <a:lnTo>
                  <a:pt x="24" y="11"/>
                </a:lnTo>
                <a:lnTo>
                  <a:pt x="29" y="11"/>
                </a:lnTo>
                <a:lnTo>
                  <a:pt x="37" y="11"/>
                </a:lnTo>
                <a:lnTo>
                  <a:pt x="42" y="11"/>
                </a:lnTo>
                <a:lnTo>
                  <a:pt x="47" y="11"/>
                </a:lnTo>
                <a:lnTo>
                  <a:pt x="53" y="11"/>
                </a:lnTo>
                <a:lnTo>
                  <a:pt x="59" y="11"/>
                </a:lnTo>
                <a:lnTo>
                  <a:pt x="64" y="11"/>
                </a:lnTo>
                <a:lnTo>
                  <a:pt x="71" y="11"/>
                </a:lnTo>
                <a:lnTo>
                  <a:pt x="75" y="11"/>
                </a:lnTo>
                <a:lnTo>
                  <a:pt x="82" y="11"/>
                </a:lnTo>
                <a:lnTo>
                  <a:pt x="88" y="11"/>
                </a:lnTo>
                <a:lnTo>
                  <a:pt x="93" y="11"/>
                </a:lnTo>
                <a:lnTo>
                  <a:pt x="98" y="11"/>
                </a:lnTo>
                <a:lnTo>
                  <a:pt x="106" y="11"/>
                </a:lnTo>
                <a:lnTo>
                  <a:pt x="110" y="11"/>
                </a:lnTo>
                <a:lnTo>
                  <a:pt x="115" y="11"/>
                </a:lnTo>
                <a:lnTo>
                  <a:pt x="122" y="11"/>
                </a:lnTo>
                <a:lnTo>
                  <a:pt x="128" y="11"/>
                </a:lnTo>
                <a:lnTo>
                  <a:pt x="133" y="11"/>
                </a:lnTo>
                <a:lnTo>
                  <a:pt x="139" y="11"/>
                </a:lnTo>
                <a:lnTo>
                  <a:pt x="144" y="11"/>
                </a:lnTo>
                <a:lnTo>
                  <a:pt x="150" y="11"/>
                </a:lnTo>
                <a:lnTo>
                  <a:pt x="157" y="11"/>
                </a:lnTo>
                <a:lnTo>
                  <a:pt x="161" y="11"/>
                </a:lnTo>
                <a:lnTo>
                  <a:pt x="166" y="11"/>
                </a:lnTo>
                <a:lnTo>
                  <a:pt x="174" y="11"/>
                </a:lnTo>
                <a:lnTo>
                  <a:pt x="179" y="11"/>
                </a:lnTo>
                <a:lnTo>
                  <a:pt x="184" y="11"/>
                </a:lnTo>
                <a:lnTo>
                  <a:pt x="192" y="11"/>
                </a:lnTo>
                <a:lnTo>
                  <a:pt x="197" y="11"/>
                </a:lnTo>
                <a:lnTo>
                  <a:pt x="201" y="11"/>
                </a:lnTo>
                <a:lnTo>
                  <a:pt x="208" y="11"/>
                </a:lnTo>
                <a:lnTo>
                  <a:pt x="212" y="11"/>
                </a:lnTo>
                <a:lnTo>
                  <a:pt x="219" y="11"/>
                </a:lnTo>
                <a:lnTo>
                  <a:pt x="225" y="11"/>
                </a:lnTo>
                <a:lnTo>
                  <a:pt x="230" y="11"/>
                </a:lnTo>
                <a:lnTo>
                  <a:pt x="238" y="11"/>
                </a:lnTo>
                <a:lnTo>
                  <a:pt x="243" y="11"/>
                </a:lnTo>
                <a:lnTo>
                  <a:pt x="248" y="11"/>
                </a:lnTo>
                <a:lnTo>
                  <a:pt x="254" y="11"/>
                </a:lnTo>
                <a:lnTo>
                  <a:pt x="260" y="11"/>
                </a:lnTo>
                <a:lnTo>
                  <a:pt x="265" y="11"/>
                </a:lnTo>
                <a:lnTo>
                  <a:pt x="271" y="11"/>
                </a:lnTo>
                <a:lnTo>
                  <a:pt x="276" y="11"/>
                </a:lnTo>
                <a:lnTo>
                  <a:pt x="283" y="11"/>
                </a:lnTo>
                <a:lnTo>
                  <a:pt x="289" y="11"/>
                </a:lnTo>
                <a:lnTo>
                  <a:pt x="294" y="11"/>
                </a:lnTo>
                <a:lnTo>
                  <a:pt x="299" y="11"/>
                </a:lnTo>
                <a:lnTo>
                  <a:pt x="307" y="11"/>
                </a:lnTo>
                <a:lnTo>
                  <a:pt x="311" y="11"/>
                </a:lnTo>
                <a:lnTo>
                  <a:pt x="316" y="11"/>
                </a:lnTo>
                <a:lnTo>
                  <a:pt x="322" y="11"/>
                </a:lnTo>
                <a:lnTo>
                  <a:pt x="329" y="11"/>
                </a:lnTo>
                <a:lnTo>
                  <a:pt x="334" y="11"/>
                </a:lnTo>
                <a:lnTo>
                  <a:pt x="340" y="11"/>
                </a:lnTo>
                <a:lnTo>
                  <a:pt x="345" y="11"/>
                </a:lnTo>
                <a:lnTo>
                  <a:pt x="351" y="11"/>
                </a:lnTo>
                <a:lnTo>
                  <a:pt x="358" y="11"/>
                </a:lnTo>
                <a:lnTo>
                  <a:pt x="362" y="11"/>
                </a:lnTo>
                <a:lnTo>
                  <a:pt x="367" y="8"/>
                </a:lnTo>
                <a:lnTo>
                  <a:pt x="375" y="8"/>
                </a:lnTo>
                <a:lnTo>
                  <a:pt x="380" y="8"/>
                </a:lnTo>
                <a:lnTo>
                  <a:pt x="385" y="8"/>
                </a:lnTo>
                <a:lnTo>
                  <a:pt x="391" y="3"/>
                </a:lnTo>
                <a:lnTo>
                  <a:pt x="397" y="3"/>
                </a:lnTo>
                <a:lnTo>
                  <a:pt x="402" y="0"/>
                </a:lnTo>
                <a:lnTo>
                  <a:pt x="409" y="0"/>
                </a:lnTo>
                <a:lnTo>
                  <a:pt x="413" y="0"/>
                </a:lnTo>
                <a:lnTo>
                  <a:pt x="420" y="0"/>
                </a:lnTo>
                <a:lnTo>
                  <a:pt x="426" y="0"/>
                </a:lnTo>
              </a:path>
            </a:pathLst>
          </a:cu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51" name="Rectangle 118">
            <a:extLst>
              <a:ext uri="{FF2B5EF4-FFF2-40B4-BE49-F238E27FC236}">
                <a16:creationId xmlns:a16="http://schemas.microsoft.com/office/drawing/2014/main" id="{570C7E1C-D0C0-46A3-B6F1-F86B04CC6D5B}"/>
              </a:ext>
            </a:extLst>
          </p:cNvPr>
          <p:cNvSpPr>
            <a:spLocks noChangeArrowheads="1"/>
          </p:cNvSpPr>
          <p:nvPr/>
        </p:nvSpPr>
        <p:spPr bwMode="auto">
          <a:xfrm>
            <a:off x="4792663" y="4787900"/>
            <a:ext cx="27305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52" name="Rectangle 119">
            <a:extLst>
              <a:ext uri="{FF2B5EF4-FFF2-40B4-BE49-F238E27FC236}">
                <a16:creationId xmlns:a16="http://schemas.microsoft.com/office/drawing/2014/main" id="{853067AA-0F6A-4DAF-ADD2-064B3006DC39}"/>
              </a:ext>
            </a:extLst>
          </p:cNvPr>
          <p:cNvSpPr>
            <a:spLocks noChangeArrowheads="1"/>
          </p:cNvSpPr>
          <p:nvPr/>
        </p:nvSpPr>
        <p:spPr bwMode="auto">
          <a:xfrm>
            <a:off x="4792663" y="4799013"/>
            <a:ext cx="2976563"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Number of instances seen before interruption, 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53" name="Rectangle 120">
            <a:extLst>
              <a:ext uri="{FF2B5EF4-FFF2-40B4-BE49-F238E27FC236}">
                <a16:creationId xmlns:a16="http://schemas.microsoft.com/office/drawing/2014/main" id="{96BA379F-5385-4694-8DBB-D293A95FE65C}"/>
              </a:ext>
            </a:extLst>
          </p:cNvPr>
          <p:cNvSpPr>
            <a:spLocks noChangeArrowheads="1"/>
          </p:cNvSpPr>
          <p:nvPr/>
        </p:nvSpPr>
        <p:spPr bwMode="auto">
          <a:xfrm rot="16200000">
            <a:off x="3314700" y="3217863"/>
            <a:ext cx="827088"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accuracy(%)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54" name="Rectangle 121">
            <a:extLst>
              <a:ext uri="{FF2B5EF4-FFF2-40B4-BE49-F238E27FC236}">
                <a16:creationId xmlns:a16="http://schemas.microsoft.com/office/drawing/2014/main" id="{E5C8DF3A-CC9C-48C8-AA3C-F17960C4DB08}"/>
              </a:ext>
            </a:extLst>
          </p:cNvPr>
          <p:cNvSpPr>
            <a:spLocks noChangeArrowheads="1"/>
          </p:cNvSpPr>
          <p:nvPr/>
        </p:nvSpPr>
        <p:spPr bwMode="auto">
          <a:xfrm>
            <a:off x="6164263" y="3497263"/>
            <a:ext cx="1358900" cy="53022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55" name="Rectangle 122">
            <a:extLst>
              <a:ext uri="{FF2B5EF4-FFF2-40B4-BE49-F238E27FC236}">
                <a16:creationId xmlns:a16="http://schemas.microsoft.com/office/drawing/2014/main" id="{46FCE830-9A55-4706-ACED-0FC9D174B5DC}"/>
              </a:ext>
            </a:extLst>
          </p:cNvPr>
          <p:cNvSpPr>
            <a:spLocks noChangeArrowheads="1"/>
          </p:cNvSpPr>
          <p:nvPr/>
        </p:nvSpPr>
        <p:spPr bwMode="auto">
          <a:xfrm>
            <a:off x="6232525" y="3444875"/>
            <a:ext cx="1346200" cy="515938"/>
          </a:xfrm>
          <a:prstGeom prst="rect">
            <a:avLst/>
          </a:prstGeom>
          <a:solidFill>
            <a:srgbClr val="FFFFFF"/>
          </a:solidFill>
          <a:ln w="15875">
            <a:solidFill>
              <a:srgbClr val="C0C0C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3956" name="Rectangle 123">
            <a:extLst>
              <a:ext uri="{FF2B5EF4-FFF2-40B4-BE49-F238E27FC236}">
                <a16:creationId xmlns:a16="http://schemas.microsoft.com/office/drawing/2014/main" id="{7A7841CF-23A5-494D-BF3D-8A8789E975CB}"/>
              </a:ext>
            </a:extLst>
          </p:cNvPr>
          <p:cNvSpPr>
            <a:spLocks noChangeArrowheads="1"/>
          </p:cNvSpPr>
          <p:nvPr/>
        </p:nvSpPr>
        <p:spPr bwMode="auto">
          <a:xfrm>
            <a:off x="6688138" y="3529013"/>
            <a:ext cx="65087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57" name="Rectangle 124">
            <a:extLst>
              <a:ext uri="{FF2B5EF4-FFF2-40B4-BE49-F238E27FC236}">
                <a16:creationId xmlns:a16="http://schemas.microsoft.com/office/drawing/2014/main" id="{934FDAE9-3290-448C-93BD-BF739898ABD2}"/>
              </a:ext>
            </a:extLst>
          </p:cNvPr>
          <p:cNvSpPr>
            <a:spLocks noChangeArrowheads="1"/>
          </p:cNvSpPr>
          <p:nvPr/>
        </p:nvSpPr>
        <p:spPr bwMode="auto">
          <a:xfrm>
            <a:off x="6688138" y="3536950"/>
            <a:ext cx="72707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Random Test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58" name="Rectangle 125">
            <a:extLst>
              <a:ext uri="{FF2B5EF4-FFF2-40B4-BE49-F238E27FC236}">
                <a16:creationId xmlns:a16="http://schemas.microsoft.com/office/drawing/2014/main" id="{66CDE98D-5748-48F4-9FD3-43972F8D4145}"/>
              </a:ext>
            </a:extLst>
          </p:cNvPr>
          <p:cNvSpPr>
            <a:spLocks noChangeArrowheads="1"/>
          </p:cNvSpPr>
          <p:nvPr/>
        </p:nvSpPr>
        <p:spPr bwMode="auto">
          <a:xfrm>
            <a:off x="6688138" y="3708400"/>
            <a:ext cx="83820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59" name="Rectangle 126">
            <a:extLst>
              <a:ext uri="{FF2B5EF4-FFF2-40B4-BE49-F238E27FC236}">
                <a16:creationId xmlns:a16="http://schemas.microsoft.com/office/drawing/2014/main" id="{716E18A5-FBA5-43A3-A123-CBF2C70D2F8F}"/>
              </a:ext>
            </a:extLst>
          </p:cNvPr>
          <p:cNvSpPr>
            <a:spLocks noChangeArrowheads="1"/>
          </p:cNvSpPr>
          <p:nvPr/>
        </p:nvSpPr>
        <p:spPr bwMode="auto">
          <a:xfrm>
            <a:off x="6688138" y="3717925"/>
            <a:ext cx="91122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SimpleRank Test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60" name="Freeform 127">
            <a:extLst>
              <a:ext uri="{FF2B5EF4-FFF2-40B4-BE49-F238E27FC236}">
                <a16:creationId xmlns:a16="http://schemas.microsoft.com/office/drawing/2014/main" id="{501EA822-E2D9-4ED0-829F-4DDAAEC12A2C}"/>
              </a:ext>
            </a:extLst>
          </p:cNvPr>
          <p:cNvSpPr>
            <a:spLocks/>
          </p:cNvSpPr>
          <p:nvPr/>
        </p:nvSpPr>
        <p:spPr bwMode="auto">
          <a:xfrm>
            <a:off x="6332538" y="3573463"/>
            <a:ext cx="287338" cy="38100"/>
          </a:xfrm>
          <a:custGeom>
            <a:avLst/>
            <a:gdLst>
              <a:gd name="T0" fmla="*/ 0 w 181"/>
              <a:gd name="T1" fmla="*/ 0 h 24"/>
              <a:gd name="T2" fmla="*/ 0 w 181"/>
              <a:gd name="T3" fmla="*/ 23 h 24"/>
              <a:gd name="T4" fmla="*/ 181 w 181"/>
              <a:gd name="T5" fmla="*/ 24 h 24"/>
              <a:gd name="T6" fmla="*/ 181 w 181"/>
              <a:gd name="T7" fmla="*/ 2 h 24"/>
              <a:gd name="T8" fmla="*/ 0 w 181"/>
              <a:gd name="T9" fmla="*/ 0 h 24"/>
            </a:gdLst>
            <a:ahLst/>
            <a:cxnLst>
              <a:cxn ang="0">
                <a:pos x="T0" y="T1"/>
              </a:cxn>
              <a:cxn ang="0">
                <a:pos x="T2" y="T3"/>
              </a:cxn>
              <a:cxn ang="0">
                <a:pos x="T4" y="T5"/>
              </a:cxn>
              <a:cxn ang="0">
                <a:pos x="T6" y="T7"/>
              </a:cxn>
              <a:cxn ang="0">
                <a:pos x="T8" y="T9"/>
              </a:cxn>
            </a:cxnLst>
            <a:rect l="0" t="0" r="r" b="b"/>
            <a:pathLst>
              <a:path w="181" h="24">
                <a:moveTo>
                  <a:pt x="0" y="0"/>
                </a:moveTo>
                <a:lnTo>
                  <a:pt x="0" y="23"/>
                </a:lnTo>
                <a:lnTo>
                  <a:pt x="181" y="24"/>
                </a:lnTo>
                <a:lnTo>
                  <a:pt x="181" y="2"/>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61" name="Line 128">
            <a:extLst>
              <a:ext uri="{FF2B5EF4-FFF2-40B4-BE49-F238E27FC236}">
                <a16:creationId xmlns:a16="http://schemas.microsoft.com/office/drawing/2014/main" id="{79743B7E-452E-440B-96C1-729F49791807}"/>
              </a:ext>
            </a:extLst>
          </p:cNvPr>
          <p:cNvSpPr>
            <a:spLocks noChangeShapeType="1"/>
          </p:cNvSpPr>
          <p:nvPr/>
        </p:nvSpPr>
        <p:spPr bwMode="auto">
          <a:xfrm>
            <a:off x="6332538" y="3781425"/>
            <a:ext cx="287338" cy="3175"/>
          </a:xfrm>
          <a:prstGeom prst="line">
            <a:avLst/>
          </a:prstGeom>
          <a:noFill/>
          <a:ln w="15875">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395969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377" y="1"/>
            <a:ext cx="8524430" cy="1057541"/>
          </a:xfrm>
        </p:spPr>
        <p:txBody>
          <a:bodyPr/>
          <a:lstStyle/>
          <a:p>
            <a:pPr>
              <a:buNone/>
            </a:pPr>
            <a:r>
              <a:rPr lang="en-US" dirty="0"/>
              <a:t>We need to tell the robot to protect itself </a:t>
            </a:r>
            <a:endParaRPr lang="en-US" sz="2400" dirty="0"/>
          </a:p>
        </p:txBody>
      </p:sp>
      <p:sp>
        <p:nvSpPr>
          <p:cNvPr id="11" name="Rectangle 10"/>
          <p:cNvSpPr/>
          <p:nvPr/>
        </p:nvSpPr>
        <p:spPr>
          <a:xfrm>
            <a:off x="612478" y="510871"/>
            <a:ext cx="7494661" cy="2031325"/>
          </a:xfrm>
          <a:prstGeom prst="rect">
            <a:avLst/>
          </a:prstGeom>
        </p:spPr>
        <p:txBody>
          <a:bodyPr wrap="square">
            <a:spAutoFit/>
          </a:bodyPr>
          <a:lstStyle/>
          <a:p>
            <a:r>
              <a:rPr lang="en-US" dirty="0"/>
              <a:t>Isaac Asimov’s three laws of robotics</a:t>
            </a:r>
          </a:p>
          <a:p>
            <a:pPr marL="800100" lvl="1" indent="-342900">
              <a:buFont typeface="+mj-lt"/>
              <a:buAutoNum type="arabicPeriod"/>
            </a:pPr>
            <a:r>
              <a:rPr lang="en-US" dirty="0"/>
              <a:t>A robot may not injure a human being or, through inaction, allow a human being to come to harm.</a:t>
            </a:r>
          </a:p>
          <a:p>
            <a:pPr marL="800100" lvl="1" indent="-342900">
              <a:buFont typeface="+mj-lt"/>
              <a:buAutoNum type="arabicPeriod"/>
            </a:pPr>
            <a:r>
              <a:rPr lang="en-US" dirty="0"/>
              <a:t>A robot must obey the orders given it by human beings except where such orders would conflict with the First Law.</a:t>
            </a:r>
          </a:p>
          <a:p>
            <a:pPr marL="800100" lvl="1" indent="-342900">
              <a:buFont typeface="+mj-lt"/>
              <a:buAutoNum type="arabicPeriod"/>
            </a:pPr>
            <a:r>
              <a:rPr lang="en-US" dirty="0"/>
              <a:t>A robot must protect its own existence as long as such protection does not conflict with the First or Second Laws</a:t>
            </a:r>
          </a:p>
        </p:txBody>
      </p:sp>
      <p:pic>
        <p:nvPicPr>
          <p:cNvPr id="1035" name="Picture 11" descr="https://upload.wikimedia.org/wikipedia/en/8/8e/I_Robot_-_Runaround.jpg"/>
          <p:cNvPicPr>
            <a:picLocks noChangeAspect="1" noChangeArrowheads="1"/>
          </p:cNvPicPr>
          <p:nvPr/>
        </p:nvPicPr>
        <p:blipFill>
          <a:blip r:embed="rId2" cstate="print"/>
          <a:srcRect/>
          <a:stretch>
            <a:fillRect/>
          </a:stretch>
        </p:blipFill>
        <p:spPr bwMode="auto">
          <a:xfrm>
            <a:off x="10330962" y="87922"/>
            <a:ext cx="1735015" cy="2813083"/>
          </a:xfrm>
          <a:prstGeom prst="rect">
            <a:avLst/>
          </a:prstGeom>
          <a:noFill/>
        </p:spPr>
      </p:pic>
      <p:sp>
        <p:nvSpPr>
          <p:cNvPr id="13" name="Rectangle 12"/>
          <p:cNvSpPr/>
          <p:nvPr/>
        </p:nvSpPr>
        <p:spPr>
          <a:xfrm>
            <a:off x="4523573" y="6468473"/>
            <a:ext cx="3913974" cy="307777"/>
          </a:xfrm>
          <a:prstGeom prst="rect">
            <a:avLst/>
          </a:prstGeom>
        </p:spPr>
        <p:txBody>
          <a:bodyPr wrap="square">
            <a:spAutoFit/>
          </a:bodyPr>
          <a:lstStyle/>
          <a:p>
            <a:r>
              <a:rPr lang="en-US" sz="1400" dirty="0"/>
              <a:t>https://www.youtube.com/watch?v=a6Py0td-if4</a:t>
            </a:r>
          </a:p>
        </p:txBody>
      </p:sp>
      <p:sp>
        <p:nvSpPr>
          <p:cNvPr id="14" name="Content Placeholder 2"/>
          <p:cNvSpPr txBox="1">
            <a:spLocks/>
          </p:cNvSpPr>
          <p:nvPr/>
        </p:nvSpPr>
        <p:spPr>
          <a:xfrm>
            <a:off x="547205" y="2668552"/>
            <a:ext cx="9084179" cy="1400797"/>
          </a:xfrm>
          <a:prstGeom prst="rect">
            <a:avLst/>
          </a:prstGeom>
        </p:spPr>
        <p:txBody>
          <a:bodyPr vert="horz" lIns="91440" tIns="45720" rIns="91440" bIns="45720" rtlCol="0">
            <a:normAutofit fontScale="85000" lnSpcReduction="20000"/>
          </a:bodyPr>
          <a:lstStyle/>
          <a:p>
            <a:pPr marL="342900" indent="-342900">
              <a:spcBef>
                <a:spcPct val="20000"/>
              </a:spcBef>
              <a:buFont typeface="Arial" pitchFamily="34" charset="0"/>
              <a:buChar char="•"/>
              <a:defRPr/>
            </a:pPr>
            <a:r>
              <a:rPr lang="en-US" sz="2800" dirty="0"/>
              <a:t>In order to protect himself, the robot must compute the expect cost of damage/wear, for various actions.</a:t>
            </a:r>
          </a:p>
          <a:p>
            <a:pPr marL="342900" indent="-342900">
              <a:spcBef>
                <a:spcPct val="20000"/>
              </a:spcBef>
              <a:buFont typeface="Arial" pitchFamily="34" charset="0"/>
              <a:buChar char="•"/>
              <a:defRPr/>
            </a:pPr>
            <a:r>
              <a:rPr lang="en-US" sz="2800" dirty="0"/>
              <a:t>Example: We ask the robot to fetch milk from the shop. It could travel 3 different routes..</a:t>
            </a:r>
            <a:endParaRPr lang="en-US" sz="2400" dirty="0"/>
          </a:p>
        </p:txBody>
      </p:sp>
      <p:sp>
        <p:nvSpPr>
          <p:cNvPr id="16" name="Oval 15"/>
          <p:cNvSpPr/>
          <p:nvPr/>
        </p:nvSpPr>
        <p:spPr>
          <a:xfrm>
            <a:off x="2127465" y="4606167"/>
            <a:ext cx="376015" cy="3760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128177" y="5422307"/>
            <a:ext cx="376015" cy="3760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chemeClr val="tx1">
                    <a:lumMod val="95000"/>
                    <a:lumOff val="5000"/>
                  </a:schemeClr>
                </a:solidFill>
              </a:rPr>
              <a:t>$2</a:t>
            </a:r>
          </a:p>
        </p:txBody>
      </p:sp>
      <p:sp>
        <p:nvSpPr>
          <p:cNvPr id="18" name="Oval 17"/>
          <p:cNvSpPr/>
          <p:nvPr/>
        </p:nvSpPr>
        <p:spPr>
          <a:xfrm>
            <a:off x="3329573" y="5422307"/>
            <a:ext cx="376015" cy="3760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chemeClr val="tx1">
                    <a:lumMod val="95000"/>
                    <a:lumOff val="5000"/>
                  </a:schemeClr>
                </a:solidFill>
              </a:rPr>
              <a:t>$9</a:t>
            </a:r>
          </a:p>
        </p:txBody>
      </p:sp>
      <p:sp>
        <p:nvSpPr>
          <p:cNvPr id="19" name="Oval 18"/>
          <p:cNvSpPr/>
          <p:nvPr/>
        </p:nvSpPr>
        <p:spPr>
          <a:xfrm>
            <a:off x="926781" y="5422307"/>
            <a:ext cx="376015" cy="3760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chemeClr val="tx1">
                    <a:lumMod val="95000"/>
                    <a:lumOff val="5000"/>
                  </a:schemeClr>
                </a:solidFill>
              </a:rPr>
              <a:t>$1</a:t>
            </a:r>
            <a:endParaRPr lang="en-US" sz="4800" dirty="0">
              <a:solidFill>
                <a:schemeClr val="tx1">
                  <a:lumMod val="95000"/>
                  <a:lumOff val="5000"/>
                </a:schemeClr>
              </a:solidFill>
            </a:endParaRPr>
          </a:p>
        </p:txBody>
      </p:sp>
      <p:cxnSp>
        <p:nvCxnSpPr>
          <p:cNvPr id="21" name="Straight Arrow Connector 20"/>
          <p:cNvCxnSpPr>
            <a:stCxn id="16" idx="4"/>
            <a:endCxn id="17" idx="0"/>
          </p:cNvCxnSpPr>
          <p:nvPr/>
        </p:nvCxnSpPr>
        <p:spPr>
          <a:xfrm>
            <a:off x="2315472" y="4982182"/>
            <a:ext cx="712" cy="440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5"/>
            <a:endCxn id="18" idx="1"/>
          </p:cNvCxnSpPr>
          <p:nvPr/>
        </p:nvCxnSpPr>
        <p:spPr>
          <a:xfrm>
            <a:off x="2448414" y="4927116"/>
            <a:ext cx="936225" cy="550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19" idx="7"/>
          </p:cNvCxnSpPr>
          <p:nvPr/>
        </p:nvCxnSpPr>
        <p:spPr>
          <a:xfrm flipH="1">
            <a:off x="1247730" y="4927116"/>
            <a:ext cx="934801" cy="550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20724564">
            <a:off x="2623126" y="6152973"/>
            <a:ext cx="1779654" cy="261610"/>
          </a:xfrm>
          <a:prstGeom prst="rect">
            <a:avLst/>
          </a:prstGeom>
          <a:noFill/>
        </p:spPr>
        <p:txBody>
          <a:bodyPr wrap="none" rtlCol="0">
            <a:spAutoFit/>
          </a:bodyPr>
          <a:lstStyle/>
          <a:p>
            <a:r>
              <a:rPr lang="en-US" sz="1100" dirty="0"/>
              <a:t>Walk up steps, risk of falling</a:t>
            </a:r>
          </a:p>
        </p:txBody>
      </p:sp>
      <p:sp>
        <p:nvSpPr>
          <p:cNvPr id="27" name="TextBox 26"/>
          <p:cNvSpPr txBox="1"/>
          <p:nvPr/>
        </p:nvSpPr>
        <p:spPr>
          <a:xfrm rot="20724564">
            <a:off x="1509215" y="5991793"/>
            <a:ext cx="1640502" cy="430887"/>
          </a:xfrm>
          <a:prstGeom prst="rect">
            <a:avLst/>
          </a:prstGeom>
          <a:noFill/>
        </p:spPr>
        <p:txBody>
          <a:bodyPr wrap="square" rtlCol="0">
            <a:spAutoFit/>
          </a:bodyPr>
          <a:lstStyle/>
          <a:p>
            <a:r>
              <a:rPr lang="en-US" sz="1100" dirty="0"/>
              <a:t>Walk through puddle, water damage </a:t>
            </a:r>
          </a:p>
        </p:txBody>
      </p:sp>
      <p:sp>
        <p:nvSpPr>
          <p:cNvPr id="28" name="TextBox 27"/>
          <p:cNvSpPr txBox="1"/>
          <p:nvPr/>
        </p:nvSpPr>
        <p:spPr>
          <a:xfrm rot="20724564">
            <a:off x="319919" y="5930548"/>
            <a:ext cx="1640502" cy="430887"/>
          </a:xfrm>
          <a:prstGeom prst="rect">
            <a:avLst/>
          </a:prstGeom>
          <a:noFill/>
        </p:spPr>
        <p:txBody>
          <a:bodyPr wrap="square" rtlCol="0">
            <a:spAutoFit/>
          </a:bodyPr>
          <a:lstStyle/>
          <a:p>
            <a:r>
              <a:rPr lang="en-US" sz="1100" dirty="0"/>
              <a:t>Long walk, wear on battery and bearings</a:t>
            </a:r>
          </a:p>
        </p:txBody>
      </p:sp>
      <p:sp>
        <p:nvSpPr>
          <p:cNvPr id="29" name="TextBox 28"/>
          <p:cNvSpPr txBox="1"/>
          <p:nvPr/>
        </p:nvSpPr>
        <p:spPr>
          <a:xfrm>
            <a:off x="4523573" y="4400252"/>
            <a:ext cx="4187440" cy="1200329"/>
          </a:xfrm>
          <a:prstGeom prst="rect">
            <a:avLst/>
          </a:prstGeom>
          <a:noFill/>
        </p:spPr>
        <p:txBody>
          <a:bodyPr wrap="square" rtlCol="0">
            <a:spAutoFit/>
          </a:bodyPr>
          <a:lstStyle/>
          <a:p>
            <a:r>
              <a:rPr lang="en-US" sz="2400" dirty="0"/>
              <a:t>So, the robot can compute the optimal action to protect itself, but it takes a few seconds…..</a:t>
            </a:r>
          </a:p>
        </p:txBody>
      </p:sp>
      <p:pic>
        <p:nvPicPr>
          <p:cNvPr id="4" name="Picture 3">
            <a:extLst>
              <a:ext uri="{FF2B5EF4-FFF2-40B4-BE49-F238E27FC236}">
                <a16:creationId xmlns:a16="http://schemas.microsoft.com/office/drawing/2014/main" id="{A704CB80-A4BA-41C1-9428-7D7BE21C06FB}"/>
              </a:ext>
            </a:extLst>
          </p:cNvPr>
          <p:cNvPicPr>
            <a:picLocks noChangeAspect="1"/>
          </p:cNvPicPr>
          <p:nvPr/>
        </p:nvPicPr>
        <p:blipFill>
          <a:blip r:embed="rId3"/>
          <a:stretch>
            <a:fillRect/>
          </a:stretch>
        </p:blipFill>
        <p:spPr>
          <a:xfrm>
            <a:off x="9014465" y="4192605"/>
            <a:ext cx="3076575" cy="2495550"/>
          </a:xfrm>
          <a:prstGeom prst="rect">
            <a:avLst/>
          </a:prstGeom>
        </p:spPr>
      </p:pic>
    </p:spTree>
    <p:extLst>
      <p:ext uri="{BB962C8B-B14F-4D97-AF65-F5344CB8AC3E}">
        <p14:creationId xmlns:p14="http://schemas.microsoft.com/office/powerpoint/2010/main" val="54934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34" name="Group 94">
            <a:extLst>
              <a:ext uri="{FF2B5EF4-FFF2-40B4-BE49-F238E27FC236}">
                <a16:creationId xmlns:a16="http://schemas.microsoft.com/office/drawing/2014/main" id="{10A6A175-11BA-4C45-959D-9644CE91D41A}"/>
              </a:ext>
            </a:extLst>
          </p:cNvPr>
          <p:cNvGrpSpPr>
            <a:grpSpLocks/>
          </p:cNvGrpSpPr>
          <p:nvPr/>
        </p:nvGrpSpPr>
        <p:grpSpPr bwMode="auto">
          <a:xfrm>
            <a:off x="287215" y="2423748"/>
            <a:ext cx="7391400" cy="4113213"/>
            <a:chOff x="1340" y="758"/>
            <a:chExt cx="1887" cy="1050"/>
          </a:xfrm>
        </p:grpSpPr>
        <p:sp>
          <p:nvSpPr>
            <p:cNvPr id="10335" name="Rectangle 95">
              <a:extLst>
                <a:ext uri="{FF2B5EF4-FFF2-40B4-BE49-F238E27FC236}">
                  <a16:creationId xmlns:a16="http://schemas.microsoft.com/office/drawing/2014/main" id="{DD0FCD10-5ABE-4D2B-884D-58BBCA123900}"/>
                </a:ext>
              </a:extLst>
            </p:cNvPr>
            <p:cNvSpPr>
              <a:spLocks noChangeArrowheads="1"/>
            </p:cNvSpPr>
            <p:nvPr/>
          </p:nvSpPr>
          <p:spPr bwMode="auto">
            <a:xfrm>
              <a:off x="1523" y="778"/>
              <a:ext cx="1700" cy="864"/>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36" name="Line 96">
              <a:extLst>
                <a:ext uri="{FF2B5EF4-FFF2-40B4-BE49-F238E27FC236}">
                  <a16:creationId xmlns:a16="http://schemas.microsoft.com/office/drawing/2014/main" id="{51394BC3-0BF9-4F9B-B41A-73E83213ED81}"/>
                </a:ext>
              </a:extLst>
            </p:cNvPr>
            <p:cNvSpPr>
              <a:spLocks noChangeShapeType="1"/>
            </p:cNvSpPr>
            <p:nvPr/>
          </p:nvSpPr>
          <p:spPr bwMode="auto">
            <a:xfrm flipV="1">
              <a:off x="1523" y="778"/>
              <a:ext cx="1" cy="8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7" name="Line 97">
              <a:extLst>
                <a:ext uri="{FF2B5EF4-FFF2-40B4-BE49-F238E27FC236}">
                  <a16:creationId xmlns:a16="http://schemas.microsoft.com/office/drawing/2014/main" id="{69D27A0C-0CA1-4FEE-9D34-E89349357CF9}"/>
                </a:ext>
              </a:extLst>
            </p:cNvPr>
            <p:cNvSpPr>
              <a:spLocks noChangeShapeType="1"/>
            </p:cNvSpPr>
            <p:nvPr/>
          </p:nvSpPr>
          <p:spPr bwMode="auto">
            <a:xfrm>
              <a:off x="1523" y="1642"/>
              <a:ext cx="17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8" name="Line 98">
              <a:extLst>
                <a:ext uri="{FF2B5EF4-FFF2-40B4-BE49-F238E27FC236}">
                  <a16:creationId xmlns:a16="http://schemas.microsoft.com/office/drawing/2014/main" id="{41A8800F-7420-450E-A45E-066BC7583982}"/>
                </a:ext>
              </a:extLst>
            </p:cNvPr>
            <p:cNvSpPr>
              <a:spLocks noChangeShapeType="1"/>
            </p:cNvSpPr>
            <p:nvPr/>
          </p:nvSpPr>
          <p:spPr bwMode="auto">
            <a:xfrm flipV="1">
              <a:off x="1523" y="778"/>
              <a:ext cx="1" cy="8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9" name="Line 99">
              <a:extLst>
                <a:ext uri="{FF2B5EF4-FFF2-40B4-BE49-F238E27FC236}">
                  <a16:creationId xmlns:a16="http://schemas.microsoft.com/office/drawing/2014/main" id="{04D9394B-D36D-46DF-A7F3-28632E6558BD}"/>
                </a:ext>
              </a:extLst>
            </p:cNvPr>
            <p:cNvSpPr>
              <a:spLocks noChangeShapeType="1"/>
            </p:cNvSpPr>
            <p:nvPr/>
          </p:nvSpPr>
          <p:spPr bwMode="auto">
            <a:xfrm flipV="1">
              <a:off x="1523" y="1630"/>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0" name="Line 100">
              <a:extLst>
                <a:ext uri="{FF2B5EF4-FFF2-40B4-BE49-F238E27FC236}">
                  <a16:creationId xmlns:a16="http://schemas.microsoft.com/office/drawing/2014/main" id="{21EBD33E-B827-48D9-B08E-8F2253D94A60}"/>
                </a:ext>
              </a:extLst>
            </p:cNvPr>
            <p:cNvSpPr>
              <a:spLocks noChangeShapeType="1"/>
            </p:cNvSpPr>
            <p:nvPr/>
          </p:nvSpPr>
          <p:spPr bwMode="auto">
            <a:xfrm>
              <a:off x="1523" y="778"/>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1" name="Rectangle 101">
              <a:extLst>
                <a:ext uri="{FF2B5EF4-FFF2-40B4-BE49-F238E27FC236}">
                  <a16:creationId xmlns:a16="http://schemas.microsoft.com/office/drawing/2014/main" id="{4CEDBD9E-56BC-4A67-9D5F-F548AACA1525}"/>
                </a:ext>
              </a:extLst>
            </p:cNvPr>
            <p:cNvSpPr>
              <a:spLocks noChangeArrowheads="1"/>
            </p:cNvSpPr>
            <p:nvPr/>
          </p:nvSpPr>
          <p:spPr bwMode="auto">
            <a:xfrm>
              <a:off x="1511" y="1650"/>
              <a:ext cx="25"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Helvetica" panose="020B0604020202020204" pitchFamily="34" charset="0"/>
                </a:rPr>
                <a:t>0</a:t>
              </a:r>
              <a:endParaRPr lang="en-US" altLang="en-US" sz="1400">
                <a:latin typeface="Helvetica" panose="020B0604020202020204" pitchFamily="34" charset="0"/>
              </a:endParaRPr>
            </a:p>
          </p:txBody>
        </p:sp>
        <p:sp>
          <p:nvSpPr>
            <p:cNvPr id="10342" name="Line 102">
              <a:extLst>
                <a:ext uri="{FF2B5EF4-FFF2-40B4-BE49-F238E27FC236}">
                  <a16:creationId xmlns:a16="http://schemas.microsoft.com/office/drawing/2014/main" id="{16FE33A4-C079-481F-8251-9C9B6064675A}"/>
                </a:ext>
              </a:extLst>
            </p:cNvPr>
            <p:cNvSpPr>
              <a:spLocks noChangeShapeType="1"/>
            </p:cNvSpPr>
            <p:nvPr/>
          </p:nvSpPr>
          <p:spPr bwMode="auto">
            <a:xfrm flipV="1">
              <a:off x="1739" y="1630"/>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 name="Rectangle 103">
              <a:extLst>
                <a:ext uri="{FF2B5EF4-FFF2-40B4-BE49-F238E27FC236}">
                  <a16:creationId xmlns:a16="http://schemas.microsoft.com/office/drawing/2014/main" id="{BC467A80-7530-4B3C-9ECB-0E293B0F19B6}"/>
                </a:ext>
              </a:extLst>
            </p:cNvPr>
            <p:cNvSpPr>
              <a:spLocks noChangeArrowheads="1"/>
            </p:cNvSpPr>
            <p:nvPr/>
          </p:nvSpPr>
          <p:spPr bwMode="auto">
            <a:xfrm>
              <a:off x="1711" y="1650"/>
              <a:ext cx="51"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Helvetica" panose="020B0604020202020204" pitchFamily="34" charset="0"/>
                </a:rPr>
                <a:t>50</a:t>
              </a:r>
              <a:endParaRPr lang="en-US" altLang="en-US" sz="1400">
                <a:latin typeface="Helvetica" panose="020B0604020202020204" pitchFamily="34" charset="0"/>
              </a:endParaRPr>
            </a:p>
          </p:txBody>
        </p:sp>
        <p:sp>
          <p:nvSpPr>
            <p:cNvPr id="10344" name="Line 104">
              <a:extLst>
                <a:ext uri="{FF2B5EF4-FFF2-40B4-BE49-F238E27FC236}">
                  <a16:creationId xmlns:a16="http://schemas.microsoft.com/office/drawing/2014/main" id="{22C620D4-6BD4-49FD-8943-8067DAAB6253}"/>
                </a:ext>
              </a:extLst>
            </p:cNvPr>
            <p:cNvSpPr>
              <a:spLocks noChangeShapeType="1"/>
            </p:cNvSpPr>
            <p:nvPr/>
          </p:nvSpPr>
          <p:spPr bwMode="auto">
            <a:xfrm flipV="1">
              <a:off x="1955" y="1630"/>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 name="Rectangle 105">
              <a:extLst>
                <a:ext uri="{FF2B5EF4-FFF2-40B4-BE49-F238E27FC236}">
                  <a16:creationId xmlns:a16="http://schemas.microsoft.com/office/drawing/2014/main" id="{DD3C163A-AF03-43A1-9134-4788BB1BE133}"/>
                </a:ext>
              </a:extLst>
            </p:cNvPr>
            <p:cNvSpPr>
              <a:spLocks noChangeArrowheads="1"/>
            </p:cNvSpPr>
            <p:nvPr/>
          </p:nvSpPr>
          <p:spPr bwMode="auto">
            <a:xfrm>
              <a:off x="1915" y="1650"/>
              <a:ext cx="7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Helvetica" panose="020B0604020202020204" pitchFamily="34" charset="0"/>
                </a:rPr>
                <a:t>100</a:t>
              </a:r>
              <a:endParaRPr lang="en-US" altLang="en-US" sz="1400">
                <a:latin typeface="Helvetica" panose="020B0604020202020204" pitchFamily="34" charset="0"/>
              </a:endParaRPr>
            </a:p>
          </p:txBody>
        </p:sp>
        <p:sp>
          <p:nvSpPr>
            <p:cNvPr id="10346" name="Line 106">
              <a:extLst>
                <a:ext uri="{FF2B5EF4-FFF2-40B4-BE49-F238E27FC236}">
                  <a16:creationId xmlns:a16="http://schemas.microsoft.com/office/drawing/2014/main" id="{F837E1C4-E9BF-4D79-BD08-252D536F360D}"/>
                </a:ext>
              </a:extLst>
            </p:cNvPr>
            <p:cNvSpPr>
              <a:spLocks noChangeShapeType="1"/>
            </p:cNvSpPr>
            <p:nvPr/>
          </p:nvSpPr>
          <p:spPr bwMode="auto">
            <a:xfrm flipV="1">
              <a:off x="2175" y="1630"/>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7" name="Rectangle 107">
              <a:extLst>
                <a:ext uri="{FF2B5EF4-FFF2-40B4-BE49-F238E27FC236}">
                  <a16:creationId xmlns:a16="http://schemas.microsoft.com/office/drawing/2014/main" id="{ED66125F-393D-48C3-AEB9-28FDB2BB35E0}"/>
                </a:ext>
              </a:extLst>
            </p:cNvPr>
            <p:cNvSpPr>
              <a:spLocks noChangeArrowheads="1"/>
            </p:cNvSpPr>
            <p:nvPr/>
          </p:nvSpPr>
          <p:spPr bwMode="auto">
            <a:xfrm>
              <a:off x="2135" y="1650"/>
              <a:ext cx="7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Helvetica" panose="020B0604020202020204" pitchFamily="34" charset="0"/>
                </a:rPr>
                <a:t>150</a:t>
              </a:r>
              <a:endParaRPr lang="en-US" altLang="en-US" sz="1400">
                <a:latin typeface="Helvetica" panose="020B0604020202020204" pitchFamily="34" charset="0"/>
              </a:endParaRPr>
            </a:p>
          </p:txBody>
        </p:sp>
        <p:sp>
          <p:nvSpPr>
            <p:cNvPr id="10348" name="Line 108">
              <a:extLst>
                <a:ext uri="{FF2B5EF4-FFF2-40B4-BE49-F238E27FC236}">
                  <a16:creationId xmlns:a16="http://schemas.microsoft.com/office/drawing/2014/main" id="{C719FB12-63E2-4A59-ABD0-8C9898A1A2AA}"/>
                </a:ext>
              </a:extLst>
            </p:cNvPr>
            <p:cNvSpPr>
              <a:spLocks noChangeShapeType="1"/>
            </p:cNvSpPr>
            <p:nvPr/>
          </p:nvSpPr>
          <p:spPr bwMode="auto">
            <a:xfrm flipV="1">
              <a:off x="2390" y="1630"/>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9" name="Rectangle 109">
              <a:extLst>
                <a:ext uri="{FF2B5EF4-FFF2-40B4-BE49-F238E27FC236}">
                  <a16:creationId xmlns:a16="http://schemas.microsoft.com/office/drawing/2014/main" id="{799A250E-4C3A-44C1-A59B-00CFC36A94AA}"/>
                </a:ext>
              </a:extLst>
            </p:cNvPr>
            <p:cNvSpPr>
              <a:spLocks noChangeArrowheads="1"/>
            </p:cNvSpPr>
            <p:nvPr/>
          </p:nvSpPr>
          <p:spPr bwMode="auto">
            <a:xfrm>
              <a:off x="2351" y="1650"/>
              <a:ext cx="7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Helvetica" panose="020B0604020202020204" pitchFamily="34" charset="0"/>
                </a:rPr>
                <a:t>200</a:t>
              </a:r>
              <a:endParaRPr lang="en-US" altLang="en-US" sz="1400">
                <a:latin typeface="Helvetica" panose="020B0604020202020204" pitchFamily="34" charset="0"/>
              </a:endParaRPr>
            </a:p>
          </p:txBody>
        </p:sp>
        <p:sp>
          <p:nvSpPr>
            <p:cNvPr id="10350" name="Line 110">
              <a:extLst>
                <a:ext uri="{FF2B5EF4-FFF2-40B4-BE49-F238E27FC236}">
                  <a16:creationId xmlns:a16="http://schemas.microsoft.com/office/drawing/2014/main" id="{A3ACBD5C-F06A-4046-82F2-F73DBDA28E6D}"/>
                </a:ext>
              </a:extLst>
            </p:cNvPr>
            <p:cNvSpPr>
              <a:spLocks noChangeShapeType="1"/>
            </p:cNvSpPr>
            <p:nvPr/>
          </p:nvSpPr>
          <p:spPr bwMode="auto">
            <a:xfrm flipV="1">
              <a:off x="2606" y="1630"/>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 name="Rectangle 111">
              <a:extLst>
                <a:ext uri="{FF2B5EF4-FFF2-40B4-BE49-F238E27FC236}">
                  <a16:creationId xmlns:a16="http://schemas.microsoft.com/office/drawing/2014/main" id="{AF4983A6-124C-4DB4-B00E-93397C8364EA}"/>
                </a:ext>
              </a:extLst>
            </p:cNvPr>
            <p:cNvSpPr>
              <a:spLocks noChangeArrowheads="1"/>
            </p:cNvSpPr>
            <p:nvPr/>
          </p:nvSpPr>
          <p:spPr bwMode="auto">
            <a:xfrm>
              <a:off x="2567" y="1650"/>
              <a:ext cx="7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Helvetica" panose="020B0604020202020204" pitchFamily="34" charset="0"/>
                </a:rPr>
                <a:t>250</a:t>
              </a:r>
              <a:endParaRPr lang="en-US" altLang="en-US" sz="1400">
                <a:latin typeface="Helvetica" panose="020B0604020202020204" pitchFamily="34" charset="0"/>
              </a:endParaRPr>
            </a:p>
          </p:txBody>
        </p:sp>
        <p:sp>
          <p:nvSpPr>
            <p:cNvPr id="10352" name="Line 112">
              <a:extLst>
                <a:ext uri="{FF2B5EF4-FFF2-40B4-BE49-F238E27FC236}">
                  <a16:creationId xmlns:a16="http://schemas.microsoft.com/office/drawing/2014/main" id="{C9BD0D6D-FCD6-4494-B970-65116680CCE8}"/>
                </a:ext>
              </a:extLst>
            </p:cNvPr>
            <p:cNvSpPr>
              <a:spLocks noChangeShapeType="1"/>
            </p:cNvSpPr>
            <p:nvPr/>
          </p:nvSpPr>
          <p:spPr bwMode="auto">
            <a:xfrm flipV="1">
              <a:off x="2826" y="1630"/>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 name="Rectangle 113">
              <a:extLst>
                <a:ext uri="{FF2B5EF4-FFF2-40B4-BE49-F238E27FC236}">
                  <a16:creationId xmlns:a16="http://schemas.microsoft.com/office/drawing/2014/main" id="{26877645-DFC6-4783-B874-94073EF86D94}"/>
                </a:ext>
              </a:extLst>
            </p:cNvPr>
            <p:cNvSpPr>
              <a:spLocks noChangeArrowheads="1"/>
            </p:cNvSpPr>
            <p:nvPr/>
          </p:nvSpPr>
          <p:spPr bwMode="auto">
            <a:xfrm>
              <a:off x="2787" y="1650"/>
              <a:ext cx="7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Helvetica" panose="020B0604020202020204" pitchFamily="34" charset="0"/>
                </a:rPr>
                <a:t>300</a:t>
              </a:r>
              <a:endParaRPr lang="en-US" altLang="en-US" sz="1400">
                <a:latin typeface="Helvetica" panose="020B0604020202020204" pitchFamily="34" charset="0"/>
              </a:endParaRPr>
            </a:p>
          </p:txBody>
        </p:sp>
        <p:sp>
          <p:nvSpPr>
            <p:cNvPr id="10354" name="Line 114">
              <a:extLst>
                <a:ext uri="{FF2B5EF4-FFF2-40B4-BE49-F238E27FC236}">
                  <a16:creationId xmlns:a16="http://schemas.microsoft.com/office/drawing/2014/main" id="{DB09A111-28A2-42D5-BFFB-1481726E0801}"/>
                </a:ext>
              </a:extLst>
            </p:cNvPr>
            <p:cNvSpPr>
              <a:spLocks noChangeShapeType="1"/>
            </p:cNvSpPr>
            <p:nvPr/>
          </p:nvSpPr>
          <p:spPr bwMode="auto">
            <a:xfrm flipV="1">
              <a:off x="3042" y="1630"/>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 name="Rectangle 115">
              <a:extLst>
                <a:ext uri="{FF2B5EF4-FFF2-40B4-BE49-F238E27FC236}">
                  <a16:creationId xmlns:a16="http://schemas.microsoft.com/office/drawing/2014/main" id="{8FDA7A3A-4130-464C-9CEB-73FAE61C93EB}"/>
                </a:ext>
              </a:extLst>
            </p:cNvPr>
            <p:cNvSpPr>
              <a:spLocks noChangeArrowheads="1"/>
            </p:cNvSpPr>
            <p:nvPr/>
          </p:nvSpPr>
          <p:spPr bwMode="auto">
            <a:xfrm>
              <a:off x="3003" y="1650"/>
              <a:ext cx="7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Helvetica" panose="020B0604020202020204" pitchFamily="34" charset="0"/>
                </a:rPr>
                <a:t>350</a:t>
              </a:r>
              <a:endParaRPr lang="en-US" altLang="en-US" sz="1400">
                <a:latin typeface="Helvetica" panose="020B0604020202020204" pitchFamily="34" charset="0"/>
              </a:endParaRPr>
            </a:p>
          </p:txBody>
        </p:sp>
        <p:sp>
          <p:nvSpPr>
            <p:cNvPr id="10356" name="Line 116">
              <a:extLst>
                <a:ext uri="{FF2B5EF4-FFF2-40B4-BE49-F238E27FC236}">
                  <a16:creationId xmlns:a16="http://schemas.microsoft.com/office/drawing/2014/main" id="{792B31AC-80FF-4B4B-AEB1-857134D2AC26}"/>
                </a:ext>
              </a:extLst>
            </p:cNvPr>
            <p:cNvSpPr>
              <a:spLocks noChangeShapeType="1"/>
            </p:cNvSpPr>
            <p:nvPr/>
          </p:nvSpPr>
          <p:spPr bwMode="auto">
            <a:xfrm>
              <a:off x="1523" y="1642"/>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 name="Line 117">
              <a:extLst>
                <a:ext uri="{FF2B5EF4-FFF2-40B4-BE49-F238E27FC236}">
                  <a16:creationId xmlns:a16="http://schemas.microsoft.com/office/drawing/2014/main" id="{254F6CD2-041A-41DF-8D17-5BF66B0B278F}"/>
                </a:ext>
              </a:extLst>
            </p:cNvPr>
            <p:cNvSpPr>
              <a:spLocks noChangeShapeType="1"/>
            </p:cNvSpPr>
            <p:nvPr/>
          </p:nvSpPr>
          <p:spPr bwMode="auto">
            <a:xfrm flipH="1">
              <a:off x="3207" y="1642"/>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 name="Line 118">
              <a:extLst>
                <a:ext uri="{FF2B5EF4-FFF2-40B4-BE49-F238E27FC236}">
                  <a16:creationId xmlns:a16="http://schemas.microsoft.com/office/drawing/2014/main" id="{F4F1978C-EFEF-4077-80E9-8E2620D7B322}"/>
                </a:ext>
              </a:extLst>
            </p:cNvPr>
            <p:cNvSpPr>
              <a:spLocks noChangeShapeType="1"/>
            </p:cNvSpPr>
            <p:nvPr/>
          </p:nvSpPr>
          <p:spPr bwMode="auto">
            <a:xfrm>
              <a:off x="1523" y="1211"/>
              <a:ext cx="1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 name="Rectangle 119">
              <a:extLst>
                <a:ext uri="{FF2B5EF4-FFF2-40B4-BE49-F238E27FC236}">
                  <a16:creationId xmlns:a16="http://schemas.microsoft.com/office/drawing/2014/main" id="{4B93C9BD-CFD8-4D0E-946B-22DEB05B333D}"/>
                </a:ext>
              </a:extLst>
            </p:cNvPr>
            <p:cNvSpPr>
              <a:spLocks noChangeArrowheads="1"/>
            </p:cNvSpPr>
            <p:nvPr/>
          </p:nvSpPr>
          <p:spPr bwMode="auto">
            <a:xfrm>
              <a:off x="1452" y="1190"/>
              <a:ext cx="51"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Helvetica" panose="020B0604020202020204" pitchFamily="34" charset="0"/>
                </a:rPr>
                <a:t>90</a:t>
              </a:r>
              <a:endParaRPr lang="en-US" altLang="en-US" sz="1400">
                <a:latin typeface="Helvetica" panose="020B0604020202020204" pitchFamily="34" charset="0"/>
              </a:endParaRPr>
            </a:p>
          </p:txBody>
        </p:sp>
        <p:sp>
          <p:nvSpPr>
            <p:cNvPr id="10360" name="Line 120">
              <a:extLst>
                <a:ext uri="{FF2B5EF4-FFF2-40B4-BE49-F238E27FC236}">
                  <a16:creationId xmlns:a16="http://schemas.microsoft.com/office/drawing/2014/main" id="{9A4058E7-F730-4740-BC18-49155F81C7AA}"/>
                </a:ext>
              </a:extLst>
            </p:cNvPr>
            <p:cNvSpPr>
              <a:spLocks noChangeShapeType="1"/>
            </p:cNvSpPr>
            <p:nvPr/>
          </p:nvSpPr>
          <p:spPr bwMode="auto">
            <a:xfrm>
              <a:off x="1523" y="778"/>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1" name="Rectangle 121">
              <a:extLst>
                <a:ext uri="{FF2B5EF4-FFF2-40B4-BE49-F238E27FC236}">
                  <a16:creationId xmlns:a16="http://schemas.microsoft.com/office/drawing/2014/main" id="{5FB4B977-92A9-4FDA-B05D-19865935DCF8}"/>
                </a:ext>
              </a:extLst>
            </p:cNvPr>
            <p:cNvSpPr>
              <a:spLocks noChangeArrowheads="1"/>
            </p:cNvSpPr>
            <p:nvPr/>
          </p:nvSpPr>
          <p:spPr bwMode="auto">
            <a:xfrm>
              <a:off x="1424" y="758"/>
              <a:ext cx="7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Helvetica" panose="020B0604020202020204" pitchFamily="34" charset="0"/>
                </a:rPr>
                <a:t>100</a:t>
              </a:r>
              <a:endParaRPr lang="en-US" altLang="en-US" sz="1400">
                <a:latin typeface="Helvetica" panose="020B0604020202020204" pitchFamily="34" charset="0"/>
              </a:endParaRPr>
            </a:p>
          </p:txBody>
        </p:sp>
        <p:sp>
          <p:nvSpPr>
            <p:cNvPr id="10362" name="Line 122">
              <a:extLst>
                <a:ext uri="{FF2B5EF4-FFF2-40B4-BE49-F238E27FC236}">
                  <a16:creationId xmlns:a16="http://schemas.microsoft.com/office/drawing/2014/main" id="{BDE4F7BE-0E23-499A-9C95-42F271147B77}"/>
                </a:ext>
              </a:extLst>
            </p:cNvPr>
            <p:cNvSpPr>
              <a:spLocks noChangeShapeType="1"/>
            </p:cNvSpPr>
            <p:nvPr/>
          </p:nvSpPr>
          <p:spPr bwMode="auto">
            <a:xfrm flipV="1">
              <a:off x="1523" y="778"/>
              <a:ext cx="1" cy="8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 name="Freeform 123">
              <a:extLst>
                <a:ext uri="{FF2B5EF4-FFF2-40B4-BE49-F238E27FC236}">
                  <a16:creationId xmlns:a16="http://schemas.microsoft.com/office/drawing/2014/main" id="{2F642EF8-D961-4647-85E6-87DE54EE7F63}"/>
                </a:ext>
              </a:extLst>
            </p:cNvPr>
            <p:cNvSpPr>
              <a:spLocks/>
            </p:cNvSpPr>
            <p:nvPr/>
          </p:nvSpPr>
          <p:spPr bwMode="auto">
            <a:xfrm>
              <a:off x="1538" y="1059"/>
              <a:ext cx="1104" cy="432"/>
            </a:xfrm>
            <a:custGeom>
              <a:avLst/>
              <a:gdLst>
                <a:gd name="T0" fmla="*/ 16 w 1104"/>
                <a:gd name="T1" fmla="*/ 281 h 467"/>
                <a:gd name="T2" fmla="*/ 44 w 1104"/>
                <a:gd name="T3" fmla="*/ 164 h 467"/>
                <a:gd name="T4" fmla="*/ 71 w 1104"/>
                <a:gd name="T5" fmla="*/ 120 h 467"/>
                <a:gd name="T6" fmla="*/ 95 w 1104"/>
                <a:gd name="T7" fmla="*/ 153 h 467"/>
                <a:gd name="T8" fmla="*/ 122 w 1104"/>
                <a:gd name="T9" fmla="*/ 183 h 467"/>
                <a:gd name="T10" fmla="*/ 150 w 1104"/>
                <a:gd name="T11" fmla="*/ 172 h 467"/>
                <a:gd name="T12" fmla="*/ 173 w 1104"/>
                <a:gd name="T13" fmla="*/ 153 h 467"/>
                <a:gd name="T14" fmla="*/ 201 w 1104"/>
                <a:gd name="T15" fmla="*/ 153 h 467"/>
                <a:gd name="T16" fmla="*/ 228 w 1104"/>
                <a:gd name="T17" fmla="*/ 131 h 467"/>
                <a:gd name="T18" fmla="*/ 252 w 1104"/>
                <a:gd name="T19" fmla="*/ 120 h 467"/>
                <a:gd name="T20" fmla="*/ 279 w 1104"/>
                <a:gd name="T21" fmla="*/ 98 h 467"/>
                <a:gd name="T22" fmla="*/ 303 w 1104"/>
                <a:gd name="T23" fmla="*/ 109 h 467"/>
                <a:gd name="T24" fmla="*/ 330 w 1104"/>
                <a:gd name="T25" fmla="*/ 109 h 467"/>
                <a:gd name="T26" fmla="*/ 358 w 1104"/>
                <a:gd name="T27" fmla="*/ 120 h 467"/>
                <a:gd name="T28" fmla="*/ 381 w 1104"/>
                <a:gd name="T29" fmla="*/ 120 h 467"/>
                <a:gd name="T30" fmla="*/ 409 w 1104"/>
                <a:gd name="T31" fmla="*/ 120 h 467"/>
                <a:gd name="T32" fmla="*/ 436 w 1104"/>
                <a:gd name="T33" fmla="*/ 120 h 467"/>
                <a:gd name="T34" fmla="*/ 460 w 1104"/>
                <a:gd name="T35" fmla="*/ 88 h 467"/>
                <a:gd name="T36" fmla="*/ 487 w 1104"/>
                <a:gd name="T37" fmla="*/ 66 h 467"/>
                <a:gd name="T38" fmla="*/ 515 w 1104"/>
                <a:gd name="T39" fmla="*/ 77 h 467"/>
                <a:gd name="T40" fmla="*/ 538 w 1104"/>
                <a:gd name="T41" fmla="*/ 77 h 467"/>
                <a:gd name="T42" fmla="*/ 566 w 1104"/>
                <a:gd name="T43" fmla="*/ 66 h 467"/>
                <a:gd name="T44" fmla="*/ 589 w 1104"/>
                <a:gd name="T45" fmla="*/ 55 h 467"/>
                <a:gd name="T46" fmla="*/ 617 w 1104"/>
                <a:gd name="T47" fmla="*/ 66 h 467"/>
                <a:gd name="T48" fmla="*/ 644 w 1104"/>
                <a:gd name="T49" fmla="*/ 77 h 467"/>
                <a:gd name="T50" fmla="*/ 668 w 1104"/>
                <a:gd name="T51" fmla="*/ 77 h 467"/>
                <a:gd name="T52" fmla="*/ 695 w 1104"/>
                <a:gd name="T53" fmla="*/ 77 h 467"/>
                <a:gd name="T54" fmla="*/ 723 w 1104"/>
                <a:gd name="T55" fmla="*/ 66 h 467"/>
                <a:gd name="T56" fmla="*/ 746 w 1104"/>
                <a:gd name="T57" fmla="*/ 55 h 467"/>
                <a:gd name="T58" fmla="*/ 774 w 1104"/>
                <a:gd name="T59" fmla="*/ 66 h 467"/>
                <a:gd name="T60" fmla="*/ 801 w 1104"/>
                <a:gd name="T61" fmla="*/ 44 h 467"/>
                <a:gd name="T62" fmla="*/ 825 w 1104"/>
                <a:gd name="T63" fmla="*/ 44 h 467"/>
                <a:gd name="T64" fmla="*/ 852 w 1104"/>
                <a:gd name="T65" fmla="*/ 33 h 467"/>
                <a:gd name="T66" fmla="*/ 880 w 1104"/>
                <a:gd name="T67" fmla="*/ 55 h 467"/>
                <a:gd name="T68" fmla="*/ 904 w 1104"/>
                <a:gd name="T69" fmla="*/ 44 h 467"/>
                <a:gd name="T70" fmla="*/ 931 w 1104"/>
                <a:gd name="T71" fmla="*/ 44 h 467"/>
                <a:gd name="T72" fmla="*/ 958 w 1104"/>
                <a:gd name="T73" fmla="*/ 33 h 467"/>
                <a:gd name="T74" fmla="*/ 982 w 1104"/>
                <a:gd name="T75" fmla="*/ 44 h 467"/>
                <a:gd name="T76" fmla="*/ 1010 w 1104"/>
                <a:gd name="T77" fmla="*/ 44 h 467"/>
                <a:gd name="T78" fmla="*/ 1033 w 1104"/>
                <a:gd name="T79" fmla="*/ 44 h 467"/>
                <a:gd name="T80" fmla="*/ 1061 w 1104"/>
                <a:gd name="T81" fmla="*/ 33 h 467"/>
                <a:gd name="T82" fmla="*/ 1088 w 1104"/>
                <a:gd name="T83" fmla="*/ 3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04" h="467">
                  <a:moveTo>
                    <a:pt x="0" y="467"/>
                  </a:moveTo>
                  <a:lnTo>
                    <a:pt x="8" y="303"/>
                  </a:lnTo>
                  <a:lnTo>
                    <a:pt x="16" y="281"/>
                  </a:lnTo>
                  <a:lnTo>
                    <a:pt x="28" y="227"/>
                  </a:lnTo>
                  <a:lnTo>
                    <a:pt x="36" y="153"/>
                  </a:lnTo>
                  <a:lnTo>
                    <a:pt x="44" y="164"/>
                  </a:lnTo>
                  <a:lnTo>
                    <a:pt x="51" y="164"/>
                  </a:lnTo>
                  <a:lnTo>
                    <a:pt x="59" y="142"/>
                  </a:lnTo>
                  <a:lnTo>
                    <a:pt x="71" y="120"/>
                  </a:lnTo>
                  <a:lnTo>
                    <a:pt x="79" y="131"/>
                  </a:lnTo>
                  <a:lnTo>
                    <a:pt x="87" y="153"/>
                  </a:lnTo>
                  <a:lnTo>
                    <a:pt x="95" y="153"/>
                  </a:lnTo>
                  <a:lnTo>
                    <a:pt x="106" y="183"/>
                  </a:lnTo>
                  <a:lnTo>
                    <a:pt x="114" y="172"/>
                  </a:lnTo>
                  <a:lnTo>
                    <a:pt x="122" y="183"/>
                  </a:lnTo>
                  <a:lnTo>
                    <a:pt x="130" y="172"/>
                  </a:lnTo>
                  <a:lnTo>
                    <a:pt x="138" y="172"/>
                  </a:lnTo>
                  <a:lnTo>
                    <a:pt x="150" y="172"/>
                  </a:lnTo>
                  <a:lnTo>
                    <a:pt x="157" y="153"/>
                  </a:lnTo>
                  <a:lnTo>
                    <a:pt x="165" y="164"/>
                  </a:lnTo>
                  <a:lnTo>
                    <a:pt x="173" y="153"/>
                  </a:lnTo>
                  <a:lnTo>
                    <a:pt x="181" y="153"/>
                  </a:lnTo>
                  <a:lnTo>
                    <a:pt x="193" y="153"/>
                  </a:lnTo>
                  <a:lnTo>
                    <a:pt x="201" y="153"/>
                  </a:lnTo>
                  <a:lnTo>
                    <a:pt x="208" y="142"/>
                  </a:lnTo>
                  <a:lnTo>
                    <a:pt x="216" y="131"/>
                  </a:lnTo>
                  <a:lnTo>
                    <a:pt x="228" y="131"/>
                  </a:lnTo>
                  <a:lnTo>
                    <a:pt x="236" y="131"/>
                  </a:lnTo>
                  <a:lnTo>
                    <a:pt x="244" y="131"/>
                  </a:lnTo>
                  <a:lnTo>
                    <a:pt x="252" y="120"/>
                  </a:lnTo>
                  <a:lnTo>
                    <a:pt x="260" y="120"/>
                  </a:lnTo>
                  <a:lnTo>
                    <a:pt x="271" y="120"/>
                  </a:lnTo>
                  <a:lnTo>
                    <a:pt x="279" y="98"/>
                  </a:lnTo>
                  <a:lnTo>
                    <a:pt x="287" y="98"/>
                  </a:lnTo>
                  <a:lnTo>
                    <a:pt x="295" y="98"/>
                  </a:lnTo>
                  <a:lnTo>
                    <a:pt x="303" y="109"/>
                  </a:lnTo>
                  <a:lnTo>
                    <a:pt x="315" y="109"/>
                  </a:lnTo>
                  <a:lnTo>
                    <a:pt x="322" y="109"/>
                  </a:lnTo>
                  <a:lnTo>
                    <a:pt x="330" y="109"/>
                  </a:lnTo>
                  <a:lnTo>
                    <a:pt x="338" y="120"/>
                  </a:lnTo>
                  <a:lnTo>
                    <a:pt x="350" y="120"/>
                  </a:lnTo>
                  <a:lnTo>
                    <a:pt x="358" y="120"/>
                  </a:lnTo>
                  <a:lnTo>
                    <a:pt x="366" y="120"/>
                  </a:lnTo>
                  <a:lnTo>
                    <a:pt x="373" y="120"/>
                  </a:lnTo>
                  <a:lnTo>
                    <a:pt x="381" y="120"/>
                  </a:lnTo>
                  <a:lnTo>
                    <a:pt x="393" y="109"/>
                  </a:lnTo>
                  <a:lnTo>
                    <a:pt x="401" y="109"/>
                  </a:lnTo>
                  <a:lnTo>
                    <a:pt x="409" y="120"/>
                  </a:lnTo>
                  <a:lnTo>
                    <a:pt x="417" y="120"/>
                  </a:lnTo>
                  <a:lnTo>
                    <a:pt x="424" y="120"/>
                  </a:lnTo>
                  <a:lnTo>
                    <a:pt x="436" y="120"/>
                  </a:lnTo>
                  <a:lnTo>
                    <a:pt x="444" y="120"/>
                  </a:lnTo>
                  <a:lnTo>
                    <a:pt x="452" y="109"/>
                  </a:lnTo>
                  <a:lnTo>
                    <a:pt x="460" y="88"/>
                  </a:lnTo>
                  <a:lnTo>
                    <a:pt x="472" y="88"/>
                  </a:lnTo>
                  <a:lnTo>
                    <a:pt x="479" y="77"/>
                  </a:lnTo>
                  <a:lnTo>
                    <a:pt x="487" y="66"/>
                  </a:lnTo>
                  <a:lnTo>
                    <a:pt x="495" y="66"/>
                  </a:lnTo>
                  <a:lnTo>
                    <a:pt x="503" y="66"/>
                  </a:lnTo>
                  <a:lnTo>
                    <a:pt x="515" y="77"/>
                  </a:lnTo>
                  <a:lnTo>
                    <a:pt x="523" y="66"/>
                  </a:lnTo>
                  <a:lnTo>
                    <a:pt x="530" y="55"/>
                  </a:lnTo>
                  <a:lnTo>
                    <a:pt x="538" y="77"/>
                  </a:lnTo>
                  <a:lnTo>
                    <a:pt x="546" y="66"/>
                  </a:lnTo>
                  <a:lnTo>
                    <a:pt x="558" y="66"/>
                  </a:lnTo>
                  <a:lnTo>
                    <a:pt x="566" y="66"/>
                  </a:lnTo>
                  <a:lnTo>
                    <a:pt x="574" y="55"/>
                  </a:lnTo>
                  <a:lnTo>
                    <a:pt x="582" y="55"/>
                  </a:lnTo>
                  <a:lnTo>
                    <a:pt x="589" y="55"/>
                  </a:lnTo>
                  <a:lnTo>
                    <a:pt x="601" y="55"/>
                  </a:lnTo>
                  <a:lnTo>
                    <a:pt x="609" y="66"/>
                  </a:lnTo>
                  <a:lnTo>
                    <a:pt x="617" y="66"/>
                  </a:lnTo>
                  <a:lnTo>
                    <a:pt x="625" y="77"/>
                  </a:lnTo>
                  <a:lnTo>
                    <a:pt x="637" y="77"/>
                  </a:lnTo>
                  <a:lnTo>
                    <a:pt x="644" y="77"/>
                  </a:lnTo>
                  <a:lnTo>
                    <a:pt x="652" y="77"/>
                  </a:lnTo>
                  <a:lnTo>
                    <a:pt x="660" y="77"/>
                  </a:lnTo>
                  <a:lnTo>
                    <a:pt x="668" y="77"/>
                  </a:lnTo>
                  <a:lnTo>
                    <a:pt x="680" y="77"/>
                  </a:lnTo>
                  <a:lnTo>
                    <a:pt x="688" y="77"/>
                  </a:lnTo>
                  <a:lnTo>
                    <a:pt x="695" y="77"/>
                  </a:lnTo>
                  <a:lnTo>
                    <a:pt x="703" y="77"/>
                  </a:lnTo>
                  <a:lnTo>
                    <a:pt x="715" y="77"/>
                  </a:lnTo>
                  <a:lnTo>
                    <a:pt x="723" y="66"/>
                  </a:lnTo>
                  <a:lnTo>
                    <a:pt x="731" y="66"/>
                  </a:lnTo>
                  <a:lnTo>
                    <a:pt x="739" y="66"/>
                  </a:lnTo>
                  <a:lnTo>
                    <a:pt x="746" y="55"/>
                  </a:lnTo>
                  <a:lnTo>
                    <a:pt x="758" y="55"/>
                  </a:lnTo>
                  <a:lnTo>
                    <a:pt x="766" y="66"/>
                  </a:lnTo>
                  <a:lnTo>
                    <a:pt x="774" y="66"/>
                  </a:lnTo>
                  <a:lnTo>
                    <a:pt x="782" y="55"/>
                  </a:lnTo>
                  <a:lnTo>
                    <a:pt x="790" y="44"/>
                  </a:lnTo>
                  <a:lnTo>
                    <a:pt x="801" y="44"/>
                  </a:lnTo>
                  <a:lnTo>
                    <a:pt x="809" y="44"/>
                  </a:lnTo>
                  <a:lnTo>
                    <a:pt x="817" y="44"/>
                  </a:lnTo>
                  <a:lnTo>
                    <a:pt x="825" y="44"/>
                  </a:lnTo>
                  <a:lnTo>
                    <a:pt x="837" y="33"/>
                  </a:lnTo>
                  <a:lnTo>
                    <a:pt x="845" y="33"/>
                  </a:lnTo>
                  <a:lnTo>
                    <a:pt x="852" y="33"/>
                  </a:lnTo>
                  <a:lnTo>
                    <a:pt x="860" y="33"/>
                  </a:lnTo>
                  <a:lnTo>
                    <a:pt x="868" y="55"/>
                  </a:lnTo>
                  <a:lnTo>
                    <a:pt x="880" y="55"/>
                  </a:lnTo>
                  <a:lnTo>
                    <a:pt x="888" y="55"/>
                  </a:lnTo>
                  <a:lnTo>
                    <a:pt x="896" y="44"/>
                  </a:lnTo>
                  <a:lnTo>
                    <a:pt x="904" y="44"/>
                  </a:lnTo>
                  <a:lnTo>
                    <a:pt x="911" y="44"/>
                  </a:lnTo>
                  <a:lnTo>
                    <a:pt x="923" y="44"/>
                  </a:lnTo>
                  <a:lnTo>
                    <a:pt x="931" y="44"/>
                  </a:lnTo>
                  <a:lnTo>
                    <a:pt x="939" y="33"/>
                  </a:lnTo>
                  <a:lnTo>
                    <a:pt x="947" y="33"/>
                  </a:lnTo>
                  <a:lnTo>
                    <a:pt x="958" y="33"/>
                  </a:lnTo>
                  <a:lnTo>
                    <a:pt x="966" y="33"/>
                  </a:lnTo>
                  <a:lnTo>
                    <a:pt x="974" y="44"/>
                  </a:lnTo>
                  <a:lnTo>
                    <a:pt x="982" y="44"/>
                  </a:lnTo>
                  <a:lnTo>
                    <a:pt x="990" y="44"/>
                  </a:lnTo>
                  <a:lnTo>
                    <a:pt x="1002" y="44"/>
                  </a:lnTo>
                  <a:lnTo>
                    <a:pt x="1010" y="44"/>
                  </a:lnTo>
                  <a:lnTo>
                    <a:pt x="1017" y="44"/>
                  </a:lnTo>
                  <a:lnTo>
                    <a:pt x="1025" y="44"/>
                  </a:lnTo>
                  <a:lnTo>
                    <a:pt x="1033" y="44"/>
                  </a:lnTo>
                  <a:lnTo>
                    <a:pt x="1045" y="44"/>
                  </a:lnTo>
                  <a:lnTo>
                    <a:pt x="1053" y="44"/>
                  </a:lnTo>
                  <a:lnTo>
                    <a:pt x="1061" y="33"/>
                  </a:lnTo>
                  <a:lnTo>
                    <a:pt x="1068" y="33"/>
                  </a:lnTo>
                  <a:lnTo>
                    <a:pt x="1076" y="33"/>
                  </a:lnTo>
                  <a:lnTo>
                    <a:pt x="1088" y="33"/>
                  </a:lnTo>
                  <a:lnTo>
                    <a:pt x="1096" y="0"/>
                  </a:lnTo>
                  <a:lnTo>
                    <a:pt x="1104" y="0"/>
                  </a:lnTo>
                </a:path>
              </a:pathLst>
            </a:custGeom>
            <a:noFill/>
            <a:ln w="1270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4" name="Freeform 124">
              <a:extLst>
                <a:ext uri="{FF2B5EF4-FFF2-40B4-BE49-F238E27FC236}">
                  <a16:creationId xmlns:a16="http://schemas.microsoft.com/office/drawing/2014/main" id="{CB81FB70-2BC4-4AB4-A39B-DCAE5131512A}"/>
                </a:ext>
              </a:extLst>
            </p:cNvPr>
            <p:cNvSpPr>
              <a:spLocks/>
            </p:cNvSpPr>
            <p:nvPr/>
          </p:nvSpPr>
          <p:spPr bwMode="auto">
            <a:xfrm>
              <a:off x="2642" y="1049"/>
              <a:ext cx="581" cy="20"/>
            </a:xfrm>
            <a:custGeom>
              <a:avLst/>
              <a:gdLst>
                <a:gd name="T0" fmla="*/ 8 w 581"/>
                <a:gd name="T1" fmla="*/ 11 h 22"/>
                <a:gd name="T2" fmla="*/ 27 w 581"/>
                <a:gd name="T3" fmla="*/ 11 h 22"/>
                <a:gd name="T4" fmla="*/ 43 w 581"/>
                <a:gd name="T5" fmla="*/ 11 h 22"/>
                <a:gd name="T6" fmla="*/ 63 w 581"/>
                <a:gd name="T7" fmla="*/ 22 h 22"/>
                <a:gd name="T8" fmla="*/ 78 w 581"/>
                <a:gd name="T9" fmla="*/ 11 h 22"/>
                <a:gd name="T10" fmla="*/ 94 w 581"/>
                <a:gd name="T11" fmla="*/ 11 h 22"/>
                <a:gd name="T12" fmla="*/ 114 w 581"/>
                <a:gd name="T13" fmla="*/ 11 h 22"/>
                <a:gd name="T14" fmla="*/ 129 w 581"/>
                <a:gd name="T15" fmla="*/ 11 h 22"/>
                <a:gd name="T16" fmla="*/ 149 w 581"/>
                <a:gd name="T17" fmla="*/ 11 h 22"/>
                <a:gd name="T18" fmla="*/ 165 w 581"/>
                <a:gd name="T19" fmla="*/ 11 h 22"/>
                <a:gd name="T20" fmla="*/ 184 w 581"/>
                <a:gd name="T21" fmla="*/ 11 h 22"/>
                <a:gd name="T22" fmla="*/ 200 w 581"/>
                <a:gd name="T23" fmla="*/ 11 h 22"/>
                <a:gd name="T24" fmla="*/ 216 w 581"/>
                <a:gd name="T25" fmla="*/ 11 h 22"/>
                <a:gd name="T26" fmla="*/ 235 w 581"/>
                <a:gd name="T27" fmla="*/ 0 h 22"/>
                <a:gd name="T28" fmla="*/ 251 w 581"/>
                <a:gd name="T29" fmla="*/ 0 h 22"/>
                <a:gd name="T30" fmla="*/ 271 w 581"/>
                <a:gd name="T31" fmla="*/ 0 h 22"/>
                <a:gd name="T32" fmla="*/ 286 w 581"/>
                <a:gd name="T33" fmla="*/ 0 h 22"/>
                <a:gd name="T34" fmla="*/ 306 w 581"/>
                <a:gd name="T35" fmla="*/ 0 h 22"/>
                <a:gd name="T36" fmla="*/ 322 w 581"/>
                <a:gd name="T37" fmla="*/ 0 h 22"/>
                <a:gd name="T38" fmla="*/ 337 w 581"/>
                <a:gd name="T39" fmla="*/ 0 h 22"/>
                <a:gd name="T40" fmla="*/ 357 w 581"/>
                <a:gd name="T41" fmla="*/ 0 h 22"/>
                <a:gd name="T42" fmla="*/ 373 w 581"/>
                <a:gd name="T43" fmla="*/ 0 h 22"/>
                <a:gd name="T44" fmla="*/ 392 w 581"/>
                <a:gd name="T45" fmla="*/ 0 h 22"/>
                <a:gd name="T46" fmla="*/ 408 w 581"/>
                <a:gd name="T47" fmla="*/ 0 h 22"/>
                <a:gd name="T48" fmla="*/ 428 w 581"/>
                <a:gd name="T49" fmla="*/ 0 h 22"/>
                <a:gd name="T50" fmla="*/ 444 w 581"/>
                <a:gd name="T51" fmla="*/ 0 h 22"/>
                <a:gd name="T52" fmla="*/ 459 w 581"/>
                <a:gd name="T53" fmla="*/ 0 h 22"/>
                <a:gd name="T54" fmla="*/ 479 w 581"/>
                <a:gd name="T55" fmla="*/ 0 h 22"/>
                <a:gd name="T56" fmla="*/ 495 w 581"/>
                <a:gd name="T57" fmla="*/ 0 h 22"/>
                <a:gd name="T58" fmla="*/ 514 w 581"/>
                <a:gd name="T59" fmla="*/ 0 h 22"/>
                <a:gd name="T60" fmla="*/ 530 w 581"/>
                <a:gd name="T61" fmla="*/ 0 h 22"/>
                <a:gd name="T62" fmla="*/ 550 w 581"/>
                <a:gd name="T63" fmla="*/ 0 h 22"/>
                <a:gd name="T64" fmla="*/ 565 w 581"/>
                <a:gd name="T65" fmla="*/ 0 h 22"/>
                <a:gd name="T66" fmla="*/ 581 w 581"/>
                <a:gd name="T6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81" h="22">
                  <a:moveTo>
                    <a:pt x="0" y="11"/>
                  </a:moveTo>
                  <a:lnTo>
                    <a:pt x="8" y="11"/>
                  </a:lnTo>
                  <a:lnTo>
                    <a:pt x="19" y="11"/>
                  </a:lnTo>
                  <a:lnTo>
                    <a:pt x="27" y="11"/>
                  </a:lnTo>
                  <a:lnTo>
                    <a:pt x="35" y="11"/>
                  </a:lnTo>
                  <a:lnTo>
                    <a:pt x="43" y="11"/>
                  </a:lnTo>
                  <a:lnTo>
                    <a:pt x="51" y="22"/>
                  </a:lnTo>
                  <a:lnTo>
                    <a:pt x="63" y="22"/>
                  </a:lnTo>
                  <a:lnTo>
                    <a:pt x="70" y="22"/>
                  </a:lnTo>
                  <a:lnTo>
                    <a:pt x="78" y="11"/>
                  </a:lnTo>
                  <a:lnTo>
                    <a:pt x="86" y="11"/>
                  </a:lnTo>
                  <a:lnTo>
                    <a:pt x="94" y="11"/>
                  </a:lnTo>
                  <a:lnTo>
                    <a:pt x="106" y="11"/>
                  </a:lnTo>
                  <a:lnTo>
                    <a:pt x="114" y="11"/>
                  </a:lnTo>
                  <a:lnTo>
                    <a:pt x="122" y="11"/>
                  </a:lnTo>
                  <a:lnTo>
                    <a:pt x="129" y="11"/>
                  </a:lnTo>
                  <a:lnTo>
                    <a:pt x="141" y="11"/>
                  </a:lnTo>
                  <a:lnTo>
                    <a:pt x="149" y="11"/>
                  </a:lnTo>
                  <a:lnTo>
                    <a:pt x="157" y="11"/>
                  </a:lnTo>
                  <a:lnTo>
                    <a:pt x="165" y="11"/>
                  </a:lnTo>
                  <a:lnTo>
                    <a:pt x="173" y="11"/>
                  </a:lnTo>
                  <a:lnTo>
                    <a:pt x="184" y="11"/>
                  </a:lnTo>
                  <a:lnTo>
                    <a:pt x="192" y="11"/>
                  </a:lnTo>
                  <a:lnTo>
                    <a:pt x="200" y="11"/>
                  </a:lnTo>
                  <a:lnTo>
                    <a:pt x="208" y="11"/>
                  </a:lnTo>
                  <a:lnTo>
                    <a:pt x="216" y="11"/>
                  </a:lnTo>
                  <a:lnTo>
                    <a:pt x="228" y="0"/>
                  </a:lnTo>
                  <a:lnTo>
                    <a:pt x="235" y="0"/>
                  </a:lnTo>
                  <a:lnTo>
                    <a:pt x="243" y="0"/>
                  </a:lnTo>
                  <a:lnTo>
                    <a:pt x="251" y="0"/>
                  </a:lnTo>
                  <a:lnTo>
                    <a:pt x="263" y="0"/>
                  </a:lnTo>
                  <a:lnTo>
                    <a:pt x="271" y="0"/>
                  </a:lnTo>
                  <a:lnTo>
                    <a:pt x="279" y="0"/>
                  </a:lnTo>
                  <a:lnTo>
                    <a:pt x="286" y="0"/>
                  </a:lnTo>
                  <a:lnTo>
                    <a:pt x="294" y="0"/>
                  </a:lnTo>
                  <a:lnTo>
                    <a:pt x="306" y="0"/>
                  </a:lnTo>
                  <a:lnTo>
                    <a:pt x="314" y="0"/>
                  </a:lnTo>
                  <a:lnTo>
                    <a:pt x="322" y="0"/>
                  </a:lnTo>
                  <a:lnTo>
                    <a:pt x="330" y="0"/>
                  </a:lnTo>
                  <a:lnTo>
                    <a:pt x="337" y="0"/>
                  </a:lnTo>
                  <a:lnTo>
                    <a:pt x="349" y="0"/>
                  </a:lnTo>
                  <a:lnTo>
                    <a:pt x="357" y="0"/>
                  </a:lnTo>
                  <a:lnTo>
                    <a:pt x="365" y="0"/>
                  </a:lnTo>
                  <a:lnTo>
                    <a:pt x="373" y="0"/>
                  </a:lnTo>
                  <a:lnTo>
                    <a:pt x="385" y="0"/>
                  </a:lnTo>
                  <a:lnTo>
                    <a:pt x="392" y="0"/>
                  </a:lnTo>
                  <a:lnTo>
                    <a:pt x="400" y="0"/>
                  </a:lnTo>
                  <a:lnTo>
                    <a:pt x="408" y="0"/>
                  </a:lnTo>
                  <a:lnTo>
                    <a:pt x="416" y="0"/>
                  </a:lnTo>
                  <a:lnTo>
                    <a:pt x="428" y="0"/>
                  </a:lnTo>
                  <a:lnTo>
                    <a:pt x="436" y="0"/>
                  </a:lnTo>
                  <a:lnTo>
                    <a:pt x="444" y="0"/>
                  </a:lnTo>
                  <a:lnTo>
                    <a:pt x="451" y="0"/>
                  </a:lnTo>
                  <a:lnTo>
                    <a:pt x="459" y="0"/>
                  </a:lnTo>
                  <a:lnTo>
                    <a:pt x="471" y="0"/>
                  </a:lnTo>
                  <a:lnTo>
                    <a:pt x="479" y="0"/>
                  </a:lnTo>
                  <a:lnTo>
                    <a:pt x="487" y="0"/>
                  </a:lnTo>
                  <a:lnTo>
                    <a:pt x="495" y="0"/>
                  </a:lnTo>
                  <a:lnTo>
                    <a:pt x="506" y="0"/>
                  </a:lnTo>
                  <a:lnTo>
                    <a:pt x="514" y="0"/>
                  </a:lnTo>
                  <a:lnTo>
                    <a:pt x="522" y="0"/>
                  </a:lnTo>
                  <a:lnTo>
                    <a:pt x="530" y="0"/>
                  </a:lnTo>
                  <a:lnTo>
                    <a:pt x="538" y="0"/>
                  </a:lnTo>
                  <a:lnTo>
                    <a:pt x="550" y="0"/>
                  </a:lnTo>
                  <a:lnTo>
                    <a:pt x="557" y="0"/>
                  </a:lnTo>
                  <a:lnTo>
                    <a:pt x="565" y="0"/>
                  </a:lnTo>
                  <a:lnTo>
                    <a:pt x="573" y="0"/>
                  </a:lnTo>
                  <a:lnTo>
                    <a:pt x="581" y="0"/>
                  </a:lnTo>
                </a:path>
              </a:pathLst>
            </a:custGeom>
            <a:noFill/>
            <a:ln w="1270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5" name="Freeform 125">
              <a:extLst>
                <a:ext uri="{FF2B5EF4-FFF2-40B4-BE49-F238E27FC236}">
                  <a16:creationId xmlns:a16="http://schemas.microsoft.com/office/drawing/2014/main" id="{656031E9-25C0-46E0-B2B0-A4F42A463DBF}"/>
                </a:ext>
              </a:extLst>
            </p:cNvPr>
            <p:cNvSpPr>
              <a:spLocks/>
            </p:cNvSpPr>
            <p:nvPr/>
          </p:nvSpPr>
          <p:spPr bwMode="auto">
            <a:xfrm>
              <a:off x="1538" y="1009"/>
              <a:ext cx="1104" cy="239"/>
            </a:xfrm>
            <a:custGeom>
              <a:avLst/>
              <a:gdLst>
                <a:gd name="T0" fmla="*/ 16 w 1104"/>
                <a:gd name="T1" fmla="*/ 120 h 259"/>
                <a:gd name="T2" fmla="*/ 44 w 1104"/>
                <a:gd name="T3" fmla="*/ 98 h 259"/>
                <a:gd name="T4" fmla="*/ 71 w 1104"/>
                <a:gd name="T5" fmla="*/ 76 h 259"/>
                <a:gd name="T6" fmla="*/ 95 w 1104"/>
                <a:gd name="T7" fmla="*/ 98 h 259"/>
                <a:gd name="T8" fmla="*/ 122 w 1104"/>
                <a:gd name="T9" fmla="*/ 120 h 259"/>
                <a:gd name="T10" fmla="*/ 150 w 1104"/>
                <a:gd name="T11" fmla="*/ 98 h 259"/>
                <a:gd name="T12" fmla="*/ 173 w 1104"/>
                <a:gd name="T13" fmla="*/ 76 h 259"/>
                <a:gd name="T14" fmla="*/ 201 w 1104"/>
                <a:gd name="T15" fmla="*/ 76 h 259"/>
                <a:gd name="T16" fmla="*/ 228 w 1104"/>
                <a:gd name="T17" fmla="*/ 54 h 259"/>
                <a:gd name="T18" fmla="*/ 252 w 1104"/>
                <a:gd name="T19" fmla="*/ 32 h 259"/>
                <a:gd name="T20" fmla="*/ 279 w 1104"/>
                <a:gd name="T21" fmla="*/ 32 h 259"/>
                <a:gd name="T22" fmla="*/ 303 w 1104"/>
                <a:gd name="T23" fmla="*/ 11 h 259"/>
                <a:gd name="T24" fmla="*/ 330 w 1104"/>
                <a:gd name="T25" fmla="*/ 11 h 259"/>
                <a:gd name="T26" fmla="*/ 358 w 1104"/>
                <a:gd name="T27" fmla="*/ 11 h 259"/>
                <a:gd name="T28" fmla="*/ 381 w 1104"/>
                <a:gd name="T29" fmla="*/ 43 h 259"/>
                <a:gd name="T30" fmla="*/ 409 w 1104"/>
                <a:gd name="T31" fmla="*/ 54 h 259"/>
                <a:gd name="T32" fmla="*/ 436 w 1104"/>
                <a:gd name="T33" fmla="*/ 54 h 259"/>
                <a:gd name="T34" fmla="*/ 460 w 1104"/>
                <a:gd name="T35" fmla="*/ 32 h 259"/>
                <a:gd name="T36" fmla="*/ 487 w 1104"/>
                <a:gd name="T37" fmla="*/ 32 h 259"/>
                <a:gd name="T38" fmla="*/ 515 w 1104"/>
                <a:gd name="T39" fmla="*/ 21 h 259"/>
                <a:gd name="T40" fmla="*/ 538 w 1104"/>
                <a:gd name="T41" fmla="*/ 32 h 259"/>
                <a:gd name="T42" fmla="*/ 566 w 1104"/>
                <a:gd name="T43" fmla="*/ 32 h 259"/>
                <a:gd name="T44" fmla="*/ 589 w 1104"/>
                <a:gd name="T45" fmla="*/ 21 h 259"/>
                <a:gd name="T46" fmla="*/ 617 w 1104"/>
                <a:gd name="T47" fmla="*/ 32 h 259"/>
                <a:gd name="T48" fmla="*/ 644 w 1104"/>
                <a:gd name="T49" fmla="*/ 43 h 259"/>
                <a:gd name="T50" fmla="*/ 668 w 1104"/>
                <a:gd name="T51" fmla="*/ 43 h 259"/>
                <a:gd name="T52" fmla="*/ 695 w 1104"/>
                <a:gd name="T53" fmla="*/ 43 h 259"/>
                <a:gd name="T54" fmla="*/ 723 w 1104"/>
                <a:gd name="T55" fmla="*/ 43 h 259"/>
                <a:gd name="T56" fmla="*/ 746 w 1104"/>
                <a:gd name="T57" fmla="*/ 54 h 259"/>
                <a:gd name="T58" fmla="*/ 774 w 1104"/>
                <a:gd name="T59" fmla="*/ 54 h 259"/>
                <a:gd name="T60" fmla="*/ 801 w 1104"/>
                <a:gd name="T61" fmla="*/ 54 h 259"/>
                <a:gd name="T62" fmla="*/ 825 w 1104"/>
                <a:gd name="T63" fmla="*/ 54 h 259"/>
                <a:gd name="T64" fmla="*/ 852 w 1104"/>
                <a:gd name="T65" fmla="*/ 65 h 259"/>
                <a:gd name="T66" fmla="*/ 880 w 1104"/>
                <a:gd name="T67" fmla="*/ 65 h 259"/>
                <a:gd name="T68" fmla="*/ 904 w 1104"/>
                <a:gd name="T69" fmla="*/ 65 h 259"/>
                <a:gd name="T70" fmla="*/ 931 w 1104"/>
                <a:gd name="T71" fmla="*/ 65 h 259"/>
                <a:gd name="T72" fmla="*/ 958 w 1104"/>
                <a:gd name="T73" fmla="*/ 65 h 259"/>
                <a:gd name="T74" fmla="*/ 982 w 1104"/>
                <a:gd name="T75" fmla="*/ 65 h 259"/>
                <a:gd name="T76" fmla="*/ 1010 w 1104"/>
                <a:gd name="T77" fmla="*/ 76 h 259"/>
                <a:gd name="T78" fmla="*/ 1033 w 1104"/>
                <a:gd name="T79" fmla="*/ 76 h 259"/>
                <a:gd name="T80" fmla="*/ 1061 w 1104"/>
                <a:gd name="T81" fmla="*/ 76 h 259"/>
                <a:gd name="T82" fmla="*/ 1088 w 1104"/>
                <a:gd name="T83" fmla="*/ 65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04" h="259">
                  <a:moveTo>
                    <a:pt x="0" y="259"/>
                  </a:moveTo>
                  <a:lnTo>
                    <a:pt x="8" y="218"/>
                  </a:lnTo>
                  <a:lnTo>
                    <a:pt x="16" y="120"/>
                  </a:lnTo>
                  <a:lnTo>
                    <a:pt x="28" y="87"/>
                  </a:lnTo>
                  <a:lnTo>
                    <a:pt x="36" y="98"/>
                  </a:lnTo>
                  <a:lnTo>
                    <a:pt x="44" y="98"/>
                  </a:lnTo>
                  <a:lnTo>
                    <a:pt x="51" y="98"/>
                  </a:lnTo>
                  <a:lnTo>
                    <a:pt x="59" y="87"/>
                  </a:lnTo>
                  <a:lnTo>
                    <a:pt x="71" y="76"/>
                  </a:lnTo>
                  <a:lnTo>
                    <a:pt x="79" y="76"/>
                  </a:lnTo>
                  <a:lnTo>
                    <a:pt x="87" y="76"/>
                  </a:lnTo>
                  <a:lnTo>
                    <a:pt x="95" y="98"/>
                  </a:lnTo>
                  <a:lnTo>
                    <a:pt x="106" y="120"/>
                  </a:lnTo>
                  <a:lnTo>
                    <a:pt x="114" y="120"/>
                  </a:lnTo>
                  <a:lnTo>
                    <a:pt x="122" y="120"/>
                  </a:lnTo>
                  <a:lnTo>
                    <a:pt x="130" y="109"/>
                  </a:lnTo>
                  <a:lnTo>
                    <a:pt x="138" y="98"/>
                  </a:lnTo>
                  <a:lnTo>
                    <a:pt x="150" y="98"/>
                  </a:lnTo>
                  <a:lnTo>
                    <a:pt x="157" y="98"/>
                  </a:lnTo>
                  <a:lnTo>
                    <a:pt x="165" y="109"/>
                  </a:lnTo>
                  <a:lnTo>
                    <a:pt x="173" y="76"/>
                  </a:lnTo>
                  <a:lnTo>
                    <a:pt x="181" y="76"/>
                  </a:lnTo>
                  <a:lnTo>
                    <a:pt x="193" y="76"/>
                  </a:lnTo>
                  <a:lnTo>
                    <a:pt x="201" y="76"/>
                  </a:lnTo>
                  <a:lnTo>
                    <a:pt x="208" y="54"/>
                  </a:lnTo>
                  <a:lnTo>
                    <a:pt x="216" y="54"/>
                  </a:lnTo>
                  <a:lnTo>
                    <a:pt x="228" y="54"/>
                  </a:lnTo>
                  <a:lnTo>
                    <a:pt x="236" y="43"/>
                  </a:lnTo>
                  <a:lnTo>
                    <a:pt x="244" y="43"/>
                  </a:lnTo>
                  <a:lnTo>
                    <a:pt x="252" y="32"/>
                  </a:lnTo>
                  <a:lnTo>
                    <a:pt x="260" y="32"/>
                  </a:lnTo>
                  <a:lnTo>
                    <a:pt x="271" y="32"/>
                  </a:lnTo>
                  <a:lnTo>
                    <a:pt x="279" y="32"/>
                  </a:lnTo>
                  <a:lnTo>
                    <a:pt x="287" y="32"/>
                  </a:lnTo>
                  <a:lnTo>
                    <a:pt x="295" y="21"/>
                  </a:lnTo>
                  <a:lnTo>
                    <a:pt x="303" y="11"/>
                  </a:lnTo>
                  <a:lnTo>
                    <a:pt x="315" y="11"/>
                  </a:lnTo>
                  <a:lnTo>
                    <a:pt x="322" y="0"/>
                  </a:lnTo>
                  <a:lnTo>
                    <a:pt x="330" y="11"/>
                  </a:lnTo>
                  <a:lnTo>
                    <a:pt x="338" y="11"/>
                  </a:lnTo>
                  <a:lnTo>
                    <a:pt x="350" y="0"/>
                  </a:lnTo>
                  <a:lnTo>
                    <a:pt x="358" y="11"/>
                  </a:lnTo>
                  <a:lnTo>
                    <a:pt x="366" y="32"/>
                  </a:lnTo>
                  <a:lnTo>
                    <a:pt x="373" y="43"/>
                  </a:lnTo>
                  <a:lnTo>
                    <a:pt x="381" y="43"/>
                  </a:lnTo>
                  <a:lnTo>
                    <a:pt x="393" y="54"/>
                  </a:lnTo>
                  <a:lnTo>
                    <a:pt x="401" y="54"/>
                  </a:lnTo>
                  <a:lnTo>
                    <a:pt x="409" y="54"/>
                  </a:lnTo>
                  <a:lnTo>
                    <a:pt x="417" y="54"/>
                  </a:lnTo>
                  <a:lnTo>
                    <a:pt x="424" y="54"/>
                  </a:lnTo>
                  <a:lnTo>
                    <a:pt x="436" y="54"/>
                  </a:lnTo>
                  <a:lnTo>
                    <a:pt x="444" y="54"/>
                  </a:lnTo>
                  <a:lnTo>
                    <a:pt x="452" y="32"/>
                  </a:lnTo>
                  <a:lnTo>
                    <a:pt x="460" y="32"/>
                  </a:lnTo>
                  <a:lnTo>
                    <a:pt x="472" y="32"/>
                  </a:lnTo>
                  <a:lnTo>
                    <a:pt x="479" y="32"/>
                  </a:lnTo>
                  <a:lnTo>
                    <a:pt x="487" y="32"/>
                  </a:lnTo>
                  <a:lnTo>
                    <a:pt x="495" y="43"/>
                  </a:lnTo>
                  <a:lnTo>
                    <a:pt x="503" y="32"/>
                  </a:lnTo>
                  <a:lnTo>
                    <a:pt x="515" y="21"/>
                  </a:lnTo>
                  <a:lnTo>
                    <a:pt x="523" y="21"/>
                  </a:lnTo>
                  <a:lnTo>
                    <a:pt x="530" y="32"/>
                  </a:lnTo>
                  <a:lnTo>
                    <a:pt x="538" y="32"/>
                  </a:lnTo>
                  <a:lnTo>
                    <a:pt x="546" y="32"/>
                  </a:lnTo>
                  <a:lnTo>
                    <a:pt x="558" y="32"/>
                  </a:lnTo>
                  <a:lnTo>
                    <a:pt x="566" y="32"/>
                  </a:lnTo>
                  <a:lnTo>
                    <a:pt x="574" y="43"/>
                  </a:lnTo>
                  <a:lnTo>
                    <a:pt x="582" y="32"/>
                  </a:lnTo>
                  <a:lnTo>
                    <a:pt x="589" y="21"/>
                  </a:lnTo>
                  <a:lnTo>
                    <a:pt x="601" y="21"/>
                  </a:lnTo>
                  <a:lnTo>
                    <a:pt x="609" y="32"/>
                  </a:lnTo>
                  <a:lnTo>
                    <a:pt x="617" y="32"/>
                  </a:lnTo>
                  <a:lnTo>
                    <a:pt x="625" y="32"/>
                  </a:lnTo>
                  <a:lnTo>
                    <a:pt x="637" y="43"/>
                  </a:lnTo>
                  <a:lnTo>
                    <a:pt x="644" y="43"/>
                  </a:lnTo>
                  <a:lnTo>
                    <a:pt x="652" y="43"/>
                  </a:lnTo>
                  <a:lnTo>
                    <a:pt x="660" y="43"/>
                  </a:lnTo>
                  <a:lnTo>
                    <a:pt x="668" y="43"/>
                  </a:lnTo>
                  <a:lnTo>
                    <a:pt x="680" y="43"/>
                  </a:lnTo>
                  <a:lnTo>
                    <a:pt x="688" y="43"/>
                  </a:lnTo>
                  <a:lnTo>
                    <a:pt x="695" y="43"/>
                  </a:lnTo>
                  <a:lnTo>
                    <a:pt x="703" y="43"/>
                  </a:lnTo>
                  <a:lnTo>
                    <a:pt x="715" y="43"/>
                  </a:lnTo>
                  <a:lnTo>
                    <a:pt x="723" y="43"/>
                  </a:lnTo>
                  <a:lnTo>
                    <a:pt x="731" y="43"/>
                  </a:lnTo>
                  <a:lnTo>
                    <a:pt x="739" y="54"/>
                  </a:lnTo>
                  <a:lnTo>
                    <a:pt x="746" y="54"/>
                  </a:lnTo>
                  <a:lnTo>
                    <a:pt x="758" y="54"/>
                  </a:lnTo>
                  <a:lnTo>
                    <a:pt x="766" y="54"/>
                  </a:lnTo>
                  <a:lnTo>
                    <a:pt x="774" y="54"/>
                  </a:lnTo>
                  <a:lnTo>
                    <a:pt x="782" y="54"/>
                  </a:lnTo>
                  <a:lnTo>
                    <a:pt x="790" y="54"/>
                  </a:lnTo>
                  <a:lnTo>
                    <a:pt x="801" y="54"/>
                  </a:lnTo>
                  <a:lnTo>
                    <a:pt x="809" y="54"/>
                  </a:lnTo>
                  <a:lnTo>
                    <a:pt x="817" y="54"/>
                  </a:lnTo>
                  <a:lnTo>
                    <a:pt x="825" y="54"/>
                  </a:lnTo>
                  <a:lnTo>
                    <a:pt x="837" y="54"/>
                  </a:lnTo>
                  <a:lnTo>
                    <a:pt x="845" y="65"/>
                  </a:lnTo>
                  <a:lnTo>
                    <a:pt x="852" y="65"/>
                  </a:lnTo>
                  <a:lnTo>
                    <a:pt x="860" y="65"/>
                  </a:lnTo>
                  <a:lnTo>
                    <a:pt x="868" y="65"/>
                  </a:lnTo>
                  <a:lnTo>
                    <a:pt x="880" y="65"/>
                  </a:lnTo>
                  <a:lnTo>
                    <a:pt x="888" y="65"/>
                  </a:lnTo>
                  <a:lnTo>
                    <a:pt x="896" y="65"/>
                  </a:lnTo>
                  <a:lnTo>
                    <a:pt x="904" y="65"/>
                  </a:lnTo>
                  <a:lnTo>
                    <a:pt x="911" y="65"/>
                  </a:lnTo>
                  <a:lnTo>
                    <a:pt x="923" y="65"/>
                  </a:lnTo>
                  <a:lnTo>
                    <a:pt x="931" y="65"/>
                  </a:lnTo>
                  <a:lnTo>
                    <a:pt x="939" y="65"/>
                  </a:lnTo>
                  <a:lnTo>
                    <a:pt x="947" y="65"/>
                  </a:lnTo>
                  <a:lnTo>
                    <a:pt x="958" y="65"/>
                  </a:lnTo>
                  <a:lnTo>
                    <a:pt x="966" y="65"/>
                  </a:lnTo>
                  <a:lnTo>
                    <a:pt x="974" y="65"/>
                  </a:lnTo>
                  <a:lnTo>
                    <a:pt x="982" y="65"/>
                  </a:lnTo>
                  <a:lnTo>
                    <a:pt x="990" y="76"/>
                  </a:lnTo>
                  <a:lnTo>
                    <a:pt x="1002" y="76"/>
                  </a:lnTo>
                  <a:lnTo>
                    <a:pt x="1010" y="76"/>
                  </a:lnTo>
                  <a:lnTo>
                    <a:pt x="1017" y="65"/>
                  </a:lnTo>
                  <a:lnTo>
                    <a:pt x="1025" y="76"/>
                  </a:lnTo>
                  <a:lnTo>
                    <a:pt x="1033" y="76"/>
                  </a:lnTo>
                  <a:lnTo>
                    <a:pt x="1045" y="76"/>
                  </a:lnTo>
                  <a:lnTo>
                    <a:pt x="1053" y="76"/>
                  </a:lnTo>
                  <a:lnTo>
                    <a:pt x="1061" y="76"/>
                  </a:lnTo>
                  <a:lnTo>
                    <a:pt x="1068" y="76"/>
                  </a:lnTo>
                  <a:lnTo>
                    <a:pt x="1076" y="65"/>
                  </a:lnTo>
                  <a:lnTo>
                    <a:pt x="1088" y="65"/>
                  </a:lnTo>
                  <a:lnTo>
                    <a:pt x="1096" y="65"/>
                  </a:lnTo>
                  <a:lnTo>
                    <a:pt x="1104" y="65"/>
                  </a:lnTo>
                </a:path>
              </a:pathLst>
            </a:custGeom>
            <a:noFill/>
            <a:ln w="1270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6" name="Freeform 126">
              <a:extLst>
                <a:ext uri="{FF2B5EF4-FFF2-40B4-BE49-F238E27FC236}">
                  <a16:creationId xmlns:a16="http://schemas.microsoft.com/office/drawing/2014/main" id="{09267A9B-ECD4-42FB-8A76-7B50021BEFB2}"/>
                </a:ext>
              </a:extLst>
            </p:cNvPr>
            <p:cNvSpPr>
              <a:spLocks/>
            </p:cNvSpPr>
            <p:nvPr/>
          </p:nvSpPr>
          <p:spPr bwMode="auto">
            <a:xfrm>
              <a:off x="2642" y="1038"/>
              <a:ext cx="581" cy="41"/>
            </a:xfrm>
            <a:custGeom>
              <a:avLst/>
              <a:gdLst>
                <a:gd name="T0" fmla="*/ 8 w 581"/>
                <a:gd name="T1" fmla="*/ 33 h 44"/>
                <a:gd name="T2" fmla="*/ 27 w 581"/>
                <a:gd name="T3" fmla="*/ 33 h 44"/>
                <a:gd name="T4" fmla="*/ 43 w 581"/>
                <a:gd name="T5" fmla="*/ 22 h 44"/>
                <a:gd name="T6" fmla="*/ 63 w 581"/>
                <a:gd name="T7" fmla="*/ 22 h 44"/>
                <a:gd name="T8" fmla="*/ 78 w 581"/>
                <a:gd name="T9" fmla="*/ 22 h 44"/>
                <a:gd name="T10" fmla="*/ 94 w 581"/>
                <a:gd name="T11" fmla="*/ 22 h 44"/>
                <a:gd name="T12" fmla="*/ 114 w 581"/>
                <a:gd name="T13" fmla="*/ 33 h 44"/>
                <a:gd name="T14" fmla="*/ 129 w 581"/>
                <a:gd name="T15" fmla="*/ 22 h 44"/>
                <a:gd name="T16" fmla="*/ 149 w 581"/>
                <a:gd name="T17" fmla="*/ 22 h 44"/>
                <a:gd name="T18" fmla="*/ 165 w 581"/>
                <a:gd name="T19" fmla="*/ 22 h 44"/>
                <a:gd name="T20" fmla="*/ 184 w 581"/>
                <a:gd name="T21" fmla="*/ 22 h 44"/>
                <a:gd name="T22" fmla="*/ 200 w 581"/>
                <a:gd name="T23" fmla="*/ 22 h 44"/>
                <a:gd name="T24" fmla="*/ 216 w 581"/>
                <a:gd name="T25" fmla="*/ 22 h 44"/>
                <a:gd name="T26" fmla="*/ 235 w 581"/>
                <a:gd name="T27" fmla="*/ 33 h 44"/>
                <a:gd name="T28" fmla="*/ 251 w 581"/>
                <a:gd name="T29" fmla="*/ 33 h 44"/>
                <a:gd name="T30" fmla="*/ 271 w 581"/>
                <a:gd name="T31" fmla="*/ 22 h 44"/>
                <a:gd name="T32" fmla="*/ 286 w 581"/>
                <a:gd name="T33" fmla="*/ 22 h 44"/>
                <a:gd name="T34" fmla="*/ 306 w 581"/>
                <a:gd name="T35" fmla="*/ 22 h 44"/>
                <a:gd name="T36" fmla="*/ 322 w 581"/>
                <a:gd name="T37" fmla="*/ 33 h 44"/>
                <a:gd name="T38" fmla="*/ 337 w 581"/>
                <a:gd name="T39" fmla="*/ 22 h 44"/>
                <a:gd name="T40" fmla="*/ 357 w 581"/>
                <a:gd name="T41" fmla="*/ 33 h 44"/>
                <a:gd name="T42" fmla="*/ 373 w 581"/>
                <a:gd name="T43" fmla="*/ 44 h 44"/>
                <a:gd name="T44" fmla="*/ 392 w 581"/>
                <a:gd name="T45" fmla="*/ 44 h 44"/>
                <a:gd name="T46" fmla="*/ 408 w 581"/>
                <a:gd name="T47" fmla="*/ 44 h 44"/>
                <a:gd name="T48" fmla="*/ 428 w 581"/>
                <a:gd name="T49" fmla="*/ 44 h 44"/>
                <a:gd name="T50" fmla="*/ 444 w 581"/>
                <a:gd name="T51" fmla="*/ 44 h 44"/>
                <a:gd name="T52" fmla="*/ 459 w 581"/>
                <a:gd name="T53" fmla="*/ 44 h 44"/>
                <a:gd name="T54" fmla="*/ 479 w 581"/>
                <a:gd name="T55" fmla="*/ 44 h 44"/>
                <a:gd name="T56" fmla="*/ 495 w 581"/>
                <a:gd name="T57" fmla="*/ 44 h 44"/>
                <a:gd name="T58" fmla="*/ 514 w 581"/>
                <a:gd name="T59" fmla="*/ 22 h 44"/>
                <a:gd name="T60" fmla="*/ 530 w 581"/>
                <a:gd name="T61" fmla="*/ 11 h 44"/>
                <a:gd name="T62" fmla="*/ 550 w 581"/>
                <a:gd name="T63" fmla="*/ 0 h 44"/>
                <a:gd name="T64" fmla="*/ 565 w 581"/>
                <a:gd name="T65" fmla="*/ 0 h 44"/>
                <a:gd name="T66" fmla="*/ 581 w 581"/>
                <a:gd name="T67" fmla="*/ 1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81" h="44">
                  <a:moveTo>
                    <a:pt x="0" y="33"/>
                  </a:moveTo>
                  <a:lnTo>
                    <a:pt x="8" y="33"/>
                  </a:lnTo>
                  <a:lnTo>
                    <a:pt x="19" y="33"/>
                  </a:lnTo>
                  <a:lnTo>
                    <a:pt x="27" y="33"/>
                  </a:lnTo>
                  <a:lnTo>
                    <a:pt x="35" y="22"/>
                  </a:lnTo>
                  <a:lnTo>
                    <a:pt x="43" y="22"/>
                  </a:lnTo>
                  <a:lnTo>
                    <a:pt x="51" y="22"/>
                  </a:lnTo>
                  <a:lnTo>
                    <a:pt x="63" y="22"/>
                  </a:lnTo>
                  <a:lnTo>
                    <a:pt x="70" y="22"/>
                  </a:lnTo>
                  <a:lnTo>
                    <a:pt x="78" y="22"/>
                  </a:lnTo>
                  <a:lnTo>
                    <a:pt x="86" y="22"/>
                  </a:lnTo>
                  <a:lnTo>
                    <a:pt x="94" y="22"/>
                  </a:lnTo>
                  <a:lnTo>
                    <a:pt x="106" y="33"/>
                  </a:lnTo>
                  <a:lnTo>
                    <a:pt x="114" y="33"/>
                  </a:lnTo>
                  <a:lnTo>
                    <a:pt x="122" y="33"/>
                  </a:lnTo>
                  <a:lnTo>
                    <a:pt x="129" y="22"/>
                  </a:lnTo>
                  <a:lnTo>
                    <a:pt x="141" y="22"/>
                  </a:lnTo>
                  <a:lnTo>
                    <a:pt x="149" y="22"/>
                  </a:lnTo>
                  <a:lnTo>
                    <a:pt x="157" y="22"/>
                  </a:lnTo>
                  <a:lnTo>
                    <a:pt x="165" y="22"/>
                  </a:lnTo>
                  <a:lnTo>
                    <a:pt x="173" y="22"/>
                  </a:lnTo>
                  <a:lnTo>
                    <a:pt x="184" y="22"/>
                  </a:lnTo>
                  <a:lnTo>
                    <a:pt x="192" y="22"/>
                  </a:lnTo>
                  <a:lnTo>
                    <a:pt x="200" y="22"/>
                  </a:lnTo>
                  <a:lnTo>
                    <a:pt x="208" y="22"/>
                  </a:lnTo>
                  <a:lnTo>
                    <a:pt x="216" y="22"/>
                  </a:lnTo>
                  <a:lnTo>
                    <a:pt x="228" y="33"/>
                  </a:lnTo>
                  <a:lnTo>
                    <a:pt x="235" y="33"/>
                  </a:lnTo>
                  <a:lnTo>
                    <a:pt x="243" y="33"/>
                  </a:lnTo>
                  <a:lnTo>
                    <a:pt x="251" y="33"/>
                  </a:lnTo>
                  <a:lnTo>
                    <a:pt x="263" y="22"/>
                  </a:lnTo>
                  <a:lnTo>
                    <a:pt x="271" y="22"/>
                  </a:lnTo>
                  <a:lnTo>
                    <a:pt x="279" y="22"/>
                  </a:lnTo>
                  <a:lnTo>
                    <a:pt x="286" y="22"/>
                  </a:lnTo>
                  <a:lnTo>
                    <a:pt x="294" y="22"/>
                  </a:lnTo>
                  <a:lnTo>
                    <a:pt x="306" y="22"/>
                  </a:lnTo>
                  <a:lnTo>
                    <a:pt x="314" y="22"/>
                  </a:lnTo>
                  <a:lnTo>
                    <a:pt x="322" y="33"/>
                  </a:lnTo>
                  <a:lnTo>
                    <a:pt x="330" y="33"/>
                  </a:lnTo>
                  <a:lnTo>
                    <a:pt x="337" y="22"/>
                  </a:lnTo>
                  <a:lnTo>
                    <a:pt x="349" y="22"/>
                  </a:lnTo>
                  <a:lnTo>
                    <a:pt x="357" y="33"/>
                  </a:lnTo>
                  <a:lnTo>
                    <a:pt x="365" y="44"/>
                  </a:lnTo>
                  <a:lnTo>
                    <a:pt x="373" y="44"/>
                  </a:lnTo>
                  <a:lnTo>
                    <a:pt x="385" y="44"/>
                  </a:lnTo>
                  <a:lnTo>
                    <a:pt x="392" y="44"/>
                  </a:lnTo>
                  <a:lnTo>
                    <a:pt x="400" y="44"/>
                  </a:lnTo>
                  <a:lnTo>
                    <a:pt x="408" y="44"/>
                  </a:lnTo>
                  <a:lnTo>
                    <a:pt x="416" y="44"/>
                  </a:lnTo>
                  <a:lnTo>
                    <a:pt x="428" y="44"/>
                  </a:lnTo>
                  <a:lnTo>
                    <a:pt x="436" y="44"/>
                  </a:lnTo>
                  <a:lnTo>
                    <a:pt x="444" y="44"/>
                  </a:lnTo>
                  <a:lnTo>
                    <a:pt x="451" y="44"/>
                  </a:lnTo>
                  <a:lnTo>
                    <a:pt x="459" y="44"/>
                  </a:lnTo>
                  <a:lnTo>
                    <a:pt x="471" y="44"/>
                  </a:lnTo>
                  <a:lnTo>
                    <a:pt x="479" y="44"/>
                  </a:lnTo>
                  <a:lnTo>
                    <a:pt x="487" y="44"/>
                  </a:lnTo>
                  <a:lnTo>
                    <a:pt x="495" y="44"/>
                  </a:lnTo>
                  <a:lnTo>
                    <a:pt x="506" y="33"/>
                  </a:lnTo>
                  <a:lnTo>
                    <a:pt x="514" y="22"/>
                  </a:lnTo>
                  <a:lnTo>
                    <a:pt x="522" y="22"/>
                  </a:lnTo>
                  <a:lnTo>
                    <a:pt x="530" y="11"/>
                  </a:lnTo>
                  <a:lnTo>
                    <a:pt x="538" y="11"/>
                  </a:lnTo>
                  <a:lnTo>
                    <a:pt x="550" y="0"/>
                  </a:lnTo>
                  <a:lnTo>
                    <a:pt x="557" y="0"/>
                  </a:lnTo>
                  <a:lnTo>
                    <a:pt x="565" y="0"/>
                  </a:lnTo>
                  <a:lnTo>
                    <a:pt x="573" y="0"/>
                  </a:lnTo>
                  <a:lnTo>
                    <a:pt x="581" y="11"/>
                  </a:lnTo>
                </a:path>
              </a:pathLst>
            </a:custGeom>
            <a:noFill/>
            <a:ln w="1270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9" name="Rectangle 129">
              <a:extLst>
                <a:ext uri="{FF2B5EF4-FFF2-40B4-BE49-F238E27FC236}">
                  <a16:creationId xmlns:a16="http://schemas.microsoft.com/office/drawing/2014/main" id="{24B33EF4-DBB4-4EA7-A810-ADBE56D35A04}"/>
                </a:ext>
              </a:extLst>
            </p:cNvPr>
            <p:cNvSpPr>
              <a:spLocks noChangeArrowheads="1"/>
            </p:cNvSpPr>
            <p:nvPr/>
          </p:nvSpPr>
          <p:spPr bwMode="auto">
            <a:xfrm>
              <a:off x="1825" y="1730"/>
              <a:ext cx="123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Times New Roman" panose="02020603050405020304" pitchFamily="18" charset="0"/>
                </a:rPr>
                <a:t>Number of instances seen before interruption, S</a:t>
              </a:r>
              <a:endParaRPr lang="en-US" altLang="en-US" sz="2000">
                <a:latin typeface="Times New Roman" panose="02020603050405020304" pitchFamily="18" charset="0"/>
              </a:endParaRPr>
            </a:p>
          </p:txBody>
        </p:sp>
        <p:sp>
          <p:nvSpPr>
            <p:cNvPr id="10370" name="Rectangle 130">
              <a:extLst>
                <a:ext uri="{FF2B5EF4-FFF2-40B4-BE49-F238E27FC236}">
                  <a16:creationId xmlns:a16="http://schemas.microsoft.com/office/drawing/2014/main" id="{520792EA-00BC-4B42-B629-0B615F791FC7}"/>
                </a:ext>
              </a:extLst>
            </p:cNvPr>
            <p:cNvSpPr>
              <a:spLocks noChangeArrowheads="1"/>
            </p:cNvSpPr>
            <p:nvPr/>
          </p:nvSpPr>
          <p:spPr bwMode="auto">
            <a:xfrm rot="16200000">
              <a:off x="1199" y="1157"/>
              <a:ext cx="36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Helvetica" panose="020B0604020202020204" pitchFamily="34" charset="0"/>
                </a:rPr>
                <a:t>accuracy(%)</a:t>
              </a:r>
              <a:endParaRPr lang="en-US" altLang="en-US" sz="2000">
                <a:latin typeface="Helvetica" panose="020B0604020202020204" pitchFamily="34" charset="0"/>
              </a:endParaRPr>
            </a:p>
          </p:txBody>
        </p:sp>
        <p:sp>
          <p:nvSpPr>
            <p:cNvPr id="10371" name="Rectangle 131">
              <a:extLst>
                <a:ext uri="{FF2B5EF4-FFF2-40B4-BE49-F238E27FC236}">
                  <a16:creationId xmlns:a16="http://schemas.microsoft.com/office/drawing/2014/main" id="{0724EBCB-C42E-425C-9D54-E497836B6DAE}"/>
                </a:ext>
              </a:extLst>
            </p:cNvPr>
            <p:cNvSpPr>
              <a:spLocks noChangeArrowheads="1"/>
            </p:cNvSpPr>
            <p:nvPr/>
          </p:nvSpPr>
          <p:spPr bwMode="auto">
            <a:xfrm>
              <a:off x="2631" y="1245"/>
              <a:ext cx="504" cy="250"/>
            </a:xfrm>
            <a:prstGeom prst="rect">
              <a:avLst/>
            </a:prstGeom>
            <a:solidFill>
              <a:schemeClr val="bg1"/>
            </a:solidFill>
            <a:ln w="9525">
              <a:solidFill>
                <a:srgbClr val="C0C0C0"/>
              </a:solidFill>
              <a:miter lim="800000"/>
              <a:headEnd/>
              <a:tailEnd/>
            </a:ln>
            <a:effectLst>
              <a:outerShdw dist="53882" dir="8100000" algn="ctr" rotWithShape="0">
                <a:schemeClr val="bg2"/>
              </a:outerShdw>
            </a:effectLst>
          </p:spPr>
          <p:txBody>
            <a:bodyPr wrap="none" anchor="ctr"/>
            <a:lstStyle/>
            <a:p>
              <a:endParaRPr lang="en-US"/>
            </a:p>
          </p:txBody>
        </p:sp>
        <p:sp>
          <p:nvSpPr>
            <p:cNvPr id="10372" name="Rectangle 132">
              <a:extLst>
                <a:ext uri="{FF2B5EF4-FFF2-40B4-BE49-F238E27FC236}">
                  <a16:creationId xmlns:a16="http://schemas.microsoft.com/office/drawing/2014/main" id="{860E8210-E63D-4F24-95F4-50B334D4C27E}"/>
                </a:ext>
              </a:extLst>
            </p:cNvPr>
            <p:cNvSpPr>
              <a:spLocks noChangeArrowheads="1"/>
            </p:cNvSpPr>
            <p:nvPr/>
          </p:nvSpPr>
          <p:spPr bwMode="auto">
            <a:xfrm>
              <a:off x="2802" y="1276"/>
              <a:ext cx="242"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New Roman" panose="02020603050405020304" pitchFamily="18" charset="0"/>
                </a:rPr>
                <a:t>Random Test</a:t>
              </a:r>
              <a:endParaRPr lang="en-US" altLang="en-US" sz="1400">
                <a:latin typeface="Times New Roman" panose="02020603050405020304" pitchFamily="18" charset="0"/>
              </a:endParaRPr>
            </a:p>
          </p:txBody>
        </p:sp>
        <p:sp>
          <p:nvSpPr>
            <p:cNvPr id="10373" name="Rectangle 133">
              <a:extLst>
                <a:ext uri="{FF2B5EF4-FFF2-40B4-BE49-F238E27FC236}">
                  <a16:creationId xmlns:a16="http://schemas.microsoft.com/office/drawing/2014/main" id="{EA86A108-4200-4693-9874-5C62BBED8A36}"/>
                </a:ext>
              </a:extLst>
            </p:cNvPr>
            <p:cNvSpPr>
              <a:spLocks noChangeArrowheads="1"/>
            </p:cNvSpPr>
            <p:nvPr/>
          </p:nvSpPr>
          <p:spPr bwMode="auto">
            <a:xfrm>
              <a:off x="2802" y="1340"/>
              <a:ext cx="313"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New Roman" panose="02020603050405020304" pitchFamily="18" charset="0"/>
                </a:rPr>
                <a:t>SimpleRank Test</a:t>
              </a:r>
              <a:endParaRPr lang="en-US" altLang="en-US" sz="1400">
                <a:latin typeface="Times New Roman" panose="02020603050405020304" pitchFamily="18" charset="0"/>
              </a:endParaRPr>
            </a:p>
          </p:txBody>
        </p:sp>
        <p:sp>
          <p:nvSpPr>
            <p:cNvPr id="10374" name="Line 134">
              <a:extLst>
                <a:ext uri="{FF2B5EF4-FFF2-40B4-BE49-F238E27FC236}">
                  <a16:creationId xmlns:a16="http://schemas.microsoft.com/office/drawing/2014/main" id="{32286C1D-5B6C-41CB-9383-E24C2AD98AA4}"/>
                </a:ext>
              </a:extLst>
            </p:cNvPr>
            <p:cNvSpPr>
              <a:spLocks noChangeShapeType="1"/>
            </p:cNvSpPr>
            <p:nvPr/>
          </p:nvSpPr>
          <p:spPr bwMode="auto">
            <a:xfrm>
              <a:off x="2668" y="1299"/>
              <a:ext cx="108" cy="1"/>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75" name="Line 135">
              <a:extLst>
                <a:ext uri="{FF2B5EF4-FFF2-40B4-BE49-F238E27FC236}">
                  <a16:creationId xmlns:a16="http://schemas.microsoft.com/office/drawing/2014/main" id="{B4413ABB-D42B-40BC-A3A9-A4F7024DE5CB}"/>
                </a:ext>
              </a:extLst>
            </p:cNvPr>
            <p:cNvSpPr>
              <a:spLocks noChangeShapeType="1"/>
            </p:cNvSpPr>
            <p:nvPr/>
          </p:nvSpPr>
          <p:spPr bwMode="auto">
            <a:xfrm>
              <a:off x="2668" y="1366"/>
              <a:ext cx="108" cy="1"/>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42" name="Rectangle 2">
            <a:extLst>
              <a:ext uri="{FF2B5EF4-FFF2-40B4-BE49-F238E27FC236}">
                <a16:creationId xmlns:a16="http://schemas.microsoft.com/office/drawing/2014/main" id="{86F6F6CC-8AB3-472C-A9C8-A0832EAC895B}"/>
              </a:ext>
            </a:extLst>
          </p:cNvPr>
          <p:cNvSpPr>
            <a:spLocks noGrp="1" noChangeArrowheads="1"/>
          </p:cNvSpPr>
          <p:nvPr>
            <p:ph type="title"/>
          </p:nvPr>
        </p:nvSpPr>
        <p:spPr>
          <a:xfrm>
            <a:off x="65268" y="-37512"/>
            <a:ext cx="10515600" cy="985662"/>
          </a:xfrm>
        </p:spPr>
        <p:txBody>
          <a:bodyPr/>
          <a:lstStyle/>
          <a:p>
            <a:r>
              <a:rPr lang="en-US" altLang="en-US">
                <a:solidFill>
                  <a:srgbClr val="000000"/>
                </a:solidFill>
              </a:rPr>
              <a:t>K=1:  Voting Records</a:t>
            </a:r>
          </a:p>
        </p:txBody>
      </p:sp>
      <p:sp>
        <p:nvSpPr>
          <p:cNvPr id="10327" name="Text Box 87">
            <a:extLst>
              <a:ext uri="{FF2B5EF4-FFF2-40B4-BE49-F238E27FC236}">
                <a16:creationId xmlns:a16="http://schemas.microsoft.com/office/drawing/2014/main" id="{F68BFE1E-776A-4CF4-B8FC-354E5A4B1896}"/>
              </a:ext>
            </a:extLst>
          </p:cNvPr>
          <p:cNvSpPr txBox="1">
            <a:spLocks noChangeArrowheads="1"/>
          </p:cNvSpPr>
          <p:nvPr/>
        </p:nvSpPr>
        <p:spPr bwMode="auto">
          <a:xfrm>
            <a:off x="2039815" y="1814148"/>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2000" b="1">
              <a:solidFill>
                <a:srgbClr val="000000"/>
              </a:solidFill>
              <a:effectLst>
                <a:outerShdw blurRad="38100" dist="38100" dir="2700000" algn="tl">
                  <a:srgbClr val="C0C0C0"/>
                </a:outerShdw>
              </a:effectLst>
            </a:endParaRPr>
          </a:p>
        </p:txBody>
      </p:sp>
      <p:sp>
        <p:nvSpPr>
          <p:cNvPr id="10328" name="Text Box 88">
            <a:extLst>
              <a:ext uri="{FF2B5EF4-FFF2-40B4-BE49-F238E27FC236}">
                <a16:creationId xmlns:a16="http://schemas.microsoft.com/office/drawing/2014/main" id="{EDE5F78B-A376-4CF5-8D70-56839035FE60}"/>
              </a:ext>
            </a:extLst>
          </p:cNvPr>
          <p:cNvSpPr txBox="1">
            <a:spLocks noChangeArrowheads="1"/>
          </p:cNvSpPr>
          <p:nvPr/>
        </p:nvSpPr>
        <p:spPr bwMode="auto">
          <a:xfrm>
            <a:off x="3563816" y="2576148"/>
            <a:ext cx="16433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a:solidFill>
                  <a:srgbClr val="000000"/>
                </a:solidFill>
                <a:ea typeface="ＭＳ Ｐゴシック" panose="020B0600070205080204" pitchFamily="34" charset="-128"/>
              </a:rPr>
              <a:t>SimpleRank</a:t>
            </a:r>
            <a:endParaRPr lang="en-US" altLang="en-US" sz="2400">
              <a:solidFill>
                <a:srgbClr val="000000"/>
              </a:solidFill>
            </a:endParaRPr>
          </a:p>
        </p:txBody>
      </p:sp>
      <p:sp>
        <p:nvSpPr>
          <p:cNvPr id="10329" name="Line 89">
            <a:extLst>
              <a:ext uri="{FF2B5EF4-FFF2-40B4-BE49-F238E27FC236}">
                <a16:creationId xmlns:a16="http://schemas.microsoft.com/office/drawing/2014/main" id="{629BBA9C-5918-4E9D-AE75-0ACB6CD0DF8C}"/>
              </a:ext>
            </a:extLst>
          </p:cNvPr>
          <p:cNvSpPr>
            <a:spLocks noChangeShapeType="1"/>
          </p:cNvSpPr>
          <p:nvPr/>
        </p:nvSpPr>
        <p:spPr bwMode="auto">
          <a:xfrm flipH="1">
            <a:off x="3563815" y="2957147"/>
            <a:ext cx="838200" cy="5334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2" name="Text Box 92">
            <a:extLst>
              <a:ext uri="{FF2B5EF4-FFF2-40B4-BE49-F238E27FC236}">
                <a16:creationId xmlns:a16="http://schemas.microsoft.com/office/drawing/2014/main" id="{3D5E1154-E8E2-46E6-92B4-3858B827F81B}"/>
              </a:ext>
            </a:extLst>
          </p:cNvPr>
          <p:cNvSpPr txBox="1">
            <a:spLocks noChangeArrowheads="1"/>
          </p:cNvSpPr>
          <p:nvPr/>
        </p:nvSpPr>
        <p:spPr bwMode="auto">
          <a:xfrm>
            <a:off x="2954216" y="4938348"/>
            <a:ext cx="18453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a:solidFill>
                  <a:srgbClr val="000000"/>
                </a:solidFill>
                <a:ea typeface="ＭＳ Ｐゴシック" panose="020B0600070205080204" pitchFamily="34" charset="-128"/>
              </a:rPr>
              <a:t>RandomRank</a:t>
            </a:r>
            <a:endParaRPr lang="en-US" altLang="en-US" sz="2400">
              <a:solidFill>
                <a:srgbClr val="000000"/>
              </a:solidFill>
            </a:endParaRPr>
          </a:p>
        </p:txBody>
      </p:sp>
      <p:sp>
        <p:nvSpPr>
          <p:cNvPr id="10333" name="Line 93">
            <a:extLst>
              <a:ext uri="{FF2B5EF4-FFF2-40B4-BE49-F238E27FC236}">
                <a16:creationId xmlns:a16="http://schemas.microsoft.com/office/drawing/2014/main" id="{0D346775-C20C-4B1C-950A-78D99F8768FE}"/>
              </a:ext>
            </a:extLst>
          </p:cNvPr>
          <p:cNvSpPr>
            <a:spLocks noChangeShapeType="1"/>
          </p:cNvSpPr>
          <p:nvPr/>
        </p:nvSpPr>
        <p:spPr bwMode="auto">
          <a:xfrm flipH="1" flipV="1">
            <a:off x="3192340" y="3933432"/>
            <a:ext cx="609600" cy="1000999"/>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 name="Picture 1">
            <a:extLst>
              <a:ext uri="{FF2B5EF4-FFF2-40B4-BE49-F238E27FC236}">
                <a16:creationId xmlns:a16="http://schemas.microsoft.com/office/drawing/2014/main" id="{2B3EABED-C1D6-4CEE-879C-9F3F5C4E51E4}"/>
              </a:ext>
            </a:extLst>
          </p:cNvPr>
          <p:cNvPicPr>
            <a:picLocks noChangeAspect="1"/>
          </p:cNvPicPr>
          <p:nvPr/>
        </p:nvPicPr>
        <p:blipFill>
          <a:blip r:embed="rId3"/>
          <a:stretch>
            <a:fillRect/>
          </a:stretch>
        </p:blipFill>
        <p:spPr>
          <a:xfrm>
            <a:off x="6888942" y="291037"/>
            <a:ext cx="5559028" cy="4169271"/>
          </a:xfrm>
          <a:prstGeom prst="rect">
            <a:avLst/>
          </a:prstGeom>
          <a:ln>
            <a:solidFill>
              <a:schemeClr val="bg1">
                <a:lumMod val="65000"/>
              </a:schemeClr>
            </a:solidFill>
          </a:ln>
          <a:scene3d>
            <a:camera prst="perspectiveContrastingLeftFacing"/>
            <a:lightRig rig="threePt" dir="t"/>
          </a:scene3d>
        </p:spPr>
      </p:pic>
    </p:spTree>
    <p:extLst>
      <p:ext uri="{BB962C8B-B14F-4D97-AF65-F5344CB8AC3E}">
        <p14:creationId xmlns:p14="http://schemas.microsoft.com/office/powerpoint/2010/main" val="376709285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C608EB9-2599-475F-90DA-75B6022E89D8}"/>
              </a:ext>
            </a:extLst>
          </p:cNvPr>
          <p:cNvSpPr>
            <a:spLocks noGrp="1"/>
          </p:cNvSpPr>
          <p:nvPr>
            <p:ph type="sldNum" sz="quarter" idx="12"/>
          </p:nvPr>
        </p:nvSpPr>
        <p:spPr/>
        <p:txBody>
          <a:bodyPr/>
          <a:lstStyle/>
          <a:p>
            <a:fld id="{B24B5809-E18C-4270-8F38-8788E55C9A75}" type="slidenum">
              <a:rPr lang="en-US" altLang="en-US"/>
              <a:pPr/>
              <a:t>31</a:t>
            </a:fld>
            <a:endParaRPr lang="en-US" altLang="en-US"/>
          </a:p>
        </p:txBody>
      </p:sp>
      <p:sp>
        <p:nvSpPr>
          <p:cNvPr id="198730" name="Rectangle 74">
            <a:extLst>
              <a:ext uri="{FF2B5EF4-FFF2-40B4-BE49-F238E27FC236}">
                <a16:creationId xmlns:a16="http://schemas.microsoft.com/office/drawing/2014/main" id="{AAAFCC25-69EB-470D-AF62-3DBC81B388AC}"/>
              </a:ext>
            </a:extLst>
          </p:cNvPr>
          <p:cNvSpPr>
            <a:spLocks noGrp="1" noChangeArrowheads="1"/>
          </p:cNvSpPr>
          <p:nvPr>
            <p:ph type="title"/>
          </p:nvPr>
        </p:nvSpPr>
        <p:spPr>
          <a:xfrm>
            <a:off x="0" y="-51833"/>
            <a:ext cx="10515600" cy="1325563"/>
          </a:xfrm>
          <a:noFill/>
          <a:ln/>
        </p:spPr>
        <p:txBody>
          <a:bodyPr/>
          <a:lstStyle/>
          <a:p>
            <a:r>
              <a:rPr lang="en-US" altLang="en-US" dirty="0">
                <a:solidFill>
                  <a:srgbClr val="000000"/>
                </a:solidFill>
              </a:rPr>
              <a:t>K=1:  </a:t>
            </a:r>
            <a:r>
              <a:rPr lang="en-US" altLang="ja-JP" dirty="0">
                <a:solidFill>
                  <a:srgbClr val="000000"/>
                </a:solidFill>
                <a:ea typeface="ＭＳ Ｐゴシック" panose="020B0600070205080204" pitchFamily="34" charset="-128"/>
              </a:rPr>
              <a:t>Forest Cover Type</a:t>
            </a:r>
            <a:r>
              <a:rPr lang="en-US" altLang="en-US" dirty="0">
                <a:solidFill>
                  <a:srgbClr val="000000"/>
                </a:solidFill>
              </a:rPr>
              <a:t> </a:t>
            </a:r>
          </a:p>
        </p:txBody>
      </p:sp>
      <p:pic>
        <p:nvPicPr>
          <p:cNvPr id="198732" name="Picture 76">
            <a:extLst>
              <a:ext uri="{FF2B5EF4-FFF2-40B4-BE49-F238E27FC236}">
                <a16:creationId xmlns:a16="http://schemas.microsoft.com/office/drawing/2014/main" id="{25AA5756-C5A5-4834-BC73-9E8944F10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352550"/>
            <a:ext cx="6629400"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8733" name="Text Box 77">
            <a:extLst>
              <a:ext uri="{FF2B5EF4-FFF2-40B4-BE49-F238E27FC236}">
                <a16:creationId xmlns:a16="http://schemas.microsoft.com/office/drawing/2014/main" id="{BBF09F03-AC3D-4F55-9FD6-92AE20BE7616}"/>
              </a:ext>
            </a:extLst>
          </p:cNvPr>
          <p:cNvSpPr txBox="1">
            <a:spLocks noChangeArrowheads="1"/>
          </p:cNvSpPr>
          <p:nvPr/>
        </p:nvSpPr>
        <p:spPr bwMode="auto">
          <a:xfrm rot="16200000">
            <a:off x="2464071" y="3572947"/>
            <a:ext cx="138217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00"/>
                </a:solidFill>
              </a:rPr>
              <a:t>Accuracy (%)</a:t>
            </a:r>
          </a:p>
        </p:txBody>
      </p:sp>
      <p:sp>
        <p:nvSpPr>
          <p:cNvPr id="198734" name="Text Box 78">
            <a:extLst>
              <a:ext uri="{FF2B5EF4-FFF2-40B4-BE49-F238E27FC236}">
                <a16:creationId xmlns:a16="http://schemas.microsoft.com/office/drawing/2014/main" id="{BAF7765B-B6B0-41F5-96B5-370881B1FF3B}"/>
              </a:ext>
            </a:extLst>
          </p:cNvPr>
          <p:cNvSpPr txBox="1">
            <a:spLocks noChangeArrowheads="1"/>
          </p:cNvSpPr>
          <p:nvPr/>
        </p:nvSpPr>
        <p:spPr bwMode="auto">
          <a:xfrm>
            <a:off x="3962400" y="6034088"/>
            <a:ext cx="382495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00"/>
                </a:solidFill>
              </a:rPr>
              <a:t># of instances seen before interruption</a:t>
            </a:r>
          </a:p>
        </p:txBody>
      </p:sp>
    </p:spTree>
    <p:extLst>
      <p:ext uri="{BB962C8B-B14F-4D97-AF65-F5344CB8AC3E}">
        <p14:creationId xmlns:p14="http://schemas.microsoft.com/office/powerpoint/2010/main" val="2926783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C23F669B-A3FC-4595-AC56-D5A084701664}"/>
              </a:ext>
            </a:extLst>
          </p:cNvPr>
          <p:cNvSpPr>
            <a:spLocks noGrp="1" noChangeArrowheads="1"/>
          </p:cNvSpPr>
          <p:nvPr>
            <p:ph type="title"/>
          </p:nvPr>
        </p:nvSpPr>
        <p:spPr/>
        <p:txBody>
          <a:bodyPr/>
          <a:lstStyle/>
          <a:p>
            <a:r>
              <a:rPr lang="en-US" altLang="en-US">
                <a:solidFill>
                  <a:srgbClr val="000000"/>
                </a:solidFill>
              </a:rPr>
              <a:t>K=1,3,5    Australian Credit</a:t>
            </a:r>
          </a:p>
        </p:txBody>
      </p:sp>
      <p:pic>
        <p:nvPicPr>
          <p:cNvPr id="197635" name="Picture 3">
            <a:extLst>
              <a:ext uri="{FF2B5EF4-FFF2-40B4-BE49-F238E27FC236}">
                <a16:creationId xmlns:a16="http://schemas.microsoft.com/office/drawing/2014/main" id="{67DA1F4B-5133-4323-82AE-4B159E53F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447800"/>
            <a:ext cx="6096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636" name="Text Box 4">
            <a:extLst>
              <a:ext uri="{FF2B5EF4-FFF2-40B4-BE49-F238E27FC236}">
                <a16:creationId xmlns:a16="http://schemas.microsoft.com/office/drawing/2014/main" id="{4564746D-49F4-49DB-BE2E-14B90697F915}"/>
              </a:ext>
            </a:extLst>
          </p:cNvPr>
          <p:cNvSpPr txBox="1">
            <a:spLocks noChangeArrowheads="1"/>
          </p:cNvSpPr>
          <p:nvPr/>
        </p:nvSpPr>
        <p:spPr bwMode="auto">
          <a:xfrm>
            <a:off x="7315200" y="1295400"/>
            <a:ext cx="1743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00"/>
                </a:solidFill>
              </a:rPr>
              <a:t>10-CV, Euclidean</a:t>
            </a:r>
          </a:p>
        </p:txBody>
      </p:sp>
      <p:sp>
        <p:nvSpPr>
          <p:cNvPr id="197637" name="Rectangle 5">
            <a:extLst>
              <a:ext uri="{FF2B5EF4-FFF2-40B4-BE49-F238E27FC236}">
                <a16:creationId xmlns:a16="http://schemas.microsoft.com/office/drawing/2014/main" id="{7BEA992C-03BE-4E37-8B3D-2AC76D7DB99A}"/>
              </a:ext>
            </a:extLst>
          </p:cNvPr>
          <p:cNvSpPr>
            <a:spLocks noChangeArrowheads="1"/>
          </p:cNvSpPr>
          <p:nvPr/>
        </p:nvSpPr>
        <p:spPr bwMode="auto">
          <a:xfrm>
            <a:off x="4419600" y="4191000"/>
            <a:ext cx="24973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00"/>
                </a:solidFill>
              </a:rPr>
              <a:t>Australian Credit dataset</a:t>
            </a:r>
          </a:p>
        </p:txBody>
      </p:sp>
      <p:sp>
        <p:nvSpPr>
          <p:cNvPr id="197638" name="Text Box 6">
            <a:extLst>
              <a:ext uri="{FF2B5EF4-FFF2-40B4-BE49-F238E27FC236}">
                <a16:creationId xmlns:a16="http://schemas.microsoft.com/office/drawing/2014/main" id="{EAF48F25-DCCF-43F1-BB6E-5AB27671DB9F}"/>
              </a:ext>
            </a:extLst>
          </p:cNvPr>
          <p:cNvSpPr txBox="1">
            <a:spLocks noChangeArrowheads="1"/>
          </p:cNvSpPr>
          <p:nvPr/>
        </p:nvSpPr>
        <p:spPr bwMode="auto">
          <a:xfrm rot="16200000">
            <a:off x="2464071" y="3496747"/>
            <a:ext cx="138217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00"/>
                </a:solidFill>
              </a:rPr>
              <a:t>Accuracy (%)</a:t>
            </a:r>
          </a:p>
        </p:txBody>
      </p:sp>
      <p:sp>
        <p:nvSpPr>
          <p:cNvPr id="197639" name="Text Box 7">
            <a:extLst>
              <a:ext uri="{FF2B5EF4-FFF2-40B4-BE49-F238E27FC236}">
                <a16:creationId xmlns:a16="http://schemas.microsoft.com/office/drawing/2014/main" id="{7FD5D63E-9B18-405B-A453-3F9418570D1A}"/>
              </a:ext>
            </a:extLst>
          </p:cNvPr>
          <p:cNvSpPr txBox="1">
            <a:spLocks noChangeArrowheads="1"/>
          </p:cNvSpPr>
          <p:nvPr/>
        </p:nvSpPr>
        <p:spPr bwMode="auto">
          <a:xfrm>
            <a:off x="3962400" y="5805488"/>
            <a:ext cx="382495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00"/>
                </a:solidFill>
              </a:rPr>
              <a:t># of instances seen before interruption</a:t>
            </a:r>
          </a:p>
        </p:txBody>
      </p:sp>
    </p:spTree>
    <p:extLst>
      <p:ext uri="{BB962C8B-B14F-4D97-AF65-F5344CB8AC3E}">
        <p14:creationId xmlns:p14="http://schemas.microsoft.com/office/powerpoint/2010/main" val="3939427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B8D1-C0CC-448F-A98A-C4F4803D34C3}"/>
              </a:ext>
            </a:extLst>
          </p:cNvPr>
          <p:cNvSpPr>
            <a:spLocks noGrp="1"/>
          </p:cNvSpPr>
          <p:nvPr>
            <p:ph type="title"/>
          </p:nvPr>
        </p:nvSpPr>
        <p:spPr/>
        <p:txBody>
          <a:bodyPr/>
          <a:lstStyle/>
          <a:p>
            <a:r>
              <a:rPr lang="en-US" dirty="0"/>
              <a:t>Conclusion </a:t>
            </a:r>
          </a:p>
        </p:txBody>
      </p:sp>
      <p:sp>
        <p:nvSpPr>
          <p:cNvPr id="3" name="TextBox 2">
            <a:extLst>
              <a:ext uri="{FF2B5EF4-FFF2-40B4-BE49-F238E27FC236}">
                <a16:creationId xmlns:a16="http://schemas.microsoft.com/office/drawing/2014/main" id="{67E89AD4-1FC8-4347-BFCD-782F1FCE03E4}"/>
              </a:ext>
            </a:extLst>
          </p:cNvPr>
          <p:cNvSpPr txBox="1"/>
          <p:nvPr/>
        </p:nvSpPr>
        <p:spPr>
          <a:xfrm>
            <a:off x="1134208" y="1951672"/>
            <a:ext cx="7746023" cy="2954655"/>
          </a:xfrm>
          <a:prstGeom prst="rect">
            <a:avLst/>
          </a:prstGeom>
          <a:noFill/>
        </p:spPr>
        <p:txBody>
          <a:bodyPr wrap="square" rtlCol="0">
            <a:spAutoFit/>
          </a:bodyPr>
          <a:lstStyle/>
          <a:p>
            <a:r>
              <a:rPr lang="en-US" sz="2400" dirty="0"/>
              <a:t>Normal batch algorithms are often too brittle to be deploy for real-world applications</a:t>
            </a:r>
          </a:p>
          <a:p>
            <a:endParaRPr lang="en-US" sz="2400" dirty="0"/>
          </a:p>
          <a:p>
            <a:r>
              <a:rPr lang="en-US" sz="2400" dirty="0"/>
              <a:t>Where possible, we should try to use anytime algorithms.</a:t>
            </a:r>
          </a:p>
          <a:p>
            <a:endParaRPr lang="en-US" sz="2400" dirty="0"/>
          </a:p>
          <a:p>
            <a:r>
              <a:rPr lang="en-US" sz="2400" dirty="0"/>
              <a:t>(as an aside, converting a batch algorithm, to an anytime algorithm can be a nice research project)</a:t>
            </a:r>
          </a:p>
          <a:p>
            <a:endParaRPr lang="en-US" dirty="0"/>
          </a:p>
        </p:txBody>
      </p:sp>
    </p:spTree>
    <p:extLst>
      <p:ext uri="{BB962C8B-B14F-4D97-AF65-F5344CB8AC3E}">
        <p14:creationId xmlns:p14="http://schemas.microsoft.com/office/powerpoint/2010/main" val="3532922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4" descr="http://www.economycarrentals.com/Bilder/Kategoribilder/k07_18_large.png"/>
          <p:cNvPicPr>
            <a:picLocks noChangeAspect="1" noChangeArrowheads="1"/>
          </p:cNvPicPr>
          <p:nvPr/>
        </p:nvPicPr>
        <p:blipFill>
          <a:blip r:embed="rId2" cstate="print"/>
          <a:srcRect/>
          <a:stretch>
            <a:fillRect/>
          </a:stretch>
        </p:blipFill>
        <p:spPr bwMode="auto">
          <a:xfrm>
            <a:off x="8112808" y="2509848"/>
            <a:ext cx="2555193" cy="1487691"/>
          </a:xfrm>
          <a:prstGeom prst="rect">
            <a:avLst/>
          </a:prstGeom>
          <a:noFill/>
        </p:spPr>
      </p:pic>
      <p:sp>
        <p:nvSpPr>
          <p:cNvPr id="14" name="Content Placeholder 2"/>
          <p:cNvSpPr txBox="1">
            <a:spLocks/>
          </p:cNvSpPr>
          <p:nvPr/>
        </p:nvSpPr>
        <p:spPr>
          <a:xfrm>
            <a:off x="534112" y="79134"/>
            <a:ext cx="9015813" cy="2315910"/>
          </a:xfrm>
          <a:prstGeom prst="rect">
            <a:avLst/>
          </a:prstGeom>
        </p:spPr>
        <p:txBody>
          <a:bodyPr vert="horz" lIns="91440" tIns="45720" rIns="91440" bIns="45720" rtlCol="0">
            <a:normAutofit/>
          </a:bodyPr>
          <a:lstStyle/>
          <a:p>
            <a:pPr marL="342900">
              <a:spcBef>
                <a:spcPct val="20000"/>
              </a:spcBef>
              <a:defRPr/>
            </a:pPr>
            <a:r>
              <a:rPr lang="en-US" sz="2400" dirty="0"/>
              <a:t>The robot is fetching my bagel one day, and he sees a car racing towards him.</a:t>
            </a:r>
          </a:p>
          <a:p>
            <a:pPr marL="342900">
              <a:spcBef>
                <a:spcPct val="20000"/>
              </a:spcBef>
              <a:defRPr/>
            </a:pPr>
            <a:r>
              <a:rPr lang="en-US" sz="2200" dirty="0"/>
              <a:t>There are two ways to avoid being hit, jump left or jump right</a:t>
            </a:r>
          </a:p>
          <a:p>
            <a:pPr marL="800100" lvl="1">
              <a:spcBef>
                <a:spcPct val="20000"/>
              </a:spcBef>
              <a:buFont typeface="Arial" pitchFamily="34" charset="0"/>
              <a:buChar char="•"/>
            </a:pPr>
            <a:r>
              <a:rPr lang="en-US" dirty="0"/>
              <a:t> Jump right means probably landing in a puddle in soft mud</a:t>
            </a:r>
          </a:p>
          <a:p>
            <a:pPr marL="800100" lvl="1">
              <a:spcBef>
                <a:spcPct val="20000"/>
              </a:spcBef>
              <a:buFont typeface="Arial" pitchFamily="34" charset="0"/>
              <a:buChar char="•"/>
            </a:pPr>
            <a:r>
              <a:rPr lang="en-US" dirty="0"/>
              <a:t> Jump left means landing on hard concrete</a:t>
            </a:r>
          </a:p>
          <a:p>
            <a:pPr marL="342900">
              <a:spcBef>
                <a:spcPct val="20000"/>
              </a:spcBef>
            </a:pPr>
            <a:r>
              <a:rPr lang="en-US" sz="2200" dirty="0"/>
              <a:t>What should the robot do? He begins to compute the optimal action..</a:t>
            </a:r>
          </a:p>
          <a:p>
            <a:pPr marL="342900">
              <a:spcBef>
                <a:spcPct val="20000"/>
              </a:spcBef>
              <a:defRPr/>
            </a:pPr>
            <a:endParaRPr lang="en-US" sz="2200" dirty="0"/>
          </a:p>
          <a:p>
            <a:pPr marL="342900">
              <a:spcBef>
                <a:spcPct val="20000"/>
              </a:spcBef>
              <a:defRPr/>
            </a:pPr>
            <a:endParaRPr lang="en-US" sz="2200" dirty="0"/>
          </a:p>
          <a:p>
            <a:pPr marL="342900">
              <a:spcBef>
                <a:spcPct val="20000"/>
              </a:spcBef>
              <a:defRPr/>
            </a:pPr>
            <a:endParaRPr lang="en-US" sz="2400" dirty="0"/>
          </a:p>
        </p:txBody>
      </p:sp>
      <p:sp>
        <p:nvSpPr>
          <p:cNvPr id="16" name="Oval 15"/>
          <p:cNvSpPr/>
          <p:nvPr/>
        </p:nvSpPr>
        <p:spPr>
          <a:xfrm>
            <a:off x="3463896" y="4606167"/>
            <a:ext cx="376015" cy="3760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666004" y="5422307"/>
            <a:ext cx="376015" cy="3760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chemeClr val="tx1">
                    <a:lumMod val="95000"/>
                    <a:lumOff val="5000"/>
                  </a:schemeClr>
                </a:solidFill>
              </a:rPr>
              <a:t>$?</a:t>
            </a:r>
          </a:p>
        </p:txBody>
      </p:sp>
      <p:sp>
        <p:nvSpPr>
          <p:cNvPr id="19" name="Oval 18"/>
          <p:cNvSpPr/>
          <p:nvPr/>
        </p:nvSpPr>
        <p:spPr>
          <a:xfrm>
            <a:off x="2263212" y="5422307"/>
            <a:ext cx="376015" cy="3760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chemeClr val="tx1">
                    <a:lumMod val="95000"/>
                    <a:lumOff val="5000"/>
                  </a:schemeClr>
                </a:solidFill>
              </a:rPr>
              <a:t>$?</a:t>
            </a:r>
            <a:endParaRPr lang="en-US" sz="4800" dirty="0">
              <a:solidFill>
                <a:schemeClr val="tx1">
                  <a:lumMod val="95000"/>
                  <a:lumOff val="5000"/>
                </a:schemeClr>
              </a:solidFill>
            </a:endParaRPr>
          </a:p>
        </p:txBody>
      </p:sp>
      <p:cxnSp>
        <p:nvCxnSpPr>
          <p:cNvPr id="23" name="Straight Arrow Connector 22"/>
          <p:cNvCxnSpPr>
            <a:stCxn id="16" idx="5"/>
            <a:endCxn id="18" idx="1"/>
          </p:cNvCxnSpPr>
          <p:nvPr/>
        </p:nvCxnSpPr>
        <p:spPr>
          <a:xfrm>
            <a:off x="3784845" y="4927116"/>
            <a:ext cx="936225" cy="550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19" idx="7"/>
          </p:cNvCxnSpPr>
          <p:nvPr/>
        </p:nvCxnSpPr>
        <p:spPr>
          <a:xfrm flipH="1">
            <a:off x="2584161" y="4927116"/>
            <a:ext cx="934801" cy="550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20724564">
            <a:off x="4336264" y="6152973"/>
            <a:ext cx="1026243" cy="261610"/>
          </a:xfrm>
          <a:prstGeom prst="rect">
            <a:avLst/>
          </a:prstGeom>
          <a:noFill/>
        </p:spPr>
        <p:txBody>
          <a:bodyPr wrap="none" rtlCol="0">
            <a:spAutoFit/>
          </a:bodyPr>
          <a:lstStyle/>
          <a:p>
            <a:r>
              <a:rPr lang="en-US" sz="1100" dirty="0"/>
              <a:t>Land in puddle</a:t>
            </a:r>
          </a:p>
        </p:txBody>
      </p:sp>
      <p:sp>
        <p:nvSpPr>
          <p:cNvPr id="28" name="TextBox 27"/>
          <p:cNvSpPr txBox="1"/>
          <p:nvPr/>
        </p:nvSpPr>
        <p:spPr>
          <a:xfrm rot="20724564">
            <a:off x="1656350" y="6015185"/>
            <a:ext cx="1640502" cy="261610"/>
          </a:xfrm>
          <a:prstGeom prst="rect">
            <a:avLst/>
          </a:prstGeom>
          <a:noFill/>
        </p:spPr>
        <p:txBody>
          <a:bodyPr wrap="square" rtlCol="0">
            <a:spAutoFit/>
          </a:bodyPr>
          <a:lstStyle/>
          <a:p>
            <a:r>
              <a:rPr lang="en-US" sz="1100" dirty="0"/>
              <a:t>Land on hard concrete</a:t>
            </a:r>
          </a:p>
        </p:txBody>
      </p:sp>
      <p:pic>
        <p:nvPicPr>
          <p:cNvPr id="22530" name="Picture 2" descr="http://images.techtimes.com/data/images/full/6464/asimo-robot.png?w=600"/>
          <p:cNvPicPr>
            <a:picLocks noChangeAspect="1" noChangeArrowheads="1"/>
          </p:cNvPicPr>
          <p:nvPr/>
        </p:nvPicPr>
        <p:blipFill>
          <a:blip r:embed="rId3" cstate="print">
            <a:clrChange>
              <a:clrFrom>
                <a:srgbClr val="FFFFFF"/>
              </a:clrFrom>
              <a:clrTo>
                <a:srgbClr val="FFFFFF">
                  <a:alpha val="0"/>
                </a:srgbClr>
              </a:clrTo>
            </a:clrChange>
          </a:blip>
          <a:srcRect l="2222" t="1405"/>
          <a:stretch>
            <a:fillRect/>
          </a:stretch>
        </p:blipFill>
        <p:spPr bwMode="auto">
          <a:xfrm>
            <a:off x="6634386" y="3102122"/>
            <a:ext cx="1084980" cy="1222048"/>
          </a:xfrm>
          <a:prstGeom prst="rect">
            <a:avLst/>
          </a:prstGeom>
          <a:noFill/>
        </p:spPr>
      </p:pic>
      <p:sp>
        <p:nvSpPr>
          <p:cNvPr id="22" name="Content Placeholder 2"/>
          <p:cNvSpPr txBox="1">
            <a:spLocks/>
          </p:cNvSpPr>
          <p:nvPr/>
        </p:nvSpPr>
        <p:spPr>
          <a:xfrm>
            <a:off x="6061817" y="4826949"/>
            <a:ext cx="4298534" cy="1864408"/>
          </a:xfrm>
          <a:prstGeom prst="rect">
            <a:avLst/>
          </a:prstGeom>
        </p:spPr>
        <p:txBody>
          <a:bodyPr vert="horz" lIns="91440" tIns="45720" rIns="91440" bIns="45720" rtlCol="0">
            <a:normAutofit/>
          </a:bodyPr>
          <a:lstStyle/>
          <a:p>
            <a:pPr marL="342900">
              <a:spcBef>
                <a:spcPct val="20000"/>
              </a:spcBef>
              <a:defRPr/>
            </a:pPr>
            <a:r>
              <a:rPr lang="en-US" sz="2200" dirty="0"/>
              <a:t>.. and while the robot is still computing the optimal answer to the 20 decimal place, it gets smashed by the car.</a:t>
            </a:r>
          </a:p>
          <a:p>
            <a:pPr marL="342900">
              <a:spcBef>
                <a:spcPct val="20000"/>
              </a:spcBef>
              <a:defRPr/>
            </a:pPr>
            <a:endParaRPr lang="en-US" sz="2200" dirty="0"/>
          </a:p>
          <a:p>
            <a:pPr marL="342900">
              <a:spcBef>
                <a:spcPct val="20000"/>
              </a:spcBef>
              <a:defRPr/>
            </a:pPr>
            <a:endParaRPr lang="en-US" sz="2400" dirty="0"/>
          </a:p>
        </p:txBody>
      </p:sp>
    </p:spTree>
    <p:extLst>
      <p:ext uri="{BB962C8B-B14F-4D97-AF65-F5344CB8AC3E}">
        <p14:creationId xmlns:p14="http://schemas.microsoft.com/office/powerpoint/2010/main" val="3989309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4108" y="0"/>
            <a:ext cx="8229600" cy="1143000"/>
          </a:xfrm>
        </p:spPr>
        <p:txBody>
          <a:bodyPr/>
          <a:lstStyle/>
          <a:p>
            <a:r>
              <a:rPr lang="en-US" dirty="0"/>
              <a:t>Takeaway</a:t>
            </a:r>
          </a:p>
        </p:txBody>
      </p:sp>
      <p:sp>
        <p:nvSpPr>
          <p:cNvPr id="3" name="Content Placeholder 2"/>
          <p:cNvSpPr>
            <a:spLocks noGrp="1"/>
          </p:cNvSpPr>
          <p:nvPr>
            <p:ph idx="1"/>
          </p:nvPr>
        </p:nvSpPr>
        <p:spPr>
          <a:xfrm>
            <a:off x="1776101" y="1429285"/>
            <a:ext cx="8229600" cy="4525963"/>
          </a:xfrm>
        </p:spPr>
        <p:txBody>
          <a:bodyPr/>
          <a:lstStyle/>
          <a:p>
            <a:r>
              <a:rPr lang="en-US" dirty="0"/>
              <a:t>There are problems for which we know exactly how long we have to find a solution</a:t>
            </a:r>
          </a:p>
          <a:p>
            <a:r>
              <a:rPr lang="en-US" dirty="0"/>
              <a:t>But sometimes, while computing a solution, we are forced to make a choice NOW!</a:t>
            </a:r>
          </a:p>
          <a:p>
            <a:r>
              <a:rPr lang="en-US" dirty="0"/>
              <a:t>In such cases, we would be better off giving </a:t>
            </a:r>
            <a:r>
              <a:rPr lang="en-US" i="1" dirty="0"/>
              <a:t>some</a:t>
            </a:r>
            <a:r>
              <a:rPr lang="en-US" dirty="0"/>
              <a:t> answer, even if it is not optimal. </a:t>
            </a:r>
          </a:p>
          <a:p>
            <a:r>
              <a:rPr lang="en-US" dirty="0"/>
              <a:t>There is a framework to support this, </a:t>
            </a:r>
            <a:r>
              <a:rPr lang="en-US" i="1" dirty="0"/>
              <a:t>anytime algorithms</a:t>
            </a:r>
            <a:r>
              <a:rPr lang="en-US" dirty="0"/>
              <a:t>. </a:t>
            </a:r>
          </a:p>
        </p:txBody>
      </p:sp>
    </p:spTree>
    <p:extLst>
      <p:ext uri="{BB962C8B-B14F-4D97-AF65-F5344CB8AC3E}">
        <p14:creationId xmlns:p14="http://schemas.microsoft.com/office/powerpoint/2010/main" val="59673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shRecog">
            <a:extLst>
              <a:ext uri="{FF2B5EF4-FFF2-40B4-BE49-F238E27FC236}">
                <a16:creationId xmlns:a16="http://schemas.microsoft.com/office/drawing/2014/main" id="{3BAEC367-294B-45BF-B359-D8075ECB60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356" y="2558562"/>
            <a:ext cx="3865641" cy="289417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ct 9">
            <a:extLst>
              <a:ext uri="{FF2B5EF4-FFF2-40B4-BE49-F238E27FC236}">
                <a16:creationId xmlns:a16="http://schemas.microsoft.com/office/drawing/2014/main" id="{8E53B588-5F2A-4D81-82D6-E0A61FC49E94}"/>
              </a:ext>
            </a:extLst>
          </p:cNvPr>
          <p:cNvGraphicFramePr>
            <a:graphicFrameLocks noChangeAspect="1"/>
          </p:cNvGraphicFramePr>
          <p:nvPr>
            <p:extLst>
              <p:ext uri="{D42A27DB-BD31-4B8C-83A1-F6EECF244321}">
                <p14:modId xmlns:p14="http://schemas.microsoft.com/office/powerpoint/2010/main" val="1059980180"/>
              </p:ext>
            </p:extLst>
          </p:nvPr>
        </p:nvGraphicFramePr>
        <p:xfrm>
          <a:off x="5348356" y="5452739"/>
          <a:ext cx="3865641" cy="1437022"/>
        </p:xfrm>
        <a:graphic>
          <a:graphicData uri="http://schemas.openxmlformats.org/presentationml/2006/ole">
            <mc:AlternateContent xmlns:mc="http://schemas.openxmlformats.org/markup-compatibility/2006">
              <mc:Choice xmlns:v="urn:schemas-microsoft-com:vml" Requires="v">
                <p:oleObj spid="_x0000_s1051" name="Image" r:id="rId5" imgW="6285714" imgH="2336508" progId="Photoshop.Image.6">
                  <p:embed/>
                </p:oleObj>
              </mc:Choice>
              <mc:Fallback>
                <p:oleObj name="Image" r:id="rId5" imgW="6285714" imgH="2336508" progId="Photoshop.Image.6">
                  <p:embed/>
                  <p:pic>
                    <p:nvPicPr>
                      <p:cNvPr id="5129" name="Object 9">
                        <a:extLst>
                          <a:ext uri="{FF2B5EF4-FFF2-40B4-BE49-F238E27FC236}">
                            <a16:creationId xmlns:a16="http://schemas.microsoft.com/office/drawing/2014/main" id="{8EA5B70A-CBFC-4B59-82FC-BEE187AE2D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8356" y="5452739"/>
                        <a:ext cx="3865641" cy="1437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28" name="Picture 4" descr="http://media.oregonlive.com/environment_impact/photo/salmoncount-9jpg-0962e2c6f5716dd6.jpg">
            <a:extLst>
              <a:ext uri="{FF2B5EF4-FFF2-40B4-BE49-F238E27FC236}">
                <a16:creationId xmlns:a16="http://schemas.microsoft.com/office/drawing/2014/main" id="{07516600-294F-4C97-A02E-891F95B81C8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9493" t="12700" b="485"/>
          <a:stretch/>
        </p:blipFill>
        <p:spPr bwMode="auto">
          <a:xfrm>
            <a:off x="0" y="2558562"/>
            <a:ext cx="5242852" cy="42994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fish dam ladder">
            <a:extLst>
              <a:ext uri="{FF2B5EF4-FFF2-40B4-BE49-F238E27FC236}">
                <a16:creationId xmlns:a16="http://schemas.microsoft.com/office/drawing/2014/main" id="{82449631-A979-442B-BE3B-E00E67687B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3577" y="168540"/>
            <a:ext cx="3454261" cy="23299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fish dam ladder">
            <a:extLst>
              <a:ext uri="{FF2B5EF4-FFF2-40B4-BE49-F238E27FC236}">
                <a16:creationId xmlns:a16="http://schemas.microsoft.com/office/drawing/2014/main" id="{F73BA838-6D9C-47FC-8B4F-B143C718030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48356" y="23573"/>
            <a:ext cx="4402876" cy="2534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215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15B90B-714E-436C-B966-B1D192D9A77A}"/>
              </a:ext>
            </a:extLst>
          </p:cNvPr>
          <p:cNvSpPr>
            <a:spLocks noGrp="1"/>
          </p:cNvSpPr>
          <p:nvPr>
            <p:ph idx="1"/>
          </p:nvPr>
        </p:nvSpPr>
        <p:spPr>
          <a:xfrm>
            <a:off x="109172" y="60449"/>
            <a:ext cx="9729421" cy="4351338"/>
          </a:xfrm>
        </p:spPr>
        <p:txBody>
          <a:bodyPr/>
          <a:lstStyle/>
          <a:p>
            <a:r>
              <a:rPr lang="en-US" dirty="0"/>
              <a:t>We want to recognize fish species.</a:t>
            </a:r>
          </a:p>
          <a:p>
            <a:r>
              <a:rPr lang="en-US" dirty="0"/>
              <a:t>If it is a </a:t>
            </a:r>
            <a:r>
              <a:rPr lang="en-US" i="1" dirty="0"/>
              <a:t>snakehead</a:t>
            </a:r>
            <a:r>
              <a:rPr lang="en-US" dirty="0"/>
              <a:t>, we want to turn on an large capacitor to electrically shock it and kill it.</a:t>
            </a:r>
          </a:p>
          <a:p>
            <a:r>
              <a:rPr lang="en-US" dirty="0"/>
              <a:t>We tested a bunch of algorithms. Nearest Neighbor Classification works best. It takes 4 seconds to classify each fish.</a:t>
            </a:r>
          </a:p>
          <a:p>
            <a:r>
              <a:rPr lang="en-US" dirty="0"/>
              <a:t>Some fish swim slowly passed the kill zone, and 4 seconds is enough.</a:t>
            </a:r>
          </a:p>
          <a:p>
            <a:r>
              <a:rPr lang="en-US" dirty="0"/>
              <a:t>However, many fish swim so fast, that they are gone before we can realize that they are snakeheads!</a:t>
            </a:r>
          </a:p>
          <a:p>
            <a:endParaRPr lang="en-US" dirty="0"/>
          </a:p>
        </p:txBody>
      </p:sp>
      <p:pic>
        <p:nvPicPr>
          <p:cNvPr id="12290" name="Picture 2" descr="Image result for Snakehead (fish)">
            <a:extLst>
              <a:ext uri="{FF2B5EF4-FFF2-40B4-BE49-F238E27FC236}">
                <a16:creationId xmlns:a16="http://schemas.microsoft.com/office/drawing/2014/main" id="{3E0226E4-7EDF-4F3D-A9B5-A995FABBD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5813" y="157164"/>
            <a:ext cx="2295525" cy="136354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585AD82B-1544-41A0-9E44-A1CA54023BB3}"/>
              </a:ext>
            </a:extLst>
          </p:cNvPr>
          <p:cNvGrpSpPr/>
          <p:nvPr/>
        </p:nvGrpSpPr>
        <p:grpSpPr>
          <a:xfrm>
            <a:off x="6596428" y="5211006"/>
            <a:ext cx="5486400" cy="1489830"/>
            <a:chOff x="6596428" y="4214810"/>
            <a:chExt cx="5486400" cy="2486026"/>
          </a:xfrm>
        </p:grpSpPr>
        <p:sp>
          <p:nvSpPr>
            <p:cNvPr id="4" name="Rectangle 3">
              <a:extLst>
                <a:ext uri="{FF2B5EF4-FFF2-40B4-BE49-F238E27FC236}">
                  <a16:creationId xmlns:a16="http://schemas.microsoft.com/office/drawing/2014/main" id="{D1FA9264-90E4-4F85-8AB8-03901CBC6965}"/>
                </a:ext>
              </a:extLst>
            </p:cNvPr>
            <p:cNvSpPr/>
            <p:nvPr/>
          </p:nvSpPr>
          <p:spPr>
            <a:xfrm>
              <a:off x="6596428" y="4214811"/>
              <a:ext cx="5486400" cy="2486025"/>
            </a:xfrm>
            <a:prstGeom prst="rect">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32BF5DB-34B4-4819-A8F7-58DFA830E318}"/>
                </a:ext>
              </a:extLst>
            </p:cNvPr>
            <p:cNvCxnSpPr/>
            <p:nvPr/>
          </p:nvCxnSpPr>
          <p:spPr>
            <a:xfrm>
              <a:off x="6928338" y="4214811"/>
              <a:ext cx="0" cy="2486025"/>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085A510-3C59-43B9-95B7-793F0B817FB1}"/>
                </a:ext>
              </a:extLst>
            </p:cNvPr>
            <p:cNvCxnSpPr/>
            <p:nvPr/>
          </p:nvCxnSpPr>
          <p:spPr>
            <a:xfrm>
              <a:off x="11849099" y="4214810"/>
              <a:ext cx="0" cy="2486025"/>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pic>
        <p:nvPicPr>
          <p:cNvPr id="12292" name="Picture 4" descr="Image result for Snakehead (fish)">
            <a:extLst>
              <a:ext uri="{FF2B5EF4-FFF2-40B4-BE49-F238E27FC236}">
                <a16:creationId xmlns:a16="http://schemas.microsoft.com/office/drawing/2014/main" id="{87A440A5-C2FB-45C8-982F-5081EE1810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9871" y="6093452"/>
            <a:ext cx="1505500" cy="446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57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5" name="Rectangle 3">
            <a:extLst>
              <a:ext uri="{FF2B5EF4-FFF2-40B4-BE49-F238E27FC236}">
                <a16:creationId xmlns:a16="http://schemas.microsoft.com/office/drawing/2014/main" id="{A17B23C5-671F-452B-83F0-75EF02ECDE4A}"/>
              </a:ext>
            </a:extLst>
          </p:cNvPr>
          <p:cNvSpPr>
            <a:spLocks noGrp="1" noChangeArrowheads="1"/>
          </p:cNvSpPr>
          <p:nvPr>
            <p:ph type="title"/>
          </p:nvPr>
        </p:nvSpPr>
        <p:spPr>
          <a:xfrm>
            <a:off x="2032000" y="190500"/>
            <a:ext cx="9347200" cy="609599"/>
          </a:xfrm>
        </p:spPr>
        <p:txBody>
          <a:bodyPr>
            <a:normAutofit fontScale="90000"/>
          </a:bodyPr>
          <a:lstStyle/>
          <a:p>
            <a:r>
              <a:rPr lang="en-US" altLang="en-US" dirty="0"/>
              <a:t>Classic Algorithms</a:t>
            </a:r>
          </a:p>
        </p:txBody>
      </p:sp>
      <p:sp>
        <p:nvSpPr>
          <p:cNvPr id="192516" name="Rectangle 4">
            <a:extLst>
              <a:ext uri="{FF2B5EF4-FFF2-40B4-BE49-F238E27FC236}">
                <a16:creationId xmlns:a16="http://schemas.microsoft.com/office/drawing/2014/main" id="{DF2D6285-379D-4910-93AC-1B511FE55EEB}"/>
              </a:ext>
            </a:extLst>
          </p:cNvPr>
          <p:cNvSpPr>
            <a:spLocks noGrp="1" noChangeArrowheads="1"/>
          </p:cNvSpPr>
          <p:nvPr>
            <p:ph type="body" sz="half" idx="1"/>
          </p:nvPr>
        </p:nvSpPr>
        <p:spPr>
          <a:xfrm>
            <a:off x="2513013" y="1611840"/>
            <a:ext cx="6858000" cy="996458"/>
          </a:xfrm>
        </p:spPr>
        <p:txBody>
          <a:bodyPr>
            <a:normAutofit/>
          </a:bodyPr>
          <a:lstStyle/>
          <a:p>
            <a:pPr>
              <a:lnSpc>
                <a:spcPct val="90000"/>
              </a:lnSpc>
            </a:pPr>
            <a:r>
              <a:rPr lang="en-US" altLang="en-US" sz="2400" dirty="0"/>
              <a:t>Run for a fixed amount of time</a:t>
            </a:r>
          </a:p>
          <a:p>
            <a:pPr>
              <a:lnSpc>
                <a:spcPct val="90000"/>
              </a:lnSpc>
            </a:pPr>
            <a:r>
              <a:rPr lang="en-US" altLang="en-US" sz="2400" dirty="0"/>
              <a:t>Do not have </a:t>
            </a:r>
            <a:r>
              <a:rPr lang="en-US" altLang="en-US" sz="2400" i="1" dirty="0"/>
              <a:t>any</a:t>
            </a:r>
            <a:r>
              <a:rPr lang="en-US" altLang="en-US" sz="2400" dirty="0"/>
              <a:t> answer until that time is up.</a:t>
            </a:r>
          </a:p>
        </p:txBody>
      </p:sp>
      <p:sp>
        <p:nvSpPr>
          <p:cNvPr id="192726" name="Rectangle 6">
            <a:extLst>
              <a:ext uri="{FF2B5EF4-FFF2-40B4-BE49-F238E27FC236}">
                <a16:creationId xmlns:a16="http://schemas.microsoft.com/office/drawing/2014/main" id="{4D9FE17D-0504-4A5A-8398-0701E98C387F}"/>
              </a:ext>
            </a:extLst>
          </p:cNvPr>
          <p:cNvSpPr>
            <a:spLocks noChangeArrowheads="1"/>
          </p:cNvSpPr>
          <p:nvPr/>
        </p:nvSpPr>
        <p:spPr bwMode="auto">
          <a:xfrm>
            <a:off x="2471738" y="4498975"/>
            <a:ext cx="4891088" cy="1587500"/>
          </a:xfrm>
          <a:prstGeom prst="rect">
            <a:avLst/>
          </a:prstGeom>
          <a:noFill/>
          <a:ln w="3175">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29" name="Line 9">
            <a:extLst>
              <a:ext uri="{FF2B5EF4-FFF2-40B4-BE49-F238E27FC236}">
                <a16:creationId xmlns:a16="http://schemas.microsoft.com/office/drawing/2014/main" id="{F0FB03F6-9C68-4B8A-B43A-309D94C06C91}"/>
              </a:ext>
            </a:extLst>
          </p:cNvPr>
          <p:cNvSpPr>
            <a:spLocks noChangeShapeType="1"/>
          </p:cNvSpPr>
          <p:nvPr/>
        </p:nvSpPr>
        <p:spPr bwMode="auto">
          <a:xfrm flipV="1">
            <a:off x="2471738" y="449897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30" name="Line 10">
            <a:extLst>
              <a:ext uri="{FF2B5EF4-FFF2-40B4-BE49-F238E27FC236}">
                <a16:creationId xmlns:a16="http://schemas.microsoft.com/office/drawing/2014/main" id="{A13EEF4D-71DD-4D1E-A549-F40EEF34D4A1}"/>
              </a:ext>
            </a:extLst>
          </p:cNvPr>
          <p:cNvSpPr>
            <a:spLocks noChangeShapeType="1"/>
          </p:cNvSpPr>
          <p:nvPr/>
        </p:nvSpPr>
        <p:spPr bwMode="auto">
          <a:xfrm>
            <a:off x="2471738" y="6083300"/>
            <a:ext cx="4887913"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31" name="Line 11">
            <a:extLst>
              <a:ext uri="{FF2B5EF4-FFF2-40B4-BE49-F238E27FC236}">
                <a16:creationId xmlns:a16="http://schemas.microsoft.com/office/drawing/2014/main" id="{8C964AA7-59C6-40E6-9863-60E7136ACCC4}"/>
              </a:ext>
            </a:extLst>
          </p:cNvPr>
          <p:cNvSpPr>
            <a:spLocks noChangeShapeType="1"/>
          </p:cNvSpPr>
          <p:nvPr/>
        </p:nvSpPr>
        <p:spPr bwMode="auto">
          <a:xfrm flipV="1">
            <a:off x="2471738" y="449897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32" name="Line 12">
            <a:extLst>
              <a:ext uri="{FF2B5EF4-FFF2-40B4-BE49-F238E27FC236}">
                <a16:creationId xmlns:a16="http://schemas.microsoft.com/office/drawing/2014/main" id="{05D942DD-1992-4BB6-A8AD-77467FC013CA}"/>
              </a:ext>
            </a:extLst>
          </p:cNvPr>
          <p:cNvSpPr>
            <a:spLocks noChangeShapeType="1"/>
          </p:cNvSpPr>
          <p:nvPr/>
        </p:nvSpPr>
        <p:spPr bwMode="auto">
          <a:xfrm flipV="1">
            <a:off x="2471738"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33" name="Line 13">
            <a:extLst>
              <a:ext uri="{FF2B5EF4-FFF2-40B4-BE49-F238E27FC236}">
                <a16:creationId xmlns:a16="http://schemas.microsoft.com/office/drawing/2014/main" id="{5A097608-7365-4126-92AA-D60EBCF6C503}"/>
              </a:ext>
            </a:extLst>
          </p:cNvPr>
          <p:cNvSpPr>
            <a:spLocks noChangeShapeType="1"/>
          </p:cNvSpPr>
          <p:nvPr/>
        </p:nvSpPr>
        <p:spPr bwMode="auto">
          <a:xfrm>
            <a:off x="2471738" y="4498975"/>
            <a:ext cx="0" cy="158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34" name="Line 14">
            <a:extLst>
              <a:ext uri="{FF2B5EF4-FFF2-40B4-BE49-F238E27FC236}">
                <a16:creationId xmlns:a16="http://schemas.microsoft.com/office/drawing/2014/main" id="{78B64AA1-EFF0-4292-A15C-D4493A3377CF}"/>
              </a:ext>
            </a:extLst>
          </p:cNvPr>
          <p:cNvSpPr>
            <a:spLocks noChangeShapeType="1"/>
          </p:cNvSpPr>
          <p:nvPr/>
        </p:nvSpPr>
        <p:spPr bwMode="auto">
          <a:xfrm flipV="1">
            <a:off x="2957513" y="606425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36" name="Line 16">
            <a:extLst>
              <a:ext uri="{FF2B5EF4-FFF2-40B4-BE49-F238E27FC236}">
                <a16:creationId xmlns:a16="http://schemas.microsoft.com/office/drawing/2014/main" id="{40715D0B-EA18-45F4-A36D-C5D35E13C7C1}"/>
              </a:ext>
            </a:extLst>
          </p:cNvPr>
          <p:cNvSpPr>
            <a:spLocks noChangeShapeType="1"/>
          </p:cNvSpPr>
          <p:nvPr/>
        </p:nvSpPr>
        <p:spPr bwMode="auto">
          <a:xfrm flipV="1">
            <a:off x="3449638"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38" name="Line 18">
            <a:extLst>
              <a:ext uri="{FF2B5EF4-FFF2-40B4-BE49-F238E27FC236}">
                <a16:creationId xmlns:a16="http://schemas.microsoft.com/office/drawing/2014/main" id="{D4BD741D-7976-4096-A629-3032B4DAD5DD}"/>
              </a:ext>
            </a:extLst>
          </p:cNvPr>
          <p:cNvSpPr>
            <a:spLocks noChangeShapeType="1"/>
          </p:cNvSpPr>
          <p:nvPr/>
        </p:nvSpPr>
        <p:spPr bwMode="auto">
          <a:xfrm flipV="1">
            <a:off x="3935413"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40" name="Line 20">
            <a:extLst>
              <a:ext uri="{FF2B5EF4-FFF2-40B4-BE49-F238E27FC236}">
                <a16:creationId xmlns:a16="http://schemas.microsoft.com/office/drawing/2014/main" id="{D62A2C4A-5CA5-45DE-B022-03BEF991145A}"/>
              </a:ext>
            </a:extLst>
          </p:cNvPr>
          <p:cNvSpPr>
            <a:spLocks noChangeShapeType="1"/>
          </p:cNvSpPr>
          <p:nvPr/>
        </p:nvSpPr>
        <p:spPr bwMode="auto">
          <a:xfrm flipV="1">
            <a:off x="4422776" y="606425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42" name="Line 22">
            <a:extLst>
              <a:ext uri="{FF2B5EF4-FFF2-40B4-BE49-F238E27FC236}">
                <a16:creationId xmlns:a16="http://schemas.microsoft.com/office/drawing/2014/main" id="{4BD0A9C6-72AE-4EE1-9A9E-A58594804656}"/>
              </a:ext>
            </a:extLst>
          </p:cNvPr>
          <p:cNvSpPr>
            <a:spLocks noChangeShapeType="1"/>
          </p:cNvSpPr>
          <p:nvPr/>
        </p:nvSpPr>
        <p:spPr bwMode="auto">
          <a:xfrm flipV="1">
            <a:off x="4911726"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44" name="Line 24">
            <a:extLst>
              <a:ext uri="{FF2B5EF4-FFF2-40B4-BE49-F238E27FC236}">
                <a16:creationId xmlns:a16="http://schemas.microsoft.com/office/drawing/2014/main" id="{045ED26A-32BC-4E73-870D-124B856E6D0B}"/>
              </a:ext>
            </a:extLst>
          </p:cNvPr>
          <p:cNvSpPr>
            <a:spLocks noChangeShapeType="1"/>
          </p:cNvSpPr>
          <p:nvPr/>
        </p:nvSpPr>
        <p:spPr bwMode="auto">
          <a:xfrm flipV="1">
            <a:off x="5403851"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46" name="Line 26">
            <a:extLst>
              <a:ext uri="{FF2B5EF4-FFF2-40B4-BE49-F238E27FC236}">
                <a16:creationId xmlns:a16="http://schemas.microsoft.com/office/drawing/2014/main" id="{4690340A-EA26-446E-9216-A4A899CFE781}"/>
              </a:ext>
            </a:extLst>
          </p:cNvPr>
          <p:cNvSpPr>
            <a:spLocks noChangeShapeType="1"/>
          </p:cNvSpPr>
          <p:nvPr/>
        </p:nvSpPr>
        <p:spPr bwMode="auto">
          <a:xfrm flipV="1">
            <a:off x="5886451" y="606425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48" name="Line 28">
            <a:extLst>
              <a:ext uri="{FF2B5EF4-FFF2-40B4-BE49-F238E27FC236}">
                <a16:creationId xmlns:a16="http://schemas.microsoft.com/office/drawing/2014/main" id="{7E90744E-AAE2-4449-9959-DA7D070E2C60}"/>
              </a:ext>
            </a:extLst>
          </p:cNvPr>
          <p:cNvSpPr>
            <a:spLocks noChangeShapeType="1"/>
          </p:cNvSpPr>
          <p:nvPr/>
        </p:nvSpPr>
        <p:spPr bwMode="auto">
          <a:xfrm flipV="1">
            <a:off x="6381751"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50" name="Line 30">
            <a:extLst>
              <a:ext uri="{FF2B5EF4-FFF2-40B4-BE49-F238E27FC236}">
                <a16:creationId xmlns:a16="http://schemas.microsoft.com/office/drawing/2014/main" id="{58505EB9-D7F3-4110-8222-B5094F9A2603}"/>
              </a:ext>
            </a:extLst>
          </p:cNvPr>
          <p:cNvSpPr>
            <a:spLocks noChangeShapeType="1"/>
          </p:cNvSpPr>
          <p:nvPr/>
        </p:nvSpPr>
        <p:spPr bwMode="auto">
          <a:xfrm flipV="1">
            <a:off x="6867526"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52" name="Line 32">
            <a:extLst>
              <a:ext uri="{FF2B5EF4-FFF2-40B4-BE49-F238E27FC236}">
                <a16:creationId xmlns:a16="http://schemas.microsoft.com/office/drawing/2014/main" id="{8B2C1F22-8412-4936-AC78-A07E14028960}"/>
              </a:ext>
            </a:extLst>
          </p:cNvPr>
          <p:cNvSpPr>
            <a:spLocks noChangeShapeType="1"/>
          </p:cNvSpPr>
          <p:nvPr/>
        </p:nvSpPr>
        <p:spPr bwMode="auto">
          <a:xfrm flipV="1">
            <a:off x="7359651"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54" name="Line 34">
            <a:extLst>
              <a:ext uri="{FF2B5EF4-FFF2-40B4-BE49-F238E27FC236}">
                <a16:creationId xmlns:a16="http://schemas.microsoft.com/office/drawing/2014/main" id="{60970365-FB63-4F67-8D58-B4E34E083CC5}"/>
              </a:ext>
            </a:extLst>
          </p:cNvPr>
          <p:cNvSpPr>
            <a:spLocks noChangeShapeType="1"/>
          </p:cNvSpPr>
          <p:nvPr/>
        </p:nvSpPr>
        <p:spPr bwMode="auto">
          <a:xfrm>
            <a:off x="2471738" y="608330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55" name="Line 35">
            <a:extLst>
              <a:ext uri="{FF2B5EF4-FFF2-40B4-BE49-F238E27FC236}">
                <a16:creationId xmlns:a16="http://schemas.microsoft.com/office/drawing/2014/main" id="{9B386BF7-7021-46EA-83C8-79825DF3FE7A}"/>
              </a:ext>
            </a:extLst>
          </p:cNvPr>
          <p:cNvSpPr>
            <a:spLocks noChangeShapeType="1"/>
          </p:cNvSpPr>
          <p:nvPr/>
        </p:nvSpPr>
        <p:spPr bwMode="auto">
          <a:xfrm flipH="1">
            <a:off x="7308851" y="6083300"/>
            <a:ext cx="50800"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56" name="Line 36">
            <a:extLst>
              <a:ext uri="{FF2B5EF4-FFF2-40B4-BE49-F238E27FC236}">
                <a16:creationId xmlns:a16="http://schemas.microsoft.com/office/drawing/2014/main" id="{08150CE2-E0F2-4F74-BC56-8A8765F180FB}"/>
              </a:ext>
            </a:extLst>
          </p:cNvPr>
          <p:cNvSpPr>
            <a:spLocks noChangeShapeType="1"/>
          </p:cNvSpPr>
          <p:nvPr/>
        </p:nvSpPr>
        <p:spPr bwMode="auto">
          <a:xfrm>
            <a:off x="2471738" y="590550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58" name="Line 38">
            <a:extLst>
              <a:ext uri="{FF2B5EF4-FFF2-40B4-BE49-F238E27FC236}">
                <a16:creationId xmlns:a16="http://schemas.microsoft.com/office/drawing/2014/main" id="{DAE5060C-4AD8-4F58-8EB2-9CDEC73E420A}"/>
              </a:ext>
            </a:extLst>
          </p:cNvPr>
          <p:cNvSpPr>
            <a:spLocks noChangeShapeType="1"/>
          </p:cNvSpPr>
          <p:nvPr/>
        </p:nvSpPr>
        <p:spPr bwMode="auto">
          <a:xfrm>
            <a:off x="2471738" y="572928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60" name="Line 40">
            <a:extLst>
              <a:ext uri="{FF2B5EF4-FFF2-40B4-BE49-F238E27FC236}">
                <a16:creationId xmlns:a16="http://schemas.microsoft.com/office/drawing/2014/main" id="{4DAE627D-C7C4-4616-83C3-0ABE681BE6B1}"/>
              </a:ext>
            </a:extLst>
          </p:cNvPr>
          <p:cNvSpPr>
            <a:spLocks noChangeShapeType="1"/>
          </p:cNvSpPr>
          <p:nvPr/>
        </p:nvSpPr>
        <p:spPr bwMode="auto">
          <a:xfrm>
            <a:off x="2471738" y="5553075"/>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62" name="Line 42">
            <a:extLst>
              <a:ext uri="{FF2B5EF4-FFF2-40B4-BE49-F238E27FC236}">
                <a16:creationId xmlns:a16="http://schemas.microsoft.com/office/drawing/2014/main" id="{D284CE90-5A5A-4336-8A42-023CEA85B4EE}"/>
              </a:ext>
            </a:extLst>
          </p:cNvPr>
          <p:cNvSpPr>
            <a:spLocks noChangeShapeType="1"/>
          </p:cNvSpPr>
          <p:nvPr/>
        </p:nvSpPr>
        <p:spPr bwMode="auto">
          <a:xfrm>
            <a:off x="2471738" y="537845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64" name="Line 44">
            <a:extLst>
              <a:ext uri="{FF2B5EF4-FFF2-40B4-BE49-F238E27FC236}">
                <a16:creationId xmlns:a16="http://schemas.microsoft.com/office/drawing/2014/main" id="{C4EC753D-DD69-4994-9C83-5E29A47BC7CC}"/>
              </a:ext>
            </a:extLst>
          </p:cNvPr>
          <p:cNvSpPr>
            <a:spLocks noChangeShapeType="1"/>
          </p:cNvSpPr>
          <p:nvPr/>
        </p:nvSpPr>
        <p:spPr bwMode="auto">
          <a:xfrm>
            <a:off x="2471738" y="520223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66" name="Line 46">
            <a:extLst>
              <a:ext uri="{FF2B5EF4-FFF2-40B4-BE49-F238E27FC236}">
                <a16:creationId xmlns:a16="http://schemas.microsoft.com/office/drawing/2014/main" id="{E27FF781-F74A-48E6-9DAE-A23E7CC7D257}"/>
              </a:ext>
            </a:extLst>
          </p:cNvPr>
          <p:cNvSpPr>
            <a:spLocks noChangeShapeType="1"/>
          </p:cNvSpPr>
          <p:nvPr/>
        </p:nvSpPr>
        <p:spPr bwMode="auto">
          <a:xfrm>
            <a:off x="2471738" y="5026025"/>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68" name="Line 48">
            <a:extLst>
              <a:ext uri="{FF2B5EF4-FFF2-40B4-BE49-F238E27FC236}">
                <a16:creationId xmlns:a16="http://schemas.microsoft.com/office/drawing/2014/main" id="{B3AF281B-57B0-4969-ACA5-417B55EE3A49}"/>
              </a:ext>
            </a:extLst>
          </p:cNvPr>
          <p:cNvSpPr>
            <a:spLocks noChangeShapeType="1"/>
          </p:cNvSpPr>
          <p:nvPr/>
        </p:nvSpPr>
        <p:spPr bwMode="auto">
          <a:xfrm>
            <a:off x="2471738" y="4846638"/>
            <a:ext cx="41275"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70" name="Line 50">
            <a:extLst>
              <a:ext uri="{FF2B5EF4-FFF2-40B4-BE49-F238E27FC236}">
                <a16:creationId xmlns:a16="http://schemas.microsoft.com/office/drawing/2014/main" id="{BB86F433-A4DF-4B59-8896-0751951D9BCD}"/>
              </a:ext>
            </a:extLst>
          </p:cNvPr>
          <p:cNvSpPr>
            <a:spLocks noChangeShapeType="1"/>
          </p:cNvSpPr>
          <p:nvPr/>
        </p:nvSpPr>
        <p:spPr bwMode="auto">
          <a:xfrm>
            <a:off x="2471738" y="467518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72" name="Line 52">
            <a:extLst>
              <a:ext uri="{FF2B5EF4-FFF2-40B4-BE49-F238E27FC236}">
                <a16:creationId xmlns:a16="http://schemas.microsoft.com/office/drawing/2014/main" id="{640890B5-556E-42EC-80CB-A174A8CB3D46}"/>
              </a:ext>
            </a:extLst>
          </p:cNvPr>
          <p:cNvSpPr>
            <a:spLocks noChangeShapeType="1"/>
          </p:cNvSpPr>
          <p:nvPr/>
        </p:nvSpPr>
        <p:spPr bwMode="auto">
          <a:xfrm>
            <a:off x="2471738" y="4498975"/>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76" name="Line 56">
            <a:extLst>
              <a:ext uri="{FF2B5EF4-FFF2-40B4-BE49-F238E27FC236}">
                <a16:creationId xmlns:a16="http://schemas.microsoft.com/office/drawing/2014/main" id="{2C699E3D-8A34-49EB-88EE-28F713E72038}"/>
              </a:ext>
            </a:extLst>
          </p:cNvPr>
          <p:cNvSpPr>
            <a:spLocks noChangeShapeType="1"/>
          </p:cNvSpPr>
          <p:nvPr/>
        </p:nvSpPr>
        <p:spPr bwMode="auto">
          <a:xfrm flipV="1">
            <a:off x="2471738" y="449897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8">
            <a:extLst>
              <a:ext uri="{FF2B5EF4-FFF2-40B4-BE49-F238E27FC236}">
                <a16:creationId xmlns:a16="http://schemas.microsoft.com/office/drawing/2014/main" id="{7352A7EB-64BA-4645-B16C-4313BA91F288}"/>
              </a:ext>
            </a:extLst>
          </p:cNvPr>
          <p:cNvSpPr>
            <a:spLocks noChangeArrowheads="1"/>
          </p:cNvSpPr>
          <p:nvPr/>
        </p:nvSpPr>
        <p:spPr bwMode="auto">
          <a:xfrm>
            <a:off x="3314700" y="6189663"/>
            <a:ext cx="4889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9">
            <a:extLst>
              <a:ext uri="{FF2B5EF4-FFF2-40B4-BE49-F238E27FC236}">
                <a16:creationId xmlns:a16="http://schemas.microsoft.com/office/drawing/2014/main" id="{C89BCC2A-8524-442E-AFF3-545F6DE8EDEE}"/>
              </a:ext>
            </a:extLst>
          </p:cNvPr>
          <p:cNvSpPr>
            <a:spLocks noChangeArrowheads="1"/>
          </p:cNvSpPr>
          <p:nvPr/>
        </p:nvSpPr>
        <p:spPr bwMode="auto">
          <a:xfrm>
            <a:off x="3314700" y="6205538"/>
            <a:ext cx="6064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0">
            <a:extLst>
              <a:ext uri="{FF2B5EF4-FFF2-40B4-BE49-F238E27FC236}">
                <a16:creationId xmlns:a16="http://schemas.microsoft.com/office/drawing/2014/main" id="{E31BA6B9-A554-442B-962F-4CCBE1525964}"/>
              </a:ext>
            </a:extLst>
          </p:cNvPr>
          <p:cNvSpPr>
            <a:spLocks noChangeArrowheads="1"/>
          </p:cNvSpPr>
          <p:nvPr/>
        </p:nvSpPr>
        <p:spPr bwMode="auto">
          <a:xfrm rot="16200000">
            <a:off x="1358900" y="5091113"/>
            <a:ext cx="11398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Quality of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1">
            <a:extLst>
              <a:ext uri="{FF2B5EF4-FFF2-40B4-BE49-F238E27FC236}">
                <a16:creationId xmlns:a16="http://schemas.microsoft.com/office/drawing/2014/main" id="{E698BC5D-80D2-4350-B399-E1EFF00788F6}"/>
              </a:ext>
            </a:extLst>
          </p:cNvPr>
          <p:cNvSpPr>
            <a:spLocks noChangeArrowheads="1"/>
          </p:cNvSpPr>
          <p:nvPr/>
        </p:nvSpPr>
        <p:spPr bwMode="auto">
          <a:xfrm rot="16200000">
            <a:off x="1747838" y="5126038"/>
            <a:ext cx="9112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Solution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62">
            <a:extLst>
              <a:ext uri="{FF2B5EF4-FFF2-40B4-BE49-F238E27FC236}">
                <a16:creationId xmlns:a16="http://schemas.microsoft.com/office/drawing/2014/main" id="{A7F689D8-A0A3-44B2-8001-4DF1BBA898D8}"/>
              </a:ext>
            </a:extLst>
          </p:cNvPr>
          <p:cNvSpPr>
            <a:spLocks noChangeArrowheads="1"/>
          </p:cNvSpPr>
          <p:nvPr/>
        </p:nvSpPr>
        <p:spPr bwMode="auto">
          <a:xfrm>
            <a:off x="4718050" y="5003800"/>
            <a:ext cx="10668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2" name="Group 66">
            <a:extLst>
              <a:ext uri="{FF2B5EF4-FFF2-40B4-BE49-F238E27FC236}">
                <a16:creationId xmlns:a16="http://schemas.microsoft.com/office/drawing/2014/main" id="{BFA9160F-15E2-4EDE-A333-7A0D8E04B642}"/>
              </a:ext>
            </a:extLst>
          </p:cNvPr>
          <p:cNvGrpSpPr>
            <a:grpSpLocks/>
          </p:cNvGrpSpPr>
          <p:nvPr/>
        </p:nvGrpSpPr>
        <p:grpSpPr bwMode="auto">
          <a:xfrm>
            <a:off x="3892550" y="6234113"/>
            <a:ext cx="1504950" cy="201613"/>
            <a:chOff x="2452" y="3927"/>
            <a:chExt cx="948" cy="127"/>
          </a:xfrm>
        </p:grpSpPr>
        <p:sp>
          <p:nvSpPr>
            <p:cNvPr id="192724" name="Line 64">
              <a:extLst>
                <a:ext uri="{FF2B5EF4-FFF2-40B4-BE49-F238E27FC236}">
                  <a16:creationId xmlns:a16="http://schemas.microsoft.com/office/drawing/2014/main" id="{56850E19-D0EE-4A54-8494-8107B5526001}"/>
                </a:ext>
              </a:extLst>
            </p:cNvPr>
            <p:cNvSpPr>
              <a:spLocks noChangeShapeType="1"/>
            </p:cNvSpPr>
            <p:nvPr/>
          </p:nvSpPr>
          <p:spPr bwMode="auto">
            <a:xfrm>
              <a:off x="2452" y="3989"/>
              <a:ext cx="827" cy="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25" name="Freeform 65">
              <a:extLst>
                <a:ext uri="{FF2B5EF4-FFF2-40B4-BE49-F238E27FC236}">
                  <a16:creationId xmlns:a16="http://schemas.microsoft.com/office/drawing/2014/main" id="{B7850E26-E700-4BFE-809E-D4E14CBCB57E}"/>
                </a:ext>
              </a:extLst>
            </p:cNvPr>
            <p:cNvSpPr>
              <a:spLocks/>
            </p:cNvSpPr>
            <p:nvPr/>
          </p:nvSpPr>
          <p:spPr bwMode="auto">
            <a:xfrm>
              <a:off x="3275" y="3927"/>
              <a:ext cx="125" cy="127"/>
            </a:xfrm>
            <a:custGeom>
              <a:avLst/>
              <a:gdLst>
                <a:gd name="T0" fmla="*/ 0 w 125"/>
                <a:gd name="T1" fmla="*/ 127 h 127"/>
                <a:gd name="T2" fmla="*/ 125 w 125"/>
                <a:gd name="T3" fmla="*/ 62 h 127"/>
                <a:gd name="T4" fmla="*/ 0 w 125"/>
                <a:gd name="T5" fmla="*/ 0 h 127"/>
                <a:gd name="T6" fmla="*/ 0 w 125"/>
                <a:gd name="T7" fmla="*/ 127 h 127"/>
              </a:gdLst>
              <a:ahLst/>
              <a:cxnLst>
                <a:cxn ang="0">
                  <a:pos x="T0" y="T1"/>
                </a:cxn>
                <a:cxn ang="0">
                  <a:pos x="T2" y="T3"/>
                </a:cxn>
                <a:cxn ang="0">
                  <a:pos x="T4" y="T5"/>
                </a:cxn>
                <a:cxn ang="0">
                  <a:pos x="T6" y="T7"/>
                </a:cxn>
              </a:cxnLst>
              <a:rect l="0" t="0" r="r" b="b"/>
              <a:pathLst>
                <a:path w="125" h="127">
                  <a:moveTo>
                    <a:pt x="0" y="127"/>
                  </a:moveTo>
                  <a:lnTo>
                    <a:pt x="125" y="62"/>
                  </a:lnTo>
                  <a:lnTo>
                    <a:pt x="0" y="0"/>
                  </a:lnTo>
                  <a:lnTo>
                    <a:pt x="0"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69">
            <a:extLst>
              <a:ext uri="{FF2B5EF4-FFF2-40B4-BE49-F238E27FC236}">
                <a16:creationId xmlns:a16="http://schemas.microsoft.com/office/drawing/2014/main" id="{087C8306-C75C-4843-BCF0-AB1A8E6491DA}"/>
              </a:ext>
            </a:extLst>
          </p:cNvPr>
          <p:cNvGrpSpPr>
            <a:grpSpLocks/>
          </p:cNvGrpSpPr>
          <p:nvPr/>
        </p:nvGrpSpPr>
        <p:grpSpPr bwMode="auto">
          <a:xfrm>
            <a:off x="2219325" y="4640263"/>
            <a:ext cx="201613" cy="1196975"/>
            <a:chOff x="1398" y="2923"/>
            <a:chExt cx="127" cy="754"/>
          </a:xfrm>
        </p:grpSpPr>
        <p:sp>
          <p:nvSpPr>
            <p:cNvPr id="192722" name="Line 67">
              <a:extLst>
                <a:ext uri="{FF2B5EF4-FFF2-40B4-BE49-F238E27FC236}">
                  <a16:creationId xmlns:a16="http://schemas.microsoft.com/office/drawing/2014/main" id="{D82BA4B5-2D61-4ADD-BD4D-5E60CC75F492}"/>
                </a:ext>
              </a:extLst>
            </p:cNvPr>
            <p:cNvSpPr>
              <a:spLocks noChangeShapeType="1"/>
            </p:cNvSpPr>
            <p:nvPr/>
          </p:nvSpPr>
          <p:spPr bwMode="auto">
            <a:xfrm flipV="1">
              <a:off x="1460" y="3043"/>
              <a:ext cx="0" cy="634"/>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23" name="Freeform 68">
              <a:extLst>
                <a:ext uri="{FF2B5EF4-FFF2-40B4-BE49-F238E27FC236}">
                  <a16:creationId xmlns:a16="http://schemas.microsoft.com/office/drawing/2014/main" id="{9222A8D5-DA37-411E-B4F8-2B9E8EFF8AF0}"/>
                </a:ext>
              </a:extLst>
            </p:cNvPr>
            <p:cNvSpPr>
              <a:spLocks/>
            </p:cNvSpPr>
            <p:nvPr/>
          </p:nvSpPr>
          <p:spPr bwMode="auto">
            <a:xfrm>
              <a:off x="1398" y="2923"/>
              <a:ext cx="127" cy="126"/>
            </a:xfrm>
            <a:custGeom>
              <a:avLst/>
              <a:gdLst>
                <a:gd name="T0" fmla="*/ 127 w 127"/>
                <a:gd name="T1" fmla="*/ 126 h 126"/>
                <a:gd name="T2" fmla="*/ 62 w 127"/>
                <a:gd name="T3" fmla="*/ 0 h 126"/>
                <a:gd name="T4" fmla="*/ 0 w 127"/>
                <a:gd name="T5" fmla="*/ 126 h 126"/>
                <a:gd name="T6" fmla="*/ 127 w 127"/>
                <a:gd name="T7" fmla="*/ 126 h 126"/>
              </a:gdLst>
              <a:ahLst/>
              <a:cxnLst>
                <a:cxn ang="0">
                  <a:pos x="T0" y="T1"/>
                </a:cxn>
                <a:cxn ang="0">
                  <a:pos x="T2" y="T3"/>
                </a:cxn>
                <a:cxn ang="0">
                  <a:pos x="T4" y="T5"/>
                </a:cxn>
                <a:cxn ang="0">
                  <a:pos x="T6" y="T7"/>
                </a:cxn>
              </a:cxnLst>
              <a:rect l="0" t="0" r="r" b="b"/>
              <a:pathLst>
                <a:path w="127" h="126">
                  <a:moveTo>
                    <a:pt x="127" y="126"/>
                  </a:moveTo>
                  <a:lnTo>
                    <a:pt x="62" y="0"/>
                  </a:lnTo>
                  <a:lnTo>
                    <a:pt x="0" y="126"/>
                  </a:lnTo>
                  <a:lnTo>
                    <a:pt x="127"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Rectangle 118">
            <a:extLst>
              <a:ext uri="{FF2B5EF4-FFF2-40B4-BE49-F238E27FC236}">
                <a16:creationId xmlns:a16="http://schemas.microsoft.com/office/drawing/2014/main" id="{98F0F3FE-0EB7-40AF-B9DF-0EECDEA57C51}"/>
              </a:ext>
            </a:extLst>
          </p:cNvPr>
          <p:cNvSpPr>
            <a:spLocks noChangeArrowheads="1"/>
          </p:cNvSpPr>
          <p:nvPr/>
        </p:nvSpPr>
        <p:spPr bwMode="auto">
          <a:xfrm>
            <a:off x="6416675" y="6051550"/>
            <a:ext cx="4762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19">
            <a:extLst>
              <a:ext uri="{FF2B5EF4-FFF2-40B4-BE49-F238E27FC236}">
                <a16:creationId xmlns:a16="http://schemas.microsoft.com/office/drawing/2014/main" id="{14895DFD-E928-457C-B5D9-B8E0075E6753}"/>
              </a:ext>
            </a:extLst>
          </p:cNvPr>
          <p:cNvSpPr>
            <a:spLocks noChangeArrowheads="1"/>
          </p:cNvSpPr>
          <p:nvPr/>
        </p:nvSpPr>
        <p:spPr bwMode="auto">
          <a:xfrm>
            <a:off x="7251579" y="6115050"/>
            <a:ext cx="11685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panose="020B0604020202020204" pitchFamily="34" charset="0"/>
              </a:rPr>
              <a:t>4 seconds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92777" name="Oval 192776">
            <a:extLst>
              <a:ext uri="{FF2B5EF4-FFF2-40B4-BE49-F238E27FC236}">
                <a16:creationId xmlns:a16="http://schemas.microsoft.com/office/drawing/2014/main" id="{03901056-C6AA-4710-A3BB-3235AABBD24E}"/>
              </a:ext>
            </a:extLst>
          </p:cNvPr>
          <p:cNvSpPr/>
          <p:nvPr/>
        </p:nvSpPr>
        <p:spPr>
          <a:xfrm>
            <a:off x="7159749" y="4581526"/>
            <a:ext cx="91830" cy="9183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2349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5" name="Rectangle 3">
            <a:extLst>
              <a:ext uri="{FF2B5EF4-FFF2-40B4-BE49-F238E27FC236}">
                <a16:creationId xmlns:a16="http://schemas.microsoft.com/office/drawing/2014/main" id="{A17B23C5-671F-452B-83F0-75EF02ECDE4A}"/>
              </a:ext>
            </a:extLst>
          </p:cNvPr>
          <p:cNvSpPr>
            <a:spLocks noGrp="1" noChangeArrowheads="1"/>
          </p:cNvSpPr>
          <p:nvPr>
            <p:ph type="title"/>
          </p:nvPr>
        </p:nvSpPr>
        <p:spPr>
          <a:xfrm>
            <a:off x="531813" y="79739"/>
            <a:ext cx="9347200" cy="508002"/>
          </a:xfrm>
        </p:spPr>
        <p:txBody>
          <a:bodyPr>
            <a:normAutofit fontScale="90000"/>
          </a:bodyPr>
          <a:lstStyle/>
          <a:p>
            <a:r>
              <a:rPr lang="en-US" altLang="en-US" dirty="0"/>
              <a:t>Anytime Algorithms</a:t>
            </a:r>
          </a:p>
        </p:txBody>
      </p:sp>
      <p:sp>
        <p:nvSpPr>
          <p:cNvPr id="192516" name="Rectangle 4">
            <a:extLst>
              <a:ext uri="{FF2B5EF4-FFF2-40B4-BE49-F238E27FC236}">
                <a16:creationId xmlns:a16="http://schemas.microsoft.com/office/drawing/2014/main" id="{DF2D6285-379D-4910-93AC-1B511FE55EEB}"/>
              </a:ext>
            </a:extLst>
          </p:cNvPr>
          <p:cNvSpPr>
            <a:spLocks noGrp="1" noChangeArrowheads="1"/>
          </p:cNvSpPr>
          <p:nvPr>
            <p:ph type="body" sz="half" idx="1"/>
          </p:nvPr>
        </p:nvSpPr>
        <p:spPr>
          <a:xfrm>
            <a:off x="1119981" y="894496"/>
            <a:ext cx="9949534" cy="1593850"/>
          </a:xfrm>
        </p:spPr>
        <p:txBody>
          <a:bodyPr/>
          <a:lstStyle/>
          <a:p>
            <a:pPr>
              <a:lnSpc>
                <a:spcPct val="90000"/>
              </a:lnSpc>
            </a:pPr>
            <a:r>
              <a:rPr lang="en-US" altLang="en-US" sz="2000" dirty="0"/>
              <a:t>Trading execution time for quality of results.</a:t>
            </a:r>
          </a:p>
          <a:p>
            <a:pPr>
              <a:lnSpc>
                <a:spcPct val="90000"/>
              </a:lnSpc>
            </a:pPr>
            <a:r>
              <a:rPr lang="en-US" altLang="en-US" sz="2000" dirty="0"/>
              <a:t>Always has a </a:t>
            </a:r>
            <a:r>
              <a:rPr lang="en-US" altLang="en-US" sz="2000" i="1" dirty="0"/>
              <a:t>best-so-far</a:t>
            </a:r>
            <a:r>
              <a:rPr lang="en-US" altLang="en-US" sz="2000" dirty="0"/>
              <a:t> answer available.</a:t>
            </a:r>
          </a:p>
          <a:p>
            <a:pPr>
              <a:lnSpc>
                <a:spcPct val="90000"/>
              </a:lnSpc>
            </a:pPr>
            <a:r>
              <a:rPr lang="en-US" altLang="en-US" sz="2000" dirty="0"/>
              <a:t>Quality of the answer improves with execution time.</a:t>
            </a:r>
          </a:p>
          <a:p>
            <a:pPr>
              <a:lnSpc>
                <a:spcPct val="90000"/>
              </a:lnSpc>
            </a:pPr>
            <a:r>
              <a:rPr lang="en-US" altLang="en-US" sz="2000" dirty="0"/>
              <a:t>Allowing users to suspend the process during execution, and keep going if needed. </a:t>
            </a:r>
          </a:p>
        </p:txBody>
      </p:sp>
      <p:sp>
        <p:nvSpPr>
          <p:cNvPr id="192519" name="Text Box 7">
            <a:extLst>
              <a:ext uri="{FF2B5EF4-FFF2-40B4-BE49-F238E27FC236}">
                <a16:creationId xmlns:a16="http://schemas.microsoft.com/office/drawing/2014/main" id="{38EF2B65-9E34-4844-9C33-B5C9AB72C82D}"/>
              </a:ext>
            </a:extLst>
          </p:cNvPr>
          <p:cNvSpPr txBox="1">
            <a:spLocks noChangeArrowheads="1"/>
          </p:cNvSpPr>
          <p:nvPr/>
        </p:nvSpPr>
        <p:spPr bwMode="auto">
          <a:xfrm>
            <a:off x="6076950" y="6172200"/>
            <a:ext cx="121058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00"/>
                </a:solidFill>
              </a:rPr>
              <a:t>1. Suspend</a:t>
            </a:r>
          </a:p>
        </p:txBody>
      </p:sp>
      <p:grpSp>
        <p:nvGrpSpPr>
          <p:cNvPr id="192520" name="Group 8">
            <a:extLst>
              <a:ext uri="{FF2B5EF4-FFF2-40B4-BE49-F238E27FC236}">
                <a16:creationId xmlns:a16="http://schemas.microsoft.com/office/drawing/2014/main" id="{018EA5FF-56C3-47C2-A813-EBE45EC5E074}"/>
              </a:ext>
            </a:extLst>
          </p:cNvPr>
          <p:cNvGrpSpPr>
            <a:grpSpLocks/>
          </p:cNvGrpSpPr>
          <p:nvPr/>
        </p:nvGrpSpPr>
        <p:grpSpPr bwMode="auto">
          <a:xfrm>
            <a:off x="6477001" y="3506788"/>
            <a:ext cx="1266825" cy="1065212"/>
            <a:chOff x="3120" y="2209"/>
            <a:chExt cx="798" cy="671"/>
          </a:xfrm>
        </p:grpSpPr>
        <p:sp>
          <p:nvSpPr>
            <p:cNvPr id="192521" name="Text Box 9">
              <a:extLst>
                <a:ext uri="{FF2B5EF4-FFF2-40B4-BE49-F238E27FC236}">
                  <a16:creationId xmlns:a16="http://schemas.microsoft.com/office/drawing/2014/main" id="{E470C289-F064-4B7E-97AB-D66AE14C0F5F}"/>
                </a:ext>
              </a:extLst>
            </p:cNvPr>
            <p:cNvSpPr txBox="1">
              <a:spLocks noChangeArrowheads="1"/>
            </p:cNvSpPr>
            <p:nvPr/>
          </p:nvSpPr>
          <p:spPr bwMode="auto">
            <a:xfrm>
              <a:off x="3120" y="2209"/>
              <a:ext cx="79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00"/>
                  </a:solidFill>
                </a:rPr>
                <a:t>3. Continue</a:t>
              </a:r>
            </a:p>
            <a:p>
              <a:r>
                <a:rPr lang="en-US" altLang="en-US">
                  <a:solidFill>
                    <a:srgbClr val="000000"/>
                  </a:solidFill>
                </a:rPr>
                <a:t>If you want</a:t>
              </a:r>
            </a:p>
          </p:txBody>
        </p:sp>
        <p:sp>
          <p:nvSpPr>
            <p:cNvPr id="192522" name="Line 10">
              <a:extLst>
                <a:ext uri="{FF2B5EF4-FFF2-40B4-BE49-F238E27FC236}">
                  <a16:creationId xmlns:a16="http://schemas.microsoft.com/office/drawing/2014/main" id="{97FA4240-9374-4433-BC07-82E28A1F6D41}"/>
                </a:ext>
              </a:extLst>
            </p:cNvPr>
            <p:cNvSpPr>
              <a:spLocks noChangeShapeType="1"/>
            </p:cNvSpPr>
            <p:nvPr/>
          </p:nvSpPr>
          <p:spPr bwMode="auto">
            <a:xfrm flipV="1">
              <a:off x="3216" y="259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2523" name="Line 11">
              <a:extLst>
                <a:ext uri="{FF2B5EF4-FFF2-40B4-BE49-F238E27FC236}">
                  <a16:creationId xmlns:a16="http://schemas.microsoft.com/office/drawing/2014/main" id="{841FFB43-7215-4C6C-A465-2355EC6E21F3}"/>
                </a:ext>
              </a:extLst>
            </p:cNvPr>
            <p:cNvSpPr>
              <a:spLocks noChangeShapeType="1"/>
            </p:cNvSpPr>
            <p:nvPr/>
          </p:nvSpPr>
          <p:spPr bwMode="auto">
            <a:xfrm>
              <a:off x="3216" y="2592"/>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2524" name="Group 12">
            <a:extLst>
              <a:ext uri="{FF2B5EF4-FFF2-40B4-BE49-F238E27FC236}">
                <a16:creationId xmlns:a16="http://schemas.microsoft.com/office/drawing/2014/main" id="{F8C76417-A94A-4EA2-9E9C-59800779BBD5}"/>
              </a:ext>
            </a:extLst>
          </p:cNvPr>
          <p:cNvGrpSpPr>
            <a:grpSpLocks/>
          </p:cNvGrpSpPr>
          <p:nvPr/>
        </p:nvGrpSpPr>
        <p:grpSpPr bwMode="auto">
          <a:xfrm>
            <a:off x="3886200" y="3810000"/>
            <a:ext cx="2667000" cy="776288"/>
            <a:chOff x="1488" y="2400"/>
            <a:chExt cx="1680" cy="489"/>
          </a:xfrm>
        </p:grpSpPr>
        <p:sp>
          <p:nvSpPr>
            <p:cNvPr id="192525" name="Text Box 13">
              <a:extLst>
                <a:ext uri="{FF2B5EF4-FFF2-40B4-BE49-F238E27FC236}">
                  <a16:creationId xmlns:a16="http://schemas.microsoft.com/office/drawing/2014/main" id="{6A999214-DF75-42E7-952B-187AF2827233}"/>
                </a:ext>
              </a:extLst>
            </p:cNvPr>
            <p:cNvSpPr txBox="1">
              <a:spLocks noChangeArrowheads="1"/>
            </p:cNvSpPr>
            <p:nvPr/>
          </p:nvSpPr>
          <p:spPr bwMode="auto">
            <a:xfrm>
              <a:off x="1488" y="2400"/>
              <a:ext cx="12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00"/>
                  </a:solidFill>
                </a:rPr>
                <a:t>2. Peek the results</a:t>
              </a:r>
            </a:p>
          </p:txBody>
        </p:sp>
        <p:sp>
          <p:nvSpPr>
            <p:cNvPr id="192526" name="Line 14">
              <a:extLst>
                <a:ext uri="{FF2B5EF4-FFF2-40B4-BE49-F238E27FC236}">
                  <a16:creationId xmlns:a16="http://schemas.microsoft.com/office/drawing/2014/main" id="{B8F3F464-46FA-47B0-97EB-A0A3A7E734C1}"/>
                </a:ext>
              </a:extLst>
            </p:cNvPr>
            <p:cNvSpPr>
              <a:spLocks noChangeShapeType="1"/>
            </p:cNvSpPr>
            <p:nvPr/>
          </p:nvSpPr>
          <p:spPr bwMode="auto">
            <a:xfrm>
              <a:off x="2640" y="2601"/>
              <a:ext cx="528" cy="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 name="Rectangle 5">
            <a:extLst>
              <a:ext uri="{FF2B5EF4-FFF2-40B4-BE49-F238E27FC236}">
                <a16:creationId xmlns:a16="http://schemas.microsoft.com/office/drawing/2014/main" id="{68FFFCEE-287B-41E4-B2E3-F83BD22241DF}"/>
              </a:ext>
            </a:extLst>
          </p:cNvPr>
          <p:cNvSpPr>
            <a:spLocks noChangeArrowheads="1"/>
          </p:cNvSpPr>
          <p:nvPr/>
        </p:nvSpPr>
        <p:spPr bwMode="auto">
          <a:xfrm>
            <a:off x="2478088" y="4495800"/>
            <a:ext cx="233363" cy="159385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58">
            <a:extLst>
              <a:ext uri="{FF2B5EF4-FFF2-40B4-BE49-F238E27FC236}">
                <a16:creationId xmlns:a16="http://schemas.microsoft.com/office/drawing/2014/main" id="{7352A7EB-64BA-4645-B16C-4313BA91F288}"/>
              </a:ext>
            </a:extLst>
          </p:cNvPr>
          <p:cNvSpPr>
            <a:spLocks noChangeArrowheads="1"/>
          </p:cNvSpPr>
          <p:nvPr/>
        </p:nvSpPr>
        <p:spPr bwMode="auto">
          <a:xfrm>
            <a:off x="3314700" y="6189663"/>
            <a:ext cx="4889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9">
            <a:extLst>
              <a:ext uri="{FF2B5EF4-FFF2-40B4-BE49-F238E27FC236}">
                <a16:creationId xmlns:a16="http://schemas.microsoft.com/office/drawing/2014/main" id="{C89BCC2A-8524-442E-AFF3-545F6DE8EDEE}"/>
              </a:ext>
            </a:extLst>
          </p:cNvPr>
          <p:cNvSpPr>
            <a:spLocks noChangeArrowheads="1"/>
          </p:cNvSpPr>
          <p:nvPr/>
        </p:nvSpPr>
        <p:spPr bwMode="auto">
          <a:xfrm>
            <a:off x="3314700" y="6205538"/>
            <a:ext cx="6064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0">
            <a:extLst>
              <a:ext uri="{FF2B5EF4-FFF2-40B4-BE49-F238E27FC236}">
                <a16:creationId xmlns:a16="http://schemas.microsoft.com/office/drawing/2014/main" id="{E31BA6B9-A554-442B-962F-4CCBE1525964}"/>
              </a:ext>
            </a:extLst>
          </p:cNvPr>
          <p:cNvSpPr>
            <a:spLocks noChangeArrowheads="1"/>
          </p:cNvSpPr>
          <p:nvPr/>
        </p:nvSpPr>
        <p:spPr bwMode="auto">
          <a:xfrm rot="16200000">
            <a:off x="1358900" y="5091113"/>
            <a:ext cx="11398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Quality of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1">
            <a:extLst>
              <a:ext uri="{FF2B5EF4-FFF2-40B4-BE49-F238E27FC236}">
                <a16:creationId xmlns:a16="http://schemas.microsoft.com/office/drawing/2014/main" id="{E698BC5D-80D2-4350-B399-E1EFF00788F6}"/>
              </a:ext>
            </a:extLst>
          </p:cNvPr>
          <p:cNvSpPr>
            <a:spLocks noChangeArrowheads="1"/>
          </p:cNvSpPr>
          <p:nvPr/>
        </p:nvSpPr>
        <p:spPr bwMode="auto">
          <a:xfrm rot="16200000">
            <a:off x="1747838" y="5126038"/>
            <a:ext cx="9112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Solution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62">
            <a:extLst>
              <a:ext uri="{FF2B5EF4-FFF2-40B4-BE49-F238E27FC236}">
                <a16:creationId xmlns:a16="http://schemas.microsoft.com/office/drawing/2014/main" id="{A7F689D8-A0A3-44B2-8001-4DF1BBA898D8}"/>
              </a:ext>
            </a:extLst>
          </p:cNvPr>
          <p:cNvSpPr>
            <a:spLocks noChangeArrowheads="1"/>
          </p:cNvSpPr>
          <p:nvPr/>
        </p:nvSpPr>
        <p:spPr bwMode="auto">
          <a:xfrm>
            <a:off x="4718050" y="5003800"/>
            <a:ext cx="10668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3">
            <a:extLst>
              <a:ext uri="{FF2B5EF4-FFF2-40B4-BE49-F238E27FC236}">
                <a16:creationId xmlns:a16="http://schemas.microsoft.com/office/drawing/2014/main" id="{49278039-49E6-4D5B-8EB3-FFCB340EF83A}"/>
              </a:ext>
            </a:extLst>
          </p:cNvPr>
          <p:cNvSpPr>
            <a:spLocks noChangeArrowheads="1"/>
          </p:cNvSpPr>
          <p:nvPr/>
        </p:nvSpPr>
        <p:spPr bwMode="auto">
          <a:xfrm>
            <a:off x="4718050" y="5016500"/>
            <a:ext cx="1173163"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Current Solution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2" name="Group 66">
            <a:extLst>
              <a:ext uri="{FF2B5EF4-FFF2-40B4-BE49-F238E27FC236}">
                <a16:creationId xmlns:a16="http://schemas.microsoft.com/office/drawing/2014/main" id="{BFA9160F-15E2-4EDE-A333-7A0D8E04B642}"/>
              </a:ext>
            </a:extLst>
          </p:cNvPr>
          <p:cNvGrpSpPr>
            <a:grpSpLocks/>
          </p:cNvGrpSpPr>
          <p:nvPr/>
        </p:nvGrpSpPr>
        <p:grpSpPr bwMode="auto">
          <a:xfrm>
            <a:off x="3892550" y="6234113"/>
            <a:ext cx="1504950" cy="201613"/>
            <a:chOff x="2452" y="3927"/>
            <a:chExt cx="948" cy="127"/>
          </a:xfrm>
        </p:grpSpPr>
        <p:sp>
          <p:nvSpPr>
            <p:cNvPr id="192724" name="Line 64">
              <a:extLst>
                <a:ext uri="{FF2B5EF4-FFF2-40B4-BE49-F238E27FC236}">
                  <a16:creationId xmlns:a16="http://schemas.microsoft.com/office/drawing/2014/main" id="{56850E19-D0EE-4A54-8494-8107B5526001}"/>
                </a:ext>
              </a:extLst>
            </p:cNvPr>
            <p:cNvSpPr>
              <a:spLocks noChangeShapeType="1"/>
            </p:cNvSpPr>
            <p:nvPr/>
          </p:nvSpPr>
          <p:spPr bwMode="auto">
            <a:xfrm>
              <a:off x="2452" y="3989"/>
              <a:ext cx="827" cy="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25" name="Freeform 65">
              <a:extLst>
                <a:ext uri="{FF2B5EF4-FFF2-40B4-BE49-F238E27FC236}">
                  <a16:creationId xmlns:a16="http://schemas.microsoft.com/office/drawing/2014/main" id="{B7850E26-E700-4BFE-809E-D4E14CBCB57E}"/>
                </a:ext>
              </a:extLst>
            </p:cNvPr>
            <p:cNvSpPr>
              <a:spLocks/>
            </p:cNvSpPr>
            <p:nvPr/>
          </p:nvSpPr>
          <p:spPr bwMode="auto">
            <a:xfrm>
              <a:off x="3275" y="3927"/>
              <a:ext cx="125" cy="127"/>
            </a:xfrm>
            <a:custGeom>
              <a:avLst/>
              <a:gdLst>
                <a:gd name="T0" fmla="*/ 0 w 125"/>
                <a:gd name="T1" fmla="*/ 127 h 127"/>
                <a:gd name="T2" fmla="*/ 125 w 125"/>
                <a:gd name="T3" fmla="*/ 62 h 127"/>
                <a:gd name="T4" fmla="*/ 0 w 125"/>
                <a:gd name="T5" fmla="*/ 0 h 127"/>
                <a:gd name="T6" fmla="*/ 0 w 125"/>
                <a:gd name="T7" fmla="*/ 127 h 127"/>
              </a:gdLst>
              <a:ahLst/>
              <a:cxnLst>
                <a:cxn ang="0">
                  <a:pos x="T0" y="T1"/>
                </a:cxn>
                <a:cxn ang="0">
                  <a:pos x="T2" y="T3"/>
                </a:cxn>
                <a:cxn ang="0">
                  <a:pos x="T4" y="T5"/>
                </a:cxn>
                <a:cxn ang="0">
                  <a:pos x="T6" y="T7"/>
                </a:cxn>
              </a:cxnLst>
              <a:rect l="0" t="0" r="r" b="b"/>
              <a:pathLst>
                <a:path w="125" h="127">
                  <a:moveTo>
                    <a:pt x="0" y="127"/>
                  </a:moveTo>
                  <a:lnTo>
                    <a:pt x="125" y="62"/>
                  </a:lnTo>
                  <a:lnTo>
                    <a:pt x="0" y="0"/>
                  </a:lnTo>
                  <a:lnTo>
                    <a:pt x="0"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69">
            <a:extLst>
              <a:ext uri="{FF2B5EF4-FFF2-40B4-BE49-F238E27FC236}">
                <a16:creationId xmlns:a16="http://schemas.microsoft.com/office/drawing/2014/main" id="{087C8306-C75C-4843-BCF0-AB1A8E6491DA}"/>
              </a:ext>
            </a:extLst>
          </p:cNvPr>
          <p:cNvGrpSpPr>
            <a:grpSpLocks/>
          </p:cNvGrpSpPr>
          <p:nvPr/>
        </p:nvGrpSpPr>
        <p:grpSpPr bwMode="auto">
          <a:xfrm>
            <a:off x="2219325" y="4640263"/>
            <a:ext cx="201613" cy="1196975"/>
            <a:chOff x="1398" y="2923"/>
            <a:chExt cx="127" cy="754"/>
          </a:xfrm>
        </p:grpSpPr>
        <p:sp>
          <p:nvSpPr>
            <p:cNvPr id="192722" name="Line 67">
              <a:extLst>
                <a:ext uri="{FF2B5EF4-FFF2-40B4-BE49-F238E27FC236}">
                  <a16:creationId xmlns:a16="http://schemas.microsoft.com/office/drawing/2014/main" id="{D82BA4B5-2D61-4ADD-BD4D-5E60CC75F492}"/>
                </a:ext>
              </a:extLst>
            </p:cNvPr>
            <p:cNvSpPr>
              <a:spLocks noChangeShapeType="1"/>
            </p:cNvSpPr>
            <p:nvPr/>
          </p:nvSpPr>
          <p:spPr bwMode="auto">
            <a:xfrm flipV="1">
              <a:off x="1460" y="3043"/>
              <a:ext cx="0" cy="634"/>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23" name="Freeform 68">
              <a:extLst>
                <a:ext uri="{FF2B5EF4-FFF2-40B4-BE49-F238E27FC236}">
                  <a16:creationId xmlns:a16="http://schemas.microsoft.com/office/drawing/2014/main" id="{9222A8D5-DA37-411E-B4F8-2B9E8EFF8AF0}"/>
                </a:ext>
              </a:extLst>
            </p:cNvPr>
            <p:cNvSpPr>
              <a:spLocks/>
            </p:cNvSpPr>
            <p:nvPr/>
          </p:nvSpPr>
          <p:spPr bwMode="auto">
            <a:xfrm>
              <a:off x="1398" y="2923"/>
              <a:ext cx="127" cy="126"/>
            </a:xfrm>
            <a:custGeom>
              <a:avLst/>
              <a:gdLst>
                <a:gd name="T0" fmla="*/ 127 w 127"/>
                <a:gd name="T1" fmla="*/ 126 h 126"/>
                <a:gd name="T2" fmla="*/ 62 w 127"/>
                <a:gd name="T3" fmla="*/ 0 h 126"/>
                <a:gd name="T4" fmla="*/ 0 w 127"/>
                <a:gd name="T5" fmla="*/ 126 h 126"/>
                <a:gd name="T6" fmla="*/ 127 w 127"/>
                <a:gd name="T7" fmla="*/ 126 h 126"/>
              </a:gdLst>
              <a:ahLst/>
              <a:cxnLst>
                <a:cxn ang="0">
                  <a:pos x="T0" y="T1"/>
                </a:cxn>
                <a:cxn ang="0">
                  <a:pos x="T2" y="T3"/>
                </a:cxn>
                <a:cxn ang="0">
                  <a:pos x="T4" y="T5"/>
                </a:cxn>
                <a:cxn ang="0">
                  <a:pos x="T6" y="T7"/>
                </a:cxn>
              </a:cxnLst>
              <a:rect l="0" t="0" r="r" b="b"/>
              <a:pathLst>
                <a:path w="127" h="126">
                  <a:moveTo>
                    <a:pt x="127" y="126"/>
                  </a:moveTo>
                  <a:lnTo>
                    <a:pt x="62" y="0"/>
                  </a:lnTo>
                  <a:lnTo>
                    <a:pt x="0" y="126"/>
                  </a:lnTo>
                  <a:lnTo>
                    <a:pt x="127"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Freeform 70">
            <a:extLst>
              <a:ext uri="{FF2B5EF4-FFF2-40B4-BE49-F238E27FC236}">
                <a16:creationId xmlns:a16="http://schemas.microsoft.com/office/drawing/2014/main" id="{1EC8EEDD-9E9C-44E0-BD31-EA2D290F8178}"/>
              </a:ext>
            </a:extLst>
          </p:cNvPr>
          <p:cNvSpPr>
            <a:spLocks/>
          </p:cNvSpPr>
          <p:nvPr/>
        </p:nvSpPr>
        <p:spPr bwMode="auto">
          <a:xfrm>
            <a:off x="2497138" y="4627563"/>
            <a:ext cx="4708525" cy="1231900"/>
          </a:xfrm>
          <a:custGeom>
            <a:avLst/>
            <a:gdLst>
              <a:gd name="T0" fmla="*/ 14 w 2966"/>
              <a:gd name="T1" fmla="*/ 776 h 776"/>
              <a:gd name="T2" fmla="*/ 147 w 2966"/>
              <a:gd name="T3" fmla="*/ 628 h 776"/>
              <a:gd name="T4" fmla="*/ 223 w 2966"/>
              <a:gd name="T5" fmla="*/ 555 h 776"/>
              <a:gd name="T6" fmla="*/ 312 w 2966"/>
              <a:gd name="T7" fmla="*/ 485 h 776"/>
              <a:gd name="T8" fmla="*/ 414 w 2966"/>
              <a:gd name="T9" fmla="*/ 416 h 776"/>
              <a:gd name="T10" fmla="*/ 537 w 2966"/>
              <a:gd name="T11" fmla="*/ 354 h 776"/>
              <a:gd name="T12" fmla="*/ 598 w 2966"/>
              <a:gd name="T13" fmla="*/ 318 h 776"/>
              <a:gd name="T14" fmla="*/ 674 w 2966"/>
              <a:gd name="T15" fmla="*/ 299 h 776"/>
              <a:gd name="T16" fmla="*/ 847 w 2966"/>
              <a:gd name="T17" fmla="*/ 249 h 776"/>
              <a:gd name="T18" fmla="*/ 946 w 2966"/>
              <a:gd name="T19" fmla="*/ 225 h 776"/>
              <a:gd name="T20" fmla="*/ 1060 w 2966"/>
              <a:gd name="T21" fmla="*/ 203 h 776"/>
              <a:gd name="T22" fmla="*/ 1189 w 2966"/>
              <a:gd name="T23" fmla="*/ 181 h 776"/>
              <a:gd name="T24" fmla="*/ 1326 w 2966"/>
              <a:gd name="T25" fmla="*/ 159 h 776"/>
              <a:gd name="T26" fmla="*/ 1622 w 2966"/>
              <a:gd name="T27" fmla="*/ 118 h 776"/>
              <a:gd name="T28" fmla="*/ 1934 w 2966"/>
              <a:gd name="T29" fmla="*/ 82 h 776"/>
              <a:gd name="T30" fmla="*/ 2242 w 2966"/>
              <a:gd name="T31" fmla="*/ 54 h 776"/>
              <a:gd name="T32" fmla="*/ 2459 w 2966"/>
              <a:gd name="T33" fmla="*/ 38 h 776"/>
              <a:gd name="T34" fmla="*/ 2594 w 2966"/>
              <a:gd name="T35" fmla="*/ 30 h 776"/>
              <a:gd name="T36" fmla="*/ 2719 w 2966"/>
              <a:gd name="T37" fmla="*/ 24 h 776"/>
              <a:gd name="T38" fmla="*/ 2829 w 2966"/>
              <a:gd name="T39" fmla="*/ 20 h 776"/>
              <a:gd name="T40" fmla="*/ 2924 w 2966"/>
              <a:gd name="T41" fmla="*/ 20 h 776"/>
              <a:gd name="T42" fmla="*/ 2966 w 2966"/>
              <a:gd name="T43" fmla="*/ 0 h 776"/>
              <a:gd name="T44" fmla="*/ 2880 w 2966"/>
              <a:gd name="T45" fmla="*/ 0 h 776"/>
              <a:gd name="T46" fmla="*/ 2775 w 2966"/>
              <a:gd name="T47" fmla="*/ 2 h 776"/>
              <a:gd name="T48" fmla="*/ 2658 w 2966"/>
              <a:gd name="T49" fmla="*/ 6 h 776"/>
              <a:gd name="T50" fmla="*/ 2528 w 2966"/>
              <a:gd name="T51" fmla="*/ 14 h 776"/>
              <a:gd name="T52" fmla="*/ 2389 w 2966"/>
              <a:gd name="T53" fmla="*/ 22 h 776"/>
              <a:gd name="T54" fmla="*/ 2089 w 2966"/>
              <a:gd name="T55" fmla="*/ 48 h 776"/>
              <a:gd name="T56" fmla="*/ 1777 w 2966"/>
              <a:gd name="T57" fmla="*/ 80 h 776"/>
              <a:gd name="T58" fmla="*/ 1471 w 2966"/>
              <a:gd name="T59" fmla="*/ 118 h 776"/>
              <a:gd name="T60" fmla="*/ 1256 w 2966"/>
              <a:gd name="T61" fmla="*/ 148 h 776"/>
              <a:gd name="T62" fmla="*/ 1123 w 2966"/>
              <a:gd name="T63" fmla="*/ 171 h 776"/>
              <a:gd name="T64" fmla="*/ 1002 w 2966"/>
              <a:gd name="T65" fmla="*/ 195 h 776"/>
              <a:gd name="T66" fmla="*/ 893 w 2966"/>
              <a:gd name="T67" fmla="*/ 217 h 776"/>
              <a:gd name="T68" fmla="*/ 757 w 2966"/>
              <a:gd name="T69" fmla="*/ 253 h 776"/>
              <a:gd name="T70" fmla="*/ 598 w 2966"/>
              <a:gd name="T71" fmla="*/ 307 h 776"/>
              <a:gd name="T72" fmla="*/ 523 w 2966"/>
              <a:gd name="T73" fmla="*/ 340 h 776"/>
              <a:gd name="T74" fmla="*/ 400 w 2966"/>
              <a:gd name="T75" fmla="*/ 402 h 776"/>
              <a:gd name="T76" fmla="*/ 298 w 2966"/>
              <a:gd name="T77" fmla="*/ 471 h 776"/>
              <a:gd name="T78" fmla="*/ 209 w 2966"/>
              <a:gd name="T79" fmla="*/ 541 h 776"/>
              <a:gd name="T80" fmla="*/ 133 w 2966"/>
              <a:gd name="T81" fmla="*/ 613 h 776"/>
              <a:gd name="T82" fmla="*/ 0 w 2966"/>
              <a:gd name="T83" fmla="*/ 764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66" h="776">
                <a:moveTo>
                  <a:pt x="0" y="764"/>
                </a:moveTo>
                <a:lnTo>
                  <a:pt x="14" y="776"/>
                </a:lnTo>
                <a:lnTo>
                  <a:pt x="78" y="702"/>
                </a:lnTo>
                <a:lnTo>
                  <a:pt x="147" y="628"/>
                </a:lnTo>
                <a:lnTo>
                  <a:pt x="183" y="591"/>
                </a:lnTo>
                <a:lnTo>
                  <a:pt x="223" y="555"/>
                </a:lnTo>
                <a:lnTo>
                  <a:pt x="266" y="519"/>
                </a:lnTo>
                <a:lnTo>
                  <a:pt x="312" y="485"/>
                </a:lnTo>
                <a:lnTo>
                  <a:pt x="360" y="450"/>
                </a:lnTo>
                <a:lnTo>
                  <a:pt x="414" y="416"/>
                </a:lnTo>
                <a:lnTo>
                  <a:pt x="473" y="386"/>
                </a:lnTo>
                <a:lnTo>
                  <a:pt x="537" y="354"/>
                </a:lnTo>
                <a:lnTo>
                  <a:pt x="606" y="326"/>
                </a:lnTo>
                <a:lnTo>
                  <a:pt x="598" y="318"/>
                </a:lnTo>
                <a:lnTo>
                  <a:pt x="598" y="328"/>
                </a:lnTo>
                <a:lnTo>
                  <a:pt x="674" y="299"/>
                </a:lnTo>
                <a:lnTo>
                  <a:pt x="757" y="273"/>
                </a:lnTo>
                <a:lnTo>
                  <a:pt x="847" y="249"/>
                </a:lnTo>
                <a:lnTo>
                  <a:pt x="893" y="237"/>
                </a:lnTo>
                <a:lnTo>
                  <a:pt x="946" y="225"/>
                </a:lnTo>
                <a:lnTo>
                  <a:pt x="1002" y="215"/>
                </a:lnTo>
                <a:lnTo>
                  <a:pt x="1060" y="203"/>
                </a:lnTo>
                <a:lnTo>
                  <a:pt x="1123" y="191"/>
                </a:lnTo>
                <a:lnTo>
                  <a:pt x="1189" y="181"/>
                </a:lnTo>
                <a:lnTo>
                  <a:pt x="1256" y="169"/>
                </a:lnTo>
                <a:lnTo>
                  <a:pt x="1326" y="159"/>
                </a:lnTo>
                <a:lnTo>
                  <a:pt x="1471" y="138"/>
                </a:lnTo>
                <a:lnTo>
                  <a:pt x="1622" y="118"/>
                </a:lnTo>
                <a:lnTo>
                  <a:pt x="1777" y="100"/>
                </a:lnTo>
                <a:lnTo>
                  <a:pt x="1934" y="82"/>
                </a:lnTo>
                <a:lnTo>
                  <a:pt x="2089" y="68"/>
                </a:lnTo>
                <a:lnTo>
                  <a:pt x="2242" y="54"/>
                </a:lnTo>
                <a:lnTo>
                  <a:pt x="2389" y="42"/>
                </a:lnTo>
                <a:lnTo>
                  <a:pt x="2459" y="38"/>
                </a:lnTo>
                <a:lnTo>
                  <a:pt x="2528" y="34"/>
                </a:lnTo>
                <a:lnTo>
                  <a:pt x="2594" y="30"/>
                </a:lnTo>
                <a:lnTo>
                  <a:pt x="2658" y="26"/>
                </a:lnTo>
                <a:lnTo>
                  <a:pt x="2719" y="24"/>
                </a:lnTo>
                <a:lnTo>
                  <a:pt x="2775" y="22"/>
                </a:lnTo>
                <a:lnTo>
                  <a:pt x="2829" y="20"/>
                </a:lnTo>
                <a:lnTo>
                  <a:pt x="2880" y="20"/>
                </a:lnTo>
                <a:lnTo>
                  <a:pt x="2924" y="20"/>
                </a:lnTo>
                <a:lnTo>
                  <a:pt x="2966" y="20"/>
                </a:lnTo>
                <a:lnTo>
                  <a:pt x="2966" y="0"/>
                </a:lnTo>
                <a:lnTo>
                  <a:pt x="2924" y="0"/>
                </a:lnTo>
                <a:lnTo>
                  <a:pt x="2880" y="0"/>
                </a:lnTo>
                <a:lnTo>
                  <a:pt x="2829" y="0"/>
                </a:lnTo>
                <a:lnTo>
                  <a:pt x="2775" y="2"/>
                </a:lnTo>
                <a:lnTo>
                  <a:pt x="2719" y="4"/>
                </a:lnTo>
                <a:lnTo>
                  <a:pt x="2658" y="6"/>
                </a:lnTo>
                <a:lnTo>
                  <a:pt x="2594" y="10"/>
                </a:lnTo>
                <a:lnTo>
                  <a:pt x="2528" y="14"/>
                </a:lnTo>
                <a:lnTo>
                  <a:pt x="2459" y="18"/>
                </a:lnTo>
                <a:lnTo>
                  <a:pt x="2389" y="22"/>
                </a:lnTo>
                <a:lnTo>
                  <a:pt x="2242" y="34"/>
                </a:lnTo>
                <a:lnTo>
                  <a:pt x="2089" y="48"/>
                </a:lnTo>
                <a:lnTo>
                  <a:pt x="1934" y="62"/>
                </a:lnTo>
                <a:lnTo>
                  <a:pt x="1777" y="80"/>
                </a:lnTo>
                <a:lnTo>
                  <a:pt x="1622" y="98"/>
                </a:lnTo>
                <a:lnTo>
                  <a:pt x="1471" y="118"/>
                </a:lnTo>
                <a:lnTo>
                  <a:pt x="1326" y="138"/>
                </a:lnTo>
                <a:lnTo>
                  <a:pt x="1256" y="148"/>
                </a:lnTo>
                <a:lnTo>
                  <a:pt x="1189" y="161"/>
                </a:lnTo>
                <a:lnTo>
                  <a:pt x="1123" y="171"/>
                </a:lnTo>
                <a:lnTo>
                  <a:pt x="1060" y="183"/>
                </a:lnTo>
                <a:lnTo>
                  <a:pt x="1002" y="195"/>
                </a:lnTo>
                <a:lnTo>
                  <a:pt x="946" y="205"/>
                </a:lnTo>
                <a:lnTo>
                  <a:pt x="893" y="217"/>
                </a:lnTo>
                <a:lnTo>
                  <a:pt x="843" y="231"/>
                </a:lnTo>
                <a:lnTo>
                  <a:pt x="757" y="253"/>
                </a:lnTo>
                <a:lnTo>
                  <a:pt x="674" y="279"/>
                </a:lnTo>
                <a:lnTo>
                  <a:pt x="598" y="307"/>
                </a:lnTo>
                <a:lnTo>
                  <a:pt x="592" y="312"/>
                </a:lnTo>
                <a:lnTo>
                  <a:pt x="523" y="340"/>
                </a:lnTo>
                <a:lnTo>
                  <a:pt x="459" y="372"/>
                </a:lnTo>
                <a:lnTo>
                  <a:pt x="400" y="402"/>
                </a:lnTo>
                <a:lnTo>
                  <a:pt x="346" y="436"/>
                </a:lnTo>
                <a:lnTo>
                  <a:pt x="298" y="471"/>
                </a:lnTo>
                <a:lnTo>
                  <a:pt x="251" y="505"/>
                </a:lnTo>
                <a:lnTo>
                  <a:pt x="209" y="541"/>
                </a:lnTo>
                <a:lnTo>
                  <a:pt x="169" y="577"/>
                </a:lnTo>
                <a:lnTo>
                  <a:pt x="133" y="613"/>
                </a:lnTo>
                <a:lnTo>
                  <a:pt x="64" y="688"/>
                </a:lnTo>
                <a:lnTo>
                  <a:pt x="0" y="76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71">
            <a:extLst>
              <a:ext uri="{FF2B5EF4-FFF2-40B4-BE49-F238E27FC236}">
                <a16:creationId xmlns:a16="http://schemas.microsoft.com/office/drawing/2014/main" id="{84CFCFDC-1003-4FA6-89C6-2E7066CEC55F}"/>
              </a:ext>
            </a:extLst>
          </p:cNvPr>
          <p:cNvSpPr>
            <a:spLocks noChangeArrowheads="1"/>
          </p:cNvSpPr>
          <p:nvPr/>
        </p:nvSpPr>
        <p:spPr bwMode="auto">
          <a:xfrm>
            <a:off x="2759075" y="4518025"/>
            <a:ext cx="5365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72">
            <a:extLst>
              <a:ext uri="{FF2B5EF4-FFF2-40B4-BE49-F238E27FC236}">
                <a16:creationId xmlns:a16="http://schemas.microsoft.com/office/drawing/2014/main" id="{DB4C97B8-FC28-481A-A6ED-48CE06E2D342}"/>
              </a:ext>
            </a:extLst>
          </p:cNvPr>
          <p:cNvSpPr>
            <a:spLocks noChangeArrowheads="1"/>
          </p:cNvSpPr>
          <p:nvPr/>
        </p:nvSpPr>
        <p:spPr bwMode="auto">
          <a:xfrm>
            <a:off x="2759075" y="4530725"/>
            <a:ext cx="4857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Setup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73">
            <a:extLst>
              <a:ext uri="{FF2B5EF4-FFF2-40B4-BE49-F238E27FC236}">
                <a16:creationId xmlns:a16="http://schemas.microsoft.com/office/drawing/2014/main" id="{A161206F-72E4-4E48-AEC3-CA8DC716189B}"/>
              </a:ext>
            </a:extLst>
          </p:cNvPr>
          <p:cNvSpPr>
            <a:spLocks noChangeArrowheads="1"/>
          </p:cNvSpPr>
          <p:nvPr/>
        </p:nvSpPr>
        <p:spPr bwMode="auto">
          <a:xfrm>
            <a:off x="2759075" y="4714875"/>
            <a:ext cx="4127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9" name="Group 76">
            <a:extLst>
              <a:ext uri="{FF2B5EF4-FFF2-40B4-BE49-F238E27FC236}">
                <a16:creationId xmlns:a16="http://schemas.microsoft.com/office/drawing/2014/main" id="{C8F19D6D-F75A-49DC-8EF4-E04252939480}"/>
              </a:ext>
            </a:extLst>
          </p:cNvPr>
          <p:cNvGrpSpPr>
            <a:grpSpLocks/>
          </p:cNvGrpSpPr>
          <p:nvPr/>
        </p:nvGrpSpPr>
        <p:grpSpPr bwMode="auto">
          <a:xfrm>
            <a:off x="2663825" y="4889500"/>
            <a:ext cx="246063" cy="209550"/>
            <a:chOff x="1678" y="3080"/>
            <a:chExt cx="155" cy="132"/>
          </a:xfrm>
        </p:grpSpPr>
        <p:sp>
          <p:nvSpPr>
            <p:cNvPr id="192720" name="Line 74">
              <a:extLst>
                <a:ext uri="{FF2B5EF4-FFF2-40B4-BE49-F238E27FC236}">
                  <a16:creationId xmlns:a16="http://schemas.microsoft.com/office/drawing/2014/main" id="{D2CF9BB0-44A4-432A-AE90-9A035C147D8A}"/>
                </a:ext>
              </a:extLst>
            </p:cNvPr>
            <p:cNvSpPr>
              <a:spLocks noChangeShapeType="1"/>
            </p:cNvSpPr>
            <p:nvPr/>
          </p:nvSpPr>
          <p:spPr bwMode="auto">
            <a:xfrm flipH="1">
              <a:off x="1716" y="3080"/>
              <a:ext cx="117" cy="10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21" name="Freeform 75">
              <a:extLst>
                <a:ext uri="{FF2B5EF4-FFF2-40B4-BE49-F238E27FC236}">
                  <a16:creationId xmlns:a16="http://schemas.microsoft.com/office/drawing/2014/main" id="{D764888C-CC65-4958-9E1D-66F9BA6D01F9}"/>
                </a:ext>
              </a:extLst>
            </p:cNvPr>
            <p:cNvSpPr>
              <a:spLocks/>
            </p:cNvSpPr>
            <p:nvPr/>
          </p:nvSpPr>
          <p:spPr bwMode="auto">
            <a:xfrm>
              <a:off x="1678" y="3128"/>
              <a:ext cx="90" cy="84"/>
            </a:xfrm>
            <a:custGeom>
              <a:avLst/>
              <a:gdLst>
                <a:gd name="T0" fmla="*/ 36 w 90"/>
                <a:gd name="T1" fmla="*/ 0 h 84"/>
                <a:gd name="T2" fmla="*/ 0 w 90"/>
                <a:gd name="T3" fmla="*/ 84 h 84"/>
                <a:gd name="T4" fmla="*/ 90 w 90"/>
                <a:gd name="T5" fmla="*/ 62 h 84"/>
                <a:gd name="T6" fmla="*/ 44 w 90"/>
                <a:gd name="T7" fmla="*/ 48 h 84"/>
                <a:gd name="T8" fmla="*/ 36 w 90"/>
                <a:gd name="T9" fmla="*/ 0 h 84"/>
              </a:gdLst>
              <a:ahLst/>
              <a:cxnLst>
                <a:cxn ang="0">
                  <a:pos x="T0" y="T1"/>
                </a:cxn>
                <a:cxn ang="0">
                  <a:pos x="T2" y="T3"/>
                </a:cxn>
                <a:cxn ang="0">
                  <a:pos x="T4" y="T5"/>
                </a:cxn>
                <a:cxn ang="0">
                  <a:pos x="T6" y="T7"/>
                </a:cxn>
                <a:cxn ang="0">
                  <a:pos x="T8" y="T9"/>
                </a:cxn>
              </a:cxnLst>
              <a:rect l="0" t="0" r="r" b="b"/>
              <a:pathLst>
                <a:path w="90" h="84">
                  <a:moveTo>
                    <a:pt x="36" y="0"/>
                  </a:moveTo>
                  <a:lnTo>
                    <a:pt x="0" y="84"/>
                  </a:lnTo>
                  <a:lnTo>
                    <a:pt x="90" y="62"/>
                  </a:lnTo>
                  <a:lnTo>
                    <a:pt x="44" y="48"/>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16">
            <a:extLst>
              <a:ext uri="{FF2B5EF4-FFF2-40B4-BE49-F238E27FC236}">
                <a16:creationId xmlns:a16="http://schemas.microsoft.com/office/drawing/2014/main" id="{6868A118-E657-4CAA-BCB0-73304AD9352B}"/>
              </a:ext>
            </a:extLst>
          </p:cNvPr>
          <p:cNvGrpSpPr>
            <a:grpSpLocks/>
          </p:cNvGrpSpPr>
          <p:nvPr/>
        </p:nvGrpSpPr>
        <p:grpSpPr bwMode="auto">
          <a:xfrm>
            <a:off x="6627813" y="4652963"/>
            <a:ext cx="19050" cy="1476375"/>
            <a:chOff x="4175" y="2931"/>
            <a:chExt cx="12" cy="930"/>
          </a:xfrm>
        </p:grpSpPr>
        <p:sp>
          <p:nvSpPr>
            <p:cNvPr id="192681" name="Freeform 77">
              <a:extLst>
                <a:ext uri="{FF2B5EF4-FFF2-40B4-BE49-F238E27FC236}">
                  <a16:creationId xmlns:a16="http://schemas.microsoft.com/office/drawing/2014/main" id="{3C211BA2-6436-4C4E-B8FF-038CA537FE0B}"/>
                </a:ext>
              </a:extLst>
            </p:cNvPr>
            <p:cNvSpPr>
              <a:spLocks/>
            </p:cNvSpPr>
            <p:nvPr/>
          </p:nvSpPr>
          <p:spPr bwMode="auto">
            <a:xfrm>
              <a:off x="4175" y="2931"/>
              <a:ext cx="12" cy="12"/>
            </a:xfrm>
            <a:custGeom>
              <a:avLst/>
              <a:gdLst>
                <a:gd name="T0" fmla="*/ 12 w 12"/>
                <a:gd name="T1" fmla="*/ 8 h 12"/>
                <a:gd name="T2" fmla="*/ 12 w 12"/>
                <a:gd name="T3" fmla="*/ 6 h 12"/>
                <a:gd name="T4" fmla="*/ 10 w 12"/>
                <a:gd name="T5" fmla="*/ 4 h 12"/>
                <a:gd name="T6" fmla="*/ 8 w 12"/>
                <a:gd name="T7" fmla="*/ 2 h 12"/>
                <a:gd name="T8" fmla="*/ 6 w 12"/>
                <a:gd name="T9" fmla="*/ 0 h 12"/>
                <a:gd name="T10" fmla="*/ 6 w 12"/>
                <a:gd name="T11" fmla="*/ 0 h 12"/>
                <a:gd name="T12" fmla="*/ 4 w 12"/>
                <a:gd name="T13" fmla="*/ 2 h 12"/>
                <a:gd name="T14" fmla="*/ 2 w 12"/>
                <a:gd name="T15" fmla="*/ 4 h 12"/>
                <a:gd name="T16" fmla="*/ 0 w 12"/>
                <a:gd name="T17" fmla="*/ 6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12">
                  <a:moveTo>
                    <a:pt x="12" y="8"/>
                  </a:moveTo>
                  <a:lnTo>
                    <a:pt x="12" y="6"/>
                  </a:lnTo>
                  <a:lnTo>
                    <a:pt x="10" y="4"/>
                  </a:lnTo>
                  <a:lnTo>
                    <a:pt x="8" y="2"/>
                  </a:lnTo>
                  <a:lnTo>
                    <a:pt x="6" y="0"/>
                  </a:lnTo>
                  <a:lnTo>
                    <a:pt x="6" y="0"/>
                  </a:lnTo>
                  <a:lnTo>
                    <a:pt x="4" y="2"/>
                  </a:lnTo>
                  <a:lnTo>
                    <a:pt x="2" y="4"/>
                  </a:lnTo>
                  <a:lnTo>
                    <a:pt x="0" y="6"/>
                  </a:lnTo>
                  <a:lnTo>
                    <a:pt x="0" y="6"/>
                  </a:lnTo>
                  <a:lnTo>
                    <a:pt x="0" y="6"/>
                  </a:lnTo>
                  <a:lnTo>
                    <a:pt x="2" y="8"/>
                  </a:lnTo>
                  <a:lnTo>
                    <a:pt x="4" y="10"/>
                  </a:lnTo>
                  <a:lnTo>
                    <a:pt x="6" y="12"/>
                  </a:lnTo>
                  <a:lnTo>
                    <a:pt x="6" y="12"/>
                  </a:lnTo>
                  <a:lnTo>
                    <a:pt x="8" y="10"/>
                  </a:lnTo>
                  <a:lnTo>
                    <a:pt x="10" y="8"/>
                  </a:lnTo>
                  <a:lnTo>
                    <a:pt x="12" y="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2" name="Freeform 78">
              <a:extLst>
                <a:ext uri="{FF2B5EF4-FFF2-40B4-BE49-F238E27FC236}">
                  <a16:creationId xmlns:a16="http://schemas.microsoft.com/office/drawing/2014/main" id="{847612F9-7A6B-48E6-A9A9-E2F939227FF7}"/>
                </a:ext>
              </a:extLst>
            </p:cNvPr>
            <p:cNvSpPr>
              <a:spLocks/>
            </p:cNvSpPr>
            <p:nvPr/>
          </p:nvSpPr>
          <p:spPr bwMode="auto">
            <a:xfrm>
              <a:off x="4175" y="295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3" name="Freeform 79">
              <a:extLst>
                <a:ext uri="{FF2B5EF4-FFF2-40B4-BE49-F238E27FC236}">
                  <a16:creationId xmlns:a16="http://schemas.microsoft.com/office/drawing/2014/main" id="{C190B6C6-4CD1-46FA-895F-5CF43A08B6EA}"/>
                </a:ext>
              </a:extLst>
            </p:cNvPr>
            <p:cNvSpPr>
              <a:spLocks/>
            </p:cNvSpPr>
            <p:nvPr/>
          </p:nvSpPr>
          <p:spPr bwMode="auto">
            <a:xfrm>
              <a:off x="4175" y="297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4" name="Freeform 80">
              <a:extLst>
                <a:ext uri="{FF2B5EF4-FFF2-40B4-BE49-F238E27FC236}">
                  <a16:creationId xmlns:a16="http://schemas.microsoft.com/office/drawing/2014/main" id="{30961F36-7426-42D7-A849-D2D0F1B1F6C6}"/>
                </a:ext>
              </a:extLst>
            </p:cNvPr>
            <p:cNvSpPr>
              <a:spLocks/>
            </p:cNvSpPr>
            <p:nvPr/>
          </p:nvSpPr>
          <p:spPr bwMode="auto">
            <a:xfrm>
              <a:off x="4175" y="3003"/>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5" name="Freeform 81">
              <a:extLst>
                <a:ext uri="{FF2B5EF4-FFF2-40B4-BE49-F238E27FC236}">
                  <a16:creationId xmlns:a16="http://schemas.microsoft.com/office/drawing/2014/main" id="{BE9B5D18-79B3-44D5-AD73-1E211B0F94D9}"/>
                </a:ext>
              </a:extLst>
            </p:cNvPr>
            <p:cNvSpPr>
              <a:spLocks/>
            </p:cNvSpPr>
            <p:nvPr/>
          </p:nvSpPr>
          <p:spPr bwMode="auto">
            <a:xfrm>
              <a:off x="4175" y="3027"/>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6" name="Freeform 82">
              <a:extLst>
                <a:ext uri="{FF2B5EF4-FFF2-40B4-BE49-F238E27FC236}">
                  <a16:creationId xmlns:a16="http://schemas.microsoft.com/office/drawing/2014/main" id="{5070FBA3-E0DF-47B5-A509-42D9BECC2335}"/>
                </a:ext>
              </a:extLst>
            </p:cNvPr>
            <p:cNvSpPr>
              <a:spLocks/>
            </p:cNvSpPr>
            <p:nvPr/>
          </p:nvSpPr>
          <p:spPr bwMode="auto">
            <a:xfrm>
              <a:off x="4175" y="3051"/>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7" name="Freeform 83">
              <a:extLst>
                <a:ext uri="{FF2B5EF4-FFF2-40B4-BE49-F238E27FC236}">
                  <a16:creationId xmlns:a16="http://schemas.microsoft.com/office/drawing/2014/main" id="{B79AA039-0198-4ABC-8886-D32F41629314}"/>
                </a:ext>
              </a:extLst>
            </p:cNvPr>
            <p:cNvSpPr>
              <a:spLocks/>
            </p:cNvSpPr>
            <p:nvPr/>
          </p:nvSpPr>
          <p:spPr bwMode="auto">
            <a:xfrm>
              <a:off x="4175" y="307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8" name="Freeform 84">
              <a:extLst>
                <a:ext uri="{FF2B5EF4-FFF2-40B4-BE49-F238E27FC236}">
                  <a16:creationId xmlns:a16="http://schemas.microsoft.com/office/drawing/2014/main" id="{63692CC1-96FF-47F8-A5E1-7E1002BC0A74}"/>
                </a:ext>
              </a:extLst>
            </p:cNvPr>
            <p:cNvSpPr>
              <a:spLocks/>
            </p:cNvSpPr>
            <p:nvPr/>
          </p:nvSpPr>
          <p:spPr bwMode="auto">
            <a:xfrm>
              <a:off x="4175" y="310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89" name="Freeform 85">
              <a:extLst>
                <a:ext uri="{FF2B5EF4-FFF2-40B4-BE49-F238E27FC236}">
                  <a16:creationId xmlns:a16="http://schemas.microsoft.com/office/drawing/2014/main" id="{E9F6AA5A-30FE-4145-A2CD-17B2DD9C7EEC}"/>
                </a:ext>
              </a:extLst>
            </p:cNvPr>
            <p:cNvSpPr>
              <a:spLocks/>
            </p:cNvSpPr>
            <p:nvPr/>
          </p:nvSpPr>
          <p:spPr bwMode="auto">
            <a:xfrm>
              <a:off x="4175" y="312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0" name="Freeform 86">
              <a:extLst>
                <a:ext uri="{FF2B5EF4-FFF2-40B4-BE49-F238E27FC236}">
                  <a16:creationId xmlns:a16="http://schemas.microsoft.com/office/drawing/2014/main" id="{8950A5EE-56DF-4D0C-A6BD-B571283785AB}"/>
                </a:ext>
              </a:extLst>
            </p:cNvPr>
            <p:cNvSpPr>
              <a:spLocks/>
            </p:cNvSpPr>
            <p:nvPr/>
          </p:nvSpPr>
          <p:spPr bwMode="auto">
            <a:xfrm>
              <a:off x="4175" y="3148"/>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1" name="Freeform 87">
              <a:extLst>
                <a:ext uri="{FF2B5EF4-FFF2-40B4-BE49-F238E27FC236}">
                  <a16:creationId xmlns:a16="http://schemas.microsoft.com/office/drawing/2014/main" id="{C4B6FD4F-29B8-4BF9-9145-66EE3FD59470}"/>
                </a:ext>
              </a:extLst>
            </p:cNvPr>
            <p:cNvSpPr>
              <a:spLocks/>
            </p:cNvSpPr>
            <p:nvPr/>
          </p:nvSpPr>
          <p:spPr bwMode="auto">
            <a:xfrm>
              <a:off x="4175" y="3172"/>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2" name="Freeform 88">
              <a:extLst>
                <a:ext uri="{FF2B5EF4-FFF2-40B4-BE49-F238E27FC236}">
                  <a16:creationId xmlns:a16="http://schemas.microsoft.com/office/drawing/2014/main" id="{65D4444B-1B54-42AD-A710-4D04EA1B3BBE}"/>
                </a:ext>
              </a:extLst>
            </p:cNvPr>
            <p:cNvSpPr>
              <a:spLocks/>
            </p:cNvSpPr>
            <p:nvPr/>
          </p:nvSpPr>
          <p:spPr bwMode="auto">
            <a:xfrm>
              <a:off x="4175" y="319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3" name="Freeform 89">
              <a:extLst>
                <a:ext uri="{FF2B5EF4-FFF2-40B4-BE49-F238E27FC236}">
                  <a16:creationId xmlns:a16="http://schemas.microsoft.com/office/drawing/2014/main" id="{17BE02D2-8275-4B94-B803-A24BC4B1C224}"/>
                </a:ext>
              </a:extLst>
            </p:cNvPr>
            <p:cNvSpPr>
              <a:spLocks/>
            </p:cNvSpPr>
            <p:nvPr/>
          </p:nvSpPr>
          <p:spPr bwMode="auto">
            <a:xfrm>
              <a:off x="4175" y="3220"/>
              <a:ext cx="12" cy="13"/>
            </a:xfrm>
            <a:custGeom>
              <a:avLst/>
              <a:gdLst>
                <a:gd name="T0" fmla="*/ 12 w 12"/>
                <a:gd name="T1" fmla="*/ 7 h 13"/>
                <a:gd name="T2" fmla="*/ 12 w 12"/>
                <a:gd name="T3" fmla="*/ 5 h 13"/>
                <a:gd name="T4" fmla="*/ 12 w 12"/>
                <a:gd name="T5" fmla="*/ 2 h 13"/>
                <a:gd name="T6" fmla="*/ 10 w 12"/>
                <a:gd name="T7" fmla="*/ 0 h 13"/>
                <a:gd name="T8" fmla="*/ 8 w 12"/>
                <a:gd name="T9" fmla="*/ 0 h 13"/>
                <a:gd name="T10" fmla="*/ 6 w 12"/>
                <a:gd name="T11" fmla="*/ 0 h 13"/>
                <a:gd name="T12" fmla="*/ 4 w 12"/>
                <a:gd name="T13" fmla="*/ 0 h 13"/>
                <a:gd name="T14" fmla="*/ 2 w 12"/>
                <a:gd name="T15" fmla="*/ 2 h 13"/>
                <a:gd name="T16" fmla="*/ 0 w 12"/>
                <a:gd name="T17" fmla="*/ 5 h 13"/>
                <a:gd name="T18" fmla="*/ 0 w 12"/>
                <a:gd name="T19" fmla="*/ 7 h 13"/>
                <a:gd name="T20" fmla="*/ 0 w 12"/>
                <a:gd name="T21" fmla="*/ 7 h 13"/>
                <a:gd name="T22" fmla="*/ 2 w 12"/>
                <a:gd name="T23" fmla="*/ 9 h 13"/>
                <a:gd name="T24" fmla="*/ 4 w 12"/>
                <a:gd name="T25" fmla="*/ 11 h 13"/>
                <a:gd name="T26" fmla="*/ 6 w 12"/>
                <a:gd name="T27" fmla="*/ 13 h 13"/>
                <a:gd name="T28" fmla="*/ 6 w 12"/>
                <a:gd name="T29" fmla="*/ 13 h 13"/>
                <a:gd name="T30" fmla="*/ 8 w 12"/>
                <a:gd name="T31" fmla="*/ 11 h 13"/>
                <a:gd name="T32" fmla="*/ 10 w 12"/>
                <a:gd name="T33" fmla="*/ 9 h 13"/>
                <a:gd name="T34" fmla="*/ 12 w 12"/>
                <a:gd name="T35" fmla="*/ 9 h 13"/>
                <a:gd name="T36" fmla="*/ 12 w 12"/>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3">
                  <a:moveTo>
                    <a:pt x="12" y="7"/>
                  </a:moveTo>
                  <a:lnTo>
                    <a:pt x="12" y="5"/>
                  </a:lnTo>
                  <a:lnTo>
                    <a:pt x="12" y="2"/>
                  </a:lnTo>
                  <a:lnTo>
                    <a:pt x="10" y="0"/>
                  </a:lnTo>
                  <a:lnTo>
                    <a:pt x="8" y="0"/>
                  </a:lnTo>
                  <a:lnTo>
                    <a:pt x="6" y="0"/>
                  </a:lnTo>
                  <a:lnTo>
                    <a:pt x="4" y="0"/>
                  </a:lnTo>
                  <a:lnTo>
                    <a:pt x="2" y="2"/>
                  </a:lnTo>
                  <a:lnTo>
                    <a:pt x="0" y="5"/>
                  </a:lnTo>
                  <a:lnTo>
                    <a:pt x="0" y="7"/>
                  </a:lnTo>
                  <a:lnTo>
                    <a:pt x="0" y="7"/>
                  </a:lnTo>
                  <a:lnTo>
                    <a:pt x="2" y="9"/>
                  </a:lnTo>
                  <a:lnTo>
                    <a:pt x="4" y="11"/>
                  </a:lnTo>
                  <a:lnTo>
                    <a:pt x="6" y="13"/>
                  </a:lnTo>
                  <a:lnTo>
                    <a:pt x="6" y="13"/>
                  </a:lnTo>
                  <a:lnTo>
                    <a:pt x="8" y="11"/>
                  </a:lnTo>
                  <a:lnTo>
                    <a:pt x="10" y="9"/>
                  </a:lnTo>
                  <a:lnTo>
                    <a:pt x="12" y="9"/>
                  </a:lnTo>
                  <a:lnTo>
                    <a:pt x="1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4" name="Freeform 90">
              <a:extLst>
                <a:ext uri="{FF2B5EF4-FFF2-40B4-BE49-F238E27FC236}">
                  <a16:creationId xmlns:a16="http://schemas.microsoft.com/office/drawing/2014/main" id="{9A54BEFB-1A2E-4A79-9BA5-B8389C726AFE}"/>
                </a:ext>
              </a:extLst>
            </p:cNvPr>
            <p:cNvSpPr>
              <a:spLocks/>
            </p:cNvSpPr>
            <p:nvPr/>
          </p:nvSpPr>
          <p:spPr bwMode="auto">
            <a:xfrm>
              <a:off x="4175" y="324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5" name="Freeform 91">
              <a:extLst>
                <a:ext uri="{FF2B5EF4-FFF2-40B4-BE49-F238E27FC236}">
                  <a16:creationId xmlns:a16="http://schemas.microsoft.com/office/drawing/2014/main" id="{A4DD2DC3-27E7-42FF-ABC8-9D232B9900CA}"/>
                </a:ext>
              </a:extLst>
            </p:cNvPr>
            <p:cNvSpPr>
              <a:spLocks/>
            </p:cNvSpPr>
            <p:nvPr/>
          </p:nvSpPr>
          <p:spPr bwMode="auto">
            <a:xfrm>
              <a:off x="4175" y="326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6" name="Freeform 92">
              <a:extLst>
                <a:ext uri="{FF2B5EF4-FFF2-40B4-BE49-F238E27FC236}">
                  <a16:creationId xmlns:a16="http://schemas.microsoft.com/office/drawing/2014/main" id="{3CFAC331-CE3C-4675-8B2E-081EA02439EF}"/>
                </a:ext>
              </a:extLst>
            </p:cNvPr>
            <p:cNvSpPr>
              <a:spLocks/>
            </p:cNvSpPr>
            <p:nvPr/>
          </p:nvSpPr>
          <p:spPr bwMode="auto">
            <a:xfrm>
              <a:off x="4175" y="3293"/>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7" name="Freeform 93">
              <a:extLst>
                <a:ext uri="{FF2B5EF4-FFF2-40B4-BE49-F238E27FC236}">
                  <a16:creationId xmlns:a16="http://schemas.microsoft.com/office/drawing/2014/main" id="{3C83B185-7516-4083-95F8-F10C21D2909D}"/>
                </a:ext>
              </a:extLst>
            </p:cNvPr>
            <p:cNvSpPr>
              <a:spLocks/>
            </p:cNvSpPr>
            <p:nvPr/>
          </p:nvSpPr>
          <p:spPr bwMode="auto">
            <a:xfrm>
              <a:off x="4175" y="3317"/>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8" name="Freeform 94">
              <a:extLst>
                <a:ext uri="{FF2B5EF4-FFF2-40B4-BE49-F238E27FC236}">
                  <a16:creationId xmlns:a16="http://schemas.microsoft.com/office/drawing/2014/main" id="{796858DF-7082-49E2-8E95-19C381E1D753}"/>
                </a:ext>
              </a:extLst>
            </p:cNvPr>
            <p:cNvSpPr>
              <a:spLocks/>
            </p:cNvSpPr>
            <p:nvPr/>
          </p:nvSpPr>
          <p:spPr bwMode="auto">
            <a:xfrm>
              <a:off x="4175" y="3341"/>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99" name="Freeform 95">
              <a:extLst>
                <a:ext uri="{FF2B5EF4-FFF2-40B4-BE49-F238E27FC236}">
                  <a16:creationId xmlns:a16="http://schemas.microsoft.com/office/drawing/2014/main" id="{68BF95BD-549E-448F-83CF-850C1715C73B}"/>
                </a:ext>
              </a:extLst>
            </p:cNvPr>
            <p:cNvSpPr>
              <a:spLocks/>
            </p:cNvSpPr>
            <p:nvPr/>
          </p:nvSpPr>
          <p:spPr bwMode="auto">
            <a:xfrm>
              <a:off x="4175" y="336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0" name="Freeform 96">
              <a:extLst>
                <a:ext uri="{FF2B5EF4-FFF2-40B4-BE49-F238E27FC236}">
                  <a16:creationId xmlns:a16="http://schemas.microsoft.com/office/drawing/2014/main" id="{879E05EE-5803-477F-933F-BB6CD7613717}"/>
                </a:ext>
              </a:extLst>
            </p:cNvPr>
            <p:cNvSpPr>
              <a:spLocks/>
            </p:cNvSpPr>
            <p:nvPr/>
          </p:nvSpPr>
          <p:spPr bwMode="auto">
            <a:xfrm>
              <a:off x="4175" y="339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1" name="Freeform 97">
              <a:extLst>
                <a:ext uri="{FF2B5EF4-FFF2-40B4-BE49-F238E27FC236}">
                  <a16:creationId xmlns:a16="http://schemas.microsoft.com/office/drawing/2014/main" id="{9CF9546B-8E5E-4743-ACB0-38E54C2891D1}"/>
                </a:ext>
              </a:extLst>
            </p:cNvPr>
            <p:cNvSpPr>
              <a:spLocks/>
            </p:cNvSpPr>
            <p:nvPr/>
          </p:nvSpPr>
          <p:spPr bwMode="auto">
            <a:xfrm>
              <a:off x="4175" y="341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2" name="Freeform 98">
              <a:extLst>
                <a:ext uri="{FF2B5EF4-FFF2-40B4-BE49-F238E27FC236}">
                  <a16:creationId xmlns:a16="http://schemas.microsoft.com/office/drawing/2014/main" id="{74B14725-5731-440C-BF8A-4A19C19A7182}"/>
                </a:ext>
              </a:extLst>
            </p:cNvPr>
            <p:cNvSpPr>
              <a:spLocks/>
            </p:cNvSpPr>
            <p:nvPr/>
          </p:nvSpPr>
          <p:spPr bwMode="auto">
            <a:xfrm>
              <a:off x="4175" y="3438"/>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3" name="Freeform 99">
              <a:extLst>
                <a:ext uri="{FF2B5EF4-FFF2-40B4-BE49-F238E27FC236}">
                  <a16:creationId xmlns:a16="http://schemas.microsoft.com/office/drawing/2014/main" id="{ECC94758-D049-4682-96FF-69AE8D98E7A0}"/>
                </a:ext>
              </a:extLst>
            </p:cNvPr>
            <p:cNvSpPr>
              <a:spLocks/>
            </p:cNvSpPr>
            <p:nvPr/>
          </p:nvSpPr>
          <p:spPr bwMode="auto">
            <a:xfrm>
              <a:off x="4175" y="3462"/>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4" name="Freeform 100">
              <a:extLst>
                <a:ext uri="{FF2B5EF4-FFF2-40B4-BE49-F238E27FC236}">
                  <a16:creationId xmlns:a16="http://schemas.microsoft.com/office/drawing/2014/main" id="{3C671992-A83B-4943-A17C-789AF0B5818F}"/>
                </a:ext>
              </a:extLst>
            </p:cNvPr>
            <p:cNvSpPr>
              <a:spLocks/>
            </p:cNvSpPr>
            <p:nvPr/>
          </p:nvSpPr>
          <p:spPr bwMode="auto">
            <a:xfrm>
              <a:off x="4175" y="348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5" name="Freeform 101">
              <a:extLst>
                <a:ext uri="{FF2B5EF4-FFF2-40B4-BE49-F238E27FC236}">
                  <a16:creationId xmlns:a16="http://schemas.microsoft.com/office/drawing/2014/main" id="{D4486A3D-1CC2-4C39-856D-0510A01C15B2}"/>
                </a:ext>
              </a:extLst>
            </p:cNvPr>
            <p:cNvSpPr>
              <a:spLocks/>
            </p:cNvSpPr>
            <p:nvPr/>
          </p:nvSpPr>
          <p:spPr bwMode="auto">
            <a:xfrm>
              <a:off x="4175" y="351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6" name="Freeform 102">
              <a:extLst>
                <a:ext uri="{FF2B5EF4-FFF2-40B4-BE49-F238E27FC236}">
                  <a16:creationId xmlns:a16="http://schemas.microsoft.com/office/drawing/2014/main" id="{24628330-16FD-41BE-B3C7-E70B5770100F}"/>
                </a:ext>
              </a:extLst>
            </p:cNvPr>
            <p:cNvSpPr>
              <a:spLocks/>
            </p:cNvSpPr>
            <p:nvPr/>
          </p:nvSpPr>
          <p:spPr bwMode="auto">
            <a:xfrm>
              <a:off x="4175" y="3534"/>
              <a:ext cx="12" cy="13"/>
            </a:xfrm>
            <a:custGeom>
              <a:avLst/>
              <a:gdLst>
                <a:gd name="T0" fmla="*/ 12 w 12"/>
                <a:gd name="T1" fmla="*/ 7 h 13"/>
                <a:gd name="T2" fmla="*/ 12 w 12"/>
                <a:gd name="T3" fmla="*/ 5 h 13"/>
                <a:gd name="T4" fmla="*/ 12 w 12"/>
                <a:gd name="T5" fmla="*/ 2 h 13"/>
                <a:gd name="T6" fmla="*/ 10 w 12"/>
                <a:gd name="T7" fmla="*/ 0 h 13"/>
                <a:gd name="T8" fmla="*/ 8 w 12"/>
                <a:gd name="T9" fmla="*/ 0 h 13"/>
                <a:gd name="T10" fmla="*/ 6 w 12"/>
                <a:gd name="T11" fmla="*/ 0 h 13"/>
                <a:gd name="T12" fmla="*/ 4 w 12"/>
                <a:gd name="T13" fmla="*/ 0 h 13"/>
                <a:gd name="T14" fmla="*/ 2 w 12"/>
                <a:gd name="T15" fmla="*/ 2 h 13"/>
                <a:gd name="T16" fmla="*/ 0 w 12"/>
                <a:gd name="T17" fmla="*/ 5 h 13"/>
                <a:gd name="T18" fmla="*/ 0 w 12"/>
                <a:gd name="T19" fmla="*/ 7 h 13"/>
                <a:gd name="T20" fmla="*/ 0 w 12"/>
                <a:gd name="T21" fmla="*/ 7 h 13"/>
                <a:gd name="T22" fmla="*/ 2 w 12"/>
                <a:gd name="T23" fmla="*/ 9 h 13"/>
                <a:gd name="T24" fmla="*/ 4 w 12"/>
                <a:gd name="T25" fmla="*/ 11 h 13"/>
                <a:gd name="T26" fmla="*/ 6 w 12"/>
                <a:gd name="T27" fmla="*/ 13 h 13"/>
                <a:gd name="T28" fmla="*/ 6 w 12"/>
                <a:gd name="T29" fmla="*/ 13 h 13"/>
                <a:gd name="T30" fmla="*/ 8 w 12"/>
                <a:gd name="T31" fmla="*/ 11 h 13"/>
                <a:gd name="T32" fmla="*/ 10 w 12"/>
                <a:gd name="T33" fmla="*/ 9 h 13"/>
                <a:gd name="T34" fmla="*/ 12 w 12"/>
                <a:gd name="T35" fmla="*/ 9 h 13"/>
                <a:gd name="T36" fmla="*/ 12 w 12"/>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3">
                  <a:moveTo>
                    <a:pt x="12" y="7"/>
                  </a:moveTo>
                  <a:lnTo>
                    <a:pt x="12" y="5"/>
                  </a:lnTo>
                  <a:lnTo>
                    <a:pt x="12" y="2"/>
                  </a:lnTo>
                  <a:lnTo>
                    <a:pt x="10" y="0"/>
                  </a:lnTo>
                  <a:lnTo>
                    <a:pt x="8" y="0"/>
                  </a:lnTo>
                  <a:lnTo>
                    <a:pt x="6" y="0"/>
                  </a:lnTo>
                  <a:lnTo>
                    <a:pt x="4" y="0"/>
                  </a:lnTo>
                  <a:lnTo>
                    <a:pt x="2" y="2"/>
                  </a:lnTo>
                  <a:lnTo>
                    <a:pt x="0" y="5"/>
                  </a:lnTo>
                  <a:lnTo>
                    <a:pt x="0" y="7"/>
                  </a:lnTo>
                  <a:lnTo>
                    <a:pt x="0" y="7"/>
                  </a:lnTo>
                  <a:lnTo>
                    <a:pt x="2" y="9"/>
                  </a:lnTo>
                  <a:lnTo>
                    <a:pt x="4" y="11"/>
                  </a:lnTo>
                  <a:lnTo>
                    <a:pt x="6" y="13"/>
                  </a:lnTo>
                  <a:lnTo>
                    <a:pt x="6" y="13"/>
                  </a:lnTo>
                  <a:lnTo>
                    <a:pt x="8" y="11"/>
                  </a:lnTo>
                  <a:lnTo>
                    <a:pt x="10" y="9"/>
                  </a:lnTo>
                  <a:lnTo>
                    <a:pt x="12" y="9"/>
                  </a:lnTo>
                  <a:lnTo>
                    <a:pt x="1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7" name="Freeform 103">
              <a:extLst>
                <a:ext uri="{FF2B5EF4-FFF2-40B4-BE49-F238E27FC236}">
                  <a16:creationId xmlns:a16="http://schemas.microsoft.com/office/drawing/2014/main" id="{21F91B14-42FD-4EE6-9962-1AE1A6C1E836}"/>
                </a:ext>
              </a:extLst>
            </p:cNvPr>
            <p:cNvSpPr>
              <a:spLocks/>
            </p:cNvSpPr>
            <p:nvPr/>
          </p:nvSpPr>
          <p:spPr bwMode="auto">
            <a:xfrm>
              <a:off x="4175" y="355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8" name="Freeform 104">
              <a:extLst>
                <a:ext uri="{FF2B5EF4-FFF2-40B4-BE49-F238E27FC236}">
                  <a16:creationId xmlns:a16="http://schemas.microsoft.com/office/drawing/2014/main" id="{83A99A31-F9CB-4285-9FFD-95A49003EED2}"/>
                </a:ext>
              </a:extLst>
            </p:cNvPr>
            <p:cNvSpPr>
              <a:spLocks/>
            </p:cNvSpPr>
            <p:nvPr/>
          </p:nvSpPr>
          <p:spPr bwMode="auto">
            <a:xfrm>
              <a:off x="4175" y="3583"/>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09" name="Freeform 105">
              <a:extLst>
                <a:ext uri="{FF2B5EF4-FFF2-40B4-BE49-F238E27FC236}">
                  <a16:creationId xmlns:a16="http://schemas.microsoft.com/office/drawing/2014/main" id="{5EFD9592-EC4E-43D2-9CDD-A3DDC01E281B}"/>
                </a:ext>
              </a:extLst>
            </p:cNvPr>
            <p:cNvSpPr>
              <a:spLocks/>
            </p:cNvSpPr>
            <p:nvPr/>
          </p:nvSpPr>
          <p:spPr bwMode="auto">
            <a:xfrm>
              <a:off x="4175" y="3607"/>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0" name="Freeform 106">
              <a:extLst>
                <a:ext uri="{FF2B5EF4-FFF2-40B4-BE49-F238E27FC236}">
                  <a16:creationId xmlns:a16="http://schemas.microsoft.com/office/drawing/2014/main" id="{DF2CFC3F-E7DD-4875-BA52-9BF9E99BCEBC}"/>
                </a:ext>
              </a:extLst>
            </p:cNvPr>
            <p:cNvSpPr>
              <a:spLocks/>
            </p:cNvSpPr>
            <p:nvPr/>
          </p:nvSpPr>
          <p:spPr bwMode="auto">
            <a:xfrm>
              <a:off x="4175" y="3631"/>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1" name="Freeform 107">
              <a:extLst>
                <a:ext uri="{FF2B5EF4-FFF2-40B4-BE49-F238E27FC236}">
                  <a16:creationId xmlns:a16="http://schemas.microsoft.com/office/drawing/2014/main" id="{AA0F0344-A298-4FF4-AA64-F431CCB0F1CD}"/>
                </a:ext>
              </a:extLst>
            </p:cNvPr>
            <p:cNvSpPr>
              <a:spLocks/>
            </p:cNvSpPr>
            <p:nvPr/>
          </p:nvSpPr>
          <p:spPr bwMode="auto">
            <a:xfrm>
              <a:off x="4175" y="365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2" name="Freeform 108">
              <a:extLst>
                <a:ext uri="{FF2B5EF4-FFF2-40B4-BE49-F238E27FC236}">
                  <a16:creationId xmlns:a16="http://schemas.microsoft.com/office/drawing/2014/main" id="{4C587347-5247-40C1-95D4-C53AF017204E}"/>
                </a:ext>
              </a:extLst>
            </p:cNvPr>
            <p:cNvSpPr>
              <a:spLocks/>
            </p:cNvSpPr>
            <p:nvPr/>
          </p:nvSpPr>
          <p:spPr bwMode="auto">
            <a:xfrm>
              <a:off x="4175" y="367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3" name="Freeform 109">
              <a:extLst>
                <a:ext uri="{FF2B5EF4-FFF2-40B4-BE49-F238E27FC236}">
                  <a16:creationId xmlns:a16="http://schemas.microsoft.com/office/drawing/2014/main" id="{5FAF4C04-C875-437F-8208-6A3FEABB9FB9}"/>
                </a:ext>
              </a:extLst>
            </p:cNvPr>
            <p:cNvSpPr>
              <a:spLocks/>
            </p:cNvSpPr>
            <p:nvPr/>
          </p:nvSpPr>
          <p:spPr bwMode="auto">
            <a:xfrm>
              <a:off x="4175" y="370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4" name="Freeform 110">
              <a:extLst>
                <a:ext uri="{FF2B5EF4-FFF2-40B4-BE49-F238E27FC236}">
                  <a16:creationId xmlns:a16="http://schemas.microsoft.com/office/drawing/2014/main" id="{6C5A6A82-D776-4A68-A1DF-386086663B6B}"/>
                </a:ext>
              </a:extLst>
            </p:cNvPr>
            <p:cNvSpPr>
              <a:spLocks/>
            </p:cNvSpPr>
            <p:nvPr/>
          </p:nvSpPr>
          <p:spPr bwMode="auto">
            <a:xfrm>
              <a:off x="4175" y="3728"/>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5" name="Freeform 111">
              <a:extLst>
                <a:ext uri="{FF2B5EF4-FFF2-40B4-BE49-F238E27FC236}">
                  <a16:creationId xmlns:a16="http://schemas.microsoft.com/office/drawing/2014/main" id="{17EDDB80-974D-4C47-87F8-132735F470BC}"/>
                </a:ext>
              </a:extLst>
            </p:cNvPr>
            <p:cNvSpPr>
              <a:spLocks/>
            </p:cNvSpPr>
            <p:nvPr/>
          </p:nvSpPr>
          <p:spPr bwMode="auto">
            <a:xfrm>
              <a:off x="4175" y="3752"/>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6" name="Freeform 112">
              <a:extLst>
                <a:ext uri="{FF2B5EF4-FFF2-40B4-BE49-F238E27FC236}">
                  <a16:creationId xmlns:a16="http://schemas.microsoft.com/office/drawing/2014/main" id="{3803C505-B5F8-4B78-AF17-DAEDB641E39D}"/>
                </a:ext>
              </a:extLst>
            </p:cNvPr>
            <p:cNvSpPr>
              <a:spLocks/>
            </p:cNvSpPr>
            <p:nvPr/>
          </p:nvSpPr>
          <p:spPr bwMode="auto">
            <a:xfrm>
              <a:off x="4175" y="377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7" name="Freeform 113">
              <a:extLst>
                <a:ext uri="{FF2B5EF4-FFF2-40B4-BE49-F238E27FC236}">
                  <a16:creationId xmlns:a16="http://schemas.microsoft.com/office/drawing/2014/main" id="{04721FC7-9CC3-458B-9A7E-34226C4BB167}"/>
                </a:ext>
              </a:extLst>
            </p:cNvPr>
            <p:cNvSpPr>
              <a:spLocks/>
            </p:cNvSpPr>
            <p:nvPr/>
          </p:nvSpPr>
          <p:spPr bwMode="auto">
            <a:xfrm>
              <a:off x="4175" y="380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8" name="Freeform 114">
              <a:extLst>
                <a:ext uri="{FF2B5EF4-FFF2-40B4-BE49-F238E27FC236}">
                  <a16:creationId xmlns:a16="http://schemas.microsoft.com/office/drawing/2014/main" id="{EA105F09-D6F3-48CF-9853-1352742A0370}"/>
                </a:ext>
              </a:extLst>
            </p:cNvPr>
            <p:cNvSpPr>
              <a:spLocks/>
            </p:cNvSpPr>
            <p:nvPr/>
          </p:nvSpPr>
          <p:spPr bwMode="auto">
            <a:xfrm>
              <a:off x="4175" y="382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19" name="Freeform 115">
              <a:extLst>
                <a:ext uri="{FF2B5EF4-FFF2-40B4-BE49-F238E27FC236}">
                  <a16:creationId xmlns:a16="http://schemas.microsoft.com/office/drawing/2014/main" id="{80E30E79-B7FD-4117-B8D9-0FD7D5A0A733}"/>
                </a:ext>
              </a:extLst>
            </p:cNvPr>
            <p:cNvSpPr>
              <a:spLocks/>
            </p:cNvSpPr>
            <p:nvPr/>
          </p:nvSpPr>
          <p:spPr bwMode="auto">
            <a:xfrm>
              <a:off x="4175" y="3848"/>
              <a:ext cx="12" cy="13"/>
            </a:xfrm>
            <a:custGeom>
              <a:avLst/>
              <a:gdLst>
                <a:gd name="T0" fmla="*/ 12 w 12"/>
                <a:gd name="T1" fmla="*/ 7 h 13"/>
                <a:gd name="T2" fmla="*/ 12 w 12"/>
                <a:gd name="T3" fmla="*/ 5 h 13"/>
                <a:gd name="T4" fmla="*/ 12 w 12"/>
                <a:gd name="T5" fmla="*/ 2 h 13"/>
                <a:gd name="T6" fmla="*/ 10 w 12"/>
                <a:gd name="T7" fmla="*/ 0 h 13"/>
                <a:gd name="T8" fmla="*/ 8 w 12"/>
                <a:gd name="T9" fmla="*/ 0 h 13"/>
                <a:gd name="T10" fmla="*/ 6 w 12"/>
                <a:gd name="T11" fmla="*/ 0 h 13"/>
                <a:gd name="T12" fmla="*/ 4 w 12"/>
                <a:gd name="T13" fmla="*/ 0 h 13"/>
                <a:gd name="T14" fmla="*/ 2 w 12"/>
                <a:gd name="T15" fmla="*/ 2 h 13"/>
                <a:gd name="T16" fmla="*/ 0 w 12"/>
                <a:gd name="T17" fmla="*/ 5 h 13"/>
                <a:gd name="T18" fmla="*/ 0 w 12"/>
                <a:gd name="T19" fmla="*/ 7 h 13"/>
                <a:gd name="T20" fmla="*/ 0 w 12"/>
                <a:gd name="T21" fmla="*/ 7 h 13"/>
                <a:gd name="T22" fmla="*/ 2 w 12"/>
                <a:gd name="T23" fmla="*/ 9 h 13"/>
                <a:gd name="T24" fmla="*/ 4 w 12"/>
                <a:gd name="T25" fmla="*/ 11 h 13"/>
                <a:gd name="T26" fmla="*/ 6 w 12"/>
                <a:gd name="T27" fmla="*/ 13 h 13"/>
                <a:gd name="T28" fmla="*/ 6 w 12"/>
                <a:gd name="T29" fmla="*/ 13 h 13"/>
                <a:gd name="T30" fmla="*/ 8 w 12"/>
                <a:gd name="T31" fmla="*/ 11 h 13"/>
                <a:gd name="T32" fmla="*/ 10 w 12"/>
                <a:gd name="T33" fmla="*/ 9 h 13"/>
                <a:gd name="T34" fmla="*/ 12 w 12"/>
                <a:gd name="T35" fmla="*/ 9 h 13"/>
                <a:gd name="T36" fmla="*/ 12 w 12"/>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3">
                  <a:moveTo>
                    <a:pt x="12" y="7"/>
                  </a:moveTo>
                  <a:lnTo>
                    <a:pt x="12" y="5"/>
                  </a:lnTo>
                  <a:lnTo>
                    <a:pt x="12" y="2"/>
                  </a:lnTo>
                  <a:lnTo>
                    <a:pt x="10" y="0"/>
                  </a:lnTo>
                  <a:lnTo>
                    <a:pt x="8" y="0"/>
                  </a:lnTo>
                  <a:lnTo>
                    <a:pt x="6" y="0"/>
                  </a:lnTo>
                  <a:lnTo>
                    <a:pt x="4" y="0"/>
                  </a:lnTo>
                  <a:lnTo>
                    <a:pt x="2" y="2"/>
                  </a:lnTo>
                  <a:lnTo>
                    <a:pt x="0" y="5"/>
                  </a:lnTo>
                  <a:lnTo>
                    <a:pt x="0" y="7"/>
                  </a:lnTo>
                  <a:lnTo>
                    <a:pt x="0" y="7"/>
                  </a:lnTo>
                  <a:lnTo>
                    <a:pt x="2" y="9"/>
                  </a:lnTo>
                  <a:lnTo>
                    <a:pt x="4" y="11"/>
                  </a:lnTo>
                  <a:lnTo>
                    <a:pt x="6" y="13"/>
                  </a:lnTo>
                  <a:lnTo>
                    <a:pt x="6" y="13"/>
                  </a:lnTo>
                  <a:lnTo>
                    <a:pt x="8" y="11"/>
                  </a:lnTo>
                  <a:lnTo>
                    <a:pt x="10" y="9"/>
                  </a:lnTo>
                  <a:lnTo>
                    <a:pt x="12" y="9"/>
                  </a:lnTo>
                  <a:lnTo>
                    <a:pt x="1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 name="Freeform 117">
            <a:extLst>
              <a:ext uri="{FF2B5EF4-FFF2-40B4-BE49-F238E27FC236}">
                <a16:creationId xmlns:a16="http://schemas.microsoft.com/office/drawing/2014/main" id="{00E804D7-ABFE-49A0-A6BE-11EDF3EEDE05}"/>
              </a:ext>
            </a:extLst>
          </p:cNvPr>
          <p:cNvSpPr>
            <a:spLocks/>
          </p:cNvSpPr>
          <p:nvPr/>
        </p:nvSpPr>
        <p:spPr bwMode="auto">
          <a:xfrm>
            <a:off x="6634163" y="4616450"/>
            <a:ext cx="593725" cy="61913"/>
          </a:xfrm>
          <a:custGeom>
            <a:avLst/>
            <a:gdLst>
              <a:gd name="T0" fmla="*/ 0 w 374"/>
              <a:gd name="T1" fmla="*/ 11 h 39"/>
              <a:gd name="T2" fmla="*/ 0 w 374"/>
              <a:gd name="T3" fmla="*/ 39 h 39"/>
              <a:gd name="T4" fmla="*/ 374 w 374"/>
              <a:gd name="T5" fmla="*/ 29 h 39"/>
              <a:gd name="T6" fmla="*/ 374 w 374"/>
              <a:gd name="T7" fmla="*/ 0 h 39"/>
              <a:gd name="T8" fmla="*/ 0 w 374"/>
              <a:gd name="T9" fmla="*/ 11 h 39"/>
            </a:gdLst>
            <a:ahLst/>
            <a:cxnLst>
              <a:cxn ang="0">
                <a:pos x="T0" y="T1"/>
              </a:cxn>
              <a:cxn ang="0">
                <a:pos x="T2" y="T3"/>
              </a:cxn>
              <a:cxn ang="0">
                <a:pos x="T4" y="T5"/>
              </a:cxn>
              <a:cxn ang="0">
                <a:pos x="T6" y="T7"/>
              </a:cxn>
              <a:cxn ang="0">
                <a:pos x="T8" y="T9"/>
              </a:cxn>
            </a:cxnLst>
            <a:rect l="0" t="0" r="r" b="b"/>
            <a:pathLst>
              <a:path w="374" h="39">
                <a:moveTo>
                  <a:pt x="0" y="11"/>
                </a:moveTo>
                <a:lnTo>
                  <a:pt x="0" y="39"/>
                </a:lnTo>
                <a:lnTo>
                  <a:pt x="374" y="29"/>
                </a:lnTo>
                <a:lnTo>
                  <a:pt x="374" y="0"/>
                </a:lnTo>
                <a:lnTo>
                  <a:pt x="0" y="1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18">
            <a:extLst>
              <a:ext uri="{FF2B5EF4-FFF2-40B4-BE49-F238E27FC236}">
                <a16:creationId xmlns:a16="http://schemas.microsoft.com/office/drawing/2014/main" id="{98F0F3FE-0EB7-40AF-B9DF-0EECDEA57C51}"/>
              </a:ext>
            </a:extLst>
          </p:cNvPr>
          <p:cNvSpPr>
            <a:spLocks noChangeArrowheads="1"/>
          </p:cNvSpPr>
          <p:nvPr/>
        </p:nvSpPr>
        <p:spPr bwMode="auto">
          <a:xfrm>
            <a:off x="6416675" y="6051550"/>
            <a:ext cx="4762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19">
            <a:extLst>
              <a:ext uri="{FF2B5EF4-FFF2-40B4-BE49-F238E27FC236}">
                <a16:creationId xmlns:a16="http://schemas.microsoft.com/office/drawing/2014/main" id="{14895DFD-E928-457C-B5D9-B8E0075E6753}"/>
              </a:ext>
            </a:extLst>
          </p:cNvPr>
          <p:cNvSpPr>
            <a:spLocks noChangeArrowheads="1"/>
          </p:cNvSpPr>
          <p:nvPr/>
        </p:nvSpPr>
        <p:spPr bwMode="auto">
          <a:xfrm>
            <a:off x="6602413" y="6149975"/>
            <a:ext cx="1857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Helvetica" panose="020B060402020202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120">
            <a:extLst>
              <a:ext uri="{FF2B5EF4-FFF2-40B4-BE49-F238E27FC236}">
                <a16:creationId xmlns:a16="http://schemas.microsoft.com/office/drawing/2014/main" id="{438A554D-6BC2-4799-BC98-14A782435D7C}"/>
              </a:ext>
            </a:extLst>
          </p:cNvPr>
          <p:cNvSpPr>
            <a:spLocks noChangeArrowheads="1"/>
          </p:cNvSpPr>
          <p:nvPr/>
        </p:nvSpPr>
        <p:spPr bwMode="auto">
          <a:xfrm>
            <a:off x="2478088" y="4495800"/>
            <a:ext cx="233363" cy="159385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3">
            <a:extLst>
              <a:ext uri="{FF2B5EF4-FFF2-40B4-BE49-F238E27FC236}">
                <a16:creationId xmlns:a16="http://schemas.microsoft.com/office/drawing/2014/main" id="{D56EBAFF-AFA5-443B-AC86-28152A9B9A55}"/>
              </a:ext>
            </a:extLst>
          </p:cNvPr>
          <p:cNvSpPr>
            <a:spLocks/>
          </p:cNvSpPr>
          <p:nvPr/>
        </p:nvSpPr>
        <p:spPr bwMode="auto">
          <a:xfrm>
            <a:off x="2471738" y="4498975"/>
            <a:ext cx="4887913" cy="1584325"/>
          </a:xfrm>
          <a:custGeom>
            <a:avLst/>
            <a:gdLst>
              <a:gd name="T0" fmla="*/ 0 w 3079"/>
              <a:gd name="T1" fmla="*/ 998 h 998"/>
              <a:gd name="T2" fmla="*/ 3079 w 3079"/>
              <a:gd name="T3" fmla="*/ 998 h 998"/>
              <a:gd name="T4" fmla="*/ 3079 w 3079"/>
              <a:gd name="T5" fmla="*/ 0 h 998"/>
            </a:gdLst>
            <a:ahLst/>
            <a:cxnLst>
              <a:cxn ang="0">
                <a:pos x="T0" y="T1"/>
              </a:cxn>
              <a:cxn ang="0">
                <a:pos x="T2" y="T3"/>
              </a:cxn>
              <a:cxn ang="0">
                <a:pos x="T4" y="T5"/>
              </a:cxn>
            </a:cxnLst>
            <a:rect l="0" t="0" r="r" b="b"/>
            <a:pathLst>
              <a:path w="3079" h="998">
                <a:moveTo>
                  <a:pt x="0" y="998"/>
                </a:moveTo>
                <a:lnTo>
                  <a:pt x="3079" y="998"/>
                </a:lnTo>
                <a:lnTo>
                  <a:pt x="307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124">
            <a:extLst>
              <a:ext uri="{FF2B5EF4-FFF2-40B4-BE49-F238E27FC236}">
                <a16:creationId xmlns:a16="http://schemas.microsoft.com/office/drawing/2014/main" id="{418F1FE7-304F-4A99-9F03-B0DC8EE96D46}"/>
              </a:ext>
            </a:extLst>
          </p:cNvPr>
          <p:cNvSpPr>
            <a:spLocks noChangeShapeType="1"/>
          </p:cNvSpPr>
          <p:nvPr/>
        </p:nvSpPr>
        <p:spPr bwMode="auto">
          <a:xfrm flipV="1">
            <a:off x="2471738" y="449897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125">
            <a:extLst>
              <a:ext uri="{FF2B5EF4-FFF2-40B4-BE49-F238E27FC236}">
                <a16:creationId xmlns:a16="http://schemas.microsoft.com/office/drawing/2014/main" id="{29FE1896-501B-4FD8-9FE5-682C352CD18D}"/>
              </a:ext>
            </a:extLst>
          </p:cNvPr>
          <p:cNvSpPr>
            <a:spLocks noChangeShapeType="1"/>
          </p:cNvSpPr>
          <p:nvPr/>
        </p:nvSpPr>
        <p:spPr bwMode="auto">
          <a:xfrm>
            <a:off x="2471738" y="6083300"/>
            <a:ext cx="4887913"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26">
            <a:extLst>
              <a:ext uri="{FF2B5EF4-FFF2-40B4-BE49-F238E27FC236}">
                <a16:creationId xmlns:a16="http://schemas.microsoft.com/office/drawing/2014/main" id="{0A898DBA-5DD9-4ADD-818E-5E8A1CCBDE8A}"/>
              </a:ext>
            </a:extLst>
          </p:cNvPr>
          <p:cNvSpPr>
            <a:spLocks noChangeShapeType="1"/>
          </p:cNvSpPr>
          <p:nvPr/>
        </p:nvSpPr>
        <p:spPr bwMode="auto">
          <a:xfrm flipV="1">
            <a:off x="2471738" y="449897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12" name="Line 127">
            <a:extLst>
              <a:ext uri="{FF2B5EF4-FFF2-40B4-BE49-F238E27FC236}">
                <a16:creationId xmlns:a16="http://schemas.microsoft.com/office/drawing/2014/main" id="{D82D1F6F-15F6-44F4-AE5E-A657E56D31AE}"/>
              </a:ext>
            </a:extLst>
          </p:cNvPr>
          <p:cNvSpPr>
            <a:spLocks noChangeShapeType="1"/>
          </p:cNvSpPr>
          <p:nvPr/>
        </p:nvSpPr>
        <p:spPr bwMode="auto">
          <a:xfrm flipV="1">
            <a:off x="2471738"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14" name="Line 129">
            <a:extLst>
              <a:ext uri="{FF2B5EF4-FFF2-40B4-BE49-F238E27FC236}">
                <a16:creationId xmlns:a16="http://schemas.microsoft.com/office/drawing/2014/main" id="{C53CFED3-F951-4314-818C-96F9CC11A52E}"/>
              </a:ext>
            </a:extLst>
          </p:cNvPr>
          <p:cNvSpPr>
            <a:spLocks noChangeShapeType="1"/>
          </p:cNvSpPr>
          <p:nvPr/>
        </p:nvSpPr>
        <p:spPr bwMode="auto">
          <a:xfrm flipV="1">
            <a:off x="2957513" y="606425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27" name="Line 131">
            <a:extLst>
              <a:ext uri="{FF2B5EF4-FFF2-40B4-BE49-F238E27FC236}">
                <a16:creationId xmlns:a16="http://schemas.microsoft.com/office/drawing/2014/main" id="{E144EA6F-DEA9-4D58-8C74-BD265F94BD97}"/>
              </a:ext>
            </a:extLst>
          </p:cNvPr>
          <p:cNvSpPr>
            <a:spLocks noChangeShapeType="1"/>
          </p:cNvSpPr>
          <p:nvPr/>
        </p:nvSpPr>
        <p:spPr bwMode="auto">
          <a:xfrm flipV="1">
            <a:off x="3449638"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29" name="Line 133">
            <a:extLst>
              <a:ext uri="{FF2B5EF4-FFF2-40B4-BE49-F238E27FC236}">
                <a16:creationId xmlns:a16="http://schemas.microsoft.com/office/drawing/2014/main" id="{BEBBCEFA-5EA1-4C0E-9EFA-1153FA95C55C}"/>
              </a:ext>
            </a:extLst>
          </p:cNvPr>
          <p:cNvSpPr>
            <a:spLocks noChangeShapeType="1"/>
          </p:cNvSpPr>
          <p:nvPr/>
        </p:nvSpPr>
        <p:spPr bwMode="auto">
          <a:xfrm flipV="1">
            <a:off x="3935413"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31" name="Line 135">
            <a:extLst>
              <a:ext uri="{FF2B5EF4-FFF2-40B4-BE49-F238E27FC236}">
                <a16:creationId xmlns:a16="http://schemas.microsoft.com/office/drawing/2014/main" id="{E03792AF-DC25-4ADD-A9B1-B69AB3F55B3F}"/>
              </a:ext>
            </a:extLst>
          </p:cNvPr>
          <p:cNvSpPr>
            <a:spLocks noChangeShapeType="1"/>
          </p:cNvSpPr>
          <p:nvPr/>
        </p:nvSpPr>
        <p:spPr bwMode="auto">
          <a:xfrm flipV="1">
            <a:off x="4422775" y="606425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33" name="Line 137">
            <a:extLst>
              <a:ext uri="{FF2B5EF4-FFF2-40B4-BE49-F238E27FC236}">
                <a16:creationId xmlns:a16="http://schemas.microsoft.com/office/drawing/2014/main" id="{99417991-4205-4865-B128-4B311C6F7829}"/>
              </a:ext>
            </a:extLst>
          </p:cNvPr>
          <p:cNvSpPr>
            <a:spLocks noChangeShapeType="1"/>
          </p:cNvSpPr>
          <p:nvPr/>
        </p:nvSpPr>
        <p:spPr bwMode="auto">
          <a:xfrm flipV="1">
            <a:off x="4911725"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35" name="Line 139">
            <a:extLst>
              <a:ext uri="{FF2B5EF4-FFF2-40B4-BE49-F238E27FC236}">
                <a16:creationId xmlns:a16="http://schemas.microsoft.com/office/drawing/2014/main" id="{3BE9364D-CC3F-4542-B536-BB3D4E911EC8}"/>
              </a:ext>
            </a:extLst>
          </p:cNvPr>
          <p:cNvSpPr>
            <a:spLocks noChangeShapeType="1"/>
          </p:cNvSpPr>
          <p:nvPr/>
        </p:nvSpPr>
        <p:spPr bwMode="auto">
          <a:xfrm flipV="1">
            <a:off x="5403850"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37" name="Line 141">
            <a:extLst>
              <a:ext uri="{FF2B5EF4-FFF2-40B4-BE49-F238E27FC236}">
                <a16:creationId xmlns:a16="http://schemas.microsoft.com/office/drawing/2014/main" id="{61F2BA03-A0C8-470C-B7EA-A30057FB9C39}"/>
              </a:ext>
            </a:extLst>
          </p:cNvPr>
          <p:cNvSpPr>
            <a:spLocks noChangeShapeType="1"/>
          </p:cNvSpPr>
          <p:nvPr/>
        </p:nvSpPr>
        <p:spPr bwMode="auto">
          <a:xfrm flipV="1">
            <a:off x="5886450" y="606425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39" name="Line 143">
            <a:extLst>
              <a:ext uri="{FF2B5EF4-FFF2-40B4-BE49-F238E27FC236}">
                <a16:creationId xmlns:a16="http://schemas.microsoft.com/office/drawing/2014/main" id="{D7F3E648-A268-419D-9478-FB5FF24A68B3}"/>
              </a:ext>
            </a:extLst>
          </p:cNvPr>
          <p:cNvSpPr>
            <a:spLocks noChangeShapeType="1"/>
          </p:cNvSpPr>
          <p:nvPr/>
        </p:nvSpPr>
        <p:spPr bwMode="auto">
          <a:xfrm flipV="1">
            <a:off x="6381750"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41" name="Line 145">
            <a:extLst>
              <a:ext uri="{FF2B5EF4-FFF2-40B4-BE49-F238E27FC236}">
                <a16:creationId xmlns:a16="http://schemas.microsoft.com/office/drawing/2014/main" id="{A784A85C-92BF-4013-B92B-28D67D7E6FF6}"/>
              </a:ext>
            </a:extLst>
          </p:cNvPr>
          <p:cNvSpPr>
            <a:spLocks noChangeShapeType="1"/>
          </p:cNvSpPr>
          <p:nvPr/>
        </p:nvSpPr>
        <p:spPr bwMode="auto">
          <a:xfrm flipV="1">
            <a:off x="6867525"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43" name="Line 147">
            <a:extLst>
              <a:ext uri="{FF2B5EF4-FFF2-40B4-BE49-F238E27FC236}">
                <a16:creationId xmlns:a16="http://schemas.microsoft.com/office/drawing/2014/main" id="{E9DC1233-08E5-4851-8831-1F894F0C341A}"/>
              </a:ext>
            </a:extLst>
          </p:cNvPr>
          <p:cNvSpPr>
            <a:spLocks noChangeShapeType="1"/>
          </p:cNvSpPr>
          <p:nvPr/>
        </p:nvSpPr>
        <p:spPr bwMode="auto">
          <a:xfrm flipV="1">
            <a:off x="7359650"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45" name="Line 149">
            <a:extLst>
              <a:ext uri="{FF2B5EF4-FFF2-40B4-BE49-F238E27FC236}">
                <a16:creationId xmlns:a16="http://schemas.microsoft.com/office/drawing/2014/main" id="{BF8279E1-51BB-4914-B78D-E1DA47F40596}"/>
              </a:ext>
            </a:extLst>
          </p:cNvPr>
          <p:cNvSpPr>
            <a:spLocks noChangeShapeType="1"/>
          </p:cNvSpPr>
          <p:nvPr/>
        </p:nvSpPr>
        <p:spPr bwMode="auto">
          <a:xfrm>
            <a:off x="2471738" y="608330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46" name="Line 150">
            <a:extLst>
              <a:ext uri="{FF2B5EF4-FFF2-40B4-BE49-F238E27FC236}">
                <a16:creationId xmlns:a16="http://schemas.microsoft.com/office/drawing/2014/main" id="{2033EF1C-5B31-478F-B0B0-5C28F88BBABF}"/>
              </a:ext>
            </a:extLst>
          </p:cNvPr>
          <p:cNvSpPr>
            <a:spLocks noChangeShapeType="1"/>
          </p:cNvSpPr>
          <p:nvPr/>
        </p:nvSpPr>
        <p:spPr bwMode="auto">
          <a:xfrm flipH="1">
            <a:off x="7308850" y="6083300"/>
            <a:ext cx="50800"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47" name="Line 151">
            <a:extLst>
              <a:ext uri="{FF2B5EF4-FFF2-40B4-BE49-F238E27FC236}">
                <a16:creationId xmlns:a16="http://schemas.microsoft.com/office/drawing/2014/main" id="{E02ECBA3-F55D-416F-890A-120F1C6BAEA8}"/>
              </a:ext>
            </a:extLst>
          </p:cNvPr>
          <p:cNvSpPr>
            <a:spLocks noChangeShapeType="1"/>
          </p:cNvSpPr>
          <p:nvPr/>
        </p:nvSpPr>
        <p:spPr bwMode="auto">
          <a:xfrm>
            <a:off x="2471738" y="590550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49" name="Line 153">
            <a:extLst>
              <a:ext uri="{FF2B5EF4-FFF2-40B4-BE49-F238E27FC236}">
                <a16:creationId xmlns:a16="http://schemas.microsoft.com/office/drawing/2014/main" id="{0803483E-63CD-4D3A-AB2A-3E440D57D06B}"/>
              </a:ext>
            </a:extLst>
          </p:cNvPr>
          <p:cNvSpPr>
            <a:spLocks noChangeShapeType="1"/>
          </p:cNvSpPr>
          <p:nvPr/>
        </p:nvSpPr>
        <p:spPr bwMode="auto">
          <a:xfrm>
            <a:off x="2471738" y="572928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51" name="Line 155">
            <a:extLst>
              <a:ext uri="{FF2B5EF4-FFF2-40B4-BE49-F238E27FC236}">
                <a16:creationId xmlns:a16="http://schemas.microsoft.com/office/drawing/2014/main" id="{75084E76-F4E3-4987-A705-230A0134182C}"/>
              </a:ext>
            </a:extLst>
          </p:cNvPr>
          <p:cNvSpPr>
            <a:spLocks noChangeShapeType="1"/>
          </p:cNvSpPr>
          <p:nvPr/>
        </p:nvSpPr>
        <p:spPr bwMode="auto">
          <a:xfrm>
            <a:off x="2471738" y="5553075"/>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53" name="Line 157">
            <a:extLst>
              <a:ext uri="{FF2B5EF4-FFF2-40B4-BE49-F238E27FC236}">
                <a16:creationId xmlns:a16="http://schemas.microsoft.com/office/drawing/2014/main" id="{109938D3-33A8-41A6-B02E-C192F6ED726E}"/>
              </a:ext>
            </a:extLst>
          </p:cNvPr>
          <p:cNvSpPr>
            <a:spLocks noChangeShapeType="1"/>
          </p:cNvSpPr>
          <p:nvPr/>
        </p:nvSpPr>
        <p:spPr bwMode="auto">
          <a:xfrm>
            <a:off x="2471738" y="537845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55" name="Line 159">
            <a:extLst>
              <a:ext uri="{FF2B5EF4-FFF2-40B4-BE49-F238E27FC236}">
                <a16:creationId xmlns:a16="http://schemas.microsoft.com/office/drawing/2014/main" id="{FA53D41C-8CDE-466C-B28B-D20CE72B6E3D}"/>
              </a:ext>
            </a:extLst>
          </p:cNvPr>
          <p:cNvSpPr>
            <a:spLocks noChangeShapeType="1"/>
          </p:cNvSpPr>
          <p:nvPr/>
        </p:nvSpPr>
        <p:spPr bwMode="auto">
          <a:xfrm>
            <a:off x="2471738" y="520223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57" name="Line 161">
            <a:extLst>
              <a:ext uri="{FF2B5EF4-FFF2-40B4-BE49-F238E27FC236}">
                <a16:creationId xmlns:a16="http://schemas.microsoft.com/office/drawing/2014/main" id="{76E17A3B-850B-4F6B-AE8D-BB42BD4C7411}"/>
              </a:ext>
            </a:extLst>
          </p:cNvPr>
          <p:cNvSpPr>
            <a:spLocks noChangeShapeType="1"/>
          </p:cNvSpPr>
          <p:nvPr/>
        </p:nvSpPr>
        <p:spPr bwMode="auto">
          <a:xfrm>
            <a:off x="2471738" y="5026025"/>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59" name="Line 163">
            <a:extLst>
              <a:ext uri="{FF2B5EF4-FFF2-40B4-BE49-F238E27FC236}">
                <a16:creationId xmlns:a16="http://schemas.microsoft.com/office/drawing/2014/main" id="{69D872C4-A781-4A4D-A595-47EC8BCBD832}"/>
              </a:ext>
            </a:extLst>
          </p:cNvPr>
          <p:cNvSpPr>
            <a:spLocks noChangeShapeType="1"/>
          </p:cNvSpPr>
          <p:nvPr/>
        </p:nvSpPr>
        <p:spPr bwMode="auto">
          <a:xfrm>
            <a:off x="2471738" y="4846638"/>
            <a:ext cx="41275"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61" name="Line 165">
            <a:extLst>
              <a:ext uri="{FF2B5EF4-FFF2-40B4-BE49-F238E27FC236}">
                <a16:creationId xmlns:a16="http://schemas.microsoft.com/office/drawing/2014/main" id="{5D039322-6B40-4487-825E-761F8138A426}"/>
              </a:ext>
            </a:extLst>
          </p:cNvPr>
          <p:cNvSpPr>
            <a:spLocks noChangeShapeType="1"/>
          </p:cNvSpPr>
          <p:nvPr/>
        </p:nvSpPr>
        <p:spPr bwMode="auto">
          <a:xfrm>
            <a:off x="2471738" y="467518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66" name="Freeform 170">
            <a:extLst>
              <a:ext uri="{FF2B5EF4-FFF2-40B4-BE49-F238E27FC236}">
                <a16:creationId xmlns:a16="http://schemas.microsoft.com/office/drawing/2014/main" id="{70E4B4E9-AFCA-4AAA-A5A4-75700A7FA905}"/>
              </a:ext>
            </a:extLst>
          </p:cNvPr>
          <p:cNvSpPr>
            <a:spLocks/>
          </p:cNvSpPr>
          <p:nvPr/>
        </p:nvSpPr>
        <p:spPr bwMode="auto">
          <a:xfrm>
            <a:off x="2471738" y="4498975"/>
            <a:ext cx="4887913" cy="1584325"/>
          </a:xfrm>
          <a:custGeom>
            <a:avLst/>
            <a:gdLst>
              <a:gd name="T0" fmla="*/ 0 w 3079"/>
              <a:gd name="T1" fmla="*/ 998 h 998"/>
              <a:gd name="T2" fmla="*/ 3079 w 3079"/>
              <a:gd name="T3" fmla="*/ 998 h 998"/>
              <a:gd name="T4" fmla="*/ 3079 w 3079"/>
              <a:gd name="T5" fmla="*/ 0 h 998"/>
            </a:gdLst>
            <a:ahLst/>
            <a:cxnLst>
              <a:cxn ang="0">
                <a:pos x="T0" y="T1"/>
              </a:cxn>
              <a:cxn ang="0">
                <a:pos x="T2" y="T3"/>
              </a:cxn>
              <a:cxn ang="0">
                <a:pos x="T4" y="T5"/>
              </a:cxn>
            </a:cxnLst>
            <a:rect l="0" t="0" r="r" b="b"/>
            <a:pathLst>
              <a:path w="3079" h="998">
                <a:moveTo>
                  <a:pt x="0" y="998"/>
                </a:moveTo>
                <a:lnTo>
                  <a:pt x="3079" y="998"/>
                </a:lnTo>
                <a:lnTo>
                  <a:pt x="307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67" name="Line 171">
            <a:extLst>
              <a:ext uri="{FF2B5EF4-FFF2-40B4-BE49-F238E27FC236}">
                <a16:creationId xmlns:a16="http://schemas.microsoft.com/office/drawing/2014/main" id="{008253CC-2105-47BA-8380-45989C9FBC2A}"/>
              </a:ext>
            </a:extLst>
          </p:cNvPr>
          <p:cNvSpPr>
            <a:spLocks noChangeShapeType="1"/>
          </p:cNvSpPr>
          <p:nvPr/>
        </p:nvSpPr>
        <p:spPr bwMode="auto">
          <a:xfrm flipV="1">
            <a:off x="2471738" y="449897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70" name="Freeform 174">
            <a:extLst>
              <a:ext uri="{FF2B5EF4-FFF2-40B4-BE49-F238E27FC236}">
                <a16:creationId xmlns:a16="http://schemas.microsoft.com/office/drawing/2014/main" id="{DAE37004-8420-4D81-A9B4-DBF300A1BEE6}"/>
              </a:ext>
            </a:extLst>
          </p:cNvPr>
          <p:cNvSpPr>
            <a:spLocks/>
          </p:cNvSpPr>
          <p:nvPr/>
        </p:nvSpPr>
        <p:spPr bwMode="auto">
          <a:xfrm>
            <a:off x="2471738" y="4498975"/>
            <a:ext cx="4887913" cy="1584325"/>
          </a:xfrm>
          <a:custGeom>
            <a:avLst/>
            <a:gdLst>
              <a:gd name="T0" fmla="*/ 0 w 3079"/>
              <a:gd name="T1" fmla="*/ 998 h 998"/>
              <a:gd name="T2" fmla="*/ 3079 w 3079"/>
              <a:gd name="T3" fmla="*/ 998 h 998"/>
              <a:gd name="T4" fmla="*/ 3079 w 3079"/>
              <a:gd name="T5" fmla="*/ 0 h 998"/>
            </a:gdLst>
            <a:ahLst/>
            <a:cxnLst>
              <a:cxn ang="0">
                <a:pos x="T0" y="T1"/>
              </a:cxn>
              <a:cxn ang="0">
                <a:pos x="T2" y="T3"/>
              </a:cxn>
              <a:cxn ang="0">
                <a:pos x="T4" y="T5"/>
              </a:cxn>
            </a:cxnLst>
            <a:rect l="0" t="0" r="r" b="b"/>
            <a:pathLst>
              <a:path w="3079" h="998">
                <a:moveTo>
                  <a:pt x="0" y="998"/>
                </a:moveTo>
                <a:lnTo>
                  <a:pt x="3079" y="998"/>
                </a:lnTo>
                <a:lnTo>
                  <a:pt x="307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71" name="Line 175">
            <a:extLst>
              <a:ext uri="{FF2B5EF4-FFF2-40B4-BE49-F238E27FC236}">
                <a16:creationId xmlns:a16="http://schemas.microsoft.com/office/drawing/2014/main" id="{3E68012D-DB89-4D72-AC35-F2E2A81F6A9D}"/>
              </a:ext>
            </a:extLst>
          </p:cNvPr>
          <p:cNvSpPr>
            <a:spLocks noChangeShapeType="1"/>
          </p:cNvSpPr>
          <p:nvPr/>
        </p:nvSpPr>
        <p:spPr bwMode="auto">
          <a:xfrm flipV="1">
            <a:off x="2471738" y="449897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72" name="Line 176">
            <a:extLst>
              <a:ext uri="{FF2B5EF4-FFF2-40B4-BE49-F238E27FC236}">
                <a16:creationId xmlns:a16="http://schemas.microsoft.com/office/drawing/2014/main" id="{F9F40DE3-98D7-4181-873B-716D970A0BA7}"/>
              </a:ext>
            </a:extLst>
          </p:cNvPr>
          <p:cNvSpPr>
            <a:spLocks noChangeShapeType="1"/>
          </p:cNvSpPr>
          <p:nvPr/>
        </p:nvSpPr>
        <p:spPr bwMode="auto">
          <a:xfrm>
            <a:off x="2471738" y="6083300"/>
            <a:ext cx="4887913"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73" name="Line 177">
            <a:extLst>
              <a:ext uri="{FF2B5EF4-FFF2-40B4-BE49-F238E27FC236}">
                <a16:creationId xmlns:a16="http://schemas.microsoft.com/office/drawing/2014/main" id="{07AA9ABB-0CD5-45F5-B04F-583ECFCA4C11}"/>
              </a:ext>
            </a:extLst>
          </p:cNvPr>
          <p:cNvSpPr>
            <a:spLocks noChangeShapeType="1"/>
          </p:cNvSpPr>
          <p:nvPr/>
        </p:nvSpPr>
        <p:spPr bwMode="auto">
          <a:xfrm flipV="1">
            <a:off x="2471738" y="449897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74" name="Line 178">
            <a:extLst>
              <a:ext uri="{FF2B5EF4-FFF2-40B4-BE49-F238E27FC236}">
                <a16:creationId xmlns:a16="http://schemas.microsoft.com/office/drawing/2014/main" id="{CD90F580-A5C1-46D1-9B20-C89FA7227DD7}"/>
              </a:ext>
            </a:extLst>
          </p:cNvPr>
          <p:cNvSpPr>
            <a:spLocks noChangeShapeType="1"/>
          </p:cNvSpPr>
          <p:nvPr/>
        </p:nvSpPr>
        <p:spPr bwMode="auto">
          <a:xfrm flipV="1">
            <a:off x="2471738"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76" name="Line 180">
            <a:extLst>
              <a:ext uri="{FF2B5EF4-FFF2-40B4-BE49-F238E27FC236}">
                <a16:creationId xmlns:a16="http://schemas.microsoft.com/office/drawing/2014/main" id="{E11BB35F-9CD2-46F5-B945-8334F07C67E1}"/>
              </a:ext>
            </a:extLst>
          </p:cNvPr>
          <p:cNvSpPr>
            <a:spLocks noChangeShapeType="1"/>
          </p:cNvSpPr>
          <p:nvPr/>
        </p:nvSpPr>
        <p:spPr bwMode="auto">
          <a:xfrm flipV="1">
            <a:off x="2957513" y="606425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78" name="Line 182">
            <a:extLst>
              <a:ext uri="{FF2B5EF4-FFF2-40B4-BE49-F238E27FC236}">
                <a16:creationId xmlns:a16="http://schemas.microsoft.com/office/drawing/2014/main" id="{147852A5-42F2-448B-A33C-2ABE628B6976}"/>
              </a:ext>
            </a:extLst>
          </p:cNvPr>
          <p:cNvSpPr>
            <a:spLocks noChangeShapeType="1"/>
          </p:cNvSpPr>
          <p:nvPr/>
        </p:nvSpPr>
        <p:spPr bwMode="auto">
          <a:xfrm flipV="1">
            <a:off x="3449638"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80" name="Line 184">
            <a:extLst>
              <a:ext uri="{FF2B5EF4-FFF2-40B4-BE49-F238E27FC236}">
                <a16:creationId xmlns:a16="http://schemas.microsoft.com/office/drawing/2014/main" id="{ACB63CEC-D844-4AD1-BCD5-168D54023F1E}"/>
              </a:ext>
            </a:extLst>
          </p:cNvPr>
          <p:cNvSpPr>
            <a:spLocks noChangeShapeType="1"/>
          </p:cNvSpPr>
          <p:nvPr/>
        </p:nvSpPr>
        <p:spPr bwMode="auto">
          <a:xfrm flipV="1">
            <a:off x="3935413"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82" name="Line 186">
            <a:extLst>
              <a:ext uri="{FF2B5EF4-FFF2-40B4-BE49-F238E27FC236}">
                <a16:creationId xmlns:a16="http://schemas.microsoft.com/office/drawing/2014/main" id="{E785D26F-34E5-4405-85F9-16CB8282FFCD}"/>
              </a:ext>
            </a:extLst>
          </p:cNvPr>
          <p:cNvSpPr>
            <a:spLocks noChangeShapeType="1"/>
          </p:cNvSpPr>
          <p:nvPr/>
        </p:nvSpPr>
        <p:spPr bwMode="auto">
          <a:xfrm flipV="1">
            <a:off x="4422775" y="606425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84" name="Line 188">
            <a:extLst>
              <a:ext uri="{FF2B5EF4-FFF2-40B4-BE49-F238E27FC236}">
                <a16:creationId xmlns:a16="http://schemas.microsoft.com/office/drawing/2014/main" id="{4F6490A2-9C1E-412A-A88A-009E364960E5}"/>
              </a:ext>
            </a:extLst>
          </p:cNvPr>
          <p:cNvSpPr>
            <a:spLocks noChangeShapeType="1"/>
          </p:cNvSpPr>
          <p:nvPr/>
        </p:nvSpPr>
        <p:spPr bwMode="auto">
          <a:xfrm flipV="1">
            <a:off x="4911725"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86" name="Line 190">
            <a:extLst>
              <a:ext uri="{FF2B5EF4-FFF2-40B4-BE49-F238E27FC236}">
                <a16:creationId xmlns:a16="http://schemas.microsoft.com/office/drawing/2014/main" id="{E8176DC6-551F-4992-9A4C-89A0BF51A468}"/>
              </a:ext>
            </a:extLst>
          </p:cNvPr>
          <p:cNvSpPr>
            <a:spLocks noChangeShapeType="1"/>
          </p:cNvSpPr>
          <p:nvPr/>
        </p:nvSpPr>
        <p:spPr bwMode="auto">
          <a:xfrm flipV="1">
            <a:off x="5403850"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88" name="Line 192">
            <a:extLst>
              <a:ext uri="{FF2B5EF4-FFF2-40B4-BE49-F238E27FC236}">
                <a16:creationId xmlns:a16="http://schemas.microsoft.com/office/drawing/2014/main" id="{5D21F79F-BF1B-4276-AC44-803869EDF79F}"/>
              </a:ext>
            </a:extLst>
          </p:cNvPr>
          <p:cNvSpPr>
            <a:spLocks noChangeShapeType="1"/>
          </p:cNvSpPr>
          <p:nvPr/>
        </p:nvSpPr>
        <p:spPr bwMode="auto">
          <a:xfrm flipV="1">
            <a:off x="5886450" y="6064250"/>
            <a:ext cx="3175"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90" name="Line 194">
            <a:extLst>
              <a:ext uri="{FF2B5EF4-FFF2-40B4-BE49-F238E27FC236}">
                <a16:creationId xmlns:a16="http://schemas.microsoft.com/office/drawing/2014/main" id="{78B3826C-8A73-4B4E-B304-6EB56BD888AD}"/>
              </a:ext>
            </a:extLst>
          </p:cNvPr>
          <p:cNvSpPr>
            <a:spLocks noChangeShapeType="1"/>
          </p:cNvSpPr>
          <p:nvPr/>
        </p:nvSpPr>
        <p:spPr bwMode="auto">
          <a:xfrm flipV="1">
            <a:off x="6381750"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92" name="Line 196">
            <a:extLst>
              <a:ext uri="{FF2B5EF4-FFF2-40B4-BE49-F238E27FC236}">
                <a16:creationId xmlns:a16="http://schemas.microsoft.com/office/drawing/2014/main" id="{48D4EAAA-2329-42FD-807C-F07DAF62EA68}"/>
              </a:ext>
            </a:extLst>
          </p:cNvPr>
          <p:cNvSpPr>
            <a:spLocks noChangeShapeType="1"/>
          </p:cNvSpPr>
          <p:nvPr/>
        </p:nvSpPr>
        <p:spPr bwMode="auto">
          <a:xfrm flipV="1">
            <a:off x="6867525"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94" name="Line 198">
            <a:extLst>
              <a:ext uri="{FF2B5EF4-FFF2-40B4-BE49-F238E27FC236}">
                <a16:creationId xmlns:a16="http://schemas.microsoft.com/office/drawing/2014/main" id="{BB5B1E85-09A1-40E4-9880-29DF4C9BA202}"/>
              </a:ext>
            </a:extLst>
          </p:cNvPr>
          <p:cNvSpPr>
            <a:spLocks noChangeShapeType="1"/>
          </p:cNvSpPr>
          <p:nvPr/>
        </p:nvSpPr>
        <p:spPr bwMode="auto">
          <a:xfrm flipV="1">
            <a:off x="7359650" y="6064250"/>
            <a:ext cx="0" cy="1905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96" name="Line 200">
            <a:extLst>
              <a:ext uri="{FF2B5EF4-FFF2-40B4-BE49-F238E27FC236}">
                <a16:creationId xmlns:a16="http://schemas.microsoft.com/office/drawing/2014/main" id="{69778FE5-F732-4524-B1A7-387A2A59CBDF}"/>
              </a:ext>
            </a:extLst>
          </p:cNvPr>
          <p:cNvSpPr>
            <a:spLocks noChangeShapeType="1"/>
          </p:cNvSpPr>
          <p:nvPr/>
        </p:nvSpPr>
        <p:spPr bwMode="auto">
          <a:xfrm>
            <a:off x="2471738" y="608330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97" name="Line 201">
            <a:extLst>
              <a:ext uri="{FF2B5EF4-FFF2-40B4-BE49-F238E27FC236}">
                <a16:creationId xmlns:a16="http://schemas.microsoft.com/office/drawing/2014/main" id="{5D579186-4651-43D6-9F0F-6BE34F8AEF12}"/>
              </a:ext>
            </a:extLst>
          </p:cNvPr>
          <p:cNvSpPr>
            <a:spLocks noChangeShapeType="1"/>
          </p:cNvSpPr>
          <p:nvPr/>
        </p:nvSpPr>
        <p:spPr bwMode="auto">
          <a:xfrm flipH="1">
            <a:off x="7308850" y="6083300"/>
            <a:ext cx="50800"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98" name="Line 202">
            <a:extLst>
              <a:ext uri="{FF2B5EF4-FFF2-40B4-BE49-F238E27FC236}">
                <a16:creationId xmlns:a16="http://schemas.microsoft.com/office/drawing/2014/main" id="{DEBBD7F1-6006-4DB2-BAA6-0C93C64601E6}"/>
              </a:ext>
            </a:extLst>
          </p:cNvPr>
          <p:cNvSpPr>
            <a:spLocks noChangeShapeType="1"/>
          </p:cNvSpPr>
          <p:nvPr/>
        </p:nvSpPr>
        <p:spPr bwMode="auto">
          <a:xfrm>
            <a:off x="2471738" y="590550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00" name="Line 204">
            <a:extLst>
              <a:ext uri="{FF2B5EF4-FFF2-40B4-BE49-F238E27FC236}">
                <a16:creationId xmlns:a16="http://schemas.microsoft.com/office/drawing/2014/main" id="{6E040D3C-750D-49D5-B0E8-389573658F1E}"/>
              </a:ext>
            </a:extLst>
          </p:cNvPr>
          <p:cNvSpPr>
            <a:spLocks noChangeShapeType="1"/>
          </p:cNvSpPr>
          <p:nvPr/>
        </p:nvSpPr>
        <p:spPr bwMode="auto">
          <a:xfrm>
            <a:off x="2471738" y="572928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02" name="Line 206">
            <a:extLst>
              <a:ext uri="{FF2B5EF4-FFF2-40B4-BE49-F238E27FC236}">
                <a16:creationId xmlns:a16="http://schemas.microsoft.com/office/drawing/2014/main" id="{49B31E99-0210-4825-9BFD-1E1B556FD3E2}"/>
              </a:ext>
            </a:extLst>
          </p:cNvPr>
          <p:cNvSpPr>
            <a:spLocks noChangeShapeType="1"/>
          </p:cNvSpPr>
          <p:nvPr/>
        </p:nvSpPr>
        <p:spPr bwMode="auto">
          <a:xfrm>
            <a:off x="2471738" y="5553075"/>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04" name="Line 208">
            <a:extLst>
              <a:ext uri="{FF2B5EF4-FFF2-40B4-BE49-F238E27FC236}">
                <a16:creationId xmlns:a16="http://schemas.microsoft.com/office/drawing/2014/main" id="{FC0AB2B8-E3EF-456B-A567-54B0A20A9B81}"/>
              </a:ext>
            </a:extLst>
          </p:cNvPr>
          <p:cNvSpPr>
            <a:spLocks noChangeShapeType="1"/>
          </p:cNvSpPr>
          <p:nvPr/>
        </p:nvSpPr>
        <p:spPr bwMode="auto">
          <a:xfrm>
            <a:off x="2471738" y="5378450"/>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06" name="Line 210">
            <a:extLst>
              <a:ext uri="{FF2B5EF4-FFF2-40B4-BE49-F238E27FC236}">
                <a16:creationId xmlns:a16="http://schemas.microsoft.com/office/drawing/2014/main" id="{FB713B2F-A38D-4BD9-B88F-6E82EC0F53EF}"/>
              </a:ext>
            </a:extLst>
          </p:cNvPr>
          <p:cNvSpPr>
            <a:spLocks noChangeShapeType="1"/>
          </p:cNvSpPr>
          <p:nvPr/>
        </p:nvSpPr>
        <p:spPr bwMode="auto">
          <a:xfrm>
            <a:off x="2471738" y="520223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08" name="Line 212">
            <a:extLst>
              <a:ext uri="{FF2B5EF4-FFF2-40B4-BE49-F238E27FC236}">
                <a16:creationId xmlns:a16="http://schemas.microsoft.com/office/drawing/2014/main" id="{2B92DDD1-D896-4F2E-9BA9-DC20B823F872}"/>
              </a:ext>
            </a:extLst>
          </p:cNvPr>
          <p:cNvSpPr>
            <a:spLocks noChangeShapeType="1"/>
          </p:cNvSpPr>
          <p:nvPr/>
        </p:nvSpPr>
        <p:spPr bwMode="auto">
          <a:xfrm>
            <a:off x="2471738" y="5026025"/>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10" name="Line 214">
            <a:extLst>
              <a:ext uri="{FF2B5EF4-FFF2-40B4-BE49-F238E27FC236}">
                <a16:creationId xmlns:a16="http://schemas.microsoft.com/office/drawing/2014/main" id="{E32D1CED-D025-4F50-95B3-1E122DC90ADA}"/>
              </a:ext>
            </a:extLst>
          </p:cNvPr>
          <p:cNvSpPr>
            <a:spLocks noChangeShapeType="1"/>
          </p:cNvSpPr>
          <p:nvPr/>
        </p:nvSpPr>
        <p:spPr bwMode="auto">
          <a:xfrm>
            <a:off x="2471738" y="4846638"/>
            <a:ext cx="41275" cy="317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12" name="Line 216">
            <a:extLst>
              <a:ext uri="{FF2B5EF4-FFF2-40B4-BE49-F238E27FC236}">
                <a16:creationId xmlns:a16="http://schemas.microsoft.com/office/drawing/2014/main" id="{11298FD7-F7C3-48AF-A649-DA111FC7609E}"/>
              </a:ext>
            </a:extLst>
          </p:cNvPr>
          <p:cNvSpPr>
            <a:spLocks noChangeShapeType="1"/>
          </p:cNvSpPr>
          <p:nvPr/>
        </p:nvSpPr>
        <p:spPr bwMode="auto">
          <a:xfrm>
            <a:off x="2471738" y="4675188"/>
            <a:ext cx="41275"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18" name="Line 222">
            <a:extLst>
              <a:ext uri="{FF2B5EF4-FFF2-40B4-BE49-F238E27FC236}">
                <a16:creationId xmlns:a16="http://schemas.microsoft.com/office/drawing/2014/main" id="{8500A3AF-EE9C-4320-B650-02D607AE766B}"/>
              </a:ext>
            </a:extLst>
          </p:cNvPr>
          <p:cNvSpPr>
            <a:spLocks noChangeShapeType="1"/>
          </p:cNvSpPr>
          <p:nvPr/>
        </p:nvSpPr>
        <p:spPr bwMode="auto">
          <a:xfrm flipV="1">
            <a:off x="2471738" y="4498975"/>
            <a:ext cx="0" cy="15843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19" name="Rectangle 223">
            <a:extLst>
              <a:ext uri="{FF2B5EF4-FFF2-40B4-BE49-F238E27FC236}">
                <a16:creationId xmlns:a16="http://schemas.microsoft.com/office/drawing/2014/main" id="{C92E498B-DF0C-4E0B-94FC-7738C389B84C}"/>
              </a:ext>
            </a:extLst>
          </p:cNvPr>
          <p:cNvSpPr>
            <a:spLocks noChangeArrowheads="1"/>
          </p:cNvSpPr>
          <p:nvPr/>
        </p:nvSpPr>
        <p:spPr bwMode="auto">
          <a:xfrm>
            <a:off x="3314700" y="6189663"/>
            <a:ext cx="4889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20" name="Rectangle 224">
            <a:extLst>
              <a:ext uri="{FF2B5EF4-FFF2-40B4-BE49-F238E27FC236}">
                <a16:creationId xmlns:a16="http://schemas.microsoft.com/office/drawing/2014/main" id="{C7566209-EFCD-4353-9F34-D5E71DE0A3D4}"/>
              </a:ext>
            </a:extLst>
          </p:cNvPr>
          <p:cNvSpPr>
            <a:spLocks noChangeArrowheads="1"/>
          </p:cNvSpPr>
          <p:nvPr/>
        </p:nvSpPr>
        <p:spPr bwMode="auto">
          <a:xfrm>
            <a:off x="3314700" y="6205538"/>
            <a:ext cx="6064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2621" name="Rectangle 225">
            <a:extLst>
              <a:ext uri="{FF2B5EF4-FFF2-40B4-BE49-F238E27FC236}">
                <a16:creationId xmlns:a16="http://schemas.microsoft.com/office/drawing/2014/main" id="{ACCF8132-10CB-4D69-AF48-06D9EECFB6D7}"/>
              </a:ext>
            </a:extLst>
          </p:cNvPr>
          <p:cNvSpPr>
            <a:spLocks noChangeArrowheads="1"/>
          </p:cNvSpPr>
          <p:nvPr/>
        </p:nvSpPr>
        <p:spPr bwMode="auto">
          <a:xfrm rot="16200000">
            <a:off x="1358900" y="5091113"/>
            <a:ext cx="11398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Quality of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2622" name="Rectangle 226">
            <a:extLst>
              <a:ext uri="{FF2B5EF4-FFF2-40B4-BE49-F238E27FC236}">
                <a16:creationId xmlns:a16="http://schemas.microsoft.com/office/drawing/2014/main" id="{24FA3035-B034-4CD1-9E6B-938B5AAB9A1A}"/>
              </a:ext>
            </a:extLst>
          </p:cNvPr>
          <p:cNvSpPr>
            <a:spLocks noChangeArrowheads="1"/>
          </p:cNvSpPr>
          <p:nvPr/>
        </p:nvSpPr>
        <p:spPr bwMode="auto">
          <a:xfrm rot="16200000">
            <a:off x="1747838" y="5126038"/>
            <a:ext cx="9112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Solution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2623" name="Rectangle 227">
            <a:extLst>
              <a:ext uri="{FF2B5EF4-FFF2-40B4-BE49-F238E27FC236}">
                <a16:creationId xmlns:a16="http://schemas.microsoft.com/office/drawing/2014/main" id="{3A9094CA-C9F6-46F2-9A11-7217B0BCAA7E}"/>
              </a:ext>
            </a:extLst>
          </p:cNvPr>
          <p:cNvSpPr>
            <a:spLocks noChangeArrowheads="1"/>
          </p:cNvSpPr>
          <p:nvPr/>
        </p:nvSpPr>
        <p:spPr bwMode="auto">
          <a:xfrm>
            <a:off x="4718050" y="5003800"/>
            <a:ext cx="10668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24" name="Rectangle 228">
            <a:extLst>
              <a:ext uri="{FF2B5EF4-FFF2-40B4-BE49-F238E27FC236}">
                <a16:creationId xmlns:a16="http://schemas.microsoft.com/office/drawing/2014/main" id="{AE9B8F41-EC09-4937-AB3A-03BD9A1C7764}"/>
              </a:ext>
            </a:extLst>
          </p:cNvPr>
          <p:cNvSpPr>
            <a:spLocks noChangeArrowheads="1"/>
          </p:cNvSpPr>
          <p:nvPr/>
        </p:nvSpPr>
        <p:spPr bwMode="auto">
          <a:xfrm>
            <a:off x="4718050" y="5016500"/>
            <a:ext cx="1173163"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Current Solution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92625" name="Group 231">
            <a:extLst>
              <a:ext uri="{FF2B5EF4-FFF2-40B4-BE49-F238E27FC236}">
                <a16:creationId xmlns:a16="http://schemas.microsoft.com/office/drawing/2014/main" id="{205FC1E6-0B7E-4F5C-957F-C0A78C761AB3}"/>
              </a:ext>
            </a:extLst>
          </p:cNvPr>
          <p:cNvGrpSpPr>
            <a:grpSpLocks/>
          </p:cNvGrpSpPr>
          <p:nvPr/>
        </p:nvGrpSpPr>
        <p:grpSpPr bwMode="auto">
          <a:xfrm>
            <a:off x="3892550" y="6234113"/>
            <a:ext cx="1504950" cy="201613"/>
            <a:chOff x="2452" y="3927"/>
            <a:chExt cx="948" cy="127"/>
          </a:xfrm>
        </p:grpSpPr>
        <p:sp>
          <p:nvSpPr>
            <p:cNvPr id="192679" name="Line 229">
              <a:extLst>
                <a:ext uri="{FF2B5EF4-FFF2-40B4-BE49-F238E27FC236}">
                  <a16:creationId xmlns:a16="http://schemas.microsoft.com/office/drawing/2014/main" id="{9226EB9E-3747-4D22-9FC3-1E11371D4CB0}"/>
                </a:ext>
              </a:extLst>
            </p:cNvPr>
            <p:cNvSpPr>
              <a:spLocks noChangeShapeType="1"/>
            </p:cNvSpPr>
            <p:nvPr/>
          </p:nvSpPr>
          <p:spPr bwMode="auto">
            <a:xfrm>
              <a:off x="2452" y="3989"/>
              <a:ext cx="827" cy="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80" name="Freeform 230">
              <a:extLst>
                <a:ext uri="{FF2B5EF4-FFF2-40B4-BE49-F238E27FC236}">
                  <a16:creationId xmlns:a16="http://schemas.microsoft.com/office/drawing/2014/main" id="{77D56369-AB49-43B4-A4BF-A101E38B09B0}"/>
                </a:ext>
              </a:extLst>
            </p:cNvPr>
            <p:cNvSpPr>
              <a:spLocks/>
            </p:cNvSpPr>
            <p:nvPr/>
          </p:nvSpPr>
          <p:spPr bwMode="auto">
            <a:xfrm>
              <a:off x="3275" y="3927"/>
              <a:ext cx="125" cy="127"/>
            </a:xfrm>
            <a:custGeom>
              <a:avLst/>
              <a:gdLst>
                <a:gd name="T0" fmla="*/ 0 w 125"/>
                <a:gd name="T1" fmla="*/ 127 h 127"/>
                <a:gd name="T2" fmla="*/ 125 w 125"/>
                <a:gd name="T3" fmla="*/ 62 h 127"/>
                <a:gd name="T4" fmla="*/ 0 w 125"/>
                <a:gd name="T5" fmla="*/ 0 h 127"/>
                <a:gd name="T6" fmla="*/ 0 w 125"/>
                <a:gd name="T7" fmla="*/ 127 h 127"/>
              </a:gdLst>
              <a:ahLst/>
              <a:cxnLst>
                <a:cxn ang="0">
                  <a:pos x="T0" y="T1"/>
                </a:cxn>
                <a:cxn ang="0">
                  <a:pos x="T2" y="T3"/>
                </a:cxn>
                <a:cxn ang="0">
                  <a:pos x="T4" y="T5"/>
                </a:cxn>
                <a:cxn ang="0">
                  <a:pos x="T6" y="T7"/>
                </a:cxn>
              </a:cxnLst>
              <a:rect l="0" t="0" r="r" b="b"/>
              <a:pathLst>
                <a:path w="125" h="127">
                  <a:moveTo>
                    <a:pt x="0" y="127"/>
                  </a:moveTo>
                  <a:lnTo>
                    <a:pt x="125" y="62"/>
                  </a:lnTo>
                  <a:lnTo>
                    <a:pt x="0" y="0"/>
                  </a:lnTo>
                  <a:lnTo>
                    <a:pt x="0"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2626" name="Group 234">
            <a:extLst>
              <a:ext uri="{FF2B5EF4-FFF2-40B4-BE49-F238E27FC236}">
                <a16:creationId xmlns:a16="http://schemas.microsoft.com/office/drawing/2014/main" id="{806121AA-7E60-4428-B3AD-5401C3B01576}"/>
              </a:ext>
            </a:extLst>
          </p:cNvPr>
          <p:cNvGrpSpPr>
            <a:grpSpLocks/>
          </p:cNvGrpSpPr>
          <p:nvPr/>
        </p:nvGrpSpPr>
        <p:grpSpPr bwMode="auto">
          <a:xfrm>
            <a:off x="2219325" y="4640263"/>
            <a:ext cx="201613" cy="1196975"/>
            <a:chOff x="1398" y="2923"/>
            <a:chExt cx="127" cy="754"/>
          </a:xfrm>
        </p:grpSpPr>
        <p:sp>
          <p:nvSpPr>
            <p:cNvPr id="192677" name="Line 232">
              <a:extLst>
                <a:ext uri="{FF2B5EF4-FFF2-40B4-BE49-F238E27FC236}">
                  <a16:creationId xmlns:a16="http://schemas.microsoft.com/office/drawing/2014/main" id="{9C6B982D-8379-4622-ACF1-28F9146A6AB9}"/>
                </a:ext>
              </a:extLst>
            </p:cNvPr>
            <p:cNvSpPr>
              <a:spLocks noChangeShapeType="1"/>
            </p:cNvSpPr>
            <p:nvPr/>
          </p:nvSpPr>
          <p:spPr bwMode="auto">
            <a:xfrm flipV="1">
              <a:off x="1460" y="3043"/>
              <a:ext cx="0" cy="634"/>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78" name="Freeform 233">
              <a:extLst>
                <a:ext uri="{FF2B5EF4-FFF2-40B4-BE49-F238E27FC236}">
                  <a16:creationId xmlns:a16="http://schemas.microsoft.com/office/drawing/2014/main" id="{5206F71F-C713-4446-A3D9-914DF7F9C0C2}"/>
                </a:ext>
              </a:extLst>
            </p:cNvPr>
            <p:cNvSpPr>
              <a:spLocks/>
            </p:cNvSpPr>
            <p:nvPr/>
          </p:nvSpPr>
          <p:spPr bwMode="auto">
            <a:xfrm>
              <a:off x="1398" y="2923"/>
              <a:ext cx="127" cy="126"/>
            </a:xfrm>
            <a:custGeom>
              <a:avLst/>
              <a:gdLst>
                <a:gd name="T0" fmla="*/ 127 w 127"/>
                <a:gd name="T1" fmla="*/ 126 h 126"/>
                <a:gd name="T2" fmla="*/ 62 w 127"/>
                <a:gd name="T3" fmla="*/ 0 h 126"/>
                <a:gd name="T4" fmla="*/ 0 w 127"/>
                <a:gd name="T5" fmla="*/ 126 h 126"/>
                <a:gd name="T6" fmla="*/ 127 w 127"/>
                <a:gd name="T7" fmla="*/ 126 h 126"/>
              </a:gdLst>
              <a:ahLst/>
              <a:cxnLst>
                <a:cxn ang="0">
                  <a:pos x="T0" y="T1"/>
                </a:cxn>
                <a:cxn ang="0">
                  <a:pos x="T2" y="T3"/>
                </a:cxn>
                <a:cxn ang="0">
                  <a:pos x="T4" y="T5"/>
                </a:cxn>
                <a:cxn ang="0">
                  <a:pos x="T6" y="T7"/>
                </a:cxn>
              </a:cxnLst>
              <a:rect l="0" t="0" r="r" b="b"/>
              <a:pathLst>
                <a:path w="127" h="126">
                  <a:moveTo>
                    <a:pt x="127" y="126"/>
                  </a:moveTo>
                  <a:lnTo>
                    <a:pt x="62" y="0"/>
                  </a:lnTo>
                  <a:lnTo>
                    <a:pt x="0" y="126"/>
                  </a:lnTo>
                  <a:lnTo>
                    <a:pt x="127"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2627" name="Freeform 235">
            <a:extLst>
              <a:ext uri="{FF2B5EF4-FFF2-40B4-BE49-F238E27FC236}">
                <a16:creationId xmlns:a16="http://schemas.microsoft.com/office/drawing/2014/main" id="{B19E6180-D3F0-4427-8619-0C5FEC31FC14}"/>
              </a:ext>
            </a:extLst>
          </p:cNvPr>
          <p:cNvSpPr>
            <a:spLocks/>
          </p:cNvSpPr>
          <p:nvPr/>
        </p:nvSpPr>
        <p:spPr bwMode="auto">
          <a:xfrm>
            <a:off x="2497138" y="4627563"/>
            <a:ext cx="4708525" cy="1231900"/>
          </a:xfrm>
          <a:custGeom>
            <a:avLst/>
            <a:gdLst>
              <a:gd name="T0" fmla="*/ 14 w 2966"/>
              <a:gd name="T1" fmla="*/ 776 h 776"/>
              <a:gd name="T2" fmla="*/ 147 w 2966"/>
              <a:gd name="T3" fmla="*/ 628 h 776"/>
              <a:gd name="T4" fmla="*/ 223 w 2966"/>
              <a:gd name="T5" fmla="*/ 555 h 776"/>
              <a:gd name="T6" fmla="*/ 312 w 2966"/>
              <a:gd name="T7" fmla="*/ 485 h 776"/>
              <a:gd name="T8" fmla="*/ 414 w 2966"/>
              <a:gd name="T9" fmla="*/ 416 h 776"/>
              <a:gd name="T10" fmla="*/ 537 w 2966"/>
              <a:gd name="T11" fmla="*/ 354 h 776"/>
              <a:gd name="T12" fmla="*/ 598 w 2966"/>
              <a:gd name="T13" fmla="*/ 318 h 776"/>
              <a:gd name="T14" fmla="*/ 674 w 2966"/>
              <a:gd name="T15" fmla="*/ 299 h 776"/>
              <a:gd name="T16" fmla="*/ 847 w 2966"/>
              <a:gd name="T17" fmla="*/ 249 h 776"/>
              <a:gd name="T18" fmla="*/ 946 w 2966"/>
              <a:gd name="T19" fmla="*/ 225 h 776"/>
              <a:gd name="T20" fmla="*/ 1060 w 2966"/>
              <a:gd name="T21" fmla="*/ 203 h 776"/>
              <a:gd name="T22" fmla="*/ 1189 w 2966"/>
              <a:gd name="T23" fmla="*/ 181 h 776"/>
              <a:gd name="T24" fmla="*/ 1326 w 2966"/>
              <a:gd name="T25" fmla="*/ 159 h 776"/>
              <a:gd name="T26" fmla="*/ 1622 w 2966"/>
              <a:gd name="T27" fmla="*/ 118 h 776"/>
              <a:gd name="T28" fmla="*/ 1934 w 2966"/>
              <a:gd name="T29" fmla="*/ 82 h 776"/>
              <a:gd name="T30" fmla="*/ 2242 w 2966"/>
              <a:gd name="T31" fmla="*/ 54 h 776"/>
              <a:gd name="T32" fmla="*/ 2459 w 2966"/>
              <a:gd name="T33" fmla="*/ 38 h 776"/>
              <a:gd name="T34" fmla="*/ 2594 w 2966"/>
              <a:gd name="T35" fmla="*/ 30 h 776"/>
              <a:gd name="T36" fmla="*/ 2719 w 2966"/>
              <a:gd name="T37" fmla="*/ 24 h 776"/>
              <a:gd name="T38" fmla="*/ 2829 w 2966"/>
              <a:gd name="T39" fmla="*/ 20 h 776"/>
              <a:gd name="T40" fmla="*/ 2924 w 2966"/>
              <a:gd name="T41" fmla="*/ 20 h 776"/>
              <a:gd name="T42" fmla="*/ 2966 w 2966"/>
              <a:gd name="T43" fmla="*/ 0 h 776"/>
              <a:gd name="T44" fmla="*/ 2880 w 2966"/>
              <a:gd name="T45" fmla="*/ 0 h 776"/>
              <a:gd name="T46" fmla="*/ 2775 w 2966"/>
              <a:gd name="T47" fmla="*/ 2 h 776"/>
              <a:gd name="T48" fmla="*/ 2658 w 2966"/>
              <a:gd name="T49" fmla="*/ 6 h 776"/>
              <a:gd name="T50" fmla="*/ 2528 w 2966"/>
              <a:gd name="T51" fmla="*/ 14 h 776"/>
              <a:gd name="T52" fmla="*/ 2389 w 2966"/>
              <a:gd name="T53" fmla="*/ 22 h 776"/>
              <a:gd name="T54" fmla="*/ 2089 w 2966"/>
              <a:gd name="T55" fmla="*/ 48 h 776"/>
              <a:gd name="T56" fmla="*/ 1777 w 2966"/>
              <a:gd name="T57" fmla="*/ 80 h 776"/>
              <a:gd name="T58" fmla="*/ 1471 w 2966"/>
              <a:gd name="T59" fmla="*/ 118 h 776"/>
              <a:gd name="T60" fmla="*/ 1256 w 2966"/>
              <a:gd name="T61" fmla="*/ 148 h 776"/>
              <a:gd name="T62" fmla="*/ 1123 w 2966"/>
              <a:gd name="T63" fmla="*/ 171 h 776"/>
              <a:gd name="T64" fmla="*/ 1002 w 2966"/>
              <a:gd name="T65" fmla="*/ 195 h 776"/>
              <a:gd name="T66" fmla="*/ 893 w 2966"/>
              <a:gd name="T67" fmla="*/ 217 h 776"/>
              <a:gd name="T68" fmla="*/ 757 w 2966"/>
              <a:gd name="T69" fmla="*/ 253 h 776"/>
              <a:gd name="T70" fmla="*/ 598 w 2966"/>
              <a:gd name="T71" fmla="*/ 307 h 776"/>
              <a:gd name="T72" fmla="*/ 523 w 2966"/>
              <a:gd name="T73" fmla="*/ 340 h 776"/>
              <a:gd name="T74" fmla="*/ 400 w 2966"/>
              <a:gd name="T75" fmla="*/ 402 h 776"/>
              <a:gd name="T76" fmla="*/ 298 w 2966"/>
              <a:gd name="T77" fmla="*/ 471 h 776"/>
              <a:gd name="T78" fmla="*/ 209 w 2966"/>
              <a:gd name="T79" fmla="*/ 541 h 776"/>
              <a:gd name="T80" fmla="*/ 133 w 2966"/>
              <a:gd name="T81" fmla="*/ 613 h 776"/>
              <a:gd name="T82" fmla="*/ 0 w 2966"/>
              <a:gd name="T83" fmla="*/ 764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66" h="776">
                <a:moveTo>
                  <a:pt x="0" y="764"/>
                </a:moveTo>
                <a:lnTo>
                  <a:pt x="14" y="776"/>
                </a:lnTo>
                <a:lnTo>
                  <a:pt x="78" y="702"/>
                </a:lnTo>
                <a:lnTo>
                  <a:pt x="147" y="628"/>
                </a:lnTo>
                <a:lnTo>
                  <a:pt x="183" y="591"/>
                </a:lnTo>
                <a:lnTo>
                  <a:pt x="223" y="555"/>
                </a:lnTo>
                <a:lnTo>
                  <a:pt x="266" y="519"/>
                </a:lnTo>
                <a:lnTo>
                  <a:pt x="312" y="485"/>
                </a:lnTo>
                <a:lnTo>
                  <a:pt x="360" y="450"/>
                </a:lnTo>
                <a:lnTo>
                  <a:pt x="414" y="416"/>
                </a:lnTo>
                <a:lnTo>
                  <a:pt x="473" y="386"/>
                </a:lnTo>
                <a:lnTo>
                  <a:pt x="537" y="354"/>
                </a:lnTo>
                <a:lnTo>
                  <a:pt x="606" y="326"/>
                </a:lnTo>
                <a:lnTo>
                  <a:pt x="598" y="318"/>
                </a:lnTo>
                <a:lnTo>
                  <a:pt x="598" y="328"/>
                </a:lnTo>
                <a:lnTo>
                  <a:pt x="674" y="299"/>
                </a:lnTo>
                <a:lnTo>
                  <a:pt x="757" y="273"/>
                </a:lnTo>
                <a:lnTo>
                  <a:pt x="847" y="249"/>
                </a:lnTo>
                <a:lnTo>
                  <a:pt x="893" y="237"/>
                </a:lnTo>
                <a:lnTo>
                  <a:pt x="946" y="225"/>
                </a:lnTo>
                <a:lnTo>
                  <a:pt x="1002" y="215"/>
                </a:lnTo>
                <a:lnTo>
                  <a:pt x="1060" y="203"/>
                </a:lnTo>
                <a:lnTo>
                  <a:pt x="1123" y="191"/>
                </a:lnTo>
                <a:lnTo>
                  <a:pt x="1189" y="181"/>
                </a:lnTo>
                <a:lnTo>
                  <a:pt x="1256" y="169"/>
                </a:lnTo>
                <a:lnTo>
                  <a:pt x="1326" y="159"/>
                </a:lnTo>
                <a:lnTo>
                  <a:pt x="1471" y="138"/>
                </a:lnTo>
                <a:lnTo>
                  <a:pt x="1622" y="118"/>
                </a:lnTo>
                <a:lnTo>
                  <a:pt x="1777" y="100"/>
                </a:lnTo>
                <a:lnTo>
                  <a:pt x="1934" y="82"/>
                </a:lnTo>
                <a:lnTo>
                  <a:pt x="2089" y="68"/>
                </a:lnTo>
                <a:lnTo>
                  <a:pt x="2242" y="54"/>
                </a:lnTo>
                <a:lnTo>
                  <a:pt x="2389" y="42"/>
                </a:lnTo>
                <a:lnTo>
                  <a:pt x="2459" y="38"/>
                </a:lnTo>
                <a:lnTo>
                  <a:pt x="2528" y="34"/>
                </a:lnTo>
                <a:lnTo>
                  <a:pt x="2594" y="30"/>
                </a:lnTo>
                <a:lnTo>
                  <a:pt x="2658" y="26"/>
                </a:lnTo>
                <a:lnTo>
                  <a:pt x="2719" y="24"/>
                </a:lnTo>
                <a:lnTo>
                  <a:pt x="2775" y="22"/>
                </a:lnTo>
                <a:lnTo>
                  <a:pt x="2829" y="20"/>
                </a:lnTo>
                <a:lnTo>
                  <a:pt x="2880" y="20"/>
                </a:lnTo>
                <a:lnTo>
                  <a:pt x="2924" y="20"/>
                </a:lnTo>
                <a:lnTo>
                  <a:pt x="2966" y="20"/>
                </a:lnTo>
                <a:lnTo>
                  <a:pt x="2966" y="0"/>
                </a:lnTo>
                <a:lnTo>
                  <a:pt x="2924" y="0"/>
                </a:lnTo>
                <a:lnTo>
                  <a:pt x="2880" y="0"/>
                </a:lnTo>
                <a:lnTo>
                  <a:pt x="2829" y="0"/>
                </a:lnTo>
                <a:lnTo>
                  <a:pt x="2775" y="2"/>
                </a:lnTo>
                <a:lnTo>
                  <a:pt x="2719" y="4"/>
                </a:lnTo>
                <a:lnTo>
                  <a:pt x="2658" y="6"/>
                </a:lnTo>
                <a:lnTo>
                  <a:pt x="2594" y="10"/>
                </a:lnTo>
                <a:lnTo>
                  <a:pt x="2528" y="14"/>
                </a:lnTo>
                <a:lnTo>
                  <a:pt x="2459" y="18"/>
                </a:lnTo>
                <a:lnTo>
                  <a:pt x="2389" y="22"/>
                </a:lnTo>
                <a:lnTo>
                  <a:pt x="2242" y="34"/>
                </a:lnTo>
                <a:lnTo>
                  <a:pt x="2089" y="48"/>
                </a:lnTo>
                <a:lnTo>
                  <a:pt x="1934" y="62"/>
                </a:lnTo>
                <a:lnTo>
                  <a:pt x="1777" y="80"/>
                </a:lnTo>
                <a:lnTo>
                  <a:pt x="1622" y="98"/>
                </a:lnTo>
                <a:lnTo>
                  <a:pt x="1471" y="118"/>
                </a:lnTo>
                <a:lnTo>
                  <a:pt x="1326" y="138"/>
                </a:lnTo>
                <a:lnTo>
                  <a:pt x="1256" y="148"/>
                </a:lnTo>
                <a:lnTo>
                  <a:pt x="1189" y="161"/>
                </a:lnTo>
                <a:lnTo>
                  <a:pt x="1123" y="171"/>
                </a:lnTo>
                <a:lnTo>
                  <a:pt x="1060" y="183"/>
                </a:lnTo>
                <a:lnTo>
                  <a:pt x="1002" y="195"/>
                </a:lnTo>
                <a:lnTo>
                  <a:pt x="946" y="205"/>
                </a:lnTo>
                <a:lnTo>
                  <a:pt x="893" y="217"/>
                </a:lnTo>
                <a:lnTo>
                  <a:pt x="843" y="231"/>
                </a:lnTo>
                <a:lnTo>
                  <a:pt x="757" y="253"/>
                </a:lnTo>
                <a:lnTo>
                  <a:pt x="674" y="279"/>
                </a:lnTo>
                <a:lnTo>
                  <a:pt x="598" y="307"/>
                </a:lnTo>
                <a:lnTo>
                  <a:pt x="592" y="312"/>
                </a:lnTo>
                <a:lnTo>
                  <a:pt x="523" y="340"/>
                </a:lnTo>
                <a:lnTo>
                  <a:pt x="459" y="372"/>
                </a:lnTo>
                <a:lnTo>
                  <a:pt x="400" y="402"/>
                </a:lnTo>
                <a:lnTo>
                  <a:pt x="346" y="436"/>
                </a:lnTo>
                <a:lnTo>
                  <a:pt x="298" y="471"/>
                </a:lnTo>
                <a:lnTo>
                  <a:pt x="251" y="505"/>
                </a:lnTo>
                <a:lnTo>
                  <a:pt x="209" y="541"/>
                </a:lnTo>
                <a:lnTo>
                  <a:pt x="169" y="577"/>
                </a:lnTo>
                <a:lnTo>
                  <a:pt x="133" y="613"/>
                </a:lnTo>
                <a:lnTo>
                  <a:pt x="64" y="688"/>
                </a:lnTo>
                <a:lnTo>
                  <a:pt x="0" y="76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28" name="Rectangle 236">
            <a:extLst>
              <a:ext uri="{FF2B5EF4-FFF2-40B4-BE49-F238E27FC236}">
                <a16:creationId xmlns:a16="http://schemas.microsoft.com/office/drawing/2014/main" id="{B1B96F6E-9D14-46DB-999D-AD21E8281F1E}"/>
              </a:ext>
            </a:extLst>
          </p:cNvPr>
          <p:cNvSpPr>
            <a:spLocks noChangeArrowheads="1"/>
          </p:cNvSpPr>
          <p:nvPr/>
        </p:nvSpPr>
        <p:spPr bwMode="auto">
          <a:xfrm>
            <a:off x="2759075" y="4518025"/>
            <a:ext cx="5365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29" name="Rectangle 237">
            <a:extLst>
              <a:ext uri="{FF2B5EF4-FFF2-40B4-BE49-F238E27FC236}">
                <a16:creationId xmlns:a16="http://schemas.microsoft.com/office/drawing/2014/main" id="{C3BAA494-58DA-426C-A176-1819EC44498D}"/>
              </a:ext>
            </a:extLst>
          </p:cNvPr>
          <p:cNvSpPr>
            <a:spLocks noChangeArrowheads="1"/>
          </p:cNvSpPr>
          <p:nvPr/>
        </p:nvSpPr>
        <p:spPr bwMode="auto">
          <a:xfrm>
            <a:off x="2759075" y="4530725"/>
            <a:ext cx="4857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rPr>
              <a:t>Setup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2630" name="Rectangle 238">
            <a:extLst>
              <a:ext uri="{FF2B5EF4-FFF2-40B4-BE49-F238E27FC236}">
                <a16:creationId xmlns:a16="http://schemas.microsoft.com/office/drawing/2014/main" id="{898D742B-51E0-4722-80A5-FBE12913F14F}"/>
              </a:ext>
            </a:extLst>
          </p:cNvPr>
          <p:cNvSpPr>
            <a:spLocks noChangeArrowheads="1"/>
          </p:cNvSpPr>
          <p:nvPr/>
        </p:nvSpPr>
        <p:spPr bwMode="auto">
          <a:xfrm>
            <a:off x="2759075" y="4714875"/>
            <a:ext cx="4127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92631" name="Group 241">
            <a:extLst>
              <a:ext uri="{FF2B5EF4-FFF2-40B4-BE49-F238E27FC236}">
                <a16:creationId xmlns:a16="http://schemas.microsoft.com/office/drawing/2014/main" id="{F1233651-B251-4F5F-9F37-1E542E941618}"/>
              </a:ext>
            </a:extLst>
          </p:cNvPr>
          <p:cNvGrpSpPr>
            <a:grpSpLocks/>
          </p:cNvGrpSpPr>
          <p:nvPr/>
        </p:nvGrpSpPr>
        <p:grpSpPr bwMode="auto">
          <a:xfrm>
            <a:off x="2663825" y="4889500"/>
            <a:ext cx="246063" cy="209550"/>
            <a:chOff x="1678" y="3080"/>
            <a:chExt cx="155" cy="132"/>
          </a:xfrm>
        </p:grpSpPr>
        <p:sp>
          <p:nvSpPr>
            <p:cNvPr id="192675" name="Line 239">
              <a:extLst>
                <a:ext uri="{FF2B5EF4-FFF2-40B4-BE49-F238E27FC236}">
                  <a16:creationId xmlns:a16="http://schemas.microsoft.com/office/drawing/2014/main" id="{C0617779-0F36-4177-93F3-0402AA8F570E}"/>
                </a:ext>
              </a:extLst>
            </p:cNvPr>
            <p:cNvSpPr>
              <a:spLocks noChangeShapeType="1"/>
            </p:cNvSpPr>
            <p:nvPr/>
          </p:nvSpPr>
          <p:spPr bwMode="auto">
            <a:xfrm flipH="1">
              <a:off x="1716" y="3080"/>
              <a:ext cx="117" cy="10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76" name="Freeform 240">
              <a:extLst>
                <a:ext uri="{FF2B5EF4-FFF2-40B4-BE49-F238E27FC236}">
                  <a16:creationId xmlns:a16="http://schemas.microsoft.com/office/drawing/2014/main" id="{0C05B9A4-D7CC-4120-AF29-2950D7EEEE56}"/>
                </a:ext>
              </a:extLst>
            </p:cNvPr>
            <p:cNvSpPr>
              <a:spLocks/>
            </p:cNvSpPr>
            <p:nvPr/>
          </p:nvSpPr>
          <p:spPr bwMode="auto">
            <a:xfrm>
              <a:off x="1678" y="3128"/>
              <a:ext cx="90" cy="84"/>
            </a:xfrm>
            <a:custGeom>
              <a:avLst/>
              <a:gdLst>
                <a:gd name="T0" fmla="*/ 36 w 90"/>
                <a:gd name="T1" fmla="*/ 0 h 84"/>
                <a:gd name="T2" fmla="*/ 0 w 90"/>
                <a:gd name="T3" fmla="*/ 84 h 84"/>
                <a:gd name="T4" fmla="*/ 90 w 90"/>
                <a:gd name="T5" fmla="*/ 62 h 84"/>
                <a:gd name="T6" fmla="*/ 44 w 90"/>
                <a:gd name="T7" fmla="*/ 48 h 84"/>
                <a:gd name="T8" fmla="*/ 36 w 90"/>
                <a:gd name="T9" fmla="*/ 0 h 84"/>
              </a:gdLst>
              <a:ahLst/>
              <a:cxnLst>
                <a:cxn ang="0">
                  <a:pos x="T0" y="T1"/>
                </a:cxn>
                <a:cxn ang="0">
                  <a:pos x="T2" y="T3"/>
                </a:cxn>
                <a:cxn ang="0">
                  <a:pos x="T4" y="T5"/>
                </a:cxn>
                <a:cxn ang="0">
                  <a:pos x="T6" y="T7"/>
                </a:cxn>
                <a:cxn ang="0">
                  <a:pos x="T8" y="T9"/>
                </a:cxn>
              </a:cxnLst>
              <a:rect l="0" t="0" r="r" b="b"/>
              <a:pathLst>
                <a:path w="90" h="84">
                  <a:moveTo>
                    <a:pt x="36" y="0"/>
                  </a:moveTo>
                  <a:lnTo>
                    <a:pt x="0" y="84"/>
                  </a:lnTo>
                  <a:lnTo>
                    <a:pt x="90" y="62"/>
                  </a:lnTo>
                  <a:lnTo>
                    <a:pt x="44" y="48"/>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2632" name="Group 281">
            <a:extLst>
              <a:ext uri="{FF2B5EF4-FFF2-40B4-BE49-F238E27FC236}">
                <a16:creationId xmlns:a16="http://schemas.microsoft.com/office/drawing/2014/main" id="{2F9391FA-05B3-4E0B-95F8-43D7AAF2BBEE}"/>
              </a:ext>
            </a:extLst>
          </p:cNvPr>
          <p:cNvGrpSpPr>
            <a:grpSpLocks/>
          </p:cNvGrpSpPr>
          <p:nvPr/>
        </p:nvGrpSpPr>
        <p:grpSpPr bwMode="auto">
          <a:xfrm>
            <a:off x="6627813" y="4652963"/>
            <a:ext cx="19050" cy="1476375"/>
            <a:chOff x="4175" y="2931"/>
            <a:chExt cx="12" cy="930"/>
          </a:xfrm>
        </p:grpSpPr>
        <p:sp>
          <p:nvSpPr>
            <p:cNvPr id="192636" name="Freeform 242">
              <a:extLst>
                <a:ext uri="{FF2B5EF4-FFF2-40B4-BE49-F238E27FC236}">
                  <a16:creationId xmlns:a16="http://schemas.microsoft.com/office/drawing/2014/main" id="{13D0B1EB-3466-42CB-9DF7-B4DF2B3284F7}"/>
                </a:ext>
              </a:extLst>
            </p:cNvPr>
            <p:cNvSpPr>
              <a:spLocks/>
            </p:cNvSpPr>
            <p:nvPr/>
          </p:nvSpPr>
          <p:spPr bwMode="auto">
            <a:xfrm>
              <a:off x="4175" y="2931"/>
              <a:ext cx="12" cy="12"/>
            </a:xfrm>
            <a:custGeom>
              <a:avLst/>
              <a:gdLst>
                <a:gd name="T0" fmla="*/ 12 w 12"/>
                <a:gd name="T1" fmla="*/ 8 h 12"/>
                <a:gd name="T2" fmla="*/ 12 w 12"/>
                <a:gd name="T3" fmla="*/ 6 h 12"/>
                <a:gd name="T4" fmla="*/ 10 w 12"/>
                <a:gd name="T5" fmla="*/ 4 h 12"/>
                <a:gd name="T6" fmla="*/ 8 w 12"/>
                <a:gd name="T7" fmla="*/ 2 h 12"/>
                <a:gd name="T8" fmla="*/ 6 w 12"/>
                <a:gd name="T9" fmla="*/ 0 h 12"/>
                <a:gd name="T10" fmla="*/ 6 w 12"/>
                <a:gd name="T11" fmla="*/ 0 h 12"/>
                <a:gd name="T12" fmla="*/ 4 w 12"/>
                <a:gd name="T13" fmla="*/ 2 h 12"/>
                <a:gd name="T14" fmla="*/ 2 w 12"/>
                <a:gd name="T15" fmla="*/ 4 h 12"/>
                <a:gd name="T16" fmla="*/ 0 w 12"/>
                <a:gd name="T17" fmla="*/ 6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12">
                  <a:moveTo>
                    <a:pt x="12" y="8"/>
                  </a:moveTo>
                  <a:lnTo>
                    <a:pt x="12" y="6"/>
                  </a:lnTo>
                  <a:lnTo>
                    <a:pt x="10" y="4"/>
                  </a:lnTo>
                  <a:lnTo>
                    <a:pt x="8" y="2"/>
                  </a:lnTo>
                  <a:lnTo>
                    <a:pt x="6" y="0"/>
                  </a:lnTo>
                  <a:lnTo>
                    <a:pt x="6" y="0"/>
                  </a:lnTo>
                  <a:lnTo>
                    <a:pt x="4" y="2"/>
                  </a:lnTo>
                  <a:lnTo>
                    <a:pt x="2" y="4"/>
                  </a:lnTo>
                  <a:lnTo>
                    <a:pt x="0" y="6"/>
                  </a:lnTo>
                  <a:lnTo>
                    <a:pt x="0" y="6"/>
                  </a:lnTo>
                  <a:lnTo>
                    <a:pt x="0" y="6"/>
                  </a:lnTo>
                  <a:lnTo>
                    <a:pt x="2" y="8"/>
                  </a:lnTo>
                  <a:lnTo>
                    <a:pt x="4" y="10"/>
                  </a:lnTo>
                  <a:lnTo>
                    <a:pt x="6" y="12"/>
                  </a:lnTo>
                  <a:lnTo>
                    <a:pt x="6" y="12"/>
                  </a:lnTo>
                  <a:lnTo>
                    <a:pt x="8" y="10"/>
                  </a:lnTo>
                  <a:lnTo>
                    <a:pt x="10" y="8"/>
                  </a:lnTo>
                  <a:lnTo>
                    <a:pt x="12" y="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37" name="Freeform 243">
              <a:extLst>
                <a:ext uri="{FF2B5EF4-FFF2-40B4-BE49-F238E27FC236}">
                  <a16:creationId xmlns:a16="http://schemas.microsoft.com/office/drawing/2014/main" id="{672A069C-55A4-48AE-A569-055FBD8B05F8}"/>
                </a:ext>
              </a:extLst>
            </p:cNvPr>
            <p:cNvSpPr>
              <a:spLocks/>
            </p:cNvSpPr>
            <p:nvPr/>
          </p:nvSpPr>
          <p:spPr bwMode="auto">
            <a:xfrm>
              <a:off x="4175" y="295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38" name="Freeform 244">
              <a:extLst>
                <a:ext uri="{FF2B5EF4-FFF2-40B4-BE49-F238E27FC236}">
                  <a16:creationId xmlns:a16="http://schemas.microsoft.com/office/drawing/2014/main" id="{0880EF1C-0D78-4262-AF48-EA4577E16B64}"/>
                </a:ext>
              </a:extLst>
            </p:cNvPr>
            <p:cNvSpPr>
              <a:spLocks/>
            </p:cNvSpPr>
            <p:nvPr/>
          </p:nvSpPr>
          <p:spPr bwMode="auto">
            <a:xfrm>
              <a:off x="4175" y="297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39" name="Freeform 245">
              <a:extLst>
                <a:ext uri="{FF2B5EF4-FFF2-40B4-BE49-F238E27FC236}">
                  <a16:creationId xmlns:a16="http://schemas.microsoft.com/office/drawing/2014/main" id="{85099B5A-DDEA-4D86-92B8-110804A993B6}"/>
                </a:ext>
              </a:extLst>
            </p:cNvPr>
            <p:cNvSpPr>
              <a:spLocks/>
            </p:cNvSpPr>
            <p:nvPr/>
          </p:nvSpPr>
          <p:spPr bwMode="auto">
            <a:xfrm>
              <a:off x="4175" y="3003"/>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0" name="Freeform 246">
              <a:extLst>
                <a:ext uri="{FF2B5EF4-FFF2-40B4-BE49-F238E27FC236}">
                  <a16:creationId xmlns:a16="http://schemas.microsoft.com/office/drawing/2014/main" id="{C2B326A8-A6BD-4048-9BD3-C5A3396B915F}"/>
                </a:ext>
              </a:extLst>
            </p:cNvPr>
            <p:cNvSpPr>
              <a:spLocks/>
            </p:cNvSpPr>
            <p:nvPr/>
          </p:nvSpPr>
          <p:spPr bwMode="auto">
            <a:xfrm>
              <a:off x="4175" y="3027"/>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1" name="Freeform 247">
              <a:extLst>
                <a:ext uri="{FF2B5EF4-FFF2-40B4-BE49-F238E27FC236}">
                  <a16:creationId xmlns:a16="http://schemas.microsoft.com/office/drawing/2014/main" id="{D14F77E5-7B0D-4A78-82C4-FA38E60A048F}"/>
                </a:ext>
              </a:extLst>
            </p:cNvPr>
            <p:cNvSpPr>
              <a:spLocks/>
            </p:cNvSpPr>
            <p:nvPr/>
          </p:nvSpPr>
          <p:spPr bwMode="auto">
            <a:xfrm>
              <a:off x="4175" y="3051"/>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2" name="Freeform 248">
              <a:extLst>
                <a:ext uri="{FF2B5EF4-FFF2-40B4-BE49-F238E27FC236}">
                  <a16:creationId xmlns:a16="http://schemas.microsoft.com/office/drawing/2014/main" id="{1C0C287E-2D6A-403A-9AC5-D2F3E97E3E9F}"/>
                </a:ext>
              </a:extLst>
            </p:cNvPr>
            <p:cNvSpPr>
              <a:spLocks/>
            </p:cNvSpPr>
            <p:nvPr/>
          </p:nvSpPr>
          <p:spPr bwMode="auto">
            <a:xfrm>
              <a:off x="4175" y="307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3" name="Freeform 249">
              <a:extLst>
                <a:ext uri="{FF2B5EF4-FFF2-40B4-BE49-F238E27FC236}">
                  <a16:creationId xmlns:a16="http://schemas.microsoft.com/office/drawing/2014/main" id="{7ABCA12B-578A-4640-9738-90CE9413EA9E}"/>
                </a:ext>
              </a:extLst>
            </p:cNvPr>
            <p:cNvSpPr>
              <a:spLocks/>
            </p:cNvSpPr>
            <p:nvPr/>
          </p:nvSpPr>
          <p:spPr bwMode="auto">
            <a:xfrm>
              <a:off x="4175" y="310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4" name="Freeform 250">
              <a:extLst>
                <a:ext uri="{FF2B5EF4-FFF2-40B4-BE49-F238E27FC236}">
                  <a16:creationId xmlns:a16="http://schemas.microsoft.com/office/drawing/2014/main" id="{0AF08568-91FE-4AD9-A26B-0930A132722C}"/>
                </a:ext>
              </a:extLst>
            </p:cNvPr>
            <p:cNvSpPr>
              <a:spLocks/>
            </p:cNvSpPr>
            <p:nvPr/>
          </p:nvSpPr>
          <p:spPr bwMode="auto">
            <a:xfrm>
              <a:off x="4175" y="312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5" name="Freeform 251">
              <a:extLst>
                <a:ext uri="{FF2B5EF4-FFF2-40B4-BE49-F238E27FC236}">
                  <a16:creationId xmlns:a16="http://schemas.microsoft.com/office/drawing/2014/main" id="{7B10A4E0-6919-47D9-94B2-0D1E5D676386}"/>
                </a:ext>
              </a:extLst>
            </p:cNvPr>
            <p:cNvSpPr>
              <a:spLocks/>
            </p:cNvSpPr>
            <p:nvPr/>
          </p:nvSpPr>
          <p:spPr bwMode="auto">
            <a:xfrm>
              <a:off x="4175" y="3148"/>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6" name="Freeform 252">
              <a:extLst>
                <a:ext uri="{FF2B5EF4-FFF2-40B4-BE49-F238E27FC236}">
                  <a16:creationId xmlns:a16="http://schemas.microsoft.com/office/drawing/2014/main" id="{CFC647EF-99DC-4FF6-802F-A4F6269CD4CA}"/>
                </a:ext>
              </a:extLst>
            </p:cNvPr>
            <p:cNvSpPr>
              <a:spLocks/>
            </p:cNvSpPr>
            <p:nvPr/>
          </p:nvSpPr>
          <p:spPr bwMode="auto">
            <a:xfrm>
              <a:off x="4175" y="3172"/>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7" name="Freeform 253">
              <a:extLst>
                <a:ext uri="{FF2B5EF4-FFF2-40B4-BE49-F238E27FC236}">
                  <a16:creationId xmlns:a16="http://schemas.microsoft.com/office/drawing/2014/main" id="{4B316164-5F28-4FD8-B53F-AEAF83379749}"/>
                </a:ext>
              </a:extLst>
            </p:cNvPr>
            <p:cNvSpPr>
              <a:spLocks/>
            </p:cNvSpPr>
            <p:nvPr/>
          </p:nvSpPr>
          <p:spPr bwMode="auto">
            <a:xfrm>
              <a:off x="4175" y="319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8" name="Freeform 254">
              <a:extLst>
                <a:ext uri="{FF2B5EF4-FFF2-40B4-BE49-F238E27FC236}">
                  <a16:creationId xmlns:a16="http://schemas.microsoft.com/office/drawing/2014/main" id="{EA6A92B3-5E04-49C0-AEC9-4C14425E75EC}"/>
                </a:ext>
              </a:extLst>
            </p:cNvPr>
            <p:cNvSpPr>
              <a:spLocks/>
            </p:cNvSpPr>
            <p:nvPr/>
          </p:nvSpPr>
          <p:spPr bwMode="auto">
            <a:xfrm>
              <a:off x="4175" y="3220"/>
              <a:ext cx="12" cy="13"/>
            </a:xfrm>
            <a:custGeom>
              <a:avLst/>
              <a:gdLst>
                <a:gd name="T0" fmla="*/ 12 w 12"/>
                <a:gd name="T1" fmla="*/ 7 h 13"/>
                <a:gd name="T2" fmla="*/ 12 w 12"/>
                <a:gd name="T3" fmla="*/ 5 h 13"/>
                <a:gd name="T4" fmla="*/ 12 w 12"/>
                <a:gd name="T5" fmla="*/ 2 h 13"/>
                <a:gd name="T6" fmla="*/ 10 w 12"/>
                <a:gd name="T7" fmla="*/ 0 h 13"/>
                <a:gd name="T8" fmla="*/ 8 w 12"/>
                <a:gd name="T9" fmla="*/ 0 h 13"/>
                <a:gd name="T10" fmla="*/ 6 w 12"/>
                <a:gd name="T11" fmla="*/ 0 h 13"/>
                <a:gd name="T12" fmla="*/ 4 w 12"/>
                <a:gd name="T13" fmla="*/ 0 h 13"/>
                <a:gd name="T14" fmla="*/ 2 w 12"/>
                <a:gd name="T15" fmla="*/ 2 h 13"/>
                <a:gd name="T16" fmla="*/ 0 w 12"/>
                <a:gd name="T17" fmla="*/ 5 h 13"/>
                <a:gd name="T18" fmla="*/ 0 w 12"/>
                <a:gd name="T19" fmla="*/ 7 h 13"/>
                <a:gd name="T20" fmla="*/ 0 w 12"/>
                <a:gd name="T21" fmla="*/ 7 h 13"/>
                <a:gd name="T22" fmla="*/ 2 w 12"/>
                <a:gd name="T23" fmla="*/ 9 h 13"/>
                <a:gd name="T24" fmla="*/ 4 w 12"/>
                <a:gd name="T25" fmla="*/ 11 h 13"/>
                <a:gd name="T26" fmla="*/ 6 w 12"/>
                <a:gd name="T27" fmla="*/ 13 h 13"/>
                <a:gd name="T28" fmla="*/ 6 w 12"/>
                <a:gd name="T29" fmla="*/ 13 h 13"/>
                <a:gd name="T30" fmla="*/ 8 w 12"/>
                <a:gd name="T31" fmla="*/ 11 h 13"/>
                <a:gd name="T32" fmla="*/ 10 w 12"/>
                <a:gd name="T33" fmla="*/ 9 h 13"/>
                <a:gd name="T34" fmla="*/ 12 w 12"/>
                <a:gd name="T35" fmla="*/ 9 h 13"/>
                <a:gd name="T36" fmla="*/ 12 w 12"/>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3">
                  <a:moveTo>
                    <a:pt x="12" y="7"/>
                  </a:moveTo>
                  <a:lnTo>
                    <a:pt x="12" y="5"/>
                  </a:lnTo>
                  <a:lnTo>
                    <a:pt x="12" y="2"/>
                  </a:lnTo>
                  <a:lnTo>
                    <a:pt x="10" y="0"/>
                  </a:lnTo>
                  <a:lnTo>
                    <a:pt x="8" y="0"/>
                  </a:lnTo>
                  <a:lnTo>
                    <a:pt x="6" y="0"/>
                  </a:lnTo>
                  <a:lnTo>
                    <a:pt x="4" y="0"/>
                  </a:lnTo>
                  <a:lnTo>
                    <a:pt x="2" y="2"/>
                  </a:lnTo>
                  <a:lnTo>
                    <a:pt x="0" y="5"/>
                  </a:lnTo>
                  <a:lnTo>
                    <a:pt x="0" y="7"/>
                  </a:lnTo>
                  <a:lnTo>
                    <a:pt x="0" y="7"/>
                  </a:lnTo>
                  <a:lnTo>
                    <a:pt x="2" y="9"/>
                  </a:lnTo>
                  <a:lnTo>
                    <a:pt x="4" y="11"/>
                  </a:lnTo>
                  <a:lnTo>
                    <a:pt x="6" y="13"/>
                  </a:lnTo>
                  <a:lnTo>
                    <a:pt x="6" y="13"/>
                  </a:lnTo>
                  <a:lnTo>
                    <a:pt x="8" y="11"/>
                  </a:lnTo>
                  <a:lnTo>
                    <a:pt x="10" y="9"/>
                  </a:lnTo>
                  <a:lnTo>
                    <a:pt x="12" y="9"/>
                  </a:lnTo>
                  <a:lnTo>
                    <a:pt x="1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49" name="Freeform 255">
              <a:extLst>
                <a:ext uri="{FF2B5EF4-FFF2-40B4-BE49-F238E27FC236}">
                  <a16:creationId xmlns:a16="http://schemas.microsoft.com/office/drawing/2014/main" id="{6ED91E8A-A9A1-4298-BCB3-81D565D3D6A9}"/>
                </a:ext>
              </a:extLst>
            </p:cNvPr>
            <p:cNvSpPr>
              <a:spLocks/>
            </p:cNvSpPr>
            <p:nvPr/>
          </p:nvSpPr>
          <p:spPr bwMode="auto">
            <a:xfrm>
              <a:off x="4175" y="324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0" name="Freeform 256">
              <a:extLst>
                <a:ext uri="{FF2B5EF4-FFF2-40B4-BE49-F238E27FC236}">
                  <a16:creationId xmlns:a16="http://schemas.microsoft.com/office/drawing/2014/main" id="{24C54AFD-401B-4815-87FA-85593275F3B6}"/>
                </a:ext>
              </a:extLst>
            </p:cNvPr>
            <p:cNvSpPr>
              <a:spLocks/>
            </p:cNvSpPr>
            <p:nvPr/>
          </p:nvSpPr>
          <p:spPr bwMode="auto">
            <a:xfrm>
              <a:off x="4175" y="326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1" name="Freeform 257">
              <a:extLst>
                <a:ext uri="{FF2B5EF4-FFF2-40B4-BE49-F238E27FC236}">
                  <a16:creationId xmlns:a16="http://schemas.microsoft.com/office/drawing/2014/main" id="{0A0E3029-2830-492C-9965-CBE36AD1B0CA}"/>
                </a:ext>
              </a:extLst>
            </p:cNvPr>
            <p:cNvSpPr>
              <a:spLocks/>
            </p:cNvSpPr>
            <p:nvPr/>
          </p:nvSpPr>
          <p:spPr bwMode="auto">
            <a:xfrm>
              <a:off x="4175" y="3293"/>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2" name="Freeform 258">
              <a:extLst>
                <a:ext uri="{FF2B5EF4-FFF2-40B4-BE49-F238E27FC236}">
                  <a16:creationId xmlns:a16="http://schemas.microsoft.com/office/drawing/2014/main" id="{303898C8-D6B5-4CB8-8D85-2E30B533B428}"/>
                </a:ext>
              </a:extLst>
            </p:cNvPr>
            <p:cNvSpPr>
              <a:spLocks/>
            </p:cNvSpPr>
            <p:nvPr/>
          </p:nvSpPr>
          <p:spPr bwMode="auto">
            <a:xfrm>
              <a:off x="4175" y="3317"/>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3" name="Freeform 259">
              <a:extLst>
                <a:ext uri="{FF2B5EF4-FFF2-40B4-BE49-F238E27FC236}">
                  <a16:creationId xmlns:a16="http://schemas.microsoft.com/office/drawing/2014/main" id="{D441C77F-D7AB-473C-9BAD-25BB01C8D6C5}"/>
                </a:ext>
              </a:extLst>
            </p:cNvPr>
            <p:cNvSpPr>
              <a:spLocks/>
            </p:cNvSpPr>
            <p:nvPr/>
          </p:nvSpPr>
          <p:spPr bwMode="auto">
            <a:xfrm>
              <a:off x="4175" y="3341"/>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4" name="Freeform 260">
              <a:extLst>
                <a:ext uri="{FF2B5EF4-FFF2-40B4-BE49-F238E27FC236}">
                  <a16:creationId xmlns:a16="http://schemas.microsoft.com/office/drawing/2014/main" id="{A87FEC80-4E55-412E-8CF1-FFC89CFC9246}"/>
                </a:ext>
              </a:extLst>
            </p:cNvPr>
            <p:cNvSpPr>
              <a:spLocks/>
            </p:cNvSpPr>
            <p:nvPr/>
          </p:nvSpPr>
          <p:spPr bwMode="auto">
            <a:xfrm>
              <a:off x="4175" y="336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5" name="Freeform 261">
              <a:extLst>
                <a:ext uri="{FF2B5EF4-FFF2-40B4-BE49-F238E27FC236}">
                  <a16:creationId xmlns:a16="http://schemas.microsoft.com/office/drawing/2014/main" id="{6D8533AB-5BD3-47A6-82E5-04B80B8C026D}"/>
                </a:ext>
              </a:extLst>
            </p:cNvPr>
            <p:cNvSpPr>
              <a:spLocks/>
            </p:cNvSpPr>
            <p:nvPr/>
          </p:nvSpPr>
          <p:spPr bwMode="auto">
            <a:xfrm>
              <a:off x="4175" y="339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6" name="Freeform 262">
              <a:extLst>
                <a:ext uri="{FF2B5EF4-FFF2-40B4-BE49-F238E27FC236}">
                  <a16:creationId xmlns:a16="http://schemas.microsoft.com/office/drawing/2014/main" id="{6FDEF020-EE0C-4618-AE4A-87764326DF55}"/>
                </a:ext>
              </a:extLst>
            </p:cNvPr>
            <p:cNvSpPr>
              <a:spLocks/>
            </p:cNvSpPr>
            <p:nvPr/>
          </p:nvSpPr>
          <p:spPr bwMode="auto">
            <a:xfrm>
              <a:off x="4175" y="341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7" name="Freeform 263">
              <a:extLst>
                <a:ext uri="{FF2B5EF4-FFF2-40B4-BE49-F238E27FC236}">
                  <a16:creationId xmlns:a16="http://schemas.microsoft.com/office/drawing/2014/main" id="{3BA07371-4CAB-41F7-B585-A765FAEAECF9}"/>
                </a:ext>
              </a:extLst>
            </p:cNvPr>
            <p:cNvSpPr>
              <a:spLocks/>
            </p:cNvSpPr>
            <p:nvPr/>
          </p:nvSpPr>
          <p:spPr bwMode="auto">
            <a:xfrm>
              <a:off x="4175" y="3438"/>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8" name="Freeform 264">
              <a:extLst>
                <a:ext uri="{FF2B5EF4-FFF2-40B4-BE49-F238E27FC236}">
                  <a16:creationId xmlns:a16="http://schemas.microsoft.com/office/drawing/2014/main" id="{CD9B61CF-8192-4C60-B2A7-D2D8FBB413BA}"/>
                </a:ext>
              </a:extLst>
            </p:cNvPr>
            <p:cNvSpPr>
              <a:spLocks/>
            </p:cNvSpPr>
            <p:nvPr/>
          </p:nvSpPr>
          <p:spPr bwMode="auto">
            <a:xfrm>
              <a:off x="4175" y="3462"/>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59" name="Freeform 265">
              <a:extLst>
                <a:ext uri="{FF2B5EF4-FFF2-40B4-BE49-F238E27FC236}">
                  <a16:creationId xmlns:a16="http://schemas.microsoft.com/office/drawing/2014/main" id="{CEE56E9A-AA63-4645-BBD5-1D10B6DF66E2}"/>
                </a:ext>
              </a:extLst>
            </p:cNvPr>
            <p:cNvSpPr>
              <a:spLocks/>
            </p:cNvSpPr>
            <p:nvPr/>
          </p:nvSpPr>
          <p:spPr bwMode="auto">
            <a:xfrm>
              <a:off x="4175" y="348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0" name="Freeform 266">
              <a:extLst>
                <a:ext uri="{FF2B5EF4-FFF2-40B4-BE49-F238E27FC236}">
                  <a16:creationId xmlns:a16="http://schemas.microsoft.com/office/drawing/2014/main" id="{A254633C-A66A-43CD-A713-A1F6817D39A8}"/>
                </a:ext>
              </a:extLst>
            </p:cNvPr>
            <p:cNvSpPr>
              <a:spLocks/>
            </p:cNvSpPr>
            <p:nvPr/>
          </p:nvSpPr>
          <p:spPr bwMode="auto">
            <a:xfrm>
              <a:off x="4175" y="351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1" name="Freeform 267">
              <a:extLst>
                <a:ext uri="{FF2B5EF4-FFF2-40B4-BE49-F238E27FC236}">
                  <a16:creationId xmlns:a16="http://schemas.microsoft.com/office/drawing/2014/main" id="{6DCC0DD3-1880-44E5-9647-A11FDA866501}"/>
                </a:ext>
              </a:extLst>
            </p:cNvPr>
            <p:cNvSpPr>
              <a:spLocks/>
            </p:cNvSpPr>
            <p:nvPr/>
          </p:nvSpPr>
          <p:spPr bwMode="auto">
            <a:xfrm>
              <a:off x="4175" y="3534"/>
              <a:ext cx="12" cy="13"/>
            </a:xfrm>
            <a:custGeom>
              <a:avLst/>
              <a:gdLst>
                <a:gd name="T0" fmla="*/ 12 w 12"/>
                <a:gd name="T1" fmla="*/ 7 h 13"/>
                <a:gd name="T2" fmla="*/ 12 w 12"/>
                <a:gd name="T3" fmla="*/ 5 h 13"/>
                <a:gd name="T4" fmla="*/ 12 w 12"/>
                <a:gd name="T5" fmla="*/ 2 h 13"/>
                <a:gd name="T6" fmla="*/ 10 w 12"/>
                <a:gd name="T7" fmla="*/ 0 h 13"/>
                <a:gd name="T8" fmla="*/ 8 w 12"/>
                <a:gd name="T9" fmla="*/ 0 h 13"/>
                <a:gd name="T10" fmla="*/ 6 w 12"/>
                <a:gd name="T11" fmla="*/ 0 h 13"/>
                <a:gd name="T12" fmla="*/ 4 w 12"/>
                <a:gd name="T13" fmla="*/ 0 h 13"/>
                <a:gd name="T14" fmla="*/ 2 w 12"/>
                <a:gd name="T15" fmla="*/ 2 h 13"/>
                <a:gd name="T16" fmla="*/ 0 w 12"/>
                <a:gd name="T17" fmla="*/ 5 h 13"/>
                <a:gd name="T18" fmla="*/ 0 w 12"/>
                <a:gd name="T19" fmla="*/ 7 h 13"/>
                <a:gd name="T20" fmla="*/ 0 w 12"/>
                <a:gd name="T21" fmla="*/ 7 h 13"/>
                <a:gd name="T22" fmla="*/ 2 w 12"/>
                <a:gd name="T23" fmla="*/ 9 h 13"/>
                <a:gd name="T24" fmla="*/ 4 w 12"/>
                <a:gd name="T25" fmla="*/ 11 h 13"/>
                <a:gd name="T26" fmla="*/ 6 w 12"/>
                <a:gd name="T27" fmla="*/ 13 h 13"/>
                <a:gd name="T28" fmla="*/ 6 w 12"/>
                <a:gd name="T29" fmla="*/ 13 h 13"/>
                <a:gd name="T30" fmla="*/ 8 w 12"/>
                <a:gd name="T31" fmla="*/ 11 h 13"/>
                <a:gd name="T32" fmla="*/ 10 w 12"/>
                <a:gd name="T33" fmla="*/ 9 h 13"/>
                <a:gd name="T34" fmla="*/ 12 w 12"/>
                <a:gd name="T35" fmla="*/ 9 h 13"/>
                <a:gd name="T36" fmla="*/ 12 w 12"/>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3">
                  <a:moveTo>
                    <a:pt x="12" y="7"/>
                  </a:moveTo>
                  <a:lnTo>
                    <a:pt x="12" y="5"/>
                  </a:lnTo>
                  <a:lnTo>
                    <a:pt x="12" y="2"/>
                  </a:lnTo>
                  <a:lnTo>
                    <a:pt x="10" y="0"/>
                  </a:lnTo>
                  <a:lnTo>
                    <a:pt x="8" y="0"/>
                  </a:lnTo>
                  <a:lnTo>
                    <a:pt x="6" y="0"/>
                  </a:lnTo>
                  <a:lnTo>
                    <a:pt x="4" y="0"/>
                  </a:lnTo>
                  <a:lnTo>
                    <a:pt x="2" y="2"/>
                  </a:lnTo>
                  <a:lnTo>
                    <a:pt x="0" y="5"/>
                  </a:lnTo>
                  <a:lnTo>
                    <a:pt x="0" y="7"/>
                  </a:lnTo>
                  <a:lnTo>
                    <a:pt x="0" y="7"/>
                  </a:lnTo>
                  <a:lnTo>
                    <a:pt x="2" y="9"/>
                  </a:lnTo>
                  <a:lnTo>
                    <a:pt x="4" y="11"/>
                  </a:lnTo>
                  <a:lnTo>
                    <a:pt x="6" y="13"/>
                  </a:lnTo>
                  <a:lnTo>
                    <a:pt x="6" y="13"/>
                  </a:lnTo>
                  <a:lnTo>
                    <a:pt x="8" y="11"/>
                  </a:lnTo>
                  <a:lnTo>
                    <a:pt x="10" y="9"/>
                  </a:lnTo>
                  <a:lnTo>
                    <a:pt x="12" y="9"/>
                  </a:lnTo>
                  <a:lnTo>
                    <a:pt x="1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2" name="Freeform 268">
              <a:extLst>
                <a:ext uri="{FF2B5EF4-FFF2-40B4-BE49-F238E27FC236}">
                  <a16:creationId xmlns:a16="http://schemas.microsoft.com/office/drawing/2014/main" id="{4AE7053C-7995-4660-867C-3AFE898B0AD3}"/>
                </a:ext>
              </a:extLst>
            </p:cNvPr>
            <p:cNvSpPr>
              <a:spLocks/>
            </p:cNvSpPr>
            <p:nvPr/>
          </p:nvSpPr>
          <p:spPr bwMode="auto">
            <a:xfrm>
              <a:off x="4175" y="355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3" name="Freeform 269">
              <a:extLst>
                <a:ext uri="{FF2B5EF4-FFF2-40B4-BE49-F238E27FC236}">
                  <a16:creationId xmlns:a16="http://schemas.microsoft.com/office/drawing/2014/main" id="{3C285476-7827-4026-B40B-04C7257419C6}"/>
                </a:ext>
              </a:extLst>
            </p:cNvPr>
            <p:cNvSpPr>
              <a:spLocks/>
            </p:cNvSpPr>
            <p:nvPr/>
          </p:nvSpPr>
          <p:spPr bwMode="auto">
            <a:xfrm>
              <a:off x="4175" y="3583"/>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4" name="Freeform 270">
              <a:extLst>
                <a:ext uri="{FF2B5EF4-FFF2-40B4-BE49-F238E27FC236}">
                  <a16:creationId xmlns:a16="http://schemas.microsoft.com/office/drawing/2014/main" id="{B8E52D86-7848-4AE1-AB6E-843F99F00389}"/>
                </a:ext>
              </a:extLst>
            </p:cNvPr>
            <p:cNvSpPr>
              <a:spLocks/>
            </p:cNvSpPr>
            <p:nvPr/>
          </p:nvSpPr>
          <p:spPr bwMode="auto">
            <a:xfrm>
              <a:off x="4175" y="3607"/>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5" name="Freeform 271">
              <a:extLst>
                <a:ext uri="{FF2B5EF4-FFF2-40B4-BE49-F238E27FC236}">
                  <a16:creationId xmlns:a16="http://schemas.microsoft.com/office/drawing/2014/main" id="{727197F0-B87D-4A66-B14A-4148D3060731}"/>
                </a:ext>
              </a:extLst>
            </p:cNvPr>
            <p:cNvSpPr>
              <a:spLocks/>
            </p:cNvSpPr>
            <p:nvPr/>
          </p:nvSpPr>
          <p:spPr bwMode="auto">
            <a:xfrm>
              <a:off x="4175" y="3631"/>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6" name="Freeform 272">
              <a:extLst>
                <a:ext uri="{FF2B5EF4-FFF2-40B4-BE49-F238E27FC236}">
                  <a16:creationId xmlns:a16="http://schemas.microsoft.com/office/drawing/2014/main" id="{8C50E8B6-ABE4-4F2F-A2B1-D3F29DBB2116}"/>
                </a:ext>
              </a:extLst>
            </p:cNvPr>
            <p:cNvSpPr>
              <a:spLocks/>
            </p:cNvSpPr>
            <p:nvPr/>
          </p:nvSpPr>
          <p:spPr bwMode="auto">
            <a:xfrm>
              <a:off x="4175" y="3655"/>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7" name="Freeform 273">
              <a:extLst>
                <a:ext uri="{FF2B5EF4-FFF2-40B4-BE49-F238E27FC236}">
                  <a16:creationId xmlns:a16="http://schemas.microsoft.com/office/drawing/2014/main" id="{8A475180-1F57-4FC5-8C48-369781BA81F0}"/>
                </a:ext>
              </a:extLst>
            </p:cNvPr>
            <p:cNvSpPr>
              <a:spLocks/>
            </p:cNvSpPr>
            <p:nvPr/>
          </p:nvSpPr>
          <p:spPr bwMode="auto">
            <a:xfrm>
              <a:off x="4175" y="3679"/>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8" name="Freeform 274">
              <a:extLst>
                <a:ext uri="{FF2B5EF4-FFF2-40B4-BE49-F238E27FC236}">
                  <a16:creationId xmlns:a16="http://schemas.microsoft.com/office/drawing/2014/main" id="{89425B4D-840D-4CEF-8F07-031FDC8F4625}"/>
                </a:ext>
              </a:extLst>
            </p:cNvPr>
            <p:cNvSpPr>
              <a:spLocks/>
            </p:cNvSpPr>
            <p:nvPr/>
          </p:nvSpPr>
          <p:spPr bwMode="auto">
            <a:xfrm>
              <a:off x="4175" y="370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69" name="Freeform 275">
              <a:extLst>
                <a:ext uri="{FF2B5EF4-FFF2-40B4-BE49-F238E27FC236}">
                  <a16:creationId xmlns:a16="http://schemas.microsoft.com/office/drawing/2014/main" id="{3135EA4D-C9F4-4B71-9C8D-F01965F42B7C}"/>
                </a:ext>
              </a:extLst>
            </p:cNvPr>
            <p:cNvSpPr>
              <a:spLocks/>
            </p:cNvSpPr>
            <p:nvPr/>
          </p:nvSpPr>
          <p:spPr bwMode="auto">
            <a:xfrm>
              <a:off x="4175" y="3728"/>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70" name="Freeform 276">
              <a:extLst>
                <a:ext uri="{FF2B5EF4-FFF2-40B4-BE49-F238E27FC236}">
                  <a16:creationId xmlns:a16="http://schemas.microsoft.com/office/drawing/2014/main" id="{5F18A352-5506-42E4-9366-62ADEA221FCD}"/>
                </a:ext>
              </a:extLst>
            </p:cNvPr>
            <p:cNvSpPr>
              <a:spLocks/>
            </p:cNvSpPr>
            <p:nvPr/>
          </p:nvSpPr>
          <p:spPr bwMode="auto">
            <a:xfrm>
              <a:off x="4175" y="3752"/>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71" name="Freeform 277">
              <a:extLst>
                <a:ext uri="{FF2B5EF4-FFF2-40B4-BE49-F238E27FC236}">
                  <a16:creationId xmlns:a16="http://schemas.microsoft.com/office/drawing/2014/main" id="{8896FB8E-8651-41F2-B2AB-FD0D810030C1}"/>
                </a:ext>
              </a:extLst>
            </p:cNvPr>
            <p:cNvSpPr>
              <a:spLocks/>
            </p:cNvSpPr>
            <p:nvPr/>
          </p:nvSpPr>
          <p:spPr bwMode="auto">
            <a:xfrm>
              <a:off x="4175" y="3776"/>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72" name="Freeform 278">
              <a:extLst>
                <a:ext uri="{FF2B5EF4-FFF2-40B4-BE49-F238E27FC236}">
                  <a16:creationId xmlns:a16="http://schemas.microsoft.com/office/drawing/2014/main" id="{D39D1916-83BA-42AD-9D9B-05B5F7E53C4D}"/>
                </a:ext>
              </a:extLst>
            </p:cNvPr>
            <p:cNvSpPr>
              <a:spLocks/>
            </p:cNvSpPr>
            <p:nvPr/>
          </p:nvSpPr>
          <p:spPr bwMode="auto">
            <a:xfrm>
              <a:off x="4175" y="3800"/>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73" name="Freeform 279">
              <a:extLst>
                <a:ext uri="{FF2B5EF4-FFF2-40B4-BE49-F238E27FC236}">
                  <a16:creationId xmlns:a16="http://schemas.microsoft.com/office/drawing/2014/main" id="{E355F83B-2CEA-4556-8769-A27DA958C14C}"/>
                </a:ext>
              </a:extLst>
            </p:cNvPr>
            <p:cNvSpPr>
              <a:spLocks/>
            </p:cNvSpPr>
            <p:nvPr/>
          </p:nvSpPr>
          <p:spPr bwMode="auto">
            <a:xfrm>
              <a:off x="4175" y="3824"/>
              <a:ext cx="12" cy="12"/>
            </a:xfrm>
            <a:custGeom>
              <a:avLst/>
              <a:gdLst>
                <a:gd name="T0" fmla="*/ 12 w 12"/>
                <a:gd name="T1" fmla="*/ 6 h 12"/>
                <a:gd name="T2" fmla="*/ 12 w 12"/>
                <a:gd name="T3" fmla="*/ 4 h 12"/>
                <a:gd name="T4" fmla="*/ 12 w 12"/>
                <a:gd name="T5" fmla="*/ 2 h 12"/>
                <a:gd name="T6" fmla="*/ 10 w 12"/>
                <a:gd name="T7" fmla="*/ 0 h 12"/>
                <a:gd name="T8" fmla="*/ 8 w 12"/>
                <a:gd name="T9" fmla="*/ 0 h 12"/>
                <a:gd name="T10" fmla="*/ 6 w 12"/>
                <a:gd name="T11" fmla="*/ 0 h 12"/>
                <a:gd name="T12" fmla="*/ 4 w 12"/>
                <a:gd name="T13" fmla="*/ 0 h 12"/>
                <a:gd name="T14" fmla="*/ 2 w 12"/>
                <a:gd name="T15" fmla="*/ 2 h 12"/>
                <a:gd name="T16" fmla="*/ 0 w 12"/>
                <a:gd name="T17" fmla="*/ 4 h 12"/>
                <a:gd name="T18" fmla="*/ 0 w 12"/>
                <a:gd name="T19" fmla="*/ 6 h 12"/>
                <a:gd name="T20" fmla="*/ 0 w 12"/>
                <a:gd name="T21" fmla="*/ 6 h 12"/>
                <a:gd name="T22" fmla="*/ 2 w 12"/>
                <a:gd name="T23" fmla="*/ 8 h 12"/>
                <a:gd name="T24" fmla="*/ 4 w 12"/>
                <a:gd name="T25" fmla="*/ 10 h 12"/>
                <a:gd name="T26" fmla="*/ 6 w 12"/>
                <a:gd name="T27" fmla="*/ 12 h 12"/>
                <a:gd name="T28" fmla="*/ 6 w 12"/>
                <a:gd name="T29" fmla="*/ 12 h 12"/>
                <a:gd name="T30" fmla="*/ 8 w 12"/>
                <a:gd name="T31" fmla="*/ 10 h 12"/>
                <a:gd name="T32" fmla="*/ 10 w 12"/>
                <a:gd name="T33" fmla="*/ 8 h 12"/>
                <a:gd name="T34" fmla="*/ 12 w 12"/>
                <a:gd name="T35" fmla="*/ 8 h 12"/>
                <a:gd name="T36" fmla="*/ 12 w 12"/>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74" name="Freeform 280">
              <a:extLst>
                <a:ext uri="{FF2B5EF4-FFF2-40B4-BE49-F238E27FC236}">
                  <a16:creationId xmlns:a16="http://schemas.microsoft.com/office/drawing/2014/main" id="{2ECD2430-6556-461F-ADAE-AC994536AC3D}"/>
                </a:ext>
              </a:extLst>
            </p:cNvPr>
            <p:cNvSpPr>
              <a:spLocks/>
            </p:cNvSpPr>
            <p:nvPr/>
          </p:nvSpPr>
          <p:spPr bwMode="auto">
            <a:xfrm>
              <a:off x="4175" y="3848"/>
              <a:ext cx="12" cy="13"/>
            </a:xfrm>
            <a:custGeom>
              <a:avLst/>
              <a:gdLst>
                <a:gd name="T0" fmla="*/ 12 w 12"/>
                <a:gd name="T1" fmla="*/ 7 h 13"/>
                <a:gd name="T2" fmla="*/ 12 w 12"/>
                <a:gd name="T3" fmla="*/ 5 h 13"/>
                <a:gd name="T4" fmla="*/ 12 w 12"/>
                <a:gd name="T5" fmla="*/ 2 h 13"/>
                <a:gd name="T6" fmla="*/ 10 w 12"/>
                <a:gd name="T7" fmla="*/ 0 h 13"/>
                <a:gd name="T8" fmla="*/ 8 w 12"/>
                <a:gd name="T9" fmla="*/ 0 h 13"/>
                <a:gd name="T10" fmla="*/ 6 w 12"/>
                <a:gd name="T11" fmla="*/ 0 h 13"/>
                <a:gd name="T12" fmla="*/ 4 w 12"/>
                <a:gd name="T13" fmla="*/ 0 h 13"/>
                <a:gd name="T14" fmla="*/ 2 w 12"/>
                <a:gd name="T15" fmla="*/ 2 h 13"/>
                <a:gd name="T16" fmla="*/ 0 w 12"/>
                <a:gd name="T17" fmla="*/ 5 h 13"/>
                <a:gd name="T18" fmla="*/ 0 w 12"/>
                <a:gd name="T19" fmla="*/ 7 h 13"/>
                <a:gd name="T20" fmla="*/ 0 w 12"/>
                <a:gd name="T21" fmla="*/ 7 h 13"/>
                <a:gd name="T22" fmla="*/ 2 w 12"/>
                <a:gd name="T23" fmla="*/ 9 h 13"/>
                <a:gd name="T24" fmla="*/ 4 w 12"/>
                <a:gd name="T25" fmla="*/ 11 h 13"/>
                <a:gd name="T26" fmla="*/ 6 w 12"/>
                <a:gd name="T27" fmla="*/ 13 h 13"/>
                <a:gd name="T28" fmla="*/ 6 w 12"/>
                <a:gd name="T29" fmla="*/ 13 h 13"/>
                <a:gd name="T30" fmla="*/ 8 w 12"/>
                <a:gd name="T31" fmla="*/ 11 h 13"/>
                <a:gd name="T32" fmla="*/ 10 w 12"/>
                <a:gd name="T33" fmla="*/ 9 h 13"/>
                <a:gd name="T34" fmla="*/ 12 w 12"/>
                <a:gd name="T35" fmla="*/ 9 h 13"/>
                <a:gd name="T36" fmla="*/ 12 w 12"/>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3">
                  <a:moveTo>
                    <a:pt x="12" y="7"/>
                  </a:moveTo>
                  <a:lnTo>
                    <a:pt x="12" y="5"/>
                  </a:lnTo>
                  <a:lnTo>
                    <a:pt x="12" y="2"/>
                  </a:lnTo>
                  <a:lnTo>
                    <a:pt x="10" y="0"/>
                  </a:lnTo>
                  <a:lnTo>
                    <a:pt x="8" y="0"/>
                  </a:lnTo>
                  <a:lnTo>
                    <a:pt x="6" y="0"/>
                  </a:lnTo>
                  <a:lnTo>
                    <a:pt x="4" y="0"/>
                  </a:lnTo>
                  <a:lnTo>
                    <a:pt x="2" y="2"/>
                  </a:lnTo>
                  <a:lnTo>
                    <a:pt x="0" y="5"/>
                  </a:lnTo>
                  <a:lnTo>
                    <a:pt x="0" y="7"/>
                  </a:lnTo>
                  <a:lnTo>
                    <a:pt x="0" y="7"/>
                  </a:lnTo>
                  <a:lnTo>
                    <a:pt x="2" y="9"/>
                  </a:lnTo>
                  <a:lnTo>
                    <a:pt x="4" y="11"/>
                  </a:lnTo>
                  <a:lnTo>
                    <a:pt x="6" y="13"/>
                  </a:lnTo>
                  <a:lnTo>
                    <a:pt x="6" y="13"/>
                  </a:lnTo>
                  <a:lnTo>
                    <a:pt x="8" y="11"/>
                  </a:lnTo>
                  <a:lnTo>
                    <a:pt x="10" y="9"/>
                  </a:lnTo>
                  <a:lnTo>
                    <a:pt x="12" y="9"/>
                  </a:lnTo>
                  <a:lnTo>
                    <a:pt x="1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2633" name="Freeform 282">
            <a:extLst>
              <a:ext uri="{FF2B5EF4-FFF2-40B4-BE49-F238E27FC236}">
                <a16:creationId xmlns:a16="http://schemas.microsoft.com/office/drawing/2014/main" id="{F408011C-2AEF-47C8-9D00-0A1A5841A71D}"/>
              </a:ext>
            </a:extLst>
          </p:cNvPr>
          <p:cNvSpPr>
            <a:spLocks/>
          </p:cNvSpPr>
          <p:nvPr/>
        </p:nvSpPr>
        <p:spPr bwMode="auto">
          <a:xfrm>
            <a:off x="6634163" y="4616450"/>
            <a:ext cx="593725" cy="61913"/>
          </a:xfrm>
          <a:custGeom>
            <a:avLst/>
            <a:gdLst>
              <a:gd name="T0" fmla="*/ 0 w 374"/>
              <a:gd name="T1" fmla="*/ 11 h 39"/>
              <a:gd name="T2" fmla="*/ 0 w 374"/>
              <a:gd name="T3" fmla="*/ 39 h 39"/>
              <a:gd name="T4" fmla="*/ 374 w 374"/>
              <a:gd name="T5" fmla="*/ 29 h 39"/>
              <a:gd name="T6" fmla="*/ 374 w 374"/>
              <a:gd name="T7" fmla="*/ 0 h 39"/>
              <a:gd name="T8" fmla="*/ 0 w 374"/>
              <a:gd name="T9" fmla="*/ 11 h 39"/>
            </a:gdLst>
            <a:ahLst/>
            <a:cxnLst>
              <a:cxn ang="0">
                <a:pos x="T0" y="T1"/>
              </a:cxn>
              <a:cxn ang="0">
                <a:pos x="T2" y="T3"/>
              </a:cxn>
              <a:cxn ang="0">
                <a:pos x="T4" y="T5"/>
              </a:cxn>
              <a:cxn ang="0">
                <a:pos x="T6" y="T7"/>
              </a:cxn>
              <a:cxn ang="0">
                <a:pos x="T8" y="T9"/>
              </a:cxn>
            </a:cxnLst>
            <a:rect l="0" t="0" r="r" b="b"/>
            <a:pathLst>
              <a:path w="374" h="39">
                <a:moveTo>
                  <a:pt x="0" y="11"/>
                </a:moveTo>
                <a:lnTo>
                  <a:pt x="0" y="39"/>
                </a:lnTo>
                <a:lnTo>
                  <a:pt x="374" y="29"/>
                </a:lnTo>
                <a:lnTo>
                  <a:pt x="374" y="0"/>
                </a:lnTo>
                <a:lnTo>
                  <a:pt x="0" y="1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34" name="Rectangle 283">
            <a:extLst>
              <a:ext uri="{FF2B5EF4-FFF2-40B4-BE49-F238E27FC236}">
                <a16:creationId xmlns:a16="http://schemas.microsoft.com/office/drawing/2014/main" id="{34EBD08D-F354-4A3A-894A-C15AC05654E3}"/>
              </a:ext>
            </a:extLst>
          </p:cNvPr>
          <p:cNvSpPr>
            <a:spLocks noChangeArrowheads="1"/>
          </p:cNvSpPr>
          <p:nvPr/>
        </p:nvSpPr>
        <p:spPr bwMode="auto">
          <a:xfrm>
            <a:off x="6416675" y="6051550"/>
            <a:ext cx="4762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635" name="Rectangle 284">
            <a:extLst>
              <a:ext uri="{FF2B5EF4-FFF2-40B4-BE49-F238E27FC236}">
                <a16:creationId xmlns:a16="http://schemas.microsoft.com/office/drawing/2014/main" id="{F86DD98C-2598-4849-8CF4-805DC688DB4C}"/>
              </a:ext>
            </a:extLst>
          </p:cNvPr>
          <p:cNvSpPr>
            <a:spLocks noChangeArrowheads="1"/>
          </p:cNvSpPr>
          <p:nvPr/>
        </p:nvSpPr>
        <p:spPr bwMode="auto">
          <a:xfrm>
            <a:off x="6602413" y="6149975"/>
            <a:ext cx="1857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Helvetica" panose="020B060402020202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6" name="Oval 295">
            <a:extLst>
              <a:ext uri="{FF2B5EF4-FFF2-40B4-BE49-F238E27FC236}">
                <a16:creationId xmlns:a16="http://schemas.microsoft.com/office/drawing/2014/main" id="{BBB26A14-F504-4D81-90D3-3DA5E7431160}"/>
              </a:ext>
            </a:extLst>
          </p:cNvPr>
          <p:cNvSpPr/>
          <p:nvPr/>
        </p:nvSpPr>
        <p:spPr>
          <a:xfrm>
            <a:off x="7159749" y="4581526"/>
            <a:ext cx="91830" cy="9183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DA9FAB9-3971-479F-AC35-494F7FAC420A}"/>
              </a:ext>
            </a:extLst>
          </p:cNvPr>
          <p:cNvSpPr txBox="1"/>
          <p:nvPr/>
        </p:nvSpPr>
        <p:spPr>
          <a:xfrm>
            <a:off x="9013825" y="5132389"/>
            <a:ext cx="3152774" cy="1477328"/>
          </a:xfrm>
          <a:prstGeom prst="rect">
            <a:avLst/>
          </a:prstGeom>
          <a:noFill/>
        </p:spPr>
        <p:txBody>
          <a:bodyPr wrap="square" rtlCol="0">
            <a:spAutoFit/>
          </a:bodyPr>
          <a:lstStyle/>
          <a:p>
            <a:r>
              <a:rPr lang="en-US" b="1" dirty="0"/>
              <a:t>Setup Time</a:t>
            </a:r>
            <a:r>
              <a:rPr lang="en-US" dirty="0"/>
              <a:t>:</a:t>
            </a:r>
          </a:p>
          <a:p>
            <a:r>
              <a:rPr lang="en-US" dirty="0"/>
              <a:t>We may have to do a little overhead at the beginning, during which we </a:t>
            </a:r>
            <a:r>
              <a:rPr lang="en-US" i="1" dirty="0"/>
              <a:t>cannot</a:t>
            </a:r>
            <a:r>
              <a:rPr lang="en-US" dirty="0"/>
              <a:t> be interrupted</a:t>
            </a:r>
          </a:p>
        </p:txBody>
      </p:sp>
    </p:spTree>
    <p:extLst>
      <p:ext uri="{BB962C8B-B14F-4D97-AF65-F5344CB8AC3E}">
        <p14:creationId xmlns:p14="http://schemas.microsoft.com/office/powerpoint/2010/main" val="3113420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2519"/>
                                        </p:tgtEl>
                                        <p:attrNameLst>
                                          <p:attrName>style.visibility</p:attrName>
                                        </p:attrNameLst>
                                      </p:cBhvr>
                                      <p:to>
                                        <p:strVal val="visible"/>
                                      </p:to>
                                    </p:set>
                                    <p:animEffect transition="in" filter="dissolve">
                                      <p:cBhvr>
                                        <p:cTn id="7" dur="500"/>
                                        <p:tgtEl>
                                          <p:spTgt spid="1925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2524"/>
                                        </p:tgtEl>
                                        <p:attrNameLst>
                                          <p:attrName>style.visibility</p:attrName>
                                        </p:attrNameLst>
                                      </p:cBhvr>
                                      <p:to>
                                        <p:strVal val="visible"/>
                                      </p:to>
                                    </p:set>
                                    <p:animEffect transition="in" filter="dissolve">
                                      <p:cBhvr>
                                        <p:cTn id="12" dur="500"/>
                                        <p:tgtEl>
                                          <p:spTgt spid="1925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2520"/>
                                        </p:tgtEl>
                                        <p:attrNameLst>
                                          <p:attrName>style.visibility</p:attrName>
                                        </p:attrNameLst>
                                      </p:cBhvr>
                                      <p:to>
                                        <p:strVal val="visible"/>
                                      </p:to>
                                    </p:set>
                                    <p:animEffect transition="in" filter="dissolve">
                                      <p:cBhvr>
                                        <p:cTn id="17" dur="500"/>
                                        <p:tgtEl>
                                          <p:spTgt spid="192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2860</Words>
  <Application>Microsoft Office PowerPoint</Application>
  <PresentationFormat>Widescreen</PresentationFormat>
  <Paragraphs>783</Paragraphs>
  <Slides>33</Slides>
  <Notes>18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3</vt:i4>
      </vt:variant>
      <vt:variant>
        <vt:lpstr>Slide Titles</vt:lpstr>
      </vt:variant>
      <vt:variant>
        <vt:i4>33</vt:i4>
      </vt:variant>
    </vt:vector>
  </HeadingPairs>
  <TitlesOfParts>
    <vt:vector size="49" baseType="lpstr">
      <vt:lpstr>ＭＳ 明朝</vt:lpstr>
      <vt:lpstr>MS PGothic</vt:lpstr>
      <vt:lpstr>Arial</vt:lpstr>
      <vt:lpstr>Calibri</vt:lpstr>
      <vt:lpstr>Calibri Light</vt:lpstr>
      <vt:lpstr>Helvetica</vt:lpstr>
      <vt:lpstr>Microsoft Sans Serif</vt:lpstr>
      <vt:lpstr>Rockwell</vt:lpstr>
      <vt:lpstr>Script MT Bold</vt:lpstr>
      <vt:lpstr>Symbol</vt:lpstr>
      <vt:lpstr>Times New Roman</vt:lpstr>
      <vt:lpstr>Wingdings</vt:lpstr>
      <vt:lpstr>Office Theme</vt:lpstr>
      <vt:lpstr>Image</vt:lpstr>
      <vt:lpstr>Equation</vt:lpstr>
      <vt:lpstr>Bitmap Image</vt:lpstr>
      <vt:lpstr>PowerPoint Presentation</vt:lpstr>
      <vt:lpstr>Motivation</vt:lpstr>
      <vt:lpstr>PowerPoint Presentation</vt:lpstr>
      <vt:lpstr>PowerPoint Presentation</vt:lpstr>
      <vt:lpstr>Takeaway</vt:lpstr>
      <vt:lpstr>PowerPoint Presentation</vt:lpstr>
      <vt:lpstr>PowerPoint Presentation</vt:lpstr>
      <vt:lpstr>Classic Algorithms</vt:lpstr>
      <vt:lpstr>Anytime Algorithms</vt:lpstr>
      <vt:lpstr>Anytime Algorithms</vt:lpstr>
      <vt:lpstr>Anytime Algorithm Characteristics</vt:lpstr>
      <vt:lpstr>PowerPoint Presentation</vt:lpstr>
      <vt:lpstr>Bumble Bee’s Anytime Strategy</vt:lpstr>
      <vt:lpstr>PowerPoint Presentation</vt:lpstr>
      <vt:lpstr>PowerPoint Presentation</vt:lpstr>
      <vt:lpstr>PowerPoint Presentation</vt:lpstr>
      <vt:lpstr>PowerPoint Presentation</vt:lpstr>
      <vt:lpstr>Case Study: Fish Recognition</vt:lpstr>
      <vt:lpstr>Case Study: Fish Recognition</vt:lpstr>
      <vt:lpstr>Case Study: Fish Recognition</vt:lpstr>
      <vt:lpstr>PowerPoint Presentation</vt:lpstr>
      <vt:lpstr>PowerPoint Presentation</vt:lpstr>
      <vt:lpstr>PowerPoint Presentation</vt:lpstr>
      <vt:lpstr>PowerPoint Presentation</vt:lpstr>
      <vt:lpstr>Designing the anytime Nearest Neighbor</vt:lpstr>
      <vt:lpstr>SimpleRank Ordering</vt:lpstr>
      <vt:lpstr>JF:two-class classification problem</vt:lpstr>
      <vt:lpstr>How SimpleRank works.</vt:lpstr>
      <vt:lpstr>Case Study: Fish Recognition</vt:lpstr>
      <vt:lpstr>K=1:  Voting Records</vt:lpstr>
      <vt:lpstr>K=1:  Forest Cover Type </vt:lpstr>
      <vt:lpstr>K=1,3,5    Australian Credit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Eamonn Keogh</dc:creator>
  <cp:lastModifiedBy>Eamonn Keogh</cp:lastModifiedBy>
  <cp:revision>29</cp:revision>
  <dcterms:created xsi:type="dcterms:W3CDTF">2018-03-01T22:17:28Z</dcterms:created>
  <dcterms:modified xsi:type="dcterms:W3CDTF">2018-03-02T16:52:44Z</dcterms:modified>
</cp:coreProperties>
</file>