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4" r:id="rId8"/>
    <p:sldId id="265" r:id="rId9"/>
    <p:sldId id="262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0" autoAdjust="0"/>
    <p:restoredTop sz="94660"/>
  </p:normalViewPr>
  <p:slideViewPr>
    <p:cSldViewPr>
      <p:cViewPr varScale="1">
        <p:scale>
          <a:sx n="99" d="100"/>
          <a:sy n="99" d="100"/>
        </p:scale>
        <p:origin x="84" y="2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is Bar Coaster Puzzle Is Made to Fool Drunk People"/>
          <p:cNvPicPr>
            <a:picLocks noChangeAspect="1" noChangeArrowheads="1"/>
          </p:cNvPicPr>
          <p:nvPr/>
        </p:nvPicPr>
        <p:blipFill rotWithShape="1">
          <a:blip r:embed="rId2" cstate="print"/>
          <a:srcRect l="10179" r="7715"/>
          <a:stretch/>
        </p:blipFill>
        <p:spPr bwMode="auto">
          <a:xfrm>
            <a:off x="2692400" y="25400"/>
            <a:ext cx="6477000" cy="5916418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DB4A0E-0623-4A73-BC5A-F9FF5E807712}"/>
              </a:ext>
            </a:extLst>
          </p:cNvPr>
          <p:cNvSpPr txBox="1"/>
          <p:nvPr/>
        </p:nvSpPr>
        <p:spPr>
          <a:xfrm>
            <a:off x="0" y="5334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a puzzle I found on a t-shirt</a:t>
            </a:r>
          </a:p>
          <a:p>
            <a:endParaRPr lang="en-US" dirty="0"/>
          </a:p>
          <a:p>
            <a:r>
              <a:rPr lang="en-US" dirty="0"/>
              <a:t>The task, is to go from start to finish, alternating the colors of the “orbs” you pass…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CB44B7-A3CD-4A86-8C94-30E4AE3B958B}"/>
              </a:ext>
            </a:extLst>
          </p:cNvPr>
          <p:cNvSpPr txBox="1"/>
          <p:nvPr/>
        </p:nvSpPr>
        <p:spPr>
          <a:xfrm>
            <a:off x="76200" y="381000"/>
            <a:ext cx="8839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Which algorithm should we use?</a:t>
            </a:r>
          </a:p>
          <a:p>
            <a:endParaRPr lang="en-US" sz="1600" dirty="0"/>
          </a:p>
          <a:p>
            <a:r>
              <a:rPr lang="en-US" sz="1600" dirty="0"/>
              <a:t>How many nodes do we have to check?</a:t>
            </a:r>
          </a:p>
          <a:p>
            <a:r>
              <a:rPr lang="en-US" sz="1600" dirty="0"/>
              <a:t>Assume we take one nanosecond to test each state we pop off NODES.</a:t>
            </a:r>
          </a:p>
          <a:p>
            <a:endParaRPr lang="en-US" sz="1600" dirty="0"/>
          </a:p>
          <a:p>
            <a:pPr lvl="1"/>
            <a:r>
              <a:rPr lang="en-US" sz="1600" dirty="0"/>
              <a:t>Assume the worst case</a:t>
            </a:r>
          </a:p>
          <a:p>
            <a:pPr lvl="1"/>
            <a:r>
              <a:rPr lang="en-US" sz="1600" dirty="0"/>
              <a:t>We have b = 2.25 and d = 32.          (2.25^32) nanosecond =  3.1 minutes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Assume the best case</a:t>
            </a:r>
          </a:p>
          <a:p>
            <a:pPr lvl="1"/>
            <a:r>
              <a:rPr lang="en-US" sz="1600" dirty="0"/>
              <a:t>We have b = 2.25 and d = 10           (2.25^10) nanosecond =  3.3 microseconds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Assume the actual depth is half way between best and worst case</a:t>
            </a:r>
          </a:p>
          <a:p>
            <a:pPr lvl="1"/>
            <a:r>
              <a:rPr lang="en-US" sz="1600" dirty="0"/>
              <a:t>We have b = 2.25 and d = 24           (2.25^24) nanosecond =  0.28 seconds</a:t>
            </a:r>
          </a:p>
          <a:p>
            <a:pPr lvl="1"/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It probably does not matter what algorithm we use. We are not likely to run out of space or time. Likewise, I would not bother to optimize my code.</a:t>
            </a:r>
          </a:p>
          <a:p>
            <a:endParaRPr lang="en-US" sz="1600" dirty="0"/>
          </a:p>
          <a:p>
            <a:r>
              <a:rPr lang="en-US" sz="1600" dirty="0"/>
              <a:t>However, this assumes we solving the puzzle </a:t>
            </a:r>
            <a:r>
              <a:rPr lang="en-US" sz="1600" i="1" dirty="0"/>
              <a:t>once</a:t>
            </a:r>
            <a:r>
              <a:rPr lang="en-US" sz="1600" dirty="0"/>
              <a:t>. The similar “google maps” problem needs to be solved millions of times a day, so for that problem, we would optimize the code very carefully.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923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is Bar Coaster Puzzle Is Made to Fool Drunk People"/>
          <p:cNvPicPr>
            <a:picLocks noChangeAspect="1" noChangeArrowheads="1"/>
          </p:cNvPicPr>
          <p:nvPr/>
        </p:nvPicPr>
        <p:blipFill rotWithShape="1">
          <a:blip r:embed="rId2" cstate="print"/>
          <a:srcRect l="10179" r="7715"/>
          <a:stretch/>
        </p:blipFill>
        <p:spPr bwMode="auto">
          <a:xfrm>
            <a:off x="2692400" y="25400"/>
            <a:ext cx="6477000" cy="5916418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DB4A0E-0623-4A73-BC5A-F9FF5E807712}"/>
              </a:ext>
            </a:extLst>
          </p:cNvPr>
          <p:cNvSpPr txBox="1"/>
          <p:nvPr/>
        </p:nvSpPr>
        <p:spPr>
          <a:xfrm>
            <a:off x="0" y="5334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 So this partial solution is not legal, since I have past two blues in a row…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6F8804-7AA3-48E2-A37F-2752CD99D4CD}"/>
              </a:ext>
            </a:extLst>
          </p:cNvPr>
          <p:cNvCxnSpPr>
            <a:cxnSpLocks/>
          </p:cNvCxnSpPr>
          <p:nvPr/>
        </p:nvCxnSpPr>
        <p:spPr>
          <a:xfrm flipV="1">
            <a:off x="3276600" y="1524000"/>
            <a:ext cx="76200" cy="27432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3935AE-EE8D-462D-8F89-51C0E20B4756}"/>
              </a:ext>
            </a:extLst>
          </p:cNvPr>
          <p:cNvCxnSpPr>
            <a:cxnSpLocks/>
          </p:cNvCxnSpPr>
          <p:nvPr/>
        </p:nvCxnSpPr>
        <p:spPr>
          <a:xfrm flipH="1" flipV="1">
            <a:off x="3314700" y="1524000"/>
            <a:ext cx="1955800" cy="762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0568ECC4-AA4B-483C-A577-0135E5E7E372}"/>
              </a:ext>
            </a:extLst>
          </p:cNvPr>
          <p:cNvSpPr/>
          <p:nvPr/>
        </p:nvSpPr>
        <p:spPr>
          <a:xfrm rot="2163100">
            <a:off x="5179585" y="516145"/>
            <a:ext cx="381000" cy="990600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5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This Bar Coaster Puzzle Is Made to Fool Drunk Peo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76200"/>
            <a:ext cx="5629275" cy="571500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0C51CE-D824-4A91-844C-6D06C6D8CEA7}"/>
              </a:ext>
            </a:extLst>
          </p:cNvPr>
          <p:cNvSpPr txBox="1"/>
          <p:nvPr/>
        </p:nvSpPr>
        <p:spPr>
          <a:xfrm>
            <a:off x="381000" y="609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a solution (I am not sure if it is unique)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This Bar Coaster Puzzle Is Made to Fool Drunk Peo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76200"/>
            <a:ext cx="5629275" cy="571500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0C51CE-D824-4A91-844C-6D06C6D8CEA7}"/>
              </a:ext>
            </a:extLst>
          </p:cNvPr>
          <p:cNvSpPr txBox="1"/>
          <p:nvPr/>
        </p:nvSpPr>
        <p:spPr>
          <a:xfrm>
            <a:off x="0" y="152400"/>
            <a:ext cx="3124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 Think About</a:t>
            </a:r>
          </a:p>
          <a:p>
            <a:r>
              <a:rPr lang="en-US" dirty="0"/>
              <a:t>Assume we are to solve this with blind search..</a:t>
            </a:r>
          </a:p>
          <a:p>
            <a:endParaRPr lang="en-US" dirty="0"/>
          </a:p>
          <a:p>
            <a:r>
              <a:rPr lang="en-US" dirty="0"/>
              <a:t>How would you represent the states and the operators?</a:t>
            </a:r>
          </a:p>
          <a:p>
            <a:endParaRPr lang="en-US" dirty="0"/>
          </a:p>
          <a:p>
            <a:r>
              <a:rPr lang="en-US" dirty="0"/>
              <a:t>What is the branching factor?</a:t>
            </a:r>
          </a:p>
          <a:p>
            <a:endParaRPr lang="en-US" dirty="0"/>
          </a:p>
          <a:p>
            <a:r>
              <a:rPr lang="en-US" dirty="0"/>
              <a:t>What is the diameter? Can you get it exactly, or at least upper and/or lower bounds? </a:t>
            </a:r>
          </a:p>
          <a:p>
            <a:endParaRPr lang="en-US" dirty="0"/>
          </a:p>
          <a:p>
            <a:r>
              <a:rPr lang="en-US" dirty="0"/>
              <a:t>Which blind search algorithm would you use?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8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This Bar Coaster Puzzle Is Made to Fool Drunk Peo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76200"/>
            <a:ext cx="5629275" cy="571500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0C51CE-D824-4A91-844C-6D06C6D8CEA7}"/>
              </a:ext>
            </a:extLst>
          </p:cNvPr>
          <p:cNvSpPr txBox="1"/>
          <p:nvPr/>
        </p:nvSpPr>
        <p:spPr>
          <a:xfrm>
            <a:off x="0" y="152400"/>
            <a:ext cx="312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states should be the </a:t>
            </a:r>
            <a:r>
              <a:rPr lang="en-US" i="1" dirty="0"/>
              <a:t>intersections</a:t>
            </a:r>
            <a:r>
              <a:rPr lang="en-US" dirty="0"/>
              <a:t>. It is only there that we have a choice.</a:t>
            </a:r>
          </a:p>
          <a:p>
            <a:r>
              <a:rPr lang="en-US" dirty="0"/>
              <a:t>Here choices are </a:t>
            </a:r>
            <a:r>
              <a:rPr lang="en-US" i="1" dirty="0"/>
              <a:t>operators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For each state we need to know..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B747D-ACCE-46DD-B333-0D9D21E757CD}"/>
              </a:ext>
            </a:extLst>
          </p:cNvPr>
          <p:cNvSpPr/>
          <p:nvPr/>
        </p:nvSpPr>
        <p:spPr>
          <a:xfrm>
            <a:off x="3505200" y="4360652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4ADC02-DE6C-4BA1-9474-6D9FBBE1FD43}"/>
              </a:ext>
            </a:extLst>
          </p:cNvPr>
          <p:cNvSpPr/>
          <p:nvPr/>
        </p:nvSpPr>
        <p:spPr>
          <a:xfrm>
            <a:off x="3505200" y="3266535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05511F-2B22-427C-958F-DFEAD7062CC0}"/>
              </a:ext>
            </a:extLst>
          </p:cNvPr>
          <p:cNvSpPr/>
          <p:nvPr/>
        </p:nvSpPr>
        <p:spPr>
          <a:xfrm>
            <a:off x="3495140" y="2284561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0CED9A-743D-491C-B61A-91D2DA28B779}"/>
              </a:ext>
            </a:extLst>
          </p:cNvPr>
          <p:cNvSpPr/>
          <p:nvPr/>
        </p:nvSpPr>
        <p:spPr>
          <a:xfrm>
            <a:off x="4495800" y="3266535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CC3197-2BA0-4CBE-AAC8-0BD02A955781}"/>
              </a:ext>
            </a:extLst>
          </p:cNvPr>
          <p:cNvSpPr/>
          <p:nvPr/>
        </p:nvSpPr>
        <p:spPr>
          <a:xfrm>
            <a:off x="4495800" y="2284561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0EEE3F-16BB-45A5-8F20-501EB3E122DC}"/>
              </a:ext>
            </a:extLst>
          </p:cNvPr>
          <p:cNvSpPr/>
          <p:nvPr/>
        </p:nvSpPr>
        <p:spPr>
          <a:xfrm>
            <a:off x="4495800" y="1331342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BD11C1-FE1A-47D0-969A-2EFCA2BA2779}"/>
              </a:ext>
            </a:extLst>
          </p:cNvPr>
          <p:cNvSpPr/>
          <p:nvPr/>
        </p:nvSpPr>
        <p:spPr>
          <a:xfrm>
            <a:off x="5410200" y="2284561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A1CC7F-FEF7-45DC-B9C5-B24DA6E93421}"/>
              </a:ext>
            </a:extLst>
          </p:cNvPr>
          <p:cNvSpPr/>
          <p:nvPr/>
        </p:nvSpPr>
        <p:spPr>
          <a:xfrm>
            <a:off x="5486400" y="1331342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54B7EF-C99F-4016-A632-C2B76AB6E022}"/>
              </a:ext>
            </a:extLst>
          </p:cNvPr>
          <p:cNvSpPr/>
          <p:nvPr/>
        </p:nvSpPr>
        <p:spPr>
          <a:xfrm>
            <a:off x="6445370" y="1331342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5AB727-E11A-4EB2-A26E-AFD1FC5892BD}"/>
              </a:ext>
            </a:extLst>
          </p:cNvPr>
          <p:cNvSpPr/>
          <p:nvPr/>
        </p:nvSpPr>
        <p:spPr>
          <a:xfrm>
            <a:off x="6445370" y="2284561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C8423B-788D-4AFC-BAD6-9E705661C0BF}"/>
              </a:ext>
            </a:extLst>
          </p:cNvPr>
          <p:cNvSpPr/>
          <p:nvPr/>
        </p:nvSpPr>
        <p:spPr>
          <a:xfrm>
            <a:off x="7391400" y="3266535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27F9C6-1358-465D-B263-A1FF1506B962}"/>
              </a:ext>
            </a:extLst>
          </p:cNvPr>
          <p:cNvSpPr/>
          <p:nvPr/>
        </p:nvSpPr>
        <p:spPr>
          <a:xfrm>
            <a:off x="7384211" y="2284561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A7982B-950C-4D59-9A63-197D8F1B8444}"/>
              </a:ext>
            </a:extLst>
          </p:cNvPr>
          <p:cNvSpPr/>
          <p:nvPr/>
        </p:nvSpPr>
        <p:spPr>
          <a:xfrm>
            <a:off x="7404340" y="1331342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FE20A84-D179-464E-AC16-4886F7947C37}"/>
              </a:ext>
            </a:extLst>
          </p:cNvPr>
          <p:cNvSpPr/>
          <p:nvPr/>
        </p:nvSpPr>
        <p:spPr>
          <a:xfrm>
            <a:off x="8384871" y="2284561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1E5F5A-701B-4E74-8F8F-AD2C8972BF5F}"/>
              </a:ext>
            </a:extLst>
          </p:cNvPr>
          <p:cNvSpPr/>
          <p:nvPr/>
        </p:nvSpPr>
        <p:spPr>
          <a:xfrm>
            <a:off x="8343176" y="3266535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831535-8600-4C43-B58D-E3AF3646F85C}"/>
              </a:ext>
            </a:extLst>
          </p:cNvPr>
          <p:cNvSpPr/>
          <p:nvPr/>
        </p:nvSpPr>
        <p:spPr>
          <a:xfrm>
            <a:off x="8343176" y="4360652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B88D5-283D-4B7E-AA94-558E93D814B7}"/>
              </a:ext>
            </a:extLst>
          </p:cNvPr>
          <p:cNvSpPr txBox="1"/>
          <p:nvPr/>
        </p:nvSpPr>
        <p:spPr>
          <a:xfrm>
            <a:off x="38099" y="2284561"/>
            <a:ext cx="3048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operators allowed</a:t>
            </a:r>
          </a:p>
          <a:p>
            <a:r>
              <a:rPr lang="en-US" dirty="0"/>
              <a:t>For example:</a:t>
            </a:r>
          </a:p>
          <a:p>
            <a:r>
              <a:rPr lang="en-US" dirty="0"/>
              <a:t>From C, we can get to B, E or F</a:t>
            </a:r>
          </a:p>
          <a:p>
            <a:r>
              <a:rPr lang="en-US" dirty="0"/>
              <a:t>From A, we can get to 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6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This Bar Coaster Puzzle Is Made to Fool Drunk Peo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76200"/>
            <a:ext cx="5629275" cy="5715000"/>
          </a:xfrm>
          <a:prstGeom prst="rect">
            <a:avLst/>
          </a:prstGeom>
          <a:noFill/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74B747D-ACCE-46DD-B333-0D9D21E757CD}"/>
              </a:ext>
            </a:extLst>
          </p:cNvPr>
          <p:cNvSpPr/>
          <p:nvPr/>
        </p:nvSpPr>
        <p:spPr>
          <a:xfrm>
            <a:off x="3505200" y="4360652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4ADC02-DE6C-4BA1-9474-6D9FBBE1FD43}"/>
              </a:ext>
            </a:extLst>
          </p:cNvPr>
          <p:cNvSpPr/>
          <p:nvPr/>
        </p:nvSpPr>
        <p:spPr>
          <a:xfrm>
            <a:off x="3505200" y="3266535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05511F-2B22-427C-958F-DFEAD7062CC0}"/>
              </a:ext>
            </a:extLst>
          </p:cNvPr>
          <p:cNvSpPr/>
          <p:nvPr/>
        </p:nvSpPr>
        <p:spPr>
          <a:xfrm>
            <a:off x="3495140" y="2284561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0CED9A-743D-491C-B61A-91D2DA28B779}"/>
              </a:ext>
            </a:extLst>
          </p:cNvPr>
          <p:cNvSpPr/>
          <p:nvPr/>
        </p:nvSpPr>
        <p:spPr>
          <a:xfrm>
            <a:off x="4495800" y="3266535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CC3197-2BA0-4CBE-AAC8-0BD02A955781}"/>
              </a:ext>
            </a:extLst>
          </p:cNvPr>
          <p:cNvSpPr/>
          <p:nvPr/>
        </p:nvSpPr>
        <p:spPr>
          <a:xfrm>
            <a:off x="4495800" y="2284561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0EEE3F-16BB-45A5-8F20-501EB3E122DC}"/>
              </a:ext>
            </a:extLst>
          </p:cNvPr>
          <p:cNvSpPr/>
          <p:nvPr/>
        </p:nvSpPr>
        <p:spPr>
          <a:xfrm>
            <a:off x="4495800" y="1331342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BD11C1-FE1A-47D0-969A-2EFCA2BA2779}"/>
              </a:ext>
            </a:extLst>
          </p:cNvPr>
          <p:cNvSpPr/>
          <p:nvPr/>
        </p:nvSpPr>
        <p:spPr>
          <a:xfrm>
            <a:off x="5410200" y="2284561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A1CC7F-FEF7-45DC-B9C5-B24DA6E93421}"/>
              </a:ext>
            </a:extLst>
          </p:cNvPr>
          <p:cNvSpPr/>
          <p:nvPr/>
        </p:nvSpPr>
        <p:spPr>
          <a:xfrm>
            <a:off x="5486400" y="1331342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54B7EF-C99F-4016-A632-C2B76AB6E022}"/>
              </a:ext>
            </a:extLst>
          </p:cNvPr>
          <p:cNvSpPr/>
          <p:nvPr/>
        </p:nvSpPr>
        <p:spPr>
          <a:xfrm>
            <a:off x="6445370" y="1331342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5AB727-E11A-4EB2-A26E-AFD1FC5892BD}"/>
              </a:ext>
            </a:extLst>
          </p:cNvPr>
          <p:cNvSpPr/>
          <p:nvPr/>
        </p:nvSpPr>
        <p:spPr>
          <a:xfrm>
            <a:off x="6445370" y="2284561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C8423B-788D-4AFC-BAD6-9E705661C0BF}"/>
              </a:ext>
            </a:extLst>
          </p:cNvPr>
          <p:cNvSpPr/>
          <p:nvPr/>
        </p:nvSpPr>
        <p:spPr>
          <a:xfrm>
            <a:off x="7391400" y="3266535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27F9C6-1358-465D-B263-A1FF1506B962}"/>
              </a:ext>
            </a:extLst>
          </p:cNvPr>
          <p:cNvSpPr/>
          <p:nvPr/>
        </p:nvSpPr>
        <p:spPr>
          <a:xfrm>
            <a:off x="7384211" y="2284561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A7982B-950C-4D59-9A63-197D8F1B8444}"/>
              </a:ext>
            </a:extLst>
          </p:cNvPr>
          <p:cNvSpPr/>
          <p:nvPr/>
        </p:nvSpPr>
        <p:spPr>
          <a:xfrm>
            <a:off x="7404340" y="1331342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FE20A84-D179-464E-AC16-4886F7947C37}"/>
              </a:ext>
            </a:extLst>
          </p:cNvPr>
          <p:cNvSpPr/>
          <p:nvPr/>
        </p:nvSpPr>
        <p:spPr>
          <a:xfrm>
            <a:off x="8384871" y="2284561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1E5F5A-701B-4E74-8F8F-AD2C8972BF5F}"/>
              </a:ext>
            </a:extLst>
          </p:cNvPr>
          <p:cNvSpPr/>
          <p:nvPr/>
        </p:nvSpPr>
        <p:spPr>
          <a:xfrm>
            <a:off x="8343176" y="3266535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831535-8600-4C43-B58D-E3AF3646F85C}"/>
              </a:ext>
            </a:extLst>
          </p:cNvPr>
          <p:cNvSpPr/>
          <p:nvPr/>
        </p:nvSpPr>
        <p:spPr>
          <a:xfrm>
            <a:off x="8343176" y="4360652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B88D5-283D-4B7E-AA94-558E93D814B7}"/>
              </a:ext>
            </a:extLst>
          </p:cNvPr>
          <p:cNvSpPr txBox="1"/>
          <p:nvPr/>
        </p:nvSpPr>
        <p:spPr>
          <a:xfrm>
            <a:off x="92014" y="46186"/>
            <a:ext cx="333698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We also need to know the </a:t>
            </a:r>
            <a:r>
              <a:rPr lang="en-US" i="1" dirty="0"/>
              <a:t>parity</a:t>
            </a:r>
            <a:r>
              <a:rPr lang="en-US" dirty="0"/>
              <a:t> for each operator. </a:t>
            </a:r>
          </a:p>
          <a:p>
            <a:endParaRPr lang="en-US" dirty="0"/>
          </a:p>
          <a:p>
            <a:r>
              <a:rPr lang="en-US" dirty="0"/>
              <a:t>That is to say, we need to know the </a:t>
            </a:r>
            <a:r>
              <a:rPr lang="en-US" i="1" dirty="0"/>
              <a:t>last</a:t>
            </a:r>
            <a:r>
              <a:rPr lang="en-US" dirty="0"/>
              <a:t> color visited.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For node F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If C was parent, last color was Blue</a:t>
            </a:r>
          </a:p>
          <a:p>
            <a:r>
              <a:rPr lang="en-US" sz="1600" dirty="0">
                <a:solidFill>
                  <a:srgbClr val="00B050"/>
                </a:solidFill>
              </a:rPr>
              <a:t>If H was parent, last color was Blue</a:t>
            </a:r>
          </a:p>
          <a:p>
            <a:r>
              <a:rPr lang="en-US" sz="1600" dirty="0">
                <a:solidFill>
                  <a:srgbClr val="00B050"/>
                </a:solidFill>
              </a:rPr>
              <a:t>If M was parent, last color was Blue</a:t>
            </a:r>
          </a:p>
          <a:p>
            <a:r>
              <a:rPr lang="en-US" sz="1600" dirty="0">
                <a:solidFill>
                  <a:srgbClr val="00B050"/>
                </a:solidFill>
              </a:rPr>
              <a:t>If E was parent, last color was Red</a:t>
            </a:r>
          </a:p>
          <a:p>
            <a:endParaRPr lang="en-US" sz="1600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0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This Bar Coaster Puzzle Is Made to Fool Drunk Peo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76200"/>
            <a:ext cx="5629275" cy="5715000"/>
          </a:xfrm>
          <a:prstGeom prst="rect">
            <a:avLst/>
          </a:prstGeom>
          <a:noFill/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74B747D-ACCE-46DD-B333-0D9D21E757CD}"/>
              </a:ext>
            </a:extLst>
          </p:cNvPr>
          <p:cNvSpPr/>
          <p:nvPr/>
        </p:nvSpPr>
        <p:spPr>
          <a:xfrm>
            <a:off x="3505200" y="4360652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4ADC02-DE6C-4BA1-9474-6D9FBBE1FD43}"/>
              </a:ext>
            </a:extLst>
          </p:cNvPr>
          <p:cNvSpPr/>
          <p:nvPr/>
        </p:nvSpPr>
        <p:spPr>
          <a:xfrm>
            <a:off x="3505200" y="3266535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05511F-2B22-427C-958F-DFEAD7062CC0}"/>
              </a:ext>
            </a:extLst>
          </p:cNvPr>
          <p:cNvSpPr/>
          <p:nvPr/>
        </p:nvSpPr>
        <p:spPr>
          <a:xfrm>
            <a:off x="3495140" y="2284561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0CED9A-743D-491C-B61A-91D2DA28B779}"/>
              </a:ext>
            </a:extLst>
          </p:cNvPr>
          <p:cNvSpPr/>
          <p:nvPr/>
        </p:nvSpPr>
        <p:spPr>
          <a:xfrm>
            <a:off x="4495800" y="3266535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CC3197-2BA0-4CBE-AAC8-0BD02A955781}"/>
              </a:ext>
            </a:extLst>
          </p:cNvPr>
          <p:cNvSpPr/>
          <p:nvPr/>
        </p:nvSpPr>
        <p:spPr>
          <a:xfrm>
            <a:off x="4495800" y="2284561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0EEE3F-16BB-45A5-8F20-501EB3E122DC}"/>
              </a:ext>
            </a:extLst>
          </p:cNvPr>
          <p:cNvSpPr/>
          <p:nvPr/>
        </p:nvSpPr>
        <p:spPr>
          <a:xfrm>
            <a:off x="4495800" y="1331342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BD11C1-FE1A-47D0-969A-2EFCA2BA2779}"/>
              </a:ext>
            </a:extLst>
          </p:cNvPr>
          <p:cNvSpPr/>
          <p:nvPr/>
        </p:nvSpPr>
        <p:spPr>
          <a:xfrm>
            <a:off x="5410200" y="2284561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A1CC7F-FEF7-45DC-B9C5-B24DA6E93421}"/>
              </a:ext>
            </a:extLst>
          </p:cNvPr>
          <p:cNvSpPr/>
          <p:nvPr/>
        </p:nvSpPr>
        <p:spPr>
          <a:xfrm>
            <a:off x="5486400" y="1331342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54B7EF-C99F-4016-A632-C2B76AB6E022}"/>
              </a:ext>
            </a:extLst>
          </p:cNvPr>
          <p:cNvSpPr/>
          <p:nvPr/>
        </p:nvSpPr>
        <p:spPr>
          <a:xfrm>
            <a:off x="6445370" y="1331342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5AB727-E11A-4EB2-A26E-AFD1FC5892BD}"/>
              </a:ext>
            </a:extLst>
          </p:cNvPr>
          <p:cNvSpPr/>
          <p:nvPr/>
        </p:nvSpPr>
        <p:spPr>
          <a:xfrm>
            <a:off x="6445370" y="2284561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C8423B-788D-4AFC-BAD6-9E705661C0BF}"/>
              </a:ext>
            </a:extLst>
          </p:cNvPr>
          <p:cNvSpPr/>
          <p:nvPr/>
        </p:nvSpPr>
        <p:spPr>
          <a:xfrm>
            <a:off x="7391400" y="3266535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27F9C6-1358-465D-B263-A1FF1506B962}"/>
              </a:ext>
            </a:extLst>
          </p:cNvPr>
          <p:cNvSpPr/>
          <p:nvPr/>
        </p:nvSpPr>
        <p:spPr>
          <a:xfrm>
            <a:off x="7384211" y="2284561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A7982B-950C-4D59-9A63-197D8F1B8444}"/>
              </a:ext>
            </a:extLst>
          </p:cNvPr>
          <p:cNvSpPr/>
          <p:nvPr/>
        </p:nvSpPr>
        <p:spPr>
          <a:xfrm>
            <a:off x="7404340" y="1331342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FE20A84-D179-464E-AC16-4886F7947C37}"/>
              </a:ext>
            </a:extLst>
          </p:cNvPr>
          <p:cNvSpPr/>
          <p:nvPr/>
        </p:nvSpPr>
        <p:spPr>
          <a:xfrm>
            <a:off x="8384871" y="2284561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1E5F5A-701B-4E74-8F8F-AD2C8972BF5F}"/>
              </a:ext>
            </a:extLst>
          </p:cNvPr>
          <p:cNvSpPr/>
          <p:nvPr/>
        </p:nvSpPr>
        <p:spPr>
          <a:xfrm>
            <a:off x="8343176" y="3266535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831535-8600-4C43-B58D-E3AF3646F85C}"/>
              </a:ext>
            </a:extLst>
          </p:cNvPr>
          <p:cNvSpPr/>
          <p:nvPr/>
        </p:nvSpPr>
        <p:spPr>
          <a:xfrm>
            <a:off x="8343176" y="4360652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B88D5-283D-4B7E-AA94-558E93D814B7}"/>
              </a:ext>
            </a:extLst>
          </p:cNvPr>
          <p:cNvSpPr txBox="1"/>
          <p:nvPr/>
        </p:nvSpPr>
        <p:spPr>
          <a:xfrm>
            <a:off x="92014" y="46186"/>
            <a:ext cx="333698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For node F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If C was parent, last color was Blue</a:t>
            </a:r>
          </a:p>
          <a:p>
            <a:r>
              <a:rPr lang="en-US" sz="1600" dirty="0">
                <a:solidFill>
                  <a:srgbClr val="00B050"/>
                </a:solidFill>
              </a:rPr>
              <a:t>If H was parent, last color was Blue</a:t>
            </a:r>
          </a:p>
          <a:p>
            <a:r>
              <a:rPr lang="en-US" sz="1600" dirty="0">
                <a:solidFill>
                  <a:srgbClr val="00B050"/>
                </a:solidFill>
              </a:rPr>
              <a:t>If M was parent, last color was Blue</a:t>
            </a:r>
          </a:p>
          <a:p>
            <a:r>
              <a:rPr lang="en-US" sz="1600" dirty="0">
                <a:solidFill>
                  <a:srgbClr val="00B050"/>
                </a:solidFill>
              </a:rPr>
              <a:t>If E was parent, last color was Red</a:t>
            </a:r>
          </a:p>
          <a:p>
            <a:endParaRPr lang="en-US" sz="1600" dirty="0"/>
          </a:p>
          <a:p>
            <a:r>
              <a:rPr lang="en-US" sz="1600" dirty="0"/>
              <a:t>Given the above, we can list the legal operators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C00000"/>
                </a:solidFill>
              </a:rPr>
              <a:t>IF last color was Blue</a:t>
            </a:r>
          </a:p>
          <a:p>
            <a:r>
              <a:rPr lang="en-US" sz="1600" dirty="0">
                <a:solidFill>
                  <a:srgbClr val="C00000"/>
                </a:solidFill>
              </a:rPr>
              <a:t>     legal operators = { E }</a:t>
            </a:r>
          </a:p>
          <a:p>
            <a:r>
              <a:rPr lang="en-US" sz="1600" dirty="0">
                <a:solidFill>
                  <a:srgbClr val="C00000"/>
                </a:solidFill>
              </a:rPr>
              <a:t>ELSE</a:t>
            </a:r>
          </a:p>
          <a:p>
            <a:r>
              <a:rPr lang="en-US" sz="1600" dirty="0">
                <a:solidFill>
                  <a:srgbClr val="C00000"/>
                </a:solidFill>
              </a:rPr>
              <a:t>     legal operators = { C, M , H}</a:t>
            </a:r>
          </a:p>
          <a:p>
            <a:r>
              <a:rPr lang="en-US" sz="1600" dirty="0">
                <a:solidFill>
                  <a:srgbClr val="C00000"/>
                </a:solidFill>
              </a:rPr>
              <a:t>END  </a:t>
            </a:r>
          </a:p>
          <a:p>
            <a:endParaRPr lang="en-US" sz="1600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9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74B747D-ACCE-46DD-B333-0D9D21E757CD}"/>
              </a:ext>
            </a:extLst>
          </p:cNvPr>
          <p:cNvSpPr/>
          <p:nvPr/>
        </p:nvSpPr>
        <p:spPr>
          <a:xfrm>
            <a:off x="7166045" y="1524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4ADC02-DE6C-4BA1-9474-6D9FBBE1FD43}"/>
              </a:ext>
            </a:extLst>
          </p:cNvPr>
          <p:cNvSpPr/>
          <p:nvPr/>
        </p:nvSpPr>
        <p:spPr>
          <a:xfrm>
            <a:off x="7166045" y="797942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05511F-2B22-427C-958F-DFEAD7062CC0}"/>
              </a:ext>
            </a:extLst>
          </p:cNvPr>
          <p:cNvSpPr/>
          <p:nvPr/>
        </p:nvSpPr>
        <p:spPr>
          <a:xfrm>
            <a:off x="6150302" y="16002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0CED9A-743D-491C-B61A-91D2DA28B779}"/>
              </a:ext>
            </a:extLst>
          </p:cNvPr>
          <p:cNvSpPr/>
          <p:nvPr/>
        </p:nvSpPr>
        <p:spPr>
          <a:xfrm>
            <a:off x="8382000" y="1600200"/>
            <a:ext cx="457200" cy="457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27F9C6-1358-465D-B263-A1FF1506B962}"/>
              </a:ext>
            </a:extLst>
          </p:cNvPr>
          <p:cNvSpPr/>
          <p:nvPr/>
        </p:nvSpPr>
        <p:spPr>
          <a:xfrm>
            <a:off x="5699510" y="51054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FE20A84-D179-464E-AC16-4886F7947C37}"/>
              </a:ext>
            </a:extLst>
          </p:cNvPr>
          <p:cNvSpPr/>
          <p:nvPr/>
        </p:nvSpPr>
        <p:spPr>
          <a:xfrm>
            <a:off x="6333959" y="4546718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1E5F5A-701B-4E74-8F8F-AD2C8972BF5F}"/>
              </a:ext>
            </a:extLst>
          </p:cNvPr>
          <p:cNvSpPr/>
          <p:nvPr/>
        </p:nvSpPr>
        <p:spPr>
          <a:xfrm>
            <a:off x="7008249" y="51054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831535-8600-4C43-B58D-E3AF3646F85C}"/>
              </a:ext>
            </a:extLst>
          </p:cNvPr>
          <p:cNvSpPr/>
          <p:nvPr/>
        </p:nvSpPr>
        <p:spPr>
          <a:xfrm>
            <a:off x="7211449" y="58674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83E558-0C3D-4330-9582-376BA4290809}"/>
              </a:ext>
            </a:extLst>
          </p:cNvPr>
          <p:cNvSpPr/>
          <p:nvPr/>
        </p:nvSpPr>
        <p:spPr>
          <a:xfrm>
            <a:off x="5527695" y="2444184"/>
            <a:ext cx="457200" cy="457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631B0B-7959-4718-83CB-4FACF5AF7B66}"/>
              </a:ext>
            </a:extLst>
          </p:cNvPr>
          <p:cNvSpPr/>
          <p:nvPr/>
        </p:nvSpPr>
        <p:spPr>
          <a:xfrm>
            <a:off x="6158910" y="2451407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D0A625-5765-429A-B714-444A44CAC981}"/>
              </a:ext>
            </a:extLst>
          </p:cNvPr>
          <p:cNvSpPr/>
          <p:nvPr/>
        </p:nvSpPr>
        <p:spPr>
          <a:xfrm>
            <a:off x="6790125" y="2429326"/>
            <a:ext cx="457200" cy="457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CA0495-EE3D-45E1-A123-E4C5F0C45BB9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7394645" y="609600"/>
            <a:ext cx="0" cy="188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1E224D-5A57-4C15-B454-F332DBF170AF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6378902" y="1188187"/>
            <a:ext cx="854098" cy="41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7" name="Straight Connector 14336">
            <a:extLst>
              <a:ext uri="{FF2B5EF4-FFF2-40B4-BE49-F238E27FC236}">
                <a16:creationId xmlns:a16="http://schemas.microsoft.com/office/drawing/2014/main" id="{6C42DF79-F2B1-4224-8BD1-05B1448B9728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7556290" y="1188187"/>
            <a:ext cx="1054310" cy="41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0" name="Straight Connector 14339">
            <a:extLst>
              <a:ext uri="{FF2B5EF4-FFF2-40B4-BE49-F238E27FC236}">
                <a16:creationId xmlns:a16="http://schemas.microsoft.com/office/drawing/2014/main" id="{3CAB3592-666D-4BA5-933D-3894345789BE}"/>
              </a:ext>
            </a:extLst>
          </p:cNvPr>
          <p:cNvCxnSpPr>
            <a:stCxn id="6" idx="3"/>
            <a:endCxn id="21" idx="0"/>
          </p:cNvCxnSpPr>
          <p:nvPr/>
        </p:nvCxnSpPr>
        <p:spPr>
          <a:xfrm flipH="1">
            <a:off x="5756295" y="1990445"/>
            <a:ext cx="460962" cy="453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2" name="Straight Connector 14341">
            <a:extLst>
              <a:ext uri="{FF2B5EF4-FFF2-40B4-BE49-F238E27FC236}">
                <a16:creationId xmlns:a16="http://schemas.microsoft.com/office/drawing/2014/main" id="{8A4A09CD-35BE-4F1C-BE60-0EED667E68FB}"/>
              </a:ext>
            </a:extLst>
          </p:cNvPr>
          <p:cNvCxnSpPr>
            <a:stCxn id="6" idx="4"/>
            <a:endCxn id="22" idx="0"/>
          </p:cNvCxnSpPr>
          <p:nvPr/>
        </p:nvCxnSpPr>
        <p:spPr>
          <a:xfrm>
            <a:off x="6378902" y="2057400"/>
            <a:ext cx="8608" cy="394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4" name="Straight Connector 14343">
            <a:extLst>
              <a:ext uri="{FF2B5EF4-FFF2-40B4-BE49-F238E27FC236}">
                <a16:creationId xmlns:a16="http://schemas.microsoft.com/office/drawing/2014/main" id="{16060DD3-E7C0-4C16-8683-F775024C784A}"/>
              </a:ext>
            </a:extLst>
          </p:cNvPr>
          <p:cNvCxnSpPr>
            <a:stCxn id="6" idx="5"/>
          </p:cNvCxnSpPr>
          <p:nvPr/>
        </p:nvCxnSpPr>
        <p:spPr>
          <a:xfrm>
            <a:off x="6540547" y="1990445"/>
            <a:ext cx="370463" cy="43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2" name="Straight Connector 14351">
            <a:extLst>
              <a:ext uri="{FF2B5EF4-FFF2-40B4-BE49-F238E27FC236}">
                <a16:creationId xmlns:a16="http://schemas.microsoft.com/office/drawing/2014/main" id="{8F461534-F6BF-4E26-B95C-D5FC65F659B3}"/>
              </a:ext>
            </a:extLst>
          </p:cNvPr>
          <p:cNvCxnSpPr>
            <a:endCxn id="17" idx="0"/>
          </p:cNvCxnSpPr>
          <p:nvPr/>
        </p:nvCxnSpPr>
        <p:spPr>
          <a:xfrm flipH="1">
            <a:off x="6562559" y="4267200"/>
            <a:ext cx="55445" cy="279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4" name="Straight Connector 14353">
            <a:extLst>
              <a:ext uri="{FF2B5EF4-FFF2-40B4-BE49-F238E27FC236}">
                <a16:creationId xmlns:a16="http://schemas.microsoft.com/office/drawing/2014/main" id="{A2EE2DF6-5AD7-4162-97DB-053C8BA44AD2}"/>
              </a:ext>
            </a:extLst>
          </p:cNvPr>
          <p:cNvCxnSpPr>
            <a:stCxn id="17" idx="3"/>
            <a:endCxn id="15" idx="0"/>
          </p:cNvCxnSpPr>
          <p:nvPr/>
        </p:nvCxnSpPr>
        <p:spPr>
          <a:xfrm flipH="1">
            <a:off x="5928110" y="4936963"/>
            <a:ext cx="472804" cy="16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6" name="Straight Connector 14355">
            <a:extLst>
              <a:ext uri="{FF2B5EF4-FFF2-40B4-BE49-F238E27FC236}">
                <a16:creationId xmlns:a16="http://schemas.microsoft.com/office/drawing/2014/main" id="{D33DF8B9-9608-4B6E-8C03-28CD29B7D8B6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5562600" y="5495645"/>
            <a:ext cx="203865" cy="3717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8" name="Straight Connector 14357">
            <a:extLst>
              <a:ext uri="{FF2B5EF4-FFF2-40B4-BE49-F238E27FC236}">
                <a16:creationId xmlns:a16="http://schemas.microsoft.com/office/drawing/2014/main" id="{9E4D6872-0AD9-4270-9F71-C28B2F45214F}"/>
              </a:ext>
            </a:extLst>
          </p:cNvPr>
          <p:cNvCxnSpPr>
            <a:stCxn id="15" idx="5"/>
          </p:cNvCxnSpPr>
          <p:nvPr/>
        </p:nvCxnSpPr>
        <p:spPr>
          <a:xfrm>
            <a:off x="6089755" y="5495645"/>
            <a:ext cx="156494" cy="3717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1" name="Straight Connector 14360">
            <a:extLst>
              <a:ext uri="{FF2B5EF4-FFF2-40B4-BE49-F238E27FC236}">
                <a16:creationId xmlns:a16="http://schemas.microsoft.com/office/drawing/2014/main" id="{69CF30AC-5C38-4BC6-840B-F1915FFF664D}"/>
              </a:ext>
            </a:extLst>
          </p:cNvPr>
          <p:cNvCxnSpPr>
            <a:stCxn id="17" idx="5"/>
            <a:endCxn id="18" idx="0"/>
          </p:cNvCxnSpPr>
          <p:nvPr/>
        </p:nvCxnSpPr>
        <p:spPr>
          <a:xfrm>
            <a:off x="6724204" y="4936963"/>
            <a:ext cx="512645" cy="16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3" name="Straight Connector 14362">
            <a:extLst>
              <a:ext uri="{FF2B5EF4-FFF2-40B4-BE49-F238E27FC236}">
                <a16:creationId xmlns:a16="http://schemas.microsoft.com/office/drawing/2014/main" id="{B74A405B-1F51-4566-AAD6-190F431F8EE5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7236849" y="5562600"/>
            <a:ext cx="203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6" name="Straight Connector 14365">
            <a:extLst>
              <a:ext uri="{FF2B5EF4-FFF2-40B4-BE49-F238E27FC236}">
                <a16:creationId xmlns:a16="http://schemas.microsoft.com/office/drawing/2014/main" id="{033440B0-A38F-4B58-BC66-E55A457B804F}"/>
              </a:ext>
            </a:extLst>
          </p:cNvPr>
          <p:cNvCxnSpPr>
            <a:stCxn id="21" idx="3"/>
          </p:cNvCxnSpPr>
          <p:nvPr/>
        </p:nvCxnSpPr>
        <p:spPr>
          <a:xfrm flipH="1">
            <a:off x="5334000" y="2834429"/>
            <a:ext cx="260650" cy="365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8" name="Straight Connector 14367">
            <a:extLst>
              <a:ext uri="{FF2B5EF4-FFF2-40B4-BE49-F238E27FC236}">
                <a16:creationId xmlns:a16="http://schemas.microsoft.com/office/drawing/2014/main" id="{CC78031F-1C72-470C-B10A-CEAE13C5B53A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5917940" y="2834429"/>
            <a:ext cx="129304" cy="365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0" name="Straight Connector 14369">
            <a:extLst>
              <a:ext uri="{FF2B5EF4-FFF2-40B4-BE49-F238E27FC236}">
                <a16:creationId xmlns:a16="http://schemas.microsoft.com/office/drawing/2014/main" id="{B32C6A0C-2DB8-4D30-964F-1361379CF178}"/>
              </a:ext>
            </a:extLst>
          </p:cNvPr>
          <p:cNvCxnSpPr>
            <a:stCxn id="21" idx="4"/>
          </p:cNvCxnSpPr>
          <p:nvPr/>
        </p:nvCxnSpPr>
        <p:spPr>
          <a:xfrm flipH="1">
            <a:off x="5594650" y="2901384"/>
            <a:ext cx="161645" cy="299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2" name="Straight Connector 14371">
            <a:extLst>
              <a:ext uri="{FF2B5EF4-FFF2-40B4-BE49-F238E27FC236}">
                <a16:creationId xmlns:a16="http://schemas.microsoft.com/office/drawing/2014/main" id="{7781BBA2-3811-4572-B463-4419667B38DD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756295" y="2901384"/>
            <a:ext cx="99005" cy="299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FD3132-9FAC-4687-95CD-F302E5FCBEA8}"/>
              </a:ext>
            </a:extLst>
          </p:cNvPr>
          <p:cNvCxnSpPr>
            <a:cxnSpLocks/>
          </p:cNvCxnSpPr>
          <p:nvPr/>
        </p:nvCxnSpPr>
        <p:spPr>
          <a:xfrm flipH="1">
            <a:off x="6120684" y="2851362"/>
            <a:ext cx="115881" cy="365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21950FF-A3D5-4290-9F73-5AF7DBBCAE81}"/>
              </a:ext>
            </a:extLst>
          </p:cNvPr>
          <p:cNvCxnSpPr/>
          <p:nvPr/>
        </p:nvCxnSpPr>
        <p:spPr>
          <a:xfrm>
            <a:off x="6559855" y="2851362"/>
            <a:ext cx="299317" cy="365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5276524-C273-4FB6-BE96-8E941BDC8341}"/>
              </a:ext>
            </a:extLst>
          </p:cNvPr>
          <p:cNvCxnSpPr/>
          <p:nvPr/>
        </p:nvCxnSpPr>
        <p:spPr>
          <a:xfrm flipH="1">
            <a:off x="6236565" y="2918317"/>
            <a:ext cx="161645" cy="299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A1B90C2-EE60-4553-85C7-A10B24797F41}"/>
              </a:ext>
            </a:extLst>
          </p:cNvPr>
          <p:cNvCxnSpPr/>
          <p:nvPr/>
        </p:nvCxnSpPr>
        <p:spPr>
          <a:xfrm>
            <a:off x="6398210" y="2918317"/>
            <a:ext cx="228600" cy="299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7" name="Straight Connector 14376">
            <a:extLst>
              <a:ext uri="{FF2B5EF4-FFF2-40B4-BE49-F238E27FC236}">
                <a16:creationId xmlns:a16="http://schemas.microsoft.com/office/drawing/2014/main" id="{5DFD7A2C-7F4F-4548-B479-78697CCC2D93}"/>
              </a:ext>
            </a:extLst>
          </p:cNvPr>
          <p:cNvCxnSpPr>
            <a:cxnSpLocks/>
          </p:cNvCxnSpPr>
          <p:nvPr/>
        </p:nvCxnSpPr>
        <p:spPr>
          <a:xfrm>
            <a:off x="7044566" y="2892917"/>
            <a:ext cx="170827" cy="2835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9" name="Straight Connector 14378">
            <a:extLst>
              <a:ext uri="{FF2B5EF4-FFF2-40B4-BE49-F238E27FC236}">
                <a16:creationId xmlns:a16="http://schemas.microsoft.com/office/drawing/2014/main" id="{0888ED07-4DDE-4431-8BED-DC66A95BB0B0}"/>
              </a:ext>
            </a:extLst>
          </p:cNvPr>
          <p:cNvCxnSpPr>
            <a:stCxn id="25" idx="4"/>
          </p:cNvCxnSpPr>
          <p:nvPr/>
        </p:nvCxnSpPr>
        <p:spPr>
          <a:xfrm>
            <a:off x="7018725" y="2886526"/>
            <a:ext cx="67875" cy="3308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1" name="Straight Connector 14380">
            <a:extLst>
              <a:ext uri="{FF2B5EF4-FFF2-40B4-BE49-F238E27FC236}">
                <a16:creationId xmlns:a16="http://schemas.microsoft.com/office/drawing/2014/main" id="{253ABEB6-EDFD-4EB5-A3DD-4DA3A506E8CA}"/>
              </a:ext>
            </a:extLst>
          </p:cNvPr>
          <p:cNvCxnSpPr>
            <a:stCxn id="25" idx="4"/>
          </p:cNvCxnSpPr>
          <p:nvPr/>
        </p:nvCxnSpPr>
        <p:spPr>
          <a:xfrm flipH="1">
            <a:off x="6911010" y="2886526"/>
            <a:ext cx="107715" cy="3308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06BB3B-B707-4294-B0BE-05FD435147BB}"/>
              </a:ext>
            </a:extLst>
          </p:cNvPr>
          <p:cNvSpPr txBox="1"/>
          <p:nvPr/>
        </p:nvSpPr>
        <p:spPr>
          <a:xfrm>
            <a:off x="7668649" y="59113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91C0DC-4D72-46D2-8F38-C4A0A5131DAB}"/>
              </a:ext>
            </a:extLst>
          </p:cNvPr>
          <p:cNvSpPr txBox="1"/>
          <p:nvPr/>
        </p:nvSpPr>
        <p:spPr>
          <a:xfrm>
            <a:off x="7722713" y="152400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66A24-93C2-4322-8C40-4CB6409BD824}"/>
              </a:ext>
            </a:extLst>
          </p:cNvPr>
          <p:cNvSpPr txBox="1"/>
          <p:nvPr/>
        </p:nvSpPr>
        <p:spPr>
          <a:xfrm>
            <a:off x="76200" y="190500"/>
            <a:ext cx="48765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can we say about the branching factor?</a:t>
            </a:r>
          </a:p>
          <a:p>
            <a:r>
              <a:rPr lang="en-US" sz="1600" dirty="0"/>
              <a:t>The are some </a:t>
            </a:r>
            <a:r>
              <a:rPr lang="en-US" sz="1600" dirty="0">
                <a:solidFill>
                  <a:srgbClr val="00B0F0"/>
                </a:solidFill>
              </a:rPr>
              <a:t>four</a:t>
            </a:r>
            <a:r>
              <a:rPr lang="en-US" sz="1600" dirty="0"/>
              <a:t>-way intersections, but you can never go back (because the last color you saw, would be seen again).</a:t>
            </a:r>
          </a:p>
          <a:p>
            <a:r>
              <a:rPr lang="en-US" sz="1600" dirty="0"/>
              <a:t>So the branching factor is at most </a:t>
            </a:r>
            <a:r>
              <a:rPr lang="en-US" sz="1600" dirty="0">
                <a:solidFill>
                  <a:srgbClr val="C00000"/>
                </a:solidFill>
              </a:rPr>
              <a:t>three</a:t>
            </a:r>
            <a:r>
              <a:rPr lang="en-US" sz="1600" dirty="0"/>
              <a:t> for the four-way intersections, and there are four of them. </a:t>
            </a:r>
          </a:p>
          <a:p>
            <a:endParaRPr lang="en-US" sz="1600" dirty="0"/>
          </a:p>
          <a:p>
            <a:r>
              <a:rPr lang="en-US" sz="1600" dirty="0"/>
              <a:t>The are some three-way intersections, but again you can never go back. </a:t>
            </a:r>
          </a:p>
          <a:p>
            <a:r>
              <a:rPr lang="en-US" sz="1600" dirty="0"/>
              <a:t>So the branching factor is at most </a:t>
            </a:r>
            <a:r>
              <a:rPr lang="en-US" sz="1600" dirty="0">
                <a:solidFill>
                  <a:srgbClr val="00B050"/>
                </a:solidFill>
              </a:rPr>
              <a:t>two</a:t>
            </a:r>
            <a:r>
              <a:rPr lang="en-US" sz="1600" dirty="0"/>
              <a:t> for the three-way intersections, and there are </a:t>
            </a:r>
            <a:r>
              <a:rPr lang="en-US" sz="1600" dirty="0">
                <a:solidFill>
                  <a:srgbClr val="FFC000"/>
                </a:solidFill>
              </a:rPr>
              <a:t>twelve</a:t>
            </a:r>
            <a:r>
              <a:rPr lang="en-US" sz="1600" dirty="0"/>
              <a:t> of them</a:t>
            </a:r>
            <a:r>
              <a:rPr lang="en-US" sz="1600" baseline="30000" dirty="0"/>
              <a:t>1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So an estimate for the branching factor is </a:t>
            </a:r>
          </a:p>
          <a:p>
            <a:endParaRPr lang="en-US" sz="1600" dirty="0"/>
          </a:p>
          <a:p>
            <a:pPr lvl="1"/>
            <a:r>
              <a:rPr lang="en-US" sz="1600" dirty="0"/>
              <a:t>b =  (</a:t>
            </a:r>
            <a:r>
              <a:rPr lang="en-US" sz="1600" dirty="0">
                <a:solidFill>
                  <a:srgbClr val="FFC000"/>
                </a:solidFill>
              </a:rPr>
              <a:t>12</a:t>
            </a:r>
            <a:r>
              <a:rPr lang="en-US" sz="1600" dirty="0"/>
              <a:t>/16 * </a:t>
            </a:r>
            <a:r>
              <a:rPr lang="en-US" sz="1600" dirty="0">
                <a:solidFill>
                  <a:srgbClr val="00B050"/>
                </a:solidFill>
              </a:rPr>
              <a:t>2</a:t>
            </a:r>
            <a:r>
              <a:rPr lang="en-US" sz="1600" dirty="0"/>
              <a:t>) + (</a:t>
            </a:r>
            <a:r>
              <a:rPr lang="en-US" sz="1600" dirty="0">
                <a:solidFill>
                  <a:srgbClr val="00B0F0"/>
                </a:solidFill>
              </a:rPr>
              <a:t>4</a:t>
            </a:r>
            <a:r>
              <a:rPr lang="en-US" sz="1600" dirty="0"/>
              <a:t>/16*</a:t>
            </a:r>
            <a:r>
              <a:rPr lang="en-US" sz="1600" dirty="0">
                <a:solidFill>
                  <a:srgbClr val="C00000"/>
                </a:solidFill>
              </a:rPr>
              <a:t>3</a:t>
            </a:r>
            <a:r>
              <a:rPr lang="en-US" sz="1600" dirty="0"/>
              <a:t>) = 2.25.</a:t>
            </a:r>
          </a:p>
          <a:p>
            <a:endParaRPr lang="en-US" sz="1600" dirty="0"/>
          </a:p>
          <a:p>
            <a:r>
              <a:rPr lang="en-US" sz="1600" dirty="0"/>
              <a:t>This is actually an upper bound.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928B89-A513-4CD5-8A3F-D5E47F2EF75F}"/>
              </a:ext>
            </a:extLst>
          </p:cNvPr>
          <p:cNvSpPr/>
          <p:nvPr/>
        </p:nvSpPr>
        <p:spPr>
          <a:xfrm>
            <a:off x="38100" y="6596390"/>
            <a:ext cx="36888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aseline="30000" dirty="0"/>
              <a:t>1</a:t>
            </a:r>
            <a:r>
              <a:rPr lang="en-US" sz="1100" dirty="0"/>
              <a:t>Really should say, at most 12, because A has only one choice</a:t>
            </a:r>
          </a:p>
        </p:txBody>
      </p:sp>
    </p:spTree>
    <p:extLst>
      <p:ext uri="{BB962C8B-B14F-4D97-AF65-F5344CB8AC3E}">
        <p14:creationId xmlns:p14="http://schemas.microsoft.com/office/powerpoint/2010/main" val="73530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74B747D-ACCE-46DD-B333-0D9D21E757CD}"/>
              </a:ext>
            </a:extLst>
          </p:cNvPr>
          <p:cNvSpPr/>
          <p:nvPr/>
        </p:nvSpPr>
        <p:spPr>
          <a:xfrm>
            <a:off x="7166045" y="1524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4ADC02-DE6C-4BA1-9474-6D9FBBE1FD43}"/>
              </a:ext>
            </a:extLst>
          </p:cNvPr>
          <p:cNvSpPr/>
          <p:nvPr/>
        </p:nvSpPr>
        <p:spPr>
          <a:xfrm>
            <a:off x="7166045" y="797942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05511F-2B22-427C-958F-DFEAD7062CC0}"/>
              </a:ext>
            </a:extLst>
          </p:cNvPr>
          <p:cNvSpPr/>
          <p:nvPr/>
        </p:nvSpPr>
        <p:spPr>
          <a:xfrm>
            <a:off x="6150302" y="16002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0CED9A-743D-491C-B61A-91D2DA28B779}"/>
              </a:ext>
            </a:extLst>
          </p:cNvPr>
          <p:cNvSpPr/>
          <p:nvPr/>
        </p:nvSpPr>
        <p:spPr>
          <a:xfrm>
            <a:off x="8382000" y="1600200"/>
            <a:ext cx="457200" cy="457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27F9C6-1358-465D-B263-A1FF1506B962}"/>
              </a:ext>
            </a:extLst>
          </p:cNvPr>
          <p:cNvSpPr/>
          <p:nvPr/>
        </p:nvSpPr>
        <p:spPr>
          <a:xfrm>
            <a:off x="5699510" y="51054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FE20A84-D179-464E-AC16-4886F7947C37}"/>
              </a:ext>
            </a:extLst>
          </p:cNvPr>
          <p:cNvSpPr/>
          <p:nvPr/>
        </p:nvSpPr>
        <p:spPr>
          <a:xfrm>
            <a:off x="6333959" y="4546718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1E5F5A-701B-4E74-8F8F-AD2C8972BF5F}"/>
              </a:ext>
            </a:extLst>
          </p:cNvPr>
          <p:cNvSpPr/>
          <p:nvPr/>
        </p:nvSpPr>
        <p:spPr>
          <a:xfrm>
            <a:off x="7008249" y="51054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831535-8600-4C43-B58D-E3AF3646F85C}"/>
              </a:ext>
            </a:extLst>
          </p:cNvPr>
          <p:cNvSpPr/>
          <p:nvPr/>
        </p:nvSpPr>
        <p:spPr>
          <a:xfrm>
            <a:off x="7211449" y="58674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83E558-0C3D-4330-9582-376BA4290809}"/>
              </a:ext>
            </a:extLst>
          </p:cNvPr>
          <p:cNvSpPr/>
          <p:nvPr/>
        </p:nvSpPr>
        <p:spPr>
          <a:xfrm>
            <a:off x="5527695" y="2444184"/>
            <a:ext cx="457200" cy="457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631B0B-7959-4718-83CB-4FACF5AF7B66}"/>
              </a:ext>
            </a:extLst>
          </p:cNvPr>
          <p:cNvSpPr/>
          <p:nvPr/>
        </p:nvSpPr>
        <p:spPr>
          <a:xfrm>
            <a:off x="6158910" y="2451407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D0A625-5765-429A-B714-444A44CAC981}"/>
              </a:ext>
            </a:extLst>
          </p:cNvPr>
          <p:cNvSpPr/>
          <p:nvPr/>
        </p:nvSpPr>
        <p:spPr>
          <a:xfrm>
            <a:off x="6790125" y="2429326"/>
            <a:ext cx="457200" cy="457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CA0495-EE3D-45E1-A123-E4C5F0C45BB9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7394645" y="609600"/>
            <a:ext cx="0" cy="188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1E224D-5A57-4C15-B454-F332DBF170AF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6378902" y="1188187"/>
            <a:ext cx="854098" cy="41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7" name="Straight Connector 14336">
            <a:extLst>
              <a:ext uri="{FF2B5EF4-FFF2-40B4-BE49-F238E27FC236}">
                <a16:creationId xmlns:a16="http://schemas.microsoft.com/office/drawing/2014/main" id="{6C42DF79-F2B1-4224-8BD1-05B1448B9728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7556290" y="1188187"/>
            <a:ext cx="1054310" cy="41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0" name="Straight Connector 14339">
            <a:extLst>
              <a:ext uri="{FF2B5EF4-FFF2-40B4-BE49-F238E27FC236}">
                <a16:creationId xmlns:a16="http://schemas.microsoft.com/office/drawing/2014/main" id="{3CAB3592-666D-4BA5-933D-3894345789BE}"/>
              </a:ext>
            </a:extLst>
          </p:cNvPr>
          <p:cNvCxnSpPr>
            <a:stCxn id="6" idx="3"/>
            <a:endCxn id="21" idx="0"/>
          </p:cNvCxnSpPr>
          <p:nvPr/>
        </p:nvCxnSpPr>
        <p:spPr>
          <a:xfrm flipH="1">
            <a:off x="5756295" y="1990445"/>
            <a:ext cx="460962" cy="453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2" name="Straight Connector 14341">
            <a:extLst>
              <a:ext uri="{FF2B5EF4-FFF2-40B4-BE49-F238E27FC236}">
                <a16:creationId xmlns:a16="http://schemas.microsoft.com/office/drawing/2014/main" id="{8A4A09CD-35BE-4F1C-BE60-0EED667E68FB}"/>
              </a:ext>
            </a:extLst>
          </p:cNvPr>
          <p:cNvCxnSpPr>
            <a:stCxn id="6" idx="4"/>
            <a:endCxn id="22" idx="0"/>
          </p:cNvCxnSpPr>
          <p:nvPr/>
        </p:nvCxnSpPr>
        <p:spPr>
          <a:xfrm>
            <a:off x="6378902" y="2057400"/>
            <a:ext cx="8608" cy="394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4" name="Straight Connector 14343">
            <a:extLst>
              <a:ext uri="{FF2B5EF4-FFF2-40B4-BE49-F238E27FC236}">
                <a16:creationId xmlns:a16="http://schemas.microsoft.com/office/drawing/2014/main" id="{16060DD3-E7C0-4C16-8683-F775024C784A}"/>
              </a:ext>
            </a:extLst>
          </p:cNvPr>
          <p:cNvCxnSpPr>
            <a:stCxn id="6" idx="5"/>
          </p:cNvCxnSpPr>
          <p:nvPr/>
        </p:nvCxnSpPr>
        <p:spPr>
          <a:xfrm>
            <a:off x="6540547" y="1990445"/>
            <a:ext cx="370463" cy="43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2" name="Straight Connector 14351">
            <a:extLst>
              <a:ext uri="{FF2B5EF4-FFF2-40B4-BE49-F238E27FC236}">
                <a16:creationId xmlns:a16="http://schemas.microsoft.com/office/drawing/2014/main" id="{8F461534-F6BF-4E26-B95C-D5FC65F659B3}"/>
              </a:ext>
            </a:extLst>
          </p:cNvPr>
          <p:cNvCxnSpPr>
            <a:endCxn id="17" idx="0"/>
          </p:cNvCxnSpPr>
          <p:nvPr/>
        </p:nvCxnSpPr>
        <p:spPr>
          <a:xfrm flipH="1">
            <a:off x="6562559" y="4267200"/>
            <a:ext cx="55445" cy="279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4" name="Straight Connector 14353">
            <a:extLst>
              <a:ext uri="{FF2B5EF4-FFF2-40B4-BE49-F238E27FC236}">
                <a16:creationId xmlns:a16="http://schemas.microsoft.com/office/drawing/2014/main" id="{A2EE2DF6-5AD7-4162-97DB-053C8BA44AD2}"/>
              </a:ext>
            </a:extLst>
          </p:cNvPr>
          <p:cNvCxnSpPr>
            <a:stCxn id="17" idx="3"/>
            <a:endCxn id="15" idx="0"/>
          </p:cNvCxnSpPr>
          <p:nvPr/>
        </p:nvCxnSpPr>
        <p:spPr>
          <a:xfrm flipH="1">
            <a:off x="5928110" y="4936963"/>
            <a:ext cx="472804" cy="16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6" name="Straight Connector 14355">
            <a:extLst>
              <a:ext uri="{FF2B5EF4-FFF2-40B4-BE49-F238E27FC236}">
                <a16:creationId xmlns:a16="http://schemas.microsoft.com/office/drawing/2014/main" id="{D33DF8B9-9608-4B6E-8C03-28CD29B7D8B6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5562600" y="5495645"/>
            <a:ext cx="203865" cy="3717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8" name="Straight Connector 14357">
            <a:extLst>
              <a:ext uri="{FF2B5EF4-FFF2-40B4-BE49-F238E27FC236}">
                <a16:creationId xmlns:a16="http://schemas.microsoft.com/office/drawing/2014/main" id="{9E4D6872-0AD9-4270-9F71-C28B2F45214F}"/>
              </a:ext>
            </a:extLst>
          </p:cNvPr>
          <p:cNvCxnSpPr>
            <a:stCxn id="15" idx="5"/>
          </p:cNvCxnSpPr>
          <p:nvPr/>
        </p:nvCxnSpPr>
        <p:spPr>
          <a:xfrm>
            <a:off x="6089755" y="5495645"/>
            <a:ext cx="156494" cy="3717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1" name="Straight Connector 14360">
            <a:extLst>
              <a:ext uri="{FF2B5EF4-FFF2-40B4-BE49-F238E27FC236}">
                <a16:creationId xmlns:a16="http://schemas.microsoft.com/office/drawing/2014/main" id="{69CF30AC-5C38-4BC6-840B-F1915FFF664D}"/>
              </a:ext>
            </a:extLst>
          </p:cNvPr>
          <p:cNvCxnSpPr>
            <a:stCxn id="17" idx="5"/>
            <a:endCxn id="18" idx="0"/>
          </p:cNvCxnSpPr>
          <p:nvPr/>
        </p:nvCxnSpPr>
        <p:spPr>
          <a:xfrm>
            <a:off x="6724204" y="4936963"/>
            <a:ext cx="512645" cy="16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3" name="Straight Connector 14362">
            <a:extLst>
              <a:ext uri="{FF2B5EF4-FFF2-40B4-BE49-F238E27FC236}">
                <a16:creationId xmlns:a16="http://schemas.microsoft.com/office/drawing/2014/main" id="{B74A405B-1F51-4566-AAD6-190F431F8EE5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7236849" y="5562600"/>
            <a:ext cx="203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6" name="Straight Connector 14365">
            <a:extLst>
              <a:ext uri="{FF2B5EF4-FFF2-40B4-BE49-F238E27FC236}">
                <a16:creationId xmlns:a16="http://schemas.microsoft.com/office/drawing/2014/main" id="{033440B0-A38F-4B58-BC66-E55A457B804F}"/>
              </a:ext>
            </a:extLst>
          </p:cNvPr>
          <p:cNvCxnSpPr>
            <a:stCxn id="21" idx="3"/>
          </p:cNvCxnSpPr>
          <p:nvPr/>
        </p:nvCxnSpPr>
        <p:spPr>
          <a:xfrm flipH="1">
            <a:off x="5334000" y="2834429"/>
            <a:ext cx="260650" cy="365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8" name="Straight Connector 14367">
            <a:extLst>
              <a:ext uri="{FF2B5EF4-FFF2-40B4-BE49-F238E27FC236}">
                <a16:creationId xmlns:a16="http://schemas.microsoft.com/office/drawing/2014/main" id="{CC78031F-1C72-470C-B10A-CEAE13C5B53A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5917940" y="2834429"/>
            <a:ext cx="129304" cy="365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0" name="Straight Connector 14369">
            <a:extLst>
              <a:ext uri="{FF2B5EF4-FFF2-40B4-BE49-F238E27FC236}">
                <a16:creationId xmlns:a16="http://schemas.microsoft.com/office/drawing/2014/main" id="{B32C6A0C-2DB8-4D30-964F-1361379CF178}"/>
              </a:ext>
            </a:extLst>
          </p:cNvPr>
          <p:cNvCxnSpPr>
            <a:stCxn id="21" idx="4"/>
          </p:cNvCxnSpPr>
          <p:nvPr/>
        </p:nvCxnSpPr>
        <p:spPr>
          <a:xfrm flipH="1">
            <a:off x="5594650" y="2901384"/>
            <a:ext cx="161645" cy="299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2" name="Straight Connector 14371">
            <a:extLst>
              <a:ext uri="{FF2B5EF4-FFF2-40B4-BE49-F238E27FC236}">
                <a16:creationId xmlns:a16="http://schemas.microsoft.com/office/drawing/2014/main" id="{7781BBA2-3811-4572-B463-4419667B38DD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756295" y="2901384"/>
            <a:ext cx="99005" cy="299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FD3132-9FAC-4687-95CD-F302E5FCBEA8}"/>
              </a:ext>
            </a:extLst>
          </p:cNvPr>
          <p:cNvCxnSpPr>
            <a:cxnSpLocks/>
          </p:cNvCxnSpPr>
          <p:nvPr/>
        </p:nvCxnSpPr>
        <p:spPr>
          <a:xfrm flipH="1">
            <a:off x="6120684" y="2851362"/>
            <a:ext cx="115881" cy="365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21950FF-A3D5-4290-9F73-5AF7DBBCAE81}"/>
              </a:ext>
            </a:extLst>
          </p:cNvPr>
          <p:cNvCxnSpPr/>
          <p:nvPr/>
        </p:nvCxnSpPr>
        <p:spPr>
          <a:xfrm>
            <a:off x="6559855" y="2851362"/>
            <a:ext cx="299317" cy="365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5276524-C273-4FB6-BE96-8E941BDC8341}"/>
              </a:ext>
            </a:extLst>
          </p:cNvPr>
          <p:cNvCxnSpPr/>
          <p:nvPr/>
        </p:nvCxnSpPr>
        <p:spPr>
          <a:xfrm flipH="1">
            <a:off x="6236565" y="2918317"/>
            <a:ext cx="161645" cy="299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A1B90C2-EE60-4553-85C7-A10B24797F41}"/>
              </a:ext>
            </a:extLst>
          </p:cNvPr>
          <p:cNvCxnSpPr/>
          <p:nvPr/>
        </p:nvCxnSpPr>
        <p:spPr>
          <a:xfrm>
            <a:off x="6398210" y="2918317"/>
            <a:ext cx="228600" cy="299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7" name="Straight Connector 14376">
            <a:extLst>
              <a:ext uri="{FF2B5EF4-FFF2-40B4-BE49-F238E27FC236}">
                <a16:creationId xmlns:a16="http://schemas.microsoft.com/office/drawing/2014/main" id="{5DFD7A2C-7F4F-4548-B479-78697CCC2D93}"/>
              </a:ext>
            </a:extLst>
          </p:cNvPr>
          <p:cNvCxnSpPr>
            <a:cxnSpLocks/>
          </p:cNvCxnSpPr>
          <p:nvPr/>
        </p:nvCxnSpPr>
        <p:spPr>
          <a:xfrm>
            <a:off x="7044566" y="2892917"/>
            <a:ext cx="170827" cy="2835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9" name="Straight Connector 14378">
            <a:extLst>
              <a:ext uri="{FF2B5EF4-FFF2-40B4-BE49-F238E27FC236}">
                <a16:creationId xmlns:a16="http://schemas.microsoft.com/office/drawing/2014/main" id="{0888ED07-4DDE-4431-8BED-DC66A95BB0B0}"/>
              </a:ext>
            </a:extLst>
          </p:cNvPr>
          <p:cNvCxnSpPr>
            <a:stCxn id="25" idx="4"/>
          </p:cNvCxnSpPr>
          <p:nvPr/>
        </p:nvCxnSpPr>
        <p:spPr>
          <a:xfrm>
            <a:off x="7018725" y="2886526"/>
            <a:ext cx="67875" cy="3308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1" name="Straight Connector 14380">
            <a:extLst>
              <a:ext uri="{FF2B5EF4-FFF2-40B4-BE49-F238E27FC236}">
                <a16:creationId xmlns:a16="http://schemas.microsoft.com/office/drawing/2014/main" id="{253ABEB6-EDFD-4EB5-A3DD-4DA3A506E8CA}"/>
              </a:ext>
            </a:extLst>
          </p:cNvPr>
          <p:cNvCxnSpPr>
            <a:stCxn id="25" idx="4"/>
          </p:cNvCxnSpPr>
          <p:nvPr/>
        </p:nvCxnSpPr>
        <p:spPr>
          <a:xfrm flipH="1">
            <a:off x="6911010" y="2886526"/>
            <a:ext cx="107715" cy="3308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06BB3B-B707-4294-B0BE-05FD435147BB}"/>
              </a:ext>
            </a:extLst>
          </p:cNvPr>
          <p:cNvSpPr txBox="1"/>
          <p:nvPr/>
        </p:nvSpPr>
        <p:spPr>
          <a:xfrm>
            <a:off x="7668649" y="59113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91C0DC-4D72-46D2-8F38-C4A0A5131DAB}"/>
              </a:ext>
            </a:extLst>
          </p:cNvPr>
          <p:cNvSpPr txBox="1"/>
          <p:nvPr/>
        </p:nvSpPr>
        <p:spPr>
          <a:xfrm>
            <a:off x="7722713" y="152400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66A24-93C2-4322-8C40-4CB6409BD824}"/>
              </a:ext>
            </a:extLst>
          </p:cNvPr>
          <p:cNvSpPr txBox="1"/>
          <p:nvPr/>
        </p:nvSpPr>
        <p:spPr>
          <a:xfrm>
            <a:off x="76200" y="190500"/>
            <a:ext cx="487654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can we say about the branching factor?</a:t>
            </a:r>
          </a:p>
          <a:p>
            <a:r>
              <a:rPr lang="en-US" sz="1600" dirty="0"/>
              <a:t>The are some four-way intersections, but you can never go back (because the last color you saw, would be seen again).</a:t>
            </a:r>
          </a:p>
          <a:p>
            <a:r>
              <a:rPr lang="en-US" sz="1600" dirty="0"/>
              <a:t>So the branching factor is at most three. That is good enough an estimate. </a:t>
            </a:r>
          </a:p>
          <a:p>
            <a:endParaRPr lang="en-US" sz="1600" dirty="0"/>
          </a:p>
          <a:p>
            <a:r>
              <a:rPr lang="en-US" sz="1600" dirty="0"/>
              <a:t>What can we say about the depth? </a:t>
            </a:r>
          </a:p>
          <a:p>
            <a:endParaRPr lang="en-US" sz="1600" dirty="0"/>
          </a:p>
          <a:p>
            <a:r>
              <a:rPr lang="en-US" sz="1600" dirty="0"/>
              <a:t>Lets do a </a:t>
            </a:r>
            <a:r>
              <a:rPr lang="en-US" sz="1600" b="1" dirty="0"/>
              <a:t>lower bound. </a:t>
            </a:r>
          </a:p>
          <a:p>
            <a:r>
              <a:rPr lang="en-US" sz="1600" dirty="0"/>
              <a:t>If I take away all the colors, then I can solve this with ten moves: A, B, C, F , H, I, M, L, N, O, P</a:t>
            </a:r>
          </a:p>
          <a:p>
            <a:r>
              <a:rPr lang="en-US" sz="1600" dirty="0"/>
              <a:t>So 10 is a lower bound.</a:t>
            </a:r>
          </a:p>
          <a:p>
            <a:endParaRPr lang="en-US" sz="1600" dirty="0"/>
          </a:p>
          <a:p>
            <a:r>
              <a:rPr lang="en-US" sz="1600" dirty="0"/>
              <a:t>Lets do an </a:t>
            </a:r>
            <a:r>
              <a:rPr lang="en-US" sz="1600" b="1" dirty="0"/>
              <a:t>upper bound. </a:t>
            </a:r>
          </a:p>
          <a:p>
            <a:r>
              <a:rPr lang="en-US" sz="1600" dirty="0"/>
              <a:t>If we count the number of intersections, we might guess 16. However, with a little introspection, we can see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might have to visit some intersections twice, each time from a different parent, and each time going a different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never have to visit an intersection twice!</a:t>
            </a:r>
          </a:p>
          <a:p>
            <a:endParaRPr lang="en-US" sz="1600" dirty="0"/>
          </a:p>
          <a:p>
            <a:r>
              <a:rPr lang="en-US" sz="1600" dirty="0"/>
              <a:t>So an upper bound is  d = (16 * 2) = 32. </a:t>
            </a:r>
          </a:p>
        </p:txBody>
      </p:sp>
    </p:spTree>
    <p:extLst>
      <p:ext uri="{BB962C8B-B14F-4D97-AF65-F5344CB8AC3E}">
        <p14:creationId xmlns:p14="http://schemas.microsoft.com/office/powerpoint/2010/main" val="321291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886</Words>
  <Application>Microsoft Office PowerPoint</Application>
  <PresentationFormat>On-screen Show (4:3)</PresentationFormat>
  <Paragraphs>176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eamonn</dc:creator>
  <cp:lastModifiedBy>Eamonn Keogh</cp:lastModifiedBy>
  <cp:revision>15</cp:revision>
  <dcterms:created xsi:type="dcterms:W3CDTF">2006-08-16T00:00:00Z</dcterms:created>
  <dcterms:modified xsi:type="dcterms:W3CDTF">2017-10-23T00:11:20Z</dcterms:modified>
</cp:coreProperties>
</file>