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7" r:id="rId14"/>
    <p:sldId id="258" r:id="rId15"/>
    <p:sldId id="259" r:id="rId16"/>
    <p:sldId id="260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1" autoAdjust="0"/>
    <p:restoredTop sz="94660"/>
  </p:normalViewPr>
  <p:slideViewPr>
    <p:cSldViewPr>
      <p:cViewPr>
        <p:scale>
          <a:sx n="100" d="100"/>
          <a:sy n="100" d="100"/>
        </p:scale>
        <p:origin x="8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2E00-3A74-424B-AC42-BA4669C4D42C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59EE7-3EF7-4FF0-82F5-59DBF6513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4188D-5E54-4CFE-83B1-4466BB4CCA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5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4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5398-82B1-4C84-ABC4-A7461AF463A2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B8ED-8200-414C-8998-AC2EF642E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B14125-2A5B-46CD-9B0D-8CC30613EA75}"/>
              </a:ext>
            </a:extLst>
          </p:cNvPr>
          <p:cNvSpPr txBox="1"/>
          <p:nvPr/>
        </p:nvSpPr>
        <p:spPr>
          <a:xfrm>
            <a:off x="148868" y="342900"/>
            <a:ext cx="117446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 2 datasets are now online.</a:t>
            </a:r>
          </a:p>
          <a:p>
            <a:endParaRPr lang="en-US" sz="2400" dirty="0"/>
          </a:p>
          <a:p>
            <a:r>
              <a:rPr lang="en-US" sz="2400" dirty="0"/>
              <a:t>Each person in the class gets two different random datasets to work with, one big, one small.</a:t>
            </a:r>
          </a:p>
          <a:p>
            <a:r>
              <a:rPr lang="en-US" sz="2400" dirty="0"/>
              <a:t>(key below)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9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295401"/>
            <a:ext cx="90678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0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0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  = 0;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k = 1 : size(data,2)-1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k;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7263924" y="25639"/>
            <a:ext cx="335280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feature_search_demo</a:t>
            </a:r>
            <a:r>
              <a:rPr lang="en-US" sz="1400" dirty="0"/>
              <a:t>(</a:t>
            </a:r>
            <a:r>
              <a:rPr lang="en-US" sz="1400" dirty="0" err="1"/>
              <a:t>mydata</a:t>
            </a:r>
            <a:r>
              <a:rPr lang="en-US" sz="1400" dirty="0"/>
              <a:t>)</a:t>
            </a:r>
          </a:p>
          <a:p>
            <a:r>
              <a:rPr lang="en-US" sz="1400" dirty="0"/>
              <a:t>On the 1th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--Considering adding the 2 feature</a:t>
            </a:r>
          </a:p>
          <a:p>
            <a:r>
              <a:rPr lang="en-US" sz="1400" dirty="0"/>
              <a:t>--Considering adding the 3 feature</a:t>
            </a:r>
          </a:p>
          <a:p>
            <a:r>
              <a:rPr lang="en-US" sz="1400" dirty="0"/>
              <a:t>--Considering adding the 4 feature</a:t>
            </a:r>
          </a:p>
          <a:p>
            <a:r>
              <a:rPr lang="en-US" sz="1400" dirty="0"/>
              <a:t>On level 1 </a:t>
            </a:r>
            <a:r>
              <a:rPr lang="en-US" sz="1400" dirty="0" err="1"/>
              <a:t>i</a:t>
            </a:r>
            <a:r>
              <a:rPr lang="en-US" sz="1400" dirty="0"/>
              <a:t> added </a:t>
            </a:r>
            <a:r>
              <a:rPr lang="en-US" sz="1400" dirty="0">
                <a:solidFill>
                  <a:srgbClr val="FF0000"/>
                </a:solidFill>
              </a:rPr>
              <a:t>feature 2 </a:t>
            </a:r>
            <a:r>
              <a:rPr lang="en-US" sz="1400" dirty="0"/>
              <a:t>to current set</a:t>
            </a:r>
          </a:p>
          <a:p>
            <a:r>
              <a:rPr lang="en-US" sz="1400" dirty="0"/>
              <a:t>On the 2th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</a:t>
            </a:r>
            <a:r>
              <a:rPr lang="en-US" sz="1400" dirty="0">
                <a:solidFill>
                  <a:srgbClr val="FF0000"/>
                </a:solidFill>
              </a:rPr>
              <a:t>Considering adding the 2 feature</a:t>
            </a:r>
          </a:p>
          <a:p>
            <a:r>
              <a:rPr lang="en-US" sz="1400" dirty="0"/>
              <a:t>--Considering…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30480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code below </a:t>
            </a:r>
            <a:r>
              <a:rPr lang="en-US" i="1" dirty="0">
                <a:solidFill>
                  <a:srgbClr val="C00000"/>
                </a:solidFill>
              </a:rPr>
              <a:t>almost</a:t>
            </a:r>
            <a:r>
              <a:rPr lang="en-US" dirty="0">
                <a:solidFill>
                  <a:srgbClr val="C00000"/>
                </a:solidFill>
              </a:rPr>
              <a:t> works, but, once you add a feature, you should not add it again…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7774949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9034245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8513157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8903973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6776197" y="6062101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949893" y="6105525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8382885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600005" y="610552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0032997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7316283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8600005" y="5323893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9791451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8966395" y="5844982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8141339" y="5844982"/>
            <a:ext cx="521088" cy="31301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6416140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8074394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9733552" y="6538861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7487265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8312321" y="588840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9137377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9962433" y="5888406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9909963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8242663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6575362" y="6626614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00200" y="54864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need an IF statement in the inner loop that says “only consider adding this feature, if it was not already added” (next slide)</a:t>
            </a:r>
          </a:p>
        </p:txBody>
      </p:sp>
    </p:spTree>
    <p:extLst>
      <p:ext uri="{BB962C8B-B14F-4D97-AF65-F5344CB8AC3E}">
        <p14:creationId xmlns:p14="http://schemas.microsoft.com/office/powerpoint/2010/main" val="304233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364462"/>
            <a:ext cx="9296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1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1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= 0;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isempty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(intersect(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current_set_of_features,k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)) 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% Only consider adding, if not already added.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k;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 =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5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])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feature 3 to current set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1875446" y="3949938"/>
            <a:ext cx="194416" cy="4401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…We need an IF statement in the inner loop that says “only consider adding this feature, if it was not already added”</a:t>
            </a:r>
          </a:p>
        </p:txBody>
      </p:sp>
    </p:spTree>
    <p:extLst>
      <p:ext uri="{BB962C8B-B14F-4D97-AF65-F5344CB8AC3E}">
        <p14:creationId xmlns:p14="http://schemas.microsoft.com/office/powerpoint/2010/main" val="376705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541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We are done with the search!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 code is the previous slide is all you need.</a:t>
            </a:r>
          </a:p>
          <a:p>
            <a:r>
              <a:rPr lang="en-US" dirty="0">
                <a:solidFill>
                  <a:srgbClr val="C00000"/>
                </a:solidFill>
              </a:rPr>
              <a:t>You just have to replace the stub function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with a real function, and echo the numbers it returned to the screen. 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  <p:extLst>
      <p:ext uri="{BB962C8B-B14F-4D97-AF65-F5344CB8AC3E}">
        <p14:creationId xmlns:p14="http://schemas.microsoft.com/office/powerpoint/2010/main" val="136380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9034390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8277184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9536480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9015392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9406208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7278432" y="1093089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8060064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8277184" y="1136513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7452128" y="1136513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8885120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9102240" y="1136513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8277184" y="1093089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9058816" y="1179937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9927296" y="1136513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9797024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10535232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10795776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7235008" y="1961569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7495552" y="1874721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7696388" y="1969710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8320608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7902652" y="1915431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9102240" y="1918145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8765704" y="1874721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9710176" y="1961569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10535232" y="1961569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10155272" y="1866579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11230015" y="1961569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7538976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9753600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871142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957990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7818518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9102240" y="354881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10293686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9468630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8643574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6918375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7177110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8335083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9493056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10651029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8841696" y="3003744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11065366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774704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857662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9406208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10235787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7989500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8814556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9639612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10464668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11246300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104121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95780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87448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79107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7077597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10841915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9685751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8529587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7373423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9066958" y="3177441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8" t="69852" r="8" b="358"/>
          <a:stretch/>
        </p:blipFill>
        <p:spPr>
          <a:xfrm>
            <a:off x="25400" y="-237725"/>
            <a:ext cx="4419880" cy="175568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68345" y="2403950"/>
            <a:ext cx="1070645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small dataset of ten features</a:t>
            </a:r>
          </a:p>
          <a:p>
            <a:endParaRPr lang="en-US" dirty="0"/>
          </a:p>
          <a:p>
            <a:r>
              <a:rPr lang="en-US" dirty="0"/>
              <a:t>Two are strongly related to the class (and to each other)</a:t>
            </a:r>
          </a:p>
          <a:p>
            <a:r>
              <a:rPr lang="en-US" dirty="0">
                <a:solidFill>
                  <a:srgbClr val="7030A0"/>
                </a:solidFill>
              </a:rPr>
              <a:t>One is weakly related to the class</a:t>
            </a:r>
          </a:p>
          <a:p>
            <a:r>
              <a:rPr lang="en-US" dirty="0">
                <a:solidFill>
                  <a:srgbClr val="00B0F0"/>
                </a:solidFill>
              </a:rPr>
              <a:t>The rest are random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Thus for say, 65, the answer should be…</a:t>
            </a:r>
          </a:p>
          <a:p>
            <a:r>
              <a:rPr lang="en-US" sz="2400" dirty="0"/>
              <a:t>[4 7 9] accuracy 0.89</a:t>
            </a:r>
          </a:p>
          <a:p>
            <a:r>
              <a:rPr lang="en-US" dirty="0"/>
              <a:t>You might have gotten </a:t>
            </a:r>
          </a:p>
          <a:p>
            <a:r>
              <a:rPr lang="en-US" sz="2400" dirty="0"/>
              <a:t>[4 9] accuracy 0.94      or      [4 9 2] accuracy 0.95  </a:t>
            </a:r>
            <a:r>
              <a:rPr lang="en-US" sz="2400" dirty="0" err="1"/>
              <a:t>etc</a:t>
            </a:r>
            <a:endParaRPr lang="en-US" sz="2400" dirty="0"/>
          </a:p>
          <a:p>
            <a:endParaRPr lang="en-US" dirty="0"/>
          </a:p>
          <a:p>
            <a:r>
              <a:rPr lang="en-US" b="1" dirty="0"/>
              <a:t>This counts as a success, </a:t>
            </a:r>
            <a:r>
              <a:rPr lang="en-US" dirty="0"/>
              <a:t>the small size of the training data, means you might have missed the </a:t>
            </a:r>
            <a:r>
              <a:rPr lang="en-US" dirty="0">
                <a:solidFill>
                  <a:srgbClr val="7030A0"/>
                </a:solidFill>
              </a:rPr>
              <a:t>weak feature</a:t>
            </a:r>
            <a:r>
              <a:rPr lang="en-US" dirty="0"/>
              <a:t>, and you might have added a </a:t>
            </a:r>
            <a:r>
              <a:rPr lang="en-US" dirty="0">
                <a:solidFill>
                  <a:srgbClr val="00B0F0"/>
                </a:solidFill>
              </a:rPr>
              <a:t>random feature </a:t>
            </a:r>
            <a:r>
              <a:rPr lang="en-US" dirty="0"/>
              <a:t>that adds a tiny bit of spurious accuracy.  So long as you got the two strong features, all is good.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3BA19C-5692-4C4B-83D1-E12B8DE33D90}"/>
              </a:ext>
            </a:extLst>
          </p:cNvPr>
          <p:cNvSpPr txBox="1"/>
          <p:nvPr/>
        </p:nvSpPr>
        <p:spPr>
          <a:xfrm>
            <a:off x="4413086" y="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(made up numbers, these are not the true answers for this class)</a:t>
            </a:r>
          </a:p>
        </p:txBody>
      </p:sp>
    </p:spTree>
    <p:extLst>
      <p:ext uri="{BB962C8B-B14F-4D97-AF65-F5344CB8AC3E}">
        <p14:creationId xmlns:p14="http://schemas.microsoft.com/office/powerpoint/2010/main" val="31521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9034390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8277184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9536480" y="528577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9015392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9406208" y="615425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7278432" y="1093089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8060064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8277184" y="1136513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7452128" y="1136513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8885120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9102240" y="1136513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8277184" y="1093089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9058816" y="1179937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9927296" y="1136513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9797024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10535232" y="1179937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10795776" y="1093089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7235008" y="1961569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7495552" y="1874721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7696388" y="1969710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8320608" y="1874721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7902652" y="1915431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9102240" y="1918145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8765704" y="1874721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9710176" y="1961569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10535232" y="1961569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10155272" y="1866579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11230015" y="1961569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7538976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9753600" y="2743200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871142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9579904" y="2743200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7818518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9102240" y="354881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10293686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9468630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8643574" y="87597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6918375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7177110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8335083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9493056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10651029" y="2265537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8841696" y="3003744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11065366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774704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8576629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9406208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10235787" y="1569849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7989500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8814556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9639612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10464668" y="91939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11246300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104121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95780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8744898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7910795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7077597" y="1657602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10841915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9685751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8529587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7373423" y="2387667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9066958" y="3177441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345" y="2403950"/>
            <a:ext cx="107064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big dataset with 50 features</a:t>
            </a:r>
          </a:p>
          <a:p>
            <a:endParaRPr lang="en-US" dirty="0"/>
          </a:p>
          <a:p>
            <a:r>
              <a:rPr lang="en-US" dirty="0"/>
              <a:t>Two are strongly related to the class (and to each other)</a:t>
            </a:r>
          </a:p>
          <a:p>
            <a:r>
              <a:rPr lang="en-US" dirty="0">
                <a:solidFill>
                  <a:srgbClr val="7030A0"/>
                </a:solidFill>
              </a:rPr>
              <a:t>One is weakly related to the class</a:t>
            </a:r>
          </a:p>
          <a:p>
            <a:r>
              <a:rPr lang="en-US" dirty="0">
                <a:solidFill>
                  <a:srgbClr val="00B0F0"/>
                </a:solidFill>
              </a:rPr>
              <a:t>The rest are random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Thus for say, 65, the answer should be…</a:t>
            </a:r>
          </a:p>
          <a:p>
            <a:r>
              <a:rPr lang="en-US" sz="2400" dirty="0"/>
              <a:t>[50 91 16] accuracy 0.91</a:t>
            </a:r>
          </a:p>
          <a:p>
            <a:r>
              <a:rPr lang="en-US" dirty="0"/>
              <a:t>Here many people will get something like…</a:t>
            </a:r>
          </a:p>
          <a:p>
            <a:r>
              <a:rPr lang="en-US" sz="2400" dirty="0"/>
              <a:t>[50 91 2 7 55 95 7 22] accuracy 0.99   </a:t>
            </a:r>
            <a:endParaRPr lang="en-US" dirty="0"/>
          </a:p>
          <a:p>
            <a:r>
              <a:rPr lang="en-US" dirty="0"/>
              <a:t>What is going on?  With so many extra features to search thru, some random features will look good by chance.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0" y="-1449836"/>
            <a:ext cx="4772025" cy="336526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34E77C0-8226-4C64-B8F1-0183ECE03DF4}"/>
              </a:ext>
            </a:extLst>
          </p:cNvPr>
          <p:cNvSpPr txBox="1"/>
          <p:nvPr/>
        </p:nvSpPr>
        <p:spPr>
          <a:xfrm>
            <a:off x="4867011" y="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(made up numbers, these are not the true answers for this class)</a:t>
            </a:r>
          </a:p>
        </p:txBody>
      </p:sp>
    </p:spTree>
    <p:extLst>
      <p:ext uri="{BB962C8B-B14F-4D97-AF65-F5344CB8AC3E}">
        <p14:creationId xmlns:p14="http://schemas.microsoft.com/office/powerpoint/2010/main" val="248567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3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4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5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6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7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8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59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0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1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2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3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4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5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6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7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8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69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0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1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2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3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4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5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6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7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8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79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0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1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2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3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84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5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6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7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8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89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0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1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2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3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4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5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6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7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8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499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2500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2501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2502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2503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2504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2505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2506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2507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2508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2509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2510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2511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2512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2513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2514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2400" name="Rectangle 2399"/>
          <p:cNvSpPr/>
          <p:nvPr/>
        </p:nvSpPr>
        <p:spPr>
          <a:xfrm>
            <a:off x="6248400" y="1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Greedy Forward Section</a:t>
            </a:r>
          </a:p>
          <a:p>
            <a:endParaRPr lang="en-US" dirty="0"/>
          </a:p>
          <a:p>
            <a:r>
              <a:rPr lang="en-US" b="1" dirty="0"/>
              <a:t>Initial state</a:t>
            </a:r>
            <a:r>
              <a:rPr lang="en-US" dirty="0"/>
              <a:t>: Empty Set: No features</a:t>
            </a:r>
          </a:p>
          <a:p>
            <a:r>
              <a:rPr lang="en-US" b="1" dirty="0"/>
              <a:t>Operators</a:t>
            </a:r>
            <a:r>
              <a:rPr lang="en-US" dirty="0"/>
              <a:t>: Add a feature.</a:t>
            </a:r>
          </a:p>
          <a:p>
            <a:r>
              <a:rPr lang="en-US" b="1" dirty="0"/>
              <a:t>Evaluation Function</a:t>
            </a:r>
            <a:r>
              <a:rPr lang="en-US" dirty="0"/>
              <a:t>: K-fold cross validation.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7" name="AutoShape 4"/>
          <p:cNvSpPr>
            <a:spLocks noChangeAspect="1" noChangeArrowheads="1" noTextEdit="1"/>
          </p:cNvSpPr>
          <p:nvPr/>
        </p:nvSpPr>
        <p:spPr bwMode="auto">
          <a:xfrm>
            <a:off x="7162800" y="4114800"/>
            <a:ext cx="28194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7531100" y="4275138"/>
            <a:ext cx="2184400" cy="1722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7531100" y="4275138"/>
            <a:ext cx="2184400" cy="1722438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 flipV="1">
            <a:off x="7802563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7712546" y="6013450"/>
            <a:ext cx="1186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Line 17"/>
          <p:cNvSpPr>
            <a:spLocks noChangeShapeType="1"/>
          </p:cNvSpPr>
          <p:nvPr/>
        </p:nvSpPr>
        <p:spPr bwMode="auto">
          <a:xfrm flipV="1">
            <a:off x="8345488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1" name="Rectangle 19"/>
          <p:cNvSpPr>
            <a:spLocks noChangeArrowheads="1"/>
          </p:cNvSpPr>
          <p:nvPr/>
        </p:nvSpPr>
        <p:spPr bwMode="auto">
          <a:xfrm>
            <a:off x="8153400" y="6013450"/>
            <a:ext cx="2180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{3}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20"/>
          <p:cNvSpPr>
            <a:spLocks noChangeShapeType="1"/>
          </p:cNvSpPr>
          <p:nvPr/>
        </p:nvSpPr>
        <p:spPr bwMode="auto">
          <a:xfrm flipV="1">
            <a:off x="8894763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4" name="Rectangle 22"/>
          <p:cNvSpPr>
            <a:spLocks noChangeArrowheads="1"/>
          </p:cNvSpPr>
          <p:nvPr/>
        </p:nvSpPr>
        <p:spPr bwMode="auto">
          <a:xfrm>
            <a:off x="8625018" y="6013450"/>
            <a:ext cx="3670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{3,4}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 flipV="1">
            <a:off x="9437688" y="5972175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5400"/>
          </a:p>
        </p:txBody>
      </p:sp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9176261" y="6013450"/>
            <a:ext cx="5161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{1,3,4}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Line 26"/>
          <p:cNvSpPr>
            <a:spLocks noChangeShapeType="1"/>
          </p:cNvSpPr>
          <p:nvPr/>
        </p:nvSpPr>
        <p:spPr bwMode="auto">
          <a:xfrm>
            <a:off x="7467600" y="59975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7310438" y="5957888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>
            <a:off x="7467600" y="582136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4" name="Line 32"/>
          <p:cNvSpPr>
            <a:spLocks noChangeShapeType="1"/>
          </p:cNvSpPr>
          <p:nvPr/>
        </p:nvSpPr>
        <p:spPr bwMode="auto">
          <a:xfrm>
            <a:off x="7467600" y="564991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96" name="Rectangle 34"/>
          <p:cNvSpPr>
            <a:spLocks noChangeArrowheads="1"/>
          </p:cNvSpPr>
          <p:nvPr/>
        </p:nvSpPr>
        <p:spPr bwMode="auto">
          <a:xfrm>
            <a:off x="7273925" y="5610225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20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Line 35"/>
          <p:cNvSpPr>
            <a:spLocks noChangeShapeType="1"/>
          </p:cNvSpPr>
          <p:nvPr/>
        </p:nvSpPr>
        <p:spPr bwMode="auto">
          <a:xfrm>
            <a:off x="7467600" y="5478463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0" name="Line 38"/>
          <p:cNvSpPr>
            <a:spLocks noChangeShapeType="1"/>
          </p:cNvSpPr>
          <p:nvPr/>
        </p:nvSpPr>
        <p:spPr bwMode="auto">
          <a:xfrm>
            <a:off x="7467600" y="5308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7273925" y="5267325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40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Line 41"/>
          <p:cNvSpPr>
            <a:spLocks noChangeShapeType="1"/>
          </p:cNvSpPr>
          <p:nvPr/>
        </p:nvSpPr>
        <p:spPr bwMode="auto">
          <a:xfrm>
            <a:off x="7467600" y="51371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6" name="Line 44"/>
          <p:cNvSpPr>
            <a:spLocks noChangeShapeType="1"/>
          </p:cNvSpPr>
          <p:nvPr/>
        </p:nvSpPr>
        <p:spPr bwMode="auto">
          <a:xfrm>
            <a:off x="7467600" y="496093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08" name="Rectangle 46"/>
          <p:cNvSpPr>
            <a:spLocks noChangeArrowheads="1"/>
          </p:cNvSpPr>
          <p:nvPr/>
        </p:nvSpPr>
        <p:spPr bwMode="auto">
          <a:xfrm>
            <a:off x="7273925" y="4919663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60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Line 47"/>
          <p:cNvSpPr>
            <a:spLocks noChangeShapeType="1"/>
          </p:cNvSpPr>
          <p:nvPr/>
        </p:nvSpPr>
        <p:spPr bwMode="auto">
          <a:xfrm>
            <a:off x="7467600" y="478948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12" name="Line 50"/>
          <p:cNvSpPr>
            <a:spLocks noChangeShapeType="1"/>
          </p:cNvSpPr>
          <p:nvPr/>
        </p:nvSpPr>
        <p:spPr bwMode="auto">
          <a:xfrm>
            <a:off x="7467600" y="461803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14" name="Rectangle 52"/>
          <p:cNvSpPr>
            <a:spLocks noChangeArrowheads="1"/>
          </p:cNvSpPr>
          <p:nvPr/>
        </p:nvSpPr>
        <p:spPr bwMode="auto">
          <a:xfrm>
            <a:off x="7273925" y="4578350"/>
            <a:ext cx="1410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80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Line 53"/>
          <p:cNvSpPr>
            <a:spLocks noChangeShapeType="1"/>
          </p:cNvSpPr>
          <p:nvPr/>
        </p:nvSpPr>
        <p:spPr bwMode="auto">
          <a:xfrm>
            <a:off x="7467600" y="444658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20" name="Rectangle 58"/>
          <p:cNvSpPr>
            <a:spLocks noChangeArrowheads="1"/>
          </p:cNvSpPr>
          <p:nvPr/>
        </p:nvSpPr>
        <p:spPr bwMode="auto">
          <a:xfrm>
            <a:off x="7239000" y="4235450"/>
            <a:ext cx="21159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Helvetica" charset="0"/>
                <a:cs typeface="Arial" pitchFamily="34" charset="0"/>
              </a:rPr>
              <a:t>100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Line 60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62"/>
          <p:cNvSpPr>
            <a:spLocks noChangeShapeType="1"/>
          </p:cNvSpPr>
          <p:nvPr/>
        </p:nvSpPr>
        <p:spPr bwMode="auto">
          <a:xfrm flipV="1">
            <a:off x="7467600" y="4275138"/>
            <a:ext cx="1588" cy="17224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25" name="Rectangle 63"/>
          <p:cNvSpPr>
            <a:spLocks noChangeArrowheads="1"/>
          </p:cNvSpPr>
          <p:nvPr/>
        </p:nvSpPr>
        <p:spPr bwMode="auto">
          <a:xfrm>
            <a:off x="7580313" y="5065714"/>
            <a:ext cx="438150" cy="931863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64"/>
          <p:cNvSpPr>
            <a:spLocks noChangeArrowheads="1"/>
          </p:cNvSpPr>
          <p:nvPr/>
        </p:nvSpPr>
        <p:spPr bwMode="auto">
          <a:xfrm>
            <a:off x="7580313" y="5065714"/>
            <a:ext cx="438150" cy="931863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65"/>
          <p:cNvSpPr>
            <a:spLocks noChangeArrowheads="1"/>
          </p:cNvSpPr>
          <p:nvPr/>
        </p:nvSpPr>
        <p:spPr bwMode="auto">
          <a:xfrm>
            <a:off x="8129588" y="4427538"/>
            <a:ext cx="438150" cy="157003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66"/>
          <p:cNvSpPr>
            <a:spLocks noChangeArrowheads="1"/>
          </p:cNvSpPr>
          <p:nvPr/>
        </p:nvSpPr>
        <p:spPr bwMode="auto">
          <a:xfrm>
            <a:off x="8129588" y="4427538"/>
            <a:ext cx="438150" cy="157003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67"/>
          <p:cNvSpPr>
            <a:spLocks noChangeArrowheads="1"/>
          </p:cNvSpPr>
          <p:nvPr/>
        </p:nvSpPr>
        <p:spPr bwMode="auto">
          <a:xfrm>
            <a:off x="8672513" y="4306888"/>
            <a:ext cx="438150" cy="169068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68"/>
          <p:cNvSpPr>
            <a:spLocks noChangeArrowheads="1"/>
          </p:cNvSpPr>
          <p:nvPr/>
        </p:nvSpPr>
        <p:spPr bwMode="auto">
          <a:xfrm>
            <a:off x="8672513" y="4306888"/>
            <a:ext cx="438150" cy="16906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69"/>
          <p:cNvSpPr>
            <a:spLocks noChangeArrowheads="1"/>
          </p:cNvSpPr>
          <p:nvPr/>
        </p:nvSpPr>
        <p:spPr bwMode="auto">
          <a:xfrm>
            <a:off x="9221788" y="4376738"/>
            <a:ext cx="438150" cy="16208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70"/>
          <p:cNvSpPr>
            <a:spLocks noChangeArrowheads="1"/>
          </p:cNvSpPr>
          <p:nvPr/>
        </p:nvSpPr>
        <p:spPr bwMode="auto">
          <a:xfrm>
            <a:off x="9221788" y="4376738"/>
            <a:ext cx="438150" cy="162083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71"/>
          <p:cNvSpPr>
            <a:spLocks noChangeShapeType="1"/>
          </p:cNvSpPr>
          <p:nvPr/>
        </p:nvSpPr>
        <p:spPr bwMode="auto">
          <a:xfrm>
            <a:off x="7531100" y="5997575"/>
            <a:ext cx="21844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36"/>
          <p:cNvSpPr>
            <a:spLocks noChangeArrowheads="1"/>
          </p:cNvSpPr>
          <p:nvPr/>
        </p:nvSpPr>
        <p:spPr bwMode="auto">
          <a:xfrm>
            <a:off x="3810000" y="3461952"/>
            <a:ext cx="434240" cy="260544"/>
          </a:xfrm>
          <a:prstGeom prst="ellips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85047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757863" y="5389563"/>
            <a:ext cx="6797675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30860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6891338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8023225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915670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10290175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1423650" y="5321300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308600" y="2122488"/>
            <a:ext cx="0" cy="68263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719763" y="5457825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854825" y="5457825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59725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094788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220325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1355388" y="5457825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V="1">
            <a:off x="5308600" y="2122488"/>
            <a:ext cx="0" cy="3267075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308600" y="5389563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5308600" y="506253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308600" y="473710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5308600" y="441007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5308600" y="408305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5308600" y="375602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5308600" y="3429000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5308600" y="3101975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5308600" y="277653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5308600" y="2449513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5308600" y="2122488"/>
            <a:ext cx="68263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5184775" y="5322888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5080000" y="499903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5080000" y="46736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5080000" y="433863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080000" y="4014788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5080000" y="368935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080000" y="336391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5080000" y="304006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5080000" y="2705100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5080000" y="2379663"/>
            <a:ext cx="228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0.9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5184775" y="2055813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757863" y="5389563"/>
            <a:ext cx="6797675" cy="0"/>
          </a:xfrm>
          <a:prstGeom prst="line">
            <a:avLst/>
          </a:prstGeom>
          <a:noFill/>
          <a:ln w="63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5894388" y="3756025"/>
            <a:ext cx="180975" cy="1633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6119813" y="3101975"/>
            <a:ext cx="182563" cy="2287588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6346825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6573838" y="2382838"/>
            <a:ext cx="180975" cy="30067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6800850" y="2351088"/>
            <a:ext cx="180975" cy="30384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7026275" y="2351088"/>
            <a:ext cx="182563" cy="30384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7253288" y="2317750"/>
            <a:ext cx="180975" cy="307181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7480300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7707313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7932738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8159750" y="2449513"/>
            <a:ext cx="182563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8386763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8613775" y="2449513"/>
            <a:ext cx="180975" cy="29400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8839200" y="2514600"/>
            <a:ext cx="180975" cy="287496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9066213" y="2546350"/>
            <a:ext cx="182563" cy="2843213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9293225" y="2579688"/>
            <a:ext cx="180975" cy="28098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9520238" y="2579688"/>
            <a:ext cx="180975" cy="280987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9745663" y="2611438"/>
            <a:ext cx="180975" cy="27781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9972675" y="2644775"/>
            <a:ext cx="182563" cy="2744788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10199688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10426700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10652125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10879138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88"/>
          <p:cNvSpPr>
            <a:spLocks noChangeArrowheads="1"/>
          </p:cNvSpPr>
          <p:nvPr/>
        </p:nvSpPr>
        <p:spPr bwMode="auto">
          <a:xfrm>
            <a:off x="11106150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11333163" y="2678113"/>
            <a:ext cx="180975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11558588" y="2678113"/>
            <a:ext cx="182563" cy="2711450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11785600" y="2776538"/>
            <a:ext cx="180975" cy="26130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12012613" y="2776538"/>
            <a:ext cx="180975" cy="2613025"/>
          </a:xfrm>
          <a:prstGeom prst="rect">
            <a:avLst/>
          </a:prstGeom>
          <a:solidFill>
            <a:srgbClr val="352A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894388" y="3756025"/>
            <a:ext cx="180975" cy="163353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6119813" y="3101975"/>
            <a:ext cx="182563" cy="228758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6346825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6573838" y="2382838"/>
            <a:ext cx="180975" cy="30067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6800850" y="2351088"/>
            <a:ext cx="180975" cy="30384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98"/>
          <p:cNvSpPr>
            <a:spLocks noChangeArrowheads="1"/>
          </p:cNvSpPr>
          <p:nvPr/>
        </p:nvSpPr>
        <p:spPr bwMode="auto">
          <a:xfrm>
            <a:off x="7026275" y="2351088"/>
            <a:ext cx="182563" cy="30384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7253288" y="2317750"/>
            <a:ext cx="180975" cy="307181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0"/>
          <p:cNvSpPr>
            <a:spLocks noChangeArrowheads="1"/>
          </p:cNvSpPr>
          <p:nvPr/>
        </p:nvSpPr>
        <p:spPr bwMode="auto">
          <a:xfrm>
            <a:off x="7480300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7707313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2"/>
          <p:cNvSpPr>
            <a:spLocks noChangeArrowheads="1"/>
          </p:cNvSpPr>
          <p:nvPr/>
        </p:nvSpPr>
        <p:spPr bwMode="auto">
          <a:xfrm>
            <a:off x="7932738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8159750" y="2449513"/>
            <a:ext cx="182563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04"/>
          <p:cNvSpPr>
            <a:spLocks noChangeArrowheads="1"/>
          </p:cNvSpPr>
          <p:nvPr/>
        </p:nvSpPr>
        <p:spPr bwMode="auto">
          <a:xfrm>
            <a:off x="8386763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8613775" y="2449513"/>
            <a:ext cx="180975" cy="29400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6"/>
          <p:cNvSpPr>
            <a:spLocks noChangeArrowheads="1"/>
          </p:cNvSpPr>
          <p:nvPr/>
        </p:nvSpPr>
        <p:spPr bwMode="auto">
          <a:xfrm>
            <a:off x="8839200" y="2514600"/>
            <a:ext cx="180975" cy="287496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9066213" y="2546350"/>
            <a:ext cx="182563" cy="2843213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08"/>
          <p:cNvSpPr>
            <a:spLocks noChangeArrowheads="1"/>
          </p:cNvSpPr>
          <p:nvPr/>
        </p:nvSpPr>
        <p:spPr bwMode="auto">
          <a:xfrm>
            <a:off x="9293225" y="2579688"/>
            <a:ext cx="180975" cy="28098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9520238" y="2579688"/>
            <a:ext cx="180975" cy="280987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0"/>
          <p:cNvSpPr>
            <a:spLocks noChangeArrowheads="1"/>
          </p:cNvSpPr>
          <p:nvPr/>
        </p:nvSpPr>
        <p:spPr bwMode="auto">
          <a:xfrm>
            <a:off x="9745663" y="2611438"/>
            <a:ext cx="180975" cy="27781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9972675" y="2644775"/>
            <a:ext cx="182563" cy="2744788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12"/>
          <p:cNvSpPr>
            <a:spLocks noChangeArrowheads="1"/>
          </p:cNvSpPr>
          <p:nvPr/>
        </p:nvSpPr>
        <p:spPr bwMode="auto">
          <a:xfrm>
            <a:off x="10199688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10426700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14"/>
          <p:cNvSpPr>
            <a:spLocks noChangeArrowheads="1"/>
          </p:cNvSpPr>
          <p:nvPr/>
        </p:nvSpPr>
        <p:spPr bwMode="auto">
          <a:xfrm>
            <a:off x="10652125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10879138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16"/>
          <p:cNvSpPr>
            <a:spLocks noChangeArrowheads="1"/>
          </p:cNvSpPr>
          <p:nvPr/>
        </p:nvSpPr>
        <p:spPr bwMode="auto">
          <a:xfrm>
            <a:off x="11106150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17"/>
          <p:cNvSpPr>
            <a:spLocks noChangeArrowheads="1"/>
          </p:cNvSpPr>
          <p:nvPr/>
        </p:nvSpPr>
        <p:spPr bwMode="auto">
          <a:xfrm>
            <a:off x="11333163" y="2678113"/>
            <a:ext cx="180975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18"/>
          <p:cNvSpPr>
            <a:spLocks noChangeArrowheads="1"/>
          </p:cNvSpPr>
          <p:nvPr/>
        </p:nvSpPr>
        <p:spPr bwMode="auto">
          <a:xfrm>
            <a:off x="11558588" y="2678113"/>
            <a:ext cx="182563" cy="2711450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19"/>
          <p:cNvSpPr>
            <a:spLocks noChangeArrowheads="1"/>
          </p:cNvSpPr>
          <p:nvPr/>
        </p:nvSpPr>
        <p:spPr bwMode="auto">
          <a:xfrm>
            <a:off x="11785600" y="2776538"/>
            <a:ext cx="180975" cy="26130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20"/>
          <p:cNvSpPr>
            <a:spLocks noChangeArrowheads="1"/>
          </p:cNvSpPr>
          <p:nvPr/>
        </p:nvSpPr>
        <p:spPr bwMode="auto">
          <a:xfrm>
            <a:off x="12012613" y="2776538"/>
            <a:ext cx="180975" cy="2613025"/>
          </a:xfrm>
          <a:prstGeom prst="rect">
            <a:avLst/>
          </a:pr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4495800" y="5151438"/>
            <a:ext cx="1223963" cy="12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536937" y="6242089"/>
            <a:ext cx="129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rate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8100" y="0"/>
            <a:ext cx="4772025" cy="168263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8" name="TextBox 127"/>
          <p:cNvSpPr txBox="1"/>
          <p:nvPr/>
        </p:nvSpPr>
        <p:spPr>
          <a:xfrm rot="19595658">
            <a:off x="5869185" y="2843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78749" y="4890572"/>
            <a:ext cx="370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[50 91 2 7 55 95 7 22] accuracy 0.99   </a:t>
            </a:r>
          </a:p>
        </p:txBody>
      </p:sp>
      <p:sp>
        <p:nvSpPr>
          <p:cNvPr id="130" name="TextBox 129"/>
          <p:cNvSpPr txBox="1"/>
          <p:nvPr/>
        </p:nvSpPr>
        <p:spPr>
          <a:xfrm rot="19595658">
            <a:off x="6101229" y="21949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131" name="TextBox 130"/>
          <p:cNvSpPr txBox="1"/>
          <p:nvPr/>
        </p:nvSpPr>
        <p:spPr>
          <a:xfrm rot="19595658">
            <a:off x="6460626" y="2092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2" name="TextBox 131"/>
          <p:cNvSpPr txBox="1"/>
          <p:nvPr/>
        </p:nvSpPr>
        <p:spPr>
          <a:xfrm rot="19595658">
            <a:off x="6725270" y="2061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771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3DFB5-1724-4379-9F63-877C55F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14301"/>
            <a:ext cx="10515600" cy="914400"/>
          </a:xfrm>
        </p:spPr>
        <p:txBody>
          <a:bodyPr/>
          <a:lstStyle/>
          <a:p>
            <a:r>
              <a:rPr lang="en-US" dirty="0"/>
              <a:t>The third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8301C9-4A19-456D-8792-824F3C11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371600"/>
            <a:ext cx="10515600" cy="4351338"/>
          </a:xfrm>
        </p:spPr>
        <p:txBody>
          <a:bodyPr/>
          <a:lstStyle/>
          <a:p>
            <a:r>
              <a:rPr lang="en-US" dirty="0"/>
              <a:t>Once you have backward and forward search working, you need to come up with another algorithm</a:t>
            </a:r>
          </a:p>
          <a:p>
            <a:r>
              <a:rPr lang="en-US" dirty="0"/>
              <a:t>To be clear, I see this as 1 to 4 hours of work.</a:t>
            </a:r>
          </a:p>
          <a:p>
            <a:r>
              <a:rPr lang="en-US" dirty="0"/>
              <a:t>The new algorithm can attempt to</a:t>
            </a:r>
          </a:p>
          <a:p>
            <a:pPr lvl="1"/>
            <a:r>
              <a:rPr lang="en-US" dirty="0"/>
              <a:t>Be faster</a:t>
            </a:r>
          </a:p>
          <a:p>
            <a:pPr lvl="1"/>
            <a:r>
              <a:rPr lang="en-US" dirty="0"/>
              <a:t>Be more accurate/ not find spurious features</a:t>
            </a:r>
          </a:p>
          <a:p>
            <a:r>
              <a:rPr lang="en-US" dirty="0"/>
              <a:t>Below I will give an example of both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9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test datasets I provided there are two strong and one weak feature.</a:t>
            </a:r>
          </a:p>
          <a:p>
            <a:r>
              <a:rPr lang="en-US" dirty="0"/>
              <a:t>In general, we can easily find the two strong features, however:</a:t>
            </a:r>
          </a:p>
          <a:p>
            <a:pPr lvl="1"/>
            <a:r>
              <a:rPr lang="en-US" sz="2000" dirty="0"/>
              <a:t>We may find it hard to find the weak feature</a:t>
            </a:r>
          </a:p>
          <a:p>
            <a:pPr lvl="1"/>
            <a:r>
              <a:rPr lang="en-US" sz="2000" dirty="0"/>
              <a:t>We may find spurious features </a:t>
            </a:r>
          </a:p>
          <a:p>
            <a:pPr lvl="1"/>
            <a:r>
              <a:rPr lang="en-US" sz="2000" dirty="0"/>
              <a:t>Thus some people reported finding something like this:</a:t>
            </a:r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7 10 30</a:t>
            </a:r>
          </a:p>
          <a:p>
            <a:r>
              <a:rPr lang="en-US" dirty="0"/>
              <a:t>Why do we find spurious features?</a:t>
            </a:r>
          </a:p>
          <a:p>
            <a:r>
              <a:rPr lang="en-US" dirty="0"/>
              <a:t>Why do we not find the weak feature?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54FF4E8-566C-4344-AC51-EBFF175A4934}"/>
              </a:ext>
            </a:extLst>
          </p:cNvPr>
          <p:cNvSpPr/>
          <p:nvPr/>
        </p:nvSpPr>
        <p:spPr>
          <a:xfrm>
            <a:off x="1524000" y="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On large dataset 1 the error rate can be 0.92</a:t>
            </a:r>
          </a:p>
          <a:p>
            <a:r>
              <a:rPr lang="en-US" dirty="0"/>
              <a:t>when using only features </a:t>
            </a:r>
            <a:r>
              <a:rPr lang="en-US" dirty="0">
                <a:solidFill>
                  <a:srgbClr val="FF0000"/>
                </a:solidFill>
              </a:rPr>
              <a:t>49</a:t>
            </a:r>
            <a:r>
              <a:rPr lang="en-US" dirty="0"/>
              <a:t>  30  </a:t>
            </a:r>
            <a:r>
              <a:rPr lang="en-US" dirty="0">
                <a:solidFill>
                  <a:srgbClr val="00B0F0"/>
                </a:solidFill>
              </a:rPr>
              <a:t>21</a:t>
            </a:r>
          </a:p>
          <a:p>
            <a:r>
              <a:rPr lang="en-US" dirty="0"/>
              <a:t>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422394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/>
              <a:t>In our search algorithm we will add and keep a new feature, even if it only gets </a:t>
            </a:r>
            <a:r>
              <a:rPr lang="en-US" i="1" dirty="0"/>
              <a:t>one</a:t>
            </a:r>
            <a:r>
              <a:rPr lang="en-US" dirty="0"/>
              <a:t> more instance correct. </a:t>
            </a:r>
          </a:p>
          <a:p>
            <a:r>
              <a:rPr lang="en-US" dirty="0"/>
              <a:t>However, we have dozens of irrelevant features. It is very likely that one or two of the them will classify one or two extra data points by random chance.</a:t>
            </a:r>
          </a:p>
          <a:p>
            <a:r>
              <a:rPr lang="en-US" dirty="0"/>
              <a:t>This is bad! While the spurious features happened to help a tiny bit on these 100 objects, they will </a:t>
            </a:r>
            <a:r>
              <a:rPr lang="en-US" i="1" dirty="0"/>
              <a:t>hurt</a:t>
            </a:r>
            <a:r>
              <a:rPr lang="en-US" dirty="0"/>
              <a:t> a bit on the unseen data we will see in the future.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13AF518-E147-42A2-B9F0-ADEA53374D6A}"/>
              </a:ext>
            </a:extLst>
          </p:cNvPr>
          <p:cNvSpPr/>
          <p:nvPr/>
        </p:nvSpPr>
        <p:spPr>
          <a:xfrm>
            <a:off x="1828801" y="65087"/>
            <a:ext cx="5242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Why do we find spurious features?</a:t>
            </a:r>
          </a:p>
        </p:txBody>
      </p:sp>
    </p:spTree>
    <p:extLst>
      <p:ext uri="{BB962C8B-B14F-4D97-AF65-F5344CB8AC3E}">
        <p14:creationId xmlns:p14="http://schemas.microsoft.com/office/powerpoint/2010/main" val="249390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3505201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971800" y="38862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1" y="289560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labels </a:t>
            </a:r>
            <a:r>
              <a:rPr lang="en-US" dirty="0"/>
              <a:t>are in the first column</a:t>
            </a:r>
          </a:p>
          <a:p>
            <a:r>
              <a:rPr lang="en-US" dirty="0"/>
              <a:t>Either a 1 or 2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2057401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column up to the last column are the </a:t>
            </a:r>
            <a:r>
              <a:rPr lang="en-US" b="1" dirty="0"/>
              <a:t>features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172200" y="2514600"/>
            <a:ext cx="152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2200" y="2514600"/>
            <a:ext cx="3276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60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686800" cy="58023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 our search algorithm we will add and keep a new feature, even if it only gets one more instance correct.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However, we have dozens of irrelevant features. It is very likely that one or two of the them will classify one or two extra data points by random chance.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This is bad! While the spurious features happened to help a tiny bit on these 100 objects, they will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hurt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a bit on the unseen data we will see in the future. </a:t>
            </a:r>
          </a:p>
          <a:p>
            <a:r>
              <a:rPr lang="en-US" sz="2000" dirty="0"/>
              <a:t>How can we fix this? </a:t>
            </a:r>
          </a:p>
          <a:p>
            <a:r>
              <a:rPr lang="en-US" sz="2000" dirty="0"/>
              <a:t>Suppose instead of giving you one dataset with 100 instances, I had given you three datasets with 100 instances (from exactly the same problem).</a:t>
            </a:r>
          </a:p>
          <a:p>
            <a:r>
              <a:rPr lang="en-US" sz="2000" dirty="0"/>
              <a:t>Lets look at the three traces of forward selection on these 3 datasets.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7  10 30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22 30 11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30 10 4</a:t>
            </a:r>
          </a:p>
          <a:p>
            <a:r>
              <a:rPr lang="en-US" sz="2000" dirty="0"/>
              <a:t>We can see that the two good features show up (perhaps in a different order) in all three runs, but the spurious features do not. </a:t>
            </a:r>
          </a:p>
          <a:p>
            <a:r>
              <a:rPr lang="en-US" sz="2000" dirty="0"/>
              <a:t>However we do not have three different versions of this dataset!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13AF518-E147-42A2-B9F0-ADEA53374D6A}"/>
              </a:ext>
            </a:extLst>
          </p:cNvPr>
          <p:cNvSpPr/>
          <p:nvPr/>
        </p:nvSpPr>
        <p:spPr>
          <a:xfrm>
            <a:off x="1828801" y="65087"/>
            <a:ext cx="5242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Why do we find spurious features?</a:t>
            </a:r>
          </a:p>
        </p:txBody>
      </p:sp>
    </p:spTree>
    <p:extLst>
      <p:ext uri="{BB962C8B-B14F-4D97-AF65-F5344CB8AC3E}">
        <p14:creationId xmlns:p14="http://schemas.microsoft.com/office/powerpoint/2010/main" val="3360086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D287DF-88BB-4BEB-A133-117622C0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28601"/>
            <a:ext cx="8686800" cy="685800"/>
          </a:xfrm>
        </p:spPr>
        <p:txBody>
          <a:bodyPr>
            <a:normAutofit/>
          </a:bodyPr>
          <a:lstStyle/>
          <a:p>
            <a:r>
              <a:rPr lang="en-US" sz="2000" dirty="0"/>
              <a:t>However we do not have three different versions of this dataset!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10F3D36-0A0A-4C47-8134-934708E71E7D}"/>
              </a:ext>
            </a:extLst>
          </p:cNvPr>
          <p:cNvGrpSpPr/>
          <p:nvPr/>
        </p:nvGrpSpPr>
        <p:grpSpPr>
          <a:xfrm>
            <a:off x="5548992" y="914401"/>
            <a:ext cx="5119008" cy="5486399"/>
            <a:chOff x="3171825" y="228601"/>
            <a:chExt cx="5972175" cy="640079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xmlns="" id="{DFD91363-66E9-4144-B432-366628B19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1825" y="3495674"/>
              <a:ext cx="5972175" cy="313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74A9143A-9EB8-4F40-82CA-1B969D4F14D1}"/>
                </a:ext>
              </a:extLst>
            </p:cNvPr>
            <p:cNvSpPr/>
            <p:nvPr/>
          </p:nvSpPr>
          <p:spPr>
            <a:xfrm>
              <a:off x="3276600" y="4114800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71E8AA0-E838-4029-AE8C-A8F0157C170E}"/>
                </a:ext>
              </a:extLst>
            </p:cNvPr>
            <p:cNvSpPr/>
            <p:nvPr/>
          </p:nvSpPr>
          <p:spPr>
            <a:xfrm>
              <a:off x="3267075" y="4743451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ACF4520E-E7B6-4AF6-BE5A-ACD13EA2756F}"/>
                </a:ext>
              </a:extLst>
            </p:cNvPr>
            <p:cNvSpPr/>
            <p:nvPr/>
          </p:nvSpPr>
          <p:spPr>
            <a:xfrm>
              <a:off x="3276600" y="6096000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xmlns="" id="{ED54E720-8911-432B-BEE3-3FF0B95CB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1825" y="228601"/>
              <a:ext cx="5972175" cy="3133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3061808-FCF9-4C15-969C-8843A8530210}"/>
                </a:ext>
              </a:extLst>
            </p:cNvPr>
            <p:cNvSpPr/>
            <p:nvPr/>
          </p:nvSpPr>
          <p:spPr>
            <a:xfrm>
              <a:off x="3276600" y="1371601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88DCB9EC-D51C-46E6-B706-7FF2AAEFAD00}"/>
                </a:ext>
              </a:extLst>
            </p:cNvPr>
            <p:cNvSpPr/>
            <p:nvPr/>
          </p:nvSpPr>
          <p:spPr>
            <a:xfrm>
              <a:off x="3267075" y="1905000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08BBBF7-E836-4DD8-8D50-EBE0EF1C462D}"/>
                </a:ext>
              </a:extLst>
            </p:cNvPr>
            <p:cNvSpPr/>
            <p:nvPr/>
          </p:nvSpPr>
          <p:spPr>
            <a:xfrm>
              <a:off x="3276600" y="3152777"/>
              <a:ext cx="5410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0EC30976-CB42-4E55-A7A3-40A09F2B6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87234"/>
          <a:stretch/>
        </p:blipFill>
        <p:spPr bwMode="auto">
          <a:xfrm>
            <a:off x="5548992" y="6515098"/>
            <a:ext cx="5119008" cy="34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3AB8E1A2-3DD0-42FE-A158-3C5AFBC018CD}"/>
              </a:ext>
            </a:extLst>
          </p:cNvPr>
          <p:cNvSpPr txBox="1">
            <a:spLocks/>
          </p:cNvSpPr>
          <p:nvPr/>
        </p:nvSpPr>
        <p:spPr>
          <a:xfrm>
            <a:off x="1770288" y="914401"/>
            <a:ext cx="3733801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 can (sort of) make three different versions of this dataset!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begin by making three copies of the dataset</a:t>
            </a:r>
          </a:p>
          <a:p>
            <a:pPr marL="0" indent="0">
              <a:buNone/>
            </a:pPr>
            <a:r>
              <a:rPr lang="en-US" sz="2000" dirty="0"/>
              <a:t>Then, in each copy, we randomly delete say 5% of the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Now each of the three copies is very similar to the true dataset, but if a spurious feature happen to look good in </a:t>
            </a:r>
            <a:r>
              <a:rPr lang="en-US" sz="2000" i="1" dirty="0"/>
              <a:t>one</a:t>
            </a:r>
            <a:r>
              <a:rPr lang="en-US" sz="2000" dirty="0"/>
              <a:t> copy, it is very unlikely to look good in the other two copies. </a:t>
            </a:r>
          </a:p>
          <a:p>
            <a:pPr marL="0" indent="0">
              <a:buNone/>
            </a:pPr>
            <a:r>
              <a:rPr lang="en-US" sz="2000" dirty="0"/>
              <a:t>This idea is called </a:t>
            </a:r>
            <a:r>
              <a:rPr lang="en-US" sz="2000" i="1" dirty="0"/>
              <a:t>resampling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Of course, if we have time, we can make even more copies.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7956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E72D65-BBC0-472B-B64B-BEFD219F6B6C}"/>
              </a:ext>
            </a:extLst>
          </p:cNvPr>
          <p:cNvSpPr/>
          <p:nvPr/>
        </p:nvSpPr>
        <p:spPr>
          <a:xfrm>
            <a:off x="1676401" y="152400"/>
            <a:ext cx="378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Why do we not find the weak feature?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14D6B62-9320-48E0-8F6B-5337999817C9}"/>
              </a:ext>
            </a:extLst>
          </p:cNvPr>
          <p:cNvSpPr/>
          <p:nvPr/>
        </p:nvSpPr>
        <p:spPr>
          <a:xfrm>
            <a:off x="1666875" y="1447800"/>
            <a:ext cx="8839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same trick can be used to find the weak features. Let look at the three runs again.. </a:t>
            </a:r>
          </a:p>
          <a:p>
            <a:endParaRPr lang="en-US" sz="2000" dirty="0"/>
          </a:p>
          <a:p>
            <a:r>
              <a:rPr lang="en-US" sz="2000" dirty="0"/>
              <a:t>Lets look at the three traces of forward selection 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7  10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11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10 4</a:t>
            </a:r>
          </a:p>
          <a:p>
            <a:endParaRPr lang="en-US" sz="2000" dirty="0"/>
          </a:p>
          <a:p>
            <a:r>
              <a:rPr lang="en-US" sz="2000" dirty="0"/>
              <a:t>The weak feature will tend to show up a lot more than we might expect by chance.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is another trick we can do to find the weak features… 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96A539-368F-4404-B61B-58868D2BE264}"/>
              </a:ext>
            </a:extLst>
          </p:cNvPr>
          <p:cNvSpPr/>
          <p:nvPr/>
        </p:nvSpPr>
        <p:spPr>
          <a:xfrm>
            <a:off x="6172200" y="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On large dataset 1 the error rate can be 0.92</a:t>
            </a:r>
          </a:p>
          <a:p>
            <a:r>
              <a:rPr lang="en-US" sz="1600" dirty="0"/>
              <a:t>when using only features </a:t>
            </a:r>
            <a:r>
              <a:rPr lang="en-US" sz="1600" dirty="0">
                <a:solidFill>
                  <a:srgbClr val="FF0000"/>
                </a:solidFill>
              </a:rPr>
              <a:t>49</a:t>
            </a:r>
            <a:r>
              <a:rPr lang="en-US" sz="1600" dirty="0"/>
              <a:t>  </a:t>
            </a:r>
            <a:r>
              <a:rPr lang="en-US" sz="1600" b="1" dirty="0">
                <a:solidFill>
                  <a:srgbClr val="00B050"/>
                </a:solidFill>
              </a:rPr>
              <a:t>30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21</a:t>
            </a:r>
          </a:p>
          <a:p>
            <a:r>
              <a:rPr lang="en-US" sz="1600" dirty="0"/>
              <a:t>***************************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3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17D01374-D7C4-4785-8FEB-729B15CD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8363" y="3733800"/>
            <a:ext cx="5119008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EA19C8A-9D5A-4A20-8B36-9842DF729559}"/>
              </a:ext>
            </a:extLst>
          </p:cNvPr>
          <p:cNvSpPr/>
          <p:nvPr/>
        </p:nvSpPr>
        <p:spPr>
          <a:xfrm>
            <a:off x="1722663" y="152401"/>
            <a:ext cx="7391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Suppose we are feature searching on a dataset.</a:t>
            </a:r>
          </a:p>
          <a:p>
            <a:endParaRPr lang="en-US" sz="2000" dirty="0"/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7 22 8 34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76 3 19 5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21 33 7 56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1 7 82 12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Based on this resampling, we are confident that 2 is a good feature, but what about 7?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8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17D01374-D7C4-4785-8FEB-729B15CD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8363" y="3733800"/>
            <a:ext cx="5119008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7AFFABE-C8E4-4BE5-AA7C-48C53273DFA4}"/>
              </a:ext>
            </a:extLst>
          </p:cNvPr>
          <p:cNvSpPr/>
          <p:nvPr/>
        </p:nvSpPr>
        <p:spPr>
          <a:xfrm>
            <a:off x="7396841" y="4152900"/>
            <a:ext cx="908959" cy="2171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EA19C8A-9D5A-4A20-8B36-9842DF729559}"/>
              </a:ext>
            </a:extLst>
          </p:cNvPr>
          <p:cNvSpPr/>
          <p:nvPr/>
        </p:nvSpPr>
        <p:spPr>
          <a:xfrm>
            <a:off x="1722663" y="152400"/>
            <a:ext cx="7391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can temporarily </a:t>
            </a:r>
            <a:r>
              <a:rPr lang="en-US" sz="2000" i="1" dirty="0"/>
              <a:t>delete</a:t>
            </a:r>
            <a:r>
              <a:rPr lang="en-US" sz="2000" dirty="0"/>
              <a:t> the strong feature, and rerun the search</a:t>
            </a:r>
          </a:p>
          <a:p>
            <a:endParaRPr lang="en-US" sz="2000" dirty="0"/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7 12 14 54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7 3 13 8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7 39 1 83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best features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9 7 22 52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Based on this it really looks like 7 is a true feature.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68DAFA9-4570-4ACA-BE3A-09AEAFF81FD4}"/>
              </a:ext>
            </a:extLst>
          </p:cNvPr>
          <p:cNvSpPr/>
          <p:nvPr/>
        </p:nvSpPr>
        <p:spPr>
          <a:xfrm>
            <a:off x="1626054" y="3843278"/>
            <a:ext cx="37079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analogy. Suppose I wanted to find out if you are a good basketball player. </a:t>
            </a:r>
          </a:p>
          <a:p>
            <a:r>
              <a:rPr lang="en-US" dirty="0"/>
              <a:t>However, Lebron James is on you team! </a:t>
            </a:r>
          </a:p>
          <a:p>
            <a:r>
              <a:rPr lang="en-US" dirty="0"/>
              <a:t>Your team wins a lot, but because Lebron is so strong, I don’t know if </a:t>
            </a:r>
            <a:r>
              <a:rPr lang="en-US" i="1" dirty="0"/>
              <a:t>you</a:t>
            </a:r>
            <a:r>
              <a:rPr lang="en-US" dirty="0"/>
              <a:t> are any good. If I take Lebron off the team and they still win, then maybe you are good.</a:t>
            </a:r>
          </a:p>
        </p:txBody>
      </p:sp>
      <p:pic>
        <p:nvPicPr>
          <p:cNvPr id="1026" name="Picture 2" descr="http://images.performgroup.com/di/library/omnisport/f4/63/lebron-james_ig7akmd67bte169fgghvy46rx.jpg?t=189217895&amp;w=960&amp;quality=70">
            <a:extLst>
              <a:ext uri="{FF2B5EF4-FFF2-40B4-BE49-F238E27FC236}">
                <a16:creationId xmlns:a16="http://schemas.microsoft.com/office/drawing/2014/main" xmlns="" id="{B784FD04-AF16-4139-8702-D786BAAE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7" b="96852" l="10000" r="90000">
                        <a14:foregroundMark x1="57083" y1="11667" x2="60729" y2="3889"/>
                        <a14:foregroundMark x1="60729" y1="3889" x2="65417" y2="7963"/>
                        <a14:foregroundMark x1="65417" y1="7963" x2="65729" y2="12037"/>
                        <a14:foregroundMark x1="58438" y1="12037" x2="56563" y2="21667"/>
                        <a14:foregroundMark x1="56563" y1="21667" x2="59688" y2="39815"/>
                        <a14:foregroundMark x1="59688" y1="39815" x2="65313" y2="43519"/>
                        <a14:foregroundMark x1="65313" y1="43519" x2="66667" y2="34444"/>
                        <a14:foregroundMark x1="66667" y1="34444" x2="64375" y2="25185"/>
                        <a14:foregroundMark x1="64375" y1="25185" x2="65625" y2="15556"/>
                        <a14:foregroundMark x1="65625" y1="15556" x2="62708" y2="12222"/>
                        <a14:foregroundMark x1="70938" y1="31852" x2="90833" y2="54259"/>
                        <a14:foregroundMark x1="90833" y1="54259" x2="91250" y2="64444"/>
                        <a14:foregroundMark x1="91250" y1="64444" x2="87083" y2="82037"/>
                        <a14:foregroundMark x1="87083" y1="82037" x2="80208" y2="97037"/>
                        <a14:foregroundMark x1="80208" y1="97037" x2="82292" y2="88148"/>
                        <a14:foregroundMark x1="82292" y1="88148" x2="86146" y2="80370"/>
                        <a14:foregroundMark x1="86146" y1="80370" x2="87813" y2="70556"/>
                        <a14:foregroundMark x1="87813" y1="70556" x2="86875" y2="60926"/>
                        <a14:foregroundMark x1="86875" y1="60926" x2="82813" y2="54259"/>
                        <a14:foregroundMark x1="82813" y1="54259" x2="78021" y2="50000"/>
                        <a14:foregroundMark x1="78021" y1="50000" x2="73646" y2="55741"/>
                        <a14:foregroundMark x1="73646" y1="55741" x2="69896" y2="44630"/>
                        <a14:foregroundMark x1="69896" y1="44630" x2="71563" y2="35185"/>
                        <a14:foregroundMark x1="71563" y1="35185" x2="72813" y2="33519"/>
                        <a14:foregroundMark x1="61771" y1="2407" x2="64583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519" y="2133601"/>
            <a:ext cx="2854853" cy="160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30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48B374-7B5E-4549-825B-0B202CE4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028700"/>
            <a:ext cx="86868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For most of you, depending on the computer language you used, you machine </a:t>
            </a:r>
            <a:r>
              <a:rPr lang="en-US" sz="2400" dirty="0" err="1"/>
              <a:t>etc</a:t>
            </a:r>
            <a:r>
              <a:rPr lang="en-US" sz="2400" dirty="0"/>
              <a:t>, you can do feature search on the “large” dataset in under one minute.</a:t>
            </a:r>
          </a:p>
          <a:p>
            <a:r>
              <a:rPr lang="en-US" sz="2400" dirty="0"/>
              <a:t>However, for some real problems, we might have millions of instances, and (more importantly) thousands of features. Then the same code might take decades.</a:t>
            </a:r>
          </a:p>
          <a:p>
            <a:r>
              <a:rPr lang="en-US" sz="2400" dirty="0"/>
              <a:t>Can we speed things up?</a:t>
            </a:r>
          </a:p>
          <a:p>
            <a:r>
              <a:rPr lang="en-US" sz="2400" dirty="0"/>
              <a:t>There are many ways to speed things up, indexing, sampling, caching and reusing calculations etc. </a:t>
            </a:r>
          </a:p>
          <a:p>
            <a:r>
              <a:rPr lang="en-US" sz="2400" dirty="0"/>
              <a:t>However, I am just going to show you one simple trick. </a:t>
            </a:r>
          </a:p>
          <a:p>
            <a:r>
              <a:rPr lang="en-US" sz="2400" dirty="0"/>
              <a:t>It requires you to add 5 to 10 lines of simple code, but should give you a 10 to 50 times speed up!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F3D281B-7040-4D60-AE81-0C68596E10F0}"/>
              </a:ext>
            </a:extLst>
          </p:cNvPr>
          <p:cNvSpPr/>
          <p:nvPr/>
        </p:nvSpPr>
        <p:spPr>
          <a:xfrm>
            <a:off x="1828801" y="65087"/>
            <a:ext cx="4804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Making the search faster</a:t>
            </a:r>
          </a:p>
        </p:txBody>
      </p:sp>
    </p:spTree>
    <p:extLst>
      <p:ext uri="{BB962C8B-B14F-4D97-AF65-F5344CB8AC3E}">
        <p14:creationId xmlns:p14="http://schemas.microsoft.com/office/powerpoint/2010/main" val="29325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45D0E9C-8122-4AAA-B846-953495F14649}"/>
              </a:ext>
            </a:extLst>
          </p:cNvPr>
          <p:cNvGrpSpPr/>
          <p:nvPr/>
        </p:nvGrpSpPr>
        <p:grpSpPr>
          <a:xfrm>
            <a:off x="4772187" y="4319670"/>
            <a:ext cx="5664339" cy="1636928"/>
            <a:chOff x="5792283" y="5323893"/>
            <a:chExt cx="2996256" cy="865883"/>
          </a:xfrm>
          <a:noFill/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xmlns="" id="{AE685E61-EA11-4D5B-81F9-AECD4F49B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0949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xmlns="" id="{131697A0-03B9-4378-B8CE-85730C3F7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0245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xmlns="" id="{3CA2CB8A-FBE6-4228-8406-AC6C84585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9157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xmlns="" id="{705891D6-B501-42D0-8A8D-26B68F3D8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9973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" name="Oval 35">
              <a:extLst>
                <a:ext uri="{FF2B5EF4-FFF2-40B4-BE49-F238E27FC236}">
                  <a16:creationId xmlns:a16="http://schemas.microsoft.com/office/drawing/2014/main" xmlns="" id="{2C59FB72-EB49-472E-9901-EE72BADD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283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4" name="Oval 36">
              <a:extLst>
                <a:ext uri="{FF2B5EF4-FFF2-40B4-BE49-F238E27FC236}">
                  <a16:creationId xmlns:a16="http://schemas.microsoft.com/office/drawing/2014/main" xmlns="" id="{3C47587B-AE3A-4877-82F6-7923D9C5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005" y="5323893"/>
              <a:ext cx="434240" cy="26054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5" name="Oval 37">
              <a:extLst>
                <a:ext uri="{FF2B5EF4-FFF2-40B4-BE49-F238E27FC236}">
                  <a16:creationId xmlns:a16="http://schemas.microsoft.com/office/drawing/2014/main" xmlns="" id="{66D7F9ED-42D7-4996-A5BA-6781D007B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7451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6" name="Oval 38">
              <a:extLst>
                <a:ext uri="{FF2B5EF4-FFF2-40B4-BE49-F238E27FC236}">
                  <a16:creationId xmlns:a16="http://schemas.microsoft.com/office/drawing/2014/main" xmlns="" id="{7C04C35E-CCA1-4A48-8386-C48C8829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395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7" name="Oval 39">
              <a:extLst>
                <a:ext uri="{FF2B5EF4-FFF2-40B4-BE49-F238E27FC236}">
                  <a16:creationId xmlns:a16="http://schemas.microsoft.com/office/drawing/2014/main" xmlns="" id="{65FE4545-36CF-4424-B7DF-DA2ECF30F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339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21" name="Text Box 51">
              <a:extLst>
                <a:ext uri="{FF2B5EF4-FFF2-40B4-BE49-F238E27FC236}">
                  <a16:creationId xmlns:a16="http://schemas.microsoft.com/office/drawing/2014/main" xmlns="" id="{A82A0693-0AE2-4E1E-944B-7DB83B5C0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3265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 dirty="0"/>
                <a:t>1</a:t>
              </a:r>
            </a:p>
          </p:txBody>
        </p:sp>
        <p:sp>
          <p:nvSpPr>
            <p:cNvPr id="22" name="Text Box 52">
              <a:extLst>
                <a:ext uri="{FF2B5EF4-FFF2-40B4-BE49-F238E27FC236}">
                  <a16:creationId xmlns:a16="http://schemas.microsoft.com/office/drawing/2014/main" xmlns="" id="{23AF4376-2091-4F55-9543-29CCD8EE8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321" y="5847887"/>
              <a:ext cx="219785" cy="3418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600" dirty="0"/>
                <a:t>2</a:t>
              </a:r>
            </a:p>
          </p:txBody>
        </p:sp>
        <p:sp>
          <p:nvSpPr>
            <p:cNvPr id="23" name="Text Box 53">
              <a:extLst>
                <a:ext uri="{FF2B5EF4-FFF2-40B4-BE49-F238E27FC236}">
                  <a16:creationId xmlns:a16="http://schemas.microsoft.com/office/drawing/2014/main" xmlns="" id="{5296DAAB-03F7-4C05-967C-250372DD5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3377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3</a:t>
              </a:r>
            </a:p>
          </p:txBody>
        </p:sp>
        <p:sp>
          <p:nvSpPr>
            <p:cNvPr id="24" name="Text Box 54">
              <a:extLst>
                <a:ext uri="{FF2B5EF4-FFF2-40B4-BE49-F238E27FC236}">
                  <a16:creationId xmlns:a16="http://schemas.microsoft.com/office/drawing/2014/main" xmlns="" id="{934C20A8-D62F-4C2A-914F-B6DEED7F7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8433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4</a:t>
              </a: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48B374-7B5E-4549-825B-0B202CE4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142999"/>
            <a:ext cx="8686800" cy="5144869"/>
          </a:xfrm>
        </p:spPr>
        <p:txBody>
          <a:bodyPr>
            <a:normAutofit/>
          </a:bodyPr>
          <a:lstStyle/>
          <a:p>
            <a:r>
              <a:rPr lang="en-US" sz="2000" dirty="0"/>
              <a:t>This idea is similar in spirit to Alpha-Beta pruning. If a possibility is bad, you don’t need to find out exactly how bad it is.</a:t>
            </a:r>
          </a:p>
          <a:p>
            <a:r>
              <a:rPr lang="en-US" sz="2000" dirty="0"/>
              <a:t>Suppose we are beginning our search, our </a:t>
            </a:r>
            <a:r>
              <a:rPr lang="en-US" sz="2000" i="1" dirty="0"/>
              <a:t>best-so-far </a:t>
            </a:r>
            <a:r>
              <a:rPr lang="en-US" sz="2000" dirty="0"/>
              <a:t>is initialize to 0.</a:t>
            </a:r>
          </a:p>
          <a:p>
            <a:r>
              <a:rPr lang="en-US" sz="2000" dirty="0"/>
              <a:t>… we evaluate feature 1, getting 90% accuracy, so we set our best-so-far to be 90% </a:t>
            </a:r>
          </a:p>
          <a:p>
            <a:r>
              <a:rPr lang="en-US" sz="2000" dirty="0"/>
              <a:t>Now, as we are doing leave-one-out on feature 2, we get one instance wrong, then another, then another..</a:t>
            </a:r>
          </a:p>
          <a:p>
            <a:r>
              <a:rPr lang="en-US" sz="2000" dirty="0"/>
              <a:t>If we get 11 instances wrong, why bother to continue? Instead, just return zero!</a:t>
            </a:r>
          </a:p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F3D281B-7040-4D60-AE81-0C68596E10F0}"/>
              </a:ext>
            </a:extLst>
          </p:cNvPr>
          <p:cNvSpPr/>
          <p:nvPr/>
        </p:nvSpPr>
        <p:spPr>
          <a:xfrm>
            <a:off x="1828801" y="65087"/>
            <a:ext cx="4804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Making the search faster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0394713-ABD8-4852-AA28-C52A48D70E6D}"/>
              </a:ext>
            </a:extLst>
          </p:cNvPr>
          <p:cNvSpPr/>
          <p:nvPr/>
        </p:nvSpPr>
        <p:spPr>
          <a:xfrm>
            <a:off x="4874207" y="589409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90% </a:t>
            </a:r>
          </a:p>
        </p:txBody>
      </p:sp>
    </p:spTree>
    <p:extLst>
      <p:ext uri="{BB962C8B-B14F-4D97-AF65-F5344CB8AC3E}">
        <p14:creationId xmlns:p14="http://schemas.microsoft.com/office/powerpoint/2010/main" val="1426896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45D0E9C-8122-4AAA-B846-953495F14649}"/>
              </a:ext>
            </a:extLst>
          </p:cNvPr>
          <p:cNvGrpSpPr/>
          <p:nvPr/>
        </p:nvGrpSpPr>
        <p:grpSpPr>
          <a:xfrm>
            <a:off x="4772187" y="4319670"/>
            <a:ext cx="5664339" cy="1636928"/>
            <a:chOff x="5792283" y="5323893"/>
            <a:chExt cx="2996256" cy="865883"/>
          </a:xfrm>
          <a:noFill/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xmlns="" id="{AE685E61-EA11-4D5B-81F9-AECD4F49B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0949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xmlns="" id="{131697A0-03B9-4378-B8CE-85730C3F7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0245" y="5497589"/>
              <a:ext cx="825056" cy="39081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xmlns="" id="{3CA2CB8A-FBE6-4228-8406-AC6C84585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9157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xmlns="" id="{705891D6-B501-42D0-8A8D-26B68F3D8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9973" y="5584437"/>
              <a:ext cx="217120" cy="260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3" name="Oval 35">
              <a:extLst>
                <a:ext uri="{FF2B5EF4-FFF2-40B4-BE49-F238E27FC236}">
                  <a16:creationId xmlns:a16="http://schemas.microsoft.com/office/drawing/2014/main" xmlns="" id="{2C59FB72-EB49-472E-9901-EE72BADD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283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4" name="Oval 36">
              <a:extLst>
                <a:ext uri="{FF2B5EF4-FFF2-40B4-BE49-F238E27FC236}">
                  <a16:creationId xmlns:a16="http://schemas.microsoft.com/office/drawing/2014/main" xmlns="" id="{3C47587B-AE3A-4877-82F6-7923D9C5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005" y="5323893"/>
              <a:ext cx="434240" cy="26054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5" name="Oval 37">
              <a:extLst>
                <a:ext uri="{FF2B5EF4-FFF2-40B4-BE49-F238E27FC236}">
                  <a16:creationId xmlns:a16="http://schemas.microsoft.com/office/drawing/2014/main" xmlns="" id="{66D7F9ED-42D7-4996-A5BA-6781D007B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7451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6" name="Oval 38">
              <a:extLst>
                <a:ext uri="{FF2B5EF4-FFF2-40B4-BE49-F238E27FC236}">
                  <a16:creationId xmlns:a16="http://schemas.microsoft.com/office/drawing/2014/main" xmlns="" id="{7C04C35E-CCA1-4A48-8386-C48C8829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395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17" name="Oval 39">
              <a:extLst>
                <a:ext uri="{FF2B5EF4-FFF2-40B4-BE49-F238E27FC236}">
                  <a16:creationId xmlns:a16="http://schemas.microsoft.com/office/drawing/2014/main" xmlns="" id="{65FE4545-36CF-4424-B7DF-DA2ECF30F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339" y="5844981"/>
              <a:ext cx="521088" cy="31301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2800"/>
            </a:p>
          </p:txBody>
        </p:sp>
        <p:sp>
          <p:nvSpPr>
            <p:cNvPr id="21" name="Text Box 51">
              <a:extLst>
                <a:ext uri="{FF2B5EF4-FFF2-40B4-BE49-F238E27FC236}">
                  <a16:creationId xmlns:a16="http://schemas.microsoft.com/office/drawing/2014/main" xmlns="" id="{A82A0693-0AE2-4E1E-944B-7DB83B5C0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3265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 dirty="0"/>
                <a:t>1</a:t>
              </a:r>
            </a:p>
          </p:txBody>
        </p:sp>
        <p:sp>
          <p:nvSpPr>
            <p:cNvPr id="22" name="Text Box 52">
              <a:extLst>
                <a:ext uri="{FF2B5EF4-FFF2-40B4-BE49-F238E27FC236}">
                  <a16:creationId xmlns:a16="http://schemas.microsoft.com/office/drawing/2014/main" xmlns="" id="{23AF4376-2091-4F55-9543-29CCD8EE8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321" y="5847887"/>
              <a:ext cx="219785" cy="3418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600" dirty="0"/>
                <a:t>2</a:t>
              </a:r>
            </a:p>
          </p:txBody>
        </p:sp>
        <p:sp>
          <p:nvSpPr>
            <p:cNvPr id="23" name="Text Box 53">
              <a:extLst>
                <a:ext uri="{FF2B5EF4-FFF2-40B4-BE49-F238E27FC236}">
                  <a16:creationId xmlns:a16="http://schemas.microsoft.com/office/drawing/2014/main" xmlns="" id="{5296DAAB-03F7-4C05-967C-250372DD5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3377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3</a:t>
              </a:r>
            </a:p>
          </p:txBody>
        </p:sp>
        <p:sp>
          <p:nvSpPr>
            <p:cNvPr id="24" name="Text Box 54">
              <a:extLst>
                <a:ext uri="{FF2B5EF4-FFF2-40B4-BE49-F238E27FC236}">
                  <a16:creationId xmlns:a16="http://schemas.microsoft.com/office/drawing/2014/main" xmlns="" id="{934C20A8-D62F-4C2A-914F-B6DEED7F7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8433" y="5847887"/>
              <a:ext cx="206218" cy="309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/>
              <a:r>
                <a:rPr lang="en-US" altLang="en-US" sz="3200"/>
                <a:t>4</a:t>
              </a: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48B374-7B5E-4549-825B-0B202CE4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801469"/>
            <a:ext cx="8686800" cy="548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If we get 11 instances wrong, why bother to continue? Instead, just return zero!</a:t>
            </a:r>
          </a:p>
          <a:p>
            <a:r>
              <a:rPr lang="en-US" sz="2000" dirty="0"/>
              <a:t>Now we move on to feature 3, we only get five wrong, so we update the </a:t>
            </a:r>
            <a:r>
              <a:rPr lang="en-US" sz="2000" i="1" dirty="0"/>
              <a:t>best-so-far </a:t>
            </a:r>
            <a:r>
              <a:rPr lang="en-US" sz="2000" dirty="0"/>
              <a:t>to 95%</a:t>
            </a:r>
          </a:p>
          <a:p>
            <a:r>
              <a:rPr lang="en-US" sz="2000" dirty="0"/>
              <a:t>Now we move on to feature 4, we get one instance wrong, then another, then another.. As soon as we get 6 instances wrong, why bother to continue? Instead, just return zero!</a:t>
            </a:r>
          </a:p>
          <a:p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F3D281B-7040-4D60-AE81-0C68596E10F0}"/>
              </a:ext>
            </a:extLst>
          </p:cNvPr>
          <p:cNvSpPr/>
          <p:nvPr/>
        </p:nvSpPr>
        <p:spPr>
          <a:xfrm>
            <a:off x="1828801" y="65087"/>
            <a:ext cx="3780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Making the search faster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0394713-ABD8-4852-AA28-C52A48D70E6D}"/>
              </a:ext>
            </a:extLst>
          </p:cNvPr>
          <p:cNvSpPr/>
          <p:nvPr/>
        </p:nvSpPr>
        <p:spPr>
          <a:xfrm>
            <a:off x="4874207" y="5894095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90%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7E8952E-4CDE-49DC-A1E6-6A405D43135A}"/>
              </a:ext>
            </a:extLst>
          </p:cNvPr>
          <p:cNvSpPr/>
          <p:nvPr/>
        </p:nvSpPr>
        <p:spPr>
          <a:xfrm>
            <a:off x="6621903" y="592954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0%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ED4CE7D-4469-41F0-AC33-469243D968BC}"/>
              </a:ext>
            </a:extLst>
          </p:cNvPr>
          <p:cNvSpPr/>
          <p:nvPr/>
        </p:nvSpPr>
        <p:spPr>
          <a:xfrm>
            <a:off x="8162816" y="5931506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95%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77756C0-DAD5-4D5A-BE56-4FC8D3048A15}"/>
              </a:ext>
            </a:extLst>
          </p:cNvPr>
          <p:cNvSpPr/>
          <p:nvPr/>
        </p:nvSpPr>
        <p:spPr>
          <a:xfrm>
            <a:off x="9764878" y="592954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0%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5E3182-D722-4E75-800C-FDEEB9206953}"/>
              </a:ext>
            </a:extLst>
          </p:cNvPr>
          <p:cNvSpPr txBox="1"/>
          <p:nvPr/>
        </p:nvSpPr>
        <p:spPr>
          <a:xfrm>
            <a:off x="1656369" y="3339551"/>
            <a:ext cx="28246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More generally</a:t>
            </a:r>
          </a:p>
          <a:p>
            <a:r>
              <a:rPr lang="en-US" sz="1600" dirty="0"/>
              <a:t>For the leave-one-out subroutine, pass in the </a:t>
            </a:r>
            <a:r>
              <a:rPr lang="en-US" sz="1600" i="1" dirty="0"/>
              <a:t>best-so-far</a:t>
            </a:r>
            <a:r>
              <a:rPr lang="en-US" sz="1600" dirty="0"/>
              <a:t>.</a:t>
            </a:r>
          </a:p>
          <a:p>
            <a:r>
              <a:rPr lang="en-US" sz="1600" dirty="0"/>
              <a:t>Keep track of how many mistakes you have made so far. If you have made too many mistakes to be better than the best-so-far, break out of loop, and return zero.</a:t>
            </a:r>
          </a:p>
        </p:txBody>
      </p:sp>
    </p:spTree>
    <p:extLst>
      <p:ext uri="{BB962C8B-B14F-4D97-AF65-F5344CB8AC3E}">
        <p14:creationId xmlns:p14="http://schemas.microsoft.com/office/powerpoint/2010/main" val="704329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A13DAE-7774-4787-A500-BB6EF96F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4342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Announcements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0F6CFA-4CD6-4334-8F8A-3AF8A159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166019"/>
            <a:ext cx="9067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Because I will be away for 3 days, I have pushed back the due date for the final project to Saturday the 16</a:t>
            </a:r>
            <a:r>
              <a:rPr lang="en-US" sz="2400" baseline="30000" dirty="0"/>
              <a:t>th</a:t>
            </a:r>
            <a:r>
              <a:rPr lang="en-US" sz="2400" dirty="0"/>
              <a:t> of December at 3pm.</a:t>
            </a:r>
          </a:p>
          <a:p>
            <a:r>
              <a:rPr lang="en-US" sz="2400" dirty="0"/>
              <a:t>You can hand in your project anytime starting </a:t>
            </a:r>
            <a:r>
              <a:rPr lang="en-US" sz="2400" i="1" dirty="0"/>
              <a:t>now</a:t>
            </a:r>
            <a:r>
              <a:rPr lang="en-US" sz="2400" dirty="0"/>
              <a:t>, just bring it to my office.</a:t>
            </a:r>
          </a:p>
          <a:p>
            <a:r>
              <a:rPr lang="en-US" sz="2400" dirty="0"/>
              <a:t>If I am not there, you can either:</a:t>
            </a:r>
          </a:p>
          <a:p>
            <a:pPr lvl="1"/>
            <a:r>
              <a:rPr lang="en-US" sz="2000" dirty="0"/>
              <a:t>Push it under my door</a:t>
            </a:r>
          </a:p>
          <a:p>
            <a:pPr lvl="1"/>
            <a:r>
              <a:rPr lang="en-US" sz="2000" dirty="0"/>
              <a:t>Bring it to the front office, give it to the receptionist, and ask “can you please put this in Dr. Keoghs mailbox?” </a:t>
            </a:r>
          </a:p>
          <a:p>
            <a:r>
              <a:rPr lang="en-US" sz="2400" dirty="0"/>
              <a:t>You have the option of letting me see it ahead of time, and I will quickly “grade” it, telling you what I might take points off for. You can then fix it before you hand it in.</a:t>
            </a:r>
          </a:p>
        </p:txBody>
      </p:sp>
    </p:spTree>
    <p:extLst>
      <p:ext uri="{BB962C8B-B14F-4D97-AF65-F5344CB8AC3E}">
        <p14:creationId xmlns:p14="http://schemas.microsoft.com/office/powerpoint/2010/main" val="2337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8BF8DB-39DE-45D0-B971-9309DB84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4300"/>
            <a:ext cx="10515600" cy="1325563"/>
          </a:xfrm>
        </p:spPr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A6461B-C721-4A2E-AA90-7395941F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00200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4200" dirty="0"/>
              <a:t>Here are correct results for the last 3 </a:t>
            </a:r>
            <a:r>
              <a:rPr lang="en-US" sz="4200" i="1" dirty="0"/>
              <a:t>small</a:t>
            </a:r>
            <a:r>
              <a:rPr lang="en-US" sz="4200" dirty="0"/>
              <a:t> datasets</a:t>
            </a:r>
          </a:p>
          <a:p>
            <a:endParaRPr lang="en-US" dirty="0"/>
          </a:p>
          <a:p>
            <a:r>
              <a:rPr lang="en-US" dirty="0"/>
              <a:t>On small dataset 68 the error rate can be 0.9</a:t>
            </a:r>
          </a:p>
          <a:p>
            <a:r>
              <a:rPr lang="en-US" dirty="0"/>
              <a:t>when using only features 6  9  3</a:t>
            </a:r>
          </a:p>
          <a:p>
            <a:r>
              <a:rPr lang="en-US" dirty="0"/>
              <a:t>***************************</a:t>
            </a:r>
          </a:p>
          <a:p>
            <a:r>
              <a:rPr lang="en-US" dirty="0"/>
              <a:t>On small dataset 69 the error rate can be 0.87</a:t>
            </a:r>
          </a:p>
          <a:p>
            <a:r>
              <a:rPr lang="en-US" dirty="0"/>
              <a:t>when using only features 3  2  4</a:t>
            </a:r>
          </a:p>
          <a:p>
            <a:r>
              <a:rPr lang="en-US" dirty="0"/>
              <a:t>***************************</a:t>
            </a:r>
          </a:p>
          <a:p>
            <a:r>
              <a:rPr lang="en-US" dirty="0"/>
              <a:t>On small dataset 70 the error rate can be 0.91</a:t>
            </a:r>
          </a:p>
          <a:p>
            <a:r>
              <a:rPr lang="en-US" dirty="0"/>
              <a:t>when using only features 8  4 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3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3505201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1" y="609600"/>
            <a:ext cx="83960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numbers are in standard IEEE 754-1985, single precision format (space delimited)</a:t>
            </a:r>
          </a:p>
          <a:p>
            <a:endParaRPr lang="en-US" dirty="0"/>
          </a:p>
          <a:p>
            <a:r>
              <a:rPr lang="en-US" dirty="0"/>
              <a:t>You can use an off-the-shelf package to read them into your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68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304801"/>
            <a:ext cx="5562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is what project 2 search “looks” like.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 just want the printout, the figure is for your ref only.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 should have printed out the accuracy at each step, below you will see why I did not do that here)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  <p:extLst>
      <p:ext uri="{BB962C8B-B14F-4D97-AF65-F5344CB8AC3E}">
        <p14:creationId xmlns:p14="http://schemas.microsoft.com/office/powerpoint/2010/main" val="247048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6477000" y="5965448"/>
            <a:ext cx="4191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On large dataset 80 the error rate can be 0.949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when using only features 27  15   1</a:t>
            </a:r>
            <a:endParaRPr lang="en-US" sz="1600" dirty="0">
              <a:solidFill>
                <a:srgbClr val="C0000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***************************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0" y="5965448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On small dataset 80 the error rate can be 0.89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when using only features 5  7  3</a:t>
            </a:r>
            <a:endParaRPr lang="en-US" sz="1600" dirty="0">
              <a:solidFill>
                <a:srgbClr val="C00000"/>
              </a:solidFill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***************************</a:t>
            </a: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1" y="609601"/>
            <a:ext cx="7315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a key for all the datasets.</a:t>
            </a:r>
          </a:p>
          <a:p>
            <a:endParaRPr lang="en-US" dirty="0"/>
          </a:p>
          <a:p>
            <a:r>
              <a:rPr lang="en-US" dirty="0"/>
              <a:t>For example, I know that for small  dataset 80, all the features are irrelevant, </a:t>
            </a:r>
            <a:r>
              <a:rPr lang="en-US" i="1" dirty="0"/>
              <a:t>except</a:t>
            </a:r>
            <a:r>
              <a:rPr lang="en-US" dirty="0"/>
              <a:t> for features 5, 7 and 3. And I know that if you use ONLY those features, you can get an accuracy of about 0.89. </a:t>
            </a:r>
          </a:p>
          <a:p>
            <a:endParaRPr lang="en-US" dirty="0"/>
          </a:p>
          <a:p>
            <a:r>
              <a:rPr lang="en-US" dirty="0"/>
              <a:t>You don’t have this key! So it is your job to do the search to find that subset of features.</a:t>
            </a:r>
          </a:p>
          <a:p>
            <a:endParaRPr lang="en-US" dirty="0"/>
          </a:p>
          <a:p>
            <a:r>
              <a:rPr lang="en-US" dirty="0"/>
              <a:t>Everyone will have a different subset and a different achievable accuracy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971800"/>
            <a:ext cx="899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accuracy=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accuracy = rand;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 This is a testing stub only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1800" y="762000"/>
            <a:ext cx="8305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 finish this project, I recommend that you completely divorce the </a:t>
            </a:r>
            <a:r>
              <a:rPr lang="en-US" sz="2400" b="1" dirty="0">
                <a:solidFill>
                  <a:srgbClr val="C00000"/>
                </a:solidFill>
              </a:rPr>
              <a:t>search part</a:t>
            </a:r>
            <a:r>
              <a:rPr lang="en-US" sz="2400" dirty="0">
                <a:solidFill>
                  <a:srgbClr val="C00000"/>
                </a:solidFill>
              </a:rPr>
              <a:t>, from the </a:t>
            </a:r>
            <a:r>
              <a:rPr lang="en-US" sz="2400" b="1" dirty="0">
                <a:solidFill>
                  <a:srgbClr val="C00000"/>
                </a:solidFill>
              </a:rPr>
              <a:t>leave-one-out-cross-validation part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To do this, I wrote a stub function that just returns a random number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I will use this in my search algorithm, and only when I am 100% sure that search works, will I “fill in” the full  leave-one-out-cross-validation code.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1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52401"/>
            <a:ext cx="967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1 : size(data,2)-1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737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2979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239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3718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108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981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762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979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154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587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804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79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761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630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499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237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498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937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198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2399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023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2605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804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3468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412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5237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4858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5932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241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4456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414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4282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2521276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804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4996444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4171388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346332" y="3991055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1621133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1879868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3037841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195814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5353787" y="5380622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3544454" y="6118829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5768124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7"/>
          <p:cNvSpPr>
            <a:spLocks noChangeArrowheads="1"/>
          </p:cNvSpPr>
          <p:nvPr/>
        </p:nvSpPr>
        <p:spPr bwMode="auto">
          <a:xfrm>
            <a:off x="244980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3279387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9"/>
          <p:cNvSpPr>
            <a:spLocks noChangeArrowheads="1"/>
          </p:cNvSpPr>
          <p:nvPr/>
        </p:nvSpPr>
        <p:spPr bwMode="auto">
          <a:xfrm>
            <a:off x="4108966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4938545" y="4684934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692258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3517314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4342370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5167426" y="4034479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5949058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51149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42808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3447656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613553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1780355" y="4772687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5544673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388509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3232345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2076181" y="5502752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3769716" y="6292526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29400" y="4191000"/>
            <a:ext cx="4038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EDU&gt;&gt; </a:t>
            </a:r>
            <a:r>
              <a:rPr lang="en-US" dirty="0" err="1"/>
              <a:t>feature_search_demo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r>
              <a:rPr lang="en-US" dirty="0"/>
              <a:t>On the 1th level of the search tree</a:t>
            </a:r>
          </a:p>
          <a:p>
            <a:r>
              <a:rPr lang="en-US" dirty="0"/>
              <a:t>On the 2th level of the search tree</a:t>
            </a:r>
          </a:p>
          <a:p>
            <a:r>
              <a:rPr lang="en-US" dirty="0"/>
              <a:t>On the 3th level of the search tree</a:t>
            </a:r>
          </a:p>
          <a:p>
            <a:r>
              <a:rPr lang="en-US" dirty="0"/>
              <a:t>On the 4th level of the search tree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29400" y="2133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 began by creating a for loop that can “walk” down the search tree. 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1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35"/>
          <p:cNvSpPr>
            <a:spLocks noChangeArrowheads="1"/>
          </p:cNvSpPr>
          <p:nvPr/>
        </p:nvSpPr>
        <p:spPr bwMode="auto">
          <a:xfrm>
            <a:off x="2159888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7" name="Oval 37"/>
          <p:cNvSpPr>
            <a:spLocks noChangeArrowheads="1"/>
          </p:cNvSpPr>
          <p:nvPr/>
        </p:nvSpPr>
        <p:spPr bwMode="auto">
          <a:xfrm>
            <a:off x="4635056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8" name="Oval 38"/>
          <p:cNvSpPr>
            <a:spLocks noChangeArrowheads="1"/>
          </p:cNvSpPr>
          <p:nvPr/>
        </p:nvSpPr>
        <p:spPr bwMode="auto">
          <a:xfrm>
            <a:off x="3810000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9" name="Oval 39"/>
          <p:cNvSpPr>
            <a:spLocks noChangeArrowheads="1"/>
          </p:cNvSpPr>
          <p:nvPr/>
        </p:nvSpPr>
        <p:spPr bwMode="auto">
          <a:xfrm>
            <a:off x="2984944" y="6202190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2330870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3155926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3980982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4806038" y="6245614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200" y="2743200"/>
            <a:ext cx="3352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35052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Now, inside the loop that “walks” down the search tree, I created a loop that considers each feature separately…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3505201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are making great progress!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These nested loops are basically all we need to traverse the search space.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However at this point we are not measuring the accuracy of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C00000"/>
                </a:solidFill>
              </a:rPr>
              <a:t> and recording it, so lets us do that (next slide).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5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3481</Words>
  <Application>Microsoft Macintosh PowerPoint</Application>
  <PresentationFormat>Widescreen</PresentationFormat>
  <Paragraphs>533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third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 II </vt:lpstr>
      <vt:lpstr>Sanity check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 Keogh</dc:creator>
  <cp:lastModifiedBy>ZhaiYizhuo</cp:lastModifiedBy>
  <cp:revision>10</cp:revision>
  <dcterms:created xsi:type="dcterms:W3CDTF">2016-12-02T02:01:24Z</dcterms:created>
  <dcterms:modified xsi:type="dcterms:W3CDTF">2018-03-16T19:33:15Z</dcterms:modified>
</cp:coreProperties>
</file>