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63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57" r:id="rId14"/>
    <p:sldId id="258" r:id="rId15"/>
    <p:sldId id="259" r:id="rId16"/>
    <p:sldId id="260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8" r:id="rId29"/>
    <p:sldId id="26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63" autoAdjust="0"/>
    <p:restoredTop sz="94660"/>
  </p:normalViewPr>
  <p:slideViewPr>
    <p:cSldViewPr>
      <p:cViewPr>
        <p:scale>
          <a:sx n="100" d="100"/>
          <a:sy n="100" d="100"/>
        </p:scale>
        <p:origin x="15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32E00-3A74-424B-AC42-BA4669C4D42C}" type="datetimeFigureOut">
              <a:rPr lang="en-US" smtClean="0"/>
              <a:t>3/16/18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C59EE7-3EF7-4FF0-82F5-59DBF6513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40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4188D-5E54-4CFE-83B1-4466BB4CCA8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07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5398-82B1-4C84-ABC4-A7461AF463A2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B8ED-8200-414C-8998-AC2EF642E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34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5398-82B1-4C84-ABC4-A7461AF463A2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B8ED-8200-414C-8998-AC2EF642E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5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5398-82B1-4C84-ABC4-A7461AF463A2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B8ED-8200-414C-8998-AC2EF642E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6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5398-82B1-4C84-ABC4-A7461AF463A2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B8ED-8200-414C-8998-AC2EF642E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35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5398-82B1-4C84-ABC4-A7461AF463A2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B8ED-8200-414C-8998-AC2EF642E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05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5398-82B1-4C84-ABC4-A7461AF463A2}" type="datetimeFigureOut">
              <a:rPr lang="en-US" smtClean="0"/>
              <a:t>3/16/18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B8ED-8200-414C-8998-AC2EF642E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01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5398-82B1-4C84-ABC4-A7461AF463A2}" type="datetimeFigureOut">
              <a:rPr lang="en-US" smtClean="0"/>
              <a:t>3/16/18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B8ED-8200-414C-8998-AC2EF642E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8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5398-82B1-4C84-ABC4-A7461AF463A2}" type="datetimeFigureOut">
              <a:rPr lang="en-US" smtClean="0"/>
              <a:t>3/16/18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B8ED-8200-414C-8998-AC2EF642E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77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5398-82B1-4C84-ABC4-A7461AF463A2}" type="datetimeFigureOut">
              <a:rPr lang="en-US" smtClean="0"/>
              <a:t>3/16/18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B8ED-8200-414C-8998-AC2EF642E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47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5398-82B1-4C84-ABC4-A7461AF463A2}" type="datetimeFigureOut">
              <a:rPr lang="en-US" smtClean="0"/>
              <a:t>3/16/18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B8ED-8200-414C-8998-AC2EF642E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31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5398-82B1-4C84-ABC4-A7461AF463A2}" type="datetimeFigureOut">
              <a:rPr lang="en-US" smtClean="0"/>
              <a:t>3/16/18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B8ED-8200-414C-8998-AC2EF642E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3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D5398-82B1-4C84-ABC4-A7461AF463A2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6B8ED-8200-414C-8998-AC2EF642E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4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FB14125-2A5B-46CD-9B0D-8CC30613EA75}"/>
              </a:ext>
            </a:extLst>
          </p:cNvPr>
          <p:cNvSpPr txBox="1"/>
          <p:nvPr/>
        </p:nvSpPr>
        <p:spPr>
          <a:xfrm>
            <a:off x="148868" y="342900"/>
            <a:ext cx="1174462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Project 2 datasets are now online.</a:t>
            </a:r>
          </a:p>
          <a:p>
            <a:endParaRPr lang="en-US" sz="2400" dirty="0"/>
          </a:p>
          <a:p>
            <a:r>
              <a:rPr lang="en-US" sz="2400" dirty="0"/>
              <a:t>Each person in the class gets two different random datasets to work with, one big, one small.</a:t>
            </a:r>
          </a:p>
          <a:p>
            <a:r>
              <a:rPr lang="en-US" sz="2400" dirty="0"/>
              <a:t>(key below)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494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295401"/>
            <a:ext cx="9067800" cy="4262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Courier New"/>
              </a:rPr>
              <a:t>function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feature_search_demo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(data)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current_set_of_features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 = []; </a:t>
            </a:r>
            <a:r>
              <a:rPr lang="en-US" sz="1000" dirty="0">
                <a:solidFill>
                  <a:srgbClr val="228B22"/>
                </a:solidFill>
                <a:latin typeface="Courier New"/>
              </a:rPr>
              <a:t>% Initialize an empty set</a:t>
            </a:r>
          </a:p>
          <a:p>
            <a:r>
              <a:rPr lang="en-US" sz="1000" dirty="0">
                <a:solidFill>
                  <a:srgbClr val="228B22"/>
                </a:solidFill>
                <a:latin typeface="Courier New"/>
              </a:rPr>
              <a:t> </a:t>
            </a:r>
          </a:p>
          <a:p>
            <a:r>
              <a:rPr lang="en-US" sz="1000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 = 1 : size(data,2)-1 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disp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([</a:t>
            </a:r>
            <a:r>
              <a:rPr lang="en-US" sz="1000" dirty="0">
                <a:solidFill>
                  <a:srgbClr val="A020F0"/>
                </a:solidFill>
                <a:latin typeface="Courier New"/>
              </a:rPr>
              <a:t>'On the '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,num2str(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),</a:t>
            </a:r>
            <a:r>
              <a:rPr lang="en-US" sz="1000" dirty="0">
                <a:solidFill>
                  <a:srgbClr val="A020F0"/>
                </a:solidFill>
                <a:latin typeface="Courier New"/>
              </a:rPr>
              <a:t>'</a:t>
            </a:r>
            <a:r>
              <a:rPr lang="en-US" sz="1000" dirty="0" err="1">
                <a:solidFill>
                  <a:srgbClr val="A020F0"/>
                </a:solidFill>
                <a:latin typeface="Courier New"/>
              </a:rPr>
              <a:t>th</a:t>
            </a:r>
            <a:r>
              <a:rPr lang="en-US" sz="1000" dirty="0">
                <a:solidFill>
                  <a:srgbClr val="A020F0"/>
                </a:solidFill>
                <a:latin typeface="Courier New"/>
              </a:rPr>
              <a:t> level of the search tree'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])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feature_to_add_at_this_level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 = [];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best_so_far_accuracy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    = 0;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 k = 1 : size(data,2)-1      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disp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([</a:t>
            </a:r>
            <a:r>
              <a:rPr lang="en-US" sz="1000" dirty="0">
                <a:solidFill>
                  <a:srgbClr val="A020F0"/>
                </a:solidFill>
                <a:latin typeface="Courier New"/>
              </a:rPr>
              <a:t>'--Considering adding the '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, num2str(k),</a:t>
            </a:r>
            <a:r>
              <a:rPr lang="en-US" sz="1000" dirty="0">
                <a:solidFill>
                  <a:srgbClr val="A020F0"/>
                </a:solidFill>
                <a:latin typeface="Courier New"/>
              </a:rPr>
              <a:t>' feature'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])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    accuracy = 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leave_one_out_cross_validation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(data,current_set_of_features,k+1);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 accuracy &gt; 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best_so_far_accuracy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best_so_far_accuracy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 = accuracy;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feature_to_add_at_this_level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 = k;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urier New"/>
              </a:rPr>
              <a:t>end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urier New"/>
              </a:rPr>
              <a:t>end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disp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([</a:t>
            </a:r>
            <a:r>
              <a:rPr lang="en-US" sz="1000" dirty="0">
                <a:solidFill>
                  <a:srgbClr val="A020F0"/>
                </a:solidFill>
                <a:latin typeface="Courier New"/>
              </a:rPr>
              <a:t>'On level '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, num2str(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),</a:t>
            </a:r>
            <a:r>
              <a:rPr lang="en-US" sz="1000" dirty="0">
                <a:solidFill>
                  <a:srgbClr val="A020F0"/>
                </a:solidFill>
                <a:latin typeface="Courier New"/>
              </a:rPr>
              <a:t>' </a:t>
            </a:r>
            <a:r>
              <a:rPr lang="en-US" sz="1000" dirty="0" err="1">
                <a:solidFill>
                  <a:srgbClr val="A020F0"/>
                </a:solidFill>
                <a:latin typeface="Courier New"/>
              </a:rPr>
              <a:t>i</a:t>
            </a:r>
            <a:r>
              <a:rPr lang="en-US" sz="1000" dirty="0">
                <a:solidFill>
                  <a:srgbClr val="A020F0"/>
                </a:solidFill>
                <a:latin typeface="Courier New"/>
              </a:rPr>
              <a:t> added feature '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, num2str(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feature_to_add_at_this_level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), </a:t>
            </a:r>
            <a:r>
              <a:rPr lang="en-US" sz="1000" dirty="0">
                <a:solidFill>
                  <a:srgbClr val="A020F0"/>
                </a:solidFill>
                <a:latin typeface="Courier New"/>
              </a:rPr>
              <a:t>' to current set'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])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r>
              <a:rPr lang="en-US" sz="1000" dirty="0">
                <a:solidFill>
                  <a:srgbClr val="0000FF"/>
                </a:solidFill>
                <a:latin typeface="Courier New"/>
              </a:rPr>
              <a:t> end </a:t>
            </a:r>
          </a:p>
          <a:p>
            <a:r>
              <a:rPr lang="en-US" sz="1000" dirty="0">
                <a:solidFill>
                  <a:srgbClr val="0000FF"/>
                </a:solidFill>
                <a:latin typeface="Courier New"/>
              </a:rPr>
              <a:t>end</a:t>
            </a:r>
          </a:p>
          <a:p>
            <a:r>
              <a:rPr lang="en-US" sz="1000" dirty="0">
                <a:solidFill>
                  <a:srgbClr val="0000FF"/>
                </a:solidFill>
                <a:latin typeface="Courier New"/>
              </a:rPr>
              <a:t> </a:t>
            </a:r>
          </a:p>
          <a:p>
            <a:endParaRPr lang="en-US" sz="1100" dirty="0"/>
          </a:p>
        </p:txBody>
      </p:sp>
      <p:sp>
        <p:nvSpPr>
          <p:cNvPr id="5" name="Rectangle 4"/>
          <p:cNvSpPr/>
          <p:nvPr/>
        </p:nvSpPr>
        <p:spPr>
          <a:xfrm>
            <a:off x="7263924" y="25639"/>
            <a:ext cx="3352800" cy="24622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err="1"/>
              <a:t>feature_search_demo</a:t>
            </a:r>
            <a:r>
              <a:rPr lang="en-US" sz="1400" dirty="0"/>
              <a:t>(</a:t>
            </a:r>
            <a:r>
              <a:rPr lang="en-US" sz="1400" dirty="0" err="1"/>
              <a:t>mydata</a:t>
            </a:r>
            <a:r>
              <a:rPr lang="en-US" sz="1400" dirty="0"/>
              <a:t>)</a:t>
            </a:r>
          </a:p>
          <a:p>
            <a:r>
              <a:rPr lang="en-US" sz="1400" dirty="0"/>
              <a:t>On the 1th level of the search tree</a:t>
            </a:r>
          </a:p>
          <a:p>
            <a:r>
              <a:rPr lang="en-US" sz="1400" dirty="0"/>
              <a:t>--Considering adding the 1 feature</a:t>
            </a:r>
          </a:p>
          <a:p>
            <a:r>
              <a:rPr lang="en-US" sz="1400" dirty="0"/>
              <a:t>--Considering adding the 2 feature</a:t>
            </a:r>
          </a:p>
          <a:p>
            <a:r>
              <a:rPr lang="en-US" sz="1400" dirty="0"/>
              <a:t>--Considering adding the 3 feature</a:t>
            </a:r>
          </a:p>
          <a:p>
            <a:r>
              <a:rPr lang="en-US" sz="1400" dirty="0"/>
              <a:t>--Considering adding the 4 feature</a:t>
            </a:r>
          </a:p>
          <a:p>
            <a:r>
              <a:rPr lang="en-US" sz="1400" dirty="0"/>
              <a:t>On level 1 </a:t>
            </a:r>
            <a:r>
              <a:rPr lang="en-US" sz="1400" dirty="0" err="1"/>
              <a:t>i</a:t>
            </a:r>
            <a:r>
              <a:rPr lang="en-US" sz="1400" dirty="0"/>
              <a:t> added </a:t>
            </a:r>
            <a:r>
              <a:rPr lang="en-US" sz="1400" dirty="0">
                <a:solidFill>
                  <a:srgbClr val="FF0000"/>
                </a:solidFill>
              </a:rPr>
              <a:t>feature 2 </a:t>
            </a:r>
            <a:r>
              <a:rPr lang="en-US" sz="1400" dirty="0"/>
              <a:t>to current set</a:t>
            </a:r>
          </a:p>
          <a:p>
            <a:r>
              <a:rPr lang="en-US" sz="1400" dirty="0"/>
              <a:t>On the 2th level of the search tree</a:t>
            </a:r>
          </a:p>
          <a:p>
            <a:r>
              <a:rPr lang="en-US" sz="1400" dirty="0"/>
              <a:t>--Considering adding the 1 feature</a:t>
            </a:r>
          </a:p>
          <a:p>
            <a:r>
              <a:rPr lang="en-US" sz="1400" dirty="0"/>
              <a:t>--</a:t>
            </a:r>
            <a:r>
              <a:rPr lang="en-US" sz="1400" dirty="0">
                <a:solidFill>
                  <a:srgbClr val="FF0000"/>
                </a:solidFill>
              </a:rPr>
              <a:t>Considering adding the 2 feature</a:t>
            </a:r>
          </a:p>
          <a:p>
            <a:r>
              <a:rPr lang="en-US" sz="1400" dirty="0"/>
              <a:t>--Considering…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52600" y="304801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The code below </a:t>
            </a:r>
            <a:r>
              <a:rPr lang="en-US" i="1" dirty="0">
                <a:solidFill>
                  <a:srgbClr val="C00000"/>
                </a:solidFill>
              </a:rPr>
              <a:t>almost</a:t>
            </a:r>
            <a:r>
              <a:rPr lang="en-US" dirty="0">
                <a:solidFill>
                  <a:srgbClr val="C00000"/>
                </a:solidFill>
              </a:rPr>
              <a:t> works, but, once you add a feature, you should not add it again…</a:t>
            </a:r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 flipH="1">
            <a:off x="7774949" y="5497589"/>
            <a:ext cx="82505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9034245" y="5497589"/>
            <a:ext cx="82505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H="1">
            <a:off x="8513157" y="5584437"/>
            <a:ext cx="217120" cy="260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8903973" y="5584437"/>
            <a:ext cx="217120" cy="260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H="1">
            <a:off x="6776197" y="6062101"/>
            <a:ext cx="564512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6949893" y="6105525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8382885" y="6148949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8600005" y="6105525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10032997" y="6148949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9" name="Oval 35"/>
          <p:cNvSpPr>
            <a:spLocks noChangeArrowheads="1"/>
          </p:cNvSpPr>
          <p:nvPr/>
        </p:nvSpPr>
        <p:spPr bwMode="auto">
          <a:xfrm>
            <a:off x="7316283" y="5844982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0" name="Oval 36"/>
          <p:cNvSpPr>
            <a:spLocks noChangeArrowheads="1"/>
          </p:cNvSpPr>
          <p:nvPr/>
        </p:nvSpPr>
        <p:spPr bwMode="auto">
          <a:xfrm>
            <a:off x="8600005" y="5323893"/>
            <a:ext cx="434240" cy="260544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1" name="Oval 37"/>
          <p:cNvSpPr>
            <a:spLocks noChangeArrowheads="1"/>
          </p:cNvSpPr>
          <p:nvPr/>
        </p:nvSpPr>
        <p:spPr bwMode="auto">
          <a:xfrm>
            <a:off x="9791451" y="5844982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2" name="Oval 38"/>
          <p:cNvSpPr>
            <a:spLocks noChangeArrowheads="1"/>
          </p:cNvSpPr>
          <p:nvPr/>
        </p:nvSpPr>
        <p:spPr bwMode="auto">
          <a:xfrm>
            <a:off x="8966395" y="5844982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3" name="Oval 39"/>
          <p:cNvSpPr>
            <a:spLocks noChangeArrowheads="1"/>
          </p:cNvSpPr>
          <p:nvPr/>
        </p:nvSpPr>
        <p:spPr bwMode="auto">
          <a:xfrm>
            <a:off x="8141339" y="5844982"/>
            <a:ext cx="521088" cy="313015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4" name="Oval 40"/>
          <p:cNvSpPr>
            <a:spLocks noChangeArrowheads="1"/>
          </p:cNvSpPr>
          <p:nvPr/>
        </p:nvSpPr>
        <p:spPr bwMode="auto">
          <a:xfrm>
            <a:off x="6416140" y="6538861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2" name="Oval 48"/>
          <p:cNvSpPr>
            <a:spLocks noChangeArrowheads="1"/>
          </p:cNvSpPr>
          <p:nvPr/>
        </p:nvSpPr>
        <p:spPr bwMode="auto">
          <a:xfrm>
            <a:off x="8074394" y="6538861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4" name="Oval 50"/>
          <p:cNvSpPr>
            <a:spLocks noChangeArrowheads="1"/>
          </p:cNvSpPr>
          <p:nvPr/>
        </p:nvSpPr>
        <p:spPr bwMode="auto">
          <a:xfrm>
            <a:off x="9733552" y="6538861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5" name="Text Box 51"/>
          <p:cNvSpPr txBox="1">
            <a:spLocks noChangeArrowheads="1"/>
          </p:cNvSpPr>
          <p:nvPr/>
        </p:nvSpPr>
        <p:spPr bwMode="auto">
          <a:xfrm>
            <a:off x="7487265" y="5888406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</a:t>
            </a:r>
          </a:p>
        </p:txBody>
      </p:sp>
      <p:sp>
        <p:nvSpPr>
          <p:cNvPr id="56" name="Text Box 52"/>
          <p:cNvSpPr txBox="1">
            <a:spLocks noChangeArrowheads="1"/>
          </p:cNvSpPr>
          <p:nvPr/>
        </p:nvSpPr>
        <p:spPr bwMode="auto">
          <a:xfrm>
            <a:off x="8312321" y="5888405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6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57" name="Text Box 53"/>
          <p:cNvSpPr txBox="1">
            <a:spLocks noChangeArrowheads="1"/>
          </p:cNvSpPr>
          <p:nvPr/>
        </p:nvSpPr>
        <p:spPr bwMode="auto">
          <a:xfrm>
            <a:off x="9137377" y="5888406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</a:t>
            </a:r>
          </a:p>
        </p:txBody>
      </p:sp>
      <p:sp>
        <p:nvSpPr>
          <p:cNvPr id="58" name="Text Box 54"/>
          <p:cNvSpPr txBox="1">
            <a:spLocks noChangeArrowheads="1"/>
          </p:cNvSpPr>
          <p:nvPr/>
        </p:nvSpPr>
        <p:spPr bwMode="auto">
          <a:xfrm>
            <a:off x="9962433" y="5888406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4</a:t>
            </a:r>
          </a:p>
        </p:txBody>
      </p:sp>
      <p:sp>
        <p:nvSpPr>
          <p:cNvPr id="60" name="Text Box 56"/>
          <p:cNvSpPr txBox="1">
            <a:spLocks noChangeArrowheads="1"/>
          </p:cNvSpPr>
          <p:nvPr/>
        </p:nvSpPr>
        <p:spPr bwMode="auto">
          <a:xfrm>
            <a:off x="9909963" y="6626614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2,4</a:t>
            </a:r>
          </a:p>
        </p:txBody>
      </p:sp>
      <p:sp>
        <p:nvSpPr>
          <p:cNvPr id="62" name="Text Box 58"/>
          <p:cNvSpPr txBox="1">
            <a:spLocks noChangeArrowheads="1"/>
          </p:cNvSpPr>
          <p:nvPr/>
        </p:nvSpPr>
        <p:spPr bwMode="auto">
          <a:xfrm>
            <a:off x="8242663" y="6626614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2,3</a:t>
            </a:r>
          </a:p>
        </p:txBody>
      </p:sp>
      <p:sp>
        <p:nvSpPr>
          <p:cNvPr id="64" name="Text Box 60"/>
          <p:cNvSpPr txBox="1">
            <a:spLocks noChangeArrowheads="1"/>
          </p:cNvSpPr>
          <p:nvPr/>
        </p:nvSpPr>
        <p:spPr bwMode="auto">
          <a:xfrm>
            <a:off x="6575362" y="6626614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600200" y="54864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We need an IF statement in the inner loop that says “only consider adding this feature, if it was not already added” (next slide)</a:t>
            </a:r>
          </a:p>
        </p:txBody>
      </p:sp>
    </p:spTree>
    <p:extLst>
      <p:ext uri="{BB962C8B-B14F-4D97-AF65-F5344CB8AC3E}">
        <p14:creationId xmlns:p14="http://schemas.microsoft.com/office/powerpoint/2010/main" val="3042336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2364462"/>
            <a:ext cx="92964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urier New"/>
              </a:rPr>
              <a:t>function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feature_search_demo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(data)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current_set_of_features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= []; </a:t>
            </a:r>
            <a:r>
              <a:rPr lang="en-US" sz="1100" dirty="0">
                <a:solidFill>
                  <a:srgbClr val="228B22"/>
                </a:solidFill>
                <a:latin typeface="Courier New"/>
              </a:rPr>
              <a:t>% Initialize an empty set</a:t>
            </a:r>
          </a:p>
          <a:p>
            <a:r>
              <a:rPr lang="en-US" sz="1100" dirty="0">
                <a:solidFill>
                  <a:srgbClr val="228B22"/>
                </a:solidFill>
                <a:latin typeface="Courier New"/>
              </a:rPr>
              <a:t> </a:t>
            </a:r>
          </a:p>
          <a:p>
            <a:r>
              <a:rPr lang="en-US" sz="1100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= 1 : size(data,2)-1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disp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([</a:t>
            </a:r>
            <a:r>
              <a:rPr lang="en-US" sz="1100" dirty="0">
                <a:solidFill>
                  <a:srgbClr val="A020F0"/>
                </a:solidFill>
                <a:latin typeface="Courier New"/>
              </a:rPr>
              <a:t>'On the '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,num2str(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),</a:t>
            </a:r>
            <a:r>
              <a:rPr lang="en-US" sz="1100" dirty="0">
                <a:solidFill>
                  <a:srgbClr val="A020F0"/>
                </a:solidFill>
                <a:latin typeface="Courier New"/>
              </a:rPr>
              <a:t>'</a:t>
            </a:r>
            <a:r>
              <a:rPr lang="en-US" sz="1100" dirty="0" err="1">
                <a:solidFill>
                  <a:srgbClr val="A020F0"/>
                </a:solidFill>
                <a:latin typeface="Courier New"/>
              </a:rPr>
              <a:t>th</a:t>
            </a:r>
            <a:r>
              <a:rPr lang="en-US" sz="1100" dirty="0">
                <a:solidFill>
                  <a:srgbClr val="A020F0"/>
                </a:solidFill>
                <a:latin typeface="Courier New"/>
              </a:rPr>
              <a:t> level of the search tree'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])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feature_to_add_at_this_level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= [];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best_so_far_accuracy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   = 0;   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 </a:t>
            </a:r>
            <a:r>
              <a:rPr lang="en-US" sz="1100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k = 1 : size(data,2)-1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   </a:t>
            </a:r>
            <a:r>
              <a:rPr lang="en-US" sz="1100" dirty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isempty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(intersect(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current_set_of_features,k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)) </a:t>
            </a:r>
            <a:r>
              <a:rPr lang="en-US" sz="1100" dirty="0">
                <a:solidFill>
                  <a:srgbClr val="228B22"/>
                </a:solidFill>
                <a:latin typeface="Courier New"/>
              </a:rPr>
              <a:t>% Only consider adding, if not already added.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disp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([</a:t>
            </a:r>
            <a:r>
              <a:rPr lang="en-US" sz="1100" dirty="0">
                <a:solidFill>
                  <a:srgbClr val="A020F0"/>
                </a:solidFill>
                <a:latin typeface="Courier New"/>
              </a:rPr>
              <a:t>'--Considering adding the '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, num2str(k),</a:t>
            </a:r>
            <a:r>
              <a:rPr lang="en-US" sz="1100" dirty="0">
                <a:solidFill>
                  <a:srgbClr val="A020F0"/>
                </a:solidFill>
                <a:latin typeface="Courier New"/>
              </a:rPr>
              <a:t>' feature'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])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    accuracy =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leave_one_out_cross_validation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(data,current_set_of_features,k+1);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accuracy &gt;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best_so_far_accuracy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best_so_far_accuracy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= accuracy;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feature_to_add_at_this_level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= k;           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urier New"/>
              </a:rPr>
              <a:t>end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100" dirty="0">
                <a:solidFill>
                  <a:srgbClr val="0000FF"/>
                </a:solidFill>
                <a:latin typeface="Courier New"/>
              </a:rPr>
              <a:t>end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 </a:t>
            </a:r>
            <a:r>
              <a:rPr lang="en-US" sz="1100" dirty="0">
                <a:solidFill>
                  <a:srgbClr val="0000FF"/>
                </a:solidFill>
                <a:latin typeface="Courier New"/>
              </a:rPr>
              <a:t>end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current_set_of_features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) = 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feature_to_add_at_this_level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050" dirty="0" err="1">
                <a:solidFill>
                  <a:srgbClr val="000000"/>
                </a:solidFill>
                <a:latin typeface="Courier New"/>
              </a:rPr>
              <a:t>disp</a:t>
            </a:r>
            <a:r>
              <a:rPr lang="en-US" sz="1050" dirty="0">
                <a:solidFill>
                  <a:srgbClr val="000000"/>
                </a:solidFill>
                <a:latin typeface="Courier New"/>
              </a:rPr>
              <a:t>([</a:t>
            </a:r>
            <a:r>
              <a:rPr lang="en-US" sz="1050" dirty="0">
                <a:solidFill>
                  <a:srgbClr val="A020F0"/>
                </a:solidFill>
                <a:latin typeface="Courier New"/>
              </a:rPr>
              <a:t>'On level '</a:t>
            </a:r>
            <a:r>
              <a:rPr lang="en-US" sz="1050" dirty="0">
                <a:solidFill>
                  <a:srgbClr val="000000"/>
                </a:solidFill>
                <a:latin typeface="Courier New"/>
              </a:rPr>
              <a:t>, num2str(</a:t>
            </a:r>
            <a:r>
              <a:rPr lang="en-US" sz="105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050" dirty="0">
                <a:solidFill>
                  <a:srgbClr val="000000"/>
                </a:solidFill>
                <a:latin typeface="Courier New"/>
              </a:rPr>
              <a:t>),</a:t>
            </a:r>
            <a:r>
              <a:rPr lang="en-US" sz="1050" dirty="0">
                <a:solidFill>
                  <a:srgbClr val="A020F0"/>
                </a:solidFill>
                <a:latin typeface="Courier New"/>
              </a:rPr>
              <a:t>' </a:t>
            </a:r>
            <a:r>
              <a:rPr lang="en-US" sz="1050" dirty="0" err="1">
                <a:solidFill>
                  <a:srgbClr val="A020F0"/>
                </a:solidFill>
                <a:latin typeface="Courier New"/>
              </a:rPr>
              <a:t>i</a:t>
            </a:r>
            <a:r>
              <a:rPr lang="en-US" sz="1050" dirty="0">
                <a:solidFill>
                  <a:srgbClr val="A020F0"/>
                </a:solidFill>
                <a:latin typeface="Courier New"/>
              </a:rPr>
              <a:t> added feature '</a:t>
            </a:r>
            <a:r>
              <a:rPr lang="en-US" sz="1050" dirty="0">
                <a:solidFill>
                  <a:srgbClr val="000000"/>
                </a:solidFill>
                <a:latin typeface="Courier New"/>
              </a:rPr>
              <a:t>, num2str(</a:t>
            </a:r>
            <a:r>
              <a:rPr lang="en-US" sz="1050" dirty="0" err="1">
                <a:solidFill>
                  <a:srgbClr val="000000"/>
                </a:solidFill>
                <a:latin typeface="Courier New"/>
              </a:rPr>
              <a:t>feature_to_add_at_this_level</a:t>
            </a:r>
            <a:r>
              <a:rPr lang="en-US" sz="1050" dirty="0">
                <a:solidFill>
                  <a:srgbClr val="000000"/>
                </a:solidFill>
                <a:latin typeface="Courier New"/>
              </a:rPr>
              <a:t>), </a:t>
            </a:r>
            <a:r>
              <a:rPr lang="en-US" sz="1050" dirty="0">
                <a:solidFill>
                  <a:srgbClr val="A020F0"/>
                </a:solidFill>
                <a:latin typeface="Courier New"/>
              </a:rPr>
              <a:t>' to current set'</a:t>
            </a:r>
            <a:r>
              <a:rPr lang="en-US" sz="1050" dirty="0">
                <a:solidFill>
                  <a:srgbClr val="000000"/>
                </a:solidFill>
                <a:latin typeface="Courier New"/>
              </a:rPr>
              <a:t>])</a:t>
            </a:r>
            <a:endParaRPr lang="en-US" sz="1100" dirty="0">
              <a:solidFill>
                <a:srgbClr val="000000"/>
              </a:solidFill>
              <a:latin typeface="Courier New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r>
              <a:rPr lang="en-US" sz="1100" dirty="0">
                <a:solidFill>
                  <a:srgbClr val="0000FF"/>
                </a:solidFill>
                <a:latin typeface="Courier New"/>
              </a:rPr>
              <a:t> end </a:t>
            </a:r>
          </a:p>
          <a:p>
            <a:r>
              <a:rPr lang="en-US" sz="1100" dirty="0">
                <a:solidFill>
                  <a:srgbClr val="0000FF"/>
                </a:solidFill>
                <a:latin typeface="Courier New"/>
              </a:rPr>
              <a:t>end</a:t>
            </a:r>
          </a:p>
        </p:txBody>
      </p:sp>
      <p:sp>
        <p:nvSpPr>
          <p:cNvPr id="6" name="Rectangle 5"/>
          <p:cNvSpPr/>
          <p:nvPr/>
        </p:nvSpPr>
        <p:spPr>
          <a:xfrm>
            <a:off x="7568724" y="34184"/>
            <a:ext cx="3048000" cy="36009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EDU&gt;&gt; </a:t>
            </a:r>
            <a:r>
              <a:rPr lang="en-US" sz="1200" dirty="0" err="1"/>
              <a:t>feature_search_demo</a:t>
            </a:r>
            <a:r>
              <a:rPr lang="en-US" sz="1200" dirty="0"/>
              <a:t>(</a:t>
            </a:r>
            <a:r>
              <a:rPr lang="en-US" sz="1200" dirty="0" err="1"/>
              <a:t>mydata</a:t>
            </a:r>
            <a:r>
              <a:rPr lang="en-US" sz="1200" dirty="0"/>
              <a:t>)</a:t>
            </a:r>
          </a:p>
          <a:p>
            <a:r>
              <a:rPr lang="en-US" sz="1200" dirty="0"/>
              <a:t>On the 1th level of the search tree</a:t>
            </a:r>
          </a:p>
          <a:p>
            <a:r>
              <a:rPr lang="en-US" sz="1200" dirty="0"/>
              <a:t>--Considering adding the 1 feature</a:t>
            </a:r>
          </a:p>
          <a:p>
            <a:r>
              <a:rPr lang="en-US" sz="1200" dirty="0"/>
              <a:t>--Considering adding the 2 feature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--Considering adding the 4 feature</a:t>
            </a:r>
          </a:p>
          <a:p>
            <a:r>
              <a:rPr lang="en-US" sz="1200" dirty="0"/>
              <a:t>On level 1 </a:t>
            </a:r>
            <a:r>
              <a:rPr lang="en-US" sz="1200" dirty="0" err="1"/>
              <a:t>i</a:t>
            </a:r>
            <a:r>
              <a:rPr lang="en-US" sz="1200" dirty="0"/>
              <a:t> added feature 4 to current set</a:t>
            </a:r>
          </a:p>
          <a:p>
            <a:r>
              <a:rPr lang="en-US" sz="1200" dirty="0"/>
              <a:t>On the 2th level of the search tree</a:t>
            </a:r>
          </a:p>
          <a:p>
            <a:r>
              <a:rPr lang="en-US" sz="1200" dirty="0"/>
              <a:t>--Considering adding the 1 feature</a:t>
            </a:r>
          </a:p>
          <a:p>
            <a:r>
              <a:rPr lang="en-US" sz="1200" dirty="0"/>
              <a:t>--Considering adding the 2 feature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On level 2 </a:t>
            </a:r>
            <a:r>
              <a:rPr lang="en-US" sz="1200" dirty="0" err="1"/>
              <a:t>i</a:t>
            </a:r>
            <a:r>
              <a:rPr lang="en-US" sz="1200" dirty="0"/>
              <a:t> added feature 2 to current set</a:t>
            </a:r>
          </a:p>
          <a:p>
            <a:r>
              <a:rPr lang="en-US" sz="1200" dirty="0"/>
              <a:t>On the 3th level of the search tree</a:t>
            </a:r>
          </a:p>
          <a:p>
            <a:r>
              <a:rPr lang="en-US" sz="1200" dirty="0"/>
              <a:t>--Considering adding the 1 feature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On level 3 </a:t>
            </a:r>
            <a:r>
              <a:rPr lang="en-US" sz="1200" dirty="0" err="1"/>
              <a:t>i</a:t>
            </a:r>
            <a:r>
              <a:rPr lang="en-US" sz="1200" dirty="0"/>
              <a:t> added feature 1 to current set</a:t>
            </a:r>
          </a:p>
          <a:p>
            <a:r>
              <a:rPr lang="en-US" sz="1200" dirty="0"/>
              <a:t>On the 4th level of the search tree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On level 4 </a:t>
            </a:r>
            <a:r>
              <a:rPr lang="en-US" sz="1200" dirty="0" err="1"/>
              <a:t>i</a:t>
            </a:r>
            <a:r>
              <a:rPr lang="en-US" sz="1200" dirty="0"/>
              <a:t> added feature 3 to current set</a:t>
            </a:r>
          </a:p>
        </p:txBody>
      </p:sp>
      <p:sp>
        <p:nvSpPr>
          <p:cNvPr id="7" name="Down Arrow 6"/>
          <p:cNvSpPr/>
          <p:nvPr/>
        </p:nvSpPr>
        <p:spPr>
          <a:xfrm rot="16200000">
            <a:off x="1875446" y="3949938"/>
            <a:ext cx="194416" cy="440108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52600" y="3048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…We need an IF statement in the inner loop that says “only consider adding this feature, if it was not already added”</a:t>
            </a:r>
          </a:p>
        </p:txBody>
      </p:sp>
    </p:spTree>
    <p:extLst>
      <p:ext uri="{BB962C8B-B14F-4D97-AF65-F5344CB8AC3E}">
        <p14:creationId xmlns:p14="http://schemas.microsoft.com/office/powerpoint/2010/main" val="3767057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568724" y="34184"/>
            <a:ext cx="3048000" cy="36009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EDU&gt;&gt; </a:t>
            </a:r>
            <a:r>
              <a:rPr lang="en-US" sz="1200" dirty="0" err="1"/>
              <a:t>feature_search_demo</a:t>
            </a:r>
            <a:r>
              <a:rPr lang="en-US" sz="1200" dirty="0"/>
              <a:t>(</a:t>
            </a:r>
            <a:r>
              <a:rPr lang="en-US" sz="1200" dirty="0" err="1"/>
              <a:t>mydata</a:t>
            </a:r>
            <a:r>
              <a:rPr lang="en-US" sz="1200" dirty="0"/>
              <a:t>)</a:t>
            </a:r>
          </a:p>
          <a:p>
            <a:r>
              <a:rPr lang="en-US" sz="1200" dirty="0"/>
              <a:t>On the 1th level of the search tree</a:t>
            </a:r>
          </a:p>
          <a:p>
            <a:r>
              <a:rPr lang="en-US" sz="1200" dirty="0"/>
              <a:t>--Considering adding the 1 feature</a:t>
            </a:r>
          </a:p>
          <a:p>
            <a:r>
              <a:rPr lang="en-US" sz="1200" dirty="0"/>
              <a:t>--Considering adding the 2 feature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--Considering adding the 4 feature</a:t>
            </a:r>
          </a:p>
          <a:p>
            <a:r>
              <a:rPr lang="en-US" sz="1200" dirty="0"/>
              <a:t>On level 1 </a:t>
            </a:r>
            <a:r>
              <a:rPr lang="en-US" sz="1200" dirty="0" err="1"/>
              <a:t>i</a:t>
            </a:r>
            <a:r>
              <a:rPr lang="en-US" sz="1200" dirty="0"/>
              <a:t> added </a:t>
            </a:r>
            <a:r>
              <a:rPr lang="en-US" sz="1200" b="1" dirty="0">
                <a:solidFill>
                  <a:srgbClr val="00B050"/>
                </a:solidFill>
              </a:rPr>
              <a:t>feature 4 to current set</a:t>
            </a:r>
          </a:p>
          <a:p>
            <a:r>
              <a:rPr lang="en-US" sz="1200" dirty="0"/>
              <a:t>On the 2th level of the search tree</a:t>
            </a:r>
          </a:p>
          <a:p>
            <a:r>
              <a:rPr lang="en-US" sz="1200" dirty="0"/>
              <a:t>--Considering adding the 1 feature</a:t>
            </a:r>
          </a:p>
          <a:p>
            <a:r>
              <a:rPr lang="en-US" sz="1200" dirty="0"/>
              <a:t>--Considering adding the 2 feature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On level 2 </a:t>
            </a:r>
            <a:r>
              <a:rPr lang="en-US" sz="1200" dirty="0" err="1"/>
              <a:t>i</a:t>
            </a:r>
            <a:r>
              <a:rPr lang="en-US" sz="1200" dirty="0"/>
              <a:t> added </a:t>
            </a:r>
            <a:r>
              <a:rPr lang="en-US" sz="1200" b="1" dirty="0">
                <a:solidFill>
                  <a:srgbClr val="C00000"/>
                </a:solidFill>
              </a:rPr>
              <a:t>feature 2 to current set</a:t>
            </a:r>
          </a:p>
          <a:p>
            <a:r>
              <a:rPr lang="en-US" sz="1200" dirty="0"/>
              <a:t>On the 3th level of the search tree</a:t>
            </a:r>
          </a:p>
          <a:p>
            <a:r>
              <a:rPr lang="en-US" sz="1200" dirty="0"/>
              <a:t>--Considering adding the 1 feature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On level 3 </a:t>
            </a:r>
            <a:r>
              <a:rPr lang="en-US" sz="1200" dirty="0" err="1"/>
              <a:t>i</a:t>
            </a:r>
            <a:r>
              <a:rPr lang="en-US" sz="1200" dirty="0"/>
              <a:t> added </a:t>
            </a:r>
            <a:r>
              <a:rPr lang="en-US" sz="1200" b="1" dirty="0">
                <a:solidFill>
                  <a:srgbClr val="FFC000"/>
                </a:solidFill>
              </a:rPr>
              <a:t>feature 1 to current set</a:t>
            </a:r>
          </a:p>
          <a:p>
            <a:r>
              <a:rPr lang="en-US" sz="1200" dirty="0"/>
              <a:t>On the 4th level of the search tree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On level 4 </a:t>
            </a:r>
            <a:r>
              <a:rPr lang="en-US" sz="1200" dirty="0" err="1"/>
              <a:t>i</a:t>
            </a:r>
            <a:r>
              <a:rPr lang="en-US" sz="1200" dirty="0"/>
              <a:t> added </a:t>
            </a:r>
            <a:r>
              <a:rPr lang="en-US" sz="1200" b="1" dirty="0">
                <a:solidFill>
                  <a:srgbClr val="00B0F0"/>
                </a:solidFill>
              </a:rPr>
              <a:t>feature 3 to current set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52600" y="304800"/>
            <a:ext cx="54102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We are done with the search!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The code is the previous slide is all you need.</a:t>
            </a:r>
          </a:p>
          <a:p>
            <a:r>
              <a:rPr lang="en-US" dirty="0">
                <a:solidFill>
                  <a:srgbClr val="C00000"/>
                </a:solidFill>
              </a:rPr>
              <a:t>You just have to replace the stub function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leave_one_out_cross_validation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with a real function, and echo the numbers it returned to the screen. </a:t>
            </a:r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 flipH="1">
            <a:off x="3737148" y="4989806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 flipH="1">
            <a:off x="2979942" y="3643662"/>
            <a:ext cx="82505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4239238" y="3643662"/>
            <a:ext cx="82505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 flipH="1">
            <a:off x="3718150" y="3730510"/>
            <a:ext cx="217120" cy="260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4108966" y="3730510"/>
            <a:ext cx="217120" cy="260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 flipH="1">
            <a:off x="1981190" y="4208174"/>
            <a:ext cx="564512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762822" y="4295022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2979942" y="4251598"/>
            <a:ext cx="1302720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 flipH="1">
            <a:off x="2154886" y="4251598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3587878" y="4295022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3804998" y="4251598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 flipH="1">
            <a:off x="2979942" y="4208174"/>
            <a:ext cx="1215872" cy="521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 flipH="1">
            <a:off x="3761574" y="4295022"/>
            <a:ext cx="564512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>
            <a:off x="4630054" y="4251598"/>
            <a:ext cx="1215872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 flipH="1">
            <a:off x="4499782" y="4208174"/>
            <a:ext cx="52108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>
            <a:off x="5237990" y="4295022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>
            <a:off x="5498534" y="4208174"/>
            <a:ext cx="52108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6" name="Line 20"/>
          <p:cNvSpPr>
            <a:spLocks noChangeShapeType="1"/>
          </p:cNvSpPr>
          <p:nvPr/>
        </p:nvSpPr>
        <p:spPr bwMode="auto">
          <a:xfrm>
            <a:off x="1937766" y="5076654"/>
            <a:ext cx="173696" cy="3473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7" name="Line 21"/>
          <p:cNvSpPr>
            <a:spLocks noChangeShapeType="1"/>
          </p:cNvSpPr>
          <p:nvPr/>
        </p:nvSpPr>
        <p:spPr bwMode="auto">
          <a:xfrm>
            <a:off x="2198310" y="4989806"/>
            <a:ext cx="95532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>
            <a:off x="2399146" y="5084795"/>
            <a:ext cx="303968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9" name="Line 23"/>
          <p:cNvSpPr>
            <a:spLocks noChangeShapeType="1"/>
          </p:cNvSpPr>
          <p:nvPr/>
        </p:nvSpPr>
        <p:spPr bwMode="auto">
          <a:xfrm>
            <a:off x="3023366" y="4989806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0" name="Line 24"/>
          <p:cNvSpPr>
            <a:spLocks noChangeShapeType="1"/>
          </p:cNvSpPr>
          <p:nvPr/>
        </p:nvSpPr>
        <p:spPr bwMode="auto">
          <a:xfrm flipH="1">
            <a:off x="2605410" y="5030516"/>
            <a:ext cx="79791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>
            <a:off x="3804998" y="5033230"/>
            <a:ext cx="169353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3468462" y="4989806"/>
            <a:ext cx="694784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3" name="Line 27"/>
          <p:cNvSpPr>
            <a:spLocks noChangeShapeType="1"/>
          </p:cNvSpPr>
          <p:nvPr/>
        </p:nvSpPr>
        <p:spPr bwMode="auto">
          <a:xfrm>
            <a:off x="4412934" y="5076654"/>
            <a:ext cx="173696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4" name="Line 28"/>
          <p:cNvSpPr>
            <a:spLocks noChangeShapeType="1"/>
          </p:cNvSpPr>
          <p:nvPr/>
        </p:nvSpPr>
        <p:spPr bwMode="auto">
          <a:xfrm>
            <a:off x="5237990" y="5076654"/>
            <a:ext cx="477664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5" name="Line 29"/>
          <p:cNvSpPr>
            <a:spLocks noChangeShapeType="1"/>
          </p:cNvSpPr>
          <p:nvPr/>
        </p:nvSpPr>
        <p:spPr bwMode="auto">
          <a:xfrm flipH="1">
            <a:off x="4858030" y="4981664"/>
            <a:ext cx="95532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6" name="Line 30"/>
          <p:cNvSpPr>
            <a:spLocks noChangeShapeType="1"/>
          </p:cNvSpPr>
          <p:nvPr/>
        </p:nvSpPr>
        <p:spPr bwMode="auto">
          <a:xfrm flipH="1">
            <a:off x="5932773" y="5076654"/>
            <a:ext cx="130272" cy="3473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7" name="Line 31"/>
          <p:cNvSpPr>
            <a:spLocks noChangeShapeType="1"/>
          </p:cNvSpPr>
          <p:nvPr/>
        </p:nvSpPr>
        <p:spPr bwMode="auto">
          <a:xfrm>
            <a:off x="2241734" y="5858285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8" name="Line 32"/>
          <p:cNvSpPr>
            <a:spLocks noChangeShapeType="1"/>
          </p:cNvSpPr>
          <p:nvPr/>
        </p:nvSpPr>
        <p:spPr bwMode="auto">
          <a:xfrm flipH="1">
            <a:off x="4456358" y="5858285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9" name="Line 33"/>
          <p:cNvSpPr>
            <a:spLocks noChangeShapeType="1"/>
          </p:cNvSpPr>
          <p:nvPr/>
        </p:nvSpPr>
        <p:spPr bwMode="auto">
          <a:xfrm>
            <a:off x="3414182" y="5858285"/>
            <a:ext cx="347392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40" name="Line 34"/>
          <p:cNvSpPr>
            <a:spLocks noChangeShapeType="1"/>
          </p:cNvSpPr>
          <p:nvPr/>
        </p:nvSpPr>
        <p:spPr bwMode="auto">
          <a:xfrm flipH="1">
            <a:off x="4282662" y="5858285"/>
            <a:ext cx="347392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41" name="Oval 35"/>
          <p:cNvSpPr>
            <a:spLocks noChangeArrowheads="1"/>
          </p:cNvSpPr>
          <p:nvPr/>
        </p:nvSpPr>
        <p:spPr bwMode="auto">
          <a:xfrm>
            <a:off x="2521276" y="3991055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2" name="Oval 36"/>
          <p:cNvSpPr>
            <a:spLocks noChangeArrowheads="1"/>
          </p:cNvSpPr>
          <p:nvPr/>
        </p:nvSpPr>
        <p:spPr bwMode="auto">
          <a:xfrm>
            <a:off x="3804998" y="3469966"/>
            <a:ext cx="434240" cy="260544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3" name="Oval 37"/>
          <p:cNvSpPr>
            <a:spLocks noChangeArrowheads="1"/>
          </p:cNvSpPr>
          <p:nvPr/>
        </p:nvSpPr>
        <p:spPr bwMode="auto">
          <a:xfrm>
            <a:off x="4996444" y="3991055"/>
            <a:ext cx="521088" cy="313015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4" name="Oval 38"/>
          <p:cNvSpPr>
            <a:spLocks noChangeArrowheads="1"/>
          </p:cNvSpPr>
          <p:nvPr/>
        </p:nvSpPr>
        <p:spPr bwMode="auto">
          <a:xfrm>
            <a:off x="4171388" y="3991055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5" name="Oval 39"/>
          <p:cNvSpPr>
            <a:spLocks noChangeArrowheads="1"/>
          </p:cNvSpPr>
          <p:nvPr/>
        </p:nvSpPr>
        <p:spPr bwMode="auto">
          <a:xfrm>
            <a:off x="3346332" y="3991055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6" name="Oval 40"/>
          <p:cNvSpPr>
            <a:spLocks noChangeArrowheads="1"/>
          </p:cNvSpPr>
          <p:nvPr/>
        </p:nvSpPr>
        <p:spPr bwMode="auto">
          <a:xfrm>
            <a:off x="1621133" y="4684934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7" name="Oval 41"/>
          <p:cNvSpPr>
            <a:spLocks noChangeArrowheads="1"/>
          </p:cNvSpPr>
          <p:nvPr/>
        </p:nvSpPr>
        <p:spPr bwMode="auto">
          <a:xfrm>
            <a:off x="1879868" y="5380622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8" name="Oval 42"/>
          <p:cNvSpPr>
            <a:spLocks noChangeArrowheads="1"/>
          </p:cNvSpPr>
          <p:nvPr/>
        </p:nvSpPr>
        <p:spPr bwMode="auto">
          <a:xfrm>
            <a:off x="3037841" y="5380622"/>
            <a:ext cx="781632" cy="470427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9" name="Oval 43"/>
          <p:cNvSpPr>
            <a:spLocks noChangeArrowheads="1"/>
          </p:cNvSpPr>
          <p:nvPr/>
        </p:nvSpPr>
        <p:spPr bwMode="auto">
          <a:xfrm>
            <a:off x="4195814" y="5380622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0" name="Oval 44"/>
          <p:cNvSpPr>
            <a:spLocks noChangeArrowheads="1"/>
          </p:cNvSpPr>
          <p:nvPr/>
        </p:nvSpPr>
        <p:spPr bwMode="auto">
          <a:xfrm>
            <a:off x="5353787" y="5380622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1" name="Oval 45"/>
          <p:cNvSpPr>
            <a:spLocks noChangeArrowheads="1"/>
          </p:cNvSpPr>
          <p:nvPr/>
        </p:nvSpPr>
        <p:spPr bwMode="auto">
          <a:xfrm>
            <a:off x="3544454" y="6118829"/>
            <a:ext cx="955328" cy="57536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2" name="Oval 46"/>
          <p:cNvSpPr>
            <a:spLocks noChangeArrowheads="1"/>
          </p:cNvSpPr>
          <p:nvPr/>
        </p:nvSpPr>
        <p:spPr bwMode="auto">
          <a:xfrm>
            <a:off x="5768124" y="4684934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3" name="Oval 47"/>
          <p:cNvSpPr>
            <a:spLocks noChangeArrowheads="1"/>
          </p:cNvSpPr>
          <p:nvPr/>
        </p:nvSpPr>
        <p:spPr bwMode="auto">
          <a:xfrm>
            <a:off x="2449807" y="4684934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4" name="Oval 48"/>
          <p:cNvSpPr>
            <a:spLocks noChangeArrowheads="1"/>
          </p:cNvSpPr>
          <p:nvPr/>
        </p:nvSpPr>
        <p:spPr bwMode="auto">
          <a:xfrm>
            <a:off x="3279387" y="4684934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5" name="Oval 49"/>
          <p:cNvSpPr>
            <a:spLocks noChangeArrowheads="1"/>
          </p:cNvSpPr>
          <p:nvPr/>
        </p:nvSpPr>
        <p:spPr bwMode="auto">
          <a:xfrm>
            <a:off x="4108966" y="4684934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6" name="Oval 50"/>
          <p:cNvSpPr>
            <a:spLocks noChangeArrowheads="1"/>
          </p:cNvSpPr>
          <p:nvPr/>
        </p:nvSpPr>
        <p:spPr bwMode="auto">
          <a:xfrm>
            <a:off x="4938545" y="4684934"/>
            <a:ext cx="629648" cy="391721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7" name="Text Box 51"/>
          <p:cNvSpPr txBox="1">
            <a:spLocks noChangeArrowheads="1"/>
          </p:cNvSpPr>
          <p:nvPr/>
        </p:nvSpPr>
        <p:spPr bwMode="auto">
          <a:xfrm>
            <a:off x="2692258" y="4034479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</a:t>
            </a:r>
          </a:p>
        </p:txBody>
      </p:sp>
      <p:sp>
        <p:nvSpPr>
          <p:cNvPr id="58" name="Text Box 52"/>
          <p:cNvSpPr txBox="1">
            <a:spLocks noChangeArrowheads="1"/>
          </p:cNvSpPr>
          <p:nvPr/>
        </p:nvSpPr>
        <p:spPr bwMode="auto">
          <a:xfrm>
            <a:off x="3517314" y="4034479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</a:t>
            </a:r>
          </a:p>
        </p:txBody>
      </p:sp>
      <p:sp>
        <p:nvSpPr>
          <p:cNvPr id="59" name="Text Box 53"/>
          <p:cNvSpPr txBox="1">
            <a:spLocks noChangeArrowheads="1"/>
          </p:cNvSpPr>
          <p:nvPr/>
        </p:nvSpPr>
        <p:spPr bwMode="auto">
          <a:xfrm>
            <a:off x="4342370" y="4034479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</a:t>
            </a:r>
          </a:p>
        </p:txBody>
      </p:sp>
      <p:sp>
        <p:nvSpPr>
          <p:cNvPr id="60" name="Text Box 54"/>
          <p:cNvSpPr txBox="1">
            <a:spLocks noChangeArrowheads="1"/>
          </p:cNvSpPr>
          <p:nvPr/>
        </p:nvSpPr>
        <p:spPr bwMode="auto">
          <a:xfrm>
            <a:off x="5167426" y="4034479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4</a:t>
            </a:r>
          </a:p>
        </p:txBody>
      </p:sp>
      <p:sp>
        <p:nvSpPr>
          <p:cNvPr id="61" name="Text Box 55"/>
          <p:cNvSpPr txBox="1">
            <a:spLocks noChangeArrowheads="1"/>
          </p:cNvSpPr>
          <p:nvPr/>
        </p:nvSpPr>
        <p:spPr bwMode="auto">
          <a:xfrm>
            <a:off x="5949058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3,4</a:t>
            </a:r>
          </a:p>
        </p:txBody>
      </p:sp>
      <p:sp>
        <p:nvSpPr>
          <p:cNvPr id="62" name="Text Box 56"/>
          <p:cNvSpPr txBox="1">
            <a:spLocks noChangeArrowheads="1"/>
          </p:cNvSpPr>
          <p:nvPr/>
        </p:nvSpPr>
        <p:spPr bwMode="auto">
          <a:xfrm>
            <a:off x="5114956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2,4</a:t>
            </a:r>
          </a:p>
        </p:txBody>
      </p:sp>
      <p:sp>
        <p:nvSpPr>
          <p:cNvPr id="63" name="Text Box 57"/>
          <p:cNvSpPr txBox="1">
            <a:spLocks noChangeArrowheads="1"/>
          </p:cNvSpPr>
          <p:nvPr/>
        </p:nvSpPr>
        <p:spPr bwMode="auto">
          <a:xfrm>
            <a:off x="4280853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1,4</a:t>
            </a:r>
          </a:p>
        </p:txBody>
      </p:sp>
      <p:sp>
        <p:nvSpPr>
          <p:cNvPr id="64" name="Text Box 58"/>
          <p:cNvSpPr txBox="1">
            <a:spLocks noChangeArrowheads="1"/>
          </p:cNvSpPr>
          <p:nvPr/>
        </p:nvSpPr>
        <p:spPr bwMode="auto">
          <a:xfrm>
            <a:off x="3447656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2,3</a:t>
            </a:r>
          </a:p>
        </p:txBody>
      </p:sp>
      <p:sp>
        <p:nvSpPr>
          <p:cNvPr id="65" name="Text Box 59"/>
          <p:cNvSpPr txBox="1">
            <a:spLocks noChangeArrowheads="1"/>
          </p:cNvSpPr>
          <p:nvPr/>
        </p:nvSpPr>
        <p:spPr bwMode="auto">
          <a:xfrm>
            <a:off x="2613553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1,3</a:t>
            </a:r>
          </a:p>
        </p:txBody>
      </p:sp>
      <p:sp>
        <p:nvSpPr>
          <p:cNvPr id="66" name="Text Box 60"/>
          <p:cNvSpPr txBox="1">
            <a:spLocks noChangeArrowheads="1"/>
          </p:cNvSpPr>
          <p:nvPr/>
        </p:nvSpPr>
        <p:spPr bwMode="auto">
          <a:xfrm>
            <a:off x="1780355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</a:t>
            </a:r>
          </a:p>
        </p:txBody>
      </p:sp>
      <p:sp>
        <p:nvSpPr>
          <p:cNvPr id="67" name="Text Box 61"/>
          <p:cNvSpPr txBox="1">
            <a:spLocks noChangeArrowheads="1"/>
          </p:cNvSpPr>
          <p:nvPr/>
        </p:nvSpPr>
        <p:spPr bwMode="auto">
          <a:xfrm>
            <a:off x="5544673" y="5502752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2,3,4</a:t>
            </a:r>
          </a:p>
        </p:txBody>
      </p:sp>
      <p:sp>
        <p:nvSpPr>
          <p:cNvPr id="68" name="Text Box 62"/>
          <p:cNvSpPr txBox="1">
            <a:spLocks noChangeArrowheads="1"/>
          </p:cNvSpPr>
          <p:nvPr/>
        </p:nvSpPr>
        <p:spPr bwMode="auto">
          <a:xfrm>
            <a:off x="4388509" y="5502752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1,3,4</a:t>
            </a:r>
          </a:p>
        </p:txBody>
      </p:sp>
      <p:sp>
        <p:nvSpPr>
          <p:cNvPr id="69" name="Text Box 63"/>
          <p:cNvSpPr txBox="1">
            <a:spLocks noChangeArrowheads="1"/>
          </p:cNvSpPr>
          <p:nvPr/>
        </p:nvSpPr>
        <p:spPr bwMode="auto">
          <a:xfrm>
            <a:off x="3232345" y="5502752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1,2,4</a:t>
            </a:r>
          </a:p>
        </p:txBody>
      </p:sp>
      <p:sp>
        <p:nvSpPr>
          <p:cNvPr id="70" name="Text Box 64"/>
          <p:cNvSpPr txBox="1">
            <a:spLocks noChangeArrowheads="1"/>
          </p:cNvSpPr>
          <p:nvPr/>
        </p:nvSpPr>
        <p:spPr bwMode="auto">
          <a:xfrm>
            <a:off x="2076181" y="5502752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1,2,3</a:t>
            </a:r>
          </a:p>
        </p:txBody>
      </p:sp>
      <p:sp>
        <p:nvSpPr>
          <p:cNvPr id="71" name="Text Box 65"/>
          <p:cNvSpPr txBox="1">
            <a:spLocks noChangeArrowheads="1"/>
          </p:cNvSpPr>
          <p:nvPr/>
        </p:nvSpPr>
        <p:spPr bwMode="auto">
          <a:xfrm>
            <a:off x="3769716" y="6292526"/>
            <a:ext cx="678500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1,2,3,4</a:t>
            </a:r>
          </a:p>
        </p:txBody>
      </p:sp>
    </p:spTree>
    <p:extLst>
      <p:ext uri="{BB962C8B-B14F-4D97-AF65-F5344CB8AC3E}">
        <p14:creationId xmlns:p14="http://schemas.microsoft.com/office/powerpoint/2010/main" val="1363804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2" name="Line 3"/>
          <p:cNvSpPr>
            <a:spLocks noChangeShapeType="1"/>
          </p:cNvSpPr>
          <p:nvPr/>
        </p:nvSpPr>
        <p:spPr bwMode="auto">
          <a:xfrm flipH="1">
            <a:off x="9034390" y="1874721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3" name="Line 4"/>
          <p:cNvSpPr>
            <a:spLocks noChangeShapeType="1"/>
          </p:cNvSpPr>
          <p:nvPr/>
        </p:nvSpPr>
        <p:spPr bwMode="auto">
          <a:xfrm flipH="1">
            <a:off x="8277184" y="528577"/>
            <a:ext cx="82505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4" name="Line 5"/>
          <p:cNvSpPr>
            <a:spLocks noChangeShapeType="1"/>
          </p:cNvSpPr>
          <p:nvPr/>
        </p:nvSpPr>
        <p:spPr bwMode="auto">
          <a:xfrm>
            <a:off x="9536480" y="528577"/>
            <a:ext cx="82505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5" name="Line 6"/>
          <p:cNvSpPr>
            <a:spLocks noChangeShapeType="1"/>
          </p:cNvSpPr>
          <p:nvPr/>
        </p:nvSpPr>
        <p:spPr bwMode="auto">
          <a:xfrm flipH="1">
            <a:off x="9015392" y="615425"/>
            <a:ext cx="217120" cy="260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6" name="Line 7"/>
          <p:cNvSpPr>
            <a:spLocks noChangeShapeType="1"/>
          </p:cNvSpPr>
          <p:nvPr/>
        </p:nvSpPr>
        <p:spPr bwMode="auto">
          <a:xfrm>
            <a:off x="9406208" y="615425"/>
            <a:ext cx="217120" cy="260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7" name="Line 8"/>
          <p:cNvSpPr>
            <a:spLocks noChangeShapeType="1"/>
          </p:cNvSpPr>
          <p:nvPr/>
        </p:nvSpPr>
        <p:spPr bwMode="auto">
          <a:xfrm flipH="1">
            <a:off x="7278432" y="1093089"/>
            <a:ext cx="564512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8" name="Line 9"/>
          <p:cNvSpPr>
            <a:spLocks noChangeShapeType="1"/>
          </p:cNvSpPr>
          <p:nvPr/>
        </p:nvSpPr>
        <p:spPr bwMode="auto">
          <a:xfrm>
            <a:off x="8060064" y="1179937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9" name="Line 10"/>
          <p:cNvSpPr>
            <a:spLocks noChangeShapeType="1"/>
          </p:cNvSpPr>
          <p:nvPr/>
        </p:nvSpPr>
        <p:spPr bwMode="auto">
          <a:xfrm>
            <a:off x="8277184" y="1136513"/>
            <a:ext cx="1302720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0" name="Line 11"/>
          <p:cNvSpPr>
            <a:spLocks noChangeShapeType="1"/>
          </p:cNvSpPr>
          <p:nvPr/>
        </p:nvSpPr>
        <p:spPr bwMode="auto">
          <a:xfrm flipH="1">
            <a:off x="7452128" y="1136513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1" name="Line 12"/>
          <p:cNvSpPr>
            <a:spLocks noChangeShapeType="1"/>
          </p:cNvSpPr>
          <p:nvPr/>
        </p:nvSpPr>
        <p:spPr bwMode="auto">
          <a:xfrm>
            <a:off x="8885120" y="1179937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2" name="Line 13"/>
          <p:cNvSpPr>
            <a:spLocks noChangeShapeType="1"/>
          </p:cNvSpPr>
          <p:nvPr/>
        </p:nvSpPr>
        <p:spPr bwMode="auto">
          <a:xfrm>
            <a:off x="9102240" y="1136513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3" name="Line 14"/>
          <p:cNvSpPr>
            <a:spLocks noChangeShapeType="1"/>
          </p:cNvSpPr>
          <p:nvPr/>
        </p:nvSpPr>
        <p:spPr bwMode="auto">
          <a:xfrm flipH="1">
            <a:off x="8277184" y="1093089"/>
            <a:ext cx="1215872" cy="521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4" name="Line 15"/>
          <p:cNvSpPr>
            <a:spLocks noChangeShapeType="1"/>
          </p:cNvSpPr>
          <p:nvPr/>
        </p:nvSpPr>
        <p:spPr bwMode="auto">
          <a:xfrm flipH="1">
            <a:off x="9058816" y="1179937"/>
            <a:ext cx="564512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5" name="Line 16"/>
          <p:cNvSpPr>
            <a:spLocks noChangeShapeType="1"/>
          </p:cNvSpPr>
          <p:nvPr/>
        </p:nvSpPr>
        <p:spPr bwMode="auto">
          <a:xfrm>
            <a:off x="9927296" y="1136513"/>
            <a:ext cx="1215872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6" name="Line 17"/>
          <p:cNvSpPr>
            <a:spLocks noChangeShapeType="1"/>
          </p:cNvSpPr>
          <p:nvPr/>
        </p:nvSpPr>
        <p:spPr bwMode="auto">
          <a:xfrm flipH="1">
            <a:off x="9797024" y="1093089"/>
            <a:ext cx="52108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7" name="Line 18"/>
          <p:cNvSpPr>
            <a:spLocks noChangeShapeType="1"/>
          </p:cNvSpPr>
          <p:nvPr/>
        </p:nvSpPr>
        <p:spPr bwMode="auto">
          <a:xfrm>
            <a:off x="10535232" y="1179937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8" name="Line 19"/>
          <p:cNvSpPr>
            <a:spLocks noChangeShapeType="1"/>
          </p:cNvSpPr>
          <p:nvPr/>
        </p:nvSpPr>
        <p:spPr bwMode="auto">
          <a:xfrm>
            <a:off x="10795776" y="1093089"/>
            <a:ext cx="52108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9" name="Line 20"/>
          <p:cNvSpPr>
            <a:spLocks noChangeShapeType="1"/>
          </p:cNvSpPr>
          <p:nvPr/>
        </p:nvSpPr>
        <p:spPr bwMode="auto">
          <a:xfrm>
            <a:off x="7235008" y="1961569"/>
            <a:ext cx="173696" cy="3473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0" name="Line 21"/>
          <p:cNvSpPr>
            <a:spLocks noChangeShapeType="1"/>
          </p:cNvSpPr>
          <p:nvPr/>
        </p:nvSpPr>
        <p:spPr bwMode="auto">
          <a:xfrm>
            <a:off x="7495552" y="1874721"/>
            <a:ext cx="95532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1" name="Line 22"/>
          <p:cNvSpPr>
            <a:spLocks noChangeShapeType="1"/>
          </p:cNvSpPr>
          <p:nvPr/>
        </p:nvSpPr>
        <p:spPr bwMode="auto">
          <a:xfrm flipH="1">
            <a:off x="7696388" y="1969710"/>
            <a:ext cx="303968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2" name="Line 23"/>
          <p:cNvSpPr>
            <a:spLocks noChangeShapeType="1"/>
          </p:cNvSpPr>
          <p:nvPr/>
        </p:nvSpPr>
        <p:spPr bwMode="auto">
          <a:xfrm>
            <a:off x="8320608" y="1874721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3" name="Line 24"/>
          <p:cNvSpPr>
            <a:spLocks noChangeShapeType="1"/>
          </p:cNvSpPr>
          <p:nvPr/>
        </p:nvSpPr>
        <p:spPr bwMode="auto">
          <a:xfrm flipH="1">
            <a:off x="7902652" y="1915431"/>
            <a:ext cx="79791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4" name="Line 25"/>
          <p:cNvSpPr>
            <a:spLocks noChangeShapeType="1"/>
          </p:cNvSpPr>
          <p:nvPr/>
        </p:nvSpPr>
        <p:spPr bwMode="auto">
          <a:xfrm>
            <a:off x="9102240" y="1918145"/>
            <a:ext cx="169353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5" name="Line 26"/>
          <p:cNvSpPr>
            <a:spLocks noChangeShapeType="1"/>
          </p:cNvSpPr>
          <p:nvPr/>
        </p:nvSpPr>
        <p:spPr bwMode="auto">
          <a:xfrm flipH="1">
            <a:off x="8765704" y="1874721"/>
            <a:ext cx="694784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6" name="Line 27"/>
          <p:cNvSpPr>
            <a:spLocks noChangeShapeType="1"/>
          </p:cNvSpPr>
          <p:nvPr/>
        </p:nvSpPr>
        <p:spPr bwMode="auto">
          <a:xfrm>
            <a:off x="9710176" y="1961569"/>
            <a:ext cx="173696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7" name="Line 28"/>
          <p:cNvSpPr>
            <a:spLocks noChangeShapeType="1"/>
          </p:cNvSpPr>
          <p:nvPr/>
        </p:nvSpPr>
        <p:spPr bwMode="auto">
          <a:xfrm>
            <a:off x="10535232" y="1961569"/>
            <a:ext cx="477664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8" name="Line 29"/>
          <p:cNvSpPr>
            <a:spLocks noChangeShapeType="1"/>
          </p:cNvSpPr>
          <p:nvPr/>
        </p:nvSpPr>
        <p:spPr bwMode="auto">
          <a:xfrm flipH="1">
            <a:off x="10155272" y="1866579"/>
            <a:ext cx="95532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9" name="Line 30"/>
          <p:cNvSpPr>
            <a:spLocks noChangeShapeType="1"/>
          </p:cNvSpPr>
          <p:nvPr/>
        </p:nvSpPr>
        <p:spPr bwMode="auto">
          <a:xfrm flipH="1">
            <a:off x="11230015" y="1961569"/>
            <a:ext cx="130272" cy="3473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80" name="Line 31"/>
          <p:cNvSpPr>
            <a:spLocks noChangeShapeType="1"/>
          </p:cNvSpPr>
          <p:nvPr/>
        </p:nvSpPr>
        <p:spPr bwMode="auto">
          <a:xfrm>
            <a:off x="7538976" y="2743200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81" name="Line 32"/>
          <p:cNvSpPr>
            <a:spLocks noChangeShapeType="1"/>
          </p:cNvSpPr>
          <p:nvPr/>
        </p:nvSpPr>
        <p:spPr bwMode="auto">
          <a:xfrm flipH="1">
            <a:off x="9753600" y="2743200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82" name="Line 33"/>
          <p:cNvSpPr>
            <a:spLocks noChangeShapeType="1"/>
          </p:cNvSpPr>
          <p:nvPr/>
        </p:nvSpPr>
        <p:spPr bwMode="auto">
          <a:xfrm>
            <a:off x="8711424" y="2743200"/>
            <a:ext cx="347392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83" name="Line 34"/>
          <p:cNvSpPr>
            <a:spLocks noChangeShapeType="1"/>
          </p:cNvSpPr>
          <p:nvPr/>
        </p:nvSpPr>
        <p:spPr bwMode="auto">
          <a:xfrm flipH="1">
            <a:off x="9579904" y="2743200"/>
            <a:ext cx="347392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84" name="Oval 35"/>
          <p:cNvSpPr>
            <a:spLocks noChangeArrowheads="1"/>
          </p:cNvSpPr>
          <p:nvPr/>
        </p:nvSpPr>
        <p:spPr bwMode="auto">
          <a:xfrm>
            <a:off x="7818518" y="875970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85" name="Oval 36"/>
          <p:cNvSpPr>
            <a:spLocks noChangeArrowheads="1"/>
          </p:cNvSpPr>
          <p:nvPr/>
        </p:nvSpPr>
        <p:spPr bwMode="auto">
          <a:xfrm>
            <a:off x="9102240" y="354881"/>
            <a:ext cx="434240" cy="260544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86" name="Oval 37"/>
          <p:cNvSpPr>
            <a:spLocks noChangeArrowheads="1"/>
          </p:cNvSpPr>
          <p:nvPr/>
        </p:nvSpPr>
        <p:spPr bwMode="auto">
          <a:xfrm>
            <a:off x="10293686" y="875970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87" name="Oval 38"/>
          <p:cNvSpPr>
            <a:spLocks noChangeArrowheads="1"/>
          </p:cNvSpPr>
          <p:nvPr/>
        </p:nvSpPr>
        <p:spPr bwMode="auto">
          <a:xfrm>
            <a:off x="9468630" y="875970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88" name="Oval 39"/>
          <p:cNvSpPr>
            <a:spLocks noChangeArrowheads="1"/>
          </p:cNvSpPr>
          <p:nvPr/>
        </p:nvSpPr>
        <p:spPr bwMode="auto">
          <a:xfrm>
            <a:off x="8643574" y="875970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89" name="Oval 40"/>
          <p:cNvSpPr>
            <a:spLocks noChangeArrowheads="1"/>
          </p:cNvSpPr>
          <p:nvPr/>
        </p:nvSpPr>
        <p:spPr bwMode="auto">
          <a:xfrm>
            <a:off x="6918375" y="1569849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0" name="Oval 41"/>
          <p:cNvSpPr>
            <a:spLocks noChangeArrowheads="1"/>
          </p:cNvSpPr>
          <p:nvPr/>
        </p:nvSpPr>
        <p:spPr bwMode="auto">
          <a:xfrm>
            <a:off x="7177110" y="2265537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1" name="Oval 42"/>
          <p:cNvSpPr>
            <a:spLocks noChangeArrowheads="1"/>
          </p:cNvSpPr>
          <p:nvPr/>
        </p:nvSpPr>
        <p:spPr bwMode="auto">
          <a:xfrm>
            <a:off x="8335083" y="2265537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2" name="Oval 43"/>
          <p:cNvSpPr>
            <a:spLocks noChangeArrowheads="1"/>
          </p:cNvSpPr>
          <p:nvPr/>
        </p:nvSpPr>
        <p:spPr bwMode="auto">
          <a:xfrm>
            <a:off x="9493056" y="2265537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3" name="Oval 44"/>
          <p:cNvSpPr>
            <a:spLocks noChangeArrowheads="1"/>
          </p:cNvSpPr>
          <p:nvPr/>
        </p:nvSpPr>
        <p:spPr bwMode="auto">
          <a:xfrm>
            <a:off x="10651029" y="2265537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4" name="Oval 45"/>
          <p:cNvSpPr>
            <a:spLocks noChangeArrowheads="1"/>
          </p:cNvSpPr>
          <p:nvPr/>
        </p:nvSpPr>
        <p:spPr bwMode="auto">
          <a:xfrm>
            <a:off x="8841696" y="3003744"/>
            <a:ext cx="955328" cy="57536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5" name="Oval 46"/>
          <p:cNvSpPr>
            <a:spLocks noChangeArrowheads="1"/>
          </p:cNvSpPr>
          <p:nvPr/>
        </p:nvSpPr>
        <p:spPr bwMode="auto">
          <a:xfrm>
            <a:off x="11065366" y="1569849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6" name="Oval 47"/>
          <p:cNvSpPr>
            <a:spLocks noChangeArrowheads="1"/>
          </p:cNvSpPr>
          <p:nvPr/>
        </p:nvSpPr>
        <p:spPr bwMode="auto">
          <a:xfrm>
            <a:off x="7747049" y="1569849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7" name="Oval 48"/>
          <p:cNvSpPr>
            <a:spLocks noChangeArrowheads="1"/>
          </p:cNvSpPr>
          <p:nvPr/>
        </p:nvSpPr>
        <p:spPr bwMode="auto">
          <a:xfrm>
            <a:off x="8576629" y="1569849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8" name="Oval 49"/>
          <p:cNvSpPr>
            <a:spLocks noChangeArrowheads="1"/>
          </p:cNvSpPr>
          <p:nvPr/>
        </p:nvSpPr>
        <p:spPr bwMode="auto">
          <a:xfrm>
            <a:off x="9406208" y="1569849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9" name="Oval 50"/>
          <p:cNvSpPr>
            <a:spLocks noChangeArrowheads="1"/>
          </p:cNvSpPr>
          <p:nvPr/>
        </p:nvSpPr>
        <p:spPr bwMode="auto">
          <a:xfrm>
            <a:off x="10235787" y="1569849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500" name="Text Box 51"/>
          <p:cNvSpPr txBox="1">
            <a:spLocks noChangeArrowheads="1"/>
          </p:cNvSpPr>
          <p:nvPr/>
        </p:nvSpPr>
        <p:spPr bwMode="auto">
          <a:xfrm>
            <a:off x="7989500" y="919394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</a:t>
            </a:r>
          </a:p>
        </p:txBody>
      </p:sp>
      <p:sp>
        <p:nvSpPr>
          <p:cNvPr id="2501" name="Text Box 52"/>
          <p:cNvSpPr txBox="1">
            <a:spLocks noChangeArrowheads="1"/>
          </p:cNvSpPr>
          <p:nvPr/>
        </p:nvSpPr>
        <p:spPr bwMode="auto">
          <a:xfrm>
            <a:off x="8814556" y="919394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</a:t>
            </a:r>
          </a:p>
        </p:txBody>
      </p:sp>
      <p:sp>
        <p:nvSpPr>
          <p:cNvPr id="2502" name="Text Box 53"/>
          <p:cNvSpPr txBox="1">
            <a:spLocks noChangeArrowheads="1"/>
          </p:cNvSpPr>
          <p:nvPr/>
        </p:nvSpPr>
        <p:spPr bwMode="auto">
          <a:xfrm>
            <a:off x="9639612" y="919394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</a:t>
            </a:r>
          </a:p>
        </p:txBody>
      </p:sp>
      <p:sp>
        <p:nvSpPr>
          <p:cNvPr id="2503" name="Text Box 54"/>
          <p:cNvSpPr txBox="1">
            <a:spLocks noChangeArrowheads="1"/>
          </p:cNvSpPr>
          <p:nvPr/>
        </p:nvSpPr>
        <p:spPr bwMode="auto">
          <a:xfrm>
            <a:off x="10464668" y="919394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4</a:t>
            </a:r>
          </a:p>
        </p:txBody>
      </p:sp>
      <p:sp>
        <p:nvSpPr>
          <p:cNvPr id="2504" name="Text Box 55"/>
          <p:cNvSpPr txBox="1">
            <a:spLocks noChangeArrowheads="1"/>
          </p:cNvSpPr>
          <p:nvPr/>
        </p:nvSpPr>
        <p:spPr bwMode="auto">
          <a:xfrm>
            <a:off x="11246300" y="1657602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3,4</a:t>
            </a:r>
          </a:p>
        </p:txBody>
      </p:sp>
      <p:sp>
        <p:nvSpPr>
          <p:cNvPr id="2505" name="Text Box 56"/>
          <p:cNvSpPr txBox="1">
            <a:spLocks noChangeArrowheads="1"/>
          </p:cNvSpPr>
          <p:nvPr/>
        </p:nvSpPr>
        <p:spPr bwMode="auto">
          <a:xfrm>
            <a:off x="10412198" y="1657602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2,4</a:t>
            </a:r>
          </a:p>
        </p:txBody>
      </p:sp>
      <p:sp>
        <p:nvSpPr>
          <p:cNvPr id="2506" name="Text Box 57"/>
          <p:cNvSpPr txBox="1">
            <a:spLocks noChangeArrowheads="1"/>
          </p:cNvSpPr>
          <p:nvPr/>
        </p:nvSpPr>
        <p:spPr bwMode="auto">
          <a:xfrm>
            <a:off x="9578095" y="1657602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1,4</a:t>
            </a:r>
          </a:p>
        </p:txBody>
      </p:sp>
      <p:sp>
        <p:nvSpPr>
          <p:cNvPr id="2507" name="Text Box 58"/>
          <p:cNvSpPr txBox="1">
            <a:spLocks noChangeArrowheads="1"/>
          </p:cNvSpPr>
          <p:nvPr/>
        </p:nvSpPr>
        <p:spPr bwMode="auto">
          <a:xfrm>
            <a:off x="8744898" y="1657602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2,3</a:t>
            </a:r>
          </a:p>
        </p:txBody>
      </p:sp>
      <p:sp>
        <p:nvSpPr>
          <p:cNvPr id="2508" name="Text Box 59"/>
          <p:cNvSpPr txBox="1">
            <a:spLocks noChangeArrowheads="1"/>
          </p:cNvSpPr>
          <p:nvPr/>
        </p:nvSpPr>
        <p:spPr bwMode="auto">
          <a:xfrm>
            <a:off x="7910795" y="1657602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1,3</a:t>
            </a:r>
          </a:p>
        </p:txBody>
      </p:sp>
      <p:sp>
        <p:nvSpPr>
          <p:cNvPr id="2509" name="Text Box 60"/>
          <p:cNvSpPr txBox="1">
            <a:spLocks noChangeArrowheads="1"/>
          </p:cNvSpPr>
          <p:nvPr/>
        </p:nvSpPr>
        <p:spPr bwMode="auto">
          <a:xfrm>
            <a:off x="7077597" y="1657602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</a:t>
            </a:r>
          </a:p>
        </p:txBody>
      </p:sp>
      <p:sp>
        <p:nvSpPr>
          <p:cNvPr id="2510" name="Text Box 61"/>
          <p:cNvSpPr txBox="1">
            <a:spLocks noChangeArrowheads="1"/>
          </p:cNvSpPr>
          <p:nvPr/>
        </p:nvSpPr>
        <p:spPr bwMode="auto">
          <a:xfrm>
            <a:off x="10841915" y="2387667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2,3,4</a:t>
            </a:r>
          </a:p>
        </p:txBody>
      </p:sp>
      <p:sp>
        <p:nvSpPr>
          <p:cNvPr id="2511" name="Text Box 62"/>
          <p:cNvSpPr txBox="1">
            <a:spLocks noChangeArrowheads="1"/>
          </p:cNvSpPr>
          <p:nvPr/>
        </p:nvSpPr>
        <p:spPr bwMode="auto">
          <a:xfrm>
            <a:off x="9685751" y="2387667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1,3,4</a:t>
            </a:r>
          </a:p>
        </p:txBody>
      </p:sp>
      <p:sp>
        <p:nvSpPr>
          <p:cNvPr id="2512" name="Text Box 63"/>
          <p:cNvSpPr txBox="1">
            <a:spLocks noChangeArrowheads="1"/>
          </p:cNvSpPr>
          <p:nvPr/>
        </p:nvSpPr>
        <p:spPr bwMode="auto">
          <a:xfrm>
            <a:off x="8529587" y="2387667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1,2,4</a:t>
            </a:r>
          </a:p>
        </p:txBody>
      </p:sp>
      <p:sp>
        <p:nvSpPr>
          <p:cNvPr id="2513" name="Text Box 64"/>
          <p:cNvSpPr txBox="1">
            <a:spLocks noChangeArrowheads="1"/>
          </p:cNvSpPr>
          <p:nvPr/>
        </p:nvSpPr>
        <p:spPr bwMode="auto">
          <a:xfrm>
            <a:off x="7373423" y="2387667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1,2,3</a:t>
            </a:r>
          </a:p>
        </p:txBody>
      </p:sp>
      <p:sp>
        <p:nvSpPr>
          <p:cNvPr id="2514" name="Text Box 65"/>
          <p:cNvSpPr txBox="1">
            <a:spLocks noChangeArrowheads="1"/>
          </p:cNvSpPr>
          <p:nvPr/>
        </p:nvSpPr>
        <p:spPr bwMode="auto">
          <a:xfrm>
            <a:off x="9066958" y="3177441"/>
            <a:ext cx="678500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1,2,3,4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-8" t="69852" r="8" b="358"/>
          <a:stretch/>
        </p:blipFill>
        <p:spPr>
          <a:xfrm>
            <a:off x="25400" y="-237725"/>
            <a:ext cx="4419880" cy="1755689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268345" y="2403950"/>
            <a:ext cx="10706451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the small dataset of ten features</a:t>
            </a:r>
          </a:p>
          <a:p>
            <a:endParaRPr lang="en-US" dirty="0"/>
          </a:p>
          <a:p>
            <a:r>
              <a:rPr lang="en-US" dirty="0"/>
              <a:t>Two are strongly related to the class (and to each other)</a:t>
            </a:r>
          </a:p>
          <a:p>
            <a:r>
              <a:rPr lang="en-US" dirty="0">
                <a:solidFill>
                  <a:srgbClr val="7030A0"/>
                </a:solidFill>
              </a:rPr>
              <a:t>One is weakly related to the class</a:t>
            </a:r>
          </a:p>
          <a:p>
            <a:r>
              <a:rPr lang="en-US" dirty="0">
                <a:solidFill>
                  <a:srgbClr val="00B0F0"/>
                </a:solidFill>
              </a:rPr>
              <a:t>The rest are random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Thus for say, 65, the answer should be…</a:t>
            </a:r>
          </a:p>
          <a:p>
            <a:r>
              <a:rPr lang="en-US" sz="2400" dirty="0"/>
              <a:t>[4 7 9] accuracy 0.89</a:t>
            </a:r>
          </a:p>
          <a:p>
            <a:r>
              <a:rPr lang="en-US" dirty="0"/>
              <a:t>You might have gotten </a:t>
            </a:r>
          </a:p>
          <a:p>
            <a:r>
              <a:rPr lang="en-US" sz="2400" dirty="0"/>
              <a:t>[4 9] accuracy 0.94      or      [4 9 2] accuracy 0.95  </a:t>
            </a:r>
            <a:r>
              <a:rPr lang="en-US" sz="2400" dirty="0" err="1"/>
              <a:t>etc</a:t>
            </a:r>
            <a:endParaRPr lang="en-US" sz="2400" dirty="0"/>
          </a:p>
          <a:p>
            <a:endParaRPr lang="en-US" dirty="0"/>
          </a:p>
          <a:p>
            <a:r>
              <a:rPr lang="en-US" b="1" dirty="0"/>
              <a:t>This counts as a success, </a:t>
            </a:r>
            <a:r>
              <a:rPr lang="en-US" dirty="0"/>
              <a:t>the small size of the training data, means you might have missed the </a:t>
            </a:r>
            <a:r>
              <a:rPr lang="en-US" dirty="0">
                <a:solidFill>
                  <a:srgbClr val="7030A0"/>
                </a:solidFill>
              </a:rPr>
              <a:t>weak feature</a:t>
            </a:r>
            <a:r>
              <a:rPr lang="en-US" dirty="0"/>
              <a:t>, and you might have added a </a:t>
            </a:r>
            <a:r>
              <a:rPr lang="en-US" dirty="0">
                <a:solidFill>
                  <a:srgbClr val="00B0F0"/>
                </a:solidFill>
              </a:rPr>
              <a:t>random feature </a:t>
            </a:r>
            <a:r>
              <a:rPr lang="en-US" dirty="0"/>
              <a:t>that adds a tiny bit of spurious accuracy.  So long as you got the two strong features, all is good.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D3BA19C-5692-4C4B-83D1-E12B8DE33D90}"/>
              </a:ext>
            </a:extLst>
          </p:cNvPr>
          <p:cNvSpPr txBox="1"/>
          <p:nvPr/>
        </p:nvSpPr>
        <p:spPr>
          <a:xfrm>
            <a:off x="4413086" y="0"/>
            <a:ext cx="171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(made up numbers, these are not the true answers for this class)</a:t>
            </a:r>
          </a:p>
        </p:txBody>
      </p:sp>
    </p:spTree>
    <p:extLst>
      <p:ext uri="{BB962C8B-B14F-4D97-AF65-F5344CB8AC3E}">
        <p14:creationId xmlns:p14="http://schemas.microsoft.com/office/powerpoint/2010/main" val="3152199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2" name="Line 3"/>
          <p:cNvSpPr>
            <a:spLocks noChangeShapeType="1"/>
          </p:cNvSpPr>
          <p:nvPr/>
        </p:nvSpPr>
        <p:spPr bwMode="auto">
          <a:xfrm flipH="1">
            <a:off x="9034390" y="1874721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3" name="Line 4"/>
          <p:cNvSpPr>
            <a:spLocks noChangeShapeType="1"/>
          </p:cNvSpPr>
          <p:nvPr/>
        </p:nvSpPr>
        <p:spPr bwMode="auto">
          <a:xfrm flipH="1">
            <a:off x="8277184" y="528577"/>
            <a:ext cx="82505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4" name="Line 5"/>
          <p:cNvSpPr>
            <a:spLocks noChangeShapeType="1"/>
          </p:cNvSpPr>
          <p:nvPr/>
        </p:nvSpPr>
        <p:spPr bwMode="auto">
          <a:xfrm>
            <a:off x="9536480" y="528577"/>
            <a:ext cx="82505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5" name="Line 6"/>
          <p:cNvSpPr>
            <a:spLocks noChangeShapeType="1"/>
          </p:cNvSpPr>
          <p:nvPr/>
        </p:nvSpPr>
        <p:spPr bwMode="auto">
          <a:xfrm flipH="1">
            <a:off x="9015392" y="615425"/>
            <a:ext cx="217120" cy="260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6" name="Line 7"/>
          <p:cNvSpPr>
            <a:spLocks noChangeShapeType="1"/>
          </p:cNvSpPr>
          <p:nvPr/>
        </p:nvSpPr>
        <p:spPr bwMode="auto">
          <a:xfrm>
            <a:off x="9406208" y="615425"/>
            <a:ext cx="217120" cy="260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7" name="Line 8"/>
          <p:cNvSpPr>
            <a:spLocks noChangeShapeType="1"/>
          </p:cNvSpPr>
          <p:nvPr/>
        </p:nvSpPr>
        <p:spPr bwMode="auto">
          <a:xfrm flipH="1">
            <a:off x="7278432" y="1093089"/>
            <a:ext cx="564512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8" name="Line 9"/>
          <p:cNvSpPr>
            <a:spLocks noChangeShapeType="1"/>
          </p:cNvSpPr>
          <p:nvPr/>
        </p:nvSpPr>
        <p:spPr bwMode="auto">
          <a:xfrm>
            <a:off x="8060064" y="1179937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9" name="Line 10"/>
          <p:cNvSpPr>
            <a:spLocks noChangeShapeType="1"/>
          </p:cNvSpPr>
          <p:nvPr/>
        </p:nvSpPr>
        <p:spPr bwMode="auto">
          <a:xfrm>
            <a:off x="8277184" y="1136513"/>
            <a:ext cx="1302720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0" name="Line 11"/>
          <p:cNvSpPr>
            <a:spLocks noChangeShapeType="1"/>
          </p:cNvSpPr>
          <p:nvPr/>
        </p:nvSpPr>
        <p:spPr bwMode="auto">
          <a:xfrm flipH="1">
            <a:off x="7452128" y="1136513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1" name="Line 12"/>
          <p:cNvSpPr>
            <a:spLocks noChangeShapeType="1"/>
          </p:cNvSpPr>
          <p:nvPr/>
        </p:nvSpPr>
        <p:spPr bwMode="auto">
          <a:xfrm>
            <a:off x="8885120" y="1179937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2" name="Line 13"/>
          <p:cNvSpPr>
            <a:spLocks noChangeShapeType="1"/>
          </p:cNvSpPr>
          <p:nvPr/>
        </p:nvSpPr>
        <p:spPr bwMode="auto">
          <a:xfrm>
            <a:off x="9102240" y="1136513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3" name="Line 14"/>
          <p:cNvSpPr>
            <a:spLocks noChangeShapeType="1"/>
          </p:cNvSpPr>
          <p:nvPr/>
        </p:nvSpPr>
        <p:spPr bwMode="auto">
          <a:xfrm flipH="1">
            <a:off x="8277184" y="1093089"/>
            <a:ext cx="1215872" cy="521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4" name="Line 15"/>
          <p:cNvSpPr>
            <a:spLocks noChangeShapeType="1"/>
          </p:cNvSpPr>
          <p:nvPr/>
        </p:nvSpPr>
        <p:spPr bwMode="auto">
          <a:xfrm flipH="1">
            <a:off x="9058816" y="1179937"/>
            <a:ext cx="564512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5" name="Line 16"/>
          <p:cNvSpPr>
            <a:spLocks noChangeShapeType="1"/>
          </p:cNvSpPr>
          <p:nvPr/>
        </p:nvSpPr>
        <p:spPr bwMode="auto">
          <a:xfrm>
            <a:off x="9927296" y="1136513"/>
            <a:ext cx="1215872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6" name="Line 17"/>
          <p:cNvSpPr>
            <a:spLocks noChangeShapeType="1"/>
          </p:cNvSpPr>
          <p:nvPr/>
        </p:nvSpPr>
        <p:spPr bwMode="auto">
          <a:xfrm flipH="1">
            <a:off x="9797024" y="1093089"/>
            <a:ext cx="52108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7" name="Line 18"/>
          <p:cNvSpPr>
            <a:spLocks noChangeShapeType="1"/>
          </p:cNvSpPr>
          <p:nvPr/>
        </p:nvSpPr>
        <p:spPr bwMode="auto">
          <a:xfrm>
            <a:off x="10535232" y="1179937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8" name="Line 19"/>
          <p:cNvSpPr>
            <a:spLocks noChangeShapeType="1"/>
          </p:cNvSpPr>
          <p:nvPr/>
        </p:nvSpPr>
        <p:spPr bwMode="auto">
          <a:xfrm>
            <a:off x="10795776" y="1093089"/>
            <a:ext cx="52108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9" name="Line 20"/>
          <p:cNvSpPr>
            <a:spLocks noChangeShapeType="1"/>
          </p:cNvSpPr>
          <p:nvPr/>
        </p:nvSpPr>
        <p:spPr bwMode="auto">
          <a:xfrm>
            <a:off x="7235008" y="1961569"/>
            <a:ext cx="173696" cy="3473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0" name="Line 21"/>
          <p:cNvSpPr>
            <a:spLocks noChangeShapeType="1"/>
          </p:cNvSpPr>
          <p:nvPr/>
        </p:nvSpPr>
        <p:spPr bwMode="auto">
          <a:xfrm>
            <a:off x="7495552" y="1874721"/>
            <a:ext cx="95532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1" name="Line 22"/>
          <p:cNvSpPr>
            <a:spLocks noChangeShapeType="1"/>
          </p:cNvSpPr>
          <p:nvPr/>
        </p:nvSpPr>
        <p:spPr bwMode="auto">
          <a:xfrm flipH="1">
            <a:off x="7696388" y="1969710"/>
            <a:ext cx="303968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2" name="Line 23"/>
          <p:cNvSpPr>
            <a:spLocks noChangeShapeType="1"/>
          </p:cNvSpPr>
          <p:nvPr/>
        </p:nvSpPr>
        <p:spPr bwMode="auto">
          <a:xfrm>
            <a:off x="8320608" y="1874721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3" name="Line 24"/>
          <p:cNvSpPr>
            <a:spLocks noChangeShapeType="1"/>
          </p:cNvSpPr>
          <p:nvPr/>
        </p:nvSpPr>
        <p:spPr bwMode="auto">
          <a:xfrm flipH="1">
            <a:off x="7902652" y="1915431"/>
            <a:ext cx="79791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4" name="Line 25"/>
          <p:cNvSpPr>
            <a:spLocks noChangeShapeType="1"/>
          </p:cNvSpPr>
          <p:nvPr/>
        </p:nvSpPr>
        <p:spPr bwMode="auto">
          <a:xfrm>
            <a:off x="9102240" y="1918145"/>
            <a:ext cx="169353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5" name="Line 26"/>
          <p:cNvSpPr>
            <a:spLocks noChangeShapeType="1"/>
          </p:cNvSpPr>
          <p:nvPr/>
        </p:nvSpPr>
        <p:spPr bwMode="auto">
          <a:xfrm flipH="1">
            <a:off x="8765704" y="1874721"/>
            <a:ext cx="694784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6" name="Line 27"/>
          <p:cNvSpPr>
            <a:spLocks noChangeShapeType="1"/>
          </p:cNvSpPr>
          <p:nvPr/>
        </p:nvSpPr>
        <p:spPr bwMode="auto">
          <a:xfrm>
            <a:off x="9710176" y="1961569"/>
            <a:ext cx="173696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7" name="Line 28"/>
          <p:cNvSpPr>
            <a:spLocks noChangeShapeType="1"/>
          </p:cNvSpPr>
          <p:nvPr/>
        </p:nvSpPr>
        <p:spPr bwMode="auto">
          <a:xfrm>
            <a:off x="10535232" y="1961569"/>
            <a:ext cx="477664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8" name="Line 29"/>
          <p:cNvSpPr>
            <a:spLocks noChangeShapeType="1"/>
          </p:cNvSpPr>
          <p:nvPr/>
        </p:nvSpPr>
        <p:spPr bwMode="auto">
          <a:xfrm flipH="1">
            <a:off x="10155272" y="1866579"/>
            <a:ext cx="95532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9" name="Line 30"/>
          <p:cNvSpPr>
            <a:spLocks noChangeShapeType="1"/>
          </p:cNvSpPr>
          <p:nvPr/>
        </p:nvSpPr>
        <p:spPr bwMode="auto">
          <a:xfrm flipH="1">
            <a:off x="11230015" y="1961569"/>
            <a:ext cx="130272" cy="3473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80" name="Line 31"/>
          <p:cNvSpPr>
            <a:spLocks noChangeShapeType="1"/>
          </p:cNvSpPr>
          <p:nvPr/>
        </p:nvSpPr>
        <p:spPr bwMode="auto">
          <a:xfrm>
            <a:off x="7538976" y="2743200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81" name="Line 32"/>
          <p:cNvSpPr>
            <a:spLocks noChangeShapeType="1"/>
          </p:cNvSpPr>
          <p:nvPr/>
        </p:nvSpPr>
        <p:spPr bwMode="auto">
          <a:xfrm flipH="1">
            <a:off x="9753600" y="2743200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82" name="Line 33"/>
          <p:cNvSpPr>
            <a:spLocks noChangeShapeType="1"/>
          </p:cNvSpPr>
          <p:nvPr/>
        </p:nvSpPr>
        <p:spPr bwMode="auto">
          <a:xfrm>
            <a:off x="8711424" y="2743200"/>
            <a:ext cx="347392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83" name="Line 34"/>
          <p:cNvSpPr>
            <a:spLocks noChangeShapeType="1"/>
          </p:cNvSpPr>
          <p:nvPr/>
        </p:nvSpPr>
        <p:spPr bwMode="auto">
          <a:xfrm flipH="1">
            <a:off x="9579904" y="2743200"/>
            <a:ext cx="347392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84" name="Oval 35"/>
          <p:cNvSpPr>
            <a:spLocks noChangeArrowheads="1"/>
          </p:cNvSpPr>
          <p:nvPr/>
        </p:nvSpPr>
        <p:spPr bwMode="auto">
          <a:xfrm>
            <a:off x="7818518" y="875970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85" name="Oval 36"/>
          <p:cNvSpPr>
            <a:spLocks noChangeArrowheads="1"/>
          </p:cNvSpPr>
          <p:nvPr/>
        </p:nvSpPr>
        <p:spPr bwMode="auto">
          <a:xfrm>
            <a:off x="9102240" y="354881"/>
            <a:ext cx="434240" cy="260544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86" name="Oval 37"/>
          <p:cNvSpPr>
            <a:spLocks noChangeArrowheads="1"/>
          </p:cNvSpPr>
          <p:nvPr/>
        </p:nvSpPr>
        <p:spPr bwMode="auto">
          <a:xfrm>
            <a:off x="10293686" y="875970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87" name="Oval 38"/>
          <p:cNvSpPr>
            <a:spLocks noChangeArrowheads="1"/>
          </p:cNvSpPr>
          <p:nvPr/>
        </p:nvSpPr>
        <p:spPr bwMode="auto">
          <a:xfrm>
            <a:off x="9468630" y="875970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88" name="Oval 39"/>
          <p:cNvSpPr>
            <a:spLocks noChangeArrowheads="1"/>
          </p:cNvSpPr>
          <p:nvPr/>
        </p:nvSpPr>
        <p:spPr bwMode="auto">
          <a:xfrm>
            <a:off x="8643574" y="875970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89" name="Oval 40"/>
          <p:cNvSpPr>
            <a:spLocks noChangeArrowheads="1"/>
          </p:cNvSpPr>
          <p:nvPr/>
        </p:nvSpPr>
        <p:spPr bwMode="auto">
          <a:xfrm>
            <a:off x="6918375" y="1569849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0" name="Oval 41"/>
          <p:cNvSpPr>
            <a:spLocks noChangeArrowheads="1"/>
          </p:cNvSpPr>
          <p:nvPr/>
        </p:nvSpPr>
        <p:spPr bwMode="auto">
          <a:xfrm>
            <a:off x="7177110" y="2265537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1" name="Oval 42"/>
          <p:cNvSpPr>
            <a:spLocks noChangeArrowheads="1"/>
          </p:cNvSpPr>
          <p:nvPr/>
        </p:nvSpPr>
        <p:spPr bwMode="auto">
          <a:xfrm>
            <a:off x="8335083" y="2265537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2" name="Oval 43"/>
          <p:cNvSpPr>
            <a:spLocks noChangeArrowheads="1"/>
          </p:cNvSpPr>
          <p:nvPr/>
        </p:nvSpPr>
        <p:spPr bwMode="auto">
          <a:xfrm>
            <a:off x="9493056" y="2265537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3" name="Oval 44"/>
          <p:cNvSpPr>
            <a:spLocks noChangeArrowheads="1"/>
          </p:cNvSpPr>
          <p:nvPr/>
        </p:nvSpPr>
        <p:spPr bwMode="auto">
          <a:xfrm>
            <a:off x="10651029" y="2265537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4" name="Oval 45"/>
          <p:cNvSpPr>
            <a:spLocks noChangeArrowheads="1"/>
          </p:cNvSpPr>
          <p:nvPr/>
        </p:nvSpPr>
        <p:spPr bwMode="auto">
          <a:xfrm>
            <a:off x="8841696" y="3003744"/>
            <a:ext cx="955328" cy="57536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5" name="Oval 46"/>
          <p:cNvSpPr>
            <a:spLocks noChangeArrowheads="1"/>
          </p:cNvSpPr>
          <p:nvPr/>
        </p:nvSpPr>
        <p:spPr bwMode="auto">
          <a:xfrm>
            <a:off x="11065366" y="1569849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6" name="Oval 47"/>
          <p:cNvSpPr>
            <a:spLocks noChangeArrowheads="1"/>
          </p:cNvSpPr>
          <p:nvPr/>
        </p:nvSpPr>
        <p:spPr bwMode="auto">
          <a:xfrm>
            <a:off x="7747049" y="1569849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7" name="Oval 48"/>
          <p:cNvSpPr>
            <a:spLocks noChangeArrowheads="1"/>
          </p:cNvSpPr>
          <p:nvPr/>
        </p:nvSpPr>
        <p:spPr bwMode="auto">
          <a:xfrm>
            <a:off x="8576629" y="1569849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8" name="Oval 49"/>
          <p:cNvSpPr>
            <a:spLocks noChangeArrowheads="1"/>
          </p:cNvSpPr>
          <p:nvPr/>
        </p:nvSpPr>
        <p:spPr bwMode="auto">
          <a:xfrm>
            <a:off x="9406208" y="1569849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9" name="Oval 50"/>
          <p:cNvSpPr>
            <a:spLocks noChangeArrowheads="1"/>
          </p:cNvSpPr>
          <p:nvPr/>
        </p:nvSpPr>
        <p:spPr bwMode="auto">
          <a:xfrm>
            <a:off x="10235787" y="1569849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500" name="Text Box 51"/>
          <p:cNvSpPr txBox="1">
            <a:spLocks noChangeArrowheads="1"/>
          </p:cNvSpPr>
          <p:nvPr/>
        </p:nvSpPr>
        <p:spPr bwMode="auto">
          <a:xfrm>
            <a:off x="7989500" y="919394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</a:t>
            </a:r>
          </a:p>
        </p:txBody>
      </p:sp>
      <p:sp>
        <p:nvSpPr>
          <p:cNvPr id="2501" name="Text Box 52"/>
          <p:cNvSpPr txBox="1">
            <a:spLocks noChangeArrowheads="1"/>
          </p:cNvSpPr>
          <p:nvPr/>
        </p:nvSpPr>
        <p:spPr bwMode="auto">
          <a:xfrm>
            <a:off x="8814556" y="919394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</a:t>
            </a:r>
          </a:p>
        </p:txBody>
      </p:sp>
      <p:sp>
        <p:nvSpPr>
          <p:cNvPr id="2502" name="Text Box 53"/>
          <p:cNvSpPr txBox="1">
            <a:spLocks noChangeArrowheads="1"/>
          </p:cNvSpPr>
          <p:nvPr/>
        </p:nvSpPr>
        <p:spPr bwMode="auto">
          <a:xfrm>
            <a:off x="9639612" y="919394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</a:t>
            </a:r>
          </a:p>
        </p:txBody>
      </p:sp>
      <p:sp>
        <p:nvSpPr>
          <p:cNvPr id="2503" name="Text Box 54"/>
          <p:cNvSpPr txBox="1">
            <a:spLocks noChangeArrowheads="1"/>
          </p:cNvSpPr>
          <p:nvPr/>
        </p:nvSpPr>
        <p:spPr bwMode="auto">
          <a:xfrm>
            <a:off x="10464668" y="919394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4</a:t>
            </a:r>
          </a:p>
        </p:txBody>
      </p:sp>
      <p:sp>
        <p:nvSpPr>
          <p:cNvPr id="2504" name="Text Box 55"/>
          <p:cNvSpPr txBox="1">
            <a:spLocks noChangeArrowheads="1"/>
          </p:cNvSpPr>
          <p:nvPr/>
        </p:nvSpPr>
        <p:spPr bwMode="auto">
          <a:xfrm>
            <a:off x="11246300" y="1657602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3,4</a:t>
            </a:r>
          </a:p>
        </p:txBody>
      </p:sp>
      <p:sp>
        <p:nvSpPr>
          <p:cNvPr id="2505" name="Text Box 56"/>
          <p:cNvSpPr txBox="1">
            <a:spLocks noChangeArrowheads="1"/>
          </p:cNvSpPr>
          <p:nvPr/>
        </p:nvSpPr>
        <p:spPr bwMode="auto">
          <a:xfrm>
            <a:off x="10412198" y="1657602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2,4</a:t>
            </a:r>
          </a:p>
        </p:txBody>
      </p:sp>
      <p:sp>
        <p:nvSpPr>
          <p:cNvPr id="2506" name="Text Box 57"/>
          <p:cNvSpPr txBox="1">
            <a:spLocks noChangeArrowheads="1"/>
          </p:cNvSpPr>
          <p:nvPr/>
        </p:nvSpPr>
        <p:spPr bwMode="auto">
          <a:xfrm>
            <a:off x="9578095" y="1657602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1,4</a:t>
            </a:r>
          </a:p>
        </p:txBody>
      </p:sp>
      <p:sp>
        <p:nvSpPr>
          <p:cNvPr id="2507" name="Text Box 58"/>
          <p:cNvSpPr txBox="1">
            <a:spLocks noChangeArrowheads="1"/>
          </p:cNvSpPr>
          <p:nvPr/>
        </p:nvSpPr>
        <p:spPr bwMode="auto">
          <a:xfrm>
            <a:off x="8744898" y="1657602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2,3</a:t>
            </a:r>
          </a:p>
        </p:txBody>
      </p:sp>
      <p:sp>
        <p:nvSpPr>
          <p:cNvPr id="2508" name="Text Box 59"/>
          <p:cNvSpPr txBox="1">
            <a:spLocks noChangeArrowheads="1"/>
          </p:cNvSpPr>
          <p:nvPr/>
        </p:nvSpPr>
        <p:spPr bwMode="auto">
          <a:xfrm>
            <a:off x="7910795" y="1657602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1,3</a:t>
            </a:r>
          </a:p>
        </p:txBody>
      </p:sp>
      <p:sp>
        <p:nvSpPr>
          <p:cNvPr id="2509" name="Text Box 60"/>
          <p:cNvSpPr txBox="1">
            <a:spLocks noChangeArrowheads="1"/>
          </p:cNvSpPr>
          <p:nvPr/>
        </p:nvSpPr>
        <p:spPr bwMode="auto">
          <a:xfrm>
            <a:off x="7077597" y="1657602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</a:t>
            </a:r>
          </a:p>
        </p:txBody>
      </p:sp>
      <p:sp>
        <p:nvSpPr>
          <p:cNvPr id="2510" name="Text Box 61"/>
          <p:cNvSpPr txBox="1">
            <a:spLocks noChangeArrowheads="1"/>
          </p:cNvSpPr>
          <p:nvPr/>
        </p:nvSpPr>
        <p:spPr bwMode="auto">
          <a:xfrm>
            <a:off x="10841915" y="2387667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2,3,4</a:t>
            </a:r>
          </a:p>
        </p:txBody>
      </p:sp>
      <p:sp>
        <p:nvSpPr>
          <p:cNvPr id="2511" name="Text Box 62"/>
          <p:cNvSpPr txBox="1">
            <a:spLocks noChangeArrowheads="1"/>
          </p:cNvSpPr>
          <p:nvPr/>
        </p:nvSpPr>
        <p:spPr bwMode="auto">
          <a:xfrm>
            <a:off x="9685751" y="2387667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1,3,4</a:t>
            </a:r>
          </a:p>
        </p:txBody>
      </p:sp>
      <p:sp>
        <p:nvSpPr>
          <p:cNvPr id="2512" name="Text Box 63"/>
          <p:cNvSpPr txBox="1">
            <a:spLocks noChangeArrowheads="1"/>
          </p:cNvSpPr>
          <p:nvPr/>
        </p:nvSpPr>
        <p:spPr bwMode="auto">
          <a:xfrm>
            <a:off x="8529587" y="2387667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1,2,4</a:t>
            </a:r>
          </a:p>
        </p:txBody>
      </p:sp>
      <p:sp>
        <p:nvSpPr>
          <p:cNvPr id="2513" name="Text Box 64"/>
          <p:cNvSpPr txBox="1">
            <a:spLocks noChangeArrowheads="1"/>
          </p:cNvSpPr>
          <p:nvPr/>
        </p:nvSpPr>
        <p:spPr bwMode="auto">
          <a:xfrm>
            <a:off x="7373423" y="2387667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1,2,3</a:t>
            </a:r>
          </a:p>
        </p:txBody>
      </p:sp>
      <p:sp>
        <p:nvSpPr>
          <p:cNvPr id="2514" name="Text Box 65"/>
          <p:cNvSpPr txBox="1">
            <a:spLocks noChangeArrowheads="1"/>
          </p:cNvSpPr>
          <p:nvPr/>
        </p:nvSpPr>
        <p:spPr bwMode="auto">
          <a:xfrm>
            <a:off x="9066958" y="3177441"/>
            <a:ext cx="678500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1,2,3,4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8345" y="2403950"/>
            <a:ext cx="1070645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the big dataset with 50 features</a:t>
            </a:r>
          </a:p>
          <a:p>
            <a:endParaRPr lang="en-US" dirty="0"/>
          </a:p>
          <a:p>
            <a:r>
              <a:rPr lang="en-US" dirty="0"/>
              <a:t>Two are strongly related to the class (and to each other)</a:t>
            </a:r>
          </a:p>
          <a:p>
            <a:r>
              <a:rPr lang="en-US" dirty="0">
                <a:solidFill>
                  <a:srgbClr val="7030A0"/>
                </a:solidFill>
              </a:rPr>
              <a:t>One is weakly related to the class</a:t>
            </a:r>
          </a:p>
          <a:p>
            <a:r>
              <a:rPr lang="en-US" dirty="0">
                <a:solidFill>
                  <a:srgbClr val="00B0F0"/>
                </a:solidFill>
              </a:rPr>
              <a:t>The rest are random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Thus for say, 65, the answer should be…</a:t>
            </a:r>
          </a:p>
          <a:p>
            <a:r>
              <a:rPr lang="en-US" sz="2400" dirty="0"/>
              <a:t>[50 91 16] accuracy 0.91</a:t>
            </a:r>
          </a:p>
          <a:p>
            <a:r>
              <a:rPr lang="en-US" dirty="0"/>
              <a:t>Here many people will get something like…</a:t>
            </a:r>
          </a:p>
          <a:p>
            <a:r>
              <a:rPr lang="en-US" sz="2400" dirty="0"/>
              <a:t>[50 91 2 7 55 95 7 22] accuracy 0.99   </a:t>
            </a:r>
            <a:endParaRPr lang="en-US" dirty="0"/>
          </a:p>
          <a:p>
            <a:r>
              <a:rPr lang="en-US" dirty="0"/>
              <a:t>What is going on?  With so many extra features to search thru, some random features will look good by chance.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80" y="-1449836"/>
            <a:ext cx="4772025" cy="3365267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034E77C0-8226-4C64-B8F1-0183ECE03DF4}"/>
              </a:ext>
            </a:extLst>
          </p:cNvPr>
          <p:cNvSpPr txBox="1"/>
          <p:nvPr/>
        </p:nvSpPr>
        <p:spPr>
          <a:xfrm>
            <a:off x="4867011" y="0"/>
            <a:ext cx="171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(made up numbers, these are not the true answers for this class)</a:t>
            </a:r>
          </a:p>
        </p:txBody>
      </p:sp>
    </p:spTree>
    <p:extLst>
      <p:ext uri="{BB962C8B-B14F-4D97-AF65-F5344CB8AC3E}">
        <p14:creationId xmlns:p14="http://schemas.microsoft.com/office/powerpoint/2010/main" val="2485671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2" name="Line 3"/>
          <p:cNvSpPr>
            <a:spLocks noChangeShapeType="1"/>
          </p:cNvSpPr>
          <p:nvPr/>
        </p:nvSpPr>
        <p:spPr bwMode="auto">
          <a:xfrm flipH="1">
            <a:off x="3737148" y="4989806"/>
            <a:ext cx="1259296" cy="477664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3" name="Line 4"/>
          <p:cNvSpPr>
            <a:spLocks noChangeShapeType="1"/>
          </p:cNvSpPr>
          <p:nvPr/>
        </p:nvSpPr>
        <p:spPr bwMode="auto">
          <a:xfrm flipH="1">
            <a:off x="2979942" y="3643662"/>
            <a:ext cx="825056" cy="390816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4" name="Line 5"/>
          <p:cNvSpPr>
            <a:spLocks noChangeShapeType="1"/>
          </p:cNvSpPr>
          <p:nvPr/>
        </p:nvSpPr>
        <p:spPr bwMode="auto">
          <a:xfrm>
            <a:off x="4239238" y="3643662"/>
            <a:ext cx="825056" cy="390816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5" name="Line 6"/>
          <p:cNvSpPr>
            <a:spLocks noChangeShapeType="1"/>
          </p:cNvSpPr>
          <p:nvPr/>
        </p:nvSpPr>
        <p:spPr bwMode="auto">
          <a:xfrm flipH="1">
            <a:off x="3718150" y="3730510"/>
            <a:ext cx="217120" cy="260544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6" name="Line 7"/>
          <p:cNvSpPr>
            <a:spLocks noChangeShapeType="1"/>
          </p:cNvSpPr>
          <p:nvPr/>
        </p:nvSpPr>
        <p:spPr bwMode="auto">
          <a:xfrm>
            <a:off x="4108966" y="3730510"/>
            <a:ext cx="217120" cy="260544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7" name="Line 8"/>
          <p:cNvSpPr>
            <a:spLocks noChangeShapeType="1"/>
          </p:cNvSpPr>
          <p:nvPr/>
        </p:nvSpPr>
        <p:spPr bwMode="auto">
          <a:xfrm flipH="1">
            <a:off x="1981190" y="4208174"/>
            <a:ext cx="564512" cy="477664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8" name="Line 9"/>
          <p:cNvSpPr>
            <a:spLocks noChangeShapeType="1"/>
          </p:cNvSpPr>
          <p:nvPr/>
        </p:nvSpPr>
        <p:spPr bwMode="auto">
          <a:xfrm>
            <a:off x="2762822" y="4295022"/>
            <a:ext cx="0" cy="390816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9" name="Line 10"/>
          <p:cNvSpPr>
            <a:spLocks noChangeShapeType="1"/>
          </p:cNvSpPr>
          <p:nvPr/>
        </p:nvSpPr>
        <p:spPr bwMode="auto">
          <a:xfrm>
            <a:off x="2979942" y="4251598"/>
            <a:ext cx="1302720" cy="43424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0" name="Line 11"/>
          <p:cNvSpPr>
            <a:spLocks noChangeShapeType="1"/>
          </p:cNvSpPr>
          <p:nvPr/>
        </p:nvSpPr>
        <p:spPr bwMode="auto">
          <a:xfrm flipH="1">
            <a:off x="2154886" y="4251598"/>
            <a:ext cx="1259296" cy="477664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1" name="Line 12"/>
          <p:cNvSpPr>
            <a:spLocks noChangeShapeType="1"/>
          </p:cNvSpPr>
          <p:nvPr/>
        </p:nvSpPr>
        <p:spPr bwMode="auto">
          <a:xfrm>
            <a:off x="3587878" y="4295022"/>
            <a:ext cx="0" cy="390816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2" name="Line 13"/>
          <p:cNvSpPr>
            <a:spLocks noChangeShapeType="1"/>
          </p:cNvSpPr>
          <p:nvPr/>
        </p:nvSpPr>
        <p:spPr bwMode="auto">
          <a:xfrm>
            <a:off x="3804998" y="4251598"/>
            <a:ext cx="1346144" cy="43424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3" name="Line 14"/>
          <p:cNvSpPr>
            <a:spLocks noChangeShapeType="1"/>
          </p:cNvSpPr>
          <p:nvPr/>
        </p:nvSpPr>
        <p:spPr bwMode="auto">
          <a:xfrm flipH="1">
            <a:off x="2979942" y="4208174"/>
            <a:ext cx="1215872" cy="521088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4" name="Line 15"/>
          <p:cNvSpPr>
            <a:spLocks noChangeShapeType="1"/>
          </p:cNvSpPr>
          <p:nvPr/>
        </p:nvSpPr>
        <p:spPr bwMode="auto">
          <a:xfrm flipH="1">
            <a:off x="3761574" y="4295022"/>
            <a:ext cx="564512" cy="43424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5" name="Line 16"/>
          <p:cNvSpPr>
            <a:spLocks noChangeShapeType="1"/>
          </p:cNvSpPr>
          <p:nvPr/>
        </p:nvSpPr>
        <p:spPr bwMode="auto">
          <a:xfrm>
            <a:off x="4630054" y="4251598"/>
            <a:ext cx="1215872" cy="477664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6" name="Line 17"/>
          <p:cNvSpPr>
            <a:spLocks noChangeShapeType="1"/>
          </p:cNvSpPr>
          <p:nvPr/>
        </p:nvSpPr>
        <p:spPr bwMode="auto">
          <a:xfrm flipH="1">
            <a:off x="4499782" y="4208174"/>
            <a:ext cx="521088" cy="477664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7" name="Line 18"/>
          <p:cNvSpPr>
            <a:spLocks noChangeShapeType="1"/>
          </p:cNvSpPr>
          <p:nvPr/>
        </p:nvSpPr>
        <p:spPr bwMode="auto">
          <a:xfrm>
            <a:off x="5237990" y="4295022"/>
            <a:ext cx="0" cy="390816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8" name="Line 19"/>
          <p:cNvSpPr>
            <a:spLocks noChangeShapeType="1"/>
          </p:cNvSpPr>
          <p:nvPr/>
        </p:nvSpPr>
        <p:spPr bwMode="auto">
          <a:xfrm>
            <a:off x="5498534" y="4208174"/>
            <a:ext cx="521088" cy="477664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9" name="Line 20"/>
          <p:cNvSpPr>
            <a:spLocks noChangeShapeType="1"/>
          </p:cNvSpPr>
          <p:nvPr/>
        </p:nvSpPr>
        <p:spPr bwMode="auto">
          <a:xfrm>
            <a:off x="1937766" y="5076654"/>
            <a:ext cx="173696" cy="347392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0" name="Line 21"/>
          <p:cNvSpPr>
            <a:spLocks noChangeShapeType="1"/>
          </p:cNvSpPr>
          <p:nvPr/>
        </p:nvSpPr>
        <p:spPr bwMode="auto">
          <a:xfrm>
            <a:off x="2198310" y="4989806"/>
            <a:ext cx="955328" cy="477664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1" name="Line 22"/>
          <p:cNvSpPr>
            <a:spLocks noChangeShapeType="1"/>
          </p:cNvSpPr>
          <p:nvPr/>
        </p:nvSpPr>
        <p:spPr bwMode="auto">
          <a:xfrm flipH="1">
            <a:off x="2399146" y="5084795"/>
            <a:ext cx="303968" cy="303968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2" name="Line 23"/>
          <p:cNvSpPr>
            <a:spLocks noChangeShapeType="1"/>
          </p:cNvSpPr>
          <p:nvPr/>
        </p:nvSpPr>
        <p:spPr bwMode="auto">
          <a:xfrm>
            <a:off x="3023366" y="4989806"/>
            <a:ext cx="1259296" cy="477664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3" name="Line 24"/>
          <p:cNvSpPr>
            <a:spLocks noChangeShapeType="1"/>
          </p:cNvSpPr>
          <p:nvPr/>
        </p:nvSpPr>
        <p:spPr bwMode="auto">
          <a:xfrm flipH="1">
            <a:off x="2605410" y="5030516"/>
            <a:ext cx="797916" cy="477664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4" name="Line 25"/>
          <p:cNvSpPr>
            <a:spLocks noChangeShapeType="1"/>
          </p:cNvSpPr>
          <p:nvPr/>
        </p:nvSpPr>
        <p:spPr bwMode="auto">
          <a:xfrm>
            <a:off x="3804998" y="5033230"/>
            <a:ext cx="1693536" cy="390816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5" name="Line 26"/>
          <p:cNvSpPr>
            <a:spLocks noChangeShapeType="1"/>
          </p:cNvSpPr>
          <p:nvPr/>
        </p:nvSpPr>
        <p:spPr bwMode="auto">
          <a:xfrm flipH="1">
            <a:off x="3468462" y="4989806"/>
            <a:ext cx="694784" cy="390816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6" name="Line 27"/>
          <p:cNvSpPr>
            <a:spLocks noChangeShapeType="1"/>
          </p:cNvSpPr>
          <p:nvPr/>
        </p:nvSpPr>
        <p:spPr bwMode="auto">
          <a:xfrm>
            <a:off x="4412934" y="5076654"/>
            <a:ext cx="173696" cy="303968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7" name="Line 28"/>
          <p:cNvSpPr>
            <a:spLocks noChangeShapeType="1"/>
          </p:cNvSpPr>
          <p:nvPr/>
        </p:nvSpPr>
        <p:spPr bwMode="auto">
          <a:xfrm>
            <a:off x="5237990" y="5076654"/>
            <a:ext cx="477664" cy="303968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8" name="Line 29"/>
          <p:cNvSpPr>
            <a:spLocks noChangeShapeType="1"/>
          </p:cNvSpPr>
          <p:nvPr/>
        </p:nvSpPr>
        <p:spPr bwMode="auto">
          <a:xfrm flipH="1">
            <a:off x="4858030" y="4981664"/>
            <a:ext cx="95532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9" name="Line 30"/>
          <p:cNvSpPr>
            <a:spLocks noChangeShapeType="1"/>
          </p:cNvSpPr>
          <p:nvPr/>
        </p:nvSpPr>
        <p:spPr bwMode="auto">
          <a:xfrm flipH="1">
            <a:off x="5932773" y="5076654"/>
            <a:ext cx="130272" cy="3473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80" name="Line 31"/>
          <p:cNvSpPr>
            <a:spLocks noChangeShapeType="1"/>
          </p:cNvSpPr>
          <p:nvPr/>
        </p:nvSpPr>
        <p:spPr bwMode="auto">
          <a:xfrm>
            <a:off x="2241734" y="5858285"/>
            <a:ext cx="1346144" cy="43424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81" name="Line 32"/>
          <p:cNvSpPr>
            <a:spLocks noChangeShapeType="1"/>
          </p:cNvSpPr>
          <p:nvPr/>
        </p:nvSpPr>
        <p:spPr bwMode="auto">
          <a:xfrm flipH="1">
            <a:off x="4456358" y="5858285"/>
            <a:ext cx="1346144" cy="43424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82" name="Line 33"/>
          <p:cNvSpPr>
            <a:spLocks noChangeShapeType="1"/>
          </p:cNvSpPr>
          <p:nvPr/>
        </p:nvSpPr>
        <p:spPr bwMode="auto">
          <a:xfrm>
            <a:off x="3414182" y="5858285"/>
            <a:ext cx="347392" cy="303968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83" name="Line 34"/>
          <p:cNvSpPr>
            <a:spLocks noChangeShapeType="1"/>
          </p:cNvSpPr>
          <p:nvPr/>
        </p:nvSpPr>
        <p:spPr bwMode="auto">
          <a:xfrm flipH="1">
            <a:off x="4282662" y="5858285"/>
            <a:ext cx="347392" cy="303968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84" name="Oval 35"/>
          <p:cNvSpPr>
            <a:spLocks noChangeArrowheads="1"/>
          </p:cNvSpPr>
          <p:nvPr/>
        </p:nvSpPr>
        <p:spPr bwMode="auto">
          <a:xfrm>
            <a:off x="2521276" y="3991055"/>
            <a:ext cx="521088" cy="313015"/>
          </a:xfrm>
          <a:prstGeom prst="ellipse">
            <a:avLst/>
          </a:prstGeom>
          <a:noFill/>
          <a:ln w="38100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85" name="Oval 36"/>
          <p:cNvSpPr>
            <a:spLocks noChangeArrowheads="1"/>
          </p:cNvSpPr>
          <p:nvPr/>
        </p:nvSpPr>
        <p:spPr bwMode="auto">
          <a:xfrm>
            <a:off x="3804998" y="3469966"/>
            <a:ext cx="434240" cy="260544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86" name="Oval 37"/>
          <p:cNvSpPr>
            <a:spLocks noChangeArrowheads="1"/>
          </p:cNvSpPr>
          <p:nvPr/>
        </p:nvSpPr>
        <p:spPr bwMode="auto">
          <a:xfrm>
            <a:off x="4996444" y="3991055"/>
            <a:ext cx="521088" cy="313015"/>
          </a:xfrm>
          <a:prstGeom prst="ellipse">
            <a:avLst/>
          </a:prstGeom>
          <a:noFill/>
          <a:ln w="38100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87" name="Oval 38"/>
          <p:cNvSpPr>
            <a:spLocks noChangeArrowheads="1"/>
          </p:cNvSpPr>
          <p:nvPr/>
        </p:nvSpPr>
        <p:spPr bwMode="auto">
          <a:xfrm>
            <a:off x="4171388" y="3991055"/>
            <a:ext cx="521088" cy="313015"/>
          </a:xfrm>
          <a:prstGeom prst="ellips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88" name="Oval 39"/>
          <p:cNvSpPr>
            <a:spLocks noChangeArrowheads="1"/>
          </p:cNvSpPr>
          <p:nvPr/>
        </p:nvSpPr>
        <p:spPr bwMode="auto">
          <a:xfrm>
            <a:off x="3346332" y="3991055"/>
            <a:ext cx="521088" cy="313015"/>
          </a:xfrm>
          <a:prstGeom prst="ellipse">
            <a:avLst/>
          </a:prstGeom>
          <a:noFill/>
          <a:ln w="38100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89" name="Oval 40"/>
          <p:cNvSpPr>
            <a:spLocks noChangeArrowheads="1"/>
          </p:cNvSpPr>
          <p:nvPr/>
        </p:nvSpPr>
        <p:spPr bwMode="auto">
          <a:xfrm>
            <a:off x="1621133" y="4684934"/>
            <a:ext cx="629648" cy="391721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0" name="Oval 41"/>
          <p:cNvSpPr>
            <a:spLocks noChangeArrowheads="1"/>
          </p:cNvSpPr>
          <p:nvPr/>
        </p:nvSpPr>
        <p:spPr bwMode="auto">
          <a:xfrm>
            <a:off x="1879868" y="5380622"/>
            <a:ext cx="781632" cy="470427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1" name="Oval 42"/>
          <p:cNvSpPr>
            <a:spLocks noChangeArrowheads="1"/>
          </p:cNvSpPr>
          <p:nvPr/>
        </p:nvSpPr>
        <p:spPr bwMode="auto">
          <a:xfrm>
            <a:off x="3037841" y="5380622"/>
            <a:ext cx="781632" cy="470427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2" name="Oval 43"/>
          <p:cNvSpPr>
            <a:spLocks noChangeArrowheads="1"/>
          </p:cNvSpPr>
          <p:nvPr/>
        </p:nvSpPr>
        <p:spPr bwMode="auto">
          <a:xfrm>
            <a:off x="4195814" y="5380622"/>
            <a:ext cx="781632" cy="47042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3" name="Oval 44"/>
          <p:cNvSpPr>
            <a:spLocks noChangeArrowheads="1"/>
          </p:cNvSpPr>
          <p:nvPr/>
        </p:nvSpPr>
        <p:spPr bwMode="auto">
          <a:xfrm>
            <a:off x="5353787" y="5380622"/>
            <a:ext cx="781632" cy="47042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4" name="Oval 45"/>
          <p:cNvSpPr>
            <a:spLocks noChangeArrowheads="1"/>
          </p:cNvSpPr>
          <p:nvPr/>
        </p:nvSpPr>
        <p:spPr bwMode="auto">
          <a:xfrm>
            <a:off x="3544454" y="6118829"/>
            <a:ext cx="955328" cy="575368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5" name="Oval 46"/>
          <p:cNvSpPr>
            <a:spLocks noChangeArrowheads="1"/>
          </p:cNvSpPr>
          <p:nvPr/>
        </p:nvSpPr>
        <p:spPr bwMode="auto">
          <a:xfrm>
            <a:off x="5768124" y="4684934"/>
            <a:ext cx="629648" cy="391721"/>
          </a:xfrm>
          <a:prstGeom prst="ellipse">
            <a:avLst/>
          </a:prstGeom>
          <a:noFill/>
          <a:ln w="3810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6" name="Oval 47"/>
          <p:cNvSpPr>
            <a:spLocks noChangeArrowheads="1"/>
          </p:cNvSpPr>
          <p:nvPr/>
        </p:nvSpPr>
        <p:spPr bwMode="auto">
          <a:xfrm>
            <a:off x="2449807" y="4684934"/>
            <a:ext cx="629648" cy="391721"/>
          </a:xfrm>
          <a:prstGeom prst="ellipse">
            <a:avLst/>
          </a:prstGeom>
          <a:noFill/>
          <a:ln w="38100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7" name="Oval 48"/>
          <p:cNvSpPr>
            <a:spLocks noChangeArrowheads="1"/>
          </p:cNvSpPr>
          <p:nvPr/>
        </p:nvSpPr>
        <p:spPr bwMode="auto">
          <a:xfrm>
            <a:off x="3279387" y="4684934"/>
            <a:ext cx="629648" cy="391721"/>
          </a:xfrm>
          <a:prstGeom prst="ellipse">
            <a:avLst/>
          </a:prstGeom>
          <a:noFill/>
          <a:ln w="38100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8" name="Oval 49"/>
          <p:cNvSpPr>
            <a:spLocks noChangeArrowheads="1"/>
          </p:cNvSpPr>
          <p:nvPr/>
        </p:nvSpPr>
        <p:spPr bwMode="auto">
          <a:xfrm>
            <a:off x="4108966" y="4684934"/>
            <a:ext cx="629648" cy="391721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9" name="Oval 50"/>
          <p:cNvSpPr>
            <a:spLocks noChangeArrowheads="1"/>
          </p:cNvSpPr>
          <p:nvPr/>
        </p:nvSpPr>
        <p:spPr bwMode="auto">
          <a:xfrm>
            <a:off x="4938545" y="4684934"/>
            <a:ext cx="629648" cy="391721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500" name="Text Box 51"/>
          <p:cNvSpPr txBox="1">
            <a:spLocks noChangeArrowheads="1"/>
          </p:cNvSpPr>
          <p:nvPr/>
        </p:nvSpPr>
        <p:spPr bwMode="auto">
          <a:xfrm>
            <a:off x="2692258" y="4034479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</a:t>
            </a:r>
          </a:p>
        </p:txBody>
      </p:sp>
      <p:sp>
        <p:nvSpPr>
          <p:cNvPr id="2501" name="Text Box 52"/>
          <p:cNvSpPr txBox="1">
            <a:spLocks noChangeArrowheads="1"/>
          </p:cNvSpPr>
          <p:nvPr/>
        </p:nvSpPr>
        <p:spPr bwMode="auto">
          <a:xfrm>
            <a:off x="3517314" y="4034479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</a:t>
            </a:r>
          </a:p>
        </p:txBody>
      </p:sp>
      <p:sp>
        <p:nvSpPr>
          <p:cNvPr id="2502" name="Text Box 53"/>
          <p:cNvSpPr txBox="1">
            <a:spLocks noChangeArrowheads="1"/>
          </p:cNvSpPr>
          <p:nvPr/>
        </p:nvSpPr>
        <p:spPr bwMode="auto">
          <a:xfrm>
            <a:off x="4342370" y="4034479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</a:t>
            </a:r>
          </a:p>
        </p:txBody>
      </p:sp>
      <p:sp>
        <p:nvSpPr>
          <p:cNvPr id="2503" name="Text Box 54"/>
          <p:cNvSpPr txBox="1">
            <a:spLocks noChangeArrowheads="1"/>
          </p:cNvSpPr>
          <p:nvPr/>
        </p:nvSpPr>
        <p:spPr bwMode="auto">
          <a:xfrm>
            <a:off x="5167426" y="4034479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4</a:t>
            </a:r>
          </a:p>
        </p:txBody>
      </p:sp>
      <p:sp>
        <p:nvSpPr>
          <p:cNvPr id="2504" name="Text Box 55"/>
          <p:cNvSpPr txBox="1">
            <a:spLocks noChangeArrowheads="1"/>
          </p:cNvSpPr>
          <p:nvPr/>
        </p:nvSpPr>
        <p:spPr bwMode="auto">
          <a:xfrm>
            <a:off x="5949058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3,4</a:t>
            </a:r>
          </a:p>
        </p:txBody>
      </p:sp>
      <p:sp>
        <p:nvSpPr>
          <p:cNvPr id="2505" name="Text Box 56"/>
          <p:cNvSpPr txBox="1">
            <a:spLocks noChangeArrowheads="1"/>
          </p:cNvSpPr>
          <p:nvPr/>
        </p:nvSpPr>
        <p:spPr bwMode="auto">
          <a:xfrm>
            <a:off x="5114956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2,4</a:t>
            </a:r>
          </a:p>
        </p:txBody>
      </p:sp>
      <p:sp>
        <p:nvSpPr>
          <p:cNvPr id="2506" name="Text Box 57"/>
          <p:cNvSpPr txBox="1">
            <a:spLocks noChangeArrowheads="1"/>
          </p:cNvSpPr>
          <p:nvPr/>
        </p:nvSpPr>
        <p:spPr bwMode="auto">
          <a:xfrm>
            <a:off x="4280853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1,4</a:t>
            </a:r>
          </a:p>
        </p:txBody>
      </p:sp>
      <p:sp>
        <p:nvSpPr>
          <p:cNvPr id="2507" name="Text Box 58"/>
          <p:cNvSpPr txBox="1">
            <a:spLocks noChangeArrowheads="1"/>
          </p:cNvSpPr>
          <p:nvPr/>
        </p:nvSpPr>
        <p:spPr bwMode="auto">
          <a:xfrm>
            <a:off x="3447656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2,3</a:t>
            </a:r>
          </a:p>
        </p:txBody>
      </p:sp>
      <p:sp>
        <p:nvSpPr>
          <p:cNvPr id="2508" name="Text Box 59"/>
          <p:cNvSpPr txBox="1">
            <a:spLocks noChangeArrowheads="1"/>
          </p:cNvSpPr>
          <p:nvPr/>
        </p:nvSpPr>
        <p:spPr bwMode="auto">
          <a:xfrm>
            <a:off x="2613553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1,3</a:t>
            </a:r>
          </a:p>
        </p:txBody>
      </p:sp>
      <p:sp>
        <p:nvSpPr>
          <p:cNvPr id="2509" name="Text Box 60"/>
          <p:cNvSpPr txBox="1">
            <a:spLocks noChangeArrowheads="1"/>
          </p:cNvSpPr>
          <p:nvPr/>
        </p:nvSpPr>
        <p:spPr bwMode="auto">
          <a:xfrm>
            <a:off x="1780355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</a:t>
            </a:r>
          </a:p>
        </p:txBody>
      </p:sp>
      <p:sp>
        <p:nvSpPr>
          <p:cNvPr id="2510" name="Text Box 61"/>
          <p:cNvSpPr txBox="1">
            <a:spLocks noChangeArrowheads="1"/>
          </p:cNvSpPr>
          <p:nvPr/>
        </p:nvSpPr>
        <p:spPr bwMode="auto">
          <a:xfrm>
            <a:off x="5544673" y="5502752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2,3,4</a:t>
            </a:r>
          </a:p>
        </p:txBody>
      </p:sp>
      <p:sp>
        <p:nvSpPr>
          <p:cNvPr id="2511" name="Text Box 62"/>
          <p:cNvSpPr txBox="1">
            <a:spLocks noChangeArrowheads="1"/>
          </p:cNvSpPr>
          <p:nvPr/>
        </p:nvSpPr>
        <p:spPr bwMode="auto">
          <a:xfrm>
            <a:off x="4388509" y="5502752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1,3,4</a:t>
            </a:r>
          </a:p>
        </p:txBody>
      </p:sp>
      <p:sp>
        <p:nvSpPr>
          <p:cNvPr id="2512" name="Text Box 63"/>
          <p:cNvSpPr txBox="1">
            <a:spLocks noChangeArrowheads="1"/>
          </p:cNvSpPr>
          <p:nvPr/>
        </p:nvSpPr>
        <p:spPr bwMode="auto">
          <a:xfrm>
            <a:off x="3232345" y="5502752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1,2,4</a:t>
            </a:r>
          </a:p>
        </p:txBody>
      </p:sp>
      <p:sp>
        <p:nvSpPr>
          <p:cNvPr id="2513" name="Text Box 64"/>
          <p:cNvSpPr txBox="1">
            <a:spLocks noChangeArrowheads="1"/>
          </p:cNvSpPr>
          <p:nvPr/>
        </p:nvSpPr>
        <p:spPr bwMode="auto">
          <a:xfrm>
            <a:off x="2076181" y="5502752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1,2,3</a:t>
            </a:r>
          </a:p>
        </p:txBody>
      </p:sp>
      <p:sp>
        <p:nvSpPr>
          <p:cNvPr id="2514" name="Text Box 65"/>
          <p:cNvSpPr txBox="1">
            <a:spLocks noChangeArrowheads="1"/>
          </p:cNvSpPr>
          <p:nvPr/>
        </p:nvSpPr>
        <p:spPr bwMode="auto">
          <a:xfrm>
            <a:off x="3769716" y="6292526"/>
            <a:ext cx="678500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1,2,3,4</a:t>
            </a:r>
          </a:p>
        </p:txBody>
      </p:sp>
      <p:sp>
        <p:nvSpPr>
          <p:cNvPr id="2400" name="Rectangle 2399"/>
          <p:cNvSpPr/>
          <p:nvPr/>
        </p:nvSpPr>
        <p:spPr>
          <a:xfrm>
            <a:off x="6248400" y="1"/>
            <a:ext cx="4572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Greedy Forward Section</a:t>
            </a:r>
          </a:p>
          <a:p>
            <a:endParaRPr lang="en-US" dirty="0"/>
          </a:p>
          <a:p>
            <a:r>
              <a:rPr lang="en-US" b="1" dirty="0"/>
              <a:t>Initial state</a:t>
            </a:r>
            <a:r>
              <a:rPr lang="en-US" dirty="0"/>
              <a:t>: Empty Set: No features</a:t>
            </a:r>
          </a:p>
          <a:p>
            <a:r>
              <a:rPr lang="en-US" b="1" dirty="0"/>
              <a:t>Operators</a:t>
            </a:r>
            <a:r>
              <a:rPr lang="en-US" dirty="0"/>
              <a:t>: Add a feature.</a:t>
            </a:r>
          </a:p>
          <a:p>
            <a:r>
              <a:rPr lang="en-US" b="1" dirty="0"/>
              <a:t>Evaluation Function</a:t>
            </a:r>
            <a:r>
              <a:rPr lang="en-US" dirty="0"/>
              <a:t>: K-fold cross validation.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67" name="AutoShape 4"/>
          <p:cNvSpPr>
            <a:spLocks noChangeAspect="1" noChangeArrowheads="1" noTextEdit="1"/>
          </p:cNvSpPr>
          <p:nvPr/>
        </p:nvSpPr>
        <p:spPr bwMode="auto">
          <a:xfrm>
            <a:off x="7162800" y="4114800"/>
            <a:ext cx="2819400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Rectangle 6"/>
          <p:cNvSpPr>
            <a:spLocks noChangeArrowheads="1"/>
          </p:cNvSpPr>
          <p:nvPr/>
        </p:nvSpPr>
        <p:spPr bwMode="auto">
          <a:xfrm>
            <a:off x="7531100" y="4275138"/>
            <a:ext cx="2184400" cy="17224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Rectangle 7"/>
          <p:cNvSpPr>
            <a:spLocks noChangeArrowheads="1"/>
          </p:cNvSpPr>
          <p:nvPr/>
        </p:nvSpPr>
        <p:spPr bwMode="auto">
          <a:xfrm>
            <a:off x="7531100" y="4275138"/>
            <a:ext cx="2184400" cy="1722438"/>
          </a:xfrm>
          <a:prstGeom prst="rect">
            <a:avLst/>
          </a:prstGeom>
          <a:noFill/>
          <a:ln w="0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Line 9"/>
          <p:cNvSpPr>
            <a:spLocks noChangeShapeType="1"/>
          </p:cNvSpPr>
          <p:nvPr/>
        </p:nvSpPr>
        <p:spPr bwMode="auto">
          <a:xfrm>
            <a:off x="7531100" y="5997575"/>
            <a:ext cx="218440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Line 11"/>
          <p:cNvSpPr>
            <a:spLocks noChangeShapeType="1"/>
          </p:cNvSpPr>
          <p:nvPr/>
        </p:nvSpPr>
        <p:spPr bwMode="auto">
          <a:xfrm flipV="1">
            <a:off x="7467600" y="4275138"/>
            <a:ext cx="1588" cy="172243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74" name="Line 12"/>
          <p:cNvSpPr>
            <a:spLocks noChangeShapeType="1"/>
          </p:cNvSpPr>
          <p:nvPr/>
        </p:nvSpPr>
        <p:spPr bwMode="auto">
          <a:xfrm>
            <a:off x="7531100" y="5997575"/>
            <a:ext cx="218440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Line 13"/>
          <p:cNvSpPr>
            <a:spLocks noChangeShapeType="1"/>
          </p:cNvSpPr>
          <p:nvPr/>
        </p:nvSpPr>
        <p:spPr bwMode="auto">
          <a:xfrm flipV="1">
            <a:off x="7467600" y="4275138"/>
            <a:ext cx="1588" cy="172243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76" name="Line 14"/>
          <p:cNvSpPr>
            <a:spLocks noChangeShapeType="1"/>
          </p:cNvSpPr>
          <p:nvPr/>
        </p:nvSpPr>
        <p:spPr bwMode="auto">
          <a:xfrm flipV="1">
            <a:off x="7802563" y="5972175"/>
            <a:ext cx="1588" cy="254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5400"/>
          </a:p>
        </p:txBody>
      </p:sp>
      <p:sp>
        <p:nvSpPr>
          <p:cNvPr id="78" name="Rectangle 16"/>
          <p:cNvSpPr>
            <a:spLocks noChangeArrowheads="1"/>
          </p:cNvSpPr>
          <p:nvPr/>
        </p:nvSpPr>
        <p:spPr bwMode="auto">
          <a:xfrm>
            <a:off x="7712546" y="6013450"/>
            <a:ext cx="11862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cs typeface="Arial" pitchFamily="34" charset="0"/>
              </a:rPr>
              <a:t>{}</a:t>
            </a:r>
            <a:endParaRPr lang="en-US" sz="5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Line 17"/>
          <p:cNvSpPr>
            <a:spLocks noChangeShapeType="1"/>
          </p:cNvSpPr>
          <p:nvPr/>
        </p:nvSpPr>
        <p:spPr bwMode="auto">
          <a:xfrm flipV="1">
            <a:off x="8345488" y="5972175"/>
            <a:ext cx="1588" cy="254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5400"/>
          </a:p>
        </p:txBody>
      </p:sp>
      <p:sp>
        <p:nvSpPr>
          <p:cNvPr id="81" name="Rectangle 19"/>
          <p:cNvSpPr>
            <a:spLocks noChangeArrowheads="1"/>
          </p:cNvSpPr>
          <p:nvPr/>
        </p:nvSpPr>
        <p:spPr bwMode="auto">
          <a:xfrm>
            <a:off x="8153400" y="6013450"/>
            <a:ext cx="21800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cs typeface="Arial" pitchFamily="34" charset="0"/>
              </a:rPr>
              <a:t>{3}</a:t>
            </a:r>
            <a:endParaRPr lang="en-US" sz="5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Line 20"/>
          <p:cNvSpPr>
            <a:spLocks noChangeShapeType="1"/>
          </p:cNvSpPr>
          <p:nvPr/>
        </p:nvSpPr>
        <p:spPr bwMode="auto">
          <a:xfrm flipV="1">
            <a:off x="8894763" y="5972175"/>
            <a:ext cx="1588" cy="254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5400"/>
          </a:p>
        </p:txBody>
      </p:sp>
      <p:sp>
        <p:nvSpPr>
          <p:cNvPr id="84" name="Rectangle 22"/>
          <p:cNvSpPr>
            <a:spLocks noChangeArrowheads="1"/>
          </p:cNvSpPr>
          <p:nvPr/>
        </p:nvSpPr>
        <p:spPr bwMode="auto">
          <a:xfrm>
            <a:off x="8625018" y="6013450"/>
            <a:ext cx="36708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cs typeface="Arial" pitchFamily="34" charset="0"/>
              </a:rPr>
              <a:t>{3,4}</a:t>
            </a:r>
            <a:endParaRPr lang="en-US" sz="5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Line 23"/>
          <p:cNvSpPr>
            <a:spLocks noChangeShapeType="1"/>
          </p:cNvSpPr>
          <p:nvPr/>
        </p:nvSpPr>
        <p:spPr bwMode="auto">
          <a:xfrm flipV="1">
            <a:off x="9437688" y="5972175"/>
            <a:ext cx="1588" cy="254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5400"/>
          </a:p>
        </p:txBody>
      </p:sp>
      <p:sp>
        <p:nvSpPr>
          <p:cNvPr id="87" name="Rectangle 25"/>
          <p:cNvSpPr>
            <a:spLocks noChangeArrowheads="1"/>
          </p:cNvSpPr>
          <p:nvPr/>
        </p:nvSpPr>
        <p:spPr bwMode="auto">
          <a:xfrm>
            <a:off x="9176261" y="6013450"/>
            <a:ext cx="51616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cs typeface="Arial" pitchFamily="34" charset="0"/>
              </a:rPr>
              <a:t>{1,3,4}</a:t>
            </a:r>
            <a:endParaRPr lang="en-US" sz="5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Line 26"/>
          <p:cNvSpPr>
            <a:spLocks noChangeShapeType="1"/>
          </p:cNvSpPr>
          <p:nvPr/>
        </p:nvSpPr>
        <p:spPr bwMode="auto">
          <a:xfrm>
            <a:off x="7467600" y="5997575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90" name="Rectangle 28"/>
          <p:cNvSpPr>
            <a:spLocks noChangeArrowheads="1"/>
          </p:cNvSpPr>
          <p:nvPr/>
        </p:nvSpPr>
        <p:spPr bwMode="auto">
          <a:xfrm>
            <a:off x="7310438" y="5957888"/>
            <a:ext cx="7053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Helvetica" charset="0"/>
                <a:cs typeface="Arial" pitchFamily="34" charset="0"/>
              </a:rPr>
              <a:t>0</a:t>
            </a:r>
            <a:endParaRPr lang="en-US" sz="3600"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Line 29"/>
          <p:cNvSpPr>
            <a:spLocks noChangeShapeType="1"/>
          </p:cNvSpPr>
          <p:nvPr/>
        </p:nvSpPr>
        <p:spPr bwMode="auto">
          <a:xfrm>
            <a:off x="7467600" y="5821363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94" name="Line 32"/>
          <p:cNvSpPr>
            <a:spLocks noChangeShapeType="1"/>
          </p:cNvSpPr>
          <p:nvPr/>
        </p:nvSpPr>
        <p:spPr bwMode="auto">
          <a:xfrm>
            <a:off x="7467600" y="5649913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96" name="Rectangle 34"/>
          <p:cNvSpPr>
            <a:spLocks noChangeArrowheads="1"/>
          </p:cNvSpPr>
          <p:nvPr/>
        </p:nvSpPr>
        <p:spPr bwMode="auto">
          <a:xfrm>
            <a:off x="7273925" y="5610225"/>
            <a:ext cx="14106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Helvetica" charset="0"/>
                <a:cs typeface="Arial" pitchFamily="34" charset="0"/>
              </a:rPr>
              <a:t>20</a:t>
            </a:r>
            <a:endParaRPr lang="en-US" sz="3600"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Line 35"/>
          <p:cNvSpPr>
            <a:spLocks noChangeShapeType="1"/>
          </p:cNvSpPr>
          <p:nvPr/>
        </p:nvSpPr>
        <p:spPr bwMode="auto">
          <a:xfrm>
            <a:off x="7467600" y="5478463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100" name="Line 38"/>
          <p:cNvSpPr>
            <a:spLocks noChangeShapeType="1"/>
          </p:cNvSpPr>
          <p:nvPr/>
        </p:nvSpPr>
        <p:spPr bwMode="auto">
          <a:xfrm>
            <a:off x="7467600" y="5308600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102" name="Rectangle 40"/>
          <p:cNvSpPr>
            <a:spLocks noChangeArrowheads="1"/>
          </p:cNvSpPr>
          <p:nvPr/>
        </p:nvSpPr>
        <p:spPr bwMode="auto">
          <a:xfrm>
            <a:off x="7273925" y="5267325"/>
            <a:ext cx="14106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Helvetica" charset="0"/>
                <a:cs typeface="Arial" pitchFamily="34" charset="0"/>
              </a:rPr>
              <a:t>40</a:t>
            </a:r>
            <a:endParaRPr lang="en-US" sz="3600"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Line 41"/>
          <p:cNvSpPr>
            <a:spLocks noChangeShapeType="1"/>
          </p:cNvSpPr>
          <p:nvPr/>
        </p:nvSpPr>
        <p:spPr bwMode="auto">
          <a:xfrm>
            <a:off x="7467600" y="5137150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106" name="Line 44"/>
          <p:cNvSpPr>
            <a:spLocks noChangeShapeType="1"/>
          </p:cNvSpPr>
          <p:nvPr/>
        </p:nvSpPr>
        <p:spPr bwMode="auto">
          <a:xfrm>
            <a:off x="7467600" y="4960938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108" name="Rectangle 46"/>
          <p:cNvSpPr>
            <a:spLocks noChangeArrowheads="1"/>
          </p:cNvSpPr>
          <p:nvPr/>
        </p:nvSpPr>
        <p:spPr bwMode="auto">
          <a:xfrm>
            <a:off x="7273925" y="4919663"/>
            <a:ext cx="14106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Helvetica" charset="0"/>
                <a:cs typeface="Arial" pitchFamily="34" charset="0"/>
              </a:rPr>
              <a:t>60</a:t>
            </a:r>
            <a:endParaRPr lang="en-US" sz="3600">
              <a:latin typeface="Arial" pitchFamily="34" charset="0"/>
              <a:cs typeface="Arial" pitchFamily="34" charset="0"/>
            </a:endParaRPr>
          </a:p>
        </p:txBody>
      </p:sp>
      <p:sp>
        <p:nvSpPr>
          <p:cNvPr id="109" name="Line 47"/>
          <p:cNvSpPr>
            <a:spLocks noChangeShapeType="1"/>
          </p:cNvSpPr>
          <p:nvPr/>
        </p:nvSpPr>
        <p:spPr bwMode="auto">
          <a:xfrm>
            <a:off x="7467600" y="4789488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112" name="Line 50"/>
          <p:cNvSpPr>
            <a:spLocks noChangeShapeType="1"/>
          </p:cNvSpPr>
          <p:nvPr/>
        </p:nvSpPr>
        <p:spPr bwMode="auto">
          <a:xfrm>
            <a:off x="7467600" y="4618038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114" name="Rectangle 52"/>
          <p:cNvSpPr>
            <a:spLocks noChangeArrowheads="1"/>
          </p:cNvSpPr>
          <p:nvPr/>
        </p:nvSpPr>
        <p:spPr bwMode="auto">
          <a:xfrm>
            <a:off x="7273925" y="4578350"/>
            <a:ext cx="14106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Helvetica" charset="0"/>
                <a:cs typeface="Arial" pitchFamily="34" charset="0"/>
              </a:rPr>
              <a:t>80</a:t>
            </a:r>
            <a:endParaRPr lang="en-US" sz="3600">
              <a:latin typeface="Arial" pitchFamily="34" charset="0"/>
              <a:cs typeface="Arial" pitchFamily="34" charset="0"/>
            </a:endParaRPr>
          </a:p>
        </p:txBody>
      </p:sp>
      <p:sp>
        <p:nvSpPr>
          <p:cNvPr id="115" name="Line 53"/>
          <p:cNvSpPr>
            <a:spLocks noChangeShapeType="1"/>
          </p:cNvSpPr>
          <p:nvPr/>
        </p:nvSpPr>
        <p:spPr bwMode="auto">
          <a:xfrm>
            <a:off x="7467600" y="4446588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120" name="Rectangle 58"/>
          <p:cNvSpPr>
            <a:spLocks noChangeArrowheads="1"/>
          </p:cNvSpPr>
          <p:nvPr/>
        </p:nvSpPr>
        <p:spPr bwMode="auto">
          <a:xfrm>
            <a:off x="7239000" y="4235450"/>
            <a:ext cx="211596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Helvetica" charset="0"/>
                <a:cs typeface="Arial" pitchFamily="34" charset="0"/>
              </a:rPr>
              <a:t>100</a:t>
            </a:r>
            <a:endParaRPr lang="en-US" sz="36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2" name="Line 60"/>
          <p:cNvSpPr>
            <a:spLocks noChangeShapeType="1"/>
          </p:cNvSpPr>
          <p:nvPr/>
        </p:nvSpPr>
        <p:spPr bwMode="auto">
          <a:xfrm>
            <a:off x="7531100" y="5997575"/>
            <a:ext cx="218440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Line 62"/>
          <p:cNvSpPr>
            <a:spLocks noChangeShapeType="1"/>
          </p:cNvSpPr>
          <p:nvPr/>
        </p:nvSpPr>
        <p:spPr bwMode="auto">
          <a:xfrm flipV="1">
            <a:off x="7467600" y="4275138"/>
            <a:ext cx="1588" cy="172243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125" name="Rectangle 63"/>
          <p:cNvSpPr>
            <a:spLocks noChangeArrowheads="1"/>
          </p:cNvSpPr>
          <p:nvPr/>
        </p:nvSpPr>
        <p:spPr bwMode="auto">
          <a:xfrm>
            <a:off x="7580313" y="5065714"/>
            <a:ext cx="438150" cy="931863"/>
          </a:xfrm>
          <a:prstGeom prst="rect">
            <a:avLst/>
          </a:prstGeom>
          <a:solidFill>
            <a:srgbClr val="7030A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Rectangle 64"/>
          <p:cNvSpPr>
            <a:spLocks noChangeArrowheads="1"/>
          </p:cNvSpPr>
          <p:nvPr/>
        </p:nvSpPr>
        <p:spPr bwMode="auto">
          <a:xfrm>
            <a:off x="7580313" y="5065714"/>
            <a:ext cx="438150" cy="931863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Rectangle 65"/>
          <p:cNvSpPr>
            <a:spLocks noChangeArrowheads="1"/>
          </p:cNvSpPr>
          <p:nvPr/>
        </p:nvSpPr>
        <p:spPr bwMode="auto">
          <a:xfrm>
            <a:off x="8129588" y="4427538"/>
            <a:ext cx="438150" cy="1570038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Rectangle 66"/>
          <p:cNvSpPr>
            <a:spLocks noChangeArrowheads="1"/>
          </p:cNvSpPr>
          <p:nvPr/>
        </p:nvSpPr>
        <p:spPr bwMode="auto">
          <a:xfrm>
            <a:off x="8129588" y="4427538"/>
            <a:ext cx="438150" cy="1570038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Rectangle 67"/>
          <p:cNvSpPr>
            <a:spLocks noChangeArrowheads="1"/>
          </p:cNvSpPr>
          <p:nvPr/>
        </p:nvSpPr>
        <p:spPr bwMode="auto">
          <a:xfrm>
            <a:off x="8672513" y="4306888"/>
            <a:ext cx="438150" cy="169068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Rectangle 68"/>
          <p:cNvSpPr>
            <a:spLocks noChangeArrowheads="1"/>
          </p:cNvSpPr>
          <p:nvPr/>
        </p:nvSpPr>
        <p:spPr bwMode="auto">
          <a:xfrm>
            <a:off x="8672513" y="4306888"/>
            <a:ext cx="438150" cy="1690688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Rectangle 69"/>
          <p:cNvSpPr>
            <a:spLocks noChangeArrowheads="1"/>
          </p:cNvSpPr>
          <p:nvPr/>
        </p:nvSpPr>
        <p:spPr bwMode="auto">
          <a:xfrm>
            <a:off x="9221788" y="4376738"/>
            <a:ext cx="438150" cy="162083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Rectangle 70"/>
          <p:cNvSpPr>
            <a:spLocks noChangeArrowheads="1"/>
          </p:cNvSpPr>
          <p:nvPr/>
        </p:nvSpPr>
        <p:spPr bwMode="auto">
          <a:xfrm>
            <a:off x="9221788" y="4376738"/>
            <a:ext cx="438150" cy="1620838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Line 71"/>
          <p:cNvSpPr>
            <a:spLocks noChangeShapeType="1"/>
          </p:cNvSpPr>
          <p:nvPr/>
        </p:nvSpPr>
        <p:spPr bwMode="auto">
          <a:xfrm>
            <a:off x="7531100" y="5997575"/>
            <a:ext cx="218440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Oval 36"/>
          <p:cNvSpPr>
            <a:spLocks noChangeArrowheads="1"/>
          </p:cNvSpPr>
          <p:nvPr/>
        </p:nvSpPr>
        <p:spPr bwMode="auto">
          <a:xfrm>
            <a:off x="3810000" y="3461952"/>
            <a:ext cx="434240" cy="260544"/>
          </a:xfrm>
          <a:prstGeom prst="ellipse">
            <a:avLst/>
          </a:prstGeom>
          <a:noFill/>
          <a:ln w="38100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</p:spTree>
    <p:extLst>
      <p:ext uri="{BB962C8B-B14F-4D97-AF65-F5344CB8AC3E}">
        <p14:creationId xmlns:p14="http://schemas.microsoft.com/office/powerpoint/2010/main" val="2850471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5757863" y="5389563"/>
            <a:ext cx="6797675" cy="0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V="1">
            <a:off x="5308600" y="5321300"/>
            <a:ext cx="0" cy="68263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V="1">
            <a:off x="6891338" y="5321300"/>
            <a:ext cx="0" cy="68263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V="1">
            <a:off x="8023225" y="5321300"/>
            <a:ext cx="0" cy="68263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V="1">
            <a:off x="9156700" y="5321300"/>
            <a:ext cx="0" cy="68263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V="1">
            <a:off x="10290175" y="5321300"/>
            <a:ext cx="0" cy="68263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V="1">
            <a:off x="11423650" y="5321300"/>
            <a:ext cx="0" cy="68263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5308600" y="2122488"/>
            <a:ext cx="0" cy="68263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5719763" y="5457825"/>
            <a:ext cx="1238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6854825" y="5457825"/>
            <a:ext cx="1238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7959725" y="5457825"/>
            <a:ext cx="190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10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9094788" y="5457825"/>
            <a:ext cx="190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15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10220325" y="5457825"/>
            <a:ext cx="190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20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11355388" y="5457825"/>
            <a:ext cx="190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25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 flipV="1">
            <a:off x="5308600" y="2122488"/>
            <a:ext cx="0" cy="3267075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>
            <a:off x="5308600" y="5389563"/>
            <a:ext cx="68263" cy="0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>
            <a:off x="5308600" y="5062538"/>
            <a:ext cx="68263" cy="0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33"/>
          <p:cNvSpPr>
            <a:spLocks noChangeShapeType="1"/>
          </p:cNvSpPr>
          <p:nvPr/>
        </p:nvSpPr>
        <p:spPr bwMode="auto">
          <a:xfrm>
            <a:off x="5308600" y="4737100"/>
            <a:ext cx="68263" cy="0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>
            <a:off x="5308600" y="4410075"/>
            <a:ext cx="68263" cy="0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>
            <a:off x="5308600" y="4083050"/>
            <a:ext cx="68263" cy="0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Line 36"/>
          <p:cNvSpPr>
            <a:spLocks noChangeShapeType="1"/>
          </p:cNvSpPr>
          <p:nvPr/>
        </p:nvSpPr>
        <p:spPr bwMode="auto">
          <a:xfrm>
            <a:off x="5308600" y="3756025"/>
            <a:ext cx="68263" cy="0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37"/>
          <p:cNvSpPr>
            <a:spLocks noChangeShapeType="1"/>
          </p:cNvSpPr>
          <p:nvPr/>
        </p:nvSpPr>
        <p:spPr bwMode="auto">
          <a:xfrm>
            <a:off x="5308600" y="3429000"/>
            <a:ext cx="68263" cy="0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>
            <a:off x="5308600" y="3101975"/>
            <a:ext cx="68263" cy="0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39"/>
          <p:cNvSpPr>
            <a:spLocks noChangeShapeType="1"/>
          </p:cNvSpPr>
          <p:nvPr/>
        </p:nvSpPr>
        <p:spPr bwMode="auto">
          <a:xfrm>
            <a:off x="5308600" y="2776538"/>
            <a:ext cx="68263" cy="0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>
            <a:off x="5308600" y="2449513"/>
            <a:ext cx="68263" cy="0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Line 41"/>
          <p:cNvSpPr>
            <a:spLocks noChangeShapeType="1"/>
          </p:cNvSpPr>
          <p:nvPr/>
        </p:nvSpPr>
        <p:spPr bwMode="auto">
          <a:xfrm>
            <a:off x="5308600" y="2122488"/>
            <a:ext cx="68263" cy="0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Rectangle 53"/>
          <p:cNvSpPr>
            <a:spLocks noChangeArrowheads="1"/>
          </p:cNvSpPr>
          <p:nvPr/>
        </p:nvSpPr>
        <p:spPr bwMode="auto">
          <a:xfrm>
            <a:off x="5184775" y="5322888"/>
            <a:ext cx="1238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54"/>
          <p:cNvSpPr>
            <a:spLocks noChangeArrowheads="1"/>
          </p:cNvSpPr>
          <p:nvPr/>
        </p:nvSpPr>
        <p:spPr bwMode="auto">
          <a:xfrm>
            <a:off x="5080000" y="4999038"/>
            <a:ext cx="2286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0.1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55"/>
          <p:cNvSpPr>
            <a:spLocks noChangeArrowheads="1"/>
          </p:cNvSpPr>
          <p:nvPr/>
        </p:nvSpPr>
        <p:spPr bwMode="auto">
          <a:xfrm>
            <a:off x="5080000" y="4673600"/>
            <a:ext cx="2286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0.2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6"/>
          <p:cNvSpPr>
            <a:spLocks noChangeArrowheads="1"/>
          </p:cNvSpPr>
          <p:nvPr/>
        </p:nvSpPr>
        <p:spPr bwMode="auto">
          <a:xfrm>
            <a:off x="5080000" y="4338638"/>
            <a:ext cx="2286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0.3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57"/>
          <p:cNvSpPr>
            <a:spLocks noChangeArrowheads="1"/>
          </p:cNvSpPr>
          <p:nvPr/>
        </p:nvSpPr>
        <p:spPr bwMode="auto">
          <a:xfrm>
            <a:off x="5080000" y="4014788"/>
            <a:ext cx="2286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0.4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Rectangle 58"/>
          <p:cNvSpPr>
            <a:spLocks noChangeArrowheads="1"/>
          </p:cNvSpPr>
          <p:nvPr/>
        </p:nvSpPr>
        <p:spPr bwMode="auto">
          <a:xfrm>
            <a:off x="5080000" y="3689350"/>
            <a:ext cx="2286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0.5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Rectangle 59"/>
          <p:cNvSpPr>
            <a:spLocks noChangeArrowheads="1"/>
          </p:cNvSpPr>
          <p:nvPr/>
        </p:nvSpPr>
        <p:spPr bwMode="auto">
          <a:xfrm>
            <a:off x="5080000" y="3363913"/>
            <a:ext cx="2286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0.6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Rectangle 60"/>
          <p:cNvSpPr>
            <a:spLocks noChangeArrowheads="1"/>
          </p:cNvSpPr>
          <p:nvPr/>
        </p:nvSpPr>
        <p:spPr bwMode="auto">
          <a:xfrm>
            <a:off x="5080000" y="3040063"/>
            <a:ext cx="2286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0.7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4" name="Rectangle 61"/>
          <p:cNvSpPr>
            <a:spLocks noChangeArrowheads="1"/>
          </p:cNvSpPr>
          <p:nvPr/>
        </p:nvSpPr>
        <p:spPr bwMode="auto">
          <a:xfrm>
            <a:off x="5080000" y="2705100"/>
            <a:ext cx="2286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0.8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Rectangle 62"/>
          <p:cNvSpPr>
            <a:spLocks noChangeArrowheads="1"/>
          </p:cNvSpPr>
          <p:nvPr/>
        </p:nvSpPr>
        <p:spPr bwMode="auto">
          <a:xfrm>
            <a:off x="5080000" y="2379663"/>
            <a:ext cx="2286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0.9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Rectangle 63"/>
          <p:cNvSpPr>
            <a:spLocks noChangeArrowheads="1"/>
          </p:cNvSpPr>
          <p:nvPr/>
        </p:nvSpPr>
        <p:spPr bwMode="auto">
          <a:xfrm>
            <a:off x="5184775" y="2055813"/>
            <a:ext cx="1238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Line 64"/>
          <p:cNvSpPr>
            <a:spLocks noChangeShapeType="1"/>
          </p:cNvSpPr>
          <p:nvPr/>
        </p:nvSpPr>
        <p:spPr bwMode="auto">
          <a:xfrm>
            <a:off x="5757863" y="5389563"/>
            <a:ext cx="6797675" cy="0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Rectangle 65"/>
          <p:cNvSpPr>
            <a:spLocks noChangeArrowheads="1"/>
          </p:cNvSpPr>
          <p:nvPr/>
        </p:nvSpPr>
        <p:spPr bwMode="auto">
          <a:xfrm>
            <a:off x="5894388" y="3756025"/>
            <a:ext cx="180975" cy="16335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Rectangle 66"/>
          <p:cNvSpPr>
            <a:spLocks noChangeArrowheads="1"/>
          </p:cNvSpPr>
          <p:nvPr/>
        </p:nvSpPr>
        <p:spPr bwMode="auto">
          <a:xfrm>
            <a:off x="6119813" y="3101975"/>
            <a:ext cx="182563" cy="2287588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6346825" y="2449513"/>
            <a:ext cx="180975" cy="2940050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Rectangle 68"/>
          <p:cNvSpPr>
            <a:spLocks noChangeArrowheads="1"/>
          </p:cNvSpPr>
          <p:nvPr/>
        </p:nvSpPr>
        <p:spPr bwMode="auto">
          <a:xfrm>
            <a:off x="6573838" y="2382838"/>
            <a:ext cx="180975" cy="3006725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Rectangle 69"/>
          <p:cNvSpPr>
            <a:spLocks noChangeArrowheads="1"/>
          </p:cNvSpPr>
          <p:nvPr/>
        </p:nvSpPr>
        <p:spPr bwMode="auto">
          <a:xfrm>
            <a:off x="6800850" y="2351088"/>
            <a:ext cx="180975" cy="3038475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Rectangle 70"/>
          <p:cNvSpPr>
            <a:spLocks noChangeArrowheads="1"/>
          </p:cNvSpPr>
          <p:nvPr/>
        </p:nvSpPr>
        <p:spPr bwMode="auto">
          <a:xfrm>
            <a:off x="7026275" y="2351088"/>
            <a:ext cx="182563" cy="3038475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Rectangle 71"/>
          <p:cNvSpPr>
            <a:spLocks noChangeArrowheads="1"/>
          </p:cNvSpPr>
          <p:nvPr/>
        </p:nvSpPr>
        <p:spPr bwMode="auto">
          <a:xfrm>
            <a:off x="7253288" y="2317750"/>
            <a:ext cx="180975" cy="3071813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7480300" y="2449513"/>
            <a:ext cx="180975" cy="2940050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Rectangle 73"/>
          <p:cNvSpPr>
            <a:spLocks noChangeArrowheads="1"/>
          </p:cNvSpPr>
          <p:nvPr/>
        </p:nvSpPr>
        <p:spPr bwMode="auto">
          <a:xfrm>
            <a:off x="7707313" y="2449513"/>
            <a:ext cx="180975" cy="2940050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Rectangle 74"/>
          <p:cNvSpPr>
            <a:spLocks noChangeArrowheads="1"/>
          </p:cNvSpPr>
          <p:nvPr/>
        </p:nvSpPr>
        <p:spPr bwMode="auto">
          <a:xfrm>
            <a:off x="7932738" y="2449513"/>
            <a:ext cx="180975" cy="2940050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8159750" y="2449513"/>
            <a:ext cx="182563" cy="2940050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8386763" y="2449513"/>
            <a:ext cx="180975" cy="2940050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Rectangle 77"/>
          <p:cNvSpPr>
            <a:spLocks noChangeArrowheads="1"/>
          </p:cNvSpPr>
          <p:nvPr/>
        </p:nvSpPr>
        <p:spPr bwMode="auto">
          <a:xfrm>
            <a:off x="8613775" y="2449513"/>
            <a:ext cx="180975" cy="2940050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Rectangle 78"/>
          <p:cNvSpPr>
            <a:spLocks noChangeArrowheads="1"/>
          </p:cNvSpPr>
          <p:nvPr/>
        </p:nvSpPr>
        <p:spPr bwMode="auto">
          <a:xfrm>
            <a:off x="8839200" y="2514600"/>
            <a:ext cx="180975" cy="2874963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Rectangle 79"/>
          <p:cNvSpPr>
            <a:spLocks noChangeArrowheads="1"/>
          </p:cNvSpPr>
          <p:nvPr/>
        </p:nvSpPr>
        <p:spPr bwMode="auto">
          <a:xfrm>
            <a:off x="9066213" y="2546350"/>
            <a:ext cx="182563" cy="2843213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Rectangle 80"/>
          <p:cNvSpPr>
            <a:spLocks noChangeArrowheads="1"/>
          </p:cNvSpPr>
          <p:nvPr/>
        </p:nvSpPr>
        <p:spPr bwMode="auto">
          <a:xfrm>
            <a:off x="9293225" y="2579688"/>
            <a:ext cx="180975" cy="2809875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Rectangle 81"/>
          <p:cNvSpPr>
            <a:spLocks noChangeArrowheads="1"/>
          </p:cNvSpPr>
          <p:nvPr/>
        </p:nvSpPr>
        <p:spPr bwMode="auto">
          <a:xfrm>
            <a:off x="9520238" y="2579688"/>
            <a:ext cx="180975" cy="2809875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Rectangle 82"/>
          <p:cNvSpPr>
            <a:spLocks noChangeArrowheads="1"/>
          </p:cNvSpPr>
          <p:nvPr/>
        </p:nvSpPr>
        <p:spPr bwMode="auto">
          <a:xfrm>
            <a:off x="9745663" y="2611438"/>
            <a:ext cx="180975" cy="2778125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Rectangle 83"/>
          <p:cNvSpPr>
            <a:spLocks noChangeArrowheads="1"/>
          </p:cNvSpPr>
          <p:nvPr/>
        </p:nvSpPr>
        <p:spPr bwMode="auto">
          <a:xfrm>
            <a:off x="9972675" y="2644775"/>
            <a:ext cx="182563" cy="2744788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Rectangle 84"/>
          <p:cNvSpPr>
            <a:spLocks noChangeArrowheads="1"/>
          </p:cNvSpPr>
          <p:nvPr/>
        </p:nvSpPr>
        <p:spPr bwMode="auto">
          <a:xfrm>
            <a:off x="10199688" y="2678113"/>
            <a:ext cx="180975" cy="2711450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Rectangle 85"/>
          <p:cNvSpPr>
            <a:spLocks noChangeArrowheads="1"/>
          </p:cNvSpPr>
          <p:nvPr/>
        </p:nvSpPr>
        <p:spPr bwMode="auto">
          <a:xfrm>
            <a:off x="10426700" y="2678113"/>
            <a:ext cx="180975" cy="2711450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Rectangle 86"/>
          <p:cNvSpPr>
            <a:spLocks noChangeArrowheads="1"/>
          </p:cNvSpPr>
          <p:nvPr/>
        </p:nvSpPr>
        <p:spPr bwMode="auto">
          <a:xfrm>
            <a:off x="10652125" y="2678113"/>
            <a:ext cx="180975" cy="2711450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Rectangle 87"/>
          <p:cNvSpPr>
            <a:spLocks noChangeArrowheads="1"/>
          </p:cNvSpPr>
          <p:nvPr/>
        </p:nvSpPr>
        <p:spPr bwMode="auto">
          <a:xfrm>
            <a:off x="10879138" y="2678113"/>
            <a:ext cx="180975" cy="2711450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Rectangle 88"/>
          <p:cNvSpPr>
            <a:spLocks noChangeArrowheads="1"/>
          </p:cNvSpPr>
          <p:nvPr/>
        </p:nvSpPr>
        <p:spPr bwMode="auto">
          <a:xfrm>
            <a:off x="11106150" y="2678113"/>
            <a:ext cx="180975" cy="2711450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Rectangle 89"/>
          <p:cNvSpPr>
            <a:spLocks noChangeArrowheads="1"/>
          </p:cNvSpPr>
          <p:nvPr/>
        </p:nvSpPr>
        <p:spPr bwMode="auto">
          <a:xfrm>
            <a:off x="11333163" y="2678113"/>
            <a:ext cx="180975" cy="2711450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Rectangle 90"/>
          <p:cNvSpPr>
            <a:spLocks noChangeArrowheads="1"/>
          </p:cNvSpPr>
          <p:nvPr/>
        </p:nvSpPr>
        <p:spPr bwMode="auto">
          <a:xfrm>
            <a:off x="11558588" y="2678113"/>
            <a:ext cx="182563" cy="2711450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Rectangle 91"/>
          <p:cNvSpPr>
            <a:spLocks noChangeArrowheads="1"/>
          </p:cNvSpPr>
          <p:nvPr/>
        </p:nvSpPr>
        <p:spPr bwMode="auto">
          <a:xfrm>
            <a:off x="11785600" y="2776538"/>
            <a:ext cx="180975" cy="2613025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Rectangle 92"/>
          <p:cNvSpPr>
            <a:spLocks noChangeArrowheads="1"/>
          </p:cNvSpPr>
          <p:nvPr/>
        </p:nvSpPr>
        <p:spPr bwMode="auto">
          <a:xfrm>
            <a:off x="12012613" y="2776538"/>
            <a:ext cx="180975" cy="2613025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Rectangle 93"/>
          <p:cNvSpPr>
            <a:spLocks noChangeArrowheads="1"/>
          </p:cNvSpPr>
          <p:nvPr/>
        </p:nvSpPr>
        <p:spPr bwMode="auto">
          <a:xfrm>
            <a:off x="5894388" y="3756025"/>
            <a:ext cx="180975" cy="1633538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Rectangle 94"/>
          <p:cNvSpPr>
            <a:spLocks noChangeArrowheads="1"/>
          </p:cNvSpPr>
          <p:nvPr/>
        </p:nvSpPr>
        <p:spPr bwMode="auto">
          <a:xfrm>
            <a:off x="6119813" y="3101975"/>
            <a:ext cx="182563" cy="2287588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Rectangle 95"/>
          <p:cNvSpPr>
            <a:spLocks noChangeArrowheads="1"/>
          </p:cNvSpPr>
          <p:nvPr/>
        </p:nvSpPr>
        <p:spPr bwMode="auto">
          <a:xfrm>
            <a:off x="6346825" y="2449513"/>
            <a:ext cx="180975" cy="2940050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Rectangle 96"/>
          <p:cNvSpPr>
            <a:spLocks noChangeArrowheads="1"/>
          </p:cNvSpPr>
          <p:nvPr/>
        </p:nvSpPr>
        <p:spPr bwMode="auto">
          <a:xfrm>
            <a:off x="6573838" y="2382838"/>
            <a:ext cx="180975" cy="3006725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Rectangle 97"/>
          <p:cNvSpPr>
            <a:spLocks noChangeArrowheads="1"/>
          </p:cNvSpPr>
          <p:nvPr/>
        </p:nvSpPr>
        <p:spPr bwMode="auto">
          <a:xfrm>
            <a:off x="6800850" y="2351088"/>
            <a:ext cx="180975" cy="3038475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Rectangle 98"/>
          <p:cNvSpPr>
            <a:spLocks noChangeArrowheads="1"/>
          </p:cNvSpPr>
          <p:nvPr/>
        </p:nvSpPr>
        <p:spPr bwMode="auto">
          <a:xfrm>
            <a:off x="7026275" y="2351088"/>
            <a:ext cx="182563" cy="3038475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Rectangle 99"/>
          <p:cNvSpPr>
            <a:spLocks noChangeArrowheads="1"/>
          </p:cNvSpPr>
          <p:nvPr/>
        </p:nvSpPr>
        <p:spPr bwMode="auto">
          <a:xfrm>
            <a:off x="7253288" y="2317750"/>
            <a:ext cx="180975" cy="3071813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Rectangle 100"/>
          <p:cNvSpPr>
            <a:spLocks noChangeArrowheads="1"/>
          </p:cNvSpPr>
          <p:nvPr/>
        </p:nvSpPr>
        <p:spPr bwMode="auto">
          <a:xfrm>
            <a:off x="7480300" y="2449513"/>
            <a:ext cx="180975" cy="2940050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Rectangle 101"/>
          <p:cNvSpPr>
            <a:spLocks noChangeArrowheads="1"/>
          </p:cNvSpPr>
          <p:nvPr/>
        </p:nvSpPr>
        <p:spPr bwMode="auto">
          <a:xfrm>
            <a:off x="7707313" y="2449513"/>
            <a:ext cx="180975" cy="2940050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Rectangle 102"/>
          <p:cNvSpPr>
            <a:spLocks noChangeArrowheads="1"/>
          </p:cNvSpPr>
          <p:nvPr/>
        </p:nvSpPr>
        <p:spPr bwMode="auto">
          <a:xfrm>
            <a:off x="7932738" y="2449513"/>
            <a:ext cx="180975" cy="2940050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Rectangle 103"/>
          <p:cNvSpPr>
            <a:spLocks noChangeArrowheads="1"/>
          </p:cNvSpPr>
          <p:nvPr/>
        </p:nvSpPr>
        <p:spPr bwMode="auto">
          <a:xfrm>
            <a:off x="8159750" y="2449513"/>
            <a:ext cx="182563" cy="2940050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Rectangle 104"/>
          <p:cNvSpPr>
            <a:spLocks noChangeArrowheads="1"/>
          </p:cNvSpPr>
          <p:nvPr/>
        </p:nvSpPr>
        <p:spPr bwMode="auto">
          <a:xfrm>
            <a:off x="8386763" y="2449513"/>
            <a:ext cx="180975" cy="2940050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Rectangle 105"/>
          <p:cNvSpPr>
            <a:spLocks noChangeArrowheads="1"/>
          </p:cNvSpPr>
          <p:nvPr/>
        </p:nvSpPr>
        <p:spPr bwMode="auto">
          <a:xfrm>
            <a:off x="8613775" y="2449513"/>
            <a:ext cx="180975" cy="2940050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Rectangle 106"/>
          <p:cNvSpPr>
            <a:spLocks noChangeArrowheads="1"/>
          </p:cNvSpPr>
          <p:nvPr/>
        </p:nvSpPr>
        <p:spPr bwMode="auto">
          <a:xfrm>
            <a:off x="8839200" y="2514600"/>
            <a:ext cx="180975" cy="2874963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Rectangle 107"/>
          <p:cNvSpPr>
            <a:spLocks noChangeArrowheads="1"/>
          </p:cNvSpPr>
          <p:nvPr/>
        </p:nvSpPr>
        <p:spPr bwMode="auto">
          <a:xfrm>
            <a:off x="9066213" y="2546350"/>
            <a:ext cx="182563" cy="2843213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Rectangle 108"/>
          <p:cNvSpPr>
            <a:spLocks noChangeArrowheads="1"/>
          </p:cNvSpPr>
          <p:nvPr/>
        </p:nvSpPr>
        <p:spPr bwMode="auto">
          <a:xfrm>
            <a:off x="9293225" y="2579688"/>
            <a:ext cx="180975" cy="2809875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Rectangle 109"/>
          <p:cNvSpPr>
            <a:spLocks noChangeArrowheads="1"/>
          </p:cNvSpPr>
          <p:nvPr/>
        </p:nvSpPr>
        <p:spPr bwMode="auto">
          <a:xfrm>
            <a:off x="9520238" y="2579688"/>
            <a:ext cx="180975" cy="2809875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Rectangle 110"/>
          <p:cNvSpPr>
            <a:spLocks noChangeArrowheads="1"/>
          </p:cNvSpPr>
          <p:nvPr/>
        </p:nvSpPr>
        <p:spPr bwMode="auto">
          <a:xfrm>
            <a:off x="9745663" y="2611438"/>
            <a:ext cx="180975" cy="2778125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Rectangle 111"/>
          <p:cNvSpPr>
            <a:spLocks noChangeArrowheads="1"/>
          </p:cNvSpPr>
          <p:nvPr/>
        </p:nvSpPr>
        <p:spPr bwMode="auto">
          <a:xfrm>
            <a:off x="9972675" y="2644775"/>
            <a:ext cx="182563" cy="2744788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Rectangle 112"/>
          <p:cNvSpPr>
            <a:spLocks noChangeArrowheads="1"/>
          </p:cNvSpPr>
          <p:nvPr/>
        </p:nvSpPr>
        <p:spPr bwMode="auto">
          <a:xfrm>
            <a:off x="10199688" y="2678113"/>
            <a:ext cx="180975" cy="2711450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Rectangle 113"/>
          <p:cNvSpPr>
            <a:spLocks noChangeArrowheads="1"/>
          </p:cNvSpPr>
          <p:nvPr/>
        </p:nvSpPr>
        <p:spPr bwMode="auto">
          <a:xfrm>
            <a:off x="10426700" y="2678113"/>
            <a:ext cx="180975" cy="2711450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Rectangle 114"/>
          <p:cNvSpPr>
            <a:spLocks noChangeArrowheads="1"/>
          </p:cNvSpPr>
          <p:nvPr/>
        </p:nvSpPr>
        <p:spPr bwMode="auto">
          <a:xfrm>
            <a:off x="10652125" y="2678113"/>
            <a:ext cx="180975" cy="2711450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Rectangle 115"/>
          <p:cNvSpPr>
            <a:spLocks noChangeArrowheads="1"/>
          </p:cNvSpPr>
          <p:nvPr/>
        </p:nvSpPr>
        <p:spPr bwMode="auto">
          <a:xfrm>
            <a:off x="10879138" y="2678113"/>
            <a:ext cx="180975" cy="2711450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Rectangle 116"/>
          <p:cNvSpPr>
            <a:spLocks noChangeArrowheads="1"/>
          </p:cNvSpPr>
          <p:nvPr/>
        </p:nvSpPr>
        <p:spPr bwMode="auto">
          <a:xfrm>
            <a:off x="11106150" y="2678113"/>
            <a:ext cx="180975" cy="2711450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Rectangle 117"/>
          <p:cNvSpPr>
            <a:spLocks noChangeArrowheads="1"/>
          </p:cNvSpPr>
          <p:nvPr/>
        </p:nvSpPr>
        <p:spPr bwMode="auto">
          <a:xfrm>
            <a:off x="11333163" y="2678113"/>
            <a:ext cx="180975" cy="2711450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Rectangle 118"/>
          <p:cNvSpPr>
            <a:spLocks noChangeArrowheads="1"/>
          </p:cNvSpPr>
          <p:nvPr/>
        </p:nvSpPr>
        <p:spPr bwMode="auto">
          <a:xfrm>
            <a:off x="11558588" y="2678113"/>
            <a:ext cx="182563" cy="2711450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Rectangle 119"/>
          <p:cNvSpPr>
            <a:spLocks noChangeArrowheads="1"/>
          </p:cNvSpPr>
          <p:nvPr/>
        </p:nvSpPr>
        <p:spPr bwMode="auto">
          <a:xfrm>
            <a:off x="11785600" y="2776538"/>
            <a:ext cx="180975" cy="2613025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Rectangle 120"/>
          <p:cNvSpPr>
            <a:spLocks noChangeArrowheads="1"/>
          </p:cNvSpPr>
          <p:nvPr/>
        </p:nvSpPr>
        <p:spPr bwMode="auto">
          <a:xfrm>
            <a:off x="12012613" y="2776538"/>
            <a:ext cx="180975" cy="2613025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25" name="Straight Arrow Connector 124"/>
          <p:cNvCxnSpPr/>
          <p:nvPr/>
        </p:nvCxnSpPr>
        <p:spPr>
          <a:xfrm flipV="1">
            <a:off x="4495800" y="5151438"/>
            <a:ext cx="1223963" cy="1249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536937" y="6242089"/>
            <a:ext cx="1295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Default rate</a:t>
            </a:r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38100" y="0"/>
            <a:ext cx="4772025" cy="1682633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128" name="TextBox 127"/>
          <p:cNvSpPr txBox="1"/>
          <p:nvPr/>
        </p:nvSpPr>
        <p:spPr>
          <a:xfrm rot="19595658">
            <a:off x="5869185" y="28437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278749" y="4890572"/>
            <a:ext cx="3706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[50 91 2 7 55 95 7 22] accuracy 0.99   </a:t>
            </a:r>
          </a:p>
        </p:txBody>
      </p:sp>
      <p:sp>
        <p:nvSpPr>
          <p:cNvPr id="130" name="TextBox 129"/>
          <p:cNvSpPr txBox="1"/>
          <p:nvPr/>
        </p:nvSpPr>
        <p:spPr>
          <a:xfrm rot="19595658">
            <a:off x="6101229" y="21949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91</a:t>
            </a:r>
          </a:p>
        </p:txBody>
      </p:sp>
      <p:sp>
        <p:nvSpPr>
          <p:cNvPr id="131" name="TextBox 130"/>
          <p:cNvSpPr txBox="1"/>
          <p:nvPr/>
        </p:nvSpPr>
        <p:spPr>
          <a:xfrm rot="19595658">
            <a:off x="6460626" y="20927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2" name="TextBox 131"/>
          <p:cNvSpPr txBox="1"/>
          <p:nvPr/>
        </p:nvSpPr>
        <p:spPr>
          <a:xfrm rot="19595658">
            <a:off x="6725270" y="20618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17711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43DFB5-1724-4379-9F63-877C55F38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14301"/>
            <a:ext cx="10515600" cy="914400"/>
          </a:xfrm>
        </p:spPr>
        <p:txBody>
          <a:bodyPr/>
          <a:lstStyle/>
          <a:p>
            <a:r>
              <a:rPr lang="en-US" dirty="0"/>
              <a:t>The third algorithm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F8301C9-4A19-456D-8792-824F3C112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371600"/>
            <a:ext cx="10515600" cy="4351338"/>
          </a:xfrm>
        </p:spPr>
        <p:txBody>
          <a:bodyPr/>
          <a:lstStyle/>
          <a:p>
            <a:r>
              <a:rPr lang="en-US" dirty="0"/>
              <a:t>Once you have backward and forward search working, you need to come up with another algorithm</a:t>
            </a:r>
          </a:p>
          <a:p>
            <a:r>
              <a:rPr lang="en-US" dirty="0"/>
              <a:t>To be clear, I see this as 1 to 4 hours of work.</a:t>
            </a:r>
          </a:p>
          <a:p>
            <a:r>
              <a:rPr lang="en-US" dirty="0"/>
              <a:t>The new algorithm can attempt to</a:t>
            </a:r>
          </a:p>
          <a:p>
            <a:pPr lvl="1"/>
            <a:r>
              <a:rPr lang="en-US" dirty="0"/>
              <a:t>Be faster</a:t>
            </a:r>
          </a:p>
          <a:p>
            <a:pPr lvl="1"/>
            <a:r>
              <a:rPr lang="en-US" dirty="0"/>
              <a:t>Be more accurate/ not find spurious features</a:t>
            </a:r>
          </a:p>
          <a:p>
            <a:r>
              <a:rPr lang="en-US" dirty="0"/>
              <a:t>Below I will give an example of both ideas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097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4D287DF-88BB-4BEB-A133-117622C03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test datasets I provided there are two strong and one weak feature.</a:t>
            </a:r>
          </a:p>
          <a:p>
            <a:r>
              <a:rPr lang="en-US" dirty="0"/>
              <a:t>In general, we can easily find the two strong features, however:</a:t>
            </a:r>
          </a:p>
          <a:p>
            <a:pPr lvl="1"/>
            <a:r>
              <a:rPr lang="en-US" sz="2000" dirty="0"/>
              <a:t>We may find it hard to find the weak feature</a:t>
            </a:r>
          </a:p>
          <a:p>
            <a:pPr lvl="1"/>
            <a:r>
              <a:rPr lang="en-US" sz="2000" dirty="0"/>
              <a:t>We may find spurious features </a:t>
            </a:r>
          </a:p>
          <a:p>
            <a:pPr lvl="1"/>
            <a:r>
              <a:rPr lang="en-US" sz="2000" dirty="0"/>
              <a:t>Thus some people reported finding something like this:</a:t>
            </a:r>
          </a:p>
          <a:p>
            <a:pPr lvl="1"/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The best features are </a:t>
            </a:r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49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7 10 30</a:t>
            </a:r>
          </a:p>
          <a:p>
            <a:r>
              <a:rPr lang="en-US" dirty="0"/>
              <a:t>Why do we find spurious features?</a:t>
            </a:r>
          </a:p>
          <a:p>
            <a:r>
              <a:rPr lang="en-US" dirty="0"/>
              <a:t>Why do we not find the weak feature?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54FF4E8-566C-4344-AC51-EBFF175A4934}"/>
              </a:ext>
            </a:extLst>
          </p:cNvPr>
          <p:cNvSpPr/>
          <p:nvPr/>
        </p:nvSpPr>
        <p:spPr>
          <a:xfrm>
            <a:off x="1524000" y="1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On large dataset 1 the error rate can be 0.92</a:t>
            </a:r>
          </a:p>
          <a:p>
            <a:r>
              <a:rPr lang="en-US" dirty="0"/>
              <a:t>when using only features </a:t>
            </a:r>
            <a:r>
              <a:rPr lang="en-US" dirty="0">
                <a:solidFill>
                  <a:srgbClr val="FF0000"/>
                </a:solidFill>
              </a:rPr>
              <a:t>49</a:t>
            </a:r>
            <a:r>
              <a:rPr lang="en-US" dirty="0"/>
              <a:t>  30  </a:t>
            </a:r>
            <a:r>
              <a:rPr lang="en-US" dirty="0">
                <a:solidFill>
                  <a:srgbClr val="00B0F0"/>
                </a:solidFill>
              </a:rPr>
              <a:t>21</a:t>
            </a:r>
          </a:p>
          <a:p>
            <a:r>
              <a:rPr lang="en-US" dirty="0"/>
              <a:t>***************************</a:t>
            </a:r>
          </a:p>
        </p:txBody>
      </p:sp>
    </p:spTree>
    <p:extLst>
      <p:ext uri="{BB962C8B-B14F-4D97-AF65-F5344CB8AC3E}">
        <p14:creationId xmlns:p14="http://schemas.microsoft.com/office/powerpoint/2010/main" val="4223944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4D287DF-88BB-4BEB-A133-117622C03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990600"/>
            <a:ext cx="8686800" cy="5486400"/>
          </a:xfrm>
        </p:spPr>
        <p:txBody>
          <a:bodyPr>
            <a:normAutofit/>
          </a:bodyPr>
          <a:lstStyle/>
          <a:p>
            <a:r>
              <a:rPr lang="en-US" dirty="0"/>
              <a:t>In our search algorithm we will add and keep a new feature, even if it only gets </a:t>
            </a:r>
            <a:r>
              <a:rPr lang="en-US" i="1" dirty="0"/>
              <a:t>one</a:t>
            </a:r>
            <a:r>
              <a:rPr lang="en-US" dirty="0"/>
              <a:t> more instance correct. </a:t>
            </a:r>
          </a:p>
          <a:p>
            <a:r>
              <a:rPr lang="en-US" dirty="0"/>
              <a:t>However, we have dozens of irrelevant features. It is very likely that one or two of the them will classify one or two extra data points by random chance.</a:t>
            </a:r>
          </a:p>
          <a:p>
            <a:r>
              <a:rPr lang="en-US" dirty="0"/>
              <a:t>This is bad! While the spurious features happened to help a tiny bit on these 100 objects, they will </a:t>
            </a:r>
            <a:r>
              <a:rPr lang="en-US" i="1" dirty="0"/>
              <a:t>hurt</a:t>
            </a:r>
            <a:r>
              <a:rPr lang="en-US" dirty="0"/>
              <a:t> a bit on the unseen data we will see in the future.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C13AF518-E147-42A2-B9F0-ADEA53374D6A}"/>
              </a:ext>
            </a:extLst>
          </p:cNvPr>
          <p:cNvSpPr/>
          <p:nvPr/>
        </p:nvSpPr>
        <p:spPr>
          <a:xfrm>
            <a:off x="1828801" y="65087"/>
            <a:ext cx="52425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Why do we find spurious features?</a:t>
            </a:r>
          </a:p>
        </p:txBody>
      </p:sp>
    </p:spTree>
    <p:extLst>
      <p:ext uri="{BB962C8B-B14F-4D97-AF65-F5344CB8AC3E}">
        <p14:creationId xmlns:p14="http://schemas.microsoft.com/office/powerpoint/2010/main" val="2493901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1" y="3505201"/>
            <a:ext cx="5972175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2971800" y="3886200"/>
            <a:ext cx="1447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05001" y="2895601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 labels </a:t>
            </a:r>
            <a:r>
              <a:rPr lang="en-US" dirty="0"/>
              <a:t>are in the first column</a:t>
            </a:r>
          </a:p>
          <a:p>
            <a:r>
              <a:rPr lang="en-US" dirty="0"/>
              <a:t>Either a 1 or 2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24400" y="2057401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second column up to the last column are the </a:t>
            </a:r>
            <a:r>
              <a:rPr lang="en-US" b="1" dirty="0"/>
              <a:t>features</a:t>
            </a:r>
          </a:p>
          <a:p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172200" y="2514600"/>
            <a:ext cx="1524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72200" y="2514600"/>
            <a:ext cx="32766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560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4D287DF-88BB-4BEB-A133-117622C03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990600"/>
            <a:ext cx="8686800" cy="580231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In our search algorithm we will add and keep a new feature, even if it only gets one more instance correct. 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However, we have dozens of irrelevant features. It is very likely that one or two of the them will classify one or two extra data points by random chance.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This is bad! While the spurious features happened to help a tiny bit on these 100 objects, they will </a:t>
            </a:r>
            <a:r>
              <a:rPr lang="en-US" sz="2000" i="1" dirty="0">
                <a:solidFill>
                  <a:schemeClr val="bg1">
                    <a:lumMod val="65000"/>
                  </a:schemeClr>
                </a:solidFill>
              </a:rPr>
              <a:t>hurt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a bit on the unseen data we will see in the future. </a:t>
            </a:r>
          </a:p>
          <a:p>
            <a:r>
              <a:rPr lang="en-US" sz="2000" dirty="0"/>
              <a:t>How can we fix this? </a:t>
            </a:r>
          </a:p>
          <a:p>
            <a:r>
              <a:rPr lang="en-US" sz="2000" dirty="0"/>
              <a:t>Suppose instead of giving you one dataset with 100 instances, I had given you three datasets with 100 instances (from exactly the same problem).</a:t>
            </a:r>
          </a:p>
          <a:p>
            <a:r>
              <a:rPr lang="en-US" sz="2000" dirty="0"/>
              <a:t>Lets look at the three traces of forward selection on these 3 datasets.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 best features are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49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7  10 30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 best features are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49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22 30 11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 best features are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49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30 10 4</a:t>
            </a:r>
          </a:p>
          <a:p>
            <a:r>
              <a:rPr lang="en-US" sz="2000" dirty="0"/>
              <a:t>We can see that the two good features show up (perhaps in a different order) in all three runs, but the spurious features do not. </a:t>
            </a:r>
          </a:p>
          <a:p>
            <a:r>
              <a:rPr lang="en-US" sz="2000" dirty="0"/>
              <a:t>However we do not have three different versions of this dataset!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C13AF518-E147-42A2-B9F0-ADEA53374D6A}"/>
              </a:ext>
            </a:extLst>
          </p:cNvPr>
          <p:cNvSpPr/>
          <p:nvPr/>
        </p:nvSpPr>
        <p:spPr>
          <a:xfrm>
            <a:off x="1828801" y="65087"/>
            <a:ext cx="52425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Why do we find spurious features?</a:t>
            </a:r>
          </a:p>
        </p:txBody>
      </p:sp>
    </p:spTree>
    <p:extLst>
      <p:ext uri="{BB962C8B-B14F-4D97-AF65-F5344CB8AC3E}">
        <p14:creationId xmlns:p14="http://schemas.microsoft.com/office/powerpoint/2010/main" val="3360086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4D287DF-88BB-4BEB-A133-117622C03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228601"/>
            <a:ext cx="8686800" cy="685800"/>
          </a:xfrm>
        </p:spPr>
        <p:txBody>
          <a:bodyPr>
            <a:normAutofit/>
          </a:bodyPr>
          <a:lstStyle/>
          <a:p>
            <a:r>
              <a:rPr lang="en-US" sz="2000" dirty="0"/>
              <a:t>However we do not have three different versions of this dataset!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710F3D36-0A0A-4C47-8134-934708E71E7D}"/>
              </a:ext>
            </a:extLst>
          </p:cNvPr>
          <p:cNvGrpSpPr/>
          <p:nvPr/>
        </p:nvGrpSpPr>
        <p:grpSpPr>
          <a:xfrm>
            <a:off x="5548992" y="914401"/>
            <a:ext cx="5119008" cy="5486399"/>
            <a:chOff x="3171825" y="228601"/>
            <a:chExt cx="5972175" cy="6400798"/>
          </a:xfrm>
        </p:grpSpPr>
        <p:pic>
          <p:nvPicPr>
            <p:cNvPr id="4" name="Picture 2">
              <a:extLst>
                <a:ext uri="{FF2B5EF4-FFF2-40B4-BE49-F238E27FC236}">
                  <a16:creationId xmlns="" xmlns:a16="http://schemas.microsoft.com/office/drawing/2014/main" id="{DFD91363-66E9-4144-B432-366628B195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1825" y="3495674"/>
              <a:ext cx="5972175" cy="3133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74A9143A-9EB8-4F40-82CA-1B969D4F14D1}"/>
                </a:ext>
              </a:extLst>
            </p:cNvPr>
            <p:cNvSpPr/>
            <p:nvPr/>
          </p:nvSpPr>
          <p:spPr>
            <a:xfrm>
              <a:off x="3276600" y="4114800"/>
              <a:ext cx="5410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E71E8AA0-E838-4029-AE8C-A8F0157C170E}"/>
                </a:ext>
              </a:extLst>
            </p:cNvPr>
            <p:cNvSpPr/>
            <p:nvPr/>
          </p:nvSpPr>
          <p:spPr>
            <a:xfrm>
              <a:off x="3267075" y="4743451"/>
              <a:ext cx="5410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ACF4520E-E7B6-4AF6-BE5A-ACD13EA2756F}"/>
                </a:ext>
              </a:extLst>
            </p:cNvPr>
            <p:cNvSpPr/>
            <p:nvPr/>
          </p:nvSpPr>
          <p:spPr>
            <a:xfrm>
              <a:off x="3276600" y="6096000"/>
              <a:ext cx="5410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2">
              <a:extLst>
                <a:ext uri="{FF2B5EF4-FFF2-40B4-BE49-F238E27FC236}">
                  <a16:creationId xmlns="" xmlns:a16="http://schemas.microsoft.com/office/drawing/2014/main" id="{ED54E720-8911-432B-BEE3-3FF0B95CBA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1825" y="228601"/>
              <a:ext cx="5972175" cy="3133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03061808-FCF9-4C15-969C-8843A8530210}"/>
                </a:ext>
              </a:extLst>
            </p:cNvPr>
            <p:cNvSpPr/>
            <p:nvPr/>
          </p:nvSpPr>
          <p:spPr>
            <a:xfrm>
              <a:off x="3276600" y="1371601"/>
              <a:ext cx="5410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88DCB9EC-D51C-46E6-B706-7FF2AAEFAD00}"/>
                </a:ext>
              </a:extLst>
            </p:cNvPr>
            <p:cNvSpPr/>
            <p:nvPr/>
          </p:nvSpPr>
          <p:spPr>
            <a:xfrm>
              <a:off x="3267075" y="1905000"/>
              <a:ext cx="5410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308BBBF7-E836-4DD8-8D50-EBE0EF1C462D}"/>
                </a:ext>
              </a:extLst>
            </p:cNvPr>
            <p:cNvSpPr/>
            <p:nvPr/>
          </p:nvSpPr>
          <p:spPr>
            <a:xfrm>
              <a:off x="3276600" y="3152777"/>
              <a:ext cx="5410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2">
            <a:extLst>
              <a:ext uri="{FF2B5EF4-FFF2-40B4-BE49-F238E27FC236}">
                <a16:creationId xmlns="" xmlns:a16="http://schemas.microsoft.com/office/drawing/2014/main" id="{0EC30976-CB42-4E55-A7A3-40A09F2B61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b="87234"/>
          <a:stretch/>
        </p:blipFill>
        <p:spPr bwMode="auto">
          <a:xfrm>
            <a:off x="5548992" y="6515098"/>
            <a:ext cx="5119008" cy="342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Content Placeholder 2">
            <a:extLst>
              <a:ext uri="{FF2B5EF4-FFF2-40B4-BE49-F238E27FC236}">
                <a16:creationId xmlns="" xmlns:a16="http://schemas.microsoft.com/office/drawing/2014/main" id="{3AB8E1A2-3DD0-42FE-A158-3C5AFBC018CD}"/>
              </a:ext>
            </a:extLst>
          </p:cNvPr>
          <p:cNvSpPr txBox="1">
            <a:spLocks/>
          </p:cNvSpPr>
          <p:nvPr/>
        </p:nvSpPr>
        <p:spPr>
          <a:xfrm>
            <a:off x="1770288" y="914401"/>
            <a:ext cx="3733801" cy="571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We can (sort of) make three different versions of this dataset!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We begin by making three copies of the dataset</a:t>
            </a:r>
          </a:p>
          <a:p>
            <a:pPr marL="0" indent="0">
              <a:buNone/>
            </a:pPr>
            <a:r>
              <a:rPr lang="en-US" sz="2000" dirty="0"/>
              <a:t>Then, in each copy, we randomly delete say 5% of the data.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Now each of the three copies is very similar to the true dataset, but if a spurious feature happen to look good in </a:t>
            </a:r>
            <a:r>
              <a:rPr lang="en-US" sz="2000" i="1" dirty="0"/>
              <a:t>one</a:t>
            </a:r>
            <a:r>
              <a:rPr lang="en-US" sz="2000" dirty="0"/>
              <a:t> copy, it is very unlikely to look good in the other two copies. </a:t>
            </a:r>
          </a:p>
          <a:p>
            <a:pPr marL="0" indent="0">
              <a:buNone/>
            </a:pPr>
            <a:r>
              <a:rPr lang="en-US" sz="2000" dirty="0"/>
              <a:t>This idea is called </a:t>
            </a:r>
            <a:r>
              <a:rPr lang="en-US" sz="2000" i="1" dirty="0"/>
              <a:t>resampling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US" sz="2000" dirty="0"/>
              <a:t>Of course, if we have time, we can make even more copies.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57956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BE72D65-BBC0-472B-B64B-BEFD219F6B6C}"/>
              </a:ext>
            </a:extLst>
          </p:cNvPr>
          <p:cNvSpPr/>
          <p:nvPr/>
        </p:nvSpPr>
        <p:spPr>
          <a:xfrm>
            <a:off x="1676401" y="152400"/>
            <a:ext cx="3786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Why do we not find the weak feature?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14D6B62-9320-48E0-8F6B-5337999817C9}"/>
              </a:ext>
            </a:extLst>
          </p:cNvPr>
          <p:cNvSpPr/>
          <p:nvPr/>
        </p:nvSpPr>
        <p:spPr>
          <a:xfrm>
            <a:off x="1666875" y="1447800"/>
            <a:ext cx="88392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same trick can be used to find the weak features. Let look at the three runs again.. </a:t>
            </a:r>
          </a:p>
          <a:p>
            <a:endParaRPr lang="en-US" sz="2000" dirty="0"/>
          </a:p>
          <a:p>
            <a:r>
              <a:rPr lang="en-US" sz="2000" dirty="0"/>
              <a:t>Lets look at the three traces of forward selection 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 best features are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49 </a:t>
            </a:r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7  10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 best features are </a:t>
            </a:r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49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22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11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 best features are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49 </a:t>
            </a:r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10 4</a:t>
            </a:r>
          </a:p>
          <a:p>
            <a:endParaRPr lang="en-US" sz="2000" dirty="0"/>
          </a:p>
          <a:p>
            <a:r>
              <a:rPr lang="en-US" sz="2000" dirty="0"/>
              <a:t>The weak feature will tend to show up a lot more than we might expect by chance.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There is another trick we can do to find the weak features… </a:t>
            </a:r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696A539-368F-4404-B61B-58868D2BE264}"/>
              </a:ext>
            </a:extLst>
          </p:cNvPr>
          <p:cNvSpPr/>
          <p:nvPr/>
        </p:nvSpPr>
        <p:spPr>
          <a:xfrm>
            <a:off x="6172200" y="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On large dataset 1 the error rate can be 0.92</a:t>
            </a:r>
          </a:p>
          <a:p>
            <a:r>
              <a:rPr lang="en-US" sz="1600" dirty="0"/>
              <a:t>when using only features </a:t>
            </a:r>
            <a:r>
              <a:rPr lang="en-US" sz="1600" dirty="0">
                <a:solidFill>
                  <a:srgbClr val="FF0000"/>
                </a:solidFill>
              </a:rPr>
              <a:t>49</a:t>
            </a:r>
            <a:r>
              <a:rPr lang="en-US" sz="1600" dirty="0"/>
              <a:t>  </a:t>
            </a:r>
            <a:r>
              <a:rPr lang="en-US" sz="1600" b="1" dirty="0">
                <a:solidFill>
                  <a:srgbClr val="00B050"/>
                </a:solidFill>
              </a:rPr>
              <a:t>30</a:t>
            </a:r>
            <a:r>
              <a:rPr lang="en-US" sz="1600" dirty="0"/>
              <a:t>  </a:t>
            </a:r>
            <a:r>
              <a:rPr lang="en-US" sz="1600" dirty="0">
                <a:solidFill>
                  <a:srgbClr val="00B0F0"/>
                </a:solidFill>
              </a:rPr>
              <a:t>21</a:t>
            </a:r>
          </a:p>
          <a:p>
            <a:r>
              <a:rPr lang="en-US" sz="1600" dirty="0"/>
              <a:t>***************************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039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="" xmlns:a16="http://schemas.microsoft.com/office/drawing/2014/main" id="{17D01374-D7C4-4785-8FEB-729B15CD0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8363" y="3733800"/>
            <a:ext cx="5119008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EA19C8A-9D5A-4A20-8B36-9842DF729559}"/>
              </a:ext>
            </a:extLst>
          </p:cNvPr>
          <p:cNvSpPr/>
          <p:nvPr/>
        </p:nvSpPr>
        <p:spPr>
          <a:xfrm>
            <a:off x="1722663" y="152401"/>
            <a:ext cx="73914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Suppose we are feature searching on a dataset.</a:t>
            </a:r>
          </a:p>
          <a:p>
            <a:endParaRPr lang="en-US" sz="2000" dirty="0"/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 best features are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7 22 8 34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 best features are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76 3 19 5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 best features are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21 33 7 56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 best features are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1 7 82 12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/>
              <a:t>Based on this resampling, we are confident that 2 is a good feature, but what about 7?</a:t>
            </a:r>
          </a:p>
          <a:p>
            <a:pPr lvl="1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288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="" xmlns:a16="http://schemas.microsoft.com/office/drawing/2014/main" id="{17D01374-D7C4-4785-8FEB-729B15CD0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8363" y="3733800"/>
            <a:ext cx="5119008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7AFFABE-C8E4-4BE5-AA7C-48C53273DFA4}"/>
              </a:ext>
            </a:extLst>
          </p:cNvPr>
          <p:cNvSpPr/>
          <p:nvPr/>
        </p:nvSpPr>
        <p:spPr>
          <a:xfrm>
            <a:off x="7396841" y="4152900"/>
            <a:ext cx="908959" cy="2171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EA19C8A-9D5A-4A20-8B36-9842DF729559}"/>
              </a:ext>
            </a:extLst>
          </p:cNvPr>
          <p:cNvSpPr/>
          <p:nvPr/>
        </p:nvSpPr>
        <p:spPr>
          <a:xfrm>
            <a:off x="1722663" y="152400"/>
            <a:ext cx="7391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We can temporarily </a:t>
            </a:r>
            <a:r>
              <a:rPr lang="en-US" sz="2000" i="1" dirty="0"/>
              <a:t>delete</a:t>
            </a:r>
            <a:r>
              <a:rPr lang="en-US" sz="2000" dirty="0"/>
              <a:t> the strong feature, and rerun the search</a:t>
            </a:r>
          </a:p>
          <a:p>
            <a:endParaRPr lang="en-US" sz="2000" dirty="0"/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 best features are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7 12 14 54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 best features are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7 3 13 8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 best features are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7 39 1 83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 best features are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9 7 22 52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/>
              <a:t>Based on this it really looks like 7 is a true feature.</a:t>
            </a:r>
          </a:p>
          <a:p>
            <a:pPr lvl="1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C68DAFA9-4570-4ACA-BE3A-09AEAFF81FD4}"/>
              </a:ext>
            </a:extLst>
          </p:cNvPr>
          <p:cNvSpPr/>
          <p:nvPr/>
        </p:nvSpPr>
        <p:spPr>
          <a:xfrm>
            <a:off x="1626054" y="3843278"/>
            <a:ext cx="370794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By analogy. Suppose I wanted to find out if you are a good basketball player. </a:t>
            </a:r>
          </a:p>
          <a:p>
            <a:r>
              <a:rPr lang="en-US" dirty="0"/>
              <a:t>However, Lebron James is on you team! </a:t>
            </a:r>
          </a:p>
          <a:p>
            <a:r>
              <a:rPr lang="en-US" dirty="0"/>
              <a:t>Your team wins a lot, but because Lebron is so strong, I don’t know if </a:t>
            </a:r>
            <a:r>
              <a:rPr lang="en-US" i="1" dirty="0"/>
              <a:t>you</a:t>
            </a:r>
            <a:r>
              <a:rPr lang="en-US" dirty="0"/>
              <a:t> are any good. If I take Lebron off the team and they still win, then maybe you are good.</a:t>
            </a:r>
          </a:p>
        </p:txBody>
      </p:sp>
      <p:pic>
        <p:nvPicPr>
          <p:cNvPr id="1026" name="Picture 2" descr="http://images.performgroup.com/di/library/omnisport/f4/63/lebron-james_ig7akmd67bte169fgghvy46rx.jpg?t=189217895&amp;w=960&amp;quality=70">
            <a:extLst>
              <a:ext uri="{FF2B5EF4-FFF2-40B4-BE49-F238E27FC236}">
                <a16:creationId xmlns="" xmlns:a16="http://schemas.microsoft.com/office/drawing/2014/main" id="{B784FD04-AF16-4139-8702-D786BAAE6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407" b="96852" l="10000" r="90000">
                        <a14:foregroundMark x1="57083" y1="11667" x2="60729" y2="3889"/>
                        <a14:foregroundMark x1="60729" y1="3889" x2="65417" y2="7963"/>
                        <a14:foregroundMark x1="65417" y1="7963" x2="65729" y2="12037"/>
                        <a14:foregroundMark x1="58438" y1="12037" x2="56563" y2="21667"/>
                        <a14:foregroundMark x1="56563" y1="21667" x2="59688" y2="39815"/>
                        <a14:foregroundMark x1="59688" y1="39815" x2="65313" y2="43519"/>
                        <a14:foregroundMark x1="65313" y1="43519" x2="66667" y2="34444"/>
                        <a14:foregroundMark x1="66667" y1="34444" x2="64375" y2="25185"/>
                        <a14:foregroundMark x1="64375" y1="25185" x2="65625" y2="15556"/>
                        <a14:foregroundMark x1="65625" y1="15556" x2="62708" y2="12222"/>
                        <a14:foregroundMark x1="70938" y1="31852" x2="90833" y2="54259"/>
                        <a14:foregroundMark x1="90833" y1="54259" x2="91250" y2="64444"/>
                        <a14:foregroundMark x1="91250" y1="64444" x2="87083" y2="82037"/>
                        <a14:foregroundMark x1="87083" y1="82037" x2="80208" y2="97037"/>
                        <a14:foregroundMark x1="80208" y1="97037" x2="82292" y2="88148"/>
                        <a14:foregroundMark x1="82292" y1="88148" x2="86146" y2="80370"/>
                        <a14:foregroundMark x1="86146" y1="80370" x2="87813" y2="70556"/>
                        <a14:foregroundMark x1="87813" y1="70556" x2="86875" y2="60926"/>
                        <a14:foregroundMark x1="86875" y1="60926" x2="82813" y2="54259"/>
                        <a14:foregroundMark x1="82813" y1="54259" x2="78021" y2="50000"/>
                        <a14:foregroundMark x1="78021" y1="50000" x2="73646" y2="55741"/>
                        <a14:foregroundMark x1="73646" y1="55741" x2="69896" y2="44630"/>
                        <a14:foregroundMark x1="69896" y1="44630" x2="71563" y2="35185"/>
                        <a14:foregroundMark x1="71563" y1="35185" x2="72813" y2="33519"/>
                        <a14:foregroundMark x1="61771" y1="2407" x2="64583" y2="4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519" y="2133601"/>
            <a:ext cx="2854853" cy="160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130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">
            <a:extLst>
              <a:ext uri="{FF2B5EF4-FFF2-40B4-BE49-F238E27FC236}">
                <a16:creationId xmlns="" xmlns:a16="http://schemas.microsoft.com/office/drawing/2014/main" id="{E448B374-7B5E-4549-825B-0B202CE41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1028700"/>
            <a:ext cx="8686800" cy="5486400"/>
          </a:xfrm>
        </p:spPr>
        <p:txBody>
          <a:bodyPr>
            <a:normAutofit/>
          </a:bodyPr>
          <a:lstStyle/>
          <a:p>
            <a:r>
              <a:rPr lang="en-US" sz="2400" dirty="0"/>
              <a:t>For most of you, depending on the computer language you used, you machine </a:t>
            </a:r>
            <a:r>
              <a:rPr lang="en-US" sz="2400" dirty="0" err="1"/>
              <a:t>etc</a:t>
            </a:r>
            <a:r>
              <a:rPr lang="en-US" sz="2400" dirty="0"/>
              <a:t>, you can do feature search on the “large” dataset in under one minute.</a:t>
            </a:r>
          </a:p>
          <a:p>
            <a:r>
              <a:rPr lang="en-US" sz="2400" dirty="0"/>
              <a:t>However, for some real problems, we might have millions of instances, and (more importantly) thousands of features. Then the same code might take decades.</a:t>
            </a:r>
          </a:p>
          <a:p>
            <a:r>
              <a:rPr lang="en-US" sz="2400" dirty="0"/>
              <a:t>Can we speed things up?</a:t>
            </a:r>
          </a:p>
          <a:p>
            <a:r>
              <a:rPr lang="en-US" sz="2400" dirty="0"/>
              <a:t>There are many ways to speed things up, indexing, sampling, caching and reusing calculations etc. </a:t>
            </a:r>
          </a:p>
          <a:p>
            <a:r>
              <a:rPr lang="en-US" sz="2400" dirty="0"/>
              <a:t>However, I am just going to show you one simple trick. </a:t>
            </a:r>
          </a:p>
          <a:p>
            <a:r>
              <a:rPr lang="en-US" sz="2400" dirty="0"/>
              <a:t>It requires you to add 5 to 10 lines of simple code, but should give you a 10 to 50 times speed up!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9F3D281B-7040-4D60-AE81-0C68596E10F0}"/>
              </a:ext>
            </a:extLst>
          </p:cNvPr>
          <p:cNvSpPr/>
          <p:nvPr/>
        </p:nvSpPr>
        <p:spPr>
          <a:xfrm>
            <a:off x="1828801" y="65087"/>
            <a:ext cx="4804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Making the search faster</a:t>
            </a:r>
          </a:p>
        </p:txBody>
      </p:sp>
    </p:spTree>
    <p:extLst>
      <p:ext uri="{BB962C8B-B14F-4D97-AF65-F5344CB8AC3E}">
        <p14:creationId xmlns:p14="http://schemas.microsoft.com/office/powerpoint/2010/main" val="2932573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145D0E9C-8122-4AAA-B846-953495F14649}"/>
              </a:ext>
            </a:extLst>
          </p:cNvPr>
          <p:cNvGrpSpPr/>
          <p:nvPr/>
        </p:nvGrpSpPr>
        <p:grpSpPr>
          <a:xfrm>
            <a:off x="4772187" y="4319670"/>
            <a:ext cx="5664339" cy="1636928"/>
            <a:chOff x="5792283" y="5323893"/>
            <a:chExt cx="2996256" cy="865883"/>
          </a:xfrm>
          <a:noFill/>
        </p:grpSpPr>
        <p:sp>
          <p:nvSpPr>
            <p:cNvPr id="4" name="Line 4">
              <a:extLst>
                <a:ext uri="{FF2B5EF4-FFF2-40B4-BE49-F238E27FC236}">
                  <a16:creationId xmlns="" xmlns:a16="http://schemas.microsoft.com/office/drawing/2014/main" id="{AE685E61-EA11-4D5B-81F9-AECD4F49B9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50949" y="5497589"/>
              <a:ext cx="825056" cy="39081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5" name="Line 5">
              <a:extLst>
                <a:ext uri="{FF2B5EF4-FFF2-40B4-BE49-F238E27FC236}">
                  <a16:creationId xmlns="" xmlns:a16="http://schemas.microsoft.com/office/drawing/2014/main" id="{131697A0-03B9-4378-B8CE-85730C3F77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0245" y="5497589"/>
              <a:ext cx="825056" cy="39081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6" name="Line 6">
              <a:extLst>
                <a:ext uri="{FF2B5EF4-FFF2-40B4-BE49-F238E27FC236}">
                  <a16:creationId xmlns="" xmlns:a16="http://schemas.microsoft.com/office/drawing/2014/main" id="{3CA2CB8A-FBE6-4228-8406-AC6C845858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89157" y="5584437"/>
              <a:ext cx="217120" cy="26054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7" name="Line 7">
              <a:extLst>
                <a:ext uri="{FF2B5EF4-FFF2-40B4-BE49-F238E27FC236}">
                  <a16:creationId xmlns="" xmlns:a16="http://schemas.microsoft.com/office/drawing/2014/main" id="{705891D6-B501-42D0-8A8D-26B68F3D82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79973" y="5584437"/>
              <a:ext cx="217120" cy="26054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3" name="Oval 35">
              <a:extLst>
                <a:ext uri="{FF2B5EF4-FFF2-40B4-BE49-F238E27FC236}">
                  <a16:creationId xmlns="" xmlns:a16="http://schemas.microsoft.com/office/drawing/2014/main" id="{2C59FB72-EB49-472E-9901-EE72BADDF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2283" y="5844981"/>
              <a:ext cx="521088" cy="31301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2800"/>
            </a:p>
          </p:txBody>
        </p:sp>
        <p:sp>
          <p:nvSpPr>
            <p:cNvPr id="14" name="Oval 36">
              <a:extLst>
                <a:ext uri="{FF2B5EF4-FFF2-40B4-BE49-F238E27FC236}">
                  <a16:creationId xmlns="" xmlns:a16="http://schemas.microsoft.com/office/drawing/2014/main" id="{3C47587B-AE3A-4877-82F6-7923D9C5D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6005" y="5323893"/>
              <a:ext cx="434240" cy="26054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2800"/>
            </a:p>
          </p:txBody>
        </p:sp>
        <p:sp>
          <p:nvSpPr>
            <p:cNvPr id="15" name="Oval 37">
              <a:extLst>
                <a:ext uri="{FF2B5EF4-FFF2-40B4-BE49-F238E27FC236}">
                  <a16:creationId xmlns="" xmlns:a16="http://schemas.microsoft.com/office/drawing/2014/main" id="{66D7F9ED-42D7-4996-A5BA-6781D007B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7451" y="5844981"/>
              <a:ext cx="521088" cy="31301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2800"/>
            </a:p>
          </p:txBody>
        </p:sp>
        <p:sp>
          <p:nvSpPr>
            <p:cNvPr id="16" name="Oval 38">
              <a:extLst>
                <a:ext uri="{FF2B5EF4-FFF2-40B4-BE49-F238E27FC236}">
                  <a16:creationId xmlns="" xmlns:a16="http://schemas.microsoft.com/office/drawing/2014/main" id="{7C04C35E-CCA1-4A48-8386-C48C88291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2395" y="5844981"/>
              <a:ext cx="521088" cy="31301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2800"/>
            </a:p>
          </p:txBody>
        </p:sp>
        <p:sp>
          <p:nvSpPr>
            <p:cNvPr id="17" name="Oval 39">
              <a:extLst>
                <a:ext uri="{FF2B5EF4-FFF2-40B4-BE49-F238E27FC236}">
                  <a16:creationId xmlns="" xmlns:a16="http://schemas.microsoft.com/office/drawing/2014/main" id="{65FE4545-36CF-4424-B7DF-DA2ECF30F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7339" y="5844981"/>
              <a:ext cx="521088" cy="31301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2800"/>
            </a:p>
          </p:txBody>
        </p:sp>
        <p:sp>
          <p:nvSpPr>
            <p:cNvPr id="21" name="Text Box 51">
              <a:extLst>
                <a:ext uri="{FF2B5EF4-FFF2-40B4-BE49-F238E27FC236}">
                  <a16:creationId xmlns="" xmlns:a16="http://schemas.microsoft.com/office/drawing/2014/main" id="{A82A0693-0AE2-4E1E-944B-7DB83B5C0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63265" y="5847887"/>
              <a:ext cx="206218" cy="30932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3200" dirty="0"/>
                <a:t>1</a:t>
              </a:r>
            </a:p>
          </p:txBody>
        </p:sp>
        <p:sp>
          <p:nvSpPr>
            <p:cNvPr id="22" name="Text Box 52">
              <a:extLst>
                <a:ext uri="{FF2B5EF4-FFF2-40B4-BE49-F238E27FC236}">
                  <a16:creationId xmlns="" xmlns:a16="http://schemas.microsoft.com/office/drawing/2014/main" id="{23AF4376-2091-4F55-9543-29CCD8EE80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8321" y="5847887"/>
              <a:ext cx="219785" cy="34188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3600" dirty="0"/>
                <a:t>2</a:t>
              </a:r>
            </a:p>
          </p:txBody>
        </p:sp>
        <p:sp>
          <p:nvSpPr>
            <p:cNvPr id="23" name="Text Box 53">
              <a:extLst>
                <a:ext uri="{FF2B5EF4-FFF2-40B4-BE49-F238E27FC236}">
                  <a16:creationId xmlns="" xmlns:a16="http://schemas.microsoft.com/office/drawing/2014/main" id="{5296DAAB-03F7-4C05-967C-250372DD58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3377" y="5847887"/>
              <a:ext cx="206218" cy="30932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3200"/>
                <a:t>3</a:t>
              </a:r>
            </a:p>
          </p:txBody>
        </p:sp>
        <p:sp>
          <p:nvSpPr>
            <p:cNvPr id="24" name="Text Box 54">
              <a:extLst>
                <a:ext uri="{FF2B5EF4-FFF2-40B4-BE49-F238E27FC236}">
                  <a16:creationId xmlns="" xmlns:a16="http://schemas.microsoft.com/office/drawing/2014/main" id="{934C20A8-D62F-4C2A-914F-B6DEED7F7E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38433" y="5847887"/>
              <a:ext cx="206218" cy="30932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3200"/>
                <a:t>4</a:t>
              </a:r>
            </a:p>
          </p:txBody>
        </p:sp>
      </p:grpSp>
      <p:sp>
        <p:nvSpPr>
          <p:cNvPr id="29" name="Content Placeholder 2">
            <a:extLst>
              <a:ext uri="{FF2B5EF4-FFF2-40B4-BE49-F238E27FC236}">
                <a16:creationId xmlns="" xmlns:a16="http://schemas.microsoft.com/office/drawing/2014/main" id="{E448B374-7B5E-4549-825B-0B202CE41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1142999"/>
            <a:ext cx="8686800" cy="5144869"/>
          </a:xfrm>
        </p:spPr>
        <p:txBody>
          <a:bodyPr>
            <a:normAutofit/>
          </a:bodyPr>
          <a:lstStyle/>
          <a:p>
            <a:r>
              <a:rPr lang="en-US" sz="2000" dirty="0"/>
              <a:t>This idea is similar in spirit to Alpha-Beta pruning. If a possibility is bad, you don’t need to find out exactly how bad it is.</a:t>
            </a:r>
          </a:p>
          <a:p>
            <a:r>
              <a:rPr lang="en-US" sz="2000" dirty="0"/>
              <a:t>Suppose we are beginning our search, our </a:t>
            </a:r>
            <a:r>
              <a:rPr lang="en-US" sz="2000" i="1" dirty="0"/>
              <a:t>best-so-far </a:t>
            </a:r>
            <a:r>
              <a:rPr lang="en-US" sz="2000" dirty="0"/>
              <a:t>is initialize to 0.</a:t>
            </a:r>
          </a:p>
          <a:p>
            <a:r>
              <a:rPr lang="en-US" sz="2000" dirty="0"/>
              <a:t>… we evaluate feature 1, getting 90% accuracy, so we set our best-so-far to be 90% </a:t>
            </a:r>
          </a:p>
          <a:p>
            <a:r>
              <a:rPr lang="en-US" sz="2000" dirty="0"/>
              <a:t>Now, as we are doing leave-one-out on feature 2, we get one instance wrong, then another, then another..</a:t>
            </a:r>
          </a:p>
          <a:p>
            <a:r>
              <a:rPr lang="en-US" sz="2000" dirty="0"/>
              <a:t>If we get 11 instances wrong, why bother to continue? Instead, just return zero!</a:t>
            </a:r>
          </a:p>
          <a:p>
            <a:endParaRPr lang="en-US" sz="2000" dirty="0"/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9F3D281B-7040-4D60-AE81-0C68596E10F0}"/>
              </a:ext>
            </a:extLst>
          </p:cNvPr>
          <p:cNvSpPr/>
          <p:nvPr/>
        </p:nvSpPr>
        <p:spPr>
          <a:xfrm>
            <a:off x="1828801" y="65087"/>
            <a:ext cx="4804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Making the search faster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C0394713-ABD8-4852-AA28-C52A48D70E6D}"/>
              </a:ext>
            </a:extLst>
          </p:cNvPr>
          <p:cNvSpPr/>
          <p:nvPr/>
        </p:nvSpPr>
        <p:spPr>
          <a:xfrm>
            <a:off x="4874207" y="5894095"/>
            <a:ext cx="636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90% </a:t>
            </a:r>
          </a:p>
        </p:txBody>
      </p:sp>
    </p:spTree>
    <p:extLst>
      <p:ext uri="{BB962C8B-B14F-4D97-AF65-F5344CB8AC3E}">
        <p14:creationId xmlns:p14="http://schemas.microsoft.com/office/powerpoint/2010/main" val="1426896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145D0E9C-8122-4AAA-B846-953495F14649}"/>
              </a:ext>
            </a:extLst>
          </p:cNvPr>
          <p:cNvGrpSpPr/>
          <p:nvPr/>
        </p:nvGrpSpPr>
        <p:grpSpPr>
          <a:xfrm>
            <a:off x="4772187" y="4319670"/>
            <a:ext cx="5664339" cy="1636928"/>
            <a:chOff x="5792283" y="5323893"/>
            <a:chExt cx="2996256" cy="865883"/>
          </a:xfrm>
          <a:noFill/>
        </p:grpSpPr>
        <p:sp>
          <p:nvSpPr>
            <p:cNvPr id="4" name="Line 4">
              <a:extLst>
                <a:ext uri="{FF2B5EF4-FFF2-40B4-BE49-F238E27FC236}">
                  <a16:creationId xmlns="" xmlns:a16="http://schemas.microsoft.com/office/drawing/2014/main" id="{AE685E61-EA11-4D5B-81F9-AECD4F49B9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50949" y="5497589"/>
              <a:ext cx="825056" cy="39081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5" name="Line 5">
              <a:extLst>
                <a:ext uri="{FF2B5EF4-FFF2-40B4-BE49-F238E27FC236}">
                  <a16:creationId xmlns="" xmlns:a16="http://schemas.microsoft.com/office/drawing/2014/main" id="{131697A0-03B9-4378-B8CE-85730C3F77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0245" y="5497589"/>
              <a:ext cx="825056" cy="39081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6" name="Line 6">
              <a:extLst>
                <a:ext uri="{FF2B5EF4-FFF2-40B4-BE49-F238E27FC236}">
                  <a16:creationId xmlns="" xmlns:a16="http://schemas.microsoft.com/office/drawing/2014/main" id="{3CA2CB8A-FBE6-4228-8406-AC6C845858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89157" y="5584437"/>
              <a:ext cx="217120" cy="26054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7" name="Line 7">
              <a:extLst>
                <a:ext uri="{FF2B5EF4-FFF2-40B4-BE49-F238E27FC236}">
                  <a16:creationId xmlns="" xmlns:a16="http://schemas.microsoft.com/office/drawing/2014/main" id="{705891D6-B501-42D0-8A8D-26B68F3D82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79973" y="5584437"/>
              <a:ext cx="217120" cy="26054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3" name="Oval 35">
              <a:extLst>
                <a:ext uri="{FF2B5EF4-FFF2-40B4-BE49-F238E27FC236}">
                  <a16:creationId xmlns="" xmlns:a16="http://schemas.microsoft.com/office/drawing/2014/main" id="{2C59FB72-EB49-472E-9901-EE72BADDF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2283" y="5844981"/>
              <a:ext cx="521088" cy="31301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2800"/>
            </a:p>
          </p:txBody>
        </p:sp>
        <p:sp>
          <p:nvSpPr>
            <p:cNvPr id="14" name="Oval 36">
              <a:extLst>
                <a:ext uri="{FF2B5EF4-FFF2-40B4-BE49-F238E27FC236}">
                  <a16:creationId xmlns="" xmlns:a16="http://schemas.microsoft.com/office/drawing/2014/main" id="{3C47587B-AE3A-4877-82F6-7923D9C5D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6005" y="5323893"/>
              <a:ext cx="434240" cy="26054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2800"/>
            </a:p>
          </p:txBody>
        </p:sp>
        <p:sp>
          <p:nvSpPr>
            <p:cNvPr id="15" name="Oval 37">
              <a:extLst>
                <a:ext uri="{FF2B5EF4-FFF2-40B4-BE49-F238E27FC236}">
                  <a16:creationId xmlns="" xmlns:a16="http://schemas.microsoft.com/office/drawing/2014/main" id="{66D7F9ED-42D7-4996-A5BA-6781D007B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7451" y="5844981"/>
              <a:ext cx="521088" cy="31301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2800"/>
            </a:p>
          </p:txBody>
        </p:sp>
        <p:sp>
          <p:nvSpPr>
            <p:cNvPr id="16" name="Oval 38">
              <a:extLst>
                <a:ext uri="{FF2B5EF4-FFF2-40B4-BE49-F238E27FC236}">
                  <a16:creationId xmlns="" xmlns:a16="http://schemas.microsoft.com/office/drawing/2014/main" id="{7C04C35E-CCA1-4A48-8386-C48C88291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2395" y="5844981"/>
              <a:ext cx="521088" cy="31301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2800"/>
            </a:p>
          </p:txBody>
        </p:sp>
        <p:sp>
          <p:nvSpPr>
            <p:cNvPr id="17" name="Oval 39">
              <a:extLst>
                <a:ext uri="{FF2B5EF4-FFF2-40B4-BE49-F238E27FC236}">
                  <a16:creationId xmlns="" xmlns:a16="http://schemas.microsoft.com/office/drawing/2014/main" id="{65FE4545-36CF-4424-B7DF-DA2ECF30F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7339" y="5844981"/>
              <a:ext cx="521088" cy="31301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2800"/>
            </a:p>
          </p:txBody>
        </p:sp>
        <p:sp>
          <p:nvSpPr>
            <p:cNvPr id="21" name="Text Box 51">
              <a:extLst>
                <a:ext uri="{FF2B5EF4-FFF2-40B4-BE49-F238E27FC236}">
                  <a16:creationId xmlns="" xmlns:a16="http://schemas.microsoft.com/office/drawing/2014/main" id="{A82A0693-0AE2-4E1E-944B-7DB83B5C0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63265" y="5847887"/>
              <a:ext cx="206218" cy="30932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3200" dirty="0"/>
                <a:t>1</a:t>
              </a:r>
            </a:p>
          </p:txBody>
        </p:sp>
        <p:sp>
          <p:nvSpPr>
            <p:cNvPr id="22" name="Text Box 52">
              <a:extLst>
                <a:ext uri="{FF2B5EF4-FFF2-40B4-BE49-F238E27FC236}">
                  <a16:creationId xmlns="" xmlns:a16="http://schemas.microsoft.com/office/drawing/2014/main" id="{23AF4376-2091-4F55-9543-29CCD8EE80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8321" y="5847887"/>
              <a:ext cx="219785" cy="34188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3600" dirty="0"/>
                <a:t>2</a:t>
              </a:r>
            </a:p>
          </p:txBody>
        </p:sp>
        <p:sp>
          <p:nvSpPr>
            <p:cNvPr id="23" name="Text Box 53">
              <a:extLst>
                <a:ext uri="{FF2B5EF4-FFF2-40B4-BE49-F238E27FC236}">
                  <a16:creationId xmlns="" xmlns:a16="http://schemas.microsoft.com/office/drawing/2014/main" id="{5296DAAB-03F7-4C05-967C-250372DD58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3377" y="5847887"/>
              <a:ext cx="206218" cy="30932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3200"/>
                <a:t>3</a:t>
              </a:r>
            </a:p>
          </p:txBody>
        </p:sp>
        <p:sp>
          <p:nvSpPr>
            <p:cNvPr id="24" name="Text Box 54">
              <a:extLst>
                <a:ext uri="{FF2B5EF4-FFF2-40B4-BE49-F238E27FC236}">
                  <a16:creationId xmlns="" xmlns:a16="http://schemas.microsoft.com/office/drawing/2014/main" id="{934C20A8-D62F-4C2A-914F-B6DEED7F7E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38433" y="5847887"/>
              <a:ext cx="206218" cy="30932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3200"/>
                <a:t>4</a:t>
              </a:r>
            </a:p>
          </p:txBody>
        </p:sp>
      </p:grpSp>
      <p:sp>
        <p:nvSpPr>
          <p:cNvPr id="29" name="Content Placeholder 2">
            <a:extLst>
              <a:ext uri="{FF2B5EF4-FFF2-40B4-BE49-F238E27FC236}">
                <a16:creationId xmlns="" xmlns:a16="http://schemas.microsoft.com/office/drawing/2014/main" id="{E448B374-7B5E-4549-825B-0B202CE41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801469"/>
            <a:ext cx="8686800" cy="54864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If we get 11 instances wrong, why bother to continue? Instead, just return zero!</a:t>
            </a:r>
          </a:p>
          <a:p>
            <a:r>
              <a:rPr lang="en-US" sz="2000" dirty="0"/>
              <a:t>Now we move on to feature 3, we only get five wrong, so we update the </a:t>
            </a:r>
            <a:r>
              <a:rPr lang="en-US" sz="2000" i="1" dirty="0"/>
              <a:t>best-so-far </a:t>
            </a:r>
            <a:r>
              <a:rPr lang="en-US" sz="2000" dirty="0"/>
              <a:t>to 95%</a:t>
            </a:r>
          </a:p>
          <a:p>
            <a:r>
              <a:rPr lang="en-US" sz="2000" dirty="0"/>
              <a:t>Now we move on to feature 4, we get one instance wrong, then another, then another.. As soon as we get 6 instances wrong, why bother to continue? Instead, just return zero!</a:t>
            </a:r>
          </a:p>
          <a:p>
            <a:endParaRPr lang="en-US" sz="2000" dirty="0"/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9F3D281B-7040-4D60-AE81-0C68596E10F0}"/>
              </a:ext>
            </a:extLst>
          </p:cNvPr>
          <p:cNvSpPr/>
          <p:nvPr/>
        </p:nvSpPr>
        <p:spPr>
          <a:xfrm>
            <a:off x="1828801" y="65087"/>
            <a:ext cx="37809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Making the search faster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C0394713-ABD8-4852-AA28-C52A48D70E6D}"/>
              </a:ext>
            </a:extLst>
          </p:cNvPr>
          <p:cNvSpPr/>
          <p:nvPr/>
        </p:nvSpPr>
        <p:spPr>
          <a:xfrm>
            <a:off x="4874207" y="5894095"/>
            <a:ext cx="636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90%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17E8952E-4CDE-49DC-A1E6-6A405D43135A}"/>
              </a:ext>
            </a:extLst>
          </p:cNvPr>
          <p:cNvSpPr/>
          <p:nvPr/>
        </p:nvSpPr>
        <p:spPr>
          <a:xfrm>
            <a:off x="6621903" y="5929546"/>
            <a:ext cx="519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0%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CED4CE7D-4469-41F0-AC33-469243D968BC}"/>
              </a:ext>
            </a:extLst>
          </p:cNvPr>
          <p:cNvSpPr/>
          <p:nvPr/>
        </p:nvSpPr>
        <p:spPr>
          <a:xfrm>
            <a:off x="8162816" y="5931506"/>
            <a:ext cx="636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95%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777756C0-DAD5-4D5A-BE56-4FC8D3048A15}"/>
              </a:ext>
            </a:extLst>
          </p:cNvPr>
          <p:cNvSpPr/>
          <p:nvPr/>
        </p:nvSpPr>
        <p:spPr>
          <a:xfrm>
            <a:off x="9764878" y="5929546"/>
            <a:ext cx="519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0%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05E3182-D722-4E75-800C-FDEEB9206953}"/>
              </a:ext>
            </a:extLst>
          </p:cNvPr>
          <p:cNvSpPr txBox="1"/>
          <p:nvPr/>
        </p:nvSpPr>
        <p:spPr>
          <a:xfrm>
            <a:off x="1656369" y="3339551"/>
            <a:ext cx="282461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More generally</a:t>
            </a:r>
          </a:p>
          <a:p>
            <a:r>
              <a:rPr lang="en-US" sz="1600" dirty="0"/>
              <a:t>For the leave-one-out subroutine, pass in the </a:t>
            </a:r>
            <a:r>
              <a:rPr lang="en-US" sz="1600" i="1" dirty="0"/>
              <a:t>best-so-far</a:t>
            </a:r>
            <a:r>
              <a:rPr lang="en-US" sz="1600" dirty="0"/>
              <a:t>.</a:t>
            </a:r>
          </a:p>
          <a:p>
            <a:r>
              <a:rPr lang="en-US" sz="1600" dirty="0"/>
              <a:t>Keep track of how many mistakes you have made so far. If you have made too many mistakes to be better than the best-so-far, break out of loop, and return zero.</a:t>
            </a:r>
          </a:p>
        </p:txBody>
      </p:sp>
    </p:spTree>
    <p:extLst>
      <p:ext uri="{BB962C8B-B14F-4D97-AF65-F5344CB8AC3E}">
        <p14:creationId xmlns:p14="http://schemas.microsoft.com/office/powerpoint/2010/main" val="7043290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A13DAE-7774-4787-A500-BB6EF96F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4342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/>
              <a:t>Announcements II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0F6CFA-4CD6-4334-8F8A-3AF8A1597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600" y="1166019"/>
            <a:ext cx="90678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Because I will be away for 3 days, I have pushed back the due date for the final project to Saturday the 16</a:t>
            </a:r>
            <a:r>
              <a:rPr lang="en-US" sz="2400" baseline="30000" dirty="0"/>
              <a:t>th</a:t>
            </a:r>
            <a:r>
              <a:rPr lang="en-US" sz="2400" dirty="0"/>
              <a:t> of December at 3pm.</a:t>
            </a:r>
          </a:p>
          <a:p>
            <a:r>
              <a:rPr lang="en-US" sz="2400" dirty="0"/>
              <a:t>You can hand in your project anytime starting </a:t>
            </a:r>
            <a:r>
              <a:rPr lang="en-US" sz="2400" i="1" dirty="0"/>
              <a:t>now</a:t>
            </a:r>
            <a:r>
              <a:rPr lang="en-US" sz="2400" dirty="0"/>
              <a:t>, just bring it to my office.</a:t>
            </a:r>
          </a:p>
          <a:p>
            <a:r>
              <a:rPr lang="en-US" sz="2400" dirty="0"/>
              <a:t>If I am not there, you can either:</a:t>
            </a:r>
          </a:p>
          <a:p>
            <a:pPr lvl="1"/>
            <a:r>
              <a:rPr lang="en-US" sz="2000" dirty="0"/>
              <a:t>Push it under my door</a:t>
            </a:r>
          </a:p>
          <a:p>
            <a:pPr lvl="1"/>
            <a:r>
              <a:rPr lang="en-US" sz="2000" dirty="0"/>
              <a:t>Bring it to the front office, give it to the receptionist, and ask “can you please put this in Dr. Keoghs mailbox?” </a:t>
            </a:r>
          </a:p>
          <a:p>
            <a:r>
              <a:rPr lang="en-US" sz="2400" dirty="0"/>
              <a:t>You have the option of letting me see it ahead of time, and I will quickly “grade” it, telling you what I might take points off for. You can then fix it before you hand it in.</a:t>
            </a:r>
          </a:p>
        </p:txBody>
      </p:sp>
    </p:spTree>
    <p:extLst>
      <p:ext uri="{BB962C8B-B14F-4D97-AF65-F5344CB8AC3E}">
        <p14:creationId xmlns:p14="http://schemas.microsoft.com/office/powerpoint/2010/main" val="233720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8BF8DB-39DE-45D0-B971-9309DB841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14300"/>
            <a:ext cx="10515600" cy="1325563"/>
          </a:xfrm>
        </p:spPr>
        <p:txBody>
          <a:bodyPr/>
          <a:lstStyle/>
          <a:p>
            <a:r>
              <a:rPr lang="en-US" dirty="0"/>
              <a:t>Sanity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8A6461B-C721-4A2E-AA90-7395941FA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600200"/>
            <a:ext cx="10515600" cy="4351338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sz="4200" dirty="0"/>
              <a:t>Here are correct results for the last 3 </a:t>
            </a:r>
            <a:r>
              <a:rPr lang="en-US" sz="4200" i="1" dirty="0"/>
              <a:t>small</a:t>
            </a:r>
            <a:r>
              <a:rPr lang="en-US" sz="4200" dirty="0"/>
              <a:t> datasets</a:t>
            </a:r>
          </a:p>
          <a:p>
            <a:endParaRPr lang="en-US" dirty="0"/>
          </a:p>
          <a:p>
            <a:r>
              <a:rPr lang="en-US" dirty="0"/>
              <a:t>On small dataset 68 the error rate can be 0.9</a:t>
            </a:r>
          </a:p>
          <a:p>
            <a:r>
              <a:rPr lang="en-US" dirty="0"/>
              <a:t>when using only features 6  9  3</a:t>
            </a:r>
          </a:p>
          <a:p>
            <a:r>
              <a:rPr lang="en-US" dirty="0"/>
              <a:t>***************************</a:t>
            </a:r>
          </a:p>
          <a:p>
            <a:r>
              <a:rPr lang="en-US" dirty="0"/>
              <a:t>On small dataset 69 the error rate can be 0.87</a:t>
            </a:r>
          </a:p>
          <a:p>
            <a:r>
              <a:rPr lang="en-US" dirty="0"/>
              <a:t>when using only features 3  2  4</a:t>
            </a:r>
          </a:p>
          <a:p>
            <a:r>
              <a:rPr lang="en-US" dirty="0"/>
              <a:t>***************************</a:t>
            </a:r>
          </a:p>
          <a:p>
            <a:r>
              <a:rPr lang="en-US" dirty="0"/>
              <a:t>On small dataset 70 the error rate can be 0.91</a:t>
            </a:r>
          </a:p>
          <a:p>
            <a:r>
              <a:rPr lang="en-US" dirty="0"/>
              <a:t>when using only features 8  4  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631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1" y="3505201"/>
            <a:ext cx="5972175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828801" y="609600"/>
            <a:ext cx="83960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numbers are in standard IEEE 754-1985, single precision format (space delimited)</a:t>
            </a:r>
          </a:p>
          <a:p>
            <a:endParaRPr lang="en-US" dirty="0"/>
          </a:p>
          <a:p>
            <a:r>
              <a:rPr lang="en-US" dirty="0"/>
              <a:t>You can use an off-the-shelf package to read them into your program.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482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568724" y="34184"/>
            <a:ext cx="3048000" cy="36009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EDU&gt;&gt; </a:t>
            </a:r>
            <a:r>
              <a:rPr lang="en-US" sz="1200" dirty="0" err="1"/>
              <a:t>feature_search_demo</a:t>
            </a:r>
            <a:r>
              <a:rPr lang="en-US" sz="1200" dirty="0"/>
              <a:t>(</a:t>
            </a:r>
            <a:r>
              <a:rPr lang="en-US" sz="1200" dirty="0" err="1"/>
              <a:t>mydata</a:t>
            </a:r>
            <a:r>
              <a:rPr lang="en-US" sz="1200" dirty="0"/>
              <a:t>)</a:t>
            </a:r>
          </a:p>
          <a:p>
            <a:r>
              <a:rPr lang="en-US" sz="1200" dirty="0"/>
              <a:t>On the 1th level of the search tree</a:t>
            </a:r>
          </a:p>
          <a:p>
            <a:r>
              <a:rPr lang="en-US" sz="1200" dirty="0"/>
              <a:t>--Considering adding the 1 feature</a:t>
            </a:r>
          </a:p>
          <a:p>
            <a:r>
              <a:rPr lang="en-US" sz="1200" dirty="0"/>
              <a:t>--Considering adding the 2 feature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--Considering adding the 4 feature</a:t>
            </a:r>
          </a:p>
          <a:p>
            <a:r>
              <a:rPr lang="en-US" sz="1200" dirty="0"/>
              <a:t>On level 1 </a:t>
            </a:r>
            <a:r>
              <a:rPr lang="en-US" sz="1200" dirty="0" err="1"/>
              <a:t>i</a:t>
            </a:r>
            <a:r>
              <a:rPr lang="en-US" sz="1200" dirty="0"/>
              <a:t> added </a:t>
            </a:r>
            <a:r>
              <a:rPr lang="en-US" sz="1200" b="1" dirty="0">
                <a:solidFill>
                  <a:srgbClr val="00B050"/>
                </a:solidFill>
              </a:rPr>
              <a:t>feature 4 to current set</a:t>
            </a:r>
          </a:p>
          <a:p>
            <a:r>
              <a:rPr lang="en-US" sz="1200" dirty="0"/>
              <a:t>On the 2th level of the search tree</a:t>
            </a:r>
          </a:p>
          <a:p>
            <a:r>
              <a:rPr lang="en-US" sz="1200" dirty="0"/>
              <a:t>--Considering adding the 1 feature</a:t>
            </a:r>
          </a:p>
          <a:p>
            <a:r>
              <a:rPr lang="en-US" sz="1200" dirty="0"/>
              <a:t>--Considering adding the 2 feature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On level 2 </a:t>
            </a:r>
            <a:r>
              <a:rPr lang="en-US" sz="1200" dirty="0" err="1"/>
              <a:t>i</a:t>
            </a:r>
            <a:r>
              <a:rPr lang="en-US" sz="1200" dirty="0"/>
              <a:t> added </a:t>
            </a:r>
            <a:r>
              <a:rPr lang="en-US" sz="1200" b="1" dirty="0">
                <a:solidFill>
                  <a:srgbClr val="C00000"/>
                </a:solidFill>
              </a:rPr>
              <a:t>feature 2 to current set</a:t>
            </a:r>
          </a:p>
          <a:p>
            <a:r>
              <a:rPr lang="en-US" sz="1200" dirty="0"/>
              <a:t>On the 3th level of the search tree</a:t>
            </a:r>
          </a:p>
          <a:p>
            <a:r>
              <a:rPr lang="en-US" sz="1200" dirty="0"/>
              <a:t>--Considering adding the 1 feature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On level 3 </a:t>
            </a:r>
            <a:r>
              <a:rPr lang="en-US" sz="1200" dirty="0" err="1"/>
              <a:t>i</a:t>
            </a:r>
            <a:r>
              <a:rPr lang="en-US" sz="1200" dirty="0"/>
              <a:t> added </a:t>
            </a:r>
            <a:r>
              <a:rPr lang="en-US" sz="1200" b="1" dirty="0">
                <a:solidFill>
                  <a:srgbClr val="FFC000"/>
                </a:solidFill>
              </a:rPr>
              <a:t>feature 1 to current set</a:t>
            </a:r>
          </a:p>
          <a:p>
            <a:r>
              <a:rPr lang="en-US" sz="1200" dirty="0"/>
              <a:t>On the 4th level of the search tree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On level 4 </a:t>
            </a:r>
            <a:r>
              <a:rPr lang="en-US" sz="1200" dirty="0" err="1"/>
              <a:t>i</a:t>
            </a:r>
            <a:r>
              <a:rPr lang="en-US" sz="1200" dirty="0"/>
              <a:t> added </a:t>
            </a:r>
            <a:r>
              <a:rPr lang="en-US" sz="1200" b="1" dirty="0">
                <a:solidFill>
                  <a:srgbClr val="00B0F0"/>
                </a:solidFill>
              </a:rPr>
              <a:t>feature 3 to current set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52600" y="304801"/>
            <a:ext cx="5562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This is what project 2 search “looks” like.</a:t>
            </a:r>
          </a:p>
          <a:p>
            <a:r>
              <a:rPr lang="en-US" sz="2800" dirty="0">
                <a:solidFill>
                  <a:srgbClr val="C00000"/>
                </a:solidFill>
              </a:rPr>
              <a:t>I just want the printout, the figure is for your ref only.</a:t>
            </a:r>
          </a:p>
          <a:p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(I should have printed out the accuracy at each step, below you will see why I did not do that here) 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 flipH="1">
            <a:off x="3737148" y="4989806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 flipH="1">
            <a:off x="2979942" y="3643662"/>
            <a:ext cx="82505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4239238" y="3643662"/>
            <a:ext cx="82505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 flipH="1">
            <a:off x="3718150" y="3730510"/>
            <a:ext cx="217120" cy="260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4108966" y="3730510"/>
            <a:ext cx="217120" cy="260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 flipH="1">
            <a:off x="1981190" y="4208174"/>
            <a:ext cx="564512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762822" y="4295022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2979942" y="4251598"/>
            <a:ext cx="1302720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 flipH="1">
            <a:off x="2154886" y="4251598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3587878" y="4295022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3804998" y="4251598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 flipH="1">
            <a:off x="2979942" y="4208174"/>
            <a:ext cx="1215872" cy="521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 flipH="1">
            <a:off x="3761574" y="4295022"/>
            <a:ext cx="564512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>
            <a:off x="4630054" y="4251598"/>
            <a:ext cx="1215872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 flipH="1">
            <a:off x="4499782" y="4208174"/>
            <a:ext cx="52108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>
            <a:off x="5237990" y="4295022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>
            <a:off x="5498534" y="4208174"/>
            <a:ext cx="52108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6" name="Line 20"/>
          <p:cNvSpPr>
            <a:spLocks noChangeShapeType="1"/>
          </p:cNvSpPr>
          <p:nvPr/>
        </p:nvSpPr>
        <p:spPr bwMode="auto">
          <a:xfrm>
            <a:off x="1937766" y="5076654"/>
            <a:ext cx="173696" cy="3473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7" name="Line 21"/>
          <p:cNvSpPr>
            <a:spLocks noChangeShapeType="1"/>
          </p:cNvSpPr>
          <p:nvPr/>
        </p:nvSpPr>
        <p:spPr bwMode="auto">
          <a:xfrm>
            <a:off x="2198310" y="4989806"/>
            <a:ext cx="95532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>
            <a:off x="2399146" y="5084795"/>
            <a:ext cx="303968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9" name="Line 23"/>
          <p:cNvSpPr>
            <a:spLocks noChangeShapeType="1"/>
          </p:cNvSpPr>
          <p:nvPr/>
        </p:nvSpPr>
        <p:spPr bwMode="auto">
          <a:xfrm>
            <a:off x="3023366" y="4989806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0" name="Line 24"/>
          <p:cNvSpPr>
            <a:spLocks noChangeShapeType="1"/>
          </p:cNvSpPr>
          <p:nvPr/>
        </p:nvSpPr>
        <p:spPr bwMode="auto">
          <a:xfrm flipH="1">
            <a:off x="2605410" y="5030516"/>
            <a:ext cx="79791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>
            <a:off x="3804998" y="5033230"/>
            <a:ext cx="169353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3468462" y="4989806"/>
            <a:ext cx="694784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3" name="Line 27"/>
          <p:cNvSpPr>
            <a:spLocks noChangeShapeType="1"/>
          </p:cNvSpPr>
          <p:nvPr/>
        </p:nvSpPr>
        <p:spPr bwMode="auto">
          <a:xfrm>
            <a:off x="4412934" y="5076654"/>
            <a:ext cx="173696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4" name="Line 28"/>
          <p:cNvSpPr>
            <a:spLocks noChangeShapeType="1"/>
          </p:cNvSpPr>
          <p:nvPr/>
        </p:nvSpPr>
        <p:spPr bwMode="auto">
          <a:xfrm>
            <a:off x="5237990" y="5076654"/>
            <a:ext cx="477664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5" name="Line 29"/>
          <p:cNvSpPr>
            <a:spLocks noChangeShapeType="1"/>
          </p:cNvSpPr>
          <p:nvPr/>
        </p:nvSpPr>
        <p:spPr bwMode="auto">
          <a:xfrm flipH="1">
            <a:off x="4858030" y="4981664"/>
            <a:ext cx="95532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6" name="Line 30"/>
          <p:cNvSpPr>
            <a:spLocks noChangeShapeType="1"/>
          </p:cNvSpPr>
          <p:nvPr/>
        </p:nvSpPr>
        <p:spPr bwMode="auto">
          <a:xfrm flipH="1">
            <a:off x="5932773" y="5076654"/>
            <a:ext cx="130272" cy="3473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7" name="Line 31"/>
          <p:cNvSpPr>
            <a:spLocks noChangeShapeType="1"/>
          </p:cNvSpPr>
          <p:nvPr/>
        </p:nvSpPr>
        <p:spPr bwMode="auto">
          <a:xfrm>
            <a:off x="2241734" y="5858285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8" name="Line 32"/>
          <p:cNvSpPr>
            <a:spLocks noChangeShapeType="1"/>
          </p:cNvSpPr>
          <p:nvPr/>
        </p:nvSpPr>
        <p:spPr bwMode="auto">
          <a:xfrm flipH="1">
            <a:off x="4456358" y="5858285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9" name="Line 33"/>
          <p:cNvSpPr>
            <a:spLocks noChangeShapeType="1"/>
          </p:cNvSpPr>
          <p:nvPr/>
        </p:nvSpPr>
        <p:spPr bwMode="auto">
          <a:xfrm>
            <a:off x="3414182" y="5858285"/>
            <a:ext cx="347392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40" name="Line 34"/>
          <p:cNvSpPr>
            <a:spLocks noChangeShapeType="1"/>
          </p:cNvSpPr>
          <p:nvPr/>
        </p:nvSpPr>
        <p:spPr bwMode="auto">
          <a:xfrm flipH="1">
            <a:off x="4282662" y="5858285"/>
            <a:ext cx="347392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41" name="Oval 35"/>
          <p:cNvSpPr>
            <a:spLocks noChangeArrowheads="1"/>
          </p:cNvSpPr>
          <p:nvPr/>
        </p:nvSpPr>
        <p:spPr bwMode="auto">
          <a:xfrm>
            <a:off x="2521276" y="3991055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2" name="Oval 36"/>
          <p:cNvSpPr>
            <a:spLocks noChangeArrowheads="1"/>
          </p:cNvSpPr>
          <p:nvPr/>
        </p:nvSpPr>
        <p:spPr bwMode="auto">
          <a:xfrm>
            <a:off x="3804998" y="3469966"/>
            <a:ext cx="434240" cy="260544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3" name="Oval 37"/>
          <p:cNvSpPr>
            <a:spLocks noChangeArrowheads="1"/>
          </p:cNvSpPr>
          <p:nvPr/>
        </p:nvSpPr>
        <p:spPr bwMode="auto">
          <a:xfrm>
            <a:off x="4996444" y="3991055"/>
            <a:ext cx="521088" cy="313015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4" name="Oval 38"/>
          <p:cNvSpPr>
            <a:spLocks noChangeArrowheads="1"/>
          </p:cNvSpPr>
          <p:nvPr/>
        </p:nvSpPr>
        <p:spPr bwMode="auto">
          <a:xfrm>
            <a:off x="4171388" y="3991055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5" name="Oval 39"/>
          <p:cNvSpPr>
            <a:spLocks noChangeArrowheads="1"/>
          </p:cNvSpPr>
          <p:nvPr/>
        </p:nvSpPr>
        <p:spPr bwMode="auto">
          <a:xfrm>
            <a:off x="3346332" y="3991055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6" name="Oval 40"/>
          <p:cNvSpPr>
            <a:spLocks noChangeArrowheads="1"/>
          </p:cNvSpPr>
          <p:nvPr/>
        </p:nvSpPr>
        <p:spPr bwMode="auto">
          <a:xfrm>
            <a:off x="1621133" y="4684934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7" name="Oval 41"/>
          <p:cNvSpPr>
            <a:spLocks noChangeArrowheads="1"/>
          </p:cNvSpPr>
          <p:nvPr/>
        </p:nvSpPr>
        <p:spPr bwMode="auto">
          <a:xfrm>
            <a:off x="1879868" y="5380622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8" name="Oval 42"/>
          <p:cNvSpPr>
            <a:spLocks noChangeArrowheads="1"/>
          </p:cNvSpPr>
          <p:nvPr/>
        </p:nvSpPr>
        <p:spPr bwMode="auto">
          <a:xfrm>
            <a:off x="3037841" y="5380622"/>
            <a:ext cx="781632" cy="470427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9" name="Oval 43"/>
          <p:cNvSpPr>
            <a:spLocks noChangeArrowheads="1"/>
          </p:cNvSpPr>
          <p:nvPr/>
        </p:nvSpPr>
        <p:spPr bwMode="auto">
          <a:xfrm>
            <a:off x="4195814" y="5380622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0" name="Oval 44"/>
          <p:cNvSpPr>
            <a:spLocks noChangeArrowheads="1"/>
          </p:cNvSpPr>
          <p:nvPr/>
        </p:nvSpPr>
        <p:spPr bwMode="auto">
          <a:xfrm>
            <a:off x="5353787" y="5380622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1" name="Oval 45"/>
          <p:cNvSpPr>
            <a:spLocks noChangeArrowheads="1"/>
          </p:cNvSpPr>
          <p:nvPr/>
        </p:nvSpPr>
        <p:spPr bwMode="auto">
          <a:xfrm>
            <a:off x="3544454" y="6118829"/>
            <a:ext cx="955328" cy="57536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2" name="Oval 46"/>
          <p:cNvSpPr>
            <a:spLocks noChangeArrowheads="1"/>
          </p:cNvSpPr>
          <p:nvPr/>
        </p:nvSpPr>
        <p:spPr bwMode="auto">
          <a:xfrm>
            <a:off x="5768124" y="4684934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3" name="Oval 47"/>
          <p:cNvSpPr>
            <a:spLocks noChangeArrowheads="1"/>
          </p:cNvSpPr>
          <p:nvPr/>
        </p:nvSpPr>
        <p:spPr bwMode="auto">
          <a:xfrm>
            <a:off x="2449807" y="4684934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4" name="Oval 48"/>
          <p:cNvSpPr>
            <a:spLocks noChangeArrowheads="1"/>
          </p:cNvSpPr>
          <p:nvPr/>
        </p:nvSpPr>
        <p:spPr bwMode="auto">
          <a:xfrm>
            <a:off x="3279387" y="4684934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5" name="Oval 49"/>
          <p:cNvSpPr>
            <a:spLocks noChangeArrowheads="1"/>
          </p:cNvSpPr>
          <p:nvPr/>
        </p:nvSpPr>
        <p:spPr bwMode="auto">
          <a:xfrm>
            <a:off x="4108966" y="4684934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6" name="Oval 50"/>
          <p:cNvSpPr>
            <a:spLocks noChangeArrowheads="1"/>
          </p:cNvSpPr>
          <p:nvPr/>
        </p:nvSpPr>
        <p:spPr bwMode="auto">
          <a:xfrm>
            <a:off x="4938545" y="4684934"/>
            <a:ext cx="629648" cy="391721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7" name="Text Box 51"/>
          <p:cNvSpPr txBox="1">
            <a:spLocks noChangeArrowheads="1"/>
          </p:cNvSpPr>
          <p:nvPr/>
        </p:nvSpPr>
        <p:spPr bwMode="auto">
          <a:xfrm>
            <a:off x="2692258" y="4034479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</a:t>
            </a:r>
          </a:p>
        </p:txBody>
      </p:sp>
      <p:sp>
        <p:nvSpPr>
          <p:cNvPr id="58" name="Text Box 52"/>
          <p:cNvSpPr txBox="1">
            <a:spLocks noChangeArrowheads="1"/>
          </p:cNvSpPr>
          <p:nvPr/>
        </p:nvSpPr>
        <p:spPr bwMode="auto">
          <a:xfrm>
            <a:off x="3517314" y="4034479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</a:t>
            </a:r>
          </a:p>
        </p:txBody>
      </p:sp>
      <p:sp>
        <p:nvSpPr>
          <p:cNvPr id="59" name="Text Box 53"/>
          <p:cNvSpPr txBox="1">
            <a:spLocks noChangeArrowheads="1"/>
          </p:cNvSpPr>
          <p:nvPr/>
        </p:nvSpPr>
        <p:spPr bwMode="auto">
          <a:xfrm>
            <a:off x="4342370" y="4034479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</a:t>
            </a:r>
          </a:p>
        </p:txBody>
      </p:sp>
      <p:sp>
        <p:nvSpPr>
          <p:cNvPr id="60" name="Text Box 54"/>
          <p:cNvSpPr txBox="1">
            <a:spLocks noChangeArrowheads="1"/>
          </p:cNvSpPr>
          <p:nvPr/>
        </p:nvSpPr>
        <p:spPr bwMode="auto">
          <a:xfrm>
            <a:off x="5167426" y="4034479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4</a:t>
            </a:r>
          </a:p>
        </p:txBody>
      </p:sp>
      <p:sp>
        <p:nvSpPr>
          <p:cNvPr id="61" name="Text Box 55"/>
          <p:cNvSpPr txBox="1">
            <a:spLocks noChangeArrowheads="1"/>
          </p:cNvSpPr>
          <p:nvPr/>
        </p:nvSpPr>
        <p:spPr bwMode="auto">
          <a:xfrm>
            <a:off x="5949058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3,4</a:t>
            </a:r>
          </a:p>
        </p:txBody>
      </p:sp>
      <p:sp>
        <p:nvSpPr>
          <p:cNvPr id="62" name="Text Box 56"/>
          <p:cNvSpPr txBox="1">
            <a:spLocks noChangeArrowheads="1"/>
          </p:cNvSpPr>
          <p:nvPr/>
        </p:nvSpPr>
        <p:spPr bwMode="auto">
          <a:xfrm>
            <a:off x="5114956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2,4</a:t>
            </a:r>
          </a:p>
        </p:txBody>
      </p:sp>
      <p:sp>
        <p:nvSpPr>
          <p:cNvPr id="63" name="Text Box 57"/>
          <p:cNvSpPr txBox="1">
            <a:spLocks noChangeArrowheads="1"/>
          </p:cNvSpPr>
          <p:nvPr/>
        </p:nvSpPr>
        <p:spPr bwMode="auto">
          <a:xfrm>
            <a:off x="4280853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1,4</a:t>
            </a:r>
          </a:p>
        </p:txBody>
      </p:sp>
      <p:sp>
        <p:nvSpPr>
          <p:cNvPr id="64" name="Text Box 58"/>
          <p:cNvSpPr txBox="1">
            <a:spLocks noChangeArrowheads="1"/>
          </p:cNvSpPr>
          <p:nvPr/>
        </p:nvSpPr>
        <p:spPr bwMode="auto">
          <a:xfrm>
            <a:off x="3447656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2,3</a:t>
            </a:r>
          </a:p>
        </p:txBody>
      </p:sp>
      <p:sp>
        <p:nvSpPr>
          <p:cNvPr id="65" name="Text Box 59"/>
          <p:cNvSpPr txBox="1">
            <a:spLocks noChangeArrowheads="1"/>
          </p:cNvSpPr>
          <p:nvPr/>
        </p:nvSpPr>
        <p:spPr bwMode="auto">
          <a:xfrm>
            <a:off x="2613553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1,3</a:t>
            </a:r>
          </a:p>
        </p:txBody>
      </p:sp>
      <p:sp>
        <p:nvSpPr>
          <p:cNvPr id="66" name="Text Box 60"/>
          <p:cNvSpPr txBox="1">
            <a:spLocks noChangeArrowheads="1"/>
          </p:cNvSpPr>
          <p:nvPr/>
        </p:nvSpPr>
        <p:spPr bwMode="auto">
          <a:xfrm>
            <a:off x="1780355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</a:t>
            </a:r>
          </a:p>
        </p:txBody>
      </p:sp>
      <p:sp>
        <p:nvSpPr>
          <p:cNvPr id="67" name="Text Box 61"/>
          <p:cNvSpPr txBox="1">
            <a:spLocks noChangeArrowheads="1"/>
          </p:cNvSpPr>
          <p:nvPr/>
        </p:nvSpPr>
        <p:spPr bwMode="auto">
          <a:xfrm>
            <a:off x="5544673" y="5502752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2,3,4</a:t>
            </a:r>
          </a:p>
        </p:txBody>
      </p:sp>
      <p:sp>
        <p:nvSpPr>
          <p:cNvPr id="68" name="Text Box 62"/>
          <p:cNvSpPr txBox="1">
            <a:spLocks noChangeArrowheads="1"/>
          </p:cNvSpPr>
          <p:nvPr/>
        </p:nvSpPr>
        <p:spPr bwMode="auto">
          <a:xfrm>
            <a:off x="4388509" y="5502752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1,3,4</a:t>
            </a:r>
          </a:p>
        </p:txBody>
      </p:sp>
      <p:sp>
        <p:nvSpPr>
          <p:cNvPr id="69" name="Text Box 63"/>
          <p:cNvSpPr txBox="1">
            <a:spLocks noChangeArrowheads="1"/>
          </p:cNvSpPr>
          <p:nvPr/>
        </p:nvSpPr>
        <p:spPr bwMode="auto">
          <a:xfrm>
            <a:off x="3232345" y="5502752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1,2,4</a:t>
            </a:r>
          </a:p>
        </p:txBody>
      </p:sp>
      <p:sp>
        <p:nvSpPr>
          <p:cNvPr id="70" name="Text Box 64"/>
          <p:cNvSpPr txBox="1">
            <a:spLocks noChangeArrowheads="1"/>
          </p:cNvSpPr>
          <p:nvPr/>
        </p:nvSpPr>
        <p:spPr bwMode="auto">
          <a:xfrm>
            <a:off x="2076181" y="5502752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1,2,3</a:t>
            </a:r>
          </a:p>
        </p:txBody>
      </p:sp>
      <p:sp>
        <p:nvSpPr>
          <p:cNvPr id="71" name="Text Box 65"/>
          <p:cNvSpPr txBox="1">
            <a:spLocks noChangeArrowheads="1"/>
          </p:cNvSpPr>
          <p:nvPr/>
        </p:nvSpPr>
        <p:spPr bwMode="auto">
          <a:xfrm>
            <a:off x="3769716" y="6292526"/>
            <a:ext cx="678500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1,2,3,4</a:t>
            </a:r>
          </a:p>
        </p:txBody>
      </p:sp>
    </p:spTree>
    <p:extLst>
      <p:ext uri="{BB962C8B-B14F-4D97-AF65-F5344CB8AC3E}">
        <p14:creationId xmlns:p14="http://schemas.microsoft.com/office/powerpoint/2010/main" val="2470483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ChangeArrowheads="1"/>
          </p:cNvSpPr>
          <p:nvPr/>
        </p:nvSpPr>
        <p:spPr bwMode="auto">
          <a:xfrm>
            <a:off x="6477000" y="5965448"/>
            <a:ext cx="41910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On large dataset 80 the error rate can be 0.949</a:t>
            </a:r>
            <a:endParaRPr lang="en-US" sz="20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when using only features 27  15   1</a:t>
            </a:r>
            <a:endParaRPr lang="en-US" sz="1600" dirty="0">
              <a:solidFill>
                <a:srgbClr val="C00000"/>
              </a:solidFill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***************************</a:t>
            </a:r>
            <a:r>
              <a:rPr lang="en-US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48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1524000" y="5965448"/>
            <a:ext cx="91440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On small dataset 80 the error rate can be 0.89</a:t>
            </a:r>
            <a:endParaRPr lang="en-US" sz="20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when using only features 5  7  3</a:t>
            </a:r>
            <a:endParaRPr lang="en-US" sz="1600" dirty="0">
              <a:solidFill>
                <a:srgbClr val="C00000"/>
              </a:solidFill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***************************</a:t>
            </a:r>
            <a:r>
              <a:rPr lang="en-US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48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8801" y="609601"/>
            <a:ext cx="73152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 have a key for all the datasets.</a:t>
            </a:r>
          </a:p>
          <a:p>
            <a:endParaRPr lang="en-US" dirty="0"/>
          </a:p>
          <a:p>
            <a:r>
              <a:rPr lang="en-US" dirty="0"/>
              <a:t>For example, I know that for small  dataset 80, all the features are irrelevant, </a:t>
            </a:r>
            <a:r>
              <a:rPr lang="en-US" i="1" dirty="0"/>
              <a:t>except</a:t>
            </a:r>
            <a:r>
              <a:rPr lang="en-US" dirty="0"/>
              <a:t> for features 5, 7 and 3. And I know that if you use ONLY those features, you can get an accuracy of about 0.89. </a:t>
            </a:r>
          </a:p>
          <a:p>
            <a:endParaRPr lang="en-US" dirty="0"/>
          </a:p>
          <a:p>
            <a:r>
              <a:rPr lang="en-US" dirty="0"/>
              <a:t>You don’t have this key! So it is your job to do the search to find that subset of features.</a:t>
            </a:r>
          </a:p>
          <a:p>
            <a:endParaRPr lang="en-US" dirty="0"/>
          </a:p>
          <a:p>
            <a:r>
              <a:rPr lang="en-US" dirty="0"/>
              <a:t>Everyone will have a different subset and a different achievable accuracy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148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2971800"/>
            <a:ext cx="8991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urier New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accuracy=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leave_one_out_cross_validation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data,current_set,feature_to_add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</a:rPr>
              <a:t>    accuracy = rand;        </a:t>
            </a:r>
            <a:r>
              <a:rPr lang="en-US" sz="1400" dirty="0">
                <a:solidFill>
                  <a:srgbClr val="228B22"/>
                </a:solidFill>
                <a:latin typeface="Courier New"/>
              </a:rPr>
              <a:t>% This is a testing stub only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/>
              </a:rPr>
              <a:t>end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01800" y="762000"/>
            <a:ext cx="830580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To finish this project, I recommend that you completely divorce the </a:t>
            </a:r>
            <a:r>
              <a:rPr lang="en-US" sz="2400" b="1" dirty="0">
                <a:solidFill>
                  <a:srgbClr val="C00000"/>
                </a:solidFill>
              </a:rPr>
              <a:t>search part</a:t>
            </a:r>
            <a:r>
              <a:rPr lang="en-US" sz="2400" dirty="0">
                <a:solidFill>
                  <a:srgbClr val="C00000"/>
                </a:solidFill>
              </a:rPr>
              <a:t>, from the </a:t>
            </a:r>
            <a:r>
              <a:rPr lang="en-US" sz="2400" b="1" dirty="0">
                <a:solidFill>
                  <a:srgbClr val="C00000"/>
                </a:solidFill>
              </a:rPr>
              <a:t>leave-one-out-cross-validation part</a:t>
            </a:r>
            <a:r>
              <a:rPr lang="en-US" sz="2400" dirty="0">
                <a:solidFill>
                  <a:srgbClr val="C00000"/>
                </a:solidFill>
              </a:rPr>
              <a:t>.</a:t>
            </a:r>
          </a:p>
          <a:p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>
                <a:solidFill>
                  <a:srgbClr val="C00000"/>
                </a:solidFill>
              </a:rPr>
              <a:t>To do this, I wrote a stub function that just returns a random number</a:t>
            </a:r>
          </a:p>
          <a:p>
            <a:endParaRPr lang="en-US" sz="2400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sz="2800" dirty="0">
              <a:solidFill>
                <a:srgbClr val="C00000"/>
              </a:solidFill>
            </a:endParaRPr>
          </a:p>
          <a:p>
            <a:r>
              <a:rPr lang="en-US" sz="2800" dirty="0">
                <a:solidFill>
                  <a:srgbClr val="C00000"/>
                </a:solidFill>
              </a:rPr>
              <a:t>I will use this in my search algorithm, and only when I am 100% sure that search works, will I “fill in” the full  leave-one-out-cross-validation code.</a:t>
            </a:r>
          </a:p>
          <a:p>
            <a:r>
              <a:rPr lang="en-US" dirty="0">
                <a:solidFill>
                  <a:srgbClr val="C00000"/>
                </a:solidFill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919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152401"/>
            <a:ext cx="9677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feature_search_demo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(data)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= 1 : size(data,2)-1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disp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([</a:t>
            </a:r>
            <a:r>
              <a:rPr lang="en-US" dirty="0">
                <a:solidFill>
                  <a:srgbClr val="A020F0"/>
                </a:solidFill>
                <a:latin typeface="Courier New"/>
              </a:rPr>
              <a:t>'On the '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,num2str(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),</a:t>
            </a:r>
            <a:r>
              <a:rPr lang="en-US" dirty="0">
                <a:solidFill>
                  <a:srgbClr val="A020F0"/>
                </a:solidFill>
                <a:latin typeface="Courier New"/>
              </a:rPr>
              <a:t>'</a:t>
            </a:r>
            <a:r>
              <a:rPr lang="en-US" dirty="0" err="1">
                <a:solidFill>
                  <a:srgbClr val="A020F0"/>
                </a:solidFill>
                <a:latin typeface="Courier New"/>
              </a:rPr>
              <a:t>th</a:t>
            </a:r>
            <a:r>
              <a:rPr lang="en-US" dirty="0">
                <a:solidFill>
                  <a:srgbClr val="A020F0"/>
                </a:solidFill>
                <a:latin typeface="Courier New"/>
              </a:rPr>
              <a:t> level of the search tree'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])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end</a:t>
            </a:r>
          </a:p>
          <a:p>
            <a:r>
              <a:rPr lang="en-US" dirty="0">
                <a:solidFill>
                  <a:srgbClr val="0000FF"/>
                </a:solidFill>
                <a:latin typeface="Courier New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urier New"/>
              </a:rPr>
              <a:t>end</a:t>
            </a:r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 flipH="1">
            <a:off x="3737148" y="4989806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flipH="1">
            <a:off x="2979942" y="3643662"/>
            <a:ext cx="82505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4239238" y="3643662"/>
            <a:ext cx="82505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3718150" y="3730510"/>
            <a:ext cx="217120" cy="260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4108966" y="3730510"/>
            <a:ext cx="217120" cy="260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H="1">
            <a:off x="1981190" y="4208174"/>
            <a:ext cx="564512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2762822" y="4295022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2979942" y="4251598"/>
            <a:ext cx="1302720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H="1">
            <a:off x="2154886" y="4251598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3587878" y="4295022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3804998" y="4251598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H="1">
            <a:off x="2979942" y="4208174"/>
            <a:ext cx="1215872" cy="521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H="1">
            <a:off x="3761574" y="4295022"/>
            <a:ext cx="564512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4630054" y="4251598"/>
            <a:ext cx="1215872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H="1">
            <a:off x="4499782" y="4208174"/>
            <a:ext cx="52108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5237990" y="4295022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5498534" y="4208174"/>
            <a:ext cx="52108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1937766" y="5076654"/>
            <a:ext cx="173696" cy="3473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2198310" y="4989806"/>
            <a:ext cx="95532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H="1">
            <a:off x="2399146" y="5084795"/>
            <a:ext cx="303968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3023366" y="4989806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 flipH="1">
            <a:off x="2605410" y="5030516"/>
            <a:ext cx="79791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3804998" y="5033230"/>
            <a:ext cx="169353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 flipH="1">
            <a:off x="3468462" y="4989806"/>
            <a:ext cx="694784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>
            <a:off x="4412934" y="5076654"/>
            <a:ext cx="173696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5237990" y="5076654"/>
            <a:ext cx="477664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 flipH="1">
            <a:off x="4858030" y="4981664"/>
            <a:ext cx="95532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 flipH="1">
            <a:off x="5932773" y="5076654"/>
            <a:ext cx="130272" cy="3473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>
            <a:off x="2241734" y="5858285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 flipH="1">
            <a:off x="4456358" y="5858285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6" name="Line 33"/>
          <p:cNvSpPr>
            <a:spLocks noChangeShapeType="1"/>
          </p:cNvSpPr>
          <p:nvPr/>
        </p:nvSpPr>
        <p:spPr bwMode="auto">
          <a:xfrm>
            <a:off x="3414182" y="5858285"/>
            <a:ext cx="347392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 flipH="1">
            <a:off x="4282662" y="5858285"/>
            <a:ext cx="347392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8" name="Oval 35"/>
          <p:cNvSpPr>
            <a:spLocks noChangeArrowheads="1"/>
          </p:cNvSpPr>
          <p:nvPr/>
        </p:nvSpPr>
        <p:spPr bwMode="auto">
          <a:xfrm>
            <a:off x="2521276" y="3991055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39" name="Oval 36"/>
          <p:cNvSpPr>
            <a:spLocks noChangeArrowheads="1"/>
          </p:cNvSpPr>
          <p:nvPr/>
        </p:nvSpPr>
        <p:spPr bwMode="auto">
          <a:xfrm>
            <a:off x="3804998" y="3469966"/>
            <a:ext cx="434240" cy="260544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0" name="Oval 37"/>
          <p:cNvSpPr>
            <a:spLocks noChangeArrowheads="1"/>
          </p:cNvSpPr>
          <p:nvPr/>
        </p:nvSpPr>
        <p:spPr bwMode="auto">
          <a:xfrm>
            <a:off x="4996444" y="3991055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1" name="Oval 38"/>
          <p:cNvSpPr>
            <a:spLocks noChangeArrowheads="1"/>
          </p:cNvSpPr>
          <p:nvPr/>
        </p:nvSpPr>
        <p:spPr bwMode="auto">
          <a:xfrm>
            <a:off x="4171388" y="3991055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2" name="Oval 39"/>
          <p:cNvSpPr>
            <a:spLocks noChangeArrowheads="1"/>
          </p:cNvSpPr>
          <p:nvPr/>
        </p:nvSpPr>
        <p:spPr bwMode="auto">
          <a:xfrm>
            <a:off x="3346332" y="3991055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3" name="Oval 40"/>
          <p:cNvSpPr>
            <a:spLocks noChangeArrowheads="1"/>
          </p:cNvSpPr>
          <p:nvPr/>
        </p:nvSpPr>
        <p:spPr bwMode="auto">
          <a:xfrm>
            <a:off x="1621133" y="4684934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4" name="Oval 41"/>
          <p:cNvSpPr>
            <a:spLocks noChangeArrowheads="1"/>
          </p:cNvSpPr>
          <p:nvPr/>
        </p:nvSpPr>
        <p:spPr bwMode="auto">
          <a:xfrm>
            <a:off x="1879868" y="5380622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5" name="Oval 42"/>
          <p:cNvSpPr>
            <a:spLocks noChangeArrowheads="1"/>
          </p:cNvSpPr>
          <p:nvPr/>
        </p:nvSpPr>
        <p:spPr bwMode="auto">
          <a:xfrm>
            <a:off x="3037841" y="5380622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6" name="Oval 43"/>
          <p:cNvSpPr>
            <a:spLocks noChangeArrowheads="1"/>
          </p:cNvSpPr>
          <p:nvPr/>
        </p:nvSpPr>
        <p:spPr bwMode="auto">
          <a:xfrm>
            <a:off x="4195814" y="5380622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7" name="Oval 44"/>
          <p:cNvSpPr>
            <a:spLocks noChangeArrowheads="1"/>
          </p:cNvSpPr>
          <p:nvPr/>
        </p:nvSpPr>
        <p:spPr bwMode="auto">
          <a:xfrm>
            <a:off x="5353787" y="5380622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8" name="Oval 45"/>
          <p:cNvSpPr>
            <a:spLocks noChangeArrowheads="1"/>
          </p:cNvSpPr>
          <p:nvPr/>
        </p:nvSpPr>
        <p:spPr bwMode="auto">
          <a:xfrm>
            <a:off x="3544454" y="6118829"/>
            <a:ext cx="955328" cy="57536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9" name="Oval 46"/>
          <p:cNvSpPr>
            <a:spLocks noChangeArrowheads="1"/>
          </p:cNvSpPr>
          <p:nvPr/>
        </p:nvSpPr>
        <p:spPr bwMode="auto">
          <a:xfrm>
            <a:off x="5768124" y="4684934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0" name="Oval 47"/>
          <p:cNvSpPr>
            <a:spLocks noChangeArrowheads="1"/>
          </p:cNvSpPr>
          <p:nvPr/>
        </p:nvSpPr>
        <p:spPr bwMode="auto">
          <a:xfrm>
            <a:off x="2449807" y="4684934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1" name="Oval 48"/>
          <p:cNvSpPr>
            <a:spLocks noChangeArrowheads="1"/>
          </p:cNvSpPr>
          <p:nvPr/>
        </p:nvSpPr>
        <p:spPr bwMode="auto">
          <a:xfrm>
            <a:off x="3279387" y="4684934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2" name="Oval 49"/>
          <p:cNvSpPr>
            <a:spLocks noChangeArrowheads="1"/>
          </p:cNvSpPr>
          <p:nvPr/>
        </p:nvSpPr>
        <p:spPr bwMode="auto">
          <a:xfrm>
            <a:off x="4108966" y="4684934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3" name="Oval 50"/>
          <p:cNvSpPr>
            <a:spLocks noChangeArrowheads="1"/>
          </p:cNvSpPr>
          <p:nvPr/>
        </p:nvSpPr>
        <p:spPr bwMode="auto">
          <a:xfrm>
            <a:off x="4938545" y="4684934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4" name="Text Box 51"/>
          <p:cNvSpPr txBox="1">
            <a:spLocks noChangeArrowheads="1"/>
          </p:cNvSpPr>
          <p:nvPr/>
        </p:nvSpPr>
        <p:spPr bwMode="auto">
          <a:xfrm>
            <a:off x="2692258" y="4034479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</a:t>
            </a:r>
          </a:p>
        </p:txBody>
      </p:sp>
      <p:sp>
        <p:nvSpPr>
          <p:cNvPr id="55" name="Text Box 52"/>
          <p:cNvSpPr txBox="1">
            <a:spLocks noChangeArrowheads="1"/>
          </p:cNvSpPr>
          <p:nvPr/>
        </p:nvSpPr>
        <p:spPr bwMode="auto">
          <a:xfrm>
            <a:off x="3517314" y="4034479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</a:t>
            </a:r>
          </a:p>
        </p:txBody>
      </p:sp>
      <p:sp>
        <p:nvSpPr>
          <p:cNvPr id="56" name="Text Box 53"/>
          <p:cNvSpPr txBox="1">
            <a:spLocks noChangeArrowheads="1"/>
          </p:cNvSpPr>
          <p:nvPr/>
        </p:nvSpPr>
        <p:spPr bwMode="auto">
          <a:xfrm>
            <a:off x="4342370" y="4034479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</a:t>
            </a:r>
          </a:p>
        </p:txBody>
      </p:sp>
      <p:sp>
        <p:nvSpPr>
          <p:cNvPr id="57" name="Text Box 54"/>
          <p:cNvSpPr txBox="1">
            <a:spLocks noChangeArrowheads="1"/>
          </p:cNvSpPr>
          <p:nvPr/>
        </p:nvSpPr>
        <p:spPr bwMode="auto">
          <a:xfrm>
            <a:off x="5167426" y="4034479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4</a:t>
            </a:r>
          </a:p>
        </p:txBody>
      </p:sp>
      <p:sp>
        <p:nvSpPr>
          <p:cNvPr id="58" name="Text Box 55"/>
          <p:cNvSpPr txBox="1">
            <a:spLocks noChangeArrowheads="1"/>
          </p:cNvSpPr>
          <p:nvPr/>
        </p:nvSpPr>
        <p:spPr bwMode="auto">
          <a:xfrm>
            <a:off x="5949058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3,4</a:t>
            </a:r>
          </a:p>
        </p:txBody>
      </p:sp>
      <p:sp>
        <p:nvSpPr>
          <p:cNvPr id="59" name="Text Box 56"/>
          <p:cNvSpPr txBox="1">
            <a:spLocks noChangeArrowheads="1"/>
          </p:cNvSpPr>
          <p:nvPr/>
        </p:nvSpPr>
        <p:spPr bwMode="auto">
          <a:xfrm>
            <a:off x="5114956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2,4</a:t>
            </a:r>
          </a:p>
        </p:txBody>
      </p:sp>
      <p:sp>
        <p:nvSpPr>
          <p:cNvPr id="60" name="Text Box 57"/>
          <p:cNvSpPr txBox="1">
            <a:spLocks noChangeArrowheads="1"/>
          </p:cNvSpPr>
          <p:nvPr/>
        </p:nvSpPr>
        <p:spPr bwMode="auto">
          <a:xfrm>
            <a:off x="4280853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1,4</a:t>
            </a:r>
          </a:p>
        </p:txBody>
      </p:sp>
      <p:sp>
        <p:nvSpPr>
          <p:cNvPr id="61" name="Text Box 58"/>
          <p:cNvSpPr txBox="1">
            <a:spLocks noChangeArrowheads="1"/>
          </p:cNvSpPr>
          <p:nvPr/>
        </p:nvSpPr>
        <p:spPr bwMode="auto">
          <a:xfrm>
            <a:off x="3447656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2,3</a:t>
            </a:r>
          </a:p>
        </p:txBody>
      </p:sp>
      <p:sp>
        <p:nvSpPr>
          <p:cNvPr id="62" name="Text Box 59"/>
          <p:cNvSpPr txBox="1">
            <a:spLocks noChangeArrowheads="1"/>
          </p:cNvSpPr>
          <p:nvPr/>
        </p:nvSpPr>
        <p:spPr bwMode="auto">
          <a:xfrm>
            <a:off x="2613553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1,3</a:t>
            </a:r>
          </a:p>
        </p:txBody>
      </p:sp>
      <p:sp>
        <p:nvSpPr>
          <p:cNvPr id="63" name="Text Box 60"/>
          <p:cNvSpPr txBox="1">
            <a:spLocks noChangeArrowheads="1"/>
          </p:cNvSpPr>
          <p:nvPr/>
        </p:nvSpPr>
        <p:spPr bwMode="auto">
          <a:xfrm>
            <a:off x="1780355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</a:t>
            </a:r>
          </a:p>
        </p:txBody>
      </p:sp>
      <p:sp>
        <p:nvSpPr>
          <p:cNvPr id="64" name="Text Box 61"/>
          <p:cNvSpPr txBox="1">
            <a:spLocks noChangeArrowheads="1"/>
          </p:cNvSpPr>
          <p:nvPr/>
        </p:nvSpPr>
        <p:spPr bwMode="auto">
          <a:xfrm>
            <a:off x="5544673" y="5502752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2,3,4</a:t>
            </a:r>
          </a:p>
        </p:txBody>
      </p:sp>
      <p:sp>
        <p:nvSpPr>
          <p:cNvPr id="65" name="Text Box 62"/>
          <p:cNvSpPr txBox="1">
            <a:spLocks noChangeArrowheads="1"/>
          </p:cNvSpPr>
          <p:nvPr/>
        </p:nvSpPr>
        <p:spPr bwMode="auto">
          <a:xfrm>
            <a:off x="4388509" y="5502752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1,3,4</a:t>
            </a:r>
          </a:p>
        </p:txBody>
      </p:sp>
      <p:sp>
        <p:nvSpPr>
          <p:cNvPr id="66" name="Text Box 63"/>
          <p:cNvSpPr txBox="1">
            <a:spLocks noChangeArrowheads="1"/>
          </p:cNvSpPr>
          <p:nvPr/>
        </p:nvSpPr>
        <p:spPr bwMode="auto">
          <a:xfrm>
            <a:off x="3232345" y="5502752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1,2,4</a:t>
            </a:r>
          </a:p>
        </p:txBody>
      </p:sp>
      <p:sp>
        <p:nvSpPr>
          <p:cNvPr id="67" name="Text Box 64"/>
          <p:cNvSpPr txBox="1">
            <a:spLocks noChangeArrowheads="1"/>
          </p:cNvSpPr>
          <p:nvPr/>
        </p:nvSpPr>
        <p:spPr bwMode="auto">
          <a:xfrm>
            <a:off x="2076181" y="5502752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1,2,3</a:t>
            </a:r>
          </a:p>
        </p:txBody>
      </p:sp>
      <p:sp>
        <p:nvSpPr>
          <p:cNvPr id="68" name="Text Box 65"/>
          <p:cNvSpPr txBox="1">
            <a:spLocks noChangeArrowheads="1"/>
          </p:cNvSpPr>
          <p:nvPr/>
        </p:nvSpPr>
        <p:spPr bwMode="auto">
          <a:xfrm>
            <a:off x="3769716" y="6292526"/>
            <a:ext cx="678500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1,2,3,4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629400" y="4191000"/>
            <a:ext cx="403860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EDU&gt;&gt; </a:t>
            </a:r>
            <a:r>
              <a:rPr lang="en-US" dirty="0" err="1"/>
              <a:t>feature_search_demo</a:t>
            </a:r>
            <a:r>
              <a:rPr lang="en-US" dirty="0"/>
              <a:t>(</a:t>
            </a:r>
            <a:r>
              <a:rPr lang="en-US" dirty="0" err="1"/>
              <a:t>mydata</a:t>
            </a:r>
            <a:r>
              <a:rPr lang="en-US" dirty="0"/>
              <a:t>)</a:t>
            </a:r>
          </a:p>
          <a:p>
            <a:r>
              <a:rPr lang="en-US" dirty="0"/>
              <a:t>On the 1th level of the search tree</a:t>
            </a:r>
          </a:p>
          <a:p>
            <a:r>
              <a:rPr lang="en-US" dirty="0"/>
              <a:t>On the 2th level of the search tree</a:t>
            </a:r>
          </a:p>
          <a:p>
            <a:r>
              <a:rPr lang="en-US" dirty="0"/>
              <a:t>On the 3th level of the search tree</a:t>
            </a:r>
          </a:p>
          <a:p>
            <a:r>
              <a:rPr lang="en-US" dirty="0"/>
              <a:t>On the 4th level of the search tree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629400" y="2133600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 began by creating a for loop that can “walk” down the search tree. </a:t>
            </a:r>
          </a:p>
          <a:p>
            <a:r>
              <a:rPr lang="en-US" dirty="0">
                <a:solidFill>
                  <a:srgbClr val="C00000"/>
                </a:solidFill>
              </a:rPr>
              <a:t>I carefully tested it…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918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"/>
            <a:ext cx="85344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function 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/>
              </a:rPr>
              <a:t>feature_search_demo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(data)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for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/>
              </a:rPr>
              <a:t>i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 = 1 : size(data,2)-1 </a:t>
            </a:r>
          </a:p>
          <a:p>
            <a:endParaRPr lang="en-US" sz="1600" dirty="0">
              <a:solidFill>
                <a:schemeClr val="bg1">
                  <a:lumMod val="50000"/>
                </a:schemeClr>
              </a:solidFill>
              <a:latin typeface="Courier New"/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 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/>
              </a:rPr>
              <a:t>disp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(['On the ',num2str(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/>
              </a:rPr>
              <a:t>i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),'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/>
              </a:rPr>
              <a:t>th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 level of the search tree'])</a:t>
            </a:r>
          </a:p>
          <a:p>
            <a:endParaRPr lang="en-US" sz="1600" dirty="0">
              <a:solidFill>
                <a:srgbClr val="000000"/>
              </a:solidFill>
              <a:latin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k = 1 : size(data,2)-1 </a:t>
            </a:r>
          </a:p>
          <a:p>
            <a:endParaRPr lang="en-US" sz="1600" dirty="0">
              <a:solidFill>
                <a:srgbClr val="000000"/>
              </a:solidFill>
              <a:latin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disp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([</a:t>
            </a:r>
            <a:r>
              <a:rPr lang="en-US" sz="1600" dirty="0">
                <a:solidFill>
                  <a:srgbClr val="A020F0"/>
                </a:solidFill>
                <a:latin typeface="Courier New"/>
              </a:rPr>
              <a:t>'--Considering adding the '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, num2str(k),</a:t>
            </a:r>
            <a:r>
              <a:rPr lang="en-US" sz="1600" dirty="0">
                <a:solidFill>
                  <a:srgbClr val="A020F0"/>
                </a:solidFill>
                <a:latin typeface="Courier New"/>
              </a:rPr>
              <a:t>' feature'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])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urier New"/>
              </a:rPr>
              <a:t>end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end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end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Oval 35"/>
          <p:cNvSpPr>
            <a:spLocks noChangeArrowheads="1"/>
          </p:cNvSpPr>
          <p:nvPr/>
        </p:nvSpPr>
        <p:spPr bwMode="auto">
          <a:xfrm>
            <a:off x="2159888" y="6202190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7" name="Oval 37"/>
          <p:cNvSpPr>
            <a:spLocks noChangeArrowheads="1"/>
          </p:cNvSpPr>
          <p:nvPr/>
        </p:nvSpPr>
        <p:spPr bwMode="auto">
          <a:xfrm>
            <a:off x="4635056" y="6202190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8" name="Oval 38"/>
          <p:cNvSpPr>
            <a:spLocks noChangeArrowheads="1"/>
          </p:cNvSpPr>
          <p:nvPr/>
        </p:nvSpPr>
        <p:spPr bwMode="auto">
          <a:xfrm>
            <a:off x="3810000" y="6202190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9" name="Oval 39"/>
          <p:cNvSpPr>
            <a:spLocks noChangeArrowheads="1"/>
          </p:cNvSpPr>
          <p:nvPr/>
        </p:nvSpPr>
        <p:spPr bwMode="auto">
          <a:xfrm>
            <a:off x="2984944" y="6202190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10" name="Text Box 51"/>
          <p:cNvSpPr txBox="1">
            <a:spLocks noChangeArrowheads="1"/>
          </p:cNvSpPr>
          <p:nvPr/>
        </p:nvSpPr>
        <p:spPr bwMode="auto">
          <a:xfrm>
            <a:off x="2330870" y="6245614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</a:t>
            </a:r>
          </a:p>
        </p:txBody>
      </p:sp>
      <p:sp>
        <p:nvSpPr>
          <p:cNvPr id="11" name="Text Box 52"/>
          <p:cNvSpPr txBox="1">
            <a:spLocks noChangeArrowheads="1"/>
          </p:cNvSpPr>
          <p:nvPr/>
        </p:nvSpPr>
        <p:spPr bwMode="auto">
          <a:xfrm>
            <a:off x="3155926" y="6245614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</a:t>
            </a:r>
          </a:p>
        </p:txBody>
      </p:sp>
      <p:sp>
        <p:nvSpPr>
          <p:cNvPr id="12" name="Text Box 53"/>
          <p:cNvSpPr txBox="1">
            <a:spLocks noChangeArrowheads="1"/>
          </p:cNvSpPr>
          <p:nvPr/>
        </p:nvSpPr>
        <p:spPr bwMode="auto">
          <a:xfrm>
            <a:off x="3980982" y="6245614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</a:t>
            </a:r>
          </a:p>
        </p:txBody>
      </p:sp>
      <p:sp>
        <p:nvSpPr>
          <p:cNvPr id="13" name="Text Box 54"/>
          <p:cNvSpPr txBox="1">
            <a:spLocks noChangeArrowheads="1"/>
          </p:cNvSpPr>
          <p:nvPr/>
        </p:nvSpPr>
        <p:spPr bwMode="auto">
          <a:xfrm>
            <a:off x="4806038" y="6245614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315200" y="2743200"/>
            <a:ext cx="3352800" cy="39703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EDU&gt;&gt; </a:t>
            </a:r>
            <a:r>
              <a:rPr lang="en-US" sz="1200" dirty="0" err="1"/>
              <a:t>feature_search_demo</a:t>
            </a:r>
            <a:r>
              <a:rPr lang="en-US" sz="1200" dirty="0"/>
              <a:t>(</a:t>
            </a:r>
            <a:r>
              <a:rPr lang="en-US" sz="1200" dirty="0" err="1"/>
              <a:t>mydata</a:t>
            </a:r>
            <a:r>
              <a:rPr lang="en-US" sz="1200" dirty="0"/>
              <a:t>)</a:t>
            </a:r>
          </a:p>
          <a:p>
            <a:r>
              <a:rPr lang="en-US" sz="1200" dirty="0"/>
              <a:t>On the 1th level of the search tree</a:t>
            </a:r>
          </a:p>
          <a:p>
            <a:r>
              <a:rPr lang="en-US" sz="1200" dirty="0"/>
              <a:t>--Considering adding the 1 feature</a:t>
            </a:r>
          </a:p>
          <a:p>
            <a:r>
              <a:rPr lang="en-US" sz="1200" dirty="0"/>
              <a:t>--Considering adding the 2 feature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--Considering adding the 4 feature</a:t>
            </a:r>
          </a:p>
          <a:p>
            <a:r>
              <a:rPr lang="en-US" sz="1200" dirty="0"/>
              <a:t>On the 2th level of the search tree</a:t>
            </a:r>
          </a:p>
          <a:p>
            <a:r>
              <a:rPr lang="en-US" sz="1200" dirty="0"/>
              <a:t>--Considering adding the 1 feature</a:t>
            </a:r>
          </a:p>
          <a:p>
            <a:r>
              <a:rPr lang="en-US" sz="1200" dirty="0"/>
              <a:t>--Considering adding the 2 feature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--Considering adding the 4 feature</a:t>
            </a:r>
          </a:p>
          <a:p>
            <a:r>
              <a:rPr lang="en-US" sz="1200" dirty="0"/>
              <a:t>On the 3th level of the search tree</a:t>
            </a:r>
          </a:p>
          <a:p>
            <a:r>
              <a:rPr lang="en-US" sz="1200" dirty="0"/>
              <a:t>--Considering adding the 1 feature</a:t>
            </a:r>
          </a:p>
          <a:p>
            <a:r>
              <a:rPr lang="en-US" sz="1200" dirty="0"/>
              <a:t>--Considering adding the 2 feature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--Considering adding the 4 feature</a:t>
            </a:r>
          </a:p>
          <a:p>
            <a:r>
              <a:rPr lang="en-US" sz="1200" dirty="0"/>
              <a:t>On the 4th level of the search tree</a:t>
            </a:r>
          </a:p>
          <a:p>
            <a:r>
              <a:rPr lang="en-US" sz="1200" dirty="0"/>
              <a:t>--Considering adding the 1 feature</a:t>
            </a:r>
          </a:p>
          <a:p>
            <a:r>
              <a:rPr lang="en-US" sz="1200" dirty="0"/>
              <a:t>--Considering adding the 2 feature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--Considering adding the 4 feature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52600" y="3505200"/>
            <a:ext cx="373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Now, inside the loop that “walks” down the search tree, I created a loop that considers each feature separately…</a:t>
            </a:r>
          </a:p>
          <a:p>
            <a:r>
              <a:rPr lang="en-US" dirty="0">
                <a:solidFill>
                  <a:srgbClr val="C00000"/>
                </a:solidFill>
              </a:rPr>
              <a:t>I carefully tested it…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531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"/>
            <a:ext cx="85344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function 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/>
              </a:rPr>
              <a:t>feature_search_demo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(data)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for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/>
              </a:rPr>
              <a:t>i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 = 1 : size(data,2)-1 </a:t>
            </a:r>
          </a:p>
          <a:p>
            <a:endParaRPr lang="en-US" sz="1600" dirty="0">
              <a:solidFill>
                <a:schemeClr val="bg1">
                  <a:lumMod val="50000"/>
                </a:schemeClr>
              </a:solidFill>
              <a:latin typeface="Courier New"/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 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/>
              </a:rPr>
              <a:t>disp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(['On the ',num2str(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/>
              </a:rPr>
              <a:t>i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),'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/>
              </a:rPr>
              <a:t>th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 level of the search tree'])</a:t>
            </a:r>
          </a:p>
          <a:p>
            <a:endParaRPr lang="en-US" sz="1600" dirty="0">
              <a:solidFill>
                <a:srgbClr val="000000"/>
              </a:solidFill>
              <a:latin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k = 1 : size(data,2)-1 </a:t>
            </a:r>
          </a:p>
          <a:p>
            <a:endParaRPr lang="en-US" sz="1600" dirty="0">
              <a:solidFill>
                <a:srgbClr val="000000"/>
              </a:solidFill>
              <a:latin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disp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([</a:t>
            </a:r>
            <a:r>
              <a:rPr lang="en-US" sz="1600" dirty="0">
                <a:solidFill>
                  <a:srgbClr val="A020F0"/>
                </a:solidFill>
                <a:latin typeface="Courier New"/>
              </a:rPr>
              <a:t>'--Considering adding the '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, num2str(k),</a:t>
            </a:r>
            <a:r>
              <a:rPr lang="en-US" sz="1600" dirty="0">
                <a:solidFill>
                  <a:srgbClr val="A020F0"/>
                </a:solidFill>
                <a:latin typeface="Courier New"/>
              </a:rPr>
              <a:t>' feature'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])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urier New"/>
              </a:rPr>
              <a:t>end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end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end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52600" y="3505201"/>
            <a:ext cx="8763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We are making great progress!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These nested loops are basically all we need to traverse the search space.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However at this point we are not measuring the accuracy of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leave_one_out_cross_validation</a:t>
            </a:r>
            <a:r>
              <a:rPr lang="en-US" dirty="0">
                <a:solidFill>
                  <a:srgbClr val="C00000"/>
                </a:solidFill>
              </a:rPr>
              <a:t> and recording it, so lets us do that (next slide).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851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3481</Words>
  <Application>Microsoft Macintosh PowerPoint</Application>
  <PresentationFormat>Widescreen</PresentationFormat>
  <Paragraphs>533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Helvetica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third algorithm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Announcements II </vt:lpstr>
      <vt:lpstr>Sanity check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Eamonn Keogh</dc:creator>
  <cp:lastModifiedBy>ZhaiYizhuo</cp:lastModifiedBy>
  <cp:revision>10</cp:revision>
  <dcterms:created xsi:type="dcterms:W3CDTF">2016-12-02T02:01:24Z</dcterms:created>
  <dcterms:modified xsi:type="dcterms:W3CDTF">2018-03-16T19:42:57Z</dcterms:modified>
</cp:coreProperties>
</file>