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345" r:id="rId4"/>
    <p:sldId id="2334" r:id="rId6"/>
    <p:sldId id="2477" r:id="rId7"/>
    <p:sldId id="2447" r:id="rId8"/>
    <p:sldId id="2473" r:id="rId9"/>
    <p:sldId id="2474" r:id="rId10"/>
    <p:sldId id="2475" r:id="rId11"/>
    <p:sldId id="2476" r:id="rId12"/>
    <p:sldId id="2427" r:id="rId13"/>
    <p:sldId id="2428" r:id="rId14"/>
    <p:sldId id="2429" r:id="rId15"/>
    <p:sldId id="2430" r:id="rId16"/>
    <p:sldId id="2431" r:id="rId17"/>
    <p:sldId id="2432" r:id="rId18"/>
    <p:sldId id="2433" r:id="rId19"/>
    <p:sldId id="2434" r:id="rId20"/>
    <p:sldId id="2435" r:id="rId21"/>
    <p:sldId id="2436" r:id="rId22"/>
    <p:sldId id="2437" r:id="rId23"/>
    <p:sldId id="2438" r:id="rId24"/>
    <p:sldId id="2439" r:id="rId25"/>
    <p:sldId id="2440" r:id="rId26"/>
    <p:sldId id="2441" r:id="rId27"/>
    <p:sldId id="2442" r:id="rId28"/>
    <p:sldId id="2443" r:id="rId29"/>
    <p:sldId id="2350" r:id="rId30"/>
    <p:sldId id="2392" r:id="rId31"/>
    <p:sldId id="2395" r:id="rId32"/>
    <p:sldId id="2390" r:id="rId33"/>
    <p:sldId id="2444" r:id="rId34"/>
    <p:sldId id="2445" r:id="rId35"/>
    <p:sldId id="2446" r:id="rId36"/>
    <p:sldId id="2368" r:id="rId37"/>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4" userDrawn="1">
          <p15:clr>
            <a:srgbClr val="A4A3A4"/>
          </p15:clr>
        </p15:guide>
        <p15:guide id="2" pos="38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424F"/>
    <a:srgbClr val="9B754F"/>
    <a:srgbClr val="FCDC95"/>
    <a:srgbClr val="BC9B7B"/>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6314" autoAdjust="0"/>
  </p:normalViewPr>
  <p:slideViewPr>
    <p:cSldViewPr snapToGrid="0" showGuides="1">
      <p:cViewPr varScale="1">
        <p:scale>
          <a:sx n="106" d="100"/>
          <a:sy n="106" d="100"/>
        </p:scale>
        <p:origin x="708" y="108"/>
      </p:cViewPr>
      <p:guideLst>
        <p:guide orient="horz" pos="2084"/>
        <p:guide pos="3826"/>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1" Type="http://schemas.openxmlformats.org/officeDocument/2006/relationships/tags" Target="tags/tag39.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R" panose="00020600040101010101" pitchFamily="18" charset="-122"/>
                <a:ea typeface="阿里巴巴普惠体 R"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R" panose="00020600040101010101" pitchFamily="18" charset="-122"/>
                <a:ea typeface="阿里巴巴普惠体 R" panose="00020600040101010101" pitchFamily="18" charset="-122"/>
              </a:defRPr>
            </a:lvl1pPr>
          </a:lstStyle>
          <a:p>
            <a:fld id="{160DAEDB-F8EB-4B37-B651-17F046B807DC}"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R" panose="00020600040101010101" pitchFamily="18" charset="-122"/>
                <a:ea typeface="阿里巴巴普惠体 R"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R" panose="00020600040101010101" pitchFamily="18" charset="-122"/>
                <a:ea typeface="阿里巴巴普惠体 R" panose="00020600040101010101" pitchFamily="18" charset="-122"/>
              </a:defRPr>
            </a:lvl1pPr>
          </a:lstStyle>
          <a:p>
            <a:fld id="{86751F25-9338-4986-A1F2-54D37A03FFF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1pPr>
    <a:lvl2pPr marL="4572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2pPr>
    <a:lvl3pPr marL="9144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3pPr>
    <a:lvl4pPr marL="13716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4pPr>
    <a:lvl5pPr marL="18288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86751F25-9338-4986-A1F2-54D37A03FFF1}"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86751F25-9338-4986-A1F2-54D37A03FFF1}"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2123604" y="685800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平行四边形 2"/>
          <p:cNvSpPr/>
          <p:nvPr userDrawn="1"/>
        </p:nvSpPr>
        <p:spPr>
          <a:xfrm>
            <a:off x="-1290682" y="294519"/>
            <a:ext cx="2584540" cy="2365194"/>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4" name="平行四边形 3"/>
          <p:cNvSpPr/>
          <p:nvPr userDrawn="1"/>
        </p:nvSpPr>
        <p:spPr>
          <a:xfrm>
            <a:off x="511671" y="-888078"/>
            <a:ext cx="2584540" cy="2365194"/>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平行四边形 4"/>
          <p:cNvSpPr/>
          <p:nvPr userDrawn="1"/>
        </p:nvSpPr>
        <p:spPr>
          <a:xfrm>
            <a:off x="9095790" y="5427303"/>
            <a:ext cx="2584540" cy="2365194"/>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平行四边形 5"/>
          <p:cNvSpPr/>
          <p:nvPr userDrawn="1"/>
        </p:nvSpPr>
        <p:spPr>
          <a:xfrm>
            <a:off x="10898143" y="4244706"/>
            <a:ext cx="2584540" cy="2365194"/>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平行四边形 2"/>
          <p:cNvSpPr/>
          <p:nvPr userDrawn="1"/>
        </p:nvSpPr>
        <p:spPr>
          <a:xfrm>
            <a:off x="-1764002" y="-20138"/>
            <a:ext cx="6772289" cy="930128"/>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4" name="平行四边形 3"/>
          <p:cNvSpPr/>
          <p:nvPr userDrawn="1"/>
        </p:nvSpPr>
        <p:spPr>
          <a:xfrm>
            <a:off x="-1788384" y="-155534"/>
            <a:ext cx="6772289" cy="930128"/>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平行四边形 4"/>
          <p:cNvSpPr/>
          <p:nvPr userDrawn="1"/>
        </p:nvSpPr>
        <p:spPr>
          <a:xfrm>
            <a:off x="7834860" y="6399026"/>
            <a:ext cx="6772289" cy="930128"/>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平行四边形 5"/>
          <p:cNvSpPr/>
          <p:nvPr userDrawn="1"/>
        </p:nvSpPr>
        <p:spPr>
          <a:xfrm>
            <a:off x="8084593" y="6396864"/>
            <a:ext cx="6772289" cy="930128"/>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EA17E80-96A6-4509-A64B-F86AA87E176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0C9BE40-34EB-4680-AB44-538561DC2FE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 y="0"/>
            <a:ext cx="12194037"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tags" Target="../tags/tag11.xml"/><Relationship Id="rId4" Type="http://schemas.openxmlformats.org/officeDocument/2006/relationships/image" Target="../media/image5.png"/><Relationship Id="rId3" Type="http://schemas.openxmlformats.org/officeDocument/2006/relationships/tags" Target="../tags/tag10.xml"/><Relationship Id="rId2" Type="http://schemas.openxmlformats.org/officeDocument/2006/relationships/image" Target="../media/image4.png"/><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image" Target="../media/image3.jpeg"/><Relationship Id="rId6" Type="http://schemas.openxmlformats.org/officeDocument/2006/relationships/tags" Target="../tags/tag13.xml"/><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1" Type="http://schemas.openxmlformats.org/officeDocument/2006/relationships/notesSlide" Target="../notesSlides/notesSlide8.xml"/><Relationship Id="rId10" Type="http://schemas.openxmlformats.org/officeDocument/2006/relationships/slideLayout" Target="../slideLayouts/slideLayout3.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tags" Target="../tags/tag18.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21.png"/><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image" Target="../media/image22.jpeg"/></Relationships>
</file>

<file path=ppt/slides/_rels/slide31.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image" Target="../media/image25.png"/><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image" Target="../media/image24.png"/><Relationship Id="rId4" Type="http://schemas.openxmlformats.org/officeDocument/2006/relationships/tags" Target="../tags/tag25.xml"/><Relationship Id="rId3" Type="http://schemas.openxmlformats.org/officeDocument/2006/relationships/image" Target="../media/image23.png"/><Relationship Id="rId2" Type="http://schemas.openxmlformats.org/officeDocument/2006/relationships/tags" Target="../tags/tag24.xml"/><Relationship Id="rId18" Type="http://schemas.openxmlformats.org/officeDocument/2006/relationships/notesSlide" Target="../notesSlides/notesSlide24.xml"/><Relationship Id="rId17" Type="http://schemas.openxmlformats.org/officeDocument/2006/relationships/slideLayout" Target="../slideLayouts/slideLayout3.xml"/><Relationship Id="rId16" Type="http://schemas.openxmlformats.org/officeDocument/2006/relationships/image" Target="../media/image29.png"/><Relationship Id="rId15" Type="http://schemas.openxmlformats.org/officeDocument/2006/relationships/tags" Target="../tags/tag31.xml"/><Relationship Id="rId14" Type="http://schemas.openxmlformats.org/officeDocument/2006/relationships/image" Target="../media/image28.png"/><Relationship Id="rId13" Type="http://schemas.openxmlformats.org/officeDocument/2006/relationships/tags" Target="../tags/tag30.xml"/><Relationship Id="rId12" Type="http://schemas.openxmlformats.org/officeDocument/2006/relationships/image" Target="../media/image27.png"/><Relationship Id="rId11" Type="http://schemas.openxmlformats.org/officeDocument/2006/relationships/tags" Target="../tags/tag29.xml"/><Relationship Id="rId10" Type="http://schemas.openxmlformats.org/officeDocument/2006/relationships/image" Target="../media/image26.png"/><Relationship Id="rId1" Type="http://schemas.openxmlformats.org/officeDocument/2006/relationships/tags" Target="../tags/tag23.xml"/></Relationships>
</file>

<file path=ppt/slides/_rels/slide32.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image" Target="../media/image32.png"/><Relationship Id="rId7" Type="http://schemas.openxmlformats.org/officeDocument/2006/relationships/tags" Target="../tags/tag36.xml"/><Relationship Id="rId6" Type="http://schemas.openxmlformats.org/officeDocument/2006/relationships/image" Target="../media/image31.png"/><Relationship Id="rId5" Type="http://schemas.openxmlformats.org/officeDocument/2006/relationships/tags" Target="../tags/tag35.xml"/><Relationship Id="rId4" Type="http://schemas.openxmlformats.org/officeDocument/2006/relationships/image" Target="../media/image30.png"/><Relationship Id="rId3" Type="http://schemas.openxmlformats.org/officeDocument/2006/relationships/tags" Target="../tags/tag34.xml"/><Relationship Id="rId2" Type="http://schemas.openxmlformats.org/officeDocument/2006/relationships/tags" Target="../tags/tag33.xml"/><Relationship Id="rId12" Type="http://schemas.openxmlformats.org/officeDocument/2006/relationships/notesSlide" Target="../notesSlides/notesSlide25.xml"/><Relationship Id="rId11" Type="http://schemas.openxmlformats.org/officeDocument/2006/relationships/slideLayout" Target="../slideLayouts/slideLayout3.xml"/><Relationship Id="rId10" Type="http://schemas.openxmlformats.org/officeDocument/2006/relationships/image" Target="../media/image33.png"/><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3.jpe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p:cNvSpPr/>
          <p:nvPr/>
        </p:nvSpPr>
        <p:spPr>
          <a:xfrm rot="5400000">
            <a:off x="1588" y="-1"/>
            <a:ext cx="3715658" cy="37156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1" name="直角三角形 70"/>
          <p:cNvSpPr/>
          <p:nvPr/>
        </p:nvSpPr>
        <p:spPr>
          <a:xfrm rot="16200000">
            <a:off x="8689233" y="3356819"/>
            <a:ext cx="3501180" cy="35011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 name="直角三角形 1"/>
          <p:cNvSpPr/>
          <p:nvPr/>
        </p:nvSpPr>
        <p:spPr>
          <a:xfrm rot="5400000">
            <a:off x="1588" y="0"/>
            <a:ext cx="3257921" cy="325792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0" name="直角三角形 69"/>
          <p:cNvSpPr/>
          <p:nvPr/>
        </p:nvSpPr>
        <p:spPr>
          <a:xfrm rot="16200000">
            <a:off x="9120547" y="3788134"/>
            <a:ext cx="3069865" cy="306986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平行四边形 2"/>
          <p:cNvSpPr/>
          <p:nvPr/>
        </p:nvSpPr>
        <p:spPr>
          <a:xfrm>
            <a:off x="1781419" y="2"/>
            <a:ext cx="3088716" cy="1805556"/>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3" name="平行四边形 72"/>
          <p:cNvSpPr/>
          <p:nvPr/>
        </p:nvSpPr>
        <p:spPr>
          <a:xfrm>
            <a:off x="-2438922" y="1167126"/>
            <a:ext cx="3234853" cy="2990774"/>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4" name="平行四边形 73"/>
          <p:cNvSpPr/>
          <p:nvPr/>
        </p:nvSpPr>
        <p:spPr>
          <a:xfrm>
            <a:off x="11681703" y="2998581"/>
            <a:ext cx="3048130" cy="2818139"/>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5" name="平行四边形 74"/>
          <p:cNvSpPr/>
          <p:nvPr/>
        </p:nvSpPr>
        <p:spPr>
          <a:xfrm>
            <a:off x="7497122" y="5167086"/>
            <a:ext cx="2910426" cy="1701334"/>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4" name="矩形 13"/>
          <p:cNvSpPr/>
          <p:nvPr/>
        </p:nvSpPr>
        <p:spPr>
          <a:xfrm>
            <a:off x="1210696" y="2108729"/>
            <a:ext cx="10745765" cy="1106805"/>
          </a:xfrm>
          <a:prstGeom prst="rect">
            <a:avLst/>
          </a:prstGeom>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zh-CN" sz="6600" b="1" kern="100" dirty="0">
                <a:solidFill>
                  <a:srgbClr val="002060"/>
                </a:solidFill>
                <a:cs typeface="+mn-ea"/>
                <a:sym typeface="+mn-lt"/>
              </a:rPr>
              <a:t>强盛</a:t>
            </a:r>
            <a:r>
              <a:rPr lang="en-US" altLang="zh-CN" sz="6600" b="1" kern="100" dirty="0">
                <a:solidFill>
                  <a:srgbClr val="002060"/>
                </a:solidFill>
                <a:cs typeface="+mn-ea"/>
                <a:sym typeface="+mn-lt"/>
              </a:rPr>
              <a:t>Robot Clan</a:t>
            </a:r>
            <a:r>
              <a:rPr lang="zh-CN" altLang="en-US" sz="6600" b="1" kern="100" dirty="0">
                <a:solidFill>
                  <a:srgbClr val="002060"/>
                </a:solidFill>
                <a:cs typeface="+mn-ea"/>
                <a:sym typeface="+mn-lt"/>
              </a:rPr>
              <a:t>（</a:t>
            </a:r>
            <a:r>
              <a:rPr lang="en-US" altLang="zh-CN" sz="6600" b="1" kern="100" dirty="0">
                <a:solidFill>
                  <a:srgbClr val="002060"/>
                </a:solidFill>
                <a:cs typeface="+mn-ea"/>
                <a:sym typeface="+mn-lt"/>
              </a:rPr>
              <a:t>08</a:t>
            </a:r>
            <a:r>
              <a:rPr lang="zh-CN" altLang="en-US" sz="6600" b="1" kern="100" dirty="0">
                <a:solidFill>
                  <a:srgbClr val="002060"/>
                </a:solidFill>
                <a:cs typeface="+mn-ea"/>
                <a:sym typeface="+mn-lt"/>
              </a:rPr>
              <a:t>组）</a:t>
            </a:r>
            <a:endParaRPr lang="zh-CN" altLang="en-US" sz="6600" b="1" kern="100" dirty="0">
              <a:solidFill>
                <a:srgbClr val="002060"/>
              </a:solidFill>
              <a:cs typeface="+mn-ea"/>
              <a:sym typeface="+mn-lt"/>
            </a:endParaRPr>
          </a:p>
        </p:txBody>
      </p:sp>
      <p:sp>
        <p:nvSpPr>
          <p:cNvPr id="15" name="文本框 14"/>
          <p:cNvSpPr txBox="1"/>
          <p:nvPr/>
        </p:nvSpPr>
        <p:spPr bwMode="auto">
          <a:xfrm rot="21562602">
            <a:off x="3090545" y="3299460"/>
            <a:ext cx="6010910" cy="825500"/>
          </a:xfrm>
          <a:prstGeom prst="rect">
            <a:avLst/>
          </a:prstGeom>
          <a:noFill/>
        </p:spPr>
        <p:txBody>
          <a:bodyPr wrap="square">
            <a:noAutofit/>
            <a:scene3d>
              <a:camera prst="orthographicFront"/>
              <a:lightRig rig="threePt" dir="t"/>
            </a:scene3d>
            <a:sp3d contourW="12700"/>
          </a:bodyPr>
          <a:lstStyle/>
          <a:p>
            <a:pPr algn="ctr" eaLnBrk="1" fontAlgn="auto" hangingPunct="1">
              <a:spcBef>
                <a:spcPts val="0"/>
              </a:spcBef>
              <a:spcAft>
                <a:spcPts val="0"/>
              </a:spcAft>
              <a:defRPr/>
            </a:pPr>
            <a:r>
              <a:rPr lang="zh-CN" altLang="en-US" sz="3600" dirty="0">
                <a:solidFill>
                  <a:schemeClr val="tx1">
                    <a:lumMod val="65000"/>
                    <a:lumOff val="35000"/>
                  </a:schemeClr>
                </a:solidFill>
                <a:cs typeface="+mn-ea"/>
                <a:sym typeface="+mn-lt"/>
              </a:rPr>
              <a:t>物联网工程实习答辩</a:t>
            </a:r>
            <a:r>
              <a:rPr lang="en-US" altLang="zh-CN" sz="3600" dirty="0">
                <a:solidFill>
                  <a:schemeClr val="tx1">
                    <a:lumMod val="65000"/>
                    <a:lumOff val="35000"/>
                  </a:schemeClr>
                </a:solidFill>
                <a:cs typeface="+mn-ea"/>
                <a:sym typeface="+mn-lt"/>
              </a:rPr>
              <a:t>cypher</a:t>
            </a:r>
            <a:endParaRPr lang="en-US" altLang="zh-CN" sz="3600" dirty="0">
              <a:solidFill>
                <a:schemeClr val="tx1">
                  <a:lumMod val="65000"/>
                  <a:lumOff val="35000"/>
                </a:schemeClr>
              </a:solidFill>
              <a:cs typeface="+mn-ea"/>
              <a:sym typeface="+mn-lt"/>
            </a:endParaRPr>
          </a:p>
        </p:txBody>
      </p:sp>
      <p:sp>
        <p:nvSpPr>
          <p:cNvPr id="16" name="六边形 15"/>
          <p:cNvSpPr/>
          <p:nvPr/>
        </p:nvSpPr>
        <p:spPr>
          <a:xfrm flipH="1">
            <a:off x="1921510" y="4306570"/>
            <a:ext cx="4174490" cy="489585"/>
          </a:xfrm>
          <a:prstGeom prst="hexagon">
            <a:avLst/>
          </a:prstGeom>
          <a:solidFill>
            <a:schemeClr val="bg1"/>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cs typeface="+mn-ea"/>
              <a:sym typeface="+mn-lt"/>
            </a:endParaRPr>
          </a:p>
        </p:txBody>
      </p:sp>
      <p:sp>
        <p:nvSpPr>
          <p:cNvPr id="17" name="Rectangle 4"/>
          <p:cNvSpPr txBox="1">
            <a:spLocks noChangeArrowheads="1"/>
          </p:cNvSpPr>
          <p:nvPr/>
        </p:nvSpPr>
        <p:spPr bwMode="auto">
          <a:xfrm>
            <a:off x="2129790" y="4404360"/>
            <a:ext cx="3863340" cy="2686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600" b="0" dirty="0">
                <a:solidFill>
                  <a:schemeClr val="tx1"/>
                </a:solidFill>
                <a:latin typeface="+mn-lt"/>
                <a:ea typeface="+mn-ea"/>
                <a:cs typeface="+mn-ea"/>
                <a:sym typeface="+mn-lt"/>
              </a:rPr>
              <a:t>汇报人</a:t>
            </a:r>
            <a:r>
              <a:rPr lang="zh-CN" altLang="en-US" sz="1600" b="0" dirty="0" smtClean="0">
                <a:solidFill>
                  <a:schemeClr val="tx1"/>
                </a:solidFill>
                <a:latin typeface="+mn-lt"/>
                <a:ea typeface="+mn-ea"/>
                <a:cs typeface="+mn-ea"/>
                <a:sym typeface="+mn-lt"/>
              </a:rPr>
              <a:t>：张德东、杨加杰、颜国宛、张达、王增业、周方朔、</a:t>
            </a:r>
            <a:r>
              <a:rPr lang="zh-CN" altLang="en-US" sz="1600" b="0" dirty="0" smtClean="0">
                <a:solidFill>
                  <a:schemeClr val="tx1"/>
                </a:solidFill>
                <a:latin typeface="+mn-lt"/>
                <a:ea typeface="+mn-ea"/>
                <a:cs typeface="+mn-ea"/>
                <a:sym typeface="+mn-lt"/>
              </a:rPr>
              <a:t>李靖宇</a:t>
            </a:r>
            <a:endParaRPr lang="zh-CN" altLang="en-US" sz="1600" b="0" dirty="0" smtClean="0">
              <a:solidFill>
                <a:schemeClr val="tx1"/>
              </a:solidFill>
              <a:latin typeface="+mn-lt"/>
              <a:ea typeface="+mn-ea"/>
              <a:cs typeface="+mn-ea"/>
              <a:sym typeface="+mn-lt"/>
            </a:endParaRPr>
          </a:p>
        </p:txBody>
      </p:sp>
      <p:sp>
        <p:nvSpPr>
          <p:cNvPr id="18" name="六边形 17"/>
          <p:cNvSpPr/>
          <p:nvPr/>
        </p:nvSpPr>
        <p:spPr>
          <a:xfrm flipH="1">
            <a:off x="7018522" y="4306748"/>
            <a:ext cx="2015699" cy="431936"/>
          </a:xfrm>
          <a:prstGeom prst="hexagon">
            <a:avLst/>
          </a:prstGeom>
          <a:solidFill>
            <a:schemeClr val="bg1"/>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cs typeface="+mn-ea"/>
              <a:sym typeface="+mn-lt"/>
            </a:endParaRPr>
          </a:p>
        </p:txBody>
      </p:sp>
      <p:sp>
        <p:nvSpPr>
          <p:cNvPr id="19" name="Rectangle 4"/>
          <p:cNvSpPr txBox="1">
            <a:spLocks noChangeArrowheads="1"/>
          </p:cNvSpPr>
          <p:nvPr/>
        </p:nvSpPr>
        <p:spPr bwMode="auto">
          <a:xfrm>
            <a:off x="6946336" y="4306575"/>
            <a:ext cx="2159677" cy="482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600" b="0" dirty="0">
                <a:solidFill>
                  <a:schemeClr val="tx1"/>
                </a:solidFill>
                <a:latin typeface="+mn-lt"/>
                <a:ea typeface="+mn-ea"/>
                <a:cs typeface="+mn-ea"/>
                <a:sym typeface="+mn-lt"/>
              </a:rPr>
              <a:t>日期：</a:t>
            </a:r>
            <a:r>
              <a:rPr lang="en-US" altLang="zh-CN" sz="1600" b="0" dirty="0">
                <a:solidFill>
                  <a:schemeClr val="tx1"/>
                </a:solidFill>
                <a:latin typeface="+mn-lt"/>
                <a:ea typeface="+mn-ea"/>
                <a:cs typeface="+mn-ea"/>
                <a:sym typeface="+mn-lt"/>
              </a:rPr>
              <a:t>2023.06.01</a:t>
            </a:r>
            <a:endParaRPr lang="zh-CN" altLang="zh-CN" sz="1600" b="0" dirty="0">
              <a:solidFill>
                <a:schemeClr val="tx1"/>
              </a:solidFill>
              <a:latin typeface="+mn-lt"/>
              <a:ea typeface="+mn-ea"/>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out)">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bldLvl="0" animBg="1"/>
      <p:bldP spid="17" grpId="0" bldLvl="0" animBg="1"/>
      <p:bldP spid="18" grpId="0" bldLvl="0" animBg="1"/>
      <p:bldP spid="1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574540" y="203835"/>
            <a:ext cx="3369310" cy="745490"/>
          </a:xfrm>
          <a:prstGeom prst="rect">
            <a:avLst/>
          </a:prstGeom>
          <a:noFill/>
        </p:spPr>
        <p:txBody>
          <a:bodyPr wrap="none" rtlCol="0">
            <a:noAutofit/>
            <a:scene3d>
              <a:camera prst="orthographicFront"/>
              <a:lightRig rig="threePt" dir="t"/>
            </a:scene3d>
            <a:sp3d contourW="12700"/>
          </a:bodyPr>
          <a:lstStyle/>
          <a:p>
            <a:pPr algn="ctr" defTabSz="914400">
              <a:defRPr/>
            </a:pPr>
            <a:r>
              <a:rPr lang="zh-CN" altLang="en-US" sz="2800" b="1" spc="600" dirty="0">
                <a:cs typeface="+mn-ea"/>
                <a:sym typeface="+mn-lt"/>
              </a:rPr>
              <a:t>图像的</a:t>
            </a:r>
            <a:r>
              <a:rPr lang="zh-CN" altLang="en-US" sz="2800" b="1" spc="600" dirty="0">
                <a:cs typeface="+mn-ea"/>
                <a:sym typeface="+mn-lt"/>
              </a:rPr>
              <a:t>预处理</a:t>
            </a:r>
            <a:endParaRPr lang="zh-CN" altLang="en-US" sz="2800" b="1" spc="600" dirty="0">
              <a:cs typeface="+mn-ea"/>
              <a:sym typeface="+mn-lt"/>
            </a:endParaRPr>
          </a:p>
        </p:txBody>
      </p:sp>
      <p:sp>
        <p:nvSpPr>
          <p:cNvPr id="2" name="文本框 1"/>
          <p:cNvSpPr txBox="1"/>
          <p:nvPr/>
        </p:nvSpPr>
        <p:spPr>
          <a:xfrm>
            <a:off x="1299210" y="1405255"/>
            <a:ext cx="4064000" cy="368300"/>
          </a:xfrm>
          <a:prstGeom prst="rect">
            <a:avLst/>
          </a:prstGeom>
          <a:noFill/>
        </p:spPr>
        <p:txBody>
          <a:bodyPr wrap="square" rtlCol="0">
            <a:spAutoFit/>
          </a:bodyPr>
          <a:p>
            <a:r>
              <a:rPr lang="zh-CN" altLang="en-US"/>
              <a:t>处理</a:t>
            </a:r>
            <a:r>
              <a:rPr lang="zh-CN" altLang="en-US"/>
              <a:t>思路：</a:t>
            </a:r>
            <a:endParaRPr lang="zh-CN" altLang="en-US"/>
          </a:p>
        </p:txBody>
      </p:sp>
      <p:sp>
        <p:nvSpPr>
          <p:cNvPr id="3" name="文本框 2"/>
          <p:cNvSpPr txBox="1"/>
          <p:nvPr/>
        </p:nvSpPr>
        <p:spPr>
          <a:xfrm>
            <a:off x="1299210" y="949325"/>
            <a:ext cx="6057265" cy="368300"/>
          </a:xfrm>
          <a:prstGeom prst="rect">
            <a:avLst/>
          </a:prstGeom>
          <a:noFill/>
        </p:spPr>
        <p:txBody>
          <a:bodyPr wrap="square" rtlCol="0">
            <a:spAutoFit/>
          </a:bodyPr>
          <a:p>
            <a:r>
              <a:rPr lang="zh-CN" altLang="en-US"/>
              <a:t>处理技术：基于</a:t>
            </a:r>
            <a:r>
              <a:rPr lang="en-US" altLang="zh-CN"/>
              <a:t>OpenCV</a:t>
            </a:r>
            <a:r>
              <a:rPr lang="zh-CN" altLang="en-US"/>
              <a:t>的边缘检测和轮廓</a:t>
            </a:r>
            <a:r>
              <a:rPr lang="zh-CN" altLang="en-US"/>
              <a:t>分析</a:t>
            </a:r>
            <a:endParaRPr lang="zh-CN" altLang="en-US"/>
          </a:p>
        </p:txBody>
      </p:sp>
      <p:sp>
        <p:nvSpPr>
          <p:cNvPr id="4" name="文本框 3"/>
          <p:cNvSpPr txBox="1"/>
          <p:nvPr/>
        </p:nvSpPr>
        <p:spPr>
          <a:xfrm>
            <a:off x="1718945" y="1861185"/>
            <a:ext cx="9458960" cy="3830955"/>
          </a:xfrm>
          <a:prstGeom prst="rect">
            <a:avLst/>
          </a:prstGeom>
          <a:noFill/>
        </p:spPr>
        <p:txBody>
          <a:bodyPr wrap="square" rtlCol="0">
            <a:spAutoFit/>
          </a:bodyPr>
          <a:p>
            <a:pPr indent="0" fontAlgn="auto">
              <a:lnSpc>
                <a:spcPct val="150000"/>
              </a:lnSpc>
            </a:pPr>
            <a:r>
              <a:rPr lang="en-US" altLang="zh-CN"/>
              <a:t>1. 调用 cv2.convertScaleAbs() 函数对图像进行亮度调整</a:t>
            </a:r>
            <a:endParaRPr lang="en-US" altLang="zh-CN"/>
          </a:p>
          <a:p>
            <a:pPr indent="0" fontAlgn="auto">
              <a:lnSpc>
                <a:spcPct val="150000"/>
              </a:lnSpc>
            </a:pPr>
            <a:r>
              <a:rPr lang="en-US" altLang="zh-CN"/>
              <a:t>2. 将调整后的图像转为灰度图，降低噪声干扰</a:t>
            </a:r>
            <a:endParaRPr lang="en-US" altLang="zh-CN"/>
          </a:p>
          <a:p>
            <a:pPr indent="0" fontAlgn="auto">
              <a:lnSpc>
                <a:spcPct val="150000"/>
              </a:lnSpc>
            </a:pPr>
            <a:r>
              <a:rPr lang="en-US" altLang="zh-CN"/>
              <a:t>3. 调用 cv2.Canny() 函数进行边缘检测，并利用一个阈值过滤掉太小或太大的边缘</a:t>
            </a:r>
            <a:endParaRPr lang="en-US" altLang="zh-CN"/>
          </a:p>
          <a:p>
            <a:pPr indent="0" fontAlgn="auto">
              <a:lnSpc>
                <a:spcPct val="150000"/>
              </a:lnSpc>
            </a:pPr>
            <a:r>
              <a:rPr lang="en-US" altLang="zh-CN"/>
              <a:t>4. 对于边缘检测后得到的二值图像，将其上半部分置为 0</a:t>
            </a:r>
            <a:endParaRPr lang="en-US" altLang="zh-CN"/>
          </a:p>
          <a:p>
            <a:pPr indent="0" fontAlgn="auto">
              <a:lnSpc>
                <a:spcPct val="150000"/>
              </a:lnSpc>
            </a:pPr>
            <a:r>
              <a:rPr lang="en-US" altLang="zh-CN"/>
              <a:t>5. 使用 cv2.findContours() 函数查找图像中所有轮廓，并按照长度和面积的阈值进行筛选，保留符合条件的轮廓</a:t>
            </a:r>
            <a:endParaRPr lang="en-US" altLang="zh-CN"/>
          </a:p>
          <a:p>
            <a:pPr indent="0" fontAlgn="auto">
              <a:lnSpc>
                <a:spcPct val="150000"/>
              </a:lnSpc>
            </a:pPr>
            <a:r>
              <a:rPr lang="en-US" altLang="zh-CN"/>
              <a:t>6. 对每个轮廓进行进一步分析，计算其周长、面积、最小外接矩形角度等特征值，并根据一些条件判断是否为</a:t>
            </a:r>
            <a:r>
              <a:rPr lang="zh-CN" altLang="en-US"/>
              <a:t>车道线</a:t>
            </a:r>
            <a:r>
              <a:rPr lang="en-US" altLang="zh-CN"/>
              <a:t>轮廓</a:t>
            </a:r>
            <a:endParaRPr lang="en-US" altLang="zh-CN"/>
          </a:p>
          <a:p>
            <a:pPr indent="0" fontAlgn="auto">
              <a:lnSpc>
                <a:spcPct val="150000"/>
              </a:lnSpc>
            </a:pPr>
            <a:r>
              <a:rPr lang="en-US" altLang="zh-CN"/>
              <a:t>7. 最后将符合条件的轮廓在一个新的空白图像上进行绘制，</a:t>
            </a:r>
            <a:r>
              <a:rPr lang="zh-CN" altLang="en-US"/>
              <a:t>并返回</a:t>
            </a:r>
            <a:r>
              <a:rPr lang="zh-CN" altLang="en-US"/>
              <a:t>结果</a:t>
            </a:r>
            <a:endParaRPr lang="zh-CN" altLang="en-US"/>
          </a:p>
        </p:txBody>
      </p:sp>
    </p:spTree>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411345" y="288925"/>
            <a:ext cx="3369310" cy="745490"/>
          </a:xfrm>
          <a:prstGeom prst="rect">
            <a:avLst/>
          </a:prstGeom>
          <a:noFill/>
        </p:spPr>
        <p:txBody>
          <a:bodyPr wrap="none" rtlCol="0">
            <a:noAutofit/>
            <a:scene3d>
              <a:camera prst="orthographicFront"/>
              <a:lightRig rig="threePt" dir="t"/>
            </a:scene3d>
            <a:sp3d contourW="12700"/>
          </a:bodyPr>
          <a:lstStyle/>
          <a:p>
            <a:pPr algn="ctr" defTabSz="914400">
              <a:defRPr/>
            </a:pPr>
            <a:r>
              <a:rPr lang="zh-CN" altLang="en-US" sz="2800" b="1" spc="600" dirty="0">
                <a:cs typeface="+mn-ea"/>
                <a:sym typeface="+mn-lt"/>
              </a:rPr>
              <a:t>图像的</a:t>
            </a:r>
            <a:r>
              <a:rPr lang="zh-CN" altLang="en-US" sz="2800" b="1" spc="600" dirty="0">
                <a:cs typeface="+mn-ea"/>
                <a:sym typeface="+mn-lt"/>
              </a:rPr>
              <a:t>预处理</a:t>
            </a:r>
            <a:endParaRPr lang="zh-CN" altLang="en-US" sz="2800" b="1" spc="600" dirty="0">
              <a:cs typeface="+mn-ea"/>
              <a:sym typeface="+mn-lt"/>
            </a:endParaRPr>
          </a:p>
        </p:txBody>
      </p:sp>
      <p:sp>
        <p:nvSpPr>
          <p:cNvPr id="4" name="文本框 3"/>
          <p:cNvSpPr txBox="1"/>
          <p:nvPr/>
        </p:nvSpPr>
        <p:spPr>
          <a:xfrm>
            <a:off x="1177290" y="581660"/>
            <a:ext cx="1809750" cy="368300"/>
          </a:xfrm>
          <a:prstGeom prst="rect">
            <a:avLst/>
          </a:prstGeom>
          <a:noFill/>
        </p:spPr>
        <p:txBody>
          <a:bodyPr wrap="square" rtlCol="0">
            <a:spAutoFit/>
          </a:bodyPr>
          <a:p>
            <a:r>
              <a:rPr lang="zh-CN" altLang="en-US"/>
              <a:t>具体</a:t>
            </a:r>
            <a:r>
              <a:rPr lang="zh-CN" altLang="en-US"/>
              <a:t>代码：</a:t>
            </a:r>
            <a:endParaRPr lang="zh-CN" altLang="en-US"/>
          </a:p>
        </p:txBody>
      </p:sp>
      <p:pic>
        <p:nvPicPr>
          <p:cNvPr id="2" name="图片 1"/>
          <p:cNvPicPr>
            <a:picLocks noChangeAspect="1"/>
          </p:cNvPicPr>
          <p:nvPr>
            <p:custDataLst>
              <p:tags r:id="rId1"/>
            </p:custDataLst>
          </p:nvPr>
        </p:nvPicPr>
        <p:blipFill>
          <a:blip r:embed="rId2"/>
          <a:stretch>
            <a:fillRect/>
          </a:stretch>
        </p:blipFill>
        <p:spPr>
          <a:xfrm>
            <a:off x="1177290" y="1487170"/>
            <a:ext cx="10172700" cy="2289175"/>
          </a:xfrm>
          <a:prstGeom prst="rect">
            <a:avLst/>
          </a:prstGeom>
        </p:spPr>
      </p:pic>
      <p:sp>
        <p:nvSpPr>
          <p:cNvPr id="3" name="文本框 2"/>
          <p:cNvSpPr txBox="1"/>
          <p:nvPr/>
        </p:nvSpPr>
        <p:spPr>
          <a:xfrm>
            <a:off x="1177290" y="1034415"/>
            <a:ext cx="4064000" cy="368300"/>
          </a:xfrm>
          <a:prstGeom prst="rect">
            <a:avLst/>
          </a:prstGeom>
          <a:noFill/>
        </p:spPr>
        <p:txBody>
          <a:bodyPr wrap="square" rtlCol="0">
            <a:spAutoFit/>
          </a:bodyPr>
          <a:p>
            <a:r>
              <a:rPr lang="zh-CN" altLang="en-US"/>
              <a:t>边缘检测</a:t>
            </a:r>
            <a:r>
              <a:rPr lang="zh-CN" altLang="en-US"/>
              <a:t>代码：</a:t>
            </a:r>
            <a:endParaRPr lang="zh-CN" altLang="en-US"/>
          </a:p>
        </p:txBody>
      </p:sp>
      <p:pic>
        <p:nvPicPr>
          <p:cNvPr id="6" name="图片 5"/>
          <p:cNvPicPr>
            <a:picLocks noChangeAspect="1"/>
          </p:cNvPicPr>
          <p:nvPr>
            <p:custDataLst>
              <p:tags r:id="rId3"/>
            </p:custDataLst>
          </p:nvPr>
        </p:nvPicPr>
        <p:blipFill>
          <a:blip r:embed="rId4"/>
          <a:stretch>
            <a:fillRect/>
          </a:stretch>
        </p:blipFill>
        <p:spPr>
          <a:xfrm>
            <a:off x="1177290" y="4410075"/>
            <a:ext cx="7791450" cy="428625"/>
          </a:xfrm>
          <a:prstGeom prst="rect">
            <a:avLst/>
          </a:prstGeom>
        </p:spPr>
      </p:pic>
      <p:sp>
        <p:nvSpPr>
          <p:cNvPr id="7" name="文本框 6"/>
          <p:cNvSpPr txBox="1"/>
          <p:nvPr/>
        </p:nvSpPr>
        <p:spPr>
          <a:xfrm>
            <a:off x="1177290" y="3943985"/>
            <a:ext cx="4064000" cy="368300"/>
          </a:xfrm>
          <a:prstGeom prst="rect">
            <a:avLst/>
          </a:prstGeom>
          <a:noFill/>
        </p:spPr>
        <p:txBody>
          <a:bodyPr wrap="square" rtlCol="0">
            <a:spAutoFit/>
          </a:bodyPr>
          <a:p>
            <a:r>
              <a:rPr lang="zh-CN" altLang="en-US"/>
              <a:t>轮廓检测</a:t>
            </a:r>
            <a:r>
              <a:rPr lang="zh-CN" altLang="en-US"/>
              <a:t>代码</a:t>
            </a:r>
            <a:endParaRPr lang="zh-CN" altLang="en-US"/>
          </a:p>
        </p:txBody>
      </p:sp>
      <p:pic>
        <p:nvPicPr>
          <p:cNvPr id="8" name="图片 7"/>
          <p:cNvPicPr>
            <a:picLocks noChangeAspect="1"/>
          </p:cNvPicPr>
          <p:nvPr>
            <p:custDataLst>
              <p:tags r:id="rId5"/>
            </p:custDataLst>
          </p:nvPr>
        </p:nvPicPr>
        <p:blipFill>
          <a:blip r:embed="rId6"/>
          <a:stretch>
            <a:fillRect/>
          </a:stretch>
        </p:blipFill>
        <p:spPr>
          <a:xfrm>
            <a:off x="1177290" y="5280660"/>
            <a:ext cx="3780155" cy="645795"/>
          </a:xfrm>
          <a:prstGeom prst="rect">
            <a:avLst/>
          </a:prstGeom>
        </p:spPr>
      </p:pic>
    </p:spTree>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411345" y="288925"/>
            <a:ext cx="3369310" cy="745490"/>
          </a:xfrm>
          <a:prstGeom prst="rect">
            <a:avLst/>
          </a:prstGeom>
          <a:noFill/>
        </p:spPr>
        <p:txBody>
          <a:bodyPr wrap="none" rtlCol="0">
            <a:noAutofit/>
            <a:scene3d>
              <a:camera prst="orthographicFront"/>
              <a:lightRig rig="threePt" dir="t"/>
            </a:scene3d>
            <a:sp3d contourW="12700"/>
          </a:bodyPr>
          <a:lstStyle/>
          <a:p>
            <a:pPr algn="ctr" defTabSz="914400">
              <a:defRPr/>
            </a:pPr>
            <a:r>
              <a:rPr lang="zh-CN" altLang="en-US" sz="2800" b="1" spc="600" dirty="0">
                <a:cs typeface="+mn-ea"/>
                <a:sym typeface="+mn-lt"/>
              </a:rPr>
              <a:t>图像的</a:t>
            </a:r>
            <a:r>
              <a:rPr lang="zh-CN" altLang="en-US" sz="2800" b="1" spc="600" dirty="0">
                <a:cs typeface="+mn-ea"/>
                <a:sym typeface="+mn-lt"/>
              </a:rPr>
              <a:t>预处理</a:t>
            </a:r>
            <a:endParaRPr lang="zh-CN" altLang="en-US" sz="2800" b="1" spc="600" dirty="0">
              <a:cs typeface="+mn-ea"/>
              <a:sym typeface="+mn-lt"/>
            </a:endParaRPr>
          </a:p>
        </p:txBody>
      </p:sp>
      <p:sp>
        <p:nvSpPr>
          <p:cNvPr id="4" name="文本框 3"/>
          <p:cNvSpPr txBox="1"/>
          <p:nvPr/>
        </p:nvSpPr>
        <p:spPr>
          <a:xfrm>
            <a:off x="1177290" y="581660"/>
            <a:ext cx="1809750" cy="368300"/>
          </a:xfrm>
          <a:prstGeom prst="rect">
            <a:avLst/>
          </a:prstGeom>
          <a:noFill/>
        </p:spPr>
        <p:txBody>
          <a:bodyPr wrap="square" rtlCol="0">
            <a:spAutoFit/>
          </a:bodyPr>
          <a:p>
            <a:r>
              <a:rPr lang="zh-CN" altLang="en-US"/>
              <a:t>具体</a:t>
            </a:r>
            <a:r>
              <a:rPr lang="zh-CN" altLang="en-US"/>
              <a:t>代码：</a:t>
            </a:r>
            <a:endParaRPr lang="zh-CN" altLang="en-US"/>
          </a:p>
        </p:txBody>
      </p:sp>
      <p:sp>
        <p:nvSpPr>
          <p:cNvPr id="3" name="文本框 2"/>
          <p:cNvSpPr txBox="1"/>
          <p:nvPr/>
        </p:nvSpPr>
        <p:spPr>
          <a:xfrm>
            <a:off x="1177290" y="1034415"/>
            <a:ext cx="4064000" cy="368300"/>
          </a:xfrm>
          <a:prstGeom prst="rect">
            <a:avLst/>
          </a:prstGeom>
          <a:noFill/>
        </p:spPr>
        <p:txBody>
          <a:bodyPr wrap="square" rtlCol="0">
            <a:spAutoFit/>
          </a:bodyPr>
          <a:p>
            <a:r>
              <a:rPr lang="zh-CN" altLang="en-US"/>
              <a:t>轮廓</a:t>
            </a:r>
            <a:r>
              <a:rPr lang="zh-CN" altLang="en-US"/>
              <a:t>分析代码：</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410335" y="1487170"/>
            <a:ext cx="8595995" cy="4926965"/>
          </a:xfrm>
          <a:prstGeom prst="rect">
            <a:avLst/>
          </a:prstGeom>
        </p:spPr>
      </p:pic>
    </p:spTree>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411345" y="288925"/>
            <a:ext cx="3369310" cy="745490"/>
          </a:xfrm>
          <a:prstGeom prst="rect">
            <a:avLst/>
          </a:prstGeom>
          <a:noFill/>
        </p:spPr>
        <p:txBody>
          <a:bodyPr wrap="none" rtlCol="0">
            <a:noAutofit/>
            <a:scene3d>
              <a:camera prst="orthographicFront"/>
              <a:lightRig rig="threePt" dir="t"/>
            </a:scene3d>
            <a:sp3d contourW="12700"/>
          </a:bodyPr>
          <a:lstStyle/>
          <a:p>
            <a:pPr algn="ctr" defTabSz="914400">
              <a:defRPr/>
            </a:pPr>
            <a:r>
              <a:rPr lang="zh-CN" altLang="en-US" sz="2800" b="1" spc="600" dirty="0">
                <a:cs typeface="+mn-ea"/>
                <a:sym typeface="+mn-lt"/>
              </a:rPr>
              <a:t>图像的</a:t>
            </a:r>
            <a:r>
              <a:rPr lang="zh-CN" altLang="en-US" sz="2800" b="1" spc="600" dirty="0">
                <a:cs typeface="+mn-ea"/>
                <a:sym typeface="+mn-lt"/>
              </a:rPr>
              <a:t>预处理</a:t>
            </a:r>
            <a:endParaRPr lang="zh-CN" altLang="en-US" sz="2800" b="1" spc="600" dirty="0">
              <a:cs typeface="+mn-ea"/>
              <a:sym typeface="+mn-lt"/>
            </a:endParaRPr>
          </a:p>
        </p:txBody>
      </p:sp>
      <p:pic>
        <p:nvPicPr>
          <p:cNvPr id="2" name="图片 1" descr="1"/>
          <p:cNvPicPr>
            <a:picLocks noChangeAspect="1"/>
          </p:cNvPicPr>
          <p:nvPr/>
        </p:nvPicPr>
        <p:blipFill>
          <a:blip r:embed="rId1"/>
          <a:stretch>
            <a:fillRect/>
          </a:stretch>
        </p:blipFill>
        <p:spPr>
          <a:xfrm>
            <a:off x="715645" y="1117600"/>
            <a:ext cx="3074035" cy="2491740"/>
          </a:xfrm>
          <a:prstGeom prst="rect">
            <a:avLst/>
          </a:prstGeom>
        </p:spPr>
      </p:pic>
      <p:pic>
        <p:nvPicPr>
          <p:cNvPr id="3" name="图片 2" descr="3"/>
          <p:cNvPicPr>
            <a:picLocks noChangeAspect="1"/>
          </p:cNvPicPr>
          <p:nvPr/>
        </p:nvPicPr>
        <p:blipFill>
          <a:blip r:embed="rId2"/>
          <a:stretch>
            <a:fillRect/>
          </a:stretch>
        </p:blipFill>
        <p:spPr>
          <a:xfrm>
            <a:off x="4534535" y="1117600"/>
            <a:ext cx="3246120" cy="2491740"/>
          </a:xfrm>
          <a:prstGeom prst="rect">
            <a:avLst/>
          </a:prstGeom>
        </p:spPr>
      </p:pic>
      <p:pic>
        <p:nvPicPr>
          <p:cNvPr id="6" name="图片 5" descr="4"/>
          <p:cNvPicPr>
            <a:picLocks noChangeAspect="1"/>
          </p:cNvPicPr>
          <p:nvPr/>
        </p:nvPicPr>
        <p:blipFill>
          <a:blip r:embed="rId3"/>
          <a:stretch>
            <a:fillRect/>
          </a:stretch>
        </p:blipFill>
        <p:spPr>
          <a:xfrm>
            <a:off x="8482965" y="1116965"/>
            <a:ext cx="3093720" cy="2491740"/>
          </a:xfrm>
          <a:prstGeom prst="rect">
            <a:avLst/>
          </a:prstGeom>
        </p:spPr>
      </p:pic>
      <p:pic>
        <p:nvPicPr>
          <p:cNvPr id="7" name="图片 6" descr="5"/>
          <p:cNvPicPr>
            <a:picLocks noChangeAspect="1"/>
          </p:cNvPicPr>
          <p:nvPr/>
        </p:nvPicPr>
        <p:blipFill>
          <a:blip r:embed="rId4"/>
          <a:stretch>
            <a:fillRect/>
          </a:stretch>
        </p:blipFill>
        <p:spPr>
          <a:xfrm>
            <a:off x="8444865" y="3886200"/>
            <a:ext cx="3131820" cy="2549525"/>
          </a:xfrm>
          <a:prstGeom prst="rect">
            <a:avLst/>
          </a:prstGeom>
        </p:spPr>
      </p:pic>
      <p:pic>
        <p:nvPicPr>
          <p:cNvPr id="8" name="图片 7" descr="6"/>
          <p:cNvPicPr>
            <a:picLocks noChangeAspect="1"/>
          </p:cNvPicPr>
          <p:nvPr/>
        </p:nvPicPr>
        <p:blipFill>
          <a:blip r:embed="rId5"/>
          <a:stretch>
            <a:fillRect/>
          </a:stretch>
        </p:blipFill>
        <p:spPr>
          <a:xfrm>
            <a:off x="4535170" y="3969385"/>
            <a:ext cx="3238500" cy="2466340"/>
          </a:xfrm>
          <a:prstGeom prst="rect">
            <a:avLst/>
          </a:prstGeom>
        </p:spPr>
      </p:pic>
      <p:pic>
        <p:nvPicPr>
          <p:cNvPr id="9" name="图片 8" descr="2"/>
          <p:cNvPicPr>
            <a:picLocks noChangeAspect="1"/>
          </p:cNvPicPr>
          <p:nvPr>
            <p:custDataLst>
              <p:tags r:id="rId6"/>
            </p:custDataLst>
          </p:nvPr>
        </p:nvPicPr>
        <p:blipFill>
          <a:blip r:embed="rId7"/>
          <a:stretch>
            <a:fillRect/>
          </a:stretch>
        </p:blipFill>
        <p:spPr>
          <a:xfrm>
            <a:off x="720725" y="3970020"/>
            <a:ext cx="3041015" cy="2465705"/>
          </a:xfrm>
          <a:prstGeom prst="rect">
            <a:avLst/>
          </a:prstGeom>
        </p:spPr>
      </p:pic>
      <p:sp>
        <p:nvSpPr>
          <p:cNvPr id="10" name="右箭头 9"/>
          <p:cNvSpPr/>
          <p:nvPr/>
        </p:nvSpPr>
        <p:spPr>
          <a:xfrm>
            <a:off x="3799205" y="2422525"/>
            <a:ext cx="680085" cy="251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右箭头 10"/>
          <p:cNvSpPr/>
          <p:nvPr>
            <p:custDataLst>
              <p:tags r:id="rId8"/>
            </p:custDataLst>
          </p:nvPr>
        </p:nvSpPr>
        <p:spPr>
          <a:xfrm>
            <a:off x="7791450" y="2484120"/>
            <a:ext cx="680085" cy="251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左箭头 11"/>
          <p:cNvSpPr/>
          <p:nvPr/>
        </p:nvSpPr>
        <p:spPr>
          <a:xfrm>
            <a:off x="7759065" y="4835525"/>
            <a:ext cx="680085" cy="3263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左箭头 12"/>
          <p:cNvSpPr/>
          <p:nvPr>
            <p:custDataLst>
              <p:tags r:id="rId9"/>
            </p:custDataLst>
          </p:nvPr>
        </p:nvSpPr>
        <p:spPr>
          <a:xfrm>
            <a:off x="3808730" y="4962525"/>
            <a:ext cx="680085" cy="3263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下箭头 13"/>
          <p:cNvSpPr/>
          <p:nvPr/>
        </p:nvSpPr>
        <p:spPr>
          <a:xfrm>
            <a:off x="9995535" y="3615055"/>
            <a:ext cx="316865" cy="335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4906645" y="786765"/>
            <a:ext cx="5586730" cy="330835"/>
          </a:xfrm>
          <a:prstGeom prst="rect">
            <a:avLst/>
          </a:prstGeom>
          <a:noFill/>
        </p:spPr>
        <p:txBody>
          <a:bodyPr wrap="square" rtlCol="0" anchor="t">
            <a:noAutofit/>
          </a:bodyPr>
          <a:p>
            <a:r>
              <a:rPr lang="zh-CN" altLang="en-US"/>
              <a:t>cv2.convertScaleAbs()</a:t>
            </a:r>
            <a:endParaRPr lang="zh-CN" altLang="en-US"/>
          </a:p>
        </p:txBody>
      </p:sp>
      <p:sp>
        <p:nvSpPr>
          <p:cNvPr id="17" name="文本框 16"/>
          <p:cNvSpPr txBox="1"/>
          <p:nvPr/>
        </p:nvSpPr>
        <p:spPr>
          <a:xfrm>
            <a:off x="9083675" y="749300"/>
            <a:ext cx="6096000" cy="368300"/>
          </a:xfrm>
          <a:prstGeom prst="rect">
            <a:avLst/>
          </a:prstGeom>
          <a:noFill/>
        </p:spPr>
        <p:txBody>
          <a:bodyPr wrap="square" rtlCol="0" anchor="t">
            <a:spAutoFit/>
          </a:bodyPr>
          <a:p>
            <a:r>
              <a:rPr lang="zh-CN" altLang="en-US"/>
              <a:t>cv2.cvtColor</a:t>
            </a:r>
            <a:r>
              <a:rPr lang="en-US" altLang="zh-CN"/>
              <a:t>()</a:t>
            </a:r>
            <a:endParaRPr lang="en-US" altLang="zh-CN"/>
          </a:p>
        </p:txBody>
      </p:sp>
      <p:sp>
        <p:nvSpPr>
          <p:cNvPr id="18" name="文本框 17"/>
          <p:cNvSpPr txBox="1"/>
          <p:nvPr/>
        </p:nvSpPr>
        <p:spPr>
          <a:xfrm>
            <a:off x="1541780" y="748665"/>
            <a:ext cx="4064000" cy="368300"/>
          </a:xfrm>
          <a:prstGeom prst="rect">
            <a:avLst/>
          </a:prstGeom>
          <a:noFill/>
        </p:spPr>
        <p:txBody>
          <a:bodyPr wrap="square" rtlCol="0">
            <a:spAutoFit/>
          </a:bodyPr>
          <a:p>
            <a:r>
              <a:rPr lang="zh-CN" altLang="en-US"/>
              <a:t>原始</a:t>
            </a:r>
            <a:r>
              <a:rPr lang="zh-CN" altLang="en-US"/>
              <a:t>图像</a:t>
            </a:r>
            <a:endParaRPr lang="zh-CN" altLang="en-US"/>
          </a:p>
        </p:txBody>
      </p:sp>
      <p:sp>
        <p:nvSpPr>
          <p:cNvPr id="19" name="文本框 18"/>
          <p:cNvSpPr txBox="1"/>
          <p:nvPr/>
        </p:nvSpPr>
        <p:spPr>
          <a:xfrm>
            <a:off x="9083675" y="6489700"/>
            <a:ext cx="6096000" cy="368300"/>
          </a:xfrm>
          <a:prstGeom prst="rect">
            <a:avLst/>
          </a:prstGeom>
          <a:noFill/>
        </p:spPr>
        <p:txBody>
          <a:bodyPr wrap="square" rtlCol="0" anchor="t">
            <a:spAutoFit/>
          </a:bodyPr>
          <a:p>
            <a:r>
              <a:rPr lang="zh-CN" altLang="en-US"/>
              <a:t>cv2.Canny</a:t>
            </a:r>
            <a:r>
              <a:rPr lang="en-US" altLang="zh-CN"/>
              <a:t>()</a:t>
            </a:r>
            <a:endParaRPr lang="en-US" altLang="zh-CN"/>
          </a:p>
        </p:txBody>
      </p:sp>
      <p:sp>
        <p:nvSpPr>
          <p:cNvPr id="20" name="文本框 19"/>
          <p:cNvSpPr txBox="1"/>
          <p:nvPr/>
        </p:nvSpPr>
        <p:spPr>
          <a:xfrm>
            <a:off x="4971415" y="6489700"/>
            <a:ext cx="6096000" cy="368300"/>
          </a:xfrm>
          <a:prstGeom prst="rect">
            <a:avLst/>
          </a:prstGeom>
          <a:noFill/>
        </p:spPr>
        <p:txBody>
          <a:bodyPr wrap="square" rtlCol="0" anchor="t">
            <a:spAutoFit/>
          </a:bodyPr>
          <a:p>
            <a:r>
              <a:rPr lang="zh-CN" altLang="en-US"/>
              <a:t>binary[0:int(h / 2 + 50), 0:w] = 0</a:t>
            </a:r>
            <a:endParaRPr lang="zh-CN" altLang="en-US"/>
          </a:p>
        </p:txBody>
      </p:sp>
      <p:sp>
        <p:nvSpPr>
          <p:cNvPr id="21" name="文本框 20"/>
          <p:cNvSpPr txBox="1"/>
          <p:nvPr/>
        </p:nvSpPr>
        <p:spPr>
          <a:xfrm>
            <a:off x="1120140" y="6478905"/>
            <a:ext cx="4064000" cy="368300"/>
          </a:xfrm>
          <a:prstGeom prst="rect">
            <a:avLst/>
          </a:prstGeom>
          <a:noFill/>
        </p:spPr>
        <p:txBody>
          <a:bodyPr wrap="square" rtlCol="0">
            <a:spAutoFit/>
          </a:bodyPr>
          <a:p>
            <a:r>
              <a:rPr lang="zh-CN" altLang="en-US"/>
              <a:t>cv2.drawContours(</a:t>
            </a:r>
            <a:r>
              <a:rPr lang="en-US" altLang="zh-CN"/>
              <a:t>)</a:t>
            </a:r>
            <a:endParaRPr lang="en-US" altLang="zh-CN"/>
          </a:p>
        </p:txBody>
      </p:sp>
    </p:spTree>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411345" y="288925"/>
            <a:ext cx="3369310" cy="745490"/>
          </a:xfrm>
          <a:prstGeom prst="rect">
            <a:avLst/>
          </a:prstGeom>
          <a:noFill/>
        </p:spPr>
        <p:txBody>
          <a:bodyPr wrap="none" rtlCol="0">
            <a:noAutofit/>
            <a:scene3d>
              <a:camera prst="orthographicFront"/>
              <a:lightRig rig="threePt" dir="t"/>
            </a:scene3d>
            <a:sp3d contourW="12700"/>
          </a:bodyPr>
          <a:lstStyle/>
          <a:p>
            <a:pPr algn="ctr" defTabSz="914400">
              <a:defRPr/>
            </a:pPr>
            <a:r>
              <a:rPr lang="zh-CN" altLang="en-US" sz="2800" b="1" spc="600" dirty="0">
                <a:cs typeface="+mn-ea"/>
                <a:sym typeface="+mn-lt"/>
              </a:rPr>
              <a:t>杨加杰</a:t>
            </a:r>
            <a:r>
              <a:rPr lang="en-US" altLang="zh-CN" sz="2800" b="1" spc="600" dirty="0">
                <a:cs typeface="+mn-ea"/>
                <a:sym typeface="+mn-lt"/>
              </a:rPr>
              <a:t>Part</a:t>
            </a:r>
            <a:r>
              <a:rPr lang="zh-CN" altLang="en-US" sz="2400" b="1" spc="600" dirty="0">
                <a:cs typeface="+mn-ea"/>
                <a:sym typeface="+mn-lt"/>
              </a:rPr>
              <a:t>（车道线检测）</a:t>
            </a:r>
            <a:endParaRPr lang="zh-CN" altLang="en-US" sz="2400" b="1" spc="600" dirty="0">
              <a:cs typeface="+mn-ea"/>
              <a:sym typeface="+mn-lt"/>
            </a:endParaRPr>
          </a:p>
        </p:txBody>
      </p:sp>
      <p:sp>
        <p:nvSpPr>
          <p:cNvPr id="15" name="文本框 14"/>
          <p:cNvSpPr txBox="1"/>
          <p:nvPr/>
        </p:nvSpPr>
        <p:spPr>
          <a:xfrm>
            <a:off x="1263650" y="1956435"/>
            <a:ext cx="9347200" cy="922020"/>
          </a:xfrm>
          <a:prstGeom prst="rect">
            <a:avLst/>
          </a:prstGeom>
          <a:noFill/>
        </p:spPr>
        <p:txBody>
          <a:bodyPr wrap="square" rtlCol="0">
            <a:spAutoFit/>
          </a:bodyPr>
          <a:p>
            <a:pPr indent="0" fontAlgn="auto">
              <a:lnSpc>
                <a:spcPct val="150000"/>
              </a:lnSpc>
            </a:pPr>
            <a:r>
              <a:rPr lang="zh-CN" altLang="en-US"/>
              <a:t>车道线检测目的：检测出车道线，并将其按照斜率区分为左车道还是右车道，为后序的控制逻辑做准备。</a:t>
            </a:r>
            <a:endParaRPr lang="zh-CN" altLang="en-US"/>
          </a:p>
        </p:txBody>
      </p:sp>
      <p:sp>
        <p:nvSpPr>
          <p:cNvPr id="5" name="文本框 4"/>
          <p:cNvSpPr txBox="1"/>
          <p:nvPr>
            <p:custDataLst>
              <p:tags r:id="rId1"/>
            </p:custDataLst>
          </p:nvPr>
        </p:nvSpPr>
        <p:spPr>
          <a:xfrm>
            <a:off x="1263650" y="3516630"/>
            <a:ext cx="9347200" cy="1337945"/>
          </a:xfrm>
          <a:prstGeom prst="rect">
            <a:avLst/>
          </a:prstGeom>
          <a:noFill/>
        </p:spPr>
        <p:txBody>
          <a:bodyPr wrap="square" rtlCol="0">
            <a:spAutoFit/>
          </a:bodyPr>
          <a:p>
            <a:pPr indent="0" fontAlgn="auto">
              <a:lnSpc>
                <a:spcPct val="150000"/>
              </a:lnSpc>
            </a:pPr>
            <a:r>
              <a:rPr lang="zh-CN" altLang="en-US"/>
              <a:t>车道线检测的作用：</a:t>
            </a:r>
            <a:endParaRPr lang="zh-CN" altLang="en-US"/>
          </a:p>
          <a:p>
            <a:pPr indent="0" fontAlgn="auto">
              <a:lnSpc>
                <a:spcPct val="150000"/>
              </a:lnSpc>
            </a:pPr>
            <a:r>
              <a:rPr lang="zh-CN" altLang="en-US"/>
              <a:t>①通过检测和跟踪车道线，系统可以提供实时的车道保持辅助，保持车辆在正确的车道上行驶。</a:t>
            </a:r>
            <a:endParaRPr lang="en-US" altLang="zh-CN"/>
          </a:p>
        </p:txBody>
      </p:sp>
    </p:spTree>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574540" y="203835"/>
            <a:ext cx="3369310" cy="745490"/>
          </a:xfrm>
          <a:prstGeom prst="rect">
            <a:avLst/>
          </a:prstGeom>
          <a:noFill/>
        </p:spPr>
        <p:txBody>
          <a:bodyPr wrap="none" rtlCol="0">
            <a:noAutofit/>
            <a:scene3d>
              <a:camera prst="orthographicFront"/>
              <a:lightRig rig="threePt" dir="t"/>
            </a:scene3d>
            <a:sp3d contourW="12700"/>
          </a:bodyPr>
          <a:lstStyle/>
          <a:p>
            <a:pPr algn="ctr" defTabSz="914400">
              <a:defRPr/>
            </a:pPr>
            <a:r>
              <a:rPr lang="zh-CN" altLang="en-US" b="1" spc="600" dirty="0">
                <a:cs typeface="+mn-ea"/>
                <a:sym typeface="+mn-lt"/>
              </a:rPr>
              <a:t>车道线检测</a:t>
            </a:r>
            <a:endParaRPr lang="zh-CN" altLang="en-US" b="1" spc="600" dirty="0">
              <a:cs typeface="+mn-ea"/>
              <a:sym typeface="+mn-lt"/>
            </a:endParaRPr>
          </a:p>
        </p:txBody>
      </p:sp>
      <p:sp>
        <p:nvSpPr>
          <p:cNvPr id="2" name="文本框 1"/>
          <p:cNvSpPr txBox="1"/>
          <p:nvPr/>
        </p:nvSpPr>
        <p:spPr>
          <a:xfrm>
            <a:off x="1299210" y="993140"/>
            <a:ext cx="4064000" cy="368300"/>
          </a:xfrm>
          <a:prstGeom prst="rect">
            <a:avLst/>
          </a:prstGeom>
          <a:noFill/>
        </p:spPr>
        <p:txBody>
          <a:bodyPr wrap="square" rtlCol="0">
            <a:spAutoFit/>
          </a:bodyPr>
          <a:p>
            <a:r>
              <a:rPr lang="zh-CN" altLang="en-US"/>
              <a:t>处理</a:t>
            </a:r>
            <a:r>
              <a:rPr lang="zh-CN" altLang="en-US"/>
              <a:t>思路：</a:t>
            </a:r>
            <a:endParaRPr lang="zh-CN" altLang="en-US"/>
          </a:p>
        </p:txBody>
      </p:sp>
      <p:sp>
        <p:nvSpPr>
          <p:cNvPr id="3" name="文本框 2"/>
          <p:cNvSpPr txBox="1"/>
          <p:nvPr/>
        </p:nvSpPr>
        <p:spPr>
          <a:xfrm>
            <a:off x="1299210" y="581025"/>
            <a:ext cx="6057265" cy="368300"/>
          </a:xfrm>
          <a:prstGeom prst="rect">
            <a:avLst/>
          </a:prstGeom>
          <a:noFill/>
        </p:spPr>
        <p:txBody>
          <a:bodyPr wrap="square" rtlCol="0">
            <a:spAutoFit/>
          </a:bodyPr>
          <a:p>
            <a:r>
              <a:rPr lang="zh-CN" altLang="en-US"/>
              <a:t>处理技术：</a:t>
            </a:r>
            <a:r>
              <a:rPr lang="en-US" altLang="zh-CN">
                <a:sym typeface="+mn-ea"/>
              </a:rPr>
              <a:t>Hough变换</a:t>
            </a:r>
            <a:r>
              <a:rPr lang="zh-CN" altLang="en-US">
                <a:sym typeface="+mn-ea"/>
              </a:rPr>
              <a:t>检测直线，</a:t>
            </a:r>
            <a:r>
              <a:rPr lang="en-US" altLang="zh-CN">
                <a:sym typeface="+mn-ea"/>
              </a:rPr>
              <a:t>polyfit</a:t>
            </a:r>
            <a:r>
              <a:rPr lang="zh-CN" altLang="en-US">
                <a:sym typeface="+mn-ea"/>
              </a:rPr>
              <a:t>拟合一次直线</a:t>
            </a:r>
            <a:endParaRPr lang="zh-CN" altLang="en-US">
              <a:sym typeface="+mn-ea"/>
            </a:endParaRPr>
          </a:p>
        </p:txBody>
      </p:sp>
      <p:sp>
        <p:nvSpPr>
          <p:cNvPr id="4" name="文本框 3"/>
          <p:cNvSpPr txBox="1"/>
          <p:nvPr/>
        </p:nvSpPr>
        <p:spPr>
          <a:xfrm>
            <a:off x="1366520" y="1219200"/>
            <a:ext cx="9458960" cy="5502275"/>
          </a:xfrm>
          <a:prstGeom prst="rect">
            <a:avLst/>
          </a:prstGeom>
          <a:noFill/>
        </p:spPr>
        <p:txBody>
          <a:bodyPr wrap="square" rtlCol="0">
            <a:noAutofit/>
          </a:bodyPr>
          <a:p>
            <a:pPr indent="0" fontAlgn="auto">
              <a:lnSpc>
                <a:spcPct val="150000"/>
              </a:lnSpc>
            </a:pPr>
            <a:r>
              <a:rPr lang="en-US" altLang="zh-CN"/>
              <a:t>1.首先，该函数接受两个参数：image表示输入的图像，masking表示经过预处理的图像掩码。</a:t>
            </a:r>
            <a:endParaRPr lang="en-US" altLang="zh-CN"/>
          </a:p>
          <a:p>
            <a:pPr indent="0" fontAlgn="auto">
              <a:lnSpc>
                <a:spcPct val="150000"/>
              </a:lnSpc>
            </a:pPr>
            <a:r>
              <a:rPr lang="en-US" altLang="zh-CN"/>
              <a:t>2.接下来，使用Hough变换（cv2.HoughLinesP）对掩码图像进行直线检测。检测到的直线存储在lines列表中。</a:t>
            </a:r>
            <a:endParaRPr lang="en-US" altLang="zh-CN"/>
          </a:p>
          <a:p>
            <a:pPr indent="0" fontAlgn="auto">
              <a:lnSpc>
                <a:spcPct val="150000"/>
              </a:lnSpc>
            </a:pPr>
            <a:r>
              <a:rPr lang="en-US" altLang="zh-CN"/>
              <a:t>3.然后，对每条检测到的直线进行处理。通过对每条直线的两个端点 (x1, y1) 和 (x2, y2) 进行多项式拟合，计算斜率和截距，以便后续分析直线的位置和角度。然后，将检测到的直线在原图像上进行绘制，以便可视化。</a:t>
            </a:r>
            <a:endParaRPr lang="en-US" altLang="zh-CN"/>
          </a:p>
          <a:p>
            <a:pPr indent="0" fontAlgn="auto">
              <a:lnSpc>
                <a:spcPct val="150000"/>
              </a:lnSpc>
            </a:pPr>
            <a:r>
              <a:rPr lang="en-US" altLang="zh-CN"/>
              <a:t>4.接下来，根据直线的斜率，将直线分为三类：左车道、右车道和直角弯。具体判断是通过斜率的正负来区分左右车道，并设置一个阈值 -0.2 和 0.2 来判断直角弯。将符合条件的直线分别存储在 left_lines、right_lines 和 zhijiao_lines 列表中。</a:t>
            </a:r>
            <a:endParaRPr lang="en-US" altLang="zh-CN"/>
          </a:p>
          <a:p>
            <a:pPr indent="0" fontAlgn="auto">
              <a:lnSpc>
                <a:spcPct val="150000"/>
              </a:lnSpc>
            </a:pPr>
            <a:r>
              <a:rPr lang="en-US" altLang="zh-CN"/>
              <a:t>5.然后，根据检测到的左车道和右车道的斜率，计算其平均斜率和截距，并分别存储在 left_avg 和 right_avg 中。如果未检测到左车道或右车道，则将相应的标志 have_left 或 have_right 设置为0。</a:t>
            </a:r>
            <a:endParaRPr lang="en-US" altLang="zh-CN"/>
          </a:p>
        </p:txBody>
      </p:sp>
    </p:spTree>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411345" y="288925"/>
            <a:ext cx="3369310" cy="745490"/>
          </a:xfrm>
          <a:prstGeom prst="rect">
            <a:avLst/>
          </a:prstGeom>
          <a:noFill/>
        </p:spPr>
        <p:txBody>
          <a:bodyPr wrap="none" rtlCol="0">
            <a:noAutofit/>
            <a:scene3d>
              <a:camera prst="orthographicFront"/>
              <a:lightRig rig="threePt" dir="t"/>
            </a:scene3d>
            <a:sp3d contourW="12700"/>
          </a:bodyPr>
          <a:lstStyle/>
          <a:p>
            <a:pPr algn="ctr" defTabSz="914400">
              <a:defRPr/>
            </a:pPr>
            <a:r>
              <a:rPr lang="zh-CN" altLang="en-US" sz="2800" b="1" spc="600" dirty="0">
                <a:cs typeface="+mn-ea"/>
                <a:sym typeface="+mn-lt"/>
              </a:rPr>
              <a:t>图像的</a:t>
            </a:r>
            <a:r>
              <a:rPr lang="zh-CN" altLang="en-US" sz="2800" b="1" spc="600" dirty="0">
                <a:cs typeface="+mn-ea"/>
                <a:sym typeface="+mn-lt"/>
              </a:rPr>
              <a:t>预处理</a:t>
            </a:r>
            <a:endParaRPr lang="zh-CN" altLang="en-US" sz="2800" b="1" spc="600" dirty="0">
              <a:cs typeface="+mn-ea"/>
              <a:sym typeface="+mn-lt"/>
            </a:endParaRPr>
          </a:p>
        </p:txBody>
      </p:sp>
      <p:sp>
        <p:nvSpPr>
          <p:cNvPr id="4" name="文本框 3"/>
          <p:cNvSpPr txBox="1"/>
          <p:nvPr/>
        </p:nvSpPr>
        <p:spPr>
          <a:xfrm>
            <a:off x="1177290" y="581660"/>
            <a:ext cx="1809750" cy="368300"/>
          </a:xfrm>
          <a:prstGeom prst="rect">
            <a:avLst/>
          </a:prstGeom>
          <a:noFill/>
        </p:spPr>
        <p:txBody>
          <a:bodyPr wrap="square" rtlCol="0">
            <a:spAutoFit/>
          </a:bodyPr>
          <a:p>
            <a:r>
              <a:rPr lang="zh-CN" altLang="en-US"/>
              <a:t>具体</a:t>
            </a:r>
            <a:r>
              <a:rPr lang="zh-CN" altLang="en-US"/>
              <a:t>代码：</a:t>
            </a:r>
            <a:endParaRPr lang="zh-CN" altLang="en-US"/>
          </a:p>
        </p:txBody>
      </p:sp>
      <p:pic>
        <p:nvPicPr>
          <p:cNvPr id="2" name="图片 1"/>
          <p:cNvPicPr>
            <a:picLocks noChangeAspect="1"/>
          </p:cNvPicPr>
          <p:nvPr>
            <p:custDataLst>
              <p:tags r:id="rId1"/>
            </p:custDataLst>
          </p:nvPr>
        </p:nvPicPr>
        <p:blipFill>
          <a:blip r:embed="rId2"/>
          <a:stretch>
            <a:fillRect/>
          </a:stretch>
        </p:blipFill>
        <p:spPr>
          <a:xfrm>
            <a:off x="1966595" y="1137920"/>
            <a:ext cx="8258175" cy="5089525"/>
          </a:xfrm>
          <a:prstGeom prst="rect">
            <a:avLst/>
          </a:prstGeom>
        </p:spPr>
      </p:pic>
    </p:spTree>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9386535" y="2555045"/>
            <a:ext cx="1024640"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smtClean="0">
                <a:ln>
                  <a:noFill/>
                </a:ln>
                <a:solidFill>
                  <a:prstClr val="white"/>
                </a:solidFill>
                <a:effectLst/>
                <a:uLnTx/>
                <a:uFillTx/>
                <a:cs typeface="+mn-ea"/>
                <a:sym typeface="+mn-lt"/>
              </a:rPr>
              <a:t>2025</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33" name="文本框 32"/>
          <p:cNvSpPr txBox="1"/>
          <p:nvPr/>
        </p:nvSpPr>
        <p:spPr>
          <a:xfrm>
            <a:off x="4314596" y="166169"/>
            <a:ext cx="4434205" cy="521970"/>
          </a:xfrm>
          <a:prstGeom prst="rect">
            <a:avLst/>
          </a:prstGeom>
          <a:noFill/>
        </p:spPr>
        <p:txBody>
          <a:bodyPr wrap="none" rtlCol="0">
            <a:spAutoFit/>
            <a:scene3d>
              <a:camera prst="orthographicFront"/>
              <a:lightRig rig="threePt" dir="t"/>
            </a:scene3d>
            <a:sp3d contourW="12700"/>
          </a:bodyPr>
          <a:lstStyle/>
          <a:p>
            <a:pPr defTabSz="914400">
              <a:defRPr/>
            </a:pPr>
            <a:r>
              <a:rPr lang="zh-CN" altLang="en-US" sz="2800" b="1" spc="600" dirty="0">
                <a:cs typeface="+mn-ea"/>
                <a:sym typeface="+mn-lt"/>
              </a:rPr>
              <a:t>张德东</a:t>
            </a:r>
            <a:r>
              <a:rPr lang="en-US" altLang="zh-CN" sz="2800" b="1" spc="600" dirty="0">
                <a:cs typeface="+mn-ea"/>
                <a:sym typeface="+mn-lt"/>
              </a:rPr>
              <a:t>Part</a:t>
            </a:r>
            <a:r>
              <a:rPr lang="en-US" altLang="zh-CN" sz="2400" b="1" spc="600" dirty="0">
                <a:cs typeface="+mn-ea"/>
                <a:sym typeface="+mn-lt"/>
              </a:rPr>
              <a:t>(</a:t>
            </a:r>
            <a:r>
              <a:rPr lang="zh-CN" altLang="en-US" sz="2400" b="1" spc="600" dirty="0">
                <a:cs typeface="+mn-ea"/>
                <a:sym typeface="+mn-lt"/>
              </a:rPr>
              <a:t>运动控制</a:t>
            </a:r>
            <a:r>
              <a:rPr lang="en-US" altLang="zh-CN" sz="2400" b="1" spc="600" dirty="0">
                <a:cs typeface="+mn-ea"/>
                <a:sym typeface="+mn-lt"/>
              </a:rPr>
              <a:t>)</a:t>
            </a:r>
            <a:endParaRPr lang="en-US" altLang="zh-CN" sz="2400" b="1" spc="600" dirty="0">
              <a:cs typeface="+mn-ea"/>
              <a:sym typeface="+mn-lt"/>
            </a:endParaRPr>
          </a:p>
        </p:txBody>
      </p:sp>
      <p:sp>
        <p:nvSpPr>
          <p:cNvPr id="3" name="文本框 2"/>
          <p:cNvSpPr txBox="1"/>
          <p:nvPr/>
        </p:nvSpPr>
        <p:spPr>
          <a:xfrm>
            <a:off x="1753870" y="764540"/>
            <a:ext cx="9817100" cy="645160"/>
          </a:xfrm>
          <a:prstGeom prst="rect">
            <a:avLst/>
          </a:prstGeom>
          <a:noFill/>
        </p:spPr>
        <p:txBody>
          <a:bodyPr wrap="square" rtlCol="0">
            <a:spAutoFit/>
          </a:bodyPr>
          <a:p>
            <a:r>
              <a:rPr lang="zh-CN" altLang="en-US"/>
              <a:t>运动控制的实现：首先对图像检测的结果数据列表进行处理，分别计算出两侧直线列表中的平均斜率与平均截距，把结果存放在</a:t>
            </a:r>
            <a:r>
              <a:rPr lang="en-US" altLang="zh-CN"/>
              <a:t>left_k,right_k</a:t>
            </a:r>
            <a:r>
              <a:rPr lang="zh-CN" altLang="en-US"/>
              <a:t>中</a:t>
            </a:r>
            <a:r>
              <a:rPr lang="en-US" altLang="zh-CN"/>
              <a:t>,</a:t>
            </a:r>
            <a:r>
              <a:rPr lang="zh-CN" altLang="en-US"/>
              <a:t>再设置两个变量标识是否检测到了左右</a:t>
            </a:r>
            <a:r>
              <a:rPr lang="zh-CN" altLang="en-US"/>
              <a:t>线</a:t>
            </a:r>
            <a:endParaRPr lang="zh-CN" altLang="en-US"/>
          </a:p>
        </p:txBody>
      </p:sp>
      <p:pic>
        <p:nvPicPr>
          <p:cNvPr id="4" name="图片 3"/>
          <p:cNvPicPr>
            <a:picLocks noChangeAspect="1"/>
          </p:cNvPicPr>
          <p:nvPr/>
        </p:nvPicPr>
        <p:blipFill>
          <a:blip r:embed="rId1"/>
          <a:stretch>
            <a:fillRect/>
          </a:stretch>
        </p:blipFill>
        <p:spPr>
          <a:xfrm>
            <a:off x="2200275" y="1355090"/>
            <a:ext cx="8078470" cy="5085080"/>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9386535" y="2555045"/>
            <a:ext cx="1024640"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smtClean="0">
                <a:ln>
                  <a:noFill/>
                </a:ln>
                <a:solidFill>
                  <a:prstClr val="white"/>
                </a:solidFill>
                <a:effectLst/>
                <a:uLnTx/>
                <a:uFillTx/>
                <a:cs typeface="+mn-ea"/>
                <a:sym typeface="+mn-lt"/>
              </a:rPr>
              <a:t>2025</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33" name="文本框 32"/>
          <p:cNvSpPr txBox="1"/>
          <p:nvPr/>
        </p:nvSpPr>
        <p:spPr>
          <a:xfrm>
            <a:off x="4314596" y="166169"/>
            <a:ext cx="1912620" cy="521970"/>
          </a:xfrm>
          <a:prstGeom prst="rect">
            <a:avLst/>
          </a:prstGeom>
          <a:noFill/>
        </p:spPr>
        <p:txBody>
          <a:bodyPr wrap="none" rtlCol="0">
            <a:spAutoFit/>
            <a:scene3d>
              <a:camera prst="orthographicFront"/>
              <a:lightRig rig="threePt" dir="t"/>
            </a:scene3d>
            <a:sp3d contourW="12700"/>
          </a:bodyPr>
          <a:lstStyle/>
          <a:p>
            <a:pPr defTabSz="914400">
              <a:defRPr/>
            </a:pPr>
            <a:r>
              <a:rPr lang="zh-CN" altLang="en-US" sz="2800" b="1" spc="600" dirty="0">
                <a:cs typeface="+mn-ea"/>
                <a:sym typeface="+mn-lt"/>
              </a:rPr>
              <a:t>运动控制</a:t>
            </a:r>
            <a:endParaRPr lang="zh-CN" altLang="en-US" sz="2800" b="1" spc="600" dirty="0">
              <a:cs typeface="+mn-ea"/>
              <a:sym typeface="+mn-lt"/>
            </a:endParaRPr>
          </a:p>
        </p:txBody>
      </p:sp>
      <p:sp>
        <p:nvSpPr>
          <p:cNvPr id="3" name="文本框 2"/>
          <p:cNvSpPr txBox="1"/>
          <p:nvPr/>
        </p:nvSpPr>
        <p:spPr>
          <a:xfrm>
            <a:off x="1753870" y="764540"/>
            <a:ext cx="9817100" cy="645160"/>
          </a:xfrm>
          <a:prstGeom prst="rect">
            <a:avLst/>
          </a:prstGeom>
          <a:noFill/>
        </p:spPr>
        <p:txBody>
          <a:bodyPr wrap="square" rtlCol="0">
            <a:spAutoFit/>
          </a:bodyPr>
          <a:p>
            <a:r>
              <a:rPr lang="zh-CN" altLang="en-US"/>
              <a:t>运动控制的实现：如果两侧线同时都检测到了，则求出两直线的交点，并把交点和图像中心</a:t>
            </a:r>
            <a:r>
              <a:rPr lang="en-US" altLang="zh-CN"/>
              <a:t>x</a:t>
            </a:r>
            <a:r>
              <a:rPr lang="zh-CN" altLang="en-US"/>
              <a:t>点进行位置对比，从而实现运动微调，始终沿着中心点</a:t>
            </a:r>
            <a:r>
              <a:rPr lang="zh-CN" altLang="en-US"/>
              <a:t>运动</a:t>
            </a:r>
            <a:endParaRPr lang="zh-CN" altLang="en-US"/>
          </a:p>
        </p:txBody>
      </p:sp>
      <p:pic>
        <p:nvPicPr>
          <p:cNvPr id="5" name="图片 4"/>
          <p:cNvPicPr>
            <a:picLocks noChangeAspect="1"/>
          </p:cNvPicPr>
          <p:nvPr/>
        </p:nvPicPr>
        <p:blipFill>
          <a:blip r:embed="rId1"/>
          <a:stretch>
            <a:fillRect/>
          </a:stretch>
        </p:blipFill>
        <p:spPr>
          <a:xfrm>
            <a:off x="2211705" y="1496060"/>
            <a:ext cx="5854065" cy="5039360"/>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746250" y="2040890"/>
            <a:ext cx="8699500" cy="4330700"/>
          </a:xfrm>
          <a:prstGeom prst="rect">
            <a:avLst/>
          </a:prstGeom>
        </p:spPr>
      </p:pic>
      <p:sp>
        <p:nvSpPr>
          <p:cNvPr id="3" name="文本框 2"/>
          <p:cNvSpPr txBox="1"/>
          <p:nvPr/>
        </p:nvSpPr>
        <p:spPr>
          <a:xfrm>
            <a:off x="4830445" y="432435"/>
            <a:ext cx="2531745" cy="368300"/>
          </a:xfrm>
          <a:prstGeom prst="rect">
            <a:avLst/>
          </a:prstGeom>
          <a:noFill/>
        </p:spPr>
        <p:txBody>
          <a:bodyPr wrap="square" rtlCol="0" anchor="t">
            <a:spAutoFit/>
          </a:bodyPr>
          <a:p>
            <a:pPr defTabSz="914400">
              <a:defRPr/>
            </a:pPr>
            <a:r>
              <a:rPr lang="zh-CN" altLang="en-US" b="1" spc="600" dirty="0">
                <a:cs typeface="+mn-ea"/>
                <a:sym typeface="+mn-lt"/>
              </a:rPr>
              <a:t>运动控制</a:t>
            </a:r>
            <a:r>
              <a:rPr lang="en-US" altLang="zh-CN" b="1" spc="600" dirty="0">
                <a:cs typeface="+mn-ea"/>
                <a:sym typeface="+mn-lt"/>
              </a:rPr>
              <a:t>  </a:t>
            </a:r>
            <a:endParaRPr lang="en-US" altLang="zh-CN" b="1" spc="600" dirty="0">
              <a:cs typeface="+mn-ea"/>
              <a:sym typeface="+mn-lt"/>
            </a:endParaRPr>
          </a:p>
        </p:txBody>
      </p:sp>
      <p:sp>
        <p:nvSpPr>
          <p:cNvPr id="4" name="文本框 3"/>
          <p:cNvSpPr txBox="1"/>
          <p:nvPr/>
        </p:nvSpPr>
        <p:spPr>
          <a:xfrm>
            <a:off x="2616200" y="1045210"/>
            <a:ext cx="6653530" cy="645160"/>
          </a:xfrm>
          <a:prstGeom prst="rect">
            <a:avLst/>
          </a:prstGeom>
          <a:noFill/>
        </p:spPr>
        <p:txBody>
          <a:bodyPr wrap="square" rtlCol="0" anchor="t">
            <a:spAutoFit/>
          </a:bodyPr>
          <a:p>
            <a:r>
              <a:rPr lang="zh-CN" altLang="en-US">
                <a:sym typeface="+mn-ea"/>
              </a:rPr>
              <a:t>运动控制的实现：封装好</a:t>
            </a:r>
            <a:r>
              <a:rPr lang="en-US" altLang="zh-CN">
                <a:sym typeface="+mn-ea"/>
              </a:rPr>
              <a:t>moveCar</a:t>
            </a:r>
            <a:r>
              <a:rPr lang="zh-CN" altLang="en-US">
                <a:sym typeface="+mn-ea"/>
              </a:rPr>
              <a:t>函数，通过传入线速度和角速度来实现运动</a:t>
            </a:r>
            <a:r>
              <a:rPr lang="zh-CN" altLang="en-US">
                <a:sym typeface="+mn-ea"/>
              </a:rPr>
              <a:t>控制</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329397" y="2755901"/>
            <a:ext cx="2053209" cy="2628900"/>
            <a:chOff x="622854" y="2140222"/>
            <a:chExt cx="2570922" cy="3551582"/>
          </a:xfrm>
          <a:solidFill>
            <a:srgbClr val="002060"/>
          </a:solidFill>
        </p:grpSpPr>
        <p:sp>
          <p:nvSpPr>
            <p:cNvPr id="37" name="矩形 36"/>
            <p:cNvSpPr/>
            <p:nvPr/>
          </p:nvSpPr>
          <p:spPr>
            <a:xfrm>
              <a:off x="622854"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39" name="文本框 38"/>
            <p:cNvSpPr txBox="1"/>
            <p:nvPr/>
          </p:nvSpPr>
          <p:spPr>
            <a:xfrm>
              <a:off x="964098" y="4106955"/>
              <a:ext cx="1818860" cy="623699"/>
            </a:xfrm>
            <a:prstGeom prst="rect">
              <a:avLst/>
            </a:prstGeom>
            <a:grpFill/>
          </p:spPr>
          <p:txBody>
            <a:bodyPr wrap="square" rtlCol="0">
              <a:spAutoFit/>
            </a:bodyPr>
            <a:lstStyle/>
            <a:p>
              <a:pPr algn="ctr"/>
              <a:r>
                <a:rPr lang="zh-CN" altLang="en-US" sz="2400" dirty="0">
                  <a:solidFill>
                    <a:schemeClr val="bg1"/>
                  </a:solidFill>
                  <a:cs typeface="+mn-ea"/>
                  <a:sym typeface="+mn-lt"/>
                </a:rPr>
                <a:t>工作概述</a:t>
              </a:r>
              <a:endParaRPr lang="zh-CN" altLang="en-US" sz="2400" dirty="0">
                <a:solidFill>
                  <a:schemeClr val="bg1"/>
                </a:solidFill>
                <a:cs typeface="+mn-ea"/>
                <a:sym typeface="+mn-lt"/>
              </a:endParaRPr>
            </a:p>
          </p:txBody>
        </p:sp>
        <p:sp>
          <p:nvSpPr>
            <p:cNvPr id="40" name="文本框 39"/>
            <p:cNvSpPr txBox="1"/>
            <p:nvPr/>
          </p:nvSpPr>
          <p:spPr>
            <a:xfrm>
              <a:off x="1143001" y="2833116"/>
              <a:ext cx="1461053" cy="1122657"/>
            </a:xfrm>
            <a:prstGeom prst="rect">
              <a:avLst/>
            </a:prstGeom>
            <a:grpFill/>
          </p:spPr>
          <p:txBody>
            <a:bodyPr wrap="square" rtlCol="0">
              <a:spAutoFit/>
            </a:bodyPr>
            <a:lstStyle/>
            <a:p>
              <a:pPr algn="ctr"/>
              <a:r>
                <a:rPr lang="en-US" altLang="zh-CN" sz="4800" b="1" dirty="0">
                  <a:solidFill>
                    <a:schemeClr val="bg1"/>
                  </a:solidFill>
                  <a:cs typeface="+mn-ea"/>
                  <a:sym typeface="+mn-lt"/>
                </a:rPr>
                <a:t>01</a:t>
              </a:r>
              <a:endParaRPr lang="zh-CN" altLang="en-US" sz="4800" b="1" dirty="0">
                <a:solidFill>
                  <a:schemeClr val="bg1"/>
                </a:solidFill>
                <a:cs typeface="+mn-ea"/>
                <a:sym typeface="+mn-lt"/>
              </a:endParaRPr>
            </a:p>
          </p:txBody>
        </p:sp>
        <p:cxnSp>
          <p:nvCxnSpPr>
            <p:cNvPr id="41" name="直接连接符 40"/>
            <p:cNvCxnSpPr/>
            <p:nvPr/>
          </p:nvCxnSpPr>
          <p:spPr>
            <a:xfrm>
              <a:off x="1378228"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321906"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5052523" y="2755901"/>
            <a:ext cx="2053209" cy="2628900"/>
            <a:chOff x="3419062" y="2140222"/>
            <a:chExt cx="2570922" cy="3551582"/>
          </a:xfrm>
          <a:solidFill>
            <a:srgbClr val="0070C0"/>
          </a:solidFill>
        </p:grpSpPr>
        <p:sp>
          <p:nvSpPr>
            <p:cNvPr id="44" name="矩形 43"/>
            <p:cNvSpPr/>
            <p:nvPr/>
          </p:nvSpPr>
          <p:spPr>
            <a:xfrm>
              <a:off x="3419062"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6" name="文本框 45"/>
            <p:cNvSpPr txBox="1"/>
            <p:nvPr/>
          </p:nvSpPr>
          <p:spPr>
            <a:xfrm>
              <a:off x="3760306" y="4106955"/>
              <a:ext cx="1818860" cy="621956"/>
            </a:xfrm>
            <a:prstGeom prst="rect">
              <a:avLst/>
            </a:prstGeom>
            <a:grpFill/>
          </p:spPr>
          <p:txBody>
            <a:bodyPr wrap="square" rtlCol="0">
              <a:spAutoFit/>
            </a:bodyPr>
            <a:lstStyle/>
            <a:p>
              <a:pPr algn="ctr"/>
              <a:r>
                <a:rPr lang="zh-CN" altLang="en-US" sz="2400" dirty="0">
                  <a:solidFill>
                    <a:schemeClr val="bg1"/>
                  </a:solidFill>
                  <a:cs typeface="+mn-ea"/>
                  <a:sym typeface="+mn-lt"/>
                </a:rPr>
                <a:t>分工情况</a:t>
              </a:r>
              <a:endParaRPr lang="zh-CN" altLang="en-US" sz="2400" dirty="0">
                <a:solidFill>
                  <a:schemeClr val="bg1"/>
                </a:solidFill>
                <a:cs typeface="+mn-ea"/>
                <a:sym typeface="+mn-lt"/>
              </a:endParaRPr>
            </a:p>
          </p:txBody>
        </p:sp>
        <p:sp>
          <p:nvSpPr>
            <p:cNvPr id="47" name="文本框 46"/>
            <p:cNvSpPr txBox="1"/>
            <p:nvPr/>
          </p:nvSpPr>
          <p:spPr>
            <a:xfrm>
              <a:off x="3922643" y="2833219"/>
              <a:ext cx="1517375" cy="1122657"/>
            </a:xfrm>
            <a:prstGeom prst="rect">
              <a:avLst/>
            </a:prstGeom>
            <a:grpFill/>
          </p:spPr>
          <p:txBody>
            <a:bodyPr wrap="square" rtlCol="0">
              <a:spAutoFit/>
            </a:bodyPr>
            <a:lstStyle/>
            <a:p>
              <a:pPr algn="ctr"/>
              <a:r>
                <a:rPr lang="en-US" altLang="zh-CN" sz="4800" b="1" dirty="0">
                  <a:solidFill>
                    <a:schemeClr val="bg1"/>
                  </a:solidFill>
                  <a:cs typeface="+mn-ea"/>
                  <a:sym typeface="+mn-lt"/>
                </a:rPr>
                <a:t>02</a:t>
              </a:r>
              <a:endParaRPr lang="zh-CN" altLang="en-US" sz="4800" b="1" dirty="0">
                <a:solidFill>
                  <a:schemeClr val="bg1"/>
                </a:solidFill>
                <a:cs typeface="+mn-ea"/>
                <a:sym typeface="+mn-lt"/>
              </a:endParaRPr>
            </a:p>
          </p:txBody>
        </p:sp>
        <p:cxnSp>
          <p:nvCxnSpPr>
            <p:cNvPr id="48" name="直接连接符 47"/>
            <p:cNvCxnSpPr/>
            <p:nvPr/>
          </p:nvCxnSpPr>
          <p:spPr>
            <a:xfrm>
              <a:off x="4174436"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118114"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8688019" y="2755901"/>
            <a:ext cx="2053209" cy="2628900"/>
            <a:chOff x="6215270" y="2140222"/>
            <a:chExt cx="2570922" cy="3551582"/>
          </a:xfrm>
          <a:solidFill>
            <a:srgbClr val="002060"/>
          </a:solidFill>
        </p:grpSpPr>
        <p:sp>
          <p:nvSpPr>
            <p:cNvPr id="51" name="矩形 50"/>
            <p:cNvSpPr/>
            <p:nvPr/>
          </p:nvSpPr>
          <p:spPr>
            <a:xfrm>
              <a:off x="6215270"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53" name="文本框 52"/>
            <p:cNvSpPr txBox="1"/>
            <p:nvPr/>
          </p:nvSpPr>
          <p:spPr>
            <a:xfrm>
              <a:off x="6556514" y="4106955"/>
              <a:ext cx="1818860" cy="621956"/>
            </a:xfrm>
            <a:prstGeom prst="rect">
              <a:avLst/>
            </a:prstGeom>
            <a:grpFill/>
          </p:spPr>
          <p:txBody>
            <a:bodyPr wrap="square" rtlCol="0">
              <a:spAutoFit/>
            </a:bodyPr>
            <a:lstStyle/>
            <a:p>
              <a:pPr algn="ctr"/>
              <a:r>
                <a:rPr lang="zh-CN" altLang="en-US" sz="2400" dirty="0">
                  <a:solidFill>
                    <a:schemeClr val="bg1"/>
                  </a:solidFill>
                  <a:cs typeface="+mn-ea"/>
                  <a:sym typeface="+mn-lt"/>
                </a:rPr>
                <a:t>个人答辩</a:t>
              </a:r>
              <a:endParaRPr lang="zh-CN" altLang="en-US" sz="2400" dirty="0">
                <a:solidFill>
                  <a:schemeClr val="bg1"/>
                </a:solidFill>
                <a:cs typeface="+mn-ea"/>
                <a:sym typeface="+mn-lt"/>
              </a:endParaRPr>
            </a:p>
          </p:txBody>
        </p:sp>
        <p:sp>
          <p:nvSpPr>
            <p:cNvPr id="54" name="文本框 53"/>
            <p:cNvSpPr txBox="1"/>
            <p:nvPr/>
          </p:nvSpPr>
          <p:spPr>
            <a:xfrm>
              <a:off x="6669157" y="2857962"/>
              <a:ext cx="1517375" cy="1122657"/>
            </a:xfrm>
            <a:prstGeom prst="rect">
              <a:avLst/>
            </a:prstGeom>
            <a:grpFill/>
          </p:spPr>
          <p:txBody>
            <a:bodyPr wrap="square" rtlCol="0">
              <a:spAutoFit/>
            </a:bodyPr>
            <a:lstStyle/>
            <a:p>
              <a:pPr algn="ctr"/>
              <a:r>
                <a:rPr lang="en-US" altLang="zh-CN" sz="4800" b="1" dirty="0">
                  <a:solidFill>
                    <a:schemeClr val="bg1"/>
                  </a:solidFill>
                  <a:cs typeface="+mn-ea"/>
                  <a:sym typeface="+mn-lt"/>
                </a:rPr>
                <a:t>03</a:t>
              </a:r>
              <a:endParaRPr lang="zh-CN" altLang="en-US" sz="4800" b="1" dirty="0">
                <a:solidFill>
                  <a:schemeClr val="bg1"/>
                </a:solidFill>
                <a:cs typeface="+mn-ea"/>
                <a:sym typeface="+mn-lt"/>
              </a:endParaRPr>
            </a:p>
          </p:txBody>
        </p:sp>
        <p:cxnSp>
          <p:nvCxnSpPr>
            <p:cNvPr id="55" name="直接连接符 54"/>
            <p:cNvCxnSpPr/>
            <p:nvPr/>
          </p:nvCxnSpPr>
          <p:spPr>
            <a:xfrm>
              <a:off x="6970644"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914322"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4424675" y="1198076"/>
            <a:ext cx="3950107" cy="1015663"/>
            <a:chOff x="3534580" y="915467"/>
            <a:chExt cx="3475820" cy="1015928"/>
          </a:xfrm>
        </p:grpSpPr>
        <p:sp>
          <p:nvSpPr>
            <p:cNvPr id="65" name="文本框 64"/>
            <p:cNvSpPr txBox="1"/>
            <p:nvPr/>
          </p:nvSpPr>
          <p:spPr>
            <a:xfrm>
              <a:off x="3534580" y="915467"/>
              <a:ext cx="1818861" cy="1015928"/>
            </a:xfrm>
            <a:prstGeom prst="rect">
              <a:avLst/>
            </a:prstGeom>
            <a:noFill/>
          </p:spPr>
          <p:txBody>
            <a:bodyPr wrap="square" rtlCol="0">
              <a:spAutoFit/>
            </a:bodyPr>
            <a:lstStyle/>
            <a:p>
              <a:pPr algn="ctr"/>
              <a:r>
                <a:rPr lang="zh-CN" altLang="en-US" sz="6000" b="1" dirty="0">
                  <a:solidFill>
                    <a:schemeClr val="accent6">
                      <a:lumMod val="50000"/>
                    </a:schemeClr>
                  </a:solidFill>
                  <a:cs typeface="+mn-ea"/>
                  <a:sym typeface="+mn-lt"/>
                </a:rPr>
                <a:t>目录</a:t>
              </a:r>
              <a:endParaRPr lang="zh-CN" altLang="en-US" sz="6000" b="1" dirty="0">
                <a:solidFill>
                  <a:schemeClr val="accent6">
                    <a:lumMod val="50000"/>
                  </a:schemeClr>
                </a:solidFill>
                <a:cs typeface="+mn-ea"/>
                <a:sym typeface="+mn-lt"/>
              </a:endParaRPr>
            </a:p>
          </p:txBody>
        </p:sp>
        <p:sp>
          <p:nvSpPr>
            <p:cNvPr id="66" name="文本框 65"/>
            <p:cNvSpPr txBox="1"/>
            <p:nvPr/>
          </p:nvSpPr>
          <p:spPr>
            <a:xfrm>
              <a:off x="5191539" y="1477652"/>
              <a:ext cx="1818861" cy="400214"/>
            </a:xfrm>
            <a:prstGeom prst="rect">
              <a:avLst/>
            </a:prstGeom>
            <a:noFill/>
          </p:spPr>
          <p:txBody>
            <a:bodyPr wrap="square" rtlCol="0">
              <a:spAutoFit/>
            </a:bodyPr>
            <a:lstStyle/>
            <a:p>
              <a:pPr algn="ctr"/>
              <a:r>
                <a:rPr lang="en-US" altLang="zh-CN" sz="2000" dirty="0">
                  <a:solidFill>
                    <a:schemeClr val="accent6">
                      <a:lumMod val="50000"/>
                    </a:schemeClr>
                  </a:solidFill>
                  <a:cs typeface="+mn-ea"/>
                  <a:sym typeface="+mn-lt"/>
                </a:rPr>
                <a:t> CONTENTS </a:t>
              </a:r>
              <a:endParaRPr lang="zh-CN" altLang="en-US" sz="2000" dirty="0">
                <a:solidFill>
                  <a:schemeClr val="accent6">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p:tgtEl>
                                          <p:spTgt spid="64"/>
                                        </p:tgtEl>
                                        <p:attrNameLst>
                                          <p:attrName>ppt_y</p:attrName>
                                        </p:attrNameLst>
                                      </p:cBhvr>
                                      <p:tavLst>
                                        <p:tav tm="0">
                                          <p:val>
                                            <p:strVal val="#ppt_y+#ppt_h*1.125000"/>
                                          </p:val>
                                        </p:tav>
                                        <p:tav tm="100000">
                                          <p:val>
                                            <p:strVal val="#ppt_y"/>
                                          </p:val>
                                        </p:tav>
                                      </p:tavLst>
                                    </p:anim>
                                    <p:animEffect transition="in" filter="wipe(up)">
                                      <p:cBhvr>
                                        <p:cTn id="8" dur="500"/>
                                        <p:tgtEl>
                                          <p:spTgt spid="64"/>
                                        </p:tgtEl>
                                      </p:cBhvr>
                                    </p:animEffec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ppt_x"/>
                                          </p:val>
                                        </p:tav>
                                        <p:tav tm="100000">
                                          <p:val>
                                            <p:strVal val="#ppt_x"/>
                                          </p:val>
                                        </p:tav>
                                      </p:tavLst>
                                    </p:anim>
                                    <p:anim calcmode="lin" valueType="num">
                                      <p:cBhvr additive="base">
                                        <p:cTn id="13" dur="500" fill="hold"/>
                                        <p:tgtEl>
                                          <p:spTgt spid="3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ppt_x"/>
                                          </p:val>
                                        </p:tav>
                                        <p:tav tm="100000">
                                          <p:val>
                                            <p:strVal val="#ppt_x"/>
                                          </p:val>
                                        </p:tav>
                                      </p:tavLst>
                                    </p:anim>
                                    <p:anim calcmode="lin" valueType="num">
                                      <p:cBhvr additive="base">
                                        <p:cTn id="18" dur="500" fill="hold"/>
                                        <p:tgtEl>
                                          <p:spTgt spid="4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500" fill="hold"/>
                                        <p:tgtEl>
                                          <p:spTgt spid="50"/>
                                        </p:tgtEl>
                                        <p:attrNameLst>
                                          <p:attrName>ppt_x</p:attrName>
                                        </p:attrNameLst>
                                      </p:cBhvr>
                                      <p:tavLst>
                                        <p:tav tm="0">
                                          <p:val>
                                            <p:strVal val="#ppt_x"/>
                                          </p:val>
                                        </p:tav>
                                        <p:tav tm="100000">
                                          <p:val>
                                            <p:strVal val="#ppt_x"/>
                                          </p:val>
                                        </p:tav>
                                      </p:tavLst>
                                    </p:anim>
                                    <p:anim calcmode="lin" valueType="num">
                                      <p:cBhvr additive="base">
                                        <p:cTn id="23"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30445" y="432435"/>
            <a:ext cx="2531745" cy="368300"/>
          </a:xfrm>
          <a:prstGeom prst="rect">
            <a:avLst/>
          </a:prstGeom>
          <a:noFill/>
        </p:spPr>
        <p:txBody>
          <a:bodyPr wrap="square" rtlCol="0" anchor="t">
            <a:spAutoFit/>
          </a:bodyPr>
          <a:p>
            <a:pPr defTabSz="914400">
              <a:defRPr/>
            </a:pPr>
            <a:r>
              <a:rPr lang="zh-CN" altLang="en-US" b="1" spc="600" dirty="0">
                <a:cs typeface="+mn-ea"/>
                <a:sym typeface="+mn-lt"/>
              </a:rPr>
              <a:t>运动控制</a:t>
            </a:r>
            <a:r>
              <a:rPr lang="en-US" altLang="zh-CN" b="1" spc="600" dirty="0">
                <a:cs typeface="+mn-ea"/>
                <a:sym typeface="+mn-lt"/>
              </a:rPr>
              <a:t>  </a:t>
            </a:r>
            <a:endParaRPr lang="en-US" altLang="zh-CN" b="1" spc="600" dirty="0">
              <a:cs typeface="+mn-ea"/>
              <a:sym typeface="+mn-lt"/>
            </a:endParaRPr>
          </a:p>
        </p:txBody>
      </p:sp>
      <p:sp>
        <p:nvSpPr>
          <p:cNvPr id="4" name="文本框 3"/>
          <p:cNvSpPr txBox="1"/>
          <p:nvPr/>
        </p:nvSpPr>
        <p:spPr>
          <a:xfrm>
            <a:off x="2616200" y="1045210"/>
            <a:ext cx="6653530" cy="645160"/>
          </a:xfrm>
          <a:prstGeom prst="rect">
            <a:avLst/>
          </a:prstGeom>
          <a:noFill/>
        </p:spPr>
        <p:txBody>
          <a:bodyPr wrap="square" rtlCol="0" anchor="t">
            <a:spAutoFit/>
          </a:bodyPr>
          <a:p>
            <a:r>
              <a:rPr lang="zh-CN" altLang="en-US">
                <a:sym typeface="+mn-ea"/>
              </a:rPr>
              <a:t>运动控制的实现：</a:t>
            </a:r>
            <a:r>
              <a:rPr lang="en-US" altLang="zh-CN">
                <a:sym typeface="+mn-ea"/>
              </a:rPr>
              <a:t>moveCar</a:t>
            </a:r>
            <a:r>
              <a:rPr lang="zh-CN" altLang="en-US">
                <a:sym typeface="+mn-ea"/>
              </a:rPr>
              <a:t>函数的具体实现，使用</a:t>
            </a:r>
            <a:r>
              <a:rPr lang="en-US" altLang="zh-CN">
                <a:sym typeface="+mn-ea"/>
              </a:rPr>
              <a:t>Ros</a:t>
            </a:r>
            <a:r>
              <a:rPr lang="zh-CN" altLang="en-US">
                <a:sym typeface="+mn-ea"/>
              </a:rPr>
              <a:t>中的</a:t>
            </a:r>
            <a:r>
              <a:rPr lang="en-US" altLang="zh-CN">
                <a:sym typeface="+mn-ea"/>
              </a:rPr>
              <a:t>Twist</a:t>
            </a:r>
            <a:r>
              <a:rPr lang="zh-CN" altLang="en-US">
                <a:sym typeface="+mn-ea"/>
              </a:rPr>
              <a:t>对象</a:t>
            </a:r>
            <a:r>
              <a:rPr lang="en-US" altLang="zh-CN">
                <a:sym typeface="+mn-ea"/>
              </a:rPr>
              <a:t>,</a:t>
            </a:r>
            <a:r>
              <a:rPr lang="zh-CN" altLang="en-US">
                <a:sym typeface="+mn-ea"/>
              </a:rPr>
              <a:t>其中</a:t>
            </a:r>
            <a:r>
              <a:rPr lang="en-US" altLang="zh-CN">
                <a:sym typeface="+mn-ea"/>
              </a:rPr>
              <a:t>cmd_vel_pub</a:t>
            </a:r>
            <a:r>
              <a:rPr lang="zh-CN" altLang="en-US">
                <a:sym typeface="+mn-ea"/>
              </a:rPr>
              <a:t>是所发布的运动</a:t>
            </a:r>
            <a:r>
              <a:rPr lang="zh-CN" altLang="en-US">
                <a:sym typeface="+mn-ea"/>
              </a:rPr>
              <a:t>节点</a:t>
            </a:r>
            <a:endParaRPr lang="zh-CN" altLang="en-US">
              <a:sym typeface="+mn-ea"/>
            </a:endParaRPr>
          </a:p>
        </p:txBody>
      </p:sp>
      <p:pic>
        <p:nvPicPr>
          <p:cNvPr id="5" name="图片 4"/>
          <p:cNvPicPr>
            <a:picLocks noChangeAspect="1"/>
          </p:cNvPicPr>
          <p:nvPr/>
        </p:nvPicPr>
        <p:blipFill>
          <a:blip r:embed="rId1"/>
          <a:stretch>
            <a:fillRect/>
          </a:stretch>
        </p:blipFill>
        <p:spPr>
          <a:xfrm>
            <a:off x="2222500" y="1757045"/>
            <a:ext cx="8006080" cy="1981835"/>
          </a:xfrm>
          <a:prstGeom prst="rect">
            <a:avLst/>
          </a:prstGeom>
        </p:spPr>
      </p:pic>
      <p:pic>
        <p:nvPicPr>
          <p:cNvPr id="6" name="图片 5"/>
          <p:cNvPicPr>
            <a:picLocks noChangeAspect="1"/>
          </p:cNvPicPr>
          <p:nvPr/>
        </p:nvPicPr>
        <p:blipFill>
          <a:blip r:embed="rId2"/>
          <a:stretch>
            <a:fillRect/>
          </a:stretch>
        </p:blipFill>
        <p:spPr>
          <a:xfrm>
            <a:off x="1642110" y="4077970"/>
            <a:ext cx="9512300" cy="1079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411345" y="288925"/>
            <a:ext cx="3369310" cy="745490"/>
          </a:xfrm>
          <a:prstGeom prst="rect">
            <a:avLst/>
          </a:prstGeom>
          <a:noFill/>
        </p:spPr>
        <p:txBody>
          <a:bodyPr wrap="none" rtlCol="0">
            <a:noAutofit/>
            <a:scene3d>
              <a:camera prst="orthographicFront"/>
              <a:lightRig rig="threePt" dir="t"/>
            </a:scene3d>
            <a:sp3d contourW="12700"/>
          </a:bodyPr>
          <a:lstStyle/>
          <a:p>
            <a:pPr algn="ctr" defTabSz="914400">
              <a:defRPr/>
            </a:pPr>
            <a:endParaRPr lang="zh-CN" altLang="en-US" sz="2800" b="1" spc="600" dirty="0">
              <a:cs typeface="+mn-ea"/>
              <a:sym typeface="+mn-lt"/>
            </a:endParaRPr>
          </a:p>
        </p:txBody>
      </p:sp>
      <p:sp>
        <p:nvSpPr>
          <p:cNvPr id="15" name="文本框 14"/>
          <p:cNvSpPr txBox="1"/>
          <p:nvPr/>
        </p:nvSpPr>
        <p:spPr>
          <a:xfrm>
            <a:off x="1005089" y="288706"/>
            <a:ext cx="9347200" cy="737235"/>
          </a:xfrm>
          <a:prstGeom prst="rect">
            <a:avLst/>
          </a:prstGeom>
          <a:noFill/>
        </p:spPr>
        <p:txBody>
          <a:bodyPr wrap="square" rtlCol="0">
            <a:spAutoFit/>
          </a:bodyPr>
          <a:lstStyle/>
          <a:p>
            <a:pPr indent="0" fontAlgn="auto">
              <a:lnSpc>
                <a:spcPct val="150000"/>
              </a:lnSpc>
            </a:pPr>
            <a:r>
              <a:rPr lang="en-US" altLang="zh-CN" dirty="0"/>
              <a:t>                                                 </a:t>
            </a:r>
            <a:r>
              <a:rPr lang="zh-CN" altLang="en-US" sz="2800" b="1" spc="600" dirty="0">
                <a:cs typeface="+mn-ea"/>
              </a:rPr>
              <a:t>王增业Part</a:t>
            </a:r>
            <a:r>
              <a:rPr lang="zh-CN" altLang="en-US" sz="2400" b="1" spc="600" dirty="0">
                <a:cs typeface="+mn-ea"/>
              </a:rPr>
              <a:t>（ 斑马线检测</a:t>
            </a:r>
            <a:r>
              <a:rPr lang="zh-CN" altLang="en-US" sz="2400" b="1" dirty="0"/>
              <a:t>）</a:t>
            </a:r>
            <a:endParaRPr lang="zh-CN" altLang="en-US" sz="2400" b="1" dirty="0"/>
          </a:p>
        </p:txBody>
      </p:sp>
      <p:sp>
        <p:nvSpPr>
          <p:cNvPr id="4" name="文本框 3"/>
          <p:cNvSpPr txBox="1"/>
          <p:nvPr/>
        </p:nvSpPr>
        <p:spPr>
          <a:xfrm>
            <a:off x="390698" y="1263869"/>
            <a:ext cx="11546378" cy="4801314"/>
          </a:xfrm>
          <a:prstGeom prst="rect">
            <a:avLst/>
          </a:prstGeom>
          <a:noFill/>
        </p:spPr>
        <p:txBody>
          <a:bodyPr wrap="square" rtlCol="0">
            <a:spAutoFit/>
          </a:bodyPr>
          <a:lstStyle/>
          <a:p>
            <a:r>
              <a:rPr lang="en-US" altLang="zh-CN" dirty="0"/>
              <a:t># </a:t>
            </a:r>
            <a:r>
              <a:rPr lang="zh-CN" altLang="en-US" dirty="0"/>
              <a:t>斑马线检测</a:t>
            </a:r>
            <a:endParaRPr lang="en-US" altLang="zh-CN" dirty="0"/>
          </a:p>
          <a:p>
            <a:r>
              <a:rPr lang="zh-CN" altLang="en-US" dirty="0"/>
              <a:t>具体实现步骤如下：</a:t>
            </a:r>
            <a:endParaRPr lang="zh-CN" altLang="en-US" dirty="0"/>
          </a:p>
          <a:p>
            <a:endParaRPr lang="zh-CN" altLang="en-US" dirty="0"/>
          </a:p>
          <a:p>
            <a:r>
              <a:rPr lang="zh-CN" altLang="en-US" dirty="0"/>
              <a:t>将输入的图像进行一次复制，并将其大小调整为</a:t>
            </a:r>
            <a:r>
              <a:rPr lang="en-US" altLang="zh-CN" dirty="0"/>
              <a:t>1600x800</a:t>
            </a:r>
            <a:r>
              <a:rPr lang="zh-CN" altLang="en-US" dirty="0"/>
              <a:t>像素，以便后续处理。</a:t>
            </a:r>
            <a:endParaRPr lang="zh-CN" altLang="en-US" dirty="0"/>
          </a:p>
          <a:p>
            <a:endParaRPr lang="zh-CN" altLang="en-US" dirty="0"/>
          </a:p>
          <a:p>
            <a:r>
              <a:rPr lang="zh-CN" altLang="en-US" dirty="0"/>
              <a:t>将复制后的图像转换为灰度图像。</a:t>
            </a:r>
            <a:endParaRPr lang="zh-CN" altLang="en-US" dirty="0"/>
          </a:p>
          <a:p>
            <a:endParaRPr lang="zh-CN" altLang="en-US" dirty="0"/>
          </a:p>
          <a:p>
            <a:r>
              <a:rPr lang="zh-CN" altLang="en-US" dirty="0"/>
              <a:t>对灰度图像进行高斯滤波，以去除噪声。</a:t>
            </a:r>
            <a:endParaRPr lang="zh-CN" altLang="en-US" dirty="0"/>
          </a:p>
          <a:p>
            <a:endParaRPr lang="zh-CN" altLang="en-US" dirty="0"/>
          </a:p>
          <a:p>
            <a:r>
              <a:rPr lang="zh-CN" altLang="en-US" dirty="0"/>
              <a:t>对图像进行阈值处理，将斑马线和背景分离。这里使用的是简单阈值法，阈值为</a:t>
            </a:r>
            <a:r>
              <a:rPr lang="en-US" altLang="zh-CN" dirty="0"/>
              <a:t>200</a:t>
            </a:r>
            <a:r>
              <a:rPr lang="zh-CN" altLang="en-US" dirty="0"/>
              <a:t>。</a:t>
            </a:r>
            <a:endParaRPr lang="zh-CN" altLang="en-US" dirty="0"/>
          </a:p>
          <a:p>
            <a:endParaRPr lang="zh-CN" altLang="en-US" dirty="0"/>
          </a:p>
          <a:p>
            <a:r>
              <a:rPr lang="zh-CN" altLang="en-US" dirty="0"/>
              <a:t>对阈值处理后的图像进行腐蚀操作，以去除斑马线上的噪点。</a:t>
            </a:r>
            <a:endParaRPr lang="zh-CN" altLang="en-US" dirty="0"/>
          </a:p>
          <a:p>
            <a:endParaRPr lang="zh-CN" altLang="en-US" dirty="0"/>
          </a:p>
          <a:p>
            <a:r>
              <a:rPr lang="zh-CN" altLang="en-US" dirty="0"/>
              <a:t>对腐蚀后的图像进行膨胀操作，以使斑马线更加连续和明显。</a:t>
            </a:r>
            <a:endParaRPr lang="zh-CN" altLang="en-US" dirty="0"/>
          </a:p>
          <a:p>
            <a:endParaRPr lang="zh-CN" altLang="en-US" dirty="0"/>
          </a:p>
          <a:p>
            <a:r>
              <a:rPr lang="zh-CN" altLang="en-US" dirty="0"/>
              <a:t>该函数的输入为一个图像，输出为斑马线检测后的二值图像。</a:t>
            </a:r>
            <a:endParaRPr lang="zh-CN" altLang="en-US" dirty="0"/>
          </a:p>
          <a:p>
            <a:r>
              <a:rPr lang="zh-CN" altLang="en-US" dirty="0"/>
              <a:t>  </a:t>
            </a:r>
            <a:endParaRPr lang="en-US" altLang="zh-CN" dirty="0"/>
          </a:p>
        </p:txBody>
      </p:sp>
    </p:spTree>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8887" y="831273"/>
            <a:ext cx="11388437" cy="5078313"/>
          </a:xfrm>
          <a:prstGeom prst="rect">
            <a:avLst/>
          </a:prstGeom>
          <a:noFill/>
        </p:spPr>
        <p:txBody>
          <a:bodyPr wrap="square" rtlCol="0">
            <a:spAutoFit/>
          </a:bodyPr>
          <a:lstStyle/>
          <a:p>
            <a:r>
              <a:rPr lang="en-US" altLang="zh-CN"/>
              <a:t>def Slow(img):</a:t>
            </a:r>
            <a:endParaRPr lang="en-US" altLang="zh-CN"/>
          </a:p>
          <a:p>
            <a:r>
              <a:rPr lang="en-US" altLang="zh-CN"/>
              <a:t>kernel_Ero = np.ones((3,1),np.uint8)</a:t>
            </a:r>
            <a:endParaRPr lang="en-US" altLang="zh-CN"/>
          </a:p>
          <a:p>
            <a:r>
              <a:rPr lang="en-US" altLang="zh-CN"/>
              <a:t>// np.ones</a:t>
            </a:r>
            <a:r>
              <a:rPr lang="zh-CN" altLang="en-US"/>
              <a:t>（）函数返回给定形状和数据类型的新数组，其中元素的值设置为</a:t>
            </a:r>
            <a:r>
              <a:rPr lang="en-US" altLang="zh-CN"/>
              <a:t>1</a:t>
            </a:r>
            <a:endParaRPr lang="en-US" altLang="zh-CN"/>
          </a:p>
          <a:p>
            <a:endParaRPr lang="en-US" altLang="zh-CN"/>
          </a:p>
          <a:p>
            <a:r>
              <a:rPr lang="en-US" altLang="zh-CN"/>
              <a:t>    kernel_Dia = np.ones((5,1),np.uint8)</a:t>
            </a:r>
            <a:endParaRPr lang="en-US" altLang="zh-CN"/>
          </a:p>
          <a:p>
            <a:r>
              <a:rPr lang="en-US" altLang="zh-CN"/>
              <a:t>    copy_img = img.copy()</a:t>
            </a:r>
            <a:endParaRPr lang="en-US" altLang="zh-CN"/>
          </a:p>
          <a:p>
            <a:r>
              <a:rPr lang="en-US" altLang="zh-CN"/>
              <a:t>    copy_img = cv2.resize(copy_img,(1600,800))</a:t>
            </a:r>
            <a:endParaRPr lang="en-US" altLang="zh-CN"/>
          </a:p>
          <a:p>
            <a:r>
              <a:rPr lang="en-US" altLang="zh-CN"/>
              <a:t>    count=0</a:t>
            </a:r>
            <a:endParaRPr lang="en-US" altLang="zh-CN"/>
          </a:p>
          <a:p>
            <a:r>
              <a:rPr lang="en-US" altLang="zh-CN"/>
              <a:t>    # </a:t>
            </a:r>
            <a:r>
              <a:rPr lang="zh-CN" altLang="en-US"/>
              <a:t>图像灰度化</a:t>
            </a:r>
            <a:endParaRPr lang="zh-CN" altLang="en-US"/>
          </a:p>
          <a:p>
            <a:r>
              <a:rPr lang="zh-CN" altLang="en-US"/>
              <a:t>    </a:t>
            </a:r>
            <a:r>
              <a:rPr lang="en-US" altLang="zh-CN"/>
              <a:t>gray=cv2.cvtColor(copy_img,cv2.COLOR_BGR2GRAY)</a:t>
            </a:r>
            <a:endParaRPr lang="en-US" altLang="zh-CN"/>
          </a:p>
          <a:p>
            <a:r>
              <a:rPr lang="en-US" altLang="zh-CN"/>
              <a:t>// cv2.COLOR_BGR2GRAY </a:t>
            </a:r>
            <a:r>
              <a:rPr lang="zh-CN" altLang="en-US"/>
              <a:t>将</a:t>
            </a:r>
            <a:r>
              <a:rPr lang="en-US" altLang="zh-CN"/>
              <a:t>BGR</a:t>
            </a:r>
            <a:r>
              <a:rPr lang="zh-CN" altLang="en-US"/>
              <a:t>格式转换成灰度图片</a:t>
            </a:r>
            <a:endParaRPr lang="zh-CN" altLang="en-US"/>
          </a:p>
          <a:p>
            <a:r>
              <a:rPr lang="zh-CN" altLang="en-US"/>
              <a:t>    </a:t>
            </a:r>
            <a:r>
              <a:rPr lang="en-US" altLang="zh-CN"/>
              <a:t># </a:t>
            </a:r>
            <a:r>
              <a:rPr lang="zh-CN" altLang="en-US"/>
              <a:t>高斯滤波</a:t>
            </a:r>
            <a:endParaRPr lang="zh-CN" altLang="en-US"/>
          </a:p>
          <a:p>
            <a:r>
              <a:rPr lang="en-US" altLang="zh-CN"/>
              <a:t>imgblur=cv2.GaussianBlur(gray,(5,5),10)</a:t>
            </a:r>
            <a:endParaRPr lang="en-US" altLang="zh-CN"/>
          </a:p>
          <a:p>
            <a:r>
              <a:rPr lang="en-US" altLang="zh-CN"/>
              <a:t>//</a:t>
            </a:r>
            <a:endParaRPr lang="en-US" altLang="zh-CN"/>
          </a:p>
          <a:p>
            <a:r>
              <a:rPr lang="zh-CN" altLang="en-US"/>
              <a:t>高斯滤波是对整幅图像进行加权平均的过程，每一个像素点的值都由其本身和邻域内的其他像素值经过加权平均后得到。高斯滤波的具体操作是：用一个模板（或称卷积、掩模）扫描图像中的每一个像素，用模板确定的邻域内像素的加权平均灰度值去替代模板中心像素点的值。</a:t>
            </a:r>
            <a:endParaRPr lang="zh-CN" altLang="en-US"/>
          </a:p>
          <a:p>
            <a:r>
              <a:rPr lang="zh-CN" altLang="en-US"/>
              <a:t>基于二维高斯函数，构建权重矩阵，进而构建高斯核，最终对每个像素点进行滤波处理（平滑、去噪）</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574540" y="203835"/>
            <a:ext cx="3369310" cy="745490"/>
          </a:xfrm>
          <a:prstGeom prst="rect">
            <a:avLst/>
          </a:prstGeom>
          <a:noFill/>
        </p:spPr>
        <p:txBody>
          <a:bodyPr wrap="none" rtlCol="0">
            <a:noAutofit/>
            <a:scene3d>
              <a:camera prst="orthographicFront"/>
              <a:lightRig rig="threePt" dir="t"/>
            </a:scene3d>
            <a:sp3d contourW="12700"/>
          </a:bodyPr>
          <a:lstStyle/>
          <a:p>
            <a:pPr algn="ctr" defTabSz="914400">
              <a:defRPr/>
            </a:pPr>
            <a:endParaRPr lang="zh-CN" altLang="en-US" sz="2800" b="1" spc="600" dirty="0">
              <a:cs typeface="+mn-ea"/>
              <a:sym typeface="+mn-lt"/>
            </a:endParaRPr>
          </a:p>
        </p:txBody>
      </p:sp>
      <p:sp>
        <p:nvSpPr>
          <p:cNvPr id="4" name="文本框 3"/>
          <p:cNvSpPr txBox="1"/>
          <p:nvPr/>
        </p:nvSpPr>
        <p:spPr>
          <a:xfrm>
            <a:off x="1594254" y="0"/>
            <a:ext cx="9458960" cy="6275885"/>
          </a:xfrm>
          <a:prstGeom prst="rect">
            <a:avLst/>
          </a:prstGeom>
          <a:noFill/>
        </p:spPr>
        <p:txBody>
          <a:bodyPr wrap="square" rtlCol="0">
            <a:spAutoFit/>
          </a:bodyPr>
          <a:lstStyle/>
          <a:p>
            <a:pPr indent="0" fontAlgn="auto">
              <a:lnSpc>
                <a:spcPct val="150000"/>
              </a:lnSpc>
            </a:pPr>
            <a:r>
              <a:rPr lang="zh-CN" altLang="en-US" dirty="0"/>
              <a:t> </a:t>
            </a:r>
            <a:r>
              <a:rPr lang="en-US" altLang="zh-CN" dirty="0"/>
              <a:t>#</a:t>
            </a:r>
            <a:r>
              <a:rPr lang="zh-CN" altLang="en-US" dirty="0"/>
              <a:t>阈值处理</a:t>
            </a:r>
            <a:endParaRPr lang="zh-CN" altLang="en-US" dirty="0"/>
          </a:p>
          <a:p>
            <a:pPr indent="0" fontAlgn="auto">
              <a:lnSpc>
                <a:spcPct val="150000"/>
              </a:lnSpc>
            </a:pPr>
            <a:r>
              <a:rPr lang="zh-CN" altLang="en-US" dirty="0"/>
              <a:t>  </a:t>
            </a:r>
            <a:r>
              <a:rPr lang="en-US" altLang="zh-CN" dirty="0"/>
              <a:t>mask = </a:t>
            </a:r>
            <a:r>
              <a:rPr lang="en-US" altLang="zh-CN" dirty="0" err="1"/>
              <a:t>np.zeros_like</a:t>
            </a:r>
            <a:r>
              <a:rPr lang="en-US" altLang="zh-CN" dirty="0"/>
              <a:t>(gray)</a:t>
            </a:r>
            <a:endParaRPr lang="en-US" altLang="zh-CN" dirty="0"/>
          </a:p>
          <a:p>
            <a:pPr indent="0" fontAlgn="auto">
              <a:lnSpc>
                <a:spcPct val="150000"/>
              </a:lnSpc>
            </a:pPr>
            <a:r>
              <a:rPr lang="en-US" altLang="zh-CN" dirty="0"/>
              <a:t>  mask[400:800,100:1600]=gray[400:800,100:1600]</a:t>
            </a:r>
            <a:endParaRPr lang="en-US" altLang="zh-CN" dirty="0"/>
          </a:p>
          <a:p>
            <a:pPr indent="0" fontAlgn="auto">
              <a:lnSpc>
                <a:spcPct val="150000"/>
              </a:lnSpc>
            </a:pPr>
            <a:r>
              <a:rPr lang="en-US" altLang="zh-CN" dirty="0" err="1"/>
              <a:t>ret,thresh</a:t>
            </a:r>
            <a:r>
              <a:rPr lang="en-US" altLang="zh-CN" dirty="0"/>
              <a:t>=cv2.threshold(mask,200,255,cv2.THRESH_BINARY)</a:t>
            </a:r>
            <a:endParaRPr lang="en-US" altLang="zh-CN" dirty="0"/>
          </a:p>
          <a:p>
            <a:pPr indent="0" fontAlgn="auto">
              <a:lnSpc>
                <a:spcPct val="150000"/>
              </a:lnSpc>
            </a:pPr>
            <a:endParaRPr lang="en-US" altLang="zh-CN" dirty="0"/>
          </a:p>
          <a:p>
            <a:pPr indent="0" fontAlgn="auto">
              <a:lnSpc>
                <a:spcPct val="150000"/>
              </a:lnSpc>
            </a:pPr>
            <a:r>
              <a:rPr lang="en-US" altLang="zh-CN" dirty="0" err="1"/>
              <a:t>np.zeros</a:t>
            </a:r>
            <a:r>
              <a:rPr lang="en-US" altLang="zh-CN" dirty="0"/>
              <a:t>:</a:t>
            </a:r>
            <a:r>
              <a:rPr lang="zh-CN" altLang="en-US" dirty="0"/>
              <a:t>返回来一个给定形状和类型的用</a:t>
            </a:r>
            <a:r>
              <a:rPr lang="en-US" altLang="zh-CN" dirty="0"/>
              <a:t>0</a:t>
            </a:r>
            <a:r>
              <a:rPr lang="zh-CN" altLang="en-US" dirty="0"/>
              <a:t>填充的数组；</a:t>
            </a:r>
            <a:endParaRPr lang="zh-CN" altLang="en-US" dirty="0"/>
          </a:p>
          <a:p>
            <a:pPr indent="0" fontAlgn="auto">
              <a:lnSpc>
                <a:spcPct val="150000"/>
              </a:lnSpc>
            </a:pPr>
            <a:r>
              <a:rPr lang="en-US" altLang="zh-CN" dirty="0"/>
              <a:t>zeros(shape, </a:t>
            </a:r>
            <a:r>
              <a:rPr lang="en-US" altLang="zh-CN" dirty="0" err="1"/>
              <a:t>dtype</a:t>
            </a:r>
            <a:r>
              <a:rPr lang="en-US" altLang="zh-CN" dirty="0"/>
              <a:t>=float, order=‘C’)</a:t>
            </a:r>
            <a:endParaRPr lang="en-US" altLang="zh-CN" dirty="0"/>
          </a:p>
          <a:p>
            <a:pPr indent="0" fontAlgn="auto">
              <a:lnSpc>
                <a:spcPct val="150000"/>
              </a:lnSpc>
            </a:pPr>
            <a:r>
              <a:rPr lang="en-US" altLang="zh-CN" dirty="0"/>
              <a:t>shape:</a:t>
            </a:r>
            <a:r>
              <a:rPr lang="zh-CN" altLang="en-US" dirty="0"/>
              <a:t>形状</a:t>
            </a:r>
            <a:endParaRPr lang="zh-CN" altLang="en-US" dirty="0"/>
          </a:p>
          <a:p>
            <a:pPr indent="0" fontAlgn="auto">
              <a:lnSpc>
                <a:spcPct val="150000"/>
              </a:lnSpc>
            </a:pPr>
            <a:r>
              <a:rPr lang="en-US" altLang="zh-CN" dirty="0" err="1"/>
              <a:t>dtype</a:t>
            </a:r>
            <a:r>
              <a:rPr lang="en-US" altLang="zh-CN" dirty="0"/>
              <a:t>:</a:t>
            </a:r>
            <a:r>
              <a:rPr lang="zh-CN" altLang="en-US" dirty="0"/>
              <a:t>数据类型，可选参数，默认</a:t>
            </a:r>
            <a:r>
              <a:rPr lang="en-US" altLang="zh-CN" dirty="0"/>
              <a:t>numpy.float64</a:t>
            </a:r>
            <a:endParaRPr lang="en-US" altLang="zh-CN" dirty="0"/>
          </a:p>
          <a:p>
            <a:pPr indent="0" fontAlgn="auto">
              <a:lnSpc>
                <a:spcPct val="150000"/>
              </a:lnSpc>
            </a:pPr>
            <a:r>
              <a:rPr lang="en-US" altLang="zh-CN" dirty="0"/>
              <a:t>order:</a:t>
            </a:r>
            <a:r>
              <a:rPr lang="zh-CN" altLang="en-US" dirty="0"/>
              <a:t>可选参数，</a:t>
            </a:r>
            <a:r>
              <a:rPr lang="en-US" altLang="zh-CN" dirty="0"/>
              <a:t>c</a:t>
            </a:r>
            <a:r>
              <a:rPr lang="zh-CN" altLang="en-US" dirty="0"/>
              <a:t>代表与</a:t>
            </a:r>
            <a:r>
              <a:rPr lang="en-US" altLang="zh-CN" dirty="0"/>
              <a:t>c</a:t>
            </a:r>
            <a:r>
              <a:rPr lang="zh-CN" altLang="en-US" dirty="0"/>
              <a:t>语言类似，行优先；</a:t>
            </a:r>
            <a:r>
              <a:rPr lang="en-US" altLang="zh-CN" dirty="0"/>
              <a:t>F</a:t>
            </a:r>
            <a:r>
              <a:rPr lang="zh-CN" altLang="en-US" dirty="0"/>
              <a:t>代表列优先</a:t>
            </a:r>
            <a:endParaRPr lang="zh-CN" altLang="en-US" dirty="0"/>
          </a:p>
          <a:p>
            <a:pPr indent="0" fontAlgn="auto">
              <a:lnSpc>
                <a:spcPct val="150000"/>
              </a:lnSpc>
            </a:pPr>
            <a:r>
              <a:rPr lang="zh-CN" altLang="en-US" dirty="0"/>
              <a:t>    </a:t>
            </a:r>
            <a:endParaRPr lang="zh-CN" altLang="en-US" dirty="0"/>
          </a:p>
          <a:p>
            <a:pPr indent="0" fontAlgn="auto">
              <a:lnSpc>
                <a:spcPct val="150000"/>
              </a:lnSpc>
            </a:pPr>
            <a:r>
              <a:rPr lang="en-US" altLang="zh-CN" dirty="0"/>
              <a:t>#</a:t>
            </a:r>
            <a:r>
              <a:rPr lang="zh-CN" altLang="en-US" dirty="0"/>
              <a:t>腐蚀</a:t>
            </a:r>
            <a:endParaRPr lang="zh-CN" altLang="en-US" dirty="0"/>
          </a:p>
          <a:p>
            <a:pPr indent="0" fontAlgn="auto">
              <a:lnSpc>
                <a:spcPct val="150000"/>
              </a:lnSpc>
            </a:pPr>
            <a:r>
              <a:rPr lang="zh-CN" altLang="en-US" dirty="0"/>
              <a:t>    </a:t>
            </a:r>
            <a:r>
              <a:rPr lang="en-US" altLang="zh-CN" dirty="0" err="1"/>
              <a:t>img_Ero</a:t>
            </a:r>
            <a:r>
              <a:rPr lang="en-US" altLang="zh-CN" dirty="0"/>
              <a:t>=cv2.erode(</a:t>
            </a:r>
            <a:r>
              <a:rPr lang="en-US" altLang="zh-CN" dirty="0" err="1"/>
              <a:t>thresh,kernel_Ero,iterations</a:t>
            </a:r>
            <a:r>
              <a:rPr lang="en-US" altLang="zh-CN" dirty="0"/>
              <a:t>=3)</a:t>
            </a:r>
            <a:endParaRPr lang="en-US" altLang="zh-CN" dirty="0"/>
          </a:p>
          <a:p>
            <a:pPr indent="0" fontAlgn="auto">
              <a:lnSpc>
                <a:spcPct val="150000"/>
              </a:lnSpc>
            </a:pPr>
            <a:r>
              <a:rPr lang="en-US" altLang="zh-CN" dirty="0"/>
              <a:t>    #</a:t>
            </a:r>
            <a:r>
              <a:rPr lang="zh-CN" altLang="en-US" dirty="0"/>
              <a:t>膨胀</a:t>
            </a:r>
            <a:endParaRPr lang="zh-CN" altLang="en-US" dirty="0"/>
          </a:p>
          <a:p>
            <a:pPr indent="0" fontAlgn="auto">
              <a:lnSpc>
                <a:spcPct val="150000"/>
              </a:lnSpc>
            </a:pPr>
            <a:r>
              <a:rPr lang="zh-CN" altLang="en-US" dirty="0"/>
              <a:t>    </a:t>
            </a:r>
            <a:r>
              <a:rPr lang="en-US" altLang="zh-CN" dirty="0" err="1"/>
              <a:t>img_Dia</a:t>
            </a:r>
            <a:r>
              <a:rPr lang="en-US" altLang="zh-CN" dirty="0"/>
              <a:t>=cv2.dilate(</a:t>
            </a:r>
            <a:r>
              <a:rPr lang="en-US" altLang="zh-CN" dirty="0" err="1"/>
              <a:t>img_Ero,kernel_Dia,iterations</a:t>
            </a:r>
            <a:r>
              <a:rPr lang="en-US" altLang="zh-CN" dirty="0"/>
              <a:t>=1)</a:t>
            </a:r>
            <a:endParaRPr lang="zh-CN" altLang="en-US" dirty="0"/>
          </a:p>
        </p:txBody>
      </p:sp>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8393" y="955964"/>
            <a:ext cx="10989425" cy="6186309"/>
          </a:xfrm>
          <a:prstGeom prst="rect">
            <a:avLst/>
          </a:prstGeom>
          <a:noFill/>
        </p:spPr>
        <p:txBody>
          <a:bodyPr wrap="square" rtlCol="0">
            <a:spAutoFit/>
          </a:bodyPr>
          <a:lstStyle/>
          <a:p>
            <a:r>
              <a:rPr lang="zh-CN" altLang="en-US" dirty="0"/>
              <a:t> 腐蚀操作</a:t>
            </a:r>
            <a:endParaRPr lang="zh-CN" altLang="en-US" dirty="0"/>
          </a:p>
          <a:p>
            <a:r>
              <a:rPr lang="zh-CN" altLang="en-US" dirty="0"/>
              <a:t>腐蚀操作类似于将图像进行缩边</a:t>
            </a:r>
            <a:endParaRPr lang="zh-CN" altLang="en-US" dirty="0"/>
          </a:p>
          <a:p>
            <a:endParaRPr lang="zh-CN" altLang="en-US" dirty="0"/>
          </a:p>
          <a:p>
            <a:r>
              <a:rPr lang="zh-CN" altLang="en-US" dirty="0"/>
              <a:t>腐蚀操作也是用卷积核扫描图像</a:t>
            </a:r>
            <a:r>
              <a:rPr lang="en-US" altLang="zh-CN" dirty="0"/>
              <a:t>, </a:t>
            </a:r>
            <a:r>
              <a:rPr lang="zh-CN" altLang="en-US" dirty="0"/>
              <a:t>只不过腐蚀操作的卷积和一般都是</a:t>
            </a:r>
            <a:r>
              <a:rPr lang="en-US" altLang="zh-CN" dirty="0"/>
              <a:t>1, </a:t>
            </a:r>
            <a:endParaRPr lang="en-US" altLang="zh-CN" dirty="0"/>
          </a:p>
          <a:p>
            <a:r>
              <a:rPr lang="zh-CN" altLang="en-US" dirty="0"/>
              <a:t>如果卷积核内所有像素点都是白色</a:t>
            </a:r>
            <a:r>
              <a:rPr lang="en-US" altLang="zh-CN" dirty="0"/>
              <a:t>, </a:t>
            </a:r>
            <a:r>
              <a:rPr lang="zh-CN" altLang="en-US" dirty="0"/>
              <a:t>那么锚点即为白色</a:t>
            </a:r>
            <a:r>
              <a:rPr lang="en-US" altLang="zh-CN" dirty="0"/>
              <a:t>.</a:t>
            </a:r>
            <a:endParaRPr lang="en-US" altLang="zh-CN" dirty="0"/>
          </a:p>
          <a:p>
            <a:r>
              <a:rPr lang="zh-CN" altLang="en-US" dirty="0"/>
              <a:t>结果如图所示 左侧为腐蚀前</a:t>
            </a:r>
            <a:r>
              <a:rPr lang="en-US" altLang="zh-CN" dirty="0"/>
              <a:t>,</a:t>
            </a:r>
            <a:r>
              <a:rPr lang="zh-CN" altLang="en-US" dirty="0"/>
              <a:t>右侧为腐蚀后</a:t>
            </a:r>
            <a:endParaRPr lang="en-US" altLang="zh-CN" dirty="0"/>
          </a:p>
          <a:p>
            <a:endParaRPr lang="en-US" altLang="zh-CN" dirty="0"/>
          </a:p>
          <a:p>
            <a:endParaRPr lang="en-US" altLang="zh-CN" dirty="0"/>
          </a:p>
          <a:p>
            <a:r>
              <a:rPr lang="zh-CN" altLang="en-US" dirty="0"/>
              <a:t>膨胀操作</a:t>
            </a:r>
            <a:endParaRPr lang="zh-CN" altLang="en-US" dirty="0"/>
          </a:p>
          <a:p>
            <a:r>
              <a:rPr lang="zh-CN" altLang="en-US" dirty="0"/>
              <a:t>膨胀操作类似对图像进行扩边</a:t>
            </a:r>
            <a:endParaRPr lang="zh-CN" altLang="en-US" dirty="0"/>
          </a:p>
          <a:p>
            <a:endParaRPr lang="zh-CN" altLang="en-US" dirty="0"/>
          </a:p>
          <a:p>
            <a:r>
              <a:rPr lang="zh-CN" altLang="en-US" dirty="0"/>
              <a:t>膨胀是腐蚀的相反操作</a:t>
            </a:r>
            <a:r>
              <a:rPr lang="en-US" altLang="zh-CN" dirty="0"/>
              <a:t>, </a:t>
            </a:r>
            <a:r>
              <a:rPr lang="zh-CN" altLang="en-US" dirty="0"/>
              <a:t>基本原理是只要保证卷积核的锚点是非</a:t>
            </a:r>
            <a:r>
              <a:rPr lang="en-US" altLang="zh-CN" dirty="0"/>
              <a:t>0</a:t>
            </a:r>
            <a:r>
              <a:rPr lang="zh-CN" altLang="en-US" dirty="0"/>
              <a:t>值</a:t>
            </a:r>
            <a:r>
              <a:rPr lang="en-US" altLang="zh-CN" dirty="0"/>
              <a:t>,      </a:t>
            </a:r>
            <a:endParaRPr lang="en-US" altLang="zh-CN" dirty="0"/>
          </a:p>
          <a:p>
            <a:r>
              <a:rPr lang="en-US" altLang="zh-CN" dirty="0"/>
              <a:t> </a:t>
            </a:r>
            <a:r>
              <a:rPr lang="zh-CN" altLang="en-US" dirty="0"/>
              <a:t>周边无论是</a:t>
            </a:r>
            <a:r>
              <a:rPr lang="en-US" altLang="zh-CN" dirty="0"/>
              <a:t>0</a:t>
            </a:r>
            <a:r>
              <a:rPr lang="zh-CN" altLang="en-US" dirty="0"/>
              <a:t>还是非</a:t>
            </a:r>
            <a:r>
              <a:rPr lang="en-US" altLang="zh-CN" dirty="0"/>
              <a:t>0</a:t>
            </a:r>
            <a:r>
              <a:rPr lang="zh-CN" altLang="en-US" dirty="0"/>
              <a:t>值</a:t>
            </a:r>
            <a:r>
              <a:rPr lang="en-US" altLang="zh-CN" dirty="0"/>
              <a:t>, </a:t>
            </a:r>
            <a:r>
              <a:rPr lang="zh-CN" altLang="en-US" dirty="0"/>
              <a:t>都变成非</a:t>
            </a:r>
            <a:r>
              <a:rPr lang="en-US" altLang="zh-CN" dirty="0"/>
              <a:t>0</a:t>
            </a:r>
            <a:r>
              <a:rPr lang="zh-CN" altLang="en-US" dirty="0"/>
              <a:t>值</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3" name="图片 2"/>
          <p:cNvPicPr>
            <a:picLocks noChangeAspect="1"/>
          </p:cNvPicPr>
          <p:nvPr/>
        </p:nvPicPr>
        <p:blipFill>
          <a:blip r:embed="rId1"/>
          <a:stretch>
            <a:fillRect/>
          </a:stretch>
        </p:blipFill>
        <p:spPr>
          <a:xfrm>
            <a:off x="8826904" y="1092719"/>
            <a:ext cx="2129270" cy="1724143"/>
          </a:xfrm>
          <a:prstGeom prst="rect">
            <a:avLst/>
          </a:prstGeom>
        </p:spPr>
      </p:pic>
      <p:pic>
        <p:nvPicPr>
          <p:cNvPr id="4" name="图片 3"/>
          <p:cNvPicPr>
            <a:picLocks noChangeAspect="1"/>
          </p:cNvPicPr>
          <p:nvPr/>
        </p:nvPicPr>
        <p:blipFill>
          <a:blip r:embed="rId2"/>
          <a:stretch>
            <a:fillRect/>
          </a:stretch>
        </p:blipFill>
        <p:spPr>
          <a:xfrm>
            <a:off x="8793999" y="3786533"/>
            <a:ext cx="2162175" cy="1762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411345" y="288925"/>
            <a:ext cx="3369310" cy="745490"/>
          </a:xfrm>
          <a:prstGeom prst="rect">
            <a:avLst/>
          </a:prstGeom>
          <a:noFill/>
        </p:spPr>
        <p:txBody>
          <a:bodyPr wrap="none" rtlCol="0">
            <a:noAutofit/>
            <a:scene3d>
              <a:camera prst="orthographicFront"/>
              <a:lightRig rig="threePt" dir="t"/>
            </a:scene3d>
            <a:sp3d contourW="12700"/>
          </a:bodyPr>
          <a:lstStyle/>
          <a:p>
            <a:pPr algn="ctr" defTabSz="914400">
              <a:defRPr/>
            </a:pPr>
            <a:r>
              <a:rPr lang="zh-CN" altLang="en-US" sz="2800" b="1" spc="600" dirty="0">
                <a:cs typeface="+mn-ea"/>
                <a:sym typeface="+mn-lt"/>
              </a:rPr>
              <a:t>斑马线检测</a:t>
            </a:r>
            <a:endParaRPr lang="zh-CN" altLang="en-US" sz="2800" b="1" spc="600" dirty="0">
              <a:cs typeface="+mn-ea"/>
              <a:sym typeface="+mn-lt"/>
            </a:endParaRPr>
          </a:p>
        </p:txBody>
      </p:sp>
      <p:sp>
        <p:nvSpPr>
          <p:cNvPr id="4" name="文本框 3"/>
          <p:cNvSpPr txBox="1"/>
          <p:nvPr/>
        </p:nvSpPr>
        <p:spPr>
          <a:xfrm>
            <a:off x="1177290" y="581660"/>
            <a:ext cx="1809750" cy="368300"/>
          </a:xfrm>
          <a:prstGeom prst="rect">
            <a:avLst/>
          </a:prstGeom>
          <a:noFill/>
        </p:spPr>
        <p:txBody>
          <a:bodyPr wrap="square" rtlCol="0">
            <a:spAutoFit/>
          </a:bodyPr>
          <a:lstStyle/>
          <a:p>
            <a:r>
              <a:rPr lang="zh-CN" altLang="en-US"/>
              <a:t>具体代码：</a:t>
            </a:r>
            <a:endParaRPr lang="zh-CN" altLang="en-US"/>
          </a:p>
        </p:txBody>
      </p:sp>
      <p:sp>
        <p:nvSpPr>
          <p:cNvPr id="2" name="文本框 1"/>
          <p:cNvSpPr txBox="1"/>
          <p:nvPr/>
        </p:nvSpPr>
        <p:spPr>
          <a:xfrm>
            <a:off x="814647" y="1034415"/>
            <a:ext cx="10715106" cy="5457825"/>
          </a:xfrm>
          <a:prstGeom prst="rect">
            <a:avLst/>
          </a:prstGeom>
          <a:noFill/>
        </p:spPr>
        <p:txBody>
          <a:bodyPr wrap="square" rtlCol="0">
            <a:spAutoFit/>
          </a:bodyPr>
          <a:lstStyle/>
          <a:p>
            <a:r>
              <a:rPr lang="en-US" altLang="zh-CN"/>
              <a:t># </a:t>
            </a:r>
            <a:r>
              <a:rPr lang="zh-CN" altLang="en-US"/>
              <a:t>斑马线检测</a:t>
            </a:r>
            <a:endParaRPr lang="zh-CN" altLang="en-US"/>
          </a:p>
          <a:p>
            <a:r>
              <a:rPr lang="en-US" altLang="zh-CN"/>
              <a:t>def Slow(img):</a:t>
            </a:r>
            <a:endParaRPr lang="en-US" altLang="zh-CN"/>
          </a:p>
          <a:p>
            <a:r>
              <a:rPr lang="en-US" altLang="zh-CN"/>
              <a:t>    kernel_Ero = np.ones((3,1),np.uint8)</a:t>
            </a:r>
            <a:endParaRPr lang="en-US" altLang="zh-CN"/>
          </a:p>
          <a:p>
            <a:r>
              <a:rPr lang="en-US" altLang="zh-CN"/>
              <a:t>    kernel_Dia = np.ones((5,1),np.uint8)</a:t>
            </a:r>
            <a:endParaRPr lang="en-US" altLang="zh-CN"/>
          </a:p>
          <a:p>
            <a:r>
              <a:rPr lang="en-US" altLang="zh-CN"/>
              <a:t>    copy_img = img.copy()</a:t>
            </a:r>
            <a:endParaRPr lang="en-US" altLang="zh-CN"/>
          </a:p>
          <a:p>
            <a:r>
              <a:rPr lang="en-US" altLang="zh-CN"/>
              <a:t>    copy_img = cv2.resize(copy_img,(1600,800))</a:t>
            </a:r>
            <a:endParaRPr lang="en-US" altLang="zh-CN"/>
          </a:p>
          <a:p>
            <a:r>
              <a:rPr lang="en-US" altLang="zh-CN"/>
              <a:t>    count=0</a:t>
            </a:r>
            <a:endParaRPr lang="en-US" altLang="zh-CN"/>
          </a:p>
          <a:p>
            <a:r>
              <a:rPr lang="en-US" altLang="zh-CN"/>
              <a:t>    # </a:t>
            </a:r>
            <a:r>
              <a:rPr lang="zh-CN" altLang="en-US"/>
              <a:t>图像灰度化</a:t>
            </a:r>
            <a:endParaRPr lang="zh-CN" altLang="en-US"/>
          </a:p>
          <a:p>
            <a:r>
              <a:rPr lang="zh-CN" altLang="en-US"/>
              <a:t>    </a:t>
            </a:r>
            <a:r>
              <a:rPr lang="en-US" altLang="zh-CN"/>
              <a:t>gray=cv2.cvtColor(copy_img,cv2.COLOR_BGR2GRAY)</a:t>
            </a:r>
            <a:endParaRPr lang="en-US" altLang="zh-CN"/>
          </a:p>
          <a:p>
            <a:r>
              <a:rPr lang="en-US" altLang="zh-CN"/>
              <a:t>    # </a:t>
            </a:r>
            <a:r>
              <a:rPr lang="zh-CN" altLang="en-US"/>
              <a:t>高斯滤波</a:t>
            </a:r>
            <a:endParaRPr lang="zh-CN" altLang="en-US"/>
          </a:p>
          <a:p>
            <a:r>
              <a:rPr lang="zh-CN" altLang="en-US"/>
              <a:t>    </a:t>
            </a:r>
            <a:r>
              <a:rPr lang="en-US" altLang="zh-CN"/>
              <a:t>imgblur=cv2.GaussianBlur(gray,(5,5),10)</a:t>
            </a:r>
            <a:endParaRPr lang="en-US" altLang="zh-CN"/>
          </a:p>
          <a:p>
            <a:r>
              <a:rPr lang="en-US" altLang="zh-CN"/>
              <a:t>    #</a:t>
            </a:r>
            <a:r>
              <a:rPr lang="zh-CN" altLang="en-US"/>
              <a:t>阈值处理</a:t>
            </a:r>
            <a:endParaRPr lang="zh-CN" altLang="en-US"/>
          </a:p>
          <a:p>
            <a:r>
              <a:rPr lang="zh-CN" altLang="en-US"/>
              <a:t>    </a:t>
            </a:r>
            <a:r>
              <a:rPr lang="en-US" altLang="zh-CN"/>
              <a:t>mask = np.zeros_like(gray)</a:t>
            </a:r>
            <a:endParaRPr lang="en-US" altLang="zh-CN"/>
          </a:p>
          <a:p>
            <a:r>
              <a:rPr lang="en-US" altLang="zh-CN"/>
              <a:t>    mask[400:800,100:1600]=gray[400:800,100:1600]</a:t>
            </a:r>
            <a:endParaRPr lang="en-US" altLang="zh-CN"/>
          </a:p>
          <a:p>
            <a:r>
              <a:rPr lang="en-US" altLang="zh-CN"/>
              <a:t>    ret,thresh=cv2.threshold(mask,200,255,cv2.THRESH_BINARY)</a:t>
            </a:r>
            <a:endParaRPr lang="en-US" altLang="zh-CN"/>
          </a:p>
          <a:p>
            <a:r>
              <a:rPr lang="en-US" altLang="zh-CN"/>
              <a:t>    #</a:t>
            </a:r>
            <a:r>
              <a:rPr lang="zh-CN" altLang="en-US"/>
              <a:t>腐蚀</a:t>
            </a:r>
            <a:endParaRPr lang="zh-CN" altLang="en-US"/>
          </a:p>
          <a:p>
            <a:r>
              <a:rPr lang="zh-CN" altLang="en-US"/>
              <a:t>    </a:t>
            </a:r>
            <a:r>
              <a:rPr lang="en-US" altLang="zh-CN"/>
              <a:t>img_Ero=cv2.erode(thresh,kernel_Ero,iterations=3)</a:t>
            </a:r>
            <a:endParaRPr lang="en-US" altLang="zh-CN"/>
          </a:p>
          <a:p>
            <a:r>
              <a:rPr lang="en-US" altLang="zh-CN"/>
              <a:t>    #</a:t>
            </a:r>
            <a:r>
              <a:rPr lang="zh-CN" altLang="en-US"/>
              <a:t>膨胀</a:t>
            </a:r>
            <a:endParaRPr lang="zh-CN" altLang="en-US"/>
          </a:p>
          <a:p>
            <a:r>
              <a:rPr lang="zh-CN" altLang="en-US"/>
              <a:t>    </a:t>
            </a:r>
            <a:r>
              <a:rPr lang="en-US" altLang="zh-CN"/>
              <a:t>img_Dia=cv2.dilate(img_Ero,kernel_Dia,iterations=1)</a:t>
            </a:r>
            <a:endParaRPr lang="zh-CN" altLang="en-US" dirty="0"/>
          </a:p>
        </p:txBody>
      </p:sp>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32960" y="1292860"/>
            <a:ext cx="6804660" cy="4413885"/>
          </a:xfrm>
          <a:prstGeom prst="rect">
            <a:avLst/>
          </a:prstGeom>
          <a:noFill/>
        </p:spPr>
        <p:txBody>
          <a:bodyPr wrap="square" rtlCol="0">
            <a:no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rPr>
              <a:t>使用 cv2.findContours 函数检测图像中的轮廓，得到轮廓的列表 contouts 和层级信息 h。</a:t>
            </a: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rPr>
              <a:t>遍历轮廓列表 contouts，对每个轮廓进行以下操作：</a:t>
            </a: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b="0" i="0" u="none" strike="noStrike" kern="1200" cap="none" spc="0" normalizeH="0" baseline="0" noProof="0" dirty="0">
                <a:ln>
                  <a:noFill/>
                </a:ln>
                <a:solidFill>
                  <a:schemeClr val="accent3"/>
                </a:solidFill>
                <a:effectLst/>
                <a:uLnTx/>
                <a:uFillTx/>
                <a:cs typeface="+mn-ea"/>
                <a:sym typeface="+mn-lt"/>
              </a:rPr>
              <a:t>a.</a:t>
            </a:r>
            <a:r>
              <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rPr>
              <a:t> 使用 cv2.boundingRect 函数获取轮廓的边界矩形的坐标 (x, y) 和宽高 (w, h)。</a:t>
            </a: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b="0" i="0" u="none" strike="noStrike" kern="1200" cap="none" spc="0" normalizeH="0" baseline="0" noProof="0" dirty="0">
                <a:ln>
                  <a:noFill/>
                </a:ln>
                <a:solidFill>
                  <a:schemeClr val="accent3"/>
                </a:solidFill>
                <a:effectLst/>
                <a:uLnTx/>
                <a:uFillTx/>
                <a:cs typeface="+mn-ea"/>
                <a:sym typeface="+mn-lt"/>
              </a:rPr>
              <a:t>b.</a:t>
            </a:r>
            <a:r>
              <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rPr>
              <a:t> 判断边界矩形的宽度 w 和高度 h 是否都大于 30。</a:t>
            </a: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b="0" i="0" u="none" strike="noStrike" kern="1200" cap="none" spc="0" normalizeH="0" baseline="0" noProof="0" dirty="0">
                <a:ln>
                  <a:noFill/>
                </a:ln>
                <a:solidFill>
                  <a:schemeClr val="accent3"/>
                </a:solidFill>
                <a:effectLst/>
                <a:uLnTx/>
                <a:uFillTx/>
                <a:cs typeface="+mn-ea"/>
                <a:sym typeface="+mn-lt"/>
              </a:rPr>
              <a:t>c.</a:t>
            </a:r>
            <a:r>
              <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rPr>
              <a:t> 如果满足条件，使用 cv2.drawContours 函数在复制的图像 copy_img 上绘制轮廓，颜色为绿色 (0, 255, 0)，线宽为 3。</a:t>
            </a: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b="0" i="0" u="none" strike="noStrike" kern="1200" cap="none" spc="0" normalizeH="0" baseline="0" noProof="0" dirty="0">
                <a:ln>
                  <a:noFill/>
                </a:ln>
                <a:solidFill>
                  <a:schemeClr val="accent3"/>
                </a:solidFill>
                <a:effectLst/>
                <a:uLnTx/>
                <a:uFillTx/>
                <a:cs typeface="+mn-ea"/>
                <a:sym typeface="+mn-lt"/>
              </a:rPr>
              <a:t>d.</a:t>
            </a:r>
            <a:r>
              <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rPr>
              <a:t> 计数器 count 加 1。</a:t>
            </a: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rPr>
              <a:t>如果满足条件的轮廓数量 count 大于等于 5，则输出提示信息 "斑马线" 并返回 zebra_have。</a:t>
            </a: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rPr>
              <a:t>如果满足条件的轮廓数量小于 5，则返回 zebra_no。</a:t>
            </a: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p:txBody>
      </p:sp>
      <p:grpSp>
        <p:nvGrpSpPr>
          <p:cNvPr id="2" name="组合 1"/>
          <p:cNvGrpSpPr/>
          <p:nvPr/>
        </p:nvGrpSpPr>
        <p:grpSpPr>
          <a:xfrm>
            <a:off x="569913" y="1858017"/>
            <a:ext cx="3613038" cy="3613038"/>
            <a:chOff x="1449388" y="2302517"/>
            <a:chExt cx="3613038" cy="3613038"/>
          </a:xfrm>
        </p:grpSpPr>
        <p:sp>
          <p:nvSpPr>
            <p:cNvPr id="10" name="任意多边形 7"/>
            <p:cNvSpPr/>
            <p:nvPr/>
          </p:nvSpPr>
          <p:spPr>
            <a:xfrm>
              <a:off x="1449388" y="2302517"/>
              <a:ext cx="3613038" cy="3613038"/>
            </a:xfrm>
            <a:custGeom>
              <a:avLst/>
              <a:gdLst>
                <a:gd name="connsiteX0" fmla="*/ 0 w 5418667"/>
                <a:gd name="connsiteY0" fmla="*/ 2709334 h 5418667"/>
                <a:gd name="connsiteX1" fmla="*/ 2709334 w 5418667"/>
                <a:gd name="connsiteY1" fmla="*/ 0 h 5418667"/>
                <a:gd name="connsiteX2" fmla="*/ 5418668 w 5418667"/>
                <a:gd name="connsiteY2" fmla="*/ 2709334 h 5418667"/>
                <a:gd name="connsiteX3" fmla="*/ 2709334 w 5418667"/>
                <a:gd name="connsiteY3" fmla="*/ 5418668 h 5418667"/>
                <a:gd name="connsiteX4" fmla="*/ 0 w 5418667"/>
                <a:gd name="connsiteY4" fmla="*/ 2709334 h 541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667" h="5418667">
                  <a:moveTo>
                    <a:pt x="0" y="2709334"/>
                  </a:moveTo>
                  <a:cubicBezTo>
                    <a:pt x="0" y="1213010"/>
                    <a:pt x="1213010" y="0"/>
                    <a:pt x="2709334" y="0"/>
                  </a:cubicBezTo>
                  <a:cubicBezTo>
                    <a:pt x="4205658" y="0"/>
                    <a:pt x="5418668" y="1213010"/>
                    <a:pt x="5418668" y="2709334"/>
                  </a:cubicBezTo>
                  <a:cubicBezTo>
                    <a:pt x="5418668" y="4205658"/>
                    <a:pt x="4205658" y="5418668"/>
                    <a:pt x="2709334" y="5418668"/>
                  </a:cubicBezTo>
                  <a:cubicBezTo>
                    <a:pt x="1213010" y="5418668"/>
                    <a:pt x="0" y="4205658"/>
                    <a:pt x="0" y="2709334"/>
                  </a:cubicBezTo>
                  <a:close/>
                </a:path>
              </a:pathLst>
            </a:custGeom>
            <a:solidFill>
              <a:srgbClr val="002060">
                <a:alpha val="25000"/>
              </a:srgbClr>
            </a:solid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txBody>
            <a:bodyPr spcFirstLastPara="0" vert="horz" wrap="square" lIns="2143828" tIns="462957" rIns="2143828" bIns="4526958" numCol="1" spcCol="1270" anchor="ctr" anchorCtr="0">
              <a:noAutofit/>
            </a:bodyPr>
            <a:lstStyle/>
            <a:p>
              <a:pPr marL="0" marR="0" lvl="0" indent="0" algn="ctr" defTabSz="1200150" rtl="0" eaLnBrk="1" fontAlgn="auto" latinLnBrk="0" hangingPunct="1">
                <a:lnSpc>
                  <a:spcPct val="90000"/>
                </a:lnSpc>
                <a:spcBef>
                  <a:spcPct val="0"/>
                </a:spcBef>
                <a:spcAft>
                  <a:spcPct val="35000"/>
                </a:spcAft>
                <a:buClrTx/>
                <a:buSzTx/>
                <a:buFontTx/>
                <a:buNone/>
                <a:defRPr/>
              </a:pPr>
              <a:endParaRPr kumimoji="0" lang="zh-CN" altLang="en-US" sz="2700" b="0" i="0" u="none" strike="noStrike" kern="1200" cap="none" spc="0" normalizeH="0" baseline="0" noProof="0" dirty="0">
                <a:ln>
                  <a:noFill/>
                </a:ln>
                <a:solidFill>
                  <a:prstClr val="white"/>
                </a:solidFill>
                <a:effectLst/>
                <a:uLnTx/>
                <a:uFillTx/>
                <a:cs typeface="+mn-ea"/>
                <a:sym typeface="+mn-lt"/>
              </a:endParaRPr>
            </a:p>
          </p:txBody>
        </p:sp>
        <p:sp>
          <p:nvSpPr>
            <p:cNvPr id="11" name="任意多边形 8"/>
            <p:cNvSpPr/>
            <p:nvPr/>
          </p:nvSpPr>
          <p:spPr>
            <a:xfrm>
              <a:off x="1726872" y="2848595"/>
              <a:ext cx="2890430" cy="2890430"/>
            </a:xfrm>
            <a:custGeom>
              <a:avLst/>
              <a:gdLst>
                <a:gd name="connsiteX0" fmla="*/ 0 w 4334933"/>
                <a:gd name="connsiteY0" fmla="*/ 2167467 h 4334933"/>
                <a:gd name="connsiteX1" fmla="*/ 2167467 w 4334933"/>
                <a:gd name="connsiteY1" fmla="*/ 0 h 4334933"/>
                <a:gd name="connsiteX2" fmla="*/ 4334934 w 4334933"/>
                <a:gd name="connsiteY2" fmla="*/ 2167467 h 4334933"/>
                <a:gd name="connsiteX3" fmla="*/ 2167467 w 4334933"/>
                <a:gd name="connsiteY3" fmla="*/ 4334934 h 4334933"/>
                <a:gd name="connsiteX4" fmla="*/ 0 w 4334933"/>
                <a:gd name="connsiteY4" fmla="*/ 2167467 h 4334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4933" h="4334933">
                  <a:moveTo>
                    <a:pt x="0" y="2167467"/>
                  </a:moveTo>
                  <a:cubicBezTo>
                    <a:pt x="0" y="970408"/>
                    <a:pt x="970408" y="0"/>
                    <a:pt x="2167467" y="0"/>
                  </a:cubicBezTo>
                  <a:cubicBezTo>
                    <a:pt x="3364526" y="0"/>
                    <a:pt x="4334934" y="970408"/>
                    <a:pt x="4334934" y="2167467"/>
                  </a:cubicBezTo>
                  <a:cubicBezTo>
                    <a:pt x="4334934" y="3364526"/>
                    <a:pt x="3364526" y="4334934"/>
                    <a:pt x="2167467" y="4334934"/>
                  </a:cubicBezTo>
                  <a:cubicBezTo>
                    <a:pt x="970408" y="4334934"/>
                    <a:pt x="0" y="3364526"/>
                    <a:pt x="0" y="2167467"/>
                  </a:cubicBezTo>
                  <a:close/>
                </a:path>
              </a:pathLst>
            </a:custGeom>
            <a:solidFill>
              <a:srgbClr val="002060">
                <a:alpha val="35000"/>
              </a:srgbClr>
            </a:solid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6">
                <a:shade val="80000"/>
                <a:hueOff val="107093"/>
                <a:satOff val="-4299"/>
                <a:lumOff val="9209"/>
                <a:alphaOff val="0"/>
              </a:schemeClr>
            </a:fillRef>
            <a:effectRef idx="0">
              <a:schemeClr val="accent6">
                <a:shade val="80000"/>
                <a:hueOff val="107093"/>
                <a:satOff val="-4299"/>
                <a:lumOff val="9209"/>
                <a:alphaOff val="0"/>
              </a:schemeClr>
            </a:effectRef>
            <a:fontRef idx="minor">
              <a:schemeClr val="lt1"/>
            </a:fontRef>
          </p:style>
          <p:txBody>
            <a:bodyPr spcFirstLastPara="0" vert="horz" wrap="square" lIns="1594849" tIns="445008" rIns="1594849" bIns="3479461" numCol="1" spcCol="1270" anchor="ctr" anchorCtr="0">
              <a:noAutofit/>
            </a:bodyPr>
            <a:lstStyle/>
            <a:p>
              <a:pPr marL="0" marR="0" lvl="0" indent="0" algn="ctr" defTabSz="1155700" rtl="0" eaLnBrk="1" fontAlgn="auto" latinLnBrk="0" hangingPunct="1">
                <a:lnSpc>
                  <a:spcPct val="90000"/>
                </a:lnSpc>
                <a:spcBef>
                  <a:spcPct val="0"/>
                </a:spcBef>
                <a:spcAft>
                  <a:spcPct val="35000"/>
                </a:spcAft>
                <a:buClrTx/>
                <a:buSzTx/>
                <a:buFontTx/>
                <a:buNone/>
                <a:defRPr/>
              </a:pPr>
              <a:endParaRPr kumimoji="0" lang="zh-CN" altLang="en-US" sz="2600" b="0" i="0" u="none" strike="noStrike" kern="1200" cap="none" spc="0" normalizeH="0" baseline="0" noProof="0" dirty="0">
                <a:ln>
                  <a:noFill/>
                </a:ln>
                <a:solidFill>
                  <a:prstClr val="white"/>
                </a:solidFill>
                <a:effectLst/>
                <a:uLnTx/>
                <a:uFillTx/>
                <a:cs typeface="+mn-ea"/>
                <a:sym typeface="+mn-lt"/>
              </a:endParaRPr>
            </a:p>
          </p:txBody>
        </p:sp>
        <p:sp>
          <p:nvSpPr>
            <p:cNvPr id="12" name="任意多边形 9"/>
            <p:cNvSpPr/>
            <p:nvPr/>
          </p:nvSpPr>
          <p:spPr>
            <a:xfrm>
              <a:off x="2088176" y="3571202"/>
              <a:ext cx="2167822" cy="2167822"/>
            </a:xfrm>
            <a:custGeom>
              <a:avLst/>
              <a:gdLst>
                <a:gd name="connsiteX0" fmla="*/ 0 w 3251200"/>
                <a:gd name="connsiteY0" fmla="*/ 1625600 h 3251200"/>
                <a:gd name="connsiteX1" fmla="*/ 1625600 w 3251200"/>
                <a:gd name="connsiteY1" fmla="*/ 0 h 3251200"/>
                <a:gd name="connsiteX2" fmla="*/ 3251200 w 3251200"/>
                <a:gd name="connsiteY2" fmla="*/ 1625600 h 3251200"/>
                <a:gd name="connsiteX3" fmla="*/ 1625600 w 3251200"/>
                <a:gd name="connsiteY3" fmla="*/ 3251200 h 3251200"/>
                <a:gd name="connsiteX4" fmla="*/ 0 w 3251200"/>
                <a:gd name="connsiteY4" fmla="*/ 1625600 h 325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1200" h="3251200">
                  <a:moveTo>
                    <a:pt x="0" y="1625600"/>
                  </a:moveTo>
                  <a:cubicBezTo>
                    <a:pt x="0" y="727806"/>
                    <a:pt x="727806" y="0"/>
                    <a:pt x="1625600" y="0"/>
                  </a:cubicBezTo>
                  <a:cubicBezTo>
                    <a:pt x="2523394" y="0"/>
                    <a:pt x="3251200" y="727806"/>
                    <a:pt x="3251200" y="1625600"/>
                  </a:cubicBezTo>
                  <a:cubicBezTo>
                    <a:pt x="3251200" y="2523394"/>
                    <a:pt x="2523394" y="3251200"/>
                    <a:pt x="1625600" y="3251200"/>
                  </a:cubicBezTo>
                  <a:cubicBezTo>
                    <a:pt x="727806" y="3251200"/>
                    <a:pt x="0" y="2523394"/>
                    <a:pt x="0" y="1625600"/>
                  </a:cubicBezTo>
                  <a:close/>
                </a:path>
              </a:pathLst>
            </a:custGeom>
            <a:solidFill>
              <a:srgbClr val="002060">
                <a:alpha val="45000"/>
              </a:srgbClr>
            </a:solid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6">
                <a:shade val="80000"/>
                <a:hueOff val="214187"/>
                <a:satOff val="-8602"/>
                <a:lumOff val="18419"/>
                <a:alphaOff val="0"/>
              </a:schemeClr>
            </a:fillRef>
            <a:effectRef idx="0">
              <a:schemeClr val="accent6">
                <a:shade val="80000"/>
                <a:hueOff val="214187"/>
                <a:satOff val="-8602"/>
                <a:lumOff val="18419"/>
                <a:alphaOff val="0"/>
              </a:schemeClr>
            </a:effectRef>
            <a:fontRef idx="minor">
              <a:schemeClr val="lt1"/>
            </a:fontRef>
          </p:style>
          <p:txBody>
            <a:bodyPr spcFirstLastPara="0" vert="horz" wrap="square" lIns="1045871" tIns="421640" rIns="1045870" bIns="2453640" numCol="1" spcCol="1270" anchor="ctr" anchorCtr="0">
              <a:noAutofit/>
            </a:bodyPr>
            <a:lstStyle/>
            <a:p>
              <a:pPr marL="0" marR="0" lvl="0" indent="0" algn="ctr" defTabSz="1111250" rtl="0" eaLnBrk="1" fontAlgn="auto" latinLnBrk="0" hangingPunct="1">
                <a:lnSpc>
                  <a:spcPct val="90000"/>
                </a:lnSpc>
                <a:spcBef>
                  <a:spcPct val="0"/>
                </a:spcBef>
                <a:spcAft>
                  <a:spcPct val="35000"/>
                </a:spcAft>
                <a:buClrTx/>
                <a:buSzTx/>
                <a:buFontTx/>
                <a:buNone/>
                <a:defRPr/>
              </a:pPr>
              <a:endParaRPr kumimoji="0" lang="zh-CN" altLang="en-US" sz="2500" b="0" i="0" u="none" strike="noStrike" kern="1200" cap="none" spc="0" normalizeH="0" baseline="0" noProof="0" dirty="0">
                <a:ln>
                  <a:noFill/>
                </a:ln>
                <a:solidFill>
                  <a:prstClr val="white"/>
                </a:solidFill>
                <a:effectLst/>
                <a:uLnTx/>
                <a:uFillTx/>
                <a:cs typeface="+mn-ea"/>
                <a:sym typeface="+mn-lt"/>
              </a:endParaRPr>
            </a:p>
          </p:txBody>
        </p:sp>
        <p:sp>
          <p:nvSpPr>
            <p:cNvPr id="13" name="任意多边形 10"/>
            <p:cNvSpPr/>
            <p:nvPr/>
          </p:nvSpPr>
          <p:spPr>
            <a:xfrm>
              <a:off x="2449480" y="4293809"/>
              <a:ext cx="1445215" cy="1445215"/>
            </a:xfrm>
            <a:custGeom>
              <a:avLst/>
              <a:gdLst>
                <a:gd name="connsiteX0" fmla="*/ 0 w 2167466"/>
                <a:gd name="connsiteY0" fmla="*/ 1083733 h 2167466"/>
                <a:gd name="connsiteX1" fmla="*/ 1083733 w 2167466"/>
                <a:gd name="connsiteY1" fmla="*/ 0 h 2167466"/>
                <a:gd name="connsiteX2" fmla="*/ 2167466 w 2167466"/>
                <a:gd name="connsiteY2" fmla="*/ 1083733 h 2167466"/>
                <a:gd name="connsiteX3" fmla="*/ 1083733 w 2167466"/>
                <a:gd name="connsiteY3" fmla="*/ 2167466 h 2167466"/>
                <a:gd name="connsiteX4" fmla="*/ 0 w 2167466"/>
                <a:gd name="connsiteY4" fmla="*/ 1083733 h 2167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466" h="2167466">
                  <a:moveTo>
                    <a:pt x="0" y="1083733"/>
                  </a:moveTo>
                  <a:cubicBezTo>
                    <a:pt x="0" y="485204"/>
                    <a:pt x="485204" y="0"/>
                    <a:pt x="1083733" y="0"/>
                  </a:cubicBezTo>
                  <a:cubicBezTo>
                    <a:pt x="1682262" y="0"/>
                    <a:pt x="2167466" y="485204"/>
                    <a:pt x="2167466" y="1083733"/>
                  </a:cubicBezTo>
                  <a:cubicBezTo>
                    <a:pt x="2167466" y="1682262"/>
                    <a:pt x="1682262" y="2167466"/>
                    <a:pt x="1083733" y="2167466"/>
                  </a:cubicBezTo>
                  <a:cubicBezTo>
                    <a:pt x="485204" y="2167466"/>
                    <a:pt x="0" y="1682262"/>
                    <a:pt x="0" y="1083733"/>
                  </a:cubicBezTo>
                  <a:close/>
                </a:path>
              </a:pathLst>
            </a:custGeom>
            <a:solidFill>
              <a:srgbClr val="002060"/>
            </a:solid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6">
                <a:shade val="80000"/>
                <a:hueOff val="321280"/>
                <a:satOff val="-12905"/>
                <a:lumOff val="27628"/>
                <a:alphaOff val="0"/>
              </a:schemeClr>
            </a:fillRef>
            <a:effectRef idx="0">
              <a:schemeClr val="accent6">
                <a:shade val="80000"/>
                <a:hueOff val="321280"/>
                <a:satOff val="-12905"/>
                <a:lumOff val="27628"/>
                <a:alphaOff val="0"/>
              </a:schemeClr>
            </a:effectRef>
            <a:fontRef idx="minor">
              <a:schemeClr val="lt1"/>
            </a:fontRef>
          </p:style>
          <p:txBody>
            <a:bodyPr spcFirstLastPara="0" vert="horz" wrap="square" lIns="566338" tIns="790786" rIns="566338" bIns="790787" numCol="1" spcCol="1270" anchor="ctr" anchorCtr="0">
              <a:noAutofit/>
            </a:bodyPr>
            <a:lstStyle/>
            <a:p>
              <a:pPr marL="0" marR="0" lvl="0" indent="0" algn="ctr" defTabSz="1555750" rtl="0" eaLnBrk="1" fontAlgn="auto" latinLnBrk="0" hangingPunct="1">
                <a:lnSpc>
                  <a:spcPct val="90000"/>
                </a:lnSpc>
                <a:spcBef>
                  <a:spcPct val="0"/>
                </a:spcBef>
                <a:spcAft>
                  <a:spcPct val="35000"/>
                </a:spcAft>
                <a:buClrTx/>
                <a:buSzTx/>
                <a:buFontTx/>
                <a:buNone/>
                <a:defRPr/>
              </a:pPr>
              <a:endParaRPr kumimoji="0" lang="zh-CN" altLang="en-US" sz="3500" b="0" i="0" u="none" strike="noStrike" kern="1200" cap="none" spc="0" normalizeH="0" baseline="0" noProof="0" dirty="0">
                <a:ln>
                  <a:noFill/>
                </a:ln>
                <a:solidFill>
                  <a:prstClr val="white"/>
                </a:solidFill>
                <a:effectLst/>
                <a:uLnTx/>
                <a:uFillTx/>
                <a:cs typeface="+mn-ea"/>
                <a:sym typeface="+mn-lt"/>
              </a:endParaRPr>
            </a:p>
          </p:txBody>
        </p:sp>
        <p:sp>
          <p:nvSpPr>
            <p:cNvPr id="14" name="文本框 13"/>
            <p:cNvSpPr txBox="1"/>
            <p:nvPr/>
          </p:nvSpPr>
          <p:spPr>
            <a:xfrm>
              <a:off x="2828883" y="4482711"/>
              <a:ext cx="686406"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ONE</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5" name="文本框 14"/>
            <p:cNvSpPr txBox="1"/>
            <p:nvPr/>
          </p:nvSpPr>
          <p:spPr>
            <a:xfrm>
              <a:off x="2799260" y="3760104"/>
              <a:ext cx="745653"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TWO</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文本框 15"/>
            <p:cNvSpPr txBox="1"/>
            <p:nvPr/>
          </p:nvSpPr>
          <p:spPr>
            <a:xfrm>
              <a:off x="2722283" y="3038631"/>
              <a:ext cx="89960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THREE</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文本框 16"/>
            <p:cNvSpPr txBox="1"/>
            <p:nvPr/>
          </p:nvSpPr>
          <p:spPr>
            <a:xfrm>
              <a:off x="2718275" y="2302625"/>
              <a:ext cx="81945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FOUR</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18" name="文本框 17"/>
          <p:cNvSpPr txBox="1"/>
          <p:nvPr/>
        </p:nvSpPr>
        <p:spPr>
          <a:xfrm>
            <a:off x="4121785" y="213360"/>
            <a:ext cx="3618230" cy="909955"/>
          </a:xfrm>
          <a:prstGeom prst="rect">
            <a:avLst/>
          </a:prstGeom>
          <a:noFill/>
        </p:spPr>
        <p:txBody>
          <a:bodyPr wrap="none" rtlCol="0">
            <a:noAutofit/>
            <a:scene3d>
              <a:camera prst="orthographicFront"/>
              <a:lightRig rig="threePt" dir="t"/>
            </a:scene3d>
            <a:sp3d contourW="12700"/>
          </a:bodyPr>
          <a:lstStyle/>
          <a:p>
            <a:pPr algn="l" defTabSz="914400">
              <a:defRPr/>
            </a:pPr>
            <a:r>
              <a:rPr lang="zh-CN" altLang="en-US" sz="4800" b="1" spc="600" dirty="0">
                <a:cs typeface="+mn-ea"/>
                <a:sym typeface="+mn-lt"/>
              </a:rPr>
              <a:t>周方朔</a:t>
            </a:r>
            <a:r>
              <a:rPr lang="en-US" altLang="zh-CN" sz="4800" b="1" spc="600" dirty="0">
                <a:cs typeface="+mn-ea"/>
                <a:sym typeface="+mn-lt"/>
              </a:rPr>
              <a:t>part</a:t>
            </a:r>
            <a:r>
              <a:rPr lang="zh-CN" altLang="en-US" sz="1800" b="1" spc="600" dirty="0">
                <a:cs typeface="+mn-ea"/>
                <a:sym typeface="+mn-lt"/>
              </a:rPr>
              <a:t>（</a:t>
            </a:r>
            <a:r>
              <a:rPr lang="zh-CN" altLang="en-US" b="1" spc="600" dirty="0">
                <a:cs typeface="+mn-ea"/>
                <a:sym typeface="+mn-lt"/>
              </a:rPr>
              <a:t>斑马线轮廓判断）</a:t>
            </a:r>
            <a:endParaRPr lang="en-US" altLang="zh-CN" b="1" spc="600" dirty="0">
              <a:cs typeface="+mn-ea"/>
              <a:sym typeface="+mn-lt"/>
            </a:endParaRPr>
          </a:p>
        </p:txBody>
      </p:sp>
      <p:sp>
        <p:nvSpPr>
          <p:cNvPr id="19" name="6"/>
          <p:cNvSpPr/>
          <p:nvPr/>
        </p:nvSpPr>
        <p:spPr bwMode="auto">
          <a:xfrm rot="5400000">
            <a:off x="5398385" y="113415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sp>
        <p:nvSpPr>
          <p:cNvPr id="20" name="6"/>
          <p:cNvSpPr/>
          <p:nvPr/>
        </p:nvSpPr>
        <p:spPr bwMode="auto">
          <a:xfrm rot="5400000">
            <a:off x="5669618" y="113415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sp>
        <p:nvSpPr>
          <p:cNvPr id="21" name="6"/>
          <p:cNvSpPr/>
          <p:nvPr/>
        </p:nvSpPr>
        <p:spPr bwMode="auto">
          <a:xfrm rot="5400000">
            <a:off x="5940851" y="113415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sp>
        <p:nvSpPr>
          <p:cNvPr id="22" name="6"/>
          <p:cNvSpPr/>
          <p:nvPr/>
        </p:nvSpPr>
        <p:spPr bwMode="auto">
          <a:xfrm rot="5400000">
            <a:off x="6212084" y="113415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93238" y="1004579"/>
            <a:ext cx="755332" cy="755332"/>
            <a:chOff x="2073007" y="2225818"/>
            <a:chExt cx="588755" cy="588755"/>
          </a:xfrm>
        </p:grpSpPr>
        <p:sp>
          <p:nvSpPr>
            <p:cNvPr id="7" name="椭圆 6"/>
            <p:cNvSpPr/>
            <p:nvPr/>
          </p:nvSpPr>
          <p:spPr>
            <a:xfrm>
              <a:off x="2073007" y="2225818"/>
              <a:ext cx="588755" cy="588755"/>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 name="文本框 7"/>
            <p:cNvSpPr txBox="1"/>
            <p:nvPr/>
          </p:nvSpPr>
          <p:spPr>
            <a:xfrm>
              <a:off x="2175910" y="2246794"/>
              <a:ext cx="431528" cy="4548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cs typeface="+mn-ea"/>
                  <a:sym typeface="+mn-lt"/>
                </a:rPr>
                <a:t>1</a:t>
              </a:r>
              <a:endParaRPr kumimoji="0" lang="zh-CN" altLang="en-US" sz="3200" b="0" i="0" u="none" strike="noStrike" kern="1200" cap="none" spc="0" normalizeH="0" baseline="0" noProof="0" dirty="0">
                <a:ln>
                  <a:noFill/>
                </a:ln>
                <a:solidFill>
                  <a:prstClr val="white"/>
                </a:solidFill>
                <a:effectLst/>
                <a:uLnTx/>
                <a:uFillTx/>
                <a:cs typeface="+mn-ea"/>
                <a:sym typeface="+mn-lt"/>
              </a:endParaRPr>
            </a:p>
          </p:txBody>
        </p:sp>
      </p:grpSp>
      <p:sp>
        <p:nvSpPr>
          <p:cNvPr id="15" name="文本框 16"/>
          <p:cNvSpPr txBox="1"/>
          <p:nvPr/>
        </p:nvSpPr>
        <p:spPr>
          <a:xfrm>
            <a:off x="1734185" y="1192530"/>
            <a:ext cx="9381490" cy="375920"/>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002060"/>
                </a:solidFill>
                <a:effectLst/>
                <a:uLnTx/>
                <a:uFillTx/>
                <a:cs typeface="+mn-ea"/>
                <a:sym typeface="+mn-lt"/>
              </a:rPr>
              <a:t>cv2.findContours(thresh, cv2.RETR_TREE, cv2.CHAIN_APPROX_SIMPLE)</a:t>
            </a:r>
            <a:endParaRPr kumimoji="0" lang="zh-CN" altLang="en-US" sz="2000" b="1" i="0" u="none" strike="noStrike" kern="0" cap="none" spc="0" normalizeH="0" baseline="0" noProof="0" dirty="0">
              <a:ln>
                <a:noFill/>
              </a:ln>
              <a:solidFill>
                <a:srgbClr val="002060"/>
              </a:solidFill>
              <a:effectLst/>
              <a:uLnTx/>
              <a:uFillTx/>
              <a:cs typeface="+mn-ea"/>
              <a:sym typeface="+mn-lt"/>
            </a:endParaRPr>
          </a:p>
        </p:txBody>
      </p:sp>
      <p:sp>
        <p:nvSpPr>
          <p:cNvPr id="16" name="矩形 15"/>
          <p:cNvSpPr/>
          <p:nvPr/>
        </p:nvSpPr>
        <p:spPr>
          <a:xfrm>
            <a:off x="693420" y="1569085"/>
            <a:ext cx="11499215" cy="5196840"/>
          </a:xfrm>
          <a:prstGeom prst="rect">
            <a:avLst/>
          </a:prstGeom>
        </p:spPr>
        <p:txBody>
          <a:bodyPr wrap="square" lIns="68580" tIns="34290" rIns="68580" bIns="34290">
            <a:noAutofit/>
          </a:bodyPr>
          <a:lstStyle/>
          <a:p>
            <a:pPr lvl="0">
              <a:lnSpc>
                <a:spcPct val="150000"/>
              </a:lnSpc>
              <a:defRPr/>
            </a:pPr>
            <a:r>
              <a:rPr lang="en-US" altLang="zh-CN" sz="2000" dirty="0">
                <a:solidFill>
                  <a:prstClr val="black">
                    <a:lumMod val="85000"/>
                    <a:lumOff val="15000"/>
                  </a:prstClr>
                </a:solidFill>
                <a:cs typeface="+mn-ea"/>
                <a:sym typeface="+mn-lt"/>
              </a:rPr>
              <a:t>       </a:t>
            </a:r>
            <a:r>
              <a:rPr lang="zh-CN" altLang="en-US" sz="2000" dirty="0">
                <a:solidFill>
                  <a:prstClr val="black">
                    <a:lumMod val="85000"/>
                    <a:lumOff val="15000"/>
                  </a:prstClr>
                </a:solidFill>
                <a:cs typeface="+mn-ea"/>
                <a:sym typeface="+mn-lt"/>
              </a:rPr>
              <a:t>通常，为了提高物体轮廓检测的准确率，首先要将彩色图像或者灰度图像处理成二值图像（黑白图像），这样可以在不丢失轮廓信息的前提下降低图像语义信息的复杂度，更有助于我们准确地分析物体轮廓。因此，在opencv里边，</a:t>
            </a:r>
            <a:r>
              <a:rPr lang="zh-CN" altLang="en-US" sz="2000" dirty="0">
                <a:solidFill>
                  <a:srgbClr val="FF0000"/>
                </a:solidFill>
                <a:cs typeface="+mn-ea"/>
                <a:sym typeface="+mn-lt"/>
              </a:rPr>
              <a:t>寻找轮廓的过程更像是在黑色背景中寻找白色物体。</a:t>
            </a:r>
            <a:endParaRPr lang="zh-CN" altLang="en-US" sz="2000" dirty="0">
              <a:solidFill>
                <a:prstClr val="black">
                  <a:lumMod val="85000"/>
                  <a:lumOff val="15000"/>
                </a:prstClr>
              </a:solidFill>
              <a:cs typeface="+mn-ea"/>
              <a:sym typeface="+mn-lt"/>
            </a:endParaRPr>
          </a:p>
          <a:p>
            <a:pPr lvl="0">
              <a:lnSpc>
                <a:spcPct val="150000"/>
              </a:lnSpc>
              <a:defRPr/>
            </a:pPr>
            <a:r>
              <a:rPr lang="zh-CN" altLang="en-US" sz="2000" b="1" dirty="0">
                <a:solidFill>
                  <a:prstClr val="black">
                    <a:lumMod val="85000"/>
                    <a:lumOff val="15000"/>
                  </a:prstClr>
                </a:solidFill>
                <a:cs typeface="+mn-ea"/>
                <a:sym typeface="+mn-lt"/>
              </a:rPr>
              <a:t>输入：</a:t>
            </a:r>
            <a:endParaRPr lang="zh-CN" altLang="en-US" sz="2000" b="1" dirty="0">
              <a:solidFill>
                <a:prstClr val="black">
                  <a:lumMod val="85000"/>
                  <a:lumOff val="15000"/>
                </a:prstClr>
              </a:solidFill>
              <a:cs typeface="+mn-ea"/>
              <a:sym typeface="+mn-lt"/>
            </a:endParaRPr>
          </a:p>
          <a:p>
            <a:pPr lvl="0">
              <a:lnSpc>
                <a:spcPct val="150000"/>
              </a:lnSpc>
              <a:defRPr/>
            </a:pPr>
            <a:r>
              <a:rPr lang="en-US" altLang="zh-CN" sz="2000" dirty="0">
                <a:solidFill>
                  <a:prstClr val="black">
                    <a:lumMod val="85000"/>
                    <a:lumOff val="15000"/>
                  </a:prstClr>
                </a:solidFill>
                <a:cs typeface="+mn-ea"/>
                <a:sym typeface="+mn-lt"/>
              </a:rPr>
              <a:t>       </a:t>
            </a:r>
            <a:r>
              <a:rPr lang="zh-CN" altLang="en-US" sz="2000" dirty="0">
                <a:solidFill>
                  <a:prstClr val="black">
                    <a:lumMod val="85000"/>
                    <a:lumOff val="15000"/>
                  </a:prstClr>
                </a:solidFill>
                <a:cs typeface="+mn-ea"/>
                <a:sym typeface="+mn-lt"/>
              </a:rPr>
              <a:t>thresh：图像数据（二值图像或经过Canny算法处理之后的图像）；</a:t>
            </a:r>
            <a:endParaRPr lang="zh-CN" altLang="en-US" sz="2000" dirty="0">
              <a:solidFill>
                <a:prstClr val="black">
                  <a:lumMod val="85000"/>
                  <a:lumOff val="15000"/>
                </a:prstClr>
              </a:solidFill>
              <a:cs typeface="+mn-ea"/>
              <a:sym typeface="+mn-lt"/>
            </a:endParaRPr>
          </a:p>
          <a:p>
            <a:pPr lvl="0">
              <a:lnSpc>
                <a:spcPct val="150000"/>
              </a:lnSpc>
              <a:defRPr/>
            </a:pPr>
            <a:r>
              <a:rPr lang="en-US" altLang="zh-CN" sz="2000" dirty="0">
                <a:solidFill>
                  <a:prstClr val="black">
                    <a:lumMod val="85000"/>
                    <a:lumOff val="15000"/>
                  </a:prstClr>
                </a:solidFill>
                <a:cs typeface="+mn-ea"/>
                <a:sym typeface="+mn-lt"/>
              </a:rPr>
              <a:t>       </a:t>
            </a:r>
            <a:r>
              <a:rPr lang="zh-CN" altLang="en-US" sz="2000" dirty="0">
                <a:solidFill>
                  <a:prstClr val="black">
                    <a:lumMod val="85000"/>
                    <a:lumOff val="15000"/>
                  </a:prstClr>
                </a:solidFill>
                <a:cs typeface="+mn-ea"/>
                <a:sym typeface="+mn-lt"/>
              </a:rPr>
              <a:t>cv2.RETR_TREE：轮廓检索方式；</a:t>
            </a:r>
            <a:endParaRPr lang="zh-CN" altLang="en-US" sz="2000" dirty="0">
              <a:solidFill>
                <a:prstClr val="black">
                  <a:lumMod val="85000"/>
                  <a:lumOff val="15000"/>
                </a:prstClr>
              </a:solidFill>
              <a:cs typeface="+mn-ea"/>
              <a:sym typeface="+mn-lt"/>
            </a:endParaRPr>
          </a:p>
          <a:p>
            <a:pPr lvl="0">
              <a:lnSpc>
                <a:spcPct val="150000"/>
              </a:lnSpc>
              <a:defRPr/>
            </a:pPr>
            <a:r>
              <a:rPr lang="en-US" altLang="zh-CN" sz="2000" dirty="0">
                <a:solidFill>
                  <a:prstClr val="black">
                    <a:lumMod val="85000"/>
                    <a:lumOff val="15000"/>
                  </a:prstClr>
                </a:solidFill>
                <a:cs typeface="+mn-ea"/>
                <a:sym typeface="+mn-lt"/>
              </a:rPr>
              <a:t>       </a:t>
            </a:r>
            <a:r>
              <a:rPr lang="zh-CN" altLang="en-US" sz="2000" dirty="0">
                <a:solidFill>
                  <a:prstClr val="black">
                    <a:lumMod val="85000"/>
                    <a:lumOff val="15000"/>
                  </a:prstClr>
                </a:solidFill>
                <a:cs typeface="+mn-ea"/>
                <a:sym typeface="+mn-lt"/>
              </a:rPr>
              <a:t>cv2.CHAIN_APPROX_SIMPLE：轮廓的估计方法。</a:t>
            </a:r>
            <a:endParaRPr lang="zh-CN" altLang="en-US" sz="2000" dirty="0">
              <a:solidFill>
                <a:prstClr val="black">
                  <a:lumMod val="85000"/>
                  <a:lumOff val="15000"/>
                </a:prstClr>
              </a:solidFill>
              <a:cs typeface="+mn-ea"/>
              <a:sym typeface="+mn-lt"/>
            </a:endParaRPr>
          </a:p>
          <a:p>
            <a:pPr lvl="0">
              <a:lnSpc>
                <a:spcPct val="150000"/>
              </a:lnSpc>
              <a:defRPr/>
            </a:pPr>
            <a:r>
              <a:rPr lang="zh-CN" altLang="en-US" sz="2000" b="1" dirty="0">
                <a:solidFill>
                  <a:prstClr val="black">
                    <a:lumMod val="85000"/>
                    <a:lumOff val="15000"/>
                  </a:prstClr>
                </a:solidFill>
                <a:cs typeface="+mn-ea"/>
                <a:sym typeface="+mn-lt"/>
              </a:rPr>
              <a:t>输出：</a:t>
            </a:r>
            <a:endParaRPr lang="zh-CN" altLang="en-US" sz="2000" b="1" dirty="0">
              <a:solidFill>
                <a:prstClr val="black">
                  <a:lumMod val="85000"/>
                  <a:lumOff val="15000"/>
                </a:prstClr>
              </a:solidFill>
              <a:cs typeface="+mn-ea"/>
              <a:sym typeface="+mn-lt"/>
            </a:endParaRPr>
          </a:p>
          <a:p>
            <a:pPr lvl="0">
              <a:lnSpc>
                <a:spcPct val="150000"/>
              </a:lnSpc>
              <a:defRPr/>
            </a:pPr>
            <a:r>
              <a:rPr lang="en-US" altLang="zh-CN" sz="2000" dirty="0">
                <a:solidFill>
                  <a:prstClr val="black">
                    <a:lumMod val="85000"/>
                    <a:lumOff val="15000"/>
                  </a:prstClr>
                </a:solidFill>
                <a:cs typeface="+mn-ea"/>
                <a:sym typeface="+mn-lt"/>
              </a:rPr>
              <a:t>       </a:t>
            </a:r>
            <a:r>
              <a:rPr lang="zh-CN" altLang="en-US" sz="2000" dirty="0">
                <a:solidFill>
                  <a:prstClr val="black">
                    <a:lumMod val="85000"/>
                    <a:lumOff val="15000"/>
                  </a:prstClr>
                </a:solidFill>
                <a:cs typeface="+mn-ea"/>
                <a:sym typeface="+mn-lt"/>
              </a:rPr>
              <a:t>contours：一个包含了图像中所有轮廓的list对象。其中每一个独立的轮廓信息以边界点坐标（x,y）的形式储存在numpy数组中；</a:t>
            </a:r>
            <a:endParaRPr lang="zh-CN" altLang="en-US" sz="2000" dirty="0">
              <a:solidFill>
                <a:prstClr val="black">
                  <a:lumMod val="85000"/>
                  <a:lumOff val="15000"/>
                </a:prstClr>
              </a:solidFill>
              <a:cs typeface="+mn-ea"/>
              <a:sym typeface="+mn-lt"/>
            </a:endParaRPr>
          </a:p>
          <a:p>
            <a:pPr lvl="0">
              <a:lnSpc>
                <a:spcPct val="150000"/>
              </a:lnSpc>
              <a:defRPr/>
            </a:pPr>
            <a:r>
              <a:rPr lang="en-US" altLang="zh-CN" sz="2000" dirty="0">
                <a:solidFill>
                  <a:prstClr val="black">
                    <a:lumMod val="85000"/>
                    <a:lumOff val="15000"/>
                  </a:prstClr>
                </a:solidFill>
                <a:cs typeface="+mn-ea"/>
                <a:sym typeface="+mn-lt"/>
              </a:rPr>
              <a:t>       </a:t>
            </a:r>
            <a:r>
              <a:rPr lang="zh-CN" altLang="en-US" sz="2000" dirty="0">
                <a:solidFill>
                  <a:prstClr val="black">
                    <a:lumMod val="85000"/>
                    <a:lumOff val="15000"/>
                  </a:prstClr>
                </a:solidFill>
                <a:cs typeface="+mn-ea"/>
                <a:sym typeface="+mn-lt"/>
              </a:rPr>
              <a:t>hierarchy：</a:t>
            </a:r>
            <a:r>
              <a:rPr lang="zh-CN" altLang="en-US" sz="2000" dirty="0">
                <a:solidFill>
                  <a:prstClr val="black">
                    <a:lumMod val="85000"/>
                    <a:lumOff val="15000"/>
                  </a:prstClr>
                </a:solidFill>
                <a:cs typeface="+mn-ea"/>
                <a:sym typeface="+mn-lt"/>
              </a:rPr>
              <a:t>不常用。</a:t>
            </a:r>
            <a:endParaRPr lang="zh-CN" altLang="en-US" sz="2000" dirty="0">
              <a:solidFill>
                <a:prstClr val="black">
                  <a:lumMod val="85000"/>
                  <a:lumOff val="15000"/>
                </a:prstClr>
              </a:solidFill>
              <a:cs typeface="+mn-ea"/>
              <a:sym typeface="+mn-lt"/>
            </a:endParaRPr>
          </a:p>
        </p:txBody>
      </p:sp>
      <p:sp>
        <p:nvSpPr>
          <p:cNvPr id="21" name="文本框 20"/>
          <p:cNvSpPr txBox="1"/>
          <p:nvPr/>
        </p:nvSpPr>
        <p:spPr>
          <a:xfrm>
            <a:off x="4854981" y="119814"/>
            <a:ext cx="2316480" cy="645160"/>
          </a:xfrm>
          <a:prstGeom prst="rect">
            <a:avLst/>
          </a:prstGeom>
          <a:noFill/>
        </p:spPr>
        <p:txBody>
          <a:bodyPr wrap="none" rtlCol="0">
            <a:spAutoFit/>
            <a:scene3d>
              <a:camera prst="orthographicFront"/>
              <a:lightRig rig="threePt" dir="t"/>
            </a:scene3d>
            <a:sp3d contourW="12700"/>
          </a:bodyPr>
          <a:lstStyle/>
          <a:p>
            <a:pPr defTabSz="914400">
              <a:defRPr/>
            </a:pPr>
            <a:r>
              <a:rPr lang="zh-CN" altLang="en-US" sz="3600" b="1" spc="600" dirty="0">
                <a:cs typeface="+mn-ea"/>
                <a:sym typeface="+mn-lt"/>
              </a:rPr>
              <a:t>函数说明</a:t>
            </a:r>
            <a:endParaRPr lang="zh-CN" altLang="en-US" sz="3600" b="1" spc="600" dirty="0">
              <a:cs typeface="+mn-ea"/>
              <a:sym typeface="+mn-lt"/>
            </a:endParaRPr>
          </a:p>
        </p:txBody>
      </p:sp>
      <p:sp>
        <p:nvSpPr>
          <p:cNvPr id="22" name="6"/>
          <p:cNvSpPr/>
          <p:nvPr/>
        </p:nvSpPr>
        <p:spPr bwMode="auto">
          <a:xfrm rot="5400000">
            <a:off x="5531735" y="88777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sp>
        <p:nvSpPr>
          <p:cNvPr id="23" name="6"/>
          <p:cNvSpPr/>
          <p:nvPr/>
        </p:nvSpPr>
        <p:spPr bwMode="auto">
          <a:xfrm rot="5400000">
            <a:off x="5802968" y="88777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sp>
        <p:nvSpPr>
          <p:cNvPr id="24" name="6"/>
          <p:cNvSpPr/>
          <p:nvPr/>
        </p:nvSpPr>
        <p:spPr bwMode="auto">
          <a:xfrm rot="5400000">
            <a:off x="6074201" y="88777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sp>
        <p:nvSpPr>
          <p:cNvPr id="25" name="6"/>
          <p:cNvSpPr/>
          <p:nvPr/>
        </p:nvSpPr>
        <p:spPr bwMode="auto">
          <a:xfrm rot="5400000">
            <a:off x="6345434" y="88777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75966" y="1201321"/>
            <a:ext cx="755332" cy="755332"/>
            <a:chOff x="2073007" y="3267086"/>
            <a:chExt cx="588755" cy="588755"/>
          </a:xfrm>
        </p:grpSpPr>
        <p:sp>
          <p:nvSpPr>
            <p:cNvPr id="10" name="椭圆 9"/>
            <p:cNvSpPr/>
            <p:nvPr/>
          </p:nvSpPr>
          <p:spPr>
            <a:xfrm>
              <a:off x="2073007" y="3267086"/>
              <a:ext cx="588755" cy="588755"/>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 name="文本框 10"/>
            <p:cNvSpPr txBox="1"/>
            <p:nvPr/>
          </p:nvSpPr>
          <p:spPr>
            <a:xfrm>
              <a:off x="2175910" y="3289480"/>
              <a:ext cx="431528" cy="4548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cs typeface="+mn-ea"/>
                  <a:sym typeface="+mn-lt"/>
                </a:rPr>
                <a:t>2</a:t>
              </a:r>
              <a:endParaRPr kumimoji="0" lang="zh-CN" altLang="en-US" sz="3200" b="0" i="0" u="none" strike="noStrike" kern="1200" cap="none" spc="0" normalizeH="0" baseline="0" noProof="0" dirty="0">
                <a:ln>
                  <a:noFill/>
                </a:ln>
                <a:solidFill>
                  <a:prstClr val="white"/>
                </a:solidFill>
                <a:effectLst/>
                <a:uLnTx/>
                <a:uFillTx/>
                <a:cs typeface="+mn-ea"/>
                <a:sym typeface="+mn-lt"/>
              </a:endParaRPr>
            </a:p>
          </p:txBody>
        </p:sp>
      </p:grpSp>
      <p:sp>
        <p:nvSpPr>
          <p:cNvPr id="17" name="文本框 18"/>
          <p:cNvSpPr txBox="1"/>
          <p:nvPr/>
        </p:nvSpPr>
        <p:spPr>
          <a:xfrm>
            <a:off x="1744345" y="1349375"/>
            <a:ext cx="3797300" cy="437515"/>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2060"/>
                </a:solidFill>
                <a:effectLst/>
                <a:uLnTx/>
                <a:uFillTx/>
                <a:cs typeface="+mn-ea"/>
                <a:sym typeface="+mn-lt"/>
              </a:rPr>
              <a:t>cv2.boundingRect(cnt)</a:t>
            </a:r>
            <a:endParaRPr kumimoji="0" lang="zh-CN" altLang="en-US" sz="2400" b="1" i="0" u="none" strike="noStrike" kern="0" cap="none" spc="0" normalizeH="0" baseline="0" noProof="0" dirty="0">
              <a:ln>
                <a:noFill/>
              </a:ln>
              <a:solidFill>
                <a:srgbClr val="002060"/>
              </a:solidFill>
              <a:effectLst/>
              <a:uLnTx/>
              <a:uFillTx/>
              <a:cs typeface="+mn-ea"/>
              <a:sym typeface="+mn-lt"/>
            </a:endParaRPr>
          </a:p>
        </p:txBody>
      </p:sp>
      <p:sp>
        <p:nvSpPr>
          <p:cNvPr id="18" name="矩形 17"/>
          <p:cNvSpPr/>
          <p:nvPr/>
        </p:nvSpPr>
        <p:spPr>
          <a:xfrm>
            <a:off x="1697990" y="3429000"/>
            <a:ext cx="8795385" cy="1453515"/>
          </a:xfrm>
          <a:prstGeom prst="rect">
            <a:avLst/>
          </a:prstGeom>
        </p:spPr>
        <p:txBody>
          <a:bodyPr wrap="square" lIns="68580" tIns="34290" rIns="68580" bIns="34290">
            <a:spAutoFit/>
          </a:bodyPr>
          <a:lstStyle/>
          <a:p>
            <a:pPr lvl="0">
              <a:lnSpc>
                <a:spcPct val="150000"/>
              </a:lnSpc>
              <a:defRPr/>
            </a:pPr>
            <a:r>
              <a:rPr lang="zh-CN" altLang="en-US" sz="2000" dirty="0">
                <a:solidFill>
                  <a:prstClr val="black">
                    <a:lumMod val="85000"/>
                    <a:lumOff val="15000"/>
                  </a:prstClr>
                </a:solidFill>
                <a:cs typeface="+mn-ea"/>
                <a:sym typeface="+mn-lt"/>
              </a:rPr>
              <a:t>cnt是一个轮廓点集合，也就是它的参数，可以通过cv2.findContours获取；</a:t>
            </a:r>
            <a:endParaRPr lang="zh-CN" altLang="en-US" sz="2000" dirty="0">
              <a:solidFill>
                <a:prstClr val="black">
                  <a:lumMod val="85000"/>
                  <a:lumOff val="15000"/>
                </a:prstClr>
              </a:solidFill>
              <a:cs typeface="+mn-ea"/>
              <a:sym typeface="+mn-lt"/>
            </a:endParaRPr>
          </a:p>
          <a:p>
            <a:pPr lvl="0">
              <a:lnSpc>
                <a:spcPct val="150000"/>
              </a:lnSpc>
              <a:defRPr/>
            </a:pPr>
            <a:r>
              <a:rPr lang="zh-CN" altLang="en-US" sz="2000" dirty="0">
                <a:solidFill>
                  <a:prstClr val="black">
                    <a:lumMod val="85000"/>
                    <a:lumOff val="15000"/>
                  </a:prstClr>
                </a:solidFill>
                <a:cs typeface="+mn-ea"/>
                <a:sym typeface="+mn-lt"/>
              </a:rPr>
              <a:t>返回四个值，分别是x，y，w，h；</a:t>
            </a:r>
            <a:endParaRPr lang="zh-CN" altLang="en-US" sz="2000" dirty="0">
              <a:solidFill>
                <a:prstClr val="black">
                  <a:lumMod val="85000"/>
                  <a:lumOff val="15000"/>
                </a:prstClr>
              </a:solidFill>
              <a:cs typeface="+mn-ea"/>
              <a:sym typeface="+mn-lt"/>
            </a:endParaRPr>
          </a:p>
          <a:p>
            <a:pPr lvl="0">
              <a:lnSpc>
                <a:spcPct val="150000"/>
              </a:lnSpc>
              <a:defRPr/>
            </a:pPr>
            <a:r>
              <a:rPr lang="zh-CN" altLang="en-US" sz="2000" dirty="0">
                <a:solidFill>
                  <a:prstClr val="black">
                    <a:lumMod val="85000"/>
                    <a:lumOff val="15000"/>
                  </a:prstClr>
                </a:solidFill>
                <a:cs typeface="+mn-ea"/>
                <a:sym typeface="+mn-lt"/>
              </a:rPr>
              <a:t>x，y是矩阵左上点的坐标，w，h是矩阵的宽和高</a:t>
            </a:r>
            <a:endParaRPr lang="zh-CN" altLang="en-US" sz="2000" dirty="0">
              <a:solidFill>
                <a:prstClr val="black">
                  <a:lumMod val="85000"/>
                  <a:lumOff val="15000"/>
                </a:prstClr>
              </a:solidFill>
              <a:cs typeface="+mn-ea"/>
              <a:sym typeface="+mn-lt"/>
            </a:endParaRPr>
          </a:p>
        </p:txBody>
      </p:sp>
      <p:sp>
        <p:nvSpPr>
          <p:cNvPr id="21" name="文本框 20"/>
          <p:cNvSpPr txBox="1"/>
          <p:nvPr/>
        </p:nvSpPr>
        <p:spPr>
          <a:xfrm>
            <a:off x="4854981" y="119814"/>
            <a:ext cx="2316480" cy="645160"/>
          </a:xfrm>
          <a:prstGeom prst="rect">
            <a:avLst/>
          </a:prstGeom>
          <a:noFill/>
        </p:spPr>
        <p:txBody>
          <a:bodyPr wrap="none" rtlCol="0">
            <a:spAutoFit/>
            <a:scene3d>
              <a:camera prst="orthographicFront"/>
              <a:lightRig rig="threePt" dir="t"/>
            </a:scene3d>
            <a:sp3d contourW="12700"/>
          </a:bodyPr>
          <a:lstStyle/>
          <a:p>
            <a:pPr defTabSz="914400">
              <a:defRPr/>
            </a:pPr>
            <a:r>
              <a:rPr lang="zh-CN" altLang="en-US" sz="3600" b="1" spc="600" dirty="0">
                <a:cs typeface="+mn-ea"/>
                <a:sym typeface="+mn-lt"/>
              </a:rPr>
              <a:t>函数说明</a:t>
            </a:r>
            <a:endParaRPr lang="zh-CN" altLang="en-US" sz="3600" b="1" spc="600" dirty="0">
              <a:cs typeface="+mn-ea"/>
              <a:sym typeface="+mn-lt"/>
            </a:endParaRPr>
          </a:p>
        </p:txBody>
      </p:sp>
      <p:sp>
        <p:nvSpPr>
          <p:cNvPr id="22" name="6"/>
          <p:cNvSpPr/>
          <p:nvPr/>
        </p:nvSpPr>
        <p:spPr bwMode="auto">
          <a:xfrm rot="5400000">
            <a:off x="5531735" y="88777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sp>
        <p:nvSpPr>
          <p:cNvPr id="23" name="6"/>
          <p:cNvSpPr/>
          <p:nvPr/>
        </p:nvSpPr>
        <p:spPr bwMode="auto">
          <a:xfrm rot="5400000">
            <a:off x="5802968" y="88777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sp>
        <p:nvSpPr>
          <p:cNvPr id="24" name="6"/>
          <p:cNvSpPr/>
          <p:nvPr/>
        </p:nvSpPr>
        <p:spPr bwMode="auto">
          <a:xfrm rot="5400000">
            <a:off x="6074201" y="88777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sp>
        <p:nvSpPr>
          <p:cNvPr id="25" name="6"/>
          <p:cNvSpPr/>
          <p:nvPr/>
        </p:nvSpPr>
        <p:spPr bwMode="auto">
          <a:xfrm rot="5400000">
            <a:off x="6345434" y="88777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sp>
        <p:nvSpPr>
          <p:cNvPr id="2" name="文本框 1"/>
          <p:cNvSpPr txBox="1"/>
          <p:nvPr/>
        </p:nvSpPr>
        <p:spPr>
          <a:xfrm>
            <a:off x="1650365" y="2073275"/>
            <a:ext cx="6571615" cy="1014730"/>
          </a:xfrm>
          <a:prstGeom prst="rect">
            <a:avLst/>
          </a:prstGeom>
          <a:noFill/>
        </p:spPr>
        <p:txBody>
          <a:bodyPr wrap="square" rtlCol="0" anchor="t">
            <a:spAutoFit/>
          </a:bodyPr>
          <a:p>
            <a:r>
              <a:rPr lang="en-US" altLang="zh-CN" sz="1600" dirty="0">
                <a:solidFill>
                  <a:prstClr val="black">
                    <a:lumMod val="85000"/>
                    <a:lumOff val="15000"/>
                  </a:prstClr>
                </a:solidFill>
                <a:cs typeface="+mn-ea"/>
              </a:rPr>
              <a:t>    </a:t>
            </a:r>
            <a:r>
              <a:rPr lang="en-US" altLang="zh-CN" sz="2000" dirty="0">
                <a:solidFill>
                  <a:prstClr val="black">
                    <a:lumMod val="85000"/>
                    <a:lumOff val="15000"/>
                  </a:prstClr>
                </a:solidFill>
                <a:cs typeface="+mn-ea"/>
              </a:rPr>
              <a:t>  </a:t>
            </a:r>
            <a:r>
              <a:rPr lang="zh-CN" altLang="en-US" sz="2000" dirty="0">
                <a:solidFill>
                  <a:prstClr val="black">
                    <a:lumMod val="85000"/>
                    <a:lumOff val="15000"/>
                  </a:prstClr>
                </a:solidFill>
                <a:cs typeface="+mn-ea"/>
              </a:rPr>
              <a:t>矩形边框（Bounding Rectangle）是说，用一个最小的矩形，把找到的形状包起来。还有一个带旋转的矩形，面积会更小，效果见右图：</a:t>
            </a:r>
            <a:endParaRPr lang="zh-CN" altLang="en-US" sz="2000" dirty="0">
              <a:solidFill>
                <a:prstClr val="black">
                  <a:lumMod val="85000"/>
                  <a:lumOff val="15000"/>
                </a:prstClr>
              </a:solidFill>
              <a:cs typeface="+mn-ea"/>
            </a:endParaRPr>
          </a:p>
        </p:txBody>
      </p:sp>
      <p:pic>
        <p:nvPicPr>
          <p:cNvPr id="3" name="图片 2"/>
          <p:cNvPicPr>
            <a:picLocks noChangeAspect="1"/>
          </p:cNvPicPr>
          <p:nvPr>
            <p:custDataLst>
              <p:tags r:id="rId1"/>
            </p:custDataLst>
          </p:nvPr>
        </p:nvPicPr>
        <p:blipFill>
          <a:blip r:embed="rId2"/>
          <a:stretch>
            <a:fillRect/>
          </a:stretch>
        </p:blipFill>
        <p:spPr>
          <a:xfrm>
            <a:off x="8649335" y="1544320"/>
            <a:ext cx="1844040" cy="1737360"/>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0" y="981710"/>
            <a:ext cx="6096000" cy="3733800"/>
          </a:xfrm>
          <a:prstGeom prst="rect">
            <a:avLst/>
          </a:prstGeom>
        </p:spPr>
      </p:pic>
      <p:sp>
        <p:nvSpPr>
          <p:cNvPr id="6" name="文本框 5"/>
          <p:cNvSpPr txBox="1"/>
          <p:nvPr>
            <p:custDataLst>
              <p:tags r:id="rId3"/>
            </p:custDataLst>
          </p:nvPr>
        </p:nvSpPr>
        <p:spPr>
          <a:xfrm>
            <a:off x="5961380" y="764540"/>
            <a:ext cx="6130290" cy="4168140"/>
          </a:xfrm>
          <a:prstGeom prst="rect">
            <a:avLst/>
          </a:prstGeom>
          <a:noFill/>
        </p:spPr>
        <p:txBody>
          <a:bodyPr wrap="square" rtlCol="0">
            <a:noAutofit/>
          </a:bodyPr>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rPr>
              <a:t>使用 cv2.findContours 函数检测图像中的轮廓，得到轮廓的列表 contouts 和层级信息 h。</a:t>
            </a: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rPr>
              <a:t>遍历轮廓列表 contouts，对每个轮廓进行以下操作：</a:t>
            </a: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b="0" i="0" u="none" strike="noStrike" kern="1200" cap="none" spc="0" normalizeH="0" baseline="0" noProof="0" dirty="0">
                <a:ln>
                  <a:noFill/>
                </a:ln>
                <a:solidFill>
                  <a:schemeClr val="accent3"/>
                </a:solidFill>
                <a:effectLst/>
                <a:uLnTx/>
                <a:uFillTx/>
                <a:cs typeface="+mn-ea"/>
                <a:sym typeface="+mn-lt"/>
              </a:rPr>
              <a:t>a.</a:t>
            </a:r>
            <a:r>
              <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rPr>
              <a:t> 使用 cv2.boundingRect 函数获取轮廓的边界矩形的坐标 (x, y) 和宽高 (w, h)。</a:t>
            </a: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b="0" i="0" u="none" strike="noStrike" kern="1200" cap="none" spc="0" normalizeH="0" baseline="0" noProof="0" dirty="0">
                <a:ln>
                  <a:noFill/>
                </a:ln>
                <a:solidFill>
                  <a:schemeClr val="accent3"/>
                </a:solidFill>
                <a:effectLst/>
                <a:uLnTx/>
                <a:uFillTx/>
                <a:cs typeface="+mn-ea"/>
                <a:sym typeface="+mn-lt"/>
              </a:rPr>
              <a:t>b.</a:t>
            </a:r>
            <a:r>
              <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rPr>
              <a:t> 判断边界矩形的宽度 w 和高度 h 是否都大于 30。</a:t>
            </a: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b="0" i="0" u="none" strike="noStrike" kern="1200" cap="none" spc="0" normalizeH="0" baseline="0" noProof="0" dirty="0">
                <a:ln>
                  <a:noFill/>
                </a:ln>
                <a:solidFill>
                  <a:schemeClr val="accent3"/>
                </a:solidFill>
                <a:effectLst/>
                <a:uLnTx/>
                <a:uFillTx/>
                <a:cs typeface="+mn-ea"/>
                <a:sym typeface="+mn-lt"/>
              </a:rPr>
              <a:t>c.</a:t>
            </a:r>
            <a:r>
              <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rPr>
              <a:t> 如果满足条件，使用 cv2.drawContours 函数在复制的图像 copy_img 上绘制轮廓，颜色为绿色 (0, 255, 0)，线宽为 3。</a:t>
            </a: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b="0" i="0" u="none" strike="noStrike" kern="1200" cap="none" spc="0" normalizeH="0" baseline="0" noProof="0" dirty="0">
                <a:ln>
                  <a:noFill/>
                </a:ln>
                <a:solidFill>
                  <a:schemeClr val="accent3"/>
                </a:solidFill>
                <a:effectLst/>
                <a:uLnTx/>
                <a:uFillTx/>
                <a:cs typeface="+mn-ea"/>
                <a:sym typeface="+mn-lt"/>
              </a:rPr>
              <a:t>d.</a:t>
            </a:r>
            <a:r>
              <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rPr>
              <a:t> 计数器 count 加 1。</a:t>
            </a: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rPr>
              <a:t>如果满足条件的轮廓数量 count 大于等于 5，则输出提示信息 "斑马线" 并返回 zebra_have。</a:t>
            </a: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rPr>
              <a:t>如果满足条件的轮廓数量小于 5，则返回 zebra_no。</a:t>
            </a:r>
            <a:endParaRPr kumimoji="0" lang="zh-CN" altLang="en-US"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21" name="文本框 20"/>
          <p:cNvSpPr txBox="1"/>
          <p:nvPr>
            <p:custDataLst>
              <p:tags r:id="rId4"/>
            </p:custDataLst>
          </p:nvPr>
        </p:nvSpPr>
        <p:spPr>
          <a:xfrm>
            <a:off x="3604031" y="119814"/>
            <a:ext cx="4983480" cy="1198880"/>
          </a:xfrm>
          <a:prstGeom prst="rect">
            <a:avLst/>
          </a:prstGeom>
          <a:noFill/>
        </p:spPr>
        <p:txBody>
          <a:bodyPr wrap="none" rtlCol="0">
            <a:spAutoFit/>
            <a:scene3d>
              <a:camera prst="orthographicFront"/>
              <a:lightRig rig="threePt" dir="t"/>
            </a:scene3d>
            <a:sp3d contourW="12700"/>
          </a:bodyPr>
          <a:p>
            <a:pPr defTabSz="914400">
              <a:defRPr/>
            </a:pPr>
            <a:r>
              <a:rPr lang="zh-CN" altLang="en-US" sz="3600" b="1" spc="600" dirty="0">
                <a:cs typeface="+mn-ea"/>
                <a:sym typeface="+mn-lt"/>
              </a:rPr>
              <a:t>斑马线轮廓</a:t>
            </a:r>
            <a:r>
              <a:rPr lang="zh-CN" altLang="en-US" sz="3600" b="1" spc="600" dirty="0">
                <a:cs typeface="+mn-ea"/>
                <a:sym typeface="+mn-lt"/>
              </a:rPr>
              <a:t>判断代码</a:t>
            </a:r>
            <a:endParaRPr lang="zh-CN" altLang="en-US" sz="3600" b="1" spc="600" dirty="0">
              <a:cs typeface="+mn-ea"/>
              <a:sym typeface="+mn-lt"/>
            </a:endParaRPr>
          </a:p>
          <a:p>
            <a:pPr defTabSz="914400">
              <a:defRPr/>
            </a:pPr>
            <a:endParaRPr lang="zh-CN" altLang="en-US" sz="3600" b="1" spc="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3785235" y="370840"/>
            <a:ext cx="4620895" cy="995680"/>
          </a:xfrm>
          <a:prstGeom prst="rect">
            <a:avLst/>
          </a:prstGeom>
          <a:noFill/>
        </p:spPr>
        <p:txBody>
          <a:bodyPr wrap="square" lIns="85983" tIns="42991" rIns="85983" bIns="42991">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5400" b="1" dirty="0">
                <a:solidFill>
                  <a:schemeClr val="tx1">
                    <a:lumMod val="85000"/>
                    <a:lumOff val="15000"/>
                  </a:schemeClr>
                </a:solidFill>
                <a:latin typeface="+mn-lt"/>
                <a:cs typeface="+mn-ea"/>
                <a:sym typeface="+mn-lt"/>
              </a:rPr>
              <a:t>运行逻辑</a:t>
            </a:r>
            <a:endParaRPr lang="zh-CN" altLang="en-US" sz="5400" b="1" dirty="0">
              <a:solidFill>
                <a:schemeClr val="tx1">
                  <a:lumMod val="85000"/>
                  <a:lumOff val="15000"/>
                </a:schemeClr>
              </a:solidFill>
              <a:latin typeface="+mn-lt"/>
              <a:cs typeface="+mn-ea"/>
              <a:sym typeface="+mn-lt"/>
            </a:endParaRPr>
          </a:p>
        </p:txBody>
      </p:sp>
      <p:sp>
        <p:nvSpPr>
          <p:cNvPr id="4" name="2"/>
          <p:cNvSpPr txBox="1"/>
          <p:nvPr>
            <p:custDataLst>
              <p:tags r:id="rId2"/>
            </p:custDataLst>
          </p:nvPr>
        </p:nvSpPr>
        <p:spPr>
          <a:xfrm>
            <a:off x="873760" y="1030605"/>
            <a:ext cx="8963660" cy="5284470"/>
          </a:xfrm>
          <a:prstGeom prst="rect">
            <a:avLst/>
          </a:prstGeom>
          <a:noFill/>
        </p:spPr>
        <p:txBody>
          <a:bodyPr wrap="square" lIns="85983" tIns="42991" rIns="85983" bIns="42991">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l"/>
            <a:r>
              <a:rPr lang="en-US" altLang="zh-CN" sz="1800" b="1">
                <a:latin typeface="+mn-lt"/>
                <a:sym typeface="+mn-lt"/>
              </a:rPr>
              <a:t>程序的</a:t>
            </a:r>
            <a:r>
              <a:rPr lang="zh-CN" altLang="en-US" sz="1800" b="1">
                <a:latin typeface="+mn-lt"/>
                <a:sym typeface="+mn-lt"/>
              </a:rPr>
              <a:t>前置操作：</a:t>
            </a:r>
            <a:endParaRPr lang="en-US" altLang="zh-CN" sz="1800" b="1">
              <a:latin typeface="+mn-lt"/>
              <a:sym typeface="+mn-lt"/>
            </a:endParaRPr>
          </a:p>
          <a:p>
            <a:pPr algn="l"/>
            <a:endParaRPr lang="en-US" altLang="zh-CN" sz="1800">
              <a:latin typeface="+mn-lt"/>
              <a:sym typeface="+mn-lt"/>
            </a:endParaRPr>
          </a:p>
          <a:p>
            <a:pPr algn="l"/>
            <a:r>
              <a:rPr lang="en-US" altLang="zh-CN" sz="1800">
                <a:latin typeface="+mn-lt"/>
                <a:sym typeface="+mn-lt"/>
              </a:rPr>
              <a:t>1 首先导入所需的库，并定义全局变量和常量。</a:t>
            </a:r>
            <a:endParaRPr lang="en-US" altLang="zh-CN" sz="1800">
              <a:latin typeface="+mn-lt"/>
              <a:sym typeface="+mn-lt"/>
            </a:endParaRPr>
          </a:p>
          <a:p>
            <a:pPr algn="l"/>
            <a:r>
              <a:rPr lang="en-US" altLang="zh-CN" sz="1800">
                <a:latin typeface="+mn-lt"/>
                <a:sym typeface="+mn-lt"/>
              </a:rPr>
              <a:t>2 定义了图像预处理函数、巡线车道线检测函数、斑马线检测函数和交通灯检测函数。</a:t>
            </a:r>
            <a:endParaRPr lang="en-US" altLang="zh-CN" sz="1800">
              <a:latin typeface="+mn-lt"/>
              <a:sym typeface="+mn-lt"/>
            </a:endParaRPr>
          </a:p>
          <a:p>
            <a:pPr algn="l"/>
            <a:r>
              <a:rPr lang="en-US" altLang="zh-CN" sz="1800">
                <a:latin typeface="+mn-lt"/>
                <a:sym typeface="+mn-lt"/>
              </a:rPr>
              <a:t>3 创建Follower对象，该对象包含了图像回调函数和雷达回调函数以及移动小车的函数。</a:t>
            </a:r>
            <a:endParaRPr lang="en-US" altLang="zh-CN" sz="1800">
              <a:latin typeface="+mn-lt"/>
              <a:sym typeface="+mn-lt"/>
            </a:endParaRPr>
          </a:p>
          <a:p>
            <a:pPr algn="l"/>
            <a:endParaRPr lang="en-US" altLang="zh-CN" sz="1800">
              <a:latin typeface="+mn-lt"/>
              <a:sym typeface="+mn-lt"/>
            </a:endParaRPr>
          </a:p>
          <a:p>
            <a:pPr algn="l"/>
            <a:r>
              <a:rPr lang="zh-CN" altLang="en-US" sz="1800" b="1">
                <a:latin typeface="+mn-lt"/>
                <a:sym typeface="+mn-lt"/>
              </a:rPr>
              <a:t>运行逻辑：</a:t>
            </a:r>
            <a:endParaRPr lang="zh-CN" altLang="en-US" sz="1800" b="1">
              <a:latin typeface="+mn-lt"/>
              <a:sym typeface="+mn-lt"/>
            </a:endParaRPr>
          </a:p>
          <a:p>
            <a:pPr algn="l"/>
            <a:r>
              <a:rPr lang="en-US" altLang="zh-CN">
                <a:latin typeface="+mn-lt"/>
                <a:sym typeface="+mn-lt"/>
              </a:rPr>
              <a:t>1.在雷达回调函数registerScan中，获取激光雷达数据，并判断是否有障碍物。如果有障碍物，</a:t>
            </a:r>
            <a:r>
              <a:rPr lang="zh-CN" altLang="en-US">
                <a:latin typeface="+mn-lt"/>
                <a:sym typeface="+mn-lt"/>
              </a:rPr>
              <a:t>将记录雷达情况的</a:t>
            </a:r>
            <a:r>
              <a:rPr lang="zh-CN" altLang="en-US">
                <a:latin typeface="+mn-lt"/>
                <a:sym typeface="+mn-lt"/>
              </a:rPr>
              <a:t>全局变量设为</a:t>
            </a:r>
            <a:r>
              <a:rPr lang="en-US" altLang="zh-CN">
                <a:latin typeface="+mn-lt"/>
                <a:sym typeface="+mn-lt"/>
              </a:rPr>
              <a:t>1</a:t>
            </a:r>
            <a:r>
              <a:rPr lang="zh-CN" altLang="en-US">
                <a:latin typeface="+mn-lt"/>
                <a:sym typeface="+mn-lt"/>
              </a:rPr>
              <a:t>，否则记为</a:t>
            </a:r>
            <a:r>
              <a:rPr lang="en-US" altLang="zh-CN">
                <a:latin typeface="+mn-lt"/>
                <a:sym typeface="+mn-lt"/>
              </a:rPr>
              <a:t>0。</a:t>
            </a:r>
            <a:endParaRPr lang="en-US" altLang="zh-CN" sz="1800" b="1">
              <a:latin typeface="+mn-lt"/>
              <a:sym typeface="+mn-lt"/>
            </a:endParaRPr>
          </a:p>
          <a:p>
            <a:pPr algn="l"/>
            <a:r>
              <a:rPr lang="en-US" altLang="zh-CN" sz="1800">
                <a:latin typeface="+mn-lt"/>
                <a:sym typeface="+mn-lt"/>
              </a:rPr>
              <a:t>2 在图像回调函数image_callback中，接收到图像消息后，首先判断是否有障碍物。如果有障碍物，则停止小车的移动。</a:t>
            </a:r>
            <a:endParaRPr lang="en-US" altLang="zh-CN">
              <a:latin typeface="+mn-lt"/>
              <a:sym typeface="+mn-lt"/>
            </a:endParaRPr>
          </a:p>
          <a:p>
            <a:pPr algn="l"/>
            <a:r>
              <a:rPr lang="en-US" altLang="zh-CN" sz="1800">
                <a:latin typeface="+mn-lt"/>
                <a:sym typeface="+mn-lt"/>
              </a:rPr>
              <a:t>否则，将ROS图像消息转换为OpenCV图像格式，并调用图像预处理函数对图像进行预处理。</a:t>
            </a:r>
            <a:endParaRPr lang="en-US" altLang="zh-CN" sz="1800">
              <a:latin typeface="+mn-lt"/>
              <a:sym typeface="+mn-lt"/>
            </a:endParaRPr>
          </a:p>
          <a:p>
            <a:pPr algn="l"/>
            <a:r>
              <a:rPr lang="en-US" altLang="zh-CN" sz="1800">
                <a:latin typeface="+mn-lt"/>
                <a:sym typeface="+mn-lt"/>
              </a:rPr>
              <a:t>3 接着，调用巡线车道线检测函数检测车道线，并根据检测结果</a:t>
            </a:r>
            <a:r>
              <a:rPr lang="zh-CN" altLang="en-US" sz="1800">
                <a:latin typeface="+mn-lt"/>
                <a:sym typeface="+mn-lt"/>
              </a:rPr>
              <a:t>记录应走</a:t>
            </a:r>
            <a:r>
              <a:rPr lang="en-US" altLang="zh-CN" sz="1800">
                <a:latin typeface="+mn-lt"/>
                <a:sym typeface="+mn-lt"/>
              </a:rPr>
              <a:t>的动作。</a:t>
            </a:r>
            <a:endParaRPr lang="en-US" altLang="zh-CN" sz="1800">
              <a:latin typeface="+mn-lt"/>
              <a:sym typeface="+mn-lt"/>
            </a:endParaRPr>
          </a:p>
          <a:p>
            <a:pPr algn="l"/>
            <a:r>
              <a:rPr lang="en-US" altLang="zh-CN" sz="1800">
                <a:latin typeface="+mn-lt"/>
                <a:sym typeface="+mn-lt"/>
              </a:rPr>
              <a:t>4 再调用斑马线检测函数检测斑马线，并</a:t>
            </a:r>
            <a:r>
              <a:rPr lang="zh-CN" altLang="en-US" sz="1800">
                <a:latin typeface="+mn-lt"/>
                <a:sym typeface="+mn-lt"/>
              </a:rPr>
              <a:t>记录结果</a:t>
            </a:r>
            <a:r>
              <a:rPr lang="en-US" altLang="zh-CN" sz="1800">
                <a:latin typeface="+mn-lt"/>
                <a:sym typeface="+mn-lt"/>
              </a:rPr>
              <a:t>。</a:t>
            </a:r>
            <a:endParaRPr lang="en-US" altLang="zh-CN" sz="1800">
              <a:latin typeface="+mn-lt"/>
              <a:sym typeface="+mn-lt"/>
            </a:endParaRPr>
          </a:p>
          <a:p>
            <a:pPr algn="l"/>
            <a:r>
              <a:rPr lang="en-US" altLang="zh-CN" sz="1800">
                <a:latin typeface="+mn-lt"/>
                <a:sym typeface="+mn-lt"/>
              </a:rPr>
              <a:t>5 最后，调用交通灯检测函数检测交通灯，</a:t>
            </a:r>
            <a:r>
              <a:rPr lang="zh-CN" altLang="en-US" sz="1800">
                <a:latin typeface="+mn-lt"/>
                <a:sym typeface="+mn-lt"/>
              </a:rPr>
              <a:t>将结果记录在对应的全局变量中</a:t>
            </a:r>
            <a:r>
              <a:rPr lang="en-US" altLang="zh-CN" sz="1800">
                <a:latin typeface="+mn-lt"/>
                <a:sym typeface="+mn-lt"/>
              </a:rPr>
              <a:t>。</a:t>
            </a:r>
            <a:endParaRPr lang="en-US" altLang="zh-CN" sz="1800">
              <a:latin typeface="+mn-lt"/>
              <a:sym typeface="+mn-lt"/>
            </a:endParaRPr>
          </a:p>
          <a:p>
            <a:pPr algn="l"/>
            <a:r>
              <a:rPr lang="en-US" altLang="zh-CN" sz="1800">
                <a:latin typeface="+mn-lt"/>
                <a:sym typeface="+mn-lt"/>
              </a:rPr>
              <a:t>6 </a:t>
            </a:r>
            <a:r>
              <a:rPr lang="zh-CN" altLang="en-US" sz="1800">
                <a:latin typeface="+mn-lt"/>
                <a:sym typeface="+mn-lt"/>
              </a:rPr>
              <a:t>之后，程序会按照上述的检测结果，决定这一时刻的运动。</a:t>
            </a:r>
            <a:endParaRPr lang="en-US" altLang="zh-CN" sz="1800">
              <a:latin typeface="+mn-lt"/>
              <a:sym typeface="+mn-lt"/>
            </a:endParaRPr>
          </a:p>
          <a:p>
            <a:pPr algn="l"/>
            <a:r>
              <a:rPr lang="en-US" altLang="zh-CN" sz="1800">
                <a:latin typeface="+mn-lt"/>
                <a:sym typeface="+mn-lt"/>
              </a:rPr>
              <a:t>7 程序会持续运行，直到程序结束或接收到终止信号。</a:t>
            </a:r>
            <a:endParaRPr lang="en-US" altLang="zh-CN" sz="1800">
              <a:latin typeface="+mn-lt"/>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par>
                          <p:cTn id="10" fill="hold">
                            <p:stCondLst>
                              <p:cond delay="1299"/>
                            </p:stCondLst>
                            <p:childTnLst>
                              <p:par>
                                <p:cTn id="11" presetID="52" presetClass="entr" presetSubtype="0" fill="hold" grpId="0" nodeType="afterEffect">
                                  <p:stCondLst>
                                    <p:cond delay="0"/>
                                  </p:stCondLst>
                                  <p:iterate type="lt">
                                    <p:tmPct val="10000"/>
                                  </p:iterate>
                                  <p:childTnLst>
                                    <p:set>
                                      <p:cBhvr>
                                        <p:cTn id="12" dur="1" fill="hold">
                                          <p:stCondLst>
                                            <p:cond delay="0"/>
                                          </p:stCondLst>
                                        </p:cTn>
                                        <p:tgtEl>
                                          <p:spTgt spid="4">
                                            <p:txEl>
                                              <p:pRg st="0" end="0"/>
                                            </p:txEl>
                                          </p:spTgt>
                                        </p:tgtEl>
                                        <p:attrNameLst>
                                          <p:attrName>style.visibility</p:attrName>
                                        </p:attrNameLst>
                                      </p:cBhvr>
                                      <p:to>
                                        <p:strVal val="visible"/>
                                      </p:to>
                                    </p:set>
                                    <p:animScale>
                                      <p:cBhvr>
                                        <p:cTn id="13" dur="1000" decel="50000" fill="hold">
                                          <p:stCondLst>
                                            <p:cond delay="0"/>
                                          </p:stCondLst>
                                        </p:cTn>
                                        <p:tgtEl>
                                          <p:spTgt spid="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4">
                                            <p:txEl>
                                              <p:pRg st="0" end="0"/>
                                            </p:txEl>
                                          </p:spTgt>
                                        </p:tgtEl>
                                        <p:attrNameLst>
                                          <p:attrName>ppt_x</p:attrName>
                                          <p:attrName>ppt_y</p:attrName>
                                        </p:attrNameLst>
                                      </p:cBhvr>
                                    </p:animMotion>
                                    <p:animEffect transition="in" filter="fade">
                                      <p:cBhvr>
                                        <p:cTn id="15" dur="10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2" presetClass="entr" presetSubtype="0" fill="hold" grpId="0" nodeType="clickEffect">
                                  <p:stCondLst>
                                    <p:cond delay="0"/>
                                  </p:stCondLst>
                                  <p:iterate type="lt">
                                    <p:tmPct val="10000"/>
                                  </p:iterate>
                                  <p:childTnLst>
                                    <p:set>
                                      <p:cBhvr>
                                        <p:cTn id="19" dur="1" fill="hold">
                                          <p:stCondLst>
                                            <p:cond delay="0"/>
                                          </p:stCondLst>
                                        </p:cTn>
                                        <p:tgtEl>
                                          <p:spTgt spid="4">
                                            <p:txEl>
                                              <p:pRg st="2" end="2"/>
                                            </p:txEl>
                                          </p:spTgt>
                                        </p:tgtEl>
                                        <p:attrNameLst>
                                          <p:attrName>style.visibility</p:attrName>
                                        </p:attrNameLst>
                                      </p:cBhvr>
                                      <p:to>
                                        <p:strVal val="visible"/>
                                      </p:to>
                                    </p:set>
                                    <p:animScale>
                                      <p:cBhvr>
                                        <p:cTn id="20" dur="1000" decel="50000" fill="hold">
                                          <p:stCondLst>
                                            <p:cond delay="0"/>
                                          </p:stCondLst>
                                        </p:cTn>
                                        <p:tgtEl>
                                          <p:spTgt spid="4">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4">
                                            <p:txEl>
                                              <p:pRg st="2" end="2"/>
                                            </p:txEl>
                                          </p:spTgt>
                                        </p:tgtEl>
                                        <p:attrNameLst>
                                          <p:attrName>ppt_x</p:attrName>
                                          <p:attrName>ppt_y</p:attrName>
                                        </p:attrNameLst>
                                      </p:cBhvr>
                                    </p:animMotion>
                                    <p:animEffect transition="in" filter="fade">
                                      <p:cBhvr>
                                        <p:cTn id="22" dur="10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2" presetClass="entr" presetSubtype="0" fill="hold" grpId="0" nodeType="clickEffect">
                                  <p:stCondLst>
                                    <p:cond delay="0"/>
                                  </p:stCondLst>
                                  <p:iterate type="lt">
                                    <p:tmPct val="10000"/>
                                  </p:iterate>
                                  <p:childTnLst>
                                    <p:set>
                                      <p:cBhvr>
                                        <p:cTn id="26" dur="1" fill="hold">
                                          <p:stCondLst>
                                            <p:cond delay="0"/>
                                          </p:stCondLst>
                                        </p:cTn>
                                        <p:tgtEl>
                                          <p:spTgt spid="4">
                                            <p:txEl>
                                              <p:pRg st="3" end="3"/>
                                            </p:txEl>
                                          </p:spTgt>
                                        </p:tgtEl>
                                        <p:attrNameLst>
                                          <p:attrName>style.visibility</p:attrName>
                                        </p:attrNameLst>
                                      </p:cBhvr>
                                      <p:to>
                                        <p:strVal val="visible"/>
                                      </p:to>
                                    </p:set>
                                    <p:animScale>
                                      <p:cBhvr>
                                        <p:cTn id="27" dur="1000" decel="50000" fill="hold">
                                          <p:stCondLst>
                                            <p:cond delay="0"/>
                                          </p:stCondLst>
                                        </p:cTn>
                                        <p:tgtEl>
                                          <p:spTgt spid="4">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4">
                                            <p:txEl>
                                              <p:pRg st="3" end="3"/>
                                            </p:txEl>
                                          </p:spTgt>
                                        </p:tgtEl>
                                        <p:attrNameLst>
                                          <p:attrName>ppt_x</p:attrName>
                                          <p:attrName>ppt_y</p:attrName>
                                        </p:attrNameLst>
                                      </p:cBhvr>
                                    </p:animMotion>
                                    <p:animEffect transition="in" filter="fade">
                                      <p:cBhvr>
                                        <p:cTn id="29" dur="10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2" presetClass="entr" presetSubtype="0" fill="hold" grpId="0" nodeType="clickEffect">
                                  <p:stCondLst>
                                    <p:cond delay="0"/>
                                  </p:stCondLst>
                                  <p:iterate type="lt">
                                    <p:tmPct val="10000"/>
                                  </p:iterate>
                                  <p:childTnLst>
                                    <p:set>
                                      <p:cBhvr>
                                        <p:cTn id="33" dur="1" fill="hold">
                                          <p:stCondLst>
                                            <p:cond delay="0"/>
                                          </p:stCondLst>
                                        </p:cTn>
                                        <p:tgtEl>
                                          <p:spTgt spid="4">
                                            <p:txEl>
                                              <p:pRg st="4" end="4"/>
                                            </p:txEl>
                                          </p:spTgt>
                                        </p:tgtEl>
                                        <p:attrNameLst>
                                          <p:attrName>style.visibility</p:attrName>
                                        </p:attrNameLst>
                                      </p:cBhvr>
                                      <p:to>
                                        <p:strVal val="visible"/>
                                      </p:to>
                                    </p:set>
                                    <p:animScale>
                                      <p:cBhvr>
                                        <p:cTn id="34" dur="1000" decel="50000" fill="hold">
                                          <p:stCondLst>
                                            <p:cond delay="0"/>
                                          </p:stCondLst>
                                        </p:cTn>
                                        <p:tgtEl>
                                          <p:spTgt spid="4">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4">
                                            <p:txEl>
                                              <p:pRg st="4" end="4"/>
                                            </p:txEl>
                                          </p:spTgt>
                                        </p:tgtEl>
                                        <p:attrNameLst>
                                          <p:attrName>ppt_x</p:attrName>
                                          <p:attrName>ppt_y</p:attrName>
                                        </p:attrNameLst>
                                      </p:cBhvr>
                                    </p:animMotion>
                                    <p:animEffect transition="in" filter="fade">
                                      <p:cBhvr>
                                        <p:cTn id="36" dur="1000"/>
                                        <p:tgtEl>
                                          <p:spTgt spid="4">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2" presetClass="entr" presetSubtype="0" fill="hold" grpId="0" nodeType="clickEffect">
                                  <p:stCondLst>
                                    <p:cond delay="0"/>
                                  </p:stCondLst>
                                  <p:iterate type="lt">
                                    <p:tmPct val="10000"/>
                                  </p:iterate>
                                  <p:childTnLst>
                                    <p:set>
                                      <p:cBhvr>
                                        <p:cTn id="40" dur="1" fill="hold">
                                          <p:stCondLst>
                                            <p:cond delay="0"/>
                                          </p:stCondLst>
                                        </p:cTn>
                                        <p:tgtEl>
                                          <p:spTgt spid="4">
                                            <p:txEl>
                                              <p:pRg st="6" end="6"/>
                                            </p:txEl>
                                          </p:spTgt>
                                        </p:tgtEl>
                                        <p:attrNameLst>
                                          <p:attrName>style.visibility</p:attrName>
                                        </p:attrNameLst>
                                      </p:cBhvr>
                                      <p:to>
                                        <p:strVal val="visible"/>
                                      </p:to>
                                    </p:set>
                                    <p:animScale>
                                      <p:cBhvr>
                                        <p:cTn id="41" dur="1000" decel="50000" fill="hold">
                                          <p:stCondLst>
                                            <p:cond delay="0"/>
                                          </p:stCondLst>
                                        </p:cTn>
                                        <p:tgtEl>
                                          <p:spTgt spid="4">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4">
                                            <p:txEl>
                                              <p:pRg st="6" end="6"/>
                                            </p:txEl>
                                          </p:spTgt>
                                        </p:tgtEl>
                                        <p:attrNameLst>
                                          <p:attrName>ppt_x</p:attrName>
                                          <p:attrName>ppt_y</p:attrName>
                                        </p:attrNameLst>
                                      </p:cBhvr>
                                    </p:animMotion>
                                    <p:animEffect transition="in" filter="fade">
                                      <p:cBhvr>
                                        <p:cTn id="43" dur="1000"/>
                                        <p:tgtEl>
                                          <p:spTgt spid="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2" presetClass="entr" presetSubtype="0" fill="hold" grpId="0" nodeType="clickEffect">
                                  <p:stCondLst>
                                    <p:cond delay="0"/>
                                  </p:stCondLst>
                                  <p:iterate type="lt">
                                    <p:tmPct val="10000"/>
                                  </p:iterate>
                                  <p:childTnLst>
                                    <p:set>
                                      <p:cBhvr>
                                        <p:cTn id="47" dur="1" fill="hold">
                                          <p:stCondLst>
                                            <p:cond delay="0"/>
                                          </p:stCondLst>
                                        </p:cTn>
                                        <p:tgtEl>
                                          <p:spTgt spid="4">
                                            <p:txEl>
                                              <p:pRg st="7" end="7"/>
                                            </p:txEl>
                                          </p:spTgt>
                                        </p:tgtEl>
                                        <p:attrNameLst>
                                          <p:attrName>style.visibility</p:attrName>
                                        </p:attrNameLst>
                                      </p:cBhvr>
                                      <p:to>
                                        <p:strVal val="visible"/>
                                      </p:to>
                                    </p:set>
                                    <p:animScale>
                                      <p:cBhvr>
                                        <p:cTn id="48" dur="1000" decel="50000" fill="hold">
                                          <p:stCondLst>
                                            <p:cond delay="0"/>
                                          </p:stCondLst>
                                        </p:cTn>
                                        <p:tgtEl>
                                          <p:spTgt spid="4">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1000" decel="50000" fill="hold">
                                          <p:stCondLst>
                                            <p:cond delay="0"/>
                                          </p:stCondLst>
                                        </p:cTn>
                                        <p:tgtEl>
                                          <p:spTgt spid="4">
                                            <p:txEl>
                                              <p:pRg st="7" end="7"/>
                                            </p:txEl>
                                          </p:spTgt>
                                        </p:tgtEl>
                                        <p:attrNameLst>
                                          <p:attrName>ppt_x</p:attrName>
                                          <p:attrName>ppt_y</p:attrName>
                                        </p:attrNameLst>
                                      </p:cBhvr>
                                    </p:animMotion>
                                    <p:animEffect transition="in" filter="fade">
                                      <p:cBhvr>
                                        <p:cTn id="50" dur="1000"/>
                                        <p:tgtEl>
                                          <p:spTgt spid="4">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2" presetClass="entr" presetSubtype="0" fill="hold" grpId="0" nodeType="clickEffect">
                                  <p:stCondLst>
                                    <p:cond delay="0"/>
                                  </p:stCondLst>
                                  <p:iterate type="lt">
                                    <p:tmPct val="10000"/>
                                  </p:iterate>
                                  <p:childTnLst>
                                    <p:set>
                                      <p:cBhvr>
                                        <p:cTn id="54" dur="1" fill="hold">
                                          <p:stCondLst>
                                            <p:cond delay="0"/>
                                          </p:stCondLst>
                                        </p:cTn>
                                        <p:tgtEl>
                                          <p:spTgt spid="4">
                                            <p:txEl>
                                              <p:pRg st="8" end="8"/>
                                            </p:txEl>
                                          </p:spTgt>
                                        </p:tgtEl>
                                        <p:attrNameLst>
                                          <p:attrName>style.visibility</p:attrName>
                                        </p:attrNameLst>
                                      </p:cBhvr>
                                      <p:to>
                                        <p:strVal val="visible"/>
                                      </p:to>
                                    </p:set>
                                    <p:animScale>
                                      <p:cBhvr>
                                        <p:cTn id="55" dur="1000" decel="50000" fill="hold">
                                          <p:stCondLst>
                                            <p:cond delay="0"/>
                                          </p:stCondLst>
                                        </p:cTn>
                                        <p:tgtEl>
                                          <p:spTgt spid="4">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4">
                                            <p:txEl>
                                              <p:pRg st="8" end="8"/>
                                            </p:txEl>
                                          </p:spTgt>
                                        </p:tgtEl>
                                        <p:attrNameLst>
                                          <p:attrName>ppt_x</p:attrName>
                                          <p:attrName>ppt_y</p:attrName>
                                        </p:attrNameLst>
                                      </p:cBhvr>
                                    </p:animMotion>
                                    <p:animEffect transition="in" filter="fade">
                                      <p:cBhvr>
                                        <p:cTn id="57" dur="1000"/>
                                        <p:tgtEl>
                                          <p:spTgt spid="4">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2" presetClass="entr" presetSubtype="0" fill="hold" grpId="0" nodeType="clickEffect">
                                  <p:stCondLst>
                                    <p:cond delay="0"/>
                                  </p:stCondLst>
                                  <p:iterate type="lt">
                                    <p:tmPct val="10000"/>
                                  </p:iterate>
                                  <p:childTnLst>
                                    <p:set>
                                      <p:cBhvr>
                                        <p:cTn id="61" dur="1" fill="hold">
                                          <p:stCondLst>
                                            <p:cond delay="0"/>
                                          </p:stCondLst>
                                        </p:cTn>
                                        <p:tgtEl>
                                          <p:spTgt spid="4">
                                            <p:txEl>
                                              <p:pRg st="9" end="9"/>
                                            </p:txEl>
                                          </p:spTgt>
                                        </p:tgtEl>
                                        <p:attrNameLst>
                                          <p:attrName>style.visibility</p:attrName>
                                        </p:attrNameLst>
                                      </p:cBhvr>
                                      <p:to>
                                        <p:strVal val="visible"/>
                                      </p:to>
                                    </p:set>
                                    <p:animScale>
                                      <p:cBhvr>
                                        <p:cTn id="62" dur="1000" decel="50000" fill="hold">
                                          <p:stCondLst>
                                            <p:cond delay="0"/>
                                          </p:stCondLst>
                                        </p:cTn>
                                        <p:tgtEl>
                                          <p:spTgt spid="4">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3" dur="1000" decel="50000" fill="hold">
                                          <p:stCondLst>
                                            <p:cond delay="0"/>
                                          </p:stCondLst>
                                        </p:cTn>
                                        <p:tgtEl>
                                          <p:spTgt spid="4">
                                            <p:txEl>
                                              <p:pRg st="9" end="9"/>
                                            </p:txEl>
                                          </p:spTgt>
                                        </p:tgtEl>
                                        <p:attrNameLst>
                                          <p:attrName>ppt_x</p:attrName>
                                          <p:attrName>ppt_y</p:attrName>
                                        </p:attrNameLst>
                                      </p:cBhvr>
                                    </p:animMotion>
                                    <p:animEffect transition="in" filter="fade">
                                      <p:cBhvr>
                                        <p:cTn id="64" dur="1000"/>
                                        <p:tgtEl>
                                          <p:spTgt spid="4">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52" presetClass="entr" presetSubtype="0" fill="hold" grpId="0" nodeType="clickEffect">
                                  <p:stCondLst>
                                    <p:cond delay="0"/>
                                  </p:stCondLst>
                                  <p:iterate type="lt">
                                    <p:tmPct val="10000"/>
                                  </p:iterate>
                                  <p:childTnLst>
                                    <p:set>
                                      <p:cBhvr>
                                        <p:cTn id="68" dur="1" fill="hold">
                                          <p:stCondLst>
                                            <p:cond delay="0"/>
                                          </p:stCondLst>
                                        </p:cTn>
                                        <p:tgtEl>
                                          <p:spTgt spid="4">
                                            <p:txEl>
                                              <p:pRg st="10" end="10"/>
                                            </p:txEl>
                                          </p:spTgt>
                                        </p:tgtEl>
                                        <p:attrNameLst>
                                          <p:attrName>style.visibility</p:attrName>
                                        </p:attrNameLst>
                                      </p:cBhvr>
                                      <p:to>
                                        <p:strVal val="visible"/>
                                      </p:to>
                                    </p:set>
                                    <p:animScale>
                                      <p:cBhvr>
                                        <p:cTn id="69" dur="1000" decel="50000" fill="hold">
                                          <p:stCondLst>
                                            <p:cond delay="0"/>
                                          </p:stCondLst>
                                        </p:cTn>
                                        <p:tgtEl>
                                          <p:spTgt spid="4">
                                            <p:txEl>
                                              <p:pRg st="10" end="1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1000" decel="50000" fill="hold">
                                          <p:stCondLst>
                                            <p:cond delay="0"/>
                                          </p:stCondLst>
                                        </p:cTn>
                                        <p:tgtEl>
                                          <p:spTgt spid="4">
                                            <p:txEl>
                                              <p:pRg st="10" end="10"/>
                                            </p:txEl>
                                          </p:spTgt>
                                        </p:tgtEl>
                                        <p:attrNameLst>
                                          <p:attrName>ppt_x</p:attrName>
                                          <p:attrName>ppt_y</p:attrName>
                                        </p:attrNameLst>
                                      </p:cBhvr>
                                    </p:animMotion>
                                    <p:animEffect transition="in" filter="fade">
                                      <p:cBhvr>
                                        <p:cTn id="71" dur="1000"/>
                                        <p:tgtEl>
                                          <p:spTgt spid="4">
                                            <p:txEl>
                                              <p:pRg st="10" end="1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52" presetClass="entr" presetSubtype="0" fill="hold" grpId="0" nodeType="clickEffect">
                                  <p:stCondLst>
                                    <p:cond delay="0"/>
                                  </p:stCondLst>
                                  <p:iterate type="lt">
                                    <p:tmPct val="10000"/>
                                  </p:iterate>
                                  <p:childTnLst>
                                    <p:set>
                                      <p:cBhvr>
                                        <p:cTn id="75" dur="1" fill="hold">
                                          <p:stCondLst>
                                            <p:cond delay="0"/>
                                          </p:stCondLst>
                                        </p:cTn>
                                        <p:tgtEl>
                                          <p:spTgt spid="4">
                                            <p:txEl>
                                              <p:pRg st="11" end="11"/>
                                            </p:txEl>
                                          </p:spTgt>
                                        </p:tgtEl>
                                        <p:attrNameLst>
                                          <p:attrName>style.visibility</p:attrName>
                                        </p:attrNameLst>
                                      </p:cBhvr>
                                      <p:to>
                                        <p:strVal val="visible"/>
                                      </p:to>
                                    </p:set>
                                    <p:animScale>
                                      <p:cBhvr>
                                        <p:cTn id="76" dur="1000" decel="50000" fill="hold">
                                          <p:stCondLst>
                                            <p:cond delay="0"/>
                                          </p:stCondLst>
                                        </p:cTn>
                                        <p:tgtEl>
                                          <p:spTgt spid="4">
                                            <p:txEl>
                                              <p:pRg st="11" end="1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7" dur="1000" decel="50000" fill="hold">
                                          <p:stCondLst>
                                            <p:cond delay="0"/>
                                          </p:stCondLst>
                                        </p:cTn>
                                        <p:tgtEl>
                                          <p:spTgt spid="4">
                                            <p:txEl>
                                              <p:pRg st="11" end="11"/>
                                            </p:txEl>
                                          </p:spTgt>
                                        </p:tgtEl>
                                        <p:attrNameLst>
                                          <p:attrName>ppt_x</p:attrName>
                                          <p:attrName>ppt_y</p:attrName>
                                        </p:attrNameLst>
                                      </p:cBhvr>
                                    </p:animMotion>
                                    <p:animEffect transition="in" filter="fade">
                                      <p:cBhvr>
                                        <p:cTn id="78" dur="1000"/>
                                        <p:tgtEl>
                                          <p:spTgt spid="4">
                                            <p:txEl>
                                              <p:pRg st="11" end="1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52" presetClass="entr" presetSubtype="0" fill="hold" grpId="0" nodeType="clickEffect">
                                  <p:stCondLst>
                                    <p:cond delay="0"/>
                                  </p:stCondLst>
                                  <p:iterate type="lt">
                                    <p:tmPct val="10000"/>
                                  </p:iterate>
                                  <p:childTnLst>
                                    <p:set>
                                      <p:cBhvr>
                                        <p:cTn id="82" dur="1" fill="hold">
                                          <p:stCondLst>
                                            <p:cond delay="0"/>
                                          </p:stCondLst>
                                        </p:cTn>
                                        <p:tgtEl>
                                          <p:spTgt spid="4">
                                            <p:txEl>
                                              <p:pRg st="12" end="12"/>
                                            </p:txEl>
                                          </p:spTgt>
                                        </p:tgtEl>
                                        <p:attrNameLst>
                                          <p:attrName>style.visibility</p:attrName>
                                        </p:attrNameLst>
                                      </p:cBhvr>
                                      <p:to>
                                        <p:strVal val="visible"/>
                                      </p:to>
                                    </p:set>
                                    <p:animScale>
                                      <p:cBhvr>
                                        <p:cTn id="83" dur="1000" decel="50000" fill="hold">
                                          <p:stCondLst>
                                            <p:cond delay="0"/>
                                          </p:stCondLst>
                                        </p:cTn>
                                        <p:tgtEl>
                                          <p:spTgt spid="4">
                                            <p:txEl>
                                              <p:pRg st="12" end="1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4" dur="1000" decel="50000" fill="hold">
                                          <p:stCondLst>
                                            <p:cond delay="0"/>
                                          </p:stCondLst>
                                        </p:cTn>
                                        <p:tgtEl>
                                          <p:spTgt spid="4">
                                            <p:txEl>
                                              <p:pRg st="12" end="12"/>
                                            </p:txEl>
                                          </p:spTgt>
                                        </p:tgtEl>
                                        <p:attrNameLst>
                                          <p:attrName>ppt_x</p:attrName>
                                          <p:attrName>ppt_y</p:attrName>
                                        </p:attrNameLst>
                                      </p:cBhvr>
                                    </p:animMotion>
                                    <p:animEffect transition="in" filter="fade">
                                      <p:cBhvr>
                                        <p:cTn id="85" dur="1000"/>
                                        <p:tgtEl>
                                          <p:spTgt spid="4">
                                            <p:txEl>
                                              <p:pRg st="12" end="12"/>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52" presetClass="entr" presetSubtype="0" fill="hold" grpId="0" nodeType="clickEffect">
                                  <p:stCondLst>
                                    <p:cond delay="0"/>
                                  </p:stCondLst>
                                  <p:iterate type="lt">
                                    <p:tmPct val="10000"/>
                                  </p:iterate>
                                  <p:childTnLst>
                                    <p:set>
                                      <p:cBhvr>
                                        <p:cTn id="89" dur="1" fill="hold">
                                          <p:stCondLst>
                                            <p:cond delay="0"/>
                                          </p:stCondLst>
                                        </p:cTn>
                                        <p:tgtEl>
                                          <p:spTgt spid="4">
                                            <p:txEl>
                                              <p:pRg st="13" end="13"/>
                                            </p:txEl>
                                          </p:spTgt>
                                        </p:tgtEl>
                                        <p:attrNameLst>
                                          <p:attrName>style.visibility</p:attrName>
                                        </p:attrNameLst>
                                      </p:cBhvr>
                                      <p:to>
                                        <p:strVal val="visible"/>
                                      </p:to>
                                    </p:set>
                                    <p:animScale>
                                      <p:cBhvr>
                                        <p:cTn id="90" dur="1000" decel="50000" fill="hold">
                                          <p:stCondLst>
                                            <p:cond delay="0"/>
                                          </p:stCondLst>
                                        </p:cTn>
                                        <p:tgtEl>
                                          <p:spTgt spid="4">
                                            <p:txEl>
                                              <p:pRg st="13" end="1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1" dur="1000" decel="50000" fill="hold">
                                          <p:stCondLst>
                                            <p:cond delay="0"/>
                                          </p:stCondLst>
                                        </p:cTn>
                                        <p:tgtEl>
                                          <p:spTgt spid="4">
                                            <p:txEl>
                                              <p:pRg st="13" end="13"/>
                                            </p:txEl>
                                          </p:spTgt>
                                        </p:tgtEl>
                                        <p:attrNameLst>
                                          <p:attrName>ppt_x</p:attrName>
                                          <p:attrName>ppt_y</p:attrName>
                                        </p:attrNameLst>
                                      </p:cBhvr>
                                    </p:animMotion>
                                    <p:animEffect transition="in" filter="fade">
                                      <p:cBhvr>
                                        <p:cTn id="92" dur="1000"/>
                                        <p:tgtEl>
                                          <p:spTgt spid="4">
                                            <p:txEl>
                                              <p:pRg st="13" end="1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52" presetClass="entr" presetSubtype="0" fill="hold" grpId="0" nodeType="clickEffect">
                                  <p:stCondLst>
                                    <p:cond delay="0"/>
                                  </p:stCondLst>
                                  <p:iterate type="lt">
                                    <p:tmPct val="10000"/>
                                  </p:iterate>
                                  <p:childTnLst>
                                    <p:set>
                                      <p:cBhvr>
                                        <p:cTn id="96" dur="1" fill="hold">
                                          <p:stCondLst>
                                            <p:cond delay="0"/>
                                          </p:stCondLst>
                                        </p:cTn>
                                        <p:tgtEl>
                                          <p:spTgt spid="4">
                                            <p:txEl>
                                              <p:pRg st="14" end="14"/>
                                            </p:txEl>
                                          </p:spTgt>
                                        </p:tgtEl>
                                        <p:attrNameLst>
                                          <p:attrName>style.visibility</p:attrName>
                                        </p:attrNameLst>
                                      </p:cBhvr>
                                      <p:to>
                                        <p:strVal val="visible"/>
                                      </p:to>
                                    </p:set>
                                    <p:animScale>
                                      <p:cBhvr>
                                        <p:cTn id="97" dur="1000" decel="50000" fill="hold">
                                          <p:stCondLst>
                                            <p:cond delay="0"/>
                                          </p:stCondLst>
                                        </p:cTn>
                                        <p:tgtEl>
                                          <p:spTgt spid="4">
                                            <p:txEl>
                                              <p:pRg st="14" end="1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1000" decel="50000" fill="hold">
                                          <p:stCondLst>
                                            <p:cond delay="0"/>
                                          </p:stCondLst>
                                        </p:cTn>
                                        <p:tgtEl>
                                          <p:spTgt spid="4">
                                            <p:txEl>
                                              <p:pRg st="14" end="14"/>
                                            </p:txEl>
                                          </p:spTgt>
                                        </p:tgtEl>
                                        <p:attrNameLst>
                                          <p:attrName>ppt_x</p:attrName>
                                          <p:attrName>ppt_y</p:attrName>
                                        </p:attrNameLst>
                                      </p:cBhvr>
                                    </p:animMotion>
                                    <p:animEffect transition="in" filter="fade">
                                      <p:cBhvr>
                                        <p:cTn id="99" dur="10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411345" y="288925"/>
            <a:ext cx="3369310" cy="745490"/>
          </a:xfrm>
          <a:prstGeom prst="rect">
            <a:avLst/>
          </a:prstGeom>
          <a:noFill/>
        </p:spPr>
        <p:txBody>
          <a:bodyPr wrap="none" rtlCol="0">
            <a:noAutofit/>
            <a:scene3d>
              <a:camera prst="orthographicFront"/>
              <a:lightRig rig="threePt" dir="t"/>
            </a:scene3d>
            <a:sp3d contourW="12700"/>
          </a:bodyPr>
          <a:lstStyle/>
          <a:p>
            <a:pPr algn="ctr" defTabSz="914400">
              <a:defRPr/>
            </a:pPr>
            <a:r>
              <a:rPr lang="zh-CN" altLang="en-US" sz="2800" b="1" spc="600" dirty="0">
                <a:cs typeface="+mn-ea"/>
                <a:sym typeface="+mn-lt"/>
              </a:rPr>
              <a:t>颜国宛</a:t>
            </a:r>
            <a:r>
              <a:rPr lang="en-US" altLang="zh-CN" sz="2800" b="1" spc="600" dirty="0">
                <a:cs typeface="+mn-ea"/>
                <a:sym typeface="+mn-lt"/>
              </a:rPr>
              <a:t>Part</a:t>
            </a:r>
            <a:r>
              <a:rPr lang="zh-CN" altLang="en-US" sz="2400" b="1" spc="600" dirty="0">
                <a:cs typeface="+mn-ea"/>
                <a:sym typeface="+mn-lt"/>
              </a:rPr>
              <a:t>（红绿灯</a:t>
            </a:r>
            <a:r>
              <a:rPr lang="zh-CN" altLang="en-US" sz="2400" b="1" spc="600" dirty="0">
                <a:cs typeface="+mn-ea"/>
                <a:sym typeface="+mn-lt"/>
              </a:rPr>
              <a:t>检测）</a:t>
            </a:r>
            <a:endParaRPr lang="zh-CN" altLang="en-US" sz="2400" b="1" spc="600" dirty="0">
              <a:cs typeface="+mn-ea"/>
              <a:sym typeface="+mn-lt"/>
            </a:endParaRPr>
          </a:p>
        </p:txBody>
      </p:sp>
      <p:sp>
        <p:nvSpPr>
          <p:cNvPr id="15" name="文本框 14"/>
          <p:cNvSpPr txBox="1"/>
          <p:nvPr/>
        </p:nvSpPr>
        <p:spPr>
          <a:xfrm>
            <a:off x="1263650" y="1034415"/>
            <a:ext cx="9347200" cy="506730"/>
          </a:xfrm>
          <a:prstGeom prst="rect">
            <a:avLst/>
          </a:prstGeom>
          <a:noFill/>
        </p:spPr>
        <p:txBody>
          <a:bodyPr wrap="square" rtlCol="0">
            <a:spAutoFit/>
          </a:bodyPr>
          <a:p>
            <a:pPr indent="0" fontAlgn="auto">
              <a:lnSpc>
                <a:spcPct val="150000"/>
              </a:lnSpc>
            </a:pPr>
            <a:r>
              <a:rPr lang="zh-CN" altLang="en-US"/>
              <a:t>主要方法：</a:t>
            </a:r>
            <a:r>
              <a:rPr lang="en-US" altLang="zh-CN"/>
              <a:t>opencv</a:t>
            </a:r>
            <a:r>
              <a:rPr lang="zh-CN" altLang="en-US"/>
              <a:t>图像处理。</a:t>
            </a:r>
            <a:endParaRPr lang="zh-CN" altLang="en-US"/>
          </a:p>
        </p:txBody>
      </p:sp>
      <p:sp>
        <p:nvSpPr>
          <p:cNvPr id="24" name="文本框 23"/>
          <p:cNvSpPr txBox="1"/>
          <p:nvPr/>
        </p:nvSpPr>
        <p:spPr>
          <a:xfrm>
            <a:off x="1263650" y="2581910"/>
            <a:ext cx="4064000" cy="368300"/>
          </a:xfrm>
          <a:prstGeom prst="rect">
            <a:avLst/>
          </a:prstGeom>
          <a:noFill/>
        </p:spPr>
        <p:txBody>
          <a:bodyPr wrap="square" rtlCol="0">
            <a:spAutoFit/>
          </a:bodyPr>
          <a:p>
            <a:r>
              <a:rPr lang="zh-CN" altLang="en-US"/>
              <a:t>以下面这张图为基础介绍具体</a:t>
            </a:r>
            <a:r>
              <a:rPr lang="zh-CN" altLang="en-US"/>
              <a:t>步骤：</a:t>
            </a:r>
            <a:endParaRPr lang="zh-CN" altLang="en-US"/>
          </a:p>
        </p:txBody>
      </p:sp>
      <p:pic>
        <p:nvPicPr>
          <p:cNvPr id="6" name="图片 5" descr="20062"/>
          <p:cNvPicPr>
            <a:picLocks noChangeAspect="1"/>
          </p:cNvPicPr>
          <p:nvPr/>
        </p:nvPicPr>
        <p:blipFill>
          <a:blip r:embed="rId1"/>
          <a:stretch>
            <a:fillRect/>
          </a:stretch>
        </p:blipFill>
        <p:spPr>
          <a:xfrm>
            <a:off x="4076700" y="3218180"/>
            <a:ext cx="4038600" cy="2286000"/>
          </a:xfrm>
          <a:prstGeom prst="rect">
            <a:avLst/>
          </a:prstGeom>
        </p:spPr>
      </p:pic>
      <p:sp>
        <p:nvSpPr>
          <p:cNvPr id="10" name="文本框 9"/>
          <p:cNvSpPr txBox="1"/>
          <p:nvPr>
            <p:custDataLst>
              <p:tags r:id="rId2"/>
            </p:custDataLst>
          </p:nvPr>
        </p:nvSpPr>
        <p:spPr>
          <a:xfrm>
            <a:off x="1263650" y="1727835"/>
            <a:ext cx="9346565" cy="645160"/>
          </a:xfrm>
          <a:prstGeom prst="rect">
            <a:avLst/>
          </a:prstGeom>
          <a:noFill/>
        </p:spPr>
        <p:txBody>
          <a:bodyPr wrap="square" rtlCol="0">
            <a:spAutoFit/>
          </a:bodyPr>
          <a:p>
            <a:r>
              <a:rPr lang="zh-CN" altLang="en-US"/>
              <a:t>原因：</a:t>
            </a:r>
            <a:r>
              <a:rPr lang="en-US" altLang="zh-CN"/>
              <a:t>opencv</a:t>
            </a:r>
            <a:r>
              <a:rPr lang="zh-CN" altLang="en-US"/>
              <a:t>较机器学习和深度学习比较简单，而且整个小车代码部分都是以</a:t>
            </a:r>
            <a:r>
              <a:rPr lang="en-US" altLang="zh-CN"/>
              <a:t>opencv</a:t>
            </a:r>
            <a:r>
              <a:rPr lang="zh-CN" altLang="en-US"/>
              <a:t>为主体的，干脆就用</a:t>
            </a:r>
            <a:r>
              <a:rPr lang="en-US" altLang="zh-CN"/>
              <a:t>opencv</a:t>
            </a:r>
            <a:r>
              <a:rPr lang="zh-CN" altLang="en-US"/>
              <a:t>处理，同时可以学习相关处理</a:t>
            </a:r>
            <a:r>
              <a:rPr lang="zh-CN" altLang="en-US"/>
              <a:t>技术。</a:t>
            </a:r>
            <a:endParaRPr lang="zh-CN" altLang="en-US"/>
          </a:p>
        </p:txBody>
      </p:sp>
    </p:spTree>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411345" y="288925"/>
            <a:ext cx="3369310" cy="745490"/>
          </a:xfrm>
          <a:prstGeom prst="rect">
            <a:avLst/>
          </a:prstGeom>
          <a:noFill/>
        </p:spPr>
        <p:txBody>
          <a:bodyPr wrap="none" rtlCol="0">
            <a:noAutofit/>
            <a:scene3d>
              <a:camera prst="orthographicFront"/>
              <a:lightRig rig="threePt" dir="t"/>
            </a:scene3d>
            <a:sp3d contourW="12700"/>
          </a:bodyPr>
          <a:lstStyle/>
          <a:p>
            <a:pPr algn="ctr" defTabSz="914400">
              <a:defRPr/>
            </a:pPr>
            <a:r>
              <a:rPr lang="zh-CN" altLang="en-US" sz="2800" b="1" spc="600" dirty="0">
                <a:cs typeface="+mn-ea"/>
                <a:sym typeface="+mn-lt"/>
              </a:rPr>
              <a:t>红绿灯</a:t>
            </a:r>
            <a:r>
              <a:rPr lang="zh-CN" altLang="en-US" sz="2800" b="1" spc="600" dirty="0">
                <a:cs typeface="+mn-ea"/>
                <a:sym typeface="+mn-lt"/>
              </a:rPr>
              <a:t>检测</a:t>
            </a:r>
            <a:endParaRPr lang="zh-CN" altLang="en-US" sz="2800" b="1" spc="600" dirty="0">
              <a:cs typeface="+mn-ea"/>
              <a:sym typeface="+mn-lt"/>
            </a:endParaRPr>
          </a:p>
        </p:txBody>
      </p:sp>
      <p:sp>
        <p:nvSpPr>
          <p:cNvPr id="15" name="文本框 14"/>
          <p:cNvSpPr txBox="1"/>
          <p:nvPr/>
        </p:nvSpPr>
        <p:spPr>
          <a:xfrm>
            <a:off x="1263650" y="527685"/>
            <a:ext cx="1266190" cy="506730"/>
          </a:xfrm>
          <a:prstGeom prst="rect">
            <a:avLst/>
          </a:prstGeom>
          <a:noFill/>
        </p:spPr>
        <p:txBody>
          <a:bodyPr wrap="square" rtlCol="0">
            <a:spAutoFit/>
          </a:bodyPr>
          <a:p>
            <a:pPr indent="0" fontAlgn="auto">
              <a:lnSpc>
                <a:spcPct val="150000"/>
              </a:lnSpc>
            </a:pPr>
            <a:r>
              <a:rPr lang="zh-CN" altLang="en-US"/>
              <a:t>具体</a:t>
            </a:r>
            <a:r>
              <a:rPr lang="zh-CN" altLang="en-US"/>
              <a:t>步骤：</a:t>
            </a:r>
            <a:endParaRPr lang="zh-CN" altLang="en-US"/>
          </a:p>
        </p:txBody>
      </p:sp>
      <p:sp>
        <p:nvSpPr>
          <p:cNvPr id="24" name="文本框 23"/>
          <p:cNvSpPr txBox="1"/>
          <p:nvPr/>
        </p:nvSpPr>
        <p:spPr>
          <a:xfrm>
            <a:off x="1171575" y="2586355"/>
            <a:ext cx="9253855" cy="645160"/>
          </a:xfrm>
          <a:prstGeom prst="rect">
            <a:avLst/>
          </a:prstGeom>
          <a:noFill/>
        </p:spPr>
        <p:txBody>
          <a:bodyPr wrap="square" rtlCol="0">
            <a:spAutoFit/>
          </a:bodyPr>
          <a:p>
            <a:r>
              <a:rPr lang="en-US" altLang="zh-CN"/>
              <a:t>2.</a:t>
            </a:r>
            <a:r>
              <a:rPr lang="zh-CN" altLang="en-US"/>
              <a:t>在函数内部，创建一个大小相同的空白图像 img。将要检测</a:t>
            </a:r>
            <a:r>
              <a:rPr lang="zh-CN" altLang="en-US"/>
              <a:t>的区域提取出来，赋值给 img。这样做可以排除不相关区域的干扰，只关注交通灯区域。</a:t>
            </a:r>
            <a:endParaRPr lang="zh-CN" altLang="en-US"/>
          </a:p>
        </p:txBody>
      </p:sp>
      <p:sp>
        <p:nvSpPr>
          <p:cNvPr id="10" name="文本框 9"/>
          <p:cNvSpPr txBox="1"/>
          <p:nvPr>
            <p:custDataLst>
              <p:tags r:id="rId1"/>
            </p:custDataLst>
          </p:nvPr>
        </p:nvSpPr>
        <p:spPr>
          <a:xfrm>
            <a:off x="1171575" y="1196975"/>
            <a:ext cx="9346565" cy="645160"/>
          </a:xfrm>
          <a:prstGeom prst="rect">
            <a:avLst/>
          </a:prstGeom>
          <a:noFill/>
        </p:spPr>
        <p:txBody>
          <a:bodyPr wrap="square" rtlCol="0">
            <a:spAutoFit/>
          </a:bodyPr>
          <a:p>
            <a:r>
              <a:rPr lang="en-US"/>
              <a:t>1.</a:t>
            </a:r>
            <a:r>
              <a:t>定义了</a:t>
            </a:r>
            <a:r>
              <a:rPr lang="zh-CN"/>
              <a:t>三</a:t>
            </a:r>
            <a:r>
              <a:t>个全局变量 red_light </a:t>
            </a:r>
            <a:r>
              <a:rPr lang="zh-CN"/>
              <a:t>、</a:t>
            </a:r>
            <a:r>
              <a:t> green_light</a:t>
            </a:r>
            <a:r>
              <a:rPr lang="zh-CN"/>
              <a:t>和</a:t>
            </a:r>
            <a:r>
              <a:rPr lang="en-US" altLang="zh-CN"/>
              <a:t>no_light</a:t>
            </a:r>
            <a:r>
              <a:t>，分别用于表示检测到红</a:t>
            </a:r>
            <a:r>
              <a:rPr lang="en-US"/>
              <a:t>/</a:t>
            </a:r>
            <a:r>
              <a:t>绿灯</a:t>
            </a:r>
            <a:r>
              <a:rPr lang="zh-CN"/>
              <a:t>和未检测到</a:t>
            </a:r>
            <a:r>
              <a:t>的结果。</a:t>
            </a:r>
            <a:r>
              <a:rPr lang="zh-CN"/>
              <a:t>同时</a:t>
            </a:r>
            <a:r>
              <a:rPr lang="zh-CN" altLang="en-US">
                <a:sym typeface="+mn-ea"/>
              </a:rPr>
              <a:t>定义了一个名为 is_light 的函数，作为检测主体</a:t>
            </a:r>
            <a:r>
              <a:rPr lang="zh-CN" altLang="en-US">
                <a:sym typeface="+mn-ea"/>
              </a:rPr>
              <a:t>部分。</a:t>
            </a:r>
            <a:endParaRPr lang="zh-CN" altLang="en-US">
              <a:sym typeface="+mn-ea"/>
            </a:endParaRPr>
          </a:p>
        </p:txBody>
      </p:sp>
      <p:pic>
        <p:nvPicPr>
          <p:cNvPr id="4" name="图片 3"/>
          <p:cNvPicPr>
            <a:picLocks noChangeAspect="1"/>
          </p:cNvPicPr>
          <p:nvPr>
            <p:custDataLst>
              <p:tags r:id="rId2"/>
            </p:custDataLst>
          </p:nvPr>
        </p:nvPicPr>
        <p:blipFill>
          <a:blip r:embed="rId3"/>
          <a:stretch>
            <a:fillRect/>
          </a:stretch>
        </p:blipFill>
        <p:spPr>
          <a:xfrm>
            <a:off x="4603115" y="1928495"/>
            <a:ext cx="3390900" cy="49530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3020695" y="2128520"/>
            <a:ext cx="1390650" cy="295275"/>
          </a:xfrm>
          <a:prstGeom prst="rect">
            <a:avLst/>
          </a:prstGeom>
        </p:spPr>
      </p:pic>
      <p:sp>
        <p:nvSpPr>
          <p:cNvPr id="8" name="文本框 7"/>
          <p:cNvSpPr txBox="1"/>
          <p:nvPr>
            <p:custDataLst>
              <p:tags r:id="rId6"/>
            </p:custDataLst>
          </p:nvPr>
        </p:nvSpPr>
        <p:spPr>
          <a:xfrm>
            <a:off x="1171575" y="3394075"/>
            <a:ext cx="9253855" cy="645160"/>
          </a:xfrm>
          <a:prstGeom prst="rect">
            <a:avLst/>
          </a:prstGeom>
          <a:noFill/>
        </p:spPr>
        <p:txBody>
          <a:bodyPr wrap="square" rtlCol="0">
            <a:spAutoFit/>
          </a:bodyPr>
          <a:p>
            <a:r>
              <a:rPr lang="en-US" altLang="zh-CN"/>
              <a:t>3.</a:t>
            </a:r>
            <a:r>
              <a:rPr lang="zh-CN" altLang="en-US"/>
              <a:t>将 img 转换为</a:t>
            </a:r>
            <a:r>
              <a:rPr lang="zh-CN" altLang="en-US"/>
              <a:t>到HSV。定义红色和绿色的颜色范围并利用 cv2.inRange() 函数根据颜色范围提取红色和绿色区域的二值图像 dst1 和 dst2。</a:t>
            </a:r>
            <a:endParaRPr lang="zh-CN" altLang="en-US"/>
          </a:p>
        </p:txBody>
      </p:sp>
      <p:pic>
        <p:nvPicPr>
          <p:cNvPr id="9" name="图片 8"/>
          <p:cNvPicPr>
            <a:picLocks noChangeAspect="1"/>
          </p:cNvPicPr>
          <p:nvPr>
            <p:custDataLst>
              <p:tags r:id="rId7"/>
            </p:custDataLst>
          </p:nvPr>
        </p:nvPicPr>
        <p:blipFill>
          <a:blip r:embed="rId8"/>
          <a:stretch>
            <a:fillRect/>
          </a:stretch>
        </p:blipFill>
        <p:spPr>
          <a:xfrm>
            <a:off x="1171575" y="4201795"/>
            <a:ext cx="6334125" cy="2085975"/>
          </a:xfrm>
          <a:prstGeom prst="rect">
            <a:avLst/>
          </a:prstGeom>
        </p:spPr>
      </p:pic>
      <p:pic>
        <p:nvPicPr>
          <p:cNvPr id="11" name="图片 10"/>
          <p:cNvPicPr>
            <a:picLocks noChangeAspect="1"/>
          </p:cNvPicPr>
          <p:nvPr>
            <p:custDataLst>
              <p:tags r:id="rId9"/>
            </p:custDataLst>
          </p:nvPr>
        </p:nvPicPr>
        <p:blipFill>
          <a:blip r:embed="rId10"/>
          <a:stretch>
            <a:fillRect/>
          </a:stretch>
        </p:blipFill>
        <p:spPr>
          <a:xfrm>
            <a:off x="7780655" y="4995545"/>
            <a:ext cx="1649730" cy="1288415"/>
          </a:xfrm>
          <a:prstGeom prst="rect">
            <a:avLst/>
          </a:prstGeom>
        </p:spPr>
      </p:pic>
      <p:pic>
        <p:nvPicPr>
          <p:cNvPr id="12" name="图片 11"/>
          <p:cNvPicPr>
            <a:picLocks noChangeAspect="1"/>
          </p:cNvPicPr>
          <p:nvPr>
            <p:custDataLst>
              <p:tags r:id="rId11"/>
            </p:custDataLst>
          </p:nvPr>
        </p:nvPicPr>
        <p:blipFill>
          <a:blip r:embed="rId12"/>
          <a:stretch>
            <a:fillRect/>
          </a:stretch>
        </p:blipFill>
        <p:spPr>
          <a:xfrm>
            <a:off x="9705340" y="5002530"/>
            <a:ext cx="1657350" cy="1281430"/>
          </a:xfrm>
          <a:prstGeom prst="rect">
            <a:avLst/>
          </a:prstGeom>
        </p:spPr>
      </p:pic>
      <p:pic>
        <p:nvPicPr>
          <p:cNvPr id="2" name="图片 1"/>
          <p:cNvPicPr>
            <a:picLocks noChangeAspect="1"/>
          </p:cNvPicPr>
          <p:nvPr>
            <p:custDataLst>
              <p:tags r:id="rId13"/>
            </p:custDataLst>
          </p:nvPr>
        </p:nvPicPr>
        <p:blipFill>
          <a:blip r:embed="rId14"/>
          <a:stretch>
            <a:fillRect/>
          </a:stretch>
        </p:blipFill>
        <p:spPr>
          <a:xfrm>
            <a:off x="10250170" y="1089025"/>
            <a:ext cx="1731645" cy="1334770"/>
          </a:xfrm>
          <a:prstGeom prst="rect">
            <a:avLst/>
          </a:prstGeom>
        </p:spPr>
      </p:pic>
      <p:pic>
        <p:nvPicPr>
          <p:cNvPr id="3" name="图片 2"/>
          <p:cNvPicPr>
            <a:picLocks noChangeAspect="1"/>
          </p:cNvPicPr>
          <p:nvPr>
            <p:custDataLst>
              <p:tags r:id="rId15"/>
            </p:custDataLst>
          </p:nvPr>
        </p:nvPicPr>
        <p:blipFill>
          <a:blip r:embed="rId16"/>
          <a:stretch>
            <a:fillRect/>
          </a:stretch>
        </p:blipFill>
        <p:spPr>
          <a:xfrm>
            <a:off x="1171575" y="1900555"/>
            <a:ext cx="1638300" cy="685800"/>
          </a:xfrm>
          <a:prstGeom prst="rect">
            <a:avLst/>
          </a:prstGeom>
        </p:spPr>
      </p:pic>
    </p:spTree>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411345" y="288925"/>
            <a:ext cx="3369310" cy="745490"/>
          </a:xfrm>
          <a:prstGeom prst="rect">
            <a:avLst/>
          </a:prstGeom>
          <a:noFill/>
        </p:spPr>
        <p:txBody>
          <a:bodyPr wrap="none" rtlCol="0">
            <a:noAutofit/>
            <a:scene3d>
              <a:camera prst="orthographicFront"/>
              <a:lightRig rig="threePt" dir="t"/>
            </a:scene3d>
            <a:sp3d contourW="12700"/>
          </a:bodyPr>
          <a:lstStyle/>
          <a:p>
            <a:pPr algn="ctr" defTabSz="914400">
              <a:defRPr/>
            </a:pPr>
            <a:r>
              <a:rPr lang="zh-CN" altLang="en-US" sz="2800" b="1" spc="600" dirty="0">
                <a:cs typeface="+mn-ea"/>
                <a:sym typeface="+mn-lt"/>
              </a:rPr>
              <a:t>红绿灯</a:t>
            </a:r>
            <a:r>
              <a:rPr lang="zh-CN" altLang="en-US" sz="2800" b="1" spc="600" dirty="0">
                <a:cs typeface="+mn-ea"/>
                <a:sym typeface="+mn-lt"/>
              </a:rPr>
              <a:t>检测</a:t>
            </a:r>
            <a:endParaRPr lang="zh-CN" altLang="en-US" sz="2800" b="1" spc="600" dirty="0">
              <a:cs typeface="+mn-ea"/>
              <a:sym typeface="+mn-lt"/>
            </a:endParaRPr>
          </a:p>
        </p:txBody>
      </p:sp>
      <p:sp>
        <p:nvSpPr>
          <p:cNvPr id="15" name="文本框 14"/>
          <p:cNvSpPr txBox="1"/>
          <p:nvPr/>
        </p:nvSpPr>
        <p:spPr>
          <a:xfrm>
            <a:off x="1263650" y="527685"/>
            <a:ext cx="1266190" cy="506730"/>
          </a:xfrm>
          <a:prstGeom prst="rect">
            <a:avLst/>
          </a:prstGeom>
          <a:noFill/>
        </p:spPr>
        <p:txBody>
          <a:bodyPr wrap="square" rtlCol="0">
            <a:spAutoFit/>
          </a:bodyPr>
          <a:p>
            <a:pPr indent="0" fontAlgn="auto">
              <a:lnSpc>
                <a:spcPct val="150000"/>
              </a:lnSpc>
            </a:pPr>
            <a:r>
              <a:rPr lang="zh-CN" altLang="en-US"/>
              <a:t>具体</a:t>
            </a:r>
            <a:r>
              <a:rPr lang="zh-CN" altLang="en-US"/>
              <a:t>步骤：</a:t>
            </a:r>
            <a:endParaRPr lang="zh-CN" altLang="en-US"/>
          </a:p>
        </p:txBody>
      </p:sp>
      <p:sp>
        <p:nvSpPr>
          <p:cNvPr id="10" name="文本框 9"/>
          <p:cNvSpPr txBox="1"/>
          <p:nvPr>
            <p:custDataLst>
              <p:tags r:id="rId1"/>
            </p:custDataLst>
          </p:nvPr>
        </p:nvSpPr>
        <p:spPr>
          <a:xfrm>
            <a:off x="1171575" y="1196975"/>
            <a:ext cx="9346565" cy="922020"/>
          </a:xfrm>
          <a:prstGeom prst="rect">
            <a:avLst/>
          </a:prstGeom>
          <a:noFill/>
        </p:spPr>
        <p:txBody>
          <a:bodyPr wrap="square" rtlCol="0">
            <a:spAutoFit/>
          </a:bodyPr>
          <a:p>
            <a:r>
              <a:rPr lang="en-US"/>
              <a:t>4.</a:t>
            </a:r>
            <a:r>
              <a:t>通过 cv2.findContours() 函数对二值图像进行轮廓检测，得到红</a:t>
            </a:r>
            <a:r>
              <a:rPr lang="en-US"/>
              <a:t>/</a:t>
            </a:r>
            <a:r>
              <a:t>绿区域的轮廓点集contours1 和 contours2。遍历红</a:t>
            </a:r>
            <a:r>
              <a:rPr lang="en-US"/>
              <a:t>/</a:t>
            </a:r>
            <a:r>
              <a:t>绿区域轮廓，进行椭圆拟合。</a:t>
            </a:r>
            <a:r>
              <a:rPr lang="zh-CN" altLang="en-US">
                <a:sym typeface="+mn-ea"/>
              </a:rPr>
              <a:t>如果拟合椭圆的中心坐标 (x, y) 是正数，则表示检测到红</a:t>
            </a:r>
            <a:r>
              <a:rPr lang="en-US" altLang="zh-CN">
                <a:sym typeface="+mn-ea"/>
              </a:rPr>
              <a:t>/</a:t>
            </a:r>
            <a:r>
              <a:rPr lang="zh-CN" altLang="en-US">
                <a:sym typeface="+mn-ea"/>
              </a:rPr>
              <a:t>绿灯，</a:t>
            </a:r>
            <a:r>
              <a:rPr lang="zh-CN" altLang="en-US">
                <a:sym typeface="+mn-ea"/>
              </a:rPr>
              <a:t>修改 light</a:t>
            </a:r>
            <a:r>
              <a:rPr lang="en-US" altLang="zh-CN">
                <a:sym typeface="+mn-ea"/>
              </a:rPr>
              <a:t> </a:t>
            </a:r>
            <a:r>
              <a:rPr lang="zh-CN" altLang="en-US">
                <a:sym typeface="+mn-ea"/>
              </a:rPr>
              <a:t>值，并在原始图像上绘制对应颜色的轮廓。</a:t>
            </a:r>
            <a:endParaRPr lang="zh-CN" altLang="en-US">
              <a:sym typeface="+mn-ea"/>
            </a:endParaRPr>
          </a:p>
        </p:txBody>
      </p:sp>
      <p:sp>
        <p:nvSpPr>
          <p:cNvPr id="8" name="文本框 7"/>
          <p:cNvSpPr txBox="1"/>
          <p:nvPr>
            <p:custDataLst>
              <p:tags r:id="rId2"/>
            </p:custDataLst>
          </p:nvPr>
        </p:nvSpPr>
        <p:spPr>
          <a:xfrm>
            <a:off x="1171575" y="3644265"/>
            <a:ext cx="5183505" cy="922020"/>
          </a:xfrm>
          <a:prstGeom prst="rect">
            <a:avLst/>
          </a:prstGeom>
          <a:noFill/>
        </p:spPr>
        <p:txBody>
          <a:bodyPr wrap="square" rtlCol="0">
            <a:spAutoFit/>
          </a:bodyPr>
          <a:p>
            <a:r>
              <a:rPr lang="en-US" altLang="zh-CN"/>
              <a:t>5.</a:t>
            </a:r>
            <a:r>
              <a:rPr lang="zh-CN" altLang="en-US"/>
              <a:t>最后，根据 light 的值判断检测到的红绿灯状态，并返回相应的结果。如果 light 既不是1也不是2，则表示未检测到红绿灯。</a:t>
            </a:r>
            <a:endParaRPr lang="zh-CN" altLang="en-US"/>
          </a:p>
        </p:txBody>
      </p:sp>
      <p:pic>
        <p:nvPicPr>
          <p:cNvPr id="2" name="图片 1"/>
          <p:cNvPicPr>
            <a:picLocks noChangeAspect="1"/>
          </p:cNvPicPr>
          <p:nvPr>
            <p:custDataLst>
              <p:tags r:id="rId3"/>
            </p:custDataLst>
          </p:nvPr>
        </p:nvPicPr>
        <p:blipFill>
          <a:blip r:embed="rId4"/>
          <a:stretch>
            <a:fillRect/>
          </a:stretch>
        </p:blipFill>
        <p:spPr>
          <a:xfrm>
            <a:off x="1171575" y="2281555"/>
            <a:ext cx="4914900" cy="1200150"/>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6584315" y="2281555"/>
            <a:ext cx="3933825" cy="1857375"/>
          </a:xfrm>
          <a:prstGeom prst="rect">
            <a:avLst/>
          </a:prstGeom>
        </p:spPr>
      </p:pic>
      <p:pic>
        <p:nvPicPr>
          <p:cNvPr id="6" name="图片 5"/>
          <p:cNvPicPr>
            <a:picLocks noChangeAspect="1"/>
          </p:cNvPicPr>
          <p:nvPr>
            <p:custDataLst>
              <p:tags r:id="rId7"/>
            </p:custDataLst>
          </p:nvPr>
        </p:nvPicPr>
        <p:blipFill>
          <a:blip r:embed="rId8"/>
          <a:stretch>
            <a:fillRect/>
          </a:stretch>
        </p:blipFill>
        <p:spPr>
          <a:xfrm>
            <a:off x="1171575" y="4728845"/>
            <a:ext cx="1543050" cy="2085975"/>
          </a:xfrm>
          <a:prstGeom prst="rect">
            <a:avLst/>
          </a:prstGeom>
        </p:spPr>
      </p:pic>
      <p:pic>
        <p:nvPicPr>
          <p:cNvPr id="13" name="图片 12"/>
          <p:cNvPicPr>
            <a:picLocks noChangeAspect="1"/>
          </p:cNvPicPr>
          <p:nvPr>
            <p:custDataLst>
              <p:tags r:id="rId9"/>
            </p:custDataLst>
          </p:nvPr>
        </p:nvPicPr>
        <p:blipFill>
          <a:blip r:embed="rId10"/>
          <a:stretch>
            <a:fillRect/>
          </a:stretch>
        </p:blipFill>
        <p:spPr>
          <a:xfrm>
            <a:off x="6964680" y="4301490"/>
            <a:ext cx="3173730" cy="2439670"/>
          </a:xfrm>
          <a:prstGeom prst="rect">
            <a:avLst/>
          </a:prstGeom>
        </p:spPr>
      </p:pic>
    </p:spTree>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p:cNvSpPr/>
          <p:nvPr/>
        </p:nvSpPr>
        <p:spPr>
          <a:xfrm rot="5400000">
            <a:off x="1588" y="-1"/>
            <a:ext cx="3715658" cy="37156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71" name="直角三角形 70"/>
          <p:cNvSpPr/>
          <p:nvPr/>
        </p:nvSpPr>
        <p:spPr>
          <a:xfrm rot="16200000">
            <a:off x="8689233" y="3356819"/>
            <a:ext cx="3501180" cy="35011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2" name="直角三角形 1"/>
          <p:cNvSpPr/>
          <p:nvPr/>
        </p:nvSpPr>
        <p:spPr>
          <a:xfrm rot="5400000">
            <a:off x="1588" y="0"/>
            <a:ext cx="3257921" cy="325792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70" name="直角三角形 69"/>
          <p:cNvSpPr/>
          <p:nvPr/>
        </p:nvSpPr>
        <p:spPr>
          <a:xfrm rot="16200000">
            <a:off x="9120547" y="3788134"/>
            <a:ext cx="3069865" cy="306986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3" name="平行四边形 2"/>
          <p:cNvSpPr/>
          <p:nvPr/>
        </p:nvSpPr>
        <p:spPr>
          <a:xfrm>
            <a:off x="1781419" y="2"/>
            <a:ext cx="3088716" cy="1805556"/>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73" name="平行四边形 72"/>
          <p:cNvSpPr/>
          <p:nvPr/>
        </p:nvSpPr>
        <p:spPr>
          <a:xfrm>
            <a:off x="-2438922" y="1167126"/>
            <a:ext cx="3234853" cy="2990774"/>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74" name="平行四边形 73"/>
          <p:cNvSpPr/>
          <p:nvPr/>
        </p:nvSpPr>
        <p:spPr>
          <a:xfrm>
            <a:off x="11681703" y="2998581"/>
            <a:ext cx="3048130" cy="2818139"/>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75" name="平行四边形 74"/>
          <p:cNvSpPr/>
          <p:nvPr/>
        </p:nvSpPr>
        <p:spPr>
          <a:xfrm>
            <a:off x="7497122" y="5167086"/>
            <a:ext cx="2910426" cy="1701334"/>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14" name="矩形 13"/>
          <p:cNvSpPr/>
          <p:nvPr/>
        </p:nvSpPr>
        <p:spPr>
          <a:xfrm>
            <a:off x="652531" y="2414164"/>
            <a:ext cx="10745765" cy="1107996"/>
          </a:xfrm>
          <a:prstGeom prst="rect">
            <a:avLst/>
          </a:prstGeom>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600" b="1" kern="100" dirty="0">
                <a:solidFill>
                  <a:srgbClr val="002060"/>
                </a:solidFill>
                <a:cs typeface="+mn-ea"/>
                <a:sym typeface="+mn-lt"/>
              </a:rPr>
              <a:t>感</a:t>
            </a:r>
            <a:r>
              <a:rPr lang="zh-CN" altLang="en-US" sz="6600" b="1" kern="100" dirty="0" smtClean="0">
                <a:solidFill>
                  <a:srgbClr val="002060"/>
                </a:solidFill>
                <a:cs typeface="+mn-ea"/>
                <a:sym typeface="+mn-lt"/>
              </a:rPr>
              <a:t>谢您的观看</a:t>
            </a:r>
            <a:endParaRPr lang="zh-CN" altLang="zh-CN" sz="6600" b="1" kern="100" dirty="0">
              <a:solidFill>
                <a:srgbClr val="002060"/>
              </a:solidFill>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out)">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p:cNvSpPr/>
          <p:nvPr/>
        </p:nvSpPr>
        <p:spPr bwMode="auto">
          <a:xfrm>
            <a:off x="6137379" y="5334987"/>
            <a:ext cx="4285" cy="2117"/>
          </a:xfrm>
          <a:custGeom>
            <a:avLst/>
            <a:gdLst>
              <a:gd name="T0" fmla="*/ 2 w 4"/>
              <a:gd name="T1" fmla="*/ 0 h 4"/>
              <a:gd name="T2" fmla="*/ 4 w 4"/>
              <a:gd name="T3" fmla="*/ 4 h 4"/>
              <a:gd name="T4" fmla="*/ 0 w 4"/>
              <a:gd name="T5" fmla="*/ 4 h 4"/>
              <a:gd name="T6" fmla="*/ 2 w 4"/>
              <a:gd name="T7" fmla="*/ 0 h 4"/>
            </a:gdLst>
            <a:ahLst/>
            <a:cxnLst>
              <a:cxn ang="0">
                <a:pos x="T0" y="T1"/>
              </a:cxn>
              <a:cxn ang="0">
                <a:pos x="T2" y="T3"/>
              </a:cxn>
              <a:cxn ang="0">
                <a:pos x="T4" y="T5"/>
              </a:cxn>
              <a:cxn ang="0">
                <a:pos x="T6" y="T7"/>
              </a:cxn>
            </a:cxnLst>
            <a:rect l="0" t="0" r="r" b="b"/>
            <a:pathLst>
              <a:path w="4" h="4">
                <a:moveTo>
                  <a:pt x="2" y="0"/>
                </a:moveTo>
                <a:lnTo>
                  <a:pt x="4" y="4"/>
                </a:lnTo>
                <a:lnTo>
                  <a:pt x="0" y="4"/>
                </a:lnTo>
                <a:lnTo>
                  <a:pt x="2" y="0"/>
                </a:lnTo>
                <a:close/>
              </a:path>
            </a:pathLst>
          </a:custGeom>
          <a:solidFill>
            <a:srgbClr val="FFCA00"/>
          </a:solidFill>
          <a:ln w="0">
            <a:noFill/>
            <a:prstDash val="solid"/>
            <a:round/>
          </a:ln>
        </p:spPr>
        <p:txBody>
          <a:bodyPr vert="horz" wrap="square" lIns="130911" tIns="65456" rIns="130911" bIns="65456" numCol="1" anchor="t" anchorCtr="0" compatLnSpc="1"/>
          <a:lstStyle/>
          <a:p>
            <a:pPr algn="ctr" defTabSz="967740" fontAlgn="base">
              <a:spcBef>
                <a:spcPct val="0"/>
              </a:spcBef>
              <a:spcAft>
                <a:spcPct val="0"/>
              </a:spcAft>
            </a:pPr>
            <a:endParaRPr lang="en-US" sz="2965">
              <a:solidFill>
                <a:srgbClr val="000000"/>
              </a:solidFill>
              <a:latin typeface="+mn-ea"/>
              <a:sym typeface="Gill Sans" charset="0"/>
            </a:endParaRPr>
          </a:p>
        </p:txBody>
      </p:sp>
      <p:sp>
        <p:nvSpPr>
          <p:cNvPr id="3" name="Freeform 46"/>
          <p:cNvSpPr/>
          <p:nvPr/>
        </p:nvSpPr>
        <p:spPr bwMode="auto">
          <a:xfrm flipH="1">
            <a:off x="7554983" y="1364925"/>
            <a:ext cx="3547639"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740" fontAlgn="base">
              <a:spcBef>
                <a:spcPct val="0"/>
              </a:spcBef>
              <a:spcAft>
                <a:spcPct val="0"/>
              </a:spcAft>
            </a:pPr>
            <a:endParaRPr lang="en-US" sz="2965">
              <a:solidFill>
                <a:srgbClr val="323232"/>
              </a:solidFill>
              <a:latin typeface="+mn-ea"/>
              <a:cs typeface="Open Sans Condensed Light" pitchFamily="34" charset="0"/>
              <a:sym typeface="Gill Sans" charset="0"/>
            </a:endParaRPr>
          </a:p>
        </p:txBody>
      </p:sp>
      <p:sp>
        <p:nvSpPr>
          <p:cNvPr id="4" name="Freeform 46"/>
          <p:cNvSpPr/>
          <p:nvPr/>
        </p:nvSpPr>
        <p:spPr bwMode="auto">
          <a:xfrm flipH="1">
            <a:off x="7871062" y="2476464"/>
            <a:ext cx="3231561"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740" fontAlgn="base">
              <a:spcBef>
                <a:spcPct val="0"/>
              </a:spcBef>
              <a:spcAft>
                <a:spcPct val="0"/>
              </a:spcAft>
            </a:pPr>
            <a:endParaRPr lang="en-US" sz="2965">
              <a:solidFill>
                <a:srgbClr val="323232"/>
              </a:solidFill>
              <a:latin typeface="+mn-ea"/>
              <a:cs typeface="Open Sans Condensed Light" pitchFamily="34" charset="0"/>
              <a:sym typeface="Gill Sans" charset="0"/>
            </a:endParaRPr>
          </a:p>
        </p:txBody>
      </p:sp>
      <p:sp>
        <p:nvSpPr>
          <p:cNvPr id="5" name="Freeform 46"/>
          <p:cNvSpPr/>
          <p:nvPr/>
        </p:nvSpPr>
        <p:spPr bwMode="auto">
          <a:xfrm flipH="1">
            <a:off x="7011279" y="3583153"/>
            <a:ext cx="4095155"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740" fontAlgn="base">
              <a:spcBef>
                <a:spcPct val="0"/>
              </a:spcBef>
              <a:spcAft>
                <a:spcPct val="0"/>
              </a:spcAft>
            </a:pPr>
            <a:endParaRPr lang="en-US" sz="2965">
              <a:solidFill>
                <a:srgbClr val="323232"/>
              </a:solidFill>
              <a:latin typeface="+mn-ea"/>
              <a:cs typeface="Open Sans Condensed Light" pitchFamily="34" charset="0"/>
              <a:sym typeface="Gill Sans" charset="0"/>
            </a:endParaRPr>
          </a:p>
        </p:txBody>
      </p:sp>
      <p:sp>
        <p:nvSpPr>
          <p:cNvPr id="6" name="Freeform 46"/>
          <p:cNvSpPr/>
          <p:nvPr/>
        </p:nvSpPr>
        <p:spPr bwMode="auto">
          <a:xfrm>
            <a:off x="1197233" y="1584249"/>
            <a:ext cx="3643026"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740" fontAlgn="base">
              <a:spcBef>
                <a:spcPct val="0"/>
              </a:spcBef>
              <a:spcAft>
                <a:spcPct val="0"/>
              </a:spcAft>
            </a:pPr>
            <a:endParaRPr lang="en-US" sz="2965">
              <a:solidFill>
                <a:srgbClr val="323232"/>
              </a:solidFill>
              <a:latin typeface="+mn-ea"/>
              <a:cs typeface="Open Sans Condensed Light" pitchFamily="34" charset="0"/>
              <a:sym typeface="Gill Sans" charset="0"/>
            </a:endParaRPr>
          </a:p>
        </p:txBody>
      </p:sp>
      <p:sp>
        <p:nvSpPr>
          <p:cNvPr id="7" name="Rectangle 37"/>
          <p:cNvSpPr/>
          <p:nvPr/>
        </p:nvSpPr>
        <p:spPr bwMode="auto">
          <a:xfrm>
            <a:off x="1991941" y="2030875"/>
            <a:ext cx="2430030" cy="7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defTabSz="967740" fontAlgn="base">
              <a:lnSpc>
                <a:spcPct val="125000"/>
              </a:lnSpc>
              <a:spcBef>
                <a:spcPct val="0"/>
              </a:spcBef>
              <a:spcAft>
                <a:spcPct val="0"/>
              </a:spcAft>
            </a:pPr>
            <a:r>
              <a:rPr lang="zh-CN" altLang="en-US" sz="2000" b="1" dirty="0">
                <a:solidFill>
                  <a:srgbClr val="4D4D4D"/>
                </a:solidFill>
                <a:latin typeface="+mn-ea"/>
                <a:cs typeface="Lato Light" charset="0"/>
                <a:sym typeface="Lato Light" charset="0"/>
              </a:rPr>
              <a:t>李靖宇：节点定义、雷达避障、函数回调</a:t>
            </a:r>
            <a:endParaRPr lang="zh-CN" altLang="en-US" sz="2000" b="1" dirty="0">
              <a:solidFill>
                <a:srgbClr val="4D4D4D"/>
              </a:solidFill>
              <a:latin typeface="+mn-ea"/>
              <a:cs typeface="Lato Light" charset="0"/>
              <a:sym typeface="Lato Light" charset="0"/>
            </a:endParaRPr>
          </a:p>
        </p:txBody>
      </p:sp>
      <p:sp>
        <p:nvSpPr>
          <p:cNvPr id="8" name="Freeform 46"/>
          <p:cNvSpPr/>
          <p:nvPr/>
        </p:nvSpPr>
        <p:spPr bwMode="auto">
          <a:xfrm>
            <a:off x="1197233" y="2879420"/>
            <a:ext cx="4471255"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740" fontAlgn="base">
              <a:spcBef>
                <a:spcPct val="0"/>
              </a:spcBef>
              <a:spcAft>
                <a:spcPct val="0"/>
              </a:spcAft>
            </a:pPr>
            <a:endParaRPr lang="en-US" sz="2965">
              <a:solidFill>
                <a:srgbClr val="323232"/>
              </a:solidFill>
              <a:latin typeface="+mn-ea"/>
              <a:cs typeface="Open Sans Condensed Light" pitchFamily="34" charset="0"/>
              <a:sym typeface="Gill Sans" charset="0"/>
            </a:endParaRPr>
          </a:p>
        </p:txBody>
      </p:sp>
      <p:sp>
        <p:nvSpPr>
          <p:cNvPr id="9" name="Rectangle 37"/>
          <p:cNvSpPr/>
          <p:nvPr/>
        </p:nvSpPr>
        <p:spPr bwMode="auto">
          <a:xfrm>
            <a:off x="1991941" y="3260639"/>
            <a:ext cx="2430030" cy="65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defTabSz="967740" fontAlgn="base">
              <a:lnSpc>
                <a:spcPct val="125000"/>
              </a:lnSpc>
              <a:spcBef>
                <a:spcPct val="0"/>
              </a:spcBef>
              <a:spcAft>
                <a:spcPct val="0"/>
              </a:spcAft>
            </a:pPr>
            <a:r>
              <a:rPr lang="zh-CN" altLang="en-US" sz="2000" b="1" dirty="0">
                <a:solidFill>
                  <a:srgbClr val="000000"/>
                </a:solidFill>
                <a:latin typeface="+mn-ea"/>
                <a:sym typeface="Gill Sans" charset="0"/>
              </a:rPr>
              <a:t>张达：图像预处理</a:t>
            </a:r>
            <a:endParaRPr lang="zh-CN" altLang="en-US" sz="2000" b="1" dirty="0">
              <a:solidFill>
                <a:srgbClr val="000000"/>
              </a:solidFill>
              <a:latin typeface="+mn-ea"/>
              <a:sym typeface="Gill Sans" charset="0"/>
            </a:endParaRPr>
          </a:p>
        </p:txBody>
      </p:sp>
      <p:sp>
        <p:nvSpPr>
          <p:cNvPr id="10" name="Freeform 46"/>
          <p:cNvSpPr/>
          <p:nvPr/>
        </p:nvSpPr>
        <p:spPr bwMode="auto">
          <a:xfrm flipV="1">
            <a:off x="1311531" y="4556676"/>
            <a:ext cx="3888048"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740" fontAlgn="base">
              <a:spcBef>
                <a:spcPct val="0"/>
              </a:spcBef>
              <a:spcAft>
                <a:spcPct val="0"/>
              </a:spcAft>
            </a:pPr>
            <a:endParaRPr lang="en-US" sz="2965">
              <a:solidFill>
                <a:srgbClr val="323232"/>
              </a:solidFill>
              <a:latin typeface="+mn-ea"/>
              <a:cs typeface="Open Sans Condensed Light" pitchFamily="34" charset="0"/>
              <a:sym typeface="Gill Sans" charset="0"/>
            </a:endParaRPr>
          </a:p>
        </p:txBody>
      </p:sp>
      <p:sp>
        <p:nvSpPr>
          <p:cNvPr id="11" name="Rectangle 37"/>
          <p:cNvSpPr/>
          <p:nvPr/>
        </p:nvSpPr>
        <p:spPr bwMode="auto">
          <a:xfrm>
            <a:off x="1991941" y="3979947"/>
            <a:ext cx="2430030" cy="63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defTabSz="967740" fontAlgn="base">
              <a:lnSpc>
                <a:spcPct val="125000"/>
              </a:lnSpc>
              <a:spcBef>
                <a:spcPct val="0"/>
              </a:spcBef>
              <a:spcAft>
                <a:spcPct val="0"/>
              </a:spcAft>
            </a:pPr>
            <a:r>
              <a:rPr lang="zh-CN" altLang="en-US" sz="2000" b="1" dirty="0">
                <a:solidFill>
                  <a:srgbClr val="000000"/>
                </a:solidFill>
                <a:latin typeface="+mn-ea"/>
                <a:sym typeface="Gill Sans" charset="0"/>
              </a:rPr>
              <a:t>杨加杰：车道线检测</a:t>
            </a:r>
            <a:endParaRPr lang="zh-CN" altLang="en-US" sz="2000" b="1" dirty="0">
              <a:solidFill>
                <a:srgbClr val="000000"/>
              </a:solidFill>
              <a:latin typeface="+mn-ea"/>
              <a:sym typeface="Gill Sans" charset="0"/>
            </a:endParaRPr>
          </a:p>
        </p:txBody>
      </p:sp>
      <p:grpSp>
        <p:nvGrpSpPr>
          <p:cNvPr id="12" name="Group 5"/>
          <p:cNvGrpSpPr/>
          <p:nvPr/>
        </p:nvGrpSpPr>
        <p:grpSpPr>
          <a:xfrm>
            <a:off x="1423935" y="2091984"/>
            <a:ext cx="403258" cy="352053"/>
            <a:chOff x="1079332" y="2203296"/>
            <a:chExt cx="298739" cy="264080"/>
          </a:xfrm>
        </p:grpSpPr>
        <p:sp>
          <p:nvSpPr>
            <p:cNvPr id="13" name="Oval 2"/>
            <p:cNvSpPr/>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p:spPr>
          <p:txBody>
            <a:bodyPr vert="horz" wrap="square" lIns="96757" tIns="48378" rIns="96757" bIns="48378" numCol="1" rtlCol="0" anchor="t" anchorCtr="0" compatLnSpc="1"/>
            <a:lstStyle/>
            <a:p>
              <a:pPr algn="ctr" defTabSz="1309370" fontAlgn="base">
                <a:spcBef>
                  <a:spcPct val="0"/>
                </a:spcBef>
                <a:spcAft>
                  <a:spcPct val="0"/>
                </a:spcAft>
                <a:defRPr/>
              </a:pPr>
              <a:endParaRPr lang="en-US" sz="8040" kern="0">
                <a:solidFill>
                  <a:srgbClr val="000000"/>
                </a:solidFill>
                <a:latin typeface="+mn-ea"/>
                <a:sym typeface="Gill Sans" charset="0"/>
              </a:endParaRPr>
            </a:p>
          </p:txBody>
        </p:sp>
        <p:sp>
          <p:nvSpPr>
            <p:cNvPr id="14" name="Rectangle 22"/>
            <p:cNvSpPr/>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967740" fontAlgn="base">
                <a:spcBef>
                  <a:spcPct val="0"/>
                </a:spcBef>
                <a:spcAft>
                  <a:spcPct val="0"/>
                </a:spcAft>
                <a:defRPr/>
              </a:pPr>
              <a:r>
                <a:rPr lang="en-US" sz="2115" kern="0" dirty="0">
                  <a:solidFill>
                    <a:srgbClr val="FFFFFF"/>
                  </a:solidFill>
                  <a:latin typeface="+mn-ea"/>
                  <a:cs typeface="Bebas Neue" charset="0"/>
                  <a:sym typeface="Bebas Neue" charset="0"/>
                </a:rPr>
                <a:t>1</a:t>
              </a:r>
              <a:endParaRPr lang="en-US" sz="2115" kern="0" dirty="0">
                <a:solidFill>
                  <a:srgbClr val="FFFFFF"/>
                </a:solidFill>
                <a:latin typeface="+mn-ea"/>
                <a:cs typeface="Bebas Neue" charset="0"/>
                <a:sym typeface="Bebas Neue" charset="0"/>
              </a:endParaRPr>
            </a:p>
          </p:txBody>
        </p:sp>
      </p:grpSp>
      <p:grpSp>
        <p:nvGrpSpPr>
          <p:cNvPr id="15" name="Group 235"/>
          <p:cNvGrpSpPr/>
          <p:nvPr/>
        </p:nvGrpSpPr>
        <p:grpSpPr>
          <a:xfrm>
            <a:off x="1423935" y="3131586"/>
            <a:ext cx="403258" cy="352053"/>
            <a:chOff x="1079332" y="2203296"/>
            <a:chExt cx="298739" cy="264080"/>
          </a:xfrm>
        </p:grpSpPr>
        <p:sp>
          <p:nvSpPr>
            <p:cNvPr id="16" name="Oval 236"/>
            <p:cNvSpPr/>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p:spPr>
          <p:txBody>
            <a:bodyPr vert="horz" wrap="square" lIns="96757" tIns="48378" rIns="96757" bIns="48378" numCol="1" rtlCol="0" anchor="t" anchorCtr="0" compatLnSpc="1"/>
            <a:lstStyle/>
            <a:p>
              <a:pPr algn="ctr" defTabSz="1309370" fontAlgn="base">
                <a:spcBef>
                  <a:spcPct val="0"/>
                </a:spcBef>
                <a:spcAft>
                  <a:spcPct val="0"/>
                </a:spcAft>
                <a:defRPr/>
              </a:pPr>
              <a:endParaRPr lang="en-US" sz="8040" kern="0">
                <a:solidFill>
                  <a:srgbClr val="000000"/>
                </a:solidFill>
                <a:latin typeface="+mn-ea"/>
                <a:sym typeface="Gill Sans" charset="0"/>
              </a:endParaRPr>
            </a:p>
          </p:txBody>
        </p:sp>
        <p:sp>
          <p:nvSpPr>
            <p:cNvPr id="17" name="Rectangle 22"/>
            <p:cNvSpPr/>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967740" fontAlgn="base">
                <a:spcBef>
                  <a:spcPct val="0"/>
                </a:spcBef>
                <a:spcAft>
                  <a:spcPct val="0"/>
                </a:spcAft>
                <a:defRPr/>
              </a:pPr>
              <a:r>
                <a:rPr lang="en-US" sz="2115" kern="0" dirty="0">
                  <a:solidFill>
                    <a:srgbClr val="FFFFFF"/>
                  </a:solidFill>
                  <a:latin typeface="+mn-ea"/>
                  <a:cs typeface="Bebas Neue" charset="0"/>
                  <a:sym typeface="Bebas Neue" charset="0"/>
                </a:rPr>
                <a:t>2</a:t>
              </a:r>
              <a:endParaRPr lang="en-US" sz="2115" kern="0" dirty="0">
                <a:solidFill>
                  <a:srgbClr val="FFFFFF"/>
                </a:solidFill>
                <a:latin typeface="+mn-ea"/>
                <a:cs typeface="Bebas Neue" charset="0"/>
                <a:sym typeface="Bebas Neue" charset="0"/>
              </a:endParaRPr>
            </a:p>
          </p:txBody>
        </p:sp>
      </p:grpSp>
      <p:grpSp>
        <p:nvGrpSpPr>
          <p:cNvPr id="18" name="Group 238"/>
          <p:cNvGrpSpPr/>
          <p:nvPr/>
        </p:nvGrpSpPr>
        <p:grpSpPr>
          <a:xfrm>
            <a:off x="1456955" y="3980443"/>
            <a:ext cx="403258" cy="352053"/>
            <a:chOff x="1079332" y="1601701"/>
            <a:chExt cx="298739" cy="264080"/>
          </a:xfrm>
        </p:grpSpPr>
        <p:sp>
          <p:nvSpPr>
            <p:cNvPr id="19" name="Oval 239"/>
            <p:cNvSpPr/>
            <p:nvPr/>
          </p:nvSpPr>
          <p:spPr bwMode="auto">
            <a:xfrm>
              <a:off x="1103804" y="1601701"/>
              <a:ext cx="264080" cy="264080"/>
            </a:xfrm>
            <a:prstGeom prst="ellipse">
              <a:avLst/>
            </a:prstGeom>
            <a:solidFill>
              <a:srgbClr val="1F497D"/>
            </a:solidFill>
            <a:ln w="25400" cap="flat" cmpd="sng" algn="ctr">
              <a:noFill/>
              <a:prstDash val="solid"/>
              <a:round/>
              <a:headEnd type="none" w="med" len="med"/>
              <a:tailEnd type="none" w="med" len="med"/>
            </a:ln>
            <a:effectLst/>
          </p:spPr>
          <p:txBody>
            <a:bodyPr vert="horz" wrap="square" lIns="96757" tIns="48378" rIns="96757" bIns="48378" numCol="1" rtlCol="0" anchor="t" anchorCtr="0" compatLnSpc="1"/>
            <a:lstStyle/>
            <a:p>
              <a:pPr algn="ctr" defTabSz="1309370" fontAlgn="base">
                <a:spcBef>
                  <a:spcPct val="0"/>
                </a:spcBef>
                <a:spcAft>
                  <a:spcPct val="0"/>
                </a:spcAft>
                <a:defRPr/>
              </a:pPr>
              <a:endParaRPr lang="en-US" sz="8040" kern="0">
                <a:solidFill>
                  <a:srgbClr val="000000"/>
                </a:solidFill>
                <a:latin typeface="+mn-ea"/>
                <a:sym typeface="Gill Sans" charset="0"/>
              </a:endParaRPr>
            </a:p>
          </p:txBody>
        </p:sp>
        <p:sp>
          <p:nvSpPr>
            <p:cNvPr id="20" name="Rectangle 22"/>
            <p:cNvSpPr/>
            <p:nvPr/>
          </p:nvSpPr>
          <p:spPr bwMode="auto">
            <a:xfrm>
              <a:off x="1079332" y="166858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967740" fontAlgn="base">
                <a:spcBef>
                  <a:spcPct val="0"/>
                </a:spcBef>
                <a:spcAft>
                  <a:spcPct val="0"/>
                </a:spcAft>
                <a:defRPr/>
              </a:pPr>
              <a:r>
                <a:rPr lang="en-US" sz="2115" kern="0" dirty="0">
                  <a:solidFill>
                    <a:srgbClr val="FFFFFF"/>
                  </a:solidFill>
                  <a:latin typeface="+mn-ea"/>
                  <a:cs typeface="Bebas Neue" charset="0"/>
                  <a:sym typeface="Bebas Neue" charset="0"/>
                </a:rPr>
                <a:t>3</a:t>
              </a:r>
              <a:endParaRPr lang="en-US" sz="2115" kern="0" dirty="0">
                <a:solidFill>
                  <a:srgbClr val="FFFFFF"/>
                </a:solidFill>
                <a:latin typeface="+mn-ea"/>
                <a:cs typeface="Bebas Neue" charset="0"/>
                <a:sym typeface="Bebas Neue" charset="0"/>
              </a:endParaRPr>
            </a:p>
          </p:txBody>
        </p:sp>
      </p:grpSp>
      <p:sp>
        <p:nvSpPr>
          <p:cNvPr id="21" name="Rectangle 37"/>
          <p:cNvSpPr/>
          <p:nvPr/>
        </p:nvSpPr>
        <p:spPr bwMode="auto">
          <a:xfrm>
            <a:off x="7652385" y="1623060"/>
            <a:ext cx="2796540" cy="586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r" defTabSz="967740" fontAlgn="base">
              <a:lnSpc>
                <a:spcPct val="125000"/>
              </a:lnSpc>
              <a:spcBef>
                <a:spcPct val="0"/>
              </a:spcBef>
              <a:spcAft>
                <a:spcPct val="0"/>
              </a:spcAft>
            </a:pPr>
            <a:r>
              <a:rPr lang="zh-CN" altLang="en-US" sz="2000" b="1" dirty="0">
                <a:solidFill>
                  <a:srgbClr val="000000"/>
                </a:solidFill>
                <a:latin typeface="+mn-ea"/>
                <a:sym typeface="+mn-lt"/>
              </a:rPr>
              <a:t>张德东：运动控制</a:t>
            </a:r>
            <a:endParaRPr lang="en-US" altLang="zh-CN" sz="2000" b="1" spc="600" dirty="0">
              <a:cs typeface="+mn-ea"/>
              <a:sym typeface="+mn-lt"/>
            </a:endParaRPr>
          </a:p>
          <a:p>
            <a:pPr algn="r" defTabSz="967740" fontAlgn="base">
              <a:lnSpc>
                <a:spcPct val="125000"/>
              </a:lnSpc>
              <a:spcBef>
                <a:spcPct val="0"/>
              </a:spcBef>
              <a:spcAft>
                <a:spcPct val="0"/>
              </a:spcAft>
            </a:pPr>
            <a:r>
              <a:rPr lang="zh-CN" altLang="en-US" sz="1100" dirty="0">
                <a:solidFill>
                  <a:srgbClr val="000000"/>
                </a:solidFill>
                <a:latin typeface="+mn-ea"/>
                <a:sym typeface="Gill Sans" charset="0"/>
              </a:rPr>
              <a:t> </a:t>
            </a:r>
            <a:endParaRPr lang="en-US" sz="1100" dirty="0">
              <a:solidFill>
                <a:srgbClr val="4D4D4D"/>
              </a:solidFill>
              <a:latin typeface="+mn-ea"/>
              <a:cs typeface="Lato Light" charset="0"/>
              <a:sym typeface="Lato Light" charset="0"/>
            </a:endParaRPr>
          </a:p>
        </p:txBody>
      </p:sp>
      <p:sp>
        <p:nvSpPr>
          <p:cNvPr id="22" name="Rectangle 37"/>
          <p:cNvSpPr/>
          <p:nvPr/>
        </p:nvSpPr>
        <p:spPr bwMode="auto">
          <a:xfrm>
            <a:off x="7653020" y="2837180"/>
            <a:ext cx="29813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r" defTabSz="967740" fontAlgn="base">
              <a:lnSpc>
                <a:spcPct val="125000"/>
              </a:lnSpc>
              <a:spcBef>
                <a:spcPct val="0"/>
              </a:spcBef>
              <a:spcAft>
                <a:spcPct val="0"/>
              </a:spcAft>
            </a:pPr>
            <a:r>
              <a:rPr lang="zh-CN" altLang="en-US" sz="2000" b="1" dirty="0">
                <a:solidFill>
                  <a:srgbClr val="000000"/>
                </a:solidFill>
                <a:latin typeface="+mn-ea"/>
                <a:sym typeface="Gill Sans" charset="0"/>
              </a:rPr>
              <a:t>王增业：斑马线图像处理</a:t>
            </a:r>
            <a:endParaRPr lang="zh-CN" altLang="en-US" sz="1100" dirty="0">
              <a:solidFill>
                <a:srgbClr val="000000"/>
              </a:solidFill>
              <a:latin typeface="+mn-ea"/>
              <a:sym typeface="Gill Sans" charset="0"/>
            </a:endParaRPr>
          </a:p>
        </p:txBody>
      </p:sp>
      <p:sp>
        <p:nvSpPr>
          <p:cNvPr id="23" name="Rectangle 37"/>
          <p:cNvSpPr/>
          <p:nvPr/>
        </p:nvSpPr>
        <p:spPr bwMode="auto">
          <a:xfrm>
            <a:off x="7790815" y="3917950"/>
            <a:ext cx="2745105" cy="638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r" defTabSz="967740" fontAlgn="base">
              <a:lnSpc>
                <a:spcPct val="125000"/>
              </a:lnSpc>
              <a:spcBef>
                <a:spcPct val="0"/>
              </a:spcBef>
              <a:spcAft>
                <a:spcPct val="0"/>
              </a:spcAft>
            </a:pPr>
            <a:r>
              <a:rPr lang="zh-CN" altLang="en-US" sz="2000" b="1" dirty="0">
                <a:solidFill>
                  <a:srgbClr val="000000"/>
                </a:solidFill>
                <a:latin typeface="+mn-ea"/>
                <a:sym typeface="Gill Sans" charset="0"/>
              </a:rPr>
              <a:t>周方朔：斑马线判断 </a:t>
            </a:r>
            <a:endParaRPr lang="zh-CN" altLang="en-US" sz="2000" b="1" dirty="0">
              <a:solidFill>
                <a:srgbClr val="000000"/>
              </a:solidFill>
              <a:latin typeface="+mn-ea"/>
              <a:sym typeface="Lato Light" charset="0"/>
            </a:endParaRPr>
          </a:p>
        </p:txBody>
      </p:sp>
      <p:grpSp>
        <p:nvGrpSpPr>
          <p:cNvPr id="24" name="Group 244"/>
          <p:cNvGrpSpPr/>
          <p:nvPr/>
        </p:nvGrpSpPr>
        <p:grpSpPr>
          <a:xfrm>
            <a:off x="10699015" y="1678636"/>
            <a:ext cx="403258" cy="352053"/>
            <a:chOff x="1175767" y="2203296"/>
            <a:chExt cx="298739" cy="264080"/>
          </a:xfrm>
        </p:grpSpPr>
        <p:sp>
          <p:nvSpPr>
            <p:cNvPr id="25" name="Oval 245"/>
            <p:cNvSpPr/>
            <p:nvPr/>
          </p:nvSpPr>
          <p:spPr bwMode="auto">
            <a:xfrm>
              <a:off x="1197887" y="2203296"/>
              <a:ext cx="264080" cy="264080"/>
            </a:xfrm>
            <a:prstGeom prst="ellipse">
              <a:avLst/>
            </a:prstGeom>
            <a:solidFill>
              <a:srgbClr val="1F497D"/>
            </a:solidFill>
            <a:ln w="25400" cap="flat" cmpd="sng" algn="ctr">
              <a:noFill/>
              <a:prstDash val="solid"/>
              <a:round/>
              <a:headEnd type="none" w="med" len="med"/>
              <a:tailEnd type="none" w="med" len="med"/>
            </a:ln>
            <a:effectLst/>
          </p:spPr>
          <p:txBody>
            <a:bodyPr vert="horz" wrap="square" lIns="96757" tIns="48378" rIns="96757" bIns="48378" numCol="1" rtlCol="0" anchor="t" anchorCtr="0" compatLnSpc="1"/>
            <a:lstStyle/>
            <a:p>
              <a:pPr algn="ctr" defTabSz="1309370" fontAlgn="base">
                <a:spcBef>
                  <a:spcPct val="0"/>
                </a:spcBef>
                <a:spcAft>
                  <a:spcPct val="0"/>
                </a:spcAft>
                <a:defRPr/>
              </a:pPr>
              <a:endParaRPr lang="en-US" sz="8040" kern="0">
                <a:solidFill>
                  <a:srgbClr val="000000"/>
                </a:solidFill>
                <a:latin typeface="+mn-ea"/>
                <a:sym typeface="Gill Sans" charset="0"/>
              </a:endParaRPr>
            </a:p>
          </p:txBody>
        </p:sp>
        <p:sp>
          <p:nvSpPr>
            <p:cNvPr id="26" name="Rectangle 22"/>
            <p:cNvSpPr/>
            <p:nvPr/>
          </p:nvSpPr>
          <p:spPr bwMode="auto">
            <a:xfrm>
              <a:off x="1175767"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967740" fontAlgn="base">
                <a:spcBef>
                  <a:spcPct val="0"/>
                </a:spcBef>
                <a:spcAft>
                  <a:spcPct val="0"/>
                </a:spcAft>
                <a:defRPr/>
              </a:pPr>
              <a:r>
                <a:rPr lang="en-US" sz="2115" kern="0" dirty="0">
                  <a:solidFill>
                    <a:srgbClr val="FFFFFF"/>
                  </a:solidFill>
                  <a:latin typeface="+mn-ea"/>
                  <a:cs typeface="Bebas Neue" charset="0"/>
                  <a:sym typeface="Bebas Neue" charset="0"/>
                </a:rPr>
                <a:t>4</a:t>
              </a:r>
              <a:endParaRPr lang="en-US" sz="2115" kern="0" dirty="0">
                <a:solidFill>
                  <a:srgbClr val="FFFFFF"/>
                </a:solidFill>
                <a:latin typeface="+mn-ea"/>
                <a:cs typeface="Bebas Neue" charset="0"/>
                <a:sym typeface="Bebas Neue" charset="0"/>
              </a:endParaRPr>
            </a:p>
          </p:txBody>
        </p:sp>
      </p:grpSp>
      <p:grpSp>
        <p:nvGrpSpPr>
          <p:cNvPr id="27" name="Group 247"/>
          <p:cNvGrpSpPr/>
          <p:nvPr/>
        </p:nvGrpSpPr>
        <p:grpSpPr>
          <a:xfrm>
            <a:off x="10681871" y="2836961"/>
            <a:ext cx="403477" cy="352053"/>
            <a:chOff x="1187528" y="1504054"/>
            <a:chExt cx="298901" cy="264080"/>
          </a:xfrm>
        </p:grpSpPr>
        <p:sp>
          <p:nvSpPr>
            <p:cNvPr id="28" name="Oval 248"/>
            <p:cNvSpPr/>
            <p:nvPr/>
          </p:nvSpPr>
          <p:spPr bwMode="auto">
            <a:xfrm>
              <a:off x="1222349" y="1504054"/>
              <a:ext cx="264080" cy="264080"/>
            </a:xfrm>
            <a:prstGeom prst="ellipse">
              <a:avLst/>
            </a:prstGeom>
            <a:solidFill>
              <a:srgbClr val="1F497D"/>
            </a:solidFill>
            <a:ln w="25400" cap="flat" cmpd="sng" algn="ctr">
              <a:noFill/>
              <a:prstDash val="solid"/>
              <a:round/>
              <a:headEnd type="none" w="med" len="med"/>
              <a:tailEnd type="none" w="med" len="med"/>
            </a:ln>
            <a:effectLst/>
          </p:spPr>
          <p:txBody>
            <a:bodyPr vert="horz" wrap="square" lIns="96757" tIns="48378" rIns="96757" bIns="48378" numCol="1" rtlCol="0" anchor="t" anchorCtr="0" compatLnSpc="1"/>
            <a:lstStyle/>
            <a:p>
              <a:pPr algn="ctr" defTabSz="1309370" fontAlgn="base">
                <a:spcBef>
                  <a:spcPct val="0"/>
                </a:spcBef>
                <a:spcAft>
                  <a:spcPct val="0"/>
                </a:spcAft>
                <a:defRPr/>
              </a:pPr>
              <a:endParaRPr lang="en-US" sz="8040" kern="0">
                <a:solidFill>
                  <a:srgbClr val="000000"/>
                </a:solidFill>
                <a:latin typeface="+mn-ea"/>
                <a:sym typeface="Gill Sans" charset="0"/>
              </a:endParaRPr>
            </a:p>
          </p:txBody>
        </p:sp>
        <p:sp>
          <p:nvSpPr>
            <p:cNvPr id="29" name="Rectangle 22"/>
            <p:cNvSpPr/>
            <p:nvPr/>
          </p:nvSpPr>
          <p:spPr bwMode="auto">
            <a:xfrm>
              <a:off x="1187528" y="1528068"/>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967740" fontAlgn="base">
                <a:spcBef>
                  <a:spcPct val="0"/>
                </a:spcBef>
                <a:spcAft>
                  <a:spcPct val="0"/>
                </a:spcAft>
                <a:defRPr/>
              </a:pPr>
              <a:r>
                <a:rPr lang="en-US" sz="2115" kern="0" dirty="0">
                  <a:solidFill>
                    <a:srgbClr val="FFFFFF"/>
                  </a:solidFill>
                  <a:latin typeface="+mn-ea"/>
                  <a:cs typeface="Bebas Neue" charset="0"/>
                  <a:sym typeface="Bebas Neue" charset="0"/>
                </a:rPr>
                <a:t>5</a:t>
              </a:r>
              <a:endParaRPr lang="en-US" sz="2115" kern="0" dirty="0">
                <a:solidFill>
                  <a:srgbClr val="FFFFFF"/>
                </a:solidFill>
                <a:latin typeface="+mn-ea"/>
                <a:cs typeface="Bebas Neue" charset="0"/>
                <a:sym typeface="Bebas Neue" charset="0"/>
              </a:endParaRPr>
            </a:p>
          </p:txBody>
        </p:sp>
      </p:grpSp>
      <p:grpSp>
        <p:nvGrpSpPr>
          <p:cNvPr id="30" name="Group 250"/>
          <p:cNvGrpSpPr/>
          <p:nvPr/>
        </p:nvGrpSpPr>
        <p:grpSpPr>
          <a:xfrm>
            <a:off x="10728860" y="4012174"/>
            <a:ext cx="403258" cy="352053"/>
            <a:chOff x="1137663" y="2203296"/>
            <a:chExt cx="298739" cy="264080"/>
          </a:xfrm>
        </p:grpSpPr>
        <p:sp>
          <p:nvSpPr>
            <p:cNvPr id="31" name="Oval 251"/>
            <p:cNvSpPr/>
            <p:nvPr/>
          </p:nvSpPr>
          <p:spPr bwMode="auto">
            <a:xfrm>
              <a:off x="1137674" y="2203296"/>
              <a:ext cx="264080" cy="264080"/>
            </a:xfrm>
            <a:prstGeom prst="ellipse">
              <a:avLst/>
            </a:prstGeom>
            <a:solidFill>
              <a:srgbClr val="1F497D"/>
            </a:solidFill>
            <a:ln w="25400" cap="flat" cmpd="sng" algn="ctr">
              <a:noFill/>
              <a:prstDash val="solid"/>
              <a:round/>
              <a:headEnd type="none" w="med" len="med"/>
              <a:tailEnd type="none" w="med" len="med"/>
            </a:ln>
            <a:effectLst/>
          </p:spPr>
          <p:txBody>
            <a:bodyPr vert="horz" wrap="square" lIns="96757" tIns="48378" rIns="96757" bIns="48378" numCol="1" rtlCol="0" anchor="t" anchorCtr="0" compatLnSpc="1"/>
            <a:lstStyle/>
            <a:p>
              <a:pPr algn="ctr" defTabSz="1309370" fontAlgn="base">
                <a:spcBef>
                  <a:spcPct val="0"/>
                </a:spcBef>
                <a:spcAft>
                  <a:spcPct val="0"/>
                </a:spcAft>
                <a:defRPr/>
              </a:pPr>
              <a:endParaRPr lang="en-US" sz="8040" kern="0">
                <a:solidFill>
                  <a:srgbClr val="000000"/>
                </a:solidFill>
                <a:latin typeface="+mn-ea"/>
                <a:sym typeface="Gill Sans" charset="0"/>
              </a:endParaRPr>
            </a:p>
          </p:txBody>
        </p:sp>
        <p:sp>
          <p:nvSpPr>
            <p:cNvPr id="32" name="Rectangle 22"/>
            <p:cNvSpPr/>
            <p:nvPr/>
          </p:nvSpPr>
          <p:spPr bwMode="auto">
            <a:xfrm>
              <a:off x="1137663"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967740" fontAlgn="base">
                <a:spcBef>
                  <a:spcPct val="0"/>
                </a:spcBef>
                <a:spcAft>
                  <a:spcPct val="0"/>
                </a:spcAft>
                <a:defRPr/>
              </a:pPr>
              <a:r>
                <a:rPr lang="en-US" sz="2115" kern="0" dirty="0">
                  <a:solidFill>
                    <a:srgbClr val="FFFFFF"/>
                  </a:solidFill>
                  <a:latin typeface="+mn-ea"/>
                  <a:cs typeface="Bebas Neue" charset="0"/>
                  <a:sym typeface="Bebas Neue" charset="0"/>
                </a:rPr>
                <a:t>6</a:t>
              </a:r>
              <a:endParaRPr lang="en-US" sz="2115" kern="0" dirty="0">
                <a:solidFill>
                  <a:srgbClr val="FFFFFF"/>
                </a:solidFill>
                <a:latin typeface="+mn-ea"/>
                <a:cs typeface="Bebas Neue" charset="0"/>
                <a:sym typeface="Bebas Neue" charset="0"/>
              </a:endParaRPr>
            </a:p>
          </p:txBody>
        </p:sp>
      </p:grpSp>
      <p:grpSp>
        <p:nvGrpSpPr>
          <p:cNvPr id="33" name="Group 6"/>
          <p:cNvGrpSpPr/>
          <p:nvPr/>
        </p:nvGrpSpPr>
        <p:grpSpPr>
          <a:xfrm>
            <a:off x="5750794" y="2091381"/>
            <a:ext cx="1111281" cy="947533"/>
            <a:chOff x="4326126" y="2238091"/>
            <a:chExt cx="823252" cy="710758"/>
          </a:xfrm>
        </p:grpSpPr>
        <p:grpSp>
          <p:nvGrpSpPr>
            <p:cNvPr id="34" name="Group 214"/>
            <p:cNvGrpSpPr/>
            <p:nvPr/>
          </p:nvGrpSpPr>
          <p:grpSpPr>
            <a:xfrm>
              <a:off x="4326126" y="2238091"/>
              <a:ext cx="823252" cy="710758"/>
              <a:chOff x="3755667" y="1931353"/>
              <a:chExt cx="680374" cy="587404"/>
            </a:xfrm>
          </p:grpSpPr>
          <p:sp>
            <p:nvSpPr>
              <p:cNvPr id="36" name="Freeform 46"/>
              <p:cNvSpPr/>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1F497D"/>
              </a:solid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sp>
            <p:nvSpPr>
              <p:cNvPr id="37" name="Freeform 46"/>
              <p:cNvSpPr/>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FFFFFF"/>
              </a:solid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sp>
          <p:nvSpPr>
            <p:cNvPr id="35" name="Freeform 6"/>
            <p:cNvSpPr>
              <a:spLocks noEditPoints="1"/>
            </p:cNvSpPr>
            <p:nvPr/>
          </p:nvSpPr>
          <p:spPr bwMode="auto">
            <a:xfrm>
              <a:off x="4564534" y="2452577"/>
              <a:ext cx="325676" cy="291624"/>
            </a:xfrm>
            <a:custGeom>
              <a:avLst/>
              <a:gdLst>
                <a:gd name="T0" fmla="*/ 18 w 158"/>
                <a:gd name="T1" fmla="*/ 22 h 141"/>
                <a:gd name="T2" fmla="*/ 18 w 158"/>
                <a:gd name="T3" fmla="*/ 138 h 141"/>
                <a:gd name="T4" fmla="*/ 15 w 158"/>
                <a:gd name="T5" fmla="*/ 141 h 141"/>
                <a:gd name="T6" fmla="*/ 9 w 158"/>
                <a:gd name="T7" fmla="*/ 141 h 141"/>
                <a:gd name="T8" fmla="*/ 6 w 158"/>
                <a:gd name="T9" fmla="*/ 138 h 141"/>
                <a:gd name="T10" fmla="*/ 6 w 158"/>
                <a:gd name="T11" fmla="*/ 22 h 141"/>
                <a:gd name="T12" fmla="*/ 0 w 158"/>
                <a:gd name="T13" fmla="*/ 12 h 141"/>
                <a:gd name="T14" fmla="*/ 12 w 158"/>
                <a:gd name="T15" fmla="*/ 0 h 141"/>
                <a:gd name="T16" fmla="*/ 24 w 158"/>
                <a:gd name="T17" fmla="*/ 12 h 141"/>
                <a:gd name="T18" fmla="*/ 18 w 158"/>
                <a:gd name="T19" fmla="*/ 22 h 141"/>
                <a:gd name="T20" fmla="*/ 158 w 158"/>
                <a:gd name="T21" fmla="*/ 88 h 141"/>
                <a:gd name="T22" fmla="*/ 155 w 158"/>
                <a:gd name="T23" fmla="*/ 93 h 141"/>
                <a:gd name="T24" fmla="*/ 154 w 158"/>
                <a:gd name="T25" fmla="*/ 94 h 141"/>
                <a:gd name="T26" fmla="*/ 120 w 158"/>
                <a:gd name="T27" fmla="*/ 105 h 141"/>
                <a:gd name="T28" fmla="*/ 105 w 158"/>
                <a:gd name="T29" fmla="*/ 101 h 141"/>
                <a:gd name="T30" fmla="*/ 103 w 158"/>
                <a:gd name="T31" fmla="*/ 100 h 141"/>
                <a:gd name="T32" fmla="*/ 75 w 158"/>
                <a:gd name="T33" fmla="*/ 92 h 141"/>
                <a:gd name="T34" fmla="*/ 32 w 158"/>
                <a:gd name="T35" fmla="*/ 105 h 141"/>
                <a:gd name="T36" fmla="*/ 29 w 158"/>
                <a:gd name="T37" fmla="*/ 106 h 141"/>
                <a:gd name="T38" fmla="*/ 27 w 158"/>
                <a:gd name="T39" fmla="*/ 105 h 141"/>
                <a:gd name="T40" fmla="*/ 24 w 158"/>
                <a:gd name="T41" fmla="*/ 100 h 141"/>
                <a:gd name="T42" fmla="*/ 24 w 158"/>
                <a:gd name="T43" fmla="*/ 32 h 141"/>
                <a:gd name="T44" fmla="*/ 26 w 158"/>
                <a:gd name="T45" fmla="*/ 27 h 141"/>
                <a:gd name="T46" fmla="*/ 72 w 158"/>
                <a:gd name="T47" fmla="*/ 12 h 141"/>
                <a:gd name="T48" fmla="*/ 110 w 158"/>
                <a:gd name="T49" fmla="*/ 23 h 141"/>
                <a:gd name="T50" fmla="*/ 119 w 158"/>
                <a:gd name="T51" fmla="*/ 25 h 141"/>
                <a:gd name="T52" fmla="*/ 147 w 158"/>
                <a:gd name="T53" fmla="*/ 14 h 141"/>
                <a:gd name="T54" fmla="*/ 150 w 158"/>
                <a:gd name="T55" fmla="*/ 13 h 141"/>
                <a:gd name="T56" fmla="*/ 156 w 158"/>
                <a:gd name="T57" fmla="*/ 13 h 141"/>
                <a:gd name="T58" fmla="*/ 158 w 158"/>
                <a:gd name="T59" fmla="*/ 18 h 141"/>
                <a:gd name="T60" fmla="*/ 158 w 158"/>
                <a:gd name="T61" fmla="*/ 88 h 141"/>
                <a:gd name="T62" fmla="*/ 70 w 158"/>
                <a:gd name="T63" fmla="*/ 24 h 141"/>
                <a:gd name="T64" fmla="*/ 35 w 158"/>
                <a:gd name="T65" fmla="*/ 36 h 141"/>
                <a:gd name="T66" fmla="*/ 35 w 158"/>
                <a:gd name="T67" fmla="*/ 53 h 141"/>
                <a:gd name="T68" fmla="*/ 70 w 158"/>
                <a:gd name="T69" fmla="*/ 42 h 141"/>
                <a:gd name="T70" fmla="*/ 70 w 158"/>
                <a:gd name="T71" fmla="*/ 24 h 141"/>
                <a:gd name="T72" fmla="*/ 70 w 158"/>
                <a:gd name="T73" fmla="*/ 63 h 141"/>
                <a:gd name="T74" fmla="*/ 35 w 158"/>
                <a:gd name="T75" fmla="*/ 73 h 141"/>
                <a:gd name="T76" fmla="*/ 35 w 158"/>
                <a:gd name="T77" fmla="*/ 90 h 141"/>
                <a:gd name="T78" fmla="*/ 70 w 158"/>
                <a:gd name="T79" fmla="*/ 80 h 141"/>
                <a:gd name="T80" fmla="*/ 70 w 158"/>
                <a:gd name="T81" fmla="*/ 63 h 141"/>
                <a:gd name="T82" fmla="*/ 147 w 158"/>
                <a:gd name="T83" fmla="*/ 68 h 141"/>
                <a:gd name="T84" fmla="*/ 111 w 158"/>
                <a:gd name="T85" fmla="*/ 74 h 141"/>
                <a:gd name="T86" fmla="*/ 111 w 158"/>
                <a:gd name="T87" fmla="*/ 54 h 141"/>
                <a:gd name="T88" fmla="*/ 108 w 158"/>
                <a:gd name="T89" fmla="*/ 52 h 141"/>
                <a:gd name="T90" fmla="*/ 75 w 158"/>
                <a:gd name="T91" fmla="*/ 42 h 141"/>
                <a:gd name="T92" fmla="*/ 70 w 158"/>
                <a:gd name="T93" fmla="*/ 42 h 141"/>
                <a:gd name="T94" fmla="*/ 70 w 158"/>
                <a:gd name="T95" fmla="*/ 63 h 141"/>
                <a:gd name="T96" fmla="*/ 72 w 158"/>
                <a:gd name="T97" fmla="*/ 63 h 141"/>
                <a:gd name="T98" fmla="*/ 108 w 158"/>
                <a:gd name="T99" fmla="*/ 73 h 141"/>
                <a:gd name="T100" fmla="*/ 111 w 158"/>
                <a:gd name="T101" fmla="*/ 74 h 141"/>
                <a:gd name="T102" fmla="*/ 111 w 158"/>
                <a:gd name="T103" fmla="*/ 91 h 141"/>
                <a:gd name="T104" fmla="*/ 120 w 158"/>
                <a:gd name="T105" fmla="*/ 93 h 141"/>
                <a:gd name="T106" fmla="*/ 147 w 158"/>
                <a:gd name="T107" fmla="*/ 84 h 141"/>
                <a:gd name="T108" fmla="*/ 147 w 158"/>
                <a:gd name="T109" fmla="*/ 68 h 141"/>
                <a:gd name="T110" fmla="*/ 147 w 158"/>
                <a:gd name="T111" fmla="*/ 28 h 141"/>
                <a:gd name="T112" fmla="*/ 119 w 158"/>
                <a:gd name="T113" fmla="*/ 36 h 141"/>
                <a:gd name="T114" fmla="*/ 111 w 158"/>
                <a:gd name="T115" fmla="*/ 36 h 141"/>
                <a:gd name="T116" fmla="*/ 111 w 158"/>
                <a:gd name="T117" fmla="*/ 54 h 141"/>
                <a:gd name="T118" fmla="*/ 147 w 158"/>
                <a:gd name="T119" fmla="*/ 45 h 141"/>
                <a:gd name="T120" fmla="*/ 147 w 158"/>
                <a:gd name="T121" fmla="*/ 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8" h="141">
                  <a:moveTo>
                    <a:pt x="18" y="22"/>
                  </a:moveTo>
                  <a:cubicBezTo>
                    <a:pt x="18" y="138"/>
                    <a:pt x="18" y="138"/>
                    <a:pt x="18" y="138"/>
                  </a:cubicBezTo>
                  <a:cubicBezTo>
                    <a:pt x="18" y="140"/>
                    <a:pt x="16" y="141"/>
                    <a:pt x="15" y="141"/>
                  </a:cubicBezTo>
                  <a:cubicBezTo>
                    <a:pt x="9" y="141"/>
                    <a:pt x="9" y="141"/>
                    <a:pt x="9" y="141"/>
                  </a:cubicBezTo>
                  <a:cubicBezTo>
                    <a:pt x="7" y="141"/>
                    <a:pt x="6" y="140"/>
                    <a:pt x="6" y="138"/>
                  </a:cubicBezTo>
                  <a:cubicBezTo>
                    <a:pt x="6" y="22"/>
                    <a:pt x="6" y="22"/>
                    <a:pt x="6" y="22"/>
                  </a:cubicBezTo>
                  <a:cubicBezTo>
                    <a:pt x="3" y="20"/>
                    <a:pt x="0" y="16"/>
                    <a:pt x="0" y="12"/>
                  </a:cubicBezTo>
                  <a:cubicBezTo>
                    <a:pt x="0" y="6"/>
                    <a:pt x="5" y="0"/>
                    <a:pt x="12" y="0"/>
                  </a:cubicBezTo>
                  <a:cubicBezTo>
                    <a:pt x="18" y="0"/>
                    <a:pt x="24" y="6"/>
                    <a:pt x="24" y="12"/>
                  </a:cubicBezTo>
                  <a:cubicBezTo>
                    <a:pt x="24" y="16"/>
                    <a:pt x="21" y="20"/>
                    <a:pt x="18" y="22"/>
                  </a:cubicBezTo>
                  <a:close/>
                  <a:moveTo>
                    <a:pt x="158" y="88"/>
                  </a:moveTo>
                  <a:cubicBezTo>
                    <a:pt x="158" y="90"/>
                    <a:pt x="157" y="92"/>
                    <a:pt x="155" y="93"/>
                  </a:cubicBezTo>
                  <a:cubicBezTo>
                    <a:pt x="155" y="93"/>
                    <a:pt x="154" y="94"/>
                    <a:pt x="154" y="94"/>
                  </a:cubicBezTo>
                  <a:cubicBezTo>
                    <a:pt x="148" y="97"/>
                    <a:pt x="134" y="105"/>
                    <a:pt x="120" y="105"/>
                  </a:cubicBezTo>
                  <a:cubicBezTo>
                    <a:pt x="114" y="105"/>
                    <a:pt x="110" y="103"/>
                    <a:pt x="105" y="101"/>
                  </a:cubicBezTo>
                  <a:cubicBezTo>
                    <a:pt x="103" y="100"/>
                    <a:pt x="103" y="100"/>
                    <a:pt x="103" y="100"/>
                  </a:cubicBezTo>
                  <a:cubicBezTo>
                    <a:pt x="94" y="95"/>
                    <a:pt x="86" y="92"/>
                    <a:pt x="75" y="92"/>
                  </a:cubicBezTo>
                  <a:cubicBezTo>
                    <a:pt x="62" y="92"/>
                    <a:pt x="43" y="99"/>
                    <a:pt x="32" y="105"/>
                  </a:cubicBezTo>
                  <a:cubicBezTo>
                    <a:pt x="32" y="106"/>
                    <a:pt x="30" y="106"/>
                    <a:pt x="29" y="106"/>
                  </a:cubicBezTo>
                  <a:cubicBezTo>
                    <a:pt x="28" y="106"/>
                    <a:pt x="27" y="106"/>
                    <a:pt x="27" y="105"/>
                  </a:cubicBezTo>
                  <a:cubicBezTo>
                    <a:pt x="25" y="104"/>
                    <a:pt x="24" y="102"/>
                    <a:pt x="24" y="100"/>
                  </a:cubicBezTo>
                  <a:cubicBezTo>
                    <a:pt x="24" y="32"/>
                    <a:pt x="24" y="32"/>
                    <a:pt x="24" y="32"/>
                  </a:cubicBezTo>
                  <a:cubicBezTo>
                    <a:pt x="24" y="30"/>
                    <a:pt x="25" y="28"/>
                    <a:pt x="26" y="27"/>
                  </a:cubicBezTo>
                  <a:cubicBezTo>
                    <a:pt x="32" y="24"/>
                    <a:pt x="53" y="12"/>
                    <a:pt x="72" y="12"/>
                  </a:cubicBezTo>
                  <a:cubicBezTo>
                    <a:pt x="87" y="12"/>
                    <a:pt x="100" y="18"/>
                    <a:pt x="110" y="23"/>
                  </a:cubicBezTo>
                  <a:cubicBezTo>
                    <a:pt x="113" y="24"/>
                    <a:pt x="116" y="25"/>
                    <a:pt x="119" y="25"/>
                  </a:cubicBezTo>
                  <a:cubicBezTo>
                    <a:pt x="129" y="25"/>
                    <a:pt x="141" y="18"/>
                    <a:pt x="147" y="14"/>
                  </a:cubicBezTo>
                  <a:cubicBezTo>
                    <a:pt x="148" y="14"/>
                    <a:pt x="149" y="13"/>
                    <a:pt x="150" y="13"/>
                  </a:cubicBezTo>
                  <a:cubicBezTo>
                    <a:pt x="152" y="12"/>
                    <a:pt x="154" y="12"/>
                    <a:pt x="156" y="13"/>
                  </a:cubicBezTo>
                  <a:cubicBezTo>
                    <a:pt x="157" y="14"/>
                    <a:pt x="158" y="16"/>
                    <a:pt x="158" y="18"/>
                  </a:cubicBezTo>
                  <a:lnTo>
                    <a:pt x="158" y="88"/>
                  </a:lnTo>
                  <a:close/>
                  <a:moveTo>
                    <a:pt x="70" y="24"/>
                  </a:moveTo>
                  <a:cubicBezTo>
                    <a:pt x="59" y="25"/>
                    <a:pt x="45" y="30"/>
                    <a:pt x="35" y="36"/>
                  </a:cubicBezTo>
                  <a:cubicBezTo>
                    <a:pt x="35" y="53"/>
                    <a:pt x="35" y="53"/>
                    <a:pt x="35" y="53"/>
                  </a:cubicBezTo>
                  <a:cubicBezTo>
                    <a:pt x="46" y="47"/>
                    <a:pt x="59" y="42"/>
                    <a:pt x="70" y="42"/>
                  </a:cubicBezTo>
                  <a:lnTo>
                    <a:pt x="70" y="24"/>
                  </a:lnTo>
                  <a:close/>
                  <a:moveTo>
                    <a:pt x="70" y="63"/>
                  </a:moveTo>
                  <a:cubicBezTo>
                    <a:pt x="59" y="64"/>
                    <a:pt x="46" y="68"/>
                    <a:pt x="35" y="73"/>
                  </a:cubicBezTo>
                  <a:cubicBezTo>
                    <a:pt x="35" y="90"/>
                    <a:pt x="35" y="90"/>
                    <a:pt x="35" y="90"/>
                  </a:cubicBezTo>
                  <a:cubicBezTo>
                    <a:pt x="46" y="85"/>
                    <a:pt x="59" y="81"/>
                    <a:pt x="70" y="80"/>
                  </a:cubicBezTo>
                  <a:lnTo>
                    <a:pt x="70" y="63"/>
                  </a:lnTo>
                  <a:close/>
                  <a:moveTo>
                    <a:pt x="147" y="68"/>
                  </a:moveTo>
                  <a:cubicBezTo>
                    <a:pt x="138" y="72"/>
                    <a:pt x="124" y="78"/>
                    <a:pt x="111" y="74"/>
                  </a:cubicBezTo>
                  <a:cubicBezTo>
                    <a:pt x="111" y="54"/>
                    <a:pt x="111" y="54"/>
                    <a:pt x="111" y="54"/>
                  </a:cubicBezTo>
                  <a:cubicBezTo>
                    <a:pt x="110" y="53"/>
                    <a:pt x="109" y="53"/>
                    <a:pt x="108" y="52"/>
                  </a:cubicBezTo>
                  <a:cubicBezTo>
                    <a:pt x="97" y="47"/>
                    <a:pt x="89" y="42"/>
                    <a:pt x="75" y="42"/>
                  </a:cubicBezTo>
                  <a:cubicBezTo>
                    <a:pt x="73" y="42"/>
                    <a:pt x="72" y="42"/>
                    <a:pt x="70" y="42"/>
                  </a:cubicBezTo>
                  <a:cubicBezTo>
                    <a:pt x="70" y="63"/>
                    <a:pt x="70" y="63"/>
                    <a:pt x="70" y="63"/>
                  </a:cubicBezTo>
                  <a:cubicBezTo>
                    <a:pt x="71" y="63"/>
                    <a:pt x="72" y="63"/>
                    <a:pt x="72" y="63"/>
                  </a:cubicBezTo>
                  <a:cubicBezTo>
                    <a:pt x="86" y="63"/>
                    <a:pt x="97" y="67"/>
                    <a:pt x="108" y="73"/>
                  </a:cubicBezTo>
                  <a:cubicBezTo>
                    <a:pt x="109" y="73"/>
                    <a:pt x="110" y="74"/>
                    <a:pt x="111" y="74"/>
                  </a:cubicBezTo>
                  <a:cubicBezTo>
                    <a:pt x="111" y="91"/>
                    <a:pt x="111" y="91"/>
                    <a:pt x="111" y="91"/>
                  </a:cubicBezTo>
                  <a:cubicBezTo>
                    <a:pt x="114" y="92"/>
                    <a:pt x="117" y="93"/>
                    <a:pt x="120" y="93"/>
                  </a:cubicBezTo>
                  <a:cubicBezTo>
                    <a:pt x="130" y="93"/>
                    <a:pt x="141" y="87"/>
                    <a:pt x="147" y="84"/>
                  </a:cubicBezTo>
                  <a:lnTo>
                    <a:pt x="147" y="68"/>
                  </a:lnTo>
                  <a:close/>
                  <a:moveTo>
                    <a:pt x="147" y="28"/>
                  </a:moveTo>
                  <a:cubicBezTo>
                    <a:pt x="139" y="32"/>
                    <a:pt x="129" y="36"/>
                    <a:pt x="119" y="36"/>
                  </a:cubicBezTo>
                  <a:cubicBezTo>
                    <a:pt x="116" y="36"/>
                    <a:pt x="114" y="36"/>
                    <a:pt x="111" y="36"/>
                  </a:cubicBezTo>
                  <a:cubicBezTo>
                    <a:pt x="111" y="54"/>
                    <a:pt x="111" y="54"/>
                    <a:pt x="111" y="54"/>
                  </a:cubicBezTo>
                  <a:cubicBezTo>
                    <a:pt x="124" y="57"/>
                    <a:pt x="138" y="50"/>
                    <a:pt x="147" y="45"/>
                  </a:cubicBezTo>
                  <a:lnTo>
                    <a:pt x="147" y="28"/>
                  </a:lnTo>
                  <a:close/>
                </a:path>
              </a:pathLst>
            </a:custGeom>
            <a:solidFill>
              <a:srgbClr val="1F497D"/>
            </a:solidFill>
            <a:ln>
              <a:noFill/>
            </a:ln>
            <a:extLst>
              <a:ext uri="{91240B29-F687-4F45-9708-019B960494DF}">
                <a14:hiddenLine xmlns:a14="http://schemas.microsoft.com/office/drawing/2010/main" w="9525">
                  <a:solidFill>
                    <a:srgbClr val="000000"/>
                  </a:solidFill>
                  <a:round/>
                </a14:hiddenLine>
              </a:ext>
            </a:extLst>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grpSp>
        <p:nvGrpSpPr>
          <p:cNvPr id="38" name="Group 13"/>
          <p:cNvGrpSpPr/>
          <p:nvPr/>
        </p:nvGrpSpPr>
        <p:grpSpPr>
          <a:xfrm>
            <a:off x="5750874" y="3259535"/>
            <a:ext cx="1111281" cy="947533"/>
            <a:chOff x="4323363" y="2970968"/>
            <a:chExt cx="823252" cy="710758"/>
          </a:xfrm>
        </p:grpSpPr>
        <p:grpSp>
          <p:nvGrpSpPr>
            <p:cNvPr id="39" name="Group 223"/>
            <p:cNvGrpSpPr/>
            <p:nvPr/>
          </p:nvGrpSpPr>
          <p:grpSpPr>
            <a:xfrm>
              <a:off x="4323363" y="2970968"/>
              <a:ext cx="823252" cy="710758"/>
              <a:chOff x="3755667" y="1931353"/>
              <a:chExt cx="680374" cy="587404"/>
            </a:xfrm>
          </p:grpSpPr>
          <p:sp>
            <p:nvSpPr>
              <p:cNvPr id="41" name="Freeform 46"/>
              <p:cNvSpPr/>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FFFFFF"/>
              </a:solid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sp>
            <p:nvSpPr>
              <p:cNvPr id="42" name="Freeform 46"/>
              <p:cNvSpPr/>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1F497D"/>
              </a:solid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sp>
          <p:nvSpPr>
            <p:cNvPr id="40" name="Freeform 7"/>
            <p:cNvSpPr>
              <a:spLocks noEditPoints="1"/>
            </p:cNvSpPr>
            <p:nvPr/>
          </p:nvSpPr>
          <p:spPr bwMode="auto">
            <a:xfrm>
              <a:off x="4580089" y="3139036"/>
              <a:ext cx="328025" cy="326055"/>
            </a:xfrm>
            <a:custGeom>
              <a:avLst/>
              <a:gdLst>
                <a:gd name="T0" fmla="*/ 124 w 141"/>
                <a:gd name="T1" fmla="*/ 140 h 140"/>
                <a:gd name="T2" fmla="*/ 18 w 141"/>
                <a:gd name="T3" fmla="*/ 140 h 140"/>
                <a:gd name="T4" fmla="*/ 7 w 141"/>
                <a:gd name="T5" fmla="*/ 121 h 140"/>
                <a:gd name="T6" fmla="*/ 53 w 141"/>
                <a:gd name="T7" fmla="*/ 48 h 140"/>
                <a:gd name="T8" fmla="*/ 53 w 141"/>
                <a:gd name="T9" fmla="*/ 11 h 140"/>
                <a:gd name="T10" fmla="*/ 48 w 141"/>
                <a:gd name="T11" fmla="*/ 11 h 140"/>
                <a:gd name="T12" fmla="*/ 42 w 141"/>
                <a:gd name="T13" fmla="*/ 6 h 140"/>
                <a:gd name="T14" fmla="*/ 48 w 141"/>
                <a:gd name="T15" fmla="*/ 0 h 140"/>
                <a:gd name="T16" fmla="*/ 94 w 141"/>
                <a:gd name="T17" fmla="*/ 0 h 140"/>
                <a:gd name="T18" fmla="*/ 100 w 141"/>
                <a:gd name="T19" fmla="*/ 6 h 140"/>
                <a:gd name="T20" fmla="*/ 94 w 141"/>
                <a:gd name="T21" fmla="*/ 11 h 140"/>
                <a:gd name="T22" fmla="*/ 89 w 141"/>
                <a:gd name="T23" fmla="*/ 11 h 140"/>
                <a:gd name="T24" fmla="*/ 89 w 141"/>
                <a:gd name="T25" fmla="*/ 48 h 140"/>
                <a:gd name="T26" fmla="*/ 135 w 141"/>
                <a:gd name="T27" fmla="*/ 121 h 140"/>
                <a:gd name="T28" fmla="*/ 124 w 141"/>
                <a:gd name="T29" fmla="*/ 140 h 140"/>
                <a:gd name="T30" fmla="*/ 38 w 141"/>
                <a:gd name="T31" fmla="*/ 93 h 140"/>
                <a:gd name="T32" fmla="*/ 104 w 141"/>
                <a:gd name="T33" fmla="*/ 93 h 140"/>
                <a:gd name="T34" fmla="*/ 79 w 141"/>
                <a:gd name="T35" fmla="*/ 54 h 140"/>
                <a:gd name="T36" fmla="*/ 77 w 141"/>
                <a:gd name="T37" fmla="*/ 51 h 140"/>
                <a:gd name="T38" fmla="*/ 77 w 141"/>
                <a:gd name="T39" fmla="*/ 48 h 140"/>
                <a:gd name="T40" fmla="*/ 77 w 141"/>
                <a:gd name="T41" fmla="*/ 11 h 140"/>
                <a:gd name="T42" fmla="*/ 65 w 141"/>
                <a:gd name="T43" fmla="*/ 11 h 140"/>
                <a:gd name="T44" fmla="*/ 65 w 141"/>
                <a:gd name="T45" fmla="*/ 48 h 140"/>
                <a:gd name="T46" fmla="*/ 65 w 141"/>
                <a:gd name="T47" fmla="*/ 51 h 140"/>
                <a:gd name="T48" fmla="*/ 63 w 141"/>
                <a:gd name="T49" fmla="*/ 54 h 140"/>
                <a:gd name="T50" fmla="*/ 38 w 141"/>
                <a:gd name="T51" fmla="*/ 9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1" h="140">
                  <a:moveTo>
                    <a:pt x="124" y="140"/>
                  </a:moveTo>
                  <a:cubicBezTo>
                    <a:pt x="18" y="140"/>
                    <a:pt x="18" y="140"/>
                    <a:pt x="18" y="140"/>
                  </a:cubicBezTo>
                  <a:cubicBezTo>
                    <a:pt x="5" y="140"/>
                    <a:pt x="0" y="131"/>
                    <a:pt x="7" y="121"/>
                  </a:cubicBezTo>
                  <a:cubicBezTo>
                    <a:pt x="53" y="48"/>
                    <a:pt x="53" y="48"/>
                    <a:pt x="53" y="48"/>
                  </a:cubicBezTo>
                  <a:cubicBezTo>
                    <a:pt x="53" y="11"/>
                    <a:pt x="53" y="11"/>
                    <a:pt x="53" y="11"/>
                  </a:cubicBezTo>
                  <a:cubicBezTo>
                    <a:pt x="48" y="11"/>
                    <a:pt x="48" y="11"/>
                    <a:pt x="48" y="11"/>
                  </a:cubicBezTo>
                  <a:cubicBezTo>
                    <a:pt x="44" y="11"/>
                    <a:pt x="42" y="9"/>
                    <a:pt x="42" y="6"/>
                  </a:cubicBezTo>
                  <a:cubicBezTo>
                    <a:pt x="42" y="2"/>
                    <a:pt x="44" y="0"/>
                    <a:pt x="48" y="0"/>
                  </a:cubicBezTo>
                  <a:cubicBezTo>
                    <a:pt x="94" y="0"/>
                    <a:pt x="94" y="0"/>
                    <a:pt x="94" y="0"/>
                  </a:cubicBezTo>
                  <a:cubicBezTo>
                    <a:pt x="98" y="0"/>
                    <a:pt x="100" y="2"/>
                    <a:pt x="100" y="6"/>
                  </a:cubicBezTo>
                  <a:cubicBezTo>
                    <a:pt x="100" y="9"/>
                    <a:pt x="98" y="11"/>
                    <a:pt x="94" y="11"/>
                  </a:cubicBezTo>
                  <a:cubicBezTo>
                    <a:pt x="89" y="11"/>
                    <a:pt x="89" y="11"/>
                    <a:pt x="89" y="11"/>
                  </a:cubicBezTo>
                  <a:cubicBezTo>
                    <a:pt x="89" y="48"/>
                    <a:pt x="89" y="48"/>
                    <a:pt x="89" y="48"/>
                  </a:cubicBezTo>
                  <a:cubicBezTo>
                    <a:pt x="135" y="121"/>
                    <a:pt x="135" y="121"/>
                    <a:pt x="135" y="121"/>
                  </a:cubicBezTo>
                  <a:cubicBezTo>
                    <a:pt x="141" y="131"/>
                    <a:pt x="137" y="140"/>
                    <a:pt x="124" y="140"/>
                  </a:cubicBezTo>
                  <a:close/>
                  <a:moveTo>
                    <a:pt x="38" y="93"/>
                  </a:moveTo>
                  <a:cubicBezTo>
                    <a:pt x="104" y="93"/>
                    <a:pt x="104" y="93"/>
                    <a:pt x="104" y="93"/>
                  </a:cubicBezTo>
                  <a:cubicBezTo>
                    <a:pt x="79" y="54"/>
                    <a:pt x="79" y="54"/>
                    <a:pt x="79" y="54"/>
                  </a:cubicBezTo>
                  <a:cubicBezTo>
                    <a:pt x="77" y="51"/>
                    <a:pt x="77" y="51"/>
                    <a:pt x="77" y="51"/>
                  </a:cubicBezTo>
                  <a:cubicBezTo>
                    <a:pt x="77" y="48"/>
                    <a:pt x="77" y="48"/>
                    <a:pt x="77" y="48"/>
                  </a:cubicBezTo>
                  <a:cubicBezTo>
                    <a:pt x="77" y="11"/>
                    <a:pt x="77" y="11"/>
                    <a:pt x="77" y="11"/>
                  </a:cubicBezTo>
                  <a:cubicBezTo>
                    <a:pt x="65" y="11"/>
                    <a:pt x="65" y="11"/>
                    <a:pt x="65" y="11"/>
                  </a:cubicBezTo>
                  <a:cubicBezTo>
                    <a:pt x="65" y="48"/>
                    <a:pt x="65" y="48"/>
                    <a:pt x="65" y="48"/>
                  </a:cubicBezTo>
                  <a:cubicBezTo>
                    <a:pt x="65" y="51"/>
                    <a:pt x="65" y="51"/>
                    <a:pt x="65" y="51"/>
                  </a:cubicBezTo>
                  <a:cubicBezTo>
                    <a:pt x="63" y="54"/>
                    <a:pt x="63" y="54"/>
                    <a:pt x="63" y="54"/>
                  </a:cubicBezTo>
                  <a:lnTo>
                    <a:pt x="38" y="93"/>
                  </a:lnTo>
                  <a:close/>
                </a:path>
              </a:pathLst>
            </a:custGeom>
            <a:solidFill>
              <a:srgbClr val="FFFFFF"/>
            </a:solidFill>
            <a:ln>
              <a:noFill/>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grpSp>
        <p:nvGrpSpPr>
          <p:cNvPr id="43" name="Group 7"/>
          <p:cNvGrpSpPr/>
          <p:nvPr/>
        </p:nvGrpSpPr>
        <p:grpSpPr>
          <a:xfrm>
            <a:off x="6679713" y="2635576"/>
            <a:ext cx="1111281" cy="947533"/>
            <a:chOff x="4964418" y="2602479"/>
            <a:chExt cx="823252" cy="710758"/>
          </a:xfrm>
        </p:grpSpPr>
        <p:grpSp>
          <p:nvGrpSpPr>
            <p:cNvPr id="44" name="Group 220"/>
            <p:cNvGrpSpPr/>
            <p:nvPr/>
          </p:nvGrpSpPr>
          <p:grpSpPr>
            <a:xfrm>
              <a:off x="4964418" y="2602479"/>
              <a:ext cx="823252" cy="710758"/>
              <a:chOff x="3755667" y="1931353"/>
              <a:chExt cx="680374" cy="587404"/>
            </a:xfrm>
          </p:grpSpPr>
          <p:sp>
            <p:nvSpPr>
              <p:cNvPr id="46" name="Freeform 46"/>
              <p:cNvSpPr/>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1F497D"/>
              </a:solid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sp>
            <p:nvSpPr>
              <p:cNvPr id="47" name="Freeform 46"/>
              <p:cNvSpPr/>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FFFFFF"/>
              </a:solid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sp>
          <p:nvSpPr>
            <p:cNvPr id="45" name="Freeform 8"/>
            <p:cNvSpPr>
              <a:spLocks noEditPoints="1"/>
            </p:cNvSpPr>
            <p:nvPr/>
          </p:nvSpPr>
          <p:spPr bwMode="auto">
            <a:xfrm>
              <a:off x="5209647" y="2816545"/>
              <a:ext cx="320093" cy="266264"/>
            </a:xfrm>
            <a:custGeom>
              <a:avLst/>
              <a:gdLst>
                <a:gd name="T0" fmla="*/ 141 w 141"/>
                <a:gd name="T1" fmla="*/ 103 h 117"/>
                <a:gd name="T2" fmla="*/ 126 w 141"/>
                <a:gd name="T3" fmla="*/ 117 h 117"/>
                <a:gd name="T4" fmla="*/ 15 w 141"/>
                <a:gd name="T5" fmla="*/ 117 h 117"/>
                <a:gd name="T6" fmla="*/ 0 w 141"/>
                <a:gd name="T7" fmla="*/ 103 h 117"/>
                <a:gd name="T8" fmla="*/ 0 w 141"/>
                <a:gd name="T9" fmla="*/ 73 h 117"/>
                <a:gd name="T10" fmla="*/ 2 w 141"/>
                <a:gd name="T11" fmla="*/ 66 h 117"/>
                <a:gd name="T12" fmla="*/ 20 w 141"/>
                <a:gd name="T13" fmla="*/ 11 h 117"/>
                <a:gd name="T14" fmla="*/ 35 w 141"/>
                <a:gd name="T15" fmla="*/ 0 h 117"/>
                <a:gd name="T16" fmla="*/ 106 w 141"/>
                <a:gd name="T17" fmla="*/ 0 h 117"/>
                <a:gd name="T18" fmla="*/ 121 w 141"/>
                <a:gd name="T19" fmla="*/ 11 h 117"/>
                <a:gd name="T20" fmla="*/ 140 w 141"/>
                <a:gd name="T21" fmla="*/ 66 h 117"/>
                <a:gd name="T22" fmla="*/ 141 w 141"/>
                <a:gd name="T23" fmla="*/ 73 h 117"/>
                <a:gd name="T24" fmla="*/ 141 w 141"/>
                <a:gd name="T25" fmla="*/ 103 h 117"/>
                <a:gd name="T26" fmla="*/ 129 w 141"/>
                <a:gd name="T27" fmla="*/ 73 h 117"/>
                <a:gd name="T28" fmla="*/ 126 w 141"/>
                <a:gd name="T29" fmla="*/ 70 h 117"/>
                <a:gd name="T30" fmla="*/ 15 w 141"/>
                <a:gd name="T31" fmla="*/ 70 h 117"/>
                <a:gd name="T32" fmla="*/ 12 w 141"/>
                <a:gd name="T33" fmla="*/ 73 h 117"/>
                <a:gd name="T34" fmla="*/ 12 w 141"/>
                <a:gd name="T35" fmla="*/ 103 h 117"/>
                <a:gd name="T36" fmla="*/ 15 w 141"/>
                <a:gd name="T37" fmla="*/ 105 h 117"/>
                <a:gd name="T38" fmla="*/ 126 w 141"/>
                <a:gd name="T39" fmla="*/ 105 h 117"/>
                <a:gd name="T40" fmla="*/ 129 w 141"/>
                <a:gd name="T41" fmla="*/ 103 h 117"/>
                <a:gd name="T42" fmla="*/ 129 w 141"/>
                <a:gd name="T43" fmla="*/ 73 h 117"/>
                <a:gd name="T44" fmla="*/ 125 w 141"/>
                <a:gd name="T45" fmla="*/ 59 h 117"/>
                <a:gd name="T46" fmla="*/ 110 w 141"/>
                <a:gd name="T47" fmla="*/ 14 h 117"/>
                <a:gd name="T48" fmla="*/ 106 w 141"/>
                <a:gd name="T49" fmla="*/ 12 h 117"/>
                <a:gd name="T50" fmla="*/ 35 w 141"/>
                <a:gd name="T51" fmla="*/ 12 h 117"/>
                <a:gd name="T52" fmla="*/ 31 w 141"/>
                <a:gd name="T53" fmla="*/ 14 h 117"/>
                <a:gd name="T54" fmla="*/ 17 w 141"/>
                <a:gd name="T55" fmla="*/ 59 h 117"/>
                <a:gd name="T56" fmla="*/ 125 w 141"/>
                <a:gd name="T57" fmla="*/ 59 h 117"/>
                <a:gd name="T58" fmla="*/ 88 w 141"/>
                <a:gd name="T59" fmla="*/ 95 h 117"/>
                <a:gd name="T60" fmla="*/ 81 w 141"/>
                <a:gd name="T61" fmla="*/ 88 h 117"/>
                <a:gd name="T62" fmla="*/ 88 w 141"/>
                <a:gd name="T63" fmla="*/ 81 h 117"/>
                <a:gd name="T64" fmla="*/ 96 w 141"/>
                <a:gd name="T65" fmla="*/ 88 h 117"/>
                <a:gd name="T66" fmla="*/ 88 w 141"/>
                <a:gd name="T67" fmla="*/ 95 h 117"/>
                <a:gd name="T68" fmla="*/ 112 w 141"/>
                <a:gd name="T69" fmla="*/ 95 h 117"/>
                <a:gd name="T70" fmla="*/ 104 w 141"/>
                <a:gd name="T71" fmla="*/ 88 h 117"/>
                <a:gd name="T72" fmla="*/ 112 w 141"/>
                <a:gd name="T73" fmla="*/ 81 h 117"/>
                <a:gd name="T74" fmla="*/ 119 w 141"/>
                <a:gd name="T75" fmla="*/ 88 h 117"/>
                <a:gd name="T76" fmla="*/ 112 w 141"/>
                <a:gd name="T77" fmla="*/ 9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17">
                  <a:moveTo>
                    <a:pt x="141" y="103"/>
                  </a:moveTo>
                  <a:cubicBezTo>
                    <a:pt x="141" y="111"/>
                    <a:pt x="134" y="117"/>
                    <a:pt x="126" y="117"/>
                  </a:cubicBezTo>
                  <a:cubicBezTo>
                    <a:pt x="15" y="117"/>
                    <a:pt x="15" y="117"/>
                    <a:pt x="15" y="117"/>
                  </a:cubicBezTo>
                  <a:cubicBezTo>
                    <a:pt x="7" y="117"/>
                    <a:pt x="0" y="111"/>
                    <a:pt x="0" y="103"/>
                  </a:cubicBezTo>
                  <a:cubicBezTo>
                    <a:pt x="0" y="73"/>
                    <a:pt x="0" y="73"/>
                    <a:pt x="0" y="73"/>
                  </a:cubicBezTo>
                  <a:cubicBezTo>
                    <a:pt x="0" y="71"/>
                    <a:pt x="1" y="69"/>
                    <a:pt x="2" y="66"/>
                  </a:cubicBezTo>
                  <a:cubicBezTo>
                    <a:pt x="20" y="11"/>
                    <a:pt x="20" y="11"/>
                    <a:pt x="20" y="11"/>
                  </a:cubicBezTo>
                  <a:cubicBezTo>
                    <a:pt x="22" y="4"/>
                    <a:pt x="28" y="0"/>
                    <a:pt x="35" y="0"/>
                  </a:cubicBezTo>
                  <a:cubicBezTo>
                    <a:pt x="106" y="0"/>
                    <a:pt x="106" y="0"/>
                    <a:pt x="106" y="0"/>
                  </a:cubicBezTo>
                  <a:cubicBezTo>
                    <a:pt x="113" y="0"/>
                    <a:pt x="119" y="4"/>
                    <a:pt x="121" y="11"/>
                  </a:cubicBezTo>
                  <a:cubicBezTo>
                    <a:pt x="140" y="66"/>
                    <a:pt x="140" y="66"/>
                    <a:pt x="140" y="66"/>
                  </a:cubicBezTo>
                  <a:cubicBezTo>
                    <a:pt x="140" y="69"/>
                    <a:pt x="141" y="71"/>
                    <a:pt x="141" y="73"/>
                  </a:cubicBezTo>
                  <a:lnTo>
                    <a:pt x="141" y="103"/>
                  </a:lnTo>
                  <a:close/>
                  <a:moveTo>
                    <a:pt x="129" y="73"/>
                  </a:moveTo>
                  <a:cubicBezTo>
                    <a:pt x="129" y="72"/>
                    <a:pt x="128" y="70"/>
                    <a:pt x="126" y="70"/>
                  </a:cubicBezTo>
                  <a:cubicBezTo>
                    <a:pt x="15" y="70"/>
                    <a:pt x="15" y="70"/>
                    <a:pt x="15" y="70"/>
                  </a:cubicBezTo>
                  <a:cubicBezTo>
                    <a:pt x="13" y="70"/>
                    <a:pt x="12" y="72"/>
                    <a:pt x="12" y="73"/>
                  </a:cubicBezTo>
                  <a:cubicBezTo>
                    <a:pt x="12" y="103"/>
                    <a:pt x="12" y="103"/>
                    <a:pt x="12" y="103"/>
                  </a:cubicBezTo>
                  <a:cubicBezTo>
                    <a:pt x="12" y="104"/>
                    <a:pt x="13" y="105"/>
                    <a:pt x="15" y="105"/>
                  </a:cubicBezTo>
                  <a:cubicBezTo>
                    <a:pt x="126" y="105"/>
                    <a:pt x="126" y="105"/>
                    <a:pt x="126" y="105"/>
                  </a:cubicBezTo>
                  <a:cubicBezTo>
                    <a:pt x="128" y="105"/>
                    <a:pt x="129" y="104"/>
                    <a:pt x="129" y="103"/>
                  </a:cubicBezTo>
                  <a:lnTo>
                    <a:pt x="129" y="73"/>
                  </a:lnTo>
                  <a:close/>
                  <a:moveTo>
                    <a:pt x="125" y="59"/>
                  </a:moveTo>
                  <a:cubicBezTo>
                    <a:pt x="110" y="14"/>
                    <a:pt x="110" y="14"/>
                    <a:pt x="110" y="14"/>
                  </a:cubicBezTo>
                  <a:cubicBezTo>
                    <a:pt x="110" y="13"/>
                    <a:pt x="108" y="12"/>
                    <a:pt x="106" y="12"/>
                  </a:cubicBezTo>
                  <a:cubicBezTo>
                    <a:pt x="35" y="12"/>
                    <a:pt x="35" y="12"/>
                    <a:pt x="35" y="12"/>
                  </a:cubicBezTo>
                  <a:cubicBezTo>
                    <a:pt x="33" y="12"/>
                    <a:pt x="32" y="13"/>
                    <a:pt x="31" y="14"/>
                  </a:cubicBezTo>
                  <a:cubicBezTo>
                    <a:pt x="17" y="59"/>
                    <a:pt x="17" y="59"/>
                    <a:pt x="17" y="59"/>
                  </a:cubicBezTo>
                  <a:lnTo>
                    <a:pt x="125" y="59"/>
                  </a:lnTo>
                  <a:close/>
                  <a:moveTo>
                    <a:pt x="88" y="95"/>
                  </a:moveTo>
                  <a:cubicBezTo>
                    <a:pt x="84" y="95"/>
                    <a:pt x="81" y="92"/>
                    <a:pt x="81" y="88"/>
                  </a:cubicBezTo>
                  <a:cubicBezTo>
                    <a:pt x="81" y="84"/>
                    <a:pt x="84" y="81"/>
                    <a:pt x="88" y="81"/>
                  </a:cubicBezTo>
                  <a:cubicBezTo>
                    <a:pt x="92" y="81"/>
                    <a:pt x="96" y="84"/>
                    <a:pt x="96" y="88"/>
                  </a:cubicBezTo>
                  <a:cubicBezTo>
                    <a:pt x="96" y="92"/>
                    <a:pt x="92" y="95"/>
                    <a:pt x="88" y="95"/>
                  </a:cubicBezTo>
                  <a:close/>
                  <a:moveTo>
                    <a:pt x="112" y="95"/>
                  </a:moveTo>
                  <a:cubicBezTo>
                    <a:pt x="108" y="95"/>
                    <a:pt x="104" y="92"/>
                    <a:pt x="104" y="88"/>
                  </a:cubicBezTo>
                  <a:cubicBezTo>
                    <a:pt x="104" y="84"/>
                    <a:pt x="108" y="81"/>
                    <a:pt x="112" y="81"/>
                  </a:cubicBezTo>
                  <a:cubicBezTo>
                    <a:pt x="116" y="81"/>
                    <a:pt x="119" y="84"/>
                    <a:pt x="119" y="88"/>
                  </a:cubicBezTo>
                  <a:cubicBezTo>
                    <a:pt x="119" y="92"/>
                    <a:pt x="116" y="95"/>
                    <a:pt x="112" y="95"/>
                  </a:cubicBezTo>
                  <a:close/>
                </a:path>
              </a:pathLst>
            </a:custGeom>
            <a:solidFill>
              <a:srgbClr val="1F497D"/>
            </a:solidFill>
            <a:ln>
              <a:noFill/>
            </a:ln>
            <a:extLst>
              <a:ext uri="{91240B29-F687-4F45-9708-019B960494DF}">
                <a14:hiddenLine xmlns:a14="http://schemas.microsoft.com/office/drawing/2010/main" w="9525">
                  <a:solidFill>
                    <a:srgbClr val="000000"/>
                  </a:solidFill>
                  <a:round/>
                </a14:hiddenLine>
              </a:ext>
            </a:extLst>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grpSp>
        <p:nvGrpSpPr>
          <p:cNvPr id="48" name="Group 4"/>
          <p:cNvGrpSpPr/>
          <p:nvPr/>
        </p:nvGrpSpPr>
        <p:grpSpPr>
          <a:xfrm>
            <a:off x="6331296" y="1083203"/>
            <a:ext cx="1111281" cy="947533"/>
            <a:chOff x="4745821" y="1499943"/>
            <a:chExt cx="823252" cy="710758"/>
          </a:xfrm>
        </p:grpSpPr>
        <p:grpSp>
          <p:nvGrpSpPr>
            <p:cNvPr id="49" name="Group 217"/>
            <p:cNvGrpSpPr/>
            <p:nvPr/>
          </p:nvGrpSpPr>
          <p:grpSpPr>
            <a:xfrm>
              <a:off x="4745821" y="1499943"/>
              <a:ext cx="823252" cy="710758"/>
              <a:chOff x="3755667" y="1931353"/>
              <a:chExt cx="680374" cy="587404"/>
            </a:xfrm>
          </p:grpSpPr>
          <p:sp>
            <p:nvSpPr>
              <p:cNvPr id="51" name="Freeform 46"/>
              <p:cNvSpPr/>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FFFFFF"/>
              </a:solid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sp>
            <p:nvSpPr>
              <p:cNvPr id="52" name="Freeform 46"/>
              <p:cNvSpPr/>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1F497D"/>
              </a:solid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sp>
          <p:nvSpPr>
            <p:cNvPr id="50" name="Freeform 9"/>
            <p:cNvSpPr>
              <a:spLocks noEditPoints="1"/>
            </p:cNvSpPr>
            <p:nvPr/>
          </p:nvSpPr>
          <p:spPr bwMode="auto">
            <a:xfrm>
              <a:off x="4982104" y="1749116"/>
              <a:ext cx="367123" cy="246476"/>
            </a:xfrm>
            <a:custGeom>
              <a:avLst/>
              <a:gdLst>
                <a:gd name="T0" fmla="*/ 208 w 210"/>
                <a:gd name="T1" fmla="*/ 38 h 141"/>
                <a:gd name="T2" fmla="*/ 106 w 210"/>
                <a:gd name="T3" fmla="*/ 70 h 141"/>
                <a:gd name="T4" fmla="*/ 105 w 210"/>
                <a:gd name="T5" fmla="*/ 71 h 141"/>
                <a:gd name="T6" fmla="*/ 104 w 210"/>
                <a:gd name="T7" fmla="*/ 70 h 141"/>
                <a:gd name="T8" fmla="*/ 44 w 210"/>
                <a:gd name="T9" fmla="*/ 52 h 141"/>
                <a:gd name="T10" fmla="*/ 35 w 210"/>
                <a:gd name="T11" fmla="*/ 78 h 141"/>
                <a:gd name="T12" fmla="*/ 41 w 210"/>
                <a:gd name="T13" fmla="*/ 88 h 141"/>
                <a:gd name="T14" fmla="*/ 35 w 210"/>
                <a:gd name="T15" fmla="*/ 98 h 141"/>
                <a:gd name="T16" fmla="*/ 41 w 210"/>
                <a:gd name="T17" fmla="*/ 138 h 141"/>
                <a:gd name="T18" fmla="*/ 40 w 210"/>
                <a:gd name="T19" fmla="*/ 140 h 141"/>
                <a:gd name="T20" fmla="*/ 38 w 210"/>
                <a:gd name="T21" fmla="*/ 141 h 141"/>
                <a:gd name="T22" fmla="*/ 20 w 210"/>
                <a:gd name="T23" fmla="*/ 141 h 141"/>
                <a:gd name="T24" fmla="*/ 18 w 210"/>
                <a:gd name="T25" fmla="*/ 140 h 141"/>
                <a:gd name="T26" fmla="*/ 17 w 210"/>
                <a:gd name="T27" fmla="*/ 138 h 141"/>
                <a:gd name="T28" fmla="*/ 22 w 210"/>
                <a:gd name="T29" fmla="*/ 98 h 141"/>
                <a:gd name="T30" fmla="*/ 17 w 210"/>
                <a:gd name="T31" fmla="*/ 88 h 141"/>
                <a:gd name="T32" fmla="*/ 23 w 210"/>
                <a:gd name="T33" fmla="*/ 78 h 141"/>
                <a:gd name="T34" fmla="*/ 32 w 210"/>
                <a:gd name="T35" fmla="*/ 48 h 141"/>
                <a:gd name="T36" fmla="*/ 2 w 210"/>
                <a:gd name="T37" fmla="*/ 38 h 141"/>
                <a:gd name="T38" fmla="*/ 0 w 210"/>
                <a:gd name="T39" fmla="*/ 35 h 141"/>
                <a:gd name="T40" fmla="*/ 2 w 210"/>
                <a:gd name="T41" fmla="*/ 33 h 141"/>
                <a:gd name="T42" fmla="*/ 104 w 210"/>
                <a:gd name="T43" fmla="*/ 0 h 141"/>
                <a:gd name="T44" fmla="*/ 105 w 210"/>
                <a:gd name="T45" fmla="*/ 0 h 141"/>
                <a:gd name="T46" fmla="*/ 106 w 210"/>
                <a:gd name="T47" fmla="*/ 0 h 141"/>
                <a:gd name="T48" fmla="*/ 208 w 210"/>
                <a:gd name="T49" fmla="*/ 33 h 141"/>
                <a:gd name="T50" fmla="*/ 210 w 210"/>
                <a:gd name="T51" fmla="*/ 35 h 141"/>
                <a:gd name="T52" fmla="*/ 208 w 210"/>
                <a:gd name="T53" fmla="*/ 38 h 141"/>
                <a:gd name="T54" fmla="*/ 164 w 210"/>
                <a:gd name="T55" fmla="*/ 94 h 141"/>
                <a:gd name="T56" fmla="*/ 105 w 210"/>
                <a:gd name="T57" fmla="*/ 117 h 141"/>
                <a:gd name="T58" fmla="*/ 46 w 210"/>
                <a:gd name="T59" fmla="*/ 94 h 141"/>
                <a:gd name="T60" fmla="*/ 48 w 210"/>
                <a:gd name="T61" fmla="*/ 65 h 141"/>
                <a:gd name="T62" fmla="*/ 101 w 210"/>
                <a:gd name="T63" fmla="*/ 82 h 141"/>
                <a:gd name="T64" fmla="*/ 105 w 210"/>
                <a:gd name="T65" fmla="*/ 82 h 141"/>
                <a:gd name="T66" fmla="*/ 109 w 210"/>
                <a:gd name="T67" fmla="*/ 82 h 141"/>
                <a:gd name="T68" fmla="*/ 162 w 210"/>
                <a:gd name="T69" fmla="*/ 65 h 141"/>
                <a:gd name="T70" fmla="*/ 164 w 210"/>
                <a:gd name="T71" fmla="*/ 9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 h="141">
                  <a:moveTo>
                    <a:pt x="208" y="38"/>
                  </a:moveTo>
                  <a:cubicBezTo>
                    <a:pt x="106" y="70"/>
                    <a:pt x="106" y="70"/>
                    <a:pt x="106" y="70"/>
                  </a:cubicBezTo>
                  <a:cubicBezTo>
                    <a:pt x="106" y="71"/>
                    <a:pt x="105" y="71"/>
                    <a:pt x="105" y="71"/>
                  </a:cubicBezTo>
                  <a:cubicBezTo>
                    <a:pt x="105" y="71"/>
                    <a:pt x="104" y="71"/>
                    <a:pt x="104" y="70"/>
                  </a:cubicBezTo>
                  <a:cubicBezTo>
                    <a:pt x="44" y="52"/>
                    <a:pt x="44" y="52"/>
                    <a:pt x="44" y="52"/>
                  </a:cubicBezTo>
                  <a:cubicBezTo>
                    <a:pt x="39" y="56"/>
                    <a:pt x="36" y="66"/>
                    <a:pt x="35" y="78"/>
                  </a:cubicBezTo>
                  <a:cubicBezTo>
                    <a:pt x="38" y="80"/>
                    <a:pt x="41" y="84"/>
                    <a:pt x="41" y="88"/>
                  </a:cubicBezTo>
                  <a:cubicBezTo>
                    <a:pt x="41" y="92"/>
                    <a:pt x="38" y="96"/>
                    <a:pt x="35" y="98"/>
                  </a:cubicBezTo>
                  <a:cubicBezTo>
                    <a:pt x="41" y="138"/>
                    <a:pt x="41" y="138"/>
                    <a:pt x="41" y="138"/>
                  </a:cubicBezTo>
                  <a:cubicBezTo>
                    <a:pt x="41" y="138"/>
                    <a:pt x="40" y="139"/>
                    <a:pt x="40" y="140"/>
                  </a:cubicBezTo>
                  <a:cubicBezTo>
                    <a:pt x="39" y="141"/>
                    <a:pt x="38" y="141"/>
                    <a:pt x="38" y="141"/>
                  </a:cubicBezTo>
                  <a:cubicBezTo>
                    <a:pt x="20" y="141"/>
                    <a:pt x="20" y="141"/>
                    <a:pt x="20" y="141"/>
                  </a:cubicBezTo>
                  <a:cubicBezTo>
                    <a:pt x="19" y="141"/>
                    <a:pt x="18" y="141"/>
                    <a:pt x="18" y="140"/>
                  </a:cubicBezTo>
                  <a:cubicBezTo>
                    <a:pt x="17" y="139"/>
                    <a:pt x="17" y="138"/>
                    <a:pt x="17" y="138"/>
                  </a:cubicBezTo>
                  <a:cubicBezTo>
                    <a:pt x="22" y="98"/>
                    <a:pt x="22" y="98"/>
                    <a:pt x="22" y="98"/>
                  </a:cubicBezTo>
                  <a:cubicBezTo>
                    <a:pt x="19" y="96"/>
                    <a:pt x="17" y="92"/>
                    <a:pt x="17" y="88"/>
                  </a:cubicBezTo>
                  <a:cubicBezTo>
                    <a:pt x="17" y="84"/>
                    <a:pt x="20" y="80"/>
                    <a:pt x="23" y="78"/>
                  </a:cubicBezTo>
                  <a:cubicBezTo>
                    <a:pt x="24" y="67"/>
                    <a:pt x="26" y="56"/>
                    <a:pt x="32" y="48"/>
                  </a:cubicBezTo>
                  <a:cubicBezTo>
                    <a:pt x="2" y="38"/>
                    <a:pt x="2" y="38"/>
                    <a:pt x="2" y="38"/>
                  </a:cubicBezTo>
                  <a:cubicBezTo>
                    <a:pt x="0" y="38"/>
                    <a:pt x="0" y="37"/>
                    <a:pt x="0" y="35"/>
                  </a:cubicBezTo>
                  <a:cubicBezTo>
                    <a:pt x="0" y="34"/>
                    <a:pt x="0" y="33"/>
                    <a:pt x="2" y="33"/>
                  </a:cubicBezTo>
                  <a:cubicBezTo>
                    <a:pt x="104" y="0"/>
                    <a:pt x="104" y="0"/>
                    <a:pt x="104" y="0"/>
                  </a:cubicBezTo>
                  <a:cubicBezTo>
                    <a:pt x="104" y="0"/>
                    <a:pt x="105" y="0"/>
                    <a:pt x="105" y="0"/>
                  </a:cubicBezTo>
                  <a:cubicBezTo>
                    <a:pt x="105" y="0"/>
                    <a:pt x="106" y="0"/>
                    <a:pt x="106" y="0"/>
                  </a:cubicBezTo>
                  <a:cubicBezTo>
                    <a:pt x="208" y="33"/>
                    <a:pt x="208" y="33"/>
                    <a:pt x="208" y="33"/>
                  </a:cubicBezTo>
                  <a:cubicBezTo>
                    <a:pt x="210" y="33"/>
                    <a:pt x="210" y="34"/>
                    <a:pt x="210" y="35"/>
                  </a:cubicBezTo>
                  <a:cubicBezTo>
                    <a:pt x="210" y="37"/>
                    <a:pt x="210" y="38"/>
                    <a:pt x="208" y="38"/>
                  </a:cubicBezTo>
                  <a:close/>
                  <a:moveTo>
                    <a:pt x="164" y="94"/>
                  </a:moveTo>
                  <a:cubicBezTo>
                    <a:pt x="164" y="107"/>
                    <a:pt x="137" y="117"/>
                    <a:pt x="105" y="117"/>
                  </a:cubicBezTo>
                  <a:cubicBezTo>
                    <a:pt x="73" y="117"/>
                    <a:pt x="46" y="107"/>
                    <a:pt x="46" y="94"/>
                  </a:cubicBezTo>
                  <a:cubicBezTo>
                    <a:pt x="48" y="65"/>
                    <a:pt x="48" y="65"/>
                    <a:pt x="48" y="65"/>
                  </a:cubicBezTo>
                  <a:cubicBezTo>
                    <a:pt x="101" y="82"/>
                    <a:pt x="101" y="82"/>
                    <a:pt x="101" y="82"/>
                  </a:cubicBezTo>
                  <a:cubicBezTo>
                    <a:pt x="102" y="82"/>
                    <a:pt x="104" y="82"/>
                    <a:pt x="105" y="82"/>
                  </a:cubicBezTo>
                  <a:cubicBezTo>
                    <a:pt x="106" y="82"/>
                    <a:pt x="108" y="82"/>
                    <a:pt x="109" y="82"/>
                  </a:cubicBezTo>
                  <a:cubicBezTo>
                    <a:pt x="162" y="65"/>
                    <a:pt x="162" y="65"/>
                    <a:pt x="162" y="65"/>
                  </a:cubicBezTo>
                  <a:lnTo>
                    <a:pt x="164" y="94"/>
                  </a:lnTo>
                  <a:close/>
                </a:path>
              </a:pathLst>
            </a:custGeom>
            <a:solidFill>
              <a:srgbClr val="FFFFFF"/>
            </a:solidFill>
            <a:ln>
              <a:noFill/>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grpSp>
        <p:nvGrpSpPr>
          <p:cNvPr id="53" name="Group 14"/>
          <p:cNvGrpSpPr/>
          <p:nvPr/>
        </p:nvGrpSpPr>
        <p:grpSpPr>
          <a:xfrm>
            <a:off x="5168762" y="4273509"/>
            <a:ext cx="1111281" cy="947533"/>
            <a:chOff x="3897771" y="3699175"/>
            <a:chExt cx="823252" cy="710758"/>
          </a:xfrm>
        </p:grpSpPr>
        <p:grpSp>
          <p:nvGrpSpPr>
            <p:cNvPr id="54" name="Group 226"/>
            <p:cNvGrpSpPr/>
            <p:nvPr/>
          </p:nvGrpSpPr>
          <p:grpSpPr>
            <a:xfrm>
              <a:off x="3897771" y="3699175"/>
              <a:ext cx="823252" cy="710758"/>
              <a:chOff x="3755667" y="1931353"/>
              <a:chExt cx="680374" cy="587404"/>
            </a:xfrm>
          </p:grpSpPr>
          <p:sp>
            <p:nvSpPr>
              <p:cNvPr id="56" name="Freeform 46"/>
              <p:cNvSpPr/>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1F497D"/>
              </a:solid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sp>
            <p:nvSpPr>
              <p:cNvPr id="57" name="Freeform 46"/>
              <p:cNvSpPr/>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FFFFFF"/>
              </a:solid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sp>
          <p:nvSpPr>
            <p:cNvPr id="55" name="Freeform 10"/>
            <p:cNvSpPr>
              <a:spLocks noEditPoints="1"/>
            </p:cNvSpPr>
            <p:nvPr/>
          </p:nvSpPr>
          <p:spPr bwMode="auto">
            <a:xfrm>
              <a:off x="4160844" y="3911642"/>
              <a:ext cx="309068" cy="285823"/>
            </a:xfrm>
            <a:custGeom>
              <a:avLst/>
              <a:gdLst>
                <a:gd name="T0" fmla="*/ 152 w 152"/>
                <a:gd name="T1" fmla="*/ 114 h 140"/>
                <a:gd name="T2" fmla="*/ 149 w 152"/>
                <a:gd name="T3" fmla="*/ 117 h 140"/>
                <a:gd name="T4" fmla="*/ 129 w 152"/>
                <a:gd name="T5" fmla="*/ 117 h 140"/>
                <a:gd name="T6" fmla="*/ 129 w 152"/>
                <a:gd name="T7" fmla="*/ 131 h 140"/>
                <a:gd name="T8" fmla="*/ 120 w 152"/>
                <a:gd name="T9" fmla="*/ 140 h 140"/>
                <a:gd name="T10" fmla="*/ 32 w 152"/>
                <a:gd name="T11" fmla="*/ 140 h 140"/>
                <a:gd name="T12" fmla="*/ 23 w 152"/>
                <a:gd name="T13" fmla="*/ 131 h 140"/>
                <a:gd name="T14" fmla="*/ 23 w 152"/>
                <a:gd name="T15" fmla="*/ 117 h 140"/>
                <a:gd name="T16" fmla="*/ 3 w 152"/>
                <a:gd name="T17" fmla="*/ 117 h 140"/>
                <a:gd name="T18" fmla="*/ 0 w 152"/>
                <a:gd name="T19" fmla="*/ 114 h 140"/>
                <a:gd name="T20" fmla="*/ 0 w 152"/>
                <a:gd name="T21" fmla="*/ 76 h 140"/>
                <a:gd name="T22" fmla="*/ 17 w 152"/>
                <a:gd name="T23" fmla="*/ 58 h 140"/>
                <a:gd name="T24" fmla="*/ 23 w 152"/>
                <a:gd name="T25" fmla="*/ 58 h 140"/>
                <a:gd name="T26" fmla="*/ 23 w 152"/>
                <a:gd name="T27" fmla="*/ 8 h 140"/>
                <a:gd name="T28" fmla="*/ 32 w 152"/>
                <a:gd name="T29" fmla="*/ 0 h 140"/>
                <a:gd name="T30" fmla="*/ 94 w 152"/>
                <a:gd name="T31" fmla="*/ 0 h 140"/>
                <a:gd name="T32" fmla="*/ 109 w 152"/>
                <a:gd name="T33" fmla="*/ 6 h 140"/>
                <a:gd name="T34" fmla="*/ 123 w 152"/>
                <a:gd name="T35" fmla="*/ 20 h 140"/>
                <a:gd name="T36" fmla="*/ 129 w 152"/>
                <a:gd name="T37" fmla="*/ 35 h 140"/>
                <a:gd name="T38" fmla="*/ 129 w 152"/>
                <a:gd name="T39" fmla="*/ 58 h 140"/>
                <a:gd name="T40" fmla="*/ 135 w 152"/>
                <a:gd name="T41" fmla="*/ 58 h 140"/>
                <a:gd name="T42" fmla="*/ 152 w 152"/>
                <a:gd name="T43" fmla="*/ 76 h 140"/>
                <a:gd name="T44" fmla="*/ 152 w 152"/>
                <a:gd name="T45" fmla="*/ 114 h 140"/>
                <a:gd name="T46" fmla="*/ 117 w 152"/>
                <a:gd name="T47" fmla="*/ 70 h 140"/>
                <a:gd name="T48" fmla="*/ 117 w 152"/>
                <a:gd name="T49" fmla="*/ 35 h 140"/>
                <a:gd name="T50" fmla="*/ 102 w 152"/>
                <a:gd name="T51" fmla="*/ 35 h 140"/>
                <a:gd name="T52" fmla="*/ 94 w 152"/>
                <a:gd name="T53" fmla="*/ 26 h 140"/>
                <a:gd name="T54" fmla="*/ 94 w 152"/>
                <a:gd name="T55" fmla="*/ 11 h 140"/>
                <a:gd name="T56" fmla="*/ 35 w 152"/>
                <a:gd name="T57" fmla="*/ 11 h 140"/>
                <a:gd name="T58" fmla="*/ 35 w 152"/>
                <a:gd name="T59" fmla="*/ 70 h 140"/>
                <a:gd name="T60" fmla="*/ 117 w 152"/>
                <a:gd name="T61" fmla="*/ 70 h 140"/>
                <a:gd name="T62" fmla="*/ 117 w 152"/>
                <a:gd name="T63" fmla="*/ 129 h 140"/>
                <a:gd name="T64" fmla="*/ 117 w 152"/>
                <a:gd name="T65" fmla="*/ 105 h 140"/>
                <a:gd name="T66" fmla="*/ 35 w 152"/>
                <a:gd name="T67" fmla="*/ 105 h 140"/>
                <a:gd name="T68" fmla="*/ 35 w 152"/>
                <a:gd name="T69" fmla="*/ 129 h 140"/>
                <a:gd name="T70" fmla="*/ 117 w 152"/>
                <a:gd name="T71" fmla="*/ 129 h 140"/>
                <a:gd name="T72" fmla="*/ 135 w 152"/>
                <a:gd name="T73" fmla="*/ 70 h 140"/>
                <a:gd name="T74" fmla="*/ 129 w 152"/>
                <a:gd name="T75" fmla="*/ 76 h 140"/>
                <a:gd name="T76" fmla="*/ 135 w 152"/>
                <a:gd name="T77" fmla="*/ 82 h 140"/>
                <a:gd name="T78" fmla="*/ 140 w 152"/>
                <a:gd name="T79" fmla="*/ 76 h 140"/>
                <a:gd name="T80" fmla="*/ 135 w 152"/>
                <a:gd name="T81" fmla="*/ 7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2" h="140">
                  <a:moveTo>
                    <a:pt x="152" y="114"/>
                  </a:moveTo>
                  <a:cubicBezTo>
                    <a:pt x="152" y="115"/>
                    <a:pt x="151" y="117"/>
                    <a:pt x="149" y="117"/>
                  </a:cubicBezTo>
                  <a:cubicBezTo>
                    <a:pt x="129" y="117"/>
                    <a:pt x="129" y="117"/>
                    <a:pt x="129" y="117"/>
                  </a:cubicBezTo>
                  <a:cubicBezTo>
                    <a:pt x="129" y="131"/>
                    <a:pt x="129" y="131"/>
                    <a:pt x="129" y="131"/>
                  </a:cubicBezTo>
                  <a:cubicBezTo>
                    <a:pt x="129" y="136"/>
                    <a:pt x="125" y="140"/>
                    <a:pt x="120" y="140"/>
                  </a:cubicBezTo>
                  <a:cubicBezTo>
                    <a:pt x="32" y="140"/>
                    <a:pt x="32" y="140"/>
                    <a:pt x="32" y="140"/>
                  </a:cubicBezTo>
                  <a:cubicBezTo>
                    <a:pt x="27" y="140"/>
                    <a:pt x="23" y="136"/>
                    <a:pt x="23" y="131"/>
                  </a:cubicBezTo>
                  <a:cubicBezTo>
                    <a:pt x="23" y="117"/>
                    <a:pt x="23" y="117"/>
                    <a:pt x="23" y="117"/>
                  </a:cubicBezTo>
                  <a:cubicBezTo>
                    <a:pt x="3" y="117"/>
                    <a:pt x="3" y="117"/>
                    <a:pt x="3" y="117"/>
                  </a:cubicBezTo>
                  <a:cubicBezTo>
                    <a:pt x="1" y="117"/>
                    <a:pt x="0" y="115"/>
                    <a:pt x="0" y="114"/>
                  </a:cubicBezTo>
                  <a:cubicBezTo>
                    <a:pt x="0" y="76"/>
                    <a:pt x="0" y="76"/>
                    <a:pt x="0" y="76"/>
                  </a:cubicBezTo>
                  <a:cubicBezTo>
                    <a:pt x="0" y="66"/>
                    <a:pt x="8" y="58"/>
                    <a:pt x="17" y="58"/>
                  </a:cubicBezTo>
                  <a:cubicBezTo>
                    <a:pt x="23" y="58"/>
                    <a:pt x="23" y="58"/>
                    <a:pt x="23" y="58"/>
                  </a:cubicBezTo>
                  <a:cubicBezTo>
                    <a:pt x="23" y="8"/>
                    <a:pt x="23" y="8"/>
                    <a:pt x="23" y="8"/>
                  </a:cubicBezTo>
                  <a:cubicBezTo>
                    <a:pt x="23" y="4"/>
                    <a:pt x="27" y="0"/>
                    <a:pt x="32" y="0"/>
                  </a:cubicBezTo>
                  <a:cubicBezTo>
                    <a:pt x="94" y="0"/>
                    <a:pt x="94" y="0"/>
                    <a:pt x="94" y="0"/>
                  </a:cubicBezTo>
                  <a:cubicBezTo>
                    <a:pt x="98" y="0"/>
                    <a:pt x="105" y="2"/>
                    <a:pt x="109" y="6"/>
                  </a:cubicBezTo>
                  <a:cubicBezTo>
                    <a:pt x="123" y="20"/>
                    <a:pt x="123" y="20"/>
                    <a:pt x="123" y="20"/>
                  </a:cubicBezTo>
                  <a:cubicBezTo>
                    <a:pt x="126" y="23"/>
                    <a:pt x="129" y="30"/>
                    <a:pt x="129" y="35"/>
                  </a:cubicBezTo>
                  <a:cubicBezTo>
                    <a:pt x="129" y="58"/>
                    <a:pt x="129" y="58"/>
                    <a:pt x="129" y="58"/>
                  </a:cubicBezTo>
                  <a:cubicBezTo>
                    <a:pt x="135" y="58"/>
                    <a:pt x="135" y="58"/>
                    <a:pt x="135" y="58"/>
                  </a:cubicBezTo>
                  <a:cubicBezTo>
                    <a:pt x="144" y="58"/>
                    <a:pt x="152" y="66"/>
                    <a:pt x="152" y="76"/>
                  </a:cubicBezTo>
                  <a:lnTo>
                    <a:pt x="152" y="114"/>
                  </a:lnTo>
                  <a:close/>
                  <a:moveTo>
                    <a:pt x="117" y="70"/>
                  </a:moveTo>
                  <a:cubicBezTo>
                    <a:pt x="117" y="35"/>
                    <a:pt x="117" y="35"/>
                    <a:pt x="117" y="35"/>
                  </a:cubicBezTo>
                  <a:cubicBezTo>
                    <a:pt x="102" y="35"/>
                    <a:pt x="102" y="35"/>
                    <a:pt x="102" y="35"/>
                  </a:cubicBezTo>
                  <a:cubicBezTo>
                    <a:pt x="98" y="35"/>
                    <a:pt x="94" y="31"/>
                    <a:pt x="94" y="26"/>
                  </a:cubicBezTo>
                  <a:cubicBezTo>
                    <a:pt x="94" y="11"/>
                    <a:pt x="94" y="11"/>
                    <a:pt x="94" y="11"/>
                  </a:cubicBezTo>
                  <a:cubicBezTo>
                    <a:pt x="35" y="11"/>
                    <a:pt x="35" y="11"/>
                    <a:pt x="35" y="11"/>
                  </a:cubicBezTo>
                  <a:cubicBezTo>
                    <a:pt x="35" y="70"/>
                    <a:pt x="35" y="70"/>
                    <a:pt x="35" y="70"/>
                  </a:cubicBezTo>
                  <a:lnTo>
                    <a:pt x="117" y="70"/>
                  </a:lnTo>
                  <a:close/>
                  <a:moveTo>
                    <a:pt x="117" y="129"/>
                  </a:moveTo>
                  <a:cubicBezTo>
                    <a:pt x="117" y="105"/>
                    <a:pt x="117" y="105"/>
                    <a:pt x="117" y="105"/>
                  </a:cubicBezTo>
                  <a:cubicBezTo>
                    <a:pt x="35" y="105"/>
                    <a:pt x="35" y="105"/>
                    <a:pt x="35" y="105"/>
                  </a:cubicBezTo>
                  <a:cubicBezTo>
                    <a:pt x="35" y="129"/>
                    <a:pt x="35" y="129"/>
                    <a:pt x="35" y="129"/>
                  </a:cubicBezTo>
                  <a:lnTo>
                    <a:pt x="117" y="129"/>
                  </a:lnTo>
                  <a:close/>
                  <a:moveTo>
                    <a:pt x="135" y="70"/>
                  </a:moveTo>
                  <a:cubicBezTo>
                    <a:pt x="131" y="70"/>
                    <a:pt x="129" y="73"/>
                    <a:pt x="129" y="76"/>
                  </a:cubicBezTo>
                  <a:cubicBezTo>
                    <a:pt x="129" y="79"/>
                    <a:pt x="131" y="82"/>
                    <a:pt x="135" y="82"/>
                  </a:cubicBezTo>
                  <a:cubicBezTo>
                    <a:pt x="138" y="82"/>
                    <a:pt x="140" y="79"/>
                    <a:pt x="140" y="76"/>
                  </a:cubicBezTo>
                  <a:cubicBezTo>
                    <a:pt x="140" y="73"/>
                    <a:pt x="138" y="70"/>
                    <a:pt x="135" y="70"/>
                  </a:cubicBezTo>
                  <a:close/>
                </a:path>
              </a:pathLst>
            </a:custGeom>
            <a:solidFill>
              <a:srgbClr val="1F497D"/>
            </a:solidFill>
            <a:ln>
              <a:noFill/>
            </a:ln>
            <a:extLst>
              <a:ext uri="{91240B29-F687-4F45-9708-019B960494DF}">
                <a14:hiddenLine xmlns:a14="http://schemas.microsoft.com/office/drawing/2010/main" w="9525">
                  <a:solidFill>
                    <a:srgbClr val="000000"/>
                  </a:solidFill>
                  <a:round/>
                </a14:hiddenLine>
              </a:ext>
            </a:extLst>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grpSp>
        <p:nvGrpSpPr>
          <p:cNvPr id="58" name="Group 3"/>
          <p:cNvGrpSpPr/>
          <p:nvPr/>
        </p:nvGrpSpPr>
        <p:grpSpPr>
          <a:xfrm>
            <a:off x="4839867" y="1524035"/>
            <a:ext cx="1111281" cy="947533"/>
            <a:chOff x="3684228" y="1869676"/>
            <a:chExt cx="823252" cy="710758"/>
          </a:xfrm>
        </p:grpSpPr>
        <p:grpSp>
          <p:nvGrpSpPr>
            <p:cNvPr id="59" name="Group 1"/>
            <p:cNvGrpSpPr/>
            <p:nvPr/>
          </p:nvGrpSpPr>
          <p:grpSpPr>
            <a:xfrm>
              <a:off x="3684228" y="1869676"/>
              <a:ext cx="823252" cy="710758"/>
              <a:chOff x="3755667" y="1931353"/>
              <a:chExt cx="680374" cy="587404"/>
            </a:xfrm>
            <a:solidFill>
              <a:srgbClr val="FFFFFF"/>
            </a:solidFill>
          </p:grpSpPr>
          <p:sp>
            <p:nvSpPr>
              <p:cNvPr id="61" name="Freeform 46"/>
              <p:cNvSpPr/>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1F497D"/>
              </a:solid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sp>
            <p:nvSpPr>
              <p:cNvPr id="62" name="Freeform 46"/>
              <p:cNvSpPr/>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grp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sp>
          <p:nvSpPr>
            <p:cNvPr id="60" name="Freeform 11"/>
            <p:cNvSpPr>
              <a:spLocks noEditPoints="1"/>
            </p:cNvSpPr>
            <p:nvPr/>
          </p:nvSpPr>
          <p:spPr bwMode="auto">
            <a:xfrm>
              <a:off x="3950778" y="2059444"/>
              <a:ext cx="290153" cy="341524"/>
            </a:xfrm>
            <a:custGeom>
              <a:avLst/>
              <a:gdLst>
                <a:gd name="T0" fmla="*/ 118 w 129"/>
                <a:gd name="T1" fmla="*/ 87 h 152"/>
                <a:gd name="T2" fmla="*/ 107 w 129"/>
                <a:gd name="T3" fmla="*/ 99 h 152"/>
                <a:gd name="T4" fmla="*/ 51 w 129"/>
                <a:gd name="T5" fmla="*/ 107 h 152"/>
                <a:gd name="T6" fmla="*/ 15 w 129"/>
                <a:gd name="T7" fmla="*/ 94 h 152"/>
                <a:gd name="T8" fmla="*/ 9 w 129"/>
                <a:gd name="T9" fmla="*/ 79 h 152"/>
                <a:gd name="T10" fmla="*/ 0 w 129"/>
                <a:gd name="T11" fmla="*/ 22 h 152"/>
                <a:gd name="T12" fmla="*/ 17 w 129"/>
                <a:gd name="T13" fmla="*/ 8 h 152"/>
                <a:gd name="T14" fmla="*/ 46 w 129"/>
                <a:gd name="T15" fmla="*/ 2 h 152"/>
                <a:gd name="T16" fmla="*/ 107 w 129"/>
                <a:gd name="T17" fmla="*/ 6 h 152"/>
                <a:gd name="T18" fmla="*/ 127 w 129"/>
                <a:gd name="T19" fmla="*/ 18 h 152"/>
                <a:gd name="T20" fmla="*/ 128 w 129"/>
                <a:gd name="T21" fmla="*/ 27 h 152"/>
                <a:gd name="T22" fmla="*/ 118 w 129"/>
                <a:gd name="T23" fmla="*/ 87 h 152"/>
                <a:gd name="T24" fmla="*/ 101 w 129"/>
                <a:gd name="T25" fmla="*/ 141 h 152"/>
                <a:gd name="T26" fmla="*/ 47 w 129"/>
                <a:gd name="T27" fmla="*/ 148 h 152"/>
                <a:gd name="T28" fmla="*/ 21 w 129"/>
                <a:gd name="T29" fmla="*/ 135 h 152"/>
                <a:gd name="T30" fmla="*/ 16 w 129"/>
                <a:gd name="T31" fmla="*/ 108 h 152"/>
                <a:gd name="T32" fmla="*/ 16 w 129"/>
                <a:gd name="T33" fmla="*/ 106 h 152"/>
                <a:gd name="T34" fmla="*/ 18 w 129"/>
                <a:gd name="T35" fmla="*/ 106 h 152"/>
                <a:gd name="T36" fmla="*/ 111 w 129"/>
                <a:gd name="T37" fmla="*/ 106 h 152"/>
                <a:gd name="T38" fmla="*/ 112 w 129"/>
                <a:gd name="T39" fmla="*/ 115 h 152"/>
                <a:gd name="T40" fmla="*/ 101 w 129"/>
                <a:gd name="T41" fmla="*/ 141 h 152"/>
                <a:gd name="T42" fmla="*/ 89 w 129"/>
                <a:gd name="T43" fmla="*/ 13 h 152"/>
                <a:gd name="T44" fmla="*/ 38 w 129"/>
                <a:gd name="T45" fmla="*/ 13 h 152"/>
                <a:gd name="T46" fmla="*/ 22 w 129"/>
                <a:gd name="T47" fmla="*/ 20 h 152"/>
                <a:gd name="T48" fmla="*/ 44 w 129"/>
                <a:gd name="T49" fmla="*/ 28 h 152"/>
                <a:gd name="T50" fmla="*/ 85 w 129"/>
                <a:gd name="T51" fmla="*/ 28 h 152"/>
                <a:gd name="T52" fmla="*/ 106 w 129"/>
                <a:gd name="T53" fmla="*/ 20 h 152"/>
                <a:gd name="T54" fmla="*/ 89 w 129"/>
                <a:gd name="T55" fmla="*/ 13 h 152"/>
                <a:gd name="T56" fmla="*/ 56 w 129"/>
                <a:gd name="T57" fmla="*/ 54 h 152"/>
                <a:gd name="T58" fmla="*/ 44 w 129"/>
                <a:gd name="T59" fmla="*/ 74 h 152"/>
                <a:gd name="T60" fmla="*/ 66 w 129"/>
                <a:gd name="T61" fmla="*/ 93 h 152"/>
                <a:gd name="T62" fmla="*/ 84 w 129"/>
                <a:gd name="T63" fmla="*/ 70 h 152"/>
                <a:gd name="T64" fmla="*/ 56 w 129"/>
                <a:gd name="T65" fmla="*/ 54 h 152"/>
                <a:gd name="T66" fmla="*/ 59 w 129"/>
                <a:gd name="T67" fmla="*/ 82 h 152"/>
                <a:gd name="T68" fmla="*/ 59 w 129"/>
                <a:gd name="T69" fmla="*/ 64 h 152"/>
                <a:gd name="T70" fmla="*/ 74 w 129"/>
                <a:gd name="T71" fmla="*/ 72 h 152"/>
                <a:gd name="T72" fmla="*/ 59 w 129"/>
                <a:gd name="T73"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9" h="152">
                  <a:moveTo>
                    <a:pt x="118" y="87"/>
                  </a:moveTo>
                  <a:cubicBezTo>
                    <a:pt x="117" y="93"/>
                    <a:pt x="111" y="96"/>
                    <a:pt x="107" y="99"/>
                  </a:cubicBezTo>
                  <a:cubicBezTo>
                    <a:pt x="89" y="107"/>
                    <a:pt x="69" y="109"/>
                    <a:pt x="51" y="107"/>
                  </a:cubicBezTo>
                  <a:cubicBezTo>
                    <a:pt x="38" y="106"/>
                    <a:pt x="25" y="102"/>
                    <a:pt x="15" y="94"/>
                  </a:cubicBezTo>
                  <a:cubicBezTo>
                    <a:pt x="10" y="90"/>
                    <a:pt x="10" y="84"/>
                    <a:pt x="9" y="79"/>
                  </a:cubicBezTo>
                  <a:cubicBezTo>
                    <a:pt x="6" y="60"/>
                    <a:pt x="2" y="41"/>
                    <a:pt x="0" y="22"/>
                  </a:cubicBezTo>
                  <a:cubicBezTo>
                    <a:pt x="1" y="14"/>
                    <a:pt x="10" y="10"/>
                    <a:pt x="17" y="8"/>
                  </a:cubicBezTo>
                  <a:cubicBezTo>
                    <a:pt x="26" y="4"/>
                    <a:pt x="36" y="3"/>
                    <a:pt x="46" y="2"/>
                  </a:cubicBezTo>
                  <a:cubicBezTo>
                    <a:pt x="66" y="0"/>
                    <a:pt x="87" y="1"/>
                    <a:pt x="107" y="6"/>
                  </a:cubicBezTo>
                  <a:cubicBezTo>
                    <a:pt x="115" y="9"/>
                    <a:pt x="122" y="12"/>
                    <a:pt x="127" y="18"/>
                  </a:cubicBezTo>
                  <a:cubicBezTo>
                    <a:pt x="129" y="20"/>
                    <a:pt x="129" y="24"/>
                    <a:pt x="128" y="27"/>
                  </a:cubicBezTo>
                  <a:cubicBezTo>
                    <a:pt x="125" y="47"/>
                    <a:pt x="121" y="67"/>
                    <a:pt x="118" y="87"/>
                  </a:cubicBezTo>
                  <a:close/>
                  <a:moveTo>
                    <a:pt x="101" y="141"/>
                  </a:moveTo>
                  <a:cubicBezTo>
                    <a:pt x="85" y="151"/>
                    <a:pt x="65" y="152"/>
                    <a:pt x="47" y="148"/>
                  </a:cubicBezTo>
                  <a:cubicBezTo>
                    <a:pt x="37" y="147"/>
                    <a:pt x="26" y="144"/>
                    <a:pt x="21" y="135"/>
                  </a:cubicBezTo>
                  <a:cubicBezTo>
                    <a:pt x="18" y="126"/>
                    <a:pt x="17" y="117"/>
                    <a:pt x="16" y="108"/>
                  </a:cubicBezTo>
                  <a:cubicBezTo>
                    <a:pt x="16" y="106"/>
                    <a:pt x="16" y="106"/>
                    <a:pt x="16" y="106"/>
                  </a:cubicBezTo>
                  <a:cubicBezTo>
                    <a:pt x="18" y="106"/>
                    <a:pt x="18" y="106"/>
                    <a:pt x="18" y="106"/>
                  </a:cubicBezTo>
                  <a:cubicBezTo>
                    <a:pt x="45" y="124"/>
                    <a:pt x="83" y="124"/>
                    <a:pt x="111" y="106"/>
                  </a:cubicBezTo>
                  <a:cubicBezTo>
                    <a:pt x="115" y="107"/>
                    <a:pt x="112" y="112"/>
                    <a:pt x="112" y="115"/>
                  </a:cubicBezTo>
                  <a:cubicBezTo>
                    <a:pt x="109" y="124"/>
                    <a:pt x="110" y="136"/>
                    <a:pt x="101" y="141"/>
                  </a:cubicBezTo>
                  <a:close/>
                  <a:moveTo>
                    <a:pt x="89" y="13"/>
                  </a:moveTo>
                  <a:cubicBezTo>
                    <a:pt x="72" y="11"/>
                    <a:pt x="55" y="10"/>
                    <a:pt x="38" y="13"/>
                  </a:cubicBezTo>
                  <a:cubicBezTo>
                    <a:pt x="32" y="14"/>
                    <a:pt x="26" y="15"/>
                    <a:pt x="22" y="20"/>
                  </a:cubicBezTo>
                  <a:cubicBezTo>
                    <a:pt x="28" y="26"/>
                    <a:pt x="36" y="27"/>
                    <a:pt x="44" y="28"/>
                  </a:cubicBezTo>
                  <a:cubicBezTo>
                    <a:pt x="57" y="29"/>
                    <a:pt x="71" y="30"/>
                    <a:pt x="85" y="28"/>
                  </a:cubicBezTo>
                  <a:cubicBezTo>
                    <a:pt x="92" y="27"/>
                    <a:pt x="101" y="26"/>
                    <a:pt x="106" y="20"/>
                  </a:cubicBezTo>
                  <a:cubicBezTo>
                    <a:pt x="102" y="15"/>
                    <a:pt x="95" y="14"/>
                    <a:pt x="89" y="13"/>
                  </a:cubicBezTo>
                  <a:close/>
                  <a:moveTo>
                    <a:pt x="56" y="54"/>
                  </a:moveTo>
                  <a:cubicBezTo>
                    <a:pt x="48" y="57"/>
                    <a:pt x="43" y="65"/>
                    <a:pt x="44" y="74"/>
                  </a:cubicBezTo>
                  <a:cubicBezTo>
                    <a:pt x="44" y="85"/>
                    <a:pt x="55" y="94"/>
                    <a:pt x="66" y="93"/>
                  </a:cubicBezTo>
                  <a:cubicBezTo>
                    <a:pt x="77" y="92"/>
                    <a:pt x="86" y="81"/>
                    <a:pt x="84" y="70"/>
                  </a:cubicBezTo>
                  <a:cubicBezTo>
                    <a:pt x="83" y="57"/>
                    <a:pt x="68" y="48"/>
                    <a:pt x="56" y="54"/>
                  </a:cubicBezTo>
                  <a:close/>
                  <a:moveTo>
                    <a:pt x="59" y="82"/>
                  </a:moveTo>
                  <a:cubicBezTo>
                    <a:pt x="52" y="79"/>
                    <a:pt x="52" y="67"/>
                    <a:pt x="59" y="64"/>
                  </a:cubicBezTo>
                  <a:cubicBezTo>
                    <a:pt x="65" y="60"/>
                    <a:pt x="74" y="65"/>
                    <a:pt x="74" y="72"/>
                  </a:cubicBezTo>
                  <a:cubicBezTo>
                    <a:pt x="75" y="80"/>
                    <a:pt x="66" y="86"/>
                    <a:pt x="59" y="82"/>
                  </a:cubicBezTo>
                  <a:close/>
                </a:path>
              </a:pathLst>
            </a:custGeom>
            <a:solidFill>
              <a:srgbClr val="1F497D"/>
            </a:solidFill>
            <a:ln>
              <a:noFill/>
            </a:ln>
            <a:extLst>
              <a:ext uri="{91240B29-F687-4F45-9708-019B960494DF}">
                <a14:hiddenLine xmlns:a14="http://schemas.microsoft.com/office/drawing/2010/main" w="9525">
                  <a:solidFill>
                    <a:srgbClr val="000000"/>
                  </a:solidFill>
                  <a:round/>
                </a14:hiddenLine>
              </a:ext>
            </a:extLst>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sp>
        <p:nvSpPr>
          <p:cNvPr id="63" name="文本框 17"/>
          <p:cNvSpPr txBox="1"/>
          <p:nvPr/>
        </p:nvSpPr>
        <p:spPr>
          <a:xfrm>
            <a:off x="5040401" y="201729"/>
            <a:ext cx="1910080" cy="521970"/>
          </a:xfrm>
          <a:prstGeom prst="rect">
            <a:avLst/>
          </a:prstGeom>
          <a:noFill/>
        </p:spPr>
        <p:txBody>
          <a:bodyPr wrap="none" rtlCol="0">
            <a:spAutoFit/>
            <a:scene3d>
              <a:camera prst="orthographicFront"/>
              <a:lightRig rig="threePt" dir="t"/>
            </a:scene3d>
            <a:sp3d contourW="12700"/>
          </a:bodyPr>
          <a:lstStyle/>
          <a:p>
            <a:pPr defTabSz="914400">
              <a:defRPr/>
            </a:pPr>
            <a:r>
              <a:rPr lang="zh-CN" altLang="en-US" sz="2800" b="1" spc="600" dirty="0">
                <a:cs typeface="+mn-ea"/>
                <a:sym typeface="+mn-lt"/>
              </a:rPr>
              <a:t>分工情况</a:t>
            </a:r>
            <a:endParaRPr lang="zh-CN" altLang="en-US" sz="2800" b="1" spc="600" dirty="0">
              <a:cs typeface="+mn-ea"/>
              <a:sym typeface="+mn-lt"/>
            </a:endParaRPr>
          </a:p>
        </p:txBody>
      </p:sp>
      <p:sp>
        <p:nvSpPr>
          <p:cNvPr id="64" name="6"/>
          <p:cNvSpPr/>
          <p:nvPr/>
        </p:nvSpPr>
        <p:spPr bwMode="auto">
          <a:xfrm rot="5400000">
            <a:off x="5531735" y="73410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sp>
        <p:nvSpPr>
          <p:cNvPr id="65" name="6"/>
          <p:cNvSpPr/>
          <p:nvPr/>
        </p:nvSpPr>
        <p:spPr bwMode="auto">
          <a:xfrm rot="5400000">
            <a:off x="5802968" y="73410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sp>
        <p:nvSpPr>
          <p:cNvPr id="66" name="6"/>
          <p:cNvSpPr/>
          <p:nvPr/>
        </p:nvSpPr>
        <p:spPr bwMode="auto">
          <a:xfrm rot="5400000">
            <a:off x="6074201" y="73410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sp>
        <p:nvSpPr>
          <p:cNvPr id="67" name="6"/>
          <p:cNvSpPr/>
          <p:nvPr/>
        </p:nvSpPr>
        <p:spPr bwMode="auto">
          <a:xfrm rot="5400000">
            <a:off x="6345434" y="73410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sp>
        <p:nvSpPr>
          <p:cNvPr id="68" name="Freeform 46"/>
          <p:cNvSpPr/>
          <p:nvPr>
            <p:custDataLst>
              <p:tags r:id="rId1"/>
            </p:custDataLst>
          </p:nvPr>
        </p:nvSpPr>
        <p:spPr bwMode="auto">
          <a:xfrm flipH="1">
            <a:off x="6950954" y="4715993"/>
            <a:ext cx="4095155"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p>
            <a:pPr algn="ctr" defTabSz="967740" fontAlgn="base">
              <a:spcBef>
                <a:spcPct val="0"/>
              </a:spcBef>
              <a:spcAft>
                <a:spcPct val="0"/>
              </a:spcAft>
            </a:pPr>
            <a:endParaRPr lang="en-US" sz="2965">
              <a:solidFill>
                <a:srgbClr val="323232"/>
              </a:solidFill>
              <a:latin typeface="+mn-ea"/>
              <a:cs typeface="Open Sans Condensed Light" pitchFamily="34" charset="0"/>
              <a:sym typeface="Gill Sans" charset="0"/>
            </a:endParaRPr>
          </a:p>
        </p:txBody>
      </p:sp>
      <p:sp>
        <p:nvSpPr>
          <p:cNvPr id="69" name="Rectangle 37"/>
          <p:cNvSpPr/>
          <p:nvPr>
            <p:custDataLst>
              <p:tags r:id="rId2"/>
            </p:custDataLst>
          </p:nvPr>
        </p:nvSpPr>
        <p:spPr bwMode="auto">
          <a:xfrm>
            <a:off x="8074025" y="4937760"/>
            <a:ext cx="2374900" cy="638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p>
            <a:pPr algn="r" defTabSz="967740" fontAlgn="base">
              <a:lnSpc>
                <a:spcPct val="125000"/>
              </a:lnSpc>
              <a:spcBef>
                <a:spcPct val="0"/>
              </a:spcBef>
              <a:spcAft>
                <a:spcPct val="0"/>
              </a:spcAft>
            </a:pPr>
            <a:r>
              <a:rPr lang="zh-CN" altLang="en-US" sz="2000" b="1" dirty="0">
                <a:solidFill>
                  <a:srgbClr val="000000"/>
                </a:solidFill>
                <a:latin typeface="+mn-ea"/>
                <a:sym typeface="Gill Sans" charset="0"/>
              </a:rPr>
              <a:t>颜国宛：红绿灯检测</a:t>
            </a:r>
            <a:endParaRPr lang="zh-CN" altLang="en-US" sz="2000" b="1" dirty="0">
              <a:solidFill>
                <a:srgbClr val="000000"/>
              </a:solidFill>
              <a:latin typeface="+mn-ea"/>
              <a:sym typeface="Gill Sans" charset="0"/>
            </a:endParaRPr>
          </a:p>
        </p:txBody>
      </p:sp>
      <p:sp>
        <p:nvSpPr>
          <p:cNvPr id="70" name="Rectangle 22"/>
          <p:cNvSpPr/>
          <p:nvPr>
            <p:custDataLst>
              <p:tags r:id="rId3"/>
            </p:custDataLst>
          </p:nvPr>
        </p:nvSpPr>
        <p:spPr bwMode="auto">
          <a:xfrm>
            <a:off x="10695841" y="4937632"/>
            <a:ext cx="403258" cy="26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740" fontAlgn="base">
              <a:spcBef>
                <a:spcPct val="0"/>
              </a:spcBef>
              <a:spcAft>
                <a:spcPct val="0"/>
              </a:spcAft>
              <a:defRPr/>
            </a:pPr>
            <a:r>
              <a:rPr lang="en-US" sz="2115" kern="0" dirty="0">
                <a:solidFill>
                  <a:srgbClr val="FFFFFF"/>
                </a:solidFill>
                <a:latin typeface="+mn-ea"/>
                <a:cs typeface="Bebas Neue" charset="0"/>
                <a:sym typeface="Bebas Neue" charset="0"/>
              </a:rPr>
              <a:t>6</a:t>
            </a:r>
            <a:endParaRPr lang="en-US" sz="2115" kern="0" dirty="0">
              <a:solidFill>
                <a:srgbClr val="FFFFFF"/>
              </a:solidFill>
              <a:latin typeface="+mn-ea"/>
              <a:cs typeface="Bebas Neue" charset="0"/>
              <a:sym typeface="Bebas Neue" charset="0"/>
            </a:endParaRPr>
          </a:p>
        </p:txBody>
      </p:sp>
      <p:sp>
        <p:nvSpPr>
          <p:cNvPr id="71" name="Oval 251"/>
          <p:cNvSpPr/>
          <p:nvPr>
            <p:custDataLst>
              <p:tags r:id="rId4"/>
            </p:custDataLst>
          </p:nvPr>
        </p:nvSpPr>
        <p:spPr bwMode="auto">
          <a:xfrm>
            <a:off x="10728875" y="4985629"/>
            <a:ext cx="356473" cy="352053"/>
          </a:xfrm>
          <a:prstGeom prst="ellipse">
            <a:avLst/>
          </a:prstGeom>
          <a:solidFill>
            <a:srgbClr val="1F497D"/>
          </a:solidFill>
          <a:ln w="25400" cap="flat" cmpd="sng" algn="ctr">
            <a:noFill/>
            <a:prstDash val="solid"/>
            <a:round/>
            <a:headEnd type="none" w="med" len="med"/>
            <a:tailEnd type="none" w="med" len="med"/>
          </a:ln>
          <a:effectLst/>
        </p:spPr>
        <p:txBody>
          <a:bodyPr vert="horz" wrap="square" lIns="96757" tIns="48378" rIns="96757" bIns="48378" numCol="1" rtlCol="0" anchor="t" anchorCtr="0" compatLnSpc="1"/>
          <a:p>
            <a:pPr algn="ctr" defTabSz="1309370" fontAlgn="base">
              <a:spcBef>
                <a:spcPct val="0"/>
              </a:spcBef>
              <a:spcAft>
                <a:spcPct val="0"/>
              </a:spcAft>
              <a:defRPr/>
            </a:pPr>
            <a:endParaRPr lang="en-US" sz="8040" kern="0">
              <a:solidFill>
                <a:srgbClr val="000000"/>
              </a:solidFill>
              <a:latin typeface="+mn-ea"/>
              <a:sym typeface="Gill Sans" charset="0"/>
            </a:endParaRPr>
          </a:p>
        </p:txBody>
      </p:sp>
      <p:sp>
        <p:nvSpPr>
          <p:cNvPr id="72" name="Rectangle 22"/>
          <p:cNvSpPr/>
          <p:nvPr>
            <p:custDataLst>
              <p:tags r:id="rId5"/>
            </p:custDataLst>
          </p:nvPr>
        </p:nvSpPr>
        <p:spPr bwMode="auto">
          <a:xfrm>
            <a:off x="10681871" y="5072252"/>
            <a:ext cx="403258" cy="26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ctr" defTabSz="967740" fontAlgn="base">
              <a:spcBef>
                <a:spcPct val="0"/>
              </a:spcBef>
              <a:spcAft>
                <a:spcPct val="0"/>
              </a:spcAft>
              <a:defRPr/>
            </a:pPr>
            <a:r>
              <a:rPr lang="en-US" sz="2115" kern="0" dirty="0">
                <a:solidFill>
                  <a:srgbClr val="FFFFFF"/>
                </a:solidFill>
                <a:latin typeface="+mn-ea"/>
                <a:cs typeface="Bebas Neue" charset="0"/>
                <a:sym typeface="Bebas Neue" charset="0"/>
              </a:rPr>
              <a:t>7</a:t>
            </a:r>
            <a:endParaRPr lang="en-US" sz="2115" kern="0" dirty="0">
              <a:solidFill>
                <a:srgbClr val="FFFFFF"/>
              </a:solidFill>
              <a:latin typeface="+mn-ea"/>
              <a:cs typeface="Bebas Neue" charset="0"/>
              <a:sym typeface="Bebas Neue"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strips(downLeft)">
                                      <p:cBhvr>
                                        <p:cTn id="7" dur="500"/>
                                        <p:tgtEl>
                                          <p:spTgt spid="5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par>
                                <p:cTn id="12" presetID="53" presetClass="entr" presetSubtype="16"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1500"/>
                            </p:stCondLst>
                            <p:childTnLst>
                              <p:par>
                                <p:cTn id="22" presetID="18" presetClass="entr" presetSubtype="12"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strips(downLeft)">
                                      <p:cBhvr>
                                        <p:cTn id="24" dur="500"/>
                                        <p:tgtEl>
                                          <p:spTgt spid="33"/>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right)">
                                      <p:cBhvr>
                                        <p:cTn id="28" dur="500"/>
                                        <p:tgtEl>
                                          <p:spTgt spid="8"/>
                                        </p:tgtEl>
                                      </p:cBhvr>
                                    </p:animEffect>
                                  </p:childTnLst>
                                </p:cTn>
                              </p:par>
                              <p:par>
                                <p:cTn id="29" presetID="53" presetClass="entr" presetSubtype="16"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par>
                          <p:cTn id="38" fill="hold">
                            <p:stCondLst>
                              <p:cond delay="3000"/>
                            </p:stCondLst>
                            <p:childTnLst>
                              <p:par>
                                <p:cTn id="39" presetID="18" presetClass="entr" presetSubtype="12" fill="hold" nodeType="after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strips(downLeft)">
                                      <p:cBhvr>
                                        <p:cTn id="41" dur="500"/>
                                        <p:tgtEl>
                                          <p:spTgt spid="53"/>
                                        </p:tgtEl>
                                      </p:cBhvr>
                                    </p:animEffect>
                                  </p:childTnLst>
                                </p:cTn>
                              </p:par>
                            </p:childTnLst>
                          </p:cTn>
                        </p:par>
                        <p:par>
                          <p:cTn id="42" fill="hold">
                            <p:stCondLst>
                              <p:cond delay="3500"/>
                            </p:stCondLst>
                            <p:childTnLst>
                              <p:par>
                                <p:cTn id="43" presetID="22" presetClass="entr" presetSubtype="2"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right)">
                                      <p:cBhvr>
                                        <p:cTn id="45" dur="500"/>
                                        <p:tgtEl>
                                          <p:spTgt spid="10"/>
                                        </p:tgtEl>
                                      </p:cBhvr>
                                    </p:animEffect>
                                  </p:childTnLst>
                                </p:cTn>
                              </p:par>
                              <p:par>
                                <p:cTn id="46" presetID="53" presetClass="entr" presetSubtype="16"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Effect transition="in" filter="fade">
                                      <p:cBhvr>
                                        <p:cTn id="50" dur="500"/>
                                        <p:tgtEl>
                                          <p:spTgt spid="18"/>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500"/>
                                        <p:tgtEl>
                                          <p:spTgt spid="11"/>
                                        </p:tgtEl>
                                      </p:cBhvr>
                                    </p:animEffect>
                                  </p:childTnLst>
                                </p:cTn>
                              </p:par>
                            </p:childTnLst>
                          </p:cTn>
                        </p:par>
                        <p:par>
                          <p:cTn id="55" fill="hold">
                            <p:stCondLst>
                              <p:cond delay="4500"/>
                            </p:stCondLst>
                            <p:childTnLst>
                              <p:par>
                                <p:cTn id="56" presetID="18" presetClass="entr" presetSubtype="12" fill="hold" nodeType="after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strips(downLeft)">
                                      <p:cBhvr>
                                        <p:cTn id="58" dur="500"/>
                                        <p:tgtEl>
                                          <p:spTgt spid="48"/>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left)">
                                      <p:cBhvr>
                                        <p:cTn id="62" dur="500"/>
                                        <p:tgtEl>
                                          <p:spTgt spid="3"/>
                                        </p:tgtEl>
                                      </p:cBhvr>
                                    </p:animEffect>
                                  </p:childTnLst>
                                </p:cTn>
                              </p:par>
                              <p:par>
                                <p:cTn id="63" presetID="53" presetClass="entr" presetSubtype="16"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Effect transition="in" filter="fade">
                                      <p:cBhvr>
                                        <p:cTn id="67" dur="500"/>
                                        <p:tgtEl>
                                          <p:spTgt spid="24"/>
                                        </p:tgtEl>
                                      </p:cBhvr>
                                    </p:animEffect>
                                  </p:childTnLst>
                                </p:cTn>
                              </p:par>
                            </p:childTnLst>
                          </p:cTn>
                        </p:par>
                        <p:par>
                          <p:cTn id="68" fill="hold">
                            <p:stCondLst>
                              <p:cond delay="5500"/>
                            </p:stCondLst>
                            <p:childTnLst>
                              <p:par>
                                <p:cTn id="69" presetID="22" presetClass="entr" presetSubtype="2"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right)">
                                      <p:cBhvr>
                                        <p:cTn id="71" dur="500"/>
                                        <p:tgtEl>
                                          <p:spTgt spid="21"/>
                                        </p:tgtEl>
                                      </p:cBhvr>
                                    </p:animEffect>
                                  </p:childTnLst>
                                </p:cTn>
                              </p:par>
                            </p:childTnLst>
                          </p:cTn>
                        </p:par>
                        <p:par>
                          <p:cTn id="72" fill="hold">
                            <p:stCondLst>
                              <p:cond delay="6000"/>
                            </p:stCondLst>
                            <p:childTnLst>
                              <p:par>
                                <p:cTn id="73" presetID="18" presetClass="entr" presetSubtype="12" fill="hold" nodeType="after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strips(downLeft)">
                                      <p:cBhvr>
                                        <p:cTn id="75" dur="500"/>
                                        <p:tgtEl>
                                          <p:spTgt spid="43"/>
                                        </p:tgtEl>
                                      </p:cBhvr>
                                    </p:animEffect>
                                  </p:childTnLst>
                                </p:cTn>
                              </p:par>
                            </p:childTnLst>
                          </p:cTn>
                        </p:par>
                        <p:par>
                          <p:cTn id="76" fill="hold">
                            <p:stCondLst>
                              <p:cond delay="6500"/>
                            </p:stCondLst>
                            <p:childTnLst>
                              <p:par>
                                <p:cTn id="77" presetID="22" presetClass="entr" presetSubtype="8" fill="hold" grpId="0" nodeType="after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wipe(left)">
                                      <p:cBhvr>
                                        <p:cTn id="79" dur="500"/>
                                        <p:tgtEl>
                                          <p:spTgt spid="4"/>
                                        </p:tgtEl>
                                      </p:cBhvr>
                                    </p:animEffect>
                                  </p:childTnLst>
                                </p:cTn>
                              </p:par>
                              <p:par>
                                <p:cTn id="80" presetID="53" presetClass="entr" presetSubtype="16" fill="hold" nodeType="with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p:cTn id="82" dur="500" fill="hold"/>
                                        <p:tgtEl>
                                          <p:spTgt spid="27"/>
                                        </p:tgtEl>
                                        <p:attrNameLst>
                                          <p:attrName>ppt_w</p:attrName>
                                        </p:attrNameLst>
                                      </p:cBhvr>
                                      <p:tavLst>
                                        <p:tav tm="0">
                                          <p:val>
                                            <p:fltVal val="0"/>
                                          </p:val>
                                        </p:tav>
                                        <p:tav tm="100000">
                                          <p:val>
                                            <p:strVal val="#ppt_w"/>
                                          </p:val>
                                        </p:tav>
                                      </p:tavLst>
                                    </p:anim>
                                    <p:anim calcmode="lin" valueType="num">
                                      <p:cBhvr>
                                        <p:cTn id="83" dur="500" fill="hold"/>
                                        <p:tgtEl>
                                          <p:spTgt spid="27"/>
                                        </p:tgtEl>
                                        <p:attrNameLst>
                                          <p:attrName>ppt_h</p:attrName>
                                        </p:attrNameLst>
                                      </p:cBhvr>
                                      <p:tavLst>
                                        <p:tav tm="0">
                                          <p:val>
                                            <p:fltVal val="0"/>
                                          </p:val>
                                        </p:tav>
                                        <p:tav tm="100000">
                                          <p:val>
                                            <p:strVal val="#ppt_h"/>
                                          </p:val>
                                        </p:tav>
                                      </p:tavLst>
                                    </p:anim>
                                    <p:animEffect transition="in" filter="fade">
                                      <p:cBhvr>
                                        <p:cTn id="84" dur="500"/>
                                        <p:tgtEl>
                                          <p:spTgt spid="27"/>
                                        </p:tgtEl>
                                      </p:cBhvr>
                                    </p:animEffect>
                                  </p:childTnLst>
                                </p:cTn>
                              </p:par>
                            </p:childTnLst>
                          </p:cTn>
                        </p:par>
                        <p:par>
                          <p:cTn id="85" fill="hold">
                            <p:stCondLst>
                              <p:cond delay="7000"/>
                            </p:stCondLst>
                            <p:childTnLst>
                              <p:par>
                                <p:cTn id="86" presetID="22" presetClass="entr" presetSubtype="2"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wipe(right)">
                                      <p:cBhvr>
                                        <p:cTn id="88" dur="500"/>
                                        <p:tgtEl>
                                          <p:spTgt spid="22"/>
                                        </p:tgtEl>
                                      </p:cBhvr>
                                    </p:animEffect>
                                  </p:childTnLst>
                                </p:cTn>
                              </p:par>
                            </p:childTnLst>
                          </p:cTn>
                        </p:par>
                        <p:par>
                          <p:cTn id="89" fill="hold">
                            <p:stCondLst>
                              <p:cond delay="7500"/>
                            </p:stCondLst>
                            <p:childTnLst>
                              <p:par>
                                <p:cTn id="90" presetID="18" presetClass="entr" presetSubtype="12" fill="hold" nodeType="after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strips(downLeft)">
                                      <p:cBhvr>
                                        <p:cTn id="92" dur="500"/>
                                        <p:tgtEl>
                                          <p:spTgt spid="38"/>
                                        </p:tgtEl>
                                      </p:cBhvr>
                                    </p:animEffect>
                                  </p:childTnLst>
                                </p:cTn>
                              </p:par>
                            </p:childTnLst>
                          </p:cTn>
                        </p:par>
                        <p:par>
                          <p:cTn id="93" fill="hold">
                            <p:stCondLst>
                              <p:cond delay="8000"/>
                            </p:stCondLst>
                            <p:childTnLst>
                              <p:par>
                                <p:cTn id="94" presetID="22" presetClass="entr" presetSubtype="8" fill="hold" grpId="0" nodeType="after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wipe(left)">
                                      <p:cBhvr>
                                        <p:cTn id="96" dur="500"/>
                                        <p:tgtEl>
                                          <p:spTgt spid="5"/>
                                        </p:tgtEl>
                                      </p:cBhvr>
                                    </p:animEffect>
                                  </p:childTnLst>
                                </p:cTn>
                              </p:par>
                              <p:par>
                                <p:cTn id="97" presetID="53" presetClass="entr" presetSubtype="16" fill="hold" nodeType="withEffect">
                                  <p:stCondLst>
                                    <p:cond delay="0"/>
                                  </p:stCondLst>
                                  <p:childTnLst>
                                    <p:set>
                                      <p:cBhvr>
                                        <p:cTn id="98" dur="1" fill="hold">
                                          <p:stCondLst>
                                            <p:cond delay="0"/>
                                          </p:stCondLst>
                                        </p:cTn>
                                        <p:tgtEl>
                                          <p:spTgt spid="30"/>
                                        </p:tgtEl>
                                        <p:attrNameLst>
                                          <p:attrName>style.visibility</p:attrName>
                                        </p:attrNameLst>
                                      </p:cBhvr>
                                      <p:to>
                                        <p:strVal val="visible"/>
                                      </p:to>
                                    </p:set>
                                    <p:anim calcmode="lin" valueType="num">
                                      <p:cBhvr>
                                        <p:cTn id="99" dur="500" fill="hold"/>
                                        <p:tgtEl>
                                          <p:spTgt spid="30"/>
                                        </p:tgtEl>
                                        <p:attrNameLst>
                                          <p:attrName>ppt_w</p:attrName>
                                        </p:attrNameLst>
                                      </p:cBhvr>
                                      <p:tavLst>
                                        <p:tav tm="0">
                                          <p:val>
                                            <p:fltVal val="0"/>
                                          </p:val>
                                        </p:tav>
                                        <p:tav tm="100000">
                                          <p:val>
                                            <p:strVal val="#ppt_w"/>
                                          </p:val>
                                        </p:tav>
                                      </p:tavLst>
                                    </p:anim>
                                    <p:anim calcmode="lin" valueType="num">
                                      <p:cBhvr>
                                        <p:cTn id="100" dur="500" fill="hold"/>
                                        <p:tgtEl>
                                          <p:spTgt spid="30"/>
                                        </p:tgtEl>
                                        <p:attrNameLst>
                                          <p:attrName>ppt_h</p:attrName>
                                        </p:attrNameLst>
                                      </p:cBhvr>
                                      <p:tavLst>
                                        <p:tav tm="0">
                                          <p:val>
                                            <p:fltVal val="0"/>
                                          </p:val>
                                        </p:tav>
                                        <p:tav tm="100000">
                                          <p:val>
                                            <p:strVal val="#ppt_h"/>
                                          </p:val>
                                        </p:tav>
                                      </p:tavLst>
                                    </p:anim>
                                    <p:animEffect transition="in" filter="fade">
                                      <p:cBhvr>
                                        <p:cTn id="101" dur="500"/>
                                        <p:tgtEl>
                                          <p:spTgt spid="30"/>
                                        </p:tgtEl>
                                      </p:cBhvr>
                                    </p:animEffect>
                                  </p:childTnLst>
                                </p:cTn>
                              </p:par>
                            </p:childTnLst>
                          </p:cTn>
                        </p:par>
                        <p:par>
                          <p:cTn id="102" fill="hold">
                            <p:stCondLst>
                              <p:cond delay="8500"/>
                            </p:stCondLst>
                            <p:childTnLst>
                              <p:par>
                                <p:cTn id="103" presetID="22" presetClass="entr" presetSubtype="2" fill="hold" grpId="0" nodeType="after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wipe(right)">
                                      <p:cBhvr>
                                        <p:cTn id="105" dur="500"/>
                                        <p:tgtEl>
                                          <p:spTgt spid="23"/>
                                        </p:tgtEl>
                                      </p:cBhvr>
                                    </p:animEffect>
                                  </p:childTnLst>
                                </p:cTn>
                              </p:par>
                            </p:childTnLst>
                          </p:cTn>
                        </p:par>
                        <p:par>
                          <p:cTn id="106" fill="hold">
                            <p:stCondLst>
                              <p:cond delay="9000"/>
                            </p:stCondLst>
                            <p:childTnLst>
                              <p:par>
                                <p:cTn id="107" presetID="22" presetClass="entr" presetSubtype="8" fill="hold" grpId="0" nodeType="afterEffect">
                                  <p:stCondLst>
                                    <p:cond delay="0"/>
                                  </p:stCondLst>
                                  <p:childTnLst>
                                    <p:set>
                                      <p:cBhvr>
                                        <p:cTn id="108" dur="1" fill="hold">
                                          <p:stCondLst>
                                            <p:cond delay="0"/>
                                          </p:stCondLst>
                                        </p:cTn>
                                        <p:tgtEl>
                                          <p:spTgt spid="68"/>
                                        </p:tgtEl>
                                        <p:attrNameLst>
                                          <p:attrName>style.visibility</p:attrName>
                                        </p:attrNameLst>
                                      </p:cBhvr>
                                      <p:to>
                                        <p:strVal val="visible"/>
                                      </p:to>
                                    </p:set>
                                    <p:animEffect transition="in" filter="wipe(left)">
                                      <p:cBhvr>
                                        <p:cTn id="109" dur="500"/>
                                        <p:tgtEl>
                                          <p:spTgt spid="68"/>
                                        </p:tgtEl>
                                      </p:cBhvr>
                                    </p:animEffect>
                                  </p:childTnLst>
                                </p:cTn>
                              </p:par>
                            </p:childTnLst>
                          </p:cTn>
                        </p:par>
                        <p:par>
                          <p:cTn id="110" fill="hold">
                            <p:stCondLst>
                              <p:cond delay="9500"/>
                            </p:stCondLst>
                            <p:childTnLst>
                              <p:par>
                                <p:cTn id="111" presetID="22" presetClass="entr" presetSubtype="2" fill="hold" grpId="0" nodeType="afterEffect">
                                  <p:stCondLst>
                                    <p:cond delay="0"/>
                                  </p:stCondLst>
                                  <p:childTnLst>
                                    <p:set>
                                      <p:cBhvr>
                                        <p:cTn id="112" dur="1" fill="hold">
                                          <p:stCondLst>
                                            <p:cond delay="0"/>
                                          </p:stCondLst>
                                        </p:cTn>
                                        <p:tgtEl>
                                          <p:spTgt spid="69"/>
                                        </p:tgtEl>
                                        <p:attrNameLst>
                                          <p:attrName>style.visibility</p:attrName>
                                        </p:attrNameLst>
                                      </p:cBhvr>
                                      <p:to>
                                        <p:strVal val="visible"/>
                                      </p:to>
                                    </p:set>
                                    <p:animEffect transition="in" filter="wipe(right)">
                                      <p:cBhvr>
                                        <p:cTn id="11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P spid="7" grpId="0"/>
      <p:bldP spid="8" grpId="0" bldLvl="0" animBg="1"/>
      <p:bldP spid="9" grpId="0"/>
      <p:bldP spid="10" grpId="0" bldLvl="0" animBg="1"/>
      <p:bldP spid="11" grpId="0"/>
      <p:bldP spid="21" grpId="0"/>
      <p:bldP spid="22" grpId="0"/>
      <p:bldP spid="23" grpId="0"/>
      <p:bldP spid="68" grpId="0" bldLvl="0" animBg="1"/>
      <p:bldP spid="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388870" y="754380"/>
            <a:ext cx="7414895" cy="521970"/>
          </a:xfrm>
          <a:prstGeom prst="rect">
            <a:avLst/>
          </a:prstGeom>
          <a:noFill/>
        </p:spPr>
        <p:txBody>
          <a:bodyPr wrap="square" rtlCol="0">
            <a:spAutoFit/>
          </a:bodyPr>
          <a:p>
            <a:pPr algn="ctr"/>
            <a:r>
              <a:rPr lang="zh-CN" altLang="en-US" sz="2800" b="1" spc="600" dirty="0">
                <a:cs typeface="+mn-ea"/>
                <a:sym typeface="+mn-lt"/>
              </a:rPr>
              <a:t>李靖宇</a:t>
            </a:r>
            <a:r>
              <a:rPr lang="en-US" altLang="zh-CN" sz="2800" b="1" spc="600" dirty="0">
                <a:cs typeface="+mn-ea"/>
                <a:sym typeface="+mn-lt"/>
              </a:rPr>
              <a:t>Part(</a:t>
            </a:r>
            <a:r>
              <a:rPr lang="zh-CN" altLang="en-US" sz="2800" b="1" spc="600" dirty="0">
                <a:cs typeface="+mn-ea"/>
                <a:sym typeface="+mn-lt"/>
              </a:rPr>
              <a:t>雷达避障和图像回调</a:t>
            </a:r>
            <a:r>
              <a:rPr lang="en-US" altLang="zh-CN" sz="2800" b="1" spc="600" dirty="0">
                <a:cs typeface="+mn-ea"/>
                <a:sym typeface="+mn-lt"/>
              </a:rPr>
              <a:t>)</a:t>
            </a:r>
            <a:endParaRPr lang="zh-CN" altLang="en-US" sz="2800"/>
          </a:p>
        </p:txBody>
      </p:sp>
      <p:sp>
        <p:nvSpPr>
          <p:cNvPr id="4" name="文本框 3"/>
          <p:cNvSpPr txBox="1"/>
          <p:nvPr/>
        </p:nvSpPr>
        <p:spPr>
          <a:xfrm>
            <a:off x="1441450" y="2497455"/>
            <a:ext cx="9308465" cy="2299335"/>
          </a:xfrm>
          <a:prstGeom prst="rect">
            <a:avLst/>
          </a:prstGeom>
          <a:noFill/>
        </p:spPr>
        <p:txBody>
          <a:bodyPr wrap="square" rtlCol="0">
            <a:noAutofit/>
          </a:bodyPr>
          <a:p>
            <a:r>
              <a:rPr lang="zh-CN" altLang="en-US"/>
              <a:t>具体步骤</a:t>
            </a:r>
            <a:r>
              <a:rPr lang="zh-CN" altLang="en-US"/>
              <a:t>如下：</a:t>
            </a:r>
            <a:endParaRPr lang="zh-CN" altLang="en-US"/>
          </a:p>
          <a:p>
            <a:r>
              <a:rPr lang="zh-CN" altLang="en-US"/>
              <a:t>首先通过scan_data.ranges读取激光雷达获取的360°扫描数据，并将数据存储在列表ranges中。</a:t>
            </a:r>
            <a:endParaRPr lang="zh-CN" altLang="en-US"/>
          </a:p>
          <a:p>
            <a:r>
              <a:rPr lang="zh-CN" altLang="en-US"/>
              <a:t>接着，代码对每个角度进行扫描，如果是在178-182度之间（即正前方），则判断该距离是否大于0.7m并且不是无穷大。</a:t>
            </a:r>
            <a:endParaRPr lang="zh-CN" altLang="en-US"/>
          </a:p>
          <a:p>
            <a:r>
              <a:rPr lang="zh-CN" altLang="en-US"/>
              <a:t>如果小于或等于0.7m，则flag置为1表示障碍物被检测到。反之，flag置为0表示没有检测到障碍物。</a:t>
            </a:r>
            <a:endParaRPr lang="zh-CN" altLang="en-US"/>
          </a:p>
          <a:p>
            <a:r>
              <a:rPr lang="zh-CN" altLang="en-US"/>
              <a:t>最后，根据是否检测到障碍物，设置lidar_first变量，并打印是否检测到障碍物。</a:t>
            </a:r>
            <a:endParaRPr lang="zh-CN" altLang="en-US"/>
          </a:p>
        </p:txBody>
      </p:sp>
      <p:sp>
        <p:nvSpPr>
          <p:cNvPr id="5" name="文本框 4"/>
          <p:cNvSpPr txBox="1"/>
          <p:nvPr/>
        </p:nvSpPr>
        <p:spPr>
          <a:xfrm>
            <a:off x="1651635" y="1374775"/>
            <a:ext cx="8442960" cy="583565"/>
          </a:xfrm>
          <a:prstGeom prst="rect">
            <a:avLst/>
          </a:prstGeom>
          <a:noFill/>
        </p:spPr>
        <p:txBody>
          <a:bodyPr wrap="square" rtlCol="0">
            <a:spAutoFit/>
          </a:bodyPr>
          <a:p>
            <a:pPr algn="ctr"/>
            <a:r>
              <a:rPr lang="zh-CN" altLang="en-US" sz="3200"/>
              <a:t>雷达避障</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78255" y="645795"/>
            <a:ext cx="9718040" cy="5354320"/>
          </a:xfrm>
          <a:prstGeom prst="rect">
            <a:avLst/>
          </a:prstGeom>
          <a:noFill/>
        </p:spPr>
        <p:txBody>
          <a:bodyPr wrap="square" rtlCol="0">
            <a:spAutoFit/>
          </a:bodyPr>
          <a:p>
            <a:r>
              <a:rPr lang="zh-CN" altLang="en-US"/>
              <a:t>具体代码实现</a:t>
            </a:r>
            <a:r>
              <a:rPr lang="zh-CN" altLang="en-US"/>
              <a:t>如下：</a:t>
            </a:r>
            <a:endParaRPr lang="zh-CN" altLang="en-US"/>
          </a:p>
          <a:p>
            <a:r>
              <a:rPr lang="zh-CN" altLang="en-US"/>
              <a:t>    def registerScan(self, scan_data):</a:t>
            </a:r>
            <a:endParaRPr lang="zh-CN" altLang="en-US"/>
          </a:p>
          <a:p>
            <a:r>
              <a:rPr lang="zh-CN" altLang="en-US"/>
              <a:t>        global lidar_first</a:t>
            </a:r>
            <a:endParaRPr lang="zh-CN" altLang="en-US"/>
          </a:p>
          <a:p>
            <a:r>
              <a:rPr lang="zh-CN" altLang="en-US"/>
              <a:t>        flag = 0</a:t>
            </a:r>
            <a:endParaRPr lang="zh-CN" altLang="en-US"/>
          </a:p>
          <a:p>
            <a:r>
              <a:rPr lang="zh-CN" altLang="en-US"/>
              <a:t>        ranges = np.array(scan_data.ranges)</a:t>
            </a:r>
            <a:endParaRPr lang="zh-CN" altLang="en-US"/>
          </a:p>
          <a:p>
            <a:r>
              <a:rPr lang="zh-CN" altLang="en-US"/>
              <a:t>        for i in range(360):</a:t>
            </a:r>
            <a:endParaRPr lang="zh-CN" altLang="en-US"/>
          </a:p>
          <a:p>
            <a:r>
              <a:rPr lang="zh-CN" altLang="en-US"/>
              <a:t>            if i &gt;= 178 and i &lt;= 182:</a:t>
            </a:r>
            <a:endParaRPr lang="zh-CN" altLang="en-US"/>
          </a:p>
          <a:p>
            <a:r>
              <a:rPr lang="zh-CN" altLang="en-US"/>
              <a:t>                if math.isinf(ranges[i]) == True:</a:t>
            </a:r>
            <a:endParaRPr lang="zh-CN" altLang="en-US"/>
          </a:p>
          <a:p>
            <a:r>
              <a:rPr lang="zh-CN" altLang="en-US"/>
              <a:t>                    continue</a:t>
            </a:r>
            <a:endParaRPr lang="zh-CN" altLang="en-US"/>
          </a:p>
          <a:p>
            <a:r>
              <a:rPr lang="zh-CN" altLang="en-US"/>
              <a:t>                if np.any(ranges[i] &lt;= 0.7):</a:t>
            </a:r>
            <a:endParaRPr lang="zh-CN" altLang="en-US"/>
          </a:p>
          <a:p>
            <a:r>
              <a:rPr lang="zh-CN" altLang="en-US"/>
              <a:t>                    flag = 1</a:t>
            </a:r>
            <a:endParaRPr lang="zh-CN" altLang="en-US"/>
          </a:p>
          <a:p>
            <a:r>
              <a:rPr lang="zh-CN" altLang="en-US"/>
              <a:t>                    break</a:t>
            </a:r>
            <a:endParaRPr lang="zh-CN" altLang="en-US"/>
          </a:p>
          <a:p>
            <a:r>
              <a:rPr lang="zh-CN" altLang="en-US"/>
              <a:t>                else:</a:t>
            </a:r>
            <a:endParaRPr lang="zh-CN" altLang="en-US"/>
          </a:p>
          <a:p>
            <a:r>
              <a:rPr lang="zh-CN" altLang="en-US"/>
              <a:t>                    flag = 0</a:t>
            </a:r>
            <a:endParaRPr lang="zh-CN" altLang="en-US"/>
          </a:p>
          <a:p>
            <a:r>
              <a:rPr lang="zh-CN" altLang="en-US"/>
              <a:t>        if flag == 1:</a:t>
            </a:r>
            <a:endParaRPr lang="zh-CN" altLang="en-US"/>
          </a:p>
          <a:p>
            <a:r>
              <a:rPr lang="zh-CN" altLang="en-US"/>
              <a:t>            lidar_first = 1</a:t>
            </a:r>
            <a:endParaRPr lang="zh-CN" altLang="en-US"/>
          </a:p>
          <a:p>
            <a:r>
              <a:rPr lang="zh-CN" altLang="en-US"/>
              <a:t>            print('障碍物')</a:t>
            </a:r>
            <a:endParaRPr lang="zh-CN" altLang="en-US"/>
          </a:p>
          <a:p>
            <a:r>
              <a:rPr lang="zh-CN" altLang="en-US"/>
              <a:t>        else:</a:t>
            </a:r>
            <a:endParaRPr lang="zh-CN" altLang="en-US"/>
          </a:p>
          <a:p>
            <a:r>
              <a:rPr lang="zh-CN" altLang="en-US"/>
              <a:t>            lidar_first = 0</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70025" y="518795"/>
            <a:ext cx="9407525" cy="583565"/>
          </a:xfrm>
          <a:prstGeom prst="rect">
            <a:avLst/>
          </a:prstGeom>
          <a:noFill/>
        </p:spPr>
        <p:txBody>
          <a:bodyPr wrap="square" rtlCol="0">
            <a:spAutoFit/>
          </a:bodyPr>
          <a:p>
            <a:pPr algn="ctr"/>
            <a:r>
              <a:rPr lang="zh-CN" altLang="en-US" sz="3200"/>
              <a:t>图像回调</a:t>
            </a:r>
            <a:endParaRPr lang="zh-CN" altLang="en-US" sz="3200"/>
          </a:p>
        </p:txBody>
      </p:sp>
      <p:sp>
        <p:nvSpPr>
          <p:cNvPr id="3" name="文本框 2"/>
          <p:cNvSpPr txBox="1"/>
          <p:nvPr/>
        </p:nvSpPr>
        <p:spPr>
          <a:xfrm>
            <a:off x="732155" y="1675130"/>
            <a:ext cx="10500995" cy="3969385"/>
          </a:xfrm>
          <a:prstGeom prst="rect">
            <a:avLst/>
          </a:prstGeom>
          <a:noFill/>
        </p:spPr>
        <p:txBody>
          <a:bodyPr wrap="square" rtlCol="0">
            <a:spAutoFit/>
          </a:bodyPr>
          <a:p>
            <a:r>
              <a:rPr lang="zh-CN" altLang="en-US"/>
              <a:t>具体实现步骤</a:t>
            </a:r>
            <a:r>
              <a:rPr lang="zh-CN" altLang="en-US"/>
              <a:t>如下：</a:t>
            </a:r>
            <a:endParaRPr lang="zh-CN" altLang="en-US"/>
          </a:p>
          <a:p>
            <a:endParaRPr lang="zh-CN" altLang="en-US"/>
          </a:p>
          <a:p>
            <a:r>
              <a:rPr lang="zh-CN" altLang="en-US"/>
              <a:t>当车辆接收到图像数据时，会执行该回调函数。函数中涉及到多个全局变量和调用了其他自定义函数。</a:t>
            </a:r>
            <a:endParaRPr lang="zh-CN" altLang="en-US"/>
          </a:p>
          <a:p>
            <a:r>
              <a:rPr lang="zh-CN" altLang="en-US"/>
              <a:t>1. 当`lidar_first`标志被设置为1时，表示激光雷达第一次运行，此时车辆不会动，即执行`self.moveCar(0.0, 0.0)`来停车。</a:t>
            </a:r>
            <a:endParaRPr lang="zh-CN" altLang="en-US"/>
          </a:p>
          <a:p>
            <a:endParaRPr lang="zh-CN" altLang="en-US"/>
          </a:p>
          <a:p>
            <a:r>
              <a:rPr lang="zh-CN" altLang="en-US"/>
              <a:t>2. 如果不是第一次接收到数据，则需要对接收到的图片进行处理。`self.bridge.imgmsg_to_cv2(msg, desired_encoding='bgr8')`将ROS image消息转换为OpenCV格式的图像数据。`process(image)`和`line_detection(image, masking)`是自定义的图像处理函数，用于进行车道线识别和决策；`Slow(image)`是另外一个自定义函数，用于根据当前车道曲率和转向，对车速进行控制。</a:t>
            </a:r>
            <a:endParaRPr lang="zh-CN" altLang="en-US"/>
          </a:p>
          <a:p>
            <a:endParaRPr lang="zh-CN" altLang="en-US"/>
          </a:p>
          <a:p>
            <a:r>
              <a:rPr lang="zh-CN" altLang="en-US"/>
              <a:t>3. `is_light(image)`是用于检测红绿灯的自定义函数，返回当前红绿灯的状态信息。</a:t>
            </a:r>
            <a:endParaRPr lang="zh-CN" altLang="en-US"/>
          </a:p>
          <a:p>
            <a:r>
              <a:rPr lang="zh-CN" altLang="en-US"/>
              <a:t>因此，该函数的大致意思是：当车辆接收到图像数据后，进行车道线识别和决策，红绿灯检测，以及根据路况控制车速和方向。</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77570" y="628015"/>
            <a:ext cx="10291445" cy="4799965"/>
          </a:xfrm>
          <a:prstGeom prst="rect">
            <a:avLst/>
          </a:prstGeom>
          <a:noFill/>
        </p:spPr>
        <p:txBody>
          <a:bodyPr wrap="square" rtlCol="0">
            <a:spAutoFit/>
          </a:bodyPr>
          <a:p>
            <a:r>
              <a:rPr lang="zh-CN" altLang="en-US"/>
              <a:t>具体实现代码</a:t>
            </a:r>
            <a:r>
              <a:rPr lang="zh-CN" altLang="en-US"/>
              <a:t>如下：</a:t>
            </a:r>
            <a:endParaRPr lang="zh-CN" altLang="en-US"/>
          </a:p>
          <a:p>
            <a:r>
              <a:rPr lang="zh-CN" altLang="en-US"/>
              <a:t>    # 图像回调</a:t>
            </a:r>
            <a:endParaRPr lang="zh-CN" altLang="en-US"/>
          </a:p>
          <a:p>
            <a:r>
              <a:rPr lang="zh-CN" altLang="en-US"/>
              <a:t>    def image_callback(self, msg):</a:t>
            </a:r>
            <a:endParaRPr lang="zh-CN" altLang="en-US"/>
          </a:p>
          <a:p>
            <a:r>
              <a:rPr lang="zh-CN" altLang="en-US"/>
              <a:t>        global lidar_first</a:t>
            </a:r>
            <a:endParaRPr lang="zh-CN" altLang="en-US"/>
          </a:p>
          <a:p>
            <a:r>
              <a:rPr lang="zh-CN" altLang="en-US"/>
              <a:t>        global left_k, right_k</a:t>
            </a:r>
            <a:endParaRPr lang="zh-CN" altLang="en-US"/>
          </a:p>
          <a:p>
            <a:r>
              <a:rPr lang="zh-CN" altLang="en-US"/>
              <a:t>        global img_count</a:t>
            </a:r>
            <a:endParaRPr lang="zh-CN" altLang="en-US"/>
          </a:p>
          <a:p>
            <a:endParaRPr lang="zh-CN" altLang="en-US"/>
          </a:p>
          <a:p>
            <a:r>
              <a:rPr lang="zh-CN" altLang="en-US"/>
              <a:t>        if lidar_first == 1:</a:t>
            </a:r>
            <a:endParaRPr lang="zh-CN" altLang="en-US"/>
          </a:p>
          <a:p>
            <a:r>
              <a:rPr lang="zh-CN" altLang="en-US"/>
              <a:t>            self.moveCar(0.0, 0.0)</a:t>
            </a:r>
            <a:endParaRPr lang="zh-CN" altLang="en-US"/>
          </a:p>
          <a:p>
            <a:r>
              <a:rPr lang="zh-CN" altLang="en-US"/>
              <a:t>        else:</a:t>
            </a:r>
            <a:endParaRPr lang="zh-CN" altLang="en-US"/>
          </a:p>
          <a:p>
            <a:r>
              <a:rPr lang="zh-CN" altLang="en-US"/>
              <a:t>            image = self.bridge.imgmsg_to_cv2(msg, desired_encoding='bgr8')</a:t>
            </a:r>
            <a:endParaRPr lang="zh-CN" altLang="en-US"/>
          </a:p>
          <a:p>
            <a:endParaRPr lang="zh-CN" altLang="en-US"/>
          </a:p>
          <a:p>
            <a:r>
              <a:rPr lang="zh-CN" altLang="en-US"/>
              <a:t>            masking = process(image)</a:t>
            </a:r>
            <a:endParaRPr lang="zh-CN" altLang="en-US"/>
          </a:p>
          <a:p>
            <a:r>
              <a:rPr lang="zh-CN" altLang="en-US"/>
              <a:t>            go_where = line_detection(image, masking)</a:t>
            </a:r>
            <a:endParaRPr lang="zh-CN" altLang="en-US"/>
          </a:p>
          <a:p>
            <a:r>
              <a:rPr lang="zh-CN" altLang="en-US"/>
              <a:t>            slow = Slow(image)</a:t>
            </a:r>
            <a:endParaRPr lang="zh-CN" altLang="en-US"/>
          </a:p>
          <a:p>
            <a:r>
              <a:rPr lang="zh-CN" altLang="en-US"/>
              <a:t>            </a:t>
            </a:r>
            <a:endParaRPr lang="zh-CN" altLang="en-US"/>
          </a:p>
          <a:p>
            <a:r>
              <a:rPr lang="zh-CN" altLang="en-US"/>
              <a:t>            light = is_light(image)</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411345" y="288925"/>
            <a:ext cx="3369310" cy="745490"/>
          </a:xfrm>
          <a:prstGeom prst="rect">
            <a:avLst/>
          </a:prstGeom>
          <a:noFill/>
        </p:spPr>
        <p:txBody>
          <a:bodyPr wrap="none" rtlCol="0">
            <a:noAutofit/>
            <a:scene3d>
              <a:camera prst="orthographicFront"/>
              <a:lightRig rig="threePt" dir="t"/>
            </a:scene3d>
            <a:sp3d contourW="12700"/>
          </a:bodyPr>
          <a:lstStyle/>
          <a:p>
            <a:pPr algn="ctr" defTabSz="914400">
              <a:defRPr/>
            </a:pPr>
            <a:r>
              <a:rPr lang="zh-CN" altLang="en-US" sz="2800" b="1" spc="600" dirty="0">
                <a:cs typeface="+mn-ea"/>
                <a:sym typeface="+mn-lt"/>
              </a:rPr>
              <a:t>张达</a:t>
            </a:r>
            <a:r>
              <a:rPr lang="en-US" altLang="zh-CN" sz="2800" b="1" spc="600" dirty="0">
                <a:cs typeface="+mn-ea"/>
                <a:sym typeface="+mn-lt"/>
              </a:rPr>
              <a:t>Part</a:t>
            </a:r>
            <a:r>
              <a:rPr lang="zh-CN" altLang="en-US" sz="2400" b="1" spc="600" dirty="0">
                <a:cs typeface="+mn-ea"/>
                <a:sym typeface="+mn-lt"/>
              </a:rPr>
              <a:t>（图像的</a:t>
            </a:r>
            <a:r>
              <a:rPr lang="zh-CN" altLang="en-US" sz="2400" b="1" spc="600" dirty="0">
                <a:cs typeface="+mn-ea"/>
                <a:sym typeface="+mn-lt"/>
              </a:rPr>
              <a:t>预处理）</a:t>
            </a:r>
            <a:endParaRPr lang="zh-CN" altLang="en-US" sz="2400" b="1" spc="600" dirty="0">
              <a:cs typeface="+mn-ea"/>
              <a:sym typeface="+mn-lt"/>
            </a:endParaRPr>
          </a:p>
        </p:txBody>
      </p:sp>
      <p:sp>
        <p:nvSpPr>
          <p:cNvPr id="15" name="文本框 14"/>
          <p:cNvSpPr txBox="1"/>
          <p:nvPr/>
        </p:nvSpPr>
        <p:spPr>
          <a:xfrm>
            <a:off x="1263650" y="1034415"/>
            <a:ext cx="9347200" cy="922020"/>
          </a:xfrm>
          <a:prstGeom prst="rect">
            <a:avLst/>
          </a:prstGeom>
          <a:noFill/>
        </p:spPr>
        <p:txBody>
          <a:bodyPr wrap="square" rtlCol="0">
            <a:spAutoFit/>
          </a:bodyPr>
          <a:p>
            <a:pPr indent="0" fontAlgn="auto">
              <a:lnSpc>
                <a:spcPct val="150000"/>
              </a:lnSpc>
            </a:pPr>
            <a:r>
              <a:rPr lang="zh-CN" altLang="en-US"/>
              <a:t>预处理的目的：突出车道线的信息和特征，剔除无关信息和噪声，让后续图像分析和识别更加容易和</a:t>
            </a:r>
            <a:r>
              <a:rPr lang="zh-CN" altLang="en-US"/>
              <a:t>准确。</a:t>
            </a:r>
            <a:endParaRPr lang="zh-CN" altLang="en-US"/>
          </a:p>
        </p:txBody>
      </p:sp>
      <p:sp>
        <p:nvSpPr>
          <p:cNvPr id="24" name="文本框 23"/>
          <p:cNvSpPr txBox="1"/>
          <p:nvPr/>
        </p:nvSpPr>
        <p:spPr>
          <a:xfrm>
            <a:off x="1263650" y="2148840"/>
            <a:ext cx="4064000" cy="368300"/>
          </a:xfrm>
          <a:prstGeom prst="rect">
            <a:avLst/>
          </a:prstGeom>
          <a:noFill/>
        </p:spPr>
        <p:txBody>
          <a:bodyPr wrap="square" rtlCol="0">
            <a:spAutoFit/>
          </a:bodyPr>
          <a:p>
            <a:r>
              <a:rPr lang="zh-CN" altLang="en-US"/>
              <a:t>最终预处理的</a:t>
            </a:r>
            <a:r>
              <a:rPr lang="zh-CN" altLang="en-US"/>
              <a:t>效果：</a:t>
            </a:r>
            <a:endParaRPr lang="zh-CN" altLang="en-US"/>
          </a:p>
        </p:txBody>
      </p:sp>
      <p:pic>
        <p:nvPicPr>
          <p:cNvPr id="2" name="图片 1" descr="1"/>
          <p:cNvPicPr>
            <a:picLocks noChangeAspect="1"/>
          </p:cNvPicPr>
          <p:nvPr/>
        </p:nvPicPr>
        <p:blipFill>
          <a:blip r:embed="rId1"/>
          <a:stretch>
            <a:fillRect/>
          </a:stretch>
        </p:blipFill>
        <p:spPr>
          <a:xfrm>
            <a:off x="1263650" y="2611755"/>
            <a:ext cx="4712970" cy="3543935"/>
          </a:xfrm>
          <a:prstGeom prst="rect">
            <a:avLst/>
          </a:prstGeom>
        </p:spPr>
      </p:pic>
      <p:pic>
        <p:nvPicPr>
          <p:cNvPr id="3" name="图片 2" descr="2"/>
          <p:cNvPicPr>
            <a:picLocks noChangeAspect="1"/>
          </p:cNvPicPr>
          <p:nvPr/>
        </p:nvPicPr>
        <p:blipFill>
          <a:blip r:embed="rId2"/>
          <a:stretch>
            <a:fillRect/>
          </a:stretch>
        </p:blipFill>
        <p:spPr>
          <a:xfrm>
            <a:off x="6165850" y="2611755"/>
            <a:ext cx="4577715" cy="3535680"/>
          </a:xfrm>
          <a:prstGeom prst="rect">
            <a:avLst/>
          </a:prstGeom>
        </p:spPr>
      </p:pic>
    </p:spTree>
  </p:cSld>
  <p:clrMapOvr>
    <a:masterClrMapping/>
  </p:clrMapOvr>
  <p:transition spd="med">
    <p:random/>
  </p:transition>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PA" val="v3.0.1"/>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9.xml><?xml version="1.0" encoding="utf-8"?>
<p:tagLst xmlns:p="http://schemas.openxmlformats.org/presentationml/2006/main">
  <p:tag name="KSO_WPP_MARK_KEY" val="32122fd1-4fba-4f7d-a2c0-e730c8b2cfb1"/>
  <p:tag name="COMMONDATA" val="eyJoZGlkIjoiOTM0YjAyNGVhOWExNjg0MzU3YmY1MThkYmJjZjYxNWI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自定义 37">
      <a:dk1>
        <a:sysClr val="windowText" lastClr="000000"/>
      </a:dk1>
      <a:lt1>
        <a:sysClr val="window" lastClr="FFFFFF"/>
      </a:lt1>
      <a:dk2>
        <a:srgbClr val="455F51"/>
      </a:dk2>
      <a:lt2>
        <a:srgbClr val="E2DFCC"/>
      </a:lt2>
      <a:accent1>
        <a:srgbClr val="C00000"/>
      </a:accent1>
      <a:accent2>
        <a:srgbClr val="119169"/>
      </a:accent2>
      <a:accent3>
        <a:srgbClr val="C00000"/>
      </a:accent3>
      <a:accent4>
        <a:srgbClr val="119169"/>
      </a:accent4>
      <a:accent5>
        <a:srgbClr val="C00000"/>
      </a:accent5>
      <a:accent6>
        <a:srgbClr val="119169"/>
      </a:accent6>
      <a:hlink>
        <a:srgbClr val="C00000"/>
      </a:hlink>
      <a:folHlink>
        <a:srgbClr val="119169"/>
      </a:folHlink>
    </a:clrScheme>
    <a:fontScheme name="rmjarsww">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7685</Words>
  <Application>WPS 演示</Application>
  <PresentationFormat>宽屏</PresentationFormat>
  <Paragraphs>426</Paragraphs>
  <Slides>33</Slides>
  <Notes>25</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33</vt:i4>
      </vt:variant>
    </vt:vector>
  </HeadingPairs>
  <TitlesOfParts>
    <vt:vector size="51" baseType="lpstr">
      <vt:lpstr>Arial</vt:lpstr>
      <vt:lpstr>宋体</vt:lpstr>
      <vt:lpstr>Wingdings</vt:lpstr>
      <vt:lpstr>阿里巴巴普惠体 R</vt:lpstr>
      <vt:lpstr>仿宋_GB2312</vt:lpstr>
      <vt:lpstr>仿宋</vt:lpstr>
      <vt:lpstr>Calibri</vt:lpstr>
      <vt:lpstr>Gill Sans</vt:lpstr>
      <vt:lpstr>Open Sans Condensed Light</vt:lpstr>
      <vt:lpstr>Lato Light</vt:lpstr>
      <vt:lpstr>Segoe Print</vt:lpstr>
      <vt:lpstr>Bebas Neue</vt:lpstr>
      <vt:lpstr>微软雅黑</vt:lpstr>
      <vt:lpstr>Arial Unicode MS</vt:lpstr>
      <vt:lpstr>Calibri</vt:lpstr>
      <vt:lpstr>Gill Sans MT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Ace.</cp:lastModifiedBy>
  <cp:revision>89</cp:revision>
  <dcterms:created xsi:type="dcterms:W3CDTF">2019-01-02T05:18:00Z</dcterms:created>
  <dcterms:modified xsi:type="dcterms:W3CDTF">2023-06-06T00:10:00Z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299FE57C37AF42B0BA84969ACFA85DD7_12</vt:lpwstr>
  </property>
</Properties>
</file>