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7" r:id="rId2"/>
    <p:sldId id="262" r:id="rId3"/>
    <p:sldId id="258" r:id="rId4"/>
    <p:sldId id="259" r:id="rId5"/>
    <p:sldId id="264" r:id="rId6"/>
    <p:sldId id="271" r:id="rId7"/>
    <p:sldId id="263" r:id="rId8"/>
    <p:sldId id="260" r:id="rId9"/>
    <p:sldId id="261" r:id="rId10"/>
    <p:sldId id="268" r:id="rId11"/>
    <p:sldId id="269" r:id="rId12"/>
    <p:sldId id="270" r:id="rId13"/>
    <p:sldId id="272" r:id="rId14"/>
    <p:sldId id="273" r:id="rId15"/>
    <p:sldId id="274" r:id="rId16"/>
    <p:sldId id="276" r:id="rId17"/>
    <p:sldId id="277" r:id="rId18"/>
    <p:sldId id="266" r:id="rId19"/>
    <p:sldId id="26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3956281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6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9" y="744471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9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7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6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2" y="624156"/>
            <a:ext cx="1565767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1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6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9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2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9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073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1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6001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5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5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4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8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2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20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A4FC49-AE74-4D26-8B70-9E0B5CEDB32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5" y="6453386"/>
            <a:ext cx="628083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7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A4D6A5-9060-490C-B419-4293EF0B0A0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72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377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38" indent="-384038" algn="l" defTabSz="914377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377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566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754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943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131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320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509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697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035470" y="220884"/>
            <a:ext cx="7394259" cy="398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377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Project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0228" y="1035873"/>
            <a:ext cx="96198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Sitka Display" panose="02000505000000020004" pitchFamily="2" charset="0"/>
              </a:rPr>
              <a:t>8x8 LED Matrix Scrolling Display with Arduino Control</a:t>
            </a:r>
            <a:endParaRPr lang="en-IN" sz="4400" b="1" u="sng" dirty="0">
              <a:latin typeface="Sitka Display" panose="02000505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0229" y="2800954"/>
            <a:ext cx="9619831" cy="27431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680229" y="2899062"/>
            <a:ext cx="96198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ook Antiqua" panose="02040602050305030304" pitchFamily="18" charset="0"/>
              </a:rPr>
              <a:t>Presented By:</a:t>
            </a:r>
          </a:p>
          <a:p>
            <a:endParaRPr lang="en-IN" sz="2000" b="1" dirty="0">
              <a:latin typeface="Book Antiqua" panose="02040602050305030304" pitchFamily="18" charset="0"/>
            </a:endParaRPr>
          </a:p>
          <a:p>
            <a:r>
              <a:rPr lang="en-IN" sz="2000" b="1" dirty="0" err="1">
                <a:latin typeface="Book Antiqua" panose="02040602050305030304" pitchFamily="18" charset="0"/>
              </a:rPr>
              <a:t>Yogesh</a:t>
            </a:r>
            <a:r>
              <a:rPr lang="en-IN" sz="2000" b="1" dirty="0">
                <a:latin typeface="Book Antiqua" panose="02040602050305030304" pitchFamily="18" charset="0"/>
              </a:rPr>
              <a:t>	Kumar Chauhan				510617058</a:t>
            </a:r>
          </a:p>
          <a:p>
            <a:r>
              <a:rPr lang="en-IN" sz="2000" b="1" dirty="0" err="1">
                <a:latin typeface="Book Antiqua" panose="02040602050305030304" pitchFamily="18" charset="0"/>
              </a:rPr>
              <a:t>Nishant</a:t>
            </a:r>
            <a:r>
              <a:rPr lang="en-IN" sz="2000" b="1" dirty="0">
                <a:latin typeface="Book Antiqua" panose="02040602050305030304" pitchFamily="18" charset="0"/>
              </a:rPr>
              <a:t> Bansal						510617062</a:t>
            </a:r>
          </a:p>
          <a:p>
            <a:r>
              <a:rPr lang="en-IN" sz="2000" b="1" dirty="0" err="1">
                <a:latin typeface="Book Antiqua" panose="02040602050305030304" pitchFamily="18" charset="0"/>
              </a:rPr>
              <a:t>Hariom</a:t>
            </a:r>
            <a:r>
              <a:rPr lang="en-IN" sz="2000" b="1" dirty="0">
                <a:latin typeface="Book Antiqua" panose="02040602050305030304" pitchFamily="18" charset="0"/>
              </a:rPr>
              <a:t>	 Gupta						510617063</a:t>
            </a:r>
          </a:p>
          <a:p>
            <a:r>
              <a:rPr lang="en-IN" sz="2000" b="1" dirty="0" err="1">
                <a:latin typeface="Book Antiqua" panose="02040602050305030304" pitchFamily="18" charset="0"/>
              </a:rPr>
              <a:t>Ritik</a:t>
            </a:r>
            <a:r>
              <a:rPr lang="en-IN" sz="2000" b="1" dirty="0">
                <a:latin typeface="Book Antiqua" panose="02040602050305030304" pitchFamily="18" charset="0"/>
              </a:rPr>
              <a:t> Raj						510617064</a:t>
            </a:r>
          </a:p>
          <a:p>
            <a:r>
              <a:rPr lang="en-IN" sz="2000" b="1" dirty="0">
                <a:latin typeface="Book Antiqua" panose="02040602050305030304" pitchFamily="18" charset="0"/>
              </a:rPr>
              <a:t>Kapil Agarwal						510617067</a:t>
            </a:r>
          </a:p>
          <a:p>
            <a:r>
              <a:rPr lang="en-IN" sz="2000" b="1" dirty="0" err="1">
                <a:latin typeface="Book Antiqua" panose="02040602050305030304" pitchFamily="18" charset="0"/>
              </a:rPr>
              <a:t>Jitin</a:t>
            </a:r>
            <a:r>
              <a:rPr lang="en-IN" sz="2000" b="1" dirty="0">
                <a:latin typeface="Book Antiqua" panose="02040602050305030304" pitchFamily="18" charset="0"/>
              </a:rPr>
              <a:t> </a:t>
            </a:r>
            <a:r>
              <a:rPr lang="en-IN" sz="2000" b="1" dirty="0" err="1">
                <a:latin typeface="Book Antiqua" panose="02040602050305030304" pitchFamily="18" charset="0"/>
              </a:rPr>
              <a:t>Chandolia</a:t>
            </a:r>
            <a:r>
              <a:rPr lang="en-IN" sz="2000" b="1" dirty="0">
                <a:latin typeface="Book Antiqua" panose="02040602050305030304" pitchFamily="18" charset="0"/>
              </a:rPr>
              <a:t>						510617078</a:t>
            </a:r>
          </a:p>
        </p:txBody>
      </p:sp>
    </p:spTree>
    <p:extLst>
      <p:ext uri="{BB962C8B-B14F-4D97-AF65-F5344CB8AC3E}">
        <p14:creationId xmlns:p14="http://schemas.microsoft.com/office/powerpoint/2010/main" val="270182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163B8-F0E7-4B96-B2FC-6A1C6C69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93" y="248391"/>
            <a:ext cx="10515600" cy="1628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byte </a:t>
            </a:r>
            <a:r>
              <a:rPr lang="en-IN" sz="1600" dirty="0" err="1"/>
              <a:t>column_pin</a:t>
            </a:r>
            <a:r>
              <a:rPr lang="en-IN" sz="1600" dirty="0"/>
              <a:t>[8]={ 6, 7, 8, 9, 10, 11, 12, 13};</a:t>
            </a:r>
          </a:p>
          <a:p>
            <a:pPr marL="0" indent="0">
              <a:buNone/>
            </a:pPr>
            <a:r>
              <a:rPr lang="en-IN" sz="1600" dirty="0"/>
              <a:t>#define SER_PIN 3</a:t>
            </a:r>
          </a:p>
          <a:p>
            <a:pPr marL="0" indent="0">
              <a:buNone/>
            </a:pPr>
            <a:r>
              <a:rPr lang="en-IN" sz="1600" dirty="0"/>
              <a:t>#define SCK_PIN 5</a:t>
            </a:r>
          </a:p>
          <a:p>
            <a:pPr marL="0" indent="0">
              <a:buNone/>
            </a:pPr>
            <a:r>
              <a:rPr lang="en-IN" sz="1600" dirty="0"/>
              <a:t>#define RCK_PIN 4}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0C513D-23D8-4DE2-8060-B1CDD775F92B}"/>
              </a:ext>
            </a:extLst>
          </p:cNvPr>
          <p:cNvSpPr txBox="1">
            <a:spLocks/>
          </p:cNvSpPr>
          <p:nvPr/>
        </p:nvSpPr>
        <p:spPr>
          <a:xfrm>
            <a:off x="892493" y="20753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void setup()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  // Turn everything to low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  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 </a:t>
            </a:r>
            <a:r>
              <a:rPr lang="en-IN" sz="1600" dirty="0" err="1"/>
              <a:t>i</a:t>
            </a:r>
            <a:r>
              <a:rPr lang="en-IN" sz="1600" dirty="0"/>
              <a:t>&lt;8;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    </a:t>
            </a:r>
            <a:r>
              <a:rPr lang="en-IN" sz="1600" dirty="0" err="1"/>
              <a:t>pinMode</a:t>
            </a:r>
            <a:r>
              <a:rPr lang="en-IN" sz="1600" dirty="0"/>
              <a:t>(</a:t>
            </a:r>
            <a:r>
              <a:rPr lang="en-IN" sz="1600" dirty="0" err="1"/>
              <a:t>column_pin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],OUTPUT);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  </a:t>
            </a:r>
            <a:r>
              <a:rPr lang="en-IN" sz="1600" dirty="0" err="1"/>
              <a:t>pinMode</a:t>
            </a:r>
            <a:r>
              <a:rPr lang="en-IN" sz="1600" dirty="0"/>
              <a:t>(SER_PIN, OUTPUT);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  </a:t>
            </a:r>
            <a:r>
              <a:rPr lang="en-IN" sz="1600" dirty="0" err="1"/>
              <a:t>pinMode</a:t>
            </a:r>
            <a:r>
              <a:rPr lang="en-IN" sz="1600" dirty="0"/>
              <a:t>(SCK_PIN, OUTPUT);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  </a:t>
            </a:r>
            <a:r>
              <a:rPr lang="en-IN" sz="1600" dirty="0" err="1"/>
              <a:t>pinMode</a:t>
            </a:r>
            <a:r>
              <a:rPr lang="en-IN" sz="1600" dirty="0"/>
              <a:t>(RCK_PIN, OUTPUT);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  </a:t>
            </a:r>
            <a:r>
              <a:rPr lang="en-IN" sz="1600" dirty="0" err="1"/>
              <a:t>Serial.begin</a:t>
            </a:r>
            <a:r>
              <a:rPr lang="en-IN" sz="1600" dirty="0"/>
              <a:t>(9600);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15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A0D6D-6A5F-4E0C-BEED-E4CE5A37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79" y="343300"/>
            <a:ext cx="10515600" cy="59684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void loop()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// iterate each row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rowbits</a:t>
            </a:r>
            <a:r>
              <a:rPr lang="en-IN" dirty="0"/>
              <a:t> = 0x80;</a:t>
            </a:r>
          </a:p>
          <a:p>
            <a:pPr marL="0" indent="0">
              <a:buNone/>
            </a:pPr>
            <a:r>
              <a:rPr lang="en-IN" dirty="0"/>
              <a:t>  static int g=0;</a:t>
            </a:r>
          </a:p>
          <a:p>
            <a:pPr marL="0" indent="0">
              <a:buNone/>
            </a:pPr>
            <a:r>
              <a:rPr lang="en-IN" dirty="0"/>
              <a:t>  for(int row=0; row&lt;8; row++) 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for(int k=0; k&lt;8; k++)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column_pin</a:t>
            </a:r>
            <a:r>
              <a:rPr lang="en-IN" dirty="0"/>
              <a:t>[k],HIGH); // </a:t>
            </a:r>
            <a:r>
              <a:rPr lang="en-IN" dirty="0" err="1"/>
              <a:t>Cleanup</a:t>
            </a:r>
            <a:r>
              <a:rPr lang="en-IN" dirty="0"/>
              <a:t> cols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writerow</a:t>
            </a:r>
            <a:r>
              <a:rPr lang="en-IN" dirty="0"/>
              <a:t>(</a:t>
            </a:r>
            <a:r>
              <a:rPr lang="en-IN" dirty="0" err="1"/>
              <a:t>rowbits</a:t>
            </a:r>
            <a:r>
              <a:rPr lang="en-IN" dirty="0"/>
              <a:t>); // prepare to write the row</a:t>
            </a:r>
          </a:p>
          <a:p>
            <a:pPr marL="0" indent="0">
              <a:buNone/>
            </a:pPr>
            <a:r>
              <a:rPr lang="en-IN" dirty="0"/>
              <a:t>    for(int col=0; col&lt;8; col++)</a:t>
            </a:r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column_pin</a:t>
            </a:r>
            <a:r>
              <a:rPr lang="en-IN" dirty="0"/>
              <a:t>[7-col], character[(g/100)%3][row] &amp; 1 &lt;&lt; col ? LOW : HIGH);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delay(1);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writerow</a:t>
            </a:r>
            <a:r>
              <a:rPr lang="en-IN" dirty="0"/>
              <a:t>(0);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rowbits</a:t>
            </a:r>
            <a:r>
              <a:rPr lang="en-IN" dirty="0"/>
              <a:t> &gt;&gt;= 1;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g=g+1;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67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6676E1-20AF-42FE-AE77-4676722BCC17}"/>
              </a:ext>
            </a:extLst>
          </p:cNvPr>
          <p:cNvSpPr txBox="1">
            <a:spLocks/>
          </p:cNvSpPr>
          <p:nvPr/>
        </p:nvSpPr>
        <p:spPr>
          <a:xfrm>
            <a:off x="902213" y="377255"/>
            <a:ext cx="10515600" cy="2702829"/>
          </a:xfrm>
          <a:prstGeom prst="rect">
            <a:avLst/>
          </a:prstGeom>
        </p:spPr>
        <p:txBody>
          <a:bodyPr>
            <a:normAutofit/>
          </a:bodyPr>
          <a:lstStyle>
            <a:lvl1pPr marL="384038" indent="-384038" algn="l" defTabSz="914377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377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566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754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5943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131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320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509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697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IN" sz="1600" dirty="0"/>
              <a:t>void </a:t>
            </a:r>
            <a:r>
              <a:rPr lang="en-IN" sz="1600" dirty="0" err="1"/>
              <a:t>writerow</a:t>
            </a:r>
            <a:r>
              <a:rPr lang="en-IN" sz="1600" dirty="0"/>
              <a:t>(byte data)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IN" sz="1600" dirty="0"/>
              <a:t>{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IN" sz="1600" dirty="0"/>
              <a:t>  </a:t>
            </a:r>
            <a:r>
              <a:rPr lang="en-IN" sz="1600" dirty="0" err="1"/>
              <a:t>digitalWrite</a:t>
            </a:r>
            <a:r>
              <a:rPr lang="en-IN" sz="1600" dirty="0"/>
              <a:t>(RCK_PIN, LOW);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IN" sz="1600" dirty="0"/>
              <a:t>  </a:t>
            </a:r>
            <a:r>
              <a:rPr lang="en-IN" sz="1600" dirty="0" err="1"/>
              <a:t>shiftOut</a:t>
            </a:r>
            <a:r>
              <a:rPr lang="en-IN" sz="1600" dirty="0"/>
              <a:t>(SER_PIN, SCK_PIN, LSBFIRST, data);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IN" sz="1600" dirty="0"/>
              <a:t>  </a:t>
            </a:r>
            <a:r>
              <a:rPr lang="en-IN" sz="1600" dirty="0" err="1"/>
              <a:t>digitalWrite</a:t>
            </a:r>
            <a:r>
              <a:rPr lang="en-IN" sz="1600" dirty="0"/>
              <a:t>(RCK_PIN, HIGH);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073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23" y="204536"/>
            <a:ext cx="9952522" cy="469232"/>
          </a:xfrm>
        </p:spPr>
        <p:txBody>
          <a:bodyPr>
            <a:noAutofit/>
          </a:bodyPr>
          <a:lstStyle/>
          <a:p>
            <a:r>
              <a:rPr lang="en-IN" sz="2800" b="1" u="sng" dirty="0"/>
              <a:t>Sample Arduino Code (Scrolling characters):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9C6CA-8C79-4344-85C1-EE4A4E1687B6}"/>
              </a:ext>
            </a:extLst>
          </p:cNvPr>
          <p:cNvSpPr txBox="1"/>
          <p:nvPr/>
        </p:nvSpPr>
        <p:spPr>
          <a:xfrm>
            <a:off x="847023" y="788665"/>
            <a:ext cx="95523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byte characters[5][8] = {</a:t>
            </a:r>
          </a:p>
          <a:p>
            <a:r>
              <a:rPr lang="en-IN" sz="1600" dirty="0"/>
              <a:t>  // H</a:t>
            </a:r>
          </a:p>
          <a:p>
            <a:r>
              <a:rPr lang="en-IN" sz="1600" dirty="0"/>
              <a:t>  {B10000001,</a:t>
            </a:r>
          </a:p>
          <a:p>
            <a:r>
              <a:rPr lang="en-IN" sz="1600" dirty="0"/>
              <a:t>   B10000001,</a:t>
            </a:r>
          </a:p>
          <a:p>
            <a:r>
              <a:rPr lang="en-IN" sz="1600" dirty="0"/>
              <a:t>   B10000001,</a:t>
            </a:r>
          </a:p>
          <a:p>
            <a:r>
              <a:rPr lang="en-IN" sz="1600" dirty="0"/>
              <a:t>   B11111111,</a:t>
            </a:r>
          </a:p>
          <a:p>
            <a:r>
              <a:rPr lang="en-IN" sz="1600" dirty="0"/>
              <a:t>   B10000001,</a:t>
            </a:r>
          </a:p>
          <a:p>
            <a:r>
              <a:rPr lang="en-IN" sz="1600" dirty="0"/>
              <a:t>   B10000001,</a:t>
            </a:r>
          </a:p>
          <a:p>
            <a:r>
              <a:rPr lang="en-IN" sz="1600" dirty="0"/>
              <a:t>   B10000001,</a:t>
            </a:r>
          </a:p>
          <a:p>
            <a:r>
              <a:rPr lang="en-IN" sz="1600" dirty="0"/>
              <a:t>   B10000001},</a:t>
            </a:r>
          </a:p>
          <a:p>
            <a:r>
              <a:rPr lang="en-IN" sz="1600" dirty="0"/>
              <a:t>  // E</a:t>
            </a:r>
          </a:p>
          <a:p>
            <a:r>
              <a:rPr lang="en-IN" sz="1600" dirty="0"/>
              <a:t>  {B11111111,</a:t>
            </a:r>
          </a:p>
          <a:p>
            <a:r>
              <a:rPr lang="en-IN" sz="1600" dirty="0"/>
              <a:t>   B10000000,</a:t>
            </a:r>
          </a:p>
          <a:p>
            <a:r>
              <a:rPr lang="en-IN" sz="1600" dirty="0"/>
              <a:t>   B10000000,</a:t>
            </a:r>
          </a:p>
          <a:p>
            <a:r>
              <a:rPr lang="en-IN" sz="1600" dirty="0"/>
              <a:t>   B11111110,</a:t>
            </a:r>
          </a:p>
          <a:p>
            <a:r>
              <a:rPr lang="en-IN" sz="1600" dirty="0"/>
              <a:t>   B10000000,</a:t>
            </a:r>
          </a:p>
          <a:p>
            <a:r>
              <a:rPr lang="en-IN" sz="1600" dirty="0"/>
              <a:t>   B10000000,</a:t>
            </a:r>
          </a:p>
          <a:p>
            <a:r>
              <a:rPr lang="en-IN" sz="1600" dirty="0"/>
              <a:t>   B10000000,</a:t>
            </a:r>
          </a:p>
          <a:p>
            <a:r>
              <a:rPr lang="en-IN" sz="1600" dirty="0"/>
              <a:t>   B11111111},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1556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0C513D-23D8-4DE2-8060-B1CDD775F92B}"/>
              </a:ext>
            </a:extLst>
          </p:cNvPr>
          <p:cNvSpPr txBox="1">
            <a:spLocks/>
          </p:cNvSpPr>
          <p:nvPr/>
        </p:nvSpPr>
        <p:spPr>
          <a:xfrm>
            <a:off x="892493" y="212651"/>
            <a:ext cx="10515600" cy="621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// L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{B10000000,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B11111111},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// L (repeated)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{B10000000,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B10000000,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	B11111111},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30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A0D6D-6A5F-4E0C-BEED-E4CE5A37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79" y="343300"/>
            <a:ext cx="10515600" cy="5968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// O  </a:t>
            </a:r>
          </a:p>
          <a:p>
            <a:pPr marL="0" indent="0">
              <a:buNone/>
            </a:pPr>
            <a:r>
              <a:rPr lang="es-ES" dirty="0"/>
              <a:t>	{B01111110,   </a:t>
            </a:r>
          </a:p>
          <a:p>
            <a:pPr marL="0" indent="0">
              <a:buNone/>
            </a:pPr>
            <a:r>
              <a:rPr lang="es-ES" dirty="0"/>
              <a:t>	B10000001,   </a:t>
            </a:r>
          </a:p>
          <a:p>
            <a:pPr marL="0" indent="0">
              <a:buNone/>
            </a:pPr>
            <a:r>
              <a:rPr lang="es-ES" dirty="0"/>
              <a:t>	B10000001,   </a:t>
            </a:r>
          </a:p>
          <a:p>
            <a:pPr marL="0" indent="0">
              <a:buNone/>
            </a:pPr>
            <a:r>
              <a:rPr lang="es-ES" dirty="0"/>
              <a:t>	B10000001,   </a:t>
            </a:r>
          </a:p>
          <a:p>
            <a:pPr marL="0" indent="0">
              <a:buNone/>
            </a:pPr>
            <a:r>
              <a:rPr lang="es-ES" dirty="0"/>
              <a:t>	B10000001,   </a:t>
            </a:r>
          </a:p>
          <a:p>
            <a:pPr marL="0" indent="0">
              <a:buNone/>
            </a:pPr>
            <a:r>
              <a:rPr lang="es-ES" dirty="0"/>
              <a:t>	B10000001,   </a:t>
            </a:r>
          </a:p>
          <a:p>
            <a:pPr marL="0" indent="0">
              <a:buNone/>
            </a:pPr>
            <a:r>
              <a:rPr lang="es-ES" dirty="0"/>
              <a:t>	B10000001,   </a:t>
            </a:r>
          </a:p>
          <a:p>
            <a:pPr marL="0" indent="0">
              <a:buNone/>
            </a:pPr>
            <a:r>
              <a:rPr lang="es-ES" dirty="0"/>
              <a:t>	B01111110}};</a:t>
            </a:r>
          </a:p>
          <a:p>
            <a:pPr marL="0" indent="0">
              <a:buNone/>
            </a:pPr>
            <a:r>
              <a:rPr lang="es-ES" dirty="0"/>
              <a:t>	byte </a:t>
            </a:r>
            <a:r>
              <a:rPr lang="es-ES" dirty="0" err="1"/>
              <a:t>column_pin</a:t>
            </a:r>
            <a:r>
              <a:rPr lang="es-ES" dirty="0"/>
              <a:t>[8] = { 6, 7, 8, 9, 10, 11, 12, 13 };</a:t>
            </a:r>
          </a:p>
          <a:p>
            <a:pPr marL="0" indent="0">
              <a:buNone/>
            </a:pPr>
            <a:r>
              <a:rPr lang="es-ES" dirty="0"/>
              <a:t>	#define SER_PIN 3</a:t>
            </a:r>
          </a:p>
          <a:p>
            <a:pPr marL="0" indent="0">
              <a:buNone/>
            </a:pPr>
            <a:r>
              <a:rPr lang="es-ES" dirty="0"/>
              <a:t>	#define SCK_PIN 5</a:t>
            </a:r>
          </a:p>
          <a:p>
            <a:pPr marL="0" indent="0">
              <a:buNone/>
            </a:pPr>
            <a:r>
              <a:rPr lang="es-ES" dirty="0"/>
              <a:t>	#define RCK_PIN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30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A0D6D-6A5F-4E0C-BEED-E4CE5A37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79" y="343300"/>
            <a:ext cx="10515600" cy="59684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void setup() </a:t>
            </a:r>
          </a:p>
          <a:p>
            <a:pPr marL="0" indent="0">
              <a:buNone/>
            </a:pPr>
            <a:r>
              <a:rPr lang="en-IN" dirty="0"/>
              <a:t>{ // Turn everything to low 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8; </a:t>
            </a:r>
            <a:r>
              <a:rPr lang="en-IN" dirty="0" err="1"/>
              <a:t>i</a:t>
            </a:r>
            <a:r>
              <a:rPr lang="en-IN" dirty="0"/>
              <a:t>++) {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column_pin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], OUTPUT);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(SER_PIN, OUTPUT); </a:t>
            </a:r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(SCK_PIN, OUTPUT); </a:t>
            </a:r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(RCK_PIN, OUTPUT); </a:t>
            </a:r>
          </a:p>
          <a:p>
            <a:pPr marL="0" indent="0">
              <a:buNone/>
            </a:pPr>
            <a:r>
              <a:rPr lang="en-IN" dirty="0" err="1"/>
              <a:t>Serial.begin</a:t>
            </a:r>
            <a:r>
              <a:rPr lang="en-IN" dirty="0"/>
              <a:t>(9600);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void loop() { </a:t>
            </a:r>
          </a:p>
          <a:p>
            <a:pPr marL="0" indent="0">
              <a:buNone/>
            </a:pPr>
            <a:r>
              <a:rPr lang="en-IN" dirty="0"/>
              <a:t>static int position = 0; // Position of the scrolling text 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8; </a:t>
            </a:r>
            <a:r>
              <a:rPr lang="en-IN" dirty="0" err="1"/>
              <a:t>i</a:t>
            </a:r>
            <a:r>
              <a:rPr lang="en-IN" dirty="0"/>
              <a:t>++) {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displayCharacter</a:t>
            </a:r>
            <a:r>
              <a:rPr lang="en-IN" dirty="0"/>
              <a:t>(position, </a:t>
            </a:r>
            <a:r>
              <a:rPr lang="en-IN" dirty="0" err="1"/>
              <a:t>i</a:t>
            </a:r>
            <a:r>
              <a:rPr lang="en-IN" dirty="0"/>
              <a:t>); delay(2); // Adjust speed of scrolling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position++; // Move to the next column </a:t>
            </a:r>
          </a:p>
          <a:p>
            <a:pPr marL="0" indent="0">
              <a:buNone/>
            </a:pPr>
            <a:r>
              <a:rPr lang="en-IN" dirty="0"/>
              <a:t>if (position &gt;= 8 * 5) { // Reset position after complete scroll </a:t>
            </a:r>
          </a:p>
          <a:p>
            <a:pPr marL="0" indent="0">
              <a:buNone/>
            </a:pPr>
            <a:r>
              <a:rPr lang="en-IN" dirty="0"/>
              <a:t>position = 0;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94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A0D6D-6A5F-4E0C-BEED-E4CE5A37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79" y="343300"/>
            <a:ext cx="10515600" cy="5968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displayCharacter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position,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row</a:t>
            </a:r>
            <a:r>
              <a:rPr lang="es-ES" dirty="0"/>
              <a:t>) {  </a:t>
            </a:r>
          </a:p>
          <a:p>
            <a:pPr marL="530339" lvl="1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charIndex</a:t>
            </a:r>
            <a:r>
              <a:rPr lang="es-ES" dirty="0"/>
              <a:t> = position / 8; // Determine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character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  </a:t>
            </a:r>
          </a:p>
          <a:p>
            <a:pPr marL="530339" lvl="1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columnShift</a:t>
            </a:r>
            <a:r>
              <a:rPr lang="es-ES" dirty="0"/>
              <a:t> = position % 8; // Determine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 shift  </a:t>
            </a:r>
          </a:p>
          <a:p>
            <a:pPr marL="530339" lvl="1" indent="0">
              <a:buNone/>
            </a:pP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col = 0; col &lt; 8; col++) {    </a:t>
            </a:r>
          </a:p>
          <a:p>
            <a:pPr marL="530339" lvl="1" indent="0">
              <a:buNone/>
            </a:pPr>
            <a:r>
              <a:rPr lang="es-ES" dirty="0"/>
              <a:t>//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shifted</a:t>
            </a:r>
            <a:r>
              <a:rPr lang="es-ES" dirty="0"/>
              <a:t> </a:t>
            </a:r>
            <a:r>
              <a:rPr lang="es-ES" dirty="0" err="1"/>
              <a:t>character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matrix</a:t>
            </a:r>
            <a:r>
              <a:rPr lang="es-ES" dirty="0"/>
              <a:t>    </a:t>
            </a:r>
          </a:p>
          <a:p>
            <a:pPr marL="530339" lvl="1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characterColumn</a:t>
            </a:r>
            <a:r>
              <a:rPr lang="es-ES" dirty="0"/>
              <a:t> = (</a:t>
            </a:r>
            <a:r>
              <a:rPr lang="es-ES" dirty="0" err="1"/>
              <a:t>characters</a:t>
            </a:r>
            <a:r>
              <a:rPr lang="es-ES" dirty="0"/>
              <a:t>[</a:t>
            </a:r>
            <a:r>
              <a:rPr lang="es-ES" dirty="0" err="1"/>
              <a:t>charIndex</a:t>
            </a:r>
            <a:r>
              <a:rPr lang="es-ES" dirty="0"/>
              <a:t>][</a:t>
            </a:r>
            <a:r>
              <a:rPr lang="es-ES" dirty="0" err="1"/>
              <a:t>row</a:t>
            </a:r>
            <a:r>
              <a:rPr lang="es-ES" dirty="0"/>
              <a:t>] &gt;&gt; </a:t>
            </a:r>
            <a:r>
              <a:rPr lang="es-ES" dirty="0" err="1"/>
              <a:t>columnShift</a:t>
            </a:r>
            <a:r>
              <a:rPr lang="es-ES" dirty="0"/>
              <a:t>) &amp; 0x01;    </a:t>
            </a:r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 err="1"/>
              <a:t>column_pin</a:t>
            </a:r>
            <a:r>
              <a:rPr lang="es-ES" dirty="0"/>
              <a:t>[7 - col], </a:t>
            </a:r>
            <a:r>
              <a:rPr lang="es-ES" dirty="0" err="1"/>
              <a:t>characterColumn</a:t>
            </a:r>
            <a:r>
              <a:rPr lang="es-ES" dirty="0"/>
              <a:t> ? LOW : HIGH);  </a:t>
            </a:r>
          </a:p>
          <a:p>
            <a:pPr marL="0" indent="0">
              <a:buNone/>
            </a:pPr>
            <a:r>
              <a:rPr lang="es-ES" dirty="0"/>
              <a:t>	}   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writerow</a:t>
            </a:r>
            <a:r>
              <a:rPr lang="es-ES" dirty="0"/>
              <a:t>(0x80 &gt;&gt; </a:t>
            </a:r>
            <a:r>
              <a:rPr lang="es-ES" dirty="0" err="1"/>
              <a:t>row</a:t>
            </a:r>
            <a:r>
              <a:rPr lang="es-ES" dirty="0"/>
              <a:t>); //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row</a:t>
            </a:r>
            <a:r>
              <a:rPr lang="es-ES" dirty="0"/>
              <a:t> data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writerow</a:t>
            </a:r>
            <a:r>
              <a:rPr lang="es-ES" dirty="0"/>
              <a:t>(byte data) {  </a:t>
            </a:r>
          </a:p>
          <a:p>
            <a:pPr marL="530339" lvl="1" indent="0">
              <a:buNone/>
            </a:pPr>
            <a:r>
              <a:rPr lang="es-ES" dirty="0" err="1"/>
              <a:t>digitalWrite</a:t>
            </a:r>
            <a:r>
              <a:rPr lang="es-ES" dirty="0"/>
              <a:t>(RCK_PIN, LOW);  </a:t>
            </a:r>
          </a:p>
          <a:p>
            <a:pPr marL="530339" lvl="1" indent="0">
              <a:buNone/>
            </a:pPr>
            <a:r>
              <a:rPr lang="es-ES" dirty="0" err="1"/>
              <a:t>shiftOut</a:t>
            </a:r>
            <a:r>
              <a:rPr lang="es-ES" dirty="0"/>
              <a:t>(SER_PIN, SCK_PIN, LSBFIRST, data);  </a:t>
            </a:r>
          </a:p>
          <a:p>
            <a:pPr marL="530339" lvl="1" indent="0">
              <a:buNone/>
            </a:pPr>
            <a:r>
              <a:rPr lang="es-ES" dirty="0" err="1"/>
              <a:t>digitalWrite</a:t>
            </a:r>
            <a:r>
              <a:rPr lang="es-ES" dirty="0"/>
              <a:t>(RCK_PIN, HIGH);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63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291164"/>
            <a:ext cx="8451482" cy="51105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b="1" u="sng" dirty="0">
                <a:latin typeface="Candara" panose="020E0502030303020204" pitchFamily="34" charset="0"/>
              </a:rPr>
              <a:t>Application:</a:t>
            </a:r>
          </a:p>
        </p:txBody>
      </p:sp>
      <p:pic>
        <p:nvPicPr>
          <p:cNvPr id="7" name="Picture 6" descr="https://5.imimg.com/data5/CQ/PY/MY-5393928/led-dot-matrix-display-board-500x500.jpg">
            <a:extLst>
              <a:ext uri="{FF2B5EF4-FFF2-40B4-BE49-F238E27FC236}">
                <a16:creationId xmlns:a16="http://schemas.microsoft.com/office/drawing/2014/main" id="{6FBFC9DE-2AA5-4949-ABEA-B490CA22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44" y="368773"/>
            <a:ext cx="3484344" cy="18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description">
            <a:extLst>
              <a:ext uri="{FF2B5EF4-FFF2-40B4-BE49-F238E27FC236}">
                <a16:creationId xmlns:a16="http://schemas.microsoft.com/office/drawing/2014/main" id="{ABA8B640-93B8-4FDF-81F8-13BBA033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37" y="2391556"/>
            <a:ext cx="3388594" cy="183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0021" y="1501541"/>
            <a:ext cx="6410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/>
              <a:t>For Displaying Information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/>
              <a:t>In Public Transportation Vehicles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/>
              <a:t>In Large Displays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/>
              <a:t>In Traffic Signalling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11" name="Picture 4" descr="http://www.lightwell.cc/uploadfile/picture_small/201208300958064191.jpg">
            <a:extLst>
              <a:ext uri="{FF2B5EF4-FFF2-40B4-BE49-F238E27FC236}">
                <a16:creationId xmlns:a16="http://schemas.microsoft.com/office/drawing/2014/main" id="{A5ABFD52-208F-4742-B315-0646CC51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830" y="4370020"/>
            <a:ext cx="2855897" cy="213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ledtrafficlight.cn/upload/images/20170329/97262454.jpg">
            <a:extLst>
              <a:ext uri="{FF2B5EF4-FFF2-40B4-BE49-F238E27FC236}">
                <a16:creationId xmlns:a16="http://schemas.microsoft.com/office/drawing/2014/main" id="{ED3C90B5-8ED8-4C9B-8788-00FBE3D8C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1" t="19092" r="11283" b="19997"/>
          <a:stretch/>
        </p:blipFill>
        <p:spPr bwMode="auto">
          <a:xfrm>
            <a:off x="9221503" y="4370019"/>
            <a:ext cx="2531057" cy="213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424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9544" y="144856"/>
            <a:ext cx="436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IN" sz="2400" b="1" u="sng" dirty="0"/>
              <a:t>Advantages: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310" y="1059256"/>
            <a:ext cx="61291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Used in advertisement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Difficult to damage with external shock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Relatively long useful life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Small and easily populated onto PCBs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Good efficiency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285" y="3076671"/>
            <a:ext cx="436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IN" sz="2400" b="1" u="sng" dirty="0"/>
              <a:t>Disadvantages: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8310" y="4109200"/>
            <a:ext cx="61291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Colour uniformity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Limitation on character size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Output has not high resolution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Pins can bend easily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/>
              <a:t>Print quality</a:t>
            </a:r>
          </a:p>
        </p:txBody>
      </p:sp>
    </p:spTree>
    <p:extLst>
      <p:ext uri="{BB962C8B-B14F-4D97-AF65-F5344CB8AC3E}">
        <p14:creationId xmlns:p14="http://schemas.microsoft.com/office/powerpoint/2010/main" val="347079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101" y="63767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B7C36D-FA5E-AD4E-B82B-D2D1F14D8B05}"/>
              </a:ext>
            </a:extLst>
          </p:cNvPr>
          <p:cNvSpPr txBox="1">
            <a:spLocks/>
          </p:cNvSpPr>
          <p:nvPr/>
        </p:nvSpPr>
        <p:spPr>
          <a:xfrm rot="10800000" flipV="1">
            <a:off x="962071" y="1815916"/>
            <a:ext cx="11001375" cy="289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84038" indent="-384038" algn="l" defTabSz="914377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377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566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754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5943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131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320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509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697" indent="-384038" algn="l" defTabSz="914377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/>
              <a:t>As written in the title this project contains a matrix of 64 LEDs to which we are giving inputs according to our pattern of data to show.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/>
              <a:t>We have used a shift register and Arduino to give proper inputs to the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/>
              <a:t>ThIs matrix can be used at many places like:</a:t>
            </a:r>
          </a:p>
          <a:p>
            <a:r>
              <a:rPr lang="en-IN"/>
              <a:t>     ‘For conveying some message to people around it’.</a:t>
            </a:r>
          </a:p>
          <a:p>
            <a:r>
              <a:rPr lang="en-IN"/>
              <a:t>      ‘For showing routes and destinations on buses’.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01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6860-F9D9-54DB-4F60-CD227C6A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65474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7534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362735"/>
            <a:ext cx="5830889" cy="1396497"/>
          </a:xfrm>
        </p:spPr>
        <p:txBody>
          <a:bodyPr/>
          <a:lstStyle/>
          <a:p>
            <a: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Components used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910282"/>
            <a:ext cx="10018713" cy="3880919"/>
          </a:xfrm>
        </p:spPr>
        <p:txBody>
          <a:bodyPr>
            <a:normAutofit/>
          </a:bodyPr>
          <a:lstStyle/>
          <a:p>
            <a:r>
              <a:rPr lang="en-IN" dirty="0"/>
              <a:t>LED Lights</a:t>
            </a:r>
          </a:p>
          <a:p>
            <a:r>
              <a:rPr lang="en-IN" dirty="0" err="1"/>
              <a:t>Arduino</a:t>
            </a:r>
            <a:r>
              <a:rPr lang="en-IN" dirty="0"/>
              <a:t> UNO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Shift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Registor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(SN74HC595N IC)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Resistors 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Jumper Wires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Soldering Iron</a:t>
            </a:r>
          </a:p>
        </p:txBody>
      </p:sp>
    </p:spTree>
    <p:extLst>
      <p:ext uri="{BB962C8B-B14F-4D97-AF65-F5344CB8AC3E}">
        <p14:creationId xmlns:p14="http://schemas.microsoft.com/office/powerpoint/2010/main" val="416483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532" y="490222"/>
            <a:ext cx="7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8x8 LED MATRIX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55" y="690277"/>
            <a:ext cx="3273713" cy="31634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2843" y="1224988"/>
            <a:ext cx="507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to light up any particular LED in matrix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Need of resistance.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Where the problem arise?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Scaning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6" y="4456497"/>
            <a:ext cx="3429001" cy="2080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8" y="4456496"/>
            <a:ext cx="2743200" cy="1838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79" y="4456496"/>
            <a:ext cx="3234089" cy="18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59222" y="234853"/>
            <a:ext cx="552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u="sng" dirty="0">
                <a:latin typeface="Candara" panose="020E0502030303020204" pitchFamily="34" charset="0"/>
              </a:rPr>
              <a:t>SIPO Shift Register IC(</a:t>
            </a:r>
            <a:r>
              <a:rPr lang="en-IN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SN74HC595N</a:t>
            </a:r>
            <a:r>
              <a:rPr lang="en-IN" sz="2400" b="1" u="sng" dirty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9221" y="787042"/>
            <a:ext cx="827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Reduces the requirement of pins needed to connect LEDs to the microcontroller.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contains two registers – ‘Shift Register’ and ‘Storage Register’ embedded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Pin diagram of 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of the IC if input given to it is ‘11111111’ serially.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Timing diagram of SIPO Shift 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Picture 2" descr="Image result for pin diagram of sn74hc595n ic">
            <a:extLst>
              <a:ext uri="{FF2B5EF4-FFF2-40B4-BE49-F238E27FC236}">
                <a16:creationId xmlns:a16="http://schemas.microsoft.com/office/drawing/2014/main" id="{02AFE627-7F70-4918-99FE-36727314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018" y="3130921"/>
            <a:ext cx="2584501" cy="34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11" y="2576418"/>
            <a:ext cx="5073166" cy="42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EBE65-9326-44E4-8498-C9163417B550}"/>
              </a:ext>
            </a:extLst>
          </p:cNvPr>
          <p:cNvSpPr txBox="1"/>
          <p:nvPr/>
        </p:nvSpPr>
        <p:spPr>
          <a:xfrm>
            <a:off x="1063703" y="730492"/>
            <a:ext cx="52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u="sng" dirty="0">
                <a:latin typeface="Candara" panose="020E0502030303020204" pitchFamily="34" charset="0"/>
              </a:rPr>
              <a:t>Multiplexing technique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C068E-1453-4969-B3B4-7C5E217B8B69}"/>
              </a:ext>
            </a:extLst>
          </p:cNvPr>
          <p:cNvSpPr txBox="1"/>
          <p:nvPr/>
        </p:nvSpPr>
        <p:spPr>
          <a:xfrm>
            <a:off x="1063703" y="1618261"/>
            <a:ext cx="465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multiplexing technique?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Why do we use it?</a:t>
            </a:r>
          </a:p>
        </p:txBody>
      </p:sp>
      <p:pic>
        <p:nvPicPr>
          <p:cNvPr id="4" name="Picture 3" descr="Column multiplexing">
            <a:extLst>
              <a:ext uri="{FF2B5EF4-FFF2-40B4-BE49-F238E27FC236}">
                <a16:creationId xmlns:a16="http://schemas.microsoft.com/office/drawing/2014/main" id="{98C24CDF-ED40-49E1-AA7D-246AFE5D6A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71" y="1163282"/>
            <a:ext cx="568706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7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866" y="160700"/>
            <a:ext cx="6396273" cy="735595"/>
          </a:xfrm>
        </p:spPr>
        <p:txBody>
          <a:bodyPr>
            <a:normAutofit/>
          </a:bodyPr>
          <a:lstStyle/>
          <a:p>
            <a:r>
              <a:rPr lang="en-IN" sz="3600" b="1" u="sng" dirty="0" err="1">
                <a:latin typeface="Candara" panose="020E0502030303020204" pitchFamily="34" charset="0"/>
              </a:rPr>
              <a:t>Arduino</a:t>
            </a:r>
            <a:r>
              <a:rPr lang="en-IN" sz="3600" b="1" u="sng" dirty="0">
                <a:latin typeface="Candara" panose="020E0502030303020204" pitchFamily="34" charset="0"/>
              </a:rPr>
              <a:t> UNO(UNO R3)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42" y="995884"/>
            <a:ext cx="9101519" cy="57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76" y="99709"/>
            <a:ext cx="10018713" cy="672219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Candara" panose="020E0502030303020204" pitchFamily="34" charset="0"/>
              </a:rPr>
              <a:t>Circuit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87" y="1006496"/>
            <a:ext cx="8916488" cy="5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23" y="204536"/>
            <a:ext cx="9952522" cy="469232"/>
          </a:xfrm>
        </p:spPr>
        <p:txBody>
          <a:bodyPr>
            <a:noAutofit/>
          </a:bodyPr>
          <a:lstStyle/>
          <a:p>
            <a:r>
              <a:rPr lang="en-IN" sz="2800" b="1" u="sng" dirty="0"/>
              <a:t>Sample Arduino Code (For static characters):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9C6CA-8C79-4344-85C1-EE4A4E1687B6}"/>
              </a:ext>
            </a:extLst>
          </p:cNvPr>
          <p:cNvSpPr txBox="1"/>
          <p:nvPr/>
        </p:nvSpPr>
        <p:spPr>
          <a:xfrm>
            <a:off x="847023" y="788665"/>
            <a:ext cx="9552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byte character[3][8]={{B00001110,//Character to be written</a:t>
            </a:r>
          </a:p>
          <a:p>
            <a:r>
              <a:rPr lang="en-IN" sz="1600" dirty="0"/>
              <a:t>          		B00000100,</a:t>
            </a:r>
          </a:p>
          <a:p>
            <a:r>
              <a:rPr lang="en-IN" sz="1600" dirty="0"/>
              <a:t>                       	B00000100,</a:t>
            </a:r>
          </a:p>
          <a:p>
            <a:r>
              <a:rPr lang="en-IN" sz="1600" dirty="0"/>
              <a:t>                       	B00000100,</a:t>
            </a:r>
          </a:p>
          <a:p>
            <a:r>
              <a:rPr lang="en-IN" sz="1600" dirty="0"/>
              <a:t>                       	B00000100,</a:t>
            </a:r>
          </a:p>
          <a:p>
            <a:r>
              <a:rPr lang="en-IN" sz="1600" dirty="0"/>
              <a:t>                       	B01000100,</a:t>
            </a:r>
          </a:p>
          <a:p>
            <a:r>
              <a:rPr lang="en-IN" sz="1600" dirty="0"/>
              <a:t>                       	B00100100,</a:t>
            </a:r>
          </a:p>
          <a:p>
            <a:r>
              <a:rPr lang="en-IN" sz="1600" dirty="0"/>
              <a:t>                       	B00011100},</a:t>
            </a:r>
          </a:p>
          <a:p>
            <a:r>
              <a:rPr lang="en-IN" sz="1600" dirty="0"/>
              <a:t>                   {B10000001,//Character to be written</a:t>
            </a:r>
          </a:p>
          <a:p>
            <a:r>
              <a:rPr lang="en-IN" sz="1600" dirty="0"/>
              <a:t>                   B01000010,</a:t>
            </a:r>
          </a:p>
          <a:p>
            <a:r>
              <a:rPr lang="en-IN" sz="1600" dirty="0"/>
              <a:t>                   B00100100,</a:t>
            </a:r>
          </a:p>
          <a:p>
            <a:r>
              <a:rPr lang="en-IN" sz="1600" dirty="0"/>
              <a:t>                   B00011000,</a:t>
            </a:r>
          </a:p>
          <a:p>
            <a:r>
              <a:rPr lang="en-IN" sz="1600" dirty="0"/>
              <a:t>                   B00001000,</a:t>
            </a:r>
          </a:p>
          <a:p>
            <a:r>
              <a:rPr lang="en-IN" sz="1600" dirty="0"/>
              <a:t>                   B00001000,</a:t>
            </a:r>
          </a:p>
          <a:p>
            <a:r>
              <a:rPr lang="en-IN" sz="1600" dirty="0"/>
              <a:t>                   B00001000,</a:t>
            </a:r>
          </a:p>
          <a:p>
            <a:r>
              <a:rPr lang="en-IN" sz="1600" dirty="0"/>
              <a:t>                   B00001000},</a:t>
            </a:r>
          </a:p>
          <a:p>
            <a:r>
              <a:rPr lang="en-IN" sz="1600" dirty="0"/>
              <a:t> 	{B01111110,</a:t>
            </a:r>
          </a:p>
          <a:p>
            <a:r>
              <a:rPr lang="en-IN" sz="1600" dirty="0"/>
              <a:t>                   B00000010,</a:t>
            </a:r>
          </a:p>
          <a:p>
            <a:r>
              <a:rPr lang="en-IN" sz="1600" dirty="0"/>
              <a:t>                   B00000100,</a:t>
            </a:r>
          </a:p>
          <a:p>
            <a:r>
              <a:rPr lang="en-IN" sz="1600" dirty="0"/>
              <a:t>                   B00001000,</a:t>
            </a:r>
          </a:p>
          <a:p>
            <a:r>
              <a:rPr lang="en-IN" sz="1600" dirty="0"/>
              <a:t>                   B00010000,</a:t>
            </a:r>
          </a:p>
          <a:p>
            <a:r>
              <a:rPr lang="en-IN" sz="1600" dirty="0"/>
              <a:t>                   B00100000,</a:t>
            </a:r>
          </a:p>
          <a:p>
            <a:r>
              <a:rPr lang="en-IN" sz="1600" dirty="0"/>
              <a:t>                   B01000000,</a:t>
            </a:r>
          </a:p>
          <a:p>
            <a:r>
              <a:rPr lang="en-IN" sz="1600" dirty="0"/>
              <a:t>                   B01111110}};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999120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879</TotalTime>
  <Words>1232</Words>
  <Application>Microsoft Office PowerPoint</Application>
  <PresentationFormat>Widescreen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Cambria Math</vt:lpstr>
      <vt:lpstr>Candara</vt:lpstr>
      <vt:lpstr>Franklin Gothic Book</vt:lpstr>
      <vt:lpstr>Goudy Old Style</vt:lpstr>
      <vt:lpstr>Sitka Display</vt:lpstr>
      <vt:lpstr>Wingdings</vt:lpstr>
      <vt:lpstr>Crop</vt:lpstr>
      <vt:lpstr>PowerPoint Presentation</vt:lpstr>
      <vt:lpstr>INTRODUCTION</vt:lpstr>
      <vt:lpstr>Components used :</vt:lpstr>
      <vt:lpstr>PowerPoint Presentation</vt:lpstr>
      <vt:lpstr>PowerPoint Presentation</vt:lpstr>
      <vt:lpstr>PowerPoint Presentation</vt:lpstr>
      <vt:lpstr>Arduino UNO(UNO R3)</vt:lpstr>
      <vt:lpstr>Circuit Diagram</vt:lpstr>
      <vt:lpstr>Sample Arduino Code (For static characters):</vt:lpstr>
      <vt:lpstr>PowerPoint Presentation</vt:lpstr>
      <vt:lpstr>PowerPoint Presentation</vt:lpstr>
      <vt:lpstr>PowerPoint Presentation</vt:lpstr>
      <vt:lpstr>Sample Arduino Code (Scrolling characters):</vt:lpstr>
      <vt:lpstr>PowerPoint Presentation</vt:lpstr>
      <vt:lpstr>PowerPoint Presentation</vt:lpstr>
      <vt:lpstr>PowerPoint Presentation</vt:lpstr>
      <vt:lpstr>PowerPoint Presentation</vt:lpstr>
      <vt:lpstr>Application: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8×8 LEDMatrix</dc:title>
  <dc:creator>Kapil Agarwal</dc:creator>
  <cp:lastModifiedBy>YOGESH CHAUHAN</cp:lastModifiedBy>
  <cp:revision>27</cp:revision>
  <dcterms:created xsi:type="dcterms:W3CDTF">2019-05-07T13:15:05Z</dcterms:created>
  <dcterms:modified xsi:type="dcterms:W3CDTF">2024-09-01T12:39:00Z</dcterms:modified>
</cp:coreProperties>
</file>