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5"/>
  </p:notesMasterIdLst>
  <p:sldIdLst>
    <p:sldId id="256" r:id="rId3"/>
    <p:sldId id="258" r:id="rId4"/>
    <p:sldId id="260" r:id="rId5"/>
    <p:sldId id="259" r:id="rId6"/>
    <p:sldId id="269" r:id="rId7"/>
    <p:sldId id="272" r:id="rId8"/>
    <p:sldId id="275" r:id="rId9"/>
    <p:sldId id="285" r:id="rId10"/>
    <p:sldId id="276" r:id="rId11"/>
    <p:sldId id="281" r:id="rId12"/>
    <p:sldId id="282" r:id="rId13"/>
    <p:sldId id="283" r:id="rId14"/>
    <p:sldId id="286" r:id="rId15"/>
    <p:sldId id="288" r:id="rId16"/>
    <p:sldId id="287" r:id="rId17"/>
    <p:sldId id="289" r:id="rId18"/>
    <p:sldId id="271" r:id="rId19"/>
    <p:sldId id="274" r:id="rId20"/>
    <p:sldId id="273" r:id="rId21"/>
    <p:sldId id="267" r:id="rId22"/>
    <p:sldId id="262" r:id="rId23"/>
    <p:sldId id="28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2345" autoAdjust="0"/>
  </p:normalViewPr>
  <p:slideViewPr>
    <p:cSldViewPr snapToGrid="0">
      <p:cViewPr varScale="1">
        <p:scale>
          <a:sx n="67" d="100"/>
          <a:sy n="67" d="100"/>
        </p:scale>
        <p:origin x="2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5C4D2-000D-40B0-89EB-10CE9F8DAC12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4B9E3-0AD8-4AB0-B87C-AC314D900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0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4B9E3-0AD8-4AB0-B87C-AC314D9007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17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a dataset which was used for creating a prediction model</a:t>
            </a:r>
          </a:p>
          <a:p>
            <a:r>
              <a:rPr lang="en-US" dirty="0"/>
              <a:t>Data Source</a:t>
            </a:r>
          </a:p>
          <a:p>
            <a:r>
              <a:rPr lang="en-US" dirty="0"/>
              <a:t>Range</a:t>
            </a:r>
          </a:p>
          <a:p>
            <a:r>
              <a:rPr lang="en-US" dirty="0"/>
              <a:t>Target</a:t>
            </a:r>
          </a:p>
          <a:p>
            <a:r>
              <a:rPr lang="en-US" dirty="0"/>
              <a:t>Inputs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4B9E3-0AD8-4AB0-B87C-AC314D9007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82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a dataset which was used for creating a prediction model</a:t>
            </a:r>
          </a:p>
          <a:p>
            <a:r>
              <a:rPr lang="en-US" dirty="0"/>
              <a:t>Data Source</a:t>
            </a:r>
          </a:p>
          <a:p>
            <a:r>
              <a:rPr lang="en-US" dirty="0"/>
              <a:t>Range</a:t>
            </a:r>
          </a:p>
          <a:p>
            <a:r>
              <a:rPr lang="en-US" dirty="0"/>
              <a:t>Target</a:t>
            </a:r>
          </a:p>
          <a:p>
            <a:r>
              <a:rPr lang="en-US" dirty="0"/>
              <a:t>Inputs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4B9E3-0AD8-4AB0-B87C-AC314D9007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34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a dataset which was used for creating a prediction model</a:t>
            </a:r>
          </a:p>
          <a:p>
            <a:r>
              <a:rPr lang="en-US" dirty="0"/>
              <a:t>Data Source</a:t>
            </a:r>
          </a:p>
          <a:p>
            <a:r>
              <a:rPr lang="en-US" dirty="0"/>
              <a:t>Range</a:t>
            </a:r>
          </a:p>
          <a:p>
            <a:r>
              <a:rPr lang="en-US" dirty="0"/>
              <a:t>Target</a:t>
            </a:r>
          </a:p>
          <a:p>
            <a:r>
              <a:rPr lang="en-US" dirty="0"/>
              <a:t>Inputs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4B9E3-0AD8-4AB0-B87C-AC314D9007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3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a dataset which was used for creating a prediction model</a:t>
            </a:r>
          </a:p>
          <a:p>
            <a:r>
              <a:rPr lang="en-US" dirty="0"/>
              <a:t>Data Source</a:t>
            </a:r>
          </a:p>
          <a:p>
            <a:r>
              <a:rPr lang="en-US" dirty="0"/>
              <a:t>Range</a:t>
            </a:r>
          </a:p>
          <a:p>
            <a:r>
              <a:rPr lang="en-US" dirty="0"/>
              <a:t>Target</a:t>
            </a:r>
          </a:p>
          <a:p>
            <a:r>
              <a:rPr lang="en-US" dirty="0"/>
              <a:t>Inputs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4B9E3-0AD8-4AB0-B87C-AC314D9007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8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a dataset which was used for creating a prediction model</a:t>
            </a:r>
          </a:p>
          <a:p>
            <a:r>
              <a:rPr lang="en-US" dirty="0"/>
              <a:t>Data Source</a:t>
            </a:r>
          </a:p>
          <a:p>
            <a:r>
              <a:rPr lang="en-US" dirty="0"/>
              <a:t>Range</a:t>
            </a:r>
          </a:p>
          <a:p>
            <a:r>
              <a:rPr lang="en-US" dirty="0"/>
              <a:t>Target</a:t>
            </a:r>
          </a:p>
          <a:p>
            <a:r>
              <a:rPr lang="en-US" dirty="0"/>
              <a:t>Inputs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4B9E3-0AD8-4AB0-B87C-AC314D9007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23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a dataset which was used for creating a prediction model</a:t>
            </a:r>
          </a:p>
          <a:p>
            <a:r>
              <a:rPr lang="en-US" dirty="0"/>
              <a:t>Data Source</a:t>
            </a:r>
          </a:p>
          <a:p>
            <a:r>
              <a:rPr lang="en-US" dirty="0"/>
              <a:t>Range</a:t>
            </a:r>
          </a:p>
          <a:p>
            <a:r>
              <a:rPr lang="en-US" dirty="0"/>
              <a:t>Target</a:t>
            </a:r>
          </a:p>
          <a:p>
            <a:r>
              <a:rPr lang="en-US" dirty="0"/>
              <a:t>Inputs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4B9E3-0AD8-4AB0-B87C-AC314D9007D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29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Technique Random Forest</a:t>
            </a:r>
          </a:p>
          <a:p>
            <a:r>
              <a:rPr lang="en-US" dirty="0"/>
              <a:t>Accuracy 64.88%</a:t>
            </a:r>
          </a:p>
          <a:p>
            <a:r>
              <a:rPr lang="en-US" dirty="0"/>
              <a:t>Important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4B9E3-0AD8-4AB0-B87C-AC314D9007D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970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 this crime type prediction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4B9E3-0AD8-4AB0-B87C-AC314D9007D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286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a dataset which was used for creating a prediction model</a:t>
            </a:r>
          </a:p>
          <a:p>
            <a:r>
              <a:rPr lang="en-US" dirty="0"/>
              <a:t>Data Source</a:t>
            </a:r>
          </a:p>
          <a:p>
            <a:r>
              <a:rPr lang="en-US" dirty="0"/>
              <a:t>Range</a:t>
            </a:r>
          </a:p>
          <a:p>
            <a:r>
              <a:rPr lang="en-US" dirty="0"/>
              <a:t>Target</a:t>
            </a:r>
          </a:p>
          <a:p>
            <a:r>
              <a:rPr lang="en-US" dirty="0"/>
              <a:t>Inputs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4B9E3-0AD8-4AB0-B87C-AC314D9007D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43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Background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Crime has adversely affected people and their society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Toronto is the fastest-growing city in North America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Its population has been tremendously grown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Toronto Police Service requires more robust responses to serve community safety</a:t>
            </a:r>
          </a:p>
          <a:p>
            <a:r>
              <a:rPr lang="en-US" dirty="0"/>
              <a:t>(</a:t>
            </a:r>
            <a:r>
              <a:rPr lang="en-US" sz="1200" dirty="0">
                <a:effectLst/>
                <a:latin typeface="Arial" panose="020B0604020202020204" pitchFamily="34" charset="0"/>
                <a:ea typeface="游明朝" panose="02020400000000000000" pitchFamily="18" charset="-128"/>
              </a:rPr>
              <a:t>There is a situation that a 911 dispatcher can be unsure of the crime type when the caller unable to describe what is happening, and a police officer cannot clarify the crime type when they hear a call for help.</a:t>
            </a:r>
            <a:r>
              <a:rPr lang="en-US" dirty="0"/>
              <a:t>)</a:t>
            </a:r>
          </a:p>
          <a:p>
            <a:r>
              <a:rPr lang="en-US" dirty="0"/>
              <a:t>Especially, in the case of emergency, life and death depend on even a seconds-delay in response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Problem</a:t>
            </a:r>
          </a:p>
          <a:p>
            <a:r>
              <a:rPr lang="en-US" dirty="0"/>
              <a:t>they need to know the crime tendency in the city and most probable crime type corresponding to corelated features, such as location, time, and premise information.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Solution</a:t>
            </a:r>
          </a:p>
          <a:p>
            <a:r>
              <a:rPr lang="en-US" dirty="0"/>
              <a:t>Provide a crime type prediction model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游明朝" panose="02020400000000000000" pitchFamily="18" charset="-128"/>
              </a:rPr>
              <a:t>Machine learning has been applied in police decision making and optimization in many countries, and Toronto Police Service also has engaged in it and shared open data source regarding crimes.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4B9E3-0AD8-4AB0-B87C-AC314D9007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74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name</a:t>
            </a:r>
          </a:p>
          <a:p>
            <a:r>
              <a:rPr lang="en-US" dirty="0"/>
              <a:t>Objective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Team</a:t>
            </a:r>
          </a:p>
          <a:p>
            <a:r>
              <a:rPr lang="en-US" dirty="0"/>
              <a:t>Time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4B9E3-0AD8-4AB0-B87C-AC314D9007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54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name</a:t>
            </a:r>
          </a:p>
          <a:p>
            <a:r>
              <a:rPr lang="en-US" dirty="0"/>
              <a:t>Objective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Team</a:t>
            </a:r>
          </a:p>
          <a:p>
            <a:r>
              <a:rPr lang="en-US" dirty="0"/>
              <a:t>Time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4B9E3-0AD8-4AB0-B87C-AC314D9007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41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a dataset which was used for creating a prediction model</a:t>
            </a:r>
          </a:p>
          <a:p>
            <a:r>
              <a:rPr lang="en-US" dirty="0"/>
              <a:t>Data Source</a:t>
            </a:r>
          </a:p>
          <a:p>
            <a:r>
              <a:rPr lang="en-US" dirty="0"/>
              <a:t>Range</a:t>
            </a:r>
          </a:p>
          <a:p>
            <a:r>
              <a:rPr lang="en-US" dirty="0"/>
              <a:t>Target</a:t>
            </a:r>
          </a:p>
          <a:p>
            <a:r>
              <a:rPr lang="en-US" dirty="0"/>
              <a:t>Inputs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4B9E3-0AD8-4AB0-B87C-AC314D9007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31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a dataset which was used for creating a prediction model</a:t>
            </a:r>
          </a:p>
          <a:p>
            <a:r>
              <a:rPr lang="en-US" dirty="0"/>
              <a:t>Data Source</a:t>
            </a:r>
          </a:p>
          <a:p>
            <a:r>
              <a:rPr lang="en-US" dirty="0"/>
              <a:t>Range</a:t>
            </a:r>
          </a:p>
          <a:p>
            <a:r>
              <a:rPr lang="en-US" dirty="0"/>
              <a:t>Target</a:t>
            </a:r>
          </a:p>
          <a:p>
            <a:r>
              <a:rPr lang="en-US" dirty="0"/>
              <a:t>Inputs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4B9E3-0AD8-4AB0-B87C-AC314D9007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89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a dataset which was used for creating a prediction model</a:t>
            </a:r>
          </a:p>
          <a:p>
            <a:r>
              <a:rPr lang="en-US" dirty="0"/>
              <a:t>Data Source</a:t>
            </a:r>
          </a:p>
          <a:p>
            <a:r>
              <a:rPr lang="en-US" dirty="0"/>
              <a:t>Range</a:t>
            </a:r>
          </a:p>
          <a:p>
            <a:r>
              <a:rPr lang="en-US" dirty="0"/>
              <a:t>Target</a:t>
            </a:r>
          </a:p>
          <a:p>
            <a:r>
              <a:rPr lang="en-US" dirty="0"/>
              <a:t>Inputs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4B9E3-0AD8-4AB0-B87C-AC314D9007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12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a dataset which was used for creating a prediction model</a:t>
            </a:r>
          </a:p>
          <a:p>
            <a:r>
              <a:rPr lang="en-US" dirty="0"/>
              <a:t>Data Source</a:t>
            </a:r>
          </a:p>
          <a:p>
            <a:r>
              <a:rPr lang="en-US" dirty="0"/>
              <a:t>Range</a:t>
            </a:r>
          </a:p>
          <a:p>
            <a:r>
              <a:rPr lang="en-US" dirty="0"/>
              <a:t>Target</a:t>
            </a:r>
          </a:p>
          <a:p>
            <a:r>
              <a:rPr lang="en-US" dirty="0"/>
              <a:t>Inputs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4B9E3-0AD8-4AB0-B87C-AC314D9007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7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a dataset which was used for creating a prediction model</a:t>
            </a:r>
          </a:p>
          <a:p>
            <a:r>
              <a:rPr lang="en-US" dirty="0"/>
              <a:t>Data Source</a:t>
            </a:r>
          </a:p>
          <a:p>
            <a:r>
              <a:rPr lang="en-US" dirty="0"/>
              <a:t>Range</a:t>
            </a:r>
          </a:p>
          <a:p>
            <a:r>
              <a:rPr lang="en-US" dirty="0"/>
              <a:t>Target</a:t>
            </a:r>
          </a:p>
          <a:p>
            <a:r>
              <a:rPr lang="en-US" dirty="0"/>
              <a:t>Inputs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4B9E3-0AD8-4AB0-B87C-AC314D9007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87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17,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D29E-C01A-4BFE-8C9C-D7F38167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0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17,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D29E-C01A-4BFE-8C9C-D7F38167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8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17,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D29E-C01A-4BFE-8C9C-D7F38167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4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17,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D29E-C01A-4BFE-8C9C-D7F38167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11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17,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D29E-C01A-4BFE-8C9C-D7F38167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5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17,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D29E-C01A-4BFE-8C9C-D7F38167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92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17,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D29E-C01A-4BFE-8C9C-D7F38167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56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17, 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D29E-C01A-4BFE-8C9C-D7F38167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75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17, 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D29E-C01A-4BFE-8C9C-D7F38167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47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17, 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D29E-C01A-4BFE-8C9C-D7F38167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619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17,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D29E-C01A-4BFE-8C9C-D7F38167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0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17,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D29E-C01A-4BFE-8C9C-D7F38167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44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17,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D29E-C01A-4BFE-8C9C-D7F38167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132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17,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D29E-C01A-4BFE-8C9C-D7F38167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436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17,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D29E-C01A-4BFE-8C9C-D7F38167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8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17,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D29E-C01A-4BFE-8C9C-D7F38167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9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17,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D29E-C01A-4BFE-8C9C-D7F38167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8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17, 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D29E-C01A-4BFE-8C9C-D7F38167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1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17, 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D29E-C01A-4BFE-8C9C-D7F38167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87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17, 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D29E-C01A-4BFE-8C9C-D7F38167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9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17,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D29E-C01A-4BFE-8C9C-D7F38167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6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17,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D29E-C01A-4BFE-8C9C-D7F38167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2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August 17,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2D29E-C01A-4BFE-8C9C-D7F38167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4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August 17,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2D29E-C01A-4BFE-8C9C-D7F38167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226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tm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tmp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tmp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tmp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tmp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tmp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tmp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tmp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tmp"/><Relationship Id="rId5" Type="http://schemas.openxmlformats.org/officeDocument/2006/relationships/image" Target="../media/image20.tmp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tmp"/><Relationship Id="rId3" Type="http://schemas.openxmlformats.org/officeDocument/2006/relationships/image" Target="../media/image2.jpg"/><Relationship Id="rId7" Type="http://schemas.openxmlformats.org/officeDocument/2006/relationships/image" Target="../media/image23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tmp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5.tm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tm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hdata.io/blog/what-is-the-cost-to-deploy-and-maintain-a-machine-learning-model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m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mp"/><Relationship Id="rId3" Type="http://schemas.openxmlformats.org/officeDocument/2006/relationships/hyperlink" Target="https://data.torontopolice.on.ca/search?q=crime" TargetMode="External"/><Relationship Id="rId7" Type="http://schemas.openxmlformats.org/officeDocument/2006/relationships/image" Target="../media/image6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0.tmp"/><Relationship Id="rId5" Type="http://schemas.openxmlformats.org/officeDocument/2006/relationships/image" Target="../media/image3.png"/><Relationship Id="rId10" Type="http://schemas.openxmlformats.org/officeDocument/2006/relationships/image" Target="../media/image9.tmp"/><Relationship Id="rId4" Type="http://schemas.openxmlformats.org/officeDocument/2006/relationships/image" Target="../media/image2.jpg"/><Relationship Id="rId9" Type="http://schemas.openxmlformats.org/officeDocument/2006/relationships/image" Target="../media/image8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mp"/><Relationship Id="rId3" Type="http://schemas.openxmlformats.org/officeDocument/2006/relationships/hyperlink" Target="https://data.torontopolice.on.ca/search?q=crime" TargetMode="External"/><Relationship Id="rId7" Type="http://schemas.openxmlformats.org/officeDocument/2006/relationships/image" Target="../media/image6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0.tmp"/><Relationship Id="rId5" Type="http://schemas.openxmlformats.org/officeDocument/2006/relationships/image" Target="../media/image3.png"/><Relationship Id="rId10" Type="http://schemas.openxmlformats.org/officeDocument/2006/relationships/image" Target="../media/image9.tmp"/><Relationship Id="rId4" Type="http://schemas.openxmlformats.org/officeDocument/2006/relationships/image" Target="../media/image2.jpg"/><Relationship Id="rId9" Type="http://schemas.openxmlformats.org/officeDocument/2006/relationships/image" Target="../media/image8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9D5C-5E16-7B86-5290-FDCAD7881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87995"/>
            <a:ext cx="77724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6700" b="1" dirty="0"/>
              <a:t>Crime Type Prediction</a:t>
            </a:r>
            <a:br>
              <a:rPr lang="en-US" b="1" dirty="0"/>
            </a:br>
            <a:r>
              <a:rPr lang="en-US" sz="3100" b="1" dirty="0"/>
              <a:t>Presentation to the Toronto Police Services Board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2B829-53E4-1DBC-74EF-18E6EDCF7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260150"/>
            <a:ext cx="6858000" cy="1655762"/>
          </a:xfrm>
        </p:spPr>
        <p:txBody>
          <a:bodyPr/>
          <a:lstStyle/>
          <a:p>
            <a:r>
              <a:rPr lang="en-US" dirty="0"/>
              <a:t>Analytics &amp; Innovation Unit</a:t>
            </a:r>
          </a:p>
          <a:p>
            <a:r>
              <a:rPr lang="en-US" dirty="0"/>
              <a:t>Yuko Kurokawa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B8B5047-D8DE-784B-AA82-CCED5C4AB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838"/>
            <a:ext cx="9158549" cy="250580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75A86-D3FA-6791-1C06-6C9A0E00B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17, 2022</a:t>
            </a:r>
          </a:p>
        </p:txBody>
      </p:sp>
    </p:spTree>
    <p:extLst>
      <p:ext uri="{BB962C8B-B14F-4D97-AF65-F5344CB8AC3E}">
        <p14:creationId xmlns:p14="http://schemas.microsoft.com/office/powerpoint/2010/main" val="43707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5">
            <a:extLst>
              <a:ext uri="{FF2B5EF4-FFF2-40B4-BE49-F238E27FC236}">
                <a16:creationId xmlns:a16="http://schemas.microsoft.com/office/drawing/2014/main" id="{7B52433A-4C6E-182E-B50A-55ADD919CB11}"/>
              </a:ext>
            </a:extLst>
          </p:cNvPr>
          <p:cNvGrpSpPr/>
          <p:nvPr/>
        </p:nvGrpSpPr>
        <p:grpSpPr>
          <a:xfrm>
            <a:off x="0" y="27297"/>
            <a:ext cx="9141764" cy="1001404"/>
            <a:chOff x="0" y="0"/>
            <a:chExt cx="9141764" cy="1709547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E471A357-8B4C-7796-62A8-615CB5BE81E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81351" y="0"/>
              <a:ext cx="6460362" cy="1709039"/>
            </a:xfrm>
            <a:prstGeom prst="rect">
              <a:avLst/>
            </a:prstGeom>
          </p:spPr>
        </p:pic>
        <p:pic>
          <p:nvPicPr>
            <p:cNvPr id="6" name="object 7">
              <a:extLst>
                <a:ext uri="{FF2B5EF4-FFF2-40B4-BE49-F238E27FC236}">
                  <a16:creationId xmlns:a16="http://schemas.microsoft.com/office/drawing/2014/main" id="{BCB18599-7F9A-19DB-5F97-82807C41F7F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9141764" cy="1709547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CEF8195-ADCB-D5A8-B883-A80D55C48F5C}"/>
              </a:ext>
            </a:extLst>
          </p:cNvPr>
          <p:cNvSpPr/>
          <p:nvPr/>
        </p:nvSpPr>
        <p:spPr>
          <a:xfrm>
            <a:off x="957106" y="136524"/>
            <a:ext cx="7227551" cy="853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-Month-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3A50B7-3A06-7FE4-A792-83248ECCD5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86" y="1028403"/>
            <a:ext cx="8664590" cy="5641942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274813D-360A-7945-B737-B2BF9311B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17, 2022</a:t>
            </a:r>
          </a:p>
        </p:txBody>
      </p:sp>
    </p:spTree>
    <p:extLst>
      <p:ext uri="{BB962C8B-B14F-4D97-AF65-F5344CB8AC3E}">
        <p14:creationId xmlns:p14="http://schemas.microsoft.com/office/powerpoint/2010/main" val="4086484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5">
            <a:extLst>
              <a:ext uri="{FF2B5EF4-FFF2-40B4-BE49-F238E27FC236}">
                <a16:creationId xmlns:a16="http://schemas.microsoft.com/office/drawing/2014/main" id="{7B52433A-4C6E-182E-B50A-55ADD919CB11}"/>
              </a:ext>
            </a:extLst>
          </p:cNvPr>
          <p:cNvGrpSpPr/>
          <p:nvPr/>
        </p:nvGrpSpPr>
        <p:grpSpPr>
          <a:xfrm>
            <a:off x="0" y="27297"/>
            <a:ext cx="9141764" cy="1001404"/>
            <a:chOff x="0" y="0"/>
            <a:chExt cx="9141764" cy="1709547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E471A357-8B4C-7796-62A8-615CB5BE81E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81351" y="0"/>
              <a:ext cx="6460362" cy="1709039"/>
            </a:xfrm>
            <a:prstGeom prst="rect">
              <a:avLst/>
            </a:prstGeom>
          </p:spPr>
        </p:pic>
        <p:pic>
          <p:nvPicPr>
            <p:cNvPr id="6" name="object 7">
              <a:extLst>
                <a:ext uri="{FF2B5EF4-FFF2-40B4-BE49-F238E27FC236}">
                  <a16:creationId xmlns:a16="http://schemas.microsoft.com/office/drawing/2014/main" id="{BCB18599-7F9A-19DB-5F97-82807C41F7F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9141764" cy="1709547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CEF8195-ADCB-D5A8-B883-A80D55C48F5C}"/>
              </a:ext>
            </a:extLst>
          </p:cNvPr>
          <p:cNvSpPr/>
          <p:nvPr/>
        </p:nvSpPr>
        <p:spPr>
          <a:xfrm>
            <a:off x="957106" y="136524"/>
            <a:ext cx="7227551" cy="853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-Day-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274813D-360A-7945-B737-B2BF9311B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17, 2022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74797D-47F3-2A08-AFFC-F4988636A6D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43" y="1312986"/>
            <a:ext cx="8684913" cy="500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41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5">
            <a:extLst>
              <a:ext uri="{FF2B5EF4-FFF2-40B4-BE49-F238E27FC236}">
                <a16:creationId xmlns:a16="http://schemas.microsoft.com/office/drawing/2014/main" id="{7B52433A-4C6E-182E-B50A-55ADD919CB11}"/>
              </a:ext>
            </a:extLst>
          </p:cNvPr>
          <p:cNvGrpSpPr/>
          <p:nvPr/>
        </p:nvGrpSpPr>
        <p:grpSpPr>
          <a:xfrm>
            <a:off x="0" y="27297"/>
            <a:ext cx="9141764" cy="1001404"/>
            <a:chOff x="0" y="0"/>
            <a:chExt cx="9141764" cy="1709547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E471A357-8B4C-7796-62A8-615CB5BE81E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81351" y="0"/>
              <a:ext cx="6460362" cy="1709039"/>
            </a:xfrm>
            <a:prstGeom prst="rect">
              <a:avLst/>
            </a:prstGeom>
          </p:spPr>
        </p:pic>
        <p:pic>
          <p:nvPicPr>
            <p:cNvPr id="6" name="object 7">
              <a:extLst>
                <a:ext uri="{FF2B5EF4-FFF2-40B4-BE49-F238E27FC236}">
                  <a16:creationId xmlns:a16="http://schemas.microsoft.com/office/drawing/2014/main" id="{BCB18599-7F9A-19DB-5F97-82807C41F7F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9141764" cy="1709547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CEF8195-ADCB-D5A8-B883-A80D55C48F5C}"/>
              </a:ext>
            </a:extLst>
          </p:cNvPr>
          <p:cNvSpPr/>
          <p:nvPr/>
        </p:nvSpPr>
        <p:spPr>
          <a:xfrm>
            <a:off x="957106" y="136524"/>
            <a:ext cx="7227551" cy="853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-Hour-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19F16D-66BA-9ED5-955E-279E90A055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20" y="1099191"/>
            <a:ext cx="8474922" cy="5583846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274813D-360A-7945-B737-B2BF9311B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17, 2022</a:t>
            </a:r>
          </a:p>
        </p:txBody>
      </p:sp>
    </p:spTree>
    <p:extLst>
      <p:ext uri="{BB962C8B-B14F-4D97-AF65-F5344CB8AC3E}">
        <p14:creationId xmlns:p14="http://schemas.microsoft.com/office/powerpoint/2010/main" val="3674540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5">
            <a:extLst>
              <a:ext uri="{FF2B5EF4-FFF2-40B4-BE49-F238E27FC236}">
                <a16:creationId xmlns:a16="http://schemas.microsoft.com/office/drawing/2014/main" id="{7B52433A-4C6E-182E-B50A-55ADD919CB11}"/>
              </a:ext>
            </a:extLst>
          </p:cNvPr>
          <p:cNvGrpSpPr/>
          <p:nvPr/>
        </p:nvGrpSpPr>
        <p:grpSpPr>
          <a:xfrm>
            <a:off x="0" y="27297"/>
            <a:ext cx="9141764" cy="1001404"/>
            <a:chOff x="0" y="0"/>
            <a:chExt cx="9141764" cy="1709547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E471A357-8B4C-7796-62A8-615CB5BE81E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81351" y="0"/>
              <a:ext cx="6460362" cy="1709039"/>
            </a:xfrm>
            <a:prstGeom prst="rect">
              <a:avLst/>
            </a:prstGeom>
          </p:spPr>
        </p:pic>
        <p:pic>
          <p:nvPicPr>
            <p:cNvPr id="6" name="object 7">
              <a:extLst>
                <a:ext uri="{FF2B5EF4-FFF2-40B4-BE49-F238E27FC236}">
                  <a16:creationId xmlns:a16="http://schemas.microsoft.com/office/drawing/2014/main" id="{BCB18599-7F9A-19DB-5F97-82807C41F7F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9141764" cy="1709547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CEF8195-ADCB-D5A8-B883-A80D55C48F5C}"/>
              </a:ext>
            </a:extLst>
          </p:cNvPr>
          <p:cNvSpPr/>
          <p:nvPr/>
        </p:nvSpPr>
        <p:spPr>
          <a:xfrm>
            <a:off x="957106" y="136524"/>
            <a:ext cx="7227551" cy="853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-Longitude-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274813D-360A-7945-B737-B2BF9311B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17, 2022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2CB4EA-CA00-7937-68B7-029BECE09B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53" y="1851560"/>
            <a:ext cx="6067456" cy="418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72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5">
            <a:extLst>
              <a:ext uri="{FF2B5EF4-FFF2-40B4-BE49-F238E27FC236}">
                <a16:creationId xmlns:a16="http://schemas.microsoft.com/office/drawing/2014/main" id="{7B52433A-4C6E-182E-B50A-55ADD919CB11}"/>
              </a:ext>
            </a:extLst>
          </p:cNvPr>
          <p:cNvGrpSpPr/>
          <p:nvPr/>
        </p:nvGrpSpPr>
        <p:grpSpPr>
          <a:xfrm>
            <a:off x="0" y="27297"/>
            <a:ext cx="9141764" cy="1001404"/>
            <a:chOff x="0" y="0"/>
            <a:chExt cx="9141764" cy="1709547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E471A357-8B4C-7796-62A8-615CB5BE81E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81351" y="0"/>
              <a:ext cx="6460362" cy="1709039"/>
            </a:xfrm>
            <a:prstGeom prst="rect">
              <a:avLst/>
            </a:prstGeom>
          </p:spPr>
        </p:pic>
        <p:pic>
          <p:nvPicPr>
            <p:cNvPr id="6" name="object 7">
              <a:extLst>
                <a:ext uri="{FF2B5EF4-FFF2-40B4-BE49-F238E27FC236}">
                  <a16:creationId xmlns:a16="http://schemas.microsoft.com/office/drawing/2014/main" id="{BCB18599-7F9A-19DB-5F97-82807C41F7F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9141764" cy="1709547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CEF8195-ADCB-D5A8-B883-A80D55C48F5C}"/>
              </a:ext>
            </a:extLst>
          </p:cNvPr>
          <p:cNvSpPr/>
          <p:nvPr/>
        </p:nvSpPr>
        <p:spPr>
          <a:xfrm>
            <a:off x="957106" y="136524"/>
            <a:ext cx="7227551" cy="853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-Longitude(After)-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274813D-360A-7945-B737-B2BF9311B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17, 2022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3498E4-C60C-9AC5-1A5A-C0CE830994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440" y="1680210"/>
            <a:ext cx="6097119" cy="421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5">
            <a:extLst>
              <a:ext uri="{FF2B5EF4-FFF2-40B4-BE49-F238E27FC236}">
                <a16:creationId xmlns:a16="http://schemas.microsoft.com/office/drawing/2014/main" id="{7B52433A-4C6E-182E-B50A-55ADD919CB11}"/>
              </a:ext>
            </a:extLst>
          </p:cNvPr>
          <p:cNvGrpSpPr/>
          <p:nvPr/>
        </p:nvGrpSpPr>
        <p:grpSpPr>
          <a:xfrm>
            <a:off x="0" y="27297"/>
            <a:ext cx="9141764" cy="1001404"/>
            <a:chOff x="0" y="0"/>
            <a:chExt cx="9141764" cy="1709547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E471A357-8B4C-7796-62A8-615CB5BE81E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81351" y="0"/>
              <a:ext cx="6460362" cy="1709039"/>
            </a:xfrm>
            <a:prstGeom prst="rect">
              <a:avLst/>
            </a:prstGeom>
          </p:spPr>
        </p:pic>
        <p:pic>
          <p:nvPicPr>
            <p:cNvPr id="6" name="object 7">
              <a:extLst>
                <a:ext uri="{FF2B5EF4-FFF2-40B4-BE49-F238E27FC236}">
                  <a16:creationId xmlns:a16="http://schemas.microsoft.com/office/drawing/2014/main" id="{BCB18599-7F9A-19DB-5F97-82807C41F7F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9141764" cy="1709547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CEF8195-ADCB-D5A8-B883-A80D55C48F5C}"/>
              </a:ext>
            </a:extLst>
          </p:cNvPr>
          <p:cNvSpPr/>
          <p:nvPr/>
        </p:nvSpPr>
        <p:spPr>
          <a:xfrm>
            <a:off x="957106" y="136524"/>
            <a:ext cx="7227551" cy="853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-Latitude-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274813D-360A-7945-B737-B2BF9311B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17, 2022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D585DB-A2B9-9E0C-70E2-D5A3C341FA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489" y="1958975"/>
            <a:ext cx="5787022" cy="389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34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5">
            <a:extLst>
              <a:ext uri="{FF2B5EF4-FFF2-40B4-BE49-F238E27FC236}">
                <a16:creationId xmlns:a16="http://schemas.microsoft.com/office/drawing/2014/main" id="{7B52433A-4C6E-182E-B50A-55ADD919CB11}"/>
              </a:ext>
            </a:extLst>
          </p:cNvPr>
          <p:cNvGrpSpPr/>
          <p:nvPr/>
        </p:nvGrpSpPr>
        <p:grpSpPr>
          <a:xfrm>
            <a:off x="0" y="27297"/>
            <a:ext cx="9141764" cy="1001404"/>
            <a:chOff x="0" y="0"/>
            <a:chExt cx="9141764" cy="1709547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E471A357-8B4C-7796-62A8-615CB5BE81E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81351" y="0"/>
              <a:ext cx="6460362" cy="1709039"/>
            </a:xfrm>
            <a:prstGeom prst="rect">
              <a:avLst/>
            </a:prstGeom>
          </p:spPr>
        </p:pic>
        <p:pic>
          <p:nvPicPr>
            <p:cNvPr id="6" name="object 7">
              <a:extLst>
                <a:ext uri="{FF2B5EF4-FFF2-40B4-BE49-F238E27FC236}">
                  <a16:creationId xmlns:a16="http://schemas.microsoft.com/office/drawing/2014/main" id="{BCB18599-7F9A-19DB-5F97-82807C41F7F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9141764" cy="1709547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CEF8195-ADCB-D5A8-B883-A80D55C48F5C}"/>
              </a:ext>
            </a:extLst>
          </p:cNvPr>
          <p:cNvSpPr/>
          <p:nvPr/>
        </p:nvSpPr>
        <p:spPr>
          <a:xfrm>
            <a:off x="957106" y="136524"/>
            <a:ext cx="7227551" cy="853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-Latitude(After)-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274813D-360A-7945-B737-B2BF9311B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17, 2022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6D1050-C75A-2596-40E9-C90161D60E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64" y="2019300"/>
            <a:ext cx="5818872" cy="392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92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09ABA-97DF-DC8B-B56E-29C9582F0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object 5">
            <a:extLst>
              <a:ext uri="{FF2B5EF4-FFF2-40B4-BE49-F238E27FC236}">
                <a16:creationId xmlns:a16="http://schemas.microsoft.com/office/drawing/2014/main" id="{7B52433A-4C6E-182E-B50A-55ADD919CB11}"/>
              </a:ext>
            </a:extLst>
          </p:cNvPr>
          <p:cNvGrpSpPr/>
          <p:nvPr/>
        </p:nvGrpSpPr>
        <p:grpSpPr>
          <a:xfrm>
            <a:off x="0" y="27296"/>
            <a:ext cx="9142095" cy="2352675"/>
            <a:chOff x="0" y="0"/>
            <a:chExt cx="9142095" cy="2352675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E471A357-8B4C-7796-62A8-615CB5BE81E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1351" y="0"/>
              <a:ext cx="6460362" cy="1709039"/>
            </a:xfrm>
            <a:prstGeom prst="rect">
              <a:avLst/>
            </a:prstGeom>
          </p:spPr>
        </p:pic>
        <p:pic>
          <p:nvPicPr>
            <p:cNvPr id="6" name="object 7">
              <a:extLst>
                <a:ext uri="{FF2B5EF4-FFF2-40B4-BE49-F238E27FC236}">
                  <a16:creationId xmlns:a16="http://schemas.microsoft.com/office/drawing/2014/main" id="{BCB18599-7F9A-19DB-5F97-82807C41F7F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1764" cy="1709547"/>
            </a:xfrm>
            <a:prstGeom prst="rect">
              <a:avLst/>
            </a:prstGeom>
          </p:spPr>
        </p:pic>
        <p:pic>
          <p:nvPicPr>
            <p:cNvPr id="7" name="object 8">
              <a:extLst>
                <a:ext uri="{FF2B5EF4-FFF2-40B4-BE49-F238E27FC236}">
                  <a16:creationId xmlns:a16="http://schemas.microsoft.com/office/drawing/2014/main" id="{F0D01A99-D6D3-601A-3272-2F8F86D0A91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6304" y="186763"/>
              <a:ext cx="1915064" cy="2165680"/>
            </a:xfrm>
            <a:prstGeom prst="rect">
              <a:avLst/>
            </a:prstGeom>
          </p:spPr>
        </p:pic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274813D-360A-7945-B737-B2BF9311B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17, 2022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EF8195-ADCB-D5A8-B883-A80D55C48F5C}"/>
              </a:ext>
            </a:extLst>
          </p:cNvPr>
          <p:cNvSpPr/>
          <p:nvPr/>
        </p:nvSpPr>
        <p:spPr>
          <a:xfrm>
            <a:off x="3243072" y="503429"/>
            <a:ext cx="5264639" cy="853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000" b="1" dirty="0"/>
              <a:t>Modeling </a:t>
            </a:r>
          </a:p>
          <a:p>
            <a:pPr algn="r"/>
            <a:r>
              <a:rPr lang="en-US" sz="4000" b="1" dirty="0"/>
              <a:t>-Concept-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E537666-90AD-4622-1776-5088F460B03A}"/>
              </a:ext>
            </a:extLst>
          </p:cNvPr>
          <p:cNvGrpSpPr/>
          <p:nvPr/>
        </p:nvGrpSpPr>
        <p:grpSpPr>
          <a:xfrm>
            <a:off x="3908195" y="4259213"/>
            <a:ext cx="1327609" cy="1144491"/>
            <a:chOff x="3908195" y="3536194"/>
            <a:chExt cx="1327609" cy="114449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08DBAAC-5E88-8B8D-DCA1-DC0C465A6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8195" y="3536194"/>
              <a:ext cx="1327609" cy="114449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B2EB57-E40A-A07A-468D-90B5916CFDFD}"/>
                </a:ext>
              </a:extLst>
            </p:cNvPr>
            <p:cNvSpPr txBox="1"/>
            <p:nvPr/>
          </p:nvSpPr>
          <p:spPr>
            <a:xfrm>
              <a:off x="4146698" y="3774559"/>
              <a:ext cx="829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Model</a:t>
              </a:r>
            </a:p>
          </p:txBody>
        </p:sp>
      </p:grpSp>
      <p:sp>
        <p:nvSpPr>
          <p:cNvPr id="15" name="Callout: Down Arrow 14">
            <a:extLst>
              <a:ext uri="{FF2B5EF4-FFF2-40B4-BE49-F238E27FC236}">
                <a16:creationId xmlns:a16="http://schemas.microsoft.com/office/drawing/2014/main" id="{9518BFB7-DFC3-F293-60C1-1C2182E9765D}"/>
              </a:ext>
            </a:extLst>
          </p:cNvPr>
          <p:cNvSpPr/>
          <p:nvPr/>
        </p:nvSpPr>
        <p:spPr>
          <a:xfrm>
            <a:off x="1095153" y="3202966"/>
            <a:ext cx="6944571" cy="1069417"/>
          </a:xfrm>
          <a:prstGeom prst="downArrowCallout">
            <a:avLst>
              <a:gd name="adj1" fmla="val 15710"/>
              <a:gd name="adj2" fmla="val 25000"/>
              <a:gd name="adj3" fmla="val 25000"/>
              <a:gd name="adj4" fmla="val 6497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Longitude, Latitude, Premise Type, Month, Day, Day of Week, Hour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FC40FA-D969-8DCF-3ABA-F1A5BFEE31A4}"/>
              </a:ext>
            </a:extLst>
          </p:cNvPr>
          <p:cNvSpPr txBox="1"/>
          <p:nvPr/>
        </p:nvSpPr>
        <p:spPr>
          <a:xfrm>
            <a:off x="4976038" y="3934048"/>
            <a:ext cx="82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highlight>
                  <a:srgbClr val="FFFF00"/>
                </a:highlight>
              </a:rPr>
              <a:t>Input!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32CA5ED9-F287-8D00-C745-CF507E5A2140}"/>
              </a:ext>
            </a:extLst>
          </p:cNvPr>
          <p:cNvSpPr/>
          <p:nvPr/>
        </p:nvSpPr>
        <p:spPr>
          <a:xfrm>
            <a:off x="4250985" y="5461411"/>
            <a:ext cx="620759" cy="450294"/>
          </a:xfrm>
          <a:prstGeom prst="downArrow">
            <a:avLst>
              <a:gd name="adj1" fmla="val 26021"/>
              <a:gd name="adj2" fmla="val 6416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535ADB9-FB65-9563-D606-18D2A00D3B7E}"/>
              </a:ext>
            </a:extLst>
          </p:cNvPr>
          <p:cNvSpPr/>
          <p:nvPr/>
        </p:nvSpPr>
        <p:spPr>
          <a:xfrm>
            <a:off x="2674085" y="5984212"/>
            <a:ext cx="3774558" cy="67155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Predicted Crime Type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47923B-1B94-6ABB-8D9F-918E72B77787}"/>
              </a:ext>
            </a:extLst>
          </p:cNvPr>
          <p:cNvGrpSpPr/>
          <p:nvPr/>
        </p:nvGrpSpPr>
        <p:grpSpPr>
          <a:xfrm>
            <a:off x="3053135" y="1624457"/>
            <a:ext cx="3016457" cy="1625783"/>
            <a:chOff x="3147236" y="5384277"/>
            <a:chExt cx="2393831" cy="1245379"/>
          </a:xfrm>
          <a:solidFill>
            <a:srgbClr val="FFCCCC"/>
          </a:solidFill>
        </p:grpSpPr>
        <p:sp>
          <p:nvSpPr>
            <p:cNvPr id="31" name="Explosion: 14 Points 30">
              <a:extLst>
                <a:ext uri="{FF2B5EF4-FFF2-40B4-BE49-F238E27FC236}">
                  <a16:creationId xmlns:a16="http://schemas.microsoft.com/office/drawing/2014/main" id="{4FBFBF48-1EB5-25BD-AE29-D7EC8CF5F7C7}"/>
                </a:ext>
              </a:extLst>
            </p:cNvPr>
            <p:cNvSpPr/>
            <p:nvPr/>
          </p:nvSpPr>
          <p:spPr>
            <a:xfrm>
              <a:off x="3147236" y="5384277"/>
              <a:ext cx="2393831" cy="1245379"/>
            </a:xfrm>
            <a:prstGeom prst="irregularSeal2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7D5F528-D0C5-9441-7BD1-2C7AB59D973A}"/>
                </a:ext>
              </a:extLst>
            </p:cNvPr>
            <p:cNvSpPr txBox="1"/>
            <p:nvPr/>
          </p:nvSpPr>
          <p:spPr>
            <a:xfrm>
              <a:off x="3632011" y="5875647"/>
              <a:ext cx="1277686" cy="30722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Call For Help!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12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09ABA-97DF-DC8B-B56E-29C9582F0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object 5">
            <a:extLst>
              <a:ext uri="{FF2B5EF4-FFF2-40B4-BE49-F238E27FC236}">
                <a16:creationId xmlns:a16="http://schemas.microsoft.com/office/drawing/2014/main" id="{7B52433A-4C6E-182E-B50A-55ADD919CB11}"/>
              </a:ext>
            </a:extLst>
          </p:cNvPr>
          <p:cNvGrpSpPr/>
          <p:nvPr/>
        </p:nvGrpSpPr>
        <p:grpSpPr>
          <a:xfrm>
            <a:off x="0" y="27296"/>
            <a:ext cx="9142095" cy="2352675"/>
            <a:chOff x="0" y="0"/>
            <a:chExt cx="9142095" cy="2352675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E471A357-8B4C-7796-62A8-615CB5BE81E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1351" y="0"/>
              <a:ext cx="6460362" cy="1709039"/>
            </a:xfrm>
            <a:prstGeom prst="rect">
              <a:avLst/>
            </a:prstGeom>
          </p:spPr>
        </p:pic>
        <p:pic>
          <p:nvPicPr>
            <p:cNvPr id="6" name="object 7">
              <a:extLst>
                <a:ext uri="{FF2B5EF4-FFF2-40B4-BE49-F238E27FC236}">
                  <a16:creationId xmlns:a16="http://schemas.microsoft.com/office/drawing/2014/main" id="{BCB18599-7F9A-19DB-5F97-82807C41F7F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1764" cy="1709547"/>
            </a:xfrm>
            <a:prstGeom prst="rect">
              <a:avLst/>
            </a:prstGeom>
          </p:spPr>
        </p:pic>
        <p:pic>
          <p:nvPicPr>
            <p:cNvPr id="7" name="object 8">
              <a:extLst>
                <a:ext uri="{FF2B5EF4-FFF2-40B4-BE49-F238E27FC236}">
                  <a16:creationId xmlns:a16="http://schemas.microsoft.com/office/drawing/2014/main" id="{F0D01A99-D6D3-601A-3272-2F8F86D0A91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6304" y="186763"/>
              <a:ext cx="1915064" cy="2165680"/>
            </a:xfrm>
            <a:prstGeom prst="rect">
              <a:avLst/>
            </a:prstGeom>
          </p:spPr>
        </p:pic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274813D-360A-7945-B737-B2BF9311B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17, 2022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EF8195-ADCB-D5A8-B883-A80D55C48F5C}"/>
              </a:ext>
            </a:extLst>
          </p:cNvPr>
          <p:cNvSpPr/>
          <p:nvPr/>
        </p:nvSpPr>
        <p:spPr>
          <a:xfrm>
            <a:off x="3243072" y="503429"/>
            <a:ext cx="5264639" cy="853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000" b="1" dirty="0"/>
              <a:t>Modeling </a:t>
            </a:r>
          </a:p>
          <a:p>
            <a:pPr algn="r"/>
            <a:r>
              <a:rPr lang="en-US" sz="4000" b="1" dirty="0"/>
              <a:t>-Example-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E537666-90AD-4622-1776-5088F460B03A}"/>
              </a:ext>
            </a:extLst>
          </p:cNvPr>
          <p:cNvGrpSpPr/>
          <p:nvPr/>
        </p:nvGrpSpPr>
        <p:grpSpPr>
          <a:xfrm>
            <a:off x="3908195" y="4259213"/>
            <a:ext cx="1327609" cy="1144491"/>
            <a:chOff x="3908195" y="3536194"/>
            <a:chExt cx="1327609" cy="114449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08DBAAC-5E88-8B8D-DCA1-DC0C465A6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8195" y="3536194"/>
              <a:ext cx="1327609" cy="114449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B2EB57-E40A-A07A-468D-90B5916CFDFD}"/>
                </a:ext>
              </a:extLst>
            </p:cNvPr>
            <p:cNvSpPr txBox="1"/>
            <p:nvPr/>
          </p:nvSpPr>
          <p:spPr>
            <a:xfrm>
              <a:off x="4146698" y="3774559"/>
              <a:ext cx="829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Model</a:t>
              </a:r>
            </a:p>
          </p:txBody>
        </p:sp>
      </p:grpSp>
      <p:sp>
        <p:nvSpPr>
          <p:cNvPr id="15" name="Callout: Down Arrow 14">
            <a:extLst>
              <a:ext uri="{FF2B5EF4-FFF2-40B4-BE49-F238E27FC236}">
                <a16:creationId xmlns:a16="http://schemas.microsoft.com/office/drawing/2014/main" id="{9518BFB7-DFC3-F293-60C1-1C2182E9765D}"/>
              </a:ext>
            </a:extLst>
          </p:cNvPr>
          <p:cNvSpPr/>
          <p:nvPr/>
        </p:nvSpPr>
        <p:spPr>
          <a:xfrm>
            <a:off x="1095153" y="3202966"/>
            <a:ext cx="6944571" cy="1069417"/>
          </a:xfrm>
          <a:prstGeom prst="downArrowCallout">
            <a:avLst>
              <a:gd name="adj1" fmla="val 15710"/>
              <a:gd name="adj2" fmla="val 25000"/>
              <a:gd name="adj3" fmla="val 25000"/>
              <a:gd name="adj4" fmla="val 6497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Longitude[-79.616890], Latitude[43.723754], Premise Type[Outside], Month[January], Day[12th], Day of Week[Sunday], Hour[10pm]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FC40FA-D969-8DCF-3ABA-F1A5BFEE31A4}"/>
              </a:ext>
            </a:extLst>
          </p:cNvPr>
          <p:cNvSpPr txBox="1"/>
          <p:nvPr/>
        </p:nvSpPr>
        <p:spPr>
          <a:xfrm>
            <a:off x="4976038" y="3934048"/>
            <a:ext cx="82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highlight>
                  <a:srgbClr val="FFFF00"/>
                </a:highlight>
              </a:rPr>
              <a:t>Input!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32CA5ED9-F287-8D00-C745-CF507E5A2140}"/>
              </a:ext>
            </a:extLst>
          </p:cNvPr>
          <p:cNvSpPr/>
          <p:nvPr/>
        </p:nvSpPr>
        <p:spPr>
          <a:xfrm>
            <a:off x="4250985" y="5461411"/>
            <a:ext cx="620759" cy="450294"/>
          </a:xfrm>
          <a:prstGeom prst="downArrow">
            <a:avLst>
              <a:gd name="adj1" fmla="val 26021"/>
              <a:gd name="adj2" fmla="val 6416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B0ECB46-36AD-7522-E6C4-A7301307AD28}"/>
              </a:ext>
            </a:extLst>
          </p:cNvPr>
          <p:cNvGrpSpPr/>
          <p:nvPr/>
        </p:nvGrpSpPr>
        <p:grpSpPr>
          <a:xfrm>
            <a:off x="3053135" y="1624457"/>
            <a:ext cx="3016457" cy="1625783"/>
            <a:chOff x="3147236" y="5384277"/>
            <a:chExt cx="2393831" cy="1245379"/>
          </a:xfrm>
          <a:solidFill>
            <a:srgbClr val="FFCCCC"/>
          </a:solidFill>
        </p:grpSpPr>
        <p:sp>
          <p:nvSpPr>
            <p:cNvPr id="14" name="Explosion: 14 Points 13">
              <a:extLst>
                <a:ext uri="{FF2B5EF4-FFF2-40B4-BE49-F238E27FC236}">
                  <a16:creationId xmlns:a16="http://schemas.microsoft.com/office/drawing/2014/main" id="{2E141CB1-6546-CA13-9C4C-B4C48EF6F259}"/>
                </a:ext>
              </a:extLst>
            </p:cNvPr>
            <p:cNvSpPr/>
            <p:nvPr/>
          </p:nvSpPr>
          <p:spPr>
            <a:xfrm>
              <a:off x="3147236" y="5384277"/>
              <a:ext cx="2393831" cy="1245379"/>
            </a:xfrm>
            <a:prstGeom prst="irregularSeal2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2DACF4-CF17-9A2D-12E0-E82DC0C8B389}"/>
                </a:ext>
              </a:extLst>
            </p:cNvPr>
            <p:cNvSpPr txBox="1"/>
            <p:nvPr/>
          </p:nvSpPr>
          <p:spPr>
            <a:xfrm>
              <a:off x="3632011" y="5875647"/>
              <a:ext cx="1277686" cy="30722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Call For Help!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ED531A3-DF16-0E6A-52A4-51E6A037256C}"/>
              </a:ext>
            </a:extLst>
          </p:cNvPr>
          <p:cNvGrpSpPr/>
          <p:nvPr/>
        </p:nvGrpSpPr>
        <p:grpSpPr>
          <a:xfrm>
            <a:off x="2432993" y="6092363"/>
            <a:ext cx="4256742" cy="589970"/>
            <a:chOff x="3782982" y="6059586"/>
            <a:chExt cx="4256742" cy="58997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7C4B479-E189-D199-0938-880882D8A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2402" y="6059586"/>
              <a:ext cx="607322" cy="58997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CC1BF5D9-1BA6-8EB1-DC9A-E12733444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2982" y="6169905"/>
              <a:ext cx="3661199" cy="369331"/>
            </a:xfrm>
            <a:prstGeom prst="rect">
              <a:avLst/>
            </a:prstGeom>
          </p:spPr>
        </p:pic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8700AB7-0034-259F-AC11-01007B992570}"/>
                </a:ext>
              </a:extLst>
            </p:cNvPr>
            <p:cNvSpPr/>
            <p:nvPr/>
          </p:nvSpPr>
          <p:spPr>
            <a:xfrm>
              <a:off x="3782982" y="6059586"/>
              <a:ext cx="4256742" cy="589970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  <a:effectLst>
              <a:glow rad="101600">
                <a:srgbClr val="FF0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166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09ABA-97DF-DC8B-B56E-29C9582F0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object 5">
            <a:extLst>
              <a:ext uri="{FF2B5EF4-FFF2-40B4-BE49-F238E27FC236}">
                <a16:creationId xmlns:a16="http://schemas.microsoft.com/office/drawing/2014/main" id="{7B52433A-4C6E-182E-B50A-55ADD919CB11}"/>
              </a:ext>
            </a:extLst>
          </p:cNvPr>
          <p:cNvGrpSpPr/>
          <p:nvPr/>
        </p:nvGrpSpPr>
        <p:grpSpPr>
          <a:xfrm>
            <a:off x="0" y="27296"/>
            <a:ext cx="9142095" cy="2352675"/>
            <a:chOff x="0" y="0"/>
            <a:chExt cx="9142095" cy="2352675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E471A357-8B4C-7796-62A8-615CB5BE81E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81351" y="0"/>
              <a:ext cx="6460362" cy="1709039"/>
            </a:xfrm>
            <a:prstGeom prst="rect">
              <a:avLst/>
            </a:prstGeom>
          </p:spPr>
        </p:pic>
        <p:pic>
          <p:nvPicPr>
            <p:cNvPr id="6" name="object 7">
              <a:extLst>
                <a:ext uri="{FF2B5EF4-FFF2-40B4-BE49-F238E27FC236}">
                  <a16:creationId xmlns:a16="http://schemas.microsoft.com/office/drawing/2014/main" id="{BCB18599-7F9A-19DB-5F97-82807C41F7F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9141764" cy="1709547"/>
            </a:xfrm>
            <a:prstGeom prst="rect">
              <a:avLst/>
            </a:prstGeom>
          </p:spPr>
        </p:pic>
        <p:pic>
          <p:nvPicPr>
            <p:cNvPr id="7" name="object 8">
              <a:extLst>
                <a:ext uri="{FF2B5EF4-FFF2-40B4-BE49-F238E27FC236}">
                  <a16:creationId xmlns:a16="http://schemas.microsoft.com/office/drawing/2014/main" id="{F0D01A99-D6D3-601A-3272-2F8F86D0A91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6304" y="186763"/>
              <a:ext cx="1915064" cy="2165680"/>
            </a:xfrm>
            <a:prstGeom prst="rect">
              <a:avLst/>
            </a:prstGeom>
          </p:spPr>
        </p:pic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274813D-360A-7945-B737-B2BF9311B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17, 2022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EF8195-ADCB-D5A8-B883-A80D55C48F5C}"/>
              </a:ext>
            </a:extLst>
          </p:cNvPr>
          <p:cNvSpPr/>
          <p:nvPr/>
        </p:nvSpPr>
        <p:spPr>
          <a:xfrm>
            <a:off x="3243072" y="503429"/>
            <a:ext cx="5264639" cy="853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000" b="1" dirty="0"/>
              <a:t>Modeling </a:t>
            </a:r>
          </a:p>
          <a:p>
            <a:pPr algn="r"/>
            <a:r>
              <a:rPr lang="en-US" sz="4000" b="1" dirty="0"/>
              <a:t>-Model Details-</a:t>
            </a:r>
            <a:endParaRPr lang="en-US" sz="40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AB7C26F5-9D4B-B95F-24E8-09860CC6A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629857"/>
              </p:ext>
            </p:extLst>
          </p:nvPr>
        </p:nvGraphicFramePr>
        <p:xfrm>
          <a:off x="523494" y="2438032"/>
          <a:ext cx="8094776" cy="15544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094776">
                  <a:extLst>
                    <a:ext uri="{9D8B030D-6E8A-4147-A177-3AD203B41FA5}">
                      <a16:colId xmlns:a16="http://schemas.microsoft.com/office/drawing/2014/main" val="2761863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Model Technique: 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Random Forest</a:t>
                      </a:r>
                      <a:endParaRPr 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23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22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Popular m</a:t>
                      </a:r>
                      <a:r>
                        <a:rPr lang="en-US" sz="22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achine learning algorithm using multiple decision trees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Takes the majority vote for classification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robust for new data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09268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FDE8D26-27E2-ED76-9089-6BBA03274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970420"/>
              </p:ext>
            </p:extLst>
          </p:nvPr>
        </p:nvGraphicFramePr>
        <p:xfrm>
          <a:off x="523494" y="4115851"/>
          <a:ext cx="8094776" cy="12192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8094776">
                  <a:extLst>
                    <a:ext uri="{9D8B030D-6E8A-4147-A177-3AD203B41FA5}">
                      <a16:colId xmlns:a16="http://schemas.microsoft.com/office/drawing/2014/main" val="2761863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Model Accuracy: 64.88%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23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200" b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Not very high but more than 60%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200" b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Reason: 5 classes / Relatively small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09268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79FCAEF-0843-1BE9-C88B-AF428C2C0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385125"/>
              </p:ext>
            </p:extLst>
          </p:nvPr>
        </p:nvGraphicFramePr>
        <p:xfrm>
          <a:off x="523494" y="5458390"/>
          <a:ext cx="8094776" cy="8839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094776">
                  <a:extLst>
                    <a:ext uri="{9D8B030D-6E8A-4147-A177-3AD203B41FA5}">
                      <a16:colId xmlns:a16="http://schemas.microsoft.com/office/drawing/2014/main" val="2761863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Top 3 Important conditions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23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20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①</a:t>
                      </a:r>
                      <a:r>
                        <a:rPr lang="en-US" sz="220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Premise type / </a:t>
                      </a:r>
                      <a:r>
                        <a:rPr lang="ja-JP" altLang="en-US" sz="210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②</a:t>
                      </a:r>
                      <a:r>
                        <a:rPr lang="en-US" sz="210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Longitude </a:t>
                      </a:r>
                      <a:r>
                        <a:rPr lang="en-US" sz="180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/ </a:t>
                      </a:r>
                      <a:r>
                        <a:rPr lang="ja-JP" altLang="en-US" sz="200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③</a:t>
                      </a:r>
                      <a:r>
                        <a:rPr lang="en-US" sz="200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Latitude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092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6755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D0511CE-6713-AFE8-B62D-611C4DE4C621}"/>
              </a:ext>
            </a:extLst>
          </p:cNvPr>
          <p:cNvCxnSpPr>
            <a:stCxn id="7" idx="2"/>
          </p:cNvCxnSpPr>
          <p:nvPr/>
        </p:nvCxnSpPr>
        <p:spPr>
          <a:xfrm flipH="1">
            <a:off x="1503834" y="2379739"/>
            <a:ext cx="2" cy="4505557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5909ABA-97DF-DC8B-B56E-29C9582F0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object 5">
            <a:extLst>
              <a:ext uri="{FF2B5EF4-FFF2-40B4-BE49-F238E27FC236}">
                <a16:creationId xmlns:a16="http://schemas.microsoft.com/office/drawing/2014/main" id="{7B52433A-4C6E-182E-B50A-55ADD919CB11}"/>
              </a:ext>
            </a:extLst>
          </p:cNvPr>
          <p:cNvGrpSpPr/>
          <p:nvPr/>
        </p:nvGrpSpPr>
        <p:grpSpPr>
          <a:xfrm>
            <a:off x="0" y="27296"/>
            <a:ext cx="9141764" cy="2352443"/>
            <a:chOff x="0" y="0"/>
            <a:chExt cx="9141764" cy="2352443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E471A357-8B4C-7796-62A8-615CB5BE81E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1351" y="0"/>
              <a:ext cx="6460362" cy="1709039"/>
            </a:xfrm>
            <a:prstGeom prst="rect">
              <a:avLst/>
            </a:prstGeom>
          </p:spPr>
        </p:pic>
        <p:pic>
          <p:nvPicPr>
            <p:cNvPr id="6" name="object 7">
              <a:extLst>
                <a:ext uri="{FF2B5EF4-FFF2-40B4-BE49-F238E27FC236}">
                  <a16:creationId xmlns:a16="http://schemas.microsoft.com/office/drawing/2014/main" id="{BCB18599-7F9A-19DB-5F97-82807C41F7F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1764" cy="1709547"/>
            </a:xfrm>
            <a:prstGeom prst="rect">
              <a:avLst/>
            </a:prstGeom>
          </p:spPr>
        </p:pic>
        <p:pic>
          <p:nvPicPr>
            <p:cNvPr id="7" name="object 8">
              <a:extLst>
                <a:ext uri="{FF2B5EF4-FFF2-40B4-BE49-F238E27FC236}">
                  <a16:creationId xmlns:a16="http://schemas.microsoft.com/office/drawing/2014/main" id="{F0D01A99-D6D3-601A-3272-2F8F86D0A91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6304" y="186763"/>
              <a:ext cx="1915064" cy="2165680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F6B15A8-6735-C973-2F6D-870D32CCAA53}"/>
              </a:ext>
            </a:extLst>
          </p:cNvPr>
          <p:cNvSpPr/>
          <p:nvPr/>
        </p:nvSpPr>
        <p:spPr>
          <a:xfrm>
            <a:off x="5142719" y="503429"/>
            <a:ext cx="3364992" cy="853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800" b="1" dirty="0"/>
              <a:t>Agenda</a:t>
            </a:r>
            <a:endParaRPr lang="en-US" sz="48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F8DDF1F-C0EC-ACA2-BE69-EEE7DD9E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446" y="6366079"/>
            <a:ext cx="2057400" cy="365125"/>
          </a:xfrm>
        </p:spPr>
        <p:txBody>
          <a:bodyPr/>
          <a:lstStyle/>
          <a:p>
            <a:r>
              <a:rPr lang="en-US" dirty="0"/>
              <a:t>August 17, 2022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9838CF65-B927-88E7-4CC0-BF6B023DD661}"/>
              </a:ext>
            </a:extLst>
          </p:cNvPr>
          <p:cNvSpPr/>
          <p:nvPr/>
        </p:nvSpPr>
        <p:spPr>
          <a:xfrm>
            <a:off x="1130611" y="2526634"/>
            <a:ext cx="746449" cy="723122"/>
          </a:xfrm>
          <a:prstGeom prst="flowChartConnector">
            <a:avLst/>
          </a:prstGeom>
          <a:solidFill>
            <a:schemeClr val="accent4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8296582B-84C9-6118-0F73-8A90651C365F}"/>
              </a:ext>
            </a:extLst>
          </p:cNvPr>
          <p:cNvSpPr/>
          <p:nvPr/>
        </p:nvSpPr>
        <p:spPr>
          <a:xfrm>
            <a:off x="1130610" y="3352525"/>
            <a:ext cx="746449" cy="723122"/>
          </a:xfrm>
          <a:prstGeom prst="flowChartConnector">
            <a:avLst/>
          </a:prstGeom>
          <a:solidFill>
            <a:schemeClr val="accent4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53B66B73-2BF3-A92E-EC06-EA43603BBE34}"/>
              </a:ext>
            </a:extLst>
          </p:cNvPr>
          <p:cNvSpPr/>
          <p:nvPr/>
        </p:nvSpPr>
        <p:spPr>
          <a:xfrm>
            <a:off x="1130611" y="4178416"/>
            <a:ext cx="746449" cy="723122"/>
          </a:xfrm>
          <a:prstGeom prst="flowChartConnector">
            <a:avLst/>
          </a:prstGeom>
          <a:solidFill>
            <a:schemeClr val="accent4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C6637691-CBD2-5931-A2D6-D125FF779697}"/>
              </a:ext>
            </a:extLst>
          </p:cNvPr>
          <p:cNvSpPr/>
          <p:nvPr/>
        </p:nvSpPr>
        <p:spPr>
          <a:xfrm>
            <a:off x="1140608" y="5004307"/>
            <a:ext cx="746449" cy="723122"/>
          </a:xfrm>
          <a:prstGeom prst="flowChartConnector">
            <a:avLst/>
          </a:prstGeom>
          <a:solidFill>
            <a:schemeClr val="accent4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6238B35D-1D0E-3310-80B3-DC8A231A5378}"/>
              </a:ext>
            </a:extLst>
          </p:cNvPr>
          <p:cNvSpPr/>
          <p:nvPr/>
        </p:nvSpPr>
        <p:spPr>
          <a:xfrm>
            <a:off x="1140608" y="5830198"/>
            <a:ext cx="746449" cy="723122"/>
          </a:xfrm>
          <a:prstGeom prst="flowChartConnector">
            <a:avLst/>
          </a:prstGeom>
          <a:solidFill>
            <a:schemeClr val="accent4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BFB6C4-7A07-A762-B755-92D6B19AD92D}"/>
              </a:ext>
            </a:extLst>
          </p:cNvPr>
          <p:cNvSpPr txBox="1"/>
          <p:nvPr/>
        </p:nvSpPr>
        <p:spPr>
          <a:xfrm>
            <a:off x="1977390" y="2585479"/>
            <a:ext cx="3531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Executive Summary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E88384-1741-316F-5B70-769A1E5CAAFC}"/>
              </a:ext>
            </a:extLst>
          </p:cNvPr>
          <p:cNvSpPr txBox="1"/>
          <p:nvPr/>
        </p:nvSpPr>
        <p:spPr>
          <a:xfrm>
            <a:off x="1977390" y="3421698"/>
            <a:ext cx="3531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685424-F441-823F-022F-86C2FA829BD8}"/>
              </a:ext>
            </a:extLst>
          </p:cNvPr>
          <p:cNvSpPr txBox="1"/>
          <p:nvPr/>
        </p:nvSpPr>
        <p:spPr>
          <a:xfrm>
            <a:off x="1977390" y="4260306"/>
            <a:ext cx="5566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Dataset Information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FC5A6D-B9C2-AC7D-30A3-B671CC742FFD}"/>
              </a:ext>
            </a:extLst>
          </p:cNvPr>
          <p:cNvSpPr txBox="1"/>
          <p:nvPr/>
        </p:nvSpPr>
        <p:spPr>
          <a:xfrm>
            <a:off x="1977390" y="5049033"/>
            <a:ext cx="3531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Modeling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D63C85-599C-ACA6-6C2E-C0598D0B3647}"/>
              </a:ext>
            </a:extLst>
          </p:cNvPr>
          <p:cNvSpPr txBox="1"/>
          <p:nvPr/>
        </p:nvSpPr>
        <p:spPr>
          <a:xfrm>
            <a:off x="1977390" y="5837760"/>
            <a:ext cx="3531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A112F0-C527-C370-D1D9-FC4A60BBE2E2}"/>
              </a:ext>
            </a:extLst>
          </p:cNvPr>
          <p:cNvSpPr txBox="1"/>
          <p:nvPr/>
        </p:nvSpPr>
        <p:spPr>
          <a:xfrm>
            <a:off x="3376783" y="3513137"/>
            <a:ext cx="5764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-Overview/Assumptions/Limitations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426082-B5C0-4EF0-0712-1426BED3806C}"/>
              </a:ext>
            </a:extLst>
          </p:cNvPr>
          <p:cNvSpPr txBox="1"/>
          <p:nvPr/>
        </p:nvSpPr>
        <p:spPr>
          <a:xfrm>
            <a:off x="5509260" y="4352638"/>
            <a:ext cx="5764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-Data Source/Crime Types-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79F520-F5B8-BE85-48D9-A2E22A6DD1D6}"/>
              </a:ext>
            </a:extLst>
          </p:cNvPr>
          <p:cNvSpPr txBox="1"/>
          <p:nvPr/>
        </p:nvSpPr>
        <p:spPr>
          <a:xfrm>
            <a:off x="3754755" y="5141365"/>
            <a:ext cx="5764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-Concept/Example/Model Details-</a:t>
            </a:r>
          </a:p>
        </p:txBody>
      </p:sp>
    </p:spTree>
    <p:extLst>
      <p:ext uri="{BB962C8B-B14F-4D97-AF65-F5344CB8AC3E}">
        <p14:creationId xmlns:p14="http://schemas.microsoft.com/office/powerpoint/2010/main" val="943495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09ABA-97DF-DC8B-B56E-29C9582F0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</a:t>
            </a:r>
          </a:p>
        </p:txBody>
      </p:sp>
      <p:grpSp>
        <p:nvGrpSpPr>
          <p:cNvPr id="4" name="object 5">
            <a:extLst>
              <a:ext uri="{FF2B5EF4-FFF2-40B4-BE49-F238E27FC236}">
                <a16:creationId xmlns:a16="http://schemas.microsoft.com/office/drawing/2014/main" id="{7B52433A-4C6E-182E-B50A-55ADD919CB11}"/>
              </a:ext>
            </a:extLst>
          </p:cNvPr>
          <p:cNvGrpSpPr/>
          <p:nvPr/>
        </p:nvGrpSpPr>
        <p:grpSpPr>
          <a:xfrm>
            <a:off x="0" y="27296"/>
            <a:ext cx="9142095" cy="2352675"/>
            <a:chOff x="0" y="0"/>
            <a:chExt cx="9142095" cy="2352675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E471A357-8B4C-7796-62A8-615CB5BE81E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81351" y="0"/>
              <a:ext cx="6460362" cy="1709039"/>
            </a:xfrm>
            <a:prstGeom prst="rect">
              <a:avLst/>
            </a:prstGeom>
          </p:spPr>
        </p:pic>
        <p:pic>
          <p:nvPicPr>
            <p:cNvPr id="6" name="object 7">
              <a:extLst>
                <a:ext uri="{FF2B5EF4-FFF2-40B4-BE49-F238E27FC236}">
                  <a16:creationId xmlns:a16="http://schemas.microsoft.com/office/drawing/2014/main" id="{BCB18599-7F9A-19DB-5F97-82807C41F7F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9141764" cy="1709547"/>
            </a:xfrm>
            <a:prstGeom prst="rect">
              <a:avLst/>
            </a:prstGeom>
          </p:spPr>
        </p:pic>
        <p:pic>
          <p:nvPicPr>
            <p:cNvPr id="7" name="object 8">
              <a:extLst>
                <a:ext uri="{FF2B5EF4-FFF2-40B4-BE49-F238E27FC236}">
                  <a16:creationId xmlns:a16="http://schemas.microsoft.com/office/drawing/2014/main" id="{F0D01A99-D6D3-601A-3272-2F8F86D0A91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6304" y="186763"/>
              <a:ext cx="1915064" cy="2165680"/>
            </a:xfrm>
            <a:prstGeom prst="rect">
              <a:avLst/>
            </a:prstGeom>
          </p:spPr>
        </p:pic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069F8AD-05BC-C17E-8B5E-B7E177D1B6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04941"/>
            <a:ext cx="2057400" cy="365125"/>
          </a:xfrm>
        </p:spPr>
        <p:txBody>
          <a:bodyPr/>
          <a:lstStyle/>
          <a:p>
            <a:r>
              <a:rPr lang="en-US" dirty="0"/>
              <a:t>August 17, 2022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18526D-C6AE-6BB2-B959-8DD74FEE19E1}"/>
              </a:ext>
            </a:extLst>
          </p:cNvPr>
          <p:cNvSpPr/>
          <p:nvPr/>
        </p:nvSpPr>
        <p:spPr>
          <a:xfrm>
            <a:off x="5142719" y="503429"/>
            <a:ext cx="3364992" cy="853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000" b="1" dirty="0"/>
              <a:t>Actions</a:t>
            </a:r>
            <a:endParaRPr lang="en-US" sz="40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35F0090-AC23-D052-71BA-0614B62AA4A2}"/>
              </a:ext>
            </a:extLst>
          </p:cNvPr>
          <p:cNvGrpSpPr/>
          <p:nvPr/>
        </p:nvGrpSpPr>
        <p:grpSpPr>
          <a:xfrm>
            <a:off x="328492" y="2508064"/>
            <a:ext cx="8472016" cy="1144491"/>
            <a:chOff x="2183130" y="2106673"/>
            <a:chExt cx="8472016" cy="114449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9010699-FB2E-8A04-5C6F-EB21184CA4E6}"/>
                </a:ext>
              </a:extLst>
            </p:cNvPr>
            <p:cNvSpPr/>
            <p:nvPr/>
          </p:nvSpPr>
          <p:spPr>
            <a:xfrm>
              <a:off x="2580844" y="2523258"/>
              <a:ext cx="6220256" cy="694873"/>
            </a:xfrm>
            <a:prstGeom prst="roundRect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Deploy Crime Type Prediction System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E4595E9-B02C-2F0C-45EA-99B8798B953B}"/>
                </a:ext>
              </a:extLst>
            </p:cNvPr>
            <p:cNvGrpSpPr/>
            <p:nvPr/>
          </p:nvGrpSpPr>
          <p:grpSpPr>
            <a:xfrm>
              <a:off x="9327537" y="2106673"/>
              <a:ext cx="1327609" cy="1144491"/>
              <a:chOff x="5967117" y="3315555"/>
              <a:chExt cx="1327609" cy="1144491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8ACA7F2C-6DED-7D5C-13CA-98F2B1E85D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7117" y="3315555"/>
                <a:ext cx="1327609" cy="1144491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A108B6-C6D5-AFE5-FB46-ABFDACE8493A}"/>
                  </a:ext>
                </a:extLst>
              </p:cNvPr>
              <p:cNvSpPr txBox="1"/>
              <p:nvPr/>
            </p:nvSpPr>
            <p:spPr>
              <a:xfrm>
                <a:off x="6212842" y="3562977"/>
                <a:ext cx="829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1"/>
                    </a:solidFill>
                  </a:rPr>
                  <a:t>Model</a:t>
                </a:r>
              </a:p>
            </p:txBody>
          </p:sp>
        </p:grpSp>
        <p:sp>
          <p:nvSpPr>
            <p:cNvPr id="27" name="Flowchart: Alternate Process 26">
              <a:extLst>
                <a:ext uri="{FF2B5EF4-FFF2-40B4-BE49-F238E27FC236}">
                  <a16:creationId xmlns:a16="http://schemas.microsoft.com/office/drawing/2014/main" id="{82F607C0-BD72-95E1-3502-6F640DEF8A19}"/>
                </a:ext>
              </a:extLst>
            </p:cNvPr>
            <p:cNvSpPr/>
            <p:nvPr/>
          </p:nvSpPr>
          <p:spPr>
            <a:xfrm>
              <a:off x="2183130" y="2133002"/>
              <a:ext cx="2532761" cy="495870"/>
            </a:xfrm>
            <a:prstGeom prst="flowChartAlternateProcess">
              <a:avLst/>
            </a:prstGeom>
            <a:solidFill>
              <a:schemeClr val="bg1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Recommendation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72BD9EC-F68A-5F82-69F0-BDE2E113AF0F}"/>
              </a:ext>
            </a:extLst>
          </p:cNvPr>
          <p:cNvGrpSpPr/>
          <p:nvPr/>
        </p:nvGrpSpPr>
        <p:grpSpPr>
          <a:xfrm>
            <a:off x="328492" y="3914078"/>
            <a:ext cx="8472016" cy="1497146"/>
            <a:chOff x="145612" y="3343185"/>
            <a:chExt cx="8472016" cy="149714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C7B616D-558F-F7A7-6041-F67D44F0A2AC}"/>
                </a:ext>
              </a:extLst>
            </p:cNvPr>
            <p:cNvSpPr/>
            <p:nvPr/>
          </p:nvSpPr>
          <p:spPr>
            <a:xfrm>
              <a:off x="546304" y="3703320"/>
              <a:ext cx="6220256" cy="1137011"/>
            </a:xfrm>
            <a:prstGeom prst="roundRect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Optimize emergency responses </a:t>
              </a:r>
            </a:p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by 911 dispatchers and police officers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DDEE971-1E33-3158-90E7-318038BE7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0019" y="3520892"/>
              <a:ext cx="797236" cy="668272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AECE5BA-27A6-80EE-9E84-D1D9017EF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5908" y="3965321"/>
              <a:ext cx="721720" cy="779456"/>
            </a:xfrm>
            <a:prstGeom prst="rect">
              <a:avLst/>
            </a:prstGeom>
          </p:spPr>
        </p:pic>
        <p:sp>
          <p:nvSpPr>
            <p:cNvPr id="28" name="Flowchart: Alternate Process 27">
              <a:extLst>
                <a:ext uri="{FF2B5EF4-FFF2-40B4-BE49-F238E27FC236}">
                  <a16:creationId xmlns:a16="http://schemas.microsoft.com/office/drawing/2014/main" id="{5D21E275-3373-9BDB-CE96-D0970DCA0972}"/>
                </a:ext>
              </a:extLst>
            </p:cNvPr>
            <p:cNvSpPr/>
            <p:nvPr/>
          </p:nvSpPr>
          <p:spPr>
            <a:xfrm>
              <a:off x="145612" y="3343185"/>
              <a:ext cx="1603178" cy="495870"/>
            </a:xfrm>
            <a:prstGeom prst="flowChartAlternateProcess">
              <a:avLst/>
            </a:prstGeom>
            <a:solidFill>
              <a:schemeClr val="bg1"/>
            </a:solidFill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Advantage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6653C0-BA19-E7EA-60D3-A79AA8567F0A}"/>
              </a:ext>
            </a:extLst>
          </p:cNvPr>
          <p:cNvGrpSpPr/>
          <p:nvPr/>
        </p:nvGrpSpPr>
        <p:grpSpPr>
          <a:xfrm>
            <a:off x="328492" y="5629984"/>
            <a:ext cx="8087600" cy="919059"/>
            <a:chOff x="145612" y="5218504"/>
            <a:chExt cx="8087600" cy="1153478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DE19ED4-8C95-8FAC-0A08-61F798B19938}"/>
                </a:ext>
              </a:extLst>
            </p:cNvPr>
            <p:cNvSpPr/>
            <p:nvPr/>
          </p:nvSpPr>
          <p:spPr>
            <a:xfrm>
              <a:off x="546304" y="5527944"/>
              <a:ext cx="6220256" cy="844038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F0000"/>
                  </a:solidFill>
                </a:rPr>
                <a:t> </a:t>
              </a:r>
              <a:r>
                <a:rPr lang="en-US" sz="2800" b="1" dirty="0">
                  <a:solidFill>
                    <a:schemeClr val="tx1"/>
                  </a:solidFill>
                </a:rPr>
                <a:t>More safety to the city of Toronto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C89D322-96D0-06B5-C2A6-95F433B44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8604" y="5516488"/>
              <a:ext cx="674608" cy="784999"/>
            </a:xfrm>
            <a:prstGeom prst="rect">
              <a:avLst/>
            </a:prstGeom>
          </p:spPr>
        </p:pic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9AB45532-7C0E-4E0C-298F-0F1C5AEC23EE}"/>
                </a:ext>
              </a:extLst>
            </p:cNvPr>
            <p:cNvSpPr/>
            <p:nvPr/>
          </p:nvSpPr>
          <p:spPr>
            <a:xfrm>
              <a:off x="145612" y="5218504"/>
              <a:ext cx="1420298" cy="495870"/>
            </a:xfrm>
            <a:prstGeom prst="flowChartAlternateProcess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Benefit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112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0F869-F8F5-CC92-0DB5-92562A97A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D8C1F9-30B3-D4C2-035A-AACF4558C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69187" cy="52547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FC1294-F78D-9624-27BC-D43B6165FFFE}"/>
              </a:ext>
            </a:extLst>
          </p:cNvPr>
          <p:cNvSpPr/>
          <p:nvPr/>
        </p:nvSpPr>
        <p:spPr>
          <a:xfrm>
            <a:off x="2011118" y="5254752"/>
            <a:ext cx="5146948" cy="853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Thank you so much</a:t>
            </a:r>
            <a:endParaRPr lang="en-US" sz="48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123CEC-7AEC-4886-B5C3-A49FE5229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17, 2022</a:t>
            </a:r>
          </a:p>
        </p:txBody>
      </p:sp>
    </p:spTree>
    <p:extLst>
      <p:ext uri="{BB962C8B-B14F-4D97-AF65-F5344CB8AC3E}">
        <p14:creationId xmlns:p14="http://schemas.microsoft.com/office/powerpoint/2010/main" val="280902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5">
            <a:extLst>
              <a:ext uri="{FF2B5EF4-FFF2-40B4-BE49-F238E27FC236}">
                <a16:creationId xmlns:a16="http://schemas.microsoft.com/office/drawing/2014/main" id="{7B52433A-4C6E-182E-B50A-55ADD919CB11}"/>
              </a:ext>
            </a:extLst>
          </p:cNvPr>
          <p:cNvGrpSpPr/>
          <p:nvPr/>
        </p:nvGrpSpPr>
        <p:grpSpPr>
          <a:xfrm>
            <a:off x="0" y="27297"/>
            <a:ext cx="9141764" cy="1001404"/>
            <a:chOff x="0" y="0"/>
            <a:chExt cx="9141764" cy="1709547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E471A357-8B4C-7796-62A8-615CB5BE81E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81351" y="0"/>
              <a:ext cx="6460362" cy="1709039"/>
            </a:xfrm>
            <a:prstGeom prst="rect">
              <a:avLst/>
            </a:prstGeom>
          </p:spPr>
        </p:pic>
        <p:pic>
          <p:nvPicPr>
            <p:cNvPr id="6" name="object 7">
              <a:extLst>
                <a:ext uri="{FF2B5EF4-FFF2-40B4-BE49-F238E27FC236}">
                  <a16:creationId xmlns:a16="http://schemas.microsoft.com/office/drawing/2014/main" id="{BCB18599-7F9A-19DB-5F97-82807C41F7F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9141764" cy="1709547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CEF8195-ADCB-D5A8-B883-A80D55C48F5C}"/>
              </a:ext>
            </a:extLst>
          </p:cNvPr>
          <p:cNvSpPr/>
          <p:nvPr/>
        </p:nvSpPr>
        <p:spPr>
          <a:xfrm>
            <a:off x="957106" y="136524"/>
            <a:ext cx="7227551" cy="853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Appendix -Important Features-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274813D-360A-7945-B737-B2BF9311B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17, 2022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5EC0E4-48C2-DE66-DF2C-F8624ACF7E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76" y="1028403"/>
            <a:ext cx="5490210" cy="583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17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09ABA-97DF-DC8B-B56E-29C9582F0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grpSp>
        <p:nvGrpSpPr>
          <p:cNvPr id="4" name="object 5">
            <a:extLst>
              <a:ext uri="{FF2B5EF4-FFF2-40B4-BE49-F238E27FC236}">
                <a16:creationId xmlns:a16="http://schemas.microsoft.com/office/drawing/2014/main" id="{7B52433A-4C6E-182E-B50A-55ADD919CB11}"/>
              </a:ext>
            </a:extLst>
          </p:cNvPr>
          <p:cNvGrpSpPr/>
          <p:nvPr/>
        </p:nvGrpSpPr>
        <p:grpSpPr>
          <a:xfrm>
            <a:off x="0" y="27296"/>
            <a:ext cx="9142095" cy="2352675"/>
            <a:chOff x="0" y="0"/>
            <a:chExt cx="9142095" cy="2352675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E471A357-8B4C-7796-62A8-615CB5BE81E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81351" y="0"/>
              <a:ext cx="6460362" cy="1709039"/>
            </a:xfrm>
            <a:prstGeom prst="rect">
              <a:avLst/>
            </a:prstGeom>
          </p:spPr>
        </p:pic>
        <p:pic>
          <p:nvPicPr>
            <p:cNvPr id="6" name="object 7">
              <a:extLst>
                <a:ext uri="{FF2B5EF4-FFF2-40B4-BE49-F238E27FC236}">
                  <a16:creationId xmlns:a16="http://schemas.microsoft.com/office/drawing/2014/main" id="{BCB18599-7F9A-19DB-5F97-82807C41F7F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9141764" cy="1709547"/>
            </a:xfrm>
            <a:prstGeom prst="rect">
              <a:avLst/>
            </a:prstGeom>
          </p:spPr>
        </p:pic>
        <p:pic>
          <p:nvPicPr>
            <p:cNvPr id="7" name="object 8">
              <a:extLst>
                <a:ext uri="{FF2B5EF4-FFF2-40B4-BE49-F238E27FC236}">
                  <a16:creationId xmlns:a16="http://schemas.microsoft.com/office/drawing/2014/main" id="{F0D01A99-D6D3-601A-3272-2F8F86D0A91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6304" y="186763"/>
              <a:ext cx="1915064" cy="2165680"/>
            </a:xfrm>
            <a:prstGeom prst="rect">
              <a:avLst/>
            </a:prstGeom>
          </p:spPr>
        </p:pic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128B2EF-87E7-E056-DC17-736F1CA68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17, 2022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336F6D-676D-AFC3-AE70-47D6534E9255}"/>
              </a:ext>
            </a:extLst>
          </p:cNvPr>
          <p:cNvSpPr/>
          <p:nvPr/>
        </p:nvSpPr>
        <p:spPr>
          <a:xfrm>
            <a:off x="3243072" y="503429"/>
            <a:ext cx="5264639" cy="853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000" b="1" dirty="0"/>
              <a:t>Executive Summary</a:t>
            </a:r>
            <a:endParaRPr lang="en-US" sz="40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E35FE19-B3E8-D728-FD27-A1872C9CBBCE}"/>
              </a:ext>
            </a:extLst>
          </p:cNvPr>
          <p:cNvSpPr/>
          <p:nvPr/>
        </p:nvSpPr>
        <p:spPr>
          <a:xfrm>
            <a:off x="546304" y="2403564"/>
            <a:ext cx="7969046" cy="84403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Toronto</a:t>
            </a:r>
            <a:r>
              <a:rPr lang="en-US" sz="2800" dirty="0">
                <a:solidFill>
                  <a:schemeClr val="tx1"/>
                </a:solidFill>
              </a:rPr>
              <a:t> = The fastest growing city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Tremendous population growth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B51C2C2-5365-7342-4E0C-D485F3F3731A}"/>
              </a:ext>
            </a:extLst>
          </p:cNvPr>
          <p:cNvSpPr/>
          <p:nvPr/>
        </p:nvSpPr>
        <p:spPr>
          <a:xfrm>
            <a:off x="1089629" y="3478283"/>
            <a:ext cx="6962503" cy="84403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More robust &amp; immediate responses required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Especially for </a:t>
            </a:r>
            <a:r>
              <a:rPr lang="en-US" sz="2800" b="1" dirty="0">
                <a:solidFill>
                  <a:schemeClr val="tx1"/>
                </a:solidFill>
              </a:rPr>
              <a:t>‘Emergency’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02379FE-630D-49E4-8C19-FFEB4FAEBB32}"/>
              </a:ext>
            </a:extLst>
          </p:cNvPr>
          <p:cNvSpPr/>
          <p:nvPr/>
        </p:nvSpPr>
        <p:spPr>
          <a:xfrm>
            <a:off x="1677459" y="4553003"/>
            <a:ext cx="5786845" cy="84403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The need for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Crime Type Prediction System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AA676A9-3284-BB4D-57F8-5972F6962D4E}"/>
              </a:ext>
            </a:extLst>
          </p:cNvPr>
          <p:cNvSpPr/>
          <p:nvPr/>
        </p:nvSpPr>
        <p:spPr>
          <a:xfrm>
            <a:off x="2541448" y="5627723"/>
            <a:ext cx="3978758" cy="84403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Safer city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B6D40C-5A19-D0AF-B89F-3FACF4F3383A}"/>
              </a:ext>
            </a:extLst>
          </p:cNvPr>
          <p:cNvCxnSpPr>
            <a:stCxn id="12" idx="2"/>
          </p:cNvCxnSpPr>
          <p:nvPr/>
        </p:nvCxnSpPr>
        <p:spPr>
          <a:xfrm>
            <a:off x="4530827" y="3247601"/>
            <a:ext cx="0" cy="23068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9516EF-06B6-A6E2-084D-E4068273F278}"/>
              </a:ext>
            </a:extLst>
          </p:cNvPr>
          <p:cNvCxnSpPr>
            <a:cxnSpLocks/>
          </p:cNvCxnSpPr>
          <p:nvPr/>
        </p:nvCxnSpPr>
        <p:spPr>
          <a:xfrm>
            <a:off x="4524488" y="4322321"/>
            <a:ext cx="0" cy="23068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773F46-E73A-7414-68B1-3EA0E0FAAF4B}"/>
              </a:ext>
            </a:extLst>
          </p:cNvPr>
          <p:cNvCxnSpPr>
            <a:cxnSpLocks/>
          </p:cNvCxnSpPr>
          <p:nvPr/>
        </p:nvCxnSpPr>
        <p:spPr>
          <a:xfrm>
            <a:off x="4524488" y="5397041"/>
            <a:ext cx="0" cy="23068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03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09ABA-97DF-DC8B-B56E-29C9582F0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object 5">
            <a:extLst>
              <a:ext uri="{FF2B5EF4-FFF2-40B4-BE49-F238E27FC236}">
                <a16:creationId xmlns:a16="http://schemas.microsoft.com/office/drawing/2014/main" id="{7B52433A-4C6E-182E-B50A-55ADD919CB11}"/>
              </a:ext>
            </a:extLst>
          </p:cNvPr>
          <p:cNvGrpSpPr/>
          <p:nvPr/>
        </p:nvGrpSpPr>
        <p:grpSpPr>
          <a:xfrm>
            <a:off x="0" y="27296"/>
            <a:ext cx="9142095" cy="2352675"/>
            <a:chOff x="0" y="0"/>
            <a:chExt cx="9142095" cy="2352675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E471A357-8B4C-7796-62A8-615CB5BE81E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81351" y="0"/>
              <a:ext cx="6460362" cy="1709039"/>
            </a:xfrm>
            <a:prstGeom prst="rect">
              <a:avLst/>
            </a:prstGeom>
          </p:spPr>
        </p:pic>
        <p:pic>
          <p:nvPicPr>
            <p:cNvPr id="6" name="object 7">
              <a:extLst>
                <a:ext uri="{FF2B5EF4-FFF2-40B4-BE49-F238E27FC236}">
                  <a16:creationId xmlns:a16="http://schemas.microsoft.com/office/drawing/2014/main" id="{BCB18599-7F9A-19DB-5F97-82807C41F7F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9141764" cy="1709547"/>
            </a:xfrm>
            <a:prstGeom prst="rect">
              <a:avLst/>
            </a:prstGeom>
          </p:spPr>
        </p:pic>
        <p:pic>
          <p:nvPicPr>
            <p:cNvPr id="7" name="object 8">
              <a:extLst>
                <a:ext uri="{FF2B5EF4-FFF2-40B4-BE49-F238E27FC236}">
                  <a16:creationId xmlns:a16="http://schemas.microsoft.com/office/drawing/2014/main" id="{F0D01A99-D6D3-601A-3272-2F8F86D0A91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6304" y="186763"/>
              <a:ext cx="1915064" cy="2165680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7EC18E7-06B7-BB9C-6977-EFC9F8617949}"/>
              </a:ext>
            </a:extLst>
          </p:cNvPr>
          <p:cNvSpPr/>
          <p:nvPr/>
        </p:nvSpPr>
        <p:spPr>
          <a:xfrm>
            <a:off x="3166278" y="503429"/>
            <a:ext cx="5341433" cy="853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000" b="1" dirty="0"/>
              <a:t>Project </a:t>
            </a:r>
          </a:p>
          <a:p>
            <a:pPr algn="r"/>
            <a:r>
              <a:rPr lang="en-US" sz="4000" b="1" dirty="0"/>
              <a:t>-Overview-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48577EE-9BB6-67D4-D1D7-897B5B7F0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17, 2022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0804D149-06CC-E3C7-987F-5C540D094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751885"/>
              </p:ext>
            </p:extLst>
          </p:nvPr>
        </p:nvGraphicFramePr>
        <p:xfrm>
          <a:off x="590178" y="2735149"/>
          <a:ext cx="7961407" cy="279706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84410">
                  <a:extLst>
                    <a:ext uri="{9D8B030D-6E8A-4147-A177-3AD203B41FA5}">
                      <a16:colId xmlns:a16="http://schemas.microsoft.com/office/drawing/2014/main" val="3361419071"/>
                    </a:ext>
                  </a:extLst>
                </a:gridCol>
                <a:gridCol w="5976997">
                  <a:extLst>
                    <a:ext uri="{9D8B030D-6E8A-4147-A177-3AD203B41FA5}">
                      <a16:colId xmlns:a16="http://schemas.microsoft.com/office/drawing/2014/main" val="538235839"/>
                    </a:ext>
                  </a:extLst>
                </a:gridCol>
              </a:tblGrid>
              <a:tr h="516685">
                <a:tc>
                  <a:txBody>
                    <a:bodyPr/>
                    <a:lstStyle/>
                    <a:p>
                      <a:r>
                        <a:rPr lang="en-US" sz="2400" dirty="0"/>
                        <a:t>Project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Policing Response Optimization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555302"/>
                  </a:ext>
                </a:extLst>
              </a:tr>
              <a:tr h="516685">
                <a:tc>
                  <a:txBody>
                    <a:bodyPr/>
                    <a:lstStyle/>
                    <a:p>
                      <a:r>
                        <a:rPr lang="en-US" sz="2400" b="1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Development and Operations of Crime Prediction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485273"/>
                  </a:ext>
                </a:extLst>
              </a:tr>
              <a:tr h="516685">
                <a:tc>
                  <a:txBody>
                    <a:bodyPr/>
                    <a:lstStyle/>
                    <a:p>
                      <a:r>
                        <a:rPr lang="en-US" sz="2400" b="1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Analytics &amp; Innovation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096769"/>
                  </a:ext>
                </a:extLst>
              </a:tr>
              <a:tr h="940739">
                <a:tc>
                  <a:txBody>
                    <a:bodyPr/>
                    <a:lstStyle/>
                    <a:p>
                      <a:r>
                        <a:rPr lang="en-US" sz="2400" b="1" dirty="0"/>
                        <a:t>Cost</a:t>
                      </a:r>
                      <a:r>
                        <a:rPr lang="en-US" sz="2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$95,000 (For 5 years)</a:t>
                      </a:r>
                    </a:p>
                    <a:p>
                      <a:r>
                        <a:rPr lang="en-US" sz="1400" b="0" dirty="0"/>
                        <a:t>Reference from </a:t>
                      </a:r>
                      <a:r>
                        <a:rPr lang="en-US" sz="1400" b="0" dirty="0">
                          <a:hlinkClick r:id="rId6"/>
                        </a:rPr>
                        <a:t>https://www.phdata.io/blog/what-is-the-cost-to-deploy-and-maintain-a-machine-learning-model/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479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107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09ABA-97DF-DC8B-B56E-29C9582F0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id="{E471A357-8B4C-7796-62A8-615CB5BE81E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81351" y="27296"/>
            <a:ext cx="6460362" cy="1709039"/>
          </a:xfrm>
          <a:prstGeom prst="rect">
            <a:avLst/>
          </a:prstGeom>
        </p:spPr>
      </p:pic>
      <p:pic>
        <p:nvPicPr>
          <p:cNvPr id="6" name="object 7">
            <a:extLst>
              <a:ext uri="{FF2B5EF4-FFF2-40B4-BE49-F238E27FC236}">
                <a16:creationId xmlns:a16="http://schemas.microsoft.com/office/drawing/2014/main" id="{BCB18599-7F9A-19DB-5F97-82807C41F7F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27296"/>
            <a:ext cx="9141764" cy="170954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EC18E7-06B7-BB9C-6977-EFC9F8617949}"/>
              </a:ext>
            </a:extLst>
          </p:cNvPr>
          <p:cNvSpPr/>
          <p:nvPr/>
        </p:nvSpPr>
        <p:spPr>
          <a:xfrm>
            <a:off x="791918" y="503429"/>
            <a:ext cx="7961458" cy="853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000" b="1" dirty="0"/>
              <a:t>Project</a:t>
            </a:r>
          </a:p>
          <a:p>
            <a:pPr algn="r"/>
            <a:r>
              <a:rPr lang="en-US" sz="4000" b="1" dirty="0"/>
              <a:t>-Assumptions &amp; Limitations-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48577EE-9BB6-67D4-D1D7-897B5B7F0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17, 2022</a:t>
            </a:r>
          </a:p>
        </p:txBody>
      </p:sp>
      <p:pic>
        <p:nvPicPr>
          <p:cNvPr id="7" name="object 8">
            <a:extLst>
              <a:ext uri="{FF2B5EF4-FFF2-40B4-BE49-F238E27FC236}">
                <a16:creationId xmlns:a16="http://schemas.microsoft.com/office/drawing/2014/main" id="{F0D01A99-D6D3-601A-3272-2F8F86D0A91A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6304" y="214059"/>
            <a:ext cx="1915064" cy="21656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D5640E-183A-7E28-24B5-69EFAED9E1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605" y="3894391"/>
            <a:ext cx="839929" cy="899925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731385DE-9922-A36F-3D72-53B48B20C9C2}"/>
              </a:ext>
            </a:extLst>
          </p:cNvPr>
          <p:cNvGrpSpPr/>
          <p:nvPr/>
        </p:nvGrpSpPr>
        <p:grpSpPr>
          <a:xfrm>
            <a:off x="5298394" y="4555796"/>
            <a:ext cx="2156346" cy="2165680"/>
            <a:chOff x="3492709" y="4431091"/>
            <a:chExt cx="2156346" cy="2165680"/>
          </a:xfrm>
        </p:grpSpPr>
        <p:sp>
          <p:nvSpPr>
            <p:cNvPr id="17" name="Speech Bubble: Oval 16">
              <a:extLst>
                <a:ext uri="{FF2B5EF4-FFF2-40B4-BE49-F238E27FC236}">
                  <a16:creationId xmlns:a16="http://schemas.microsoft.com/office/drawing/2014/main" id="{8AB34075-7AC0-317E-0005-043ED6D4C686}"/>
                </a:ext>
              </a:extLst>
            </p:cNvPr>
            <p:cNvSpPr/>
            <p:nvPr/>
          </p:nvSpPr>
          <p:spPr>
            <a:xfrm rot="10800000">
              <a:off x="3492709" y="4431091"/>
              <a:ext cx="2156346" cy="2165680"/>
            </a:xfrm>
            <a:prstGeom prst="wedgeEllipseCallout">
              <a:avLst>
                <a:gd name="adj1" fmla="val 56191"/>
                <a:gd name="adj2" fmla="val 3991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E089123-60A5-F4A1-88D8-1B6412D2EA56}"/>
                </a:ext>
              </a:extLst>
            </p:cNvPr>
            <p:cNvSpPr txBox="1"/>
            <p:nvPr/>
          </p:nvSpPr>
          <p:spPr>
            <a:xfrm>
              <a:off x="3691601" y="5136275"/>
              <a:ext cx="17966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Data collection was precise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6DA9F4A-762D-363A-080C-F9C1ECB65250}"/>
              </a:ext>
            </a:extLst>
          </p:cNvPr>
          <p:cNvGrpSpPr/>
          <p:nvPr/>
        </p:nvGrpSpPr>
        <p:grpSpPr>
          <a:xfrm>
            <a:off x="1657350" y="2028519"/>
            <a:ext cx="2156346" cy="2165680"/>
            <a:chOff x="1657350" y="2028519"/>
            <a:chExt cx="2156346" cy="2165680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2AE8266B-C474-91FA-0D27-426175B49243}"/>
                </a:ext>
              </a:extLst>
            </p:cNvPr>
            <p:cNvSpPr/>
            <p:nvPr/>
          </p:nvSpPr>
          <p:spPr>
            <a:xfrm>
              <a:off x="1657350" y="2028519"/>
              <a:ext cx="2156346" cy="2165680"/>
            </a:xfrm>
            <a:prstGeom prst="wedgeEllipseCallout">
              <a:avLst>
                <a:gd name="adj1" fmla="val 56191"/>
                <a:gd name="adj2" fmla="val 3991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CA83AB6-CFE0-10F2-86A2-76E6103539B3}"/>
                </a:ext>
              </a:extLst>
            </p:cNvPr>
            <p:cNvSpPr txBox="1"/>
            <p:nvPr/>
          </p:nvSpPr>
          <p:spPr>
            <a:xfrm>
              <a:off x="1972964" y="2421486"/>
              <a:ext cx="140968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The data collected between 2014-2021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476DB36-135B-A4AC-C8D1-FA52F128D296}"/>
              </a:ext>
            </a:extLst>
          </p:cNvPr>
          <p:cNvGrpSpPr/>
          <p:nvPr/>
        </p:nvGrpSpPr>
        <p:grpSpPr>
          <a:xfrm>
            <a:off x="1594968" y="4541891"/>
            <a:ext cx="2165680" cy="2156346"/>
            <a:chOff x="1493067" y="4617347"/>
            <a:chExt cx="2165680" cy="2156346"/>
          </a:xfrm>
        </p:grpSpPr>
        <p:sp>
          <p:nvSpPr>
            <p:cNvPr id="26" name="Speech Bubble: Oval 25">
              <a:extLst>
                <a:ext uri="{FF2B5EF4-FFF2-40B4-BE49-F238E27FC236}">
                  <a16:creationId xmlns:a16="http://schemas.microsoft.com/office/drawing/2014/main" id="{185172A4-8D39-D792-9D01-F5620CED36EC}"/>
                </a:ext>
              </a:extLst>
            </p:cNvPr>
            <p:cNvSpPr/>
            <p:nvPr/>
          </p:nvSpPr>
          <p:spPr>
            <a:xfrm rot="17280000">
              <a:off x="1497734" y="4612680"/>
              <a:ext cx="2156346" cy="2165680"/>
            </a:xfrm>
            <a:prstGeom prst="wedgeEllipseCallout">
              <a:avLst>
                <a:gd name="adj1" fmla="val 56191"/>
                <a:gd name="adj2" fmla="val 3991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071B2C2-177C-6DCA-40B9-BD2087E46ACF}"/>
                </a:ext>
              </a:extLst>
            </p:cNvPr>
            <p:cNvSpPr txBox="1"/>
            <p:nvPr/>
          </p:nvSpPr>
          <p:spPr>
            <a:xfrm>
              <a:off x="1748164" y="5020651"/>
              <a:ext cx="165867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Crime occurrence has a certain tendency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985311D-0E2C-A102-8A14-99E726872D65}"/>
              </a:ext>
            </a:extLst>
          </p:cNvPr>
          <p:cNvGrpSpPr/>
          <p:nvPr/>
        </p:nvGrpSpPr>
        <p:grpSpPr>
          <a:xfrm>
            <a:off x="5330303" y="2037853"/>
            <a:ext cx="2165680" cy="2156346"/>
            <a:chOff x="5330303" y="2037853"/>
            <a:chExt cx="2165680" cy="2156346"/>
          </a:xfrm>
        </p:grpSpPr>
        <p:sp>
          <p:nvSpPr>
            <p:cNvPr id="21" name="Speech Bubble: Oval 20">
              <a:extLst>
                <a:ext uri="{FF2B5EF4-FFF2-40B4-BE49-F238E27FC236}">
                  <a16:creationId xmlns:a16="http://schemas.microsoft.com/office/drawing/2014/main" id="{A501F8CB-18A2-C4D8-7CEB-852E87E5F547}"/>
                </a:ext>
              </a:extLst>
            </p:cNvPr>
            <p:cNvSpPr/>
            <p:nvPr/>
          </p:nvSpPr>
          <p:spPr>
            <a:xfrm rot="6600000">
              <a:off x="5334970" y="2033186"/>
              <a:ext cx="2156346" cy="2165680"/>
            </a:xfrm>
            <a:prstGeom prst="wedgeEllipseCallout">
              <a:avLst>
                <a:gd name="adj1" fmla="val 56191"/>
                <a:gd name="adj2" fmla="val 3991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CA2E95-3292-CD13-9939-5B85C7574CDD}"/>
                </a:ext>
              </a:extLst>
            </p:cNvPr>
            <p:cNvSpPr txBox="1"/>
            <p:nvPr/>
          </p:nvSpPr>
          <p:spPr>
            <a:xfrm>
              <a:off x="5585988" y="2283801"/>
              <a:ext cx="165431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The dataset with current status quo for crimes and life style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248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09ABA-97DF-DC8B-B56E-29C9582F0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417C973-67C7-28F2-2248-39934CD90C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8348589"/>
              </p:ext>
            </p:extLst>
          </p:nvPr>
        </p:nvGraphicFramePr>
        <p:xfrm>
          <a:off x="187477" y="2407581"/>
          <a:ext cx="8766810" cy="424997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21609">
                  <a:extLst>
                    <a:ext uri="{9D8B030D-6E8A-4147-A177-3AD203B41FA5}">
                      <a16:colId xmlns:a16="http://schemas.microsoft.com/office/drawing/2014/main" val="1460203817"/>
                    </a:ext>
                  </a:extLst>
                </a:gridCol>
                <a:gridCol w="7845201">
                  <a:extLst>
                    <a:ext uri="{9D8B030D-6E8A-4147-A177-3AD203B41FA5}">
                      <a16:colId xmlns:a16="http://schemas.microsoft.com/office/drawing/2014/main" val="4212564746"/>
                    </a:ext>
                  </a:extLst>
                </a:gridCol>
              </a:tblGrid>
              <a:tr h="411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Major Crime Indicator (</a:t>
                      </a:r>
                      <a:r>
                        <a:rPr lang="en-US" sz="2000" b="0" dirty="0">
                          <a:hlinkClick r:id="rId3"/>
                        </a:rPr>
                        <a:t>https://data.torontopolice.on.ca/search?q=crime</a:t>
                      </a:r>
                      <a:r>
                        <a:rPr lang="en-US" sz="2000" b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57434"/>
                  </a:ext>
                </a:extLst>
              </a:tr>
              <a:tr h="3592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2014/01/01 – 2021/12/31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191121"/>
                  </a:ext>
                </a:extLst>
              </a:tr>
              <a:tr h="3592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281,692 rows (273,819 rows)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14848"/>
                  </a:ext>
                </a:extLst>
              </a:tr>
              <a:tr h="23888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MCI = Crime Types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/>
                        <a:t>      Assault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/>
                        <a:t>      Break &amp; Enter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/>
                        <a:t>      Auto Theft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/>
                        <a:t>      Robbery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/>
                        <a:t>      Theft Over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133934"/>
                  </a:ext>
                </a:extLst>
              </a:tr>
              <a:tr h="4105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Longitude, Latitude, Premise Type, Month, Day, Day of Week, Hour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314344"/>
                  </a:ext>
                </a:extLst>
              </a:tr>
            </a:tbl>
          </a:graphicData>
        </a:graphic>
      </p:graphicFrame>
      <p:grpSp>
        <p:nvGrpSpPr>
          <p:cNvPr id="4" name="object 5">
            <a:extLst>
              <a:ext uri="{FF2B5EF4-FFF2-40B4-BE49-F238E27FC236}">
                <a16:creationId xmlns:a16="http://schemas.microsoft.com/office/drawing/2014/main" id="{7B52433A-4C6E-182E-B50A-55ADD919CB11}"/>
              </a:ext>
            </a:extLst>
          </p:cNvPr>
          <p:cNvGrpSpPr/>
          <p:nvPr/>
        </p:nvGrpSpPr>
        <p:grpSpPr>
          <a:xfrm>
            <a:off x="0" y="27296"/>
            <a:ext cx="9142095" cy="2352675"/>
            <a:chOff x="0" y="0"/>
            <a:chExt cx="9142095" cy="2352675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E471A357-8B4C-7796-62A8-615CB5BE81E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1351" y="0"/>
              <a:ext cx="6460362" cy="1709039"/>
            </a:xfrm>
            <a:prstGeom prst="rect">
              <a:avLst/>
            </a:prstGeom>
          </p:spPr>
        </p:pic>
        <p:pic>
          <p:nvPicPr>
            <p:cNvPr id="6" name="object 7">
              <a:extLst>
                <a:ext uri="{FF2B5EF4-FFF2-40B4-BE49-F238E27FC236}">
                  <a16:creationId xmlns:a16="http://schemas.microsoft.com/office/drawing/2014/main" id="{BCB18599-7F9A-19DB-5F97-82807C41F7F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141764" cy="1709547"/>
            </a:xfrm>
            <a:prstGeom prst="rect">
              <a:avLst/>
            </a:prstGeom>
          </p:spPr>
        </p:pic>
        <p:pic>
          <p:nvPicPr>
            <p:cNvPr id="7" name="object 8">
              <a:extLst>
                <a:ext uri="{FF2B5EF4-FFF2-40B4-BE49-F238E27FC236}">
                  <a16:creationId xmlns:a16="http://schemas.microsoft.com/office/drawing/2014/main" id="{F0D01A99-D6D3-601A-3272-2F8F86D0A91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6304" y="186763"/>
              <a:ext cx="1915064" cy="2165680"/>
            </a:xfrm>
            <a:prstGeom prst="rect">
              <a:avLst/>
            </a:prstGeom>
          </p:spPr>
        </p:pic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274813D-360A-7945-B737-B2BF9311B2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612762"/>
            <a:ext cx="2057400" cy="365125"/>
          </a:xfrm>
        </p:spPr>
        <p:txBody>
          <a:bodyPr/>
          <a:lstStyle/>
          <a:p>
            <a:r>
              <a:rPr lang="en-US"/>
              <a:t>August 17, 2022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EF8195-ADCB-D5A8-B883-A80D55C48F5C}"/>
              </a:ext>
            </a:extLst>
          </p:cNvPr>
          <p:cNvSpPr/>
          <p:nvPr/>
        </p:nvSpPr>
        <p:spPr>
          <a:xfrm>
            <a:off x="3243072" y="503429"/>
            <a:ext cx="5264639" cy="853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000" b="1" dirty="0"/>
              <a:t>Dataset Information</a:t>
            </a:r>
          </a:p>
          <a:p>
            <a:pPr algn="r"/>
            <a:r>
              <a:rPr lang="en-US" sz="4000" b="1" dirty="0"/>
              <a:t>-Data Source-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29C26C8-502E-1636-F044-A37E6B92C6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92" y="4373860"/>
            <a:ext cx="472481" cy="4648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C835159-9054-9DF7-1F78-179D2C198A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553" y="4831872"/>
            <a:ext cx="467620" cy="4652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4661FFA-36BF-5FB7-9AFD-996BB2995E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081" y="3930548"/>
            <a:ext cx="480102" cy="4648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F6E522A-F6D4-A932-36CD-20669E13EC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671" y="5714977"/>
            <a:ext cx="442726" cy="4407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BA5DB0-64DA-3C05-CFA8-EF1550F9B8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041" y="5285719"/>
            <a:ext cx="461786" cy="4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94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D994420-B2CE-CCD9-BCBD-FA74A94330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631" y="1830910"/>
            <a:ext cx="6440738" cy="4994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909ABA-97DF-DC8B-B56E-29C9582F0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object 5">
            <a:extLst>
              <a:ext uri="{FF2B5EF4-FFF2-40B4-BE49-F238E27FC236}">
                <a16:creationId xmlns:a16="http://schemas.microsoft.com/office/drawing/2014/main" id="{7B52433A-4C6E-182E-B50A-55ADD919CB11}"/>
              </a:ext>
            </a:extLst>
          </p:cNvPr>
          <p:cNvGrpSpPr/>
          <p:nvPr/>
        </p:nvGrpSpPr>
        <p:grpSpPr>
          <a:xfrm>
            <a:off x="0" y="27296"/>
            <a:ext cx="9142095" cy="2352675"/>
            <a:chOff x="0" y="0"/>
            <a:chExt cx="9142095" cy="2352675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E471A357-8B4C-7796-62A8-615CB5BE81E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1351" y="0"/>
              <a:ext cx="6460362" cy="1709039"/>
            </a:xfrm>
            <a:prstGeom prst="rect">
              <a:avLst/>
            </a:prstGeom>
          </p:spPr>
        </p:pic>
        <p:pic>
          <p:nvPicPr>
            <p:cNvPr id="6" name="object 7">
              <a:extLst>
                <a:ext uri="{FF2B5EF4-FFF2-40B4-BE49-F238E27FC236}">
                  <a16:creationId xmlns:a16="http://schemas.microsoft.com/office/drawing/2014/main" id="{BCB18599-7F9A-19DB-5F97-82807C41F7F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141764" cy="1709547"/>
            </a:xfrm>
            <a:prstGeom prst="rect">
              <a:avLst/>
            </a:prstGeom>
          </p:spPr>
        </p:pic>
        <p:pic>
          <p:nvPicPr>
            <p:cNvPr id="7" name="object 8">
              <a:extLst>
                <a:ext uri="{FF2B5EF4-FFF2-40B4-BE49-F238E27FC236}">
                  <a16:creationId xmlns:a16="http://schemas.microsoft.com/office/drawing/2014/main" id="{F0D01A99-D6D3-601A-3272-2F8F86D0A91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6304" y="186763"/>
              <a:ext cx="1915064" cy="2165680"/>
            </a:xfrm>
            <a:prstGeom prst="rect">
              <a:avLst/>
            </a:prstGeom>
          </p:spPr>
        </p:pic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274813D-360A-7945-B737-B2BF9311B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17, 2022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EF8195-ADCB-D5A8-B883-A80D55C48F5C}"/>
              </a:ext>
            </a:extLst>
          </p:cNvPr>
          <p:cNvSpPr/>
          <p:nvPr/>
        </p:nvSpPr>
        <p:spPr>
          <a:xfrm>
            <a:off x="3243072" y="503429"/>
            <a:ext cx="5264639" cy="853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000" b="1" dirty="0"/>
              <a:t>Dataset Information</a:t>
            </a:r>
          </a:p>
          <a:p>
            <a:pPr algn="r"/>
            <a:r>
              <a:rPr lang="en-US" sz="4000" b="1" dirty="0"/>
              <a:t>-MCI(Crime Types)-</a:t>
            </a:r>
          </a:p>
        </p:txBody>
      </p:sp>
    </p:spTree>
    <p:extLst>
      <p:ext uri="{BB962C8B-B14F-4D97-AF65-F5344CB8AC3E}">
        <p14:creationId xmlns:p14="http://schemas.microsoft.com/office/powerpoint/2010/main" val="4070764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09ABA-97DF-DC8B-B56E-29C9582F0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417C973-67C7-28F2-2248-39934CD90C2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7477" y="2407581"/>
          <a:ext cx="8766810" cy="424997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21609">
                  <a:extLst>
                    <a:ext uri="{9D8B030D-6E8A-4147-A177-3AD203B41FA5}">
                      <a16:colId xmlns:a16="http://schemas.microsoft.com/office/drawing/2014/main" val="1460203817"/>
                    </a:ext>
                  </a:extLst>
                </a:gridCol>
                <a:gridCol w="7845201">
                  <a:extLst>
                    <a:ext uri="{9D8B030D-6E8A-4147-A177-3AD203B41FA5}">
                      <a16:colId xmlns:a16="http://schemas.microsoft.com/office/drawing/2014/main" val="4212564746"/>
                    </a:ext>
                  </a:extLst>
                </a:gridCol>
              </a:tblGrid>
              <a:tr h="411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Major Crime Indicator (</a:t>
                      </a:r>
                      <a:r>
                        <a:rPr lang="en-US" sz="2000" b="0" dirty="0">
                          <a:hlinkClick r:id="rId3"/>
                        </a:rPr>
                        <a:t>https://data.torontopolice.on.ca/search?q=crime</a:t>
                      </a:r>
                      <a:r>
                        <a:rPr lang="en-US" sz="2000" b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57434"/>
                  </a:ext>
                </a:extLst>
              </a:tr>
              <a:tr h="3592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2014/01/01 – 2021/12/31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191121"/>
                  </a:ext>
                </a:extLst>
              </a:tr>
              <a:tr h="3592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281,692 rows (273,819 rows)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14848"/>
                  </a:ext>
                </a:extLst>
              </a:tr>
              <a:tr h="23888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MCI = Crime Types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/>
                        <a:t>      Assault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/>
                        <a:t>      Break &amp; Enter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/>
                        <a:t>      Auto Theft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/>
                        <a:t>      Robbery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/>
                        <a:t>      Theft Over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133934"/>
                  </a:ext>
                </a:extLst>
              </a:tr>
              <a:tr h="4105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Longitude, Latitude, Premise Type, Month, Day, Day of Week, Hour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314344"/>
                  </a:ext>
                </a:extLst>
              </a:tr>
            </a:tbl>
          </a:graphicData>
        </a:graphic>
      </p:graphicFrame>
      <p:grpSp>
        <p:nvGrpSpPr>
          <p:cNvPr id="4" name="object 5">
            <a:extLst>
              <a:ext uri="{FF2B5EF4-FFF2-40B4-BE49-F238E27FC236}">
                <a16:creationId xmlns:a16="http://schemas.microsoft.com/office/drawing/2014/main" id="{7B52433A-4C6E-182E-B50A-55ADD919CB11}"/>
              </a:ext>
            </a:extLst>
          </p:cNvPr>
          <p:cNvGrpSpPr/>
          <p:nvPr/>
        </p:nvGrpSpPr>
        <p:grpSpPr>
          <a:xfrm>
            <a:off x="0" y="27296"/>
            <a:ext cx="9142095" cy="2352675"/>
            <a:chOff x="0" y="0"/>
            <a:chExt cx="9142095" cy="2352675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E471A357-8B4C-7796-62A8-615CB5BE81E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1351" y="0"/>
              <a:ext cx="6460362" cy="1709039"/>
            </a:xfrm>
            <a:prstGeom prst="rect">
              <a:avLst/>
            </a:prstGeom>
          </p:spPr>
        </p:pic>
        <p:pic>
          <p:nvPicPr>
            <p:cNvPr id="6" name="object 7">
              <a:extLst>
                <a:ext uri="{FF2B5EF4-FFF2-40B4-BE49-F238E27FC236}">
                  <a16:creationId xmlns:a16="http://schemas.microsoft.com/office/drawing/2014/main" id="{BCB18599-7F9A-19DB-5F97-82807C41F7F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141764" cy="1709547"/>
            </a:xfrm>
            <a:prstGeom prst="rect">
              <a:avLst/>
            </a:prstGeom>
          </p:spPr>
        </p:pic>
        <p:pic>
          <p:nvPicPr>
            <p:cNvPr id="7" name="object 8">
              <a:extLst>
                <a:ext uri="{FF2B5EF4-FFF2-40B4-BE49-F238E27FC236}">
                  <a16:creationId xmlns:a16="http://schemas.microsoft.com/office/drawing/2014/main" id="{F0D01A99-D6D3-601A-3272-2F8F86D0A91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6304" y="186763"/>
              <a:ext cx="1915064" cy="2165680"/>
            </a:xfrm>
            <a:prstGeom prst="rect">
              <a:avLst/>
            </a:prstGeom>
          </p:spPr>
        </p:pic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274813D-360A-7945-B737-B2BF9311B2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612762"/>
            <a:ext cx="2057400" cy="365125"/>
          </a:xfrm>
        </p:spPr>
        <p:txBody>
          <a:bodyPr/>
          <a:lstStyle/>
          <a:p>
            <a:r>
              <a:rPr lang="en-US"/>
              <a:t>August 17, 2022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EF8195-ADCB-D5A8-B883-A80D55C48F5C}"/>
              </a:ext>
            </a:extLst>
          </p:cNvPr>
          <p:cNvSpPr/>
          <p:nvPr/>
        </p:nvSpPr>
        <p:spPr>
          <a:xfrm>
            <a:off x="3243072" y="503429"/>
            <a:ext cx="5264639" cy="853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000" b="1" dirty="0"/>
              <a:t>Dataset Information</a:t>
            </a:r>
          </a:p>
          <a:p>
            <a:pPr algn="r"/>
            <a:r>
              <a:rPr lang="en-US" sz="4000" b="1" dirty="0"/>
              <a:t>-Data Source-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29C26C8-502E-1636-F044-A37E6B92C6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92" y="4373860"/>
            <a:ext cx="472481" cy="4648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C835159-9054-9DF7-1F78-179D2C198A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553" y="4831872"/>
            <a:ext cx="467620" cy="4652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4661FFA-36BF-5FB7-9AFD-996BB2995E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081" y="3930548"/>
            <a:ext cx="480102" cy="4648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F6E522A-F6D4-A932-36CD-20669E13EC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671" y="5714977"/>
            <a:ext cx="442726" cy="4407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BA5DB0-64DA-3C05-CFA8-EF1550F9B8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041" y="5285719"/>
            <a:ext cx="461786" cy="4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94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2C804FA-23C7-5469-5FBE-8723FEC4C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236" y="1137630"/>
            <a:ext cx="5749290" cy="5763826"/>
          </a:xfrm>
          <a:prstGeom prst="rect">
            <a:avLst/>
          </a:prstGeom>
        </p:spPr>
      </p:pic>
      <p:grpSp>
        <p:nvGrpSpPr>
          <p:cNvPr id="4" name="object 5">
            <a:extLst>
              <a:ext uri="{FF2B5EF4-FFF2-40B4-BE49-F238E27FC236}">
                <a16:creationId xmlns:a16="http://schemas.microsoft.com/office/drawing/2014/main" id="{7B52433A-4C6E-182E-B50A-55ADD919CB11}"/>
              </a:ext>
            </a:extLst>
          </p:cNvPr>
          <p:cNvGrpSpPr/>
          <p:nvPr/>
        </p:nvGrpSpPr>
        <p:grpSpPr>
          <a:xfrm>
            <a:off x="0" y="27297"/>
            <a:ext cx="9141764" cy="1001404"/>
            <a:chOff x="0" y="0"/>
            <a:chExt cx="9141764" cy="1709547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E471A357-8B4C-7796-62A8-615CB5BE81E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1351" y="0"/>
              <a:ext cx="6460362" cy="1709039"/>
            </a:xfrm>
            <a:prstGeom prst="rect">
              <a:avLst/>
            </a:prstGeom>
          </p:spPr>
        </p:pic>
        <p:pic>
          <p:nvPicPr>
            <p:cNvPr id="6" name="object 7">
              <a:extLst>
                <a:ext uri="{FF2B5EF4-FFF2-40B4-BE49-F238E27FC236}">
                  <a16:creationId xmlns:a16="http://schemas.microsoft.com/office/drawing/2014/main" id="{BCB18599-7F9A-19DB-5F97-82807C41F7F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141764" cy="1709547"/>
            </a:xfrm>
            <a:prstGeom prst="rect">
              <a:avLst/>
            </a:prstGeom>
          </p:spPr>
        </p:pic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274813D-360A-7945-B737-B2BF9311B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17, 2022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EF8195-ADCB-D5A8-B883-A80D55C48F5C}"/>
              </a:ext>
            </a:extLst>
          </p:cNvPr>
          <p:cNvSpPr/>
          <p:nvPr/>
        </p:nvSpPr>
        <p:spPr>
          <a:xfrm>
            <a:off x="957106" y="136524"/>
            <a:ext cx="7227551" cy="853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-Premise Type-</a:t>
            </a:r>
          </a:p>
        </p:txBody>
      </p:sp>
    </p:spTree>
    <p:extLst>
      <p:ext uri="{BB962C8B-B14F-4D97-AF65-F5344CB8AC3E}">
        <p14:creationId xmlns:p14="http://schemas.microsoft.com/office/powerpoint/2010/main" val="1346472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910</TotalTime>
  <Words>989</Words>
  <Application>Microsoft Office PowerPoint</Application>
  <PresentationFormat>On-screen Show (4:3)</PresentationFormat>
  <Paragraphs>250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1_Office Theme</vt:lpstr>
      <vt:lpstr>Crime Type Prediction Presentation to the Toronto Police Services Board</vt:lpstr>
      <vt:lpstr>PowerPoint Presentation</vt:lpstr>
      <vt:lpstr>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Kurokawa Yuko</dc:creator>
  <cp:lastModifiedBy>Kurokawa Yuko</cp:lastModifiedBy>
  <cp:revision>55</cp:revision>
  <dcterms:created xsi:type="dcterms:W3CDTF">2022-08-16T02:37:19Z</dcterms:created>
  <dcterms:modified xsi:type="dcterms:W3CDTF">2022-08-17T16:35:27Z</dcterms:modified>
</cp:coreProperties>
</file>