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1;p2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" name="Google Shape;12;p2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2" name="Google Shape;13;p2"/>
          <p:cNvCxnSpPr/>
          <p:nvPr/>
        </p:nvCxnSpPr>
        <p:spPr>
          <a:xfrm flipH="1">
            <a:off x="3600" y="539280"/>
            <a:ext cx="91411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3" name="Google Shape;14;p2"/>
          <p:cNvCxnSpPr/>
          <p:nvPr/>
        </p:nvCxnSpPr>
        <p:spPr>
          <a:xfrm flipH="1">
            <a:off x="1800" y="4608360"/>
            <a:ext cx="91411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4" name="Google Shape;15;p2"/>
          <p:cNvSpPr/>
          <p:nvPr/>
        </p:nvSpPr>
        <p:spPr>
          <a:xfrm>
            <a:off x="0" y="4615920"/>
            <a:ext cx="9150480" cy="528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4720" y="1561320"/>
            <a:ext cx="31021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136;p19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39" name="Google Shape;137;p19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40" name="Google Shape;138;p19"/>
          <p:cNvSpPr/>
          <p:nvPr/>
        </p:nvSpPr>
        <p:spPr>
          <a:xfrm>
            <a:off x="8548200" y="150048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146;p20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42" name="Google Shape;147;p20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43" name="Google Shape;149;p20"/>
          <p:cNvSpPr/>
          <p:nvPr/>
        </p:nvSpPr>
        <p:spPr>
          <a:xfrm>
            <a:off x="4321440" y="457632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20;p3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45" name="Google Shape;21;p3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46" name="Google Shape;22;p3"/>
          <p:cNvCxnSpPr/>
          <p:nvPr/>
        </p:nvCxnSpPr>
        <p:spPr>
          <a:xfrm flipH="1">
            <a:off x="3600" y="539280"/>
            <a:ext cx="91411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47" name="Google Shape;23;p3"/>
          <p:cNvSpPr/>
          <p:nvPr/>
        </p:nvSpPr>
        <p:spPr>
          <a:xfrm>
            <a:off x="0" y="4609440"/>
            <a:ext cx="9150480" cy="528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157;p21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49" name="Google Shape;158;p21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50" name="Google Shape;160;p21"/>
          <p:cNvSpPr/>
          <p:nvPr/>
        </p:nvSpPr>
        <p:spPr>
          <a:xfrm>
            <a:off x="8512560" y="450000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168;p22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54" name="Google Shape;169;p22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55" name="Google Shape;171;p22"/>
          <p:cNvSpPr/>
          <p:nvPr/>
        </p:nvSpPr>
        <p:spPr>
          <a:xfrm>
            <a:off x="8588880" y="168084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181;p23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57" name="Google Shape;182;p23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58" name="Google Shape;184;p23"/>
          <p:cNvCxnSpPr/>
          <p:nvPr/>
        </p:nvCxnSpPr>
        <p:spPr>
          <a:xfrm flipH="1">
            <a:off x="710280" y="4451760"/>
            <a:ext cx="84229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59" name="Google Shape;185;p23"/>
          <p:cNvCxnSpPr/>
          <p:nvPr/>
        </p:nvCxnSpPr>
        <p:spPr>
          <a:xfrm flipV="1">
            <a:off x="1551960" y="4459320"/>
            <a:ext cx="720" cy="6944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60" name="Google Shape;186;p23"/>
          <p:cNvSpPr/>
          <p:nvPr/>
        </p:nvSpPr>
        <p:spPr>
          <a:xfrm>
            <a:off x="863640" y="452700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200;p24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62" name="Google Shape;201;p24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63" name="Google Shape;203;p24"/>
          <p:cNvSpPr/>
          <p:nvPr/>
        </p:nvSpPr>
        <p:spPr>
          <a:xfrm>
            <a:off x="4316400" y="1332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205;p25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65" name="Google Shape;206;p25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66" name="Google Shape;207;p25"/>
          <p:cNvCxnSpPr/>
          <p:nvPr/>
        </p:nvCxnSpPr>
        <p:spPr>
          <a:xfrm flipH="1">
            <a:off x="3600" y="539280"/>
            <a:ext cx="91411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67" name="Google Shape;214;p25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68" name="Google Shape;215;p25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69" name="Google Shape;216;p25"/>
          <p:cNvSpPr/>
          <p:nvPr/>
        </p:nvSpPr>
        <p:spPr>
          <a:xfrm>
            <a:off x="0" y="4615920"/>
            <a:ext cx="9150480" cy="528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20;p26"/>
          <p:cNvSpPr/>
          <p:nvPr/>
        </p:nvSpPr>
        <p:spPr>
          <a:xfrm>
            <a:off x="1044360" y="3850200"/>
            <a:ext cx="567684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Alexandria Light"/>
                <a:ea typeface="Alexandria Light"/>
              </a:rPr>
              <a:t>CREDITS: This presentation template was created by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Alexandria"/>
                <a:ea typeface="Alexandria"/>
                <a:hlinkClick r:id="rId2"/>
              </a:rPr>
              <a:t>Slidesgo</a:t>
            </a:r>
            <a:r>
              <a:rPr b="0" lang="en" sz="1000" spc="-1" strike="noStrike">
                <a:solidFill>
                  <a:schemeClr val="dk1"/>
                </a:solidFill>
                <a:latin typeface="Alexandria Light"/>
                <a:ea typeface="Alexandria Light"/>
              </a:rPr>
              <a:t>, and includes icons by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Alexandria"/>
                <a:ea typeface="Alexandria"/>
                <a:hlinkClick r:id="rId3"/>
              </a:rPr>
              <a:t>Flaticon</a:t>
            </a:r>
            <a:r>
              <a:rPr b="0" lang="en" sz="1000" spc="-1" strike="noStrike">
                <a:solidFill>
                  <a:schemeClr val="dk1"/>
                </a:solidFill>
                <a:latin typeface="Alexandria Light"/>
                <a:ea typeface="Alexandria Light"/>
              </a:rPr>
              <a:t>, and infographics &amp; images by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Alexandria"/>
                <a:ea typeface="Alexandria"/>
                <a:hlinkClick r:id="rId4"/>
              </a:rPr>
              <a:t>Freepik</a:t>
            </a:r>
            <a:r>
              <a:rPr b="0" lang="en" sz="1000" spc="-1" strike="noStrike">
                <a:solidFill>
                  <a:schemeClr val="dk1"/>
                </a:solidFill>
                <a:latin typeface="Alexandria Light"/>
                <a:ea typeface="Alexandria Light"/>
              </a:rPr>
              <a:t> 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1" name="Google Shape;221;p26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72" name="Google Shape;222;p26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73" name="Google Shape;223;p26"/>
          <p:cNvCxnSpPr/>
          <p:nvPr/>
        </p:nvCxnSpPr>
        <p:spPr>
          <a:xfrm flipH="1">
            <a:off x="3600" y="539280"/>
            <a:ext cx="91411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74" name="Google Shape;224;p26"/>
          <p:cNvSpPr/>
          <p:nvPr/>
        </p:nvSpPr>
        <p:spPr>
          <a:xfrm>
            <a:off x="0" y="4615920"/>
            <a:ext cx="9150480" cy="528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5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226;p27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76" name="Google Shape;227;p27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77" name="Google Shape;228;p27"/>
          <p:cNvCxnSpPr/>
          <p:nvPr/>
        </p:nvCxnSpPr>
        <p:spPr>
          <a:xfrm flipH="1">
            <a:off x="3600" y="539280"/>
            <a:ext cx="91411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78" name="Google Shape;229;p27"/>
          <p:cNvSpPr/>
          <p:nvPr/>
        </p:nvSpPr>
        <p:spPr>
          <a:xfrm>
            <a:off x="0" y="4609440"/>
            <a:ext cx="9150480" cy="528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68;p11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0" name="Google Shape;69;p11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1" name="Google Shape;70;p11"/>
          <p:cNvCxnSpPr/>
          <p:nvPr/>
        </p:nvCxnSpPr>
        <p:spPr>
          <a:xfrm flipH="1">
            <a:off x="3600" y="539280"/>
            <a:ext cx="91411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12" name="Google Shape;71;p11"/>
          <p:cNvSpPr/>
          <p:nvPr/>
        </p:nvSpPr>
        <p:spPr>
          <a:xfrm>
            <a:off x="0" y="4609440"/>
            <a:ext cx="9150480" cy="528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231;p28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80" name="Google Shape;232;p28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81" name="Google Shape;233;p28"/>
          <p:cNvSpPr/>
          <p:nvPr/>
        </p:nvSpPr>
        <p:spPr>
          <a:xfrm>
            <a:off x="8512560" y="450000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27;p4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83" name="Google Shape;28;p4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84" name="Google Shape;29;p4"/>
          <p:cNvSpPr/>
          <p:nvPr/>
        </p:nvSpPr>
        <p:spPr>
          <a:xfrm>
            <a:off x="8161560" y="411912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54720" y="1561320"/>
            <a:ext cx="31021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34;p5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90" name="Google Shape;35;p5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91" name="Google Shape;38;p5"/>
          <p:cNvSpPr/>
          <p:nvPr/>
        </p:nvSpPr>
        <p:spPr>
          <a:xfrm>
            <a:off x="7656840" y="439776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54720" y="1561320"/>
            <a:ext cx="31021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40;p6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99" name="Google Shape;41;p6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100" name="Google Shape;43;p6"/>
          <p:cNvSpPr/>
          <p:nvPr/>
        </p:nvSpPr>
        <p:spPr>
          <a:xfrm>
            <a:off x="130680" y="450000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54720" y="1561320"/>
            <a:ext cx="31021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46;p7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04" name="Google Shape;47;p7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52;p8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06" name="Google Shape;53;p8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07" name="Google Shape;54;p8"/>
          <p:cNvCxnSpPr/>
          <p:nvPr/>
        </p:nvCxnSpPr>
        <p:spPr>
          <a:xfrm flipH="1">
            <a:off x="3600" y="539280"/>
            <a:ext cx="91411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108" name="Google Shape;55;p8"/>
          <p:cNvSpPr/>
          <p:nvPr/>
        </p:nvSpPr>
        <p:spPr>
          <a:xfrm>
            <a:off x="0" y="4609440"/>
            <a:ext cx="9150480" cy="528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60;p9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10" name="Google Shape;61;p9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92;p13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4" name="Google Shape;93;p13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15" name="Google Shape;95;p13"/>
          <p:cNvSpPr/>
          <p:nvPr/>
        </p:nvSpPr>
        <p:spPr>
          <a:xfrm>
            <a:off x="94680" y="450000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>
            <a:solidFill>
              <a:srgbClr val="ad99e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99;p14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7" name="Google Shape;100;p14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8" name="Google Shape;101;p14"/>
          <p:cNvCxnSpPr/>
          <p:nvPr/>
        </p:nvCxnSpPr>
        <p:spPr>
          <a:xfrm flipH="1">
            <a:off x="3600" y="539280"/>
            <a:ext cx="91411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9" name="Google Shape;102;p14"/>
          <p:cNvCxnSpPr/>
          <p:nvPr/>
        </p:nvCxnSpPr>
        <p:spPr>
          <a:xfrm flipH="1">
            <a:off x="1800" y="4608360"/>
            <a:ext cx="91411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20" name="Google Shape;103;p14"/>
          <p:cNvSpPr/>
          <p:nvPr/>
        </p:nvSpPr>
        <p:spPr>
          <a:xfrm>
            <a:off x="0" y="4609440"/>
            <a:ext cx="9150480" cy="528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108;p15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22" name="Google Shape;109;p15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23" name="Google Shape;112;p15"/>
          <p:cNvCxnSpPr/>
          <p:nvPr/>
        </p:nvCxnSpPr>
        <p:spPr>
          <a:xfrm flipH="1">
            <a:off x="710280" y="4451760"/>
            <a:ext cx="84229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24" name="Google Shape;113;p15"/>
          <p:cNvCxnSpPr/>
          <p:nvPr/>
        </p:nvCxnSpPr>
        <p:spPr>
          <a:xfrm flipV="1">
            <a:off x="1551960" y="4459320"/>
            <a:ext cx="720" cy="6944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25" name="Google Shape;114;p15"/>
          <p:cNvSpPr/>
          <p:nvPr/>
        </p:nvSpPr>
        <p:spPr>
          <a:xfrm>
            <a:off x="863640" y="452700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119;p16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27" name="Google Shape;120;p16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124;p17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29" name="Google Shape;125;p17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30" name="Google Shape;126;p17"/>
          <p:cNvCxnSpPr/>
          <p:nvPr/>
        </p:nvCxnSpPr>
        <p:spPr>
          <a:xfrm flipH="1">
            <a:off x="710280" y="4451760"/>
            <a:ext cx="84229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31" name="Google Shape;127;p17"/>
          <p:cNvCxnSpPr/>
          <p:nvPr/>
        </p:nvCxnSpPr>
        <p:spPr>
          <a:xfrm flipV="1">
            <a:off x="1551960" y="4459320"/>
            <a:ext cx="720" cy="6944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32" name="Google Shape;128;p17"/>
          <p:cNvSpPr/>
          <p:nvPr/>
        </p:nvSpPr>
        <p:spPr>
          <a:xfrm>
            <a:off x="863640" y="452700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131;p18"/>
          <p:cNvCxnSpPr/>
          <p:nvPr/>
        </p:nvCxnSpPr>
        <p:spPr>
          <a:xfrm>
            <a:off x="711000" y="-5040"/>
            <a:ext cx="720" cy="514368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36" name="Google Shape;132;p18"/>
          <p:cNvCxnSpPr/>
          <p:nvPr/>
        </p:nvCxnSpPr>
        <p:spPr>
          <a:xfrm>
            <a:off x="8430480" y="0"/>
            <a:ext cx="720" cy="514404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sp>
        <p:nvSpPr>
          <p:cNvPr id="37" name="Google Shape;133;p18"/>
          <p:cNvSpPr/>
          <p:nvPr/>
        </p:nvSpPr>
        <p:spPr>
          <a:xfrm>
            <a:off x="96840" y="1480320"/>
            <a:ext cx="522720" cy="523080"/>
          </a:xfrm>
          <a:custGeom>
            <a:avLst/>
            <a:gdLst>
              <a:gd name="textAreaLeft" fmla="*/ 0 w 522720"/>
              <a:gd name="textAreaRight" fmla="*/ 523440 w 522720"/>
              <a:gd name="textAreaTop" fmla="*/ 0 h 523080"/>
              <a:gd name="textAreaBottom" fmla="*/ 523800 h 52308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Ykoler/Network-Pentools/tree/main/SSH-Rogue-Session" TargetMode="External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13160" y="1054440"/>
            <a:ext cx="5736960" cy="214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7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Terrapin Attack: Breaking SSH Integrity</a:t>
            </a:r>
            <a:endParaRPr b="0" lang="en-US" sz="4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711360" y="3840480"/>
            <a:ext cx="653616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Alexandria Light"/>
                <a:ea typeface="Alexandria Light"/>
              </a:rPr>
              <a:t>Presentors: Yahel Koler &amp; Uriel Dolev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Google Shape;246;p32"/>
          <p:cNvSpPr/>
          <p:nvPr/>
        </p:nvSpPr>
        <p:spPr>
          <a:xfrm>
            <a:off x="7623360" y="3816720"/>
            <a:ext cx="599400" cy="599400"/>
          </a:xfrm>
          <a:custGeom>
            <a:avLst/>
            <a:gdLst>
              <a:gd name="textAreaLeft" fmla="*/ 0 w 599400"/>
              <a:gd name="textAreaRight" fmla="*/ 600120 w 599400"/>
              <a:gd name="textAreaTop" fmla="*/ 0 h 599400"/>
              <a:gd name="textAreaBottom" fmla="*/ 600120 h 599400"/>
            </a:gdLst>
            <a:ahLst/>
            <a:rect l="textAreaLeft" t="textAreaTop" r="textAreaRight" b="textAreaBottom"/>
            <a:pathLst>
              <a:path w="10982" h="10986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>
            <a:solidFill>
              <a:srgbClr val="ad99e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14" name="Google Shape;247;p32"/>
          <p:cNvCxnSpPr/>
          <p:nvPr/>
        </p:nvCxnSpPr>
        <p:spPr>
          <a:xfrm flipH="1">
            <a:off x="1440" y="3613320"/>
            <a:ext cx="8422920" cy="7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cxnSp>
        <p:nvCxnSpPr>
          <p:cNvPr id="115" name="Google Shape;248;p32"/>
          <p:cNvCxnSpPr/>
          <p:nvPr/>
        </p:nvCxnSpPr>
        <p:spPr>
          <a:xfrm flipV="1">
            <a:off x="7419240" y="3613320"/>
            <a:ext cx="720" cy="1006920"/>
          </a:xfrm>
          <a:prstGeom prst="straightConnector1">
            <a:avLst/>
          </a:prstGeom>
          <a:ln w="9525">
            <a:solidFill>
              <a:srgbClr val="5c5c5c"/>
            </a:solidFill>
            <a:round/>
          </a:ln>
        </p:spPr>
      </p:cxn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5486400" y="685800"/>
            <a:ext cx="2971440" cy="2971440"/>
          </a:xfrm>
          <a:prstGeom prst="rect">
            <a:avLst/>
          </a:prstGeom>
          <a:ln w="0">
            <a:noFill/>
          </a:ln>
        </p:spPr>
      </p:pic>
      <p:cxnSp>
        <p:nvCxnSpPr>
          <p:cNvPr id="117" name="Google Shape;317;p 6"/>
          <p:cNvCxnSpPr/>
          <p:nvPr/>
        </p:nvCxnSpPr>
        <p:spPr>
          <a:xfrm>
            <a:off x="8628480" y="275040"/>
            <a:ext cx="28764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14400" y="1561320"/>
            <a:ext cx="7274520" cy="278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Thank you!</a:t>
            </a:r>
            <a:br>
              <a:rPr sz="7200"/>
            </a:br>
            <a:br>
              <a:rPr sz="1400"/>
            </a:br>
            <a:r>
              <a:rPr b="0" lang="en" sz="1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git: </a:t>
            </a:r>
            <a:r>
              <a:rPr b="0" lang="en" sz="1400" spc="-1" strike="noStrike">
                <a:solidFill>
                  <a:schemeClr val="dk1"/>
                </a:solidFill>
                <a:latin typeface="Anek Gurmukhi ExtraBold"/>
                <a:ea typeface="Anek Gurmukhi ExtraBold"/>
                <a:hlinkClick r:id="rId1"/>
              </a:rPr>
              <a:t>https://github.com/Ykoler/Network-Pentools/tree/main/SSH-Rogue-Session</a:t>
            </a:r>
            <a:br>
              <a:rPr sz="1400"/>
            </a:br>
            <a:br>
              <a:rPr sz="1400"/>
            </a:br>
            <a:r>
              <a:rPr b="0" lang="en" sz="1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Based on: ”Terrapin Attack: Breaking SSH Channel Integrity By Sequence Number Manipulation” by  Fabian Bäumer, Marcus Brinkmann, Jörg Schwenk.</a:t>
            </a:r>
            <a:br>
              <a:rPr sz="1400"/>
            </a:br>
            <a:r>
              <a:rPr b="0" lang="en" sz="1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  </a:t>
            </a:r>
            <a:br>
              <a:rPr sz="1400"/>
            </a:br>
            <a:br>
              <a:rPr sz="1400"/>
            </a:b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5" name="Google Shape;903;p 2"/>
          <p:cNvCxnSpPr/>
          <p:nvPr/>
        </p:nvCxnSpPr>
        <p:spPr>
          <a:xfrm flipH="1">
            <a:off x="212760" y="275040"/>
            <a:ext cx="28764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</p:spTree>
  </p:cSld>
  <p:transition spd="slow">
    <p:pull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13160" y="537480"/>
            <a:ext cx="7716960" cy="57204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The SSH Protocol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19" name="Google Shape;317;p36"/>
          <p:cNvCxnSpPr/>
          <p:nvPr/>
        </p:nvCxnSpPr>
        <p:spPr>
          <a:xfrm>
            <a:off x="8630640" y="275040"/>
            <a:ext cx="28764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cxnSp>
        <p:nvCxnSpPr>
          <p:cNvPr id="120" name="Google Shape;318;p36"/>
          <p:cNvCxnSpPr/>
          <p:nvPr/>
        </p:nvCxnSpPr>
        <p:spPr>
          <a:xfrm flipH="1">
            <a:off x="210960" y="275040"/>
            <a:ext cx="27468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sp>
        <p:nvSpPr>
          <p:cNvPr id="121" name="Google Shape;315;p 1"/>
          <p:cNvSpPr/>
          <p:nvPr/>
        </p:nvSpPr>
        <p:spPr>
          <a:xfrm>
            <a:off x="685800" y="1600200"/>
            <a:ext cx="770328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Created as a secure alternative to other shell protocols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Widely Used today for server managment and secure file transfer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Meant to ensure confidentiality and integrity on unsafe channels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>
    <p:pull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13160" y="537480"/>
            <a:ext cx="7716960" cy="57204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The SSH Hanshake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3" name="Google Shape;317;p 1"/>
          <p:cNvCxnSpPr/>
          <p:nvPr/>
        </p:nvCxnSpPr>
        <p:spPr>
          <a:xfrm>
            <a:off x="8630640" y="275040"/>
            <a:ext cx="28764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cxnSp>
        <p:nvCxnSpPr>
          <p:cNvPr id="124" name="Google Shape;318;p 1"/>
          <p:cNvCxnSpPr/>
          <p:nvPr/>
        </p:nvCxnSpPr>
        <p:spPr>
          <a:xfrm flipH="1">
            <a:off x="210960" y="275040"/>
            <a:ext cx="27468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sp>
        <p:nvSpPr>
          <p:cNvPr id="125" name="Google Shape;315;p 2"/>
          <p:cNvSpPr/>
          <p:nvPr/>
        </p:nvSpPr>
        <p:spPr>
          <a:xfrm>
            <a:off x="685800" y="1143000"/>
            <a:ext cx="770328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SSH comunication consists of two parts: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Unencrypted handshake and secure channel.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85800" y="2057400"/>
            <a:ext cx="2764080" cy="297144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rcRect l="0" t="0" r="5109" b="0"/>
          <a:stretch/>
        </p:blipFill>
        <p:spPr>
          <a:xfrm>
            <a:off x="3513600" y="2514600"/>
            <a:ext cx="5522040" cy="2342520"/>
          </a:xfrm>
          <a:prstGeom prst="rect">
            <a:avLst/>
          </a:prstGeom>
          <a:ln w="0">
            <a:noFill/>
          </a:ln>
        </p:spPr>
      </p:pic>
    </p:spTree>
  </p:cSld>
  <p:transition>
    <p:pull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13160" y="537480"/>
            <a:ext cx="7716960" cy="57204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Prefix Truncation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9" name="Google Shape;317;p 2"/>
          <p:cNvCxnSpPr/>
          <p:nvPr/>
        </p:nvCxnSpPr>
        <p:spPr>
          <a:xfrm>
            <a:off x="8630640" y="275040"/>
            <a:ext cx="28764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cxnSp>
        <p:nvCxnSpPr>
          <p:cNvPr id="130" name="Google Shape;318;p 2"/>
          <p:cNvCxnSpPr/>
          <p:nvPr/>
        </p:nvCxnSpPr>
        <p:spPr>
          <a:xfrm flipH="1">
            <a:off x="210960" y="275040"/>
            <a:ext cx="27468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sp>
        <p:nvSpPr>
          <p:cNvPr id="131" name="Google Shape;315;p 3"/>
          <p:cNvSpPr/>
          <p:nvPr/>
        </p:nvSpPr>
        <p:spPr>
          <a:xfrm>
            <a:off x="685800" y="1143000"/>
            <a:ext cx="770328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Problem: SSH doesn’t varify all the messages in the Handshake and doesn’t reset sequence numbers.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Impact: you can delete an arbitrary number of messages from the beggining of the secure channel.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057400" y="1226160"/>
            <a:ext cx="5004720" cy="380268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310;p 3"/>
          <p:cNvSpPr/>
          <p:nvPr/>
        </p:nvSpPr>
        <p:spPr>
          <a:xfrm>
            <a:off x="726480" y="530640"/>
            <a:ext cx="7716960" cy="572040"/>
          </a:xfrm>
          <a:prstGeom prst="rect">
            <a:avLst/>
          </a:prstGeom>
          <a:noFill/>
          <a:ln w="9360">
            <a:solidFill>
              <a:srgbClr val="5c5c5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Example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>
    <p:pull dir="d"/>
  </p:transition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13160" y="537480"/>
            <a:ext cx="7716960" cy="57204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Practical use: Rogue Session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35" name="Google Shape;317;p 3"/>
          <p:cNvCxnSpPr/>
          <p:nvPr/>
        </p:nvCxnSpPr>
        <p:spPr>
          <a:xfrm>
            <a:off x="8630640" y="275040"/>
            <a:ext cx="28764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cxnSp>
        <p:nvCxnSpPr>
          <p:cNvPr id="136" name="Google Shape;318;p 3"/>
          <p:cNvCxnSpPr/>
          <p:nvPr/>
        </p:nvCxnSpPr>
        <p:spPr>
          <a:xfrm flipH="1">
            <a:off x="210960" y="275040"/>
            <a:ext cx="27468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sp>
        <p:nvSpPr>
          <p:cNvPr id="137" name="Google Shape;315;p 4"/>
          <p:cNvSpPr/>
          <p:nvPr/>
        </p:nvSpPr>
        <p:spPr>
          <a:xfrm>
            <a:off x="685800" y="1143000"/>
            <a:ext cx="770328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Combined with a flaw in the implementation of Asyncssh that allows you to send Authentication Requests during the handshake opens the door to a rogue session attack.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Impact: The attacker has complete control of what the users sees, and can read all conmunication.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>
    <p:pull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40880" y="2286000"/>
            <a:ext cx="7716960" cy="572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Demo time!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39" name="Google Shape;317;p 4"/>
          <p:cNvCxnSpPr/>
          <p:nvPr/>
        </p:nvCxnSpPr>
        <p:spPr>
          <a:xfrm>
            <a:off x="8630640" y="275040"/>
            <a:ext cx="28764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cxnSp>
        <p:nvCxnSpPr>
          <p:cNvPr id="140" name="Google Shape;318;p 4"/>
          <p:cNvCxnSpPr/>
          <p:nvPr/>
        </p:nvCxnSpPr>
        <p:spPr>
          <a:xfrm flipH="1">
            <a:off x="210960" y="275040"/>
            <a:ext cx="27468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828800" y="388440"/>
            <a:ext cx="5486040" cy="4718880"/>
          </a:xfrm>
          <a:prstGeom prst="rect">
            <a:avLst/>
          </a:prstGeom>
          <a:ln w="0">
            <a:noFill/>
          </a:ln>
        </p:spPr>
      </p:pic>
      <p:sp>
        <p:nvSpPr>
          <p:cNvPr id="142" name="Google Shape;310;p 6"/>
          <p:cNvSpPr/>
          <p:nvPr/>
        </p:nvSpPr>
        <p:spPr>
          <a:xfrm>
            <a:off x="713520" y="-74520"/>
            <a:ext cx="7716960" cy="57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Ilustration: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>
    <p:pull dir="d"/>
  </p:transition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13160" y="537480"/>
            <a:ext cx="7716960" cy="57204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Affects and Mitigation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4" name="Google Shape;317;p 7"/>
          <p:cNvCxnSpPr/>
          <p:nvPr/>
        </p:nvCxnSpPr>
        <p:spPr>
          <a:xfrm>
            <a:off x="8630640" y="275040"/>
            <a:ext cx="28764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cxnSp>
        <p:nvCxnSpPr>
          <p:cNvPr id="145" name="Google Shape;318;p 7"/>
          <p:cNvCxnSpPr/>
          <p:nvPr/>
        </p:nvCxnSpPr>
        <p:spPr>
          <a:xfrm flipH="1">
            <a:off x="210960" y="275040"/>
            <a:ext cx="27468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sp>
        <p:nvSpPr>
          <p:cNvPr id="146" name="Google Shape;315;p 5"/>
          <p:cNvSpPr/>
          <p:nvPr/>
        </p:nvSpPr>
        <p:spPr>
          <a:xfrm>
            <a:off x="685800" y="1143000"/>
            <a:ext cx="770328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While the problem needs addresing, the attack requires an active MITM attacker, and thus not of high priority.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Solving the problem involves one of the following: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 </a:t>
            </a: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Sign all the messages in the handshake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 </a:t>
            </a: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Reset sequence numbers at the beggining of the secure channel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87200" y="2190240"/>
            <a:ext cx="8809920" cy="789840"/>
          </a:xfrm>
          <a:prstGeom prst="rect">
            <a:avLst/>
          </a:prstGeom>
          <a:ln w="0">
            <a:noFill/>
          </a:ln>
        </p:spPr>
      </p:pic>
    </p:spTree>
  </p:cSld>
  <p:transition>
    <p:pull dir="d"/>
  </p:transition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4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" dur="1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" dur="10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" dur="10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13160" y="537480"/>
            <a:ext cx="7716960" cy="57204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Conclusion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9" name="Google Shape;317;p 5"/>
          <p:cNvCxnSpPr/>
          <p:nvPr/>
        </p:nvCxnSpPr>
        <p:spPr>
          <a:xfrm>
            <a:off x="8630640" y="275040"/>
            <a:ext cx="28764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cxnSp>
        <p:nvCxnSpPr>
          <p:cNvPr id="150" name="Google Shape;318;p 5"/>
          <p:cNvCxnSpPr/>
          <p:nvPr/>
        </p:nvCxnSpPr>
        <p:spPr>
          <a:xfrm flipH="1">
            <a:off x="210960" y="275040"/>
            <a:ext cx="27468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  <p:sp>
        <p:nvSpPr>
          <p:cNvPr id="151" name="Google Shape;315;p 6"/>
          <p:cNvSpPr/>
          <p:nvPr/>
        </p:nvSpPr>
        <p:spPr>
          <a:xfrm>
            <a:off x="685800" y="1143000"/>
            <a:ext cx="770328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We showed how SSH has an inherit flaw in the way it signs messages in the handshake.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We showed how this can be used to initiate a rogue session.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We explained how it can be fixed and how the implementors of Asyncssh chose to do it.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>
    <p:pull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14400" y="1561320"/>
            <a:ext cx="7274520" cy="278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chemeClr val="dk1"/>
                </a:solidFill>
                <a:latin typeface="Anek Gurmukhi ExtraBold"/>
                <a:ea typeface="Anek Gurmukhi ExtraBold"/>
              </a:rPr>
              <a:t>Any Questions?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3" name="Google Shape;903;p 1"/>
          <p:cNvCxnSpPr/>
          <p:nvPr/>
        </p:nvCxnSpPr>
        <p:spPr>
          <a:xfrm flipH="1">
            <a:off x="212760" y="275040"/>
            <a:ext cx="287640" cy="720"/>
          </a:xfrm>
          <a:prstGeom prst="straightConnector1">
            <a:avLst/>
          </a:prstGeom>
          <a:ln w="9525">
            <a:solidFill>
              <a:srgbClr val="c8f119"/>
            </a:solidFill>
            <a:round/>
            <a:tailEnd len="med" type="triangle" w="med"/>
          </a:ln>
        </p:spPr>
      </p:cxnSp>
    </p:spTree>
  </p:cSld>
  <p:transition spd="slow">
    <p:pull dir="d"/>
  </p:transition>
</p:sld>
</file>

<file path=ppt/theme/theme1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2024-07-21T12:41:48Z</dcterms:modified>
  <cp:revision>27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