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3f945b38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3f945b38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3f945b3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3f945b3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3f945b38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3f945b38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3f945b38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3f945b38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3f945b38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3f945b38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3f945b38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3f945b38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3f945b38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3f945b38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3f945b38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3f945b38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3f945b38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3f945b38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3f945b38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3f945b38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3f945b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3f945b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3f945b38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3f945b38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3f945b38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3f945b38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3f945b38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3f945b38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3f945b38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3f945b38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3f945b38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3f945b38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3f945b38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3f945b38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3f945b38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3f945b38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0dc738e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0dc738e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f945b3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3f945b3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3f945b3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3f945b3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e268b69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e268b69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4ad72e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4ad72e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3f945b38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3f945b38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3f945b38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3f945b38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3f945b38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3f945b38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00100" y="738050"/>
            <a:ext cx="8269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ato"/>
              <a:buNone/>
              <a:defRPr b="1" sz="5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0100" y="2827650"/>
            <a:ext cx="826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0" y="4860898"/>
            <a:ext cx="5487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buNone/>
              <a:defRPr sz="900"/>
            </a:lvl1pPr>
            <a:lvl2pPr lvl="1" rtl="0">
              <a:lnSpc>
                <a:spcPct val="115000"/>
              </a:lnSpc>
              <a:buNone/>
              <a:defRPr sz="900"/>
            </a:lvl2pPr>
            <a:lvl3pPr lvl="2" rtl="0">
              <a:lnSpc>
                <a:spcPct val="115000"/>
              </a:lnSpc>
              <a:buNone/>
              <a:defRPr sz="900"/>
            </a:lvl3pPr>
            <a:lvl4pPr lvl="3" rtl="0">
              <a:lnSpc>
                <a:spcPct val="115000"/>
              </a:lnSpc>
              <a:buNone/>
              <a:defRPr sz="900"/>
            </a:lvl4pPr>
            <a:lvl5pPr lvl="4" rtl="0">
              <a:lnSpc>
                <a:spcPct val="115000"/>
              </a:lnSpc>
              <a:buNone/>
              <a:defRPr sz="900"/>
            </a:lvl5pPr>
            <a:lvl6pPr lvl="5" rtl="0">
              <a:lnSpc>
                <a:spcPct val="115000"/>
              </a:lnSpc>
              <a:buNone/>
              <a:defRPr sz="900"/>
            </a:lvl6pPr>
            <a:lvl7pPr lvl="6" rtl="0">
              <a:lnSpc>
                <a:spcPct val="115000"/>
              </a:lnSpc>
              <a:buNone/>
              <a:defRPr sz="900"/>
            </a:lvl7pPr>
            <a:lvl8pPr lvl="7" rtl="0">
              <a:lnSpc>
                <a:spcPct val="115000"/>
              </a:lnSpc>
              <a:buNone/>
              <a:defRPr sz="900"/>
            </a:lvl8pPr>
            <a:lvl9pPr lvl="8" rtl="0">
              <a:lnSpc>
                <a:spcPct val="115000"/>
              </a:lnSpc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0" y="4318875"/>
            <a:ext cx="1638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29421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"/>
              <a:buNone/>
              <a:defRPr b="1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461175" y="3191775"/>
            <a:ext cx="37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0" y="4860898"/>
            <a:ext cx="5487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buNone/>
              <a:defRPr sz="900"/>
            </a:lvl1pPr>
            <a:lvl2pPr lvl="1" rtl="0">
              <a:lnSpc>
                <a:spcPct val="115000"/>
              </a:lnSpc>
              <a:buNone/>
              <a:defRPr sz="900"/>
            </a:lvl2pPr>
            <a:lvl3pPr lvl="2" rtl="0">
              <a:lnSpc>
                <a:spcPct val="115000"/>
              </a:lnSpc>
              <a:buNone/>
              <a:defRPr sz="900"/>
            </a:lvl3pPr>
            <a:lvl4pPr lvl="3" rtl="0">
              <a:lnSpc>
                <a:spcPct val="115000"/>
              </a:lnSpc>
              <a:buNone/>
              <a:defRPr sz="900"/>
            </a:lvl4pPr>
            <a:lvl5pPr lvl="4" rtl="0">
              <a:lnSpc>
                <a:spcPct val="115000"/>
              </a:lnSpc>
              <a:buNone/>
              <a:defRPr sz="900"/>
            </a:lvl5pPr>
            <a:lvl6pPr lvl="5" rtl="0">
              <a:lnSpc>
                <a:spcPct val="115000"/>
              </a:lnSpc>
              <a:buNone/>
              <a:defRPr sz="900"/>
            </a:lvl6pPr>
            <a:lvl7pPr lvl="6" rtl="0">
              <a:lnSpc>
                <a:spcPct val="115000"/>
              </a:lnSpc>
              <a:buNone/>
              <a:defRPr sz="900"/>
            </a:lvl7pPr>
            <a:lvl8pPr lvl="7" rtl="0">
              <a:lnSpc>
                <a:spcPct val="115000"/>
              </a:lnSpc>
              <a:buNone/>
              <a:defRPr sz="900"/>
            </a:lvl8pPr>
            <a:lvl9pPr lvl="8" rtl="0">
              <a:lnSpc>
                <a:spcPct val="115000"/>
              </a:lnSpc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0" y="0"/>
            <a:ext cx="124200" cy="20373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222625"/>
            <a:ext cx="4572000" cy="46383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724075"/>
            <a:ext cx="4045200" cy="278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Lato"/>
              <a:buNone/>
              <a:defRPr b="1" sz="4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789050"/>
            <a:ext cx="40452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0" y="4860898"/>
            <a:ext cx="5487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buNone/>
              <a:defRPr sz="900"/>
            </a:lvl1pPr>
            <a:lvl2pPr lvl="1" rtl="0">
              <a:lnSpc>
                <a:spcPct val="115000"/>
              </a:lnSpc>
              <a:buNone/>
              <a:defRPr sz="900"/>
            </a:lvl2pPr>
            <a:lvl3pPr lvl="2" rtl="0">
              <a:lnSpc>
                <a:spcPct val="115000"/>
              </a:lnSpc>
              <a:buNone/>
              <a:defRPr sz="900"/>
            </a:lvl3pPr>
            <a:lvl4pPr lvl="3" rtl="0">
              <a:lnSpc>
                <a:spcPct val="115000"/>
              </a:lnSpc>
              <a:buNone/>
              <a:defRPr sz="900"/>
            </a:lvl4pPr>
            <a:lvl5pPr lvl="4" rtl="0">
              <a:lnSpc>
                <a:spcPct val="115000"/>
              </a:lnSpc>
              <a:buNone/>
              <a:defRPr sz="900"/>
            </a:lvl5pPr>
            <a:lvl6pPr lvl="5" rtl="0">
              <a:lnSpc>
                <a:spcPct val="115000"/>
              </a:lnSpc>
              <a:buNone/>
              <a:defRPr sz="900"/>
            </a:lvl6pPr>
            <a:lvl7pPr lvl="6" rtl="0">
              <a:lnSpc>
                <a:spcPct val="115000"/>
              </a:lnSpc>
              <a:buNone/>
              <a:defRPr sz="900"/>
            </a:lvl7pPr>
            <a:lvl8pPr lvl="7" rtl="0">
              <a:lnSpc>
                <a:spcPct val="115000"/>
              </a:lnSpc>
              <a:buNone/>
              <a:defRPr sz="900"/>
            </a:lvl8pPr>
            <a:lvl9pPr lvl="8" rtl="0">
              <a:lnSpc>
                <a:spcPct val="115000"/>
              </a:lnSpc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arn.microsoft.com/pt-br/dotnet/api/microsoft.maui.controls.contentpage" TargetMode="External"/><Relationship Id="rId4" Type="http://schemas.openxmlformats.org/officeDocument/2006/relationships/hyperlink" Target="https://learn.microsoft.com/pt-br/dotnet/api/microsoft.maui.controls.contentpage" TargetMode="External"/><Relationship Id="rId5" Type="http://schemas.openxmlformats.org/officeDocument/2006/relationships/hyperlink" Target="https://learn.microsoft.com/pt-br/dotnet/api/microsoft.maui.controls.verticalstacklayou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arn.microsoft.com/pt-br/dotnet/api/microsoft.maui.controls.tabba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earn.microsoft.com/pt-br/dotnet/api/microsoft.maui.controls.shel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earn.microsoft.com/pt-br/dotnet/api/microsoft.maui.controls.verticalstacklayout" TargetMode="External"/><Relationship Id="rId4" Type="http://schemas.openxmlformats.org/officeDocument/2006/relationships/hyperlink" Target="https://learn.microsoft.com/pt-br/dotnet/api/microsoft.maui.controls.verticalstacklayout" TargetMode="External"/><Relationship Id="rId5" Type="http://schemas.openxmlformats.org/officeDocument/2006/relationships/hyperlink" Target="https://learn.microsoft.com/pt-br/dotnet/api/microsoft.maui.controls.grid" TargetMode="External"/><Relationship Id="rId6" Type="http://schemas.openxmlformats.org/officeDocument/2006/relationships/hyperlink" Target="https://learn.microsoft.com/pt-br/dotnet/api/microsoft.maui.controls.grid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learn.microsoft.com/pt-pt/training/paths/build-apps-with-dotnet-maui/?WT.mc_id=dotnet-35129-website" TargetMode="External"/><Relationship Id="rId4" Type="http://schemas.openxmlformats.org/officeDocument/2006/relationships/hyperlink" Target="https://learn.microsoft.com/pt-br/dotnet/maui/get-started/resources" TargetMode="External"/><Relationship Id="rId5" Type="http://schemas.openxmlformats.org/officeDocument/2006/relationships/hyperlink" Target="https://learn.microsoft.com/pt-pt/training/browse/?terms=maui" TargetMode="External"/><Relationship Id="rId6" Type="http://schemas.openxmlformats.org/officeDocument/2006/relationships/hyperlink" Target="https://www.youtube.com/watch?v=Hh279ES_FNQ&amp;list=PLdo4fOcmZ0oUBAdL2NwBpDs32zwGqb9D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500100" y="738050"/>
            <a:ext cx="8269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dA</a:t>
            </a:r>
            <a:r>
              <a:rPr lang="pt-BR"/>
              <a:t>M-I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00100" y="2827650"/>
            <a:ext cx="826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de Aplicativos Mobile -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479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AppShell.xaml</a:t>
            </a:r>
            <a:r>
              <a:rPr b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 e </a:t>
            </a:r>
            <a:r>
              <a:rPr b="1"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AppShell.xaml.cs</a:t>
            </a:r>
            <a:endParaRPr b="1"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Esse arquivo define a </a:t>
            </a:r>
            <a:r>
              <a:rPr lang="pt-BR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AppShell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classe , que é usada para definir a hierarquia visual do aplicativo.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00" y="1314372"/>
            <a:ext cx="4750749" cy="27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App.xaml</a:t>
            </a:r>
            <a:r>
              <a:rPr b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 e </a:t>
            </a:r>
            <a:r>
              <a:rPr b="1"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App.xaml.cs</a:t>
            </a:r>
            <a:b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Geralmente, há dois arquivos em todo  arquivo XAML, o próprio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 um arquivo de código correspondente que é um item filho dele no Gerenciador de Soluções.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contém marcação XAML e o arquivo de código contém o código criado pelo usuário para interagir com a marcação XAML.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App.xaml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contém recursos XAML em todo o aplicativo, como cores, estilos ou modelos. 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App.xaml.cs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geralmente contém código que cria uma instância do aplicativo Shell. Neste projeto, ele aponta para a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AppShell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classe 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25" y="2232946"/>
            <a:ext cx="5783900" cy="22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238" y="2571750"/>
            <a:ext cx="3299359" cy="22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900"/>
              </a:spcAft>
              <a:buNone/>
            </a:pPr>
            <a:r>
              <a:rPr b="1" lang="pt-BR" sz="2500">
                <a:highlight>
                  <a:srgbClr val="FFFFFF"/>
                </a:highlight>
              </a:rPr>
              <a:t>Adicionar uma página "sobre"</a:t>
            </a:r>
            <a:endParaRPr sz="25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444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 primeira personalização que você fará é adicionar outra página ao projeto. Esta página é uma página "sobre", que representa informações sobre esse aplicativo, como o autor, a versão e talvez um link para obter mais informações.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No painel Gerenciador de Soluções do Visual Studio, clique com o botão direito do mouse no projeto &gt;AnotaçõesAdicionar&gt;Novo Item....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225" y="1017725"/>
            <a:ext cx="3521024" cy="384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900"/>
              </a:spcAft>
              <a:buNone/>
            </a:pPr>
            <a:r>
              <a:rPr b="1" lang="pt-BR" sz="2500">
                <a:highlight>
                  <a:srgbClr val="FFFFFF"/>
                </a:highlight>
              </a:rPr>
              <a:t>Adicionar uma página "sobre"</a:t>
            </a:r>
            <a:endParaRPr sz="25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3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2. Na caixa de diálogo Adicionar Novo Item , selecione .NET MAUI na lista de modelos no lado esquerdo da janela e  seguida, selecione o modelo .NET MAUI ContentPage (XAML).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3. Nomeie 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AboutPage.xaml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 selecione Adicionar.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423" y="1924375"/>
            <a:ext cx="49231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900"/>
              </a:spcAft>
              <a:buNone/>
            </a:pPr>
            <a:r>
              <a:rPr b="1" lang="pt-BR" sz="2500">
                <a:highlight>
                  <a:srgbClr val="FFFFFF"/>
                </a:highlight>
              </a:rPr>
              <a:t>Adicionar uma página "sobre"</a:t>
            </a:r>
            <a:endParaRPr sz="25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743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4. 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AboutPage.xaml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abrirá uma nova guia de documento, exibindo toda a marcação XAML que representa a interface do usuário da página. Substitua a marcação XAML </a:t>
            </a:r>
            <a:r>
              <a:rPr b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dentro da content page 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pela seguinte marcação: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&lt;xml …&gt;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&lt;ContentPage …&gt;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&lt;VerticalStackLayout Spacing="10" Margin="10"&gt;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&lt;HorizontalStackLayout Spacing="10"&gt;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&lt;Image Source="dotnet_bot.png"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SemanticProperties.Description="The dot net bot waving hello!"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HeightRequest="64" /&gt;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&lt;Label FontSize="22" FontAttributes="Bold" Text="Notes" VerticalOptions="End" /&gt;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&lt;Label FontSize="22" Text="v1.0" VerticalOptions="End" /&gt;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&lt;/HorizontalStackLayout&gt;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&lt;Label Text="This app is written in XAML and C# with .NET MAUI." /&gt;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&lt;Button Text="Learn more..." Clicked="LearnMore_Clicked" /&gt;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&lt;/VerticalStackLayout&gt;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&lt;/ContentPage&gt;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Salve o arquivo pressionando 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CTRL+S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ou selecionando o menu Arquivo&gt;Salvar SobrePage.xaml.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900"/>
              </a:spcAft>
              <a:buNone/>
            </a:pPr>
            <a:r>
              <a:rPr b="1" lang="pt-BR" sz="2500">
                <a:highlight>
                  <a:srgbClr val="FFFFFF"/>
                </a:highlight>
              </a:rPr>
              <a:t>Adicionar uma página "sobre"</a:t>
            </a:r>
            <a:endParaRPr sz="2500"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Vamos dividir as partes principais dos controles XAML colocados na página: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&lt;ContentPage&gt;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é o objeto raiz da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AboutPage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classe . (Sempre que “copiamos” um objeto raiz, devemos tomar cuidado com os namespaces definidos pelo nome do projeto. Não se atentar a isso pode ocasionar em bugs)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&lt;VerticalStackLayout&gt;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é o único objeto filho do </a:t>
            </a: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ContentPage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 </a:t>
            </a: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ContentPage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só pode ter um objeto filho. O </a:t>
            </a: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VerticalStackLayout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tipo pode ter vários filhos. Esse controle de layout organiza seus filhos verticalmente, um após o outro.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&lt;HorizontalStackLayout&gt;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opera da mesma forma que um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&lt;VerticalStackLayout&gt;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, exceto que seus filhos são organizados horizontalmente.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&lt;Image&gt;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exibe uma imagem, nesse caso, ela está usando a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dotnet_bot.png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imagem que vem com cada projeto .NET MAUI.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controla o texto de exibição.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os controles podem ser pressionados pelo usuário, o que aciona 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Clicked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evento. Você pode executar o código em resposta ao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Clicked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evento.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Clicked="LearnMore_Clicked"</a:t>
            </a:r>
            <a:b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Clicked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evento do botão é atribuído ao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LearnMore_Clicked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manipulador de eventos, que será definido no arquivo code-behind.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900"/>
              </a:spcAft>
              <a:buNone/>
            </a:pPr>
            <a:r>
              <a:rPr b="1" lang="pt-BR" sz="2500">
                <a:highlight>
                  <a:srgbClr val="FFFFFF"/>
                </a:highlight>
              </a:rPr>
              <a:t>Manipular o evento “clicked”</a:t>
            </a:r>
            <a:endParaRPr sz="2500"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 próxima etapa é adicionar o código para o evento do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Clicked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botão.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No painel Gerenciador de Soluções do Visual Studio, expanda 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AboutPage.xaml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para revelar seu arquivo code-behind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AboutPage.xaml.cs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 Em seguida, clique duas vezes no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AboutPage.xaml.cs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para abri-lo no editor de código.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Adicione o seguinte </a:t>
            </a:r>
            <a:r>
              <a:rPr lang="pt-BR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LearnMore_Clicked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código do manipulador de eventos, que abre o navegador do sistema para uma URL específica: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async void LearnMore_Clicked(object sender, EventArgs e)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Navigate to the specified URL in the system browser.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await Launcher.Default.OpenAsync("https://aka.ms/maui");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Observe que 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palavra-chave foi adicionado à declaração de método, o que permite o uso do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palavra-chave ao abrir o navegador do sistema.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Salve o arquivo pressionando 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CTRL+S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ou selecionando o menu Arquivo&gt;Salvar SobrePage.xaml.cs.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Adicionar as imagens relacionadas ao evento “clicked”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36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61616"/>
                </a:solidFill>
                <a:highlight>
                  <a:srgbClr val="FFFFFF"/>
                </a:highlight>
              </a:rPr>
              <a:t>Mover as imagens com o Visual Studio</a:t>
            </a:r>
            <a:endParaRPr b="1" sz="13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140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No painel Gerenciador de Soluções do Visual Studio, expanda a pasta Recursos, que revela a pasta Imagens.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Clique com o botão direito do mouse em Imagens e selecione Adicionar&gt;Item Existente....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Navegue até a pasta que contém as imagens baixadas.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Altere o filtro para o filtro de tipo de arquivo para Arquivos de Imagem.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Mantenha pressionada a 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tecla CTRL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 clique em cada uma das imagens baixadas e pressione Adicionar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75" y="1914175"/>
            <a:ext cx="4886101" cy="29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Modificar o shell do app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31">
                <a:solidFill>
                  <a:srgbClr val="161616"/>
                </a:solidFill>
                <a:highlight>
                  <a:srgbClr val="FFFFFF"/>
                </a:highlight>
              </a:rPr>
              <a:t>Conforme observado no início deste artigo, a classe define a </a:t>
            </a:r>
            <a:r>
              <a:rPr lang="pt-BR" sz="1631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AppShell</a:t>
            </a:r>
            <a:r>
              <a:rPr lang="pt-BR" sz="1831">
                <a:solidFill>
                  <a:srgbClr val="161616"/>
                </a:solidFill>
                <a:highlight>
                  <a:srgbClr val="FFFFFF"/>
                </a:highlight>
              </a:rPr>
              <a:t> hierarquia visual de um aplicativo, a marcação XAML usada na criação da interface do usuário do aplicativo. Atualize o XAML para adicionar um </a:t>
            </a:r>
            <a:r>
              <a:rPr lang="pt-BR" sz="183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TabBar</a:t>
            </a:r>
            <a:r>
              <a:rPr lang="pt-BR" sz="1831">
                <a:solidFill>
                  <a:srgbClr val="161616"/>
                </a:solidFill>
                <a:highlight>
                  <a:srgbClr val="FFFFFF"/>
                </a:highlight>
              </a:rPr>
              <a:t> controle:</a:t>
            </a:r>
            <a:endParaRPr sz="1831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83845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ct val="100000"/>
              <a:buAutoNum type="arabicPeriod"/>
            </a:pPr>
            <a:r>
              <a:rPr lang="pt-BR" sz="1831">
                <a:solidFill>
                  <a:srgbClr val="161616"/>
                </a:solidFill>
                <a:highlight>
                  <a:srgbClr val="FFFFFF"/>
                </a:highlight>
              </a:rPr>
              <a:t>Clique duas vezes no arquivo </a:t>
            </a:r>
            <a:r>
              <a:rPr i="1" lang="pt-BR" sz="1831">
                <a:solidFill>
                  <a:srgbClr val="161616"/>
                </a:solidFill>
                <a:highlight>
                  <a:srgbClr val="FFFFFF"/>
                </a:highlight>
              </a:rPr>
              <a:t>AppShell.xaml</a:t>
            </a:r>
            <a:r>
              <a:rPr lang="pt-BR" sz="1831">
                <a:solidFill>
                  <a:srgbClr val="161616"/>
                </a:solidFill>
                <a:highlight>
                  <a:srgbClr val="FFFFFF"/>
                </a:highlight>
              </a:rPr>
              <a:t> no painel Gerenciador de Soluções para abrir o editor XAML. Substitua a marcação XAML pelo seguinte código:</a:t>
            </a:r>
            <a:endParaRPr sz="1831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encoding="UTF-8" ?&gt;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&lt;Shell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x:Class="Notes.AppShell"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xmlns="http://schemas.microsoft.com/dotnet/2021/maui"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xmlns:x="http://schemas.microsoft.com/winfx/2009/xaml"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xmlns:local="clr-namespace:Notes"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Shell.FlyoutBehavior="Disabled"&gt;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&lt;TabBar&gt;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&lt;ShellContent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Title="Notes"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ContentTemplate="{DataTemplate local:MainPage}"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Icon="{OnPlatform 'icon_notes.png', iOS='icon_notes_ios.png', MacCatalyst='icon_notes_ios.png'}" /&gt;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&lt;ShellContent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Title="About"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ContentTemplate="{DataTemplate local:AboutPage}"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Icon="{OnPlatform 'icon_about.png', iOS='icon_about_ios.png', MacCatalyst='icon_about_ios.png'}" /&gt;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&lt;/TabBar&gt;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&lt;/Shell&gt;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Vamos dividir as partes principais do XAML: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&lt;Shell&gt;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é o objeto raiz da marcação XAML.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&lt;TabBar&gt;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é o conteúdo do </a:t>
            </a: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Shell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Dois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&lt;ShellContent&gt;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objetos dentro do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&lt;TabBar&gt;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 Antes de substituir o código do modelo, havia um único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&lt;ShellContent&gt;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objeto, apontando para a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MainPage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página.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TabBar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 seus filhos não representam nenhum elemento de interface do usuário, mas sim a organização da hierarquia visual do aplicativo. O Shell usa esses objetos e produz a interface do usuário para o conteúdo, com uma barra na parte superior representando cada página. A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ShellContent.Icon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propriedade para cada página usa sintaxe especial: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{OnPlatform ...}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 Essa sintaxe é processada quando as páginas XAML são compiladas para cada plataforma e, com ela, você pode especificar um valor de propriedade para cada plataforma. Nesse caso, cada plataforma usa 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icon_about.png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ícone por padrão, mas o iOS e o MacCatalyst usarão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icon_about_ios.png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Cada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&lt;ShellContent&gt;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objeto está apontando para uma página a ser exibida. Isso é definido pela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ContentTemplate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propriedade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.net MAUI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uma página para anotações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Adicionar uma página de anotações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Agora que o aplicativo contém 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MainPage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AboutPage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, você pode começar a criar o restante do aplicativo. Primeiro, você criará uma página que permite que um usuário crie e exiba a anotação e, em seguida, escreverá o código para carregar e salvar a anotação.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 página de notas exibirá a nota e permitirá que você a salve ou exclua. Primeiro, adicione a nova página ao projeto: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No painel Gerenciador de Soluções do Visual Studio, clique com o botão direito do mouse no projeto &gt;AnotaçõesAdicionar&gt;Novo Item....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Na caixa de diálogo Adicionar Novo Item , selecione .NET MAUI na lista de modelos no lado esquerdo da janela. Em seguida, selecione o modelo .NET MAUI ContentPage (XAML). Nomeie 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NotePage.xaml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 selecione Adicionar.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NotePage.xaml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será aberto em uma nova guia, exibindo toda a marcação XAML que representa a interface do usuário da página. Substitua a marcação de código XAML na seguinte marcação: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NotePage.xam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l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&lt;?xml version="1.0" encoding="utf-8" ?&gt;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&lt;ContentPage xmlns="http://schemas.microsoft.com/dotnet/2021/maui"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 xmlns:x="http://schemas.microsoft.com/winfx/2009/xaml"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 x:Class="Notes.NotePage"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 Title="Note"&gt;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&lt;VerticalStackLayout Spacing="10" Margin="5"&gt;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&lt;Editor x:Name="TextEditor"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    Placeholder="Enter your note"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    HeightRequest="100" 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&lt;Grid ColumnDefinitions="*,*" ColumnSpacing="4"&gt;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&lt;Button Text="Save"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        Clicked="SaveButton_Clicked" 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&lt;Button Grid.Column="1"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        Text="Delete"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        Clicked="DeleteButton_Clicked" 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&lt;/Grid&gt;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&lt;/VerticalStackLayout&gt;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&lt;/ContentPage&gt;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Adicionar uma página de anotações</a:t>
            </a:r>
            <a:endParaRPr i="1" sz="12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ct val="1000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Salve o arquivo pressionando 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CTRL + S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ou selecionando o menu Arquivo&gt;Salvar NotaPage.xaml.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Vamos dividir as partes principais dos controles XAML colocados na página: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9085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ct val="120000"/>
              <a:buChar char="●"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&lt;VerticalStackLayout&gt;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organiza seus controles filhos verticalmente, um abaixo do outro.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9085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ct val="120000"/>
              <a:buChar char="●"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&lt;Editor&gt;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é um controle de editor de texto de várias linhas e é o primeiro controle dentro de </a:t>
            </a: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VerticalStackLayout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9085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ct val="120000"/>
              <a:buChar char="●"/>
            </a:pP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&lt;Grid&gt;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é um controle de layout e é o segundo controle dentro de </a:t>
            </a: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VerticalStackLayout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Esse controle define colunas e linhas para criar células. Os controles filho são colocados dentro dessas células.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Por padrão, o </a:t>
            </a: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Grid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controle contém uma única linha e coluna, criando uma única célula. As colunas são definidas com uma largura e 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valor de largura informa à coluna para preencher o máximo de espaço possível. O snippet de código anterior definiu duas colunas, ambas usando o máximo de espaço possível, que distribui uniformemente as colunas no espaço alocado: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ColumnDefinitions="*,*"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 Os tamanhos de coluna são separados por um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caractere.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Colunas e linhas definidas por um </a:t>
            </a: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Grid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são indexadas a partir de 0. Portanto, a primeira coluna seria o índice 0, a segunda coluna é o índice 1 e assim por diante.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9085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ct val="100000"/>
              <a:buChar char="●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Dois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controles estão dentro da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&lt;Grid&gt;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coluna e atribuídos. Se um controle filho não definir uma atribuição de coluna, ele será atribuído automaticamente à primeira coluna. Nessa marcação, o primeiro botão é o botão "Salvar" e atribuído automaticamente à primeira coluna, coluna 0. O segundo botão é o botão "Excluir" e atribuído à segunda coluna, coluna 1.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Observe que os dois botões têm 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Clicked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evento tratado. Você adicionará o código para esses manipuladores na próxima seção.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lógica na anotação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Abra o arquivo code-behind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NotePage.xaml.cs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. Você pode abrir o code-behind para 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NotePage.xaml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de três maneiras: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87655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ct val="100000"/>
              <a:buChar char="●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Se 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NotePage.xaml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estiver aberto e for o documento ativo que está sendo editado, pressione 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F7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87655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ct val="100000"/>
              <a:buChar char="●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Se 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NotePage.xaml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estiver aberto e for o documento ativo que está sendo editado, clique com o botão direito do mouse no editor de texto e selecione Exibir Código.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87655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ct val="100000"/>
              <a:buChar char="●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Use o Gerenciador de Soluções para expandir a entrada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NotePage.xaml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, revelando 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NotePage.xaml.cs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 Clique duas vezes no arquivo para abri-lo.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Quando você adiciona um novo arquivo XAML, o code-behind contém uma única linha no construtor, uma chamada para 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InitializeComponent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método 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 Notes;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partial class NotePage : ContentPage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NotePage()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InitializeComponent();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O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InitializeComponent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método lê a marcação XAML e inicializa todos os objetos definidos pela marcação. Os objetos são conectados em suas relações pai-filho e os manipuladores de eventos definidos no código são anexados a eventos definidos no XAML.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Agora que você entende um pouco mais sobre arquivos code-behind, você vai adicionar código ao arquivo code-behind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NotePage.xaml.cs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para lidar com o carregamento e salvamento de anotações.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Quando uma anotação é criada, ela é salva no dispositivo como um arquivo de texto. O nome do arquivo é representado pela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_fileName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variável . Adicione a seguinte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declaração de variável à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NotePage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classe.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No construtor da classe , depois que o </a:t>
            </a:r>
            <a:r>
              <a:rPr lang="pt-BR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InitializeComponent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método for chamado, leia o arquivo do dispositivo e armazene seu conteúdo na </a:t>
            </a:r>
            <a:r>
              <a:rPr lang="pt-BR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TextEditor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propriedade do </a:t>
            </a:r>
            <a:r>
              <a:rPr lang="pt-BR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controle: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DEpois é necessário criar métodos que corresponda aos eventos “clicked” que foram adicionados na página de layout: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NotePage.xaml.cs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882175"/>
            <a:ext cx="85206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namespace Notes;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public partial class NotePage : ContentPage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string _fileName = Path.Combine(FileSystem.AppDataDirectory, "notes.txt");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public NotePage()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    InitializeComponent();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    if (File.Exists(_fileName))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        TextEditor.Text = File.ReadAllText(_fileName);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private void SaveButton_Clicked(object sender, EventArgs e)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    // Save the file.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    File.WriteAllText(_fileName, TextEditor.Text);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private void DeleteButton_Clicked(object sender, EventArgs e)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    // Delete the file.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    if (File.Exists(_fileName))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        File.Delete(_fileName);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    TextEditor.Text = string.Empty;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9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996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8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ajudas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https://learn.microsoft.com/pt-pt/training/paths/build-apps-with-dotnet-maui/?WT.mc_id=dotnet-35129-website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https://learn.microsoft.com/pt-br/dotnet/maui/get-started/resources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https://learn.microsoft.com/pt-pt/training/browse/?terms=maui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https://www.youtube.com/watch?v=Hh279ES_FNQ&amp;list=PLdo4fOcmZ0oUBAdL2NwBpDs32zwGqb9DY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.net MAUI?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161616"/>
                </a:solidFill>
                <a:highlight>
                  <a:srgbClr val="FFFFFF"/>
                </a:highlight>
              </a:rPr>
              <a:t>A interface do usuário de aplicativo multiplataforma do .NET (.NET MAUI) é uma estrutura multiplataforma para criar aplicativos móveis e de área de trabalho nativos com C# e XAML. O .net MAUI (antigamente chamado de Microsoft Xamarim) é um framework microsoft que pode ser utilizado para desenvolver aplicativos que podem ser executados no Android, iOS, macOS e Windows a partir de uma única base de código compartilhado, sendo considerado assim, uma forma de </a:t>
            </a:r>
            <a:r>
              <a:rPr b="1" lang="pt-BR" sz="1600">
                <a:solidFill>
                  <a:srgbClr val="161616"/>
                </a:solidFill>
                <a:highlight>
                  <a:srgbClr val="FFFFFF"/>
                </a:highlight>
              </a:rPr>
              <a:t>desenvolvimento multiplataforma.</a:t>
            </a:r>
            <a:endParaRPr b="1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.net MAUI?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41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O framework .NET  fornece uma série de estruturas específicas da plataforma para criar aplicativos: .NET para Android, .NET para iOS, .NET para macOS e biblioteca do Windows UI 3 (WinUI 3).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Todas essas estruturas têm acesso à mesma BCL (Biblioteca de Classes Base) do .NET e essa biblioteca é responsável por abstrair os detalhes da plataforma subjacente longe do seu código.</a:t>
            </a:r>
            <a:b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 BCL depende do runtime do .NET para fornecer o ambiente de execução para seu código. para Android, iOS e macOS, o ambiente é implementado pelo Mono, uma implementação do runtime do .NET. No Windows, o .NET CoreCLR fornece o ambiente de execução.</a:t>
            </a:r>
            <a:endParaRPr b="1" sz="22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400" y="1170125"/>
            <a:ext cx="4384201" cy="277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I - Aplicativo Notes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Aplicativo Notes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308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400">
                <a:solidFill>
                  <a:srgbClr val="000000"/>
                </a:solidFill>
              </a:rPr>
              <a:t>Nome do projeto: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Notes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400">
                <a:solidFill>
                  <a:srgbClr val="000000"/>
                </a:solidFill>
              </a:rPr>
              <a:t>Localização: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D:\PAM\Notes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400">
                <a:solidFill>
                  <a:srgbClr val="000000"/>
                </a:solidFill>
              </a:rPr>
              <a:t>Desmarcar a opção “</a:t>
            </a:r>
            <a:r>
              <a:rPr i="1" lang="pt-BR" sz="1400">
                <a:solidFill>
                  <a:srgbClr val="000000"/>
                </a:solidFill>
              </a:rPr>
              <a:t>place solution and project in the same directory</a:t>
            </a:r>
            <a:endParaRPr i="1" sz="1400">
              <a:solidFill>
                <a:srgbClr val="000000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890" y="1017725"/>
            <a:ext cx="5281136" cy="371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Personalizar o shell do aplicativo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554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Ao criar um projeto .NET MAUI, quatro arquivos de código importantes são gerados. Eles podem ser vistos no painel Gerenciador de Soluções do Visual Studio: 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MauiProgram.cs</a:t>
            </a:r>
            <a:b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App.xaml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App.xaml.cs</a:t>
            </a:r>
            <a:b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AppShell.xaml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AppShell.xaml.cs</a:t>
            </a:r>
            <a:b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</a:b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MainPage.xaml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e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MainPage.xaml.cs</a:t>
            </a:r>
            <a:endParaRPr i="1"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nos próximos slides verificaremos sua estrutura padrão.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600" y="2022400"/>
            <a:ext cx="2978100" cy="235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MauiProgram.cs</a:t>
            </a:r>
            <a:endParaRPr b="1" i="1"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Este é um arquivo de código que inicializa seu aplicativo. O código nesse arquivo serve como o ponto de entrada multiplataforma do aplicativo, que configura e inicia o aplicativo. O código de inicialização do modelo aponta para a </a:t>
            </a:r>
            <a:r>
              <a:rPr lang="pt-BR" sz="10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classe definida pelo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App.xaml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951" y="2207600"/>
            <a:ext cx="4254100" cy="286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85675"/>
            <a:ext cx="38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MainPage.xaml</a:t>
            </a:r>
            <a:endParaRPr b="1"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Esta é a página de inicialização exibida pelo aplicativo. O arquivo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MainPage.xaml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define a interface do usuário (interface do usuário) da página. </a:t>
            </a:r>
            <a:r>
              <a:rPr i="1" lang="pt-BR" sz="1200">
                <a:solidFill>
                  <a:srgbClr val="161616"/>
                </a:solidFill>
                <a:highlight>
                  <a:srgbClr val="FFFFFF"/>
                </a:highlight>
              </a:rPr>
              <a:t>MainPage.xaml.cs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contém o code-behind para o XAML, como código para um evento de clique de botão.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098" y="1360625"/>
            <a:ext cx="4660426" cy="378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45" y="2138095"/>
            <a:ext cx="3733750" cy="28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434343"/>
      </a:dk1>
      <a:lt1>
        <a:srgbClr val="FFFFFF"/>
      </a:lt1>
      <a:dk2>
        <a:srgbClr val="434343"/>
      </a:dk2>
      <a:lt2>
        <a:srgbClr val="EEEEEE"/>
      </a:lt2>
      <a:accent1>
        <a:srgbClr val="E8011D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90C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