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La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e268b690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e268b690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67b0bc65a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67b0bc65a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67b0bc65a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67b0bc65a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7b0bc65a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7b0bc65a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7b0bc65a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67b0bc65a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801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500100" y="738050"/>
            <a:ext cx="82695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Lato"/>
              <a:buNone/>
              <a:defRPr b="1" sz="5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00100" y="2827650"/>
            <a:ext cx="8269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"/>
              <a:buNone/>
              <a:defRPr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0" y="4860898"/>
            <a:ext cx="5487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buNone/>
              <a:defRPr sz="900"/>
            </a:lvl1pPr>
            <a:lvl2pPr lvl="1" rtl="0">
              <a:lnSpc>
                <a:spcPct val="115000"/>
              </a:lnSpc>
              <a:buNone/>
              <a:defRPr sz="900"/>
            </a:lvl2pPr>
            <a:lvl3pPr lvl="2" rtl="0">
              <a:lnSpc>
                <a:spcPct val="115000"/>
              </a:lnSpc>
              <a:buNone/>
              <a:defRPr sz="900"/>
            </a:lvl3pPr>
            <a:lvl4pPr lvl="3" rtl="0">
              <a:lnSpc>
                <a:spcPct val="115000"/>
              </a:lnSpc>
              <a:buNone/>
              <a:defRPr sz="900"/>
            </a:lvl4pPr>
            <a:lvl5pPr lvl="4" rtl="0">
              <a:lnSpc>
                <a:spcPct val="115000"/>
              </a:lnSpc>
              <a:buNone/>
              <a:defRPr sz="900"/>
            </a:lvl5pPr>
            <a:lvl6pPr lvl="5" rtl="0">
              <a:lnSpc>
                <a:spcPct val="115000"/>
              </a:lnSpc>
              <a:buNone/>
              <a:defRPr sz="900"/>
            </a:lvl6pPr>
            <a:lvl7pPr lvl="6" rtl="0">
              <a:lnSpc>
                <a:spcPct val="115000"/>
              </a:lnSpc>
              <a:buNone/>
              <a:defRPr sz="900"/>
            </a:lvl7pPr>
            <a:lvl8pPr lvl="7" rtl="0">
              <a:lnSpc>
                <a:spcPct val="115000"/>
              </a:lnSpc>
              <a:buNone/>
              <a:defRPr sz="900"/>
            </a:lvl8pPr>
            <a:lvl9pPr lvl="8" rtl="0">
              <a:lnSpc>
                <a:spcPct val="115000"/>
              </a:lnSpc>
              <a:buNone/>
              <a:defRPr sz="9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15" name="Google Shape;15;p2"/>
          <p:cNvCxnSpPr/>
          <p:nvPr/>
        </p:nvCxnSpPr>
        <p:spPr>
          <a:xfrm>
            <a:off x="0" y="4318875"/>
            <a:ext cx="16380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0" name="Google Shape;60;p11"/>
          <p:cNvSpPr/>
          <p:nvPr/>
        </p:nvSpPr>
        <p:spPr>
          <a:xfrm>
            <a:off x="9021150" y="0"/>
            <a:ext cx="124200" cy="3586200"/>
          </a:xfrm>
          <a:prstGeom prst="rect">
            <a:avLst/>
          </a:prstGeom>
          <a:solidFill>
            <a:srgbClr val="E801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3" name="Google Shape;63;p12"/>
          <p:cNvSpPr/>
          <p:nvPr/>
        </p:nvSpPr>
        <p:spPr>
          <a:xfrm>
            <a:off x="9021150" y="0"/>
            <a:ext cx="124200" cy="3586200"/>
          </a:xfrm>
          <a:prstGeom prst="rect">
            <a:avLst/>
          </a:prstGeom>
          <a:solidFill>
            <a:srgbClr val="E801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0" y="0"/>
            <a:ext cx="9144000" cy="2942100"/>
          </a:xfrm>
          <a:prstGeom prst="rect">
            <a:avLst/>
          </a:prstGeom>
          <a:solidFill>
            <a:srgbClr val="E801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1585625"/>
            <a:ext cx="6852300" cy="11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Lato"/>
              <a:buNone/>
              <a:defRPr b="1" sz="4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/>
        </p:nvSpPr>
        <p:spPr>
          <a:xfrm>
            <a:off x="461175" y="3191775"/>
            <a:ext cx="37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0" y="4860898"/>
            <a:ext cx="5487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buNone/>
              <a:defRPr sz="900"/>
            </a:lvl1pPr>
            <a:lvl2pPr lvl="1" rtl="0">
              <a:lnSpc>
                <a:spcPct val="115000"/>
              </a:lnSpc>
              <a:buNone/>
              <a:defRPr sz="900"/>
            </a:lvl2pPr>
            <a:lvl3pPr lvl="2" rtl="0">
              <a:lnSpc>
                <a:spcPct val="115000"/>
              </a:lnSpc>
              <a:buNone/>
              <a:defRPr sz="900"/>
            </a:lvl3pPr>
            <a:lvl4pPr lvl="3" rtl="0">
              <a:lnSpc>
                <a:spcPct val="115000"/>
              </a:lnSpc>
              <a:buNone/>
              <a:defRPr sz="900"/>
            </a:lvl4pPr>
            <a:lvl5pPr lvl="4" rtl="0">
              <a:lnSpc>
                <a:spcPct val="115000"/>
              </a:lnSpc>
              <a:buNone/>
              <a:defRPr sz="900"/>
            </a:lvl5pPr>
            <a:lvl6pPr lvl="5" rtl="0">
              <a:lnSpc>
                <a:spcPct val="115000"/>
              </a:lnSpc>
              <a:buNone/>
              <a:defRPr sz="900"/>
            </a:lvl6pPr>
            <a:lvl7pPr lvl="6" rtl="0">
              <a:lnSpc>
                <a:spcPct val="115000"/>
              </a:lnSpc>
              <a:buNone/>
              <a:defRPr sz="900"/>
            </a:lvl7pPr>
            <a:lvl8pPr lvl="7" rtl="0">
              <a:lnSpc>
                <a:spcPct val="115000"/>
              </a:lnSpc>
              <a:buNone/>
              <a:defRPr sz="900"/>
            </a:lvl8pPr>
            <a:lvl9pPr lvl="8" rtl="0">
              <a:lnSpc>
                <a:spcPct val="115000"/>
              </a:lnSpc>
              <a:buNone/>
              <a:defRPr sz="9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9021150" y="0"/>
            <a:ext cx="124200" cy="3586200"/>
          </a:xfrm>
          <a:prstGeom prst="rect">
            <a:avLst/>
          </a:prstGeom>
          <a:solidFill>
            <a:srgbClr val="E801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9021150" y="0"/>
            <a:ext cx="124200" cy="3586200"/>
          </a:xfrm>
          <a:prstGeom prst="rect">
            <a:avLst/>
          </a:prstGeom>
          <a:solidFill>
            <a:srgbClr val="E801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9021150" y="0"/>
            <a:ext cx="124200" cy="3586200"/>
          </a:xfrm>
          <a:prstGeom prst="rect">
            <a:avLst/>
          </a:prstGeom>
          <a:solidFill>
            <a:srgbClr val="E801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0" name="Google Shape;40;p7"/>
          <p:cNvSpPr/>
          <p:nvPr/>
        </p:nvSpPr>
        <p:spPr>
          <a:xfrm>
            <a:off x="9021150" y="0"/>
            <a:ext cx="124200" cy="3586200"/>
          </a:xfrm>
          <a:prstGeom prst="rect">
            <a:avLst/>
          </a:prstGeom>
          <a:solidFill>
            <a:srgbClr val="E801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4" name="Google Shape;44;p8"/>
          <p:cNvSpPr/>
          <p:nvPr/>
        </p:nvSpPr>
        <p:spPr>
          <a:xfrm>
            <a:off x="9021150" y="0"/>
            <a:ext cx="124200" cy="3586200"/>
          </a:xfrm>
          <a:prstGeom prst="rect">
            <a:avLst/>
          </a:prstGeom>
          <a:solidFill>
            <a:srgbClr val="E801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8"/>
          <p:cNvSpPr/>
          <p:nvPr/>
        </p:nvSpPr>
        <p:spPr>
          <a:xfrm>
            <a:off x="0" y="0"/>
            <a:ext cx="124200" cy="2037300"/>
          </a:xfrm>
          <a:prstGeom prst="rect">
            <a:avLst/>
          </a:prstGeom>
          <a:solidFill>
            <a:srgbClr val="E801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222625"/>
            <a:ext cx="4572000" cy="4638300"/>
          </a:xfrm>
          <a:prstGeom prst="rect">
            <a:avLst/>
          </a:prstGeom>
          <a:solidFill>
            <a:srgbClr val="E801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724075"/>
            <a:ext cx="4045200" cy="2782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200"/>
              <a:buFont typeface="Lato"/>
              <a:buNone/>
              <a:defRPr b="1" sz="4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3789050"/>
            <a:ext cx="4045200" cy="8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"/>
              <a:buNone/>
              <a:defRPr sz="21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○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■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○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■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○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■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0" y="4860898"/>
            <a:ext cx="5487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buNone/>
              <a:defRPr sz="900"/>
            </a:lvl1pPr>
            <a:lvl2pPr lvl="1" rtl="0">
              <a:lnSpc>
                <a:spcPct val="115000"/>
              </a:lnSpc>
              <a:buNone/>
              <a:defRPr sz="900"/>
            </a:lvl2pPr>
            <a:lvl3pPr lvl="2" rtl="0">
              <a:lnSpc>
                <a:spcPct val="115000"/>
              </a:lnSpc>
              <a:buNone/>
              <a:defRPr sz="900"/>
            </a:lvl3pPr>
            <a:lvl4pPr lvl="3" rtl="0">
              <a:lnSpc>
                <a:spcPct val="115000"/>
              </a:lnSpc>
              <a:buNone/>
              <a:defRPr sz="900"/>
            </a:lvl4pPr>
            <a:lvl5pPr lvl="4" rtl="0">
              <a:lnSpc>
                <a:spcPct val="115000"/>
              </a:lnSpc>
              <a:buNone/>
              <a:defRPr sz="900"/>
            </a:lvl5pPr>
            <a:lvl6pPr lvl="5" rtl="0">
              <a:lnSpc>
                <a:spcPct val="115000"/>
              </a:lnSpc>
              <a:buNone/>
              <a:defRPr sz="900"/>
            </a:lvl6pPr>
            <a:lvl7pPr lvl="6" rtl="0">
              <a:lnSpc>
                <a:spcPct val="115000"/>
              </a:lnSpc>
              <a:buNone/>
              <a:defRPr sz="900"/>
            </a:lvl7pPr>
            <a:lvl8pPr lvl="7" rtl="0">
              <a:lnSpc>
                <a:spcPct val="115000"/>
              </a:lnSpc>
              <a:buNone/>
              <a:defRPr sz="900"/>
            </a:lvl8pPr>
            <a:lvl9pPr lvl="8" rtl="0">
              <a:lnSpc>
                <a:spcPct val="115000"/>
              </a:lnSpc>
              <a:buNone/>
              <a:defRPr sz="9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5" name="Google Shape;55;p10"/>
          <p:cNvSpPr/>
          <p:nvPr/>
        </p:nvSpPr>
        <p:spPr>
          <a:xfrm>
            <a:off x="9021150" y="0"/>
            <a:ext cx="124200" cy="3586200"/>
          </a:xfrm>
          <a:prstGeom prst="rect">
            <a:avLst/>
          </a:prstGeom>
          <a:solidFill>
            <a:srgbClr val="E801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9021150" y="0"/>
            <a:ext cx="124200" cy="3586200"/>
          </a:xfrm>
          <a:prstGeom prst="rect">
            <a:avLst/>
          </a:prstGeom>
          <a:solidFill>
            <a:srgbClr val="E801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500100" y="738050"/>
            <a:ext cx="82695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</a:t>
            </a:r>
            <a:r>
              <a:rPr lang="pt-BR"/>
              <a:t>dA</a:t>
            </a:r>
            <a:r>
              <a:rPr lang="pt-BR"/>
              <a:t>M-I</a:t>
            </a:r>
            <a:endParaRPr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500100" y="2827650"/>
            <a:ext cx="8269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Programação de Aplicativos Mobile - 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1585625"/>
            <a:ext cx="6852300" cy="11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TipCalculator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Requisitos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pt-BR" sz="1400">
                <a:solidFill>
                  <a:srgbClr val="000000"/>
                </a:solidFill>
              </a:rPr>
              <a:t>O projeto deve ser feito em </a:t>
            </a:r>
            <a:r>
              <a:rPr b="1" lang="pt-BR" sz="1400">
                <a:solidFill>
                  <a:srgbClr val="000000"/>
                </a:solidFill>
              </a:rPr>
              <a:t>novo repositório</a:t>
            </a:r>
            <a:r>
              <a:rPr lang="pt-BR" sz="1400">
                <a:solidFill>
                  <a:srgbClr val="000000"/>
                </a:solidFill>
              </a:rPr>
              <a:t> em seu github, o nome do repositório deve ser </a:t>
            </a:r>
            <a:r>
              <a:rPr b="1" lang="pt-BR" sz="1400">
                <a:solidFill>
                  <a:srgbClr val="000000"/>
                </a:solidFill>
              </a:rPr>
              <a:t>PAMI-TipCalculator.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pt-BR" sz="1400">
                <a:solidFill>
                  <a:srgbClr val="000000"/>
                </a:solidFill>
              </a:rPr>
              <a:t>O projeto deverá ser testado utilizando o seu dispositivo móvel (Celular ou Tablet Android), por tanto traga para as aulas carregador/cabo USB.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pt-BR" sz="1400">
                <a:solidFill>
                  <a:srgbClr val="000000"/>
                </a:solidFill>
              </a:rPr>
              <a:t>O projeto deve ser feito em .NET 7 usando o framework .NET MAUI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pt-BR" sz="1400">
                <a:solidFill>
                  <a:srgbClr val="000000"/>
                </a:solidFill>
              </a:rPr>
              <a:t>A entrega deverá ser feita via github gerando uma release.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Objetivos de aprendizagem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825500" rtl="0" algn="l">
              <a:spcBef>
                <a:spcPts val="1200"/>
              </a:spcBef>
              <a:spcAft>
                <a:spcPts val="0"/>
              </a:spcAft>
              <a:buClr>
                <a:srgbClr val="161616"/>
              </a:buClr>
              <a:buSzPts val="1100"/>
              <a:buChar char="●"/>
            </a:pPr>
            <a:r>
              <a:rPr lang="pt-BR" sz="1100">
                <a:solidFill>
                  <a:srgbClr val="161616"/>
                </a:solidFill>
                <a:highlight>
                  <a:srgbClr val="FFFFFF"/>
                </a:highlight>
              </a:rPr>
              <a:t>Os benefícios de usar XAML em vez de definir a interface do usuário para um aplicativo .NET MAUI em C#</a:t>
            </a:r>
            <a:endParaRPr sz="1100">
              <a:solidFill>
                <a:srgbClr val="161616"/>
              </a:solidFill>
              <a:highlight>
                <a:srgbClr val="FFFFFF"/>
              </a:highlight>
            </a:endParaRPr>
          </a:p>
          <a:p>
            <a:pPr indent="-298450" lvl="0" marL="825500" rtl="0" algn="l"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100"/>
              <a:buChar char="●"/>
            </a:pPr>
            <a:r>
              <a:rPr lang="pt-BR" sz="1100">
                <a:solidFill>
                  <a:srgbClr val="161616"/>
                </a:solidFill>
                <a:highlight>
                  <a:srgbClr val="FFFFFF"/>
                </a:highlight>
              </a:rPr>
              <a:t>Os tipos disponíveis para definir um aplicativo .NET MAUI usando XAML e as propriedades que esses tipos expõem</a:t>
            </a:r>
            <a:endParaRPr sz="1100">
              <a:solidFill>
                <a:srgbClr val="161616"/>
              </a:solidFill>
              <a:highlight>
                <a:srgbClr val="FFFFFF"/>
              </a:highlight>
            </a:endParaRPr>
          </a:p>
          <a:p>
            <a:pPr indent="-298450" lvl="0" marL="825500" rtl="0" algn="l"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100"/>
              <a:buChar char="●"/>
            </a:pPr>
            <a:r>
              <a:rPr lang="pt-BR" sz="1100">
                <a:solidFill>
                  <a:srgbClr val="161616"/>
                </a:solidFill>
                <a:highlight>
                  <a:srgbClr val="FFFFFF"/>
                </a:highlight>
              </a:rPr>
              <a:t>Como gerenciar eventos de interface do usuário e conectá-los em XAML</a:t>
            </a:r>
            <a:endParaRPr sz="1100">
              <a:solidFill>
                <a:srgbClr val="161616"/>
              </a:solidFill>
              <a:highlight>
                <a:srgbClr val="FFFFFF"/>
              </a:highlight>
            </a:endParaRPr>
          </a:p>
          <a:p>
            <a:pPr indent="-298450" lvl="0" marL="825500" rtl="0" algn="l"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100"/>
              <a:buChar char="●"/>
            </a:pPr>
            <a:r>
              <a:rPr lang="pt-BR" sz="1100">
                <a:solidFill>
                  <a:srgbClr val="161616"/>
                </a:solidFill>
                <a:highlight>
                  <a:srgbClr val="FFFFFF"/>
                </a:highlight>
              </a:rPr>
              <a:t>Como criar e usar extensões de marcação do XAML</a:t>
            </a:r>
            <a:endParaRPr sz="1100">
              <a:solidFill>
                <a:srgbClr val="161616"/>
              </a:solidFill>
              <a:highlight>
                <a:srgbClr val="FFFFFF"/>
              </a:highlight>
            </a:endParaRPr>
          </a:p>
          <a:p>
            <a:pPr indent="-298450" lvl="0" marL="825500" rtl="0" algn="l"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100"/>
              <a:buChar char="●"/>
            </a:pPr>
            <a:r>
              <a:rPr lang="pt-BR" sz="1100">
                <a:solidFill>
                  <a:srgbClr val="161616"/>
                </a:solidFill>
                <a:highlight>
                  <a:srgbClr val="FFFFFF"/>
                </a:highlight>
              </a:rPr>
              <a:t>Como definir valores específicos da plataforma na marcação XAML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997400" y="445025"/>
            <a:ext cx="383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997375" y="1152475"/>
            <a:ext cx="383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400"/>
              <a:t>Desenvolver uma calculadora de gorjetas, capaz de calcular automaticamente gorjeta de 15% do valor, 20% com arredondamento para cima e para baixo.</a:t>
            </a:r>
            <a:endParaRPr sz="1400"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926" y="285450"/>
            <a:ext cx="4506501" cy="457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Alterar a solução inicial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A solução inicial contém um aplicativo de calculadora de gorjeta totalmente funcional. Você começará explorando a interface do usuário para entender o que o aplicativo faz.</a:t>
            </a:r>
            <a:endParaRPr sz="1200">
              <a:solidFill>
                <a:srgbClr val="161616"/>
              </a:solidFill>
              <a:highlight>
                <a:srgbClr val="FFFFFF"/>
              </a:highlight>
            </a:endParaRPr>
          </a:p>
          <a:p>
            <a:pPr indent="-304800" lvl="0" marL="825500" rtl="0" algn="l">
              <a:spcBef>
                <a:spcPts val="1200"/>
              </a:spcBef>
              <a:spcAft>
                <a:spcPts val="0"/>
              </a:spcAft>
              <a:buClr>
                <a:srgbClr val="161616"/>
              </a:buClr>
              <a:buSzPts val="1200"/>
              <a:buAutoNum type="arabicPeriod"/>
            </a:pP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Usando o Visual Studio, crie um novo projeto na pasta </a:t>
            </a: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PMI/</a:t>
            </a:r>
            <a:r>
              <a:rPr lang="pt-B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PAMI-TipCalculator.</a:t>
            </a:r>
            <a:endParaRPr sz="1200">
              <a:solidFill>
                <a:srgbClr val="161616"/>
              </a:solidFill>
              <a:highlight>
                <a:srgbClr val="FFFFFF"/>
              </a:highlight>
            </a:endParaRPr>
          </a:p>
          <a:p>
            <a:pPr indent="-304800" lvl="0" marL="825500" rtl="0" algn="l"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200"/>
              <a:buAutoNum type="arabicPeriod"/>
            </a:pPr>
            <a:r>
              <a:rPr lang="pt-BR" sz="1200">
                <a:solidFill>
                  <a:srgbClr val="161616"/>
                </a:solidFill>
                <a:highlight>
                  <a:srgbClr val="FFFFFF"/>
                </a:highlight>
              </a:rPr>
              <a:t>Abra o MainPage.xaml.</a:t>
            </a:r>
            <a:endParaRPr sz="1200">
              <a:solidFill>
                <a:srgbClr val="16161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434343"/>
      </a:dk1>
      <a:lt1>
        <a:srgbClr val="FFFFFF"/>
      </a:lt1>
      <a:dk2>
        <a:srgbClr val="434343"/>
      </a:dk2>
      <a:lt2>
        <a:srgbClr val="EEEEEE"/>
      </a:lt2>
      <a:accent1>
        <a:srgbClr val="E8011D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90C2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