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1de0d13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1de0d13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1de0d13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1de0d13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1de0d13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1de0d13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1de0d13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1de0d13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de0d13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1de0d13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de0d13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1de0d13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1de0d13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1de0d13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1de0d13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1de0d13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1de0d13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1de0d13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1de0d13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1de0d13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268b69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268b69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1de0d13b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1de0d13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1de0d13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1de0d13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1de0d13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1de0d13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de0d13b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1de0d13b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de0d13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1de0d13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1de0d13b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1de0d13b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1de0d13b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1de0d13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1de0d13b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1de0d13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1de0d13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1de0d13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1de0d13b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1de0d13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7b0bc65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7b0bc65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1de0d13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1de0d13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1de0d13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1de0d13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1de0d13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1de0d13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1de0d13b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1de0d13b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1de0d13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1de0d13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b0bc65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b0bc65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7b0bc65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7b0bc65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1de0d1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1de0d1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de0d13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1de0d13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de0d13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de0d13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cdd4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3cdd4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ato"/>
              <a:buNone/>
              <a:defRPr b="1" sz="5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4318875"/>
            <a:ext cx="1638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29421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"/>
              <a:buNone/>
              <a:defRPr b="1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461175" y="3191775"/>
            <a:ext cx="3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124200" cy="2037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222625"/>
            <a:ext cx="4572000" cy="4638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724075"/>
            <a:ext cx="4045200" cy="27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Lato"/>
              <a:buNone/>
              <a:defRPr b="1" sz="4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789050"/>
            <a:ext cx="40452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learn.microsoft.com/pt-pt/training/paths/build-apps-with-dotnet-maui/?WT.mc_id=dotnet-35129-website" TargetMode="External"/><Relationship Id="rId4" Type="http://schemas.openxmlformats.org/officeDocument/2006/relationships/hyperlink" Target="https://learn.microsoft.com/pt-br/dotnet/maui/get-started/resources" TargetMode="External"/><Relationship Id="rId5" Type="http://schemas.openxmlformats.org/officeDocument/2006/relationships/hyperlink" Target="https://learn.microsoft.com/pt-pt/training/browse/?terms=maui" TargetMode="External"/><Relationship Id="rId6" Type="http://schemas.openxmlformats.org/officeDocument/2006/relationships/hyperlink" Target="https://www.youtube.com/watch?v=Hh279ES_FNQ&amp;list=PLdo4fOcmZ0oUBAdL2NwBpDs32zwGqb9DY" TargetMode="External"/><Relationship Id="rId7" Type="http://schemas.openxmlformats.org/officeDocument/2006/relationships/hyperlink" Target="https://learn.microsoft.com/pt-pt/training/modules/customize-xaml-pages-layout/7-exercise-grid-build-user-interfa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dA</a:t>
            </a:r>
            <a:r>
              <a:rPr lang="pt-BR"/>
              <a:t>M-I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de Aplicativos Mobile -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01575"/>
            <a:ext cx="4269150" cy="35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0650"/>
            <a:ext cx="5676599" cy="2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900"/>
            <a:ext cx="8136650" cy="47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a lógica inicial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62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no arquivo MainPage.cs adicionaremos a lógica para que o aplicativo comece a realizar os cálculos iniciais.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51728" t="0"/>
          <a:stretch/>
        </p:blipFill>
        <p:spPr>
          <a:xfrm>
            <a:off x="6997102" y="1048725"/>
            <a:ext cx="1724076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Conectando eventos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Muitos controles expõem propriedades que correspondem aos eventos aos quais esses controles podem responder, como o evento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Clicked</a:t>
            </a:r>
            <a:r>
              <a:rPr lang="pt-BR" sz="1100">
                <a:solidFill>
                  <a:srgbClr val="000000"/>
                </a:solidFill>
              </a:rPr>
              <a:t> de um botão. Controles diferentes dão suporte a conjuntos de eventos variados. Por exemplo, um controle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pt-BR" sz="1100">
                <a:solidFill>
                  <a:srgbClr val="000000"/>
                </a:solidFill>
              </a:rPr>
              <a:t> pode responder a eventos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Clicked</a:t>
            </a:r>
            <a:r>
              <a:rPr lang="pt-BR" sz="1100">
                <a:solidFill>
                  <a:srgbClr val="000000"/>
                </a:solidFill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Pressed</a:t>
            </a:r>
            <a:r>
              <a:rPr lang="pt-BR" sz="1100">
                <a:solidFill>
                  <a:srgbClr val="000000"/>
                </a:solidFill>
              </a:rPr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Released</a:t>
            </a:r>
            <a:r>
              <a:rPr lang="pt-BR" sz="1100">
                <a:solidFill>
                  <a:srgbClr val="000000"/>
                </a:solidFill>
              </a:rPr>
              <a:t>, enquanto um controle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Entry</a:t>
            </a:r>
            <a:r>
              <a:rPr lang="pt-BR" sz="1100">
                <a:solidFill>
                  <a:srgbClr val="000000"/>
                </a:solidFill>
              </a:rPr>
              <a:t> tem eventos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TextChanged</a:t>
            </a:r>
            <a:r>
              <a:rPr lang="pt-BR" sz="1100">
                <a:solidFill>
                  <a:srgbClr val="000000"/>
                </a:solidFill>
              </a:rPr>
              <a:t>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Você pode inicializar uma propriedade de evento na marcação XAML de uma página e especificar o nome do método a ser executado quando o evento for disparado. O método de evento precisa ser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100">
                <a:solidFill>
                  <a:srgbClr val="000000"/>
                </a:solidFill>
              </a:rPr>
              <a:t>. e deve ter 2 parâmetros: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 </a:t>
            </a:r>
            <a:r>
              <a:rPr lang="pt-BR" sz="1100">
                <a:solidFill>
                  <a:srgbClr val="000000"/>
                </a:solidFill>
              </a:rPr>
              <a:t>que indica o evento que disparou o evento (chamado de remetente) e um parâmetro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EventArgs</a:t>
            </a:r>
            <a:r>
              <a:rPr lang="pt-BR" sz="1100">
                <a:solidFill>
                  <a:srgbClr val="000000"/>
                </a:solidFill>
              </a:rPr>
              <a:t> que contém todos os argumentos passados para o manipulador de eventos pelo remetente.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private void OnCounterClicked(object sender, EventArgs e)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Separação de interesses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61616"/>
                </a:solidFill>
              </a:rPr>
              <a:t>Conectar eventos no XAML é conveniente, mas mistura o comportamento do controle com a definição de interface do usuário. Muitos desenvolvedores preferem manter isso distinto e realizar todas as assinaturas do manipulador de eventos em code-behind para elementos nomeados. É mais fácil ver o que está ligado e para o que o comportamento é mapeado. Também torna mais difícil quebrar o código acidentalmente removendo um manipulador no XAML sem perceber. Podemos conectar eventos através de um event handler que definimos diretamente no código.</a:t>
            </a:r>
            <a:endParaRPr sz="11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conectar um manipulador de eventos no código, use o operador </a:t>
            </a:r>
            <a:r>
              <a:rPr lang="pt-BR" sz="1100">
                <a:solidFill>
                  <a:srgbClr val="188038"/>
                </a:solidFill>
              </a:rPr>
              <a:t>+=</a:t>
            </a:r>
            <a:r>
              <a:rPr lang="pt-BR" sz="1100">
                <a:solidFill>
                  <a:srgbClr val="000000"/>
                </a:solidFill>
              </a:rPr>
              <a:t> para assinar o evento. Normalmente, você executa essa operação no construtor da página, após a chamada para </a:t>
            </a:r>
            <a:r>
              <a:rPr lang="pt-BR" sz="1100">
                <a:solidFill>
                  <a:srgbClr val="188038"/>
                </a:solidFill>
              </a:rPr>
              <a:t>InitializeComponent</a:t>
            </a:r>
            <a:r>
              <a:rPr lang="pt-BR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partial class MainPage : ContentPage, IPage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public MainPage()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InitializeComponent();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Counter.Clicked += OnCounterClicked;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private void OnCounterClicked(object sender, EventArgs e)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8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828675"/>
            <a:ext cx="85725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8" y="384000"/>
            <a:ext cx="5917024" cy="41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Execute a solução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2. Modificando o layout usando stackLayout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TipCalculator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Alterações no layout  usando stack layout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60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Agora que você viu o aplicativo em execução, pode melhorar sua aparência adicionando contêineres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. A meta é fazer com que o aplicativo se parece com a captura de tela no início do laboratório.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52182" r="0" t="0"/>
          <a:stretch/>
        </p:blipFill>
        <p:spPr>
          <a:xfrm>
            <a:off x="6526230" y="0"/>
            <a:ext cx="2423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Abra o arquivo </a:t>
            </a:r>
            <a:r>
              <a:rPr b="1" lang="pt-BR" sz="1100">
                <a:solidFill>
                  <a:srgbClr val="000000"/>
                </a:solidFill>
              </a:rPr>
              <a:t>MainPage.xaml</a:t>
            </a:r>
            <a:r>
              <a:rPr lang="pt-BR" sz="1100">
                <a:solidFill>
                  <a:srgbClr val="000000"/>
                </a:solidFill>
              </a:rPr>
              <a:t>.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pt-BR" sz="1100">
                <a:solidFill>
                  <a:srgbClr val="000000"/>
                </a:solidFill>
              </a:rPr>
              <a:t> unidades de preenchimento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 unidades de espaçamento ao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VerticalStackLayout</a:t>
            </a:r>
            <a:r>
              <a:rPr lang="pt-BR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&lt;VerticalStackLayout Padding="40" Spacing="10"&gt;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que informa </a:t>
            </a:r>
            <a:r>
              <a:rPr b="1" lang="pt-BR" sz="1100">
                <a:solidFill>
                  <a:srgbClr val="000000"/>
                </a:solidFill>
              </a:rPr>
              <a:t>Conta </a:t>
            </a:r>
            <a:r>
              <a:rPr lang="pt-BR" sz="1100">
                <a:solidFill>
                  <a:srgbClr val="000000"/>
                </a:solidFill>
              </a:rPr>
              <a:t>com o campo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Entry</a:t>
            </a:r>
            <a:r>
              <a:rPr lang="pt-BR" sz="1100">
                <a:solidFill>
                  <a:srgbClr val="000000"/>
                </a:solidFill>
              </a:rPr>
              <a:t> embaixo dele. 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.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WidthRequest</a:t>
            </a:r>
            <a:r>
              <a:rPr lang="pt-BR" sz="1100">
                <a:solidFill>
                  <a:srgbClr val="000000"/>
                </a:solidFill>
              </a:rPr>
              <a:t> da </a:t>
            </a:r>
            <a:r>
              <a:rPr b="1" lang="pt-BR" sz="1100">
                <a:solidFill>
                  <a:srgbClr val="000000"/>
                </a:solidFill>
              </a:rPr>
              <a:t>Conta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pt-BR" sz="1100">
                <a:solidFill>
                  <a:srgbClr val="000000"/>
                </a:solidFill>
              </a:rPr>
              <a:t> e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VerticalOptions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100">
                <a:solidFill>
                  <a:srgbClr val="000000"/>
                </a:solidFill>
              </a:rPr>
              <a:t>. Isso garantirá que o rótulo seja alinhado verticalmente com o campo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Entry</a:t>
            </a:r>
            <a:r>
              <a:rPr lang="pt-BR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Spacing="10"&gt;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Text="Conta" WidthRequest="100" VerticalOptions="Center"/&gt;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&lt;Entry ... /&gt;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Adicione outro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que informa a </a:t>
            </a:r>
            <a:r>
              <a:rPr b="1" lang="pt-BR" sz="1100">
                <a:solidFill>
                  <a:srgbClr val="000000"/>
                </a:solidFill>
              </a:rPr>
              <a:t>Gorjeta</a:t>
            </a:r>
            <a:r>
              <a:rPr lang="pt-BR" sz="1100">
                <a:solidFill>
                  <a:srgbClr val="000000"/>
                </a:solidFill>
              </a:rPr>
              <a:t> com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chamado </a:t>
            </a:r>
            <a:r>
              <a:rPr b="1" lang="pt-BR" sz="1100">
                <a:solidFill>
                  <a:srgbClr val="000000"/>
                </a:solidFill>
              </a:rPr>
              <a:t>tipOutput</a:t>
            </a:r>
            <a:r>
              <a:rPr lang="pt-BR" sz="1100">
                <a:solidFill>
                  <a:srgbClr val="000000"/>
                </a:solidFill>
              </a:rPr>
              <a:t>. 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 e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100">
                <a:solidFill>
                  <a:srgbClr val="000000"/>
                </a:solidFill>
              </a:rPr>
              <a:t> propriedade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0,20,0,0</a:t>
            </a:r>
            <a:r>
              <a:rPr lang="pt-BR" sz="1100">
                <a:solidFill>
                  <a:srgbClr val="000000"/>
                </a:solidFill>
              </a:rPr>
              <a:t>.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WidthRequest</a:t>
            </a:r>
            <a:r>
              <a:rPr lang="pt-BR" sz="1100">
                <a:solidFill>
                  <a:srgbClr val="000000"/>
                </a:solidFill>
              </a:rPr>
              <a:t> 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da </a:t>
            </a:r>
            <a:r>
              <a:rPr b="1" lang="pt-BR" sz="1100">
                <a:solidFill>
                  <a:srgbClr val="000000"/>
                </a:solidFill>
              </a:rPr>
              <a:t>Gorjeta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Margin="0,20,0,0" Spacing="10"&gt;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Text="Gorjeta" WidthRequest="100"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.../&gt;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Use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que informa </a:t>
            </a:r>
            <a:r>
              <a:rPr b="1" lang="pt-BR" sz="1100">
                <a:solidFill>
                  <a:srgbClr val="000000"/>
                </a:solidFill>
              </a:rPr>
              <a:t>Total</a:t>
            </a:r>
            <a:r>
              <a:rPr lang="pt-BR" sz="1100">
                <a:solidFill>
                  <a:srgbClr val="000000"/>
                </a:solidFill>
              </a:rPr>
              <a:t> com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chamado </a:t>
            </a:r>
            <a:r>
              <a:rPr b="1" lang="pt-BR" sz="1100">
                <a:solidFill>
                  <a:srgbClr val="000000"/>
                </a:solidFill>
              </a:rPr>
              <a:t>totalOutput</a:t>
            </a:r>
            <a:r>
              <a:rPr lang="pt-BR" sz="1100">
                <a:solidFill>
                  <a:srgbClr val="000000"/>
                </a:solidFill>
              </a:rPr>
              <a:t>. 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.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WidthRequest</a:t>
            </a:r>
            <a:r>
              <a:rPr lang="pt-BR" sz="1100">
                <a:solidFill>
                  <a:srgbClr val="000000"/>
                </a:solidFill>
              </a:rPr>
              <a:t> 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de </a:t>
            </a:r>
            <a:r>
              <a:rPr b="1" lang="pt-BR" sz="1100">
                <a:solidFill>
                  <a:srgbClr val="000000"/>
                </a:solidFill>
              </a:rPr>
              <a:t>Total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pt-BR" sz="1100">
                <a:solidFill>
                  <a:srgbClr val="000000"/>
                </a:solidFill>
              </a:rPr>
            </a:b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Spacing="10"&gt;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&lt;Label Text="Total" WidthRequest="100" 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.../&gt;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Adicione outro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que informa </a:t>
            </a:r>
            <a:r>
              <a:rPr b="1" lang="pt-BR" sz="1100">
                <a:solidFill>
                  <a:srgbClr val="000000"/>
                </a:solidFill>
              </a:rPr>
              <a:t>Percentual da Gorjeta</a:t>
            </a:r>
            <a:r>
              <a:rPr lang="pt-BR" sz="1100">
                <a:solidFill>
                  <a:srgbClr val="000000"/>
                </a:solidFill>
              </a:rPr>
              <a:t> com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chamado </a:t>
            </a:r>
            <a:r>
              <a:rPr b="1" lang="pt-BR" sz="1100">
                <a:solidFill>
                  <a:srgbClr val="000000"/>
                </a:solidFill>
              </a:rPr>
              <a:t>tipPercent</a:t>
            </a:r>
            <a:r>
              <a:rPr lang="pt-BR" sz="1100">
                <a:solidFill>
                  <a:srgbClr val="000000"/>
                </a:solidFill>
              </a:rPr>
              <a:t>.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VerticalOptions</a:t>
            </a:r>
            <a:r>
              <a:rPr lang="pt-BR" sz="1100">
                <a:solidFill>
                  <a:srgbClr val="000000"/>
                </a:solidFill>
              </a:rPr>
              <a:t> desse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pt-BR" sz="1100">
                <a:solidFill>
                  <a:srgbClr val="000000"/>
                </a:solidFill>
              </a:rPr>
              <a:t>, e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WidthRequest</a:t>
            </a:r>
            <a:r>
              <a:rPr lang="pt-BR" sz="1100">
                <a:solidFill>
                  <a:srgbClr val="000000"/>
                </a:solidFill>
              </a:rPr>
              <a:t> do </a:t>
            </a:r>
            <a:r>
              <a:rPr b="1" lang="pt-BR" sz="1100">
                <a:solidFill>
                  <a:srgbClr val="000000"/>
                </a:solidFill>
              </a:rPr>
              <a:t>Percentual 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pt-BR" sz="1100">
                <a:solidFill>
                  <a:srgbClr val="000000"/>
                </a:solidFill>
              </a:rPr>
              <a:t> de </a:t>
            </a:r>
            <a:r>
              <a:rPr b="1" lang="pt-BR" sz="1100">
                <a:solidFill>
                  <a:srgbClr val="000000"/>
                </a:solidFill>
              </a:rPr>
              <a:t>gorjeta </a:t>
            </a:r>
            <a:r>
              <a:rPr lang="pt-BR" sz="1100">
                <a:solidFill>
                  <a:srgbClr val="000000"/>
                </a:solidFill>
              </a:rPr>
              <a:t>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1100">
                <a:solidFill>
                  <a:srgbClr val="000000"/>
                </a:solidFill>
              </a:rPr>
              <a:t> 		</a:t>
            </a:r>
            <a:br>
              <a:rPr lang="pt-BR" sz="1100">
                <a:solidFill>
                  <a:srgbClr val="000000"/>
                </a:solidFill>
              </a:rPr>
            </a:b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VerticalOptions="End" Spacing="10"&gt;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Text="Percentual de gorjeta" WidthRequest="100"/&gt;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&lt;Label ...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Use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pt-BR" sz="1100">
                <a:solidFill>
                  <a:srgbClr val="000000"/>
                </a:solidFill>
              </a:rPr>
              <a:t> com a legenda </a:t>
            </a:r>
            <a:r>
              <a:rPr b="1" lang="pt-BR" sz="1100">
                <a:solidFill>
                  <a:srgbClr val="000000"/>
                </a:solidFill>
              </a:rPr>
              <a:t>15%</a:t>
            </a:r>
            <a:r>
              <a:rPr lang="pt-BR" sz="1100">
                <a:solidFill>
                  <a:srgbClr val="000000"/>
                </a:solidFill>
              </a:rPr>
              <a:t> e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pt-BR" sz="1100">
                <a:solidFill>
                  <a:srgbClr val="000000"/>
                </a:solidFill>
              </a:rPr>
              <a:t> com a legenda </a:t>
            </a:r>
            <a:r>
              <a:rPr b="1" lang="pt-BR" sz="1100">
                <a:solidFill>
                  <a:srgbClr val="000000"/>
                </a:solidFill>
              </a:rPr>
              <a:t>20%.</a:t>
            </a:r>
            <a:br>
              <a:rPr b="1" lang="pt-BR" sz="1100">
                <a:solidFill>
                  <a:srgbClr val="000000"/>
                </a:solidFill>
              </a:rPr>
            </a:b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100">
                <a:solidFill>
                  <a:srgbClr val="000000"/>
                </a:solidFill>
              </a:rPr>
              <a:t> desse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StackLayout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0,20,0,0</a:t>
            </a:r>
            <a:r>
              <a:rPr lang="pt-BR" sz="1100">
                <a:solidFill>
                  <a:srgbClr val="000000"/>
                </a:solidFill>
              </a:rPr>
              <a:t> e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:</a:t>
            </a:r>
            <a:br>
              <a:rPr lang="pt-BR" sz="1100">
                <a:solidFill>
                  <a:srgbClr val="000000"/>
                </a:solidFill>
              </a:rPr>
            </a:br>
            <a:br>
              <a:rPr lang="pt-BR" sz="1100">
                <a:solidFill>
                  <a:srgbClr val="000000"/>
                </a:solidFill>
              </a:rPr>
            </a:b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 Margin="0,20,0,0" Spacing="10"&gt;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&lt;Button Text="15%" ...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&lt;Button Text="20%" ...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 final para agrupar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pt-BR" sz="1100">
                <a:solidFill>
                  <a:srgbClr val="000000"/>
                </a:solidFill>
              </a:rPr>
              <a:t> com a legenda, </a:t>
            </a:r>
            <a:r>
              <a:rPr b="1" lang="pt-BR" sz="1100">
                <a:solidFill>
                  <a:srgbClr val="000000"/>
                </a:solidFill>
              </a:rPr>
              <a:t>Arredondar para baixo</a:t>
            </a:r>
            <a:r>
              <a:rPr lang="pt-BR" sz="1100">
                <a:solidFill>
                  <a:srgbClr val="000000"/>
                </a:solidFill>
              </a:rPr>
              <a:t> e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pt-BR" sz="1100">
                <a:solidFill>
                  <a:srgbClr val="000000"/>
                </a:solidFill>
              </a:rPr>
              <a:t> com a legenda, </a:t>
            </a:r>
            <a:r>
              <a:rPr b="1" lang="pt-BR" sz="1100">
                <a:solidFill>
                  <a:srgbClr val="000000"/>
                </a:solidFill>
              </a:rPr>
              <a:t>Arredondar para cima.</a:t>
            </a:r>
            <a:r>
              <a:rPr lang="pt-BR" sz="1100">
                <a:solidFill>
                  <a:srgbClr val="000000"/>
                </a:solidFill>
              </a:rPr>
              <a:t>. Defina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100">
                <a:solidFill>
                  <a:srgbClr val="000000"/>
                </a:solidFill>
              </a:rPr>
              <a:t> desse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StackLayout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0,20,0,0</a:t>
            </a:r>
            <a:r>
              <a:rPr lang="pt-BR" sz="1100">
                <a:solidFill>
                  <a:srgbClr val="000000"/>
                </a:solidFill>
              </a:rPr>
              <a:t> e a propriedade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Spacing</a:t>
            </a:r>
            <a:r>
              <a:rPr lang="pt-BR" sz="1100">
                <a:solidFill>
                  <a:srgbClr val="000000"/>
                </a:solidFill>
              </a:rPr>
              <a:t>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100">
                <a:solidFill>
                  <a:srgbClr val="000000"/>
                </a:solidFill>
              </a:rPr>
            </a:b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&lt;HorizontalStackLayout Margin="0,20,0,0" Spacing="10"&gt;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&lt;Button ... Text="Round Down"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&lt;Button ... Text="Round Up" /&gt;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&lt;/HorizontalStackLayout&gt;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Em todos os quatro controles de botão, defina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HorizontalOptions</a:t>
            </a:r>
            <a:r>
              <a:rPr lang="pt-BR" sz="1100">
                <a:solidFill>
                  <a:srgbClr val="000000"/>
                </a:solidFill>
              </a:rPr>
              <a:t> a propriedade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100">
                <a:solidFill>
                  <a:srgbClr val="000000"/>
                </a:solidFill>
              </a:rPr>
              <a:t> e 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WidthRequest</a:t>
            </a:r>
            <a:r>
              <a:rPr lang="pt-BR" sz="1100">
                <a:solidFill>
                  <a:srgbClr val="000000"/>
                </a:solidFill>
              </a:rPr>
              <a:t> propriedade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pt-BR" sz="1100">
                <a:solidFill>
                  <a:srgbClr val="000000"/>
                </a:solidFill>
              </a:rPr>
              <a:t>. Por exemplo:</a:t>
            </a:r>
            <a:br>
              <a:rPr lang="pt-BR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Text="15%" WidthRequest="150" HorizontalOptions="Center" ...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Execute a solução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3. Modificando o layout usando grid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Alterações no layout  usando stack layout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44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Agora que você viu o aplicativo em execução, pode melhorar sua aparência adicionando contêineres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HorizontalStackLayout</a:t>
            </a:r>
            <a:r>
              <a:rPr lang="pt-BR" sz="1100">
                <a:solidFill>
                  <a:srgbClr val="000000"/>
                </a:solidFill>
              </a:rPr>
              <a:t>. A meta é fazer com que o aplicativo se parece com a captura de tela no início do laboratório.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50" y="982600"/>
            <a:ext cx="3955250" cy="40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Alterações no layout  usando stack layout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70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Abra MainPage.xaml. Repare que todas as views são apresentadas com um painel vertical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StackLayout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 ?&gt;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&lt;ContentPage xmlns="http://schemas.microsoft.com/dotnet/2021/maui"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xmlns:x="http://schemas.microsoft.com/winfx/2009/xaml"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xmlns:local="clr-namespace:TipCalculator"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x:Class="TipCalculator.MainPage"&gt;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&lt;VerticalStackLayout&gt;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Text="Bill"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&lt;Entry x:Name="billInput" Placeholder="Enter Amount" Keyboard="Numeric"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Text="Tip"  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x:Name="tipOutput" Text="0.00"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Text="Total"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x:Name="totalOutput" Text="0.00"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Text="Tip Percentage"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&lt;Label x:Name="tipPercent" Text="15%"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&lt;Slider x:Name="tipPercentSlider" Minimum="0" Maximum="100" Value="15"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Text="15%" Clicked="OnNormalTip"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Text="20%" Clicked="OnGenerousTip"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x:Name="roundDown" Text="Round Down"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x:Name="roundUp"   Text="Round Up" /&gt;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&lt;/VerticalStackLayout&gt;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&lt;/ContentPage&gt;</a:t>
            </a:r>
            <a:endParaRPr sz="1100">
              <a:solidFill>
                <a:srgbClr val="16161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 ser feito em </a:t>
            </a:r>
            <a:r>
              <a:rPr b="1" lang="pt-BR" sz="1400">
                <a:solidFill>
                  <a:srgbClr val="000000"/>
                </a:solidFill>
              </a:rPr>
              <a:t>novo repositório</a:t>
            </a:r>
            <a:r>
              <a:rPr lang="pt-BR" sz="1400">
                <a:solidFill>
                  <a:srgbClr val="000000"/>
                </a:solidFill>
              </a:rPr>
              <a:t> em seu github, o nome do repositório deve ser </a:t>
            </a:r>
            <a:r>
              <a:rPr b="1" lang="pt-BR" sz="1400">
                <a:solidFill>
                  <a:srgbClr val="000000"/>
                </a:solidFill>
              </a:rPr>
              <a:t>PAMI-TipCalculator.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deverá ser testado utilizando o seu dispositivo móvel (Celular ou Tablet Android), por tanto traga para as aulas carregador/cabo USB.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 ser feito em .NET 8 usando o framework .NET MAUI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A entrega deverá ser feita via github gerando uma release.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Altere o painel de esquema de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VerticalStackLayout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para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com preenchimento de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unidades.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Defina sete linhas e duas colunas para o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 Aumentar o tamanho de todas as linhas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, exceto a quarta linha. A quarta linha deve ser utilizada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para que obtenha todo o espaço restante disponível no grid. Utilize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o dimensionamento para ambas as colunas.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&lt;Grid RowDefinitions="Auto, Auto, Auto, *, Auto, Auto, Auto"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ColumnDefinitions="*, *"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  Padding="40"&gt;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rgbClr val="1616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&lt;/Grid&gt;</a:t>
            </a:r>
            <a:endParaRPr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Adicione definições para Grid.Row e Grid.Column a cada uma das vistas para atribuí-las à célula adequada no Grid.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O exemplo abaixo mostra como definir a posição da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Conta e a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billInputEntry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...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 Text="Bill" Grid.Row="0" Grid.Column="0"/&gt;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&lt;Entry x:Name="billInput" Placeholder="Enter Amount" Keyboard="Numeric" Grid.Row="0" Grid.Column="1"/&gt;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...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Alinhe a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Conta e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, ao definir a propriedade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VerticalOptions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como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na Label.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Adicione uma definição para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Grid.ColumnSpan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, de modo ao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Slider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abranger duas colunas: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&lt;Slider ... Grid.ColumnSpan="2" ... /&gt;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Localize o </a:t>
            </a:r>
            <a:r>
              <a:rPr lang="pt-BR" sz="1000">
                <a:solidFill>
                  <a:srgbClr val="16161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com percentagem de sugestão de texto. Defina-a para ocupar a posição inferior esquerda no retângulo: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 Text="Tip Percentage" VerticalOptions="End" HorizontalOptions="Start" ...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Localize o nome da label para tipPercent. Defina-a para ocupar a posição inferior direita no retângulo: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 x:Name="tipPercent" VerticalOptions="End" HorizontalOptions="End" ... /&gt;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Defina a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 propriedade para os quatro botões como </a:t>
            </a:r>
            <a:r>
              <a:rPr lang="pt-BR" sz="10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94225"/>
            <a:ext cx="8520600" cy="4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73"/>
              <a:t>O arquivo XAML completo ficará parecido com isso:</a:t>
            </a:r>
            <a:endParaRPr sz="297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7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&lt;ContentPage xmlns="http://schemas.microsoft.com/dotnet/2021/maui"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xmlns:x="http://schemas.microsoft.com/winfx/2009/xaml"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xmlns:local="clr-namespace:TipCalculator"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   x:Class="TipCalculator.MainPage"&gt;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&lt;Grid RowDefinitions="Auto, Auto, Auto, *, Auto, Auto, Auto"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ColumnDefinitions="*, *"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  Padding="40"&gt;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Text="Bill" VerticalOptions="Center" Grid.Row="0"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&lt;Entry x:Name="billInput" Placeholder="Enter Amount" Keyboard="Numeric" Grid.Row="0"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Text="Tip" Grid.Row="1"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x:Name="tipOutput" Text="0.00" Grid.Row="1"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Text="Total" Grid.Row="2"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x:Name="totalOutput" Text="0.00" Grid.Row="2"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Text="Tip Percentage" VerticalOptions="End" HorizontalOptions="Start" Grid.Row="3"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&lt;Label x:Name="tipPercent" Text="15%" VerticalOptions="End" HorizontalOptions="End" Grid.Row="3"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&lt;Slider x:Name="tipPercentSlider" Minimum="0" Maximum="100" Value="15" Grid.Row="4" Grid.Column="0" Grid.ColumnSpan="2"/&gt;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&lt;Button Text="15%" Clicked="OnNormalTip" Margin="5" Grid.Row="5"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&lt;Button Text="20%" Clicked="OnGenerousTip" Margin="5" Grid.Row="5"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&lt;Button x:Name="roundDown" Margin="5" Text="Round Down" Grid.Row="6" Grid.Column="0"/&gt;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    &lt;Button x:Name="roundUp"   Margin="5" Text="Round Up" Grid.Row="6" Grid.Column="1"/&gt;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&lt;/Grid&gt;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&lt;/ContentPage&gt;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 ajudas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https://learn.microsoft.com/pt-pt/training/paths/build-apps-with-dotnet-maui/?WT.mc_id=dotnet-35129-website</a:t>
            </a:r>
            <a:br>
              <a:rPr lang="pt-BR"/>
            </a:b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https://learn.microsoft.com/pt-br/dotnet/maui/get-started/resources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https://learn.microsoft.com/pt-pt/training/browse/?terms=maui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https://www.youtube.com/watch?v=Hh279ES_FNQ&amp;list=PLdo4fOcmZ0oUBAdL2NwBpDs32zwGqb9DY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https://learn.microsoft.com/pt-pt/training/modules/customize-xaml-pages-layout/7-exercise-grid-build-user-interface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aprendizagem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Os benefícios de usar XAML em vez de definir a interface do usuário para um aplicativo .NET MAUI em C#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Os tipos disponíveis para definir um aplicativo .NET MAUI usando XAML e as propriedades que esses tipos expõem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gerenciar eventos de interface do usuário e conectá-los em XAML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criar e usar extensões de marcação do XAML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definir valores específicos da plataforma na marcação XAML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997400" y="445025"/>
            <a:ext cx="38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997375" y="1152475"/>
            <a:ext cx="38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Desenvolver uma calculadora de gorjetas, capaz de calcular automaticamente gorjeta de 15% do valor, 20% com arredondamento para cima e para baixo.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6" y="285450"/>
            <a:ext cx="4506501" cy="45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TipCalculator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24" y="326562"/>
            <a:ext cx="6742176" cy="4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do Layout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62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arquivo MainPage.xaml remover o código existente e alterar para exibir a interface ao 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Começaremos removendo o scrollView e todos seus componentes filhos.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51728" t="0"/>
          <a:stretch/>
        </p:blipFill>
        <p:spPr>
          <a:xfrm>
            <a:off x="6997102" y="1048725"/>
            <a:ext cx="1724076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51728" t="0"/>
          <a:stretch/>
        </p:blipFill>
        <p:spPr>
          <a:xfrm>
            <a:off x="2842047" y="0"/>
            <a:ext cx="24470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EEEEEE"/>
      </a:lt2>
      <a:accent1>
        <a:srgbClr val="E8011D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90C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