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8219" y="0"/>
            <a:ext cx="525779" cy="5501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16255"/>
            <a:ext cx="898652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4276" y="591312"/>
            <a:ext cx="3959352" cy="584301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87907" y="1185544"/>
            <a:ext cx="5334635" cy="2183765"/>
          </a:xfrm>
          <a:custGeom>
            <a:avLst/>
            <a:gdLst/>
            <a:ahLst/>
            <a:cxnLst/>
            <a:rect l="l" t="t" r="r" b="b"/>
            <a:pathLst>
              <a:path w="5334634" h="2183765">
                <a:moveTo>
                  <a:pt x="4253789" y="23114"/>
                </a:moveTo>
                <a:lnTo>
                  <a:pt x="4243248" y="0"/>
                </a:lnTo>
                <a:lnTo>
                  <a:pt x="60312" y="1914283"/>
                </a:lnTo>
                <a:lnTo>
                  <a:pt x="84124" y="1880489"/>
                </a:lnTo>
                <a:lnTo>
                  <a:pt x="88188" y="1874774"/>
                </a:lnTo>
                <a:lnTo>
                  <a:pt x="86791" y="1866773"/>
                </a:lnTo>
                <a:lnTo>
                  <a:pt x="81026" y="1862836"/>
                </a:lnTo>
                <a:lnTo>
                  <a:pt x="75285" y="1858772"/>
                </a:lnTo>
                <a:lnTo>
                  <a:pt x="67360" y="1860169"/>
                </a:lnTo>
                <a:lnTo>
                  <a:pt x="0" y="1955800"/>
                </a:lnTo>
                <a:lnTo>
                  <a:pt x="109397" y="1966595"/>
                </a:lnTo>
                <a:lnTo>
                  <a:pt x="116382" y="1967357"/>
                </a:lnTo>
                <a:lnTo>
                  <a:pt x="122605" y="1962277"/>
                </a:lnTo>
                <a:lnTo>
                  <a:pt x="123190" y="1956816"/>
                </a:lnTo>
                <a:lnTo>
                  <a:pt x="123367" y="1955292"/>
                </a:lnTo>
                <a:lnTo>
                  <a:pt x="124002" y="1948307"/>
                </a:lnTo>
                <a:lnTo>
                  <a:pt x="118922" y="1942084"/>
                </a:lnTo>
                <a:lnTo>
                  <a:pt x="111937" y="1941322"/>
                </a:lnTo>
                <a:lnTo>
                  <a:pt x="70853" y="1937283"/>
                </a:lnTo>
                <a:lnTo>
                  <a:pt x="4253789" y="23114"/>
                </a:lnTo>
                <a:close/>
              </a:path>
              <a:path w="5334634" h="2183765">
                <a:moveTo>
                  <a:pt x="5334292" y="239522"/>
                </a:moveTo>
                <a:lnTo>
                  <a:pt x="5323764" y="216408"/>
                </a:lnTo>
                <a:lnTo>
                  <a:pt x="1140917" y="2130590"/>
                </a:lnTo>
                <a:lnTo>
                  <a:pt x="1126375" y="2151240"/>
                </a:lnTo>
                <a:lnTo>
                  <a:pt x="1127874" y="2149094"/>
                </a:lnTo>
                <a:lnTo>
                  <a:pt x="1140917" y="2130590"/>
                </a:lnTo>
                <a:lnTo>
                  <a:pt x="1164640" y="2096897"/>
                </a:lnTo>
                <a:lnTo>
                  <a:pt x="1168704" y="2091182"/>
                </a:lnTo>
                <a:lnTo>
                  <a:pt x="1167307" y="2083181"/>
                </a:lnTo>
                <a:lnTo>
                  <a:pt x="1155750" y="2075180"/>
                </a:lnTo>
                <a:lnTo>
                  <a:pt x="1147876" y="2076577"/>
                </a:lnTo>
                <a:lnTo>
                  <a:pt x="1143812" y="2082292"/>
                </a:lnTo>
                <a:lnTo>
                  <a:pt x="1080566" y="2172208"/>
                </a:lnTo>
                <a:lnTo>
                  <a:pt x="1189913" y="2183003"/>
                </a:lnTo>
                <a:lnTo>
                  <a:pt x="1196898" y="2183765"/>
                </a:lnTo>
                <a:lnTo>
                  <a:pt x="1203121" y="2178685"/>
                </a:lnTo>
                <a:lnTo>
                  <a:pt x="1203693" y="2173351"/>
                </a:lnTo>
                <a:lnTo>
                  <a:pt x="1203883" y="2171700"/>
                </a:lnTo>
                <a:lnTo>
                  <a:pt x="1204518" y="2164715"/>
                </a:lnTo>
                <a:lnTo>
                  <a:pt x="1199438" y="2158492"/>
                </a:lnTo>
                <a:lnTo>
                  <a:pt x="1192453" y="2157730"/>
                </a:lnTo>
                <a:lnTo>
                  <a:pt x="1151559" y="2153716"/>
                </a:lnTo>
                <a:lnTo>
                  <a:pt x="1108633" y="2173351"/>
                </a:lnTo>
                <a:lnTo>
                  <a:pt x="1118057" y="2169033"/>
                </a:lnTo>
                <a:lnTo>
                  <a:pt x="1151559" y="2153716"/>
                </a:lnTo>
                <a:lnTo>
                  <a:pt x="5334292" y="23952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4538" y="2605615"/>
            <a:ext cx="1470569" cy="67616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2786" y="2209546"/>
            <a:ext cx="6218427" cy="1065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5684" y="3158109"/>
            <a:ext cx="8612631" cy="3121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7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Ips1tTBNycY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.jp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jp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33881" y="2104644"/>
            <a:ext cx="5996305" cy="1007110"/>
            <a:chOff x="1933881" y="2104644"/>
            <a:chExt cx="5996305" cy="10071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3881" y="2382484"/>
              <a:ext cx="2317420" cy="40992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7555" y="2104644"/>
              <a:ext cx="822198" cy="100660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8264" y="2104644"/>
              <a:ext cx="2474214" cy="10066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77355" y="2104644"/>
              <a:ext cx="1652777" cy="100660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7285" y="2209546"/>
            <a:ext cx="5723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Cronograma</a:t>
            </a:r>
            <a:r>
              <a:rPr spc="-2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Aula</a:t>
            </a:r>
            <a:r>
              <a:rPr spc="-15" dirty="0"/>
              <a:t> </a:t>
            </a:r>
            <a:r>
              <a:rPr dirty="0"/>
              <a:t>1</a:t>
            </a:r>
            <a:r>
              <a:rPr spc="-20" dirty="0"/>
              <a:t> </a:t>
            </a:r>
            <a:r>
              <a:rPr dirty="0"/>
              <a:t>de</a:t>
            </a:r>
            <a:r>
              <a:rPr spc="-15" dirty="0"/>
              <a:t> React</a:t>
            </a: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908047" cy="173888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781555" y="5925311"/>
            <a:ext cx="1320800" cy="519430"/>
            <a:chOff x="1781555" y="5925311"/>
            <a:chExt cx="1320800" cy="51943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1555" y="5925311"/>
              <a:ext cx="380250" cy="51892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04999" y="5929883"/>
              <a:ext cx="1197102" cy="51128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3400" indent="-142240">
              <a:lnSpc>
                <a:spcPct val="100000"/>
              </a:lnSpc>
              <a:spcBef>
                <a:spcPts val="100"/>
              </a:spcBef>
              <a:buChar char="-"/>
              <a:tabLst>
                <a:tab pos="1804035" algn="l"/>
              </a:tabLst>
            </a:pPr>
            <a:r>
              <a:rPr spc="-10" dirty="0"/>
              <a:t>Demonstração</a:t>
            </a:r>
            <a:r>
              <a:rPr spc="-25" dirty="0"/>
              <a:t> </a:t>
            </a:r>
            <a:r>
              <a:rPr spc="-5" dirty="0"/>
              <a:t>de</a:t>
            </a:r>
            <a:r>
              <a:rPr spc="-15" dirty="0"/>
              <a:t> </a:t>
            </a:r>
            <a:r>
              <a:rPr dirty="0"/>
              <a:t>um</a:t>
            </a:r>
            <a:r>
              <a:rPr spc="-30" dirty="0"/>
              <a:t> </a:t>
            </a:r>
            <a:r>
              <a:rPr spc="-15" dirty="0"/>
              <a:t>projeto</a:t>
            </a:r>
            <a:r>
              <a:rPr spc="10" dirty="0"/>
              <a:t> </a:t>
            </a:r>
            <a:r>
              <a:rPr spc="-5" dirty="0"/>
              <a:t>(15</a:t>
            </a:r>
            <a:r>
              <a:rPr spc="-25" dirty="0"/>
              <a:t> </a:t>
            </a:r>
            <a:r>
              <a:rPr spc="-5" dirty="0"/>
              <a:t>minutos)</a:t>
            </a:r>
          </a:p>
          <a:p>
            <a:pPr marL="1803400" indent="-142240">
              <a:lnSpc>
                <a:spcPct val="100000"/>
              </a:lnSpc>
              <a:buChar char="-"/>
              <a:tabLst>
                <a:tab pos="1804035" algn="l"/>
              </a:tabLst>
            </a:pPr>
            <a:r>
              <a:rPr spc="-10" dirty="0"/>
              <a:t>Instalar</a:t>
            </a:r>
            <a:r>
              <a:rPr spc="-25" dirty="0"/>
              <a:t> 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criar</a:t>
            </a:r>
            <a:r>
              <a:rPr spc="10" dirty="0"/>
              <a:t> </a:t>
            </a:r>
            <a:r>
              <a:rPr dirty="0"/>
              <a:t>o</a:t>
            </a:r>
            <a:r>
              <a:rPr spc="-10" dirty="0"/>
              <a:t> primeiro</a:t>
            </a:r>
            <a:r>
              <a:rPr spc="25" dirty="0"/>
              <a:t> </a:t>
            </a:r>
            <a:r>
              <a:rPr spc="-15" dirty="0"/>
              <a:t>projeto</a:t>
            </a:r>
            <a:r>
              <a:rPr spc="10" dirty="0"/>
              <a:t> </a:t>
            </a:r>
            <a:r>
              <a:rPr spc="-5" dirty="0"/>
              <a:t>(20</a:t>
            </a:r>
            <a:r>
              <a:rPr spc="-10" dirty="0"/>
              <a:t> </a:t>
            </a:r>
            <a:r>
              <a:rPr spc="-5" dirty="0"/>
              <a:t>minutos)</a:t>
            </a:r>
          </a:p>
          <a:p>
            <a:pPr marL="1803400" indent="-142240">
              <a:lnSpc>
                <a:spcPct val="100000"/>
              </a:lnSpc>
              <a:buChar char="-"/>
              <a:tabLst>
                <a:tab pos="1804035" algn="l"/>
              </a:tabLst>
            </a:pPr>
            <a:r>
              <a:rPr spc="-5" dirty="0"/>
              <a:t>Criar</a:t>
            </a:r>
            <a:r>
              <a:rPr spc="5" dirty="0"/>
              <a:t> </a:t>
            </a:r>
            <a:r>
              <a:rPr dirty="0"/>
              <a:t>o</a:t>
            </a:r>
            <a:r>
              <a:rPr spc="-10" dirty="0"/>
              <a:t> primeiro</a:t>
            </a:r>
            <a:r>
              <a:rPr spc="15" dirty="0"/>
              <a:t> </a:t>
            </a:r>
            <a:r>
              <a:rPr spc="-15" dirty="0"/>
              <a:t>projeto</a:t>
            </a:r>
            <a:r>
              <a:rPr spc="15" dirty="0"/>
              <a:t> 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alterações</a:t>
            </a:r>
            <a:r>
              <a:rPr spc="-5" dirty="0"/>
              <a:t> nos </a:t>
            </a:r>
            <a:r>
              <a:rPr spc="-10" dirty="0"/>
              <a:t>arquivos</a:t>
            </a:r>
            <a:r>
              <a:rPr dirty="0"/>
              <a:t> </a:t>
            </a:r>
            <a:r>
              <a:rPr spc="-5" dirty="0"/>
              <a:t>(25</a:t>
            </a:r>
            <a:r>
              <a:rPr spc="-20" dirty="0"/>
              <a:t> </a:t>
            </a:r>
            <a:r>
              <a:rPr spc="-5" dirty="0"/>
              <a:t>minutos)</a:t>
            </a:r>
          </a:p>
          <a:p>
            <a:pPr marL="1803400" indent="-142240">
              <a:lnSpc>
                <a:spcPct val="100000"/>
              </a:lnSpc>
              <a:buChar char="-"/>
              <a:tabLst>
                <a:tab pos="1804035" algn="l"/>
              </a:tabLst>
            </a:pPr>
            <a:r>
              <a:rPr spc="-5" dirty="0"/>
              <a:t>Etendendo</a:t>
            </a:r>
            <a:r>
              <a:rPr spc="-35" dirty="0"/>
              <a:t> </a:t>
            </a:r>
            <a:r>
              <a:rPr spc="-5" dirty="0"/>
              <a:t>os </a:t>
            </a:r>
            <a:r>
              <a:rPr spc="-10" dirty="0"/>
              <a:t>arquivos </a:t>
            </a:r>
            <a:r>
              <a:rPr spc="-5" dirty="0"/>
              <a:t>do</a:t>
            </a:r>
            <a:r>
              <a:rPr spc="-15" dirty="0"/>
              <a:t> projeto</a:t>
            </a:r>
            <a:r>
              <a:rPr dirty="0"/>
              <a:t> </a:t>
            </a:r>
            <a:r>
              <a:rPr spc="-5" dirty="0"/>
              <a:t>(20</a:t>
            </a:r>
            <a:r>
              <a:rPr spc="-15" dirty="0"/>
              <a:t> </a:t>
            </a:r>
            <a:r>
              <a:rPr spc="-5" dirty="0"/>
              <a:t>minutos)</a:t>
            </a:r>
          </a:p>
          <a:p>
            <a:pPr marL="1803400" indent="-142240">
              <a:lnSpc>
                <a:spcPct val="100000"/>
              </a:lnSpc>
              <a:buChar char="-"/>
              <a:tabLst>
                <a:tab pos="1804035" algn="l"/>
              </a:tabLst>
            </a:pPr>
            <a:r>
              <a:rPr spc="-5" dirty="0"/>
              <a:t>Criar</a:t>
            </a:r>
            <a:r>
              <a:rPr dirty="0"/>
              <a:t> </a:t>
            </a:r>
            <a:r>
              <a:rPr spc="-5" dirty="0"/>
              <a:t>um</a:t>
            </a:r>
            <a:r>
              <a:rPr spc="-15" dirty="0"/>
              <a:t> </a:t>
            </a:r>
            <a:r>
              <a:rPr spc="-10" dirty="0"/>
              <a:t>formulário</a:t>
            </a:r>
            <a:r>
              <a:rPr dirty="0"/>
              <a:t> </a:t>
            </a:r>
            <a:r>
              <a:rPr spc="-5" dirty="0"/>
              <a:t>(25</a:t>
            </a:r>
            <a:r>
              <a:rPr spc="-15" dirty="0"/>
              <a:t> </a:t>
            </a:r>
            <a:r>
              <a:rPr spc="-5" dirty="0"/>
              <a:t>minutos)</a:t>
            </a:r>
          </a:p>
          <a:p>
            <a:pPr marL="1649095">
              <a:lnSpc>
                <a:spcPct val="100000"/>
              </a:lnSpc>
              <a:spcBef>
                <a:spcPts val="45"/>
              </a:spcBef>
            </a:pPr>
            <a:endParaRPr sz="2450"/>
          </a:p>
          <a:p>
            <a:pPr marL="1824355" indent="-163195">
              <a:lnSpc>
                <a:spcPct val="100000"/>
              </a:lnSpc>
              <a:buSzPct val="122222"/>
              <a:buFont typeface="Arial MT"/>
              <a:buChar char="•"/>
              <a:tabLst>
                <a:tab pos="1824989" algn="l"/>
              </a:tabLst>
            </a:pPr>
            <a:r>
              <a:rPr sz="1800" i="1" spc="-15" dirty="0">
                <a:latin typeface="Calibri"/>
                <a:cs typeface="Calibri"/>
              </a:rPr>
              <a:t>Próxima</a:t>
            </a:r>
            <a:r>
              <a:rPr sz="1800" i="1" spc="-3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aula:</a:t>
            </a:r>
            <a:endParaRPr sz="1800">
              <a:latin typeface="Calibri"/>
              <a:cs typeface="Calibri"/>
            </a:endParaRPr>
          </a:p>
          <a:p>
            <a:pPr marL="1783714" indent="-121920">
              <a:lnSpc>
                <a:spcPct val="100000"/>
              </a:lnSpc>
              <a:spcBef>
                <a:spcPts val="95"/>
              </a:spcBef>
              <a:buFont typeface="Calibri"/>
              <a:buChar char="-"/>
              <a:tabLst>
                <a:tab pos="1783714" algn="l"/>
              </a:tabLst>
            </a:pPr>
            <a:r>
              <a:rPr sz="1800" i="1" spc="-10" dirty="0">
                <a:latin typeface="Calibri"/>
                <a:cs typeface="Calibri"/>
              </a:rPr>
              <a:t>Estrutura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de</a:t>
            </a:r>
            <a:r>
              <a:rPr sz="1800" i="1" spc="-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um </a:t>
            </a:r>
            <a:r>
              <a:rPr sz="1800" i="1" spc="-10" dirty="0">
                <a:latin typeface="Calibri"/>
                <a:cs typeface="Calibri"/>
              </a:rPr>
              <a:t>projeto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com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React</a:t>
            </a:r>
            <a:endParaRPr sz="1800">
              <a:latin typeface="Calibri"/>
              <a:cs typeface="Calibri"/>
            </a:endParaRPr>
          </a:p>
          <a:p>
            <a:pPr marL="1783714" indent="-121920">
              <a:lnSpc>
                <a:spcPct val="100000"/>
              </a:lnSpc>
              <a:buFont typeface="Calibri"/>
              <a:buChar char="-"/>
              <a:tabLst>
                <a:tab pos="1783714" algn="l"/>
              </a:tabLst>
            </a:pPr>
            <a:r>
              <a:rPr sz="1800" i="1" spc="-5" dirty="0">
                <a:latin typeface="Calibri"/>
                <a:cs typeface="Calibri"/>
              </a:rPr>
              <a:t>Novo</a:t>
            </a:r>
            <a:r>
              <a:rPr sz="1800" i="1" spc="-2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conteúdo</a:t>
            </a:r>
            <a:endParaRPr sz="1800">
              <a:latin typeface="Calibri"/>
              <a:cs typeface="Calibri"/>
            </a:endParaRPr>
          </a:p>
          <a:p>
            <a:pPr marL="1783714" indent="-121920">
              <a:lnSpc>
                <a:spcPct val="100000"/>
              </a:lnSpc>
              <a:spcBef>
                <a:spcPts val="5"/>
              </a:spcBef>
              <a:buFont typeface="Calibri"/>
              <a:buChar char="-"/>
              <a:tabLst>
                <a:tab pos="1783714" algn="l"/>
              </a:tabLst>
            </a:pPr>
            <a:r>
              <a:rPr sz="1800" i="1" spc="-10" dirty="0">
                <a:latin typeface="Calibri"/>
                <a:cs typeface="Calibri"/>
              </a:rPr>
              <a:t>Exercícios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255"/>
            <a:ext cx="20980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/>
              <a:t>Componentização</a:t>
            </a:r>
            <a:endParaRPr sz="2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71727"/>
            <a:ext cx="9143999" cy="41407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28697" y="5080000"/>
            <a:ext cx="4088129" cy="43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Exemplo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React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componentes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200" spc="-5" dirty="0">
                <a:latin typeface="Calibri"/>
                <a:cs typeface="Calibri"/>
              </a:rPr>
              <a:t>Fonte: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https://pt.slideshare.net/hpphat/final-reactjs-presentation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255"/>
            <a:ext cx="20980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/>
              <a:t>Componentização</a:t>
            </a:r>
            <a:endParaRPr sz="2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32" y="477012"/>
            <a:ext cx="7141464" cy="42031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28697" y="5080000"/>
            <a:ext cx="4088129" cy="43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Exemplo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React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componentes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200" spc="-5" dirty="0">
                <a:latin typeface="Calibri"/>
                <a:cs typeface="Calibri"/>
              </a:rPr>
              <a:t>Fonte: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https://pt.slideshare.net/hpphat/final-reactjs-presentation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255"/>
            <a:ext cx="32981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/>
              <a:t>Pontos</a:t>
            </a:r>
            <a:r>
              <a:rPr sz="2200" spc="20" dirty="0"/>
              <a:t> </a:t>
            </a:r>
            <a:r>
              <a:rPr sz="2200" spc="-10" dirty="0"/>
              <a:t>positivos</a:t>
            </a:r>
            <a:r>
              <a:rPr sz="2200" spc="10" dirty="0"/>
              <a:t> </a:t>
            </a:r>
            <a:r>
              <a:rPr sz="2200" spc="-5" dirty="0"/>
              <a:t>e</a:t>
            </a:r>
            <a:r>
              <a:rPr sz="2200" spc="-15" dirty="0"/>
              <a:t> negativos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78739" y="997458"/>
            <a:ext cx="8951595" cy="4256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20" dirty="0">
                <a:latin typeface="Calibri"/>
                <a:cs typeface="Calibri"/>
              </a:rPr>
              <a:t>Pontos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positivos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negativos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Calibri"/>
              <a:cs typeface="Calibri"/>
            </a:endParaRPr>
          </a:p>
          <a:p>
            <a:pPr marL="335280" indent="-287020">
              <a:lnSpc>
                <a:spcPct val="100000"/>
              </a:lnSpc>
              <a:buChar char="-"/>
              <a:tabLst>
                <a:tab pos="335280" algn="l"/>
                <a:tab pos="335915" algn="l"/>
              </a:tabLst>
            </a:pPr>
            <a:r>
              <a:rPr sz="1800" spc="-10" dirty="0">
                <a:latin typeface="Calibri"/>
                <a:cs typeface="Calibri"/>
              </a:rPr>
              <a:t>Muita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eficiência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utilização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dinâmica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entre</a:t>
            </a:r>
            <a:r>
              <a:rPr sz="1800" dirty="0">
                <a:latin typeface="Calibri"/>
                <a:cs typeface="Calibri"/>
              </a:rPr>
              <a:t> 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JS 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5" dirty="0">
                <a:latin typeface="Calibri"/>
                <a:cs typeface="Calibri"/>
              </a:rPr>
              <a:t>HTML,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refletindo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interface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  <a:p>
            <a:pPr marL="3352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usuário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(UI).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335280" indent="-287020">
              <a:lnSpc>
                <a:spcPct val="100000"/>
              </a:lnSpc>
              <a:buChar char="-"/>
              <a:tabLst>
                <a:tab pos="335280" algn="l"/>
                <a:tab pos="335915" algn="l"/>
              </a:tabLst>
            </a:pPr>
            <a:r>
              <a:rPr sz="1800" spc="-5" dirty="0">
                <a:latin typeface="Calibri"/>
                <a:cs typeface="Calibri"/>
              </a:rPr>
              <a:t>Sabendo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sintaxe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lógica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 </a:t>
            </a:r>
            <a:r>
              <a:rPr sz="1800" dirty="0">
                <a:latin typeface="Calibri"/>
                <a:cs typeface="Calibri"/>
              </a:rPr>
              <a:t>JS,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torna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fácil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utilização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React.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Char char="-"/>
            </a:pPr>
            <a:endParaRPr sz="1750">
              <a:latin typeface="Calibri"/>
              <a:cs typeface="Calibri"/>
            </a:endParaRPr>
          </a:p>
          <a:p>
            <a:pPr marL="335280" indent="-287020">
              <a:lnSpc>
                <a:spcPct val="100000"/>
              </a:lnSpc>
              <a:buChar char="-"/>
              <a:tabLst>
                <a:tab pos="335280" algn="l"/>
                <a:tab pos="335915" algn="l"/>
              </a:tabLst>
            </a:pPr>
            <a:r>
              <a:rPr sz="1800" spc="-5" dirty="0">
                <a:latin typeface="Calibri"/>
                <a:cs typeface="Calibri"/>
              </a:rPr>
              <a:t>Mais</a:t>
            </a:r>
            <a:r>
              <a:rPr sz="1800" spc="-10" dirty="0">
                <a:latin typeface="Calibri"/>
                <a:cs typeface="Calibri"/>
              </a:rPr>
              <a:t> entrega com</a:t>
            </a:r>
            <a:r>
              <a:rPr sz="1800" dirty="0">
                <a:latin typeface="Calibri"/>
                <a:cs typeface="Calibri"/>
              </a:rPr>
              <a:t> menos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esforço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UI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2200" b="1" spc="-20" dirty="0">
                <a:latin typeface="Calibri"/>
                <a:cs typeface="Calibri"/>
              </a:rPr>
              <a:t>Pontos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negativos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50">
              <a:latin typeface="Calibri"/>
              <a:cs typeface="Calibri"/>
            </a:endParaRPr>
          </a:p>
          <a:p>
            <a:pPr marL="334645" indent="-287020">
              <a:lnSpc>
                <a:spcPct val="100000"/>
              </a:lnSpc>
              <a:buChar char="-"/>
              <a:tabLst>
                <a:tab pos="334645" algn="l"/>
                <a:tab pos="335280" algn="l"/>
              </a:tabLst>
            </a:pPr>
            <a:r>
              <a:rPr sz="1800" spc="-20" dirty="0">
                <a:latin typeface="Calibri"/>
                <a:cs typeface="Calibri"/>
              </a:rPr>
              <a:t>Trabalha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apenas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camada da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View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Char char="-"/>
            </a:pPr>
            <a:endParaRPr sz="1750">
              <a:latin typeface="Calibri"/>
              <a:cs typeface="Calibri"/>
            </a:endParaRPr>
          </a:p>
          <a:p>
            <a:pPr marL="334645" indent="-287020">
              <a:lnSpc>
                <a:spcPct val="100000"/>
              </a:lnSpc>
              <a:buChar char="-"/>
              <a:tabLst>
                <a:tab pos="334645" algn="l"/>
                <a:tab pos="335280" algn="l"/>
              </a:tabLst>
            </a:pPr>
            <a:r>
              <a:rPr sz="1800" spc="-25" dirty="0">
                <a:latin typeface="Calibri"/>
                <a:cs typeface="Calibri"/>
              </a:rPr>
              <a:t>Para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utilização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é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necessário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conhecimento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prévio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sintaxe,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lógica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programação,</a:t>
            </a:r>
            <a:endParaRPr sz="1800">
              <a:latin typeface="Calibri"/>
              <a:cs typeface="Calibri"/>
            </a:endParaRPr>
          </a:p>
          <a:p>
            <a:pPr marL="36195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HTML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CSS.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255"/>
            <a:ext cx="29718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/>
              <a:t>Local</a:t>
            </a:r>
            <a:r>
              <a:rPr sz="2200" dirty="0"/>
              <a:t> </a:t>
            </a:r>
            <a:r>
              <a:rPr sz="2200" spc="-5" dirty="0"/>
              <a:t>de</a:t>
            </a:r>
            <a:r>
              <a:rPr sz="2200" spc="-15" dirty="0"/>
              <a:t> </a:t>
            </a:r>
            <a:r>
              <a:rPr sz="2200" spc="-10" dirty="0"/>
              <a:t>atuação</a:t>
            </a:r>
            <a:r>
              <a:rPr sz="2200" spc="25" dirty="0"/>
              <a:t> </a:t>
            </a:r>
            <a:r>
              <a:rPr sz="2200" spc="-5" dirty="0"/>
              <a:t>do</a:t>
            </a:r>
            <a:r>
              <a:rPr sz="2200" spc="-10" dirty="0"/>
              <a:t> </a:t>
            </a:r>
            <a:r>
              <a:rPr sz="2200" spc="-15" dirty="0"/>
              <a:t>react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1548130" y="4299330"/>
            <a:ext cx="5985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https://medium.com/dailyjs/mvc-implemented-by-react-and-causality-redux-c4125a01e95cload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26972" y="1963420"/>
            <a:ext cx="6290310" cy="2319020"/>
            <a:chOff x="1426972" y="1963420"/>
            <a:chExt cx="6290310" cy="23190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2372" y="1988820"/>
              <a:ext cx="6239256" cy="226771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39672" y="1976120"/>
              <a:ext cx="6264910" cy="2293620"/>
            </a:xfrm>
            <a:custGeom>
              <a:avLst/>
              <a:gdLst/>
              <a:ahLst/>
              <a:cxnLst/>
              <a:rect l="l" t="t" r="r" b="b"/>
              <a:pathLst>
                <a:path w="6264909" h="2293620">
                  <a:moveTo>
                    <a:pt x="0" y="2293111"/>
                  </a:moveTo>
                  <a:lnTo>
                    <a:pt x="6264656" y="2293111"/>
                  </a:lnTo>
                  <a:lnTo>
                    <a:pt x="6264656" y="0"/>
                  </a:lnTo>
                  <a:lnTo>
                    <a:pt x="0" y="0"/>
                  </a:lnTo>
                  <a:lnTo>
                    <a:pt x="0" y="2293111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05739" y="4725416"/>
            <a:ext cx="79133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Um </a:t>
            </a:r>
            <a:r>
              <a:rPr sz="1800" spc="-15" dirty="0">
                <a:latin typeface="Calibri"/>
                <a:cs typeface="Calibri"/>
              </a:rPr>
              <a:t>exemplo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é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por </a:t>
            </a:r>
            <a:r>
              <a:rPr sz="1800" spc="-15" dirty="0">
                <a:latin typeface="Calibri"/>
                <a:cs typeface="Calibri"/>
              </a:rPr>
              <a:t>exemplo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</a:t>
            </a:r>
            <a:r>
              <a:rPr sz="1800" dirty="0">
                <a:latin typeface="Calibri"/>
                <a:cs typeface="Calibri"/>
              </a:rPr>
              <a:t> UI,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 </a:t>
            </a:r>
            <a:r>
              <a:rPr sz="1800" spc="-10" dirty="0">
                <a:latin typeface="Calibri"/>
                <a:cs typeface="Calibri"/>
              </a:rPr>
              <a:t>tem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botão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clicado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envia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dirty="0">
                <a:latin typeface="Calibri"/>
                <a:cs typeface="Calibri"/>
              </a:rPr>
              <a:t> um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controller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(lembrando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conceito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JSP </a:t>
            </a:r>
            <a:r>
              <a:rPr sz="1800" spc="-5" dirty="0">
                <a:latin typeface="Calibri"/>
                <a:cs typeface="Calibri"/>
              </a:rPr>
              <a:t>podemos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lembrar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endParaRPr sz="1800">
              <a:latin typeface="Calibri"/>
              <a:cs typeface="Calibri"/>
            </a:endParaRPr>
          </a:p>
          <a:p>
            <a:pPr marL="55880"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package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servlet)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então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aciona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código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back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 aplicação.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255"/>
            <a:ext cx="193928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/>
              <a:t>Primeiro</a:t>
            </a:r>
            <a:r>
              <a:rPr sz="2200" spc="-30" dirty="0"/>
              <a:t> </a:t>
            </a:r>
            <a:r>
              <a:rPr sz="2200" spc="-15" dirty="0"/>
              <a:t>projeto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42163" y="926719"/>
            <a:ext cx="635698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340" indent="-167640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180340" algn="l"/>
              </a:tabLst>
            </a:pPr>
            <a:r>
              <a:rPr sz="1800" dirty="0">
                <a:latin typeface="Calibri"/>
                <a:cs typeface="Calibri"/>
              </a:rPr>
              <a:t>–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Escolher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local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 </a:t>
            </a:r>
            <a:r>
              <a:rPr sz="1800" spc="-10" dirty="0">
                <a:latin typeface="Calibri"/>
                <a:cs typeface="Calibri"/>
              </a:rPr>
              <a:t>pasta,</a:t>
            </a:r>
            <a:r>
              <a:rPr sz="1800" dirty="0">
                <a:latin typeface="Calibri"/>
                <a:cs typeface="Calibri"/>
              </a:rPr>
              <a:t> no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caso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 </a:t>
            </a:r>
            <a:r>
              <a:rPr sz="1800" spc="-10" dirty="0">
                <a:latin typeface="Calibri"/>
                <a:cs typeface="Calibri"/>
              </a:rPr>
              <a:t>área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trabalho</a:t>
            </a:r>
            <a:endParaRPr sz="1800">
              <a:latin typeface="Calibri"/>
              <a:cs typeface="Calibri"/>
            </a:endParaRPr>
          </a:p>
          <a:p>
            <a:pPr marL="180340" indent="-167640">
              <a:lnSpc>
                <a:spcPct val="100000"/>
              </a:lnSpc>
              <a:buAutoNum type="arabicPlain"/>
              <a:tabLst>
                <a:tab pos="180340" algn="l"/>
              </a:tabLst>
            </a:pPr>
            <a:r>
              <a:rPr sz="1800" dirty="0">
                <a:latin typeface="Calibri"/>
                <a:cs typeface="Calibri"/>
              </a:rPr>
              <a:t>–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área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trabalho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criei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pasta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ProjetoAula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(mkdir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projetoaula)</a:t>
            </a:r>
            <a:endParaRPr sz="1800">
              <a:latin typeface="Calibri"/>
              <a:cs typeface="Calibri"/>
            </a:endParaRPr>
          </a:p>
          <a:p>
            <a:pPr marL="12700" marR="1920875">
              <a:lnSpc>
                <a:spcPct val="100000"/>
              </a:lnSpc>
              <a:buAutoNum type="arabicPlain"/>
              <a:tabLst>
                <a:tab pos="180340" algn="l"/>
              </a:tabLst>
            </a:pPr>
            <a:r>
              <a:rPr sz="1800" dirty="0">
                <a:latin typeface="Calibri"/>
                <a:cs typeface="Calibri"/>
              </a:rPr>
              <a:t>–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Acessar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pasta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projetoaula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(cd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projetoaula)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Dentro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criar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pasta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aula </a:t>
            </a:r>
            <a:r>
              <a:rPr sz="1800" spc="-20" dirty="0">
                <a:latin typeface="Calibri"/>
                <a:cs typeface="Calibri"/>
              </a:rPr>
              <a:t>(mkdir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aula)</a:t>
            </a:r>
            <a:endParaRPr sz="1800">
              <a:latin typeface="Calibri"/>
              <a:cs typeface="Calibri"/>
            </a:endParaRPr>
          </a:p>
          <a:p>
            <a:pPr marL="180340" indent="-167640">
              <a:lnSpc>
                <a:spcPct val="100000"/>
              </a:lnSpc>
              <a:buAutoNum type="arabicPlain" startAt="5"/>
              <a:tabLst>
                <a:tab pos="180340" algn="l"/>
              </a:tabLst>
            </a:pPr>
            <a:r>
              <a:rPr sz="1800" dirty="0">
                <a:latin typeface="Calibri"/>
                <a:cs typeface="Calibri"/>
              </a:rPr>
              <a:t>– Acessar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pasta </a:t>
            </a:r>
            <a:r>
              <a:rPr sz="1800" dirty="0">
                <a:latin typeface="Calibri"/>
                <a:cs typeface="Calibri"/>
              </a:rPr>
              <a:t>aula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(cd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aula)</a:t>
            </a:r>
            <a:endParaRPr sz="1800">
              <a:latin typeface="Calibri"/>
              <a:cs typeface="Calibri"/>
            </a:endParaRPr>
          </a:p>
          <a:p>
            <a:pPr marL="180340" indent="-167640">
              <a:lnSpc>
                <a:spcPct val="100000"/>
              </a:lnSpc>
              <a:buAutoNum type="arabicPlain" startAt="5"/>
              <a:tabLst>
                <a:tab pos="180340" algn="l"/>
              </a:tabLst>
            </a:pPr>
            <a:r>
              <a:rPr sz="1800" dirty="0">
                <a:latin typeface="Calibri"/>
                <a:cs typeface="Calibri"/>
              </a:rPr>
              <a:t>–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Criar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 </a:t>
            </a:r>
            <a:r>
              <a:rPr sz="1800" spc="-10" dirty="0">
                <a:latin typeface="Calibri"/>
                <a:cs typeface="Calibri"/>
              </a:rPr>
              <a:t>projeto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dirty="0">
                <a:latin typeface="Calibri"/>
                <a:cs typeface="Calibri"/>
              </a:rPr>
              <a:t> 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aula: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npx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create-react-app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aula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684" y="3140964"/>
            <a:ext cx="8897112" cy="32430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6255"/>
            <a:ext cx="193928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Calibri"/>
                <a:cs typeface="Calibri"/>
              </a:rPr>
              <a:t>Primeiro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projeto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934666"/>
            <a:ext cx="13315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Projeto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criado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1304" y="0"/>
            <a:ext cx="6199632" cy="620725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255"/>
            <a:ext cx="193928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/>
              <a:t>Primeiro</a:t>
            </a:r>
            <a:r>
              <a:rPr sz="2200" spc="-30" dirty="0"/>
              <a:t> </a:t>
            </a:r>
            <a:r>
              <a:rPr sz="2200" spc="-15" dirty="0"/>
              <a:t>projeto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42163" y="926719"/>
            <a:ext cx="36671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340" indent="-167640">
              <a:lnSpc>
                <a:spcPct val="100000"/>
              </a:lnSpc>
              <a:spcBef>
                <a:spcPts val="100"/>
              </a:spcBef>
              <a:buAutoNum type="arabicPlain" startAt="7"/>
              <a:tabLst>
                <a:tab pos="180340" algn="l"/>
              </a:tabLst>
            </a:pPr>
            <a:r>
              <a:rPr sz="1800" dirty="0">
                <a:latin typeface="Calibri"/>
                <a:cs typeface="Calibri"/>
              </a:rPr>
              <a:t>–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Acessar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pasta </a:t>
            </a:r>
            <a:r>
              <a:rPr sz="1800" dirty="0">
                <a:latin typeface="Calibri"/>
                <a:cs typeface="Calibri"/>
              </a:rPr>
              <a:t>do </a:t>
            </a:r>
            <a:r>
              <a:rPr sz="1800" spc="-10" dirty="0">
                <a:latin typeface="Calibri"/>
                <a:cs typeface="Calibri"/>
              </a:rPr>
              <a:t>projeto </a:t>
            </a:r>
            <a:r>
              <a:rPr sz="1800" spc="-5" dirty="0">
                <a:latin typeface="Calibri"/>
                <a:cs typeface="Calibri"/>
              </a:rPr>
              <a:t>(cd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aula)</a:t>
            </a:r>
            <a:endParaRPr sz="1800">
              <a:latin typeface="Calibri"/>
              <a:cs typeface="Calibri"/>
            </a:endParaRPr>
          </a:p>
          <a:p>
            <a:pPr marL="180340" indent="-167640">
              <a:lnSpc>
                <a:spcPct val="100000"/>
              </a:lnSpc>
              <a:buAutoNum type="arabicPlain" startAt="7"/>
              <a:tabLst>
                <a:tab pos="180340" algn="l"/>
              </a:tabLst>
            </a:pPr>
            <a:r>
              <a:rPr sz="1800" dirty="0">
                <a:latin typeface="Calibri"/>
                <a:cs typeface="Calibri"/>
              </a:rPr>
              <a:t>– </a:t>
            </a:r>
            <a:r>
              <a:rPr sz="1800" spc="-5" dirty="0">
                <a:latin typeface="Calibri"/>
                <a:cs typeface="Calibri"/>
              </a:rPr>
              <a:t>Iniciar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10" dirty="0">
                <a:latin typeface="Calibri"/>
                <a:cs typeface="Calibri"/>
              </a:rPr>
              <a:t>projeto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(npm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start)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Projeto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carregando: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3" y="3670554"/>
            <a:ext cx="4050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9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Digite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 </a:t>
            </a:r>
            <a:r>
              <a:rPr sz="1800" spc="-10" dirty="0">
                <a:latin typeface="Calibri"/>
                <a:cs typeface="Calibri"/>
              </a:rPr>
              <a:t>browser </a:t>
            </a:r>
            <a:r>
              <a:rPr sz="1800" spc="-5" dirty="0">
                <a:latin typeface="Calibri"/>
                <a:cs typeface="Calibri"/>
              </a:rPr>
              <a:t>http://localhost:3000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5591" y="188976"/>
            <a:ext cx="3886200" cy="28956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12335" y="3357371"/>
            <a:ext cx="4873752" cy="312877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587743"/>
            <a:ext cx="25222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Professor</a:t>
            </a:r>
            <a:r>
              <a:rPr sz="1500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Rafael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A6A6A6"/>
                </a:solidFill>
                <a:latin typeface="Calibri"/>
                <a:cs typeface="Calibri"/>
              </a:rPr>
              <a:t>Martins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A6A6A6"/>
                </a:solidFill>
                <a:latin typeface="Calibri"/>
                <a:cs typeface="Calibri"/>
              </a:rPr>
              <a:t>Ronqui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16255"/>
            <a:ext cx="193928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/>
              <a:t>Primeiro</a:t>
            </a:r>
            <a:r>
              <a:rPr sz="2200" spc="-30" dirty="0"/>
              <a:t> </a:t>
            </a:r>
            <a:r>
              <a:rPr sz="2200" spc="-15" dirty="0"/>
              <a:t>projeto</a:t>
            </a:r>
            <a:endParaRPr sz="2200"/>
          </a:p>
        </p:txBody>
      </p:sp>
      <p:sp>
        <p:nvSpPr>
          <p:cNvPr id="5" name="object 5"/>
          <p:cNvSpPr txBox="1"/>
          <p:nvPr/>
        </p:nvSpPr>
        <p:spPr>
          <a:xfrm>
            <a:off x="42163" y="926719"/>
            <a:ext cx="88296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AutoNum type="arabicPlain" startAt="10"/>
              <a:tabLst>
                <a:tab pos="296545" algn="l"/>
              </a:tabLst>
            </a:pPr>
            <a:r>
              <a:rPr sz="1800" dirty="0">
                <a:latin typeface="Calibri"/>
                <a:cs typeface="Calibri"/>
              </a:rPr>
              <a:t>–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Abrir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Visual Studio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  <a:p>
            <a:pPr marL="295910" indent="-283845">
              <a:lnSpc>
                <a:spcPct val="100000"/>
              </a:lnSpc>
              <a:buAutoNum type="arabicPlain" startAt="10"/>
              <a:tabLst>
                <a:tab pos="296545" algn="l"/>
              </a:tabLst>
            </a:pPr>
            <a:r>
              <a:rPr sz="1800" dirty="0">
                <a:latin typeface="Calibri"/>
                <a:cs typeface="Calibri"/>
              </a:rPr>
              <a:t>–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Clicar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“file”,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após </a:t>
            </a:r>
            <a:r>
              <a:rPr sz="1800" spc="-10" dirty="0">
                <a:latin typeface="Calibri"/>
                <a:cs typeface="Calibri"/>
              </a:rPr>
              <a:t>“Open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Folder”</a:t>
            </a:r>
            <a:r>
              <a:rPr sz="1800" dirty="0">
                <a:latin typeface="Calibri"/>
                <a:cs typeface="Calibri"/>
              </a:rPr>
              <a:t> 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após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selecionar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pasta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criada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anteriormente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  <a:p>
            <a:pPr marL="48387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projeto: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1917192"/>
            <a:ext cx="9144000" cy="4456430"/>
            <a:chOff x="0" y="1917192"/>
            <a:chExt cx="9144000" cy="44564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17192"/>
              <a:ext cx="7001255" cy="244754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3339" y="2276856"/>
              <a:ext cx="5280660" cy="40965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255"/>
            <a:ext cx="193928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/>
              <a:t>Primeiro</a:t>
            </a:r>
            <a:r>
              <a:rPr sz="2200" spc="-30" dirty="0"/>
              <a:t> </a:t>
            </a:r>
            <a:r>
              <a:rPr sz="2200" spc="-15" dirty="0"/>
              <a:t>projeto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42163" y="926719"/>
            <a:ext cx="891540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Estrutura: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index.html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App.js --&gt;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É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aqui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nosso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foco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programação,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por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exemplo,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trocando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valores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HTML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index.js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Uma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maneira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fácil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entender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é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ajuda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comunicação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arquivo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App.js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index.html,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mostrar</a:t>
            </a:r>
            <a:r>
              <a:rPr sz="1800" spc="-5" dirty="0">
                <a:latin typeface="Calibri"/>
                <a:cs typeface="Calibri"/>
              </a:rPr>
              <a:t> no </a:t>
            </a:r>
            <a:r>
              <a:rPr sz="1800" spc="-35" dirty="0">
                <a:latin typeface="Calibri"/>
                <a:cs typeface="Calibri"/>
              </a:rPr>
              <a:t>browser.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255"/>
            <a:ext cx="34537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/>
              <a:t>Primeiro</a:t>
            </a:r>
            <a:r>
              <a:rPr sz="2200" spc="25" dirty="0"/>
              <a:t> </a:t>
            </a:r>
            <a:r>
              <a:rPr sz="2200" spc="-15" dirty="0"/>
              <a:t>projeto</a:t>
            </a:r>
            <a:r>
              <a:rPr sz="2200" spc="25" dirty="0"/>
              <a:t> </a:t>
            </a:r>
            <a:r>
              <a:rPr sz="2200" spc="-5" dirty="0"/>
              <a:t>–</a:t>
            </a:r>
            <a:r>
              <a:rPr sz="2200" spc="-10" dirty="0"/>
              <a:t> </a:t>
            </a:r>
            <a:r>
              <a:rPr sz="2200" spc="-15" dirty="0"/>
              <a:t>index.html</a:t>
            </a:r>
            <a:endParaRPr sz="2200"/>
          </a:p>
        </p:txBody>
      </p:sp>
      <p:grpSp>
        <p:nvGrpSpPr>
          <p:cNvPr id="3" name="object 3"/>
          <p:cNvGrpSpPr/>
          <p:nvPr/>
        </p:nvGrpSpPr>
        <p:grpSpPr>
          <a:xfrm>
            <a:off x="251459" y="693419"/>
            <a:ext cx="8422005" cy="5544820"/>
            <a:chOff x="251459" y="693419"/>
            <a:chExt cx="8422005" cy="55448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459" y="693419"/>
              <a:ext cx="4751832" cy="37094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1976" y="1341119"/>
              <a:ext cx="4794504" cy="36713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00527" y="2421636"/>
              <a:ext cx="5972556" cy="38160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9666" y="2387039"/>
            <a:ext cx="1050107" cy="3324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90217" y="2209546"/>
            <a:ext cx="6555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React</a:t>
            </a:r>
            <a:r>
              <a:rPr sz="3200" b="0" spc="-15" dirty="0">
                <a:latin typeface="Calibri"/>
                <a:cs typeface="Calibri"/>
              </a:rPr>
              <a:t>Instalar</a:t>
            </a:r>
            <a:r>
              <a:rPr sz="3200" b="0" spc="1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e </a:t>
            </a:r>
            <a:r>
              <a:rPr sz="3200" b="0" spc="-5" dirty="0">
                <a:latin typeface="Calibri"/>
                <a:cs typeface="Calibri"/>
              </a:rPr>
              <a:t>criar</a:t>
            </a:r>
            <a:r>
              <a:rPr sz="3200" b="0" spc="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o</a:t>
            </a:r>
            <a:r>
              <a:rPr sz="3200" b="0" spc="-5" dirty="0">
                <a:latin typeface="Calibri"/>
                <a:cs typeface="Calibri"/>
              </a:rPr>
              <a:t> </a:t>
            </a:r>
            <a:r>
              <a:rPr sz="3200" b="0" spc="-10" dirty="0">
                <a:latin typeface="Calibri"/>
                <a:cs typeface="Calibri"/>
              </a:rPr>
              <a:t>primeiro</a:t>
            </a:r>
            <a:r>
              <a:rPr sz="3200" b="0" spc="-5" dirty="0">
                <a:latin typeface="Calibri"/>
                <a:cs typeface="Calibri"/>
              </a:rPr>
              <a:t> </a:t>
            </a:r>
            <a:r>
              <a:rPr sz="3200" b="0" spc="-20" dirty="0">
                <a:latin typeface="Calibri"/>
                <a:cs typeface="Calibri"/>
              </a:rPr>
              <a:t>projeto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08047" cy="173888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255"/>
            <a:ext cx="41509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/>
              <a:t>Primeiro</a:t>
            </a:r>
            <a:r>
              <a:rPr sz="2200" spc="30" dirty="0"/>
              <a:t> </a:t>
            </a:r>
            <a:r>
              <a:rPr sz="2200" spc="-15" dirty="0"/>
              <a:t>projeto</a:t>
            </a:r>
            <a:r>
              <a:rPr sz="2200" spc="30" dirty="0"/>
              <a:t> </a:t>
            </a:r>
            <a:r>
              <a:rPr sz="2200" spc="-5" dirty="0"/>
              <a:t>– </a:t>
            </a:r>
            <a:r>
              <a:rPr sz="2200" spc="-15" dirty="0"/>
              <a:t>Foco</a:t>
            </a:r>
            <a:r>
              <a:rPr sz="2200" spc="20" dirty="0"/>
              <a:t> </a:t>
            </a:r>
            <a:r>
              <a:rPr sz="2200" spc="-5" dirty="0"/>
              <a:t>de </a:t>
            </a:r>
            <a:r>
              <a:rPr sz="2200" spc="-15" dirty="0"/>
              <a:t>trabalho</a:t>
            </a:r>
            <a:endParaRPr sz="2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5652" y="1927860"/>
            <a:ext cx="1908048" cy="305866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85160" y="920496"/>
            <a:ext cx="491489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6255"/>
            <a:ext cx="41509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Calibri"/>
                <a:cs typeface="Calibri"/>
              </a:rPr>
              <a:t>Primeiro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projeto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– </a:t>
            </a:r>
            <a:r>
              <a:rPr sz="2200" b="1" spc="-15" dirty="0">
                <a:latin typeface="Calibri"/>
                <a:cs typeface="Calibri"/>
              </a:rPr>
              <a:t>Foco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de </a:t>
            </a:r>
            <a:r>
              <a:rPr sz="2200" b="1" spc="-15" dirty="0">
                <a:latin typeface="Calibri"/>
                <a:cs typeface="Calibri"/>
              </a:rPr>
              <a:t>trabalho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59" y="1484375"/>
            <a:ext cx="8679180" cy="47960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163" y="926719"/>
            <a:ext cx="1374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Após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edição: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627" y="1400810"/>
            <a:ext cx="9072880" cy="5161915"/>
            <a:chOff x="71627" y="1400810"/>
            <a:chExt cx="9072880" cy="51619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27" y="1412748"/>
              <a:ext cx="6947916" cy="48280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2180" y="3654552"/>
              <a:ext cx="3131820" cy="29077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25062" y="1917954"/>
              <a:ext cx="2672715" cy="2385695"/>
            </a:xfrm>
            <a:custGeom>
              <a:avLst/>
              <a:gdLst/>
              <a:ahLst/>
              <a:cxnLst/>
              <a:rect l="l" t="t" r="r" b="b"/>
              <a:pathLst>
                <a:path w="2672715" h="2385695">
                  <a:moveTo>
                    <a:pt x="37607" y="33538"/>
                  </a:moveTo>
                  <a:lnTo>
                    <a:pt x="45409" y="57487"/>
                  </a:lnTo>
                  <a:lnTo>
                    <a:pt x="2655823" y="2385695"/>
                  </a:lnTo>
                  <a:lnTo>
                    <a:pt x="2672715" y="2366772"/>
                  </a:lnTo>
                  <a:lnTo>
                    <a:pt x="62271" y="38538"/>
                  </a:lnTo>
                  <a:lnTo>
                    <a:pt x="37607" y="33538"/>
                  </a:lnTo>
                  <a:close/>
                </a:path>
                <a:path w="2672715" h="2385695">
                  <a:moveTo>
                    <a:pt x="0" y="0"/>
                  </a:moveTo>
                  <a:lnTo>
                    <a:pt x="33909" y="104521"/>
                  </a:lnTo>
                  <a:lnTo>
                    <a:pt x="36195" y="111251"/>
                  </a:lnTo>
                  <a:lnTo>
                    <a:pt x="43307" y="114935"/>
                  </a:lnTo>
                  <a:lnTo>
                    <a:pt x="50037" y="112649"/>
                  </a:lnTo>
                  <a:lnTo>
                    <a:pt x="56641" y="110490"/>
                  </a:lnTo>
                  <a:lnTo>
                    <a:pt x="60325" y="103378"/>
                  </a:lnTo>
                  <a:lnTo>
                    <a:pt x="58165" y="96647"/>
                  </a:lnTo>
                  <a:lnTo>
                    <a:pt x="45409" y="57487"/>
                  </a:lnTo>
                  <a:lnTo>
                    <a:pt x="10287" y="26162"/>
                  </a:lnTo>
                  <a:lnTo>
                    <a:pt x="27177" y="7238"/>
                  </a:lnTo>
                  <a:lnTo>
                    <a:pt x="35689" y="7238"/>
                  </a:lnTo>
                  <a:lnTo>
                    <a:pt x="0" y="0"/>
                  </a:lnTo>
                  <a:close/>
                </a:path>
                <a:path w="2672715" h="2385695">
                  <a:moveTo>
                    <a:pt x="27177" y="7238"/>
                  </a:moveTo>
                  <a:lnTo>
                    <a:pt x="10287" y="26162"/>
                  </a:lnTo>
                  <a:lnTo>
                    <a:pt x="45409" y="57487"/>
                  </a:lnTo>
                  <a:lnTo>
                    <a:pt x="37607" y="33538"/>
                  </a:lnTo>
                  <a:lnTo>
                    <a:pt x="16255" y="29210"/>
                  </a:lnTo>
                  <a:lnTo>
                    <a:pt x="30861" y="12826"/>
                  </a:lnTo>
                  <a:lnTo>
                    <a:pt x="33443" y="12826"/>
                  </a:lnTo>
                  <a:lnTo>
                    <a:pt x="27177" y="7238"/>
                  </a:lnTo>
                  <a:close/>
                </a:path>
                <a:path w="2672715" h="2385695">
                  <a:moveTo>
                    <a:pt x="35689" y="7238"/>
                  </a:moveTo>
                  <a:lnTo>
                    <a:pt x="27177" y="7238"/>
                  </a:lnTo>
                  <a:lnTo>
                    <a:pt x="62271" y="38538"/>
                  </a:lnTo>
                  <a:lnTo>
                    <a:pt x="109600" y="48133"/>
                  </a:lnTo>
                  <a:lnTo>
                    <a:pt x="116332" y="43687"/>
                  </a:lnTo>
                  <a:lnTo>
                    <a:pt x="117728" y="36830"/>
                  </a:lnTo>
                  <a:lnTo>
                    <a:pt x="118999" y="29972"/>
                  </a:lnTo>
                  <a:lnTo>
                    <a:pt x="114680" y="23241"/>
                  </a:lnTo>
                  <a:lnTo>
                    <a:pt x="35689" y="7238"/>
                  </a:lnTo>
                  <a:close/>
                </a:path>
                <a:path w="2672715" h="2385695">
                  <a:moveTo>
                    <a:pt x="33443" y="12826"/>
                  </a:moveTo>
                  <a:lnTo>
                    <a:pt x="30861" y="12826"/>
                  </a:lnTo>
                  <a:lnTo>
                    <a:pt x="37607" y="33538"/>
                  </a:lnTo>
                  <a:lnTo>
                    <a:pt x="62271" y="38538"/>
                  </a:lnTo>
                  <a:lnTo>
                    <a:pt x="33443" y="12826"/>
                  </a:lnTo>
                  <a:close/>
                </a:path>
                <a:path w="2672715" h="2385695">
                  <a:moveTo>
                    <a:pt x="30861" y="12826"/>
                  </a:moveTo>
                  <a:lnTo>
                    <a:pt x="16255" y="29210"/>
                  </a:lnTo>
                  <a:lnTo>
                    <a:pt x="37607" y="33538"/>
                  </a:lnTo>
                  <a:lnTo>
                    <a:pt x="30861" y="1282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65398" y="1413510"/>
              <a:ext cx="1079500" cy="216535"/>
            </a:xfrm>
            <a:custGeom>
              <a:avLst/>
              <a:gdLst/>
              <a:ahLst/>
              <a:cxnLst/>
              <a:rect l="l" t="t" r="r" b="b"/>
              <a:pathLst>
                <a:path w="1079500" h="216535">
                  <a:moveTo>
                    <a:pt x="0" y="216408"/>
                  </a:moveTo>
                  <a:lnTo>
                    <a:pt x="1078991" y="216408"/>
                  </a:lnTo>
                  <a:lnTo>
                    <a:pt x="1078991" y="0"/>
                  </a:lnTo>
                  <a:lnTo>
                    <a:pt x="0" y="0"/>
                  </a:lnTo>
                  <a:lnTo>
                    <a:pt x="0" y="216408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96785" y="2277617"/>
              <a:ext cx="1328420" cy="3244850"/>
            </a:xfrm>
            <a:custGeom>
              <a:avLst/>
              <a:gdLst/>
              <a:ahLst/>
              <a:cxnLst/>
              <a:rect l="l" t="t" r="r" b="b"/>
              <a:pathLst>
                <a:path w="1328420" h="3244850">
                  <a:moveTo>
                    <a:pt x="1328293" y="115316"/>
                  </a:moveTo>
                  <a:lnTo>
                    <a:pt x="1312062" y="19050"/>
                  </a:lnTo>
                  <a:lnTo>
                    <a:pt x="1308862" y="0"/>
                  </a:lnTo>
                  <a:lnTo>
                    <a:pt x="1307807" y="863"/>
                  </a:lnTo>
                  <a:lnTo>
                    <a:pt x="1307719" y="0"/>
                  </a:lnTo>
                  <a:lnTo>
                    <a:pt x="1212469" y="67945"/>
                  </a:lnTo>
                  <a:lnTo>
                    <a:pt x="1211199" y="75819"/>
                  </a:lnTo>
                  <a:lnTo>
                    <a:pt x="1219327" y="87249"/>
                  </a:lnTo>
                  <a:lnTo>
                    <a:pt x="1222108" y="87757"/>
                  </a:lnTo>
                  <a:lnTo>
                    <a:pt x="1226058" y="92583"/>
                  </a:lnTo>
                  <a:lnTo>
                    <a:pt x="1234059" y="93345"/>
                  </a:lnTo>
                  <a:lnTo>
                    <a:pt x="1239393" y="88900"/>
                  </a:lnTo>
                  <a:lnTo>
                    <a:pt x="1261872" y="70713"/>
                  </a:lnTo>
                  <a:lnTo>
                    <a:pt x="0" y="2875153"/>
                  </a:lnTo>
                  <a:lnTo>
                    <a:pt x="23114" y="2885567"/>
                  </a:lnTo>
                  <a:lnTo>
                    <a:pt x="1157160" y="365442"/>
                  </a:lnTo>
                  <a:lnTo>
                    <a:pt x="72771" y="3235833"/>
                  </a:lnTo>
                  <a:lnTo>
                    <a:pt x="96647" y="3244850"/>
                  </a:lnTo>
                  <a:lnTo>
                    <a:pt x="1290929" y="83108"/>
                  </a:lnTo>
                  <a:lnTo>
                    <a:pt x="1294003" y="112014"/>
                  </a:lnTo>
                  <a:lnTo>
                    <a:pt x="1294765" y="118999"/>
                  </a:lnTo>
                  <a:lnTo>
                    <a:pt x="1300988" y="124079"/>
                  </a:lnTo>
                  <a:lnTo>
                    <a:pt x="1308442" y="123266"/>
                  </a:lnTo>
                  <a:lnTo>
                    <a:pt x="1309751" y="124206"/>
                  </a:lnTo>
                  <a:lnTo>
                    <a:pt x="1323594" y="121920"/>
                  </a:lnTo>
                  <a:lnTo>
                    <a:pt x="1328293" y="11531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16255"/>
            <a:ext cx="41509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/>
              <a:t>Primeiro</a:t>
            </a:r>
            <a:r>
              <a:rPr sz="2200" spc="30" dirty="0"/>
              <a:t> </a:t>
            </a:r>
            <a:r>
              <a:rPr sz="2200" spc="-15" dirty="0"/>
              <a:t>projeto</a:t>
            </a:r>
            <a:r>
              <a:rPr sz="2200" spc="30" dirty="0"/>
              <a:t> </a:t>
            </a:r>
            <a:r>
              <a:rPr sz="2200" spc="-5" dirty="0"/>
              <a:t>– </a:t>
            </a:r>
            <a:r>
              <a:rPr sz="2200" spc="-15" dirty="0"/>
              <a:t>Foco</a:t>
            </a:r>
            <a:r>
              <a:rPr sz="2200" spc="20" dirty="0"/>
              <a:t> </a:t>
            </a:r>
            <a:r>
              <a:rPr sz="2200" spc="-5" dirty="0"/>
              <a:t>de </a:t>
            </a:r>
            <a:r>
              <a:rPr sz="2200" spc="-15" dirty="0"/>
              <a:t>trabalho</a:t>
            </a:r>
            <a:endParaRPr sz="2200"/>
          </a:p>
        </p:txBody>
      </p:sp>
      <p:sp>
        <p:nvSpPr>
          <p:cNvPr id="9" name="object 9"/>
          <p:cNvSpPr txBox="1"/>
          <p:nvPr/>
        </p:nvSpPr>
        <p:spPr>
          <a:xfrm>
            <a:off x="42163" y="926719"/>
            <a:ext cx="3408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Importação/vínculo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CSS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react: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83373" y="1361948"/>
            <a:ext cx="1815464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Uma </a:t>
            </a:r>
            <a:r>
              <a:rPr sz="1600" spc="-5" dirty="0">
                <a:latin typeface="Calibri"/>
                <a:cs typeface="Calibri"/>
              </a:rPr>
              <a:t>div é </a:t>
            </a:r>
            <a:r>
              <a:rPr sz="1600" spc="-10" dirty="0">
                <a:latin typeface="Calibri"/>
                <a:cs typeface="Calibri"/>
              </a:rPr>
              <a:t>obrigatório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React.</a:t>
            </a:r>
            <a:endParaRPr sz="1600">
              <a:latin typeface="Calibri"/>
              <a:cs typeface="Calibri"/>
            </a:endParaRPr>
          </a:p>
          <a:p>
            <a:pPr marL="21590" marR="10795" algn="ctr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Se </a:t>
            </a:r>
            <a:r>
              <a:rPr sz="1600" spc="-15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só uma tag, </a:t>
            </a:r>
            <a:r>
              <a:rPr sz="1600" spc="-10" dirty="0">
                <a:latin typeface="Calibri"/>
                <a:cs typeface="Calibri"/>
              </a:rPr>
              <a:t>ok,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Não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precisa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DIV, 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porém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mais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uma</a:t>
            </a:r>
            <a:r>
              <a:rPr sz="1600" spc="-5" dirty="0">
                <a:latin typeface="Calibri"/>
                <a:cs typeface="Calibri"/>
              </a:rPr>
              <a:t> tag,</a:t>
            </a:r>
            <a:endParaRPr sz="1600">
              <a:latin typeface="Calibri"/>
              <a:cs typeface="Calibri"/>
            </a:endParaRPr>
          </a:p>
          <a:p>
            <a:pPr marL="17145" marR="8255" algn="ctr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é </a:t>
            </a:r>
            <a:r>
              <a:rPr sz="1600" spc="-10" dirty="0">
                <a:latin typeface="Calibri"/>
                <a:cs typeface="Calibri"/>
              </a:rPr>
              <a:t>obrigatório uma tag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div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255"/>
            <a:ext cx="41509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/>
              <a:t>Primeiro</a:t>
            </a:r>
            <a:r>
              <a:rPr sz="2200" spc="30" dirty="0"/>
              <a:t> </a:t>
            </a:r>
            <a:r>
              <a:rPr sz="2200" spc="-15" dirty="0"/>
              <a:t>projeto</a:t>
            </a:r>
            <a:r>
              <a:rPr sz="2200" spc="30" dirty="0"/>
              <a:t> </a:t>
            </a:r>
            <a:r>
              <a:rPr sz="2200" spc="-5" dirty="0"/>
              <a:t>– </a:t>
            </a:r>
            <a:r>
              <a:rPr sz="2200" spc="-15" dirty="0"/>
              <a:t>Foco</a:t>
            </a:r>
            <a:r>
              <a:rPr sz="2200" spc="20" dirty="0"/>
              <a:t> </a:t>
            </a:r>
            <a:r>
              <a:rPr sz="2200" spc="-5" dirty="0"/>
              <a:t>de </a:t>
            </a:r>
            <a:r>
              <a:rPr sz="2200" spc="-15" dirty="0"/>
              <a:t>trabalho</a:t>
            </a:r>
            <a:endParaRPr sz="2200"/>
          </a:p>
        </p:txBody>
      </p:sp>
      <p:grpSp>
        <p:nvGrpSpPr>
          <p:cNvPr id="3" name="object 3"/>
          <p:cNvGrpSpPr/>
          <p:nvPr/>
        </p:nvGrpSpPr>
        <p:grpSpPr>
          <a:xfrm>
            <a:off x="323088" y="765048"/>
            <a:ext cx="5402580" cy="3845560"/>
            <a:chOff x="323088" y="765048"/>
            <a:chExt cx="5402580" cy="38455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088" y="765048"/>
              <a:ext cx="4140708" cy="38450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66948" y="2842514"/>
              <a:ext cx="2958465" cy="1599565"/>
            </a:xfrm>
            <a:custGeom>
              <a:avLst/>
              <a:gdLst/>
              <a:ahLst/>
              <a:cxnLst/>
              <a:rect l="l" t="t" r="r" b="b"/>
              <a:pathLst>
                <a:path w="2958465" h="1599564">
                  <a:moveTo>
                    <a:pt x="2888796" y="1572425"/>
                  </a:moveTo>
                  <a:lnTo>
                    <a:pt x="2840481" y="1574165"/>
                  </a:lnTo>
                  <a:lnTo>
                    <a:pt x="2835021" y="1580007"/>
                  </a:lnTo>
                  <a:lnTo>
                    <a:pt x="2835529" y="1594104"/>
                  </a:lnTo>
                  <a:lnTo>
                    <a:pt x="2841371" y="1599565"/>
                  </a:lnTo>
                  <a:lnTo>
                    <a:pt x="2958338" y="1595374"/>
                  </a:lnTo>
                  <a:lnTo>
                    <a:pt x="2957870" y="1594612"/>
                  </a:lnTo>
                  <a:lnTo>
                    <a:pt x="2930143" y="1594612"/>
                  </a:lnTo>
                  <a:lnTo>
                    <a:pt x="2888796" y="1572425"/>
                  </a:lnTo>
                  <a:close/>
                </a:path>
                <a:path w="2958465" h="1599564">
                  <a:moveTo>
                    <a:pt x="2913961" y="1571519"/>
                  </a:moveTo>
                  <a:lnTo>
                    <a:pt x="2888796" y="1572425"/>
                  </a:lnTo>
                  <a:lnTo>
                    <a:pt x="2930143" y="1594612"/>
                  </a:lnTo>
                  <a:lnTo>
                    <a:pt x="2932611" y="1590040"/>
                  </a:lnTo>
                  <a:lnTo>
                    <a:pt x="2925317" y="1590040"/>
                  </a:lnTo>
                  <a:lnTo>
                    <a:pt x="2913961" y="1571519"/>
                  </a:lnTo>
                  <a:close/>
                </a:path>
                <a:path w="2958465" h="1599564">
                  <a:moveTo>
                    <a:pt x="2889377" y="1493774"/>
                  </a:moveTo>
                  <a:lnTo>
                    <a:pt x="2877439" y="1501140"/>
                  </a:lnTo>
                  <a:lnTo>
                    <a:pt x="2875534" y="1508887"/>
                  </a:lnTo>
                  <a:lnTo>
                    <a:pt x="2879216" y="1514856"/>
                  </a:lnTo>
                  <a:lnTo>
                    <a:pt x="2900788" y="1550035"/>
                  </a:lnTo>
                  <a:lnTo>
                    <a:pt x="2942209" y="1572260"/>
                  </a:lnTo>
                  <a:lnTo>
                    <a:pt x="2930143" y="1594612"/>
                  </a:lnTo>
                  <a:lnTo>
                    <a:pt x="2957870" y="1594612"/>
                  </a:lnTo>
                  <a:lnTo>
                    <a:pt x="2897124" y="1495679"/>
                  </a:lnTo>
                  <a:lnTo>
                    <a:pt x="2889377" y="1493774"/>
                  </a:lnTo>
                  <a:close/>
                </a:path>
                <a:path w="2958465" h="1599564">
                  <a:moveTo>
                    <a:pt x="2935731" y="1570736"/>
                  </a:moveTo>
                  <a:lnTo>
                    <a:pt x="2913961" y="1571519"/>
                  </a:lnTo>
                  <a:lnTo>
                    <a:pt x="2925317" y="1590040"/>
                  </a:lnTo>
                  <a:lnTo>
                    <a:pt x="2935731" y="1570736"/>
                  </a:lnTo>
                  <a:close/>
                </a:path>
                <a:path w="2958465" h="1599564">
                  <a:moveTo>
                    <a:pt x="2939368" y="1570736"/>
                  </a:moveTo>
                  <a:lnTo>
                    <a:pt x="2935731" y="1570736"/>
                  </a:lnTo>
                  <a:lnTo>
                    <a:pt x="2925317" y="1590040"/>
                  </a:lnTo>
                  <a:lnTo>
                    <a:pt x="2932611" y="1590040"/>
                  </a:lnTo>
                  <a:lnTo>
                    <a:pt x="2942209" y="1572260"/>
                  </a:lnTo>
                  <a:lnTo>
                    <a:pt x="2939368" y="1570736"/>
                  </a:lnTo>
                  <a:close/>
                </a:path>
                <a:path w="2958465" h="1599564">
                  <a:moveTo>
                    <a:pt x="11937" y="0"/>
                  </a:moveTo>
                  <a:lnTo>
                    <a:pt x="0" y="22351"/>
                  </a:lnTo>
                  <a:lnTo>
                    <a:pt x="2888796" y="1572425"/>
                  </a:lnTo>
                  <a:lnTo>
                    <a:pt x="2913961" y="1571519"/>
                  </a:lnTo>
                  <a:lnTo>
                    <a:pt x="2900788" y="1550035"/>
                  </a:lnTo>
                  <a:lnTo>
                    <a:pt x="11937" y="0"/>
                  </a:lnTo>
                  <a:close/>
                </a:path>
                <a:path w="2958465" h="1599564">
                  <a:moveTo>
                    <a:pt x="2900788" y="1550035"/>
                  </a:moveTo>
                  <a:lnTo>
                    <a:pt x="2913961" y="1571519"/>
                  </a:lnTo>
                  <a:lnTo>
                    <a:pt x="2935731" y="1570736"/>
                  </a:lnTo>
                  <a:lnTo>
                    <a:pt x="2939368" y="1570736"/>
                  </a:lnTo>
                  <a:lnTo>
                    <a:pt x="2900788" y="155003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18657" y="4242942"/>
            <a:ext cx="1840864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No </a:t>
            </a:r>
            <a:r>
              <a:rPr sz="1600" spc="-10" dirty="0">
                <a:latin typeface="Calibri"/>
                <a:cs typeface="Calibri"/>
              </a:rPr>
              <a:t>React </a:t>
            </a:r>
            <a:r>
              <a:rPr sz="1600" spc="-5" dirty="0">
                <a:latin typeface="Calibri"/>
                <a:cs typeface="Calibri"/>
              </a:rPr>
              <a:t>se utiliza a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declaração className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não class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1975" y="1331467"/>
            <a:ext cx="4392295" cy="4978400"/>
            <a:chOff x="1331975" y="1331467"/>
            <a:chExt cx="4392295" cy="4978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1975" y="1917191"/>
              <a:ext cx="4392168" cy="439216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41906" y="1331467"/>
              <a:ext cx="1879600" cy="1306830"/>
            </a:xfrm>
            <a:custGeom>
              <a:avLst/>
              <a:gdLst/>
              <a:ahLst/>
              <a:cxnLst/>
              <a:rect l="l" t="t" r="r" b="b"/>
              <a:pathLst>
                <a:path w="1879600" h="1306830">
                  <a:moveTo>
                    <a:pt x="1764792" y="1272159"/>
                  </a:moveTo>
                  <a:lnTo>
                    <a:pt x="1758695" y="1277493"/>
                  </a:lnTo>
                  <a:lnTo>
                    <a:pt x="1758188" y="1284478"/>
                  </a:lnTo>
                  <a:lnTo>
                    <a:pt x="1757553" y="1291463"/>
                  </a:lnTo>
                  <a:lnTo>
                    <a:pt x="1762887" y="1297559"/>
                  </a:lnTo>
                  <a:lnTo>
                    <a:pt x="1879472" y="1306576"/>
                  </a:lnTo>
                  <a:lnTo>
                    <a:pt x="1877635" y="1302639"/>
                  </a:lnTo>
                  <a:lnTo>
                    <a:pt x="1851533" y="1302639"/>
                  </a:lnTo>
                  <a:lnTo>
                    <a:pt x="1812973" y="1275944"/>
                  </a:lnTo>
                  <a:lnTo>
                    <a:pt x="1771777" y="1272794"/>
                  </a:lnTo>
                  <a:lnTo>
                    <a:pt x="1764792" y="1272159"/>
                  </a:lnTo>
                  <a:close/>
                </a:path>
                <a:path w="1879600" h="1306830">
                  <a:moveTo>
                    <a:pt x="1812973" y="1275944"/>
                  </a:moveTo>
                  <a:lnTo>
                    <a:pt x="1851533" y="1302639"/>
                  </a:lnTo>
                  <a:lnTo>
                    <a:pt x="1855064" y="1297559"/>
                  </a:lnTo>
                  <a:lnTo>
                    <a:pt x="1847215" y="1297559"/>
                  </a:lnTo>
                  <a:lnTo>
                    <a:pt x="1838007" y="1277859"/>
                  </a:lnTo>
                  <a:lnTo>
                    <a:pt x="1812973" y="1275944"/>
                  </a:lnTo>
                  <a:close/>
                </a:path>
                <a:path w="1879600" h="1306830">
                  <a:moveTo>
                    <a:pt x="1822450" y="1197864"/>
                  </a:moveTo>
                  <a:lnTo>
                    <a:pt x="1816100" y="1200785"/>
                  </a:lnTo>
                  <a:lnTo>
                    <a:pt x="1809750" y="1203833"/>
                  </a:lnTo>
                  <a:lnTo>
                    <a:pt x="1806956" y="1211326"/>
                  </a:lnTo>
                  <a:lnTo>
                    <a:pt x="1809877" y="1217676"/>
                  </a:lnTo>
                  <a:lnTo>
                    <a:pt x="1827341" y="1255040"/>
                  </a:lnTo>
                  <a:lnTo>
                    <a:pt x="1866010" y="1281811"/>
                  </a:lnTo>
                  <a:lnTo>
                    <a:pt x="1851533" y="1302639"/>
                  </a:lnTo>
                  <a:lnTo>
                    <a:pt x="1877635" y="1302639"/>
                  </a:lnTo>
                  <a:lnTo>
                    <a:pt x="1832991" y="1207008"/>
                  </a:lnTo>
                  <a:lnTo>
                    <a:pt x="1829943" y="1200531"/>
                  </a:lnTo>
                  <a:lnTo>
                    <a:pt x="1822450" y="1197864"/>
                  </a:lnTo>
                  <a:close/>
                </a:path>
                <a:path w="1879600" h="1306830">
                  <a:moveTo>
                    <a:pt x="1838007" y="1277859"/>
                  </a:moveTo>
                  <a:lnTo>
                    <a:pt x="1847215" y="1297559"/>
                  </a:lnTo>
                  <a:lnTo>
                    <a:pt x="1859788" y="1279525"/>
                  </a:lnTo>
                  <a:lnTo>
                    <a:pt x="1838007" y="1277859"/>
                  </a:lnTo>
                  <a:close/>
                </a:path>
                <a:path w="1879600" h="1306830">
                  <a:moveTo>
                    <a:pt x="1827341" y="1255040"/>
                  </a:moveTo>
                  <a:lnTo>
                    <a:pt x="1838007" y="1277859"/>
                  </a:lnTo>
                  <a:lnTo>
                    <a:pt x="1859788" y="1279525"/>
                  </a:lnTo>
                  <a:lnTo>
                    <a:pt x="1847215" y="1297559"/>
                  </a:lnTo>
                  <a:lnTo>
                    <a:pt x="1855064" y="1297559"/>
                  </a:lnTo>
                  <a:lnTo>
                    <a:pt x="1866010" y="1281811"/>
                  </a:lnTo>
                  <a:lnTo>
                    <a:pt x="1827341" y="1255040"/>
                  </a:lnTo>
                  <a:close/>
                </a:path>
                <a:path w="1879600" h="1306830">
                  <a:moveTo>
                    <a:pt x="14478" y="0"/>
                  </a:moveTo>
                  <a:lnTo>
                    <a:pt x="0" y="20828"/>
                  </a:lnTo>
                  <a:lnTo>
                    <a:pt x="1812973" y="1275944"/>
                  </a:lnTo>
                  <a:lnTo>
                    <a:pt x="1838007" y="1277859"/>
                  </a:lnTo>
                  <a:lnTo>
                    <a:pt x="1827341" y="1255040"/>
                  </a:lnTo>
                  <a:lnTo>
                    <a:pt x="1447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68473" y="2637281"/>
              <a:ext cx="3096895" cy="361315"/>
            </a:xfrm>
            <a:custGeom>
              <a:avLst/>
              <a:gdLst/>
              <a:ahLst/>
              <a:cxnLst/>
              <a:rect l="l" t="t" r="r" b="b"/>
              <a:pathLst>
                <a:path w="3096895" h="361314">
                  <a:moveTo>
                    <a:pt x="0" y="361188"/>
                  </a:moveTo>
                  <a:lnTo>
                    <a:pt x="3096768" y="361188"/>
                  </a:lnTo>
                  <a:lnTo>
                    <a:pt x="3096768" y="0"/>
                  </a:lnTo>
                  <a:lnTo>
                    <a:pt x="0" y="0"/>
                  </a:lnTo>
                  <a:lnTo>
                    <a:pt x="0" y="361188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739" y="16255"/>
            <a:ext cx="193928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Calibri"/>
                <a:cs typeface="Calibri"/>
              </a:rPr>
              <a:t>Primeiro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projeto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63" y="926719"/>
            <a:ext cx="2249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Fazer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5" dirty="0">
                <a:latin typeface="Calibri"/>
                <a:cs typeface="Calibri"/>
              </a:rPr>
              <a:t>import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-10" dirty="0">
                <a:latin typeface="Calibri"/>
                <a:cs typeface="Calibri"/>
              </a:rPr>
              <a:t> react: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988820"/>
            <a:ext cx="9144000" cy="3982720"/>
            <a:chOff x="0" y="1988820"/>
            <a:chExt cx="9144000" cy="39827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21636"/>
              <a:ext cx="5612891" cy="32826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6455" y="1988820"/>
              <a:ext cx="6257544" cy="398221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20773" y="4424552"/>
              <a:ext cx="3890645" cy="632460"/>
            </a:xfrm>
            <a:custGeom>
              <a:avLst/>
              <a:gdLst/>
              <a:ahLst/>
              <a:cxnLst/>
              <a:rect l="l" t="t" r="r" b="b"/>
              <a:pathLst>
                <a:path w="3890645" h="632460">
                  <a:moveTo>
                    <a:pt x="91312" y="515493"/>
                  </a:moveTo>
                  <a:lnTo>
                    <a:pt x="85851" y="519938"/>
                  </a:lnTo>
                  <a:lnTo>
                    <a:pt x="0" y="588645"/>
                  </a:lnTo>
                  <a:lnTo>
                    <a:pt x="108584" y="632206"/>
                  </a:lnTo>
                  <a:lnTo>
                    <a:pt x="115950" y="629031"/>
                  </a:lnTo>
                  <a:lnTo>
                    <a:pt x="118618" y="622427"/>
                  </a:lnTo>
                  <a:lnTo>
                    <a:pt x="121157" y="615950"/>
                  </a:lnTo>
                  <a:lnTo>
                    <a:pt x="117982" y="608584"/>
                  </a:lnTo>
                  <a:lnTo>
                    <a:pt x="111506" y="605917"/>
                  </a:lnTo>
                  <a:lnTo>
                    <a:pt x="90550" y="597535"/>
                  </a:lnTo>
                  <a:lnTo>
                    <a:pt x="26669" y="597535"/>
                  </a:lnTo>
                  <a:lnTo>
                    <a:pt x="22859" y="572389"/>
                  </a:lnTo>
                  <a:lnTo>
                    <a:pt x="69543" y="565473"/>
                  </a:lnTo>
                  <a:lnTo>
                    <a:pt x="101726" y="539750"/>
                  </a:lnTo>
                  <a:lnTo>
                    <a:pt x="107187" y="535305"/>
                  </a:lnTo>
                  <a:lnTo>
                    <a:pt x="108076" y="527304"/>
                  </a:lnTo>
                  <a:lnTo>
                    <a:pt x="103631" y="521843"/>
                  </a:lnTo>
                  <a:lnTo>
                    <a:pt x="99313" y="516382"/>
                  </a:lnTo>
                  <a:lnTo>
                    <a:pt x="91312" y="515493"/>
                  </a:lnTo>
                  <a:close/>
                </a:path>
                <a:path w="3890645" h="632460">
                  <a:moveTo>
                    <a:pt x="69543" y="565473"/>
                  </a:moveTo>
                  <a:lnTo>
                    <a:pt x="22859" y="572389"/>
                  </a:lnTo>
                  <a:lnTo>
                    <a:pt x="26669" y="597535"/>
                  </a:lnTo>
                  <a:lnTo>
                    <a:pt x="44672" y="594868"/>
                  </a:lnTo>
                  <a:lnTo>
                    <a:pt x="32765" y="594868"/>
                  </a:lnTo>
                  <a:lnTo>
                    <a:pt x="29590" y="573151"/>
                  </a:lnTo>
                  <a:lnTo>
                    <a:pt x="59937" y="573151"/>
                  </a:lnTo>
                  <a:lnTo>
                    <a:pt x="69543" y="565473"/>
                  </a:lnTo>
                  <a:close/>
                </a:path>
                <a:path w="3890645" h="632460">
                  <a:moveTo>
                    <a:pt x="73285" y="590628"/>
                  </a:moveTo>
                  <a:lnTo>
                    <a:pt x="26669" y="597535"/>
                  </a:lnTo>
                  <a:lnTo>
                    <a:pt x="90550" y="597535"/>
                  </a:lnTo>
                  <a:lnTo>
                    <a:pt x="73285" y="590628"/>
                  </a:lnTo>
                  <a:close/>
                </a:path>
                <a:path w="3890645" h="632460">
                  <a:moveTo>
                    <a:pt x="29590" y="573151"/>
                  </a:moveTo>
                  <a:lnTo>
                    <a:pt x="32765" y="594868"/>
                  </a:lnTo>
                  <a:lnTo>
                    <a:pt x="49815" y="581240"/>
                  </a:lnTo>
                  <a:lnTo>
                    <a:pt x="29590" y="573151"/>
                  </a:lnTo>
                  <a:close/>
                </a:path>
                <a:path w="3890645" h="632460">
                  <a:moveTo>
                    <a:pt x="49815" y="581240"/>
                  </a:moveTo>
                  <a:lnTo>
                    <a:pt x="32765" y="594868"/>
                  </a:lnTo>
                  <a:lnTo>
                    <a:pt x="44672" y="594868"/>
                  </a:lnTo>
                  <a:lnTo>
                    <a:pt x="73285" y="590628"/>
                  </a:lnTo>
                  <a:lnTo>
                    <a:pt x="49815" y="581240"/>
                  </a:lnTo>
                  <a:close/>
                </a:path>
                <a:path w="3890645" h="632460">
                  <a:moveTo>
                    <a:pt x="3886580" y="0"/>
                  </a:moveTo>
                  <a:lnTo>
                    <a:pt x="69543" y="565473"/>
                  </a:lnTo>
                  <a:lnTo>
                    <a:pt x="49815" y="581240"/>
                  </a:lnTo>
                  <a:lnTo>
                    <a:pt x="73285" y="590628"/>
                  </a:lnTo>
                  <a:lnTo>
                    <a:pt x="3890264" y="25146"/>
                  </a:lnTo>
                  <a:lnTo>
                    <a:pt x="3886580" y="0"/>
                  </a:lnTo>
                  <a:close/>
                </a:path>
                <a:path w="3890645" h="632460">
                  <a:moveTo>
                    <a:pt x="59937" y="573151"/>
                  </a:moveTo>
                  <a:lnTo>
                    <a:pt x="29590" y="573151"/>
                  </a:lnTo>
                  <a:lnTo>
                    <a:pt x="49815" y="581240"/>
                  </a:lnTo>
                  <a:lnTo>
                    <a:pt x="59937" y="5731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16255"/>
            <a:ext cx="30994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/>
              <a:t>Primeiro</a:t>
            </a:r>
            <a:r>
              <a:rPr sz="2200" spc="15" dirty="0"/>
              <a:t> </a:t>
            </a:r>
            <a:r>
              <a:rPr sz="2200" spc="-15" dirty="0"/>
              <a:t>projeto</a:t>
            </a:r>
            <a:r>
              <a:rPr sz="2200" spc="20" dirty="0"/>
              <a:t> </a:t>
            </a:r>
            <a:r>
              <a:rPr sz="2200" spc="-5" dirty="0"/>
              <a:t>–</a:t>
            </a:r>
            <a:r>
              <a:rPr sz="2200" spc="-20" dirty="0"/>
              <a:t> </a:t>
            </a:r>
            <a:r>
              <a:rPr sz="2200" spc="-10" dirty="0"/>
              <a:t>index.js</a:t>
            </a:r>
            <a:endParaRPr sz="2200"/>
          </a:p>
        </p:txBody>
      </p:sp>
      <p:sp>
        <p:nvSpPr>
          <p:cNvPr id="7" name="object 7"/>
          <p:cNvSpPr txBox="1"/>
          <p:nvPr/>
        </p:nvSpPr>
        <p:spPr>
          <a:xfrm>
            <a:off x="42163" y="926719"/>
            <a:ext cx="89306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Faz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comunicação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index.html,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nesse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caso,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ajuda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atualização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dados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tempo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Para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 browser: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587743"/>
            <a:ext cx="25222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Professor</a:t>
            </a:r>
            <a:r>
              <a:rPr sz="1500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Rafael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A6A6A6"/>
                </a:solidFill>
                <a:latin typeface="Calibri"/>
                <a:cs typeface="Calibri"/>
              </a:rPr>
              <a:t>Martins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A6A6A6"/>
                </a:solidFill>
                <a:latin typeface="Calibri"/>
                <a:cs typeface="Calibri"/>
              </a:rPr>
              <a:t>Ronqui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16255"/>
            <a:ext cx="33013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/>
              <a:t>Primeiro</a:t>
            </a:r>
            <a:r>
              <a:rPr sz="2200" spc="20" dirty="0"/>
              <a:t> </a:t>
            </a:r>
            <a:r>
              <a:rPr sz="2200" spc="-15" dirty="0"/>
              <a:t>projeto</a:t>
            </a:r>
            <a:r>
              <a:rPr sz="2200" spc="20" dirty="0"/>
              <a:t> </a:t>
            </a:r>
            <a:r>
              <a:rPr sz="2200" spc="-5" dirty="0"/>
              <a:t>–</a:t>
            </a:r>
            <a:r>
              <a:rPr sz="2200" spc="-15" dirty="0"/>
              <a:t> </a:t>
            </a:r>
            <a:r>
              <a:rPr sz="2200" spc="-5" dirty="0"/>
              <a:t>Use</a:t>
            </a:r>
            <a:r>
              <a:rPr sz="2200" dirty="0"/>
              <a:t> </a:t>
            </a:r>
            <a:r>
              <a:rPr sz="2200" spc="-20" dirty="0"/>
              <a:t>State</a:t>
            </a:r>
            <a:endParaRPr sz="2200"/>
          </a:p>
        </p:txBody>
      </p:sp>
      <p:grpSp>
        <p:nvGrpSpPr>
          <p:cNvPr id="5" name="object 5"/>
          <p:cNvGrpSpPr/>
          <p:nvPr/>
        </p:nvGrpSpPr>
        <p:grpSpPr>
          <a:xfrm>
            <a:off x="0" y="908303"/>
            <a:ext cx="9144000" cy="5255260"/>
            <a:chOff x="0" y="908303"/>
            <a:chExt cx="9144000" cy="52552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08303"/>
              <a:ext cx="6222491" cy="525475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8659" y="3140963"/>
              <a:ext cx="4625340" cy="27233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499988" y="2627883"/>
              <a:ext cx="1449070" cy="1305560"/>
            </a:xfrm>
            <a:custGeom>
              <a:avLst/>
              <a:gdLst/>
              <a:ahLst/>
              <a:cxnLst/>
              <a:rect l="l" t="t" r="r" b="b"/>
              <a:pathLst>
                <a:path w="1449070" h="1305560">
                  <a:moveTo>
                    <a:pt x="1339341" y="1256918"/>
                  </a:moveTo>
                  <a:lnTo>
                    <a:pt x="1332611" y="1261364"/>
                  </a:lnTo>
                  <a:lnTo>
                    <a:pt x="1331214" y="1268221"/>
                  </a:lnTo>
                  <a:lnTo>
                    <a:pt x="1329689" y="1275079"/>
                  </a:lnTo>
                  <a:lnTo>
                    <a:pt x="1334135" y="1281810"/>
                  </a:lnTo>
                  <a:lnTo>
                    <a:pt x="1448689" y="1305559"/>
                  </a:lnTo>
                  <a:lnTo>
                    <a:pt x="1446331" y="1298193"/>
                  </a:lnTo>
                  <a:lnTo>
                    <a:pt x="1421511" y="1298193"/>
                  </a:lnTo>
                  <a:lnTo>
                    <a:pt x="1386484" y="1266669"/>
                  </a:lnTo>
                  <a:lnTo>
                    <a:pt x="1339341" y="1256918"/>
                  </a:lnTo>
                  <a:close/>
                </a:path>
                <a:path w="1449070" h="1305560">
                  <a:moveTo>
                    <a:pt x="1386484" y="1266669"/>
                  </a:moveTo>
                  <a:lnTo>
                    <a:pt x="1421511" y="1298193"/>
                  </a:lnTo>
                  <a:lnTo>
                    <a:pt x="1426536" y="1292605"/>
                  </a:lnTo>
                  <a:lnTo>
                    <a:pt x="1417828" y="1292605"/>
                  </a:lnTo>
                  <a:lnTo>
                    <a:pt x="1411194" y="1271792"/>
                  </a:lnTo>
                  <a:lnTo>
                    <a:pt x="1386484" y="1266669"/>
                  </a:lnTo>
                  <a:close/>
                </a:path>
                <a:path w="1449070" h="1305560">
                  <a:moveTo>
                    <a:pt x="1405889" y="1190497"/>
                  </a:moveTo>
                  <a:lnTo>
                    <a:pt x="1399159" y="1192657"/>
                  </a:lnTo>
                  <a:lnTo>
                    <a:pt x="1392555" y="1194689"/>
                  </a:lnTo>
                  <a:lnTo>
                    <a:pt x="1388871" y="1201927"/>
                  </a:lnTo>
                  <a:lnTo>
                    <a:pt x="1391031" y="1208532"/>
                  </a:lnTo>
                  <a:lnTo>
                    <a:pt x="1403542" y="1247785"/>
                  </a:lnTo>
                  <a:lnTo>
                    <a:pt x="1438529" y="1279270"/>
                  </a:lnTo>
                  <a:lnTo>
                    <a:pt x="1421511" y="1298193"/>
                  </a:lnTo>
                  <a:lnTo>
                    <a:pt x="1446331" y="1298193"/>
                  </a:lnTo>
                  <a:lnTo>
                    <a:pt x="1415161" y="1200784"/>
                  </a:lnTo>
                  <a:lnTo>
                    <a:pt x="1413002" y="1194180"/>
                  </a:lnTo>
                  <a:lnTo>
                    <a:pt x="1405889" y="1190497"/>
                  </a:lnTo>
                  <a:close/>
                </a:path>
                <a:path w="1449070" h="1305560">
                  <a:moveTo>
                    <a:pt x="1411194" y="1271792"/>
                  </a:moveTo>
                  <a:lnTo>
                    <a:pt x="1417828" y="1292605"/>
                  </a:lnTo>
                  <a:lnTo>
                    <a:pt x="1432560" y="1276222"/>
                  </a:lnTo>
                  <a:lnTo>
                    <a:pt x="1411194" y="1271792"/>
                  </a:lnTo>
                  <a:close/>
                </a:path>
                <a:path w="1449070" h="1305560">
                  <a:moveTo>
                    <a:pt x="1403542" y="1247785"/>
                  </a:moveTo>
                  <a:lnTo>
                    <a:pt x="1411194" y="1271792"/>
                  </a:lnTo>
                  <a:lnTo>
                    <a:pt x="1432560" y="1276222"/>
                  </a:lnTo>
                  <a:lnTo>
                    <a:pt x="1417828" y="1292605"/>
                  </a:lnTo>
                  <a:lnTo>
                    <a:pt x="1426536" y="1292605"/>
                  </a:lnTo>
                  <a:lnTo>
                    <a:pt x="1438529" y="1279270"/>
                  </a:lnTo>
                  <a:lnTo>
                    <a:pt x="1403542" y="1247785"/>
                  </a:lnTo>
                  <a:close/>
                </a:path>
                <a:path w="1449070" h="1305560">
                  <a:moveTo>
                    <a:pt x="17018" y="0"/>
                  </a:moveTo>
                  <a:lnTo>
                    <a:pt x="0" y="18795"/>
                  </a:lnTo>
                  <a:lnTo>
                    <a:pt x="1386484" y="1266669"/>
                  </a:lnTo>
                  <a:lnTo>
                    <a:pt x="1411194" y="1271792"/>
                  </a:lnTo>
                  <a:lnTo>
                    <a:pt x="1403542" y="1247785"/>
                  </a:lnTo>
                  <a:lnTo>
                    <a:pt x="1701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595998" y="2511297"/>
            <a:ext cx="1953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Após</a:t>
            </a:r>
            <a:r>
              <a:rPr sz="18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clicar</a:t>
            </a: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sz="18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botão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11070" y="6348945"/>
            <a:ext cx="5457825" cy="2806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Para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funcionar,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iremos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criar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outro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arquivo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próximo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slide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84373" y="1110869"/>
            <a:ext cx="3893820" cy="1682750"/>
          </a:xfrm>
          <a:custGeom>
            <a:avLst/>
            <a:gdLst/>
            <a:ahLst/>
            <a:cxnLst/>
            <a:rect l="l" t="t" r="r" b="b"/>
            <a:pathLst>
              <a:path w="3893820" h="1682750">
                <a:moveTo>
                  <a:pt x="3822106" y="31200"/>
                </a:moveTo>
                <a:lnTo>
                  <a:pt x="0" y="1659127"/>
                </a:lnTo>
                <a:lnTo>
                  <a:pt x="9906" y="1682495"/>
                </a:lnTo>
                <a:lnTo>
                  <a:pt x="3831943" y="54597"/>
                </a:lnTo>
                <a:lnTo>
                  <a:pt x="3847030" y="34349"/>
                </a:lnTo>
                <a:lnTo>
                  <a:pt x="3822106" y="31200"/>
                </a:lnTo>
                <a:close/>
              </a:path>
              <a:path w="3893820" h="1682750">
                <a:moveTo>
                  <a:pt x="3879427" y="12826"/>
                </a:moveTo>
                <a:lnTo>
                  <a:pt x="3865245" y="12826"/>
                </a:lnTo>
                <a:lnTo>
                  <a:pt x="3875151" y="36194"/>
                </a:lnTo>
                <a:lnTo>
                  <a:pt x="3831943" y="54597"/>
                </a:lnTo>
                <a:lnTo>
                  <a:pt x="3803142" y="93217"/>
                </a:lnTo>
                <a:lnTo>
                  <a:pt x="3804411" y="101218"/>
                </a:lnTo>
                <a:lnTo>
                  <a:pt x="3815587" y="109600"/>
                </a:lnTo>
                <a:lnTo>
                  <a:pt x="3823588" y="108457"/>
                </a:lnTo>
                <a:lnTo>
                  <a:pt x="3827779" y="102742"/>
                </a:lnTo>
                <a:lnTo>
                  <a:pt x="3893438" y="14604"/>
                </a:lnTo>
                <a:lnTo>
                  <a:pt x="3879427" y="12826"/>
                </a:lnTo>
                <a:close/>
              </a:path>
              <a:path w="3893820" h="1682750">
                <a:moveTo>
                  <a:pt x="3847030" y="34349"/>
                </a:moveTo>
                <a:lnTo>
                  <a:pt x="3831943" y="54597"/>
                </a:lnTo>
                <a:lnTo>
                  <a:pt x="3873063" y="37083"/>
                </a:lnTo>
                <a:lnTo>
                  <a:pt x="3868674" y="37083"/>
                </a:lnTo>
                <a:lnTo>
                  <a:pt x="3847030" y="34349"/>
                </a:lnTo>
                <a:close/>
              </a:path>
              <a:path w="3893820" h="1682750">
                <a:moveTo>
                  <a:pt x="3860037" y="16890"/>
                </a:moveTo>
                <a:lnTo>
                  <a:pt x="3847030" y="34349"/>
                </a:lnTo>
                <a:lnTo>
                  <a:pt x="3868674" y="37083"/>
                </a:lnTo>
                <a:lnTo>
                  <a:pt x="3860037" y="16890"/>
                </a:lnTo>
                <a:close/>
              </a:path>
              <a:path w="3893820" h="1682750">
                <a:moveTo>
                  <a:pt x="3866967" y="16890"/>
                </a:moveTo>
                <a:lnTo>
                  <a:pt x="3860037" y="16890"/>
                </a:lnTo>
                <a:lnTo>
                  <a:pt x="3868674" y="37083"/>
                </a:lnTo>
                <a:lnTo>
                  <a:pt x="3873063" y="37083"/>
                </a:lnTo>
                <a:lnTo>
                  <a:pt x="3875151" y="36194"/>
                </a:lnTo>
                <a:lnTo>
                  <a:pt x="3866967" y="16890"/>
                </a:lnTo>
                <a:close/>
              </a:path>
              <a:path w="3893820" h="1682750">
                <a:moveTo>
                  <a:pt x="3865245" y="12826"/>
                </a:moveTo>
                <a:lnTo>
                  <a:pt x="3822106" y="31200"/>
                </a:lnTo>
                <a:lnTo>
                  <a:pt x="3847030" y="34349"/>
                </a:lnTo>
                <a:lnTo>
                  <a:pt x="3860037" y="16890"/>
                </a:lnTo>
                <a:lnTo>
                  <a:pt x="3866967" y="16890"/>
                </a:lnTo>
                <a:lnTo>
                  <a:pt x="3865245" y="12826"/>
                </a:lnTo>
                <a:close/>
              </a:path>
              <a:path w="3893820" h="1682750">
                <a:moveTo>
                  <a:pt x="3777360" y="0"/>
                </a:moveTo>
                <a:lnTo>
                  <a:pt x="3771010" y="4825"/>
                </a:lnTo>
                <a:lnTo>
                  <a:pt x="3769232" y="18795"/>
                </a:lnTo>
                <a:lnTo>
                  <a:pt x="3774185" y="25145"/>
                </a:lnTo>
                <a:lnTo>
                  <a:pt x="3822106" y="31200"/>
                </a:lnTo>
                <a:lnTo>
                  <a:pt x="3865245" y="12826"/>
                </a:lnTo>
                <a:lnTo>
                  <a:pt x="3879427" y="12826"/>
                </a:lnTo>
                <a:lnTo>
                  <a:pt x="3784346" y="761"/>
                </a:lnTo>
                <a:lnTo>
                  <a:pt x="37773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884034" y="713613"/>
            <a:ext cx="216979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latin typeface="Calibri"/>
                <a:cs typeface="Calibri"/>
              </a:rPr>
              <a:t>Atenção, </a:t>
            </a:r>
            <a:r>
              <a:rPr sz="1400" dirty="0">
                <a:latin typeface="Calibri"/>
                <a:cs typeface="Calibri"/>
              </a:rPr>
              <a:t>se </a:t>
            </a:r>
            <a:r>
              <a:rPr sz="1400" spc="-5" dirty="0">
                <a:latin typeface="Calibri"/>
                <a:cs typeface="Calibri"/>
              </a:rPr>
              <a:t>colocar mais </a:t>
            </a:r>
            <a:r>
              <a:rPr sz="1400" spc="-10" dirty="0">
                <a:latin typeface="Calibri"/>
                <a:cs typeface="Calibri"/>
              </a:rPr>
              <a:t>de </a:t>
            </a:r>
            <a:r>
              <a:rPr sz="1400" spc="-5" dirty="0">
                <a:latin typeface="Calibri"/>
                <a:cs typeface="Calibri"/>
              </a:rPr>
              <a:t> Uma instrução no JS, tem </a:t>
            </a:r>
            <a:r>
              <a:rPr sz="1400" spc="-10" dirty="0">
                <a:latin typeface="Calibri"/>
                <a:cs typeface="Calibri"/>
              </a:rPr>
              <a:t>que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lembrar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foi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ensinado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primeiro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semestre, após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instrução precisa do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255"/>
            <a:ext cx="51384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/>
              <a:t>Primeiro</a:t>
            </a:r>
            <a:r>
              <a:rPr sz="2200" spc="30" dirty="0"/>
              <a:t> </a:t>
            </a:r>
            <a:r>
              <a:rPr sz="2200" spc="-15" dirty="0"/>
              <a:t>projeto</a:t>
            </a:r>
            <a:r>
              <a:rPr sz="2200" spc="35" dirty="0"/>
              <a:t> </a:t>
            </a:r>
            <a:r>
              <a:rPr sz="2200" spc="-5" dirty="0"/>
              <a:t>– </a:t>
            </a:r>
            <a:r>
              <a:rPr sz="2200" spc="-10" dirty="0"/>
              <a:t>Criando</a:t>
            </a:r>
            <a:r>
              <a:rPr sz="2200" spc="10" dirty="0"/>
              <a:t> </a:t>
            </a:r>
            <a:r>
              <a:rPr sz="2200" spc="-5" dirty="0"/>
              <a:t>um</a:t>
            </a:r>
            <a:r>
              <a:rPr sz="2200" dirty="0"/>
              <a:t> </a:t>
            </a:r>
            <a:r>
              <a:rPr sz="2200" spc="-15" dirty="0"/>
              <a:t>novo</a:t>
            </a:r>
            <a:r>
              <a:rPr sz="2200" spc="20" dirty="0"/>
              <a:t> </a:t>
            </a:r>
            <a:r>
              <a:rPr sz="2200" spc="-15" dirty="0"/>
              <a:t>arquivo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5515736" y="98945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2282" y="120561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255"/>
            <a:ext cx="33013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/>
              <a:t>Primeiro</a:t>
            </a:r>
            <a:r>
              <a:rPr sz="2200" spc="20" dirty="0"/>
              <a:t> </a:t>
            </a:r>
            <a:r>
              <a:rPr sz="2200" spc="-15" dirty="0"/>
              <a:t>projeto</a:t>
            </a:r>
            <a:r>
              <a:rPr sz="2200" spc="20" dirty="0"/>
              <a:t> </a:t>
            </a:r>
            <a:r>
              <a:rPr sz="2200" spc="-5" dirty="0"/>
              <a:t>–</a:t>
            </a:r>
            <a:r>
              <a:rPr sz="2200" spc="-15" dirty="0"/>
              <a:t> </a:t>
            </a:r>
            <a:r>
              <a:rPr sz="2200" spc="-5" dirty="0"/>
              <a:t>Use</a:t>
            </a:r>
            <a:r>
              <a:rPr sz="2200" dirty="0"/>
              <a:t> </a:t>
            </a:r>
            <a:r>
              <a:rPr sz="2200" spc="-20" dirty="0"/>
              <a:t>State</a:t>
            </a:r>
            <a:endParaRPr sz="2200"/>
          </a:p>
        </p:txBody>
      </p:sp>
      <p:grpSp>
        <p:nvGrpSpPr>
          <p:cNvPr id="3" name="object 3"/>
          <p:cNvGrpSpPr/>
          <p:nvPr/>
        </p:nvGrpSpPr>
        <p:grpSpPr>
          <a:xfrm>
            <a:off x="89915" y="117347"/>
            <a:ext cx="9019540" cy="6408420"/>
            <a:chOff x="89915" y="117347"/>
            <a:chExt cx="9019540" cy="64084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3627" y="117347"/>
              <a:ext cx="3503676" cy="20147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15" y="2133599"/>
              <a:ext cx="9019032" cy="439216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20774" y="323468"/>
              <a:ext cx="3322954" cy="5131435"/>
            </a:xfrm>
            <a:custGeom>
              <a:avLst/>
              <a:gdLst/>
              <a:ahLst/>
              <a:cxnLst/>
              <a:rect l="l" t="t" r="r" b="b"/>
              <a:pathLst>
                <a:path w="3322954" h="5131435">
                  <a:moveTo>
                    <a:pt x="2304288" y="3753993"/>
                  </a:moveTo>
                  <a:lnTo>
                    <a:pt x="2190496" y="3780790"/>
                  </a:lnTo>
                  <a:lnTo>
                    <a:pt x="2186178" y="3787648"/>
                  </a:lnTo>
                  <a:lnTo>
                    <a:pt x="2189480" y="3801364"/>
                  </a:lnTo>
                  <a:lnTo>
                    <a:pt x="2196211" y="3805555"/>
                  </a:lnTo>
                  <a:lnTo>
                    <a:pt x="2243340" y="3794429"/>
                  </a:lnTo>
                  <a:lnTo>
                    <a:pt x="855345" y="5112893"/>
                  </a:lnTo>
                  <a:lnTo>
                    <a:pt x="872871" y="5131308"/>
                  </a:lnTo>
                  <a:lnTo>
                    <a:pt x="2260650" y="3812946"/>
                  </a:lnTo>
                  <a:lnTo>
                    <a:pt x="2249170" y="3852418"/>
                  </a:lnTo>
                  <a:lnTo>
                    <a:pt x="2247265" y="3859149"/>
                  </a:lnTo>
                  <a:lnTo>
                    <a:pt x="2251075" y="3866261"/>
                  </a:lnTo>
                  <a:lnTo>
                    <a:pt x="2257806" y="3868166"/>
                  </a:lnTo>
                  <a:lnTo>
                    <a:pt x="2264537" y="3870198"/>
                  </a:lnTo>
                  <a:lnTo>
                    <a:pt x="2271649" y="3866261"/>
                  </a:lnTo>
                  <a:lnTo>
                    <a:pt x="2273655" y="3859149"/>
                  </a:lnTo>
                  <a:lnTo>
                    <a:pt x="2301913" y="3762121"/>
                  </a:lnTo>
                  <a:lnTo>
                    <a:pt x="2304288" y="3753993"/>
                  </a:lnTo>
                  <a:close/>
                </a:path>
                <a:path w="3322954" h="5131435">
                  <a:moveTo>
                    <a:pt x="3322955" y="15240"/>
                  </a:moveTo>
                  <a:lnTo>
                    <a:pt x="3312909" y="10172"/>
                  </a:lnTo>
                  <a:lnTo>
                    <a:pt x="3303905" y="0"/>
                  </a:lnTo>
                  <a:lnTo>
                    <a:pt x="45377" y="2904464"/>
                  </a:lnTo>
                  <a:lnTo>
                    <a:pt x="60325" y="2858516"/>
                  </a:lnTo>
                  <a:lnTo>
                    <a:pt x="56642" y="2851277"/>
                  </a:lnTo>
                  <a:lnTo>
                    <a:pt x="43307" y="2846959"/>
                  </a:lnTo>
                  <a:lnTo>
                    <a:pt x="36195" y="2850642"/>
                  </a:lnTo>
                  <a:lnTo>
                    <a:pt x="0" y="2961894"/>
                  </a:lnTo>
                  <a:lnTo>
                    <a:pt x="35687" y="2954655"/>
                  </a:lnTo>
                  <a:lnTo>
                    <a:pt x="114681" y="2938653"/>
                  </a:lnTo>
                  <a:lnTo>
                    <a:pt x="119126" y="2931922"/>
                  </a:lnTo>
                  <a:lnTo>
                    <a:pt x="116332" y="2918206"/>
                  </a:lnTo>
                  <a:lnTo>
                    <a:pt x="109601" y="2913761"/>
                  </a:lnTo>
                  <a:lnTo>
                    <a:pt x="62293" y="2923362"/>
                  </a:lnTo>
                  <a:lnTo>
                    <a:pt x="3269386" y="64871"/>
                  </a:lnTo>
                  <a:lnTo>
                    <a:pt x="740625" y="5052098"/>
                  </a:lnTo>
                  <a:lnTo>
                    <a:pt x="738251" y="5010912"/>
                  </a:lnTo>
                  <a:lnTo>
                    <a:pt x="737743" y="5003800"/>
                  </a:lnTo>
                  <a:lnTo>
                    <a:pt x="731774" y="4998466"/>
                  </a:lnTo>
                  <a:lnTo>
                    <a:pt x="724789" y="4998974"/>
                  </a:lnTo>
                  <a:lnTo>
                    <a:pt x="717804" y="4999355"/>
                  </a:lnTo>
                  <a:lnTo>
                    <a:pt x="712470" y="5005324"/>
                  </a:lnTo>
                  <a:lnTo>
                    <a:pt x="712851" y="5012309"/>
                  </a:lnTo>
                  <a:lnTo>
                    <a:pt x="719328" y="5122164"/>
                  </a:lnTo>
                  <a:lnTo>
                    <a:pt x="745058" y="5105527"/>
                  </a:lnTo>
                  <a:lnTo>
                    <a:pt x="817626" y="5058664"/>
                  </a:lnTo>
                  <a:lnTo>
                    <a:pt x="819277" y="5050790"/>
                  </a:lnTo>
                  <a:lnTo>
                    <a:pt x="815467" y="5044948"/>
                  </a:lnTo>
                  <a:lnTo>
                    <a:pt x="811657" y="5038979"/>
                  </a:lnTo>
                  <a:lnTo>
                    <a:pt x="803783" y="5037328"/>
                  </a:lnTo>
                  <a:lnTo>
                    <a:pt x="763206" y="5063566"/>
                  </a:lnTo>
                  <a:lnTo>
                    <a:pt x="3322955" y="1524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255"/>
            <a:ext cx="33013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/>
              <a:t>Primeiro</a:t>
            </a:r>
            <a:r>
              <a:rPr sz="2200" spc="20" dirty="0"/>
              <a:t> </a:t>
            </a:r>
            <a:r>
              <a:rPr sz="2200" spc="-15" dirty="0"/>
              <a:t>projeto</a:t>
            </a:r>
            <a:r>
              <a:rPr sz="2200" spc="20" dirty="0"/>
              <a:t> </a:t>
            </a:r>
            <a:r>
              <a:rPr sz="2200" spc="-5" dirty="0"/>
              <a:t>–</a:t>
            </a:r>
            <a:r>
              <a:rPr sz="2200" spc="-15" dirty="0"/>
              <a:t> </a:t>
            </a:r>
            <a:r>
              <a:rPr sz="2200" spc="-5" dirty="0"/>
              <a:t>Use</a:t>
            </a:r>
            <a:r>
              <a:rPr sz="2200" dirty="0"/>
              <a:t> </a:t>
            </a:r>
            <a:r>
              <a:rPr sz="2200" spc="-20" dirty="0"/>
              <a:t>State</a:t>
            </a:r>
            <a:endParaRPr sz="2200"/>
          </a:p>
        </p:txBody>
      </p:sp>
      <p:grpSp>
        <p:nvGrpSpPr>
          <p:cNvPr id="3" name="object 3"/>
          <p:cNvGrpSpPr/>
          <p:nvPr/>
        </p:nvGrpSpPr>
        <p:grpSpPr>
          <a:xfrm>
            <a:off x="0" y="548640"/>
            <a:ext cx="9144000" cy="6120765"/>
            <a:chOff x="0" y="548640"/>
            <a:chExt cx="9144000" cy="6120765"/>
          </a:xfrm>
        </p:grpSpPr>
        <p:sp>
          <p:nvSpPr>
            <p:cNvPr id="4" name="object 4"/>
            <p:cNvSpPr/>
            <p:nvPr/>
          </p:nvSpPr>
          <p:spPr>
            <a:xfrm>
              <a:off x="3348989" y="2339720"/>
              <a:ext cx="3321050" cy="2962275"/>
            </a:xfrm>
            <a:custGeom>
              <a:avLst/>
              <a:gdLst/>
              <a:ahLst/>
              <a:cxnLst/>
              <a:rect l="l" t="t" r="r" b="b"/>
              <a:pathLst>
                <a:path w="3321050" h="2962275">
                  <a:moveTo>
                    <a:pt x="43307" y="2846959"/>
                  </a:moveTo>
                  <a:lnTo>
                    <a:pt x="36195" y="2850641"/>
                  </a:lnTo>
                  <a:lnTo>
                    <a:pt x="0" y="2961893"/>
                  </a:lnTo>
                  <a:lnTo>
                    <a:pt x="35689" y="2954654"/>
                  </a:lnTo>
                  <a:lnTo>
                    <a:pt x="27177" y="2954654"/>
                  </a:lnTo>
                  <a:lnTo>
                    <a:pt x="10287" y="2935604"/>
                  </a:lnTo>
                  <a:lnTo>
                    <a:pt x="45434" y="2904277"/>
                  </a:lnTo>
                  <a:lnTo>
                    <a:pt x="60325" y="2858516"/>
                  </a:lnTo>
                  <a:lnTo>
                    <a:pt x="56642" y="2851277"/>
                  </a:lnTo>
                  <a:lnTo>
                    <a:pt x="43307" y="2846959"/>
                  </a:lnTo>
                  <a:close/>
                </a:path>
                <a:path w="3321050" h="2962275">
                  <a:moveTo>
                    <a:pt x="45434" y="2904277"/>
                  </a:moveTo>
                  <a:lnTo>
                    <a:pt x="10287" y="2935604"/>
                  </a:lnTo>
                  <a:lnTo>
                    <a:pt x="27177" y="2954654"/>
                  </a:lnTo>
                  <a:lnTo>
                    <a:pt x="33447" y="2949066"/>
                  </a:lnTo>
                  <a:lnTo>
                    <a:pt x="30861" y="2949066"/>
                  </a:lnTo>
                  <a:lnTo>
                    <a:pt x="16256" y="2932684"/>
                  </a:lnTo>
                  <a:lnTo>
                    <a:pt x="37599" y="2928357"/>
                  </a:lnTo>
                  <a:lnTo>
                    <a:pt x="45434" y="2904277"/>
                  </a:lnTo>
                  <a:close/>
                </a:path>
                <a:path w="3321050" h="2962275">
                  <a:moveTo>
                    <a:pt x="109600" y="2913760"/>
                  </a:moveTo>
                  <a:lnTo>
                    <a:pt x="62301" y="2923349"/>
                  </a:lnTo>
                  <a:lnTo>
                    <a:pt x="27177" y="2954654"/>
                  </a:lnTo>
                  <a:lnTo>
                    <a:pt x="35689" y="2954654"/>
                  </a:lnTo>
                  <a:lnTo>
                    <a:pt x="114681" y="2938653"/>
                  </a:lnTo>
                  <a:lnTo>
                    <a:pt x="119125" y="2931922"/>
                  </a:lnTo>
                  <a:lnTo>
                    <a:pt x="116332" y="2918205"/>
                  </a:lnTo>
                  <a:lnTo>
                    <a:pt x="109600" y="2913760"/>
                  </a:lnTo>
                  <a:close/>
                </a:path>
                <a:path w="3321050" h="2962275">
                  <a:moveTo>
                    <a:pt x="37599" y="2928357"/>
                  </a:moveTo>
                  <a:lnTo>
                    <a:pt x="16256" y="2932684"/>
                  </a:lnTo>
                  <a:lnTo>
                    <a:pt x="30861" y="2949066"/>
                  </a:lnTo>
                  <a:lnTo>
                    <a:pt x="37599" y="2928357"/>
                  </a:lnTo>
                  <a:close/>
                </a:path>
                <a:path w="3321050" h="2962275">
                  <a:moveTo>
                    <a:pt x="62301" y="2923349"/>
                  </a:moveTo>
                  <a:lnTo>
                    <a:pt x="37599" y="2928357"/>
                  </a:lnTo>
                  <a:lnTo>
                    <a:pt x="30861" y="2949066"/>
                  </a:lnTo>
                  <a:lnTo>
                    <a:pt x="33447" y="2949066"/>
                  </a:lnTo>
                  <a:lnTo>
                    <a:pt x="62301" y="2923349"/>
                  </a:lnTo>
                  <a:close/>
                </a:path>
                <a:path w="3321050" h="2962275">
                  <a:moveTo>
                    <a:pt x="3303905" y="0"/>
                  </a:moveTo>
                  <a:lnTo>
                    <a:pt x="45434" y="2904277"/>
                  </a:lnTo>
                  <a:lnTo>
                    <a:pt x="37599" y="2928357"/>
                  </a:lnTo>
                  <a:lnTo>
                    <a:pt x="62301" y="2923349"/>
                  </a:lnTo>
                  <a:lnTo>
                    <a:pt x="3320795" y="19050"/>
                  </a:lnTo>
                  <a:lnTo>
                    <a:pt x="330390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523744"/>
              <a:ext cx="7917179" cy="41452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9312" y="548640"/>
              <a:ext cx="5504688" cy="231495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75994" y="1620011"/>
              <a:ext cx="4620895" cy="3765550"/>
            </a:xfrm>
            <a:custGeom>
              <a:avLst/>
              <a:gdLst/>
              <a:ahLst/>
              <a:cxnLst/>
              <a:rect l="l" t="t" r="r" b="b"/>
              <a:pathLst>
                <a:path w="4620895" h="3765550">
                  <a:moveTo>
                    <a:pt x="2880360" y="3105150"/>
                  </a:moveTo>
                  <a:lnTo>
                    <a:pt x="2858986" y="3098927"/>
                  </a:lnTo>
                  <a:lnTo>
                    <a:pt x="2768092" y="3072511"/>
                  </a:lnTo>
                  <a:lnTo>
                    <a:pt x="2760980" y="3076321"/>
                  </a:lnTo>
                  <a:lnTo>
                    <a:pt x="2759075" y="3083052"/>
                  </a:lnTo>
                  <a:lnTo>
                    <a:pt x="2757043" y="3089783"/>
                  </a:lnTo>
                  <a:lnTo>
                    <a:pt x="2760980" y="3096895"/>
                  </a:lnTo>
                  <a:lnTo>
                    <a:pt x="2807335" y="3110331"/>
                  </a:lnTo>
                  <a:lnTo>
                    <a:pt x="284988" y="3740912"/>
                  </a:lnTo>
                  <a:lnTo>
                    <a:pt x="291084" y="3765550"/>
                  </a:lnTo>
                  <a:lnTo>
                    <a:pt x="2813494" y="3134957"/>
                  </a:lnTo>
                  <a:lnTo>
                    <a:pt x="2783967" y="3163824"/>
                  </a:lnTo>
                  <a:lnTo>
                    <a:pt x="2778887" y="3168650"/>
                  </a:lnTo>
                  <a:lnTo>
                    <a:pt x="2778760" y="3176651"/>
                  </a:lnTo>
                  <a:lnTo>
                    <a:pt x="2788539" y="3186684"/>
                  </a:lnTo>
                  <a:lnTo>
                    <a:pt x="2796667" y="3186811"/>
                  </a:lnTo>
                  <a:lnTo>
                    <a:pt x="2880360" y="3105150"/>
                  </a:lnTo>
                  <a:close/>
                </a:path>
                <a:path w="4620895" h="3765550">
                  <a:moveTo>
                    <a:pt x="4320921" y="3466338"/>
                  </a:moveTo>
                  <a:lnTo>
                    <a:pt x="4298874" y="3455543"/>
                  </a:lnTo>
                  <a:lnTo>
                    <a:pt x="4215892" y="3414903"/>
                  </a:lnTo>
                  <a:lnTo>
                    <a:pt x="4208272" y="3417570"/>
                  </a:lnTo>
                  <a:lnTo>
                    <a:pt x="4205097" y="3423793"/>
                  </a:lnTo>
                  <a:lnTo>
                    <a:pt x="4202049" y="3430143"/>
                  </a:lnTo>
                  <a:lnTo>
                    <a:pt x="4204716" y="3437763"/>
                  </a:lnTo>
                  <a:lnTo>
                    <a:pt x="4248086" y="3458972"/>
                  </a:lnTo>
                  <a:lnTo>
                    <a:pt x="1367663" y="3669665"/>
                  </a:lnTo>
                  <a:lnTo>
                    <a:pt x="1369441" y="3695065"/>
                  </a:lnTo>
                  <a:lnTo>
                    <a:pt x="4249953" y="3484245"/>
                  </a:lnTo>
                  <a:lnTo>
                    <a:pt x="4215892" y="3507613"/>
                  </a:lnTo>
                  <a:lnTo>
                    <a:pt x="4210050" y="3511550"/>
                  </a:lnTo>
                  <a:lnTo>
                    <a:pt x="4208653" y="3519424"/>
                  </a:lnTo>
                  <a:lnTo>
                    <a:pt x="4212590" y="3525266"/>
                  </a:lnTo>
                  <a:lnTo>
                    <a:pt x="4216527" y="3530981"/>
                  </a:lnTo>
                  <a:lnTo>
                    <a:pt x="4224401" y="3532505"/>
                  </a:lnTo>
                  <a:lnTo>
                    <a:pt x="4230243" y="3528568"/>
                  </a:lnTo>
                  <a:lnTo>
                    <a:pt x="4320921" y="3466338"/>
                  </a:lnTo>
                  <a:close/>
                </a:path>
                <a:path w="4620895" h="3765550">
                  <a:moveTo>
                    <a:pt x="4620641" y="292227"/>
                  </a:moveTo>
                  <a:lnTo>
                    <a:pt x="4508957" y="68770"/>
                  </a:lnTo>
                  <a:lnTo>
                    <a:pt x="4549267" y="95123"/>
                  </a:lnTo>
                  <a:lnTo>
                    <a:pt x="4557141" y="93472"/>
                  </a:lnTo>
                  <a:lnTo>
                    <a:pt x="4561078" y="87630"/>
                  </a:lnTo>
                  <a:lnTo>
                    <a:pt x="4564888" y="81788"/>
                  </a:lnTo>
                  <a:lnTo>
                    <a:pt x="4563237" y="73914"/>
                  </a:lnTo>
                  <a:lnTo>
                    <a:pt x="4490961" y="26670"/>
                  </a:lnTo>
                  <a:lnTo>
                    <a:pt x="4466031" y="10375"/>
                  </a:lnTo>
                  <a:lnTo>
                    <a:pt x="4457446" y="254"/>
                  </a:lnTo>
                  <a:lnTo>
                    <a:pt x="4457103" y="546"/>
                  </a:lnTo>
                  <a:lnTo>
                    <a:pt x="4456684" y="0"/>
                  </a:lnTo>
                  <a:lnTo>
                    <a:pt x="48679" y="3483584"/>
                  </a:lnTo>
                  <a:lnTo>
                    <a:pt x="63754" y="3445256"/>
                  </a:lnTo>
                  <a:lnTo>
                    <a:pt x="66294" y="3438652"/>
                  </a:lnTo>
                  <a:lnTo>
                    <a:pt x="63119" y="3431286"/>
                  </a:lnTo>
                  <a:lnTo>
                    <a:pt x="50038" y="3426206"/>
                  </a:lnTo>
                  <a:lnTo>
                    <a:pt x="42672" y="3429381"/>
                  </a:lnTo>
                  <a:lnTo>
                    <a:pt x="40132" y="3435985"/>
                  </a:lnTo>
                  <a:lnTo>
                    <a:pt x="0" y="3538347"/>
                  </a:lnTo>
                  <a:lnTo>
                    <a:pt x="39243" y="3532759"/>
                  </a:lnTo>
                  <a:lnTo>
                    <a:pt x="108839" y="3522853"/>
                  </a:lnTo>
                  <a:lnTo>
                    <a:pt x="115824" y="3521964"/>
                  </a:lnTo>
                  <a:lnTo>
                    <a:pt x="120650" y="3515487"/>
                  </a:lnTo>
                  <a:lnTo>
                    <a:pt x="118618" y="3501644"/>
                  </a:lnTo>
                  <a:lnTo>
                    <a:pt x="112268" y="3496818"/>
                  </a:lnTo>
                  <a:lnTo>
                    <a:pt x="105283" y="3497707"/>
                  </a:lnTo>
                  <a:lnTo>
                    <a:pt x="64414" y="3503536"/>
                  </a:lnTo>
                  <a:lnTo>
                    <a:pt x="3952049" y="431076"/>
                  </a:lnTo>
                  <a:lnTo>
                    <a:pt x="119824" y="3697859"/>
                  </a:lnTo>
                  <a:lnTo>
                    <a:pt x="133477" y="3658997"/>
                  </a:lnTo>
                  <a:lnTo>
                    <a:pt x="135763" y="3652266"/>
                  </a:lnTo>
                  <a:lnTo>
                    <a:pt x="132207" y="3645027"/>
                  </a:lnTo>
                  <a:lnTo>
                    <a:pt x="118999" y="3640455"/>
                  </a:lnTo>
                  <a:lnTo>
                    <a:pt x="111760" y="3643884"/>
                  </a:lnTo>
                  <a:lnTo>
                    <a:pt x="109474" y="3650488"/>
                  </a:lnTo>
                  <a:lnTo>
                    <a:pt x="73152" y="3754374"/>
                  </a:lnTo>
                  <a:lnTo>
                    <a:pt x="110629" y="3747643"/>
                  </a:lnTo>
                  <a:lnTo>
                    <a:pt x="188201" y="3733673"/>
                  </a:lnTo>
                  <a:lnTo>
                    <a:pt x="192913" y="3727069"/>
                  </a:lnTo>
                  <a:lnTo>
                    <a:pt x="190373" y="3713226"/>
                  </a:lnTo>
                  <a:lnTo>
                    <a:pt x="183769" y="3708654"/>
                  </a:lnTo>
                  <a:lnTo>
                    <a:pt x="136245" y="3717239"/>
                  </a:lnTo>
                  <a:lnTo>
                    <a:pt x="4464151" y="27813"/>
                  </a:lnTo>
                  <a:lnTo>
                    <a:pt x="4458208" y="119634"/>
                  </a:lnTo>
                  <a:lnTo>
                    <a:pt x="4457700" y="126619"/>
                  </a:lnTo>
                  <a:lnTo>
                    <a:pt x="4463034" y="132715"/>
                  </a:lnTo>
                  <a:lnTo>
                    <a:pt x="4470019" y="133096"/>
                  </a:lnTo>
                  <a:lnTo>
                    <a:pt x="4477131" y="133604"/>
                  </a:lnTo>
                  <a:lnTo>
                    <a:pt x="4483100" y="128270"/>
                  </a:lnTo>
                  <a:lnTo>
                    <a:pt x="4483709" y="119634"/>
                  </a:lnTo>
                  <a:lnTo>
                    <a:pt x="4486211" y="80137"/>
                  </a:lnTo>
                  <a:lnTo>
                    <a:pt x="4598035" y="303657"/>
                  </a:lnTo>
                  <a:lnTo>
                    <a:pt x="4620641" y="29222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02437" y="710260"/>
            <a:ext cx="297688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 atributo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react</a:t>
            </a:r>
            <a:r>
              <a:rPr sz="1800" dirty="0">
                <a:latin typeface="Calibri"/>
                <a:cs typeface="Calibri"/>
              </a:rPr>
              <a:t> é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conhecido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como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255"/>
            <a:ext cx="25571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/>
              <a:t>O</a:t>
            </a:r>
            <a:r>
              <a:rPr sz="2200" spc="-20" dirty="0"/>
              <a:t> </a:t>
            </a:r>
            <a:r>
              <a:rPr sz="2200" spc="-5" dirty="0"/>
              <a:t>que</a:t>
            </a:r>
            <a:r>
              <a:rPr sz="2200" spc="-25" dirty="0"/>
              <a:t> </a:t>
            </a:r>
            <a:r>
              <a:rPr sz="2200" spc="-10" dirty="0"/>
              <a:t>iremos</a:t>
            </a:r>
            <a:r>
              <a:rPr sz="2200" spc="-15" dirty="0"/>
              <a:t> </a:t>
            </a:r>
            <a:r>
              <a:rPr sz="2200" spc="-10" dirty="0"/>
              <a:t>precisar</a:t>
            </a:r>
            <a:endParaRPr sz="2200"/>
          </a:p>
        </p:txBody>
      </p:sp>
      <p:grpSp>
        <p:nvGrpSpPr>
          <p:cNvPr id="3" name="object 3"/>
          <p:cNvGrpSpPr/>
          <p:nvPr/>
        </p:nvGrpSpPr>
        <p:grpSpPr>
          <a:xfrm>
            <a:off x="297688" y="3034792"/>
            <a:ext cx="4083685" cy="3157220"/>
            <a:chOff x="297688" y="3034792"/>
            <a:chExt cx="4083685" cy="31572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088" y="3060192"/>
              <a:ext cx="4032504" cy="31059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10388" y="3047492"/>
              <a:ext cx="4058285" cy="3131820"/>
            </a:xfrm>
            <a:custGeom>
              <a:avLst/>
              <a:gdLst/>
              <a:ahLst/>
              <a:cxnLst/>
              <a:rect l="l" t="t" r="r" b="b"/>
              <a:pathLst>
                <a:path w="4058285" h="3131820">
                  <a:moveTo>
                    <a:pt x="0" y="3131312"/>
                  </a:moveTo>
                  <a:lnTo>
                    <a:pt x="4057904" y="3131312"/>
                  </a:lnTo>
                  <a:lnTo>
                    <a:pt x="4057904" y="0"/>
                  </a:lnTo>
                  <a:lnTo>
                    <a:pt x="0" y="0"/>
                  </a:lnTo>
                  <a:lnTo>
                    <a:pt x="0" y="313131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763008" y="3034792"/>
            <a:ext cx="4083685" cy="3180080"/>
            <a:chOff x="4763008" y="3034792"/>
            <a:chExt cx="4083685" cy="318008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8408" y="3060192"/>
              <a:ext cx="4032503" cy="312877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75708" y="3047492"/>
              <a:ext cx="4058285" cy="3154680"/>
            </a:xfrm>
            <a:custGeom>
              <a:avLst/>
              <a:gdLst/>
              <a:ahLst/>
              <a:cxnLst/>
              <a:rect l="l" t="t" r="r" b="b"/>
              <a:pathLst>
                <a:path w="4058284" h="3154679">
                  <a:moveTo>
                    <a:pt x="0" y="3154172"/>
                  </a:moveTo>
                  <a:lnTo>
                    <a:pt x="4057903" y="3154172"/>
                  </a:lnTo>
                  <a:lnTo>
                    <a:pt x="4057903" y="0"/>
                  </a:lnTo>
                  <a:lnTo>
                    <a:pt x="0" y="0"/>
                  </a:lnTo>
                  <a:lnTo>
                    <a:pt x="0" y="315417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02437" y="6175349"/>
            <a:ext cx="7526655" cy="588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77865" algn="l"/>
              </a:tabLst>
            </a:pPr>
            <a:r>
              <a:rPr sz="1800" spc="-10" dirty="0">
                <a:latin typeface="Calibri"/>
                <a:cs typeface="Calibri"/>
              </a:rPr>
              <a:t>https://code.visualstudio.com/download	</a:t>
            </a:r>
            <a:r>
              <a:rPr sz="1800" spc="-20" dirty="0">
                <a:latin typeface="Calibri"/>
                <a:cs typeface="Calibri"/>
              </a:rPr>
              <a:t>https://cmder.net/</a:t>
            </a:r>
            <a:endParaRPr sz="1800">
              <a:latin typeface="Calibri"/>
              <a:cs typeface="Calibri"/>
            </a:endParaRPr>
          </a:p>
          <a:p>
            <a:pPr marL="2696210">
              <a:lnSpc>
                <a:spcPct val="100000"/>
              </a:lnSpc>
              <a:spcBef>
                <a:spcPts val="105"/>
              </a:spcBef>
            </a:pPr>
            <a:r>
              <a:rPr sz="1800" spc="-15" dirty="0">
                <a:latin typeface="Calibri"/>
                <a:cs typeface="Calibri"/>
              </a:rPr>
              <a:t>Site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oficial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React: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https://pt-br.reactjs.org/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78048" y="0"/>
            <a:ext cx="5960110" cy="2649855"/>
            <a:chOff x="3178048" y="0"/>
            <a:chExt cx="5960110" cy="264985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3448" y="0"/>
              <a:ext cx="3672840" cy="261213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190748" y="758"/>
              <a:ext cx="3698240" cy="2624455"/>
            </a:xfrm>
            <a:custGeom>
              <a:avLst/>
              <a:gdLst/>
              <a:ahLst/>
              <a:cxnLst/>
              <a:rect l="l" t="t" r="r" b="b"/>
              <a:pathLst>
                <a:path w="3698240" h="2624455">
                  <a:moveTo>
                    <a:pt x="0" y="2624077"/>
                  </a:moveTo>
                  <a:lnTo>
                    <a:pt x="3698240" y="2624077"/>
                  </a:lnTo>
                  <a:lnTo>
                    <a:pt x="3698240" y="0"/>
                  </a:lnTo>
                </a:path>
                <a:path w="3698240" h="2624455">
                  <a:moveTo>
                    <a:pt x="0" y="0"/>
                  </a:moveTo>
                  <a:lnTo>
                    <a:pt x="0" y="262407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67956" y="548640"/>
              <a:ext cx="1869948" cy="142798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784344" y="1246250"/>
              <a:ext cx="2485390" cy="1042669"/>
            </a:xfrm>
            <a:custGeom>
              <a:avLst/>
              <a:gdLst/>
              <a:ahLst/>
              <a:cxnLst/>
              <a:rect l="l" t="t" r="r" b="b"/>
              <a:pathLst>
                <a:path w="2485390" h="1042669">
                  <a:moveTo>
                    <a:pt x="2413389" y="31910"/>
                  </a:moveTo>
                  <a:lnTo>
                    <a:pt x="0" y="1019048"/>
                  </a:lnTo>
                  <a:lnTo>
                    <a:pt x="9651" y="1042670"/>
                  </a:lnTo>
                  <a:lnTo>
                    <a:pt x="2423057" y="55350"/>
                  </a:lnTo>
                  <a:lnTo>
                    <a:pt x="2438350" y="35430"/>
                  </a:lnTo>
                  <a:lnTo>
                    <a:pt x="2413389" y="31910"/>
                  </a:lnTo>
                  <a:close/>
                </a:path>
                <a:path w="2485390" h="1042669">
                  <a:moveTo>
                    <a:pt x="2468818" y="14097"/>
                  </a:moveTo>
                  <a:lnTo>
                    <a:pt x="2456941" y="14097"/>
                  </a:lnTo>
                  <a:lnTo>
                    <a:pt x="2466466" y="37591"/>
                  </a:lnTo>
                  <a:lnTo>
                    <a:pt x="2423057" y="55350"/>
                  </a:lnTo>
                  <a:lnTo>
                    <a:pt x="2397886" y="88137"/>
                  </a:lnTo>
                  <a:lnTo>
                    <a:pt x="2393696" y="93725"/>
                  </a:lnTo>
                  <a:lnTo>
                    <a:pt x="2394711" y="101726"/>
                  </a:lnTo>
                  <a:lnTo>
                    <a:pt x="2400300" y="105918"/>
                  </a:lnTo>
                  <a:lnTo>
                    <a:pt x="2405887" y="110236"/>
                  </a:lnTo>
                  <a:lnTo>
                    <a:pt x="2413761" y="109220"/>
                  </a:lnTo>
                  <a:lnTo>
                    <a:pt x="2485008" y="16383"/>
                  </a:lnTo>
                  <a:lnTo>
                    <a:pt x="2468818" y="14097"/>
                  </a:lnTo>
                  <a:close/>
                </a:path>
                <a:path w="2485390" h="1042669">
                  <a:moveTo>
                    <a:pt x="2438350" y="35430"/>
                  </a:moveTo>
                  <a:lnTo>
                    <a:pt x="2423057" y="55350"/>
                  </a:lnTo>
                  <a:lnTo>
                    <a:pt x="2464293" y="38481"/>
                  </a:lnTo>
                  <a:lnTo>
                    <a:pt x="2459989" y="38481"/>
                  </a:lnTo>
                  <a:lnTo>
                    <a:pt x="2438350" y="35430"/>
                  </a:lnTo>
                  <a:close/>
                </a:path>
                <a:path w="2485390" h="1042669">
                  <a:moveTo>
                    <a:pt x="2451607" y="18161"/>
                  </a:moveTo>
                  <a:lnTo>
                    <a:pt x="2438350" y="35430"/>
                  </a:lnTo>
                  <a:lnTo>
                    <a:pt x="2459989" y="38481"/>
                  </a:lnTo>
                  <a:lnTo>
                    <a:pt x="2451607" y="18161"/>
                  </a:lnTo>
                  <a:close/>
                </a:path>
                <a:path w="2485390" h="1042669">
                  <a:moveTo>
                    <a:pt x="2458589" y="18161"/>
                  </a:moveTo>
                  <a:lnTo>
                    <a:pt x="2451607" y="18161"/>
                  </a:lnTo>
                  <a:lnTo>
                    <a:pt x="2459989" y="38481"/>
                  </a:lnTo>
                  <a:lnTo>
                    <a:pt x="2464293" y="38481"/>
                  </a:lnTo>
                  <a:lnTo>
                    <a:pt x="2466466" y="37591"/>
                  </a:lnTo>
                  <a:lnTo>
                    <a:pt x="2458589" y="18161"/>
                  </a:lnTo>
                  <a:close/>
                </a:path>
                <a:path w="2485390" h="1042669">
                  <a:moveTo>
                    <a:pt x="2456941" y="14097"/>
                  </a:moveTo>
                  <a:lnTo>
                    <a:pt x="2413389" y="31910"/>
                  </a:lnTo>
                  <a:lnTo>
                    <a:pt x="2438350" y="35430"/>
                  </a:lnTo>
                  <a:lnTo>
                    <a:pt x="2451607" y="18161"/>
                  </a:lnTo>
                  <a:lnTo>
                    <a:pt x="2458589" y="18161"/>
                  </a:lnTo>
                  <a:lnTo>
                    <a:pt x="2456941" y="14097"/>
                  </a:lnTo>
                  <a:close/>
                </a:path>
                <a:path w="2485390" h="1042669">
                  <a:moveTo>
                    <a:pt x="2369184" y="0"/>
                  </a:moveTo>
                  <a:lnTo>
                    <a:pt x="2362707" y="4952"/>
                  </a:lnTo>
                  <a:lnTo>
                    <a:pt x="2361819" y="11811"/>
                  </a:lnTo>
                  <a:lnTo>
                    <a:pt x="2360803" y="18796"/>
                  </a:lnTo>
                  <a:lnTo>
                    <a:pt x="2365629" y="25146"/>
                  </a:lnTo>
                  <a:lnTo>
                    <a:pt x="2413389" y="31910"/>
                  </a:lnTo>
                  <a:lnTo>
                    <a:pt x="2456941" y="14097"/>
                  </a:lnTo>
                  <a:lnTo>
                    <a:pt x="2468818" y="14097"/>
                  </a:lnTo>
                  <a:lnTo>
                    <a:pt x="236918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88434" y="2654884"/>
            <a:ext cx="21431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https://nodejs.org/en/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08694" y="2104644"/>
            <a:ext cx="5263515" cy="1007110"/>
            <a:chOff x="2308694" y="2104644"/>
            <a:chExt cx="5263515" cy="10071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08694" y="2387039"/>
              <a:ext cx="703713" cy="3279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3116" y="2104644"/>
              <a:ext cx="822197" cy="100660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63824" y="2104644"/>
              <a:ext cx="3350514" cy="10066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19216" y="2104644"/>
              <a:ext cx="1652778" cy="100660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FIM</a:t>
            </a:r>
            <a:r>
              <a:rPr spc="-1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15" dirty="0"/>
              <a:t>Introdução</a:t>
            </a:r>
            <a:r>
              <a:rPr dirty="0"/>
              <a:t> ao</a:t>
            </a:r>
            <a:r>
              <a:rPr spc="-15" dirty="0"/>
              <a:t> React</a:t>
            </a:r>
          </a:p>
          <a:p>
            <a:pPr marL="393700" algn="ctr">
              <a:lnSpc>
                <a:spcPct val="100000"/>
              </a:lnSpc>
              <a:spcBef>
                <a:spcPts val="25"/>
              </a:spcBef>
            </a:pPr>
            <a:r>
              <a:rPr sz="3200" b="0" spc="-10" dirty="0">
                <a:latin typeface="Calibri"/>
                <a:cs typeface="Calibri"/>
              </a:rPr>
              <a:t>Instalar</a:t>
            </a:r>
            <a:r>
              <a:rPr sz="3200" b="0" spc="1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e</a:t>
            </a:r>
            <a:r>
              <a:rPr sz="3200" b="0" spc="-2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criar</a:t>
            </a:r>
            <a:r>
              <a:rPr sz="3200" b="0" spc="-2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o</a:t>
            </a:r>
            <a:r>
              <a:rPr sz="3200" b="0" spc="-10" dirty="0">
                <a:latin typeface="Calibri"/>
                <a:cs typeface="Calibri"/>
              </a:rPr>
              <a:t> primeiro </a:t>
            </a:r>
            <a:r>
              <a:rPr sz="3200" b="0" spc="-20" dirty="0">
                <a:latin typeface="Calibri"/>
                <a:cs typeface="Calibri"/>
              </a:rPr>
              <a:t>projeto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908047" cy="173888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4924" y="2364265"/>
            <a:ext cx="1652277" cy="35527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25315" y="2209546"/>
            <a:ext cx="1689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Exercício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08047" cy="17388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0685" y="3030092"/>
            <a:ext cx="8895715" cy="3086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041015" algn="r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Calibri"/>
                <a:cs typeface="Calibri"/>
              </a:rPr>
              <a:t>Criar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mesmo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conteúdo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desse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projeto, </a:t>
            </a:r>
            <a:r>
              <a:rPr sz="2500" spc="-5" dirty="0">
                <a:latin typeface="Calibri"/>
                <a:cs typeface="Calibri"/>
              </a:rPr>
              <a:t>após;</a:t>
            </a:r>
            <a:endParaRPr sz="2500">
              <a:latin typeface="Calibri"/>
              <a:cs typeface="Calibri"/>
            </a:endParaRPr>
          </a:p>
          <a:p>
            <a:pPr marL="167640" marR="3033395" indent="-167640" algn="r">
              <a:lnSpc>
                <a:spcPct val="100000"/>
              </a:lnSpc>
              <a:buChar char="-"/>
              <a:tabLst>
                <a:tab pos="167640" algn="l"/>
              </a:tabLst>
            </a:pPr>
            <a:r>
              <a:rPr sz="2500" spc="-5" dirty="0">
                <a:latin typeface="Calibri"/>
                <a:cs typeface="Calibri"/>
              </a:rPr>
              <a:t>Criar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arquivo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NovoConteudoDois.js</a:t>
            </a:r>
            <a:endParaRPr sz="2500">
              <a:latin typeface="Calibri"/>
              <a:cs typeface="Calibri"/>
            </a:endParaRPr>
          </a:p>
          <a:p>
            <a:pPr marL="1094740" indent="-167640">
              <a:lnSpc>
                <a:spcPct val="100000"/>
              </a:lnSpc>
              <a:buChar char="-"/>
              <a:tabLst>
                <a:tab pos="1094740" algn="l"/>
              </a:tabLst>
            </a:pPr>
            <a:r>
              <a:rPr sz="2500" dirty="0">
                <a:latin typeface="Calibri"/>
                <a:cs typeface="Calibri"/>
              </a:rPr>
              <a:t>Inserir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-15" dirty="0">
                <a:latin typeface="Calibri"/>
                <a:cs typeface="Calibri"/>
              </a:rPr>
              <a:t> tag</a:t>
            </a:r>
            <a:r>
              <a:rPr sz="2500" spc="-5" dirty="0">
                <a:latin typeface="Calibri"/>
                <a:cs typeface="Calibri"/>
              </a:rPr>
              <a:t> &lt;h3&gt; </a:t>
            </a:r>
            <a:r>
              <a:rPr sz="2500" spc="-15" dirty="0">
                <a:latin typeface="Calibri"/>
                <a:cs typeface="Calibri"/>
              </a:rPr>
              <a:t>com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frase:</a:t>
            </a:r>
            <a:endParaRPr sz="25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2500" spc="-5" dirty="0">
                <a:latin typeface="Calibri"/>
                <a:cs typeface="Calibri"/>
              </a:rPr>
              <a:t>-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Exercício,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retorno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do</a:t>
            </a:r>
            <a:r>
              <a:rPr sz="2500" spc="-15" dirty="0">
                <a:latin typeface="Calibri"/>
                <a:cs typeface="Calibri"/>
              </a:rPr>
              <a:t> texto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em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tela.</a:t>
            </a:r>
            <a:endParaRPr sz="2500">
              <a:latin typeface="Calibri"/>
              <a:cs typeface="Calibri"/>
            </a:endParaRPr>
          </a:p>
          <a:p>
            <a:pPr marL="1094740" indent="-167640">
              <a:lnSpc>
                <a:spcPct val="100000"/>
              </a:lnSpc>
              <a:buChar char="-"/>
              <a:tabLst>
                <a:tab pos="1094740" algn="l"/>
              </a:tabLst>
            </a:pPr>
            <a:r>
              <a:rPr sz="2500" spc="-5" dirty="0">
                <a:latin typeface="Calibri"/>
                <a:cs typeface="Calibri"/>
              </a:rPr>
              <a:t>No </a:t>
            </a:r>
            <a:r>
              <a:rPr sz="2500" spc="-10" dirty="0">
                <a:latin typeface="Calibri"/>
                <a:cs typeface="Calibri"/>
              </a:rPr>
              <a:t>arquivo</a:t>
            </a:r>
            <a:r>
              <a:rPr sz="2500" spc="-5" dirty="0">
                <a:latin typeface="Calibri"/>
                <a:cs typeface="Calibri"/>
              </a:rPr>
              <a:t> App.js,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na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className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80" dirty="0">
                <a:latin typeface="Calibri"/>
                <a:cs typeface="Calibri"/>
              </a:rPr>
              <a:t>“App”,</a:t>
            </a:r>
            <a:endParaRPr sz="2500">
              <a:latin typeface="Calibri"/>
              <a:cs typeface="Calibri"/>
            </a:endParaRPr>
          </a:p>
          <a:p>
            <a:pPr marL="927100" marR="871219">
              <a:lnSpc>
                <a:spcPct val="100000"/>
              </a:lnSpc>
            </a:pPr>
            <a:r>
              <a:rPr sz="2500" spc="-5" dirty="0">
                <a:latin typeface="Calibri"/>
                <a:cs typeface="Calibri"/>
              </a:rPr>
              <a:t>inserir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chamada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do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NovoConteudoDois.js,</a:t>
            </a:r>
            <a:r>
              <a:rPr sz="2500" spc="-20" dirty="0">
                <a:latin typeface="Calibri"/>
                <a:cs typeface="Calibri"/>
              </a:rPr>
              <a:t> através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da 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utilização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da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tag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&lt;NovoConteudoDois&gt;,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igual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ao</a:t>
            </a:r>
            <a:r>
              <a:rPr sz="2500" spc="-10" dirty="0">
                <a:latin typeface="Calibri"/>
                <a:cs typeface="Calibri"/>
              </a:rPr>
              <a:t> que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foi</a:t>
            </a:r>
            <a:endParaRPr sz="25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Calibri"/>
                <a:cs typeface="Calibri"/>
              </a:rPr>
              <a:t>apresentado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pelo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35" dirty="0">
                <a:latin typeface="Calibri"/>
                <a:cs typeface="Calibri"/>
              </a:rPr>
              <a:t>professor,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utilizando</a:t>
            </a:r>
            <a:r>
              <a:rPr sz="2500" spc="-5" dirty="0">
                <a:latin typeface="Calibri"/>
                <a:cs typeface="Calibri"/>
              </a:rPr>
              <a:t> a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tag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&lt;NovoConteudo&gt;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6635368"/>
            <a:ext cx="252222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Professor</a:t>
            </a:r>
            <a:r>
              <a:rPr sz="1500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Rafael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A6A6A6"/>
                </a:solidFill>
                <a:latin typeface="Calibri"/>
                <a:cs typeface="Calibri"/>
              </a:rPr>
              <a:t>Martins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A6A6A6"/>
                </a:solidFill>
                <a:latin typeface="Calibri"/>
                <a:cs typeface="Calibri"/>
              </a:rPr>
              <a:t>Ronqui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15460" y="2104644"/>
            <a:ext cx="4432935" cy="1007110"/>
            <a:chOff x="2715460" y="2104644"/>
            <a:chExt cx="4432935" cy="10071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5460" y="2368820"/>
              <a:ext cx="2977854" cy="42359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5544" y="2104644"/>
              <a:ext cx="1652777" cy="100660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algn="ctr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Continuação</a:t>
            </a:r>
            <a:r>
              <a:rPr spc="-5" dirty="0"/>
              <a:t> </a:t>
            </a:r>
            <a:r>
              <a:rPr dirty="0"/>
              <a:t>do</a:t>
            </a:r>
            <a:r>
              <a:rPr spc="-15" dirty="0"/>
              <a:t> React</a:t>
            </a:r>
          </a:p>
          <a:p>
            <a:pPr marL="391795" algn="ctr">
              <a:lnSpc>
                <a:spcPct val="100000"/>
              </a:lnSpc>
              <a:spcBef>
                <a:spcPts val="25"/>
              </a:spcBef>
            </a:pPr>
            <a:r>
              <a:rPr sz="3200" b="0" spc="-10" dirty="0">
                <a:latin typeface="Calibri"/>
                <a:cs typeface="Calibri"/>
              </a:rPr>
              <a:t>Entendendo</a:t>
            </a:r>
            <a:r>
              <a:rPr sz="3200" b="0" spc="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os</a:t>
            </a:r>
            <a:r>
              <a:rPr sz="3200" b="0" spc="-5" dirty="0">
                <a:latin typeface="Calibri"/>
                <a:cs typeface="Calibri"/>
              </a:rPr>
              <a:t> </a:t>
            </a:r>
            <a:r>
              <a:rPr sz="3200" b="0" spc="-15" dirty="0">
                <a:latin typeface="Calibri"/>
                <a:cs typeface="Calibri"/>
              </a:rPr>
              <a:t>arquivos</a:t>
            </a:r>
            <a:r>
              <a:rPr sz="3200" b="0" spc="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do</a:t>
            </a:r>
            <a:r>
              <a:rPr sz="3200" b="0" spc="-5" dirty="0">
                <a:latin typeface="Calibri"/>
                <a:cs typeface="Calibri"/>
              </a:rPr>
              <a:t> </a:t>
            </a:r>
            <a:r>
              <a:rPr sz="3200" b="0" spc="-20" dirty="0">
                <a:latin typeface="Calibri"/>
                <a:cs typeface="Calibri"/>
              </a:rPr>
              <a:t>projeto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08047" cy="173888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8739" y="6635368"/>
            <a:ext cx="252222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Professor</a:t>
            </a:r>
            <a:r>
              <a:rPr sz="1500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Rafael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A6A6A6"/>
                </a:solidFill>
                <a:latin typeface="Calibri"/>
                <a:cs typeface="Calibri"/>
              </a:rPr>
              <a:t>Martins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A6A6A6"/>
                </a:solidFill>
                <a:latin typeface="Calibri"/>
                <a:cs typeface="Calibri"/>
              </a:rPr>
              <a:t>Ronqui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6255"/>
            <a:ext cx="332612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/>
              <a:t>Estrutura</a:t>
            </a:r>
            <a:r>
              <a:rPr sz="2200" spc="25" dirty="0"/>
              <a:t> </a:t>
            </a:r>
            <a:r>
              <a:rPr sz="2200" spc="-5" dirty="0"/>
              <a:t>–</a:t>
            </a:r>
            <a:r>
              <a:rPr sz="2200" spc="-15" dirty="0"/>
              <a:t> src:</a:t>
            </a:r>
            <a:r>
              <a:rPr sz="2200" spc="5" dirty="0"/>
              <a:t> </a:t>
            </a:r>
            <a:r>
              <a:rPr sz="2200" spc="-10" dirty="0"/>
              <a:t>package.json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330200" y="566673"/>
            <a:ext cx="6308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É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descritivo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das </a:t>
            </a:r>
            <a:r>
              <a:rPr sz="1800" spc="-10" dirty="0">
                <a:latin typeface="Calibri"/>
                <a:cs typeface="Calibri"/>
              </a:rPr>
              <a:t>configurações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básicas do</a:t>
            </a:r>
            <a:r>
              <a:rPr sz="1800" spc="-10" dirty="0">
                <a:latin typeface="Calibri"/>
                <a:cs typeface="Calibri"/>
              </a:rPr>
              <a:t> projeto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depências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1639" y="981455"/>
            <a:ext cx="6024371" cy="471830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739" y="5968390"/>
            <a:ext cx="86912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Obs.: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Caso </a:t>
            </a:r>
            <a:r>
              <a:rPr sz="1800" spc="-10" dirty="0">
                <a:latin typeface="Calibri"/>
                <a:cs typeface="Calibri"/>
              </a:rPr>
              <a:t>abra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algum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tenha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algum </a:t>
            </a:r>
            <a:r>
              <a:rPr sz="1800" spc="-10" dirty="0">
                <a:latin typeface="Calibri"/>
                <a:cs typeface="Calibri"/>
              </a:rPr>
              <a:t>problema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utilização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alguma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dependência,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terminal,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utilizar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instrução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install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6635368"/>
            <a:ext cx="252222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Professor</a:t>
            </a:r>
            <a:r>
              <a:rPr sz="1500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Rafael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A6A6A6"/>
                </a:solidFill>
                <a:latin typeface="Calibri"/>
                <a:cs typeface="Calibri"/>
              </a:rPr>
              <a:t>Martins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A6A6A6"/>
                </a:solidFill>
                <a:latin typeface="Calibri"/>
                <a:cs typeface="Calibri"/>
              </a:rPr>
              <a:t>Ronqui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6255"/>
            <a:ext cx="332612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/>
              <a:t>Estrutura</a:t>
            </a:r>
            <a:r>
              <a:rPr sz="2200" spc="25" dirty="0"/>
              <a:t> </a:t>
            </a:r>
            <a:r>
              <a:rPr sz="2200" spc="-5" dirty="0"/>
              <a:t>–</a:t>
            </a:r>
            <a:r>
              <a:rPr sz="2200" spc="-15" dirty="0"/>
              <a:t> src:</a:t>
            </a:r>
            <a:r>
              <a:rPr sz="2200" spc="5" dirty="0"/>
              <a:t> </a:t>
            </a:r>
            <a:r>
              <a:rPr sz="2200" spc="-10" dirty="0"/>
              <a:t>package.json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330200" y="566673"/>
            <a:ext cx="7685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Hoje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iremos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fazer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apenas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reconhecimento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estrutura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criada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automaticamente,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5" dirty="0">
                <a:latin typeface="Calibri"/>
                <a:cs typeface="Calibri"/>
              </a:rPr>
              <a:t>na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próxima</a:t>
            </a:r>
            <a:r>
              <a:rPr sz="1800" i="1" spc="-5" dirty="0">
                <a:latin typeface="Calibri"/>
                <a:cs typeface="Calibri"/>
              </a:rPr>
              <a:t> aula,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iremos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ver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um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exemplo</a:t>
            </a:r>
            <a:r>
              <a:rPr sz="1800" i="1" spc="-5" dirty="0">
                <a:latin typeface="Calibri"/>
                <a:cs typeface="Calibri"/>
              </a:rPr>
              <a:t> de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estrutura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de </a:t>
            </a:r>
            <a:r>
              <a:rPr sz="1800" i="1" spc="-10" dirty="0">
                <a:latin typeface="Calibri"/>
                <a:cs typeface="Calibri"/>
              </a:rPr>
              <a:t>projeto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em</a:t>
            </a:r>
            <a:r>
              <a:rPr sz="1800" i="1" spc="3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React.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7555" y="1412747"/>
            <a:ext cx="1656588" cy="51663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739" y="6635368"/>
            <a:ext cx="252222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Professor</a:t>
            </a:r>
            <a:r>
              <a:rPr sz="1500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Rafael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A6A6A6"/>
                </a:solidFill>
                <a:latin typeface="Calibri"/>
                <a:cs typeface="Calibri"/>
              </a:rPr>
              <a:t>Martins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A6A6A6"/>
                </a:solidFill>
                <a:latin typeface="Calibri"/>
                <a:cs typeface="Calibri"/>
              </a:rPr>
              <a:t>Ronqui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6255"/>
            <a:ext cx="30092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5" dirty="0">
                <a:latin typeface="Calibri"/>
                <a:cs typeface="Calibri"/>
              </a:rPr>
              <a:t>Estrutura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– </a:t>
            </a:r>
            <a:r>
              <a:rPr sz="2200" b="1" spc="-15" dirty="0">
                <a:latin typeface="Calibri"/>
                <a:cs typeface="Calibri"/>
              </a:rPr>
              <a:t>src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-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.gitignore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200" y="566673"/>
            <a:ext cx="2964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Para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atuar</a:t>
            </a:r>
            <a:r>
              <a:rPr sz="1800" spc="-10" dirty="0">
                <a:latin typeface="Calibri"/>
                <a:cs typeface="Calibri"/>
              </a:rPr>
              <a:t> com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versionamentos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59" y="1700783"/>
            <a:ext cx="8604504" cy="44394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739" y="6635368"/>
            <a:ext cx="252222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Professor</a:t>
            </a:r>
            <a:r>
              <a:rPr sz="1500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Rafael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A6A6A6"/>
                </a:solidFill>
                <a:latin typeface="Calibri"/>
                <a:cs typeface="Calibri"/>
              </a:rPr>
              <a:t>Martins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A6A6A6"/>
                </a:solidFill>
                <a:latin typeface="Calibri"/>
                <a:cs typeface="Calibri"/>
              </a:rPr>
              <a:t>Ronqui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AF891404-7FDD-083B-C2B1-3D9C6F15C6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6255"/>
            <a:ext cx="32924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5" dirty="0">
                <a:latin typeface="Calibri"/>
                <a:cs typeface="Calibri"/>
              </a:rPr>
              <a:t>Estrutura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– </a:t>
            </a:r>
            <a:r>
              <a:rPr sz="2200" b="1" spc="-15" dirty="0">
                <a:latin typeface="Calibri"/>
                <a:cs typeface="Calibri"/>
              </a:rPr>
              <a:t>src: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README.md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200" y="566673"/>
            <a:ext cx="74269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Mais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utilizado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 </a:t>
            </a:r>
            <a:r>
              <a:rPr sz="1800" spc="-15" dirty="0">
                <a:latin typeface="Calibri"/>
                <a:cs typeface="Calibri"/>
              </a:rPr>
              <a:t>fazer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Commit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projeto,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utilizado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projetos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GitHub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4276" y="1341119"/>
            <a:ext cx="7603235" cy="474573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739" y="6635368"/>
            <a:ext cx="252222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Professor</a:t>
            </a:r>
            <a:r>
              <a:rPr sz="1500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Rafael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A6A6A6"/>
                </a:solidFill>
                <a:latin typeface="Calibri"/>
                <a:cs typeface="Calibri"/>
              </a:rPr>
              <a:t>Martins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A6A6A6"/>
                </a:solidFill>
                <a:latin typeface="Calibri"/>
                <a:cs typeface="Calibri"/>
              </a:rPr>
              <a:t>Ronqui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6255"/>
            <a:ext cx="34480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5" dirty="0">
                <a:latin typeface="Calibri"/>
                <a:cs typeface="Calibri"/>
              </a:rPr>
              <a:t>Estrutura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– public: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index.html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200" y="566673"/>
            <a:ext cx="8573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Lembrando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React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não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é uma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linguagem,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é uma </a:t>
            </a:r>
            <a:r>
              <a:rPr sz="1800" spc="-5" dirty="0">
                <a:latin typeface="Calibri"/>
                <a:cs typeface="Calibri"/>
              </a:rPr>
              <a:t>maneira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mais</a:t>
            </a:r>
            <a:r>
              <a:rPr sz="1800" spc="-10" dirty="0">
                <a:latin typeface="Calibri"/>
                <a:cs typeface="Calibri"/>
              </a:rPr>
              <a:t> fácil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construir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front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HTML,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CSS</a:t>
            </a:r>
            <a:r>
              <a:rPr sz="1800" dirty="0">
                <a:latin typeface="Calibri"/>
                <a:cs typeface="Calibri"/>
              </a:rPr>
              <a:t> e 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311" y="1677923"/>
            <a:ext cx="8682228" cy="44866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739" y="6635368"/>
            <a:ext cx="252222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Professor</a:t>
            </a:r>
            <a:r>
              <a:rPr sz="1500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Rafael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A6A6A6"/>
                </a:solidFill>
                <a:latin typeface="Calibri"/>
                <a:cs typeface="Calibri"/>
              </a:rPr>
              <a:t>Martins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A6A6A6"/>
                </a:solidFill>
                <a:latin typeface="Calibri"/>
                <a:cs typeface="Calibri"/>
              </a:rPr>
              <a:t>Ronqui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6255"/>
            <a:ext cx="34480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5" dirty="0">
                <a:latin typeface="Calibri"/>
                <a:cs typeface="Calibri"/>
              </a:rPr>
              <a:t>Estrutura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– public: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index.html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566673"/>
            <a:ext cx="37960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tipo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ficará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disponível</a:t>
            </a:r>
            <a:r>
              <a:rPr sz="1800" dirty="0">
                <a:latin typeface="Calibri"/>
                <a:cs typeface="Calibri"/>
              </a:rPr>
              <a:t> 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ícone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96083" y="910844"/>
            <a:ext cx="6609715" cy="5540375"/>
            <a:chOff x="2196083" y="910844"/>
            <a:chExt cx="6609715" cy="55403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083" y="1412748"/>
              <a:ext cx="6609588" cy="50383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62475" y="910844"/>
              <a:ext cx="1450975" cy="2014855"/>
            </a:xfrm>
            <a:custGeom>
              <a:avLst/>
              <a:gdLst/>
              <a:ahLst/>
              <a:cxnLst/>
              <a:rect l="l" t="t" r="r" b="b"/>
              <a:pathLst>
                <a:path w="1450975" h="2014855">
                  <a:moveTo>
                    <a:pt x="1354074" y="1943353"/>
                  </a:moveTo>
                  <a:lnTo>
                    <a:pt x="1346453" y="1946275"/>
                  </a:lnTo>
                  <a:lnTo>
                    <a:pt x="1343660" y="1952752"/>
                  </a:lnTo>
                  <a:lnTo>
                    <a:pt x="1340739" y="1959102"/>
                  </a:lnTo>
                  <a:lnTo>
                    <a:pt x="1343660" y="1966594"/>
                  </a:lnTo>
                  <a:lnTo>
                    <a:pt x="1350010" y="1969515"/>
                  </a:lnTo>
                  <a:lnTo>
                    <a:pt x="1450466" y="2014346"/>
                  </a:lnTo>
                  <a:lnTo>
                    <a:pt x="1449222" y="2001265"/>
                  </a:lnTo>
                  <a:lnTo>
                    <a:pt x="1425448" y="2001265"/>
                  </a:lnTo>
                  <a:lnTo>
                    <a:pt x="1398035" y="1963063"/>
                  </a:lnTo>
                  <a:lnTo>
                    <a:pt x="1360424" y="1946275"/>
                  </a:lnTo>
                  <a:lnTo>
                    <a:pt x="1354074" y="1943353"/>
                  </a:lnTo>
                  <a:close/>
                </a:path>
                <a:path w="1450975" h="2014855">
                  <a:moveTo>
                    <a:pt x="1398035" y="1963063"/>
                  </a:moveTo>
                  <a:lnTo>
                    <a:pt x="1425448" y="2001265"/>
                  </a:lnTo>
                  <a:lnTo>
                    <a:pt x="1434192" y="1995042"/>
                  </a:lnTo>
                  <a:lnTo>
                    <a:pt x="1423162" y="1995042"/>
                  </a:lnTo>
                  <a:lnTo>
                    <a:pt x="1421090" y="1973354"/>
                  </a:lnTo>
                  <a:lnTo>
                    <a:pt x="1398035" y="1963063"/>
                  </a:lnTo>
                  <a:close/>
                </a:path>
                <a:path w="1450975" h="2014855">
                  <a:moveTo>
                    <a:pt x="1433322" y="1892680"/>
                  </a:moveTo>
                  <a:lnTo>
                    <a:pt x="1426337" y="1893442"/>
                  </a:lnTo>
                  <a:lnTo>
                    <a:pt x="1419352" y="1894077"/>
                  </a:lnTo>
                  <a:lnTo>
                    <a:pt x="1414145" y="1900301"/>
                  </a:lnTo>
                  <a:lnTo>
                    <a:pt x="1414779" y="1907285"/>
                  </a:lnTo>
                  <a:lnTo>
                    <a:pt x="1418695" y="1948277"/>
                  </a:lnTo>
                  <a:lnTo>
                    <a:pt x="1446149" y="1986533"/>
                  </a:lnTo>
                  <a:lnTo>
                    <a:pt x="1425448" y="2001265"/>
                  </a:lnTo>
                  <a:lnTo>
                    <a:pt x="1449222" y="2001265"/>
                  </a:lnTo>
                  <a:lnTo>
                    <a:pt x="1440052" y="1904872"/>
                  </a:lnTo>
                  <a:lnTo>
                    <a:pt x="1439417" y="1897888"/>
                  </a:lnTo>
                  <a:lnTo>
                    <a:pt x="1433322" y="1892680"/>
                  </a:lnTo>
                  <a:close/>
                </a:path>
                <a:path w="1450975" h="2014855">
                  <a:moveTo>
                    <a:pt x="1421090" y="1973354"/>
                  </a:moveTo>
                  <a:lnTo>
                    <a:pt x="1423162" y="1995042"/>
                  </a:lnTo>
                  <a:lnTo>
                    <a:pt x="1440941" y="1982215"/>
                  </a:lnTo>
                  <a:lnTo>
                    <a:pt x="1421090" y="1973354"/>
                  </a:lnTo>
                  <a:close/>
                </a:path>
                <a:path w="1450975" h="2014855">
                  <a:moveTo>
                    <a:pt x="1418695" y="1948277"/>
                  </a:moveTo>
                  <a:lnTo>
                    <a:pt x="1421090" y="1973354"/>
                  </a:lnTo>
                  <a:lnTo>
                    <a:pt x="1440941" y="1982215"/>
                  </a:lnTo>
                  <a:lnTo>
                    <a:pt x="1423162" y="1995042"/>
                  </a:lnTo>
                  <a:lnTo>
                    <a:pt x="1434192" y="1995042"/>
                  </a:lnTo>
                  <a:lnTo>
                    <a:pt x="1446149" y="1986533"/>
                  </a:lnTo>
                  <a:lnTo>
                    <a:pt x="1418695" y="1948277"/>
                  </a:lnTo>
                  <a:close/>
                </a:path>
                <a:path w="1450975" h="2014855">
                  <a:moveTo>
                    <a:pt x="20574" y="0"/>
                  </a:moveTo>
                  <a:lnTo>
                    <a:pt x="0" y="14731"/>
                  </a:lnTo>
                  <a:lnTo>
                    <a:pt x="1398035" y="1963063"/>
                  </a:lnTo>
                  <a:lnTo>
                    <a:pt x="1421090" y="1973354"/>
                  </a:lnTo>
                  <a:lnTo>
                    <a:pt x="1418695" y="1948277"/>
                  </a:lnTo>
                  <a:lnTo>
                    <a:pt x="205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6635368"/>
            <a:ext cx="252222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Professor</a:t>
            </a:r>
            <a:r>
              <a:rPr sz="1500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Rafael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A6A6A6"/>
                </a:solidFill>
                <a:latin typeface="Calibri"/>
                <a:cs typeface="Calibri"/>
              </a:rPr>
              <a:t>Martins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A6A6A6"/>
                </a:solidFill>
                <a:latin typeface="Calibri"/>
                <a:cs typeface="Calibri"/>
              </a:rPr>
              <a:t>Ronqui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6255"/>
            <a:ext cx="34480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/>
              <a:t>Estrutura</a:t>
            </a:r>
            <a:r>
              <a:rPr sz="2200" spc="30" dirty="0"/>
              <a:t> </a:t>
            </a:r>
            <a:r>
              <a:rPr sz="2200" spc="-5" dirty="0"/>
              <a:t>– public:</a:t>
            </a:r>
            <a:r>
              <a:rPr sz="2200" spc="-10" dirty="0"/>
              <a:t> </a:t>
            </a:r>
            <a:r>
              <a:rPr sz="2200" spc="-15" dirty="0"/>
              <a:t>index.html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78739" y="422528"/>
            <a:ext cx="896302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ReactDom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 </a:t>
            </a:r>
            <a:r>
              <a:rPr sz="1800" spc="-25" dirty="0">
                <a:latin typeface="Calibri"/>
                <a:cs typeface="Calibri"/>
              </a:rPr>
              <a:t>Para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trabalhar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JSX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import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‘./App’;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Joga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informações</a:t>
            </a:r>
            <a:r>
              <a:rPr sz="1800" dirty="0">
                <a:latin typeface="Calibri"/>
                <a:cs typeface="Calibri"/>
              </a:rPr>
              <a:t> 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método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ReactDOM.render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import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ReactDOM,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é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responsável </a:t>
            </a:r>
            <a:r>
              <a:rPr sz="1800" spc="-5" dirty="0">
                <a:latin typeface="Calibri"/>
                <a:cs typeface="Calibri"/>
              </a:rPr>
              <a:t>por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transformar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JSX</a:t>
            </a:r>
            <a:r>
              <a:rPr sz="1800" dirty="0">
                <a:latin typeface="Calibri"/>
                <a:cs typeface="Calibri"/>
              </a:rPr>
              <a:t> em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HTML.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JSX: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foi</a:t>
            </a:r>
            <a:r>
              <a:rPr sz="1800" spc="-5" dirty="0">
                <a:latin typeface="Calibri"/>
                <a:cs typeface="Calibri"/>
              </a:rPr>
              <a:t> criada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essa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sintaxe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dirty="0">
                <a:latin typeface="Calibri"/>
                <a:cs typeface="Calibri"/>
              </a:rPr>
              <a:t> JS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10" dirty="0">
                <a:latin typeface="Calibri"/>
                <a:cs typeface="Calibri"/>
              </a:rPr>
              <a:t>objetivo</a:t>
            </a:r>
            <a:r>
              <a:rPr sz="1800" dirty="0">
                <a:latin typeface="Calibri"/>
                <a:cs typeface="Calibri"/>
              </a:rPr>
              <a:t> é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facilitar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utilização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componentes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dentro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React,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browser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não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consegue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interpretar,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então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precisa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método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ReactDOM.render, </a:t>
            </a:r>
            <a:r>
              <a:rPr sz="1800" spc="-15" dirty="0">
                <a:latin typeface="Calibri"/>
                <a:cs typeface="Calibri"/>
              </a:rPr>
              <a:t> para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converter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HTML,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enviar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browser,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então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browser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consegue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interpretar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mostrar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informação.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JSX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JavaScript</a:t>
            </a:r>
            <a:r>
              <a:rPr sz="1800" spc="-5" dirty="0">
                <a:latin typeface="Calibri"/>
                <a:cs typeface="Calibri"/>
              </a:rPr>
              <a:t> XML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Podemos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resumir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dirty="0">
                <a:latin typeface="Calibri"/>
                <a:cs typeface="Calibri"/>
              </a:rPr>
              <a:t> é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5" dirty="0">
                <a:latin typeface="Calibri"/>
                <a:cs typeface="Calibri"/>
              </a:rPr>
              <a:t>HTML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dentro</a:t>
            </a:r>
            <a:r>
              <a:rPr sz="1800" spc="-5" dirty="0">
                <a:latin typeface="Calibri"/>
                <a:cs typeface="Calibri"/>
              </a:rPr>
              <a:t> 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7" y="2993135"/>
            <a:ext cx="9064752" cy="367588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739" y="6635368"/>
            <a:ext cx="252222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Professor</a:t>
            </a:r>
            <a:r>
              <a:rPr sz="1500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Rafael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A6A6A6"/>
                </a:solidFill>
                <a:latin typeface="Calibri"/>
                <a:cs typeface="Calibri"/>
              </a:rPr>
              <a:t>Martins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A6A6A6"/>
                </a:solidFill>
                <a:latin typeface="Calibri"/>
                <a:cs typeface="Calibri"/>
              </a:rPr>
              <a:t>Ronqui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255"/>
            <a:ext cx="33902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/>
              <a:t>Passos</a:t>
            </a:r>
            <a:r>
              <a:rPr sz="2200" spc="15" dirty="0"/>
              <a:t> </a:t>
            </a:r>
            <a:r>
              <a:rPr sz="2200" spc="-5" dirty="0"/>
              <a:t>da </a:t>
            </a:r>
            <a:r>
              <a:rPr sz="2200" spc="-15" dirty="0"/>
              <a:t>instalação</a:t>
            </a:r>
            <a:r>
              <a:rPr sz="2200" spc="15" dirty="0"/>
              <a:t> </a:t>
            </a:r>
            <a:r>
              <a:rPr sz="2200" spc="-5" dirty="0"/>
              <a:t>do node</a:t>
            </a:r>
            <a:endParaRPr sz="2200"/>
          </a:p>
        </p:txBody>
      </p:sp>
      <p:grpSp>
        <p:nvGrpSpPr>
          <p:cNvPr id="3" name="object 3"/>
          <p:cNvGrpSpPr/>
          <p:nvPr/>
        </p:nvGrpSpPr>
        <p:grpSpPr>
          <a:xfrm>
            <a:off x="2557779" y="1747011"/>
            <a:ext cx="3723640" cy="2664460"/>
            <a:chOff x="2557779" y="1747011"/>
            <a:chExt cx="3723640" cy="26644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3179" y="1772411"/>
              <a:ext cx="3672840" cy="26136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70479" y="1759711"/>
              <a:ext cx="3698240" cy="2639060"/>
            </a:xfrm>
            <a:custGeom>
              <a:avLst/>
              <a:gdLst/>
              <a:ahLst/>
              <a:cxnLst/>
              <a:rect l="l" t="t" r="r" b="b"/>
              <a:pathLst>
                <a:path w="3698240" h="2639060">
                  <a:moveTo>
                    <a:pt x="0" y="2639060"/>
                  </a:moveTo>
                  <a:lnTo>
                    <a:pt x="3698240" y="2639060"/>
                  </a:lnTo>
                  <a:lnTo>
                    <a:pt x="3698240" y="0"/>
                  </a:lnTo>
                  <a:lnTo>
                    <a:pt x="0" y="0"/>
                  </a:lnTo>
                  <a:lnTo>
                    <a:pt x="0" y="263906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12363" y="4572761"/>
            <a:ext cx="2136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https://nodejs.org/en/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71239" y="1390269"/>
            <a:ext cx="701675" cy="2806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090"/>
              </a:lnSpc>
            </a:pPr>
            <a:r>
              <a:rPr sz="1800" spc="-4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6255"/>
            <a:ext cx="28981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/>
              <a:t>Estrutura</a:t>
            </a:r>
            <a:r>
              <a:rPr sz="2200" spc="20" dirty="0"/>
              <a:t> </a:t>
            </a:r>
            <a:r>
              <a:rPr sz="2200" spc="-5" dirty="0"/>
              <a:t>–</a:t>
            </a:r>
            <a:r>
              <a:rPr sz="2200" spc="-20" dirty="0"/>
              <a:t> </a:t>
            </a:r>
            <a:r>
              <a:rPr sz="2200" spc="-5" dirty="0"/>
              <a:t>public:</a:t>
            </a:r>
            <a:r>
              <a:rPr sz="2200" spc="-15" dirty="0"/>
              <a:t> </a:t>
            </a:r>
            <a:r>
              <a:rPr sz="2200" spc="-5" dirty="0"/>
              <a:t>app.js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78739" y="710260"/>
            <a:ext cx="816737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Responsável </a:t>
            </a:r>
            <a:r>
              <a:rPr sz="1800" spc="-5" dirty="0">
                <a:latin typeface="Calibri"/>
                <a:cs typeface="Calibri"/>
              </a:rPr>
              <a:t>por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criar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receber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dados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arquivo</a:t>
            </a:r>
            <a:r>
              <a:rPr sz="1800" dirty="0">
                <a:latin typeface="Calibri"/>
                <a:cs typeface="Calibri"/>
              </a:rPr>
              <a:t> .html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projetar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browser,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Utilizando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index.js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esse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envio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recebimento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dos dados.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" y="1484375"/>
            <a:ext cx="7653528" cy="472897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739" y="6635368"/>
            <a:ext cx="252222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Professor</a:t>
            </a:r>
            <a:r>
              <a:rPr sz="1500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Rafael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A6A6A6"/>
                </a:solidFill>
                <a:latin typeface="Calibri"/>
                <a:cs typeface="Calibri"/>
              </a:rPr>
              <a:t>Martins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A6A6A6"/>
                </a:solidFill>
                <a:latin typeface="Calibri"/>
                <a:cs typeface="Calibri"/>
              </a:rPr>
              <a:t>Ronqui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6255"/>
            <a:ext cx="36252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/>
              <a:t>Estrutura</a:t>
            </a:r>
            <a:r>
              <a:rPr sz="2200" spc="25" dirty="0"/>
              <a:t> </a:t>
            </a:r>
            <a:r>
              <a:rPr sz="2200" spc="-5" dirty="0"/>
              <a:t>–</a:t>
            </a:r>
            <a:r>
              <a:rPr sz="2200" spc="-15" dirty="0"/>
              <a:t> </a:t>
            </a:r>
            <a:r>
              <a:rPr sz="2200" spc="-10" dirty="0"/>
              <a:t>EXPLICAÇÃO</a:t>
            </a:r>
            <a:r>
              <a:rPr sz="2200" dirty="0"/>
              <a:t> </a:t>
            </a:r>
            <a:r>
              <a:rPr sz="2200" spc="-5" dirty="0"/>
              <a:t>DE </a:t>
            </a:r>
            <a:r>
              <a:rPr sz="2200" spc="-10" dirty="0"/>
              <a:t>JSX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761" y="2494026"/>
            <a:ext cx="3708400" cy="1367155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1710"/>
              </a:lnSpc>
            </a:pPr>
            <a:r>
              <a:rPr sz="1800" spc="-10" dirty="0">
                <a:latin typeface="Calibri"/>
                <a:cs typeface="Calibri"/>
              </a:rPr>
              <a:t>CONST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title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React.createElement(</a:t>
            </a:r>
            <a:endParaRPr sz="1800">
              <a:latin typeface="Calibri"/>
              <a:cs typeface="Calibri"/>
            </a:endParaRPr>
          </a:p>
          <a:p>
            <a:pPr marL="1955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"h1"</a:t>
            </a:r>
            <a:endParaRPr sz="1800">
              <a:latin typeface="Calibri"/>
              <a:cs typeface="Calibri"/>
            </a:endParaRPr>
          </a:p>
          <a:p>
            <a:pPr marL="1955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className: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"paginaPrincipal"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},</a:t>
            </a:r>
            <a:endParaRPr sz="1800">
              <a:latin typeface="Calibri"/>
              <a:cs typeface="Calibri"/>
            </a:endParaRPr>
          </a:p>
          <a:p>
            <a:pPr marL="195580">
              <a:lnSpc>
                <a:spcPct val="100000"/>
              </a:lnSpc>
            </a:pPr>
            <a:r>
              <a:rPr sz="1800" spc="-30" dirty="0">
                <a:latin typeface="Calibri"/>
                <a:cs typeface="Calibri"/>
              </a:rPr>
              <a:t>"Teste"</a:t>
            </a:r>
            <a:endParaRPr sz="180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63" y="710260"/>
            <a:ext cx="5088255" cy="1164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Exemplo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utilização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React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JSX</a:t>
            </a:r>
            <a:r>
              <a:rPr sz="1800" dirty="0">
                <a:latin typeface="Calibri"/>
                <a:cs typeface="Calibri"/>
              </a:rPr>
              <a:t> e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JSX: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Com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sintaxe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pura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React,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JSX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1" y="4293870"/>
            <a:ext cx="5652770" cy="360045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500"/>
              </a:spcBef>
            </a:pPr>
            <a:r>
              <a:rPr sz="1800" spc="-10" dirty="0">
                <a:latin typeface="Calibri"/>
                <a:cs typeface="Calibri"/>
              </a:rPr>
              <a:t>const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title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&lt;h1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className="paginaPrincipal"&gt;Teste&lt;/h1&gt;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5320410"/>
            <a:ext cx="971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Com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JSX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64029" y="1834642"/>
            <a:ext cx="1517650" cy="674370"/>
          </a:xfrm>
          <a:custGeom>
            <a:avLst/>
            <a:gdLst/>
            <a:ahLst/>
            <a:cxnLst/>
            <a:rect l="l" t="t" r="r" b="b"/>
            <a:pathLst>
              <a:path w="1517650" h="674369">
                <a:moveTo>
                  <a:pt x="77596" y="564642"/>
                </a:moveTo>
                <a:lnTo>
                  <a:pt x="69595" y="565785"/>
                </a:lnTo>
                <a:lnTo>
                  <a:pt x="65405" y="571373"/>
                </a:lnTo>
                <a:lnTo>
                  <a:pt x="0" y="659765"/>
                </a:lnTo>
                <a:lnTo>
                  <a:pt x="109093" y="673354"/>
                </a:lnTo>
                <a:lnTo>
                  <a:pt x="116077" y="674116"/>
                </a:lnTo>
                <a:lnTo>
                  <a:pt x="122427" y="669163"/>
                </a:lnTo>
                <a:lnTo>
                  <a:pt x="123317" y="662305"/>
                </a:lnTo>
                <a:lnTo>
                  <a:pt x="123400" y="661543"/>
                </a:lnTo>
                <a:lnTo>
                  <a:pt x="28067" y="661543"/>
                </a:lnTo>
                <a:lnTo>
                  <a:pt x="18161" y="638175"/>
                </a:lnTo>
                <a:lnTo>
                  <a:pt x="61183" y="619735"/>
                </a:lnTo>
                <a:lnTo>
                  <a:pt x="85851" y="586486"/>
                </a:lnTo>
                <a:lnTo>
                  <a:pt x="90043" y="580898"/>
                </a:lnTo>
                <a:lnTo>
                  <a:pt x="88900" y="572897"/>
                </a:lnTo>
                <a:lnTo>
                  <a:pt x="83184" y="568833"/>
                </a:lnTo>
                <a:lnTo>
                  <a:pt x="77596" y="564642"/>
                </a:lnTo>
                <a:close/>
              </a:path>
              <a:path w="1517650" h="674369">
                <a:moveTo>
                  <a:pt x="61183" y="619735"/>
                </a:moveTo>
                <a:lnTo>
                  <a:pt x="18161" y="638175"/>
                </a:lnTo>
                <a:lnTo>
                  <a:pt x="28067" y="661543"/>
                </a:lnTo>
                <a:lnTo>
                  <a:pt x="37845" y="657352"/>
                </a:lnTo>
                <a:lnTo>
                  <a:pt x="33274" y="657352"/>
                </a:lnTo>
                <a:lnTo>
                  <a:pt x="24637" y="637286"/>
                </a:lnTo>
                <a:lnTo>
                  <a:pt x="48161" y="637286"/>
                </a:lnTo>
                <a:lnTo>
                  <a:pt x="61183" y="619735"/>
                </a:lnTo>
                <a:close/>
              </a:path>
              <a:path w="1517650" h="674369">
                <a:moveTo>
                  <a:pt x="71264" y="643029"/>
                </a:moveTo>
                <a:lnTo>
                  <a:pt x="28067" y="661543"/>
                </a:lnTo>
                <a:lnTo>
                  <a:pt x="123400" y="661543"/>
                </a:lnTo>
                <a:lnTo>
                  <a:pt x="124078" y="655320"/>
                </a:lnTo>
                <a:lnTo>
                  <a:pt x="119125" y="648970"/>
                </a:lnTo>
                <a:lnTo>
                  <a:pt x="71264" y="643029"/>
                </a:lnTo>
                <a:close/>
              </a:path>
              <a:path w="1517650" h="674369">
                <a:moveTo>
                  <a:pt x="24637" y="637286"/>
                </a:moveTo>
                <a:lnTo>
                  <a:pt x="33274" y="657352"/>
                </a:lnTo>
                <a:lnTo>
                  <a:pt x="46191" y="639941"/>
                </a:lnTo>
                <a:lnTo>
                  <a:pt x="24637" y="637286"/>
                </a:lnTo>
                <a:close/>
              </a:path>
              <a:path w="1517650" h="674369">
                <a:moveTo>
                  <a:pt x="46191" y="639941"/>
                </a:moveTo>
                <a:lnTo>
                  <a:pt x="33274" y="657352"/>
                </a:lnTo>
                <a:lnTo>
                  <a:pt x="37845" y="657352"/>
                </a:lnTo>
                <a:lnTo>
                  <a:pt x="71264" y="643029"/>
                </a:lnTo>
                <a:lnTo>
                  <a:pt x="46191" y="639941"/>
                </a:lnTo>
                <a:close/>
              </a:path>
              <a:path w="1517650" h="674369">
                <a:moveTo>
                  <a:pt x="1507108" y="0"/>
                </a:moveTo>
                <a:lnTo>
                  <a:pt x="61183" y="619735"/>
                </a:lnTo>
                <a:lnTo>
                  <a:pt x="46191" y="639941"/>
                </a:lnTo>
                <a:lnTo>
                  <a:pt x="71264" y="643029"/>
                </a:lnTo>
                <a:lnTo>
                  <a:pt x="1517142" y="23368"/>
                </a:lnTo>
                <a:lnTo>
                  <a:pt x="1507108" y="0"/>
                </a:lnTo>
                <a:close/>
              </a:path>
              <a:path w="1517650" h="674369">
                <a:moveTo>
                  <a:pt x="48161" y="637286"/>
                </a:moveTo>
                <a:lnTo>
                  <a:pt x="24637" y="637286"/>
                </a:lnTo>
                <a:lnTo>
                  <a:pt x="46191" y="639941"/>
                </a:lnTo>
                <a:lnTo>
                  <a:pt x="48161" y="63728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9315" y="4653534"/>
            <a:ext cx="657225" cy="657225"/>
          </a:xfrm>
          <a:custGeom>
            <a:avLst/>
            <a:gdLst/>
            <a:ahLst/>
            <a:cxnLst/>
            <a:rect l="l" t="t" r="r" b="b"/>
            <a:pathLst>
              <a:path w="657225" h="657225">
                <a:moveTo>
                  <a:pt x="621418" y="35616"/>
                </a:moveTo>
                <a:lnTo>
                  <a:pt x="597008" y="42019"/>
                </a:lnTo>
                <a:lnTo>
                  <a:pt x="0" y="639064"/>
                </a:lnTo>
                <a:lnTo>
                  <a:pt x="17957" y="657098"/>
                </a:lnTo>
                <a:lnTo>
                  <a:pt x="614948" y="60143"/>
                </a:lnTo>
                <a:lnTo>
                  <a:pt x="621418" y="35616"/>
                </a:lnTo>
                <a:close/>
              </a:path>
              <a:path w="657225" h="657225">
                <a:moveTo>
                  <a:pt x="654756" y="8763"/>
                </a:moveTo>
                <a:lnTo>
                  <a:pt x="630262" y="8763"/>
                </a:lnTo>
                <a:lnTo>
                  <a:pt x="648296" y="26797"/>
                </a:lnTo>
                <a:lnTo>
                  <a:pt x="614948" y="60143"/>
                </a:lnTo>
                <a:lnTo>
                  <a:pt x="604481" y="99822"/>
                </a:lnTo>
                <a:lnTo>
                  <a:pt x="602703" y="106680"/>
                </a:lnTo>
                <a:lnTo>
                  <a:pt x="606767" y="113538"/>
                </a:lnTo>
                <a:lnTo>
                  <a:pt x="613625" y="115316"/>
                </a:lnTo>
                <a:lnTo>
                  <a:pt x="620356" y="117221"/>
                </a:lnTo>
                <a:lnTo>
                  <a:pt x="627341" y="113157"/>
                </a:lnTo>
                <a:lnTo>
                  <a:pt x="629119" y="106299"/>
                </a:lnTo>
                <a:lnTo>
                  <a:pt x="654756" y="8763"/>
                </a:lnTo>
                <a:close/>
              </a:path>
              <a:path w="657225" h="657225">
                <a:moveTo>
                  <a:pt x="636104" y="14605"/>
                </a:moveTo>
                <a:lnTo>
                  <a:pt x="626960" y="14605"/>
                </a:lnTo>
                <a:lnTo>
                  <a:pt x="642454" y="30099"/>
                </a:lnTo>
                <a:lnTo>
                  <a:pt x="621418" y="35616"/>
                </a:lnTo>
                <a:lnTo>
                  <a:pt x="614948" y="60143"/>
                </a:lnTo>
                <a:lnTo>
                  <a:pt x="648296" y="26797"/>
                </a:lnTo>
                <a:lnTo>
                  <a:pt x="636104" y="14605"/>
                </a:lnTo>
                <a:close/>
              </a:path>
              <a:path w="657225" h="657225">
                <a:moveTo>
                  <a:pt x="657059" y="0"/>
                </a:moveTo>
                <a:lnTo>
                  <a:pt x="543902" y="29718"/>
                </a:lnTo>
                <a:lnTo>
                  <a:pt x="539838" y="36703"/>
                </a:lnTo>
                <a:lnTo>
                  <a:pt x="541616" y="43434"/>
                </a:lnTo>
                <a:lnTo>
                  <a:pt x="543521" y="50292"/>
                </a:lnTo>
                <a:lnTo>
                  <a:pt x="550379" y="54356"/>
                </a:lnTo>
                <a:lnTo>
                  <a:pt x="557237" y="52451"/>
                </a:lnTo>
                <a:lnTo>
                  <a:pt x="597008" y="42019"/>
                </a:lnTo>
                <a:lnTo>
                  <a:pt x="630262" y="8763"/>
                </a:lnTo>
                <a:lnTo>
                  <a:pt x="654756" y="8763"/>
                </a:lnTo>
                <a:lnTo>
                  <a:pt x="657059" y="0"/>
                </a:lnTo>
                <a:close/>
              </a:path>
              <a:path w="657225" h="657225">
                <a:moveTo>
                  <a:pt x="630262" y="8763"/>
                </a:moveTo>
                <a:lnTo>
                  <a:pt x="597008" y="42019"/>
                </a:lnTo>
                <a:lnTo>
                  <a:pt x="621418" y="35616"/>
                </a:lnTo>
                <a:lnTo>
                  <a:pt x="626960" y="14605"/>
                </a:lnTo>
                <a:lnTo>
                  <a:pt x="636104" y="14605"/>
                </a:lnTo>
                <a:lnTo>
                  <a:pt x="630262" y="8763"/>
                </a:lnTo>
                <a:close/>
              </a:path>
              <a:path w="657225" h="657225">
                <a:moveTo>
                  <a:pt x="626960" y="14605"/>
                </a:moveTo>
                <a:lnTo>
                  <a:pt x="621418" y="35616"/>
                </a:lnTo>
                <a:lnTo>
                  <a:pt x="642454" y="30099"/>
                </a:lnTo>
                <a:lnTo>
                  <a:pt x="626960" y="146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739" y="6635368"/>
            <a:ext cx="252222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Professor</a:t>
            </a:r>
            <a:r>
              <a:rPr sz="1500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Rafael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A6A6A6"/>
                </a:solidFill>
                <a:latin typeface="Calibri"/>
                <a:cs typeface="Calibri"/>
              </a:rPr>
              <a:t>Martins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A6A6A6"/>
                </a:solidFill>
                <a:latin typeface="Calibri"/>
                <a:cs typeface="Calibri"/>
              </a:rPr>
              <a:t>Ronqui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09290" y="2104644"/>
            <a:ext cx="5460365" cy="1007110"/>
            <a:chOff x="2209290" y="2104644"/>
            <a:chExt cx="5460365" cy="10071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290" y="2373374"/>
              <a:ext cx="670982" cy="34160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5955" y="2104644"/>
              <a:ext cx="735330" cy="100660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8272" y="2104644"/>
              <a:ext cx="3673602" cy="10066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16752" y="2104644"/>
              <a:ext cx="1652777" cy="100660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Fim</a:t>
            </a:r>
            <a:r>
              <a:rPr spc="-20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10" dirty="0"/>
              <a:t>Continuação</a:t>
            </a:r>
            <a:r>
              <a:rPr dirty="0"/>
              <a:t> do</a:t>
            </a:r>
            <a:r>
              <a:rPr spc="5" dirty="0"/>
              <a:t> </a:t>
            </a:r>
            <a:r>
              <a:rPr spc="-15" dirty="0"/>
              <a:t>React</a:t>
            </a:r>
          </a:p>
          <a:p>
            <a:pPr marL="393065" algn="ctr">
              <a:lnSpc>
                <a:spcPct val="100000"/>
              </a:lnSpc>
              <a:spcBef>
                <a:spcPts val="25"/>
              </a:spcBef>
            </a:pPr>
            <a:r>
              <a:rPr sz="3200" b="0" spc="-10" dirty="0">
                <a:latin typeface="Calibri"/>
                <a:cs typeface="Calibri"/>
              </a:rPr>
              <a:t>Entendendo</a:t>
            </a:r>
            <a:r>
              <a:rPr sz="3200" b="0" spc="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os</a:t>
            </a:r>
            <a:r>
              <a:rPr sz="3200" b="0" spc="-5" dirty="0">
                <a:latin typeface="Calibri"/>
                <a:cs typeface="Calibri"/>
              </a:rPr>
              <a:t> </a:t>
            </a:r>
            <a:r>
              <a:rPr sz="3200" b="0" spc="-15" dirty="0">
                <a:latin typeface="Calibri"/>
                <a:cs typeface="Calibri"/>
              </a:rPr>
              <a:t>arquivos</a:t>
            </a:r>
            <a:r>
              <a:rPr sz="3200" b="0" spc="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do</a:t>
            </a:r>
            <a:r>
              <a:rPr sz="3200" b="0" spc="-5" dirty="0">
                <a:latin typeface="Calibri"/>
                <a:cs typeface="Calibri"/>
              </a:rPr>
              <a:t> </a:t>
            </a:r>
            <a:r>
              <a:rPr sz="3200" b="0" spc="-20" dirty="0">
                <a:latin typeface="Calibri"/>
                <a:cs typeface="Calibri"/>
              </a:rPr>
              <a:t>projeto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908047" cy="173888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8739" y="6635368"/>
            <a:ext cx="252222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Professor</a:t>
            </a:r>
            <a:r>
              <a:rPr sz="1500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Rafael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A6A6A6"/>
                </a:solidFill>
                <a:latin typeface="Calibri"/>
                <a:cs typeface="Calibri"/>
              </a:rPr>
              <a:t>Martins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A6A6A6"/>
                </a:solidFill>
                <a:latin typeface="Calibri"/>
                <a:cs typeface="Calibri"/>
              </a:rPr>
              <a:t>Ronqui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06422" y="2104644"/>
            <a:ext cx="3864610" cy="1007110"/>
            <a:chOff x="3006422" y="2104644"/>
            <a:chExt cx="3864610" cy="10071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6422" y="2387039"/>
              <a:ext cx="1050107" cy="3324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5719" y="2104644"/>
              <a:ext cx="822198" cy="100660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86427" y="2104644"/>
              <a:ext cx="2684526" cy="100660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66720" y="2209546"/>
            <a:ext cx="3606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React</a:t>
            </a:r>
            <a:r>
              <a:rPr spc="-45" dirty="0"/>
              <a:t> </a:t>
            </a:r>
            <a:r>
              <a:rPr dirty="0"/>
              <a:t>–</a:t>
            </a:r>
            <a:r>
              <a:rPr spc="-40" dirty="0"/>
              <a:t> </a:t>
            </a:r>
            <a:r>
              <a:rPr spc="-5" dirty="0"/>
              <a:t>Formulário</a:t>
            </a: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908047" cy="173888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8739" y="6635368"/>
            <a:ext cx="252222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Professor</a:t>
            </a:r>
            <a:r>
              <a:rPr sz="1500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Rafael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A6A6A6"/>
                </a:solidFill>
                <a:latin typeface="Calibri"/>
                <a:cs typeface="Calibri"/>
              </a:rPr>
              <a:t>Martins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A6A6A6"/>
                </a:solidFill>
                <a:latin typeface="Calibri"/>
                <a:cs typeface="Calibri"/>
              </a:rPr>
              <a:t>Ronqui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6255"/>
            <a:ext cx="34842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/>
              <a:t>Segundo</a:t>
            </a:r>
            <a:r>
              <a:rPr sz="2200" spc="-10" dirty="0"/>
              <a:t> </a:t>
            </a:r>
            <a:r>
              <a:rPr sz="2200" spc="-15" dirty="0"/>
              <a:t>projeto</a:t>
            </a:r>
            <a:r>
              <a:rPr sz="2200" spc="20" dirty="0"/>
              <a:t> </a:t>
            </a:r>
            <a:r>
              <a:rPr sz="2200" spc="-5" dirty="0"/>
              <a:t>–</a:t>
            </a:r>
            <a:r>
              <a:rPr sz="2200" spc="-10" dirty="0"/>
              <a:t> Formulário</a:t>
            </a:r>
            <a:endParaRPr sz="2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160" y="1124711"/>
            <a:ext cx="7344156" cy="26868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30200" y="5464250"/>
            <a:ext cx="27711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Bibliotecas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-10" dirty="0">
                <a:latin typeface="Calibri"/>
                <a:cs typeface="Calibri"/>
              </a:rPr>
              <a:t> formulários:</a:t>
            </a:r>
            <a:endParaRPr sz="1800">
              <a:latin typeface="Calibri"/>
              <a:cs typeface="Calibri"/>
            </a:endParaRPr>
          </a:p>
          <a:p>
            <a:pPr marL="134620" indent="-121920">
              <a:lnSpc>
                <a:spcPct val="100000"/>
              </a:lnSpc>
              <a:buChar char="-"/>
              <a:tabLst>
                <a:tab pos="134620" algn="l"/>
              </a:tabLst>
            </a:pPr>
            <a:r>
              <a:rPr sz="1800" spc="-10" dirty="0">
                <a:latin typeface="Calibri"/>
                <a:cs typeface="Calibri"/>
              </a:rPr>
              <a:t>Formik </a:t>
            </a:r>
            <a:r>
              <a:rPr sz="1800" spc="-5" dirty="0">
                <a:latin typeface="Calibri"/>
                <a:cs typeface="Calibri"/>
              </a:rPr>
              <a:t>(Mais</a:t>
            </a:r>
            <a:r>
              <a:rPr sz="1800" spc="-10" dirty="0">
                <a:latin typeface="Calibri"/>
                <a:cs typeface="Calibri"/>
              </a:rPr>
              <a:t> recomendado)</a:t>
            </a:r>
            <a:endParaRPr sz="1800">
              <a:latin typeface="Calibri"/>
              <a:cs typeface="Calibri"/>
            </a:endParaRPr>
          </a:p>
          <a:p>
            <a:pPr marL="134620" indent="-121920">
              <a:lnSpc>
                <a:spcPct val="100000"/>
              </a:lnSpc>
              <a:buChar char="-"/>
              <a:tabLst>
                <a:tab pos="134620" algn="l"/>
              </a:tabLst>
            </a:pPr>
            <a:r>
              <a:rPr sz="1800" spc="-10" dirty="0">
                <a:latin typeface="Calibri"/>
                <a:cs typeface="Calibri"/>
              </a:rPr>
              <a:t>Redux-forms</a:t>
            </a:r>
            <a:endParaRPr sz="1800">
              <a:latin typeface="Calibri"/>
              <a:cs typeface="Calibri"/>
            </a:endParaRPr>
          </a:p>
          <a:p>
            <a:pPr marL="134620" indent="-121920">
              <a:lnSpc>
                <a:spcPct val="100000"/>
              </a:lnSpc>
              <a:buChar char="-"/>
              <a:tabLst>
                <a:tab pos="134620" algn="l"/>
              </a:tabLst>
            </a:pPr>
            <a:r>
              <a:rPr sz="1800" spc="-10" dirty="0">
                <a:latin typeface="Calibri"/>
                <a:cs typeface="Calibri"/>
              </a:rPr>
              <a:t>Unform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8048" y="4221479"/>
            <a:ext cx="5276088" cy="9144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34339" y="494233"/>
            <a:ext cx="4614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https://www.youtube.com/watch?v=Ips1tTBNycY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6635368"/>
            <a:ext cx="252222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Professor</a:t>
            </a:r>
            <a:r>
              <a:rPr sz="1500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Rafael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A6A6A6"/>
                </a:solidFill>
                <a:latin typeface="Calibri"/>
                <a:cs typeface="Calibri"/>
              </a:rPr>
              <a:t>Martins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A6A6A6"/>
                </a:solidFill>
                <a:latin typeface="Calibri"/>
                <a:cs typeface="Calibri"/>
              </a:rPr>
              <a:t>Ronqui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6255"/>
            <a:ext cx="34842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/>
              <a:t>Segundo</a:t>
            </a:r>
            <a:r>
              <a:rPr sz="2200" spc="-10" dirty="0"/>
              <a:t> </a:t>
            </a:r>
            <a:r>
              <a:rPr sz="2200" spc="-15" dirty="0"/>
              <a:t>projeto</a:t>
            </a:r>
            <a:r>
              <a:rPr sz="2200" spc="20" dirty="0"/>
              <a:t> </a:t>
            </a:r>
            <a:r>
              <a:rPr sz="2200" spc="-5" dirty="0"/>
              <a:t>–</a:t>
            </a:r>
            <a:r>
              <a:rPr sz="2200" spc="-10" dirty="0"/>
              <a:t> Formulário</a:t>
            </a:r>
            <a:endParaRPr sz="2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411" y="620268"/>
            <a:ext cx="3240024" cy="57607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739" y="6635368"/>
            <a:ext cx="252222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Professor</a:t>
            </a:r>
            <a:r>
              <a:rPr sz="1500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Rafael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A6A6A6"/>
                </a:solidFill>
                <a:latin typeface="Calibri"/>
                <a:cs typeface="Calibri"/>
              </a:rPr>
              <a:t>Martins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A6A6A6"/>
                </a:solidFill>
                <a:latin typeface="Calibri"/>
                <a:cs typeface="Calibri"/>
              </a:rPr>
              <a:t>Ronqui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587" y="668019"/>
            <a:ext cx="9110980" cy="5790565"/>
            <a:chOff x="-5587" y="668019"/>
            <a:chExt cx="9110980" cy="57905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1" y="693419"/>
              <a:ext cx="5163312" cy="38785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12" y="680719"/>
              <a:ext cx="5189220" cy="3903979"/>
            </a:xfrm>
            <a:custGeom>
              <a:avLst/>
              <a:gdLst/>
              <a:ahLst/>
              <a:cxnLst/>
              <a:rect l="l" t="t" r="r" b="b"/>
              <a:pathLst>
                <a:path w="5189220" h="3903979">
                  <a:moveTo>
                    <a:pt x="0" y="3903979"/>
                  </a:moveTo>
                  <a:lnTo>
                    <a:pt x="5188712" y="3903979"/>
                  </a:lnTo>
                  <a:lnTo>
                    <a:pt x="5188712" y="0"/>
                  </a:lnTo>
                  <a:lnTo>
                    <a:pt x="0" y="0"/>
                  </a:lnTo>
                  <a:lnTo>
                    <a:pt x="0" y="390397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3963" y="2852927"/>
              <a:ext cx="4796028" cy="35798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271263" y="2840227"/>
              <a:ext cx="4821555" cy="3605529"/>
            </a:xfrm>
            <a:custGeom>
              <a:avLst/>
              <a:gdLst/>
              <a:ahLst/>
              <a:cxnLst/>
              <a:rect l="l" t="t" r="r" b="b"/>
              <a:pathLst>
                <a:path w="4821555" h="3605529">
                  <a:moveTo>
                    <a:pt x="0" y="3605276"/>
                  </a:moveTo>
                  <a:lnTo>
                    <a:pt x="4821428" y="3605276"/>
                  </a:lnTo>
                  <a:lnTo>
                    <a:pt x="4821428" y="0"/>
                  </a:lnTo>
                  <a:lnTo>
                    <a:pt x="0" y="0"/>
                  </a:lnTo>
                  <a:lnTo>
                    <a:pt x="0" y="360527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16255"/>
            <a:ext cx="34842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/>
              <a:t>Segundo</a:t>
            </a:r>
            <a:r>
              <a:rPr sz="2200" spc="-10" dirty="0"/>
              <a:t> </a:t>
            </a:r>
            <a:r>
              <a:rPr sz="2200" spc="-15" dirty="0"/>
              <a:t>projeto</a:t>
            </a:r>
            <a:r>
              <a:rPr sz="2200" spc="20" dirty="0"/>
              <a:t> </a:t>
            </a:r>
            <a:r>
              <a:rPr sz="2200" spc="-5" dirty="0"/>
              <a:t>–</a:t>
            </a:r>
            <a:r>
              <a:rPr sz="2200" spc="-10" dirty="0"/>
              <a:t> Formulário</a:t>
            </a:r>
            <a:endParaRPr sz="2200"/>
          </a:p>
        </p:txBody>
      </p:sp>
      <p:sp>
        <p:nvSpPr>
          <p:cNvPr id="9" name="object 9"/>
          <p:cNvSpPr/>
          <p:nvPr/>
        </p:nvSpPr>
        <p:spPr>
          <a:xfrm>
            <a:off x="2983229" y="2770885"/>
            <a:ext cx="3030855" cy="1670685"/>
          </a:xfrm>
          <a:custGeom>
            <a:avLst/>
            <a:gdLst/>
            <a:ahLst/>
            <a:cxnLst/>
            <a:rect l="l" t="t" r="r" b="b"/>
            <a:pathLst>
              <a:path w="3030854" h="1670685">
                <a:moveTo>
                  <a:pt x="2961247" y="1643897"/>
                </a:moveTo>
                <a:lnTo>
                  <a:pt x="2912872" y="1645158"/>
                </a:lnTo>
                <a:lnTo>
                  <a:pt x="2907284" y="1651000"/>
                </a:lnTo>
                <a:lnTo>
                  <a:pt x="2907537" y="1657984"/>
                </a:lnTo>
                <a:lnTo>
                  <a:pt x="2907665" y="1664970"/>
                </a:lnTo>
                <a:lnTo>
                  <a:pt x="2913507" y="1670558"/>
                </a:lnTo>
                <a:lnTo>
                  <a:pt x="3030473" y="1667383"/>
                </a:lnTo>
                <a:lnTo>
                  <a:pt x="3029863" y="1666366"/>
                </a:lnTo>
                <a:lnTo>
                  <a:pt x="3002280" y="1666366"/>
                </a:lnTo>
                <a:lnTo>
                  <a:pt x="2961247" y="1643897"/>
                </a:lnTo>
                <a:close/>
              </a:path>
              <a:path w="3030854" h="1670685">
                <a:moveTo>
                  <a:pt x="2986273" y="1643212"/>
                </a:moveTo>
                <a:lnTo>
                  <a:pt x="2961247" y="1643897"/>
                </a:lnTo>
                <a:lnTo>
                  <a:pt x="3002280" y="1666366"/>
                </a:lnTo>
                <a:lnTo>
                  <a:pt x="3004788" y="1661795"/>
                </a:lnTo>
                <a:lnTo>
                  <a:pt x="2997454" y="1661795"/>
                </a:lnTo>
                <a:lnTo>
                  <a:pt x="2986273" y="1643212"/>
                </a:lnTo>
                <a:close/>
              </a:path>
              <a:path w="3030854" h="1670685">
                <a:moveTo>
                  <a:pt x="2962402" y="1565147"/>
                </a:moveTo>
                <a:lnTo>
                  <a:pt x="2950336" y="1572387"/>
                </a:lnTo>
                <a:lnTo>
                  <a:pt x="2948432" y="1580261"/>
                </a:lnTo>
                <a:lnTo>
                  <a:pt x="2951987" y="1586230"/>
                </a:lnTo>
                <a:lnTo>
                  <a:pt x="2973249" y="1621567"/>
                </a:lnTo>
                <a:lnTo>
                  <a:pt x="3014472" y="1644141"/>
                </a:lnTo>
                <a:lnTo>
                  <a:pt x="3002280" y="1666366"/>
                </a:lnTo>
                <a:lnTo>
                  <a:pt x="3029863" y="1666366"/>
                </a:lnTo>
                <a:lnTo>
                  <a:pt x="2973832" y="1573149"/>
                </a:lnTo>
                <a:lnTo>
                  <a:pt x="2970148" y="1567180"/>
                </a:lnTo>
                <a:lnTo>
                  <a:pt x="2962402" y="1565147"/>
                </a:lnTo>
                <a:close/>
              </a:path>
              <a:path w="3030854" h="1670685">
                <a:moveTo>
                  <a:pt x="3007995" y="1642618"/>
                </a:moveTo>
                <a:lnTo>
                  <a:pt x="2986273" y="1643212"/>
                </a:lnTo>
                <a:lnTo>
                  <a:pt x="2997454" y="1661795"/>
                </a:lnTo>
                <a:lnTo>
                  <a:pt x="3007995" y="1642618"/>
                </a:lnTo>
                <a:close/>
              </a:path>
              <a:path w="3030854" h="1670685">
                <a:moveTo>
                  <a:pt x="3011689" y="1642618"/>
                </a:moveTo>
                <a:lnTo>
                  <a:pt x="3007995" y="1642618"/>
                </a:lnTo>
                <a:lnTo>
                  <a:pt x="2997454" y="1661795"/>
                </a:lnTo>
                <a:lnTo>
                  <a:pt x="3004788" y="1661795"/>
                </a:lnTo>
                <a:lnTo>
                  <a:pt x="3014472" y="1644141"/>
                </a:lnTo>
                <a:lnTo>
                  <a:pt x="3011689" y="1642618"/>
                </a:lnTo>
                <a:close/>
              </a:path>
              <a:path w="3030854" h="1670685">
                <a:moveTo>
                  <a:pt x="12192" y="0"/>
                </a:moveTo>
                <a:lnTo>
                  <a:pt x="0" y="22351"/>
                </a:lnTo>
                <a:lnTo>
                  <a:pt x="2961247" y="1643897"/>
                </a:lnTo>
                <a:lnTo>
                  <a:pt x="2986273" y="1643212"/>
                </a:lnTo>
                <a:lnTo>
                  <a:pt x="2973249" y="1621567"/>
                </a:lnTo>
                <a:lnTo>
                  <a:pt x="12192" y="0"/>
                </a:lnTo>
                <a:close/>
              </a:path>
              <a:path w="3030854" h="1670685">
                <a:moveTo>
                  <a:pt x="2973249" y="1621567"/>
                </a:moveTo>
                <a:lnTo>
                  <a:pt x="2986273" y="1643212"/>
                </a:lnTo>
                <a:lnTo>
                  <a:pt x="3007995" y="1642618"/>
                </a:lnTo>
                <a:lnTo>
                  <a:pt x="3011689" y="1642618"/>
                </a:lnTo>
                <a:lnTo>
                  <a:pt x="2973249" y="16215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08675" y="4722114"/>
            <a:ext cx="117475" cy="291465"/>
          </a:xfrm>
          <a:custGeom>
            <a:avLst/>
            <a:gdLst/>
            <a:ahLst/>
            <a:cxnLst/>
            <a:rect l="l" t="t" r="r" b="b"/>
            <a:pathLst>
              <a:path w="117475" h="291464">
                <a:moveTo>
                  <a:pt x="17272" y="167767"/>
                </a:moveTo>
                <a:lnTo>
                  <a:pt x="10540" y="169799"/>
                </a:lnTo>
                <a:lnTo>
                  <a:pt x="3810" y="171704"/>
                </a:lnTo>
                <a:lnTo>
                  <a:pt x="0" y="178816"/>
                </a:lnTo>
                <a:lnTo>
                  <a:pt x="1904" y="185547"/>
                </a:lnTo>
                <a:lnTo>
                  <a:pt x="32638" y="291084"/>
                </a:lnTo>
                <a:lnTo>
                  <a:pt x="53456" y="269748"/>
                </a:lnTo>
                <a:lnTo>
                  <a:pt x="51053" y="269748"/>
                </a:lnTo>
                <a:lnTo>
                  <a:pt x="26415" y="263652"/>
                </a:lnTo>
                <a:lnTo>
                  <a:pt x="37814" y="218059"/>
                </a:lnTo>
                <a:lnTo>
                  <a:pt x="26288" y="178435"/>
                </a:lnTo>
                <a:lnTo>
                  <a:pt x="24384" y="171704"/>
                </a:lnTo>
                <a:lnTo>
                  <a:pt x="17272" y="167767"/>
                </a:lnTo>
                <a:close/>
              </a:path>
              <a:path w="117475" h="291464">
                <a:moveTo>
                  <a:pt x="37814" y="218059"/>
                </a:moveTo>
                <a:lnTo>
                  <a:pt x="26415" y="263652"/>
                </a:lnTo>
                <a:lnTo>
                  <a:pt x="51053" y="269748"/>
                </a:lnTo>
                <a:lnTo>
                  <a:pt x="52704" y="263144"/>
                </a:lnTo>
                <a:lnTo>
                  <a:pt x="50926" y="263144"/>
                </a:lnTo>
                <a:lnTo>
                  <a:pt x="29590" y="257810"/>
                </a:lnTo>
                <a:lnTo>
                  <a:pt x="44839" y="242215"/>
                </a:lnTo>
                <a:lnTo>
                  <a:pt x="37814" y="218059"/>
                </a:lnTo>
                <a:close/>
              </a:path>
              <a:path w="117475" h="291464">
                <a:moveTo>
                  <a:pt x="104139" y="189611"/>
                </a:moveTo>
                <a:lnTo>
                  <a:pt x="96138" y="189611"/>
                </a:lnTo>
                <a:lnTo>
                  <a:pt x="91312" y="194691"/>
                </a:lnTo>
                <a:lnTo>
                  <a:pt x="62435" y="224222"/>
                </a:lnTo>
                <a:lnTo>
                  <a:pt x="51053" y="269748"/>
                </a:lnTo>
                <a:lnTo>
                  <a:pt x="53456" y="269748"/>
                </a:lnTo>
                <a:lnTo>
                  <a:pt x="114300" y="207391"/>
                </a:lnTo>
                <a:lnTo>
                  <a:pt x="114173" y="199390"/>
                </a:lnTo>
                <a:lnTo>
                  <a:pt x="109220" y="194437"/>
                </a:lnTo>
                <a:lnTo>
                  <a:pt x="104139" y="189611"/>
                </a:lnTo>
                <a:close/>
              </a:path>
              <a:path w="117475" h="291464">
                <a:moveTo>
                  <a:pt x="44839" y="242215"/>
                </a:moveTo>
                <a:lnTo>
                  <a:pt x="29590" y="257810"/>
                </a:lnTo>
                <a:lnTo>
                  <a:pt x="50926" y="263144"/>
                </a:lnTo>
                <a:lnTo>
                  <a:pt x="44839" y="242215"/>
                </a:lnTo>
                <a:close/>
              </a:path>
              <a:path w="117475" h="291464">
                <a:moveTo>
                  <a:pt x="62435" y="224222"/>
                </a:moveTo>
                <a:lnTo>
                  <a:pt x="44839" y="242215"/>
                </a:lnTo>
                <a:lnTo>
                  <a:pt x="50926" y="263144"/>
                </a:lnTo>
                <a:lnTo>
                  <a:pt x="52704" y="263144"/>
                </a:lnTo>
                <a:lnTo>
                  <a:pt x="62435" y="224222"/>
                </a:lnTo>
                <a:close/>
              </a:path>
              <a:path w="117475" h="291464">
                <a:moveTo>
                  <a:pt x="92328" y="0"/>
                </a:moveTo>
                <a:lnTo>
                  <a:pt x="37814" y="218059"/>
                </a:lnTo>
                <a:lnTo>
                  <a:pt x="44839" y="242215"/>
                </a:lnTo>
                <a:lnTo>
                  <a:pt x="62435" y="224222"/>
                </a:lnTo>
                <a:lnTo>
                  <a:pt x="116966" y="6096"/>
                </a:lnTo>
                <a:lnTo>
                  <a:pt x="923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0835" y="4743957"/>
            <a:ext cx="38665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Preenchendo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campo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valor  aparece</a:t>
            </a:r>
            <a:endParaRPr sz="18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abaixo</a:t>
            </a: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em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tempo</a:t>
            </a:r>
            <a:r>
              <a:rPr sz="18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real.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39" y="6635368"/>
            <a:ext cx="252222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Professor</a:t>
            </a:r>
            <a:r>
              <a:rPr sz="1500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Rafael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A6A6A6"/>
                </a:solidFill>
                <a:latin typeface="Calibri"/>
                <a:cs typeface="Calibri"/>
              </a:rPr>
              <a:t>Martins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A6A6A6"/>
                </a:solidFill>
                <a:latin typeface="Calibri"/>
                <a:cs typeface="Calibri"/>
              </a:rPr>
              <a:t>Ronqui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6255"/>
            <a:ext cx="29375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/>
              <a:t>Segundo</a:t>
            </a:r>
            <a:r>
              <a:rPr sz="2200" spc="-15" dirty="0"/>
              <a:t> projeto</a:t>
            </a:r>
            <a:r>
              <a:rPr sz="2200" spc="15" dirty="0"/>
              <a:t> </a:t>
            </a:r>
            <a:r>
              <a:rPr sz="2200" spc="-5" dirty="0"/>
              <a:t>–</a:t>
            </a:r>
            <a:r>
              <a:rPr sz="2200" spc="-15" dirty="0"/>
              <a:t> </a:t>
            </a:r>
            <a:r>
              <a:rPr sz="2200" spc="-5" dirty="0"/>
              <a:t>App.js</a:t>
            </a:r>
            <a:endParaRPr sz="2200"/>
          </a:p>
        </p:txBody>
      </p:sp>
      <p:sp>
        <p:nvSpPr>
          <p:cNvPr id="5" name="object 5"/>
          <p:cNvSpPr txBox="1"/>
          <p:nvPr/>
        </p:nvSpPr>
        <p:spPr>
          <a:xfrm>
            <a:off x="78739" y="6635368"/>
            <a:ext cx="252222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Professor</a:t>
            </a:r>
            <a:r>
              <a:rPr sz="1500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Rafael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A6A6A6"/>
                </a:solidFill>
                <a:latin typeface="Calibri"/>
                <a:cs typeface="Calibri"/>
              </a:rPr>
              <a:t>Martins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A6A6A6"/>
                </a:solidFill>
                <a:latin typeface="Calibri"/>
                <a:cs typeface="Calibri"/>
              </a:rPr>
              <a:t>Ronqui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288160"/>
            <a:ext cx="347091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import</a:t>
            </a:r>
            <a:r>
              <a:rPr sz="1800" spc="-10" dirty="0">
                <a:latin typeface="Calibri"/>
                <a:cs typeface="Calibri"/>
              </a:rPr>
              <a:t> './App.css';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import </a:t>
            </a:r>
            <a:r>
              <a:rPr sz="1800" spc="-10" dirty="0">
                <a:latin typeface="Calibri"/>
                <a:cs typeface="Calibri"/>
              </a:rPr>
              <a:t>Form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 './Form’;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App()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return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endParaRPr sz="180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&lt;div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className="App"&gt;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&lt;h1&gt;Criando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formulário&lt;/h1&gt;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&lt;Form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/&gt;</a:t>
            </a:r>
            <a:endParaRPr sz="180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&lt;/div&gt;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export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 </a:t>
            </a:r>
            <a:r>
              <a:rPr sz="1800" dirty="0">
                <a:latin typeface="Calibri"/>
                <a:cs typeface="Calibri"/>
              </a:rPr>
              <a:t>App;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6255"/>
            <a:ext cx="30695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/>
              <a:t>Segundo</a:t>
            </a:r>
            <a:r>
              <a:rPr sz="2200" spc="-10" dirty="0"/>
              <a:t> </a:t>
            </a:r>
            <a:r>
              <a:rPr sz="2200" spc="-15" dirty="0"/>
              <a:t>projeto</a:t>
            </a:r>
            <a:r>
              <a:rPr sz="2200" spc="20" dirty="0"/>
              <a:t> </a:t>
            </a:r>
            <a:r>
              <a:rPr sz="2200" spc="-5" dirty="0"/>
              <a:t>– </a:t>
            </a:r>
            <a:r>
              <a:rPr sz="2200" spc="-10" dirty="0"/>
              <a:t>Form.js</a:t>
            </a:r>
            <a:endParaRPr sz="2200"/>
          </a:p>
        </p:txBody>
      </p:sp>
      <p:sp>
        <p:nvSpPr>
          <p:cNvPr id="5" name="object 5"/>
          <p:cNvSpPr txBox="1"/>
          <p:nvPr/>
        </p:nvSpPr>
        <p:spPr>
          <a:xfrm>
            <a:off x="78739" y="6635368"/>
            <a:ext cx="252222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Professor</a:t>
            </a:r>
            <a:r>
              <a:rPr sz="1500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Rafael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A6A6A6"/>
                </a:solidFill>
                <a:latin typeface="Calibri"/>
                <a:cs typeface="Calibri"/>
              </a:rPr>
              <a:t>Martins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A6A6A6"/>
                </a:solidFill>
                <a:latin typeface="Calibri"/>
                <a:cs typeface="Calibri"/>
              </a:rPr>
              <a:t>Ronqui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486537"/>
            <a:ext cx="3812540" cy="5513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Calibri"/>
                <a:cs typeface="Calibri"/>
              </a:rPr>
              <a:t>//import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{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render</a:t>
            </a:r>
            <a:r>
              <a:rPr sz="800" dirty="0">
                <a:latin typeface="Calibri"/>
                <a:cs typeface="Calibri"/>
              </a:rPr>
              <a:t> } </a:t>
            </a:r>
            <a:r>
              <a:rPr sz="800" spc="-5" dirty="0">
                <a:latin typeface="Calibri"/>
                <a:cs typeface="Calibri"/>
              </a:rPr>
              <a:t>from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'React'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Calibri"/>
                <a:cs typeface="Calibri"/>
              </a:rPr>
              <a:t>import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React,</a:t>
            </a:r>
            <a:r>
              <a:rPr sz="800" dirty="0">
                <a:latin typeface="Calibri"/>
                <a:cs typeface="Calibri"/>
              </a:rPr>
              <a:t> {</a:t>
            </a:r>
            <a:r>
              <a:rPr sz="800" spc="-5" dirty="0">
                <a:latin typeface="Calibri"/>
                <a:cs typeface="Calibri"/>
              </a:rPr>
              <a:t> Component </a:t>
            </a:r>
            <a:r>
              <a:rPr sz="800" dirty="0">
                <a:latin typeface="Calibri"/>
                <a:cs typeface="Calibri"/>
              </a:rPr>
              <a:t>}</a:t>
            </a:r>
            <a:r>
              <a:rPr sz="800" spc="-5" dirty="0">
                <a:latin typeface="Calibri"/>
                <a:cs typeface="Calibri"/>
              </a:rPr>
              <a:t> from 'react’;</a:t>
            </a:r>
            <a:endParaRPr sz="800">
              <a:latin typeface="Calibri"/>
              <a:cs typeface="Calibri"/>
            </a:endParaRPr>
          </a:p>
          <a:p>
            <a:pPr marL="100965" marR="2442845" indent="-88900">
              <a:lnSpc>
                <a:spcPct val="200000"/>
              </a:lnSpc>
            </a:pPr>
            <a:r>
              <a:rPr sz="800" spc="-5" dirty="0">
                <a:latin typeface="Calibri"/>
                <a:cs typeface="Calibri"/>
              </a:rPr>
              <a:t>class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Form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extends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Component</a:t>
            </a:r>
            <a:r>
              <a:rPr sz="800" dirty="0">
                <a:latin typeface="Calibri"/>
                <a:cs typeface="Calibri"/>
              </a:rPr>
              <a:t> { </a:t>
            </a:r>
            <a:r>
              <a:rPr sz="800" spc="-16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state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=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190500">
              <a:lnSpc>
                <a:spcPct val="100000"/>
              </a:lnSpc>
            </a:pPr>
            <a:r>
              <a:rPr sz="800" spc="-5" dirty="0">
                <a:latin typeface="Calibri"/>
                <a:cs typeface="Calibri"/>
              </a:rPr>
              <a:t>n</a:t>
            </a:r>
            <a:r>
              <a:rPr sz="800" dirty="0">
                <a:latin typeface="Calibri"/>
                <a:cs typeface="Calibri"/>
              </a:rPr>
              <a:t>am</a:t>
            </a:r>
            <a:r>
              <a:rPr sz="800" spc="-5" dirty="0">
                <a:latin typeface="Calibri"/>
                <a:cs typeface="Calibri"/>
              </a:rPr>
              <a:t>e</a:t>
            </a:r>
            <a:r>
              <a:rPr sz="800" dirty="0">
                <a:latin typeface="Calibri"/>
                <a:cs typeface="Calibri"/>
              </a:rPr>
              <a:t>: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''</a:t>
            </a:r>
            <a:endParaRPr sz="800">
              <a:latin typeface="Calibri"/>
              <a:cs typeface="Calibri"/>
            </a:endParaRPr>
          </a:p>
          <a:p>
            <a:pPr marL="100965">
              <a:lnSpc>
                <a:spcPct val="100000"/>
              </a:lnSpc>
            </a:pPr>
            <a:r>
              <a:rPr sz="800" dirty="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Calibri"/>
              <a:cs typeface="Calibri"/>
            </a:endParaRPr>
          </a:p>
          <a:p>
            <a:pPr marL="100965" marR="2882900" indent="-88900">
              <a:lnSpc>
                <a:spcPct val="100000"/>
              </a:lnSpc>
              <a:spcBef>
                <a:spcPts val="5"/>
              </a:spcBef>
            </a:pPr>
            <a:r>
              <a:rPr sz="800" spc="-5" dirty="0">
                <a:latin typeface="Calibri"/>
                <a:cs typeface="Calibri"/>
              </a:rPr>
              <a:t>handleSumit </a:t>
            </a:r>
            <a:r>
              <a:rPr sz="800" dirty="0">
                <a:latin typeface="Calibri"/>
                <a:cs typeface="Calibri"/>
              </a:rPr>
              <a:t>= </a:t>
            </a:r>
            <a:r>
              <a:rPr sz="800" spc="-5" dirty="0">
                <a:latin typeface="Calibri"/>
                <a:cs typeface="Calibri"/>
              </a:rPr>
              <a:t>(e) =&gt; </a:t>
            </a:r>
            <a:r>
              <a:rPr sz="800" dirty="0">
                <a:latin typeface="Calibri"/>
                <a:cs typeface="Calibri"/>
              </a:rPr>
              <a:t>{ </a:t>
            </a:r>
            <a:r>
              <a:rPr sz="800" spc="-17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e.preventDefault()</a:t>
            </a:r>
            <a:endParaRPr sz="800">
              <a:latin typeface="Calibri"/>
              <a:cs typeface="Calibri"/>
            </a:endParaRPr>
          </a:p>
          <a:p>
            <a:pPr marL="100965" marR="2753360">
              <a:lnSpc>
                <a:spcPct val="200000"/>
              </a:lnSpc>
            </a:pPr>
            <a:r>
              <a:rPr sz="800" spc="-5" dirty="0">
                <a:latin typeface="Calibri"/>
                <a:cs typeface="Calibri"/>
              </a:rPr>
              <a:t>let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{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name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}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=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this.state </a:t>
            </a:r>
            <a:r>
              <a:rPr sz="800" spc="-16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name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=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name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Calibri"/>
              <a:cs typeface="Calibri"/>
            </a:endParaRPr>
          </a:p>
          <a:p>
            <a:pPr marL="100965">
              <a:lnSpc>
                <a:spcPct val="100000"/>
              </a:lnSpc>
              <a:spcBef>
                <a:spcPts val="5"/>
              </a:spcBef>
            </a:pPr>
            <a:r>
              <a:rPr sz="800" spc="-5" dirty="0">
                <a:latin typeface="Calibri"/>
                <a:cs typeface="Calibri"/>
              </a:rPr>
              <a:t>console.log('funcionou',</a:t>
            </a:r>
            <a:r>
              <a:rPr sz="800" spc="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name)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Calibri"/>
              <a:cs typeface="Calibri"/>
            </a:endParaRPr>
          </a:p>
          <a:p>
            <a:pPr marL="100965" marR="2590165" indent="-88900">
              <a:lnSpc>
                <a:spcPct val="100000"/>
              </a:lnSpc>
            </a:pPr>
            <a:r>
              <a:rPr sz="800" spc="-5" dirty="0">
                <a:latin typeface="Calibri"/>
                <a:cs typeface="Calibri"/>
              </a:rPr>
              <a:t>handleInputChange </a:t>
            </a:r>
            <a:r>
              <a:rPr sz="800" dirty="0">
                <a:latin typeface="Calibri"/>
                <a:cs typeface="Calibri"/>
              </a:rPr>
              <a:t>= </a:t>
            </a:r>
            <a:r>
              <a:rPr sz="800" spc="-5" dirty="0">
                <a:latin typeface="Calibri"/>
                <a:cs typeface="Calibri"/>
              </a:rPr>
              <a:t>(e) =&gt; </a:t>
            </a:r>
            <a:r>
              <a:rPr sz="800" dirty="0">
                <a:latin typeface="Calibri"/>
                <a:cs typeface="Calibri"/>
              </a:rPr>
              <a:t>{ </a:t>
            </a:r>
            <a:r>
              <a:rPr sz="800" spc="-17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this.setState({</a:t>
            </a:r>
            <a:endParaRPr sz="800">
              <a:latin typeface="Calibri"/>
              <a:cs typeface="Calibri"/>
            </a:endParaRPr>
          </a:p>
          <a:p>
            <a:pPr marL="190500">
              <a:lnSpc>
                <a:spcPct val="100000"/>
              </a:lnSpc>
            </a:pPr>
            <a:r>
              <a:rPr sz="800" dirty="0">
                <a:latin typeface="Calibri"/>
                <a:cs typeface="Calibri"/>
              </a:rPr>
              <a:t>name:</a:t>
            </a:r>
            <a:r>
              <a:rPr sz="800" spc="-4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e.target.value</a:t>
            </a:r>
            <a:endParaRPr sz="800">
              <a:latin typeface="Calibri"/>
              <a:cs typeface="Calibri"/>
            </a:endParaRPr>
          </a:p>
          <a:p>
            <a:pPr marL="100965">
              <a:lnSpc>
                <a:spcPct val="100000"/>
              </a:lnSpc>
            </a:pPr>
            <a:r>
              <a:rPr sz="800" spc="-5" dirty="0">
                <a:latin typeface="Calibri"/>
                <a:cs typeface="Calibri"/>
              </a:rPr>
              <a:t>})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100965">
              <a:lnSpc>
                <a:spcPct val="100000"/>
              </a:lnSpc>
            </a:pPr>
            <a:r>
              <a:rPr sz="800" spc="-5" dirty="0">
                <a:latin typeface="Calibri"/>
                <a:cs typeface="Calibri"/>
              </a:rPr>
              <a:t>render(</a:t>
            </a:r>
            <a:r>
              <a:rPr sz="800" dirty="0">
                <a:latin typeface="Calibri"/>
                <a:cs typeface="Calibri"/>
              </a:rPr>
              <a:t>)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Calibri"/>
              <a:cs typeface="Calibri"/>
            </a:endParaRPr>
          </a:p>
          <a:p>
            <a:pPr marL="190500" marR="2547620">
              <a:lnSpc>
                <a:spcPct val="100000"/>
              </a:lnSpc>
            </a:pPr>
            <a:r>
              <a:rPr sz="800" spc="-5" dirty="0">
                <a:latin typeface="Calibri"/>
                <a:cs typeface="Calibri"/>
              </a:rPr>
              <a:t>const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{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name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}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=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this.state </a:t>
            </a:r>
            <a:r>
              <a:rPr sz="800" spc="-16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return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(</a:t>
            </a:r>
            <a:endParaRPr sz="800">
              <a:latin typeface="Calibri"/>
              <a:cs typeface="Calibri"/>
            </a:endParaRPr>
          </a:p>
          <a:p>
            <a:pPr marL="279400">
              <a:lnSpc>
                <a:spcPct val="100000"/>
              </a:lnSpc>
            </a:pPr>
            <a:r>
              <a:rPr sz="800" spc="-5" dirty="0">
                <a:latin typeface="Calibri"/>
                <a:cs typeface="Calibri"/>
              </a:rPr>
              <a:t>&lt;section&gt;</a:t>
            </a:r>
            <a:endParaRPr sz="800">
              <a:latin typeface="Calibri"/>
              <a:cs typeface="Calibri"/>
            </a:endParaRPr>
          </a:p>
          <a:p>
            <a:pPr marL="367665">
              <a:lnSpc>
                <a:spcPct val="100000"/>
              </a:lnSpc>
            </a:pPr>
            <a:r>
              <a:rPr sz="800" spc="-5" dirty="0">
                <a:latin typeface="Calibri"/>
                <a:cs typeface="Calibri"/>
              </a:rPr>
              <a:t>&lt;form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onSubmit={this.handleSumit}&gt;</a:t>
            </a:r>
            <a:endParaRPr sz="800">
              <a:latin typeface="Calibri"/>
              <a:cs typeface="Calibri"/>
            </a:endParaRPr>
          </a:p>
          <a:p>
            <a:pPr marL="546100" marR="2992120" indent="-88900">
              <a:lnSpc>
                <a:spcPct val="100000"/>
              </a:lnSpc>
            </a:pPr>
            <a:r>
              <a:rPr sz="800" spc="-5" dirty="0">
                <a:latin typeface="Calibri"/>
                <a:cs typeface="Calibri"/>
              </a:rPr>
              <a:t>&lt;label&gt; 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n</a:t>
            </a:r>
            <a:r>
              <a:rPr sz="800" spc="-10" dirty="0">
                <a:latin typeface="Calibri"/>
                <a:cs typeface="Calibri"/>
              </a:rPr>
              <a:t>o</a:t>
            </a:r>
            <a:r>
              <a:rPr sz="800" spc="5" dirty="0">
                <a:latin typeface="Calibri"/>
                <a:cs typeface="Calibri"/>
              </a:rPr>
              <a:t>m</a:t>
            </a:r>
            <a:r>
              <a:rPr sz="800" spc="-5" dirty="0">
                <a:latin typeface="Calibri"/>
                <a:cs typeface="Calibri"/>
              </a:rPr>
              <a:t>e</a:t>
            </a:r>
            <a:r>
              <a:rPr sz="800" dirty="0">
                <a:latin typeface="Calibri"/>
                <a:cs typeface="Calibri"/>
              </a:rPr>
              <a:t>:</a:t>
            </a:r>
            <a:endParaRPr sz="800">
              <a:latin typeface="Calibri"/>
              <a:cs typeface="Calibri"/>
            </a:endParaRPr>
          </a:p>
          <a:p>
            <a:pPr marL="546100">
              <a:lnSpc>
                <a:spcPct val="100000"/>
              </a:lnSpc>
            </a:pPr>
            <a:r>
              <a:rPr sz="800" spc="-5" dirty="0">
                <a:latin typeface="Calibri"/>
                <a:cs typeface="Calibri"/>
              </a:rPr>
              <a:t>&lt;input</a:t>
            </a:r>
            <a:r>
              <a:rPr sz="800" spc="2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onChange={this.handleInputChange}</a:t>
            </a:r>
            <a:r>
              <a:rPr sz="800" spc="5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type='text'</a:t>
            </a:r>
            <a:r>
              <a:rPr sz="800" spc="1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placeholder='Nome'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/&gt;</a:t>
            </a:r>
            <a:endParaRPr sz="800">
              <a:latin typeface="Calibri"/>
              <a:cs typeface="Calibri"/>
            </a:endParaRPr>
          </a:p>
          <a:p>
            <a:pPr marL="457200">
              <a:lnSpc>
                <a:spcPct val="100000"/>
              </a:lnSpc>
            </a:pPr>
            <a:r>
              <a:rPr sz="800" spc="-5" dirty="0">
                <a:latin typeface="Calibri"/>
                <a:cs typeface="Calibri"/>
              </a:rPr>
              <a:t>&lt;/label&gt;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Calibri"/>
              <a:cs typeface="Calibri"/>
            </a:endParaRPr>
          </a:p>
          <a:p>
            <a:pPr marL="457200">
              <a:lnSpc>
                <a:spcPct val="100000"/>
              </a:lnSpc>
            </a:pPr>
            <a:r>
              <a:rPr sz="800" spc="-5" dirty="0">
                <a:latin typeface="Calibri"/>
                <a:cs typeface="Calibri"/>
              </a:rPr>
              <a:t>&lt;button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type='submit'&gt;Enviar&lt;/button&gt;</a:t>
            </a:r>
            <a:endParaRPr sz="800">
              <a:latin typeface="Calibri"/>
              <a:cs typeface="Calibri"/>
            </a:endParaRPr>
          </a:p>
          <a:p>
            <a:pPr marL="367665">
              <a:lnSpc>
                <a:spcPct val="100000"/>
              </a:lnSpc>
            </a:pPr>
            <a:r>
              <a:rPr sz="800" spc="-5" dirty="0">
                <a:latin typeface="Calibri"/>
                <a:cs typeface="Calibri"/>
              </a:rPr>
              <a:t>&lt;/form&gt;</a:t>
            </a:r>
            <a:endParaRPr sz="800">
              <a:latin typeface="Calibri"/>
              <a:cs typeface="Calibri"/>
            </a:endParaRPr>
          </a:p>
          <a:p>
            <a:pPr marL="367665">
              <a:lnSpc>
                <a:spcPct val="100000"/>
              </a:lnSpc>
            </a:pPr>
            <a:r>
              <a:rPr sz="800" spc="-5" dirty="0">
                <a:latin typeface="Calibri"/>
                <a:cs typeface="Calibri"/>
              </a:rPr>
              <a:t>&lt;h3&gt;{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name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}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&lt;/h3&gt;</a:t>
            </a:r>
            <a:endParaRPr sz="800">
              <a:latin typeface="Calibri"/>
              <a:cs typeface="Calibri"/>
            </a:endParaRPr>
          </a:p>
          <a:p>
            <a:pPr marL="279400">
              <a:lnSpc>
                <a:spcPct val="100000"/>
              </a:lnSpc>
            </a:pPr>
            <a:r>
              <a:rPr sz="800" spc="-5" dirty="0">
                <a:latin typeface="Calibri"/>
                <a:cs typeface="Calibri"/>
              </a:rPr>
              <a:t>&lt;/section&gt;</a:t>
            </a:r>
            <a:endParaRPr sz="800">
              <a:latin typeface="Calibri"/>
              <a:cs typeface="Calibri"/>
            </a:endParaRPr>
          </a:p>
          <a:p>
            <a:pPr marL="190500">
              <a:lnSpc>
                <a:spcPct val="100000"/>
              </a:lnSpc>
              <a:spcBef>
                <a:spcPts val="5"/>
              </a:spcBef>
            </a:pPr>
            <a:r>
              <a:rPr sz="800" dirty="0">
                <a:latin typeface="Calibri"/>
                <a:cs typeface="Calibri"/>
              </a:rPr>
              <a:t>)</a:t>
            </a:r>
            <a:endParaRPr sz="800">
              <a:latin typeface="Calibri"/>
              <a:cs typeface="Calibri"/>
            </a:endParaRPr>
          </a:p>
          <a:p>
            <a:pPr marL="100965">
              <a:lnSpc>
                <a:spcPct val="100000"/>
              </a:lnSpc>
            </a:pPr>
            <a:r>
              <a:rPr sz="800" dirty="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00" spc="-5" dirty="0">
                <a:latin typeface="Calibri"/>
                <a:cs typeface="Calibri"/>
              </a:rPr>
              <a:t>export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default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Form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6255"/>
            <a:ext cx="34842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/>
              <a:t>Segundo</a:t>
            </a:r>
            <a:r>
              <a:rPr sz="2200" spc="-10" dirty="0"/>
              <a:t> </a:t>
            </a:r>
            <a:r>
              <a:rPr sz="2200" spc="-15" dirty="0"/>
              <a:t>projeto</a:t>
            </a:r>
            <a:r>
              <a:rPr sz="2200" spc="20" dirty="0"/>
              <a:t> </a:t>
            </a:r>
            <a:r>
              <a:rPr sz="2200" spc="-5" dirty="0"/>
              <a:t>–</a:t>
            </a:r>
            <a:r>
              <a:rPr sz="2200" spc="-10" dirty="0"/>
              <a:t> Formulário</a:t>
            </a:r>
            <a:endParaRPr sz="2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32" y="620268"/>
            <a:ext cx="7272528" cy="57607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739" y="6635368"/>
            <a:ext cx="252222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Professor</a:t>
            </a:r>
            <a:r>
              <a:rPr sz="1500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Rafael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A6A6A6"/>
                </a:solidFill>
                <a:latin typeface="Calibri"/>
                <a:cs typeface="Calibri"/>
              </a:rPr>
              <a:t>Martins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A6A6A6"/>
                </a:solidFill>
                <a:latin typeface="Calibri"/>
                <a:cs typeface="Calibri"/>
              </a:rPr>
              <a:t>Ronqui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255"/>
            <a:ext cx="33902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/>
              <a:t>Passos</a:t>
            </a:r>
            <a:r>
              <a:rPr sz="2200" spc="15" dirty="0"/>
              <a:t> </a:t>
            </a:r>
            <a:r>
              <a:rPr sz="2200" spc="-5" dirty="0"/>
              <a:t>da </a:t>
            </a:r>
            <a:r>
              <a:rPr sz="2200" spc="-15" dirty="0"/>
              <a:t>instalação</a:t>
            </a:r>
            <a:r>
              <a:rPr sz="2200" spc="15" dirty="0"/>
              <a:t> </a:t>
            </a:r>
            <a:r>
              <a:rPr sz="2200" spc="-5" dirty="0"/>
              <a:t>do node</a:t>
            </a:r>
            <a:endParaRPr sz="2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32" y="874775"/>
            <a:ext cx="3328416" cy="25831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9471" y="885275"/>
            <a:ext cx="3328416" cy="25848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7532" y="4089871"/>
            <a:ext cx="3337560" cy="25684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9471" y="4148326"/>
            <a:ext cx="3375660" cy="25892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43379" y="444245"/>
            <a:ext cx="701675" cy="2806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10" dirty="0">
                <a:latin typeface="Calibri"/>
                <a:cs typeface="Calibri"/>
              </a:rPr>
              <a:t>Passo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03517" y="460629"/>
            <a:ext cx="701675" cy="2806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090"/>
              </a:lnSpc>
            </a:pPr>
            <a:r>
              <a:rPr sz="1800" spc="-10" dirty="0">
                <a:latin typeface="Calibri"/>
                <a:cs typeface="Calibri"/>
              </a:rPr>
              <a:t>Passo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43125" y="3731005"/>
            <a:ext cx="701675" cy="2806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5"/>
              </a:lnSpc>
            </a:pPr>
            <a:r>
              <a:rPr sz="1800" spc="-10" dirty="0">
                <a:latin typeface="Calibri"/>
                <a:cs typeface="Calibri"/>
              </a:rPr>
              <a:t>Passo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03264" y="3747389"/>
            <a:ext cx="701675" cy="2806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095"/>
              </a:lnSpc>
            </a:pPr>
            <a:r>
              <a:rPr sz="1800" spc="-10" dirty="0">
                <a:latin typeface="Calibri"/>
                <a:cs typeface="Calibri"/>
              </a:rPr>
              <a:t>Passo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86658" y="2104644"/>
            <a:ext cx="4904105" cy="1007110"/>
            <a:chOff x="2486658" y="2104644"/>
            <a:chExt cx="4904105" cy="10071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6658" y="2373374"/>
              <a:ext cx="675546" cy="34160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3323" y="2104644"/>
              <a:ext cx="735329" cy="100660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15639" y="2104644"/>
              <a:ext cx="1652777" cy="10066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6927" y="2104644"/>
              <a:ext cx="822198" cy="10066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06111" y="2104644"/>
              <a:ext cx="2684526" cy="100660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46401" y="2209546"/>
            <a:ext cx="4646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Fim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React</a:t>
            </a:r>
            <a:r>
              <a:rPr spc="-25" dirty="0"/>
              <a:t> </a:t>
            </a:r>
            <a:r>
              <a:rPr dirty="0"/>
              <a:t>–</a:t>
            </a:r>
            <a:r>
              <a:rPr spc="-40" dirty="0"/>
              <a:t> </a:t>
            </a:r>
            <a:r>
              <a:rPr spc="-5" dirty="0"/>
              <a:t>Formulário</a:t>
            </a: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908047" cy="173888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8739" y="6635368"/>
            <a:ext cx="252222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Professor</a:t>
            </a:r>
            <a:r>
              <a:rPr sz="1500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Rafael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A6A6A6"/>
                </a:solidFill>
                <a:latin typeface="Calibri"/>
                <a:cs typeface="Calibri"/>
              </a:rPr>
              <a:t>Martins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A6A6A6"/>
                </a:solidFill>
                <a:latin typeface="Calibri"/>
                <a:cs typeface="Calibri"/>
              </a:rPr>
              <a:t>Ronqui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4924" y="2364265"/>
            <a:ext cx="1652277" cy="35527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25315" y="2209546"/>
            <a:ext cx="1689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Exercício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08047" cy="17388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0685" y="3030092"/>
            <a:ext cx="8895715" cy="3086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041015" algn="r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Calibri"/>
                <a:cs typeface="Calibri"/>
              </a:rPr>
              <a:t>Criar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mesmo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conteúdo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desse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projeto, </a:t>
            </a:r>
            <a:r>
              <a:rPr sz="2500" spc="-5" dirty="0">
                <a:latin typeface="Calibri"/>
                <a:cs typeface="Calibri"/>
              </a:rPr>
              <a:t>após;</a:t>
            </a:r>
            <a:endParaRPr sz="2500">
              <a:latin typeface="Calibri"/>
              <a:cs typeface="Calibri"/>
            </a:endParaRPr>
          </a:p>
          <a:p>
            <a:pPr marL="167640" marR="3033395" indent="-167640" algn="r">
              <a:lnSpc>
                <a:spcPct val="100000"/>
              </a:lnSpc>
              <a:buChar char="-"/>
              <a:tabLst>
                <a:tab pos="167640" algn="l"/>
              </a:tabLst>
            </a:pPr>
            <a:r>
              <a:rPr sz="2500" spc="-5" dirty="0">
                <a:latin typeface="Calibri"/>
                <a:cs typeface="Calibri"/>
              </a:rPr>
              <a:t>Criar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arquivo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NovoConteudoDois.js</a:t>
            </a:r>
            <a:endParaRPr sz="2500">
              <a:latin typeface="Calibri"/>
              <a:cs typeface="Calibri"/>
            </a:endParaRPr>
          </a:p>
          <a:p>
            <a:pPr marL="1094740" indent="-167640">
              <a:lnSpc>
                <a:spcPct val="100000"/>
              </a:lnSpc>
              <a:buChar char="-"/>
              <a:tabLst>
                <a:tab pos="1094740" algn="l"/>
              </a:tabLst>
            </a:pPr>
            <a:r>
              <a:rPr sz="2500" dirty="0">
                <a:latin typeface="Calibri"/>
                <a:cs typeface="Calibri"/>
              </a:rPr>
              <a:t>Inserir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-15" dirty="0">
                <a:latin typeface="Calibri"/>
                <a:cs typeface="Calibri"/>
              </a:rPr>
              <a:t> tag</a:t>
            </a:r>
            <a:r>
              <a:rPr sz="2500" spc="-5" dirty="0">
                <a:latin typeface="Calibri"/>
                <a:cs typeface="Calibri"/>
              </a:rPr>
              <a:t> &lt;h3&gt; </a:t>
            </a:r>
            <a:r>
              <a:rPr sz="2500" spc="-15" dirty="0">
                <a:latin typeface="Calibri"/>
                <a:cs typeface="Calibri"/>
              </a:rPr>
              <a:t>com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frase:</a:t>
            </a:r>
            <a:endParaRPr sz="25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2500" spc="-5" dirty="0">
                <a:latin typeface="Calibri"/>
                <a:cs typeface="Calibri"/>
              </a:rPr>
              <a:t>-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Exercício,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retorno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do</a:t>
            </a:r>
            <a:r>
              <a:rPr sz="2500" spc="-15" dirty="0">
                <a:latin typeface="Calibri"/>
                <a:cs typeface="Calibri"/>
              </a:rPr>
              <a:t> texto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em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tela.</a:t>
            </a:r>
            <a:endParaRPr sz="2500">
              <a:latin typeface="Calibri"/>
              <a:cs typeface="Calibri"/>
            </a:endParaRPr>
          </a:p>
          <a:p>
            <a:pPr marL="1094740" indent="-167640">
              <a:lnSpc>
                <a:spcPct val="100000"/>
              </a:lnSpc>
              <a:buChar char="-"/>
              <a:tabLst>
                <a:tab pos="1094740" algn="l"/>
              </a:tabLst>
            </a:pPr>
            <a:r>
              <a:rPr sz="2500" spc="-5" dirty="0">
                <a:latin typeface="Calibri"/>
                <a:cs typeface="Calibri"/>
              </a:rPr>
              <a:t>No </a:t>
            </a:r>
            <a:r>
              <a:rPr sz="2500" spc="-10" dirty="0">
                <a:latin typeface="Calibri"/>
                <a:cs typeface="Calibri"/>
              </a:rPr>
              <a:t>arquivo</a:t>
            </a:r>
            <a:r>
              <a:rPr sz="2500" spc="-5" dirty="0">
                <a:latin typeface="Calibri"/>
                <a:cs typeface="Calibri"/>
              </a:rPr>
              <a:t> App.js,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na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className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80" dirty="0">
                <a:latin typeface="Calibri"/>
                <a:cs typeface="Calibri"/>
              </a:rPr>
              <a:t>“App”,</a:t>
            </a:r>
            <a:endParaRPr sz="2500">
              <a:latin typeface="Calibri"/>
              <a:cs typeface="Calibri"/>
            </a:endParaRPr>
          </a:p>
          <a:p>
            <a:pPr marL="927100" marR="871219">
              <a:lnSpc>
                <a:spcPct val="100000"/>
              </a:lnSpc>
            </a:pPr>
            <a:r>
              <a:rPr sz="2500" spc="-5" dirty="0">
                <a:latin typeface="Calibri"/>
                <a:cs typeface="Calibri"/>
              </a:rPr>
              <a:t>inserir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chamada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do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NovoConteudoDois.js,</a:t>
            </a:r>
            <a:r>
              <a:rPr sz="2500" spc="-20" dirty="0">
                <a:latin typeface="Calibri"/>
                <a:cs typeface="Calibri"/>
              </a:rPr>
              <a:t> através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da 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utilização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da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tag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&lt;NovoConteudoDois&gt;,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igual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ao</a:t>
            </a:r>
            <a:r>
              <a:rPr sz="2500" spc="-10" dirty="0">
                <a:latin typeface="Calibri"/>
                <a:cs typeface="Calibri"/>
              </a:rPr>
              <a:t> que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foi</a:t>
            </a:r>
            <a:endParaRPr sz="25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Calibri"/>
                <a:cs typeface="Calibri"/>
              </a:rPr>
              <a:t>apresentado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pelo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35" dirty="0">
                <a:latin typeface="Calibri"/>
                <a:cs typeface="Calibri"/>
              </a:rPr>
              <a:t>professor,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utilizando</a:t>
            </a:r>
            <a:r>
              <a:rPr sz="2500" spc="-5" dirty="0">
                <a:latin typeface="Calibri"/>
                <a:cs typeface="Calibri"/>
              </a:rPr>
              <a:t> a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tag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&lt;NovoConteudo&gt;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69107" y="188976"/>
            <a:ext cx="5042916" cy="164367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8739" y="6635368"/>
            <a:ext cx="252222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Professor</a:t>
            </a:r>
            <a:r>
              <a:rPr sz="1500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Rafael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A6A6A6"/>
                </a:solidFill>
                <a:latin typeface="Calibri"/>
                <a:cs typeface="Calibri"/>
              </a:rPr>
              <a:t>Martins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A6A6A6"/>
                </a:solidFill>
                <a:latin typeface="Calibri"/>
                <a:cs typeface="Calibri"/>
              </a:rPr>
              <a:t>Ronqui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7028" y="2249246"/>
            <a:ext cx="1569085" cy="1183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600" b="1" spc="-5" dirty="0">
                <a:latin typeface="Calibri"/>
                <a:cs typeface="Calibri"/>
              </a:rPr>
              <a:t>FIM</a:t>
            </a:r>
            <a:endParaRPr sz="7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6635368"/>
            <a:ext cx="252222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Professor</a:t>
            </a:r>
            <a:r>
              <a:rPr sz="1500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Rafael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A6A6A6"/>
                </a:solidFill>
                <a:latin typeface="Calibri"/>
                <a:cs typeface="Calibri"/>
              </a:rPr>
              <a:t>Martins</a:t>
            </a:r>
            <a:r>
              <a:rPr sz="15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A6A6A6"/>
                </a:solidFill>
                <a:latin typeface="Calibri"/>
                <a:cs typeface="Calibri"/>
              </a:rPr>
              <a:t>Ronqui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255"/>
            <a:ext cx="33909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/>
              <a:t>Passos</a:t>
            </a:r>
            <a:r>
              <a:rPr sz="2200" spc="20" dirty="0"/>
              <a:t> </a:t>
            </a:r>
            <a:r>
              <a:rPr sz="2200" spc="-5" dirty="0"/>
              <a:t>da</a:t>
            </a:r>
            <a:r>
              <a:rPr sz="2200" dirty="0"/>
              <a:t> </a:t>
            </a:r>
            <a:r>
              <a:rPr sz="2200" spc="-15" dirty="0"/>
              <a:t>instalação</a:t>
            </a:r>
            <a:r>
              <a:rPr sz="2200" spc="10" dirty="0"/>
              <a:t> </a:t>
            </a:r>
            <a:r>
              <a:rPr sz="2200" spc="-5" dirty="0"/>
              <a:t>do node</a:t>
            </a:r>
            <a:endParaRPr sz="2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583" y="886967"/>
            <a:ext cx="3302508" cy="25831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82896" y="871727"/>
            <a:ext cx="3328415" cy="258927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7532" y="4076700"/>
            <a:ext cx="3328416" cy="25664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9471" y="4148328"/>
            <a:ext cx="3337560" cy="25755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43379" y="444245"/>
            <a:ext cx="701675" cy="2806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10" dirty="0">
                <a:latin typeface="Calibri"/>
                <a:cs typeface="Calibri"/>
              </a:rPr>
              <a:t>Passo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03517" y="460629"/>
            <a:ext cx="701675" cy="2806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090"/>
              </a:lnSpc>
            </a:pPr>
            <a:r>
              <a:rPr sz="1800" spc="-10" dirty="0">
                <a:latin typeface="Calibri"/>
                <a:cs typeface="Calibri"/>
              </a:rPr>
              <a:t>Passo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43125" y="3731005"/>
            <a:ext cx="701675" cy="2806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5"/>
              </a:lnSpc>
            </a:pPr>
            <a:r>
              <a:rPr sz="1800" spc="-10" dirty="0">
                <a:latin typeface="Calibri"/>
                <a:cs typeface="Calibri"/>
              </a:rPr>
              <a:t>Passo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03264" y="3747389"/>
            <a:ext cx="701675" cy="2806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095"/>
              </a:lnSpc>
            </a:pPr>
            <a:r>
              <a:rPr sz="1800" spc="-10" dirty="0">
                <a:latin typeface="Calibri"/>
                <a:cs typeface="Calibri"/>
              </a:rPr>
              <a:t>Passo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255"/>
            <a:ext cx="15728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/>
              <a:t>O</a:t>
            </a:r>
            <a:r>
              <a:rPr sz="2200" spc="-20" dirty="0"/>
              <a:t> </a:t>
            </a:r>
            <a:r>
              <a:rPr sz="2200" spc="-5" dirty="0"/>
              <a:t>que</a:t>
            </a:r>
            <a:r>
              <a:rPr sz="2200" spc="-25" dirty="0"/>
              <a:t> </a:t>
            </a:r>
            <a:r>
              <a:rPr sz="2200" spc="-5" dirty="0"/>
              <a:t>é</a:t>
            </a:r>
            <a:r>
              <a:rPr sz="2200" spc="-15" dirty="0"/>
              <a:t> react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78739" y="854709"/>
            <a:ext cx="8930005" cy="1656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2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É</a:t>
            </a:r>
            <a:r>
              <a:rPr sz="1800" spc="-5" dirty="0">
                <a:latin typeface="Calibri"/>
                <a:cs typeface="Calibri"/>
              </a:rPr>
              <a:t> uma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biblioteca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linguagem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JavaScript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atua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camada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View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projeto com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MVC.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46990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É</a:t>
            </a:r>
            <a:r>
              <a:rPr sz="1800" spc="-5" dirty="0">
                <a:latin typeface="Calibri"/>
                <a:cs typeface="Calibri"/>
              </a:rPr>
              <a:t> uma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biblioteca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foi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criada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desenvolvida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pelo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Facebook,</a:t>
            </a:r>
            <a:r>
              <a:rPr sz="1800" dirty="0">
                <a:latin typeface="Calibri"/>
                <a:cs typeface="Calibri"/>
              </a:rPr>
              <a:t> é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código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aberto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quem</a:t>
            </a:r>
            <a:endParaRPr sz="1800">
              <a:latin typeface="Calibri"/>
              <a:cs typeface="Calibri"/>
            </a:endParaRPr>
          </a:p>
          <a:p>
            <a:pPr marL="97155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mantém</a:t>
            </a:r>
            <a:r>
              <a:rPr sz="1800" dirty="0">
                <a:latin typeface="Calibri"/>
                <a:cs typeface="Calibri"/>
              </a:rPr>
              <a:t> 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evolui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React</a:t>
            </a:r>
            <a:r>
              <a:rPr sz="1800" dirty="0">
                <a:latin typeface="Calibri"/>
                <a:cs typeface="Calibri"/>
              </a:rPr>
              <a:t> é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você,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 </a:t>
            </a:r>
            <a:r>
              <a:rPr sz="1800" dirty="0">
                <a:latin typeface="Calibri"/>
                <a:cs typeface="Calibri"/>
              </a:rPr>
              <a:t>seja,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comunidade.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200" b="1" spc="-10" dirty="0">
                <a:latin typeface="Calibri"/>
                <a:cs typeface="Calibri"/>
              </a:rPr>
              <a:t>DOM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–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Manipulação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dos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dados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HTML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em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tempo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real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com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</a:t>
            </a:r>
            <a:r>
              <a:rPr sz="2200" b="1" spc="5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React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52" y="2924555"/>
            <a:ext cx="8311895" cy="33207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255"/>
            <a:ext cx="763333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/>
              <a:t>DOM</a:t>
            </a:r>
            <a:r>
              <a:rPr sz="2200" spc="20" dirty="0"/>
              <a:t> </a:t>
            </a:r>
            <a:r>
              <a:rPr sz="2200" spc="-5" dirty="0"/>
              <a:t>–</a:t>
            </a:r>
            <a:r>
              <a:rPr sz="2200" spc="10" dirty="0"/>
              <a:t> </a:t>
            </a:r>
            <a:r>
              <a:rPr sz="2200" spc="-10" dirty="0"/>
              <a:t>Manipulação</a:t>
            </a:r>
            <a:r>
              <a:rPr sz="2200" spc="20" dirty="0"/>
              <a:t> </a:t>
            </a:r>
            <a:r>
              <a:rPr sz="2200" spc="-10" dirty="0"/>
              <a:t>dos</a:t>
            </a:r>
            <a:r>
              <a:rPr sz="2200" spc="20" dirty="0"/>
              <a:t> </a:t>
            </a:r>
            <a:r>
              <a:rPr sz="2200" spc="-10" dirty="0"/>
              <a:t>dados</a:t>
            </a:r>
            <a:r>
              <a:rPr sz="2200" spc="20" dirty="0"/>
              <a:t> </a:t>
            </a:r>
            <a:r>
              <a:rPr sz="2200" spc="-5" dirty="0"/>
              <a:t>HTML</a:t>
            </a:r>
            <a:r>
              <a:rPr sz="2200" dirty="0"/>
              <a:t> </a:t>
            </a:r>
            <a:r>
              <a:rPr sz="2200" spc="-10" dirty="0"/>
              <a:t>em</a:t>
            </a:r>
            <a:r>
              <a:rPr sz="2200" spc="10" dirty="0"/>
              <a:t> </a:t>
            </a:r>
            <a:r>
              <a:rPr sz="2200" spc="-15" dirty="0"/>
              <a:t>tempo</a:t>
            </a:r>
            <a:r>
              <a:rPr sz="2200" spc="25" dirty="0"/>
              <a:t> </a:t>
            </a:r>
            <a:r>
              <a:rPr sz="2200" spc="-15" dirty="0"/>
              <a:t>real</a:t>
            </a:r>
            <a:r>
              <a:rPr sz="2200" spc="10" dirty="0"/>
              <a:t> </a:t>
            </a:r>
            <a:r>
              <a:rPr sz="2200" spc="-10" dirty="0"/>
              <a:t>com</a:t>
            </a:r>
            <a:r>
              <a:rPr sz="2200" spc="20" dirty="0"/>
              <a:t> </a:t>
            </a:r>
            <a:r>
              <a:rPr sz="2200" spc="-5" dirty="0"/>
              <a:t>o</a:t>
            </a:r>
            <a:r>
              <a:rPr sz="2200" spc="55" dirty="0"/>
              <a:t> </a:t>
            </a:r>
            <a:r>
              <a:rPr sz="2200" spc="-15" dirty="0"/>
              <a:t>React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186334" y="926719"/>
            <a:ext cx="868235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É</a:t>
            </a:r>
            <a:r>
              <a:rPr sz="1800" spc="-5" dirty="0">
                <a:latin typeface="Calibri"/>
                <a:cs typeface="Calibri"/>
              </a:rPr>
              <a:t> possível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alterar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qualquer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texto</a:t>
            </a:r>
            <a:r>
              <a:rPr sz="1800" spc="-5" dirty="0">
                <a:latin typeface="Calibri"/>
                <a:cs typeface="Calibri"/>
              </a:rPr>
              <a:t> das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tags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 HTML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Char char="-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Os </a:t>
            </a:r>
            <a:r>
              <a:rPr sz="1800" spc="-10" dirty="0">
                <a:latin typeface="Calibri"/>
                <a:cs typeface="Calibri"/>
              </a:rPr>
              <a:t>atributos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HTML,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também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podem</a:t>
            </a:r>
            <a:r>
              <a:rPr sz="1800" dirty="0">
                <a:latin typeface="Calibri"/>
                <a:cs typeface="Calibri"/>
              </a:rPr>
              <a:t> ser </a:t>
            </a:r>
            <a:r>
              <a:rPr sz="1800" spc="-10" dirty="0">
                <a:latin typeface="Calibri"/>
                <a:cs typeface="Calibri"/>
              </a:rPr>
              <a:t>alterados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pelo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React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Char char="-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-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Possibilidade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remover</a:t>
            </a:r>
            <a:r>
              <a:rPr sz="1800" dirty="0">
                <a:latin typeface="Calibri"/>
                <a:cs typeface="Calibri"/>
              </a:rPr>
              <a:t> 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adicionar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tags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HTML,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através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React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Char char="-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55" dirty="0">
                <a:latin typeface="Calibri"/>
                <a:cs typeface="Calibri"/>
              </a:rPr>
              <a:t>Tem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mesmo </a:t>
            </a:r>
            <a:r>
              <a:rPr sz="1800" spc="-10" dirty="0">
                <a:latin typeface="Calibri"/>
                <a:cs typeface="Calibri"/>
              </a:rPr>
              <a:t>nível</a:t>
            </a:r>
            <a:r>
              <a:rPr sz="1800" spc="-5" dirty="0">
                <a:latin typeface="Calibri"/>
                <a:cs typeface="Calibri"/>
              </a:rPr>
              <a:t> 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ação no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HTML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CSS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Char char="-"/>
            </a:pPr>
            <a:endParaRPr sz="1750">
              <a:latin typeface="Calibri"/>
              <a:cs typeface="Calibri"/>
            </a:endParaRPr>
          </a:p>
          <a:p>
            <a:pPr marL="299085" marR="5080" indent="-299085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O </a:t>
            </a:r>
            <a:r>
              <a:rPr sz="1800" spc="-10" dirty="0">
                <a:latin typeface="Calibri"/>
                <a:cs typeface="Calibri"/>
              </a:rPr>
              <a:t>React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é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muito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utilizado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5" dirty="0">
                <a:latin typeface="Calibri"/>
                <a:cs typeface="Calibri"/>
              </a:rPr>
              <a:t>HTML,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através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eventos, </a:t>
            </a:r>
            <a:r>
              <a:rPr sz="1800" spc="-5" dirty="0">
                <a:latin typeface="Calibri"/>
                <a:cs typeface="Calibri"/>
              </a:rPr>
              <a:t>um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exemplo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muito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conhecido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é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10" dirty="0">
                <a:latin typeface="Calibri"/>
                <a:cs typeface="Calibri"/>
              </a:rPr>
              <a:t>onclick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HTML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255"/>
            <a:ext cx="27051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/>
              <a:t>Componentes</a:t>
            </a:r>
            <a:r>
              <a:rPr sz="2200" spc="15" dirty="0"/>
              <a:t> </a:t>
            </a:r>
            <a:r>
              <a:rPr sz="2200" spc="-5" dirty="0"/>
              <a:t>no </a:t>
            </a:r>
            <a:r>
              <a:rPr sz="2200" spc="-15" dirty="0"/>
              <a:t>React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78739" y="853186"/>
            <a:ext cx="8987790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Em uma </a:t>
            </a:r>
            <a:r>
              <a:rPr sz="2200" spc="-5" dirty="0">
                <a:latin typeface="Calibri"/>
                <a:cs typeface="Calibri"/>
              </a:rPr>
              <a:t>página </a:t>
            </a:r>
            <a:r>
              <a:rPr sz="2200" spc="-10" dirty="0">
                <a:latin typeface="Calibri"/>
                <a:cs typeface="Calibri"/>
              </a:rPr>
              <a:t>index.html, que </a:t>
            </a:r>
            <a:r>
              <a:rPr sz="2200" spc="-15" dirty="0">
                <a:latin typeface="Calibri"/>
                <a:cs typeface="Calibri"/>
              </a:rPr>
              <a:t>está integrada com </a:t>
            </a:r>
            <a:r>
              <a:rPr sz="2200" spc="-5" dirty="0">
                <a:latin typeface="Calibri"/>
                <a:cs typeface="Calibri"/>
              </a:rPr>
              <a:t>o </a:t>
            </a:r>
            <a:r>
              <a:rPr sz="2200" spc="-15" dirty="0">
                <a:latin typeface="Calibri"/>
                <a:cs typeface="Calibri"/>
              </a:rPr>
              <a:t>arquivo </a:t>
            </a:r>
            <a:r>
              <a:rPr sz="2200" spc="-5" dirty="0">
                <a:latin typeface="Calibri"/>
                <a:cs typeface="Calibri"/>
              </a:rPr>
              <a:t>App.js, </a:t>
            </a:r>
            <a:r>
              <a:rPr sz="2200" spc="-10" dirty="0">
                <a:latin typeface="Calibri"/>
                <a:cs typeface="Calibri"/>
              </a:rPr>
              <a:t>podemos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ter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arquivo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App.js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dirty="0">
                <a:latin typeface="Calibri"/>
                <a:cs typeface="Calibri"/>
              </a:rPr>
              <a:t> um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componente,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exemplo,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esses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componentes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podem</a:t>
            </a:r>
            <a:r>
              <a:rPr sz="2200" dirty="0">
                <a:latin typeface="Calibri"/>
                <a:cs typeface="Calibri"/>
              </a:rPr>
              <a:t> ser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três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partes</a:t>
            </a:r>
            <a:r>
              <a:rPr sz="2200" spc="-5" dirty="0">
                <a:latin typeface="Calibri"/>
                <a:cs typeface="Calibri"/>
              </a:rPr>
              <a:t> do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arquivo</a:t>
            </a:r>
            <a:r>
              <a:rPr sz="2200" spc="-10" dirty="0">
                <a:latin typeface="Calibri"/>
                <a:cs typeface="Calibri"/>
              </a:rPr>
              <a:t> index.html,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contendo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Header.js, </a:t>
            </a:r>
            <a:r>
              <a:rPr sz="2200" spc="-20" dirty="0">
                <a:latin typeface="Calibri"/>
                <a:cs typeface="Calibri"/>
              </a:rPr>
              <a:t>ContentBody.js </a:t>
            </a:r>
            <a:r>
              <a:rPr sz="2200" spc="-5" dirty="0">
                <a:latin typeface="Calibri"/>
                <a:cs typeface="Calibri"/>
              </a:rPr>
              <a:t>e o </a:t>
            </a:r>
            <a:r>
              <a:rPr sz="2200" spc="-30" dirty="0">
                <a:latin typeface="Calibri"/>
                <a:cs typeface="Calibri"/>
              </a:rPr>
              <a:t>Footer.js, </a:t>
            </a:r>
            <a:r>
              <a:rPr sz="2200" dirty="0">
                <a:latin typeface="Calibri"/>
                <a:cs typeface="Calibri"/>
              </a:rPr>
              <a:t>ou </a:t>
            </a:r>
            <a:r>
              <a:rPr sz="2200" spc="-5" dirty="0">
                <a:latin typeface="Calibri"/>
                <a:cs typeface="Calibri"/>
              </a:rPr>
              <a:t>seja, </a:t>
            </a:r>
            <a:r>
              <a:rPr sz="2200" spc="-10" dirty="0">
                <a:latin typeface="Calibri"/>
                <a:cs typeface="Calibri"/>
              </a:rPr>
              <a:t>cada um </a:t>
            </a:r>
            <a:r>
              <a:rPr sz="2200" spc="-5" dirty="0">
                <a:latin typeface="Calibri"/>
                <a:cs typeface="Calibri"/>
              </a:rPr>
              <a:t>desses </a:t>
            </a:r>
            <a:r>
              <a:rPr sz="2200" spc="-10" dirty="0">
                <a:latin typeface="Calibri"/>
                <a:cs typeface="Calibri"/>
              </a:rPr>
              <a:t>três </a:t>
            </a:r>
            <a:r>
              <a:rPr sz="2200" spc="-15" dirty="0">
                <a:latin typeface="Calibri"/>
                <a:cs typeface="Calibri"/>
              </a:rPr>
              <a:t>arquivos </a:t>
            </a:r>
            <a:r>
              <a:rPr sz="2200" spc="-5" dirty="0">
                <a:latin typeface="Calibri"/>
                <a:cs typeface="Calibri"/>
              </a:rPr>
              <a:t>é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um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componente.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1859</Words>
  <Application>Microsoft Office PowerPoint</Application>
  <PresentationFormat>Apresentação na tela (4:3)</PresentationFormat>
  <Paragraphs>272</Paragraphs>
  <Slides>52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7" baseType="lpstr">
      <vt:lpstr>Arial MT</vt:lpstr>
      <vt:lpstr>Calibri</vt:lpstr>
      <vt:lpstr>Times New Roman</vt:lpstr>
      <vt:lpstr>Wingdings</vt:lpstr>
      <vt:lpstr>Office Theme</vt:lpstr>
      <vt:lpstr>Cronograma – Aula 1 de React</vt:lpstr>
      <vt:lpstr>ReactInstalar e criar o primeiro projeto</vt:lpstr>
      <vt:lpstr>O que iremos precisar</vt:lpstr>
      <vt:lpstr>Passos da instalação do node</vt:lpstr>
      <vt:lpstr>Passos da instalação do node</vt:lpstr>
      <vt:lpstr>Passos da instalação do node</vt:lpstr>
      <vt:lpstr>O que é react</vt:lpstr>
      <vt:lpstr>DOM – Manipulação dos dados HTML em tempo real com o React</vt:lpstr>
      <vt:lpstr>Componentes no React</vt:lpstr>
      <vt:lpstr>Componentização</vt:lpstr>
      <vt:lpstr>Componentização</vt:lpstr>
      <vt:lpstr>Pontos positivos e negativos</vt:lpstr>
      <vt:lpstr>Local de atuação do react</vt:lpstr>
      <vt:lpstr>Primeiro projeto</vt:lpstr>
      <vt:lpstr>Apresentação do PowerPoint</vt:lpstr>
      <vt:lpstr>Primeiro projeto</vt:lpstr>
      <vt:lpstr>Primeiro projeto</vt:lpstr>
      <vt:lpstr>Primeiro projeto</vt:lpstr>
      <vt:lpstr>Primeiro projeto – index.html</vt:lpstr>
      <vt:lpstr>Primeiro projeto – Foco de trabalho</vt:lpstr>
      <vt:lpstr>Apresentação do PowerPoint</vt:lpstr>
      <vt:lpstr>Primeiro projeto – Foco de trabalho</vt:lpstr>
      <vt:lpstr>Primeiro projeto – Foco de trabalho</vt:lpstr>
      <vt:lpstr>Apresentação do PowerPoint</vt:lpstr>
      <vt:lpstr>Primeiro projeto – index.js</vt:lpstr>
      <vt:lpstr>Primeiro projeto – Use State</vt:lpstr>
      <vt:lpstr>Primeiro projeto – Criando um novo arquivo</vt:lpstr>
      <vt:lpstr>Primeiro projeto – Use State</vt:lpstr>
      <vt:lpstr>Primeiro projeto – Use State</vt:lpstr>
      <vt:lpstr>FIM – Introdução ao React Instalar e criar o primeiro projeto</vt:lpstr>
      <vt:lpstr>Exercício</vt:lpstr>
      <vt:lpstr>Continuação do React Entendendo os arquivos do projeto</vt:lpstr>
      <vt:lpstr>Estrutura – src: package.json</vt:lpstr>
      <vt:lpstr>Estrutura – src: package.json</vt:lpstr>
      <vt:lpstr>Apresentação do PowerPoint</vt:lpstr>
      <vt:lpstr>Apresentação do PowerPoint</vt:lpstr>
      <vt:lpstr>Apresentação do PowerPoint</vt:lpstr>
      <vt:lpstr>Apresentação do PowerPoint</vt:lpstr>
      <vt:lpstr>Estrutura – public: index.html</vt:lpstr>
      <vt:lpstr>Estrutura – public: app.js</vt:lpstr>
      <vt:lpstr>Estrutura – EXPLICAÇÃO DE JSX</vt:lpstr>
      <vt:lpstr>Fim - Continuação do React Entendendo os arquivos do projeto</vt:lpstr>
      <vt:lpstr>React – Formulário</vt:lpstr>
      <vt:lpstr>Segundo projeto – Formulário</vt:lpstr>
      <vt:lpstr>Segundo projeto – Formulário</vt:lpstr>
      <vt:lpstr>Segundo projeto – Formulário</vt:lpstr>
      <vt:lpstr>Segundo projeto – App.js</vt:lpstr>
      <vt:lpstr>Segundo projeto – Form.js</vt:lpstr>
      <vt:lpstr>Segundo projeto – Formulário</vt:lpstr>
      <vt:lpstr>Fim - React – Formulário</vt:lpstr>
      <vt:lpstr>Exercício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RAFAEL MARTINS RONQUI</cp:lastModifiedBy>
  <cp:revision>2</cp:revision>
  <dcterms:created xsi:type="dcterms:W3CDTF">2024-05-09T16:35:01Z</dcterms:created>
  <dcterms:modified xsi:type="dcterms:W3CDTF">2024-05-09T22:17:30Z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2022-09-04T00:00:00Z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2024-05-09T00:00:00Z</vt:filetime>
  </property>
</Properties>
</file>