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audio3.wav" ContentType="audio/x-wav"/>
  <Override PartName="/ppt/media/audio6.wav" ContentType="audio/x-wav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sldIdLst>
    <p:sldId id="316" r:id="rId3"/>
    <p:sldId id="317" r:id="rId4"/>
    <p:sldId id="318" r:id="rId5"/>
    <p:sldId id="302" r:id="rId6"/>
    <p:sldId id="256" r:id="rId7"/>
    <p:sldId id="259" r:id="rId8"/>
    <p:sldId id="260" r:id="rId9"/>
    <p:sldId id="261" r:id="rId10"/>
    <p:sldId id="262" r:id="rId11"/>
    <p:sldId id="303" r:id="rId12"/>
    <p:sldId id="285" r:id="rId13"/>
    <p:sldId id="304" r:id="rId14"/>
    <p:sldId id="257" r:id="rId15"/>
    <p:sldId id="265" r:id="rId16"/>
    <p:sldId id="319" r:id="rId17"/>
    <p:sldId id="320" r:id="rId18"/>
    <p:sldId id="321" r:id="rId19"/>
    <p:sldId id="322" r:id="rId20"/>
    <p:sldId id="258" r:id="rId21"/>
    <p:sldId id="269" r:id="rId22"/>
    <p:sldId id="287" r:id="rId23"/>
    <p:sldId id="307" r:id="rId24"/>
    <p:sldId id="270" r:id="rId25"/>
    <p:sldId id="305" r:id="rId26"/>
    <p:sldId id="271" r:id="rId27"/>
    <p:sldId id="273" r:id="rId28"/>
    <p:sldId id="308" r:id="rId29"/>
    <p:sldId id="309" r:id="rId30"/>
    <p:sldId id="276" r:id="rId31"/>
    <p:sldId id="301" r:id="rId32"/>
    <p:sldId id="310" r:id="rId33"/>
    <p:sldId id="311" r:id="rId34"/>
    <p:sldId id="278" r:id="rId35"/>
    <p:sldId id="279" r:id="rId36"/>
    <p:sldId id="280" r:id="rId37"/>
    <p:sldId id="281" r:id="rId38"/>
    <p:sldId id="312" r:id="rId39"/>
    <p:sldId id="314" r:id="rId40"/>
    <p:sldId id="282" r:id="rId41"/>
    <p:sldId id="315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4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357563"/>
            <a:ext cx="4035425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18145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5124" name="Picture 4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1103312" cy="110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457200" y="1470025"/>
            <a:ext cx="8382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26" name="Picture 6" descr="图片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6165850"/>
            <a:ext cx="3810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15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45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3384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69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55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30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777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52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9690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75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7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274638"/>
            <a:ext cx="69135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4100" name="Picture 4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1103312" cy="110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457200" y="1470025"/>
            <a:ext cx="8382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5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4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audio" Target="../media/audio6.wav"/><Relationship Id="rId5" Type="http://schemas.openxmlformats.org/officeDocument/2006/relationships/audio" Target="../media/audio1.wav"/><Relationship Id="rId4" Type="http://schemas.openxmlformats.org/officeDocument/2006/relationships/audio" Target="../media/audio5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8.xml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audio" Target="../media/audio5.wav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audio" Target="../media/audio8.wav"/><Relationship Id="rId4" Type="http://schemas.openxmlformats.org/officeDocument/2006/relationships/audio" Target="../media/audio7.wav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audio" Target="../media/audio1.wav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2" y="332656"/>
            <a:ext cx="8823516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2470" y="689947"/>
            <a:ext cx="671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[</a:t>
            </a:r>
            <a:r>
              <a:rPr lang="zh-CN" altLang="en-US" sz="2000" b="1" dirty="0">
                <a:solidFill>
                  <a:srgbClr val="0000FF"/>
                </a:solidFill>
              </a:rPr>
              <a:t>例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4.2] </a:t>
            </a:r>
            <a:r>
              <a:rPr lang="zh-CN" altLang="en-US" sz="2000" b="1" dirty="0" smtClean="0"/>
              <a:t>仍然以上面</a:t>
            </a:r>
            <a:r>
              <a:rPr lang="en-US" altLang="zh-CN" sz="2000" b="1" dirty="0" smtClean="0"/>
              <a:t>13</a:t>
            </a:r>
            <a:r>
              <a:rPr lang="zh-CN" altLang="en-US" sz="2000" b="1" dirty="0" smtClean="0"/>
              <a:t>个数据元素构成的有序线性表为例，二分查找关健字为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43 </a:t>
            </a:r>
            <a:r>
              <a:rPr lang="zh-CN" altLang="en-US" sz="2000" b="1" dirty="0" smtClean="0"/>
              <a:t>的数据元素如下</a:t>
            </a:r>
            <a:r>
              <a:rPr lang="zh-CN" altLang="en-US" sz="2000" b="1" dirty="0"/>
              <a:t>：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286644" y="0"/>
            <a:ext cx="1851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§4.1.2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查找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89031"/>
              </p:ext>
            </p:extLst>
          </p:nvPr>
        </p:nvGraphicFramePr>
        <p:xfrm>
          <a:off x="1188352" y="1857087"/>
          <a:ext cx="6572295" cy="1097286"/>
        </p:xfrm>
        <a:graphic>
          <a:graphicData uri="http://schemas.openxmlformats.org/drawingml/2006/table">
            <a:tbl>
              <a:tblPr/>
              <a:tblGrid>
                <a:gridCol w="56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6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8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8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6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1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39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45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51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98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100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202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226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321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368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444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501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417" name="Picture 3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228" y="2285715"/>
            <a:ext cx="71438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8" name="Picture 3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0186" y="2357153"/>
            <a:ext cx="714380" cy="88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32020" y="2357153"/>
            <a:ext cx="883318" cy="97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857256" y="3547766"/>
            <a:ext cx="7215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ym typeface="Wingdings" pitchFamily="2" charset="2"/>
              </a:rPr>
              <a:t> 1</a:t>
            </a:r>
            <a:r>
              <a:rPr lang="zh-CN" altLang="en-US" sz="2000" b="1" dirty="0" smtClean="0">
                <a:sym typeface="Wingdings" pitchFamily="2" charset="2"/>
              </a:rPr>
              <a:t>、</a:t>
            </a:r>
            <a:r>
              <a:rPr lang="en-US" altLang="zh-CN" sz="2000" b="1" dirty="0" smtClean="0">
                <a:sym typeface="Wingdings" pitchFamily="2" charset="2"/>
              </a:rPr>
              <a:t>left = 1, right = 13;  mid = (1+13)/2 = 7:  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100 &gt; 43</a:t>
            </a:r>
            <a:r>
              <a:rPr lang="en-US" altLang="zh-CN" sz="2000" b="1" dirty="0" smtClean="0">
                <a:sym typeface="Wingdings" pitchFamily="2" charset="2"/>
              </a:rPr>
              <a:t>;</a:t>
            </a:r>
            <a:endParaRPr lang="zh-CN" altLang="en-US" sz="2000" b="1" dirty="0"/>
          </a:p>
        </p:txBody>
      </p:sp>
      <p:sp>
        <p:nvSpPr>
          <p:cNvPr id="17" name="矩形 16"/>
          <p:cNvSpPr/>
          <p:nvPr/>
        </p:nvSpPr>
        <p:spPr>
          <a:xfrm>
            <a:off x="857256" y="4047832"/>
            <a:ext cx="7215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ym typeface="Wingdings" pitchFamily="2" charset="2"/>
              </a:rPr>
              <a:t> 2</a:t>
            </a:r>
            <a:r>
              <a:rPr lang="zh-CN" altLang="en-US" sz="2000" b="1" dirty="0" smtClean="0">
                <a:sym typeface="Wingdings" pitchFamily="2" charset="2"/>
              </a:rPr>
              <a:t>、</a:t>
            </a:r>
            <a:r>
              <a:rPr lang="en-US" altLang="zh-CN" sz="2000" b="1" dirty="0" smtClean="0">
                <a:sym typeface="Wingdings" pitchFamily="2" charset="2"/>
              </a:rPr>
              <a:t> left = 1, right = mid-1= 6; mid = (1+6)/2 = 3:  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39 &lt; 43</a:t>
            </a:r>
            <a:r>
              <a:rPr lang="en-US" altLang="zh-CN" sz="2000" b="1" dirty="0" smtClean="0">
                <a:sym typeface="Wingdings" pitchFamily="2" charset="2"/>
              </a:rPr>
              <a:t>;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857256" y="4547898"/>
            <a:ext cx="6929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ym typeface="Wingdings" pitchFamily="2" charset="2"/>
              </a:rPr>
              <a:t> 3</a:t>
            </a:r>
            <a:r>
              <a:rPr lang="zh-CN" altLang="en-US" sz="2000" b="1" dirty="0" smtClean="0">
                <a:sym typeface="Wingdings" pitchFamily="2" charset="2"/>
              </a:rPr>
              <a:t>、</a:t>
            </a:r>
            <a:r>
              <a:rPr lang="en-US" altLang="zh-CN" sz="2000" b="1" dirty="0" smtClean="0">
                <a:sym typeface="Wingdings" pitchFamily="2" charset="2"/>
              </a:rPr>
              <a:t>left = mid+1=4,  right = 6; mid = (4+6)/2 = 5:  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51 &gt; 43</a:t>
            </a:r>
            <a:r>
              <a:rPr lang="en-US" altLang="zh-CN" sz="2000" b="1" dirty="0" smtClean="0">
                <a:sym typeface="Wingdings" pitchFamily="2" charset="2"/>
              </a:rPr>
              <a:t>;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857256" y="4976526"/>
            <a:ext cx="6929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ym typeface="Wingdings" pitchFamily="2" charset="2"/>
              </a:rPr>
              <a:t> 4</a:t>
            </a:r>
            <a:r>
              <a:rPr lang="zh-CN" altLang="en-US" sz="2000" b="1" dirty="0" smtClean="0">
                <a:sym typeface="Wingdings" pitchFamily="2" charset="2"/>
              </a:rPr>
              <a:t>、</a:t>
            </a:r>
            <a:r>
              <a:rPr lang="en-US" altLang="zh-CN" sz="2000" b="1" dirty="0" smtClean="0">
                <a:sym typeface="Wingdings" pitchFamily="2" charset="2"/>
              </a:rPr>
              <a:t>left  = 4,  right = mid-1= 4; mid = (4+4)/2 = 4:  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45 &gt; 43</a:t>
            </a:r>
            <a:r>
              <a:rPr lang="en-US" altLang="zh-CN" sz="2000" b="1" dirty="0" smtClean="0">
                <a:sym typeface="Wingdings" pitchFamily="2" charset="2"/>
              </a:rPr>
              <a:t>;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857224" y="5405154"/>
            <a:ext cx="7429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ym typeface="Wingdings" pitchFamily="2" charset="2"/>
              </a:rPr>
              <a:t> 5</a:t>
            </a:r>
            <a:r>
              <a:rPr lang="zh-CN" altLang="en-US" sz="2000" b="1" dirty="0" smtClean="0">
                <a:sym typeface="Wingdings" pitchFamily="2" charset="2"/>
              </a:rPr>
              <a:t>、</a:t>
            </a:r>
            <a:r>
              <a:rPr lang="en-US" altLang="zh-CN" sz="2000" b="1" dirty="0" smtClean="0">
                <a:sym typeface="Wingdings" pitchFamily="2" charset="2"/>
              </a:rPr>
              <a:t>left  = 4,  right = mid-1= 3; 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left &gt; right ?</a:t>
            </a:r>
            <a:r>
              <a:rPr lang="en-US" altLang="zh-CN" sz="2000" b="1" dirty="0" smtClean="0">
                <a:sym typeface="Wingdings" pitchFamily="2" charset="2"/>
              </a:rPr>
              <a:t>   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itchFamily="2" charset="2"/>
              </a:rPr>
              <a:t>查找失败</a:t>
            </a:r>
            <a:r>
              <a:rPr lang="zh-CN" altLang="en-US" sz="2000" b="1" dirty="0" smtClean="0">
                <a:sym typeface="Wingdings" pitchFamily="2" charset="2"/>
              </a:rPr>
              <a:t>，结束</a:t>
            </a:r>
            <a:r>
              <a:rPr lang="en-US" altLang="zh-CN" sz="2000" b="1" dirty="0" smtClean="0">
                <a:sym typeface="Wingdings" pitchFamily="2" charset="2"/>
              </a:rPr>
              <a:t>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733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417 L -0.38541 -0.0067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20972 0.004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7290" y="428604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zh-CN" sz="2400" b="1" dirty="0" smtClean="0"/>
              <a:t>二</a:t>
            </a:r>
            <a:r>
              <a:rPr lang="zh-CN" altLang="zh-CN" sz="2400" b="1" dirty="0"/>
              <a:t>分查找算法</a:t>
            </a:r>
            <a:endParaRPr lang="zh-CN" altLang="en-US" sz="2400" b="1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7162" y="1124744"/>
            <a:ext cx="72152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#define </a:t>
            </a:r>
            <a:r>
              <a:rPr lang="en-US" altLang="zh-CN" b="1" dirty="0" err="1" smtClean="0"/>
              <a:t>NotFound</a:t>
            </a:r>
            <a:r>
              <a:rPr lang="en-US" altLang="zh-CN" b="1" dirty="0" smtClean="0"/>
              <a:t> 0 /* </a:t>
            </a:r>
            <a:r>
              <a:rPr lang="zh-CN" altLang="en-US" b="1" dirty="0" smtClean="0"/>
              <a:t>找不到则返回</a:t>
            </a:r>
            <a:r>
              <a:rPr lang="en-US" altLang="zh-CN" b="1" dirty="0" smtClean="0"/>
              <a:t>0 */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Position </a:t>
            </a:r>
            <a:r>
              <a:rPr lang="en-US" altLang="zh-CN" b="1" dirty="0" err="1" smtClean="0"/>
              <a:t>BinarySearch</a:t>
            </a:r>
            <a:r>
              <a:rPr lang="en-US" altLang="zh-CN" b="1" dirty="0" smtClean="0"/>
              <a:t>( List </a:t>
            </a:r>
            <a:r>
              <a:rPr lang="en-US" altLang="zh-CN" b="1" dirty="0" err="1" smtClean="0"/>
              <a:t>Tbl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ElementType</a:t>
            </a:r>
            <a:r>
              <a:rPr lang="en-US" altLang="zh-CN" b="1" dirty="0" smtClean="0"/>
              <a:t> K )</a:t>
            </a:r>
          </a:p>
          <a:p>
            <a:r>
              <a:rPr lang="en-US" altLang="zh-CN" b="1" dirty="0" smtClean="0"/>
              <a:t>{ /* </a:t>
            </a:r>
            <a:r>
              <a:rPr lang="zh-CN" altLang="en-US" b="1" dirty="0" smtClean="0"/>
              <a:t>在顺序存储的表</a:t>
            </a:r>
            <a:r>
              <a:rPr lang="en-US" altLang="zh-CN" b="1" dirty="0" err="1" smtClean="0"/>
              <a:t>Tbl</a:t>
            </a:r>
            <a:r>
              <a:rPr lang="zh-CN" altLang="en-US" b="1" dirty="0" smtClean="0"/>
              <a:t>中查找关键字为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的数据元素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    Position left, right, mid;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    left = 1;          /* </a:t>
            </a:r>
            <a:r>
              <a:rPr lang="zh-CN" altLang="en-US" b="1" dirty="0" smtClean="0"/>
              <a:t>初始左边界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    right = </a:t>
            </a:r>
            <a:r>
              <a:rPr lang="en-US" altLang="zh-CN" b="1" dirty="0" err="1" smtClean="0"/>
              <a:t>Tbl</a:t>
            </a:r>
            <a:r>
              <a:rPr lang="en-US" altLang="zh-CN" b="1" dirty="0" smtClean="0"/>
              <a:t>-&gt;Last; /* </a:t>
            </a:r>
            <a:r>
              <a:rPr lang="zh-CN" altLang="en-US" b="1" dirty="0" smtClean="0"/>
              <a:t>初始右边界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    while( left&lt;=right )</a:t>
            </a:r>
          </a:p>
          <a:p>
            <a:r>
              <a:rPr lang="en-US" altLang="zh-CN" b="1" dirty="0" smtClean="0"/>
              <a:t>    {</a:t>
            </a:r>
          </a:p>
          <a:p>
            <a:r>
              <a:rPr lang="en-US" altLang="zh-CN" b="1" dirty="0" smtClean="0"/>
              <a:t>        mid = (</a:t>
            </a:r>
            <a:r>
              <a:rPr lang="en-US" altLang="zh-CN" b="1" dirty="0" err="1" smtClean="0"/>
              <a:t>left+right</a:t>
            </a:r>
            <a:r>
              <a:rPr lang="en-US" altLang="zh-CN" b="1" dirty="0" smtClean="0"/>
              <a:t>)/2;  /* </a:t>
            </a:r>
            <a:r>
              <a:rPr lang="zh-CN" altLang="en-US" b="1" dirty="0" smtClean="0"/>
              <a:t>计算中间元素坐标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        if( K&lt;</a:t>
            </a:r>
            <a:r>
              <a:rPr lang="en-US" altLang="zh-CN" b="1" dirty="0" err="1" smtClean="0"/>
              <a:t>Tbl</a:t>
            </a:r>
            <a:r>
              <a:rPr lang="en-US" altLang="zh-CN" b="1" dirty="0" smtClean="0"/>
              <a:t>-&gt;Data[mid] )      right = mid - 1; /* </a:t>
            </a:r>
            <a:r>
              <a:rPr lang="zh-CN" altLang="en-US" b="1" dirty="0" smtClean="0"/>
              <a:t>调整右边界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        else if( K&gt;</a:t>
            </a:r>
            <a:r>
              <a:rPr lang="en-US" altLang="zh-CN" b="1" dirty="0" err="1" smtClean="0"/>
              <a:t>Tbl</a:t>
            </a:r>
            <a:r>
              <a:rPr lang="en-US" altLang="zh-CN" b="1" dirty="0" smtClean="0"/>
              <a:t>-&gt;Data[mid] ) left = mid + 1;  /* </a:t>
            </a:r>
            <a:r>
              <a:rPr lang="zh-CN" altLang="en-US" b="1" dirty="0" smtClean="0"/>
              <a:t>调整左边界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        else return mid;   /* </a:t>
            </a:r>
            <a:r>
              <a:rPr lang="zh-CN" altLang="en-US" b="1" dirty="0" smtClean="0"/>
              <a:t>查找成功，返回数据元素的下标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    }</a:t>
            </a:r>
          </a:p>
          <a:p>
            <a:r>
              <a:rPr lang="en-US" altLang="zh-CN" b="1" dirty="0" smtClean="0"/>
              <a:t>    return </a:t>
            </a:r>
            <a:r>
              <a:rPr lang="en-US" altLang="zh-CN" b="1" dirty="0" err="1" smtClean="0"/>
              <a:t>NotFound</a:t>
            </a:r>
            <a:r>
              <a:rPr lang="en-US" altLang="zh-CN" b="1" dirty="0" smtClean="0"/>
              <a:t>;   /* </a:t>
            </a:r>
            <a:r>
              <a:rPr lang="zh-CN" altLang="en-US" b="1" dirty="0" smtClean="0"/>
              <a:t>返回查找不成功的标识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}</a:t>
            </a:r>
            <a:endParaRPr lang="zh-CN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1242914" y="5982528"/>
            <a:ext cx="5677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zh-CN" sz="2000" b="1" dirty="0" smtClean="0"/>
              <a:t>二</a:t>
            </a:r>
            <a:r>
              <a:rPr lang="zh-CN" altLang="zh-CN" sz="2000" b="1" dirty="0"/>
              <a:t>分查找算法具有对数的时间复杂度</a:t>
            </a:r>
            <a:r>
              <a:rPr lang="en-US" altLang="zh-CN" sz="2000" b="1" dirty="0"/>
              <a:t>O(</a:t>
            </a:r>
            <a:r>
              <a:rPr lang="en-US" altLang="zh-CN" sz="2000" b="1" dirty="0" err="1"/>
              <a:t>logN</a:t>
            </a:r>
            <a:r>
              <a:rPr lang="en-US" altLang="zh-CN" sz="2000" b="1" dirty="0" smtClean="0"/>
              <a:t>)</a:t>
            </a:r>
            <a:endParaRPr lang="zh-CN" altLang="zh-CN" sz="2000" b="1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286644" y="0"/>
            <a:ext cx="1851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§4.1.2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查找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63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71472" y="1946299"/>
            <a:ext cx="3962400" cy="4291013"/>
            <a:chOff x="816" y="1424"/>
            <a:chExt cx="2496" cy="2703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1152" y="196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2352" y="196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0" y="259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816" y="259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2016" y="259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728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cxnSp>
          <p:nvCxnSpPr>
            <p:cNvPr id="9" name="AutoShape 11"/>
            <p:cNvCxnSpPr>
              <a:cxnSpLocks noChangeShapeType="1"/>
              <a:stCxn id="35" idx="3"/>
              <a:endCxn id="3" idx="7"/>
            </p:cNvCxnSpPr>
            <p:nvPr/>
          </p:nvCxnSpPr>
          <p:spPr bwMode="auto">
            <a:xfrm flipH="1">
              <a:off x="1439" y="1711"/>
              <a:ext cx="386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" name="AutoShape 12"/>
            <p:cNvCxnSpPr>
              <a:cxnSpLocks noChangeShapeType="1"/>
              <a:stCxn id="3" idx="3"/>
              <a:endCxn id="6" idx="0"/>
            </p:cNvCxnSpPr>
            <p:nvPr/>
          </p:nvCxnSpPr>
          <p:spPr bwMode="auto">
            <a:xfrm flipH="1">
              <a:off x="984" y="2255"/>
              <a:ext cx="217" cy="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" name="AutoShape 13"/>
            <p:cNvCxnSpPr>
              <a:cxnSpLocks noChangeShapeType="1"/>
              <a:stCxn id="3" idx="5"/>
              <a:endCxn id="5" idx="0"/>
            </p:cNvCxnSpPr>
            <p:nvPr/>
          </p:nvCxnSpPr>
          <p:spPr bwMode="auto">
            <a:xfrm>
              <a:off x="1439" y="2255"/>
              <a:ext cx="169" cy="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14"/>
            <p:cNvCxnSpPr>
              <a:cxnSpLocks noChangeShapeType="1"/>
              <a:stCxn id="35" idx="5"/>
              <a:endCxn id="4" idx="1"/>
            </p:cNvCxnSpPr>
            <p:nvPr/>
          </p:nvCxnSpPr>
          <p:spPr bwMode="auto">
            <a:xfrm>
              <a:off x="2063" y="1711"/>
              <a:ext cx="338" cy="3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5"/>
            <p:cNvCxnSpPr>
              <a:cxnSpLocks noChangeShapeType="1"/>
              <a:stCxn id="5" idx="5"/>
              <a:endCxn id="8" idx="0"/>
            </p:cNvCxnSpPr>
            <p:nvPr/>
          </p:nvCxnSpPr>
          <p:spPr bwMode="auto">
            <a:xfrm>
              <a:off x="1727" y="2879"/>
              <a:ext cx="169" cy="3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16"/>
            <p:cNvCxnSpPr>
              <a:cxnSpLocks noChangeShapeType="1"/>
              <a:stCxn id="4" idx="3"/>
              <a:endCxn id="7" idx="0"/>
            </p:cNvCxnSpPr>
            <p:nvPr/>
          </p:nvCxnSpPr>
          <p:spPr bwMode="auto">
            <a:xfrm flipH="1">
              <a:off x="2184" y="2256"/>
              <a:ext cx="217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1776" y="1424"/>
              <a:ext cx="336" cy="336"/>
              <a:chOff x="1819" y="1344"/>
              <a:chExt cx="336" cy="336"/>
            </a:xfrm>
          </p:grpSpPr>
          <p:sp>
            <p:nvSpPr>
              <p:cNvPr id="35" name="Oval 18"/>
              <p:cNvSpPr>
                <a:spLocks noChangeArrowheads="1"/>
              </p:cNvSpPr>
              <p:nvPr/>
            </p:nvSpPr>
            <p:spPr bwMode="auto">
              <a:xfrm>
                <a:off x="1819" y="134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6" name="Text Box 19"/>
              <p:cNvSpPr txBox="1">
                <a:spLocks noChangeArrowheads="1"/>
              </p:cNvSpPr>
              <p:nvPr/>
            </p:nvSpPr>
            <p:spPr bwMode="auto">
              <a:xfrm>
                <a:off x="1877" y="1375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n-US" altLang="zh-CN" sz="2000" b="1" dirty="0" smtClean="0"/>
                  <a:t>6</a:t>
                </a:r>
                <a:endParaRPr lang="en-US" altLang="zh-CN" sz="2000" b="1" dirty="0"/>
              </a:p>
            </p:txBody>
          </p:sp>
        </p:grp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221" y="201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/>
              <a:r>
                <a:rPr lang="en-US" altLang="zh-CN" b="1" dirty="0"/>
                <a:t>3</a:t>
              </a: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897" y="264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/>
              <a:r>
                <a:rPr lang="en-US" altLang="zh-CN" b="1" dirty="0"/>
                <a:t>1</a:t>
              </a: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1516" y="2640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/>
              <a:r>
                <a:rPr lang="en-US" altLang="zh-CN" b="1" dirty="0"/>
                <a:t>4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112" y="264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/>
              <a:r>
                <a:rPr lang="en-US" altLang="zh-CN" b="1" dirty="0"/>
                <a:t>7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2448" y="201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/>
              <a:r>
                <a:rPr lang="en-US" altLang="zh-CN" b="1"/>
                <a:t>9</a:t>
              </a: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1789" y="332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/>
              <a:r>
                <a:rPr lang="en-US" altLang="zh-CN" sz="2000" b="1" dirty="0"/>
                <a:t>5</a:t>
              </a:r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2639" y="259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cxnSp>
          <p:nvCxnSpPr>
            <p:cNvPr id="23" name="AutoShape 27"/>
            <p:cNvCxnSpPr>
              <a:cxnSpLocks noChangeShapeType="1"/>
              <a:stCxn id="4" idx="5"/>
              <a:endCxn id="22" idx="0"/>
            </p:cNvCxnSpPr>
            <p:nvPr/>
          </p:nvCxnSpPr>
          <p:spPr bwMode="auto">
            <a:xfrm>
              <a:off x="2639" y="2256"/>
              <a:ext cx="16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2661" y="2644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/>
              <a:r>
                <a:rPr lang="en-US" altLang="zh-CN" b="1" dirty="0"/>
                <a:t>10</a:t>
              </a:r>
            </a:p>
          </p:txBody>
        </p:sp>
        <p:sp>
          <p:nvSpPr>
            <p:cNvPr id="25" name="Oval 29"/>
            <p:cNvSpPr>
              <a:spLocks noChangeArrowheads="1"/>
            </p:cNvSpPr>
            <p:nvPr/>
          </p:nvSpPr>
          <p:spPr bwMode="auto">
            <a:xfrm>
              <a:off x="1103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cxnSp>
          <p:nvCxnSpPr>
            <p:cNvPr id="26" name="AutoShape 30"/>
            <p:cNvCxnSpPr>
              <a:cxnSpLocks noChangeShapeType="1"/>
              <a:stCxn id="6" idx="5"/>
              <a:endCxn id="25" idx="0"/>
            </p:cNvCxnSpPr>
            <p:nvPr/>
          </p:nvCxnSpPr>
          <p:spPr bwMode="auto">
            <a:xfrm>
              <a:off x="1103" y="2879"/>
              <a:ext cx="168" cy="3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180" y="331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/>
              <a:r>
                <a:rPr lang="en-US" altLang="zh-CN" b="1" dirty="0"/>
                <a:t>2</a:t>
              </a:r>
            </a:p>
          </p:txBody>
        </p:sp>
        <p:sp>
          <p:nvSpPr>
            <p:cNvPr id="28" name="Oval 32"/>
            <p:cNvSpPr>
              <a:spLocks noChangeArrowheads="1"/>
            </p:cNvSpPr>
            <p:nvPr/>
          </p:nvSpPr>
          <p:spPr bwMode="auto">
            <a:xfrm>
              <a:off x="2976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cxnSp>
          <p:nvCxnSpPr>
            <p:cNvPr id="29" name="AutoShape 33"/>
            <p:cNvCxnSpPr>
              <a:cxnSpLocks noChangeShapeType="1"/>
              <a:stCxn id="22" idx="5"/>
              <a:endCxn id="28" idx="0"/>
            </p:cNvCxnSpPr>
            <p:nvPr/>
          </p:nvCxnSpPr>
          <p:spPr bwMode="auto">
            <a:xfrm>
              <a:off x="2926" y="2879"/>
              <a:ext cx="218" cy="3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0" name="Text Box 34"/>
            <p:cNvSpPr txBox="1">
              <a:spLocks noChangeArrowheads="1"/>
            </p:cNvSpPr>
            <p:nvPr/>
          </p:nvSpPr>
          <p:spPr bwMode="auto">
            <a:xfrm>
              <a:off x="3021" y="3319"/>
              <a:ext cx="2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/>
              <a:r>
                <a:rPr lang="en-US" altLang="zh-CN" b="1" dirty="0"/>
                <a:t>11</a:t>
              </a:r>
            </a:p>
          </p:txBody>
        </p:sp>
        <p:sp>
          <p:nvSpPr>
            <p:cNvPr id="31" name="Oval 35"/>
            <p:cNvSpPr>
              <a:spLocks noChangeArrowheads="1"/>
            </p:cNvSpPr>
            <p:nvPr/>
          </p:nvSpPr>
          <p:spPr bwMode="auto">
            <a:xfrm>
              <a:off x="2352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cxnSp>
          <p:nvCxnSpPr>
            <p:cNvPr id="32" name="AutoShape 36"/>
            <p:cNvCxnSpPr>
              <a:cxnSpLocks noChangeShapeType="1"/>
              <a:stCxn id="7" idx="5"/>
              <a:endCxn id="31" idx="0"/>
            </p:cNvCxnSpPr>
            <p:nvPr/>
          </p:nvCxnSpPr>
          <p:spPr bwMode="auto">
            <a:xfrm>
              <a:off x="2303" y="2879"/>
              <a:ext cx="217" cy="3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2427" y="331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/>
              <a:r>
                <a:rPr lang="en-US" altLang="zh-CN" b="1" dirty="0"/>
                <a:t>8</a:t>
              </a: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1401" y="3875"/>
              <a:ext cx="140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dirty="0" smtClean="0"/>
                <a:t>11</a:t>
              </a:r>
              <a:r>
                <a:rPr lang="zh-CN" altLang="en-US" sz="2000" b="1" dirty="0" smtClean="0"/>
                <a:t>个元素的判定</a:t>
              </a:r>
              <a:r>
                <a:rPr lang="zh-CN" altLang="en-US" sz="2000" b="1" dirty="0"/>
                <a:t>树</a:t>
              </a:r>
            </a:p>
          </p:txBody>
        </p:sp>
      </p:grp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286644" y="0"/>
            <a:ext cx="1851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§4.1.2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查找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3786182" y="1693855"/>
            <a:ext cx="4857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判定</a:t>
            </a:r>
            <a:r>
              <a:rPr lang="zh-CN" altLang="en-US" sz="2000" b="1" dirty="0"/>
              <a:t>树上每个</a:t>
            </a:r>
            <a:r>
              <a:rPr lang="zh-CN" altLang="en-US" sz="2000" b="1" dirty="0">
                <a:solidFill>
                  <a:srgbClr val="0000FF"/>
                </a:solidFill>
              </a:rPr>
              <a:t>结点</a:t>
            </a:r>
            <a:r>
              <a:rPr lang="zh-CN" altLang="en-US" sz="2000" b="1" dirty="0"/>
              <a:t>需要</a:t>
            </a:r>
            <a:r>
              <a:rPr lang="zh-CN" altLang="en-US" sz="2000" b="1" dirty="0" smtClean="0"/>
              <a:t>的查找</a:t>
            </a:r>
            <a:r>
              <a:rPr lang="zh-CN" altLang="en-US" sz="2000" b="1" dirty="0"/>
              <a:t>次数刚好为该结点</a:t>
            </a:r>
            <a:r>
              <a:rPr lang="zh-CN" altLang="en-US" sz="2000" b="1" dirty="0" smtClean="0"/>
              <a:t>所在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0000FF"/>
                </a:solidFill>
              </a:rPr>
              <a:t>层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数</a:t>
            </a:r>
            <a:r>
              <a:rPr lang="en-US" altLang="zh-CN" sz="2000" b="1" dirty="0" smtClean="0"/>
              <a:t>; 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4286248" y="2551111"/>
            <a:ext cx="42862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查找</a:t>
            </a:r>
            <a:r>
              <a:rPr lang="zh-CN" altLang="en-US" sz="2000" b="1" dirty="0"/>
              <a:t>成功时</a:t>
            </a:r>
            <a:r>
              <a:rPr lang="zh-CN" altLang="en-US" sz="2000" b="1" dirty="0">
                <a:solidFill>
                  <a:srgbClr val="0000FF"/>
                </a:solidFill>
              </a:rPr>
              <a:t>查找次数</a:t>
            </a:r>
            <a:r>
              <a:rPr lang="zh-CN" altLang="en-US" sz="2000" b="1" dirty="0" smtClean="0"/>
              <a:t>不会超过</a:t>
            </a:r>
            <a:r>
              <a:rPr lang="zh-CN" altLang="en-US" sz="2000" b="1" dirty="0"/>
              <a:t>判定树的</a:t>
            </a:r>
            <a:r>
              <a:rPr lang="zh-CN" altLang="en-US" sz="2000" b="1" dirty="0">
                <a:solidFill>
                  <a:srgbClr val="0000FF"/>
                </a:solidFill>
              </a:rPr>
              <a:t>深度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5357818" y="4159413"/>
            <a:ext cx="35369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en-US" altLang="zh-CN" sz="2000" b="1" dirty="0" smtClean="0"/>
              <a:t>n</a:t>
            </a:r>
            <a:r>
              <a:rPr lang="zh-CN" altLang="en-US" sz="2000" b="1" dirty="0"/>
              <a:t>个结点的判定树的深度</a:t>
            </a:r>
          </a:p>
          <a:p>
            <a:pPr eaLnBrk="1" hangingPunct="1"/>
            <a:r>
              <a:rPr lang="zh-CN" altLang="en-US" sz="2000" b="1" dirty="0"/>
              <a:t>为</a:t>
            </a:r>
            <a:r>
              <a:rPr lang="en-US" altLang="zh-CN" sz="2000" b="1" dirty="0">
                <a:solidFill>
                  <a:srgbClr val="0000FF"/>
                </a:solidFill>
              </a:rPr>
              <a:t>[log</a:t>
            </a:r>
            <a:r>
              <a:rPr lang="en-US" altLang="zh-CN" sz="2000" b="1" baseline="-30000" dirty="0">
                <a:solidFill>
                  <a:srgbClr val="0000FF"/>
                </a:solidFill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</a:rPr>
              <a:t>n]+1</a:t>
            </a:r>
            <a:r>
              <a:rPr lang="en-US" altLang="zh-CN" sz="2000" b="1" dirty="0"/>
              <a:t>.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5357818" y="5146697"/>
            <a:ext cx="32912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折半</a:t>
            </a:r>
            <a:r>
              <a:rPr lang="zh-CN" altLang="en-US" sz="2000" b="1" dirty="0"/>
              <a:t>查找的算法复杂度为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0000FF"/>
                </a:solidFill>
              </a:rPr>
              <a:t>O(log</a:t>
            </a:r>
            <a:r>
              <a:rPr lang="en-US" altLang="zh-CN" sz="2000" b="1" baseline="-30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n)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60668" y="782630"/>
            <a:ext cx="4229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en-US" altLang="zh-CN" sz="2400" b="1" dirty="0" smtClean="0"/>
              <a:t>11</a:t>
            </a:r>
            <a:r>
              <a:rPr lang="zh-CN" altLang="en-US" sz="2400" b="1" dirty="0" smtClean="0"/>
              <a:t>个元素的二分</a:t>
            </a:r>
            <a:r>
              <a:rPr lang="zh-CN" altLang="zh-CN" sz="2400" b="1" dirty="0" smtClean="0"/>
              <a:t>查找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判定树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4786314" y="3408367"/>
            <a:ext cx="4108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ASL </a:t>
            </a:r>
            <a:r>
              <a:rPr lang="en-US" altLang="zh-CN" sz="2000" b="1" dirty="0" smtClean="0"/>
              <a:t>= (4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4+4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3+2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2+1)/11 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3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0" grpId="0" autoUpdateAnimBg="0"/>
      <p:bldP spid="41" grpId="0" autoUpdateAnimBg="0"/>
      <p:bldP spid="42" grpId="0" autoUpdateAnimBg="0"/>
      <p:bldP spid="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树的定义、表示和术语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4348" y="1649179"/>
            <a:ext cx="7715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树</a:t>
            </a:r>
            <a:r>
              <a:rPr lang="zh-CN" altLang="zh-CN" sz="2000" b="1" dirty="0">
                <a:solidFill>
                  <a:srgbClr val="0000FF"/>
                </a:solidFill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</a:rPr>
              <a:t>Tree</a:t>
            </a:r>
            <a:r>
              <a:rPr lang="zh-CN" altLang="zh-CN" sz="2000" b="1" dirty="0">
                <a:solidFill>
                  <a:srgbClr val="0000FF"/>
                </a:solidFill>
              </a:rPr>
              <a:t>）</a:t>
            </a:r>
            <a:r>
              <a:rPr lang="zh-CN" altLang="zh-CN" sz="2000" b="1" dirty="0"/>
              <a:t>是</a:t>
            </a:r>
            <a:r>
              <a:rPr lang="en-US" altLang="zh-CN" sz="2000" b="1" dirty="0"/>
              <a:t>n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n</a:t>
            </a:r>
            <a:r>
              <a:rPr lang="zh-CN" altLang="zh-CN" sz="2000" b="1" dirty="0"/>
              <a:t>≥</a:t>
            </a:r>
            <a:r>
              <a:rPr lang="en-US" altLang="zh-CN" sz="2000" b="1" dirty="0"/>
              <a:t>0</a:t>
            </a:r>
            <a:r>
              <a:rPr lang="zh-CN" altLang="zh-CN" sz="2000" b="1" dirty="0"/>
              <a:t>）个结点构成的有限集合。当</a:t>
            </a:r>
            <a:r>
              <a:rPr lang="en-US" altLang="zh-CN" sz="2000" b="1" dirty="0"/>
              <a:t>n=0</a:t>
            </a:r>
            <a:r>
              <a:rPr lang="zh-CN" altLang="zh-CN" sz="2000" b="1" dirty="0"/>
              <a:t>时，称为</a:t>
            </a:r>
            <a:r>
              <a:rPr lang="zh-CN" altLang="zh-CN" sz="2000" b="1" dirty="0">
                <a:solidFill>
                  <a:srgbClr val="0000FF"/>
                </a:solidFill>
              </a:rPr>
              <a:t>空树</a:t>
            </a:r>
            <a:r>
              <a:rPr lang="zh-CN" altLang="zh-CN" sz="2000" b="1" dirty="0"/>
              <a:t>；对于任一棵</a:t>
            </a:r>
            <a:r>
              <a:rPr lang="zh-CN" altLang="zh-CN" sz="2000" b="1" dirty="0">
                <a:solidFill>
                  <a:srgbClr val="0000FF"/>
                </a:solidFill>
              </a:rPr>
              <a:t>非空树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n</a:t>
            </a:r>
            <a:r>
              <a:rPr lang="en-US" altLang="zh-CN" sz="2000" b="1" dirty="0" smtClean="0"/>
              <a:t>&gt; 0</a:t>
            </a:r>
            <a:r>
              <a:rPr lang="zh-CN" altLang="zh-CN" sz="2000" b="1" dirty="0"/>
              <a:t>），它具备以下性质：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714348" y="2577873"/>
            <a:ext cx="77022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b="1" dirty="0" smtClean="0"/>
              <a:t>树</a:t>
            </a:r>
            <a:r>
              <a:rPr lang="zh-CN" altLang="en-US" sz="2000" b="1" dirty="0"/>
              <a:t>中有一个称为</a:t>
            </a:r>
            <a:r>
              <a:rPr lang="zh-CN" altLang="en-US" sz="2000" b="1" dirty="0" smtClean="0"/>
              <a:t>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根</a:t>
            </a:r>
            <a:r>
              <a:rPr lang="zh-CN" altLang="en-US" sz="2000" b="1" dirty="0">
                <a:solidFill>
                  <a:srgbClr val="0000FF"/>
                </a:solidFill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</a:rPr>
              <a:t>Root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b="1" dirty="0"/>
              <a:t>”的特殊</a:t>
            </a:r>
            <a:r>
              <a:rPr lang="zh-CN" altLang="en-US" sz="2000" b="1" dirty="0" smtClean="0"/>
              <a:t>结点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/>
              <a:t>用 </a:t>
            </a:r>
            <a:r>
              <a:rPr lang="en-US" sz="2000" b="1" i="1" dirty="0" smtClean="0">
                <a:solidFill>
                  <a:srgbClr val="0000FF"/>
                </a:solidFill>
              </a:rPr>
              <a:t>r </a:t>
            </a:r>
            <a:r>
              <a:rPr lang="zh-CN" altLang="en-US" sz="2000" b="1" dirty="0" smtClean="0"/>
              <a:t>表示；</a:t>
            </a:r>
            <a:endParaRPr lang="en-US" altLang="zh-CN" sz="2000" b="1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20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 dirty="0" smtClean="0">
                <a:latin typeface="宋体" pitchFamily="2" charset="-122"/>
              </a:rPr>
              <a:t>其余结点可分为</a:t>
            </a:r>
            <a:r>
              <a:rPr lang="en-US" altLang="zh-CN" sz="2000" b="1" dirty="0" smtClean="0">
                <a:latin typeface="Arial" pitchFamily="34" charset="0"/>
              </a:rPr>
              <a:t>m(m&gt;0)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</a:rPr>
              <a:t>互不相交的</a:t>
            </a:r>
            <a:r>
              <a:rPr lang="zh-CN" altLang="en-US" sz="2000" b="1" dirty="0" smtClean="0">
                <a:latin typeface="宋体" pitchFamily="2" charset="-122"/>
              </a:rPr>
              <a:t>有限集</a:t>
            </a:r>
            <a:r>
              <a:rPr lang="en-US" altLang="zh-CN" sz="2000" b="1" dirty="0" smtClean="0">
                <a:latin typeface="Arial" pitchFamily="34" charset="0"/>
              </a:rPr>
              <a:t>T</a:t>
            </a:r>
            <a:r>
              <a:rPr lang="en-US" altLang="zh-CN" sz="2000" b="1" baseline="-25000" dirty="0" smtClean="0">
                <a:latin typeface="Arial" pitchFamily="34" charset="0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Arial" pitchFamily="34" charset="0"/>
              </a:rPr>
              <a:t>T</a:t>
            </a:r>
            <a:r>
              <a:rPr lang="en-US" altLang="zh-CN" sz="2000" b="1" baseline="-25000" dirty="0" smtClean="0">
                <a:latin typeface="Arial" pitchFamily="34" charset="0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Arial" pitchFamily="34" charset="0"/>
              </a:rPr>
              <a:t>...</a:t>
            </a:r>
            <a:r>
              <a:rPr lang="zh-CN" altLang="en-US" sz="2000" b="1" dirty="0" smtClean="0">
                <a:latin typeface="宋体" pitchFamily="2" charset="-122"/>
              </a:rPr>
              <a:t> ，</a:t>
            </a:r>
            <a:r>
              <a:rPr lang="en-US" altLang="zh-CN" sz="2000" b="1" dirty="0" smtClean="0">
                <a:latin typeface="Arial" pitchFamily="34" charset="0"/>
              </a:rPr>
              <a:t>T</a:t>
            </a:r>
            <a:r>
              <a:rPr lang="en-US" altLang="zh-CN" sz="2000" b="1" baseline="-25000" dirty="0" smtClean="0">
                <a:latin typeface="Arial" pitchFamily="34" charset="0"/>
              </a:rPr>
              <a:t>m</a:t>
            </a:r>
            <a:r>
              <a:rPr lang="zh-CN" altLang="en-US" sz="2000" b="1" dirty="0" smtClean="0">
                <a:latin typeface="宋体" pitchFamily="2" charset="-122"/>
              </a:rPr>
              <a:t>，其中每个集合本身又是一棵树，这些树称为原来树的“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</a:rPr>
              <a:t>子树</a:t>
            </a:r>
            <a:r>
              <a:rPr lang="zh-CN" altLang="en-US" sz="2000" b="1" dirty="0" smtClean="0"/>
              <a:t>（</a:t>
            </a:r>
            <a:r>
              <a:rPr lang="en-US" altLang="zh-CN" sz="2000" b="1" dirty="0" err="1"/>
              <a:t>SubTree</a:t>
            </a:r>
            <a:r>
              <a:rPr lang="zh-CN" altLang="en-US" sz="2000" b="1" dirty="0"/>
              <a:t>）”。每个子树的根结点都</a:t>
            </a:r>
            <a:r>
              <a:rPr lang="zh-CN" altLang="en-US" sz="2000" b="1" dirty="0" smtClean="0"/>
              <a:t>与 </a:t>
            </a:r>
            <a:r>
              <a:rPr lang="en-US" altLang="zh-CN" sz="2000" b="1" i="1" dirty="0" smtClean="0"/>
              <a:t>r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/>
              <a:t>有</a:t>
            </a:r>
            <a:r>
              <a:rPr lang="zh-CN" altLang="en-US" sz="2000" b="1" dirty="0"/>
              <a:t>一条相连接的边，</a:t>
            </a:r>
            <a:r>
              <a:rPr lang="en-US" altLang="zh-CN" sz="2000" b="1" i="1" dirty="0"/>
              <a:t>r</a:t>
            </a:r>
            <a:r>
              <a:rPr lang="zh-CN" altLang="en-US" sz="2000" b="1" dirty="0"/>
              <a:t>是这些子树根结点的“</a:t>
            </a:r>
            <a:r>
              <a:rPr lang="zh-CN" altLang="en-US" sz="2000" b="1" dirty="0">
                <a:solidFill>
                  <a:srgbClr val="0000FF"/>
                </a:solidFill>
              </a:rPr>
              <a:t>父结点</a:t>
            </a:r>
            <a:r>
              <a:rPr lang="en-US" altLang="zh-CN" sz="2000" b="1" dirty="0">
                <a:solidFill>
                  <a:srgbClr val="0000FF"/>
                </a:solidFill>
              </a:rPr>
              <a:t>(Parent)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928662" y="5149641"/>
            <a:ext cx="73596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zh-CN" sz="2000" b="1" dirty="0" smtClean="0"/>
              <a:t>子</a:t>
            </a:r>
            <a:r>
              <a:rPr lang="zh-CN" altLang="zh-CN" sz="2000" b="1" dirty="0"/>
              <a:t>树是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不相交</a:t>
            </a:r>
            <a:r>
              <a:rPr lang="zh-CN" altLang="zh-CN" sz="2000" b="1" dirty="0" smtClean="0"/>
              <a:t>的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zh-CN" sz="2000" b="1" dirty="0" smtClean="0"/>
              <a:t>除了</a:t>
            </a:r>
            <a:r>
              <a:rPr lang="zh-CN" altLang="zh-CN" sz="2000" b="1" dirty="0"/>
              <a:t>根结点外，</a:t>
            </a:r>
            <a:r>
              <a:rPr lang="zh-CN" altLang="zh-CN" sz="2000" b="1" dirty="0">
                <a:solidFill>
                  <a:srgbClr val="0000FF"/>
                </a:solidFill>
              </a:rPr>
              <a:t>每个结点有且仅有一个父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结点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；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zh-CN" sz="2000" b="1" dirty="0" smtClean="0"/>
              <a:t>一</a:t>
            </a:r>
            <a:r>
              <a:rPr lang="zh-CN" altLang="zh-CN" sz="2000" b="1" dirty="0"/>
              <a:t>棵</a:t>
            </a:r>
            <a:r>
              <a:rPr lang="en-US" altLang="zh-CN" sz="2000" b="1" dirty="0"/>
              <a:t>N</a:t>
            </a:r>
            <a:r>
              <a:rPr lang="zh-CN" altLang="zh-CN" sz="2000" b="1" dirty="0"/>
              <a:t>个结点的树有</a:t>
            </a:r>
            <a:r>
              <a:rPr lang="en-US" altLang="zh-CN" sz="2000" b="1" dirty="0">
                <a:solidFill>
                  <a:srgbClr val="0000FF"/>
                </a:solidFill>
              </a:rPr>
              <a:t>N-1</a:t>
            </a:r>
            <a:r>
              <a:rPr lang="zh-CN" altLang="zh-CN" sz="2000" b="1" dirty="0">
                <a:solidFill>
                  <a:srgbClr val="0000FF"/>
                </a:solidFill>
              </a:rPr>
              <a:t>条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边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00120" y="846278"/>
            <a:ext cx="1766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zh-CN" sz="2400" b="1" dirty="0" smtClean="0"/>
              <a:t>树</a:t>
            </a:r>
            <a:r>
              <a:rPr lang="zh-CN" altLang="en-US" sz="2400" b="1" dirty="0" smtClean="0"/>
              <a:t>的定义</a:t>
            </a:r>
            <a:endParaRPr lang="zh-CN" altLang="en-US" sz="2400" b="1" dirty="0"/>
          </a:p>
        </p:txBody>
      </p:sp>
      <p:sp>
        <p:nvSpPr>
          <p:cNvPr id="10" name="AutoShape 87"/>
          <p:cNvSpPr>
            <a:spLocks noChangeArrowheads="1"/>
          </p:cNvSpPr>
          <p:nvPr/>
        </p:nvSpPr>
        <p:spPr bwMode="auto">
          <a:xfrm>
            <a:off x="4429124" y="4721013"/>
            <a:ext cx="3714776" cy="642942"/>
          </a:xfrm>
          <a:prstGeom prst="wedgeEllipseCallout">
            <a:avLst>
              <a:gd name="adj1" fmla="val 28508"/>
              <a:gd name="adj2" fmla="val -19529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 dirty="0" smtClean="0"/>
              <a:t>递归的定义形式</a:t>
            </a:r>
            <a:endParaRPr lang="en-US" altLang="zh-CN" sz="2000" b="1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0" grpId="0" animBg="1" autoUpdateAnimBg="0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0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树的定义、表示和术语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357290" y="3143248"/>
            <a:ext cx="1357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 (a) </a:t>
            </a:r>
            <a:r>
              <a:rPr lang="zh-CN" altLang="zh-CN" sz="2000" b="1" dirty="0" smtClean="0"/>
              <a:t>树</a:t>
            </a:r>
            <a:r>
              <a:rPr lang="en-US" altLang="zh-CN" sz="2000" b="1" i="1" dirty="0" smtClean="0"/>
              <a:t>T</a:t>
            </a:r>
            <a:endParaRPr lang="zh-CN" altLang="en-US" sz="2000" b="1" dirty="0"/>
          </a:p>
        </p:txBody>
      </p:sp>
      <p:grpSp>
        <p:nvGrpSpPr>
          <p:cNvPr id="44033" name="Group 1"/>
          <p:cNvGrpSpPr>
            <a:grpSpLocks/>
          </p:cNvGrpSpPr>
          <p:nvPr/>
        </p:nvGrpSpPr>
        <p:grpSpPr bwMode="auto">
          <a:xfrm>
            <a:off x="642910" y="714356"/>
            <a:ext cx="2786082" cy="2273300"/>
            <a:chOff x="2010" y="7992"/>
            <a:chExt cx="3264" cy="2562"/>
          </a:xfrm>
        </p:grpSpPr>
        <p:sp>
          <p:nvSpPr>
            <p:cNvPr id="44034" name="Oval 2"/>
            <p:cNvSpPr>
              <a:spLocks noChangeArrowheads="1"/>
            </p:cNvSpPr>
            <p:nvPr/>
          </p:nvSpPr>
          <p:spPr bwMode="auto">
            <a:xfrm>
              <a:off x="3504" y="79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35" name="Text Box 3"/>
            <p:cNvSpPr txBox="1">
              <a:spLocks noChangeArrowheads="1"/>
            </p:cNvSpPr>
            <p:nvPr/>
          </p:nvSpPr>
          <p:spPr bwMode="auto">
            <a:xfrm>
              <a:off x="3582" y="8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36" name="Oval 4"/>
            <p:cNvSpPr>
              <a:spLocks noChangeArrowheads="1"/>
            </p:cNvSpPr>
            <p:nvPr/>
          </p:nvSpPr>
          <p:spPr bwMode="auto">
            <a:xfrm>
              <a:off x="2340" y="887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3084" y="878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3984" y="875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39" name="Oval 7"/>
            <p:cNvSpPr>
              <a:spLocks noChangeArrowheads="1"/>
            </p:cNvSpPr>
            <p:nvPr/>
          </p:nvSpPr>
          <p:spPr bwMode="auto">
            <a:xfrm>
              <a:off x="2010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2595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41" name="Oval 9"/>
            <p:cNvSpPr>
              <a:spLocks noChangeArrowheads="1"/>
            </p:cNvSpPr>
            <p:nvPr/>
          </p:nvSpPr>
          <p:spPr bwMode="auto">
            <a:xfrm>
              <a:off x="2610" y="101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42" name="Oval 10"/>
            <p:cNvSpPr>
              <a:spLocks noChangeArrowheads="1"/>
            </p:cNvSpPr>
            <p:nvPr/>
          </p:nvSpPr>
          <p:spPr bwMode="auto">
            <a:xfrm>
              <a:off x="3108" y="948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658" y="8304"/>
              <a:ext cx="9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H="1">
              <a:off x="3369" y="8349"/>
              <a:ext cx="336" cy="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3873" y="8264"/>
              <a:ext cx="1032" cy="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H="1">
              <a:off x="2289" y="921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2658" y="919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585" y="948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49" name="Oval 17"/>
            <p:cNvSpPr>
              <a:spLocks noChangeArrowheads="1"/>
            </p:cNvSpPr>
            <p:nvPr/>
          </p:nvSpPr>
          <p:spPr bwMode="auto">
            <a:xfrm>
              <a:off x="4530" y="943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H="1">
              <a:off x="3858" y="909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4329" y="904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52" name="Oval 20"/>
            <p:cNvSpPr>
              <a:spLocks noChangeArrowheads="1"/>
            </p:cNvSpPr>
            <p:nvPr/>
          </p:nvSpPr>
          <p:spPr bwMode="auto">
            <a:xfrm>
              <a:off x="3636" y="101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3810" y="986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4032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4206" y="914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>
              <a:off x="2775" y="986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3285" y="9135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2436" y="897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165" y="887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080" y="88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2085" y="959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268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3195" y="959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3690" y="956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412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4620" y="952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700" y="1026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68" name="Text Box 36"/>
            <p:cNvSpPr txBox="1">
              <a:spLocks noChangeArrowheads="1"/>
            </p:cNvSpPr>
            <p:nvPr/>
          </p:nvSpPr>
          <p:spPr bwMode="auto">
            <a:xfrm>
              <a:off x="3735" y="1028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69" name="Oval 37"/>
            <p:cNvSpPr>
              <a:spLocks noChangeArrowheads="1"/>
            </p:cNvSpPr>
            <p:nvPr/>
          </p:nvSpPr>
          <p:spPr bwMode="auto">
            <a:xfrm>
              <a:off x="4905" y="873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70" name="Text Box 38"/>
            <p:cNvSpPr txBox="1">
              <a:spLocks noChangeArrowheads="1"/>
            </p:cNvSpPr>
            <p:nvPr/>
          </p:nvSpPr>
          <p:spPr bwMode="auto">
            <a:xfrm>
              <a:off x="4980" y="8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>
              <a:off x="3786" y="8349"/>
              <a:ext cx="339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grpSp>
        <p:nvGrpSpPr>
          <p:cNvPr id="44072" name="Group 40"/>
          <p:cNvGrpSpPr>
            <a:grpSpLocks/>
          </p:cNvGrpSpPr>
          <p:nvPr/>
        </p:nvGrpSpPr>
        <p:grpSpPr bwMode="auto">
          <a:xfrm>
            <a:off x="5182164" y="928670"/>
            <a:ext cx="389968" cy="999793"/>
            <a:chOff x="7134" y="8556"/>
            <a:chExt cx="393" cy="1074"/>
          </a:xfrm>
        </p:grpSpPr>
        <p:sp>
          <p:nvSpPr>
            <p:cNvPr id="44073" name="Oval 41"/>
            <p:cNvSpPr>
              <a:spLocks noChangeArrowheads="1"/>
            </p:cNvSpPr>
            <p:nvPr/>
          </p:nvSpPr>
          <p:spPr bwMode="auto">
            <a:xfrm>
              <a:off x="7134" y="855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74" name="Oval 42"/>
            <p:cNvSpPr>
              <a:spLocks noChangeArrowheads="1"/>
            </p:cNvSpPr>
            <p:nvPr/>
          </p:nvSpPr>
          <p:spPr bwMode="auto">
            <a:xfrm>
              <a:off x="7158" y="92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7335" y="891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76" name="Text Box 44"/>
            <p:cNvSpPr txBox="1">
              <a:spLocks noChangeArrowheads="1"/>
            </p:cNvSpPr>
            <p:nvPr/>
          </p:nvSpPr>
          <p:spPr bwMode="auto">
            <a:xfrm>
              <a:off x="7215" y="86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77" name="Text Box 45"/>
            <p:cNvSpPr txBox="1">
              <a:spLocks noChangeArrowheads="1"/>
            </p:cNvSpPr>
            <p:nvPr/>
          </p:nvSpPr>
          <p:spPr bwMode="auto">
            <a:xfrm>
              <a:off x="724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4078" name="Group 46"/>
          <p:cNvGrpSpPr>
            <a:grpSpLocks/>
          </p:cNvGrpSpPr>
          <p:nvPr/>
        </p:nvGrpSpPr>
        <p:grpSpPr bwMode="auto">
          <a:xfrm>
            <a:off x="3714744" y="928670"/>
            <a:ext cx="963740" cy="1543866"/>
            <a:chOff x="5745" y="8601"/>
            <a:chExt cx="969" cy="1659"/>
          </a:xfrm>
        </p:grpSpPr>
        <p:sp>
          <p:nvSpPr>
            <p:cNvPr id="44079" name="Oval 47"/>
            <p:cNvSpPr>
              <a:spLocks noChangeArrowheads="1"/>
            </p:cNvSpPr>
            <p:nvPr/>
          </p:nvSpPr>
          <p:spPr bwMode="auto">
            <a:xfrm>
              <a:off x="6075" y="860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80" name="Oval 48"/>
            <p:cNvSpPr>
              <a:spLocks noChangeArrowheads="1"/>
            </p:cNvSpPr>
            <p:nvPr/>
          </p:nvSpPr>
          <p:spPr bwMode="auto">
            <a:xfrm>
              <a:off x="5745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81" name="Oval 49"/>
            <p:cNvSpPr>
              <a:spLocks noChangeArrowheads="1"/>
            </p:cNvSpPr>
            <p:nvPr/>
          </p:nvSpPr>
          <p:spPr bwMode="auto">
            <a:xfrm>
              <a:off x="633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82" name="Oval 50"/>
            <p:cNvSpPr>
              <a:spLocks noChangeArrowheads="1"/>
            </p:cNvSpPr>
            <p:nvPr/>
          </p:nvSpPr>
          <p:spPr bwMode="auto">
            <a:xfrm>
              <a:off x="6345" y="989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flipH="1">
              <a:off x="6024" y="894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>
              <a:off x="6393" y="892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6510" y="959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6171" y="870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87" name="Text Box 55"/>
            <p:cNvSpPr txBox="1">
              <a:spLocks noChangeArrowheads="1"/>
            </p:cNvSpPr>
            <p:nvPr/>
          </p:nvSpPr>
          <p:spPr bwMode="auto">
            <a:xfrm>
              <a:off x="5820" y="932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88" name="Text Box 56"/>
            <p:cNvSpPr txBox="1">
              <a:spLocks noChangeArrowheads="1"/>
            </p:cNvSpPr>
            <p:nvPr/>
          </p:nvSpPr>
          <p:spPr bwMode="auto">
            <a:xfrm>
              <a:off x="642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89" name="Text Box 57"/>
            <p:cNvSpPr txBox="1">
              <a:spLocks noChangeArrowheads="1"/>
            </p:cNvSpPr>
            <p:nvPr/>
          </p:nvSpPr>
          <p:spPr bwMode="auto">
            <a:xfrm>
              <a:off x="6435" y="999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4090" name="Group 58"/>
          <p:cNvGrpSpPr>
            <a:grpSpLocks/>
          </p:cNvGrpSpPr>
          <p:nvPr/>
        </p:nvGrpSpPr>
        <p:grpSpPr bwMode="auto">
          <a:xfrm>
            <a:off x="6051569" y="928670"/>
            <a:ext cx="1306513" cy="1676397"/>
            <a:chOff x="7845" y="8541"/>
            <a:chExt cx="1314" cy="1803"/>
          </a:xfrm>
        </p:grpSpPr>
        <p:sp>
          <p:nvSpPr>
            <p:cNvPr id="44091" name="Oval 59"/>
            <p:cNvSpPr>
              <a:spLocks noChangeArrowheads="1"/>
            </p:cNvSpPr>
            <p:nvPr/>
          </p:nvSpPr>
          <p:spPr bwMode="auto">
            <a:xfrm>
              <a:off x="8244" y="854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92" name="Oval 60"/>
            <p:cNvSpPr>
              <a:spLocks noChangeArrowheads="1"/>
            </p:cNvSpPr>
            <p:nvPr/>
          </p:nvSpPr>
          <p:spPr bwMode="auto">
            <a:xfrm>
              <a:off x="7845" y="927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93" name="Oval 61"/>
            <p:cNvSpPr>
              <a:spLocks noChangeArrowheads="1"/>
            </p:cNvSpPr>
            <p:nvPr/>
          </p:nvSpPr>
          <p:spPr bwMode="auto">
            <a:xfrm>
              <a:off x="879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94" name="Line 62"/>
            <p:cNvSpPr>
              <a:spLocks noChangeShapeType="1"/>
            </p:cNvSpPr>
            <p:nvPr/>
          </p:nvSpPr>
          <p:spPr bwMode="auto">
            <a:xfrm flipH="1">
              <a:off x="8118" y="888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>
              <a:off x="8589" y="883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96" name="Oval 64"/>
            <p:cNvSpPr>
              <a:spLocks noChangeArrowheads="1"/>
            </p:cNvSpPr>
            <p:nvPr/>
          </p:nvSpPr>
          <p:spPr bwMode="auto">
            <a:xfrm>
              <a:off x="7896" y="997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97" name="Line 65"/>
            <p:cNvSpPr>
              <a:spLocks noChangeShapeType="1"/>
            </p:cNvSpPr>
            <p:nvPr/>
          </p:nvSpPr>
          <p:spPr bwMode="auto">
            <a:xfrm>
              <a:off x="8070" y="965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8292" y="92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099" name="Line 67"/>
            <p:cNvSpPr>
              <a:spLocks noChangeShapeType="1"/>
            </p:cNvSpPr>
            <p:nvPr/>
          </p:nvSpPr>
          <p:spPr bwMode="auto">
            <a:xfrm>
              <a:off x="8466" y="893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00" name="Text Box 68"/>
            <p:cNvSpPr txBox="1">
              <a:spLocks noChangeArrowheads="1"/>
            </p:cNvSpPr>
            <p:nvPr/>
          </p:nvSpPr>
          <p:spPr bwMode="auto">
            <a:xfrm>
              <a:off x="8340" y="863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01" name="Text Box 69"/>
            <p:cNvSpPr txBox="1">
              <a:spLocks noChangeArrowheads="1"/>
            </p:cNvSpPr>
            <p:nvPr/>
          </p:nvSpPr>
          <p:spPr bwMode="auto">
            <a:xfrm>
              <a:off x="7950" y="935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02" name="Text Box 70"/>
            <p:cNvSpPr txBox="1">
              <a:spLocks noChangeArrowheads="1"/>
            </p:cNvSpPr>
            <p:nvPr/>
          </p:nvSpPr>
          <p:spPr bwMode="auto">
            <a:xfrm>
              <a:off x="838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03" name="Text Box 71"/>
            <p:cNvSpPr txBox="1">
              <a:spLocks noChangeArrowheads="1"/>
            </p:cNvSpPr>
            <p:nvPr/>
          </p:nvSpPr>
          <p:spPr bwMode="auto">
            <a:xfrm>
              <a:off x="888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04" name="Text Box 72"/>
            <p:cNvSpPr txBox="1">
              <a:spLocks noChangeArrowheads="1"/>
            </p:cNvSpPr>
            <p:nvPr/>
          </p:nvSpPr>
          <p:spPr bwMode="auto">
            <a:xfrm>
              <a:off x="7995" y="1007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4105" name="Group 73"/>
          <p:cNvGrpSpPr>
            <a:grpSpLocks/>
          </p:cNvGrpSpPr>
          <p:nvPr/>
        </p:nvGrpSpPr>
        <p:grpSpPr bwMode="auto">
          <a:xfrm>
            <a:off x="7847726" y="928670"/>
            <a:ext cx="367612" cy="341790"/>
            <a:chOff x="9420" y="8520"/>
            <a:chExt cx="369" cy="369"/>
          </a:xfrm>
        </p:grpSpPr>
        <p:sp>
          <p:nvSpPr>
            <p:cNvPr id="44106" name="Oval 74"/>
            <p:cNvSpPr>
              <a:spLocks noChangeArrowheads="1"/>
            </p:cNvSpPr>
            <p:nvPr/>
          </p:nvSpPr>
          <p:spPr bwMode="auto">
            <a:xfrm>
              <a:off x="9420" y="852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07" name="Text Box 75"/>
            <p:cNvSpPr txBox="1">
              <a:spLocks noChangeArrowheads="1"/>
            </p:cNvSpPr>
            <p:nvPr/>
          </p:nvSpPr>
          <p:spPr bwMode="auto">
            <a:xfrm>
              <a:off x="9495" y="861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3357554" y="2786058"/>
            <a:ext cx="5780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(</a:t>
            </a:r>
            <a:r>
              <a:rPr lang="en-US" altLang="zh-CN" b="1" dirty="0"/>
              <a:t>b) </a:t>
            </a:r>
            <a:r>
              <a:rPr lang="zh-CN" altLang="zh-CN" b="1" dirty="0"/>
              <a:t>子树</a:t>
            </a:r>
            <a:r>
              <a:rPr lang="en-US" altLang="zh-CN" b="1" i="1" dirty="0"/>
              <a:t>T</a:t>
            </a:r>
            <a:r>
              <a:rPr lang="en-US" altLang="zh-CN" b="1" i="1" baseline="-25000" dirty="0"/>
              <a:t>A1 </a:t>
            </a:r>
            <a:r>
              <a:rPr lang="en-US" altLang="zh-CN" b="1" dirty="0"/>
              <a:t>  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c) </a:t>
            </a:r>
            <a:r>
              <a:rPr lang="zh-CN" altLang="zh-CN" b="1" dirty="0">
                <a:solidFill>
                  <a:srgbClr val="0000FF"/>
                </a:solidFill>
              </a:rPr>
              <a:t>子树</a:t>
            </a:r>
            <a:r>
              <a:rPr lang="en-US" altLang="zh-CN" b="1" i="1" dirty="0">
                <a:solidFill>
                  <a:srgbClr val="0000FF"/>
                </a:solidFill>
              </a:rPr>
              <a:t>T</a:t>
            </a:r>
            <a:r>
              <a:rPr lang="en-US" altLang="zh-CN" b="1" i="1" baseline="-25000" dirty="0">
                <a:solidFill>
                  <a:srgbClr val="0000FF"/>
                </a:solidFill>
              </a:rPr>
              <a:t>A2</a:t>
            </a:r>
            <a:r>
              <a:rPr lang="en-US" altLang="zh-CN" b="1" dirty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   </a:t>
            </a:r>
            <a:r>
              <a:rPr lang="en-US" altLang="zh-CN" b="1" dirty="0" smtClean="0"/>
              <a:t>(</a:t>
            </a:r>
            <a:r>
              <a:rPr lang="en-US" altLang="zh-CN" b="1" dirty="0"/>
              <a:t>d) </a:t>
            </a:r>
            <a:r>
              <a:rPr lang="zh-CN" altLang="zh-CN" b="1" dirty="0"/>
              <a:t>子树</a:t>
            </a:r>
            <a:r>
              <a:rPr lang="en-US" altLang="zh-CN" b="1" i="1" dirty="0"/>
              <a:t>T</a:t>
            </a:r>
            <a:r>
              <a:rPr lang="en-US" altLang="zh-CN" b="1" i="1" baseline="-25000" dirty="0"/>
              <a:t>A3</a:t>
            </a: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e)</a:t>
            </a:r>
            <a:r>
              <a:rPr lang="zh-CN" altLang="zh-CN" b="1" dirty="0">
                <a:solidFill>
                  <a:srgbClr val="0000FF"/>
                </a:solidFill>
              </a:rPr>
              <a:t>子树</a:t>
            </a:r>
            <a:r>
              <a:rPr lang="en-US" altLang="zh-CN" b="1" i="1" dirty="0" err="1">
                <a:solidFill>
                  <a:srgbClr val="0000FF"/>
                </a:solidFill>
              </a:rPr>
              <a:t>T</a:t>
            </a:r>
            <a:r>
              <a:rPr lang="en-US" altLang="zh-CN" b="1" i="1" baseline="-25000" dirty="0" err="1">
                <a:solidFill>
                  <a:srgbClr val="0000FF"/>
                </a:solidFill>
              </a:rPr>
              <a:t>A4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928926" y="285728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 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en-US" sz="2400" b="1" dirty="0" smtClean="0"/>
              <a:t>树与非树</a:t>
            </a:r>
            <a:endParaRPr lang="zh-CN" altLang="en-US" sz="2400" b="1" dirty="0"/>
          </a:p>
        </p:txBody>
      </p:sp>
      <p:grpSp>
        <p:nvGrpSpPr>
          <p:cNvPr id="44108" name="Group 76"/>
          <p:cNvGrpSpPr>
            <a:grpSpLocks/>
          </p:cNvGrpSpPr>
          <p:nvPr/>
        </p:nvGrpSpPr>
        <p:grpSpPr bwMode="auto">
          <a:xfrm>
            <a:off x="1285852" y="3714752"/>
            <a:ext cx="2071711" cy="1998215"/>
            <a:chOff x="4065" y="2296"/>
            <a:chExt cx="1821" cy="1842"/>
          </a:xfrm>
        </p:grpSpPr>
        <p:sp>
          <p:nvSpPr>
            <p:cNvPr id="44109" name="Oval 77"/>
            <p:cNvSpPr>
              <a:spLocks noChangeArrowheads="1"/>
            </p:cNvSpPr>
            <p:nvPr/>
          </p:nvSpPr>
          <p:spPr bwMode="auto">
            <a:xfrm>
              <a:off x="4719" y="229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10" name="Text Box 78"/>
            <p:cNvSpPr txBox="1">
              <a:spLocks noChangeArrowheads="1"/>
            </p:cNvSpPr>
            <p:nvPr/>
          </p:nvSpPr>
          <p:spPr bwMode="auto">
            <a:xfrm>
              <a:off x="4797" y="239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11" name="Oval 79"/>
            <p:cNvSpPr>
              <a:spLocks noChangeArrowheads="1"/>
            </p:cNvSpPr>
            <p:nvPr/>
          </p:nvSpPr>
          <p:spPr bwMode="auto">
            <a:xfrm>
              <a:off x="4065" y="31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12" name="Oval 80"/>
            <p:cNvSpPr>
              <a:spLocks noChangeArrowheads="1"/>
            </p:cNvSpPr>
            <p:nvPr/>
          </p:nvSpPr>
          <p:spPr bwMode="auto">
            <a:xfrm>
              <a:off x="4599" y="304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13" name="Oval 81"/>
            <p:cNvSpPr>
              <a:spLocks noChangeArrowheads="1"/>
            </p:cNvSpPr>
            <p:nvPr/>
          </p:nvSpPr>
          <p:spPr bwMode="auto">
            <a:xfrm>
              <a:off x="5289" y="301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14" name="Oval 82"/>
            <p:cNvSpPr>
              <a:spLocks noChangeArrowheads="1"/>
            </p:cNvSpPr>
            <p:nvPr/>
          </p:nvSpPr>
          <p:spPr bwMode="auto">
            <a:xfrm>
              <a:off x="4125" y="37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15" name="Oval 83"/>
            <p:cNvSpPr>
              <a:spLocks noChangeArrowheads="1"/>
            </p:cNvSpPr>
            <p:nvPr/>
          </p:nvSpPr>
          <p:spPr bwMode="auto">
            <a:xfrm>
              <a:off x="4593" y="37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16" name="Line 84"/>
            <p:cNvSpPr>
              <a:spLocks noChangeShapeType="1"/>
            </p:cNvSpPr>
            <p:nvPr/>
          </p:nvSpPr>
          <p:spPr bwMode="auto">
            <a:xfrm flipH="1">
              <a:off x="4365" y="2568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17" name="Line 85"/>
            <p:cNvSpPr>
              <a:spLocks noChangeShapeType="1"/>
            </p:cNvSpPr>
            <p:nvPr/>
          </p:nvSpPr>
          <p:spPr bwMode="auto">
            <a:xfrm flipH="1">
              <a:off x="4797" y="2665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18" name="Line 86"/>
            <p:cNvSpPr>
              <a:spLocks noChangeShapeType="1"/>
            </p:cNvSpPr>
            <p:nvPr/>
          </p:nvSpPr>
          <p:spPr bwMode="auto">
            <a:xfrm>
              <a:off x="4284" y="3499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19" name="Oval 87"/>
            <p:cNvSpPr>
              <a:spLocks noChangeArrowheads="1"/>
            </p:cNvSpPr>
            <p:nvPr/>
          </p:nvSpPr>
          <p:spPr bwMode="auto">
            <a:xfrm>
              <a:off x="5070" y="373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20" name="Line 88"/>
            <p:cNvSpPr>
              <a:spLocks noChangeShapeType="1"/>
            </p:cNvSpPr>
            <p:nvPr/>
          </p:nvSpPr>
          <p:spPr bwMode="auto">
            <a:xfrm flipH="1">
              <a:off x="5304" y="3381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21" name="Oval 89"/>
            <p:cNvSpPr>
              <a:spLocks noChangeArrowheads="1"/>
            </p:cNvSpPr>
            <p:nvPr/>
          </p:nvSpPr>
          <p:spPr bwMode="auto">
            <a:xfrm>
              <a:off x="5517" y="375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22" name="Line 90"/>
            <p:cNvSpPr>
              <a:spLocks noChangeShapeType="1"/>
            </p:cNvSpPr>
            <p:nvPr/>
          </p:nvSpPr>
          <p:spPr bwMode="auto">
            <a:xfrm>
              <a:off x="5589" y="3358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23" name="Line 91"/>
            <p:cNvSpPr>
              <a:spLocks noChangeShapeType="1"/>
            </p:cNvSpPr>
            <p:nvPr/>
          </p:nvSpPr>
          <p:spPr bwMode="auto">
            <a:xfrm>
              <a:off x="4770" y="3427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24" name="Text Box 92"/>
            <p:cNvSpPr txBox="1">
              <a:spLocks noChangeArrowheads="1"/>
            </p:cNvSpPr>
            <p:nvPr/>
          </p:nvSpPr>
          <p:spPr bwMode="auto">
            <a:xfrm>
              <a:off x="4161" y="32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25" name="Text Box 93"/>
            <p:cNvSpPr txBox="1">
              <a:spLocks noChangeArrowheads="1"/>
            </p:cNvSpPr>
            <p:nvPr/>
          </p:nvSpPr>
          <p:spPr bwMode="auto">
            <a:xfrm>
              <a:off x="4680" y="313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26" name="Text Box 94"/>
            <p:cNvSpPr txBox="1">
              <a:spLocks noChangeArrowheads="1"/>
            </p:cNvSpPr>
            <p:nvPr/>
          </p:nvSpPr>
          <p:spPr bwMode="auto">
            <a:xfrm>
              <a:off x="5385" y="31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27" name="Text Box 95"/>
            <p:cNvSpPr txBox="1">
              <a:spLocks noChangeArrowheads="1"/>
            </p:cNvSpPr>
            <p:nvPr/>
          </p:nvSpPr>
          <p:spPr bwMode="auto">
            <a:xfrm>
              <a:off x="4215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28" name="Text Box 96"/>
            <p:cNvSpPr txBox="1">
              <a:spLocks noChangeArrowheads="1"/>
            </p:cNvSpPr>
            <p:nvPr/>
          </p:nvSpPr>
          <p:spPr bwMode="auto">
            <a:xfrm>
              <a:off x="4680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29" name="Text Box 97"/>
            <p:cNvSpPr txBox="1">
              <a:spLocks noChangeArrowheads="1"/>
            </p:cNvSpPr>
            <p:nvPr/>
          </p:nvSpPr>
          <p:spPr bwMode="auto">
            <a:xfrm>
              <a:off x="5175" y="3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30" name="Text Box 98"/>
            <p:cNvSpPr txBox="1">
              <a:spLocks noChangeArrowheads="1"/>
            </p:cNvSpPr>
            <p:nvPr/>
          </p:nvSpPr>
          <p:spPr bwMode="auto">
            <a:xfrm>
              <a:off x="5610" y="384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31" name="Line 99"/>
            <p:cNvSpPr>
              <a:spLocks noChangeShapeType="1"/>
            </p:cNvSpPr>
            <p:nvPr/>
          </p:nvSpPr>
          <p:spPr bwMode="auto">
            <a:xfrm>
              <a:off x="5076" y="2563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 flipH="1">
              <a:off x="4962" y="3218"/>
              <a:ext cx="327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grpSp>
        <p:nvGrpSpPr>
          <p:cNvPr id="44133" name="Group 101"/>
          <p:cNvGrpSpPr>
            <a:grpSpLocks/>
          </p:cNvGrpSpPr>
          <p:nvPr/>
        </p:nvGrpSpPr>
        <p:grpSpPr bwMode="auto">
          <a:xfrm>
            <a:off x="3714744" y="3716803"/>
            <a:ext cx="2071711" cy="1998213"/>
            <a:chOff x="6027" y="2249"/>
            <a:chExt cx="1821" cy="1842"/>
          </a:xfrm>
        </p:grpSpPr>
        <p:sp>
          <p:nvSpPr>
            <p:cNvPr id="44134" name="Oval 102"/>
            <p:cNvSpPr>
              <a:spLocks noChangeArrowheads="1"/>
            </p:cNvSpPr>
            <p:nvPr/>
          </p:nvSpPr>
          <p:spPr bwMode="auto">
            <a:xfrm>
              <a:off x="6681" y="224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35" name="Text Box 103"/>
            <p:cNvSpPr txBox="1">
              <a:spLocks noChangeArrowheads="1"/>
            </p:cNvSpPr>
            <p:nvPr/>
          </p:nvSpPr>
          <p:spPr bwMode="auto">
            <a:xfrm>
              <a:off x="6759" y="23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36" name="Oval 104"/>
            <p:cNvSpPr>
              <a:spLocks noChangeArrowheads="1"/>
            </p:cNvSpPr>
            <p:nvPr/>
          </p:nvSpPr>
          <p:spPr bwMode="auto">
            <a:xfrm>
              <a:off x="6027" y="30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37" name="Oval 105"/>
            <p:cNvSpPr>
              <a:spLocks noChangeArrowheads="1"/>
            </p:cNvSpPr>
            <p:nvPr/>
          </p:nvSpPr>
          <p:spPr bwMode="auto">
            <a:xfrm>
              <a:off x="6561" y="299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38" name="Oval 106"/>
            <p:cNvSpPr>
              <a:spLocks noChangeArrowheads="1"/>
            </p:cNvSpPr>
            <p:nvPr/>
          </p:nvSpPr>
          <p:spPr bwMode="auto">
            <a:xfrm>
              <a:off x="7251" y="296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39" name="Oval 107"/>
            <p:cNvSpPr>
              <a:spLocks noChangeArrowheads="1"/>
            </p:cNvSpPr>
            <p:nvPr/>
          </p:nvSpPr>
          <p:spPr bwMode="auto">
            <a:xfrm>
              <a:off x="6087" y="372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40" name="Oval 108"/>
            <p:cNvSpPr>
              <a:spLocks noChangeArrowheads="1"/>
            </p:cNvSpPr>
            <p:nvPr/>
          </p:nvSpPr>
          <p:spPr bwMode="auto">
            <a:xfrm>
              <a:off x="6555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41" name="Line 109"/>
            <p:cNvSpPr>
              <a:spLocks noChangeShapeType="1"/>
            </p:cNvSpPr>
            <p:nvPr/>
          </p:nvSpPr>
          <p:spPr bwMode="auto">
            <a:xfrm flipH="1">
              <a:off x="6327" y="2521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42" name="Line 110"/>
            <p:cNvSpPr>
              <a:spLocks noChangeShapeType="1"/>
            </p:cNvSpPr>
            <p:nvPr/>
          </p:nvSpPr>
          <p:spPr bwMode="auto">
            <a:xfrm flipH="1">
              <a:off x="6759" y="2618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43" name="Line 111"/>
            <p:cNvSpPr>
              <a:spLocks noChangeShapeType="1"/>
            </p:cNvSpPr>
            <p:nvPr/>
          </p:nvSpPr>
          <p:spPr bwMode="auto">
            <a:xfrm>
              <a:off x="6246" y="3452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44" name="Oval 112"/>
            <p:cNvSpPr>
              <a:spLocks noChangeArrowheads="1"/>
            </p:cNvSpPr>
            <p:nvPr/>
          </p:nvSpPr>
          <p:spPr bwMode="auto">
            <a:xfrm>
              <a:off x="7032" y="36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45" name="Line 113"/>
            <p:cNvSpPr>
              <a:spLocks noChangeShapeType="1"/>
            </p:cNvSpPr>
            <p:nvPr/>
          </p:nvSpPr>
          <p:spPr bwMode="auto">
            <a:xfrm flipH="1">
              <a:off x="7266" y="3334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46" name="Oval 114"/>
            <p:cNvSpPr>
              <a:spLocks noChangeArrowheads="1"/>
            </p:cNvSpPr>
            <p:nvPr/>
          </p:nvSpPr>
          <p:spPr bwMode="auto">
            <a:xfrm>
              <a:off x="7479" y="3707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47" name="Line 115"/>
            <p:cNvSpPr>
              <a:spLocks noChangeShapeType="1"/>
            </p:cNvSpPr>
            <p:nvPr/>
          </p:nvSpPr>
          <p:spPr bwMode="auto">
            <a:xfrm>
              <a:off x="7551" y="3311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48" name="Line 116"/>
            <p:cNvSpPr>
              <a:spLocks noChangeShapeType="1"/>
            </p:cNvSpPr>
            <p:nvPr/>
          </p:nvSpPr>
          <p:spPr bwMode="auto">
            <a:xfrm>
              <a:off x="6732" y="3380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6123" y="31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50" name="Text Box 118"/>
            <p:cNvSpPr txBox="1">
              <a:spLocks noChangeArrowheads="1"/>
            </p:cNvSpPr>
            <p:nvPr/>
          </p:nvSpPr>
          <p:spPr bwMode="auto">
            <a:xfrm>
              <a:off x="6642" y="308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51" name="Text Box 119"/>
            <p:cNvSpPr txBox="1">
              <a:spLocks noChangeArrowheads="1"/>
            </p:cNvSpPr>
            <p:nvPr/>
          </p:nvSpPr>
          <p:spPr bwMode="auto">
            <a:xfrm>
              <a:off x="7347" y="305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52" name="Text Box 120"/>
            <p:cNvSpPr txBox="1">
              <a:spLocks noChangeArrowheads="1"/>
            </p:cNvSpPr>
            <p:nvPr/>
          </p:nvSpPr>
          <p:spPr bwMode="auto">
            <a:xfrm>
              <a:off x="6177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53" name="Text Box 121"/>
            <p:cNvSpPr txBox="1">
              <a:spLocks noChangeArrowheads="1"/>
            </p:cNvSpPr>
            <p:nvPr/>
          </p:nvSpPr>
          <p:spPr bwMode="auto">
            <a:xfrm>
              <a:off x="6642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54" name="Text Box 122"/>
            <p:cNvSpPr txBox="1">
              <a:spLocks noChangeArrowheads="1"/>
            </p:cNvSpPr>
            <p:nvPr/>
          </p:nvSpPr>
          <p:spPr bwMode="auto">
            <a:xfrm>
              <a:off x="7137" y="377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55" name="Text Box 123"/>
            <p:cNvSpPr txBox="1">
              <a:spLocks noChangeArrowheads="1"/>
            </p:cNvSpPr>
            <p:nvPr/>
          </p:nvSpPr>
          <p:spPr bwMode="auto">
            <a:xfrm>
              <a:off x="7572" y="3793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56" name="Line 124"/>
            <p:cNvSpPr>
              <a:spLocks noChangeShapeType="1"/>
            </p:cNvSpPr>
            <p:nvPr/>
          </p:nvSpPr>
          <p:spPr bwMode="auto">
            <a:xfrm>
              <a:off x="7038" y="2516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57" name="Line 125"/>
            <p:cNvSpPr>
              <a:spLocks noChangeShapeType="1"/>
            </p:cNvSpPr>
            <p:nvPr/>
          </p:nvSpPr>
          <p:spPr bwMode="auto">
            <a:xfrm flipH="1">
              <a:off x="6357" y="3320"/>
              <a:ext cx="27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grpSp>
        <p:nvGrpSpPr>
          <p:cNvPr id="44158" name="Group 126"/>
          <p:cNvGrpSpPr>
            <a:grpSpLocks/>
          </p:cNvGrpSpPr>
          <p:nvPr/>
        </p:nvGrpSpPr>
        <p:grpSpPr bwMode="auto">
          <a:xfrm>
            <a:off x="6143636" y="3719514"/>
            <a:ext cx="2071711" cy="1995502"/>
            <a:chOff x="8052" y="2255"/>
            <a:chExt cx="1821" cy="1842"/>
          </a:xfrm>
        </p:grpSpPr>
        <p:sp>
          <p:nvSpPr>
            <p:cNvPr id="44159" name="Oval 127"/>
            <p:cNvSpPr>
              <a:spLocks noChangeArrowheads="1"/>
            </p:cNvSpPr>
            <p:nvPr/>
          </p:nvSpPr>
          <p:spPr bwMode="auto">
            <a:xfrm>
              <a:off x="8706" y="225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60" name="Text Box 128"/>
            <p:cNvSpPr txBox="1">
              <a:spLocks noChangeArrowheads="1"/>
            </p:cNvSpPr>
            <p:nvPr/>
          </p:nvSpPr>
          <p:spPr bwMode="auto">
            <a:xfrm>
              <a:off x="8784" y="2357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61" name="Oval 129"/>
            <p:cNvSpPr>
              <a:spLocks noChangeArrowheads="1"/>
            </p:cNvSpPr>
            <p:nvPr/>
          </p:nvSpPr>
          <p:spPr bwMode="auto">
            <a:xfrm>
              <a:off x="8052" y="31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62" name="Oval 130"/>
            <p:cNvSpPr>
              <a:spLocks noChangeArrowheads="1"/>
            </p:cNvSpPr>
            <p:nvPr/>
          </p:nvSpPr>
          <p:spPr bwMode="auto">
            <a:xfrm>
              <a:off x="8586" y="299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63" name="Oval 131"/>
            <p:cNvSpPr>
              <a:spLocks noChangeArrowheads="1"/>
            </p:cNvSpPr>
            <p:nvPr/>
          </p:nvSpPr>
          <p:spPr bwMode="auto">
            <a:xfrm>
              <a:off x="9276" y="29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64" name="Oval 132"/>
            <p:cNvSpPr>
              <a:spLocks noChangeArrowheads="1"/>
            </p:cNvSpPr>
            <p:nvPr/>
          </p:nvSpPr>
          <p:spPr bwMode="auto">
            <a:xfrm>
              <a:off x="8112" y="372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65" name="Oval 133"/>
            <p:cNvSpPr>
              <a:spLocks noChangeArrowheads="1"/>
            </p:cNvSpPr>
            <p:nvPr/>
          </p:nvSpPr>
          <p:spPr bwMode="auto">
            <a:xfrm>
              <a:off x="8580" y="37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66" name="Line 134"/>
            <p:cNvSpPr>
              <a:spLocks noChangeShapeType="1"/>
            </p:cNvSpPr>
            <p:nvPr/>
          </p:nvSpPr>
          <p:spPr bwMode="auto">
            <a:xfrm flipH="1">
              <a:off x="8352" y="2527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67" name="Line 135"/>
            <p:cNvSpPr>
              <a:spLocks noChangeShapeType="1"/>
            </p:cNvSpPr>
            <p:nvPr/>
          </p:nvSpPr>
          <p:spPr bwMode="auto">
            <a:xfrm flipH="1">
              <a:off x="8784" y="2624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68" name="Line 136"/>
            <p:cNvSpPr>
              <a:spLocks noChangeShapeType="1"/>
            </p:cNvSpPr>
            <p:nvPr/>
          </p:nvSpPr>
          <p:spPr bwMode="auto">
            <a:xfrm>
              <a:off x="8271" y="3458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69" name="Oval 137"/>
            <p:cNvSpPr>
              <a:spLocks noChangeArrowheads="1"/>
            </p:cNvSpPr>
            <p:nvPr/>
          </p:nvSpPr>
          <p:spPr bwMode="auto">
            <a:xfrm>
              <a:off x="9057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70" name="Line 138"/>
            <p:cNvSpPr>
              <a:spLocks noChangeShapeType="1"/>
            </p:cNvSpPr>
            <p:nvPr/>
          </p:nvSpPr>
          <p:spPr bwMode="auto">
            <a:xfrm flipH="1">
              <a:off x="9291" y="3340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71" name="Oval 139"/>
            <p:cNvSpPr>
              <a:spLocks noChangeArrowheads="1"/>
            </p:cNvSpPr>
            <p:nvPr/>
          </p:nvSpPr>
          <p:spPr bwMode="auto">
            <a:xfrm>
              <a:off x="9504" y="371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72" name="Line 140"/>
            <p:cNvSpPr>
              <a:spLocks noChangeShapeType="1"/>
            </p:cNvSpPr>
            <p:nvPr/>
          </p:nvSpPr>
          <p:spPr bwMode="auto">
            <a:xfrm>
              <a:off x="9576" y="3317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73" name="Line 141"/>
            <p:cNvSpPr>
              <a:spLocks noChangeShapeType="1"/>
            </p:cNvSpPr>
            <p:nvPr/>
          </p:nvSpPr>
          <p:spPr bwMode="auto">
            <a:xfrm>
              <a:off x="8757" y="3386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74" name="Text Box 142"/>
            <p:cNvSpPr txBox="1">
              <a:spLocks noChangeArrowheads="1"/>
            </p:cNvSpPr>
            <p:nvPr/>
          </p:nvSpPr>
          <p:spPr bwMode="auto">
            <a:xfrm>
              <a:off x="8148" y="32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75" name="Text Box 143"/>
            <p:cNvSpPr txBox="1">
              <a:spLocks noChangeArrowheads="1"/>
            </p:cNvSpPr>
            <p:nvPr/>
          </p:nvSpPr>
          <p:spPr bwMode="auto">
            <a:xfrm>
              <a:off x="8667" y="3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76" name="Text Box 144"/>
            <p:cNvSpPr txBox="1">
              <a:spLocks noChangeArrowheads="1"/>
            </p:cNvSpPr>
            <p:nvPr/>
          </p:nvSpPr>
          <p:spPr bwMode="auto">
            <a:xfrm>
              <a:off x="9372" y="306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77" name="Text Box 145"/>
            <p:cNvSpPr txBox="1">
              <a:spLocks noChangeArrowheads="1"/>
            </p:cNvSpPr>
            <p:nvPr/>
          </p:nvSpPr>
          <p:spPr bwMode="auto">
            <a:xfrm>
              <a:off x="8202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78" name="Text Box 146"/>
            <p:cNvSpPr txBox="1">
              <a:spLocks noChangeArrowheads="1"/>
            </p:cNvSpPr>
            <p:nvPr/>
          </p:nvSpPr>
          <p:spPr bwMode="auto">
            <a:xfrm>
              <a:off x="8667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79" name="Text Box 147"/>
            <p:cNvSpPr txBox="1">
              <a:spLocks noChangeArrowheads="1"/>
            </p:cNvSpPr>
            <p:nvPr/>
          </p:nvSpPr>
          <p:spPr bwMode="auto">
            <a:xfrm>
              <a:off x="9162" y="378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80" name="Text Box 148"/>
            <p:cNvSpPr txBox="1">
              <a:spLocks noChangeArrowheads="1"/>
            </p:cNvSpPr>
            <p:nvPr/>
          </p:nvSpPr>
          <p:spPr bwMode="auto">
            <a:xfrm>
              <a:off x="9597" y="37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181" name="Line 149"/>
            <p:cNvSpPr>
              <a:spLocks noChangeShapeType="1"/>
            </p:cNvSpPr>
            <p:nvPr/>
          </p:nvSpPr>
          <p:spPr bwMode="auto">
            <a:xfrm>
              <a:off x="9063" y="2522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182" name="Line 150"/>
            <p:cNvSpPr>
              <a:spLocks noChangeShapeType="1"/>
            </p:cNvSpPr>
            <p:nvPr/>
          </p:nvSpPr>
          <p:spPr bwMode="auto">
            <a:xfrm>
              <a:off x="8988" y="2613"/>
              <a:ext cx="174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sp>
        <p:nvSpPr>
          <p:cNvPr id="239" name="矩形 238"/>
          <p:cNvSpPr/>
          <p:nvPr/>
        </p:nvSpPr>
        <p:spPr>
          <a:xfrm>
            <a:off x="2285984" y="442913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4071934" y="478632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3714744" y="485776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7143768" y="450057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7429520" y="478632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540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60" grpId="0"/>
      <p:bldP spid="239" grpId="0"/>
      <p:bldP spid="240" grpId="0"/>
      <p:bldP spid="241" grpId="0"/>
      <p:bldP spid="242" grpId="0"/>
      <p:bldP spid="2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48"/>
          <p:cNvGrpSpPr>
            <a:grpSpLocks/>
          </p:cNvGrpSpPr>
          <p:nvPr/>
        </p:nvGrpSpPr>
        <p:grpSpPr bwMode="auto">
          <a:xfrm>
            <a:off x="5738813" y="1203325"/>
            <a:ext cx="2744787" cy="1982788"/>
            <a:chOff x="3456" y="816"/>
            <a:chExt cx="1729" cy="1249"/>
          </a:xfrm>
        </p:grpSpPr>
        <p:sp>
          <p:nvSpPr>
            <p:cNvPr id="13325" name="Oval 3"/>
            <p:cNvSpPr>
              <a:spLocks noChangeArrowheads="1"/>
            </p:cNvSpPr>
            <p:nvPr/>
          </p:nvSpPr>
          <p:spPr bwMode="auto">
            <a:xfrm>
              <a:off x="4222" y="81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13326" name="Oval 4"/>
            <p:cNvSpPr>
              <a:spLocks noChangeArrowheads="1"/>
            </p:cNvSpPr>
            <p:nvPr/>
          </p:nvSpPr>
          <p:spPr bwMode="auto">
            <a:xfrm>
              <a:off x="4224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C</a:t>
              </a:r>
            </a:p>
          </p:txBody>
        </p:sp>
        <p:sp>
          <p:nvSpPr>
            <p:cNvPr id="13327" name="Oval 5"/>
            <p:cNvSpPr>
              <a:spLocks noChangeArrowheads="1"/>
            </p:cNvSpPr>
            <p:nvPr/>
          </p:nvSpPr>
          <p:spPr bwMode="auto">
            <a:xfrm>
              <a:off x="3840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13328" name="Oval 6"/>
            <p:cNvSpPr>
              <a:spLocks noChangeArrowheads="1"/>
            </p:cNvSpPr>
            <p:nvPr/>
          </p:nvSpPr>
          <p:spPr bwMode="auto">
            <a:xfrm>
              <a:off x="4656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D</a:t>
              </a:r>
            </a:p>
          </p:txBody>
        </p:sp>
        <p:sp>
          <p:nvSpPr>
            <p:cNvPr id="13329" name="Oval 8"/>
            <p:cNvSpPr>
              <a:spLocks noChangeArrowheads="1"/>
            </p:cNvSpPr>
            <p:nvPr/>
          </p:nvSpPr>
          <p:spPr bwMode="auto">
            <a:xfrm>
              <a:off x="4224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</a:p>
          </p:txBody>
        </p:sp>
        <p:sp>
          <p:nvSpPr>
            <p:cNvPr id="13330" name="Oval 9"/>
            <p:cNvSpPr>
              <a:spLocks noChangeArrowheads="1"/>
            </p:cNvSpPr>
            <p:nvPr/>
          </p:nvSpPr>
          <p:spPr bwMode="auto">
            <a:xfrm>
              <a:off x="3936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13331" name="Oval 10"/>
            <p:cNvSpPr>
              <a:spLocks noChangeArrowheads="1"/>
            </p:cNvSpPr>
            <p:nvPr/>
          </p:nvSpPr>
          <p:spPr bwMode="auto">
            <a:xfrm>
              <a:off x="3648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13332" name="Oval 11"/>
            <p:cNvSpPr>
              <a:spLocks noChangeArrowheads="1"/>
            </p:cNvSpPr>
            <p:nvPr/>
          </p:nvSpPr>
          <p:spPr bwMode="auto">
            <a:xfrm>
              <a:off x="451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H</a:t>
              </a:r>
            </a:p>
          </p:txBody>
        </p:sp>
        <p:sp>
          <p:nvSpPr>
            <p:cNvPr id="13333" name="Oval 12"/>
            <p:cNvSpPr>
              <a:spLocks noChangeArrowheads="1"/>
            </p:cNvSpPr>
            <p:nvPr/>
          </p:nvSpPr>
          <p:spPr bwMode="auto">
            <a:xfrm>
              <a:off x="475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</a:p>
          </p:txBody>
        </p:sp>
        <p:sp>
          <p:nvSpPr>
            <p:cNvPr id="13334" name="Oval 13"/>
            <p:cNvSpPr>
              <a:spLocks noChangeArrowheads="1"/>
            </p:cNvSpPr>
            <p:nvPr/>
          </p:nvSpPr>
          <p:spPr bwMode="auto">
            <a:xfrm>
              <a:off x="499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</a:p>
          </p:txBody>
        </p:sp>
        <p:sp>
          <p:nvSpPr>
            <p:cNvPr id="13335" name="Oval 14"/>
            <p:cNvSpPr>
              <a:spLocks noChangeArrowheads="1"/>
            </p:cNvSpPr>
            <p:nvPr/>
          </p:nvSpPr>
          <p:spPr bwMode="auto">
            <a:xfrm>
              <a:off x="4512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</a:p>
          </p:txBody>
        </p:sp>
        <p:sp>
          <p:nvSpPr>
            <p:cNvPr id="13336" name="Oval 15"/>
            <p:cNvSpPr>
              <a:spLocks noChangeArrowheads="1"/>
            </p:cNvSpPr>
            <p:nvPr/>
          </p:nvSpPr>
          <p:spPr bwMode="auto">
            <a:xfrm>
              <a:off x="3744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</a:p>
          </p:txBody>
        </p:sp>
        <p:sp>
          <p:nvSpPr>
            <p:cNvPr id="13337" name="Oval 16"/>
            <p:cNvSpPr>
              <a:spLocks noChangeArrowheads="1"/>
            </p:cNvSpPr>
            <p:nvPr/>
          </p:nvSpPr>
          <p:spPr bwMode="auto">
            <a:xfrm>
              <a:off x="3456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</a:p>
          </p:txBody>
        </p:sp>
        <p:sp>
          <p:nvSpPr>
            <p:cNvPr id="13338" name="Line 17"/>
            <p:cNvSpPr>
              <a:spLocks noChangeShapeType="1"/>
            </p:cNvSpPr>
            <p:nvPr/>
          </p:nvSpPr>
          <p:spPr bwMode="auto">
            <a:xfrm>
              <a:off x="4320" y="10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Line 18"/>
            <p:cNvSpPr>
              <a:spLocks noChangeShapeType="1"/>
            </p:cNvSpPr>
            <p:nvPr/>
          </p:nvSpPr>
          <p:spPr bwMode="auto">
            <a:xfrm>
              <a:off x="4320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Line 19"/>
            <p:cNvSpPr>
              <a:spLocks noChangeShapeType="1"/>
            </p:cNvSpPr>
            <p:nvPr/>
          </p:nvSpPr>
          <p:spPr bwMode="auto">
            <a:xfrm>
              <a:off x="4608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20"/>
            <p:cNvSpPr>
              <a:spLocks noChangeShapeType="1"/>
            </p:cNvSpPr>
            <p:nvPr/>
          </p:nvSpPr>
          <p:spPr bwMode="auto">
            <a:xfrm flipH="1">
              <a:off x="3984" y="993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Line 21"/>
            <p:cNvSpPr>
              <a:spLocks noChangeShapeType="1"/>
            </p:cNvSpPr>
            <p:nvPr/>
          </p:nvSpPr>
          <p:spPr bwMode="auto">
            <a:xfrm>
              <a:off x="4368" y="993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Line 22"/>
            <p:cNvSpPr>
              <a:spLocks noChangeShapeType="1"/>
            </p:cNvSpPr>
            <p:nvPr/>
          </p:nvSpPr>
          <p:spPr bwMode="auto">
            <a:xfrm flipH="1">
              <a:off x="3792" y="1317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Line 23"/>
            <p:cNvSpPr>
              <a:spLocks noChangeShapeType="1"/>
            </p:cNvSpPr>
            <p:nvPr/>
          </p:nvSpPr>
          <p:spPr bwMode="auto">
            <a:xfrm>
              <a:off x="3984" y="1333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Line 24"/>
            <p:cNvSpPr>
              <a:spLocks noChangeShapeType="1"/>
            </p:cNvSpPr>
            <p:nvPr/>
          </p:nvSpPr>
          <p:spPr bwMode="auto">
            <a:xfrm flipH="1">
              <a:off x="3600" y="1673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25"/>
            <p:cNvSpPr>
              <a:spLocks noChangeShapeType="1"/>
            </p:cNvSpPr>
            <p:nvPr/>
          </p:nvSpPr>
          <p:spPr bwMode="auto">
            <a:xfrm>
              <a:off x="3792" y="1673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26"/>
            <p:cNvSpPr>
              <a:spLocks noChangeShapeType="1"/>
            </p:cNvSpPr>
            <p:nvPr/>
          </p:nvSpPr>
          <p:spPr bwMode="auto">
            <a:xfrm flipH="1">
              <a:off x="4608" y="134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Line 27"/>
            <p:cNvSpPr>
              <a:spLocks noChangeShapeType="1"/>
            </p:cNvSpPr>
            <p:nvPr/>
          </p:nvSpPr>
          <p:spPr bwMode="auto">
            <a:xfrm>
              <a:off x="4773" y="1344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Line 28"/>
            <p:cNvSpPr>
              <a:spLocks noChangeShapeType="1"/>
            </p:cNvSpPr>
            <p:nvPr/>
          </p:nvSpPr>
          <p:spPr bwMode="auto">
            <a:xfrm>
              <a:off x="4819" y="1296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81000" y="1428750"/>
            <a:ext cx="51816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 dirty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节点的度（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Degree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::= 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节点的子树个数。</a:t>
            </a:r>
            <a:r>
              <a:rPr lang="en-US" altLang="zh-CN" sz="2000" dirty="0">
                <a:latin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例如</a:t>
            </a:r>
            <a:r>
              <a:rPr lang="en-US" altLang="zh-CN" sz="2000" dirty="0">
                <a:latin typeface="Arial" panose="020B0604020202020204" pitchFamily="34" charset="0"/>
                <a:sym typeface="Wingdings" panose="05000000000000000000" pitchFamily="2" charset="2"/>
              </a:rPr>
              <a:t>, degree(A) = 3, degree(F) = 0.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5158" name="Group 38"/>
          <p:cNvGrpSpPr>
            <a:grpSpLocks/>
          </p:cNvGrpSpPr>
          <p:nvPr/>
        </p:nvGrpSpPr>
        <p:grpSpPr bwMode="auto">
          <a:xfrm>
            <a:off x="381000" y="2286000"/>
            <a:ext cx="5181600" cy="742950"/>
            <a:chOff x="240" y="934"/>
            <a:chExt cx="3264" cy="468"/>
          </a:xfrm>
        </p:grpSpPr>
        <p:sp>
          <p:nvSpPr>
            <p:cNvPr id="13323" name="Text Box 36"/>
            <p:cNvSpPr txBox="1">
              <a:spLocks noChangeArrowheads="1"/>
            </p:cNvSpPr>
            <p:nvPr/>
          </p:nvSpPr>
          <p:spPr bwMode="auto">
            <a:xfrm>
              <a:off x="240" y="960"/>
              <a:ext cx="32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8938" indent="-388938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latin typeface="Arial" panose="020B0604020202020204" pitchFamily="34" charset="0"/>
                  <a:sym typeface="Wingdings" panose="05000000000000000000" pitchFamily="2" charset="2"/>
                </a:rPr>
                <a:t>  </a:t>
              </a:r>
              <a:r>
                <a:rPr lang="zh-CN" altLang="en-US" sz="2000">
                  <a:solidFill>
                    <a:schemeClr val="hlink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树的度</a:t>
              </a:r>
              <a:r>
                <a:rPr lang="en-US" altLang="zh-CN" sz="2000">
                  <a:solidFill>
                    <a:schemeClr val="hlink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::= </a:t>
              </a:r>
              <a:r>
                <a:rPr lang="en-US" altLang="zh-CN" sz="2000">
                  <a:latin typeface="Arial" panose="020B0604020202020204" pitchFamily="34" charset="0"/>
                  <a:sym typeface="Wingdings" panose="05000000000000000000" pitchFamily="2" charset="2"/>
                </a:rPr>
                <a:t> </a:t>
              </a: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      </a:t>
              </a:r>
              <a:r>
                <a:rPr lang="zh-CN" altLang="en-US" sz="2000">
                  <a:latin typeface="Arial" panose="020B0604020202020204" pitchFamily="34" charset="0"/>
                </a:rPr>
                <a:t>例如</a:t>
              </a:r>
              <a:r>
                <a:rPr lang="en-US" altLang="zh-CN" sz="2000">
                  <a:latin typeface="Arial" panose="020B0604020202020204" pitchFamily="34" charset="0"/>
                </a:rPr>
                <a:t>, degree of this tree = 3.</a:t>
              </a:r>
            </a:p>
          </p:txBody>
        </p:sp>
        <p:graphicFrame>
          <p:nvGraphicFramePr>
            <p:cNvPr id="13324" name="Object 37"/>
            <p:cNvGraphicFramePr>
              <a:graphicFrameLocks noChangeAspect="1"/>
            </p:cNvGraphicFramePr>
            <p:nvPr/>
          </p:nvGraphicFramePr>
          <p:xfrm>
            <a:off x="1349" y="934"/>
            <a:ext cx="15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0" name="公式" r:id="rId5" imgW="1472561" imgH="266584" progId="Equation.3">
                    <p:embed/>
                  </p:oleObj>
                </mc:Choice>
                <mc:Fallback>
                  <p:oleObj name="公式" r:id="rId5" imgW="1472561" imgH="266584" progId="Equation.3">
                    <p:embed/>
                    <p:pic>
                      <p:nvPicPr>
                        <p:cNvPr id="13324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9" y="934"/>
                          <a:ext cx="158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381000" y="5318125"/>
            <a:ext cx="800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叶节点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leaf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:= 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度为</a:t>
            </a:r>
            <a:r>
              <a:rPr lang="en-US" altLang="zh-CN" sz="2000" dirty="0">
                <a:latin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的节点</a:t>
            </a:r>
            <a:r>
              <a:rPr lang="en-US" altLang="zh-CN" sz="2000" dirty="0">
                <a:latin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没有孩子</a:t>
            </a:r>
            <a:r>
              <a:rPr lang="en-US" altLang="zh-CN" sz="2000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。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381000" y="3198813"/>
            <a:ext cx="50292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 dirty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父节点（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Parent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::= 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有子树的节点是其子树根节点的父节点。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381000" y="3965575"/>
            <a:ext cx="80867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 dirty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子节点（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Child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::= 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若</a:t>
            </a:r>
            <a:r>
              <a:rPr lang="en-US" altLang="zh-CN" sz="2000" dirty="0">
                <a:latin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节点是</a:t>
            </a:r>
            <a:r>
              <a:rPr lang="en-US" altLang="zh-CN" sz="2000" dirty="0">
                <a:latin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节点的父节点，则</a:t>
            </a:r>
            <a:r>
              <a:rPr lang="en-US" altLang="zh-CN" sz="2000" dirty="0">
                <a:latin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节点是</a:t>
            </a:r>
            <a:r>
              <a:rPr lang="en-US" altLang="zh-CN" sz="2000" dirty="0">
                <a:latin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节点的子节点，也叫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孩子节点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。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350838" y="4775200"/>
            <a:ext cx="833755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zh-CN" altLang="en-US" sz="2000">
                <a:latin typeface="Arial" panose="020B0604020202020204" pitchFamily="34" charset="0"/>
                <a:sym typeface="Wingdings" panose="05000000000000000000" pitchFamily="2" charset="2"/>
              </a:rPr>
              <a:t>兄弟节点</a:t>
            </a:r>
            <a:r>
              <a:rPr lang="zh-CN" altLang="en-US" sz="2000">
                <a:solidFill>
                  <a:srgbClr val="00B0F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B0F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sibling</a:t>
            </a:r>
            <a:r>
              <a:rPr lang="zh-CN" altLang="en-US" sz="2000">
                <a:solidFill>
                  <a:srgbClr val="00B0F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000">
                <a:solidFill>
                  <a:srgbClr val="00B0F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::= </a:t>
            </a:r>
            <a:r>
              <a:rPr lang="zh-CN" altLang="en-US" sz="2000">
                <a:latin typeface="Arial" panose="020B0604020202020204" pitchFamily="34" charset="0"/>
                <a:sym typeface="Wingdings" panose="05000000000000000000" pitchFamily="2" charset="2"/>
              </a:rPr>
              <a:t>具有同一父节点的各节点彼此是兄弟节点。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684213" y="6223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en-US" dirty="0" smtClean="0"/>
              <a:t>术语</a:t>
            </a:r>
            <a:endParaRPr lang="en-US" altLang="zh-CN" dirty="0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树的定义、表示和术语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102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 autoUpdateAnimBg="0"/>
      <p:bldP spid="5159" grpId="0" autoUpdateAnimBg="0"/>
      <p:bldP spid="5160" grpId="0" autoUpdateAnimBg="0"/>
      <p:bldP spid="5161" grpId="0" autoUpdateAnimBg="0"/>
      <p:bldP spid="5162" grpId="0" autoUpdateAnimBg="0"/>
      <p:bldP spid="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5867400" y="941388"/>
            <a:ext cx="2744788" cy="1982787"/>
            <a:chOff x="3456" y="816"/>
            <a:chExt cx="1729" cy="1249"/>
          </a:xfrm>
        </p:grpSpPr>
        <p:sp>
          <p:nvSpPr>
            <p:cNvPr id="14347" name="Oval 4"/>
            <p:cNvSpPr>
              <a:spLocks noChangeArrowheads="1"/>
            </p:cNvSpPr>
            <p:nvPr/>
          </p:nvSpPr>
          <p:spPr bwMode="auto">
            <a:xfrm>
              <a:off x="4222" y="81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14348" name="Oval 5"/>
            <p:cNvSpPr>
              <a:spLocks noChangeArrowheads="1"/>
            </p:cNvSpPr>
            <p:nvPr/>
          </p:nvSpPr>
          <p:spPr bwMode="auto">
            <a:xfrm>
              <a:off x="4224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C</a:t>
              </a:r>
            </a:p>
          </p:txBody>
        </p:sp>
        <p:sp>
          <p:nvSpPr>
            <p:cNvPr id="14349" name="Oval 6"/>
            <p:cNvSpPr>
              <a:spLocks noChangeArrowheads="1"/>
            </p:cNvSpPr>
            <p:nvPr/>
          </p:nvSpPr>
          <p:spPr bwMode="auto">
            <a:xfrm>
              <a:off x="3840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14350" name="Oval 7"/>
            <p:cNvSpPr>
              <a:spLocks noChangeArrowheads="1"/>
            </p:cNvSpPr>
            <p:nvPr/>
          </p:nvSpPr>
          <p:spPr bwMode="auto">
            <a:xfrm>
              <a:off x="4656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D</a:t>
              </a:r>
            </a:p>
          </p:txBody>
        </p:sp>
        <p:sp>
          <p:nvSpPr>
            <p:cNvPr id="14351" name="Oval 8"/>
            <p:cNvSpPr>
              <a:spLocks noChangeArrowheads="1"/>
            </p:cNvSpPr>
            <p:nvPr/>
          </p:nvSpPr>
          <p:spPr bwMode="auto">
            <a:xfrm>
              <a:off x="4224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</a:p>
          </p:txBody>
        </p:sp>
        <p:sp>
          <p:nvSpPr>
            <p:cNvPr id="14352" name="Oval 9"/>
            <p:cNvSpPr>
              <a:spLocks noChangeArrowheads="1"/>
            </p:cNvSpPr>
            <p:nvPr/>
          </p:nvSpPr>
          <p:spPr bwMode="auto">
            <a:xfrm>
              <a:off x="3936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14353" name="Oval 10"/>
            <p:cNvSpPr>
              <a:spLocks noChangeArrowheads="1"/>
            </p:cNvSpPr>
            <p:nvPr/>
          </p:nvSpPr>
          <p:spPr bwMode="auto">
            <a:xfrm>
              <a:off x="3648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14354" name="Oval 11"/>
            <p:cNvSpPr>
              <a:spLocks noChangeArrowheads="1"/>
            </p:cNvSpPr>
            <p:nvPr/>
          </p:nvSpPr>
          <p:spPr bwMode="auto">
            <a:xfrm>
              <a:off x="451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H</a:t>
              </a:r>
            </a:p>
          </p:txBody>
        </p:sp>
        <p:sp>
          <p:nvSpPr>
            <p:cNvPr id="14355" name="Oval 12"/>
            <p:cNvSpPr>
              <a:spLocks noChangeArrowheads="1"/>
            </p:cNvSpPr>
            <p:nvPr/>
          </p:nvSpPr>
          <p:spPr bwMode="auto">
            <a:xfrm>
              <a:off x="475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</a:p>
          </p:txBody>
        </p:sp>
        <p:sp>
          <p:nvSpPr>
            <p:cNvPr id="14356" name="Oval 13"/>
            <p:cNvSpPr>
              <a:spLocks noChangeArrowheads="1"/>
            </p:cNvSpPr>
            <p:nvPr/>
          </p:nvSpPr>
          <p:spPr bwMode="auto">
            <a:xfrm>
              <a:off x="499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</a:p>
          </p:txBody>
        </p:sp>
        <p:sp>
          <p:nvSpPr>
            <p:cNvPr id="14357" name="Oval 14"/>
            <p:cNvSpPr>
              <a:spLocks noChangeArrowheads="1"/>
            </p:cNvSpPr>
            <p:nvPr/>
          </p:nvSpPr>
          <p:spPr bwMode="auto">
            <a:xfrm>
              <a:off x="4512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</a:p>
          </p:txBody>
        </p:sp>
        <p:sp>
          <p:nvSpPr>
            <p:cNvPr id="14358" name="Oval 15"/>
            <p:cNvSpPr>
              <a:spLocks noChangeArrowheads="1"/>
            </p:cNvSpPr>
            <p:nvPr/>
          </p:nvSpPr>
          <p:spPr bwMode="auto">
            <a:xfrm>
              <a:off x="3744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</a:p>
          </p:txBody>
        </p:sp>
        <p:sp>
          <p:nvSpPr>
            <p:cNvPr id="14359" name="Oval 16"/>
            <p:cNvSpPr>
              <a:spLocks noChangeArrowheads="1"/>
            </p:cNvSpPr>
            <p:nvPr/>
          </p:nvSpPr>
          <p:spPr bwMode="auto">
            <a:xfrm>
              <a:off x="3456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</a:p>
          </p:txBody>
        </p:sp>
        <p:sp>
          <p:nvSpPr>
            <p:cNvPr id="14360" name="Line 17"/>
            <p:cNvSpPr>
              <a:spLocks noChangeShapeType="1"/>
            </p:cNvSpPr>
            <p:nvPr/>
          </p:nvSpPr>
          <p:spPr bwMode="auto">
            <a:xfrm>
              <a:off x="4320" y="10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18"/>
            <p:cNvSpPr>
              <a:spLocks noChangeShapeType="1"/>
            </p:cNvSpPr>
            <p:nvPr/>
          </p:nvSpPr>
          <p:spPr bwMode="auto">
            <a:xfrm>
              <a:off x="4320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19"/>
            <p:cNvSpPr>
              <a:spLocks noChangeShapeType="1"/>
            </p:cNvSpPr>
            <p:nvPr/>
          </p:nvSpPr>
          <p:spPr bwMode="auto">
            <a:xfrm>
              <a:off x="4608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20"/>
            <p:cNvSpPr>
              <a:spLocks noChangeShapeType="1"/>
            </p:cNvSpPr>
            <p:nvPr/>
          </p:nvSpPr>
          <p:spPr bwMode="auto">
            <a:xfrm flipH="1">
              <a:off x="3984" y="993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21"/>
            <p:cNvSpPr>
              <a:spLocks noChangeShapeType="1"/>
            </p:cNvSpPr>
            <p:nvPr/>
          </p:nvSpPr>
          <p:spPr bwMode="auto">
            <a:xfrm>
              <a:off x="4368" y="993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22"/>
            <p:cNvSpPr>
              <a:spLocks noChangeShapeType="1"/>
            </p:cNvSpPr>
            <p:nvPr/>
          </p:nvSpPr>
          <p:spPr bwMode="auto">
            <a:xfrm flipH="1">
              <a:off x="3792" y="1317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23"/>
            <p:cNvSpPr>
              <a:spLocks noChangeShapeType="1"/>
            </p:cNvSpPr>
            <p:nvPr/>
          </p:nvSpPr>
          <p:spPr bwMode="auto">
            <a:xfrm>
              <a:off x="3984" y="1333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24"/>
            <p:cNvSpPr>
              <a:spLocks noChangeShapeType="1"/>
            </p:cNvSpPr>
            <p:nvPr/>
          </p:nvSpPr>
          <p:spPr bwMode="auto">
            <a:xfrm flipH="1">
              <a:off x="3600" y="1673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25"/>
            <p:cNvSpPr>
              <a:spLocks noChangeShapeType="1"/>
            </p:cNvSpPr>
            <p:nvPr/>
          </p:nvSpPr>
          <p:spPr bwMode="auto">
            <a:xfrm>
              <a:off x="3792" y="1673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Line 26"/>
            <p:cNvSpPr>
              <a:spLocks noChangeShapeType="1"/>
            </p:cNvSpPr>
            <p:nvPr/>
          </p:nvSpPr>
          <p:spPr bwMode="auto">
            <a:xfrm flipH="1">
              <a:off x="4608" y="134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27"/>
            <p:cNvSpPr>
              <a:spLocks noChangeShapeType="1"/>
            </p:cNvSpPr>
            <p:nvPr/>
          </p:nvSpPr>
          <p:spPr bwMode="auto">
            <a:xfrm>
              <a:off x="4773" y="1344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Line 28"/>
            <p:cNvSpPr>
              <a:spLocks noChangeShapeType="1"/>
            </p:cNvSpPr>
            <p:nvPr/>
          </p:nvSpPr>
          <p:spPr bwMode="auto">
            <a:xfrm>
              <a:off x="4819" y="1296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457200" y="4930775"/>
            <a:ext cx="792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祖先结点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(Ancestor)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::=</a:t>
            </a:r>
            <a:r>
              <a:rPr lang="zh-CN" altLang="en-US" sz="2000" dirty="0"/>
              <a:t>沿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树根到某一结点路径</a:t>
            </a:r>
            <a:r>
              <a:rPr lang="zh-CN" altLang="en-US" sz="2000" dirty="0"/>
              <a:t>上的所有结点都是这个结点的祖先结点。</a:t>
            </a:r>
            <a:endParaRPr lang="en-US" altLang="zh-CN" sz="2000" dirty="0"/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457200" y="5768975"/>
            <a:ext cx="79248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子孙结点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(Descendant)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::=</a:t>
            </a:r>
            <a:r>
              <a:rPr lang="zh-CN" altLang="en-US" sz="2000" dirty="0"/>
              <a:t>某一结点的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子树中的所有结点</a:t>
            </a:r>
            <a:r>
              <a:rPr lang="zh-CN" altLang="en-US" sz="2000" dirty="0"/>
              <a:t>是这个结点的子孙。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457200" y="2705100"/>
            <a:ext cx="5486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 dirty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 dirty="0" err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2000" baseline="-25000" dirty="0" err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的深度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::= 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从根到</a:t>
            </a:r>
            <a:r>
              <a:rPr lang="en-US" altLang="zh-CN" sz="2000" i="1" dirty="0" err="1">
                <a:sym typeface="Wingdings" panose="05000000000000000000" pitchFamily="2" charset="2"/>
              </a:rPr>
              <a:t>n</a:t>
            </a:r>
            <a:r>
              <a:rPr lang="en-US" altLang="zh-CN" sz="2000" i="1" baseline="-25000" dirty="0" err="1">
                <a:sym typeface="Wingdings" panose="05000000000000000000" pitchFamily="2" charset="2"/>
              </a:rPr>
              <a:t>i</a:t>
            </a:r>
            <a:r>
              <a:rPr lang="en-US" altLang="zh-CN" sz="2000" i="1" baseline="-25000" dirty="0"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唯一的路径的长度。</a:t>
            </a:r>
            <a:r>
              <a:rPr lang="en-US" altLang="zh-CN" sz="2000" dirty="0">
                <a:sym typeface="Wingdings" panose="05000000000000000000" pitchFamily="2" charset="2"/>
              </a:rPr>
              <a:t>   </a:t>
            </a:r>
            <a:r>
              <a:rPr lang="en-US" altLang="zh-CN" sz="2000" dirty="0">
                <a:latin typeface="Arial" panose="020B0604020202020204" pitchFamily="34" charset="0"/>
                <a:sym typeface="Wingdings" panose="05000000000000000000" pitchFamily="2" charset="2"/>
              </a:rPr>
              <a:t>Depth(root) = </a:t>
            </a:r>
            <a:r>
              <a:rPr lang="en-US" altLang="zh-CN" sz="2000" dirty="0" smtClean="0">
                <a:latin typeface="Arial" panose="020B0604020202020204" pitchFamily="34" charset="0"/>
                <a:sym typeface="Wingdings" panose="05000000000000000000" pitchFamily="2" charset="2"/>
              </a:rPr>
              <a:t>1.</a:t>
            </a:r>
            <a:endParaRPr lang="en-US" altLang="zh-CN" sz="20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457200" y="3543300"/>
            <a:ext cx="79248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0" dirty="0" smtClean="0">
                <a:latin typeface="Arial" panose="020B0604020202020204" pitchFamily="34" charset="0"/>
                <a:sym typeface="Wingdings" panose="05000000000000000000" pitchFamily="2" charset="2"/>
              </a:rPr>
              <a:t> </a:t>
            </a:r>
            <a:r>
              <a:rPr lang="zh-CN" altLang="zh-CN" sz="2000" dirty="0" smtClean="0">
                <a:solidFill>
                  <a:schemeClr val="hlink"/>
                </a:solidFill>
                <a:latin typeface="Arial" panose="020B0604020202020204" pitchFamily="34" charset="0"/>
              </a:rPr>
              <a:t>结点</a:t>
            </a:r>
            <a:r>
              <a:rPr lang="zh-CN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的层次</a:t>
            </a:r>
            <a:r>
              <a:rPr lang="zh-CN" altLang="zh-CN" sz="2000" dirty="0"/>
              <a:t>（</a:t>
            </a:r>
            <a:r>
              <a:rPr lang="en-US" altLang="zh-CN" sz="2000" dirty="0"/>
              <a:t>Level</a:t>
            </a:r>
            <a:r>
              <a:rPr lang="zh-CN" altLang="en-US" sz="2000" dirty="0"/>
              <a:t>）：规定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根结点在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层</a:t>
            </a:r>
            <a:r>
              <a:rPr lang="zh-CN" altLang="en-US" sz="2000" dirty="0"/>
              <a:t>，其它任一</a:t>
            </a:r>
            <a:r>
              <a:rPr lang="zh-CN" altLang="en-US" sz="2000" dirty="0" smtClean="0"/>
              <a:t>结点</a:t>
            </a:r>
            <a:r>
              <a:rPr lang="zh-CN" altLang="en-US" sz="2000" dirty="0"/>
              <a:t>的层数是其父结点的层数加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  <a:endParaRPr lang="en-US" altLang="zh-CN" sz="20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457200" y="4397375"/>
            <a:ext cx="807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0" dirty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树的高度（深度）</a:t>
            </a:r>
            <a:r>
              <a:rPr lang="en-US" altLang="zh-CN" sz="2000" dirty="0" smtClean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::=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树中所有结点中的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最大层次</a:t>
            </a:r>
            <a:r>
              <a:rPr lang="zh-CN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是这棵树的高度。</a:t>
            </a:r>
            <a:endParaRPr lang="en-US" altLang="zh-CN" sz="20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457200" y="739775"/>
            <a:ext cx="563880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zh-CN" altLang="en-US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从</a:t>
            </a:r>
            <a:r>
              <a:rPr lang="en-US" altLang="zh-CN" sz="20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000" baseline="-25000">
                <a:solidFill>
                  <a:schemeClr val="hlink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zh-CN" altLang="en-US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到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olidFill>
                  <a:schemeClr val="hlink"/>
                </a:solidFill>
                <a:sym typeface="Wingdings" panose="05000000000000000000" pitchFamily="2" charset="2"/>
              </a:rPr>
              <a:t>k </a:t>
            </a:r>
            <a:r>
              <a:rPr lang="zh-CN" altLang="en-US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的路径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::=</a:t>
            </a:r>
            <a:r>
              <a:rPr lang="zh-CN" altLang="en-US" sz="2000"/>
              <a:t>从结点</a:t>
            </a:r>
            <a:r>
              <a:rPr lang="en-US" altLang="zh-CN" sz="2000"/>
              <a:t>n</a:t>
            </a:r>
            <a:r>
              <a:rPr lang="en-US" altLang="zh-CN" sz="2000" baseline="-25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n</a:t>
            </a:r>
            <a:r>
              <a:rPr lang="en-US" altLang="zh-CN" sz="2000" baseline="-25000"/>
              <a:t>k</a:t>
            </a:r>
            <a:r>
              <a:rPr lang="zh-CN" altLang="en-US" sz="2000"/>
              <a:t>的路径被定义为一个结点序列</a:t>
            </a:r>
            <a:r>
              <a:rPr lang="en-US" altLang="zh-CN" sz="2000"/>
              <a:t>n</a:t>
            </a:r>
            <a:r>
              <a:rPr lang="en-US" altLang="zh-CN" sz="2000" baseline="-25000"/>
              <a:t>1 </a:t>
            </a:r>
            <a:r>
              <a:rPr lang="en-US" altLang="zh-CN" sz="2000"/>
              <a:t>, n</a:t>
            </a:r>
            <a:r>
              <a:rPr lang="en-US" altLang="zh-CN" sz="2000" baseline="-25000"/>
              <a:t>2</a:t>
            </a:r>
            <a:r>
              <a:rPr lang="en-US" altLang="zh-CN" sz="2000"/>
              <a:t> ,… , n</a:t>
            </a:r>
            <a:r>
              <a:rPr lang="en-US" altLang="zh-CN" sz="2000" baseline="-25000"/>
              <a:t>k</a:t>
            </a:r>
            <a:r>
              <a:rPr lang="en-US" altLang="zh-CN" sz="2000"/>
              <a:t> </a:t>
            </a:r>
            <a:r>
              <a:rPr lang="zh-CN" altLang="en-US" sz="2000"/>
              <a:t>，对于</a:t>
            </a:r>
            <a:r>
              <a:rPr lang="en-US" altLang="zh-CN" sz="2000"/>
              <a:t>1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/>
              <a:t> i 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/>
              <a:t> k, n</a:t>
            </a:r>
            <a:r>
              <a:rPr lang="en-US" altLang="zh-CN" sz="2000" baseline="-25000">
                <a:sym typeface="Symbol" panose="05050102010706020507" pitchFamily="18" charset="2"/>
              </a:rPr>
              <a:t>i</a:t>
            </a:r>
            <a:r>
              <a:rPr lang="zh-CN" altLang="en-US" sz="2000">
                <a:sym typeface="Symbol" panose="05050102010706020507" pitchFamily="18" charset="2"/>
              </a:rPr>
              <a:t>是 </a:t>
            </a:r>
            <a:r>
              <a:rPr lang="en-US" altLang="zh-CN" sz="2000">
                <a:sym typeface="Symbol" panose="05050102010706020507" pitchFamily="18" charset="2"/>
              </a:rPr>
              <a:t>n</a:t>
            </a:r>
            <a:r>
              <a:rPr lang="en-US" altLang="zh-CN" sz="2000" baseline="-25000">
                <a:sym typeface="Symbol" panose="05050102010706020507" pitchFamily="18" charset="2"/>
              </a:rPr>
              <a:t>i+1</a:t>
            </a:r>
            <a:r>
              <a:rPr lang="zh-CN" altLang="en-US" sz="2000">
                <a:sym typeface="Symbol" panose="05050102010706020507" pitchFamily="18" charset="2"/>
              </a:rPr>
              <a:t>的父结点。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457200" y="1882775"/>
            <a:ext cx="525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 dirty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zh-CN" altLang="en-US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路径长度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::=</a:t>
            </a:r>
            <a:r>
              <a:rPr lang="zh-CN" altLang="en-US" sz="2000" dirty="0">
                <a:sym typeface="Symbol" panose="05050102010706020507" pitchFamily="18" charset="2"/>
              </a:rPr>
              <a:t>一条路径的长度为这条路径所包含的边</a:t>
            </a:r>
            <a:r>
              <a:rPr lang="zh-CN" altLang="en-US" sz="2000" dirty="0">
                <a:solidFill>
                  <a:srgbClr val="00B0F0"/>
                </a:solidFill>
                <a:sym typeface="Symbol" panose="05050102010706020507" pitchFamily="18" charset="2"/>
              </a:rPr>
              <a:t>（分支）的个数</a:t>
            </a:r>
            <a:r>
              <a:rPr lang="zh-CN" altLang="en-US" sz="2000" dirty="0">
                <a:sym typeface="Symbol" panose="05050102010706020507" pitchFamily="18" charset="2"/>
              </a:rPr>
              <a:t>。</a:t>
            </a:r>
            <a:endParaRPr lang="en-US" altLang="zh-CN" sz="20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树的定义、表示和术语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316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9" grpId="0" autoUpdateAnimBg="0"/>
      <p:bldP spid="60450" grpId="0" autoUpdateAnimBg="0"/>
      <p:bldP spid="60451" grpId="0" autoUpdateAnimBg="0"/>
      <p:bldP spid="60452" grpId="0" autoUpdateAnimBg="0"/>
      <p:bldP spid="60453" grpId="0" autoUpdateAnimBg="0"/>
      <p:bldP spid="60454" grpId="0" autoUpdateAnimBg="0"/>
      <p:bldP spid="6045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19100" y="341169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en-US" dirty="0" smtClean="0"/>
              <a:t>树</a:t>
            </a:r>
            <a:r>
              <a:rPr lang="zh-CN" altLang="en-US" dirty="0"/>
              <a:t>的实现</a:t>
            </a:r>
            <a:endParaRPr lang="en-US" altLang="zh-CN" dirty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79412" y="838199"/>
            <a:ext cx="297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链表</a:t>
            </a:r>
            <a:r>
              <a:rPr lang="zh-CN" altLang="en-US" sz="2000" dirty="0"/>
              <a:t>表示法</a:t>
            </a:r>
            <a:endParaRPr lang="en-US" altLang="zh-CN" sz="2000" dirty="0"/>
          </a:p>
        </p:txBody>
      </p:sp>
      <p:grpSp>
        <p:nvGrpSpPr>
          <p:cNvPr id="6180" name="Group 36"/>
          <p:cNvGrpSpPr>
            <a:grpSpLocks/>
          </p:cNvGrpSpPr>
          <p:nvPr/>
        </p:nvGrpSpPr>
        <p:grpSpPr bwMode="auto">
          <a:xfrm>
            <a:off x="417512" y="1469963"/>
            <a:ext cx="2744788" cy="1982788"/>
            <a:chOff x="384" y="1104"/>
            <a:chExt cx="1729" cy="1249"/>
          </a:xfrm>
        </p:grpSpPr>
        <p:sp>
          <p:nvSpPr>
            <p:cNvPr id="15412" name="Oval 6"/>
            <p:cNvSpPr>
              <a:spLocks noChangeArrowheads="1"/>
            </p:cNvSpPr>
            <p:nvPr/>
          </p:nvSpPr>
          <p:spPr bwMode="auto">
            <a:xfrm>
              <a:off x="1150" y="1104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15413" name="Oval 7"/>
            <p:cNvSpPr>
              <a:spLocks noChangeArrowheads="1"/>
            </p:cNvSpPr>
            <p:nvPr/>
          </p:nvSpPr>
          <p:spPr bwMode="auto">
            <a:xfrm>
              <a:off x="1152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C</a:t>
              </a:r>
            </a:p>
          </p:txBody>
        </p:sp>
        <p:sp>
          <p:nvSpPr>
            <p:cNvPr id="15414" name="Oval 8"/>
            <p:cNvSpPr>
              <a:spLocks noChangeArrowheads="1"/>
            </p:cNvSpPr>
            <p:nvPr/>
          </p:nvSpPr>
          <p:spPr bwMode="auto">
            <a:xfrm>
              <a:off x="768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15415" name="Oval 9"/>
            <p:cNvSpPr>
              <a:spLocks noChangeArrowheads="1"/>
            </p:cNvSpPr>
            <p:nvPr/>
          </p:nvSpPr>
          <p:spPr bwMode="auto">
            <a:xfrm>
              <a:off x="1584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D</a:t>
              </a:r>
            </a:p>
          </p:txBody>
        </p:sp>
        <p:sp>
          <p:nvSpPr>
            <p:cNvPr id="15416" name="Oval 10"/>
            <p:cNvSpPr>
              <a:spLocks noChangeArrowheads="1"/>
            </p:cNvSpPr>
            <p:nvPr/>
          </p:nvSpPr>
          <p:spPr bwMode="auto">
            <a:xfrm>
              <a:off x="1152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</a:p>
          </p:txBody>
        </p:sp>
        <p:sp>
          <p:nvSpPr>
            <p:cNvPr id="15417" name="Oval 11"/>
            <p:cNvSpPr>
              <a:spLocks noChangeArrowheads="1"/>
            </p:cNvSpPr>
            <p:nvPr/>
          </p:nvSpPr>
          <p:spPr bwMode="auto">
            <a:xfrm>
              <a:off x="864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15418" name="Oval 12"/>
            <p:cNvSpPr>
              <a:spLocks noChangeArrowheads="1"/>
            </p:cNvSpPr>
            <p:nvPr/>
          </p:nvSpPr>
          <p:spPr bwMode="auto">
            <a:xfrm>
              <a:off x="576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15419" name="Oval 13"/>
            <p:cNvSpPr>
              <a:spLocks noChangeArrowheads="1"/>
            </p:cNvSpPr>
            <p:nvPr/>
          </p:nvSpPr>
          <p:spPr bwMode="auto">
            <a:xfrm>
              <a:off x="144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H</a:t>
              </a:r>
            </a:p>
          </p:txBody>
        </p:sp>
        <p:sp>
          <p:nvSpPr>
            <p:cNvPr id="15420" name="Oval 14"/>
            <p:cNvSpPr>
              <a:spLocks noChangeArrowheads="1"/>
            </p:cNvSpPr>
            <p:nvPr/>
          </p:nvSpPr>
          <p:spPr bwMode="auto">
            <a:xfrm>
              <a:off x="168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</a:p>
          </p:txBody>
        </p:sp>
        <p:sp>
          <p:nvSpPr>
            <p:cNvPr id="15421" name="Oval 15"/>
            <p:cNvSpPr>
              <a:spLocks noChangeArrowheads="1"/>
            </p:cNvSpPr>
            <p:nvPr/>
          </p:nvSpPr>
          <p:spPr bwMode="auto">
            <a:xfrm>
              <a:off x="192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</a:p>
          </p:txBody>
        </p:sp>
        <p:sp>
          <p:nvSpPr>
            <p:cNvPr id="15422" name="Oval 16"/>
            <p:cNvSpPr>
              <a:spLocks noChangeArrowheads="1"/>
            </p:cNvSpPr>
            <p:nvPr/>
          </p:nvSpPr>
          <p:spPr bwMode="auto">
            <a:xfrm>
              <a:off x="1440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</a:p>
          </p:txBody>
        </p:sp>
        <p:sp>
          <p:nvSpPr>
            <p:cNvPr id="15423" name="Oval 17"/>
            <p:cNvSpPr>
              <a:spLocks noChangeArrowheads="1"/>
            </p:cNvSpPr>
            <p:nvPr/>
          </p:nvSpPr>
          <p:spPr bwMode="auto">
            <a:xfrm>
              <a:off x="672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</a:p>
          </p:txBody>
        </p:sp>
        <p:sp>
          <p:nvSpPr>
            <p:cNvPr id="15424" name="Oval 18"/>
            <p:cNvSpPr>
              <a:spLocks noChangeArrowheads="1"/>
            </p:cNvSpPr>
            <p:nvPr/>
          </p:nvSpPr>
          <p:spPr bwMode="auto">
            <a:xfrm>
              <a:off x="384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</a:p>
          </p:txBody>
        </p:sp>
        <p:sp>
          <p:nvSpPr>
            <p:cNvPr id="15425" name="Line 19"/>
            <p:cNvSpPr>
              <a:spLocks noChangeShapeType="1"/>
            </p:cNvSpPr>
            <p:nvPr/>
          </p:nvSpPr>
          <p:spPr bwMode="auto">
            <a:xfrm>
              <a:off x="1248" y="129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6" name="Line 20"/>
            <p:cNvSpPr>
              <a:spLocks noChangeShapeType="1"/>
            </p:cNvSpPr>
            <p:nvPr/>
          </p:nvSpPr>
          <p:spPr bwMode="auto">
            <a:xfrm>
              <a:off x="1248" y="16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7" name="Line 21"/>
            <p:cNvSpPr>
              <a:spLocks noChangeShapeType="1"/>
            </p:cNvSpPr>
            <p:nvPr/>
          </p:nvSpPr>
          <p:spPr bwMode="auto">
            <a:xfrm>
              <a:off x="1536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8" name="Line 22"/>
            <p:cNvSpPr>
              <a:spLocks noChangeShapeType="1"/>
            </p:cNvSpPr>
            <p:nvPr/>
          </p:nvSpPr>
          <p:spPr bwMode="auto">
            <a:xfrm flipH="1">
              <a:off x="912" y="1281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9" name="Line 23"/>
            <p:cNvSpPr>
              <a:spLocks noChangeShapeType="1"/>
            </p:cNvSpPr>
            <p:nvPr/>
          </p:nvSpPr>
          <p:spPr bwMode="auto">
            <a:xfrm>
              <a:off x="1296" y="1281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0" name="Line 24"/>
            <p:cNvSpPr>
              <a:spLocks noChangeShapeType="1"/>
            </p:cNvSpPr>
            <p:nvPr/>
          </p:nvSpPr>
          <p:spPr bwMode="auto">
            <a:xfrm flipH="1">
              <a:off x="720" y="1605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1" name="Line 25"/>
            <p:cNvSpPr>
              <a:spLocks noChangeShapeType="1"/>
            </p:cNvSpPr>
            <p:nvPr/>
          </p:nvSpPr>
          <p:spPr bwMode="auto">
            <a:xfrm>
              <a:off x="912" y="1621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2" name="Line 26"/>
            <p:cNvSpPr>
              <a:spLocks noChangeShapeType="1"/>
            </p:cNvSpPr>
            <p:nvPr/>
          </p:nvSpPr>
          <p:spPr bwMode="auto">
            <a:xfrm flipH="1">
              <a:off x="528" y="1961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3" name="Line 27"/>
            <p:cNvSpPr>
              <a:spLocks noChangeShapeType="1"/>
            </p:cNvSpPr>
            <p:nvPr/>
          </p:nvSpPr>
          <p:spPr bwMode="auto">
            <a:xfrm>
              <a:off x="720" y="1961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4" name="Line 28"/>
            <p:cNvSpPr>
              <a:spLocks noChangeShapeType="1"/>
            </p:cNvSpPr>
            <p:nvPr/>
          </p:nvSpPr>
          <p:spPr bwMode="auto">
            <a:xfrm flipH="1">
              <a:off x="1536" y="1632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5" name="Line 29"/>
            <p:cNvSpPr>
              <a:spLocks noChangeShapeType="1"/>
            </p:cNvSpPr>
            <p:nvPr/>
          </p:nvSpPr>
          <p:spPr bwMode="auto">
            <a:xfrm>
              <a:off x="1701" y="1632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6" name="Line 30"/>
            <p:cNvSpPr>
              <a:spLocks noChangeShapeType="1"/>
            </p:cNvSpPr>
            <p:nvPr/>
          </p:nvSpPr>
          <p:spPr bwMode="auto">
            <a:xfrm>
              <a:off x="1747" y="1584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29" name="Group 85"/>
          <p:cNvGrpSpPr>
            <a:grpSpLocks/>
          </p:cNvGrpSpPr>
          <p:nvPr/>
        </p:nvGrpSpPr>
        <p:grpSpPr bwMode="auto">
          <a:xfrm>
            <a:off x="495300" y="3859768"/>
            <a:ext cx="3429000" cy="2819400"/>
            <a:chOff x="480" y="2352"/>
            <a:chExt cx="2160" cy="1776"/>
          </a:xfrm>
        </p:grpSpPr>
        <p:grpSp>
          <p:nvGrpSpPr>
            <p:cNvPr id="15369" name="Group 45"/>
            <p:cNvGrpSpPr>
              <a:grpSpLocks/>
            </p:cNvGrpSpPr>
            <p:nvPr/>
          </p:nvGrpSpPr>
          <p:grpSpPr bwMode="auto">
            <a:xfrm>
              <a:off x="480" y="2928"/>
              <a:ext cx="336" cy="432"/>
              <a:chOff x="576" y="2496"/>
              <a:chExt cx="336" cy="432"/>
            </a:xfrm>
          </p:grpSpPr>
          <p:sp>
            <p:nvSpPr>
              <p:cNvPr id="15408" name="Rectangle 41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9" name="Rectangle 42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0" name="Rectangle 43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1" name="Rectangle 44"/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192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15370" name="Group 50"/>
            <p:cNvGrpSpPr>
              <a:grpSpLocks/>
            </p:cNvGrpSpPr>
            <p:nvPr/>
          </p:nvGrpSpPr>
          <p:grpSpPr bwMode="auto">
            <a:xfrm>
              <a:off x="1104" y="2496"/>
              <a:ext cx="336" cy="288"/>
              <a:chOff x="1104" y="2496"/>
              <a:chExt cx="336" cy="288"/>
            </a:xfrm>
          </p:grpSpPr>
          <p:sp>
            <p:nvSpPr>
              <p:cNvPr id="15405" name="Rectangle 46"/>
              <p:cNvSpPr>
                <a:spLocks noChangeArrowheads="1"/>
              </p:cNvSpPr>
              <p:nvPr/>
            </p:nvSpPr>
            <p:spPr bwMode="auto">
              <a:xfrm>
                <a:off x="1296" y="249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6" name="Rectangle 48"/>
              <p:cNvSpPr>
                <a:spLocks noChangeArrowheads="1"/>
              </p:cNvSpPr>
              <p:nvPr/>
            </p:nvSpPr>
            <p:spPr bwMode="auto">
              <a:xfrm>
                <a:off x="1296" y="264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7" name="Rectangle 49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15371" name="Group 53"/>
            <p:cNvGrpSpPr>
              <a:grpSpLocks/>
            </p:cNvGrpSpPr>
            <p:nvPr/>
          </p:nvGrpSpPr>
          <p:grpSpPr bwMode="auto">
            <a:xfrm>
              <a:off x="1104" y="3024"/>
              <a:ext cx="336" cy="192"/>
              <a:chOff x="1104" y="2928"/>
              <a:chExt cx="336" cy="144"/>
            </a:xfrm>
          </p:grpSpPr>
          <p:sp>
            <p:nvSpPr>
              <p:cNvPr id="15403" name="Rectangle 51"/>
              <p:cNvSpPr>
                <a:spLocks noChangeArrowheads="1"/>
              </p:cNvSpPr>
              <p:nvPr/>
            </p:nvSpPr>
            <p:spPr bwMode="auto">
              <a:xfrm>
                <a:off x="129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4" name="Rectangle 52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C</a:t>
                </a:r>
              </a:p>
            </p:txBody>
          </p:sp>
        </p:grpSp>
        <p:grpSp>
          <p:nvGrpSpPr>
            <p:cNvPr id="15372" name="Group 54"/>
            <p:cNvGrpSpPr>
              <a:grpSpLocks/>
            </p:cNvGrpSpPr>
            <p:nvPr/>
          </p:nvGrpSpPr>
          <p:grpSpPr bwMode="auto">
            <a:xfrm>
              <a:off x="1104" y="3504"/>
              <a:ext cx="336" cy="432"/>
              <a:chOff x="576" y="2496"/>
              <a:chExt cx="336" cy="432"/>
            </a:xfrm>
          </p:grpSpPr>
          <p:sp>
            <p:nvSpPr>
              <p:cNvPr id="15399" name="Rectangle 55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0" name="Rectangle 56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1" name="Rectangle 57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2" name="Rectangle 58"/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192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D</a:t>
                </a:r>
              </a:p>
            </p:txBody>
          </p:sp>
        </p:grpSp>
        <p:grpSp>
          <p:nvGrpSpPr>
            <p:cNvPr id="15373" name="Group 59"/>
            <p:cNvGrpSpPr>
              <a:grpSpLocks/>
            </p:cNvGrpSpPr>
            <p:nvPr/>
          </p:nvGrpSpPr>
          <p:grpSpPr bwMode="auto">
            <a:xfrm>
              <a:off x="1728" y="2400"/>
              <a:ext cx="336" cy="288"/>
              <a:chOff x="1104" y="2496"/>
              <a:chExt cx="336" cy="288"/>
            </a:xfrm>
          </p:grpSpPr>
          <p:sp>
            <p:nvSpPr>
              <p:cNvPr id="15396" name="Rectangle 60"/>
              <p:cNvSpPr>
                <a:spLocks noChangeArrowheads="1"/>
              </p:cNvSpPr>
              <p:nvPr/>
            </p:nvSpPr>
            <p:spPr bwMode="auto">
              <a:xfrm>
                <a:off x="1296" y="249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7" name="Rectangle 61"/>
              <p:cNvSpPr>
                <a:spLocks noChangeArrowheads="1"/>
              </p:cNvSpPr>
              <p:nvPr/>
            </p:nvSpPr>
            <p:spPr bwMode="auto">
              <a:xfrm>
                <a:off x="1296" y="264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8" name="Rectangle 62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E</a:t>
                </a:r>
              </a:p>
            </p:txBody>
          </p:sp>
        </p:grpSp>
        <p:sp>
          <p:nvSpPr>
            <p:cNvPr id="15374" name="Rectangle 63"/>
            <p:cNvSpPr>
              <a:spLocks noChangeArrowheads="1"/>
            </p:cNvSpPr>
            <p:nvPr/>
          </p:nvSpPr>
          <p:spPr bwMode="auto">
            <a:xfrm>
              <a:off x="1728" y="2736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5375" name="Rectangle 64"/>
            <p:cNvSpPr>
              <a:spLocks noChangeArrowheads="1"/>
            </p:cNvSpPr>
            <p:nvPr/>
          </p:nvSpPr>
          <p:spPr bwMode="auto">
            <a:xfrm>
              <a:off x="1728" y="3024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G</a:t>
              </a:r>
            </a:p>
          </p:txBody>
        </p:sp>
        <p:grpSp>
          <p:nvGrpSpPr>
            <p:cNvPr id="15376" name="Group 65"/>
            <p:cNvGrpSpPr>
              <a:grpSpLocks/>
            </p:cNvGrpSpPr>
            <p:nvPr/>
          </p:nvGrpSpPr>
          <p:grpSpPr bwMode="auto">
            <a:xfrm>
              <a:off x="1728" y="3360"/>
              <a:ext cx="336" cy="192"/>
              <a:chOff x="1104" y="2928"/>
              <a:chExt cx="336" cy="144"/>
            </a:xfrm>
          </p:grpSpPr>
          <p:sp>
            <p:nvSpPr>
              <p:cNvPr id="15394" name="Rectangle 66"/>
              <p:cNvSpPr>
                <a:spLocks noChangeArrowheads="1"/>
              </p:cNvSpPr>
              <p:nvPr/>
            </p:nvSpPr>
            <p:spPr bwMode="auto">
              <a:xfrm>
                <a:off x="129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5" name="Rectangle 67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H</a:t>
                </a:r>
              </a:p>
            </p:txBody>
          </p:sp>
        </p:grpSp>
        <p:sp>
          <p:nvSpPr>
            <p:cNvPr id="15377" name="Rectangle 68"/>
            <p:cNvSpPr>
              <a:spLocks noChangeArrowheads="1"/>
            </p:cNvSpPr>
            <p:nvPr/>
          </p:nvSpPr>
          <p:spPr bwMode="auto">
            <a:xfrm>
              <a:off x="1728" y="3648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I</a:t>
              </a:r>
            </a:p>
          </p:txBody>
        </p:sp>
        <p:sp>
          <p:nvSpPr>
            <p:cNvPr id="15378" name="Rectangle 69"/>
            <p:cNvSpPr>
              <a:spLocks noChangeArrowheads="1"/>
            </p:cNvSpPr>
            <p:nvPr/>
          </p:nvSpPr>
          <p:spPr bwMode="auto">
            <a:xfrm>
              <a:off x="1728" y="3936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J</a:t>
              </a:r>
            </a:p>
          </p:txBody>
        </p:sp>
        <p:sp>
          <p:nvSpPr>
            <p:cNvPr id="15379" name="Rectangle 70"/>
            <p:cNvSpPr>
              <a:spLocks noChangeArrowheads="1"/>
            </p:cNvSpPr>
            <p:nvPr/>
          </p:nvSpPr>
          <p:spPr bwMode="auto">
            <a:xfrm>
              <a:off x="2304" y="2352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K</a:t>
              </a:r>
            </a:p>
          </p:txBody>
        </p:sp>
        <p:sp>
          <p:nvSpPr>
            <p:cNvPr id="15380" name="Rectangle 71"/>
            <p:cNvSpPr>
              <a:spLocks noChangeArrowheads="1"/>
            </p:cNvSpPr>
            <p:nvPr/>
          </p:nvSpPr>
          <p:spPr bwMode="auto">
            <a:xfrm>
              <a:off x="2304" y="2640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L</a:t>
              </a:r>
            </a:p>
          </p:txBody>
        </p:sp>
        <p:sp>
          <p:nvSpPr>
            <p:cNvPr id="15381" name="Rectangle 72"/>
            <p:cNvSpPr>
              <a:spLocks noChangeArrowheads="1"/>
            </p:cNvSpPr>
            <p:nvPr/>
          </p:nvSpPr>
          <p:spPr bwMode="auto">
            <a:xfrm>
              <a:off x="2304" y="3360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M</a:t>
              </a:r>
            </a:p>
          </p:txBody>
        </p:sp>
        <p:sp>
          <p:nvSpPr>
            <p:cNvPr id="15382" name="Line 73"/>
            <p:cNvSpPr>
              <a:spLocks noChangeShapeType="1"/>
            </p:cNvSpPr>
            <p:nvPr/>
          </p:nvSpPr>
          <p:spPr bwMode="auto">
            <a:xfrm flipV="1">
              <a:off x="768" y="2640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Line 74"/>
            <p:cNvSpPr>
              <a:spLocks noChangeShapeType="1"/>
            </p:cNvSpPr>
            <p:nvPr/>
          </p:nvSpPr>
          <p:spPr bwMode="auto">
            <a:xfrm>
              <a:off x="768" y="314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75"/>
            <p:cNvSpPr>
              <a:spLocks noChangeShapeType="1"/>
            </p:cNvSpPr>
            <p:nvPr/>
          </p:nvSpPr>
          <p:spPr bwMode="auto">
            <a:xfrm>
              <a:off x="768" y="3312"/>
              <a:ext cx="336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Line 76"/>
            <p:cNvSpPr>
              <a:spLocks noChangeShapeType="1"/>
            </p:cNvSpPr>
            <p:nvPr/>
          </p:nvSpPr>
          <p:spPr bwMode="auto">
            <a:xfrm flipV="1">
              <a:off x="1392" y="2544"/>
              <a:ext cx="33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Line 77"/>
            <p:cNvSpPr>
              <a:spLocks noChangeShapeType="1"/>
            </p:cNvSpPr>
            <p:nvPr/>
          </p:nvSpPr>
          <p:spPr bwMode="auto">
            <a:xfrm>
              <a:off x="1392" y="2688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Line 78"/>
            <p:cNvSpPr>
              <a:spLocks noChangeShapeType="1"/>
            </p:cNvSpPr>
            <p:nvPr/>
          </p:nvSpPr>
          <p:spPr bwMode="auto">
            <a:xfrm>
              <a:off x="1392" y="312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79"/>
            <p:cNvSpPr>
              <a:spLocks noChangeShapeType="1"/>
            </p:cNvSpPr>
            <p:nvPr/>
          </p:nvSpPr>
          <p:spPr bwMode="auto">
            <a:xfrm flipV="1">
              <a:off x="1392" y="3456"/>
              <a:ext cx="33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Line 80"/>
            <p:cNvSpPr>
              <a:spLocks noChangeShapeType="1"/>
            </p:cNvSpPr>
            <p:nvPr/>
          </p:nvSpPr>
          <p:spPr bwMode="auto">
            <a:xfrm>
              <a:off x="1392" y="374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81"/>
            <p:cNvSpPr>
              <a:spLocks noChangeShapeType="1"/>
            </p:cNvSpPr>
            <p:nvPr/>
          </p:nvSpPr>
          <p:spPr bwMode="auto">
            <a:xfrm>
              <a:off x="1392" y="3888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Line 82"/>
            <p:cNvSpPr>
              <a:spLocks noChangeShapeType="1"/>
            </p:cNvSpPr>
            <p:nvPr/>
          </p:nvSpPr>
          <p:spPr bwMode="auto">
            <a:xfrm flipV="1">
              <a:off x="2016" y="2448"/>
              <a:ext cx="28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Line 83"/>
            <p:cNvSpPr>
              <a:spLocks noChangeShapeType="1"/>
            </p:cNvSpPr>
            <p:nvPr/>
          </p:nvSpPr>
          <p:spPr bwMode="auto">
            <a:xfrm>
              <a:off x="2016" y="2640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Line 84"/>
            <p:cNvSpPr>
              <a:spLocks noChangeShapeType="1"/>
            </p:cNvSpPr>
            <p:nvPr/>
          </p:nvSpPr>
          <p:spPr bwMode="auto">
            <a:xfrm>
              <a:off x="2016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230" name="Object 86"/>
          <p:cNvGraphicFramePr>
            <a:graphicFrameLocks noChangeAspect="1"/>
          </p:cNvGraphicFramePr>
          <p:nvPr/>
        </p:nvGraphicFramePr>
        <p:xfrm>
          <a:off x="6858000" y="4572000"/>
          <a:ext cx="1589088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剪辑" r:id="rId7" imgW="2166845" imgH="2287575" progId="MS_ClipArt_Gallery.2">
                  <p:embed/>
                </p:oleObj>
              </mc:Choice>
              <mc:Fallback>
                <p:oleObj name="剪辑" r:id="rId7" imgW="2166845" imgH="2287575" progId="MS_ClipArt_Gallery.2">
                  <p:embed/>
                  <p:pic>
                    <p:nvPicPr>
                      <p:cNvPr id="623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572000"/>
                        <a:ext cx="1589088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1" name="AutoShape 87"/>
          <p:cNvSpPr>
            <a:spLocks noChangeArrowheads="1"/>
          </p:cNvSpPr>
          <p:nvPr/>
        </p:nvSpPr>
        <p:spPr bwMode="auto">
          <a:xfrm>
            <a:off x="3962400" y="1524000"/>
            <a:ext cx="4572000" cy="2438400"/>
          </a:xfrm>
          <a:prstGeom prst="cloudCallout">
            <a:avLst>
              <a:gd name="adj1" fmla="val 16736"/>
              <a:gd name="adj2" fmla="val 79556"/>
            </a:avLst>
          </a:prstGeom>
          <a:gradFill rotWithShape="0">
            <a:gsLst>
              <a:gs pos="0">
                <a:srgbClr val="A6CFCF"/>
              </a:gs>
              <a:gs pos="100000">
                <a:srgbClr val="CCFFFF"/>
              </a:gs>
            </a:gsLst>
            <a:lin ang="2700000" scaled="1"/>
          </a:gradFill>
          <a:ln w="25400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Arial" panose="020B0604020202020204" pitchFamily="34" charset="0"/>
              </a:rPr>
              <a:t>因此，每个节点的大小取决于</a:t>
            </a:r>
            <a:endParaRPr lang="en-US" altLang="zh-CN" sz="2000">
              <a:latin typeface="Arial" panose="020B0604020202020204" pitchFamily="34" charset="0"/>
            </a:endParaRPr>
          </a:p>
          <a:p>
            <a:pPr algn="ctr" eaLnBrk="1" hangingPunct="1"/>
            <a:r>
              <a:rPr lang="zh-CN" altLang="en-US" sz="2000">
                <a:latin typeface="Arial" panose="020B0604020202020204" pitchFamily="34" charset="0"/>
              </a:rPr>
              <a:t>子树数目。噢，这样并不太好！</a:t>
            </a:r>
            <a:endParaRPr lang="en-US" altLang="zh-CN" sz="2000">
              <a:latin typeface="Arial" panose="020B0604020202020204" pitchFamily="34" charset="0"/>
            </a:endParaRPr>
          </a:p>
          <a:p>
            <a:pPr algn="ctr" eaLnBrk="1" hangingPunct="1"/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树的定义、表示和术语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80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6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623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758825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  </a:t>
            </a:r>
            <a:r>
              <a:rPr lang="zh-CN" altLang="en-US" sz="2000" dirty="0"/>
              <a:t>儿子</a:t>
            </a:r>
            <a:r>
              <a:rPr lang="en-US" altLang="zh-CN" sz="2000" dirty="0"/>
              <a:t>-</a:t>
            </a:r>
            <a:r>
              <a:rPr lang="zh-CN" altLang="en-US" sz="2000" dirty="0"/>
              <a:t>兄弟表示法</a:t>
            </a:r>
            <a:endParaRPr lang="en-US" altLang="zh-CN" sz="2000" dirty="0"/>
          </a:p>
        </p:txBody>
      </p:sp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762000" y="1520825"/>
            <a:ext cx="2971800" cy="990600"/>
            <a:chOff x="528" y="672"/>
            <a:chExt cx="1872" cy="624"/>
          </a:xfrm>
        </p:grpSpPr>
        <p:sp>
          <p:nvSpPr>
            <p:cNvPr id="16481" name="Rectangle 4"/>
            <p:cNvSpPr>
              <a:spLocks noChangeArrowheads="1"/>
            </p:cNvSpPr>
            <p:nvPr/>
          </p:nvSpPr>
          <p:spPr bwMode="auto">
            <a:xfrm>
              <a:off x="528" y="912"/>
              <a:ext cx="81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FirstChild</a:t>
              </a:r>
            </a:p>
          </p:txBody>
        </p:sp>
        <p:sp>
          <p:nvSpPr>
            <p:cNvPr id="16482" name="Rectangle 5"/>
            <p:cNvSpPr>
              <a:spLocks noChangeArrowheads="1"/>
            </p:cNvSpPr>
            <p:nvPr/>
          </p:nvSpPr>
          <p:spPr bwMode="auto">
            <a:xfrm>
              <a:off x="1344" y="912"/>
              <a:ext cx="912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NextSibling</a:t>
              </a:r>
            </a:p>
          </p:txBody>
        </p:sp>
        <p:sp>
          <p:nvSpPr>
            <p:cNvPr id="16483" name="Rectangle 6"/>
            <p:cNvSpPr>
              <a:spLocks noChangeArrowheads="1"/>
            </p:cNvSpPr>
            <p:nvPr/>
          </p:nvSpPr>
          <p:spPr bwMode="auto">
            <a:xfrm>
              <a:off x="528" y="672"/>
              <a:ext cx="172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Element</a:t>
              </a:r>
            </a:p>
          </p:txBody>
        </p:sp>
        <p:sp>
          <p:nvSpPr>
            <p:cNvPr id="16484" name="Line 7"/>
            <p:cNvSpPr>
              <a:spLocks noChangeShapeType="1"/>
            </p:cNvSpPr>
            <p:nvPr/>
          </p:nvSpPr>
          <p:spPr bwMode="auto">
            <a:xfrm flipH="1">
              <a:off x="720" y="110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5" name="Line 8"/>
            <p:cNvSpPr>
              <a:spLocks noChangeShapeType="1"/>
            </p:cNvSpPr>
            <p:nvPr/>
          </p:nvSpPr>
          <p:spPr bwMode="auto">
            <a:xfrm>
              <a:off x="2208" y="10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381000" y="2816225"/>
            <a:ext cx="2744788" cy="1982788"/>
            <a:chOff x="384" y="1104"/>
            <a:chExt cx="1729" cy="1249"/>
          </a:xfrm>
        </p:grpSpPr>
        <p:sp>
          <p:nvSpPr>
            <p:cNvPr id="16456" name="Oval 11"/>
            <p:cNvSpPr>
              <a:spLocks noChangeArrowheads="1"/>
            </p:cNvSpPr>
            <p:nvPr/>
          </p:nvSpPr>
          <p:spPr bwMode="auto">
            <a:xfrm>
              <a:off x="1150" y="1104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16457" name="Oval 12"/>
            <p:cNvSpPr>
              <a:spLocks noChangeArrowheads="1"/>
            </p:cNvSpPr>
            <p:nvPr/>
          </p:nvSpPr>
          <p:spPr bwMode="auto">
            <a:xfrm>
              <a:off x="1152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C</a:t>
              </a:r>
            </a:p>
          </p:txBody>
        </p:sp>
        <p:sp>
          <p:nvSpPr>
            <p:cNvPr id="16458" name="Oval 13"/>
            <p:cNvSpPr>
              <a:spLocks noChangeArrowheads="1"/>
            </p:cNvSpPr>
            <p:nvPr/>
          </p:nvSpPr>
          <p:spPr bwMode="auto">
            <a:xfrm>
              <a:off x="768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16459" name="Oval 14"/>
            <p:cNvSpPr>
              <a:spLocks noChangeArrowheads="1"/>
            </p:cNvSpPr>
            <p:nvPr/>
          </p:nvSpPr>
          <p:spPr bwMode="auto">
            <a:xfrm>
              <a:off x="1584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D</a:t>
              </a:r>
            </a:p>
          </p:txBody>
        </p:sp>
        <p:sp>
          <p:nvSpPr>
            <p:cNvPr id="16460" name="Oval 15"/>
            <p:cNvSpPr>
              <a:spLocks noChangeArrowheads="1"/>
            </p:cNvSpPr>
            <p:nvPr/>
          </p:nvSpPr>
          <p:spPr bwMode="auto">
            <a:xfrm>
              <a:off x="1152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</a:p>
          </p:txBody>
        </p:sp>
        <p:sp>
          <p:nvSpPr>
            <p:cNvPr id="16461" name="Oval 16"/>
            <p:cNvSpPr>
              <a:spLocks noChangeArrowheads="1"/>
            </p:cNvSpPr>
            <p:nvPr/>
          </p:nvSpPr>
          <p:spPr bwMode="auto">
            <a:xfrm>
              <a:off x="864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16462" name="Oval 17"/>
            <p:cNvSpPr>
              <a:spLocks noChangeArrowheads="1"/>
            </p:cNvSpPr>
            <p:nvPr/>
          </p:nvSpPr>
          <p:spPr bwMode="auto">
            <a:xfrm>
              <a:off x="576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16463" name="Oval 18"/>
            <p:cNvSpPr>
              <a:spLocks noChangeArrowheads="1"/>
            </p:cNvSpPr>
            <p:nvPr/>
          </p:nvSpPr>
          <p:spPr bwMode="auto">
            <a:xfrm>
              <a:off x="144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H</a:t>
              </a:r>
            </a:p>
          </p:txBody>
        </p:sp>
        <p:sp>
          <p:nvSpPr>
            <p:cNvPr id="16464" name="Oval 19"/>
            <p:cNvSpPr>
              <a:spLocks noChangeArrowheads="1"/>
            </p:cNvSpPr>
            <p:nvPr/>
          </p:nvSpPr>
          <p:spPr bwMode="auto">
            <a:xfrm>
              <a:off x="168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</a:p>
          </p:txBody>
        </p:sp>
        <p:sp>
          <p:nvSpPr>
            <p:cNvPr id="16465" name="Oval 20"/>
            <p:cNvSpPr>
              <a:spLocks noChangeArrowheads="1"/>
            </p:cNvSpPr>
            <p:nvPr/>
          </p:nvSpPr>
          <p:spPr bwMode="auto">
            <a:xfrm>
              <a:off x="192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</a:p>
          </p:txBody>
        </p:sp>
        <p:sp>
          <p:nvSpPr>
            <p:cNvPr id="16466" name="Oval 21"/>
            <p:cNvSpPr>
              <a:spLocks noChangeArrowheads="1"/>
            </p:cNvSpPr>
            <p:nvPr/>
          </p:nvSpPr>
          <p:spPr bwMode="auto">
            <a:xfrm>
              <a:off x="1440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</a:p>
          </p:txBody>
        </p:sp>
        <p:sp>
          <p:nvSpPr>
            <p:cNvPr id="16467" name="Oval 22"/>
            <p:cNvSpPr>
              <a:spLocks noChangeArrowheads="1"/>
            </p:cNvSpPr>
            <p:nvPr/>
          </p:nvSpPr>
          <p:spPr bwMode="auto">
            <a:xfrm>
              <a:off x="672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</a:p>
          </p:txBody>
        </p:sp>
        <p:sp>
          <p:nvSpPr>
            <p:cNvPr id="16468" name="Oval 23"/>
            <p:cNvSpPr>
              <a:spLocks noChangeArrowheads="1"/>
            </p:cNvSpPr>
            <p:nvPr/>
          </p:nvSpPr>
          <p:spPr bwMode="auto">
            <a:xfrm>
              <a:off x="384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</a:p>
          </p:txBody>
        </p:sp>
        <p:sp>
          <p:nvSpPr>
            <p:cNvPr id="16469" name="Line 24"/>
            <p:cNvSpPr>
              <a:spLocks noChangeShapeType="1"/>
            </p:cNvSpPr>
            <p:nvPr/>
          </p:nvSpPr>
          <p:spPr bwMode="auto">
            <a:xfrm>
              <a:off x="1248" y="129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Line 25"/>
            <p:cNvSpPr>
              <a:spLocks noChangeShapeType="1"/>
            </p:cNvSpPr>
            <p:nvPr/>
          </p:nvSpPr>
          <p:spPr bwMode="auto">
            <a:xfrm>
              <a:off x="1248" y="16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Line 26"/>
            <p:cNvSpPr>
              <a:spLocks noChangeShapeType="1"/>
            </p:cNvSpPr>
            <p:nvPr/>
          </p:nvSpPr>
          <p:spPr bwMode="auto">
            <a:xfrm>
              <a:off x="1536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Line 27"/>
            <p:cNvSpPr>
              <a:spLocks noChangeShapeType="1"/>
            </p:cNvSpPr>
            <p:nvPr/>
          </p:nvSpPr>
          <p:spPr bwMode="auto">
            <a:xfrm flipH="1">
              <a:off x="912" y="1281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Line 28"/>
            <p:cNvSpPr>
              <a:spLocks noChangeShapeType="1"/>
            </p:cNvSpPr>
            <p:nvPr/>
          </p:nvSpPr>
          <p:spPr bwMode="auto">
            <a:xfrm>
              <a:off x="1296" y="1281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Line 29"/>
            <p:cNvSpPr>
              <a:spLocks noChangeShapeType="1"/>
            </p:cNvSpPr>
            <p:nvPr/>
          </p:nvSpPr>
          <p:spPr bwMode="auto">
            <a:xfrm flipH="1">
              <a:off x="720" y="1605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5" name="Line 30"/>
            <p:cNvSpPr>
              <a:spLocks noChangeShapeType="1"/>
            </p:cNvSpPr>
            <p:nvPr/>
          </p:nvSpPr>
          <p:spPr bwMode="auto">
            <a:xfrm>
              <a:off x="912" y="1621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6" name="Line 31"/>
            <p:cNvSpPr>
              <a:spLocks noChangeShapeType="1"/>
            </p:cNvSpPr>
            <p:nvPr/>
          </p:nvSpPr>
          <p:spPr bwMode="auto">
            <a:xfrm flipH="1">
              <a:off x="528" y="1961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7" name="Line 32"/>
            <p:cNvSpPr>
              <a:spLocks noChangeShapeType="1"/>
            </p:cNvSpPr>
            <p:nvPr/>
          </p:nvSpPr>
          <p:spPr bwMode="auto">
            <a:xfrm>
              <a:off x="720" y="1961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8" name="Line 33"/>
            <p:cNvSpPr>
              <a:spLocks noChangeShapeType="1"/>
            </p:cNvSpPr>
            <p:nvPr/>
          </p:nvSpPr>
          <p:spPr bwMode="auto">
            <a:xfrm flipH="1">
              <a:off x="1536" y="1632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9" name="Line 34"/>
            <p:cNvSpPr>
              <a:spLocks noChangeShapeType="1"/>
            </p:cNvSpPr>
            <p:nvPr/>
          </p:nvSpPr>
          <p:spPr bwMode="auto">
            <a:xfrm>
              <a:off x="1701" y="1632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0" name="Line 35"/>
            <p:cNvSpPr>
              <a:spLocks noChangeShapeType="1"/>
            </p:cNvSpPr>
            <p:nvPr/>
          </p:nvSpPr>
          <p:spPr bwMode="auto">
            <a:xfrm>
              <a:off x="1747" y="1584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4" name="Group 106"/>
          <p:cNvGrpSpPr>
            <a:grpSpLocks/>
          </p:cNvGrpSpPr>
          <p:nvPr/>
        </p:nvGrpSpPr>
        <p:grpSpPr bwMode="auto">
          <a:xfrm>
            <a:off x="3962400" y="1520825"/>
            <a:ext cx="4648200" cy="3505200"/>
            <a:chOff x="2496" y="720"/>
            <a:chExt cx="2928" cy="2208"/>
          </a:xfrm>
        </p:grpSpPr>
        <p:grpSp>
          <p:nvGrpSpPr>
            <p:cNvPr id="16392" name="Group 39"/>
            <p:cNvGrpSpPr>
              <a:grpSpLocks/>
            </p:cNvGrpSpPr>
            <p:nvPr/>
          </p:nvGrpSpPr>
          <p:grpSpPr bwMode="auto">
            <a:xfrm>
              <a:off x="3072" y="720"/>
              <a:ext cx="288" cy="336"/>
              <a:chOff x="2256" y="2736"/>
              <a:chExt cx="288" cy="336"/>
            </a:xfrm>
          </p:grpSpPr>
          <p:sp>
            <p:nvSpPr>
              <p:cNvPr id="16453" name="Rectangle 36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54" name="Rectangle 3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16455" name="Rectangle 38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16393" name="Group 40"/>
            <p:cNvGrpSpPr>
              <a:grpSpLocks/>
            </p:cNvGrpSpPr>
            <p:nvPr/>
          </p:nvGrpSpPr>
          <p:grpSpPr bwMode="auto">
            <a:xfrm>
              <a:off x="3696" y="1440"/>
              <a:ext cx="288" cy="336"/>
              <a:chOff x="2256" y="2736"/>
              <a:chExt cx="288" cy="336"/>
            </a:xfrm>
          </p:grpSpPr>
          <p:sp>
            <p:nvSpPr>
              <p:cNvPr id="16450" name="Rectangle 41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51" name="Rectangle 4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16452" name="Rectangle 43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C</a:t>
                </a:r>
              </a:p>
            </p:txBody>
          </p:sp>
        </p:grpSp>
        <p:grpSp>
          <p:nvGrpSpPr>
            <p:cNvPr id="16394" name="Group 52"/>
            <p:cNvGrpSpPr>
              <a:grpSpLocks/>
            </p:cNvGrpSpPr>
            <p:nvPr/>
          </p:nvGrpSpPr>
          <p:grpSpPr bwMode="auto">
            <a:xfrm>
              <a:off x="2832" y="1440"/>
              <a:ext cx="288" cy="336"/>
              <a:chOff x="2832" y="1152"/>
              <a:chExt cx="288" cy="336"/>
            </a:xfrm>
          </p:grpSpPr>
          <p:sp>
            <p:nvSpPr>
              <p:cNvPr id="16447" name="Rectangle 45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16448" name="Rectangle 46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16449" name="Rectangle 47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16395" name="Group 48"/>
            <p:cNvGrpSpPr>
              <a:grpSpLocks/>
            </p:cNvGrpSpPr>
            <p:nvPr/>
          </p:nvGrpSpPr>
          <p:grpSpPr bwMode="auto">
            <a:xfrm>
              <a:off x="4368" y="1440"/>
              <a:ext cx="288" cy="336"/>
              <a:chOff x="2256" y="2736"/>
              <a:chExt cx="288" cy="336"/>
            </a:xfrm>
          </p:grpSpPr>
          <p:sp>
            <p:nvSpPr>
              <p:cNvPr id="16444" name="Rectangle 49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5" name="Rectangle 50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16446" name="Rectangle 51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D</a:t>
                </a:r>
              </a:p>
            </p:txBody>
          </p:sp>
        </p:grpSp>
        <p:grpSp>
          <p:nvGrpSpPr>
            <p:cNvPr id="16396" name="Group 53"/>
            <p:cNvGrpSpPr>
              <a:grpSpLocks/>
            </p:cNvGrpSpPr>
            <p:nvPr/>
          </p:nvGrpSpPr>
          <p:grpSpPr bwMode="auto">
            <a:xfrm>
              <a:off x="2640" y="2016"/>
              <a:ext cx="288" cy="336"/>
              <a:chOff x="2832" y="1152"/>
              <a:chExt cx="288" cy="336"/>
            </a:xfrm>
          </p:grpSpPr>
          <p:sp>
            <p:nvSpPr>
              <p:cNvPr id="16441" name="Rectangle 54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16442" name="Rectangle 55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16443" name="Rectangle 56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E</a:t>
                </a:r>
              </a:p>
            </p:txBody>
          </p:sp>
        </p:grpSp>
        <p:grpSp>
          <p:nvGrpSpPr>
            <p:cNvPr id="16397" name="Group 57"/>
            <p:cNvGrpSpPr>
              <a:grpSpLocks/>
            </p:cNvGrpSpPr>
            <p:nvPr/>
          </p:nvGrpSpPr>
          <p:grpSpPr bwMode="auto">
            <a:xfrm>
              <a:off x="2496" y="2592"/>
              <a:ext cx="288" cy="336"/>
              <a:chOff x="2832" y="1152"/>
              <a:chExt cx="288" cy="336"/>
            </a:xfrm>
          </p:grpSpPr>
          <p:sp>
            <p:nvSpPr>
              <p:cNvPr id="16438" name="Rectangle 58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16439" name="Rectangle 59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16440" name="Rectangle 60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K</a:t>
                </a:r>
              </a:p>
            </p:txBody>
          </p:sp>
        </p:grpSp>
        <p:grpSp>
          <p:nvGrpSpPr>
            <p:cNvPr id="16398" name="Group 65"/>
            <p:cNvGrpSpPr>
              <a:grpSpLocks/>
            </p:cNvGrpSpPr>
            <p:nvPr/>
          </p:nvGrpSpPr>
          <p:grpSpPr bwMode="auto">
            <a:xfrm>
              <a:off x="3216" y="2016"/>
              <a:ext cx="288" cy="336"/>
              <a:chOff x="3120" y="1728"/>
              <a:chExt cx="288" cy="336"/>
            </a:xfrm>
          </p:grpSpPr>
          <p:sp>
            <p:nvSpPr>
              <p:cNvPr id="16435" name="Rectangle 62"/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16436" name="Rectangle 63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16437" name="Rectangle 64"/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F</a:t>
                </a:r>
              </a:p>
            </p:txBody>
          </p:sp>
        </p:grpSp>
        <p:grpSp>
          <p:nvGrpSpPr>
            <p:cNvPr id="16399" name="Group 66"/>
            <p:cNvGrpSpPr>
              <a:grpSpLocks/>
            </p:cNvGrpSpPr>
            <p:nvPr/>
          </p:nvGrpSpPr>
          <p:grpSpPr bwMode="auto">
            <a:xfrm>
              <a:off x="3696" y="2016"/>
              <a:ext cx="288" cy="336"/>
              <a:chOff x="3120" y="1728"/>
              <a:chExt cx="288" cy="336"/>
            </a:xfrm>
          </p:grpSpPr>
          <p:sp>
            <p:nvSpPr>
              <p:cNvPr id="16432" name="Rectangle 67"/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16433" name="Rectangle 68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16434" name="Rectangle 69"/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G</a:t>
                </a:r>
              </a:p>
            </p:txBody>
          </p:sp>
        </p:grpSp>
        <p:grpSp>
          <p:nvGrpSpPr>
            <p:cNvPr id="16400" name="Group 70"/>
            <p:cNvGrpSpPr>
              <a:grpSpLocks/>
            </p:cNvGrpSpPr>
            <p:nvPr/>
          </p:nvGrpSpPr>
          <p:grpSpPr bwMode="auto">
            <a:xfrm>
              <a:off x="4224" y="2016"/>
              <a:ext cx="288" cy="336"/>
              <a:chOff x="2832" y="1152"/>
              <a:chExt cx="288" cy="336"/>
            </a:xfrm>
          </p:grpSpPr>
          <p:sp>
            <p:nvSpPr>
              <p:cNvPr id="16429" name="Rectangle 71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16430" name="Rectangle 72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16431" name="Rectangle 73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H</a:t>
                </a:r>
              </a:p>
            </p:txBody>
          </p:sp>
        </p:grpSp>
        <p:grpSp>
          <p:nvGrpSpPr>
            <p:cNvPr id="16401" name="Group 74"/>
            <p:cNvGrpSpPr>
              <a:grpSpLocks/>
            </p:cNvGrpSpPr>
            <p:nvPr/>
          </p:nvGrpSpPr>
          <p:grpSpPr bwMode="auto">
            <a:xfrm>
              <a:off x="4656" y="2016"/>
              <a:ext cx="288" cy="336"/>
              <a:chOff x="2832" y="1152"/>
              <a:chExt cx="288" cy="336"/>
            </a:xfrm>
          </p:grpSpPr>
          <p:sp>
            <p:nvSpPr>
              <p:cNvPr id="16426" name="Rectangle 75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16427" name="Rectangle 76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16428" name="Rectangle 77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I</a:t>
                </a:r>
              </a:p>
            </p:txBody>
          </p:sp>
        </p:grpSp>
        <p:grpSp>
          <p:nvGrpSpPr>
            <p:cNvPr id="16402" name="Group 78"/>
            <p:cNvGrpSpPr>
              <a:grpSpLocks/>
            </p:cNvGrpSpPr>
            <p:nvPr/>
          </p:nvGrpSpPr>
          <p:grpSpPr bwMode="auto">
            <a:xfrm>
              <a:off x="5136" y="2016"/>
              <a:ext cx="288" cy="336"/>
              <a:chOff x="3120" y="1728"/>
              <a:chExt cx="288" cy="336"/>
            </a:xfrm>
          </p:grpSpPr>
          <p:sp>
            <p:nvSpPr>
              <p:cNvPr id="16423" name="Rectangle 79"/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16424" name="Rectangle 80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16425" name="Rectangle 81"/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J</a:t>
                </a:r>
              </a:p>
            </p:txBody>
          </p:sp>
        </p:grpSp>
        <p:grpSp>
          <p:nvGrpSpPr>
            <p:cNvPr id="16403" name="Group 82"/>
            <p:cNvGrpSpPr>
              <a:grpSpLocks/>
            </p:cNvGrpSpPr>
            <p:nvPr/>
          </p:nvGrpSpPr>
          <p:grpSpPr bwMode="auto">
            <a:xfrm>
              <a:off x="3024" y="2592"/>
              <a:ext cx="288" cy="336"/>
              <a:chOff x="3120" y="1728"/>
              <a:chExt cx="288" cy="336"/>
            </a:xfrm>
          </p:grpSpPr>
          <p:sp>
            <p:nvSpPr>
              <p:cNvPr id="16420" name="Rectangle 83"/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16421" name="Rectangle 84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16422" name="Rectangle 85"/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L</a:t>
                </a:r>
              </a:p>
            </p:txBody>
          </p:sp>
        </p:grpSp>
        <p:grpSp>
          <p:nvGrpSpPr>
            <p:cNvPr id="16404" name="Group 86"/>
            <p:cNvGrpSpPr>
              <a:grpSpLocks/>
            </p:cNvGrpSpPr>
            <p:nvPr/>
          </p:nvGrpSpPr>
          <p:grpSpPr bwMode="auto">
            <a:xfrm>
              <a:off x="4224" y="2592"/>
              <a:ext cx="288" cy="336"/>
              <a:chOff x="3120" y="1728"/>
              <a:chExt cx="288" cy="336"/>
            </a:xfrm>
          </p:grpSpPr>
          <p:sp>
            <p:nvSpPr>
              <p:cNvPr id="16417" name="Rectangle 87"/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16418" name="Rectangle 88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16419" name="Rectangle 89"/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M</a:t>
                </a:r>
              </a:p>
            </p:txBody>
          </p:sp>
        </p:grpSp>
        <p:sp>
          <p:nvSpPr>
            <p:cNvPr id="16405" name="Line 90"/>
            <p:cNvSpPr>
              <a:spLocks noChangeShapeType="1"/>
            </p:cNvSpPr>
            <p:nvPr/>
          </p:nvSpPr>
          <p:spPr bwMode="auto">
            <a:xfrm flipH="1">
              <a:off x="2976" y="1008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91"/>
            <p:cNvSpPr>
              <a:spLocks noChangeShapeType="1"/>
            </p:cNvSpPr>
            <p:nvPr/>
          </p:nvSpPr>
          <p:spPr bwMode="auto">
            <a:xfrm flipH="1">
              <a:off x="2784" y="1728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Line 92"/>
            <p:cNvSpPr>
              <a:spLocks noChangeShapeType="1"/>
            </p:cNvSpPr>
            <p:nvPr/>
          </p:nvSpPr>
          <p:spPr bwMode="auto">
            <a:xfrm flipH="1">
              <a:off x="2640" y="2304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Line 93"/>
            <p:cNvSpPr>
              <a:spLocks noChangeShapeType="1"/>
            </p:cNvSpPr>
            <p:nvPr/>
          </p:nvSpPr>
          <p:spPr bwMode="auto">
            <a:xfrm>
              <a:off x="3072" y="172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Line 94"/>
            <p:cNvSpPr>
              <a:spLocks noChangeShapeType="1"/>
            </p:cNvSpPr>
            <p:nvPr/>
          </p:nvSpPr>
          <p:spPr bwMode="auto">
            <a:xfrm>
              <a:off x="2832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Line 96"/>
            <p:cNvSpPr>
              <a:spLocks noChangeShapeType="1"/>
            </p:cNvSpPr>
            <p:nvPr/>
          </p:nvSpPr>
          <p:spPr bwMode="auto">
            <a:xfrm>
              <a:off x="2736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97"/>
            <p:cNvSpPr>
              <a:spLocks noChangeShapeType="1"/>
            </p:cNvSpPr>
            <p:nvPr/>
          </p:nvSpPr>
          <p:spPr bwMode="auto">
            <a:xfrm>
              <a:off x="3792" y="172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Line 98"/>
            <p:cNvSpPr>
              <a:spLocks noChangeShapeType="1"/>
            </p:cNvSpPr>
            <p:nvPr/>
          </p:nvSpPr>
          <p:spPr bwMode="auto">
            <a:xfrm>
              <a:off x="3888" y="172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Line 99"/>
            <p:cNvSpPr>
              <a:spLocks noChangeShapeType="1"/>
            </p:cNvSpPr>
            <p:nvPr/>
          </p:nvSpPr>
          <p:spPr bwMode="auto">
            <a:xfrm>
              <a:off x="4320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Line 100"/>
            <p:cNvSpPr>
              <a:spLocks noChangeShapeType="1"/>
            </p:cNvSpPr>
            <p:nvPr/>
          </p:nvSpPr>
          <p:spPr bwMode="auto">
            <a:xfrm>
              <a:off x="441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Line 101"/>
            <p:cNvSpPr>
              <a:spLocks noChangeShapeType="1"/>
            </p:cNvSpPr>
            <p:nvPr/>
          </p:nvSpPr>
          <p:spPr bwMode="auto">
            <a:xfrm flipH="1">
              <a:off x="4368" y="1728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Line 102"/>
            <p:cNvSpPr>
              <a:spLocks noChangeShapeType="1"/>
            </p:cNvSpPr>
            <p:nvPr/>
          </p:nvSpPr>
          <p:spPr bwMode="auto">
            <a:xfrm>
              <a:off x="489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2" name="Text Box 104"/>
          <p:cNvSpPr txBox="1">
            <a:spLocks noChangeArrowheads="1"/>
          </p:cNvSpPr>
          <p:nvPr/>
        </p:nvSpPr>
        <p:spPr bwMode="auto">
          <a:xfrm>
            <a:off x="381000" y="5559425"/>
            <a:ext cx="7924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Note:  </a:t>
            </a:r>
            <a:r>
              <a:rPr lang="zh-CN" altLang="en-US">
                <a:latin typeface="Arial" panose="020B0604020202020204" pitchFamily="34" charset="0"/>
              </a:rPr>
              <a:t>这种表示法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并非唯一</a:t>
            </a:r>
            <a:r>
              <a:rPr lang="zh-CN" altLang="en-US">
                <a:latin typeface="Arial" panose="020B0604020202020204" pitchFamily="34" charset="0"/>
              </a:rPr>
              <a:t>的，因为树的节点的孩子顺序是不固定的。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树的定义、表示和术语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714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27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5787" y="1525254"/>
            <a:ext cx="74295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【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定义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】</a:t>
            </a:r>
            <a:r>
              <a:rPr lang="zh-CN" altLang="en-US" sz="2000" b="1" dirty="0" smtClean="0"/>
              <a:t>一棵二叉树</a:t>
            </a:r>
            <a:r>
              <a:rPr lang="en-US" altLang="zh-CN" sz="2000" b="1" dirty="0" smtClean="0"/>
              <a:t>T</a:t>
            </a:r>
            <a:r>
              <a:rPr lang="zh-CN" altLang="en-US" sz="2000" b="1" dirty="0" smtClean="0"/>
              <a:t>是</a:t>
            </a:r>
            <a:r>
              <a:rPr lang="zh-CN" altLang="en-US" sz="2000" b="1" dirty="0"/>
              <a:t>一个有穷的结点集合。这个集合</a:t>
            </a:r>
            <a:r>
              <a:rPr lang="zh-CN" altLang="en-US" sz="2000" b="1" dirty="0">
                <a:solidFill>
                  <a:srgbClr val="0000FF"/>
                </a:solidFill>
              </a:rPr>
              <a:t>可以为空</a:t>
            </a:r>
            <a:r>
              <a:rPr lang="zh-CN" altLang="en-US" sz="2000" b="1" dirty="0"/>
              <a:t>，若不为空，则它是由</a:t>
            </a:r>
            <a:r>
              <a:rPr lang="zh-CN" altLang="en-US" sz="2000" b="1" dirty="0">
                <a:solidFill>
                  <a:srgbClr val="0000FF"/>
                </a:solidFill>
              </a:rPr>
              <a:t>根结点</a:t>
            </a:r>
            <a:r>
              <a:rPr lang="zh-CN" altLang="en-US" sz="2000" b="1" dirty="0"/>
              <a:t>和称为其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左子树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L</a:t>
            </a:r>
            <a:r>
              <a:rPr lang="zh-CN" altLang="en-US" sz="2000" b="1" dirty="0" smtClean="0"/>
              <a:t>和</a:t>
            </a:r>
            <a:r>
              <a:rPr lang="zh-CN" altLang="en-US" sz="2000" b="1" dirty="0">
                <a:solidFill>
                  <a:srgbClr val="0000FF"/>
                </a:solidFill>
              </a:rPr>
              <a:t>右子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树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R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两个不相交的二叉树组成</a:t>
            </a:r>
            <a:r>
              <a:rPr lang="zh-CN" altLang="en-US" sz="2000" b="1" dirty="0" smtClean="0"/>
              <a:t>。可见</a:t>
            </a:r>
            <a:r>
              <a:rPr lang="zh-CN" altLang="en-US" sz="2000" b="1" u="sng" dirty="0" smtClean="0">
                <a:solidFill>
                  <a:srgbClr val="0000FF"/>
                </a:solidFill>
              </a:rPr>
              <a:t>左子树和右子树还是二叉树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928662" y="2954014"/>
            <a:ext cx="3291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zh-CN" sz="2000" b="1" dirty="0" smtClean="0"/>
              <a:t>二叉树具体五</a:t>
            </a:r>
            <a:r>
              <a:rPr lang="zh-CN" altLang="zh-CN" sz="2000" b="1" dirty="0"/>
              <a:t>种基本形态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914072" y="3413492"/>
            <a:ext cx="5674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FF"/>
                </a:solidFill>
              </a:rPr>
              <a:t>空</a:t>
            </a:r>
            <a:r>
              <a:rPr lang="zh-CN" altLang="en-US" b="1" dirty="0"/>
              <a:t>二叉树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FF"/>
                </a:solidFill>
              </a:rPr>
              <a:t>只有根</a:t>
            </a:r>
            <a:r>
              <a:rPr lang="zh-CN" altLang="en-US" b="1" dirty="0"/>
              <a:t>结点的二叉树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）只有</a:t>
            </a:r>
            <a:r>
              <a:rPr lang="zh-CN" altLang="en-US" b="1" dirty="0">
                <a:solidFill>
                  <a:srgbClr val="0000FF"/>
                </a:solidFill>
              </a:rPr>
              <a:t>根结点和左子树</a:t>
            </a: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sz="1100" b="1" dirty="0" smtClean="0">
                <a:solidFill>
                  <a:srgbClr val="0000FF"/>
                </a:solidFill>
              </a:rPr>
              <a:t>L</a:t>
            </a:r>
            <a:r>
              <a:rPr lang="zh-CN" altLang="en-US" b="1" dirty="0" smtClean="0"/>
              <a:t>的</a:t>
            </a:r>
            <a:r>
              <a:rPr lang="zh-CN" altLang="en-US" b="1" dirty="0"/>
              <a:t>二叉树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）只有</a:t>
            </a:r>
            <a:r>
              <a:rPr lang="zh-CN" altLang="en-US" b="1" dirty="0">
                <a:solidFill>
                  <a:srgbClr val="0000FF"/>
                </a:solidFill>
              </a:rPr>
              <a:t>根结点和右子树</a:t>
            </a:r>
            <a:r>
              <a:rPr lang="en-US" altLang="zh-CN" b="1" dirty="0">
                <a:solidFill>
                  <a:srgbClr val="0000FF"/>
                </a:solidFill>
              </a:rPr>
              <a:t>T</a:t>
            </a:r>
            <a:r>
              <a:rPr lang="en-US" altLang="zh-CN" sz="1200" b="1" dirty="0">
                <a:solidFill>
                  <a:srgbClr val="0000FF"/>
                </a:solidFill>
              </a:rPr>
              <a:t>R</a:t>
            </a:r>
            <a:r>
              <a:rPr lang="zh-CN" altLang="en-US" b="1" dirty="0"/>
              <a:t>的二叉树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）具有</a:t>
            </a:r>
            <a:r>
              <a:rPr lang="zh-CN" altLang="en-US" b="1" dirty="0">
                <a:solidFill>
                  <a:srgbClr val="0000FF"/>
                </a:solidFill>
              </a:rPr>
              <a:t>根结点、左子树</a:t>
            </a:r>
            <a:r>
              <a:rPr lang="en-US" altLang="zh-CN" b="1" dirty="0">
                <a:solidFill>
                  <a:srgbClr val="0000FF"/>
                </a:solidFill>
              </a:rPr>
              <a:t>T</a:t>
            </a:r>
            <a:r>
              <a:rPr lang="en-US" altLang="zh-CN" sz="1200" b="1" dirty="0">
                <a:solidFill>
                  <a:srgbClr val="0000FF"/>
                </a:solidFill>
              </a:rPr>
              <a:t>L</a:t>
            </a:r>
            <a:r>
              <a:rPr lang="zh-CN" altLang="en-US" b="1" dirty="0">
                <a:solidFill>
                  <a:srgbClr val="0000FF"/>
                </a:solidFill>
              </a:rPr>
              <a:t>和右子树</a:t>
            </a:r>
            <a:r>
              <a:rPr lang="en-US" altLang="zh-CN" b="1" dirty="0">
                <a:solidFill>
                  <a:srgbClr val="0000FF"/>
                </a:solidFill>
              </a:rPr>
              <a:t>T</a:t>
            </a:r>
            <a:r>
              <a:rPr lang="en-US" altLang="zh-CN" sz="1400" b="1" dirty="0">
                <a:solidFill>
                  <a:srgbClr val="0000FF"/>
                </a:solidFill>
              </a:rPr>
              <a:t>R</a:t>
            </a:r>
            <a:r>
              <a:rPr lang="zh-CN" altLang="en-US" b="1" dirty="0"/>
              <a:t>的二叉树。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288528" y="5136480"/>
            <a:ext cx="6222217" cy="936104"/>
            <a:chOff x="2317" y="3761"/>
            <a:chExt cx="7577" cy="1141"/>
          </a:xfrm>
        </p:grpSpPr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3122" y="422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76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844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843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317" y="4217"/>
              <a:ext cx="432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Ф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949" y="4386"/>
              <a:ext cx="1058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仿宋" charset="-122"/>
                  <a:cs typeface="Calibri" pitchFamily="34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仿宋" charset="-122"/>
                  <a:cs typeface="Calibri" pitchFamily="34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5940" y="4386"/>
              <a:ext cx="1119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仿宋" charset="-122"/>
                  <a:cs typeface="Calibri" pitchFamily="34" charset="0"/>
                </a:rPr>
                <a:t>T</a:t>
              </a:r>
              <a:r>
                <a:rPr kumimoji="0" lang="en-US" altLang="zh-CN" b="1" i="0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仿宋" charset="-122"/>
                  <a:cs typeface="Calibri" pitchFamily="34" charset="0"/>
                </a:rPr>
                <a:t>R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7467" y="4386"/>
              <a:ext cx="1051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仿宋" charset="-122"/>
                  <a:cs typeface="Calibri" pitchFamily="34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仿宋" charset="-122"/>
                  <a:cs typeface="Calibri" pitchFamily="34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8802" y="4356"/>
              <a:ext cx="1092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仿宋" charset="-122"/>
                  <a:cs typeface="Calibri" pitchFamily="34" charset="0"/>
                </a:rPr>
                <a:t>T</a:t>
              </a:r>
              <a:r>
                <a:rPr kumimoji="0" lang="en-US" altLang="zh-CN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仿宋" charset="-122"/>
                  <a:cs typeface="Calibri" pitchFamily="34" charset="0"/>
                </a:rPr>
                <a:t>R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H="1">
              <a:off x="4513" y="4059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6092" y="4059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4" name="Line 3"/>
            <p:cNvSpPr>
              <a:spLocks noChangeShapeType="1"/>
            </p:cNvSpPr>
            <p:nvPr/>
          </p:nvSpPr>
          <p:spPr bwMode="auto">
            <a:xfrm flipH="1">
              <a:off x="7935" y="4058"/>
              <a:ext cx="56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5" name="Line 2"/>
            <p:cNvSpPr>
              <a:spLocks noChangeShapeType="1"/>
            </p:cNvSpPr>
            <p:nvPr/>
          </p:nvSpPr>
          <p:spPr bwMode="auto">
            <a:xfrm>
              <a:off x="8679" y="4058"/>
              <a:ext cx="51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4479634" y="21097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662" y="6228020"/>
            <a:ext cx="661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(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a)    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(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b)             (c)          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(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d)                   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(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1400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112" y="845808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zh-CN" sz="2400" b="1" dirty="0" smtClean="0"/>
              <a:t>二叉树</a:t>
            </a:r>
            <a:r>
              <a:rPr lang="zh-CN" altLang="zh-CN" sz="2400" b="1" dirty="0"/>
              <a:t>的</a:t>
            </a:r>
            <a:r>
              <a:rPr lang="zh-CN" altLang="zh-CN" sz="2400" b="1" dirty="0" smtClean="0"/>
              <a:t>定义</a:t>
            </a:r>
            <a:endParaRPr lang="zh-CN" altLang="en-US" sz="2400" b="1" dirty="0"/>
          </a:p>
        </p:txBody>
      </p:sp>
      <p:sp>
        <p:nvSpPr>
          <p:cNvPr id="28" name="AutoShape 87"/>
          <p:cNvSpPr>
            <a:spLocks noChangeArrowheads="1"/>
          </p:cNvSpPr>
          <p:nvPr/>
        </p:nvSpPr>
        <p:spPr bwMode="auto">
          <a:xfrm>
            <a:off x="5000628" y="2954014"/>
            <a:ext cx="3714776" cy="642942"/>
          </a:xfrm>
          <a:prstGeom prst="wedgeEllipseCallout">
            <a:avLst>
              <a:gd name="adj1" fmla="val -7690"/>
              <a:gd name="adj2" fmla="val -126275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 dirty="0" smtClean="0"/>
              <a:t>递归的定义形式</a:t>
            </a:r>
            <a:endParaRPr lang="en-US" altLang="zh-CN" sz="2000" b="1" i="1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8662" y="3454080"/>
            <a:ext cx="68580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>
                <a:sym typeface="Wingdings" pitchFamily="2" charset="2"/>
              </a:rPr>
              <a:t>二叉树</a:t>
            </a:r>
            <a:r>
              <a:rPr lang="zh-CN" altLang="zh-CN" sz="2000" b="1" dirty="0" smtClean="0"/>
              <a:t>与树不同</a:t>
            </a:r>
            <a:r>
              <a:rPr lang="zh-CN" altLang="zh-CN" sz="2000" b="1" dirty="0"/>
              <a:t>，除了每个结点至多有两棵子树外，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子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树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有</a:t>
            </a:r>
            <a:r>
              <a:rPr lang="zh-CN" altLang="zh-CN" sz="2000" b="1" dirty="0">
                <a:solidFill>
                  <a:srgbClr val="0000FF"/>
                </a:solidFill>
              </a:rPr>
              <a:t>左右顺序之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分</a:t>
            </a:r>
            <a:r>
              <a:rPr lang="zh-CN" altLang="en-US" sz="2000" b="1" dirty="0" smtClean="0"/>
              <a:t>。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zh-CN" sz="2000" b="1" dirty="0" smtClean="0"/>
              <a:t>例如，</a:t>
            </a:r>
            <a:r>
              <a:rPr lang="zh-CN" altLang="en-US" sz="2000" b="1" dirty="0" smtClean="0"/>
              <a:t>下面</a:t>
            </a:r>
            <a:r>
              <a:rPr lang="zh-CN" altLang="zh-CN" sz="2000" b="1" dirty="0" smtClean="0"/>
              <a:t>两个树按一般树的定义它们是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同一个树</a:t>
            </a:r>
            <a:r>
              <a:rPr lang="zh-CN" altLang="en-US" sz="2000" b="1" dirty="0" smtClean="0"/>
              <a:t>；</a:t>
            </a:r>
            <a:r>
              <a:rPr lang="zh-CN" altLang="zh-CN" sz="2000" b="1" dirty="0" smtClean="0"/>
              <a:t>而对于二叉树来讲，它们是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不同的两个树</a:t>
            </a:r>
            <a:r>
              <a:rPr lang="zh-CN" altLang="zh-CN" sz="2000" b="1" dirty="0" smtClean="0"/>
              <a:t>。</a:t>
            </a:r>
            <a:endParaRPr lang="zh-CN" altLang="zh-CN" sz="2000" b="1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98" y="5097154"/>
            <a:ext cx="2964050" cy="115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8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  <p:bldP spid="27" grpId="0"/>
      <p:bldP spid="27" grpId="1"/>
      <p:bldP spid="28" grpId="0" animBg="1" autoUpdateAnimBg="0"/>
      <p:bldP spid="28" grpId="1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677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7319" y="896659"/>
            <a:ext cx="3071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  </a:t>
            </a:r>
            <a:r>
              <a:rPr lang="zh-CN" altLang="en-US" sz="2400" b="1" dirty="0" smtClean="0">
                <a:sym typeface="Wingdings" pitchFamily="2" charset="2"/>
              </a:rPr>
              <a:t>特殊</a:t>
            </a:r>
            <a:r>
              <a:rPr lang="zh-CN" altLang="en-US" sz="2400" b="1" dirty="0" smtClean="0"/>
              <a:t>二叉树</a:t>
            </a:r>
            <a:endParaRPr lang="zh-CN" altLang="en-US" sz="2400" b="1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00034" y="1522404"/>
            <a:ext cx="63097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二叉树的深度小于结点数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N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，可以证明平均深度是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974349"/>
              </p:ext>
            </p:extLst>
          </p:nvPr>
        </p:nvGraphicFramePr>
        <p:xfrm>
          <a:off x="6929454" y="1450966"/>
          <a:ext cx="1020967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公式" r:id="rId3" imgW="457200" imgH="228600" progId="Equation.3">
                  <p:embed/>
                </p:oleObj>
              </mc:Choice>
              <mc:Fallback>
                <p:oleObj name="公式" r:id="rId3" imgW="4572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1450966"/>
                        <a:ext cx="1020967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00034" y="2379660"/>
            <a:ext cx="7929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“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完美二叉树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Perfect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 Binary Tree)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”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。（也称为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满二叉树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）。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142976" y="4322322"/>
            <a:ext cx="1388142" cy="1843552"/>
            <a:chOff x="2592" y="1596"/>
            <a:chExt cx="1728" cy="2271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3480" y="220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3573" y="2259"/>
              <a:ext cx="204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3951" y="159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4044" y="1653"/>
              <a:ext cx="204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 flipH="1">
              <a:off x="3780" y="1890"/>
              <a:ext cx="225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898" name="Oval 10"/>
            <p:cNvSpPr>
              <a:spLocks noChangeArrowheads="1"/>
            </p:cNvSpPr>
            <p:nvPr/>
          </p:nvSpPr>
          <p:spPr bwMode="auto">
            <a:xfrm>
              <a:off x="3027" y="283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3120" y="2895"/>
              <a:ext cx="204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H="1">
              <a:off x="3327" y="2526"/>
              <a:ext cx="225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01" name="Oval 13"/>
            <p:cNvSpPr>
              <a:spLocks noChangeArrowheads="1"/>
            </p:cNvSpPr>
            <p:nvPr/>
          </p:nvSpPr>
          <p:spPr bwMode="auto">
            <a:xfrm>
              <a:off x="2592" y="34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2685" y="3555"/>
              <a:ext cx="204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H="1">
              <a:off x="2892" y="3186"/>
              <a:ext cx="225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286380" y="4308486"/>
            <a:ext cx="2719230" cy="1928826"/>
            <a:chOff x="5286380" y="4000504"/>
            <a:chExt cx="2719230" cy="1928826"/>
          </a:xfrm>
        </p:grpSpPr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6742422" y="4000504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7410176" y="4470534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7819989" y="4889420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7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7091165" y="4913774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09" name="Text Box 21"/>
            <p:cNvSpPr txBox="1">
              <a:spLocks noChangeArrowheads="1"/>
            </p:cNvSpPr>
            <p:nvPr/>
          </p:nvSpPr>
          <p:spPr bwMode="auto">
            <a:xfrm>
              <a:off x="6301270" y="4901597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10" name="Text Box 22"/>
            <p:cNvSpPr txBox="1">
              <a:spLocks noChangeArrowheads="1"/>
            </p:cNvSpPr>
            <p:nvPr/>
          </p:nvSpPr>
          <p:spPr bwMode="auto">
            <a:xfrm>
              <a:off x="5597356" y="4916209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16" name="Text Box 28"/>
            <p:cNvSpPr txBox="1">
              <a:spLocks noChangeArrowheads="1"/>
            </p:cNvSpPr>
            <p:nvPr/>
          </p:nvSpPr>
          <p:spPr bwMode="auto">
            <a:xfrm>
              <a:off x="6062614" y="5400851"/>
              <a:ext cx="185621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10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5826369" y="5415463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9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5324147" y="5428452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8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>
              <a:off x="6051364" y="4486769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20" name="Oval 32"/>
            <p:cNvSpPr>
              <a:spLocks noChangeArrowheads="1"/>
            </p:cNvSpPr>
            <p:nvPr/>
          </p:nvSpPr>
          <p:spPr bwMode="auto">
            <a:xfrm>
              <a:off x="6576086" y="4224560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21" name="Text Box 33"/>
            <p:cNvSpPr txBox="1">
              <a:spLocks noChangeArrowheads="1"/>
            </p:cNvSpPr>
            <p:nvPr/>
          </p:nvSpPr>
          <p:spPr bwMode="auto">
            <a:xfrm>
              <a:off x="6650816" y="4270832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22" name="Oval 34"/>
            <p:cNvSpPr>
              <a:spLocks noChangeArrowheads="1"/>
            </p:cNvSpPr>
            <p:nvPr/>
          </p:nvSpPr>
          <p:spPr bwMode="auto">
            <a:xfrm>
              <a:off x="5836012" y="4682412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23" name="Text Box 35"/>
            <p:cNvSpPr txBox="1">
              <a:spLocks noChangeArrowheads="1"/>
            </p:cNvSpPr>
            <p:nvPr/>
          </p:nvSpPr>
          <p:spPr bwMode="auto">
            <a:xfrm>
              <a:off x="5910742" y="472868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24" name="Oval 36"/>
            <p:cNvSpPr>
              <a:spLocks noChangeArrowheads="1"/>
            </p:cNvSpPr>
            <p:nvPr/>
          </p:nvSpPr>
          <p:spPr bwMode="auto">
            <a:xfrm>
              <a:off x="7337856" y="4694589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25" name="Text Box 37"/>
            <p:cNvSpPr txBox="1">
              <a:spLocks noChangeArrowheads="1"/>
            </p:cNvSpPr>
            <p:nvPr/>
          </p:nvSpPr>
          <p:spPr bwMode="auto">
            <a:xfrm>
              <a:off x="7412587" y="4740861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26" name="Line 38"/>
            <p:cNvSpPr>
              <a:spLocks noChangeShapeType="1"/>
            </p:cNvSpPr>
            <p:nvPr/>
          </p:nvSpPr>
          <p:spPr bwMode="auto">
            <a:xfrm flipH="1">
              <a:off x="6103595" y="4490017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27" name="Oval 39"/>
            <p:cNvSpPr>
              <a:spLocks noChangeArrowheads="1"/>
            </p:cNvSpPr>
            <p:nvPr/>
          </p:nvSpPr>
          <p:spPr bwMode="auto">
            <a:xfrm>
              <a:off x="5464769" y="5140265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28" name="Text Box 40"/>
            <p:cNvSpPr txBox="1">
              <a:spLocks noChangeArrowheads="1"/>
            </p:cNvSpPr>
            <p:nvPr/>
          </p:nvSpPr>
          <p:spPr bwMode="auto">
            <a:xfrm>
              <a:off x="5539500" y="5186537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29" name="Oval 41"/>
            <p:cNvSpPr>
              <a:spLocks noChangeArrowheads="1"/>
            </p:cNvSpPr>
            <p:nvPr/>
          </p:nvSpPr>
          <p:spPr bwMode="auto">
            <a:xfrm>
              <a:off x="6204843" y="5108605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30" name="Text Box 42"/>
            <p:cNvSpPr txBox="1">
              <a:spLocks noChangeArrowheads="1"/>
            </p:cNvSpPr>
            <p:nvPr/>
          </p:nvSpPr>
          <p:spPr bwMode="auto">
            <a:xfrm>
              <a:off x="6279574" y="5154877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31" name="Line 43"/>
            <p:cNvSpPr>
              <a:spLocks noChangeShapeType="1"/>
            </p:cNvSpPr>
            <p:nvPr/>
          </p:nvSpPr>
          <p:spPr bwMode="auto">
            <a:xfrm>
              <a:off x="6084310" y="4952740"/>
              <a:ext cx="175979" cy="180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32" name="Line 44"/>
            <p:cNvSpPr>
              <a:spLocks noChangeShapeType="1"/>
            </p:cNvSpPr>
            <p:nvPr/>
          </p:nvSpPr>
          <p:spPr bwMode="auto">
            <a:xfrm>
              <a:off x="6834027" y="4475404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33" name="Line 45"/>
            <p:cNvSpPr>
              <a:spLocks noChangeShapeType="1"/>
            </p:cNvSpPr>
            <p:nvPr/>
          </p:nvSpPr>
          <p:spPr bwMode="auto">
            <a:xfrm flipH="1">
              <a:off x="5717889" y="4964917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34" name="Oval 46"/>
            <p:cNvSpPr>
              <a:spLocks noChangeArrowheads="1"/>
            </p:cNvSpPr>
            <p:nvPr/>
          </p:nvSpPr>
          <p:spPr bwMode="auto">
            <a:xfrm>
              <a:off x="5286380" y="5629777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35" name="Text Box 47"/>
            <p:cNvSpPr txBox="1">
              <a:spLocks noChangeArrowheads="1"/>
            </p:cNvSpPr>
            <p:nvPr/>
          </p:nvSpPr>
          <p:spPr bwMode="auto">
            <a:xfrm>
              <a:off x="5361111" y="5676050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36" name="Oval 48"/>
            <p:cNvSpPr>
              <a:spLocks noChangeArrowheads="1"/>
            </p:cNvSpPr>
            <p:nvPr/>
          </p:nvSpPr>
          <p:spPr bwMode="auto">
            <a:xfrm>
              <a:off x="5667265" y="5617601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5741996" y="5663873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38" name="Line 50"/>
            <p:cNvSpPr>
              <a:spLocks noChangeShapeType="1"/>
            </p:cNvSpPr>
            <p:nvPr/>
          </p:nvSpPr>
          <p:spPr bwMode="auto">
            <a:xfrm>
              <a:off x="5679318" y="5413028"/>
              <a:ext cx="74731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 flipH="1">
              <a:off x="5476823" y="5413028"/>
              <a:ext cx="77141" cy="238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40" name="Oval 52"/>
            <p:cNvSpPr>
              <a:spLocks noChangeArrowheads="1"/>
            </p:cNvSpPr>
            <p:nvPr/>
          </p:nvSpPr>
          <p:spPr bwMode="auto">
            <a:xfrm>
              <a:off x="6021633" y="5605424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41" name="Text Box 53"/>
            <p:cNvSpPr txBox="1">
              <a:spLocks noChangeArrowheads="1"/>
            </p:cNvSpPr>
            <p:nvPr/>
          </p:nvSpPr>
          <p:spPr bwMode="auto">
            <a:xfrm>
              <a:off x="6096363" y="5651696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J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42" name="Line 54"/>
            <p:cNvSpPr>
              <a:spLocks noChangeShapeType="1"/>
            </p:cNvSpPr>
            <p:nvPr/>
          </p:nvSpPr>
          <p:spPr bwMode="auto">
            <a:xfrm flipH="1">
              <a:off x="6236182" y="5408157"/>
              <a:ext cx="81963" cy="219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46" name="Oval 58"/>
            <p:cNvSpPr>
              <a:spLocks noChangeArrowheads="1"/>
            </p:cNvSpPr>
            <p:nvPr/>
          </p:nvSpPr>
          <p:spPr bwMode="auto">
            <a:xfrm>
              <a:off x="6969024" y="5128088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47" name="Text Box 59"/>
            <p:cNvSpPr txBox="1">
              <a:spLocks noChangeArrowheads="1"/>
            </p:cNvSpPr>
            <p:nvPr/>
          </p:nvSpPr>
          <p:spPr bwMode="auto">
            <a:xfrm>
              <a:off x="7043755" y="5174360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48" name="Oval 60"/>
            <p:cNvSpPr>
              <a:spLocks noChangeArrowheads="1"/>
            </p:cNvSpPr>
            <p:nvPr/>
          </p:nvSpPr>
          <p:spPr bwMode="auto">
            <a:xfrm>
              <a:off x="7709098" y="5096428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49" name="Text Box 61"/>
            <p:cNvSpPr txBox="1">
              <a:spLocks noChangeArrowheads="1"/>
            </p:cNvSpPr>
            <p:nvPr/>
          </p:nvSpPr>
          <p:spPr bwMode="auto">
            <a:xfrm>
              <a:off x="7783829" y="5142700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G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50" name="Line 62"/>
            <p:cNvSpPr>
              <a:spLocks noChangeShapeType="1"/>
            </p:cNvSpPr>
            <p:nvPr/>
          </p:nvSpPr>
          <p:spPr bwMode="auto">
            <a:xfrm>
              <a:off x="7588565" y="4940563"/>
              <a:ext cx="175979" cy="180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51" name="Line 63"/>
            <p:cNvSpPr>
              <a:spLocks noChangeShapeType="1"/>
            </p:cNvSpPr>
            <p:nvPr/>
          </p:nvSpPr>
          <p:spPr bwMode="auto">
            <a:xfrm flipH="1">
              <a:off x="7222144" y="4952740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</p:grpSp>
      <p:sp>
        <p:nvSpPr>
          <p:cNvPr id="85" name="矩形 84"/>
          <p:cNvSpPr/>
          <p:nvPr/>
        </p:nvSpPr>
        <p:spPr>
          <a:xfrm>
            <a:off x="785786" y="2808288"/>
            <a:ext cx="75724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一棵深度为</a:t>
            </a:r>
            <a:r>
              <a:rPr lang="en-US" altLang="zh-CN" sz="2000" b="1" dirty="0" smtClean="0"/>
              <a:t>k</a:t>
            </a:r>
            <a:r>
              <a:rPr lang="zh-CN" altLang="en-US" sz="2000" b="1" dirty="0" smtClean="0"/>
              <a:t>的有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个结点的二叉树，对树中的结点按从上至下、从左到右的顺序进行编号，如果编号为</a:t>
            </a:r>
            <a:r>
              <a:rPr lang="en-US" altLang="zh-CN" sz="2000" b="1" dirty="0" err="1" smtClean="0"/>
              <a:t>i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 ≤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≤ n</a:t>
            </a:r>
            <a:r>
              <a:rPr lang="zh-CN" altLang="en-US" sz="2000" b="1" dirty="0" smtClean="0"/>
              <a:t>）的结点与满二叉树中编号为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的结点在二叉树中的位置相同，则这棵二叉树称为“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完全二叉树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Complete</a:t>
            </a:r>
            <a:r>
              <a:rPr lang="en-US" altLang="zh-CN" sz="2000" b="1" dirty="0" smtClean="0"/>
              <a:t> Binary Tree)”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429388" y="5699903"/>
            <a:ext cx="684629" cy="535786"/>
            <a:chOff x="6715140" y="5891987"/>
            <a:chExt cx="684629" cy="535786"/>
          </a:xfrm>
        </p:grpSpPr>
        <p:sp>
          <p:nvSpPr>
            <p:cNvPr id="37914" name="Text Box 26"/>
            <p:cNvSpPr txBox="1">
              <a:spLocks noChangeArrowheads="1"/>
            </p:cNvSpPr>
            <p:nvPr/>
          </p:nvSpPr>
          <p:spPr bwMode="auto">
            <a:xfrm>
              <a:off x="7122542" y="5923647"/>
              <a:ext cx="185621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12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>
              <a:off x="6830852" y="5894422"/>
              <a:ext cx="185621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11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43" name="Oval 55"/>
            <p:cNvSpPr>
              <a:spLocks noChangeArrowheads="1"/>
            </p:cNvSpPr>
            <p:nvPr/>
          </p:nvSpPr>
          <p:spPr bwMode="auto">
            <a:xfrm>
              <a:off x="6727193" y="6091689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44" name="Text Box 56"/>
            <p:cNvSpPr txBox="1">
              <a:spLocks noChangeArrowheads="1"/>
            </p:cNvSpPr>
            <p:nvPr/>
          </p:nvSpPr>
          <p:spPr bwMode="auto">
            <a:xfrm>
              <a:off x="6801924" y="6137961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K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45" name="Line 57"/>
            <p:cNvSpPr>
              <a:spLocks noChangeShapeType="1"/>
            </p:cNvSpPr>
            <p:nvPr/>
          </p:nvSpPr>
          <p:spPr bwMode="auto">
            <a:xfrm>
              <a:off x="6715140" y="5891987"/>
              <a:ext cx="98837" cy="224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52" name="Oval 64"/>
            <p:cNvSpPr>
              <a:spLocks noChangeArrowheads="1"/>
            </p:cNvSpPr>
            <p:nvPr/>
          </p:nvSpPr>
          <p:spPr bwMode="auto">
            <a:xfrm>
              <a:off x="7103257" y="6128220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7953" name="Text Box 65"/>
            <p:cNvSpPr txBox="1">
              <a:spLocks noChangeArrowheads="1"/>
            </p:cNvSpPr>
            <p:nvPr/>
          </p:nvSpPr>
          <p:spPr bwMode="auto">
            <a:xfrm>
              <a:off x="7177988" y="6174492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L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957" name="Line 69"/>
            <p:cNvSpPr>
              <a:spLocks noChangeShapeType="1"/>
            </p:cNvSpPr>
            <p:nvPr/>
          </p:nvSpPr>
          <p:spPr bwMode="auto">
            <a:xfrm flipH="1">
              <a:off x="7293700" y="5911470"/>
              <a:ext cx="77141" cy="238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185455" y="5665808"/>
            <a:ext cx="1043818" cy="557704"/>
            <a:chOff x="7471207" y="5857892"/>
            <a:chExt cx="1043818" cy="557704"/>
          </a:xfrm>
        </p:grpSpPr>
        <p:sp>
          <p:nvSpPr>
            <p:cNvPr id="95" name="Text Box 23"/>
            <p:cNvSpPr txBox="1">
              <a:spLocks noChangeArrowheads="1"/>
            </p:cNvSpPr>
            <p:nvPr/>
          </p:nvSpPr>
          <p:spPr bwMode="auto">
            <a:xfrm>
              <a:off x="8324582" y="5857892"/>
              <a:ext cx="185621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15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6" name="Text Box 24"/>
            <p:cNvSpPr txBox="1">
              <a:spLocks noChangeArrowheads="1"/>
            </p:cNvSpPr>
            <p:nvPr/>
          </p:nvSpPr>
          <p:spPr bwMode="auto">
            <a:xfrm>
              <a:off x="7868967" y="5874939"/>
              <a:ext cx="185621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14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" name="Text Box 25"/>
            <p:cNvSpPr txBox="1">
              <a:spLocks noChangeArrowheads="1"/>
            </p:cNvSpPr>
            <p:nvPr/>
          </p:nvSpPr>
          <p:spPr bwMode="auto">
            <a:xfrm>
              <a:off x="7565223" y="5906599"/>
              <a:ext cx="185621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13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8" name="Oval 66"/>
            <p:cNvSpPr>
              <a:spLocks noChangeArrowheads="1"/>
            </p:cNvSpPr>
            <p:nvPr/>
          </p:nvSpPr>
          <p:spPr bwMode="auto">
            <a:xfrm>
              <a:off x="7471207" y="611604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99" name="Text Box 67"/>
            <p:cNvSpPr txBox="1">
              <a:spLocks noChangeArrowheads="1"/>
            </p:cNvSpPr>
            <p:nvPr/>
          </p:nvSpPr>
          <p:spPr bwMode="auto">
            <a:xfrm>
              <a:off x="7545938" y="616231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M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0" name="Line 68"/>
            <p:cNvSpPr>
              <a:spLocks noChangeShapeType="1"/>
            </p:cNvSpPr>
            <p:nvPr/>
          </p:nvSpPr>
          <p:spPr bwMode="auto">
            <a:xfrm>
              <a:off x="7483260" y="5911470"/>
              <a:ext cx="74731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01" name="Oval 70"/>
            <p:cNvSpPr>
              <a:spLocks noChangeArrowheads="1"/>
            </p:cNvSpPr>
            <p:nvPr/>
          </p:nvSpPr>
          <p:spPr bwMode="auto">
            <a:xfrm>
              <a:off x="7825575" y="6103866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02" name="Text Box 71"/>
            <p:cNvSpPr txBox="1">
              <a:spLocks noChangeArrowheads="1"/>
            </p:cNvSpPr>
            <p:nvPr/>
          </p:nvSpPr>
          <p:spPr bwMode="auto">
            <a:xfrm>
              <a:off x="7900305" y="6150138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N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3" name="Line 72"/>
            <p:cNvSpPr>
              <a:spLocks noChangeShapeType="1"/>
            </p:cNvSpPr>
            <p:nvPr/>
          </p:nvSpPr>
          <p:spPr bwMode="auto">
            <a:xfrm flipH="1">
              <a:off x="8040124" y="5906599"/>
              <a:ext cx="81963" cy="219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04" name="Oval 73"/>
            <p:cNvSpPr>
              <a:spLocks noChangeArrowheads="1"/>
            </p:cNvSpPr>
            <p:nvPr/>
          </p:nvSpPr>
          <p:spPr bwMode="auto">
            <a:xfrm>
              <a:off x="8218513" y="6079512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05" name="Text Box 74"/>
            <p:cNvSpPr txBox="1">
              <a:spLocks noChangeArrowheads="1"/>
            </p:cNvSpPr>
            <p:nvPr/>
          </p:nvSpPr>
          <p:spPr bwMode="auto">
            <a:xfrm>
              <a:off x="8293244" y="6125784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O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6" name="Line 75"/>
            <p:cNvSpPr>
              <a:spLocks noChangeShapeType="1"/>
            </p:cNvSpPr>
            <p:nvPr/>
          </p:nvSpPr>
          <p:spPr bwMode="auto">
            <a:xfrm>
              <a:off x="8206460" y="5879810"/>
              <a:ext cx="98837" cy="224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</p:grpSp>
      <p:sp>
        <p:nvSpPr>
          <p:cNvPr id="109" name="Rectangle 3"/>
          <p:cNvSpPr>
            <a:spLocks noChangeArrowheads="1"/>
          </p:cNvSpPr>
          <p:nvPr/>
        </p:nvSpPr>
        <p:spPr bwMode="auto">
          <a:xfrm>
            <a:off x="500034" y="1951032"/>
            <a:ext cx="7929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“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斜二叉树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(Skewed Binary Tree)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”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（也称为退化二叉树）；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567018" y="4308486"/>
            <a:ext cx="2719230" cy="1928826"/>
            <a:chOff x="1643042" y="3643314"/>
            <a:chExt cx="2719230" cy="1928826"/>
          </a:xfrm>
        </p:grpSpPr>
        <p:sp>
          <p:nvSpPr>
            <p:cNvPr id="88" name="Text Box 17"/>
            <p:cNvSpPr txBox="1">
              <a:spLocks noChangeArrowheads="1"/>
            </p:cNvSpPr>
            <p:nvPr/>
          </p:nvSpPr>
          <p:spPr bwMode="auto">
            <a:xfrm>
              <a:off x="3099084" y="3643314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>
              <a:off x="3766838" y="4113344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0" name="Text Box 19"/>
            <p:cNvSpPr txBox="1">
              <a:spLocks noChangeArrowheads="1"/>
            </p:cNvSpPr>
            <p:nvPr/>
          </p:nvSpPr>
          <p:spPr bwMode="auto">
            <a:xfrm>
              <a:off x="4176651" y="4532230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7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1" name="Text Box 20"/>
            <p:cNvSpPr txBox="1">
              <a:spLocks noChangeArrowheads="1"/>
            </p:cNvSpPr>
            <p:nvPr/>
          </p:nvSpPr>
          <p:spPr bwMode="auto">
            <a:xfrm>
              <a:off x="3447827" y="4556584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2" name="Text Box 21"/>
            <p:cNvSpPr txBox="1">
              <a:spLocks noChangeArrowheads="1"/>
            </p:cNvSpPr>
            <p:nvPr/>
          </p:nvSpPr>
          <p:spPr bwMode="auto">
            <a:xfrm>
              <a:off x="2657932" y="4544407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3" name="Text Box 22"/>
            <p:cNvSpPr txBox="1">
              <a:spLocks noChangeArrowheads="1"/>
            </p:cNvSpPr>
            <p:nvPr/>
          </p:nvSpPr>
          <p:spPr bwMode="auto">
            <a:xfrm>
              <a:off x="1954018" y="4559019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" name="Text Box 28"/>
            <p:cNvSpPr txBox="1">
              <a:spLocks noChangeArrowheads="1"/>
            </p:cNvSpPr>
            <p:nvPr/>
          </p:nvSpPr>
          <p:spPr bwMode="auto">
            <a:xfrm>
              <a:off x="2886181" y="5043661"/>
              <a:ext cx="185621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10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" name="Text Box 29"/>
            <p:cNvSpPr txBox="1">
              <a:spLocks noChangeArrowheads="1"/>
            </p:cNvSpPr>
            <p:nvPr/>
          </p:nvSpPr>
          <p:spPr bwMode="auto">
            <a:xfrm>
              <a:off x="2428860" y="5058273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9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2" name="Text Box 30"/>
            <p:cNvSpPr txBox="1">
              <a:spLocks noChangeArrowheads="1"/>
            </p:cNvSpPr>
            <p:nvPr/>
          </p:nvSpPr>
          <p:spPr bwMode="auto">
            <a:xfrm>
              <a:off x="1680809" y="5071262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8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2408026" y="4129579"/>
              <a:ext cx="108480" cy="2151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4" name="Oval 32"/>
            <p:cNvSpPr>
              <a:spLocks noChangeArrowheads="1"/>
            </p:cNvSpPr>
            <p:nvPr/>
          </p:nvSpPr>
          <p:spPr bwMode="auto">
            <a:xfrm>
              <a:off x="2932748" y="3867370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15" name="Text Box 33"/>
            <p:cNvSpPr txBox="1">
              <a:spLocks noChangeArrowheads="1"/>
            </p:cNvSpPr>
            <p:nvPr/>
          </p:nvSpPr>
          <p:spPr bwMode="auto">
            <a:xfrm>
              <a:off x="3007478" y="3913642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6" name="Oval 34"/>
            <p:cNvSpPr>
              <a:spLocks noChangeArrowheads="1"/>
            </p:cNvSpPr>
            <p:nvPr/>
          </p:nvSpPr>
          <p:spPr bwMode="auto">
            <a:xfrm>
              <a:off x="2192674" y="4325222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17" name="Text Box 35"/>
            <p:cNvSpPr txBox="1">
              <a:spLocks noChangeArrowheads="1"/>
            </p:cNvSpPr>
            <p:nvPr/>
          </p:nvSpPr>
          <p:spPr bwMode="auto">
            <a:xfrm>
              <a:off x="2267404" y="437149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8" name="Oval 36"/>
            <p:cNvSpPr>
              <a:spLocks noChangeArrowheads="1"/>
            </p:cNvSpPr>
            <p:nvPr/>
          </p:nvSpPr>
          <p:spPr bwMode="auto">
            <a:xfrm>
              <a:off x="3694518" y="4337399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3769249" y="4383671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 flipH="1">
              <a:off x="2460257" y="4132827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21" name="Oval 39"/>
            <p:cNvSpPr>
              <a:spLocks noChangeArrowheads="1"/>
            </p:cNvSpPr>
            <p:nvPr/>
          </p:nvSpPr>
          <p:spPr bwMode="auto">
            <a:xfrm>
              <a:off x="1821431" y="4783075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22" name="Text Box 40"/>
            <p:cNvSpPr txBox="1">
              <a:spLocks noChangeArrowheads="1"/>
            </p:cNvSpPr>
            <p:nvPr/>
          </p:nvSpPr>
          <p:spPr bwMode="auto">
            <a:xfrm>
              <a:off x="1896162" y="4829347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3" name="Oval 41"/>
            <p:cNvSpPr>
              <a:spLocks noChangeArrowheads="1"/>
            </p:cNvSpPr>
            <p:nvPr/>
          </p:nvSpPr>
          <p:spPr bwMode="auto">
            <a:xfrm>
              <a:off x="2561505" y="4751415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24" name="Text Box 42"/>
            <p:cNvSpPr txBox="1">
              <a:spLocks noChangeArrowheads="1"/>
            </p:cNvSpPr>
            <p:nvPr/>
          </p:nvSpPr>
          <p:spPr bwMode="auto">
            <a:xfrm>
              <a:off x="2636236" y="4797687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5" name="Line 43"/>
            <p:cNvSpPr>
              <a:spLocks noChangeShapeType="1"/>
            </p:cNvSpPr>
            <p:nvPr/>
          </p:nvSpPr>
          <p:spPr bwMode="auto">
            <a:xfrm>
              <a:off x="2440972" y="4595550"/>
              <a:ext cx="175979" cy="180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26" name="Line 44"/>
            <p:cNvSpPr>
              <a:spLocks noChangeShapeType="1"/>
            </p:cNvSpPr>
            <p:nvPr/>
          </p:nvSpPr>
          <p:spPr bwMode="auto">
            <a:xfrm>
              <a:off x="3190689" y="4118214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27" name="Line 45"/>
            <p:cNvSpPr>
              <a:spLocks noChangeShapeType="1"/>
            </p:cNvSpPr>
            <p:nvPr/>
          </p:nvSpPr>
          <p:spPr bwMode="auto">
            <a:xfrm flipH="1">
              <a:off x="2074551" y="4607727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28" name="Oval 46"/>
            <p:cNvSpPr>
              <a:spLocks noChangeArrowheads="1"/>
            </p:cNvSpPr>
            <p:nvPr/>
          </p:nvSpPr>
          <p:spPr bwMode="auto">
            <a:xfrm>
              <a:off x="1643042" y="5272587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29" name="Text Box 47"/>
            <p:cNvSpPr txBox="1">
              <a:spLocks noChangeArrowheads="1"/>
            </p:cNvSpPr>
            <p:nvPr/>
          </p:nvSpPr>
          <p:spPr bwMode="auto">
            <a:xfrm>
              <a:off x="1717773" y="5318860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0" name="Oval 48"/>
            <p:cNvSpPr>
              <a:spLocks noChangeArrowheads="1"/>
            </p:cNvSpPr>
            <p:nvPr/>
          </p:nvSpPr>
          <p:spPr bwMode="auto">
            <a:xfrm>
              <a:off x="2775290" y="5260411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31" name="Text Box 49"/>
            <p:cNvSpPr txBox="1">
              <a:spLocks noChangeArrowheads="1"/>
            </p:cNvSpPr>
            <p:nvPr/>
          </p:nvSpPr>
          <p:spPr bwMode="auto">
            <a:xfrm>
              <a:off x="2836439" y="5306683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K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Line 50"/>
            <p:cNvSpPr>
              <a:spLocks noChangeShapeType="1"/>
            </p:cNvSpPr>
            <p:nvPr/>
          </p:nvSpPr>
          <p:spPr bwMode="auto">
            <a:xfrm>
              <a:off x="2787343" y="5055838"/>
              <a:ext cx="74731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33" name="Line 51"/>
            <p:cNvSpPr>
              <a:spLocks noChangeShapeType="1"/>
            </p:cNvSpPr>
            <p:nvPr/>
          </p:nvSpPr>
          <p:spPr bwMode="auto">
            <a:xfrm flipH="1">
              <a:off x="1833485" y="5055838"/>
              <a:ext cx="77141" cy="238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34" name="Oval 52"/>
            <p:cNvSpPr>
              <a:spLocks noChangeArrowheads="1"/>
            </p:cNvSpPr>
            <p:nvPr/>
          </p:nvSpPr>
          <p:spPr bwMode="auto">
            <a:xfrm>
              <a:off x="2378295" y="5248234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35" name="Text Box 53"/>
            <p:cNvSpPr txBox="1">
              <a:spLocks noChangeArrowheads="1"/>
            </p:cNvSpPr>
            <p:nvPr/>
          </p:nvSpPr>
          <p:spPr bwMode="auto">
            <a:xfrm>
              <a:off x="2453025" y="5294506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J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" name="Line 54"/>
            <p:cNvSpPr>
              <a:spLocks noChangeShapeType="1"/>
            </p:cNvSpPr>
            <p:nvPr/>
          </p:nvSpPr>
          <p:spPr bwMode="auto">
            <a:xfrm flipH="1">
              <a:off x="2592844" y="5050967"/>
              <a:ext cx="81963" cy="219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37" name="Oval 58"/>
            <p:cNvSpPr>
              <a:spLocks noChangeArrowheads="1"/>
            </p:cNvSpPr>
            <p:nvPr/>
          </p:nvSpPr>
          <p:spPr bwMode="auto">
            <a:xfrm>
              <a:off x="3325686" y="4770898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38" name="Text Box 59"/>
            <p:cNvSpPr txBox="1">
              <a:spLocks noChangeArrowheads="1"/>
            </p:cNvSpPr>
            <p:nvPr/>
          </p:nvSpPr>
          <p:spPr bwMode="auto">
            <a:xfrm>
              <a:off x="3400417" y="4817170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9" name="Oval 60"/>
            <p:cNvSpPr>
              <a:spLocks noChangeArrowheads="1"/>
            </p:cNvSpPr>
            <p:nvPr/>
          </p:nvSpPr>
          <p:spPr bwMode="auto">
            <a:xfrm>
              <a:off x="4065760" y="4739238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4140491" y="4785510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G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1" name="Line 62"/>
            <p:cNvSpPr>
              <a:spLocks noChangeShapeType="1"/>
            </p:cNvSpPr>
            <p:nvPr/>
          </p:nvSpPr>
          <p:spPr bwMode="auto">
            <a:xfrm>
              <a:off x="3945227" y="4583373"/>
              <a:ext cx="175979" cy="180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42" name="Line 63"/>
            <p:cNvSpPr>
              <a:spLocks noChangeShapeType="1"/>
            </p:cNvSpPr>
            <p:nvPr/>
          </p:nvSpPr>
          <p:spPr bwMode="auto">
            <a:xfrm flipH="1">
              <a:off x="3578806" y="4595550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93678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85" grpId="0"/>
      <p:bldP spid="1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2976" y="571480"/>
            <a:ext cx="393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zh-CN" sz="2400" b="1" dirty="0" smtClean="0"/>
              <a:t>二叉树</a:t>
            </a:r>
            <a:r>
              <a:rPr lang="zh-CN" altLang="en-US" sz="2400" b="1" dirty="0" smtClean="0"/>
              <a:t>的几个</a:t>
            </a:r>
            <a:r>
              <a:rPr lang="zh-CN" altLang="zh-CN" sz="2400" b="1" dirty="0" smtClean="0"/>
              <a:t>重</a:t>
            </a:r>
            <a:r>
              <a:rPr lang="zh-CN" altLang="zh-CN" sz="2400" b="1" dirty="0"/>
              <a:t>要的性质</a:t>
            </a:r>
            <a:endParaRPr lang="zh-CN" altLang="en-US" sz="2400" b="1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71504" y="1142984"/>
            <a:ext cx="5857884" cy="412252"/>
            <a:chOff x="571504" y="1142984"/>
            <a:chExt cx="5857884" cy="412252"/>
          </a:xfrm>
        </p:grpSpPr>
        <p:sp>
          <p:nvSpPr>
            <p:cNvPr id="6" name="矩形 5"/>
            <p:cNvSpPr/>
            <p:nvPr/>
          </p:nvSpPr>
          <p:spPr>
            <a:xfrm>
              <a:off x="571504" y="1155126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FF"/>
                  </a:solidFill>
                  <a:sym typeface="Wingdings" pitchFamily="2" charset="2"/>
                </a:rPr>
                <a:t> </a:t>
              </a:r>
              <a:r>
                <a:rPr lang="zh-CN" altLang="en-US" sz="2000" b="1" dirty="0" smtClean="0"/>
                <a:t>一个二叉树第 </a:t>
              </a:r>
              <a:r>
                <a:rPr lang="en-US" sz="2000" b="1" i="1" dirty="0" err="1" smtClean="0"/>
                <a:t>i</a:t>
              </a:r>
              <a:r>
                <a:rPr lang="en-US" sz="2000" b="1" i="1" dirty="0" smtClean="0"/>
                <a:t> </a:t>
              </a:r>
              <a:r>
                <a:rPr lang="zh-CN" altLang="en-US" sz="2000" b="1" dirty="0" smtClean="0"/>
                <a:t>层的最大结点数为：</a:t>
              </a:r>
              <a:endParaRPr lang="zh-CN" altLang="en-US" sz="20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877360" y="1142984"/>
              <a:ext cx="15520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</a:rPr>
                <a:t>2</a:t>
              </a:r>
              <a:r>
                <a:rPr lang="en-US" sz="2000" b="1" i="1" dirty="0" smtClean="0">
                  <a:solidFill>
                    <a:srgbClr val="0000FF"/>
                  </a:solidFill>
                </a:rPr>
                <a:t> </a:t>
              </a:r>
              <a:r>
                <a:rPr lang="en-US" sz="2000" b="1" i="1" baseline="30000" dirty="0" smtClean="0">
                  <a:solidFill>
                    <a:srgbClr val="0000FF"/>
                  </a:solidFill>
                </a:rPr>
                <a:t>i-</a:t>
              </a:r>
              <a:r>
                <a:rPr lang="en-US" sz="2000" b="1" baseline="30000" dirty="0" smtClean="0">
                  <a:solidFill>
                    <a:srgbClr val="0000FF"/>
                  </a:solidFill>
                </a:rPr>
                <a:t>1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，</a:t>
              </a:r>
              <a:r>
                <a:rPr lang="en-US" sz="2000" b="1" i="1" dirty="0" err="1" smtClean="0">
                  <a:solidFill>
                    <a:srgbClr val="0000FF"/>
                  </a:solidFill>
                </a:rPr>
                <a:t>i</a:t>
              </a:r>
              <a:r>
                <a:rPr lang="en-US" sz="2000" b="1" i="1" dirty="0" smtClean="0">
                  <a:solidFill>
                    <a:srgbClr val="0000FF"/>
                  </a:solidFill>
                </a:rPr>
                <a:t> </a:t>
              </a:r>
              <a:r>
                <a:rPr lang="en-US" sz="2000" b="1" i="1" dirty="0" smtClean="0">
                  <a:solidFill>
                    <a:srgbClr val="0000FF"/>
                  </a:solidFill>
                  <a:sym typeface="Symbol"/>
                </a:rPr>
                <a:t></a:t>
              </a:r>
              <a:r>
                <a:rPr lang="en-US" sz="2000" b="1" i="1" dirty="0" smtClean="0">
                  <a:solidFill>
                    <a:srgbClr val="0000FF"/>
                  </a:solidFill>
                </a:rPr>
                <a:t> </a:t>
              </a:r>
              <a:r>
                <a:rPr lang="en-US" sz="2000" b="1" dirty="0" smtClean="0">
                  <a:solidFill>
                    <a:srgbClr val="0000FF"/>
                  </a:solidFill>
                </a:rPr>
                <a:t>1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。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71472" y="2357430"/>
            <a:ext cx="63579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</a:pP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仿宋"/>
                <a:cs typeface="Times New Roman" pitchFamily="18" charset="0"/>
              </a:rPr>
              <a:t>对任何非空的二叉树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仿宋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T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仿宋"/>
                <a:cs typeface="Times New Roman" pitchFamily="18" charset="0"/>
              </a:rPr>
              <a:t>，若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n</a:t>
            </a:r>
            <a:r>
              <a:rPr kumimoji="0" lang="en-US" altLang="zh-CN" sz="2000" b="1" i="0" u="none" strike="noStrike" cap="none" normalizeH="0" baseline="-3000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0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仿宋"/>
                <a:cs typeface="Times New Roman" pitchFamily="18" charset="0"/>
              </a:rPr>
              <a:t>表示叶结点的个数、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n</a:t>
            </a:r>
            <a:r>
              <a:rPr kumimoji="0" lang="en-US" altLang="zh-CN" sz="2000" b="1" i="0" u="none" strike="noStrike" cap="none" normalizeH="0" baseline="-3000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仿宋"/>
                <a:cs typeface="Times New Roman" pitchFamily="18" charset="0"/>
              </a:rPr>
              <a:t>是度为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仿宋"/>
                <a:cs typeface="Times New Roman" pitchFamily="18" charset="0"/>
              </a:rPr>
              <a:t>的非叶结点个数，那么两者满足关系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n</a:t>
            </a:r>
            <a:r>
              <a:rPr kumimoji="0" lang="en-US" altLang="zh-CN" sz="2000" b="1" i="0" u="none" strike="noStrike" cap="none" normalizeH="0" baseline="-3000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0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 = n</a:t>
            </a:r>
            <a:r>
              <a:rPr kumimoji="0" lang="en-US" altLang="zh-CN" sz="2000" b="1" i="0" u="none" strike="noStrike" cap="none" normalizeH="0" baseline="-3000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2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 +1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仿宋"/>
                <a:cs typeface="Times New Roman" pitchFamily="18" charset="0"/>
              </a:rPr>
              <a:t>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71472" y="1714488"/>
            <a:ext cx="6232158" cy="400110"/>
            <a:chOff x="571472" y="1714488"/>
            <a:chExt cx="6232158" cy="400110"/>
          </a:xfrm>
        </p:grpSpPr>
        <p:sp>
          <p:nvSpPr>
            <p:cNvPr id="8" name="矩形 7"/>
            <p:cNvSpPr/>
            <p:nvPr/>
          </p:nvSpPr>
          <p:spPr>
            <a:xfrm>
              <a:off x="571472" y="1714488"/>
              <a:ext cx="47099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FF"/>
                  </a:solidFill>
                  <a:sym typeface="Wingdings" pitchFamily="2" charset="2"/>
                </a:rPr>
                <a:t> </a:t>
              </a:r>
              <a:r>
                <a:rPr lang="zh-CN" altLang="en-US" sz="2000" b="1" dirty="0" smtClean="0"/>
                <a:t>深度为</a:t>
              </a:r>
              <a:r>
                <a:rPr lang="en-US" sz="2000" b="1" i="1" dirty="0" smtClean="0"/>
                <a:t>k</a:t>
              </a:r>
              <a:r>
                <a:rPr lang="zh-CN" altLang="en-US" sz="2000" b="1" dirty="0" smtClean="0"/>
                <a:t>的二叉树有最大结点总数为：</a:t>
              </a:r>
              <a:endParaRPr lang="zh-CN" altLang="en-US" sz="2000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072066" y="1714488"/>
              <a:ext cx="17315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</a:rPr>
                <a:t>2</a:t>
              </a:r>
              <a:r>
                <a:rPr lang="en-US" sz="2000" b="1" i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CN" sz="2000" b="1" i="1" baseline="30000" dirty="0" smtClean="0">
                  <a:solidFill>
                    <a:srgbClr val="0000FF"/>
                  </a:solidFill>
                </a:rPr>
                <a:t>k</a:t>
              </a:r>
              <a:r>
                <a:rPr lang="en-US" altLang="zh-CN" sz="2000" b="1" dirty="0" smtClean="0">
                  <a:solidFill>
                    <a:srgbClr val="0000FF"/>
                  </a:solidFill>
                </a:rPr>
                <a:t>-1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，</a:t>
              </a:r>
              <a:r>
                <a:rPr lang="en-US" altLang="zh-CN" sz="2000" b="1" dirty="0" smtClean="0">
                  <a:solidFill>
                    <a:srgbClr val="0000FF"/>
                  </a:solidFill>
                </a:rPr>
                <a:t>k</a:t>
              </a:r>
              <a:r>
                <a:rPr lang="en-US" sz="2000" b="1" i="1" dirty="0" smtClean="0">
                  <a:solidFill>
                    <a:srgbClr val="0000FF"/>
                  </a:solidFill>
                </a:rPr>
                <a:t> </a:t>
              </a:r>
              <a:r>
                <a:rPr lang="en-US" sz="2000" b="1" i="1" dirty="0" smtClean="0">
                  <a:solidFill>
                    <a:srgbClr val="0000FF"/>
                  </a:solidFill>
                  <a:sym typeface="Symbol"/>
                </a:rPr>
                <a:t></a:t>
              </a:r>
              <a:r>
                <a:rPr lang="en-US" sz="2000" b="1" i="1" dirty="0" smtClean="0">
                  <a:solidFill>
                    <a:srgbClr val="0000FF"/>
                  </a:solidFill>
                </a:rPr>
                <a:t> </a:t>
              </a:r>
              <a:r>
                <a:rPr lang="en-US" sz="2000" b="1" dirty="0" smtClean="0">
                  <a:solidFill>
                    <a:srgbClr val="0000FF"/>
                  </a:solidFill>
                </a:rPr>
                <a:t>1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。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43702" y="571480"/>
            <a:ext cx="2169599" cy="1708830"/>
            <a:chOff x="3535943" y="366908"/>
            <a:chExt cx="2169599" cy="1708830"/>
          </a:xfrm>
        </p:grpSpPr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4647260" y="366908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4721990" y="413180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Oval 34"/>
            <p:cNvSpPr>
              <a:spLocks noChangeArrowheads="1"/>
            </p:cNvSpPr>
            <p:nvPr/>
          </p:nvSpPr>
          <p:spPr bwMode="auto">
            <a:xfrm>
              <a:off x="3907186" y="824760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3981916" y="871033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Oval 36"/>
            <p:cNvSpPr>
              <a:spLocks noChangeArrowheads="1"/>
            </p:cNvSpPr>
            <p:nvPr/>
          </p:nvSpPr>
          <p:spPr bwMode="auto">
            <a:xfrm>
              <a:off x="5409030" y="836937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5483761" y="883209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H="1">
              <a:off x="4174769" y="632365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22" name="Oval 39"/>
            <p:cNvSpPr>
              <a:spLocks noChangeArrowheads="1"/>
            </p:cNvSpPr>
            <p:nvPr/>
          </p:nvSpPr>
          <p:spPr bwMode="auto">
            <a:xfrm>
              <a:off x="3535943" y="128261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3610674" y="132888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Oval 41"/>
            <p:cNvSpPr>
              <a:spLocks noChangeArrowheads="1"/>
            </p:cNvSpPr>
            <p:nvPr/>
          </p:nvSpPr>
          <p:spPr bwMode="auto">
            <a:xfrm>
              <a:off x="4276017" y="125095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4350748" y="129722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4155484" y="1095088"/>
              <a:ext cx="175979" cy="180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4905201" y="617752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H="1">
              <a:off x="3789063" y="1107265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4489802" y="1759949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0" name="Text Box 49"/>
            <p:cNvSpPr txBox="1">
              <a:spLocks noChangeArrowheads="1"/>
            </p:cNvSpPr>
            <p:nvPr/>
          </p:nvSpPr>
          <p:spPr bwMode="auto">
            <a:xfrm>
              <a:off x="4550951" y="1806221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K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501855" y="1555376"/>
              <a:ext cx="74731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4092807" y="1747772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4167537" y="1794044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J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 flipH="1">
              <a:off x="4307356" y="1550505"/>
              <a:ext cx="81963" cy="219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5" name="Oval 58"/>
            <p:cNvSpPr>
              <a:spLocks noChangeArrowheads="1"/>
            </p:cNvSpPr>
            <p:nvPr/>
          </p:nvSpPr>
          <p:spPr bwMode="auto">
            <a:xfrm>
              <a:off x="5040198" y="1270436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5114929" y="1316708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Line 63"/>
            <p:cNvSpPr>
              <a:spLocks noChangeShapeType="1"/>
            </p:cNvSpPr>
            <p:nvPr/>
          </p:nvSpPr>
          <p:spPr bwMode="auto">
            <a:xfrm flipH="1">
              <a:off x="5293318" y="1095088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8" name="Oval 48"/>
            <p:cNvSpPr>
              <a:spLocks noChangeArrowheads="1"/>
            </p:cNvSpPr>
            <p:nvPr/>
          </p:nvSpPr>
          <p:spPr bwMode="auto">
            <a:xfrm>
              <a:off x="5275620" y="1776185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5336769" y="1822457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dirty="0" smtClean="0">
                  <a:latin typeface="Arial" pitchFamily="34" charset="0"/>
                  <a:ea typeface="宋体" pitchFamily="2" charset="-122"/>
                </a:rPr>
                <a:t>H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>
              <a:off x="5214943" y="1571612"/>
              <a:ext cx="147462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</p:grpSp>
      <p:sp>
        <p:nvSpPr>
          <p:cNvPr id="43" name="矩形 42"/>
          <p:cNvSpPr/>
          <p:nvPr/>
        </p:nvSpPr>
        <p:spPr>
          <a:xfrm>
            <a:off x="7143768" y="2500306"/>
            <a:ext cx="1785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en-US" altLang="zh-CN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0</a:t>
            </a:r>
            <a:r>
              <a:rPr lang="en-US" altLang="zh-CN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 = 4</a:t>
            </a:r>
            <a:r>
              <a:rPr lang="zh-CN" altLang="en-US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1</a:t>
            </a:r>
            <a:r>
              <a:rPr lang="en-US" altLang="zh-CN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 = 2</a:t>
            </a:r>
            <a:r>
              <a:rPr lang="zh-CN" altLang="en-US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，</a:t>
            </a:r>
            <a:endParaRPr lang="en-US" altLang="zh-CN" b="1" dirty="0" smtClean="0">
              <a:solidFill>
                <a:srgbClr val="0000FF"/>
              </a:solidFill>
              <a:latin typeface="Calibri" pitchFamily="34" charset="0"/>
              <a:ea typeface="Courier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en-US" altLang="zh-CN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 = 3</a:t>
            </a:r>
            <a:r>
              <a:rPr lang="zh-CN" altLang="en-US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；</a:t>
            </a:r>
            <a:endParaRPr lang="en-US" altLang="zh-CN" b="1" dirty="0" smtClean="0">
              <a:solidFill>
                <a:srgbClr val="0000FF"/>
              </a:solidFill>
              <a:latin typeface="Calibri" pitchFamily="34" charset="0"/>
              <a:ea typeface="Courier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en-US" altLang="zh-CN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0</a:t>
            </a:r>
            <a:r>
              <a:rPr lang="en-US" altLang="zh-CN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 = n</a:t>
            </a:r>
            <a:r>
              <a:rPr lang="en-US" altLang="zh-CN" b="1" baseline="-30000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</a:rPr>
              <a:t> +1</a:t>
            </a:r>
            <a:endParaRPr lang="zh-CN" altLang="en-US" dirty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781080" y="3143248"/>
            <a:ext cx="6934192" cy="8617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52500" indent="-952500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证明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设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>
                <a:sym typeface="Wingdings" pitchFamily="2" charset="2"/>
              </a:rPr>
              <a:t>n</a:t>
            </a:r>
            <a:r>
              <a:rPr lang="en-US" altLang="zh-CN" sz="2000" b="1" baseline="-25000" dirty="0">
                <a:sym typeface="Wingdings" pitchFamily="2" charset="2"/>
              </a:rPr>
              <a:t>1</a:t>
            </a:r>
            <a:r>
              <a:rPr lang="en-US" altLang="zh-CN" sz="2000" b="1" dirty="0">
                <a:latin typeface="Arial" pitchFamily="34" charset="0"/>
                <a:sym typeface="Wingdings" pitchFamily="2" charset="2"/>
              </a:rPr>
              <a:t>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是度为</a:t>
            </a:r>
            <a:r>
              <a:rPr lang="en-US" altLang="zh-CN" sz="2000" b="1" dirty="0" smtClean="0">
                <a:sym typeface="Wingdings" pitchFamily="2" charset="2"/>
              </a:rPr>
              <a:t>1</a:t>
            </a:r>
            <a:r>
              <a:rPr lang="zh-CN" altLang="en-US" sz="2000" b="1" dirty="0" smtClean="0">
                <a:sym typeface="Wingdings" pitchFamily="2" charset="2"/>
              </a:rPr>
              <a:t>结点数</a:t>
            </a:r>
            <a:r>
              <a:rPr lang="en-US" altLang="zh-CN" sz="2000" b="1" dirty="0" smtClean="0">
                <a:latin typeface="Arial" pitchFamily="34" charset="0"/>
                <a:sym typeface="Wingdings" pitchFamily="2" charset="2"/>
              </a:rPr>
              <a:t>, </a:t>
            </a:r>
            <a:r>
              <a:rPr lang="en-US" altLang="zh-CN" sz="2000" b="1" i="1" dirty="0" smtClean="0">
                <a:sym typeface="Wingdings" pitchFamily="2" charset="2"/>
              </a:rPr>
              <a:t>n</a:t>
            </a:r>
            <a:r>
              <a:rPr lang="en-US" altLang="zh-CN" sz="2000" b="1" dirty="0" smtClean="0">
                <a:latin typeface="Arial" pitchFamily="34" charset="0"/>
                <a:sym typeface="Wingdings" pitchFamily="2" charset="2"/>
              </a:rPr>
              <a:t>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是总的结点数</a:t>
            </a:r>
            <a:r>
              <a:rPr lang="en-US" altLang="zh-CN" sz="2000" b="1" dirty="0" smtClean="0">
                <a:latin typeface="Arial" pitchFamily="34" charset="0"/>
                <a:sym typeface="Wingdings" pitchFamily="2" charset="2"/>
              </a:rPr>
              <a:t>. 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那么</a:t>
            </a:r>
            <a:endParaRPr lang="en-US" altLang="zh-CN" sz="2000" b="1" dirty="0">
              <a:latin typeface="Arial" pitchFamily="34" charset="0"/>
              <a:sym typeface="Wingdings" pitchFamily="2" charset="2"/>
            </a:endParaRPr>
          </a:p>
          <a:p>
            <a:pPr marL="952500" indent="-952500">
              <a:spcBef>
                <a:spcPct val="50000"/>
              </a:spcBef>
            </a:pPr>
            <a:r>
              <a:rPr lang="en-US" altLang="zh-CN" sz="2000" b="1" dirty="0">
                <a:latin typeface="Arial" pitchFamily="34" charset="0"/>
                <a:sym typeface="Wingdings" pitchFamily="2" charset="2"/>
              </a:rPr>
              <a:t>                                </a:t>
            </a:r>
            <a:r>
              <a:rPr lang="en-US" altLang="zh-CN" sz="2000" b="1" i="1" dirty="0">
                <a:sym typeface="Wingdings" pitchFamily="2" charset="2"/>
              </a:rPr>
              <a:t>n </a:t>
            </a:r>
            <a:r>
              <a:rPr lang="en-US" altLang="zh-CN" sz="2000" b="1" i="1" dirty="0" smtClean="0">
                <a:sym typeface="Wingdings" pitchFamily="2" charset="2"/>
              </a:rPr>
              <a:t>= </a:t>
            </a:r>
            <a:endParaRPr lang="en-US" altLang="zh-CN" sz="2000" b="1" i="1" dirty="0">
              <a:sym typeface="Wingdings" pitchFamily="2" charset="2"/>
            </a:endParaRPr>
          </a:p>
        </p:txBody>
      </p:sp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3624651" y="3576394"/>
          <a:ext cx="1375977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公式" r:id="rId6" imgW="736560" imgH="228600" progId="Equation.3">
                  <p:embed/>
                </p:oleObj>
              </mc:Choice>
              <mc:Fallback>
                <p:oleObj name="公式" r:id="rId6" imgW="7365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651" y="3576394"/>
                        <a:ext cx="1375977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1447800" y="4414594"/>
            <a:ext cx="6629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/>
              <a:t>设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>
                <a:sym typeface="Wingdings" pitchFamily="2" charset="2"/>
              </a:rPr>
              <a:t>B</a:t>
            </a:r>
            <a:r>
              <a:rPr lang="en-US" altLang="zh-CN" sz="2000" b="1" dirty="0">
                <a:latin typeface="Arial" pitchFamily="34" charset="0"/>
                <a:sym typeface="Wingdings" pitchFamily="2" charset="2"/>
              </a:rPr>
              <a:t>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是全部分枝数</a:t>
            </a:r>
            <a:r>
              <a:rPr lang="en-US" altLang="zh-CN" sz="2000" b="1" dirty="0" smtClean="0">
                <a:latin typeface="Arial" pitchFamily="34" charset="0"/>
                <a:sym typeface="Wingdings" pitchFamily="2" charset="2"/>
              </a:rPr>
              <a:t>. 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则</a:t>
            </a:r>
            <a:r>
              <a:rPr lang="en-US" altLang="zh-CN" sz="2000" b="1" dirty="0" smtClean="0">
                <a:latin typeface="Arial" pitchFamily="34" charset="0"/>
                <a:sym typeface="Wingdings" pitchFamily="2" charset="2"/>
              </a:rPr>
              <a:t>  </a:t>
            </a:r>
            <a:r>
              <a:rPr lang="en-US" altLang="zh-CN" sz="2000" b="1" i="1" dirty="0">
                <a:sym typeface="Wingdings" pitchFamily="2" charset="2"/>
              </a:rPr>
              <a:t>n </a:t>
            </a:r>
            <a:r>
              <a:rPr lang="en-US" altLang="zh-CN" sz="2000" b="1" dirty="0">
                <a:sym typeface="Wingdings" pitchFamily="2" charset="2"/>
              </a:rPr>
              <a:t>~</a:t>
            </a:r>
            <a:r>
              <a:rPr lang="en-US" altLang="zh-CN" sz="2000" b="1" i="1" dirty="0">
                <a:sym typeface="Wingdings" pitchFamily="2" charset="2"/>
              </a:rPr>
              <a:t> B</a:t>
            </a:r>
            <a:r>
              <a:rPr lang="en-US" altLang="zh-CN" sz="2000" b="1" dirty="0">
                <a:sym typeface="Wingdings" pitchFamily="2" charset="2"/>
              </a:rPr>
              <a:t>?</a:t>
            </a:r>
            <a:endParaRPr lang="en-US" altLang="zh-CN" sz="2000" b="1" i="1" dirty="0">
              <a:sym typeface="Wingdings" pitchFamily="2" charset="2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5214942" y="4290774"/>
            <a:ext cx="1447800" cy="5334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i="1" dirty="0"/>
              <a:t>n = B</a:t>
            </a:r>
            <a:r>
              <a:rPr lang="en-US" altLang="zh-CN" sz="2000" b="1" dirty="0"/>
              <a:t> + 1.</a:t>
            </a:r>
            <a:endParaRPr lang="en-US" altLang="zh-CN" sz="2000" b="1" i="1" dirty="0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1447800" y="4871794"/>
            <a:ext cx="6629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Arial" pitchFamily="34" charset="0"/>
              </a:rPr>
              <a:t>因为所有分枝都来自度为</a:t>
            </a:r>
            <a:r>
              <a:rPr lang="en-US" altLang="zh-CN" sz="2000" b="1" dirty="0" smtClean="0">
                <a:latin typeface="Arial" pitchFamily="34" charset="0"/>
              </a:rPr>
              <a:t>1</a:t>
            </a:r>
            <a:r>
              <a:rPr lang="zh-CN" altLang="en-US" sz="2000" b="1" dirty="0" smtClean="0">
                <a:latin typeface="Arial" pitchFamily="34" charset="0"/>
              </a:rPr>
              <a:t>或</a:t>
            </a:r>
            <a:r>
              <a:rPr lang="en-US" altLang="zh-CN" sz="2000" b="1" dirty="0" smtClean="0">
                <a:latin typeface="Arial" pitchFamily="34" charset="0"/>
              </a:rPr>
              <a:t>2</a:t>
            </a:r>
            <a:r>
              <a:rPr lang="zh-CN" altLang="en-US" sz="2000" b="1" dirty="0" smtClean="0">
                <a:latin typeface="Arial" pitchFamily="34" charset="0"/>
              </a:rPr>
              <a:t>的结点</a:t>
            </a:r>
            <a:r>
              <a:rPr lang="en-US" altLang="zh-CN" sz="2000" b="1" dirty="0" smtClean="0">
                <a:latin typeface="Arial" pitchFamily="34" charset="0"/>
              </a:rPr>
              <a:t>, </a:t>
            </a:r>
            <a:r>
              <a:rPr lang="zh-CN" altLang="en-US" sz="2000" b="1" dirty="0" smtClean="0">
                <a:latin typeface="Arial" pitchFamily="34" charset="0"/>
              </a:rPr>
              <a:t>所以 </a:t>
            </a:r>
            <a:r>
              <a:rPr lang="en-US" altLang="zh-CN" sz="2000" b="1" i="1" dirty="0" smtClean="0"/>
              <a:t>B </a:t>
            </a:r>
            <a:r>
              <a:rPr lang="en-US" altLang="zh-CN" sz="2000" b="1" i="1" dirty="0"/>
              <a:t>~ n</a:t>
            </a:r>
            <a:r>
              <a:rPr lang="en-US" altLang="zh-CN" sz="2000" b="1" baseline="-25000" dirty="0"/>
              <a:t>1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&amp;</a:t>
            </a:r>
            <a:r>
              <a:rPr lang="en-US" altLang="zh-CN" sz="2000" b="1" i="1" dirty="0"/>
              <a:t> n</a:t>
            </a:r>
            <a:r>
              <a:rPr lang="en-US" altLang="zh-CN" sz="2000" b="1" baseline="-25000" dirty="0"/>
              <a:t>2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?</a:t>
            </a:r>
            <a:endParaRPr lang="en-US" altLang="zh-CN" sz="2000" b="1" i="1" dirty="0">
              <a:sym typeface="Wingdings" pitchFamily="2" charset="2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2895600" y="5252794"/>
            <a:ext cx="1905000" cy="34448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i="1"/>
              <a:t>B = n</a:t>
            </a:r>
            <a:r>
              <a:rPr lang="en-US" altLang="zh-CN" sz="2000" b="1" baseline="-25000"/>
              <a:t>1</a:t>
            </a:r>
            <a:r>
              <a:rPr lang="en-US" altLang="zh-CN" sz="2000" b="1" i="1"/>
              <a:t> </a:t>
            </a:r>
            <a:r>
              <a:rPr lang="en-US" altLang="zh-CN" sz="2000" b="1"/>
              <a:t>+</a:t>
            </a:r>
            <a:r>
              <a:rPr lang="en-US" altLang="zh-CN" sz="2000" b="1" i="1"/>
              <a:t> </a:t>
            </a:r>
            <a:r>
              <a:rPr lang="en-US" altLang="zh-CN" sz="2000" b="1"/>
              <a:t>2 </a:t>
            </a:r>
            <a:r>
              <a:rPr lang="en-US" altLang="zh-CN" sz="2000" b="1" i="1"/>
              <a:t>n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.</a:t>
            </a:r>
            <a:r>
              <a:rPr lang="en-US" altLang="zh-CN" sz="2000" b="1" i="1"/>
              <a:t> </a:t>
            </a:r>
          </a:p>
        </p:txBody>
      </p: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6643702" y="3576394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en-US" altLang="zh-CN" sz="2000" b="1" dirty="0"/>
          </a:p>
        </p:txBody>
      </p:sp>
      <p:sp>
        <p:nvSpPr>
          <p:cNvPr id="51" name="Oval 13"/>
          <p:cNvSpPr>
            <a:spLocks noChangeArrowheads="1"/>
          </p:cNvSpPr>
          <p:nvPr/>
        </p:nvSpPr>
        <p:spPr bwMode="auto">
          <a:xfrm>
            <a:off x="6858016" y="4362212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2</a:t>
            </a:r>
            <a:endParaRPr lang="en-US" altLang="zh-CN" sz="2000" b="1"/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4876800" y="5252794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3</a:t>
            </a:r>
            <a:endParaRPr lang="en-US" altLang="zh-CN" sz="2000" b="1"/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1447800" y="5709994"/>
            <a:ext cx="36576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  <a:sym typeface="Symbol" pitchFamily="18" charset="2"/>
              </a:rPr>
              <a:t>          </a:t>
            </a:r>
            <a:r>
              <a:rPr lang="en-US" altLang="zh-CN" sz="2000" b="1" i="1">
                <a:sym typeface="Wingdings" pitchFamily="2" charset="2"/>
              </a:rPr>
              <a:t>n</a:t>
            </a:r>
            <a:r>
              <a:rPr lang="en-US" altLang="zh-CN" sz="2000" b="1" baseline="-25000">
                <a:sym typeface="Wingdings" pitchFamily="2" charset="2"/>
              </a:rPr>
              <a:t>0</a:t>
            </a:r>
            <a:r>
              <a:rPr lang="en-US" altLang="zh-CN" sz="2000" b="1">
                <a:sym typeface="Wingdings" pitchFamily="2" charset="2"/>
              </a:rPr>
              <a:t> = </a:t>
            </a:r>
            <a:r>
              <a:rPr lang="en-US" altLang="zh-CN" sz="2000" b="1" i="1">
                <a:sym typeface="Wingdings" pitchFamily="2" charset="2"/>
              </a:rPr>
              <a:t>n</a:t>
            </a:r>
            <a:r>
              <a:rPr lang="en-US" altLang="zh-CN" sz="2000" b="1" baseline="-25000">
                <a:sym typeface="Wingdings" pitchFamily="2" charset="2"/>
              </a:rPr>
              <a:t>2</a:t>
            </a:r>
            <a:r>
              <a:rPr lang="en-US" altLang="zh-CN" sz="2000" b="1">
                <a:sym typeface="Wingdings" pitchFamily="2" charset="2"/>
              </a:rPr>
              <a:t> + 1</a:t>
            </a:r>
            <a:r>
              <a:rPr lang="en-US" altLang="zh-CN" sz="2000" b="1">
                <a:latin typeface="Arial" pitchFamily="34" charset="0"/>
                <a:sym typeface="Wingdings" pitchFamily="2" charset="2"/>
              </a:rPr>
              <a:t> 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7572396" y="5715016"/>
            <a:ext cx="152400" cy="304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grpSp>
        <p:nvGrpSpPr>
          <p:cNvPr id="57" name="组合 56"/>
          <p:cNvGrpSpPr/>
          <p:nvPr/>
        </p:nvGrpSpPr>
        <p:grpSpPr>
          <a:xfrm>
            <a:off x="571472" y="3100328"/>
            <a:ext cx="5857916" cy="400110"/>
            <a:chOff x="785786" y="2214554"/>
            <a:chExt cx="5857916" cy="400110"/>
          </a:xfrm>
        </p:grpSpPr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785786" y="2214554"/>
              <a:ext cx="578647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FF"/>
                  </a:solidFill>
                  <a:sym typeface="Wingdings" pitchFamily="2" charset="2"/>
                </a:rPr>
                <a:t>  </a:t>
              </a:r>
              <a:r>
                <a:rPr lang="en-US" altLang="zh-CN" sz="2000" b="1" dirty="0" smtClean="0"/>
                <a:t>n</a:t>
              </a:r>
              <a:r>
                <a:rPr lang="zh-CN" altLang="zh-CN" sz="2000" b="1" dirty="0" smtClean="0"/>
                <a:t>个结点的完全二叉树的深度为</a:t>
              </a:r>
              <a:r>
                <a:rPr lang="en-US" altLang="zh-CN" sz="2000" b="1" dirty="0" smtClean="0"/>
                <a:t>k </a:t>
              </a:r>
              <a:r>
                <a:rPr lang="zh-CN" altLang="en-US" sz="2000" b="1" dirty="0" smtClean="0"/>
                <a:t>为</a:t>
              </a:r>
              <a:r>
                <a:rPr lang="en-US" altLang="zh-CN" sz="2000" b="1" dirty="0" smtClean="0"/>
                <a:t> </a:t>
              </a:r>
              <a:r>
                <a:rPr lang="zh-CN" altLang="en-US" sz="2000" b="1" dirty="0" smtClean="0"/>
                <a:t>：</a:t>
              </a:r>
              <a:endParaRPr lang="en-US" altLang="zh-CN" sz="2000" b="1" i="1" dirty="0">
                <a:latin typeface="Times New Roman" pitchFamily="18" charset="0"/>
              </a:endParaRPr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89609" y="2214554"/>
              <a:ext cx="1254093" cy="376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9919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43" grpId="0"/>
      <p:bldP spid="44" grpId="0" autoUpdateAnimBg="0"/>
      <p:bldP spid="44" grpId="1"/>
      <p:bldP spid="46" grpId="0" autoUpdateAnimBg="0"/>
      <p:bldP spid="46" grpId="1"/>
      <p:bldP spid="47" grpId="0" animBg="1" autoUpdateAnimBg="0"/>
      <p:bldP spid="47" grpId="1" animBg="1"/>
      <p:bldP spid="48" grpId="0" autoUpdateAnimBg="0"/>
      <p:bldP spid="48" grpId="1"/>
      <p:bldP spid="49" grpId="0" animBg="1" autoUpdateAnimBg="0"/>
      <p:bldP spid="49" grpId="1" animBg="1"/>
      <p:bldP spid="50" grpId="0" animBg="1" autoUpdateAnimBg="0"/>
      <p:bldP spid="50" grpId="1" animBg="1"/>
      <p:bldP spid="51" grpId="0" animBg="1" autoUpdateAnimBg="0"/>
      <p:bldP spid="51" grpId="1" animBg="1"/>
      <p:bldP spid="52" grpId="0" animBg="1" autoUpdateAnimBg="0"/>
      <p:bldP spid="52" grpId="1" animBg="1"/>
      <p:bldP spid="53" grpId="0" autoUpdateAnimBg="0"/>
      <p:bldP spid="53" grpId="1"/>
      <p:bldP spid="54" grpId="0" animBg="1"/>
      <p:bldP spid="5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矩形 2"/>
          <p:cNvSpPr>
            <a:spLocks noChangeArrowheads="1"/>
          </p:cNvSpPr>
          <p:nvPr/>
        </p:nvSpPr>
        <p:spPr bwMode="auto">
          <a:xfrm>
            <a:off x="500063" y="692696"/>
            <a:ext cx="7929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</a:rPr>
              <a:t>【</a:t>
            </a:r>
            <a:r>
              <a:rPr lang="zh-CN" altLang="en-US" sz="2400" b="1" dirty="0">
                <a:latin typeface="Times New Roman" pitchFamily="18" charset="0"/>
              </a:rPr>
              <a:t>定义</a:t>
            </a:r>
            <a:r>
              <a:rPr lang="en-US" altLang="zh-CN" sz="2400" b="1" dirty="0">
                <a:latin typeface="Times New Roman" pitchFamily="18" charset="0"/>
              </a:rPr>
              <a:t>】</a:t>
            </a:r>
            <a:r>
              <a:rPr lang="zh-CN" altLang="en-US" sz="2400" b="1" dirty="0" smtClean="0">
                <a:latin typeface="Times New Roman" pitchFamily="18" charset="0"/>
              </a:rPr>
              <a:t>“二叉树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</a:rPr>
              <a:t>(Binary Trees)</a:t>
            </a:r>
            <a:r>
              <a:rPr lang="en-US" altLang="zh-CN" sz="2400" b="1" dirty="0" smtClean="0">
                <a:latin typeface="Times New Roman" pitchFamily="18" charset="0"/>
              </a:rPr>
              <a:t>”</a:t>
            </a:r>
            <a:r>
              <a:rPr lang="zh-CN" altLang="en-US" sz="2400" b="1" dirty="0" smtClean="0"/>
              <a:t>抽象数据类型定义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000">
                <a:ea typeface="Courier" charset="0"/>
                <a:cs typeface="宋体" pitchFamily="2" charset="-122"/>
              </a:rPr>
              <a:t>, </a:t>
            </a:r>
            <a:endParaRPr lang="en-US" altLang="zh-CN">
              <a:ea typeface="Courier" charset="0"/>
              <a:cs typeface="宋体" pitchFamily="2" charset="-122"/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214282" y="1428736"/>
            <a:ext cx="8643998" cy="2786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类型名称</a:t>
            </a:r>
            <a:r>
              <a:rPr lang="zh-CN" altLang="en-US" sz="2000" b="1" dirty="0" smtClean="0">
                <a:solidFill>
                  <a:schemeClr val="tx2"/>
                </a:solidFill>
                <a:latin typeface="+mn-lt"/>
                <a:ea typeface="+mn-ea"/>
              </a:rPr>
              <a:t>：二叉树</a:t>
            </a:r>
            <a:r>
              <a:rPr lang="zh-CN" altLang="en-US" sz="2000" b="1" dirty="0" smtClean="0">
                <a:latin typeface="+mn-lt"/>
                <a:ea typeface="+mn-ea"/>
              </a:rPr>
              <a:t>（</a:t>
            </a:r>
            <a:r>
              <a:rPr lang="en-US" altLang="zh-CN" sz="2000" b="1" dirty="0" err="1" smtClean="0">
                <a:latin typeface="+mn-lt"/>
                <a:ea typeface="+mn-ea"/>
              </a:rPr>
              <a:t>BinTree</a:t>
            </a:r>
            <a:r>
              <a:rPr lang="zh-CN" altLang="en-US" sz="2000" b="1" dirty="0" smtClean="0">
                <a:latin typeface="+mn-lt"/>
                <a:ea typeface="+mn-ea"/>
              </a:rPr>
              <a:t>）</a:t>
            </a:r>
            <a:endParaRPr lang="zh-CN" altLang="en-US" sz="2000" b="1" dirty="0"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数据对象集</a:t>
            </a:r>
            <a:r>
              <a:rPr lang="zh-CN" altLang="en-US" sz="2000" b="1" dirty="0" smtClean="0">
                <a:solidFill>
                  <a:schemeClr val="tx2"/>
                </a:solidFill>
                <a:latin typeface="+mn-lt"/>
                <a:ea typeface="+mn-ea"/>
              </a:rPr>
              <a:t>：</a:t>
            </a:r>
            <a:r>
              <a:rPr lang="zh-CN" altLang="en-US" sz="2000" b="1" dirty="0" smtClean="0"/>
              <a:t>一个有穷的结点集合。这个集合可以为空，若不为空，则它是由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根结点和其左、右二叉子树</a:t>
            </a:r>
            <a:r>
              <a:rPr lang="zh-CN" altLang="en-US" sz="2000" b="1" dirty="0" smtClean="0"/>
              <a:t>组成。</a:t>
            </a:r>
            <a:endParaRPr lang="zh-CN" altLang="en-US" sz="20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操作集</a:t>
            </a:r>
            <a:r>
              <a:rPr lang="zh-CN" altLang="en-US" sz="2000" b="1" dirty="0" smtClean="0">
                <a:solidFill>
                  <a:schemeClr val="tx2"/>
                </a:solidFill>
                <a:latin typeface="+mn-lt"/>
                <a:ea typeface="+mn-ea"/>
              </a:rPr>
              <a:t>：</a:t>
            </a:r>
            <a:r>
              <a:rPr lang="zh-CN" altLang="en-US" sz="2000" b="1" dirty="0" smtClean="0"/>
              <a:t>对于所有 </a:t>
            </a:r>
            <a:r>
              <a:rPr lang="en-US" sz="2000" b="1" dirty="0" smtClean="0"/>
              <a:t>BT</a:t>
            </a:r>
            <a:r>
              <a:rPr lang="en-US" sz="2000" b="1" dirty="0" smtClean="0">
                <a:sym typeface="Symbol"/>
              </a:rPr>
              <a:t>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BinTree</a:t>
            </a:r>
            <a:r>
              <a:rPr lang="zh-CN" altLang="en-US" sz="2000" b="1" dirty="0" smtClean="0"/>
              <a:t>，重要的操作</a:t>
            </a:r>
            <a:r>
              <a:rPr lang="zh-CN" altLang="en-US" sz="2000" b="1" dirty="0" smtClean="0">
                <a:latin typeface="+mn-lt"/>
                <a:ea typeface="+mn-ea"/>
              </a:rPr>
              <a:t>有</a:t>
            </a:r>
            <a:r>
              <a:rPr lang="zh-CN" altLang="en-US" sz="2000" b="1" dirty="0">
                <a:latin typeface="+mn-lt"/>
                <a:ea typeface="+mn-ea"/>
              </a:rPr>
              <a:t>：</a:t>
            </a:r>
          </a:p>
          <a:p>
            <a:pPr lvl="0">
              <a:defRPr/>
            </a:pPr>
            <a:r>
              <a:rPr lang="en-US" sz="2000" b="1" dirty="0">
                <a:latin typeface="+mn-lt"/>
                <a:ea typeface="+mn-ea"/>
              </a:rPr>
              <a:t>1</a:t>
            </a:r>
            <a:r>
              <a:rPr lang="zh-CN" altLang="en-US" sz="2000" b="1" dirty="0" smtClean="0">
                <a:latin typeface="+mn-lt"/>
                <a:ea typeface="+mn-ea"/>
              </a:rPr>
              <a:t>、</a:t>
            </a:r>
            <a:r>
              <a:rPr lang="en-US" sz="2000" b="1" dirty="0" err="1" smtClean="0">
                <a:solidFill>
                  <a:srgbClr val="0000FF"/>
                </a:solidFill>
              </a:rPr>
              <a:t>bool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IsEmpty</a:t>
            </a:r>
            <a:r>
              <a:rPr lang="en-US" sz="2000" b="1" dirty="0" smtClean="0">
                <a:solidFill>
                  <a:srgbClr val="0000FF"/>
                </a:solidFill>
              </a:rPr>
              <a:t>( </a:t>
            </a:r>
            <a:r>
              <a:rPr lang="en-US" sz="2000" b="1" dirty="0" err="1" smtClean="0">
                <a:solidFill>
                  <a:srgbClr val="0000FF"/>
                </a:solidFill>
              </a:rPr>
              <a:t>BinTree</a:t>
            </a:r>
            <a:r>
              <a:rPr lang="en-US" sz="2000" b="1" dirty="0" smtClean="0">
                <a:solidFill>
                  <a:srgbClr val="0000FF"/>
                </a:solidFill>
              </a:rPr>
              <a:t> BT )</a:t>
            </a:r>
            <a:r>
              <a:rPr lang="zh-CN" altLang="en-US" sz="2000" b="1" dirty="0" smtClean="0"/>
              <a:t>： 若</a:t>
            </a:r>
            <a:r>
              <a:rPr lang="en-US" sz="2000" b="1" dirty="0" smtClean="0"/>
              <a:t>BT</a:t>
            </a:r>
            <a:r>
              <a:rPr lang="zh-CN" altLang="en-US" sz="2000" b="1" dirty="0" smtClean="0"/>
              <a:t>为空返回</a:t>
            </a:r>
            <a:r>
              <a:rPr lang="en-US" sz="2000" b="1" dirty="0" smtClean="0"/>
              <a:t>true; </a:t>
            </a:r>
            <a:r>
              <a:rPr lang="zh-CN" altLang="en-US" sz="2000" b="1" dirty="0" smtClean="0"/>
              <a:t>否则返回</a:t>
            </a:r>
            <a:r>
              <a:rPr lang="en-US" sz="2000" b="1" dirty="0" smtClean="0"/>
              <a:t>false</a:t>
            </a:r>
            <a:r>
              <a:rPr lang="zh-CN" altLang="en-US" sz="2000" b="1" dirty="0" smtClean="0"/>
              <a:t>；</a:t>
            </a:r>
            <a:endParaRPr lang="zh-CN" altLang="en-US" sz="2000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</a:rPr>
              <a:t>2</a:t>
            </a:r>
            <a:r>
              <a:rPr lang="zh-CN" altLang="en-US" sz="2000" b="1" dirty="0" smtClean="0">
                <a:latin typeface="+mn-lt"/>
                <a:ea typeface="+mn-ea"/>
              </a:rPr>
              <a:t>、</a:t>
            </a:r>
            <a:r>
              <a:rPr lang="en-US" sz="2000" b="1" dirty="0" smtClean="0">
                <a:solidFill>
                  <a:srgbClr val="0000FF"/>
                </a:solidFill>
              </a:rPr>
              <a:t>void Traversal( </a:t>
            </a:r>
            <a:r>
              <a:rPr lang="en-US" sz="2000" b="1" dirty="0" err="1" smtClean="0">
                <a:solidFill>
                  <a:srgbClr val="0000FF"/>
                </a:solidFill>
              </a:rPr>
              <a:t>BinTree</a:t>
            </a:r>
            <a:r>
              <a:rPr lang="en-US" sz="2000" b="1" dirty="0" smtClean="0">
                <a:solidFill>
                  <a:srgbClr val="0000FF"/>
                </a:solidFill>
              </a:rPr>
              <a:t> BT )</a:t>
            </a:r>
            <a:r>
              <a:rPr lang="zh-CN" altLang="en-US" sz="2000" b="1" dirty="0" smtClean="0"/>
              <a:t>：二叉树的遍历，即按某一顺序访问二叉树中的每个结点仅一次</a:t>
            </a:r>
            <a:r>
              <a:rPr lang="zh-CN" altLang="en-US" sz="2000" b="1" dirty="0" smtClean="0">
                <a:latin typeface="+mn-lt"/>
                <a:ea typeface="+mn-ea"/>
              </a:rPr>
              <a:t>；</a:t>
            </a:r>
            <a:endParaRPr lang="zh-CN" altLang="en-US" sz="2000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</a:rPr>
              <a:t>3</a:t>
            </a:r>
            <a:r>
              <a:rPr lang="zh-CN" altLang="en-US" sz="2000" b="1" dirty="0" smtClean="0">
                <a:latin typeface="+mn-lt"/>
                <a:ea typeface="+mn-ea"/>
              </a:rPr>
              <a:t>、</a:t>
            </a:r>
            <a:r>
              <a:rPr lang="en-US" sz="2000" b="1" dirty="0" err="1" smtClean="0">
                <a:solidFill>
                  <a:srgbClr val="0000FF"/>
                </a:solidFill>
              </a:rPr>
              <a:t>BinTree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CreatBinTree</a:t>
            </a:r>
            <a:r>
              <a:rPr lang="en-US" sz="2000" b="1" dirty="0" smtClean="0">
                <a:solidFill>
                  <a:srgbClr val="0000FF"/>
                </a:solidFill>
              </a:rPr>
              <a:t>( )</a:t>
            </a:r>
            <a:r>
              <a:rPr lang="zh-CN" altLang="en-US" sz="2000" b="1" dirty="0" smtClean="0"/>
              <a:t>：创建一个二叉树</a:t>
            </a:r>
            <a:r>
              <a:rPr lang="zh-CN" altLang="en-US" sz="2000" b="1" dirty="0" smtClean="0">
                <a:latin typeface="+mn-lt"/>
                <a:ea typeface="+mn-ea"/>
              </a:rPr>
              <a:t>。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二叉树的操作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16024" y="4581128"/>
            <a:ext cx="8920472" cy="1643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+mn-lt"/>
                <a:ea typeface="+mn-ea"/>
              </a:rPr>
              <a:t>常用的遍历方法有：</a:t>
            </a:r>
            <a:endParaRPr lang="en-US" b="1" dirty="0" smtClean="0">
              <a:latin typeface="+mn-lt"/>
              <a:ea typeface="+mn-ea"/>
            </a:endParaRPr>
          </a:p>
          <a:p>
            <a:pPr>
              <a:defRPr/>
            </a:pPr>
            <a:r>
              <a:rPr lang="en-US" b="1" dirty="0" smtClean="0">
                <a:latin typeface="+mn-lt"/>
                <a:ea typeface="+mn-ea"/>
              </a:rPr>
              <a:t>1</a:t>
            </a:r>
            <a:r>
              <a:rPr lang="zh-CN" altLang="en-US" b="1" dirty="0" smtClean="0">
                <a:latin typeface="+mn-lt"/>
                <a:ea typeface="+mn-ea"/>
              </a:rPr>
              <a:t>、</a:t>
            </a:r>
            <a:r>
              <a:rPr lang="en-US" b="1" dirty="0" smtClean="0">
                <a:solidFill>
                  <a:srgbClr val="0000FF"/>
                </a:solidFill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</a:rPr>
              <a:t>InOrderTraversal</a:t>
            </a:r>
            <a:r>
              <a:rPr lang="en-US" b="1" dirty="0" smtClean="0">
                <a:solidFill>
                  <a:srgbClr val="0000FF"/>
                </a:solidFill>
              </a:rPr>
              <a:t>( </a:t>
            </a:r>
            <a:r>
              <a:rPr lang="en-US" b="1" dirty="0" err="1" smtClean="0">
                <a:solidFill>
                  <a:srgbClr val="0000FF"/>
                </a:solidFill>
              </a:rPr>
              <a:t>BinTree</a:t>
            </a:r>
            <a:r>
              <a:rPr lang="en-US" b="1" dirty="0" smtClean="0">
                <a:solidFill>
                  <a:srgbClr val="0000FF"/>
                </a:solidFill>
              </a:rPr>
              <a:t> BT )</a:t>
            </a:r>
            <a:r>
              <a:rPr lang="zh-CN" altLang="en-US" b="1" dirty="0" smtClean="0">
                <a:solidFill>
                  <a:srgbClr val="0000FF"/>
                </a:solidFill>
              </a:rPr>
              <a:t>：</a:t>
            </a:r>
            <a:r>
              <a:rPr lang="zh-CN" altLang="en-US" b="1" dirty="0" smtClean="0"/>
              <a:t>根结点的访问次序在左、右子树之间；</a:t>
            </a:r>
            <a:endParaRPr lang="zh-CN" altLang="en-US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ea typeface="+mn-ea"/>
              </a:rPr>
              <a:t>2</a:t>
            </a:r>
            <a:r>
              <a:rPr lang="zh-CN" altLang="en-US" b="1" dirty="0" smtClean="0">
                <a:latin typeface="+mn-lt"/>
                <a:ea typeface="+mn-ea"/>
              </a:rPr>
              <a:t>、</a:t>
            </a:r>
            <a:r>
              <a:rPr lang="en-US" b="1" dirty="0" smtClean="0">
                <a:solidFill>
                  <a:srgbClr val="0000FF"/>
                </a:solidFill>
              </a:rPr>
              <a:t>void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Pre</a:t>
            </a:r>
            <a:r>
              <a:rPr lang="en-US" b="1" dirty="0" err="1" smtClean="0">
                <a:solidFill>
                  <a:srgbClr val="0000FF"/>
                </a:solidFill>
              </a:rPr>
              <a:t>OrderTraversal</a:t>
            </a:r>
            <a:r>
              <a:rPr lang="en-US" b="1" dirty="0" smtClean="0">
                <a:solidFill>
                  <a:srgbClr val="0000FF"/>
                </a:solidFill>
              </a:rPr>
              <a:t>( </a:t>
            </a:r>
            <a:r>
              <a:rPr lang="en-US" b="1" dirty="0" err="1" smtClean="0">
                <a:solidFill>
                  <a:srgbClr val="0000FF"/>
                </a:solidFill>
              </a:rPr>
              <a:t>BinTree</a:t>
            </a:r>
            <a:r>
              <a:rPr lang="en-US" b="1" dirty="0" smtClean="0">
                <a:solidFill>
                  <a:srgbClr val="0000FF"/>
                </a:solidFill>
              </a:rPr>
              <a:t> BT )</a:t>
            </a:r>
            <a:r>
              <a:rPr lang="zh-CN" altLang="en-US" b="1" dirty="0" smtClean="0"/>
              <a:t>：根结点的访问次序在左、右子树之前；</a:t>
            </a:r>
            <a:endParaRPr lang="zh-CN" altLang="en-US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ea typeface="+mn-ea"/>
              </a:rPr>
              <a:t>3</a:t>
            </a:r>
            <a:r>
              <a:rPr lang="zh-CN" altLang="en-US" b="1" dirty="0" smtClean="0">
                <a:latin typeface="+mn-lt"/>
                <a:ea typeface="+mn-ea"/>
              </a:rPr>
              <a:t>、</a:t>
            </a:r>
            <a:r>
              <a:rPr lang="en-US" b="1" dirty="0" smtClean="0">
                <a:solidFill>
                  <a:srgbClr val="0000FF"/>
                </a:solidFill>
              </a:rPr>
              <a:t> void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Post</a:t>
            </a:r>
            <a:r>
              <a:rPr lang="en-US" b="1" dirty="0" err="1" smtClean="0">
                <a:solidFill>
                  <a:srgbClr val="0000FF"/>
                </a:solidFill>
              </a:rPr>
              <a:t>OrderTraversal</a:t>
            </a:r>
            <a:r>
              <a:rPr lang="en-US" b="1" dirty="0" smtClean="0">
                <a:solidFill>
                  <a:srgbClr val="0000FF"/>
                </a:solidFill>
              </a:rPr>
              <a:t>( </a:t>
            </a:r>
            <a:r>
              <a:rPr lang="en-US" b="1" dirty="0" err="1" smtClean="0">
                <a:solidFill>
                  <a:srgbClr val="0000FF"/>
                </a:solidFill>
              </a:rPr>
              <a:t>BinTree</a:t>
            </a:r>
            <a:r>
              <a:rPr lang="en-US" b="1" dirty="0" smtClean="0">
                <a:solidFill>
                  <a:srgbClr val="0000FF"/>
                </a:solidFill>
              </a:rPr>
              <a:t> BT )</a:t>
            </a:r>
            <a:r>
              <a:rPr lang="zh-CN" altLang="en-US" b="1" dirty="0" smtClean="0"/>
              <a:t>：根结点的访问次序在左、右子树之后 </a:t>
            </a:r>
            <a:r>
              <a:rPr lang="zh-CN" altLang="en-US" b="1" dirty="0" smtClean="0">
                <a:latin typeface="+mn-lt"/>
                <a:ea typeface="+mn-ea"/>
              </a:rPr>
              <a:t>。</a:t>
            </a:r>
            <a:endParaRPr lang="en-US" altLang="zh-CN" b="1" dirty="0" smtClean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4</a:t>
            </a:r>
            <a:r>
              <a:rPr lang="zh-CN" altLang="en-US" b="1" dirty="0" smtClean="0"/>
              <a:t>、</a:t>
            </a:r>
            <a:r>
              <a:rPr lang="en-US" b="1" dirty="0" smtClean="0">
                <a:solidFill>
                  <a:srgbClr val="0000FF"/>
                </a:solidFill>
              </a:rPr>
              <a:t> void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Level</a:t>
            </a:r>
            <a:r>
              <a:rPr lang="en-US" b="1" dirty="0" err="1" smtClean="0">
                <a:solidFill>
                  <a:srgbClr val="0000FF"/>
                </a:solidFill>
              </a:rPr>
              <a:t>OrderTraversal</a:t>
            </a:r>
            <a:r>
              <a:rPr lang="en-US" b="1" dirty="0" smtClean="0">
                <a:solidFill>
                  <a:srgbClr val="0000FF"/>
                </a:solidFill>
              </a:rPr>
              <a:t>( </a:t>
            </a:r>
            <a:r>
              <a:rPr lang="en-US" b="1" dirty="0" err="1" smtClean="0">
                <a:solidFill>
                  <a:srgbClr val="0000FF"/>
                </a:solidFill>
              </a:rPr>
              <a:t>BinTree</a:t>
            </a:r>
            <a:r>
              <a:rPr lang="en-US" b="1" dirty="0" smtClean="0">
                <a:solidFill>
                  <a:srgbClr val="0000FF"/>
                </a:solidFill>
              </a:rPr>
              <a:t> BT )</a:t>
            </a:r>
            <a:r>
              <a:rPr lang="zh-CN" altLang="en-US" b="1" dirty="0" smtClean="0"/>
              <a:t>：按层从小到大、从左到右的次序遍历。</a:t>
            </a:r>
            <a:endParaRPr lang="zh-CN" altLang="en-US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2551" y="837488"/>
            <a:ext cx="3010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en-US" sz="2400" b="1" dirty="0" smtClean="0"/>
              <a:t>二叉树</a:t>
            </a:r>
            <a:r>
              <a:rPr lang="zh-CN" altLang="en-US" sz="2400" b="1" dirty="0"/>
              <a:t>的存储结构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928662" y="146962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.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顺</a:t>
            </a:r>
            <a:r>
              <a:rPr lang="zh-CN" altLang="en-US" sz="2000" b="1" dirty="0">
                <a:solidFill>
                  <a:srgbClr val="0000FF"/>
                </a:solidFill>
              </a:rPr>
              <a:t>序</a:t>
            </a:r>
            <a:r>
              <a:rPr lang="zh-CN" altLang="en-US" sz="2000" b="1" dirty="0"/>
              <a:t>存储结构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8662" y="1869732"/>
            <a:ext cx="7429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完全二叉树</a:t>
            </a:r>
            <a:r>
              <a:rPr lang="zh-CN" altLang="en-US" sz="2000" b="1" dirty="0" smtClean="0"/>
              <a:t>最适合这种存储结构。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n</a:t>
            </a:r>
            <a:r>
              <a:rPr lang="zh-CN" altLang="en-US" sz="2000" b="1" dirty="0" smtClean="0">
                <a:sym typeface="Wingdings" pitchFamily="2" charset="2"/>
              </a:rPr>
              <a:t>个结点的</a:t>
            </a:r>
            <a:r>
              <a:rPr lang="zh-CN" altLang="en-US" sz="2000" b="1" dirty="0" smtClean="0"/>
              <a:t>完全二叉树的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结点父子关系</a:t>
            </a:r>
            <a:r>
              <a:rPr lang="zh-CN" altLang="en-US" sz="2000" b="1" dirty="0" smtClean="0"/>
              <a:t>，简单地由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序列号</a:t>
            </a:r>
            <a:r>
              <a:rPr lang="zh-CN" altLang="en-US" sz="2000" b="1" dirty="0" smtClean="0"/>
              <a:t>决定：</a:t>
            </a:r>
            <a:endParaRPr lang="zh-CN" altLang="en-US" sz="20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35" y="4012872"/>
            <a:ext cx="2862879" cy="200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143636" y="6156012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(a</a:t>
            </a:r>
            <a:r>
              <a:rPr lang="en-US" altLang="zh-CN" b="1" dirty="0" smtClean="0"/>
              <a:t>) </a:t>
            </a:r>
            <a:r>
              <a:rPr lang="zh-CN" altLang="en-US" b="1" dirty="0" smtClean="0">
                <a:solidFill>
                  <a:srgbClr val="0000FF"/>
                </a:solidFill>
              </a:rPr>
              <a:t>完全</a:t>
            </a:r>
            <a:r>
              <a:rPr lang="zh-CN" altLang="en-US" b="1" dirty="0"/>
              <a:t>二叉树</a:t>
            </a:r>
          </a:p>
        </p:txBody>
      </p:sp>
      <p:sp>
        <p:nvSpPr>
          <p:cNvPr id="10" name="矩形 9"/>
          <p:cNvSpPr/>
          <p:nvPr/>
        </p:nvSpPr>
        <p:spPr>
          <a:xfrm>
            <a:off x="1357290" y="6084574"/>
            <a:ext cx="255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(b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相应的</a:t>
            </a:r>
            <a:r>
              <a:rPr lang="zh-CN" altLang="zh-CN" b="1" dirty="0" smtClean="0">
                <a:solidFill>
                  <a:srgbClr val="0000FF"/>
                </a:solidFill>
              </a:rPr>
              <a:t>顺序</a:t>
            </a:r>
            <a:r>
              <a:rPr lang="zh-CN" altLang="zh-CN" b="1" dirty="0"/>
              <a:t>存储结构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1142976" y="2584112"/>
            <a:ext cx="5500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、非根结点（序号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&gt; 1</a:t>
            </a:r>
            <a:r>
              <a:rPr lang="zh-CN" altLang="en-US" b="1" dirty="0" smtClean="0"/>
              <a:t>）的</a:t>
            </a:r>
            <a:r>
              <a:rPr lang="zh-CN" altLang="en-US" b="1" dirty="0" smtClean="0">
                <a:solidFill>
                  <a:srgbClr val="0000FF"/>
                </a:solidFill>
              </a:rPr>
              <a:t>父结点</a:t>
            </a:r>
            <a:r>
              <a:rPr lang="zh-CN" altLang="en-US" b="1" dirty="0" smtClean="0"/>
              <a:t>的序号是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</a:t>
            </a:r>
            <a:r>
              <a:rPr lang="en-US" b="1" dirty="0" err="1" smtClean="0">
                <a:solidFill>
                  <a:srgbClr val="0000FF"/>
                </a:solidFill>
              </a:rPr>
              <a:t>i</a:t>
            </a:r>
            <a:r>
              <a:rPr lang="en-US" b="1" dirty="0" smtClean="0">
                <a:solidFill>
                  <a:srgbClr val="0000FF"/>
                </a:solidFill>
              </a:rPr>
              <a:t> / 2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;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2976" y="3009351"/>
            <a:ext cx="5357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、结点（序号为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）的</a:t>
            </a:r>
            <a:r>
              <a:rPr lang="zh-CN" altLang="en-US" b="1" dirty="0" smtClean="0">
                <a:solidFill>
                  <a:srgbClr val="0000FF"/>
                </a:solidFill>
              </a:rPr>
              <a:t>左孩子</a:t>
            </a:r>
            <a:r>
              <a:rPr lang="zh-CN" altLang="en-US" b="1" dirty="0" smtClean="0"/>
              <a:t>结点的序号是 </a:t>
            </a:r>
            <a:r>
              <a:rPr lang="en-US" b="1" dirty="0" smtClean="0">
                <a:solidFill>
                  <a:srgbClr val="0000FF"/>
                </a:solidFill>
              </a:rPr>
              <a:t> 2</a:t>
            </a:r>
            <a:r>
              <a:rPr lang="en-US" altLang="zh-CN" b="1" dirty="0" smtClean="0">
                <a:solidFill>
                  <a:srgbClr val="0000FF"/>
                </a:solidFill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</a:rPr>
              <a:t>，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b="1" dirty="0" smtClean="0"/>
              <a:t>               </a:t>
            </a:r>
            <a:r>
              <a:rPr lang="zh-CN" altLang="en-US" b="1" dirty="0" smtClean="0"/>
              <a:t>（若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&lt;= n</a:t>
            </a:r>
            <a:r>
              <a:rPr lang="zh-CN" altLang="en-US" b="1" dirty="0" smtClean="0"/>
              <a:t>，否则没有左孩子）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;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2976" y="3652293"/>
            <a:ext cx="5357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、结点（序号为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）的</a:t>
            </a:r>
            <a:r>
              <a:rPr lang="zh-CN" altLang="en-US" b="1" dirty="0" smtClean="0">
                <a:solidFill>
                  <a:srgbClr val="0000FF"/>
                </a:solidFill>
              </a:rPr>
              <a:t>右孩子</a:t>
            </a:r>
            <a:r>
              <a:rPr lang="zh-CN" altLang="en-US" b="1" dirty="0" smtClean="0"/>
              <a:t>结点的序号是 </a:t>
            </a:r>
            <a:r>
              <a:rPr lang="en-US" b="1" dirty="0" smtClean="0">
                <a:solidFill>
                  <a:srgbClr val="0000FF"/>
                </a:solidFill>
              </a:rPr>
              <a:t> 2</a:t>
            </a:r>
            <a:r>
              <a:rPr lang="en-US" altLang="zh-CN" b="1" dirty="0" smtClean="0">
                <a:solidFill>
                  <a:srgbClr val="0000FF"/>
                </a:solidFill>
              </a:rPr>
              <a:t>i+1</a:t>
            </a:r>
            <a:r>
              <a:rPr lang="zh-CN" altLang="en-US" b="1" dirty="0" smtClean="0">
                <a:solidFill>
                  <a:srgbClr val="0000FF"/>
                </a:solidFill>
              </a:rPr>
              <a:t>，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b="1" dirty="0" smtClean="0"/>
              <a:t>               </a:t>
            </a:r>
            <a:r>
              <a:rPr lang="zh-CN" altLang="en-US" b="1" dirty="0" smtClean="0"/>
              <a:t>（若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+1&lt;= n</a:t>
            </a:r>
            <a:r>
              <a:rPr lang="zh-CN" altLang="en-US" b="1" dirty="0" smtClean="0"/>
              <a:t>，否则没有右孩子）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;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51437"/>
              </p:ext>
            </p:extLst>
          </p:nvPr>
        </p:nvGraphicFramePr>
        <p:xfrm>
          <a:off x="928662" y="5025390"/>
          <a:ext cx="3929705" cy="487680"/>
        </p:xfrm>
        <a:graphic>
          <a:graphicData uri="http://schemas.openxmlformats.org/drawingml/2006/table">
            <a:tbl>
              <a:tblPr/>
              <a:tblGrid>
                <a:gridCol w="6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0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5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Calibri"/>
                          <a:ea typeface="宋体"/>
                          <a:cs typeface="Times New Roman"/>
                        </a:rPr>
                        <a:t>数据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O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M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Q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W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K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Calibri"/>
                          <a:ea typeface="宋体"/>
                          <a:cs typeface="Times New Roman"/>
                        </a:rPr>
                        <a:t>编号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6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6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6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6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36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5" name="Group 3"/>
          <p:cNvGrpSpPr>
            <a:grpSpLocks/>
          </p:cNvGrpSpPr>
          <p:nvPr/>
        </p:nvGrpSpPr>
        <p:grpSpPr bwMode="auto">
          <a:xfrm>
            <a:off x="1928794" y="1660150"/>
            <a:ext cx="5715040" cy="1928826"/>
            <a:chOff x="2724" y="12627"/>
            <a:chExt cx="6882" cy="2342"/>
          </a:xfrm>
        </p:grpSpPr>
        <p:grpSp>
          <p:nvGrpSpPr>
            <p:cNvPr id="95236" name="Group 4"/>
            <p:cNvGrpSpPr>
              <a:grpSpLocks/>
            </p:cNvGrpSpPr>
            <p:nvPr/>
          </p:nvGrpSpPr>
          <p:grpSpPr bwMode="auto">
            <a:xfrm>
              <a:off x="2724" y="12809"/>
              <a:ext cx="2238" cy="2007"/>
              <a:chOff x="2829" y="2879"/>
              <a:chExt cx="2238" cy="2007"/>
            </a:xfrm>
          </p:grpSpPr>
          <p:sp>
            <p:nvSpPr>
              <p:cNvPr id="95237" name="Oval 5"/>
              <p:cNvSpPr>
                <a:spLocks noChangeArrowheads="1"/>
              </p:cNvSpPr>
              <p:nvPr/>
            </p:nvSpPr>
            <p:spPr bwMode="auto">
              <a:xfrm>
                <a:off x="3750" y="2879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38" name="Text Box 6"/>
              <p:cNvSpPr txBox="1">
                <a:spLocks noChangeArrowheads="1"/>
              </p:cNvSpPr>
              <p:nvPr/>
            </p:nvSpPr>
            <p:spPr bwMode="auto">
              <a:xfrm>
                <a:off x="3843" y="2936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A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39" name="Oval 7"/>
              <p:cNvSpPr>
                <a:spLocks noChangeArrowheads="1"/>
              </p:cNvSpPr>
              <p:nvPr/>
            </p:nvSpPr>
            <p:spPr bwMode="auto">
              <a:xfrm>
                <a:off x="2829" y="3443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40" name="Text Box 8"/>
              <p:cNvSpPr txBox="1">
                <a:spLocks noChangeArrowheads="1"/>
              </p:cNvSpPr>
              <p:nvPr/>
            </p:nvSpPr>
            <p:spPr bwMode="auto">
              <a:xfrm>
                <a:off x="2922" y="3500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B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41" name="Oval 9"/>
              <p:cNvSpPr>
                <a:spLocks noChangeArrowheads="1"/>
              </p:cNvSpPr>
              <p:nvPr/>
            </p:nvSpPr>
            <p:spPr bwMode="auto">
              <a:xfrm>
                <a:off x="4698" y="3458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42" name="Text Box 10"/>
              <p:cNvSpPr txBox="1">
                <a:spLocks noChangeArrowheads="1"/>
              </p:cNvSpPr>
              <p:nvPr/>
            </p:nvSpPr>
            <p:spPr bwMode="auto">
              <a:xfrm>
                <a:off x="4791" y="3515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O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43" name="Line 11"/>
              <p:cNvSpPr>
                <a:spLocks noChangeShapeType="1"/>
              </p:cNvSpPr>
              <p:nvPr/>
            </p:nvSpPr>
            <p:spPr bwMode="auto">
              <a:xfrm flipH="1">
                <a:off x="3162" y="3206"/>
                <a:ext cx="666" cy="3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44" name="Line 12"/>
              <p:cNvSpPr>
                <a:spLocks noChangeShapeType="1"/>
              </p:cNvSpPr>
              <p:nvPr/>
            </p:nvSpPr>
            <p:spPr bwMode="auto">
              <a:xfrm>
                <a:off x="4071" y="3188"/>
                <a:ext cx="666" cy="3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45" name="Oval 13"/>
              <p:cNvSpPr>
                <a:spLocks noChangeArrowheads="1"/>
              </p:cNvSpPr>
              <p:nvPr/>
            </p:nvSpPr>
            <p:spPr bwMode="auto">
              <a:xfrm>
                <a:off x="4239" y="3992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46" name="Text Box 14"/>
              <p:cNvSpPr txBox="1">
                <a:spLocks noChangeArrowheads="1"/>
              </p:cNvSpPr>
              <p:nvPr/>
            </p:nvSpPr>
            <p:spPr bwMode="auto">
              <a:xfrm>
                <a:off x="4332" y="4049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M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47" name="Line 15"/>
              <p:cNvSpPr>
                <a:spLocks noChangeShapeType="1"/>
              </p:cNvSpPr>
              <p:nvPr/>
            </p:nvSpPr>
            <p:spPr bwMode="auto">
              <a:xfrm flipH="1">
                <a:off x="4554" y="3776"/>
                <a:ext cx="210" cy="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48" name="Oval 16"/>
              <p:cNvSpPr>
                <a:spLocks noChangeArrowheads="1"/>
              </p:cNvSpPr>
              <p:nvPr/>
            </p:nvSpPr>
            <p:spPr bwMode="auto">
              <a:xfrm>
                <a:off x="4542" y="4517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49" name="Text Box 17"/>
              <p:cNvSpPr txBox="1">
                <a:spLocks noChangeArrowheads="1"/>
              </p:cNvSpPr>
              <p:nvPr/>
            </p:nvSpPr>
            <p:spPr bwMode="auto">
              <a:xfrm>
                <a:off x="4635" y="4574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C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50" name="Line 18"/>
              <p:cNvSpPr>
                <a:spLocks noChangeShapeType="1"/>
              </p:cNvSpPr>
              <p:nvPr/>
            </p:nvSpPr>
            <p:spPr bwMode="auto">
              <a:xfrm>
                <a:off x="4536" y="4334"/>
                <a:ext cx="69" cy="2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</p:grpSp>
        <p:grpSp>
          <p:nvGrpSpPr>
            <p:cNvPr id="95251" name="Group 19"/>
            <p:cNvGrpSpPr>
              <a:grpSpLocks/>
            </p:cNvGrpSpPr>
            <p:nvPr/>
          </p:nvGrpSpPr>
          <p:grpSpPr bwMode="auto">
            <a:xfrm>
              <a:off x="5997" y="12627"/>
              <a:ext cx="3609" cy="2342"/>
              <a:chOff x="6372" y="2622"/>
              <a:chExt cx="3609" cy="2342"/>
            </a:xfrm>
          </p:grpSpPr>
          <p:sp>
            <p:nvSpPr>
              <p:cNvPr id="95252" name="Text Box 20"/>
              <p:cNvSpPr txBox="1">
                <a:spLocks noChangeArrowheads="1"/>
              </p:cNvSpPr>
              <p:nvPr/>
            </p:nvSpPr>
            <p:spPr bwMode="auto">
              <a:xfrm>
                <a:off x="8413" y="2622"/>
                <a:ext cx="135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53" name="Text Box 21"/>
              <p:cNvSpPr txBox="1">
                <a:spLocks noChangeArrowheads="1"/>
              </p:cNvSpPr>
              <p:nvPr/>
            </p:nvSpPr>
            <p:spPr bwMode="auto">
              <a:xfrm>
                <a:off x="9241" y="3204"/>
                <a:ext cx="135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3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54" name="Text Box 22"/>
              <p:cNvSpPr txBox="1">
                <a:spLocks noChangeArrowheads="1"/>
              </p:cNvSpPr>
              <p:nvPr/>
            </p:nvSpPr>
            <p:spPr bwMode="auto">
              <a:xfrm>
                <a:off x="9751" y="3717"/>
                <a:ext cx="135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55" name="Text Box 23"/>
              <p:cNvSpPr txBox="1">
                <a:spLocks noChangeArrowheads="1"/>
              </p:cNvSpPr>
              <p:nvPr/>
            </p:nvSpPr>
            <p:spPr bwMode="auto">
              <a:xfrm>
                <a:off x="8845" y="3747"/>
                <a:ext cx="135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6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56" name="Text Box 24"/>
              <p:cNvSpPr txBox="1">
                <a:spLocks noChangeArrowheads="1"/>
              </p:cNvSpPr>
              <p:nvPr/>
            </p:nvSpPr>
            <p:spPr bwMode="auto">
              <a:xfrm>
                <a:off x="7636" y="3672"/>
                <a:ext cx="135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57" name="Text Box 25"/>
              <p:cNvSpPr txBox="1">
                <a:spLocks noChangeArrowheads="1"/>
              </p:cNvSpPr>
              <p:nvPr/>
            </p:nvSpPr>
            <p:spPr bwMode="auto">
              <a:xfrm>
                <a:off x="6765" y="3691"/>
                <a:ext cx="135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58" name="Text Box 26"/>
              <p:cNvSpPr txBox="1">
                <a:spLocks noChangeArrowheads="1"/>
              </p:cNvSpPr>
              <p:nvPr/>
            </p:nvSpPr>
            <p:spPr bwMode="auto">
              <a:xfrm>
                <a:off x="7050" y="4306"/>
                <a:ext cx="135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9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59" name="Text Box 27"/>
              <p:cNvSpPr txBox="1">
                <a:spLocks noChangeArrowheads="1"/>
              </p:cNvSpPr>
              <p:nvPr/>
            </p:nvSpPr>
            <p:spPr bwMode="auto">
              <a:xfrm>
                <a:off x="6425" y="4326"/>
                <a:ext cx="135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8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60" name="Text Box 28"/>
              <p:cNvSpPr txBox="1">
                <a:spLocks noChangeArrowheads="1"/>
              </p:cNvSpPr>
              <p:nvPr/>
            </p:nvSpPr>
            <p:spPr bwMode="auto">
              <a:xfrm>
                <a:off x="7328" y="3164"/>
                <a:ext cx="135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61" name="Oval 29"/>
              <p:cNvSpPr>
                <a:spLocks noChangeArrowheads="1"/>
              </p:cNvSpPr>
              <p:nvPr/>
            </p:nvSpPr>
            <p:spPr bwMode="auto">
              <a:xfrm>
                <a:off x="8202" y="2897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62" name="Text Box 30"/>
              <p:cNvSpPr txBox="1">
                <a:spLocks noChangeArrowheads="1"/>
              </p:cNvSpPr>
              <p:nvPr/>
            </p:nvSpPr>
            <p:spPr bwMode="auto">
              <a:xfrm>
                <a:off x="8295" y="2954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A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63" name="Oval 31"/>
              <p:cNvSpPr>
                <a:spLocks noChangeArrowheads="1"/>
              </p:cNvSpPr>
              <p:nvPr/>
            </p:nvSpPr>
            <p:spPr bwMode="auto">
              <a:xfrm>
                <a:off x="7056" y="3401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64" name="Text Box 32"/>
              <p:cNvSpPr txBox="1">
                <a:spLocks noChangeArrowheads="1"/>
              </p:cNvSpPr>
              <p:nvPr/>
            </p:nvSpPr>
            <p:spPr bwMode="auto">
              <a:xfrm>
                <a:off x="7149" y="3458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B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65" name="Oval 33"/>
              <p:cNvSpPr>
                <a:spLocks noChangeArrowheads="1"/>
              </p:cNvSpPr>
              <p:nvPr/>
            </p:nvSpPr>
            <p:spPr bwMode="auto">
              <a:xfrm>
                <a:off x="9150" y="347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66" name="Text Box 34"/>
              <p:cNvSpPr txBox="1">
                <a:spLocks noChangeArrowheads="1"/>
              </p:cNvSpPr>
              <p:nvPr/>
            </p:nvSpPr>
            <p:spPr bwMode="auto">
              <a:xfrm>
                <a:off x="9243" y="3533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O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67" name="Line 35"/>
              <p:cNvSpPr>
                <a:spLocks noChangeShapeType="1"/>
              </p:cNvSpPr>
              <p:nvPr/>
            </p:nvSpPr>
            <p:spPr bwMode="auto">
              <a:xfrm flipH="1">
                <a:off x="7389" y="3164"/>
                <a:ext cx="813" cy="3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68" name="Oval 36"/>
              <p:cNvSpPr>
                <a:spLocks noChangeArrowheads="1"/>
              </p:cNvSpPr>
              <p:nvPr/>
            </p:nvSpPr>
            <p:spPr bwMode="auto">
              <a:xfrm>
                <a:off x="6591" y="3965"/>
                <a:ext cx="369" cy="369"/>
              </a:xfrm>
              <a:prstGeom prst="ellipse">
                <a:avLst/>
              </a:prstGeom>
              <a:solidFill>
                <a:srgbClr val="BFBFB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69" name="Oval 37"/>
              <p:cNvSpPr>
                <a:spLocks noChangeArrowheads="1"/>
              </p:cNvSpPr>
              <p:nvPr/>
            </p:nvSpPr>
            <p:spPr bwMode="auto">
              <a:xfrm>
                <a:off x="7515" y="3926"/>
                <a:ext cx="369" cy="369"/>
              </a:xfrm>
              <a:prstGeom prst="ellipse">
                <a:avLst/>
              </a:prstGeom>
              <a:solidFill>
                <a:srgbClr val="BFBFB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70" name="Line 38"/>
              <p:cNvSpPr>
                <a:spLocks noChangeShapeType="1"/>
              </p:cNvSpPr>
              <p:nvPr/>
            </p:nvSpPr>
            <p:spPr bwMode="auto">
              <a:xfrm>
                <a:off x="7365" y="3734"/>
                <a:ext cx="219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71" name="Line 39"/>
              <p:cNvSpPr>
                <a:spLocks noChangeShapeType="1"/>
              </p:cNvSpPr>
              <p:nvPr/>
            </p:nvSpPr>
            <p:spPr bwMode="auto">
              <a:xfrm>
                <a:off x="8523" y="3206"/>
                <a:ext cx="666" cy="3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72" name="Line 40"/>
              <p:cNvSpPr>
                <a:spLocks noChangeShapeType="1"/>
              </p:cNvSpPr>
              <p:nvPr/>
            </p:nvSpPr>
            <p:spPr bwMode="auto">
              <a:xfrm flipH="1">
                <a:off x="6909" y="3749"/>
                <a:ext cx="210" cy="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73" name="Oval 41"/>
              <p:cNvSpPr>
                <a:spLocks noChangeArrowheads="1"/>
              </p:cNvSpPr>
              <p:nvPr/>
            </p:nvSpPr>
            <p:spPr bwMode="auto">
              <a:xfrm>
                <a:off x="6372" y="4568"/>
                <a:ext cx="369" cy="369"/>
              </a:xfrm>
              <a:prstGeom prst="ellipse">
                <a:avLst/>
              </a:prstGeom>
              <a:solidFill>
                <a:srgbClr val="BFBFB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74" name="Oval 42"/>
              <p:cNvSpPr>
                <a:spLocks noChangeArrowheads="1"/>
              </p:cNvSpPr>
              <p:nvPr/>
            </p:nvSpPr>
            <p:spPr bwMode="auto">
              <a:xfrm>
                <a:off x="6846" y="4553"/>
                <a:ext cx="369" cy="369"/>
              </a:xfrm>
              <a:prstGeom prst="ellipse">
                <a:avLst/>
              </a:prstGeom>
              <a:solidFill>
                <a:srgbClr val="BFBFB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75" name="Line 43"/>
              <p:cNvSpPr>
                <a:spLocks noChangeShapeType="1"/>
              </p:cNvSpPr>
              <p:nvPr/>
            </p:nvSpPr>
            <p:spPr bwMode="auto">
              <a:xfrm>
                <a:off x="6861" y="4301"/>
                <a:ext cx="93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76" name="Line 44"/>
              <p:cNvSpPr>
                <a:spLocks noChangeShapeType="1"/>
              </p:cNvSpPr>
              <p:nvPr/>
            </p:nvSpPr>
            <p:spPr bwMode="auto">
              <a:xfrm flipH="1">
                <a:off x="6609" y="4301"/>
                <a:ext cx="96" cy="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77" name="Oval 45"/>
              <p:cNvSpPr>
                <a:spLocks noChangeArrowheads="1"/>
              </p:cNvSpPr>
              <p:nvPr/>
            </p:nvSpPr>
            <p:spPr bwMode="auto">
              <a:xfrm>
                <a:off x="8691" y="4010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78" name="Text Box 46"/>
              <p:cNvSpPr txBox="1">
                <a:spLocks noChangeArrowheads="1"/>
              </p:cNvSpPr>
              <p:nvPr/>
            </p:nvSpPr>
            <p:spPr bwMode="auto">
              <a:xfrm>
                <a:off x="8784" y="4067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M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79" name="Oval 47"/>
              <p:cNvSpPr>
                <a:spLocks noChangeArrowheads="1"/>
              </p:cNvSpPr>
              <p:nvPr/>
            </p:nvSpPr>
            <p:spPr bwMode="auto">
              <a:xfrm>
                <a:off x="9612" y="3971"/>
                <a:ext cx="369" cy="369"/>
              </a:xfrm>
              <a:prstGeom prst="ellipse">
                <a:avLst/>
              </a:prstGeom>
              <a:solidFill>
                <a:srgbClr val="BFBFB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80" name="Line 48"/>
              <p:cNvSpPr>
                <a:spLocks noChangeShapeType="1"/>
              </p:cNvSpPr>
              <p:nvPr/>
            </p:nvSpPr>
            <p:spPr bwMode="auto">
              <a:xfrm>
                <a:off x="9462" y="3779"/>
                <a:ext cx="219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81" name="Line 49"/>
              <p:cNvSpPr>
                <a:spLocks noChangeShapeType="1"/>
              </p:cNvSpPr>
              <p:nvPr/>
            </p:nvSpPr>
            <p:spPr bwMode="auto">
              <a:xfrm flipH="1">
                <a:off x="9006" y="3794"/>
                <a:ext cx="210" cy="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82" name="Text Box 50"/>
              <p:cNvSpPr txBox="1">
                <a:spLocks noChangeArrowheads="1"/>
              </p:cNvSpPr>
              <p:nvPr/>
            </p:nvSpPr>
            <p:spPr bwMode="auto">
              <a:xfrm>
                <a:off x="9184" y="4324"/>
                <a:ext cx="263" cy="3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13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83" name="Oval 51"/>
              <p:cNvSpPr>
                <a:spLocks noChangeArrowheads="1"/>
              </p:cNvSpPr>
              <p:nvPr/>
            </p:nvSpPr>
            <p:spPr bwMode="auto">
              <a:xfrm>
                <a:off x="8394" y="4595"/>
                <a:ext cx="369" cy="369"/>
              </a:xfrm>
              <a:prstGeom prst="ellipse">
                <a:avLst/>
              </a:prstGeom>
              <a:solidFill>
                <a:srgbClr val="BFBFB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84" name="Line 52"/>
              <p:cNvSpPr>
                <a:spLocks noChangeShapeType="1"/>
              </p:cNvSpPr>
              <p:nvPr/>
            </p:nvSpPr>
            <p:spPr bwMode="auto">
              <a:xfrm flipH="1">
                <a:off x="8682" y="4379"/>
                <a:ext cx="102" cy="2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85" name="Oval 53"/>
              <p:cNvSpPr>
                <a:spLocks noChangeArrowheads="1"/>
              </p:cNvSpPr>
              <p:nvPr/>
            </p:nvSpPr>
            <p:spPr bwMode="auto">
              <a:xfrm>
                <a:off x="8980" y="4571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86" name="Line 54"/>
              <p:cNvSpPr>
                <a:spLocks noChangeShapeType="1"/>
              </p:cNvSpPr>
              <p:nvPr/>
            </p:nvSpPr>
            <p:spPr bwMode="auto">
              <a:xfrm>
                <a:off x="8995" y="4319"/>
                <a:ext cx="93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87" name="Text Box 55"/>
              <p:cNvSpPr txBox="1">
                <a:spLocks noChangeArrowheads="1"/>
              </p:cNvSpPr>
              <p:nvPr/>
            </p:nvSpPr>
            <p:spPr bwMode="auto">
              <a:xfrm>
                <a:off x="7917" y="4275"/>
                <a:ext cx="255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11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88" name="Text Box 56"/>
              <p:cNvSpPr txBox="1">
                <a:spLocks noChangeArrowheads="1"/>
              </p:cNvSpPr>
              <p:nvPr/>
            </p:nvSpPr>
            <p:spPr bwMode="auto">
              <a:xfrm>
                <a:off x="7307" y="4271"/>
                <a:ext cx="316" cy="3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10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89" name="Oval 57"/>
              <p:cNvSpPr>
                <a:spLocks noChangeArrowheads="1"/>
              </p:cNvSpPr>
              <p:nvPr/>
            </p:nvSpPr>
            <p:spPr bwMode="auto">
              <a:xfrm>
                <a:off x="7299" y="4537"/>
                <a:ext cx="369" cy="369"/>
              </a:xfrm>
              <a:prstGeom prst="ellipse">
                <a:avLst/>
              </a:prstGeom>
              <a:solidFill>
                <a:srgbClr val="BFBFB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90" name="Oval 58"/>
              <p:cNvSpPr>
                <a:spLocks noChangeArrowheads="1"/>
              </p:cNvSpPr>
              <p:nvPr/>
            </p:nvSpPr>
            <p:spPr bwMode="auto">
              <a:xfrm>
                <a:off x="7773" y="4522"/>
                <a:ext cx="369" cy="369"/>
              </a:xfrm>
              <a:prstGeom prst="ellipse">
                <a:avLst/>
              </a:prstGeom>
              <a:solidFill>
                <a:srgbClr val="BFBFB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91" name="Line 59"/>
              <p:cNvSpPr>
                <a:spLocks noChangeShapeType="1"/>
              </p:cNvSpPr>
              <p:nvPr/>
            </p:nvSpPr>
            <p:spPr bwMode="auto">
              <a:xfrm>
                <a:off x="7788" y="4270"/>
                <a:ext cx="93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92" name="Line 60"/>
              <p:cNvSpPr>
                <a:spLocks noChangeShapeType="1"/>
              </p:cNvSpPr>
              <p:nvPr/>
            </p:nvSpPr>
            <p:spPr bwMode="auto">
              <a:xfrm flipH="1">
                <a:off x="7536" y="4270"/>
                <a:ext cx="96" cy="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b="1"/>
              </a:p>
            </p:txBody>
          </p:sp>
          <p:sp>
            <p:nvSpPr>
              <p:cNvPr id="95293" name="Text Box 61"/>
              <p:cNvSpPr txBox="1">
                <a:spLocks noChangeArrowheads="1"/>
              </p:cNvSpPr>
              <p:nvPr/>
            </p:nvSpPr>
            <p:spPr bwMode="auto">
              <a:xfrm>
                <a:off x="8457" y="4305"/>
                <a:ext cx="255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12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294" name="Text Box 62"/>
              <p:cNvSpPr txBox="1">
                <a:spLocks noChangeArrowheads="1"/>
              </p:cNvSpPr>
              <p:nvPr/>
            </p:nvSpPr>
            <p:spPr bwMode="auto">
              <a:xfrm>
                <a:off x="9057" y="4637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C</a:t>
                </a:r>
                <a:endPara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aphicFrame>
        <p:nvGraphicFramePr>
          <p:cNvPr id="160" name="表格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25830"/>
              </p:ext>
            </p:extLst>
          </p:nvPr>
        </p:nvGraphicFramePr>
        <p:xfrm>
          <a:off x="1785918" y="4874860"/>
          <a:ext cx="6143664" cy="714380"/>
        </p:xfrm>
        <a:graphic>
          <a:graphicData uri="http://schemas.openxmlformats.org/drawingml/2006/table">
            <a:tbl>
              <a:tblPr/>
              <a:tblGrid>
                <a:gridCol w="64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7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3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6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6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数据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O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M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编号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宋体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宋体"/>
                          <a:ea typeface="宋体"/>
                          <a:cs typeface="Times New Roman"/>
                        </a:rPr>
                        <a:t>7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宋体"/>
                          <a:ea typeface="宋体"/>
                          <a:cs typeface="Times New Roman"/>
                        </a:rPr>
                        <a:t>8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宋体"/>
                          <a:ea typeface="宋体"/>
                          <a:cs typeface="Times New Roman"/>
                        </a:rPr>
                        <a:t>9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宋体"/>
                          <a:ea typeface="宋体"/>
                          <a:cs typeface="Times New Roman"/>
                        </a:rPr>
                        <a:t>10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宋体"/>
                          <a:ea typeface="宋体"/>
                          <a:cs typeface="Times New Roman"/>
                        </a:rPr>
                        <a:t>11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宋体"/>
                          <a:ea typeface="宋体"/>
                          <a:cs typeface="Times New Roman"/>
                        </a:rPr>
                        <a:t>12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" name="矩形 160"/>
          <p:cNvSpPr/>
          <p:nvPr/>
        </p:nvSpPr>
        <p:spPr>
          <a:xfrm>
            <a:off x="1928794" y="3862586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</a:t>
            </a:r>
            <a:r>
              <a:rPr lang="en-US" b="1" dirty="0" smtClean="0"/>
              <a:t>(a)</a:t>
            </a:r>
            <a:r>
              <a:rPr lang="zh-CN" altLang="en-US" b="1" dirty="0" smtClean="0"/>
              <a:t>一般二叉树</a:t>
            </a:r>
            <a:r>
              <a:rPr lang="en-US" b="1" dirty="0" smtClean="0"/>
              <a:t>                       (b) </a:t>
            </a:r>
            <a:r>
              <a:rPr lang="zh-CN" altLang="en-US" b="1" dirty="0" smtClean="0"/>
              <a:t>对应</a:t>
            </a:r>
            <a:r>
              <a:rPr lang="en-US" b="1" dirty="0" smtClean="0"/>
              <a:t>(a)</a:t>
            </a:r>
            <a:r>
              <a:rPr lang="zh-CN" altLang="en-US" b="1" dirty="0" smtClean="0"/>
              <a:t>的完全二叉树</a:t>
            </a:r>
            <a:endParaRPr lang="zh-CN" altLang="en-US" b="1" dirty="0"/>
          </a:p>
        </p:txBody>
      </p:sp>
      <p:sp>
        <p:nvSpPr>
          <p:cNvPr id="16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63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64" name="AutoShape 87"/>
          <p:cNvSpPr>
            <a:spLocks noChangeArrowheads="1"/>
          </p:cNvSpPr>
          <p:nvPr/>
        </p:nvSpPr>
        <p:spPr bwMode="auto">
          <a:xfrm>
            <a:off x="4500562" y="3017472"/>
            <a:ext cx="3714776" cy="642942"/>
          </a:xfrm>
          <a:prstGeom prst="wedgeEllipseCallout">
            <a:avLst>
              <a:gd name="adj1" fmla="val -20722"/>
              <a:gd name="adj2" fmla="val 266925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 i="1" dirty="0" smtClean="0">
                <a:latin typeface="Times New Roman" pitchFamily="18" charset="0"/>
              </a:rPr>
              <a:t>造成空间严重浪费！</a:t>
            </a:r>
            <a:endParaRPr lang="en-US" altLang="zh-CN" sz="2000" b="1" i="1" dirty="0">
              <a:latin typeface="Times New Roman" pitchFamily="18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1800073" y="965886"/>
            <a:ext cx="6579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lang="zh-CN" altLang="en-US" sz="2000" b="1" smtClean="0">
                <a:solidFill>
                  <a:srgbClr val="0000FF"/>
                </a:solidFill>
                <a:sym typeface="Wingdings" pitchFamily="2" charset="2"/>
              </a:rPr>
              <a:t>一般</a:t>
            </a:r>
            <a:r>
              <a:rPr lang="zh-CN" altLang="en-US" sz="2000" b="1" smtClean="0">
                <a:solidFill>
                  <a:srgbClr val="0000FF"/>
                </a:solidFill>
              </a:rPr>
              <a:t>二叉树</a:t>
            </a:r>
            <a:r>
              <a:rPr lang="zh-CN" altLang="en-US" sz="2000" b="1" dirty="0"/>
              <a:t>不</a:t>
            </a:r>
            <a:r>
              <a:rPr lang="zh-CN" altLang="en-US" sz="2000" b="1" smtClean="0"/>
              <a:t>适合</a:t>
            </a:r>
            <a:r>
              <a:rPr lang="zh-CN" altLang="en-US" sz="2000" b="1" dirty="0" smtClean="0"/>
              <a:t>采用</a:t>
            </a:r>
            <a:r>
              <a:rPr lang="zh-CN" altLang="en-US" sz="2000" b="1" smtClean="0"/>
              <a:t>这种结构，将</a:t>
            </a:r>
            <a:r>
              <a:rPr lang="zh-CN" altLang="en-US" sz="2000" b="1" dirty="0" smtClean="0"/>
              <a:t>造成空间浪费</a:t>
            </a:r>
            <a:r>
              <a:rPr lang="en-US" altLang="zh-CN" sz="2000" b="1" dirty="0" smtClean="0"/>
              <a:t>……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6978" y="844012"/>
            <a:ext cx="2967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二</a:t>
            </a:r>
            <a:r>
              <a:rPr lang="zh-CN" altLang="en-US" sz="2400" b="1" dirty="0"/>
              <a:t>叉树的</a:t>
            </a:r>
            <a:r>
              <a:rPr lang="zh-CN" altLang="en-US" sz="2400" b="1" dirty="0">
                <a:solidFill>
                  <a:srgbClr val="0000FF"/>
                </a:solidFill>
              </a:rPr>
              <a:t>链表</a:t>
            </a:r>
            <a:r>
              <a:rPr lang="zh-CN" altLang="en-US" sz="2400" b="1" dirty="0"/>
              <a:t>存储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72" y="1725613"/>
            <a:ext cx="5072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/>
              <a:t>typedef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TNode</a:t>
            </a:r>
            <a:r>
              <a:rPr lang="en-US" altLang="zh-CN" sz="2000" b="1" dirty="0" smtClean="0"/>
              <a:t> *Position;</a:t>
            </a:r>
          </a:p>
          <a:p>
            <a:r>
              <a:rPr lang="en-US" altLang="zh-CN" sz="2000" b="1" dirty="0" err="1" smtClean="0"/>
              <a:t>typedef</a:t>
            </a:r>
            <a:r>
              <a:rPr lang="en-US" altLang="zh-CN" sz="2000" b="1" dirty="0" smtClean="0"/>
              <a:t> Position </a:t>
            </a:r>
            <a:r>
              <a:rPr lang="en-US" altLang="zh-CN" sz="2000" b="1" dirty="0" err="1" smtClean="0"/>
              <a:t>BinTree</a:t>
            </a:r>
            <a:r>
              <a:rPr lang="en-US" altLang="zh-CN" sz="2000" b="1" dirty="0" smtClean="0"/>
              <a:t>; /* </a:t>
            </a:r>
            <a:r>
              <a:rPr lang="zh-CN" altLang="en-US" sz="2000" b="1" dirty="0" smtClean="0"/>
              <a:t>二叉树类型 *</a:t>
            </a:r>
            <a:r>
              <a:rPr lang="en-US" altLang="zh-CN" sz="2000" b="1" dirty="0" smtClean="0"/>
              <a:t>/</a:t>
            </a:r>
          </a:p>
          <a:p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TNode</a:t>
            </a:r>
            <a:r>
              <a:rPr lang="en-US" altLang="zh-CN" sz="2000" b="1" dirty="0" smtClean="0"/>
              <a:t>{ /* </a:t>
            </a:r>
            <a:r>
              <a:rPr lang="zh-CN" altLang="en-US" sz="2000" b="1" dirty="0" smtClean="0"/>
              <a:t>树结点定义 *</a:t>
            </a:r>
            <a:r>
              <a:rPr lang="en-US" altLang="zh-CN" sz="2000" b="1" dirty="0" smtClean="0"/>
              <a:t>/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ElementType</a:t>
            </a:r>
            <a:r>
              <a:rPr lang="en-US" altLang="zh-CN" sz="2000" b="1" dirty="0" smtClean="0"/>
              <a:t> Data; /* </a:t>
            </a:r>
            <a:r>
              <a:rPr lang="zh-CN" altLang="en-US" sz="2000" b="1" dirty="0" smtClean="0"/>
              <a:t>结点数据 *</a:t>
            </a:r>
            <a:r>
              <a:rPr lang="en-US" altLang="zh-CN" sz="2000" b="1" dirty="0" smtClean="0"/>
              <a:t>/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BinTree</a:t>
            </a:r>
            <a:r>
              <a:rPr lang="en-US" altLang="zh-CN" sz="2000" b="1" dirty="0" smtClean="0"/>
              <a:t> Left;     /* </a:t>
            </a:r>
            <a:r>
              <a:rPr lang="zh-CN" altLang="en-US" sz="2000" b="1" dirty="0" smtClean="0"/>
              <a:t>指向左子树 *</a:t>
            </a:r>
            <a:r>
              <a:rPr lang="en-US" altLang="zh-CN" sz="2000" b="1" dirty="0" smtClean="0"/>
              <a:t>/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BinTree</a:t>
            </a:r>
            <a:r>
              <a:rPr lang="en-US" altLang="zh-CN" sz="2000" b="1" dirty="0" smtClean="0"/>
              <a:t> Right;    /* </a:t>
            </a:r>
            <a:r>
              <a:rPr lang="zh-CN" altLang="en-US" sz="2000" b="1" dirty="0" smtClean="0"/>
              <a:t>指向右子树 *</a:t>
            </a:r>
            <a:r>
              <a:rPr lang="en-US" altLang="zh-CN" sz="2000" b="1" dirty="0" smtClean="0"/>
              <a:t>/</a:t>
            </a:r>
          </a:p>
          <a:p>
            <a:r>
              <a:rPr lang="en-US" altLang="zh-CN" sz="2000" b="1" dirty="0" smtClean="0"/>
              <a:t>};</a:t>
            </a:r>
            <a:endParaRPr lang="en-US" altLang="zh-CN" sz="20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33159"/>
              </p:ext>
            </p:extLst>
          </p:nvPr>
        </p:nvGraphicFramePr>
        <p:xfrm>
          <a:off x="5357818" y="1511299"/>
          <a:ext cx="2428893" cy="357190"/>
        </p:xfrm>
        <a:graphic>
          <a:graphicData uri="http://schemas.openxmlformats.org/drawingml/2006/table">
            <a:tbl>
              <a:tblPr/>
              <a:tblGrid>
                <a:gridCol w="809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Arial"/>
                          <a:ea typeface="宋体"/>
                          <a:cs typeface="Times New Roman"/>
                        </a:rPr>
                        <a:t>Left</a:t>
                      </a:r>
                      <a:endParaRPr lang="zh-CN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Arial"/>
                          <a:ea typeface="宋体"/>
                          <a:cs typeface="Times New Roman"/>
                        </a:rPr>
                        <a:t>Data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Arial"/>
                          <a:ea typeface="宋体"/>
                          <a:cs typeface="Times New Roman"/>
                        </a:rPr>
                        <a:t>Right</a:t>
                      </a:r>
                      <a:endParaRPr lang="zh-CN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4209" name="Group 1"/>
          <p:cNvGrpSpPr>
            <a:grpSpLocks/>
          </p:cNvGrpSpPr>
          <p:nvPr/>
        </p:nvGrpSpPr>
        <p:grpSpPr bwMode="auto">
          <a:xfrm>
            <a:off x="5357818" y="2511431"/>
            <a:ext cx="2400312" cy="1347798"/>
            <a:chOff x="7380" y="4308"/>
            <a:chExt cx="2160" cy="1344"/>
          </a:xfrm>
        </p:grpSpPr>
        <p:sp>
          <p:nvSpPr>
            <p:cNvPr id="94210" name="Oval 2"/>
            <p:cNvSpPr>
              <a:spLocks noChangeArrowheads="1"/>
            </p:cNvSpPr>
            <p:nvPr/>
          </p:nvSpPr>
          <p:spPr bwMode="auto">
            <a:xfrm>
              <a:off x="8130" y="4308"/>
              <a:ext cx="652" cy="6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11" name="Text Box 3"/>
            <p:cNvSpPr txBox="1">
              <a:spLocks noChangeArrowheads="1"/>
            </p:cNvSpPr>
            <p:nvPr/>
          </p:nvSpPr>
          <p:spPr bwMode="auto">
            <a:xfrm>
              <a:off x="8256" y="4479"/>
              <a:ext cx="425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Data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12" name="Line 4"/>
            <p:cNvSpPr>
              <a:spLocks noChangeShapeType="1"/>
            </p:cNvSpPr>
            <p:nvPr/>
          </p:nvSpPr>
          <p:spPr bwMode="auto">
            <a:xfrm flipH="1">
              <a:off x="8082" y="4902"/>
              <a:ext cx="180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13" name="Line 5"/>
            <p:cNvSpPr>
              <a:spLocks noChangeShapeType="1"/>
            </p:cNvSpPr>
            <p:nvPr/>
          </p:nvSpPr>
          <p:spPr bwMode="auto">
            <a:xfrm>
              <a:off x="8640" y="4887"/>
              <a:ext cx="180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14" name="Text Box 6"/>
            <p:cNvSpPr txBox="1">
              <a:spLocks noChangeArrowheads="1"/>
            </p:cNvSpPr>
            <p:nvPr/>
          </p:nvSpPr>
          <p:spPr bwMode="auto">
            <a:xfrm>
              <a:off x="7380" y="5340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Left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15" name="Text Box 7"/>
            <p:cNvSpPr txBox="1">
              <a:spLocks noChangeArrowheads="1"/>
            </p:cNvSpPr>
            <p:nvPr/>
          </p:nvSpPr>
          <p:spPr bwMode="auto">
            <a:xfrm>
              <a:off x="8460" y="5340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Right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3786182" y="4368819"/>
            <a:ext cx="3857652" cy="1857388"/>
            <a:chOff x="5442" y="12936"/>
            <a:chExt cx="4140" cy="2157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127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 H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5952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 E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44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 D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52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   F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760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2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 G  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868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 I 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7062" y="12939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rot="10911236" flipH="1">
              <a:off x="6502" y="13150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V="1">
              <a:off x="733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flipV="1">
              <a:off x="769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20" name="Text Box 12"/>
            <p:cNvSpPr txBox="1">
              <a:spLocks noChangeArrowheads="1"/>
            </p:cNvSpPr>
            <p:nvPr/>
          </p:nvSpPr>
          <p:spPr bwMode="auto">
            <a:xfrm>
              <a:off x="814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rot="10688764">
              <a:off x="8352" y="144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10911236" flipH="1">
              <a:off x="6462" y="144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flipV="1">
              <a:off x="679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598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66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V="1">
              <a:off x="625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flipV="1">
              <a:off x="60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57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V="1">
              <a:off x="877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V="1">
              <a:off x="84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93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89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V="1">
              <a:off x="823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flipV="1">
              <a:off x="78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622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839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flipV="1">
              <a:off x="875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flipV="1">
              <a:off x="658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rot="10688764">
              <a:off x="7872" y="13155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rot="10688764">
              <a:off x="890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10911236" flipH="1">
              <a:off x="806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10688764">
              <a:off x="674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rot="10911236" flipH="1">
              <a:off x="590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grpSp>
        <p:nvGrpSpPr>
          <p:cNvPr id="94245" name="Group 37"/>
          <p:cNvGrpSpPr>
            <a:grpSpLocks/>
          </p:cNvGrpSpPr>
          <p:nvPr/>
        </p:nvGrpSpPr>
        <p:grpSpPr bwMode="auto">
          <a:xfrm>
            <a:off x="1142976" y="4440257"/>
            <a:ext cx="1884566" cy="1797055"/>
            <a:chOff x="2520" y="13729"/>
            <a:chExt cx="2022" cy="2085"/>
          </a:xfrm>
        </p:grpSpPr>
        <p:sp>
          <p:nvSpPr>
            <p:cNvPr id="94246" name="Text Box 38"/>
            <p:cNvSpPr txBox="1">
              <a:spLocks noChangeArrowheads="1"/>
            </p:cNvSpPr>
            <p:nvPr/>
          </p:nvSpPr>
          <p:spPr bwMode="auto">
            <a:xfrm>
              <a:off x="3240" y="14983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47" name="Text Box 39"/>
            <p:cNvSpPr txBox="1">
              <a:spLocks noChangeArrowheads="1"/>
            </p:cNvSpPr>
            <p:nvPr/>
          </p:nvSpPr>
          <p:spPr bwMode="auto">
            <a:xfrm>
              <a:off x="4005" y="14365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48" name="Text Box 40"/>
            <p:cNvSpPr txBox="1">
              <a:spLocks noChangeArrowheads="1"/>
            </p:cNvSpPr>
            <p:nvPr/>
          </p:nvSpPr>
          <p:spPr bwMode="auto">
            <a:xfrm>
              <a:off x="2910" y="14380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49" name="Text Box 41"/>
            <p:cNvSpPr txBox="1">
              <a:spLocks noChangeArrowheads="1"/>
            </p:cNvSpPr>
            <p:nvPr/>
          </p:nvSpPr>
          <p:spPr bwMode="auto">
            <a:xfrm>
              <a:off x="2610" y="14968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3960" y="1547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51" name="Oval 43"/>
            <p:cNvSpPr>
              <a:spLocks noChangeArrowheads="1"/>
            </p:cNvSpPr>
            <p:nvPr/>
          </p:nvSpPr>
          <p:spPr bwMode="auto">
            <a:xfrm>
              <a:off x="2790" y="1550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52" name="Oval 44"/>
            <p:cNvSpPr>
              <a:spLocks noChangeArrowheads="1"/>
            </p:cNvSpPr>
            <p:nvPr/>
          </p:nvSpPr>
          <p:spPr bwMode="auto">
            <a:xfrm>
              <a:off x="2520" y="14908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53" name="Oval 45"/>
            <p:cNvSpPr>
              <a:spLocks noChangeArrowheads="1"/>
            </p:cNvSpPr>
            <p:nvPr/>
          </p:nvSpPr>
          <p:spPr bwMode="auto">
            <a:xfrm>
              <a:off x="2865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54" name="Oval 46"/>
            <p:cNvSpPr>
              <a:spLocks noChangeArrowheads="1"/>
            </p:cNvSpPr>
            <p:nvPr/>
          </p:nvSpPr>
          <p:spPr bwMode="auto">
            <a:xfrm>
              <a:off x="3585" y="149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3633" y="1398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H="1">
              <a:off x="3063" y="1401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3900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58" name="Text Box 50"/>
            <p:cNvSpPr txBox="1">
              <a:spLocks noChangeArrowheads="1"/>
            </p:cNvSpPr>
            <p:nvPr/>
          </p:nvSpPr>
          <p:spPr bwMode="auto">
            <a:xfrm>
              <a:off x="3675" y="14974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59" name="Oval 51"/>
            <p:cNvSpPr>
              <a:spLocks noChangeArrowheads="1"/>
            </p:cNvSpPr>
            <p:nvPr/>
          </p:nvSpPr>
          <p:spPr bwMode="auto">
            <a:xfrm>
              <a:off x="4230" y="149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4335" y="149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>
              <a:off x="415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flipH="1">
              <a:off x="382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>
              <a:off x="309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H="1">
              <a:off x="276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65" name="Oval 57"/>
            <p:cNvSpPr>
              <a:spLocks noChangeArrowheads="1"/>
            </p:cNvSpPr>
            <p:nvPr/>
          </p:nvSpPr>
          <p:spPr bwMode="auto">
            <a:xfrm>
              <a:off x="3165" y="14923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flipH="1">
              <a:off x="3060" y="15235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4050" y="1554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68" name="Text Box 60"/>
            <p:cNvSpPr txBox="1">
              <a:spLocks noChangeArrowheads="1"/>
            </p:cNvSpPr>
            <p:nvPr/>
          </p:nvSpPr>
          <p:spPr bwMode="auto">
            <a:xfrm>
              <a:off x="2880" y="1557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>
              <a:off x="3825" y="1519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70" name="Oval 62"/>
            <p:cNvSpPr>
              <a:spLocks noChangeArrowheads="1"/>
            </p:cNvSpPr>
            <p:nvPr/>
          </p:nvSpPr>
          <p:spPr bwMode="auto">
            <a:xfrm>
              <a:off x="3357" y="137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3450" y="1378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7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571480"/>
            <a:ext cx="2425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en-US" altLang="zh-CN" sz="2400" b="1" dirty="0" smtClean="0"/>
              <a:t>.  </a:t>
            </a:r>
            <a:r>
              <a:rPr lang="zh-CN" altLang="en-US" sz="2400" b="1" dirty="0" smtClean="0"/>
              <a:t>二</a:t>
            </a:r>
            <a:r>
              <a:rPr lang="zh-CN" altLang="en-US" sz="2400" b="1" dirty="0"/>
              <a:t>叉树的</a:t>
            </a:r>
            <a:r>
              <a:rPr lang="zh-CN" altLang="en-US" sz="2400" b="1" dirty="0">
                <a:solidFill>
                  <a:srgbClr val="0000FF"/>
                </a:solidFill>
              </a:rPr>
              <a:t>遍历</a:t>
            </a:r>
          </a:p>
        </p:txBody>
      </p:sp>
      <p:sp>
        <p:nvSpPr>
          <p:cNvPr id="3" name="矩形 2"/>
          <p:cNvSpPr/>
          <p:nvPr/>
        </p:nvSpPr>
        <p:spPr>
          <a:xfrm>
            <a:off x="680642" y="1127453"/>
            <a:ext cx="76061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zh-CN" sz="2000" b="1" dirty="0" smtClean="0"/>
              <a:t>树</a:t>
            </a:r>
            <a:r>
              <a:rPr lang="zh-CN" altLang="zh-CN" sz="2000" b="1" dirty="0"/>
              <a:t>的遍历是指访问树的每个结点，且每个结点仅被访问一</a:t>
            </a:r>
            <a:r>
              <a:rPr lang="zh-CN" altLang="zh-CN" sz="2000" b="1" dirty="0" smtClean="0"/>
              <a:t>次</a:t>
            </a:r>
            <a:r>
              <a:rPr lang="zh-CN" altLang="en-US" sz="2000" b="1" dirty="0"/>
              <a:t>。</a:t>
            </a:r>
            <a:r>
              <a:rPr lang="zh-CN" altLang="en-US" sz="2000" b="1" dirty="0" smtClean="0"/>
              <a:t>二</a:t>
            </a:r>
            <a:r>
              <a:rPr lang="zh-CN" altLang="en-US" sz="2000" b="1" dirty="0"/>
              <a:t>叉树的遍历可按二叉树的构成以及访问结点的顺序分为四种方式，即</a:t>
            </a:r>
            <a:r>
              <a:rPr lang="zh-CN" altLang="en-US" sz="2000" b="1" dirty="0">
                <a:solidFill>
                  <a:srgbClr val="0000FF"/>
                </a:solidFill>
              </a:rPr>
              <a:t>先序遍历、中序遍历、后序遍历和层次遍历</a:t>
            </a:r>
            <a:r>
              <a:rPr lang="zh-CN" altLang="en-US" sz="2000" b="1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2285992"/>
            <a:ext cx="2140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	</a:t>
            </a:r>
            <a:r>
              <a:rPr lang="zh-CN" altLang="en-US" sz="2000" b="1" dirty="0">
                <a:solidFill>
                  <a:srgbClr val="0000FF"/>
                </a:solidFill>
              </a:rPr>
              <a:t>中序遍历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5720" y="3929066"/>
            <a:ext cx="5422302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</a:rPr>
              <a:t>void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InOrderTraversal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BinTree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BT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BT ) {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InOrderTraversal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BT-&gt;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Left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   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printf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(“%d”, BT-&gt;Data);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InOrderTraversal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BT-&gt;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Right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二叉树的遍历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224" y="2643182"/>
            <a:ext cx="285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其</a:t>
            </a:r>
            <a:r>
              <a:rPr lang="zh-CN" altLang="en-US" sz="2000" b="1" dirty="0"/>
              <a:t>遍历过程为：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FF"/>
                </a:solidFill>
              </a:rPr>
              <a:t>中</a:t>
            </a:r>
            <a:r>
              <a:rPr lang="zh-CN" altLang="en-US" sz="2000" b="1" dirty="0">
                <a:solidFill>
                  <a:srgbClr val="0000FF"/>
                </a:solidFill>
              </a:rPr>
              <a:t>序</a:t>
            </a:r>
            <a:r>
              <a:rPr lang="zh-CN" altLang="en-US" sz="2000" b="1" dirty="0"/>
              <a:t>遍历其</a:t>
            </a:r>
            <a:r>
              <a:rPr lang="zh-CN" altLang="en-US" sz="2000" b="1" dirty="0">
                <a:solidFill>
                  <a:srgbClr val="0000FF"/>
                </a:solidFill>
              </a:rPr>
              <a:t>左子树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b="1" dirty="0" smtClean="0"/>
              <a:t>访</a:t>
            </a:r>
            <a:r>
              <a:rPr lang="zh-CN" altLang="en-US" sz="2000" b="1" dirty="0"/>
              <a:t>问</a:t>
            </a:r>
            <a:r>
              <a:rPr lang="zh-CN" altLang="en-US" sz="2000" b="1" dirty="0">
                <a:solidFill>
                  <a:srgbClr val="0000FF"/>
                </a:solidFill>
              </a:rPr>
              <a:t>根结点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FF"/>
                </a:solidFill>
              </a:rPr>
              <a:t>中</a:t>
            </a:r>
            <a:r>
              <a:rPr lang="zh-CN" altLang="en-US" sz="2000" b="1" dirty="0">
                <a:solidFill>
                  <a:srgbClr val="0000FF"/>
                </a:solidFill>
              </a:rPr>
              <a:t>序</a:t>
            </a:r>
            <a:r>
              <a:rPr lang="zh-CN" altLang="en-US" sz="2000" b="1" dirty="0"/>
              <a:t>遍历其</a:t>
            </a:r>
            <a:r>
              <a:rPr lang="zh-CN" altLang="en-US" sz="2000" b="1" dirty="0">
                <a:solidFill>
                  <a:srgbClr val="0000FF"/>
                </a:solidFill>
              </a:rPr>
              <a:t>右子树</a:t>
            </a:r>
            <a:r>
              <a:rPr lang="zh-CN" altLang="en-US" sz="2000" b="1" dirty="0"/>
              <a:t>。</a:t>
            </a:r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6000760" y="3357562"/>
            <a:ext cx="2658709" cy="2789217"/>
            <a:chOff x="2865" y="6219"/>
            <a:chExt cx="2190" cy="2298"/>
          </a:xfrm>
        </p:grpSpPr>
        <p:grpSp>
          <p:nvGrpSpPr>
            <p:cNvPr id="11" name="Group 70"/>
            <p:cNvGrpSpPr>
              <a:grpSpLocks/>
            </p:cNvGrpSpPr>
            <p:nvPr/>
          </p:nvGrpSpPr>
          <p:grpSpPr bwMode="auto">
            <a:xfrm>
              <a:off x="3420" y="7299"/>
              <a:ext cx="243" cy="264"/>
              <a:chOff x="2550" y="6603"/>
              <a:chExt cx="243" cy="264"/>
            </a:xfrm>
          </p:grpSpPr>
          <p:sp>
            <p:nvSpPr>
              <p:cNvPr id="79" name="Oval 7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80" name="Text Box 7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2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2865" y="7452"/>
              <a:ext cx="243" cy="264"/>
              <a:chOff x="2550" y="6603"/>
              <a:chExt cx="243" cy="264"/>
            </a:xfrm>
          </p:grpSpPr>
          <p:sp>
            <p:nvSpPr>
              <p:cNvPr id="77" name="Oval 6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78" name="Text Box 6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1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3" name="AutoShape 66"/>
            <p:cNvSpPr>
              <a:spLocks noChangeShapeType="1"/>
            </p:cNvSpPr>
            <p:nvPr/>
          </p:nvSpPr>
          <p:spPr bwMode="auto">
            <a:xfrm flipH="1">
              <a:off x="3597" y="6738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4" name="AutoShape 65"/>
            <p:cNvSpPr>
              <a:spLocks noChangeShapeType="1"/>
            </p:cNvSpPr>
            <p:nvPr/>
          </p:nvSpPr>
          <p:spPr bwMode="auto">
            <a:xfrm flipH="1">
              <a:off x="3221" y="7308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5" name="AutoShape 64"/>
            <p:cNvSpPr>
              <a:spLocks noChangeShapeType="1"/>
            </p:cNvSpPr>
            <p:nvPr/>
          </p:nvSpPr>
          <p:spPr bwMode="auto">
            <a:xfrm flipV="1">
              <a:off x="3360" y="7551"/>
              <a:ext cx="89" cy="12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6" name="AutoShape 63"/>
            <p:cNvSpPr>
              <a:spLocks noChangeShapeType="1"/>
            </p:cNvSpPr>
            <p:nvPr/>
          </p:nvSpPr>
          <p:spPr bwMode="auto">
            <a:xfrm>
              <a:off x="3615" y="7573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" name="AutoShape 62"/>
            <p:cNvSpPr>
              <a:spLocks noChangeShapeType="1"/>
            </p:cNvSpPr>
            <p:nvPr/>
          </p:nvSpPr>
          <p:spPr bwMode="auto">
            <a:xfrm flipH="1">
              <a:off x="3513" y="7944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8" name="AutoShape 61"/>
            <p:cNvSpPr>
              <a:spLocks noChangeShapeType="1"/>
            </p:cNvSpPr>
            <p:nvPr/>
          </p:nvSpPr>
          <p:spPr bwMode="auto">
            <a:xfrm flipV="1">
              <a:off x="3660" y="8160"/>
              <a:ext cx="101" cy="18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9" name="AutoShape 60"/>
            <p:cNvSpPr>
              <a:spLocks noChangeShapeType="1"/>
            </p:cNvSpPr>
            <p:nvPr/>
          </p:nvSpPr>
          <p:spPr bwMode="auto">
            <a:xfrm flipH="1" flipV="1">
              <a:off x="3690" y="7317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0" name="AutoShape 59"/>
            <p:cNvSpPr>
              <a:spLocks noChangeShapeType="1"/>
            </p:cNvSpPr>
            <p:nvPr/>
          </p:nvSpPr>
          <p:spPr bwMode="auto">
            <a:xfrm flipV="1">
              <a:off x="3723" y="6879"/>
              <a:ext cx="177" cy="15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" name="AutoShape 58"/>
            <p:cNvSpPr>
              <a:spLocks noChangeShapeType="1"/>
            </p:cNvSpPr>
            <p:nvPr/>
          </p:nvSpPr>
          <p:spPr bwMode="auto">
            <a:xfrm>
              <a:off x="4265" y="6927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2" name="AutoShape 57"/>
            <p:cNvSpPr>
              <a:spLocks noChangeShapeType="1"/>
            </p:cNvSpPr>
            <p:nvPr/>
          </p:nvSpPr>
          <p:spPr bwMode="auto">
            <a:xfrm flipH="1">
              <a:off x="4320" y="7344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3" name="AutoShape 56"/>
            <p:cNvSpPr>
              <a:spLocks noChangeShapeType="1"/>
            </p:cNvSpPr>
            <p:nvPr/>
          </p:nvSpPr>
          <p:spPr bwMode="auto">
            <a:xfrm>
              <a:off x="4305" y="7991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4" name="AutoShape 55"/>
            <p:cNvSpPr>
              <a:spLocks noChangeShapeType="1"/>
            </p:cNvSpPr>
            <p:nvPr/>
          </p:nvSpPr>
          <p:spPr bwMode="auto">
            <a:xfrm flipH="1" flipV="1">
              <a:off x="4413" y="7911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5" name="AutoShape 54"/>
            <p:cNvSpPr>
              <a:spLocks noChangeShapeType="1"/>
            </p:cNvSpPr>
            <p:nvPr/>
          </p:nvSpPr>
          <p:spPr bwMode="auto">
            <a:xfrm flipV="1">
              <a:off x="4403" y="7532"/>
              <a:ext cx="69" cy="1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6" name="AutoShape 53"/>
            <p:cNvSpPr>
              <a:spLocks noChangeShapeType="1"/>
            </p:cNvSpPr>
            <p:nvPr/>
          </p:nvSpPr>
          <p:spPr bwMode="auto">
            <a:xfrm>
              <a:off x="4668" y="7547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7" name="AutoShape 52"/>
            <p:cNvSpPr>
              <a:spLocks noChangeShapeType="1"/>
            </p:cNvSpPr>
            <p:nvPr/>
          </p:nvSpPr>
          <p:spPr bwMode="auto">
            <a:xfrm flipH="1" flipV="1">
              <a:off x="4740" y="7314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8" name="AutoShape 51"/>
            <p:cNvSpPr>
              <a:spLocks noChangeShapeType="1"/>
            </p:cNvSpPr>
            <p:nvPr/>
          </p:nvSpPr>
          <p:spPr bwMode="auto">
            <a:xfrm flipH="1" flipV="1">
              <a:off x="4263" y="6702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9" name="AutoShape 50"/>
            <p:cNvSpPr>
              <a:spLocks noChangeShapeType="1"/>
            </p:cNvSpPr>
            <p:nvPr/>
          </p:nvSpPr>
          <p:spPr bwMode="auto">
            <a:xfrm>
              <a:off x="4034" y="6219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grpSp>
          <p:nvGrpSpPr>
            <p:cNvPr id="30" name="Group 47"/>
            <p:cNvGrpSpPr>
              <a:grpSpLocks/>
            </p:cNvGrpSpPr>
            <p:nvPr/>
          </p:nvGrpSpPr>
          <p:grpSpPr bwMode="auto">
            <a:xfrm>
              <a:off x="3084" y="8160"/>
              <a:ext cx="243" cy="264"/>
              <a:chOff x="2550" y="6603"/>
              <a:chExt cx="243" cy="264"/>
            </a:xfrm>
          </p:grpSpPr>
          <p:sp>
            <p:nvSpPr>
              <p:cNvPr id="75" name="Oval 4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76" name="Text Box 4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3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1" name="Group 44"/>
            <p:cNvGrpSpPr>
              <a:grpSpLocks/>
            </p:cNvGrpSpPr>
            <p:nvPr/>
          </p:nvGrpSpPr>
          <p:grpSpPr bwMode="auto">
            <a:xfrm>
              <a:off x="3761" y="7911"/>
              <a:ext cx="243" cy="264"/>
              <a:chOff x="2550" y="6603"/>
              <a:chExt cx="243" cy="264"/>
            </a:xfrm>
          </p:grpSpPr>
          <p:sp>
            <p:nvSpPr>
              <p:cNvPr id="73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74" name="Text Box 4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4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2" name="Group 41"/>
            <p:cNvGrpSpPr>
              <a:grpSpLocks/>
            </p:cNvGrpSpPr>
            <p:nvPr/>
          </p:nvGrpSpPr>
          <p:grpSpPr bwMode="auto">
            <a:xfrm>
              <a:off x="3939" y="6717"/>
              <a:ext cx="243" cy="264"/>
              <a:chOff x="2550" y="6603"/>
              <a:chExt cx="243" cy="264"/>
            </a:xfrm>
          </p:grpSpPr>
          <p:sp>
            <p:nvSpPr>
              <p:cNvPr id="71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72" name="Text Box 4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5</a:t>
                </a:r>
                <a:endPara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4100" y="7353"/>
              <a:ext cx="243" cy="264"/>
              <a:chOff x="2550" y="6603"/>
              <a:chExt cx="243" cy="264"/>
            </a:xfrm>
          </p:grpSpPr>
          <p:sp>
            <p:nvSpPr>
              <p:cNvPr id="69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70" name="Text Box 3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6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4" name="Group 35"/>
            <p:cNvGrpSpPr>
              <a:grpSpLocks/>
            </p:cNvGrpSpPr>
            <p:nvPr/>
          </p:nvGrpSpPr>
          <p:grpSpPr bwMode="auto">
            <a:xfrm>
              <a:off x="4244" y="8223"/>
              <a:ext cx="243" cy="264"/>
              <a:chOff x="2550" y="6603"/>
              <a:chExt cx="243" cy="264"/>
            </a:xfrm>
          </p:grpSpPr>
          <p:sp>
            <p:nvSpPr>
              <p:cNvPr id="67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68" name="Text Box 3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7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5" name="Group 32"/>
            <p:cNvGrpSpPr>
              <a:grpSpLocks/>
            </p:cNvGrpSpPr>
            <p:nvPr/>
          </p:nvGrpSpPr>
          <p:grpSpPr bwMode="auto">
            <a:xfrm>
              <a:off x="4467" y="7308"/>
              <a:ext cx="243" cy="264"/>
              <a:chOff x="2550" y="6603"/>
              <a:chExt cx="243" cy="264"/>
            </a:xfrm>
          </p:grpSpPr>
          <p:sp>
            <p:nvSpPr>
              <p:cNvPr id="65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66" name="Text Box 3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8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6" name="Group 29"/>
            <p:cNvGrpSpPr>
              <a:grpSpLocks/>
            </p:cNvGrpSpPr>
            <p:nvPr/>
          </p:nvGrpSpPr>
          <p:grpSpPr bwMode="auto">
            <a:xfrm>
              <a:off x="4650" y="7878"/>
              <a:ext cx="243" cy="264"/>
              <a:chOff x="2550" y="6603"/>
              <a:chExt cx="243" cy="264"/>
            </a:xfrm>
          </p:grpSpPr>
          <p:sp>
            <p:nvSpPr>
              <p:cNvPr id="63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64" name="Text Box 3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9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3753" y="7686"/>
              <a:ext cx="177" cy="2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F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4518" y="7068"/>
              <a:ext cx="147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C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423" y="7083"/>
              <a:ext cx="22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B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3123" y="7671"/>
              <a:ext cx="180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D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4473" y="817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3303" y="820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3033" y="7611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3378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4098" y="7617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4146" y="668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576" y="671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4413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182" y="7677"/>
              <a:ext cx="153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G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4743" y="76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4848" y="7692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I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66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433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360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27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3678" y="762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3573" y="7938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4563" y="825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H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3393" y="828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E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0" name="Line 5"/>
            <p:cNvSpPr>
              <a:spLocks noChangeShapeType="1"/>
            </p:cNvSpPr>
            <p:nvPr/>
          </p:nvSpPr>
          <p:spPr bwMode="auto">
            <a:xfrm>
              <a:off x="4338" y="789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3870" y="64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2" name="Text Box 3"/>
            <p:cNvSpPr txBox="1">
              <a:spLocks noChangeArrowheads="1"/>
            </p:cNvSpPr>
            <p:nvPr/>
          </p:nvSpPr>
          <p:spPr bwMode="auto">
            <a:xfrm>
              <a:off x="3963" y="6489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A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5000628" y="2357430"/>
            <a:ext cx="3286148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D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</a:rPr>
              <a:t>B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 E  F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）</a:t>
            </a:r>
            <a:r>
              <a:rPr kumimoji="0" lang="en-US" altLang="zh-CN" sz="2000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</a:rPr>
              <a:t>A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G  H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</a:rPr>
              <a:t>C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Text Box 1"/>
          <p:cNvSpPr txBox="1">
            <a:spLocks noChangeArrowheads="1"/>
          </p:cNvSpPr>
          <p:nvPr/>
        </p:nvSpPr>
        <p:spPr bwMode="auto">
          <a:xfrm>
            <a:off x="4071934" y="3000372"/>
            <a:ext cx="4286280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中序</a:t>
            </a:r>
            <a:r>
              <a:rPr lang="zh-CN" altLang="en-US" sz="2000" b="1" dirty="0" smtClean="0">
                <a:latin typeface="Calibri" pitchFamily="34" charset="0"/>
                <a:ea typeface="宋体" pitchFamily="2" charset="-122"/>
              </a:rPr>
              <a:t>遍历</a:t>
            </a:r>
            <a:r>
              <a:rPr kumimoji="0" lang="en-US" altLang="zh-CN" sz="2000" b="1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=&gt;</a:t>
            </a:r>
            <a:r>
              <a:rPr kumimoji="0" lang="en-US" altLang="zh-CN" sz="2000" b="1" strike="noStrike" cap="none" normalizeH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        </a:t>
            </a:r>
            <a:r>
              <a:rPr kumimoji="0" lang="en-US" altLang="zh-CN" sz="2000" b="1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D  B  E  F  A  G  H  C  I</a:t>
            </a:r>
            <a:endParaRPr kumimoji="0" lang="zh-CN" altLang="zh-CN" sz="2000" b="1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5" grpId="0"/>
      <p:bldP spid="91137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903588"/>
            <a:ext cx="2140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	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先序</a:t>
            </a:r>
            <a:r>
              <a:rPr lang="zh-CN" altLang="en-US" sz="2000" b="1" dirty="0">
                <a:solidFill>
                  <a:srgbClr val="0000FF"/>
                </a:solidFill>
              </a:rPr>
              <a:t>遍历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5720" y="3520958"/>
            <a:ext cx="5422302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</a:rPr>
              <a:t>void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PreOrderTraversal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BinTree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BT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BT ) 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(“%d”, BT-&gt;Data);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PreOrderTraversal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BT-&gt;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Left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PreOrderTraversal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BT-&gt;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Right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5786" y="1735008"/>
            <a:ext cx="285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其</a:t>
            </a:r>
            <a:r>
              <a:rPr lang="zh-CN" altLang="en-US" sz="2000" b="1" dirty="0"/>
              <a:t>遍历过程为：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b="1" dirty="0" smtClean="0"/>
              <a:t>访问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根结点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FF"/>
                </a:solidFill>
              </a:rPr>
              <a:t>先序</a:t>
            </a:r>
            <a:r>
              <a:rPr lang="zh-CN" altLang="en-US" sz="2000" b="1" dirty="0"/>
              <a:t>遍历其</a:t>
            </a:r>
            <a:r>
              <a:rPr lang="zh-CN" altLang="en-US" sz="2000" b="1" dirty="0">
                <a:solidFill>
                  <a:srgbClr val="0000FF"/>
                </a:solidFill>
              </a:rPr>
              <a:t>左子树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FF"/>
                </a:solidFill>
              </a:rPr>
              <a:t>先序</a:t>
            </a:r>
            <a:r>
              <a:rPr lang="zh-CN" altLang="en-US" sz="2000" b="1" dirty="0"/>
              <a:t>遍历其</a:t>
            </a:r>
            <a:r>
              <a:rPr lang="zh-CN" altLang="en-US" sz="2000" b="1" dirty="0">
                <a:solidFill>
                  <a:srgbClr val="0000FF"/>
                </a:solidFill>
              </a:rPr>
              <a:t>右子树</a:t>
            </a:r>
            <a:r>
              <a:rPr lang="zh-CN" altLang="en-US" sz="2000" b="1" dirty="0"/>
              <a:t>。</a:t>
            </a:r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5000628" y="1949322"/>
            <a:ext cx="3286148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A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D </a:t>
            </a:r>
            <a:r>
              <a:rPr lang="en-US" altLang="zh-CN" sz="2000" b="1" i="1" u="sng" dirty="0" smtClean="0">
                <a:latin typeface="Calibri" pitchFamily="34" charset="0"/>
                <a:ea typeface="宋体" pitchFamily="2" charset="-122"/>
              </a:rPr>
              <a:t>F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E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C</a:t>
            </a:r>
            <a:r>
              <a:rPr lang="en-US" altLang="zh-CN" sz="2000" b="1" i="1" u="sng" dirty="0" smtClean="0"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G  H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Text Box 1"/>
          <p:cNvSpPr txBox="1">
            <a:spLocks noChangeArrowheads="1"/>
          </p:cNvSpPr>
          <p:nvPr/>
        </p:nvSpPr>
        <p:spPr bwMode="auto">
          <a:xfrm>
            <a:off x="4071934" y="2592264"/>
            <a:ext cx="4286280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先序</a:t>
            </a:r>
            <a:r>
              <a:rPr lang="zh-CN" altLang="en-US" sz="2000" b="1" dirty="0" smtClean="0">
                <a:latin typeface="Calibri" pitchFamily="34" charset="0"/>
                <a:ea typeface="宋体" pitchFamily="2" charset="-122"/>
              </a:rPr>
              <a:t>遍历</a:t>
            </a:r>
            <a:r>
              <a:rPr kumimoji="0" lang="en-US" altLang="zh-CN" sz="2000" b="1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=&gt;</a:t>
            </a:r>
            <a:r>
              <a:rPr kumimoji="0" lang="en-US" altLang="zh-CN" sz="2000" b="1" strike="noStrike" cap="none" normalizeH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A  </a:t>
            </a:r>
            <a:r>
              <a:rPr kumimoji="0" lang="en-US" altLang="zh-CN" sz="2000" b="1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B  </a:t>
            </a:r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D  F </a:t>
            </a:r>
            <a:r>
              <a:rPr kumimoji="0" lang="en-US" altLang="zh-CN" sz="2000" b="1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 E  </a:t>
            </a:r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C  </a:t>
            </a:r>
            <a:r>
              <a:rPr kumimoji="0" lang="en-US" altLang="zh-CN" sz="2000" b="1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G  H  I</a:t>
            </a:r>
            <a:endParaRPr kumimoji="0" lang="zh-CN" altLang="zh-CN" sz="2000" b="1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6286512" y="3449520"/>
            <a:ext cx="2428892" cy="2571768"/>
            <a:chOff x="2979" y="2172"/>
            <a:chExt cx="2076" cy="2298"/>
          </a:xfrm>
        </p:grpSpPr>
        <p:grpSp>
          <p:nvGrpSpPr>
            <p:cNvPr id="97283" name="Group 3"/>
            <p:cNvGrpSpPr>
              <a:grpSpLocks/>
            </p:cNvGrpSpPr>
            <p:nvPr/>
          </p:nvGrpSpPr>
          <p:grpSpPr bwMode="auto">
            <a:xfrm>
              <a:off x="3330" y="2712"/>
              <a:ext cx="243" cy="264"/>
              <a:chOff x="2550" y="6603"/>
              <a:chExt cx="243" cy="264"/>
            </a:xfrm>
          </p:grpSpPr>
          <p:sp>
            <p:nvSpPr>
              <p:cNvPr id="97284" name="Oval 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7285" name="Text Box 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286" name="Group 6"/>
            <p:cNvGrpSpPr>
              <a:grpSpLocks/>
            </p:cNvGrpSpPr>
            <p:nvPr/>
          </p:nvGrpSpPr>
          <p:grpSpPr bwMode="auto">
            <a:xfrm>
              <a:off x="3705" y="2220"/>
              <a:ext cx="243" cy="264"/>
              <a:chOff x="2550" y="6603"/>
              <a:chExt cx="243" cy="264"/>
            </a:xfrm>
          </p:grpSpPr>
          <p:sp>
            <p:nvSpPr>
              <p:cNvPr id="97287" name="Oval 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7289" name="AutoShape 9"/>
            <p:cNvCxnSpPr>
              <a:cxnSpLocks noChangeShapeType="1"/>
            </p:cNvCxnSpPr>
            <p:nvPr/>
          </p:nvCxnSpPr>
          <p:spPr bwMode="auto">
            <a:xfrm flipH="1">
              <a:off x="3597" y="2691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290" name="AutoShape 10"/>
            <p:cNvCxnSpPr>
              <a:cxnSpLocks noChangeShapeType="1"/>
            </p:cNvCxnSpPr>
            <p:nvPr/>
          </p:nvCxnSpPr>
          <p:spPr bwMode="auto">
            <a:xfrm flipH="1">
              <a:off x="3221" y="3261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291" name="AutoShape 11"/>
            <p:cNvCxnSpPr>
              <a:cxnSpLocks noChangeShapeType="1"/>
            </p:cNvCxnSpPr>
            <p:nvPr/>
          </p:nvCxnSpPr>
          <p:spPr bwMode="auto">
            <a:xfrm flipV="1">
              <a:off x="3345" y="3336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292" name="AutoShape 12"/>
            <p:cNvCxnSpPr>
              <a:cxnSpLocks noChangeShapeType="1"/>
            </p:cNvCxnSpPr>
            <p:nvPr/>
          </p:nvCxnSpPr>
          <p:spPr bwMode="auto">
            <a:xfrm>
              <a:off x="3540" y="3331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293" name="AutoShape 13"/>
            <p:cNvCxnSpPr>
              <a:cxnSpLocks noChangeShapeType="1"/>
            </p:cNvCxnSpPr>
            <p:nvPr/>
          </p:nvCxnSpPr>
          <p:spPr bwMode="auto">
            <a:xfrm flipH="1">
              <a:off x="3528" y="3882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294" name="AutoShape 14"/>
            <p:cNvCxnSpPr>
              <a:cxnSpLocks noChangeShapeType="1"/>
            </p:cNvCxnSpPr>
            <p:nvPr/>
          </p:nvCxnSpPr>
          <p:spPr bwMode="auto">
            <a:xfrm flipV="1">
              <a:off x="3660" y="3959"/>
              <a:ext cx="146" cy="23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295" name="AutoShape 15"/>
            <p:cNvCxnSpPr>
              <a:cxnSpLocks noChangeShapeType="1"/>
            </p:cNvCxnSpPr>
            <p:nvPr/>
          </p:nvCxnSpPr>
          <p:spPr bwMode="auto">
            <a:xfrm flipH="1" flipV="1">
              <a:off x="3690" y="3270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296" name="AutoShape 16"/>
            <p:cNvCxnSpPr>
              <a:cxnSpLocks noChangeShapeType="1"/>
            </p:cNvCxnSpPr>
            <p:nvPr/>
          </p:nvCxnSpPr>
          <p:spPr bwMode="auto">
            <a:xfrm flipV="1">
              <a:off x="3693" y="2757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297" name="AutoShape 17"/>
            <p:cNvCxnSpPr>
              <a:cxnSpLocks noChangeShapeType="1"/>
            </p:cNvCxnSpPr>
            <p:nvPr/>
          </p:nvCxnSpPr>
          <p:spPr bwMode="auto">
            <a:xfrm>
              <a:off x="4115" y="2745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298" name="AutoShape 18"/>
            <p:cNvCxnSpPr>
              <a:cxnSpLocks noChangeShapeType="1"/>
            </p:cNvCxnSpPr>
            <p:nvPr/>
          </p:nvCxnSpPr>
          <p:spPr bwMode="auto">
            <a:xfrm flipH="1">
              <a:off x="4320" y="3297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299" name="AutoShape 19"/>
            <p:cNvCxnSpPr>
              <a:cxnSpLocks noChangeShapeType="1"/>
            </p:cNvCxnSpPr>
            <p:nvPr/>
          </p:nvCxnSpPr>
          <p:spPr bwMode="auto">
            <a:xfrm>
              <a:off x="4305" y="3944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300" name="AutoShape 20"/>
            <p:cNvCxnSpPr>
              <a:cxnSpLocks noChangeShapeType="1"/>
            </p:cNvCxnSpPr>
            <p:nvPr/>
          </p:nvCxnSpPr>
          <p:spPr bwMode="auto">
            <a:xfrm flipH="1" flipV="1">
              <a:off x="4413" y="3864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301" name="AutoShape 21"/>
            <p:cNvCxnSpPr>
              <a:cxnSpLocks noChangeShapeType="1"/>
            </p:cNvCxnSpPr>
            <p:nvPr/>
          </p:nvCxnSpPr>
          <p:spPr bwMode="auto">
            <a:xfrm flipV="1">
              <a:off x="4418" y="3336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302" name="AutoShape 22"/>
            <p:cNvCxnSpPr>
              <a:cxnSpLocks noChangeShapeType="1"/>
            </p:cNvCxnSpPr>
            <p:nvPr/>
          </p:nvCxnSpPr>
          <p:spPr bwMode="auto">
            <a:xfrm>
              <a:off x="4608" y="3335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303" name="AutoShape 23"/>
            <p:cNvCxnSpPr>
              <a:cxnSpLocks noChangeShapeType="1"/>
            </p:cNvCxnSpPr>
            <p:nvPr/>
          </p:nvCxnSpPr>
          <p:spPr bwMode="auto">
            <a:xfrm flipH="1" flipV="1">
              <a:off x="4740" y="3267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304" name="AutoShape 24"/>
            <p:cNvCxnSpPr>
              <a:cxnSpLocks noChangeShapeType="1"/>
            </p:cNvCxnSpPr>
            <p:nvPr/>
          </p:nvCxnSpPr>
          <p:spPr bwMode="auto">
            <a:xfrm flipH="1" flipV="1">
              <a:off x="4263" y="2655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7305" name="AutoShape 25"/>
            <p:cNvCxnSpPr>
              <a:cxnSpLocks noChangeShapeType="1"/>
            </p:cNvCxnSpPr>
            <p:nvPr/>
          </p:nvCxnSpPr>
          <p:spPr bwMode="auto">
            <a:xfrm>
              <a:off x="4034" y="2172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grpSp>
          <p:nvGrpSpPr>
            <p:cNvPr id="97306" name="Group 26"/>
            <p:cNvGrpSpPr>
              <a:grpSpLocks/>
            </p:cNvGrpSpPr>
            <p:nvPr/>
          </p:nvGrpSpPr>
          <p:grpSpPr bwMode="auto">
            <a:xfrm>
              <a:off x="2979" y="3303"/>
              <a:ext cx="243" cy="264"/>
              <a:chOff x="2550" y="6603"/>
              <a:chExt cx="243" cy="264"/>
            </a:xfrm>
          </p:grpSpPr>
          <p:sp>
            <p:nvSpPr>
              <p:cNvPr id="97307" name="Oval 2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7308" name="Text Box 2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09" name="Group 29"/>
            <p:cNvGrpSpPr>
              <a:grpSpLocks/>
            </p:cNvGrpSpPr>
            <p:nvPr/>
          </p:nvGrpSpPr>
          <p:grpSpPr bwMode="auto">
            <a:xfrm>
              <a:off x="3491" y="3444"/>
              <a:ext cx="243" cy="264"/>
              <a:chOff x="2550" y="6603"/>
              <a:chExt cx="243" cy="264"/>
            </a:xfrm>
          </p:grpSpPr>
          <p:sp>
            <p:nvSpPr>
              <p:cNvPr id="97310" name="Oval 3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7311" name="Text Box 3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2" name="Group 32"/>
            <p:cNvGrpSpPr>
              <a:grpSpLocks/>
            </p:cNvGrpSpPr>
            <p:nvPr/>
          </p:nvGrpSpPr>
          <p:grpSpPr bwMode="auto">
            <a:xfrm>
              <a:off x="3285" y="3903"/>
              <a:ext cx="243" cy="264"/>
              <a:chOff x="2550" y="6603"/>
              <a:chExt cx="243" cy="264"/>
            </a:xfrm>
          </p:grpSpPr>
          <p:sp>
            <p:nvSpPr>
              <p:cNvPr id="97313" name="Oval 3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7314" name="Text Box 3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5" name="Group 35"/>
            <p:cNvGrpSpPr>
              <a:grpSpLocks/>
            </p:cNvGrpSpPr>
            <p:nvPr/>
          </p:nvGrpSpPr>
          <p:grpSpPr bwMode="auto">
            <a:xfrm>
              <a:off x="4205" y="2886"/>
              <a:ext cx="243" cy="264"/>
              <a:chOff x="2550" y="6603"/>
              <a:chExt cx="243" cy="264"/>
            </a:xfrm>
          </p:grpSpPr>
          <p:sp>
            <p:nvSpPr>
              <p:cNvPr id="97316" name="Oval 3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7317" name="Text Box 3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8" name="Group 38"/>
            <p:cNvGrpSpPr>
              <a:grpSpLocks/>
            </p:cNvGrpSpPr>
            <p:nvPr/>
          </p:nvGrpSpPr>
          <p:grpSpPr bwMode="auto">
            <a:xfrm>
              <a:off x="4064" y="3306"/>
              <a:ext cx="243" cy="264"/>
              <a:chOff x="2550" y="6603"/>
              <a:chExt cx="243" cy="264"/>
            </a:xfrm>
          </p:grpSpPr>
          <p:sp>
            <p:nvSpPr>
              <p:cNvPr id="97319" name="Oval 3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7320" name="Text Box 4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1" name="Group 41"/>
            <p:cNvGrpSpPr>
              <a:grpSpLocks/>
            </p:cNvGrpSpPr>
            <p:nvPr/>
          </p:nvGrpSpPr>
          <p:grpSpPr bwMode="auto">
            <a:xfrm>
              <a:off x="4242" y="4116"/>
              <a:ext cx="243" cy="264"/>
              <a:chOff x="2550" y="6603"/>
              <a:chExt cx="243" cy="264"/>
            </a:xfrm>
          </p:grpSpPr>
          <p:sp>
            <p:nvSpPr>
              <p:cNvPr id="97322" name="Oval 4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7323" name="Text Box 4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4" name="Group 44"/>
            <p:cNvGrpSpPr>
              <a:grpSpLocks/>
            </p:cNvGrpSpPr>
            <p:nvPr/>
          </p:nvGrpSpPr>
          <p:grpSpPr bwMode="auto">
            <a:xfrm>
              <a:off x="4545" y="3456"/>
              <a:ext cx="243" cy="264"/>
              <a:chOff x="2550" y="6603"/>
              <a:chExt cx="243" cy="264"/>
            </a:xfrm>
          </p:grpSpPr>
          <p:sp>
            <p:nvSpPr>
              <p:cNvPr id="97325" name="Oval 4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7326" name="Text Box 4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7327" name="Text Box 47"/>
            <p:cNvSpPr txBox="1">
              <a:spLocks noChangeArrowheads="1"/>
            </p:cNvSpPr>
            <p:nvPr/>
          </p:nvSpPr>
          <p:spPr bwMode="auto">
            <a:xfrm>
              <a:off x="3753" y="3639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28" name="Text Box 48"/>
            <p:cNvSpPr txBox="1">
              <a:spLocks noChangeArrowheads="1"/>
            </p:cNvSpPr>
            <p:nvPr/>
          </p:nvSpPr>
          <p:spPr bwMode="auto">
            <a:xfrm>
              <a:off x="4518" y="3021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29" name="Text Box 49"/>
            <p:cNvSpPr txBox="1">
              <a:spLocks noChangeArrowheads="1"/>
            </p:cNvSpPr>
            <p:nvPr/>
          </p:nvSpPr>
          <p:spPr bwMode="auto">
            <a:xfrm>
              <a:off x="3423" y="3036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>
              <a:off x="3123" y="3624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31" name="Oval 51"/>
            <p:cNvSpPr>
              <a:spLocks noChangeArrowheads="1"/>
            </p:cNvSpPr>
            <p:nvPr/>
          </p:nvSpPr>
          <p:spPr bwMode="auto">
            <a:xfrm>
              <a:off x="4473" y="412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32" name="Oval 52"/>
            <p:cNvSpPr>
              <a:spLocks noChangeArrowheads="1"/>
            </p:cNvSpPr>
            <p:nvPr/>
          </p:nvSpPr>
          <p:spPr bwMode="auto">
            <a:xfrm>
              <a:off x="3303" y="415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33" name="Oval 53"/>
            <p:cNvSpPr>
              <a:spLocks noChangeArrowheads="1"/>
            </p:cNvSpPr>
            <p:nvPr/>
          </p:nvSpPr>
          <p:spPr bwMode="auto">
            <a:xfrm>
              <a:off x="3033" y="356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34" name="Oval 54"/>
            <p:cNvSpPr>
              <a:spLocks noChangeArrowheads="1"/>
            </p:cNvSpPr>
            <p:nvPr/>
          </p:nvSpPr>
          <p:spPr bwMode="auto">
            <a:xfrm>
              <a:off x="3378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35" name="Oval 55"/>
            <p:cNvSpPr>
              <a:spLocks noChangeArrowheads="1"/>
            </p:cNvSpPr>
            <p:nvPr/>
          </p:nvSpPr>
          <p:spPr bwMode="auto">
            <a:xfrm>
              <a:off x="4098" y="3570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36" name="Line 56"/>
            <p:cNvSpPr>
              <a:spLocks noChangeShapeType="1"/>
            </p:cNvSpPr>
            <p:nvPr/>
          </p:nvSpPr>
          <p:spPr bwMode="auto">
            <a:xfrm>
              <a:off x="4146" y="264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37" name="Line 57"/>
            <p:cNvSpPr>
              <a:spLocks noChangeShapeType="1"/>
            </p:cNvSpPr>
            <p:nvPr/>
          </p:nvSpPr>
          <p:spPr bwMode="auto">
            <a:xfrm flipH="1">
              <a:off x="3576" y="267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38" name="Oval 58"/>
            <p:cNvSpPr>
              <a:spLocks noChangeArrowheads="1"/>
            </p:cNvSpPr>
            <p:nvPr/>
          </p:nvSpPr>
          <p:spPr bwMode="auto">
            <a:xfrm>
              <a:off x="4413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39" name="Text Box 59"/>
            <p:cNvSpPr txBox="1">
              <a:spLocks noChangeArrowheads="1"/>
            </p:cNvSpPr>
            <p:nvPr/>
          </p:nvSpPr>
          <p:spPr bwMode="auto">
            <a:xfrm>
              <a:off x="4182" y="3630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40" name="Oval 60"/>
            <p:cNvSpPr>
              <a:spLocks noChangeArrowheads="1"/>
            </p:cNvSpPr>
            <p:nvPr/>
          </p:nvSpPr>
          <p:spPr bwMode="auto">
            <a:xfrm>
              <a:off x="4743" y="35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41" name="Text Box 61"/>
            <p:cNvSpPr txBox="1">
              <a:spLocks noChangeArrowheads="1"/>
            </p:cNvSpPr>
            <p:nvPr/>
          </p:nvSpPr>
          <p:spPr bwMode="auto">
            <a:xfrm>
              <a:off x="4848" y="3645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42" name="Line 62"/>
            <p:cNvSpPr>
              <a:spLocks noChangeShapeType="1"/>
            </p:cNvSpPr>
            <p:nvPr/>
          </p:nvSpPr>
          <p:spPr bwMode="auto">
            <a:xfrm>
              <a:off x="466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43" name="Line 63"/>
            <p:cNvSpPr>
              <a:spLocks noChangeShapeType="1"/>
            </p:cNvSpPr>
            <p:nvPr/>
          </p:nvSpPr>
          <p:spPr bwMode="auto">
            <a:xfrm flipH="1">
              <a:off x="433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44" name="Line 64"/>
            <p:cNvSpPr>
              <a:spLocks noChangeShapeType="1"/>
            </p:cNvSpPr>
            <p:nvPr/>
          </p:nvSpPr>
          <p:spPr bwMode="auto">
            <a:xfrm>
              <a:off x="360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45" name="Line 65"/>
            <p:cNvSpPr>
              <a:spLocks noChangeShapeType="1"/>
            </p:cNvSpPr>
            <p:nvPr/>
          </p:nvSpPr>
          <p:spPr bwMode="auto">
            <a:xfrm flipH="1">
              <a:off x="327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46" name="Oval 66"/>
            <p:cNvSpPr>
              <a:spLocks noChangeArrowheads="1"/>
            </p:cNvSpPr>
            <p:nvPr/>
          </p:nvSpPr>
          <p:spPr bwMode="auto">
            <a:xfrm>
              <a:off x="3678" y="3579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47" name="Line 67"/>
            <p:cNvSpPr>
              <a:spLocks noChangeShapeType="1"/>
            </p:cNvSpPr>
            <p:nvPr/>
          </p:nvSpPr>
          <p:spPr bwMode="auto">
            <a:xfrm flipH="1">
              <a:off x="3573" y="389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48" name="Text Box 68"/>
            <p:cNvSpPr txBox="1">
              <a:spLocks noChangeArrowheads="1"/>
            </p:cNvSpPr>
            <p:nvPr/>
          </p:nvSpPr>
          <p:spPr bwMode="auto">
            <a:xfrm>
              <a:off x="4563" y="420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49" name="Text Box 69"/>
            <p:cNvSpPr txBox="1">
              <a:spLocks noChangeArrowheads="1"/>
            </p:cNvSpPr>
            <p:nvPr/>
          </p:nvSpPr>
          <p:spPr bwMode="auto">
            <a:xfrm>
              <a:off x="3393" y="423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50" name="Line 70"/>
            <p:cNvSpPr>
              <a:spLocks noChangeShapeType="1"/>
            </p:cNvSpPr>
            <p:nvPr/>
          </p:nvSpPr>
          <p:spPr bwMode="auto">
            <a:xfrm>
              <a:off x="4338" y="3846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51" name="Oval 71"/>
            <p:cNvSpPr>
              <a:spLocks noChangeArrowheads="1"/>
            </p:cNvSpPr>
            <p:nvPr/>
          </p:nvSpPr>
          <p:spPr bwMode="auto">
            <a:xfrm>
              <a:off x="3870" y="23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352" name="Text Box 72"/>
            <p:cNvSpPr txBox="1">
              <a:spLocks noChangeArrowheads="1"/>
            </p:cNvSpPr>
            <p:nvPr/>
          </p:nvSpPr>
          <p:spPr bwMode="auto">
            <a:xfrm>
              <a:off x="3963" y="2442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二叉树的遍历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4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5" grpId="0"/>
      <p:bldP spid="91137" grpId="0" animBg="1"/>
      <p:bldP spid="8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897916"/>
            <a:ext cx="2140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	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后序</a:t>
            </a:r>
            <a:r>
              <a:rPr lang="zh-CN" altLang="en-US" sz="2000" b="1" dirty="0">
                <a:solidFill>
                  <a:srgbClr val="0000FF"/>
                </a:solidFill>
              </a:rPr>
              <a:t>遍历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5720" y="3449520"/>
            <a:ext cx="5429288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</a:rPr>
              <a:t>void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PostOrderTraversal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BinTree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BT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BT ) 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PostOrderTraversal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BT-&gt;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Left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PostOrderTraversal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BT-&gt;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Right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(“%d”, BT-&gt;Data);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5786" y="1663570"/>
            <a:ext cx="285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其</a:t>
            </a:r>
            <a:r>
              <a:rPr lang="zh-CN" altLang="en-US" sz="2000" b="1" dirty="0"/>
              <a:t>遍历过程为：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FF"/>
                </a:solidFill>
              </a:rPr>
              <a:t>后序</a:t>
            </a:r>
            <a:r>
              <a:rPr lang="zh-CN" altLang="en-US" sz="2000" b="1" dirty="0" smtClean="0"/>
              <a:t>遍历其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左子树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FF"/>
                </a:solidFill>
              </a:rPr>
              <a:t>后序</a:t>
            </a:r>
            <a:r>
              <a:rPr lang="zh-CN" altLang="en-US" sz="2000" b="1" dirty="0" smtClean="0"/>
              <a:t>遍历其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右子树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b="1" dirty="0" smtClean="0"/>
              <a:t>访问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根结点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5000628" y="1877884"/>
            <a:ext cx="3286148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D E </a:t>
            </a:r>
            <a:r>
              <a:rPr lang="en-US" altLang="zh-CN" sz="2000" b="1" i="1" u="sng" dirty="0" smtClean="0">
                <a:latin typeface="Calibri" pitchFamily="34" charset="0"/>
                <a:ea typeface="宋体" pitchFamily="2" charset="-122"/>
              </a:rPr>
              <a:t>F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pitchFamily="34" charset="0"/>
                <a:ea typeface="宋体" pitchFamily="2" charset="-122"/>
              </a:rPr>
              <a:t>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H </a:t>
            </a:r>
            <a:r>
              <a:rPr lang="en-US" altLang="zh-CN" sz="2000" b="1" i="1" u="sng" dirty="0" smtClean="0">
                <a:latin typeface="Calibri" pitchFamily="34" charset="0"/>
                <a:ea typeface="宋体" pitchFamily="2" charset="-122"/>
              </a:rPr>
              <a:t>G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I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C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） 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A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Text Box 1"/>
          <p:cNvSpPr txBox="1">
            <a:spLocks noChangeArrowheads="1"/>
          </p:cNvSpPr>
          <p:nvPr/>
        </p:nvSpPr>
        <p:spPr bwMode="auto">
          <a:xfrm>
            <a:off x="4071934" y="2520826"/>
            <a:ext cx="4286280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</a:rPr>
              <a:t>后</a:t>
            </a: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序</a:t>
            </a:r>
            <a:r>
              <a:rPr lang="zh-CN" altLang="en-US" sz="2000" b="1" dirty="0" smtClean="0">
                <a:latin typeface="Calibri" pitchFamily="34" charset="0"/>
                <a:ea typeface="宋体" pitchFamily="2" charset="-122"/>
              </a:rPr>
              <a:t>遍历</a:t>
            </a:r>
            <a:r>
              <a:rPr kumimoji="0" lang="en-US" altLang="zh-CN" sz="2000" b="1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=&gt;</a:t>
            </a:r>
            <a:r>
              <a:rPr kumimoji="0" lang="en-US" altLang="zh-CN" sz="2000" b="1" strike="noStrike" cap="none" normalizeH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D  </a:t>
            </a:r>
            <a:r>
              <a:rPr kumimoji="0" lang="en-US" altLang="zh-CN" sz="2000" b="1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E  </a:t>
            </a:r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F  B  </a:t>
            </a:r>
            <a:r>
              <a:rPr kumimoji="0" lang="en-US" altLang="zh-CN" sz="2000" b="1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H  </a:t>
            </a:r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G </a:t>
            </a:r>
            <a:r>
              <a:rPr kumimoji="0" lang="en-US" altLang="zh-CN" sz="2000" b="1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 I  </a:t>
            </a:r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C  A </a:t>
            </a:r>
            <a:endParaRPr kumimoji="0" lang="zh-CN" altLang="zh-CN" sz="2000" b="1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6215074" y="3378082"/>
            <a:ext cx="2428892" cy="2643206"/>
            <a:chOff x="2979" y="11858"/>
            <a:chExt cx="2076" cy="2328"/>
          </a:xfrm>
        </p:grpSpPr>
        <p:sp>
          <p:nvSpPr>
            <p:cNvPr id="98307" name="Text Box 3"/>
            <p:cNvSpPr txBox="1">
              <a:spLocks noChangeArrowheads="1"/>
            </p:cNvSpPr>
            <p:nvPr/>
          </p:nvSpPr>
          <p:spPr bwMode="auto">
            <a:xfrm>
              <a:off x="3393" y="13919"/>
              <a:ext cx="15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98308" name="Group 4"/>
            <p:cNvGrpSpPr>
              <a:grpSpLocks/>
            </p:cNvGrpSpPr>
            <p:nvPr/>
          </p:nvGrpSpPr>
          <p:grpSpPr bwMode="auto">
            <a:xfrm>
              <a:off x="3690" y="12728"/>
              <a:ext cx="243" cy="264"/>
              <a:chOff x="2550" y="6603"/>
              <a:chExt cx="243" cy="264"/>
            </a:xfrm>
          </p:grpSpPr>
          <p:sp>
            <p:nvSpPr>
              <p:cNvPr id="98309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8310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11" name="Group 7"/>
            <p:cNvGrpSpPr>
              <a:grpSpLocks/>
            </p:cNvGrpSpPr>
            <p:nvPr/>
          </p:nvGrpSpPr>
          <p:grpSpPr bwMode="auto">
            <a:xfrm>
              <a:off x="4185" y="12071"/>
              <a:ext cx="243" cy="264"/>
              <a:chOff x="2550" y="6603"/>
              <a:chExt cx="243" cy="264"/>
            </a:xfrm>
          </p:grpSpPr>
          <p:sp>
            <p:nvSpPr>
              <p:cNvPr id="98312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8313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8314" name="AutoShape 10"/>
            <p:cNvCxnSpPr>
              <a:cxnSpLocks noChangeShapeType="1"/>
            </p:cNvCxnSpPr>
            <p:nvPr/>
          </p:nvCxnSpPr>
          <p:spPr bwMode="auto">
            <a:xfrm flipH="1">
              <a:off x="3597" y="12377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15" name="AutoShape 11"/>
            <p:cNvCxnSpPr>
              <a:cxnSpLocks noChangeShapeType="1"/>
            </p:cNvCxnSpPr>
            <p:nvPr/>
          </p:nvCxnSpPr>
          <p:spPr bwMode="auto">
            <a:xfrm flipH="1">
              <a:off x="3221" y="12947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16" name="AutoShape 12"/>
            <p:cNvCxnSpPr>
              <a:cxnSpLocks noChangeShapeType="1"/>
            </p:cNvCxnSpPr>
            <p:nvPr/>
          </p:nvCxnSpPr>
          <p:spPr bwMode="auto">
            <a:xfrm flipV="1">
              <a:off x="3345" y="13022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17" name="AutoShape 13"/>
            <p:cNvCxnSpPr>
              <a:cxnSpLocks noChangeShapeType="1"/>
            </p:cNvCxnSpPr>
            <p:nvPr/>
          </p:nvCxnSpPr>
          <p:spPr bwMode="auto">
            <a:xfrm>
              <a:off x="3570" y="13047"/>
              <a:ext cx="120" cy="232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18" name="AutoShape 14"/>
            <p:cNvCxnSpPr>
              <a:cxnSpLocks noChangeShapeType="1"/>
            </p:cNvCxnSpPr>
            <p:nvPr/>
          </p:nvCxnSpPr>
          <p:spPr bwMode="auto">
            <a:xfrm flipH="1">
              <a:off x="3528" y="13568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19" name="AutoShape 15"/>
            <p:cNvCxnSpPr>
              <a:cxnSpLocks noChangeShapeType="1"/>
            </p:cNvCxnSpPr>
            <p:nvPr/>
          </p:nvCxnSpPr>
          <p:spPr bwMode="auto">
            <a:xfrm flipV="1">
              <a:off x="3660" y="13750"/>
              <a:ext cx="104" cy="1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20" name="AutoShape 16"/>
            <p:cNvCxnSpPr>
              <a:cxnSpLocks noChangeShapeType="1"/>
            </p:cNvCxnSpPr>
            <p:nvPr/>
          </p:nvCxnSpPr>
          <p:spPr bwMode="auto">
            <a:xfrm flipH="1" flipV="1">
              <a:off x="3705" y="13016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21" name="AutoShape 17"/>
            <p:cNvCxnSpPr>
              <a:cxnSpLocks noChangeShapeType="1"/>
            </p:cNvCxnSpPr>
            <p:nvPr/>
          </p:nvCxnSpPr>
          <p:spPr bwMode="auto">
            <a:xfrm flipV="1">
              <a:off x="3693" y="12443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22" name="AutoShape 18"/>
            <p:cNvCxnSpPr>
              <a:cxnSpLocks noChangeShapeType="1"/>
            </p:cNvCxnSpPr>
            <p:nvPr/>
          </p:nvCxnSpPr>
          <p:spPr bwMode="auto">
            <a:xfrm>
              <a:off x="4115" y="12416"/>
              <a:ext cx="295" cy="27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23" name="AutoShape 19"/>
            <p:cNvCxnSpPr>
              <a:cxnSpLocks noChangeShapeType="1"/>
            </p:cNvCxnSpPr>
            <p:nvPr/>
          </p:nvCxnSpPr>
          <p:spPr bwMode="auto">
            <a:xfrm flipH="1">
              <a:off x="4320" y="12983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24" name="AutoShape 20"/>
            <p:cNvCxnSpPr>
              <a:cxnSpLocks noChangeShapeType="1"/>
            </p:cNvCxnSpPr>
            <p:nvPr/>
          </p:nvCxnSpPr>
          <p:spPr bwMode="auto">
            <a:xfrm>
              <a:off x="4305" y="13630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25" name="AutoShape 21"/>
            <p:cNvCxnSpPr>
              <a:cxnSpLocks noChangeShapeType="1"/>
            </p:cNvCxnSpPr>
            <p:nvPr/>
          </p:nvCxnSpPr>
          <p:spPr bwMode="auto">
            <a:xfrm flipH="1" flipV="1">
              <a:off x="4413" y="13550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26" name="AutoShape 22"/>
            <p:cNvCxnSpPr>
              <a:cxnSpLocks noChangeShapeType="1"/>
            </p:cNvCxnSpPr>
            <p:nvPr/>
          </p:nvCxnSpPr>
          <p:spPr bwMode="auto">
            <a:xfrm flipV="1">
              <a:off x="4418" y="13022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27" name="AutoShape 23"/>
            <p:cNvCxnSpPr>
              <a:cxnSpLocks noChangeShapeType="1"/>
            </p:cNvCxnSpPr>
            <p:nvPr/>
          </p:nvCxnSpPr>
          <p:spPr bwMode="auto">
            <a:xfrm>
              <a:off x="4608" y="13021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28" name="AutoShape 24"/>
            <p:cNvCxnSpPr>
              <a:cxnSpLocks noChangeShapeType="1"/>
            </p:cNvCxnSpPr>
            <p:nvPr/>
          </p:nvCxnSpPr>
          <p:spPr bwMode="auto">
            <a:xfrm flipH="1" flipV="1">
              <a:off x="4785" y="13013"/>
              <a:ext cx="135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29" name="AutoShape 25"/>
            <p:cNvCxnSpPr>
              <a:cxnSpLocks noChangeShapeType="1"/>
            </p:cNvCxnSpPr>
            <p:nvPr/>
          </p:nvCxnSpPr>
          <p:spPr bwMode="auto">
            <a:xfrm flipH="1" flipV="1">
              <a:off x="4308" y="12356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cxnSp>
          <p:nvCxnSpPr>
            <p:cNvPr id="98330" name="AutoShape 26"/>
            <p:cNvCxnSpPr>
              <a:cxnSpLocks noChangeShapeType="1"/>
            </p:cNvCxnSpPr>
            <p:nvPr/>
          </p:nvCxnSpPr>
          <p:spPr bwMode="auto">
            <a:xfrm>
              <a:off x="4034" y="11858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grpSp>
          <p:nvGrpSpPr>
            <p:cNvPr id="98331" name="Group 27"/>
            <p:cNvGrpSpPr>
              <a:grpSpLocks/>
            </p:cNvGrpSpPr>
            <p:nvPr/>
          </p:nvGrpSpPr>
          <p:grpSpPr bwMode="auto">
            <a:xfrm>
              <a:off x="2979" y="12989"/>
              <a:ext cx="243" cy="264"/>
              <a:chOff x="2550" y="6603"/>
              <a:chExt cx="243" cy="264"/>
            </a:xfrm>
          </p:grpSpPr>
          <p:sp>
            <p:nvSpPr>
              <p:cNvPr id="98332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8333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4" name="Group 30"/>
            <p:cNvGrpSpPr>
              <a:grpSpLocks/>
            </p:cNvGrpSpPr>
            <p:nvPr/>
          </p:nvGrpSpPr>
          <p:grpSpPr bwMode="auto">
            <a:xfrm>
              <a:off x="3761" y="13535"/>
              <a:ext cx="243" cy="264"/>
              <a:chOff x="2550" y="6603"/>
              <a:chExt cx="243" cy="264"/>
            </a:xfrm>
          </p:grpSpPr>
          <p:sp>
            <p:nvSpPr>
              <p:cNvPr id="98335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8336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7" name="Group 33"/>
            <p:cNvGrpSpPr>
              <a:grpSpLocks/>
            </p:cNvGrpSpPr>
            <p:nvPr/>
          </p:nvGrpSpPr>
          <p:grpSpPr bwMode="auto">
            <a:xfrm>
              <a:off x="3300" y="13604"/>
              <a:ext cx="243" cy="264"/>
              <a:chOff x="2550" y="6603"/>
              <a:chExt cx="243" cy="264"/>
            </a:xfrm>
          </p:grpSpPr>
          <p:sp>
            <p:nvSpPr>
              <p:cNvPr id="98338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8339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0" name="Group 36"/>
            <p:cNvGrpSpPr>
              <a:grpSpLocks/>
            </p:cNvGrpSpPr>
            <p:nvPr/>
          </p:nvGrpSpPr>
          <p:grpSpPr bwMode="auto">
            <a:xfrm>
              <a:off x="4730" y="12707"/>
              <a:ext cx="243" cy="264"/>
              <a:chOff x="2550" y="6603"/>
              <a:chExt cx="243" cy="264"/>
            </a:xfrm>
          </p:grpSpPr>
          <p:sp>
            <p:nvSpPr>
              <p:cNvPr id="98341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8342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3" name="Group 39"/>
            <p:cNvGrpSpPr>
              <a:grpSpLocks/>
            </p:cNvGrpSpPr>
            <p:nvPr/>
          </p:nvGrpSpPr>
          <p:grpSpPr bwMode="auto">
            <a:xfrm>
              <a:off x="4064" y="12992"/>
              <a:ext cx="243" cy="264"/>
              <a:chOff x="2550" y="6603"/>
              <a:chExt cx="243" cy="264"/>
            </a:xfrm>
          </p:grpSpPr>
          <p:sp>
            <p:nvSpPr>
              <p:cNvPr id="98344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8345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6" name="Group 42"/>
            <p:cNvGrpSpPr>
              <a:grpSpLocks/>
            </p:cNvGrpSpPr>
            <p:nvPr/>
          </p:nvGrpSpPr>
          <p:grpSpPr bwMode="auto">
            <a:xfrm>
              <a:off x="4242" y="13802"/>
              <a:ext cx="243" cy="264"/>
              <a:chOff x="2550" y="6603"/>
              <a:chExt cx="243" cy="264"/>
            </a:xfrm>
          </p:grpSpPr>
          <p:sp>
            <p:nvSpPr>
              <p:cNvPr id="98347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8348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9" name="Group 45"/>
            <p:cNvGrpSpPr>
              <a:grpSpLocks/>
            </p:cNvGrpSpPr>
            <p:nvPr/>
          </p:nvGrpSpPr>
          <p:grpSpPr bwMode="auto">
            <a:xfrm>
              <a:off x="4545" y="13142"/>
              <a:ext cx="243" cy="264"/>
              <a:chOff x="2550" y="6603"/>
              <a:chExt cx="243" cy="264"/>
            </a:xfrm>
          </p:grpSpPr>
          <p:sp>
            <p:nvSpPr>
              <p:cNvPr id="98350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8351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8352" name="Text Box 48"/>
            <p:cNvSpPr txBox="1">
              <a:spLocks noChangeArrowheads="1"/>
            </p:cNvSpPr>
            <p:nvPr/>
          </p:nvSpPr>
          <p:spPr bwMode="auto">
            <a:xfrm>
              <a:off x="3753" y="13325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8353" name="Text Box 49"/>
            <p:cNvSpPr txBox="1">
              <a:spLocks noChangeArrowheads="1"/>
            </p:cNvSpPr>
            <p:nvPr/>
          </p:nvSpPr>
          <p:spPr bwMode="auto">
            <a:xfrm>
              <a:off x="4518" y="12707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8354" name="Text Box 50"/>
            <p:cNvSpPr txBox="1">
              <a:spLocks noChangeArrowheads="1"/>
            </p:cNvSpPr>
            <p:nvPr/>
          </p:nvSpPr>
          <p:spPr bwMode="auto">
            <a:xfrm>
              <a:off x="3423" y="12722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8355" name="Text Box 51"/>
            <p:cNvSpPr txBox="1">
              <a:spLocks noChangeArrowheads="1"/>
            </p:cNvSpPr>
            <p:nvPr/>
          </p:nvSpPr>
          <p:spPr bwMode="auto">
            <a:xfrm>
              <a:off x="3123" y="13310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8356" name="Oval 52"/>
            <p:cNvSpPr>
              <a:spLocks noChangeArrowheads="1"/>
            </p:cNvSpPr>
            <p:nvPr/>
          </p:nvSpPr>
          <p:spPr bwMode="auto">
            <a:xfrm>
              <a:off x="4473" y="138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57" name="Oval 53"/>
            <p:cNvSpPr>
              <a:spLocks noChangeArrowheads="1"/>
            </p:cNvSpPr>
            <p:nvPr/>
          </p:nvSpPr>
          <p:spPr bwMode="auto">
            <a:xfrm>
              <a:off x="3318" y="1387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58" name="Oval 54"/>
            <p:cNvSpPr>
              <a:spLocks noChangeArrowheads="1"/>
            </p:cNvSpPr>
            <p:nvPr/>
          </p:nvSpPr>
          <p:spPr bwMode="auto">
            <a:xfrm>
              <a:off x="3033" y="1325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59" name="Oval 55"/>
            <p:cNvSpPr>
              <a:spLocks noChangeArrowheads="1"/>
            </p:cNvSpPr>
            <p:nvPr/>
          </p:nvSpPr>
          <p:spPr bwMode="auto">
            <a:xfrm>
              <a:off x="3378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60" name="Oval 56"/>
            <p:cNvSpPr>
              <a:spLocks noChangeArrowheads="1"/>
            </p:cNvSpPr>
            <p:nvPr/>
          </p:nvSpPr>
          <p:spPr bwMode="auto">
            <a:xfrm>
              <a:off x="4098" y="13256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4146" y="1232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 flipH="1">
              <a:off x="3576" y="1235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63" name="Oval 59"/>
            <p:cNvSpPr>
              <a:spLocks noChangeArrowheads="1"/>
            </p:cNvSpPr>
            <p:nvPr/>
          </p:nvSpPr>
          <p:spPr bwMode="auto">
            <a:xfrm>
              <a:off x="4413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64" name="Text Box 60"/>
            <p:cNvSpPr txBox="1">
              <a:spLocks noChangeArrowheads="1"/>
            </p:cNvSpPr>
            <p:nvPr/>
          </p:nvSpPr>
          <p:spPr bwMode="auto">
            <a:xfrm>
              <a:off x="4182" y="13316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8365" name="Oval 61"/>
            <p:cNvSpPr>
              <a:spLocks noChangeArrowheads="1"/>
            </p:cNvSpPr>
            <p:nvPr/>
          </p:nvSpPr>
          <p:spPr bwMode="auto">
            <a:xfrm>
              <a:off x="4743" y="132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66" name="Text Box 62"/>
            <p:cNvSpPr txBox="1">
              <a:spLocks noChangeArrowheads="1"/>
            </p:cNvSpPr>
            <p:nvPr/>
          </p:nvSpPr>
          <p:spPr bwMode="auto">
            <a:xfrm>
              <a:off x="4848" y="13331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8367" name="Line 63"/>
            <p:cNvSpPr>
              <a:spLocks noChangeShapeType="1"/>
            </p:cNvSpPr>
            <p:nvPr/>
          </p:nvSpPr>
          <p:spPr bwMode="auto">
            <a:xfrm>
              <a:off x="466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68" name="Line 64"/>
            <p:cNvSpPr>
              <a:spLocks noChangeShapeType="1"/>
            </p:cNvSpPr>
            <p:nvPr/>
          </p:nvSpPr>
          <p:spPr bwMode="auto">
            <a:xfrm flipH="1">
              <a:off x="433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69" name="Line 65"/>
            <p:cNvSpPr>
              <a:spLocks noChangeShapeType="1"/>
            </p:cNvSpPr>
            <p:nvPr/>
          </p:nvSpPr>
          <p:spPr bwMode="auto">
            <a:xfrm>
              <a:off x="360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70" name="Line 66"/>
            <p:cNvSpPr>
              <a:spLocks noChangeShapeType="1"/>
            </p:cNvSpPr>
            <p:nvPr/>
          </p:nvSpPr>
          <p:spPr bwMode="auto">
            <a:xfrm flipH="1">
              <a:off x="327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71" name="Oval 67"/>
            <p:cNvSpPr>
              <a:spLocks noChangeArrowheads="1"/>
            </p:cNvSpPr>
            <p:nvPr/>
          </p:nvSpPr>
          <p:spPr bwMode="auto">
            <a:xfrm>
              <a:off x="3678" y="13265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72" name="Line 68"/>
            <p:cNvSpPr>
              <a:spLocks noChangeShapeType="1"/>
            </p:cNvSpPr>
            <p:nvPr/>
          </p:nvSpPr>
          <p:spPr bwMode="auto">
            <a:xfrm flipH="1">
              <a:off x="3573" y="1357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73" name="Text Box 69"/>
            <p:cNvSpPr txBox="1">
              <a:spLocks noChangeArrowheads="1"/>
            </p:cNvSpPr>
            <p:nvPr/>
          </p:nvSpPr>
          <p:spPr bwMode="auto">
            <a:xfrm>
              <a:off x="4563" y="138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8374" name="Line 70"/>
            <p:cNvSpPr>
              <a:spLocks noChangeShapeType="1"/>
            </p:cNvSpPr>
            <p:nvPr/>
          </p:nvSpPr>
          <p:spPr bwMode="auto">
            <a:xfrm>
              <a:off x="4338" y="13532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75" name="Oval 71"/>
            <p:cNvSpPr>
              <a:spLocks noChangeArrowheads="1"/>
            </p:cNvSpPr>
            <p:nvPr/>
          </p:nvSpPr>
          <p:spPr bwMode="auto">
            <a:xfrm>
              <a:off x="3870" y="120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376" name="Text Box 72"/>
            <p:cNvSpPr txBox="1">
              <a:spLocks noChangeArrowheads="1"/>
            </p:cNvSpPr>
            <p:nvPr/>
          </p:nvSpPr>
          <p:spPr bwMode="auto">
            <a:xfrm>
              <a:off x="3963" y="12128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51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二叉树的遍历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4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5" grpId="0"/>
      <p:bldP spid="91137" grpId="0" animBg="1"/>
      <p:bldP spid="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500042"/>
            <a:ext cx="3494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	二叉树的</a:t>
            </a:r>
            <a:r>
              <a:rPr lang="zh-CN" altLang="en-US" sz="2000" b="1" dirty="0">
                <a:solidFill>
                  <a:srgbClr val="0000FF"/>
                </a:solidFill>
              </a:rPr>
              <a:t>非递归</a:t>
            </a:r>
            <a:r>
              <a:rPr lang="zh-CN" altLang="en-US" sz="2000" b="1" dirty="0"/>
              <a:t>遍历 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10" y="928670"/>
            <a:ext cx="7358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en-US" sz="2000" b="1" dirty="0" smtClean="0"/>
              <a:t>从</a:t>
            </a:r>
            <a:r>
              <a:rPr lang="zh-CN" altLang="en-US" sz="2000" b="1" dirty="0"/>
              <a:t>二叉树先序、中序和后序的</a:t>
            </a:r>
            <a:r>
              <a:rPr lang="zh-CN" altLang="en-US" sz="2000" b="1" dirty="0" smtClean="0"/>
              <a:t>遍历过程的</a:t>
            </a:r>
            <a:r>
              <a:rPr lang="zh-CN" altLang="en-US" sz="2000" b="1" dirty="0"/>
              <a:t>遍历路径来看，都是从根结点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开始的，且在遍历过程中经过结点的</a:t>
            </a:r>
            <a:r>
              <a:rPr lang="zh-CN" altLang="en-US" sz="2000" b="1" dirty="0">
                <a:solidFill>
                  <a:srgbClr val="0000FF"/>
                </a:solidFill>
              </a:rPr>
              <a:t>路线是一样的</a:t>
            </a:r>
            <a:r>
              <a:rPr lang="zh-CN" altLang="en-US" sz="2000" b="1" dirty="0"/>
              <a:t>，只是</a:t>
            </a:r>
            <a:r>
              <a:rPr lang="zh-CN" altLang="en-US" sz="2000" b="1" dirty="0">
                <a:solidFill>
                  <a:srgbClr val="0000FF"/>
                </a:solidFill>
              </a:rPr>
              <a:t>访问各结点的时机不同</a:t>
            </a:r>
            <a:r>
              <a:rPr lang="zh-CN" altLang="en-US" sz="2000" b="1" dirty="0"/>
              <a:t>而已。</a:t>
            </a:r>
          </a:p>
        </p:txBody>
      </p:sp>
      <p:sp>
        <p:nvSpPr>
          <p:cNvPr id="7" name="矩形 6"/>
          <p:cNvSpPr/>
          <p:nvPr/>
        </p:nvSpPr>
        <p:spPr>
          <a:xfrm>
            <a:off x="642910" y="2071678"/>
            <a:ext cx="74286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en-US" sz="2000" b="1" dirty="0" smtClean="0"/>
              <a:t>在</a:t>
            </a:r>
            <a:r>
              <a:rPr lang="zh-CN" altLang="en-US" sz="2000" b="1" dirty="0"/>
              <a:t>图</a:t>
            </a:r>
            <a:r>
              <a:rPr lang="en-US" altLang="zh-CN" sz="2000" b="1" dirty="0"/>
              <a:t>4.16</a:t>
            </a:r>
            <a:r>
              <a:rPr lang="zh-CN" altLang="en-US" sz="2000" b="1" dirty="0"/>
              <a:t>中</a:t>
            </a:r>
            <a:r>
              <a:rPr lang="zh-CN" altLang="en-US" sz="2000" b="1" dirty="0" smtClean="0"/>
              <a:t>，并</a:t>
            </a:r>
            <a:r>
              <a:rPr lang="zh-CN" altLang="en-US" sz="2000" b="1" dirty="0"/>
              <a:t>在从入口到出口的曲线上</a:t>
            </a:r>
            <a:r>
              <a:rPr lang="zh-CN" altLang="en-US" sz="2000" b="1" dirty="0" smtClean="0"/>
              <a:t>用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 2"/>
              </a:rPr>
              <a:t>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sym typeface="Wingdings"/>
              </a:rPr>
              <a:t>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和</a:t>
            </a:r>
            <a:r>
              <a:rPr lang="en-US" altLang="zh-CN" sz="2000" b="1" dirty="0">
                <a:solidFill>
                  <a:srgbClr val="0000FF"/>
                </a:solidFill>
                <a:sym typeface="Wingdings 3"/>
              </a:rPr>
              <a:t></a:t>
            </a:r>
            <a:r>
              <a:rPr lang="zh-CN" altLang="en-US" sz="2000" b="1" dirty="0" smtClean="0"/>
              <a:t>三</a:t>
            </a:r>
            <a:r>
              <a:rPr lang="zh-CN" altLang="en-US" sz="2000" b="1" dirty="0"/>
              <a:t>种符号分别标记出了</a:t>
            </a:r>
            <a:r>
              <a:rPr lang="zh-CN" altLang="en-US" sz="2000" b="1" dirty="0">
                <a:solidFill>
                  <a:srgbClr val="0000FF"/>
                </a:solidFill>
              </a:rPr>
              <a:t>先序、中序和后序</a:t>
            </a:r>
            <a:r>
              <a:rPr lang="zh-CN" altLang="en-US" sz="2000" b="1" dirty="0"/>
              <a:t>遍历各结点的时刻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</p:txBody>
      </p:sp>
      <p:grpSp>
        <p:nvGrpSpPr>
          <p:cNvPr id="87041" name="Group 1"/>
          <p:cNvGrpSpPr>
            <a:grpSpLocks/>
          </p:cNvGrpSpPr>
          <p:nvPr/>
        </p:nvGrpSpPr>
        <p:grpSpPr bwMode="auto">
          <a:xfrm>
            <a:off x="2357422" y="2928934"/>
            <a:ext cx="5000660" cy="3071834"/>
            <a:chOff x="3826" y="7164"/>
            <a:chExt cx="4063" cy="2382"/>
          </a:xfrm>
        </p:grpSpPr>
        <p:sp>
          <p:nvSpPr>
            <p:cNvPr id="87042" name="Text Box 2"/>
            <p:cNvSpPr txBox="1">
              <a:spLocks noChangeArrowheads="1"/>
            </p:cNvSpPr>
            <p:nvPr/>
          </p:nvSpPr>
          <p:spPr bwMode="auto">
            <a:xfrm>
              <a:off x="6240" y="7164"/>
              <a:ext cx="434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出口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7043" name="Text Box 3"/>
            <p:cNvSpPr txBox="1">
              <a:spLocks noChangeArrowheads="1"/>
            </p:cNvSpPr>
            <p:nvPr/>
          </p:nvSpPr>
          <p:spPr bwMode="auto">
            <a:xfrm>
              <a:off x="5328" y="7168"/>
              <a:ext cx="434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入口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7044" name="Freeform 4"/>
            <p:cNvSpPr>
              <a:spLocks/>
            </p:cNvSpPr>
            <p:nvPr/>
          </p:nvSpPr>
          <p:spPr bwMode="auto">
            <a:xfrm>
              <a:off x="3826" y="7431"/>
              <a:ext cx="4063" cy="2115"/>
            </a:xfrm>
            <a:custGeom>
              <a:avLst/>
              <a:gdLst/>
              <a:ahLst/>
              <a:cxnLst>
                <a:cxn ang="0">
                  <a:pos x="1934" y="210"/>
                </a:cxn>
                <a:cxn ang="0">
                  <a:pos x="1649" y="345"/>
                </a:cxn>
                <a:cxn ang="0">
                  <a:pos x="1244" y="480"/>
                </a:cxn>
                <a:cxn ang="0">
                  <a:pos x="929" y="585"/>
                </a:cxn>
                <a:cxn ang="0">
                  <a:pos x="614" y="810"/>
                </a:cxn>
                <a:cxn ang="0">
                  <a:pos x="314" y="1035"/>
                </a:cxn>
                <a:cxn ang="0">
                  <a:pos x="104" y="1170"/>
                </a:cxn>
                <a:cxn ang="0">
                  <a:pos x="224" y="1590"/>
                </a:cxn>
                <a:cxn ang="0">
                  <a:pos x="404" y="1665"/>
                </a:cxn>
                <a:cxn ang="0">
                  <a:pos x="659" y="1530"/>
                </a:cxn>
                <a:cxn ang="0">
                  <a:pos x="899" y="1200"/>
                </a:cxn>
                <a:cxn ang="0">
                  <a:pos x="1064" y="1110"/>
                </a:cxn>
                <a:cxn ang="0">
                  <a:pos x="1274" y="1200"/>
                </a:cxn>
                <a:cxn ang="0">
                  <a:pos x="1214" y="1455"/>
                </a:cxn>
                <a:cxn ang="0">
                  <a:pos x="1109" y="1695"/>
                </a:cxn>
                <a:cxn ang="0">
                  <a:pos x="1169" y="1875"/>
                </a:cxn>
                <a:cxn ang="0">
                  <a:pos x="1469" y="2115"/>
                </a:cxn>
                <a:cxn ang="0">
                  <a:pos x="1694" y="1935"/>
                </a:cxn>
                <a:cxn ang="0">
                  <a:pos x="1799" y="1590"/>
                </a:cxn>
                <a:cxn ang="0">
                  <a:pos x="1904" y="1395"/>
                </a:cxn>
                <a:cxn ang="0">
                  <a:pos x="1814" y="1005"/>
                </a:cxn>
                <a:cxn ang="0">
                  <a:pos x="1409" y="825"/>
                </a:cxn>
                <a:cxn ang="0">
                  <a:pos x="1619" y="675"/>
                </a:cxn>
                <a:cxn ang="0">
                  <a:pos x="2189" y="570"/>
                </a:cxn>
                <a:cxn ang="0">
                  <a:pos x="2564" y="723"/>
                </a:cxn>
                <a:cxn ang="0">
                  <a:pos x="2669" y="855"/>
                </a:cxn>
                <a:cxn ang="0">
                  <a:pos x="2504" y="945"/>
                </a:cxn>
                <a:cxn ang="0">
                  <a:pos x="2309" y="1170"/>
                </a:cxn>
                <a:cxn ang="0">
                  <a:pos x="2414" y="1470"/>
                </a:cxn>
                <a:cxn ang="0">
                  <a:pos x="2519" y="1680"/>
                </a:cxn>
                <a:cxn ang="0">
                  <a:pos x="2744" y="1920"/>
                </a:cxn>
                <a:cxn ang="0">
                  <a:pos x="2954" y="2070"/>
                </a:cxn>
                <a:cxn ang="0">
                  <a:pos x="3164" y="1920"/>
                </a:cxn>
                <a:cxn ang="0">
                  <a:pos x="3089" y="1605"/>
                </a:cxn>
                <a:cxn ang="0">
                  <a:pos x="3014" y="1470"/>
                </a:cxn>
                <a:cxn ang="0">
                  <a:pos x="3044" y="1065"/>
                </a:cxn>
                <a:cxn ang="0">
                  <a:pos x="3329" y="1110"/>
                </a:cxn>
                <a:cxn ang="0">
                  <a:pos x="3419" y="1170"/>
                </a:cxn>
                <a:cxn ang="0">
                  <a:pos x="3719" y="1440"/>
                </a:cxn>
                <a:cxn ang="0">
                  <a:pos x="3989" y="1425"/>
                </a:cxn>
                <a:cxn ang="0">
                  <a:pos x="3974" y="960"/>
                </a:cxn>
                <a:cxn ang="0">
                  <a:pos x="3779" y="795"/>
                </a:cxn>
                <a:cxn ang="0">
                  <a:pos x="3644" y="720"/>
                </a:cxn>
                <a:cxn ang="0">
                  <a:pos x="3449" y="630"/>
                </a:cxn>
                <a:cxn ang="0">
                  <a:pos x="3089" y="495"/>
                </a:cxn>
                <a:cxn ang="0">
                  <a:pos x="2744" y="420"/>
                </a:cxn>
                <a:cxn ang="0">
                  <a:pos x="2399" y="300"/>
                </a:cxn>
                <a:cxn ang="0">
                  <a:pos x="2324" y="105"/>
                </a:cxn>
              </a:cxnLst>
              <a:rect l="0" t="0" r="r" b="b"/>
              <a:pathLst>
                <a:path w="4063" h="2115">
                  <a:moveTo>
                    <a:pt x="1934" y="15"/>
                  </a:moveTo>
                  <a:cubicBezTo>
                    <a:pt x="1957" y="83"/>
                    <a:pt x="1977" y="124"/>
                    <a:pt x="1934" y="210"/>
                  </a:cubicBezTo>
                  <a:cubicBezTo>
                    <a:pt x="1918" y="242"/>
                    <a:pt x="1874" y="250"/>
                    <a:pt x="1844" y="270"/>
                  </a:cubicBezTo>
                  <a:cubicBezTo>
                    <a:pt x="1783" y="311"/>
                    <a:pt x="1719" y="327"/>
                    <a:pt x="1649" y="345"/>
                  </a:cubicBezTo>
                  <a:cubicBezTo>
                    <a:pt x="1580" y="391"/>
                    <a:pt x="1504" y="400"/>
                    <a:pt x="1424" y="420"/>
                  </a:cubicBezTo>
                  <a:cubicBezTo>
                    <a:pt x="1363" y="435"/>
                    <a:pt x="1304" y="462"/>
                    <a:pt x="1244" y="480"/>
                  </a:cubicBezTo>
                  <a:cubicBezTo>
                    <a:pt x="1168" y="503"/>
                    <a:pt x="1094" y="530"/>
                    <a:pt x="1019" y="555"/>
                  </a:cubicBezTo>
                  <a:cubicBezTo>
                    <a:pt x="989" y="565"/>
                    <a:pt x="955" y="567"/>
                    <a:pt x="929" y="585"/>
                  </a:cubicBezTo>
                  <a:cubicBezTo>
                    <a:pt x="839" y="645"/>
                    <a:pt x="749" y="705"/>
                    <a:pt x="659" y="765"/>
                  </a:cubicBezTo>
                  <a:cubicBezTo>
                    <a:pt x="641" y="777"/>
                    <a:pt x="630" y="796"/>
                    <a:pt x="614" y="810"/>
                  </a:cubicBezTo>
                  <a:cubicBezTo>
                    <a:pt x="535" y="878"/>
                    <a:pt x="442" y="928"/>
                    <a:pt x="359" y="990"/>
                  </a:cubicBezTo>
                  <a:cubicBezTo>
                    <a:pt x="342" y="1003"/>
                    <a:pt x="331" y="1023"/>
                    <a:pt x="314" y="1035"/>
                  </a:cubicBezTo>
                  <a:cubicBezTo>
                    <a:pt x="276" y="1062"/>
                    <a:pt x="233" y="1083"/>
                    <a:pt x="194" y="1110"/>
                  </a:cubicBezTo>
                  <a:cubicBezTo>
                    <a:pt x="164" y="1131"/>
                    <a:pt x="104" y="1170"/>
                    <a:pt x="104" y="1170"/>
                  </a:cubicBezTo>
                  <a:cubicBezTo>
                    <a:pt x="0" y="1327"/>
                    <a:pt x="91" y="1443"/>
                    <a:pt x="179" y="1575"/>
                  </a:cubicBezTo>
                  <a:cubicBezTo>
                    <a:pt x="188" y="1588"/>
                    <a:pt x="210" y="1583"/>
                    <a:pt x="224" y="1590"/>
                  </a:cubicBezTo>
                  <a:cubicBezTo>
                    <a:pt x="367" y="1661"/>
                    <a:pt x="127" y="1573"/>
                    <a:pt x="359" y="1650"/>
                  </a:cubicBezTo>
                  <a:cubicBezTo>
                    <a:pt x="374" y="1655"/>
                    <a:pt x="404" y="1665"/>
                    <a:pt x="404" y="1665"/>
                  </a:cubicBezTo>
                  <a:cubicBezTo>
                    <a:pt x="449" y="1660"/>
                    <a:pt x="495" y="1661"/>
                    <a:pt x="539" y="1650"/>
                  </a:cubicBezTo>
                  <a:cubicBezTo>
                    <a:pt x="587" y="1638"/>
                    <a:pt x="626" y="1563"/>
                    <a:pt x="659" y="1530"/>
                  </a:cubicBezTo>
                  <a:cubicBezTo>
                    <a:pt x="679" y="1471"/>
                    <a:pt x="697" y="1445"/>
                    <a:pt x="749" y="1410"/>
                  </a:cubicBezTo>
                  <a:cubicBezTo>
                    <a:pt x="777" y="1326"/>
                    <a:pt x="826" y="1249"/>
                    <a:pt x="899" y="1200"/>
                  </a:cubicBezTo>
                  <a:cubicBezTo>
                    <a:pt x="947" y="1129"/>
                    <a:pt x="912" y="1161"/>
                    <a:pt x="1019" y="1125"/>
                  </a:cubicBezTo>
                  <a:cubicBezTo>
                    <a:pt x="1034" y="1120"/>
                    <a:pt x="1064" y="1110"/>
                    <a:pt x="1064" y="1110"/>
                  </a:cubicBezTo>
                  <a:cubicBezTo>
                    <a:pt x="1085" y="1114"/>
                    <a:pt x="1158" y="1126"/>
                    <a:pt x="1184" y="1140"/>
                  </a:cubicBezTo>
                  <a:cubicBezTo>
                    <a:pt x="1216" y="1158"/>
                    <a:pt x="1274" y="1200"/>
                    <a:pt x="1274" y="1200"/>
                  </a:cubicBezTo>
                  <a:cubicBezTo>
                    <a:pt x="1296" y="1265"/>
                    <a:pt x="1306" y="1275"/>
                    <a:pt x="1274" y="1365"/>
                  </a:cubicBezTo>
                  <a:cubicBezTo>
                    <a:pt x="1262" y="1399"/>
                    <a:pt x="1214" y="1455"/>
                    <a:pt x="1214" y="1455"/>
                  </a:cubicBezTo>
                  <a:cubicBezTo>
                    <a:pt x="1173" y="1620"/>
                    <a:pt x="1235" y="1414"/>
                    <a:pt x="1154" y="1560"/>
                  </a:cubicBezTo>
                  <a:cubicBezTo>
                    <a:pt x="1137" y="1600"/>
                    <a:pt x="1114" y="1648"/>
                    <a:pt x="1109" y="1695"/>
                  </a:cubicBezTo>
                  <a:cubicBezTo>
                    <a:pt x="1114" y="1745"/>
                    <a:pt x="1108" y="1797"/>
                    <a:pt x="1124" y="1845"/>
                  </a:cubicBezTo>
                  <a:cubicBezTo>
                    <a:pt x="1130" y="1862"/>
                    <a:pt x="1159" y="1860"/>
                    <a:pt x="1169" y="1875"/>
                  </a:cubicBezTo>
                  <a:cubicBezTo>
                    <a:pt x="1218" y="1949"/>
                    <a:pt x="1146" y="1921"/>
                    <a:pt x="1214" y="1980"/>
                  </a:cubicBezTo>
                  <a:cubicBezTo>
                    <a:pt x="1289" y="2045"/>
                    <a:pt x="1373" y="2096"/>
                    <a:pt x="1469" y="2115"/>
                  </a:cubicBezTo>
                  <a:cubicBezTo>
                    <a:pt x="1515" y="2104"/>
                    <a:pt x="1539" y="2105"/>
                    <a:pt x="1574" y="2070"/>
                  </a:cubicBezTo>
                  <a:cubicBezTo>
                    <a:pt x="1628" y="2016"/>
                    <a:pt x="1629" y="1979"/>
                    <a:pt x="1694" y="1935"/>
                  </a:cubicBezTo>
                  <a:cubicBezTo>
                    <a:pt x="1710" y="1886"/>
                    <a:pt x="1741" y="1850"/>
                    <a:pt x="1754" y="1800"/>
                  </a:cubicBezTo>
                  <a:cubicBezTo>
                    <a:pt x="1770" y="1734"/>
                    <a:pt x="1778" y="1653"/>
                    <a:pt x="1799" y="1590"/>
                  </a:cubicBezTo>
                  <a:cubicBezTo>
                    <a:pt x="1805" y="1573"/>
                    <a:pt x="1820" y="1561"/>
                    <a:pt x="1829" y="1545"/>
                  </a:cubicBezTo>
                  <a:cubicBezTo>
                    <a:pt x="1857" y="1496"/>
                    <a:pt x="1886" y="1448"/>
                    <a:pt x="1904" y="1395"/>
                  </a:cubicBezTo>
                  <a:cubicBezTo>
                    <a:pt x="1899" y="1285"/>
                    <a:pt x="1902" y="1174"/>
                    <a:pt x="1889" y="1065"/>
                  </a:cubicBezTo>
                  <a:cubicBezTo>
                    <a:pt x="1882" y="1009"/>
                    <a:pt x="1848" y="1024"/>
                    <a:pt x="1814" y="1005"/>
                  </a:cubicBezTo>
                  <a:cubicBezTo>
                    <a:pt x="1767" y="979"/>
                    <a:pt x="1730" y="932"/>
                    <a:pt x="1679" y="915"/>
                  </a:cubicBezTo>
                  <a:cubicBezTo>
                    <a:pt x="1587" y="884"/>
                    <a:pt x="1490" y="879"/>
                    <a:pt x="1409" y="825"/>
                  </a:cubicBezTo>
                  <a:cubicBezTo>
                    <a:pt x="1414" y="810"/>
                    <a:pt x="1413" y="791"/>
                    <a:pt x="1424" y="780"/>
                  </a:cubicBezTo>
                  <a:cubicBezTo>
                    <a:pt x="1478" y="726"/>
                    <a:pt x="1547" y="693"/>
                    <a:pt x="1619" y="675"/>
                  </a:cubicBezTo>
                  <a:cubicBezTo>
                    <a:pt x="1729" y="602"/>
                    <a:pt x="1894" y="577"/>
                    <a:pt x="2024" y="555"/>
                  </a:cubicBezTo>
                  <a:cubicBezTo>
                    <a:pt x="2079" y="560"/>
                    <a:pt x="2135" y="560"/>
                    <a:pt x="2189" y="570"/>
                  </a:cubicBezTo>
                  <a:cubicBezTo>
                    <a:pt x="2406" y="608"/>
                    <a:pt x="2177" y="559"/>
                    <a:pt x="2399" y="633"/>
                  </a:cubicBezTo>
                  <a:cubicBezTo>
                    <a:pt x="2448" y="657"/>
                    <a:pt x="2524" y="696"/>
                    <a:pt x="2564" y="723"/>
                  </a:cubicBezTo>
                  <a:cubicBezTo>
                    <a:pt x="2616" y="750"/>
                    <a:pt x="2697" y="776"/>
                    <a:pt x="2714" y="798"/>
                  </a:cubicBezTo>
                  <a:cubicBezTo>
                    <a:pt x="2719" y="813"/>
                    <a:pt x="2669" y="839"/>
                    <a:pt x="2669" y="855"/>
                  </a:cubicBezTo>
                  <a:cubicBezTo>
                    <a:pt x="2651" y="875"/>
                    <a:pt x="2622" y="873"/>
                    <a:pt x="2594" y="888"/>
                  </a:cubicBezTo>
                  <a:cubicBezTo>
                    <a:pt x="2566" y="903"/>
                    <a:pt x="2534" y="928"/>
                    <a:pt x="2504" y="945"/>
                  </a:cubicBezTo>
                  <a:cubicBezTo>
                    <a:pt x="2388" y="1003"/>
                    <a:pt x="2527" y="952"/>
                    <a:pt x="2414" y="990"/>
                  </a:cubicBezTo>
                  <a:cubicBezTo>
                    <a:pt x="2352" y="1052"/>
                    <a:pt x="2338" y="1084"/>
                    <a:pt x="2309" y="1170"/>
                  </a:cubicBezTo>
                  <a:cubicBezTo>
                    <a:pt x="2304" y="1185"/>
                    <a:pt x="2294" y="1215"/>
                    <a:pt x="2294" y="1215"/>
                  </a:cubicBezTo>
                  <a:cubicBezTo>
                    <a:pt x="2331" y="1345"/>
                    <a:pt x="2276" y="1424"/>
                    <a:pt x="2414" y="1470"/>
                  </a:cubicBezTo>
                  <a:cubicBezTo>
                    <a:pt x="2452" y="1522"/>
                    <a:pt x="2457" y="1525"/>
                    <a:pt x="2489" y="1560"/>
                  </a:cubicBezTo>
                  <a:cubicBezTo>
                    <a:pt x="2506" y="1595"/>
                    <a:pt x="2492" y="1638"/>
                    <a:pt x="2519" y="1680"/>
                  </a:cubicBezTo>
                  <a:cubicBezTo>
                    <a:pt x="2537" y="1712"/>
                    <a:pt x="2643" y="1781"/>
                    <a:pt x="2654" y="1815"/>
                  </a:cubicBezTo>
                  <a:cubicBezTo>
                    <a:pt x="2685" y="1907"/>
                    <a:pt x="2686" y="1852"/>
                    <a:pt x="2744" y="1920"/>
                  </a:cubicBezTo>
                  <a:cubicBezTo>
                    <a:pt x="2777" y="1959"/>
                    <a:pt x="2816" y="2018"/>
                    <a:pt x="2864" y="2040"/>
                  </a:cubicBezTo>
                  <a:cubicBezTo>
                    <a:pt x="2893" y="2053"/>
                    <a:pt x="2954" y="2070"/>
                    <a:pt x="2954" y="2070"/>
                  </a:cubicBezTo>
                  <a:cubicBezTo>
                    <a:pt x="3032" y="2061"/>
                    <a:pt x="3093" y="2083"/>
                    <a:pt x="3134" y="2010"/>
                  </a:cubicBezTo>
                  <a:cubicBezTo>
                    <a:pt x="3149" y="1982"/>
                    <a:pt x="3154" y="1950"/>
                    <a:pt x="3164" y="1920"/>
                  </a:cubicBezTo>
                  <a:cubicBezTo>
                    <a:pt x="3169" y="1905"/>
                    <a:pt x="3179" y="1875"/>
                    <a:pt x="3179" y="1875"/>
                  </a:cubicBezTo>
                  <a:cubicBezTo>
                    <a:pt x="3160" y="1719"/>
                    <a:pt x="3153" y="1733"/>
                    <a:pt x="3089" y="1605"/>
                  </a:cubicBezTo>
                  <a:cubicBezTo>
                    <a:pt x="3082" y="1591"/>
                    <a:pt x="3082" y="1574"/>
                    <a:pt x="3074" y="1560"/>
                  </a:cubicBezTo>
                  <a:cubicBezTo>
                    <a:pt x="3056" y="1528"/>
                    <a:pt x="3025" y="1504"/>
                    <a:pt x="3014" y="1470"/>
                  </a:cubicBezTo>
                  <a:cubicBezTo>
                    <a:pt x="2978" y="1363"/>
                    <a:pt x="2942" y="1379"/>
                    <a:pt x="2894" y="1308"/>
                  </a:cubicBezTo>
                  <a:cubicBezTo>
                    <a:pt x="2899" y="1241"/>
                    <a:pt x="3004" y="1110"/>
                    <a:pt x="3044" y="1065"/>
                  </a:cubicBezTo>
                  <a:cubicBezTo>
                    <a:pt x="3070" y="1047"/>
                    <a:pt x="3134" y="1035"/>
                    <a:pt x="3134" y="1035"/>
                  </a:cubicBezTo>
                  <a:cubicBezTo>
                    <a:pt x="3275" y="1055"/>
                    <a:pt x="3210" y="1030"/>
                    <a:pt x="3329" y="1110"/>
                  </a:cubicBezTo>
                  <a:cubicBezTo>
                    <a:pt x="3344" y="1120"/>
                    <a:pt x="3359" y="1130"/>
                    <a:pt x="3374" y="1140"/>
                  </a:cubicBezTo>
                  <a:cubicBezTo>
                    <a:pt x="3389" y="1150"/>
                    <a:pt x="3419" y="1170"/>
                    <a:pt x="3419" y="1170"/>
                  </a:cubicBezTo>
                  <a:cubicBezTo>
                    <a:pt x="3473" y="1251"/>
                    <a:pt x="3526" y="1376"/>
                    <a:pt x="3629" y="1410"/>
                  </a:cubicBezTo>
                  <a:cubicBezTo>
                    <a:pt x="3659" y="1420"/>
                    <a:pt x="3689" y="1430"/>
                    <a:pt x="3719" y="1440"/>
                  </a:cubicBezTo>
                  <a:cubicBezTo>
                    <a:pt x="3734" y="1445"/>
                    <a:pt x="3764" y="1455"/>
                    <a:pt x="3764" y="1455"/>
                  </a:cubicBezTo>
                  <a:cubicBezTo>
                    <a:pt x="3839" y="1449"/>
                    <a:pt x="3930" y="1472"/>
                    <a:pt x="3989" y="1425"/>
                  </a:cubicBezTo>
                  <a:cubicBezTo>
                    <a:pt x="4027" y="1394"/>
                    <a:pt x="4049" y="1290"/>
                    <a:pt x="4049" y="1290"/>
                  </a:cubicBezTo>
                  <a:cubicBezTo>
                    <a:pt x="4037" y="1107"/>
                    <a:pt x="4063" y="1078"/>
                    <a:pt x="3974" y="960"/>
                  </a:cubicBezTo>
                  <a:cubicBezTo>
                    <a:pt x="3948" y="883"/>
                    <a:pt x="3932" y="890"/>
                    <a:pt x="3869" y="855"/>
                  </a:cubicBezTo>
                  <a:cubicBezTo>
                    <a:pt x="3837" y="837"/>
                    <a:pt x="3809" y="815"/>
                    <a:pt x="3779" y="795"/>
                  </a:cubicBezTo>
                  <a:cubicBezTo>
                    <a:pt x="3766" y="786"/>
                    <a:pt x="3748" y="788"/>
                    <a:pt x="3734" y="780"/>
                  </a:cubicBezTo>
                  <a:cubicBezTo>
                    <a:pt x="3702" y="762"/>
                    <a:pt x="3674" y="740"/>
                    <a:pt x="3644" y="720"/>
                  </a:cubicBezTo>
                  <a:cubicBezTo>
                    <a:pt x="3608" y="696"/>
                    <a:pt x="3562" y="694"/>
                    <a:pt x="3524" y="675"/>
                  </a:cubicBezTo>
                  <a:cubicBezTo>
                    <a:pt x="3498" y="662"/>
                    <a:pt x="3476" y="642"/>
                    <a:pt x="3449" y="630"/>
                  </a:cubicBezTo>
                  <a:cubicBezTo>
                    <a:pt x="3406" y="610"/>
                    <a:pt x="3353" y="611"/>
                    <a:pt x="3314" y="585"/>
                  </a:cubicBezTo>
                  <a:cubicBezTo>
                    <a:pt x="3246" y="539"/>
                    <a:pt x="3167" y="521"/>
                    <a:pt x="3089" y="495"/>
                  </a:cubicBezTo>
                  <a:cubicBezTo>
                    <a:pt x="3036" y="477"/>
                    <a:pt x="2978" y="479"/>
                    <a:pt x="2924" y="465"/>
                  </a:cubicBezTo>
                  <a:cubicBezTo>
                    <a:pt x="2702" y="409"/>
                    <a:pt x="2919" y="455"/>
                    <a:pt x="2744" y="420"/>
                  </a:cubicBezTo>
                  <a:cubicBezTo>
                    <a:pt x="2661" y="379"/>
                    <a:pt x="2577" y="356"/>
                    <a:pt x="2489" y="330"/>
                  </a:cubicBezTo>
                  <a:cubicBezTo>
                    <a:pt x="2459" y="321"/>
                    <a:pt x="2399" y="300"/>
                    <a:pt x="2399" y="300"/>
                  </a:cubicBezTo>
                  <a:cubicBezTo>
                    <a:pt x="2394" y="281"/>
                    <a:pt x="2335" y="250"/>
                    <a:pt x="2324" y="228"/>
                  </a:cubicBezTo>
                  <a:cubicBezTo>
                    <a:pt x="2303" y="187"/>
                    <a:pt x="2329" y="152"/>
                    <a:pt x="2324" y="105"/>
                  </a:cubicBezTo>
                  <a:cubicBezTo>
                    <a:pt x="2321" y="70"/>
                    <a:pt x="2324" y="35"/>
                    <a:pt x="2324" y="0"/>
                  </a:cubicBezTo>
                </a:path>
              </a:pathLst>
            </a:custGeom>
            <a:noFill/>
            <a:ln w="9525">
              <a:solidFill>
                <a:srgbClr val="7F7F7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45" name="Text Box 5"/>
            <p:cNvSpPr txBox="1">
              <a:spLocks noChangeArrowheads="1"/>
            </p:cNvSpPr>
            <p:nvPr/>
          </p:nvSpPr>
          <p:spPr bwMode="auto">
            <a:xfrm>
              <a:off x="5148" y="9073"/>
              <a:ext cx="15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7046" name="Text Box 6"/>
            <p:cNvSpPr txBox="1">
              <a:spLocks noChangeArrowheads="1"/>
            </p:cNvSpPr>
            <p:nvPr/>
          </p:nvSpPr>
          <p:spPr bwMode="auto">
            <a:xfrm>
              <a:off x="5358" y="8524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6933" y="8101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7048" name="Text Box 8"/>
            <p:cNvSpPr txBox="1">
              <a:spLocks noChangeArrowheads="1"/>
            </p:cNvSpPr>
            <p:nvPr/>
          </p:nvSpPr>
          <p:spPr bwMode="auto">
            <a:xfrm>
              <a:off x="4773" y="8131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7049" name="Text Box 9"/>
            <p:cNvSpPr txBox="1">
              <a:spLocks noChangeArrowheads="1"/>
            </p:cNvSpPr>
            <p:nvPr/>
          </p:nvSpPr>
          <p:spPr bwMode="auto">
            <a:xfrm>
              <a:off x="4248" y="8539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7050" name="Oval 10"/>
            <p:cNvSpPr>
              <a:spLocks noChangeArrowheads="1"/>
            </p:cNvSpPr>
            <p:nvPr/>
          </p:nvSpPr>
          <p:spPr bwMode="auto">
            <a:xfrm>
              <a:off x="6573" y="8983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51" name="Oval 11"/>
            <p:cNvSpPr>
              <a:spLocks noChangeArrowheads="1"/>
            </p:cNvSpPr>
            <p:nvPr/>
          </p:nvSpPr>
          <p:spPr bwMode="auto">
            <a:xfrm>
              <a:off x="5073" y="9028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52" name="Oval 12"/>
            <p:cNvSpPr>
              <a:spLocks noChangeArrowheads="1"/>
            </p:cNvSpPr>
            <p:nvPr/>
          </p:nvSpPr>
          <p:spPr bwMode="auto">
            <a:xfrm>
              <a:off x="4158" y="8479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4728" y="8065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6258" y="8470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 flipH="1">
              <a:off x="5013" y="7861"/>
              <a:ext cx="762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56" name="Oval 16"/>
            <p:cNvSpPr>
              <a:spLocks noChangeArrowheads="1"/>
            </p:cNvSpPr>
            <p:nvPr/>
          </p:nvSpPr>
          <p:spPr bwMode="auto">
            <a:xfrm>
              <a:off x="6828" y="805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57" name="Text Box 17"/>
            <p:cNvSpPr txBox="1">
              <a:spLocks noChangeArrowheads="1"/>
            </p:cNvSpPr>
            <p:nvPr/>
          </p:nvSpPr>
          <p:spPr bwMode="auto">
            <a:xfrm>
              <a:off x="6342" y="8530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7058" name="Oval 18"/>
            <p:cNvSpPr>
              <a:spLocks noChangeArrowheads="1"/>
            </p:cNvSpPr>
            <p:nvPr/>
          </p:nvSpPr>
          <p:spPr bwMode="auto">
            <a:xfrm>
              <a:off x="7383" y="8440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7488" y="8500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 flipH="1">
              <a:off x="4428" y="8323"/>
              <a:ext cx="33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5283" y="846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6663" y="9058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5775" y="764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5868" y="7702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7065" name="Line 25"/>
            <p:cNvSpPr>
              <a:spLocks noChangeShapeType="1"/>
            </p:cNvSpPr>
            <p:nvPr/>
          </p:nvSpPr>
          <p:spPr bwMode="auto">
            <a:xfrm flipH="1">
              <a:off x="5268" y="8740"/>
              <a:ext cx="97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66" name="AutoShape 26"/>
            <p:cNvSpPr>
              <a:spLocks noChangeArrowheads="1"/>
            </p:cNvSpPr>
            <p:nvPr/>
          </p:nvSpPr>
          <p:spPr bwMode="auto">
            <a:xfrm>
              <a:off x="5718" y="7567"/>
              <a:ext cx="125" cy="125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67" name="AutoShape 27"/>
            <p:cNvSpPr>
              <a:spLocks noChangeArrowheads="1"/>
            </p:cNvSpPr>
            <p:nvPr/>
          </p:nvSpPr>
          <p:spPr bwMode="auto">
            <a:xfrm>
              <a:off x="4728" y="7935"/>
              <a:ext cx="125" cy="125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68" name="AutoShape 28"/>
            <p:cNvSpPr>
              <a:spLocks noChangeArrowheads="1"/>
            </p:cNvSpPr>
            <p:nvPr/>
          </p:nvSpPr>
          <p:spPr bwMode="auto">
            <a:xfrm>
              <a:off x="4178" y="8369"/>
              <a:ext cx="125" cy="125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69" name="AutoShape 29"/>
            <p:cNvSpPr>
              <a:spLocks noChangeArrowheads="1"/>
            </p:cNvSpPr>
            <p:nvPr/>
          </p:nvSpPr>
          <p:spPr bwMode="auto">
            <a:xfrm>
              <a:off x="5098" y="8554"/>
              <a:ext cx="125" cy="125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70" name="AutoShape 30"/>
            <p:cNvSpPr>
              <a:spLocks noChangeArrowheads="1"/>
            </p:cNvSpPr>
            <p:nvPr/>
          </p:nvSpPr>
          <p:spPr bwMode="auto">
            <a:xfrm>
              <a:off x="4903" y="9106"/>
              <a:ext cx="125" cy="125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71" name="AutoShape 31"/>
            <p:cNvSpPr>
              <a:spLocks noChangeArrowheads="1"/>
            </p:cNvSpPr>
            <p:nvPr/>
          </p:nvSpPr>
          <p:spPr bwMode="auto">
            <a:xfrm>
              <a:off x="6615" y="8114"/>
              <a:ext cx="125" cy="125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72" name="AutoShape 32"/>
            <p:cNvSpPr>
              <a:spLocks noChangeArrowheads="1"/>
            </p:cNvSpPr>
            <p:nvPr/>
          </p:nvSpPr>
          <p:spPr bwMode="auto">
            <a:xfrm>
              <a:off x="6145" y="8404"/>
              <a:ext cx="125" cy="125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73" name="AutoShape 33"/>
            <p:cNvSpPr>
              <a:spLocks noChangeArrowheads="1"/>
            </p:cNvSpPr>
            <p:nvPr/>
          </p:nvSpPr>
          <p:spPr bwMode="auto">
            <a:xfrm>
              <a:off x="6400" y="9080"/>
              <a:ext cx="125" cy="125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74" name="AutoShape 34"/>
            <p:cNvSpPr>
              <a:spLocks noChangeArrowheads="1"/>
            </p:cNvSpPr>
            <p:nvPr/>
          </p:nvSpPr>
          <p:spPr bwMode="auto">
            <a:xfrm>
              <a:off x="7215" y="8501"/>
              <a:ext cx="125" cy="125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75" name="AutoShape 35"/>
            <p:cNvSpPr>
              <a:spLocks noChangeArrowheads="1"/>
            </p:cNvSpPr>
            <p:nvPr/>
          </p:nvSpPr>
          <p:spPr bwMode="auto">
            <a:xfrm>
              <a:off x="4398" y="8779"/>
              <a:ext cx="125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76" name="AutoShape 36"/>
            <p:cNvSpPr>
              <a:spLocks noChangeArrowheads="1"/>
            </p:cNvSpPr>
            <p:nvPr/>
          </p:nvSpPr>
          <p:spPr bwMode="auto">
            <a:xfrm>
              <a:off x="5135" y="9380"/>
              <a:ext cx="125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77" name="AutoShape 37"/>
            <p:cNvSpPr>
              <a:spLocks noChangeArrowheads="1"/>
            </p:cNvSpPr>
            <p:nvPr/>
          </p:nvSpPr>
          <p:spPr bwMode="auto">
            <a:xfrm>
              <a:off x="5590" y="8719"/>
              <a:ext cx="125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78" name="AutoShape 38"/>
            <p:cNvSpPr>
              <a:spLocks noChangeArrowheads="1"/>
            </p:cNvSpPr>
            <p:nvPr/>
          </p:nvSpPr>
          <p:spPr bwMode="auto">
            <a:xfrm>
              <a:off x="5113" y="8162"/>
              <a:ext cx="125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79" name="AutoShape 39"/>
            <p:cNvSpPr>
              <a:spLocks noChangeArrowheads="1"/>
            </p:cNvSpPr>
            <p:nvPr/>
          </p:nvSpPr>
          <p:spPr bwMode="auto">
            <a:xfrm>
              <a:off x="6855" y="9240"/>
              <a:ext cx="125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80" name="AutoShape 40"/>
            <p:cNvSpPr>
              <a:spLocks noChangeArrowheads="1"/>
            </p:cNvSpPr>
            <p:nvPr/>
          </p:nvSpPr>
          <p:spPr bwMode="auto">
            <a:xfrm>
              <a:off x="6598" y="8644"/>
              <a:ext cx="125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81" name="AutoShape 41"/>
            <p:cNvSpPr>
              <a:spLocks noChangeArrowheads="1"/>
            </p:cNvSpPr>
            <p:nvPr/>
          </p:nvSpPr>
          <p:spPr bwMode="auto">
            <a:xfrm>
              <a:off x="7735" y="8656"/>
              <a:ext cx="125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82" name="AutoShape 42"/>
            <p:cNvSpPr>
              <a:spLocks noChangeArrowheads="1"/>
            </p:cNvSpPr>
            <p:nvPr/>
          </p:nvSpPr>
          <p:spPr bwMode="auto">
            <a:xfrm>
              <a:off x="7168" y="8020"/>
              <a:ext cx="125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83" name="AutoShape 43"/>
            <p:cNvSpPr>
              <a:spLocks noChangeArrowheads="1"/>
            </p:cNvSpPr>
            <p:nvPr/>
          </p:nvSpPr>
          <p:spPr bwMode="auto">
            <a:xfrm>
              <a:off x="6145" y="7662"/>
              <a:ext cx="125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84" name="AutoShape 44"/>
            <p:cNvSpPr>
              <a:spLocks noChangeArrowheads="1"/>
            </p:cNvSpPr>
            <p:nvPr/>
          </p:nvSpPr>
          <p:spPr bwMode="auto">
            <a:xfrm>
              <a:off x="4923" y="9240"/>
              <a:ext cx="181" cy="181"/>
            </a:xfrm>
            <a:prstGeom prst="star5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85" name="AutoShape 45"/>
            <p:cNvSpPr>
              <a:spLocks noChangeArrowheads="1"/>
            </p:cNvSpPr>
            <p:nvPr/>
          </p:nvSpPr>
          <p:spPr bwMode="auto">
            <a:xfrm>
              <a:off x="3932" y="8754"/>
              <a:ext cx="181" cy="181"/>
            </a:xfrm>
            <a:prstGeom prst="star5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86" name="AutoShape 46"/>
            <p:cNvSpPr>
              <a:spLocks noChangeArrowheads="1"/>
            </p:cNvSpPr>
            <p:nvPr/>
          </p:nvSpPr>
          <p:spPr bwMode="auto">
            <a:xfrm>
              <a:off x="4698" y="8400"/>
              <a:ext cx="181" cy="181"/>
            </a:xfrm>
            <a:prstGeom prst="star5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87" name="AutoShape 47"/>
            <p:cNvSpPr>
              <a:spLocks noChangeArrowheads="1"/>
            </p:cNvSpPr>
            <p:nvPr/>
          </p:nvSpPr>
          <p:spPr bwMode="auto">
            <a:xfrm>
              <a:off x="5415" y="8814"/>
              <a:ext cx="181" cy="181"/>
            </a:xfrm>
            <a:prstGeom prst="star5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88" name="AutoShape 48"/>
            <p:cNvSpPr>
              <a:spLocks noChangeArrowheads="1"/>
            </p:cNvSpPr>
            <p:nvPr/>
          </p:nvSpPr>
          <p:spPr bwMode="auto">
            <a:xfrm>
              <a:off x="5744" y="7951"/>
              <a:ext cx="181" cy="181"/>
            </a:xfrm>
            <a:prstGeom prst="star5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89" name="AutoShape 49"/>
            <p:cNvSpPr>
              <a:spLocks noChangeArrowheads="1"/>
            </p:cNvSpPr>
            <p:nvPr/>
          </p:nvSpPr>
          <p:spPr bwMode="auto">
            <a:xfrm>
              <a:off x="6161" y="8754"/>
              <a:ext cx="181" cy="181"/>
            </a:xfrm>
            <a:prstGeom prst="star5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90" name="AutoShape 50"/>
            <p:cNvSpPr>
              <a:spLocks noChangeArrowheads="1"/>
            </p:cNvSpPr>
            <p:nvPr/>
          </p:nvSpPr>
          <p:spPr bwMode="auto">
            <a:xfrm>
              <a:off x="6573" y="9334"/>
              <a:ext cx="181" cy="181"/>
            </a:xfrm>
            <a:prstGeom prst="star5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91" name="AutoShape 51"/>
            <p:cNvSpPr>
              <a:spLocks noChangeArrowheads="1"/>
            </p:cNvSpPr>
            <p:nvPr/>
          </p:nvSpPr>
          <p:spPr bwMode="auto">
            <a:xfrm>
              <a:off x="6843" y="8382"/>
              <a:ext cx="181" cy="181"/>
            </a:xfrm>
            <a:prstGeom prst="star5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92" name="AutoShape 52"/>
            <p:cNvSpPr>
              <a:spLocks noChangeArrowheads="1"/>
            </p:cNvSpPr>
            <p:nvPr/>
          </p:nvSpPr>
          <p:spPr bwMode="auto">
            <a:xfrm>
              <a:off x="7337" y="8731"/>
              <a:ext cx="181" cy="181"/>
            </a:xfrm>
            <a:prstGeom prst="star5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93" name="Line 53"/>
            <p:cNvSpPr>
              <a:spLocks noChangeShapeType="1"/>
            </p:cNvSpPr>
            <p:nvPr/>
          </p:nvSpPr>
          <p:spPr bwMode="auto">
            <a:xfrm>
              <a:off x="6078" y="7861"/>
              <a:ext cx="762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94" name="Line 54"/>
            <p:cNvSpPr>
              <a:spLocks noChangeShapeType="1"/>
            </p:cNvSpPr>
            <p:nvPr/>
          </p:nvSpPr>
          <p:spPr bwMode="auto">
            <a:xfrm>
              <a:off x="4998" y="8323"/>
              <a:ext cx="33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95" name="Line 55"/>
            <p:cNvSpPr>
              <a:spLocks noChangeShapeType="1"/>
            </p:cNvSpPr>
            <p:nvPr/>
          </p:nvSpPr>
          <p:spPr bwMode="auto">
            <a:xfrm>
              <a:off x="7095" y="8300"/>
              <a:ext cx="33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96" name="Line 56"/>
            <p:cNvSpPr>
              <a:spLocks noChangeShapeType="1"/>
            </p:cNvSpPr>
            <p:nvPr/>
          </p:nvSpPr>
          <p:spPr bwMode="auto">
            <a:xfrm flipH="1">
              <a:off x="6528" y="8310"/>
              <a:ext cx="33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097" name="Line 57"/>
            <p:cNvSpPr>
              <a:spLocks noChangeShapeType="1"/>
            </p:cNvSpPr>
            <p:nvPr/>
          </p:nvSpPr>
          <p:spPr bwMode="auto">
            <a:xfrm>
              <a:off x="6525" y="8722"/>
              <a:ext cx="97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cxnSp>
          <p:nvCxnSpPr>
            <p:cNvPr id="87098" name="AutoShape 58"/>
            <p:cNvCxnSpPr>
              <a:cxnSpLocks noChangeShapeType="1"/>
            </p:cNvCxnSpPr>
            <p:nvPr/>
          </p:nvCxnSpPr>
          <p:spPr bwMode="auto">
            <a:xfrm>
              <a:off x="5700" y="7329"/>
              <a:ext cx="0" cy="27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7099" name="AutoShape 59"/>
            <p:cNvCxnSpPr>
              <a:cxnSpLocks noChangeShapeType="1"/>
            </p:cNvCxnSpPr>
            <p:nvPr/>
          </p:nvCxnSpPr>
          <p:spPr bwMode="auto">
            <a:xfrm flipV="1">
              <a:off x="6210" y="7299"/>
              <a:ext cx="0" cy="27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二叉树的遍历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479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369" y="704371"/>
            <a:ext cx="5735637" cy="17097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kumimoji="1"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客观世界中许多事物存在层次关系</a:t>
            </a:r>
            <a:endParaRPr kumimoji="1" lang="en-US" altLang="zh-CN" sz="24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kumimoji="1"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人类社会家谱</a:t>
            </a:r>
            <a:endParaRPr kumimoji="1" lang="en-US" altLang="zh-CN" sz="24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kumimoji="1"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社会组织结构</a:t>
            </a:r>
            <a:endParaRPr kumimoji="1" lang="en-US" altLang="zh-CN" sz="24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kumimoji="1"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图书信息管理</a:t>
            </a:r>
          </a:p>
        </p:txBody>
      </p:sp>
      <p:grpSp>
        <p:nvGrpSpPr>
          <p:cNvPr id="50" name="Group 62"/>
          <p:cNvGrpSpPr>
            <a:grpSpLocks/>
          </p:cNvGrpSpPr>
          <p:nvPr/>
        </p:nvGrpSpPr>
        <p:grpSpPr bwMode="auto">
          <a:xfrm>
            <a:off x="433388" y="3217863"/>
            <a:ext cx="3262312" cy="2971800"/>
            <a:chOff x="3072" y="1536"/>
            <a:chExt cx="2055" cy="1872"/>
          </a:xfrm>
        </p:grpSpPr>
        <p:pic>
          <p:nvPicPr>
            <p:cNvPr id="10272" name="Picture 49" descr="family5_fa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53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3" name="Picture 50" descr="family4_fa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30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4" name="Picture 51" descr="family8_fa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30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5" name="Picture 52" descr="family1_fac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97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6" name="Picture 53" descr="family4_fac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97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7" name="Picture 54" descr="family7_fac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97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8" name="Picture 55" descr="family2_fac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97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9" name="Line 56"/>
            <p:cNvSpPr>
              <a:spLocks noChangeShapeType="1"/>
            </p:cNvSpPr>
            <p:nvPr/>
          </p:nvSpPr>
          <p:spPr bwMode="auto">
            <a:xfrm flipH="1">
              <a:off x="3504" y="1968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Line 57"/>
            <p:cNvSpPr>
              <a:spLocks noChangeShapeType="1"/>
            </p:cNvSpPr>
            <p:nvPr/>
          </p:nvSpPr>
          <p:spPr bwMode="auto">
            <a:xfrm>
              <a:off x="4080" y="1968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58"/>
            <p:cNvSpPr>
              <a:spLocks noChangeShapeType="1"/>
            </p:cNvSpPr>
            <p:nvPr/>
          </p:nvSpPr>
          <p:spPr bwMode="auto">
            <a:xfrm flipH="1">
              <a:off x="3264" y="2736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59"/>
            <p:cNvSpPr>
              <a:spLocks noChangeShapeType="1"/>
            </p:cNvSpPr>
            <p:nvPr/>
          </p:nvSpPr>
          <p:spPr bwMode="auto">
            <a:xfrm>
              <a:off x="3504" y="27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Line 60"/>
            <p:cNvSpPr>
              <a:spLocks noChangeShapeType="1"/>
            </p:cNvSpPr>
            <p:nvPr/>
          </p:nvSpPr>
          <p:spPr bwMode="auto">
            <a:xfrm flipH="1">
              <a:off x="4368" y="27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Line 61"/>
            <p:cNvSpPr>
              <a:spLocks noChangeShapeType="1"/>
            </p:cNvSpPr>
            <p:nvPr/>
          </p:nvSpPr>
          <p:spPr bwMode="auto">
            <a:xfrm>
              <a:off x="4656" y="27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48"/>
          <p:cNvGrpSpPr>
            <a:grpSpLocks/>
          </p:cNvGrpSpPr>
          <p:nvPr/>
        </p:nvGrpSpPr>
        <p:grpSpPr bwMode="auto">
          <a:xfrm>
            <a:off x="5168900" y="2305050"/>
            <a:ext cx="3581400" cy="3962400"/>
            <a:chOff x="192" y="1632"/>
            <a:chExt cx="2256" cy="2496"/>
          </a:xfrm>
        </p:grpSpPr>
        <p:pic>
          <p:nvPicPr>
            <p:cNvPr id="10246" name="Picture 22" descr="family1_fac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63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" name="Picture 23" descr="family2_face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35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24" descr="family1_face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35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9" name="Picture 25" descr="family5_face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352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Picture 26" descr="family6_fac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072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1" name="Picture 27" descr="family6_fac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369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2" name="Picture 28" descr="family7_face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369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3" name="Picture 29" descr="family3_face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3072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4" name="Picture 30" descr="family4_fa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307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5" name="Picture 31" descr="family8_fa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7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6" name="Picture 32" descr="family8_face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648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7" name="Line 33"/>
            <p:cNvSpPr>
              <a:spLocks noChangeShapeType="1"/>
            </p:cNvSpPr>
            <p:nvPr/>
          </p:nvSpPr>
          <p:spPr bwMode="auto">
            <a:xfrm>
              <a:off x="1152" y="206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Line 34"/>
            <p:cNvSpPr>
              <a:spLocks noChangeShapeType="1"/>
            </p:cNvSpPr>
            <p:nvPr/>
          </p:nvSpPr>
          <p:spPr bwMode="auto">
            <a:xfrm>
              <a:off x="432" y="225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35"/>
            <p:cNvSpPr>
              <a:spLocks noChangeShapeType="1"/>
            </p:cNvSpPr>
            <p:nvPr/>
          </p:nvSpPr>
          <p:spPr bwMode="auto">
            <a:xfrm>
              <a:off x="432" y="225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36"/>
            <p:cNvSpPr>
              <a:spLocks noChangeShapeType="1"/>
            </p:cNvSpPr>
            <p:nvPr/>
          </p:nvSpPr>
          <p:spPr bwMode="auto">
            <a:xfrm>
              <a:off x="1872" y="225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37"/>
            <p:cNvSpPr>
              <a:spLocks noChangeShapeType="1"/>
            </p:cNvSpPr>
            <p:nvPr/>
          </p:nvSpPr>
          <p:spPr bwMode="auto">
            <a:xfrm>
              <a:off x="1872" y="278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Line 38"/>
            <p:cNvSpPr>
              <a:spLocks noChangeShapeType="1"/>
            </p:cNvSpPr>
            <p:nvPr/>
          </p:nvSpPr>
          <p:spPr bwMode="auto">
            <a:xfrm>
              <a:off x="384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39"/>
            <p:cNvSpPr>
              <a:spLocks noChangeShapeType="1"/>
            </p:cNvSpPr>
            <p:nvPr/>
          </p:nvSpPr>
          <p:spPr bwMode="auto">
            <a:xfrm>
              <a:off x="384" y="292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0"/>
            <p:cNvSpPr>
              <a:spLocks noChangeShapeType="1"/>
            </p:cNvSpPr>
            <p:nvPr/>
          </p:nvSpPr>
          <p:spPr bwMode="auto">
            <a:xfrm>
              <a:off x="1344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Line 41"/>
            <p:cNvSpPr>
              <a:spLocks noChangeShapeType="1"/>
            </p:cNvSpPr>
            <p:nvPr/>
          </p:nvSpPr>
          <p:spPr bwMode="auto">
            <a:xfrm>
              <a:off x="864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Line 42"/>
            <p:cNvSpPr>
              <a:spLocks noChangeShapeType="1"/>
            </p:cNvSpPr>
            <p:nvPr/>
          </p:nvSpPr>
          <p:spPr bwMode="auto">
            <a:xfrm>
              <a:off x="1152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Line 43"/>
            <p:cNvSpPr>
              <a:spLocks noChangeShapeType="1"/>
            </p:cNvSpPr>
            <p:nvPr/>
          </p:nvSpPr>
          <p:spPr bwMode="auto">
            <a:xfrm>
              <a:off x="384" y="350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Line 44"/>
            <p:cNvSpPr>
              <a:spLocks noChangeShapeType="1"/>
            </p:cNvSpPr>
            <p:nvPr/>
          </p:nvSpPr>
          <p:spPr bwMode="auto">
            <a:xfrm>
              <a:off x="1536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Line 45"/>
            <p:cNvSpPr>
              <a:spLocks noChangeShapeType="1"/>
            </p:cNvSpPr>
            <p:nvPr/>
          </p:nvSpPr>
          <p:spPr bwMode="auto">
            <a:xfrm>
              <a:off x="1536" y="360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Line 46"/>
            <p:cNvSpPr>
              <a:spLocks noChangeShapeType="1"/>
            </p:cNvSpPr>
            <p:nvPr/>
          </p:nvSpPr>
          <p:spPr bwMode="auto">
            <a:xfrm>
              <a:off x="2256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Line 47"/>
            <p:cNvSpPr>
              <a:spLocks noChangeShapeType="1"/>
            </p:cNvSpPr>
            <p:nvPr/>
          </p:nvSpPr>
          <p:spPr bwMode="auto">
            <a:xfrm>
              <a:off x="1872" y="350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7740650" y="0"/>
            <a:ext cx="139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§4.1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引子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33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00034" y="2339002"/>
            <a:ext cx="8143932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void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InorderTraversal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BinTree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BT )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{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BinTree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T;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Stack S =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CreateStack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();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T = BT; /*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从根结点出发 *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while( T || !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IsEmpty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(S) ){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while( T ){ /*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一直向左并将沿途结点压入堆栈 *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	Push(S, T);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	T = T-&gt;Left;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}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T = Pop(S); /*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结点弹出堆栈 *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    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("%d ", T-&gt;Data); /*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（访问）打印结点 *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T = T-&gt;Right; /*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转向右子树 *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}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}</a:t>
            </a:r>
            <a:endParaRPr lang="zh-CN" altLang="zh-CN" b="1" dirty="0" smtClean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28794" y="656965"/>
            <a:ext cx="4106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中序</a:t>
            </a:r>
            <a:r>
              <a:rPr lang="zh-CN" altLang="en-US" sz="2400" b="1" dirty="0" smtClean="0"/>
              <a:t>遍历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非递归</a:t>
            </a:r>
            <a:r>
              <a:rPr lang="zh-CN" altLang="en-US" sz="2400" b="1" dirty="0" smtClean="0"/>
              <a:t>遍历算法</a:t>
            </a:r>
            <a:endParaRPr lang="zh-CN" altLang="en-US" sz="2400" b="1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1212938"/>
            <a:ext cx="70723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遇到</a:t>
            </a:r>
            <a:r>
              <a:rPr lang="zh-CN" altLang="en-US" sz="2000" b="1" dirty="0"/>
              <a:t>一个结点，就把它</a:t>
            </a:r>
            <a:r>
              <a:rPr lang="zh-CN" altLang="en-US" sz="2000" b="1" dirty="0">
                <a:solidFill>
                  <a:srgbClr val="0000FF"/>
                </a:solidFill>
              </a:rPr>
              <a:t>压栈</a:t>
            </a:r>
            <a:r>
              <a:rPr lang="zh-CN" altLang="en-US" sz="2000" b="1" dirty="0"/>
              <a:t>，并去遍历它的</a:t>
            </a:r>
            <a:r>
              <a:rPr lang="zh-CN" altLang="en-US" sz="2000" b="1" dirty="0">
                <a:solidFill>
                  <a:srgbClr val="0000FF"/>
                </a:solidFill>
              </a:rPr>
              <a:t>左子树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当</a:t>
            </a:r>
            <a:r>
              <a:rPr lang="zh-CN" altLang="en-US" sz="2000" b="1" dirty="0">
                <a:solidFill>
                  <a:srgbClr val="0000FF"/>
                </a:solidFill>
              </a:rPr>
              <a:t>左子树遍历结束</a:t>
            </a:r>
            <a:r>
              <a:rPr lang="zh-CN" altLang="en-US" sz="2000" b="1" dirty="0"/>
              <a:t>后，从栈顶弹出这个结点并</a:t>
            </a:r>
            <a:r>
              <a:rPr lang="zh-CN" altLang="en-US" sz="2000" b="1" dirty="0">
                <a:solidFill>
                  <a:srgbClr val="0000FF"/>
                </a:solidFill>
              </a:rPr>
              <a:t>访问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它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然后</a:t>
            </a:r>
            <a:r>
              <a:rPr lang="zh-CN" altLang="en-US" sz="2000" b="1" dirty="0"/>
              <a:t>按其右指针再去中序遍历该结点的</a:t>
            </a:r>
            <a:r>
              <a:rPr lang="zh-CN" altLang="en-US" sz="2000" b="1" dirty="0">
                <a:solidFill>
                  <a:srgbClr val="0000FF"/>
                </a:solidFill>
              </a:rPr>
              <a:t>右子树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8" name="AutoShape 87"/>
          <p:cNvSpPr>
            <a:spLocks noChangeArrowheads="1"/>
          </p:cNvSpPr>
          <p:nvPr/>
        </p:nvSpPr>
        <p:spPr bwMode="auto">
          <a:xfrm>
            <a:off x="4429124" y="4157427"/>
            <a:ext cx="4357718" cy="1000132"/>
          </a:xfrm>
          <a:prstGeom prst="wedgeEllipseCallout">
            <a:avLst>
              <a:gd name="adj1" fmla="val -68473"/>
              <a:gd name="adj2" fmla="val -4037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</a:rPr>
              <a:t>先序</a:t>
            </a:r>
            <a:r>
              <a:rPr lang="zh-CN" altLang="en-US" b="1" dirty="0" smtClean="0"/>
              <a:t>遍历</a:t>
            </a:r>
            <a:r>
              <a:rPr lang="zh-CN" altLang="en-US" b="1" dirty="0" smtClean="0">
                <a:solidFill>
                  <a:srgbClr val="0000FF"/>
                </a:solidFill>
              </a:rPr>
              <a:t>非递归</a:t>
            </a:r>
            <a:r>
              <a:rPr lang="zh-CN" altLang="en-US" b="1" dirty="0" smtClean="0"/>
              <a:t>遍历算法只需把</a:t>
            </a:r>
            <a:r>
              <a:rPr lang="zh-CN" altLang="en-US" b="1" dirty="0" smtClean="0">
                <a:solidFill>
                  <a:srgbClr val="0000FF"/>
                </a:solidFill>
              </a:rPr>
              <a:t>访问时机</a:t>
            </a:r>
            <a:r>
              <a:rPr lang="zh-CN" altLang="en-US" b="1" dirty="0" smtClean="0"/>
              <a:t>改在进栈时</a:t>
            </a:r>
            <a:endParaRPr lang="en-US" altLang="zh-CN" b="1" i="1" dirty="0">
              <a:latin typeface="Times New Roman" pitchFamily="18" charset="0"/>
            </a:endParaRPr>
          </a:p>
        </p:txBody>
      </p:sp>
      <p:sp>
        <p:nvSpPr>
          <p:cNvPr id="9" name="AutoShape 87"/>
          <p:cNvSpPr>
            <a:spLocks noChangeArrowheads="1"/>
          </p:cNvSpPr>
          <p:nvPr/>
        </p:nvSpPr>
        <p:spPr bwMode="auto">
          <a:xfrm>
            <a:off x="4500562" y="2157163"/>
            <a:ext cx="4000528" cy="1000132"/>
          </a:xfrm>
          <a:prstGeom prst="wedgeEllipseCallout">
            <a:avLst>
              <a:gd name="adj1" fmla="val -95362"/>
              <a:gd name="adj2" fmla="val -16138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</a:rPr>
              <a:t>后序</a:t>
            </a:r>
            <a:r>
              <a:rPr lang="zh-CN" altLang="en-US" b="1" dirty="0" smtClean="0"/>
              <a:t>遍历</a:t>
            </a:r>
            <a:r>
              <a:rPr lang="zh-CN" altLang="en-US" b="1" dirty="0" smtClean="0">
                <a:solidFill>
                  <a:srgbClr val="0000FF"/>
                </a:solidFill>
              </a:rPr>
              <a:t>非递归</a:t>
            </a:r>
            <a:r>
              <a:rPr lang="zh-CN" altLang="en-US" b="1" dirty="0" smtClean="0"/>
              <a:t>遍历算法比较复杂。作为思考题。</a:t>
            </a:r>
            <a:endParaRPr lang="en-US" altLang="zh-CN" b="1" i="1" dirty="0">
              <a:latin typeface="Times New Roman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二叉树的遍历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604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 animBg="1" autoUpdateAnimBg="0"/>
      <p:bldP spid="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7272" y="3837743"/>
            <a:ext cx="4106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后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序</a:t>
            </a:r>
            <a:r>
              <a:rPr lang="zh-CN" altLang="en-US" sz="2400" b="1" dirty="0" smtClean="0"/>
              <a:t>遍历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非递归</a:t>
            </a:r>
            <a:r>
              <a:rPr lang="zh-CN" altLang="en-US" sz="2400" b="1" dirty="0" smtClean="0"/>
              <a:t>遍历算法</a:t>
            </a:r>
            <a:endParaRPr lang="zh-CN" altLang="en-US" sz="2400" b="1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4337809"/>
            <a:ext cx="8286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遇到</a:t>
            </a:r>
            <a:r>
              <a:rPr lang="zh-CN" altLang="en-US" sz="2000" b="1" dirty="0"/>
              <a:t>一个结点，就把</a:t>
            </a:r>
            <a:r>
              <a:rPr lang="zh-CN" altLang="en-US" sz="2000" b="1" dirty="0" smtClean="0"/>
              <a:t>它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（附带标志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以后）压栈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并去遍历它的</a:t>
            </a:r>
            <a:r>
              <a:rPr lang="zh-CN" altLang="en-US" sz="2000" b="1" dirty="0">
                <a:solidFill>
                  <a:srgbClr val="0000FF"/>
                </a:solidFill>
              </a:rPr>
              <a:t>左子树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当</a:t>
            </a:r>
            <a:r>
              <a:rPr lang="zh-CN" altLang="en-US" sz="2000" b="1" dirty="0">
                <a:solidFill>
                  <a:srgbClr val="0000FF"/>
                </a:solidFill>
              </a:rPr>
              <a:t>左子树遍历结束</a:t>
            </a:r>
            <a:r>
              <a:rPr lang="zh-CN" altLang="en-US" sz="2000" b="1" dirty="0"/>
              <a:t>后</a:t>
            </a:r>
            <a:r>
              <a:rPr lang="zh-CN" altLang="en-US" sz="2000" b="1" dirty="0" smtClean="0"/>
              <a:t>，检查栈顶元素的附带标志是否为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若标志为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，则把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标志改成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，</a:t>
            </a:r>
            <a:r>
              <a:rPr lang="zh-CN" altLang="en-US" sz="2000" b="1" dirty="0" smtClean="0"/>
              <a:t>并按其右指针再去遍历该结点的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右子树；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若标志为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，则从栈顶弹出这个结点并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访问它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571472" y="1464758"/>
            <a:ext cx="4643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olidFill>
                  <a:srgbClr val="0000FF"/>
                </a:solidFill>
                <a:sym typeface="Wingdings" pitchFamily="2" charset="2"/>
              </a:rPr>
              <a:t>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序</a:t>
            </a:r>
            <a:r>
              <a:rPr lang="zh-CN" altLang="en-US" sz="2400" b="1" dirty="0" smtClean="0"/>
              <a:t>遍历的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非递归</a:t>
            </a:r>
            <a:r>
              <a:rPr lang="zh-CN" altLang="en-US" sz="2400" b="1" dirty="0" smtClean="0"/>
              <a:t>遍历算法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571472" y="2036262"/>
            <a:ext cx="75009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遇到</a:t>
            </a:r>
            <a:r>
              <a:rPr lang="zh-CN" altLang="en-US" sz="2000" b="1" dirty="0"/>
              <a:t>一个结点，就把它</a:t>
            </a:r>
            <a:r>
              <a:rPr lang="zh-CN" altLang="en-US" sz="2000" b="1" dirty="0">
                <a:solidFill>
                  <a:srgbClr val="0000FF"/>
                </a:solidFill>
              </a:rPr>
              <a:t>压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栈</a:t>
            </a:r>
            <a:r>
              <a:rPr lang="zh-CN" altLang="en-US" sz="2000" b="1" dirty="0" smtClean="0"/>
              <a:t>并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访问它</a:t>
            </a:r>
            <a:r>
              <a:rPr lang="zh-CN" altLang="en-US" sz="2000" b="1" dirty="0" smtClean="0"/>
              <a:t>，然后去</a:t>
            </a:r>
            <a:r>
              <a:rPr lang="zh-CN" altLang="en-US" sz="2000" b="1" dirty="0"/>
              <a:t>遍历它的</a:t>
            </a:r>
            <a:r>
              <a:rPr lang="zh-CN" altLang="en-US" sz="2000" b="1" dirty="0">
                <a:solidFill>
                  <a:srgbClr val="0000FF"/>
                </a:solidFill>
              </a:rPr>
              <a:t>左子树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当</a:t>
            </a:r>
            <a:r>
              <a:rPr lang="zh-CN" altLang="en-US" sz="2000" b="1" dirty="0">
                <a:solidFill>
                  <a:srgbClr val="0000FF"/>
                </a:solidFill>
              </a:rPr>
              <a:t>左子树遍历结束</a:t>
            </a:r>
            <a:r>
              <a:rPr lang="zh-CN" altLang="en-US" sz="2000" b="1" dirty="0"/>
              <a:t>后，从栈顶弹出这个</a:t>
            </a:r>
            <a:r>
              <a:rPr lang="zh-CN" altLang="en-US" sz="2000" b="1" dirty="0" smtClean="0"/>
              <a:t>结点；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然后</a:t>
            </a:r>
            <a:r>
              <a:rPr lang="zh-CN" altLang="en-US" sz="2000" b="1" dirty="0"/>
              <a:t>按其右指针再去中序遍历该结点的</a:t>
            </a:r>
            <a:r>
              <a:rPr lang="zh-CN" altLang="en-US" sz="2000" b="1" dirty="0">
                <a:solidFill>
                  <a:srgbClr val="0000FF"/>
                </a:solidFill>
              </a:rPr>
              <a:t>右子树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二叉树的遍历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604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670" y="285728"/>
            <a:ext cx="2345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	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层序</a:t>
            </a:r>
            <a:r>
              <a:rPr lang="zh-CN" altLang="en-US" sz="2400" b="1" dirty="0" smtClean="0"/>
              <a:t>遍历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00034" y="785794"/>
            <a:ext cx="7891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zh-CN" sz="2000" b="1" dirty="0" smtClean="0"/>
              <a:t>具体的算法实现可以设置一个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队列</a:t>
            </a:r>
            <a:r>
              <a:rPr lang="zh-CN" altLang="zh-CN" sz="2000" b="1" dirty="0" smtClean="0"/>
              <a:t>结构，遍历从根结点开始，首先将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根结点指针入队</a:t>
            </a:r>
            <a:r>
              <a:rPr lang="zh-CN" altLang="zh-CN" sz="2000" b="1" dirty="0" smtClean="0"/>
              <a:t>，然后开始执行下面三个操作</a:t>
            </a:r>
            <a:r>
              <a:rPr lang="zh-CN" altLang="en-US" sz="2000" b="1" dirty="0" smtClean="0"/>
              <a:t>（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直到队列空</a:t>
            </a:r>
            <a:r>
              <a:rPr lang="zh-CN" altLang="en-US" sz="2000" b="1" dirty="0" smtClean="0"/>
              <a:t>）</a:t>
            </a:r>
            <a:r>
              <a:rPr lang="zh-CN" altLang="zh-CN" sz="2000" b="1" dirty="0" smtClean="0"/>
              <a:t>：</a:t>
            </a:r>
            <a:endParaRPr lang="zh-CN" altLang="en-US" sz="20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472" y="3013076"/>
            <a:ext cx="7215238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void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LevelorderTraversal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(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BinTree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BT )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{ Queue Q; 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BinTree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T;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if ( !BT ) return; /*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若是空树则直接返回 *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Q =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CreatQueue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(); /*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创建空队列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Q */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AddQ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 Q, BT 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while ( !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IsEmpty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(Q) ) 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T =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DeleteQ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 Q 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("%d ", T-&gt;Data); /*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访问取出队列的结点*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if ( T-&gt;Left )  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AddQ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 Q, T-&gt;Left 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if ( T-&gt;Right ) 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AddQ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 Q, T-&gt;Right 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}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}</a:t>
            </a:r>
            <a:endParaRPr lang="zh-CN" altLang="zh-CN" b="1" dirty="0" err="1" smtClean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034" y="1534057"/>
            <a:ext cx="5429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ym typeface="Wingdings"/>
              </a:rPr>
              <a:t></a:t>
            </a:r>
            <a:r>
              <a:rPr lang="en-US" altLang="zh-CN" sz="2000" b="1" dirty="0" smtClean="0"/>
              <a:t> </a:t>
            </a:r>
            <a:r>
              <a:rPr lang="zh-CN" altLang="zh-CN" sz="2000" b="1" dirty="0" smtClean="0"/>
              <a:t>从队列中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取出一个</a:t>
            </a:r>
            <a:r>
              <a:rPr lang="zh-CN" altLang="zh-CN" sz="2000" b="1" dirty="0" smtClean="0"/>
              <a:t>元素；</a:t>
            </a:r>
          </a:p>
          <a:p>
            <a:r>
              <a:rPr lang="en-US" altLang="zh-CN" sz="2000" b="1" dirty="0" smtClean="0">
                <a:sym typeface="Wingdings"/>
              </a:rPr>
              <a:t></a:t>
            </a:r>
            <a:r>
              <a:rPr lang="en-US" altLang="zh-CN" sz="2000" b="1" dirty="0" smtClean="0"/>
              <a:t> 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访问</a:t>
            </a:r>
            <a:r>
              <a:rPr lang="zh-CN" altLang="zh-CN" sz="2000" b="1" dirty="0" smtClean="0"/>
              <a:t>该元素所指结点；</a:t>
            </a:r>
          </a:p>
          <a:p>
            <a:r>
              <a:rPr lang="en-US" altLang="zh-CN" sz="2000" b="1" dirty="0" smtClean="0">
                <a:sym typeface="Wingdings"/>
              </a:rPr>
              <a:t></a:t>
            </a:r>
            <a:r>
              <a:rPr lang="en-US" altLang="zh-CN" sz="2000" b="1" dirty="0" smtClean="0"/>
              <a:t> </a:t>
            </a:r>
            <a:r>
              <a:rPr lang="zh-CN" altLang="zh-CN" sz="2000" b="1" dirty="0" smtClean="0"/>
              <a:t>若该元素所指结点的左、右孩子结点非空，则将其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左、右孩子的指针顺序入队</a:t>
            </a:r>
            <a:r>
              <a:rPr lang="zh-CN" altLang="zh-CN" sz="2000" b="1" dirty="0" smtClean="0"/>
              <a:t>。</a:t>
            </a:r>
            <a:endParaRPr lang="zh-CN" altLang="zh-CN" sz="2000" b="1" dirty="0"/>
          </a:p>
        </p:txBody>
      </p:sp>
      <p:sp>
        <p:nvSpPr>
          <p:cNvPr id="82" name="Text Box 1"/>
          <p:cNvSpPr txBox="1">
            <a:spLocks noChangeArrowheads="1"/>
          </p:cNvSpPr>
          <p:nvPr/>
        </p:nvSpPr>
        <p:spPr bwMode="auto">
          <a:xfrm>
            <a:off x="571472" y="2071678"/>
            <a:ext cx="1928826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层序</a:t>
            </a:r>
            <a:r>
              <a:rPr lang="zh-CN" altLang="en-US" sz="2000" b="1" dirty="0" smtClean="0">
                <a:latin typeface="Calibri" pitchFamily="34" charset="0"/>
                <a:ea typeface="宋体" pitchFamily="2" charset="-122"/>
              </a:rPr>
              <a:t>遍历 </a:t>
            </a:r>
            <a:r>
              <a:rPr kumimoji="0" lang="en-US" altLang="zh-CN" sz="2000" b="1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</a:rPr>
              <a:t>=&gt;</a:t>
            </a:r>
            <a:endParaRPr kumimoji="0" lang="zh-CN" altLang="zh-CN" sz="2000" b="1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643570" y="642918"/>
            <a:ext cx="2330820" cy="2300009"/>
            <a:chOff x="5715008" y="714356"/>
            <a:chExt cx="2330820" cy="2300009"/>
          </a:xfrm>
        </p:grpSpPr>
        <p:grpSp>
          <p:nvGrpSpPr>
            <p:cNvPr id="85" name="Group 4"/>
            <p:cNvGrpSpPr>
              <a:grpSpLocks/>
            </p:cNvGrpSpPr>
            <p:nvPr/>
          </p:nvGrpSpPr>
          <p:grpSpPr bwMode="auto">
            <a:xfrm>
              <a:off x="5715008" y="2000265"/>
              <a:ext cx="284307" cy="299746"/>
              <a:chOff x="2550" y="6603"/>
              <a:chExt cx="243" cy="264"/>
            </a:xfrm>
          </p:grpSpPr>
          <p:sp>
            <p:nvSpPr>
              <p:cNvPr id="110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11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6" name="Group 7"/>
            <p:cNvGrpSpPr>
              <a:grpSpLocks/>
            </p:cNvGrpSpPr>
            <p:nvPr/>
          </p:nvGrpSpPr>
          <p:grpSpPr bwMode="auto">
            <a:xfrm>
              <a:off x="7358082" y="2714645"/>
              <a:ext cx="284307" cy="299746"/>
              <a:chOff x="2550" y="6603"/>
              <a:chExt cx="243" cy="264"/>
            </a:xfrm>
          </p:grpSpPr>
          <p:sp>
            <p:nvSpPr>
              <p:cNvPr id="108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09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7" name="Group 27"/>
            <p:cNvGrpSpPr>
              <a:grpSpLocks/>
            </p:cNvGrpSpPr>
            <p:nvPr/>
          </p:nvGrpSpPr>
          <p:grpSpPr bwMode="auto">
            <a:xfrm>
              <a:off x="6643702" y="714381"/>
              <a:ext cx="284307" cy="299746"/>
              <a:chOff x="2550" y="6603"/>
              <a:chExt cx="243" cy="264"/>
            </a:xfrm>
          </p:grpSpPr>
          <p:sp>
            <p:nvSpPr>
              <p:cNvPr id="106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07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8" name="Group 30"/>
            <p:cNvGrpSpPr>
              <a:grpSpLocks/>
            </p:cNvGrpSpPr>
            <p:nvPr/>
          </p:nvGrpSpPr>
          <p:grpSpPr bwMode="auto">
            <a:xfrm>
              <a:off x="7286644" y="1285885"/>
              <a:ext cx="284307" cy="299746"/>
              <a:chOff x="2550" y="6603"/>
              <a:chExt cx="243" cy="264"/>
            </a:xfrm>
          </p:grpSpPr>
          <p:sp>
            <p:nvSpPr>
              <p:cNvPr id="104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05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9" name="Group 33"/>
            <p:cNvGrpSpPr>
              <a:grpSpLocks/>
            </p:cNvGrpSpPr>
            <p:nvPr/>
          </p:nvGrpSpPr>
          <p:grpSpPr bwMode="auto">
            <a:xfrm>
              <a:off x="6072198" y="1285885"/>
              <a:ext cx="284307" cy="299746"/>
              <a:chOff x="2550" y="6603"/>
              <a:chExt cx="243" cy="264"/>
            </a:xfrm>
          </p:grpSpPr>
          <p:sp>
            <p:nvSpPr>
              <p:cNvPr id="102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03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0" name="Group 36"/>
            <p:cNvGrpSpPr>
              <a:grpSpLocks/>
            </p:cNvGrpSpPr>
            <p:nvPr/>
          </p:nvGrpSpPr>
          <p:grpSpPr bwMode="auto">
            <a:xfrm>
              <a:off x="6072198" y="2714645"/>
              <a:ext cx="284307" cy="299746"/>
              <a:chOff x="2550" y="6603"/>
              <a:chExt cx="243" cy="264"/>
            </a:xfrm>
          </p:grpSpPr>
          <p:sp>
            <p:nvSpPr>
              <p:cNvPr id="100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01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1" name="Group 39"/>
            <p:cNvGrpSpPr>
              <a:grpSpLocks/>
            </p:cNvGrpSpPr>
            <p:nvPr/>
          </p:nvGrpSpPr>
          <p:grpSpPr bwMode="auto">
            <a:xfrm>
              <a:off x="7198757" y="1859046"/>
              <a:ext cx="284307" cy="299746"/>
              <a:chOff x="2550" y="6603"/>
              <a:chExt cx="243" cy="264"/>
            </a:xfrm>
          </p:grpSpPr>
          <p:sp>
            <p:nvSpPr>
              <p:cNvPr id="98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9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" name="Group 42"/>
            <p:cNvGrpSpPr>
              <a:grpSpLocks/>
            </p:cNvGrpSpPr>
            <p:nvPr/>
          </p:nvGrpSpPr>
          <p:grpSpPr bwMode="auto">
            <a:xfrm>
              <a:off x="6500826" y="2000265"/>
              <a:ext cx="284307" cy="299746"/>
              <a:chOff x="2550" y="6603"/>
              <a:chExt cx="243" cy="264"/>
            </a:xfrm>
          </p:grpSpPr>
          <p:sp>
            <p:nvSpPr>
              <p:cNvPr id="96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7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3" name="Group 45"/>
            <p:cNvGrpSpPr>
              <a:grpSpLocks/>
            </p:cNvGrpSpPr>
            <p:nvPr/>
          </p:nvGrpSpPr>
          <p:grpSpPr bwMode="auto">
            <a:xfrm>
              <a:off x="7761521" y="2029356"/>
              <a:ext cx="284307" cy="299746"/>
              <a:chOff x="2550" y="6603"/>
              <a:chExt cx="243" cy="264"/>
            </a:xfrm>
          </p:grpSpPr>
          <p:sp>
            <p:nvSpPr>
              <p:cNvPr id="94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95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6000760" y="285728"/>
            <a:ext cx="2365713" cy="2643206"/>
            <a:chOff x="5992501" y="571480"/>
            <a:chExt cx="2365713" cy="2643206"/>
          </a:xfrm>
        </p:grpSpPr>
        <p:sp>
          <p:nvSpPr>
            <p:cNvPr id="113" name="Text Box 3"/>
            <p:cNvSpPr txBox="1">
              <a:spLocks noChangeArrowheads="1"/>
            </p:cNvSpPr>
            <p:nvPr/>
          </p:nvSpPr>
          <p:spPr bwMode="auto">
            <a:xfrm>
              <a:off x="6413696" y="2911535"/>
              <a:ext cx="1836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14" name="AutoShape 26"/>
            <p:cNvCxnSpPr>
              <a:cxnSpLocks noChangeShapeType="1"/>
            </p:cNvCxnSpPr>
            <p:nvPr/>
          </p:nvCxnSpPr>
          <p:spPr bwMode="auto">
            <a:xfrm>
              <a:off x="7163658" y="571480"/>
              <a:ext cx="0" cy="20777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headEnd/>
              <a:tailEnd type="arrow" w="med" len="med"/>
            </a:ln>
          </p:spPr>
        </p:cxn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6834892" y="2237109"/>
              <a:ext cx="2070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6" name="Text Box 49"/>
            <p:cNvSpPr txBox="1">
              <a:spLocks noChangeArrowheads="1"/>
            </p:cNvSpPr>
            <p:nvPr/>
          </p:nvSpPr>
          <p:spPr bwMode="auto">
            <a:xfrm>
              <a:off x="7729931" y="1535433"/>
              <a:ext cx="171988" cy="2316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7" name="Text Box 50"/>
            <p:cNvSpPr txBox="1">
              <a:spLocks noChangeArrowheads="1"/>
            </p:cNvSpPr>
            <p:nvPr/>
          </p:nvSpPr>
          <p:spPr bwMode="auto">
            <a:xfrm>
              <a:off x="6448796" y="1552464"/>
              <a:ext cx="259737" cy="2622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8" name="Text Box 51"/>
            <p:cNvSpPr txBox="1">
              <a:spLocks noChangeArrowheads="1"/>
            </p:cNvSpPr>
            <p:nvPr/>
          </p:nvSpPr>
          <p:spPr bwMode="auto">
            <a:xfrm>
              <a:off x="6097800" y="2220078"/>
              <a:ext cx="210598" cy="3031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9" name="Oval 52"/>
            <p:cNvSpPr>
              <a:spLocks noChangeArrowheads="1"/>
            </p:cNvSpPr>
            <p:nvPr/>
          </p:nvSpPr>
          <p:spPr bwMode="auto">
            <a:xfrm>
              <a:off x="7677282" y="2792318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0" name="Oval 53"/>
            <p:cNvSpPr>
              <a:spLocks noChangeArrowheads="1"/>
            </p:cNvSpPr>
            <p:nvPr/>
          </p:nvSpPr>
          <p:spPr bwMode="auto">
            <a:xfrm>
              <a:off x="6325947" y="2860442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1" name="Oval 54"/>
            <p:cNvSpPr>
              <a:spLocks noChangeArrowheads="1"/>
            </p:cNvSpPr>
            <p:nvPr/>
          </p:nvSpPr>
          <p:spPr bwMode="auto">
            <a:xfrm>
              <a:off x="5992501" y="2151954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2" name="Oval 55"/>
            <p:cNvSpPr>
              <a:spLocks noChangeArrowheads="1"/>
            </p:cNvSpPr>
            <p:nvPr/>
          </p:nvSpPr>
          <p:spPr bwMode="auto">
            <a:xfrm>
              <a:off x="6396147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3" name="Oval 56"/>
            <p:cNvSpPr>
              <a:spLocks noChangeArrowheads="1"/>
            </p:cNvSpPr>
            <p:nvPr/>
          </p:nvSpPr>
          <p:spPr bwMode="auto">
            <a:xfrm>
              <a:off x="7238537" y="2158766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4" name="Line 57"/>
            <p:cNvSpPr>
              <a:spLocks noChangeShapeType="1"/>
            </p:cNvSpPr>
            <p:nvPr/>
          </p:nvSpPr>
          <p:spPr bwMode="auto">
            <a:xfrm>
              <a:off x="7294696" y="1102846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5" name="Line 58"/>
            <p:cNvSpPr>
              <a:spLocks noChangeShapeType="1"/>
            </p:cNvSpPr>
            <p:nvPr/>
          </p:nvSpPr>
          <p:spPr bwMode="auto">
            <a:xfrm flipH="1">
              <a:off x="6627804" y="1136908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6" name="Oval 59"/>
            <p:cNvSpPr>
              <a:spLocks noChangeArrowheads="1"/>
            </p:cNvSpPr>
            <p:nvPr/>
          </p:nvSpPr>
          <p:spPr bwMode="auto">
            <a:xfrm>
              <a:off x="7607083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7336816" y="2226890"/>
              <a:ext cx="179008" cy="228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8" name="Oval 61"/>
            <p:cNvSpPr>
              <a:spLocks noChangeArrowheads="1"/>
            </p:cNvSpPr>
            <p:nvPr/>
          </p:nvSpPr>
          <p:spPr bwMode="auto">
            <a:xfrm>
              <a:off x="7993178" y="2175797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9" name="Text Box 62"/>
            <p:cNvSpPr txBox="1">
              <a:spLocks noChangeArrowheads="1"/>
            </p:cNvSpPr>
            <p:nvPr/>
          </p:nvSpPr>
          <p:spPr bwMode="auto">
            <a:xfrm>
              <a:off x="8116027" y="2243921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0" name="Line 63"/>
            <p:cNvSpPr>
              <a:spLocks noChangeShapeType="1"/>
            </p:cNvSpPr>
            <p:nvPr/>
          </p:nvSpPr>
          <p:spPr bwMode="auto">
            <a:xfrm>
              <a:off x="7905429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 flipH="1">
              <a:off x="7519334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2" name="Line 65"/>
            <p:cNvSpPr>
              <a:spLocks noChangeShapeType="1"/>
            </p:cNvSpPr>
            <p:nvPr/>
          </p:nvSpPr>
          <p:spPr bwMode="auto">
            <a:xfrm>
              <a:off x="6659394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3" name="Line 66"/>
            <p:cNvSpPr>
              <a:spLocks noChangeShapeType="1"/>
            </p:cNvSpPr>
            <p:nvPr/>
          </p:nvSpPr>
          <p:spPr bwMode="auto">
            <a:xfrm flipH="1">
              <a:off x="6273298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4" name="Oval 67"/>
            <p:cNvSpPr>
              <a:spLocks noChangeArrowheads="1"/>
            </p:cNvSpPr>
            <p:nvPr/>
          </p:nvSpPr>
          <p:spPr bwMode="auto">
            <a:xfrm>
              <a:off x="6747143" y="2168985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5" name="Line 68"/>
            <p:cNvSpPr>
              <a:spLocks noChangeShapeType="1"/>
            </p:cNvSpPr>
            <p:nvPr/>
          </p:nvSpPr>
          <p:spPr bwMode="auto">
            <a:xfrm flipH="1">
              <a:off x="6624294" y="2523229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7782581" y="2877473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7" name="Line 70"/>
            <p:cNvSpPr>
              <a:spLocks noChangeShapeType="1"/>
            </p:cNvSpPr>
            <p:nvPr/>
          </p:nvSpPr>
          <p:spPr bwMode="auto">
            <a:xfrm>
              <a:off x="7519334" y="2472136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8" name="Oval 71"/>
            <p:cNvSpPr>
              <a:spLocks noChangeArrowheads="1"/>
            </p:cNvSpPr>
            <p:nvPr/>
          </p:nvSpPr>
          <p:spPr bwMode="auto">
            <a:xfrm>
              <a:off x="6971780" y="813320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7080589" y="878037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40" name="矩形 139"/>
          <p:cNvSpPr/>
          <p:nvPr/>
        </p:nvSpPr>
        <p:spPr>
          <a:xfrm>
            <a:off x="2688364" y="121442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41" name="矩形 140"/>
          <p:cNvSpPr/>
          <p:nvPr/>
        </p:nvSpPr>
        <p:spPr>
          <a:xfrm>
            <a:off x="2945358" y="1214422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42" name="矩形 141"/>
          <p:cNvSpPr/>
          <p:nvPr/>
        </p:nvSpPr>
        <p:spPr>
          <a:xfrm>
            <a:off x="3239126" y="1214422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43" name="矩形 142"/>
          <p:cNvSpPr/>
          <p:nvPr/>
        </p:nvSpPr>
        <p:spPr>
          <a:xfrm>
            <a:off x="3474182" y="1214422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44" name="矩形 143"/>
          <p:cNvSpPr/>
          <p:nvPr/>
        </p:nvSpPr>
        <p:spPr>
          <a:xfrm>
            <a:off x="3759934" y="1214422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45" name="矩形 144"/>
          <p:cNvSpPr/>
          <p:nvPr/>
        </p:nvSpPr>
        <p:spPr>
          <a:xfrm>
            <a:off x="3974248" y="1214422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46" name="矩形 145"/>
          <p:cNvSpPr/>
          <p:nvPr/>
        </p:nvSpPr>
        <p:spPr>
          <a:xfrm>
            <a:off x="4260000" y="1214422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47" name="矩形 146"/>
          <p:cNvSpPr/>
          <p:nvPr/>
        </p:nvSpPr>
        <p:spPr>
          <a:xfrm>
            <a:off x="4474314" y="1214422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48" name="矩形 147"/>
          <p:cNvSpPr/>
          <p:nvPr/>
        </p:nvSpPr>
        <p:spPr>
          <a:xfrm>
            <a:off x="4760066" y="1214422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49" name="矩形 148"/>
          <p:cNvSpPr/>
          <p:nvPr/>
        </p:nvSpPr>
        <p:spPr>
          <a:xfrm>
            <a:off x="2545488" y="2071678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50" name="矩形 149"/>
          <p:cNvSpPr/>
          <p:nvPr/>
        </p:nvSpPr>
        <p:spPr>
          <a:xfrm>
            <a:off x="2802482" y="2071678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51" name="矩形 150"/>
          <p:cNvSpPr/>
          <p:nvPr/>
        </p:nvSpPr>
        <p:spPr>
          <a:xfrm>
            <a:off x="3096250" y="2071678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52" name="矩形 151"/>
          <p:cNvSpPr/>
          <p:nvPr/>
        </p:nvSpPr>
        <p:spPr>
          <a:xfrm>
            <a:off x="3331306" y="2071678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53" name="矩形 152"/>
          <p:cNvSpPr/>
          <p:nvPr/>
        </p:nvSpPr>
        <p:spPr>
          <a:xfrm>
            <a:off x="3617058" y="2071678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54" name="矩形 153"/>
          <p:cNvSpPr/>
          <p:nvPr/>
        </p:nvSpPr>
        <p:spPr>
          <a:xfrm>
            <a:off x="3831372" y="2071678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55" name="矩形 154"/>
          <p:cNvSpPr/>
          <p:nvPr/>
        </p:nvSpPr>
        <p:spPr>
          <a:xfrm>
            <a:off x="4117124" y="2071678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56" name="矩形 155"/>
          <p:cNvSpPr/>
          <p:nvPr/>
        </p:nvSpPr>
        <p:spPr>
          <a:xfrm>
            <a:off x="4331438" y="2071678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57" name="矩形 156"/>
          <p:cNvSpPr/>
          <p:nvPr/>
        </p:nvSpPr>
        <p:spPr>
          <a:xfrm>
            <a:off x="4617190" y="2071678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58" name="Text Box 1"/>
          <p:cNvSpPr txBox="1">
            <a:spLocks noChangeArrowheads="1"/>
          </p:cNvSpPr>
          <p:nvPr/>
        </p:nvSpPr>
        <p:spPr bwMode="auto">
          <a:xfrm>
            <a:off x="571472" y="857232"/>
            <a:ext cx="1928826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工作队列：</a:t>
            </a:r>
            <a:endParaRPr kumimoji="0" lang="zh-CN" altLang="zh-CN" sz="2000" b="1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643174" y="1142984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643174" y="1571612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1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二叉树的遍历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4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 animBg="1"/>
      <p:bldP spid="5" grpId="0"/>
      <p:bldP spid="5" grpId="1"/>
      <p:bldP spid="82" grpId="0" animBg="1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 animBg="1"/>
      <p:bldP spid="159" grpId="0" animBg="1"/>
      <p:bldP spid="1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2053" y="854135"/>
            <a:ext cx="799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4.3】</a:t>
            </a:r>
            <a:r>
              <a:rPr lang="zh-CN" altLang="en-US" sz="2400" b="1" dirty="0" smtClean="0">
                <a:sym typeface="Wingdings" pitchFamily="2" charset="2"/>
              </a:rPr>
              <a:t>遍历</a:t>
            </a:r>
            <a:r>
              <a:rPr lang="zh-CN" altLang="en-US" sz="2400" b="1" dirty="0" smtClean="0"/>
              <a:t>二叉树的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应用</a:t>
            </a:r>
            <a:r>
              <a:rPr lang="zh-CN" altLang="en-US" sz="2400" b="1" dirty="0" smtClean="0"/>
              <a:t>：输出</a:t>
            </a:r>
            <a:r>
              <a:rPr lang="zh-CN" altLang="en-US" sz="2400" b="1" dirty="0"/>
              <a:t>二叉树中的</a:t>
            </a:r>
            <a:r>
              <a:rPr lang="zh-CN" altLang="en-US" sz="2400" b="1" dirty="0">
                <a:solidFill>
                  <a:srgbClr val="0000FF"/>
                </a:solidFill>
              </a:rPr>
              <a:t>叶子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结点。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357290" y="2787893"/>
            <a:ext cx="6858048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</a:rPr>
              <a:t>void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PreOrderPrintLeaves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BinTree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BT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 BT ) {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</a:rPr>
              <a:t>( !BT-Left &amp;&amp; !BT-&gt;Right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       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printf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(“%d”, BT-&gt;Data 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   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PreOrderPrintLeaves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( BT-&gt;Left 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   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PreOrderPrintLeaves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( BT-&gt;Right 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    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348" y="1787761"/>
            <a:ext cx="7715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在</a:t>
            </a:r>
            <a:r>
              <a:rPr lang="zh-CN" altLang="en-US" sz="2000" b="1" dirty="0"/>
              <a:t>二叉树的遍历算法中增加</a:t>
            </a:r>
            <a:r>
              <a:rPr lang="zh-CN" altLang="en-US" sz="2000" b="1" dirty="0" smtClean="0"/>
              <a:t>检测结点的“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左右子树是否都为空”。</a:t>
            </a:r>
            <a:endParaRPr lang="zh-CN" altLang="en-US" sz="2000" b="1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二叉树的遍历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550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3042" y="805478"/>
            <a:ext cx="4049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4.4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】</a:t>
            </a:r>
            <a:r>
              <a:rPr lang="zh-CN" altLang="en-US" sz="2400" b="1" dirty="0" smtClean="0"/>
              <a:t>求</a:t>
            </a:r>
            <a:r>
              <a:rPr lang="zh-CN" altLang="en-US" sz="2400" b="1" dirty="0"/>
              <a:t>二叉树的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高度。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5752" y="3696270"/>
            <a:ext cx="8572528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GetHeight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BinTree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BT )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{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HL, HR,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MaxH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if( BT ) 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      HL =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GetHeight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(BT-&gt;Left);   /*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求左子树的高度 *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      HR =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GetHeight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(BT-&gt;Right);  /*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求右子树的高度 *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MaxH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= HL &gt; HR ? HL : HR;   /*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取左右子树较大的高度 *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      return (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MaxH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+ 1 );        /*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返回树的高度 *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}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 else  return 0; /*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空树高度为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0 */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pSp>
        <p:nvGrpSpPr>
          <p:cNvPr id="82945" name="Group 1"/>
          <p:cNvGrpSpPr>
            <a:grpSpLocks/>
          </p:cNvGrpSpPr>
          <p:nvPr/>
        </p:nvGrpSpPr>
        <p:grpSpPr bwMode="auto">
          <a:xfrm>
            <a:off x="1643042" y="1700808"/>
            <a:ext cx="6000792" cy="1565312"/>
            <a:chOff x="5434" y="6225"/>
            <a:chExt cx="4529" cy="1485"/>
          </a:xfrm>
        </p:grpSpPr>
        <p:sp>
          <p:nvSpPr>
            <p:cNvPr id="82946" name="Oval 2"/>
            <p:cNvSpPr>
              <a:spLocks noChangeArrowheads="1"/>
            </p:cNvSpPr>
            <p:nvPr/>
          </p:nvSpPr>
          <p:spPr bwMode="auto">
            <a:xfrm>
              <a:off x="6420" y="6225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cxnSp>
          <p:nvCxnSpPr>
            <p:cNvPr id="82947" name="AutoShape 3"/>
            <p:cNvCxnSpPr>
              <a:cxnSpLocks noChangeShapeType="1"/>
            </p:cNvCxnSpPr>
            <p:nvPr/>
          </p:nvCxnSpPr>
          <p:spPr bwMode="auto">
            <a:xfrm flipH="1">
              <a:off x="6354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2948" name="AutoShape 4"/>
            <p:cNvCxnSpPr>
              <a:cxnSpLocks noChangeShapeType="1"/>
            </p:cNvCxnSpPr>
            <p:nvPr/>
          </p:nvCxnSpPr>
          <p:spPr bwMode="auto">
            <a:xfrm>
              <a:off x="6638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6031" y="6957"/>
              <a:ext cx="338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45720" rIns="5400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左子树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6772" y="6945"/>
              <a:ext cx="353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45720" rIns="5400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右子树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951" name="AutoShape 7"/>
            <p:cNvSpPr>
              <a:spLocks/>
            </p:cNvSpPr>
            <p:nvPr/>
          </p:nvSpPr>
          <p:spPr bwMode="auto">
            <a:xfrm>
              <a:off x="7245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7500" y="7079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1800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953" name="AutoShape 9"/>
            <p:cNvSpPr>
              <a:spLocks/>
            </p:cNvSpPr>
            <p:nvPr/>
          </p:nvSpPr>
          <p:spPr bwMode="auto">
            <a:xfrm flipH="1">
              <a:off x="5773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5434" y="7097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1800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L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955" name="AutoShape 11"/>
            <p:cNvSpPr>
              <a:spLocks/>
            </p:cNvSpPr>
            <p:nvPr/>
          </p:nvSpPr>
          <p:spPr bwMode="auto">
            <a:xfrm>
              <a:off x="7944" y="6313"/>
              <a:ext cx="137" cy="1388"/>
            </a:xfrm>
            <a:prstGeom prst="rightBrace">
              <a:avLst>
                <a:gd name="adj1" fmla="val 844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956" name="Text Box 12"/>
            <p:cNvSpPr txBox="1">
              <a:spLocks noChangeArrowheads="1"/>
            </p:cNvSpPr>
            <p:nvPr/>
          </p:nvSpPr>
          <p:spPr bwMode="auto">
            <a:xfrm>
              <a:off x="8209" y="6760"/>
              <a:ext cx="1754" cy="3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1800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itchFamily="34" charset="0"/>
                  <a:ea typeface="宋体" pitchFamily="2" charset="-122"/>
                </a:rPr>
                <a:t>Height=max(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rPr>
                <a:t>, H</a:t>
              </a:r>
              <a:r>
                <a:rPr kumimoji="0" lang="en-US" altLang="zh-CN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itchFamily="34" charset="0"/>
                  <a:ea typeface="宋体" pitchFamily="2" charset="-122"/>
                </a:rPr>
                <a:t>)+1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二叉树的遍历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535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9218" y="740679"/>
            <a:ext cx="5363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4.5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】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二元运算</a:t>
            </a:r>
            <a:r>
              <a:rPr lang="zh-CN" altLang="en-US" sz="2400" b="1" dirty="0" smtClean="0"/>
              <a:t>表达式</a:t>
            </a:r>
            <a:r>
              <a:rPr lang="zh-CN" altLang="en-US" sz="2400" b="1" dirty="0"/>
              <a:t>树及其遍历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38" y="4913873"/>
            <a:ext cx="6572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en-US" sz="2000" b="1" dirty="0" smtClean="0"/>
              <a:t>三</a:t>
            </a:r>
            <a:r>
              <a:rPr lang="zh-CN" altLang="en-US" sz="2000" b="1" dirty="0"/>
              <a:t>种遍历可以得到三种不同的访问</a:t>
            </a:r>
            <a:r>
              <a:rPr lang="zh-CN" altLang="en-US" sz="2000" b="1" dirty="0" smtClean="0"/>
              <a:t>结果：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中序遍历得到中缀表达式：</a:t>
            </a:r>
            <a:r>
              <a:rPr lang="en-US" sz="2000" b="1" i="1" dirty="0" smtClean="0"/>
              <a:t>a + b * c + </a:t>
            </a:r>
            <a:r>
              <a:rPr lang="en-US" sz="2000" b="1" i="1" dirty="0" smtClean="0">
                <a:solidFill>
                  <a:srgbClr val="0000FF"/>
                </a:solidFill>
              </a:rPr>
              <a:t>d * e + f * g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先序遍历得到前缀表达式：</a:t>
            </a:r>
            <a:r>
              <a:rPr lang="en-US" sz="2000" b="1" i="1" dirty="0" smtClean="0"/>
              <a:t>+ + a * b c * + * d e f g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后序遍历得到后缀表达式：</a:t>
            </a:r>
            <a:r>
              <a:rPr lang="en-US" sz="2000" b="1" i="1" dirty="0" smtClean="0"/>
              <a:t>a b c * + d e * f + g * +</a:t>
            </a:r>
            <a:r>
              <a:rPr lang="en-US" sz="2000" b="1" dirty="0" smtClean="0"/>
              <a:t> </a:t>
            </a:r>
            <a:endParaRPr lang="zh-CN" altLang="en-US" sz="2000" b="1" dirty="0"/>
          </a:p>
        </p:txBody>
      </p:sp>
      <p:grpSp>
        <p:nvGrpSpPr>
          <p:cNvPr id="81921" name="Group 1"/>
          <p:cNvGrpSpPr>
            <a:grpSpLocks/>
          </p:cNvGrpSpPr>
          <p:nvPr/>
        </p:nvGrpSpPr>
        <p:grpSpPr bwMode="auto">
          <a:xfrm>
            <a:off x="1428728" y="1627725"/>
            <a:ext cx="4929222" cy="2928958"/>
            <a:chOff x="3949" y="5340"/>
            <a:chExt cx="4068" cy="2331"/>
          </a:xfrm>
        </p:grpSpPr>
        <p:sp>
          <p:nvSpPr>
            <p:cNvPr id="81922" name="Oval 2"/>
            <p:cNvSpPr>
              <a:spLocks noChangeArrowheads="1"/>
            </p:cNvSpPr>
            <p:nvPr/>
          </p:nvSpPr>
          <p:spPr bwMode="auto">
            <a:xfrm>
              <a:off x="4383" y="5836"/>
              <a:ext cx="37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23" name="Text Box 3"/>
            <p:cNvSpPr txBox="1">
              <a:spLocks noChangeArrowheads="1"/>
            </p:cNvSpPr>
            <p:nvPr/>
          </p:nvSpPr>
          <p:spPr bwMode="auto">
            <a:xfrm>
              <a:off x="4477" y="5891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+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924" name="Line 4"/>
            <p:cNvSpPr>
              <a:spLocks noChangeShapeType="1"/>
            </p:cNvSpPr>
            <p:nvPr/>
          </p:nvSpPr>
          <p:spPr bwMode="auto">
            <a:xfrm flipH="1">
              <a:off x="4718" y="5606"/>
              <a:ext cx="668" cy="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25" name="Line 5"/>
            <p:cNvSpPr>
              <a:spLocks noChangeShapeType="1"/>
            </p:cNvSpPr>
            <p:nvPr/>
          </p:nvSpPr>
          <p:spPr bwMode="auto">
            <a:xfrm>
              <a:off x="4695" y="6135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>
              <a:off x="5630" y="5588"/>
              <a:ext cx="1570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 flipH="1">
              <a:off x="7080" y="6126"/>
              <a:ext cx="195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28" name="Oval 8"/>
            <p:cNvSpPr>
              <a:spLocks noChangeArrowheads="1"/>
            </p:cNvSpPr>
            <p:nvPr/>
          </p:nvSpPr>
          <p:spPr bwMode="auto">
            <a:xfrm>
              <a:off x="5303" y="5340"/>
              <a:ext cx="37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29" name="Text Box 9"/>
            <p:cNvSpPr txBox="1">
              <a:spLocks noChangeArrowheads="1"/>
            </p:cNvSpPr>
            <p:nvPr/>
          </p:nvSpPr>
          <p:spPr bwMode="auto">
            <a:xfrm>
              <a:off x="5397" y="5395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+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930" name="Oval 10"/>
            <p:cNvSpPr>
              <a:spLocks noChangeArrowheads="1"/>
            </p:cNvSpPr>
            <p:nvPr/>
          </p:nvSpPr>
          <p:spPr bwMode="auto">
            <a:xfrm>
              <a:off x="3949" y="6336"/>
              <a:ext cx="37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31" name="Text Box 11"/>
            <p:cNvSpPr txBox="1">
              <a:spLocks noChangeArrowheads="1"/>
            </p:cNvSpPr>
            <p:nvPr/>
          </p:nvSpPr>
          <p:spPr bwMode="auto">
            <a:xfrm>
              <a:off x="4043" y="6391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5025" y="6401"/>
              <a:ext cx="37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33" name="Text Box 13"/>
            <p:cNvSpPr txBox="1">
              <a:spLocks noChangeArrowheads="1"/>
            </p:cNvSpPr>
            <p:nvPr/>
          </p:nvSpPr>
          <p:spPr bwMode="auto">
            <a:xfrm>
              <a:off x="5119" y="6456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*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934" name="Oval 14"/>
            <p:cNvSpPr>
              <a:spLocks noChangeArrowheads="1"/>
            </p:cNvSpPr>
            <p:nvPr/>
          </p:nvSpPr>
          <p:spPr bwMode="auto">
            <a:xfrm>
              <a:off x="4624" y="6945"/>
              <a:ext cx="37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35" name="Text Box 15"/>
            <p:cNvSpPr txBox="1">
              <a:spLocks noChangeArrowheads="1"/>
            </p:cNvSpPr>
            <p:nvPr/>
          </p:nvSpPr>
          <p:spPr bwMode="auto">
            <a:xfrm>
              <a:off x="4718" y="7000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5524" y="6870"/>
              <a:ext cx="37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37" name="Text Box 17"/>
            <p:cNvSpPr txBox="1">
              <a:spLocks noChangeArrowheads="1"/>
            </p:cNvSpPr>
            <p:nvPr/>
          </p:nvSpPr>
          <p:spPr bwMode="auto">
            <a:xfrm>
              <a:off x="5618" y="6925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auto">
            <a:xfrm>
              <a:off x="7189" y="5799"/>
              <a:ext cx="37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39" name="Text Box 19"/>
            <p:cNvSpPr txBox="1">
              <a:spLocks noChangeArrowheads="1"/>
            </p:cNvSpPr>
            <p:nvPr/>
          </p:nvSpPr>
          <p:spPr bwMode="auto">
            <a:xfrm>
              <a:off x="7283" y="5854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*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940" name="Oval 20"/>
            <p:cNvSpPr>
              <a:spLocks noChangeArrowheads="1"/>
            </p:cNvSpPr>
            <p:nvPr/>
          </p:nvSpPr>
          <p:spPr bwMode="auto">
            <a:xfrm>
              <a:off x="6799" y="6275"/>
              <a:ext cx="37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41" name="Text Box 21"/>
            <p:cNvSpPr txBox="1">
              <a:spLocks noChangeArrowheads="1"/>
            </p:cNvSpPr>
            <p:nvPr/>
          </p:nvSpPr>
          <p:spPr bwMode="auto">
            <a:xfrm>
              <a:off x="6893" y="6330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+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942" name="Oval 22"/>
            <p:cNvSpPr>
              <a:spLocks noChangeArrowheads="1"/>
            </p:cNvSpPr>
            <p:nvPr/>
          </p:nvSpPr>
          <p:spPr bwMode="auto">
            <a:xfrm>
              <a:off x="6364" y="6774"/>
              <a:ext cx="37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43" name="Text Box 23"/>
            <p:cNvSpPr txBox="1">
              <a:spLocks noChangeArrowheads="1"/>
            </p:cNvSpPr>
            <p:nvPr/>
          </p:nvSpPr>
          <p:spPr bwMode="auto">
            <a:xfrm>
              <a:off x="6458" y="6829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*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944" name="Oval 24"/>
            <p:cNvSpPr>
              <a:spLocks noChangeArrowheads="1"/>
            </p:cNvSpPr>
            <p:nvPr/>
          </p:nvSpPr>
          <p:spPr bwMode="auto">
            <a:xfrm>
              <a:off x="6761" y="7268"/>
              <a:ext cx="37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45" name="Text Box 25"/>
            <p:cNvSpPr txBox="1">
              <a:spLocks noChangeArrowheads="1"/>
            </p:cNvSpPr>
            <p:nvPr/>
          </p:nvSpPr>
          <p:spPr bwMode="auto">
            <a:xfrm>
              <a:off x="6855" y="7323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946" name="Oval 26"/>
            <p:cNvSpPr>
              <a:spLocks noChangeArrowheads="1"/>
            </p:cNvSpPr>
            <p:nvPr/>
          </p:nvSpPr>
          <p:spPr bwMode="auto">
            <a:xfrm>
              <a:off x="7286" y="6689"/>
              <a:ext cx="37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47" name="Text Box 27"/>
            <p:cNvSpPr txBox="1">
              <a:spLocks noChangeArrowheads="1"/>
            </p:cNvSpPr>
            <p:nvPr/>
          </p:nvSpPr>
          <p:spPr bwMode="auto">
            <a:xfrm>
              <a:off x="7380" y="6744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948" name="Oval 28"/>
            <p:cNvSpPr>
              <a:spLocks noChangeArrowheads="1"/>
            </p:cNvSpPr>
            <p:nvPr/>
          </p:nvSpPr>
          <p:spPr bwMode="auto">
            <a:xfrm>
              <a:off x="6026" y="7313"/>
              <a:ext cx="37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49" name="Text Box 29"/>
            <p:cNvSpPr txBox="1">
              <a:spLocks noChangeArrowheads="1"/>
            </p:cNvSpPr>
            <p:nvPr/>
          </p:nvSpPr>
          <p:spPr bwMode="auto">
            <a:xfrm>
              <a:off x="6120" y="7368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950" name="Line 30"/>
            <p:cNvSpPr>
              <a:spLocks noChangeShapeType="1"/>
            </p:cNvSpPr>
            <p:nvPr/>
          </p:nvSpPr>
          <p:spPr bwMode="auto">
            <a:xfrm flipH="1">
              <a:off x="6630" y="6588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51" name="Line 31"/>
            <p:cNvSpPr>
              <a:spLocks noChangeShapeType="1"/>
            </p:cNvSpPr>
            <p:nvPr/>
          </p:nvSpPr>
          <p:spPr bwMode="auto">
            <a:xfrm flipH="1">
              <a:off x="4860" y="6744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52" name="Line 32"/>
            <p:cNvSpPr>
              <a:spLocks noChangeShapeType="1"/>
            </p:cNvSpPr>
            <p:nvPr/>
          </p:nvSpPr>
          <p:spPr bwMode="auto">
            <a:xfrm>
              <a:off x="5355" y="6699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53" name="Line 33"/>
            <p:cNvSpPr>
              <a:spLocks noChangeShapeType="1"/>
            </p:cNvSpPr>
            <p:nvPr/>
          </p:nvSpPr>
          <p:spPr bwMode="auto">
            <a:xfrm flipH="1">
              <a:off x="6195" y="7101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54" name="Line 34"/>
            <p:cNvSpPr>
              <a:spLocks noChangeShapeType="1"/>
            </p:cNvSpPr>
            <p:nvPr/>
          </p:nvSpPr>
          <p:spPr bwMode="auto">
            <a:xfrm>
              <a:off x="6690" y="7056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55" name="Line 35"/>
            <p:cNvSpPr>
              <a:spLocks noChangeShapeType="1"/>
            </p:cNvSpPr>
            <p:nvPr/>
          </p:nvSpPr>
          <p:spPr bwMode="auto">
            <a:xfrm>
              <a:off x="7125" y="6573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56" name="Line 36"/>
            <p:cNvSpPr>
              <a:spLocks noChangeShapeType="1"/>
            </p:cNvSpPr>
            <p:nvPr/>
          </p:nvSpPr>
          <p:spPr bwMode="auto">
            <a:xfrm>
              <a:off x="7500" y="6105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57" name="Oval 37"/>
            <p:cNvSpPr>
              <a:spLocks noChangeArrowheads="1"/>
            </p:cNvSpPr>
            <p:nvPr/>
          </p:nvSpPr>
          <p:spPr bwMode="auto">
            <a:xfrm>
              <a:off x="7646" y="6221"/>
              <a:ext cx="37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1958" name="Text Box 38"/>
            <p:cNvSpPr txBox="1">
              <a:spLocks noChangeArrowheads="1"/>
            </p:cNvSpPr>
            <p:nvPr/>
          </p:nvSpPr>
          <p:spPr bwMode="auto">
            <a:xfrm>
              <a:off x="7740" y="6291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g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959" name="Line 39"/>
            <p:cNvSpPr>
              <a:spLocks noChangeShapeType="1"/>
            </p:cNvSpPr>
            <p:nvPr/>
          </p:nvSpPr>
          <p:spPr bwMode="auto">
            <a:xfrm flipH="1">
              <a:off x="4230" y="6150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sp>
        <p:nvSpPr>
          <p:cNvPr id="49" name="AutoShape 87"/>
          <p:cNvSpPr>
            <a:spLocks noChangeArrowheads="1"/>
          </p:cNvSpPr>
          <p:nvPr/>
        </p:nvSpPr>
        <p:spPr bwMode="auto">
          <a:xfrm>
            <a:off x="5572132" y="3627989"/>
            <a:ext cx="3214742" cy="857256"/>
          </a:xfrm>
          <a:prstGeom prst="wedgeEllipseCallout">
            <a:avLst>
              <a:gd name="adj1" fmla="val -27638"/>
              <a:gd name="adj2" fmla="val 145395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 smtClean="0"/>
              <a:t>中缀表达式会受到</a:t>
            </a:r>
            <a:r>
              <a:rPr lang="zh-CN" altLang="en-US" b="1" dirty="0" smtClean="0">
                <a:solidFill>
                  <a:srgbClr val="0000FF"/>
                </a:solidFill>
              </a:rPr>
              <a:t>运算符优先级</a:t>
            </a:r>
            <a:r>
              <a:rPr lang="zh-CN" altLang="en-US" b="1" dirty="0" smtClean="0"/>
              <a:t>的影响</a:t>
            </a:r>
            <a:endParaRPr lang="en-US" altLang="zh-CN" b="1" i="1" dirty="0">
              <a:latin typeface="Times New Roman" pitchFamily="18" charset="0"/>
            </a:endParaRPr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二叉树的遍历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26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900439"/>
            <a:ext cx="5363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4.6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】 </a:t>
            </a:r>
            <a:r>
              <a:rPr lang="zh-CN" altLang="en-US" sz="2400" b="1" dirty="0"/>
              <a:t>由</a:t>
            </a:r>
            <a:r>
              <a:rPr lang="zh-CN" altLang="en-US" sz="2400" b="1" dirty="0">
                <a:solidFill>
                  <a:srgbClr val="0000FF"/>
                </a:solidFill>
              </a:rPr>
              <a:t>两种</a:t>
            </a:r>
            <a:r>
              <a:rPr lang="zh-CN" altLang="en-US" sz="2400" b="1" dirty="0"/>
              <a:t>遍历序列确定二叉树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928926" y="2093002"/>
            <a:ext cx="5857916" cy="1643074"/>
          </a:xfrm>
          <a:prstGeom prst="cloudCallout">
            <a:avLst>
              <a:gd name="adj1" fmla="val -45255"/>
              <a:gd name="adj2" fmla="val -9800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 dirty="0" smtClean="0"/>
              <a:t>已知三种遍历中的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任意两种</a:t>
            </a:r>
            <a:r>
              <a:rPr lang="zh-CN" altLang="en-US" sz="2000" b="1" dirty="0" smtClean="0"/>
              <a:t>遍历序列，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能否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唯一确定</a:t>
            </a:r>
            <a:r>
              <a:rPr lang="zh-CN" altLang="en-US" sz="2000" b="1" dirty="0" smtClean="0"/>
              <a:t>一棵二叉树呢？</a:t>
            </a:r>
            <a:endParaRPr lang="zh-CN" altLang="en-US" sz="2000" b="1" dirty="0">
              <a:latin typeface="Times New Roman" pitchFamily="18" charset="0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71472" y="1950126"/>
            <a:ext cx="4572032" cy="1357322"/>
          </a:xfrm>
          <a:prstGeom prst="cloudCallout">
            <a:avLst>
              <a:gd name="adj1" fmla="val 3948"/>
              <a:gd name="adj2" fmla="val -7480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 dirty="0" smtClean="0">
                <a:solidFill>
                  <a:srgbClr val="0000FF"/>
                </a:solidFill>
              </a:rPr>
              <a:t>答案是：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algn="ctr"/>
            <a:r>
              <a:rPr lang="zh-CN" altLang="en-US" sz="2000" b="1" dirty="0" smtClean="0"/>
              <a:t>必须要有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中序遍历</a:t>
            </a:r>
            <a:r>
              <a:rPr lang="zh-CN" altLang="en-US" sz="2000" b="1" dirty="0" smtClean="0"/>
              <a:t>才行！</a:t>
            </a:r>
            <a:endParaRPr lang="zh-CN" altLang="en-US" sz="2000" b="1" dirty="0">
              <a:latin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71538" y="4307580"/>
            <a:ext cx="3286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en-US" sz="2000" b="1" dirty="0" smtClean="0">
                <a:sym typeface="Wingdings" pitchFamily="2" charset="2"/>
              </a:rPr>
              <a:t>没有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itchFamily="2" charset="2"/>
              </a:rPr>
              <a:t>中序</a:t>
            </a:r>
            <a:r>
              <a:rPr lang="zh-CN" altLang="en-US" sz="2000" b="1" dirty="0" smtClean="0">
                <a:sym typeface="Wingdings" pitchFamily="2" charset="2"/>
              </a:rPr>
              <a:t>的困扰：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先序</a:t>
            </a:r>
            <a:r>
              <a:rPr lang="zh-CN" altLang="en-US" sz="2000" b="1" dirty="0" smtClean="0"/>
              <a:t>遍历序列：</a:t>
            </a:r>
            <a:r>
              <a:rPr lang="en-US" altLang="zh-CN" sz="2000" b="1" dirty="0" smtClean="0"/>
              <a:t>A  B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后序</a:t>
            </a:r>
            <a:r>
              <a:rPr lang="zh-CN" altLang="en-US" sz="2000" b="1" dirty="0" smtClean="0"/>
              <a:t>遍历序列：</a:t>
            </a:r>
            <a:r>
              <a:rPr lang="en-US" altLang="zh-CN" sz="2000" b="1" dirty="0" smtClean="0"/>
              <a:t>B  A</a:t>
            </a:r>
            <a:endParaRPr lang="zh-CN" altLang="en-US" sz="2000" dirty="0"/>
          </a:p>
        </p:txBody>
      </p:sp>
      <p:grpSp>
        <p:nvGrpSpPr>
          <p:cNvPr id="53" name="组合 52"/>
          <p:cNvGrpSpPr/>
          <p:nvPr/>
        </p:nvGrpSpPr>
        <p:grpSpPr>
          <a:xfrm>
            <a:off x="5072066" y="4538734"/>
            <a:ext cx="750019" cy="768978"/>
            <a:chOff x="5143504" y="4017344"/>
            <a:chExt cx="750019" cy="768978"/>
          </a:xfrm>
        </p:grpSpPr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5185445" y="4574295"/>
              <a:ext cx="206911" cy="1990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5143504" y="4517410"/>
              <a:ext cx="290794" cy="2689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 flipH="1">
              <a:off x="5328046" y="4258841"/>
              <a:ext cx="335531" cy="268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" name="Oval 62"/>
            <p:cNvSpPr>
              <a:spLocks noChangeArrowheads="1"/>
            </p:cNvSpPr>
            <p:nvPr/>
          </p:nvSpPr>
          <p:spPr bwMode="auto">
            <a:xfrm>
              <a:off x="5602729" y="4017344"/>
              <a:ext cx="290794" cy="2689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5" name="Text Box 63"/>
            <p:cNvSpPr txBox="1">
              <a:spLocks noChangeArrowheads="1"/>
            </p:cNvSpPr>
            <p:nvPr/>
          </p:nvSpPr>
          <p:spPr bwMode="auto">
            <a:xfrm>
              <a:off x="5688742" y="4062328"/>
              <a:ext cx="137009" cy="1370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53040" y="4593332"/>
            <a:ext cx="790860" cy="714380"/>
            <a:chOff x="7138726" y="4143380"/>
            <a:chExt cx="790860" cy="714380"/>
          </a:xfrm>
        </p:grpSpPr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7680733" y="4645733"/>
              <a:ext cx="206911" cy="1990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7638792" y="4588848"/>
              <a:ext cx="290794" cy="2689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9" name="Oval 62"/>
            <p:cNvSpPr>
              <a:spLocks noChangeArrowheads="1"/>
            </p:cNvSpPr>
            <p:nvPr/>
          </p:nvSpPr>
          <p:spPr bwMode="auto">
            <a:xfrm>
              <a:off x="7138726" y="4143380"/>
              <a:ext cx="290794" cy="2689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7224739" y="4188364"/>
              <a:ext cx="137009" cy="1370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7358082" y="4357694"/>
              <a:ext cx="335531" cy="268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sp>
        <p:nvSpPr>
          <p:cNvPr id="56" name="矩形 55"/>
          <p:cNvSpPr/>
          <p:nvPr/>
        </p:nvSpPr>
        <p:spPr>
          <a:xfrm>
            <a:off x="6143636" y="452189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i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？</a:t>
            </a:r>
            <a:endParaRPr lang="zh-CN" altLang="en-US" sz="5400" b="1" i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二叉树的遍历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43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6" grpId="1" animBg="1"/>
      <p:bldP spid="36" grpId="2" animBg="1"/>
      <p:bldP spid="37" grpId="0"/>
      <p:bldP spid="56" grpId="0"/>
      <p:bldP spid="5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99709" y="830443"/>
            <a:ext cx="5795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先序和</a:t>
            </a:r>
            <a:r>
              <a:rPr lang="zh-CN" altLang="en-US" sz="2400" b="1" dirty="0" smtClean="0">
                <a:solidFill>
                  <a:srgbClr val="0000FF"/>
                </a:solidFill>
                <a:sym typeface="Wingdings" pitchFamily="2" charset="2"/>
              </a:rPr>
              <a:t>中序</a:t>
            </a:r>
            <a:r>
              <a:rPr lang="zh-CN" altLang="en-US" sz="2400" b="1" dirty="0" smtClean="0"/>
              <a:t>遍历序列来确定一棵二叉树</a:t>
            </a:r>
            <a:endParaRPr lang="zh-CN" altLang="en-US" sz="2400" b="1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1526964"/>
            <a:ext cx="72866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〖</a:t>
            </a:r>
            <a:r>
              <a:rPr lang="zh-CN" altLang="en-US" sz="2000" b="1" dirty="0" smtClean="0"/>
              <a:t>分析</a:t>
            </a:r>
            <a:r>
              <a:rPr lang="en-US" altLang="zh-CN" sz="2000" b="1" dirty="0" smtClean="0"/>
              <a:t>〗</a:t>
            </a:r>
            <a:r>
              <a:rPr lang="en-US" sz="2000" b="1" dirty="0" smtClean="0"/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先序</a:t>
            </a:r>
            <a:r>
              <a:rPr lang="zh-CN" altLang="en-US" sz="2000" b="1" dirty="0" smtClean="0"/>
              <a:t>遍历序列的第一个结点就是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根结点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这个根结点能够在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中序遍历序列</a:t>
            </a:r>
            <a:r>
              <a:rPr lang="zh-CN" altLang="en-US" sz="2000" b="1" dirty="0" smtClean="0"/>
              <a:t>中将其余结点分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割成两个子序列</a:t>
            </a:r>
            <a:r>
              <a:rPr lang="zh-CN" altLang="en-US" sz="2000" b="1" dirty="0" smtClean="0"/>
              <a:t>，根结点前面部分是左子树上的结点，而根结点后面的部分是右子树上的结点。</a:t>
            </a:r>
            <a:endParaRPr lang="en-US" altLang="zh-CN" sz="2000" b="1" dirty="0" smtClean="0"/>
          </a:p>
        </p:txBody>
      </p:sp>
      <p:sp>
        <p:nvSpPr>
          <p:cNvPr id="9" name="矩形 8"/>
          <p:cNvSpPr/>
          <p:nvPr/>
        </p:nvSpPr>
        <p:spPr>
          <a:xfrm>
            <a:off x="500034" y="2884286"/>
            <a:ext cx="75009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         根据这两个子序列，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在先序序列</a:t>
            </a:r>
            <a:r>
              <a:rPr lang="zh-CN" altLang="en-US" sz="2000" b="1" dirty="0" smtClean="0"/>
              <a:t>中找到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对应的左子序列和右子序列</a:t>
            </a:r>
            <a:r>
              <a:rPr lang="zh-CN" altLang="en-US" sz="2000" b="1" dirty="0" smtClean="0"/>
              <a:t>，它们分别对应左子树和右子树。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</a:t>
            </a:r>
            <a:r>
              <a:rPr lang="zh-CN" altLang="en-US" sz="2000" b="1" dirty="0" smtClean="0"/>
              <a:t>然后对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左子树和右子树分别递归使用</a:t>
            </a:r>
            <a:r>
              <a:rPr lang="zh-CN" altLang="en-US" sz="2000" b="1" dirty="0" smtClean="0"/>
              <a:t>相同的方法继续分解。</a:t>
            </a:r>
            <a:endParaRPr lang="zh-CN" altLang="en-US" sz="2000" b="1" dirty="0"/>
          </a:p>
        </p:txBody>
      </p:sp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714348" y="4027294"/>
            <a:ext cx="7358114" cy="2786082"/>
            <a:chOff x="2340" y="2844"/>
            <a:chExt cx="7020" cy="2496"/>
          </a:xfrm>
        </p:grpSpPr>
        <p:sp>
          <p:nvSpPr>
            <p:cNvPr id="99331" name="Text Box 3"/>
            <p:cNvSpPr txBox="1">
              <a:spLocks noChangeArrowheads="1"/>
            </p:cNvSpPr>
            <p:nvPr/>
          </p:nvSpPr>
          <p:spPr bwMode="auto">
            <a:xfrm>
              <a:off x="3240" y="2844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pitchFamily="34" charset="0"/>
                  <a:ea typeface="宋体" pitchFamily="2" charset="-122"/>
                </a:rPr>
                <a:t>先序序列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9332" name="Text Box 4"/>
            <p:cNvSpPr txBox="1">
              <a:spLocks noChangeArrowheads="1"/>
            </p:cNvSpPr>
            <p:nvPr/>
          </p:nvSpPr>
          <p:spPr bwMode="auto">
            <a:xfrm>
              <a:off x="7200" y="2844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pitchFamily="34" charset="0"/>
                  <a:ea typeface="宋体" pitchFamily="2" charset="-122"/>
                </a:rPr>
                <a:t>中序序列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9333" name="Rectangle 5"/>
            <p:cNvSpPr>
              <a:spLocks noChangeArrowheads="1"/>
            </p:cNvSpPr>
            <p:nvPr/>
          </p:nvSpPr>
          <p:spPr bwMode="auto">
            <a:xfrm>
              <a:off x="2697" y="3468"/>
              <a:ext cx="180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9334" name="Rectangle 6" descr="10%"/>
            <p:cNvSpPr>
              <a:spLocks noChangeArrowheads="1"/>
            </p:cNvSpPr>
            <p:nvPr/>
          </p:nvSpPr>
          <p:spPr bwMode="auto">
            <a:xfrm>
              <a:off x="2880" y="3468"/>
              <a:ext cx="900" cy="156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9335" name="Rectangle 7" descr="浅色下对角线"/>
            <p:cNvSpPr>
              <a:spLocks noChangeArrowheads="1"/>
            </p:cNvSpPr>
            <p:nvPr/>
          </p:nvSpPr>
          <p:spPr bwMode="auto">
            <a:xfrm>
              <a:off x="3780" y="3468"/>
              <a:ext cx="1620" cy="15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9336" name="Line 8"/>
            <p:cNvSpPr>
              <a:spLocks noChangeShapeType="1"/>
            </p:cNvSpPr>
            <p:nvPr/>
          </p:nvSpPr>
          <p:spPr bwMode="auto">
            <a:xfrm flipV="1">
              <a:off x="2697" y="3627"/>
              <a:ext cx="113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234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pitchFamily="34" charset="0"/>
                  <a:ea typeface="宋体" pitchFamily="2" charset="-122"/>
                </a:rPr>
                <a:t>根结点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 flipH="1" flipV="1">
              <a:off x="3240" y="3624"/>
              <a:ext cx="3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 flipV="1">
              <a:off x="4680" y="362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42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pitchFamily="34" charset="0"/>
                  <a:ea typeface="宋体" pitchFamily="2" charset="-122"/>
                </a:rPr>
                <a:t>左子树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450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pitchFamily="34" charset="0"/>
                  <a:ea typeface="宋体" pitchFamily="2" charset="-122"/>
                </a:rPr>
                <a:t>右子树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9342" name="Rectangle 14"/>
            <p:cNvSpPr>
              <a:spLocks noChangeArrowheads="1"/>
            </p:cNvSpPr>
            <p:nvPr/>
          </p:nvSpPr>
          <p:spPr bwMode="auto">
            <a:xfrm>
              <a:off x="7560" y="3468"/>
              <a:ext cx="180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9343" name="Rectangle 15" descr="10%"/>
            <p:cNvSpPr>
              <a:spLocks noChangeArrowheads="1"/>
            </p:cNvSpPr>
            <p:nvPr/>
          </p:nvSpPr>
          <p:spPr bwMode="auto">
            <a:xfrm>
              <a:off x="6660" y="3468"/>
              <a:ext cx="900" cy="156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9344" name="Rectangle 16" descr="浅色下对角线"/>
            <p:cNvSpPr>
              <a:spLocks noChangeArrowheads="1"/>
            </p:cNvSpPr>
            <p:nvPr/>
          </p:nvSpPr>
          <p:spPr bwMode="auto">
            <a:xfrm>
              <a:off x="7740" y="3468"/>
              <a:ext cx="1620" cy="15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 flipV="1">
              <a:off x="7560" y="3624"/>
              <a:ext cx="113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auto">
            <a:xfrm>
              <a:off x="720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pitchFamily="34" charset="0"/>
                  <a:ea typeface="宋体" pitchFamily="2" charset="-122"/>
                </a:rPr>
                <a:t>根结点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 flipV="1">
              <a:off x="7020" y="3624"/>
              <a:ext cx="1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9348" name="Line 20"/>
            <p:cNvSpPr>
              <a:spLocks noChangeShapeType="1"/>
            </p:cNvSpPr>
            <p:nvPr/>
          </p:nvSpPr>
          <p:spPr bwMode="auto">
            <a:xfrm flipV="1">
              <a:off x="8640" y="362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666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pitchFamily="34" charset="0"/>
                  <a:ea typeface="宋体" pitchFamily="2" charset="-122"/>
                </a:rPr>
                <a:t>左子树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9350" name="Text Box 22"/>
            <p:cNvSpPr txBox="1">
              <a:spLocks noChangeArrowheads="1"/>
            </p:cNvSpPr>
            <p:nvPr/>
          </p:nvSpPr>
          <p:spPr bwMode="auto">
            <a:xfrm>
              <a:off x="846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pitchFamily="34" charset="0"/>
                  <a:ea typeface="宋体" pitchFamily="2" charset="-122"/>
                </a:rPr>
                <a:t>右子树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二叉树的遍历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43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8337" y="1284272"/>
            <a:ext cx="1285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  b  e  d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3357554" y="85564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854089" y="855644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b  c  d  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385232" y="855644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f   g  h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  j 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377914" y="1284272"/>
            <a:ext cx="1337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h  g  </a:t>
            </a:r>
            <a:r>
              <a:rPr lang="en-US" altLang="zh-CN" sz="2000" b="1" dirty="0" err="1" smtClean="0"/>
              <a:t>i</a:t>
            </a:r>
            <a:r>
              <a:rPr lang="en-US" sz="2000" b="1" dirty="0" smtClean="0"/>
              <a:t>   j   f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1710949" y="855644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先序序列：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1710949" y="1284272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中序序列：</a:t>
            </a:r>
            <a:endParaRPr lang="zh-CN" altLang="en-US" sz="2000" b="1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2910" y="855644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〖</a:t>
            </a: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〗</a:t>
            </a:r>
            <a:r>
              <a:rPr lang="en-US" sz="2400" b="1" dirty="0" smtClean="0"/>
              <a:t> 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786314" y="128427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</a:t>
            </a:r>
            <a:endParaRPr lang="zh-CN" altLang="en-US" sz="20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3661928" y="2298367"/>
            <a:ext cx="402592" cy="398195"/>
            <a:chOff x="3661928" y="2000239"/>
            <a:chExt cx="402592" cy="398195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3661928" y="2000239"/>
              <a:ext cx="402592" cy="3981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772409" y="2097496"/>
              <a:ext cx="201931" cy="1997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643174" y="2655558"/>
            <a:ext cx="1143008" cy="749104"/>
            <a:chOff x="2643174" y="2357430"/>
            <a:chExt cx="1143008" cy="749104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2643174" y="2714620"/>
              <a:ext cx="1143008" cy="3919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3286116" y="2357430"/>
              <a:ext cx="457203" cy="391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2857488" y="2875852"/>
              <a:ext cx="685805" cy="1959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 b e 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01597" y="2620834"/>
            <a:ext cx="1427659" cy="783828"/>
            <a:chOff x="4001597" y="2322706"/>
            <a:chExt cx="1427659" cy="783828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4286248" y="2714620"/>
              <a:ext cx="1143008" cy="3919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495235" y="2857496"/>
              <a:ext cx="685805" cy="1959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 g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j f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4001597" y="2322706"/>
              <a:ext cx="685805" cy="391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cxnSp>
        <p:nvCxnSpPr>
          <p:cNvPr id="41" name="直接连接符 40"/>
          <p:cNvCxnSpPr/>
          <p:nvPr/>
        </p:nvCxnSpPr>
        <p:spPr bwMode="auto">
          <a:xfrm>
            <a:off x="3357554" y="1712900"/>
            <a:ext cx="135732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3643306" y="1282684"/>
            <a:ext cx="135732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组合 56"/>
          <p:cNvGrpSpPr/>
          <p:nvPr/>
        </p:nvGrpSpPr>
        <p:grpSpPr>
          <a:xfrm>
            <a:off x="2342247" y="2655558"/>
            <a:ext cx="1658249" cy="1809544"/>
            <a:chOff x="1470167" y="4001721"/>
            <a:chExt cx="1658249" cy="1809544"/>
          </a:xfrm>
        </p:grpSpPr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2115106" y="4285306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H="1">
              <a:off x="2428860" y="4001721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2202260" y="4378796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1470167" y="4886757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1574752" y="4964665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H="1">
              <a:off x="1749060" y="4572008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>
              <a:off x="2428860" y="4572008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52" name="Oval 38"/>
            <p:cNvSpPr>
              <a:spLocks noChangeArrowheads="1"/>
            </p:cNvSpPr>
            <p:nvPr/>
          </p:nvSpPr>
          <p:spPr bwMode="auto">
            <a:xfrm>
              <a:off x="2760045" y="4864942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2864630" y="4942850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Oval 40"/>
            <p:cNvSpPr>
              <a:spLocks noChangeArrowheads="1"/>
            </p:cNvSpPr>
            <p:nvPr/>
          </p:nvSpPr>
          <p:spPr bwMode="auto">
            <a:xfrm>
              <a:off x="2149967" y="5481974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2254552" y="5559882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 flipH="1">
              <a:off x="2428860" y="5167226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</p:grpSp>
      <p:cxnSp>
        <p:nvCxnSpPr>
          <p:cNvPr id="58" name="直接连接符 57"/>
          <p:cNvCxnSpPr/>
          <p:nvPr/>
        </p:nvCxnSpPr>
        <p:spPr bwMode="auto">
          <a:xfrm flipV="1">
            <a:off x="5143504" y="1712900"/>
            <a:ext cx="1785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5143504" y="1284272"/>
            <a:ext cx="1785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7" name="组合 76"/>
          <p:cNvGrpSpPr/>
          <p:nvPr/>
        </p:nvGrpSpPr>
        <p:grpSpPr>
          <a:xfrm>
            <a:off x="3857620" y="2584120"/>
            <a:ext cx="1832556" cy="2345078"/>
            <a:chOff x="5786446" y="3000372"/>
            <a:chExt cx="1832556" cy="2345078"/>
          </a:xfrm>
        </p:grpSpPr>
        <p:sp>
          <p:nvSpPr>
            <p:cNvPr id="62" name="Line 48"/>
            <p:cNvSpPr>
              <a:spLocks noChangeShapeType="1"/>
            </p:cNvSpPr>
            <p:nvPr/>
          </p:nvSpPr>
          <p:spPr bwMode="auto">
            <a:xfrm>
              <a:off x="5975928" y="3000372"/>
              <a:ext cx="716918" cy="4669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63" name="Oval 57"/>
            <p:cNvSpPr>
              <a:spLocks noChangeArrowheads="1"/>
            </p:cNvSpPr>
            <p:nvPr/>
          </p:nvSpPr>
          <p:spPr bwMode="auto">
            <a:xfrm>
              <a:off x="6640554" y="3411252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6727708" y="3504742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 flipH="1">
              <a:off x="6431385" y="3713535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6222215" y="3975307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6326800" y="4053215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g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5995615" y="4262008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5786446" y="4523779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70" name="Text Box 65"/>
            <p:cNvSpPr txBox="1">
              <a:spLocks noChangeArrowheads="1"/>
            </p:cNvSpPr>
            <p:nvPr/>
          </p:nvSpPr>
          <p:spPr bwMode="auto">
            <a:xfrm>
              <a:off x="5891031" y="4601688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6535969" y="4246427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6745139" y="4492616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6849723" y="4570524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4" name="Line 69"/>
            <p:cNvSpPr>
              <a:spLocks noChangeShapeType="1"/>
            </p:cNvSpPr>
            <p:nvPr/>
          </p:nvSpPr>
          <p:spPr bwMode="auto">
            <a:xfrm>
              <a:off x="7041462" y="4769969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7250631" y="5016159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/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7355216" y="5094067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j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857224" y="5286388"/>
            <a:ext cx="7446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en-US" sz="2000" b="1" dirty="0" smtClean="0">
                <a:sym typeface="Wingdings" pitchFamily="2" charset="2"/>
              </a:rPr>
              <a:t>类似地，配套的</a:t>
            </a:r>
            <a:r>
              <a:rPr lang="zh-CN" altLang="en-US" sz="2000" b="1" dirty="0" smtClean="0">
                <a:solidFill>
                  <a:schemeClr val="hlink"/>
                </a:solidFill>
                <a:sym typeface="Wingdings" pitchFamily="2" charset="2"/>
              </a:rPr>
              <a:t>后序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itchFamily="2" charset="2"/>
              </a:rPr>
              <a:t>和中序</a:t>
            </a:r>
            <a:r>
              <a:rPr lang="zh-CN" altLang="en-US" sz="2000" b="1" dirty="0" smtClean="0"/>
              <a:t>遍历序列也可以确定一棵二叉树。</a:t>
            </a:r>
            <a:endParaRPr lang="zh-CN" altLang="en-US" sz="2000" b="1" dirty="0"/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auto">
          <a:xfrm>
            <a:off x="4395144" y="1952917"/>
            <a:ext cx="4572032" cy="1000132"/>
          </a:xfrm>
          <a:prstGeom prst="cloudCallout">
            <a:avLst>
              <a:gd name="adj1" fmla="val -16138"/>
              <a:gd name="adj2" fmla="val -13027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 dirty="0" smtClean="0"/>
              <a:t>左子树（或右子树）序列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>
                <a:solidFill>
                  <a:srgbClr val="0000FF"/>
                </a:solidFill>
              </a:rPr>
              <a:t>不配套</a:t>
            </a:r>
            <a:r>
              <a:rPr lang="zh-CN" altLang="en-US" sz="2000" b="1" dirty="0" smtClean="0"/>
              <a:t>意味着什么？</a:t>
            </a:r>
            <a:endParaRPr lang="zh-CN" altLang="en-US" sz="2000" b="1" dirty="0">
              <a:latin typeface="Times New Roman" pitchFamily="18" charset="0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二叉树的遍历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1"/>
      <p:bldP spid="4" grpId="2"/>
      <p:bldP spid="4" grpId="3"/>
      <p:bldP spid="5" grpId="0"/>
      <p:bldP spid="5" grpId="1"/>
      <p:bldP spid="6" grpId="0"/>
      <p:bldP spid="6" grpId="1"/>
      <p:bldP spid="7" grpId="0"/>
      <p:bldP spid="7" grpId="1"/>
      <p:bldP spid="13" grpId="1"/>
      <p:bldP spid="13" grpId="2"/>
      <p:bldP spid="13" grpId="3"/>
      <p:bldP spid="80" grpId="0"/>
      <p:bldP spid="81" grpId="0" animBg="1"/>
      <p:bldP spid="8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2281" y="885247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二</a:t>
            </a:r>
            <a:r>
              <a:rPr lang="zh-CN" altLang="en-US" sz="2400" b="1" dirty="0"/>
              <a:t>叉树的</a:t>
            </a:r>
            <a:r>
              <a:rPr lang="zh-CN" altLang="en-US" sz="2400" b="1" dirty="0">
                <a:solidFill>
                  <a:srgbClr val="0000FF"/>
                </a:solidFill>
              </a:rPr>
              <a:t>创建</a:t>
            </a:r>
          </a:p>
        </p:txBody>
      </p:sp>
      <p:sp>
        <p:nvSpPr>
          <p:cNvPr id="3" name="矩形 2"/>
          <p:cNvSpPr/>
          <p:nvPr/>
        </p:nvSpPr>
        <p:spPr>
          <a:xfrm>
            <a:off x="714348" y="1551492"/>
            <a:ext cx="5320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  </a:t>
            </a:r>
            <a:r>
              <a:rPr lang="zh-CN" altLang="en-US" sz="2000" b="1" dirty="0" smtClean="0"/>
              <a:t>常有</a:t>
            </a:r>
            <a:r>
              <a:rPr lang="zh-CN" altLang="en-US" sz="2000" b="1" dirty="0"/>
              <a:t>的方法是</a:t>
            </a:r>
            <a:r>
              <a:rPr lang="zh-CN" altLang="en-US" sz="2000" b="1" dirty="0">
                <a:solidFill>
                  <a:srgbClr val="0000FF"/>
                </a:solidFill>
              </a:rPr>
              <a:t>先序创建</a:t>
            </a:r>
            <a:r>
              <a:rPr lang="zh-CN" altLang="en-US" sz="2000" b="1" dirty="0"/>
              <a:t>和</a:t>
            </a:r>
            <a:r>
              <a:rPr lang="zh-CN" altLang="en-US" sz="2000" b="1" dirty="0">
                <a:solidFill>
                  <a:srgbClr val="0000FF"/>
                </a:solidFill>
              </a:rPr>
              <a:t>层序创建</a:t>
            </a:r>
            <a:r>
              <a:rPr lang="zh-CN" altLang="en-US" sz="2000" b="1" dirty="0"/>
              <a:t>两种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二叉树的创建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pSp>
        <p:nvGrpSpPr>
          <p:cNvPr id="78849" name="Group 1"/>
          <p:cNvGrpSpPr>
            <a:grpSpLocks/>
          </p:cNvGrpSpPr>
          <p:nvPr/>
        </p:nvGrpSpPr>
        <p:grpSpPr bwMode="auto">
          <a:xfrm>
            <a:off x="2357422" y="2051558"/>
            <a:ext cx="3929090" cy="3143272"/>
            <a:chOff x="4228" y="7274"/>
            <a:chExt cx="3395" cy="2730"/>
          </a:xfrm>
        </p:grpSpPr>
        <p:sp>
          <p:nvSpPr>
            <p:cNvPr id="78850" name="Oval 2"/>
            <p:cNvSpPr>
              <a:spLocks noChangeArrowheads="1"/>
            </p:cNvSpPr>
            <p:nvPr/>
          </p:nvSpPr>
          <p:spPr bwMode="auto">
            <a:xfrm>
              <a:off x="6000" y="849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51" name="Text Box 3"/>
            <p:cNvSpPr txBox="1">
              <a:spLocks noChangeArrowheads="1"/>
            </p:cNvSpPr>
            <p:nvPr/>
          </p:nvSpPr>
          <p:spPr bwMode="auto">
            <a:xfrm>
              <a:off x="6347" y="8801"/>
              <a:ext cx="238" cy="2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13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52" name="Text Box 4"/>
            <p:cNvSpPr txBox="1">
              <a:spLocks noChangeArrowheads="1"/>
            </p:cNvSpPr>
            <p:nvPr/>
          </p:nvSpPr>
          <p:spPr bwMode="auto">
            <a:xfrm>
              <a:off x="5775" y="8824"/>
              <a:ext cx="238" cy="2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12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53" name="Text Box 5"/>
            <p:cNvSpPr txBox="1">
              <a:spLocks noChangeArrowheads="1"/>
            </p:cNvSpPr>
            <p:nvPr/>
          </p:nvSpPr>
          <p:spPr bwMode="auto">
            <a:xfrm>
              <a:off x="5478" y="8819"/>
              <a:ext cx="282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11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4935" y="8859"/>
              <a:ext cx="387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10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4724" y="8874"/>
              <a:ext cx="212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9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4228" y="8934"/>
              <a:ext cx="212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8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7095" y="8183"/>
              <a:ext cx="212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7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6013" y="8240"/>
              <a:ext cx="257" cy="2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6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59" name="Text Box 11"/>
            <p:cNvSpPr txBox="1">
              <a:spLocks noChangeArrowheads="1"/>
            </p:cNvSpPr>
            <p:nvPr/>
          </p:nvSpPr>
          <p:spPr bwMode="auto">
            <a:xfrm>
              <a:off x="5280" y="8289"/>
              <a:ext cx="212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5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4474" y="8289"/>
              <a:ext cx="212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4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5878" y="7274"/>
              <a:ext cx="212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62" name="Text Box 14"/>
            <p:cNvSpPr txBox="1">
              <a:spLocks noChangeArrowheads="1"/>
            </p:cNvSpPr>
            <p:nvPr/>
          </p:nvSpPr>
          <p:spPr bwMode="auto">
            <a:xfrm>
              <a:off x="6433" y="7639"/>
              <a:ext cx="212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63" name="Text Box 15"/>
            <p:cNvSpPr txBox="1">
              <a:spLocks noChangeArrowheads="1"/>
            </p:cNvSpPr>
            <p:nvPr/>
          </p:nvSpPr>
          <p:spPr bwMode="auto">
            <a:xfrm>
              <a:off x="5038" y="7688"/>
              <a:ext cx="212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2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6270" y="9053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4995" y="909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4380" y="854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67" name="Oval 19"/>
            <p:cNvSpPr>
              <a:spLocks noChangeArrowheads="1"/>
            </p:cNvSpPr>
            <p:nvPr/>
          </p:nvSpPr>
          <p:spPr bwMode="auto">
            <a:xfrm>
              <a:off x="4815" y="792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>
              <a:off x="5979" y="7664"/>
              <a:ext cx="426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 flipH="1">
              <a:off x="5085" y="7691"/>
              <a:ext cx="567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70" name="Text Box 22"/>
            <p:cNvSpPr txBox="1">
              <a:spLocks noChangeArrowheads="1"/>
            </p:cNvSpPr>
            <p:nvPr/>
          </p:nvSpPr>
          <p:spPr bwMode="auto">
            <a:xfrm>
              <a:off x="4905" y="7991"/>
              <a:ext cx="150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71" name="Oval 23"/>
            <p:cNvSpPr>
              <a:spLocks noChangeArrowheads="1"/>
            </p:cNvSpPr>
            <p:nvPr/>
          </p:nvSpPr>
          <p:spPr bwMode="auto">
            <a:xfrm>
              <a:off x="6360" y="789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72" name="Oval 24"/>
            <p:cNvSpPr>
              <a:spLocks noChangeArrowheads="1"/>
            </p:cNvSpPr>
            <p:nvPr/>
          </p:nvSpPr>
          <p:spPr bwMode="auto">
            <a:xfrm>
              <a:off x="6930" y="8450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73" name="Text Box 25"/>
            <p:cNvSpPr txBox="1">
              <a:spLocks noChangeArrowheads="1"/>
            </p:cNvSpPr>
            <p:nvPr/>
          </p:nvSpPr>
          <p:spPr bwMode="auto">
            <a:xfrm>
              <a:off x="7020" y="8510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6630" y="8168"/>
              <a:ext cx="39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 flipH="1">
              <a:off x="6225" y="818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5055" y="8222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 flipH="1">
              <a:off x="4638" y="8198"/>
              <a:ext cx="267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78" name="Oval 30"/>
            <p:cNvSpPr>
              <a:spLocks noChangeArrowheads="1"/>
            </p:cNvSpPr>
            <p:nvPr/>
          </p:nvSpPr>
          <p:spPr bwMode="auto">
            <a:xfrm>
              <a:off x="5130" y="853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 flipH="1">
              <a:off x="5160" y="8846"/>
              <a:ext cx="75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80" name="Text Box 32"/>
            <p:cNvSpPr txBox="1">
              <a:spLocks noChangeArrowheads="1"/>
            </p:cNvSpPr>
            <p:nvPr/>
          </p:nvSpPr>
          <p:spPr bwMode="auto">
            <a:xfrm>
              <a:off x="6360" y="9083"/>
              <a:ext cx="168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6240" y="8771"/>
              <a:ext cx="12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82" name="Oval 34"/>
            <p:cNvSpPr>
              <a:spLocks noChangeArrowheads="1"/>
            </p:cNvSpPr>
            <p:nvPr/>
          </p:nvSpPr>
          <p:spPr bwMode="auto">
            <a:xfrm>
              <a:off x="5667" y="750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6465" y="7946"/>
              <a:ext cx="120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84" name="Text Box 36"/>
            <p:cNvSpPr txBox="1">
              <a:spLocks noChangeArrowheads="1"/>
            </p:cNvSpPr>
            <p:nvPr/>
          </p:nvSpPr>
          <p:spPr bwMode="auto">
            <a:xfrm>
              <a:off x="5760" y="7562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85" name="Oval 37"/>
            <p:cNvSpPr>
              <a:spLocks noChangeArrowheads="1"/>
            </p:cNvSpPr>
            <p:nvPr/>
          </p:nvSpPr>
          <p:spPr bwMode="auto">
            <a:xfrm>
              <a:off x="5343" y="9080"/>
              <a:ext cx="312" cy="312"/>
            </a:xfrm>
            <a:prstGeom prst="ellipse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5337" y="8837"/>
              <a:ext cx="171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87" name="Oval 39"/>
            <p:cNvSpPr>
              <a:spLocks noChangeArrowheads="1"/>
            </p:cNvSpPr>
            <p:nvPr/>
          </p:nvSpPr>
          <p:spPr bwMode="auto">
            <a:xfrm>
              <a:off x="5895" y="9053"/>
              <a:ext cx="312" cy="312"/>
            </a:xfrm>
            <a:prstGeom prst="ellipse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 flipH="1">
              <a:off x="5994" y="8792"/>
              <a:ext cx="111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89" name="Oval 41"/>
            <p:cNvSpPr>
              <a:spLocks noChangeArrowheads="1"/>
            </p:cNvSpPr>
            <p:nvPr/>
          </p:nvSpPr>
          <p:spPr bwMode="auto">
            <a:xfrm>
              <a:off x="4638" y="9128"/>
              <a:ext cx="312" cy="312"/>
            </a:xfrm>
            <a:prstGeom prst="ellipse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4608" y="8846"/>
              <a:ext cx="12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91" name="Oval 43"/>
            <p:cNvSpPr>
              <a:spLocks noChangeArrowheads="1"/>
            </p:cNvSpPr>
            <p:nvPr/>
          </p:nvSpPr>
          <p:spPr bwMode="auto">
            <a:xfrm>
              <a:off x="4293" y="9143"/>
              <a:ext cx="312" cy="312"/>
            </a:xfrm>
            <a:prstGeom prst="ellipse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 flipH="1">
              <a:off x="4392" y="8882"/>
              <a:ext cx="111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4425" y="8609"/>
              <a:ext cx="225" cy="1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5292" y="9418"/>
              <a:ext cx="360" cy="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17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95" name="Text Box 47"/>
            <p:cNvSpPr txBox="1">
              <a:spLocks noChangeArrowheads="1"/>
            </p:cNvSpPr>
            <p:nvPr/>
          </p:nvSpPr>
          <p:spPr bwMode="auto">
            <a:xfrm>
              <a:off x="4750" y="9448"/>
              <a:ext cx="332" cy="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16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896" name="Oval 48"/>
            <p:cNvSpPr>
              <a:spLocks noChangeArrowheads="1"/>
            </p:cNvSpPr>
            <p:nvPr/>
          </p:nvSpPr>
          <p:spPr bwMode="auto">
            <a:xfrm>
              <a:off x="5205" y="9677"/>
              <a:ext cx="312" cy="312"/>
            </a:xfrm>
            <a:prstGeom prst="ellipse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5175" y="9395"/>
              <a:ext cx="12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98" name="Oval 50"/>
            <p:cNvSpPr>
              <a:spLocks noChangeArrowheads="1"/>
            </p:cNvSpPr>
            <p:nvPr/>
          </p:nvSpPr>
          <p:spPr bwMode="auto">
            <a:xfrm>
              <a:off x="4860" y="9692"/>
              <a:ext cx="312" cy="312"/>
            </a:xfrm>
            <a:prstGeom prst="ellipse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 flipH="1">
              <a:off x="4974" y="9403"/>
              <a:ext cx="11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900" name="Text Box 52"/>
            <p:cNvSpPr txBox="1">
              <a:spLocks noChangeArrowheads="1"/>
            </p:cNvSpPr>
            <p:nvPr/>
          </p:nvSpPr>
          <p:spPr bwMode="auto">
            <a:xfrm>
              <a:off x="6615" y="9340"/>
              <a:ext cx="357" cy="3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19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901" name="Text Box 53"/>
            <p:cNvSpPr txBox="1">
              <a:spLocks noChangeArrowheads="1"/>
            </p:cNvSpPr>
            <p:nvPr/>
          </p:nvSpPr>
          <p:spPr bwMode="auto">
            <a:xfrm>
              <a:off x="5979" y="9402"/>
              <a:ext cx="351" cy="3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18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902" name="Oval 54"/>
            <p:cNvSpPr>
              <a:spLocks noChangeArrowheads="1"/>
            </p:cNvSpPr>
            <p:nvPr/>
          </p:nvSpPr>
          <p:spPr bwMode="auto">
            <a:xfrm>
              <a:off x="6528" y="9599"/>
              <a:ext cx="312" cy="312"/>
            </a:xfrm>
            <a:prstGeom prst="ellipse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6507" y="9332"/>
              <a:ext cx="111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904" name="Oval 56"/>
            <p:cNvSpPr>
              <a:spLocks noChangeArrowheads="1"/>
            </p:cNvSpPr>
            <p:nvPr/>
          </p:nvSpPr>
          <p:spPr bwMode="auto">
            <a:xfrm>
              <a:off x="6183" y="9614"/>
              <a:ext cx="312" cy="312"/>
            </a:xfrm>
            <a:prstGeom prst="ellipse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905" name="Line 57"/>
            <p:cNvSpPr>
              <a:spLocks noChangeShapeType="1"/>
            </p:cNvSpPr>
            <p:nvPr/>
          </p:nvSpPr>
          <p:spPr bwMode="auto">
            <a:xfrm flipH="1">
              <a:off x="6282" y="9353"/>
              <a:ext cx="111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906" name="Text Box 58"/>
            <p:cNvSpPr txBox="1">
              <a:spLocks noChangeArrowheads="1"/>
            </p:cNvSpPr>
            <p:nvPr/>
          </p:nvSpPr>
          <p:spPr bwMode="auto">
            <a:xfrm>
              <a:off x="6090" y="8570"/>
              <a:ext cx="135" cy="1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907" name="Text Box 59"/>
            <p:cNvSpPr txBox="1">
              <a:spLocks noChangeArrowheads="1"/>
            </p:cNvSpPr>
            <p:nvPr/>
          </p:nvSpPr>
          <p:spPr bwMode="auto">
            <a:xfrm>
              <a:off x="7266" y="8739"/>
              <a:ext cx="357" cy="3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15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908" name="Text Box 60"/>
            <p:cNvSpPr txBox="1">
              <a:spLocks noChangeArrowheads="1"/>
            </p:cNvSpPr>
            <p:nvPr/>
          </p:nvSpPr>
          <p:spPr bwMode="auto">
            <a:xfrm>
              <a:off x="6630" y="8801"/>
              <a:ext cx="351" cy="3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14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909" name="Oval 61"/>
            <p:cNvSpPr>
              <a:spLocks noChangeArrowheads="1"/>
            </p:cNvSpPr>
            <p:nvPr/>
          </p:nvSpPr>
          <p:spPr bwMode="auto">
            <a:xfrm>
              <a:off x="7179" y="8998"/>
              <a:ext cx="312" cy="312"/>
            </a:xfrm>
            <a:prstGeom prst="ellipse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7158" y="8731"/>
              <a:ext cx="111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911" name="Oval 63"/>
            <p:cNvSpPr>
              <a:spLocks noChangeArrowheads="1"/>
            </p:cNvSpPr>
            <p:nvPr/>
          </p:nvSpPr>
          <p:spPr bwMode="auto">
            <a:xfrm>
              <a:off x="6834" y="9013"/>
              <a:ext cx="312" cy="312"/>
            </a:xfrm>
            <a:prstGeom prst="ellipse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 flipH="1">
              <a:off x="6933" y="8752"/>
              <a:ext cx="111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913" name="Text Box 65"/>
            <p:cNvSpPr txBox="1">
              <a:spLocks noChangeArrowheads="1"/>
            </p:cNvSpPr>
            <p:nvPr/>
          </p:nvSpPr>
          <p:spPr bwMode="auto">
            <a:xfrm>
              <a:off x="5235" y="8594"/>
              <a:ext cx="147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914" name="Text Box 66"/>
            <p:cNvSpPr txBox="1">
              <a:spLocks noChangeArrowheads="1"/>
            </p:cNvSpPr>
            <p:nvPr/>
          </p:nvSpPr>
          <p:spPr bwMode="auto">
            <a:xfrm>
              <a:off x="5085" y="9143"/>
              <a:ext cx="165" cy="2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78915" name="Text Box 67"/>
          <p:cNvSpPr txBox="1">
            <a:spLocks noChangeArrowheads="1"/>
          </p:cNvSpPr>
          <p:nvPr/>
        </p:nvSpPr>
        <p:spPr bwMode="auto">
          <a:xfrm>
            <a:off x="2571736" y="5909210"/>
            <a:ext cx="6286544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A,  B,  C,  D,  F,  G,  I,  0,  0,  E,  0,  0,  H,  0,  0,  0,  0,  0,  0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14282" y="5909210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层序创建的输入序列：</a:t>
            </a:r>
            <a:endParaRPr lang="zh-CN" altLang="en-US" b="1" dirty="0"/>
          </a:p>
        </p:txBody>
      </p:sp>
      <p:sp>
        <p:nvSpPr>
          <p:cNvPr id="76" name="Text Box 67"/>
          <p:cNvSpPr txBox="1">
            <a:spLocks noChangeArrowheads="1"/>
          </p:cNvSpPr>
          <p:nvPr/>
        </p:nvSpPr>
        <p:spPr bwMode="auto">
          <a:xfrm>
            <a:off x="2571736" y="5480582"/>
            <a:ext cx="6072230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A,  B,  D,  0,  0,  F,  E,  0,  0,  0,  C, G,  0,  H,  0,  0,  I,  0,  0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4282" y="5480582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先序创建的输入序列：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687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740650" y="0"/>
            <a:ext cx="139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§4.1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引子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1475656" y="595420"/>
            <a:ext cx="6929486" cy="5857916"/>
            <a:chOff x="2310" y="5194"/>
            <a:chExt cx="6900" cy="6045"/>
          </a:xfrm>
          <a:solidFill>
            <a:schemeClr val="accent3"/>
          </a:solidFill>
        </p:grpSpPr>
        <p:sp>
          <p:nvSpPr>
            <p:cNvPr id="66563" name="Text Box 3"/>
            <p:cNvSpPr txBox="1">
              <a:spLocks noChangeArrowheads="1"/>
            </p:cNvSpPr>
            <p:nvPr/>
          </p:nvSpPr>
          <p:spPr bwMode="auto">
            <a:xfrm>
              <a:off x="2865" y="5773"/>
              <a:ext cx="360" cy="78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哲学宗教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64" name="Text Box 4"/>
            <p:cNvSpPr txBox="1">
              <a:spLocks noChangeArrowheads="1"/>
            </p:cNvSpPr>
            <p:nvPr/>
          </p:nvSpPr>
          <p:spPr bwMode="auto">
            <a:xfrm>
              <a:off x="4533" y="5773"/>
              <a:ext cx="360" cy="52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文学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5073" y="5773"/>
              <a:ext cx="360" cy="78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医药卫生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5613" y="5773"/>
              <a:ext cx="360" cy="78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农业科学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6153" y="5773"/>
              <a:ext cx="360" cy="78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工业技术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2310" y="6955"/>
              <a:ext cx="360" cy="78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哲学理论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69" name="Text Box 9"/>
            <p:cNvSpPr txBox="1">
              <a:spLocks noChangeArrowheads="1"/>
            </p:cNvSpPr>
            <p:nvPr/>
          </p:nvSpPr>
          <p:spPr bwMode="auto">
            <a:xfrm>
              <a:off x="2850" y="6955"/>
              <a:ext cx="360" cy="78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世界哲学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70" name="Text Box 10"/>
            <p:cNvSpPr txBox="1">
              <a:spLocks noChangeArrowheads="1"/>
            </p:cNvSpPr>
            <p:nvPr/>
          </p:nvSpPr>
          <p:spPr bwMode="auto">
            <a:xfrm>
              <a:off x="3570" y="6955"/>
              <a:ext cx="360" cy="78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欧洲哲学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71" name="Text Box 11"/>
            <p:cNvSpPr txBox="1">
              <a:spLocks noChangeArrowheads="1"/>
            </p:cNvSpPr>
            <p:nvPr/>
          </p:nvSpPr>
          <p:spPr bwMode="auto">
            <a:xfrm>
              <a:off x="4110" y="6955"/>
              <a:ext cx="360" cy="54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宗教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72" name="Text Box 12"/>
            <p:cNvSpPr txBox="1">
              <a:spLocks noChangeArrowheads="1"/>
            </p:cNvSpPr>
            <p:nvPr/>
          </p:nvSpPr>
          <p:spPr bwMode="auto">
            <a:xfrm>
              <a:off x="2955" y="8113"/>
              <a:ext cx="360" cy="124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宗教分析研究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73" name="Text Box 13"/>
            <p:cNvSpPr txBox="1">
              <a:spLocks noChangeArrowheads="1"/>
            </p:cNvSpPr>
            <p:nvPr/>
          </p:nvSpPr>
          <p:spPr bwMode="auto">
            <a:xfrm>
              <a:off x="3495" y="8113"/>
              <a:ext cx="360" cy="132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宗教理论与概况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74" name="Text Box 14"/>
            <p:cNvSpPr txBox="1">
              <a:spLocks noChangeArrowheads="1"/>
            </p:cNvSpPr>
            <p:nvPr/>
          </p:nvSpPr>
          <p:spPr bwMode="auto">
            <a:xfrm>
              <a:off x="4560" y="8113"/>
              <a:ext cx="360" cy="68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佛教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>
              <a:off x="2415" y="9835"/>
              <a:ext cx="360" cy="14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宗教与社会政治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76" name="Text Box 16"/>
            <p:cNvSpPr txBox="1">
              <a:spLocks noChangeArrowheads="1"/>
            </p:cNvSpPr>
            <p:nvPr/>
          </p:nvSpPr>
          <p:spPr bwMode="auto">
            <a:xfrm>
              <a:off x="2955" y="9835"/>
              <a:ext cx="360" cy="1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宗教与科学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77" name="Text Box 17"/>
            <p:cNvSpPr txBox="1">
              <a:spLocks noChangeArrowheads="1"/>
            </p:cNvSpPr>
            <p:nvPr/>
          </p:nvSpPr>
          <p:spPr bwMode="auto">
            <a:xfrm>
              <a:off x="4005" y="9835"/>
              <a:ext cx="360" cy="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破除迷信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78" name="Text Box 18"/>
            <p:cNvSpPr txBox="1">
              <a:spLocks noChangeArrowheads="1"/>
            </p:cNvSpPr>
            <p:nvPr/>
          </p:nvSpPr>
          <p:spPr bwMode="auto">
            <a:xfrm>
              <a:off x="7725" y="5773"/>
              <a:ext cx="360" cy="62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综合</a:t>
              </a:r>
              <a:endPara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79" name="Text Box 19"/>
            <p:cNvSpPr txBox="1">
              <a:spLocks noChangeArrowheads="1"/>
            </p:cNvSpPr>
            <p:nvPr/>
          </p:nvSpPr>
          <p:spPr bwMode="auto">
            <a:xfrm>
              <a:off x="6825" y="6955"/>
              <a:ext cx="360" cy="78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电工技术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80" name="Text Box 20"/>
            <p:cNvSpPr txBox="1">
              <a:spLocks noChangeArrowheads="1"/>
            </p:cNvSpPr>
            <p:nvPr/>
          </p:nvSpPr>
          <p:spPr bwMode="auto">
            <a:xfrm>
              <a:off x="7365" y="6955"/>
              <a:ext cx="360" cy="78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计算机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8085" y="6955"/>
              <a:ext cx="360" cy="78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建筑科学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82" name="Text Box 22"/>
            <p:cNvSpPr txBox="1">
              <a:spLocks noChangeArrowheads="1"/>
            </p:cNvSpPr>
            <p:nvPr/>
          </p:nvSpPr>
          <p:spPr bwMode="auto">
            <a:xfrm>
              <a:off x="8625" y="6955"/>
              <a:ext cx="360" cy="78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水利工程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7815" y="7267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宋体" pitchFamily="2" charset="-122"/>
                </a:rPr>
                <a:t>…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84" name="Text Box 24"/>
            <p:cNvSpPr txBox="1">
              <a:spLocks noChangeArrowheads="1"/>
            </p:cNvSpPr>
            <p:nvPr/>
          </p:nvSpPr>
          <p:spPr bwMode="auto">
            <a:xfrm>
              <a:off x="7185" y="6085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宋体" pitchFamily="2" charset="-122"/>
                </a:rPr>
                <a:t>…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3285" y="7267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宋体" pitchFamily="2" charset="-122"/>
                </a:rPr>
                <a:t>…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586" name="Line 26"/>
            <p:cNvSpPr>
              <a:spLocks noChangeShapeType="1"/>
            </p:cNvSpPr>
            <p:nvPr/>
          </p:nvSpPr>
          <p:spPr bwMode="auto">
            <a:xfrm>
              <a:off x="3045" y="5617"/>
              <a:ext cx="48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587" name="Line 27"/>
            <p:cNvSpPr>
              <a:spLocks noChangeShapeType="1"/>
            </p:cNvSpPr>
            <p:nvPr/>
          </p:nvSpPr>
          <p:spPr bwMode="auto">
            <a:xfrm flipV="1">
              <a:off x="3045" y="561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588" name="Line 28"/>
            <p:cNvSpPr>
              <a:spLocks noChangeShapeType="1"/>
            </p:cNvSpPr>
            <p:nvPr/>
          </p:nvSpPr>
          <p:spPr bwMode="auto">
            <a:xfrm flipV="1">
              <a:off x="4713" y="561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589" name="Line 29"/>
            <p:cNvSpPr>
              <a:spLocks noChangeShapeType="1"/>
            </p:cNvSpPr>
            <p:nvPr/>
          </p:nvSpPr>
          <p:spPr bwMode="auto">
            <a:xfrm flipV="1">
              <a:off x="5253" y="561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590" name="Line 30"/>
            <p:cNvSpPr>
              <a:spLocks noChangeShapeType="1"/>
            </p:cNvSpPr>
            <p:nvPr/>
          </p:nvSpPr>
          <p:spPr bwMode="auto">
            <a:xfrm flipV="1">
              <a:off x="5793" y="561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 flipV="1">
              <a:off x="6333" y="561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 flipV="1">
              <a:off x="7905" y="561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593" name="Line 33"/>
            <p:cNvSpPr>
              <a:spLocks noChangeShapeType="1"/>
            </p:cNvSpPr>
            <p:nvPr/>
          </p:nvSpPr>
          <p:spPr bwMode="auto">
            <a:xfrm>
              <a:off x="2490" y="6799"/>
              <a:ext cx="18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594" name="Line 34"/>
            <p:cNvSpPr>
              <a:spLocks noChangeShapeType="1"/>
            </p:cNvSpPr>
            <p:nvPr/>
          </p:nvSpPr>
          <p:spPr bwMode="auto">
            <a:xfrm flipV="1">
              <a:off x="2490" y="7735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595" name="Line 35"/>
            <p:cNvSpPr>
              <a:spLocks noChangeShapeType="1"/>
            </p:cNvSpPr>
            <p:nvPr/>
          </p:nvSpPr>
          <p:spPr bwMode="auto">
            <a:xfrm flipV="1">
              <a:off x="3030" y="7735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 flipV="1">
              <a:off x="3750" y="7735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597" name="Line 37"/>
            <p:cNvSpPr>
              <a:spLocks noChangeShapeType="1"/>
            </p:cNvSpPr>
            <p:nvPr/>
          </p:nvSpPr>
          <p:spPr bwMode="auto">
            <a:xfrm flipV="1">
              <a:off x="4290" y="679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598" name="Line 38"/>
            <p:cNvSpPr>
              <a:spLocks noChangeShapeType="1"/>
            </p:cNvSpPr>
            <p:nvPr/>
          </p:nvSpPr>
          <p:spPr bwMode="auto">
            <a:xfrm>
              <a:off x="7005" y="6799"/>
              <a:ext cx="18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599" name="Line 39"/>
            <p:cNvSpPr>
              <a:spLocks noChangeShapeType="1"/>
            </p:cNvSpPr>
            <p:nvPr/>
          </p:nvSpPr>
          <p:spPr bwMode="auto">
            <a:xfrm flipV="1">
              <a:off x="7005" y="679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00" name="Line 40"/>
            <p:cNvSpPr>
              <a:spLocks noChangeShapeType="1"/>
            </p:cNvSpPr>
            <p:nvPr/>
          </p:nvSpPr>
          <p:spPr bwMode="auto">
            <a:xfrm flipV="1">
              <a:off x="7545" y="679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01" name="Line 41"/>
            <p:cNvSpPr>
              <a:spLocks noChangeShapeType="1"/>
            </p:cNvSpPr>
            <p:nvPr/>
          </p:nvSpPr>
          <p:spPr bwMode="auto">
            <a:xfrm flipV="1">
              <a:off x="8265" y="679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02" name="Line 42"/>
            <p:cNvSpPr>
              <a:spLocks noChangeShapeType="1"/>
            </p:cNvSpPr>
            <p:nvPr/>
          </p:nvSpPr>
          <p:spPr bwMode="auto">
            <a:xfrm flipV="1">
              <a:off x="8805" y="679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03" name="Line 43"/>
            <p:cNvSpPr>
              <a:spLocks noChangeShapeType="1"/>
            </p:cNvSpPr>
            <p:nvPr/>
          </p:nvSpPr>
          <p:spPr bwMode="auto">
            <a:xfrm flipV="1">
              <a:off x="3030" y="6553"/>
              <a:ext cx="0" cy="227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04" name="Line 44"/>
            <p:cNvSpPr>
              <a:spLocks noChangeShapeType="1"/>
            </p:cNvSpPr>
            <p:nvPr/>
          </p:nvSpPr>
          <p:spPr bwMode="auto">
            <a:xfrm flipV="1">
              <a:off x="7905" y="6397"/>
              <a:ext cx="0" cy="383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05" name="Line 45"/>
            <p:cNvSpPr>
              <a:spLocks noChangeShapeType="1"/>
            </p:cNvSpPr>
            <p:nvPr/>
          </p:nvSpPr>
          <p:spPr bwMode="auto">
            <a:xfrm flipV="1">
              <a:off x="5565" y="5461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06" name="Line 46"/>
            <p:cNvSpPr>
              <a:spLocks noChangeShapeType="1"/>
            </p:cNvSpPr>
            <p:nvPr/>
          </p:nvSpPr>
          <p:spPr bwMode="auto">
            <a:xfrm>
              <a:off x="3135" y="7957"/>
              <a:ext cx="159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07" name="Line 47"/>
            <p:cNvSpPr>
              <a:spLocks noChangeShapeType="1"/>
            </p:cNvSpPr>
            <p:nvPr/>
          </p:nvSpPr>
          <p:spPr bwMode="auto">
            <a:xfrm flipV="1">
              <a:off x="3135" y="795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08" name="Line 48"/>
            <p:cNvSpPr>
              <a:spLocks noChangeShapeType="1"/>
            </p:cNvSpPr>
            <p:nvPr/>
          </p:nvSpPr>
          <p:spPr bwMode="auto">
            <a:xfrm flipV="1">
              <a:off x="3675" y="795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09" name="Line 49"/>
            <p:cNvSpPr>
              <a:spLocks noChangeShapeType="1"/>
            </p:cNvSpPr>
            <p:nvPr/>
          </p:nvSpPr>
          <p:spPr bwMode="auto">
            <a:xfrm flipV="1">
              <a:off x="4290" y="795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10" name="Line 50"/>
            <p:cNvSpPr>
              <a:spLocks noChangeShapeType="1"/>
            </p:cNvSpPr>
            <p:nvPr/>
          </p:nvSpPr>
          <p:spPr bwMode="auto">
            <a:xfrm flipV="1">
              <a:off x="4740" y="795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11" name="Line 51"/>
            <p:cNvSpPr>
              <a:spLocks noChangeShapeType="1"/>
            </p:cNvSpPr>
            <p:nvPr/>
          </p:nvSpPr>
          <p:spPr bwMode="auto">
            <a:xfrm flipV="1">
              <a:off x="4290" y="7500"/>
              <a:ext cx="0" cy="46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12" name="Line 52"/>
            <p:cNvSpPr>
              <a:spLocks noChangeShapeType="1"/>
            </p:cNvSpPr>
            <p:nvPr/>
          </p:nvSpPr>
          <p:spPr bwMode="auto">
            <a:xfrm>
              <a:off x="2595" y="9679"/>
              <a:ext cx="159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13" name="Line 53"/>
            <p:cNvSpPr>
              <a:spLocks noChangeShapeType="1"/>
            </p:cNvSpPr>
            <p:nvPr/>
          </p:nvSpPr>
          <p:spPr bwMode="auto">
            <a:xfrm flipV="1">
              <a:off x="2595" y="967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14" name="Line 54"/>
            <p:cNvSpPr>
              <a:spLocks noChangeShapeType="1"/>
            </p:cNvSpPr>
            <p:nvPr/>
          </p:nvSpPr>
          <p:spPr bwMode="auto">
            <a:xfrm flipV="1">
              <a:off x="3135" y="967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15" name="Line 55"/>
            <p:cNvSpPr>
              <a:spLocks noChangeShapeType="1"/>
            </p:cNvSpPr>
            <p:nvPr/>
          </p:nvSpPr>
          <p:spPr bwMode="auto">
            <a:xfrm flipV="1">
              <a:off x="3675" y="967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16" name="Line 56"/>
            <p:cNvSpPr>
              <a:spLocks noChangeShapeType="1"/>
            </p:cNvSpPr>
            <p:nvPr/>
          </p:nvSpPr>
          <p:spPr bwMode="auto">
            <a:xfrm flipV="1">
              <a:off x="4185" y="967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17" name="Text Box 57"/>
            <p:cNvSpPr txBox="1">
              <a:spLocks noChangeArrowheads="1"/>
            </p:cNvSpPr>
            <p:nvPr/>
          </p:nvSpPr>
          <p:spPr bwMode="auto">
            <a:xfrm>
              <a:off x="6360" y="8113"/>
              <a:ext cx="360" cy="110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一般性技术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18" name="Text Box 58"/>
            <p:cNvSpPr txBox="1">
              <a:spLocks noChangeArrowheads="1"/>
            </p:cNvSpPr>
            <p:nvPr/>
          </p:nvSpPr>
          <p:spPr bwMode="auto">
            <a:xfrm>
              <a:off x="6900" y="8113"/>
              <a:ext cx="360" cy="110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计算机软件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19" name="Text Box 59"/>
            <p:cNvSpPr txBox="1">
              <a:spLocks noChangeArrowheads="1"/>
            </p:cNvSpPr>
            <p:nvPr/>
          </p:nvSpPr>
          <p:spPr bwMode="auto">
            <a:xfrm>
              <a:off x="7395" y="8113"/>
              <a:ext cx="360" cy="140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电子模拟计算机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20" name="Text Box 60"/>
            <p:cNvSpPr txBox="1">
              <a:spLocks noChangeArrowheads="1"/>
            </p:cNvSpPr>
            <p:nvPr/>
          </p:nvSpPr>
          <p:spPr bwMode="auto">
            <a:xfrm>
              <a:off x="7890" y="8113"/>
              <a:ext cx="360" cy="125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微型计算机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21" name="Line 61"/>
            <p:cNvSpPr>
              <a:spLocks noChangeShapeType="1"/>
            </p:cNvSpPr>
            <p:nvPr/>
          </p:nvSpPr>
          <p:spPr bwMode="auto">
            <a:xfrm>
              <a:off x="6546" y="7957"/>
              <a:ext cx="249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22" name="Line 62"/>
            <p:cNvSpPr>
              <a:spLocks noChangeShapeType="1"/>
            </p:cNvSpPr>
            <p:nvPr/>
          </p:nvSpPr>
          <p:spPr bwMode="auto">
            <a:xfrm flipV="1">
              <a:off x="6540" y="795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23" name="Line 63"/>
            <p:cNvSpPr>
              <a:spLocks noChangeShapeType="1"/>
            </p:cNvSpPr>
            <p:nvPr/>
          </p:nvSpPr>
          <p:spPr bwMode="auto">
            <a:xfrm flipV="1">
              <a:off x="7080" y="795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24" name="Line 64"/>
            <p:cNvSpPr>
              <a:spLocks noChangeShapeType="1"/>
            </p:cNvSpPr>
            <p:nvPr/>
          </p:nvSpPr>
          <p:spPr bwMode="auto">
            <a:xfrm flipV="1">
              <a:off x="7575" y="795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25" name="Line 65"/>
            <p:cNvSpPr>
              <a:spLocks noChangeShapeType="1"/>
            </p:cNvSpPr>
            <p:nvPr/>
          </p:nvSpPr>
          <p:spPr bwMode="auto">
            <a:xfrm flipV="1">
              <a:off x="8085" y="795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26" name="Text Box 66"/>
            <p:cNvSpPr txBox="1">
              <a:spLocks noChangeArrowheads="1"/>
            </p:cNvSpPr>
            <p:nvPr/>
          </p:nvSpPr>
          <p:spPr bwMode="auto">
            <a:xfrm>
              <a:off x="8850" y="8113"/>
              <a:ext cx="360" cy="140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计算机的应用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27" name="Line 67"/>
            <p:cNvSpPr>
              <a:spLocks noChangeShapeType="1"/>
            </p:cNvSpPr>
            <p:nvPr/>
          </p:nvSpPr>
          <p:spPr bwMode="auto">
            <a:xfrm flipV="1">
              <a:off x="8550" y="795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28" name="Line 68"/>
            <p:cNvSpPr>
              <a:spLocks noChangeShapeType="1"/>
            </p:cNvSpPr>
            <p:nvPr/>
          </p:nvSpPr>
          <p:spPr bwMode="auto">
            <a:xfrm flipV="1">
              <a:off x="9045" y="795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29" name="Line 69"/>
            <p:cNvSpPr>
              <a:spLocks noChangeShapeType="1"/>
            </p:cNvSpPr>
            <p:nvPr/>
          </p:nvSpPr>
          <p:spPr bwMode="auto">
            <a:xfrm flipV="1">
              <a:off x="4713" y="631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30" name="Line 70"/>
            <p:cNvSpPr>
              <a:spLocks noChangeShapeType="1"/>
            </p:cNvSpPr>
            <p:nvPr/>
          </p:nvSpPr>
          <p:spPr bwMode="auto">
            <a:xfrm flipV="1">
              <a:off x="5253" y="655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31" name="Line 71"/>
            <p:cNvSpPr>
              <a:spLocks noChangeShapeType="1"/>
            </p:cNvSpPr>
            <p:nvPr/>
          </p:nvSpPr>
          <p:spPr bwMode="auto">
            <a:xfrm flipV="1">
              <a:off x="5793" y="655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32" name="Line 72"/>
            <p:cNvSpPr>
              <a:spLocks noChangeShapeType="1"/>
            </p:cNvSpPr>
            <p:nvPr/>
          </p:nvSpPr>
          <p:spPr bwMode="auto">
            <a:xfrm flipV="1">
              <a:off x="6333" y="655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33" name="Line 73"/>
            <p:cNvSpPr>
              <a:spLocks noChangeShapeType="1"/>
            </p:cNvSpPr>
            <p:nvPr/>
          </p:nvSpPr>
          <p:spPr bwMode="auto">
            <a:xfrm flipV="1">
              <a:off x="7575" y="7730"/>
              <a:ext cx="0" cy="227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34" name="Line 74"/>
            <p:cNvSpPr>
              <a:spLocks noChangeShapeType="1"/>
            </p:cNvSpPr>
            <p:nvPr/>
          </p:nvSpPr>
          <p:spPr bwMode="auto">
            <a:xfrm flipV="1">
              <a:off x="2490" y="679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35" name="Line 75"/>
            <p:cNvSpPr>
              <a:spLocks noChangeShapeType="1"/>
            </p:cNvSpPr>
            <p:nvPr/>
          </p:nvSpPr>
          <p:spPr bwMode="auto">
            <a:xfrm flipV="1">
              <a:off x="3135" y="9361"/>
              <a:ext cx="0" cy="317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36" name="Line 76"/>
            <p:cNvSpPr>
              <a:spLocks noChangeShapeType="1"/>
            </p:cNvSpPr>
            <p:nvPr/>
          </p:nvSpPr>
          <p:spPr bwMode="auto">
            <a:xfrm flipV="1">
              <a:off x="3690" y="9442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37" name="Line 77"/>
            <p:cNvSpPr>
              <a:spLocks noChangeShapeType="1"/>
            </p:cNvSpPr>
            <p:nvPr/>
          </p:nvSpPr>
          <p:spPr bwMode="auto">
            <a:xfrm flipV="1">
              <a:off x="4755" y="879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38" name="Line 78"/>
            <p:cNvSpPr>
              <a:spLocks noChangeShapeType="1"/>
            </p:cNvSpPr>
            <p:nvPr/>
          </p:nvSpPr>
          <p:spPr bwMode="auto">
            <a:xfrm flipV="1">
              <a:off x="6915" y="7735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39" name="Line 79"/>
            <p:cNvSpPr>
              <a:spLocks noChangeShapeType="1"/>
            </p:cNvSpPr>
            <p:nvPr/>
          </p:nvSpPr>
          <p:spPr bwMode="auto">
            <a:xfrm flipV="1">
              <a:off x="8280" y="7735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40" name="Line 80"/>
            <p:cNvSpPr>
              <a:spLocks noChangeShapeType="1"/>
            </p:cNvSpPr>
            <p:nvPr/>
          </p:nvSpPr>
          <p:spPr bwMode="auto">
            <a:xfrm flipV="1">
              <a:off x="8820" y="7735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41" name="Text Box 81"/>
            <p:cNvSpPr txBox="1">
              <a:spLocks noChangeArrowheads="1"/>
            </p:cNvSpPr>
            <p:nvPr/>
          </p:nvSpPr>
          <p:spPr bwMode="auto">
            <a:xfrm>
              <a:off x="5025" y="5194"/>
              <a:ext cx="1080" cy="31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图书</a:t>
              </a:r>
              <a:endPara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42" name="Text Box 82"/>
            <p:cNvSpPr txBox="1">
              <a:spLocks noChangeArrowheads="1"/>
            </p:cNvSpPr>
            <p:nvPr/>
          </p:nvSpPr>
          <p:spPr bwMode="auto">
            <a:xfrm>
              <a:off x="3738" y="5989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宋体" pitchFamily="2" charset="-122"/>
                </a:rPr>
                <a:t>…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43" name="Text Box 83"/>
            <p:cNvSpPr txBox="1">
              <a:spLocks noChangeArrowheads="1"/>
            </p:cNvSpPr>
            <p:nvPr/>
          </p:nvSpPr>
          <p:spPr bwMode="auto">
            <a:xfrm>
              <a:off x="8445" y="8644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宋体" pitchFamily="2" charset="-122"/>
                </a:rPr>
                <a:t>…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44" name="Text Box 84"/>
            <p:cNvSpPr txBox="1">
              <a:spLocks noChangeArrowheads="1"/>
            </p:cNvSpPr>
            <p:nvPr/>
          </p:nvSpPr>
          <p:spPr bwMode="auto">
            <a:xfrm>
              <a:off x="6405" y="9895"/>
              <a:ext cx="360" cy="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软件工程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45" name="Text Box 85"/>
            <p:cNvSpPr txBox="1">
              <a:spLocks noChangeArrowheads="1"/>
            </p:cNvSpPr>
            <p:nvPr/>
          </p:nvSpPr>
          <p:spPr bwMode="auto">
            <a:xfrm>
              <a:off x="6945" y="9895"/>
              <a:ext cx="360" cy="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程序语言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46" name="Text Box 86"/>
            <p:cNvSpPr txBox="1">
              <a:spLocks noChangeArrowheads="1"/>
            </p:cNvSpPr>
            <p:nvPr/>
          </p:nvSpPr>
          <p:spPr bwMode="auto">
            <a:xfrm>
              <a:off x="7845" y="9895"/>
              <a:ext cx="360" cy="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编译程序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47" name="Text Box 87"/>
            <p:cNvSpPr txBox="1">
              <a:spLocks noChangeArrowheads="1"/>
            </p:cNvSpPr>
            <p:nvPr/>
          </p:nvSpPr>
          <p:spPr bwMode="auto">
            <a:xfrm>
              <a:off x="8385" y="9895"/>
              <a:ext cx="360" cy="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楷体_GB2312" pitchFamily="49" charset="-122"/>
                </a:rPr>
                <a:t>操作系统</a:t>
              </a:r>
              <a:endParaRPr kumimoji="0" 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48" name="Line 88"/>
            <p:cNvSpPr>
              <a:spLocks noChangeShapeType="1"/>
            </p:cNvSpPr>
            <p:nvPr/>
          </p:nvSpPr>
          <p:spPr bwMode="auto">
            <a:xfrm>
              <a:off x="6585" y="9739"/>
              <a:ext cx="198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49" name="Line 89"/>
            <p:cNvSpPr>
              <a:spLocks noChangeShapeType="1"/>
            </p:cNvSpPr>
            <p:nvPr/>
          </p:nvSpPr>
          <p:spPr bwMode="auto">
            <a:xfrm flipV="1">
              <a:off x="6585" y="973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50" name="Line 90"/>
            <p:cNvSpPr>
              <a:spLocks noChangeShapeType="1"/>
            </p:cNvSpPr>
            <p:nvPr/>
          </p:nvSpPr>
          <p:spPr bwMode="auto">
            <a:xfrm flipV="1">
              <a:off x="7125" y="973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51" name="Line 91"/>
            <p:cNvSpPr>
              <a:spLocks noChangeShapeType="1"/>
            </p:cNvSpPr>
            <p:nvPr/>
          </p:nvSpPr>
          <p:spPr bwMode="auto">
            <a:xfrm flipV="1">
              <a:off x="8025" y="973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52" name="Line 92"/>
            <p:cNvSpPr>
              <a:spLocks noChangeShapeType="1"/>
            </p:cNvSpPr>
            <p:nvPr/>
          </p:nvSpPr>
          <p:spPr bwMode="auto">
            <a:xfrm flipV="1">
              <a:off x="8565" y="9739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53" name="Line 93"/>
            <p:cNvSpPr>
              <a:spLocks noChangeShapeType="1"/>
            </p:cNvSpPr>
            <p:nvPr/>
          </p:nvSpPr>
          <p:spPr bwMode="auto">
            <a:xfrm flipV="1">
              <a:off x="7095" y="9216"/>
              <a:ext cx="0" cy="52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54" name="Text Box 94"/>
            <p:cNvSpPr txBox="1">
              <a:spLocks noChangeArrowheads="1"/>
            </p:cNvSpPr>
            <p:nvPr/>
          </p:nvSpPr>
          <p:spPr bwMode="auto">
            <a:xfrm>
              <a:off x="7500" y="10263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宋体" pitchFamily="2" charset="-122"/>
                </a:rPr>
                <a:t>…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55" name="Text Box 95"/>
            <p:cNvSpPr txBox="1">
              <a:spLocks noChangeArrowheads="1"/>
            </p:cNvSpPr>
            <p:nvPr/>
          </p:nvSpPr>
          <p:spPr bwMode="auto">
            <a:xfrm>
              <a:off x="4125" y="8332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宋体" pitchFamily="2" charset="-122"/>
                </a:rPr>
                <a:t>…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56" name="Text Box 96"/>
            <p:cNvSpPr txBox="1">
              <a:spLocks noChangeArrowheads="1"/>
            </p:cNvSpPr>
            <p:nvPr/>
          </p:nvSpPr>
          <p:spPr bwMode="auto">
            <a:xfrm>
              <a:off x="3585" y="1024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宋体" pitchFamily="2" charset="-122"/>
                </a:rPr>
                <a:t>…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657" name="Line 97"/>
            <p:cNvSpPr>
              <a:spLocks noChangeShapeType="1"/>
            </p:cNvSpPr>
            <p:nvPr/>
          </p:nvSpPr>
          <p:spPr bwMode="auto">
            <a:xfrm flipV="1">
              <a:off x="6540" y="9211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58" name="Line 98"/>
            <p:cNvSpPr>
              <a:spLocks noChangeShapeType="1"/>
            </p:cNvSpPr>
            <p:nvPr/>
          </p:nvSpPr>
          <p:spPr bwMode="auto">
            <a:xfrm flipV="1">
              <a:off x="7599" y="9511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59" name="Line 99"/>
            <p:cNvSpPr>
              <a:spLocks noChangeShapeType="1"/>
            </p:cNvSpPr>
            <p:nvPr/>
          </p:nvSpPr>
          <p:spPr bwMode="auto">
            <a:xfrm flipV="1">
              <a:off x="8085" y="9361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60" name="Line 100"/>
            <p:cNvSpPr>
              <a:spLocks noChangeShapeType="1"/>
            </p:cNvSpPr>
            <p:nvPr/>
          </p:nvSpPr>
          <p:spPr bwMode="auto">
            <a:xfrm flipV="1">
              <a:off x="9045" y="9511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61" name="Line 101"/>
            <p:cNvSpPr>
              <a:spLocks noChangeShapeType="1"/>
            </p:cNvSpPr>
            <p:nvPr/>
          </p:nvSpPr>
          <p:spPr bwMode="auto">
            <a:xfrm flipV="1">
              <a:off x="3030" y="6795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  <p:sp>
          <p:nvSpPr>
            <p:cNvPr id="66662" name="Line 102"/>
            <p:cNvSpPr>
              <a:spLocks noChangeShapeType="1"/>
            </p:cNvSpPr>
            <p:nvPr/>
          </p:nvSpPr>
          <p:spPr bwMode="auto">
            <a:xfrm flipV="1">
              <a:off x="3750" y="6797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714348" y="571480"/>
            <a:ext cx="54102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hlink"/>
                </a:solidFill>
                <a:sym typeface="Wingdings" pitchFamily="2" charset="2"/>
              </a:rPr>
              <a:t></a:t>
            </a:r>
            <a:r>
              <a:rPr lang="zh-CN" altLang="en-US" sz="2000" b="1" dirty="0" smtClean="0"/>
              <a:t>表达式树的构造</a:t>
            </a:r>
            <a:r>
              <a:rPr lang="en-US" altLang="zh-CN" sz="2000" b="1" dirty="0" smtClean="0">
                <a:sym typeface="Wingdings" pitchFamily="2" charset="2"/>
              </a:rPr>
              <a:t>(</a:t>
            </a:r>
            <a:r>
              <a:rPr lang="zh-CN" altLang="en-US" sz="2000" b="1" dirty="0" smtClean="0">
                <a:sym typeface="Wingdings" pitchFamily="2" charset="2"/>
              </a:rPr>
              <a:t>语义树</a:t>
            </a:r>
            <a:r>
              <a:rPr lang="en-US" altLang="zh-CN" sz="2000" b="1" dirty="0" smtClean="0">
                <a:sym typeface="Wingdings" pitchFamily="2" charset="2"/>
              </a:rPr>
              <a:t>)</a:t>
            </a:r>
            <a:endParaRPr lang="en-US" altLang="zh-CN" sz="2000" b="1" dirty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71472" y="1142984"/>
            <a:ext cx="51101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ea typeface="MS Hei" pitchFamily="49" charset="-122"/>
              </a:rPr>
              <a:t>〖</a:t>
            </a:r>
            <a:r>
              <a:rPr lang="zh-CN" altLang="en-US" sz="2000" b="1" dirty="0" smtClean="0">
                <a:ea typeface="MS Hei" pitchFamily="49" charset="-122"/>
              </a:rPr>
              <a:t>例</a:t>
            </a:r>
            <a:r>
              <a:rPr lang="en-US" altLang="zh-CN" sz="2000" b="1" dirty="0" smtClean="0">
                <a:ea typeface="MS Hei" pitchFamily="49" charset="-122"/>
              </a:rPr>
              <a:t>〗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给定中缀表达式</a:t>
            </a:r>
            <a:r>
              <a:rPr lang="en-US" altLang="zh-CN" sz="2000" b="1" dirty="0" smtClean="0"/>
              <a:t>:        </a:t>
            </a:r>
            <a:r>
              <a:rPr lang="en-US" altLang="zh-CN" sz="2000" b="1" i="1" dirty="0"/>
              <a:t>A </a:t>
            </a:r>
            <a:r>
              <a:rPr lang="en-US" altLang="zh-CN" sz="2000" b="1" dirty="0"/>
              <a:t>+ </a:t>
            </a:r>
            <a:r>
              <a:rPr lang="en-US" altLang="zh-CN" sz="2000" b="1" i="1" dirty="0"/>
              <a:t>B </a:t>
            </a:r>
            <a:r>
              <a:rPr lang="en-US" altLang="zh-CN" sz="2000" b="1" dirty="0">
                <a:sym typeface="Symbol" pitchFamily="18" charset="2"/>
              </a:rPr>
              <a:t> </a:t>
            </a:r>
            <a:r>
              <a:rPr lang="en-US" altLang="zh-CN" sz="2000" b="1" i="1" dirty="0">
                <a:sym typeface="Symbol" pitchFamily="18" charset="2"/>
              </a:rPr>
              <a:t>C </a:t>
            </a:r>
            <a:r>
              <a:rPr lang="en-US" altLang="zh-CN" sz="2000" b="1" dirty="0">
                <a:sym typeface="Symbol" pitchFamily="18" charset="2"/>
              </a:rPr>
              <a:t> </a:t>
            </a:r>
            <a:r>
              <a:rPr lang="en-US" altLang="zh-CN" sz="2000" b="1" i="1" dirty="0">
                <a:sym typeface="Symbol" pitchFamily="18" charset="2"/>
              </a:rPr>
              <a:t>D</a:t>
            </a:r>
            <a:endParaRPr lang="en-US" altLang="zh-CN" sz="2000" b="1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243659" y="571480"/>
            <a:ext cx="1471613" cy="1905000"/>
            <a:chOff x="609" y="2928"/>
            <a:chExt cx="927" cy="12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24" y="2928"/>
              <a:ext cx="672" cy="480"/>
              <a:chOff x="624" y="2928"/>
              <a:chExt cx="672" cy="480"/>
            </a:xfrm>
          </p:grpSpPr>
          <p:sp>
            <p:nvSpPr>
              <p:cNvPr id="66567" name="Oval 7"/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Arial" pitchFamily="34" charset="0"/>
                  </a:rPr>
                  <a:t>+</a:t>
                </a:r>
                <a:endParaRPr lang="en-US" altLang="zh-CN" sz="2000"/>
              </a:p>
            </p:txBody>
          </p:sp>
          <p:sp>
            <p:nvSpPr>
              <p:cNvPr id="66568" name="Oval 8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A</a:t>
                </a:r>
              </a:p>
            </p:txBody>
          </p:sp>
          <p:sp>
            <p:nvSpPr>
              <p:cNvPr id="66569" name="Line 9"/>
              <p:cNvSpPr>
                <a:spLocks noChangeShapeType="1"/>
              </p:cNvSpPr>
              <p:nvPr/>
            </p:nvSpPr>
            <p:spPr bwMode="auto">
              <a:xfrm flipH="1">
                <a:off x="745" y="3094"/>
                <a:ext cx="144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0" name="Oval 10"/>
              <p:cNvSpPr>
                <a:spLocks noChangeArrowheads="1"/>
              </p:cNvSpPr>
              <p:nvPr/>
            </p:nvSpPr>
            <p:spPr bwMode="auto">
              <a:xfrm flipH="1">
                <a:off x="110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latin typeface="Arial" pitchFamily="34" charset="0"/>
                    <a:sym typeface="Symbol" pitchFamily="18" charset="2"/>
                  </a:rPr>
                  <a:t></a:t>
                </a:r>
                <a:endParaRPr lang="en-US" altLang="zh-CN">
                  <a:sym typeface="Symbol" pitchFamily="18" charset="2"/>
                </a:endParaRPr>
              </a:p>
            </p:txBody>
          </p:sp>
          <p:sp>
            <p:nvSpPr>
              <p:cNvPr id="66571" name="Line 11"/>
              <p:cNvSpPr>
                <a:spLocks noChangeShapeType="1"/>
              </p:cNvSpPr>
              <p:nvPr/>
            </p:nvSpPr>
            <p:spPr bwMode="auto">
              <a:xfrm>
                <a:off x="1031" y="3094"/>
                <a:ext cx="122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86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Arial" pitchFamily="34" charset="0"/>
                  <a:sym typeface="Symbol" pitchFamily="18" charset="2"/>
                </a:rPr>
                <a:t></a:t>
              </a:r>
              <a:endParaRPr lang="en-US" altLang="zh-CN">
                <a:sym typeface="Symbol" pitchFamily="18" charset="2"/>
              </a:endParaRPr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 flipH="1">
              <a:off x="985" y="3382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 flipH="1">
              <a:off x="134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ym typeface="Symbol" pitchFamily="18" charset="2"/>
                </a:rPr>
                <a:t>D</a:t>
              </a:r>
              <a:endParaRPr lang="en-US" altLang="zh-CN">
                <a:sym typeface="Symbol" pitchFamily="18" charset="2"/>
              </a:endParaRPr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1271" y="3382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62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B</a:t>
              </a:r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 flipH="1">
              <a:off x="745" y="3670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 flipH="1">
              <a:off x="110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ym typeface="Symbol" pitchFamily="18" charset="2"/>
                </a:rPr>
                <a:t>C</a:t>
              </a:r>
              <a:endParaRPr lang="en-US" altLang="zh-CN">
                <a:sym typeface="Symbol" pitchFamily="18" charset="2"/>
              </a:endParaRPr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1031" y="3670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609" y="3408"/>
              <a:ext cx="220" cy="144"/>
              <a:chOff x="2352" y="3648"/>
              <a:chExt cx="288" cy="144"/>
            </a:xfrm>
          </p:grpSpPr>
          <p:sp>
            <p:nvSpPr>
              <p:cNvPr id="66581" name="Line 21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2" name="Line 22"/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3" name="Oval 23"/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4" name="Oval 24"/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310" y="3696"/>
              <a:ext cx="220" cy="144"/>
              <a:chOff x="2352" y="3648"/>
              <a:chExt cx="288" cy="144"/>
            </a:xfrm>
          </p:grpSpPr>
          <p:sp>
            <p:nvSpPr>
              <p:cNvPr id="66586" name="Line 26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7" name="Line 27"/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8" name="Oval 28"/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9" name="Oval 29"/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609" y="3984"/>
              <a:ext cx="220" cy="144"/>
              <a:chOff x="2352" y="3648"/>
              <a:chExt cx="288" cy="144"/>
            </a:xfrm>
          </p:grpSpPr>
          <p:sp>
            <p:nvSpPr>
              <p:cNvPr id="66591" name="Line 31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2" name="Line 32"/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3" name="Oval 33"/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4" name="Oval 34"/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1070" y="3984"/>
              <a:ext cx="220" cy="144"/>
              <a:chOff x="2352" y="3648"/>
              <a:chExt cx="288" cy="144"/>
            </a:xfrm>
          </p:grpSpPr>
          <p:sp>
            <p:nvSpPr>
              <p:cNvPr id="66596" name="Line 36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7" name="Line 37"/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8" name="Oval 38"/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9" name="Oval 39"/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514352" y="987966"/>
            <a:ext cx="5057780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hlink"/>
                </a:solidFill>
                <a:sym typeface="Wingdings" pitchFamily="2" charset="2"/>
              </a:rPr>
              <a:t></a:t>
            </a:r>
            <a:r>
              <a:rPr lang="en-US" altLang="zh-CN" sz="2000" b="1" dirty="0">
                <a:sym typeface="Wingdings" pitchFamily="2" charset="2"/>
              </a:rPr>
              <a:t> </a:t>
            </a:r>
            <a:r>
              <a:rPr lang="zh-CN" altLang="en-US" sz="2000" b="1" dirty="0" smtClean="0">
                <a:sym typeface="Wingdings" pitchFamily="2" charset="2"/>
              </a:rPr>
              <a:t>现在从对应的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itchFamily="2" charset="2"/>
              </a:rPr>
              <a:t>后缀表达式</a:t>
            </a:r>
            <a:r>
              <a:rPr lang="zh-CN" altLang="en-US" sz="2000" b="1" dirty="0" smtClean="0">
                <a:sym typeface="Wingdings" pitchFamily="2" charset="2"/>
              </a:rPr>
              <a:t>构建语义树</a:t>
            </a:r>
            <a:endParaRPr lang="en-US" altLang="zh-CN" sz="2000" b="1" dirty="0">
              <a:sym typeface="Wingdings" pitchFamily="2" charset="2"/>
            </a:endParaRPr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2743200" y="2486044"/>
            <a:ext cx="3352800" cy="533400"/>
            <a:chOff x="1776" y="1104"/>
            <a:chExt cx="2112" cy="336"/>
          </a:xfrm>
        </p:grpSpPr>
        <p:sp>
          <p:nvSpPr>
            <p:cNvPr id="66610" name="Rectangle 50" descr="深色木质"/>
            <p:cNvSpPr>
              <a:spLocks noChangeArrowheads="1"/>
            </p:cNvSpPr>
            <p:nvPr/>
          </p:nvSpPr>
          <p:spPr bwMode="auto">
            <a:xfrm>
              <a:off x="1776" y="1104"/>
              <a:ext cx="2112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11" name="Rectangle 51" descr="深色木质"/>
            <p:cNvSpPr>
              <a:spLocks noChangeArrowheads="1"/>
            </p:cNvSpPr>
            <p:nvPr/>
          </p:nvSpPr>
          <p:spPr bwMode="auto">
            <a:xfrm>
              <a:off x="1776" y="1152"/>
              <a:ext cx="48" cy="24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12" name="Rectangle 52" descr="深色木质"/>
            <p:cNvSpPr>
              <a:spLocks noChangeArrowheads="1"/>
            </p:cNvSpPr>
            <p:nvPr/>
          </p:nvSpPr>
          <p:spPr bwMode="auto">
            <a:xfrm>
              <a:off x="1776" y="1392"/>
              <a:ext cx="2112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66613" name="Text Box 53"/>
          <p:cNvSpPr txBox="1">
            <a:spLocks noChangeArrowheads="1"/>
          </p:cNvSpPr>
          <p:nvPr/>
        </p:nvSpPr>
        <p:spPr bwMode="auto">
          <a:xfrm>
            <a:off x="457200" y="1559470"/>
            <a:ext cx="45434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MS Hei" pitchFamily="49" charset="-122"/>
              </a:rPr>
              <a:t>〖</a:t>
            </a:r>
            <a:r>
              <a:rPr lang="en-US" altLang="zh-CN" b="1" dirty="0"/>
              <a:t>Example</a:t>
            </a:r>
            <a:r>
              <a:rPr lang="en-US" altLang="zh-CN" b="1" dirty="0">
                <a:ea typeface="MS Hei" pitchFamily="49" charset="-122"/>
              </a:rPr>
              <a:t>〗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( </a:t>
            </a:r>
            <a:r>
              <a:rPr lang="en-US" altLang="zh-CN" b="1" i="1" dirty="0">
                <a:solidFill>
                  <a:schemeClr val="hlink"/>
                </a:solidFill>
              </a:rPr>
              <a:t>a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chemeClr val="hlink"/>
                </a:solidFill>
              </a:rPr>
              <a:t>b </a:t>
            </a:r>
            <a:r>
              <a:rPr lang="en-US" altLang="zh-CN" b="1" dirty="0">
                <a:solidFill>
                  <a:srgbClr val="FF0000"/>
                </a:solidFill>
              </a:rPr>
              <a:t>) *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chemeClr val="hlink"/>
                </a:solidFill>
              </a:rPr>
              <a:t>c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* ( </a:t>
            </a:r>
            <a:r>
              <a:rPr lang="en-US" altLang="zh-CN" b="1" i="1" dirty="0">
                <a:solidFill>
                  <a:schemeClr val="hlink"/>
                </a:solidFill>
              </a:rPr>
              <a:t>d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chemeClr val="hlink"/>
                </a:solidFill>
              </a:rPr>
              <a:t>e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) )</a:t>
            </a:r>
            <a:r>
              <a:rPr lang="en-US" altLang="zh-CN" b="1" dirty="0"/>
              <a:t> = </a:t>
            </a:r>
          </a:p>
        </p:txBody>
      </p:sp>
      <p:sp>
        <p:nvSpPr>
          <p:cNvPr id="66614" name="Text Box 54"/>
          <p:cNvSpPr txBox="1">
            <a:spLocks noChangeArrowheads="1"/>
          </p:cNvSpPr>
          <p:nvPr/>
        </p:nvSpPr>
        <p:spPr bwMode="auto">
          <a:xfrm>
            <a:off x="5643570" y="1547328"/>
            <a:ext cx="251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MS Hei" pitchFamily="49" charset="-122"/>
              </a:rPr>
              <a:t>a b</a:t>
            </a:r>
            <a:r>
              <a:rPr lang="en-US" altLang="zh-CN" b="1" dirty="0">
                <a:solidFill>
                  <a:srgbClr val="0000FF"/>
                </a:solidFill>
                <a:ea typeface="MS Hei" pitchFamily="49" charset="-122"/>
              </a:rPr>
              <a:t> + </a:t>
            </a:r>
            <a:r>
              <a:rPr lang="en-US" altLang="zh-CN" b="1" i="1" dirty="0">
                <a:solidFill>
                  <a:srgbClr val="0000FF"/>
                </a:solidFill>
                <a:ea typeface="MS Hei" pitchFamily="49" charset="-122"/>
              </a:rPr>
              <a:t>c d e</a:t>
            </a:r>
            <a:r>
              <a:rPr lang="en-US" altLang="zh-CN" b="1" dirty="0">
                <a:solidFill>
                  <a:srgbClr val="0000FF"/>
                </a:solidFill>
                <a:ea typeface="MS Hei" pitchFamily="49" charset="-122"/>
              </a:rPr>
              <a:t> + * * 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819400" y="2562244"/>
            <a:ext cx="609600" cy="1524000"/>
            <a:chOff x="1824" y="1152"/>
            <a:chExt cx="384" cy="960"/>
          </a:xfrm>
        </p:grpSpPr>
        <p:sp>
          <p:nvSpPr>
            <p:cNvPr id="66616" name="Rectangle 56" descr="白色大理石"/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17" name="Line 57"/>
            <p:cNvSpPr>
              <a:spLocks noChangeShapeType="1"/>
            </p:cNvSpPr>
            <p:nvPr/>
          </p:nvSpPr>
          <p:spPr bwMode="auto">
            <a:xfrm>
              <a:off x="2016" y="1248"/>
              <a:ext cx="0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18" name="Oval 58" descr="再生纸"/>
            <p:cNvSpPr>
              <a:spLocks noChangeArrowheads="1"/>
            </p:cNvSpPr>
            <p:nvPr/>
          </p:nvSpPr>
          <p:spPr bwMode="auto">
            <a:xfrm>
              <a:off x="1872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3429000" y="2562244"/>
            <a:ext cx="609600" cy="1524000"/>
            <a:chOff x="1824" y="1152"/>
            <a:chExt cx="384" cy="960"/>
          </a:xfrm>
        </p:grpSpPr>
        <p:sp>
          <p:nvSpPr>
            <p:cNvPr id="66620" name="Rectangle 60" descr="白色大理石"/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21" name="Line 61"/>
            <p:cNvSpPr>
              <a:spLocks noChangeShapeType="1"/>
            </p:cNvSpPr>
            <p:nvPr/>
          </p:nvSpPr>
          <p:spPr bwMode="auto">
            <a:xfrm>
              <a:off x="2016" y="1248"/>
              <a:ext cx="0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22" name="Oval 62" descr="再生纸"/>
            <p:cNvSpPr>
              <a:spLocks noChangeArrowheads="1"/>
            </p:cNvSpPr>
            <p:nvPr/>
          </p:nvSpPr>
          <p:spPr bwMode="auto">
            <a:xfrm>
              <a:off x="1872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b</a:t>
              </a:r>
            </a:p>
          </p:txBody>
        </p:sp>
      </p:grpSp>
      <p:sp>
        <p:nvSpPr>
          <p:cNvPr id="66623" name="Rectangle 63"/>
          <p:cNvSpPr>
            <a:spLocks noChangeArrowheads="1"/>
          </p:cNvSpPr>
          <p:nvPr/>
        </p:nvSpPr>
        <p:spPr bwMode="auto">
          <a:xfrm>
            <a:off x="2819400" y="3019444"/>
            <a:ext cx="1219200" cy="1143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2743200" y="2486044"/>
            <a:ext cx="3352800" cy="533400"/>
            <a:chOff x="1776" y="1104"/>
            <a:chExt cx="2112" cy="336"/>
          </a:xfrm>
        </p:grpSpPr>
        <p:sp>
          <p:nvSpPr>
            <p:cNvPr id="66625" name="Rectangle 65"/>
            <p:cNvSpPr>
              <a:spLocks noChangeArrowheads="1"/>
            </p:cNvSpPr>
            <p:nvPr/>
          </p:nvSpPr>
          <p:spPr bwMode="auto">
            <a:xfrm>
              <a:off x="1824" y="1152"/>
              <a:ext cx="2064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2" name="Group 66"/>
            <p:cNvGrpSpPr>
              <a:grpSpLocks/>
            </p:cNvGrpSpPr>
            <p:nvPr/>
          </p:nvGrpSpPr>
          <p:grpSpPr bwMode="auto">
            <a:xfrm>
              <a:off x="1776" y="1104"/>
              <a:ext cx="2112" cy="336"/>
              <a:chOff x="1776" y="1104"/>
              <a:chExt cx="2112" cy="336"/>
            </a:xfrm>
          </p:grpSpPr>
          <p:sp>
            <p:nvSpPr>
              <p:cNvPr id="66627" name="Rectangle 67" descr="深色木质"/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2112" cy="4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628" name="Rectangle 68" descr="深色木质"/>
              <p:cNvSpPr>
                <a:spLocks noChangeArrowheads="1"/>
              </p:cNvSpPr>
              <p:nvPr/>
            </p:nvSpPr>
            <p:spPr bwMode="auto">
              <a:xfrm>
                <a:off x="1776" y="1152"/>
                <a:ext cx="48" cy="24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629" name="Rectangle 69" descr="深色木质"/>
              <p:cNvSpPr>
                <a:spLocks noChangeArrowheads="1"/>
              </p:cNvSpPr>
              <p:nvPr/>
            </p:nvSpPr>
            <p:spPr bwMode="auto">
              <a:xfrm>
                <a:off x="1776" y="1392"/>
                <a:ext cx="2112" cy="4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1219200" y="4314844"/>
            <a:ext cx="1600200" cy="457200"/>
            <a:chOff x="816" y="2256"/>
            <a:chExt cx="1008" cy="288"/>
          </a:xfrm>
        </p:grpSpPr>
        <p:grpSp>
          <p:nvGrpSpPr>
            <p:cNvPr id="14" name="Group 71"/>
            <p:cNvGrpSpPr>
              <a:grpSpLocks/>
            </p:cNvGrpSpPr>
            <p:nvPr/>
          </p:nvGrpSpPr>
          <p:grpSpPr bwMode="auto">
            <a:xfrm>
              <a:off x="816" y="2256"/>
              <a:ext cx="720" cy="288"/>
              <a:chOff x="1152" y="1824"/>
              <a:chExt cx="720" cy="288"/>
            </a:xfrm>
          </p:grpSpPr>
          <p:sp>
            <p:nvSpPr>
              <p:cNvPr id="66632" name="Rectangle 72" descr="再生纸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zh-CN">
                    <a:solidFill>
                      <a:srgbClr val="008000"/>
                    </a:solidFill>
                  </a:rPr>
                  <a:t>T</a:t>
                </a:r>
                <a:r>
                  <a:rPr lang="en-US" altLang="zh-CN" baseline="-25000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66633" name="Line 73"/>
              <p:cNvSpPr>
                <a:spLocks noChangeShapeType="1"/>
              </p:cNvSpPr>
              <p:nvPr/>
            </p:nvSpPr>
            <p:spPr bwMode="auto">
              <a:xfrm flipH="1">
                <a:off x="1440" y="1968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 type="triangle" w="med" len="med"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66634" name="Oval 74" descr="再生纸"/>
            <p:cNvSpPr>
              <a:spLocks noChangeArrowheads="1"/>
            </p:cNvSpPr>
            <p:nvPr/>
          </p:nvSpPr>
          <p:spPr bwMode="auto">
            <a:xfrm>
              <a:off x="153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15" name="Group 75"/>
          <p:cNvGrpSpPr>
            <a:grpSpLocks/>
          </p:cNvGrpSpPr>
          <p:nvPr/>
        </p:nvGrpSpPr>
        <p:grpSpPr bwMode="auto">
          <a:xfrm>
            <a:off x="3429000" y="4314844"/>
            <a:ext cx="1676400" cy="457200"/>
            <a:chOff x="2208" y="2256"/>
            <a:chExt cx="1056" cy="288"/>
          </a:xfrm>
        </p:grpSpPr>
        <p:grpSp>
          <p:nvGrpSpPr>
            <p:cNvPr id="16" name="Group 76"/>
            <p:cNvGrpSpPr>
              <a:grpSpLocks/>
            </p:cNvGrpSpPr>
            <p:nvPr/>
          </p:nvGrpSpPr>
          <p:grpSpPr bwMode="auto">
            <a:xfrm>
              <a:off x="2496" y="2256"/>
              <a:ext cx="768" cy="288"/>
              <a:chOff x="2544" y="1824"/>
              <a:chExt cx="768" cy="288"/>
            </a:xfrm>
          </p:grpSpPr>
          <p:sp>
            <p:nvSpPr>
              <p:cNvPr id="66637" name="Rectangle 77" descr="再生纸"/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>
                    <a:solidFill>
                      <a:srgbClr val="008000"/>
                    </a:solidFill>
                  </a:rPr>
                  <a:t>T</a:t>
                </a:r>
                <a:r>
                  <a:rPr lang="en-US" altLang="zh-CN" baseline="-25000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66638" name="Line 78"/>
              <p:cNvSpPr>
                <a:spLocks noChangeShapeType="1"/>
              </p:cNvSpPr>
              <p:nvPr/>
            </p:nvSpPr>
            <p:spPr bwMode="auto">
              <a:xfrm flipH="1">
                <a:off x="2544" y="1968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66639" name="Oval 79" descr="再生纸"/>
            <p:cNvSpPr>
              <a:spLocks noChangeArrowheads="1"/>
            </p:cNvSpPr>
            <p:nvPr/>
          </p:nvSpPr>
          <p:spPr bwMode="auto">
            <a:xfrm>
              <a:off x="2208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b</a:t>
              </a:r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2819400" y="2562244"/>
            <a:ext cx="609600" cy="1524000"/>
            <a:chOff x="1824" y="1152"/>
            <a:chExt cx="384" cy="960"/>
          </a:xfrm>
        </p:grpSpPr>
        <p:sp>
          <p:nvSpPr>
            <p:cNvPr id="66641" name="Rectangle 81" descr="白色大理石"/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42" name="Line 82"/>
            <p:cNvSpPr>
              <a:spLocks noChangeShapeType="1"/>
            </p:cNvSpPr>
            <p:nvPr/>
          </p:nvSpPr>
          <p:spPr bwMode="auto">
            <a:xfrm>
              <a:off x="2016" y="1248"/>
              <a:ext cx="0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43" name="Oval 83" descr="再生纸"/>
            <p:cNvSpPr>
              <a:spLocks noChangeArrowheads="1"/>
            </p:cNvSpPr>
            <p:nvPr/>
          </p:nvSpPr>
          <p:spPr bwMode="auto">
            <a:xfrm>
              <a:off x="1872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18" name="Group 84"/>
          <p:cNvGrpSpPr>
            <a:grpSpLocks/>
          </p:cNvGrpSpPr>
          <p:nvPr/>
        </p:nvGrpSpPr>
        <p:grpSpPr bwMode="auto">
          <a:xfrm>
            <a:off x="2667000" y="4010044"/>
            <a:ext cx="914400" cy="304800"/>
            <a:chOff x="1728" y="2064"/>
            <a:chExt cx="576" cy="192"/>
          </a:xfrm>
        </p:grpSpPr>
        <p:sp>
          <p:nvSpPr>
            <p:cNvPr id="66645" name="Line 85"/>
            <p:cNvSpPr>
              <a:spLocks noChangeShapeType="1"/>
            </p:cNvSpPr>
            <p:nvPr/>
          </p:nvSpPr>
          <p:spPr bwMode="auto">
            <a:xfrm flipH="1">
              <a:off x="1728" y="206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46" name="Line 86"/>
            <p:cNvSpPr>
              <a:spLocks noChangeShapeType="1"/>
            </p:cNvSpPr>
            <p:nvPr/>
          </p:nvSpPr>
          <p:spPr bwMode="auto">
            <a:xfrm>
              <a:off x="2112" y="206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9" name="Group 87"/>
          <p:cNvGrpSpPr>
            <a:grpSpLocks/>
          </p:cNvGrpSpPr>
          <p:nvPr/>
        </p:nvGrpSpPr>
        <p:grpSpPr bwMode="auto">
          <a:xfrm>
            <a:off x="3429000" y="2562244"/>
            <a:ext cx="2286000" cy="1524000"/>
            <a:chOff x="3600" y="1104"/>
            <a:chExt cx="1440" cy="960"/>
          </a:xfrm>
        </p:grpSpPr>
        <p:grpSp>
          <p:nvGrpSpPr>
            <p:cNvPr id="20" name="Group 88"/>
            <p:cNvGrpSpPr>
              <a:grpSpLocks/>
            </p:cNvGrpSpPr>
            <p:nvPr/>
          </p:nvGrpSpPr>
          <p:grpSpPr bwMode="auto">
            <a:xfrm>
              <a:off x="3600" y="1104"/>
              <a:ext cx="672" cy="960"/>
              <a:chOff x="3264" y="1152"/>
              <a:chExt cx="672" cy="960"/>
            </a:xfrm>
          </p:grpSpPr>
          <p:sp>
            <p:nvSpPr>
              <p:cNvPr id="66649" name="Rectangle 89" descr="白色大理石"/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384" cy="2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650" name="Oval 90" descr="再生纸"/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10800" rIns="90000" bIns="46800" anchor="ctr"/>
              <a:lstStyle/>
              <a:p>
                <a:pPr algn="ctr"/>
                <a:r>
                  <a:rPr lang="en-US" altLang="zh-CN" i="1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66651" name="Line 91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288" cy="5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92"/>
            <p:cNvGrpSpPr>
              <a:grpSpLocks/>
            </p:cNvGrpSpPr>
            <p:nvPr/>
          </p:nvGrpSpPr>
          <p:grpSpPr bwMode="auto">
            <a:xfrm>
              <a:off x="3984" y="1104"/>
              <a:ext cx="672" cy="960"/>
              <a:chOff x="3264" y="1152"/>
              <a:chExt cx="672" cy="960"/>
            </a:xfrm>
          </p:grpSpPr>
          <p:sp>
            <p:nvSpPr>
              <p:cNvPr id="66653" name="Rectangle 93" descr="白色大理石"/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384" cy="2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654" name="Oval 94" descr="再生纸"/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10800" rIns="90000" bIns="46800" anchor="ctr"/>
              <a:lstStyle/>
              <a:p>
                <a:pPr algn="ctr"/>
                <a:r>
                  <a:rPr lang="en-US" altLang="zh-CN" i="1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66655" name="Line 95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288" cy="5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96"/>
            <p:cNvGrpSpPr>
              <a:grpSpLocks/>
            </p:cNvGrpSpPr>
            <p:nvPr/>
          </p:nvGrpSpPr>
          <p:grpSpPr bwMode="auto">
            <a:xfrm>
              <a:off x="4368" y="1104"/>
              <a:ext cx="672" cy="960"/>
              <a:chOff x="3264" y="1152"/>
              <a:chExt cx="672" cy="960"/>
            </a:xfrm>
          </p:grpSpPr>
          <p:sp>
            <p:nvSpPr>
              <p:cNvPr id="66657" name="Rectangle 97" descr="白色大理石"/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384" cy="2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658" name="Oval 98" descr="再生纸"/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10800" rIns="90000" bIns="46800" anchor="ctr"/>
              <a:lstStyle/>
              <a:p>
                <a:pPr algn="ctr"/>
                <a:r>
                  <a:rPr lang="en-US" altLang="zh-CN" i="1">
                    <a:solidFill>
                      <a:schemeClr val="hlink"/>
                    </a:solidFill>
                  </a:rPr>
                  <a:t>e</a:t>
                </a:r>
              </a:p>
            </p:txBody>
          </p:sp>
          <p:sp>
            <p:nvSpPr>
              <p:cNvPr id="66659" name="Line 99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288" cy="5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100"/>
          <p:cNvGrpSpPr>
            <a:grpSpLocks/>
          </p:cNvGrpSpPr>
          <p:nvPr/>
        </p:nvGrpSpPr>
        <p:grpSpPr bwMode="auto">
          <a:xfrm>
            <a:off x="3429000" y="2562244"/>
            <a:ext cx="1066800" cy="1524000"/>
            <a:chOff x="3264" y="1152"/>
            <a:chExt cx="672" cy="960"/>
          </a:xfrm>
        </p:grpSpPr>
        <p:sp>
          <p:nvSpPr>
            <p:cNvPr id="66661" name="Rectangle 101" descr="白色大理石"/>
            <p:cNvSpPr>
              <a:spLocks noChangeArrowheads="1"/>
            </p:cNvSpPr>
            <p:nvPr/>
          </p:nvSpPr>
          <p:spPr bwMode="auto">
            <a:xfrm>
              <a:off x="326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62" name="Oval 102" descr="再生纸"/>
            <p:cNvSpPr>
              <a:spLocks noChangeArrowheads="1"/>
            </p:cNvSpPr>
            <p:nvPr/>
          </p:nvSpPr>
          <p:spPr bwMode="auto">
            <a:xfrm>
              <a:off x="364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66663" name="Line 103"/>
            <p:cNvSpPr>
              <a:spLocks noChangeShapeType="1"/>
            </p:cNvSpPr>
            <p:nvPr/>
          </p:nvSpPr>
          <p:spPr bwMode="auto">
            <a:xfrm>
              <a:off x="3456" y="1248"/>
              <a:ext cx="288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4" name="Group 104"/>
          <p:cNvGrpSpPr>
            <a:grpSpLocks/>
          </p:cNvGrpSpPr>
          <p:nvPr/>
        </p:nvGrpSpPr>
        <p:grpSpPr bwMode="auto">
          <a:xfrm>
            <a:off x="4038600" y="2562244"/>
            <a:ext cx="1676400" cy="1524000"/>
            <a:chOff x="3360" y="1152"/>
            <a:chExt cx="1056" cy="960"/>
          </a:xfrm>
        </p:grpSpPr>
        <p:sp>
          <p:nvSpPr>
            <p:cNvPr id="66665" name="Rectangle 105" descr="白色大理石"/>
            <p:cNvSpPr>
              <a:spLocks noChangeArrowheads="1"/>
            </p:cNvSpPr>
            <p:nvPr/>
          </p:nvSpPr>
          <p:spPr bwMode="auto">
            <a:xfrm>
              <a:off x="3360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66" name="Oval 106" descr="再生纸"/>
            <p:cNvSpPr>
              <a:spLocks noChangeArrowheads="1"/>
            </p:cNvSpPr>
            <p:nvPr/>
          </p:nvSpPr>
          <p:spPr bwMode="auto">
            <a:xfrm>
              <a:off x="412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66667" name="Line 107"/>
            <p:cNvSpPr>
              <a:spLocks noChangeShapeType="1"/>
            </p:cNvSpPr>
            <p:nvPr/>
          </p:nvSpPr>
          <p:spPr bwMode="auto">
            <a:xfrm>
              <a:off x="3552" y="1248"/>
              <a:ext cx="672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5" name="Group 108"/>
          <p:cNvGrpSpPr>
            <a:grpSpLocks/>
          </p:cNvGrpSpPr>
          <p:nvPr/>
        </p:nvGrpSpPr>
        <p:grpSpPr bwMode="auto">
          <a:xfrm>
            <a:off x="1204913" y="4313257"/>
            <a:ext cx="3844925" cy="457200"/>
            <a:chOff x="816" y="3615"/>
            <a:chExt cx="2422" cy="288"/>
          </a:xfrm>
        </p:grpSpPr>
        <p:sp>
          <p:nvSpPr>
            <p:cNvPr id="66669" name="Rectangle 109"/>
            <p:cNvSpPr>
              <a:spLocks noChangeArrowheads="1"/>
            </p:cNvSpPr>
            <p:nvPr/>
          </p:nvSpPr>
          <p:spPr bwMode="auto">
            <a:xfrm>
              <a:off x="816" y="3615"/>
              <a:ext cx="720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70" name="Rectangle 110"/>
            <p:cNvSpPr>
              <a:spLocks noChangeArrowheads="1"/>
            </p:cNvSpPr>
            <p:nvPr/>
          </p:nvSpPr>
          <p:spPr bwMode="auto">
            <a:xfrm>
              <a:off x="2518" y="3615"/>
              <a:ext cx="720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6" name="Group 111"/>
          <p:cNvGrpSpPr>
            <a:grpSpLocks/>
          </p:cNvGrpSpPr>
          <p:nvPr/>
        </p:nvGrpSpPr>
        <p:grpSpPr bwMode="auto">
          <a:xfrm>
            <a:off x="3962400" y="4314844"/>
            <a:ext cx="3276600" cy="1219200"/>
            <a:chOff x="2544" y="2256"/>
            <a:chExt cx="2064" cy="768"/>
          </a:xfrm>
        </p:grpSpPr>
        <p:sp>
          <p:nvSpPr>
            <p:cNvPr id="66672" name="Rectangle 112" descr="再生纸"/>
            <p:cNvSpPr>
              <a:spLocks noChangeArrowheads="1"/>
            </p:cNvSpPr>
            <p:nvPr/>
          </p:nvSpPr>
          <p:spPr bwMode="auto">
            <a:xfrm>
              <a:off x="4224" y="268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66673" name="Line 113"/>
            <p:cNvSpPr>
              <a:spLocks noChangeShapeType="1"/>
            </p:cNvSpPr>
            <p:nvPr/>
          </p:nvSpPr>
          <p:spPr bwMode="auto">
            <a:xfrm flipH="1" flipV="1">
              <a:off x="3936" y="2544"/>
              <a:ext cx="336" cy="24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74" name="Rectangle 114" descr="再生纸"/>
            <p:cNvSpPr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66675" name="Line 115"/>
            <p:cNvSpPr>
              <a:spLocks noChangeShapeType="1"/>
            </p:cNvSpPr>
            <p:nvPr/>
          </p:nvSpPr>
          <p:spPr bwMode="auto">
            <a:xfrm flipH="1">
              <a:off x="2784" y="2544"/>
              <a:ext cx="336" cy="28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med" len="med"/>
              <a:tailEnd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76" name="Oval 116" descr="再生纸"/>
            <p:cNvSpPr>
              <a:spLocks noChangeArrowheads="1"/>
            </p:cNvSpPr>
            <p:nvPr/>
          </p:nvSpPr>
          <p:spPr bwMode="auto">
            <a:xfrm>
              <a:off x="3072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66677" name="Oval 117" descr="再生纸"/>
            <p:cNvSpPr>
              <a:spLocks noChangeArrowheads="1"/>
            </p:cNvSpPr>
            <p:nvPr/>
          </p:nvSpPr>
          <p:spPr bwMode="auto">
            <a:xfrm>
              <a:off x="369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e</a:t>
              </a:r>
            </a:p>
          </p:txBody>
        </p:sp>
      </p:grpSp>
      <p:grpSp>
        <p:nvGrpSpPr>
          <p:cNvPr id="27" name="Group 118"/>
          <p:cNvGrpSpPr>
            <a:grpSpLocks/>
          </p:cNvGrpSpPr>
          <p:nvPr/>
        </p:nvGrpSpPr>
        <p:grpSpPr bwMode="auto">
          <a:xfrm>
            <a:off x="5105400" y="4010044"/>
            <a:ext cx="838200" cy="304800"/>
            <a:chOff x="3264" y="2064"/>
            <a:chExt cx="528" cy="192"/>
          </a:xfrm>
        </p:grpSpPr>
        <p:sp>
          <p:nvSpPr>
            <p:cNvPr id="66679" name="Line 119"/>
            <p:cNvSpPr>
              <a:spLocks noChangeShapeType="1"/>
            </p:cNvSpPr>
            <p:nvPr/>
          </p:nvSpPr>
          <p:spPr bwMode="auto">
            <a:xfrm flipH="1">
              <a:off x="3264" y="206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80" name="Line 120"/>
            <p:cNvSpPr>
              <a:spLocks noChangeShapeType="1"/>
            </p:cNvSpPr>
            <p:nvPr/>
          </p:nvSpPr>
          <p:spPr bwMode="auto">
            <a:xfrm>
              <a:off x="3600" y="206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8" name="Group 121"/>
          <p:cNvGrpSpPr>
            <a:grpSpLocks/>
          </p:cNvGrpSpPr>
          <p:nvPr/>
        </p:nvGrpSpPr>
        <p:grpSpPr bwMode="auto">
          <a:xfrm>
            <a:off x="3962400" y="4770457"/>
            <a:ext cx="3124200" cy="762000"/>
            <a:chOff x="2544" y="3450"/>
            <a:chExt cx="1968" cy="480"/>
          </a:xfrm>
        </p:grpSpPr>
        <p:sp>
          <p:nvSpPr>
            <p:cNvPr id="66682" name="Rectangle 122"/>
            <p:cNvSpPr>
              <a:spLocks noChangeArrowheads="1"/>
            </p:cNvSpPr>
            <p:nvPr/>
          </p:nvSpPr>
          <p:spPr bwMode="auto">
            <a:xfrm>
              <a:off x="2544" y="3450"/>
              <a:ext cx="576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683" name="Rectangle 123"/>
            <p:cNvSpPr>
              <a:spLocks noChangeArrowheads="1"/>
            </p:cNvSpPr>
            <p:nvPr/>
          </p:nvSpPr>
          <p:spPr bwMode="auto">
            <a:xfrm>
              <a:off x="3936" y="3450"/>
              <a:ext cx="576" cy="43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9" name="Group 124"/>
          <p:cNvGrpSpPr>
            <a:grpSpLocks/>
          </p:cNvGrpSpPr>
          <p:nvPr/>
        </p:nvGrpSpPr>
        <p:grpSpPr bwMode="auto">
          <a:xfrm>
            <a:off x="2286000" y="2409844"/>
            <a:ext cx="4038600" cy="2438400"/>
            <a:chOff x="1488" y="1056"/>
            <a:chExt cx="2544" cy="1536"/>
          </a:xfrm>
        </p:grpSpPr>
        <p:sp>
          <p:nvSpPr>
            <p:cNvPr id="66685" name="Rectangle 125"/>
            <p:cNvSpPr>
              <a:spLocks noChangeArrowheads="1"/>
            </p:cNvSpPr>
            <p:nvPr/>
          </p:nvSpPr>
          <p:spPr bwMode="auto">
            <a:xfrm>
              <a:off x="1488" y="1056"/>
              <a:ext cx="2544" cy="15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0" name="Group 126"/>
            <p:cNvGrpSpPr>
              <a:grpSpLocks/>
            </p:cNvGrpSpPr>
            <p:nvPr/>
          </p:nvGrpSpPr>
          <p:grpSpPr bwMode="auto">
            <a:xfrm>
              <a:off x="1536" y="1104"/>
              <a:ext cx="2352" cy="1440"/>
              <a:chOff x="1536" y="1104"/>
              <a:chExt cx="2352" cy="1440"/>
            </a:xfrm>
          </p:grpSpPr>
          <p:grpSp>
            <p:nvGrpSpPr>
              <p:cNvPr id="31" name="Group 127"/>
              <p:cNvGrpSpPr>
                <a:grpSpLocks/>
              </p:cNvGrpSpPr>
              <p:nvPr/>
            </p:nvGrpSpPr>
            <p:grpSpPr bwMode="auto">
              <a:xfrm>
                <a:off x="1776" y="1104"/>
                <a:ext cx="2112" cy="336"/>
                <a:chOff x="1776" y="1104"/>
                <a:chExt cx="2112" cy="336"/>
              </a:xfrm>
            </p:grpSpPr>
            <p:sp>
              <p:nvSpPr>
                <p:cNvPr id="66688" name="Rectangle 128" descr="深色木质"/>
                <p:cNvSpPr>
                  <a:spLocks noChangeArrowheads="1"/>
                </p:cNvSpPr>
                <p:nvPr/>
              </p:nvSpPr>
              <p:spPr bwMode="auto">
                <a:xfrm>
                  <a:off x="1776" y="1104"/>
                  <a:ext cx="2112" cy="48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66689" name="Rectangle 129" descr="深色木质"/>
                <p:cNvSpPr>
                  <a:spLocks noChangeArrowheads="1"/>
                </p:cNvSpPr>
                <p:nvPr/>
              </p:nvSpPr>
              <p:spPr bwMode="auto">
                <a:xfrm>
                  <a:off x="1776" y="1152"/>
                  <a:ext cx="48" cy="240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66690" name="Rectangle 130" descr="深色木质"/>
                <p:cNvSpPr>
                  <a:spLocks noChangeArrowheads="1"/>
                </p:cNvSpPr>
                <p:nvPr/>
              </p:nvSpPr>
              <p:spPr bwMode="auto">
                <a:xfrm>
                  <a:off x="1776" y="1392"/>
                  <a:ext cx="2112" cy="48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752" name="Group 131"/>
              <p:cNvGrpSpPr>
                <a:grpSpLocks/>
              </p:cNvGrpSpPr>
              <p:nvPr/>
            </p:nvGrpSpPr>
            <p:grpSpPr bwMode="auto">
              <a:xfrm>
                <a:off x="1536" y="1152"/>
                <a:ext cx="960" cy="1392"/>
                <a:chOff x="1536" y="1152"/>
                <a:chExt cx="960" cy="1392"/>
              </a:xfrm>
            </p:grpSpPr>
            <p:grpSp>
              <p:nvGrpSpPr>
                <p:cNvPr id="66756" name="Group 132"/>
                <p:cNvGrpSpPr>
                  <a:grpSpLocks/>
                </p:cNvGrpSpPr>
                <p:nvPr/>
              </p:nvGrpSpPr>
              <p:grpSpPr bwMode="auto">
                <a:xfrm>
                  <a:off x="1824" y="1152"/>
                  <a:ext cx="384" cy="960"/>
                  <a:chOff x="1824" y="1152"/>
                  <a:chExt cx="384" cy="960"/>
                </a:xfrm>
              </p:grpSpPr>
              <p:sp>
                <p:nvSpPr>
                  <p:cNvPr id="66693" name="Rectangle 133" descr="白色大理石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152"/>
                    <a:ext cx="384" cy="240"/>
                  </a:xfrm>
                  <a:prstGeom prst="rect">
                    <a:avLst/>
                  </a:prstGeom>
                  <a:blipFill dpi="0" rotWithShape="0">
                    <a:blip r:embed="rId6"/>
                    <a:srcRect/>
                    <a:tile tx="0" ty="0" sx="100000" sy="100000" flip="none" algn="tl"/>
                  </a:blip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694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248"/>
                    <a:ext cx="0" cy="576"/>
                  </a:xfrm>
                  <a:prstGeom prst="line">
                    <a:avLst/>
                  </a:prstGeom>
                  <a:noFill/>
                  <a:ln w="254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695" name="Oval 135" descr="再生纸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824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90000" tIns="10800" rIns="90000" bIns="46800" anchor="ctr"/>
                  <a:lstStyle/>
                  <a:p>
                    <a:pPr algn="ctr"/>
                    <a:r>
                      <a:rPr lang="en-US" altLang="zh-CN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</p:grpSp>
            <p:grpSp>
              <p:nvGrpSpPr>
                <p:cNvPr id="66757" name="Group 136"/>
                <p:cNvGrpSpPr>
                  <a:grpSpLocks/>
                </p:cNvGrpSpPr>
                <p:nvPr/>
              </p:nvGrpSpPr>
              <p:grpSpPr bwMode="auto">
                <a:xfrm>
                  <a:off x="1728" y="2064"/>
                  <a:ext cx="576" cy="192"/>
                  <a:chOff x="1728" y="2064"/>
                  <a:chExt cx="576" cy="192"/>
                </a:xfrm>
              </p:grpSpPr>
              <p:sp>
                <p:nvSpPr>
                  <p:cNvPr id="66697" name="Line 1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8" y="2064"/>
                    <a:ext cx="192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698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2064"/>
                    <a:ext cx="192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6699" name="Oval 139" descr="再生纸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0000" tIns="10800" rIns="90000" bIns="46800" anchor="ctr"/>
                <a:lstStyle/>
                <a:p>
                  <a:pPr algn="ctr"/>
                  <a:r>
                    <a:rPr lang="en-US" altLang="zh-CN" i="1">
                      <a:solidFill>
                        <a:schemeClr val="hlink"/>
                      </a:solidFill>
                    </a:rPr>
                    <a:t>a</a:t>
                  </a:r>
                </a:p>
              </p:txBody>
            </p:sp>
            <p:sp>
              <p:nvSpPr>
                <p:cNvPr id="66700" name="Oval 140" descr="再生纸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0000" tIns="10800" rIns="90000" bIns="46800" anchor="ctr"/>
                <a:lstStyle/>
                <a:p>
                  <a:pPr algn="ctr"/>
                  <a:r>
                    <a:rPr lang="en-US" altLang="zh-CN" i="1">
                      <a:solidFill>
                        <a:schemeClr val="hlink"/>
                      </a:solidFill>
                    </a:rPr>
                    <a:t>b</a:t>
                  </a:r>
                </a:p>
              </p:txBody>
            </p:sp>
          </p:grpSp>
        </p:grpSp>
      </p:grpSp>
      <p:grpSp>
        <p:nvGrpSpPr>
          <p:cNvPr id="66758" name="Group 141"/>
          <p:cNvGrpSpPr>
            <a:grpSpLocks/>
          </p:cNvGrpSpPr>
          <p:nvPr/>
        </p:nvGrpSpPr>
        <p:grpSpPr bwMode="auto">
          <a:xfrm>
            <a:off x="3581400" y="4314844"/>
            <a:ext cx="3657600" cy="1219200"/>
            <a:chOff x="2256" y="2256"/>
            <a:chExt cx="2304" cy="768"/>
          </a:xfrm>
        </p:grpSpPr>
        <p:sp>
          <p:nvSpPr>
            <p:cNvPr id="66702" name="Oval 142" descr="再生纸"/>
            <p:cNvSpPr>
              <a:spLocks noChangeArrowheads="1"/>
            </p:cNvSpPr>
            <p:nvPr/>
          </p:nvSpPr>
          <p:spPr bwMode="auto">
            <a:xfrm>
              <a:off x="273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66703" name="Oval 143" descr="再生纸"/>
            <p:cNvSpPr>
              <a:spLocks noChangeArrowheads="1"/>
            </p:cNvSpPr>
            <p:nvPr/>
          </p:nvSpPr>
          <p:spPr bwMode="auto">
            <a:xfrm>
              <a:off x="3504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grpSp>
          <p:nvGrpSpPr>
            <p:cNvPr id="66759" name="Group 144"/>
            <p:cNvGrpSpPr>
              <a:grpSpLocks/>
            </p:cNvGrpSpPr>
            <p:nvPr/>
          </p:nvGrpSpPr>
          <p:grpSpPr bwMode="auto">
            <a:xfrm>
              <a:off x="3408" y="2496"/>
              <a:ext cx="528" cy="192"/>
              <a:chOff x="3264" y="2064"/>
              <a:chExt cx="528" cy="192"/>
            </a:xfrm>
          </p:grpSpPr>
          <p:sp>
            <p:nvSpPr>
              <p:cNvPr id="66705" name="Line 145"/>
              <p:cNvSpPr>
                <a:spLocks noChangeShapeType="1"/>
              </p:cNvSpPr>
              <p:nvPr/>
            </p:nvSpPr>
            <p:spPr bwMode="auto">
              <a:xfrm flipH="1">
                <a:off x="3264" y="2064"/>
                <a:ext cx="14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06" name="Line 146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66707" name="Oval 147" descr="再生纸"/>
            <p:cNvSpPr>
              <a:spLocks noChangeArrowheads="1"/>
            </p:cNvSpPr>
            <p:nvPr/>
          </p:nvSpPr>
          <p:spPr bwMode="auto">
            <a:xfrm>
              <a:off x="3216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66708" name="Oval 148" descr="再生纸"/>
            <p:cNvSpPr>
              <a:spLocks noChangeArrowheads="1"/>
            </p:cNvSpPr>
            <p:nvPr/>
          </p:nvSpPr>
          <p:spPr bwMode="auto">
            <a:xfrm>
              <a:off x="3840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66709" name="Rectangle 149" descr="再生纸"/>
            <p:cNvSpPr>
              <a:spLocks noChangeArrowheads="1"/>
            </p:cNvSpPr>
            <p:nvPr/>
          </p:nvSpPr>
          <p:spPr bwMode="auto">
            <a:xfrm>
              <a:off x="4176" y="225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66710" name="Line 150"/>
            <p:cNvSpPr>
              <a:spLocks noChangeShapeType="1"/>
            </p:cNvSpPr>
            <p:nvPr/>
          </p:nvSpPr>
          <p:spPr bwMode="auto">
            <a:xfrm flipH="1" flipV="1">
              <a:off x="3792" y="2400"/>
              <a:ext cx="43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11" name="Rectangle 151" descr="再生纸"/>
            <p:cNvSpPr>
              <a:spLocks noChangeArrowheads="1"/>
            </p:cNvSpPr>
            <p:nvPr/>
          </p:nvSpPr>
          <p:spPr bwMode="auto">
            <a:xfrm>
              <a:off x="2256" y="273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66712" name="Line 152"/>
            <p:cNvSpPr>
              <a:spLocks noChangeShapeType="1"/>
            </p:cNvSpPr>
            <p:nvPr/>
          </p:nvSpPr>
          <p:spPr bwMode="auto">
            <a:xfrm flipH="1">
              <a:off x="2496" y="2544"/>
              <a:ext cx="336" cy="28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med" len="med"/>
              <a:tailEnd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6760" name="Group 153"/>
          <p:cNvGrpSpPr>
            <a:grpSpLocks/>
          </p:cNvGrpSpPr>
          <p:nvPr/>
        </p:nvGrpSpPr>
        <p:grpSpPr bwMode="auto">
          <a:xfrm>
            <a:off x="3429000" y="2562244"/>
            <a:ext cx="1981200" cy="1524000"/>
            <a:chOff x="2208" y="1152"/>
            <a:chExt cx="1248" cy="960"/>
          </a:xfrm>
        </p:grpSpPr>
        <p:sp>
          <p:nvSpPr>
            <p:cNvPr id="66714" name="Oval 154" descr="再生纸"/>
            <p:cNvSpPr>
              <a:spLocks noChangeArrowheads="1"/>
            </p:cNvSpPr>
            <p:nvPr/>
          </p:nvSpPr>
          <p:spPr bwMode="auto">
            <a:xfrm>
              <a:off x="316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82800" rIns="90000" bIns="4680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66715" name="Rectangle 155" descr="白色大理石"/>
            <p:cNvSpPr>
              <a:spLocks noChangeArrowheads="1"/>
            </p:cNvSpPr>
            <p:nvPr/>
          </p:nvSpPr>
          <p:spPr bwMode="auto">
            <a:xfrm>
              <a:off x="2208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16" name="Line 156"/>
            <p:cNvSpPr>
              <a:spLocks noChangeShapeType="1"/>
            </p:cNvSpPr>
            <p:nvPr/>
          </p:nvSpPr>
          <p:spPr bwMode="auto">
            <a:xfrm>
              <a:off x="2400" y="1248"/>
              <a:ext cx="816" cy="62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6761" name="Group 157"/>
          <p:cNvGrpSpPr>
            <a:grpSpLocks/>
          </p:cNvGrpSpPr>
          <p:nvPr/>
        </p:nvGrpSpPr>
        <p:grpSpPr bwMode="auto">
          <a:xfrm>
            <a:off x="4648200" y="4010044"/>
            <a:ext cx="1066800" cy="304800"/>
            <a:chOff x="2976" y="2064"/>
            <a:chExt cx="672" cy="192"/>
          </a:xfrm>
        </p:grpSpPr>
        <p:sp>
          <p:nvSpPr>
            <p:cNvPr id="66718" name="Line 158"/>
            <p:cNvSpPr>
              <a:spLocks noChangeShapeType="1"/>
            </p:cNvSpPr>
            <p:nvPr/>
          </p:nvSpPr>
          <p:spPr bwMode="auto">
            <a:xfrm flipH="1">
              <a:off x="2976" y="2064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19" name="Line 159"/>
            <p:cNvSpPr>
              <a:spLocks noChangeShapeType="1"/>
            </p:cNvSpPr>
            <p:nvPr/>
          </p:nvSpPr>
          <p:spPr bwMode="auto">
            <a:xfrm>
              <a:off x="3408" y="2064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6762" name="Group 160"/>
          <p:cNvGrpSpPr>
            <a:grpSpLocks/>
          </p:cNvGrpSpPr>
          <p:nvPr/>
        </p:nvGrpSpPr>
        <p:grpSpPr bwMode="auto">
          <a:xfrm>
            <a:off x="2286000" y="2333644"/>
            <a:ext cx="4800600" cy="3200400"/>
            <a:chOff x="1488" y="1008"/>
            <a:chExt cx="3024" cy="2016"/>
          </a:xfrm>
        </p:grpSpPr>
        <p:sp>
          <p:nvSpPr>
            <p:cNvPr id="66721" name="Rectangle 161"/>
            <p:cNvSpPr>
              <a:spLocks noChangeArrowheads="1"/>
            </p:cNvSpPr>
            <p:nvPr/>
          </p:nvSpPr>
          <p:spPr bwMode="auto">
            <a:xfrm>
              <a:off x="1488" y="1008"/>
              <a:ext cx="3024" cy="201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66763" name="Group 162"/>
            <p:cNvGrpSpPr>
              <a:grpSpLocks/>
            </p:cNvGrpSpPr>
            <p:nvPr/>
          </p:nvGrpSpPr>
          <p:grpSpPr bwMode="auto">
            <a:xfrm>
              <a:off x="1776" y="1104"/>
              <a:ext cx="2112" cy="336"/>
              <a:chOff x="1776" y="1104"/>
              <a:chExt cx="2112" cy="336"/>
            </a:xfrm>
          </p:grpSpPr>
          <p:sp>
            <p:nvSpPr>
              <p:cNvPr id="66723" name="Rectangle 163" descr="深色木质"/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2112" cy="4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24" name="Rectangle 164" descr="深色木质"/>
              <p:cNvSpPr>
                <a:spLocks noChangeArrowheads="1"/>
              </p:cNvSpPr>
              <p:nvPr/>
            </p:nvSpPr>
            <p:spPr bwMode="auto">
              <a:xfrm>
                <a:off x="1776" y="1152"/>
                <a:ext cx="48" cy="24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25" name="Rectangle 165" descr="深色木质"/>
              <p:cNvSpPr>
                <a:spLocks noChangeArrowheads="1"/>
              </p:cNvSpPr>
              <p:nvPr/>
            </p:nvSpPr>
            <p:spPr bwMode="auto">
              <a:xfrm>
                <a:off x="1776" y="1392"/>
                <a:ext cx="2112" cy="4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6764" name="Group 166"/>
          <p:cNvGrpSpPr>
            <a:grpSpLocks/>
          </p:cNvGrpSpPr>
          <p:nvPr/>
        </p:nvGrpSpPr>
        <p:grpSpPr bwMode="auto">
          <a:xfrm>
            <a:off x="1752600" y="4314844"/>
            <a:ext cx="4953000" cy="1828800"/>
            <a:chOff x="1152" y="2256"/>
            <a:chExt cx="3120" cy="1152"/>
          </a:xfrm>
        </p:grpSpPr>
        <p:sp>
          <p:nvSpPr>
            <p:cNvPr id="66727" name="Oval 167" descr="再生纸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grpSp>
          <p:nvGrpSpPr>
            <p:cNvPr id="66765" name="Group 168"/>
            <p:cNvGrpSpPr>
              <a:grpSpLocks/>
            </p:cNvGrpSpPr>
            <p:nvPr/>
          </p:nvGrpSpPr>
          <p:grpSpPr bwMode="auto">
            <a:xfrm>
              <a:off x="1776" y="2496"/>
              <a:ext cx="576" cy="192"/>
              <a:chOff x="1728" y="2064"/>
              <a:chExt cx="576" cy="192"/>
            </a:xfrm>
          </p:grpSpPr>
          <p:sp>
            <p:nvSpPr>
              <p:cNvPr id="66729" name="Line 169"/>
              <p:cNvSpPr>
                <a:spLocks noChangeShapeType="1"/>
              </p:cNvSpPr>
              <p:nvPr/>
            </p:nvSpPr>
            <p:spPr bwMode="auto">
              <a:xfrm flipH="1">
                <a:off x="1728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30" name="Line 170"/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66731" name="Oval 171" descr="再生纸"/>
            <p:cNvSpPr>
              <a:spLocks noChangeArrowheads="1"/>
            </p:cNvSpPr>
            <p:nvPr/>
          </p:nvSpPr>
          <p:spPr bwMode="auto">
            <a:xfrm>
              <a:off x="1584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66732" name="Oval 172" descr="再生纸"/>
            <p:cNvSpPr>
              <a:spLocks noChangeArrowheads="1"/>
            </p:cNvSpPr>
            <p:nvPr/>
          </p:nvSpPr>
          <p:spPr bwMode="auto">
            <a:xfrm>
              <a:off x="2256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66733" name="Oval 173" descr="再生纸"/>
            <p:cNvSpPr>
              <a:spLocks noChangeArrowheads="1"/>
            </p:cNvSpPr>
            <p:nvPr/>
          </p:nvSpPr>
          <p:spPr bwMode="auto">
            <a:xfrm>
              <a:off x="2832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66734" name="Oval 174" descr="再生纸"/>
            <p:cNvSpPr>
              <a:spLocks noChangeArrowheads="1"/>
            </p:cNvSpPr>
            <p:nvPr/>
          </p:nvSpPr>
          <p:spPr bwMode="auto">
            <a:xfrm>
              <a:off x="3600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grpSp>
          <p:nvGrpSpPr>
            <p:cNvPr id="66766" name="Group 175"/>
            <p:cNvGrpSpPr>
              <a:grpSpLocks/>
            </p:cNvGrpSpPr>
            <p:nvPr/>
          </p:nvGrpSpPr>
          <p:grpSpPr bwMode="auto">
            <a:xfrm>
              <a:off x="3504" y="2928"/>
              <a:ext cx="528" cy="192"/>
              <a:chOff x="3264" y="2064"/>
              <a:chExt cx="528" cy="192"/>
            </a:xfrm>
          </p:grpSpPr>
          <p:sp>
            <p:nvSpPr>
              <p:cNvPr id="66736" name="Line 176"/>
              <p:cNvSpPr>
                <a:spLocks noChangeShapeType="1"/>
              </p:cNvSpPr>
              <p:nvPr/>
            </p:nvSpPr>
            <p:spPr bwMode="auto">
              <a:xfrm flipH="1">
                <a:off x="3264" y="2064"/>
                <a:ext cx="14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37" name="Line 177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66738" name="Oval 178" descr="再生纸"/>
            <p:cNvSpPr>
              <a:spLocks noChangeArrowheads="1"/>
            </p:cNvSpPr>
            <p:nvPr/>
          </p:nvSpPr>
          <p:spPr bwMode="auto">
            <a:xfrm>
              <a:off x="3312" y="312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66739" name="Oval 179" descr="再生纸"/>
            <p:cNvSpPr>
              <a:spLocks noChangeArrowheads="1"/>
            </p:cNvSpPr>
            <p:nvPr/>
          </p:nvSpPr>
          <p:spPr bwMode="auto">
            <a:xfrm>
              <a:off x="3936" y="312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i="1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66740" name="Rectangle 180" descr="再生纸"/>
            <p:cNvSpPr>
              <a:spLocks noChangeArrowheads="1"/>
            </p:cNvSpPr>
            <p:nvPr/>
          </p:nvSpPr>
          <p:spPr bwMode="auto">
            <a:xfrm>
              <a:off x="3888" y="225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66741" name="Line 181"/>
            <p:cNvSpPr>
              <a:spLocks noChangeShapeType="1"/>
            </p:cNvSpPr>
            <p:nvPr/>
          </p:nvSpPr>
          <p:spPr bwMode="auto">
            <a:xfrm flipH="1" flipV="1">
              <a:off x="3504" y="2400"/>
              <a:ext cx="43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42" name="Rectangle 182" descr="再生纸"/>
            <p:cNvSpPr>
              <a:spLocks noChangeArrowheads="1"/>
            </p:cNvSpPr>
            <p:nvPr/>
          </p:nvSpPr>
          <p:spPr bwMode="auto">
            <a:xfrm>
              <a:off x="1152" y="225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r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66743" name="Line 183"/>
            <p:cNvSpPr>
              <a:spLocks noChangeShapeType="1"/>
            </p:cNvSpPr>
            <p:nvPr/>
          </p:nvSpPr>
          <p:spPr bwMode="auto">
            <a:xfrm flipH="1">
              <a:off x="1536" y="2400"/>
              <a:ext cx="384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med" len="med"/>
              <a:tailEnd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44" name="Oval 184" descr="再生纸"/>
            <p:cNvSpPr>
              <a:spLocks noChangeArrowheads="1"/>
            </p:cNvSpPr>
            <p:nvPr/>
          </p:nvSpPr>
          <p:spPr bwMode="auto">
            <a:xfrm>
              <a:off x="321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82800" rIns="90000" bIns="4680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  <p:grpSp>
          <p:nvGrpSpPr>
            <p:cNvPr id="66767" name="Group 185"/>
            <p:cNvGrpSpPr>
              <a:grpSpLocks/>
            </p:cNvGrpSpPr>
            <p:nvPr/>
          </p:nvGrpSpPr>
          <p:grpSpPr bwMode="auto">
            <a:xfrm>
              <a:off x="3024" y="2496"/>
              <a:ext cx="672" cy="192"/>
              <a:chOff x="2976" y="2064"/>
              <a:chExt cx="672" cy="192"/>
            </a:xfrm>
          </p:grpSpPr>
          <p:sp>
            <p:nvSpPr>
              <p:cNvPr id="66746" name="Line 186"/>
              <p:cNvSpPr>
                <a:spLocks noChangeShapeType="1"/>
              </p:cNvSpPr>
              <p:nvPr/>
            </p:nvSpPr>
            <p:spPr bwMode="auto">
              <a:xfrm flipH="1">
                <a:off x="2976" y="206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47" name="Line 187"/>
              <p:cNvSpPr>
                <a:spLocks noChangeShapeType="1"/>
              </p:cNvSpPr>
              <p:nvPr/>
            </p:nvSpPr>
            <p:spPr bwMode="auto">
              <a:xfrm>
                <a:off x="3408" y="206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6768" name="Group 188"/>
          <p:cNvGrpSpPr>
            <a:grpSpLocks/>
          </p:cNvGrpSpPr>
          <p:nvPr/>
        </p:nvGrpSpPr>
        <p:grpSpPr bwMode="auto">
          <a:xfrm>
            <a:off x="2819400" y="2562244"/>
            <a:ext cx="1600200" cy="1524000"/>
            <a:chOff x="1824" y="1152"/>
            <a:chExt cx="1008" cy="960"/>
          </a:xfrm>
        </p:grpSpPr>
        <p:sp>
          <p:nvSpPr>
            <p:cNvPr id="66749" name="Rectangle 189" descr="白色大理石"/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50" name="Line 190"/>
            <p:cNvSpPr>
              <a:spLocks noChangeShapeType="1"/>
            </p:cNvSpPr>
            <p:nvPr/>
          </p:nvSpPr>
          <p:spPr bwMode="auto">
            <a:xfrm>
              <a:off x="2016" y="1248"/>
              <a:ext cx="624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51" name="Oval 191" descr="再生纸"/>
            <p:cNvSpPr>
              <a:spLocks noChangeArrowheads="1"/>
            </p:cNvSpPr>
            <p:nvPr/>
          </p:nvSpPr>
          <p:spPr bwMode="auto">
            <a:xfrm>
              <a:off x="2544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82800" rIns="90000" bIns="4680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</p:grpSp>
      <p:grpSp>
        <p:nvGrpSpPr>
          <p:cNvPr id="66769" name="Group 192"/>
          <p:cNvGrpSpPr>
            <a:grpSpLocks/>
          </p:cNvGrpSpPr>
          <p:nvPr/>
        </p:nvGrpSpPr>
        <p:grpSpPr bwMode="auto">
          <a:xfrm>
            <a:off x="3276600" y="4010044"/>
            <a:ext cx="1905000" cy="304800"/>
            <a:chOff x="2112" y="2064"/>
            <a:chExt cx="1200" cy="192"/>
          </a:xfrm>
        </p:grpSpPr>
        <p:sp>
          <p:nvSpPr>
            <p:cNvPr id="66753" name="Line 193"/>
            <p:cNvSpPr>
              <a:spLocks noChangeShapeType="1"/>
            </p:cNvSpPr>
            <p:nvPr/>
          </p:nvSpPr>
          <p:spPr bwMode="auto">
            <a:xfrm flipH="1">
              <a:off x="2112" y="2064"/>
              <a:ext cx="48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54" name="Line 194"/>
            <p:cNvSpPr>
              <a:spLocks noChangeShapeType="1"/>
            </p:cNvSpPr>
            <p:nvPr/>
          </p:nvSpPr>
          <p:spPr bwMode="auto">
            <a:xfrm>
              <a:off x="2784" y="2064"/>
              <a:ext cx="52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88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89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§4.3.4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二叉树的创建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6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6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4" grpId="0" autoUpdateAnimBg="0"/>
      <p:bldP spid="66564" grpId="1"/>
      <p:bldP spid="66608" grpId="0" autoUpdateAnimBg="0"/>
      <p:bldP spid="66613" grpId="0" autoUpdateAnimBg="0"/>
      <p:bldP spid="66614" grpId="0" autoUpdateAnimBg="0"/>
      <p:bldP spid="666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7286644" y="0"/>
            <a:ext cx="1851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§4.1.2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查找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934423"/>
            <a:ext cx="4214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查找</a:t>
            </a: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Searching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400" b="1" dirty="0" smtClean="0"/>
              <a:t>的定义：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745155" y="3741766"/>
            <a:ext cx="71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【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定义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】</a:t>
            </a:r>
            <a:r>
              <a:rPr lang="zh-CN" altLang="en-US" sz="2000" b="1" dirty="0" smtClean="0"/>
              <a:t>所</a:t>
            </a:r>
            <a:r>
              <a:rPr lang="zh-CN" altLang="en-US" sz="2000" b="1" dirty="0"/>
              <a:t>谓</a:t>
            </a:r>
            <a:r>
              <a:rPr lang="zh-CN" altLang="en-US" sz="2000" b="1" dirty="0">
                <a:solidFill>
                  <a:srgbClr val="0000FF"/>
                </a:solidFill>
              </a:rPr>
              <a:t>静态查找</a:t>
            </a:r>
            <a:r>
              <a:rPr lang="zh-CN" altLang="en-US" sz="2000" b="1" dirty="0"/>
              <a:t>，是指集合中的</a:t>
            </a:r>
            <a:r>
              <a:rPr lang="zh-CN" altLang="en-US" sz="2000" b="1" dirty="0">
                <a:solidFill>
                  <a:srgbClr val="0000FF"/>
                </a:solidFill>
              </a:rPr>
              <a:t>记录是固定</a:t>
            </a:r>
            <a:r>
              <a:rPr lang="zh-CN" altLang="en-US" sz="2000" b="1" dirty="0"/>
              <a:t>的，不涉及对记录的插入和删除操作，而仅仅是按关键字查找记录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所谓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动态查找</a:t>
            </a:r>
            <a:r>
              <a:rPr lang="zh-CN" altLang="en-US" sz="2000" b="1" dirty="0" smtClean="0"/>
              <a:t>，是指集合中的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记录是动态变化</a:t>
            </a:r>
            <a:r>
              <a:rPr lang="zh-CN" altLang="en-US" sz="2000" b="1" dirty="0" smtClean="0"/>
              <a:t>的，即记录可能要发生插入和删除操作。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816593" y="5313402"/>
            <a:ext cx="7267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查找</a:t>
            </a:r>
            <a:r>
              <a:rPr lang="zh-CN" altLang="en-US" sz="2000" b="1" dirty="0">
                <a:solidFill>
                  <a:srgbClr val="0000FF"/>
                </a:solidFill>
              </a:rPr>
              <a:t>的效率</a:t>
            </a:r>
            <a:r>
              <a:rPr lang="zh-CN" altLang="en-US" sz="2000" b="1" dirty="0"/>
              <a:t>主要用</a:t>
            </a:r>
            <a:r>
              <a:rPr lang="zh-CN" altLang="en-US" sz="2000" b="1" dirty="0" smtClean="0"/>
              <a:t>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平均查找长度</a:t>
            </a:r>
            <a:r>
              <a:rPr lang="zh-CN" altLang="en-US" sz="2000" b="1" dirty="0" smtClean="0"/>
              <a:t>”（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ASL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Average Search Length</a:t>
            </a:r>
            <a:r>
              <a:rPr lang="zh-CN" altLang="en-US" sz="2000" b="1" dirty="0" smtClean="0"/>
              <a:t>）来衡量。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816593" y="2884510"/>
            <a:ext cx="75762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zh-CN" sz="2000" b="1" dirty="0" smtClean="0"/>
              <a:t>查找</a:t>
            </a:r>
            <a:r>
              <a:rPr lang="zh-CN" altLang="zh-CN" sz="2000" b="1" dirty="0"/>
              <a:t>可分</a:t>
            </a:r>
            <a:r>
              <a:rPr lang="zh-CN" altLang="zh-CN" sz="2000" b="1" dirty="0">
                <a:solidFill>
                  <a:srgbClr val="0000FF"/>
                </a:solidFill>
              </a:rPr>
              <a:t>静态和动态</a:t>
            </a:r>
            <a:r>
              <a:rPr lang="zh-CN" altLang="zh-CN" sz="2000" b="1" dirty="0"/>
              <a:t>两种情况</a:t>
            </a:r>
            <a:r>
              <a:rPr lang="zh-CN" altLang="zh-CN" sz="2000" b="1" dirty="0" smtClean="0"/>
              <a:t>考虑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>
                <a:sym typeface="Wingdings" pitchFamily="2" charset="2"/>
              </a:rPr>
              <a:t>手段</a:t>
            </a:r>
            <a:r>
              <a:rPr lang="zh-CN" altLang="zh-CN" sz="2000" b="1" dirty="0" smtClean="0"/>
              <a:t>分为</a:t>
            </a:r>
            <a:r>
              <a:rPr lang="zh-CN" altLang="zh-CN" sz="2000" b="1" dirty="0"/>
              <a:t>利用</a:t>
            </a:r>
            <a:r>
              <a:rPr lang="zh-CN" altLang="zh-CN" sz="2000" b="1" dirty="0">
                <a:solidFill>
                  <a:srgbClr val="0000FF"/>
                </a:solidFill>
              </a:rPr>
              <a:t>比较</a:t>
            </a:r>
            <a:r>
              <a:rPr lang="zh-CN" altLang="zh-CN" sz="2000" b="1" dirty="0"/>
              <a:t>和利用</a:t>
            </a:r>
            <a:r>
              <a:rPr lang="zh-CN" altLang="zh-CN" sz="2000" b="1" dirty="0">
                <a:solidFill>
                  <a:srgbClr val="0000FF"/>
                </a:solidFill>
              </a:rPr>
              <a:t>映射</a:t>
            </a:r>
            <a:r>
              <a:rPr lang="zh-CN" altLang="zh-CN" sz="2000" b="1" dirty="0"/>
              <a:t>两种思路</a:t>
            </a:r>
            <a:endParaRPr lang="zh-CN" altLang="en-US" sz="2000" b="1" dirty="0"/>
          </a:p>
        </p:txBody>
      </p:sp>
      <p:sp>
        <p:nvSpPr>
          <p:cNvPr id="9" name="AutoShape 88" descr="再生纸"/>
          <p:cNvSpPr>
            <a:spLocks noChangeArrowheads="1"/>
          </p:cNvSpPr>
          <p:nvPr/>
        </p:nvSpPr>
        <p:spPr bwMode="auto">
          <a:xfrm>
            <a:off x="888057" y="1670081"/>
            <a:ext cx="7572375" cy="1000125"/>
          </a:xfrm>
          <a:prstGeom prst="roundRect">
            <a:avLst>
              <a:gd name="adj" fmla="val 1090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2000" b="1" dirty="0" smtClean="0"/>
              <a:t>        根据某个给定的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关键字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K</a:t>
            </a:r>
            <a:r>
              <a:rPr lang="zh-CN" altLang="en-US" sz="2000" b="1" dirty="0" smtClean="0"/>
              <a:t> ，从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集合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R</a:t>
            </a:r>
            <a:r>
              <a:rPr lang="zh-CN" altLang="en-US" sz="2000" b="1" dirty="0" smtClean="0"/>
              <a:t>中找出关键字与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K</a:t>
            </a:r>
            <a:r>
              <a:rPr lang="zh-CN" altLang="en-US" sz="2000" b="1" dirty="0" smtClean="0"/>
              <a:t>相同的记录，这个过程称为“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查找</a:t>
            </a:r>
            <a:r>
              <a:rPr lang="zh-CN" altLang="en-US" sz="2000" b="1" dirty="0" smtClean="0"/>
              <a:t>”。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380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5918" y="2023040"/>
            <a:ext cx="40719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itchFamily="18" charset="0"/>
              </a:rPr>
              <a:t>typedef</a:t>
            </a: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itchFamily="18" charset="0"/>
              </a:rPr>
              <a:t>struct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</a:rPr>
              <a:t>LNode</a:t>
            </a:r>
            <a:r>
              <a:rPr lang="en-US" altLang="zh-CN" b="1" dirty="0" smtClean="0">
                <a:latin typeface="Times New Roman" pitchFamily="18" charset="0"/>
              </a:rPr>
              <a:t> *</a:t>
            </a:r>
            <a:r>
              <a:rPr lang="en-US" altLang="zh-CN" b="1" dirty="0" err="1" smtClean="0">
                <a:latin typeface="Times New Roman" pitchFamily="18" charset="0"/>
              </a:rPr>
              <a:t>PtrToLNode</a:t>
            </a:r>
            <a:r>
              <a:rPr lang="en-US" altLang="zh-CN" b="1" dirty="0" smtClean="0">
                <a:latin typeface="Times New Roman" pitchFamily="18" charset="0"/>
              </a:rPr>
              <a:t>;</a:t>
            </a:r>
          </a:p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itchFamily="18" charset="0"/>
              </a:rPr>
              <a:t>struct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</a:rPr>
              <a:t>LNode</a:t>
            </a:r>
            <a:r>
              <a:rPr lang="en-US" altLang="zh-CN" b="1" dirty="0" smtClean="0">
                <a:latin typeface="Times New Roman" pitchFamily="18" charset="0"/>
              </a:rPr>
              <a:t>{ </a:t>
            </a:r>
            <a:endParaRPr lang="zh-CN" altLang="zh-CN" b="1" dirty="0" smtClean="0">
              <a:latin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en-US" altLang="zh-CN" b="1" dirty="0" err="1" smtClean="0">
                <a:latin typeface="Times New Roman" pitchFamily="18" charset="0"/>
              </a:rPr>
              <a:t>ElementType</a:t>
            </a:r>
            <a:r>
              <a:rPr lang="en-US" altLang="zh-CN" b="1" dirty="0" smtClean="0">
                <a:latin typeface="Times New Roman" pitchFamily="18" charset="0"/>
              </a:rPr>
              <a:t>  Data[MAXSIZE];   </a:t>
            </a:r>
            <a:endParaRPr lang="zh-CN" altLang="zh-CN" b="1" dirty="0" smtClean="0">
              <a:latin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</a:rPr>
              <a:t>    Position  Last;</a:t>
            </a:r>
            <a:endParaRPr lang="zh-CN" altLang="zh-CN" b="1" dirty="0" smtClean="0">
              <a:latin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</a:rPr>
              <a:t>}; </a:t>
            </a:r>
          </a:p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itchFamily="18" charset="0"/>
              </a:rPr>
              <a:t>typedef</a:t>
            </a: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en-US" altLang="zh-CN" b="1" dirty="0" err="1" smtClean="0">
                <a:latin typeface="Times New Roman" pitchFamily="18" charset="0"/>
              </a:rPr>
              <a:t>PtrToLNode</a:t>
            </a:r>
            <a:r>
              <a:rPr lang="en-US" altLang="zh-CN" b="1" dirty="0" smtClean="0">
                <a:latin typeface="Times New Roman" pitchFamily="18" charset="0"/>
              </a:rPr>
              <a:t> List;</a:t>
            </a:r>
          </a:p>
        </p:txBody>
      </p:sp>
      <p:sp>
        <p:nvSpPr>
          <p:cNvPr id="3" name="矩形 2"/>
          <p:cNvSpPr/>
          <p:nvPr/>
        </p:nvSpPr>
        <p:spPr>
          <a:xfrm>
            <a:off x="1785918" y="4277995"/>
            <a:ext cx="63579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itchFamily="18" charset="0"/>
              </a:rPr>
              <a:t>typedef</a:t>
            </a: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itchFamily="18" charset="0"/>
              </a:rPr>
              <a:t>struct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</a:rPr>
              <a:t>LNode</a:t>
            </a:r>
            <a:r>
              <a:rPr lang="en-US" altLang="zh-CN" b="1" dirty="0" smtClean="0">
                <a:latin typeface="Times New Roman" pitchFamily="18" charset="0"/>
              </a:rPr>
              <a:t> *</a:t>
            </a:r>
            <a:r>
              <a:rPr lang="en-US" altLang="zh-CN" b="1" dirty="0" err="1" smtClean="0">
                <a:latin typeface="Times New Roman" pitchFamily="18" charset="0"/>
              </a:rPr>
              <a:t>PtrToLNode</a:t>
            </a:r>
            <a:r>
              <a:rPr lang="en-US" altLang="zh-CN" b="1" dirty="0" smtClean="0">
                <a:latin typeface="Times New Roman" pitchFamily="18" charset="0"/>
              </a:rPr>
              <a:t>;</a:t>
            </a:r>
          </a:p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itchFamily="18" charset="0"/>
              </a:rPr>
              <a:t>struct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</a:rPr>
              <a:t>LNode</a:t>
            </a:r>
            <a:r>
              <a:rPr lang="en-US" altLang="zh-CN" b="1" dirty="0" smtClean="0">
                <a:latin typeface="Times New Roman" pitchFamily="18" charset="0"/>
              </a:rPr>
              <a:t>{ </a:t>
            </a:r>
            <a:endParaRPr lang="zh-CN" altLang="zh-CN" b="1" dirty="0" smtClean="0">
              <a:latin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</a:rPr>
              <a:t>       </a:t>
            </a:r>
            <a:r>
              <a:rPr lang="en-US" altLang="zh-CN" b="1" dirty="0" err="1" smtClean="0">
                <a:latin typeface="Times New Roman" pitchFamily="18" charset="0"/>
              </a:rPr>
              <a:t>ElementType</a:t>
            </a:r>
            <a:r>
              <a:rPr lang="en-US" altLang="zh-CN" b="1" dirty="0" smtClean="0">
                <a:latin typeface="Times New Roman" pitchFamily="18" charset="0"/>
              </a:rPr>
              <a:t>  Data;   </a:t>
            </a:r>
            <a:endParaRPr lang="zh-CN" altLang="en-US" b="1" dirty="0" smtClean="0">
              <a:latin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</a:rPr>
              <a:t>       </a:t>
            </a:r>
            <a:r>
              <a:rPr lang="en-US" altLang="zh-CN" b="1" dirty="0" err="1" smtClean="0">
                <a:latin typeface="Times New Roman" pitchFamily="18" charset="0"/>
              </a:rPr>
              <a:t>PtrToLNode</a:t>
            </a:r>
            <a:r>
              <a:rPr lang="en-US" altLang="zh-CN" b="1" dirty="0" smtClean="0">
                <a:latin typeface="Times New Roman" pitchFamily="18" charset="0"/>
              </a:rPr>
              <a:t> Next;</a:t>
            </a:r>
            <a:endParaRPr lang="zh-CN" altLang="en-US" b="1" dirty="0" smtClean="0">
              <a:latin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</a:rPr>
              <a:t>}; </a:t>
            </a:r>
          </a:p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itchFamily="18" charset="0"/>
              </a:rPr>
              <a:t>typedef</a:t>
            </a: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en-US" altLang="zh-CN" b="1" dirty="0" err="1" smtClean="0">
                <a:latin typeface="Times New Roman" pitchFamily="18" charset="0"/>
              </a:rPr>
              <a:t>PtrToLNode</a:t>
            </a:r>
            <a:r>
              <a:rPr lang="en-US" altLang="zh-CN" b="1" dirty="0" smtClean="0">
                <a:latin typeface="Times New Roman" pitchFamily="18" charset="0"/>
              </a:rPr>
              <a:t> Position;</a:t>
            </a:r>
          </a:p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itchFamily="18" charset="0"/>
              </a:rPr>
              <a:t>typedef</a:t>
            </a: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en-US" altLang="zh-CN" b="1" dirty="0" err="1" smtClean="0">
                <a:latin typeface="Times New Roman" pitchFamily="18" charset="0"/>
              </a:rPr>
              <a:t>PtrToLNode</a:t>
            </a:r>
            <a:r>
              <a:rPr lang="en-US" altLang="zh-CN" b="1" dirty="0" smtClean="0">
                <a:latin typeface="Times New Roman" pitchFamily="18" charset="0"/>
              </a:rPr>
              <a:t> List;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786" y="1668967"/>
            <a:ext cx="4065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zh-CN" sz="2000" b="1" dirty="0" smtClean="0"/>
              <a:t>线性表</a:t>
            </a:r>
            <a:r>
              <a:rPr lang="zh-CN" altLang="zh-CN" sz="2000" b="1" dirty="0"/>
              <a:t>的</a:t>
            </a:r>
            <a:r>
              <a:rPr lang="zh-CN" altLang="zh-CN" sz="2000" b="1" dirty="0">
                <a:solidFill>
                  <a:srgbClr val="0000FF"/>
                </a:solidFill>
              </a:rPr>
              <a:t>数组</a:t>
            </a:r>
            <a:r>
              <a:rPr lang="zh-CN" altLang="zh-CN" sz="2000" b="1" dirty="0"/>
              <a:t>存储结构的</a:t>
            </a:r>
            <a:r>
              <a:rPr lang="zh-CN" altLang="zh-CN" sz="2000" b="1" dirty="0" smtClean="0"/>
              <a:t>定义</a:t>
            </a:r>
            <a:r>
              <a:rPr lang="zh-CN" altLang="en-US" sz="2000" b="1" dirty="0" smtClean="0"/>
              <a:t>：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792215" y="3908946"/>
            <a:ext cx="4065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zh-CN" sz="2000" b="1" dirty="0" smtClean="0"/>
              <a:t>线性表</a:t>
            </a:r>
            <a:r>
              <a:rPr lang="zh-CN" altLang="zh-CN" sz="2000" b="1" dirty="0"/>
              <a:t>的</a:t>
            </a:r>
            <a:r>
              <a:rPr lang="zh-CN" altLang="zh-CN" sz="2000" b="1" dirty="0">
                <a:solidFill>
                  <a:srgbClr val="0000FF"/>
                </a:solidFill>
              </a:rPr>
              <a:t>链表</a:t>
            </a:r>
            <a:r>
              <a:rPr lang="zh-CN" altLang="zh-CN" sz="2000" b="1" dirty="0"/>
              <a:t>存储结构的</a:t>
            </a:r>
            <a:r>
              <a:rPr lang="zh-CN" altLang="zh-CN" sz="2000" b="1" dirty="0" smtClean="0"/>
              <a:t>定义</a:t>
            </a:r>
            <a:r>
              <a:rPr lang="zh-CN" altLang="en-US" sz="2000" b="1" dirty="0" smtClean="0"/>
              <a:t>：</a:t>
            </a:r>
            <a:endParaRPr lang="zh-CN" altLang="en-US" sz="2000" b="1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286644" y="0"/>
            <a:ext cx="1851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§4.1.2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查找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7664" y="907798"/>
            <a:ext cx="735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静态查找</a:t>
            </a:r>
            <a:r>
              <a:rPr lang="zh-CN" altLang="en-US" sz="2400" b="1" dirty="0" smtClean="0"/>
              <a:t>：通常是从一个线性表中查找数据元素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41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8430" y="883776"/>
            <a:ext cx="2504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方法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：顺序查找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4480" y="5343599"/>
            <a:ext cx="5075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顺序查找算法的时间复杂度为</a:t>
            </a:r>
            <a:r>
              <a:rPr lang="en-US" altLang="zh-CN" sz="2400" b="1" i="1" dirty="0">
                <a:solidFill>
                  <a:srgbClr val="0000FF"/>
                </a:solidFill>
              </a:rPr>
              <a:t>O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</a:rPr>
              <a:t>)</a:t>
            </a:r>
            <a:r>
              <a:rPr lang="zh-CN" altLang="zh-CN" sz="2400" b="1" dirty="0"/>
              <a:t>。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286644" y="0"/>
            <a:ext cx="1851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§4.1.2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查找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40048"/>
              </p:ext>
            </p:extLst>
          </p:nvPr>
        </p:nvGraphicFramePr>
        <p:xfrm>
          <a:off x="285720" y="1628823"/>
          <a:ext cx="8501122" cy="2143140"/>
        </p:xfrm>
        <a:graphic>
          <a:graphicData uri="http://schemas.openxmlformats.org/drawingml/2006/table">
            <a:tbl>
              <a:tblPr/>
              <a:tblGrid>
                <a:gridCol w="850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Position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SequentialSearch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( List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Tbl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ElementType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K 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在顺序存储的表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Tbl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中查找关键字为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的数据元素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Position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Tbl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-&gt;Data[0] = K; /*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建立哨兵*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for(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Tbl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-&gt;Last;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Tbl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-&gt;Data[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] != K;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--);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return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查找成功返回数据元素所在单元下标；查找不成功返回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0 */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}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AutoShape 87"/>
          <p:cNvSpPr>
            <a:spLocks noChangeArrowheads="1"/>
          </p:cNvSpPr>
          <p:nvPr/>
        </p:nvSpPr>
        <p:spPr bwMode="auto">
          <a:xfrm>
            <a:off x="1500166" y="3843401"/>
            <a:ext cx="3500461" cy="928693"/>
          </a:xfrm>
          <a:prstGeom prst="wedgeEllipseCallout">
            <a:avLst>
              <a:gd name="adj1" fmla="val -33736"/>
              <a:gd name="adj2" fmla="val -18245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 kern="100" dirty="0" smtClean="0">
                <a:latin typeface="Courier New"/>
                <a:cs typeface="Times New Roman"/>
              </a:rPr>
              <a:t>下标为</a:t>
            </a:r>
            <a:r>
              <a:rPr lang="en-US" altLang="zh-CN" sz="2000" b="1" kern="100" dirty="0" smtClean="0">
                <a:latin typeface="Courier New"/>
                <a:cs typeface="Times New Roman"/>
              </a:rPr>
              <a:t>0</a:t>
            </a:r>
            <a:r>
              <a:rPr lang="zh-CN" altLang="en-US" sz="2000" b="1" kern="100" dirty="0" smtClean="0">
                <a:latin typeface="Courier New"/>
                <a:cs typeface="Times New Roman"/>
              </a:rPr>
              <a:t>的存储空间是临时工作空间</a:t>
            </a:r>
            <a:endParaRPr lang="en-US" altLang="zh-CN" sz="2000" b="1" i="1" dirty="0">
              <a:latin typeface="Times New Roman" pitchFamily="18" charset="0"/>
            </a:endParaRPr>
          </a:p>
        </p:txBody>
      </p:sp>
      <p:sp>
        <p:nvSpPr>
          <p:cNvPr id="12" name="AutoShape 87"/>
          <p:cNvSpPr>
            <a:spLocks noChangeArrowheads="1"/>
          </p:cNvSpPr>
          <p:nvPr/>
        </p:nvSpPr>
        <p:spPr bwMode="auto">
          <a:xfrm>
            <a:off x="4071934" y="4343467"/>
            <a:ext cx="3714776" cy="642942"/>
          </a:xfrm>
          <a:prstGeom prst="wedgeEllipseCallout">
            <a:avLst>
              <a:gd name="adj1" fmla="val -30403"/>
              <a:gd name="adj2" fmla="val -27835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kern="100" dirty="0" smtClean="0">
                <a:latin typeface="Courier New"/>
                <a:cs typeface="Times New Roman"/>
              </a:rPr>
              <a:t>是否需要 </a:t>
            </a:r>
            <a:r>
              <a:rPr lang="en-US" sz="2000" b="1" kern="100" dirty="0" err="1" smtClean="0">
                <a:latin typeface="Courier New"/>
                <a:cs typeface="Times New Roman"/>
              </a:rPr>
              <a:t>i</a:t>
            </a:r>
            <a:r>
              <a:rPr lang="en-US" sz="2000" b="1" kern="100" dirty="0" smtClean="0">
                <a:latin typeface="Courier New"/>
                <a:cs typeface="Times New Roman"/>
              </a:rPr>
              <a:t>&gt;=0</a:t>
            </a:r>
            <a:r>
              <a:rPr lang="zh-CN" altLang="en-US" sz="2000" b="1" kern="100" dirty="0" smtClean="0">
                <a:latin typeface="Courier New"/>
                <a:cs typeface="Times New Roman"/>
              </a:rPr>
              <a:t>？</a:t>
            </a:r>
            <a:endParaRPr lang="en-US" altLang="zh-CN" sz="2000" b="1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 autoUpdateAnimBg="0"/>
      <p:bldP spid="11" grpId="1" animBg="1"/>
      <p:bldP spid="12" grpId="0" animBg="1" autoUpdateAnimBg="0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922808"/>
            <a:ext cx="2504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方法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：二分查找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224" y="1601710"/>
            <a:ext cx="7215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zh-CN" sz="2000" b="1" dirty="0" smtClean="0"/>
              <a:t>当</a:t>
            </a:r>
            <a:r>
              <a:rPr lang="zh-CN" altLang="zh-CN" sz="2000" b="1" dirty="0"/>
              <a:t>线性表中数据元素是</a:t>
            </a:r>
            <a:r>
              <a:rPr lang="zh-CN" altLang="zh-CN" sz="2000" b="1" dirty="0">
                <a:solidFill>
                  <a:srgbClr val="0000FF"/>
                </a:solidFill>
              </a:rPr>
              <a:t>按大小排列存放</a:t>
            </a:r>
            <a:r>
              <a:rPr lang="zh-CN" altLang="zh-CN" sz="2000" b="1" dirty="0" smtClean="0"/>
              <a:t>时</a:t>
            </a:r>
            <a:r>
              <a:rPr lang="zh-CN" altLang="en-US" sz="2000" b="1" dirty="0" smtClean="0"/>
              <a:t>，</a:t>
            </a:r>
            <a:r>
              <a:rPr lang="zh-CN" altLang="zh-CN" sz="2000" b="1" dirty="0"/>
              <a:t>可以改进顺序查找算法，以得到更高效率的新</a:t>
            </a:r>
            <a:r>
              <a:rPr lang="zh-CN" altLang="zh-CN" sz="2000" b="1" dirty="0" smtClean="0"/>
              <a:t>算法</a:t>
            </a:r>
            <a:r>
              <a:rPr lang="en-US" altLang="zh-CN" sz="2000" b="1" dirty="0" smtClean="0"/>
              <a:t>----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二分法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折半查找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286644" y="0"/>
            <a:ext cx="1851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§4.1.2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查找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57224" y="2458966"/>
            <a:ext cx="7572428" cy="1323439"/>
            <a:chOff x="857224" y="2214554"/>
            <a:chExt cx="7572428" cy="1323439"/>
          </a:xfrm>
        </p:grpSpPr>
        <p:sp>
          <p:nvSpPr>
            <p:cNvPr id="30722" name="Rectangle 2"/>
            <p:cNvSpPr>
              <a:spLocks noChangeArrowheads="1"/>
            </p:cNvSpPr>
            <p:nvPr/>
          </p:nvSpPr>
          <p:spPr bwMode="auto">
            <a:xfrm>
              <a:off x="857224" y="2214554"/>
              <a:ext cx="7572428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schemeClr val="hlink"/>
                  </a:solidFill>
                  <a:sym typeface="Wingdings" pitchFamily="2" charset="2"/>
                </a:rPr>
                <a:t> 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假设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个数据元素的关键字满足有序（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从小到大或从大到小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）</a:t>
              </a:r>
              <a:endPara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v"/>
              </a:pPr>
              <a:endPara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v"/>
              </a:pPr>
              <a:endPara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</a:t>
              </a:r>
              <a:r>
                <a:rPr lang="zh-CN" altLang="en-US" sz="20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并且是连续存放（</a:t>
              </a:r>
              <a:r>
                <a:rPr lang="zh-CN" altLang="en-US" sz="2000" b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数组</a:t>
              </a:r>
              <a:r>
                <a:rPr lang="zh-CN" altLang="en-US" sz="20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），那么可以进行二分查找。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30721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86051" y="2649027"/>
              <a:ext cx="2214578" cy="422783"/>
            </a:xfrm>
            <a:prstGeom prst="rect">
              <a:avLst/>
            </a:prstGeom>
            <a:noFill/>
          </p:spPr>
        </p:pic>
      </p:grp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857224" y="4102040"/>
            <a:ext cx="721523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hlink"/>
                </a:solidFill>
                <a:sym typeface="Wingdings" pitchFamily="2" charset="2"/>
              </a:rPr>
              <a:t>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二分查找是每次在要查找的数据集合中取出中间元素关键字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="1" baseline="-25000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mid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与要查找的关键字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进行比较，根据比较结果确定是否要进一步查找。当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="1" baseline="-25000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mid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=K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，查找成功；否则，将在</a:t>
            </a:r>
            <a:r>
              <a:rPr lang="en-US" altLang="zh-CN" sz="20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mid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的左半部分（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="1" baseline="-25000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mid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&gt;K 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）或者右半部分（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="1" baseline="-25000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mid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&lt;K 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）继续下一步查找。以此类推，每步的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查找范围都将是上一次的一半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000" b="1" dirty="0" smtClean="0">
                <a:latin typeface="Arial" pitchFamily="34" charset="0"/>
                <a:ea typeface="宋体" pitchFamily="2" charset="-122"/>
              </a:rPr>
              <a:t> 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20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7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8418" y="777329"/>
            <a:ext cx="684304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[</a:t>
            </a:r>
            <a:r>
              <a:rPr lang="zh-CN" altLang="en-US" sz="2000" b="1" dirty="0">
                <a:solidFill>
                  <a:srgbClr val="0000FF"/>
                </a:solidFill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</a:rPr>
              <a:t>4.1] </a:t>
            </a:r>
            <a:r>
              <a:rPr lang="zh-CN" altLang="en-US" sz="2000" b="1" dirty="0"/>
              <a:t>假设有</a:t>
            </a:r>
            <a:r>
              <a:rPr lang="en-US" altLang="zh-CN" sz="2000" b="1" dirty="0"/>
              <a:t>13</a:t>
            </a:r>
            <a:r>
              <a:rPr lang="zh-CN" altLang="en-US" sz="2000" b="1" dirty="0"/>
              <a:t>个数据元素，它们的关键字</a:t>
            </a:r>
            <a:r>
              <a:rPr lang="zh-CN" altLang="en-US" sz="2000" b="1" dirty="0" smtClean="0"/>
              <a:t>为  </a:t>
            </a:r>
            <a:r>
              <a:rPr lang="en-US" altLang="zh-CN" sz="2000" b="1" dirty="0" smtClean="0"/>
              <a:t>51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202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321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45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98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501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226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39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368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444</a:t>
            </a:r>
            <a:r>
              <a:rPr lang="zh-CN" altLang="en-US" sz="2000" b="1" dirty="0"/>
              <a:t>。若按</a:t>
            </a:r>
            <a:r>
              <a:rPr lang="zh-CN" altLang="en-US" sz="2000" b="1" dirty="0">
                <a:solidFill>
                  <a:srgbClr val="0000FF"/>
                </a:solidFill>
              </a:rPr>
              <a:t>关键字由小到大顺序存放这</a:t>
            </a:r>
            <a:r>
              <a:rPr lang="en-US" altLang="zh-CN" sz="2000" b="1" dirty="0">
                <a:solidFill>
                  <a:srgbClr val="0000FF"/>
                </a:solidFill>
              </a:rPr>
              <a:t>13</a:t>
            </a:r>
            <a:r>
              <a:rPr lang="zh-CN" altLang="en-US" sz="2000" b="1" dirty="0">
                <a:solidFill>
                  <a:srgbClr val="0000FF"/>
                </a:solidFill>
              </a:rPr>
              <a:t>个数</a:t>
            </a:r>
            <a:r>
              <a:rPr lang="zh-CN" altLang="en-US" sz="2000" b="1" dirty="0"/>
              <a:t>，二分</a:t>
            </a:r>
            <a:r>
              <a:rPr lang="zh-CN" altLang="en-US" sz="2000" b="1" dirty="0">
                <a:solidFill>
                  <a:srgbClr val="0000FF"/>
                </a:solidFill>
              </a:rPr>
              <a:t>查找关健字为</a:t>
            </a:r>
            <a:r>
              <a:rPr lang="en-US" altLang="zh-CN" sz="2000" b="1" dirty="0">
                <a:solidFill>
                  <a:srgbClr val="0000FF"/>
                </a:solidFill>
              </a:rPr>
              <a:t>444</a:t>
            </a:r>
            <a:r>
              <a:rPr lang="zh-CN" altLang="en-US" sz="2000" b="1" dirty="0"/>
              <a:t>的数据元素过程如下：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286644" y="0"/>
            <a:ext cx="1851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§4.1.2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查找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81872"/>
              </p:ext>
            </p:extLst>
          </p:nvPr>
        </p:nvGraphicFramePr>
        <p:xfrm>
          <a:off x="1188352" y="2492896"/>
          <a:ext cx="6572295" cy="1097286"/>
        </p:xfrm>
        <a:graphic>
          <a:graphicData uri="http://schemas.openxmlformats.org/drawingml/2006/table">
            <a:tbl>
              <a:tblPr/>
              <a:tblGrid>
                <a:gridCol w="56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6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8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8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6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1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39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45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51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98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100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202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226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321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368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444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501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417" name="Picture 3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228" y="2921524"/>
            <a:ext cx="71438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8" name="Picture 3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0186" y="2992962"/>
            <a:ext cx="714380" cy="88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32020" y="2992962"/>
            <a:ext cx="883318" cy="97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357158" y="4140655"/>
            <a:ext cx="7215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ym typeface="Wingdings" pitchFamily="2" charset="2"/>
              </a:rPr>
              <a:t> 1</a:t>
            </a:r>
            <a:r>
              <a:rPr lang="zh-CN" altLang="en-US" sz="2000" b="1" dirty="0" smtClean="0">
                <a:sym typeface="Wingdings" pitchFamily="2" charset="2"/>
              </a:rPr>
              <a:t>、</a:t>
            </a:r>
            <a:r>
              <a:rPr lang="en-US" altLang="zh-CN" sz="2000" b="1" dirty="0" smtClean="0">
                <a:sym typeface="Wingdings" pitchFamily="2" charset="2"/>
              </a:rPr>
              <a:t>left = 1, right = 13; mid = (1+13)/2 = 7:  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100 &lt; 444</a:t>
            </a:r>
            <a:r>
              <a:rPr lang="en-US" altLang="zh-CN" sz="2000" b="1" dirty="0" smtClean="0">
                <a:sym typeface="Wingdings" pitchFamily="2" charset="2"/>
              </a:rPr>
              <a:t>;</a:t>
            </a:r>
            <a:endParaRPr lang="zh-CN" altLang="en-US" sz="2000" b="1" dirty="0"/>
          </a:p>
        </p:txBody>
      </p:sp>
      <p:sp>
        <p:nvSpPr>
          <p:cNvPr id="17" name="矩形 16"/>
          <p:cNvSpPr/>
          <p:nvPr/>
        </p:nvSpPr>
        <p:spPr>
          <a:xfrm>
            <a:off x="357158" y="4640721"/>
            <a:ext cx="7858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ym typeface="Wingdings" pitchFamily="2" charset="2"/>
              </a:rPr>
              <a:t> 2</a:t>
            </a:r>
            <a:r>
              <a:rPr lang="zh-CN" altLang="en-US" sz="2000" b="1" dirty="0" smtClean="0">
                <a:sym typeface="Wingdings" pitchFamily="2" charset="2"/>
              </a:rPr>
              <a:t>、</a:t>
            </a:r>
            <a:r>
              <a:rPr lang="en-US" altLang="zh-CN" sz="2000" b="1" dirty="0" smtClean="0">
                <a:sym typeface="Wingdings" pitchFamily="2" charset="2"/>
              </a:rPr>
              <a:t>left = mid+1=8,  right = 13; mid = (8+13)/2 = 10:  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321 &lt; 444</a:t>
            </a:r>
            <a:r>
              <a:rPr lang="en-US" altLang="zh-CN" sz="2000" b="1" dirty="0" smtClean="0">
                <a:sym typeface="Wingdings" pitchFamily="2" charset="2"/>
              </a:rPr>
              <a:t>;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357158" y="5140787"/>
            <a:ext cx="84296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ym typeface="Wingdings" pitchFamily="2" charset="2"/>
              </a:rPr>
              <a:t> 3</a:t>
            </a:r>
            <a:r>
              <a:rPr lang="zh-CN" altLang="en-US" sz="2000" b="1" dirty="0" smtClean="0">
                <a:sym typeface="Wingdings" pitchFamily="2" charset="2"/>
              </a:rPr>
              <a:t>、</a:t>
            </a:r>
            <a:r>
              <a:rPr lang="en-US" altLang="zh-CN" sz="2000" b="1" dirty="0" smtClean="0">
                <a:sym typeface="Wingdings" pitchFamily="2" charset="2"/>
              </a:rPr>
              <a:t>left = mid+1=11,  right = 13; mid = (11+13)/2 = 12:  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444 = 444 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itchFamily="2" charset="2"/>
              </a:rPr>
              <a:t>查找结束</a:t>
            </a:r>
            <a:r>
              <a:rPr lang="en-US" altLang="zh-CN" sz="2000" b="1" dirty="0" smtClean="0">
                <a:sym typeface="Wingdings" pitchFamily="2" charset="2"/>
              </a:rPr>
              <a:t>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733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0.38611 -0.000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18403 -0.0025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湘潭大学2">
  <a:themeElements>
    <a:clrScheme name="湘潭大学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湘潭大学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湘潭大学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湘潭大学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湘潭大学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湘潭大学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湘潭大学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湘潭大学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湘潭大学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湘潭大学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湘潭大学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湘潭大学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湘潭大学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湘潭大学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5320</Words>
  <Application>Microsoft Office PowerPoint</Application>
  <PresentationFormat>全屏显示(4:3)</PresentationFormat>
  <Paragraphs>1058</Paragraphs>
  <Slides>40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60" baseType="lpstr">
      <vt:lpstr>Courier</vt:lpstr>
      <vt:lpstr>MS Hei</vt:lpstr>
      <vt:lpstr>仿宋</vt:lpstr>
      <vt:lpstr>黑体</vt:lpstr>
      <vt:lpstr>楷体_GB2312</vt:lpstr>
      <vt:lpstr>宋体</vt:lpstr>
      <vt:lpstr>Arial</vt:lpstr>
      <vt:lpstr>Arial Black</vt:lpstr>
      <vt:lpstr>Calibri</vt:lpstr>
      <vt:lpstr>Courier New</vt:lpstr>
      <vt:lpstr>Symbol</vt:lpstr>
      <vt:lpstr>Times New Roman</vt:lpstr>
      <vt:lpstr>Webdings</vt:lpstr>
      <vt:lpstr>Wingdings</vt:lpstr>
      <vt:lpstr>Wingdings 2</vt:lpstr>
      <vt:lpstr>Wingdings 3</vt:lpstr>
      <vt:lpstr>Office 主题</vt:lpstr>
      <vt:lpstr>湘潭大学2</vt:lpstr>
      <vt:lpstr>公式</vt:lpstr>
      <vt:lpstr>剪辑</vt:lpstr>
      <vt:lpstr>PowerPoint 演示文稿</vt:lpstr>
      <vt:lpstr>第四章 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朱江</dc:creator>
  <cp:lastModifiedBy>朱 江</cp:lastModifiedBy>
  <cp:revision>162</cp:revision>
  <dcterms:modified xsi:type="dcterms:W3CDTF">2020-04-21T01:53:30Z</dcterms:modified>
</cp:coreProperties>
</file>