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audio3.wav" ContentType="audio/x-wav"/>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2" r:id="rId2"/>
    <p:sldId id="256" r:id="rId3"/>
    <p:sldId id="287" r:id="rId4"/>
    <p:sldId id="288" r:id="rId5"/>
    <p:sldId id="305" r:id="rId6"/>
    <p:sldId id="306" r:id="rId7"/>
    <p:sldId id="303" r:id="rId8"/>
    <p:sldId id="259" r:id="rId9"/>
    <p:sldId id="307" r:id="rId10"/>
    <p:sldId id="301" r:id="rId11"/>
    <p:sldId id="260" r:id="rId12"/>
    <p:sldId id="289" r:id="rId13"/>
    <p:sldId id="264" r:id="rId14"/>
    <p:sldId id="308" r:id="rId15"/>
    <p:sldId id="265" r:id="rId16"/>
    <p:sldId id="267" r:id="rId17"/>
    <p:sldId id="304" r:id="rId18"/>
    <p:sldId id="268" r:id="rId19"/>
    <p:sldId id="269" r:id="rId20"/>
    <p:sldId id="291" r:id="rId21"/>
    <p:sldId id="271" r:id="rId22"/>
    <p:sldId id="309" r:id="rId23"/>
    <p:sldId id="310" r:id="rId24"/>
    <p:sldId id="311" r:id="rId25"/>
    <p:sldId id="272" r:id="rId26"/>
    <p:sldId id="273" r:id="rId27"/>
    <p:sldId id="274" r:id="rId28"/>
    <p:sldId id="294" r:id="rId29"/>
    <p:sldId id="275" r:id="rId30"/>
    <p:sldId id="281" r:id="rId31"/>
    <p:sldId id="295" r:id="rId32"/>
    <p:sldId id="312" r:id="rId33"/>
    <p:sldId id="296" r:id="rId34"/>
    <p:sldId id="282" r:id="rId35"/>
    <p:sldId id="298" r:id="rId36"/>
    <p:sldId id="299" r:id="rId37"/>
    <p:sldId id="313" r:id="rId38"/>
    <p:sldId id="314" r:id="rId39"/>
    <p:sldId id="31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122"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357563"/>
            <a:ext cx="4035425" cy="2627312"/>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p:nvPr>
        </p:nvSpPr>
        <p:spPr>
          <a:xfrm>
            <a:off x="684213" y="1814513"/>
            <a:ext cx="7772400" cy="1470025"/>
          </a:xfrm>
        </p:spPr>
        <p:txBody>
          <a:bodyPr/>
          <a:lstStyle>
            <a:lvl1pPr>
              <a:defRPr/>
            </a:lvl1pPr>
          </a:lstStyle>
          <a:p>
            <a:pPr lvl="0"/>
            <a:r>
              <a:rPr lang="zh-CN" altLang="en-US" noProof="0" smtClean="0"/>
              <a:t>单击此处编辑母版标题样式</a:t>
            </a:r>
          </a:p>
        </p:txBody>
      </p:sp>
      <p:pic>
        <p:nvPicPr>
          <p:cNvPr id="5124" name="Picture 4"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33375"/>
            <a:ext cx="1103312" cy="1103313"/>
          </a:xfrm>
          <a:prstGeom prst="rect">
            <a:avLst/>
          </a:prstGeom>
          <a:noFill/>
          <a:extLst>
            <a:ext uri="{909E8E84-426E-40DD-AFC4-6F175D3DCCD1}">
              <a14:hiddenFill xmlns:a14="http://schemas.microsoft.com/office/drawing/2010/main">
                <a:solidFill>
                  <a:srgbClr val="FFFFFF"/>
                </a:solidFill>
              </a14:hiddenFill>
            </a:ext>
          </a:extLst>
        </p:spPr>
      </p:pic>
      <p:sp>
        <p:nvSpPr>
          <p:cNvPr id="5125" name="Line 5"/>
          <p:cNvSpPr>
            <a:spLocks noChangeShapeType="1"/>
          </p:cNvSpPr>
          <p:nvPr/>
        </p:nvSpPr>
        <p:spPr bwMode="auto">
          <a:xfrm>
            <a:off x="457200" y="1470025"/>
            <a:ext cx="83820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126" name="Picture 6" descr="图片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0" y="6165850"/>
            <a:ext cx="38100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28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071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255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Tree>
    <p:extLst>
      <p:ext uri="{BB962C8B-B14F-4D97-AF65-F5344CB8AC3E}">
        <p14:creationId xmlns:p14="http://schemas.microsoft.com/office/powerpoint/2010/main" val="147255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8121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664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1985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6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21021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05610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763713" y="274638"/>
            <a:ext cx="69135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0" name="Picture 4" descr="图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333375"/>
            <a:ext cx="1103312" cy="1103313"/>
          </a:xfrm>
          <a:prstGeom prst="rect">
            <a:avLst/>
          </a:prstGeom>
          <a:noFill/>
          <a:extLst>
            <a:ext uri="{909E8E84-426E-40DD-AFC4-6F175D3DCCD1}">
              <a14:hiddenFill xmlns:a14="http://schemas.microsoft.com/office/drawing/2010/main">
                <a:solidFill>
                  <a:srgbClr val="FFFFFF"/>
                </a:solidFill>
              </a14:hiddenFill>
            </a:ext>
          </a:extLst>
        </p:spPr>
      </p:pic>
      <p:sp>
        <p:nvSpPr>
          <p:cNvPr id="4101" name="Line 5"/>
          <p:cNvSpPr>
            <a:spLocks noChangeShapeType="1"/>
          </p:cNvSpPr>
          <p:nvPr/>
        </p:nvSpPr>
        <p:spPr bwMode="auto">
          <a:xfrm>
            <a:off x="457200" y="1470025"/>
            <a:ext cx="83820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316481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audio" Target="../media/audio9.wav"/><Relationship Id="rId13" Type="http://schemas.openxmlformats.org/officeDocument/2006/relationships/oleObject" Target="../embeddings/oleObject5.bin"/><Relationship Id="rId3" Type="http://schemas.openxmlformats.org/officeDocument/2006/relationships/audio" Target="../media/audio4.wav"/><Relationship Id="rId7" Type="http://schemas.openxmlformats.org/officeDocument/2006/relationships/audio" Target="../media/audio8.wav"/><Relationship Id="rId12"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audio" Target="../media/audio7.wav"/><Relationship Id="rId11" Type="http://schemas.openxmlformats.org/officeDocument/2006/relationships/image" Target="../media/image7.wmf"/><Relationship Id="rId5" Type="http://schemas.openxmlformats.org/officeDocument/2006/relationships/audio" Target="../media/audio6.wav"/><Relationship Id="rId10" Type="http://schemas.openxmlformats.org/officeDocument/2006/relationships/oleObject" Target="../embeddings/oleObject3.bin"/><Relationship Id="rId4" Type="http://schemas.openxmlformats.org/officeDocument/2006/relationships/audio" Target="../media/audio2.wav"/><Relationship Id="rId9" Type="http://schemas.openxmlformats.org/officeDocument/2006/relationships/audio" Target="../media/audio10.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audio" Target="../media/audio9.wav"/><Relationship Id="rId3" Type="http://schemas.openxmlformats.org/officeDocument/2006/relationships/audio" Target="../media/audio4.wav"/><Relationship Id="rId7"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audio" Target="../media/audio10.wav"/><Relationship Id="rId5" Type="http://schemas.openxmlformats.org/officeDocument/2006/relationships/audio" Target="../media/audio6.wav"/><Relationship Id="rId10" Type="http://schemas.openxmlformats.org/officeDocument/2006/relationships/image" Target="../media/image7.wmf"/><Relationship Id="rId4" Type="http://schemas.openxmlformats.org/officeDocument/2006/relationships/audio" Target="../media/audio7.wav"/><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audio" Target="../media/audio6.wav"/><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jpeg"/><Relationship Id="rId5" Type="http://schemas.openxmlformats.org/officeDocument/2006/relationships/image" Target="../media/image5.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6.wav"/><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oleObject" Target="../embeddings/oleObject11.bin"/><Relationship Id="rId4" Type="http://schemas.openxmlformats.org/officeDocument/2006/relationships/audio" Target="../media/audio11.wav"/></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solidFill>
                  <a:schemeClr val="tx1">
                    <a:lumMod val="75000"/>
                    <a:lumOff val="25000"/>
                  </a:schemeClr>
                </a:solidFill>
              </a:rPr>
              <a:t>Review</a:t>
            </a:r>
            <a:endParaRPr lang="zh-CN" altLang="en-US" dirty="0">
              <a:solidFill>
                <a:schemeClr val="tx1">
                  <a:lumMod val="75000"/>
                  <a:lumOff val="25000"/>
                </a:schemeClr>
              </a:solidFill>
            </a:endParaRPr>
          </a:p>
        </p:txBody>
      </p:sp>
      <p:sp>
        <p:nvSpPr>
          <p:cNvPr id="3" name="内容占位符 2"/>
          <p:cNvSpPr>
            <a:spLocks noGrp="1"/>
          </p:cNvSpPr>
          <p:nvPr>
            <p:ph idx="1"/>
          </p:nvPr>
        </p:nvSpPr>
        <p:spPr>
          <a:xfrm>
            <a:off x="822325" y="1844675"/>
            <a:ext cx="7543800" cy="4022725"/>
          </a:xfrm>
        </p:spPr>
        <p:txBody>
          <a:bodyPr/>
          <a:lstStyle/>
          <a:p>
            <a:pPr eaLnBrk="1" hangingPunct="1">
              <a:buFont typeface="Wingdings" panose="05000000000000000000" pitchFamily="2" charset="2"/>
              <a:buChar char="Ø"/>
            </a:pPr>
            <a:r>
              <a:rPr lang="zh-CN" altLang="en-US" sz="3200" dirty="0" smtClean="0"/>
              <a:t>队列</a:t>
            </a:r>
            <a:endParaRPr lang="en-US" altLang="zh-CN" sz="3200" dirty="0" smtClean="0"/>
          </a:p>
          <a:p>
            <a:pPr lvl="1" eaLnBrk="1" hangingPunct="1">
              <a:buFont typeface="Wingdings" panose="05000000000000000000" pitchFamily="2" charset="2"/>
              <a:buChar char="Ø"/>
            </a:pPr>
            <a:r>
              <a:rPr lang="zh-CN" altLang="en-US" sz="2800" dirty="0" smtClean="0"/>
              <a:t>先进先出</a:t>
            </a:r>
            <a:endParaRPr lang="en-US" altLang="zh-CN" sz="2800" dirty="0" smtClean="0"/>
          </a:p>
          <a:p>
            <a:pPr lvl="1" eaLnBrk="1" hangingPunct="1">
              <a:buFont typeface="Wingdings" panose="05000000000000000000" pitchFamily="2" charset="2"/>
              <a:buChar char="Ø"/>
            </a:pPr>
            <a:r>
              <a:rPr lang="zh-CN" altLang="en-US" sz="2800" dirty="0" smtClean="0"/>
              <a:t>设想：</a:t>
            </a:r>
            <a:endParaRPr lang="en-US" altLang="zh-CN" sz="2800" dirty="0" smtClean="0"/>
          </a:p>
          <a:p>
            <a:pPr lvl="2" eaLnBrk="1" hangingPunct="1">
              <a:buFont typeface="Wingdings" panose="05000000000000000000" pitchFamily="2" charset="2"/>
              <a:buChar char="Ø"/>
            </a:pPr>
            <a:r>
              <a:rPr lang="zh-CN" altLang="en-US" sz="2400" dirty="0" smtClean="0"/>
              <a:t>发送到打印机的文档放到队列中，如果希望先打印重要的或短的文档？</a:t>
            </a:r>
            <a:endParaRPr lang="en-US" altLang="zh-CN" sz="2400" dirty="0" smtClean="0"/>
          </a:p>
          <a:p>
            <a:pPr lvl="2" eaLnBrk="1" hangingPunct="1">
              <a:buFont typeface="Wingdings" panose="05000000000000000000" pitchFamily="2" charset="2"/>
              <a:buChar char="Ø"/>
            </a:pPr>
            <a:r>
              <a:rPr lang="zh-CN" altLang="en-US" sz="2400" dirty="0" smtClean="0"/>
              <a:t>操作系统调度程序使用队列，重要的或短的作业能优先吗？</a:t>
            </a:r>
          </a:p>
        </p:txBody>
      </p:sp>
    </p:spTree>
    <p:extLst>
      <p:ext uri="{BB962C8B-B14F-4D97-AF65-F5344CB8AC3E}">
        <p14:creationId xmlns:p14="http://schemas.microsoft.com/office/powerpoint/2010/main" val="74447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2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23528" y="476672"/>
            <a:ext cx="8424936"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lang="zh-CN" altLang="en-US" sz="2800" b="1" dirty="0" smtClean="0">
                <a:solidFill>
                  <a:srgbClr val="0070C0"/>
                </a:solidFill>
                <a:sym typeface="Wingdings" pitchFamily="2" charset="2"/>
              </a:rPr>
              <a:t>类型名称</a:t>
            </a:r>
            <a:r>
              <a:rPr kumimoji="0" lang="zh-CN" sz="2800" b="1" i="0" u="none" strike="noStrike" cap="none" normalizeH="0" baseline="0" dirty="0" smtClean="0">
                <a:ln>
                  <a:noFill/>
                </a:ln>
                <a:solidFill>
                  <a:schemeClr val="tx1"/>
                </a:solidFill>
                <a:effectLst/>
                <a:latin typeface="Courier"/>
                <a:ea typeface="宋体" pitchFamily="2" charset="-122"/>
                <a:cs typeface="Times New Roman" pitchFamily="18" charset="0"/>
              </a:rPr>
              <a:t>：</a:t>
            </a:r>
            <a:r>
              <a:rPr kumimoji="0" lang="zh-CN" sz="2400" b="1" i="0" u="none" strike="noStrike" cap="none" normalizeH="0" baseline="0" dirty="0" smtClean="0">
                <a:ln>
                  <a:noFill/>
                </a:ln>
                <a:solidFill>
                  <a:srgbClr val="0000FF"/>
                </a:solidFill>
                <a:effectLst/>
                <a:latin typeface="Courier"/>
                <a:ea typeface="宋体" pitchFamily="2" charset="-122"/>
                <a:cs typeface="Times New Roman" pitchFamily="18" charset="0"/>
              </a:rPr>
              <a:t>最大堆</a:t>
            </a:r>
            <a:r>
              <a:rPr kumimoji="0" lang="zh-CN" sz="2400" b="1" i="0" u="none" strike="noStrike" cap="none" normalizeH="0" baseline="0" dirty="0" smtClean="0">
                <a:ln>
                  <a:noFill/>
                </a:ln>
                <a:solidFill>
                  <a:schemeClr val="tx1"/>
                </a:solidFill>
                <a:effectLst/>
                <a:latin typeface="Courier"/>
                <a:ea typeface="宋体" pitchFamily="2" charset="-122"/>
                <a:cs typeface="Times New Roman" pitchFamily="18" charset="0"/>
              </a:rPr>
              <a:t>（</a:t>
            </a:r>
            <a:r>
              <a:rPr kumimoji="0" lang="en-US" altLang="zh-CN" sz="2400" b="1" i="0" u="none" strike="noStrike" cap="none" normalizeH="0" baseline="0" dirty="0" err="1" smtClean="0">
                <a:ln>
                  <a:noFill/>
                </a:ln>
                <a:solidFill>
                  <a:srgbClr val="0000FF"/>
                </a:solidFill>
                <a:effectLst/>
                <a:latin typeface="Calibri" pitchFamily="34" charset="0"/>
                <a:ea typeface="Courier"/>
                <a:cs typeface="Times New Roman" pitchFamily="18" charset="0"/>
              </a:rPr>
              <a:t>MaxHeap</a:t>
            </a:r>
            <a:r>
              <a:rPr kumimoji="0" lang="zh-CN" altLang="en-US" sz="2400" b="1" i="0" u="none" strike="noStrike" cap="none" normalizeH="0" baseline="0" dirty="0" smtClean="0">
                <a:ln>
                  <a:noFill/>
                </a:ln>
                <a:solidFill>
                  <a:schemeClr val="tx1"/>
                </a:solidFill>
                <a:effectLst/>
                <a:latin typeface="Courier"/>
                <a:ea typeface="宋体" pitchFamily="2" charset="-122"/>
                <a:cs typeface="Times New Roman" pitchFamily="18" charset="0"/>
              </a:rPr>
              <a:t>）</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zh-CN" altLang="en-US" sz="2800" b="1" dirty="0">
                <a:solidFill>
                  <a:srgbClr val="0070C0"/>
                </a:solidFill>
                <a:sym typeface="Wingdings" pitchFamily="2" charset="2"/>
              </a:rPr>
              <a:t>数据对象集</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一个有</a:t>
            </a: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N&gt;0</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个元素的最大堆</a:t>
            </a: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是一棵</a:t>
            </a:r>
            <a:r>
              <a:rPr kumimoji="0" lang="zh-CN" altLang="en-US" sz="22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完全</a:t>
            </a:r>
            <a:r>
              <a:rPr kumimoji="0" lang="zh-CN" altLang="en-US" sz="22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二叉树</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，每个结点上的元素值</a:t>
            </a:r>
            <a:r>
              <a:rPr kumimoji="0" lang="zh-CN" altLang="en-US" sz="22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不小于</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其子结点元素的值。</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zh-CN" altLang="en-US" sz="2800" b="1" dirty="0">
                <a:solidFill>
                  <a:srgbClr val="0070C0"/>
                </a:solidFill>
                <a:sym typeface="Wingdings" pitchFamily="2" charset="2"/>
              </a:rPr>
              <a:t>操作集</a:t>
            </a:r>
            <a:r>
              <a:rPr kumimoji="0" lang="zh-CN" altLang="en-US" sz="2400" b="1" i="0" u="none" strike="noStrike" cap="none" normalizeH="0" baseline="0" dirty="0" smtClean="0">
                <a:ln>
                  <a:noFill/>
                </a:ln>
                <a:solidFill>
                  <a:schemeClr val="tx1"/>
                </a:solidFill>
                <a:effectLst/>
                <a:latin typeface="Courier"/>
                <a:ea typeface="宋体" pitchFamily="2" charset="-122"/>
                <a:cs typeface="Times New Roman" pitchFamily="18" charset="0"/>
              </a:rPr>
              <a:t>：</a:t>
            </a:r>
            <a:r>
              <a:rPr kumimoji="0" lang="zh-CN" altLang="en-US" sz="2200" b="1" i="0" u="none" strike="noStrike" cap="none" normalizeH="0" baseline="0" dirty="0" smtClean="0">
                <a:ln>
                  <a:noFill/>
                </a:ln>
                <a:solidFill>
                  <a:schemeClr val="tx1"/>
                </a:solidFill>
                <a:effectLst/>
                <a:latin typeface="Courier"/>
                <a:ea typeface="宋体" pitchFamily="2" charset="-122"/>
                <a:cs typeface="Times New Roman" pitchFamily="18" charset="0"/>
              </a:rPr>
              <a:t>对于任意最多有</a:t>
            </a:r>
            <a:r>
              <a:rPr kumimoji="0" lang="en-US" altLang="zh-CN" sz="2200" b="1" i="0" u="none" strike="noStrike" cap="none" normalizeH="0" baseline="0" dirty="0" err="1" smtClean="0">
                <a:ln>
                  <a:noFill/>
                </a:ln>
                <a:solidFill>
                  <a:schemeClr val="tx1"/>
                </a:solidFill>
                <a:effectLst/>
                <a:latin typeface="Calibri" pitchFamily="34" charset="0"/>
                <a:ea typeface="Courier"/>
                <a:cs typeface="Times New Roman" pitchFamily="18" charset="0"/>
              </a:rPr>
              <a:t>MaxSize</a:t>
            </a:r>
            <a:r>
              <a:rPr kumimoji="0" lang="zh-CN" altLang="en-US" sz="2200" b="1" i="0" u="none" strike="noStrike" cap="none" normalizeH="0" baseline="0" dirty="0" smtClean="0">
                <a:ln>
                  <a:noFill/>
                </a:ln>
                <a:solidFill>
                  <a:schemeClr val="tx1"/>
                </a:solidFill>
                <a:effectLst/>
                <a:latin typeface="Courier"/>
                <a:ea typeface="宋体" pitchFamily="2" charset="-122"/>
                <a:cs typeface="Times New Roman" pitchFamily="18" charset="0"/>
              </a:rPr>
              <a:t>个元素的最大堆</a:t>
            </a:r>
            <a:r>
              <a:rPr kumimoji="0" lang="en-US" altLang="zh-CN" sz="2200" b="1" i="0" u="none" strike="noStrike" cap="none" normalizeH="0" baseline="0" dirty="0" smtClean="0">
                <a:ln>
                  <a:noFill/>
                </a:ln>
                <a:solidFill>
                  <a:schemeClr val="tx1"/>
                </a:solidFill>
                <a:effectLst/>
                <a:latin typeface="Calibri" pitchFamily="34" charset="0"/>
                <a:ea typeface="Courier"/>
                <a:cs typeface="Times New Roman" pitchFamily="18" charset="0"/>
              </a:rPr>
              <a:t>H </a:t>
            </a:r>
            <a:r>
              <a:rPr kumimoji="0" lang="en-US" altLang="zh-CN" sz="2200" b="1" i="0" u="none" strike="noStrike" cap="none" normalizeH="0" baseline="0" dirty="0" smtClean="0">
                <a:ln>
                  <a:noFill/>
                </a:ln>
                <a:solidFill>
                  <a:schemeClr val="tx1"/>
                </a:solidFill>
                <a:effectLst/>
                <a:latin typeface="Courier"/>
                <a:ea typeface="宋体" pitchFamily="2" charset="-122"/>
                <a:cs typeface="Times New Roman" pitchFamily="18" charset="0"/>
                <a:sym typeface="Symbol" pitchFamily="18" charset="2"/>
              </a:rPr>
              <a:t></a:t>
            </a:r>
            <a:r>
              <a:rPr kumimoji="0" lang="en-US" altLang="zh-CN" sz="2200" b="1" i="0" u="none" strike="noStrike" cap="none" normalizeH="0" baseline="0" dirty="0" smtClean="0">
                <a:ln>
                  <a:noFill/>
                </a:ln>
                <a:solidFill>
                  <a:schemeClr val="tx1"/>
                </a:solidFill>
                <a:effectLst/>
                <a:latin typeface="Calibri" pitchFamily="34" charset="0"/>
                <a:ea typeface="Courier"/>
                <a:cs typeface="Times New Roman" pitchFamily="18" charset="0"/>
              </a:rPr>
              <a:t> </a:t>
            </a:r>
            <a:r>
              <a:rPr kumimoji="0" lang="en-US" altLang="zh-CN" sz="2200" b="1" i="0" u="none" strike="noStrike" cap="none" normalizeH="0" baseline="0" dirty="0" err="1" smtClean="0">
                <a:ln>
                  <a:noFill/>
                </a:ln>
                <a:solidFill>
                  <a:schemeClr val="tx1"/>
                </a:solidFill>
                <a:effectLst/>
                <a:latin typeface="Calibri" pitchFamily="34" charset="0"/>
                <a:ea typeface="Courier"/>
                <a:cs typeface="Times New Roman" pitchFamily="18" charset="0"/>
              </a:rPr>
              <a:t>MaxHeap</a:t>
            </a:r>
            <a:r>
              <a:rPr kumimoji="0" lang="zh-CN" altLang="en-US" sz="2200" b="1" i="0" u="none" strike="noStrike" cap="none" normalizeH="0" baseline="0" dirty="0" smtClean="0">
                <a:ln>
                  <a:noFill/>
                </a:ln>
                <a:solidFill>
                  <a:schemeClr val="tx1"/>
                </a:solidFill>
                <a:effectLst/>
                <a:latin typeface="Courier"/>
                <a:ea typeface="宋体" pitchFamily="2" charset="-122"/>
                <a:cs typeface="Times New Roman" pitchFamily="18" charset="0"/>
                <a:sym typeface="Symbol" pitchFamily="18" charset="2"/>
              </a:rPr>
              <a:t>，元素 </a:t>
            </a:r>
            <a:r>
              <a:rPr kumimoji="0" lang="en-US" altLang="zh-CN" sz="2200" b="1" i="0" u="none" strike="noStrike" cap="none" normalizeH="0" baseline="0" dirty="0" smtClean="0">
                <a:ln>
                  <a:noFill/>
                </a:ln>
                <a:solidFill>
                  <a:schemeClr val="tx1"/>
                </a:solidFill>
                <a:effectLst/>
                <a:latin typeface="Calibri" pitchFamily="34" charset="0"/>
                <a:ea typeface="Courier"/>
                <a:cs typeface="Times New Roman" pitchFamily="18" charset="0"/>
                <a:sym typeface="Symbol" pitchFamily="18" charset="2"/>
              </a:rPr>
              <a:t>X </a:t>
            </a:r>
            <a:r>
              <a:rPr kumimoji="0" lang="en-US" altLang="zh-CN" sz="2200" b="1" i="0" u="none" strike="noStrike" cap="none" normalizeH="0" baseline="0" dirty="0" smtClean="0">
                <a:ln>
                  <a:noFill/>
                </a:ln>
                <a:solidFill>
                  <a:schemeClr val="tx1"/>
                </a:solidFill>
                <a:effectLst/>
                <a:latin typeface="Courier"/>
                <a:ea typeface="宋体" pitchFamily="2" charset="-122"/>
                <a:cs typeface="Times New Roman" pitchFamily="18" charset="0"/>
                <a:sym typeface="Symbol" pitchFamily="18" charset="2"/>
              </a:rPr>
              <a:t></a:t>
            </a:r>
            <a:r>
              <a:rPr kumimoji="0" lang="en-US" altLang="zh-CN" sz="2200" b="1" i="0" u="none" strike="noStrike" cap="none" normalizeH="0" baseline="0" dirty="0" smtClean="0">
                <a:ln>
                  <a:noFill/>
                </a:ln>
                <a:solidFill>
                  <a:schemeClr val="tx1"/>
                </a:solidFill>
                <a:effectLst/>
                <a:latin typeface="Calibri" pitchFamily="34" charset="0"/>
                <a:ea typeface="Courier"/>
                <a:cs typeface="Times New Roman" pitchFamily="18" charset="0"/>
              </a:rPr>
              <a:t> </a:t>
            </a:r>
            <a:r>
              <a:rPr kumimoji="0" lang="en-US" altLang="zh-CN" sz="2200" b="1" i="0" u="none" strike="noStrike" cap="none" normalizeH="0" baseline="0" dirty="0" err="1" smtClean="0">
                <a:ln>
                  <a:noFill/>
                </a:ln>
                <a:solidFill>
                  <a:schemeClr val="tx1"/>
                </a:solidFill>
                <a:effectLst/>
                <a:latin typeface="Calibri" pitchFamily="34" charset="0"/>
                <a:ea typeface="Courier"/>
                <a:cs typeface="Times New Roman" pitchFamily="18" charset="0"/>
              </a:rPr>
              <a:t>ElementType</a:t>
            </a:r>
            <a:r>
              <a:rPr kumimoji="0" lang="zh-CN" altLang="en-US" sz="2200" b="1" i="0" u="none" strike="noStrike" cap="none" normalizeH="0" baseline="0" dirty="0" smtClean="0">
                <a:ln>
                  <a:noFill/>
                </a:ln>
                <a:solidFill>
                  <a:schemeClr val="tx1"/>
                </a:solidFill>
                <a:effectLst/>
                <a:latin typeface="Courier"/>
                <a:ea typeface="宋体" pitchFamily="2" charset="-122"/>
                <a:cs typeface="Times New Roman" pitchFamily="18" charset="0"/>
                <a:sym typeface="Symbol" pitchFamily="18" charset="2"/>
              </a:rPr>
              <a:t>，主要操作有：</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tab pos="457200" algn="l"/>
              </a:tabLst>
            </a:pPr>
            <a:r>
              <a:rPr lang="en-US" altLang="zh-CN" sz="2400" b="1" dirty="0" err="1" smtClean="0">
                <a:solidFill>
                  <a:srgbClr val="0000FF"/>
                </a:solidFill>
                <a:latin typeface="Calibri" pitchFamily="34" charset="0"/>
                <a:ea typeface="Courier"/>
                <a:cs typeface="Times New Roman" pitchFamily="18" charset="0"/>
                <a:sym typeface="Symbol" pitchFamily="18" charset="2"/>
              </a:rPr>
              <a:t>MaxHeap</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CreateHeap</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int</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MaxSize</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kumimoji="0" lang="zh-CN" altLang="en-US" sz="24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创建空的最大堆</a:t>
            </a:r>
            <a:r>
              <a:rPr lang="zh-CN" altLang="en-US" sz="2200" b="1" dirty="0" smtClean="0">
                <a:latin typeface="Courier"/>
                <a:ea typeface="宋体" pitchFamily="2" charset="-122"/>
                <a:cs typeface="宋体" pitchFamily="2" charset="-122"/>
                <a:sym typeface="Symbol" pitchFamily="18" charset="2"/>
              </a:rPr>
              <a:t>，其最大长度为</a:t>
            </a:r>
            <a:r>
              <a:rPr lang="en-US" altLang="zh-CN" sz="2200" b="1" dirty="0" err="1" smtClean="0">
                <a:latin typeface="Calibri" pitchFamily="34" charset="0"/>
                <a:ea typeface="Courier"/>
                <a:cs typeface="宋体" pitchFamily="2" charset="-122"/>
                <a:sym typeface="Symbol" pitchFamily="18" charset="2"/>
              </a:rPr>
              <a:t>MaxSize</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tab pos="457200" algn="l"/>
              </a:tabLst>
            </a:pPr>
            <a:r>
              <a:rPr lang="en-US" altLang="zh-CN" sz="2400" b="1" dirty="0" err="1" smtClean="0">
                <a:solidFill>
                  <a:srgbClr val="0000FF"/>
                </a:solidFill>
                <a:latin typeface="Calibri" pitchFamily="34" charset="0"/>
                <a:ea typeface="Courier"/>
                <a:cs typeface="Times New Roman" pitchFamily="18" charset="0"/>
                <a:sym typeface="Symbol" pitchFamily="18" charset="2"/>
              </a:rPr>
              <a:t>bool</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IsFull</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MaxHeap</a:t>
            </a:r>
            <a:r>
              <a:rPr lang="en-US" altLang="zh-CN" sz="2400" b="1" dirty="0" smtClean="0">
                <a:solidFill>
                  <a:srgbClr val="0000FF"/>
                </a:solidFill>
                <a:latin typeface="Calibri" pitchFamily="34" charset="0"/>
                <a:ea typeface="Courier"/>
                <a:cs typeface="Times New Roman" pitchFamily="18" charset="0"/>
                <a:sym typeface="Symbol" pitchFamily="18" charset="2"/>
              </a:rPr>
              <a:t> H )</a:t>
            </a:r>
            <a:r>
              <a:rPr kumimoji="0" lang="zh-CN" altLang="en-US" sz="24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判断最大堆</a:t>
            </a:r>
            <a:r>
              <a:rPr kumimoji="0" lang="en-US" altLang="zh-CN" sz="2200" b="1" i="0" u="none" strike="noStrike" cap="none" normalizeH="0" baseline="0" dirty="0" smtClean="0">
                <a:ln>
                  <a:noFill/>
                </a:ln>
                <a:solidFill>
                  <a:schemeClr val="tx1"/>
                </a:solidFill>
                <a:effectLst/>
                <a:latin typeface="Calibri" pitchFamily="34" charset="0"/>
                <a:ea typeface="Courier"/>
                <a:cs typeface="宋体" pitchFamily="2" charset="-122"/>
                <a:sym typeface="Symbol" pitchFamily="18" charset="2"/>
              </a:rPr>
              <a:t>H</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是否已满，若是返回</a:t>
            </a:r>
            <a:r>
              <a:rPr lang="en-US" altLang="zh-CN" sz="2200" b="1" dirty="0" smtClean="0">
                <a:latin typeface="Calibri" pitchFamily="34" charset="0"/>
                <a:ea typeface="Courier"/>
                <a:cs typeface="宋体" pitchFamily="2" charset="-122"/>
                <a:sym typeface="Symbol" pitchFamily="18" charset="2"/>
              </a:rPr>
              <a:t>true</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，否则返回</a:t>
            </a:r>
            <a:r>
              <a:rPr lang="en-US" altLang="zh-CN" sz="2200" b="1" dirty="0" smtClean="0">
                <a:latin typeface="Calibri" pitchFamily="34" charset="0"/>
                <a:ea typeface="Courier"/>
                <a:cs typeface="宋体" pitchFamily="2" charset="-122"/>
                <a:sym typeface="Symbol" pitchFamily="18" charset="2"/>
              </a:rPr>
              <a:t>false</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tab pos="457200" algn="l"/>
              </a:tabLst>
            </a:pPr>
            <a:r>
              <a:rPr lang="en-US" altLang="zh-CN" sz="2400" b="1" dirty="0" err="1" smtClean="0">
                <a:solidFill>
                  <a:srgbClr val="0000FF"/>
                </a:solidFill>
                <a:latin typeface="Calibri" pitchFamily="34" charset="0"/>
                <a:ea typeface="Courier"/>
                <a:cs typeface="Times New Roman" pitchFamily="18" charset="0"/>
                <a:sym typeface="Symbol" pitchFamily="18" charset="2"/>
              </a:rPr>
              <a:t>bool</a:t>
            </a:r>
            <a:r>
              <a:rPr lang="en-US" altLang="zh-CN" sz="2400" b="1" dirty="0" smtClean="0">
                <a:solidFill>
                  <a:srgbClr val="0000FF"/>
                </a:solidFill>
                <a:latin typeface="Calibri" pitchFamily="34" charset="0"/>
                <a:ea typeface="Courier"/>
                <a:cs typeface="Times New Roman" pitchFamily="18" charset="0"/>
                <a:sym typeface="Symbol" pitchFamily="18" charset="2"/>
              </a:rPr>
              <a:t> Insert( </a:t>
            </a:r>
            <a:r>
              <a:rPr lang="en-US" altLang="zh-CN" sz="2400" b="1" dirty="0" err="1" smtClean="0">
                <a:solidFill>
                  <a:srgbClr val="0000FF"/>
                </a:solidFill>
                <a:latin typeface="Calibri" pitchFamily="34" charset="0"/>
                <a:ea typeface="Courier"/>
                <a:cs typeface="Times New Roman" pitchFamily="18" charset="0"/>
                <a:sym typeface="Symbol" pitchFamily="18" charset="2"/>
              </a:rPr>
              <a:t>MaxHeap</a:t>
            </a:r>
            <a:r>
              <a:rPr lang="en-US" altLang="zh-CN" sz="2400" b="1" dirty="0" smtClean="0">
                <a:solidFill>
                  <a:srgbClr val="0000FF"/>
                </a:solidFill>
                <a:latin typeface="Calibri" pitchFamily="34" charset="0"/>
                <a:ea typeface="Courier"/>
                <a:cs typeface="Times New Roman" pitchFamily="18" charset="0"/>
                <a:sym typeface="Symbol" pitchFamily="18" charset="2"/>
              </a:rPr>
              <a:t> H, </a:t>
            </a:r>
            <a:r>
              <a:rPr lang="en-US" altLang="zh-CN" sz="2400" b="1" dirty="0" err="1" smtClean="0">
                <a:solidFill>
                  <a:srgbClr val="0000FF"/>
                </a:solidFill>
                <a:latin typeface="Calibri" pitchFamily="34" charset="0"/>
                <a:ea typeface="Courier"/>
                <a:cs typeface="Times New Roman" pitchFamily="18" charset="0"/>
                <a:sym typeface="Symbol" pitchFamily="18" charset="2"/>
              </a:rPr>
              <a:t>ElementType</a:t>
            </a:r>
            <a:r>
              <a:rPr lang="en-US" altLang="zh-CN" sz="2400" b="1" dirty="0" smtClean="0">
                <a:solidFill>
                  <a:srgbClr val="0000FF"/>
                </a:solidFill>
                <a:latin typeface="Calibri" pitchFamily="34" charset="0"/>
                <a:ea typeface="Courier"/>
                <a:cs typeface="Times New Roman" pitchFamily="18" charset="0"/>
                <a:sym typeface="Symbol" pitchFamily="18" charset="2"/>
              </a:rPr>
              <a:t> X )</a:t>
            </a:r>
            <a:r>
              <a:rPr kumimoji="0" lang="zh-CN" altLang="en-US" sz="24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将元素</a:t>
            </a:r>
            <a:r>
              <a:rPr kumimoji="0" lang="en-US" altLang="zh-CN" sz="2200" b="1" i="0" u="none" strike="noStrike" cap="none" normalizeH="0" baseline="0" dirty="0" smtClean="0">
                <a:ln>
                  <a:noFill/>
                </a:ln>
                <a:solidFill>
                  <a:schemeClr val="tx1"/>
                </a:solidFill>
                <a:effectLst/>
                <a:latin typeface="Calibri" pitchFamily="34" charset="0"/>
                <a:ea typeface="Courier"/>
                <a:cs typeface="宋体" pitchFamily="2" charset="-122"/>
                <a:sym typeface="Symbol" pitchFamily="18" charset="2"/>
              </a:rPr>
              <a:t>X</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插入最大堆</a:t>
            </a:r>
            <a:r>
              <a:rPr kumimoji="0" lang="en-US" altLang="zh-CN" sz="2200" b="1" i="0" u="none" strike="noStrike" cap="none" normalizeH="0" baseline="0" dirty="0" smtClean="0">
                <a:ln>
                  <a:noFill/>
                </a:ln>
                <a:solidFill>
                  <a:schemeClr val="tx1"/>
                </a:solidFill>
                <a:effectLst/>
                <a:latin typeface="Calibri" pitchFamily="34" charset="0"/>
                <a:ea typeface="Courier"/>
                <a:cs typeface="宋体" pitchFamily="2" charset="-122"/>
                <a:sym typeface="Symbol" pitchFamily="18" charset="2"/>
              </a:rPr>
              <a:t>H</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。若堆已满，返回</a:t>
            </a:r>
            <a:r>
              <a:rPr lang="en-US" altLang="zh-CN" sz="2200" b="1" dirty="0" smtClean="0">
                <a:latin typeface="Calibri" pitchFamily="34" charset="0"/>
                <a:ea typeface="Courier"/>
                <a:cs typeface="宋体" pitchFamily="2" charset="-122"/>
                <a:sym typeface="Symbol" pitchFamily="18" charset="2"/>
              </a:rPr>
              <a:t>false</a:t>
            </a:r>
            <a:r>
              <a:rPr lang="zh-CN" altLang="en-US" sz="2200" b="1" dirty="0" smtClean="0">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否则将</a:t>
            </a:r>
            <a:r>
              <a:rPr lang="en-US" altLang="zh-CN" sz="2200" b="1" dirty="0" smtClean="0">
                <a:latin typeface="Calibri" pitchFamily="34" charset="0"/>
                <a:ea typeface="Courier"/>
                <a:cs typeface="宋体" pitchFamily="2" charset="-122"/>
                <a:sym typeface="Symbol" pitchFamily="18" charset="2"/>
              </a:rPr>
              <a:t>X</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插入到堆</a:t>
            </a:r>
            <a:r>
              <a:rPr lang="en-US" altLang="zh-CN" sz="2200" b="1" dirty="0" smtClean="0">
                <a:latin typeface="Calibri" pitchFamily="34" charset="0"/>
                <a:ea typeface="Courier"/>
                <a:cs typeface="宋体" pitchFamily="2" charset="-122"/>
                <a:sym typeface="Symbol" pitchFamily="18" charset="2"/>
              </a:rPr>
              <a:t>H</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并返回</a:t>
            </a:r>
            <a:r>
              <a:rPr lang="en-US" altLang="zh-CN" sz="2200" b="1" dirty="0" smtClean="0">
                <a:latin typeface="Calibri" pitchFamily="34" charset="0"/>
                <a:ea typeface="Courier"/>
                <a:cs typeface="宋体" pitchFamily="2" charset="-122"/>
                <a:sym typeface="Symbol" pitchFamily="18" charset="2"/>
              </a:rPr>
              <a:t>true</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sym typeface="Symbol" pitchFamily="18" charset="2"/>
            </a:endParaRPr>
          </a:p>
          <a:p>
            <a:pPr marL="342900" lvl="0" indent="-342900" eaLnBrk="0" fontAlgn="base" hangingPunct="0">
              <a:spcBef>
                <a:spcPct val="0"/>
              </a:spcBef>
              <a:spcAft>
                <a:spcPct val="0"/>
              </a:spcAft>
              <a:buFont typeface="Wingdings" panose="05000000000000000000" pitchFamily="2" charset="2"/>
              <a:buChar char="u"/>
              <a:tabLst>
                <a:tab pos="457200" algn="l"/>
              </a:tabLst>
            </a:pPr>
            <a:r>
              <a:rPr lang="en-US" altLang="zh-CN" sz="2400" b="1" dirty="0" err="1" smtClean="0">
                <a:solidFill>
                  <a:srgbClr val="0000FF"/>
                </a:solidFill>
                <a:latin typeface="Calibri" pitchFamily="34" charset="0"/>
                <a:ea typeface="Courier"/>
                <a:cs typeface="Times New Roman" pitchFamily="18" charset="0"/>
                <a:sym typeface="Symbol" pitchFamily="18" charset="2"/>
              </a:rPr>
              <a:t>bool</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IsEmpty</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MaxHeap</a:t>
            </a:r>
            <a:r>
              <a:rPr lang="en-US" altLang="zh-CN" sz="2400" b="1" dirty="0" smtClean="0">
                <a:solidFill>
                  <a:srgbClr val="0000FF"/>
                </a:solidFill>
                <a:latin typeface="Calibri" pitchFamily="34" charset="0"/>
                <a:ea typeface="Courier"/>
                <a:cs typeface="Times New Roman" pitchFamily="18" charset="0"/>
                <a:sym typeface="Symbol" pitchFamily="18" charset="2"/>
              </a:rPr>
              <a:t> H )</a:t>
            </a:r>
            <a:r>
              <a:rPr kumimoji="0" lang="zh-CN" altLang="en-US" sz="24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判断最大堆</a:t>
            </a:r>
            <a:r>
              <a:rPr kumimoji="0" lang="en-US" altLang="zh-CN" sz="2200" b="1" i="0" u="none" strike="noStrike" cap="none" normalizeH="0" baseline="0" dirty="0" smtClean="0">
                <a:ln>
                  <a:noFill/>
                </a:ln>
                <a:solidFill>
                  <a:schemeClr val="tx1"/>
                </a:solidFill>
                <a:effectLst/>
                <a:latin typeface="Calibri" pitchFamily="34" charset="0"/>
                <a:ea typeface="Courier"/>
                <a:cs typeface="宋体" pitchFamily="2" charset="-122"/>
                <a:sym typeface="Symbol" pitchFamily="18" charset="2"/>
              </a:rPr>
              <a:t>H</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是否为</a:t>
            </a:r>
            <a:r>
              <a:rPr lang="zh-CN" altLang="en-US" sz="2200" b="1" dirty="0" smtClean="0">
                <a:latin typeface="Courier"/>
                <a:ea typeface="宋体" pitchFamily="2" charset="-122"/>
                <a:cs typeface="宋体" pitchFamily="2" charset="-122"/>
                <a:sym typeface="Symbol" pitchFamily="18" charset="2"/>
              </a:rPr>
              <a:t>空，若是返回</a:t>
            </a:r>
            <a:r>
              <a:rPr lang="en-US" altLang="zh-CN" sz="2200" b="1" dirty="0" smtClean="0">
                <a:latin typeface="Calibri" pitchFamily="34" charset="0"/>
                <a:ea typeface="Courier"/>
                <a:cs typeface="宋体" pitchFamily="2" charset="-122"/>
                <a:sym typeface="Symbol" pitchFamily="18" charset="2"/>
              </a:rPr>
              <a:t>true</a:t>
            </a:r>
            <a:r>
              <a:rPr lang="zh-CN" altLang="en-US" sz="2200" b="1" dirty="0" smtClean="0">
                <a:latin typeface="Courier"/>
                <a:ea typeface="宋体" pitchFamily="2" charset="-122"/>
                <a:cs typeface="宋体" pitchFamily="2" charset="-122"/>
                <a:sym typeface="Symbol" pitchFamily="18" charset="2"/>
              </a:rPr>
              <a:t>，否则返回</a:t>
            </a:r>
            <a:r>
              <a:rPr lang="en-US" altLang="zh-CN" sz="2200" b="1" dirty="0" smtClean="0">
                <a:latin typeface="Calibri" pitchFamily="34" charset="0"/>
                <a:ea typeface="Courier"/>
                <a:cs typeface="宋体" pitchFamily="2" charset="-122"/>
                <a:sym typeface="Symbol" pitchFamily="18" charset="2"/>
              </a:rPr>
              <a:t>false </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endParaRPr kumimoji="0" lang="zh-CN" altLang="en-US" sz="2200" b="1" i="0" u="none" strike="noStrike" cap="none" normalizeH="0" baseline="0" dirty="0" smtClean="0">
              <a:ln>
                <a:noFill/>
              </a:ln>
              <a:solidFill>
                <a:schemeClr val="tx1"/>
              </a:solidFill>
              <a:effectLst/>
              <a:latin typeface="Arial" pitchFamily="34" charset="0"/>
              <a:ea typeface="宋体" pitchFamily="2" charset="-122"/>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tab pos="457200" algn="l"/>
              </a:tabLst>
            </a:pPr>
            <a:r>
              <a:rPr lang="en-US" altLang="zh-CN" sz="2400" b="1" dirty="0" err="1" smtClean="0">
                <a:solidFill>
                  <a:srgbClr val="0000FF"/>
                </a:solidFill>
                <a:latin typeface="Calibri" pitchFamily="34" charset="0"/>
                <a:ea typeface="Courier"/>
                <a:cs typeface="Times New Roman" pitchFamily="18" charset="0"/>
                <a:sym typeface="Symbol" pitchFamily="18" charset="2"/>
              </a:rPr>
              <a:t>ElementType</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DeleteMax</a:t>
            </a:r>
            <a:r>
              <a:rPr lang="en-US" altLang="zh-CN" sz="2400" b="1" dirty="0" smtClean="0">
                <a:solidFill>
                  <a:srgbClr val="0000FF"/>
                </a:solidFill>
                <a:latin typeface="Calibri" pitchFamily="34" charset="0"/>
                <a:ea typeface="Courier"/>
                <a:cs typeface="Times New Roman" pitchFamily="18" charset="0"/>
                <a:sym typeface="Symbol" pitchFamily="18" charset="2"/>
              </a:rPr>
              <a:t>( </a:t>
            </a:r>
            <a:r>
              <a:rPr lang="en-US" altLang="zh-CN" sz="2400" b="1" dirty="0" err="1" smtClean="0">
                <a:solidFill>
                  <a:srgbClr val="0000FF"/>
                </a:solidFill>
                <a:latin typeface="Calibri" pitchFamily="34" charset="0"/>
                <a:ea typeface="Courier"/>
                <a:cs typeface="Times New Roman" pitchFamily="18" charset="0"/>
                <a:sym typeface="Symbol" pitchFamily="18" charset="2"/>
              </a:rPr>
              <a:t>MaxHeap</a:t>
            </a:r>
            <a:r>
              <a:rPr lang="en-US" altLang="zh-CN" sz="2400" b="1" dirty="0" smtClean="0">
                <a:solidFill>
                  <a:srgbClr val="0000FF"/>
                </a:solidFill>
                <a:latin typeface="Calibri" pitchFamily="34" charset="0"/>
                <a:ea typeface="Courier"/>
                <a:cs typeface="Times New Roman" pitchFamily="18" charset="0"/>
                <a:sym typeface="Symbol" pitchFamily="18" charset="2"/>
              </a:rPr>
              <a:t> H )</a:t>
            </a:r>
            <a:r>
              <a:rPr kumimoji="0" lang="zh-CN" altLang="en-US" sz="24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删除并返回</a:t>
            </a:r>
            <a:r>
              <a:rPr kumimoji="0" lang="en-US" altLang="zh-CN" sz="2200" b="1" i="0" u="none" strike="noStrike" cap="none" normalizeH="0" baseline="0" dirty="0" smtClean="0">
                <a:ln>
                  <a:noFill/>
                </a:ln>
                <a:solidFill>
                  <a:schemeClr val="tx1"/>
                </a:solidFill>
                <a:effectLst/>
                <a:latin typeface="Calibri" pitchFamily="34" charset="0"/>
                <a:ea typeface="Courier"/>
                <a:cs typeface="宋体" pitchFamily="2" charset="-122"/>
                <a:sym typeface="Symbol" pitchFamily="18" charset="2"/>
              </a:rPr>
              <a:t>H</a:t>
            </a:r>
            <a:r>
              <a:rPr kumimoji="0" lang="zh-CN" altLang="en-US" sz="2200" b="1" i="0" u="none" strike="noStrike" cap="none" normalizeH="0" baseline="0" dirty="0" smtClean="0">
                <a:ln>
                  <a:noFill/>
                </a:ln>
                <a:solidFill>
                  <a:schemeClr val="tx1"/>
                </a:solidFill>
                <a:effectLst/>
                <a:latin typeface="Courier"/>
                <a:ea typeface="宋体" pitchFamily="2" charset="-122"/>
                <a:cs typeface="宋体" pitchFamily="2" charset="-122"/>
                <a:sym typeface="Symbol" pitchFamily="18" charset="2"/>
              </a:rPr>
              <a:t>中最大元素。</a:t>
            </a:r>
            <a:endParaRPr kumimoji="0" lang="zh-CN" altLang="en-US" sz="2200" b="1" i="0" u="none" strike="noStrike" cap="none" normalizeH="0" baseline="0" dirty="0" smtClean="0">
              <a:ln>
                <a:noFill/>
              </a:ln>
              <a:solidFill>
                <a:schemeClr val="tx1"/>
              </a:solidFill>
              <a:effectLst/>
              <a:latin typeface="Courier"/>
              <a:ea typeface="宋体" pitchFamily="2" charset="-122"/>
              <a:cs typeface="Times New Roman" pitchFamily="18" charset="0"/>
              <a:sym typeface="Symbol" pitchFamily="18" charset="2"/>
            </a:endParaRPr>
          </a:p>
        </p:txBody>
      </p:sp>
    </p:spTree>
    <p:extLst>
      <p:ext uri="{BB962C8B-B14F-4D97-AF65-F5344CB8AC3E}">
        <p14:creationId xmlns:p14="http://schemas.microsoft.com/office/powerpoint/2010/main" val="64913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par>
                          <p:cTn id="23" fill="hold">
                            <p:stCondLst>
                              <p:cond delay="500"/>
                            </p:stCondLst>
                            <p:childTnLst>
                              <p:par>
                                <p:cTn id="24" presetID="14" presetClass="entr" presetSubtype="10" fill="hold" nodeType="afterEffect">
                                  <p:stCondLst>
                                    <p:cond delay="100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childTnLst>
                          </p:cTn>
                        </p:par>
                        <p:par>
                          <p:cTn id="27" fill="hold">
                            <p:stCondLst>
                              <p:cond delay="2000"/>
                            </p:stCondLst>
                            <p:childTnLst>
                              <p:par>
                                <p:cTn id="28" presetID="14" presetClass="entr" presetSubtype="10" fill="hold" nodeType="afterEffect">
                                  <p:stCondLst>
                                    <p:cond delay="100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par>
                          <p:cTn id="31" fill="hold">
                            <p:stCondLst>
                              <p:cond delay="3500"/>
                            </p:stCondLst>
                            <p:childTnLst>
                              <p:par>
                                <p:cTn id="32" presetID="14" presetClass="entr" presetSubtype="10" fill="hold" nodeType="afterEffect">
                                  <p:stCondLst>
                                    <p:cond delay="100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par>
                          <p:cTn id="35" fill="hold">
                            <p:stCondLst>
                              <p:cond delay="5000"/>
                            </p:stCondLst>
                            <p:childTnLst>
                              <p:par>
                                <p:cTn id="36" presetID="14" presetClass="entr" presetSubtype="10" fill="hold" nodeType="afterEffect">
                                  <p:stCondLst>
                                    <p:cond delay="100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3"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5" name="矩形 4"/>
          <p:cNvSpPr/>
          <p:nvPr/>
        </p:nvSpPr>
        <p:spPr>
          <a:xfrm>
            <a:off x="571472" y="967071"/>
            <a:ext cx="2501006" cy="461665"/>
          </a:xfrm>
          <a:prstGeom prst="rect">
            <a:avLst/>
          </a:prstGeom>
        </p:spPr>
        <p:txBody>
          <a:bodyPr wrap="none">
            <a:spAutoFit/>
          </a:bodyPr>
          <a:lstStyle/>
          <a:p>
            <a:r>
              <a:rPr lang="en-US" altLang="zh-CN" sz="2400" b="1" dirty="0" smtClean="0">
                <a:solidFill>
                  <a:srgbClr val="0000FF"/>
                </a:solidFill>
                <a:sym typeface="Wingdings" pitchFamily="2" charset="2"/>
              </a:rPr>
              <a:t>  </a:t>
            </a:r>
            <a:r>
              <a:rPr lang="zh-CN" altLang="en-US" sz="2400" b="1" dirty="0" smtClean="0"/>
              <a:t>最大</a:t>
            </a:r>
            <a:r>
              <a:rPr lang="zh-CN" altLang="en-US" sz="2400" b="1" dirty="0"/>
              <a:t>堆的</a:t>
            </a:r>
            <a:r>
              <a:rPr lang="zh-CN" altLang="en-US" sz="2400" b="1" dirty="0">
                <a:solidFill>
                  <a:srgbClr val="0000FF"/>
                </a:solidFill>
              </a:rPr>
              <a:t>创建</a:t>
            </a:r>
          </a:p>
        </p:txBody>
      </p:sp>
      <p:sp>
        <p:nvSpPr>
          <p:cNvPr id="6" name="矩形 5"/>
          <p:cNvSpPr/>
          <p:nvPr/>
        </p:nvSpPr>
        <p:spPr>
          <a:xfrm>
            <a:off x="642910" y="1428736"/>
            <a:ext cx="6855042" cy="2246769"/>
          </a:xfrm>
          <a:prstGeom prst="rect">
            <a:avLst/>
          </a:prstGeom>
        </p:spPr>
        <p:txBody>
          <a:bodyPr wrap="square">
            <a:spAutoFit/>
          </a:bodyPr>
          <a:lstStyle/>
          <a:p>
            <a:r>
              <a:rPr lang="en-US" altLang="zh-CN" sz="2000" b="1" dirty="0" err="1" smtClean="0"/>
              <a:t>typedef</a:t>
            </a:r>
            <a:r>
              <a:rPr lang="en-US" altLang="zh-CN" sz="2000" b="1" dirty="0" smtClean="0"/>
              <a:t> </a:t>
            </a:r>
            <a:r>
              <a:rPr lang="en-US" altLang="zh-CN" sz="2000" b="1" dirty="0" err="1" smtClean="0"/>
              <a:t>struct</a:t>
            </a:r>
            <a:r>
              <a:rPr lang="en-US" altLang="zh-CN" sz="2000" b="1" dirty="0" smtClean="0"/>
              <a:t> </a:t>
            </a:r>
            <a:r>
              <a:rPr lang="en-US" altLang="zh-CN" sz="2000" b="1" dirty="0" err="1" smtClean="0"/>
              <a:t>HNode</a:t>
            </a:r>
            <a:r>
              <a:rPr lang="en-US" altLang="zh-CN" sz="2000" b="1" dirty="0" smtClean="0"/>
              <a:t> *Heap;  /* </a:t>
            </a:r>
            <a:r>
              <a:rPr lang="zh-CN" altLang="en-US" sz="2000" b="1" dirty="0" smtClean="0"/>
              <a:t>堆的类型定义 *</a:t>
            </a:r>
            <a:r>
              <a:rPr lang="en-US" altLang="zh-CN" sz="2000" b="1" dirty="0" smtClean="0"/>
              <a:t>/</a:t>
            </a:r>
          </a:p>
          <a:p>
            <a:r>
              <a:rPr lang="en-US" altLang="zh-CN" sz="2000" b="1" dirty="0" err="1" smtClean="0"/>
              <a:t>struct</a:t>
            </a:r>
            <a:r>
              <a:rPr lang="en-US" altLang="zh-CN" sz="2000" b="1" dirty="0" smtClean="0"/>
              <a:t> </a:t>
            </a:r>
            <a:r>
              <a:rPr lang="en-US" altLang="zh-CN" sz="2000" b="1" dirty="0" err="1" smtClean="0"/>
              <a:t>HNode</a:t>
            </a:r>
            <a:r>
              <a:rPr lang="en-US" altLang="zh-CN" sz="2000" b="1" dirty="0" smtClean="0"/>
              <a:t> {</a:t>
            </a:r>
          </a:p>
          <a:p>
            <a:r>
              <a:rPr lang="en-US" altLang="zh-CN" sz="2000" b="1" dirty="0" smtClean="0"/>
              <a:t>	</a:t>
            </a:r>
            <a:r>
              <a:rPr lang="en-US" altLang="zh-CN" sz="2000" b="1" dirty="0" err="1" smtClean="0"/>
              <a:t>ElementType</a:t>
            </a:r>
            <a:r>
              <a:rPr lang="en-US" altLang="zh-CN" sz="2000" b="1" dirty="0" smtClean="0"/>
              <a:t> *Data; /* </a:t>
            </a:r>
            <a:r>
              <a:rPr lang="zh-CN" altLang="en-US" sz="2000" b="1" dirty="0" smtClean="0"/>
              <a:t>存储元素的数组 *</a:t>
            </a:r>
            <a:r>
              <a:rPr lang="en-US" altLang="zh-CN" sz="2000" b="1" dirty="0" smtClean="0"/>
              <a:t>/</a:t>
            </a:r>
          </a:p>
          <a:p>
            <a:r>
              <a:rPr lang="en-US" altLang="zh-CN" sz="2000" b="1" dirty="0" smtClean="0"/>
              <a:t>	</a:t>
            </a:r>
            <a:r>
              <a:rPr lang="en-US" altLang="zh-CN" sz="2000" b="1" dirty="0" err="1" smtClean="0"/>
              <a:t>int</a:t>
            </a:r>
            <a:r>
              <a:rPr lang="en-US" altLang="zh-CN" sz="2000" b="1" dirty="0" smtClean="0"/>
              <a:t> Size;                       /* </a:t>
            </a:r>
            <a:r>
              <a:rPr lang="zh-CN" altLang="en-US" sz="2000" b="1" dirty="0" smtClean="0"/>
              <a:t>堆中当前元素个数 *</a:t>
            </a:r>
            <a:r>
              <a:rPr lang="en-US" altLang="zh-CN" sz="2000" b="1" dirty="0" smtClean="0"/>
              <a:t>/</a:t>
            </a:r>
          </a:p>
          <a:p>
            <a:r>
              <a:rPr lang="en-US" altLang="zh-CN" sz="2000" b="1" dirty="0" smtClean="0"/>
              <a:t>	</a:t>
            </a:r>
            <a:r>
              <a:rPr lang="en-US" altLang="zh-CN" sz="2000" b="1" dirty="0" err="1" smtClean="0"/>
              <a:t>int</a:t>
            </a:r>
            <a:r>
              <a:rPr lang="en-US" altLang="zh-CN" sz="2000" b="1" dirty="0" smtClean="0"/>
              <a:t> Capacity;               /* </a:t>
            </a:r>
            <a:r>
              <a:rPr lang="zh-CN" altLang="en-US" sz="2000" b="1" dirty="0" smtClean="0"/>
              <a:t>堆的最大容量 *</a:t>
            </a:r>
            <a:r>
              <a:rPr lang="en-US" altLang="zh-CN" sz="2000" b="1" dirty="0" smtClean="0"/>
              <a:t>/</a:t>
            </a:r>
          </a:p>
          <a:p>
            <a:r>
              <a:rPr lang="en-US" altLang="zh-CN" sz="2000" b="1" dirty="0" smtClean="0"/>
              <a:t>};</a:t>
            </a:r>
          </a:p>
          <a:p>
            <a:r>
              <a:rPr lang="en-US" altLang="zh-CN" sz="2000" b="1" dirty="0" err="1" smtClean="0"/>
              <a:t>typedef</a:t>
            </a:r>
            <a:r>
              <a:rPr lang="en-US" altLang="zh-CN" sz="2000" b="1" dirty="0" smtClean="0"/>
              <a:t> Heap </a:t>
            </a:r>
            <a:r>
              <a:rPr lang="en-US" altLang="zh-CN" sz="2000" b="1" dirty="0" err="1" smtClean="0"/>
              <a:t>MaxHeap</a:t>
            </a:r>
            <a:r>
              <a:rPr lang="en-US" altLang="zh-CN" sz="2000" b="1" dirty="0" smtClean="0"/>
              <a:t>;           /* </a:t>
            </a:r>
            <a:r>
              <a:rPr lang="zh-CN" altLang="en-US" sz="2000" b="1" dirty="0" smtClean="0"/>
              <a:t>最大堆 *</a:t>
            </a:r>
            <a:r>
              <a:rPr lang="en-US" altLang="zh-CN" sz="2000" b="1" dirty="0" smtClean="0"/>
              <a:t>/</a:t>
            </a:r>
          </a:p>
        </p:txBody>
      </p:sp>
      <p:sp>
        <p:nvSpPr>
          <p:cNvPr id="7" name="矩形 6"/>
          <p:cNvSpPr/>
          <p:nvPr/>
        </p:nvSpPr>
        <p:spPr>
          <a:xfrm>
            <a:off x="571472" y="398782"/>
            <a:ext cx="2768707"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最大</a:t>
            </a:r>
            <a:r>
              <a:rPr lang="zh-CN" altLang="en-US" sz="2800" b="1" dirty="0"/>
              <a:t>堆的操作</a:t>
            </a:r>
          </a:p>
        </p:txBody>
      </p:sp>
      <p:graphicFrame>
        <p:nvGraphicFramePr>
          <p:cNvPr id="8" name="表格 7"/>
          <p:cNvGraphicFramePr>
            <a:graphicFrameLocks noGrp="1"/>
          </p:cNvGraphicFramePr>
          <p:nvPr>
            <p:extLst>
              <p:ext uri="{D42A27DB-BD31-4B8C-83A1-F6EECF244321}">
                <p14:modId xmlns:p14="http://schemas.microsoft.com/office/powerpoint/2010/main" val="2003994176"/>
              </p:ext>
            </p:extLst>
          </p:nvPr>
        </p:nvGraphicFramePr>
        <p:xfrm>
          <a:off x="249216" y="3675505"/>
          <a:ext cx="8856984" cy="3048000"/>
        </p:xfrm>
        <a:graphic>
          <a:graphicData uri="http://schemas.openxmlformats.org/drawingml/2006/table">
            <a:tbl>
              <a:tblPr/>
              <a:tblGrid>
                <a:gridCol w="8856984">
                  <a:extLst>
                    <a:ext uri="{9D8B030D-6E8A-4147-A177-3AD203B41FA5}">
                      <a16:colId xmlns:a16="http://schemas.microsoft.com/office/drawing/2014/main" val="20000"/>
                    </a:ext>
                  </a:extLst>
                </a:gridCol>
              </a:tblGrid>
              <a:tr h="2357454">
                <a:tc>
                  <a:txBody>
                    <a:bodyPr/>
                    <a:lstStyle/>
                    <a:p>
                      <a:pPr algn="l">
                        <a:spcAft>
                          <a:spcPts val="0"/>
                        </a:spcAft>
                      </a:pPr>
                      <a:r>
                        <a:rPr lang="en-US" sz="2000" b="1" kern="100" dirty="0" err="1" smtClean="0">
                          <a:latin typeface="Courier New"/>
                          <a:ea typeface="宋体"/>
                          <a:cs typeface="Times New Roman"/>
                        </a:rPr>
                        <a:t>MaxHeap</a:t>
                      </a:r>
                      <a:r>
                        <a:rPr lang="en-US" sz="2000" b="1" kern="100" dirty="0" smtClean="0">
                          <a:latin typeface="Courier New"/>
                          <a:ea typeface="宋体"/>
                          <a:cs typeface="Times New Roman"/>
                        </a:rPr>
                        <a:t> </a:t>
                      </a:r>
                      <a:r>
                        <a:rPr lang="en-US" sz="2000" b="1" kern="100" dirty="0" err="1" smtClean="0">
                          <a:latin typeface="Courier New"/>
                          <a:ea typeface="宋体"/>
                          <a:cs typeface="Times New Roman"/>
                        </a:rPr>
                        <a:t>CreateHeap</a:t>
                      </a:r>
                      <a:r>
                        <a:rPr lang="en-US" sz="2000" b="1" kern="100" dirty="0" smtClean="0">
                          <a:latin typeface="Courier New"/>
                          <a:ea typeface="宋体"/>
                          <a:cs typeface="Times New Roman"/>
                        </a:rPr>
                        <a:t>( </a:t>
                      </a:r>
                      <a:r>
                        <a:rPr lang="en-US" sz="2000" b="1" kern="100" dirty="0" err="1" smtClean="0">
                          <a:latin typeface="Courier New"/>
                          <a:ea typeface="宋体"/>
                          <a:cs typeface="Times New Roman"/>
                        </a:rPr>
                        <a:t>int</a:t>
                      </a:r>
                      <a:r>
                        <a:rPr lang="en-US" sz="2000" b="1" kern="100" dirty="0" smtClean="0">
                          <a:latin typeface="Courier New"/>
                          <a:ea typeface="宋体"/>
                          <a:cs typeface="Times New Roman"/>
                        </a:rPr>
                        <a:t> </a:t>
                      </a:r>
                      <a:r>
                        <a:rPr lang="en-US" sz="2000" b="1" kern="100" dirty="0" err="1" smtClean="0">
                          <a:latin typeface="Courier New"/>
                          <a:ea typeface="宋体"/>
                          <a:cs typeface="Times New Roman"/>
                        </a:rPr>
                        <a:t>MaxSize</a:t>
                      </a:r>
                      <a:r>
                        <a:rPr lang="en-US" sz="2000" b="1" kern="100" dirty="0" smtClean="0">
                          <a:latin typeface="Courier New"/>
                          <a:ea typeface="宋体"/>
                          <a:cs typeface="Times New Roman"/>
                        </a:rPr>
                        <a:t> )</a:t>
                      </a:r>
                    </a:p>
                    <a:p>
                      <a:pPr algn="l">
                        <a:spcAft>
                          <a:spcPts val="0"/>
                        </a:spcAft>
                      </a:pPr>
                      <a:r>
                        <a:rPr lang="en-US" sz="2000" b="1" kern="100" dirty="0" smtClean="0">
                          <a:latin typeface="Courier New"/>
                          <a:ea typeface="宋体"/>
                          <a:cs typeface="Times New Roman"/>
                        </a:rPr>
                        <a:t>{ /* </a:t>
                      </a:r>
                      <a:r>
                        <a:rPr lang="zh-CN" altLang="en-US" sz="2000" b="1" kern="100" dirty="0" smtClean="0">
                          <a:latin typeface="Courier New"/>
                          <a:ea typeface="+mn-ea"/>
                          <a:cs typeface="Times New Roman"/>
                        </a:rPr>
                        <a:t>创建容量为</a:t>
                      </a:r>
                      <a:r>
                        <a:rPr lang="en-US" sz="2000" b="1" kern="100" dirty="0" err="1" smtClean="0">
                          <a:latin typeface="Courier New"/>
                          <a:ea typeface="宋体"/>
                          <a:cs typeface="Times New Roman"/>
                        </a:rPr>
                        <a:t>MaxSize</a:t>
                      </a:r>
                      <a:r>
                        <a:rPr lang="zh-CN" altLang="en-US" sz="2000" b="1" kern="100" dirty="0" smtClean="0">
                          <a:latin typeface="Courier New"/>
                          <a:ea typeface="+mn-ea"/>
                          <a:cs typeface="Times New Roman"/>
                        </a:rPr>
                        <a:t>的空的最大堆 *</a:t>
                      </a:r>
                      <a:r>
                        <a:rPr lang="en-US" altLang="zh-CN" sz="2000" b="1" kern="100" dirty="0" smtClean="0">
                          <a:latin typeface="Courier New"/>
                          <a:ea typeface="+mn-ea"/>
                          <a:cs typeface="Times New Roman"/>
                        </a:rPr>
                        <a:t>/</a:t>
                      </a:r>
                    </a:p>
                    <a:p>
                      <a:pPr algn="l">
                        <a:spcAft>
                          <a:spcPts val="0"/>
                        </a:spcAft>
                      </a:pPr>
                      <a:r>
                        <a:rPr lang="en-US" altLang="zh-CN" sz="2000" b="1" kern="100" dirty="0" smtClean="0">
                          <a:latin typeface="Courier New"/>
                          <a:ea typeface="+mn-ea"/>
                          <a:cs typeface="Times New Roman"/>
                        </a:rPr>
                        <a:t>	</a:t>
                      </a:r>
                      <a:r>
                        <a:rPr lang="en-US" sz="2000" b="1" kern="100" dirty="0" err="1" smtClean="0">
                          <a:latin typeface="Courier New"/>
                          <a:ea typeface="宋体"/>
                          <a:cs typeface="Times New Roman"/>
                        </a:rPr>
                        <a:t>MaxHeap</a:t>
                      </a:r>
                      <a:r>
                        <a:rPr lang="en-US" sz="2000" b="1" kern="100" dirty="0" smtClean="0">
                          <a:latin typeface="Courier New"/>
                          <a:ea typeface="宋体"/>
                          <a:cs typeface="Times New Roman"/>
                        </a:rPr>
                        <a:t> H = (</a:t>
                      </a:r>
                      <a:r>
                        <a:rPr lang="en-US" sz="2000" b="1" kern="100" dirty="0" err="1" smtClean="0">
                          <a:latin typeface="Courier New"/>
                          <a:ea typeface="宋体"/>
                          <a:cs typeface="Times New Roman"/>
                        </a:rPr>
                        <a:t>MaxHeap</a:t>
                      </a:r>
                      <a:r>
                        <a:rPr lang="en-US" sz="2000" b="1" kern="100" dirty="0" smtClean="0">
                          <a:latin typeface="Courier New"/>
                          <a:ea typeface="宋体"/>
                          <a:cs typeface="Times New Roman"/>
                        </a:rPr>
                        <a:t>)</a:t>
                      </a:r>
                      <a:r>
                        <a:rPr lang="en-US" sz="2000" b="1" kern="100" dirty="0" err="1" smtClean="0">
                          <a:latin typeface="Courier New"/>
                          <a:ea typeface="宋体"/>
                          <a:cs typeface="Times New Roman"/>
                        </a:rPr>
                        <a:t>malloc</a:t>
                      </a:r>
                      <a:r>
                        <a:rPr lang="en-US" sz="2000" b="1" kern="100" dirty="0" smtClean="0">
                          <a:latin typeface="Courier New"/>
                          <a:ea typeface="宋体"/>
                          <a:cs typeface="Times New Roman"/>
                        </a:rPr>
                        <a:t>(</a:t>
                      </a:r>
                      <a:r>
                        <a:rPr lang="en-US" sz="2000" b="1" kern="100" dirty="0" err="1" smtClean="0">
                          <a:latin typeface="Courier New"/>
                          <a:ea typeface="宋体"/>
                          <a:cs typeface="Times New Roman"/>
                        </a:rPr>
                        <a:t>sizeof</a:t>
                      </a:r>
                      <a:r>
                        <a:rPr lang="en-US" sz="2000" b="1" kern="100" dirty="0" smtClean="0">
                          <a:latin typeface="Courier New"/>
                          <a:ea typeface="宋体"/>
                          <a:cs typeface="Times New Roman"/>
                        </a:rPr>
                        <a:t>(</a:t>
                      </a:r>
                      <a:r>
                        <a:rPr lang="en-US" sz="2000" b="1" kern="100" dirty="0" err="1" smtClean="0">
                          <a:latin typeface="Courier New"/>
                          <a:ea typeface="宋体"/>
                          <a:cs typeface="Times New Roman"/>
                        </a:rPr>
                        <a:t>struct</a:t>
                      </a:r>
                      <a:r>
                        <a:rPr lang="en-US" sz="2000" b="1" kern="100" dirty="0" smtClean="0">
                          <a:latin typeface="Courier New"/>
                          <a:ea typeface="宋体"/>
                          <a:cs typeface="Times New Roman"/>
                        </a:rPr>
                        <a:t> </a:t>
                      </a:r>
                      <a:r>
                        <a:rPr lang="en-US" sz="2000" b="1" kern="100" dirty="0" err="1" smtClean="0">
                          <a:latin typeface="Courier New"/>
                          <a:ea typeface="宋体"/>
                          <a:cs typeface="Times New Roman"/>
                        </a:rPr>
                        <a:t>HNode</a:t>
                      </a:r>
                      <a:r>
                        <a:rPr lang="en-US" sz="2000" b="1" kern="100" dirty="0" smtClean="0">
                          <a:latin typeface="Courier New"/>
                          <a:ea typeface="宋体"/>
                          <a:cs typeface="Times New Roman"/>
                        </a:rPr>
                        <a:t>));</a:t>
                      </a:r>
                    </a:p>
                    <a:p>
                      <a:pPr algn="l">
                        <a:spcAft>
                          <a:spcPts val="0"/>
                        </a:spcAft>
                      </a:pPr>
                      <a:r>
                        <a:rPr lang="en-US" sz="2000" b="1" kern="100" dirty="0" smtClean="0">
                          <a:latin typeface="Courier New"/>
                          <a:ea typeface="宋体"/>
                          <a:cs typeface="Times New Roman"/>
                        </a:rPr>
                        <a:t>	H-&gt;Data = (</a:t>
                      </a:r>
                      <a:r>
                        <a:rPr lang="en-US" sz="2000" b="1" kern="100" dirty="0" err="1" smtClean="0">
                          <a:latin typeface="Courier New"/>
                          <a:ea typeface="宋体"/>
                          <a:cs typeface="Times New Roman"/>
                        </a:rPr>
                        <a:t>ElementType</a:t>
                      </a:r>
                      <a:r>
                        <a:rPr lang="en-US" sz="2000" b="1" kern="100" dirty="0" smtClean="0">
                          <a:latin typeface="Courier New"/>
                          <a:ea typeface="宋体"/>
                          <a:cs typeface="Times New Roman"/>
                        </a:rPr>
                        <a:t> *)</a:t>
                      </a:r>
                    </a:p>
                    <a:p>
                      <a:pPr algn="l">
                        <a:spcAft>
                          <a:spcPts val="0"/>
                        </a:spcAft>
                      </a:pPr>
                      <a:r>
                        <a:rPr lang="en-US" sz="2000" b="1" kern="100" dirty="0" smtClean="0">
                          <a:latin typeface="Courier New"/>
                          <a:ea typeface="宋体"/>
                          <a:cs typeface="Times New Roman"/>
                        </a:rPr>
                        <a:t>                 </a:t>
                      </a:r>
                      <a:r>
                        <a:rPr lang="en-US" sz="2000" b="1" kern="100" dirty="0" err="1" smtClean="0">
                          <a:latin typeface="Courier New"/>
                          <a:ea typeface="宋体"/>
                          <a:cs typeface="Times New Roman"/>
                        </a:rPr>
                        <a:t>malloc</a:t>
                      </a:r>
                      <a:r>
                        <a:rPr lang="en-US" sz="2000" b="1" kern="100" dirty="0" smtClean="0">
                          <a:latin typeface="Courier New"/>
                          <a:ea typeface="宋体"/>
                          <a:cs typeface="Times New Roman"/>
                        </a:rPr>
                        <a:t>((MaxSize+1)*</a:t>
                      </a:r>
                      <a:r>
                        <a:rPr lang="en-US" sz="2000" b="1" kern="100" dirty="0" err="1" smtClean="0">
                          <a:latin typeface="Courier New"/>
                          <a:ea typeface="宋体"/>
                          <a:cs typeface="Times New Roman"/>
                        </a:rPr>
                        <a:t>sizeof</a:t>
                      </a:r>
                      <a:r>
                        <a:rPr lang="en-US" sz="2000" b="1" kern="100" dirty="0" smtClean="0">
                          <a:latin typeface="Courier New"/>
                          <a:ea typeface="宋体"/>
                          <a:cs typeface="Times New Roman"/>
                        </a:rPr>
                        <a:t>(</a:t>
                      </a:r>
                      <a:r>
                        <a:rPr lang="en-US" sz="2000" b="1" kern="100" dirty="0" err="1" smtClean="0">
                          <a:latin typeface="Courier New"/>
                          <a:ea typeface="宋体"/>
                          <a:cs typeface="Times New Roman"/>
                        </a:rPr>
                        <a:t>ElementType</a:t>
                      </a:r>
                      <a:r>
                        <a:rPr lang="en-US" sz="2000" b="1" kern="100" dirty="0" smtClean="0">
                          <a:latin typeface="Courier New"/>
                          <a:ea typeface="宋体"/>
                          <a:cs typeface="Times New Roman"/>
                        </a:rPr>
                        <a:t>));</a:t>
                      </a:r>
                    </a:p>
                    <a:p>
                      <a:pPr algn="l">
                        <a:spcAft>
                          <a:spcPts val="0"/>
                        </a:spcAft>
                      </a:pPr>
                      <a:r>
                        <a:rPr lang="en-US" sz="2000" b="1" kern="100" dirty="0" smtClean="0">
                          <a:latin typeface="Courier New"/>
                          <a:ea typeface="宋体"/>
                          <a:cs typeface="Times New Roman"/>
                        </a:rPr>
                        <a:t>	H-&gt;Size = 0;</a:t>
                      </a:r>
                    </a:p>
                    <a:p>
                      <a:pPr algn="l">
                        <a:spcAft>
                          <a:spcPts val="0"/>
                        </a:spcAft>
                      </a:pPr>
                      <a:r>
                        <a:rPr lang="en-US" sz="2000" b="1" kern="100" dirty="0" smtClean="0">
                          <a:latin typeface="Courier New"/>
                          <a:ea typeface="宋体"/>
                          <a:cs typeface="Times New Roman"/>
                        </a:rPr>
                        <a:t>	H-&gt;Capacity = </a:t>
                      </a:r>
                      <a:r>
                        <a:rPr lang="en-US" sz="2000" b="1" kern="100" dirty="0" err="1" smtClean="0">
                          <a:latin typeface="Courier New"/>
                          <a:ea typeface="宋体"/>
                          <a:cs typeface="Times New Roman"/>
                        </a:rPr>
                        <a:t>MaxSize</a:t>
                      </a:r>
                      <a:r>
                        <a:rPr lang="en-US" sz="2000" b="1" kern="100" dirty="0" smtClean="0">
                          <a:latin typeface="Courier New"/>
                          <a:ea typeface="宋体"/>
                          <a:cs typeface="Times New Roman"/>
                        </a:rPr>
                        <a:t>;</a:t>
                      </a:r>
                    </a:p>
                    <a:p>
                      <a:pPr algn="l">
                        <a:spcAft>
                          <a:spcPts val="0"/>
                        </a:spcAft>
                      </a:pPr>
                      <a:r>
                        <a:rPr lang="en-US" sz="2000" b="1" kern="100" dirty="0" smtClean="0">
                          <a:latin typeface="Courier New"/>
                          <a:ea typeface="宋体"/>
                          <a:cs typeface="Times New Roman"/>
                        </a:rPr>
                        <a:t>	H-&gt;Data[0] = MAXDATA;</a:t>
                      </a:r>
                      <a:endParaRPr lang="en-US" altLang="zh-CN" sz="2000" b="1" kern="100" dirty="0" smtClean="0">
                        <a:latin typeface="Courier New"/>
                        <a:ea typeface="+mn-ea"/>
                        <a:cs typeface="Times New Roman"/>
                      </a:endParaRPr>
                    </a:p>
                    <a:p>
                      <a:pPr algn="l">
                        <a:spcAft>
                          <a:spcPts val="0"/>
                        </a:spcAft>
                      </a:pPr>
                      <a:r>
                        <a:rPr lang="en-US" altLang="zh-CN" sz="2000" b="1" kern="100" dirty="0" smtClean="0">
                          <a:latin typeface="Courier New"/>
                          <a:ea typeface="+mn-ea"/>
                          <a:cs typeface="Times New Roman"/>
                        </a:rPr>
                        <a:t>	</a:t>
                      </a:r>
                      <a:r>
                        <a:rPr lang="en-US" sz="2000" b="1" kern="100" dirty="0" smtClean="0">
                          <a:latin typeface="Courier New"/>
                          <a:ea typeface="宋体"/>
                          <a:cs typeface="Times New Roman"/>
                        </a:rPr>
                        <a:t>return H;</a:t>
                      </a:r>
                    </a:p>
                    <a:p>
                      <a:pPr algn="l">
                        <a:spcAft>
                          <a:spcPts val="0"/>
                        </a:spcAft>
                      </a:pPr>
                      <a:r>
                        <a:rPr lang="en-US" sz="2000" b="1" kern="100" dirty="0" smtClean="0">
                          <a:latin typeface="Courier New"/>
                          <a:ea typeface="宋体"/>
                          <a:cs typeface="Times New Roman"/>
                        </a:rPr>
                        <a:t>}</a:t>
                      </a:r>
                      <a:endParaRPr lang="zh-CN" sz="20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AutoShape 8"/>
          <p:cNvSpPr>
            <a:spLocks noChangeArrowheads="1"/>
          </p:cNvSpPr>
          <p:nvPr/>
        </p:nvSpPr>
        <p:spPr bwMode="auto">
          <a:xfrm>
            <a:off x="4714876" y="714356"/>
            <a:ext cx="3609980" cy="1319234"/>
          </a:xfrm>
          <a:prstGeom prst="wedgeEllipseCallout">
            <a:avLst>
              <a:gd name="adj1" fmla="val -64910"/>
              <a:gd name="adj2" fmla="val 334663"/>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wrap="none" lIns="36000" tIns="46800" rIns="36000" bIns="46800" anchor="ctr"/>
          <a:lstStyle/>
          <a:p>
            <a:pPr algn="ctr"/>
            <a:r>
              <a:rPr lang="zh-CN" altLang="zh-CN" b="1" dirty="0" smtClean="0">
                <a:latin typeface="等线" panose="02010600030101010101" pitchFamily="2" charset="-122"/>
                <a:ea typeface="等线" panose="02010600030101010101" pitchFamily="2" charset="-122"/>
              </a:rPr>
              <a:t>把</a:t>
            </a:r>
            <a:r>
              <a:rPr lang="en-US" altLang="zh-CN" b="1" dirty="0" smtClean="0">
                <a:latin typeface="等线" panose="02010600030101010101" pitchFamily="2" charset="-122"/>
                <a:ea typeface="等线" panose="02010600030101010101" pitchFamily="2" charset="-122"/>
              </a:rPr>
              <a:t>MAXDATA</a:t>
            </a:r>
            <a:r>
              <a:rPr lang="zh-CN" altLang="zh-CN" b="1" dirty="0" smtClean="0">
                <a:latin typeface="等线" panose="02010600030101010101" pitchFamily="2" charset="-122"/>
                <a:ea typeface="等线" panose="02010600030101010101" pitchFamily="2" charset="-122"/>
              </a:rPr>
              <a:t>换成</a:t>
            </a:r>
            <a:endParaRPr lang="en-US" altLang="zh-CN" b="1" dirty="0" smtClean="0">
              <a:latin typeface="等线" panose="02010600030101010101" pitchFamily="2" charset="-122"/>
              <a:ea typeface="等线" panose="02010600030101010101" pitchFamily="2" charset="-122"/>
            </a:endParaRPr>
          </a:p>
          <a:p>
            <a:pPr algn="ctr"/>
            <a:r>
              <a:rPr lang="zh-CN" altLang="zh-CN" b="1" dirty="0" smtClean="0">
                <a:latin typeface="等线" panose="02010600030101010101" pitchFamily="2" charset="-122"/>
                <a:ea typeface="等线" panose="02010600030101010101" pitchFamily="2" charset="-122"/>
              </a:rPr>
              <a:t>小于堆中所有元素的</a:t>
            </a:r>
            <a:endParaRPr lang="en-US" altLang="zh-CN" b="1" dirty="0" smtClean="0">
              <a:latin typeface="等线" panose="02010600030101010101" pitchFamily="2" charset="-122"/>
              <a:ea typeface="等线" panose="02010600030101010101" pitchFamily="2" charset="-122"/>
            </a:endParaRPr>
          </a:p>
          <a:p>
            <a:pPr algn="ctr"/>
            <a:r>
              <a:rPr lang="en-US" altLang="zh-CN" b="1" dirty="0" smtClean="0">
                <a:latin typeface="等线" panose="02010600030101010101" pitchFamily="2" charset="-122"/>
                <a:ea typeface="等线" panose="02010600030101010101" pitchFamily="2" charset="-122"/>
              </a:rPr>
              <a:t>MINDATA</a:t>
            </a:r>
            <a:r>
              <a:rPr lang="zh-CN" altLang="en-US" b="1" dirty="0" smtClean="0">
                <a:latin typeface="等线" panose="02010600030101010101" pitchFamily="2" charset="-122"/>
                <a:ea typeface="等线" panose="02010600030101010101" pitchFamily="2" charset="-122"/>
              </a:rPr>
              <a:t>，同样适用于</a:t>
            </a:r>
            <a:endParaRPr lang="en-US" altLang="zh-CN" b="1" dirty="0" smtClean="0">
              <a:latin typeface="等线" panose="02010600030101010101" pitchFamily="2" charset="-122"/>
              <a:ea typeface="等线" panose="02010600030101010101" pitchFamily="2" charset="-122"/>
            </a:endParaRPr>
          </a:p>
          <a:p>
            <a:pPr algn="ctr"/>
            <a:r>
              <a:rPr lang="zh-CN" altLang="en-US" b="1" dirty="0" smtClean="0">
                <a:latin typeface="等线" panose="02010600030101010101" pitchFamily="2" charset="-122"/>
                <a:ea typeface="等线" panose="02010600030101010101" pitchFamily="2" charset="-122"/>
              </a:rPr>
              <a:t>创建</a:t>
            </a:r>
            <a:r>
              <a:rPr lang="zh-CN" altLang="en-US" b="1" dirty="0" smtClean="0">
                <a:solidFill>
                  <a:srgbClr val="0000FF"/>
                </a:solidFill>
                <a:latin typeface="等线" panose="02010600030101010101" pitchFamily="2" charset="-122"/>
                <a:ea typeface="等线" panose="02010600030101010101" pitchFamily="2" charset="-122"/>
              </a:rPr>
              <a:t>最小堆</a:t>
            </a:r>
            <a:r>
              <a:rPr lang="zh-CN" altLang="en-US" b="1" dirty="0" smtClean="0">
                <a:latin typeface="等线" panose="02010600030101010101" pitchFamily="2" charset="-122"/>
                <a:ea typeface="等线" panose="02010600030101010101" pitchFamily="2" charset="-122"/>
              </a:rPr>
              <a:t>。</a:t>
            </a:r>
            <a:endParaRPr lang="en-US" altLang="zh-CN"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8372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060450" y="1504936"/>
            <a:ext cx="1905000" cy="1905000"/>
            <a:chOff x="1200" y="2784"/>
            <a:chExt cx="1200" cy="1200"/>
          </a:xfrm>
        </p:grpSpPr>
        <p:sp>
          <p:nvSpPr>
            <p:cNvPr id="33798" name="Oval 6"/>
            <p:cNvSpPr>
              <a:spLocks noChangeArrowheads="1"/>
            </p:cNvSpPr>
            <p:nvPr/>
          </p:nvSpPr>
          <p:spPr bwMode="auto">
            <a:xfrm>
              <a:off x="1872" y="2784"/>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44</a:t>
              </a:r>
              <a:endParaRPr lang="en-US" altLang="zh-CN" b="1" dirty="0"/>
            </a:p>
          </p:txBody>
        </p:sp>
        <p:sp>
          <p:nvSpPr>
            <p:cNvPr id="33799" name="Oval 7"/>
            <p:cNvSpPr>
              <a:spLocks noChangeArrowheads="1"/>
            </p:cNvSpPr>
            <p:nvPr/>
          </p:nvSpPr>
          <p:spPr bwMode="auto">
            <a:xfrm>
              <a:off x="1488" y="3168"/>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25</a:t>
              </a:r>
              <a:endParaRPr lang="en-US" altLang="zh-CN" b="1" dirty="0"/>
            </a:p>
          </p:txBody>
        </p:sp>
        <p:sp>
          <p:nvSpPr>
            <p:cNvPr id="33800" name="Oval 8"/>
            <p:cNvSpPr>
              <a:spLocks noChangeArrowheads="1"/>
            </p:cNvSpPr>
            <p:nvPr/>
          </p:nvSpPr>
          <p:spPr bwMode="auto">
            <a:xfrm>
              <a:off x="1200" y="3552"/>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18</a:t>
              </a:r>
              <a:endParaRPr lang="en-US" altLang="zh-CN" b="1" dirty="0"/>
            </a:p>
          </p:txBody>
        </p:sp>
        <p:sp>
          <p:nvSpPr>
            <p:cNvPr id="33801" name="Line 9"/>
            <p:cNvSpPr>
              <a:spLocks noChangeShapeType="1"/>
            </p:cNvSpPr>
            <p:nvPr/>
          </p:nvSpPr>
          <p:spPr bwMode="auto">
            <a:xfrm flipH="1">
              <a:off x="1369" y="3386"/>
              <a:ext cx="190" cy="190"/>
            </a:xfrm>
            <a:prstGeom prst="line">
              <a:avLst/>
            </a:prstGeom>
            <a:noFill/>
            <a:ln w="25400">
              <a:solidFill>
                <a:schemeClr val="tx1"/>
              </a:solidFill>
              <a:round/>
              <a:headEnd/>
              <a:tailEnd/>
            </a:ln>
            <a:effectLst/>
          </p:spPr>
          <p:txBody>
            <a:bodyPr wrap="none" anchor="ctr"/>
            <a:lstStyle/>
            <a:p>
              <a:endParaRPr lang="zh-CN" altLang="en-US"/>
            </a:p>
          </p:txBody>
        </p:sp>
        <p:sp>
          <p:nvSpPr>
            <p:cNvPr id="33802" name="Line 10"/>
            <p:cNvSpPr>
              <a:spLocks noChangeShapeType="1"/>
            </p:cNvSpPr>
            <p:nvPr/>
          </p:nvSpPr>
          <p:spPr bwMode="auto">
            <a:xfrm flipH="1">
              <a:off x="1654" y="2976"/>
              <a:ext cx="218" cy="214"/>
            </a:xfrm>
            <a:prstGeom prst="line">
              <a:avLst/>
            </a:prstGeom>
            <a:noFill/>
            <a:ln w="25400">
              <a:solidFill>
                <a:schemeClr val="tx1"/>
              </a:solidFill>
              <a:round/>
              <a:headEnd/>
              <a:tailEnd/>
            </a:ln>
            <a:effectLst/>
          </p:spPr>
          <p:txBody>
            <a:bodyPr wrap="none" anchor="ctr"/>
            <a:lstStyle/>
            <a:p>
              <a:endParaRPr lang="zh-CN" altLang="en-US"/>
            </a:p>
          </p:txBody>
        </p:sp>
        <p:sp>
          <p:nvSpPr>
            <p:cNvPr id="33803" name="Oval 11"/>
            <p:cNvSpPr>
              <a:spLocks noChangeArrowheads="1"/>
            </p:cNvSpPr>
            <p:nvPr/>
          </p:nvSpPr>
          <p:spPr bwMode="auto">
            <a:xfrm flipH="1">
              <a:off x="2160" y="3168"/>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31</a:t>
              </a:r>
              <a:endParaRPr lang="en-US" altLang="zh-CN" b="1" dirty="0"/>
            </a:p>
          </p:txBody>
        </p:sp>
        <p:sp>
          <p:nvSpPr>
            <p:cNvPr id="33804" name="Line 12"/>
            <p:cNvSpPr>
              <a:spLocks noChangeShapeType="1"/>
            </p:cNvSpPr>
            <p:nvPr/>
          </p:nvSpPr>
          <p:spPr bwMode="auto">
            <a:xfrm>
              <a:off x="2085" y="2976"/>
              <a:ext cx="190" cy="190"/>
            </a:xfrm>
            <a:prstGeom prst="line">
              <a:avLst/>
            </a:prstGeom>
            <a:noFill/>
            <a:ln w="25400">
              <a:solidFill>
                <a:schemeClr val="tx1"/>
              </a:solidFill>
              <a:round/>
              <a:headEnd/>
              <a:tailEnd/>
            </a:ln>
            <a:effectLst/>
          </p:spPr>
          <p:txBody>
            <a:bodyPr wrap="none" anchor="ctr"/>
            <a:lstStyle/>
            <a:p>
              <a:endParaRPr lang="zh-CN" altLang="en-US"/>
            </a:p>
          </p:txBody>
        </p:sp>
        <p:sp>
          <p:nvSpPr>
            <p:cNvPr id="33805" name="Rectangle 13"/>
            <p:cNvSpPr>
              <a:spLocks noChangeArrowheads="1"/>
            </p:cNvSpPr>
            <p:nvPr/>
          </p:nvSpPr>
          <p:spPr bwMode="auto">
            <a:xfrm>
              <a:off x="1632" y="2832"/>
              <a:ext cx="240" cy="144"/>
            </a:xfrm>
            <a:prstGeom prst="rect">
              <a:avLst/>
            </a:prstGeom>
            <a:noFill/>
            <a:ln w="25400">
              <a:noFill/>
              <a:miter lim="800000"/>
              <a:headEnd/>
              <a:tailEnd/>
            </a:ln>
            <a:effectLst/>
          </p:spPr>
          <p:txBody>
            <a:bodyPr wrap="none" anchor="ctr"/>
            <a:lstStyle/>
            <a:p>
              <a:pPr algn="ctr"/>
              <a:r>
                <a:rPr lang="en-US" altLang="zh-CN" sz="1800" b="1"/>
                <a:t>[1]</a:t>
              </a:r>
            </a:p>
          </p:txBody>
        </p:sp>
        <p:sp>
          <p:nvSpPr>
            <p:cNvPr id="33806" name="Rectangle 14"/>
            <p:cNvSpPr>
              <a:spLocks noChangeArrowheads="1"/>
            </p:cNvSpPr>
            <p:nvPr/>
          </p:nvSpPr>
          <p:spPr bwMode="auto">
            <a:xfrm>
              <a:off x="1248" y="3168"/>
              <a:ext cx="240" cy="144"/>
            </a:xfrm>
            <a:prstGeom prst="rect">
              <a:avLst/>
            </a:prstGeom>
            <a:noFill/>
            <a:ln w="25400">
              <a:noFill/>
              <a:miter lim="800000"/>
              <a:headEnd/>
              <a:tailEnd/>
            </a:ln>
            <a:effectLst/>
          </p:spPr>
          <p:txBody>
            <a:bodyPr wrap="none" anchor="ctr"/>
            <a:lstStyle/>
            <a:p>
              <a:pPr algn="ctr"/>
              <a:r>
                <a:rPr lang="en-US" altLang="zh-CN" sz="1800" b="1"/>
                <a:t>[2]</a:t>
              </a:r>
            </a:p>
          </p:txBody>
        </p:sp>
        <p:sp>
          <p:nvSpPr>
            <p:cNvPr id="33807" name="Rectangle 15"/>
            <p:cNvSpPr>
              <a:spLocks noChangeArrowheads="1"/>
            </p:cNvSpPr>
            <p:nvPr/>
          </p:nvSpPr>
          <p:spPr bwMode="auto">
            <a:xfrm>
              <a:off x="1920" y="3168"/>
              <a:ext cx="240" cy="144"/>
            </a:xfrm>
            <a:prstGeom prst="rect">
              <a:avLst/>
            </a:prstGeom>
            <a:noFill/>
            <a:ln w="25400">
              <a:noFill/>
              <a:miter lim="800000"/>
              <a:headEnd/>
              <a:tailEnd/>
            </a:ln>
            <a:effectLst/>
          </p:spPr>
          <p:txBody>
            <a:bodyPr wrap="none" anchor="ctr"/>
            <a:lstStyle/>
            <a:p>
              <a:pPr algn="ctr"/>
              <a:r>
                <a:rPr lang="en-US" altLang="zh-CN" sz="1800" b="1"/>
                <a:t>[3]</a:t>
              </a:r>
            </a:p>
          </p:txBody>
        </p:sp>
        <p:sp>
          <p:nvSpPr>
            <p:cNvPr id="33808" name="Rectangle 16"/>
            <p:cNvSpPr>
              <a:spLocks noChangeArrowheads="1"/>
            </p:cNvSpPr>
            <p:nvPr/>
          </p:nvSpPr>
          <p:spPr bwMode="auto">
            <a:xfrm>
              <a:off x="1200" y="3840"/>
              <a:ext cx="240" cy="144"/>
            </a:xfrm>
            <a:prstGeom prst="rect">
              <a:avLst/>
            </a:prstGeom>
            <a:noFill/>
            <a:ln w="25400">
              <a:noFill/>
              <a:miter lim="800000"/>
              <a:headEnd/>
              <a:tailEnd/>
            </a:ln>
            <a:effectLst/>
          </p:spPr>
          <p:txBody>
            <a:bodyPr wrap="none" anchor="ctr"/>
            <a:lstStyle/>
            <a:p>
              <a:pPr algn="ctr"/>
              <a:r>
                <a:rPr lang="en-US" altLang="zh-CN" sz="1800" b="1"/>
                <a:t>[4]</a:t>
              </a:r>
            </a:p>
          </p:txBody>
        </p:sp>
        <p:sp>
          <p:nvSpPr>
            <p:cNvPr id="33809" name="Oval 17"/>
            <p:cNvSpPr>
              <a:spLocks noChangeArrowheads="1"/>
            </p:cNvSpPr>
            <p:nvPr/>
          </p:nvSpPr>
          <p:spPr bwMode="auto">
            <a:xfrm flipH="1">
              <a:off x="1680" y="3552"/>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10</a:t>
              </a:r>
              <a:endParaRPr lang="en-US" altLang="zh-CN" b="1" dirty="0"/>
            </a:p>
          </p:txBody>
        </p:sp>
        <p:sp>
          <p:nvSpPr>
            <p:cNvPr id="33810" name="Line 18"/>
            <p:cNvSpPr>
              <a:spLocks noChangeShapeType="1"/>
            </p:cNvSpPr>
            <p:nvPr/>
          </p:nvSpPr>
          <p:spPr bwMode="auto">
            <a:xfrm>
              <a:off x="1657" y="3386"/>
              <a:ext cx="145" cy="168"/>
            </a:xfrm>
            <a:prstGeom prst="line">
              <a:avLst/>
            </a:prstGeom>
            <a:noFill/>
            <a:ln w="25400">
              <a:solidFill>
                <a:schemeClr val="tx1"/>
              </a:solidFill>
              <a:round/>
              <a:headEnd/>
              <a:tailEnd/>
            </a:ln>
            <a:effectLst/>
          </p:spPr>
          <p:txBody>
            <a:bodyPr wrap="none" anchor="ctr"/>
            <a:lstStyle/>
            <a:p>
              <a:endParaRPr lang="zh-CN" altLang="en-US"/>
            </a:p>
          </p:txBody>
        </p:sp>
        <p:sp>
          <p:nvSpPr>
            <p:cNvPr id="33811" name="Rectangle 19"/>
            <p:cNvSpPr>
              <a:spLocks noChangeArrowheads="1"/>
            </p:cNvSpPr>
            <p:nvPr/>
          </p:nvSpPr>
          <p:spPr bwMode="auto">
            <a:xfrm>
              <a:off x="1680" y="3840"/>
              <a:ext cx="240" cy="144"/>
            </a:xfrm>
            <a:prstGeom prst="rect">
              <a:avLst/>
            </a:prstGeom>
            <a:noFill/>
            <a:ln w="25400">
              <a:noFill/>
              <a:miter lim="800000"/>
              <a:headEnd/>
              <a:tailEnd/>
            </a:ln>
            <a:effectLst/>
          </p:spPr>
          <p:txBody>
            <a:bodyPr wrap="none" anchor="ctr"/>
            <a:lstStyle/>
            <a:p>
              <a:pPr algn="ctr"/>
              <a:r>
                <a:rPr lang="en-US" altLang="zh-CN" sz="1800" b="1"/>
                <a:t>[5]</a:t>
              </a:r>
            </a:p>
          </p:txBody>
        </p:sp>
        <p:sp>
          <p:nvSpPr>
            <p:cNvPr id="33812" name="Oval 20"/>
            <p:cNvSpPr>
              <a:spLocks noChangeArrowheads="1"/>
            </p:cNvSpPr>
            <p:nvPr/>
          </p:nvSpPr>
          <p:spPr bwMode="auto">
            <a:xfrm flipH="1">
              <a:off x="1968" y="3552"/>
              <a:ext cx="240" cy="240"/>
            </a:xfrm>
            <a:prstGeom prst="ellipse">
              <a:avLst/>
            </a:prstGeom>
            <a:solidFill>
              <a:srgbClr val="C0C0C0"/>
            </a:solidFill>
            <a:ln w="25400">
              <a:solidFill>
                <a:schemeClr val="tx1"/>
              </a:solidFill>
              <a:round/>
              <a:headEnd/>
              <a:tailEnd/>
            </a:ln>
            <a:effectLst/>
          </p:spPr>
          <p:txBody>
            <a:bodyPr wrap="none" anchor="ctr"/>
            <a:lstStyle/>
            <a:p>
              <a:pPr algn="ctr"/>
              <a:endParaRPr lang="zh-CN" altLang="zh-CN" b="1"/>
            </a:p>
          </p:txBody>
        </p:sp>
        <p:sp>
          <p:nvSpPr>
            <p:cNvPr id="33813" name="Rectangle 21"/>
            <p:cNvSpPr>
              <a:spLocks noChangeArrowheads="1"/>
            </p:cNvSpPr>
            <p:nvPr/>
          </p:nvSpPr>
          <p:spPr bwMode="auto">
            <a:xfrm>
              <a:off x="1968" y="3840"/>
              <a:ext cx="240" cy="144"/>
            </a:xfrm>
            <a:prstGeom prst="rect">
              <a:avLst/>
            </a:prstGeom>
            <a:noFill/>
            <a:ln w="25400">
              <a:noFill/>
              <a:miter lim="800000"/>
              <a:headEnd/>
              <a:tailEnd/>
            </a:ln>
            <a:effectLst/>
          </p:spPr>
          <p:txBody>
            <a:bodyPr wrap="none" anchor="ctr"/>
            <a:lstStyle/>
            <a:p>
              <a:pPr algn="ctr"/>
              <a:r>
                <a:rPr lang="en-US" altLang="zh-CN" sz="1800" b="1"/>
                <a:t>[6]</a:t>
              </a:r>
            </a:p>
          </p:txBody>
        </p:sp>
        <p:sp>
          <p:nvSpPr>
            <p:cNvPr id="33814" name="Line 22"/>
            <p:cNvSpPr>
              <a:spLocks noChangeShapeType="1"/>
            </p:cNvSpPr>
            <p:nvPr/>
          </p:nvSpPr>
          <p:spPr bwMode="auto">
            <a:xfrm flipH="1">
              <a:off x="2137" y="3408"/>
              <a:ext cx="96" cy="168"/>
            </a:xfrm>
            <a:prstGeom prst="line">
              <a:avLst/>
            </a:prstGeom>
            <a:noFill/>
            <a:ln w="25400">
              <a:solidFill>
                <a:schemeClr val="tx1"/>
              </a:solidFill>
              <a:round/>
              <a:headEnd/>
              <a:tailEnd/>
            </a:ln>
            <a:effectLst/>
          </p:spPr>
          <p:txBody>
            <a:bodyPr wrap="none" anchor="ctr"/>
            <a:lstStyle/>
            <a:p>
              <a:endParaRPr lang="zh-CN" altLang="en-US"/>
            </a:p>
          </p:txBody>
        </p:sp>
      </p:grpSp>
      <p:sp>
        <p:nvSpPr>
          <p:cNvPr id="33816" name="AutoShape 24"/>
          <p:cNvSpPr>
            <a:spLocks noChangeArrowheads="1"/>
          </p:cNvSpPr>
          <p:nvPr/>
        </p:nvSpPr>
        <p:spPr bwMode="auto">
          <a:xfrm>
            <a:off x="4000496" y="1824038"/>
            <a:ext cx="4429124" cy="1247772"/>
          </a:xfrm>
          <a:prstGeom prst="wedgeRoundRectCallout">
            <a:avLst>
              <a:gd name="adj1" fmla="val -78144"/>
              <a:gd name="adj2" fmla="val 32574"/>
              <a:gd name="adj3" fmla="val 16667"/>
            </a:avLst>
          </a:prstGeom>
          <a:gradFill rotWithShape="0">
            <a:gsLst>
              <a:gs pos="0">
                <a:srgbClr val="FFFFFF">
                  <a:gamma/>
                  <a:shade val="76078"/>
                  <a:invGamma/>
                </a:srgbClr>
              </a:gs>
              <a:gs pos="50000">
                <a:srgbClr val="FFFFFF"/>
              </a:gs>
              <a:gs pos="100000">
                <a:srgbClr val="FFFFFF">
                  <a:gamma/>
                  <a:shade val="76078"/>
                  <a:invGamma/>
                </a:srgbClr>
              </a:gs>
            </a:gsLst>
            <a:lin ang="0" scaled="1"/>
          </a:gradFill>
          <a:ln w="25400">
            <a:solidFill>
              <a:schemeClr val="tx1"/>
            </a:solidFill>
            <a:miter lim="800000"/>
            <a:headEnd/>
            <a:tailEnd/>
          </a:ln>
          <a:effectLst/>
        </p:spPr>
        <p:txBody>
          <a:bodyPr wrap="none" anchor="ctr"/>
          <a:lstStyle/>
          <a:p>
            <a:pPr algn="ctr"/>
            <a:r>
              <a:rPr lang="zh-CN" altLang="en-US" sz="2200" b="1" dirty="0" smtClean="0"/>
              <a:t>从堆的完全二叉树结构要求来说，</a:t>
            </a:r>
            <a:endParaRPr lang="en-US" altLang="zh-CN" sz="2200" b="1" dirty="0" smtClean="0"/>
          </a:p>
          <a:p>
            <a:pPr algn="ctr"/>
            <a:r>
              <a:rPr lang="zh-CN" altLang="en-US" sz="2200" b="1" dirty="0" smtClean="0"/>
              <a:t>新结点的位置必须在这里。</a:t>
            </a:r>
            <a:endParaRPr lang="en-US" altLang="zh-CN" sz="2200" b="1" dirty="0"/>
          </a:p>
        </p:txBody>
      </p:sp>
      <p:sp>
        <p:nvSpPr>
          <p:cNvPr id="33817" name="Text Box 25"/>
          <p:cNvSpPr txBox="1">
            <a:spLocks noChangeArrowheads="1"/>
          </p:cNvSpPr>
          <p:nvPr/>
        </p:nvSpPr>
        <p:spPr bwMode="auto">
          <a:xfrm>
            <a:off x="785786" y="3790936"/>
            <a:ext cx="3352800" cy="369332"/>
          </a:xfrm>
          <a:prstGeom prst="rect">
            <a:avLst/>
          </a:prstGeom>
          <a:noFill/>
          <a:ln w="25400">
            <a:noFill/>
            <a:miter lim="800000"/>
            <a:headEnd/>
            <a:tailEnd/>
          </a:ln>
          <a:effectLst/>
        </p:spPr>
        <p:txBody>
          <a:bodyPr>
            <a:spAutoFit/>
          </a:bodyPr>
          <a:lstStyle/>
          <a:p>
            <a:pPr>
              <a:spcBef>
                <a:spcPct val="50000"/>
              </a:spcBef>
            </a:pPr>
            <a:r>
              <a:rPr lang="en-US" altLang="zh-CN" b="1" dirty="0"/>
              <a:t>Case 1 :  </a:t>
            </a:r>
            <a:r>
              <a:rPr lang="en-US" altLang="zh-CN" b="1" dirty="0" err="1"/>
              <a:t>new_item</a:t>
            </a:r>
            <a:r>
              <a:rPr lang="en-US" altLang="zh-CN" b="1" dirty="0"/>
              <a:t> = </a:t>
            </a:r>
            <a:r>
              <a:rPr lang="en-US" altLang="zh-CN" b="1" dirty="0" smtClean="0"/>
              <a:t>20</a:t>
            </a:r>
            <a:endParaRPr lang="en-US" altLang="zh-CN" b="1" dirty="0"/>
          </a:p>
        </p:txBody>
      </p:sp>
      <p:sp>
        <p:nvSpPr>
          <p:cNvPr id="33818" name="Oval 26"/>
          <p:cNvSpPr>
            <a:spLocks noChangeArrowheads="1"/>
          </p:cNvSpPr>
          <p:nvPr/>
        </p:nvSpPr>
        <p:spPr bwMode="auto">
          <a:xfrm flipH="1">
            <a:off x="2285984" y="2714620"/>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20</a:t>
            </a:r>
            <a:endParaRPr lang="en-US" altLang="zh-CN" b="1" dirty="0"/>
          </a:p>
        </p:txBody>
      </p:sp>
      <p:grpSp>
        <p:nvGrpSpPr>
          <p:cNvPr id="3" name="Group 27"/>
          <p:cNvGrpSpPr>
            <a:grpSpLocks/>
          </p:cNvGrpSpPr>
          <p:nvPr/>
        </p:nvGrpSpPr>
        <p:grpSpPr bwMode="auto">
          <a:xfrm>
            <a:off x="3652806" y="3790936"/>
            <a:ext cx="1219200" cy="381000"/>
            <a:chOff x="2496" y="2256"/>
            <a:chExt cx="768" cy="240"/>
          </a:xfrm>
        </p:grpSpPr>
        <p:sp>
          <p:nvSpPr>
            <p:cNvPr id="33820" name="Oval 28"/>
            <p:cNvSpPr>
              <a:spLocks noChangeArrowheads="1"/>
            </p:cNvSpPr>
            <p:nvPr/>
          </p:nvSpPr>
          <p:spPr bwMode="auto">
            <a:xfrm flipH="1">
              <a:off x="2496" y="2256"/>
              <a:ext cx="240" cy="240"/>
            </a:xfrm>
            <a:prstGeom prst="ellipse">
              <a:avLst/>
            </a:prstGeom>
            <a:noFill/>
            <a:ln w="25400">
              <a:solidFill>
                <a:schemeClr val="tx1"/>
              </a:solidFill>
              <a:round/>
              <a:headEnd/>
              <a:tailEnd/>
            </a:ln>
            <a:effectLst/>
          </p:spPr>
          <p:txBody>
            <a:bodyPr wrap="none" anchor="ctr"/>
            <a:lstStyle/>
            <a:p>
              <a:pPr algn="ctr"/>
              <a:r>
                <a:rPr lang="en-US" altLang="zh-CN" b="1"/>
                <a:t>20</a:t>
              </a:r>
            </a:p>
          </p:txBody>
        </p:sp>
        <p:sp>
          <p:nvSpPr>
            <p:cNvPr id="33821" name="Oval 29"/>
            <p:cNvSpPr>
              <a:spLocks noChangeArrowheads="1"/>
            </p:cNvSpPr>
            <p:nvPr/>
          </p:nvSpPr>
          <p:spPr bwMode="auto">
            <a:xfrm flipH="1">
              <a:off x="3024"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p>
          </p:txBody>
        </p:sp>
        <p:sp>
          <p:nvSpPr>
            <p:cNvPr id="33822" name="Rectangle 30"/>
            <p:cNvSpPr>
              <a:spLocks noChangeArrowheads="1"/>
            </p:cNvSpPr>
            <p:nvPr/>
          </p:nvSpPr>
          <p:spPr bwMode="auto">
            <a:xfrm>
              <a:off x="2784" y="2256"/>
              <a:ext cx="192" cy="240"/>
            </a:xfrm>
            <a:prstGeom prst="rect">
              <a:avLst/>
            </a:prstGeom>
            <a:noFill/>
            <a:ln w="25400">
              <a:noFill/>
              <a:miter lim="800000"/>
              <a:headEnd/>
              <a:tailEnd/>
            </a:ln>
            <a:effectLst/>
          </p:spPr>
          <p:txBody>
            <a:bodyPr wrap="none" anchor="ctr"/>
            <a:lstStyle/>
            <a:p>
              <a:pPr algn="ctr"/>
              <a:r>
                <a:rPr lang="en-US" altLang="zh-CN" b="1"/>
                <a:t>&lt;</a:t>
              </a:r>
            </a:p>
          </p:txBody>
        </p:sp>
      </p:grpSp>
      <p:graphicFrame>
        <p:nvGraphicFramePr>
          <p:cNvPr id="33823" name="Object 31"/>
          <p:cNvGraphicFramePr>
            <a:graphicFrameLocks noChangeAspect="1"/>
          </p:cNvGraphicFramePr>
          <p:nvPr/>
        </p:nvGraphicFramePr>
        <p:xfrm>
          <a:off x="5100606" y="3562336"/>
          <a:ext cx="466725" cy="685800"/>
        </p:xfrm>
        <a:graphic>
          <a:graphicData uri="http://schemas.openxmlformats.org/presentationml/2006/ole">
            <mc:AlternateContent xmlns:mc="http://schemas.openxmlformats.org/markup-compatibility/2006">
              <mc:Choice xmlns:v="urn:schemas-microsoft-com:vml" Requires="v">
                <p:oleObj spid="_x0000_s62550" name="剪辑" r:id="rId10" imgW="1554120" imgH="2286360" progId="">
                  <p:embed/>
                </p:oleObj>
              </mc:Choice>
              <mc:Fallback>
                <p:oleObj name="剪辑" r:id="rId10" imgW="1554120" imgH="2286360" progId="">
                  <p:embed/>
                  <p:pic>
                    <p:nvPicPr>
                      <p:cNvPr id="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0606" y="3562336"/>
                        <a:ext cx="466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4" name="Text Box 32"/>
          <p:cNvSpPr txBox="1">
            <a:spLocks noChangeArrowheads="1"/>
          </p:cNvSpPr>
          <p:nvPr/>
        </p:nvSpPr>
        <p:spPr bwMode="auto">
          <a:xfrm>
            <a:off x="785786" y="4552936"/>
            <a:ext cx="3352800" cy="369332"/>
          </a:xfrm>
          <a:prstGeom prst="rect">
            <a:avLst/>
          </a:prstGeom>
          <a:noFill/>
          <a:ln w="25400">
            <a:noFill/>
            <a:miter lim="800000"/>
            <a:headEnd/>
            <a:tailEnd/>
          </a:ln>
          <a:effectLst/>
        </p:spPr>
        <p:txBody>
          <a:bodyPr>
            <a:spAutoFit/>
          </a:bodyPr>
          <a:lstStyle/>
          <a:p>
            <a:pPr>
              <a:spcBef>
                <a:spcPct val="50000"/>
              </a:spcBef>
            </a:pPr>
            <a:r>
              <a:rPr lang="en-US" altLang="zh-CN" b="1" dirty="0"/>
              <a:t>Case 2 :  </a:t>
            </a:r>
            <a:r>
              <a:rPr lang="en-US" altLang="zh-CN" b="1" dirty="0" err="1"/>
              <a:t>new_item</a:t>
            </a:r>
            <a:r>
              <a:rPr lang="en-US" altLang="zh-CN" b="1" dirty="0"/>
              <a:t> = </a:t>
            </a:r>
            <a:r>
              <a:rPr lang="en-US" altLang="zh-CN" b="1" dirty="0" smtClean="0"/>
              <a:t>35</a:t>
            </a:r>
            <a:endParaRPr lang="en-US" altLang="zh-CN" b="1" dirty="0"/>
          </a:p>
        </p:txBody>
      </p:sp>
      <p:sp>
        <p:nvSpPr>
          <p:cNvPr id="33825" name="Oval 33"/>
          <p:cNvSpPr>
            <a:spLocks noChangeArrowheads="1"/>
          </p:cNvSpPr>
          <p:nvPr/>
        </p:nvSpPr>
        <p:spPr bwMode="auto">
          <a:xfrm flipH="1">
            <a:off x="2285984" y="2714620"/>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35</a:t>
            </a:r>
            <a:endParaRPr lang="en-US" altLang="zh-CN" b="1" dirty="0"/>
          </a:p>
        </p:txBody>
      </p:sp>
      <p:grpSp>
        <p:nvGrpSpPr>
          <p:cNvPr id="4" name="Group 34"/>
          <p:cNvGrpSpPr>
            <a:grpSpLocks/>
          </p:cNvGrpSpPr>
          <p:nvPr/>
        </p:nvGrpSpPr>
        <p:grpSpPr bwMode="auto">
          <a:xfrm>
            <a:off x="3652806" y="4552936"/>
            <a:ext cx="1219200" cy="381000"/>
            <a:chOff x="2496" y="2256"/>
            <a:chExt cx="768" cy="240"/>
          </a:xfrm>
        </p:grpSpPr>
        <p:sp>
          <p:nvSpPr>
            <p:cNvPr id="33827" name="Oval 35"/>
            <p:cNvSpPr>
              <a:spLocks noChangeArrowheads="1"/>
            </p:cNvSpPr>
            <p:nvPr/>
          </p:nvSpPr>
          <p:spPr bwMode="auto">
            <a:xfrm flipH="1">
              <a:off x="2496"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35</a:t>
              </a:r>
              <a:endParaRPr lang="en-US" altLang="zh-CN" b="1" dirty="0"/>
            </a:p>
          </p:txBody>
        </p:sp>
        <p:sp>
          <p:nvSpPr>
            <p:cNvPr id="33828" name="Oval 36"/>
            <p:cNvSpPr>
              <a:spLocks noChangeArrowheads="1"/>
            </p:cNvSpPr>
            <p:nvPr/>
          </p:nvSpPr>
          <p:spPr bwMode="auto">
            <a:xfrm flipH="1">
              <a:off x="3024"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p>
          </p:txBody>
        </p:sp>
        <p:sp>
          <p:nvSpPr>
            <p:cNvPr id="33829" name="Rectangle 37"/>
            <p:cNvSpPr>
              <a:spLocks noChangeArrowheads="1"/>
            </p:cNvSpPr>
            <p:nvPr/>
          </p:nvSpPr>
          <p:spPr bwMode="auto">
            <a:xfrm>
              <a:off x="2784" y="2256"/>
              <a:ext cx="192" cy="240"/>
            </a:xfrm>
            <a:prstGeom prst="rect">
              <a:avLst/>
            </a:prstGeom>
            <a:noFill/>
            <a:ln w="25400">
              <a:noFill/>
              <a:miter lim="800000"/>
              <a:headEnd/>
              <a:tailEnd/>
            </a:ln>
            <a:effectLst/>
          </p:spPr>
          <p:txBody>
            <a:bodyPr wrap="none" anchor="ctr"/>
            <a:lstStyle/>
            <a:p>
              <a:pPr algn="ctr"/>
              <a:r>
                <a:rPr lang="en-US" altLang="zh-CN" b="1"/>
                <a:t>&gt;</a:t>
              </a:r>
            </a:p>
          </p:txBody>
        </p:sp>
      </p:grpSp>
      <p:sp>
        <p:nvSpPr>
          <p:cNvPr id="33830" name="Oval 38"/>
          <p:cNvSpPr>
            <a:spLocks noChangeArrowheads="1"/>
          </p:cNvSpPr>
          <p:nvPr/>
        </p:nvSpPr>
        <p:spPr bwMode="auto">
          <a:xfrm flipH="1">
            <a:off x="2571736" y="2119306"/>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35</a:t>
            </a:r>
            <a:endParaRPr lang="en-US" altLang="zh-CN" b="1" dirty="0"/>
          </a:p>
        </p:txBody>
      </p:sp>
      <p:sp>
        <p:nvSpPr>
          <p:cNvPr id="33831" name="Oval 39"/>
          <p:cNvSpPr>
            <a:spLocks noChangeArrowheads="1"/>
          </p:cNvSpPr>
          <p:nvPr/>
        </p:nvSpPr>
        <p:spPr bwMode="auto">
          <a:xfrm flipH="1">
            <a:off x="2285984" y="2714620"/>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t>31</a:t>
            </a:r>
            <a:endParaRPr lang="en-US" altLang="zh-CN" b="1" dirty="0"/>
          </a:p>
        </p:txBody>
      </p:sp>
      <p:grpSp>
        <p:nvGrpSpPr>
          <p:cNvPr id="5" name="Group 40"/>
          <p:cNvGrpSpPr>
            <a:grpSpLocks/>
          </p:cNvGrpSpPr>
          <p:nvPr/>
        </p:nvGrpSpPr>
        <p:grpSpPr bwMode="auto">
          <a:xfrm>
            <a:off x="5100606" y="4552936"/>
            <a:ext cx="1219200" cy="381000"/>
            <a:chOff x="2496" y="2256"/>
            <a:chExt cx="768" cy="240"/>
          </a:xfrm>
        </p:grpSpPr>
        <p:sp>
          <p:nvSpPr>
            <p:cNvPr id="33833" name="Oval 41"/>
            <p:cNvSpPr>
              <a:spLocks noChangeArrowheads="1"/>
            </p:cNvSpPr>
            <p:nvPr/>
          </p:nvSpPr>
          <p:spPr bwMode="auto">
            <a:xfrm flipH="1">
              <a:off x="2496"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35</a:t>
              </a:r>
              <a:endParaRPr lang="en-US" altLang="zh-CN" b="1" dirty="0"/>
            </a:p>
          </p:txBody>
        </p:sp>
        <p:sp>
          <p:nvSpPr>
            <p:cNvPr id="33834" name="Oval 42"/>
            <p:cNvSpPr>
              <a:spLocks noChangeArrowheads="1"/>
            </p:cNvSpPr>
            <p:nvPr/>
          </p:nvSpPr>
          <p:spPr bwMode="auto">
            <a:xfrm flipH="1">
              <a:off x="3024"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44</a:t>
              </a:r>
              <a:endParaRPr lang="en-US" altLang="zh-CN" b="1" dirty="0"/>
            </a:p>
          </p:txBody>
        </p:sp>
        <p:sp>
          <p:nvSpPr>
            <p:cNvPr id="33835" name="Rectangle 43"/>
            <p:cNvSpPr>
              <a:spLocks noChangeArrowheads="1"/>
            </p:cNvSpPr>
            <p:nvPr/>
          </p:nvSpPr>
          <p:spPr bwMode="auto">
            <a:xfrm>
              <a:off x="2784" y="2256"/>
              <a:ext cx="192" cy="240"/>
            </a:xfrm>
            <a:prstGeom prst="rect">
              <a:avLst/>
            </a:prstGeom>
            <a:noFill/>
            <a:ln w="25400">
              <a:noFill/>
              <a:miter lim="800000"/>
              <a:headEnd/>
              <a:tailEnd/>
            </a:ln>
            <a:effectLst/>
          </p:spPr>
          <p:txBody>
            <a:bodyPr wrap="none" anchor="ctr"/>
            <a:lstStyle/>
            <a:p>
              <a:pPr algn="ctr"/>
              <a:r>
                <a:rPr lang="en-US" altLang="zh-CN" b="1"/>
                <a:t>&lt;</a:t>
              </a:r>
            </a:p>
          </p:txBody>
        </p:sp>
      </p:grpSp>
      <p:graphicFrame>
        <p:nvGraphicFramePr>
          <p:cNvPr id="33836" name="Object 44"/>
          <p:cNvGraphicFramePr>
            <a:graphicFrameLocks noChangeAspect="1"/>
          </p:cNvGraphicFramePr>
          <p:nvPr/>
        </p:nvGraphicFramePr>
        <p:xfrm>
          <a:off x="6548406" y="4324336"/>
          <a:ext cx="466725" cy="685800"/>
        </p:xfrm>
        <a:graphic>
          <a:graphicData uri="http://schemas.openxmlformats.org/presentationml/2006/ole">
            <mc:AlternateContent xmlns:mc="http://schemas.openxmlformats.org/markup-compatibility/2006">
              <mc:Choice xmlns:v="urn:schemas-microsoft-com:vml" Requires="v">
                <p:oleObj spid="_x0000_s62551" name="剪辑" r:id="rId12" imgW="1554120" imgH="2286360" progId="">
                  <p:embed/>
                </p:oleObj>
              </mc:Choice>
              <mc:Fallback>
                <p:oleObj name="剪辑" r:id="rId12" imgW="1554120" imgH="228636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8406" y="4324336"/>
                        <a:ext cx="466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7" name="Text Box 45"/>
          <p:cNvSpPr txBox="1">
            <a:spLocks noChangeArrowheads="1"/>
          </p:cNvSpPr>
          <p:nvPr/>
        </p:nvSpPr>
        <p:spPr bwMode="auto">
          <a:xfrm>
            <a:off x="785786" y="5391136"/>
            <a:ext cx="3352800" cy="369332"/>
          </a:xfrm>
          <a:prstGeom prst="rect">
            <a:avLst/>
          </a:prstGeom>
          <a:noFill/>
          <a:ln w="25400">
            <a:noFill/>
            <a:miter lim="800000"/>
            <a:headEnd/>
            <a:tailEnd/>
          </a:ln>
          <a:effectLst/>
        </p:spPr>
        <p:txBody>
          <a:bodyPr>
            <a:spAutoFit/>
          </a:bodyPr>
          <a:lstStyle/>
          <a:p>
            <a:pPr>
              <a:spcBef>
                <a:spcPct val="50000"/>
              </a:spcBef>
            </a:pPr>
            <a:r>
              <a:rPr lang="en-US" altLang="zh-CN" b="1" dirty="0"/>
              <a:t>Case 3 :  </a:t>
            </a:r>
            <a:r>
              <a:rPr lang="en-US" altLang="zh-CN" b="1" dirty="0" err="1"/>
              <a:t>new_item</a:t>
            </a:r>
            <a:r>
              <a:rPr lang="en-US" altLang="zh-CN" b="1" dirty="0"/>
              <a:t> = </a:t>
            </a:r>
            <a:r>
              <a:rPr lang="en-US" altLang="zh-CN" b="1" dirty="0" smtClean="0"/>
              <a:t>58</a:t>
            </a:r>
            <a:endParaRPr lang="en-US" altLang="zh-CN" b="1" dirty="0"/>
          </a:p>
        </p:txBody>
      </p:sp>
      <p:grpSp>
        <p:nvGrpSpPr>
          <p:cNvPr id="6" name="Group 46"/>
          <p:cNvGrpSpPr>
            <a:grpSpLocks/>
          </p:cNvGrpSpPr>
          <p:nvPr/>
        </p:nvGrpSpPr>
        <p:grpSpPr bwMode="auto">
          <a:xfrm>
            <a:off x="3652806" y="5391136"/>
            <a:ext cx="1219200" cy="381000"/>
            <a:chOff x="2496" y="2256"/>
            <a:chExt cx="768" cy="240"/>
          </a:xfrm>
        </p:grpSpPr>
        <p:sp>
          <p:nvSpPr>
            <p:cNvPr id="33839" name="Oval 47"/>
            <p:cNvSpPr>
              <a:spLocks noChangeArrowheads="1"/>
            </p:cNvSpPr>
            <p:nvPr/>
          </p:nvSpPr>
          <p:spPr bwMode="auto">
            <a:xfrm flipH="1">
              <a:off x="2496"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58</a:t>
              </a:r>
              <a:endParaRPr lang="en-US" altLang="zh-CN" b="1" dirty="0"/>
            </a:p>
          </p:txBody>
        </p:sp>
        <p:sp>
          <p:nvSpPr>
            <p:cNvPr id="33840" name="Oval 48"/>
            <p:cNvSpPr>
              <a:spLocks noChangeArrowheads="1"/>
            </p:cNvSpPr>
            <p:nvPr/>
          </p:nvSpPr>
          <p:spPr bwMode="auto">
            <a:xfrm flipH="1">
              <a:off x="3024"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p>
          </p:txBody>
        </p:sp>
        <p:sp>
          <p:nvSpPr>
            <p:cNvPr id="33841" name="Rectangle 49"/>
            <p:cNvSpPr>
              <a:spLocks noChangeArrowheads="1"/>
            </p:cNvSpPr>
            <p:nvPr/>
          </p:nvSpPr>
          <p:spPr bwMode="auto">
            <a:xfrm>
              <a:off x="2784" y="2256"/>
              <a:ext cx="192" cy="240"/>
            </a:xfrm>
            <a:prstGeom prst="rect">
              <a:avLst/>
            </a:prstGeom>
            <a:noFill/>
            <a:ln w="25400">
              <a:noFill/>
              <a:miter lim="800000"/>
              <a:headEnd/>
              <a:tailEnd/>
            </a:ln>
            <a:effectLst/>
          </p:spPr>
          <p:txBody>
            <a:bodyPr wrap="none" anchor="ctr"/>
            <a:lstStyle/>
            <a:p>
              <a:pPr algn="ctr"/>
              <a:r>
                <a:rPr lang="en-US" altLang="zh-CN" b="1"/>
                <a:t>&gt;</a:t>
              </a:r>
            </a:p>
          </p:txBody>
        </p:sp>
      </p:grpSp>
      <p:sp>
        <p:nvSpPr>
          <p:cNvPr id="33842" name="Oval 50"/>
          <p:cNvSpPr>
            <a:spLocks noChangeArrowheads="1"/>
          </p:cNvSpPr>
          <p:nvPr/>
        </p:nvSpPr>
        <p:spPr bwMode="auto">
          <a:xfrm flipH="1">
            <a:off x="2571736" y="2119306"/>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58</a:t>
            </a:r>
            <a:endParaRPr lang="en-US" altLang="zh-CN" b="1" dirty="0"/>
          </a:p>
        </p:txBody>
      </p:sp>
      <p:grpSp>
        <p:nvGrpSpPr>
          <p:cNvPr id="7" name="Group 51"/>
          <p:cNvGrpSpPr>
            <a:grpSpLocks/>
          </p:cNvGrpSpPr>
          <p:nvPr/>
        </p:nvGrpSpPr>
        <p:grpSpPr bwMode="auto">
          <a:xfrm>
            <a:off x="5100606" y="5391136"/>
            <a:ext cx="1219200" cy="381000"/>
            <a:chOff x="2496" y="2256"/>
            <a:chExt cx="768" cy="240"/>
          </a:xfrm>
        </p:grpSpPr>
        <p:sp>
          <p:nvSpPr>
            <p:cNvPr id="33844" name="Oval 52"/>
            <p:cNvSpPr>
              <a:spLocks noChangeArrowheads="1"/>
            </p:cNvSpPr>
            <p:nvPr/>
          </p:nvSpPr>
          <p:spPr bwMode="auto">
            <a:xfrm flipH="1">
              <a:off x="2496"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58</a:t>
              </a:r>
              <a:endParaRPr lang="en-US" altLang="zh-CN" b="1" dirty="0"/>
            </a:p>
          </p:txBody>
        </p:sp>
        <p:sp>
          <p:nvSpPr>
            <p:cNvPr id="33845" name="Oval 53"/>
            <p:cNvSpPr>
              <a:spLocks noChangeArrowheads="1"/>
            </p:cNvSpPr>
            <p:nvPr/>
          </p:nvSpPr>
          <p:spPr bwMode="auto">
            <a:xfrm flipH="1">
              <a:off x="3024" y="225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44</a:t>
              </a:r>
              <a:endParaRPr lang="en-US" altLang="zh-CN" b="1" dirty="0"/>
            </a:p>
          </p:txBody>
        </p:sp>
        <p:sp>
          <p:nvSpPr>
            <p:cNvPr id="33846" name="Rectangle 54"/>
            <p:cNvSpPr>
              <a:spLocks noChangeArrowheads="1"/>
            </p:cNvSpPr>
            <p:nvPr/>
          </p:nvSpPr>
          <p:spPr bwMode="auto">
            <a:xfrm>
              <a:off x="2784" y="2256"/>
              <a:ext cx="192" cy="240"/>
            </a:xfrm>
            <a:prstGeom prst="rect">
              <a:avLst/>
            </a:prstGeom>
            <a:noFill/>
            <a:ln w="25400">
              <a:noFill/>
              <a:miter lim="800000"/>
              <a:headEnd/>
              <a:tailEnd/>
            </a:ln>
            <a:effectLst/>
          </p:spPr>
          <p:txBody>
            <a:bodyPr wrap="none" anchor="ctr"/>
            <a:lstStyle/>
            <a:p>
              <a:pPr algn="ctr"/>
              <a:r>
                <a:rPr lang="en-US" altLang="zh-CN" b="1"/>
                <a:t>&gt;</a:t>
              </a:r>
            </a:p>
          </p:txBody>
        </p:sp>
      </p:grpSp>
      <p:sp>
        <p:nvSpPr>
          <p:cNvPr id="33847" name="Oval 55"/>
          <p:cNvSpPr>
            <a:spLocks noChangeArrowheads="1"/>
          </p:cNvSpPr>
          <p:nvPr/>
        </p:nvSpPr>
        <p:spPr bwMode="auto">
          <a:xfrm flipH="1">
            <a:off x="2143108" y="1500174"/>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58</a:t>
            </a:r>
            <a:endParaRPr lang="en-US" altLang="zh-CN" b="1" dirty="0"/>
          </a:p>
        </p:txBody>
      </p:sp>
      <p:sp>
        <p:nvSpPr>
          <p:cNvPr id="33848" name="Oval 56"/>
          <p:cNvSpPr>
            <a:spLocks noChangeArrowheads="1"/>
          </p:cNvSpPr>
          <p:nvPr/>
        </p:nvSpPr>
        <p:spPr bwMode="auto">
          <a:xfrm flipH="1">
            <a:off x="2571736" y="2119306"/>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t>44</a:t>
            </a:r>
            <a:endParaRPr lang="en-US" altLang="zh-CN" b="1" dirty="0"/>
          </a:p>
        </p:txBody>
      </p:sp>
      <p:graphicFrame>
        <p:nvGraphicFramePr>
          <p:cNvPr id="33849" name="Object 57"/>
          <p:cNvGraphicFramePr>
            <a:graphicFrameLocks noChangeAspect="1"/>
          </p:cNvGraphicFramePr>
          <p:nvPr/>
        </p:nvGraphicFramePr>
        <p:xfrm>
          <a:off x="8286776" y="5143512"/>
          <a:ext cx="466725" cy="685800"/>
        </p:xfrm>
        <a:graphic>
          <a:graphicData uri="http://schemas.openxmlformats.org/presentationml/2006/ole">
            <mc:AlternateContent xmlns:mc="http://schemas.openxmlformats.org/markup-compatibility/2006">
              <mc:Choice xmlns:v="urn:schemas-microsoft-com:vml" Requires="v">
                <p:oleObj spid="_x0000_s62552" name="剪辑" r:id="rId13" imgW="1554120" imgH="2286360" progId="">
                  <p:embed/>
                </p:oleObj>
              </mc:Choice>
              <mc:Fallback>
                <p:oleObj name="剪辑" r:id="rId13" imgW="1554120" imgH="228636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86776" y="5143512"/>
                        <a:ext cx="466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矩形 58"/>
          <p:cNvSpPr/>
          <p:nvPr/>
        </p:nvSpPr>
        <p:spPr>
          <a:xfrm>
            <a:off x="1681963" y="772260"/>
            <a:ext cx="2885726"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最大</a:t>
            </a:r>
            <a:r>
              <a:rPr lang="zh-CN" altLang="en-US" sz="2800" b="1" dirty="0"/>
              <a:t>堆的插入</a:t>
            </a:r>
          </a:p>
        </p:txBody>
      </p:sp>
      <p:sp>
        <p:nvSpPr>
          <p:cNvPr id="60"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61"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grpSp>
        <p:nvGrpSpPr>
          <p:cNvPr id="66" name="组合 65"/>
          <p:cNvGrpSpPr/>
          <p:nvPr/>
        </p:nvGrpSpPr>
        <p:grpSpPr>
          <a:xfrm>
            <a:off x="6572264" y="5405454"/>
            <a:ext cx="1681169" cy="381000"/>
            <a:chOff x="6572264" y="5405454"/>
            <a:chExt cx="1681169" cy="381000"/>
          </a:xfrm>
        </p:grpSpPr>
        <p:sp>
          <p:nvSpPr>
            <p:cNvPr id="63" name="Oval 52"/>
            <p:cNvSpPr>
              <a:spLocks noChangeArrowheads="1"/>
            </p:cNvSpPr>
            <p:nvPr/>
          </p:nvSpPr>
          <p:spPr bwMode="auto">
            <a:xfrm flipH="1">
              <a:off x="6572264" y="5405454"/>
              <a:ext cx="369096" cy="381000"/>
            </a:xfrm>
            <a:prstGeom prst="ellipse">
              <a:avLst/>
            </a:prstGeom>
            <a:noFill/>
            <a:ln w="25400">
              <a:solidFill>
                <a:schemeClr val="tx1"/>
              </a:solidFill>
              <a:round/>
              <a:headEnd/>
              <a:tailEnd/>
            </a:ln>
            <a:effectLst/>
          </p:spPr>
          <p:txBody>
            <a:bodyPr wrap="none" anchor="ctr"/>
            <a:lstStyle/>
            <a:p>
              <a:pPr algn="ctr"/>
              <a:r>
                <a:rPr lang="en-US" altLang="zh-CN" b="1" dirty="0" smtClean="0"/>
                <a:t>58</a:t>
              </a:r>
              <a:endParaRPr lang="en-US" altLang="zh-CN" b="1" dirty="0"/>
            </a:p>
          </p:txBody>
        </p:sp>
        <p:sp>
          <p:nvSpPr>
            <p:cNvPr id="65" name="Rectangle 54"/>
            <p:cNvSpPr>
              <a:spLocks noChangeArrowheads="1"/>
            </p:cNvSpPr>
            <p:nvPr/>
          </p:nvSpPr>
          <p:spPr bwMode="auto">
            <a:xfrm>
              <a:off x="7015179" y="5405454"/>
              <a:ext cx="1238254" cy="381000"/>
            </a:xfrm>
            <a:prstGeom prst="rect">
              <a:avLst/>
            </a:prstGeom>
            <a:noFill/>
            <a:ln w="25400">
              <a:noFill/>
              <a:miter lim="800000"/>
              <a:headEnd/>
              <a:tailEnd/>
            </a:ln>
            <a:effectLst/>
          </p:spPr>
          <p:txBody>
            <a:bodyPr wrap="none" anchor="ctr"/>
            <a:lstStyle/>
            <a:p>
              <a:pPr algn="ctr"/>
              <a:r>
                <a:rPr lang="en-US" altLang="zh-CN" b="1" dirty="0" smtClean="0"/>
                <a:t>&lt;  </a:t>
              </a:r>
              <a:r>
                <a:rPr lang="en-US" altLang="zh-CN" b="1" dirty="0" err="1" smtClean="0">
                  <a:solidFill>
                    <a:srgbClr val="0000FF"/>
                  </a:solidFill>
                </a:rPr>
                <a:t>MaxData</a:t>
              </a:r>
              <a:r>
                <a:rPr lang="en-US" altLang="zh-CN" b="1" dirty="0" smtClean="0">
                  <a:solidFill>
                    <a:srgbClr val="0000FF"/>
                  </a:solidFill>
                </a:rPr>
                <a:t> </a:t>
              </a:r>
              <a:endParaRPr lang="en-US" altLang="zh-CN" b="1"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16"/>
                                        </p:tgtEl>
                                        <p:attrNameLst>
                                          <p:attrName>style.visibility</p:attrName>
                                        </p:attrNameLst>
                                      </p:cBhvr>
                                      <p:to>
                                        <p:strVal val="visible"/>
                                      </p:to>
                                    </p:set>
                                    <p:animEffect transition="in" filter="wipe(left)">
                                      <p:cBhvr>
                                        <p:cTn id="12" dur="500"/>
                                        <p:tgtEl>
                                          <p:spTgt spid="33816"/>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17"/>
                                        </p:tgtEl>
                                        <p:attrNameLst>
                                          <p:attrName>style.visibility</p:attrName>
                                        </p:attrNameLst>
                                      </p:cBhvr>
                                      <p:to>
                                        <p:strVal val="visible"/>
                                      </p:to>
                                    </p:set>
                                    <p:animEffect transition="in" filter="wipe(left)">
                                      <p:cBhvr>
                                        <p:cTn id="17" dur="500"/>
                                        <p:tgtEl>
                                          <p:spTgt spid="33817"/>
                                        </p:tgtEl>
                                      </p:cBhvr>
                                    </p:animEffect>
                                  </p:childTnLst>
                                  <p:subTnLst>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33818"/>
                                        </p:tgtEl>
                                        <p:attrNameLst>
                                          <p:attrName>style.visibility</p:attrName>
                                        </p:attrNameLst>
                                      </p:cBhvr>
                                      <p:to>
                                        <p:strVal val="visible"/>
                                      </p:to>
                                    </p:set>
                                    <p:animEffect transition="in" filter="box(out)">
                                      <p:cBhvr>
                                        <p:cTn id="21" dur="500"/>
                                        <p:tgtEl>
                                          <p:spTgt spid="33818"/>
                                        </p:tgtEl>
                                      </p:cBhvr>
                                    </p:animEffect>
                                  </p:childTnLst>
                                  <p:subTnLst>
                                    <p:audio>
                                      <p:cMediaNode>
                                        <p:cTn display="0" masterRel="sameClick">
                                          <p:stCondLst>
                                            <p:cond evt="begin" delay="0">
                                              <p:tn val="19"/>
                                            </p:cond>
                                          </p:stCondLst>
                                          <p:endCondLst>
                                            <p:cond evt="onStopAudio" delay="0">
                                              <p:tgtEl>
                                                <p:sldTgt/>
                                              </p:tgtEl>
                                            </p:cond>
                                          </p:endCondLst>
                                        </p:cTn>
                                        <p:tgtEl>
                                          <p:sndTgt r:embed="rId6" name="DING.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subTnLst>
                                    <p:audio>
                                      <p:cMediaNode>
                                        <p:cTn display="0" masterRel="sameClick">
                                          <p:stCondLst>
                                            <p:cond evt="begin" delay="0">
                                              <p:tn val="24"/>
                                            </p:cond>
                                          </p:stCondLst>
                                          <p:endCondLst>
                                            <p:cond evt="onStopAudio" delay="0">
                                              <p:tgtEl>
                                                <p:sldTgt/>
                                              </p:tgtEl>
                                            </p:cond>
                                          </p:endCondLst>
                                        </p:cTn>
                                        <p:tgtEl>
                                          <p:sndTgt r:embed="rId7"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3823"/>
                                        </p:tgtEl>
                                        <p:attrNameLst>
                                          <p:attrName>style.visibility</p:attrName>
                                        </p:attrNameLst>
                                      </p:cBhvr>
                                      <p:to>
                                        <p:strVal val="visible"/>
                                      </p:to>
                                    </p:set>
                                    <p:animEffect transition="in" filter="wipe(down)">
                                      <p:cBhvr>
                                        <p:cTn id="31" dur="500"/>
                                        <p:tgtEl>
                                          <p:spTgt spid="33823"/>
                                        </p:tgtEl>
                                      </p:cBhvr>
                                    </p:animEffect>
                                  </p:childTnLst>
                                  <p:subTnLst>
                                    <p:audio>
                                      <p:cMediaNode>
                                        <p:cTn display="0" masterRel="sameClick">
                                          <p:stCondLst>
                                            <p:cond evt="begin" delay="0">
                                              <p:tn val="29"/>
                                            </p:cond>
                                          </p:stCondLst>
                                          <p:endCondLst>
                                            <p:cond evt="onStopAudio" delay="0">
                                              <p:tgtEl>
                                                <p:sldTgt/>
                                              </p:tgtEl>
                                            </p:cond>
                                          </p:endCondLst>
                                        </p:cTn>
                                        <p:tgtEl>
                                          <p:sndTgt r:embed="rId8" name="TADA.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824"/>
                                        </p:tgtEl>
                                        <p:attrNameLst>
                                          <p:attrName>style.visibility</p:attrName>
                                        </p:attrNameLst>
                                      </p:cBhvr>
                                      <p:to>
                                        <p:strVal val="visible"/>
                                      </p:to>
                                    </p:set>
                                    <p:animEffect transition="in" filter="wipe(left)">
                                      <p:cBhvr>
                                        <p:cTn id="36" dur="500"/>
                                        <p:tgtEl>
                                          <p:spTgt spid="33824"/>
                                        </p:tgtEl>
                                      </p:cBhvr>
                                    </p:animEffect>
                                  </p:childTnLst>
                                  <p:subTnLst>
                                    <p:audio>
                                      <p:cMediaNode>
                                        <p:cTn display="0" masterRel="sameClick">
                                          <p:stCondLst>
                                            <p:cond evt="begin" delay="0">
                                              <p:tn val="34"/>
                                            </p:cond>
                                          </p:stCondLst>
                                          <p:endCondLst>
                                            <p:cond evt="onStopAudio" delay="0">
                                              <p:tgtEl>
                                                <p:sldTgt/>
                                              </p:tgtEl>
                                            </p:cond>
                                          </p:endCondLst>
                                        </p:cTn>
                                        <p:tgtEl>
                                          <p:sndTgt r:embed="rId5" name="TYPE.WAV"/>
                                        </p:tgtEl>
                                      </p:cMediaNode>
                                    </p:audio>
                                  </p:subTnLst>
                                </p:cTn>
                              </p:par>
                            </p:childTnLst>
                          </p:cTn>
                        </p:par>
                        <p:par>
                          <p:cTn id="37" fill="hold">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33825"/>
                                        </p:tgtEl>
                                        <p:attrNameLst>
                                          <p:attrName>style.visibility</p:attrName>
                                        </p:attrNameLst>
                                      </p:cBhvr>
                                      <p:to>
                                        <p:strVal val="visible"/>
                                      </p:to>
                                    </p:set>
                                    <p:animEffect transition="in" filter="box(out)">
                                      <p:cBhvr>
                                        <p:cTn id="40" dur="500"/>
                                        <p:tgtEl>
                                          <p:spTgt spid="33825"/>
                                        </p:tgtEl>
                                      </p:cBhvr>
                                    </p:animEffect>
                                  </p:childTnLst>
                                  <p:subTnLst>
                                    <p:audio>
                                      <p:cMediaNode>
                                        <p:cTn display="0" masterRel="sameClick">
                                          <p:stCondLst>
                                            <p:cond evt="begin" delay="0">
                                              <p:tn val="38"/>
                                            </p:cond>
                                          </p:stCondLst>
                                          <p:endCondLst>
                                            <p:cond evt="onStopAudio" delay="0">
                                              <p:tgtEl>
                                                <p:sldTgt/>
                                              </p:tgtEl>
                                            </p:cond>
                                          </p:endCondLst>
                                        </p:cTn>
                                        <p:tgtEl>
                                          <p:sndTgt r:embed="rId6" name="DING.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subTnLst>
                                    <p:audio>
                                      <p:cMediaNode>
                                        <p:cTn display="0" masterRel="sameClick">
                                          <p:stCondLst>
                                            <p:cond evt="begin" delay="0">
                                              <p:tn val="43"/>
                                            </p:cond>
                                          </p:stCondLst>
                                          <p:endCondLst>
                                            <p:cond evt="onStopAudio" delay="0">
                                              <p:tgtEl>
                                                <p:sldTgt/>
                                              </p:tgtEl>
                                            </p:cond>
                                          </p:endCondLst>
                                        </p:cTn>
                                        <p:tgtEl>
                                          <p:sndTgt r:embed="rId9" name="LASER.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3830"/>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33831"/>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6" name="DING.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subTnLst>
                                    <p:audio>
                                      <p:cMediaNode>
                                        <p:cTn display="0" masterRel="sameClick">
                                          <p:stCondLst>
                                            <p:cond evt="begin" delay="0">
                                              <p:tn val="55"/>
                                            </p:cond>
                                          </p:stCondLst>
                                          <p:endCondLst>
                                            <p:cond evt="onStopAudio" delay="0">
                                              <p:tgtEl>
                                                <p:sldTgt/>
                                              </p:tgtEl>
                                            </p:cond>
                                          </p:endCondLst>
                                        </p:cTn>
                                        <p:tgtEl>
                                          <p:sndTgt r:embed="rId7" name="CHIMES.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3836"/>
                                        </p:tgtEl>
                                        <p:attrNameLst>
                                          <p:attrName>style.visibility</p:attrName>
                                        </p:attrNameLst>
                                      </p:cBhvr>
                                      <p:to>
                                        <p:strVal val="visible"/>
                                      </p:to>
                                    </p:set>
                                    <p:animEffect transition="in" filter="wipe(down)">
                                      <p:cBhvr>
                                        <p:cTn id="62" dur="500"/>
                                        <p:tgtEl>
                                          <p:spTgt spid="33836"/>
                                        </p:tgtEl>
                                      </p:cBhvr>
                                    </p:animEffect>
                                  </p:childTnLst>
                                  <p:subTnLst>
                                    <p:audio>
                                      <p:cMediaNode>
                                        <p:cTn display="0" masterRel="sameClick">
                                          <p:stCondLst>
                                            <p:cond evt="begin" delay="0">
                                              <p:tn val="60"/>
                                            </p:cond>
                                          </p:stCondLst>
                                          <p:endCondLst>
                                            <p:cond evt="onStopAudio" delay="0">
                                              <p:tgtEl>
                                                <p:sldTgt/>
                                              </p:tgtEl>
                                            </p:cond>
                                          </p:endCondLst>
                                        </p:cTn>
                                        <p:tgtEl>
                                          <p:sndTgt r:embed="rId8" name="TADA.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37"/>
                                        </p:tgtEl>
                                        <p:attrNameLst>
                                          <p:attrName>style.visibility</p:attrName>
                                        </p:attrNameLst>
                                      </p:cBhvr>
                                      <p:to>
                                        <p:strVal val="visible"/>
                                      </p:to>
                                    </p:set>
                                    <p:animEffect transition="in" filter="wipe(left)">
                                      <p:cBhvr>
                                        <p:cTn id="67" dur="500"/>
                                        <p:tgtEl>
                                          <p:spTgt spid="33837"/>
                                        </p:tgtEl>
                                      </p:cBhvr>
                                    </p:animEffect>
                                  </p:childTnLst>
                                  <p:subTnLst>
                                    <p:audio>
                                      <p:cMediaNode>
                                        <p:cTn display="0" masterRel="sameClick">
                                          <p:stCondLst>
                                            <p:cond evt="begin" delay="0">
                                              <p:tn val="65"/>
                                            </p:cond>
                                          </p:stCondLst>
                                          <p:endCondLst>
                                            <p:cond evt="onStopAudio" delay="0">
                                              <p:tgtEl>
                                                <p:sldTgt/>
                                              </p:tgtEl>
                                            </p:cond>
                                          </p:endCondLst>
                                        </p:cTn>
                                        <p:tgtEl>
                                          <p:sndTgt r:embed="rId5" name="TYPE.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subTnLst>
                                    <p:audio>
                                      <p:cMediaNode>
                                        <p:cTn display="0" masterRel="sameClick">
                                          <p:stCondLst>
                                            <p:cond evt="begin" delay="0">
                                              <p:tn val="70"/>
                                            </p:cond>
                                          </p:stCondLst>
                                          <p:endCondLst>
                                            <p:cond evt="onStopAudio" delay="0">
                                              <p:tgtEl>
                                                <p:sldTgt/>
                                              </p:tgtEl>
                                            </p:cond>
                                          </p:endCondLst>
                                        </p:cTn>
                                        <p:tgtEl>
                                          <p:sndTgt r:embed="rId9" name="LASER.WAV"/>
                                        </p:tgtEl>
                                      </p:cMediaNode>
                                    </p:audio>
                                  </p:sub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3842"/>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6" name="DING.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subTnLst>
                                    <p:audio>
                                      <p:cMediaNode>
                                        <p:cTn display="0" masterRel="sameClick">
                                          <p:stCondLst>
                                            <p:cond evt="begin" delay="0">
                                              <p:tn val="78"/>
                                            </p:cond>
                                          </p:stCondLst>
                                          <p:endCondLst>
                                            <p:cond evt="onStopAudio" delay="0">
                                              <p:tgtEl>
                                                <p:sldTgt/>
                                              </p:tgtEl>
                                            </p:cond>
                                          </p:endCondLst>
                                        </p:cTn>
                                        <p:tgtEl>
                                          <p:sndTgt r:embed="rId9" name="LASER.WAV"/>
                                        </p:tgtEl>
                                      </p:cMediaNode>
                                    </p:audio>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33847"/>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33848"/>
                                        </p:tgtEl>
                                        <p:attrNameLst>
                                          <p:attrName>style.visibility</p:attrName>
                                        </p:attrNameLst>
                                      </p:cBhvr>
                                      <p:to>
                                        <p:strVal val="visible"/>
                                      </p:to>
                                    </p:set>
                                  </p:childTnLst>
                                  <p:subTnLst>
                                    <p:audio>
                                      <p:cMediaNode>
                                        <p:cTn display="0" masterRel="sameClick">
                                          <p:stCondLst>
                                            <p:cond evt="begin" delay="0">
                                              <p:tn val="86"/>
                                            </p:cond>
                                          </p:stCondLst>
                                          <p:endCondLst>
                                            <p:cond evt="onStopAudio" delay="0">
                                              <p:tgtEl>
                                                <p:sldTgt/>
                                              </p:tgtEl>
                                            </p:cond>
                                          </p:endCondLst>
                                        </p:cTn>
                                        <p:tgtEl>
                                          <p:sndTgt r:embed="rId6" name="DING.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3849"/>
                                        </p:tgtEl>
                                        <p:attrNameLst>
                                          <p:attrName>style.visibility</p:attrName>
                                        </p:attrNameLst>
                                      </p:cBhvr>
                                      <p:to>
                                        <p:strVal val="visible"/>
                                      </p:to>
                                    </p:set>
                                    <p:animEffect transition="in" filter="wipe(down)">
                                      <p:cBhvr>
                                        <p:cTn id="97" dur="500"/>
                                        <p:tgtEl>
                                          <p:spTgt spid="33849"/>
                                        </p:tgtEl>
                                      </p:cBhvr>
                                    </p:animEffect>
                                  </p:childTnLst>
                                  <p:subTnLst>
                                    <p:audio>
                                      <p:cMediaNode>
                                        <p:cTn display="0" masterRel="sameClick">
                                          <p:stCondLst>
                                            <p:cond evt="begin" delay="0">
                                              <p:tn val="95"/>
                                            </p:cond>
                                          </p:stCondLst>
                                          <p:endCondLst>
                                            <p:cond evt="onStopAudio" delay="0">
                                              <p:tgtEl>
                                                <p:sldTgt/>
                                              </p:tgtEl>
                                            </p:cond>
                                          </p:endCondLst>
                                        </p:cTn>
                                        <p:tgtEl>
                                          <p:sndTgt r:embed="rId8"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autoUpdateAnimBg="0"/>
      <p:bldP spid="33817" grpId="0" autoUpdateAnimBg="0"/>
      <p:bldP spid="33818" grpId="0" animBg="1" autoUpdateAnimBg="0"/>
      <p:bldP spid="33824" grpId="0" autoUpdateAnimBg="0"/>
      <p:bldP spid="33825" grpId="0" animBg="1" autoUpdateAnimBg="0"/>
      <p:bldP spid="33830" grpId="0" animBg="1" autoUpdateAnimBg="0"/>
      <p:bldP spid="33831" grpId="0" animBg="1" autoUpdateAnimBg="0"/>
      <p:bldP spid="33837" grpId="0" autoUpdateAnimBg="0"/>
      <p:bldP spid="33842" grpId="0" animBg="1" autoUpdateAnimBg="0"/>
      <p:bldP spid="33847" grpId="0" animBg="1" autoUpdateAnimBg="0"/>
      <p:bldP spid="3384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71472" y="500042"/>
            <a:ext cx="7643866" cy="1107996"/>
          </a:xfrm>
          <a:prstGeom prst="rect">
            <a:avLst/>
          </a:prstGeom>
        </p:spPr>
        <p:txBody>
          <a:bodyPr wrap="square">
            <a:spAutoFit/>
          </a:bodyPr>
          <a:lstStyle/>
          <a:p>
            <a:r>
              <a:rPr lang="en-US" altLang="zh-CN" sz="2200" b="1" dirty="0" smtClean="0">
                <a:solidFill>
                  <a:srgbClr val="0000FF"/>
                </a:solidFill>
                <a:sym typeface="Wingdings" pitchFamily="2" charset="2"/>
              </a:rPr>
              <a:t> </a:t>
            </a:r>
            <a:r>
              <a:rPr lang="zh-CN" altLang="en-US" sz="2200" b="1" dirty="0" smtClean="0">
                <a:solidFill>
                  <a:srgbClr val="0000FF"/>
                </a:solidFill>
                <a:sym typeface="Wingdings" pitchFamily="2" charset="2"/>
              </a:rPr>
              <a:t>算法</a:t>
            </a:r>
            <a:r>
              <a:rPr lang="zh-CN" altLang="en-US" sz="2200" b="1" dirty="0" smtClean="0">
                <a:sym typeface="Wingdings" pitchFamily="2" charset="2"/>
              </a:rPr>
              <a:t>可以概括成一句话：</a:t>
            </a:r>
            <a:r>
              <a:rPr lang="zh-CN" altLang="en-US" sz="2200" b="1" dirty="0" smtClean="0"/>
              <a:t>从</a:t>
            </a:r>
            <a:r>
              <a:rPr lang="zh-CN" altLang="en-US" sz="2200" b="1" dirty="0"/>
              <a:t>新增的最后一个结点的父结点开始，用要</a:t>
            </a:r>
            <a:r>
              <a:rPr lang="zh-CN" altLang="en-US" sz="2200" b="1" dirty="0" smtClean="0"/>
              <a:t>插入元素</a:t>
            </a:r>
            <a:r>
              <a:rPr lang="zh-CN" altLang="en-US" sz="2200" b="1" dirty="0" smtClean="0">
                <a:solidFill>
                  <a:srgbClr val="0000FF"/>
                </a:solidFill>
              </a:rPr>
              <a:t>向下</a:t>
            </a:r>
            <a:r>
              <a:rPr lang="zh-CN" altLang="en-US" sz="2200" b="1" dirty="0">
                <a:solidFill>
                  <a:srgbClr val="0000FF"/>
                </a:solidFill>
              </a:rPr>
              <a:t>过滤上层</a:t>
            </a:r>
            <a:r>
              <a:rPr lang="zh-CN" altLang="en-US" sz="2200" b="1" dirty="0" smtClean="0">
                <a:solidFill>
                  <a:srgbClr val="0000FF"/>
                </a:solidFill>
              </a:rPr>
              <a:t>结点</a:t>
            </a:r>
            <a:r>
              <a:rPr lang="zh-CN" altLang="en-US" sz="2200" b="1" dirty="0" smtClean="0"/>
              <a:t>（相当于要插入的元素</a:t>
            </a:r>
            <a:r>
              <a:rPr lang="zh-CN" altLang="en-US" sz="2200" b="1" dirty="0" smtClean="0">
                <a:solidFill>
                  <a:srgbClr val="0000FF"/>
                </a:solidFill>
              </a:rPr>
              <a:t>向上渗透</a:t>
            </a:r>
            <a:r>
              <a:rPr lang="zh-CN" altLang="en-US" sz="2200" b="1" dirty="0" smtClean="0"/>
              <a:t>）。</a:t>
            </a:r>
            <a:endParaRPr lang="zh-CN" altLang="en-US" sz="2200" b="1" dirty="0"/>
          </a:p>
        </p:txBody>
      </p:sp>
      <p:sp>
        <p:nvSpPr>
          <p:cNvPr id="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4"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graphicFrame>
        <p:nvGraphicFramePr>
          <p:cNvPr id="7" name="表格 6"/>
          <p:cNvGraphicFramePr>
            <a:graphicFrameLocks noGrp="1"/>
          </p:cNvGraphicFramePr>
          <p:nvPr>
            <p:extLst>
              <p:ext uri="{D42A27DB-BD31-4B8C-83A1-F6EECF244321}">
                <p14:modId xmlns:p14="http://schemas.microsoft.com/office/powerpoint/2010/main" val="1030476447"/>
              </p:ext>
            </p:extLst>
          </p:nvPr>
        </p:nvGraphicFramePr>
        <p:xfrm>
          <a:off x="461656" y="1778444"/>
          <a:ext cx="8286808" cy="3962400"/>
        </p:xfrm>
        <a:graphic>
          <a:graphicData uri="http://schemas.openxmlformats.org/drawingml/2006/table">
            <a:tbl>
              <a:tblPr/>
              <a:tblGrid>
                <a:gridCol w="8286808">
                  <a:extLst>
                    <a:ext uri="{9D8B030D-6E8A-4147-A177-3AD203B41FA5}">
                      <a16:colId xmlns:a16="http://schemas.microsoft.com/office/drawing/2014/main" val="20000"/>
                    </a:ext>
                  </a:extLst>
                </a:gridCol>
              </a:tblGrid>
              <a:tr h="3571900">
                <a:tc>
                  <a:txBody>
                    <a:bodyPr/>
                    <a:lstStyle/>
                    <a:p>
                      <a:pPr algn="just">
                        <a:spcAft>
                          <a:spcPts val="0"/>
                        </a:spcAft>
                      </a:pPr>
                      <a:r>
                        <a:rPr lang="en-US" sz="2000" b="1" kern="100" dirty="0" err="1" smtClean="0">
                          <a:solidFill>
                            <a:schemeClr val="tx1"/>
                          </a:solidFill>
                          <a:latin typeface="Courier New"/>
                          <a:ea typeface="宋体"/>
                          <a:cs typeface="Times New Roman"/>
                        </a:rPr>
                        <a:t>bool</a:t>
                      </a:r>
                      <a:r>
                        <a:rPr lang="en-US" sz="2000" b="1" kern="100" dirty="0" smtClean="0">
                          <a:solidFill>
                            <a:schemeClr val="tx1"/>
                          </a:solidFill>
                          <a:latin typeface="Courier New"/>
                          <a:ea typeface="宋体"/>
                          <a:cs typeface="Times New Roman"/>
                        </a:rPr>
                        <a:t> Insert( </a:t>
                      </a:r>
                      <a:r>
                        <a:rPr lang="en-US" sz="2000" b="1" kern="100" dirty="0" err="1" smtClean="0">
                          <a:solidFill>
                            <a:schemeClr val="tx1"/>
                          </a:solidFill>
                          <a:latin typeface="Courier New"/>
                          <a:ea typeface="宋体"/>
                          <a:cs typeface="Times New Roman"/>
                        </a:rPr>
                        <a:t>MaxHeap</a:t>
                      </a:r>
                      <a:r>
                        <a:rPr lang="en-US" sz="2000" b="1" kern="100" dirty="0" smtClean="0">
                          <a:solidFill>
                            <a:schemeClr val="tx1"/>
                          </a:solidFill>
                          <a:latin typeface="Courier New"/>
                          <a:ea typeface="宋体"/>
                          <a:cs typeface="Times New Roman"/>
                        </a:rPr>
                        <a:t> H, </a:t>
                      </a:r>
                      <a:r>
                        <a:rPr lang="en-US" sz="2000" b="1" kern="100" dirty="0" err="1" smtClean="0">
                          <a:solidFill>
                            <a:schemeClr val="tx1"/>
                          </a:solidFill>
                          <a:latin typeface="Courier New"/>
                          <a:ea typeface="宋体"/>
                          <a:cs typeface="Times New Roman"/>
                        </a:rPr>
                        <a:t>ElementType</a:t>
                      </a:r>
                      <a:r>
                        <a:rPr lang="en-US" sz="2000" b="1" kern="100" dirty="0" smtClean="0">
                          <a:solidFill>
                            <a:schemeClr val="tx1"/>
                          </a:solidFill>
                          <a:latin typeface="Courier New"/>
                          <a:ea typeface="宋体"/>
                          <a:cs typeface="Times New Roman"/>
                        </a:rPr>
                        <a:t> X )</a:t>
                      </a:r>
                    </a:p>
                    <a:p>
                      <a:pPr algn="just">
                        <a:spcAft>
                          <a:spcPts val="0"/>
                        </a:spcAft>
                      </a:pPr>
                      <a:r>
                        <a:rPr lang="en-US" sz="2000" b="1" kern="100" dirty="0" smtClean="0">
                          <a:solidFill>
                            <a:schemeClr val="tx1"/>
                          </a:solidFill>
                          <a:latin typeface="Courier New"/>
                          <a:ea typeface="宋体"/>
                          <a:cs typeface="Times New Roman"/>
                        </a:rPr>
                        <a:t>{ /* </a:t>
                      </a:r>
                      <a:r>
                        <a:rPr lang="zh-CN" altLang="en-US" sz="2000" b="1" kern="100" dirty="0" smtClean="0">
                          <a:solidFill>
                            <a:schemeClr val="tx1"/>
                          </a:solidFill>
                          <a:latin typeface="Courier New"/>
                          <a:ea typeface="+mn-ea"/>
                          <a:cs typeface="Times New Roman"/>
                        </a:rPr>
                        <a:t>将元素</a:t>
                      </a:r>
                      <a:r>
                        <a:rPr lang="en-US" sz="2000" b="1" kern="100" dirty="0" smtClean="0">
                          <a:solidFill>
                            <a:schemeClr val="tx1"/>
                          </a:solidFill>
                          <a:latin typeface="Courier New"/>
                          <a:ea typeface="宋体"/>
                          <a:cs typeface="Times New Roman"/>
                        </a:rPr>
                        <a:t>X</a:t>
                      </a:r>
                      <a:r>
                        <a:rPr lang="zh-CN" altLang="en-US" sz="2000" b="1" kern="100" dirty="0" smtClean="0">
                          <a:solidFill>
                            <a:schemeClr val="tx1"/>
                          </a:solidFill>
                          <a:latin typeface="Courier New"/>
                          <a:ea typeface="+mn-ea"/>
                          <a:cs typeface="Times New Roman"/>
                        </a:rPr>
                        <a:t>插入最大堆</a:t>
                      </a:r>
                      <a:r>
                        <a:rPr lang="en-US" sz="2000" b="1" kern="100" dirty="0" smtClean="0">
                          <a:solidFill>
                            <a:schemeClr val="tx1"/>
                          </a:solidFill>
                          <a:latin typeface="Courier New"/>
                          <a:ea typeface="宋体"/>
                          <a:cs typeface="Times New Roman"/>
                        </a:rPr>
                        <a:t>H，</a:t>
                      </a:r>
                      <a:r>
                        <a:rPr lang="zh-CN" altLang="en-US" sz="2000" b="1" kern="100" dirty="0" smtClean="0">
                          <a:solidFill>
                            <a:schemeClr val="tx1"/>
                          </a:solidFill>
                          <a:latin typeface="Courier New"/>
                          <a:ea typeface="+mn-ea"/>
                          <a:cs typeface="Times New Roman"/>
                        </a:rPr>
                        <a:t>其中</a:t>
                      </a:r>
                      <a:r>
                        <a:rPr lang="en-US" sz="2000" b="1" kern="100" dirty="0" smtClean="0">
                          <a:solidFill>
                            <a:schemeClr val="tx1"/>
                          </a:solidFill>
                          <a:latin typeface="Courier New"/>
                          <a:ea typeface="宋体"/>
                          <a:cs typeface="Times New Roman"/>
                        </a:rPr>
                        <a:t>H-&gt;Data[0]</a:t>
                      </a:r>
                      <a:r>
                        <a:rPr lang="zh-CN" altLang="en-US" sz="2000" b="1" kern="100" dirty="0" smtClean="0">
                          <a:solidFill>
                            <a:schemeClr val="tx1"/>
                          </a:solidFill>
                          <a:latin typeface="Courier New"/>
                          <a:ea typeface="+mn-ea"/>
                          <a:cs typeface="Times New Roman"/>
                        </a:rPr>
                        <a:t>已经定义为哨兵 *</a:t>
                      </a:r>
                      <a:r>
                        <a:rPr lang="en-US" altLang="zh-CN" sz="2000" b="1" kern="100" dirty="0" smtClean="0">
                          <a:solidFill>
                            <a:schemeClr val="tx1"/>
                          </a:solidFill>
                          <a:latin typeface="Courier New"/>
                          <a:ea typeface="+mn-ea"/>
                          <a:cs typeface="Times New Roman"/>
                        </a:rPr>
                        <a:t>/</a:t>
                      </a: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err="1" smtClean="0">
                          <a:solidFill>
                            <a:schemeClr val="tx1"/>
                          </a:solidFill>
                          <a:latin typeface="Courier New"/>
                          <a:ea typeface="宋体"/>
                          <a:cs typeface="Times New Roman"/>
                        </a:rPr>
                        <a:t>int</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a:t>
                      </a:r>
                    </a:p>
                    <a:p>
                      <a:pPr algn="just">
                        <a:spcAft>
                          <a:spcPts val="0"/>
                        </a:spcAft>
                      </a:pPr>
                      <a:r>
                        <a:rPr lang="en-US" sz="2000" b="1" kern="100" baseline="0" dirty="0" smtClean="0">
                          <a:solidFill>
                            <a:schemeClr val="tx1"/>
                          </a:solidFill>
                          <a:latin typeface="Courier New"/>
                          <a:ea typeface="宋体"/>
                          <a:cs typeface="Times New Roman"/>
                        </a:rPr>
                        <a:t>  </a:t>
                      </a:r>
                      <a:r>
                        <a:rPr lang="en-US" sz="2000" b="1" kern="100" dirty="0" smtClean="0">
                          <a:solidFill>
                            <a:schemeClr val="tx1"/>
                          </a:solidFill>
                          <a:latin typeface="Courier New"/>
                          <a:ea typeface="宋体"/>
                          <a:cs typeface="Times New Roman"/>
                        </a:rPr>
                        <a:t>if ( </a:t>
                      </a:r>
                      <a:r>
                        <a:rPr lang="en-US" sz="2000" b="1" kern="100" dirty="0" err="1" smtClean="0">
                          <a:solidFill>
                            <a:schemeClr val="tx1"/>
                          </a:solidFill>
                          <a:latin typeface="Courier New"/>
                          <a:ea typeface="宋体"/>
                          <a:cs typeface="Times New Roman"/>
                        </a:rPr>
                        <a:t>IsFull</a:t>
                      </a:r>
                      <a:r>
                        <a:rPr lang="en-US" sz="2000" b="1" kern="100" dirty="0" smtClean="0">
                          <a:solidFill>
                            <a:schemeClr val="tx1"/>
                          </a:solidFill>
                          <a:latin typeface="Courier New"/>
                          <a:ea typeface="宋体"/>
                          <a:cs typeface="Times New Roman"/>
                        </a:rPr>
                        <a:t>(H) ) { </a:t>
                      </a:r>
                    </a:p>
                    <a:p>
                      <a:pPr algn="just">
                        <a:spcAft>
                          <a:spcPts val="0"/>
                        </a:spcAft>
                      </a:pP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printf</a:t>
                      </a:r>
                      <a:r>
                        <a:rPr lang="en-US" sz="2000" b="1" kern="100" dirty="0" smtClean="0">
                          <a:solidFill>
                            <a:schemeClr val="tx1"/>
                          </a:solidFill>
                          <a:latin typeface="Courier New"/>
                          <a:ea typeface="宋体"/>
                          <a:cs typeface="Times New Roman"/>
                        </a:rPr>
                        <a:t>("</a:t>
                      </a:r>
                      <a:r>
                        <a:rPr lang="zh-CN" altLang="en-US" sz="2000" b="1" kern="100" dirty="0" smtClean="0">
                          <a:solidFill>
                            <a:schemeClr val="tx1"/>
                          </a:solidFill>
                          <a:latin typeface="Courier New"/>
                          <a:ea typeface="+mn-ea"/>
                          <a:cs typeface="Times New Roman"/>
                        </a:rPr>
                        <a:t>最大堆已满</a:t>
                      </a:r>
                      <a:r>
                        <a:rPr lang="en-US" altLang="zh-CN" sz="2000" b="1" kern="100" dirty="0" smtClean="0">
                          <a:solidFill>
                            <a:schemeClr val="tx1"/>
                          </a:solidFill>
                          <a:latin typeface="Courier New"/>
                          <a:ea typeface="+mn-ea"/>
                          <a:cs typeface="Times New Roman"/>
                        </a:rPr>
                        <a:t>");</a:t>
                      </a: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return false;</a:t>
                      </a:r>
                    </a:p>
                    <a:p>
                      <a:pPr algn="just">
                        <a:spcAft>
                          <a:spcPts val="0"/>
                        </a:spcAft>
                      </a:pPr>
                      <a:r>
                        <a:rPr lang="en-US" sz="2000" b="1" kern="100" dirty="0" smtClean="0">
                          <a:solidFill>
                            <a:schemeClr val="tx1"/>
                          </a:solidFill>
                          <a:latin typeface="Courier New"/>
                          <a:ea typeface="宋体"/>
                          <a:cs typeface="Times New Roman"/>
                        </a:rPr>
                        <a:t>  }</a:t>
                      </a:r>
                    </a:p>
                    <a:p>
                      <a:pPr algn="just">
                        <a:spcAft>
                          <a:spcPts val="0"/>
                        </a:spcAft>
                      </a:pPr>
                      <a:r>
                        <a:rPr lang="en-US" sz="2000" b="1" kern="100" baseline="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 = ++H-&gt;Size; /* </a:t>
                      </a:r>
                      <a:r>
                        <a:rPr lang="en-US" sz="2000" b="1" kern="100" dirty="0" err="1" smtClean="0">
                          <a:solidFill>
                            <a:schemeClr val="tx1"/>
                          </a:solidFill>
                          <a:latin typeface="Courier New"/>
                          <a:ea typeface="宋体"/>
                          <a:cs typeface="Times New Roman"/>
                        </a:rPr>
                        <a:t>i</a:t>
                      </a:r>
                      <a:r>
                        <a:rPr lang="zh-CN" altLang="en-US" sz="2000" b="1" kern="100" dirty="0" smtClean="0">
                          <a:solidFill>
                            <a:schemeClr val="tx1"/>
                          </a:solidFill>
                          <a:latin typeface="Courier New"/>
                          <a:ea typeface="+mn-ea"/>
                          <a:cs typeface="Times New Roman"/>
                        </a:rPr>
                        <a:t>指向插入后堆中的最后一个元素的位置 *</a:t>
                      </a:r>
                      <a:r>
                        <a:rPr lang="en-US" altLang="zh-CN" sz="2000" b="1" kern="100" dirty="0" smtClean="0">
                          <a:solidFill>
                            <a:schemeClr val="tx1"/>
                          </a:solidFill>
                          <a:latin typeface="Courier New"/>
                          <a:ea typeface="+mn-ea"/>
                          <a:cs typeface="Times New Roman"/>
                        </a:rPr>
                        <a:t>/</a:t>
                      </a:r>
                    </a:p>
                    <a:p>
                      <a:pPr algn="just">
                        <a:spcAft>
                          <a:spcPts val="0"/>
                        </a:spcAft>
                      </a:pPr>
                      <a:r>
                        <a:rPr lang="en-US" sz="2000" b="1" kern="100" baseline="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for ( ; H-&gt;Data[</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/2] &lt; X;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/=2 )</a:t>
                      </a:r>
                    </a:p>
                    <a:p>
                      <a:pPr algn="just">
                        <a:spcAft>
                          <a:spcPts val="0"/>
                        </a:spcAft>
                      </a:pPr>
                      <a:r>
                        <a:rPr lang="en-US" sz="2000" b="1" kern="100" dirty="0" smtClean="0">
                          <a:solidFill>
                            <a:schemeClr val="tx1"/>
                          </a:solidFill>
                          <a:latin typeface="Courier New"/>
                          <a:ea typeface="宋体"/>
                          <a:cs typeface="Times New Roman"/>
                        </a:rPr>
                        <a:t>        H-&gt;Data[</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 = H-&gt;Data[</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/2]; /* </a:t>
                      </a:r>
                      <a:r>
                        <a:rPr lang="zh-CN" altLang="en-US" sz="2000" b="1" kern="100" dirty="0" smtClean="0">
                          <a:solidFill>
                            <a:schemeClr val="tx1"/>
                          </a:solidFill>
                          <a:latin typeface="Courier New"/>
                          <a:ea typeface="+mn-ea"/>
                          <a:cs typeface="Times New Roman"/>
                        </a:rPr>
                        <a:t>上滤</a:t>
                      </a:r>
                      <a:r>
                        <a:rPr lang="en-US" sz="2000" b="1" kern="100" dirty="0" smtClean="0">
                          <a:solidFill>
                            <a:schemeClr val="tx1"/>
                          </a:solidFill>
                          <a:latin typeface="Courier New"/>
                          <a:ea typeface="宋体"/>
                          <a:cs typeface="Times New Roman"/>
                        </a:rPr>
                        <a:t>X */</a:t>
                      </a:r>
                    </a:p>
                    <a:p>
                      <a:pPr algn="just">
                        <a:spcAft>
                          <a:spcPts val="0"/>
                        </a:spcAft>
                      </a:pPr>
                      <a:r>
                        <a:rPr lang="en-US" sz="2000" b="1" kern="100" baseline="0" dirty="0" smtClean="0">
                          <a:solidFill>
                            <a:schemeClr val="tx1"/>
                          </a:solidFill>
                          <a:latin typeface="Courier New"/>
                          <a:ea typeface="宋体"/>
                          <a:cs typeface="Times New Roman"/>
                        </a:rPr>
                        <a:t>  </a:t>
                      </a:r>
                      <a:r>
                        <a:rPr lang="en-US" sz="2000" b="1" kern="100" dirty="0" smtClean="0">
                          <a:solidFill>
                            <a:schemeClr val="tx1"/>
                          </a:solidFill>
                          <a:latin typeface="Courier New"/>
                          <a:ea typeface="宋体"/>
                          <a:cs typeface="Times New Roman"/>
                        </a:rPr>
                        <a:t>H-&gt;Data[</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 = X; /* </a:t>
                      </a:r>
                      <a:r>
                        <a:rPr lang="zh-CN" altLang="en-US" sz="2000" b="1" kern="100" dirty="0" smtClean="0">
                          <a:solidFill>
                            <a:schemeClr val="tx1"/>
                          </a:solidFill>
                          <a:latin typeface="Courier New"/>
                          <a:ea typeface="+mn-ea"/>
                          <a:cs typeface="Times New Roman"/>
                        </a:rPr>
                        <a:t>将</a:t>
                      </a:r>
                      <a:r>
                        <a:rPr lang="en-US" sz="2000" b="1" kern="100" dirty="0" smtClean="0">
                          <a:solidFill>
                            <a:schemeClr val="tx1"/>
                          </a:solidFill>
                          <a:latin typeface="Courier New"/>
                          <a:ea typeface="宋体"/>
                          <a:cs typeface="Times New Roman"/>
                        </a:rPr>
                        <a:t>X</a:t>
                      </a:r>
                      <a:r>
                        <a:rPr lang="zh-CN" altLang="en-US" sz="2000" b="1" kern="100" dirty="0" smtClean="0">
                          <a:solidFill>
                            <a:schemeClr val="tx1"/>
                          </a:solidFill>
                          <a:latin typeface="Courier New"/>
                          <a:ea typeface="+mn-ea"/>
                          <a:cs typeface="Times New Roman"/>
                        </a:rPr>
                        <a:t>插入 *</a:t>
                      </a:r>
                      <a:r>
                        <a:rPr lang="en-US" altLang="zh-CN" sz="2000" b="1" kern="100" dirty="0" smtClean="0">
                          <a:solidFill>
                            <a:schemeClr val="tx1"/>
                          </a:solidFill>
                          <a:latin typeface="Courier New"/>
                          <a:ea typeface="+mn-ea"/>
                          <a:cs typeface="Times New Roman"/>
                        </a:rPr>
                        <a:t>/</a:t>
                      </a:r>
                    </a:p>
                    <a:p>
                      <a:pPr algn="just">
                        <a:spcAft>
                          <a:spcPts val="0"/>
                        </a:spcAft>
                      </a:pPr>
                      <a:r>
                        <a:rPr lang="en-US" sz="2000" b="1" kern="100" baseline="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return true;</a:t>
                      </a:r>
                    </a:p>
                    <a:p>
                      <a:pPr algn="just">
                        <a:spcAft>
                          <a:spcPts val="0"/>
                        </a:spcAft>
                      </a:pPr>
                      <a:r>
                        <a:rPr lang="en-US" sz="2000" b="1" kern="100" dirty="0" smtClean="0">
                          <a:solidFill>
                            <a:schemeClr val="tx1"/>
                          </a:solidFill>
                          <a:latin typeface="Courier New"/>
                          <a:ea typeface="宋体"/>
                          <a:cs typeface="Times New Roman"/>
                        </a:rPr>
                        <a:t>}</a:t>
                      </a:r>
                      <a:endParaRPr lang="zh-CN" sz="2000" b="1"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AutoShape 5"/>
          <p:cNvSpPr>
            <a:spLocks noChangeArrowheads="1"/>
          </p:cNvSpPr>
          <p:nvPr/>
        </p:nvSpPr>
        <p:spPr bwMode="auto">
          <a:xfrm>
            <a:off x="5508104" y="5291313"/>
            <a:ext cx="2857520" cy="1071570"/>
          </a:xfrm>
          <a:prstGeom prst="wedgeEllipseCallout">
            <a:avLst>
              <a:gd name="adj1" fmla="val -123594"/>
              <a:gd name="adj2" fmla="val -98914"/>
            </a:avLst>
          </a:prstGeom>
          <a:gradFill rotWithShape="0">
            <a:gsLst>
              <a:gs pos="0">
                <a:srgbClr val="C0C0C0"/>
              </a:gs>
              <a:gs pos="100000">
                <a:srgbClr val="FFFFFF"/>
              </a:gs>
            </a:gsLst>
            <a:lin ang="2700000" scaled="1"/>
          </a:gradFill>
          <a:ln w="12700">
            <a:solidFill>
              <a:schemeClr val="tx1"/>
            </a:solidFill>
            <a:miter lim="800000"/>
            <a:headEnd/>
            <a:tailEnd/>
          </a:ln>
          <a:effectLst/>
        </p:spPr>
        <p:txBody>
          <a:bodyPr anchor="ctr"/>
          <a:lstStyle/>
          <a:p>
            <a:pPr algn="ctr"/>
            <a:r>
              <a:rPr lang="zh-CN" altLang="en-US" b="1" i="1" dirty="0" smtClean="0">
                <a:latin typeface="等线" panose="02010600030101010101" pitchFamily="2" charset="-122"/>
                <a:ea typeface="等线" panose="02010600030101010101" pitchFamily="2" charset="-122"/>
              </a:rPr>
              <a:t>比交换数据要快</a:t>
            </a:r>
            <a:endParaRPr lang="en-US" altLang="zh-CN" b="1" i="1" dirty="0">
              <a:latin typeface="等线" panose="02010600030101010101" pitchFamily="2" charset="-122"/>
              <a:ea typeface="等线" panose="02010600030101010101" pitchFamily="2" charset="-122"/>
            </a:endParaRPr>
          </a:p>
        </p:txBody>
      </p:sp>
      <p:sp>
        <p:nvSpPr>
          <p:cNvPr id="9" name="AutoShape 6"/>
          <p:cNvSpPr>
            <a:spLocks noChangeArrowheads="1"/>
          </p:cNvSpPr>
          <p:nvPr/>
        </p:nvSpPr>
        <p:spPr bwMode="auto">
          <a:xfrm>
            <a:off x="3604928" y="2064196"/>
            <a:ext cx="4419600" cy="1471626"/>
          </a:xfrm>
          <a:prstGeom prst="wedgeEllipseCallout">
            <a:avLst>
              <a:gd name="adj1" fmla="val -52340"/>
              <a:gd name="adj2" fmla="val 90496"/>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nchor="ctr"/>
          <a:lstStyle/>
          <a:p>
            <a:pPr algn="ctr"/>
            <a:r>
              <a:rPr lang="en-US" altLang="zh-CN" b="1" dirty="0">
                <a:latin typeface="等线" panose="02010600030101010101" pitchFamily="2" charset="-122"/>
                <a:ea typeface="等线" panose="02010600030101010101" pitchFamily="2" charset="-122"/>
              </a:rPr>
              <a:t>H-</a:t>
            </a:r>
            <a:r>
              <a:rPr lang="en-US" altLang="zh-CN" b="1" dirty="0" smtClean="0">
                <a:latin typeface="等线" panose="02010600030101010101" pitchFamily="2" charset="-122"/>
                <a:ea typeface="等线" panose="02010600030101010101" pitchFamily="2" charset="-122"/>
              </a:rPr>
              <a:t>&gt;Data[ </a:t>
            </a:r>
            <a:r>
              <a:rPr lang="en-US" altLang="zh-CN" b="1" dirty="0">
                <a:latin typeface="等线" panose="02010600030101010101" pitchFamily="2" charset="-122"/>
                <a:ea typeface="等线" panose="02010600030101010101" pitchFamily="2" charset="-122"/>
              </a:rPr>
              <a:t>0 ] </a:t>
            </a:r>
            <a:r>
              <a:rPr lang="zh-CN" altLang="en-US" b="1" dirty="0" smtClean="0">
                <a:latin typeface="等线" panose="02010600030101010101" pitchFamily="2" charset="-122"/>
                <a:ea typeface="等线" panose="02010600030101010101" pitchFamily="2" charset="-122"/>
              </a:rPr>
              <a:t>是</a:t>
            </a:r>
            <a:r>
              <a:rPr lang="zh-CN" altLang="en-US" b="1" dirty="0" smtClean="0">
                <a:solidFill>
                  <a:srgbClr val="0000FF"/>
                </a:solidFill>
                <a:latin typeface="等线" panose="02010600030101010101" pitchFamily="2" charset="-122"/>
                <a:ea typeface="等线" panose="02010600030101010101" pitchFamily="2" charset="-122"/>
              </a:rPr>
              <a:t>哨兵</a:t>
            </a:r>
            <a:r>
              <a:rPr lang="zh-CN" altLang="en-US" b="1" dirty="0" smtClean="0">
                <a:latin typeface="等线" panose="02010600030101010101" pitchFamily="2" charset="-122"/>
                <a:ea typeface="等线" panose="02010600030101010101" pitchFamily="2" charset="-122"/>
              </a:rPr>
              <a:t>元素，它</a:t>
            </a:r>
            <a:r>
              <a:rPr lang="zh-CN" altLang="en-US" b="1" dirty="0" smtClean="0">
                <a:solidFill>
                  <a:srgbClr val="0000FF"/>
                </a:solidFill>
                <a:latin typeface="等线" panose="02010600030101010101" pitchFamily="2" charset="-122"/>
                <a:ea typeface="等线" panose="02010600030101010101" pitchFamily="2" charset="-122"/>
              </a:rPr>
              <a:t>不小于</a:t>
            </a:r>
            <a:r>
              <a:rPr lang="zh-CN" altLang="en-US" b="1" dirty="0" smtClean="0">
                <a:latin typeface="等线" panose="02010600030101010101" pitchFamily="2" charset="-122"/>
                <a:ea typeface="等线" panose="02010600030101010101" pitchFamily="2" charset="-122"/>
              </a:rPr>
              <a:t>堆中的最大元素，</a:t>
            </a:r>
            <a:r>
              <a:rPr lang="zh-CN" altLang="en-US" b="1" dirty="0" smtClean="0">
                <a:latin typeface="等线" panose="02010600030101010101" pitchFamily="2" charset="-122"/>
                <a:ea typeface="等线" panose="02010600030101010101" pitchFamily="2" charset="-122"/>
              </a:rPr>
              <a:t>控制循环</a:t>
            </a:r>
            <a:r>
              <a:rPr lang="zh-CN" altLang="en-US" b="1" dirty="0" smtClean="0">
                <a:latin typeface="等线" panose="02010600030101010101" pitchFamily="2" charset="-122"/>
                <a:ea typeface="等线" panose="02010600030101010101" pitchFamily="2" charset="-122"/>
              </a:rPr>
              <a:t>结束。</a:t>
            </a:r>
            <a:endParaRPr lang="en-US" altLang="zh-CN" b="1" dirty="0">
              <a:latin typeface="等线" panose="02010600030101010101" pitchFamily="2" charset="-122"/>
              <a:ea typeface="等线" panose="02010600030101010101" pitchFamily="2" charset="-122"/>
            </a:endParaRPr>
          </a:p>
        </p:txBody>
      </p:sp>
      <p:sp>
        <p:nvSpPr>
          <p:cNvPr id="10" name="AutoShape 4"/>
          <p:cNvSpPr>
            <a:spLocks noChangeArrowheads="1"/>
          </p:cNvSpPr>
          <p:nvPr/>
        </p:nvSpPr>
        <p:spPr bwMode="auto">
          <a:xfrm>
            <a:off x="5676630" y="2349948"/>
            <a:ext cx="2819400" cy="1219200"/>
          </a:xfrm>
          <a:prstGeom prst="wedgeEllipseCallout">
            <a:avLst>
              <a:gd name="adj1" fmla="val -74507"/>
              <a:gd name="adj2" fmla="val 129342"/>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nchor="ctr"/>
          <a:lstStyle/>
          <a:p>
            <a:pPr algn="ctr"/>
            <a:r>
              <a:rPr lang="en-US" altLang="zh-CN" b="1" i="1" dirty="0" smtClean="0">
                <a:latin typeface="等线" panose="02010600030101010101" pitchFamily="2" charset="-122"/>
                <a:ea typeface="等线" panose="02010600030101010101" pitchFamily="2" charset="-122"/>
              </a:rPr>
              <a:t>X </a:t>
            </a:r>
            <a:r>
              <a:rPr lang="zh-CN" altLang="en-US" b="1" i="1" dirty="0" smtClean="0">
                <a:latin typeface="等线" panose="02010600030101010101" pitchFamily="2" charset="-122"/>
                <a:ea typeface="等线" panose="02010600030101010101" pitchFamily="2" charset="-122"/>
              </a:rPr>
              <a:t>往上渗透</a:t>
            </a:r>
            <a:endParaRPr lang="en-US" altLang="zh-CN" b="1" i="1" dirty="0">
              <a:latin typeface="等线" panose="02010600030101010101" pitchFamily="2" charset="-122"/>
              <a:ea typeface="等线" panose="02010600030101010101" pitchFamily="2" charset="-122"/>
            </a:endParaRPr>
          </a:p>
        </p:txBody>
      </p:sp>
      <p:sp>
        <p:nvSpPr>
          <p:cNvPr id="11" name="Text Box 7"/>
          <p:cNvSpPr txBox="1">
            <a:spLocks noChangeArrowheads="1"/>
          </p:cNvSpPr>
          <p:nvPr/>
        </p:nvSpPr>
        <p:spPr bwMode="auto">
          <a:xfrm>
            <a:off x="827584" y="5907198"/>
            <a:ext cx="2895600" cy="400110"/>
          </a:xfrm>
          <a:prstGeom prst="rect">
            <a:avLst/>
          </a:prstGeom>
          <a:noFill/>
          <a:ln w="25400">
            <a:noFill/>
            <a:miter lim="800000"/>
            <a:headEnd/>
            <a:tailEnd/>
          </a:ln>
          <a:effectLst/>
        </p:spPr>
        <p:txBody>
          <a:bodyPr>
            <a:spAutoFit/>
          </a:bodyPr>
          <a:lstStyle/>
          <a:p>
            <a:pPr>
              <a:spcBef>
                <a:spcPct val="50000"/>
              </a:spcBef>
            </a:pPr>
            <a:r>
              <a:rPr lang="en-US" altLang="zh-CN" sz="2000" b="1" i="1" dirty="0"/>
              <a:t>T</a:t>
            </a:r>
            <a:r>
              <a:rPr lang="en-US" altLang="zh-CN" sz="2000" b="1" dirty="0"/>
              <a:t> (</a:t>
            </a:r>
            <a:r>
              <a:rPr lang="en-US" altLang="zh-CN" sz="2000" b="1" i="1" dirty="0"/>
              <a:t>N</a:t>
            </a:r>
            <a:r>
              <a:rPr lang="en-US" altLang="zh-CN" sz="2000" b="1" dirty="0"/>
              <a:t>) = </a:t>
            </a:r>
            <a:r>
              <a:rPr lang="en-US" altLang="zh-CN" sz="2000" b="1" dirty="0" smtClean="0"/>
              <a:t>   </a:t>
            </a:r>
            <a:r>
              <a:rPr lang="zh-CN" altLang="en-US" sz="2000" b="1" i="1" dirty="0" smtClean="0">
                <a:solidFill>
                  <a:srgbClr val="FF0000"/>
                </a:solidFill>
              </a:rPr>
              <a:t>？</a:t>
            </a:r>
            <a:endParaRPr lang="en-US" altLang="zh-CN" sz="2000" b="1" i="1" dirty="0"/>
          </a:p>
        </p:txBody>
      </p:sp>
      <p:sp>
        <p:nvSpPr>
          <p:cNvPr id="12" name="文本框 11"/>
          <p:cNvSpPr txBox="1"/>
          <p:nvPr/>
        </p:nvSpPr>
        <p:spPr>
          <a:xfrm>
            <a:off x="1697348" y="5922587"/>
            <a:ext cx="1406154" cy="400110"/>
          </a:xfrm>
          <a:prstGeom prst="rect">
            <a:avLst/>
          </a:prstGeom>
          <a:solidFill>
            <a:schemeClr val="bg1"/>
          </a:solidFill>
        </p:spPr>
        <p:txBody>
          <a:bodyPr wrap="none" rtlCol="0">
            <a:spAutoFit/>
          </a:bodyPr>
          <a:lstStyle/>
          <a:p>
            <a:r>
              <a:rPr lang="en-US" altLang="zh-CN" sz="2000" b="1" dirty="0"/>
              <a:t>O ( log </a:t>
            </a:r>
            <a:r>
              <a:rPr lang="en-US" altLang="zh-CN" sz="2000" b="1" i="1" dirty="0"/>
              <a:t>N </a:t>
            </a:r>
            <a:r>
              <a:rPr lang="en-US" altLang="zh-CN" sz="2000" b="1" dirty="0" smtClean="0"/>
              <a:t>)</a:t>
            </a:r>
            <a:endParaRPr lang="en-US" altLang="zh-CN" sz="2000" b="1" i="1" dirty="0"/>
          </a:p>
        </p:txBody>
      </p:sp>
    </p:spTree>
    <p:extLst>
      <p:ext uri="{BB962C8B-B14F-4D97-AF65-F5344CB8AC3E}">
        <p14:creationId xmlns:p14="http://schemas.microsoft.com/office/powerpoint/2010/main" val="35538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Right)">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utoUpdateAnimBg="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556792"/>
            <a:ext cx="7560840" cy="4493538"/>
          </a:xfrm>
          <a:prstGeom prst="rect">
            <a:avLst/>
          </a:prstGeom>
        </p:spPr>
        <p:txBody>
          <a:bodyPr wrap="square">
            <a:spAutoFit/>
          </a:bodyPr>
          <a:lstStyle/>
          <a:p>
            <a:r>
              <a:rPr lang="zh-CN" altLang="en-US" sz="2200" b="1" dirty="0"/>
              <a:t>在最大堆 </a:t>
            </a:r>
            <a:r>
              <a:rPr lang="en-US" altLang="zh-CN" sz="2200" b="1" dirty="0"/>
              <a:t>{97,76,65,50,49,13,27}</a:t>
            </a:r>
            <a:r>
              <a:rPr lang="zh-CN" altLang="en-US" sz="2200" b="1" dirty="0"/>
              <a:t>中插入</a:t>
            </a:r>
            <a:r>
              <a:rPr lang="en-US" altLang="zh-CN" sz="2200" b="1" dirty="0"/>
              <a:t>83</a:t>
            </a:r>
            <a:r>
              <a:rPr lang="zh-CN" altLang="en-US" sz="2200" b="1" dirty="0"/>
              <a:t>后，该最大堆为：</a:t>
            </a:r>
          </a:p>
          <a:p>
            <a:endParaRPr lang="zh-CN" altLang="en-US" sz="2200" b="1" dirty="0"/>
          </a:p>
          <a:p>
            <a:endParaRPr lang="zh-CN" altLang="en-US" sz="2200" b="1" dirty="0"/>
          </a:p>
          <a:p>
            <a:r>
              <a:rPr lang="en-US" altLang="zh-CN" sz="2200" b="1" dirty="0"/>
              <a:t>A</a:t>
            </a:r>
            <a:r>
              <a:rPr lang="en-US" altLang="zh-CN" sz="2200" b="1" dirty="0" smtClean="0"/>
              <a:t>. {</a:t>
            </a:r>
            <a:r>
              <a:rPr lang="en-US" altLang="zh-CN" sz="2200" b="1" dirty="0"/>
              <a:t>97,76,65,83,49,13,27,50}</a:t>
            </a:r>
          </a:p>
          <a:p>
            <a:endParaRPr lang="en-US" altLang="zh-CN" sz="2200" b="1" dirty="0"/>
          </a:p>
          <a:p>
            <a:endParaRPr lang="en-US" altLang="zh-CN" sz="2200" b="1" dirty="0"/>
          </a:p>
          <a:p>
            <a:r>
              <a:rPr lang="en-US" altLang="zh-CN" sz="2200" b="1" dirty="0"/>
              <a:t>B</a:t>
            </a:r>
            <a:r>
              <a:rPr lang="en-US" altLang="zh-CN" sz="2200" b="1" dirty="0" smtClean="0"/>
              <a:t>. {</a:t>
            </a:r>
            <a:r>
              <a:rPr lang="en-US" altLang="zh-CN" sz="2200" b="1" dirty="0"/>
              <a:t>97,83,65,76,49,13,27,50}</a:t>
            </a:r>
          </a:p>
          <a:p>
            <a:endParaRPr lang="en-US" altLang="zh-CN" sz="2200" b="1" dirty="0"/>
          </a:p>
          <a:p>
            <a:endParaRPr lang="en-US" altLang="zh-CN" sz="2200" b="1" dirty="0"/>
          </a:p>
          <a:p>
            <a:r>
              <a:rPr lang="en-US" altLang="zh-CN" sz="2200" b="1" dirty="0"/>
              <a:t>C</a:t>
            </a:r>
            <a:r>
              <a:rPr lang="en-US" altLang="zh-CN" sz="2200" b="1" dirty="0" smtClean="0"/>
              <a:t>. {</a:t>
            </a:r>
            <a:r>
              <a:rPr lang="en-US" altLang="zh-CN" sz="2200" b="1" dirty="0"/>
              <a:t>97,83,65,76,50,13,27,49}</a:t>
            </a:r>
          </a:p>
          <a:p>
            <a:endParaRPr lang="en-US" altLang="zh-CN" sz="2200" b="1" dirty="0"/>
          </a:p>
          <a:p>
            <a:endParaRPr lang="en-US" altLang="zh-CN" sz="2200" b="1" dirty="0"/>
          </a:p>
          <a:p>
            <a:r>
              <a:rPr lang="en-US" altLang="zh-CN" sz="2200" b="1" dirty="0"/>
              <a:t>D</a:t>
            </a:r>
            <a:r>
              <a:rPr lang="en-US" altLang="zh-CN" sz="2200" b="1" dirty="0" smtClean="0"/>
              <a:t>. {</a:t>
            </a:r>
            <a:r>
              <a:rPr lang="en-US" altLang="zh-CN" sz="2200" b="1" dirty="0"/>
              <a:t>97,83,65,76,49,50,13,27}</a:t>
            </a:r>
            <a:endParaRPr lang="zh-CN" altLang="en-US" sz="2200" b="1" dirty="0"/>
          </a:p>
        </p:txBody>
      </p:sp>
    </p:spTree>
    <p:extLst>
      <p:ext uri="{BB962C8B-B14F-4D97-AF65-F5344CB8AC3E}">
        <p14:creationId xmlns:p14="http://schemas.microsoft.com/office/powerpoint/2010/main" val="2865770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3"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4" name="矩形 3"/>
          <p:cNvSpPr/>
          <p:nvPr/>
        </p:nvSpPr>
        <p:spPr>
          <a:xfrm>
            <a:off x="1700225" y="682782"/>
            <a:ext cx="2786340"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最大</a:t>
            </a:r>
            <a:r>
              <a:rPr lang="zh-CN" altLang="en-US" sz="2800" b="1" dirty="0"/>
              <a:t>堆的删除</a:t>
            </a:r>
          </a:p>
        </p:txBody>
      </p:sp>
      <p:sp>
        <p:nvSpPr>
          <p:cNvPr id="5" name="矩形 4"/>
          <p:cNvSpPr/>
          <p:nvPr/>
        </p:nvSpPr>
        <p:spPr>
          <a:xfrm>
            <a:off x="571472" y="1577214"/>
            <a:ext cx="7456912" cy="430887"/>
          </a:xfrm>
          <a:prstGeom prst="rect">
            <a:avLst/>
          </a:prstGeom>
        </p:spPr>
        <p:txBody>
          <a:bodyPr wrap="square">
            <a:spAutoFit/>
          </a:bodyPr>
          <a:lstStyle/>
          <a:p>
            <a:r>
              <a:rPr lang="en-US" altLang="zh-CN" sz="2200" b="1" dirty="0" smtClean="0">
                <a:solidFill>
                  <a:srgbClr val="0000FF"/>
                </a:solidFill>
                <a:sym typeface="Wingdings" pitchFamily="2" charset="2"/>
              </a:rPr>
              <a:t> </a:t>
            </a:r>
            <a:r>
              <a:rPr lang="zh-CN" altLang="en-US" sz="2200" b="1" dirty="0" smtClean="0"/>
              <a:t>取出</a:t>
            </a:r>
            <a:r>
              <a:rPr lang="zh-CN" altLang="en-US" sz="2200" b="1" dirty="0"/>
              <a:t>根</a:t>
            </a:r>
            <a:r>
              <a:rPr lang="zh-CN" altLang="en-US" sz="2200" b="1" dirty="0" smtClean="0"/>
              <a:t>结点（最大值）元素</a:t>
            </a:r>
            <a:r>
              <a:rPr lang="zh-CN" altLang="en-US" sz="2200" b="1" dirty="0"/>
              <a:t>，同时删除堆的一个结点</a:t>
            </a:r>
            <a:r>
              <a:rPr lang="zh-CN" altLang="en-US" sz="2200" b="1" dirty="0" smtClean="0"/>
              <a:t>。</a:t>
            </a:r>
            <a:endParaRPr lang="zh-CN" altLang="en-US" sz="2200" b="1" dirty="0"/>
          </a:p>
        </p:txBody>
      </p:sp>
      <p:grpSp>
        <p:nvGrpSpPr>
          <p:cNvPr id="50" name="Group 48"/>
          <p:cNvGrpSpPr>
            <a:grpSpLocks/>
          </p:cNvGrpSpPr>
          <p:nvPr/>
        </p:nvGrpSpPr>
        <p:grpSpPr bwMode="auto">
          <a:xfrm>
            <a:off x="1014425" y="2882170"/>
            <a:ext cx="1905000" cy="1905000"/>
            <a:chOff x="480" y="1152"/>
            <a:chExt cx="1200" cy="1200"/>
          </a:xfrm>
        </p:grpSpPr>
        <p:sp>
          <p:nvSpPr>
            <p:cNvPr id="51" name="Oval 49"/>
            <p:cNvSpPr>
              <a:spLocks noChangeArrowheads="1"/>
            </p:cNvSpPr>
            <p:nvPr/>
          </p:nvSpPr>
          <p:spPr bwMode="auto">
            <a:xfrm>
              <a:off x="1152" y="1152"/>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58</a:t>
              </a:r>
              <a:endParaRPr lang="en-US" altLang="zh-CN" b="1" dirty="0"/>
            </a:p>
          </p:txBody>
        </p:sp>
        <p:sp>
          <p:nvSpPr>
            <p:cNvPr id="52" name="Oval 50"/>
            <p:cNvSpPr>
              <a:spLocks noChangeArrowheads="1"/>
            </p:cNvSpPr>
            <p:nvPr/>
          </p:nvSpPr>
          <p:spPr bwMode="auto">
            <a:xfrm>
              <a:off x="768" y="153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44</a:t>
              </a:r>
              <a:endParaRPr lang="en-US" altLang="zh-CN" b="1" dirty="0"/>
            </a:p>
          </p:txBody>
        </p:sp>
        <p:sp>
          <p:nvSpPr>
            <p:cNvPr id="53" name="Oval 51"/>
            <p:cNvSpPr>
              <a:spLocks noChangeArrowheads="1"/>
            </p:cNvSpPr>
            <p:nvPr/>
          </p:nvSpPr>
          <p:spPr bwMode="auto">
            <a:xfrm>
              <a:off x="480" y="192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35</a:t>
              </a:r>
              <a:endParaRPr lang="en-US" altLang="zh-CN" b="1" dirty="0"/>
            </a:p>
          </p:txBody>
        </p:sp>
        <p:sp>
          <p:nvSpPr>
            <p:cNvPr id="54" name="Line 52"/>
            <p:cNvSpPr>
              <a:spLocks noChangeShapeType="1"/>
            </p:cNvSpPr>
            <p:nvPr/>
          </p:nvSpPr>
          <p:spPr bwMode="auto">
            <a:xfrm flipH="1">
              <a:off x="649" y="1754"/>
              <a:ext cx="190" cy="190"/>
            </a:xfrm>
            <a:prstGeom prst="line">
              <a:avLst/>
            </a:prstGeom>
            <a:noFill/>
            <a:ln w="25400">
              <a:solidFill>
                <a:schemeClr val="tx1"/>
              </a:solidFill>
              <a:round/>
              <a:headEnd/>
              <a:tailEnd/>
            </a:ln>
            <a:effectLst/>
          </p:spPr>
          <p:txBody>
            <a:bodyPr wrap="none" anchor="ctr"/>
            <a:lstStyle/>
            <a:p>
              <a:endParaRPr lang="zh-CN" altLang="en-US"/>
            </a:p>
          </p:txBody>
        </p:sp>
        <p:sp>
          <p:nvSpPr>
            <p:cNvPr id="55" name="Line 53"/>
            <p:cNvSpPr>
              <a:spLocks noChangeShapeType="1"/>
            </p:cNvSpPr>
            <p:nvPr/>
          </p:nvSpPr>
          <p:spPr bwMode="auto">
            <a:xfrm flipH="1">
              <a:off x="934" y="1344"/>
              <a:ext cx="218" cy="214"/>
            </a:xfrm>
            <a:prstGeom prst="line">
              <a:avLst/>
            </a:prstGeom>
            <a:noFill/>
            <a:ln w="25400">
              <a:solidFill>
                <a:schemeClr val="tx1"/>
              </a:solidFill>
              <a:round/>
              <a:headEnd/>
              <a:tailEnd/>
            </a:ln>
            <a:effectLst/>
          </p:spPr>
          <p:txBody>
            <a:bodyPr wrap="none" anchor="ctr"/>
            <a:lstStyle/>
            <a:p>
              <a:endParaRPr lang="zh-CN" altLang="en-US"/>
            </a:p>
          </p:txBody>
        </p:sp>
        <p:sp>
          <p:nvSpPr>
            <p:cNvPr id="56" name="Oval 54"/>
            <p:cNvSpPr>
              <a:spLocks noChangeArrowheads="1"/>
            </p:cNvSpPr>
            <p:nvPr/>
          </p:nvSpPr>
          <p:spPr bwMode="auto">
            <a:xfrm flipH="1">
              <a:off x="1440" y="1536"/>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25</a:t>
              </a:r>
              <a:endParaRPr lang="en-US" altLang="zh-CN" b="1" dirty="0"/>
            </a:p>
          </p:txBody>
        </p:sp>
        <p:sp>
          <p:nvSpPr>
            <p:cNvPr id="57" name="Line 55"/>
            <p:cNvSpPr>
              <a:spLocks noChangeShapeType="1"/>
            </p:cNvSpPr>
            <p:nvPr/>
          </p:nvSpPr>
          <p:spPr bwMode="auto">
            <a:xfrm>
              <a:off x="1365" y="1344"/>
              <a:ext cx="190" cy="190"/>
            </a:xfrm>
            <a:prstGeom prst="line">
              <a:avLst/>
            </a:prstGeom>
            <a:noFill/>
            <a:ln w="25400">
              <a:solidFill>
                <a:schemeClr val="tx1"/>
              </a:solidFill>
              <a:round/>
              <a:headEnd/>
              <a:tailEnd/>
            </a:ln>
            <a:effectLst/>
          </p:spPr>
          <p:txBody>
            <a:bodyPr wrap="none" anchor="ctr"/>
            <a:lstStyle/>
            <a:p>
              <a:endParaRPr lang="zh-CN" altLang="en-US"/>
            </a:p>
          </p:txBody>
        </p:sp>
        <p:sp>
          <p:nvSpPr>
            <p:cNvPr id="58" name="Rectangle 56"/>
            <p:cNvSpPr>
              <a:spLocks noChangeArrowheads="1"/>
            </p:cNvSpPr>
            <p:nvPr/>
          </p:nvSpPr>
          <p:spPr bwMode="auto">
            <a:xfrm>
              <a:off x="912" y="1200"/>
              <a:ext cx="240" cy="144"/>
            </a:xfrm>
            <a:prstGeom prst="rect">
              <a:avLst/>
            </a:prstGeom>
            <a:noFill/>
            <a:ln w="25400">
              <a:noFill/>
              <a:miter lim="800000"/>
              <a:headEnd/>
              <a:tailEnd/>
            </a:ln>
            <a:effectLst/>
          </p:spPr>
          <p:txBody>
            <a:bodyPr wrap="none" anchor="ctr"/>
            <a:lstStyle/>
            <a:p>
              <a:pPr algn="ctr"/>
              <a:r>
                <a:rPr lang="en-US" altLang="zh-CN" sz="1800" b="1"/>
                <a:t>[1]</a:t>
              </a:r>
            </a:p>
          </p:txBody>
        </p:sp>
        <p:sp>
          <p:nvSpPr>
            <p:cNvPr id="59" name="Rectangle 57"/>
            <p:cNvSpPr>
              <a:spLocks noChangeArrowheads="1"/>
            </p:cNvSpPr>
            <p:nvPr/>
          </p:nvSpPr>
          <p:spPr bwMode="auto">
            <a:xfrm>
              <a:off x="528" y="1536"/>
              <a:ext cx="240" cy="144"/>
            </a:xfrm>
            <a:prstGeom prst="rect">
              <a:avLst/>
            </a:prstGeom>
            <a:noFill/>
            <a:ln w="25400">
              <a:noFill/>
              <a:miter lim="800000"/>
              <a:headEnd/>
              <a:tailEnd/>
            </a:ln>
            <a:effectLst/>
          </p:spPr>
          <p:txBody>
            <a:bodyPr wrap="none" anchor="ctr"/>
            <a:lstStyle/>
            <a:p>
              <a:pPr algn="ctr"/>
              <a:r>
                <a:rPr lang="en-US" altLang="zh-CN" sz="1800" b="1"/>
                <a:t>[2]</a:t>
              </a:r>
            </a:p>
          </p:txBody>
        </p:sp>
        <p:sp>
          <p:nvSpPr>
            <p:cNvPr id="60" name="Rectangle 58"/>
            <p:cNvSpPr>
              <a:spLocks noChangeArrowheads="1"/>
            </p:cNvSpPr>
            <p:nvPr/>
          </p:nvSpPr>
          <p:spPr bwMode="auto">
            <a:xfrm>
              <a:off x="1200" y="1536"/>
              <a:ext cx="240" cy="144"/>
            </a:xfrm>
            <a:prstGeom prst="rect">
              <a:avLst/>
            </a:prstGeom>
            <a:noFill/>
            <a:ln w="25400">
              <a:noFill/>
              <a:miter lim="800000"/>
              <a:headEnd/>
              <a:tailEnd/>
            </a:ln>
            <a:effectLst/>
          </p:spPr>
          <p:txBody>
            <a:bodyPr wrap="none" anchor="ctr"/>
            <a:lstStyle/>
            <a:p>
              <a:pPr algn="ctr"/>
              <a:r>
                <a:rPr lang="en-US" altLang="zh-CN" sz="1800" b="1"/>
                <a:t>[3]</a:t>
              </a:r>
            </a:p>
          </p:txBody>
        </p:sp>
        <p:sp>
          <p:nvSpPr>
            <p:cNvPr id="61" name="Rectangle 59"/>
            <p:cNvSpPr>
              <a:spLocks noChangeArrowheads="1"/>
            </p:cNvSpPr>
            <p:nvPr/>
          </p:nvSpPr>
          <p:spPr bwMode="auto">
            <a:xfrm>
              <a:off x="480" y="2208"/>
              <a:ext cx="240" cy="144"/>
            </a:xfrm>
            <a:prstGeom prst="rect">
              <a:avLst/>
            </a:prstGeom>
            <a:noFill/>
            <a:ln w="25400">
              <a:noFill/>
              <a:miter lim="800000"/>
              <a:headEnd/>
              <a:tailEnd/>
            </a:ln>
            <a:effectLst/>
          </p:spPr>
          <p:txBody>
            <a:bodyPr wrap="none" anchor="ctr"/>
            <a:lstStyle/>
            <a:p>
              <a:pPr algn="ctr"/>
              <a:r>
                <a:rPr lang="en-US" altLang="zh-CN" sz="1800" b="1"/>
                <a:t>[4]</a:t>
              </a:r>
            </a:p>
          </p:txBody>
        </p:sp>
        <p:sp>
          <p:nvSpPr>
            <p:cNvPr id="62" name="Oval 60"/>
            <p:cNvSpPr>
              <a:spLocks noChangeArrowheads="1"/>
            </p:cNvSpPr>
            <p:nvPr/>
          </p:nvSpPr>
          <p:spPr bwMode="auto">
            <a:xfrm flipH="1">
              <a:off x="960" y="192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31</a:t>
              </a:r>
              <a:endParaRPr lang="en-US" altLang="zh-CN" b="1" dirty="0"/>
            </a:p>
          </p:txBody>
        </p:sp>
        <p:sp>
          <p:nvSpPr>
            <p:cNvPr id="63" name="Line 61"/>
            <p:cNvSpPr>
              <a:spLocks noChangeShapeType="1"/>
            </p:cNvSpPr>
            <p:nvPr/>
          </p:nvSpPr>
          <p:spPr bwMode="auto">
            <a:xfrm>
              <a:off x="937" y="1754"/>
              <a:ext cx="145" cy="168"/>
            </a:xfrm>
            <a:prstGeom prst="line">
              <a:avLst/>
            </a:prstGeom>
            <a:noFill/>
            <a:ln w="25400">
              <a:solidFill>
                <a:schemeClr val="tx1"/>
              </a:solidFill>
              <a:round/>
              <a:headEnd/>
              <a:tailEnd/>
            </a:ln>
            <a:effectLst/>
          </p:spPr>
          <p:txBody>
            <a:bodyPr wrap="none" anchor="ctr"/>
            <a:lstStyle/>
            <a:p>
              <a:endParaRPr lang="zh-CN" altLang="en-US"/>
            </a:p>
          </p:txBody>
        </p:sp>
        <p:sp>
          <p:nvSpPr>
            <p:cNvPr id="64" name="Rectangle 62"/>
            <p:cNvSpPr>
              <a:spLocks noChangeArrowheads="1"/>
            </p:cNvSpPr>
            <p:nvPr/>
          </p:nvSpPr>
          <p:spPr bwMode="auto">
            <a:xfrm>
              <a:off x="960" y="2208"/>
              <a:ext cx="240" cy="144"/>
            </a:xfrm>
            <a:prstGeom prst="rect">
              <a:avLst/>
            </a:prstGeom>
            <a:noFill/>
            <a:ln w="25400">
              <a:noFill/>
              <a:miter lim="800000"/>
              <a:headEnd/>
              <a:tailEnd/>
            </a:ln>
            <a:effectLst/>
          </p:spPr>
          <p:txBody>
            <a:bodyPr wrap="none" anchor="ctr"/>
            <a:lstStyle/>
            <a:p>
              <a:pPr algn="ctr"/>
              <a:r>
                <a:rPr lang="en-US" altLang="zh-CN" sz="1800" b="1"/>
                <a:t>[5]</a:t>
              </a:r>
            </a:p>
          </p:txBody>
        </p:sp>
      </p:grpSp>
      <p:sp>
        <p:nvSpPr>
          <p:cNvPr id="65" name="Oval 63"/>
          <p:cNvSpPr>
            <a:spLocks noChangeArrowheads="1"/>
          </p:cNvSpPr>
          <p:nvPr/>
        </p:nvSpPr>
        <p:spPr bwMode="auto">
          <a:xfrm>
            <a:off x="1766878" y="4125172"/>
            <a:ext cx="381000" cy="381000"/>
          </a:xfrm>
          <a:prstGeom prst="ellipse">
            <a:avLst/>
          </a:prstGeom>
          <a:solidFill>
            <a:srgbClr val="C0C0C0">
              <a:alpha val="50000"/>
            </a:srgbClr>
          </a:solidFill>
          <a:ln w="25400">
            <a:solidFill>
              <a:schemeClr val="tx1"/>
            </a:solidFill>
            <a:round/>
            <a:headEnd/>
            <a:tailEnd/>
          </a:ln>
          <a:effectLst/>
        </p:spPr>
        <p:txBody>
          <a:bodyPr wrap="none" anchor="ctr"/>
          <a:lstStyle/>
          <a:p>
            <a:endParaRPr lang="zh-CN" altLang="en-US"/>
          </a:p>
        </p:txBody>
      </p:sp>
      <p:sp>
        <p:nvSpPr>
          <p:cNvPr id="66" name="AutoShape 64"/>
          <p:cNvSpPr>
            <a:spLocks noChangeArrowheads="1"/>
          </p:cNvSpPr>
          <p:nvPr/>
        </p:nvSpPr>
        <p:spPr bwMode="auto">
          <a:xfrm>
            <a:off x="3690950" y="2648784"/>
            <a:ext cx="3952868" cy="1600200"/>
          </a:xfrm>
          <a:prstGeom prst="wedgeRoundRectCallout">
            <a:avLst>
              <a:gd name="adj1" fmla="val -92644"/>
              <a:gd name="adj2" fmla="val 45537"/>
              <a:gd name="adj3" fmla="val 16667"/>
            </a:avLst>
          </a:prstGeom>
          <a:gradFill rotWithShape="0">
            <a:gsLst>
              <a:gs pos="0">
                <a:srgbClr val="FFFFFF">
                  <a:gamma/>
                  <a:shade val="88627"/>
                  <a:invGamma/>
                </a:srgbClr>
              </a:gs>
              <a:gs pos="50000">
                <a:srgbClr val="FFFFFF"/>
              </a:gs>
              <a:gs pos="100000">
                <a:srgbClr val="FFFFFF">
                  <a:gamma/>
                  <a:shade val="88627"/>
                  <a:invGamma/>
                </a:srgbClr>
              </a:gs>
            </a:gsLst>
            <a:lin ang="0" scaled="1"/>
          </a:gradFill>
          <a:ln w="25400">
            <a:solidFill>
              <a:schemeClr val="tx1"/>
            </a:solidFill>
            <a:miter lim="800000"/>
            <a:headEnd/>
            <a:tailEnd/>
          </a:ln>
          <a:effectLst/>
        </p:spPr>
        <p:txBody>
          <a:bodyPr wrap="none" anchor="ctr"/>
          <a:lstStyle/>
          <a:p>
            <a:pPr algn="ctr"/>
            <a:r>
              <a:rPr lang="zh-CN" altLang="en-US" sz="2000" b="1" dirty="0" smtClean="0"/>
              <a:t>为了保持完全二叉树的结构特性，</a:t>
            </a:r>
            <a:endParaRPr lang="en-US" altLang="zh-CN" sz="2000" b="1" dirty="0" smtClean="0"/>
          </a:p>
          <a:p>
            <a:pPr algn="ctr"/>
            <a:r>
              <a:rPr lang="zh-CN" altLang="en-US" sz="2000" b="1" dirty="0" smtClean="0"/>
              <a:t>移去的是该结点。</a:t>
            </a:r>
            <a:endParaRPr lang="en-US" altLang="zh-CN" sz="2000" b="1" dirty="0"/>
          </a:p>
        </p:txBody>
      </p:sp>
      <p:sp>
        <p:nvSpPr>
          <p:cNvPr id="67" name="Oval 65"/>
          <p:cNvSpPr>
            <a:spLocks noChangeArrowheads="1"/>
          </p:cNvSpPr>
          <p:nvPr/>
        </p:nvSpPr>
        <p:spPr bwMode="auto">
          <a:xfrm>
            <a:off x="2100258" y="2863098"/>
            <a:ext cx="381000" cy="381000"/>
          </a:xfrm>
          <a:prstGeom prst="ellipse">
            <a:avLst/>
          </a:prstGeom>
          <a:solidFill>
            <a:srgbClr val="FF0000">
              <a:alpha val="50000"/>
            </a:srgbClr>
          </a:solidFill>
          <a:ln w="25400">
            <a:solidFill>
              <a:schemeClr val="tx1"/>
            </a:solidFill>
            <a:round/>
            <a:headEnd/>
            <a:tailEnd/>
          </a:ln>
          <a:effectLst/>
        </p:spPr>
        <p:txBody>
          <a:bodyPr wrap="none" anchor="ctr"/>
          <a:lstStyle/>
          <a:p>
            <a:endParaRPr lang="zh-CN" altLang="en-US"/>
          </a:p>
        </p:txBody>
      </p:sp>
      <p:sp>
        <p:nvSpPr>
          <p:cNvPr id="68" name="Oval 66"/>
          <p:cNvSpPr>
            <a:spLocks noChangeArrowheads="1"/>
          </p:cNvSpPr>
          <p:nvPr/>
        </p:nvSpPr>
        <p:spPr bwMode="auto">
          <a:xfrm>
            <a:off x="2100258" y="2863098"/>
            <a:ext cx="381000" cy="381000"/>
          </a:xfrm>
          <a:prstGeom prst="ellipse">
            <a:avLst/>
          </a:prstGeom>
          <a:solidFill>
            <a:srgbClr val="FF0000">
              <a:alpha val="50000"/>
            </a:srgbClr>
          </a:solidFill>
          <a:ln w="25400">
            <a:solidFill>
              <a:schemeClr val="tx1"/>
            </a:solidFill>
            <a:round/>
            <a:headEnd/>
            <a:tailEnd/>
          </a:ln>
          <a:effectLst/>
        </p:spPr>
        <p:txBody>
          <a:bodyPr wrap="none" anchor="ctr"/>
          <a:lstStyle/>
          <a:p>
            <a:endParaRPr lang="zh-CN" altLang="en-US"/>
          </a:p>
        </p:txBody>
      </p:sp>
      <p:sp>
        <p:nvSpPr>
          <p:cNvPr id="69" name="Text Box 67"/>
          <p:cNvSpPr txBox="1">
            <a:spLocks noChangeArrowheads="1"/>
          </p:cNvSpPr>
          <p:nvPr/>
        </p:nvSpPr>
        <p:spPr bwMode="auto">
          <a:xfrm>
            <a:off x="3233750" y="2805970"/>
            <a:ext cx="3810000" cy="400110"/>
          </a:xfrm>
          <a:prstGeom prst="rect">
            <a:avLst/>
          </a:prstGeom>
          <a:noFill/>
          <a:ln w="25400">
            <a:noFill/>
            <a:miter lim="800000"/>
            <a:headEnd/>
            <a:tailEnd/>
          </a:ln>
          <a:effectLst/>
        </p:spPr>
        <p:txBody>
          <a:bodyPr>
            <a:spAutoFit/>
          </a:bodyPr>
          <a:lstStyle/>
          <a:p>
            <a:pPr>
              <a:spcBef>
                <a:spcPct val="50000"/>
              </a:spcBef>
            </a:pPr>
            <a:r>
              <a:rPr lang="en-US" altLang="zh-CN" sz="2000" b="1" dirty="0">
                <a:sym typeface="Wingdings" pitchFamily="2" charset="2"/>
              </a:rPr>
              <a:t>  </a:t>
            </a:r>
            <a:r>
              <a:rPr lang="zh-CN" altLang="en-US" sz="2000" b="1" dirty="0" smtClean="0">
                <a:sym typeface="Wingdings" pitchFamily="2" charset="2"/>
              </a:rPr>
              <a:t>把</a:t>
            </a:r>
            <a:r>
              <a:rPr lang="en-US" altLang="zh-CN" sz="2000" b="1" dirty="0" smtClean="0">
                <a:sym typeface="Wingdings" pitchFamily="2" charset="2"/>
              </a:rPr>
              <a:t> 31 </a:t>
            </a:r>
            <a:r>
              <a:rPr lang="zh-CN" altLang="en-US" sz="2000" b="1" dirty="0" smtClean="0">
                <a:sym typeface="Wingdings" pitchFamily="2" charset="2"/>
              </a:rPr>
              <a:t>移至根</a:t>
            </a:r>
            <a:endParaRPr lang="en-US" altLang="zh-CN" sz="2000" b="1" dirty="0"/>
          </a:p>
        </p:txBody>
      </p:sp>
      <p:sp>
        <p:nvSpPr>
          <p:cNvPr id="70" name="Oval 69"/>
          <p:cNvSpPr>
            <a:spLocks noChangeArrowheads="1"/>
          </p:cNvSpPr>
          <p:nvPr/>
        </p:nvSpPr>
        <p:spPr bwMode="auto">
          <a:xfrm>
            <a:off x="2100258" y="2863098"/>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p>
        </p:txBody>
      </p:sp>
      <p:sp>
        <p:nvSpPr>
          <p:cNvPr id="71" name="Text Box 70"/>
          <p:cNvSpPr txBox="1">
            <a:spLocks noChangeArrowheads="1"/>
          </p:cNvSpPr>
          <p:nvPr/>
        </p:nvSpPr>
        <p:spPr bwMode="auto">
          <a:xfrm>
            <a:off x="3233750" y="3567970"/>
            <a:ext cx="4343400" cy="400110"/>
          </a:xfrm>
          <a:prstGeom prst="rect">
            <a:avLst/>
          </a:prstGeom>
          <a:noFill/>
          <a:ln w="25400">
            <a:noFill/>
            <a:miter lim="800000"/>
            <a:headEnd/>
            <a:tailEnd/>
          </a:ln>
          <a:effectLst/>
        </p:spPr>
        <p:txBody>
          <a:bodyPr>
            <a:spAutoFit/>
          </a:bodyPr>
          <a:lstStyle/>
          <a:p>
            <a:pPr>
              <a:spcBef>
                <a:spcPct val="50000"/>
              </a:spcBef>
            </a:pPr>
            <a:r>
              <a:rPr lang="en-US" altLang="zh-CN" sz="2000" b="1" dirty="0">
                <a:sym typeface="Wingdings" pitchFamily="2" charset="2"/>
              </a:rPr>
              <a:t>  </a:t>
            </a:r>
            <a:r>
              <a:rPr lang="en-US" altLang="zh-CN" sz="2000" b="1" dirty="0" smtClean="0">
                <a:sym typeface="Wingdings" pitchFamily="2" charset="2"/>
              </a:rPr>
              <a:t> </a:t>
            </a:r>
            <a:r>
              <a:rPr lang="zh-CN" altLang="en-US" sz="2000" b="1" dirty="0" smtClean="0">
                <a:sym typeface="Wingdings" pitchFamily="2" charset="2"/>
              </a:rPr>
              <a:t>找出</a:t>
            </a:r>
            <a:r>
              <a:rPr lang="en-US" altLang="zh-CN" sz="2000" b="1" dirty="0" smtClean="0">
                <a:sym typeface="Wingdings" pitchFamily="2" charset="2"/>
              </a:rPr>
              <a:t>31</a:t>
            </a:r>
            <a:r>
              <a:rPr lang="zh-CN" altLang="en-US" sz="2000" b="1" dirty="0" smtClean="0">
                <a:sym typeface="Wingdings" pitchFamily="2" charset="2"/>
              </a:rPr>
              <a:t>的较大的孩子</a:t>
            </a:r>
            <a:endParaRPr lang="en-US" altLang="zh-CN" sz="2000" b="1" dirty="0"/>
          </a:p>
        </p:txBody>
      </p:sp>
      <p:sp>
        <p:nvSpPr>
          <p:cNvPr id="72" name="Oval 71"/>
          <p:cNvSpPr>
            <a:spLocks noChangeArrowheads="1"/>
          </p:cNvSpPr>
          <p:nvPr/>
        </p:nvSpPr>
        <p:spPr bwMode="auto">
          <a:xfrm>
            <a:off x="1481126" y="3506040"/>
            <a:ext cx="381000" cy="381000"/>
          </a:xfrm>
          <a:prstGeom prst="ellipse">
            <a:avLst/>
          </a:prstGeom>
          <a:solidFill>
            <a:srgbClr val="FF0000">
              <a:alpha val="50000"/>
            </a:srgbClr>
          </a:solidFill>
          <a:ln w="25400">
            <a:solidFill>
              <a:schemeClr val="tx1"/>
            </a:solidFill>
            <a:round/>
            <a:headEnd/>
            <a:tailEnd/>
          </a:ln>
          <a:effectLst/>
        </p:spPr>
        <p:txBody>
          <a:bodyPr wrap="none" anchor="ctr"/>
          <a:lstStyle/>
          <a:p>
            <a:endParaRPr lang="zh-CN" altLang="en-US"/>
          </a:p>
        </p:txBody>
      </p:sp>
      <p:grpSp>
        <p:nvGrpSpPr>
          <p:cNvPr id="73" name="Group 72"/>
          <p:cNvGrpSpPr>
            <a:grpSpLocks/>
          </p:cNvGrpSpPr>
          <p:nvPr/>
        </p:nvGrpSpPr>
        <p:grpSpPr bwMode="auto">
          <a:xfrm>
            <a:off x="6767538" y="3491770"/>
            <a:ext cx="1447800" cy="457200"/>
            <a:chOff x="3024" y="2832"/>
            <a:chExt cx="912" cy="288"/>
          </a:xfrm>
        </p:grpSpPr>
        <p:sp>
          <p:nvSpPr>
            <p:cNvPr id="74" name="Oval 73"/>
            <p:cNvSpPr>
              <a:spLocks noChangeArrowheads="1"/>
            </p:cNvSpPr>
            <p:nvPr/>
          </p:nvSpPr>
          <p:spPr bwMode="auto">
            <a:xfrm>
              <a:off x="3024" y="288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44</a:t>
              </a:r>
              <a:endParaRPr lang="en-US" altLang="zh-CN" b="1" dirty="0"/>
            </a:p>
          </p:txBody>
        </p:sp>
        <p:sp>
          <p:nvSpPr>
            <p:cNvPr id="75" name="Oval 74"/>
            <p:cNvSpPr>
              <a:spLocks noChangeArrowheads="1"/>
            </p:cNvSpPr>
            <p:nvPr/>
          </p:nvSpPr>
          <p:spPr bwMode="auto">
            <a:xfrm>
              <a:off x="3696" y="288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25</a:t>
              </a:r>
              <a:endParaRPr lang="en-US" altLang="zh-CN" b="1" dirty="0">
                <a:solidFill>
                  <a:schemeClr val="hlink"/>
                </a:solidFill>
              </a:endParaRPr>
            </a:p>
          </p:txBody>
        </p:sp>
        <p:sp>
          <p:nvSpPr>
            <p:cNvPr id="76" name="Text Box 75"/>
            <p:cNvSpPr txBox="1">
              <a:spLocks noChangeArrowheads="1"/>
            </p:cNvSpPr>
            <p:nvPr/>
          </p:nvSpPr>
          <p:spPr bwMode="auto">
            <a:xfrm>
              <a:off x="3312" y="2832"/>
              <a:ext cx="336" cy="233"/>
            </a:xfrm>
            <a:prstGeom prst="rect">
              <a:avLst/>
            </a:prstGeom>
            <a:noFill/>
            <a:ln w="25400">
              <a:noFill/>
              <a:miter lim="800000"/>
              <a:headEnd/>
              <a:tailEnd/>
            </a:ln>
            <a:effectLst/>
          </p:spPr>
          <p:txBody>
            <a:bodyPr>
              <a:spAutoFit/>
            </a:bodyPr>
            <a:lstStyle/>
            <a:p>
              <a:pPr algn="ctr">
                <a:spcBef>
                  <a:spcPct val="50000"/>
                </a:spcBef>
              </a:pPr>
              <a:r>
                <a:rPr lang="en-US" altLang="zh-CN" b="1" dirty="0" smtClean="0"/>
                <a:t>&gt;</a:t>
              </a:r>
              <a:endParaRPr lang="en-US" altLang="zh-CN" b="1" dirty="0"/>
            </a:p>
          </p:txBody>
        </p:sp>
      </p:grpSp>
      <p:sp>
        <p:nvSpPr>
          <p:cNvPr id="77" name="Oval 76"/>
          <p:cNvSpPr>
            <a:spLocks noChangeArrowheads="1"/>
          </p:cNvSpPr>
          <p:nvPr/>
        </p:nvSpPr>
        <p:spPr bwMode="auto">
          <a:xfrm>
            <a:off x="1481126" y="3506040"/>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solidFill>
                <a:schemeClr val="hlink"/>
              </a:solidFill>
            </a:endParaRPr>
          </a:p>
        </p:txBody>
      </p:sp>
      <p:sp>
        <p:nvSpPr>
          <p:cNvPr id="78" name="Oval 77"/>
          <p:cNvSpPr>
            <a:spLocks noChangeArrowheads="1"/>
          </p:cNvSpPr>
          <p:nvPr/>
        </p:nvSpPr>
        <p:spPr bwMode="auto">
          <a:xfrm>
            <a:off x="2100258" y="2863098"/>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t>44</a:t>
            </a:r>
            <a:endParaRPr lang="en-US" altLang="zh-CN" b="1" dirty="0"/>
          </a:p>
        </p:txBody>
      </p:sp>
      <p:sp>
        <p:nvSpPr>
          <p:cNvPr id="79" name="Arc 78"/>
          <p:cNvSpPr>
            <a:spLocks/>
          </p:cNvSpPr>
          <p:nvPr/>
        </p:nvSpPr>
        <p:spPr bwMode="auto">
          <a:xfrm flipV="1">
            <a:off x="3233750" y="3491770"/>
            <a:ext cx="381000" cy="533400"/>
          </a:xfrm>
          <a:custGeom>
            <a:avLst/>
            <a:gdLst>
              <a:gd name="G0" fmla="+- 21600 0 0"/>
              <a:gd name="G1" fmla="+- 21600 0 0"/>
              <a:gd name="G2" fmla="+- 21600 0 0"/>
              <a:gd name="T0" fmla="*/ 31439 w 43200"/>
              <a:gd name="T1" fmla="*/ 40829 h 43200"/>
              <a:gd name="T2" fmla="*/ 39681 w 43200"/>
              <a:gd name="T3" fmla="*/ 33417 h 43200"/>
              <a:gd name="T4" fmla="*/ 21600 w 43200"/>
              <a:gd name="T5" fmla="*/ 21600 h 43200"/>
            </a:gdLst>
            <a:ahLst/>
            <a:cxnLst>
              <a:cxn ang="0">
                <a:pos x="T0" y="T1"/>
              </a:cxn>
              <a:cxn ang="0">
                <a:pos x="T2" y="T3"/>
              </a:cxn>
              <a:cxn ang="0">
                <a:pos x="T4" y="T5"/>
              </a:cxn>
            </a:cxnLst>
            <a:rect l="0" t="0" r="r" b="b"/>
            <a:pathLst>
              <a:path w="43200" h="43200" fill="none" extrusionOk="0">
                <a:moveTo>
                  <a:pt x="31438" y="40828"/>
                </a:moveTo>
                <a:cubicBezTo>
                  <a:pt x="28393" y="42387"/>
                  <a:pt x="25021" y="43199"/>
                  <a:pt x="21600" y="43200"/>
                </a:cubicBezTo>
                <a:cubicBezTo>
                  <a:pt x="9670" y="43200"/>
                  <a:pt x="0" y="33529"/>
                  <a:pt x="0" y="21600"/>
                </a:cubicBezTo>
                <a:cubicBezTo>
                  <a:pt x="0" y="9670"/>
                  <a:pt x="9670" y="0"/>
                  <a:pt x="21600" y="0"/>
                </a:cubicBezTo>
                <a:cubicBezTo>
                  <a:pt x="33529" y="0"/>
                  <a:pt x="43200" y="9670"/>
                  <a:pt x="43200" y="21600"/>
                </a:cubicBezTo>
                <a:cubicBezTo>
                  <a:pt x="43200" y="25797"/>
                  <a:pt x="41977" y="29903"/>
                  <a:pt x="39680" y="33416"/>
                </a:cubicBezTo>
              </a:path>
              <a:path w="43200" h="43200" stroke="0" extrusionOk="0">
                <a:moveTo>
                  <a:pt x="31438" y="40828"/>
                </a:moveTo>
                <a:cubicBezTo>
                  <a:pt x="28393" y="42387"/>
                  <a:pt x="25021" y="43199"/>
                  <a:pt x="21600" y="43200"/>
                </a:cubicBezTo>
                <a:cubicBezTo>
                  <a:pt x="9670" y="43200"/>
                  <a:pt x="0" y="33529"/>
                  <a:pt x="0" y="21600"/>
                </a:cubicBezTo>
                <a:cubicBezTo>
                  <a:pt x="0" y="9670"/>
                  <a:pt x="9670" y="0"/>
                  <a:pt x="21600" y="0"/>
                </a:cubicBezTo>
                <a:cubicBezTo>
                  <a:pt x="33529" y="0"/>
                  <a:pt x="43200" y="9670"/>
                  <a:pt x="43200" y="21600"/>
                </a:cubicBezTo>
                <a:cubicBezTo>
                  <a:pt x="43200" y="25797"/>
                  <a:pt x="41977" y="29903"/>
                  <a:pt x="39680" y="33416"/>
                </a:cubicBezTo>
                <a:lnTo>
                  <a:pt x="21600" y="21600"/>
                </a:lnTo>
                <a:close/>
              </a:path>
            </a:pathLst>
          </a:custGeom>
          <a:noFill/>
          <a:ln w="25400">
            <a:solidFill>
              <a:schemeClr val="tx1"/>
            </a:solidFill>
            <a:round/>
            <a:headEnd type="triangle" w="sm" len="lg"/>
            <a:tailEnd type="none" w="sm" len="lg"/>
          </a:ln>
          <a:effectLst/>
        </p:spPr>
        <p:txBody>
          <a:bodyPr wrap="none" anchor="ctr"/>
          <a:lstStyle/>
          <a:p>
            <a:endParaRPr lang="zh-CN" altLang="en-US" sz="2000"/>
          </a:p>
        </p:txBody>
      </p:sp>
      <p:grpSp>
        <p:nvGrpSpPr>
          <p:cNvPr id="80" name="Group 79"/>
          <p:cNvGrpSpPr>
            <a:grpSpLocks/>
          </p:cNvGrpSpPr>
          <p:nvPr/>
        </p:nvGrpSpPr>
        <p:grpSpPr bwMode="auto">
          <a:xfrm>
            <a:off x="6767538" y="4025170"/>
            <a:ext cx="1447800" cy="457200"/>
            <a:chOff x="3024" y="2832"/>
            <a:chExt cx="912" cy="288"/>
          </a:xfrm>
        </p:grpSpPr>
        <p:sp>
          <p:nvSpPr>
            <p:cNvPr id="81" name="Oval 80"/>
            <p:cNvSpPr>
              <a:spLocks noChangeArrowheads="1"/>
            </p:cNvSpPr>
            <p:nvPr/>
          </p:nvSpPr>
          <p:spPr bwMode="auto">
            <a:xfrm>
              <a:off x="3024" y="288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t>31</a:t>
              </a:r>
              <a:endParaRPr lang="en-US" altLang="zh-CN" b="1" dirty="0"/>
            </a:p>
          </p:txBody>
        </p:sp>
        <p:sp>
          <p:nvSpPr>
            <p:cNvPr id="82" name="Oval 81"/>
            <p:cNvSpPr>
              <a:spLocks noChangeArrowheads="1"/>
            </p:cNvSpPr>
            <p:nvPr/>
          </p:nvSpPr>
          <p:spPr bwMode="auto">
            <a:xfrm>
              <a:off x="3696" y="2880"/>
              <a:ext cx="240" cy="240"/>
            </a:xfrm>
            <a:prstGeom prst="ellipse">
              <a:avLst/>
            </a:prstGeom>
            <a:noFill/>
            <a:ln w="25400">
              <a:solidFill>
                <a:schemeClr val="tx1"/>
              </a:solidFill>
              <a:round/>
              <a:headEnd/>
              <a:tailEnd/>
            </a:ln>
            <a:effectLst/>
          </p:spPr>
          <p:txBody>
            <a:bodyPr wrap="none" anchor="ctr"/>
            <a:lstStyle/>
            <a:p>
              <a:pPr algn="ctr"/>
              <a:r>
                <a:rPr lang="en-US" altLang="zh-CN" b="1" dirty="0" smtClean="0">
                  <a:solidFill>
                    <a:schemeClr val="hlink"/>
                  </a:solidFill>
                </a:rPr>
                <a:t>35</a:t>
              </a:r>
              <a:endParaRPr lang="en-US" altLang="zh-CN" b="1" dirty="0">
                <a:solidFill>
                  <a:schemeClr val="hlink"/>
                </a:solidFill>
              </a:endParaRPr>
            </a:p>
          </p:txBody>
        </p:sp>
        <p:sp>
          <p:nvSpPr>
            <p:cNvPr id="83" name="Text Box 82"/>
            <p:cNvSpPr txBox="1">
              <a:spLocks noChangeArrowheads="1"/>
            </p:cNvSpPr>
            <p:nvPr/>
          </p:nvSpPr>
          <p:spPr bwMode="auto">
            <a:xfrm>
              <a:off x="3312" y="2832"/>
              <a:ext cx="336" cy="288"/>
            </a:xfrm>
            <a:prstGeom prst="rect">
              <a:avLst/>
            </a:prstGeom>
            <a:noFill/>
            <a:ln w="25400">
              <a:noFill/>
              <a:miter lim="800000"/>
              <a:headEnd/>
              <a:tailEnd/>
            </a:ln>
            <a:effectLst/>
          </p:spPr>
          <p:txBody>
            <a:bodyPr>
              <a:spAutoFit/>
            </a:bodyPr>
            <a:lstStyle/>
            <a:p>
              <a:pPr algn="ctr">
                <a:spcBef>
                  <a:spcPct val="50000"/>
                </a:spcBef>
              </a:pPr>
              <a:r>
                <a:rPr lang="en-US" altLang="zh-CN" b="1"/>
                <a:t>&lt;</a:t>
              </a:r>
            </a:p>
          </p:txBody>
        </p:sp>
      </p:grpSp>
      <p:sp>
        <p:nvSpPr>
          <p:cNvPr id="84" name="Oval 83"/>
          <p:cNvSpPr>
            <a:spLocks noChangeArrowheads="1"/>
          </p:cNvSpPr>
          <p:nvPr/>
        </p:nvSpPr>
        <p:spPr bwMode="auto">
          <a:xfrm>
            <a:off x="1028688" y="4125172"/>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solidFill>
                  <a:schemeClr val="hlink"/>
                </a:solidFill>
              </a:rPr>
              <a:t>31</a:t>
            </a:r>
            <a:endParaRPr lang="en-US" altLang="zh-CN" b="1" dirty="0">
              <a:solidFill>
                <a:schemeClr val="hlink"/>
              </a:solidFill>
            </a:endParaRPr>
          </a:p>
        </p:txBody>
      </p:sp>
      <p:sp>
        <p:nvSpPr>
          <p:cNvPr id="85" name="Oval 84"/>
          <p:cNvSpPr>
            <a:spLocks noChangeArrowheads="1"/>
          </p:cNvSpPr>
          <p:nvPr/>
        </p:nvSpPr>
        <p:spPr bwMode="auto">
          <a:xfrm>
            <a:off x="1481126" y="3506040"/>
            <a:ext cx="381000" cy="381000"/>
          </a:xfrm>
          <a:prstGeom prst="ellipse">
            <a:avLst/>
          </a:prstGeom>
          <a:solidFill>
            <a:schemeClr val="bg1"/>
          </a:solidFill>
          <a:ln w="25400">
            <a:solidFill>
              <a:schemeClr val="tx1"/>
            </a:solidFill>
            <a:round/>
            <a:headEnd/>
            <a:tailEnd/>
          </a:ln>
          <a:effectLst/>
        </p:spPr>
        <p:txBody>
          <a:bodyPr wrap="none" anchor="ctr"/>
          <a:lstStyle/>
          <a:p>
            <a:pPr algn="ctr"/>
            <a:r>
              <a:rPr lang="en-US" altLang="zh-CN" b="1" dirty="0" smtClean="0"/>
              <a:t>35</a:t>
            </a:r>
            <a:endParaRPr lang="en-US" altLang="zh-CN" b="1" dirty="0"/>
          </a:p>
        </p:txBody>
      </p:sp>
      <p:sp>
        <p:nvSpPr>
          <p:cNvPr id="87" name="Oval 68"/>
          <p:cNvSpPr>
            <a:spLocks noChangeArrowheads="1"/>
          </p:cNvSpPr>
          <p:nvPr/>
        </p:nvSpPr>
        <p:spPr bwMode="auto">
          <a:xfrm>
            <a:off x="1624002" y="3791792"/>
            <a:ext cx="685800" cy="1143000"/>
          </a:xfrm>
          <a:prstGeom prst="ellipse">
            <a:avLst/>
          </a:prstGeom>
          <a:solidFill>
            <a:schemeClr val="accent3"/>
          </a:solidFill>
          <a:ln w="25400">
            <a:noFill/>
            <a:round/>
            <a:headEnd/>
            <a:tailEnd/>
          </a:ln>
          <a:effectLst/>
        </p:spPr>
        <p:txBody>
          <a:bodyPr wrap="none" anchor="ctr"/>
          <a:lstStyle/>
          <a:p>
            <a:endParaRPr lang="zh-CN" altLang="en-US"/>
          </a:p>
        </p:txBody>
      </p:sp>
      <p:graphicFrame>
        <p:nvGraphicFramePr>
          <p:cNvPr id="88" name="Object 85"/>
          <p:cNvGraphicFramePr>
            <a:graphicFrameLocks noChangeAspect="1"/>
          </p:cNvGraphicFramePr>
          <p:nvPr>
            <p:extLst>
              <p:ext uri="{D42A27DB-BD31-4B8C-83A1-F6EECF244321}">
                <p14:modId xmlns:p14="http://schemas.microsoft.com/office/powerpoint/2010/main" val="2815706129"/>
              </p:ext>
            </p:extLst>
          </p:nvPr>
        </p:nvGraphicFramePr>
        <p:xfrm>
          <a:off x="1838316" y="4077544"/>
          <a:ext cx="466725" cy="685800"/>
        </p:xfrm>
        <a:graphic>
          <a:graphicData uri="http://schemas.openxmlformats.org/presentationml/2006/ole">
            <mc:AlternateContent xmlns:mc="http://schemas.openxmlformats.org/markup-compatibility/2006">
              <mc:Choice xmlns:v="urn:schemas-microsoft-com:vml" Requires="v">
                <p:oleObj spid="_x0000_s94240" name="剪辑" r:id="rId9" imgW="1554120" imgH="2286360" progId="">
                  <p:embed/>
                </p:oleObj>
              </mc:Choice>
              <mc:Fallback>
                <p:oleObj name="剪辑" r:id="rId9" imgW="1554120" imgH="2286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8316" y="4077544"/>
                        <a:ext cx="466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7"/>
          <p:cNvSpPr txBox="1">
            <a:spLocks noChangeArrowheads="1"/>
          </p:cNvSpPr>
          <p:nvPr/>
        </p:nvSpPr>
        <p:spPr bwMode="auto">
          <a:xfrm>
            <a:off x="2828528" y="5157192"/>
            <a:ext cx="2895600" cy="400110"/>
          </a:xfrm>
          <a:prstGeom prst="rect">
            <a:avLst/>
          </a:prstGeom>
          <a:noFill/>
          <a:ln w="25400">
            <a:noFill/>
            <a:miter lim="800000"/>
            <a:headEnd/>
            <a:tailEnd/>
          </a:ln>
          <a:effectLst/>
        </p:spPr>
        <p:txBody>
          <a:bodyPr>
            <a:spAutoFit/>
          </a:bodyPr>
          <a:lstStyle/>
          <a:p>
            <a:pPr>
              <a:spcBef>
                <a:spcPct val="50000"/>
              </a:spcBef>
            </a:pPr>
            <a:r>
              <a:rPr lang="en-US" altLang="zh-CN" sz="2000" b="1" i="1" dirty="0"/>
              <a:t>T</a:t>
            </a:r>
            <a:r>
              <a:rPr lang="en-US" altLang="zh-CN" sz="2000" b="1" dirty="0"/>
              <a:t> (</a:t>
            </a:r>
            <a:r>
              <a:rPr lang="en-US" altLang="zh-CN" sz="2000" b="1" i="1" dirty="0"/>
              <a:t>N</a:t>
            </a:r>
            <a:r>
              <a:rPr lang="en-US" altLang="zh-CN" sz="2000" b="1" dirty="0"/>
              <a:t>) = </a:t>
            </a:r>
            <a:r>
              <a:rPr lang="en-US" altLang="zh-CN" sz="2000" b="1" dirty="0" smtClean="0"/>
              <a:t>   </a:t>
            </a:r>
            <a:r>
              <a:rPr lang="zh-CN" altLang="en-US" sz="2000" b="1" i="1" dirty="0" smtClean="0">
                <a:solidFill>
                  <a:srgbClr val="FF0000"/>
                </a:solidFill>
              </a:rPr>
              <a:t>？</a:t>
            </a:r>
            <a:endParaRPr lang="en-US" altLang="zh-CN" sz="2000" b="1" i="1" dirty="0"/>
          </a:p>
        </p:txBody>
      </p:sp>
      <p:sp>
        <p:nvSpPr>
          <p:cNvPr id="46" name="文本框 45"/>
          <p:cNvSpPr txBox="1"/>
          <p:nvPr/>
        </p:nvSpPr>
        <p:spPr>
          <a:xfrm>
            <a:off x="3698292" y="5172581"/>
            <a:ext cx="1406154" cy="400110"/>
          </a:xfrm>
          <a:prstGeom prst="rect">
            <a:avLst/>
          </a:prstGeom>
          <a:solidFill>
            <a:schemeClr val="bg1"/>
          </a:solidFill>
        </p:spPr>
        <p:txBody>
          <a:bodyPr wrap="none" rtlCol="0">
            <a:spAutoFit/>
          </a:bodyPr>
          <a:lstStyle/>
          <a:p>
            <a:r>
              <a:rPr lang="en-US" altLang="zh-CN" sz="2000" b="1" dirty="0"/>
              <a:t>O ( log </a:t>
            </a:r>
            <a:r>
              <a:rPr lang="en-US" altLang="zh-CN" sz="2000" b="1" i="1" dirty="0"/>
              <a:t>N </a:t>
            </a:r>
            <a:r>
              <a:rPr lang="en-US" altLang="zh-CN" sz="2000" b="1" dirty="0" smtClean="0"/>
              <a:t>)</a:t>
            </a:r>
            <a:endParaRPr lang="en-US" altLang="zh-CN" sz="2000" b="1" i="1" dirty="0"/>
          </a:p>
        </p:txBody>
      </p:sp>
    </p:spTree>
    <p:extLst>
      <p:ext uri="{BB962C8B-B14F-4D97-AF65-F5344CB8AC3E}">
        <p14:creationId xmlns:p14="http://schemas.microsoft.com/office/powerpoint/2010/main" val="63489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DING.WAV"/>
                                        </p:tgtEl>
                                      </p:cMediaNode>
                                    </p:audio>
                                  </p:sub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500">
                                          <p:stCondLst>
                                            <p:cond delay="0"/>
                                          </p:stCondLst>
                                        </p:cTn>
                                        <p:tgtEl>
                                          <p:spTgt spid="67"/>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4" name="DING.WAV"/>
                                        </p:tgtEl>
                                      </p:cMediaNode>
                                    </p:audio>
                                  </p:subTnLst>
                                </p:cTn>
                              </p:par>
                            </p:childTnLst>
                          </p:cTn>
                        </p:par>
                        <p:par>
                          <p:cTn id="20" fill="hold">
                            <p:stCondLst>
                              <p:cond delay="500"/>
                            </p:stCondLst>
                            <p:childTnLst>
                              <p:par>
                                <p:cTn id="21" presetID="11" presetClass="entr" presetSubtype="0" fill="hold" grpId="0" nodeType="afterEffect">
                                  <p:stCondLst>
                                    <p:cond delay="1000"/>
                                  </p:stCondLst>
                                  <p:childTnLst>
                                    <p:set>
                                      <p:cBhvr>
                                        <p:cTn id="22" dur="500">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subTnLst>
                                    <p:audio>
                                      <p:cMediaNode>
                                        <p:cTn display="0" masterRel="sameClick">
                                          <p:stCondLst>
                                            <p:cond evt="begin" delay="0">
                                              <p:tn val="25"/>
                                            </p:cond>
                                          </p:stCondLst>
                                          <p:endCondLst>
                                            <p:cond evt="onStopAudio" delay="0">
                                              <p:tgtEl>
                                                <p:sldTgt/>
                                              </p:tgtEl>
                                            </p:cond>
                                          </p:endCondLst>
                                        </p:cTn>
                                        <p:tgtEl>
                                          <p:sndTgt r:embed="rId5" name="TYPE.WAV"/>
                                        </p:tgtEl>
                                      </p:cMediaNode>
                                    </p:audio>
                                  </p:sub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dissolve">
                                      <p:cBhvr>
                                        <p:cTn id="31" dur="500"/>
                                        <p:tgtEl>
                                          <p:spTgt spid="87"/>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70"/>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DING.WAV"/>
                                        </p:tgtEl>
                                      </p:cMediaNode>
                                    </p:audio>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wipe(left)">
                                      <p:cBhvr>
                                        <p:cTn id="39" dur="500"/>
                                        <p:tgtEl>
                                          <p:spTgt spid="71"/>
                                        </p:tgtEl>
                                      </p:cBhvr>
                                    </p:animEffect>
                                  </p:childTnLst>
                                  <p:subTnLst>
                                    <p:audio>
                                      <p:cMediaNode>
                                        <p:cTn display="0" masterRel="sameClick">
                                          <p:stCondLst>
                                            <p:cond evt="begin" delay="0">
                                              <p:tn val="37"/>
                                            </p:cond>
                                          </p:stCondLst>
                                          <p:endCondLst>
                                            <p:cond evt="onStopAudio" delay="0">
                                              <p:tgtEl>
                                                <p:sldTgt/>
                                              </p:tgtEl>
                                            </p:cond>
                                          </p:endCondLst>
                                        </p:cTn>
                                        <p:tgtEl>
                                          <p:sndTgt r:embed="rId5" name="TYPE.WAV"/>
                                        </p:tgtEl>
                                      </p:cMediaNode>
                                    </p:audio>
                                  </p:sub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2"/>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4" name="DING.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left)">
                                      <p:cBhvr>
                                        <p:cTn id="47" dur="500"/>
                                        <p:tgtEl>
                                          <p:spTgt spid="73"/>
                                        </p:tgtEl>
                                      </p:cBhvr>
                                    </p:animEffect>
                                  </p:childTnLst>
                                  <p:subTnLst>
                                    <p:audio>
                                      <p:cMediaNode>
                                        <p:cTn display="0" masterRel="sameClick">
                                          <p:stCondLst>
                                            <p:cond evt="begin" delay="0">
                                              <p:tn val="45"/>
                                            </p:cond>
                                          </p:stCondLst>
                                          <p:endCondLst>
                                            <p:cond evt="onStopAudio" delay="0">
                                              <p:tgtEl>
                                                <p:sldTgt/>
                                              </p:tgtEl>
                                            </p:cond>
                                          </p:endCondLst>
                                        </p:cTn>
                                        <p:tgtEl>
                                          <p:sndTgt r:embed="rId6" name="LASER.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78"/>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DING.WAV"/>
                                        </p:tgtEl>
                                      </p:cMediaNode>
                                    </p:audio>
                                  </p:sub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right)">
                                      <p:cBhvr>
                                        <p:cTn id="59" dur="500"/>
                                        <p:tgtEl>
                                          <p:spTgt spid="79"/>
                                        </p:tgtEl>
                                      </p:cBhvr>
                                    </p:animEffect>
                                  </p:childTnLst>
                                  <p:subTnLst>
                                    <p:audio>
                                      <p:cMediaNode>
                                        <p:cTn display="0" masterRel="sameClick">
                                          <p:stCondLst>
                                            <p:cond evt="begin" delay="0">
                                              <p:tn val="57"/>
                                            </p:cond>
                                          </p:stCondLst>
                                          <p:endCondLst>
                                            <p:cond evt="onStopAudio" delay="0">
                                              <p:tgtEl>
                                                <p:sldTgt/>
                                              </p:tgtEl>
                                            </p:cond>
                                          </p:endCondLst>
                                        </p:cTn>
                                        <p:tgtEl>
                                          <p:sndTgt r:embed="rId7" name="WHOOSH.WAV"/>
                                        </p:tgtEl>
                                      </p:cMediaNode>
                                    </p:audio>
                                  </p:sub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wipe(left)">
                                      <p:cBhvr>
                                        <p:cTn id="63" dur="500"/>
                                        <p:tgtEl>
                                          <p:spTgt spid="80"/>
                                        </p:tgtEl>
                                      </p:cBhvr>
                                    </p:animEffect>
                                  </p:childTnLst>
                                  <p:subTnLst>
                                    <p:audio>
                                      <p:cMediaNode>
                                        <p:cTn display="0" masterRel="sameClick">
                                          <p:stCondLst>
                                            <p:cond evt="begin" delay="0">
                                              <p:tn val="61"/>
                                            </p:cond>
                                          </p:stCondLst>
                                          <p:endCondLst>
                                            <p:cond evt="onStopAudio" delay="0">
                                              <p:tgtEl>
                                                <p:sldTgt/>
                                              </p:tgtEl>
                                            </p:cond>
                                          </p:endCondLst>
                                        </p:cTn>
                                        <p:tgtEl>
                                          <p:sndTgt r:embed="rId6" name="LASER.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84"/>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8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4" name="DING.WAV"/>
                                        </p:tgtEl>
                                      </p:cMediaNode>
                                    </p:audio>
                                  </p:sub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down)">
                                      <p:cBhvr>
                                        <p:cTn id="75" dur="500"/>
                                        <p:tgtEl>
                                          <p:spTgt spid="88"/>
                                        </p:tgtEl>
                                      </p:cBhvr>
                                    </p:animEffect>
                                  </p:childTnLst>
                                  <p:subTnLst>
                                    <p:audio>
                                      <p:cMediaNode>
                                        <p:cTn display="0" masterRel="sameClick">
                                          <p:stCondLst>
                                            <p:cond evt="begin" delay="0">
                                              <p:tn val="73"/>
                                            </p:cond>
                                          </p:stCondLst>
                                          <p:endCondLst>
                                            <p:cond evt="onStopAudio" delay="0">
                                              <p:tgtEl>
                                                <p:sldTgt/>
                                              </p:tgtEl>
                                            </p:cond>
                                          </p:endCondLst>
                                        </p:cTn>
                                        <p:tgtEl>
                                          <p:sndTgt r:embed="rId8" name="TADA.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randombar(horizontal)">
                                      <p:cBhvr>
                                        <p:cTn id="8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autoUpdateAnimBg="0"/>
      <p:bldP spid="67" grpId="0" animBg="1"/>
      <p:bldP spid="68" grpId="0" animBg="1"/>
      <p:bldP spid="69" grpId="0" autoUpdateAnimBg="0"/>
      <p:bldP spid="70" grpId="0" animBg="1" autoUpdateAnimBg="0"/>
      <p:bldP spid="71" grpId="0" autoUpdateAnimBg="0"/>
      <p:bldP spid="72" grpId="0" animBg="1"/>
      <p:bldP spid="77" grpId="0" animBg="1" autoUpdateAnimBg="0"/>
      <p:bldP spid="78" grpId="0" animBg="1" autoUpdateAnimBg="0"/>
      <p:bldP spid="79" grpId="0" animBg="1"/>
      <p:bldP spid="84" grpId="0" animBg="1" autoUpdateAnimBg="0"/>
      <p:bldP spid="85" grpId="0" animBg="1" autoUpdateAnimBg="0"/>
      <p:bldP spid="87" grpId="0" animBg="1"/>
      <p:bldP spid="45" grpId="0" autoUpdateAnimBg="0"/>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644083653"/>
              </p:ext>
            </p:extLst>
          </p:nvPr>
        </p:nvGraphicFramePr>
        <p:xfrm>
          <a:off x="642910" y="214314"/>
          <a:ext cx="8143932" cy="6357958"/>
        </p:xfrm>
        <a:graphic>
          <a:graphicData uri="http://schemas.openxmlformats.org/drawingml/2006/table">
            <a:tbl>
              <a:tblPr/>
              <a:tblGrid>
                <a:gridCol w="8143932">
                  <a:extLst>
                    <a:ext uri="{9D8B030D-6E8A-4147-A177-3AD203B41FA5}">
                      <a16:colId xmlns:a16="http://schemas.microsoft.com/office/drawing/2014/main" val="20000"/>
                    </a:ext>
                  </a:extLst>
                </a:gridCol>
              </a:tblGrid>
              <a:tr h="6357958">
                <a:tc>
                  <a:txBody>
                    <a:bodyPr/>
                    <a:lstStyle/>
                    <a:p>
                      <a:pPr algn="l">
                        <a:spcAft>
                          <a:spcPts val="0"/>
                        </a:spcAft>
                      </a:pPr>
                      <a:r>
                        <a:rPr lang="en-US" sz="1800" b="1" kern="100" dirty="0" err="1" smtClean="0">
                          <a:solidFill>
                            <a:schemeClr val="tx1"/>
                          </a:solidFill>
                          <a:latin typeface="Courier New"/>
                          <a:ea typeface="宋体"/>
                          <a:cs typeface="Times New Roman"/>
                        </a:rPr>
                        <a:t>ElementType</a:t>
                      </a: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DeleteMax</a:t>
                      </a: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MaxHeap</a:t>
                      </a:r>
                      <a:r>
                        <a:rPr lang="en-US" sz="1800" b="1" kern="100" dirty="0" smtClean="0">
                          <a:solidFill>
                            <a:schemeClr val="tx1"/>
                          </a:solidFill>
                          <a:latin typeface="Courier New"/>
                          <a:ea typeface="宋体"/>
                          <a:cs typeface="Times New Roman"/>
                        </a:rPr>
                        <a:t> H )</a:t>
                      </a:r>
                    </a:p>
                    <a:p>
                      <a:pPr algn="l">
                        <a:spcAft>
                          <a:spcPts val="0"/>
                        </a:spcAft>
                      </a:pPr>
                      <a:r>
                        <a:rPr lang="en-US" sz="1800" b="1" kern="100" dirty="0" smtClean="0">
                          <a:solidFill>
                            <a:schemeClr val="tx1"/>
                          </a:solidFill>
                          <a:latin typeface="Courier New"/>
                          <a:ea typeface="宋体"/>
                          <a:cs typeface="Times New Roman"/>
                        </a:rPr>
                        <a:t>{ /* </a:t>
                      </a:r>
                      <a:r>
                        <a:rPr lang="zh-CN" altLang="en-US" sz="1800" b="1" kern="100" dirty="0" smtClean="0">
                          <a:solidFill>
                            <a:schemeClr val="tx1"/>
                          </a:solidFill>
                          <a:latin typeface="Courier New"/>
                          <a:ea typeface="宋体"/>
                          <a:cs typeface="Times New Roman"/>
                        </a:rPr>
                        <a:t>从最大堆</a:t>
                      </a:r>
                      <a:r>
                        <a:rPr lang="en-US" sz="1800" b="1" kern="100" dirty="0" smtClean="0">
                          <a:solidFill>
                            <a:schemeClr val="tx1"/>
                          </a:solidFill>
                          <a:latin typeface="Courier New"/>
                          <a:ea typeface="宋体"/>
                          <a:cs typeface="Times New Roman"/>
                        </a:rPr>
                        <a:t>H</a:t>
                      </a:r>
                      <a:r>
                        <a:rPr lang="zh-CN" altLang="en-US" sz="1800" b="1" kern="100" dirty="0" smtClean="0">
                          <a:solidFill>
                            <a:schemeClr val="tx1"/>
                          </a:solidFill>
                          <a:latin typeface="Courier New"/>
                          <a:ea typeface="宋体"/>
                          <a:cs typeface="Times New Roman"/>
                        </a:rPr>
                        <a:t>中取出键值为最大的元素，并删除一个结点 *</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int</a:t>
                      </a:r>
                      <a:r>
                        <a:rPr lang="en-US" sz="1800" b="1" kern="100" dirty="0" smtClean="0">
                          <a:solidFill>
                            <a:schemeClr val="tx1"/>
                          </a:solidFill>
                          <a:latin typeface="Courier New"/>
                          <a:ea typeface="宋体"/>
                          <a:cs typeface="Times New Roman"/>
                        </a:rPr>
                        <a:t> Parent, Child;</a:t>
                      </a:r>
                    </a:p>
                    <a:p>
                      <a:pPr algn="l">
                        <a:spcAft>
                          <a:spcPts val="0"/>
                        </a:spcAft>
                      </a:pP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ElementType</a:t>
                      </a: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MaxItem</a:t>
                      </a:r>
                      <a:r>
                        <a:rPr lang="en-US" sz="1800" b="1" kern="100" dirty="0" smtClean="0">
                          <a:solidFill>
                            <a:schemeClr val="tx1"/>
                          </a:solidFill>
                          <a:latin typeface="Courier New"/>
                          <a:ea typeface="宋体"/>
                          <a:cs typeface="Times New Roman"/>
                        </a:rPr>
                        <a:t>, X;</a:t>
                      </a:r>
                    </a:p>
                    <a:p>
                      <a:pPr algn="l">
                        <a:spcAft>
                          <a:spcPts val="0"/>
                        </a:spcAft>
                      </a:pPr>
                      <a:r>
                        <a:rPr lang="en-US" sz="1800" b="1" kern="100" dirty="0" smtClean="0">
                          <a:solidFill>
                            <a:schemeClr val="tx1"/>
                          </a:solidFill>
                          <a:latin typeface="Courier New"/>
                          <a:ea typeface="宋体"/>
                          <a:cs typeface="Times New Roman"/>
                        </a:rPr>
                        <a:t>    if ( </a:t>
                      </a:r>
                      <a:r>
                        <a:rPr lang="en-US" sz="1800" b="1" kern="100" dirty="0" err="1" smtClean="0">
                          <a:solidFill>
                            <a:schemeClr val="tx1"/>
                          </a:solidFill>
                          <a:latin typeface="Courier New"/>
                          <a:ea typeface="宋体"/>
                          <a:cs typeface="Times New Roman"/>
                        </a:rPr>
                        <a:t>IsEmpty</a:t>
                      </a:r>
                      <a:r>
                        <a:rPr lang="en-US" sz="1800" b="1" kern="100" dirty="0" smtClean="0">
                          <a:solidFill>
                            <a:schemeClr val="tx1"/>
                          </a:solidFill>
                          <a:latin typeface="Courier New"/>
                          <a:ea typeface="宋体"/>
                          <a:cs typeface="Times New Roman"/>
                        </a:rPr>
                        <a:t>(H) ) {</a:t>
                      </a:r>
                    </a:p>
                    <a:p>
                      <a:pPr algn="l">
                        <a:spcAft>
                          <a:spcPts val="0"/>
                        </a:spcAft>
                      </a:pP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printf</a:t>
                      </a:r>
                      <a:r>
                        <a:rPr lang="en-US" sz="1800" b="1" kern="100" dirty="0" smtClean="0">
                          <a:solidFill>
                            <a:schemeClr val="tx1"/>
                          </a:solidFill>
                          <a:latin typeface="Courier New"/>
                          <a:ea typeface="宋体"/>
                          <a:cs typeface="Times New Roman"/>
                        </a:rPr>
                        <a:t>("</a:t>
                      </a:r>
                      <a:r>
                        <a:rPr lang="zh-CN" altLang="en-US" sz="1800" b="1" kern="100" dirty="0" smtClean="0">
                          <a:solidFill>
                            <a:schemeClr val="tx1"/>
                          </a:solidFill>
                          <a:latin typeface="Courier New"/>
                          <a:ea typeface="宋体"/>
                          <a:cs typeface="Times New Roman"/>
                        </a:rPr>
                        <a:t>最大堆已为空</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return ERROR;</a:t>
                      </a:r>
                    </a:p>
                    <a:p>
                      <a:pPr algn="l">
                        <a:spcAft>
                          <a:spcPts val="0"/>
                        </a:spcAft>
                      </a:pPr>
                      <a:r>
                        <a:rPr lang="en-US" sz="1800" b="1" kern="100" dirty="0" smtClean="0">
                          <a:solidFill>
                            <a:schemeClr val="tx1"/>
                          </a:solidFill>
                          <a:latin typeface="Courier New"/>
                          <a:ea typeface="宋体"/>
                          <a:cs typeface="Times New Roman"/>
                        </a:rPr>
                        <a:t>    }</a:t>
                      </a:r>
                    </a:p>
                    <a:p>
                      <a:pPr algn="l">
                        <a:spcAft>
                          <a:spcPts val="0"/>
                        </a:spcAft>
                      </a:pPr>
                      <a:r>
                        <a:rPr lang="en-US" sz="1800" b="1" kern="100" dirty="0" smtClean="0">
                          <a:solidFill>
                            <a:schemeClr val="tx1"/>
                          </a:solidFill>
                          <a:latin typeface="Courier New"/>
                          <a:ea typeface="宋体"/>
                          <a:cs typeface="Times New Roman"/>
                        </a:rPr>
                        <a:t>    </a:t>
                      </a:r>
                      <a:r>
                        <a:rPr lang="en-US" sz="1800" b="1" kern="100" dirty="0" err="1" smtClean="0">
                          <a:solidFill>
                            <a:schemeClr val="tx1"/>
                          </a:solidFill>
                          <a:latin typeface="Courier New"/>
                          <a:ea typeface="宋体"/>
                          <a:cs typeface="Times New Roman"/>
                        </a:rPr>
                        <a:t>MaxItem</a:t>
                      </a:r>
                      <a:r>
                        <a:rPr lang="en-US" sz="1800" b="1" kern="100" dirty="0" smtClean="0">
                          <a:solidFill>
                            <a:schemeClr val="tx1"/>
                          </a:solidFill>
                          <a:latin typeface="Courier New"/>
                          <a:ea typeface="宋体"/>
                          <a:cs typeface="Times New Roman"/>
                        </a:rPr>
                        <a:t> = H-&gt;Data[1]; /* </a:t>
                      </a:r>
                      <a:r>
                        <a:rPr lang="zh-CN" altLang="en-US" sz="1800" b="1" kern="100" dirty="0" smtClean="0">
                          <a:solidFill>
                            <a:schemeClr val="tx1"/>
                          </a:solidFill>
                          <a:latin typeface="Courier New"/>
                          <a:ea typeface="宋体"/>
                          <a:cs typeface="Times New Roman"/>
                        </a:rPr>
                        <a:t>取出根结点存放的最大值 *</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 </a:t>
                      </a:r>
                      <a:r>
                        <a:rPr lang="zh-CN" altLang="en-US" sz="1800" b="1" kern="100" dirty="0" smtClean="0">
                          <a:solidFill>
                            <a:schemeClr val="tx1"/>
                          </a:solidFill>
                          <a:latin typeface="Courier New"/>
                          <a:ea typeface="宋体"/>
                          <a:cs typeface="Times New Roman"/>
                        </a:rPr>
                        <a:t>用最大堆中最后一个元素从根结点开始向上过滤下层结点 *</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X = H-&gt;Data[H-&gt;Size--]; /* </a:t>
                      </a:r>
                      <a:r>
                        <a:rPr lang="zh-CN" altLang="en-US" sz="1800" b="1" kern="100" dirty="0" smtClean="0">
                          <a:solidFill>
                            <a:schemeClr val="tx1"/>
                          </a:solidFill>
                          <a:latin typeface="Courier New"/>
                          <a:ea typeface="宋体"/>
                          <a:cs typeface="Times New Roman"/>
                        </a:rPr>
                        <a:t>注意当前</a:t>
                      </a:r>
                      <a:r>
                        <a:rPr lang="zh-CN" altLang="en-US" sz="1800" b="1" kern="100" dirty="0" smtClean="0">
                          <a:solidFill>
                            <a:schemeClr val="tx1"/>
                          </a:solidFill>
                          <a:latin typeface="Courier New"/>
                          <a:ea typeface="宋体"/>
                          <a:cs typeface="Times New Roman"/>
                        </a:rPr>
                        <a:t>堆的规模要减小 *</a:t>
                      </a:r>
                      <a:r>
                        <a:rPr lang="en-US" altLang="zh-CN" sz="1800" b="1" kern="100" dirty="0" smtClean="0">
                          <a:solidFill>
                            <a:schemeClr val="tx1"/>
                          </a:solidFill>
                          <a:latin typeface="Courier New"/>
                          <a:ea typeface="宋体"/>
                          <a:cs typeface="Times New Roman"/>
                        </a:rPr>
                        <a:t>/</a:t>
                      </a:r>
                    </a:p>
                    <a:p>
                      <a:pPr algn="l">
                        <a:spcAft>
                          <a:spcPts val="0"/>
                        </a:spcAft>
                      </a:pPr>
                      <a:r>
                        <a:rPr lang="en-US" sz="1800" b="1" kern="100" baseline="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for( Parent=1; Parent*2&lt;=H-&gt;Size; Parent=Child ) {</a:t>
                      </a:r>
                    </a:p>
                    <a:p>
                      <a:pPr algn="l">
                        <a:spcAft>
                          <a:spcPts val="0"/>
                        </a:spcAft>
                      </a:pPr>
                      <a:r>
                        <a:rPr lang="en-US" sz="1800" b="1" kern="100" dirty="0" smtClean="0">
                          <a:solidFill>
                            <a:schemeClr val="tx1"/>
                          </a:solidFill>
                          <a:latin typeface="Courier New"/>
                          <a:ea typeface="宋体"/>
                          <a:cs typeface="Times New Roman"/>
                        </a:rPr>
                        <a:t>	Child = Parent * 2;</a:t>
                      </a:r>
                    </a:p>
                    <a:p>
                      <a:pPr algn="l">
                        <a:spcAft>
                          <a:spcPts val="0"/>
                        </a:spcAft>
                      </a:pPr>
                      <a:r>
                        <a:rPr lang="en-US" sz="1800" b="1" kern="100" dirty="0" smtClean="0">
                          <a:solidFill>
                            <a:schemeClr val="tx1"/>
                          </a:solidFill>
                          <a:latin typeface="Courier New"/>
                          <a:ea typeface="宋体"/>
                          <a:cs typeface="Times New Roman"/>
                        </a:rPr>
                        <a:t>       if( (Child!=H-&gt;Size) &amp;&amp; </a:t>
                      </a:r>
                    </a:p>
                    <a:p>
                      <a:pPr algn="l">
                        <a:spcAft>
                          <a:spcPts val="0"/>
                        </a:spcAft>
                      </a:pPr>
                      <a:r>
                        <a:rPr lang="en-US" sz="1800" b="1" kern="100" dirty="0" smtClean="0">
                          <a:solidFill>
                            <a:schemeClr val="tx1"/>
                          </a:solidFill>
                          <a:latin typeface="Courier New"/>
                          <a:ea typeface="宋体"/>
                          <a:cs typeface="Times New Roman"/>
                        </a:rPr>
                        <a:t>           (H-&gt;Data[Child]&lt;H-&gt;Data[Child+1]) )</a:t>
                      </a:r>
                    </a:p>
                    <a:p>
                      <a:pPr algn="l">
                        <a:spcAft>
                          <a:spcPts val="0"/>
                        </a:spcAft>
                      </a:pPr>
                      <a:r>
                        <a:rPr lang="en-US" sz="1800" b="1" kern="100" dirty="0" smtClean="0">
                          <a:solidFill>
                            <a:schemeClr val="tx1"/>
                          </a:solidFill>
                          <a:latin typeface="Courier New"/>
                          <a:ea typeface="宋体"/>
                          <a:cs typeface="Times New Roman"/>
                        </a:rPr>
                        <a:t>            Child++;  /* Child</a:t>
                      </a:r>
                      <a:r>
                        <a:rPr lang="zh-CN" altLang="en-US" sz="1800" b="1" kern="100" dirty="0" smtClean="0">
                          <a:solidFill>
                            <a:schemeClr val="tx1"/>
                          </a:solidFill>
                          <a:latin typeface="Courier New"/>
                          <a:ea typeface="宋体"/>
                          <a:cs typeface="Times New Roman"/>
                        </a:rPr>
                        <a:t>指向左右子结点的较大者 *</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if( X &gt;= H-&gt;Data[Child] ) break; /* </a:t>
                      </a:r>
                      <a:r>
                        <a:rPr lang="zh-CN" altLang="en-US" sz="1800" b="1" kern="100" dirty="0" smtClean="0">
                          <a:solidFill>
                            <a:schemeClr val="tx1"/>
                          </a:solidFill>
                          <a:latin typeface="Courier New"/>
                          <a:ea typeface="宋体"/>
                          <a:cs typeface="Times New Roman"/>
                        </a:rPr>
                        <a:t>找到了合适位置 *</a:t>
                      </a:r>
                      <a:r>
                        <a:rPr lang="en-US" altLang="zh-CN" sz="1800" b="1" kern="100" dirty="0" smtClean="0">
                          <a:solidFill>
                            <a:schemeClr val="tx1"/>
                          </a:solidFill>
                          <a:latin typeface="Courier New"/>
                          <a:ea typeface="宋体"/>
                          <a:cs typeface="Times New Roman"/>
                        </a:rPr>
                        <a:t>/</a:t>
                      </a:r>
                    </a:p>
                    <a:p>
                      <a:pPr algn="l">
                        <a:spcAft>
                          <a:spcPts val="0"/>
                        </a:spcAft>
                      </a:pPr>
                      <a:r>
                        <a:rPr lang="en-US" altLang="zh-CN" sz="1800" b="1" kern="10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else  /* </a:t>
                      </a:r>
                      <a:r>
                        <a:rPr lang="zh-CN" altLang="en-US" sz="1800" b="1" kern="100" dirty="0" smtClean="0">
                          <a:solidFill>
                            <a:schemeClr val="tx1"/>
                          </a:solidFill>
                          <a:latin typeface="Courier New"/>
                          <a:ea typeface="宋体"/>
                          <a:cs typeface="Times New Roman"/>
                        </a:rPr>
                        <a:t>下滤</a:t>
                      </a:r>
                      <a:r>
                        <a:rPr lang="en-US" sz="1800" b="1" kern="100" dirty="0" smtClean="0">
                          <a:solidFill>
                            <a:schemeClr val="tx1"/>
                          </a:solidFill>
                          <a:latin typeface="Courier New"/>
                          <a:ea typeface="宋体"/>
                          <a:cs typeface="Times New Roman"/>
                        </a:rPr>
                        <a:t>X */</a:t>
                      </a:r>
                    </a:p>
                    <a:p>
                      <a:pPr algn="l">
                        <a:spcAft>
                          <a:spcPts val="0"/>
                        </a:spcAft>
                      </a:pPr>
                      <a:r>
                        <a:rPr lang="en-US" sz="1800" b="1" kern="100" dirty="0" smtClean="0">
                          <a:solidFill>
                            <a:schemeClr val="tx1"/>
                          </a:solidFill>
                          <a:latin typeface="Courier New"/>
                          <a:ea typeface="宋体"/>
                          <a:cs typeface="Times New Roman"/>
                        </a:rPr>
                        <a:t>	</a:t>
                      </a:r>
                      <a:r>
                        <a:rPr lang="en-US" sz="1800" b="1" kern="100" baseline="0" dirty="0" smtClean="0">
                          <a:solidFill>
                            <a:schemeClr val="tx1"/>
                          </a:solidFill>
                          <a:latin typeface="Courier New"/>
                          <a:ea typeface="宋体"/>
                          <a:cs typeface="Times New Roman"/>
                        </a:rPr>
                        <a:t>     </a:t>
                      </a:r>
                      <a:r>
                        <a:rPr lang="en-US" sz="1800" b="1" kern="100" dirty="0" smtClean="0">
                          <a:solidFill>
                            <a:schemeClr val="tx1"/>
                          </a:solidFill>
                          <a:latin typeface="Courier New"/>
                          <a:ea typeface="宋体"/>
                          <a:cs typeface="Times New Roman"/>
                        </a:rPr>
                        <a:t>H-&gt;Data[Parent] = H-&gt;Data[Child];</a:t>
                      </a:r>
                    </a:p>
                    <a:p>
                      <a:pPr algn="l">
                        <a:spcAft>
                          <a:spcPts val="0"/>
                        </a:spcAft>
                      </a:pPr>
                      <a:r>
                        <a:rPr lang="en-US" sz="1800" b="1" kern="100" dirty="0" smtClean="0">
                          <a:solidFill>
                            <a:schemeClr val="tx1"/>
                          </a:solidFill>
                          <a:latin typeface="Courier New"/>
                          <a:ea typeface="宋体"/>
                          <a:cs typeface="Times New Roman"/>
                        </a:rPr>
                        <a:t>    }</a:t>
                      </a:r>
                    </a:p>
                    <a:p>
                      <a:pPr algn="l">
                        <a:spcAft>
                          <a:spcPts val="0"/>
                        </a:spcAft>
                      </a:pPr>
                      <a:r>
                        <a:rPr lang="en-US" sz="1800" b="1" kern="100" dirty="0" smtClean="0">
                          <a:solidFill>
                            <a:schemeClr val="tx1"/>
                          </a:solidFill>
                          <a:latin typeface="Courier New"/>
                          <a:ea typeface="宋体"/>
                          <a:cs typeface="Times New Roman"/>
                        </a:rPr>
                        <a:t>    H-&gt;Data[Parent] = X;</a:t>
                      </a:r>
                    </a:p>
                    <a:p>
                      <a:pPr algn="l">
                        <a:spcAft>
                          <a:spcPts val="0"/>
                        </a:spcAft>
                      </a:pPr>
                      <a:r>
                        <a:rPr lang="en-US" sz="1800" b="1" kern="100" dirty="0" smtClean="0">
                          <a:solidFill>
                            <a:schemeClr val="tx1"/>
                          </a:solidFill>
                          <a:latin typeface="Courier New"/>
                          <a:ea typeface="宋体"/>
                          <a:cs typeface="Times New Roman"/>
                        </a:rPr>
                        <a:t>    return </a:t>
                      </a:r>
                      <a:r>
                        <a:rPr lang="en-US" sz="1800" b="1" kern="100" dirty="0" err="1" smtClean="0">
                          <a:solidFill>
                            <a:schemeClr val="tx1"/>
                          </a:solidFill>
                          <a:latin typeface="Courier New"/>
                          <a:ea typeface="宋体"/>
                          <a:cs typeface="Times New Roman"/>
                        </a:rPr>
                        <a:t>MaxItem</a:t>
                      </a:r>
                      <a:r>
                        <a:rPr lang="en-US" sz="1800" b="1" kern="100" dirty="0" smtClean="0">
                          <a:solidFill>
                            <a:schemeClr val="tx1"/>
                          </a:solidFill>
                          <a:latin typeface="Courier New"/>
                          <a:ea typeface="宋体"/>
                          <a:cs typeface="Times New Roman"/>
                        </a:rPr>
                        <a:t>;</a:t>
                      </a:r>
                    </a:p>
                    <a:p>
                      <a:pPr algn="l">
                        <a:spcAft>
                          <a:spcPts val="0"/>
                        </a:spcAft>
                      </a:pPr>
                      <a:r>
                        <a:rPr lang="en-US" sz="1800" b="1" kern="100" dirty="0" smtClean="0">
                          <a:solidFill>
                            <a:schemeClr val="tx1"/>
                          </a:solidFill>
                          <a:latin typeface="Courier New"/>
                          <a:ea typeface="宋体"/>
                          <a:cs typeface="Times New Roman"/>
                        </a:rPr>
                        <a:t>} </a:t>
                      </a:r>
                      <a:endParaRPr lang="zh-CN" sz="1800" b="1" kern="100" dirty="0">
                        <a:solidFill>
                          <a:schemeClr val="tx1"/>
                        </a:solidFill>
                        <a:latin typeface="Courier New"/>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AutoShape 4"/>
          <p:cNvSpPr>
            <a:spLocks noChangeArrowheads="1"/>
          </p:cNvSpPr>
          <p:nvPr/>
        </p:nvSpPr>
        <p:spPr bwMode="auto">
          <a:xfrm>
            <a:off x="5000628" y="3143248"/>
            <a:ext cx="2895600" cy="714372"/>
          </a:xfrm>
          <a:prstGeom prst="wedgeEllipseCallout">
            <a:avLst>
              <a:gd name="adj1" fmla="val -64081"/>
              <a:gd name="adj2" fmla="val 236827"/>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dirty="0" smtClean="0">
                <a:latin typeface="等线" panose="02010600030101010101" pitchFamily="2" charset="-122"/>
                <a:ea typeface="等线" panose="02010600030101010101" pitchFamily="2" charset="-122"/>
              </a:rPr>
              <a:t>新元素向下渗透</a:t>
            </a:r>
            <a:endParaRPr lang="en-US" altLang="zh-CN" sz="2000" b="1" dirty="0">
              <a:latin typeface="等线" panose="02010600030101010101" pitchFamily="2" charset="-122"/>
              <a:ea typeface="等线" panose="02010600030101010101" pitchFamily="2" charset="-122"/>
            </a:endParaRPr>
          </a:p>
        </p:txBody>
      </p:sp>
      <p:sp>
        <p:nvSpPr>
          <p:cNvPr id="8" name="AutoShape 5"/>
          <p:cNvSpPr>
            <a:spLocks noChangeArrowheads="1"/>
          </p:cNvSpPr>
          <p:nvPr/>
        </p:nvSpPr>
        <p:spPr bwMode="auto">
          <a:xfrm>
            <a:off x="5786446" y="1928802"/>
            <a:ext cx="2895600" cy="919170"/>
          </a:xfrm>
          <a:prstGeom prst="wedgeEllipseCallout">
            <a:avLst>
              <a:gd name="adj1" fmla="val -133500"/>
              <a:gd name="adj2" fmla="val 160648"/>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dirty="0" smtClean="0">
                <a:latin typeface="等线" panose="02010600030101010101" pitchFamily="2" charset="-122"/>
                <a:ea typeface="等线" panose="02010600030101010101" pitchFamily="2" charset="-122"/>
              </a:rPr>
              <a:t>不用该条件</a:t>
            </a:r>
            <a:endParaRPr lang="en-US" altLang="zh-CN" sz="2000" b="1" dirty="0" smtClean="0">
              <a:latin typeface="等线" panose="02010600030101010101" pitchFamily="2" charset="-122"/>
              <a:ea typeface="等线" panose="02010600030101010101" pitchFamily="2" charset="-122"/>
            </a:endParaRPr>
          </a:p>
          <a:p>
            <a:pPr algn="ctr"/>
            <a:r>
              <a:rPr lang="zh-CN" altLang="en-US" sz="2000" b="1" dirty="0" smtClean="0">
                <a:latin typeface="等线" panose="02010600030101010101" pitchFamily="2" charset="-122"/>
                <a:ea typeface="等线" panose="02010600030101010101" pitchFamily="2" charset="-122"/>
              </a:rPr>
              <a:t>将会怎样</a:t>
            </a:r>
            <a:r>
              <a:rPr lang="en-US" altLang="zh-CN" sz="2000" b="1" dirty="0" smtClean="0">
                <a:latin typeface="等线" panose="02010600030101010101" pitchFamily="2" charset="-122"/>
                <a:ea typeface="等线" panose="02010600030101010101" pitchFamily="2" charset="-122"/>
              </a:rPr>
              <a:t>?</a:t>
            </a:r>
            <a:endParaRPr lang="en-US" altLang="zh-CN" sz="20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384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99592" y="764704"/>
            <a:ext cx="7416824" cy="3416320"/>
          </a:xfrm>
          <a:prstGeom prst="rect">
            <a:avLst/>
          </a:prstGeom>
        </p:spPr>
        <p:txBody>
          <a:bodyPr wrap="square">
            <a:spAutoFit/>
          </a:bodyPr>
          <a:lstStyle/>
          <a:p>
            <a:r>
              <a:rPr lang="zh-CN" altLang="en-US" sz="2400" dirty="0" smtClean="0">
                <a:solidFill>
                  <a:srgbClr val="333333"/>
                </a:solidFill>
                <a:latin typeface="Arial" panose="020B0604020202020204" pitchFamily="34" charset="0"/>
              </a:rPr>
              <a:t>       </a:t>
            </a:r>
            <a:r>
              <a:rPr lang="zh-CN" altLang="en-US" sz="2400" b="1" dirty="0"/>
              <a:t>有一个堆，其</a:t>
            </a:r>
            <a:r>
              <a:rPr lang="zh-CN" altLang="en-US" sz="2400" b="1" dirty="0"/>
              <a:t>元素在数组中的序列为：</a:t>
            </a:r>
            <a:r>
              <a:rPr lang="en-US" altLang="zh-CN" sz="2400" b="1" dirty="0"/>
              <a:t>58</a:t>
            </a:r>
            <a:r>
              <a:rPr lang="zh-CN" altLang="en-US" sz="2400" b="1" dirty="0"/>
              <a:t>，</a:t>
            </a:r>
            <a:r>
              <a:rPr lang="en-US" altLang="zh-CN" sz="2400" b="1" dirty="0"/>
              <a:t>25</a:t>
            </a:r>
            <a:r>
              <a:rPr lang="zh-CN" altLang="en-US" sz="2400" b="1" dirty="0"/>
              <a:t>，</a:t>
            </a:r>
            <a:r>
              <a:rPr lang="en-US" altLang="zh-CN" sz="2400" b="1" dirty="0"/>
              <a:t>44</a:t>
            </a:r>
            <a:r>
              <a:rPr lang="zh-CN" altLang="en-US" sz="2400" b="1" dirty="0"/>
              <a:t>，</a:t>
            </a:r>
            <a:r>
              <a:rPr lang="en-US" altLang="zh-CN" sz="2400" b="1" dirty="0"/>
              <a:t>18</a:t>
            </a:r>
            <a:r>
              <a:rPr lang="zh-CN" altLang="en-US" sz="2400" b="1" dirty="0"/>
              <a:t>，</a:t>
            </a:r>
            <a:r>
              <a:rPr lang="en-US" altLang="zh-CN" sz="2400" b="1" dirty="0"/>
              <a:t>10</a:t>
            </a:r>
            <a:r>
              <a:rPr lang="zh-CN" altLang="en-US" sz="2400" b="1" dirty="0"/>
              <a:t>，</a:t>
            </a:r>
            <a:r>
              <a:rPr lang="en-US" altLang="zh-CN" sz="2400" b="1" dirty="0"/>
              <a:t>26</a:t>
            </a:r>
            <a:r>
              <a:rPr lang="zh-CN" altLang="en-US" sz="2400" b="1" dirty="0"/>
              <a:t>，</a:t>
            </a:r>
            <a:r>
              <a:rPr lang="en-US" altLang="zh-CN" sz="2400" b="1" dirty="0"/>
              <a:t>20</a:t>
            </a:r>
            <a:r>
              <a:rPr lang="zh-CN" altLang="en-US" sz="2400" b="1" dirty="0"/>
              <a:t>，</a:t>
            </a:r>
            <a:r>
              <a:rPr lang="en-US" altLang="zh-CN" sz="2400" b="1" dirty="0"/>
              <a:t>12</a:t>
            </a:r>
            <a:r>
              <a:rPr lang="zh-CN" altLang="en-US" sz="2400" b="1" dirty="0"/>
              <a:t>。如果调用</a:t>
            </a:r>
            <a:r>
              <a:rPr lang="en-US" altLang="zh-CN" sz="2400" b="1" dirty="0" err="1"/>
              <a:t>DeleteMax</a:t>
            </a:r>
            <a:r>
              <a:rPr lang="zh-CN" altLang="en-US" sz="2400" b="1" dirty="0"/>
              <a:t>函数删除最大值元素，</a:t>
            </a:r>
            <a:r>
              <a:rPr lang="zh-CN" altLang="en-US" sz="2400" b="1" dirty="0"/>
              <a:t>请</a:t>
            </a:r>
            <a:r>
              <a:rPr lang="zh-CN" altLang="en-US" sz="2400" b="1" dirty="0"/>
              <a:t>想想</a:t>
            </a:r>
            <a:r>
              <a:rPr lang="zh-CN" altLang="en-US" sz="2400" b="1" dirty="0"/>
              <a:t>看</a:t>
            </a:r>
            <a:r>
              <a:rPr lang="zh-CN" altLang="en-US" sz="2400" b="1" dirty="0"/>
              <a:t>：程序中的</a:t>
            </a:r>
            <a:r>
              <a:rPr lang="en-US" altLang="zh-CN" sz="2400" b="1" dirty="0"/>
              <a:t>for</a:t>
            </a:r>
            <a:r>
              <a:rPr lang="zh-CN" altLang="en-US" sz="2400" b="1" dirty="0"/>
              <a:t>循环刚退出时变量</a:t>
            </a:r>
            <a:r>
              <a:rPr lang="en-US" altLang="zh-CN" sz="2400" b="1" dirty="0"/>
              <a:t>parent</a:t>
            </a:r>
            <a:r>
              <a:rPr lang="zh-CN" altLang="en-US" sz="2400" b="1" dirty="0"/>
              <a:t>的值是多少</a:t>
            </a:r>
            <a:r>
              <a:rPr lang="zh-CN" altLang="en-US" sz="2400" b="1" dirty="0"/>
              <a:t>？</a:t>
            </a:r>
            <a:endParaRPr lang="en-US" altLang="zh-CN" sz="2400" b="1" dirty="0"/>
          </a:p>
          <a:p>
            <a:r>
              <a:rPr lang="en-US" altLang="zh-CN" sz="2400" b="1" dirty="0"/>
              <a:t> </a:t>
            </a:r>
            <a:r>
              <a:rPr lang="en-US" altLang="zh-CN" sz="2400" b="1" dirty="0"/>
              <a:t>   </a:t>
            </a:r>
          </a:p>
          <a:p>
            <a:r>
              <a:rPr lang="en-US" altLang="zh-CN" sz="2400" b="1" dirty="0"/>
              <a:t> </a:t>
            </a:r>
            <a:r>
              <a:rPr lang="en-US" altLang="zh-CN" sz="2400" b="1" dirty="0"/>
              <a:t>    A.  3</a:t>
            </a:r>
          </a:p>
          <a:p>
            <a:r>
              <a:rPr lang="en-US" altLang="zh-CN" sz="2400" b="1" dirty="0"/>
              <a:t> </a:t>
            </a:r>
            <a:r>
              <a:rPr lang="en-US" altLang="zh-CN" sz="2400" b="1" dirty="0"/>
              <a:t>    B.  4</a:t>
            </a:r>
          </a:p>
          <a:p>
            <a:r>
              <a:rPr lang="en-US" altLang="zh-CN" sz="2400" b="1" dirty="0"/>
              <a:t> </a:t>
            </a:r>
            <a:r>
              <a:rPr lang="en-US" altLang="zh-CN" sz="2400" b="1" dirty="0"/>
              <a:t>    C.  5</a:t>
            </a:r>
          </a:p>
          <a:p>
            <a:r>
              <a:rPr lang="en-US" altLang="zh-CN" sz="2400" b="1" dirty="0"/>
              <a:t> </a:t>
            </a:r>
            <a:r>
              <a:rPr lang="en-US" altLang="zh-CN" sz="2400" b="1" dirty="0"/>
              <a:t>    D.  6</a:t>
            </a:r>
            <a:endParaRPr lang="en-US" altLang="zh-CN" sz="2400" b="1" dirty="0"/>
          </a:p>
        </p:txBody>
      </p:sp>
    </p:spTree>
    <p:extLst>
      <p:ext uri="{BB962C8B-B14F-4D97-AF65-F5344CB8AC3E}">
        <p14:creationId xmlns:p14="http://schemas.microsoft.com/office/powerpoint/2010/main" val="55153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684857"/>
            <a:ext cx="2885726"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最大</a:t>
            </a:r>
            <a:r>
              <a:rPr lang="zh-CN" altLang="en-US" sz="2800" b="1" dirty="0"/>
              <a:t>堆的建立</a:t>
            </a:r>
          </a:p>
        </p:txBody>
      </p:sp>
      <p:sp>
        <p:nvSpPr>
          <p:cNvPr id="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smtClean="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4"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98305" name="Rectangle 1"/>
          <p:cNvSpPr>
            <a:spLocks noChangeArrowheads="1"/>
          </p:cNvSpPr>
          <p:nvPr/>
        </p:nvSpPr>
        <p:spPr bwMode="auto">
          <a:xfrm>
            <a:off x="436946" y="2972157"/>
            <a:ext cx="828092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66700" fontAlgn="base">
              <a:spcBef>
                <a:spcPct val="0"/>
              </a:spcBef>
              <a:spcAft>
                <a:spcPct val="0"/>
              </a:spcAf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b="1" dirty="0" smtClean="0">
                <a:solidFill>
                  <a:srgbClr val="0000FF"/>
                </a:solidFill>
                <a:sym typeface="Wingdings" pitchFamily="2" charset="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可以通过最大堆的插入操作，将</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个元素</a:t>
            </a: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一个个相继插入到一个初始为空的堆中去</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，其时间代价最大为</a:t>
            </a:r>
            <a:r>
              <a:rPr kumimoji="0" lang="en-US" altLang="zh-CN" sz="2400" b="1" i="1"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O(N </a:t>
            </a:r>
            <a:r>
              <a:rPr kumimoji="0" lang="en-US" altLang="zh-CN" sz="2400" b="1" i="1" u="none" strike="noStrike" cap="none" normalizeH="0" baseline="0" dirty="0" err="1" smtClean="0">
                <a:ln>
                  <a:noFill/>
                </a:ln>
                <a:solidFill>
                  <a:srgbClr val="0000FF"/>
                </a:solidFill>
                <a:effectLst/>
                <a:latin typeface="Times New Roman" pitchFamily="18" charset="0"/>
                <a:ea typeface="宋体" pitchFamily="2" charset="-122"/>
                <a:cs typeface="Times New Roman" pitchFamily="18" charset="0"/>
              </a:rPr>
              <a:t>logN</a:t>
            </a:r>
            <a:r>
              <a:rPr kumimoji="0" lang="en-US" altLang="zh-CN" sz="2400" b="1" i="1"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p:txBody>
      </p:sp>
      <p:sp>
        <p:nvSpPr>
          <p:cNvPr id="9" name="AutoShape 88" descr="再生纸"/>
          <p:cNvSpPr>
            <a:spLocks noChangeArrowheads="1"/>
          </p:cNvSpPr>
          <p:nvPr/>
        </p:nvSpPr>
        <p:spPr bwMode="auto">
          <a:xfrm>
            <a:off x="464315" y="1482894"/>
            <a:ext cx="8286808" cy="1214446"/>
          </a:xfrm>
          <a:prstGeom prst="roundRect">
            <a:avLst>
              <a:gd name="adj" fmla="val 10903"/>
            </a:avLst>
          </a:prstGeom>
          <a:blipFill dpi="0" rotWithShape="0">
            <a:blip r:embed="rId2"/>
            <a:srcRect/>
            <a:tile tx="0" ty="0" sx="100000" sy="100000" flip="none" algn="tl"/>
          </a:blipFill>
          <a:ln w="25400">
            <a:noFill/>
            <a:round/>
            <a:headEnd/>
            <a:tailEnd/>
          </a:ln>
          <a:effectLst>
            <a:outerShdw dist="107763" dir="2700000" algn="ctr" rotWithShape="0">
              <a:schemeClr val="bg2"/>
            </a:outerShdw>
          </a:effectLst>
        </p:spPr>
        <p:txBody>
          <a:bodyPr anchor="ctr"/>
          <a:lstStyle/>
          <a:p>
            <a:r>
              <a:rPr lang="zh-CN" altLang="en-US" sz="2400" b="1" dirty="0" smtClean="0"/>
              <a:t>    “</a:t>
            </a:r>
            <a:r>
              <a:rPr lang="zh-CN" altLang="en-US" sz="2400" b="1" dirty="0" smtClean="0">
                <a:solidFill>
                  <a:srgbClr val="0000FF"/>
                </a:solidFill>
              </a:rPr>
              <a:t>建立最大堆</a:t>
            </a:r>
            <a:r>
              <a:rPr lang="zh-CN" altLang="en-US" sz="2400" b="1" dirty="0" smtClean="0"/>
              <a:t>”</a:t>
            </a:r>
            <a:r>
              <a:rPr lang="zh-CN" altLang="en-US" sz="2400" b="1" dirty="0" smtClean="0">
                <a:latin typeface="Times New Roman" pitchFamily="18" charset="0"/>
                <a:ea typeface="宋体" pitchFamily="2" charset="-122"/>
                <a:cs typeface="Times New Roman" pitchFamily="18" charset="0"/>
              </a:rPr>
              <a:t>是指如何将</a:t>
            </a:r>
            <a:r>
              <a:rPr lang="zh-CN" altLang="en-US" sz="2400" b="1" dirty="0" smtClean="0">
                <a:solidFill>
                  <a:srgbClr val="0000FF"/>
                </a:solidFill>
                <a:latin typeface="Times New Roman" pitchFamily="18" charset="0"/>
                <a:ea typeface="宋体" pitchFamily="2" charset="-122"/>
                <a:cs typeface="Times New Roman" pitchFamily="18" charset="0"/>
              </a:rPr>
              <a:t>已经存在的</a:t>
            </a:r>
            <a:r>
              <a:rPr lang="en-US" altLang="zh-CN" sz="2400" b="1" i="1" dirty="0" smtClean="0">
                <a:solidFill>
                  <a:srgbClr val="0000FF"/>
                </a:solidFill>
                <a:latin typeface="Times New Roman" pitchFamily="18" charset="0"/>
                <a:ea typeface="宋体" pitchFamily="2" charset="-122"/>
                <a:cs typeface="Times New Roman" pitchFamily="18" charset="0"/>
              </a:rPr>
              <a:t>N</a:t>
            </a:r>
            <a:r>
              <a:rPr lang="zh-CN" altLang="en-US" sz="2400" b="1" dirty="0" smtClean="0">
                <a:solidFill>
                  <a:srgbClr val="0000FF"/>
                </a:solidFill>
                <a:latin typeface="Times New Roman" pitchFamily="18" charset="0"/>
                <a:ea typeface="宋体" pitchFamily="2" charset="-122"/>
                <a:cs typeface="Times New Roman" pitchFamily="18" charset="0"/>
              </a:rPr>
              <a:t>个元素</a:t>
            </a:r>
            <a:r>
              <a:rPr lang="zh-CN" altLang="en-US" sz="2400" b="1" dirty="0" smtClean="0">
                <a:latin typeface="Times New Roman" pitchFamily="18" charset="0"/>
                <a:ea typeface="宋体" pitchFamily="2" charset="-122"/>
                <a:cs typeface="Times New Roman" pitchFamily="18" charset="0"/>
              </a:rPr>
              <a:t>按最大堆的要求存放在一个一维数组中。</a:t>
            </a:r>
            <a:endParaRPr lang="zh-CN" altLang="en-US" sz="2400" b="1" dirty="0"/>
          </a:p>
        </p:txBody>
      </p:sp>
      <p:sp>
        <p:nvSpPr>
          <p:cNvPr id="10" name="Rectangle 1"/>
          <p:cNvSpPr>
            <a:spLocks noChangeArrowheads="1"/>
          </p:cNvSpPr>
          <p:nvPr/>
        </p:nvSpPr>
        <p:spPr bwMode="auto">
          <a:xfrm>
            <a:off x="490768" y="4112124"/>
            <a:ext cx="8227098"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66700" fontAlgn="base">
              <a:spcBef>
                <a:spcPct val="0"/>
              </a:spcBef>
              <a:spcAft>
                <a:spcPct val="0"/>
              </a:spcAf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b="1" dirty="0" smtClean="0">
                <a:solidFill>
                  <a:srgbClr val="0000FF"/>
                </a:solidFill>
                <a:sym typeface="Wingdings" pitchFamily="2" charset="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线性时间复杂度</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下建立最大堆。具体分两步进行</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lvl="0" indent="266700" fontAlgn="base">
              <a:spcBef>
                <a:spcPts val="1200"/>
              </a:spcBef>
              <a:spcAft>
                <a:spcPct val="0"/>
              </a:spcAft>
            </a:pP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第一</a:t>
            </a: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步</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个元素按输入顺序存入二叉树中，这一步只要求满足</a:t>
            </a: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完全二叉树的结构特性</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，而不管其有序性。</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1" name="矩形 10"/>
          <p:cNvSpPr/>
          <p:nvPr/>
        </p:nvSpPr>
        <p:spPr>
          <a:xfrm>
            <a:off x="490768" y="5639424"/>
            <a:ext cx="7786742" cy="461665"/>
          </a:xfrm>
          <a:prstGeom prst="rect">
            <a:avLst/>
          </a:prstGeom>
        </p:spPr>
        <p:txBody>
          <a:bodyPr wrap="square">
            <a:spAutoFit/>
          </a:bodyPr>
          <a:lstStyle/>
          <a:p>
            <a:pPr lvl="0" indent="266700" fontAlgn="base">
              <a:spcBef>
                <a:spcPct val="0"/>
              </a:spcBef>
              <a:spcAft>
                <a:spcPct val="0"/>
              </a:spcAft>
            </a:pPr>
            <a:r>
              <a:rPr lang="zh-CN" altLang="en-US" sz="2400" b="1" dirty="0" smtClean="0">
                <a:solidFill>
                  <a:srgbClr val="0000FF"/>
                </a:solidFill>
                <a:latin typeface="Times New Roman" pitchFamily="18" charset="0"/>
                <a:ea typeface="宋体" pitchFamily="2" charset="-122"/>
                <a:cs typeface="Times New Roman" pitchFamily="18" charset="0"/>
              </a:rPr>
              <a:t>第二步</a:t>
            </a:r>
            <a:r>
              <a:rPr lang="zh-CN" altLang="en-US" sz="2400" b="1" dirty="0" smtClean="0">
                <a:latin typeface="Times New Roman" pitchFamily="18" charset="0"/>
                <a:ea typeface="宋体" pitchFamily="2" charset="-122"/>
                <a:cs typeface="Times New Roman" pitchFamily="18" charset="0"/>
              </a:rPr>
              <a:t>，调整各结点元素，以满足最大堆的</a:t>
            </a:r>
            <a:r>
              <a:rPr lang="zh-CN" altLang="en-US" sz="2400" b="1" dirty="0" smtClean="0">
                <a:solidFill>
                  <a:srgbClr val="0000FF"/>
                </a:solidFill>
                <a:latin typeface="Times New Roman" pitchFamily="18" charset="0"/>
                <a:ea typeface="宋体" pitchFamily="2" charset="-122"/>
                <a:cs typeface="Times New Roman" pitchFamily="18" charset="0"/>
              </a:rPr>
              <a:t>有序特性</a:t>
            </a:r>
            <a:r>
              <a:rPr lang="zh-CN" altLang="en-US" sz="2400" b="1" dirty="0" smtClean="0">
                <a:latin typeface="Times New Roman" pitchFamily="18" charset="0"/>
                <a:ea typeface="宋体" pitchFamily="2" charset="-122"/>
                <a:cs typeface="Times New Roman" pitchFamily="18" charset="0"/>
              </a:rPr>
              <a:t>。</a:t>
            </a:r>
            <a:r>
              <a:rPr lang="zh-CN" altLang="en-US" sz="2400" b="1" dirty="0" smtClean="0">
                <a:latin typeface="Arial" pitchFamily="34" charset="0"/>
                <a:ea typeface="宋体" pitchFamily="2" charset="-122"/>
              </a:rPr>
              <a:t> </a:t>
            </a:r>
          </a:p>
        </p:txBody>
      </p:sp>
    </p:spTree>
    <p:extLst>
      <p:ext uri="{BB962C8B-B14F-4D97-AF65-F5344CB8AC3E}">
        <p14:creationId xmlns:p14="http://schemas.microsoft.com/office/powerpoint/2010/main" val="152612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5"/>
                                        </p:tgtEl>
                                        <p:attrNameLst>
                                          <p:attrName>style.visibility</p:attrName>
                                        </p:attrNameLst>
                                      </p:cBhvr>
                                      <p:to>
                                        <p:strVal val="visible"/>
                                      </p:to>
                                    </p:set>
                                    <p:animEffect transition="in" filter="strips(downRight)">
                                      <p:cBhvr>
                                        <p:cTn id="12" dur="500"/>
                                        <p:tgtEl>
                                          <p:spTgt spid="9830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par>
                          <p:cTn id="23" fill="hold">
                            <p:stCondLst>
                              <p:cond delay="500"/>
                            </p:stCondLst>
                            <p:childTnLst>
                              <p:par>
                                <p:cTn id="24" presetID="4" presetClass="emph" presetSubtype="2" fill="hold" grpId="1" nodeType="afterEffect">
                                  <p:stCondLst>
                                    <p:cond delay="0"/>
                                  </p:stCondLst>
                                  <p:childTnLst>
                                    <p:anim to="1.2" calcmode="lin" valueType="num">
                                      <p:cBhvr override="childStyle">
                                        <p:cTn id="25" dur="2000" fill="hold"/>
                                        <p:tgtEl>
                                          <p:spTgt spid="11"/>
                                        </p:tgtEl>
                                        <p:attrNameLst>
                                          <p:attrName>style.fontSize</p:attrName>
                                        </p:attrNameLst>
                                      </p:cBhvr>
                                    </p:anim>
                                  </p:childTnLst>
                                  <p:subTnLst>
                                    <p:animClr clrSpc="rgb" dir="cw">
                                      <p:cBhvr override="childStyle">
                                        <p:cTn dur="1" fill="hold" display="0" masterRel="nextClick" afterEffect="1"/>
                                        <p:tgtEl>
                                          <p:spTgt spid="11"/>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5" grpId="0"/>
      <p:bldP spid="9" grpId="0" animBg="1"/>
      <p:bldP spid="10" grpId="0"/>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5"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grpSp>
        <p:nvGrpSpPr>
          <p:cNvPr id="97282" name="Group 2"/>
          <p:cNvGrpSpPr>
            <a:grpSpLocks/>
          </p:cNvGrpSpPr>
          <p:nvPr/>
        </p:nvGrpSpPr>
        <p:grpSpPr bwMode="auto">
          <a:xfrm>
            <a:off x="1176334" y="1935772"/>
            <a:ext cx="4500594" cy="2643206"/>
            <a:chOff x="6232" y="3941"/>
            <a:chExt cx="3584" cy="2060"/>
          </a:xfrm>
        </p:grpSpPr>
        <p:sp>
          <p:nvSpPr>
            <p:cNvPr id="97283" name="Line 3"/>
            <p:cNvSpPr>
              <a:spLocks noChangeShapeType="1"/>
            </p:cNvSpPr>
            <p:nvPr/>
          </p:nvSpPr>
          <p:spPr bwMode="auto">
            <a:xfrm flipH="1">
              <a:off x="7279" y="4231"/>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84" name="Oval 4"/>
            <p:cNvSpPr>
              <a:spLocks noChangeArrowheads="1"/>
            </p:cNvSpPr>
            <p:nvPr/>
          </p:nvSpPr>
          <p:spPr bwMode="auto">
            <a:xfrm>
              <a:off x="7928" y="394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85" name="Oval 5"/>
            <p:cNvSpPr>
              <a:spLocks noChangeArrowheads="1"/>
            </p:cNvSpPr>
            <p:nvPr/>
          </p:nvSpPr>
          <p:spPr bwMode="auto">
            <a:xfrm>
              <a:off x="6923" y="4476"/>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86" name="Text Box 6"/>
            <p:cNvSpPr txBox="1">
              <a:spLocks noChangeArrowheads="1"/>
            </p:cNvSpPr>
            <p:nvPr/>
          </p:nvSpPr>
          <p:spPr bwMode="auto">
            <a:xfrm>
              <a:off x="6998" y="4554"/>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87" name="Oval 7"/>
            <p:cNvSpPr>
              <a:spLocks noChangeArrowheads="1"/>
            </p:cNvSpPr>
            <p:nvPr/>
          </p:nvSpPr>
          <p:spPr bwMode="auto">
            <a:xfrm>
              <a:off x="6472" y="4998"/>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88" name="Text Box 8"/>
            <p:cNvSpPr txBox="1">
              <a:spLocks noChangeArrowheads="1"/>
            </p:cNvSpPr>
            <p:nvPr/>
          </p:nvSpPr>
          <p:spPr bwMode="auto">
            <a:xfrm>
              <a:off x="6562" y="506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89" name="Line 9"/>
            <p:cNvSpPr>
              <a:spLocks noChangeShapeType="1"/>
            </p:cNvSpPr>
            <p:nvPr/>
          </p:nvSpPr>
          <p:spPr bwMode="auto">
            <a:xfrm flipH="1">
              <a:off x="6772" y="482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0" name="Text Box 10"/>
            <p:cNvSpPr txBox="1">
              <a:spLocks noChangeArrowheads="1"/>
            </p:cNvSpPr>
            <p:nvPr/>
          </p:nvSpPr>
          <p:spPr bwMode="auto">
            <a:xfrm>
              <a:off x="8000" y="401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91" name="Oval 11"/>
            <p:cNvSpPr>
              <a:spLocks noChangeArrowheads="1"/>
            </p:cNvSpPr>
            <p:nvPr/>
          </p:nvSpPr>
          <p:spPr bwMode="auto">
            <a:xfrm>
              <a:off x="6232" y="5627"/>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2" name="Text Box 12"/>
            <p:cNvSpPr txBox="1">
              <a:spLocks noChangeArrowheads="1"/>
            </p:cNvSpPr>
            <p:nvPr/>
          </p:nvSpPr>
          <p:spPr bwMode="auto">
            <a:xfrm>
              <a:off x="6322" y="569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93" name="Oval 13"/>
            <p:cNvSpPr>
              <a:spLocks noChangeArrowheads="1"/>
            </p:cNvSpPr>
            <p:nvPr/>
          </p:nvSpPr>
          <p:spPr bwMode="auto">
            <a:xfrm>
              <a:off x="6758" y="561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4" name="Text Box 14"/>
            <p:cNvSpPr txBox="1">
              <a:spLocks noChangeArrowheads="1"/>
            </p:cNvSpPr>
            <p:nvPr/>
          </p:nvSpPr>
          <p:spPr bwMode="auto">
            <a:xfrm>
              <a:off x="6863" y="567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95" name="Line 15"/>
            <p:cNvSpPr>
              <a:spLocks noChangeShapeType="1"/>
            </p:cNvSpPr>
            <p:nvPr/>
          </p:nvSpPr>
          <p:spPr bwMode="auto">
            <a:xfrm flipH="1">
              <a:off x="6487" y="536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6" name="Line 16"/>
            <p:cNvSpPr>
              <a:spLocks noChangeShapeType="1"/>
            </p:cNvSpPr>
            <p:nvPr/>
          </p:nvSpPr>
          <p:spPr bwMode="auto">
            <a:xfrm>
              <a:off x="6727" y="536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7" name="Oval 17"/>
            <p:cNvSpPr>
              <a:spLocks noChangeArrowheads="1"/>
            </p:cNvSpPr>
            <p:nvPr/>
          </p:nvSpPr>
          <p:spPr bwMode="auto">
            <a:xfrm>
              <a:off x="7431" y="4997"/>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298" name="Text Box 18"/>
            <p:cNvSpPr txBox="1">
              <a:spLocks noChangeArrowheads="1"/>
            </p:cNvSpPr>
            <p:nvPr/>
          </p:nvSpPr>
          <p:spPr bwMode="auto">
            <a:xfrm>
              <a:off x="7521" y="506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299" name="Oval 19"/>
            <p:cNvSpPr>
              <a:spLocks noChangeArrowheads="1"/>
            </p:cNvSpPr>
            <p:nvPr/>
          </p:nvSpPr>
          <p:spPr bwMode="auto">
            <a:xfrm>
              <a:off x="7191" y="5626"/>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0" name="Text Box 20"/>
            <p:cNvSpPr txBox="1">
              <a:spLocks noChangeArrowheads="1"/>
            </p:cNvSpPr>
            <p:nvPr/>
          </p:nvSpPr>
          <p:spPr bwMode="auto">
            <a:xfrm>
              <a:off x="7281" y="5704"/>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01" name="Oval 21"/>
            <p:cNvSpPr>
              <a:spLocks noChangeArrowheads="1"/>
            </p:cNvSpPr>
            <p:nvPr/>
          </p:nvSpPr>
          <p:spPr bwMode="auto">
            <a:xfrm>
              <a:off x="7717" y="561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2" name="Text Box 22"/>
            <p:cNvSpPr txBox="1">
              <a:spLocks noChangeArrowheads="1"/>
            </p:cNvSpPr>
            <p:nvPr/>
          </p:nvSpPr>
          <p:spPr bwMode="auto">
            <a:xfrm>
              <a:off x="7807" y="568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03" name="Line 23"/>
            <p:cNvSpPr>
              <a:spLocks noChangeShapeType="1"/>
            </p:cNvSpPr>
            <p:nvPr/>
          </p:nvSpPr>
          <p:spPr bwMode="auto">
            <a:xfrm flipH="1">
              <a:off x="7446" y="5359"/>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4" name="Line 24"/>
            <p:cNvSpPr>
              <a:spLocks noChangeShapeType="1"/>
            </p:cNvSpPr>
            <p:nvPr/>
          </p:nvSpPr>
          <p:spPr bwMode="auto">
            <a:xfrm>
              <a:off x="7686" y="5359"/>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5" name="Line 25"/>
            <p:cNvSpPr>
              <a:spLocks noChangeShapeType="1"/>
            </p:cNvSpPr>
            <p:nvPr/>
          </p:nvSpPr>
          <p:spPr bwMode="auto">
            <a:xfrm>
              <a:off x="7252" y="481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6" name="Oval 26"/>
            <p:cNvSpPr>
              <a:spLocks noChangeArrowheads="1"/>
            </p:cNvSpPr>
            <p:nvPr/>
          </p:nvSpPr>
          <p:spPr bwMode="auto">
            <a:xfrm>
              <a:off x="8934" y="4456"/>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7" name="Text Box 27"/>
            <p:cNvSpPr txBox="1">
              <a:spLocks noChangeArrowheads="1"/>
            </p:cNvSpPr>
            <p:nvPr/>
          </p:nvSpPr>
          <p:spPr bwMode="auto">
            <a:xfrm>
              <a:off x="9009" y="4534"/>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308" name="Oval 28"/>
            <p:cNvSpPr>
              <a:spLocks noChangeArrowheads="1"/>
            </p:cNvSpPr>
            <p:nvPr/>
          </p:nvSpPr>
          <p:spPr bwMode="auto">
            <a:xfrm>
              <a:off x="8483" y="4978"/>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09" name="Text Box 29"/>
            <p:cNvSpPr txBox="1">
              <a:spLocks noChangeArrowheads="1"/>
            </p:cNvSpPr>
            <p:nvPr/>
          </p:nvSpPr>
          <p:spPr bwMode="auto">
            <a:xfrm>
              <a:off x="8588" y="5056"/>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310" name="Line 30"/>
            <p:cNvSpPr>
              <a:spLocks noChangeShapeType="1"/>
            </p:cNvSpPr>
            <p:nvPr/>
          </p:nvSpPr>
          <p:spPr bwMode="auto">
            <a:xfrm flipH="1">
              <a:off x="8783" y="480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11" name="Oval 31"/>
            <p:cNvSpPr>
              <a:spLocks noChangeArrowheads="1"/>
            </p:cNvSpPr>
            <p:nvPr/>
          </p:nvSpPr>
          <p:spPr bwMode="auto">
            <a:xfrm>
              <a:off x="8243" y="5607"/>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12" name="Text Box 32"/>
            <p:cNvSpPr txBox="1">
              <a:spLocks noChangeArrowheads="1"/>
            </p:cNvSpPr>
            <p:nvPr/>
          </p:nvSpPr>
          <p:spPr bwMode="auto">
            <a:xfrm>
              <a:off x="8333" y="5682"/>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13" name="Line 33"/>
            <p:cNvSpPr>
              <a:spLocks noChangeShapeType="1"/>
            </p:cNvSpPr>
            <p:nvPr/>
          </p:nvSpPr>
          <p:spPr bwMode="auto">
            <a:xfrm flipH="1">
              <a:off x="8498" y="534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14" name="Oval 34"/>
            <p:cNvSpPr>
              <a:spLocks noChangeArrowheads="1"/>
            </p:cNvSpPr>
            <p:nvPr/>
          </p:nvSpPr>
          <p:spPr bwMode="auto">
            <a:xfrm>
              <a:off x="9442" y="4977"/>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15" name="Text Box 35"/>
            <p:cNvSpPr txBox="1">
              <a:spLocks noChangeArrowheads="1"/>
            </p:cNvSpPr>
            <p:nvPr/>
          </p:nvSpPr>
          <p:spPr bwMode="auto">
            <a:xfrm>
              <a:off x="9547" y="505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16" name="Line 36"/>
            <p:cNvSpPr>
              <a:spLocks noChangeShapeType="1"/>
            </p:cNvSpPr>
            <p:nvPr/>
          </p:nvSpPr>
          <p:spPr bwMode="auto">
            <a:xfrm>
              <a:off x="9263" y="479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17" name="Line 37"/>
            <p:cNvSpPr>
              <a:spLocks noChangeShapeType="1"/>
            </p:cNvSpPr>
            <p:nvPr/>
          </p:nvSpPr>
          <p:spPr bwMode="auto">
            <a:xfrm>
              <a:off x="8272" y="4234"/>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97333" name="Group 53"/>
          <p:cNvGrpSpPr>
            <a:grpSpLocks/>
          </p:cNvGrpSpPr>
          <p:nvPr/>
        </p:nvGrpSpPr>
        <p:grpSpPr bwMode="auto">
          <a:xfrm>
            <a:off x="1176334" y="1935772"/>
            <a:ext cx="4500594" cy="2643206"/>
            <a:chOff x="1980" y="3936"/>
            <a:chExt cx="3584" cy="2060"/>
          </a:xfrm>
        </p:grpSpPr>
        <p:sp>
          <p:nvSpPr>
            <p:cNvPr id="97334" name="Line 54"/>
            <p:cNvSpPr>
              <a:spLocks noChangeShapeType="1"/>
            </p:cNvSpPr>
            <p:nvPr/>
          </p:nvSpPr>
          <p:spPr bwMode="auto">
            <a:xfrm flipH="1">
              <a:off x="3027" y="4226"/>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35" name="Oval 55"/>
            <p:cNvSpPr>
              <a:spLocks noChangeArrowheads="1"/>
            </p:cNvSpPr>
            <p:nvPr/>
          </p:nvSpPr>
          <p:spPr bwMode="auto">
            <a:xfrm>
              <a:off x="3676" y="393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36" name="Oval 56"/>
            <p:cNvSpPr>
              <a:spLocks noChangeArrowheads="1"/>
            </p:cNvSpPr>
            <p:nvPr/>
          </p:nvSpPr>
          <p:spPr bwMode="auto">
            <a:xfrm>
              <a:off x="2671" y="447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37" name="Text Box 57"/>
            <p:cNvSpPr txBox="1">
              <a:spLocks noChangeArrowheads="1"/>
            </p:cNvSpPr>
            <p:nvPr/>
          </p:nvSpPr>
          <p:spPr bwMode="auto">
            <a:xfrm>
              <a:off x="2746" y="454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38" name="Oval 58"/>
            <p:cNvSpPr>
              <a:spLocks noChangeArrowheads="1"/>
            </p:cNvSpPr>
            <p:nvPr/>
          </p:nvSpPr>
          <p:spPr bwMode="auto">
            <a:xfrm>
              <a:off x="2220" y="499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39" name="Text Box 59"/>
            <p:cNvSpPr txBox="1">
              <a:spLocks noChangeArrowheads="1"/>
            </p:cNvSpPr>
            <p:nvPr/>
          </p:nvSpPr>
          <p:spPr bwMode="auto">
            <a:xfrm>
              <a:off x="2310" y="5056"/>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40" name="Line 60"/>
            <p:cNvSpPr>
              <a:spLocks noChangeShapeType="1"/>
            </p:cNvSpPr>
            <p:nvPr/>
          </p:nvSpPr>
          <p:spPr bwMode="auto">
            <a:xfrm flipH="1">
              <a:off x="2520" y="481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1" name="Text Box 61"/>
            <p:cNvSpPr txBox="1">
              <a:spLocks noChangeArrowheads="1"/>
            </p:cNvSpPr>
            <p:nvPr/>
          </p:nvSpPr>
          <p:spPr bwMode="auto">
            <a:xfrm>
              <a:off x="3748" y="401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42" name="Oval 62"/>
            <p:cNvSpPr>
              <a:spLocks noChangeArrowheads="1"/>
            </p:cNvSpPr>
            <p:nvPr/>
          </p:nvSpPr>
          <p:spPr bwMode="auto">
            <a:xfrm>
              <a:off x="1980" y="562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3" name="Text Box 63"/>
            <p:cNvSpPr txBox="1">
              <a:spLocks noChangeArrowheads="1"/>
            </p:cNvSpPr>
            <p:nvPr/>
          </p:nvSpPr>
          <p:spPr bwMode="auto">
            <a:xfrm>
              <a:off x="2070" y="568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44" name="Oval 64"/>
            <p:cNvSpPr>
              <a:spLocks noChangeArrowheads="1"/>
            </p:cNvSpPr>
            <p:nvPr/>
          </p:nvSpPr>
          <p:spPr bwMode="auto">
            <a:xfrm>
              <a:off x="2506" y="5607"/>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5" name="Text Box 65"/>
            <p:cNvSpPr txBox="1">
              <a:spLocks noChangeArrowheads="1"/>
            </p:cNvSpPr>
            <p:nvPr/>
          </p:nvSpPr>
          <p:spPr bwMode="auto">
            <a:xfrm>
              <a:off x="2611" y="567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46" name="Line 66"/>
            <p:cNvSpPr>
              <a:spLocks noChangeShapeType="1"/>
            </p:cNvSpPr>
            <p:nvPr/>
          </p:nvSpPr>
          <p:spPr bwMode="auto">
            <a:xfrm flipH="1">
              <a:off x="2235" y="535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7" name="Line 67"/>
            <p:cNvSpPr>
              <a:spLocks noChangeShapeType="1"/>
            </p:cNvSpPr>
            <p:nvPr/>
          </p:nvSpPr>
          <p:spPr bwMode="auto">
            <a:xfrm>
              <a:off x="2475" y="535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8" name="Oval 68"/>
            <p:cNvSpPr>
              <a:spLocks noChangeArrowheads="1"/>
            </p:cNvSpPr>
            <p:nvPr/>
          </p:nvSpPr>
          <p:spPr bwMode="auto">
            <a:xfrm>
              <a:off x="3179" y="499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49" name="Text Box 69"/>
            <p:cNvSpPr txBox="1">
              <a:spLocks noChangeArrowheads="1"/>
            </p:cNvSpPr>
            <p:nvPr/>
          </p:nvSpPr>
          <p:spPr bwMode="auto">
            <a:xfrm>
              <a:off x="3269" y="505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50" name="Oval 70"/>
            <p:cNvSpPr>
              <a:spLocks noChangeArrowheads="1"/>
            </p:cNvSpPr>
            <p:nvPr/>
          </p:nvSpPr>
          <p:spPr bwMode="auto">
            <a:xfrm>
              <a:off x="2939" y="562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1" name="Text Box 71"/>
            <p:cNvSpPr txBox="1">
              <a:spLocks noChangeArrowheads="1"/>
            </p:cNvSpPr>
            <p:nvPr/>
          </p:nvSpPr>
          <p:spPr bwMode="auto">
            <a:xfrm>
              <a:off x="3029" y="569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52" name="Oval 72"/>
            <p:cNvSpPr>
              <a:spLocks noChangeArrowheads="1"/>
            </p:cNvSpPr>
            <p:nvPr/>
          </p:nvSpPr>
          <p:spPr bwMode="auto">
            <a:xfrm>
              <a:off x="3465" y="5606"/>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3" name="Text Box 73"/>
            <p:cNvSpPr txBox="1">
              <a:spLocks noChangeArrowheads="1"/>
            </p:cNvSpPr>
            <p:nvPr/>
          </p:nvSpPr>
          <p:spPr bwMode="auto">
            <a:xfrm>
              <a:off x="3555" y="5684"/>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54" name="Line 74"/>
            <p:cNvSpPr>
              <a:spLocks noChangeShapeType="1"/>
            </p:cNvSpPr>
            <p:nvPr/>
          </p:nvSpPr>
          <p:spPr bwMode="auto">
            <a:xfrm flipH="1">
              <a:off x="3194" y="535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5" name="Line 75"/>
            <p:cNvSpPr>
              <a:spLocks noChangeShapeType="1"/>
            </p:cNvSpPr>
            <p:nvPr/>
          </p:nvSpPr>
          <p:spPr bwMode="auto">
            <a:xfrm>
              <a:off x="3434" y="535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6" name="Line 76"/>
            <p:cNvSpPr>
              <a:spLocks noChangeShapeType="1"/>
            </p:cNvSpPr>
            <p:nvPr/>
          </p:nvSpPr>
          <p:spPr bwMode="auto">
            <a:xfrm>
              <a:off x="3000" y="481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7" name="Oval 77"/>
            <p:cNvSpPr>
              <a:spLocks noChangeArrowheads="1"/>
            </p:cNvSpPr>
            <p:nvPr/>
          </p:nvSpPr>
          <p:spPr bwMode="auto">
            <a:xfrm>
              <a:off x="4682" y="445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58" name="Text Box 78"/>
            <p:cNvSpPr txBox="1">
              <a:spLocks noChangeArrowheads="1"/>
            </p:cNvSpPr>
            <p:nvPr/>
          </p:nvSpPr>
          <p:spPr bwMode="auto">
            <a:xfrm>
              <a:off x="4757" y="452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359" name="Oval 79"/>
            <p:cNvSpPr>
              <a:spLocks noChangeArrowheads="1"/>
            </p:cNvSpPr>
            <p:nvPr/>
          </p:nvSpPr>
          <p:spPr bwMode="auto">
            <a:xfrm>
              <a:off x="4231" y="4973"/>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0" name="Text Box 80"/>
            <p:cNvSpPr txBox="1">
              <a:spLocks noChangeArrowheads="1"/>
            </p:cNvSpPr>
            <p:nvPr/>
          </p:nvSpPr>
          <p:spPr bwMode="auto">
            <a:xfrm>
              <a:off x="4336" y="5051"/>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361" name="Line 81"/>
            <p:cNvSpPr>
              <a:spLocks noChangeShapeType="1"/>
            </p:cNvSpPr>
            <p:nvPr/>
          </p:nvSpPr>
          <p:spPr bwMode="auto">
            <a:xfrm flipH="1">
              <a:off x="4531" y="479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2" name="Oval 82"/>
            <p:cNvSpPr>
              <a:spLocks noChangeArrowheads="1"/>
            </p:cNvSpPr>
            <p:nvPr/>
          </p:nvSpPr>
          <p:spPr bwMode="auto">
            <a:xfrm>
              <a:off x="3991" y="5602"/>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3" name="Text Box 83"/>
            <p:cNvSpPr txBox="1">
              <a:spLocks noChangeArrowheads="1"/>
            </p:cNvSpPr>
            <p:nvPr/>
          </p:nvSpPr>
          <p:spPr bwMode="auto">
            <a:xfrm>
              <a:off x="4081" y="5677"/>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64" name="Line 84"/>
            <p:cNvSpPr>
              <a:spLocks noChangeShapeType="1"/>
            </p:cNvSpPr>
            <p:nvPr/>
          </p:nvSpPr>
          <p:spPr bwMode="auto">
            <a:xfrm flipH="1">
              <a:off x="4246" y="533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5" name="Oval 85"/>
            <p:cNvSpPr>
              <a:spLocks noChangeArrowheads="1"/>
            </p:cNvSpPr>
            <p:nvPr/>
          </p:nvSpPr>
          <p:spPr bwMode="auto">
            <a:xfrm>
              <a:off x="5190" y="497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6" name="Text Box 86"/>
            <p:cNvSpPr txBox="1">
              <a:spLocks noChangeArrowheads="1"/>
            </p:cNvSpPr>
            <p:nvPr/>
          </p:nvSpPr>
          <p:spPr bwMode="auto">
            <a:xfrm>
              <a:off x="5295" y="505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67" name="Line 87"/>
            <p:cNvSpPr>
              <a:spLocks noChangeShapeType="1"/>
            </p:cNvSpPr>
            <p:nvPr/>
          </p:nvSpPr>
          <p:spPr bwMode="auto">
            <a:xfrm>
              <a:off x="5011" y="479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68" name="Line 88"/>
            <p:cNvSpPr>
              <a:spLocks noChangeShapeType="1"/>
            </p:cNvSpPr>
            <p:nvPr/>
          </p:nvSpPr>
          <p:spPr bwMode="auto">
            <a:xfrm>
              <a:off x="4020" y="4229"/>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154" name="组合 153"/>
          <p:cNvGrpSpPr/>
          <p:nvPr/>
        </p:nvGrpSpPr>
        <p:grpSpPr>
          <a:xfrm>
            <a:off x="1176334" y="1935772"/>
            <a:ext cx="4500594" cy="2643206"/>
            <a:chOff x="0" y="3714752"/>
            <a:chExt cx="4500594" cy="2643206"/>
          </a:xfrm>
        </p:grpSpPr>
        <p:grpSp>
          <p:nvGrpSpPr>
            <p:cNvPr id="97437" name="Group 157"/>
            <p:cNvGrpSpPr>
              <a:grpSpLocks/>
            </p:cNvGrpSpPr>
            <p:nvPr/>
          </p:nvGrpSpPr>
          <p:grpSpPr bwMode="auto">
            <a:xfrm>
              <a:off x="0" y="3714752"/>
              <a:ext cx="4500594" cy="2643206"/>
              <a:chOff x="2103" y="7056"/>
              <a:chExt cx="3584" cy="2060"/>
            </a:xfrm>
          </p:grpSpPr>
          <p:sp>
            <p:nvSpPr>
              <p:cNvPr id="97438" name="Line 158"/>
              <p:cNvSpPr>
                <a:spLocks noChangeShapeType="1"/>
              </p:cNvSpPr>
              <p:nvPr/>
            </p:nvSpPr>
            <p:spPr bwMode="auto">
              <a:xfrm flipH="1">
                <a:off x="3150" y="7346"/>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39" name="Oval 159"/>
              <p:cNvSpPr>
                <a:spLocks noChangeArrowheads="1"/>
              </p:cNvSpPr>
              <p:nvPr/>
            </p:nvSpPr>
            <p:spPr bwMode="auto">
              <a:xfrm>
                <a:off x="3799" y="705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0" name="Oval 160"/>
              <p:cNvSpPr>
                <a:spLocks noChangeArrowheads="1"/>
              </p:cNvSpPr>
              <p:nvPr/>
            </p:nvSpPr>
            <p:spPr bwMode="auto">
              <a:xfrm>
                <a:off x="2794" y="759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1" name="Text Box 161"/>
              <p:cNvSpPr txBox="1">
                <a:spLocks noChangeArrowheads="1"/>
              </p:cNvSpPr>
              <p:nvPr/>
            </p:nvSpPr>
            <p:spPr bwMode="auto">
              <a:xfrm>
                <a:off x="2869" y="766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42" name="Oval 162"/>
              <p:cNvSpPr>
                <a:spLocks noChangeArrowheads="1"/>
              </p:cNvSpPr>
              <p:nvPr/>
            </p:nvSpPr>
            <p:spPr bwMode="auto">
              <a:xfrm>
                <a:off x="2343" y="811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3" name="Text Box 163"/>
              <p:cNvSpPr txBox="1">
                <a:spLocks noChangeArrowheads="1"/>
              </p:cNvSpPr>
              <p:nvPr/>
            </p:nvSpPr>
            <p:spPr bwMode="auto">
              <a:xfrm>
                <a:off x="2445" y="819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83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444" name="Line 164"/>
              <p:cNvSpPr>
                <a:spLocks noChangeShapeType="1"/>
              </p:cNvSpPr>
              <p:nvPr/>
            </p:nvSpPr>
            <p:spPr bwMode="auto">
              <a:xfrm flipH="1">
                <a:off x="2643" y="793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5" name="Text Box 165"/>
              <p:cNvSpPr txBox="1">
                <a:spLocks noChangeArrowheads="1"/>
              </p:cNvSpPr>
              <p:nvPr/>
            </p:nvSpPr>
            <p:spPr bwMode="auto">
              <a:xfrm>
                <a:off x="3871" y="713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46" name="Oval 166"/>
              <p:cNvSpPr>
                <a:spLocks noChangeArrowheads="1"/>
              </p:cNvSpPr>
              <p:nvPr/>
            </p:nvSpPr>
            <p:spPr bwMode="auto">
              <a:xfrm>
                <a:off x="2103" y="874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7" name="Text Box 167"/>
              <p:cNvSpPr txBox="1">
                <a:spLocks noChangeArrowheads="1"/>
              </p:cNvSpPr>
              <p:nvPr/>
            </p:nvSpPr>
            <p:spPr bwMode="auto">
              <a:xfrm>
                <a:off x="2193" y="880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48" name="Oval 168"/>
              <p:cNvSpPr>
                <a:spLocks noChangeArrowheads="1"/>
              </p:cNvSpPr>
              <p:nvPr/>
            </p:nvSpPr>
            <p:spPr bwMode="auto">
              <a:xfrm>
                <a:off x="2629" y="8727"/>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49" name="Text Box 169"/>
              <p:cNvSpPr txBox="1">
                <a:spLocks noChangeArrowheads="1"/>
              </p:cNvSpPr>
              <p:nvPr/>
            </p:nvSpPr>
            <p:spPr bwMode="auto">
              <a:xfrm>
                <a:off x="2734" y="879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50" name="Line 170"/>
              <p:cNvSpPr>
                <a:spLocks noChangeShapeType="1"/>
              </p:cNvSpPr>
              <p:nvPr/>
            </p:nvSpPr>
            <p:spPr bwMode="auto">
              <a:xfrm flipH="1">
                <a:off x="2358" y="847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1" name="Line 171"/>
              <p:cNvSpPr>
                <a:spLocks noChangeShapeType="1"/>
              </p:cNvSpPr>
              <p:nvPr/>
            </p:nvSpPr>
            <p:spPr bwMode="auto">
              <a:xfrm>
                <a:off x="2598" y="847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2" name="Oval 172"/>
              <p:cNvSpPr>
                <a:spLocks noChangeArrowheads="1"/>
              </p:cNvSpPr>
              <p:nvPr/>
            </p:nvSpPr>
            <p:spPr bwMode="auto">
              <a:xfrm>
                <a:off x="3302" y="8112"/>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3" name="Text Box 173"/>
              <p:cNvSpPr txBox="1">
                <a:spLocks noChangeArrowheads="1"/>
              </p:cNvSpPr>
              <p:nvPr/>
            </p:nvSpPr>
            <p:spPr bwMode="auto">
              <a:xfrm>
                <a:off x="3392" y="8175"/>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54" name="Oval 174"/>
              <p:cNvSpPr>
                <a:spLocks noChangeArrowheads="1"/>
              </p:cNvSpPr>
              <p:nvPr/>
            </p:nvSpPr>
            <p:spPr bwMode="auto">
              <a:xfrm>
                <a:off x="3062" y="8741"/>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5" name="Text Box 175"/>
              <p:cNvSpPr txBox="1">
                <a:spLocks noChangeArrowheads="1"/>
              </p:cNvSpPr>
              <p:nvPr/>
            </p:nvSpPr>
            <p:spPr bwMode="auto">
              <a:xfrm>
                <a:off x="3152" y="8804"/>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56" name="Oval 176"/>
              <p:cNvSpPr>
                <a:spLocks noChangeArrowheads="1"/>
              </p:cNvSpPr>
              <p:nvPr/>
            </p:nvSpPr>
            <p:spPr bwMode="auto">
              <a:xfrm>
                <a:off x="3588" y="8726"/>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7" name="Text Box 177"/>
              <p:cNvSpPr txBox="1">
                <a:spLocks noChangeArrowheads="1"/>
              </p:cNvSpPr>
              <p:nvPr/>
            </p:nvSpPr>
            <p:spPr bwMode="auto">
              <a:xfrm>
                <a:off x="3678" y="8804"/>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58" name="Line 178"/>
              <p:cNvSpPr>
                <a:spLocks noChangeShapeType="1"/>
              </p:cNvSpPr>
              <p:nvPr/>
            </p:nvSpPr>
            <p:spPr bwMode="auto">
              <a:xfrm flipH="1">
                <a:off x="3317" y="847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59" name="Line 179"/>
              <p:cNvSpPr>
                <a:spLocks noChangeShapeType="1"/>
              </p:cNvSpPr>
              <p:nvPr/>
            </p:nvSpPr>
            <p:spPr bwMode="auto">
              <a:xfrm>
                <a:off x="3557" y="847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0" name="Line 180"/>
              <p:cNvSpPr>
                <a:spLocks noChangeShapeType="1"/>
              </p:cNvSpPr>
              <p:nvPr/>
            </p:nvSpPr>
            <p:spPr bwMode="auto">
              <a:xfrm>
                <a:off x="3123" y="793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1" name="Oval 181"/>
              <p:cNvSpPr>
                <a:spLocks noChangeArrowheads="1"/>
              </p:cNvSpPr>
              <p:nvPr/>
            </p:nvSpPr>
            <p:spPr bwMode="auto">
              <a:xfrm>
                <a:off x="4805" y="757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2" name="Text Box 182"/>
              <p:cNvSpPr txBox="1">
                <a:spLocks noChangeArrowheads="1"/>
              </p:cNvSpPr>
              <p:nvPr/>
            </p:nvSpPr>
            <p:spPr bwMode="auto">
              <a:xfrm>
                <a:off x="4880" y="764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63" name="Oval 183"/>
              <p:cNvSpPr>
                <a:spLocks noChangeArrowheads="1"/>
              </p:cNvSpPr>
              <p:nvPr/>
            </p:nvSpPr>
            <p:spPr bwMode="auto">
              <a:xfrm>
                <a:off x="4354" y="809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4" name="Text Box 184"/>
              <p:cNvSpPr txBox="1">
                <a:spLocks noChangeArrowheads="1"/>
              </p:cNvSpPr>
              <p:nvPr/>
            </p:nvSpPr>
            <p:spPr bwMode="auto">
              <a:xfrm>
                <a:off x="4459" y="817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65" name="Line 185"/>
              <p:cNvSpPr>
                <a:spLocks noChangeShapeType="1"/>
              </p:cNvSpPr>
              <p:nvPr/>
            </p:nvSpPr>
            <p:spPr bwMode="auto">
              <a:xfrm flipH="1">
                <a:off x="4654" y="791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6" name="Oval 186"/>
              <p:cNvSpPr>
                <a:spLocks noChangeArrowheads="1"/>
              </p:cNvSpPr>
              <p:nvPr/>
            </p:nvSpPr>
            <p:spPr bwMode="auto">
              <a:xfrm>
                <a:off x="4114" y="872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7" name="Text Box 187"/>
              <p:cNvSpPr txBox="1">
                <a:spLocks noChangeArrowheads="1"/>
              </p:cNvSpPr>
              <p:nvPr/>
            </p:nvSpPr>
            <p:spPr bwMode="auto">
              <a:xfrm>
                <a:off x="4204" y="880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68" name="Line 188"/>
              <p:cNvSpPr>
                <a:spLocks noChangeShapeType="1"/>
              </p:cNvSpPr>
              <p:nvPr/>
            </p:nvSpPr>
            <p:spPr bwMode="auto">
              <a:xfrm flipH="1">
                <a:off x="4369" y="845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69" name="Oval 189"/>
              <p:cNvSpPr>
                <a:spLocks noChangeArrowheads="1"/>
              </p:cNvSpPr>
              <p:nvPr/>
            </p:nvSpPr>
            <p:spPr bwMode="auto">
              <a:xfrm>
                <a:off x="5313" y="809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70" name="Text Box 190"/>
              <p:cNvSpPr txBox="1">
                <a:spLocks noChangeArrowheads="1"/>
              </p:cNvSpPr>
              <p:nvPr/>
            </p:nvSpPr>
            <p:spPr bwMode="auto">
              <a:xfrm>
                <a:off x="5418" y="817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71" name="Line 191"/>
              <p:cNvSpPr>
                <a:spLocks noChangeShapeType="1"/>
              </p:cNvSpPr>
              <p:nvPr/>
            </p:nvSpPr>
            <p:spPr bwMode="auto">
              <a:xfrm>
                <a:off x="5134" y="791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72" name="Line 192"/>
              <p:cNvSpPr>
                <a:spLocks noChangeShapeType="1"/>
              </p:cNvSpPr>
              <p:nvPr/>
            </p:nvSpPr>
            <p:spPr bwMode="auto">
              <a:xfrm>
                <a:off x="4143" y="7349"/>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cxnSp>
          <p:nvCxnSpPr>
            <p:cNvPr id="153" name="直接箭头连接符 152"/>
            <p:cNvCxnSpPr/>
            <p:nvPr/>
          </p:nvCxnSpPr>
          <p:spPr bwMode="auto">
            <a:xfrm rot="5400000" flipH="1" flipV="1">
              <a:off x="1223312" y="5581038"/>
              <a:ext cx="405358" cy="148350"/>
            </a:xfrm>
            <a:prstGeom prst="straightConnector1">
              <a:avLst/>
            </a:prstGeom>
            <a:solidFill>
              <a:schemeClr val="accent1"/>
            </a:solidFill>
            <a:ln w="25400" cap="flat" cmpd="sng" algn="ctr">
              <a:solidFill>
                <a:srgbClr val="0000FF"/>
              </a:solidFill>
              <a:prstDash val="sysDot"/>
              <a:round/>
              <a:headEnd type="arrow"/>
              <a:tailEnd type="arrow"/>
            </a:ln>
            <a:effectLst/>
          </p:spPr>
        </p:cxnSp>
      </p:grpSp>
      <p:grpSp>
        <p:nvGrpSpPr>
          <p:cNvPr id="159" name="组合 158"/>
          <p:cNvGrpSpPr/>
          <p:nvPr/>
        </p:nvGrpSpPr>
        <p:grpSpPr>
          <a:xfrm>
            <a:off x="1176334" y="1935772"/>
            <a:ext cx="4500594" cy="2643206"/>
            <a:chOff x="4643406" y="2857496"/>
            <a:chExt cx="4500594" cy="2643206"/>
          </a:xfrm>
        </p:grpSpPr>
        <p:grpSp>
          <p:nvGrpSpPr>
            <p:cNvPr id="97385" name="Group 105"/>
            <p:cNvGrpSpPr>
              <a:grpSpLocks/>
            </p:cNvGrpSpPr>
            <p:nvPr/>
          </p:nvGrpSpPr>
          <p:grpSpPr bwMode="auto">
            <a:xfrm>
              <a:off x="4643406" y="2857496"/>
              <a:ext cx="4500594" cy="2643206"/>
              <a:chOff x="6361" y="7056"/>
              <a:chExt cx="3584" cy="2060"/>
            </a:xfrm>
          </p:grpSpPr>
          <p:sp>
            <p:nvSpPr>
              <p:cNvPr id="97386" name="Line 106"/>
              <p:cNvSpPr>
                <a:spLocks noChangeShapeType="1"/>
              </p:cNvSpPr>
              <p:nvPr/>
            </p:nvSpPr>
            <p:spPr bwMode="auto">
              <a:xfrm flipH="1">
                <a:off x="7408" y="7346"/>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87" name="Oval 107"/>
              <p:cNvSpPr>
                <a:spLocks noChangeArrowheads="1"/>
              </p:cNvSpPr>
              <p:nvPr/>
            </p:nvSpPr>
            <p:spPr bwMode="auto">
              <a:xfrm>
                <a:off x="8057" y="705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88" name="Oval 108"/>
              <p:cNvSpPr>
                <a:spLocks noChangeArrowheads="1"/>
              </p:cNvSpPr>
              <p:nvPr/>
            </p:nvSpPr>
            <p:spPr bwMode="auto">
              <a:xfrm>
                <a:off x="7052" y="759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89" name="Text Box 109"/>
              <p:cNvSpPr txBox="1">
                <a:spLocks noChangeArrowheads="1"/>
              </p:cNvSpPr>
              <p:nvPr/>
            </p:nvSpPr>
            <p:spPr bwMode="auto">
              <a:xfrm>
                <a:off x="7127" y="766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90" name="Oval 110"/>
              <p:cNvSpPr>
                <a:spLocks noChangeArrowheads="1"/>
              </p:cNvSpPr>
              <p:nvPr/>
            </p:nvSpPr>
            <p:spPr bwMode="auto">
              <a:xfrm>
                <a:off x="6601" y="8113"/>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91" name="Text Box 111"/>
              <p:cNvSpPr txBox="1">
                <a:spLocks noChangeArrowheads="1"/>
              </p:cNvSpPr>
              <p:nvPr/>
            </p:nvSpPr>
            <p:spPr bwMode="auto">
              <a:xfrm>
                <a:off x="6691" y="8176"/>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dirty="0" smtClean="0">
                    <a:ln>
                      <a:noFill/>
                    </a:ln>
                    <a:solidFill>
                      <a:srgbClr val="FFFFFF"/>
                    </a:solidFill>
                    <a:effectLst/>
                    <a:latin typeface="Arial" pitchFamily="34" charset="0"/>
                    <a:ea typeface="宋体" pitchFamily="2" charset="-122"/>
                  </a:rPr>
                  <a:t>83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7392" name="Line 112"/>
              <p:cNvSpPr>
                <a:spLocks noChangeShapeType="1"/>
              </p:cNvSpPr>
              <p:nvPr/>
            </p:nvSpPr>
            <p:spPr bwMode="auto">
              <a:xfrm flipH="1">
                <a:off x="6901" y="793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93" name="Text Box 113"/>
              <p:cNvSpPr txBox="1">
                <a:spLocks noChangeArrowheads="1"/>
              </p:cNvSpPr>
              <p:nvPr/>
            </p:nvSpPr>
            <p:spPr bwMode="auto">
              <a:xfrm>
                <a:off x="8129" y="713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94" name="Oval 114"/>
              <p:cNvSpPr>
                <a:spLocks noChangeArrowheads="1"/>
              </p:cNvSpPr>
              <p:nvPr/>
            </p:nvSpPr>
            <p:spPr bwMode="auto">
              <a:xfrm>
                <a:off x="6361" y="8742"/>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95" name="Text Box 115"/>
              <p:cNvSpPr txBox="1">
                <a:spLocks noChangeArrowheads="1"/>
              </p:cNvSpPr>
              <p:nvPr/>
            </p:nvSpPr>
            <p:spPr bwMode="auto">
              <a:xfrm>
                <a:off x="6451" y="8805"/>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96" name="Oval 116"/>
              <p:cNvSpPr>
                <a:spLocks noChangeArrowheads="1"/>
              </p:cNvSpPr>
              <p:nvPr/>
            </p:nvSpPr>
            <p:spPr bwMode="auto">
              <a:xfrm>
                <a:off x="6887" y="8727"/>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97" name="Text Box 117"/>
              <p:cNvSpPr txBox="1">
                <a:spLocks noChangeArrowheads="1"/>
              </p:cNvSpPr>
              <p:nvPr/>
            </p:nvSpPr>
            <p:spPr bwMode="auto">
              <a:xfrm>
                <a:off x="6992" y="8790"/>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398" name="Line 118"/>
              <p:cNvSpPr>
                <a:spLocks noChangeShapeType="1"/>
              </p:cNvSpPr>
              <p:nvPr/>
            </p:nvSpPr>
            <p:spPr bwMode="auto">
              <a:xfrm flipH="1">
                <a:off x="6616" y="847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399" name="Line 119"/>
              <p:cNvSpPr>
                <a:spLocks noChangeShapeType="1"/>
              </p:cNvSpPr>
              <p:nvPr/>
            </p:nvSpPr>
            <p:spPr bwMode="auto">
              <a:xfrm>
                <a:off x="6856" y="847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0" name="Oval 120"/>
              <p:cNvSpPr>
                <a:spLocks noChangeArrowheads="1"/>
              </p:cNvSpPr>
              <p:nvPr/>
            </p:nvSpPr>
            <p:spPr bwMode="auto">
              <a:xfrm>
                <a:off x="7560" y="8112"/>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1" name="Text Box 121"/>
              <p:cNvSpPr txBox="1">
                <a:spLocks noChangeArrowheads="1"/>
              </p:cNvSpPr>
              <p:nvPr/>
            </p:nvSpPr>
            <p:spPr bwMode="auto">
              <a:xfrm>
                <a:off x="7650" y="8175"/>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02" name="Oval 122"/>
              <p:cNvSpPr>
                <a:spLocks noChangeArrowheads="1"/>
              </p:cNvSpPr>
              <p:nvPr/>
            </p:nvSpPr>
            <p:spPr bwMode="auto">
              <a:xfrm>
                <a:off x="7320" y="874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3" name="Text Box 123"/>
              <p:cNvSpPr txBox="1">
                <a:spLocks noChangeArrowheads="1"/>
              </p:cNvSpPr>
              <p:nvPr/>
            </p:nvSpPr>
            <p:spPr bwMode="auto">
              <a:xfrm>
                <a:off x="7410" y="881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04" name="Oval 124"/>
              <p:cNvSpPr>
                <a:spLocks noChangeArrowheads="1"/>
              </p:cNvSpPr>
              <p:nvPr/>
            </p:nvSpPr>
            <p:spPr bwMode="auto">
              <a:xfrm>
                <a:off x="7846" y="872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5" name="Text Box 125"/>
              <p:cNvSpPr txBox="1">
                <a:spLocks noChangeArrowheads="1"/>
              </p:cNvSpPr>
              <p:nvPr/>
            </p:nvSpPr>
            <p:spPr bwMode="auto">
              <a:xfrm>
                <a:off x="7936" y="880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06" name="Line 126"/>
              <p:cNvSpPr>
                <a:spLocks noChangeShapeType="1"/>
              </p:cNvSpPr>
              <p:nvPr/>
            </p:nvSpPr>
            <p:spPr bwMode="auto">
              <a:xfrm flipH="1">
                <a:off x="7575" y="847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7" name="Line 127"/>
              <p:cNvSpPr>
                <a:spLocks noChangeShapeType="1"/>
              </p:cNvSpPr>
              <p:nvPr/>
            </p:nvSpPr>
            <p:spPr bwMode="auto">
              <a:xfrm>
                <a:off x="7815" y="847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8" name="Line 128"/>
              <p:cNvSpPr>
                <a:spLocks noChangeShapeType="1"/>
              </p:cNvSpPr>
              <p:nvPr/>
            </p:nvSpPr>
            <p:spPr bwMode="auto">
              <a:xfrm>
                <a:off x="7381" y="793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09" name="Oval 129"/>
              <p:cNvSpPr>
                <a:spLocks noChangeArrowheads="1"/>
              </p:cNvSpPr>
              <p:nvPr/>
            </p:nvSpPr>
            <p:spPr bwMode="auto">
              <a:xfrm>
                <a:off x="9063" y="757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0" name="Text Box 130"/>
              <p:cNvSpPr txBox="1">
                <a:spLocks noChangeArrowheads="1"/>
              </p:cNvSpPr>
              <p:nvPr/>
            </p:nvSpPr>
            <p:spPr bwMode="auto">
              <a:xfrm>
                <a:off x="9138" y="764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11" name="Oval 131"/>
              <p:cNvSpPr>
                <a:spLocks noChangeArrowheads="1"/>
              </p:cNvSpPr>
              <p:nvPr/>
            </p:nvSpPr>
            <p:spPr bwMode="auto">
              <a:xfrm>
                <a:off x="8612" y="809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2" name="Text Box 132"/>
              <p:cNvSpPr txBox="1">
                <a:spLocks noChangeArrowheads="1"/>
              </p:cNvSpPr>
              <p:nvPr/>
            </p:nvSpPr>
            <p:spPr bwMode="auto">
              <a:xfrm>
                <a:off x="8717" y="817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13" name="Line 133"/>
              <p:cNvSpPr>
                <a:spLocks noChangeShapeType="1"/>
              </p:cNvSpPr>
              <p:nvPr/>
            </p:nvSpPr>
            <p:spPr bwMode="auto">
              <a:xfrm flipH="1">
                <a:off x="8912" y="791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4" name="Oval 134"/>
              <p:cNvSpPr>
                <a:spLocks noChangeArrowheads="1"/>
              </p:cNvSpPr>
              <p:nvPr/>
            </p:nvSpPr>
            <p:spPr bwMode="auto">
              <a:xfrm>
                <a:off x="8372" y="872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5" name="Text Box 135"/>
              <p:cNvSpPr txBox="1">
                <a:spLocks noChangeArrowheads="1"/>
              </p:cNvSpPr>
              <p:nvPr/>
            </p:nvSpPr>
            <p:spPr bwMode="auto">
              <a:xfrm>
                <a:off x="8462" y="880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16" name="Line 136"/>
              <p:cNvSpPr>
                <a:spLocks noChangeShapeType="1"/>
              </p:cNvSpPr>
              <p:nvPr/>
            </p:nvSpPr>
            <p:spPr bwMode="auto">
              <a:xfrm flipH="1">
                <a:off x="8627" y="845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7" name="Oval 137"/>
              <p:cNvSpPr>
                <a:spLocks noChangeArrowheads="1"/>
              </p:cNvSpPr>
              <p:nvPr/>
            </p:nvSpPr>
            <p:spPr bwMode="auto">
              <a:xfrm>
                <a:off x="9571" y="8092"/>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18" name="Text Box 138"/>
              <p:cNvSpPr txBox="1">
                <a:spLocks noChangeArrowheads="1"/>
              </p:cNvSpPr>
              <p:nvPr/>
            </p:nvSpPr>
            <p:spPr bwMode="auto">
              <a:xfrm>
                <a:off x="9676" y="817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7419" name="Line 139"/>
              <p:cNvSpPr>
                <a:spLocks noChangeShapeType="1"/>
              </p:cNvSpPr>
              <p:nvPr/>
            </p:nvSpPr>
            <p:spPr bwMode="auto">
              <a:xfrm>
                <a:off x="9392" y="791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420" name="Line 140"/>
              <p:cNvSpPr>
                <a:spLocks noChangeShapeType="1"/>
              </p:cNvSpPr>
              <p:nvPr/>
            </p:nvSpPr>
            <p:spPr bwMode="auto">
              <a:xfrm>
                <a:off x="8401" y="7349"/>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cxnSp>
          <p:nvCxnSpPr>
            <p:cNvPr id="157" name="直接箭头连接符 156"/>
            <p:cNvCxnSpPr/>
            <p:nvPr/>
          </p:nvCxnSpPr>
          <p:spPr bwMode="auto">
            <a:xfrm rot="16200000" flipV="1">
              <a:off x="5298015" y="4703249"/>
              <a:ext cx="405358" cy="142876"/>
            </a:xfrm>
            <a:prstGeom prst="straightConnector1">
              <a:avLst/>
            </a:prstGeom>
            <a:solidFill>
              <a:schemeClr val="accent1"/>
            </a:solidFill>
            <a:ln w="25400" cap="flat" cmpd="sng" algn="ctr">
              <a:solidFill>
                <a:srgbClr val="0000FF"/>
              </a:solidFill>
              <a:prstDash val="sysDot"/>
              <a:round/>
              <a:headEnd type="arrow"/>
              <a:tailEnd type="arrow"/>
            </a:ln>
            <a:effectLst/>
          </p:spPr>
        </p:cxnSp>
      </p:grpSp>
      <p:grpSp>
        <p:nvGrpSpPr>
          <p:cNvPr id="199" name="组合 198"/>
          <p:cNvGrpSpPr/>
          <p:nvPr/>
        </p:nvGrpSpPr>
        <p:grpSpPr>
          <a:xfrm>
            <a:off x="3992833" y="1578582"/>
            <a:ext cx="4293943" cy="2143140"/>
            <a:chOff x="3173657" y="428604"/>
            <a:chExt cx="4293943" cy="2143140"/>
          </a:xfrm>
        </p:grpSpPr>
        <p:sp>
          <p:nvSpPr>
            <p:cNvPr id="196" name="Oval 77"/>
            <p:cNvSpPr>
              <a:spLocks noChangeArrowheads="1"/>
            </p:cNvSpPr>
            <p:nvPr/>
          </p:nvSpPr>
          <p:spPr bwMode="auto">
            <a:xfrm>
              <a:off x="3173657" y="2091861"/>
              <a:ext cx="469649" cy="479883"/>
            </a:xfrm>
            <a:prstGeom prst="ellipse">
              <a:avLst/>
            </a:prstGeom>
            <a:solidFill>
              <a:schemeClr val="accent2">
                <a:lumMod val="60000"/>
                <a:lumOff val="40000"/>
                <a:alpha val="54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98" name="AutoShape 4"/>
            <p:cNvSpPr>
              <a:spLocks noChangeArrowheads="1"/>
            </p:cNvSpPr>
            <p:nvPr/>
          </p:nvSpPr>
          <p:spPr bwMode="auto">
            <a:xfrm>
              <a:off x="4572000" y="428604"/>
              <a:ext cx="2895600" cy="714372"/>
            </a:xfrm>
            <a:prstGeom prst="wedgeEllipseCallout">
              <a:avLst>
                <a:gd name="adj1" fmla="val -82699"/>
                <a:gd name="adj2" fmla="val 207492"/>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smtClean="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grpSp>
      <p:grpSp>
        <p:nvGrpSpPr>
          <p:cNvPr id="200" name="组合 199"/>
          <p:cNvGrpSpPr/>
          <p:nvPr/>
        </p:nvGrpSpPr>
        <p:grpSpPr>
          <a:xfrm>
            <a:off x="2676532" y="1650020"/>
            <a:ext cx="4293943" cy="2143140"/>
            <a:chOff x="3173657" y="428604"/>
            <a:chExt cx="4293943" cy="2143140"/>
          </a:xfrm>
        </p:grpSpPr>
        <p:sp>
          <p:nvSpPr>
            <p:cNvPr id="201" name="Oval 77"/>
            <p:cNvSpPr>
              <a:spLocks noChangeArrowheads="1"/>
            </p:cNvSpPr>
            <p:nvPr/>
          </p:nvSpPr>
          <p:spPr bwMode="auto">
            <a:xfrm>
              <a:off x="3173657" y="2091861"/>
              <a:ext cx="469649" cy="479883"/>
            </a:xfrm>
            <a:prstGeom prst="ellipse">
              <a:avLst/>
            </a:prstGeom>
            <a:solidFill>
              <a:schemeClr val="accent2">
                <a:lumMod val="60000"/>
                <a:lumOff val="40000"/>
                <a:alpha val="54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2" name="AutoShape 4"/>
            <p:cNvSpPr>
              <a:spLocks noChangeArrowheads="1"/>
            </p:cNvSpPr>
            <p:nvPr/>
          </p:nvSpPr>
          <p:spPr bwMode="auto">
            <a:xfrm>
              <a:off x="4572000" y="428604"/>
              <a:ext cx="2895600" cy="714372"/>
            </a:xfrm>
            <a:prstGeom prst="wedgeEllipseCallout">
              <a:avLst>
                <a:gd name="adj1" fmla="val -82699"/>
                <a:gd name="adj2" fmla="val 207492"/>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smtClean="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grpSp>
      <p:grpSp>
        <p:nvGrpSpPr>
          <p:cNvPr id="249" name="组合 248"/>
          <p:cNvGrpSpPr/>
          <p:nvPr/>
        </p:nvGrpSpPr>
        <p:grpSpPr>
          <a:xfrm>
            <a:off x="1142976" y="1936847"/>
            <a:ext cx="4500631" cy="2644281"/>
            <a:chOff x="-32" y="3643314"/>
            <a:chExt cx="4500631" cy="2644281"/>
          </a:xfrm>
        </p:grpSpPr>
        <p:sp>
          <p:nvSpPr>
            <p:cNvPr id="206" name="Line 106"/>
            <p:cNvSpPr>
              <a:spLocks noChangeShapeType="1"/>
            </p:cNvSpPr>
            <p:nvPr/>
          </p:nvSpPr>
          <p:spPr bwMode="auto">
            <a:xfrm flipH="1">
              <a:off x="1314770" y="4015416"/>
              <a:ext cx="847629" cy="4580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7" name="Oval 107"/>
            <p:cNvSpPr>
              <a:spLocks noChangeArrowheads="1"/>
            </p:cNvSpPr>
            <p:nvPr/>
          </p:nvSpPr>
          <p:spPr bwMode="auto">
            <a:xfrm>
              <a:off x="2129749" y="3643314"/>
              <a:ext cx="469649" cy="479883"/>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8" name="Oval 108"/>
            <p:cNvSpPr>
              <a:spLocks noChangeArrowheads="1"/>
            </p:cNvSpPr>
            <p:nvPr/>
          </p:nvSpPr>
          <p:spPr bwMode="auto">
            <a:xfrm>
              <a:off x="867724" y="4329778"/>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9" name="Text Box 109"/>
            <p:cNvSpPr txBox="1">
              <a:spLocks noChangeArrowheads="1"/>
            </p:cNvSpPr>
            <p:nvPr/>
          </p:nvSpPr>
          <p:spPr bwMode="auto">
            <a:xfrm>
              <a:off x="961905" y="4429860"/>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12" name="Line 112"/>
            <p:cNvSpPr>
              <a:spLocks noChangeShapeType="1"/>
            </p:cNvSpPr>
            <p:nvPr/>
          </p:nvSpPr>
          <p:spPr bwMode="auto">
            <a:xfrm flipH="1">
              <a:off x="678106" y="4772451"/>
              <a:ext cx="298868" cy="2758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13" name="Text Box 113"/>
            <p:cNvSpPr txBox="1">
              <a:spLocks noChangeArrowheads="1"/>
            </p:cNvSpPr>
            <p:nvPr/>
          </p:nvSpPr>
          <p:spPr bwMode="auto">
            <a:xfrm>
              <a:off x="2220163" y="3743397"/>
              <a:ext cx="285054" cy="2656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20" name="Oval 120"/>
            <p:cNvSpPr>
              <a:spLocks noChangeArrowheads="1"/>
            </p:cNvSpPr>
            <p:nvPr/>
          </p:nvSpPr>
          <p:spPr bwMode="auto">
            <a:xfrm>
              <a:off x="1505643" y="4998278"/>
              <a:ext cx="469649" cy="479883"/>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1" name="Text Box 121"/>
            <p:cNvSpPr txBox="1">
              <a:spLocks noChangeArrowheads="1"/>
            </p:cNvSpPr>
            <p:nvPr/>
          </p:nvSpPr>
          <p:spPr bwMode="auto">
            <a:xfrm>
              <a:off x="1618660" y="5079114"/>
              <a:ext cx="285054" cy="2656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22" name="Oval 122"/>
            <p:cNvSpPr>
              <a:spLocks noChangeArrowheads="1"/>
            </p:cNvSpPr>
            <p:nvPr/>
          </p:nvSpPr>
          <p:spPr bwMode="auto">
            <a:xfrm>
              <a:off x="1204264" y="5805354"/>
              <a:ext cx="469649" cy="479883"/>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3" name="Text Box 123"/>
            <p:cNvSpPr txBox="1">
              <a:spLocks noChangeArrowheads="1"/>
            </p:cNvSpPr>
            <p:nvPr/>
          </p:nvSpPr>
          <p:spPr bwMode="auto">
            <a:xfrm>
              <a:off x="1317281" y="5905436"/>
              <a:ext cx="285054" cy="2656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24" name="Oval 124"/>
            <p:cNvSpPr>
              <a:spLocks noChangeArrowheads="1"/>
            </p:cNvSpPr>
            <p:nvPr/>
          </p:nvSpPr>
          <p:spPr bwMode="auto">
            <a:xfrm>
              <a:off x="1864787" y="5786107"/>
              <a:ext cx="469649" cy="479883"/>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5" name="Text Box 125"/>
            <p:cNvSpPr txBox="1">
              <a:spLocks noChangeArrowheads="1"/>
            </p:cNvSpPr>
            <p:nvPr/>
          </p:nvSpPr>
          <p:spPr bwMode="auto">
            <a:xfrm>
              <a:off x="1977804" y="5886190"/>
              <a:ext cx="285054" cy="2656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26" name="Line 126"/>
            <p:cNvSpPr>
              <a:spLocks noChangeShapeType="1"/>
            </p:cNvSpPr>
            <p:nvPr/>
          </p:nvSpPr>
          <p:spPr bwMode="auto">
            <a:xfrm flipH="1">
              <a:off x="1524479" y="5462764"/>
              <a:ext cx="141899" cy="349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7" name="Line 127"/>
            <p:cNvSpPr>
              <a:spLocks noChangeShapeType="1"/>
            </p:cNvSpPr>
            <p:nvPr/>
          </p:nvSpPr>
          <p:spPr bwMode="auto">
            <a:xfrm>
              <a:off x="1825859" y="5462764"/>
              <a:ext cx="141899" cy="349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8" name="Line 128"/>
            <p:cNvSpPr>
              <a:spLocks noChangeShapeType="1"/>
            </p:cNvSpPr>
            <p:nvPr/>
          </p:nvSpPr>
          <p:spPr bwMode="auto">
            <a:xfrm>
              <a:off x="1280865" y="4766035"/>
              <a:ext cx="298868" cy="2758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9" name="Oval 129"/>
            <p:cNvSpPr>
              <a:spLocks noChangeArrowheads="1"/>
            </p:cNvSpPr>
            <p:nvPr/>
          </p:nvSpPr>
          <p:spPr bwMode="auto">
            <a:xfrm>
              <a:off x="3393030" y="4304115"/>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0" name="Text Box 130"/>
            <p:cNvSpPr txBox="1">
              <a:spLocks noChangeArrowheads="1"/>
            </p:cNvSpPr>
            <p:nvPr/>
          </p:nvSpPr>
          <p:spPr bwMode="auto">
            <a:xfrm>
              <a:off x="3487211" y="4404198"/>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31" name="Oval 131"/>
            <p:cNvSpPr>
              <a:spLocks noChangeArrowheads="1"/>
            </p:cNvSpPr>
            <p:nvPr/>
          </p:nvSpPr>
          <p:spPr bwMode="auto">
            <a:xfrm>
              <a:off x="2826689" y="4973899"/>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2" name="Text Box 132"/>
            <p:cNvSpPr txBox="1">
              <a:spLocks noChangeArrowheads="1"/>
            </p:cNvSpPr>
            <p:nvPr/>
          </p:nvSpPr>
          <p:spPr bwMode="auto">
            <a:xfrm>
              <a:off x="2958542" y="5073981"/>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33" name="Line 133"/>
            <p:cNvSpPr>
              <a:spLocks noChangeShapeType="1"/>
            </p:cNvSpPr>
            <p:nvPr/>
          </p:nvSpPr>
          <p:spPr bwMode="auto">
            <a:xfrm flipH="1">
              <a:off x="3203413" y="4746788"/>
              <a:ext cx="298868" cy="2758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4" name="Oval 134"/>
            <p:cNvSpPr>
              <a:spLocks noChangeArrowheads="1"/>
            </p:cNvSpPr>
            <p:nvPr/>
          </p:nvSpPr>
          <p:spPr bwMode="auto">
            <a:xfrm>
              <a:off x="2525310" y="5780975"/>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5" name="Text Box 135"/>
            <p:cNvSpPr txBox="1">
              <a:spLocks noChangeArrowheads="1"/>
            </p:cNvSpPr>
            <p:nvPr/>
          </p:nvSpPr>
          <p:spPr bwMode="auto">
            <a:xfrm>
              <a:off x="2638327" y="5881057"/>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36" name="Line 136"/>
            <p:cNvSpPr>
              <a:spLocks noChangeShapeType="1"/>
            </p:cNvSpPr>
            <p:nvPr/>
          </p:nvSpPr>
          <p:spPr bwMode="auto">
            <a:xfrm flipH="1">
              <a:off x="2845525" y="5438384"/>
              <a:ext cx="141899" cy="349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7" name="Oval 137"/>
            <p:cNvSpPr>
              <a:spLocks noChangeArrowheads="1"/>
            </p:cNvSpPr>
            <p:nvPr/>
          </p:nvSpPr>
          <p:spPr bwMode="auto">
            <a:xfrm>
              <a:off x="4030950" y="4972616"/>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38" name="Text Box 138"/>
            <p:cNvSpPr txBox="1">
              <a:spLocks noChangeArrowheads="1"/>
            </p:cNvSpPr>
            <p:nvPr/>
          </p:nvSpPr>
          <p:spPr bwMode="auto">
            <a:xfrm>
              <a:off x="4162803" y="5072698"/>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39" name="Line 139"/>
            <p:cNvSpPr>
              <a:spLocks noChangeShapeType="1"/>
            </p:cNvSpPr>
            <p:nvPr/>
          </p:nvSpPr>
          <p:spPr bwMode="auto">
            <a:xfrm>
              <a:off x="3806171" y="4740373"/>
              <a:ext cx="298868" cy="2758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0" name="Line 140"/>
            <p:cNvSpPr>
              <a:spLocks noChangeShapeType="1"/>
            </p:cNvSpPr>
            <p:nvPr/>
          </p:nvSpPr>
          <p:spPr bwMode="auto">
            <a:xfrm>
              <a:off x="2561726" y="4019265"/>
              <a:ext cx="847629" cy="4580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1" name="Oval 7"/>
            <p:cNvSpPr>
              <a:spLocks noChangeArrowheads="1"/>
            </p:cNvSpPr>
            <p:nvPr/>
          </p:nvSpPr>
          <p:spPr bwMode="auto">
            <a:xfrm>
              <a:off x="301347" y="5000636"/>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2" name="Text Box 8"/>
            <p:cNvSpPr txBox="1">
              <a:spLocks noChangeArrowheads="1"/>
            </p:cNvSpPr>
            <p:nvPr/>
          </p:nvSpPr>
          <p:spPr bwMode="auto">
            <a:xfrm>
              <a:off x="414364" y="5081472"/>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43" name="Oval 11"/>
            <p:cNvSpPr>
              <a:spLocks noChangeArrowheads="1"/>
            </p:cNvSpPr>
            <p:nvPr/>
          </p:nvSpPr>
          <p:spPr bwMode="auto">
            <a:xfrm>
              <a:off x="-32" y="5807712"/>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4" name="Text Box 12"/>
            <p:cNvSpPr txBox="1">
              <a:spLocks noChangeArrowheads="1"/>
            </p:cNvSpPr>
            <p:nvPr/>
          </p:nvSpPr>
          <p:spPr bwMode="auto">
            <a:xfrm>
              <a:off x="112985" y="5888548"/>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45" name="Oval 13"/>
            <p:cNvSpPr>
              <a:spLocks noChangeArrowheads="1"/>
            </p:cNvSpPr>
            <p:nvPr/>
          </p:nvSpPr>
          <p:spPr bwMode="auto">
            <a:xfrm>
              <a:off x="660490" y="5788465"/>
              <a:ext cx="469649" cy="4798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6" name="Text Box 14"/>
            <p:cNvSpPr txBox="1">
              <a:spLocks noChangeArrowheads="1"/>
            </p:cNvSpPr>
            <p:nvPr/>
          </p:nvSpPr>
          <p:spPr bwMode="auto">
            <a:xfrm>
              <a:off x="792344" y="5869301"/>
              <a:ext cx="285054" cy="2656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47" name="Line 15"/>
            <p:cNvSpPr>
              <a:spLocks noChangeShapeType="1"/>
            </p:cNvSpPr>
            <p:nvPr/>
          </p:nvSpPr>
          <p:spPr bwMode="auto">
            <a:xfrm flipH="1">
              <a:off x="320183" y="5465122"/>
              <a:ext cx="141899" cy="349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8" name="Line 16"/>
            <p:cNvSpPr>
              <a:spLocks noChangeShapeType="1"/>
            </p:cNvSpPr>
            <p:nvPr/>
          </p:nvSpPr>
          <p:spPr bwMode="auto">
            <a:xfrm>
              <a:off x="621562" y="5465122"/>
              <a:ext cx="141899" cy="349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250" name="组合 249"/>
          <p:cNvGrpSpPr/>
          <p:nvPr/>
        </p:nvGrpSpPr>
        <p:grpSpPr>
          <a:xfrm>
            <a:off x="1462086" y="2007210"/>
            <a:ext cx="5786478" cy="1785950"/>
            <a:chOff x="3173657" y="785794"/>
            <a:chExt cx="5786478" cy="1785950"/>
          </a:xfrm>
        </p:grpSpPr>
        <p:sp>
          <p:nvSpPr>
            <p:cNvPr id="251" name="Oval 77"/>
            <p:cNvSpPr>
              <a:spLocks noChangeArrowheads="1"/>
            </p:cNvSpPr>
            <p:nvPr/>
          </p:nvSpPr>
          <p:spPr bwMode="auto">
            <a:xfrm>
              <a:off x="3173657" y="2091861"/>
              <a:ext cx="469649" cy="479883"/>
            </a:xfrm>
            <a:prstGeom prst="ellipse">
              <a:avLst/>
            </a:prstGeom>
            <a:solidFill>
              <a:schemeClr val="accent2">
                <a:lumMod val="60000"/>
                <a:lumOff val="40000"/>
                <a:alpha val="54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52" name="AutoShape 4"/>
            <p:cNvSpPr>
              <a:spLocks noChangeArrowheads="1"/>
            </p:cNvSpPr>
            <p:nvPr/>
          </p:nvSpPr>
          <p:spPr bwMode="auto">
            <a:xfrm>
              <a:off x="5531111" y="785794"/>
              <a:ext cx="3429024" cy="571504"/>
            </a:xfrm>
            <a:prstGeom prst="wedgeEllipseCallout">
              <a:avLst>
                <a:gd name="adj1" fmla="val -106228"/>
                <a:gd name="adj2" fmla="val 198080"/>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smtClean="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65250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199"/>
                                        </p:tgtEl>
                                      </p:cBhvr>
                                    </p:animEffect>
                                    <p:set>
                                      <p:cBhvr>
                                        <p:cTn id="12" dur="1" fill="hold">
                                          <p:stCondLst>
                                            <p:cond delay="499"/>
                                          </p:stCondLst>
                                        </p:cTn>
                                        <p:tgtEl>
                                          <p:spTgt spid="199"/>
                                        </p:tgtEl>
                                        <p:attrNameLst>
                                          <p:attrName>style.visibility</p:attrName>
                                        </p:attrNameLst>
                                      </p:cBhvr>
                                      <p:to>
                                        <p:strVal val="hidden"/>
                                      </p:to>
                                    </p:set>
                                  </p:childTnLst>
                                </p:cTn>
                              </p:par>
                            </p:childTnLst>
                          </p:cTn>
                        </p:par>
                        <p:par>
                          <p:cTn id="13" fill="hold">
                            <p:stCondLst>
                              <p:cond delay="500"/>
                            </p:stCondLst>
                            <p:childTnLst>
                              <p:par>
                                <p:cTn id="14" presetID="22" presetClass="exit" presetSubtype="4" fill="hold" nodeType="afterEffect">
                                  <p:stCondLst>
                                    <p:cond delay="0"/>
                                  </p:stCondLst>
                                  <p:childTnLst>
                                    <p:animEffect transition="out" filter="wipe(down)">
                                      <p:cBhvr>
                                        <p:cTn id="15" dur="500"/>
                                        <p:tgtEl>
                                          <p:spTgt spid="97333"/>
                                        </p:tgtEl>
                                      </p:cBhvr>
                                    </p:animEffect>
                                    <p:set>
                                      <p:cBhvr>
                                        <p:cTn id="16" dur="1" fill="hold">
                                          <p:stCondLst>
                                            <p:cond delay="499"/>
                                          </p:stCondLst>
                                        </p:cTn>
                                        <p:tgtEl>
                                          <p:spTgt spid="97333"/>
                                        </p:tgtEl>
                                        <p:attrNameLst>
                                          <p:attrName>style.visibility</p:attrName>
                                        </p:attrNameLst>
                                      </p:cBhvr>
                                      <p:to>
                                        <p:strVal val="hidden"/>
                                      </p:to>
                                    </p:set>
                                  </p:childTnLst>
                                </p:cTn>
                              </p:par>
                              <p:par>
                                <p:cTn id="17" presetID="22" presetClass="entr" presetSubtype="4" fill="hold" nodeType="withEffect">
                                  <p:stCondLst>
                                    <p:cond delay="0"/>
                                  </p:stCondLst>
                                  <p:childTnLst>
                                    <p:set>
                                      <p:cBhvr>
                                        <p:cTn id="18" dur="1" fill="hold">
                                          <p:stCondLst>
                                            <p:cond delay="0"/>
                                          </p:stCondLst>
                                        </p:cTn>
                                        <p:tgtEl>
                                          <p:spTgt spid="97282"/>
                                        </p:tgtEl>
                                        <p:attrNameLst>
                                          <p:attrName>style.visibility</p:attrName>
                                        </p:attrNameLst>
                                      </p:cBhvr>
                                      <p:to>
                                        <p:strVal val="visible"/>
                                      </p:to>
                                    </p:set>
                                    <p:animEffect transition="in" filter="wipe(down)">
                                      <p:cBhvr>
                                        <p:cTn id="19" dur="500"/>
                                        <p:tgtEl>
                                          <p:spTgt spid="9728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0"/>
                                        </p:tgtEl>
                                        <p:attrNameLst>
                                          <p:attrName>style.visibility</p:attrName>
                                        </p:attrNameLst>
                                      </p:cBhvr>
                                      <p:to>
                                        <p:strVal val="visible"/>
                                      </p:to>
                                    </p:set>
                                    <p:animEffect transition="in" filter="wipe(left)">
                                      <p:cBhvr>
                                        <p:cTn id="24" dur="500"/>
                                        <p:tgtEl>
                                          <p:spTgt spid="20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97282"/>
                                        </p:tgtEl>
                                      </p:cBhvr>
                                    </p:animEffect>
                                    <p:set>
                                      <p:cBhvr>
                                        <p:cTn id="29" dur="1" fill="hold">
                                          <p:stCondLst>
                                            <p:cond delay="499"/>
                                          </p:stCondLst>
                                        </p:cTn>
                                        <p:tgtEl>
                                          <p:spTgt spid="97282"/>
                                        </p:tgtEl>
                                        <p:attrNameLst>
                                          <p:attrName>style.visibility</p:attrName>
                                        </p:attrNameLst>
                                      </p:cBhvr>
                                      <p:to>
                                        <p:strVal val="hidden"/>
                                      </p:to>
                                    </p:set>
                                  </p:childTnLst>
                                </p:cTn>
                              </p:par>
                              <p:par>
                                <p:cTn id="30" presetID="22" presetClass="entr" presetSubtype="4" fill="hold" nodeType="withEffect">
                                  <p:stCondLst>
                                    <p:cond delay="0"/>
                                  </p:stCondLst>
                                  <p:childTnLst>
                                    <p:set>
                                      <p:cBhvr>
                                        <p:cTn id="31" dur="1" fill="hold">
                                          <p:stCondLst>
                                            <p:cond delay="0"/>
                                          </p:stCondLst>
                                        </p:cTn>
                                        <p:tgtEl>
                                          <p:spTgt spid="154"/>
                                        </p:tgtEl>
                                        <p:attrNameLst>
                                          <p:attrName>style.visibility</p:attrName>
                                        </p:attrNameLst>
                                      </p:cBhvr>
                                      <p:to>
                                        <p:strVal val="visible"/>
                                      </p:to>
                                    </p:set>
                                    <p:animEffect transition="in" filter="wipe(down)">
                                      <p:cBhvr>
                                        <p:cTn id="32" dur="500"/>
                                        <p:tgtEl>
                                          <p:spTgt spid="1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154"/>
                                        </p:tgtEl>
                                      </p:cBhvr>
                                    </p:animEffect>
                                    <p:set>
                                      <p:cBhvr>
                                        <p:cTn id="37" dur="1" fill="hold">
                                          <p:stCondLst>
                                            <p:cond delay="499"/>
                                          </p:stCondLst>
                                        </p:cTn>
                                        <p:tgtEl>
                                          <p:spTgt spid="154"/>
                                        </p:tgtEl>
                                        <p:attrNameLst>
                                          <p:attrName>style.visibility</p:attrName>
                                        </p:attrNameLst>
                                      </p:cBhvr>
                                      <p:to>
                                        <p:strVal val="hidden"/>
                                      </p:to>
                                    </p:set>
                                  </p:childTnLst>
                                </p:cTn>
                              </p:par>
                              <p:par>
                                <p:cTn id="38" presetID="22" presetClass="entr" presetSubtype="4" fill="hold" nodeType="withEffect">
                                  <p:stCondLst>
                                    <p:cond delay="0"/>
                                  </p:stCondLst>
                                  <p:childTnLst>
                                    <p:set>
                                      <p:cBhvr>
                                        <p:cTn id="39" dur="1" fill="hold">
                                          <p:stCondLst>
                                            <p:cond delay="0"/>
                                          </p:stCondLst>
                                        </p:cTn>
                                        <p:tgtEl>
                                          <p:spTgt spid="249"/>
                                        </p:tgtEl>
                                        <p:attrNameLst>
                                          <p:attrName>style.visibility</p:attrName>
                                        </p:attrNameLst>
                                      </p:cBhvr>
                                      <p:to>
                                        <p:strVal val="visible"/>
                                      </p:to>
                                    </p:set>
                                    <p:animEffect transition="in" filter="wipe(down)">
                                      <p:cBhvr>
                                        <p:cTn id="40" dur="500"/>
                                        <p:tgtEl>
                                          <p:spTgt spid="2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2" fill="hold" nodeType="clickEffect">
                                  <p:stCondLst>
                                    <p:cond delay="0"/>
                                  </p:stCondLst>
                                  <p:childTnLst>
                                    <p:animEffect transition="out" filter="wipe(right)">
                                      <p:cBhvr>
                                        <p:cTn id="44" dur="500"/>
                                        <p:tgtEl>
                                          <p:spTgt spid="200"/>
                                        </p:tgtEl>
                                      </p:cBhvr>
                                    </p:animEffect>
                                    <p:set>
                                      <p:cBhvr>
                                        <p:cTn id="45" dur="1" fill="hold">
                                          <p:stCondLst>
                                            <p:cond delay="499"/>
                                          </p:stCondLst>
                                        </p:cTn>
                                        <p:tgtEl>
                                          <p:spTgt spid="200"/>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50"/>
                                        </p:tgtEl>
                                        <p:attrNameLst>
                                          <p:attrName>style.visibility</p:attrName>
                                        </p:attrNameLst>
                                      </p:cBhvr>
                                      <p:to>
                                        <p:strVal val="visible"/>
                                      </p:to>
                                    </p:set>
                                    <p:animEffect transition="in" filter="wipe(left)">
                                      <p:cBhvr>
                                        <p:cTn id="49" dur="500"/>
                                        <p:tgtEl>
                                          <p:spTgt spid="25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249"/>
                                        </p:tgtEl>
                                      </p:cBhvr>
                                    </p:animEffect>
                                    <p:set>
                                      <p:cBhvr>
                                        <p:cTn id="54" dur="1" fill="hold">
                                          <p:stCondLst>
                                            <p:cond delay="499"/>
                                          </p:stCondLst>
                                        </p:cTn>
                                        <p:tgtEl>
                                          <p:spTgt spid="249"/>
                                        </p:tgtEl>
                                        <p:attrNameLst>
                                          <p:attrName>style.visibility</p:attrName>
                                        </p:attrNameLst>
                                      </p:cBhvr>
                                      <p:to>
                                        <p:strVal val="hidden"/>
                                      </p:to>
                                    </p:set>
                                  </p:childTnLst>
                                </p:cTn>
                              </p:par>
                              <p:par>
                                <p:cTn id="55" presetID="22" presetClass="entr" presetSubtype="4" fill="hold" nodeType="withEffect">
                                  <p:stCondLst>
                                    <p:cond delay="0"/>
                                  </p:stCondLst>
                                  <p:childTnLst>
                                    <p:set>
                                      <p:cBhvr>
                                        <p:cTn id="56" dur="1" fill="hold">
                                          <p:stCondLst>
                                            <p:cond delay="0"/>
                                          </p:stCondLst>
                                        </p:cTn>
                                        <p:tgtEl>
                                          <p:spTgt spid="159"/>
                                        </p:tgtEl>
                                        <p:attrNameLst>
                                          <p:attrName>style.visibility</p:attrName>
                                        </p:attrNameLst>
                                      </p:cBhvr>
                                      <p:to>
                                        <p:strVal val="visible"/>
                                      </p:to>
                                    </p:set>
                                    <p:animEffect transition="in" filter="wipe(down)">
                                      <p:cBhvr>
                                        <p:cTn id="5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3317" name="Text Box 2"/>
          <p:cNvSpPr txBox="1">
            <a:spLocks noChangeArrowheads="1"/>
          </p:cNvSpPr>
          <p:nvPr/>
        </p:nvSpPr>
        <p:spPr bwMode="auto">
          <a:xfrm>
            <a:off x="5658502"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12" name="矩形 11"/>
          <p:cNvSpPr/>
          <p:nvPr/>
        </p:nvSpPr>
        <p:spPr>
          <a:xfrm>
            <a:off x="550853" y="1821555"/>
            <a:ext cx="2714644" cy="461665"/>
          </a:xfrm>
          <a:prstGeom prst="rect">
            <a:avLst/>
          </a:prstGeom>
        </p:spPr>
        <p:txBody>
          <a:bodyPr wrap="square">
            <a:spAutoFit/>
          </a:bodyPr>
          <a:lstStyle/>
          <a:p>
            <a:r>
              <a:rPr lang="en-US" altLang="zh-CN" sz="2400" b="1" dirty="0" smtClean="0">
                <a:solidFill>
                  <a:srgbClr val="0000FF"/>
                </a:solidFill>
                <a:sym typeface="Wingdings" pitchFamily="2" charset="2"/>
              </a:rPr>
              <a:t></a:t>
            </a:r>
            <a:r>
              <a:rPr lang="en-US" altLang="zh-CN" sz="2400" b="1" dirty="0" smtClean="0"/>
              <a:t> </a:t>
            </a:r>
            <a:r>
              <a:rPr lang="zh-CN" altLang="en-US" sz="2400" b="1" dirty="0" smtClean="0"/>
              <a:t>堆的意义与定义</a:t>
            </a:r>
            <a:endParaRPr lang="en-US" altLang="zh-CN" sz="2400" b="1" dirty="0" smtClean="0"/>
          </a:p>
        </p:txBody>
      </p:sp>
      <p:sp>
        <p:nvSpPr>
          <p:cNvPr id="5" name="矩形 4"/>
          <p:cNvSpPr/>
          <p:nvPr/>
        </p:nvSpPr>
        <p:spPr>
          <a:xfrm>
            <a:off x="500034" y="635159"/>
            <a:ext cx="4410076" cy="584775"/>
          </a:xfrm>
          <a:prstGeom prst="rect">
            <a:avLst/>
          </a:prstGeom>
        </p:spPr>
        <p:txBody>
          <a:bodyPr wrap="square">
            <a:spAutoFit/>
          </a:bodyPr>
          <a:lstStyle/>
          <a:p>
            <a:r>
              <a:rPr lang="en-US" altLang="zh-CN" sz="3200" b="1" dirty="0" smtClean="0">
                <a:solidFill>
                  <a:srgbClr val="0000FF"/>
                </a:solidFill>
                <a:sym typeface="Wingdings" pitchFamily="2" charset="2"/>
              </a:rPr>
              <a:t></a:t>
            </a:r>
            <a:r>
              <a:rPr lang="zh-CN" altLang="en-US" sz="3200" b="1" dirty="0" smtClean="0">
                <a:solidFill>
                  <a:srgbClr val="0000FF"/>
                </a:solidFill>
              </a:rPr>
              <a:t>堆（</a:t>
            </a:r>
            <a:r>
              <a:rPr lang="en-US" altLang="zh-CN" sz="3200" b="1" dirty="0" smtClean="0">
                <a:solidFill>
                  <a:srgbClr val="0000FF"/>
                </a:solidFill>
              </a:rPr>
              <a:t>Heap</a:t>
            </a:r>
            <a:r>
              <a:rPr lang="zh-CN" altLang="en-US" sz="3200" b="1" dirty="0" smtClean="0">
                <a:solidFill>
                  <a:srgbClr val="0000FF"/>
                </a:solidFill>
              </a:rPr>
              <a:t>）</a:t>
            </a:r>
            <a:r>
              <a:rPr lang="zh-CN" altLang="en-US" sz="3200" b="1" dirty="0" smtClean="0"/>
              <a:t>及其操作</a:t>
            </a:r>
            <a:endParaRPr lang="zh-CN" altLang="en-US" sz="3200" b="1" dirty="0"/>
          </a:p>
        </p:txBody>
      </p:sp>
      <p:sp>
        <p:nvSpPr>
          <p:cNvPr id="8" name="AutoShape 88" descr="再生纸"/>
          <p:cNvSpPr>
            <a:spLocks noChangeArrowheads="1"/>
          </p:cNvSpPr>
          <p:nvPr/>
        </p:nvSpPr>
        <p:spPr bwMode="auto">
          <a:xfrm>
            <a:off x="500034" y="2420888"/>
            <a:ext cx="8176422" cy="1911561"/>
          </a:xfrm>
          <a:prstGeom prst="roundRect">
            <a:avLst>
              <a:gd name="adj" fmla="val 10903"/>
            </a:avLst>
          </a:prstGeom>
          <a:blipFill dpi="0" rotWithShape="0">
            <a:blip r:embed="rId2"/>
            <a:srcRect/>
            <a:tile tx="0" ty="0" sx="100000" sy="100000" flip="none" algn="tl"/>
          </a:blipFill>
          <a:ln w="25400">
            <a:noFill/>
            <a:round/>
            <a:headEnd/>
            <a:tailEnd/>
          </a:ln>
          <a:effectLst>
            <a:outerShdw dist="107763" dir="2700000" algn="ctr" rotWithShape="0">
              <a:schemeClr val="bg2"/>
            </a:outerShdw>
          </a:effectLst>
        </p:spPr>
        <p:txBody>
          <a:bodyPr anchor="ctr"/>
          <a:lstStyle/>
          <a:p>
            <a:r>
              <a:rPr lang="en-US" altLang="zh-CN" sz="2400" b="1" dirty="0" smtClean="0"/>
              <a:t>【</a:t>
            </a:r>
            <a:r>
              <a:rPr lang="zh-CN" altLang="en-US" sz="2400" b="1" dirty="0" smtClean="0"/>
              <a:t>定义</a:t>
            </a:r>
            <a:r>
              <a:rPr lang="en-US" altLang="zh-CN" sz="2400" b="1" dirty="0" smtClean="0"/>
              <a:t>】</a:t>
            </a:r>
            <a:r>
              <a:rPr lang="zh-CN" altLang="en-US" sz="2400" b="1" dirty="0" smtClean="0"/>
              <a:t> “</a:t>
            </a:r>
            <a:r>
              <a:rPr lang="zh-CN" altLang="en-US" sz="2400" b="1" dirty="0" smtClean="0">
                <a:solidFill>
                  <a:srgbClr val="0000FF"/>
                </a:solidFill>
              </a:rPr>
              <a:t>优先队列</a:t>
            </a:r>
            <a:r>
              <a:rPr lang="zh-CN" altLang="en-US" sz="2400" b="1" dirty="0" smtClean="0"/>
              <a:t>” （</a:t>
            </a:r>
            <a:r>
              <a:rPr lang="en-US" sz="2400" b="1" dirty="0" smtClean="0"/>
              <a:t>Priority Queue</a:t>
            </a:r>
            <a:r>
              <a:rPr lang="zh-CN" altLang="en-US" sz="2400" b="1" dirty="0" smtClean="0"/>
              <a:t>）是特殊的“</a:t>
            </a:r>
            <a:r>
              <a:rPr lang="zh-CN" altLang="en-US" sz="2400" b="1" dirty="0" smtClean="0">
                <a:solidFill>
                  <a:srgbClr val="0000FF"/>
                </a:solidFill>
              </a:rPr>
              <a:t>队列”</a:t>
            </a:r>
            <a:r>
              <a:rPr lang="zh-CN" altLang="en-US" sz="2400" b="1" dirty="0" smtClean="0"/>
              <a:t>，从堆中取出元素的顺序是依照元素的</a:t>
            </a:r>
            <a:r>
              <a:rPr lang="zh-CN" altLang="en-US" sz="2400" b="1" dirty="0" smtClean="0">
                <a:solidFill>
                  <a:srgbClr val="0000FF"/>
                </a:solidFill>
              </a:rPr>
              <a:t>优先权（关键字）</a:t>
            </a:r>
            <a:r>
              <a:rPr lang="zh-CN" altLang="en-US" sz="2400" b="1" dirty="0" smtClean="0"/>
              <a:t>大小，而不是元素进入队列的先后顺序。采用完全二叉树存储的优先队列 称为</a:t>
            </a:r>
            <a:r>
              <a:rPr lang="zh-CN" altLang="en-US" sz="2400" b="1" dirty="0" smtClean="0">
                <a:solidFill>
                  <a:srgbClr val="0000FF"/>
                </a:solidFill>
              </a:rPr>
              <a:t>堆</a:t>
            </a:r>
            <a:r>
              <a:rPr lang="zh-CN" altLang="en-US" sz="2400" b="1" dirty="0" smtClean="0"/>
              <a:t>（</a:t>
            </a:r>
            <a:r>
              <a:rPr lang="en-US" sz="2400" b="1" dirty="0" smtClean="0"/>
              <a:t>Heap</a:t>
            </a:r>
            <a:r>
              <a:rPr lang="zh-CN" altLang="en-US" sz="2400" b="1" dirty="0" smtClean="0"/>
              <a:t>）。</a:t>
            </a:r>
            <a:endParaRPr lang="zh-CN" altLang="en-US" sz="2400" b="1" dirty="0"/>
          </a:p>
        </p:txBody>
      </p:sp>
      <p:sp>
        <p:nvSpPr>
          <p:cNvPr id="2" name="矩形 1"/>
          <p:cNvSpPr/>
          <p:nvPr/>
        </p:nvSpPr>
        <p:spPr>
          <a:xfrm>
            <a:off x="3007776" y="1185016"/>
            <a:ext cx="5301451" cy="461665"/>
          </a:xfrm>
          <a:prstGeom prst="rect">
            <a:avLst/>
          </a:prstGeom>
        </p:spPr>
        <p:txBody>
          <a:bodyPr wrap="none">
            <a:spAutoFit/>
          </a:bodyPr>
          <a:lstStyle/>
          <a:p>
            <a:pPr algn="r">
              <a:defRPr/>
            </a:pPr>
            <a:r>
              <a:rPr lang="en-US" altLang="zh-CN" sz="2400" b="1" dirty="0"/>
              <a:t>—— </a:t>
            </a:r>
            <a:r>
              <a:rPr lang="zh-CN" altLang="en-US" sz="2400" b="1" dirty="0"/>
              <a:t>删除具有最高</a:t>
            </a:r>
            <a:r>
              <a:rPr lang="en-US" altLang="zh-CN" sz="2400" b="1" dirty="0"/>
              <a:t>/</a:t>
            </a:r>
            <a:r>
              <a:rPr lang="zh-CN" altLang="en-US" sz="2400" b="1" dirty="0"/>
              <a:t>最低优先级的元素</a:t>
            </a:r>
            <a:endParaRPr lang="zh-CN" altLang="en-US" sz="2400" dirty="0"/>
          </a:p>
        </p:txBody>
      </p:sp>
    </p:spTree>
    <p:extLst>
      <p:ext uri="{BB962C8B-B14F-4D97-AF65-F5344CB8AC3E}">
        <p14:creationId xmlns:p14="http://schemas.microsoft.com/office/powerpoint/2010/main" val="218765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85918" y="2178119"/>
            <a:ext cx="6715172" cy="3123089"/>
            <a:chOff x="1785918" y="1520357"/>
            <a:chExt cx="6715172" cy="3123089"/>
          </a:xfrm>
        </p:grpSpPr>
        <p:grpSp>
          <p:nvGrpSpPr>
            <p:cNvPr id="2" name="Group 2"/>
            <p:cNvGrpSpPr>
              <a:grpSpLocks/>
            </p:cNvGrpSpPr>
            <p:nvPr/>
          </p:nvGrpSpPr>
          <p:grpSpPr bwMode="auto">
            <a:xfrm>
              <a:off x="1785918" y="2000240"/>
              <a:ext cx="4500594" cy="2643206"/>
              <a:chOff x="2039" y="10176"/>
              <a:chExt cx="3584" cy="2060"/>
            </a:xfrm>
          </p:grpSpPr>
          <p:sp>
            <p:nvSpPr>
              <p:cNvPr id="3" name="Line 3"/>
              <p:cNvSpPr>
                <a:spLocks noChangeShapeType="1"/>
              </p:cNvSpPr>
              <p:nvPr/>
            </p:nvSpPr>
            <p:spPr bwMode="auto">
              <a:xfrm flipH="1">
                <a:off x="3086" y="10466"/>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4" name="Oval 4"/>
              <p:cNvSpPr>
                <a:spLocks noChangeArrowheads="1"/>
              </p:cNvSpPr>
              <p:nvPr/>
            </p:nvSpPr>
            <p:spPr bwMode="auto">
              <a:xfrm>
                <a:off x="3735" y="1017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 name="Oval 5"/>
              <p:cNvSpPr>
                <a:spLocks noChangeArrowheads="1"/>
              </p:cNvSpPr>
              <p:nvPr/>
            </p:nvSpPr>
            <p:spPr bwMode="auto">
              <a:xfrm>
                <a:off x="2730" y="10711"/>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 name="Text Box 6"/>
              <p:cNvSpPr txBox="1">
                <a:spLocks noChangeArrowheads="1"/>
              </p:cNvSpPr>
              <p:nvPr/>
            </p:nvSpPr>
            <p:spPr bwMode="auto">
              <a:xfrm>
                <a:off x="2805" y="10789"/>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 name="Oval 7"/>
              <p:cNvSpPr>
                <a:spLocks noChangeArrowheads="1"/>
              </p:cNvSpPr>
              <p:nvPr/>
            </p:nvSpPr>
            <p:spPr bwMode="auto">
              <a:xfrm>
                <a:off x="2279" y="11233"/>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 name="Text Box 8"/>
              <p:cNvSpPr txBox="1">
                <a:spLocks noChangeArrowheads="1"/>
              </p:cNvSpPr>
              <p:nvPr/>
            </p:nvSpPr>
            <p:spPr bwMode="auto">
              <a:xfrm>
                <a:off x="2384" y="11281"/>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 name="Line 9"/>
              <p:cNvSpPr>
                <a:spLocks noChangeShapeType="1"/>
              </p:cNvSpPr>
              <p:nvPr/>
            </p:nvSpPr>
            <p:spPr bwMode="auto">
              <a:xfrm flipH="1">
                <a:off x="2579" y="1105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 name="Text Box 10"/>
              <p:cNvSpPr txBox="1">
                <a:spLocks noChangeArrowheads="1"/>
              </p:cNvSpPr>
              <p:nvPr/>
            </p:nvSpPr>
            <p:spPr bwMode="auto">
              <a:xfrm>
                <a:off x="3807" y="1025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 name="Oval 11"/>
              <p:cNvSpPr>
                <a:spLocks noChangeArrowheads="1"/>
              </p:cNvSpPr>
              <p:nvPr/>
            </p:nvSpPr>
            <p:spPr bwMode="auto">
              <a:xfrm>
                <a:off x="2039" y="11862"/>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 name="Text Box 12"/>
              <p:cNvSpPr txBox="1">
                <a:spLocks noChangeArrowheads="1"/>
              </p:cNvSpPr>
              <p:nvPr/>
            </p:nvSpPr>
            <p:spPr bwMode="auto">
              <a:xfrm>
                <a:off x="2129" y="11925"/>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3" name="Oval 13"/>
              <p:cNvSpPr>
                <a:spLocks noChangeArrowheads="1"/>
              </p:cNvSpPr>
              <p:nvPr/>
            </p:nvSpPr>
            <p:spPr bwMode="auto">
              <a:xfrm>
                <a:off x="2565" y="11847"/>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 name="Text Box 14"/>
              <p:cNvSpPr txBox="1">
                <a:spLocks noChangeArrowheads="1"/>
              </p:cNvSpPr>
              <p:nvPr/>
            </p:nvSpPr>
            <p:spPr bwMode="auto">
              <a:xfrm>
                <a:off x="2655" y="11910"/>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5" name="Line 15"/>
              <p:cNvSpPr>
                <a:spLocks noChangeShapeType="1"/>
              </p:cNvSpPr>
              <p:nvPr/>
            </p:nvSpPr>
            <p:spPr bwMode="auto">
              <a:xfrm flipH="1">
                <a:off x="2294" y="1159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6" name="Line 16"/>
              <p:cNvSpPr>
                <a:spLocks noChangeShapeType="1"/>
              </p:cNvSpPr>
              <p:nvPr/>
            </p:nvSpPr>
            <p:spPr bwMode="auto">
              <a:xfrm>
                <a:off x="2534" y="1159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7" name="Oval 17"/>
              <p:cNvSpPr>
                <a:spLocks noChangeArrowheads="1"/>
              </p:cNvSpPr>
              <p:nvPr/>
            </p:nvSpPr>
            <p:spPr bwMode="auto">
              <a:xfrm>
                <a:off x="3238" y="11232"/>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8" name="Text Box 18"/>
              <p:cNvSpPr txBox="1">
                <a:spLocks noChangeArrowheads="1"/>
              </p:cNvSpPr>
              <p:nvPr/>
            </p:nvSpPr>
            <p:spPr bwMode="auto">
              <a:xfrm>
                <a:off x="3328" y="11295"/>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9" name="Oval 19"/>
              <p:cNvSpPr>
                <a:spLocks noChangeArrowheads="1"/>
              </p:cNvSpPr>
              <p:nvPr/>
            </p:nvSpPr>
            <p:spPr bwMode="auto">
              <a:xfrm>
                <a:off x="2998" y="1186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 name="Text Box 20"/>
              <p:cNvSpPr txBox="1">
                <a:spLocks noChangeArrowheads="1"/>
              </p:cNvSpPr>
              <p:nvPr/>
            </p:nvSpPr>
            <p:spPr bwMode="auto">
              <a:xfrm>
                <a:off x="3088" y="1193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1" name="Oval 21"/>
              <p:cNvSpPr>
                <a:spLocks noChangeArrowheads="1"/>
              </p:cNvSpPr>
              <p:nvPr/>
            </p:nvSpPr>
            <p:spPr bwMode="auto">
              <a:xfrm>
                <a:off x="3524" y="1184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2" name="Text Box 22"/>
              <p:cNvSpPr txBox="1">
                <a:spLocks noChangeArrowheads="1"/>
              </p:cNvSpPr>
              <p:nvPr/>
            </p:nvSpPr>
            <p:spPr bwMode="auto">
              <a:xfrm>
                <a:off x="3614" y="1192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3" name="Line 23"/>
              <p:cNvSpPr>
                <a:spLocks noChangeShapeType="1"/>
              </p:cNvSpPr>
              <p:nvPr/>
            </p:nvSpPr>
            <p:spPr bwMode="auto">
              <a:xfrm flipH="1">
                <a:off x="3253" y="1159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4" name="Line 24"/>
              <p:cNvSpPr>
                <a:spLocks noChangeShapeType="1"/>
              </p:cNvSpPr>
              <p:nvPr/>
            </p:nvSpPr>
            <p:spPr bwMode="auto">
              <a:xfrm>
                <a:off x="3493" y="1159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5" name="Line 25"/>
              <p:cNvSpPr>
                <a:spLocks noChangeShapeType="1"/>
              </p:cNvSpPr>
              <p:nvPr/>
            </p:nvSpPr>
            <p:spPr bwMode="auto">
              <a:xfrm>
                <a:off x="3059" y="1105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6" name="Oval 26"/>
              <p:cNvSpPr>
                <a:spLocks noChangeArrowheads="1"/>
              </p:cNvSpPr>
              <p:nvPr/>
            </p:nvSpPr>
            <p:spPr bwMode="auto">
              <a:xfrm>
                <a:off x="4741" y="10691"/>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7" name="Text Box 27"/>
              <p:cNvSpPr txBox="1">
                <a:spLocks noChangeArrowheads="1"/>
              </p:cNvSpPr>
              <p:nvPr/>
            </p:nvSpPr>
            <p:spPr bwMode="auto">
              <a:xfrm>
                <a:off x="4816" y="10769"/>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28" name="Oval 28"/>
              <p:cNvSpPr>
                <a:spLocks noChangeArrowheads="1"/>
              </p:cNvSpPr>
              <p:nvPr/>
            </p:nvSpPr>
            <p:spPr bwMode="auto">
              <a:xfrm>
                <a:off x="4290" y="11213"/>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9" name="Text Box 29"/>
              <p:cNvSpPr txBox="1">
                <a:spLocks noChangeArrowheads="1"/>
              </p:cNvSpPr>
              <p:nvPr/>
            </p:nvSpPr>
            <p:spPr bwMode="auto">
              <a:xfrm>
                <a:off x="4395" y="11291"/>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30" name="Line 30"/>
              <p:cNvSpPr>
                <a:spLocks noChangeShapeType="1"/>
              </p:cNvSpPr>
              <p:nvPr/>
            </p:nvSpPr>
            <p:spPr bwMode="auto">
              <a:xfrm flipH="1">
                <a:off x="4590" y="1103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1" name="Oval 31"/>
              <p:cNvSpPr>
                <a:spLocks noChangeArrowheads="1"/>
              </p:cNvSpPr>
              <p:nvPr/>
            </p:nvSpPr>
            <p:spPr bwMode="auto">
              <a:xfrm>
                <a:off x="4050" y="11842"/>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2" name="Text Box 32"/>
              <p:cNvSpPr txBox="1">
                <a:spLocks noChangeArrowheads="1"/>
              </p:cNvSpPr>
              <p:nvPr/>
            </p:nvSpPr>
            <p:spPr bwMode="auto">
              <a:xfrm>
                <a:off x="4140" y="11920"/>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33" name="Line 33"/>
              <p:cNvSpPr>
                <a:spLocks noChangeShapeType="1"/>
              </p:cNvSpPr>
              <p:nvPr/>
            </p:nvSpPr>
            <p:spPr bwMode="auto">
              <a:xfrm flipH="1">
                <a:off x="4305" y="11575"/>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4" name="Oval 34"/>
              <p:cNvSpPr>
                <a:spLocks noChangeArrowheads="1"/>
              </p:cNvSpPr>
              <p:nvPr/>
            </p:nvSpPr>
            <p:spPr bwMode="auto">
              <a:xfrm>
                <a:off x="5249" y="11212"/>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5" name="Text Box 35"/>
              <p:cNvSpPr txBox="1">
                <a:spLocks noChangeArrowheads="1"/>
              </p:cNvSpPr>
              <p:nvPr/>
            </p:nvSpPr>
            <p:spPr bwMode="auto">
              <a:xfrm>
                <a:off x="5354" y="11290"/>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36" name="Line 36"/>
              <p:cNvSpPr>
                <a:spLocks noChangeShapeType="1"/>
              </p:cNvSpPr>
              <p:nvPr/>
            </p:nvSpPr>
            <p:spPr bwMode="auto">
              <a:xfrm>
                <a:off x="5070" y="1103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7" name="Line 37"/>
              <p:cNvSpPr>
                <a:spLocks noChangeShapeType="1"/>
              </p:cNvSpPr>
              <p:nvPr/>
            </p:nvSpPr>
            <p:spPr bwMode="auto">
              <a:xfrm>
                <a:off x="4079" y="10469"/>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41" name="AutoShape 4"/>
            <p:cNvSpPr>
              <a:spLocks noChangeArrowheads="1"/>
            </p:cNvSpPr>
            <p:nvPr/>
          </p:nvSpPr>
          <p:spPr bwMode="auto">
            <a:xfrm>
              <a:off x="5605491" y="1520357"/>
              <a:ext cx="2895599" cy="714372"/>
            </a:xfrm>
            <a:prstGeom prst="wedgeEllipseCallout">
              <a:avLst>
                <a:gd name="adj1" fmla="val -49262"/>
                <a:gd name="adj2" fmla="val 124668"/>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cxnSp>
          <p:nvCxnSpPr>
            <p:cNvPr id="42" name="直接箭头连接符 41"/>
            <p:cNvCxnSpPr/>
            <p:nvPr/>
          </p:nvCxnSpPr>
          <p:spPr bwMode="auto">
            <a:xfrm flipV="1">
              <a:off x="4786314" y="2928934"/>
              <a:ext cx="357190" cy="333920"/>
            </a:xfrm>
            <a:prstGeom prst="straightConnector1">
              <a:avLst/>
            </a:prstGeom>
            <a:solidFill>
              <a:schemeClr val="accent1"/>
            </a:solidFill>
            <a:ln w="25400" cap="flat" cmpd="sng" algn="ctr">
              <a:solidFill>
                <a:srgbClr val="0000FF"/>
              </a:solidFill>
              <a:prstDash val="sysDot"/>
              <a:round/>
              <a:headEnd type="arrow"/>
              <a:tailEnd type="arrow"/>
            </a:ln>
            <a:effectLst/>
          </p:spPr>
        </p:cxnSp>
      </p:grpSp>
      <p:sp>
        <p:nvSpPr>
          <p:cNvPr id="45"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46"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堆的建立</a:t>
            </a:r>
            <a:endParaRPr kumimoji="1" lang="en-US" altLang="zh-CN" dirty="0" smtClean="0">
              <a:solidFill>
                <a:srgbClr val="000000"/>
              </a:solidFill>
              <a:sym typeface="Webdings" pitchFamily="18" charset="2"/>
            </a:endParaRPr>
          </a:p>
        </p:txBody>
      </p:sp>
      <p:grpSp>
        <p:nvGrpSpPr>
          <p:cNvPr id="47" name="组合 46"/>
          <p:cNvGrpSpPr/>
          <p:nvPr/>
        </p:nvGrpSpPr>
        <p:grpSpPr>
          <a:xfrm>
            <a:off x="642910" y="1943622"/>
            <a:ext cx="5643602" cy="3357586"/>
            <a:chOff x="1142976" y="1142984"/>
            <a:chExt cx="5643602" cy="3357586"/>
          </a:xfrm>
        </p:grpSpPr>
        <p:grpSp>
          <p:nvGrpSpPr>
            <p:cNvPr id="48" name="Group 54"/>
            <p:cNvGrpSpPr>
              <a:grpSpLocks/>
            </p:cNvGrpSpPr>
            <p:nvPr/>
          </p:nvGrpSpPr>
          <p:grpSpPr bwMode="auto">
            <a:xfrm>
              <a:off x="2285987" y="1857364"/>
              <a:ext cx="4500596" cy="2643206"/>
              <a:chOff x="6316" y="10205"/>
              <a:chExt cx="3584" cy="2060"/>
            </a:xfrm>
          </p:grpSpPr>
          <p:sp>
            <p:nvSpPr>
              <p:cNvPr id="52" name="Line 55"/>
              <p:cNvSpPr>
                <a:spLocks noChangeShapeType="1"/>
              </p:cNvSpPr>
              <p:nvPr/>
            </p:nvSpPr>
            <p:spPr bwMode="auto">
              <a:xfrm flipH="1">
                <a:off x="7363" y="10495"/>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3" name="Oval 56"/>
              <p:cNvSpPr>
                <a:spLocks noChangeArrowheads="1"/>
              </p:cNvSpPr>
              <p:nvPr/>
            </p:nvSpPr>
            <p:spPr bwMode="auto">
              <a:xfrm>
                <a:off x="8012" y="10205"/>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4" name="Oval 57"/>
              <p:cNvSpPr>
                <a:spLocks noChangeArrowheads="1"/>
              </p:cNvSpPr>
              <p:nvPr/>
            </p:nvSpPr>
            <p:spPr bwMode="auto">
              <a:xfrm>
                <a:off x="7007" y="10740"/>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5" name="Text Box 58"/>
              <p:cNvSpPr txBox="1">
                <a:spLocks noChangeArrowheads="1"/>
              </p:cNvSpPr>
              <p:nvPr/>
            </p:nvSpPr>
            <p:spPr bwMode="auto">
              <a:xfrm>
                <a:off x="7082" y="10818"/>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56" name="Oval 59"/>
              <p:cNvSpPr>
                <a:spLocks noChangeArrowheads="1"/>
              </p:cNvSpPr>
              <p:nvPr/>
            </p:nvSpPr>
            <p:spPr bwMode="auto">
              <a:xfrm>
                <a:off x="6556" y="11262"/>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7" name="Text Box 60"/>
              <p:cNvSpPr txBox="1">
                <a:spLocks noChangeArrowheads="1"/>
              </p:cNvSpPr>
              <p:nvPr/>
            </p:nvSpPr>
            <p:spPr bwMode="auto">
              <a:xfrm>
                <a:off x="6661" y="11310"/>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58" name="Line 61"/>
              <p:cNvSpPr>
                <a:spLocks noChangeShapeType="1"/>
              </p:cNvSpPr>
              <p:nvPr/>
            </p:nvSpPr>
            <p:spPr bwMode="auto">
              <a:xfrm flipH="1">
                <a:off x="6856" y="11085"/>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9" name="Text Box 62"/>
              <p:cNvSpPr txBox="1">
                <a:spLocks noChangeArrowheads="1"/>
              </p:cNvSpPr>
              <p:nvPr/>
            </p:nvSpPr>
            <p:spPr bwMode="auto">
              <a:xfrm>
                <a:off x="8084" y="10283"/>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60" name="Oval 63"/>
              <p:cNvSpPr>
                <a:spLocks noChangeArrowheads="1"/>
              </p:cNvSpPr>
              <p:nvPr/>
            </p:nvSpPr>
            <p:spPr bwMode="auto">
              <a:xfrm>
                <a:off x="6316" y="11891"/>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1" name="Text Box 64"/>
              <p:cNvSpPr txBox="1">
                <a:spLocks noChangeArrowheads="1"/>
              </p:cNvSpPr>
              <p:nvPr/>
            </p:nvSpPr>
            <p:spPr bwMode="auto">
              <a:xfrm>
                <a:off x="6406" y="11954"/>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62" name="Oval 65"/>
              <p:cNvSpPr>
                <a:spLocks noChangeArrowheads="1"/>
              </p:cNvSpPr>
              <p:nvPr/>
            </p:nvSpPr>
            <p:spPr bwMode="auto">
              <a:xfrm>
                <a:off x="6842" y="11876"/>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3" name="Text Box 66"/>
              <p:cNvSpPr txBox="1">
                <a:spLocks noChangeArrowheads="1"/>
              </p:cNvSpPr>
              <p:nvPr/>
            </p:nvSpPr>
            <p:spPr bwMode="auto">
              <a:xfrm>
                <a:off x="6932" y="11939"/>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64" name="Line 67"/>
              <p:cNvSpPr>
                <a:spLocks noChangeShapeType="1"/>
              </p:cNvSpPr>
              <p:nvPr/>
            </p:nvSpPr>
            <p:spPr bwMode="auto">
              <a:xfrm flipH="1">
                <a:off x="6571" y="1162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5" name="Line 68"/>
              <p:cNvSpPr>
                <a:spLocks noChangeShapeType="1"/>
              </p:cNvSpPr>
              <p:nvPr/>
            </p:nvSpPr>
            <p:spPr bwMode="auto">
              <a:xfrm>
                <a:off x="6811" y="1162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6" name="Oval 69"/>
              <p:cNvSpPr>
                <a:spLocks noChangeArrowheads="1"/>
              </p:cNvSpPr>
              <p:nvPr/>
            </p:nvSpPr>
            <p:spPr bwMode="auto">
              <a:xfrm>
                <a:off x="7515" y="11261"/>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7" name="Text Box 70"/>
              <p:cNvSpPr txBox="1">
                <a:spLocks noChangeArrowheads="1"/>
              </p:cNvSpPr>
              <p:nvPr/>
            </p:nvSpPr>
            <p:spPr bwMode="auto">
              <a:xfrm>
                <a:off x="7605" y="11324"/>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68" name="Oval 71"/>
              <p:cNvSpPr>
                <a:spLocks noChangeArrowheads="1"/>
              </p:cNvSpPr>
              <p:nvPr/>
            </p:nvSpPr>
            <p:spPr bwMode="auto">
              <a:xfrm>
                <a:off x="7275" y="1189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9" name="Text Box 72"/>
              <p:cNvSpPr txBox="1">
                <a:spLocks noChangeArrowheads="1"/>
              </p:cNvSpPr>
              <p:nvPr/>
            </p:nvSpPr>
            <p:spPr bwMode="auto">
              <a:xfrm>
                <a:off x="7365" y="11968"/>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0" name="Oval 73"/>
              <p:cNvSpPr>
                <a:spLocks noChangeArrowheads="1"/>
              </p:cNvSpPr>
              <p:nvPr/>
            </p:nvSpPr>
            <p:spPr bwMode="auto">
              <a:xfrm>
                <a:off x="7801" y="11875"/>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1" name="Text Box 74"/>
              <p:cNvSpPr txBox="1">
                <a:spLocks noChangeArrowheads="1"/>
              </p:cNvSpPr>
              <p:nvPr/>
            </p:nvSpPr>
            <p:spPr bwMode="auto">
              <a:xfrm>
                <a:off x="7891" y="11953"/>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2" name="Line 75"/>
              <p:cNvSpPr>
                <a:spLocks noChangeShapeType="1"/>
              </p:cNvSpPr>
              <p:nvPr/>
            </p:nvSpPr>
            <p:spPr bwMode="auto">
              <a:xfrm flipH="1">
                <a:off x="7530" y="11623"/>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3" name="Line 76"/>
              <p:cNvSpPr>
                <a:spLocks noChangeShapeType="1"/>
              </p:cNvSpPr>
              <p:nvPr/>
            </p:nvSpPr>
            <p:spPr bwMode="auto">
              <a:xfrm>
                <a:off x="7770" y="11623"/>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4" name="Line 77"/>
              <p:cNvSpPr>
                <a:spLocks noChangeShapeType="1"/>
              </p:cNvSpPr>
              <p:nvPr/>
            </p:nvSpPr>
            <p:spPr bwMode="auto">
              <a:xfrm>
                <a:off x="7336" y="11080"/>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5" name="Oval 78"/>
              <p:cNvSpPr>
                <a:spLocks noChangeArrowheads="1"/>
              </p:cNvSpPr>
              <p:nvPr/>
            </p:nvSpPr>
            <p:spPr bwMode="auto">
              <a:xfrm>
                <a:off x="9018" y="1072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6" name="Text Box 79"/>
              <p:cNvSpPr txBox="1">
                <a:spLocks noChangeArrowheads="1"/>
              </p:cNvSpPr>
              <p:nvPr/>
            </p:nvSpPr>
            <p:spPr bwMode="auto">
              <a:xfrm>
                <a:off x="9093" y="10798"/>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7" name="Oval 80"/>
              <p:cNvSpPr>
                <a:spLocks noChangeArrowheads="1"/>
              </p:cNvSpPr>
              <p:nvPr/>
            </p:nvSpPr>
            <p:spPr bwMode="auto">
              <a:xfrm>
                <a:off x="8567" y="11242"/>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8" name="Text Box 81"/>
              <p:cNvSpPr txBox="1">
                <a:spLocks noChangeArrowheads="1"/>
              </p:cNvSpPr>
              <p:nvPr/>
            </p:nvSpPr>
            <p:spPr bwMode="auto">
              <a:xfrm>
                <a:off x="8672" y="11320"/>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9" name="Line 82"/>
              <p:cNvSpPr>
                <a:spLocks noChangeShapeType="1"/>
              </p:cNvSpPr>
              <p:nvPr/>
            </p:nvSpPr>
            <p:spPr bwMode="auto">
              <a:xfrm flipH="1">
                <a:off x="8867" y="11065"/>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0" name="Oval 83"/>
              <p:cNvSpPr>
                <a:spLocks noChangeArrowheads="1"/>
              </p:cNvSpPr>
              <p:nvPr/>
            </p:nvSpPr>
            <p:spPr bwMode="auto">
              <a:xfrm>
                <a:off x="8327" y="1187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1" name="Text Box 84"/>
              <p:cNvSpPr txBox="1">
                <a:spLocks noChangeArrowheads="1"/>
              </p:cNvSpPr>
              <p:nvPr/>
            </p:nvSpPr>
            <p:spPr bwMode="auto">
              <a:xfrm>
                <a:off x="8417" y="1194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82" name="Line 85"/>
              <p:cNvSpPr>
                <a:spLocks noChangeShapeType="1"/>
              </p:cNvSpPr>
              <p:nvPr/>
            </p:nvSpPr>
            <p:spPr bwMode="auto">
              <a:xfrm flipH="1">
                <a:off x="8582" y="11604"/>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3" name="Oval 86"/>
              <p:cNvSpPr>
                <a:spLocks noChangeArrowheads="1"/>
              </p:cNvSpPr>
              <p:nvPr/>
            </p:nvSpPr>
            <p:spPr bwMode="auto">
              <a:xfrm>
                <a:off x="9526" y="1124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4" name="Text Box 87"/>
              <p:cNvSpPr txBox="1">
                <a:spLocks noChangeArrowheads="1"/>
              </p:cNvSpPr>
              <p:nvPr/>
            </p:nvSpPr>
            <p:spPr bwMode="auto">
              <a:xfrm>
                <a:off x="9631" y="1131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85" name="Line 88"/>
              <p:cNvSpPr>
                <a:spLocks noChangeShapeType="1"/>
              </p:cNvSpPr>
              <p:nvPr/>
            </p:nvSpPr>
            <p:spPr bwMode="auto">
              <a:xfrm>
                <a:off x="9347" y="11060"/>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86" name="Line 89"/>
              <p:cNvSpPr>
                <a:spLocks noChangeShapeType="1"/>
              </p:cNvSpPr>
              <p:nvPr/>
            </p:nvSpPr>
            <p:spPr bwMode="auto">
              <a:xfrm>
                <a:off x="8356" y="10498"/>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49" name="AutoShape 4"/>
            <p:cNvSpPr>
              <a:spLocks noChangeArrowheads="1"/>
            </p:cNvSpPr>
            <p:nvPr/>
          </p:nvSpPr>
          <p:spPr bwMode="auto">
            <a:xfrm>
              <a:off x="1142976" y="1142984"/>
              <a:ext cx="2895599" cy="714372"/>
            </a:xfrm>
            <a:prstGeom prst="wedgeEllipseCallout">
              <a:avLst>
                <a:gd name="adj1" fmla="val 23184"/>
                <a:gd name="adj2" fmla="val 151021"/>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smtClean="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cxnSp>
          <p:nvCxnSpPr>
            <p:cNvPr id="50" name="直接箭头连接符 49"/>
            <p:cNvCxnSpPr/>
            <p:nvPr/>
          </p:nvCxnSpPr>
          <p:spPr bwMode="auto">
            <a:xfrm flipV="1">
              <a:off x="2786050" y="2857496"/>
              <a:ext cx="357190" cy="333920"/>
            </a:xfrm>
            <a:prstGeom prst="straightConnector1">
              <a:avLst/>
            </a:prstGeom>
            <a:solidFill>
              <a:schemeClr val="accent1"/>
            </a:solidFill>
            <a:ln w="25400" cap="flat" cmpd="sng" algn="ctr">
              <a:solidFill>
                <a:srgbClr val="0000FF"/>
              </a:solidFill>
              <a:prstDash val="sysDot"/>
              <a:round/>
              <a:headEnd type="arrow"/>
              <a:tailEnd type="arrow"/>
            </a:ln>
            <a:effectLst/>
          </p:spPr>
        </p:cxnSp>
        <p:cxnSp>
          <p:nvCxnSpPr>
            <p:cNvPr id="51" name="直接箭头连接符 50"/>
            <p:cNvCxnSpPr/>
            <p:nvPr/>
          </p:nvCxnSpPr>
          <p:spPr bwMode="auto">
            <a:xfrm rot="16200000" flipV="1">
              <a:off x="2940561" y="3703117"/>
              <a:ext cx="405358" cy="142876"/>
            </a:xfrm>
            <a:prstGeom prst="straightConnector1">
              <a:avLst/>
            </a:prstGeom>
            <a:solidFill>
              <a:schemeClr val="accent1"/>
            </a:solidFill>
            <a:ln w="25400" cap="flat" cmpd="sng" algn="ctr">
              <a:solidFill>
                <a:srgbClr val="0000FF"/>
              </a:solidFill>
              <a:prstDash val="sysDot"/>
              <a:round/>
              <a:headEnd type="arrow"/>
              <a:tailEnd type="arrow"/>
            </a:ln>
            <a:effectLst/>
          </p:spPr>
        </p:cxnSp>
      </p:grpSp>
      <p:grpSp>
        <p:nvGrpSpPr>
          <p:cNvPr id="87" name="组合 86"/>
          <p:cNvGrpSpPr/>
          <p:nvPr/>
        </p:nvGrpSpPr>
        <p:grpSpPr>
          <a:xfrm>
            <a:off x="1785918" y="1586432"/>
            <a:ext cx="5467367" cy="3714776"/>
            <a:chOff x="2000232" y="785794"/>
            <a:chExt cx="5467367" cy="3714776"/>
          </a:xfrm>
        </p:grpSpPr>
        <p:grpSp>
          <p:nvGrpSpPr>
            <p:cNvPr id="88" name="Group 159"/>
            <p:cNvGrpSpPr>
              <a:grpSpLocks/>
            </p:cNvGrpSpPr>
            <p:nvPr/>
          </p:nvGrpSpPr>
          <p:grpSpPr bwMode="auto">
            <a:xfrm>
              <a:off x="2000231" y="1857364"/>
              <a:ext cx="4500596" cy="2643206"/>
              <a:chOff x="2099" y="13311"/>
              <a:chExt cx="3584" cy="2060"/>
            </a:xfrm>
          </p:grpSpPr>
          <p:sp>
            <p:nvSpPr>
              <p:cNvPr id="92" name="Line 160"/>
              <p:cNvSpPr>
                <a:spLocks noChangeShapeType="1"/>
              </p:cNvSpPr>
              <p:nvPr/>
            </p:nvSpPr>
            <p:spPr bwMode="auto">
              <a:xfrm flipH="1">
                <a:off x="3146" y="13601"/>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3" name="Oval 161"/>
              <p:cNvSpPr>
                <a:spLocks noChangeArrowheads="1"/>
              </p:cNvSpPr>
              <p:nvPr/>
            </p:nvSpPr>
            <p:spPr bwMode="auto">
              <a:xfrm>
                <a:off x="3795" y="13311"/>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4" name="Oval 162"/>
              <p:cNvSpPr>
                <a:spLocks noChangeArrowheads="1"/>
              </p:cNvSpPr>
              <p:nvPr/>
            </p:nvSpPr>
            <p:spPr bwMode="auto">
              <a:xfrm>
                <a:off x="2790" y="13846"/>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5" name="Text Box 163"/>
              <p:cNvSpPr txBox="1">
                <a:spLocks noChangeArrowheads="1"/>
              </p:cNvSpPr>
              <p:nvPr/>
            </p:nvSpPr>
            <p:spPr bwMode="auto">
              <a:xfrm>
                <a:off x="2895" y="13924"/>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6" name="Oval 164"/>
              <p:cNvSpPr>
                <a:spLocks noChangeArrowheads="1"/>
              </p:cNvSpPr>
              <p:nvPr/>
            </p:nvSpPr>
            <p:spPr bwMode="auto">
              <a:xfrm>
                <a:off x="2339" y="14368"/>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7" name="Text Box 165"/>
              <p:cNvSpPr txBox="1">
                <a:spLocks noChangeArrowheads="1"/>
              </p:cNvSpPr>
              <p:nvPr/>
            </p:nvSpPr>
            <p:spPr bwMode="auto">
              <a:xfrm>
                <a:off x="2444" y="14416"/>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98" name="Line 166"/>
              <p:cNvSpPr>
                <a:spLocks noChangeShapeType="1"/>
              </p:cNvSpPr>
              <p:nvPr/>
            </p:nvSpPr>
            <p:spPr bwMode="auto">
              <a:xfrm flipH="1">
                <a:off x="2639" y="1419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9" name="Text Box 167"/>
              <p:cNvSpPr txBox="1">
                <a:spLocks noChangeArrowheads="1"/>
              </p:cNvSpPr>
              <p:nvPr/>
            </p:nvSpPr>
            <p:spPr bwMode="auto">
              <a:xfrm>
                <a:off x="3867" y="13389"/>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FFFFFF"/>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00" name="Oval 168"/>
              <p:cNvSpPr>
                <a:spLocks noChangeArrowheads="1"/>
              </p:cNvSpPr>
              <p:nvPr/>
            </p:nvSpPr>
            <p:spPr bwMode="auto">
              <a:xfrm>
                <a:off x="2099" y="14997"/>
                <a:ext cx="374" cy="374"/>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1" name="Text Box 169"/>
              <p:cNvSpPr txBox="1">
                <a:spLocks noChangeArrowheads="1"/>
              </p:cNvSpPr>
              <p:nvPr/>
            </p:nvSpPr>
            <p:spPr bwMode="auto">
              <a:xfrm>
                <a:off x="2189" y="15060"/>
                <a:ext cx="227" cy="207"/>
              </a:xfrm>
              <a:prstGeom prst="rect">
                <a:avLst/>
              </a:prstGeom>
              <a:solidFill>
                <a:srgbClr val="C0C0C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02" name="Oval 170"/>
              <p:cNvSpPr>
                <a:spLocks noChangeArrowheads="1"/>
              </p:cNvSpPr>
              <p:nvPr/>
            </p:nvSpPr>
            <p:spPr bwMode="auto">
              <a:xfrm>
                <a:off x="2625" y="14982"/>
                <a:ext cx="374" cy="374"/>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3" name="Text Box 171"/>
              <p:cNvSpPr txBox="1">
                <a:spLocks noChangeArrowheads="1"/>
              </p:cNvSpPr>
              <p:nvPr/>
            </p:nvSpPr>
            <p:spPr bwMode="auto">
              <a:xfrm>
                <a:off x="2715" y="15045"/>
                <a:ext cx="227" cy="207"/>
              </a:xfrm>
              <a:prstGeom prst="rect">
                <a:avLst/>
              </a:prstGeom>
              <a:solidFill>
                <a:srgbClr val="C0C0C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04" name="Line 172"/>
              <p:cNvSpPr>
                <a:spLocks noChangeShapeType="1"/>
              </p:cNvSpPr>
              <p:nvPr/>
            </p:nvSpPr>
            <p:spPr bwMode="auto">
              <a:xfrm flipH="1">
                <a:off x="2354" y="1473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5" name="Line 173"/>
              <p:cNvSpPr>
                <a:spLocks noChangeShapeType="1"/>
              </p:cNvSpPr>
              <p:nvPr/>
            </p:nvSpPr>
            <p:spPr bwMode="auto">
              <a:xfrm>
                <a:off x="2594" y="1473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6" name="Oval 174"/>
              <p:cNvSpPr>
                <a:spLocks noChangeArrowheads="1"/>
              </p:cNvSpPr>
              <p:nvPr/>
            </p:nvSpPr>
            <p:spPr bwMode="auto">
              <a:xfrm>
                <a:off x="3298" y="14367"/>
                <a:ext cx="374" cy="374"/>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7" name="Text Box 175"/>
              <p:cNvSpPr txBox="1">
                <a:spLocks noChangeArrowheads="1"/>
              </p:cNvSpPr>
              <p:nvPr/>
            </p:nvSpPr>
            <p:spPr bwMode="auto">
              <a:xfrm>
                <a:off x="3388" y="14430"/>
                <a:ext cx="227" cy="207"/>
              </a:xfrm>
              <a:prstGeom prst="rect">
                <a:avLst/>
              </a:prstGeom>
              <a:solidFill>
                <a:srgbClr val="969696"/>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08" name="Oval 176"/>
              <p:cNvSpPr>
                <a:spLocks noChangeArrowheads="1"/>
              </p:cNvSpPr>
              <p:nvPr/>
            </p:nvSpPr>
            <p:spPr bwMode="auto">
              <a:xfrm>
                <a:off x="3058" y="14996"/>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9" name="Text Box 177"/>
              <p:cNvSpPr txBox="1">
                <a:spLocks noChangeArrowheads="1"/>
              </p:cNvSpPr>
              <p:nvPr/>
            </p:nvSpPr>
            <p:spPr bwMode="auto">
              <a:xfrm>
                <a:off x="3148" y="15074"/>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 name="Oval 178"/>
              <p:cNvSpPr>
                <a:spLocks noChangeArrowheads="1"/>
              </p:cNvSpPr>
              <p:nvPr/>
            </p:nvSpPr>
            <p:spPr bwMode="auto">
              <a:xfrm>
                <a:off x="3584" y="1498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1" name="Text Box 179"/>
              <p:cNvSpPr txBox="1">
                <a:spLocks noChangeArrowheads="1"/>
              </p:cNvSpPr>
              <p:nvPr/>
            </p:nvSpPr>
            <p:spPr bwMode="auto">
              <a:xfrm>
                <a:off x="3674" y="1505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2" name="Line 180"/>
              <p:cNvSpPr>
                <a:spLocks noChangeShapeType="1"/>
              </p:cNvSpPr>
              <p:nvPr/>
            </p:nvSpPr>
            <p:spPr bwMode="auto">
              <a:xfrm flipH="1">
                <a:off x="3313" y="14729"/>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3" name="Line 181"/>
              <p:cNvSpPr>
                <a:spLocks noChangeShapeType="1"/>
              </p:cNvSpPr>
              <p:nvPr/>
            </p:nvSpPr>
            <p:spPr bwMode="auto">
              <a:xfrm>
                <a:off x="3553" y="14729"/>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4" name="Line 182"/>
              <p:cNvSpPr>
                <a:spLocks noChangeShapeType="1"/>
              </p:cNvSpPr>
              <p:nvPr/>
            </p:nvSpPr>
            <p:spPr bwMode="auto">
              <a:xfrm>
                <a:off x="3119" y="1418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5" name="Oval 183"/>
              <p:cNvSpPr>
                <a:spLocks noChangeArrowheads="1"/>
              </p:cNvSpPr>
              <p:nvPr/>
            </p:nvSpPr>
            <p:spPr bwMode="auto">
              <a:xfrm>
                <a:off x="4801" y="13826"/>
                <a:ext cx="374" cy="374"/>
              </a:xfrm>
              <a:prstGeom prst="ellipse">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6" name="Text Box 184"/>
              <p:cNvSpPr txBox="1">
                <a:spLocks noChangeArrowheads="1"/>
              </p:cNvSpPr>
              <p:nvPr/>
            </p:nvSpPr>
            <p:spPr bwMode="auto">
              <a:xfrm>
                <a:off x="4876" y="13904"/>
                <a:ext cx="227" cy="207"/>
              </a:xfrm>
              <a:prstGeom prst="rect">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7" name="Oval 185"/>
              <p:cNvSpPr>
                <a:spLocks noChangeArrowheads="1"/>
              </p:cNvSpPr>
              <p:nvPr/>
            </p:nvSpPr>
            <p:spPr bwMode="auto">
              <a:xfrm>
                <a:off x="4350" y="14348"/>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8" name="Text Box 186"/>
              <p:cNvSpPr txBox="1">
                <a:spLocks noChangeArrowheads="1"/>
              </p:cNvSpPr>
              <p:nvPr/>
            </p:nvSpPr>
            <p:spPr bwMode="auto">
              <a:xfrm>
                <a:off x="4455" y="14426"/>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9" name="Line 187"/>
              <p:cNvSpPr>
                <a:spLocks noChangeShapeType="1"/>
              </p:cNvSpPr>
              <p:nvPr/>
            </p:nvSpPr>
            <p:spPr bwMode="auto">
              <a:xfrm flipH="1">
                <a:off x="4650" y="14171"/>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0" name="Oval 188"/>
              <p:cNvSpPr>
                <a:spLocks noChangeArrowheads="1"/>
              </p:cNvSpPr>
              <p:nvPr/>
            </p:nvSpPr>
            <p:spPr bwMode="auto">
              <a:xfrm>
                <a:off x="4110" y="14977"/>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1" name="Text Box 189"/>
              <p:cNvSpPr txBox="1">
                <a:spLocks noChangeArrowheads="1"/>
              </p:cNvSpPr>
              <p:nvPr/>
            </p:nvSpPr>
            <p:spPr bwMode="auto">
              <a:xfrm>
                <a:off x="4200" y="15055"/>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2" name="Line 190"/>
              <p:cNvSpPr>
                <a:spLocks noChangeShapeType="1"/>
              </p:cNvSpPr>
              <p:nvPr/>
            </p:nvSpPr>
            <p:spPr bwMode="auto">
              <a:xfrm flipH="1">
                <a:off x="4365" y="14710"/>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3" name="Oval 191"/>
              <p:cNvSpPr>
                <a:spLocks noChangeArrowheads="1"/>
              </p:cNvSpPr>
              <p:nvPr/>
            </p:nvSpPr>
            <p:spPr bwMode="auto">
              <a:xfrm>
                <a:off x="5309" y="14347"/>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 name="Text Box 192"/>
              <p:cNvSpPr txBox="1">
                <a:spLocks noChangeArrowheads="1"/>
              </p:cNvSpPr>
              <p:nvPr/>
            </p:nvSpPr>
            <p:spPr bwMode="auto">
              <a:xfrm>
                <a:off x="5414" y="14425"/>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5" name="Line 193"/>
              <p:cNvSpPr>
                <a:spLocks noChangeShapeType="1"/>
              </p:cNvSpPr>
              <p:nvPr/>
            </p:nvSpPr>
            <p:spPr bwMode="auto">
              <a:xfrm>
                <a:off x="5130" y="14166"/>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6" name="Line 194"/>
              <p:cNvSpPr>
                <a:spLocks noChangeShapeType="1"/>
              </p:cNvSpPr>
              <p:nvPr/>
            </p:nvSpPr>
            <p:spPr bwMode="auto">
              <a:xfrm>
                <a:off x="4139" y="13604"/>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89" name="AutoShape 4"/>
            <p:cNvSpPr>
              <a:spLocks noChangeArrowheads="1"/>
            </p:cNvSpPr>
            <p:nvPr/>
          </p:nvSpPr>
          <p:spPr bwMode="auto">
            <a:xfrm>
              <a:off x="4572000" y="785794"/>
              <a:ext cx="2895599" cy="714372"/>
            </a:xfrm>
            <a:prstGeom prst="wedgeEllipseCallout">
              <a:avLst>
                <a:gd name="adj1" fmla="val -49262"/>
                <a:gd name="adj2" fmla="val 124668"/>
              </a:avLst>
            </a:prstGeom>
            <a:gradFill rotWithShape="0">
              <a:gsLst>
                <a:gs pos="0">
                  <a:srgbClr val="C0C0C0"/>
                </a:gs>
                <a:gs pos="100000">
                  <a:srgbClr val="FFFFFF"/>
                </a:gs>
              </a:gsLst>
              <a:lin ang="18900000" scaled="1"/>
            </a:gradFill>
            <a:ln w="12700">
              <a:solidFill>
                <a:schemeClr val="tx1"/>
              </a:solidFill>
              <a:miter lim="800000"/>
              <a:headEnd/>
              <a:tailEnd/>
            </a:ln>
            <a:effectLst/>
          </p:spPr>
          <p:txBody>
            <a:bodyPr/>
            <a:lstStyle/>
            <a:p>
              <a:pPr algn="ctr"/>
              <a:r>
                <a:rPr lang="zh-CN" altLang="en-US" sz="2000" b="1" i="1" dirty="0">
                  <a:latin typeface="等线" panose="02010600030101010101" pitchFamily="2" charset="-122"/>
                  <a:ea typeface="等线" panose="02010600030101010101" pitchFamily="2" charset="-122"/>
                </a:rPr>
                <a:t>当前考虑结点</a:t>
              </a:r>
              <a:endParaRPr lang="en-US" altLang="zh-CN" sz="2000" b="1" i="1" dirty="0">
                <a:latin typeface="等线" panose="02010600030101010101" pitchFamily="2" charset="-122"/>
                <a:ea typeface="等线" panose="02010600030101010101" pitchFamily="2" charset="-122"/>
              </a:endParaRPr>
            </a:p>
          </p:txBody>
        </p:sp>
        <p:cxnSp>
          <p:nvCxnSpPr>
            <p:cNvPr id="90" name="直接箭头连接符 89"/>
            <p:cNvCxnSpPr/>
            <p:nvPr/>
          </p:nvCxnSpPr>
          <p:spPr bwMode="auto">
            <a:xfrm flipV="1">
              <a:off x="2571736" y="2880766"/>
              <a:ext cx="357190" cy="333920"/>
            </a:xfrm>
            <a:prstGeom prst="straightConnector1">
              <a:avLst/>
            </a:prstGeom>
            <a:solidFill>
              <a:schemeClr val="accent1"/>
            </a:solidFill>
            <a:ln w="25400" cap="flat" cmpd="sng" algn="ctr">
              <a:solidFill>
                <a:srgbClr val="0000FF"/>
              </a:solidFill>
              <a:prstDash val="sysDot"/>
              <a:round/>
              <a:headEnd type="arrow"/>
              <a:tailEnd type="arrow"/>
            </a:ln>
            <a:effectLst/>
          </p:spPr>
        </p:cxnSp>
        <p:cxnSp>
          <p:nvCxnSpPr>
            <p:cNvPr id="91" name="直接箭头连接符 90"/>
            <p:cNvCxnSpPr/>
            <p:nvPr/>
          </p:nvCxnSpPr>
          <p:spPr bwMode="auto">
            <a:xfrm flipV="1">
              <a:off x="3214678" y="2120576"/>
              <a:ext cx="915299" cy="451168"/>
            </a:xfrm>
            <a:prstGeom prst="straightConnector1">
              <a:avLst/>
            </a:prstGeom>
            <a:solidFill>
              <a:schemeClr val="accent1"/>
            </a:solidFill>
            <a:ln w="25400" cap="flat" cmpd="sng" algn="ctr">
              <a:solidFill>
                <a:srgbClr val="0000FF"/>
              </a:solidFill>
              <a:prstDash val="sysDot"/>
              <a:round/>
              <a:headEnd type="arrow"/>
              <a:tailEnd type="arrow"/>
            </a:ln>
            <a:effectLst/>
          </p:spPr>
        </p:cxnSp>
      </p:grpSp>
      <p:grpSp>
        <p:nvGrpSpPr>
          <p:cNvPr id="127" name="Group 108"/>
          <p:cNvGrpSpPr>
            <a:grpSpLocks/>
          </p:cNvGrpSpPr>
          <p:nvPr/>
        </p:nvGrpSpPr>
        <p:grpSpPr bwMode="auto">
          <a:xfrm>
            <a:off x="1785918" y="2658002"/>
            <a:ext cx="4517046" cy="2643206"/>
            <a:chOff x="6376" y="13324"/>
            <a:chExt cx="3584" cy="2060"/>
          </a:xfrm>
        </p:grpSpPr>
        <p:sp>
          <p:nvSpPr>
            <p:cNvPr id="128" name="Line 109"/>
            <p:cNvSpPr>
              <a:spLocks noChangeShapeType="1"/>
            </p:cNvSpPr>
            <p:nvPr/>
          </p:nvSpPr>
          <p:spPr bwMode="auto">
            <a:xfrm flipH="1">
              <a:off x="7423" y="13614"/>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9" name="Oval 110"/>
            <p:cNvSpPr>
              <a:spLocks noChangeArrowheads="1"/>
            </p:cNvSpPr>
            <p:nvPr/>
          </p:nvSpPr>
          <p:spPr bwMode="auto">
            <a:xfrm>
              <a:off x="8072" y="13324"/>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0" name="Oval 111"/>
            <p:cNvSpPr>
              <a:spLocks noChangeArrowheads="1"/>
            </p:cNvSpPr>
            <p:nvPr/>
          </p:nvSpPr>
          <p:spPr bwMode="auto">
            <a:xfrm>
              <a:off x="7067" y="13859"/>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1" name="Text Box 112"/>
            <p:cNvSpPr txBox="1">
              <a:spLocks noChangeArrowheads="1"/>
            </p:cNvSpPr>
            <p:nvPr/>
          </p:nvSpPr>
          <p:spPr bwMode="auto">
            <a:xfrm>
              <a:off x="7172" y="13937"/>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83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32" name="Oval 113"/>
            <p:cNvSpPr>
              <a:spLocks noChangeArrowheads="1"/>
            </p:cNvSpPr>
            <p:nvPr/>
          </p:nvSpPr>
          <p:spPr bwMode="auto">
            <a:xfrm>
              <a:off x="6616" y="1438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3" name="Text Box 114"/>
            <p:cNvSpPr txBox="1">
              <a:spLocks noChangeArrowheads="1"/>
            </p:cNvSpPr>
            <p:nvPr/>
          </p:nvSpPr>
          <p:spPr bwMode="auto">
            <a:xfrm>
              <a:off x="6721" y="1442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79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34" name="Line 115"/>
            <p:cNvSpPr>
              <a:spLocks noChangeShapeType="1"/>
            </p:cNvSpPr>
            <p:nvPr/>
          </p:nvSpPr>
          <p:spPr bwMode="auto">
            <a:xfrm flipH="1">
              <a:off x="6916" y="14204"/>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5" name="Text Box 116"/>
            <p:cNvSpPr txBox="1">
              <a:spLocks noChangeArrowheads="1"/>
            </p:cNvSpPr>
            <p:nvPr/>
          </p:nvSpPr>
          <p:spPr bwMode="auto">
            <a:xfrm>
              <a:off x="8144" y="13402"/>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pitchFamily="34" charset="0"/>
                  <a:ea typeface="宋体" pitchFamily="2" charset="-122"/>
                </a:rPr>
                <a:t>91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36" name="Oval 117"/>
            <p:cNvSpPr>
              <a:spLocks noChangeArrowheads="1"/>
            </p:cNvSpPr>
            <p:nvPr/>
          </p:nvSpPr>
          <p:spPr bwMode="auto">
            <a:xfrm>
              <a:off x="6376" y="1501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7" name="Text Box 118"/>
            <p:cNvSpPr txBox="1">
              <a:spLocks noChangeArrowheads="1"/>
            </p:cNvSpPr>
            <p:nvPr/>
          </p:nvSpPr>
          <p:spPr bwMode="auto">
            <a:xfrm>
              <a:off x="6466" y="15073"/>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38" name="Oval 119"/>
            <p:cNvSpPr>
              <a:spLocks noChangeArrowheads="1"/>
            </p:cNvSpPr>
            <p:nvPr/>
          </p:nvSpPr>
          <p:spPr bwMode="auto">
            <a:xfrm>
              <a:off x="6902" y="14995"/>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9" name="Text Box 120"/>
            <p:cNvSpPr txBox="1">
              <a:spLocks noChangeArrowheads="1"/>
            </p:cNvSpPr>
            <p:nvPr/>
          </p:nvSpPr>
          <p:spPr bwMode="auto">
            <a:xfrm>
              <a:off x="6992" y="15058"/>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66</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40" name="Line 121"/>
            <p:cNvSpPr>
              <a:spLocks noChangeShapeType="1"/>
            </p:cNvSpPr>
            <p:nvPr/>
          </p:nvSpPr>
          <p:spPr bwMode="auto">
            <a:xfrm flipH="1">
              <a:off x="6631" y="14743"/>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1" name="Line 122"/>
            <p:cNvSpPr>
              <a:spLocks noChangeShapeType="1"/>
            </p:cNvSpPr>
            <p:nvPr/>
          </p:nvSpPr>
          <p:spPr bwMode="auto">
            <a:xfrm>
              <a:off x="6871" y="14743"/>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2" name="Oval 123"/>
            <p:cNvSpPr>
              <a:spLocks noChangeArrowheads="1"/>
            </p:cNvSpPr>
            <p:nvPr/>
          </p:nvSpPr>
          <p:spPr bwMode="auto">
            <a:xfrm>
              <a:off x="7575" y="1438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3" name="Text Box 124"/>
            <p:cNvSpPr txBox="1">
              <a:spLocks noChangeArrowheads="1"/>
            </p:cNvSpPr>
            <p:nvPr/>
          </p:nvSpPr>
          <p:spPr bwMode="auto">
            <a:xfrm>
              <a:off x="7665" y="14443"/>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44" name="Oval 125"/>
            <p:cNvSpPr>
              <a:spLocks noChangeArrowheads="1"/>
            </p:cNvSpPr>
            <p:nvPr/>
          </p:nvSpPr>
          <p:spPr bwMode="auto">
            <a:xfrm>
              <a:off x="7335" y="15009"/>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5" name="Text Box 126"/>
            <p:cNvSpPr txBox="1">
              <a:spLocks noChangeArrowheads="1"/>
            </p:cNvSpPr>
            <p:nvPr/>
          </p:nvSpPr>
          <p:spPr bwMode="auto">
            <a:xfrm>
              <a:off x="7425" y="15087"/>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46" name="Oval 127"/>
            <p:cNvSpPr>
              <a:spLocks noChangeArrowheads="1"/>
            </p:cNvSpPr>
            <p:nvPr/>
          </p:nvSpPr>
          <p:spPr bwMode="auto">
            <a:xfrm>
              <a:off x="7861" y="14994"/>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7" name="Text Box 128"/>
            <p:cNvSpPr txBox="1">
              <a:spLocks noChangeArrowheads="1"/>
            </p:cNvSpPr>
            <p:nvPr/>
          </p:nvSpPr>
          <p:spPr bwMode="auto">
            <a:xfrm>
              <a:off x="7951" y="15072"/>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48" name="Line 129"/>
            <p:cNvSpPr>
              <a:spLocks noChangeShapeType="1"/>
            </p:cNvSpPr>
            <p:nvPr/>
          </p:nvSpPr>
          <p:spPr bwMode="auto">
            <a:xfrm flipH="1">
              <a:off x="7590" y="14742"/>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9" name="Line 130"/>
            <p:cNvSpPr>
              <a:spLocks noChangeShapeType="1"/>
            </p:cNvSpPr>
            <p:nvPr/>
          </p:nvSpPr>
          <p:spPr bwMode="auto">
            <a:xfrm>
              <a:off x="7830" y="14742"/>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0" name="Line 131"/>
            <p:cNvSpPr>
              <a:spLocks noChangeShapeType="1"/>
            </p:cNvSpPr>
            <p:nvPr/>
          </p:nvSpPr>
          <p:spPr bwMode="auto">
            <a:xfrm>
              <a:off x="7396" y="14199"/>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1" name="Oval 132"/>
            <p:cNvSpPr>
              <a:spLocks noChangeArrowheads="1"/>
            </p:cNvSpPr>
            <p:nvPr/>
          </p:nvSpPr>
          <p:spPr bwMode="auto">
            <a:xfrm>
              <a:off x="9078" y="13839"/>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2" name="Text Box 133"/>
            <p:cNvSpPr txBox="1">
              <a:spLocks noChangeArrowheads="1"/>
            </p:cNvSpPr>
            <p:nvPr/>
          </p:nvSpPr>
          <p:spPr bwMode="auto">
            <a:xfrm>
              <a:off x="9153" y="13917"/>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87</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53" name="Oval 134"/>
            <p:cNvSpPr>
              <a:spLocks noChangeArrowheads="1"/>
            </p:cNvSpPr>
            <p:nvPr/>
          </p:nvSpPr>
          <p:spPr bwMode="auto">
            <a:xfrm>
              <a:off x="8627" y="14361"/>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4" name="Text Box 135"/>
            <p:cNvSpPr txBox="1">
              <a:spLocks noChangeArrowheads="1"/>
            </p:cNvSpPr>
            <p:nvPr/>
          </p:nvSpPr>
          <p:spPr bwMode="auto">
            <a:xfrm>
              <a:off x="8732" y="14439"/>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55" name="Line 136"/>
            <p:cNvSpPr>
              <a:spLocks noChangeShapeType="1"/>
            </p:cNvSpPr>
            <p:nvPr/>
          </p:nvSpPr>
          <p:spPr bwMode="auto">
            <a:xfrm flipH="1">
              <a:off x="8927" y="14184"/>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6" name="Oval 137"/>
            <p:cNvSpPr>
              <a:spLocks noChangeArrowheads="1"/>
            </p:cNvSpPr>
            <p:nvPr/>
          </p:nvSpPr>
          <p:spPr bwMode="auto">
            <a:xfrm>
              <a:off x="8387" y="1499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7" name="Text Box 138"/>
            <p:cNvSpPr txBox="1">
              <a:spLocks noChangeArrowheads="1"/>
            </p:cNvSpPr>
            <p:nvPr/>
          </p:nvSpPr>
          <p:spPr bwMode="auto">
            <a:xfrm>
              <a:off x="8477" y="15068"/>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58" name="Line 139"/>
            <p:cNvSpPr>
              <a:spLocks noChangeShapeType="1"/>
            </p:cNvSpPr>
            <p:nvPr/>
          </p:nvSpPr>
          <p:spPr bwMode="auto">
            <a:xfrm flipH="1">
              <a:off x="8642" y="14723"/>
              <a:ext cx="113" cy="2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59" name="Oval 140"/>
            <p:cNvSpPr>
              <a:spLocks noChangeArrowheads="1"/>
            </p:cNvSpPr>
            <p:nvPr/>
          </p:nvSpPr>
          <p:spPr bwMode="auto">
            <a:xfrm>
              <a:off x="9586" y="14360"/>
              <a:ext cx="374" cy="37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60" name="Text Box 141"/>
            <p:cNvSpPr txBox="1">
              <a:spLocks noChangeArrowheads="1"/>
            </p:cNvSpPr>
            <p:nvPr/>
          </p:nvSpPr>
          <p:spPr bwMode="auto">
            <a:xfrm>
              <a:off x="9691" y="14438"/>
              <a:ext cx="227" cy="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61" name="Line 142"/>
            <p:cNvSpPr>
              <a:spLocks noChangeShapeType="1"/>
            </p:cNvSpPr>
            <p:nvPr/>
          </p:nvSpPr>
          <p:spPr bwMode="auto">
            <a:xfrm>
              <a:off x="9407" y="14179"/>
              <a:ext cx="238"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62" name="Line 143"/>
            <p:cNvSpPr>
              <a:spLocks noChangeShapeType="1"/>
            </p:cNvSpPr>
            <p:nvPr/>
          </p:nvSpPr>
          <p:spPr bwMode="auto">
            <a:xfrm>
              <a:off x="8416" y="13617"/>
              <a:ext cx="675" cy="3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par>
                                <p:cTn id="16" presetID="22" presetClass="entr" presetSubtype="4"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down)">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87"/>
                                        </p:tgtEl>
                                      </p:cBhvr>
                                    </p:animEffect>
                                    <p:set>
                                      <p:cBhvr>
                                        <p:cTn id="23" dur="1" fill="hold">
                                          <p:stCondLst>
                                            <p:cond delay="499"/>
                                          </p:stCondLst>
                                        </p:cTn>
                                        <p:tgtEl>
                                          <p:spTgt spid="87"/>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127"/>
                                        </p:tgtEl>
                                        <p:attrNameLst>
                                          <p:attrName>style.visibility</p:attrName>
                                        </p:attrNameLst>
                                      </p:cBhvr>
                                      <p:to>
                                        <p:strVal val="visible"/>
                                      </p:to>
                                    </p:set>
                                    <p:animEffect transition="in" filter="wipe(down)">
                                      <p:cBhvr>
                                        <p:cTn id="26"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566283846"/>
              </p:ext>
            </p:extLst>
          </p:nvPr>
        </p:nvGraphicFramePr>
        <p:xfrm>
          <a:off x="395536" y="192360"/>
          <a:ext cx="8072494" cy="6477000"/>
        </p:xfrm>
        <a:graphic>
          <a:graphicData uri="http://schemas.openxmlformats.org/drawingml/2006/table">
            <a:tbl>
              <a:tblPr/>
              <a:tblGrid>
                <a:gridCol w="8072494">
                  <a:extLst>
                    <a:ext uri="{9D8B030D-6E8A-4147-A177-3AD203B41FA5}">
                      <a16:colId xmlns:a16="http://schemas.microsoft.com/office/drawing/2014/main" val="20000"/>
                    </a:ext>
                  </a:extLst>
                </a:gridCol>
              </a:tblGrid>
              <a:tr h="4966358">
                <a:tc>
                  <a:txBody>
                    <a:bodyPr/>
                    <a:lstStyle/>
                    <a:p>
                      <a:pPr algn="l">
                        <a:spcAft>
                          <a:spcPts val="0"/>
                        </a:spcAft>
                      </a:pPr>
                      <a:r>
                        <a:rPr lang="en-US" sz="1700" b="1" kern="100" dirty="0" smtClean="0">
                          <a:solidFill>
                            <a:schemeClr val="tx1"/>
                          </a:solidFill>
                          <a:latin typeface="Courier New"/>
                          <a:ea typeface="宋体"/>
                          <a:cs typeface="Times New Roman"/>
                        </a:rPr>
                        <a:t>void </a:t>
                      </a:r>
                      <a:r>
                        <a:rPr lang="en-US" sz="1700" b="1" kern="100" dirty="0" err="1" smtClean="0">
                          <a:solidFill>
                            <a:schemeClr val="tx1"/>
                          </a:solidFill>
                          <a:latin typeface="Courier New"/>
                          <a:ea typeface="宋体"/>
                          <a:cs typeface="Times New Roman"/>
                        </a:rPr>
                        <a:t>PercDown</a:t>
                      </a:r>
                      <a:r>
                        <a:rPr lang="en-US"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MaxHeap</a:t>
                      </a:r>
                      <a:r>
                        <a:rPr lang="en-US" sz="1700" b="1" kern="100" dirty="0" smtClean="0">
                          <a:solidFill>
                            <a:schemeClr val="tx1"/>
                          </a:solidFill>
                          <a:latin typeface="Courier New"/>
                          <a:ea typeface="宋体"/>
                          <a:cs typeface="Times New Roman"/>
                        </a:rPr>
                        <a:t> H, </a:t>
                      </a:r>
                      <a:r>
                        <a:rPr lang="en-US" sz="1700" b="1" kern="100" dirty="0" err="1" smtClean="0">
                          <a:solidFill>
                            <a:schemeClr val="tx1"/>
                          </a:solidFill>
                          <a:latin typeface="Courier New"/>
                          <a:ea typeface="宋体"/>
                          <a:cs typeface="Times New Roman"/>
                        </a:rPr>
                        <a:t>int</a:t>
                      </a:r>
                      <a:r>
                        <a:rPr lang="en-US" sz="1700" b="1" kern="100" dirty="0" smtClean="0">
                          <a:solidFill>
                            <a:schemeClr val="tx1"/>
                          </a:solidFill>
                          <a:latin typeface="Courier New"/>
                          <a:ea typeface="宋体"/>
                          <a:cs typeface="Times New Roman"/>
                        </a:rPr>
                        <a:t> p )</a:t>
                      </a:r>
                    </a:p>
                    <a:p>
                      <a:pPr algn="l">
                        <a:spcAft>
                          <a:spcPts val="0"/>
                        </a:spcAft>
                      </a:pPr>
                      <a:r>
                        <a:rPr lang="en-US" sz="1700" b="1" kern="100" dirty="0" smtClean="0">
                          <a:solidFill>
                            <a:schemeClr val="tx1"/>
                          </a:solidFill>
                          <a:latin typeface="Courier New"/>
                          <a:ea typeface="宋体"/>
                          <a:cs typeface="Times New Roman"/>
                        </a:rPr>
                        <a:t>{ /* </a:t>
                      </a:r>
                      <a:r>
                        <a:rPr lang="zh-CN" altLang="en-US" sz="1700" b="1" kern="100" dirty="0" smtClean="0">
                          <a:solidFill>
                            <a:schemeClr val="tx1"/>
                          </a:solidFill>
                          <a:latin typeface="Courier New"/>
                          <a:ea typeface="宋体"/>
                          <a:cs typeface="Times New Roman"/>
                        </a:rPr>
                        <a:t>下滤：将</a:t>
                      </a:r>
                      <a:r>
                        <a:rPr lang="en-US" sz="1700" b="1" kern="100" dirty="0" smtClean="0">
                          <a:solidFill>
                            <a:schemeClr val="tx1"/>
                          </a:solidFill>
                          <a:latin typeface="Courier New"/>
                          <a:ea typeface="宋体"/>
                          <a:cs typeface="Times New Roman"/>
                        </a:rPr>
                        <a:t>H</a:t>
                      </a:r>
                      <a:r>
                        <a:rPr lang="zh-CN" altLang="en-US" sz="1700" b="1" kern="100" dirty="0" smtClean="0">
                          <a:solidFill>
                            <a:schemeClr val="tx1"/>
                          </a:solidFill>
                          <a:latin typeface="Courier New"/>
                          <a:ea typeface="宋体"/>
                          <a:cs typeface="Times New Roman"/>
                        </a:rPr>
                        <a:t>中以</a:t>
                      </a:r>
                      <a:r>
                        <a:rPr lang="en-US" sz="1700" b="1" kern="100" dirty="0" smtClean="0">
                          <a:solidFill>
                            <a:schemeClr val="tx1"/>
                          </a:solidFill>
                          <a:latin typeface="Courier New"/>
                          <a:ea typeface="宋体"/>
                          <a:cs typeface="Times New Roman"/>
                        </a:rPr>
                        <a:t>H-&gt;Data[p]</a:t>
                      </a:r>
                      <a:r>
                        <a:rPr lang="zh-CN" altLang="en-US" sz="1700" b="1" kern="100" dirty="0" smtClean="0">
                          <a:solidFill>
                            <a:schemeClr val="tx1"/>
                          </a:solidFill>
                          <a:latin typeface="Courier New"/>
                          <a:ea typeface="宋体"/>
                          <a:cs typeface="Times New Roman"/>
                        </a:rPr>
                        <a:t>为根的子堆调整为最大堆 *</a:t>
                      </a:r>
                      <a:r>
                        <a:rPr lang="en-US" altLang="zh-CN" sz="1700" b="1" kern="100" dirty="0" smtClean="0">
                          <a:solidFill>
                            <a:schemeClr val="tx1"/>
                          </a:solidFill>
                          <a:latin typeface="Courier New"/>
                          <a:ea typeface="宋体"/>
                          <a:cs typeface="Times New Roman"/>
                        </a:rPr>
                        <a:t>/</a:t>
                      </a:r>
                    </a:p>
                    <a:p>
                      <a:pPr algn="l">
                        <a:spcAft>
                          <a:spcPts val="0"/>
                        </a:spcAft>
                      </a:pPr>
                      <a:r>
                        <a:rPr lang="en-US" altLang="zh-CN"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int</a:t>
                      </a:r>
                      <a:r>
                        <a:rPr lang="en-US" sz="1700" b="1" kern="100" dirty="0" smtClean="0">
                          <a:solidFill>
                            <a:schemeClr val="tx1"/>
                          </a:solidFill>
                          <a:latin typeface="Courier New"/>
                          <a:ea typeface="宋体"/>
                          <a:cs typeface="Times New Roman"/>
                        </a:rPr>
                        <a:t> Parent, Child;</a:t>
                      </a:r>
                    </a:p>
                    <a:p>
                      <a:pPr algn="l">
                        <a:spcAft>
                          <a:spcPts val="0"/>
                        </a:spcAft>
                      </a:pPr>
                      <a:r>
                        <a:rPr lang="en-US"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ElementType</a:t>
                      </a:r>
                      <a:r>
                        <a:rPr lang="en-US" sz="1700" b="1" kern="100" dirty="0" smtClean="0">
                          <a:solidFill>
                            <a:schemeClr val="tx1"/>
                          </a:solidFill>
                          <a:latin typeface="Courier New"/>
                          <a:ea typeface="宋体"/>
                          <a:cs typeface="Times New Roman"/>
                        </a:rPr>
                        <a:t> X;</a:t>
                      </a:r>
                    </a:p>
                    <a:p>
                      <a:pPr algn="l">
                        <a:spcAft>
                          <a:spcPts val="0"/>
                        </a:spcAft>
                      </a:pPr>
                      <a:r>
                        <a:rPr lang="en-US" sz="1700" b="1" kern="100" dirty="0" smtClean="0">
                          <a:solidFill>
                            <a:schemeClr val="tx1"/>
                          </a:solidFill>
                          <a:latin typeface="Courier New"/>
                          <a:ea typeface="宋体"/>
                          <a:cs typeface="Times New Roman"/>
                        </a:rPr>
                        <a:t>    X = H-&gt;Data[p]; /* </a:t>
                      </a:r>
                      <a:r>
                        <a:rPr lang="zh-CN" altLang="en-US" sz="1700" b="1" kern="100" dirty="0" smtClean="0">
                          <a:solidFill>
                            <a:schemeClr val="tx1"/>
                          </a:solidFill>
                          <a:latin typeface="Courier New"/>
                          <a:ea typeface="宋体"/>
                          <a:cs typeface="Times New Roman"/>
                        </a:rPr>
                        <a:t>取出根结点存放的值 *</a:t>
                      </a:r>
                      <a:r>
                        <a:rPr lang="en-US" altLang="zh-CN" sz="1700" b="1" kern="100" dirty="0" smtClean="0">
                          <a:solidFill>
                            <a:schemeClr val="tx1"/>
                          </a:solidFill>
                          <a:latin typeface="Courier New"/>
                          <a:ea typeface="宋体"/>
                          <a:cs typeface="Times New Roman"/>
                        </a:rPr>
                        <a:t>/</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for( Parent=p; Parent*2&lt;=H-&gt;Size; Parent=Child ) {</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Child = Parent * 2;</a:t>
                      </a:r>
                    </a:p>
                    <a:p>
                      <a:pPr algn="l">
                        <a:spcAft>
                          <a:spcPts val="0"/>
                        </a:spcAft>
                      </a:pPr>
                      <a:r>
                        <a:rPr lang="en-US" sz="1700" b="1" kern="100" dirty="0" smtClean="0">
                          <a:solidFill>
                            <a:schemeClr val="tx1"/>
                          </a:solidFill>
                          <a:latin typeface="Courier New"/>
                          <a:ea typeface="宋体"/>
                          <a:cs typeface="Times New Roman"/>
                        </a:rPr>
                        <a:t>       if( (Child!=H-&gt;Size) &amp;&amp; </a:t>
                      </a:r>
                    </a:p>
                    <a:p>
                      <a:pPr algn="l">
                        <a:spcAft>
                          <a:spcPts val="0"/>
                        </a:spcAft>
                      </a:pPr>
                      <a:r>
                        <a:rPr lang="en-US" sz="1700" b="1" kern="100" dirty="0" smtClean="0">
                          <a:solidFill>
                            <a:schemeClr val="tx1"/>
                          </a:solidFill>
                          <a:latin typeface="Courier New"/>
                          <a:ea typeface="宋体"/>
                          <a:cs typeface="Times New Roman"/>
                        </a:rPr>
                        <a:t>           (H-&gt;Data[Child]&lt;H-&gt;Data[Child+1]) )</a:t>
                      </a:r>
                    </a:p>
                    <a:p>
                      <a:pPr algn="l">
                        <a:spcAft>
                          <a:spcPts val="0"/>
                        </a:spcAft>
                      </a:pPr>
                      <a:r>
                        <a:rPr lang="en-US" sz="1700" b="1" kern="100" dirty="0" smtClean="0">
                          <a:solidFill>
                            <a:schemeClr val="tx1"/>
                          </a:solidFill>
                          <a:latin typeface="Courier New"/>
                          <a:ea typeface="宋体"/>
                          <a:cs typeface="Times New Roman"/>
                        </a:rPr>
                        <a:t>            Child++;  /* Child</a:t>
                      </a:r>
                      <a:r>
                        <a:rPr lang="zh-CN" altLang="en-US" sz="1700" b="1" kern="100" dirty="0" smtClean="0">
                          <a:solidFill>
                            <a:schemeClr val="tx1"/>
                          </a:solidFill>
                          <a:latin typeface="Courier New"/>
                          <a:ea typeface="宋体"/>
                          <a:cs typeface="Times New Roman"/>
                        </a:rPr>
                        <a:t>指向左右子结点的较大者 *</a:t>
                      </a:r>
                      <a:r>
                        <a:rPr lang="en-US" altLang="zh-CN" sz="1700" b="1" kern="100" dirty="0" smtClean="0">
                          <a:solidFill>
                            <a:schemeClr val="tx1"/>
                          </a:solidFill>
                          <a:latin typeface="Courier New"/>
                          <a:ea typeface="宋体"/>
                          <a:cs typeface="Times New Roman"/>
                        </a:rPr>
                        <a:t>/</a:t>
                      </a:r>
                    </a:p>
                    <a:p>
                      <a:pPr algn="l">
                        <a:spcAft>
                          <a:spcPts val="0"/>
                        </a:spcAft>
                      </a:pPr>
                      <a:r>
                        <a:rPr lang="en-US" altLang="zh-CN" sz="1700" b="1" kern="10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if( X &gt;= H-&gt;Data[Child] ) break; /* </a:t>
                      </a:r>
                      <a:r>
                        <a:rPr lang="zh-CN" altLang="en-US" sz="1700" b="1" kern="100" dirty="0" smtClean="0">
                          <a:solidFill>
                            <a:schemeClr val="tx1"/>
                          </a:solidFill>
                          <a:latin typeface="Courier New"/>
                          <a:ea typeface="宋体"/>
                          <a:cs typeface="Times New Roman"/>
                        </a:rPr>
                        <a:t>找到了合适位置 *</a:t>
                      </a:r>
                      <a:r>
                        <a:rPr lang="en-US" altLang="zh-CN" sz="1700" b="1" kern="100" dirty="0" smtClean="0">
                          <a:solidFill>
                            <a:schemeClr val="tx1"/>
                          </a:solidFill>
                          <a:latin typeface="Courier New"/>
                          <a:ea typeface="宋体"/>
                          <a:cs typeface="Times New Roman"/>
                        </a:rPr>
                        <a:t>/</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else  /* </a:t>
                      </a:r>
                      <a:r>
                        <a:rPr lang="zh-CN" altLang="en-US" sz="1700" b="1" kern="100" dirty="0" smtClean="0">
                          <a:solidFill>
                            <a:schemeClr val="tx1"/>
                          </a:solidFill>
                          <a:latin typeface="Courier New"/>
                          <a:ea typeface="宋体"/>
                          <a:cs typeface="Times New Roman"/>
                        </a:rPr>
                        <a:t>下滤</a:t>
                      </a:r>
                      <a:r>
                        <a:rPr lang="en-US" sz="1700" b="1" kern="100" dirty="0" smtClean="0">
                          <a:solidFill>
                            <a:schemeClr val="tx1"/>
                          </a:solidFill>
                          <a:latin typeface="Courier New"/>
                          <a:ea typeface="宋体"/>
                          <a:cs typeface="Times New Roman"/>
                        </a:rPr>
                        <a:t>X */</a:t>
                      </a:r>
                    </a:p>
                    <a:p>
                      <a:pPr algn="l">
                        <a:spcAft>
                          <a:spcPts val="0"/>
                        </a:spcAft>
                      </a:pPr>
                      <a:r>
                        <a:rPr lang="en-US" sz="1700" b="1" kern="100" dirty="0" smtClean="0">
                          <a:solidFill>
                            <a:schemeClr val="tx1"/>
                          </a:solidFill>
                          <a:latin typeface="Courier New"/>
                          <a:ea typeface="宋体"/>
                          <a:cs typeface="Times New Roman"/>
                        </a:rPr>
                        <a:t>	</a:t>
                      </a: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H-&gt;Data[Parent] = H-&gt;Data[Child];</a:t>
                      </a:r>
                    </a:p>
                    <a:p>
                      <a:pPr algn="l">
                        <a:spcAft>
                          <a:spcPts val="0"/>
                        </a:spcAft>
                      </a:pPr>
                      <a:r>
                        <a:rPr lang="en-US" sz="1700" b="1" kern="100" dirty="0" smtClean="0">
                          <a:solidFill>
                            <a:schemeClr val="tx1"/>
                          </a:solidFill>
                          <a:latin typeface="Courier New"/>
                          <a:ea typeface="宋体"/>
                          <a:cs typeface="Times New Roman"/>
                        </a:rPr>
                        <a:t>    }</a:t>
                      </a:r>
                    </a:p>
                    <a:p>
                      <a:pPr algn="l">
                        <a:spcAft>
                          <a:spcPts val="0"/>
                        </a:spcAft>
                      </a:pPr>
                      <a:r>
                        <a:rPr lang="en-US" sz="1700" b="1" kern="100" dirty="0" smtClean="0">
                          <a:solidFill>
                            <a:schemeClr val="tx1"/>
                          </a:solidFill>
                          <a:latin typeface="Courier New"/>
                          <a:ea typeface="宋体"/>
                          <a:cs typeface="Times New Roman"/>
                        </a:rPr>
                        <a:t>    H-&gt;Data[Parent] = X;</a:t>
                      </a:r>
                    </a:p>
                    <a:p>
                      <a:pPr algn="l">
                        <a:spcAft>
                          <a:spcPts val="0"/>
                        </a:spcAft>
                      </a:pPr>
                      <a:r>
                        <a:rPr lang="en-US" sz="1700" b="1" kern="100" dirty="0" smtClean="0">
                          <a:solidFill>
                            <a:schemeClr val="tx1"/>
                          </a:solidFill>
                          <a:latin typeface="Courier New"/>
                          <a:ea typeface="宋体"/>
                          <a:cs typeface="Times New Roman"/>
                        </a:rPr>
                        <a:t>}</a:t>
                      </a:r>
                    </a:p>
                    <a:p>
                      <a:pPr algn="l">
                        <a:spcAft>
                          <a:spcPts val="0"/>
                        </a:spcAft>
                      </a:pPr>
                      <a:endParaRPr lang="en-US" sz="1700" b="1" kern="100" dirty="0" smtClean="0">
                        <a:solidFill>
                          <a:schemeClr val="tx1"/>
                        </a:solidFill>
                        <a:latin typeface="Courier New"/>
                        <a:ea typeface="宋体"/>
                        <a:cs typeface="Times New Roman"/>
                      </a:endParaRPr>
                    </a:p>
                    <a:p>
                      <a:pPr algn="l">
                        <a:spcAft>
                          <a:spcPts val="0"/>
                        </a:spcAft>
                      </a:pPr>
                      <a:r>
                        <a:rPr lang="en-US" sz="1700" b="1" kern="100" dirty="0" smtClean="0">
                          <a:solidFill>
                            <a:schemeClr val="tx1"/>
                          </a:solidFill>
                          <a:latin typeface="Courier New"/>
                          <a:ea typeface="宋体"/>
                          <a:cs typeface="Times New Roman"/>
                        </a:rPr>
                        <a:t>void </a:t>
                      </a:r>
                      <a:r>
                        <a:rPr lang="en-US" sz="1700" b="1" kern="100" dirty="0" err="1" smtClean="0">
                          <a:solidFill>
                            <a:schemeClr val="tx1"/>
                          </a:solidFill>
                          <a:latin typeface="Courier New"/>
                          <a:ea typeface="宋体"/>
                          <a:cs typeface="Times New Roman"/>
                        </a:rPr>
                        <a:t>BuildHeap</a:t>
                      </a:r>
                      <a:r>
                        <a:rPr lang="en-US"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MaxHeap</a:t>
                      </a:r>
                      <a:r>
                        <a:rPr lang="en-US" sz="1700" b="1" kern="100" dirty="0" smtClean="0">
                          <a:solidFill>
                            <a:schemeClr val="tx1"/>
                          </a:solidFill>
                          <a:latin typeface="Courier New"/>
                          <a:ea typeface="宋体"/>
                          <a:cs typeface="Times New Roman"/>
                        </a:rPr>
                        <a:t> H )</a:t>
                      </a:r>
                    </a:p>
                    <a:p>
                      <a:pPr algn="l">
                        <a:spcAft>
                          <a:spcPts val="0"/>
                        </a:spcAft>
                      </a:pPr>
                      <a:r>
                        <a:rPr lang="en-US" sz="1700" b="1" kern="100" dirty="0" smtClean="0">
                          <a:solidFill>
                            <a:schemeClr val="tx1"/>
                          </a:solidFill>
                          <a:latin typeface="Courier New"/>
                          <a:ea typeface="宋体"/>
                          <a:cs typeface="Times New Roman"/>
                        </a:rPr>
                        <a:t>{ /* </a:t>
                      </a:r>
                      <a:r>
                        <a:rPr lang="zh-CN" altLang="en-US" sz="1700" b="1" kern="100" dirty="0" smtClean="0">
                          <a:solidFill>
                            <a:schemeClr val="tx1"/>
                          </a:solidFill>
                          <a:latin typeface="Courier New"/>
                          <a:ea typeface="宋体"/>
                          <a:cs typeface="Times New Roman"/>
                        </a:rPr>
                        <a:t>调整</a:t>
                      </a:r>
                      <a:r>
                        <a:rPr lang="en-US" sz="1700" b="1" kern="100" dirty="0" smtClean="0">
                          <a:solidFill>
                            <a:schemeClr val="tx1"/>
                          </a:solidFill>
                          <a:latin typeface="Courier New"/>
                          <a:ea typeface="宋体"/>
                          <a:cs typeface="Times New Roman"/>
                        </a:rPr>
                        <a:t>H-&gt;Data[]</a:t>
                      </a:r>
                      <a:r>
                        <a:rPr lang="zh-CN" altLang="en-US" sz="1700" b="1" kern="100" dirty="0" smtClean="0">
                          <a:solidFill>
                            <a:schemeClr val="tx1"/>
                          </a:solidFill>
                          <a:latin typeface="Courier New"/>
                          <a:ea typeface="宋体"/>
                          <a:cs typeface="Times New Roman"/>
                        </a:rPr>
                        <a:t>中的元素，使满足最大堆的有序性  *</a:t>
                      </a:r>
                      <a:r>
                        <a:rPr lang="en-US" altLang="zh-CN" sz="1700" b="1" kern="100" dirty="0" smtClean="0">
                          <a:solidFill>
                            <a:schemeClr val="tx1"/>
                          </a:solidFill>
                          <a:latin typeface="Courier New"/>
                          <a:ea typeface="宋体"/>
                          <a:cs typeface="Times New Roman"/>
                        </a:rPr>
                        <a:t>/</a:t>
                      </a:r>
                    </a:p>
                    <a:p>
                      <a:pPr algn="l">
                        <a:spcAft>
                          <a:spcPts val="0"/>
                        </a:spcAft>
                      </a:pPr>
                      <a:r>
                        <a:rPr lang="en-US" altLang="zh-CN" sz="1700" b="1" kern="100" dirty="0" smtClean="0">
                          <a:solidFill>
                            <a:schemeClr val="tx1"/>
                          </a:solidFill>
                          <a:latin typeface="Courier New"/>
                          <a:ea typeface="宋体"/>
                          <a:cs typeface="Times New Roman"/>
                        </a:rPr>
                        <a:t>  /* </a:t>
                      </a:r>
                      <a:r>
                        <a:rPr lang="zh-CN" altLang="en-US" sz="1700" b="1" kern="100" dirty="0" smtClean="0">
                          <a:solidFill>
                            <a:schemeClr val="tx1"/>
                          </a:solidFill>
                          <a:latin typeface="Courier New"/>
                          <a:ea typeface="宋体"/>
                          <a:cs typeface="Times New Roman"/>
                        </a:rPr>
                        <a:t>这里假设所有</a:t>
                      </a:r>
                      <a:r>
                        <a:rPr lang="en-US" sz="1700" b="1" kern="100" dirty="0" smtClean="0">
                          <a:solidFill>
                            <a:schemeClr val="tx1"/>
                          </a:solidFill>
                          <a:latin typeface="Courier New"/>
                          <a:ea typeface="宋体"/>
                          <a:cs typeface="Times New Roman"/>
                        </a:rPr>
                        <a:t>H-&gt;Size</a:t>
                      </a:r>
                      <a:r>
                        <a:rPr lang="zh-CN" altLang="en-US" sz="1700" b="1" kern="100" dirty="0" smtClean="0">
                          <a:solidFill>
                            <a:schemeClr val="tx1"/>
                          </a:solidFill>
                          <a:latin typeface="Courier New"/>
                          <a:ea typeface="宋体"/>
                          <a:cs typeface="Times New Roman"/>
                        </a:rPr>
                        <a:t>个元素已经存在</a:t>
                      </a:r>
                      <a:r>
                        <a:rPr lang="en-US" sz="1700" b="1" kern="100" dirty="0" smtClean="0">
                          <a:solidFill>
                            <a:schemeClr val="tx1"/>
                          </a:solidFill>
                          <a:latin typeface="Courier New"/>
                          <a:ea typeface="宋体"/>
                          <a:cs typeface="Times New Roman"/>
                        </a:rPr>
                        <a:t>H-&gt;Data[]</a:t>
                      </a:r>
                      <a:r>
                        <a:rPr lang="zh-CN" altLang="en-US" sz="1700" b="1" kern="100" dirty="0" smtClean="0">
                          <a:solidFill>
                            <a:schemeClr val="tx1"/>
                          </a:solidFill>
                          <a:latin typeface="Courier New"/>
                          <a:ea typeface="宋体"/>
                          <a:cs typeface="Times New Roman"/>
                        </a:rPr>
                        <a:t>中 *</a:t>
                      </a:r>
                      <a:r>
                        <a:rPr lang="en-US" altLang="zh-CN" sz="1700" b="1" kern="100" dirty="0" smtClean="0">
                          <a:solidFill>
                            <a:schemeClr val="tx1"/>
                          </a:solidFill>
                          <a:latin typeface="Courier New"/>
                          <a:ea typeface="宋体"/>
                          <a:cs typeface="Times New Roman"/>
                        </a:rPr>
                        <a:t>/</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int</a:t>
                      </a:r>
                      <a:r>
                        <a:rPr lang="en-US"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i</a:t>
                      </a:r>
                      <a:r>
                        <a:rPr lang="en-US" sz="1700" b="1" kern="100" dirty="0" smtClean="0">
                          <a:solidFill>
                            <a:schemeClr val="tx1"/>
                          </a:solidFill>
                          <a:latin typeface="Courier New"/>
                          <a:ea typeface="宋体"/>
                          <a:cs typeface="Times New Roman"/>
                        </a:rPr>
                        <a:t>;</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 </a:t>
                      </a:r>
                      <a:r>
                        <a:rPr lang="zh-CN" altLang="en-US" sz="1700" b="1" kern="100" dirty="0" smtClean="0">
                          <a:solidFill>
                            <a:schemeClr val="tx1"/>
                          </a:solidFill>
                          <a:latin typeface="Courier New"/>
                          <a:ea typeface="宋体"/>
                          <a:cs typeface="Times New Roman"/>
                        </a:rPr>
                        <a:t>从最后一个结点的父节点开始，到根结点</a:t>
                      </a:r>
                      <a:r>
                        <a:rPr lang="en-US" altLang="zh-CN" sz="1700" b="1" kern="100" dirty="0" smtClean="0">
                          <a:solidFill>
                            <a:schemeClr val="tx1"/>
                          </a:solidFill>
                          <a:latin typeface="Courier New"/>
                          <a:ea typeface="宋体"/>
                          <a:cs typeface="Times New Roman"/>
                        </a:rPr>
                        <a:t>1 */</a:t>
                      </a:r>
                    </a:p>
                    <a:p>
                      <a:pPr algn="l">
                        <a:spcAft>
                          <a:spcPts val="0"/>
                        </a:spcAft>
                      </a:pPr>
                      <a:r>
                        <a:rPr lang="en-US" sz="1700" b="1" kern="100" baseline="0" dirty="0" smtClean="0">
                          <a:solidFill>
                            <a:schemeClr val="tx1"/>
                          </a:solidFill>
                          <a:latin typeface="Courier New"/>
                          <a:ea typeface="宋体"/>
                          <a:cs typeface="Times New Roman"/>
                        </a:rPr>
                        <a:t>  </a:t>
                      </a:r>
                      <a:r>
                        <a:rPr lang="en-US" sz="1700" b="1" kern="100" dirty="0" smtClean="0">
                          <a:solidFill>
                            <a:schemeClr val="tx1"/>
                          </a:solidFill>
                          <a:latin typeface="Courier New"/>
                          <a:ea typeface="宋体"/>
                          <a:cs typeface="Times New Roman"/>
                        </a:rPr>
                        <a:t>for( </a:t>
                      </a:r>
                      <a:r>
                        <a:rPr lang="en-US" sz="1700" b="1" kern="100" dirty="0" err="1" smtClean="0">
                          <a:solidFill>
                            <a:schemeClr val="tx1"/>
                          </a:solidFill>
                          <a:latin typeface="Courier New"/>
                          <a:ea typeface="宋体"/>
                          <a:cs typeface="Times New Roman"/>
                        </a:rPr>
                        <a:t>i</a:t>
                      </a:r>
                      <a:r>
                        <a:rPr lang="en-US" sz="1700" b="1" kern="100" dirty="0" smtClean="0">
                          <a:solidFill>
                            <a:schemeClr val="tx1"/>
                          </a:solidFill>
                          <a:latin typeface="Courier New"/>
                          <a:ea typeface="宋体"/>
                          <a:cs typeface="Times New Roman"/>
                        </a:rPr>
                        <a:t> = H-&gt;Size/2; </a:t>
                      </a:r>
                      <a:r>
                        <a:rPr lang="en-US" sz="1700" b="1" kern="100" dirty="0" err="1" smtClean="0">
                          <a:solidFill>
                            <a:schemeClr val="tx1"/>
                          </a:solidFill>
                          <a:latin typeface="Courier New"/>
                          <a:ea typeface="宋体"/>
                          <a:cs typeface="Times New Roman"/>
                        </a:rPr>
                        <a:t>i</a:t>
                      </a:r>
                      <a:r>
                        <a:rPr lang="en-US" sz="1700" b="1" kern="100" dirty="0" smtClean="0">
                          <a:solidFill>
                            <a:schemeClr val="tx1"/>
                          </a:solidFill>
                          <a:latin typeface="Courier New"/>
                          <a:ea typeface="宋体"/>
                          <a:cs typeface="Times New Roman"/>
                        </a:rPr>
                        <a:t>&gt;0; </a:t>
                      </a:r>
                      <a:r>
                        <a:rPr lang="en-US" sz="1700" b="1" kern="100" dirty="0" err="1" smtClean="0">
                          <a:solidFill>
                            <a:schemeClr val="tx1"/>
                          </a:solidFill>
                          <a:latin typeface="Courier New"/>
                          <a:ea typeface="宋体"/>
                          <a:cs typeface="Times New Roman"/>
                        </a:rPr>
                        <a:t>i</a:t>
                      </a:r>
                      <a:r>
                        <a:rPr lang="en-US" sz="1700" b="1" kern="100" dirty="0" smtClean="0">
                          <a:solidFill>
                            <a:schemeClr val="tx1"/>
                          </a:solidFill>
                          <a:latin typeface="Courier New"/>
                          <a:ea typeface="宋体"/>
                          <a:cs typeface="Times New Roman"/>
                        </a:rPr>
                        <a:t>-- )</a:t>
                      </a:r>
                    </a:p>
                    <a:p>
                      <a:pPr algn="l">
                        <a:spcAft>
                          <a:spcPts val="0"/>
                        </a:spcAft>
                      </a:pPr>
                      <a:r>
                        <a:rPr lang="en-US" sz="1700" b="1" kern="100" dirty="0" smtClean="0">
                          <a:solidFill>
                            <a:schemeClr val="tx1"/>
                          </a:solidFill>
                          <a:latin typeface="Courier New"/>
                          <a:ea typeface="宋体"/>
                          <a:cs typeface="Times New Roman"/>
                        </a:rPr>
                        <a:t>	</a:t>
                      </a:r>
                      <a:r>
                        <a:rPr lang="en-US" sz="1700" b="1" kern="100" dirty="0" err="1" smtClean="0">
                          <a:solidFill>
                            <a:schemeClr val="tx1"/>
                          </a:solidFill>
                          <a:latin typeface="Courier New"/>
                          <a:ea typeface="宋体"/>
                          <a:cs typeface="Times New Roman"/>
                        </a:rPr>
                        <a:t>PercDown</a:t>
                      </a:r>
                      <a:r>
                        <a:rPr lang="en-US" sz="1700" b="1" kern="100" dirty="0" smtClean="0">
                          <a:solidFill>
                            <a:schemeClr val="tx1"/>
                          </a:solidFill>
                          <a:latin typeface="Courier New"/>
                          <a:ea typeface="宋体"/>
                          <a:cs typeface="Times New Roman"/>
                        </a:rPr>
                        <a:t>( H, </a:t>
                      </a:r>
                      <a:r>
                        <a:rPr lang="en-US" sz="1700" b="1" kern="100" dirty="0" err="1" smtClean="0">
                          <a:solidFill>
                            <a:schemeClr val="tx1"/>
                          </a:solidFill>
                          <a:latin typeface="Courier New"/>
                          <a:ea typeface="宋体"/>
                          <a:cs typeface="Times New Roman"/>
                        </a:rPr>
                        <a:t>i</a:t>
                      </a:r>
                      <a:r>
                        <a:rPr lang="en-US" sz="1700" b="1" kern="100" dirty="0" smtClean="0">
                          <a:solidFill>
                            <a:schemeClr val="tx1"/>
                          </a:solidFill>
                          <a:latin typeface="Courier New"/>
                          <a:ea typeface="宋体"/>
                          <a:cs typeface="Times New Roman"/>
                        </a:rPr>
                        <a:t> );</a:t>
                      </a:r>
                    </a:p>
                    <a:p>
                      <a:pPr algn="l">
                        <a:spcAft>
                          <a:spcPts val="0"/>
                        </a:spcAft>
                      </a:pPr>
                      <a:r>
                        <a:rPr lang="en-US" sz="1700" b="1" kern="100" dirty="0" smtClean="0">
                          <a:solidFill>
                            <a:schemeClr val="tx1"/>
                          </a:solidFill>
                          <a:latin typeface="Courier New"/>
                          <a:ea typeface="宋体"/>
                          <a:cs typeface="Times New Roman"/>
                        </a:rPr>
                        <a:t>}</a:t>
                      </a:r>
                      <a:endParaRPr lang="zh-CN" sz="1700" b="1" kern="100" dirty="0">
                        <a:solidFill>
                          <a:schemeClr val="tx1"/>
                        </a:solidFill>
                        <a:latin typeface="Courier New"/>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9371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57200" y="1532384"/>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Arial" panose="020B0604020202020204" pitchFamily="34" charset="0"/>
              </a:rPr>
              <a:t>【</a:t>
            </a:r>
            <a:r>
              <a:rPr lang="zh-CN" altLang="en-US" b="1" dirty="0">
                <a:latin typeface="Arial" panose="020B0604020202020204" pitchFamily="34" charset="0"/>
              </a:rPr>
              <a:t>定理</a:t>
            </a:r>
            <a:r>
              <a:rPr lang="en-US" altLang="zh-CN" b="1" dirty="0">
                <a:latin typeface="Arial" panose="020B0604020202020204" pitchFamily="34" charset="0"/>
              </a:rPr>
              <a:t>】</a:t>
            </a:r>
            <a:r>
              <a:rPr lang="zh-CN" altLang="en-US" b="1" dirty="0">
                <a:latin typeface="Arial" panose="020B0604020202020204" pitchFamily="34" charset="0"/>
              </a:rPr>
              <a:t>对高度为 </a:t>
            </a:r>
            <a:r>
              <a:rPr lang="en-US" altLang="zh-CN" b="1" i="1" dirty="0">
                <a:sym typeface="Wingdings" panose="05000000000000000000" pitchFamily="2" charset="2"/>
              </a:rPr>
              <a:t>h</a:t>
            </a:r>
            <a:r>
              <a:rPr lang="en-US" altLang="zh-CN" b="1" dirty="0">
                <a:sym typeface="Wingdings" panose="05000000000000000000" pitchFamily="2" charset="2"/>
              </a:rPr>
              <a:t> </a:t>
            </a:r>
            <a:r>
              <a:rPr lang="zh-CN" altLang="en-US" b="1" dirty="0">
                <a:latin typeface="Arial" panose="020B0604020202020204" pitchFamily="34" charset="0"/>
              </a:rPr>
              <a:t> ，包含 </a:t>
            </a:r>
            <a:r>
              <a:rPr lang="en-US" altLang="zh-CN" b="1" dirty="0" smtClean="0">
                <a:sym typeface="Wingdings" panose="05000000000000000000" pitchFamily="2" charset="2"/>
              </a:rPr>
              <a:t>2</a:t>
            </a:r>
            <a:r>
              <a:rPr lang="en-US" altLang="zh-CN" b="1" i="1" baseline="30000" dirty="0" smtClean="0">
                <a:sym typeface="Wingdings" panose="05000000000000000000" pitchFamily="2" charset="2"/>
              </a:rPr>
              <a:t>h</a:t>
            </a:r>
            <a:r>
              <a:rPr lang="en-US" altLang="zh-CN" b="1" dirty="0" smtClean="0">
                <a:sym typeface="Wingdings" panose="05000000000000000000" pitchFamily="2" charset="2"/>
              </a:rPr>
              <a:t> </a:t>
            </a:r>
            <a:r>
              <a:rPr lang="en-US" altLang="zh-CN" b="1" dirty="0">
                <a:sym typeface="Symbol" panose="05050102010706020507" pitchFamily="18" charset="2"/>
              </a:rPr>
              <a:t> 1 </a:t>
            </a:r>
            <a:r>
              <a:rPr lang="zh-CN" altLang="en-US" b="1" dirty="0">
                <a:latin typeface="Arial" panose="020B0604020202020204" pitchFamily="34" charset="0"/>
              </a:rPr>
              <a:t>个结点的满二叉树，结点高度之和为</a:t>
            </a:r>
            <a:r>
              <a:rPr lang="en-US" altLang="zh-CN" b="1" dirty="0">
                <a:sym typeface="Wingdings" panose="05000000000000000000" pitchFamily="2" charset="2"/>
              </a:rPr>
              <a:t> </a:t>
            </a:r>
            <a:r>
              <a:rPr lang="en-US" altLang="zh-CN" b="1" dirty="0">
                <a:solidFill>
                  <a:schemeClr val="hlink"/>
                </a:solidFill>
                <a:sym typeface="Wingdings" panose="05000000000000000000" pitchFamily="2" charset="2"/>
              </a:rPr>
              <a:t>2</a:t>
            </a:r>
            <a:r>
              <a:rPr lang="en-US" altLang="zh-CN" b="1" i="1" baseline="30000" dirty="0">
                <a:solidFill>
                  <a:schemeClr val="hlink"/>
                </a:solidFill>
                <a:sym typeface="Wingdings" panose="05000000000000000000" pitchFamily="2" charset="2"/>
              </a:rPr>
              <a:t>h</a:t>
            </a:r>
            <a:r>
              <a:rPr lang="en-US" altLang="zh-CN" b="1" baseline="30000" dirty="0">
                <a:solidFill>
                  <a:schemeClr val="hlink"/>
                </a:solidFill>
                <a:sym typeface="Wingdings" panose="05000000000000000000" pitchFamily="2" charset="2"/>
              </a:rPr>
              <a:t>+1</a:t>
            </a:r>
            <a:r>
              <a:rPr lang="en-US" altLang="zh-CN" b="1" dirty="0">
                <a:solidFill>
                  <a:schemeClr val="hlink"/>
                </a:solidFill>
                <a:sym typeface="Wingdings" panose="05000000000000000000" pitchFamily="2" charset="2"/>
              </a:rPr>
              <a:t> </a:t>
            </a:r>
            <a:r>
              <a:rPr lang="en-US" altLang="zh-CN" b="1" dirty="0">
                <a:solidFill>
                  <a:schemeClr val="hlink"/>
                </a:solidFill>
                <a:sym typeface="Symbol" panose="05050102010706020507" pitchFamily="18" charset="2"/>
              </a:rPr>
              <a:t> 1  (</a:t>
            </a:r>
            <a:r>
              <a:rPr lang="en-US" altLang="zh-CN" b="1" i="1" dirty="0">
                <a:solidFill>
                  <a:schemeClr val="hlink"/>
                </a:solidFill>
                <a:sym typeface="Symbol" panose="05050102010706020507" pitchFamily="18" charset="2"/>
              </a:rPr>
              <a:t>h</a:t>
            </a:r>
            <a:r>
              <a:rPr lang="en-US" altLang="zh-CN" b="1" dirty="0">
                <a:solidFill>
                  <a:schemeClr val="hlink"/>
                </a:solidFill>
                <a:sym typeface="Symbol" panose="05050102010706020507" pitchFamily="18" charset="2"/>
              </a:rPr>
              <a:t> + 1)</a:t>
            </a:r>
            <a:r>
              <a:rPr lang="en-US" altLang="zh-CN" b="1" dirty="0">
                <a:sym typeface="Symbol" panose="05050102010706020507" pitchFamily="18" charset="2"/>
              </a:rPr>
              <a:t>.</a:t>
            </a:r>
          </a:p>
        </p:txBody>
      </p:sp>
      <p:grpSp>
        <p:nvGrpSpPr>
          <p:cNvPr id="3" name="Group 4"/>
          <p:cNvGrpSpPr>
            <a:grpSpLocks/>
          </p:cNvGrpSpPr>
          <p:nvPr/>
        </p:nvGrpSpPr>
        <p:grpSpPr bwMode="auto">
          <a:xfrm>
            <a:off x="2667000" y="2827784"/>
            <a:ext cx="3352800" cy="457200"/>
            <a:chOff x="1680" y="1104"/>
            <a:chExt cx="2112" cy="288"/>
          </a:xfrm>
        </p:grpSpPr>
        <p:sp>
          <p:nvSpPr>
            <p:cNvPr id="4" name="Text Box 5"/>
            <p:cNvSpPr txBox="1">
              <a:spLocks noChangeArrowheads="1"/>
            </p:cNvSpPr>
            <p:nvPr/>
          </p:nvSpPr>
          <p:spPr bwMode="auto">
            <a:xfrm>
              <a:off x="2208" y="1104"/>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t>T</a:t>
              </a:r>
              <a:r>
                <a:rPr lang="en-US" altLang="zh-CN" b="1"/>
                <a:t> ( </a:t>
              </a:r>
              <a:r>
                <a:rPr lang="en-US" altLang="zh-CN" b="1" i="1"/>
                <a:t>N </a:t>
              </a:r>
              <a:r>
                <a:rPr lang="en-US" altLang="zh-CN" b="1"/>
                <a:t>) = O ( </a:t>
              </a:r>
              <a:r>
                <a:rPr lang="en-US" altLang="zh-CN" b="1" i="1"/>
                <a:t>N </a:t>
              </a:r>
              <a:r>
                <a:rPr lang="en-US" altLang="zh-CN" b="1"/>
                <a:t>)</a:t>
              </a:r>
              <a:endParaRPr lang="en-US" altLang="zh-CN" b="1" i="1"/>
            </a:p>
          </p:txBody>
        </p:sp>
        <p:sp>
          <p:nvSpPr>
            <p:cNvPr id="5" name="AutoShape 6"/>
            <p:cNvSpPr>
              <a:spLocks noChangeArrowheads="1"/>
            </p:cNvSpPr>
            <p:nvPr/>
          </p:nvSpPr>
          <p:spPr bwMode="auto">
            <a:xfrm>
              <a:off x="1680" y="1200"/>
              <a:ext cx="480" cy="96"/>
            </a:xfrm>
            <a:prstGeom prst="rightArrow">
              <a:avLst>
                <a:gd name="adj1" fmla="val 50000"/>
                <a:gd name="adj2" fmla="val 125000"/>
              </a:avLst>
            </a:prstGeom>
            <a:solidFill>
              <a:schemeClr val="hlink"/>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28553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010400" y="0"/>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en-US" altLang="zh-CN" sz="1800" b="1">
                <a:sym typeface="Webdings" panose="05030102010509060703" pitchFamily="18" charset="2"/>
              </a:rPr>
              <a:t>§3  </a:t>
            </a:r>
            <a:r>
              <a:rPr lang="zh-CN" altLang="en-US" sz="1800" b="1">
                <a:sym typeface="Webdings" panose="05030102010509060703" pitchFamily="18" charset="2"/>
              </a:rPr>
              <a:t>二叉堆</a:t>
            </a:r>
            <a:endParaRPr lang="en-US" altLang="zh-CN" sz="1800" b="1">
              <a:sym typeface="Webdings" panose="05030102010509060703" pitchFamily="18" charset="2"/>
            </a:endParaRPr>
          </a:p>
        </p:txBody>
      </p:sp>
      <p:sp>
        <p:nvSpPr>
          <p:cNvPr id="46083" name="Text Box 3"/>
          <p:cNvSpPr txBox="1">
            <a:spLocks noChangeArrowheads="1"/>
          </p:cNvSpPr>
          <p:nvPr/>
        </p:nvSpPr>
        <p:spPr bwMode="auto">
          <a:xfrm>
            <a:off x="609600" y="152400"/>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0000FF"/>
                </a:solidFill>
                <a:sym typeface="Wingdings" pitchFamily="2" charset="2"/>
              </a:rPr>
              <a:t></a:t>
            </a:r>
            <a:r>
              <a:rPr lang="zh-CN" altLang="en-US" sz="2800" b="1" dirty="0" smtClean="0"/>
              <a:t>扩展：其他</a:t>
            </a:r>
            <a:r>
              <a:rPr lang="zh-CN" altLang="en-US" sz="2800" b="1" dirty="0"/>
              <a:t>的堆</a:t>
            </a:r>
            <a:r>
              <a:rPr lang="zh-CN" altLang="en-US" sz="2800" b="1" dirty="0" smtClean="0"/>
              <a:t>操作</a:t>
            </a:r>
            <a:endParaRPr lang="en-US" altLang="zh-CN" sz="2800" b="1" dirty="0"/>
          </a:p>
        </p:txBody>
      </p:sp>
      <p:sp>
        <p:nvSpPr>
          <p:cNvPr id="46085" name="Text Box 5"/>
          <p:cNvSpPr txBox="1">
            <a:spLocks noChangeArrowheads="1"/>
          </p:cNvSpPr>
          <p:nvPr/>
        </p:nvSpPr>
        <p:spPr bwMode="auto">
          <a:xfrm>
            <a:off x="762000" y="692696"/>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hlink"/>
                </a:solidFill>
                <a:sym typeface="Wingdings" panose="05000000000000000000" pitchFamily="2" charset="2"/>
              </a:rPr>
              <a:t></a:t>
            </a:r>
            <a:r>
              <a:rPr lang="en-US" altLang="zh-CN" b="1">
                <a:sym typeface="Wingdings" panose="05000000000000000000" pitchFamily="2" charset="2"/>
              </a:rPr>
              <a:t>  DecreaseKey ( </a:t>
            </a:r>
            <a:r>
              <a:rPr lang="en-US" altLang="zh-CN" b="1">
                <a:solidFill>
                  <a:schemeClr val="hlink"/>
                </a:solidFill>
                <a:sym typeface="Wingdings" panose="05000000000000000000" pitchFamily="2" charset="2"/>
              </a:rPr>
              <a:t>P</a:t>
            </a:r>
            <a:r>
              <a:rPr lang="en-US" altLang="zh-CN" b="1">
                <a:sym typeface="Wingdings" panose="05000000000000000000" pitchFamily="2" charset="2"/>
              </a:rPr>
              <a:t>, </a:t>
            </a:r>
            <a:r>
              <a:rPr lang="en-US" altLang="zh-CN" b="1">
                <a:solidFill>
                  <a:srgbClr val="FF0000"/>
                </a:solidFill>
                <a:sym typeface="Symbol" panose="05050102010706020507" pitchFamily="18" charset="2"/>
              </a:rPr>
              <a:t></a:t>
            </a:r>
            <a:r>
              <a:rPr lang="en-US" altLang="zh-CN" b="1">
                <a:sym typeface="Symbol" panose="05050102010706020507" pitchFamily="18" charset="2"/>
              </a:rPr>
              <a:t>, </a:t>
            </a:r>
            <a:r>
              <a:rPr lang="en-US" altLang="zh-CN" b="1">
                <a:solidFill>
                  <a:schemeClr val="accent1"/>
                </a:solidFill>
                <a:sym typeface="Symbol" panose="05050102010706020507" pitchFamily="18" charset="2"/>
              </a:rPr>
              <a:t>H</a:t>
            </a:r>
            <a:r>
              <a:rPr lang="en-US" altLang="zh-CN" b="1">
                <a:sym typeface="Symbol" panose="05050102010706020507" pitchFamily="18" charset="2"/>
              </a:rPr>
              <a:t> </a:t>
            </a:r>
            <a:r>
              <a:rPr lang="en-US" altLang="zh-CN" b="1">
                <a:sym typeface="Wingdings" panose="05000000000000000000" pitchFamily="2" charset="2"/>
              </a:rPr>
              <a:t>)</a:t>
            </a:r>
            <a:endParaRPr lang="en-US" altLang="zh-CN" b="1"/>
          </a:p>
        </p:txBody>
      </p:sp>
      <p:sp>
        <p:nvSpPr>
          <p:cNvPr id="46086" name="Text Box 6"/>
          <p:cNvSpPr txBox="1">
            <a:spLocks noChangeArrowheads="1"/>
          </p:cNvSpPr>
          <p:nvPr/>
        </p:nvSpPr>
        <p:spPr bwMode="auto">
          <a:xfrm>
            <a:off x="2133600" y="1302296"/>
            <a:ext cx="624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t>将堆 </a:t>
            </a:r>
            <a:r>
              <a:rPr lang="en-US" altLang="zh-CN" b="1" dirty="0">
                <a:solidFill>
                  <a:schemeClr val="accent1"/>
                </a:solidFill>
              </a:rPr>
              <a:t>H </a:t>
            </a:r>
            <a:r>
              <a:rPr lang="zh-CN" altLang="en-US" b="1" dirty="0"/>
              <a:t>中位置 </a:t>
            </a:r>
            <a:r>
              <a:rPr lang="en-US" altLang="zh-CN" b="1" dirty="0">
                <a:solidFill>
                  <a:schemeClr val="hlink"/>
                </a:solidFill>
              </a:rPr>
              <a:t>P </a:t>
            </a:r>
            <a:r>
              <a:rPr lang="zh-CN" altLang="en-US" b="1" dirty="0"/>
              <a:t>处的结点关键字减小</a:t>
            </a:r>
            <a:r>
              <a:rPr lang="en-US" altLang="zh-CN" b="1" dirty="0"/>
              <a:t> </a:t>
            </a:r>
            <a:r>
              <a:rPr lang="en-US" altLang="zh-CN" b="1" dirty="0">
                <a:solidFill>
                  <a:srgbClr val="FF0000"/>
                </a:solidFill>
                <a:sym typeface="Symbol" panose="05050102010706020507" pitchFamily="18" charset="2"/>
              </a:rPr>
              <a:t></a:t>
            </a:r>
            <a:r>
              <a:rPr lang="en-US" altLang="zh-CN" b="1" dirty="0" smtClean="0"/>
              <a:t>……</a:t>
            </a:r>
            <a:r>
              <a:rPr lang="zh-CN" altLang="en-US" b="1" dirty="0"/>
              <a:t>将过度消耗</a:t>
            </a:r>
            <a:r>
              <a:rPr lang="en-US" altLang="zh-CN" b="1" dirty="0"/>
              <a:t>CPU</a:t>
            </a:r>
            <a:r>
              <a:rPr lang="zh-CN" altLang="en-US" b="1" dirty="0"/>
              <a:t>时间的进程降低优先级</a:t>
            </a:r>
            <a:r>
              <a:rPr lang="zh-CN" altLang="en-US" b="1" dirty="0" smtClean="0"/>
              <a:t>。</a:t>
            </a:r>
            <a:endParaRPr lang="en-US" altLang="zh-CN" b="1" dirty="0"/>
          </a:p>
        </p:txBody>
      </p:sp>
      <p:grpSp>
        <p:nvGrpSpPr>
          <p:cNvPr id="46087" name="Group 7"/>
          <p:cNvGrpSpPr>
            <a:grpSpLocks/>
          </p:cNvGrpSpPr>
          <p:nvPr/>
        </p:nvGrpSpPr>
        <p:grpSpPr bwMode="auto">
          <a:xfrm>
            <a:off x="762000" y="1302296"/>
            <a:ext cx="1371600" cy="1357313"/>
            <a:chOff x="480" y="1776"/>
            <a:chExt cx="864" cy="855"/>
          </a:xfrm>
        </p:grpSpPr>
        <p:graphicFrame>
          <p:nvGraphicFramePr>
            <p:cNvPr id="21519" name="Object 8"/>
            <p:cNvGraphicFramePr>
              <a:graphicFrameLocks noChangeAspect="1"/>
            </p:cNvGraphicFramePr>
            <p:nvPr/>
          </p:nvGraphicFramePr>
          <p:xfrm>
            <a:off x="528" y="1776"/>
            <a:ext cx="672" cy="660"/>
          </p:xfrm>
          <a:graphic>
            <a:graphicData uri="http://schemas.openxmlformats.org/presentationml/2006/ole">
              <mc:AlternateContent xmlns:mc="http://schemas.openxmlformats.org/markup-compatibility/2006">
                <mc:Choice xmlns:v="urn:schemas-microsoft-com:vml" Requires="v">
                  <p:oleObj spid="_x0000_s134179" name="剪辑" r:id="rId4" imgW="2287009" imgH="2155804" progId="MS_ClipArt_Gallery.2">
                    <p:embed/>
                  </p:oleObj>
                </mc:Choice>
                <mc:Fallback>
                  <p:oleObj name="剪辑" r:id="rId4" imgW="2287009" imgH="2155804" progId="MS_ClipArt_Gallery.2">
                    <p:embed/>
                    <p:pic>
                      <p:nvPicPr>
                        <p:cNvPr id="2151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776"/>
                          <a:ext cx="672"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Text Box 9"/>
            <p:cNvSpPr txBox="1">
              <a:spLocks noChangeArrowheads="1"/>
            </p:cNvSpPr>
            <p:nvPr/>
          </p:nvSpPr>
          <p:spPr bwMode="auto">
            <a:xfrm>
              <a:off x="480" y="2400"/>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hlink"/>
                  </a:solidFill>
                </a:rPr>
                <a:t>sys. admin.</a:t>
              </a:r>
            </a:p>
          </p:txBody>
        </p:sp>
      </p:grpSp>
      <p:sp>
        <p:nvSpPr>
          <p:cNvPr id="46090" name="Text Box 10"/>
          <p:cNvSpPr txBox="1">
            <a:spLocks noChangeArrowheads="1"/>
          </p:cNvSpPr>
          <p:nvPr/>
        </p:nvSpPr>
        <p:spPr bwMode="auto">
          <a:xfrm>
            <a:off x="762000" y="2750096"/>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hlink"/>
                </a:solidFill>
                <a:sym typeface="Wingdings" panose="05000000000000000000" pitchFamily="2" charset="2"/>
              </a:rPr>
              <a:t></a:t>
            </a:r>
            <a:r>
              <a:rPr lang="en-US" altLang="zh-CN" b="1">
                <a:sym typeface="Wingdings" panose="05000000000000000000" pitchFamily="2" charset="2"/>
              </a:rPr>
              <a:t>  IncreaseKey ( </a:t>
            </a:r>
            <a:r>
              <a:rPr lang="en-US" altLang="zh-CN" b="1">
                <a:solidFill>
                  <a:schemeClr val="hlink"/>
                </a:solidFill>
                <a:sym typeface="Wingdings" panose="05000000000000000000" pitchFamily="2" charset="2"/>
              </a:rPr>
              <a:t>P</a:t>
            </a:r>
            <a:r>
              <a:rPr lang="en-US" altLang="zh-CN" b="1">
                <a:sym typeface="Wingdings" panose="05000000000000000000" pitchFamily="2" charset="2"/>
              </a:rPr>
              <a:t>, </a:t>
            </a:r>
            <a:r>
              <a:rPr lang="en-US" altLang="zh-CN" b="1">
                <a:solidFill>
                  <a:srgbClr val="FF0000"/>
                </a:solidFill>
                <a:sym typeface="Symbol" panose="05050102010706020507" pitchFamily="18" charset="2"/>
              </a:rPr>
              <a:t></a:t>
            </a:r>
            <a:r>
              <a:rPr lang="en-US" altLang="zh-CN" b="1">
                <a:sym typeface="Symbol" panose="05050102010706020507" pitchFamily="18" charset="2"/>
              </a:rPr>
              <a:t>, </a:t>
            </a:r>
            <a:r>
              <a:rPr lang="en-US" altLang="zh-CN" b="1">
                <a:solidFill>
                  <a:schemeClr val="accent1"/>
                </a:solidFill>
                <a:sym typeface="Symbol" panose="05050102010706020507" pitchFamily="18" charset="2"/>
              </a:rPr>
              <a:t>H</a:t>
            </a:r>
            <a:r>
              <a:rPr lang="en-US" altLang="zh-CN" b="1">
                <a:sym typeface="Symbol" panose="05050102010706020507" pitchFamily="18" charset="2"/>
              </a:rPr>
              <a:t> </a:t>
            </a:r>
            <a:r>
              <a:rPr lang="en-US" altLang="zh-CN" b="1">
                <a:sym typeface="Wingdings" panose="05000000000000000000" pitchFamily="2" charset="2"/>
              </a:rPr>
              <a:t>)</a:t>
            </a:r>
            <a:endParaRPr lang="en-US" altLang="zh-CN" b="1"/>
          </a:p>
        </p:txBody>
      </p:sp>
      <p:sp>
        <p:nvSpPr>
          <p:cNvPr id="46091" name="Oval 11" descr="羊皮纸"/>
          <p:cNvSpPr>
            <a:spLocks noChangeArrowheads="1"/>
          </p:cNvSpPr>
          <p:nvPr/>
        </p:nvSpPr>
        <p:spPr bwMode="auto">
          <a:xfrm>
            <a:off x="4648200" y="768896"/>
            <a:ext cx="3276600" cy="457200"/>
          </a:xfrm>
          <a:prstGeom prst="ellipse">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i="1" dirty="0" smtClean="0"/>
              <a:t>下滤</a:t>
            </a:r>
            <a:endParaRPr lang="en-US" altLang="zh-CN" sz="2000" b="1" i="1" dirty="0"/>
          </a:p>
        </p:txBody>
      </p:sp>
      <p:grpSp>
        <p:nvGrpSpPr>
          <p:cNvPr id="46092" name="Group 12"/>
          <p:cNvGrpSpPr>
            <a:grpSpLocks/>
          </p:cNvGrpSpPr>
          <p:nvPr/>
        </p:nvGrpSpPr>
        <p:grpSpPr bwMode="auto">
          <a:xfrm>
            <a:off x="762000" y="3373984"/>
            <a:ext cx="1371600" cy="1357312"/>
            <a:chOff x="480" y="1776"/>
            <a:chExt cx="864" cy="855"/>
          </a:xfrm>
        </p:grpSpPr>
        <p:graphicFrame>
          <p:nvGraphicFramePr>
            <p:cNvPr id="21517" name="Object 13"/>
            <p:cNvGraphicFramePr>
              <a:graphicFrameLocks noChangeAspect="1"/>
            </p:cNvGraphicFramePr>
            <p:nvPr/>
          </p:nvGraphicFramePr>
          <p:xfrm>
            <a:off x="528" y="1776"/>
            <a:ext cx="672" cy="660"/>
          </p:xfrm>
          <a:graphic>
            <a:graphicData uri="http://schemas.openxmlformats.org/presentationml/2006/ole">
              <mc:AlternateContent xmlns:mc="http://schemas.openxmlformats.org/markup-compatibility/2006">
                <mc:Choice xmlns:v="urn:schemas-microsoft-com:vml" Requires="v">
                  <p:oleObj spid="_x0000_s134180" name="剪辑" r:id="rId7" imgW="2287009" imgH="2155804" progId="MS_ClipArt_Gallery.2">
                    <p:embed/>
                  </p:oleObj>
                </mc:Choice>
                <mc:Fallback>
                  <p:oleObj name="剪辑" r:id="rId7" imgW="2287009" imgH="2155804" progId="MS_ClipArt_Gallery.2">
                    <p:embed/>
                    <p:pic>
                      <p:nvPicPr>
                        <p:cNvPr id="21517"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776"/>
                          <a:ext cx="672"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8" name="Text Box 14"/>
            <p:cNvSpPr txBox="1">
              <a:spLocks noChangeArrowheads="1"/>
            </p:cNvSpPr>
            <p:nvPr/>
          </p:nvSpPr>
          <p:spPr bwMode="auto">
            <a:xfrm>
              <a:off x="480" y="2400"/>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hlink"/>
                  </a:solidFill>
                </a:rPr>
                <a:t>sys. admin.</a:t>
              </a:r>
            </a:p>
          </p:txBody>
        </p:sp>
      </p:grpSp>
      <p:sp>
        <p:nvSpPr>
          <p:cNvPr id="46095" name="Text Box 15"/>
          <p:cNvSpPr txBox="1">
            <a:spLocks noChangeArrowheads="1"/>
          </p:cNvSpPr>
          <p:nvPr/>
        </p:nvSpPr>
        <p:spPr bwMode="auto">
          <a:xfrm>
            <a:off x="2133600" y="3325197"/>
            <a:ext cx="624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t>将堆 </a:t>
            </a:r>
            <a:r>
              <a:rPr lang="en-US" altLang="zh-CN" b="1" dirty="0">
                <a:solidFill>
                  <a:schemeClr val="accent1"/>
                </a:solidFill>
              </a:rPr>
              <a:t>H </a:t>
            </a:r>
            <a:r>
              <a:rPr lang="zh-CN" altLang="en-US" b="1" dirty="0"/>
              <a:t>中位置 </a:t>
            </a:r>
            <a:r>
              <a:rPr lang="en-US" altLang="zh-CN" b="1" dirty="0">
                <a:solidFill>
                  <a:schemeClr val="hlink"/>
                </a:solidFill>
              </a:rPr>
              <a:t>P </a:t>
            </a:r>
            <a:r>
              <a:rPr lang="zh-CN" altLang="en-US" b="1" dirty="0"/>
              <a:t>处的结点关键字增加</a:t>
            </a:r>
            <a:r>
              <a:rPr lang="en-US" altLang="zh-CN" b="1" dirty="0"/>
              <a:t> </a:t>
            </a:r>
            <a:r>
              <a:rPr lang="en-US" altLang="zh-CN" b="1" dirty="0">
                <a:solidFill>
                  <a:srgbClr val="FF0000"/>
                </a:solidFill>
                <a:sym typeface="Symbol" panose="05050102010706020507" pitchFamily="18" charset="2"/>
              </a:rPr>
              <a:t></a:t>
            </a:r>
            <a:r>
              <a:rPr lang="en-US" altLang="zh-CN" b="1" dirty="0" smtClean="0"/>
              <a:t>……</a:t>
            </a:r>
            <a:r>
              <a:rPr lang="zh-CN" altLang="en-US" b="1" dirty="0" smtClean="0"/>
              <a:t>因此</a:t>
            </a:r>
            <a:r>
              <a:rPr lang="zh-CN" altLang="en-US" b="1" dirty="0"/>
              <a:t>我的程序可以以更高优先级运行</a:t>
            </a:r>
            <a:r>
              <a:rPr lang="en-US" altLang="zh-CN" b="1" dirty="0"/>
              <a:t> </a:t>
            </a:r>
            <a:r>
              <a:rPr lang="en-US" altLang="zh-CN" b="1" dirty="0">
                <a:sym typeface="Wingdings" panose="05000000000000000000" pitchFamily="2" charset="2"/>
              </a:rPr>
              <a:t></a:t>
            </a:r>
            <a:r>
              <a:rPr lang="en-US" altLang="zh-CN" b="1" dirty="0" smtClean="0">
                <a:sym typeface="Wingdings" panose="05000000000000000000" pitchFamily="2" charset="2"/>
              </a:rPr>
              <a:t>.</a:t>
            </a:r>
            <a:endParaRPr lang="en-US" altLang="zh-CN" b="1" dirty="0"/>
          </a:p>
        </p:txBody>
      </p:sp>
      <p:sp>
        <p:nvSpPr>
          <p:cNvPr id="46096" name="Oval 16" descr="羊皮纸"/>
          <p:cNvSpPr>
            <a:spLocks noChangeArrowheads="1"/>
          </p:cNvSpPr>
          <p:nvPr/>
        </p:nvSpPr>
        <p:spPr bwMode="auto">
          <a:xfrm>
            <a:off x="4626249" y="2750096"/>
            <a:ext cx="3276600" cy="457200"/>
          </a:xfrm>
          <a:prstGeom prst="ellipse">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i="1" dirty="0" smtClean="0"/>
              <a:t>上滤</a:t>
            </a:r>
            <a:endParaRPr lang="en-US" altLang="zh-CN" sz="2000" b="1" i="1" dirty="0"/>
          </a:p>
        </p:txBody>
      </p:sp>
      <p:sp>
        <p:nvSpPr>
          <p:cNvPr id="17" name="Text Box 3"/>
          <p:cNvSpPr txBox="1">
            <a:spLocks noChangeArrowheads="1"/>
          </p:cNvSpPr>
          <p:nvPr/>
        </p:nvSpPr>
        <p:spPr bwMode="auto">
          <a:xfrm>
            <a:off x="533400" y="4702447"/>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hlink"/>
                </a:solidFill>
                <a:sym typeface="Wingdings" panose="05000000000000000000" pitchFamily="2" charset="2"/>
              </a:rPr>
              <a:t></a:t>
            </a:r>
            <a:r>
              <a:rPr lang="en-US" altLang="zh-CN" b="1">
                <a:sym typeface="Wingdings" panose="05000000000000000000" pitchFamily="2" charset="2"/>
              </a:rPr>
              <a:t>  Delete ( </a:t>
            </a:r>
            <a:r>
              <a:rPr lang="en-US" altLang="zh-CN" b="1">
                <a:solidFill>
                  <a:schemeClr val="hlink"/>
                </a:solidFill>
                <a:sym typeface="Wingdings" panose="05000000000000000000" pitchFamily="2" charset="2"/>
              </a:rPr>
              <a:t>P</a:t>
            </a:r>
            <a:r>
              <a:rPr lang="en-US" altLang="zh-CN" b="1">
                <a:sym typeface="Wingdings" panose="05000000000000000000" pitchFamily="2" charset="2"/>
              </a:rPr>
              <a:t>, </a:t>
            </a:r>
            <a:r>
              <a:rPr lang="en-US" altLang="zh-CN" b="1">
                <a:solidFill>
                  <a:schemeClr val="accent1"/>
                </a:solidFill>
                <a:sym typeface="Symbol" panose="05050102010706020507" pitchFamily="18" charset="2"/>
              </a:rPr>
              <a:t>H</a:t>
            </a:r>
            <a:r>
              <a:rPr lang="en-US" altLang="zh-CN" b="1">
                <a:sym typeface="Symbol" panose="05050102010706020507" pitchFamily="18" charset="2"/>
              </a:rPr>
              <a:t> </a:t>
            </a:r>
            <a:r>
              <a:rPr lang="en-US" altLang="zh-CN" b="1">
                <a:sym typeface="Wingdings" panose="05000000000000000000" pitchFamily="2" charset="2"/>
              </a:rPr>
              <a:t>)</a:t>
            </a:r>
            <a:endParaRPr lang="en-US" altLang="zh-CN" b="1"/>
          </a:p>
        </p:txBody>
      </p:sp>
      <p:sp>
        <p:nvSpPr>
          <p:cNvPr id="18" name="Text Box 4"/>
          <p:cNvSpPr txBox="1">
            <a:spLocks noChangeArrowheads="1"/>
          </p:cNvSpPr>
          <p:nvPr/>
        </p:nvSpPr>
        <p:spPr bwMode="auto">
          <a:xfrm>
            <a:off x="2057400" y="5312047"/>
            <a:ext cx="6477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t>将堆 </a:t>
            </a:r>
            <a:r>
              <a:rPr lang="en-US" altLang="zh-CN" b="1" dirty="0">
                <a:solidFill>
                  <a:schemeClr val="accent1"/>
                </a:solidFill>
              </a:rPr>
              <a:t>H </a:t>
            </a:r>
            <a:r>
              <a:rPr lang="zh-CN" altLang="en-US" b="1" dirty="0"/>
              <a:t>中位置 </a:t>
            </a:r>
            <a:r>
              <a:rPr lang="en-US" altLang="zh-CN" b="1" dirty="0">
                <a:solidFill>
                  <a:schemeClr val="hlink"/>
                </a:solidFill>
              </a:rPr>
              <a:t>P </a:t>
            </a:r>
            <a:r>
              <a:rPr lang="zh-CN" altLang="en-US" b="1" dirty="0"/>
              <a:t>处的结点删除</a:t>
            </a:r>
            <a:r>
              <a:rPr lang="en-US" altLang="zh-CN" b="1" dirty="0"/>
              <a:t>…… </a:t>
            </a:r>
            <a:r>
              <a:rPr lang="zh-CN" altLang="en-US" b="1" dirty="0"/>
              <a:t>当一个进程由用户中止（非正常终止）时，它必须从优先队列中除去。</a:t>
            </a:r>
            <a:endParaRPr lang="en-US" altLang="zh-CN" b="1" dirty="0">
              <a:sym typeface="Wingdings" panose="05000000000000000000" pitchFamily="2" charset="2"/>
            </a:endParaRPr>
          </a:p>
        </p:txBody>
      </p:sp>
      <p:grpSp>
        <p:nvGrpSpPr>
          <p:cNvPr id="19" name="Group 5"/>
          <p:cNvGrpSpPr>
            <a:grpSpLocks/>
          </p:cNvGrpSpPr>
          <p:nvPr/>
        </p:nvGrpSpPr>
        <p:grpSpPr bwMode="auto">
          <a:xfrm>
            <a:off x="685800" y="5312047"/>
            <a:ext cx="1371600" cy="1357313"/>
            <a:chOff x="480" y="1776"/>
            <a:chExt cx="864" cy="855"/>
          </a:xfrm>
        </p:grpSpPr>
        <p:graphicFrame>
          <p:nvGraphicFramePr>
            <p:cNvPr id="20" name="Object 6"/>
            <p:cNvGraphicFramePr>
              <a:graphicFrameLocks noChangeAspect="1"/>
            </p:cNvGraphicFramePr>
            <p:nvPr/>
          </p:nvGraphicFramePr>
          <p:xfrm>
            <a:off x="528" y="1776"/>
            <a:ext cx="672" cy="660"/>
          </p:xfrm>
          <a:graphic>
            <a:graphicData uri="http://schemas.openxmlformats.org/presentationml/2006/ole">
              <mc:AlternateContent xmlns:mc="http://schemas.openxmlformats.org/markup-compatibility/2006">
                <mc:Choice xmlns:v="urn:schemas-microsoft-com:vml" Requires="v">
                  <p:oleObj spid="_x0000_s134181" name="剪辑" r:id="rId8" imgW="2287009" imgH="2155804" progId="MS_ClipArt_Gallery.2">
                    <p:embed/>
                  </p:oleObj>
                </mc:Choice>
                <mc:Fallback>
                  <p:oleObj name="剪辑" r:id="rId8" imgW="2287009" imgH="2155804" progId="MS_ClipArt_Gallery.2">
                    <p:embed/>
                    <p:pic>
                      <p:nvPicPr>
                        <p:cNvPr id="2262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776"/>
                          <a:ext cx="672"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7"/>
            <p:cNvSpPr txBox="1">
              <a:spLocks noChangeArrowheads="1"/>
            </p:cNvSpPr>
            <p:nvPr/>
          </p:nvSpPr>
          <p:spPr bwMode="auto">
            <a:xfrm>
              <a:off x="480" y="2400"/>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dirty="0">
                  <a:solidFill>
                    <a:schemeClr val="hlink"/>
                  </a:solidFill>
                </a:rPr>
                <a:t>sys. admin.</a:t>
              </a:r>
            </a:p>
          </p:txBody>
        </p:sp>
      </p:grpSp>
      <p:sp>
        <p:nvSpPr>
          <p:cNvPr id="22" name="Oval 8" descr="羊皮纸"/>
          <p:cNvSpPr>
            <a:spLocks noChangeArrowheads="1"/>
          </p:cNvSpPr>
          <p:nvPr/>
        </p:nvSpPr>
        <p:spPr bwMode="auto">
          <a:xfrm>
            <a:off x="3124200" y="4702447"/>
            <a:ext cx="4953000" cy="533400"/>
          </a:xfrm>
          <a:prstGeom prst="ellipse">
            <a:avLst/>
          </a:prstGeom>
          <a:blipFill dpi="0" rotWithShape="0">
            <a:blip r:embed="rId6"/>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err="1" smtClean="0"/>
              <a:t>IncreaseKey</a:t>
            </a:r>
            <a:r>
              <a:rPr lang="en-US" altLang="zh-CN" sz="2000" b="1" dirty="0" smtClean="0"/>
              <a:t>(P</a:t>
            </a:r>
            <a:r>
              <a:rPr lang="en-US" altLang="zh-CN" sz="2000" b="1" dirty="0"/>
              <a:t>, </a:t>
            </a:r>
            <a:r>
              <a:rPr lang="en-US" altLang="zh-CN" sz="2000" b="1" dirty="0">
                <a:sym typeface="Symbol" panose="05050102010706020507" pitchFamily="18" charset="2"/>
              </a:rPr>
              <a:t>, H</a:t>
            </a:r>
            <a:r>
              <a:rPr lang="en-US" altLang="zh-CN" sz="2000" b="1" dirty="0"/>
              <a:t>); </a:t>
            </a:r>
            <a:r>
              <a:rPr lang="en-US" altLang="zh-CN" sz="2000" b="1" dirty="0" err="1" smtClean="0"/>
              <a:t>DeleteMax</a:t>
            </a:r>
            <a:r>
              <a:rPr lang="en-US" altLang="zh-CN" sz="2000" b="1" dirty="0" smtClean="0"/>
              <a:t>(H</a:t>
            </a:r>
            <a:r>
              <a:rPr lang="en-US" altLang="zh-CN" sz="2000" b="1" dirty="0"/>
              <a:t>)</a:t>
            </a:r>
          </a:p>
        </p:txBody>
      </p:sp>
    </p:spTree>
    <p:extLst>
      <p:ext uri="{BB962C8B-B14F-4D97-AF65-F5344CB8AC3E}">
        <p14:creationId xmlns:p14="http://schemas.microsoft.com/office/powerpoint/2010/main" val="2787537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left)">
                                      <p:cBhvr>
                                        <p:cTn id="12" dur="500"/>
                                        <p:tgtEl>
                                          <p:spTgt spid="46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6087"/>
                                        </p:tgtEl>
                                        <p:attrNameLst>
                                          <p:attrName>style.visibility</p:attrName>
                                        </p:attrNameLst>
                                      </p:cBhvr>
                                      <p:to>
                                        <p:strVal val="visible"/>
                                      </p:to>
                                    </p:set>
                                    <p:animEffect transition="in" filter="dissolve">
                                      <p:cBhvr>
                                        <p:cTn id="17" dur="500"/>
                                        <p:tgtEl>
                                          <p:spTgt spid="4608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6086"/>
                                        </p:tgtEl>
                                        <p:attrNameLst>
                                          <p:attrName>style.visibility</p:attrName>
                                        </p:attrNameLst>
                                      </p:cBhvr>
                                      <p:to>
                                        <p:strVal val="visible"/>
                                      </p:to>
                                    </p:set>
                                    <p:animEffect transition="in" filter="wipe(left)">
                                      <p:cBhvr>
                                        <p:cTn id="21" dur="500"/>
                                        <p:tgtEl>
                                          <p:spTgt spid="46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6091"/>
                                        </p:tgtEl>
                                        <p:attrNameLst>
                                          <p:attrName>style.visibility</p:attrName>
                                        </p:attrNameLst>
                                      </p:cBhvr>
                                      <p:to>
                                        <p:strVal val="visible"/>
                                      </p:to>
                                    </p:set>
                                    <p:animEffect transition="in" filter="box(in)">
                                      <p:cBhvr>
                                        <p:cTn id="26" dur="500"/>
                                        <p:tgtEl>
                                          <p:spTgt spid="460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090"/>
                                        </p:tgtEl>
                                        <p:attrNameLst>
                                          <p:attrName>style.visibility</p:attrName>
                                        </p:attrNameLst>
                                      </p:cBhvr>
                                      <p:to>
                                        <p:strVal val="visible"/>
                                      </p:to>
                                    </p:set>
                                    <p:animEffect transition="in" filter="wipe(left)">
                                      <p:cBhvr>
                                        <p:cTn id="31" dur="500"/>
                                        <p:tgtEl>
                                          <p:spTgt spid="460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46092"/>
                                        </p:tgtEl>
                                        <p:attrNameLst>
                                          <p:attrName>style.visibility</p:attrName>
                                        </p:attrNameLst>
                                      </p:cBhvr>
                                      <p:to>
                                        <p:strVal val="visible"/>
                                      </p:to>
                                    </p:set>
                                    <p:animEffect transition="in" filter="dissolve">
                                      <p:cBhvr>
                                        <p:cTn id="36" dur="500"/>
                                        <p:tgtEl>
                                          <p:spTgt spid="46092"/>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6095"/>
                                        </p:tgtEl>
                                        <p:attrNameLst>
                                          <p:attrName>style.visibility</p:attrName>
                                        </p:attrNameLst>
                                      </p:cBhvr>
                                      <p:to>
                                        <p:strVal val="visible"/>
                                      </p:to>
                                    </p:set>
                                    <p:animEffect transition="in" filter="wipe(left)">
                                      <p:cBhvr>
                                        <p:cTn id="40" dur="500"/>
                                        <p:tgtEl>
                                          <p:spTgt spid="460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6096"/>
                                        </p:tgtEl>
                                        <p:attrNameLst>
                                          <p:attrName>style.visibility</p:attrName>
                                        </p:attrNameLst>
                                      </p:cBhvr>
                                      <p:to>
                                        <p:strVal val="visible"/>
                                      </p:to>
                                    </p:set>
                                    <p:animEffect transition="in" filter="box(in)">
                                      <p:cBhvr>
                                        <p:cTn id="45" dur="500"/>
                                        <p:tgtEl>
                                          <p:spTgt spid="46096"/>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ssolve">
                                      <p:cBhvr>
                                        <p:cTn id="54" dur="500"/>
                                        <p:tgtEl>
                                          <p:spTgt spid="19"/>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5" grpId="0" autoUpdateAnimBg="0"/>
      <p:bldP spid="46086" grpId="0" autoUpdateAnimBg="0"/>
      <p:bldP spid="46090" grpId="0" autoUpdateAnimBg="0"/>
      <p:bldP spid="46091" grpId="0" animBg="1" autoUpdateAnimBg="0"/>
      <p:bldP spid="46095" grpId="0" autoUpdateAnimBg="0"/>
      <p:bldP spid="46096" grpId="0" animBg="1" autoUpdateAnimBg="0"/>
      <p:bldP spid="17" grpId="0" autoUpdateAnimBg="0"/>
      <p:bldP spid="18" grpId="0" autoUpdateAnimBg="0"/>
      <p:bldP spid="2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010400" y="0"/>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en-US" altLang="zh-CN" sz="1800" b="1">
                <a:sym typeface="Webdings" panose="05030102010509060703" pitchFamily="18" charset="2"/>
              </a:rPr>
              <a:t>§3  </a:t>
            </a:r>
            <a:r>
              <a:rPr lang="zh-CN" altLang="en-US" sz="1800" b="1">
                <a:sym typeface="Webdings" panose="05030102010509060703" pitchFamily="18" charset="2"/>
              </a:rPr>
              <a:t>二叉堆</a:t>
            </a:r>
            <a:endParaRPr lang="en-US" altLang="zh-CN" sz="1800" b="1">
              <a:sym typeface="Webdings" panose="05030102010509060703" pitchFamily="18" charset="2"/>
            </a:endParaRPr>
          </a:p>
        </p:txBody>
      </p:sp>
      <p:sp>
        <p:nvSpPr>
          <p:cNvPr id="94" name="Text Box 3"/>
          <p:cNvSpPr txBox="1">
            <a:spLocks noChangeArrowheads="1"/>
          </p:cNvSpPr>
          <p:nvPr/>
        </p:nvSpPr>
        <p:spPr bwMode="auto">
          <a:xfrm>
            <a:off x="827584" y="908720"/>
            <a:ext cx="770485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smtClean="0">
                <a:solidFill>
                  <a:srgbClr val="0000FF"/>
                </a:solidFill>
                <a:latin typeface="+mn-ea"/>
                <a:ea typeface="+mn-ea"/>
                <a:sym typeface="Wingdings" pitchFamily="2" charset="2"/>
              </a:rPr>
              <a:t></a:t>
            </a:r>
            <a:r>
              <a:rPr lang="zh-CN" altLang="en-US" sz="2800" b="1" dirty="0" smtClean="0">
                <a:latin typeface="+mn-ea"/>
                <a:ea typeface="+mn-ea"/>
              </a:rPr>
              <a:t>小结</a:t>
            </a:r>
            <a:r>
              <a:rPr lang="en-US" altLang="zh-CN" sz="2800" b="1" dirty="0" smtClean="0">
                <a:latin typeface="+mn-ea"/>
                <a:ea typeface="+mn-ea"/>
              </a:rPr>
              <a:t>——</a:t>
            </a:r>
            <a:r>
              <a:rPr lang="zh-CN" altLang="en-US" sz="2800" b="1" dirty="0" smtClean="0">
                <a:latin typeface="+mn-ea"/>
                <a:ea typeface="+mn-ea"/>
              </a:rPr>
              <a:t>堆</a:t>
            </a:r>
            <a:endParaRPr lang="en-US" altLang="zh-CN" sz="2800" b="1" dirty="0">
              <a:latin typeface="+mn-ea"/>
              <a:ea typeface="+mn-ea"/>
            </a:endParaRPr>
          </a:p>
          <a:p>
            <a:pPr marL="1085850" lvl="1" indent="-342900">
              <a:spcBef>
                <a:spcPct val="50000"/>
              </a:spcBef>
              <a:buFont typeface="Wingdings" panose="05000000000000000000" pitchFamily="2" charset="2"/>
              <a:buChar char="ü"/>
            </a:pPr>
            <a:r>
              <a:rPr lang="zh-CN" altLang="en-US" b="1" dirty="0" smtClean="0">
                <a:latin typeface="+mn-ea"/>
                <a:ea typeface="+mn-ea"/>
              </a:rPr>
              <a:t>删除</a:t>
            </a:r>
            <a:r>
              <a:rPr lang="zh-CN" altLang="en-US" b="1" dirty="0">
                <a:latin typeface="+mn-ea"/>
                <a:ea typeface="+mn-ea"/>
              </a:rPr>
              <a:t>具有</a:t>
            </a:r>
            <a:r>
              <a:rPr lang="zh-CN" altLang="en-US" b="1" dirty="0" smtClean="0">
                <a:latin typeface="+mn-ea"/>
                <a:ea typeface="+mn-ea"/>
              </a:rPr>
              <a:t>最大</a:t>
            </a:r>
            <a:r>
              <a:rPr lang="en-US" altLang="zh-CN" b="1" dirty="0" smtClean="0">
                <a:latin typeface="+mn-ea"/>
                <a:ea typeface="+mn-ea"/>
              </a:rPr>
              <a:t>/</a:t>
            </a:r>
            <a:r>
              <a:rPr lang="zh-CN" altLang="en-US" b="1" dirty="0" smtClean="0">
                <a:latin typeface="+mn-ea"/>
                <a:ea typeface="+mn-ea"/>
              </a:rPr>
              <a:t>最小关键字值的元素</a:t>
            </a:r>
            <a:endParaRPr lang="en-US" altLang="zh-CN" b="1" dirty="0" smtClean="0">
              <a:latin typeface="+mn-ea"/>
              <a:ea typeface="+mn-ea"/>
            </a:endParaRPr>
          </a:p>
          <a:p>
            <a:pPr marL="1085850" lvl="1" indent="-342900">
              <a:spcBef>
                <a:spcPct val="50000"/>
              </a:spcBef>
              <a:buFont typeface="Wingdings" panose="05000000000000000000" pitchFamily="2" charset="2"/>
              <a:buChar char="ü"/>
            </a:pPr>
            <a:r>
              <a:rPr lang="zh-CN" altLang="en-US" b="1" dirty="0" smtClean="0">
                <a:latin typeface="+mn-ea"/>
                <a:ea typeface="+mn-ea"/>
              </a:rPr>
              <a:t>结构特性</a:t>
            </a:r>
            <a:r>
              <a:rPr lang="en-US" altLang="zh-CN" b="1" dirty="0" smtClean="0">
                <a:latin typeface="+mn-ea"/>
                <a:ea typeface="+mn-ea"/>
              </a:rPr>
              <a:t>——</a:t>
            </a:r>
            <a:r>
              <a:rPr lang="zh-CN" altLang="en-US" b="1" dirty="0" smtClean="0">
                <a:latin typeface="+mn-ea"/>
                <a:ea typeface="+mn-ea"/>
              </a:rPr>
              <a:t>完全二叉树</a:t>
            </a:r>
            <a:endParaRPr lang="en-US" altLang="zh-CN" b="1" dirty="0" smtClean="0">
              <a:latin typeface="+mn-ea"/>
              <a:ea typeface="+mn-ea"/>
            </a:endParaRPr>
          </a:p>
          <a:p>
            <a:pPr marL="1085850" lvl="1" indent="-342900">
              <a:spcBef>
                <a:spcPct val="50000"/>
              </a:spcBef>
              <a:buFont typeface="Wingdings" panose="05000000000000000000" pitchFamily="2" charset="2"/>
              <a:buChar char="ü"/>
            </a:pPr>
            <a:r>
              <a:rPr lang="zh-CN" altLang="en-US" b="1" dirty="0">
                <a:latin typeface="+mn-ea"/>
                <a:ea typeface="+mn-ea"/>
              </a:rPr>
              <a:t>有序</a:t>
            </a:r>
            <a:r>
              <a:rPr lang="zh-CN" altLang="en-US" b="1" dirty="0" smtClean="0">
                <a:latin typeface="+mn-ea"/>
                <a:ea typeface="+mn-ea"/>
              </a:rPr>
              <a:t>性</a:t>
            </a:r>
            <a:r>
              <a:rPr lang="en-US" altLang="zh-CN" b="1" dirty="0" smtClean="0">
                <a:latin typeface="+mn-ea"/>
                <a:ea typeface="+mn-ea"/>
              </a:rPr>
              <a:t>——</a:t>
            </a:r>
            <a:r>
              <a:rPr lang="zh-CN" altLang="en-US" b="1" dirty="0" smtClean="0">
                <a:latin typeface="+mn-ea"/>
                <a:ea typeface="+mn-ea"/>
              </a:rPr>
              <a:t>结点值与其子节点的值的相关性</a:t>
            </a:r>
            <a:endParaRPr lang="en-US" altLang="zh-CN" b="1" dirty="0" smtClean="0">
              <a:latin typeface="+mn-ea"/>
              <a:ea typeface="+mn-ea"/>
            </a:endParaRPr>
          </a:p>
          <a:p>
            <a:pPr marL="1485900" lvl="2" indent="-342900">
              <a:spcBef>
                <a:spcPct val="50000"/>
              </a:spcBef>
              <a:buFont typeface="Wingdings" panose="05000000000000000000" pitchFamily="2" charset="2"/>
              <a:buChar char="ü"/>
            </a:pPr>
            <a:r>
              <a:rPr lang="zh-CN" altLang="en-US" b="1" dirty="0">
                <a:latin typeface="+mn-ea"/>
                <a:ea typeface="+mn-ea"/>
              </a:rPr>
              <a:t>最大</a:t>
            </a:r>
            <a:r>
              <a:rPr lang="zh-CN" altLang="en-US" b="1" dirty="0" smtClean="0">
                <a:latin typeface="+mn-ea"/>
                <a:ea typeface="+mn-ea"/>
              </a:rPr>
              <a:t>堆</a:t>
            </a:r>
            <a:endParaRPr lang="en-US" altLang="zh-CN" b="1" dirty="0" smtClean="0">
              <a:latin typeface="+mn-ea"/>
              <a:ea typeface="+mn-ea"/>
            </a:endParaRPr>
          </a:p>
          <a:p>
            <a:pPr marL="1485900" lvl="2" indent="-342900">
              <a:spcBef>
                <a:spcPct val="50000"/>
              </a:spcBef>
              <a:buFont typeface="Wingdings" panose="05000000000000000000" pitchFamily="2" charset="2"/>
              <a:buChar char="ü"/>
            </a:pPr>
            <a:r>
              <a:rPr lang="zh-CN" altLang="en-US" b="1" dirty="0">
                <a:latin typeface="+mn-ea"/>
                <a:ea typeface="+mn-ea"/>
              </a:rPr>
              <a:t>最小</a:t>
            </a:r>
            <a:r>
              <a:rPr lang="zh-CN" altLang="en-US" b="1" dirty="0" smtClean="0">
                <a:latin typeface="+mn-ea"/>
                <a:ea typeface="+mn-ea"/>
              </a:rPr>
              <a:t>堆</a:t>
            </a:r>
            <a:endParaRPr lang="en-US" altLang="zh-CN" b="1" dirty="0" smtClean="0">
              <a:latin typeface="+mn-ea"/>
              <a:ea typeface="+mn-ea"/>
            </a:endParaRPr>
          </a:p>
          <a:p>
            <a:pPr marL="1085850" lvl="1" indent="-342900">
              <a:spcBef>
                <a:spcPct val="50000"/>
              </a:spcBef>
              <a:buFont typeface="Wingdings" panose="05000000000000000000" pitchFamily="2" charset="2"/>
              <a:buChar char="ü"/>
            </a:pPr>
            <a:r>
              <a:rPr lang="zh-CN" altLang="en-US" b="1" dirty="0" smtClean="0">
                <a:latin typeface="+mn-ea"/>
                <a:ea typeface="+mn-ea"/>
              </a:rPr>
              <a:t>操作</a:t>
            </a:r>
            <a:r>
              <a:rPr lang="en-US" altLang="zh-CN" b="1" dirty="0" smtClean="0">
                <a:latin typeface="+mn-ea"/>
                <a:ea typeface="+mn-ea"/>
              </a:rPr>
              <a:t>——</a:t>
            </a:r>
            <a:r>
              <a:rPr lang="zh-CN" altLang="en-US" b="1" dirty="0" smtClean="0">
                <a:latin typeface="+mn-ea"/>
                <a:ea typeface="+mn-ea"/>
              </a:rPr>
              <a:t>创建、插入、删除、建立。。。</a:t>
            </a:r>
            <a:endParaRPr lang="zh-CN" altLang="en-US" b="1" dirty="0">
              <a:latin typeface="+mn-ea"/>
              <a:ea typeface="+mn-ea"/>
            </a:endParaRPr>
          </a:p>
          <a:p>
            <a:pPr>
              <a:spcBef>
                <a:spcPct val="50000"/>
              </a:spcBef>
            </a:pPr>
            <a:endParaRPr lang="en-US" altLang="zh-CN" sz="2800" b="1" dirty="0">
              <a:latin typeface="+mn-ea"/>
              <a:ea typeface="+mn-ea"/>
            </a:endParaRPr>
          </a:p>
        </p:txBody>
      </p:sp>
    </p:spTree>
    <p:extLst>
      <p:ext uri="{BB962C8B-B14F-4D97-AF65-F5344CB8AC3E}">
        <p14:creationId xmlns:p14="http://schemas.microsoft.com/office/powerpoint/2010/main" val="259723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animEffect transition="in" filter="fade">
                                      <p:cBhvr>
                                        <p:cTn id="7" dur="1000"/>
                                        <p:tgtEl>
                                          <p:spTgt spid="94">
                                            <p:txEl>
                                              <p:pRg st="1" end="1"/>
                                            </p:txEl>
                                          </p:spTgt>
                                        </p:tgtEl>
                                      </p:cBhvr>
                                    </p:animEffect>
                                    <p:anim calcmode="lin" valueType="num">
                                      <p:cBhvr>
                                        <p:cTn id="8"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fade">
                                      <p:cBhvr>
                                        <p:cTn id="14" dur="1000"/>
                                        <p:tgtEl>
                                          <p:spTgt spid="94">
                                            <p:txEl>
                                              <p:pRg st="2" end="2"/>
                                            </p:txEl>
                                          </p:spTgt>
                                        </p:tgtEl>
                                      </p:cBhvr>
                                    </p:animEffect>
                                    <p:anim calcmode="lin" valueType="num">
                                      <p:cBhvr>
                                        <p:cTn id="15"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4">
                                            <p:txEl>
                                              <p:pRg st="3" end="3"/>
                                            </p:txEl>
                                          </p:spTgt>
                                        </p:tgtEl>
                                        <p:attrNameLst>
                                          <p:attrName>style.visibility</p:attrName>
                                        </p:attrNameLst>
                                      </p:cBhvr>
                                      <p:to>
                                        <p:strVal val="visible"/>
                                      </p:to>
                                    </p:set>
                                    <p:animEffect transition="in" filter="fade">
                                      <p:cBhvr>
                                        <p:cTn id="21" dur="1000"/>
                                        <p:tgtEl>
                                          <p:spTgt spid="94">
                                            <p:txEl>
                                              <p:pRg st="3" end="3"/>
                                            </p:txEl>
                                          </p:spTgt>
                                        </p:tgtEl>
                                      </p:cBhvr>
                                    </p:animEffect>
                                    <p:anim calcmode="lin" valueType="num">
                                      <p:cBhvr>
                                        <p:cTn id="22"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4">
                                            <p:txEl>
                                              <p:pRg st="4" end="4"/>
                                            </p:txEl>
                                          </p:spTgt>
                                        </p:tgtEl>
                                        <p:attrNameLst>
                                          <p:attrName>style.visibility</p:attrName>
                                        </p:attrNameLst>
                                      </p:cBhvr>
                                      <p:to>
                                        <p:strVal val="visible"/>
                                      </p:to>
                                    </p:set>
                                    <p:animEffect transition="in" filter="barn(inVertical)">
                                      <p:cBhvr>
                                        <p:cTn id="28" dur="500"/>
                                        <p:tgtEl>
                                          <p:spTgt spid="94">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4">
                                            <p:txEl>
                                              <p:pRg st="5" end="5"/>
                                            </p:txEl>
                                          </p:spTgt>
                                        </p:tgtEl>
                                        <p:attrNameLst>
                                          <p:attrName>style.visibility</p:attrName>
                                        </p:attrNameLst>
                                      </p:cBhvr>
                                      <p:to>
                                        <p:strVal val="visible"/>
                                      </p:to>
                                    </p:set>
                                    <p:animEffect transition="in" filter="barn(inVertical)">
                                      <p:cBhvr>
                                        <p:cTn id="31" dur="500"/>
                                        <p:tgtEl>
                                          <p:spTgt spid="9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4">
                                            <p:txEl>
                                              <p:pRg st="6" end="6"/>
                                            </p:txEl>
                                          </p:spTgt>
                                        </p:tgtEl>
                                        <p:attrNameLst>
                                          <p:attrName>style.visibility</p:attrName>
                                        </p:attrNameLst>
                                      </p:cBhvr>
                                      <p:to>
                                        <p:strVal val="visible"/>
                                      </p:to>
                                    </p:set>
                                    <p:animEffect transition="in" filter="fade">
                                      <p:cBhvr>
                                        <p:cTn id="36" dur="1000"/>
                                        <p:tgtEl>
                                          <p:spTgt spid="94">
                                            <p:txEl>
                                              <p:pRg st="6" end="6"/>
                                            </p:txEl>
                                          </p:spTgt>
                                        </p:tgtEl>
                                      </p:cBhvr>
                                    </p:animEffect>
                                    <p:anim calcmode="lin" valueType="num">
                                      <p:cBhvr>
                                        <p:cTn id="37"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9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1419" y="798824"/>
            <a:ext cx="5066836"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zh-CN" sz="2800" b="1" dirty="0" smtClean="0"/>
              <a:t>哈夫曼</a:t>
            </a:r>
            <a:r>
              <a:rPr lang="zh-CN" altLang="zh-CN" sz="2800" b="1" dirty="0"/>
              <a:t>树（</a:t>
            </a:r>
            <a:r>
              <a:rPr lang="en-US" altLang="zh-CN" sz="2800" b="1" dirty="0"/>
              <a:t>Huffman Tree</a:t>
            </a:r>
            <a:r>
              <a:rPr lang="zh-CN" altLang="zh-CN" sz="2800" b="1" dirty="0"/>
              <a:t>）</a:t>
            </a:r>
            <a:endParaRPr lang="zh-CN" altLang="en-US" sz="2800" b="1" dirty="0"/>
          </a:p>
        </p:txBody>
      </p:sp>
      <p:sp>
        <p:nvSpPr>
          <p:cNvPr id="4"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5"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6" name="矩形 5"/>
          <p:cNvSpPr/>
          <p:nvPr/>
        </p:nvSpPr>
        <p:spPr>
          <a:xfrm>
            <a:off x="860636" y="1336148"/>
            <a:ext cx="7223751" cy="954107"/>
          </a:xfrm>
          <a:prstGeom prst="rect">
            <a:avLst/>
          </a:prstGeom>
        </p:spPr>
        <p:txBody>
          <a:bodyPr wrap="square">
            <a:spAutoFit/>
          </a:bodyPr>
          <a:lstStyle/>
          <a:p>
            <a:pPr>
              <a:lnSpc>
                <a:spcPct val="150000"/>
              </a:lnSpc>
            </a:pPr>
            <a:r>
              <a:rPr lang="en-US" altLang="zh-CN" sz="2400" b="1" dirty="0" smtClean="0">
                <a:solidFill>
                  <a:srgbClr val="0000FF"/>
                </a:solidFill>
                <a:sym typeface="Wingdings" pitchFamily="2" charset="2"/>
              </a:rPr>
              <a:t>  </a:t>
            </a:r>
            <a:r>
              <a:rPr lang="zh-CN" altLang="en-US" sz="2400" b="1" dirty="0" smtClean="0"/>
              <a:t>问题提出</a:t>
            </a:r>
            <a:r>
              <a:rPr lang="en-US" altLang="zh-CN" sz="2400" b="1" dirty="0" smtClean="0"/>
              <a:t>:</a:t>
            </a:r>
          </a:p>
          <a:p>
            <a:r>
              <a:rPr lang="en-US" altLang="zh-CN" sz="2000" b="1" dirty="0" smtClean="0"/>
              <a:t>[</a:t>
            </a:r>
            <a:r>
              <a:rPr lang="zh-CN" altLang="en-US" sz="2000" b="1" dirty="0"/>
              <a:t>例</a:t>
            </a:r>
            <a:r>
              <a:rPr lang="en-US" altLang="zh-CN" sz="2000" b="1" dirty="0"/>
              <a:t>4.9] </a:t>
            </a:r>
            <a:r>
              <a:rPr lang="zh-CN" altLang="en-US" sz="2000" b="1" dirty="0" smtClean="0"/>
              <a:t>写</a:t>
            </a:r>
            <a:r>
              <a:rPr lang="zh-CN" altLang="en-US" sz="2000" b="1" dirty="0"/>
              <a:t>一个程序将百分制的考试成绩转换成五分制的成绩。</a:t>
            </a:r>
          </a:p>
        </p:txBody>
      </p:sp>
      <p:sp>
        <p:nvSpPr>
          <p:cNvPr id="7" name="矩形 6"/>
          <p:cNvSpPr/>
          <p:nvPr/>
        </p:nvSpPr>
        <p:spPr>
          <a:xfrm>
            <a:off x="0" y="2270032"/>
            <a:ext cx="8748464" cy="1785104"/>
          </a:xfrm>
          <a:prstGeom prst="rect">
            <a:avLst/>
          </a:prstGeom>
        </p:spPr>
        <p:txBody>
          <a:bodyPr wrap="square">
            <a:spAutoFit/>
          </a:bodyPr>
          <a:lstStyle/>
          <a:p>
            <a:pPr lvl="6"/>
            <a:r>
              <a:rPr lang="en-US" altLang="zh-CN" sz="2200" b="1" dirty="0" smtClean="0">
                <a:solidFill>
                  <a:srgbClr val="0000FF"/>
                </a:solidFill>
              </a:rPr>
              <a:t>if</a:t>
            </a:r>
            <a:r>
              <a:rPr lang="en-US" altLang="zh-CN" sz="2200" b="1" dirty="0" smtClean="0"/>
              <a:t>( score &lt; 60 )  grade =1</a:t>
            </a:r>
            <a:r>
              <a:rPr lang="en-US" altLang="zh-CN" sz="2200" b="1" dirty="0"/>
              <a:t>;</a:t>
            </a:r>
          </a:p>
          <a:p>
            <a:pPr lvl="6"/>
            <a:r>
              <a:rPr lang="en-US" altLang="zh-CN" sz="2200" b="1" dirty="0" smtClean="0">
                <a:solidFill>
                  <a:srgbClr val="0000FF"/>
                </a:solidFill>
              </a:rPr>
              <a:t>else</a:t>
            </a:r>
            <a:r>
              <a:rPr lang="en-US" altLang="zh-CN" sz="2200" b="1" dirty="0" smtClean="0"/>
              <a:t> </a:t>
            </a:r>
            <a:r>
              <a:rPr lang="en-US" altLang="zh-CN" sz="2200" b="1" dirty="0" smtClean="0">
                <a:solidFill>
                  <a:srgbClr val="0000FF"/>
                </a:solidFill>
              </a:rPr>
              <a:t>if</a:t>
            </a:r>
            <a:r>
              <a:rPr lang="en-US" altLang="zh-CN" sz="2200" b="1" dirty="0" smtClean="0"/>
              <a:t>( score &lt; 70 ) grade =</a:t>
            </a:r>
            <a:r>
              <a:rPr lang="en-US" altLang="zh-CN" sz="2200" b="1" dirty="0"/>
              <a:t>2;</a:t>
            </a:r>
          </a:p>
          <a:p>
            <a:pPr lvl="6"/>
            <a:r>
              <a:rPr lang="en-US" altLang="zh-CN" sz="2200" b="1" dirty="0" smtClean="0">
                <a:solidFill>
                  <a:srgbClr val="0000FF"/>
                </a:solidFill>
              </a:rPr>
              <a:t>	else</a:t>
            </a:r>
            <a:r>
              <a:rPr lang="en-US" altLang="zh-CN" sz="2200" b="1" dirty="0" smtClean="0"/>
              <a:t> </a:t>
            </a:r>
            <a:r>
              <a:rPr lang="en-US" altLang="zh-CN" sz="2200" b="1" dirty="0" smtClean="0">
                <a:solidFill>
                  <a:srgbClr val="0000FF"/>
                </a:solidFill>
              </a:rPr>
              <a:t>if</a:t>
            </a:r>
            <a:r>
              <a:rPr lang="en-US" altLang="zh-CN" sz="2200" b="1" dirty="0" smtClean="0"/>
              <a:t>( score &lt; 80 ) grade =</a:t>
            </a:r>
            <a:r>
              <a:rPr lang="en-US" altLang="zh-CN" sz="2200" b="1" dirty="0"/>
              <a:t>3;</a:t>
            </a:r>
          </a:p>
          <a:p>
            <a:pPr lvl="6"/>
            <a:r>
              <a:rPr lang="en-US" altLang="zh-CN" sz="2200" b="1" dirty="0" smtClean="0">
                <a:solidFill>
                  <a:srgbClr val="0000FF"/>
                </a:solidFill>
              </a:rPr>
              <a:t>		else</a:t>
            </a:r>
            <a:r>
              <a:rPr lang="en-US" altLang="zh-CN" sz="2200" b="1" dirty="0" smtClean="0"/>
              <a:t> </a:t>
            </a:r>
            <a:r>
              <a:rPr lang="en-US" altLang="zh-CN" sz="2200" b="1" dirty="0" smtClean="0">
                <a:solidFill>
                  <a:srgbClr val="0000FF"/>
                </a:solidFill>
              </a:rPr>
              <a:t>if</a:t>
            </a:r>
            <a:r>
              <a:rPr lang="en-US" altLang="zh-CN" sz="2200" b="1" dirty="0" smtClean="0"/>
              <a:t>( score &lt; 90 ) grade =</a:t>
            </a:r>
            <a:r>
              <a:rPr lang="en-US" altLang="zh-CN" sz="2200" b="1" dirty="0"/>
              <a:t>4;</a:t>
            </a:r>
          </a:p>
          <a:p>
            <a:pPr lvl="6"/>
            <a:r>
              <a:rPr lang="en-US" altLang="zh-CN" sz="2200" b="1" dirty="0" smtClean="0">
                <a:solidFill>
                  <a:srgbClr val="0000FF"/>
                </a:solidFill>
              </a:rPr>
              <a:t>			else</a:t>
            </a:r>
            <a:r>
              <a:rPr lang="en-US" altLang="zh-CN" sz="2200" b="1" dirty="0" smtClean="0"/>
              <a:t> </a:t>
            </a:r>
            <a:r>
              <a:rPr lang="en-US" altLang="zh-CN" sz="2200" b="1" dirty="0" smtClean="0"/>
              <a:t>grade =</a:t>
            </a:r>
            <a:r>
              <a:rPr lang="en-US" altLang="zh-CN" sz="2200" b="1" dirty="0"/>
              <a:t>5;</a:t>
            </a:r>
          </a:p>
        </p:txBody>
      </p:sp>
      <p:grpSp>
        <p:nvGrpSpPr>
          <p:cNvPr id="110593" name="Group 1"/>
          <p:cNvGrpSpPr>
            <a:grpSpLocks/>
          </p:cNvGrpSpPr>
          <p:nvPr/>
        </p:nvGrpSpPr>
        <p:grpSpPr bwMode="auto">
          <a:xfrm>
            <a:off x="1475656" y="4420050"/>
            <a:ext cx="6434550" cy="2026436"/>
            <a:chOff x="3025" y="10828"/>
            <a:chExt cx="4600" cy="1775"/>
          </a:xfrm>
        </p:grpSpPr>
        <p:sp>
          <p:nvSpPr>
            <p:cNvPr id="110594" name="AutoShape 2"/>
            <p:cNvSpPr>
              <a:spLocks noChangeArrowheads="1"/>
            </p:cNvSpPr>
            <p:nvPr/>
          </p:nvSpPr>
          <p:spPr bwMode="auto">
            <a:xfrm>
              <a:off x="4575" y="11200"/>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0595" name="Text Box 3"/>
            <p:cNvSpPr txBox="1">
              <a:spLocks noChangeArrowheads="1"/>
            </p:cNvSpPr>
            <p:nvPr/>
          </p:nvSpPr>
          <p:spPr bwMode="auto">
            <a:xfrm>
              <a:off x="4685" y="11203"/>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score&lt;70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596" name="Text Box 4"/>
            <p:cNvSpPr txBox="1">
              <a:spLocks noChangeArrowheads="1"/>
            </p:cNvSpPr>
            <p:nvPr/>
          </p:nvSpPr>
          <p:spPr bwMode="auto">
            <a:xfrm>
              <a:off x="3650" y="11568"/>
              <a:ext cx="795" cy="270"/>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cxnSp>
          <p:nvCxnSpPr>
            <p:cNvPr id="110597" name="AutoShape 5"/>
            <p:cNvCxnSpPr>
              <a:cxnSpLocks noChangeShapeType="1"/>
            </p:cNvCxnSpPr>
            <p:nvPr/>
          </p:nvCxnSpPr>
          <p:spPr bwMode="auto">
            <a:xfrm>
              <a:off x="4875" y="10995"/>
              <a:ext cx="150" cy="193"/>
            </a:xfrm>
            <a:prstGeom prst="straightConnector1">
              <a:avLst/>
            </a:prstGeom>
            <a:noFill/>
            <a:ln w="9525">
              <a:solidFill>
                <a:srgbClr val="000000"/>
              </a:solidFill>
              <a:round/>
              <a:headEnd/>
              <a:tailEnd/>
            </a:ln>
          </p:spPr>
        </p:cxnSp>
        <p:sp>
          <p:nvSpPr>
            <p:cNvPr id="110598" name="AutoShape 6"/>
            <p:cNvSpPr>
              <a:spLocks noChangeArrowheads="1"/>
            </p:cNvSpPr>
            <p:nvPr/>
          </p:nvSpPr>
          <p:spPr bwMode="auto">
            <a:xfrm>
              <a:off x="3960" y="10828"/>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0599" name="Text Box 7"/>
            <p:cNvSpPr txBox="1">
              <a:spLocks noChangeArrowheads="1"/>
            </p:cNvSpPr>
            <p:nvPr/>
          </p:nvSpPr>
          <p:spPr bwMode="auto">
            <a:xfrm>
              <a:off x="4070" y="10831"/>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score&lt;60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00" name="Text Box 8"/>
            <p:cNvSpPr txBox="1">
              <a:spLocks noChangeArrowheads="1"/>
            </p:cNvSpPr>
            <p:nvPr/>
          </p:nvSpPr>
          <p:spPr bwMode="auto">
            <a:xfrm>
              <a:off x="3025" y="11185"/>
              <a:ext cx="795" cy="270"/>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01" name="AutoShape 9"/>
            <p:cNvSpPr>
              <a:spLocks noChangeArrowheads="1"/>
            </p:cNvSpPr>
            <p:nvPr/>
          </p:nvSpPr>
          <p:spPr bwMode="auto">
            <a:xfrm>
              <a:off x="5745" y="11973"/>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0602" name="Text Box 10"/>
            <p:cNvSpPr txBox="1">
              <a:spLocks noChangeArrowheads="1"/>
            </p:cNvSpPr>
            <p:nvPr/>
          </p:nvSpPr>
          <p:spPr bwMode="auto">
            <a:xfrm>
              <a:off x="5855" y="11976"/>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score&lt;90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03" name="Text Box 11"/>
            <p:cNvSpPr txBox="1">
              <a:spLocks noChangeArrowheads="1"/>
            </p:cNvSpPr>
            <p:nvPr/>
          </p:nvSpPr>
          <p:spPr bwMode="auto">
            <a:xfrm>
              <a:off x="4820" y="12333"/>
              <a:ext cx="795" cy="270"/>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grade=4</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04" name="AutoShape 12"/>
            <p:cNvSpPr>
              <a:spLocks noChangeArrowheads="1"/>
            </p:cNvSpPr>
            <p:nvPr/>
          </p:nvSpPr>
          <p:spPr bwMode="auto">
            <a:xfrm>
              <a:off x="5160" y="11586"/>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10605" name="Text Box 13"/>
            <p:cNvSpPr txBox="1">
              <a:spLocks noChangeArrowheads="1"/>
            </p:cNvSpPr>
            <p:nvPr/>
          </p:nvSpPr>
          <p:spPr bwMode="auto">
            <a:xfrm>
              <a:off x="5270" y="11589"/>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score&lt;80</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10606" name="Text Box 14"/>
            <p:cNvSpPr txBox="1">
              <a:spLocks noChangeArrowheads="1"/>
            </p:cNvSpPr>
            <p:nvPr/>
          </p:nvSpPr>
          <p:spPr bwMode="auto">
            <a:xfrm>
              <a:off x="4210" y="11955"/>
              <a:ext cx="795" cy="270"/>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cxnSp>
          <p:nvCxnSpPr>
            <p:cNvPr id="110607" name="AutoShape 15"/>
            <p:cNvCxnSpPr>
              <a:cxnSpLocks noChangeShapeType="1"/>
            </p:cNvCxnSpPr>
            <p:nvPr/>
          </p:nvCxnSpPr>
          <p:spPr bwMode="auto">
            <a:xfrm flipH="1">
              <a:off x="3815" y="10983"/>
              <a:ext cx="150" cy="193"/>
            </a:xfrm>
            <a:prstGeom prst="straightConnector1">
              <a:avLst/>
            </a:prstGeom>
            <a:noFill/>
            <a:ln w="9525">
              <a:solidFill>
                <a:srgbClr val="000000"/>
              </a:solidFill>
              <a:round/>
              <a:headEnd/>
              <a:tailEnd/>
            </a:ln>
          </p:spPr>
        </p:cxnSp>
        <p:cxnSp>
          <p:nvCxnSpPr>
            <p:cNvPr id="110608" name="AutoShape 16"/>
            <p:cNvCxnSpPr>
              <a:cxnSpLocks noChangeShapeType="1"/>
            </p:cNvCxnSpPr>
            <p:nvPr/>
          </p:nvCxnSpPr>
          <p:spPr bwMode="auto">
            <a:xfrm flipH="1">
              <a:off x="4425" y="11367"/>
              <a:ext cx="150" cy="193"/>
            </a:xfrm>
            <a:prstGeom prst="straightConnector1">
              <a:avLst/>
            </a:prstGeom>
            <a:noFill/>
            <a:ln w="9525">
              <a:solidFill>
                <a:srgbClr val="000000"/>
              </a:solidFill>
              <a:round/>
              <a:headEnd/>
              <a:tailEnd/>
            </a:ln>
          </p:spPr>
        </p:cxnSp>
        <p:cxnSp>
          <p:nvCxnSpPr>
            <p:cNvPr id="110609" name="AutoShape 17"/>
            <p:cNvCxnSpPr>
              <a:cxnSpLocks noChangeShapeType="1"/>
            </p:cNvCxnSpPr>
            <p:nvPr/>
          </p:nvCxnSpPr>
          <p:spPr bwMode="auto">
            <a:xfrm>
              <a:off x="5490" y="11364"/>
              <a:ext cx="150" cy="193"/>
            </a:xfrm>
            <a:prstGeom prst="straightConnector1">
              <a:avLst/>
            </a:prstGeom>
            <a:noFill/>
            <a:ln w="9525">
              <a:solidFill>
                <a:srgbClr val="000000"/>
              </a:solidFill>
              <a:round/>
              <a:headEnd/>
              <a:tailEnd/>
            </a:ln>
          </p:spPr>
        </p:cxnSp>
        <p:cxnSp>
          <p:nvCxnSpPr>
            <p:cNvPr id="110610" name="AutoShape 18"/>
            <p:cNvCxnSpPr>
              <a:cxnSpLocks noChangeShapeType="1"/>
            </p:cNvCxnSpPr>
            <p:nvPr/>
          </p:nvCxnSpPr>
          <p:spPr bwMode="auto">
            <a:xfrm flipH="1">
              <a:off x="4995" y="11755"/>
              <a:ext cx="150" cy="193"/>
            </a:xfrm>
            <a:prstGeom prst="straightConnector1">
              <a:avLst/>
            </a:prstGeom>
            <a:noFill/>
            <a:ln w="9525">
              <a:solidFill>
                <a:srgbClr val="000000"/>
              </a:solidFill>
              <a:round/>
              <a:headEnd/>
              <a:tailEnd/>
            </a:ln>
          </p:spPr>
        </p:cxnSp>
        <p:cxnSp>
          <p:nvCxnSpPr>
            <p:cNvPr id="110611" name="AutoShape 19"/>
            <p:cNvCxnSpPr>
              <a:cxnSpLocks noChangeShapeType="1"/>
            </p:cNvCxnSpPr>
            <p:nvPr/>
          </p:nvCxnSpPr>
          <p:spPr bwMode="auto">
            <a:xfrm>
              <a:off x="6090" y="11755"/>
              <a:ext cx="150" cy="193"/>
            </a:xfrm>
            <a:prstGeom prst="straightConnector1">
              <a:avLst/>
            </a:prstGeom>
            <a:noFill/>
            <a:ln w="9525">
              <a:solidFill>
                <a:srgbClr val="000000"/>
              </a:solidFill>
              <a:round/>
              <a:headEnd/>
              <a:tailEnd/>
            </a:ln>
          </p:spPr>
        </p:cxnSp>
        <p:cxnSp>
          <p:nvCxnSpPr>
            <p:cNvPr id="110612" name="AutoShape 20"/>
            <p:cNvCxnSpPr>
              <a:cxnSpLocks noChangeShapeType="1"/>
            </p:cNvCxnSpPr>
            <p:nvPr/>
          </p:nvCxnSpPr>
          <p:spPr bwMode="auto">
            <a:xfrm flipH="1">
              <a:off x="5595" y="12137"/>
              <a:ext cx="150" cy="193"/>
            </a:xfrm>
            <a:prstGeom prst="straightConnector1">
              <a:avLst/>
            </a:prstGeom>
            <a:noFill/>
            <a:ln w="9525">
              <a:solidFill>
                <a:srgbClr val="000000"/>
              </a:solidFill>
              <a:round/>
              <a:headEnd/>
              <a:tailEnd/>
            </a:ln>
          </p:spPr>
        </p:cxnSp>
        <p:cxnSp>
          <p:nvCxnSpPr>
            <p:cNvPr id="110613" name="AutoShape 21"/>
            <p:cNvCxnSpPr>
              <a:cxnSpLocks noChangeShapeType="1"/>
            </p:cNvCxnSpPr>
            <p:nvPr/>
          </p:nvCxnSpPr>
          <p:spPr bwMode="auto">
            <a:xfrm>
              <a:off x="6675" y="12137"/>
              <a:ext cx="150" cy="193"/>
            </a:xfrm>
            <a:prstGeom prst="straightConnector1">
              <a:avLst/>
            </a:prstGeom>
            <a:noFill/>
            <a:ln w="9525">
              <a:solidFill>
                <a:srgbClr val="000000"/>
              </a:solidFill>
              <a:round/>
              <a:headEnd/>
              <a:tailEnd/>
            </a:ln>
          </p:spPr>
        </p:cxnSp>
        <p:sp>
          <p:nvSpPr>
            <p:cNvPr id="110614" name="Text Box 22"/>
            <p:cNvSpPr txBox="1">
              <a:spLocks noChangeArrowheads="1"/>
            </p:cNvSpPr>
            <p:nvPr/>
          </p:nvSpPr>
          <p:spPr bwMode="auto">
            <a:xfrm>
              <a:off x="6830" y="12320"/>
              <a:ext cx="795" cy="270"/>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15" name="Text Box 23"/>
            <p:cNvSpPr txBox="1">
              <a:spLocks noChangeArrowheads="1"/>
            </p:cNvSpPr>
            <p:nvPr/>
          </p:nvSpPr>
          <p:spPr bwMode="auto">
            <a:xfrm>
              <a:off x="3625" y="10836"/>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16" name="Text Box 24"/>
            <p:cNvSpPr txBox="1">
              <a:spLocks noChangeArrowheads="1"/>
            </p:cNvSpPr>
            <p:nvPr/>
          </p:nvSpPr>
          <p:spPr bwMode="auto">
            <a:xfrm>
              <a:off x="4245" y="11200"/>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17" name="Text Box 25"/>
            <p:cNvSpPr txBox="1">
              <a:spLocks noChangeArrowheads="1"/>
            </p:cNvSpPr>
            <p:nvPr/>
          </p:nvSpPr>
          <p:spPr bwMode="auto">
            <a:xfrm>
              <a:off x="4830" y="11575"/>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18" name="Text Box 26"/>
            <p:cNvSpPr txBox="1">
              <a:spLocks noChangeArrowheads="1"/>
            </p:cNvSpPr>
            <p:nvPr/>
          </p:nvSpPr>
          <p:spPr bwMode="auto">
            <a:xfrm>
              <a:off x="5415" y="11977"/>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19" name="Text Box 27"/>
            <p:cNvSpPr txBox="1">
              <a:spLocks noChangeArrowheads="1"/>
            </p:cNvSpPr>
            <p:nvPr/>
          </p:nvSpPr>
          <p:spPr bwMode="auto">
            <a:xfrm>
              <a:off x="6735" y="11977"/>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20" name="Text Box 28"/>
            <p:cNvSpPr txBox="1">
              <a:spLocks noChangeArrowheads="1"/>
            </p:cNvSpPr>
            <p:nvPr/>
          </p:nvSpPr>
          <p:spPr bwMode="auto">
            <a:xfrm>
              <a:off x="6165" y="11589"/>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21" name="Text Box 29"/>
            <p:cNvSpPr txBox="1">
              <a:spLocks noChangeArrowheads="1"/>
            </p:cNvSpPr>
            <p:nvPr/>
          </p:nvSpPr>
          <p:spPr bwMode="auto">
            <a:xfrm>
              <a:off x="5550" y="11203"/>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10622" name="Text Box 30"/>
            <p:cNvSpPr txBox="1">
              <a:spLocks noChangeArrowheads="1"/>
            </p:cNvSpPr>
            <p:nvPr/>
          </p:nvSpPr>
          <p:spPr bwMode="auto">
            <a:xfrm>
              <a:off x="4950" y="10836"/>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grpSp>
      <p:sp>
        <p:nvSpPr>
          <p:cNvPr id="40" name="矩形 39"/>
          <p:cNvSpPr/>
          <p:nvPr/>
        </p:nvSpPr>
        <p:spPr>
          <a:xfrm>
            <a:off x="813716" y="3913106"/>
            <a:ext cx="1630575" cy="461665"/>
          </a:xfrm>
          <a:prstGeom prst="rect">
            <a:avLst/>
          </a:prstGeom>
        </p:spPr>
        <p:txBody>
          <a:bodyPr wrap="none">
            <a:spAutoFit/>
          </a:bodyPr>
          <a:lstStyle/>
          <a:p>
            <a:r>
              <a:rPr lang="en-US" altLang="zh-CN" sz="2400" b="1" dirty="0" smtClean="0">
                <a:solidFill>
                  <a:srgbClr val="0000FF"/>
                </a:solidFill>
                <a:sym typeface="Wingdings" pitchFamily="2" charset="2"/>
              </a:rPr>
              <a:t>  </a:t>
            </a:r>
            <a:r>
              <a:rPr lang="zh-CN" altLang="en-US" sz="2400" b="1" dirty="0" smtClean="0">
                <a:sym typeface="Wingdings" pitchFamily="2" charset="2"/>
              </a:rPr>
              <a:t>判定树</a:t>
            </a:r>
            <a:r>
              <a:rPr lang="en-US" altLang="zh-CN" sz="2400" b="1" dirty="0" smtClean="0"/>
              <a:t>:</a:t>
            </a:r>
          </a:p>
        </p:txBody>
      </p:sp>
    </p:spTree>
    <p:extLst>
      <p:ext uri="{BB962C8B-B14F-4D97-AF65-F5344CB8AC3E}">
        <p14:creationId xmlns:p14="http://schemas.microsoft.com/office/powerpoint/2010/main" val="31620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0593"/>
                                        </p:tgtEl>
                                        <p:attrNameLst>
                                          <p:attrName>style.visibility</p:attrName>
                                        </p:attrNameLst>
                                      </p:cBhvr>
                                      <p:to>
                                        <p:strVal val="visible"/>
                                      </p:to>
                                    </p:set>
                                    <p:animEffect transition="in" filter="wipe(up)">
                                      <p:cBhvr>
                                        <p:cTn id="17" dur="2000"/>
                                        <p:tgtEl>
                                          <p:spTgt spid="110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3"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
        <p:nvSpPr>
          <p:cNvPr id="4" name="矩形 3"/>
          <p:cNvSpPr/>
          <p:nvPr/>
        </p:nvSpPr>
        <p:spPr>
          <a:xfrm>
            <a:off x="642910" y="571480"/>
            <a:ext cx="5153226" cy="461665"/>
          </a:xfrm>
          <a:prstGeom prst="rect">
            <a:avLst/>
          </a:prstGeom>
        </p:spPr>
        <p:txBody>
          <a:bodyPr wrap="square">
            <a:spAutoFit/>
          </a:bodyPr>
          <a:lstStyle/>
          <a:p>
            <a:r>
              <a:rPr lang="en-US" altLang="zh-CN" sz="2400" b="1" dirty="0" smtClean="0">
                <a:solidFill>
                  <a:srgbClr val="0000FF"/>
                </a:solidFill>
                <a:sym typeface="Wingdings" pitchFamily="2" charset="2"/>
              </a:rPr>
              <a:t> </a:t>
            </a:r>
            <a:r>
              <a:rPr lang="zh-CN" altLang="en-US" sz="2400" b="1" dirty="0" smtClean="0"/>
              <a:t>如果考虑学生成绩的分布的概率：</a:t>
            </a:r>
            <a:endParaRPr lang="zh-CN" altLang="en-US" sz="2400" b="1" dirty="0"/>
          </a:p>
        </p:txBody>
      </p:sp>
      <p:graphicFrame>
        <p:nvGraphicFramePr>
          <p:cNvPr id="9" name="表格 8"/>
          <p:cNvGraphicFramePr>
            <a:graphicFrameLocks noGrp="1"/>
          </p:cNvGraphicFramePr>
          <p:nvPr>
            <p:extLst>
              <p:ext uri="{D42A27DB-BD31-4B8C-83A1-F6EECF244321}">
                <p14:modId xmlns:p14="http://schemas.microsoft.com/office/powerpoint/2010/main" val="3003993495"/>
              </p:ext>
            </p:extLst>
          </p:nvPr>
        </p:nvGraphicFramePr>
        <p:xfrm>
          <a:off x="1785916" y="1214423"/>
          <a:ext cx="5644256" cy="647169"/>
        </p:xfrm>
        <a:graphic>
          <a:graphicData uri="http://schemas.openxmlformats.org/drawingml/2006/table">
            <a:tbl>
              <a:tblPr/>
              <a:tblGrid>
                <a:gridCol w="940438">
                  <a:extLst>
                    <a:ext uri="{9D8B030D-6E8A-4147-A177-3AD203B41FA5}">
                      <a16:colId xmlns:a16="http://schemas.microsoft.com/office/drawing/2014/main" val="20000"/>
                    </a:ext>
                  </a:extLst>
                </a:gridCol>
                <a:gridCol w="940438">
                  <a:extLst>
                    <a:ext uri="{9D8B030D-6E8A-4147-A177-3AD203B41FA5}">
                      <a16:colId xmlns:a16="http://schemas.microsoft.com/office/drawing/2014/main" val="20001"/>
                    </a:ext>
                  </a:extLst>
                </a:gridCol>
                <a:gridCol w="940438">
                  <a:extLst>
                    <a:ext uri="{9D8B030D-6E8A-4147-A177-3AD203B41FA5}">
                      <a16:colId xmlns:a16="http://schemas.microsoft.com/office/drawing/2014/main" val="20002"/>
                    </a:ext>
                  </a:extLst>
                </a:gridCol>
                <a:gridCol w="940438">
                  <a:extLst>
                    <a:ext uri="{9D8B030D-6E8A-4147-A177-3AD203B41FA5}">
                      <a16:colId xmlns:a16="http://schemas.microsoft.com/office/drawing/2014/main" val="20003"/>
                    </a:ext>
                  </a:extLst>
                </a:gridCol>
                <a:gridCol w="941252">
                  <a:extLst>
                    <a:ext uri="{9D8B030D-6E8A-4147-A177-3AD203B41FA5}">
                      <a16:colId xmlns:a16="http://schemas.microsoft.com/office/drawing/2014/main" val="20004"/>
                    </a:ext>
                  </a:extLst>
                </a:gridCol>
                <a:gridCol w="941252">
                  <a:extLst>
                    <a:ext uri="{9D8B030D-6E8A-4147-A177-3AD203B41FA5}">
                      <a16:colId xmlns:a16="http://schemas.microsoft.com/office/drawing/2014/main" val="20005"/>
                    </a:ext>
                  </a:extLst>
                </a:gridCol>
              </a:tblGrid>
              <a:tr h="342369">
                <a:tc>
                  <a:txBody>
                    <a:bodyPr/>
                    <a:lstStyle/>
                    <a:p>
                      <a:pPr algn="ctr">
                        <a:spcBef>
                          <a:spcPts val="600"/>
                        </a:spcBef>
                        <a:spcAft>
                          <a:spcPts val="0"/>
                        </a:spcAft>
                      </a:pPr>
                      <a:r>
                        <a:rPr lang="zh-CN" sz="2000" b="1" kern="100" dirty="0">
                          <a:latin typeface="Calibri"/>
                          <a:ea typeface="宋体"/>
                          <a:cs typeface="Times New Roman"/>
                        </a:rPr>
                        <a:t>分数段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0-59</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dirty="0">
                          <a:latin typeface="宋体"/>
                          <a:ea typeface="宋体"/>
                          <a:cs typeface="Times New Roman"/>
                        </a:rPr>
                        <a:t>60-69</a:t>
                      </a:r>
                      <a:endParaRPr lang="zh-CN" sz="20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70-79</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80-89</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90-100</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059">
                <a:tc>
                  <a:txBody>
                    <a:bodyPr/>
                    <a:lstStyle/>
                    <a:p>
                      <a:pPr algn="ctr">
                        <a:spcBef>
                          <a:spcPts val="600"/>
                        </a:spcBef>
                        <a:spcAft>
                          <a:spcPts val="0"/>
                        </a:spcAft>
                      </a:pPr>
                      <a:r>
                        <a:rPr lang="zh-CN" sz="2000" b="1" kern="100">
                          <a:latin typeface="Calibri"/>
                          <a:ea typeface="宋体"/>
                          <a:cs typeface="Times New Roman"/>
                        </a:rPr>
                        <a:t>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0.05</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0.15</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a:latin typeface="宋体"/>
                          <a:ea typeface="宋体"/>
                          <a:cs typeface="Times New Roman"/>
                        </a:rPr>
                        <a:t>0.40</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dirty="0">
                          <a:latin typeface="宋体"/>
                          <a:ea typeface="宋体"/>
                          <a:cs typeface="Times New Roman"/>
                        </a:rPr>
                        <a:t>0.30</a:t>
                      </a:r>
                      <a:endParaRPr lang="zh-CN" sz="20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2000" b="1" kern="100" dirty="0">
                          <a:latin typeface="宋体"/>
                          <a:ea typeface="宋体"/>
                          <a:cs typeface="Times New Roman"/>
                        </a:rPr>
                        <a:t>0.10</a:t>
                      </a:r>
                      <a:endParaRPr lang="zh-CN" sz="20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7432" name="Group 24"/>
          <p:cNvGrpSpPr>
            <a:grpSpLocks/>
          </p:cNvGrpSpPr>
          <p:nvPr/>
        </p:nvGrpSpPr>
        <p:grpSpPr bwMode="auto">
          <a:xfrm>
            <a:off x="755576" y="3357560"/>
            <a:ext cx="7360656" cy="1635136"/>
            <a:chOff x="2760" y="13867"/>
            <a:chExt cx="5470" cy="1442"/>
          </a:xfrm>
        </p:grpSpPr>
        <p:sp>
          <p:nvSpPr>
            <p:cNvPr id="17433" name="AutoShape 25"/>
            <p:cNvSpPr>
              <a:spLocks noChangeArrowheads="1"/>
            </p:cNvSpPr>
            <p:nvPr/>
          </p:nvSpPr>
          <p:spPr bwMode="auto">
            <a:xfrm>
              <a:off x="4425" y="14253"/>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7434" name="Text Box 26"/>
            <p:cNvSpPr txBox="1">
              <a:spLocks noChangeArrowheads="1"/>
            </p:cNvSpPr>
            <p:nvPr/>
          </p:nvSpPr>
          <p:spPr bwMode="auto">
            <a:xfrm>
              <a:off x="4535" y="14256"/>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score&lt;70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35" name="Text Box 27"/>
            <p:cNvSpPr txBox="1">
              <a:spLocks noChangeArrowheads="1"/>
            </p:cNvSpPr>
            <p:nvPr/>
          </p:nvSpPr>
          <p:spPr bwMode="auto">
            <a:xfrm>
              <a:off x="3685" y="15023"/>
              <a:ext cx="795" cy="271"/>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36" name="AutoShape 28"/>
            <p:cNvSpPr>
              <a:spLocks noChangeArrowheads="1"/>
            </p:cNvSpPr>
            <p:nvPr/>
          </p:nvSpPr>
          <p:spPr bwMode="auto">
            <a:xfrm>
              <a:off x="3155" y="14592"/>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7437" name="Text Box 29"/>
            <p:cNvSpPr txBox="1">
              <a:spLocks noChangeArrowheads="1"/>
            </p:cNvSpPr>
            <p:nvPr/>
          </p:nvSpPr>
          <p:spPr bwMode="auto">
            <a:xfrm>
              <a:off x="3265" y="14595"/>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score&lt;60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38" name="Text Box 30"/>
            <p:cNvSpPr txBox="1">
              <a:spLocks noChangeArrowheads="1"/>
            </p:cNvSpPr>
            <p:nvPr/>
          </p:nvSpPr>
          <p:spPr bwMode="auto">
            <a:xfrm>
              <a:off x="2760" y="15038"/>
              <a:ext cx="795" cy="271"/>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39" name="AutoShape 31"/>
            <p:cNvSpPr>
              <a:spLocks noChangeArrowheads="1"/>
            </p:cNvSpPr>
            <p:nvPr/>
          </p:nvSpPr>
          <p:spPr bwMode="auto">
            <a:xfrm>
              <a:off x="6875" y="14265"/>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7440" name="Text Box 32"/>
            <p:cNvSpPr txBox="1">
              <a:spLocks noChangeArrowheads="1"/>
            </p:cNvSpPr>
            <p:nvPr/>
          </p:nvSpPr>
          <p:spPr bwMode="auto">
            <a:xfrm>
              <a:off x="6985" y="14253"/>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score&lt;90</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7441" name="Text Box 33"/>
            <p:cNvSpPr txBox="1">
              <a:spLocks noChangeArrowheads="1"/>
            </p:cNvSpPr>
            <p:nvPr/>
          </p:nvSpPr>
          <p:spPr bwMode="auto">
            <a:xfrm>
              <a:off x="6485" y="14685"/>
              <a:ext cx="795" cy="271"/>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grade=4</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42" name="AutoShape 34"/>
            <p:cNvSpPr>
              <a:spLocks noChangeArrowheads="1"/>
            </p:cNvSpPr>
            <p:nvPr/>
          </p:nvSpPr>
          <p:spPr bwMode="auto">
            <a:xfrm>
              <a:off x="5665" y="13922"/>
              <a:ext cx="930" cy="327"/>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7443" name="Text Box 35"/>
            <p:cNvSpPr txBox="1">
              <a:spLocks noChangeArrowheads="1"/>
            </p:cNvSpPr>
            <p:nvPr/>
          </p:nvSpPr>
          <p:spPr bwMode="auto">
            <a:xfrm>
              <a:off x="5775" y="13925"/>
              <a:ext cx="77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score&lt;80</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44" name="Text Box 36"/>
            <p:cNvSpPr txBox="1">
              <a:spLocks noChangeArrowheads="1"/>
            </p:cNvSpPr>
            <p:nvPr/>
          </p:nvSpPr>
          <p:spPr bwMode="auto">
            <a:xfrm>
              <a:off x="4980" y="14700"/>
              <a:ext cx="795" cy="271"/>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cxnSp>
          <p:nvCxnSpPr>
            <p:cNvPr id="17445" name="AutoShape 37"/>
            <p:cNvCxnSpPr>
              <a:cxnSpLocks noChangeShapeType="1"/>
            </p:cNvCxnSpPr>
            <p:nvPr/>
          </p:nvCxnSpPr>
          <p:spPr bwMode="auto">
            <a:xfrm>
              <a:off x="6875" y="14429"/>
              <a:ext cx="0" cy="262"/>
            </a:xfrm>
            <a:prstGeom prst="straightConnector1">
              <a:avLst/>
            </a:prstGeom>
            <a:noFill/>
            <a:ln w="9525">
              <a:solidFill>
                <a:srgbClr val="000000"/>
              </a:solidFill>
              <a:round/>
              <a:headEnd/>
              <a:tailEnd/>
            </a:ln>
          </p:spPr>
        </p:cxnSp>
        <p:sp>
          <p:nvSpPr>
            <p:cNvPr id="17446" name="Text Box 38"/>
            <p:cNvSpPr txBox="1">
              <a:spLocks noChangeArrowheads="1"/>
            </p:cNvSpPr>
            <p:nvPr/>
          </p:nvSpPr>
          <p:spPr bwMode="auto">
            <a:xfrm>
              <a:off x="7435" y="14690"/>
              <a:ext cx="795" cy="271"/>
            </a:xfrm>
            <a:prstGeom prst="rect">
              <a:avLst/>
            </a:prstGeom>
            <a:solidFill>
              <a:srgbClr val="FFFFFF"/>
            </a:solidFill>
            <a:ln w="9525">
              <a:solidFill>
                <a:srgbClr val="000000"/>
              </a:solidFill>
              <a:miter lim="800000"/>
              <a:headEnd/>
              <a:tailEnd/>
            </a:ln>
          </p:spPr>
          <p:txBody>
            <a:bodyPr vert="horz" wrap="square" lIns="18000" tIns="0" rIns="1800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grade=5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47" name="Text Box 39"/>
            <p:cNvSpPr txBox="1">
              <a:spLocks noChangeArrowheads="1"/>
            </p:cNvSpPr>
            <p:nvPr/>
          </p:nvSpPr>
          <p:spPr bwMode="auto">
            <a:xfrm>
              <a:off x="2820" y="14612"/>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48" name="Text Box 40"/>
            <p:cNvSpPr txBox="1">
              <a:spLocks noChangeArrowheads="1"/>
            </p:cNvSpPr>
            <p:nvPr/>
          </p:nvSpPr>
          <p:spPr bwMode="auto">
            <a:xfrm>
              <a:off x="4080" y="14192"/>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49" name="Text Box 41"/>
            <p:cNvSpPr txBox="1">
              <a:spLocks noChangeArrowheads="1"/>
            </p:cNvSpPr>
            <p:nvPr/>
          </p:nvSpPr>
          <p:spPr bwMode="auto">
            <a:xfrm>
              <a:off x="5340" y="13867"/>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50" name="Text Box 42"/>
            <p:cNvSpPr txBox="1">
              <a:spLocks noChangeArrowheads="1"/>
            </p:cNvSpPr>
            <p:nvPr/>
          </p:nvSpPr>
          <p:spPr bwMode="auto">
            <a:xfrm>
              <a:off x="6530" y="14265"/>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yes</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51" name="Text Box 43"/>
            <p:cNvSpPr txBox="1">
              <a:spLocks noChangeArrowheads="1"/>
            </p:cNvSpPr>
            <p:nvPr/>
          </p:nvSpPr>
          <p:spPr bwMode="auto">
            <a:xfrm>
              <a:off x="7865" y="14269"/>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52" name="Text Box 44"/>
            <p:cNvSpPr txBox="1">
              <a:spLocks noChangeArrowheads="1"/>
            </p:cNvSpPr>
            <p:nvPr/>
          </p:nvSpPr>
          <p:spPr bwMode="auto">
            <a:xfrm>
              <a:off x="6680" y="13881"/>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7453" name="Text Box 45"/>
            <p:cNvSpPr txBox="1">
              <a:spLocks noChangeArrowheads="1"/>
            </p:cNvSpPr>
            <p:nvPr/>
          </p:nvSpPr>
          <p:spPr bwMode="auto">
            <a:xfrm>
              <a:off x="4130" y="14622"/>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cxnSp>
          <p:nvCxnSpPr>
            <p:cNvPr id="17454" name="AutoShape 46"/>
            <p:cNvCxnSpPr>
              <a:cxnSpLocks noChangeShapeType="1"/>
            </p:cNvCxnSpPr>
            <p:nvPr/>
          </p:nvCxnSpPr>
          <p:spPr bwMode="auto">
            <a:xfrm flipH="1">
              <a:off x="4890" y="14095"/>
              <a:ext cx="775" cy="154"/>
            </a:xfrm>
            <a:prstGeom prst="straightConnector1">
              <a:avLst/>
            </a:prstGeom>
            <a:noFill/>
            <a:ln w="9525">
              <a:solidFill>
                <a:srgbClr val="000000"/>
              </a:solidFill>
              <a:round/>
              <a:headEnd/>
              <a:tailEnd/>
            </a:ln>
          </p:spPr>
        </p:cxnSp>
        <p:sp>
          <p:nvSpPr>
            <p:cNvPr id="17455" name="Text Box 47"/>
            <p:cNvSpPr txBox="1">
              <a:spLocks noChangeArrowheads="1"/>
            </p:cNvSpPr>
            <p:nvPr/>
          </p:nvSpPr>
          <p:spPr bwMode="auto">
            <a:xfrm>
              <a:off x="5400" y="14284"/>
              <a:ext cx="315" cy="267"/>
            </a:xfrm>
            <a:prstGeom prst="rect">
              <a:avLst/>
            </a:prstGeom>
            <a:solidFill>
              <a:srgbClr val="FFFFFF">
                <a:alpha val="0"/>
              </a:srgbClr>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no</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cxnSp>
          <p:nvCxnSpPr>
            <p:cNvPr id="17456" name="AutoShape 48"/>
            <p:cNvCxnSpPr>
              <a:cxnSpLocks noChangeShapeType="1"/>
            </p:cNvCxnSpPr>
            <p:nvPr/>
          </p:nvCxnSpPr>
          <p:spPr bwMode="auto">
            <a:xfrm>
              <a:off x="7805" y="14425"/>
              <a:ext cx="0" cy="262"/>
            </a:xfrm>
            <a:prstGeom prst="straightConnector1">
              <a:avLst/>
            </a:prstGeom>
            <a:noFill/>
            <a:ln w="9525">
              <a:solidFill>
                <a:srgbClr val="000000"/>
              </a:solidFill>
              <a:round/>
              <a:headEnd/>
              <a:tailEnd/>
            </a:ln>
          </p:spPr>
        </p:cxnSp>
        <p:cxnSp>
          <p:nvCxnSpPr>
            <p:cNvPr id="17457" name="AutoShape 49"/>
            <p:cNvCxnSpPr>
              <a:cxnSpLocks noChangeShapeType="1"/>
            </p:cNvCxnSpPr>
            <p:nvPr/>
          </p:nvCxnSpPr>
          <p:spPr bwMode="auto">
            <a:xfrm>
              <a:off x="5355" y="14432"/>
              <a:ext cx="0" cy="262"/>
            </a:xfrm>
            <a:prstGeom prst="straightConnector1">
              <a:avLst/>
            </a:prstGeom>
            <a:noFill/>
            <a:ln w="9525">
              <a:solidFill>
                <a:srgbClr val="000000"/>
              </a:solidFill>
              <a:round/>
              <a:headEnd/>
              <a:tailEnd/>
            </a:ln>
          </p:spPr>
        </p:cxnSp>
        <p:cxnSp>
          <p:nvCxnSpPr>
            <p:cNvPr id="17458" name="AutoShape 50"/>
            <p:cNvCxnSpPr>
              <a:cxnSpLocks noChangeShapeType="1"/>
            </p:cNvCxnSpPr>
            <p:nvPr/>
          </p:nvCxnSpPr>
          <p:spPr bwMode="auto">
            <a:xfrm>
              <a:off x="6570" y="14092"/>
              <a:ext cx="775" cy="154"/>
            </a:xfrm>
            <a:prstGeom prst="straightConnector1">
              <a:avLst/>
            </a:prstGeom>
            <a:noFill/>
            <a:ln w="9525">
              <a:solidFill>
                <a:srgbClr val="000000"/>
              </a:solidFill>
              <a:round/>
              <a:headEnd/>
              <a:tailEnd/>
            </a:ln>
          </p:spPr>
        </p:cxnSp>
        <p:cxnSp>
          <p:nvCxnSpPr>
            <p:cNvPr id="17459" name="AutoShape 51"/>
            <p:cNvCxnSpPr>
              <a:cxnSpLocks noChangeShapeType="1"/>
            </p:cNvCxnSpPr>
            <p:nvPr/>
          </p:nvCxnSpPr>
          <p:spPr bwMode="auto">
            <a:xfrm flipH="1">
              <a:off x="3635" y="14425"/>
              <a:ext cx="775" cy="154"/>
            </a:xfrm>
            <a:prstGeom prst="straightConnector1">
              <a:avLst/>
            </a:prstGeom>
            <a:noFill/>
            <a:ln w="9525">
              <a:solidFill>
                <a:srgbClr val="000000"/>
              </a:solidFill>
              <a:round/>
              <a:headEnd/>
              <a:tailEnd/>
            </a:ln>
          </p:spPr>
        </p:cxnSp>
        <p:cxnSp>
          <p:nvCxnSpPr>
            <p:cNvPr id="17460" name="AutoShape 52"/>
            <p:cNvCxnSpPr>
              <a:cxnSpLocks noChangeShapeType="1"/>
            </p:cNvCxnSpPr>
            <p:nvPr/>
          </p:nvCxnSpPr>
          <p:spPr bwMode="auto">
            <a:xfrm>
              <a:off x="4085" y="14779"/>
              <a:ext cx="0" cy="262"/>
            </a:xfrm>
            <a:prstGeom prst="straightConnector1">
              <a:avLst/>
            </a:prstGeom>
            <a:noFill/>
            <a:ln w="9525">
              <a:solidFill>
                <a:srgbClr val="000000"/>
              </a:solidFill>
              <a:round/>
              <a:headEnd/>
              <a:tailEnd/>
            </a:ln>
          </p:spPr>
        </p:cxnSp>
        <p:cxnSp>
          <p:nvCxnSpPr>
            <p:cNvPr id="17461" name="AutoShape 53"/>
            <p:cNvCxnSpPr>
              <a:cxnSpLocks noChangeShapeType="1"/>
            </p:cNvCxnSpPr>
            <p:nvPr/>
          </p:nvCxnSpPr>
          <p:spPr bwMode="auto">
            <a:xfrm>
              <a:off x="3155" y="14764"/>
              <a:ext cx="0" cy="262"/>
            </a:xfrm>
            <a:prstGeom prst="straightConnector1">
              <a:avLst/>
            </a:prstGeom>
            <a:noFill/>
            <a:ln w="9525">
              <a:solidFill>
                <a:srgbClr val="000000"/>
              </a:solidFill>
              <a:round/>
              <a:headEnd/>
              <a:tailEnd/>
            </a:ln>
          </p:spPr>
        </p:cxnSp>
      </p:grpSp>
      <p:sp>
        <p:nvSpPr>
          <p:cNvPr id="40" name="矩形 39"/>
          <p:cNvSpPr/>
          <p:nvPr/>
        </p:nvSpPr>
        <p:spPr>
          <a:xfrm>
            <a:off x="642910" y="2643182"/>
            <a:ext cx="4177604" cy="461665"/>
          </a:xfrm>
          <a:prstGeom prst="rect">
            <a:avLst/>
          </a:prstGeom>
        </p:spPr>
        <p:txBody>
          <a:bodyPr wrap="square">
            <a:spAutoFit/>
          </a:bodyPr>
          <a:lstStyle/>
          <a:p>
            <a:r>
              <a:rPr lang="en-US" altLang="zh-CN" sz="2400" b="1" dirty="0" smtClean="0">
                <a:solidFill>
                  <a:srgbClr val="0000FF"/>
                </a:solidFill>
                <a:sym typeface="Wingdings" pitchFamily="2" charset="2"/>
              </a:rPr>
              <a:t> </a:t>
            </a:r>
            <a:r>
              <a:rPr lang="zh-CN" altLang="en-US" sz="2400" b="1" dirty="0" smtClean="0">
                <a:sym typeface="Wingdings" pitchFamily="2" charset="2"/>
              </a:rPr>
              <a:t>修改判定树</a:t>
            </a:r>
            <a:r>
              <a:rPr lang="zh-CN" altLang="en-US" sz="2400" b="1" dirty="0" smtClean="0"/>
              <a:t>：</a:t>
            </a:r>
            <a:endParaRPr lang="zh-CN" altLang="en-US" sz="2400" b="1" dirty="0"/>
          </a:p>
        </p:txBody>
      </p:sp>
      <p:sp>
        <p:nvSpPr>
          <p:cNvPr id="42" name="矩形 41"/>
          <p:cNvSpPr/>
          <p:nvPr/>
        </p:nvSpPr>
        <p:spPr>
          <a:xfrm>
            <a:off x="395536" y="2071678"/>
            <a:ext cx="6748232" cy="400110"/>
          </a:xfrm>
          <a:prstGeom prst="rect">
            <a:avLst/>
          </a:prstGeom>
        </p:spPr>
        <p:txBody>
          <a:bodyPr wrap="square">
            <a:spAutoFit/>
          </a:bodyPr>
          <a:lstStyle/>
          <a:p>
            <a:r>
              <a:rPr lang="en-US" altLang="zh-CN" sz="2000" b="1" dirty="0" smtClean="0">
                <a:solidFill>
                  <a:srgbClr val="0000FF"/>
                </a:solidFill>
                <a:sym typeface="Wingdings" pitchFamily="2" charset="2"/>
              </a:rPr>
              <a:t> </a:t>
            </a:r>
            <a:r>
              <a:rPr lang="zh-CN" altLang="en-US" sz="2000" b="1" dirty="0" smtClean="0">
                <a:sym typeface="Wingdings" pitchFamily="2" charset="2"/>
              </a:rPr>
              <a:t>查找效率：</a:t>
            </a:r>
            <a:r>
              <a:rPr lang="en-US" altLang="zh-CN" sz="2000" b="1" dirty="0" smtClean="0">
                <a:sym typeface="Wingdings" pitchFamily="2" charset="2"/>
              </a:rPr>
              <a:t>0.05× </a:t>
            </a:r>
            <a:r>
              <a:rPr lang="en-US" altLang="zh-CN" sz="2000" b="1" dirty="0" smtClean="0">
                <a:solidFill>
                  <a:srgbClr val="0000FF"/>
                </a:solidFill>
                <a:sym typeface="Wingdings" pitchFamily="2" charset="2"/>
              </a:rPr>
              <a:t>1</a:t>
            </a:r>
            <a:r>
              <a:rPr lang="en-US" altLang="zh-CN" sz="2000" b="1" dirty="0" smtClean="0">
                <a:sym typeface="Wingdings" pitchFamily="2" charset="2"/>
              </a:rPr>
              <a:t>+0.15 ×</a:t>
            </a:r>
            <a:r>
              <a:rPr lang="en-US" altLang="zh-CN" sz="2000" b="1" dirty="0" smtClean="0">
                <a:solidFill>
                  <a:srgbClr val="0000FF"/>
                </a:solidFill>
                <a:sym typeface="Wingdings" pitchFamily="2" charset="2"/>
              </a:rPr>
              <a:t>2</a:t>
            </a:r>
            <a:r>
              <a:rPr lang="en-US" altLang="zh-CN" sz="2000" b="1" dirty="0" smtClean="0">
                <a:sym typeface="Wingdings" pitchFamily="2" charset="2"/>
              </a:rPr>
              <a:t>+0.4× </a:t>
            </a:r>
            <a:r>
              <a:rPr lang="en-US" altLang="zh-CN" sz="2000" b="1" dirty="0" smtClean="0">
                <a:solidFill>
                  <a:srgbClr val="0000FF"/>
                </a:solidFill>
                <a:sym typeface="Wingdings" pitchFamily="2" charset="2"/>
              </a:rPr>
              <a:t>3</a:t>
            </a:r>
            <a:r>
              <a:rPr lang="en-US" altLang="zh-CN" sz="2000" b="1" dirty="0" smtClean="0">
                <a:sym typeface="Wingdings" pitchFamily="2" charset="2"/>
              </a:rPr>
              <a:t>+0.3 ×</a:t>
            </a:r>
            <a:r>
              <a:rPr lang="en-US" altLang="zh-CN" sz="2000" b="1" dirty="0" smtClean="0">
                <a:solidFill>
                  <a:srgbClr val="0000FF"/>
                </a:solidFill>
                <a:sym typeface="Wingdings" pitchFamily="2" charset="2"/>
              </a:rPr>
              <a:t>4</a:t>
            </a:r>
            <a:r>
              <a:rPr lang="en-US" altLang="zh-CN" sz="2000" b="1" dirty="0" smtClean="0">
                <a:sym typeface="Wingdings" pitchFamily="2" charset="2"/>
              </a:rPr>
              <a:t>+0.1× </a:t>
            </a:r>
            <a:r>
              <a:rPr lang="en-US" altLang="zh-CN" sz="2000" b="1" dirty="0" smtClean="0">
                <a:solidFill>
                  <a:srgbClr val="0000FF"/>
                </a:solidFill>
                <a:sym typeface="Wingdings" pitchFamily="2" charset="2"/>
              </a:rPr>
              <a:t>4</a:t>
            </a:r>
            <a:endParaRPr lang="zh-CN" altLang="en-US" sz="2000" b="1" dirty="0">
              <a:solidFill>
                <a:srgbClr val="0000FF"/>
              </a:solidFill>
              <a:sym typeface="Wingdings" pitchFamily="2" charset="2"/>
            </a:endParaRPr>
          </a:p>
        </p:txBody>
      </p:sp>
      <p:sp>
        <p:nvSpPr>
          <p:cNvPr id="43" name="矩形 42"/>
          <p:cNvSpPr/>
          <p:nvPr/>
        </p:nvSpPr>
        <p:spPr>
          <a:xfrm>
            <a:off x="395536" y="5429264"/>
            <a:ext cx="6819670" cy="400110"/>
          </a:xfrm>
          <a:prstGeom prst="rect">
            <a:avLst/>
          </a:prstGeom>
        </p:spPr>
        <p:txBody>
          <a:bodyPr wrap="square">
            <a:spAutoFit/>
          </a:bodyPr>
          <a:lstStyle/>
          <a:p>
            <a:r>
              <a:rPr lang="en-US" altLang="zh-CN" sz="2000" b="1" dirty="0" smtClean="0">
                <a:solidFill>
                  <a:srgbClr val="0000FF"/>
                </a:solidFill>
                <a:sym typeface="Wingdings" pitchFamily="2" charset="2"/>
              </a:rPr>
              <a:t> </a:t>
            </a:r>
            <a:r>
              <a:rPr lang="zh-CN" altLang="en-US" sz="2000" b="1" dirty="0" smtClean="0">
                <a:sym typeface="Wingdings" pitchFamily="2" charset="2"/>
              </a:rPr>
              <a:t>查找效率：</a:t>
            </a:r>
            <a:r>
              <a:rPr lang="en-US" altLang="zh-CN" sz="2000" b="1" dirty="0" smtClean="0">
                <a:sym typeface="Wingdings" pitchFamily="2" charset="2"/>
              </a:rPr>
              <a:t>0.05× </a:t>
            </a:r>
            <a:r>
              <a:rPr lang="en-US" altLang="zh-CN" sz="2000" b="1" dirty="0" smtClean="0">
                <a:solidFill>
                  <a:srgbClr val="0000FF"/>
                </a:solidFill>
                <a:sym typeface="Wingdings" pitchFamily="2" charset="2"/>
              </a:rPr>
              <a:t>3</a:t>
            </a:r>
            <a:r>
              <a:rPr lang="en-US" altLang="zh-CN" sz="2000" b="1" dirty="0" smtClean="0">
                <a:sym typeface="Wingdings" pitchFamily="2" charset="2"/>
              </a:rPr>
              <a:t>+0.15 ×</a:t>
            </a:r>
            <a:r>
              <a:rPr lang="en-US" altLang="zh-CN" sz="2000" b="1" dirty="0" smtClean="0">
                <a:solidFill>
                  <a:srgbClr val="0000FF"/>
                </a:solidFill>
                <a:sym typeface="Wingdings" pitchFamily="2" charset="2"/>
              </a:rPr>
              <a:t>3</a:t>
            </a:r>
            <a:r>
              <a:rPr lang="en-US" altLang="zh-CN" sz="2000" b="1" dirty="0" smtClean="0">
                <a:sym typeface="Wingdings" pitchFamily="2" charset="2"/>
              </a:rPr>
              <a:t>+0.4× </a:t>
            </a:r>
            <a:r>
              <a:rPr lang="en-US" altLang="zh-CN" sz="2000" b="1" dirty="0" smtClean="0">
                <a:solidFill>
                  <a:srgbClr val="0000FF"/>
                </a:solidFill>
                <a:sym typeface="Wingdings" pitchFamily="2" charset="2"/>
              </a:rPr>
              <a:t>2</a:t>
            </a:r>
            <a:r>
              <a:rPr lang="en-US" altLang="zh-CN" sz="2000" b="1" dirty="0" smtClean="0">
                <a:sym typeface="Wingdings" pitchFamily="2" charset="2"/>
              </a:rPr>
              <a:t>+0.3 ×</a:t>
            </a:r>
            <a:r>
              <a:rPr lang="en-US" altLang="zh-CN" sz="2000" b="1" dirty="0" smtClean="0">
                <a:solidFill>
                  <a:srgbClr val="0000FF"/>
                </a:solidFill>
                <a:sym typeface="Wingdings" pitchFamily="2" charset="2"/>
              </a:rPr>
              <a:t>2</a:t>
            </a:r>
            <a:r>
              <a:rPr lang="en-US" altLang="zh-CN" sz="2000" b="1" dirty="0" smtClean="0">
                <a:sym typeface="Wingdings" pitchFamily="2" charset="2"/>
              </a:rPr>
              <a:t>+0.1× </a:t>
            </a:r>
            <a:r>
              <a:rPr lang="en-US" altLang="zh-CN" sz="2000" b="1" dirty="0" smtClean="0">
                <a:solidFill>
                  <a:srgbClr val="0000FF"/>
                </a:solidFill>
                <a:sym typeface="Wingdings" pitchFamily="2" charset="2"/>
              </a:rPr>
              <a:t>2</a:t>
            </a:r>
            <a:endParaRPr lang="zh-CN" altLang="en-US" sz="2000" b="1" dirty="0">
              <a:solidFill>
                <a:srgbClr val="0000FF"/>
              </a:solidFill>
              <a:sym typeface="Wingdings" pitchFamily="2" charset="2"/>
            </a:endParaRPr>
          </a:p>
        </p:txBody>
      </p:sp>
      <p:sp>
        <p:nvSpPr>
          <p:cNvPr id="44" name="矩形 43"/>
          <p:cNvSpPr/>
          <p:nvPr/>
        </p:nvSpPr>
        <p:spPr>
          <a:xfrm>
            <a:off x="7072330" y="1986969"/>
            <a:ext cx="1239442" cy="584775"/>
          </a:xfrm>
          <a:prstGeom prst="rect">
            <a:avLst/>
          </a:prstGeom>
        </p:spPr>
        <p:txBody>
          <a:bodyPr wrap="none">
            <a:spAutoFit/>
          </a:bodyPr>
          <a:lstStyle/>
          <a:p>
            <a:r>
              <a:rPr lang="en-US" altLang="zh-CN" sz="3200" b="1" dirty="0" smtClean="0">
                <a:sym typeface="Wingdings" pitchFamily="2" charset="2"/>
              </a:rPr>
              <a:t>= </a:t>
            </a:r>
            <a:r>
              <a:rPr lang="en-US" altLang="zh-CN" sz="3200" b="1" dirty="0" smtClean="0">
                <a:solidFill>
                  <a:srgbClr val="FF0000"/>
                </a:solidFill>
                <a:sym typeface="Wingdings" pitchFamily="2" charset="2"/>
              </a:rPr>
              <a:t>3.15</a:t>
            </a:r>
            <a:endParaRPr lang="zh-CN" altLang="en-US" sz="3200" b="1" dirty="0">
              <a:solidFill>
                <a:srgbClr val="FF0000"/>
              </a:solidFill>
              <a:sym typeface="Wingdings" pitchFamily="2" charset="2"/>
            </a:endParaRPr>
          </a:p>
        </p:txBody>
      </p:sp>
      <p:sp>
        <p:nvSpPr>
          <p:cNvPr id="45" name="矩形 44"/>
          <p:cNvSpPr/>
          <p:nvPr/>
        </p:nvSpPr>
        <p:spPr>
          <a:xfrm>
            <a:off x="7072330" y="5273117"/>
            <a:ext cx="949299" cy="584775"/>
          </a:xfrm>
          <a:prstGeom prst="rect">
            <a:avLst/>
          </a:prstGeom>
        </p:spPr>
        <p:txBody>
          <a:bodyPr wrap="none">
            <a:spAutoFit/>
          </a:bodyPr>
          <a:lstStyle/>
          <a:p>
            <a:r>
              <a:rPr lang="en-US" altLang="zh-CN" sz="2400" b="1" dirty="0" smtClean="0">
                <a:sym typeface="Wingdings" pitchFamily="2" charset="2"/>
              </a:rPr>
              <a:t>= </a:t>
            </a:r>
            <a:r>
              <a:rPr lang="en-US" altLang="zh-CN" sz="3200" b="1" dirty="0" smtClean="0">
                <a:solidFill>
                  <a:srgbClr val="FF0000"/>
                </a:solidFill>
                <a:sym typeface="Wingdings" pitchFamily="2" charset="2"/>
              </a:rPr>
              <a:t>2.2</a:t>
            </a:r>
            <a:endParaRPr lang="zh-CN" altLang="en-US" sz="3200" b="1" dirty="0" smtClean="0">
              <a:solidFill>
                <a:srgbClr val="FF0000"/>
              </a:solidFill>
              <a:sym typeface="Wingdings" pitchFamily="2" charset="2"/>
            </a:endParaRPr>
          </a:p>
        </p:txBody>
      </p:sp>
      <p:sp>
        <p:nvSpPr>
          <p:cNvPr id="46" name="矩形 45"/>
          <p:cNvSpPr/>
          <p:nvPr/>
        </p:nvSpPr>
        <p:spPr>
          <a:xfrm>
            <a:off x="26061" y="3151346"/>
            <a:ext cx="7368824" cy="2123658"/>
          </a:xfrm>
          <a:prstGeom prst="rect">
            <a:avLst/>
          </a:prstGeom>
        </p:spPr>
        <p:txBody>
          <a:bodyPr wrap="square">
            <a:spAutoFit/>
          </a:bodyPr>
          <a:lstStyle/>
          <a:p>
            <a:pPr lvl="6"/>
            <a:r>
              <a:rPr lang="en-US" altLang="zh-CN" sz="2200" b="1" dirty="0" smtClean="0">
                <a:solidFill>
                  <a:srgbClr val="0000FF"/>
                </a:solidFill>
              </a:rPr>
              <a:t>if</a:t>
            </a:r>
            <a:r>
              <a:rPr lang="en-US" altLang="zh-CN" sz="2200" b="1" dirty="0" smtClean="0"/>
              <a:t>( score &lt; 80 )  </a:t>
            </a:r>
            <a:endParaRPr lang="en-US" altLang="zh-CN" sz="2200" b="1" dirty="0"/>
          </a:p>
          <a:p>
            <a:pPr lvl="6"/>
            <a:r>
              <a:rPr lang="en-US" altLang="zh-CN" sz="2200" b="1" dirty="0" smtClean="0">
                <a:solidFill>
                  <a:srgbClr val="0000FF"/>
                </a:solidFill>
              </a:rPr>
              <a:t>{     </a:t>
            </a:r>
            <a:r>
              <a:rPr lang="en-US" altLang="zh-CN" sz="2200" b="1" dirty="0" smtClean="0"/>
              <a:t> </a:t>
            </a:r>
            <a:r>
              <a:rPr lang="en-US" altLang="zh-CN" sz="2200" b="1" dirty="0" smtClean="0">
                <a:solidFill>
                  <a:srgbClr val="0000FF"/>
                </a:solidFill>
              </a:rPr>
              <a:t>if</a:t>
            </a:r>
            <a:r>
              <a:rPr lang="en-US" altLang="zh-CN" sz="2200" b="1" dirty="0" smtClean="0"/>
              <a:t>( score &lt; 70 )</a:t>
            </a:r>
          </a:p>
          <a:p>
            <a:pPr lvl="6"/>
            <a:r>
              <a:rPr lang="en-US" altLang="zh-CN" sz="2200" b="1" dirty="0" smtClean="0"/>
              <a:t>             </a:t>
            </a:r>
            <a:r>
              <a:rPr lang="en-US" altLang="zh-CN" sz="2200" b="1" dirty="0" smtClean="0">
                <a:solidFill>
                  <a:srgbClr val="0000FF"/>
                </a:solidFill>
              </a:rPr>
              <a:t>if</a:t>
            </a:r>
            <a:r>
              <a:rPr lang="en-US" altLang="zh-CN" sz="2200" b="1" dirty="0" smtClean="0"/>
              <a:t>( score &lt; 60 ) grade =1;</a:t>
            </a:r>
          </a:p>
          <a:p>
            <a:pPr lvl="6"/>
            <a:r>
              <a:rPr lang="en-US" altLang="zh-CN" sz="2200" b="1" dirty="0" smtClean="0"/>
              <a:t>             </a:t>
            </a:r>
            <a:r>
              <a:rPr lang="en-US" altLang="zh-CN" sz="2200" b="1" dirty="0" smtClean="0">
                <a:solidFill>
                  <a:srgbClr val="0000FF"/>
                </a:solidFill>
              </a:rPr>
              <a:t>else</a:t>
            </a:r>
            <a:r>
              <a:rPr lang="en-US" altLang="zh-CN" sz="2200" b="1" dirty="0" smtClean="0"/>
              <a:t> grade = 2;</a:t>
            </a:r>
            <a:endParaRPr lang="en-US" altLang="zh-CN" sz="2200" b="1" dirty="0"/>
          </a:p>
          <a:p>
            <a:pPr lvl="6"/>
            <a:r>
              <a:rPr lang="en-US" altLang="zh-CN" sz="2200" b="1" dirty="0" smtClean="0">
                <a:solidFill>
                  <a:srgbClr val="0000FF"/>
                </a:solidFill>
              </a:rPr>
              <a:t>}else</a:t>
            </a:r>
            <a:r>
              <a:rPr lang="en-US" altLang="zh-CN" sz="2200" b="1" dirty="0" smtClean="0"/>
              <a:t> </a:t>
            </a:r>
            <a:r>
              <a:rPr lang="en-US" altLang="zh-CN" sz="2200" b="1" dirty="0" smtClean="0">
                <a:solidFill>
                  <a:srgbClr val="0000FF"/>
                </a:solidFill>
              </a:rPr>
              <a:t>if</a:t>
            </a:r>
            <a:r>
              <a:rPr lang="en-US" altLang="zh-CN" sz="2200" b="1" dirty="0" smtClean="0"/>
              <a:t>( score &lt; 90 ) grade =4;</a:t>
            </a:r>
            <a:endParaRPr lang="en-US" altLang="zh-CN" sz="2200" b="1" dirty="0"/>
          </a:p>
          <a:p>
            <a:pPr lvl="6"/>
            <a:r>
              <a:rPr lang="en-US" altLang="zh-CN" sz="2200" b="1" dirty="0" smtClean="0">
                <a:solidFill>
                  <a:srgbClr val="0000FF"/>
                </a:solidFill>
              </a:rPr>
              <a:t>else</a:t>
            </a:r>
            <a:r>
              <a:rPr lang="en-US" altLang="zh-CN" sz="2200" b="1" dirty="0" smtClean="0"/>
              <a:t> grade =</a:t>
            </a:r>
            <a:r>
              <a:rPr lang="en-US" altLang="zh-CN" sz="2200" b="1" dirty="0"/>
              <a:t>5;</a:t>
            </a:r>
          </a:p>
        </p:txBody>
      </p:sp>
    </p:spTree>
    <p:extLst>
      <p:ext uri="{BB962C8B-B14F-4D97-AF65-F5344CB8AC3E}">
        <p14:creationId xmlns:p14="http://schemas.microsoft.com/office/powerpoint/2010/main" val="5032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1000" fill="hold"/>
                                        <p:tgtEl>
                                          <p:spTgt spid="44"/>
                                        </p:tgtEl>
                                        <p:attrNameLst>
                                          <p:attrName>ppt_w</p:attrName>
                                        </p:attrNameLst>
                                      </p:cBhvr>
                                      <p:tavLst>
                                        <p:tav tm="0">
                                          <p:val>
                                            <p:strVal val="#ppt_w*0.70"/>
                                          </p:val>
                                        </p:tav>
                                        <p:tav tm="100000">
                                          <p:val>
                                            <p:strVal val="#ppt_w"/>
                                          </p:val>
                                        </p:tav>
                                      </p:tavLst>
                                    </p:anim>
                                    <p:anim calcmode="lin" valueType="num">
                                      <p:cBhvr>
                                        <p:cTn id="18" dur="1000" fill="hold"/>
                                        <p:tgtEl>
                                          <p:spTgt spid="44"/>
                                        </p:tgtEl>
                                        <p:attrNameLst>
                                          <p:attrName>ppt_h</p:attrName>
                                        </p:attrNameLst>
                                      </p:cBhvr>
                                      <p:tavLst>
                                        <p:tav tm="0">
                                          <p:val>
                                            <p:strVal val="#ppt_h"/>
                                          </p:val>
                                        </p:tav>
                                        <p:tav tm="100000">
                                          <p:val>
                                            <p:strVal val="#ppt_h"/>
                                          </p:val>
                                        </p:tav>
                                      </p:tavLst>
                                    </p:anim>
                                    <p:animEffect transition="in" filter="fade">
                                      <p:cBhvr>
                                        <p:cTn id="19" dur="10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7432"/>
                                        </p:tgtEl>
                                        <p:attrNameLst>
                                          <p:attrName>style.visibility</p:attrName>
                                        </p:attrNameLst>
                                      </p:cBhvr>
                                      <p:to>
                                        <p:strVal val="visible"/>
                                      </p:to>
                                    </p:set>
                                    <p:animEffect transition="in" filter="wipe(up)">
                                      <p:cBhvr>
                                        <p:cTn id="29" dur="500"/>
                                        <p:tgtEl>
                                          <p:spTgt spid="174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1000" fill="hold"/>
                                        <p:tgtEl>
                                          <p:spTgt spid="45"/>
                                        </p:tgtEl>
                                        <p:attrNameLst>
                                          <p:attrName>ppt_w</p:attrName>
                                        </p:attrNameLst>
                                      </p:cBhvr>
                                      <p:tavLst>
                                        <p:tav tm="0">
                                          <p:val>
                                            <p:strVal val="#ppt_w*0.70"/>
                                          </p:val>
                                        </p:tav>
                                        <p:tav tm="100000">
                                          <p:val>
                                            <p:strVal val="#ppt_w"/>
                                          </p:val>
                                        </p:tav>
                                      </p:tavLst>
                                    </p:anim>
                                    <p:anim calcmode="lin" valueType="num">
                                      <p:cBhvr>
                                        <p:cTn id="40" dur="1000" fill="hold"/>
                                        <p:tgtEl>
                                          <p:spTgt spid="45"/>
                                        </p:tgtEl>
                                        <p:attrNameLst>
                                          <p:attrName>ppt_h</p:attrName>
                                        </p:attrNameLst>
                                      </p:cBhvr>
                                      <p:tavLst>
                                        <p:tav tm="0">
                                          <p:val>
                                            <p:strVal val="#ppt_h"/>
                                          </p:val>
                                        </p:tav>
                                        <p:tav tm="100000">
                                          <p:val>
                                            <p:strVal val="#ppt_h"/>
                                          </p:val>
                                        </p:tav>
                                      </p:tavLst>
                                    </p:anim>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17432"/>
                                        </p:tgtEl>
                                      </p:cBhvr>
                                    </p:animEffect>
                                    <p:set>
                                      <p:cBhvr>
                                        <p:cTn id="46" dur="1" fill="hold">
                                          <p:stCondLst>
                                            <p:cond delay="499"/>
                                          </p:stCondLst>
                                        </p:cTn>
                                        <p:tgtEl>
                                          <p:spTgt spid="174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up)">
                                      <p:cBhvr>
                                        <p:cTn id="51" dur="2000"/>
                                        <p:tgtEl>
                                          <p:spTgt spid="46"/>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dissolve">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3" grpId="0"/>
      <p:bldP spid="44" grpId="0"/>
      <p:bldP spid="45" grpId="0"/>
      <p:bldP spid="46" grpId="0"/>
      <p:bldP spid="4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861803"/>
            <a:ext cx="3129383"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哈夫曼</a:t>
            </a:r>
            <a:r>
              <a:rPr lang="zh-CN" altLang="en-US" sz="2800" b="1" dirty="0"/>
              <a:t>树的定义</a:t>
            </a:r>
          </a:p>
        </p:txBody>
      </p:sp>
      <p:sp>
        <p:nvSpPr>
          <p:cNvPr id="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0" name="AutoShape 88" descr="再生纸"/>
          <p:cNvSpPr>
            <a:spLocks noChangeArrowheads="1"/>
          </p:cNvSpPr>
          <p:nvPr/>
        </p:nvSpPr>
        <p:spPr bwMode="auto">
          <a:xfrm>
            <a:off x="642910" y="1448686"/>
            <a:ext cx="7715304" cy="2772402"/>
          </a:xfrm>
          <a:prstGeom prst="roundRect">
            <a:avLst>
              <a:gd name="adj" fmla="val 10903"/>
            </a:avLst>
          </a:prstGeom>
          <a:blipFill dpi="0" rotWithShape="0">
            <a:blip r:embed="rId3"/>
            <a:srcRect/>
            <a:tile tx="0" ty="0" sx="100000" sy="100000" flip="none" algn="tl"/>
          </a:blipFill>
          <a:ln w="25400">
            <a:noFill/>
            <a:round/>
            <a:headEnd/>
            <a:tailEnd/>
          </a:ln>
          <a:effectLst>
            <a:outerShdw dist="107763" dir="2700000" algn="ctr" rotWithShape="0">
              <a:schemeClr val="bg2"/>
            </a:outerShdw>
          </a:effectLst>
        </p:spPr>
        <p:txBody>
          <a:bodyPr anchor="ctr"/>
          <a:lstStyle/>
          <a:p>
            <a:r>
              <a:rPr lang="en-US" altLang="zh-CN" sz="2400" b="1" dirty="0" smtClean="0"/>
              <a:t>【</a:t>
            </a:r>
            <a:r>
              <a:rPr lang="zh-CN" altLang="en-US" sz="2400" b="1" dirty="0" smtClean="0"/>
              <a:t>定义</a:t>
            </a:r>
            <a:r>
              <a:rPr lang="en-US" altLang="zh-CN" sz="2400" b="1" dirty="0" smtClean="0"/>
              <a:t>】</a:t>
            </a:r>
            <a:r>
              <a:rPr lang="zh-CN" altLang="en-US" sz="2400" b="1" dirty="0" smtClean="0"/>
              <a:t>设一棵二叉树有</a:t>
            </a:r>
            <a:r>
              <a:rPr lang="en-US" sz="2400" b="1" i="1" dirty="0" smtClean="0">
                <a:solidFill>
                  <a:srgbClr val="0000FF"/>
                </a:solidFill>
              </a:rPr>
              <a:t>n</a:t>
            </a:r>
            <a:r>
              <a:rPr lang="zh-CN" altLang="en-US" sz="2400" b="1" dirty="0" smtClean="0">
                <a:solidFill>
                  <a:srgbClr val="0000FF"/>
                </a:solidFill>
              </a:rPr>
              <a:t>个叶子结点</a:t>
            </a:r>
            <a:r>
              <a:rPr lang="zh-CN" altLang="en-US" sz="2400" b="1" dirty="0" smtClean="0"/>
              <a:t>，每个叶子结点带有权值</a:t>
            </a:r>
            <a:r>
              <a:rPr lang="en-US" sz="2400" b="1" dirty="0" smtClean="0"/>
              <a:t> </a:t>
            </a:r>
            <a:r>
              <a:rPr lang="en-US" altLang="zh-CN" sz="2400" b="1" i="1" dirty="0" smtClean="0"/>
              <a:t>w</a:t>
            </a:r>
            <a:r>
              <a:rPr lang="en-US" altLang="zh-CN" sz="2400" b="1" i="1" baseline="-25000" dirty="0" smtClean="0"/>
              <a:t>k</a:t>
            </a:r>
            <a:r>
              <a:rPr lang="zh-CN" altLang="en-US" sz="2400" b="1" dirty="0" smtClean="0"/>
              <a:t>，从根结点到每个叶子结点的长度为</a:t>
            </a:r>
            <a:r>
              <a:rPr lang="en-US" sz="2400" b="1" dirty="0" smtClean="0"/>
              <a:t> </a:t>
            </a:r>
            <a:r>
              <a:rPr lang="en-US" sz="2400" b="1" i="1" dirty="0" err="1" smtClean="0"/>
              <a:t>l</a:t>
            </a:r>
            <a:r>
              <a:rPr lang="en-US" sz="2400" b="1" i="1" baseline="-25000" dirty="0" err="1" smtClean="0"/>
              <a:t>k</a:t>
            </a:r>
            <a:r>
              <a:rPr lang="zh-CN" altLang="en-US" sz="2400" b="1" dirty="0" smtClean="0"/>
              <a:t>，则每个叶子结点的带权路径长度之和就是这棵树的</a:t>
            </a:r>
            <a:r>
              <a:rPr lang="zh-CN" altLang="en-US" sz="2000" b="1" dirty="0" smtClean="0"/>
              <a:t>“</a:t>
            </a:r>
            <a:r>
              <a:rPr lang="zh-CN" altLang="en-US" sz="2800" b="1" dirty="0" smtClean="0">
                <a:solidFill>
                  <a:srgbClr val="0000FF"/>
                </a:solidFill>
              </a:rPr>
              <a:t>带权路径长度</a:t>
            </a:r>
            <a:r>
              <a:rPr lang="zh-CN" altLang="en-US" sz="2000" b="1" dirty="0" smtClean="0"/>
              <a:t>（</a:t>
            </a:r>
            <a:r>
              <a:rPr lang="en-US" sz="2400" b="1" dirty="0" smtClean="0"/>
              <a:t>Weighted Path </a:t>
            </a:r>
            <a:r>
              <a:rPr lang="en-US" sz="2400" b="1" dirty="0" smtClean="0"/>
              <a:t>Length</a:t>
            </a:r>
            <a:r>
              <a:rPr lang="zh-CN" altLang="en-US" sz="2400" b="1" dirty="0" smtClean="0"/>
              <a:t>，简称</a:t>
            </a:r>
            <a:r>
              <a:rPr lang="en-US" sz="2400" b="1" dirty="0" smtClean="0">
                <a:solidFill>
                  <a:srgbClr val="0000FF"/>
                </a:solidFill>
              </a:rPr>
              <a:t>WPL</a:t>
            </a:r>
            <a:r>
              <a:rPr lang="zh-CN" altLang="en-US" sz="2400" b="1" dirty="0" smtClean="0"/>
              <a:t>）”，即为：</a:t>
            </a:r>
            <a:r>
              <a:rPr lang="zh-CN" altLang="en-US" sz="2000" b="1" dirty="0" smtClean="0"/>
              <a:t>                           </a:t>
            </a:r>
            <a:r>
              <a:rPr lang="en-US" sz="2000" b="1" dirty="0" smtClean="0"/>
              <a:t> </a:t>
            </a:r>
            <a:r>
              <a:rPr lang="zh-CN" altLang="en-US" sz="2000" b="1" dirty="0" smtClean="0"/>
              <a:t>。</a:t>
            </a:r>
            <a:endParaRPr lang="zh-CN" altLang="en-US" sz="20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1921734224"/>
              </p:ext>
            </p:extLst>
          </p:nvPr>
        </p:nvGraphicFramePr>
        <p:xfrm>
          <a:off x="3471631" y="3429000"/>
          <a:ext cx="1554827" cy="714380"/>
        </p:xfrm>
        <a:graphic>
          <a:graphicData uri="http://schemas.openxmlformats.org/presentationml/2006/ole">
            <mc:AlternateContent xmlns:mc="http://schemas.openxmlformats.org/markup-compatibility/2006">
              <mc:Choice xmlns:v="urn:schemas-microsoft-com:vml" Requires="v">
                <p:oleObj spid="_x0000_s114717" name="公式" r:id="rId4" imgW="939600" imgH="431640" progId="Equation.3">
                  <p:embed/>
                </p:oleObj>
              </mc:Choice>
              <mc:Fallback>
                <p:oleObj name="公式" r:id="rId4" imgW="939600" imgH="4316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1631" y="3429000"/>
                        <a:ext cx="1554827" cy="714380"/>
                      </a:xfrm>
                      <a:prstGeom prst="rect">
                        <a:avLst/>
                      </a:prstGeom>
                      <a:noFill/>
                      <a:ln w="9525">
                        <a:solidFill>
                          <a:srgbClr val="FFFFFF"/>
                        </a:solidFill>
                        <a:miter lim="800000"/>
                        <a:headEnd/>
                        <a:tailEnd/>
                      </a:ln>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12" name="AutoShape 88" descr="再生纸"/>
          <p:cNvSpPr>
            <a:spLocks noChangeArrowheads="1"/>
          </p:cNvSpPr>
          <p:nvPr/>
        </p:nvSpPr>
        <p:spPr bwMode="auto">
          <a:xfrm>
            <a:off x="467544" y="4509120"/>
            <a:ext cx="8352928" cy="2016224"/>
          </a:xfrm>
          <a:prstGeom prst="roundRect">
            <a:avLst>
              <a:gd name="adj" fmla="val 10903"/>
            </a:avLst>
          </a:prstGeom>
          <a:blipFill dpi="0" rotWithShape="0">
            <a:blip r:embed="rId3"/>
            <a:srcRect/>
            <a:tile tx="0" ty="0" sx="100000" sy="100000" flip="none" algn="tl"/>
          </a:blipFill>
          <a:ln w="25400">
            <a:noFill/>
            <a:round/>
            <a:headEnd/>
            <a:tailEnd/>
          </a:ln>
          <a:effectLst>
            <a:outerShdw dist="107763" dir="2700000" algn="ctr" rotWithShape="0">
              <a:schemeClr val="bg2"/>
            </a:outerShdw>
          </a:effectLst>
        </p:spPr>
        <p:txBody>
          <a:bodyPr anchor="ctr"/>
          <a:lstStyle/>
          <a:p>
            <a:r>
              <a:rPr lang="en-US" altLang="zh-CN" sz="2400" b="1" dirty="0" smtClean="0"/>
              <a:t>【</a:t>
            </a:r>
            <a:r>
              <a:rPr lang="zh-CN" altLang="en-US" sz="2400" b="1" dirty="0" smtClean="0"/>
              <a:t>定义</a:t>
            </a:r>
            <a:r>
              <a:rPr lang="en-US" altLang="zh-CN" sz="2400" b="1" dirty="0" smtClean="0"/>
              <a:t>】</a:t>
            </a:r>
            <a:r>
              <a:rPr lang="zh-CN" altLang="en-US" sz="2400" b="1" dirty="0" smtClean="0"/>
              <a:t>假设有</a:t>
            </a:r>
            <a:r>
              <a:rPr lang="en-US" sz="2400" b="1" i="1" dirty="0" smtClean="0"/>
              <a:t>n</a:t>
            </a:r>
            <a:r>
              <a:rPr lang="zh-CN" altLang="en-US" sz="2400" b="1" dirty="0" smtClean="0"/>
              <a:t>个权值</a:t>
            </a:r>
            <a:r>
              <a:rPr lang="en-US" altLang="zh-CN" sz="2400" b="1" dirty="0" smtClean="0"/>
              <a:t>{</a:t>
            </a:r>
            <a:r>
              <a:rPr lang="en-US" altLang="zh-CN" sz="2400" b="1" i="1" dirty="0" smtClean="0">
                <a:solidFill>
                  <a:srgbClr val="0000FF"/>
                </a:solidFill>
              </a:rPr>
              <a:t>w</a:t>
            </a:r>
            <a:r>
              <a:rPr lang="en-US" altLang="zh-CN" sz="2400" b="1" i="1" baseline="-25000" dirty="0" smtClean="0">
                <a:solidFill>
                  <a:srgbClr val="0000FF"/>
                </a:solidFill>
              </a:rPr>
              <a:t>1</a:t>
            </a:r>
            <a:r>
              <a:rPr lang="en-US" altLang="zh-CN" sz="2400" b="1" i="1" dirty="0" smtClean="0">
                <a:solidFill>
                  <a:srgbClr val="0000FF"/>
                </a:solidFill>
              </a:rPr>
              <a:t> </a:t>
            </a:r>
            <a:r>
              <a:rPr lang="en-US" altLang="zh-CN" sz="2400" b="1" dirty="0" smtClean="0">
                <a:solidFill>
                  <a:srgbClr val="0000FF"/>
                </a:solidFill>
              </a:rPr>
              <a:t>,</a:t>
            </a:r>
            <a:r>
              <a:rPr lang="en-US" altLang="zh-CN" sz="2400" b="1" i="1" dirty="0" smtClean="0">
                <a:solidFill>
                  <a:srgbClr val="0000FF"/>
                </a:solidFill>
              </a:rPr>
              <a:t>w</a:t>
            </a:r>
            <a:r>
              <a:rPr lang="en-US" altLang="zh-CN" sz="2400" b="1" i="1" baseline="-25000" dirty="0" smtClean="0">
                <a:solidFill>
                  <a:srgbClr val="0000FF"/>
                </a:solidFill>
              </a:rPr>
              <a:t>2</a:t>
            </a:r>
            <a:r>
              <a:rPr lang="en-US" altLang="zh-CN" sz="2400" b="1" i="1" dirty="0" smtClean="0">
                <a:solidFill>
                  <a:srgbClr val="0000FF"/>
                </a:solidFill>
              </a:rPr>
              <a:t> </a:t>
            </a:r>
            <a:r>
              <a:rPr lang="en-US" altLang="zh-CN" sz="2400" b="1" dirty="0" smtClean="0">
                <a:solidFill>
                  <a:srgbClr val="0000FF"/>
                </a:solidFill>
              </a:rPr>
              <a:t>, …… , </a:t>
            </a:r>
            <a:r>
              <a:rPr lang="en-US" altLang="zh-CN" sz="2400" b="1" i="1" dirty="0" err="1" smtClean="0">
                <a:solidFill>
                  <a:srgbClr val="0000FF"/>
                </a:solidFill>
              </a:rPr>
              <a:t>w</a:t>
            </a:r>
            <a:r>
              <a:rPr lang="en-US" altLang="zh-CN" sz="2400" b="1" i="1" baseline="-25000" dirty="0" err="1" smtClean="0">
                <a:solidFill>
                  <a:srgbClr val="0000FF"/>
                </a:solidFill>
              </a:rPr>
              <a:t>n</a:t>
            </a:r>
            <a:r>
              <a:rPr lang="en-US" altLang="zh-CN" sz="2400" b="1" dirty="0" smtClean="0"/>
              <a:t>}</a:t>
            </a:r>
            <a:r>
              <a:rPr lang="en-US" sz="2400" b="1" dirty="0" smtClean="0"/>
              <a:t> </a:t>
            </a:r>
            <a:r>
              <a:rPr lang="zh-CN" altLang="en-US" sz="2400" b="1" dirty="0" smtClean="0"/>
              <a:t>，构造有</a:t>
            </a:r>
            <a:r>
              <a:rPr lang="en-US" sz="2400" b="1" i="1" dirty="0" smtClean="0">
                <a:solidFill>
                  <a:srgbClr val="0000FF"/>
                </a:solidFill>
              </a:rPr>
              <a:t>n</a:t>
            </a:r>
            <a:r>
              <a:rPr lang="zh-CN" altLang="en-US" sz="2400" b="1" dirty="0" smtClean="0">
                <a:solidFill>
                  <a:srgbClr val="0000FF"/>
                </a:solidFill>
              </a:rPr>
              <a:t>个叶子</a:t>
            </a:r>
            <a:r>
              <a:rPr lang="zh-CN" altLang="en-US" sz="2400" b="1" dirty="0" smtClean="0"/>
              <a:t>的二叉树，每个叶子的权值是</a:t>
            </a:r>
            <a:r>
              <a:rPr lang="en-US" sz="2400" b="1" i="1" dirty="0" smtClean="0"/>
              <a:t>n</a:t>
            </a:r>
            <a:r>
              <a:rPr lang="zh-CN" altLang="en-US" sz="2400" b="1" dirty="0" smtClean="0"/>
              <a:t>个权值之一。这样的二叉树也许可以构造多个，其中必有一个（或几个）是带权路径长度</a:t>
            </a:r>
            <a:r>
              <a:rPr lang="en-US" altLang="zh-CN" sz="2400" b="1" dirty="0" smtClean="0">
                <a:solidFill>
                  <a:srgbClr val="0000FF"/>
                </a:solidFill>
              </a:rPr>
              <a:t>WPL</a:t>
            </a:r>
            <a:r>
              <a:rPr lang="zh-CN" altLang="en-US" sz="2400" b="1" dirty="0" smtClean="0"/>
              <a:t>最小的。达到</a:t>
            </a:r>
            <a:r>
              <a:rPr lang="en-US" altLang="zh-CN" sz="2400" b="1" dirty="0" smtClean="0">
                <a:solidFill>
                  <a:srgbClr val="0000FF"/>
                </a:solidFill>
              </a:rPr>
              <a:t>WPL</a:t>
            </a:r>
            <a:r>
              <a:rPr lang="zh-CN" altLang="en-US" sz="2400" b="1" dirty="0" smtClean="0"/>
              <a:t>最小的二叉树就称为</a:t>
            </a:r>
            <a:r>
              <a:rPr lang="zh-CN" altLang="en-US" sz="2400" b="1" dirty="0" smtClean="0">
                <a:solidFill>
                  <a:srgbClr val="0000FF"/>
                </a:solidFill>
              </a:rPr>
              <a:t>最优二叉树</a:t>
            </a:r>
            <a:r>
              <a:rPr lang="zh-CN" altLang="en-US" sz="2400" b="1" dirty="0" smtClean="0"/>
              <a:t>或</a:t>
            </a:r>
            <a:r>
              <a:rPr lang="zh-CN" altLang="en-US" sz="2800" b="1" dirty="0" smtClean="0">
                <a:solidFill>
                  <a:srgbClr val="0000FF"/>
                </a:solidFill>
              </a:rPr>
              <a:t>哈夫曼树</a:t>
            </a:r>
            <a:r>
              <a:rPr lang="zh-CN" altLang="en-US" sz="2000" b="1" dirty="0" smtClean="0"/>
              <a:t>。   </a:t>
            </a:r>
            <a:endParaRPr lang="zh-CN" altLang="en-US" sz="2000" b="1" dirty="0"/>
          </a:p>
        </p:txBody>
      </p:sp>
      <p:sp>
        <p:nvSpPr>
          <p:cNvPr id="13" name="Text Box 2"/>
          <p:cNvSpPr txBox="1">
            <a:spLocks noChangeArrowheads="1"/>
          </p:cNvSpPr>
          <p:nvPr/>
        </p:nvSpPr>
        <p:spPr bwMode="auto">
          <a:xfrm>
            <a:off x="565847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Tree>
    <p:extLst>
      <p:ext uri="{BB962C8B-B14F-4D97-AF65-F5344CB8AC3E}">
        <p14:creationId xmlns:p14="http://schemas.microsoft.com/office/powerpoint/2010/main" val="211792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amond(in)">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5480" y="571480"/>
            <a:ext cx="7132984" cy="830997"/>
          </a:xfrm>
          <a:prstGeom prst="rect">
            <a:avLst/>
          </a:prstGeom>
        </p:spPr>
        <p:txBody>
          <a:bodyPr wrap="square">
            <a:spAutoFit/>
          </a:bodyPr>
          <a:lstStyle/>
          <a:p>
            <a:r>
              <a:rPr lang="en-US" altLang="zh-CN" sz="2400" b="1" dirty="0" smtClean="0"/>
              <a:t>〖</a:t>
            </a:r>
            <a:r>
              <a:rPr lang="zh-CN" altLang="en-US" sz="2400" b="1" dirty="0" smtClean="0"/>
              <a:t>例</a:t>
            </a:r>
            <a:r>
              <a:rPr lang="en-US" altLang="zh-CN" sz="2400" b="1" dirty="0" smtClean="0"/>
              <a:t>〗</a:t>
            </a:r>
            <a:r>
              <a:rPr lang="zh-CN" altLang="en-US" sz="2400" b="1" dirty="0" smtClean="0"/>
              <a:t>有五个叶子结点，它们的权值为</a:t>
            </a:r>
            <a:r>
              <a:rPr lang="en-US" sz="2400" b="1" dirty="0" smtClean="0"/>
              <a:t>{1,2,3,4,5}</a:t>
            </a:r>
            <a:r>
              <a:rPr lang="zh-CN" altLang="en-US" sz="2400" b="1" dirty="0" smtClean="0"/>
              <a:t>，用此权值序列可以构造出形状不同的多个二叉树。</a:t>
            </a:r>
            <a:endParaRPr lang="zh-CN" altLang="en-US" sz="2400" b="1" dirty="0"/>
          </a:p>
        </p:txBody>
      </p:sp>
      <p:grpSp>
        <p:nvGrpSpPr>
          <p:cNvPr id="124948" name="Group 20"/>
          <p:cNvGrpSpPr>
            <a:grpSpLocks/>
          </p:cNvGrpSpPr>
          <p:nvPr/>
        </p:nvGrpSpPr>
        <p:grpSpPr bwMode="auto">
          <a:xfrm>
            <a:off x="6286512" y="1928802"/>
            <a:ext cx="2280021" cy="1922275"/>
            <a:chOff x="5135" y="7831"/>
            <a:chExt cx="1966" cy="1669"/>
          </a:xfrm>
        </p:grpSpPr>
        <p:sp>
          <p:nvSpPr>
            <p:cNvPr id="124949" name="Oval 21"/>
            <p:cNvSpPr>
              <a:spLocks noChangeArrowheads="1"/>
            </p:cNvSpPr>
            <p:nvPr/>
          </p:nvSpPr>
          <p:spPr bwMode="auto">
            <a:xfrm>
              <a:off x="6178" y="7831"/>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0" name="Line 22"/>
            <p:cNvSpPr>
              <a:spLocks noChangeShapeType="1"/>
            </p:cNvSpPr>
            <p:nvPr/>
          </p:nvSpPr>
          <p:spPr bwMode="auto">
            <a:xfrm flipH="1">
              <a:off x="5976" y="8084"/>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1" name="Line 23"/>
            <p:cNvSpPr>
              <a:spLocks noChangeShapeType="1"/>
            </p:cNvSpPr>
            <p:nvPr/>
          </p:nvSpPr>
          <p:spPr bwMode="auto">
            <a:xfrm flipH="1">
              <a:off x="5533" y="8477"/>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2" name="Line 24"/>
            <p:cNvSpPr>
              <a:spLocks noChangeShapeType="1"/>
            </p:cNvSpPr>
            <p:nvPr/>
          </p:nvSpPr>
          <p:spPr bwMode="auto">
            <a:xfrm>
              <a:off x="6450" y="8079"/>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3" name="Line 25"/>
            <p:cNvSpPr>
              <a:spLocks noChangeShapeType="1"/>
            </p:cNvSpPr>
            <p:nvPr/>
          </p:nvSpPr>
          <p:spPr bwMode="auto">
            <a:xfrm>
              <a:off x="5967" y="8475"/>
              <a:ext cx="211"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4" name="Line 26"/>
            <p:cNvSpPr>
              <a:spLocks noChangeShapeType="1"/>
            </p:cNvSpPr>
            <p:nvPr/>
          </p:nvSpPr>
          <p:spPr bwMode="auto">
            <a:xfrm flipH="1">
              <a:off x="6607" y="8503"/>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5" name="Line 27"/>
            <p:cNvSpPr>
              <a:spLocks noChangeShapeType="1"/>
            </p:cNvSpPr>
            <p:nvPr/>
          </p:nvSpPr>
          <p:spPr bwMode="auto">
            <a:xfrm>
              <a:off x="6856" y="8502"/>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6" name="Oval 28"/>
            <p:cNvSpPr>
              <a:spLocks noChangeArrowheads="1"/>
            </p:cNvSpPr>
            <p:nvPr/>
          </p:nvSpPr>
          <p:spPr bwMode="auto">
            <a:xfrm>
              <a:off x="5727" y="820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7" name="Oval 29"/>
            <p:cNvSpPr>
              <a:spLocks noChangeArrowheads="1"/>
            </p:cNvSpPr>
            <p:nvPr/>
          </p:nvSpPr>
          <p:spPr bwMode="auto">
            <a:xfrm>
              <a:off x="5278" y="859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8" name="Oval 30"/>
            <p:cNvSpPr>
              <a:spLocks noChangeArrowheads="1"/>
            </p:cNvSpPr>
            <p:nvPr/>
          </p:nvSpPr>
          <p:spPr bwMode="auto">
            <a:xfrm>
              <a:off x="6631" y="8219"/>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59" name="Text Box 31"/>
            <p:cNvSpPr txBox="1">
              <a:spLocks noChangeArrowheads="1"/>
            </p:cNvSpPr>
            <p:nvPr/>
          </p:nvSpPr>
          <p:spPr bwMode="auto">
            <a:xfrm>
              <a:off x="5135" y="9197"/>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60" name="Text Box 32"/>
            <p:cNvSpPr txBox="1">
              <a:spLocks noChangeArrowheads="1"/>
            </p:cNvSpPr>
            <p:nvPr/>
          </p:nvSpPr>
          <p:spPr bwMode="auto">
            <a:xfrm>
              <a:off x="5488" y="9196"/>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61" name="Text Box 33"/>
            <p:cNvSpPr txBox="1">
              <a:spLocks noChangeArrowheads="1"/>
            </p:cNvSpPr>
            <p:nvPr/>
          </p:nvSpPr>
          <p:spPr bwMode="auto">
            <a:xfrm>
              <a:off x="6504" y="8836"/>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4</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62" name="Text Box 34"/>
            <p:cNvSpPr txBox="1">
              <a:spLocks noChangeArrowheads="1"/>
            </p:cNvSpPr>
            <p:nvPr/>
          </p:nvSpPr>
          <p:spPr bwMode="auto">
            <a:xfrm>
              <a:off x="6855" y="8835"/>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5</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24963" name="Text Box 35"/>
            <p:cNvSpPr txBox="1">
              <a:spLocks noChangeArrowheads="1"/>
            </p:cNvSpPr>
            <p:nvPr/>
          </p:nvSpPr>
          <p:spPr bwMode="auto">
            <a:xfrm>
              <a:off x="6027" y="8836"/>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64" name="Line 36"/>
            <p:cNvSpPr>
              <a:spLocks noChangeShapeType="1"/>
            </p:cNvSpPr>
            <p:nvPr/>
          </p:nvSpPr>
          <p:spPr bwMode="auto">
            <a:xfrm flipH="1">
              <a:off x="5263" y="8865"/>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65" name="Line 37"/>
            <p:cNvSpPr>
              <a:spLocks noChangeShapeType="1"/>
            </p:cNvSpPr>
            <p:nvPr/>
          </p:nvSpPr>
          <p:spPr bwMode="auto">
            <a:xfrm>
              <a:off x="5512" y="8864"/>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grpSp>
        <p:nvGrpSpPr>
          <p:cNvPr id="124966" name="Group 38"/>
          <p:cNvGrpSpPr>
            <a:grpSpLocks/>
          </p:cNvGrpSpPr>
          <p:nvPr/>
        </p:nvGrpSpPr>
        <p:grpSpPr bwMode="auto">
          <a:xfrm>
            <a:off x="3428992" y="1714488"/>
            <a:ext cx="2317732" cy="2357454"/>
            <a:chOff x="7721" y="7471"/>
            <a:chExt cx="1996" cy="2044"/>
          </a:xfrm>
        </p:grpSpPr>
        <p:sp>
          <p:nvSpPr>
            <p:cNvPr id="124967" name="Oval 39"/>
            <p:cNvSpPr>
              <a:spLocks noChangeArrowheads="1"/>
            </p:cNvSpPr>
            <p:nvPr/>
          </p:nvSpPr>
          <p:spPr bwMode="auto">
            <a:xfrm>
              <a:off x="9244" y="7471"/>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68" name="Line 40"/>
            <p:cNvSpPr>
              <a:spLocks noChangeShapeType="1"/>
            </p:cNvSpPr>
            <p:nvPr/>
          </p:nvSpPr>
          <p:spPr bwMode="auto">
            <a:xfrm flipH="1">
              <a:off x="9042" y="7724"/>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69" name="Line 41"/>
            <p:cNvSpPr>
              <a:spLocks noChangeShapeType="1"/>
            </p:cNvSpPr>
            <p:nvPr/>
          </p:nvSpPr>
          <p:spPr bwMode="auto">
            <a:xfrm flipH="1">
              <a:off x="8599" y="8117"/>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0" name="Line 42"/>
            <p:cNvSpPr>
              <a:spLocks noChangeShapeType="1"/>
            </p:cNvSpPr>
            <p:nvPr/>
          </p:nvSpPr>
          <p:spPr bwMode="auto">
            <a:xfrm>
              <a:off x="9472" y="7737"/>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1" name="Oval 43"/>
            <p:cNvSpPr>
              <a:spLocks noChangeArrowheads="1"/>
            </p:cNvSpPr>
            <p:nvPr/>
          </p:nvSpPr>
          <p:spPr bwMode="auto">
            <a:xfrm>
              <a:off x="8793" y="784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2" name="Oval 44"/>
            <p:cNvSpPr>
              <a:spLocks noChangeArrowheads="1"/>
            </p:cNvSpPr>
            <p:nvPr/>
          </p:nvSpPr>
          <p:spPr bwMode="auto">
            <a:xfrm>
              <a:off x="8344" y="823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3" name="Text Box 45"/>
            <p:cNvSpPr txBox="1">
              <a:spLocks noChangeArrowheads="1"/>
            </p:cNvSpPr>
            <p:nvPr/>
          </p:nvSpPr>
          <p:spPr bwMode="auto">
            <a:xfrm>
              <a:off x="7721" y="9212"/>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5</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74" name="Text Box 46"/>
            <p:cNvSpPr txBox="1">
              <a:spLocks noChangeArrowheads="1"/>
            </p:cNvSpPr>
            <p:nvPr/>
          </p:nvSpPr>
          <p:spPr bwMode="auto">
            <a:xfrm>
              <a:off x="8074" y="9211"/>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4</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75" name="Text Box 47"/>
            <p:cNvSpPr txBox="1">
              <a:spLocks noChangeArrowheads="1"/>
            </p:cNvSpPr>
            <p:nvPr/>
          </p:nvSpPr>
          <p:spPr bwMode="auto">
            <a:xfrm>
              <a:off x="9471" y="8070"/>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76" name="Text Box 48"/>
            <p:cNvSpPr txBox="1">
              <a:spLocks noChangeArrowheads="1"/>
            </p:cNvSpPr>
            <p:nvPr/>
          </p:nvSpPr>
          <p:spPr bwMode="auto">
            <a:xfrm>
              <a:off x="9033" y="8446"/>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77" name="Line 49"/>
            <p:cNvSpPr>
              <a:spLocks noChangeShapeType="1"/>
            </p:cNvSpPr>
            <p:nvPr/>
          </p:nvSpPr>
          <p:spPr bwMode="auto">
            <a:xfrm flipH="1">
              <a:off x="7849" y="8880"/>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8" name="Line 50"/>
            <p:cNvSpPr>
              <a:spLocks noChangeShapeType="1"/>
            </p:cNvSpPr>
            <p:nvPr/>
          </p:nvSpPr>
          <p:spPr bwMode="auto">
            <a:xfrm>
              <a:off x="8098" y="8879"/>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79" name="Line 51"/>
            <p:cNvSpPr>
              <a:spLocks noChangeShapeType="1"/>
            </p:cNvSpPr>
            <p:nvPr/>
          </p:nvSpPr>
          <p:spPr bwMode="auto">
            <a:xfrm flipH="1">
              <a:off x="8140" y="8473"/>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80" name="Oval 52"/>
            <p:cNvSpPr>
              <a:spLocks noChangeArrowheads="1"/>
            </p:cNvSpPr>
            <p:nvPr/>
          </p:nvSpPr>
          <p:spPr bwMode="auto">
            <a:xfrm>
              <a:off x="7885" y="8593"/>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81" name="Line 53"/>
            <p:cNvSpPr>
              <a:spLocks noChangeShapeType="1"/>
            </p:cNvSpPr>
            <p:nvPr/>
          </p:nvSpPr>
          <p:spPr bwMode="auto">
            <a:xfrm>
              <a:off x="8539" y="8518"/>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4982" name="Text Box 54"/>
            <p:cNvSpPr txBox="1">
              <a:spLocks noChangeArrowheads="1"/>
            </p:cNvSpPr>
            <p:nvPr/>
          </p:nvSpPr>
          <p:spPr bwMode="auto">
            <a:xfrm>
              <a:off x="8538" y="8851"/>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24983" name="Line 55"/>
            <p:cNvSpPr>
              <a:spLocks noChangeShapeType="1"/>
            </p:cNvSpPr>
            <p:nvPr/>
          </p:nvSpPr>
          <p:spPr bwMode="auto">
            <a:xfrm>
              <a:off x="9027" y="8113"/>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124984" name="Rectangle 56"/>
          <p:cNvSpPr>
            <a:spLocks noChangeArrowheads="1"/>
          </p:cNvSpPr>
          <p:nvPr/>
        </p:nvSpPr>
        <p:spPr bwMode="auto">
          <a:xfrm>
            <a:off x="1857356" y="5058803"/>
            <a:ext cx="600079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5×1</a:t>
            </a:r>
            <a:r>
              <a:rPr lang="zh-CN" altLang="en-US" sz="2000" b="1" dirty="0" smtClean="0">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4×2</a:t>
            </a:r>
            <a:r>
              <a:rPr lang="zh-CN" altLang="en-US" sz="2000" b="1" dirty="0" smtClean="0">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3×3</a:t>
            </a:r>
            <a:r>
              <a:rPr lang="zh-CN" altLang="en-US" sz="2000" b="1" dirty="0" smtClean="0">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2×4</a:t>
            </a:r>
            <a:r>
              <a:rPr lang="zh-CN" altLang="en-US" sz="2000" b="1" dirty="0" smtClean="0">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1×4</a:t>
            </a:r>
            <a:r>
              <a:rPr lang="zh-CN" altLang="en-US" sz="2000" b="1" dirty="0" smtClean="0">
                <a:latin typeface="Times New Roman" pitchFamily="18" charset="0"/>
                <a:ea typeface="宋体" pitchFamily="2" charset="-122"/>
                <a:cs typeface="Times New Roman" pitchFamily="18" charset="0"/>
              </a:rPr>
              <a:t>＝</a:t>
            </a:r>
            <a:r>
              <a:rPr lang="en-US" altLang="zh-CN" sz="3200" b="1" dirty="0" smtClean="0">
                <a:solidFill>
                  <a:srgbClr val="0000FF"/>
                </a:solidFill>
                <a:latin typeface="Times New Roman" pitchFamily="18" charset="0"/>
                <a:ea typeface="宋体" pitchFamily="2" charset="-122"/>
                <a:cs typeface="Times New Roman" pitchFamily="18" charset="0"/>
              </a:rPr>
              <a:t>34</a:t>
            </a:r>
            <a:endParaRPr kumimoji="0" lang="en-US" altLang="zh-CN" sz="3200" b="1" i="0" u="none" strike="noStrike" cap="none" normalizeH="0" baseline="0" dirty="0" smtClean="0">
              <a:ln>
                <a:noFill/>
              </a:ln>
              <a:solidFill>
                <a:srgbClr val="0000FF"/>
              </a:solidFill>
              <a:effectLst/>
              <a:latin typeface="Arial" pitchFamily="34" charset="0"/>
              <a:ea typeface="宋体" pitchFamily="2" charset="-122"/>
            </a:endParaRPr>
          </a:p>
        </p:txBody>
      </p:sp>
      <p:grpSp>
        <p:nvGrpSpPr>
          <p:cNvPr id="59" name="Group 38"/>
          <p:cNvGrpSpPr>
            <a:grpSpLocks/>
          </p:cNvGrpSpPr>
          <p:nvPr/>
        </p:nvGrpSpPr>
        <p:grpSpPr bwMode="auto">
          <a:xfrm>
            <a:off x="857224" y="1643050"/>
            <a:ext cx="2317732" cy="2357454"/>
            <a:chOff x="7721" y="7471"/>
            <a:chExt cx="1996" cy="2044"/>
          </a:xfrm>
        </p:grpSpPr>
        <p:sp>
          <p:nvSpPr>
            <p:cNvPr id="60" name="Oval 39"/>
            <p:cNvSpPr>
              <a:spLocks noChangeArrowheads="1"/>
            </p:cNvSpPr>
            <p:nvPr/>
          </p:nvSpPr>
          <p:spPr bwMode="auto">
            <a:xfrm>
              <a:off x="9244" y="7471"/>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1" name="Line 40"/>
            <p:cNvSpPr>
              <a:spLocks noChangeShapeType="1"/>
            </p:cNvSpPr>
            <p:nvPr/>
          </p:nvSpPr>
          <p:spPr bwMode="auto">
            <a:xfrm flipH="1">
              <a:off x="9042" y="7724"/>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2" name="Line 41"/>
            <p:cNvSpPr>
              <a:spLocks noChangeShapeType="1"/>
            </p:cNvSpPr>
            <p:nvPr/>
          </p:nvSpPr>
          <p:spPr bwMode="auto">
            <a:xfrm flipH="1">
              <a:off x="8599" y="8117"/>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3" name="Line 42"/>
            <p:cNvSpPr>
              <a:spLocks noChangeShapeType="1"/>
            </p:cNvSpPr>
            <p:nvPr/>
          </p:nvSpPr>
          <p:spPr bwMode="auto">
            <a:xfrm>
              <a:off x="9472" y="7737"/>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4" name="Oval 43"/>
            <p:cNvSpPr>
              <a:spLocks noChangeArrowheads="1"/>
            </p:cNvSpPr>
            <p:nvPr/>
          </p:nvSpPr>
          <p:spPr bwMode="auto">
            <a:xfrm>
              <a:off x="8793" y="784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5" name="Oval 44"/>
            <p:cNvSpPr>
              <a:spLocks noChangeArrowheads="1"/>
            </p:cNvSpPr>
            <p:nvPr/>
          </p:nvSpPr>
          <p:spPr bwMode="auto">
            <a:xfrm>
              <a:off x="8344" y="8237"/>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66" name="Text Box 45"/>
            <p:cNvSpPr txBox="1">
              <a:spLocks noChangeArrowheads="1"/>
            </p:cNvSpPr>
            <p:nvPr/>
          </p:nvSpPr>
          <p:spPr bwMode="auto">
            <a:xfrm>
              <a:off x="7721" y="9212"/>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1</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7" name="Text Box 46"/>
            <p:cNvSpPr txBox="1">
              <a:spLocks noChangeArrowheads="1"/>
            </p:cNvSpPr>
            <p:nvPr/>
          </p:nvSpPr>
          <p:spPr bwMode="auto">
            <a:xfrm>
              <a:off x="8074" y="9211"/>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2</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8" name="Text Box 47"/>
            <p:cNvSpPr txBox="1">
              <a:spLocks noChangeArrowheads="1"/>
            </p:cNvSpPr>
            <p:nvPr/>
          </p:nvSpPr>
          <p:spPr bwMode="auto">
            <a:xfrm>
              <a:off x="9471" y="8070"/>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5</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9" name="Text Box 48"/>
            <p:cNvSpPr txBox="1">
              <a:spLocks noChangeArrowheads="1"/>
            </p:cNvSpPr>
            <p:nvPr/>
          </p:nvSpPr>
          <p:spPr bwMode="auto">
            <a:xfrm>
              <a:off x="9033" y="8446"/>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4</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0" name="Line 49"/>
            <p:cNvSpPr>
              <a:spLocks noChangeShapeType="1"/>
            </p:cNvSpPr>
            <p:nvPr/>
          </p:nvSpPr>
          <p:spPr bwMode="auto">
            <a:xfrm flipH="1">
              <a:off x="7849" y="8880"/>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1" name="Line 50"/>
            <p:cNvSpPr>
              <a:spLocks noChangeShapeType="1"/>
            </p:cNvSpPr>
            <p:nvPr/>
          </p:nvSpPr>
          <p:spPr bwMode="auto">
            <a:xfrm>
              <a:off x="8098" y="8879"/>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2" name="Line 51"/>
            <p:cNvSpPr>
              <a:spLocks noChangeShapeType="1"/>
            </p:cNvSpPr>
            <p:nvPr/>
          </p:nvSpPr>
          <p:spPr bwMode="auto">
            <a:xfrm flipH="1">
              <a:off x="8140" y="8473"/>
              <a:ext cx="234" cy="17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3" name="Oval 52"/>
            <p:cNvSpPr>
              <a:spLocks noChangeArrowheads="1"/>
            </p:cNvSpPr>
            <p:nvPr/>
          </p:nvSpPr>
          <p:spPr bwMode="auto">
            <a:xfrm>
              <a:off x="7885" y="8593"/>
              <a:ext cx="300"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4" name="Line 53"/>
            <p:cNvSpPr>
              <a:spLocks noChangeShapeType="1"/>
            </p:cNvSpPr>
            <p:nvPr/>
          </p:nvSpPr>
          <p:spPr bwMode="auto">
            <a:xfrm>
              <a:off x="8539" y="8518"/>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5" name="Text Box 54"/>
            <p:cNvSpPr txBox="1">
              <a:spLocks noChangeArrowheads="1"/>
            </p:cNvSpPr>
            <p:nvPr/>
          </p:nvSpPr>
          <p:spPr bwMode="auto">
            <a:xfrm>
              <a:off x="8538" y="8851"/>
              <a:ext cx="246" cy="303"/>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76" name="Line 55"/>
            <p:cNvSpPr>
              <a:spLocks noChangeShapeType="1"/>
            </p:cNvSpPr>
            <p:nvPr/>
          </p:nvSpPr>
          <p:spPr bwMode="auto">
            <a:xfrm>
              <a:off x="9027" y="8113"/>
              <a:ext cx="95" cy="33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77" name="矩形 76"/>
          <p:cNvSpPr/>
          <p:nvPr/>
        </p:nvSpPr>
        <p:spPr>
          <a:xfrm>
            <a:off x="2500298" y="5072074"/>
            <a:ext cx="5000660" cy="584775"/>
          </a:xfrm>
          <a:prstGeom prst="rect">
            <a:avLst/>
          </a:prstGeom>
        </p:spPr>
        <p:txBody>
          <a:bodyPr wrap="square">
            <a:spAutoFit/>
          </a:bodyPr>
          <a:lstStyle/>
          <a:p>
            <a:pPr lvl="0" eaLnBrk="0" fontAlgn="base" hangingPunct="0">
              <a:spcBef>
                <a:spcPct val="0"/>
              </a:spcBef>
              <a:spcAft>
                <a:spcPct val="0"/>
              </a:spcAft>
            </a:pPr>
            <a:r>
              <a:rPr lang="en-US" altLang="zh-CN" b="1" dirty="0" smtClean="0">
                <a:latin typeface="Times New Roman" pitchFamily="18" charset="0"/>
                <a:ea typeface="宋体" pitchFamily="2" charset="-122"/>
                <a:cs typeface="Times New Roman" pitchFamily="18" charset="0"/>
              </a:rPr>
              <a:t>WPL </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1×3</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2×3</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3×2</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4×2</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5×2</a:t>
            </a:r>
            <a:r>
              <a:rPr lang="zh-CN" altLang="en-US" b="1" dirty="0" smtClean="0">
                <a:latin typeface="Times New Roman" pitchFamily="18" charset="0"/>
                <a:ea typeface="宋体" pitchFamily="2" charset="-122"/>
                <a:cs typeface="Times New Roman" pitchFamily="18" charset="0"/>
              </a:rPr>
              <a:t>＝</a:t>
            </a:r>
            <a:r>
              <a:rPr lang="en-US" altLang="zh-CN" sz="3200" b="1" dirty="0" smtClean="0">
                <a:solidFill>
                  <a:srgbClr val="0000FF"/>
                </a:solidFill>
                <a:latin typeface="Times New Roman" pitchFamily="18" charset="0"/>
                <a:ea typeface="宋体" pitchFamily="2" charset="-122"/>
                <a:cs typeface="Times New Roman" pitchFamily="18" charset="0"/>
              </a:rPr>
              <a:t>33</a:t>
            </a:r>
            <a:endParaRPr lang="en-US" altLang="zh-CN" sz="3200" b="1" dirty="0" smtClean="0">
              <a:solidFill>
                <a:srgbClr val="0000FF"/>
              </a:solidFill>
              <a:latin typeface="Arial" pitchFamily="34" charset="0"/>
              <a:ea typeface="宋体" pitchFamily="2" charset="-122"/>
            </a:endParaRPr>
          </a:p>
        </p:txBody>
      </p:sp>
      <p:sp>
        <p:nvSpPr>
          <p:cNvPr id="78" name="矩形 77"/>
          <p:cNvSpPr/>
          <p:nvPr/>
        </p:nvSpPr>
        <p:spPr>
          <a:xfrm>
            <a:off x="2500298" y="5072074"/>
            <a:ext cx="5286412" cy="584775"/>
          </a:xfrm>
          <a:prstGeom prst="rect">
            <a:avLst/>
          </a:prstGeom>
        </p:spPr>
        <p:txBody>
          <a:bodyPr wrap="square">
            <a:spAutoFit/>
          </a:bodyPr>
          <a:lstStyle/>
          <a:p>
            <a:r>
              <a:rPr lang="en-US" altLang="zh-CN" b="1" dirty="0" smtClean="0">
                <a:latin typeface="Times New Roman" pitchFamily="18" charset="0"/>
                <a:ea typeface="宋体" pitchFamily="2" charset="-122"/>
                <a:cs typeface="Times New Roman" pitchFamily="18" charset="0"/>
              </a:rPr>
              <a:t>WPL</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1×1</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2×2</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3×3</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4×4</a:t>
            </a:r>
            <a:r>
              <a:rPr lang="zh-CN" altLang="en-US" b="1" dirty="0" smtClean="0">
                <a:latin typeface="Times New Roman" pitchFamily="18" charset="0"/>
                <a:ea typeface="宋体" pitchFamily="2" charset="-122"/>
                <a:cs typeface="Times New Roman" pitchFamily="18" charset="0"/>
              </a:rPr>
              <a:t>＋</a:t>
            </a:r>
            <a:r>
              <a:rPr lang="en-US" altLang="zh-CN" b="1" dirty="0" smtClean="0">
                <a:latin typeface="Times New Roman" pitchFamily="18" charset="0"/>
                <a:ea typeface="宋体" pitchFamily="2" charset="-122"/>
                <a:cs typeface="Times New Roman" pitchFamily="18" charset="0"/>
              </a:rPr>
              <a:t>5×4</a:t>
            </a:r>
            <a:r>
              <a:rPr lang="zh-CN" altLang="en-US" b="1" dirty="0" smtClean="0">
                <a:latin typeface="Times New Roman" pitchFamily="18" charset="0"/>
                <a:ea typeface="宋体" pitchFamily="2" charset="-122"/>
                <a:cs typeface="Times New Roman" pitchFamily="18" charset="0"/>
              </a:rPr>
              <a:t>＝</a:t>
            </a:r>
            <a:r>
              <a:rPr lang="en-US" altLang="zh-CN" sz="3200" b="1" dirty="0" smtClean="0">
                <a:solidFill>
                  <a:srgbClr val="0000FF"/>
                </a:solidFill>
                <a:latin typeface="Times New Roman" pitchFamily="18" charset="0"/>
                <a:ea typeface="宋体" pitchFamily="2" charset="-122"/>
                <a:cs typeface="Times New Roman" pitchFamily="18" charset="0"/>
              </a:rPr>
              <a:t>50</a:t>
            </a:r>
            <a:endParaRPr lang="zh-CN" altLang="en-US" sz="3200" dirty="0">
              <a:solidFill>
                <a:srgbClr val="0000FF"/>
              </a:solidFill>
            </a:endParaRPr>
          </a:p>
        </p:txBody>
      </p:sp>
      <p:sp>
        <p:nvSpPr>
          <p:cNvPr id="79"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80"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
        <p:nvSpPr>
          <p:cNvPr id="81" name="Rectangle 56"/>
          <p:cNvSpPr>
            <a:spLocks noChangeArrowheads="1"/>
          </p:cNvSpPr>
          <p:nvPr/>
        </p:nvSpPr>
        <p:spPr bwMode="auto">
          <a:xfrm>
            <a:off x="857224" y="4143380"/>
            <a:ext cx="16430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a:t>
            </a:r>
            <a:r>
              <a:rPr lang="en-US" altLang="zh-CN" sz="2000" b="1" dirty="0" smtClean="0">
                <a:solidFill>
                  <a:srgbClr val="0000FF"/>
                </a:solidFill>
                <a:latin typeface="Times New Roman" pitchFamily="18" charset="0"/>
                <a:ea typeface="宋体" pitchFamily="2" charset="-122"/>
                <a:cs typeface="Times New Roman" pitchFamily="18" charset="0"/>
              </a:rPr>
              <a:t>34</a:t>
            </a:r>
            <a:endParaRPr kumimoji="0" lang="en-US" altLang="zh-CN" sz="2000" b="1" i="0" u="none" strike="noStrike" cap="none" normalizeH="0" baseline="0" dirty="0" smtClean="0">
              <a:ln>
                <a:noFill/>
              </a:ln>
              <a:solidFill>
                <a:srgbClr val="0000FF"/>
              </a:solidFill>
              <a:effectLst/>
              <a:latin typeface="Arial" pitchFamily="34" charset="0"/>
              <a:ea typeface="宋体" pitchFamily="2" charset="-122"/>
            </a:endParaRPr>
          </a:p>
        </p:txBody>
      </p:sp>
      <p:sp>
        <p:nvSpPr>
          <p:cNvPr id="82" name="Rectangle 56"/>
          <p:cNvSpPr>
            <a:spLocks noChangeArrowheads="1"/>
          </p:cNvSpPr>
          <p:nvPr/>
        </p:nvSpPr>
        <p:spPr bwMode="auto">
          <a:xfrm>
            <a:off x="3571868" y="4143380"/>
            <a:ext cx="16430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a:t>
            </a:r>
            <a:r>
              <a:rPr lang="en-US" altLang="zh-CN" sz="2000" b="1" dirty="0" smtClean="0">
                <a:solidFill>
                  <a:srgbClr val="0000FF"/>
                </a:solidFill>
                <a:latin typeface="Times New Roman" pitchFamily="18" charset="0"/>
                <a:ea typeface="宋体" pitchFamily="2" charset="-122"/>
                <a:cs typeface="Times New Roman" pitchFamily="18" charset="0"/>
              </a:rPr>
              <a:t>50</a:t>
            </a:r>
            <a:endParaRPr kumimoji="0" lang="en-US" altLang="zh-CN" sz="2000" b="1" i="0" u="none" strike="noStrike" cap="none" normalizeH="0" baseline="0" dirty="0" smtClean="0">
              <a:ln>
                <a:noFill/>
              </a:ln>
              <a:solidFill>
                <a:srgbClr val="0000FF"/>
              </a:solidFill>
              <a:effectLst/>
              <a:latin typeface="Arial" pitchFamily="34" charset="0"/>
              <a:ea typeface="宋体" pitchFamily="2" charset="-122"/>
            </a:endParaRPr>
          </a:p>
        </p:txBody>
      </p:sp>
      <p:sp>
        <p:nvSpPr>
          <p:cNvPr id="83" name="Rectangle 56"/>
          <p:cNvSpPr>
            <a:spLocks noChangeArrowheads="1"/>
          </p:cNvSpPr>
          <p:nvPr/>
        </p:nvSpPr>
        <p:spPr bwMode="auto">
          <a:xfrm>
            <a:off x="6643702" y="4071942"/>
            <a:ext cx="16430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a:t>
            </a:r>
            <a:r>
              <a:rPr lang="en-US" altLang="zh-CN" sz="2000" b="1" dirty="0" smtClean="0">
                <a:solidFill>
                  <a:srgbClr val="0000FF"/>
                </a:solidFill>
                <a:latin typeface="Times New Roman" pitchFamily="18" charset="0"/>
                <a:ea typeface="宋体" pitchFamily="2" charset="-122"/>
                <a:cs typeface="Times New Roman" pitchFamily="18" charset="0"/>
              </a:rPr>
              <a:t>33</a:t>
            </a:r>
            <a:endParaRPr kumimoji="0" lang="en-US" altLang="zh-CN" sz="2000" b="1" i="0" u="none" strike="noStrike" cap="none" normalizeH="0" baseline="0" dirty="0" smtClean="0">
              <a:ln>
                <a:noFill/>
              </a:ln>
              <a:solidFill>
                <a:srgbClr val="0000FF"/>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84"/>
                                        </p:tgtEl>
                                        <p:attrNameLst>
                                          <p:attrName>style.visibility</p:attrName>
                                        </p:attrNameLst>
                                      </p:cBhvr>
                                      <p:to>
                                        <p:strVal val="visible"/>
                                      </p:to>
                                    </p:set>
                                    <p:animEffect transition="in" filter="wipe(left)">
                                      <p:cBhvr>
                                        <p:cTn id="12" dur="500"/>
                                        <p:tgtEl>
                                          <p:spTgt spid="1249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124984"/>
                                        </p:tgtEl>
                                      </p:cBhvr>
                                    </p:animEffect>
                                    <p:set>
                                      <p:cBhvr>
                                        <p:cTn id="17" dur="1" fill="hold">
                                          <p:stCondLst>
                                            <p:cond delay="499"/>
                                          </p:stCondLst>
                                        </p:cTn>
                                        <p:tgtEl>
                                          <p:spTgt spid="124984"/>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left)">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4966"/>
                                        </p:tgtEl>
                                        <p:attrNameLst>
                                          <p:attrName>style.visibility</p:attrName>
                                        </p:attrNameLst>
                                      </p:cBhvr>
                                      <p:to>
                                        <p:strVal val="visible"/>
                                      </p:to>
                                    </p:set>
                                    <p:animEffect transition="in" filter="wipe(up)">
                                      <p:cBhvr>
                                        <p:cTn id="26" dur="500"/>
                                        <p:tgtEl>
                                          <p:spTgt spid="1249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left)">
                                      <p:cBhvr>
                                        <p:cTn id="31" dur="500"/>
                                        <p:tgtEl>
                                          <p:spTgt spid="7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78"/>
                                        </p:tgtEl>
                                      </p:cBhvr>
                                    </p:animEffect>
                                    <p:set>
                                      <p:cBhvr>
                                        <p:cTn id="36" dur="1" fill="hold">
                                          <p:stCondLst>
                                            <p:cond delay="499"/>
                                          </p:stCondLst>
                                        </p:cTn>
                                        <p:tgtEl>
                                          <p:spTgt spid="78"/>
                                        </p:tgtEl>
                                        <p:attrNameLst>
                                          <p:attrName>style.visibility</p:attrName>
                                        </p:attrNameLst>
                                      </p:cBhvr>
                                      <p:to>
                                        <p:strVal val="hidden"/>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wipe(left)">
                                      <p:cBhvr>
                                        <p:cTn id="40" dur="500"/>
                                        <p:tgtEl>
                                          <p:spTgt spid="8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24948"/>
                                        </p:tgtEl>
                                        <p:attrNameLst>
                                          <p:attrName>style.visibility</p:attrName>
                                        </p:attrNameLst>
                                      </p:cBhvr>
                                      <p:to>
                                        <p:strVal val="visible"/>
                                      </p:to>
                                    </p:set>
                                    <p:animEffect transition="in" filter="wipe(up)">
                                      <p:cBhvr>
                                        <p:cTn id="45" dur="500"/>
                                        <p:tgtEl>
                                          <p:spTgt spid="12494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left)">
                                      <p:cBhvr>
                                        <p:cTn id="50" dur="500"/>
                                        <p:tgtEl>
                                          <p:spTgt spid="7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xit" presetSubtype="16" fill="hold" grpId="1" nodeType="clickEffect">
                                  <p:stCondLst>
                                    <p:cond delay="0"/>
                                  </p:stCondLst>
                                  <p:childTnLst>
                                    <p:animEffect transition="out" filter="box(in)">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84" grpId="0"/>
      <p:bldP spid="124984" grpId="1"/>
      <p:bldP spid="77" grpId="0"/>
      <p:bldP spid="77" grpId="1"/>
      <p:bldP spid="78" grpId="0"/>
      <p:bldP spid="78" grpId="1"/>
      <p:bldP spid="81" grpId="0"/>
      <p:bldP spid="82" grpId="0"/>
      <p:bldP spid="8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1626" y="732229"/>
            <a:ext cx="3129383"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zh-CN" altLang="en-US" sz="2800" b="1" dirty="0" smtClean="0"/>
              <a:t>哈夫曼</a:t>
            </a:r>
            <a:r>
              <a:rPr lang="zh-CN" altLang="en-US" sz="2800" b="1" dirty="0"/>
              <a:t>树的构造</a:t>
            </a:r>
          </a:p>
        </p:txBody>
      </p:sp>
      <p:sp>
        <p:nvSpPr>
          <p:cNvPr id="4"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grpSp>
        <p:nvGrpSpPr>
          <p:cNvPr id="35" name="组合 34"/>
          <p:cNvGrpSpPr/>
          <p:nvPr/>
        </p:nvGrpSpPr>
        <p:grpSpPr>
          <a:xfrm>
            <a:off x="1824787" y="2214554"/>
            <a:ext cx="746949" cy="334964"/>
            <a:chOff x="1857356" y="1571612"/>
            <a:chExt cx="746949" cy="334964"/>
          </a:xfrm>
        </p:grpSpPr>
        <p:sp>
          <p:nvSpPr>
            <p:cNvPr id="113666" name="Text Box 2"/>
            <p:cNvSpPr txBox="1">
              <a:spLocks noChangeArrowheads="1"/>
            </p:cNvSpPr>
            <p:nvPr/>
          </p:nvSpPr>
          <p:spPr bwMode="auto">
            <a:xfrm>
              <a:off x="1857356" y="1572714"/>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1</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sp>
          <p:nvSpPr>
            <p:cNvPr id="113667" name="Text Box 3"/>
            <p:cNvSpPr txBox="1">
              <a:spLocks noChangeArrowheads="1"/>
            </p:cNvSpPr>
            <p:nvPr/>
          </p:nvSpPr>
          <p:spPr bwMode="auto">
            <a:xfrm>
              <a:off x="2337615" y="1571612"/>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2</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grpSp>
      <p:sp>
        <p:nvSpPr>
          <p:cNvPr id="113668" name="Text Box 4"/>
          <p:cNvSpPr txBox="1">
            <a:spLocks noChangeArrowheads="1"/>
          </p:cNvSpPr>
          <p:nvPr/>
        </p:nvSpPr>
        <p:spPr bwMode="auto">
          <a:xfrm>
            <a:off x="2752940" y="2215656"/>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36" name="组合 35"/>
          <p:cNvGrpSpPr/>
          <p:nvPr/>
        </p:nvGrpSpPr>
        <p:grpSpPr>
          <a:xfrm>
            <a:off x="3198508" y="2214554"/>
            <a:ext cx="724182" cy="334964"/>
            <a:chOff x="3269946" y="1571612"/>
            <a:chExt cx="724182" cy="334964"/>
          </a:xfrm>
        </p:grpSpPr>
        <p:sp>
          <p:nvSpPr>
            <p:cNvPr id="113669" name="Text Box 5"/>
            <p:cNvSpPr txBox="1">
              <a:spLocks noChangeArrowheads="1"/>
            </p:cNvSpPr>
            <p:nvPr/>
          </p:nvSpPr>
          <p:spPr bwMode="auto">
            <a:xfrm>
              <a:off x="3269946" y="1571612"/>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4</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113670" name="Text Box 6"/>
            <p:cNvSpPr txBox="1">
              <a:spLocks noChangeArrowheads="1"/>
            </p:cNvSpPr>
            <p:nvPr/>
          </p:nvSpPr>
          <p:spPr bwMode="auto">
            <a:xfrm>
              <a:off x="3727438" y="1572714"/>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5</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49" name="组合 48"/>
          <p:cNvGrpSpPr/>
          <p:nvPr/>
        </p:nvGrpSpPr>
        <p:grpSpPr>
          <a:xfrm>
            <a:off x="3357554" y="2261300"/>
            <a:ext cx="357190" cy="596196"/>
            <a:chOff x="7445202" y="3018791"/>
            <a:chExt cx="357190" cy="596196"/>
          </a:xfrm>
        </p:grpSpPr>
        <p:sp>
          <p:nvSpPr>
            <p:cNvPr id="113673" name="Text Box 9"/>
            <p:cNvSpPr txBox="1">
              <a:spLocks noChangeArrowheads="1"/>
            </p:cNvSpPr>
            <p:nvPr/>
          </p:nvSpPr>
          <p:spPr bwMode="auto">
            <a:xfrm>
              <a:off x="7492598" y="3028470"/>
              <a:ext cx="264985"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9</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113676" name="Oval 12"/>
            <p:cNvSpPr>
              <a:spLocks noChangeArrowheads="1"/>
            </p:cNvSpPr>
            <p:nvPr/>
          </p:nvSpPr>
          <p:spPr bwMode="auto">
            <a:xfrm>
              <a:off x="7461360" y="3018791"/>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77" name="Line 13"/>
            <p:cNvSpPr>
              <a:spLocks noChangeShapeType="1"/>
            </p:cNvSpPr>
            <p:nvPr/>
          </p:nvSpPr>
          <p:spPr bwMode="auto">
            <a:xfrm flipH="1">
              <a:off x="7445202" y="3292693"/>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78" name="Line 14"/>
            <p:cNvSpPr>
              <a:spLocks noChangeShapeType="1"/>
            </p:cNvSpPr>
            <p:nvPr/>
          </p:nvSpPr>
          <p:spPr bwMode="auto">
            <a:xfrm>
              <a:off x="7713419" y="3291725"/>
              <a:ext cx="88973" cy="323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48" name="组合 47"/>
          <p:cNvGrpSpPr/>
          <p:nvPr/>
        </p:nvGrpSpPr>
        <p:grpSpPr>
          <a:xfrm>
            <a:off x="2428860" y="2214554"/>
            <a:ext cx="370549" cy="592324"/>
            <a:chOff x="6516678" y="3021695"/>
            <a:chExt cx="370549" cy="592324"/>
          </a:xfrm>
        </p:grpSpPr>
        <p:sp>
          <p:nvSpPr>
            <p:cNvPr id="113679" name="Text Box 15"/>
            <p:cNvSpPr txBox="1">
              <a:spLocks noChangeArrowheads="1"/>
            </p:cNvSpPr>
            <p:nvPr/>
          </p:nvSpPr>
          <p:spPr bwMode="auto">
            <a:xfrm>
              <a:off x="6560842" y="3033309"/>
              <a:ext cx="300532"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6</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113687" name="Line 23"/>
            <p:cNvSpPr>
              <a:spLocks noChangeShapeType="1"/>
            </p:cNvSpPr>
            <p:nvPr/>
          </p:nvSpPr>
          <p:spPr bwMode="auto">
            <a:xfrm flipH="1">
              <a:off x="6516678" y="3291725"/>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88" name="Line 24"/>
            <p:cNvSpPr>
              <a:spLocks noChangeShapeType="1"/>
            </p:cNvSpPr>
            <p:nvPr/>
          </p:nvSpPr>
          <p:spPr bwMode="auto">
            <a:xfrm>
              <a:off x="6784895" y="3290757"/>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89" name="Oval 25"/>
            <p:cNvSpPr>
              <a:spLocks noChangeArrowheads="1"/>
            </p:cNvSpPr>
            <p:nvPr/>
          </p:nvSpPr>
          <p:spPr bwMode="auto">
            <a:xfrm>
              <a:off x="6538222" y="3021695"/>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50" name="组合 49"/>
          <p:cNvGrpSpPr/>
          <p:nvPr/>
        </p:nvGrpSpPr>
        <p:grpSpPr>
          <a:xfrm>
            <a:off x="2428860" y="1714488"/>
            <a:ext cx="1071571" cy="571504"/>
            <a:chOff x="6623706" y="2638426"/>
            <a:chExt cx="1071571" cy="571504"/>
          </a:xfrm>
        </p:grpSpPr>
        <p:sp>
          <p:nvSpPr>
            <p:cNvPr id="113672" name="Text Box 8"/>
            <p:cNvSpPr txBox="1">
              <a:spLocks noChangeArrowheads="1"/>
            </p:cNvSpPr>
            <p:nvPr/>
          </p:nvSpPr>
          <p:spPr bwMode="auto">
            <a:xfrm>
              <a:off x="6964783" y="2638426"/>
              <a:ext cx="300532"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15</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113690" name="Oval 26"/>
            <p:cNvSpPr>
              <a:spLocks noChangeArrowheads="1"/>
            </p:cNvSpPr>
            <p:nvPr/>
          </p:nvSpPr>
          <p:spPr bwMode="auto">
            <a:xfrm>
              <a:off x="6984172" y="2638426"/>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91" name="Line 27"/>
            <p:cNvSpPr>
              <a:spLocks noChangeShapeType="1"/>
            </p:cNvSpPr>
            <p:nvPr/>
          </p:nvSpPr>
          <p:spPr bwMode="auto">
            <a:xfrm flipH="1">
              <a:off x="6623706" y="2883292"/>
              <a:ext cx="394935" cy="3266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92" name="Line 28"/>
            <p:cNvSpPr>
              <a:spLocks noChangeShapeType="1"/>
            </p:cNvSpPr>
            <p:nvPr/>
          </p:nvSpPr>
          <p:spPr bwMode="auto">
            <a:xfrm>
              <a:off x="7277163" y="2878452"/>
              <a:ext cx="418114" cy="3314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46" name="组合 45"/>
          <p:cNvGrpSpPr/>
          <p:nvPr/>
        </p:nvGrpSpPr>
        <p:grpSpPr>
          <a:xfrm>
            <a:off x="2000232" y="2786058"/>
            <a:ext cx="746949" cy="906468"/>
            <a:chOff x="4357686" y="2285992"/>
            <a:chExt cx="746949" cy="906468"/>
          </a:xfrm>
        </p:grpSpPr>
        <p:grpSp>
          <p:nvGrpSpPr>
            <p:cNvPr id="37" name="组合 36"/>
            <p:cNvGrpSpPr/>
            <p:nvPr/>
          </p:nvGrpSpPr>
          <p:grpSpPr>
            <a:xfrm>
              <a:off x="4572000" y="2285992"/>
              <a:ext cx="370548" cy="586517"/>
              <a:chOff x="6280777" y="3614019"/>
              <a:chExt cx="370548" cy="586517"/>
            </a:xfrm>
          </p:grpSpPr>
          <p:sp>
            <p:nvSpPr>
              <p:cNvPr id="113680" name="Text Box 16"/>
              <p:cNvSpPr txBox="1">
                <a:spLocks noChangeArrowheads="1"/>
              </p:cNvSpPr>
              <p:nvPr/>
            </p:nvSpPr>
            <p:spPr bwMode="auto">
              <a:xfrm>
                <a:off x="6328173" y="3614019"/>
                <a:ext cx="264985"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3</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113683" name="Oval 19"/>
              <p:cNvSpPr>
                <a:spLocks noChangeArrowheads="1"/>
              </p:cNvSpPr>
              <p:nvPr/>
            </p:nvSpPr>
            <p:spPr bwMode="auto">
              <a:xfrm>
                <a:off x="6296935" y="3618858"/>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84" name="Line 20"/>
              <p:cNvSpPr>
                <a:spLocks noChangeShapeType="1"/>
              </p:cNvSpPr>
              <p:nvPr/>
            </p:nvSpPr>
            <p:spPr bwMode="auto">
              <a:xfrm flipH="1">
                <a:off x="6280777" y="3878242"/>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113685" name="Line 21"/>
              <p:cNvSpPr>
                <a:spLocks noChangeShapeType="1"/>
              </p:cNvSpPr>
              <p:nvPr/>
            </p:nvSpPr>
            <p:spPr bwMode="auto">
              <a:xfrm>
                <a:off x="6548993" y="3877274"/>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38" name="组合 37"/>
            <p:cNvGrpSpPr/>
            <p:nvPr/>
          </p:nvGrpSpPr>
          <p:grpSpPr>
            <a:xfrm>
              <a:off x="4357686" y="2857496"/>
              <a:ext cx="746949" cy="334964"/>
              <a:chOff x="1857356" y="1571612"/>
              <a:chExt cx="746949" cy="334964"/>
            </a:xfrm>
          </p:grpSpPr>
          <p:sp>
            <p:nvSpPr>
              <p:cNvPr id="39" name="Text Box 2"/>
              <p:cNvSpPr txBox="1">
                <a:spLocks noChangeArrowheads="1"/>
              </p:cNvSpPr>
              <p:nvPr/>
            </p:nvSpPr>
            <p:spPr bwMode="auto">
              <a:xfrm>
                <a:off x="1857356" y="1572714"/>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1</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40" name="Text Box 3"/>
              <p:cNvSpPr txBox="1">
                <a:spLocks noChangeArrowheads="1"/>
              </p:cNvSpPr>
              <p:nvPr/>
            </p:nvSpPr>
            <p:spPr bwMode="auto">
              <a:xfrm>
                <a:off x="2337615" y="1571612"/>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2</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grpSp>
      <p:grpSp>
        <p:nvGrpSpPr>
          <p:cNvPr id="41" name="组合 40"/>
          <p:cNvGrpSpPr/>
          <p:nvPr/>
        </p:nvGrpSpPr>
        <p:grpSpPr>
          <a:xfrm>
            <a:off x="2000232" y="2285992"/>
            <a:ext cx="370548" cy="586517"/>
            <a:chOff x="6280777" y="3614019"/>
            <a:chExt cx="370548" cy="586517"/>
          </a:xfrm>
        </p:grpSpPr>
        <p:sp>
          <p:nvSpPr>
            <p:cNvPr id="42" name="Text Box 16"/>
            <p:cNvSpPr txBox="1">
              <a:spLocks noChangeArrowheads="1"/>
            </p:cNvSpPr>
            <p:nvPr/>
          </p:nvSpPr>
          <p:spPr bwMode="auto">
            <a:xfrm>
              <a:off x="6328173" y="3614019"/>
              <a:ext cx="264985"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3</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43" name="Oval 19"/>
            <p:cNvSpPr>
              <a:spLocks noChangeArrowheads="1"/>
            </p:cNvSpPr>
            <p:nvPr/>
          </p:nvSpPr>
          <p:spPr bwMode="auto">
            <a:xfrm>
              <a:off x="6296935" y="3618858"/>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44" name="Line 20"/>
            <p:cNvSpPr>
              <a:spLocks noChangeShapeType="1"/>
            </p:cNvSpPr>
            <p:nvPr/>
          </p:nvSpPr>
          <p:spPr bwMode="auto">
            <a:xfrm flipH="1">
              <a:off x="6280777" y="3878242"/>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45" name="Line 21"/>
            <p:cNvSpPr>
              <a:spLocks noChangeShapeType="1"/>
            </p:cNvSpPr>
            <p:nvPr/>
          </p:nvSpPr>
          <p:spPr bwMode="auto">
            <a:xfrm>
              <a:off x="6548993" y="3877274"/>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sp>
        <p:nvSpPr>
          <p:cNvPr id="47" name="Text Box 4"/>
          <p:cNvSpPr txBox="1">
            <a:spLocks noChangeArrowheads="1"/>
          </p:cNvSpPr>
          <p:nvPr/>
        </p:nvSpPr>
        <p:spPr bwMode="auto">
          <a:xfrm>
            <a:off x="2714612" y="2786058"/>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66" name="组合 65"/>
          <p:cNvGrpSpPr/>
          <p:nvPr/>
        </p:nvGrpSpPr>
        <p:grpSpPr>
          <a:xfrm>
            <a:off x="4000496" y="2285992"/>
            <a:ext cx="981070" cy="1477972"/>
            <a:chOff x="6215074" y="3000372"/>
            <a:chExt cx="981070" cy="1477972"/>
          </a:xfrm>
        </p:grpSpPr>
        <p:grpSp>
          <p:nvGrpSpPr>
            <p:cNvPr id="51" name="组合 50"/>
            <p:cNvGrpSpPr/>
            <p:nvPr/>
          </p:nvGrpSpPr>
          <p:grpSpPr>
            <a:xfrm>
              <a:off x="6643702" y="3000372"/>
              <a:ext cx="370549" cy="592324"/>
              <a:chOff x="6516678" y="3021695"/>
              <a:chExt cx="370549" cy="592324"/>
            </a:xfrm>
          </p:grpSpPr>
          <p:sp>
            <p:nvSpPr>
              <p:cNvPr id="52" name="Text Box 15"/>
              <p:cNvSpPr txBox="1">
                <a:spLocks noChangeArrowheads="1"/>
              </p:cNvSpPr>
              <p:nvPr/>
            </p:nvSpPr>
            <p:spPr bwMode="auto">
              <a:xfrm>
                <a:off x="6560842" y="3033309"/>
                <a:ext cx="300532"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6</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53" name="Line 23"/>
              <p:cNvSpPr>
                <a:spLocks noChangeShapeType="1"/>
              </p:cNvSpPr>
              <p:nvPr/>
            </p:nvSpPr>
            <p:spPr bwMode="auto">
              <a:xfrm flipH="1">
                <a:off x="6516678" y="3291725"/>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54" name="Line 24"/>
              <p:cNvSpPr>
                <a:spLocks noChangeShapeType="1"/>
              </p:cNvSpPr>
              <p:nvPr/>
            </p:nvSpPr>
            <p:spPr bwMode="auto">
              <a:xfrm>
                <a:off x="6784895" y="3290757"/>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55" name="Oval 25"/>
              <p:cNvSpPr>
                <a:spLocks noChangeArrowheads="1"/>
              </p:cNvSpPr>
              <p:nvPr/>
            </p:nvSpPr>
            <p:spPr bwMode="auto">
              <a:xfrm>
                <a:off x="6538222" y="3021695"/>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56" name="组合 55"/>
            <p:cNvGrpSpPr/>
            <p:nvPr/>
          </p:nvGrpSpPr>
          <p:grpSpPr>
            <a:xfrm>
              <a:off x="6215074" y="3571876"/>
              <a:ext cx="746949" cy="906468"/>
              <a:chOff x="4357686" y="2285992"/>
              <a:chExt cx="746949" cy="906468"/>
            </a:xfrm>
          </p:grpSpPr>
          <p:grpSp>
            <p:nvGrpSpPr>
              <p:cNvPr id="57" name="组合 36"/>
              <p:cNvGrpSpPr/>
              <p:nvPr/>
            </p:nvGrpSpPr>
            <p:grpSpPr>
              <a:xfrm>
                <a:off x="4572000" y="2285992"/>
                <a:ext cx="370548" cy="586517"/>
                <a:chOff x="6280777" y="3614019"/>
                <a:chExt cx="370548" cy="586517"/>
              </a:xfrm>
            </p:grpSpPr>
            <p:sp>
              <p:nvSpPr>
                <p:cNvPr id="61" name="Text Box 16"/>
                <p:cNvSpPr txBox="1">
                  <a:spLocks noChangeArrowheads="1"/>
                </p:cNvSpPr>
                <p:nvPr/>
              </p:nvSpPr>
              <p:spPr bwMode="auto">
                <a:xfrm>
                  <a:off x="6328173" y="3614019"/>
                  <a:ext cx="264985" cy="293259"/>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a:t>
                  </a:r>
                  <a:r>
                    <a:rPr kumimoji="0" lang="en-US" altLang="zh-CN" b="1" i="0" u="none" strike="noStrike" cap="none" normalizeH="0" baseline="0" smtClean="0">
                      <a:ln>
                        <a:noFill/>
                      </a:ln>
                      <a:solidFill>
                        <a:srgbClr val="595959"/>
                      </a:solidFill>
                      <a:effectLst/>
                      <a:latin typeface="Calibri" pitchFamily="34" charset="0"/>
                      <a:ea typeface="宋体" pitchFamily="2" charset="-122"/>
                    </a:rPr>
                    <a:t>3</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62" name="Oval 19"/>
                <p:cNvSpPr>
                  <a:spLocks noChangeArrowheads="1"/>
                </p:cNvSpPr>
                <p:nvPr/>
              </p:nvSpPr>
              <p:spPr bwMode="auto">
                <a:xfrm>
                  <a:off x="6296935" y="3618858"/>
                  <a:ext cx="323152" cy="290355"/>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63" name="Line 20"/>
                <p:cNvSpPr>
                  <a:spLocks noChangeShapeType="1"/>
                </p:cNvSpPr>
                <p:nvPr/>
              </p:nvSpPr>
              <p:spPr bwMode="auto">
                <a:xfrm flipH="1">
                  <a:off x="6280777" y="3878242"/>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sp>
              <p:nvSpPr>
                <p:cNvPr id="64" name="Line 21"/>
                <p:cNvSpPr>
                  <a:spLocks noChangeShapeType="1"/>
                </p:cNvSpPr>
                <p:nvPr/>
              </p:nvSpPr>
              <p:spPr bwMode="auto">
                <a:xfrm>
                  <a:off x="6548993" y="3877274"/>
                  <a:ext cx="102332" cy="322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b="1"/>
                </a:p>
              </p:txBody>
            </p:sp>
          </p:grpSp>
          <p:grpSp>
            <p:nvGrpSpPr>
              <p:cNvPr id="58" name="组合 37"/>
              <p:cNvGrpSpPr/>
              <p:nvPr/>
            </p:nvGrpSpPr>
            <p:grpSpPr>
              <a:xfrm>
                <a:off x="4357686" y="2857496"/>
                <a:ext cx="746949" cy="334964"/>
                <a:chOff x="1857356" y="1571612"/>
                <a:chExt cx="746949" cy="334964"/>
              </a:xfrm>
            </p:grpSpPr>
            <p:sp>
              <p:nvSpPr>
                <p:cNvPr id="59" name="Text Box 2"/>
                <p:cNvSpPr txBox="1">
                  <a:spLocks noChangeArrowheads="1"/>
                </p:cNvSpPr>
                <p:nvPr/>
              </p:nvSpPr>
              <p:spPr bwMode="auto">
                <a:xfrm>
                  <a:off x="1857356" y="1572714"/>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Calibri" pitchFamily="34" charset="0"/>
                      <a:ea typeface="宋体" pitchFamily="2" charset="-122"/>
                    </a:rPr>
                    <a:t> 1</a:t>
                  </a:r>
                  <a:endParaRPr kumimoji="0" lang="zh-CN" altLang="zh-CN" b="1" i="0" u="none" strike="noStrike" cap="none" normalizeH="0" baseline="0" smtClean="0">
                    <a:ln>
                      <a:noFill/>
                    </a:ln>
                    <a:solidFill>
                      <a:schemeClr val="tx1"/>
                    </a:solidFill>
                    <a:effectLst/>
                    <a:latin typeface="Arial" pitchFamily="34" charset="0"/>
                    <a:ea typeface="宋体" pitchFamily="2" charset="-122"/>
                  </a:endParaRPr>
                </a:p>
              </p:txBody>
            </p:sp>
            <p:sp>
              <p:nvSpPr>
                <p:cNvPr id="60" name="Text Box 3"/>
                <p:cNvSpPr txBox="1">
                  <a:spLocks noChangeArrowheads="1"/>
                </p:cNvSpPr>
                <p:nvPr/>
              </p:nvSpPr>
              <p:spPr bwMode="auto">
                <a:xfrm>
                  <a:off x="2337615" y="1571612"/>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2</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grpSp>
        <p:sp>
          <p:nvSpPr>
            <p:cNvPr id="65" name="Text Box 4"/>
            <p:cNvSpPr txBox="1">
              <a:spLocks noChangeArrowheads="1"/>
            </p:cNvSpPr>
            <p:nvPr/>
          </p:nvSpPr>
          <p:spPr bwMode="auto">
            <a:xfrm>
              <a:off x="6929454" y="3571876"/>
              <a:ext cx="266690" cy="333862"/>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b="1"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67" name="矩形 66"/>
          <p:cNvSpPr/>
          <p:nvPr/>
        </p:nvSpPr>
        <p:spPr>
          <a:xfrm>
            <a:off x="1357785" y="5404412"/>
            <a:ext cx="5285421" cy="461665"/>
          </a:xfrm>
          <a:prstGeom prst="rect">
            <a:avLst/>
          </a:prstGeom>
        </p:spPr>
        <p:txBody>
          <a:bodyPr wrap="none">
            <a:spAutoFit/>
          </a:bodyPr>
          <a:lstStyle/>
          <a:p>
            <a:r>
              <a:rPr lang="en-US" altLang="zh-CN" sz="2400" b="1" dirty="0" smtClean="0">
                <a:solidFill>
                  <a:srgbClr val="0000FF"/>
                </a:solidFill>
                <a:sym typeface="Wingdings" pitchFamily="2" charset="2"/>
              </a:rPr>
              <a:t>  </a:t>
            </a:r>
            <a:r>
              <a:rPr lang="zh-CN" altLang="en-US" sz="2400" b="1" dirty="0" smtClean="0"/>
              <a:t>每次把</a:t>
            </a:r>
            <a:r>
              <a:rPr lang="zh-CN" altLang="en-US" sz="2400" b="1" dirty="0" smtClean="0">
                <a:solidFill>
                  <a:srgbClr val="0000FF"/>
                </a:solidFill>
              </a:rPr>
              <a:t>权值最小的两棵</a:t>
            </a:r>
            <a:r>
              <a:rPr lang="zh-CN" altLang="en-US" sz="2400" b="1" dirty="0" smtClean="0"/>
              <a:t>二叉树合并</a:t>
            </a:r>
            <a:endParaRPr lang="zh-CN" altLang="en-US" sz="2400" b="1" dirty="0"/>
          </a:p>
        </p:txBody>
      </p:sp>
      <p:sp>
        <p:nvSpPr>
          <p:cNvPr id="68"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graphicFrame>
        <p:nvGraphicFramePr>
          <p:cNvPr id="69" name="表格 68"/>
          <p:cNvGraphicFramePr>
            <a:graphicFrameLocks noGrp="1"/>
          </p:cNvGraphicFramePr>
          <p:nvPr>
            <p:extLst>
              <p:ext uri="{D42A27DB-BD31-4B8C-83A1-F6EECF244321}">
                <p14:modId xmlns:p14="http://schemas.microsoft.com/office/powerpoint/2010/main" val="2847073493"/>
              </p:ext>
            </p:extLst>
          </p:nvPr>
        </p:nvGraphicFramePr>
        <p:xfrm>
          <a:off x="303559" y="1728264"/>
          <a:ext cx="8501122" cy="3169920"/>
        </p:xfrm>
        <a:graphic>
          <a:graphicData uri="http://schemas.openxmlformats.org/drawingml/2006/table">
            <a:tbl>
              <a:tblPr/>
              <a:tblGrid>
                <a:gridCol w="8501122">
                  <a:extLst>
                    <a:ext uri="{9D8B030D-6E8A-4147-A177-3AD203B41FA5}">
                      <a16:colId xmlns:a16="http://schemas.microsoft.com/office/drawing/2014/main" val="20000"/>
                    </a:ext>
                  </a:extLst>
                </a:gridCol>
              </a:tblGrid>
              <a:tr h="0">
                <a:tc>
                  <a:txBody>
                    <a:bodyPr/>
                    <a:lstStyle/>
                    <a:p>
                      <a:pPr algn="just">
                        <a:spcAft>
                          <a:spcPts val="0"/>
                        </a:spcAft>
                      </a:pPr>
                      <a:r>
                        <a:rPr lang="zh-CN" altLang="en-US" sz="2800" b="1" kern="100" dirty="0" smtClean="0">
                          <a:solidFill>
                            <a:schemeClr val="tx1"/>
                          </a:solidFill>
                          <a:latin typeface="Calibri"/>
                          <a:ea typeface="宋体"/>
                          <a:cs typeface="Times New Roman"/>
                        </a:rPr>
                        <a:t>算法描述：</a:t>
                      </a:r>
                      <a:endParaRPr lang="en-US" altLang="zh-CN" sz="2800" b="1" kern="100" dirty="0" smtClean="0">
                        <a:solidFill>
                          <a:schemeClr val="tx1"/>
                        </a:solidFill>
                        <a:latin typeface="Calibri"/>
                        <a:ea typeface="宋体"/>
                        <a:cs typeface="Times New Roman"/>
                      </a:endParaRPr>
                    </a:p>
                    <a:p>
                      <a:pPr marL="914400" lvl="1" indent="-457200" algn="just">
                        <a:spcAft>
                          <a:spcPts val="0"/>
                        </a:spcAft>
                        <a:buFont typeface="+mj-ea"/>
                        <a:buAutoNum type="circleNumDbPlain"/>
                      </a:pPr>
                      <a:r>
                        <a:rPr lang="zh-CN" altLang="en-US" sz="2000" b="1" kern="100" dirty="0" smtClean="0">
                          <a:solidFill>
                            <a:schemeClr val="tx1"/>
                          </a:solidFill>
                          <a:latin typeface="Calibri"/>
                          <a:ea typeface="宋体"/>
                          <a:cs typeface="Times New Roman"/>
                        </a:rPr>
                        <a:t>由给定的</a:t>
                      </a:r>
                      <a:r>
                        <a:rPr lang="en-US" altLang="zh-CN" sz="2000" b="1" kern="100" dirty="0" smtClean="0">
                          <a:solidFill>
                            <a:schemeClr val="tx1"/>
                          </a:solidFill>
                          <a:latin typeface="Calibri"/>
                          <a:ea typeface="宋体"/>
                          <a:cs typeface="Times New Roman"/>
                        </a:rPr>
                        <a:t>n</a:t>
                      </a:r>
                      <a:r>
                        <a:rPr lang="zh-CN" altLang="en-US" sz="2000" b="1" kern="100" dirty="0" smtClean="0">
                          <a:solidFill>
                            <a:schemeClr val="tx1"/>
                          </a:solidFill>
                          <a:latin typeface="Calibri"/>
                          <a:ea typeface="宋体"/>
                          <a:cs typeface="Times New Roman"/>
                        </a:rPr>
                        <a:t>个权值</a:t>
                      </a:r>
                      <a:r>
                        <a:rPr lang="en-US" altLang="zh-CN" sz="2000" b="1" kern="100" dirty="0" smtClean="0">
                          <a:solidFill>
                            <a:schemeClr val="tx1"/>
                          </a:solidFill>
                          <a:latin typeface="Calibri"/>
                          <a:ea typeface="宋体"/>
                          <a:cs typeface="Times New Roman"/>
                        </a:rPr>
                        <a:t>{W1</a:t>
                      </a:r>
                      <a:r>
                        <a:rPr lang="zh-CN" altLang="en-US" sz="2000" b="1" kern="100" dirty="0" smtClean="0">
                          <a:solidFill>
                            <a:schemeClr val="tx1"/>
                          </a:solidFill>
                          <a:latin typeface="Calibri"/>
                          <a:ea typeface="宋体"/>
                          <a:cs typeface="Times New Roman"/>
                        </a:rPr>
                        <a:t>，</a:t>
                      </a:r>
                      <a:r>
                        <a:rPr lang="en-US" altLang="zh-CN" sz="2000" b="1" kern="100" dirty="0" smtClean="0">
                          <a:solidFill>
                            <a:schemeClr val="tx1"/>
                          </a:solidFill>
                          <a:latin typeface="Calibri"/>
                          <a:ea typeface="宋体"/>
                          <a:cs typeface="Times New Roman"/>
                        </a:rPr>
                        <a:t>W2</a:t>
                      </a:r>
                      <a:r>
                        <a:rPr lang="zh-CN" altLang="en-US" sz="2000" b="1" kern="100" dirty="0" smtClean="0">
                          <a:solidFill>
                            <a:schemeClr val="tx1"/>
                          </a:solidFill>
                          <a:latin typeface="Calibri"/>
                          <a:ea typeface="宋体"/>
                          <a:cs typeface="Times New Roman"/>
                        </a:rPr>
                        <a:t>，</a:t>
                      </a:r>
                      <a:r>
                        <a:rPr lang="en-US" altLang="zh-CN" sz="2000" b="1" kern="100" dirty="0" smtClean="0">
                          <a:solidFill>
                            <a:schemeClr val="tx1"/>
                          </a:solidFill>
                          <a:latin typeface="Calibri"/>
                          <a:ea typeface="宋体"/>
                          <a:cs typeface="Times New Roman"/>
                        </a:rPr>
                        <a:t>…</a:t>
                      </a:r>
                      <a:r>
                        <a:rPr lang="zh-CN" altLang="en-US" sz="2000" b="1" kern="100" dirty="0" smtClean="0">
                          <a:solidFill>
                            <a:schemeClr val="tx1"/>
                          </a:solidFill>
                          <a:latin typeface="Calibri"/>
                          <a:ea typeface="宋体"/>
                          <a:cs typeface="Times New Roman"/>
                        </a:rPr>
                        <a:t>，</a:t>
                      </a:r>
                      <a:r>
                        <a:rPr lang="en-US" altLang="zh-CN" sz="2000" b="1" kern="100" dirty="0" err="1" smtClean="0">
                          <a:solidFill>
                            <a:schemeClr val="tx1"/>
                          </a:solidFill>
                          <a:latin typeface="Calibri"/>
                          <a:ea typeface="宋体"/>
                          <a:cs typeface="Times New Roman"/>
                        </a:rPr>
                        <a:t>Wn</a:t>
                      </a:r>
                      <a:r>
                        <a:rPr lang="en-US" altLang="zh-CN" sz="2000" b="1" kern="100" dirty="0" smtClean="0">
                          <a:solidFill>
                            <a:schemeClr val="tx1"/>
                          </a:solidFill>
                          <a:latin typeface="Calibri"/>
                          <a:ea typeface="宋体"/>
                          <a:cs typeface="Times New Roman"/>
                        </a:rPr>
                        <a:t>}</a:t>
                      </a:r>
                      <a:r>
                        <a:rPr lang="zh-CN" altLang="en-US" sz="2000" b="1" kern="100" dirty="0" smtClean="0">
                          <a:solidFill>
                            <a:schemeClr val="tx1"/>
                          </a:solidFill>
                          <a:latin typeface="Calibri"/>
                          <a:ea typeface="宋体"/>
                          <a:cs typeface="Times New Roman"/>
                        </a:rPr>
                        <a:t>构造</a:t>
                      </a:r>
                      <a:r>
                        <a:rPr lang="en-US" altLang="zh-CN" sz="2000" b="1" kern="100" dirty="0" smtClean="0">
                          <a:solidFill>
                            <a:schemeClr val="tx1"/>
                          </a:solidFill>
                          <a:latin typeface="Calibri"/>
                          <a:ea typeface="宋体"/>
                          <a:cs typeface="Times New Roman"/>
                        </a:rPr>
                        <a:t>n</a:t>
                      </a:r>
                      <a:r>
                        <a:rPr lang="zh-CN" altLang="en-US" sz="2000" b="1" kern="100" dirty="0" smtClean="0">
                          <a:solidFill>
                            <a:schemeClr val="tx1"/>
                          </a:solidFill>
                          <a:latin typeface="Calibri"/>
                          <a:ea typeface="宋体"/>
                          <a:cs typeface="Times New Roman"/>
                        </a:rPr>
                        <a:t>棵只有一个叶节点的二叉树，从而得到一个二叉树的集合</a:t>
                      </a:r>
                      <a:r>
                        <a:rPr lang="en-US" altLang="zh-CN" sz="2000" b="1" kern="100" dirty="0" smtClean="0">
                          <a:solidFill>
                            <a:schemeClr val="tx1"/>
                          </a:solidFill>
                          <a:latin typeface="Calibri"/>
                          <a:ea typeface="宋体"/>
                          <a:cs typeface="Times New Roman"/>
                        </a:rPr>
                        <a:t>F={T1</a:t>
                      </a:r>
                      <a:r>
                        <a:rPr lang="zh-CN" altLang="en-US" sz="2000" b="1" kern="100" dirty="0" smtClean="0">
                          <a:solidFill>
                            <a:schemeClr val="tx1"/>
                          </a:solidFill>
                          <a:latin typeface="Calibri"/>
                          <a:ea typeface="宋体"/>
                          <a:cs typeface="Times New Roman"/>
                        </a:rPr>
                        <a:t>，</a:t>
                      </a:r>
                      <a:r>
                        <a:rPr lang="en-US" altLang="zh-CN" sz="2000" b="1" kern="100" dirty="0" smtClean="0">
                          <a:solidFill>
                            <a:schemeClr val="tx1"/>
                          </a:solidFill>
                          <a:latin typeface="Calibri"/>
                          <a:ea typeface="宋体"/>
                          <a:cs typeface="Times New Roman"/>
                        </a:rPr>
                        <a:t>T2</a:t>
                      </a:r>
                      <a:r>
                        <a:rPr lang="zh-CN" altLang="en-US" sz="2000" b="1" kern="100" dirty="0" smtClean="0">
                          <a:solidFill>
                            <a:schemeClr val="tx1"/>
                          </a:solidFill>
                          <a:latin typeface="Calibri"/>
                          <a:ea typeface="宋体"/>
                          <a:cs typeface="Times New Roman"/>
                        </a:rPr>
                        <a:t>，</a:t>
                      </a:r>
                      <a:r>
                        <a:rPr lang="en-US" altLang="zh-CN" sz="2000" b="1" kern="100" dirty="0" smtClean="0">
                          <a:solidFill>
                            <a:schemeClr val="tx1"/>
                          </a:solidFill>
                          <a:latin typeface="Calibri"/>
                          <a:ea typeface="宋体"/>
                          <a:cs typeface="Times New Roman"/>
                        </a:rPr>
                        <a:t>…</a:t>
                      </a:r>
                      <a:r>
                        <a:rPr lang="zh-CN" altLang="en-US" sz="2000" b="1" kern="100" dirty="0" smtClean="0">
                          <a:solidFill>
                            <a:schemeClr val="tx1"/>
                          </a:solidFill>
                          <a:latin typeface="Calibri"/>
                          <a:ea typeface="宋体"/>
                          <a:cs typeface="Times New Roman"/>
                        </a:rPr>
                        <a:t>，</a:t>
                      </a:r>
                      <a:r>
                        <a:rPr lang="en-US" altLang="zh-CN" sz="2000" b="1" kern="100" dirty="0" err="1" smtClean="0">
                          <a:solidFill>
                            <a:schemeClr val="tx1"/>
                          </a:solidFill>
                          <a:latin typeface="Calibri"/>
                          <a:ea typeface="宋体"/>
                          <a:cs typeface="Times New Roman"/>
                        </a:rPr>
                        <a:t>Tn</a:t>
                      </a:r>
                      <a:r>
                        <a:rPr lang="en-US" altLang="zh-CN" sz="2000" b="1" kern="100" dirty="0" smtClean="0">
                          <a:solidFill>
                            <a:schemeClr val="tx1"/>
                          </a:solidFill>
                          <a:latin typeface="Calibri"/>
                          <a:ea typeface="宋体"/>
                          <a:cs typeface="Times New Roman"/>
                        </a:rPr>
                        <a:t>}</a:t>
                      </a:r>
                      <a:r>
                        <a:rPr lang="zh-CN" altLang="en-US" sz="2000" b="1" kern="100" dirty="0" smtClean="0">
                          <a:solidFill>
                            <a:schemeClr val="tx1"/>
                          </a:solidFill>
                          <a:latin typeface="Calibri"/>
                          <a:ea typeface="宋体"/>
                          <a:cs typeface="Times New Roman"/>
                        </a:rPr>
                        <a:t>；</a:t>
                      </a:r>
                      <a:endParaRPr lang="en-US" altLang="zh-CN" sz="2000" b="1" kern="100" dirty="0" smtClean="0">
                        <a:solidFill>
                          <a:schemeClr val="tx1"/>
                        </a:solidFill>
                        <a:latin typeface="Calibri"/>
                        <a:ea typeface="宋体"/>
                        <a:cs typeface="Times New Roman"/>
                      </a:endParaRPr>
                    </a:p>
                    <a:p>
                      <a:pPr marL="914400" lvl="1" indent="-457200" algn="just">
                        <a:spcAft>
                          <a:spcPts val="0"/>
                        </a:spcAft>
                        <a:buFont typeface="+mj-lt"/>
                        <a:buAutoNum type="circleNumDbPlain"/>
                      </a:pPr>
                      <a:r>
                        <a:rPr lang="zh-CN" altLang="en-US" sz="2000" b="1" kern="100" dirty="0" smtClean="0">
                          <a:solidFill>
                            <a:schemeClr val="tx1"/>
                          </a:solidFill>
                          <a:latin typeface="Calibri"/>
                          <a:ea typeface="宋体"/>
                          <a:cs typeface="Times New Roman"/>
                        </a:rPr>
                        <a:t>在</a:t>
                      </a:r>
                      <a:r>
                        <a:rPr lang="en-US" altLang="zh-CN" sz="2000" b="1" kern="100" dirty="0" smtClean="0">
                          <a:solidFill>
                            <a:schemeClr val="tx1"/>
                          </a:solidFill>
                          <a:latin typeface="Calibri"/>
                          <a:ea typeface="宋体"/>
                          <a:cs typeface="Times New Roman"/>
                        </a:rPr>
                        <a:t>F</a:t>
                      </a:r>
                      <a:r>
                        <a:rPr lang="zh-CN" altLang="en-US" sz="2000" b="1" kern="100" dirty="0" smtClean="0">
                          <a:solidFill>
                            <a:schemeClr val="tx1"/>
                          </a:solidFill>
                          <a:latin typeface="Calibri"/>
                          <a:ea typeface="宋体"/>
                          <a:cs typeface="Times New Roman"/>
                        </a:rPr>
                        <a:t>中选取根节点的权值最小和次小的两棵二叉树做为左、右子树构造一棵新的二叉树，其根节点的权值为其左、右子树根节点权值之和；</a:t>
                      </a:r>
                      <a:endParaRPr lang="en-US" altLang="zh-CN" sz="2000" b="1" kern="100" dirty="0" smtClean="0">
                        <a:solidFill>
                          <a:schemeClr val="tx1"/>
                        </a:solidFill>
                        <a:latin typeface="Calibri"/>
                        <a:ea typeface="宋体"/>
                        <a:cs typeface="Times New Roman"/>
                      </a:endParaRPr>
                    </a:p>
                    <a:p>
                      <a:pPr marL="914400" lvl="1" indent="-457200" algn="just">
                        <a:spcAft>
                          <a:spcPts val="0"/>
                        </a:spcAft>
                        <a:buFont typeface="+mj-lt"/>
                        <a:buAutoNum type="circleNumDbPlain"/>
                      </a:pPr>
                      <a:r>
                        <a:rPr lang="zh-CN" altLang="en-US" sz="2000" b="1" kern="100" dirty="0" smtClean="0">
                          <a:solidFill>
                            <a:schemeClr val="tx1"/>
                          </a:solidFill>
                          <a:latin typeface="Calibri"/>
                          <a:ea typeface="宋体"/>
                          <a:cs typeface="Times New Roman"/>
                        </a:rPr>
                        <a:t>在集合</a:t>
                      </a:r>
                      <a:r>
                        <a:rPr lang="en-US" altLang="zh-CN" sz="2000" b="1" kern="100" dirty="0" smtClean="0">
                          <a:solidFill>
                            <a:schemeClr val="tx1"/>
                          </a:solidFill>
                          <a:latin typeface="Calibri"/>
                          <a:ea typeface="宋体"/>
                          <a:cs typeface="Times New Roman"/>
                        </a:rPr>
                        <a:t>F</a:t>
                      </a:r>
                      <a:r>
                        <a:rPr lang="zh-CN" altLang="en-US" sz="2000" b="1" kern="100" dirty="0" smtClean="0">
                          <a:solidFill>
                            <a:schemeClr val="tx1"/>
                          </a:solidFill>
                          <a:latin typeface="Calibri"/>
                          <a:ea typeface="宋体"/>
                          <a:cs typeface="Times New Roman"/>
                        </a:rPr>
                        <a:t>中删除②中做为左、右子树的两棵二叉树，并将新构造的二叉树加入到集合</a:t>
                      </a:r>
                      <a:r>
                        <a:rPr lang="en-US" altLang="zh-CN" sz="2000" b="1" kern="100" dirty="0" smtClean="0">
                          <a:solidFill>
                            <a:schemeClr val="tx1"/>
                          </a:solidFill>
                          <a:latin typeface="Calibri"/>
                          <a:ea typeface="宋体"/>
                          <a:cs typeface="Times New Roman"/>
                        </a:rPr>
                        <a:t>F</a:t>
                      </a:r>
                      <a:r>
                        <a:rPr lang="zh-CN" altLang="en-US" sz="2000" b="1" kern="100" dirty="0" smtClean="0">
                          <a:solidFill>
                            <a:schemeClr val="tx1"/>
                          </a:solidFill>
                          <a:latin typeface="Calibri"/>
                          <a:ea typeface="宋体"/>
                          <a:cs typeface="Times New Roman"/>
                        </a:rPr>
                        <a:t>中；</a:t>
                      </a:r>
                      <a:endParaRPr lang="en-US" altLang="zh-CN" sz="2000" b="1" kern="100" dirty="0" smtClean="0">
                        <a:solidFill>
                          <a:schemeClr val="tx1"/>
                        </a:solidFill>
                        <a:latin typeface="Calibri"/>
                        <a:ea typeface="宋体"/>
                        <a:cs typeface="Times New Roman"/>
                      </a:endParaRPr>
                    </a:p>
                    <a:p>
                      <a:pPr marL="914400" lvl="1" indent="-457200" algn="just">
                        <a:spcAft>
                          <a:spcPts val="0"/>
                        </a:spcAft>
                        <a:buFont typeface="+mj-lt"/>
                        <a:buAutoNum type="circleNumDbPlain"/>
                      </a:pPr>
                      <a:r>
                        <a:rPr lang="zh-CN" altLang="en-US" sz="2000" b="1" kern="100" dirty="0" smtClean="0">
                          <a:solidFill>
                            <a:schemeClr val="tx1"/>
                          </a:solidFill>
                          <a:latin typeface="Calibri"/>
                          <a:ea typeface="宋体"/>
                          <a:cs typeface="Times New Roman"/>
                        </a:rPr>
                        <a:t>重复②③，当</a:t>
                      </a:r>
                      <a:r>
                        <a:rPr lang="en-US" altLang="zh-CN" sz="2000" b="1" kern="100" dirty="0" smtClean="0">
                          <a:solidFill>
                            <a:schemeClr val="tx1"/>
                          </a:solidFill>
                          <a:latin typeface="Calibri"/>
                          <a:ea typeface="宋体"/>
                          <a:cs typeface="Times New Roman"/>
                        </a:rPr>
                        <a:t>F</a:t>
                      </a:r>
                      <a:r>
                        <a:rPr lang="zh-CN" altLang="en-US" sz="2000" b="1" kern="100" dirty="0" smtClean="0">
                          <a:solidFill>
                            <a:schemeClr val="tx1"/>
                          </a:solidFill>
                          <a:latin typeface="Calibri"/>
                          <a:ea typeface="宋体"/>
                          <a:cs typeface="Times New Roman"/>
                        </a:rPr>
                        <a:t>中只剩下一棵二叉树时，这棵二叉树就是所要建立的哈夫曼树。</a:t>
                      </a:r>
                      <a:endParaRPr lang="zh-CN" sz="2000" b="1"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爆炸形 2 1"/>
          <p:cNvSpPr/>
          <p:nvPr/>
        </p:nvSpPr>
        <p:spPr>
          <a:xfrm rot="521521">
            <a:off x="6479356" y="4749478"/>
            <a:ext cx="2349335" cy="159665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贪心算法！</a:t>
            </a:r>
            <a:endParaRPr lang="zh-CN" altLang="en-US" sz="2400" b="1" dirty="0">
              <a:solidFill>
                <a:srgbClr val="FF0000"/>
              </a:solidFill>
            </a:endParaRPr>
          </a:p>
        </p:txBody>
      </p:sp>
    </p:spTree>
    <p:extLst>
      <p:ext uri="{BB962C8B-B14F-4D97-AF65-F5344CB8AC3E}">
        <p14:creationId xmlns:p14="http://schemas.microsoft.com/office/powerpoint/2010/main" val="386400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1000" fill="hold"/>
                                        <p:tgtEl>
                                          <p:spTgt spid="67"/>
                                        </p:tgtEl>
                                        <p:attrNameLst>
                                          <p:attrName>ppt_w</p:attrName>
                                        </p:attrNameLst>
                                      </p:cBhvr>
                                      <p:tavLst>
                                        <p:tav tm="0">
                                          <p:val>
                                            <p:fltVal val="0"/>
                                          </p:val>
                                        </p:tav>
                                        <p:tav tm="100000">
                                          <p:val>
                                            <p:strVal val="#ppt_w"/>
                                          </p:val>
                                        </p:tav>
                                      </p:tavLst>
                                    </p:anim>
                                    <p:anim calcmode="lin" valueType="num">
                                      <p:cBhvr>
                                        <p:cTn id="14" dur="1000" fill="hold"/>
                                        <p:tgtEl>
                                          <p:spTgt spid="67"/>
                                        </p:tgtEl>
                                        <p:attrNameLst>
                                          <p:attrName>ppt_h</p:attrName>
                                        </p:attrNameLst>
                                      </p:cBhvr>
                                      <p:tavLst>
                                        <p:tav tm="0">
                                          <p:val>
                                            <p:fltVal val="0"/>
                                          </p:val>
                                        </p:tav>
                                        <p:tav tm="100000">
                                          <p:val>
                                            <p:strVal val="#ppt_h"/>
                                          </p:val>
                                        </p:tav>
                                      </p:tavLst>
                                    </p:anim>
                                    <p:anim calcmode="lin" valueType="num">
                                      <p:cBhvr>
                                        <p:cTn id="15" dur="1000" fill="hold"/>
                                        <p:tgtEl>
                                          <p:spTgt spid="67"/>
                                        </p:tgtEl>
                                        <p:attrNameLst>
                                          <p:attrName>style.rotation</p:attrName>
                                        </p:attrNameLst>
                                      </p:cBhvr>
                                      <p:tavLst>
                                        <p:tav tm="0">
                                          <p:val>
                                            <p:fltVal val="90"/>
                                          </p:val>
                                        </p:tav>
                                        <p:tav tm="100000">
                                          <p:val>
                                            <p:fltVal val="0"/>
                                          </p:val>
                                        </p:tav>
                                      </p:tavLst>
                                    </p:anim>
                                    <p:animEffect transition="in" filter="fade">
                                      <p:cBhvr>
                                        <p:cTn id="16" dur="10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80">
                                          <p:stCondLst>
                                            <p:cond delay="0"/>
                                          </p:stCondLst>
                                        </p:cTn>
                                        <p:tgtEl>
                                          <p:spTgt spid="2"/>
                                        </p:tgtEl>
                                      </p:cBhvr>
                                    </p:animEffect>
                                    <p:anim calcmode="lin" valueType="num">
                                      <p:cBhvr>
                                        <p:cTn id="2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7" dur="26">
                                          <p:stCondLst>
                                            <p:cond delay="650"/>
                                          </p:stCondLst>
                                        </p:cTn>
                                        <p:tgtEl>
                                          <p:spTgt spid="2"/>
                                        </p:tgtEl>
                                      </p:cBhvr>
                                      <p:to x="100000" y="60000"/>
                                    </p:animScale>
                                    <p:animScale>
                                      <p:cBhvr>
                                        <p:cTn id="28" dur="166" decel="50000">
                                          <p:stCondLst>
                                            <p:cond delay="676"/>
                                          </p:stCondLst>
                                        </p:cTn>
                                        <p:tgtEl>
                                          <p:spTgt spid="2"/>
                                        </p:tgtEl>
                                      </p:cBhvr>
                                      <p:to x="100000" y="100000"/>
                                    </p:animScale>
                                    <p:animScale>
                                      <p:cBhvr>
                                        <p:cTn id="29" dur="26">
                                          <p:stCondLst>
                                            <p:cond delay="1312"/>
                                          </p:stCondLst>
                                        </p:cTn>
                                        <p:tgtEl>
                                          <p:spTgt spid="2"/>
                                        </p:tgtEl>
                                      </p:cBhvr>
                                      <p:to x="100000" y="80000"/>
                                    </p:animScale>
                                    <p:animScale>
                                      <p:cBhvr>
                                        <p:cTn id="30" dur="166" decel="50000">
                                          <p:stCondLst>
                                            <p:cond delay="1338"/>
                                          </p:stCondLst>
                                        </p:cTn>
                                        <p:tgtEl>
                                          <p:spTgt spid="2"/>
                                        </p:tgtEl>
                                      </p:cBhvr>
                                      <p:to x="100000" y="100000"/>
                                    </p:animScale>
                                    <p:animScale>
                                      <p:cBhvr>
                                        <p:cTn id="31" dur="26">
                                          <p:stCondLst>
                                            <p:cond delay="1642"/>
                                          </p:stCondLst>
                                        </p:cTn>
                                        <p:tgtEl>
                                          <p:spTgt spid="2"/>
                                        </p:tgtEl>
                                      </p:cBhvr>
                                      <p:to x="100000" y="90000"/>
                                    </p:animScale>
                                    <p:animScale>
                                      <p:cBhvr>
                                        <p:cTn id="32" dur="166" decel="50000">
                                          <p:stCondLst>
                                            <p:cond delay="1668"/>
                                          </p:stCondLst>
                                        </p:cTn>
                                        <p:tgtEl>
                                          <p:spTgt spid="2"/>
                                        </p:tgtEl>
                                      </p:cBhvr>
                                      <p:to x="100000" y="100000"/>
                                    </p:animScale>
                                    <p:animScale>
                                      <p:cBhvr>
                                        <p:cTn id="33" dur="26">
                                          <p:stCondLst>
                                            <p:cond delay="1808"/>
                                          </p:stCondLst>
                                        </p:cTn>
                                        <p:tgtEl>
                                          <p:spTgt spid="2"/>
                                        </p:tgtEl>
                                      </p:cBhvr>
                                      <p:to x="100000" y="95000"/>
                                    </p:animScale>
                                    <p:animScale>
                                      <p:cBhvr>
                                        <p:cTn id="34" dur="166" decel="50000">
                                          <p:stCondLst>
                                            <p:cond delay="1834"/>
                                          </p:stCondLst>
                                        </p:cTn>
                                        <p:tgtEl>
                                          <p:spTgt spid="2"/>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par>
                                <p:cTn id="45" presetID="22" presetClass="entr" presetSubtype="1"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13668"/>
                                        </p:tgtEl>
                                        <p:attrNameLst>
                                          <p:attrName>style.visibility</p:attrName>
                                        </p:attrNameLst>
                                      </p:cBhvr>
                                      <p:to>
                                        <p:strVal val="visible"/>
                                      </p:to>
                                    </p:set>
                                    <p:animEffect transition="in" filter="wipe(up)">
                                      <p:cBhvr>
                                        <p:cTn id="50" dur="500"/>
                                        <p:tgtEl>
                                          <p:spTgt spid="113668"/>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1.66667E-6 -4.81481E-6 L -1.66667E-6 0.09445 " pathEditMode="relative" rAng="0" ptsTypes="AA">
                                      <p:cBhvr>
                                        <p:cTn id="54" dur="1000" fill="hold"/>
                                        <p:tgtEl>
                                          <p:spTgt spid="35"/>
                                        </p:tgtEl>
                                        <p:attrNameLst>
                                          <p:attrName>ppt_x</p:attrName>
                                          <p:attrName>ppt_y</p:attrName>
                                        </p:attrNameLst>
                                      </p:cBhvr>
                                      <p:rCtr x="0" y="47"/>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down)">
                                      <p:cBhvr>
                                        <p:cTn id="59" dur="5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113668"/>
                                        </p:tgtEl>
                                      </p:cBhvr>
                                    </p:animEffect>
                                    <p:set>
                                      <p:cBhvr>
                                        <p:cTn id="67" dur="1" fill="hold">
                                          <p:stCondLst>
                                            <p:cond delay="499"/>
                                          </p:stCondLst>
                                        </p:cTn>
                                        <p:tgtEl>
                                          <p:spTgt spid="113668"/>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41"/>
                                        </p:tgtEl>
                                      </p:cBhvr>
                                    </p:animEffect>
                                    <p:set>
                                      <p:cBhvr>
                                        <p:cTn id="70" dur="1" fill="hold">
                                          <p:stCondLst>
                                            <p:cond delay="499"/>
                                          </p:stCondLst>
                                        </p:cTn>
                                        <p:tgtEl>
                                          <p:spTgt spid="41"/>
                                        </p:tgtEl>
                                        <p:attrNameLst>
                                          <p:attrName>style.visibility</p:attrName>
                                        </p:attrNameLst>
                                      </p:cBhvr>
                                      <p:to>
                                        <p:strVal val="hidden"/>
                                      </p:to>
                                    </p:set>
                                  </p:childTnLst>
                                </p:cTn>
                              </p:par>
                            </p:childTnLst>
                          </p:cTn>
                        </p:par>
                        <p:par>
                          <p:cTn id="71" fill="hold">
                            <p:stCondLst>
                              <p:cond delay="500"/>
                            </p:stCondLst>
                            <p:childTnLst>
                              <p:par>
                                <p:cTn id="72" presetID="9" presetClass="entr" presetSubtype="0"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dissolve">
                                      <p:cBhvr>
                                        <p:cTn id="74" dur="500"/>
                                        <p:tgtEl>
                                          <p:spTgt spid="4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dissolve">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down)">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nodeType="clickEffect">
                                  <p:stCondLst>
                                    <p:cond delay="0"/>
                                  </p:stCondLst>
                                  <p:childTnLst>
                                    <p:animEffect transition="out" filter="dissolve">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par>
                                <p:cTn id="88" presetID="9" presetClass="exit" presetSubtype="0" fill="hold" nodeType="withEffect">
                                  <p:stCondLst>
                                    <p:cond delay="0"/>
                                  </p:stCondLst>
                                  <p:childTnLst>
                                    <p:animEffect transition="out" filter="dissolve">
                                      <p:cBhvr>
                                        <p:cTn id="89" dur="500"/>
                                        <p:tgtEl>
                                          <p:spTgt spid="46"/>
                                        </p:tgtEl>
                                      </p:cBhvr>
                                    </p:animEffect>
                                    <p:set>
                                      <p:cBhvr>
                                        <p:cTn id="90" dur="1" fill="hold">
                                          <p:stCondLst>
                                            <p:cond delay="499"/>
                                          </p:stCondLst>
                                        </p:cTn>
                                        <p:tgtEl>
                                          <p:spTgt spid="46"/>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47"/>
                                        </p:tgtEl>
                                      </p:cBhvr>
                                    </p:animEffect>
                                    <p:set>
                                      <p:cBhvr>
                                        <p:cTn id="93" dur="1" fill="hold">
                                          <p:stCondLst>
                                            <p:cond delay="499"/>
                                          </p:stCondLst>
                                        </p:cTn>
                                        <p:tgtEl>
                                          <p:spTgt spid="47"/>
                                        </p:tgtEl>
                                        <p:attrNameLst>
                                          <p:attrName>style.visibility</p:attrName>
                                        </p:attrNameLst>
                                      </p:cBhvr>
                                      <p:to>
                                        <p:strVal val="hidden"/>
                                      </p:to>
                                    </p:se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2.77778E-7 -2.22222E-6 L 0.00035 0.08912 " pathEditMode="relative" rAng="0" ptsTypes="AA">
                                      <p:cBhvr>
                                        <p:cTn id="100" dur="1000" fill="hold"/>
                                        <p:tgtEl>
                                          <p:spTgt spid="36"/>
                                        </p:tgtEl>
                                        <p:attrNameLst>
                                          <p:attrName>ppt_x</p:attrName>
                                          <p:attrName>ppt_y</p:attrName>
                                        </p:attrNameLst>
                                      </p:cBhvr>
                                      <p:rCtr x="0" y="44"/>
                                    </p:animMotion>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wipe(down)">
                                      <p:cBhvr>
                                        <p:cTn id="105" dur="500"/>
                                        <p:tgtEl>
                                          <p:spTgt spid="49"/>
                                        </p:tgtEl>
                                      </p:cBhvr>
                                    </p:animEffect>
                                  </p:childTnLst>
                                </p:cTn>
                              </p:par>
                            </p:childTnLst>
                          </p:cTn>
                        </p:par>
                      </p:childTnLst>
                    </p:cTn>
                  </p:par>
                  <p:par>
                    <p:cTn id="106" fill="hold">
                      <p:stCondLst>
                        <p:cond delay="indefinite"/>
                      </p:stCondLst>
                      <p:childTnLst>
                        <p:par>
                          <p:cTn id="107" fill="hold">
                            <p:stCondLst>
                              <p:cond delay="0"/>
                            </p:stCondLst>
                            <p:childTnLst>
                              <p:par>
                                <p:cTn id="108" presetID="35" presetClass="path" presetSubtype="0" accel="50000" decel="50000" fill="hold" nodeType="clickEffect">
                                  <p:stCondLst>
                                    <p:cond delay="0"/>
                                  </p:stCondLst>
                                  <p:childTnLst>
                                    <p:animMotion origin="layout" path="M 4.16667E-6 -2.22222E-6 L -0.23525 -0.00393 " pathEditMode="relative" rAng="0" ptsTypes="AA">
                                      <p:cBhvr>
                                        <p:cTn id="109" dur="1000" fill="hold"/>
                                        <p:tgtEl>
                                          <p:spTgt spid="66"/>
                                        </p:tgtEl>
                                        <p:attrNameLst>
                                          <p:attrName>ppt_x</p:attrName>
                                          <p:attrName>ppt_y</p:attrName>
                                        </p:attrNameLst>
                                      </p:cBhvr>
                                      <p:rCtr x="-118" y="-2"/>
                                    </p:animMotion>
                                  </p:childTnLst>
                                </p:cTn>
                              </p:par>
                            </p:childTnLst>
                          </p:cTn>
                        </p:par>
                        <p:par>
                          <p:cTn id="110" fill="hold">
                            <p:stCondLst>
                              <p:cond delay="1000"/>
                            </p:stCondLst>
                            <p:childTnLst>
                              <p:par>
                                <p:cTn id="111" presetID="22" presetClass="entr" presetSubtype="4" fill="hold" nodeType="after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wipe(down)">
                                      <p:cBhvr>
                                        <p:cTn id="1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8" grpId="1" animBg="1"/>
      <p:bldP spid="47" grpId="0" animBg="1"/>
      <p:bldP spid="47" grpId="1" animBg="1"/>
      <p:bldP spid="67"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57200" y="885750"/>
            <a:ext cx="1676400" cy="461665"/>
          </a:xfrm>
          <a:prstGeom prst="rect">
            <a:avLst/>
          </a:prstGeom>
          <a:noFill/>
          <a:ln w="25400">
            <a:noFill/>
            <a:miter lim="800000"/>
            <a:headEnd/>
            <a:tailEnd/>
          </a:ln>
          <a:effectLst/>
        </p:spPr>
        <p:txBody>
          <a:bodyPr>
            <a:spAutoFit/>
          </a:bodyPr>
          <a:lstStyle/>
          <a:p>
            <a:pPr>
              <a:spcBef>
                <a:spcPct val="50000"/>
              </a:spcBef>
            </a:pPr>
            <a:r>
              <a:rPr lang="en-US" altLang="zh-CN" sz="2400" b="1" dirty="0">
                <a:solidFill>
                  <a:srgbClr val="0070C0"/>
                </a:solidFill>
                <a:sym typeface="Wingdings" pitchFamily="2" charset="2"/>
              </a:rPr>
              <a:t>  </a:t>
            </a:r>
            <a:r>
              <a:rPr lang="zh-CN" altLang="en-US" sz="2400" b="1" dirty="0">
                <a:solidFill>
                  <a:srgbClr val="0070C0"/>
                </a:solidFill>
                <a:sym typeface="Wingdings" pitchFamily="2" charset="2"/>
              </a:rPr>
              <a:t>数组</a:t>
            </a:r>
            <a:r>
              <a:rPr lang="en-US" altLang="zh-CN" sz="2400" b="1" dirty="0">
                <a:solidFill>
                  <a:srgbClr val="0070C0"/>
                </a:solidFill>
                <a:sym typeface="Wingdings" pitchFamily="2" charset="2"/>
              </a:rPr>
              <a:t> :</a:t>
            </a:r>
            <a:endParaRPr lang="en-US" altLang="zh-CN" sz="2400" b="1" dirty="0">
              <a:solidFill>
                <a:srgbClr val="0070C0"/>
              </a:solidFill>
            </a:endParaRPr>
          </a:p>
        </p:txBody>
      </p:sp>
      <p:sp>
        <p:nvSpPr>
          <p:cNvPr id="3" name="Text Box 4"/>
          <p:cNvSpPr txBox="1">
            <a:spLocks noChangeArrowheads="1"/>
          </p:cNvSpPr>
          <p:nvPr/>
        </p:nvSpPr>
        <p:spPr bwMode="auto">
          <a:xfrm>
            <a:off x="1295400" y="1334001"/>
            <a:ext cx="6705600" cy="1015663"/>
          </a:xfrm>
          <a:prstGeom prst="rect">
            <a:avLst/>
          </a:prstGeom>
          <a:noFill/>
          <a:ln w="25400">
            <a:noFill/>
            <a:miter lim="800000"/>
            <a:headEnd/>
            <a:tailEnd/>
          </a:ln>
          <a:effectLst/>
        </p:spPr>
        <p:txBody>
          <a:bodyPr>
            <a:spAutoFit/>
          </a:bodyPr>
          <a:lstStyle/>
          <a:p>
            <a:pPr>
              <a:spcBef>
                <a:spcPct val="50000"/>
              </a:spcBef>
            </a:pPr>
            <a:r>
              <a:rPr lang="zh-CN" altLang="en-US" sz="2000" b="1" dirty="0" smtClean="0">
                <a:solidFill>
                  <a:srgbClr val="0000FF"/>
                </a:solidFill>
                <a:latin typeface="Arial" pitchFamily="34" charset="0"/>
              </a:rPr>
              <a:t>插入</a:t>
            </a:r>
            <a:r>
              <a:rPr lang="en-US" altLang="zh-CN" sz="2000" b="1" dirty="0" smtClean="0">
                <a:latin typeface="Arial" pitchFamily="34" charset="0"/>
              </a:rPr>
              <a:t> </a:t>
            </a:r>
            <a:r>
              <a:rPr lang="en-US" altLang="zh-CN" sz="2000" b="1" dirty="0">
                <a:latin typeface="Arial" pitchFamily="34" charset="0"/>
              </a:rPr>
              <a:t>— </a:t>
            </a:r>
            <a:r>
              <a:rPr lang="zh-CN" altLang="en-US" sz="2000" b="1" dirty="0" smtClean="0">
                <a:latin typeface="Arial" pitchFamily="34" charset="0"/>
              </a:rPr>
              <a:t>元素总是插入尾部</a:t>
            </a:r>
            <a:r>
              <a:rPr lang="en-US" altLang="zh-CN" sz="2000" b="1" dirty="0" smtClean="0">
                <a:latin typeface="Arial" pitchFamily="34" charset="0"/>
              </a:rPr>
              <a:t>                         ~ </a:t>
            </a:r>
            <a:r>
              <a:rPr lang="en-US" altLang="zh-CN" sz="2000" b="1" dirty="0" smtClean="0">
                <a:sym typeface="Symbol" pitchFamily="18" charset="2"/>
              </a:rPr>
              <a:t>O </a:t>
            </a:r>
            <a:r>
              <a:rPr lang="en-US" altLang="zh-CN" sz="2000" b="1" dirty="0" smtClean="0">
                <a:sym typeface="Symbol" pitchFamily="18" charset="2"/>
              </a:rPr>
              <a:t>( </a:t>
            </a:r>
            <a:r>
              <a:rPr lang="en-US" altLang="zh-CN" sz="2000" b="1" dirty="0">
                <a:sym typeface="Symbol" pitchFamily="18" charset="2"/>
              </a:rPr>
              <a:t>1 )</a:t>
            </a:r>
          </a:p>
          <a:p>
            <a:r>
              <a:rPr lang="zh-CN" altLang="en-US" sz="2000" b="1" dirty="0" smtClean="0">
                <a:solidFill>
                  <a:srgbClr val="0000FF"/>
                </a:solidFill>
                <a:latin typeface="Arial" pitchFamily="34" charset="0"/>
              </a:rPr>
              <a:t>删除</a:t>
            </a:r>
            <a:r>
              <a:rPr lang="en-US" altLang="zh-CN" sz="2000" b="1" dirty="0" smtClean="0">
                <a:latin typeface="Arial" pitchFamily="34" charset="0"/>
              </a:rPr>
              <a:t> </a:t>
            </a:r>
            <a:r>
              <a:rPr lang="en-US" altLang="zh-CN" sz="2000" b="1" dirty="0">
                <a:latin typeface="Arial" pitchFamily="34" charset="0"/>
              </a:rPr>
              <a:t>— </a:t>
            </a:r>
            <a:r>
              <a:rPr lang="zh-CN" altLang="en-US" sz="2000" b="1" dirty="0" smtClean="0">
                <a:latin typeface="Arial" pitchFamily="34" charset="0"/>
              </a:rPr>
              <a:t>查找</a:t>
            </a:r>
            <a:r>
              <a:rPr lang="zh-CN" altLang="en-US" sz="2000" b="1" dirty="0" smtClean="0">
                <a:latin typeface="Arial" pitchFamily="34" charset="0"/>
              </a:rPr>
              <a:t>最大关键字</a:t>
            </a:r>
            <a:r>
              <a:rPr lang="en-US" altLang="zh-CN" sz="2000" b="1" dirty="0" smtClean="0">
                <a:latin typeface="Arial" pitchFamily="34" charset="0"/>
              </a:rPr>
              <a:t>                             </a:t>
            </a:r>
            <a:r>
              <a:rPr lang="en-US" altLang="zh-CN" sz="2000" b="1" dirty="0" smtClean="0">
                <a:latin typeface="Arial" pitchFamily="34" charset="0"/>
              </a:rPr>
              <a:t>~ </a:t>
            </a:r>
            <a:r>
              <a:rPr lang="en-US" altLang="zh-CN" sz="2000" b="1" dirty="0" smtClean="0">
                <a:sym typeface="Symbol" pitchFamily="18" charset="2"/>
              </a:rPr>
              <a:t>O </a:t>
            </a:r>
            <a:r>
              <a:rPr lang="en-US" altLang="zh-CN" sz="2000" b="1" dirty="0" smtClean="0">
                <a:sym typeface="Symbol" pitchFamily="18" charset="2"/>
              </a:rPr>
              <a:t>( </a:t>
            </a:r>
            <a:r>
              <a:rPr lang="en-US" altLang="zh-CN" sz="2000" b="1" i="1" dirty="0">
                <a:sym typeface="Symbol" pitchFamily="18" charset="2"/>
              </a:rPr>
              <a:t>n</a:t>
            </a:r>
            <a:r>
              <a:rPr lang="en-US" altLang="zh-CN" sz="2000" b="1" dirty="0">
                <a:sym typeface="Symbol" pitchFamily="18" charset="2"/>
              </a:rPr>
              <a:t> )</a:t>
            </a:r>
          </a:p>
          <a:p>
            <a:r>
              <a:rPr lang="en-US" altLang="zh-CN" sz="2000" b="1" dirty="0">
                <a:latin typeface="Arial" pitchFamily="34" charset="0"/>
                <a:sym typeface="Symbol" pitchFamily="18" charset="2"/>
              </a:rPr>
              <a:t>             </a:t>
            </a:r>
            <a:r>
              <a:rPr lang="zh-CN" altLang="en-US" sz="2000" b="1" dirty="0" smtClean="0">
                <a:latin typeface="Arial" pitchFamily="34" charset="0"/>
                <a:sym typeface="Symbol" pitchFamily="18" charset="2"/>
              </a:rPr>
              <a:t>从</a:t>
            </a:r>
            <a:r>
              <a:rPr lang="zh-CN" altLang="en-US" sz="2000" b="1" dirty="0" smtClean="0">
                <a:latin typeface="Arial" pitchFamily="34" charset="0"/>
                <a:sym typeface="Symbol" pitchFamily="18" charset="2"/>
              </a:rPr>
              <a:t>数组中删去需要移动元素</a:t>
            </a:r>
            <a:r>
              <a:rPr lang="en-US" altLang="zh-CN" sz="2000" b="1" dirty="0" smtClean="0">
                <a:latin typeface="Arial" pitchFamily="34" charset="0"/>
                <a:sym typeface="Symbol" pitchFamily="18" charset="2"/>
              </a:rPr>
              <a:t>     </a:t>
            </a:r>
            <a:r>
              <a:rPr lang="en-US" altLang="zh-CN" sz="2000" b="1" dirty="0" smtClean="0">
                <a:latin typeface="Arial" pitchFamily="34" charset="0"/>
                <a:sym typeface="Symbol" pitchFamily="18" charset="2"/>
              </a:rPr>
              <a:t>      </a:t>
            </a:r>
            <a:r>
              <a:rPr lang="en-US" altLang="zh-CN" sz="2000" b="1" dirty="0" smtClean="0">
                <a:latin typeface="Arial" pitchFamily="34" charset="0"/>
              </a:rPr>
              <a:t>~  </a:t>
            </a:r>
            <a:r>
              <a:rPr lang="en-US" altLang="zh-CN" sz="2000" b="1" dirty="0">
                <a:sym typeface="Symbol" pitchFamily="18" charset="2"/>
              </a:rPr>
              <a:t>O( </a:t>
            </a:r>
            <a:r>
              <a:rPr lang="en-US" altLang="zh-CN" sz="2000" b="1" i="1" dirty="0">
                <a:sym typeface="Symbol" pitchFamily="18" charset="2"/>
              </a:rPr>
              <a:t>n</a:t>
            </a:r>
            <a:r>
              <a:rPr lang="en-US" altLang="zh-CN" sz="2000" b="1" dirty="0">
                <a:sym typeface="Symbol" pitchFamily="18" charset="2"/>
              </a:rPr>
              <a:t> )</a:t>
            </a:r>
          </a:p>
        </p:txBody>
      </p:sp>
      <p:sp>
        <p:nvSpPr>
          <p:cNvPr id="4" name="Text Box 5"/>
          <p:cNvSpPr txBox="1">
            <a:spLocks noChangeArrowheads="1"/>
          </p:cNvSpPr>
          <p:nvPr/>
        </p:nvSpPr>
        <p:spPr bwMode="auto">
          <a:xfrm>
            <a:off x="457200" y="2163567"/>
            <a:ext cx="2133600" cy="461665"/>
          </a:xfrm>
          <a:prstGeom prst="rect">
            <a:avLst/>
          </a:prstGeom>
          <a:noFill/>
          <a:ln w="25400">
            <a:noFill/>
            <a:miter lim="800000"/>
            <a:headEnd/>
            <a:tailEnd/>
          </a:ln>
          <a:effectLst/>
        </p:spPr>
        <p:txBody>
          <a:bodyPr>
            <a:spAutoFit/>
          </a:bodyPr>
          <a:lstStyle/>
          <a:p>
            <a:pPr>
              <a:spcBef>
                <a:spcPct val="50000"/>
              </a:spcBef>
            </a:pPr>
            <a:r>
              <a:rPr lang="en-US" altLang="zh-CN" sz="2400" b="1" dirty="0">
                <a:solidFill>
                  <a:srgbClr val="0070C0"/>
                </a:solidFill>
                <a:sym typeface="Wingdings" pitchFamily="2" charset="2"/>
              </a:rPr>
              <a:t>  </a:t>
            </a:r>
            <a:r>
              <a:rPr lang="zh-CN" altLang="en-US" sz="2400" b="1" dirty="0">
                <a:solidFill>
                  <a:srgbClr val="0070C0"/>
                </a:solidFill>
                <a:sym typeface="Wingdings" pitchFamily="2" charset="2"/>
              </a:rPr>
              <a:t>链表</a:t>
            </a:r>
            <a:r>
              <a:rPr lang="en-US" altLang="zh-CN" sz="2400" b="1" dirty="0">
                <a:solidFill>
                  <a:srgbClr val="0070C0"/>
                </a:solidFill>
                <a:sym typeface="Wingdings" pitchFamily="2" charset="2"/>
              </a:rPr>
              <a:t>:</a:t>
            </a:r>
            <a:endParaRPr lang="en-US" altLang="zh-CN" sz="2400" b="1" dirty="0">
              <a:solidFill>
                <a:srgbClr val="0070C0"/>
              </a:solidFill>
            </a:endParaRPr>
          </a:p>
        </p:txBody>
      </p:sp>
      <p:sp>
        <p:nvSpPr>
          <p:cNvPr id="5" name="Text Box 6"/>
          <p:cNvSpPr txBox="1">
            <a:spLocks noChangeArrowheads="1"/>
          </p:cNvSpPr>
          <p:nvPr/>
        </p:nvSpPr>
        <p:spPr bwMode="auto">
          <a:xfrm>
            <a:off x="1295400" y="2643059"/>
            <a:ext cx="6491310" cy="1015663"/>
          </a:xfrm>
          <a:prstGeom prst="rect">
            <a:avLst/>
          </a:prstGeom>
          <a:noFill/>
          <a:ln w="25400">
            <a:noFill/>
            <a:miter lim="800000"/>
            <a:headEnd/>
            <a:tailEnd/>
          </a:ln>
          <a:effectLst/>
        </p:spPr>
        <p:txBody>
          <a:bodyPr wrap="square">
            <a:spAutoFit/>
          </a:bodyPr>
          <a:lstStyle/>
          <a:p>
            <a:pPr>
              <a:spcBef>
                <a:spcPct val="50000"/>
              </a:spcBef>
            </a:pPr>
            <a:r>
              <a:rPr lang="zh-CN" altLang="en-US" sz="2000" b="1" dirty="0" smtClean="0">
                <a:solidFill>
                  <a:srgbClr val="0000FF"/>
                </a:solidFill>
                <a:latin typeface="Arial" pitchFamily="34" charset="0"/>
              </a:rPr>
              <a:t>插入 </a:t>
            </a:r>
            <a:r>
              <a:rPr lang="en-US" altLang="zh-CN" sz="2000" b="1" dirty="0" smtClean="0">
                <a:latin typeface="Arial" pitchFamily="34" charset="0"/>
              </a:rPr>
              <a:t>— </a:t>
            </a:r>
            <a:r>
              <a:rPr lang="zh-CN" altLang="en-US" sz="2000" b="1" dirty="0" smtClean="0">
                <a:latin typeface="Arial" pitchFamily="34" charset="0"/>
              </a:rPr>
              <a:t>元素总是插入链表的头部</a:t>
            </a:r>
            <a:r>
              <a:rPr lang="en-US" altLang="zh-CN" sz="2000" b="1" dirty="0" smtClean="0">
                <a:latin typeface="Arial" pitchFamily="34" charset="0"/>
              </a:rPr>
              <a:t>           ~ </a:t>
            </a:r>
            <a:r>
              <a:rPr lang="en-US" altLang="zh-CN" sz="2000" b="1" dirty="0">
                <a:sym typeface="Symbol" pitchFamily="18" charset="2"/>
              </a:rPr>
              <a:t>O </a:t>
            </a:r>
            <a:r>
              <a:rPr lang="en-US" altLang="zh-CN" sz="2000" b="1" dirty="0">
                <a:sym typeface="Symbol" pitchFamily="18" charset="2"/>
              </a:rPr>
              <a:t>( 1 )</a:t>
            </a:r>
          </a:p>
          <a:p>
            <a:r>
              <a:rPr lang="zh-CN" altLang="en-US" sz="2000" b="1" dirty="0" smtClean="0">
                <a:solidFill>
                  <a:srgbClr val="0000FF"/>
                </a:solidFill>
                <a:latin typeface="Arial" pitchFamily="34" charset="0"/>
              </a:rPr>
              <a:t>删除 </a:t>
            </a:r>
            <a:r>
              <a:rPr lang="en-US" altLang="zh-CN" sz="2000" b="1" dirty="0" smtClean="0">
                <a:latin typeface="Arial" pitchFamily="34" charset="0"/>
              </a:rPr>
              <a:t>— </a:t>
            </a:r>
            <a:r>
              <a:rPr lang="zh-CN" altLang="en-US" sz="2000" b="1" dirty="0" smtClean="0">
                <a:latin typeface="Arial" pitchFamily="34" charset="0"/>
              </a:rPr>
              <a:t>查找</a:t>
            </a:r>
            <a:r>
              <a:rPr lang="zh-CN" altLang="en-US" sz="2000" b="1" dirty="0" smtClean="0">
                <a:latin typeface="Arial" pitchFamily="34" charset="0"/>
              </a:rPr>
              <a:t>最大关键字                  </a:t>
            </a:r>
            <a:r>
              <a:rPr lang="en-US" altLang="zh-CN" sz="2000" b="1" dirty="0" smtClean="0">
                <a:latin typeface="Arial" pitchFamily="34" charset="0"/>
              </a:rPr>
              <a:t>        </a:t>
            </a:r>
            <a:r>
              <a:rPr lang="en-US" altLang="zh-CN" sz="2000" b="1" dirty="0" smtClean="0">
                <a:latin typeface="Arial" pitchFamily="34" charset="0"/>
              </a:rPr>
              <a:t>~ </a:t>
            </a:r>
            <a:r>
              <a:rPr lang="en-US" altLang="zh-CN" sz="2000" b="1" dirty="0">
                <a:sym typeface="Symbol" pitchFamily="18" charset="2"/>
              </a:rPr>
              <a:t>O </a:t>
            </a:r>
            <a:r>
              <a:rPr lang="en-US" altLang="zh-CN" sz="2000" b="1" dirty="0">
                <a:sym typeface="Symbol" pitchFamily="18" charset="2"/>
              </a:rPr>
              <a:t>( </a:t>
            </a:r>
            <a:r>
              <a:rPr lang="en-US" altLang="zh-CN" sz="2000" b="1" i="1" dirty="0">
                <a:sym typeface="Symbol" pitchFamily="18" charset="2"/>
              </a:rPr>
              <a:t>n</a:t>
            </a:r>
            <a:r>
              <a:rPr lang="en-US" altLang="zh-CN" sz="2000" b="1" dirty="0">
                <a:sym typeface="Symbol" pitchFamily="18" charset="2"/>
              </a:rPr>
              <a:t> )</a:t>
            </a:r>
          </a:p>
          <a:p>
            <a:r>
              <a:rPr lang="en-US" altLang="zh-CN" sz="2000" b="1" dirty="0" smtClean="0">
                <a:latin typeface="Arial" pitchFamily="34" charset="0"/>
                <a:sym typeface="Symbol" pitchFamily="18" charset="2"/>
              </a:rPr>
              <a:t>                      </a:t>
            </a:r>
            <a:r>
              <a:rPr lang="zh-CN" altLang="en-US" sz="2000" b="1" dirty="0" smtClean="0">
                <a:latin typeface="Arial" pitchFamily="34" charset="0"/>
                <a:sym typeface="Symbol" pitchFamily="18" charset="2"/>
              </a:rPr>
              <a:t>删去结点                             </a:t>
            </a:r>
            <a:r>
              <a:rPr lang="en-US" altLang="zh-CN" sz="2000" b="1" dirty="0" smtClean="0">
                <a:latin typeface="Arial" pitchFamily="34" charset="0"/>
              </a:rPr>
              <a:t>~ </a:t>
            </a:r>
            <a:r>
              <a:rPr lang="en-US" altLang="zh-CN" sz="2000" b="1" dirty="0" smtClean="0">
                <a:sym typeface="Symbol" pitchFamily="18" charset="2"/>
              </a:rPr>
              <a:t>O ( </a:t>
            </a:r>
            <a:r>
              <a:rPr lang="en-US" altLang="zh-CN" sz="2000" b="1" dirty="0" smtClean="0">
                <a:sym typeface="Symbol" pitchFamily="18" charset="2"/>
              </a:rPr>
              <a:t>1 )</a:t>
            </a:r>
            <a:endParaRPr lang="en-US" altLang="zh-CN" sz="2000" b="1" dirty="0">
              <a:sym typeface="Symbol" pitchFamily="18" charset="2"/>
            </a:endParaRPr>
          </a:p>
        </p:txBody>
      </p:sp>
      <p:sp>
        <p:nvSpPr>
          <p:cNvPr id="6" name="Text Box 7"/>
          <p:cNvSpPr txBox="1">
            <a:spLocks noChangeArrowheads="1"/>
          </p:cNvSpPr>
          <p:nvPr/>
        </p:nvSpPr>
        <p:spPr bwMode="auto">
          <a:xfrm>
            <a:off x="457200" y="3489510"/>
            <a:ext cx="2667000" cy="461665"/>
          </a:xfrm>
          <a:prstGeom prst="rect">
            <a:avLst/>
          </a:prstGeom>
          <a:noFill/>
          <a:ln w="25400">
            <a:noFill/>
            <a:miter lim="800000"/>
            <a:headEnd/>
            <a:tailEnd/>
          </a:ln>
          <a:effectLst/>
        </p:spPr>
        <p:txBody>
          <a:bodyPr>
            <a:spAutoFit/>
          </a:bodyPr>
          <a:lstStyle/>
          <a:p>
            <a:pPr>
              <a:spcBef>
                <a:spcPct val="50000"/>
              </a:spcBef>
            </a:pPr>
            <a:r>
              <a:rPr lang="en-US" altLang="zh-CN" sz="2400" b="1" dirty="0">
                <a:solidFill>
                  <a:srgbClr val="0070C0"/>
                </a:solidFill>
                <a:sym typeface="Wingdings" pitchFamily="2" charset="2"/>
              </a:rPr>
              <a:t>  </a:t>
            </a:r>
            <a:r>
              <a:rPr lang="zh-CN" altLang="en-US" sz="2400" b="1" dirty="0">
                <a:solidFill>
                  <a:srgbClr val="0070C0"/>
                </a:solidFill>
                <a:sym typeface="Wingdings" pitchFamily="2" charset="2"/>
              </a:rPr>
              <a:t>有序数组</a:t>
            </a:r>
            <a:r>
              <a:rPr lang="en-US" altLang="zh-CN" sz="2400" b="1" dirty="0">
                <a:solidFill>
                  <a:srgbClr val="0070C0"/>
                </a:solidFill>
                <a:sym typeface="Wingdings" pitchFamily="2" charset="2"/>
              </a:rPr>
              <a:t>:</a:t>
            </a:r>
            <a:endParaRPr lang="en-US" altLang="zh-CN" sz="2400" b="1" dirty="0">
              <a:solidFill>
                <a:srgbClr val="0070C0"/>
              </a:solidFill>
            </a:endParaRPr>
          </a:p>
        </p:txBody>
      </p:sp>
      <p:sp>
        <p:nvSpPr>
          <p:cNvPr id="7" name="Text Box 8"/>
          <p:cNvSpPr txBox="1">
            <a:spLocks noChangeArrowheads="1"/>
          </p:cNvSpPr>
          <p:nvPr/>
        </p:nvSpPr>
        <p:spPr bwMode="auto">
          <a:xfrm>
            <a:off x="1295400" y="3884894"/>
            <a:ext cx="7391400" cy="1015663"/>
          </a:xfrm>
          <a:prstGeom prst="rect">
            <a:avLst/>
          </a:prstGeom>
          <a:noFill/>
          <a:ln w="25400">
            <a:noFill/>
            <a:miter lim="800000"/>
            <a:headEnd/>
            <a:tailEnd/>
          </a:ln>
          <a:effectLst/>
        </p:spPr>
        <p:txBody>
          <a:bodyPr>
            <a:spAutoFit/>
          </a:bodyPr>
          <a:lstStyle/>
          <a:p>
            <a:r>
              <a:rPr lang="zh-CN" altLang="en-US" sz="2000" b="1" dirty="0" smtClean="0">
                <a:solidFill>
                  <a:srgbClr val="0000FF"/>
                </a:solidFill>
                <a:latin typeface="Arial" pitchFamily="34" charset="0"/>
              </a:rPr>
              <a:t>插入  </a:t>
            </a:r>
            <a:r>
              <a:rPr lang="en-US" altLang="zh-CN" sz="2000" b="1" dirty="0" smtClean="0">
                <a:latin typeface="Arial" pitchFamily="34" charset="0"/>
              </a:rPr>
              <a:t>—  </a:t>
            </a:r>
            <a:r>
              <a:rPr lang="zh-CN" altLang="en-US" sz="2000" b="1" dirty="0" smtClean="0">
                <a:latin typeface="Arial" pitchFamily="34" charset="0"/>
              </a:rPr>
              <a:t>找到合适的位置                     </a:t>
            </a:r>
            <a:r>
              <a:rPr lang="en-US" altLang="zh-CN" sz="2000" b="1" dirty="0" smtClean="0">
                <a:latin typeface="Arial" pitchFamily="34" charset="0"/>
              </a:rPr>
              <a:t>~  </a:t>
            </a:r>
            <a:r>
              <a:rPr lang="en-US" altLang="zh-CN" sz="2000" b="1" dirty="0">
                <a:sym typeface="Symbol" pitchFamily="18" charset="2"/>
              </a:rPr>
              <a:t>O( </a:t>
            </a:r>
            <a:r>
              <a:rPr lang="en-US" altLang="zh-CN" sz="2000" b="1" i="1" dirty="0">
                <a:sym typeface="Symbol" pitchFamily="18" charset="2"/>
              </a:rPr>
              <a:t>n</a:t>
            </a:r>
            <a:r>
              <a:rPr lang="en-US" altLang="zh-CN" sz="2000" b="1" dirty="0">
                <a:sym typeface="Symbol" pitchFamily="18" charset="2"/>
              </a:rPr>
              <a:t> </a:t>
            </a:r>
            <a:r>
              <a:rPr lang="en-US" altLang="zh-CN" sz="2000" b="1" dirty="0" smtClean="0">
                <a:sym typeface="Symbol" pitchFamily="18" charset="2"/>
              </a:rPr>
              <a:t>) </a:t>
            </a:r>
            <a:r>
              <a:rPr lang="zh-CN" altLang="en-US" sz="2000" b="1" dirty="0" smtClean="0">
                <a:sym typeface="Symbol" pitchFamily="18" charset="2"/>
              </a:rPr>
              <a:t>或 </a:t>
            </a:r>
            <a:r>
              <a:rPr lang="en-US" altLang="zh-CN" sz="2000" b="1" dirty="0" smtClean="0">
                <a:sym typeface="Symbol" pitchFamily="18" charset="2"/>
              </a:rPr>
              <a:t>O(log</a:t>
            </a:r>
            <a:r>
              <a:rPr lang="en-US" altLang="zh-CN" sz="2000" b="1" baseline="-25000" dirty="0" smtClean="0">
                <a:sym typeface="Symbol" pitchFamily="18" charset="2"/>
              </a:rPr>
              <a:t>2</a:t>
            </a:r>
            <a:r>
              <a:rPr lang="en-US" altLang="zh-CN" sz="2000" b="1" dirty="0" smtClean="0">
                <a:sym typeface="Symbol" pitchFamily="18" charset="2"/>
              </a:rPr>
              <a:t> </a:t>
            </a:r>
            <a:r>
              <a:rPr lang="en-US" altLang="zh-CN" sz="2000" b="1" i="1" dirty="0" smtClean="0">
                <a:sym typeface="Symbol" pitchFamily="18" charset="2"/>
              </a:rPr>
              <a:t>n</a:t>
            </a:r>
            <a:r>
              <a:rPr lang="en-US" altLang="zh-CN" sz="2000" b="1" dirty="0" smtClean="0">
                <a:sym typeface="Symbol" pitchFamily="18" charset="2"/>
              </a:rPr>
              <a:t> )</a:t>
            </a:r>
            <a:endParaRPr lang="en-US" altLang="zh-CN" sz="2000" b="1" dirty="0">
              <a:sym typeface="Symbol" pitchFamily="18" charset="2"/>
            </a:endParaRPr>
          </a:p>
          <a:p>
            <a:r>
              <a:rPr lang="en-US" altLang="zh-CN" sz="2000" b="1" dirty="0">
                <a:latin typeface="Arial" pitchFamily="34" charset="0"/>
                <a:sym typeface="Symbol" pitchFamily="18" charset="2"/>
              </a:rPr>
              <a:t>               </a:t>
            </a:r>
            <a:r>
              <a:rPr lang="zh-CN" altLang="en-US" sz="2000" b="1" dirty="0" smtClean="0">
                <a:latin typeface="Arial" pitchFamily="34" charset="0"/>
                <a:sym typeface="Symbol" pitchFamily="18" charset="2"/>
              </a:rPr>
              <a:t>移动</a:t>
            </a:r>
            <a:r>
              <a:rPr lang="zh-CN" altLang="en-US" sz="2000" b="1" dirty="0" smtClean="0">
                <a:latin typeface="Arial" pitchFamily="34" charset="0"/>
                <a:sym typeface="Symbol" pitchFamily="18" charset="2"/>
              </a:rPr>
              <a:t>元素并插入              </a:t>
            </a:r>
            <a:r>
              <a:rPr lang="zh-CN" altLang="en-US" sz="2000" b="1" dirty="0" smtClean="0">
                <a:latin typeface="Arial" pitchFamily="34" charset="0"/>
                <a:sym typeface="Symbol" pitchFamily="18" charset="2"/>
              </a:rPr>
              <a:t>          </a:t>
            </a:r>
            <a:r>
              <a:rPr lang="en-US" altLang="zh-CN" sz="2000" b="1" dirty="0" smtClean="0">
                <a:latin typeface="Arial" pitchFamily="34" charset="0"/>
              </a:rPr>
              <a:t>~  </a:t>
            </a:r>
            <a:r>
              <a:rPr lang="en-US" altLang="zh-CN" sz="2000" b="1" dirty="0">
                <a:sym typeface="Symbol" pitchFamily="18" charset="2"/>
              </a:rPr>
              <a:t>O( </a:t>
            </a:r>
            <a:r>
              <a:rPr lang="en-US" altLang="zh-CN" sz="2000" b="1" i="1" dirty="0">
                <a:sym typeface="Symbol" pitchFamily="18" charset="2"/>
              </a:rPr>
              <a:t>n</a:t>
            </a:r>
            <a:r>
              <a:rPr lang="en-US" altLang="zh-CN" sz="2000" b="1" dirty="0">
                <a:sym typeface="Symbol" pitchFamily="18" charset="2"/>
              </a:rPr>
              <a:t> )</a:t>
            </a:r>
          </a:p>
          <a:p>
            <a:r>
              <a:rPr lang="zh-CN" altLang="en-US" sz="2000" b="1" dirty="0" smtClean="0">
                <a:solidFill>
                  <a:srgbClr val="0000FF"/>
                </a:solidFill>
                <a:latin typeface="Arial" pitchFamily="34" charset="0"/>
              </a:rPr>
              <a:t>删除  </a:t>
            </a:r>
            <a:r>
              <a:rPr lang="en-US" altLang="zh-CN" sz="2000" b="1" dirty="0" smtClean="0">
                <a:latin typeface="Arial" pitchFamily="34" charset="0"/>
              </a:rPr>
              <a:t>—  </a:t>
            </a:r>
            <a:r>
              <a:rPr lang="zh-CN" altLang="en-US" sz="2000" b="1" dirty="0" smtClean="0">
                <a:latin typeface="Arial" pitchFamily="34" charset="0"/>
              </a:rPr>
              <a:t>删去最后一个元素                  </a:t>
            </a:r>
            <a:r>
              <a:rPr lang="zh-CN" altLang="en-US" sz="2000" b="1" dirty="0" smtClean="0">
                <a:latin typeface="Arial" pitchFamily="34" charset="0"/>
              </a:rPr>
              <a:t>   </a:t>
            </a:r>
            <a:r>
              <a:rPr lang="en-US" altLang="zh-CN" sz="2000" b="1" dirty="0" smtClean="0">
                <a:latin typeface="Arial" pitchFamily="34" charset="0"/>
              </a:rPr>
              <a:t>~ </a:t>
            </a:r>
            <a:r>
              <a:rPr lang="en-US" altLang="zh-CN" sz="2000" b="1" dirty="0" smtClean="0">
                <a:sym typeface="Symbol" pitchFamily="18" charset="2"/>
              </a:rPr>
              <a:t>O </a:t>
            </a:r>
            <a:r>
              <a:rPr lang="en-US" altLang="zh-CN" sz="2000" b="1" dirty="0" smtClean="0">
                <a:sym typeface="Symbol" pitchFamily="18" charset="2"/>
              </a:rPr>
              <a:t>( </a:t>
            </a:r>
            <a:r>
              <a:rPr lang="en-US" altLang="zh-CN" sz="2000" b="1" dirty="0">
                <a:sym typeface="Symbol" pitchFamily="18" charset="2"/>
              </a:rPr>
              <a:t>1 )</a:t>
            </a:r>
          </a:p>
        </p:txBody>
      </p:sp>
      <p:sp>
        <p:nvSpPr>
          <p:cNvPr id="8" name="Text Box 9"/>
          <p:cNvSpPr txBox="1">
            <a:spLocks noChangeArrowheads="1"/>
          </p:cNvSpPr>
          <p:nvPr/>
        </p:nvSpPr>
        <p:spPr bwMode="auto">
          <a:xfrm>
            <a:off x="457200" y="4984665"/>
            <a:ext cx="3200400" cy="461665"/>
          </a:xfrm>
          <a:prstGeom prst="rect">
            <a:avLst/>
          </a:prstGeom>
          <a:noFill/>
          <a:ln w="25400">
            <a:noFill/>
            <a:miter lim="800000"/>
            <a:headEnd/>
            <a:tailEnd/>
          </a:ln>
          <a:effectLst/>
        </p:spPr>
        <p:txBody>
          <a:bodyPr>
            <a:spAutoFit/>
          </a:bodyPr>
          <a:lstStyle/>
          <a:p>
            <a:pPr>
              <a:spcBef>
                <a:spcPct val="50000"/>
              </a:spcBef>
            </a:pPr>
            <a:r>
              <a:rPr lang="en-US" altLang="zh-CN" sz="2400" b="1" dirty="0">
                <a:solidFill>
                  <a:srgbClr val="0070C0"/>
                </a:solidFill>
                <a:sym typeface="Wingdings" pitchFamily="2" charset="2"/>
              </a:rPr>
              <a:t>  </a:t>
            </a:r>
            <a:r>
              <a:rPr lang="zh-CN" altLang="en-US" sz="2400" b="1" dirty="0">
                <a:solidFill>
                  <a:srgbClr val="0070C0"/>
                </a:solidFill>
                <a:sym typeface="Wingdings" pitchFamily="2" charset="2"/>
              </a:rPr>
              <a:t>有序链表</a:t>
            </a:r>
            <a:r>
              <a:rPr lang="en-US" altLang="zh-CN" sz="2400" b="1" dirty="0">
                <a:solidFill>
                  <a:srgbClr val="0070C0"/>
                </a:solidFill>
                <a:sym typeface="Wingdings" pitchFamily="2" charset="2"/>
              </a:rPr>
              <a:t>:</a:t>
            </a:r>
            <a:endParaRPr lang="en-US" altLang="zh-CN" sz="2400" b="1" dirty="0">
              <a:solidFill>
                <a:srgbClr val="0070C0"/>
              </a:solidFill>
            </a:endParaRPr>
          </a:p>
        </p:txBody>
      </p:sp>
      <p:sp>
        <p:nvSpPr>
          <p:cNvPr id="9" name="Text Box 10"/>
          <p:cNvSpPr txBox="1">
            <a:spLocks noChangeArrowheads="1"/>
          </p:cNvSpPr>
          <p:nvPr/>
        </p:nvSpPr>
        <p:spPr bwMode="auto">
          <a:xfrm>
            <a:off x="1299902" y="5466961"/>
            <a:ext cx="7391400" cy="1015663"/>
          </a:xfrm>
          <a:prstGeom prst="rect">
            <a:avLst/>
          </a:prstGeom>
          <a:noFill/>
          <a:ln w="25400">
            <a:noFill/>
            <a:miter lim="800000"/>
            <a:headEnd/>
            <a:tailEnd/>
          </a:ln>
          <a:effectLst/>
        </p:spPr>
        <p:txBody>
          <a:bodyPr>
            <a:spAutoFit/>
          </a:bodyPr>
          <a:lstStyle/>
          <a:p>
            <a:r>
              <a:rPr lang="zh-CN" altLang="en-US" sz="2000" b="1" dirty="0" smtClean="0">
                <a:solidFill>
                  <a:srgbClr val="0000FF"/>
                </a:solidFill>
                <a:latin typeface="Arial" pitchFamily="34" charset="0"/>
              </a:rPr>
              <a:t>插入 </a:t>
            </a:r>
            <a:r>
              <a:rPr lang="en-US" altLang="zh-CN" sz="2000" b="1" dirty="0" smtClean="0">
                <a:latin typeface="Arial" pitchFamily="34" charset="0"/>
              </a:rPr>
              <a:t>—  </a:t>
            </a:r>
            <a:r>
              <a:rPr lang="zh-CN" altLang="en-US" sz="2000" b="1" dirty="0" smtClean="0">
                <a:latin typeface="Arial" pitchFamily="34" charset="0"/>
              </a:rPr>
              <a:t>找到合适的位置                  </a:t>
            </a:r>
            <a:r>
              <a:rPr lang="zh-CN" altLang="en-US" sz="2000" b="1" dirty="0" smtClean="0">
                <a:latin typeface="Arial" pitchFamily="34" charset="0"/>
              </a:rPr>
              <a:t>      </a:t>
            </a:r>
            <a:r>
              <a:rPr lang="en-US" altLang="zh-CN" sz="2000" b="1" dirty="0" smtClean="0">
                <a:latin typeface="Arial" pitchFamily="34" charset="0"/>
              </a:rPr>
              <a:t>~  </a:t>
            </a:r>
            <a:r>
              <a:rPr lang="en-US" altLang="zh-CN" sz="2000" b="1" dirty="0">
                <a:sym typeface="Symbol" pitchFamily="18" charset="2"/>
              </a:rPr>
              <a:t>O( </a:t>
            </a:r>
            <a:r>
              <a:rPr lang="en-US" altLang="zh-CN" sz="2000" b="1" i="1" dirty="0">
                <a:sym typeface="Symbol" pitchFamily="18" charset="2"/>
              </a:rPr>
              <a:t>n</a:t>
            </a:r>
            <a:r>
              <a:rPr lang="en-US" altLang="zh-CN" sz="2000" b="1" dirty="0">
                <a:sym typeface="Symbol" pitchFamily="18" charset="2"/>
              </a:rPr>
              <a:t> )</a:t>
            </a:r>
          </a:p>
          <a:p>
            <a:r>
              <a:rPr lang="en-US" altLang="zh-CN" sz="2000" b="1" dirty="0">
                <a:latin typeface="Arial" pitchFamily="34" charset="0"/>
                <a:sym typeface="Symbol" pitchFamily="18" charset="2"/>
              </a:rPr>
              <a:t>                     </a:t>
            </a:r>
            <a:r>
              <a:rPr lang="zh-CN" altLang="en-US" sz="2000" b="1" dirty="0" smtClean="0">
                <a:latin typeface="Arial" pitchFamily="34" charset="0"/>
                <a:sym typeface="Symbol" pitchFamily="18" charset="2"/>
              </a:rPr>
              <a:t>插入元素                      </a:t>
            </a:r>
            <a:r>
              <a:rPr lang="zh-CN" altLang="en-US" sz="2000" b="1" dirty="0" smtClean="0">
                <a:latin typeface="Arial" pitchFamily="34" charset="0"/>
                <a:sym typeface="Symbol" pitchFamily="18" charset="2"/>
              </a:rPr>
              <a:t>      </a:t>
            </a:r>
            <a:r>
              <a:rPr lang="en-US" altLang="zh-CN" sz="2000" b="1" dirty="0" smtClean="0">
                <a:latin typeface="Arial" pitchFamily="34" charset="0"/>
              </a:rPr>
              <a:t>~ </a:t>
            </a:r>
            <a:r>
              <a:rPr lang="en-US" altLang="zh-CN" sz="2000" b="1" dirty="0" smtClean="0">
                <a:sym typeface="Symbol" pitchFamily="18" charset="2"/>
              </a:rPr>
              <a:t>O </a:t>
            </a:r>
            <a:r>
              <a:rPr lang="en-US" altLang="zh-CN" sz="2000" b="1" dirty="0" smtClean="0">
                <a:sym typeface="Symbol" pitchFamily="18" charset="2"/>
              </a:rPr>
              <a:t>( </a:t>
            </a:r>
            <a:r>
              <a:rPr lang="en-US" altLang="zh-CN" sz="2000" b="1" dirty="0">
                <a:sym typeface="Symbol" pitchFamily="18" charset="2"/>
              </a:rPr>
              <a:t>1 )</a:t>
            </a:r>
          </a:p>
          <a:p>
            <a:r>
              <a:rPr lang="zh-CN" altLang="en-US" sz="2000" b="1" dirty="0" smtClean="0">
                <a:solidFill>
                  <a:srgbClr val="0000FF"/>
                </a:solidFill>
                <a:latin typeface="Arial" pitchFamily="34" charset="0"/>
              </a:rPr>
              <a:t>删除 </a:t>
            </a:r>
            <a:r>
              <a:rPr lang="en-US" altLang="zh-CN" sz="2000" b="1" dirty="0" smtClean="0">
                <a:latin typeface="Arial" pitchFamily="34" charset="0"/>
              </a:rPr>
              <a:t>—  </a:t>
            </a:r>
            <a:r>
              <a:rPr lang="zh-CN" altLang="en-US" sz="2000" b="1" dirty="0" smtClean="0">
                <a:latin typeface="Arial" pitchFamily="34" charset="0"/>
              </a:rPr>
              <a:t>删除首元素或最后元素       </a:t>
            </a:r>
            <a:r>
              <a:rPr lang="zh-CN" altLang="en-US" sz="2000" b="1" dirty="0" smtClean="0">
                <a:latin typeface="Arial" pitchFamily="34" charset="0"/>
              </a:rPr>
              <a:t>      </a:t>
            </a:r>
            <a:r>
              <a:rPr lang="en-US" altLang="zh-CN" sz="2000" b="1" dirty="0" smtClean="0">
                <a:latin typeface="Arial" pitchFamily="34" charset="0"/>
              </a:rPr>
              <a:t>~ </a:t>
            </a:r>
            <a:r>
              <a:rPr lang="en-US" altLang="zh-CN" sz="2000" b="1" dirty="0" smtClean="0">
                <a:sym typeface="Symbol" pitchFamily="18" charset="2"/>
              </a:rPr>
              <a:t>O </a:t>
            </a:r>
            <a:r>
              <a:rPr lang="en-US" altLang="zh-CN" sz="2000" b="1" dirty="0" smtClean="0">
                <a:sym typeface="Symbol" pitchFamily="18" charset="2"/>
              </a:rPr>
              <a:t>( </a:t>
            </a:r>
            <a:r>
              <a:rPr lang="en-US" altLang="zh-CN" sz="2000" b="1" dirty="0">
                <a:sym typeface="Symbol" pitchFamily="18" charset="2"/>
              </a:rPr>
              <a:t>1 )</a:t>
            </a:r>
          </a:p>
        </p:txBody>
      </p:sp>
      <p:sp>
        <p:nvSpPr>
          <p:cNvPr id="10"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1" name="Text Box 2"/>
          <p:cNvSpPr txBox="1">
            <a:spLocks noChangeArrowheads="1"/>
          </p:cNvSpPr>
          <p:nvPr/>
        </p:nvSpPr>
        <p:spPr bwMode="auto">
          <a:xfrm>
            <a:off x="5658502"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§4.6.1  </a:t>
            </a:r>
            <a:r>
              <a:rPr kumimoji="1" lang="zh-CN" altLang="en-US" dirty="0" smtClean="0">
                <a:solidFill>
                  <a:srgbClr val="000000"/>
                </a:solidFill>
                <a:sym typeface="Webdings" pitchFamily="18" charset="2"/>
              </a:rPr>
              <a:t>堆及其操作</a:t>
            </a:r>
            <a:endParaRPr kumimoji="1" lang="en-US" altLang="zh-CN" dirty="0" smtClean="0">
              <a:solidFill>
                <a:srgbClr val="000000"/>
              </a:solidFill>
              <a:sym typeface="Webdings" pitchFamily="18" charset="2"/>
            </a:endParaRPr>
          </a:p>
        </p:txBody>
      </p:sp>
      <p:sp>
        <p:nvSpPr>
          <p:cNvPr id="12" name="矩形 11"/>
          <p:cNvSpPr/>
          <p:nvPr/>
        </p:nvSpPr>
        <p:spPr>
          <a:xfrm>
            <a:off x="500034" y="467005"/>
            <a:ext cx="6160198" cy="523220"/>
          </a:xfrm>
          <a:prstGeom prst="rect">
            <a:avLst/>
          </a:prstGeom>
        </p:spPr>
        <p:txBody>
          <a:bodyPr wrap="square">
            <a:spAutoFit/>
          </a:bodyPr>
          <a:lstStyle/>
          <a:p>
            <a:r>
              <a:rPr lang="en-US" altLang="zh-CN" sz="2800" b="1" dirty="0" smtClean="0">
                <a:solidFill>
                  <a:srgbClr val="0000FF"/>
                </a:solidFill>
                <a:sym typeface="Wingdings" pitchFamily="2" charset="2"/>
              </a:rPr>
              <a:t></a:t>
            </a:r>
            <a:r>
              <a:rPr lang="en-US" altLang="zh-CN" sz="2800" b="1" dirty="0" smtClean="0"/>
              <a:t>  </a:t>
            </a:r>
            <a:r>
              <a:rPr lang="zh-CN" altLang="en-US" sz="2800" b="1" dirty="0" smtClean="0"/>
              <a:t>若采用数组或链表实现优先队列 </a:t>
            </a:r>
            <a:endParaRPr lang="en-US" altLang="zh-CN"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8" presetClass="entr" presetSubtype="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Right)">
                                      <p:cBhvr>
                                        <p:cTn id="10" dur="500"/>
                                        <p:tgtEl>
                                          <p:spTgt spid="3"/>
                                        </p:tgtEl>
                                      </p:cBhvr>
                                    </p:animEffect>
                                  </p:childTnLst>
                                  <p:subTnLst>
                                    <p:audio>
                                      <p:cMediaNode>
                                        <p:cTn display="0" masterRel="sameClick">
                                          <p:stCondLst>
                                            <p:cond evt="begin" delay="0">
                                              <p:tn val="8"/>
                                            </p:cond>
                                          </p:stCondLst>
                                          <p:endCondLst>
                                            <p:cond evt="onStopAudio" delay="0">
                                              <p:tgtEl>
                                                <p:sldTgt/>
                                              </p:tgtEl>
                                            </p:cond>
                                          </p:endCondLst>
                                        </p:cTn>
                                        <p:tgtEl>
                                          <p:sndTgt r:embed="rId2" name="PROJCTOR.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par>
                          <p:cTn id="15" fill="hold">
                            <p:stCondLst>
                              <p:cond delay="500"/>
                            </p:stCondLst>
                            <p:childTnLst>
                              <p:par>
                                <p:cTn id="16" presetID="18" presetClass="entr" presetSubtype="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Right)">
                                      <p:cBhvr>
                                        <p:cTn id="18" dur="500"/>
                                        <p:tgtEl>
                                          <p:spTgt spid="5"/>
                                        </p:tgtEl>
                                      </p:cBhvr>
                                    </p:animEffect>
                                  </p:childTnLst>
                                  <p:subTnLst>
                                    <p:audio>
                                      <p:cMediaNode>
                                        <p:cTn display="0" masterRel="sameClick">
                                          <p:stCondLst>
                                            <p:cond evt="begin" delay="0">
                                              <p:tn val="16"/>
                                            </p:cond>
                                          </p:stCondLst>
                                          <p:endCondLst>
                                            <p:cond evt="onStopAudio" delay="0">
                                              <p:tgtEl>
                                                <p:sldTgt/>
                                              </p:tgtEl>
                                            </p:cond>
                                          </p:endCondLst>
                                        </p:cTn>
                                        <p:tgtEl>
                                          <p:sndTgt r:embed="rId2" name="PROJCTOR.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Right)">
                                      <p:cBhvr>
                                        <p:cTn id="34" dur="500"/>
                                        <p:tgtEl>
                                          <p:spTgt spid="9"/>
                                        </p:tgtEl>
                                      </p:cBhvr>
                                    </p:animEffect>
                                  </p:childTnLst>
                                  <p:subTnLst>
                                    <p:audio>
                                      <p:cMediaNode>
                                        <p:cTn display="0" masterRel="sameClick">
                                          <p:stCondLst>
                                            <p:cond evt="begin" delay="0">
                                              <p:tn val="32"/>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P spid="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666586800"/>
              </p:ext>
            </p:extLst>
          </p:nvPr>
        </p:nvGraphicFramePr>
        <p:xfrm>
          <a:off x="323528" y="107776"/>
          <a:ext cx="8501122" cy="6705600"/>
        </p:xfrm>
        <a:graphic>
          <a:graphicData uri="http://schemas.openxmlformats.org/drawingml/2006/table">
            <a:tbl>
              <a:tblPr/>
              <a:tblGrid>
                <a:gridCol w="8501122">
                  <a:extLst>
                    <a:ext uri="{9D8B030D-6E8A-4147-A177-3AD203B41FA5}">
                      <a16:colId xmlns:a16="http://schemas.microsoft.com/office/drawing/2014/main" val="20000"/>
                    </a:ext>
                  </a:extLst>
                </a:gridCol>
              </a:tblGrid>
              <a:tr h="0">
                <a:tc>
                  <a:txBody>
                    <a:bodyPr/>
                    <a:lstStyle/>
                    <a:p>
                      <a:pPr algn="just">
                        <a:spcAft>
                          <a:spcPts val="0"/>
                        </a:spcAft>
                      </a:pPr>
                      <a:r>
                        <a:rPr lang="en-US" sz="2000" b="1" kern="100" dirty="0" err="1" smtClean="0">
                          <a:solidFill>
                            <a:schemeClr val="tx1"/>
                          </a:solidFill>
                          <a:latin typeface="Courier New"/>
                          <a:ea typeface="宋体"/>
                          <a:cs typeface="Times New Roman"/>
                        </a:rPr>
                        <a:t>typedef</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struct</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HTNode</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 /* </a:t>
                      </a:r>
                      <a:r>
                        <a:rPr lang="zh-CN" altLang="en-US" sz="2000" b="1" kern="100" dirty="0" smtClean="0">
                          <a:solidFill>
                            <a:schemeClr val="tx1"/>
                          </a:solidFill>
                          <a:latin typeface="Courier New"/>
                          <a:ea typeface="+mn-ea"/>
                          <a:cs typeface="Times New Roman"/>
                        </a:rPr>
                        <a:t>哈夫曼树类型 *</a:t>
                      </a:r>
                      <a:r>
                        <a:rPr lang="en-US" altLang="zh-CN" sz="2000" b="1" kern="100" dirty="0" smtClean="0">
                          <a:solidFill>
                            <a:schemeClr val="tx1"/>
                          </a:solidFill>
                          <a:latin typeface="Courier New"/>
                          <a:ea typeface="+mn-ea"/>
                          <a:cs typeface="Times New Roman"/>
                        </a:rPr>
                        <a:t>/</a:t>
                      </a:r>
                    </a:p>
                    <a:p>
                      <a:pPr algn="just">
                        <a:spcAft>
                          <a:spcPts val="0"/>
                        </a:spcAft>
                      </a:pPr>
                      <a:r>
                        <a:rPr lang="en-US" sz="2000" b="1" kern="100" dirty="0" err="1" smtClean="0">
                          <a:solidFill>
                            <a:schemeClr val="tx1"/>
                          </a:solidFill>
                          <a:latin typeface="Courier New"/>
                          <a:ea typeface="宋体"/>
                          <a:cs typeface="Times New Roman"/>
                        </a:rPr>
                        <a:t>struct</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HTNode</a:t>
                      </a:r>
                      <a:r>
                        <a:rPr lang="en-US" sz="2000" b="1" kern="100" dirty="0" smtClean="0">
                          <a:solidFill>
                            <a:schemeClr val="tx1"/>
                          </a:solidFill>
                          <a:latin typeface="Courier New"/>
                          <a:ea typeface="宋体"/>
                          <a:cs typeface="Times New Roman"/>
                        </a:rPr>
                        <a:t>{ /* </a:t>
                      </a:r>
                      <a:r>
                        <a:rPr lang="zh-CN" altLang="en-US" sz="2000" b="1" kern="100" dirty="0" smtClean="0">
                          <a:solidFill>
                            <a:schemeClr val="tx1"/>
                          </a:solidFill>
                          <a:latin typeface="Courier New"/>
                          <a:ea typeface="+mn-ea"/>
                          <a:cs typeface="Times New Roman"/>
                        </a:rPr>
                        <a:t>哈夫曼树结点定义 *</a:t>
                      </a:r>
                      <a:r>
                        <a:rPr lang="en-US" altLang="zh-CN" sz="2000" b="1" kern="100" dirty="0" smtClean="0">
                          <a:solidFill>
                            <a:schemeClr val="tx1"/>
                          </a:solidFill>
                          <a:latin typeface="Courier New"/>
                          <a:ea typeface="+mn-ea"/>
                          <a:cs typeface="Times New Roman"/>
                        </a:rPr>
                        <a:t>/</a:t>
                      </a: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err="1" smtClean="0">
                          <a:solidFill>
                            <a:schemeClr val="tx1"/>
                          </a:solidFill>
                          <a:latin typeface="Courier New"/>
                          <a:ea typeface="宋体"/>
                          <a:cs typeface="Times New Roman"/>
                        </a:rPr>
                        <a:t>int</a:t>
                      </a:r>
                      <a:r>
                        <a:rPr lang="en-US" sz="2000" b="1" kern="100" dirty="0" smtClean="0">
                          <a:solidFill>
                            <a:schemeClr val="tx1"/>
                          </a:solidFill>
                          <a:latin typeface="Courier New"/>
                          <a:ea typeface="宋体"/>
                          <a:cs typeface="Times New Roman"/>
                        </a:rPr>
                        <a:t> Weight;         </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 Left, Right;</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a:t>
                      </a:r>
                    </a:p>
                    <a:p>
                      <a:pPr algn="just">
                        <a:spcAft>
                          <a:spcPts val="0"/>
                        </a:spcAft>
                      </a:pPr>
                      <a:endParaRPr lang="en-US" altLang="zh-CN" sz="2000" b="1" kern="100" dirty="0" smtClean="0">
                        <a:solidFill>
                          <a:schemeClr val="tx1"/>
                        </a:solidFill>
                        <a:latin typeface="Courier New"/>
                        <a:ea typeface="+mn-ea"/>
                        <a:cs typeface="Times New Roman"/>
                      </a:endParaRPr>
                    </a:p>
                    <a:p>
                      <a:pPr algn="just">
                        <a:spcAft>
                          <a:spcPts val="0"/>
                        </a:spcAft>
                      </a:pP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 Huffman( </a:t>
                      </a:r>
                      <a:r>
                        <a:rPr lang="en-US" sz="2000" b="1" kern="100" dirty="0" err="1" smtClean="0">
                          <a:solidFill>
                            <a:schemeClr val="tx1"/>
                          </a:solidFill>
                          <a:latin typeface="Courier New"/>
                          <a:ea typeface="宋体"/>
                          <a:cs typeface="Times New Roman"/>
                        </a:rPr>
                        <a:t>MinHeap</a:t>
                      </a:r>
                      <a:r>
                        <a:rPr lang="en-US" sz="2000" b="1" kern="100" dirty="0" smtClean="0">
                          <a:solidFill>
                            <a:schemeClr val="tx1"/>
                          </a:solidFill>
                          <a:latin typeface="Courier New"/>
                          <a:ea typeface="宋体"/>
                          <a:cs typeface="Times New Roman"/>
                        </a:rPr>
                        <a:t> H )</a:t>
                      </a:r>
                    </a:p>
                    <a:p>
                      <a:pPr algn="just">
                        <a:spcAft>
                          <a:spcPts val="0"/>
                        </a:spcAft>
                      </a:pPr>
                      <a:r>
                        <a:rPr lang="en-US" sz="2000" b="1" kern="100" dirty="0" smtClean="0">
                          <a:solidFill>
                            <a:schemeClr val="tx1"/>
                          </a:solidFill>
                          <a:latin typeface="Courier New"/>
                          <a:ea typeface="宋体"/>
                          <a:cs typeface="Times New Roman"/>
                        </a:rPr>
                        <a:t>{ /* </a:t>
                      </a:r>
                      <a:r>
                        <a:rPr lang="zh-CN" altLang="en-US" sz="2000" b="1" kern="100" dirty="0" smtClean="0">
                          <a:solidFill>
                            <a:schemeClr val="tx1"/>
                          </a:solidFill>
                          <a:latin typeface="Courier New"/>
                          <a:ea typeface="+mn-ea"/>
                          <a:cs typeface="Times New Roman"/>
                        </a:rPr>
                        <a:t>这里最小堆的元素类型为</a:t>
                      </a: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 */</a:t>
                      </a:r>
                    </a:p>
                    <a:p>
                      <a:pPr algn="just">
                        <a:spcAft>
                          <a:spcPts val="0"/>
                        </a:spcAft>
                      </a:pPr>
                      <a:r>
                        <a:rPr lang="en-US" sz="2000" b="1" kern="100" dirty="0" smtClean="0">
                          <a:solidFill>
                            <a:schemeClr val="tx1"/>
                          </a:solidFill>
                          <a:latin typeface="Courier New"/>
                          <a:ea typeface="宋体"/>
                          <a:cs typeface="Times New Roman"/>
                        </a:rPr>
                        <a:t>  /* </a:t>
                      </a:r>
                      <a:r>
                        <a:rPr lang="zh-CN" altLang="en-US" sz="2000" b="1" kern="100" dirty="0" smtClean="0">
                          <a:solidFill>
                            <a:schemeClr val="tx1"/>
                          </a:solidFill>
                          <a:latin typeface="Courier New"/>
                          <a:ea typeface="+mn-ea"/>
                          <a:cs typeface="Times New Roman"/>
                        </a:rPr>
                        <a:t>假设</a:t>
                      </a:r>
                      <a:r>
                        <a:rPr lang="en-US" sz="2000" b="1" kern="100" dirty="0" smtClean="0">
                          <a:solidFill>
                            <a:schemeClr val="tx1"/>
                          </a:solidFill>
                          <a:latin typeface="Courier New"/>
                          <a:ea typeface="宋体"/>
                          <a:cs typeface="Times New Roman"/>
                        </a:rPr>
                        <a:t>H-&gt;Size</a:t>
                      </a:r>
                      <a:r>
                        <a:rPr lang="zh-CN" altLang="en-US" sz="2000" b="1" kern="100" dirty="0" smtClean="0">
                          <a:solidFill>
                            <a:schemeClr val="tx1"/>
                          </a:solidFill>
                          <a:latin typeface="Courier New"/>
                          <a:ea typeface="+mn-ea"/>
                          <a:cs typeface="Times New Roman"/>
                        </a:rPr>
                        <a:t>个权值已经存在</a:t>
                      </a:r>
                      <a:r>
                        <a:rPr lang="en-US" sz="2000" b="1" kern="100" dirty="0" smtClean="0">
                          <a:solidFill>
                            <a:schemeClr val="tx1"/>
                          </a:solidFill>
                          <a:latin typeface="Courier New"/>
                          <a:ea typeface="宋体"/>
                          <a:cs typeface="Times New Roman"/>
                        </a:rPr>
                        <a:t>H-&gt;Data[]-&gt;Weight</a:t>
                      </a:r>
                      <a:r>
                        <a:rPr lang="zh-CN" altLang="en-US" sz="2000" b="1" kern="100" dirty="0" smtClean="0">
                          <a:solidFill>
                            <a:schemeClr val="tx1"/>
                          </a:solidFill>
                          <a:latin typeface="Courier New"/>
                          <a:ea typeface="+mn-ea"/>
                          <a:cs typeface="Times New Roman"/>
                        </a:rPr>
                        <a:t>里 *</a:t>
                      </a:r>
                      <a:r>
                        <a:rPr lang="en-US" altLang="zh-CN" sz="2000" b="1" kern="100" dirty="0" smtClean="0">
                          <a:solidFill>
                            <a:schemeClr val="tx1"/>
                          </a:solidFill>
                          <a:latin typeface="Courier New"/>
                          <a:ea typeface="+mn-ea"/>
                          <a:cs typeface="Times New Roman"/>
                        </a:rPr>
                        <a:t>/</a:t>
                      </a:r>
                    </a:p>
                    <a:p>
                      <a:pPr algn="just">
                        <a:spcAft>
                          <a:spcPts val="0"/>
                        </a:spcAft>
                      </a:pPr>
                      <a:r>
                        <a:rPr lang="en-US" sz="2000" b="1" kern="100" baseline="0" dirty="0" smtClean="0">
                          <a:solidFill>
                            <a:schemeClr val="tx1"/>
                          </a:solidFill>
                          <a:latin typeface="Courier New"/>
                          <a:ea typeface="+mn-ea"/>
                          <a:cs typeface="Times New Roman"/>
                        </a:rPr>
                        <a:t>  </a:t>
                      </a:r>
                      <a:r>
                        <a:rPr lang="en-US" sz="2000" b="1" kern="100" dirty="0" err="1" smtClean="0">
                          <a:solidFill>
                            <a:schemeClr val="tx1"/>
                          </a:solidFill>
                          <a:latin typeface="Courier New"/>
                          <a:ea typeface="宋体"/>
                          <a:cs typeface="Times New Roman"/>
                        </a:rPr>
                        <a:t>int</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 N;</a:t>
                      </a:r>
                    </a:p>
                    <a:p>
                      <a:pPr algn="just">
                        <a:spcAft>
                          <a:spcPts val="0"/>
                        </a:spcAft>
                      </a:pPr>
                      <a:r>
                        <a:rPr lang="en-US" sz="2000" b="1" kern="100" baseline="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 T;</a:t>
                      </a:r>
                    </a:p>
                    <a:p>
                      <a:pPr algn="just">
                        <a:spcAft>
                          <a:spcPts val="0"/>
                        </a:spcAft>
                      </a:pP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BuildHeap</a:t>
                      </a:r>
                      <a:r>
                        <a:rPr lang="en-US" sz="2000" b="1" kern="100" dirty="0" smtClean="0">
                          <a:solidFill>
                            <a:schemeClr val="tx1"/>
                          </a:solidFill>
                          <a:latin typeface="Courier New"/>
                          <a:ea typeface="宋体"/>
                          <a:cs typeface="Times New Roman"/>
                        </a:rPr>
                        <a:t>(H); /* </a:t>
                      </a:r>
                      <a:r>
                        <a:rPr lang="zh-CN" altLang="en-US" sz="2000" b="1" kern="100" dirty="0" smtClean="0">
                          <a:solidFill>
                            <a:schemeClr val="tx1"/>
                          </a:solidFill>
                          <a:latin typeface="Courier New"/>
                          <a:ea typeface="+mn-ea"/>
                          <a:cs typeface="Times New Roman"/>
                        </a:rPr>
                        <a:t>将</a:t>
                      </a:r>
                      <a:r>
                        <a:rPr lang="en-US" sz="2000" b="1" kern="100" dirty="0" smtClean="0">
                          <a:solidFill>
                            <a:schemeClr val="tx1"/>
                          </a:solidFill>
                          <a:latin typeface="Courier New"/>
                          <a:ea typeface="宋体"/>
                          <a:cs typeface="Times New Roman"/>
                        </a:rPr>
                        <a:t>H-&gt;Data[]</a:t>
                      </a:r>
                      <a:r>
                        <a:rPr lang="zh-CN" altLang="en-US" sz="2000" b="1" kern="100" dirty="0" smtClean="0">
                          <a:solidFill>
                            <a:schemeClr val="tx1"/>
                          </a:solidFill>
                          <a:latin typeface="Courier New"/>
                          <a:ea typeface="+mn-ea"/>
                          <a:cs typeface="Times New Roman"/>
                        </a:rPr>
                        <a:t>按权值</a:t>
                      </a:r>
                      <a:r>
                        <a:rPr lang="en-US" sz="2000" b="1" kern="100" dirty="0" smtClean="0">
                          <a:solidFill>
                            <a:schemeClr val="tx1"/>
                          </a:solidFill>
                          <a:latin typeface="Courier New"/>
                          <a:ea typeface="宋体"/>
                          <a:cs typeface="Times New Roman"/>
                        </a:rPr>
                        <a:t>Weight</a:t>
                      </a:r>
                      <a:r>
                        <a:rPr lang="zh-CN" altLang="en-US" sz="2000" b="1" kern="100" dirty="0" smtClean="0">
                          <a:solidFill>
                            <a:schemeClr val="tx1"/>
                          </a:solidFill>
                          <a:latin typeface="Courier New"/>
                          <a:ea typeface="+mn-ea"/>
                          <a:cs typeface="Times New Roman"/>
                        </a:rPr>
                        <a:t>调整为</a:t>
                      </a:r>
                      <a:r>
                        <a:rPr lang="zh-CN" altLang="en-US" sz="2000" b="1" kern="100" dirty="0" smtClean="0">
                          <a:solidFill>
                            <a:srgbClr val="FF0000"/>
                          </a:solidFill>
                          <a:latin typeface="Courier New"/>
                          <a:ea typeface="+mn-ea"/>
                          <a:cs typeface="Times New Roman"/>
                        </a:rPr>
                        <a:t>最小堆</a:t>
                      </a:r>
                      <a:r>
                        <a:rPr lang="zh-CN" altLang="en-US" sz="2000" b="1" kern="100" dirty="0" smtClean="0">
                          <a:solidFill>
                            <a:schemeClr val="tx1"/>
                          </a:solidFill>
                          <a:latin typeface="Courier New"/>
                          <a:ea typeface="+mn-ea"/>
                          <a:cs typeface="Times New Roman"/>
                        </a:rPr>
                        <a:t> *</a:t>
                      </a:r>
                      <a:r>
                        <a:rPr lang="en-US" altLang="zh-CN" sz="2000" b="1" kern="100" dirty="0" smtClean="0">
                          <a:solidFill>
                            <a:schemeClr val="tx1"/>
                          </a:solidFill>
                          <a:latin typeface="Courier New"/>
                          <a:ea typeface="+mn-ea"/>
                          <a:cs typeface="Times New Roman"/>
                        </a:rPr>
                        <a:t>/</a:t>
                      </a:r>
                    </a:p>
                    <a:p>
                      <a:pPr algn="just">
                        <a:spcAft>
                          <a:spcPts val="0"/>
                        </a:spcAft>
                      </a:pPr>
                      <a:r>
                        <a:rPr lang="en-US" sz="2000" b="1" kern="100" baseline="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N = H-&gt;Size;</a:t>
                      </a:r>
                    </a:p>
                    <a:p>
                      <a:pPr algn="just">
                        <a:spcAft>
                          <a:spcPts val="0"/>
                        </a:spcAft>
                      </a:pPr>
                      <a:r>
                        <a:rPr lang="en-US" sz="2000" b="1" kern="100" dirty="0" smtClean="0">
                          <a:solidFill>
                            <a:schemeClr val="tx1"/>
                          </a:solidFill>
                          <a:latin typeface="Courier New"/>
                          <a:ea typeface="宋体"/>
                          <a:cs typeface="Times New Roman"/>
                        </a:rPr>
                        <a:t>  for (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=1;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&lt;N; </a:t>
                      </a:r>
                      <a:r>
                        <a:rPr lang="en-US" sz="2000" b="1" kern="100" dirty="0" err="1" smtClean="0">
                          <a:solidFill>
                            <a:schemeClr val="tx1"/>
                          </a:solidFill>
                          <a:latin typeface="Courier New"/>
                          <a:ea typeface="宋体"/>
                          <a:cs typeface="Times New Roman"/>
                        </a:rPr>
                        <a:t>i</a:t>
                      </a:r>
                      <a:r>
                        <a:rPr lang="en-US" sz="2000" b="1" kern="100" dirty="0" smtClean="0">
                          <a:solidFill>
                            <a:schemeClr val="tx1"/>
                          </a:solidFill>
                          <a:latin typeface="Courier New"/>
                          <a:ea typeface="宋体"/>
                          <a:cs typeface="Times New Roman"/>
                        </a:rPr>
                        <a:t>++ ) { /* </a:t>
                      </a:r>
                      <a:r>
                        <a:rPr lang="zh-CN" altLang="en-US" sz="2000" b="1" kern="100" dirty="0" smtClean="0">
                          <a:solidFill>
                            <a:schemeClr val="tx1"/>
                          </a:solidFill>
                          <a:latin typeface="Courier New"/>
                          <a:ea typeface="+mn-ea"/>
                          <a:cs typeface="Times New Roman"/>
                        </a:rPr>
                        <a:t>做</a:t>
                      </a:r>
                      <a:r>
                        <a:rPr lang="en-US" sz="2000" b="1" kern="100" dirty="0" smtClean="0">
                          <a:solidFill>
                            <a:schemeClr val="tx1"/>
                          </a:solidFill>
                          <a:latin typeface="Courier New"/>
                          <a:ea typeface="宋体"/>
                          <a:cs typeface="Times New Roman"/>
                        </a:rPr>
                        <a:t>H-&gt;Size-1</a:t>
                      </a:r>
                      <a:r>
                        <a:rPr lang="zh-CN" altLang="en-US" sz="2000" b="1" kern="100" dirty="0" smtClean="0">
                          <a:solidFill>
                            <a:schemeClr val="tx1"/>
                          </a:solidFill>
                          <a:latin typeface="Courier New"/>
                          <a:ea typeface="+mn-ea"/>
                          <a:cs typeface="Times New Roman"/>
                        </a:rPr>
                        <a:t>次合并 *</a:t>
                      </a:r>
                      <a:r>
                        <a:rPr lang="en-US" altLang="zh-CN" sz="2000" b="1" kern="100" dirty="0" smtClean="0">
                          <a:solidFill>
                            <a:schemeClr val="tx1"/>
                          </a:solidFill>
                          <a:latin typeface="Courier New"/>
                          <a:ea typeface="+mn-ea"/>
                          <a:cs typeface="Times New Roman"/>
                        </a:rPr>
                        <a:t>/</a:t>
                      </a: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T = (</a:t>
                      </a:r>
                      <a:r>
                        <a:rPr lang="en-US" sz="2000" b="1" kern="100" dirty="0" err="1" smtClean="0">
                          <a:solidFill>
                            <a:schemeClr val="tx1"/>
                          </a:solidFill>
                          <a:latin typeface="Courier New"/>
                          <a:ea typeface="宋体"/>
                          <a:cs typeface="Times New Roman"/>
                        </a:rPr>
                        <a:t>HuffmanTree</a:t>
                      </a:r>
                      <a:r>
                        <a:rPr lang="en-US" sz="2000" b="1" kern="100" dirty="0" smtClean="0">
                          <a:solidFill>
                            <a:schemeClr val="tx1"/>
                          </a:solidFill>
                          <a:latin typeface="Courier New"/>
                          <a:ea typeface="宋体"/>
                          <a:cs typeface="Times New Roman"/>
                        </a:rPr>
                        <a:t>)</a:t>
                      </a:r>
                      <a:r>
                        <a:rPr lang="en-US" sz="2000" b="1" kern="100" dirty="0" err="1" smtClean="0">
                          <a:solidFill>
                            <a:schemeClr val="tx1"/>
                          </a:solidFill>
                          <a:latin typeface="Courier New"/>
                          <a:ea typeface="宋体"/>
                          <a:cs typeface="Times New Roman"/>
                        </a:rPr>
                        <a:t>malloc</a:t>
                      </a:r>
                      <a:r>
                        <a:rPr lang="en-US" sz="2000" b="1" kern="100" dirty="0" smtClean="0">
                          <a:solidFill>
                            <a:schemeClr val="tx1"/>
                          </a:solidFill>
                          <a:latin typeface="Courier New"/>
                          <a:ea typeface="宋体"/>
                          <a:cs typeface="Times New Roman"/>
                        </a:rPr>
                        <a:t>(</a:t>
                      </a:r>
                      <a:r>
                        <a:rPr lang="en-US" sz="2000" b="1" kern="100" dirty="0" err="1" smtClean="0">
                          <a:solidFill>
                            <a:schemeClr val="tx1"/>
                          </a:solidFill>
                          <a:latin typeface="Courier New"/>
                          <a:ea typeface="宋体"/>
                          <a:cs typeface="Times New Roman"/>
                        </a:rPr>
                        <a:t>sizeof</a:t>
                      </a:r>
                      <a:r>
                        <a:rPr lang="en-US" sz="2000" b="1" kern="100" dirty="0" smtClean="0">
                          <a:solidFill>
                            <a:schemeClr val="tx1"/>
                          </a:solidFill>
                          <a:latin typeface="Courier New"/>
                          <a:ea typeface="宋体"/>
                          <a:cs typeface="Times New Roman"/>
                        </a:rPr>
                        <a:t>(</a:t>
                      </a:r>
                      <a:r>
                        <a:rPr lang="en-US" sz="2000" b="1" kern="100" dirty="0" err="1" smtClean="0">
                          <a:solidFill>
                            <a:schemeClr val="tx1"/>
                          </a:solidFill>
                          <a:latin typeface="Courier New"/>
                          <a:ea typeface="宋体"/>
                          <a:cs typeface="Times New Roman"/>
                        </a:rPr>
                        <a:t>struct</a:t>
                      </a:r>
                      <a:r>
                        <a:rPr lang="en-US" sz="2000" b="1" kern="100" dirty="0" smtClean="0">
                          <a:solidFill>
                            <a:schemeClr val="tx1"/>
                          </a:solidFill>
                          <a:latin typeface="Courier New"/>
                          <a:ea typeface="宋体"/>
                          <a:cs typeface="Times New Roman"/>
                        </a:rPr>
                        <a:t> </a:t>
                      </a:r>
                      <a:r>
                        <a:rPr lang="en-US" sz="2000" b="1" kern="100" dirty="0" err="1" smtClean="0">
                          <a:solidFill>
                            <a:schemeClr val="tx1"/>
                          </a:solidFill>
                          <a:latin typeface="Courier New"/>
                          <a:ea typeface="宋体"/>
                          <a:cs typeface="Times New Roman"/>
                        </a:rPr>
                        <a:t>HTNode</a:t>
                      </a:r>
                      <a:r>
                        <a:rPr lang="en-US" sz="2000" b="1" kern="100" dirty="0" smtClean="0">
                          <a:solidFill>
                            <a:schemeClr val="tx1"/>
                          </a:solidFill>
                          <a:latin typeface="Courier New"/>
                          <a:ea typeface="宋体"/>
                          <a:cs typeface="Times New Roman"/>
                        </a:rPr>
                        <a:t>)); </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T-&gt;Left = </a:t>
                      </a:r>
                      <a:r>
                        <a:rPr lang="en-US" sz="2000" b="1" kern="100" dirty="0" err="1" smtClean="0">
                          <a:solidFill>
                            <a:schemeClr val="tx1"/>
                          </a:solidFill>
                          <a:latin typeface="Courier New"/>
                          <a:ea typeface="宋体"/>
                          <a:cs typeface="Times New Roman"/>
                        </a:rPr>
                        <a:t>DeleteMin</a:t>
                      </a:r>
                      <a:r>
                        <a:rPr lang="en-US" sz="2000" b="1" kern="100" dirty="0" smtClean="0">
                          <a:solidFill>
                            <a:schemeClr val="tx1"/>
                          </a:solidFill>
                          <a:latin typeface="Courier New"/>
                          <a:ea typeface="宋体"/>
                          <a:cs typeface="Times New Roman"/>
                        </a:rPr>
                        <a:t>(H);</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T-&gt;Right = </a:t>
                      </a:r>
                      <a:r>
                        <a:rPr lang="en-US" sz="2000" b="1" kern="100" dirty="0" err="1" smtClean="0">
                          <a:solidFill>
                            <a:schemeClr val="tx1"/>
                          </a:solidFill>
                          <a:latin typeface="Courier New"/>
                          <a:ea typeface="宋体"/>
                          <a:cs typeface="Times New Roman"/>
                        </a:rPr>
                        <a:t>DeleteMin</a:t>
                      </a:r>
                      <a:r>
                        <a:rPr lang="en-US" sz="2000" b="1" kern="100" dirty="0" smtClean="0">
                          <a:solidFill>
                            <a:schemeClr val="tx1"/>
                          </a:solidFill>
                          <a:latin typeface="Courier New"/>
                          <a:ea typeface="宋体"/>
                          <a:cs typeface="Times New Roman"/>
                        </a:rPr>
                        <a:t>(H); </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T-&gt;Weight = T-&gt;Left-&gt;</a:t>
                      </a:r>
                      <a:r>
                        <a:rPr lang="en-US" sz="2000" b="1" kern="100" dirty="0" err="1" smtClean="0">
                          <a:solidFill>
                            <a:schemeClr val="tx1"/>
                          </a:solidFill>
                          <a:latin typeface="Courier New"/>
                          <a:ea typeface="宋体"/>
                          <a:cs typeface="Times New Roman"/>
                        </a:rPr>
                        <a:t>Weight+T</a:t>
                      </a:r>
                      <a:r>
                        <a:rPr lang="en-US" sz="2000" b="1" kern="100" dirty="0" smtClean="0">
                          <a:solidFill>
                            <a:schemeClr val="tx1"/>
                          </a:solidFill>
                          <a:latin typeface="Courier New"/>
                          <a:ea typeface="宋体"/>
                          <a:cs typeface="Times New Roman"/>
                        </a:rPr>
                        <a:t>-&gt;Right-&gt;Weight; </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Insert( H, T ); /* </a:t>
                      </a:r>
                      <a:r>
                        <a:rPr lang="zh-CN" altLang="en-US" sz="2000" b="1" kern="100" dirty="0" smtClean="0">
                          <a:solidFill>
                            <a:schemeClr val="tx1"/>
                          </a:solidFill>
                          <a:latin typeface="Courier New"/>
                          <a:ea typeface="+mn-ea"/>
                          <a:cs typeface="Times New Roman"/>
                        </a:rPr>
                        <a:t>将新</a:t>
                      </a:r>
                      <a:r>
                        <a:rPr lang="en-US" sz="2000" b="1" kern="100" dirty="0" smtClean="0">
                          <a:solidFill>
                            <a:schemeClr val="tx1"/>
                          </a:solidFill>
                          <a:latin typeface="Courier New"/>
                          <a:ea typeface="宋体"/>
                          <a:cs typeface="Times New Roman"/>
                        </a:rPr>
                        <a:t>T</a:t>
                      </a:r>
                      <a:r>
                        <a:rPr lang="zh-CN" altLang="en-US" sz="2000" b="1" kern="100" dirty="0" smtClean="0">
                          <a:solidFill>
                            <a:schemeClr val="tx1"/>
                          </a:solidFill>
                          <a:latin typeface="Courier New"/>
                          <a:ea typeface="+mn-ea"/>
                          <a:cs typeface="Times New Roman"/>
                        </a:rPr>
                        <a:t>插入最小堆 *</a:t>
                      </a:r>
                      <a:r>
                        <a:rPr lang="en-US" altLang="zh-CN" sz="2000" b="1" kern="100" dirty="0" smtClean="0">
                          <a:solidFill>
                            <a:schemeClr val="tx1"/>
                          </a:solidFill>
                          <a:latin typeface="Courier New"/>
                          <a:ea typeface="+mn-ea"/>
                          <a:cs typeface="Times New Roman"/>
                        </a:rPr>
                        <a:t>/</a:t>
                      </a:r>
                    </a:p>
                    <a:p>
                      <a:pPr algn="just">
                        <a:spcAft>
                          <a:spcPts val="0"/>
                        </a:spcAft>
                      </a:pPr>
                      <a:r>
                        <a:rPr lang="en-US" altLang="zh-CN" sz="2000" b="1" kern="100" baseline="0" dirty="0" smtClean="0">
                          <a:solidFill>
                            <a:schemeClr val="tx1"/>
                          </a:solidFill>
                          <a:latin typeface="Courier New"/>
                          <a:ea typeface="+mn-ea"/>
                          <a:cs typeface="Times New Roman"/>
                        </a:rPr>
                        <a:t>  </a:t>
                      </a:r>
                      <a:r>
                        <a:rPr lang="en-US" altLang="zh-CN" sz="2000" b="1" kern="100" dirty="0" smtClean="0">
                          <a:solidFill>
                            <a:schemeClr val="tx1"/>
                          </a:solidFill>
                          <a:latin typeface="Courier New"/>
                          <a:ea typeface="+mn-ea"/>
                          <a:cs typeface="Times New Roman"/>
                        </a:rPr>
                        <a:t>}	</a:t>
                      </a:r>
                    </a:p>
                    <a:p>
                      <a:pPr algn="just">
                        <a:spcAft>
                          <a:spcPts val="0"/>
                        </a:spcAft>
                      </a:pPr>
                      <a:r>
                        <a:rPr lang="en-US" sz="2000" b="1" kern="100" baseline="0" dirty="0" smtClean="0">
                          <a:solidFill>
                            <a:schemeClr val="tx1"/>
                          </a:solidFill>
                          <a:latin typeface="Courier New"/>
                          <a:ea typeface="+mn-ea"/>
                          <a:cs typeface="Times New Roman"/>
                        </a:rPr>
                        <a:t>  </a:t>
                      </a:r>
                      <a:r>
                        <a:rPr lang="en-US" sz="2000" b="1" kern="100" dirty="0" smtClean="0">
                          <a:solidFill>
                            <a:schemeClr val="tx1"/>
                          </a:solidFill>
                          <a:latin typeface="Courier New"/>
                          <a:ea typeface="宋体"/>
                          <a:cs typeface="Times New Roman"/>
                        </a:rPr>
                        <a:t>return </a:t>
                      </a:r>
                      <a:r>
                        <a:rPr lang="en-US" sz="2000" b="1" kern="100" dirty="0" err="1" smtClean="0">
                          <a:solidFill>
                            <a:schemeClr val="tx1"/>
                          </a:solidFill>
                          <a:latin typeface="Courier New"/>
                          <a:ea typeface="宋体"/>
                          <a:cs typeface="Times New Roman"/>
                        </a:rPr>
                        <a:t>DeleteMin</a:t>
                      </a:r>
                      <a:r>
                        <a:rPr lang="en-US" sz="2000" b="1" kern="100" dirty="0" smtClean="0">
                          <a:solidFill>
                            <a:schemeClr val="tx1"/>
                          </a:solidFill>
                          <a:latin typeface="Courier New"/>
                          <a:ea typeface="宋体"/>
                          <a:cs typeface="Times New Roman"/>
                        </a:rPr>
                        <a:t>(H);</a:t>
                      </a:r>
                      <a:endParaRPr lang="en-US" altLang="zh-CN" sz="2000" b="1" kern="100" dirty="0" smtClean="0">
                        <a:solidFill>
                          <a:schemeClr val="tx1"/>
                        </a:solidFill>
                        <a:latin typeface="Courier New"/>
                        <a:ea typeface="+mn-ea"/>
                        <a:cs typeface="Times New Roman"/>
                      </a:endParaRPr>
                    </a:p>
                    <a:p>
                      <a:pPr algn="just">
                        <a:spcAft>
                          <a:spcPts val="0"/>
                        </a:spcAft>
                      </a:pPr>
                      <a:r>
                        <a:rPr lang="en-US" altLang="zh-CN" sz="2000" b="1" kern="100" dirty="0" smtClean="0">
                          <a:solidFill>
                            <a:schemeClr val="tx1"/>
                          </a:solidFill>
                          <a:latin typeface="Courier New"/>
                          <a:ea typeface="+mn-ea"/>
                          <a:cs typeface="Times New Roman"/>
                        </a:rPr>
                        <a:t>}</a:t>
                      </a:r>
                      <a:endParaRPr lang="zh-CN" sz="2000" b="1"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矩形 8"/>
          <p:cNvSpPr/>
          <p:nvPr/>
        </p:nvSpPr>
        <p:spPr>
          <a:xfrm>
            <a:off x="4857752" y="6063679"/>
            <a:ext cx="3400290" cy="461665"/>
          </a:xfrm>
          <a:prstGeom prst="rect">
            <a:avLst/>
          </a:prstGeom>
        </p:spPr>
        <p:txBody>
          <a:bodyPr wrap="none">
            <a:spAutoFit/>
          </a:bodyPr>
          <a:lstStyle/>
          <a:p>
            <a:r>
              <a:rPr lang="zh-CN" altLang="en-US" sz="2400" b="1" dirty="0" smtClean="0">
                <a:solidFill>
                  <a:srgbClr val="0000FF"/>
                </a:solidFill>
              </a:rPr>
              <a:t>整体复杂度为</a:t>
            </a:r>
            <a:r>
              <a:rPr lang="en-US" sz="2400" b="1" dirty="0" smtClean="0">
                <a:solidFill>
                  <a:srgbClr val="0000FF"/>
                </a:solidFill>
              </a:rPr>
              <a:t>O(N </a:t>
            </a:r>
            <a:r>
              <a:rPr lang="en-US" sz="2400" b="1" dirty="0" err="1" smtClean="0">
                <a:solidFill>
                  <a:srgbClr val="0000FF"/>
                </a:solidFill>
              </a:rPr>
              <a:t>logN</a:t>
            </a:r>
            <a:r>
              <a:rPr lang="en-US" sz="2400" b="1" dirty="0" smtClean="0">
                <a:solidFill>
                  <a:srgbClr val="0000FF"/>
                </a:solidFill>
              </a:rPr>
              <a:t>)</a:t>
            </a:r>
            <a:endParaRPr lang="zh-CN" altLang="en-US" sz="2400" b="1" dirty="0">
              <a:solidFill>
                <a:srgbClr val="0000FF"/>
              </a:solidFill>
            </a:endParaRPr>
          </a:p>
        </p:txBody>
      </p:sp>
      <p:sp>
        <p:nvSpPr>
          <p:cNvPr id="2" name="椭圆形标注 1"/>
          <p:cNvSpPr/>
          <p:nvPr/>
        </p:nvSpPr>
        <p:spPr>
          <a:xfrm>
            <a:off x="4499992" y="2166756"/>
            <a:ext cx="1296144" cy="612648"/>
          </a:xfrm>
          <a:prstGeom prst="wedgeEllipseCallout">
            <a:avLst>
              <a:gd name="adj1" fmla="val -244004"/>
              <a:gd name="adj2" fmla="val 17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O(N)</a:t>
            </a:r>
            <a:endParaRPr lang="zh-CN" altLang="en-US" b="1" dirty="0">
              <a:solidFill>
                <a:srgbClr val="0000FF"/>
              </a:solidFill>
            </a:endParaRPr>
          </a:p>
        </p:txBody>
      </p:sp>
      <p:sp>
        <p:nvSpPr>
          <p:cNvPr id="5" name="椭圆形标注 4"/>
          <p:cNvSpPr/>
          <p:nvPr/>
        </p:nvSpPr>
        <p:spPr>
          <a:xfrm>
            <a:off x="5724128" y="2779404"/>
            <a:ext cx="1656184" cy="649596"/>
          </a:xfrm>
          <a:prstGeom prst="wedgeEllipseCallout">
            <a:avLst>
              <a:gd name="adj1" fmla="val -156474"/>
              <a:gd name="adj2" fmla="val 276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O(</a:t>
            </a:r>
            <a:r>
              <a:rPr lang="en-US" altLang="zh-CN" b="1" dirty="0" err="1" smtClean="0">
                <a:solidFill>
                  <a:srgbClr val="0000FF"/>
                </a:solidFill>
              </a:rPr>
              <a:t>NlogN</a:t>
            </a:r>
            <a:r>
              <a:rPr lang="en-US" altLang="zh-CN" b="1" dirty="0" smtClean="0">
                <a:solidFill>
                  <a:srgbClr val="0000FF"/>
                </a:solidFill>
              </a:rPr>
              <a:t>)</a:t>
            </a:r>
            <a:endParaRPr lang="zh-CN" altLang="en-US" b="1" dirty="0">
              <a:solidFill>
                <a:srgbClr val="0000FF"/>
              </a:solidFill>
            </a:endParaRPr>
          </a:p>
        </p:txBody>
      </p:sp>
      <p:sp>
        <p:nvSpPr>
          <p:cNvPr id="6" name="椭圆形标注 5"/>
          <p:cNvSpPr/>
          <p:nvPr/>
        </p:nvSpPr>
        <p:spPr>
          <a:xfrm>
            <a:off x="6519469" y="4293096"/>
            <a:ext cx="1656184" cy="649596"/>
          </a:xfrm>
          <a:prstGeom prst="wedgeEllipseCallout">
            <a:avLst>
              <a:gd name="adj1" fmla="val -244004"/>
              <a:gd name="adj2" fmla="val 17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O(</a:t>
            </a:r>
            <a:r>
              <a:rPr lang="en-US" altLang="zh-CN" b="1" dirty="0" err="1" smtClean="0">
                <a:solidFill>
                  <a:srgbClr val="0000FF"/>
                </a:solidFill>
              </a:rPr>
              <a:t>NlogN</a:t>
            </a:r>
            <a:r>
              <a:rPr lang="en-US" altLang="zh-CN" b="1" dirty="0" smtClean="0">
                <a:solidFill>
                  <a:srgbClr val="0000FF"/>
                </a:solidFill>
              </a:rPr>
              <a:t>)</a:t>
            </a:r>
            <a:endParaRPr lang="zh-CN" altLang="en-US" b="1" dirty="0">
              <a:solidFill>
                <a:srgbClr val="0000FF"/>
              </a:solidFill>
            </a:endParaRPr>
          </a:p>
        </p:txBody>
      </p:sp>
    </p:spTree>
    <p:extLst>
      <p:ext uri="{BB962C8B-B14F-4D97-AF65-F5344CB8AC3E}">
        <p14:creationId xmlns:p14="http://schemas.microsoft.com/office/powerpoint/2010/main" val="8885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0380" y="856307"/>
            <a:ext cx="3348994" cy="523220"/>
          </a:xfrm>
          <a:prstGeom prst="rect">
            <a:avLst/>
          </a:prstGeom>
        </p:spPr>
        <p:txBody>
          <a:bodyPr wrap="none">
            <a:spAutoFit/>
          </a:bodyPr>
          <a:lstStyle/>
          <a:p>
            <a:r>
              <a:rPr lang="en-US" altLang="zh-CN" sz="2800" b="1" dirty="0" smtClean="0">
                <a:solidFill>
                  <a:srgbClr val="0000FF"/>
                </a:solidFill>
                <a:sym typeface="Wingdings" pitchFamily="2" charset="2"/>
              </a:rPr>
              <a:t> </a:t>
            </a:r>
            <a:r>
              <a:rPr lang="en-US" altLang="zh-CN" sz="2800" b="1" dirty="0" smtClean="0">
                <a:sym typeface="Wingdings" pitchFamily="2" charset="2"/>
              </a:rPr>
              <a:t> </a:t>
            </a:r>
            <a:r>
              <a:rPr lang="zh-CN" altLang="en-US" sz="2800" b="1" dirty="0" smtClean="0">
                <a:sym typeface="Wingdings" pitchFamily="2" charset="2"/>
              </a:rPr>
              <a:t>哈夫曼树的特点</a:t>
            </a:r>
            <a:r>
              <a:rPr lang="en-US" altLang="zh-CN" sz="2800" b="1" dirty="0" smtClean="0"/>
              <a:t>:</a:t>
            </a:r>
          </a:p>
        </p:txBody>
      </p:sp>
      <p:sp>
        <p:nvSpPr>
          <p:cNvPr id="4" name="矩形 3"/>
          <p:cNvSpPr/>
          <p:nvPr/>
        </p:nvSpPr>
        <p:spPr>
          <a:xfrm>
            <a:off x="1071538" y="1637941"/>
            <a:ext cx="3034805" cy="430887"/>
          </a:xfrm>
          <a:prstGeom prst="rect">
            <a:avLst/>
          </a:prstGeom>
        </p:spPr>
        <p:txBody>
          <a:bodyPr wrap="none">
            <a:spAutoFit/>
          </a:bodyPr>
          <a:lstStyle/>
          <a:p>
            <a:r>
              <a:rPr lang="en-US" altLang="zh-CN" sz="2200" b="1" dirty="0" smtClean="0">
                <a:solidFill>
                  <a:srgbClr val="0000FF"/>
                </a:solidFill>
                <a:sym typeface="Wingdings" pitchFamily="2" charset="2"/>
              </a:rPr>
              <a:t>  </a:t>
            </a:r>
            <a:r>
              <a:rPr lang="zh-CN" altLang="en-US" sz="2200" b="1" dirty="0" smtClean="0"/>
              <a:t>没有度为</a:t>
            </a:r>
            <a:r>
              <a:rPr lang="en-US" altLang="zh-CN" sz="2200" b="1" dirty="0" smtClean="0"/>
              <a:t>1</a:t>
            </a:r>
            <a:r>
              <a:rPr lang="zh-CN" altLang="en-US" sz="2200" b="1" dirty="0" smtClean="0"/>
              <a:t>的结点；</a:t>
            </a:r>
            <a:endParaRPr lang="zh-CN" altLang="en-US" sz="2200" b="1" dirty="0"/>
          </a:p>
        </p:txBody>
      </p:sp>
      <p:sp>
        <p:nvSpPr>
          <p:cNvPr id="5" name="矩形 4"/>
          <p:cNvSpPr/>
          <p:nvPr/>
        </p:nvSpPr>
        <p:spPr>
          <a:xfrm>
            <a:off x="1071538" y="2638073"/>
            <a:ext cx="7984878" cy="430887"/>
          </a:xfrm>
          <a:prstGeom prst="rect">
            <a:avLst/>
          </a:prstGeom>
        </p:spPr>
        <p:txBody>
          <a:bodyPr wrap="none">
            <a:spAutoFit/>
          </a:bodyPr>
          <a:lstStyle/>
          <a:p>
            <a:r>
              <a:rPr lang="en-US" altLang="zh-CN" sz="2200" b="1" dirty="0" smtClean="0">
                <a:solidFill>
                  <a:srgbClr val="0000FF"/>
                </a:solidFill>
                <a:sym typeface="Wingdings" pitchFamily="2" charset="2"/>
              </a:rPr>
              <a:t>  </a:t>
            </a:r>
            <a:r>
              <a:rPr lang="zh-CN" altLang="en-US" sz="2200" b="1" dirty="0" smtClean="0">
                <a:sym typeface="Wingdings" pitchFamily="2" charset="2"/>
              </a:rPr>
              <a:t>哈夫曼树的任意非叶节点的</a:t>
            </a:r>
            <a:r>
              <a:rPr lang="zh-CN" altLang="en-US" sz="2200" b="1" dirty="0" smtClean="0">
                <a:solidFill>
                  <a:srgbClr val="0000FF"/>
                </a:solidFill>
                <a:sym typeface="Wingdings" pitchFamily="2" charset="2"/>
              </a:rPr>
              <a:t>左右子树交换</a:t>
            </a:r>
            <a:r>
              <a:rPr lang="zh-CN" altLang="en-US" sz="2200" b="1" dirty="0" smtClean="0">
                <a:sym typeface="Wingdings" pitchFamily="2" charset="2"/>
              </a:rPr>
              <a:t>后仍是哈夫曼树</a:t>
            </a:r>
            <a:r>
              <a:rPr lang="zh-CN" altLang="en-US" sz="2200" b="1" dirty="0" smtClean="0"/>
              <a:t>；</a:t>
            </a:r>
            <a:endParaRPr lang="zh-CN" altLang="en-US" sz="2200" b="1" dirty="0"/>
          </a:p>
        </p:txBody>
      </p:sp>
      <p:sp>
        <p:nvSpPr>
          <p:cNvPr id="7" name="矩形 6"/>
          <p:cNvSpPr/>
          <p:nvPr/>
        </p:nvSpPr>
        <p:spPr>
          <a:xfrm>
            <a:off x="1071538" y="2138007"/>
            <a:ext cx="5902578" cy="430887"/>
          </a:xfrm>
          <a:prstGeom prst="rect">
            <a:avLst/>
          </a:prstGeom>
        </p:spPr>
        <p:txBody>
          <a:bodyPr wrap="none">
            <a:spAutoFit/>
          </a:bodyPr>
          <a:lstStyle/>
          <a:p>
            <a:r>
              <a:rPr lang="en-US" altLang="zh-CN" sz="2200" b="1" dirty="0" smtClean="0">
                <a:solidFill>
                  <a:srgbClr val="0000FF"/>
                </a:solidFill>
                <a:sym typeface="Wingdings" pitchFamily="2" charset="2"/>
              </a:rPr>
              <a:t>  </a:t>
            </a:r>
            <a:r>
              <a:rPr lang="en-US" altLang="zh-CN" sz="2200" b="1" dirty="0" smtClean="0"/>
              <a:t>n</a:t>
            </a:r>
            <a:r>
              <a:rPr lang="zh-CN" altLang="en-US" sz="2200" b="1" dirty="0" smtClean="0"/>
              <a:t>个叶子结点的</a:t>
            </a:r>
            <a:r>
              <a:rPr lang="zh-CN" altLang="en-US" sz="2200" b="1" dirty="0" smtClean="0">
                <a:sym typeface="Wingdings" pitchFamily="2" charset="2"/>
              </a:rPr>
              <a:t>哈夫曼树共有</a:t>
            </a:r>
            <a:r>
              <a:rPr lang="en-US" altLang="zh-CN" sz="2200" b="1" dirty="0" smtClean="0">
                <a:sym typeface="Wingdings" pitchFamily="2" charset="2"/>
              </a:rPr>
              <a:t>2n-1</a:t>
            </a:r>
            <a:r>
              <a:rPr lang="zh-CN" altLang="en-US" sz="2200" b="1" dirty="0" smtClean="0">
                <a:sym typeface="Wingdings" pitchFamily="2" charset="2"/>
              </a:rPr>
              <a:t>个结点</a:t>
            </a:r>
            <a:r>
              <a:rPr lang="zh-CN" altLang="en-US" sz="2200" b="1" dirty="0" smtClean="0"/>
              <a:t>；</a:t>
            </a:r>
            <a:endParaRPr lang="zh-CN" altLang="en-US" sz="2200" b="1" dirty="0"/>
          </a:p>
        </p:txBody>
      </p:sp>
      <p:sp>
        <p:nvSpPr>
          <p:cNvPr id="1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4"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lang="zh-CN" altLang="zh-CN" dirty="0" smtClean="0"/>
              <a:t>哈夫曼树</a:t>
            </a:r>
            <a:endParaRPr kumimoji="1" lang="en-US" altLang="zh-CN" dirty="0" smtClean="0">
              <a:solidFill>
                <a:srgbClr val="000000"/>
              </a:solidFill>
              <a:sym typeface="Webdings" pitchFamily="18" charset="2"/>
            </a:endParaRPr>
          </a:p>
        </p:txBody>
      </p:sp>
      <p:sp>
        <p:nvSpPr>
          <p:cNvPr id="17" name="文本框 16"/>
          <p:cNvSpPr txBox="1"/>
          <p:nvPr/>
        </p:nvSpPr>
        <p:spPr>
          <a:xfrm>
            <a:off x="1071538" y="3096181"/>
            <a:ext cx="6428363" cy="2721451"/>
          </a:xfrm>
          <a:prstGeom prst="rect">
            <a:avLst/>
          </a:prstGeom>
          <a:noFill/>
        </p:spPr>
        <p:txBody>
          <a:bodyPr wrap="none" rtlCol="0">
            <a:spAutoFit/>
          </a:bodyPr>
          <a:lstStyle/>
          <a:p>
            <a:endParaRPr lang="zh-CN" altLang="en-US" sz="2200" b="1" dirty="0">
              <a:latin typeface="+mn-ea"/>
            </a:endParaRPr>
          </a:p>
          <a:p>
            <a:r>
              <a:rPr lang="zh-CN" altLang="en-US" sz="2200" b="1" dirty="0">
                <a:latin typeface="+mn-ea"/>
              </a:rPr>
              <a:t>如果哈夫曼树有</a:t>
            </a:r>
            <a:r>
              <a:rPr lang="en-US" altLang="zh-CN" sz="2200" b="1" dirty="0">
                <a:latin typeface="+mn-ea"/>
              </a:rPr>
              <a:t>67</a:t>
            </a:r>
            <a:r>
              <a:rPr lang="zh-CN" altLang="en-US" sz="2200" b="1" dirty="0">
                <a:latin typeface="+mn-ea"/>
              </a:rPr>
              <a:t>个结点，则可知叶结点总数为</a:t>
            </a:r>
            <a:r>
              <a:rPr lang="zh-CN" altLang="en-US" sz="2200" b="1" dirty="0" smtClean="0">
                <a:latin typeface="+mn-ea"/>
              </a:rPr>
              <a:t>：</a:t>
            </a:r>
            <a:endParaRPr lang="zh-CN" altLang="en-US" sz="2200" b="1" dirty="0">
              <a:latin typeface="+mn-ea"/>
            </a:endParaRPr>
          </a:p>
          <a:p>
            <a:pPr>
              <a:lnSpc>
                <a:spcPct val="150000"/>
              </a:lnSpc>
            </a:pPr>
            <a:r>
              <a:rPr lang="en-US" altLang="zh-CN" sz="2200" b="1" dirty="0" smtClean="0">
                <a:latin typeface="+mn-ea"/>
              </a:rPr>
              <a:t>	A.22</a:t>
            </a:r>
            <a:endParaRPr lang="en-US" altLang="zh-CN" sz="2200" b="1" dirty="0">
              <a:latin typeface="+mn-ea"/>
            </a:endParaRPr>
          </a:p>
          <a:p>
            <a:pPr>
              <a:lnSpc>
                <a:spcPct val="150000"/>
              </a:lnSpc>
            </a:pPr>
            <a:r>
              <a:rPr lang="en-US" altLang="zh-CN" sz="2200" b="1" dirty="0" smtClean="0">
                <a:latin typeface="+mn-ea"/>
              </a:rPr>
              <a:t>	B.33</a:t>
            </a:r>
            <a:endParaRPr lang="en-US" altLang="zh-CN" sz="2200" b="1" dirty="0">
              <a:latin typeface="+mn-ea"/>
            </a:endParaRPr>
          </a:p>
          <a:p>
            <a:pPr>
              <a:lnSpc>
                <a:spcPct val="150000"/>
              </a:lnSpc>
            </a:pPr>
            <a:r>
              <a:rPr lang="en-US" altLang="zh-CN" sz="2200" b="1" dirty="0" smtClean="0">
                <a:latin typeface="+mn-ea"/>
              </a:rPr>
              <a:t>	C.34</a:t>
            </a:r>
            <a:endParaRPr lang="en-US" altLang="zh-CN" sz="2200" b="1" dirty="0">
              <a:latin typeface="+mn-ea"/>
            </a:endParaRPr>
          </a:p>
          <a:p>
            <a:pPr>
              <a:lnSpc>
                <a:spcPct val="150000"/>
              </a:lnSpc>
            </a:pPr>
            <a:r>
              <a:rPr lang="en-US" altLang="zh-CN" sz="2200" b="1" dirty="0" smtClean="0">
                <a:latin typeface="+mn-ea"/>
              </a:rPr>
              <a:t>	D.</a:t>
            </a:r>
            <a:r>
              <a:rPr lang="zh-CN" altLang="en-US" sz="2200" b="1" dirty="0" smtClean="0">
                <a:latin typeface="+mn-ea"/>
              </a:rPr>
              <a:t>不确定</a:t>
            </a:r>
            <a:endParaRPr lang="zh-CN" altLang="en-US" sz="22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33785" y="3257160"/>
            <a:ext cx="8379217" cy="461665"/>
          </a:xfrm>
          <a:prstGeom prst="rect">
            <a:avLst/>
          </a:prstGeom>
        </p:spPr>
        <p:txBody>
          <a:bodyPr wrap="none">
            <a:spAutoFit/>
          </a:bodyPr>
          <a:lstStyle/>
          <a:p>
            <a:r>
              <a:rPr lang="en-US" altLang="zh-CN" sz="2400" b="1" dirty="0" smtClean="0">
                <a:solidFill>
                  <a:srgbClr val="0000FF"/>
                </a:solidFill>
                <a:sym typeface="Wingdings" pitchFamily="2" charset="2"/>
              </a:rPr>
              <a:t>  </a:t>
            </a:r>
            <a:r>
              <a:rPr lang="zh-CN" altLang="en-US" sz="2400" b="1" dirty="0" smtClean="0">
                <a:sym typeface="Wingdings" pitchFamily="2" charset="2"/>
              </a:rPr>
              <a:t>也就是说，与一棵哈夫曼树同构的二叉树都是哈夫曼树</a:t>
            </a:r>
            <a:r>
              <a:rPr lang="zh-CN" altLang="en-US" sz="2400" b="1" dirty="0" smtClean="0"/>
              <a:t>；</a:t>
            </a:r>
            <a:endParaRPr lang="zh-CN" altLang="en-US" sz="2400" b="1" dirty="0"/>
          </a:p>
        </p:txBody>
      </p:sp>
      <p:sp>
        <p:nvSpPr>
          <p:cNvPr id="3" name="矩形 2"/>
          <p:cNvSpPr/>
          <p:nvPr/>
        </p:nvSpPr>
        <p:spPr>
          <a:xfrm>
            <a:off x="433785" y="3925339"/>
            <a:ext cx="7215206" cy="830997"/>
          </a:xfrm>
          <a:prstGeom prst="rect">
            <a:avLst/>
          </a:prstGeom>
        </p:spPr>
        <p:txBody>
          <a:bodyPr wrap="square">
            <a:spAutoFit/>
          </a:bodyPr>
          <a:lstStyle/>
          <a:p>
            <a:r>
              <a:rPr lang="en-US" altLang="zh-CN" sz="2400" b="1" dirty="0" smtClean="0">
                <a:solidFill>
                  <a:srgbClr val="0000FF"/>
                </a:solidFill>
                <a:sym typeface="Wingdings" pitchFamily="2" charset="2"/>
              </a:rPr>
              <a:t>  </a:t>
            </a:r>
            <a:r>
              <a:rPr lang="zh-CN" altLang="en-US" sz="2400" b="1" dirty="0" smtClean="0">
                <a:sym typeface="Wingdings" pitchFamily="2" charset="2"/>
              </a:rPr>
              <a:t>对同一组</a:t>
            </a:r>
            <a:r>
              <a:rPr lang="zh-CN" altLang="en-US" sz="2400" b="1" dirty="0" smtClean="0"/>
              <a:t>权值</a:t>
            </a:r>
            <a:r>
              <a:rPr lang="en-US" altLang="zh-CN" sz="2400" b="1" dirty="0" smtClean="0"/>
              <a:t>{</a:t>
            </a:r>
            <a:r>
              <a:rPr lang="en-US" altLang="zh-CN" sz="2400" b="1" i="1" dirty="0" smtClean="0">
                <a:solidFill>
                  <a:srgbClr val="0000FF"/>
                </a:solidFill>
              </a:rPr>
              <a:t>w</a:t>
            </a:r>
            <a:r>
              <a:rPr lang="en-US" altLang="zh-CN" sz="2400" b="1" i="1" baseline="-25000" dirty="0" smtClean="0">
                <a:solidFill>
                  <a:srgbClr val="0000FF"/>
                </a:solidFill>
              </a:rPr>
              <a:t>1</a:t>
            </a:r>
            <a:r>
              <a:rPr lang="en-US" altLang="zh-CN" sz="2400" b="1" i="1" dirty="0" smtClean="0">
                <a:solidFill>
                  <a:srgbClr val="0000FF"/>
                </a:solidFill>
              </a:rPr>
              <a:t> </a:t>
            </a:r>
            <a:r>
              <a:rPr lang="en-US" altLang="zh-CN" sz="2400" b="1" dirty="0" smtClean="0">
                <a:solidFill>
                  <a:srgbClr val="0000FF"/>
                </a:solidFill>
              </a:rPr>
              <a:t>,</a:t>
            </a:r>
            <a:r>
              <a:rPr lang="en-US" altLang="zh-CN" sz="2400" b="1" i="1" dirty="0" smtClean="0">
                <a:solidFill>
                  <a:srgbClr val="0000FF"/>
                </a:solidFill>
              </a:rPr>
              <a:t>w</a:t>
            </a:r>
            <a:r>
              <a:rPr lang="en-US" altLang="zh-CN" sz="2400" b="1" i="1" baseline="-25000" dirty="0" smtClean="0">
                <a:solidFill>
                  <a:srgbClr val="0000FF"/>
                </a:solidFill>
              </a:rPr>
              <a:t>2</a:t>
            </a:r>
            <a:r>
              <a:rPr lang="en-US" altLang="zh-CN" sz="2400" b="1" i="1" dirty="0" smtClean="0">
                <a:solidFill>
                  <a:srgbClr val="0000FF"/>
                </a:solidFill>
              </a:rPr>
              <a:t> </a:t>
            </a:r>
            <a:r>
              <a:rPr lang="en-US" altLang="zh-CN" sz="2400" b="1" dirty="0" smtClean="0">
                <a:solidFill>
                  <a:srgbClr val="0000FF"/>
                </a:solidFill>
              </a:rPr>
              <a:t>, …… , </a:t>
            </a:r>
            <a:r>
              <a:rPr lang="en-US" altLang="zh-CN" sz="2400" b="1" i="1" dirty="0" err="1" smtClean="0">
                <a:solidFill>
                  <a:srgbClr val="0000FF"/>
                </a:solidFill>
              </a:rPr>
              <a:t>w</a:t>
            </a:r>
            <a:r>
              <a:rPr lang="en-US" altLang="zh-CN" sz="2400" b="1" i="1" baseline="-25000" dirty="0" err="1" smtClean="0">
                <a:solidFill>
                  <a:srgbClr val="0000FF"/>
                </a:solidFill>
              </a:rPr>
              <a:t>n</a:t>
            </a:r>
            <a:r>
              <a:rPr lang="en-US" altLang="zh-CN" sz="2400" b="1" dirty="0" smtClean="0"/>
              <a:t>}</a:t>
            </a:r>
            <a:r>
              <a:rPr lang="zh-CN" altLang="en-US" sz="2400" b="1" dirty="0" smtClean="0"/>
              <a:t>，</a:t>
            </a:r>
            <a:r>
              <a:rPr lang="zh-CN" altLang="en-US" sz="2400" b="1" dirty="0" smtClean="0">
                <a:sym typeface="Wingdings" pitchFamily="2" charset="2"/>
              </a:rPr>
              <a:t>是否存在</a:t>
            </a:r>
            <a:r>
              <a:rPr lang="zh-CN" altLang="en-US" sz="2400" b="1" dirty="0" smtClean="0">
                <a:solidFill>
                  <a:srgbClr val="0000FF"/>
                </a:solidFill>
                <a:sym typeface="Wingdings" pitchFamily="2" charset="2"/>
              </a:rPr>
              <a:t>不同构的两棵哈夫曼树</a:t>
            </a:r>
            <a:r>
              <a:rPr lang="zh-CN" altLang="en-US" sz="2400" b="1" dirty="0" smtClean="0">
                <a:sym typeface="Wingdings" pitchFamily="2" charset="2"/>
              </a:rPr>
              <a:t>呢？</a:t>
            </a:r>
            <a:endParaRPr lang="zh-CN" altLang="en-US" sz="2400" b="1" dirty="0">
              <a:solidFill>
                <a:srgbClr val="0000FF"/>
              </a:solidFill>
            </a:endParaRPr>
          </a:p>
        </p:txBody>
      </p:sp>
      <p:sp>
        <p:nvSpPr>
          <p:cNvPr id="4" name="AutoShape 88" descr="再生纸"/>
          <p:cNvSpPr>
            <a:spLocks noChangeArrowheads="1"/>
          </p:cNvSpPr>
          <p:nvPr/>
        </p:nvSpPr>
        <p:spPr bwMode="auto">
          <a:xfrm>
            <a:off x="714348" y="1556792"/>
            <a:ext cx="7818092" cy="1296144"/>
          </a:xfrm>
          <a:prstGeom prst="roundRect">
            <a:avLst>
              <a:gd name="adj" fmla="val 10903"/>
            </a:avLst>
          </a:prstGeom>
          <a:blipFill dpi="0" rotWithShape="0">
            <a:blip r:embed="rId2"/>
            <a:srcRect/>
            <a:tile tx="0" ty="0" sx="100000" sy="100000" flip="none" algn="tl"/>
          </a:blipFill>
          <a:ln w="25400">
            <a:noFill/>
            <a:round/>
            <a:headEnd/>
            <a:tailEnd/>
          </a:ln>
          <a:effectLst>
            <a:outerShdw dist="107763" dir="2700000" algn="ctr" rotWithShape="0">
              <a:schemeClr val="bg2"/>
            </a:outerShdw>
          </a:effectLst>
        </p:spPr>
        <p:txBody>
          <a:bodyPr anchor="ctr"/>
          <a:lstStyle/>
          <a:p>
            <a:r>
              <a:rPr lang="en-US" altLang="zh-CN" sz="2400" b="1" dirty="0" smtClean="0"/>
              <a:t>【</a:t>
            </a:r>
            <a:r>
              <a:rPr lang="zh-CN" altLang="en-US" sz="2400" b="1" dirty="0" smtClean="0"/>
              <a:t>定义</a:t>
            </a:r>
            <a:r>
              <a:rPr lang="en-US" altLang="zh-CN" sz="2400" b="1" dirty="0" smtClean="0"/>
              <a:t>】</a:t>
            </a:r>
            <a:r>
              <a:rPr lang="zh-CN" altLang="en-US" sz="2400" b="1" dirty="0" smtClean="0">
                <a:sym typeface="Wingdings" pitchFamily="2" charset="2"/>
              </a:rPr>
              <a:t>在不考虑结点权值的情况下，如果二叉树</a:t>
            </a:r>
            <a:r>
              <a:rPr lang="en-US" altLang="zh-CN" sz="2400" b="1" dirty="0" smtClean="0">
                <a:sym typeface="Wingdings" pitchFamily="2" charset="2"/>
              </a:rPr>
              <a:t>A</a:t>
            </a:r>
            <a:r>
              <a:rPr lang="zh-CN" altLang="en-US" sz="2400" b="1" dirty="0" smtClean="0">
                <a:sym typeface="Wingdings" pitchFamily="2" charset="2"/>
              </a:rPr>
              <a:t>通过任意结点的</a:t>
            </a:r>
            <a:r>
              <a:rPr lang="zh-CN" altLang="en-US" sz="2400" b="1" dirty="0" smtClean="0">
                <a:solidFill>
                  <a:srgbClr val="0000FF"/>
                </a:solidFill>
                <a:sym typeface="Wingdings" pitchFamily="2" charset="2"/>
              </a:rPr>
              <a:t>左右子树交换，</a:t>
            </a:r>
            <a:r>
              <a:rPr lang="zh-CN" altLang="en-US" sz="2400" b="1" dirty="0" smtClean="0"/>
              <a:t>可以变成二叉树</a:t>
            </a:r>
            <a:r>
              <a:rPr lang="en-US" altLang="zh-CN" sz="2400" b="1" dirty="0" smtClean="0"/>
              <a:t>B</a:t>
            </a:r>
            <a:r>
              <a:rPr lang="zh-CN" altLang="en-US" sz="2400" b="1" dirty="0" smtClean="0"/>
              <a:t>，那么就称</a:t>
            </a:r>
            <a:r>
              <a:rPr lang="en-US" altLang="zh-CN" sz="2400" b="1" dirty="0" smtClean="0">
                <a:solidFill>
                  <a:srgbClr val="0000FF"/>
                </a:solidFill>
              </a:rPr>
              <a:t>A</a:t>
            </a:r>
            <a:r>
              <a:rPr lang="zh-CN" altLang="en-US" sz="2400" b="1" dirty="0" smtClean="0">
                <a:solidFill>
                  <a:srgbClr val="0000FF"/>
                </a:solidFill>
              </a:rPr>
              <a:t>和</a:t>
            </a:r>
            <a:r>
              <a:rPr lang="en-US" altLang="zh-CN" sz="2400" b="1" dirty="0" smtClean="0">
                <a:solidFill>
                  <a:srgbClr val="0000FF"/>
                </a:solidFill>
              </a:rPr>
              <a:t>B</a:t>
            </a:r>
            <a:r>
              <a:rPr lang="zh-CN" altLang="en-US" sz="2400" b="1" dirty="0" smtClean="0">
                <a:solidFill>
                  <a:srgbClr val="0000FF"/>
                </a:solidFill>
              </a:rPr>
              <a:t>是同构的</a:t>
            </a:r>
            <a:r>
              <a:rPr lang="zh-CN" altLang="en-US" sz="2400" b="1" dirty="0" smtClean="0"/>
              <a:t>。</a:t>
            </a:r>
            <a:endParaRPr lang="zh-CN" altLang="en-US" sz="2400" b="1" dirty="0"/>
          </a:p>
        </p:txBody>
      </p:sp>
      <p:sp>
        <p:nvSpPr>
          <p:cNvPr id="5" name="矩形 4"/>
          <p:cNvSpPr/>
          <p:nvPr/>
        </p:nvSpPr>
        <p:spPr>
          <a:xfrm>
            <a:off x="4656248" y="5085184"/>
            <a:ext cx="1314912" cy="646331"/>
          </a:xfrm>
          <a:prstGeom prst="rect">
            <a:avLst/>
          </a:prstGeom>
        </p:spPr>
        <p:txBody>
          <a:bodyPr wrap="none">
            <a:spAutoFit/>
          </a:bodyPr>
          <a:lstStyle/>
          <a:p>
            <a:r>
              <a:rPr lang="en-US" altLang="zh-CN" sz="3600" b="1" dirty="0" smtClean="0">
                <a:solidFill>
                  <a:srgbClr val="0000FF"/>
                </a:solidFill>
                <a:sym typeface="Wingdings" pitchFamily="2" charset="2"/>
              </a:rPr>
              <a:t>Yes</a:t>
            </a:r>
            <a:r>
              <a:rPr lang="zh-CN" altLang="en-US" sz="3600" b="1" dirty="0" smtClean="0">
                <a:solidFill>
                  <a:srgbClr val="0000FF"/>
                </a:solidFill>
                <a:sym typeface="Wingdings" pitchFamily="2" charset="2"/>
              </a:rPr>
              <a:t>！</a:t>
            </a:r>
            <a:endParaRPr lang="zh-CN" altLang="en-US" sz="3600" dirty="0"/>
          </a:p>
        </p:txBody>
      </p:sp>
    </p:spTree>
    <p:extLst>
      <p:ext uri="{BB962C8B-B14F-4D97-AF65-F5344CB8AC3E}">
        <p14:creationId xmlns:p14="http://schemas.microsoft.com/office/powerpoint/2010/main" val="110978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643042" y="917790"/>
            <a:ext cx="7249438" cy="461665"/>
          </a:xfrm>
          <a:prstGeom prst="rect">
            <a:avLst/>
          </a:prstGeom>
        </p:spPr>
        <p:txBody>
          <a:bodyPr wrap="square">
            <a:spAutoFit/>
          </a:bodyPr>
          <a:lstStyle/>
          <a:p>
            <a:r>
              <a:rPr lang="en-US" altLang="zh-CN" sz="2400" b="1" dirty="0" smtClean="0">
                <a:solidFill>
                  <a:srgbClr val="0000FF"/>
                </a:solidFill>
                <a:sym typeface="Wingdings" pitchFamily="2" charset="2"/>
              </a:rPr>
              <a:t> </a:t>
            </a:r>
            <a:r>
              <a:rPr lang="zh-CN" altLang="en-US" sz="2400" b="1" dirty="0" smtClean="0">
                <a:sym typeface="Wingdings" pitchFamily="2" charset="2"/>
              </a:rPr>
              <a:t>对一组</a:t>
            </a:r>
            <a:r>
              <a:rPr lang="zh-CN" altLang="en-US" sz="2400" b="1" dirty="0" smtClean="0"/>
              <a:t>权值</a:t>
            </a:r>
            <a:r>
              <a:rPr lang="en-US" altLang="zh-CN" sz="2400" b="1" dirty="0" smtClean="0"/>
              <a:t>{ 1, 2 , 3, 3 }</a:t>
            </a:r>
            <a:r>
              <a:rPr lang="zh-CN" altLang="en-US" sz="2400" b="1" dirty="0" smtClean="0"/>
              <a:t>，</a:t>
            </a:r>
            <a:r>
              <a:rPr lang="zh-CN" altLang="en-US" sz="2400" b="1" dirty="0" smtClean="0">
                <a:solidFill>
                  <a:srgbClr val="0000FF"/>
                </a:solidFill>
                <a:sym typeface="Wingdings" pitchFamily="2" charset="2"/>
              </a:rPr>
              <a:t>不同构</a:t>
            </a:r>
            <a:r>
              <a:rPr lang="zh-CN" altLang="en-US" sz="2400" b="1" dirty="0" smtClean="0">
                <a:sym typeface="Wingdings" pitchFamily="2" charset="2"/>
              </a:rPr>
              <a:t>的两棵哈夫曼树</a:t>
            </a:r>
            <a:r>
              <a:rPr lang="zh-CN" altLang="en-US" sz="2400" b="1" dirty="0" smtClean="0"/>
              <a:t>：</a:t>
            </a:r>
            <a:endParaRPr lang="zh-CN" altLang="en-US" sz="2400" b="1" dirty="0"/>
          </a:p>
        </p:txBody>
      </p:sp>
      <p:grpSp>
        <p:nvGrpSpPr>
          <p:cNvPr id="51" name="组合 50"/>
          <p:cNvGrpSpPr/>
          <p:nvPr/>
        </p:nvGrpSpPr>
        <p:grpSpPr>
          <a:xfrm>
            <a:off x="5786446" y="2028758"/>
            <a:ext cx="1637079" cy="1540099"/>
            <a:chOff x="5929322" y="1928802"/>
            <a:chExt cx="1637079" cy="1540099"/>
          </a:xfrm>
        </p:grpSpPr>
        <p:sp>
          <p:nvSpPr>
            <p:cNvPr id="4" name="Oval 21"/>
            <p:cNvSpPr>
              <a:spLocks noChangeArrowheads="1"/>
            </p:cNvSpPr>
            <p:nvPr/>
          </p:nvSpPr>
          <p:spPr bwMode="auto">
            <a:xfrm>
              <a:off x="6495974" y="1928802"/>
              <a:ext cx="347918" cy="3455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5" name="Line 22"/>
            <p:cNvSpPr>
              <a:spLocks noChangeShapeType="1"/>
            </p:cNvSpPr>
            <p:nvPr/>
          </p:nvSpPr>
          <p:spPr bwMode="auto">
            <a:xfrm flipH="1">
              <a:off x="6261709" y="2220195"/>
              <a:ext cx="271376" cy="19925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7" name="Line 24"/>
            <p:cNvSpPr>
              <a:spLocks noChangeShapeType="1"/>
            </p:cNvSpPr>
            <p:nvPr/>
          </p:nvSpPr>
          <p:spPr bwMode="auto">
            <a:xfrm>
              <a:off x="6811419" y="2214437"/>
              <a:ext cx="271376" cy="19925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9" name="Line 26"/>
            <p:cNvSpPr>
              <a:spLocks noChangeShapeType="1"/>
            </p:cNvSpPr>
            <p:nvPr/>
          </p:nvSpPr>
          <p:spPr bwMode="auto">
            <a:xfrm flipH="1">
              <a:off x="6993496" y="2702780"/>
              <a:ext cx="110174" cy="3835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0" name="Line 27"/>
            <p:cNvSpPr>
              <a:spLocks noChangeShapeType="1"/>
            </p:cNvSpPr>
            <p:nvPr/>
          </p:nvSpPr>
          <p:spPr bwMode="auto">
            <a:xfrm>
              <a:off x="7282268" y="2701628"/>
              <a:ext cx="110174" cy="3835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2" name="Oval 29"/>
            <p:cNvSpPr>
              <a:spLocks noChangeArrowheads="1"/>
            </p:cNvSpPr>
            <p:nvPr/>
          </p:nvSpPr>
          <p:spPr bwMode="auto">
            <a:xfrm>
              <a:off x="6095163" y="2428868"/>
              <a:ext cx="347918" cy="3455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3" name="Oval 30"/>
            <p:cNvSpPr>
              <a:spLocks noChangeArrowheads="1"/>
            </p:cNvSpPr>
            <p:nvPr/>
          </p:nvSpPr>
          <p:spPr bwMode="auto">
            <a:xfrm>
              <a:off x="7021330" y="2375682"/>
              <a:ext cx="347918" cy="3455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14" name="Text Box 31"/>
            <p:cNvSpPr txBox="1">
              <a:spLocks noChangeArrowheads="1"/>
            </p:cNvSpPr>
            <p:nvPr/>
          </p:nvSpPr>
          <p:spPr bwMode="auto">
            <a:xfrm>
              <a:off x="5929322" y="3119920"/>
              <a:ext cx="285293" cy="34898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1</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5" name="Text Box 32"/>
            <p:cNvSpPr txBox="1">
              <a:spLocks noChangeArrowheads="1"/>
            </p:cNvSpPr>
            <p:nvPr/>
          </p:nvSpPr>
          <p:spPr bwMode="auto">
            <a:xfrm>
              <a:off x="6338705" y="3118768"/>
              <a:ext cx="285293" cy="34898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pitchFamily="2" charset="-122"/>
                </a:rPr>
                <a:t> 2</a:t>
              </a: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p:txBody>
        </p:sp>
        <p:sp>
          <p:nvSpPr>
            <p:cNvPr id="16" name="Text Box 33"/>
            <p:cNvSpPr txBox="1">
              <a:spLocks noChangeArrowheads="1"/>
            </p:cNvSpPr>
            <p:nvPr/>
          </p:nvSpPr>
          <p:spPr bwMode="auto">
            <a:xfrm>
              <a:off x="6874045" y="3086313"/>
              <a:ext cx="285293" cy="34898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7" name="Text Box 34"/>
            <p:cNvSpPr txBox="1">
              <a:spLocks noChangeArrowheads="1"/>
            </p:cNvSpPr>
            <p:nvPr/>
          </p:nvSpPr>
          <p:spPr bwMode="auto">
            <a:xfrm>
              <a:off x="7281108" y="3085162"/>
              <a:ext cx="285293" cy="34898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9" name="Line 36"/>
            <p:cNvSpPr>
              <a:spLocks noChangeShapeType="1"/>
            </p:cNvSpPr>
            <p:nvPr/>
          </p:nvSpPr>
          <p:spPr bwMode="auto">
            <a:xfrm flipH="1">
              <a:off x="6077767" y="2737538"/>
              <a:ext cx="110174" cy="3835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0" name="Line 37"/>
            <p:cNvSpPr>
              <a:spLocks noChangeShapeType="1"/>
            </p:cNvSpPr>
            <p:nvPr/>
          </p:nvSpPr>
          <p:spPr bwMode="auto">
            <a:xfrm>
              <a:off x="6366539" y="2736386"/>
              <a:ext cx="110174" cy="3835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grpSp>
      <p:sp>
        <p:nvSpPr>
          <p:cNvPr id="39" name="Rectangle 56"/>
          <p:cNvSpPr>
            <a:spLocks noChangeArrowheads="1"/>
          </p:cNvSpPr>
          <p:nvPr/>
        </p:nvSpPr>
        <p:spPr bwMode="auto">
          <a:xfrm>
            <a:off x="1643042" y="4100460"/>
            <a:ext cx="16430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a:t>
            </a:r>
            <a:r>
              <a:rPr lang="en-US" altLang="zh-CN" sz="2000" b="1" dirty="0" smtClean="0">
                <a:solidFill>
                  <a:srgbClr val="0000FF"/>
                </a:solidFill>
                <a:latin typeface="Times New Roman" pitchFamily="18" charset="0"/>
                <a:ea typeface="宋体" pitchFamily="2" charset="-122"/>
                <a:cs typeface="Times New Roman" pitchFamily="18" charset="0"/>
              </a:rPr>
              <a:t>18</a:t>
            </a:r>
            <a:endParaRPr kumimoji="0" lang="en-US" altLang="zh-CN" sz="2000" b="1" i="0" u="none" strike="noStrike" cap="none" normalizeH="0" baseline="0" dirty="0" smtClean="0">
              <a:ln>
                <a:noFill/>
              </a:ln>
              <a:solidFill>
                <a:srgbClr val="0000FF"/>
              </a:solidFill>
              <a:effectLst/>
              <a:latin typeface="Arial" pitchFamily="34" charset="0"/>
              <a:ea typeface="宋体" pitchFamily="2" charset="-122"/>
            </a:endParaRPr>
          </a:p>
        </p:txBody>
      </p:sp>
      <p:sp>
        <p:nvSpPr>
          <p:cNvPr id="40" name="Rectangle 56"/>
          <p:cNvSpPr>
            <a:spLocks noChangeArrowheads="1"/>
          </p:cNvSpPr>
          <p:nvPr/>
        </p:nvSpPr>
        <p:spPr bwMode="auto">
          <a:xfrm>
            <a:off x="5715008" y="4171898"/>
            <a:ext cx="164307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WPL</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latin typeface="Times New Roman" pitchFamily="18" charset="0"/>
                <a:ea typeface="宋体" pitchFamily="2" charset="-122"/>
                <a:cs typeface="Times New Roman" pitchFamily="18" charset="0"/>
              </a:rPr>
              <a:t> </a:t>
            </a:r>
            <a:r>
              <a:rPr lang="en-US" altLang="zh-CN" sz="2000" b="1" dirty="0" smtClean="0">
                <a:solidFill>
                  <a:srgbClr val="0000FF"/>
                </a:solidFill>
                <a:latin typeface="Times New Roman" pitchFamily="18" charset="0"/>
                <a:ea typeface="宋体" pitchFamily="2" charset="-122"/>
                <a:cs typeface="Times New Roman" pitchFamily="18" charset="0"/>
              </a:rPr>
              <a:t>18</a:t>
            </a:r>
            <a:endParaRPr kumimoji="0" lang="en-US" altLang="zh-CN" sz="2000" b="1" i="0" u="none" strike="noStrike" cap="none" normalizeH="0" baseline="0" dirty="0" smtClean="0">
              <a:ln>
                <a:noFill/>
              </a:ln>
              <a:solidFill>
                <a:srgbClr val="0000FF"/>
              </a:solidFill>
              <a:effectLst/>
              <a:latin typeface="Arial" pitchFamily="34" charset="0"/>
              <a:ea typeface="宋体" pitchFamily="2" charset="-122"/>
            </a:endParaRPr>
          </a:p>
        </p:txBody>
      </p:sp>
      <p:grpSp>
        <p:nvGrpSpPr>
          <p:cNvPr id="50" name="组合 49"/>
          <p:cNvGrpSpPr/>
          <p:nvPr/>
        </p:nvGrpSpPr>
        <p:grpSpPr>
          <a:xfrm>
            <a:off x="1714939" y="1814444"/>
            <a:ext cx="1928367" cy="1923793"/>
            <a:chOff x="1857815" y="1714488"/>
            <a:chExt cx="1928367" cy="1923793"/>
          </a:xfrm>
        </p:grpSpPr>
        <p:sp>
          <p:nvSpPr>
            <p:cNvPr id="24" name="Line 41"/>
            <p:cNvSpPr>
              <a:spLocks noChangeShapeType="1"/>
            </p:cNvSpPr>
            <p:nvPr/>
          </p:nvSpPr>
          <p:spPr bwMode="auto">
            <a:xfrm flipH="1">
              <a:off x="2877338" y="2025893"/>
              <a:ext cx="271718" cy="19953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6" name="Oval 43"/>
            <p:cNvSpPr>
              <a:spLocks noChangeArrowheads="1"/>
            </p:cNvSpPr>
            <p:nvPr/>
          </p:nvSpPr>
          <p:spPr bwMode="auto">
            <a:xfrm>
              <a:off x="3102609" y="1714488"/>
              <a:ext cx="348357" cy="34600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7" name="Oval 44"/>
            <p:cNvSpPr>
              <a:spLocks noChangeArrowheads="1"/>
            </p:cNvSpPr>
            <p:nvPr/>
          </p:nvSpPr>
          <p:spPr bwMode="auto">
            <a:xfrm>
              <a:off x="2581235" y="2164296"/>
              <a:ext cx="348357" cy="34600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28" name="Text Box 45"/>
            <p:cNvSpPr txBox="1">
              <a:spLocks noChangeArrowheads="1"/>
            </p:cNvSpPr>
            <p:nvPr/>
          </p:nvSpPr>
          <p:spPr bwMode="auto">
            <a:xfrm>
              <a:off x="1857815" y="3288815"/>
              <a:ext cx="285652" cy="349466"/>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1</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9" name="Text Box 46"/>
            <p:cNvSpPr txBox="1">
              <a:spLocks noChangeArrowheads="1"/>
            </p:cNvSpPr>
            <p:nvPr/>
          </p:nvSpPr>
          <p:spPr bwMode="auto">
            <a:xfrm>
              <a:off x="2267714" y="3287662"/>
              <a:ext cx="285652" cy="349466"/>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2</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2" name="Line 49"/>
            <p:cNvSpPr>
              <a:spLocks noChangeShapeType="1"/>
            </p:cNvSpPr>
            <p:nvPr/>
          </p:nvSpPr>
          <p:spPr bwMode="auto">
            <a:xfrm flipH="1">
              <a:off x="2006447" y="2905902"/>
              <a:ext cx="110313" cy="3840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3" name="Line 50"/>
            <p:cNvSpPr>
              <a:spLocks noChangeShapeType="1"/>
            </p:cNvSpPr>
            <p:nvPr/>
          </p:nvSpPr>
          <p:spPr bwMode="auto">
            <a:xfrm>
              <a:off x="2295583" y="2904748"/>
              <a:ext cx="110313" cy="3840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4" name="Line 51"/>
            <p:cNvSpPr>
              <a:spLocks noChangeShapeType="1"/>
            </p:cNvSpPr>
            <p:nvPr/>
          </p:nvSpPr>
          <p:spPr bwMode="auto">
            <a:xfrm flipH="1">
              <a:off x="2344353" y="2436487"/>
              <a:ext cx="271718" cy="19953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5" name="Oval 52"/>
            <p:cNvSpPr>
              <a:spLocks noChangeArrowheads="1"/>
            </p:cNvSpPr>
            <p:nvPr/>
          </p:nvSpPr>
          <p:spPr bwMode="auto">
            <a:xfrm>
              <a:off x="2048250" y="2574889"/>
              <a:ext cx="348357" cy="34600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6" name="Line 53"/>
            <p:cNvSpPr>
              <a:spLocks noChangeShapeType="1"/>
            </p:cNvSpPr>
            <p:nvPr/>
          </p:nvSpPr>
          <p:spPr bwMode="auto">
            <a:xfrm>
              <a:off x="2807667" y="2488388"/>
              <a:ext cx="110313" cy="3840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37" name="Text Box 54"/>
            <p:cNvSpPr txBox="1">
              <a:spLocks noChangeArrowheads="1"/>
            </p:cNvSpPr>
            <p:nvPr/>
          </p:nvSpPr>
          <p:spPr bwMode="auto">
            <a:xfrm>
              <a:off x="2806506" y="2872454"/>
              <a:ext cx="285652" cy="349466"/>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8" name="Line 55"/>
            <p:cNvSpPr>
              <a:spLocks noChangeShapeType="1"/>
            </p:cNvSpPr>
            <p:nvPr/>
          </p:nvSpPr>
          <p:spPr bwMode="auto">
            <a:xfrm>
              <a:off x="3374327" y="2021280"/>
              <a:ext cx="269438" cy="2596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b="1"/>
            </a:p>
          </p:txBody>
        </p:sp>
        <p:sp>
          <p:nvSpPr>
            <p:cNvPr id="49" name="Text Box 35"/>
            <p:cNvSpPr txBox="1">
              <a:spLocks noChangeArrowheads="1"/>
            </p:cNvSpPr>
            <p:nvPr/>
          </p:nvSpPr>
          <p:spPr bwMode="auto">
            <a:xfrm>
              <a:off x="3500889" y="2280959"/>
              <a:ext cx="285293" cy="348981"/>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宋体" pitchFamily="2" charset="-122"/>
                </a:rPr>
                <a:t> 3</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52"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53"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857042"/>
            <a:ext cx="2408032" cy="523220"/>
          </a:xfrm>
          <a:prstGeom prst="rect">
            <a:avLst/>
          </a:prstGeom>
        </p:spPr>
        <p:txBody>
          <a:bodyPr wrap="none">
            <a:spAutoFit/>
          </a:bodyPr>
          <a:lstStyle/>
          <a:p>
            <a:pPr lvl="0"/>
            <a:r>
              <a:rPr lang="en-US" altLang="zh-CN" sz="2800" b="1" dirty="0" smtClean="0">
                <a:solidFill>
                  <a:srgbClr val="0000FF"/>
                </a:solidFill>
                <a:sym typeface="Wingdings" pitchFamily="2" charset="2"/>
              </a:rPr>
              <a:t> </a:t>
            </a:r>
            <a:r>
              <a:rPr lang="zh-CN" altLang="zh-CN" sz="2800" b="1" dirty="0" smtClean="0"/>
              <a:t>哈夫曼</a:t>
            </a:r>
            <a:r>
              <a:rPr lang="zh-CN" altLang="zh-CN" sz="2800" b="1" dirty="0"/>
              <a:t>编码</a:t>
            </a:r>
          </a:p>
        </p:txBody>
      </p:sp>
      <p:sp>
        <p:nvSpPr>
          <p:cNvPr id="5" name="矩形 4"/>
          <p:cNvSpPr/>
          <p:nvPr/>
        </p:nvSpPr>
        <p:spPr>
          <a:xfrm>
            <a:off x="857224" y="1551157"/>
            <a:ext cx="7206098" cy="769441"/>
          </a:xfrm>
          <a:prstGeom prst="rect">
            <a:avLst/>
          </a:prstGeom>
        </p:spPr>
        <p:txBody>
          <a:bodyPr wrap="square">
            <a:spAutoFit/>
          </a:bodyPr>
          <a:lstStyle/>
          <a:p>
            <a:r>
              <a:rPr lang="en-US" altLang="zh-CN" sz="2200" b="1" dirty="0" smtClean="0">
                <a:solidFill>
                  <a:srgbClr val="0000FF"/>
                </a:solidFill>
                <a:sym typeface="Wingdings" pitchFamily="2" charset="2"/>
              </a:rPr>
              <a:t>  </a:t>
            </a:r>
            <a:r>
              <a:rPr lang="zh-CN" altLang="en-US" sz="2200" b="1" dirty="0" smtClean="0"/>
              <a:t>给定</a:t>
            </a:r>
            <a:r>
              <a:rPr lang="zh-CN" altLang="en-US" sz="2200" b="1" dirty="0"/>
              <a:t>一段字符串，如何</a:t>
            </a:r>
            <a:r>
              <a:rPr lang="zh-CN" altLang="en-US" sz="2200" b="1" dirty="0" smtClean="0">
                <a:solidFill>
                  <a:srgbClr val="0000FF"/>
                </a:solidFill>
              </a:rPr>
              <a:t>对字符</a:t>
            </a:r>
            <a:r>
              <a:rPr lang="zh-CN" altLang="en-US" sz="2200" b="1" dirty="0">
                <a:solidFill>
                  <a:srgbClr val="0000FF"/>
                </a:solidFill>
              </a:rPr>
              <a:t>进行编码</a:t>
            </a:r>
            <a:r>
              <a:rPr lang="zh-CN" altLang="en-US" sz="2200" b="1" dirty="0" smtClean="0"/>
              <a:t>，可以使得</a:t>
            </a:r>
            <a:r>
              <a:rPr lang="zh-CN" altLang="en-US" sz="2200" b="1" dirty="0"/>
              <a:t>该字符串的编码</a:t>
            </a:r>
            <a:r>
              <a:rPr lang="zh-CN" altLang="en-US" sz="2200" b="1" dirty="0">
                <a:solidFill>
                  <a:srgbClr val="0000FF"/>
                </a:solidFill>
              </a:rPr>
              <a:t>存储空间最少</a:t>
            </a:r>
            <a:r>
              <a:rPr lang="zh-CN" altLang="en-US" sz="2200" b="1" dirty="0" smtClean="0"/>
              <a:t>？</a:t>
            </a:r>
            <a:endParaRPr lang="zh-CN" altLang="en-US" sz="2200" b="1" dirty="0"/>
          </a:p>
        </p:txBody>
      </p:sp>
      <p:sp>
        <p:nvSpPr>
          <p:cNvPr id="6" name="矩形 5"/>
          <p:cNvSpPr/>
          <p:nvPr/>
        </p:nvSpPr>
        <p:spPr>
          <a:xfrm>
            <a:off x="857224" y="3051537"/>
            <a:ext cx="7572428" cy="1107996"/>
          </a:xfrm>
          <a:prstGeom prst="rect">
            <a:avLst/>
          </a:prstGeom>
        </p:spPr>
        <p:txBody>
          <a:bodyPr wrap="square">
            <a:spAutoFit/>
          </a:bodyPr>
          <a:lstStyle/>
          <a:p>
            <a:r>
              <a:rPr lang="en-US" altLang="zh-CN" sz="2200" b="1" dirty="0"/>
              <a:t>[</a:t>
            </a:r>
            <a:r>
              <a:rPr lang="zh-CN" altLang="en-US" sz="2200" b="1" dirty="0"/>
              <a:t>例</a:t>
            </a:r>
            <a:r>
              <a:rPr lang="en-US" altLang="zh-CN" sz="2200" b="1" dirty="0"/>
              <a:t>4.10] </a:t>
            </a:r>
            <a:r>
              <a:rPr lang="zh-CN" altLang="en-US" sz="2200" b="1" dirty="0"/>
              <a:t>假设有一段文本，包含</a:t>
            </a:r>
            <a:r>
              <a:rPr lang="en-US" altLang="zh-CN" sz="2200" b="1" dirty="0"/>
              <a:t>58</a:t>
            </a:r>
            <a:r>
              <a:rPr lang="zh-CN" altLang="en-US" sz="2200" b="1" dirty="0"/>
              <a:t>个字符。经过统计，发现其中只有</a:t>
            </a:r>
            <a:r>
              <a:rPr lang="en-US" altLang="zh-CN" sz="2200" b="1" dirty="0"/>
              <a:t>7</a:t>
            </a:r>
            <a:r>
              <a:rPr lang="zh-CN" altLang="en-US" sz="2200" b="1" dirty="0"/>
              <a:t>个字符是互不相同的，它们是：</a:t>
            </a:r>
            <a:r>
              <a:rPr lang="en-US" altLang="zh-CN" sz="2200" b="1" dirty="0"/>
              <a:t>a</a:t>
            </a:r>
            <a:r>
              <a:rPr lang="zh-CN" altLang="en-US" sz="2200" b="1" dirty="0"/>
              <a:t>，</a:t>
            </a:r>
            <a:r>
              <a:rPr lang="en-US" altLang="zh-CN" sz="2200" b="1" dirty="0"/>
              <a:t>e</a:t>
            </a:r>
            <a:r>
              <a:rPr lang="zh-CN" altLang="en-US" sz="2200" b="1" dirty="0"/>
              <a:t>，</a:t>
            </a:r>
            <a:r>
              <a:rPr lang="en-US" altLang="zh-CN" sz="2200" b="1" dirty="0"/>
              <a:t>i</a:t>
            </a:r>
            <a:r>
              <a:rPr lang="zh-CN" altLang="en-US" sz="2200" b="1" dirty="0"/>
              <a:t>，</a:t>
            </a:r>
            <a:r>
              <a:rPr lang="en-US" altLang="zh-CN" sz="2200" b="1" dirty="0"/>
              <a:t>s</a:t>
            </a:r>
            <a:r>
              <a:rPr lang="zh-CN" altLang="en-US" sz="2200" b="1" dirty="0"/>
              <a:t>，</a:t>
            </a:r>
            <a:r>
              <a:rPr lang="en-US" altLang="zh-CN" sz="2200" b="1" dirty="0"/>
              <a:t>t</a:t>
            </a:r>
            <a:r>
              <a:rPr lang="zh-CN" altLang="en-US" sz="2200" b="1" dirty="0"/>
              <a:t>，空格（</a:t>
            </a:r>
            <a:r>
              <a:rPr lang="en-US" altLang="zh-CN" sz="2200" b="1" dirty="0" err="1"/>
              <a:t>sp</a:t>
            </a:r>
            <a:r>
              <a:rPr lang="zh-CN" altLang="en-US" sz="2200" b="1" dirty="0"/>
              <a:t>），换行（</a:t>
            </a:r>
            <a:r>
              <a:rPr lang="en-US" altLang="zh-CN" sz="2200" b="1" dirty="0" err="1"/>
              <a:t>nl</a:t>
            </a:r>
            <a:r>
              <a:rPr lang="zh-CN" altLang="en-US" sz="2200" b="1" dirty="0"/>
              <a:t>）。</a:t>
            </a:r>
          </a:p>
        </p:txBody>
      </p:sp>
      <p:sp>
        <p:nvSpPr>
          <p:cNvPr id="7" name="矩形 6"/>
          <p:cNvSpPr/>
          <p:nvPr/>
        </p:nvSpPr>
        <p:spPr>
          <a:xfrm>
            <a:off x="857224" y="4167197"/>
            <a:ext cx="7572428" cy="1446550"/>
          </a:xfrm>
          <a:prstGeom prst="rect">
            <a:avLst/>
          </a:prstGeom>
        </p:spPr>
        <p:txBody>
          <a:bodyPr wrap="square">
            <a:spAutoFit/>
          </a:bodyPr>
          <a:lstStyle/>
          <a:p>
            <a:r>
              <a:rPr lang="en-US" altLang="zh-CN" sz="2200" b="1" dirty="0" smtClean="0"/>
              <a:t>【</a:t>
            </a:r>
            <a:r>
              <a:rPr lang="zh-CN" altLang="en-US" sz="2200" b="1" dirty="0" smtClean="0"/>
              <a:t>分析</a:t>
            </a:r>
            <a:r>
              <a:rPr lang="en-US" altLang="zh-CN" sz="2200" b="1" dirty="0" smtClean="0"/>
              <a:t>】</a:t>
            </a:r>
            <a:r>
              <a:rPr lang="zh-CN" altLang="en-US" sz="2200" b="1" dirty="0" smtClean="0"/>
              <a:t>如果用等长</a:t>
            </a:r>
            <a:r>
              <a:rPr lang="en-US" altLang="zh-CN" sz="2200" b="1" dirty="0" smtClean="0"/>
              <a:t>ASCII</a:t>
            </a:r>
            <a:r>
              <a:rPr lang="zh-CN" altLang="en-US" sz="2200" b="1" dirty="0" smtClean="0"/>
              <a:t>编码：</a:t>
            </a:r>
            <a:r>
              <a:rPr lang="en-US" altLang="zh-CN" sz="2200" b="1" dirty="0" smtClean="0">
                <a:solidFill>
                  <a:srgbClr val="0000FF"/>
                </a:solidFill>
              </a:rPr>
              <a:t>58 ×8 = 464</a:t>
            </a:r>
            <a:r>
              <a:rPr lang="zh-CN" altLang="en-US" sz="2200" b="1" dirty="0" smtClean="0"/>
              <a:t>位；</a:t>
            </a:r>
            <a:endParaRPr lang="en-US" altLang="zh-CN" sz="2200" b="1" dirty="0" smtClean="0"/>
          </a:p>
          <a:p>
            <a:r>
              <a:rPr lang="zh-CN" altLang="en-US" sz="2200" b="1" dirty="0" smtClean="0"/>
              <a:t>如果用等长</a:t>
            </a:r>
            <a:r>
              <a:rPr lang="en-US" altLang="zh-CN" sz="2200" b="1" dirty="0" smtClean="0"/>
              <a:t>3</a:t>
            </a:r>
            <a:r>
              <a:rPr lang="zh-CN" altLang="en-US" sz="2200" b="1" dirty="0" smtClean="0"/>
              <a:t>位编码：</a:t>
            </a:r>
            <a:r>
              <a:rPr lang="en-US" altLang="zh-CN" sz="2200" b="1" dirty="0" smtClean="0">
                <a:solidFill>
                  <a:srgbClr val="0000FF"/>
                </a:solidFill>
              </a:rPr>
              <a:t>58 ×3 = 174</a:t>
            </a:r>
            <a:r>
              <a:rPr lang="zh-CN" altLang="en-US" sz="2200" b="1" dirty="0" smtClean="0"/>
              <a:t>位；</a:t>
            </a:r>
            <a:endParaRPr lang="en-US" altLang="zh-CN" sz="2200" b="1" dirty="0" smtClean="0"/>
          </a:p>
          <a:p>
            <a:r>
              <a:rPr lang="zh-CN" altLang="en-US" sz="2200" b="1" dirty="0" smtClean="0"/>
              <a:t>如果出现</a:t>
            </a:r>
            <a:r>
              <a:rPr lang="zh-CN" altLang="en-US" sz="2200" b="1" dirty="0"/>
              <a:t>频率高的</a:t>
            </a:r>
            <a:r>
              <a:rPr lang="zh-CN" altLang="en-US" sz="2200" b="1" dirty="0" smtClean="0"/>
              <a:t>字符用的</a:t>
            </a:r>
            <a:r>
              <a:rPr lang="zh-CN" altLang="en-US" sz="2200" b="1" dirty="0" smtClean="0">
                <a:solidFill>
                  <a:srgbClr val="0000FF"/>
                </a:solidFill>
              </a:rPr>
              <a:t>编码</a:t>
            </a:r>
            <a:r>
              <a:rPr lang="zh-CN" altLang="en-US" sz="2200" b="1" dirty="0">
                <a:solidFill>
                  <a:srgbClr val="0000FF"/>
                </a:solidFill>
              </a:rPr>
              <a:t>短些</a:t>
            </a:r>
            <a:r>
              <a:rPr lang="zh-CN" altLang="en-US" sz="2200" b="1" dirty="0"/>
              <a:t>，出现频率低的字符</a:t>
            </a:r>
            <a:r>
              <a:rPr lang="zh-CN" altLang="en-US" sz="2200" b="1" dirty="0" smtClean="0"/>
              <a:t>则可以</a:t>
            </a:r>
            <a:r>
              <a:rPr lang="zh-CN" altLang="en-US" sz="2200" b="1" dirty="0" smtClean="0">
                <a:solidFill>
                  <a:srgbClr val="0000FF"/>
                </a:solidFill>
              </a:rPr>
              <a:t>编码长些；</a:t>
            </a:r>
            <a:r>
              <a:rPr lang="zh-CN" altLang="en-US" sz="2200" b="1" dirty="0" smtClean="0"/>
              <a:t>以期得到总的</a:t>
            </a:r>
            <a:r>
              <a:rPr lang="zh-CN" altLang="en-US" sz="2200" b="1" dirty="0" smtClean="0">
                <a:solidFill>
                  <a:srgbClr val="0000FF"/>
                </a:solidFill>
              </a:rPr>
              <a:t>编码长度最短。</a:t>
            </a:r>
            <a:endParaRPr lang="zh-CN" altLang="en-US" sz="2200" b="1" dirty="0">
              <a:solidFill>
                <a:srgbClr val="0000FF"/>
              </a:solidFill>
            </a:endParaRPr>
          </a:p>
        </p:txBody>
      </p:sp>
      <p:sp>
        <p:nvSpPr>
          <p:cNvPr id="9" name="矩形 8"/>
          <p:cNvSpPr/>
          <p:nvPr/>
        </p:nvSpPr>
        <p:spPr>
          <a:xfrm>
            <a:off x="857224" y="2422049"/>
            <a:ext cx="6236003" cy="430887"/>
          </a:xfrm>
          <a:prstGeom prst="rect">
            <a:avLst/>
          </a:prstGeom>
        </p:spPr>
        <p:txBody>
          <a:bodyPr wrap="none">
            <a:spAutoFit/>
          </a:bodyPr>
          <a:lstStyle/>
          <a:p>
            <a:r>
              <a:rPr lang="en-US" altLang="zh-CN" sz="2200" b="1" dirty="0" smtClean="0">
                <a:solidFill>
                  <a:srgbClr val="0000FF"/>
                </a:solidFill>
                <a:sym typeface="Wingdings" pitchFamily="2" charset="2"/>
              </a:rPr>
              <a:t> </a:t>
            </a:r>
            <a:r>
              <a:rPr lang="zh-CN" altLang="en-US" sz="2200" b="1" dirty="0" smtClean="0"/>
              <a:t>最优解决方案是 “</a:t>
            </a:r>
            <a:r>
              <a:rPr lang="zh-CN" altLang="en-US" sz="2200" b="1" dirty="0" smtClean="0">
                <a:solidFill>
                  <a:srgbClr val="0000FF"/>
                </a:solidFill>
              </a:rPr>
              <a:t>哈夫曼</a:t>
            </a:r>
            <a:r>
              <a:rPr lang="en-US" altLang="zh-CN" sz="2200" b="1" dirty="0" smtClean="0">
                <a:solidFill>
                  <a:srgbClr val="0000FF"/>
                </a:solidFill>
              </a:rPr>
              <a:t>(Huffman)</a:t>
            </a:r>
            <a:r>
              <a:rPr lang="zh-CN" altLang="en-US" sz="2200" b="1" dirty="0" smtClean="0">
                <a:solidFill>
                  <a:srgbClr val="0000FF"/>
                </a:solidFill>
              </a:rPr>
              <a:t>编码</a:t>
            </a:r>
            <a:r>
              <a:rPr lang="zh-CN" altLang="en-US" sz="2200" b="1" dirty="0" smtClean="0"/>
              <a:t>” 。</a:t>
            </a:r>
            <a:endParaRPr lang="zh-CN" altLang="en-US" sz="2200" b="1" dirty="0"/>
          </a:p>
        </p:txBody>
      </p:sp>
      <p:sp>
        <p:nvSpPr>
          <p:cNvPr id="10"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1"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
        <p:nvSpPr>
          <p:cNvPr id="2" name="爆炸形 1 1"/>
          <p:cNvSpPr/>
          <p:nvPr/>
        </p:nvSpPr>
        <p:spPr>
          <a:xfrm rot="558642">
            <a:off x="6441885" y="4847200"/>
            <a:ext cx="2348611" cy="194283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latin typeface="+mj-ea"/>
                <a:ea typeface="+mj-ea"/>
              </a:rPr>
              <a:t>必须知道字符出现的频率</a:t>
            </a:r>
            <a:endParaRPr lang="zh-CN" altLang="en-US" b="1" dirty="0">
              <a:solidFill>
                <a:srgbClr val="FF0000"/>
              </a:solidFill>
              <a:latin typeface="+mj-ea"/>
              <a:ea typeface="+mj-ea"/>
            </a:endParaRPr>
          </a:p>
        </p:txBody>
      </p:sp>
    </p:spTree>
    <p:extLst>
      <p:ext uri="{BB962C8B-B14F-4D97-AF65-F5344CB8AC3E}">
        <p14:creationId xmlns:p14="http://schemas.microsoft.com/office/powerpoint/2010/main" val="25505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up)">
                                      <p:cBhvr>
                                        <p:cTn id="22" dur="1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1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up)">
                                      <p:cBhvr>
                                        <p:cTn id="32" dur="10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2000"/>
                                        <p:tgtEl>
                                          <p:spTgt spid="2"/>
                                        </p:tgtEl>
                                      </p:cBhvr>
                                    </p:animEffect>
                                    <p:anim calcmode="lin" valueType="num">
                                      <p:cBhvr>
                                        <p:cTn id="38" dur="2000" fill="hold"/>
                                        <p:tgtEl>
                                          <p:spTgt spid="2"/>
                                        </p:tgtEl>
                                        <p:attrNameLst>
                                          <p:attrName>ppt_w</p:attrName>
                                        </p:attrNameLst>
                                      </p:cBhvr>
                                      <p:tavLst>
                                        <p:tav tm="0" fmla="#ppt_w*sin(2.5*pi*$)">
                                          <p:val>
                                            <p:fltVal val="0"/>
                                          </p:val>
                                        </p:tav>
                                        <p:tav tm="100000">
                                          <p:val>
                                            <p:fltVal val="1"/>
                                          </p:val>
                                        </p:tav>
                                      </p:tavLst>
                                    </p:anim>
                                    <p:anim calcmode="lin" valueType="num">
                                      <p:cBhvr>
                                        <p:cTn id="3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build="p"/>
      <p:bldP spid="9"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36"/>
          <p:cNvGrpSpPr>
            <a:grpSpLocks/>
          </p:cNvGrpSpPr>
          <p:nvPr/>
        </p:nvGrpSpPr>
        <p:grpSpPr bwMode="auto">
          <a:xfrm>
            <a:off x="5867400" y="2971800"/>
            <a:ext cx="1911350" cy="1768475"/>
            <a:chOff x="3312" y="2112"/>
            <a:chExt cx="1204" cy="1114"/>
          </a:xfrm>
        </p:grpSpPr>
        <p:sp>
          <p:nvSpPr>
            <p:cNvPr id="3099" name="Oval 37"/>
            <p:cNvSpPr>
              <a:spLocks noChangeArrowheads="1"/>
            </p:cNvSpPr>
            <p:nvPr/>
          </p:nvSpPr>
          <p:spPr bwMode="auto">
            <a:xfrm>
              <a:off x="3888" y="2496"/>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00" name="Line 38"/>
            <p:cNvSpPr>
              <a:spLocks noChangeShapeType="1"/>
            </p:cNvSpPr>
            <p:nvPr/>
          </p:nvSpPr>
          <p:spPr bwMode="auto">
            <a:xfrm flipH="1">
              <a:off x="3744" y="2736"/>
              <a:ext cx="240" cy="480"/>
            </a:xfrm>
            <a:prstGeom prst="line">
              <a:avLst/>
            </a:prstGeom>
            <a:noFill/>
            <a:ln w="25400">
              <a:solidFill>
                <a:schemeClr val="tx1"/>
              </a:solidFill>
              <a:round/>
              <a:headEnd/>
              <a:tailEnd/>
            </a:ln>
          </p:spPr>
          <p:txBody>
            <a:bodyPr/>
            <a:lstStyle/>
            <a:p>
              <a:endParaRPr lang="zh-CN" altLang="en-US"/>
            </a:p>
          </p:txBody>
        </p:sp>
        <p:sp>
          <p:nvSpPr>
            <p:cNvPr id="3101" name="Line 39"/>
            <p:cNvSpPr>
              <a:spLocks noChangeShapeType="1"/>
            </p:cNvSpPr>
            <p:nvPr/>
          </p:nvSpPr>
          <p:spPr bwMode="auto">
            <a:xfrm>
              <a:off x="4032" y="2736"/>
              <a:ext cx="144" cy="144"/>
            </a:xfrm>
            <a:prstGeom prst="line">
              <a:avLst/>
            </a:prstGeom>
            <a:noFill/>
            <a:ln w="25400">
              <a:solidFill>
                <a:schemeClr val="tx1"/>
              </a:solidFill>
              <a:round/>
              <a:headEnd/>
              <a:tailEnd/>
            </a:ln>
          </p:spPr>
          <p:txBody>
            <a:bodyPr/>
            <a:lstStyle/>
            <a:p>
              <a:endParaRPr lang="zh-CN" altLang="en-US"/>
            </a:p>
          </p:txBody>
        </p:sp>
        <p:sp>
          <p:nvSpPr>
            <p:cNvPr id="3102" name="Oval 40"/>
            <p:cNvSpPr>
              <a:spLocks noChangeArrowheads="1"/>
            </p:cNvSpPr>
            <p:nvPr/>
          </p:nvSpPr>
          <p:spPr bwMode="auto">
            <a:xfrm>
              <a:off x="4128" y="2832"/>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03" name="Line 41"/>
            <p:cNvSpPr>
              <a:spLocks noChangeShapeType="1"/>
            </p:cNvSpPr>
            <p:nvPr/>
          </p:nvSpPr>
          <p:spPr bwMode="auto">
            <a:xfrm flipH="1">
              <a:off x="4080" y="3072"/>
              <a:ext cx="144" cy="144"/>
            </a:xfrm>
            <a:prstGeom prst="line">
              <a:avLst/>
            </a:prstGeom>
            <a:noFill/>
            <a:ln w="25400">
              <a:solidFill>
                <a:schemeClr val="tx1"/>
              </a:solidFill>
              <a:round/>
              <a:headEnd/>
              <a:tailEnd/>
            </a:ln>
          </p:spPr>
          <p:txBody>
            <a:bodyPr/>
            <a:lstStyle/>
            <a:p>
              <a:endParaRPr lang="zh-CN" altLang="en-US"/>
            </a:p>
          </p:txBody>
        </p:sp>
        <p:sp>
          <p:nvSpPr>
            <p:cNvPr id="3104" name="Line 42"/>
            <p:cNvSpPr>
              <a:spLocks noChangeShapeType="1"/>
            </p:cNvSpPr>
            <p:nvPr/>
          </p:nvSpPr>
          <p:spPr bwMode="auto">
            <a:xfrm>
              <a:off x="4272" y="3072"/>
              <a:ext cx="144" cy="144"/>
            </a:xfrm>
            <a:prstGeom prst="line">
              <a:avLst/>
            </a:prstGeom>
            <a:noFill/>
            <a:ln w="25400">
              <a:solidFill>
                <a:schemeClr val="tx1"/>
              </a:solidFill>
              <a:round/>
              <a:headEnd/>
              <a:tailEnd/>
            </a:ln>
          </p:spPr>
          <p:txBody>
            <a:bodyPr/>
            <a:lstStyle/>
            <a:p>
              <a:endParaRPr lang="zh-CN" altLang="en-US"/>
            </a:p>
          </p:txBody>
        </p:sp>
        <p:sp>
          <p:nvSpPr>
            <p:cNvPr id="3105" name="Oval 43"/>
            <p:cNvSpPr>
              <a:spLocks noChangeArrowheads="1"/>
            </p:cNvSpPr>
            <p:nvPr/>
          </p:nvSpPr>
          <p:spPr bwMode="auto">
            <a:xfrm>
              <a:off x="3696" y="2112"/>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06" name="Line 44"/>
            <p:cNvSpPr>
              <a:spLocks noChangeShapeType="1"/>
            </p:cNvSpPr>
            <p:nvPr/>
          </p:nvSpPr>
          <p:spPr bwMode="auto">
            <a:xfrm flipH="1">
              <a:off x="3312" y="2352"/>
              <a:ext cx="480" cy="864"/>
            </a:xfrm>
            <a:prstGeom prst="line">
              <a:avLst/>
            </a:prstGeom>
            <a:noFill/>
            <a:ln w="25400">
              <a:solidFill>
                <a:schemeClr val="tx1"/>
              </a:solidFill>
              <a:round/>
              <a:headEnd/>
              <a:tailEnd/>
            </a:ln>
          </p:spPr>
          <p:txBody>
            <a:bodyPr/>
            <a:lstStyle/>
            <a:p>
              <a:endParaRPr lang="zh-CN" altLang="en-US"/>
            </a:p>
          </p:txBody>
        </p:sp>
        <p:sp>
          <p:nvSpPr>
            <p:cNvPr id="3107" name="Line 45"/>
            <p:cNvSpPr>
              <a:spLocks noChangeShapeType="1"/>
            </p:cNvSpPr>
            <p:nvPr/>
          </p:nvSpPr>
          <p:spPr bwMode="auto">
            <a:xfrm>
              <a:off x="3840" y="2352"/>
              <a:ext cx="144" cy="144"/>
            </a:xfrm>
            <a:prstGeom prst="line">
              <a:avLst/>
            </a:prstGeom>
            <a:noFill/>
            <a:ln w="25400">
              <a:solidFill>
                <a:schemeClr val="tx1"/>
              </a:solidFill>
              <a:round/>
              <a:headEnd/>
              <a:tailEnd/>
            </a:ln>
          </p:spPr>
          <p:txBody>
            <a:bodyPr/>
            <a:lstStyle/>
            <a:p>
              <a:endParaRPr lang="zh-CN" altLang="en-US"/>
            </a:p>
          </p:txBody>
        </p:sp>
        <p:sp>
          <p:nvSpPr>
            <p:cNvPr id="3108" name="Rectangle 46"/>
            <p:cNvSpPr>
              <a:spLocks noChangeArrowheads="1"/>
            </p:cNvSpPr>
            <p:nvPr/>
          </p:nvSpPr>
          <p:spPr bwMode="auto">
            <a:xfrm>
              <a:off x="3360" y="2640"/>
              <a:ext cx="196" cy="250"/>
            </a:xfrm>
            <a:prstGeom prst="rect">
              <a:avLst/>
            </a:prstGeom>
            <a:noFill/>
            <a:ln w="25400">
              <a:noFill/>
              <a:miter lim="800000"/>
              <a:headEnd/>
              <a:tailEnd/>
            </a:ln>
          </p:spPr>
          <p:txBody>
            <a:bodyPr wrap="none">
              <a:spAutoFit/>
            </a:bodyPr>
            <a:lstStyle/>
            <a:p>
              <a:r>
                <a:rPr lang="en-US" altLang="zh-CN" sz="2000" b="1">
                  <a:solidFill>
                    <a:srgbClr val="FF0000"/>
                  </a:solidFill>
                </a:rPr>
                <a:t>0</a:t>
              </a:r>
            </a:p>
          </p:txBody>
        </p:sp>
        <p:sp>
          <p:nvSpPr>
            <p:cNvPr id="3109" name="Rectangle 47"/>
            <p:cNvSpPr>
              <a:spLocks noChangeArrowheads="1"/>
            </p:cNvSpPr>
            <p:nvPr/>
          </p:nvSpPr>
          <p:spPr bwMode="auto">
            <a:xfrm>
              <a:off x="3696" y="2832"/>
              <a:ext cx="196" cy="250"/>
            </a:xfrm>
            <a:prstGeom prst="rect">
              <a:avLst/>
            </a:prstGeom>
            <a:noFill/>
            <a:ln w="25400">
              <a:noFill/>
              <a:miter lim="800000"/>
              <a:headEnd/>
              <a:tailEnd/>
            </a:ln>
          </p:spPr>
          <p:txBody>
            <a:bodyPr wrap="none">
              <a:spAutoFit/>
            </a:bodyPr>
            <a:lstStyle/>
            <a:p>
              <a:r>
                <a:rPr lang="en-US" altLang="zh-CN" sz="2000" b="1">
                  <a:solidFill>
                    <a:srgbClr val="FF0000"/>
                  </a:solidFill>
                </a:rPr>
                <a:t>0</a:t>
              </a:r>
            </a:p>
          </p:txBody>
        </p:sp>
        <p:sp>
          <p:nvSpPr>
            <p:cNvPr id="3110" name="Rectangle 48"/>
            <p:cNvSpPr>
              <a:spLocks noChangeArrowheads="1"/>
            </p:cNvSpPr>
            <p:nvPr/>
          </p:nvSpPr>
          <p:spPr bwMode="auto">
            <a:xfrm>
              <a:off x="3984" y="2976"/>
              <a:ext cx="196" cy="250"/>
            </a:xfrm>
            <a:prstGeom prst="rect">
              <a:avLst/>
            </a:prstGeom>
            <a:noFill/>
            <a:ln w="25400">
              <a:noFill/>
              <a:miter lim="800000"/>
              <a:headEnd/>
              <a:tailEnd/>
            </a:ln>
          </p:spPr>
          <p:txBody>
            <a:bodyPr wrap="none">
              <a:spAutoFit/>
            </a:bodyPr>
            <a:lstStyle/>
            <a:p>
              <a:r>
                <a:rPr lang="en-US" altLang="zh-CN" sz="2000" b="1">
                  <a:solidFill>
                    <a:srgbClr val="FF0000"/>
                  </a:solidFill>
                </a:rPr>
                <a:t>0</a:t>
              </a:r>
            </a:p>
          </p:txBody>
        </p:sp>
        <p:sp>
          <p:nvSpPr>
            <p:cNvPr id="3111" name="Rectangle 49"/>
            <p:cNvSpPr>
              <a:spLocks noChangeArrowheads="1"/>
            </p:cNvSpPr>
            <p:nvPr/>
          </p:nvSpPr>
          <p:spPr bwMode="auto">
            <a:xfrm>
              <a:off x="3884" y="2256"/>
              <a:ext cx="196" cy="250"/>
            </a:xfrm>
            <a:prstGeom prst="rect">
              <a:avLst/>
            </a:prstGeom>
            <a:noFill/>
            <a:ln w="25400">
              <a:noFill/>
              <a:miter lim="800000"/>
              <a:headEnd/>
              <a:tailEnd/>
            </a:ln>
          </p:spPr>
          <p:txBody>
            <a:bodyPr wrap="none">
              <a:spAutoFit/>
            </a:bodyPr>
            <a:lstStyle/>
            <a:p>
              <a:r>
                <a:rPr lang="en-US" altLang="zh-CN" sz="2000" b="1">
                  <a:solidFill>
                    <a:schemeClr val="hlink"/>
                  </a:solidFill>
                </a:rPr>
                <a:t>1</a:t>
              </a:r>
            </a:p>
          </p:txBody>
        </p:sp>
        <p:sp>
          <p:nvSpPr>
            <p:cNvPr id="3112" name="Rectangle 50"/>
            <p:cNvSpPr>
              <a:spLocks noChangeArrowheads="1"/>
            </p:cNvSpPr>
            <p:nvPr/>
          </p:nvSpPr>
          <p:spPr bwMode="auto">
            <a:xfrm>
              <a:off x="4076" y="2630"/>
              <a:ext cx="196" cy="250"/>
            </a:xfrm>
            <a:prstGeom prst="rect">
              <a:avLst/>
            </a:prstGeom>
            <a:noFill/>
            <a:ln w="25400">
              <a:noFill/>
              <a:miter lim="800000"/>
              <a:headEnd/>
              <a:tailEnd/>
            </a:ln>
          </p:spPr>
          <p:txBody>
            <a:bodyPr wrap="none">
              <a:spAutoFit/>
            </a:bodyPr>
            <a:lstStyle/>
            <a:p>
              <a:r>
                <a:rPr lang="en-US" altLang="zh-CN" sz="2000" b="1">
                  <a:solidFill>
                    <a:schemeClr val="hlink"/>
                  </a:solidFill>
                </a:rPr>
                <a:t>1</a:t>
              </a:r>
            </a:p>
          </p:txBody>
        </p:sp>
        <p:sp>
          <p:nvSpPr>
            <p:cNvPr id="3113" name="Rectangle 51"/>
            <p:cNvSpPr>
              <a:spLocks noChangeArrowheads="1"/>
            </p:cNvSpPr>
            <p:nvPr/>
          </p:nvSpPr>
          <p:spPr bwMode="auto">
            <a:xfrm>
              <a:off x="4320" y="2976"/>
              <a:ext cx="196" cy="250"/>
            </a:xfrm>
            <a:prstGeom prst="rect">
              <a:avLst/>
            </a:prstGeom>
            <a:noFill/>
            <a:ln w="25400">
              <a:noFill/>
              <a:miter lim="800000"/>
              <a:headEnd/>
              <a:tailEnd/>
            </a:ln>
          </p:spPr>
          <p:txBody>
            <a:bodyPr wrap="none">
              <a:spAutoFit/>
            </a:bodyPr>
            <a:lstStyle/>
            <a:p>
              <a:r>
                <a:rPr lang="en-US" altLang="zh-CN" sz="2000" b="1">
                  <a:solidFill>
                    <a:schemeClr val="hlink"/>
                  </a:solidFill>
                </a:rPr>
                <a:t>1</a:t>
              </a:r>
            </a:p>
          </p:txBody>
        </p:sp>
      </p:grpSp>
      <p:grpSp>
        <p:nvGrpSpPr>
          <p:cNvPr id="6" name="Group 24"/>
          <p:cNvGrpSpPr>
            <a:grpSpLocks/>
          </p:cNvGrpSpPr>
          <p:nvPr/>
        </p:nvGrpSpPr>
        <p:grpSpPr bwMode="auto">
          <a:xfrm>
            <a:off x="1371600" y="1371600"/>
            <a:ext cx="1600200" cy="1006475"/>
            <a:chOff x="864" y="576"/>
            <a:chExt cx="1008" cy="634"/>
          </a:xfrm>
        </p:grpSpPr>
        <p:sp>
          <p:nvSpPr>
            <p:cNvPr id="3118" name="Text Box 25"/>
            <p:cNvSpPr txBox="1">
              <a:spLocks noChangeArrowheads="1"/>
            </p:cNvSpPr>
            <p:nvPr/>
          </p:nvSpPr>
          <p:spPr bwMode="auto">
            <a:xfrm>
              <a:off x="1296" y="576"/>
              <a:ext cx="240" cy="250"/>
            </a:xfrm>
            <a:prstGeom prst="rect">
              <a:avLst/>
            </a:prstGeom>
            <a:noFill/>
            <a:ln w="25400">
              <a:noFill/>
              <a:miter lim="800000"/>
              <a:headEnd/>
              <a:tailEnd/>
            </a:ln>
          </p:spPr>
          <p:txBody>
            <a:bodyPr>
              <a:spAutoFit/>
            </a:bodyPr>
            <a:lstStyle/>
            <a:p>
              <a:pPr>
                <a:spcBef>
                  <a:spcPct val="50000"/>
                </a:spcBef>
              </a:pPr>
              <a:r>
                <a:rPr lang="en-US" altLang="zh-CN" sz="2000" b="1">
                  <a:solidFill>
                    <a:schemeClr val="hlink"/>
                  </a:solidFill>
                </a:rPr>
                <a:t>1</a:t>
              </a:r>
            </a:p>
          </p:txBody>
        </p:sp>
        <p:sp>
          <p:nvSpPr>
            <p:cNvPr id="3119" name="Text Box 26"/>
            <p:cNvSpPr txBox="1">
              <a:spLocks noChangeArrowheads="1"/>
            </p:cNvSpPr>
            <p:nvPr/>
          </p:nvSpPr>
          <p:spPr bwMode="auto">
            <a:xfrm>
              <a:off x="1632" y="960"/>
              <a:ext cx="240" cy="250"/>
            </a:xfrm>
            <a:prstGeom prst="rect">
              <a:avLst/>
            </a:prstGeom>
            <a:noFill/>
            <a:ln w="25400">
              <a:noFill/>
              <a:miter lim="800000"/>
              <a:headEnd/>
              <a:tailEnd/>
            </a:ln>
          </p:spPr>
          <p:txBody>
            <a:bodyPr>
              <a:spAutoFit/>
            </a:bodyPr>
            <a:lstStyle/>
            <a:p>
              <a:pPr>
                <a:spcBef>
                  <a:spcPct val="50000"/>
                </a:spcBef>
              </a:pPr>
              <a:r>
                <a:rPr lang="en-US" altLang="zh-CN" sz="2000" b="1">
                  <a:solidFill>
                    <a:schemeClr val="hlink"/>
                  </a:solidFill>
                </a:rPr>
                <a:t>1</a:t>
              </a:r>
            </a:p>
          </p:txBody>
        </p:sp>
        <p:sp>
          <p:nvSpPr>
            <p:cNvPr id="3120" name="Text Box 27"/>
            <p:cNvSpPr txBox="1">
              <a:spLocks noChangeArrowheads="1"/>
            </p:cNvSpPr>
            <p:nvPr/>
          </p:nvSpPr>
          <p:spPr bwMode="auto">
            <a:xfrm>
              <a:off x="864" y="960"/>
              <a:ext cx="240" cy="250"/>
            </a:xfrm>
            <a:prstGeom prst="rect">
              <a:avLst/>
            </a:prstGeom>
            <a:noFill/>
            <a:ln w="25400">
              <a:noFill/>
              <a:miter lim="800000"/>
              <a:headEnd/>
              <a:tailEnd/>
            </a:ln>
          </p:spPr>
          <p:txBody>
            <a:bodyPr>
              <a:spAutoFit/>
            </a:bodyPr>
            <a:lstStyle/>
            <a:p>
              <a:pPr>
                <a:spcBef>
                  <a:spcPct val="50000"/>
                </a:spcBef>
              </a:pPr>
              <a:r>
                <a:rPr lang="en-US" altLang="zh-CN" sz="2000" b="1">
                  <a:solidFill>
                    <a:schemeClr val="hlink"/>
                  </a:solidFill>
                </a:rPr>
                <a:t>1</a:t>
              </a:r>
            </a:p>
          </p:txBody>
        </p:sp>
      </p:grpSp>
      <p:grpSp>
        <p:nvGrpSpPr>
          <p:cNvPr id="2" name="Group 3"/>
          <p:cNvGrpSpPr>
            <a:grpSpLocks/>
          </p:cNvGrpSpPr>
          <p:nvPr/>
        </p:nvGrpSpPr>
        <p:grpSpPr bwMode="auto">
          <a:xfrm>
            <a:off x="762000" y="2362200"/>
            <a:ext cx="2209800" cy="381000"/>
            <a:chOff x="864" y="1104"/>
            <a:chExt cx="1392" cy="240"/>
          </a:xfrm>
        </p:grpSpPr>
        <p:sp>
          <p:nvSpPr>
            <p:cNvPr id="3133" name="Oval 4"/>
            <p:cNvSpPr>
              <a:spLocks noChangeArrowheads="1"/>
            </p:cNvSpPr>
            <p:nvPr/>
          </p:nvSpPr>
          <p:spPr bwMode="auto">
            <a:xfrm>
              <a:off x="864" y="1104"/>
              <a:ext cx="240" cy="240"/>
            </a:xfrm>
            <a:prstGeom prst="ellipse">
              <a:avLst/>
            </a:prstGeom>
            <a:solidFill>
              <a:schemeClr val="hlink"/>
            </a:solidFill>
            <a:ln w="25400">
              <a:solidFill>
                <a:schemeClr val="tx1"/>
              </a:solidFill>
              <a:round/>
              <a:headEnd/>
              <a:tailEnd/>
            </a:ln>
          </p:spPr>
          <p:txBody>
            <a:bodyPr wrap="none" bIns="82800" anchor="ctr"/>
            <a:lstStyle/>
            <a:p>
              <a:pPr algn="ctr"/>
              <a:r>
                <a:rPr lang="en-US" altLang="zh-CN" sz="2000" b="1" i="1">
                  <a:solidFill>
                    <a:schemeClr val="bg1"/>
                  </a:solidFill>
                </a:rPr>
                <a:t>a</a:t>
              </a:r>
            </a:p>
          </p:txBody>
        </p:sp>
        <p:sp>
          <p:nvSpPr>
            <p:cNvPr id="3134" name="Oval 5"/>
            <p:cNvSpPr>
              <a:spLocks noChangeArrowheads="1"/>
            </p:cNvSpPr>
            <p:nvPr/>
          </p:nvSpPr>
          <p:spPr bwMode="auto">
            <a:xfrm>
              <a:off x="1632" y="1104"/>
              <a:ext cx="240" cy="240"/>
            </a:xfrm>
            <a:prstGeom prst="ellipse">
              <a:avLst/>
            </a:prstGeom>
            <a:solidFill>
              <a:srgbClr val="009900"/>
            </a:solidFill>
            <a:ln w="25400">
              <a:solidFill>
                <a:schemeClr val="tx1"/>
              </a:solidFill>
              <a:round/>
              <a:headEnd/>
              <a:tailEnd/>
            </a:ln>
          </p:spPr>
          <p:txBody>
            <a:bodyPr wrap="none" bIns="82800" anchor="ctr"/>
            <a:lstStyle/>
            <a:p>
              <a:pPr algn="ctr"/>
              <a:r>
                <a:rPr lang="en-US" altLang="zh-CN" sz="2000" b="1" i="1">
                  <a:solidFill>
                    <a:schemeClr val="bg1"/>
                  </a:solidFill>
                </a:rPr>
                <a:t>x</a:t>
              </a:r>
            </a:p>
          </p:txBody>
        </p:sp>
        <p:sp>
          <p:nvSpPr>
            <p:cNvPr id="3135" name="Oval 6"/>
            <p:cNvSpPr>
              <a:spLocks noChangeArrowheads="1"/>
            </p:cNvSpPr>
            <p:nvPr/>
          </p:nvSpPr>
          <p:spPr bwMode="auto">
            <a:xfrm>
              <a:off x="1248" y="1104"/>
              <a:ext cx="240" cy="240"/>
            </a:xfrm>
            <a:prstGeom prst="ellipse">
              <a:avLst/>
            </a:prstGeom>
            <a:solidFill>
              <a:srgbClr val="FF0000"/>
            </a:solidFill>
            <a:ln w="25400">
              <a:solidFill>
                <a:schemeClr val="tx1"/>
              </a:solidFill>
              <a:round/>
              <a:headEnd/>
              <a:tailEnd/>
            </a:ln>
          </p:spPr>
          <p:txBody>
            <a:bodyPr wrap="none" bIns="82800" anchor="ctr"/>
            <a:lstStyle/>
            <a:p>
              <a:pPr algn="ctr"/>
              <a:r>
                <a:rPr lang="en-US" altLang="zh-CN" sz="2000" b="1" i="1">
                  <a:solidFill>
                    <a:schemeClr val="bg1"/>
                  </a:solidFill>
                </a:rPr>
                <a:t>u</a:t>
              </a:r>
            </a:p>
          </p:txBody>
        </p:sp>
        <p:sp>
          <p:nvSpPr>
            <p:cNvPr id="3136" name="Oval 7"/>
            <p:cNvSpPr>
              <a:spLocks noChangeArrowheads="1"/>
            </p:cNvSpPr>
            <p:nvPr/>
          </p:nvSpPr>
          <p:spPr bwMode="auto">
            <a:xfrm>
              <a:off x="2016" y="1104"/>
              <a:ext cx="240" cy="240"/>
            </a:xfrm>
            <a:prstGeom prst="ellipse">
              <a:avLst/>
            </a:prstGeom>
            <a:solidFill>
              <a:srgbClr val="990099"/>
            </a:solidFill>
            <a:ln w="25400">
              <a:solidFill>
                <a:schemeClr val="tx1"/>
              </a:solidFill>
              <a:round/>
              <a:headEnd/>
              <a:tailEnd/>
            </a:ln>
          </p:spPr>
          <p:txBody>
            <a:bodyPr wrap="none" bIns="82800" anchor="ctr"/>
            <a:lstStyle/>
            <a:p>
              <a:pPr algn="ctr"/>
              <a:r>
                <a:rPr lang="en-US" altLang="zh-CN" sz="2000" b="1" i="1">
                  <a:solidFill>
                    <a:schemeClr val="bg1"/>
                  </a:solidFill>
                </a:rPr>
                <a:t>z</a:t>
              </a:r>
            </a:p>
          </p:txBody>
        </p:sp>
      </p:grpSp>
      <p:grpSp>
        <p:nvGrpSpPr>
          <p:cNvPr id="3" name="Group 8"/>
          <p:cNvGrpSpPr>
            <a:grpSpLocks/>
          </p:cNvGrpSpPr>
          <p:nvPr/>
        </p:nvGrpSpPr>
        <p:grpSpPr bwMode="auto">
          <a:xfrm>
            <a:off x="990600" y="1752600"/>
            <a:ext cx="1752600" cy="609600"/>
            <a:chOff x="1008" y="720"/>
            <a:chExt cx="1104" cy="384"/>
          </a:xfrm>
        </p:grpSpPr>
        <p:sp>
          <p:nvSpPr>
            <p:cNvPr id="3127" name="Oval 9"/>
            <p:cNvSpPr>
              <a:spLocks noChangeArrowheads="1"/>
            </p:cNvSpPr>
            <p:nvPr/>
          </p:nvSpPr>
          <p:spPr bwMode="auto">
            <a:xfrm>
              <a:off x="1056" y="720"/>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28" name="Line 10"/>
            <p:cNvSpPr>
              <a:spLocks noChangeShapeType="1"/>
            </p:cNvSpPr>
            <p:nvPr/>
          </p:nvSpPr>
          <p:spPr bwMode="auto">
            <a:xfrm flipH="1">
              <a:off x="1008" y="960"/>
              <a:ext cx="144" cy="144"/>
            </a:xfrm>
            <a:prstGeom prst="line">
              <a:avLst/>
            </a:prstGeom>
            <a:noFill/>
            <a:ln w="25400">
              <a:solidFill>
                <a:schemeClr val="tx1"/>
              </a:solidFill>
              <a:round/>
              <a:headEnd/>
              <a:tailEnd/>
            </a:ln>
          </p:spPr>
          <p:txBody>
            <a:bodyPr/>
            <a:lstStyle/>
            <a:p>
              <a:endParaRPr lang="zh-CN" altLang="en-US"/>
            </a:p>
          </p:txBody>
        </p:sp>
        <p:sp>
          <p:nvSpPr>
            <p:cNvPr id="3129" name="Line 11"/>
            <p:cNvSpPr>
              <a:spLocks noChangeShapeType="1"/>
            </p:cNvSpPr>
            <p:nvPr/>
          </p:nvSpPr>
          <p:spPr bwMode="auto">
            <a:xfrm>
              <a:off x="1200" y="960"/>
              <a:ext cx="144" cy="144"/>
            </a:xfrm>
            <a:prstGeom prst="line">
              <a:avLst/>
            </a:prstGeom>
            <a:noFill/>
            <a:ln w="25400">
              <a:solidFill>
                <a:schemeClr val="tx1"/>
              </a:solidFill>
              <a:round/>
              <a:headEnd/>
              <a:tailEnd/>
            </a:ln>
          </p:spPr>
          <p:txBody>
            <a:bodyPr/>
            <a:lstStyle/>
            <a:p>
              <a:endParaRPr lang="zh-CN" altLang="en-US"/>
            </a:p>
          </p:txBody>
        </p:sp>
        <p:sp>
          <p:nvSpPr>
            <p:cNvPr id="3130" name="Oval 12"/>
            <p:cNvSpPr>
              <a:spLocks noChangeArrowheads="1"/>
            </p:cNvSpPr>
            <p:nvPr/>
          </p:nvSpPr>
          <p:spPr bwMode="auto">
            <a:xfrm>
              <a:off x="1824" y="720"/>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31" name="Line 13"/>
            <p:cNvSpPr>
              <a:spLocks noChangeShapeType="1"/>
            </p:cNvSpPr>
            <p:nvPr/>
          </p:nvSpPr>
          <p:spPr bwMode="auto">
            <a:xfrm flipH="1">
              <a:off x="1776" y="960"/>
              <a:ext cx="144" cy="144"/>
            </a:xfrm>
            <a:prstGeom prst="line">
              <a:avLst/>
            </a:prstGeom>
            <a:noFill/>
            <a:ln w="25400">
              <a:solidFill>
                <a:schemeClr val="tx1"/>
              </a:solidFill>
              <a:round/>
              <a:headEnd/>
              <a:tailEnd/>
            </a:ln>
          </p:spPr>
          <p:txBody>
            <a:bodyPr/>
            <a:lstStyle/>
            <a:p>
              <a:endParaRPr lang="zh-CN" altLang="en-US"/>
            </a:p>
          </p:txBody>
        </p:sp>
        <p:sp>
          <p:nvSpPr>
            <p:cNvPr id="3132" name="Line 14"/>
            <p:cNvSpPr>
              <a:spLocks noChangeShapeType="1"/>
            </p:cNvSpPr>
            <p:nvPr/>
          </p:nvSpPr>
          <p:spPr bwMode="auto">
            <a:xfrm>
              <a:off x="1968" y="960"/>
              <a:ext cx="144" cy="144"/>
            </a:xfrm>
            <a:prstGeom prst="line">
              <a:avLst/>
            </a:prstGeom>
            <a:noFill/>
            <a:ln w="25400">
              <a:solidFill>
                <a:schemeClr val="tx1"/>
              </a:solidFill>
              <a:round/>
              <a:headEnd/>
              <a:tailEnd/>
            </a:ln>
          </p:spPr>
          <p:txBody>
            <a:bodyPr/>
            <a:lstStyle/>
            <a:p>
              <a:endParaRPr lang="zh-CN" altLang="en-US"/>
            </a:p>
          </p:txBody>
        </p:sp>
      </p:grpSp>
      <p:grpSp>
        <p:nvGrpSpPr>
          <p:cNvPr id="4" name="Group 15"/>
          <p:cNvGrpSpPr>
            <a:grpSpLocks/>
          </p:cNvGrpSpPr>
          <p:nvPr/>
        </p:nvGrpSpPr>
        <p:grpSpPr bwMode="auto">
          <a:xfrm>
            <a:off x="1371600" y="1143000"/>
            <a:ext cx="990600" cy="685800"/>
            <a:chOff x="1248" y="336"/>
            <a:chExt cx="624" cy="432"/>
          </a:xfrm>
        </p:grpSpPr>
        <p:sp>
          <p:nvSpPr>
            <p:cNvPr id="3124" name="Oval 16"/>
            <p:cNvSpPr>
              <a:spLocks noChangeArrowheads="1"/>
            </p:cNvSpPr>
            <p:nvPr/>
          </p:nvSpPr>
          <p:spPr bwMode="auto">
            <a:xfrm>
              <a:off x="1440" y="336"/>
              <a:ext cx="240" cy="240"/>
            </a:xfrm>
            <a:prstGeom prst="ellipse">
              <a:avLst/>
            </a:prstGeom>
            <a:noFill/>
            <a:ln w="25400">
              <a:solidFill>
                <a:schemeClr val="tx1"/>
              </a:solidFill>
              <a:round/>
              <a:headEnd/>
              <a:tailEnd/>
            </a:ln>
          </p:spPr>
          <p:txBody>
            <a:bodyPr wrap="none" bIns="82800" anchor="ctr"/>
            <a:lstStyle/>
            <a:p>
              <a:pPr algn="ctr"/>
              <a:endParaRPr lang="zh-CN" altLang="zh-CN" sz="2000" b="1" i="1">
                <a:solidFill>
                  <a:schemeClr val="bg1"/>
                </a:solidFill>
              </a:endParaRPr>
            </a:p>
          </p:txBody>
        </p:sp>
        <p:sp>
          <p:nvSpPr>
            <p:cNvPr id="3125" name="Line 17"/>
            <p:cNvSpPr>
              <a:spLocks noChangeShapeType="1"/>
            </p:cNvSpPr>
            <p:nvPr/>
          </p:nvSpPr>
          <p:spPr bwMode="auto">
            <a:xfrm flipH="1">
              <a:off x="1248" y="576"/>
              <a:ext cx="288" cy="192"/>
            </a:xfrm>
            <a:prstGeom prst="line">
              <a:avLst/>
            </a:prstGeom>
            <a:noFill/>
            <a:ln w="25400">
              <a:solidFill>
                <a:schemeClr val="tx1"/>
              </a:solidFill>
              <a:round/>
              <a:headEnd/>
              <a:tailEnd/>
            </a:ln>
          </p:spPr>
          <p:txBody>
            <a:bodyPr/>
            <a:lstStyle/>
            <a:p>
              <a:endParaRPr lang="zh-CN" altLang="en-US"/>
            </a:p>
          </p:txBody>
        </p:sp>
        <p:sp>
          <p:nvSpPr>
            <p:cNvPr id="3126" name="Line 18"/>
            <p:cNvSpPr>
              <a:spLocks noChangeShapeType="1"/>
            </p:cNvSpPr>
            <p:nvPr/>
          </p:nvSpPr>
          <p:spPr bwMode="auto">
            <a:xfrm>
              <a:off x="1584" y="576"/>
              <a:ext cx="288" cy="192"/>
            </a:xfrm>
            <a:prstGeom prst="line">
              <a:avLst/>
            </a:prstGeom>
            <a:noFill/>
            <a:ln w="25400">
              <a:solidFill>
                <a:schemeClr val="tx1"/>
              </a:solidFill>
              <a:round/>
              <a:headEnd/>
              <a:tailEnd/>
            </a:ln>
          </p:spPr>
          <p:txBody>
            <a:bodyPr/>
            <a:lstStyle/>
            <a:p>
              <a:endParaRPr lang="zh-CN" altLang="en-US"/>
            </a:p>
          </p:txBody>
        </p:sp>
      </p:grpSp>
      <p:grpSp>
        <p:nvGrpSpPr>
          <p:cNvPr id="5" name="Group 20"/>
          <p:cNvGrpSpPr>
            <a:grpSpLocks/>
          </p:cNvGrpSpPr>
          <p:nvPr/>
        </p:nvGrpSpPr>
        <p:grpSpPr bwMode="auto">
          <a:xfrm>
            <a:off x="838200" y="1371600"/>
            <a:ext cx="1600200" cy="1006475"/>
            <a:chOff x="528" y="576"/>
            <a:chExt cx="1008" cy="634"/>
          </a:xfrm>
        </p:grpSpPr>
        <p:sp>
          <p:nvSpPr>
            <p:cNvPr id="3121" name="Text Box 21"/>
            <p:cNvSpPr txBox="1">
              <a:spLocks noChangeArrowheads="1"/>
            </p:cNvSpPr>
            <p:nvPr/>
          </p:nvSpPr>
          <p:spPr bwMode="auto">
            <a:xfrm>
              <a:off x="864" y="576"/>
              <a:ext cx="240" cy="250"/>
            </a:xfrm>
            <a:prstGeom prst="rect">
              <a:avLst/>
            </a:prstGeom>
            <a:noFill/>
            <a:ln w="25400">
              <a:noFill/>
              <a:miter lim="800000"/>
              <a:headEnd/>
              <a:tailEnd/>
            </a:ln>
          </p:spPr>
          <p:txBody>
            <a:bodyPr>
              <a:spAutoFit/>
            </a:bodyPr>
            <a:lstStyle/>
            <a:p>
              <a:pPr>
                <a:spcBef>
                  <a:spcPct val="50000"/>
                </a:spcBef>
              </a:pPr>
              <a:r>
                <a:rPr lang="en-US" altLang="zh-CN" sz="2000" b="1">
                  <a:solidFill>
                    <a:srgbClr val="FF0000"/>
                  </a:solidFill>
                </a:rPr>
                <a:t>0</a:t>
              </a:r>
            </a:p>
          </p:txBody>
        </p:sp>
        <p:sp>
          <p:nvSpPr>
            <p:cNvPr id="3122" name="Text Box 22"/>
            <p:cNvSpPr txBox="1">
              <a:spLocks noChangeArrowheads="1"/>
            </p:cNvSpPr>
            <p:nvPr/>
          </p:nvSpPr>
          <p:spPr bwMode="auto">
            <a:xfrm>
              <a:off x="528" y="960"/>
              <a:ext cx="240" cy="250"/>
            </a:xfrm>
            <a:prstGeom prst="rect">
              <a:avLst/>
            </a:prstGeom>
            <a:noFill/>
            <a:ln w="25400">
              <a:noFill/>
              <a:miter lim="800000"/>
              <a:headEnd/>
              <a:tailEnd/>
            </a:ln>
          </p:spPr>
          <p:txBody>
            <a:bodyPr>
              <a:spAutoFit/>
            </a:bodyPr>
            <a:lstStyle/>
            <a:p>
              <a:pPr>
                <a:spcBef>
                  <a:spcPct val="50000"/>
                </a:spcBef>
              </a:pPr>
              <a:r>
                <a:rPr lang="en-US" altLang="zh-CN" sz="2000" b="1">
                  <a:solidFill>
                    <a:srgbClr val="FF0000"/>
                  </a:solidFill>
                </a:rPr>
                <a:t>0</a:t>
              </a:r>
            </a:p>
          </p:txBody>
        </p:sp>
        <p:sp>
          <p:nvSpPr>
            <p:cNvPr id="3123" name="Text Box 23"/>
            <p:cNvSpPr txBox="1">
              <a:spLocks noChangeArrowheads="1"/>
            </p:cNvSpPr>
            <p:nvPr/>
          </p:nvSpPr>
          <p:spPr bwMode="auto">
            <a:xfrm>
              <a:off x="1296" y="960"/>
              <a:ext cx="240" cy="250"/>
            </a:xfrm>
            <a:prstGeom prst="rect">
              <a:avLst/>
            </a:prstGeom>
            <a:noFill/>
            <a:ln w="25400">
              <a:noFill/>
              <a:miter lim="800000"/>
              <a:headEnd/>
              <a:tailEnd/>
            </a:ln>
          </p:spPr>
          <p:txBody>
            <a:bodyPr>
              <a:spAutoFit/>
            </a:bodyPr>
            <a:lstStyle/>
            <a:p>
              <a:pPr>
                <a:spcBef>
                  <a:spcPct val="50000"/>
                </a:spcBef>
              </a:pPr>
              <a:r>
                <a:rPr lang="en-US" altLang="zh-CN" sz="2000" b="1">
                  <a:solidFill>
                    <a:srgbClr val="FF0000"/>
                  </a:solidFill>
                </a:rPr>
                <a:t>0</a:t>
              </a:r>
            </a:p>
          </p:txBody>
        </p:sp>
      </p:grpSp>
      <p:sp>
        <p:nvSpPr>
          <p:cNvPr id="110644" name="Rectangle 52"/>
          <p:cNvSpPr>
            <a:spLocks noChangeArrowheads="1"/>
          </p:cNvSpPr>
          <p:nvPr/>
        </p:nvSpPr>
        <p:spPr bwMode="auto">
          <a:xfrm>
            <a:off x="496888" y="2971800"/>
            <a:ext cx="4227512" cy="701675"/>
          </a:xfrm>
          <a:prstGeom prst="rect">
            <a:avLst/>
          </a:prstGeom>
          <a:noFill/>
          <a:ln w="25400">
            <a:noFill/>
            <a:miter lim="800000"/>
            <a:headEnd/>
            <a:tailEnd/>
          </a:ln>
        </p:spPr>
        <p:txBody>
          <a:bodyPr wrap="none">
            <a:spAutoFit/>
          </a:bodyPr>
          <a:lstStyle/>
          <a:p>
            <a:r>
              <a:rPr lang="en-US" altLang="zh-CN" sz="2000" b="1" i="1" dirty="0"/>
              <a:t>Cost </a:t>
            </a:r>
            <a:r>
              <a:rPr lang="en-US" altLang="zh-CN" sz="2000" b="1" dirty="0"/>
              <a:t>(</a:t>
            </a:r>
            <a:r>
              <a:rPr lang="en-US" altLang="zh-CN" sz="2000" b="1" dirty="0">
                <a:solidFill>
                  <a:schemeClr val="hlink"/>
                </a:solidFill>
              </a:rPr>
              <a:t> </a:t>
            </a:r>
            <a:r>
              <a:rPr lang="en-US" altLang="zh-CN" sz="2000" b="1" i="1" dirty="0" err="1">
                <a:solidFill>
                  <a:schemeClr val="hlink"/>
                </a:solidFill>
              </a:rPr>
              <a:t>aaa</a:t>
            </a:r>
            <a:r>
              <a:rPr lang="en-US" altLang="zh-CN" sz="2000" b="1" i="1" dirty="0" err="1">
                <a:solidFill>
                  <a:srgbClr val="008000"/>
                </a:solidFill>
              </a:rPr>
              <a:t>x</a:t>
            </a:r>
            <a:r>
              <a:rPr lang="en-US" altLang="zh-CN" sz="2000" b="1" i="1" dirty="0" err="1">
                <a:solidFill>
                  <a:srgbClr val="FF3300"/>
                </a:solidFill>
              </a:rPr>
              <a:t>u</a:t>
            </a:r>
            <a:r>
              <a:rPr lang="en-US" altLang="zh-CN" sz="2000" b="1" i="1" dirty="0" err="1">
                <a:solidFill>
                  <a:schemeClr val="hlink"/>
                </a:solidFill>
              </a:rPr>
              <a:t>a</a:t>
            </a:r>
            <a:r>
              <a:rPr lang="en-US" altLang="zh-CN" sz="2000" b="1" i="1" dirty="0" err="1">
                <a:solidFill>
                  <a:srgbClr val="008000"/>
                </a:solidFill>
              </a:rPr>
              <a:t>x</a:t>
            </a:r>
            <a:r>
              <a:rPr lang="en-US" altLang="zh-CN" sz="2000" b="1" i="1" dirty="0" err="1">
                <a:solidFill>
                  <a:srgbClr val="990099"/>
                </a:solidFill>
              </a:rPr>
              <a:t>z</a:t>
            </a:r>
            <a:r>
              <a:rPr lang="en-US" altLang="zh-CN" sz="2000" b="1" dirty="0"/>
              <a:t> </a:t>
            </a:r>
            <a:r>
              <a:rPr lang="en-US" altLang="zh-CN" sz="2000" b="1" dirty="0">
                <a:sym typeface="Wingdings" pitchFamily="2" charset="2"/>
              </a:rPr>
              <a:t></a:t>
            </a:r>
            <a:r>
              <a:rPr lang="en-US" altLang="zh-CN" sz="2000" b="1" dirty="0"/>
              <a:t> </a:t>
            </a:r>
            <a:r>
              <a:rPr lang="en-US" altLang="zh-CN" sz="2000" b="1" dirty="0">
                <a:solidFill>
                  <a:schemeClr val="hlink"/>
                </a:solidFill>
              </a:rPr>
              <a:t>000</a:t>
            </a:r>
            <a:r>
              <a:rPr lang="en-US" altLang="zh-CN" sz="2000" b="1" dirty="0">
                <a:solidFill>
                  <a:srgbClr val="008000"/>
                </a:solidFill>
              </a:rPr>
              <a:t>10</a:t>
            </a:r>
            <a:r>
              <a:rPr lang="en-US" altLang="zh-CN" sz="2000" b="1" dirty="0">
                <a:solidFill>
                  <a:srgbClr val="FF3300"/>
                </a:solidFill>
              </a:rPr>
              <a:t>110</a:t>
            </a:r>
            <a:r>
              <a:rPr lang="en-US" altLang="zh-CN" sz="2000" b="1" dirty="0">
                <a:solidFill>
                  <a:schemeClr val="hlink"/>
                </a:solidFill>
              </a:rPr>
              <a:t>0</a:t>
            </a:r>
            <a:r>
              <a:rPr lang="en-US" altLang="zh-CN" sz="2000" b="1" dirty="0">
                <a:solidFill>
                  <a:srgbClr val="008000"/>
                </a:solidFill>
              </a:rPr>
              <a:t>10</a:t>
            </a:r>
            <a:r>
              <a:rPr lang="en-US" altLang="zh-CN" sz="2000" b="1" dirty="0">
                <a:solidFill>
                  <a:srgbClr val="990099"/>
                </a:solidFill>
              </a:rPr>
              <a:t>111 </a:t>
            </a:r>
            <a:r>
              <a:rPr lang="en-US" altLang="zh-CN" sz="2000" b="1" dirty="0"/>
              <a:t>) </a:t>
            </a:r>
          </a:p>
          <a:p>
            <a:r>
              <a:rPr lang="en-US" altLang="zh-CN" sz="2000" b="1" dirty="0"/>
              <a:t>= </a:t>
            </a:r>
            <a:r>
              <a:rPr lang="en-US" altLang="zh-CN" sz="2000" b="1" dirty="0">
                <a:solidFill>
                  <a:schemeClr val="hlink"/>
                </a:solidFill>
              </a:rPr>
              <a:t>1</a:t>
            </a:r>
            <a:r>
              <a:rPr lang="en-US" altLang="zh-CN" sz="2000" b="1" dirty="0">
                <a:solidFill>
                  <a:schemeClr val="hlink"/>
                </a:solidFill>
                <a:sym typeface="Symbol" pitchFamily="18" charset="2"/>
              </a:rPr>
              <a:t>4</a:t>
            </a:r>
            <a:r>
              <a:rPr lang="en-US" altLang="zh-CN" sz="2000" b="1" dirty="0">
                <a:sym typeface="Symbol" pitchFamily="18" charset="2"/>
              </a:rPr>
              <a:t> + </a:t>
            </a:r>
            <a:r>
              <a:rPr lang="en-US" altLang="zh-CN" sz="2000" b="1" dirty="0">
                <a:solidFill>
                  <a:srgbClr val="FF0000"/>
                </a:solidFill>
              </a:rPr>
              <a:t>3</a:t>
            </a:r>
            <a:r>
              <a:rPr lang="en-US" altLang="zh-CN" sz="2000" b="1" dirty="0">
                <a:solidFill>
                  <a:srgbClr val="FF0000"/>
                </a:solidFill>
                <a:sym typeface="Symbol" pitchFamily="18" charset="2"/>
              </a:rPr>
              <a:t>1</a:t>
            </a:r>
            <a:r>
              <a:rPr lang="en-US" altLang="zh-CN" sz="2000" b="1" dirty="0">
                <a:sym typeface="Symbol" pitchFamily="18" charset="2"/>
              </a:rPr>
              <a:t> + </a:t>
            </a:r>
            <a:r>
              <a:rPr lang="en-US" altLang="zh-CN" sz="2000" b="1" dirty="0">
                <a:solidFill>
                  <a:srgbClr val="009900"/>
                </a:solidFill>
              </a:rPr>
              <a:t>2</a:t>
            </a:r>
            <a:r>
              <a:rPr lang="en-US" altLang="zh-CN" sz="2000" b="1" dirty="0">
                <a:solidFill>
                  <a:srgbClr val="009900"/>
                </a:solidFill>
                <a:sym typeface="Symbol" pitchFamily="18" charset="2"/>
              </a:rPr>
              <a:t>2</a:t>
            </a:r>
            <a:r>
              <a:rPr lang="en-US" altLang="zh-CN" sz="2000" b="1" dirty="0">
                <a:sym typeface="Symbol" pitchFamily="18" charset="2"/>
              </a:rPr>
              <a:t> + </a:t>
            </a:r>
            <a:r>
              <a:rPr lang="en-US" altLang="zh-CN" sz="2000" b="1" dirty="0">
                <a:solidFill>
                  <a:srgbClr val="990099"/>
                </a:solidFill>
              </a:rPr>
              <a:t>3</a:t>
            </a:r>
            <a:r>
              <a:rPr lang="en-US" altLang="zh-CN" sz="2000" b="1" dirty="0">
                <a:solidFill>
                  <a:srgbClr val="990099"/>
                </a:solidFill>
                <a:sym typeface="Symbol" pitchFamily="18" charset="2"/>
              </a:rPr>
              <a:t>1</a:t>
            </a:r>
            <a:r>
              <a:rPr lang="en-US" altLang="zh-CN" sz="2000" b="1" dirty="0">
                <a:sym typeface="Symbol" pitchFamily="18" charset="2"/>
              </a:rPr>
              <a:t> = 14</a:t>
            </a:r>
          </a:p>
        </p:txBody>
      </p:sp>
      <p:sp>
        <p:nvSpPr>
          <p:cNvPr id="110621" name="Rectangle 29"/>
          <p:cNvSpPr>
            <a:spLocks noChangeArrowheads="1"/>
          </p:cNvSpPr>
          <p:nvPr/>
        </p:nvSpPr>
        <p:spPr bwMode="auto">
          <a:xfrm>
            <a:off x="4114800" y="1371600"/>
            <a:ext cx="4481513" cy="701675"/>
          </a:xfrm>
          <a:prstGeom prst="rect">
            <a:avLst/>
          </a:prstGeom>
          <a:noFill/>
          <a:ln w="25400">
            <a:noFill/>
            <a:miter lim="800000"/>
            <a:headEnd/>
            <a:tailEnd/>
          </a:ln>
        </p:spPr>
        <p:txBody>
          <a:bodyPr wrap="none">
            <a:spAutoFit/>
          </a:bodyPr>
          <a:lstStyle/>
          <a:p>
            <a:r>
              <a:rPr lang="en-US" altLang="zh-CN" sz="2000" b="1" i="1" dirty="0"/>
              <a:t>Cost </a:t>
            </a:r>
            <a:r>
              <a:rPr lang="en-US" altLang="zh-CN" sz="2000" b="1" dirty="0"/>
              <a:t>(</a:t>
            </a:r>
            <a:r>
              <a:rPr lang="en-US" altLang="zh-CN" sz="2000" b="1" dirty="0">
                <a:solidFill>
                  <a:schemeClr val="hlink"/>
                </a:solidFill>
              </a:rPr>
              <a:t> </a:t>
            </a:r>
            <a:r>
              <a:rPr lang="en-US" altLang="zh-CN" sz="2000" b="1" i="1" dirty="0" err="1">
                <a:solidFill>
                  <a:schemeClr val="hlink"/>
                </a:solidFill>
              </a:rPr>
              <a:t>aaa</a:t>
            </a:r>
            <a:r>
              <a:rPr lang="en-US" altLang="zh-CN" sz="2000" b="1" i="1" dirty="0" err="1">
                <a:solidFill>
                  <a:srgbClr val="008000"/>
                </a:solidFill>
              </a:rPr>
              <a:t>x</a:t>
            </a:r>
            <a:r>
              <a:rPr lang="en-US" altLang="zh-CN" sz="2000" b="1" i="1" dirty="0" err="1">
                <a:solidFill>
                  <a:srgbClr val="FF3300"/>
                </a:solidFill>
              </a:rPr>
              <a:t>u</a:t>
            </a:r>
            <a:r>
              <a:rPr lang="en-US" altLang="zh-CN" sz="2000" b="1" i="1" dirty="0" err="1">
                <a:solidFill>
                  <a:schemeClr val="hlink"/>
                </a:solidFill>
              </a:rPr>
              <a:t>a</a:t>
            </a:r>
            <a:r>
              <a:rPr lang="en-US" altLang="zh-CN" sz="2000" b="1" i="1" dirty="0" err="1">
                <a:solidFill>
                  <a:srgbClr val="008000"/>
                </a:solidFill>
              </a:rPr>
              <a:t>x</a:t>
            </a:r>
            <a:r>
              <a:rPr lang="en-US" altLang="zh-CN" sz="2000" b="1" i="1" dirty="0" err="1">
                <a:solidFill>
                  <a:srgbClr val="990099"/>
                </a:solidFill>
              </a:rPr>
              <a:t>z</a:t>
            </a:r>
            <a:r>
              <a:rPr lang="en-US" altLang="zh-CN" sz="2000" b="1" dirty="0"/>
              <a:t> </a:t>
            </a:r>
            <a:r>
              <a:rPr lang="en-US" altLang="zh-CN" sz="2000" b="1" dirty="0">
                <a:sym typeface="Wingdings" pitchFamily="2" charset="2"/>
              </a:rPr>
              <a:t></a:t>
            </a:r>
            <a:r>
              <a:rPr lang="en-US" altLang="zh-CN" sz="2000" b="1" dirty="0"/>
              <a:t> </a:t>
            </a:r>
            <a:r>
              <a:rPr lang="en-US" altLang="zh-CN" sz="2000" b="1" dirty="0">
                <a:solidFill>
                  <a:schemeClr val="hlink"/>
                </a:solidFill>
              </a:rPr>
              <a:t>000000</a:t>
            </a:r>
            <a:r>
              <a:rPr lang="en-US" altLang="zh-CN" sz="2000" b="1" dirty="0">
                <a:solidFill>
                  <a:srgbClr val="008000"/>
                </a:solidFill>
              </a:rPr>
              <a:t>10</a:t>
            </a:r>
            <a:r>
              <a:rPr lang="en-US" altLang="zh-CN" sz="2000" b="1" dirty="0">
                <a:solidFill>
                  <a:srgbClr val="FF3300"/>
                </a:solidFill>
              </a:rPr>
              <a:t>01</a:t>
            </a:r>
            <a:r>
              <a:rPr lang="en-US" altLang="zh-CN" sz="2000" b="1" dirty="0">
                <a:solidFill>
                  <a:schemeClr val="hlink"/>
                </a:solidFill>
              </a:rPr>
              <a:t>00</a:t>
            </a:r>
            <a:r>
              <a:rPr lang="en-US" altLang="zh-CN" sz="2000" b="1" dirty="0">
                <a:solidFill>
                  <a:srgbClr val="008000"/>
                </a:solidFill>
              </a:rPr>
              <a:t>10</a:t>
            </a:r>
            <a:r>
              <a:rPr lang="en-US" altLang="zh-CN" sz="2000" b="1" dirty="0">
                <a:solidFill>
                  <a:srgbClr val="990099"/>
                </a:solidFill>
              </a:rPr>
              <a:t>11 </a:t>
            </a:r>
            <a:r>
              <a:rPr lang="en-US" altLang="zh-CN" sz="2000" b="1" dirty="0"/>
              <a:t>) </a:t>
            </a:r>
          </a:p>
          <a:p>
            <a:r>
              <a:rPr lang="en-US" altLang="zh-CN" sz="2000" b="1" dirty="0"/>
              <a:t>= </a:t>
            </a:r>
            <a:r>
              <a:rPr lang="en-US" altLang="zh-CN" sz="2000" b="1" dirty="0">
                <a:solidFill>
                  <a:schemeClr val="hlink"/>
                </a:solidFill>
              </a:rPr>
              <a:t>2</a:t>
            </a:r>
            <a:r>
              <a:rPr lang="en-US" altLang="zh-CN" sz="2000" b="1" dirty="0">
                <a:solidFill>
                  <a:schemeClr val="hlink"/>
                </a:solidFill>
                <a:sym typeface="Symbol" pitchFamily="18" charset="2"/>
              </a:rPr>
              <a:t>4</a:t>
            </a:r>
            <a:r>
              <a:rPr lang="en-US" altLang="zh-CN" sz="2000" b="1" dirty="0">
                <a:sym typeface="Symbol" pitchFamily="18" charset="2"/>
              </a:rPr>
              <a:t> + </a:t>
            </a:r>
            <a:r>
              <a:rPr lang="en-US" altLang="zh-CN" sz="2000" b="1" dirty="0">
                <a:solidFill>
                  <a:srgbClr val="FF0000"/>
                </a:solidFill>
              </a:rPr>
              <a:t>2</a:t>
            </a:r>
            <a:r>
              <a:rPr lang="en-US" altLang="zh-CN" sz="2000" b="1" dirty="0">
                <a:solidFill>
                  <a:srgbClr val="FF0000"/>
                </a:solidFill>
                <a:sym typeface="Symbol" pitchFamily="18" charset="2"/>
              </a:rPr>
              <a:t>1</a:t>
            </a:r>
            <a:r>
              <a:rPr lang="en-US" altLang="zh-CN" sz="2000" b="1" dirty="0">
                <a:sym typeface="Symbol" pitchFamily="18" charset="2"/>
              </a:rPr>
              <a:t> + </a:t>
            </a:r>
            <a:r>
              <a:rPr lang="en-US" altLang="zh-CN" sz="2000" b="1" dirty="0">
                <a:solidFill>
                  <a:srgbClr val="009900"/>
                </a:solidFill>
              </a:rPr>
              <a:t>2</a:t>
            </a:r>
            <a:r>
              <a:rPr lang="en-US" altLang="zh-CN" sz="2000" b="1" dirty="0">
                <a:solidFill>
                  <a:srgbClr val="009900"/>
                </a:solidFill>
                <a:sym typeface="Symbol" pitchFamily="18" charset="2"/>
              </a:rPr>
              <a:t>2</a:t>
            </a:r>
            <a:r>
              <a:rPr lang="en-US" altLang="zh-CN" sz="2000" b="1" dirty="0">
                <a:sym typeface="Symbol" pitchFamily="18" charset="2"/>
              </a:rPr>
              <a:t> + </a:t>
            </a:r>
            <a:r>
              <a:rPr lang="en-US" altLang="zh-CN" sz="2000" b="1" dirty="0">
                <a:solidFill>
                  <a:srgbClr val="990099"/>
                </a:solidFill>
              </a:rPr>
              <a:t>2</a:t>
            </a:r>
            <a:r>
              <a:rPr lang="en-US" altLang="zh-CN" sz="2000" b="1" dirty="0">
                <a:solidFill>
                  <a:srgbClr val="990099"/>
                </a:solidFill>
                <a:sym typeface="Symbol" pitchFamily="18" charset="2"/>
              </a:rPr>
              <a:t>1</a:t>
            </a:r>
            <a:r>
              <a:rPr lang="en-US" altLang="zh-CN" sz="2000" b="1" dirty="0">
                <a:sym typeface="Symbol" pitchFamily="18" charset="2"/>
              </a:rPr>
              <a:t> = 16</a:t>
            </a:r>
          </a:p>
        </p:txBody>
      </p:sp>
      <p:sp>
        <p:nvSpPr>
          <p:cNvPr id="110620" name="Text Box 28"/>
          <p:cNvSpPr txBox="1">
            <a:spLocks noChangeArrowheads="1"/>
          </p:cNvSpPr>
          <p:nvPr/>
        </p:nvSpPr>
        <p:spPr bwMode="auto">
          <a:xfrm>
            <a:off x="4114800" y="381000"/>
            <a:ext cx="4267200" cy="1015663"/>
          </a:xfrm>
          <a:prstGeom prst="rect">
            <a:avLst/>
          </a:prstGeom>
          <a:noFill/>
          <a:ln w="9525">
            <a:noFill/>
            <a:miter lim="800000"/>
            <a:headEnd/>
            <a:tailEnd/>
          </a:ln>
        </p:spPr>
        <p:txBody>
          <a:bodyPr>
            <a:spAutoFit/>
          </a:bodyPr>
          <a:lstStyle/>
          <a:p>
            <a:pPr marL="290513" indent="-290513">
              <a:spcBef>
                <a:spcPct val="50000"/>
              </a:spcBef>
            </a:pPr>
            <a:r>
              <a:rPr lang="en-US" altLang="zh-CN" sz="2000" b="1" dirty="0">
                <a:solidFill>
                  <a:schemeClr val="hlink"/>
                </a:solidFill>
                <a:sym typeface="Wingdings" pitchFamily="2" charset="2"/>
              </a:rPr>
              <a:t></a:t>
            </a:r>
            <a:r>
              <a:rPr lang="en-US" altLang="zh-CN" sz="2000" b="1" dirty="0"/>
              <a:t>  </a:t>
            </a:r>
            <a:r>
              <a:rPr lang="zh-CN" altLang="en-US" sz="2000" b="1" dirty="0" smtClean="0"/>
              <a:t>如果字符</a:t>
            </a:r>
            <a:r>
              <a:rPr lang="en-US" altLang="zh-CN" sz="2000" b="1" i="1" dirty="0" err="1" smtClean="0"/>
              <a:t>C</a:t>
            </a:r>
            <a:r>
              <a:rPr lang="en-US" altLang="zh-CN" sz="2000" b="1" i="1" baseline="-25000" dirty="0" err="1" smtClean="0"/>
              <a:t>i</a:t>
            </a:r>
            <a:r>
              <a:rPr lang="en-US" altLang="zh-CN" sz="2000" b="1" dirty="0" smtClean="0"/>
              <a:t> </a:t>
            </a:r>
            <a:r>
              <a:rPr lang="zh-CN" altLang="en-US" sz="2000" b="1" dirty="0" smtClean="0"/>
              <a:t>在深度</a:t>
            </a:r>
            <a:r>
              <a:rPr lang="en-US" altLang="zh-CN" sz="2000" b="1" i="1" dirty="0" err="1" smtClean="0"/>
              <a:t>d</a:t>
            </a:r>
            <a:r>
              <a:rPr lang="en-US" altLang="zh-CN" sz="2000" b="1" i="1" baseline="-25000" dirty="0" err="1" smtClean="0"/>
              <a:t>i</a:t>
            </a:r>
            <a:r>
              <a:rPr lang="zh-CN" altLang="en-US" sz="2000" b="1" dirty="0" smtClean="0"/>
              <a:t>的地方并且出现的频率是</a:t>
            </a:r>
            <a:r>
              <a:rPr lang="en-US" altLang="zh-CN" sz="2000" b="1" dirty="0" smtClean="0"/>
              <a:t>  </a:t>
            </a:r>
            <a:r>
              <a:rPr lang="en-US" altLang="zh-CN" sz="2000" b="1" i="1" dirty="0" err="1"/>
              <a:t>f</a:t>
            </a:r>
            <a:r>
              <a:rPr lang="en-US" altLang="zh-CN" sz="2000" b="1" i="1" baseline="-25000" dirty="0" err="1"/>
              <a:t>i</a:t>
            </a:r>
            <a:r>
              <a:rPr lang="en-US" altLang="zh-CN" sz="2000" b="1" dirty="0"/>
              <a:t> </a:t>
            </a:r>
            <a:r>
              <a:rPr lang="en-US" altLang="zh-CN" sz="2000" b="1" dirty="0" smtClean="0"/>
              <a:t>, </a:t>
            </a:r>
            <a:r>
              <a:rPr lang="zh-CN" altLang="en-US" sz="2000" b="1" dirty="0" smtClean="0"/>
              <a:t>那么编码总长</a:t>
            </a:r>
            <a:r>
              <a:rPr lang="en-US" altLang="zh-CN" sz="2000" b="1" dirty="0" smtClean="0">
                <a:solidFill>
                  <a:schemeClr val="hlink"/>
                </a:solidFill>
              </a:rPr>
              <a:t>cost</a:t>
            </a:r>
            <a:r>
              <a:rPr lang="en-US" altLang="zh-CN" sz="2000" b="1" dirty="0" smtClean="0"/>
              <a:t>  </a:t>
            </a:r>
            <a:r>
              <a:rPr lang="en-US" altLang="zh-CN" sz="2000" b="1" dirty="0"/>
              <a:t>= </a:t>
            </a:r>
            <a:r>
              <a:rPr lang="en-US" altLang="zh-CN" sz="2000" b="1" dirty="0">
                <a:solidFill>
                  <a:schemeClr val="hlink"/>
                </a:solidFill>
                <a:sym typeface="Symbol" pitchFamily="18" charset="2"/>
              </a:rPr>
              <a:t> </a:t>
            </a:r>
            <a:r>
              <a:rPr lang="en-US" altLang="zh-CN" sz="2000" b="1" i="1" dirty="0" err="1">
                <a:solidFill>
                  <a:schemeClr val="hlink"/>
                </a:solidFill>
              </a:rPr>
              <a:t>d</a:t>
            </a:r>
            <a:r>
              <a:rPr lang="en-US" altLang="zh-CN" sz="2000" b="1" i="1" baseline="-25000" dirty="0" err="1">
                <a:solidFill>
                  <a:schemeClr val="hlink"/>
                </a:solidFill>
              </a:rPr>
              <a:t>i</a:t>
            </a:r>
            <a:r>
              <a:rPr lang="en-US" altLang="zh-CN" sz="2000" b="1" dirty="0">
                <a:solidFill>
                  <a:schemeClr val="hlink"/>
                </a:solidFill>
              </a:rPr>
              <a:t> </a:t>
            </a:r>
            <a:r>
              <a:rPr lang="en-US" altLang="zh-CN" sz="2000" b="1" i="1" dirty="0" err="1">
                <a:solidFill>
                  <a:schemeClr val="hlink"/>
                </a:solidFill>
              </a:rPr>
              <a:t>f</a:t>
            </a:r>
            <a:r>
              <a:rPr lang="en-US" altLang="zh-CN" sz="2000" b="1" i="1" baseline="-25000" dirty="0" err="1">
                <a:solidFill>
                  <a:schemeClr val="hlink"/>
                </a:solidFill>
              </a:rPr>
              <a:t>i</a:t>
            </a:r>
            <a:r>
              <a:rPr lang="en-US" altLang="zh-CN" sz="2000" b="1" dirty="0"/>
              <a:t> .</a:t>
            </a:r>
          </a:p>
        </p:txBody>
      </p:sp>
      <p:grpSp>
        <p:nvGrpSpPr>
          <p:cNvPr id="7" name="Group 31"/>
          <p:cNvGrpSpPr>
            <a:grpSpLocks/>
          </p:cNvGrpSpPr>
          <p:nvPr/>
        </p:nvGrpSpPr>
        <p:grpSpPr bwMode="auto">
          <a:xfrm>
            <a:off x="5638800" y="4724400"/>
            <a:ext cx="2209800" cy="381000"/>
            <a:chOff x="3168" y="3216"/>
            <a:chExt cx="1392" cy="240"/>
          </a:xfrm>
        </p:grpSpPr>
        <p:sp>
          <p:nvSpPr>
            <p:cNvPr id="3114" name="Oval 32"/>
            <p:cNvSpPr>
              <a:spLocks noChangeArrowheads="1"/>
            </p:cNvSpPr>
            <p:nvPr/>
          </p:nvSpPr>
          <p:spPr bwMode="auto">
            <a:xfrm>
              <a:off x="3168" y="3216"/>
              <a:ext cx="240" cy="240"/>
            </a:xfrm>
            <a:prstGeom prst="ellipse">
              <a:avLst/>
            </a:prstGeom>
            <a:solidFill>
              <a:schemeClr val="hlink"/>
            </a:solidFill>
            <a:ln w="25400">
              <a:solidFill>
                <a:schemeClr val="tx1"/>
              </a:solidFill>
              <a:round/>
              <a:headEnd/>
              <a:tailEnd/>
            </a:ln>
          </p:spPr>
          <p:txBody>
            <a:bodyPr wrap="none" bIns="82800" anchor="ctr"/>
            <a:lstStyle/>
            <a:p>
              <a:pPr algn="ctr"/>
              <a:r>
                <a:rPr lang="en-US" altLang="zh-CN" sz="2000" b="1" i="1">
                  <a:solidFill>
                    <a:schemeClr val="bg1"/>
                  </a:solidFill>
                </a:rPr>
                <a:t>a</a:t>
              </a:r>
            </a:p>
          </p:txBody>
        </p:sp>
        <p:sp>
          <p:nvSpPr>
            <p:cNvPr id="3115" name="Oval 33"/>
            <p:cNvSpPr>
              <a:spLocks noChangeArrowheads="1"/>
            </p:cNvSpPr>
            <p:nvPr/>
          </p:nvSpPr>
          <p:spPr bwMode="auto">
            <a:xfrm>
              <a:off x="3936" y="3216"/>
              <a:ext cx="240" cy="240"/>
            </a:xfrm>
            <a:prstGeom prst="ellipse">
              <a:avLst/>
            </a:prstGeom>
            <a:solidFill>
              <a:srgbClr val="FF0000"/>
            </a:solidFill>
            <a:ln w="25400">
              <a:solidFill>
                <a:schemeClr val="tx1"/>
              </a:solidFill>
              <a:round/>
              <a:headEnd/>
              <a:tailEnd/>
            </a:ln>
          </p:spPr>
          <p:txBody>
            <a:bodyPr wrap="none" bIns="82800" anchor="ctr"/>
            <a:lstStyle/>
            <a:p>
              <a:pPr algn="ctr"/>
              <a:r>
                <a:rPr lang="en-US" altLang="zh-CN" sz="2000" b="1" i="1" dirty="0">
                  <a:solidFill>
                    <a:schemeClr val="bg1"/>
                  </a:solidFill>
                </a:rPr>
                <a:t>u</a:t>
              </a:r>
            </a:p>
          </p:txBody>
        </p:sp>
        <p:sp>
          <p:nvSpPr>
            <p:cNvPr id="3116" name="Oval 34"/>
            <p:cNvSpPr>
              <a:spLocks noChangeArrowheads="1"/>
            </p:cNvSpPr>
            <p:nvPr/>
          </p:nvSpPr>
          <p:spPr bwMode="auto">
            <a:xfrm>
              <a:off x="3552" y="3216"/>
              <a:ext cx="240" cy="240"/>
            </a:xfrm>
            <a:prstGeom prst="ellipse">
              <a:avLst/>
            </a:prstGeom>
            <a:solidFill>
              <a:srgbClr val="009900"/>
            </a:solidFill>
            <a:ln w="25400">
              <a:solidFill>
                <a:schemeClr val="tx1"/>
              </a:solidFill>
              <a:round/>
              <a:headEnd/>
              <a:tailEnd/>
            </a:ln>
          </p:spPr>
          <p:txBody>
            <a:bodyPr wrap="none" bIns="82800" anchor="ctr"/>
            <a:lstStyle/>
            <a:p>
              <a:pPr algn="ctr"/>
              <a:r>
                <a:rPr lang="en-US" altLang="zh-CN" sz="2000" b="1" i="1">
                  <a:solidFill>
                    <a:schemeClr val="bg1"/>
                  </a:solidFill>
                </a:rPr>
                <a:t>x</a:t>
              </a:r>
            </a:p>
          </p:txBody>
        </p:sp>
        <p:sp>
          <p:nvSpPr>
            <p:cNvPr id="3117" name="Oval 35"/>
            <p:cNvSpPr>
              <a:spLocks noChangeArrowheads="1"/>
            </p:cNvSpPr>
            <p:nvPr/>
          </p:nvSpPr>
          <p:spPr bwMode="auto">
            <a:xfrm>
              <a:off x="4320" y="3216"/>
              <a:ext cx="240" cy="240"/>
            </a:xfrm>
            <a:prstGeom prst="ellipse">
              <a:avLst/>
            </a:prstGeom>
            <a:solidFill>
              <a:srgbClr val="990099"/>
            </a:solidFill>
            <a:ln w="25400">
              <a:solidFill>
                <a:schemeClr val="tx1"/>
              </a:solidFill>
              <a:round/>
              <a:headEnd/>
              <a:tailEnd/>
            </a:ln>
          </p:spPr>
          <p:txBody>
            <a:bodyPr wrap="none" bIns="82800" anchor="ctr"/>
            <a:lstStyle/>
            <a:p>
              <a:pPr algn="ctr"/>
              <a:r>
                <a:rPr lang="en-US" altLang="zh-CN" sz="2000" b="1" i="1">
                  <a:solidFill>
                    <a:schemeClr val="bg1"/>
                  </a:solidFill>
                </a:rPr>
                <a:t>z</a:t>
              </a:r>
            </a:p>
          </p:txBody>
        </p:sp>
      </p:grpSp>
      <p:sp>
        <p:nvSpPr>
          <p:cNvPr id="110646" name="AutoShape 54"/>
          <p:cNvSpPr>
            <a:spLocks noChangeArrowheads="1"/>
          </p:cNvSpPr>
          <p:nvPr/>
        </p:nvSpPr>
        <p:spPr bwMode="auto">
          <a:xfrm>
            <a:off x="609600" y="2438400"/>
            <a:ext cx="5562600" cy="2057400"/>
          </a:xfrm>
          <a:prstGeom prst="cloudCallout">
            <a:avLst>
              <a:gd name="adj1" fmla="val -44380"/>
              <a:gd name="adj2" fmla="val 89352"/>
            </a:avLst>
          </a:prstGeom>
          <a:gradFill rotWithShape="0">
            <a:gsLst>
              <a:gs pos="0">
                <a:srgbClr val="AFDBAF"/>
              </a:gs>
              <a:gs pos="100000">
                <a:srgbClr val="CCFFCC"/>
              </a:gs>
            </a:gsLst>
            <a:lin ang="18900000" scaled="1"/>
          </a:gradFill>
          <a:ln w="9525">
            <a:solidFill>
              <a:srgbClr val="CCFFCC"/>
            </a:solidFill>
            <a:round/>
            <a:headEnd/>
            <a:tailEnd/>
          </a:ln>
        </p:spPr>
        <p:txBody>
          <a:bodyPr wrap="none" anchor="ctr"/>
          <a:lstStyle/>
          <a:p>
            <a:pPr algn="ctr"/>
            <a:r>
              <a:rPr lang="en-US" altLang="zh-CN" sz="2000" b="1" dirty="0"/>
              <a:t>              </a:t>
            </a:r>
            <a:r>
              <a:rPr lang="zh-CN" altLang="en-US" sz="2000" b="1" dirty="0" smtClean="0"/>
              <a:t>答案是 </a:t>
            </a:r>
            <a:r>
              <a:rPr lang="en-US" altLang="zh-CN" sz="2000" b="1" i="1" dirty="0" err="1" smtClean="0">
                <a:solidFill>
                  <a:schemeClr val="hlink"/>
                </a:solidFill>
              </a:rPr>
              <a:t>aaa</a:t>
            </a:r>
            <a:r>
              <a:rPr lang="en-US" altLang="zh-CN" sz="2000" b="1" i="1" dirty="0" err="1" smtClean="0">
                <a:solidFill>
                  <a:srgbClr val="008000"/>
                </a:solidFill>
              </a:rPr>
              <a:t>x</a:t>
            </a:r>
            <a:r>
              <a:rPr lang="en-US" altLang="zh-CN" sz="2000" b="1" i="1" dirty="0" err="1" smtClean="0">
                <a:solidFill>
                  <a:srgbClr val="FF3300"/>
                </a:solidFill>
              </a:rPr>
              <a:t>u</a:t>
            </a:r>
            <a:r>
              <a:rPr lang="en-US" altLang="zh-CN" sz="2000" b="1" i="1" dirty="0" err="1" smtClean="0">
                <a:solidFill>
                  <a:schemeClr val="hlink"/>
                </a:solidFill>
              </a:rPr>
              <a:t>a</a:t>
            </a:r>
            <a:r>
              <a:rPr lang="en-US" altLang="zh-CN" sz="2000" b="1" i="1" dirty="0" err="1" smtClean="0">
                <a:solidFill>
                  <a:srgbClr val="008000"/>
                </a:solidFill>
              </a:rPr>
              <a:t>x</a:t>
            </a:r>
            <a:r>
              <a:rPr lang="en-US" altLang="zh-CN" sz="2000" b="1" i="1" dirty="0" err="1" smtClean="0">
                <a:solidFill>
                  <a:srgbClr val="990099"/>
                </a:solidFill>
              </a:rPr>
              <a:t>z</a:t>
            </a:r>
            <a:r>
              <a:rPr lang="en-US" altLang="zh-CN" sz="2000" b="1" i="1" dirty="0" smtClean="0">
                <a:solidFill>
                  <a:srgbClr val="990099"/>
                </a:solidFill>
              </a:rPr>
              <a:t> </a:t>
            </a:r>
            <a:r>
              <a:rPr lang="en-US" altLang="zh-CN" sz="2000" b="1" dirty="0" smtClean="0"/>
              <a:t>(</a:t>
            </a:r>
            <a:r>
              <a:rPr lang="zh-CN" altLang="en-US" sz="2000" b="1" dirty="0" smtClean="0"/>
              <a:t>编码</a:t>
            </a:r>
            <a:endParaRPr lang="en-US" altLang="zh-CN" sz="2000" b="1" dirty="0"/>
          </a:p>
          <a:p>
            <a:pPr algn="ctr"/>
            <a:r>
              <a:rPr lang="en-US" altLang="zh-CN" sz="2000" b="1" i="1" dirty="0">
                <a:solidFill>
                  <a:schemeClr val="accent2"/>
                </a:solidFill>
              </a:rPr>
              <a:t>           </a:t>
            </a:r>
            <a:r>
              <a:rPr lang="en-US" altLang="zh-CN" sz="2000" b="1" i="1" dirty="0">
                <a:solidFill>
                  <a:schemeClr val="hlink"/>
                </a:solidFill>
              </a:rPr>
              <a:t>a</a:t>
            </a:r>
            <a:r>
              <a:rPr lang="en-US" altLang="zh-CN" sz="2000" b="1" dirty="0">
                <a:solidFill>
                  <a:schemeClr val="hlink"/>
                </a:solidFill>
              </a:rPr>
              <a:t> = 0</a:t>
            </a:r>
            <a:r>
              <a:rPr lang="en-US" altLang="zh-CN" sz="2000" b="1" dirty="0"/>
              <a:t>, </a:t>
            </a:r>
            <a:r>
              <a:rPr lang="en-US" altLang="zh-CN" sz="2000" b="1" i="1" dirty="0">
                <a:solidFill>
                  <a:srgbClr val="FF3300"/>
                </a:solidFill>
              </a:rPr>
              <a:t>u</a:t>
            </a:r>
            <a:r>
              <a:rPr lang="en-US" altLang="zh-CN" sz="2000" b="1" dirty="0">
                <a:solidFill>
                  <a:srgbClr val="FF3300"/>
                </a:solidFill>
              </a:rPr>
              <a:t> = 110</a:t>
            </a:r>
            <a:r>
              <a:rPr lang="en-US" altLang="zh-CN" sz="2000" b="1" dirty="0"/>
              <a:t>, </a:t>
            </a:r>
            <a:r>
              <a:rPr lang="en-US" altLang="zh-CN" sz="2000" b="1" i="1" dirty="0">
                <a:solidFill>
                  <a:srgbClr val="008000"/>
                </a:solidFill>
              </a:rPr>
              <a:t>x</a:t>
            </a:r>
            <a:r>
              <a:rPr lang="en-US" altLang="zh-CN" sz="2000" b="1" dirty="0">
                <a:solidFill>
                  <a:srgbClr val="008000"/>
                </a:solidFill>
              </a:rPr>
              <a:t> = 10</a:t>
            </a:r>
            <a:r>
              <a:rPr lang="en-US" altLang="zh-CN" sz="2000" b="1" dirty="0"/>
              <a:t>, </a:t>
            </a:r>
            <a:r>
              <a:rPr lang="en-US" altLang="zh-CN" sz="2000" b="1" i="1" dirty="0">
                <a:solidFill>
                  <a:srgbClr val="990099"/>
                </a:solidFill>
              </a:rPr>
              <a:t>z </a:t>
            </a:r>
            <a:r>
              <a:rPr lang="en-US" altLang="zh-CN" sz="2000" b="1" dirty="0">
                <a:solidFill>
                  <a:srgbClr val="990099"/>
                </a:solidFill>
              </a:rPr>
              <a:t> = 111</a:t>
            </a:r>
            <a:r>
              <a:rPr lang="en-US" altLang="zh-CN" sz="2000" b="1" dirty="0"/>
              <a:t>).</a:t>
            </a:r>
          </a:p>
          <a:p>
            <a:pPr algn="ctr"/>
            <a:r>
              <a:rPr lang="en-US" altLang="zh-CN" sz="2000" b="1" dirty="0"/>
              <a:t>      </a:t>
            </a:r>
            <a:r>
              <a:rPr lang="zh-CN" altLang="en-US" sz="2000" b="1" dirty="0" smtClean="0"/>
              <a:t>如何能够保证解码工作无二义地进行</a:t>
            </a:r>
            <a:r>
              <a:rPr lang="en-US" altLang="zh-CN" sz="2000" b="1" dirty="0" smtClean="0"/>
              <a:t>?</a:t>
            </a:r>
            <a:endParaRPr lang="en-US" altLang="zh-CN" sz="2000" b="1" dirty="0"/>
          </a:p>
        </p:txBody>
      </p:sp>
      <p:sp>
        <p:nvSpPr>
          <p:cNvPr id="110647" name="AutoShape 55"/>
          <p:cNvSpPr>
            <a:spLocks noChangeArrowheads="1"/>
          </p:cNvSpPr>
          <p:nvPr/>
        </p:nvSpPr>
        <p:spPr bwMode="auto">
          <a:xfrm>
            <a:off x="762000" y="2743200"/>
            <a:ext cx="5562600" cy="1371600"/>
          </a:xfrm>
          <a:prstGeom prst="cloudCallout">
            <a:avLst>
              <a:gd name="adj1" fmla="val -46347"/>
              <a:gd name="adj2" fmla="val 139005"/>
            </a:avLst>
          </a:prstGeom>
          <a:gradFill rotWithShape="0">
            <a:gsLst>
              <a:gs pos="0">
                <a:srgbClr val="AFDBAF"/>
              </a:gs>
              <a:gs pos="100000">
                <a:srgbClr val="CCFFCC"/>
              </a:gs>
            </a:gsLst>
            <a:lin ang="18900000" scaled="1"/>
          </a:gradFill>
          <a:ln w="9525">
            <a:solidFill>
              <a:srgbClr val="CCFFCC"/>
            </a:solidFill>
            <a:round/>
            <a:headEnd/>
            <a:tailEnd/>
          </a:ln>
        </p:spPr>
        <p:txBody>
          <a:bodyPr wrap="none" anchor="ctr"/>
          <a:lstStyle/>
          <a:p>
            <a:pPr algn="ctr"/>
            <a:r>
              <a:rPr lang="zh-CN" altLang="en-US" sz="2000" b="1" dirty="0" smtClean="0"/>
              <a:t>关键是</a:t>
            </a:r>
            <a:r>
              <a:rPr lang="en-US" altLang="zh-CN" sz="2000" b="1" dirty="0" smtClean="0"/>
              <a:t>:</a:t>
            </a:r>
            <a:endParaRPr lang="en-US" altLang="zh-CN" sz="2000" b="1" dirty="0"/>
          </a:p>
          <a:p>
            <a:pPr algn="ctr"/>
            <a:r>
              <a:rPr lang="zh-CN" altLang="en-US" sz="2000" b="1" dirty="0" smtClean="0"/>
              <a:t>任何字符的编码不能是别的字符编码的</a:t>
            </a:r>
            <a:r>
              <a:rPr lang="zh-CN" altLang="en-US" sz="2000" b="1" dirty="0" smtClean="0">
                <a:solidFill>
                  <a:srgbClr val="0000FF"/>
                </a:solidFill>
              </a:rPr>
              <a:t>前缀</a:t>
            </a:r>
            <a:r>
              <a:rPr lang="en-US" altLang="zh-CN" sz="2000" b="1" dirty="0" smtClean="0">
                <a:solidFill>
                  <a:srgbClr val="0000FF"/>
                </a:solidFill>
              </a:rPr>
              <a:t>.</a:t>
            </a:r>
            <a:endParaRPr lang="en-US" altLang="zh-CN" sz="2000" b="1" dirty="0">
              <a:solidFill>
                <a:srgbClr val="0000FF"/>
              </a:solidFill>
            </a:endParaRPr>
          </a:p>
        </p:txBody>
      </p:sp>
      <p:sp>
        <p:nvSpPr>
          <p:cNvPr id="110649" name="AutoShape 57"/>
          <p:cNvSpPr>
            <a:spLocks noChangeArrowheads="1"/>
          </p:cNvSpPr>
          <p:nvPr/>
        </p:nvSpPr>
        <p:spPr bwMode="auto">
          <a:xfrm>
            <a:off x="533400" y="1143000"/>
            <a:ext cx="6753244" cy="3000380"/>
          </a:xfrm>
          <a:prstGeom prst="cloudCallout">
            <a:avLst>
              <a:gd name="adj1" fmla="val -44375"/>
              <a:gd name="adj2" fmla="val 84357"/>
            </a:avLst>
          </a:prstGeom>
          <a:gradFill rotWithShape="0">
            <a:gsLst>
              <a:gs pos="0">
                <a:srgbClr val="AFDBAF"/>
              </a:gs>
              <a:gs pos="100000">
                <a:srgbClr val="CCFFCC"/>
              </a:gs>
            </a:gsLst>
            <a:lin ang="18900000" scaled="1"/>
          </a:gradFill>
          <a:ln w="9525">
            <a:solidFill>
              <a:srgbClr val="CCFFCC"/>
            </a:solidFill>
            <a:round/>
            <a:headEnd/>
            <a:tailEnd/>
          </a:ln>
        </p:spPr>
        <p:txBody>
          <a:bodyPr wrap="none" anchor="ctr"/>
          <a:lstStyle/>
          <a:p>
            <a:pPr algn="ctr"/>
            <a:r>
              <a:rPr lang="en-US" altLang="zh-CN" sz="2800" b="1" dirty="0"/>
              <a:t>                  </a:t>
            </a:r>
            <a:r>
              <a:rPr lang="zh-CN" altLang="en-US" sz="2800" b="1" dirty="0" smtClean="0"/>
              <a:t>对如下编码方式</a:t>
            </a:r>
            <a:r>
              <a:rPr lang="en-US" altLang="zh-CN" sz="2800" b="1" dirty="0" smtClean="0"/>
              <a:t>,  </a:t>
            </a:r>
            <a:endParaRPr lang="en-US" altLang="zh-CN" sz="2800" b="1" dirty="0"/>
          </a:p>
          <a:p>
            <a:pPr algn="ctr"/>
            <a:r>
              <a:rPr lang="en-US" altLang="zh-CN" sz="2800" b="1" i="1" dirty="0">
                <a:solidFill>
                  <a:schemeClr val="accent2"/>
                </a:solidFill>
              </a:rPr>
              <a:t>              </a:t>
            </a:r>
            <a:r>
              <a:rPr lang="en-US" altLang="zh-CN" sz="2800" b="1" i="1" dirty="0">
                <a:solidFill>
                  <a:schemeClr val="hlink"/>
                </a:solidFill>
              </a:rPr>
              <a:t>a</a:t>
            </a:r>
            <a:r>
              <a:rPr lang="en-US" altLang="zh-CN" sz="2800" b="1" dirty="0">
                <a:solidFill>
                  <a:schemeClr val="hlink"/>
                </a:solidFill>
              </a:rPr>
              <a:t> = 0</a:t>
            </a:r>
            <a:r>
              <a:rPr lang="en-US" altLang="zh-CN" sz="2800" b="1" dirty="0"/>
              <a:t>, </a:t>
            </a:r>
            <a:r>
              <a:rPr lang="en-US" altLang="zh-CN" sz="2800" b="1" i="1" dirty="0">
                <a:solidFill>
                  <a:srgbClr val="FF3300"/>
                </a:solidFill>
              </a:rPr>
              <a:t>u</a:t>
            </a:r>
            <a:r>
              <a:rPr lang="en-US" altLang="zh-CN" sz="2800" b="1" dirty="0">
                <a:solidFill>
                  <a:srgbClr val="FF3300"/>
                </a:solidFill>
              </a:rPr>
              <a:t> = 110</a:t>
            </a:r>
            <a:r>
              <a:rPr lang="en-US" altLang="zh-CN" sz="2800" b="1" dirty="0"/>
              <a:t>, </a:t>
            </a:r>
            <a:r>
              <a:rPr lang="en-US" altLang="zh-CN" sz="2800" b="1" i="1" dirty="0">
                <a:solidFill>
                  <a:srgbClr val="008000"/>
                </a:solidFill>
              </a:rPr>
              <a:t>x</a:t>
            </a:r>
            <a:r>
              <a:rPr lang="en-US" altLang="zh-CN" sz="2800" b="1" dirty="0">
                <a:solidFill>
                  <a:srgbClr val="008000"/>
                </a:solidFill>
              </a:rPr>
              <a:t> = 10</a:t>
            </a:r>
            <a:r>
              <a:rPr lang="en-US" altLang="zh-CN" sz="2800" b="1" dirty="0"/>
              <a:t>, </a:t>
            </a:r>
            <a:r>
              <a:rPr lang="en-US" altLang="zh-CN" sz="2800" b="1" i="1" dirty="0">
                <a:solidFill>
                  <a:srgbClr val="990099"/>
                </a:solidFill>
              </a:rPr>
              <a:t>z </a:t>
            </a:r>
            <a:r>
              <a:rPr lang="en-US" altLang="zh-CN" sz="2800" b="1" dirty="0">
                <a:solidFill>
                  <a:srgbClr val="990099"/>
                </a:solidFill>
              </a:rPr>
              <a:t> = 111</a:t>
            </a:r>
            <a:endParaRPr lang="en-US" altLang="zh-CN" sz="2800" b="1" dirty="0"/>
          </a:p>
          <a:p>
            <a:pPr algn="ctr"/>
            <a:r>
              <a:rPr lang="en-US" altLang="zh-CN" sz="2800" b="1" dirty="0"/>
              <a:t>   </a:t>
            </a:r>
            <a:r>
              <a:rPr lang="zh-CN" altLang="en-US" sz="2800" b="1" dirty="0" smtClean="0"/>
              <a:t>码串  </a:t>
            </a:r>
            <a:r>
              <a:rPr lang="en-US" altLang="zh-CN" sz="2800" b="1" dirty="0" smtClean="0"/>
              <a:t>00010110010111</a:t>
            </a:r>
            <a:r>
              <a:rPr lang="en-US" altLang="zh-CN" sz="2800" b="1" dirty="0"/>
              <a:t>,</a:t>
            </a:r>
          </a:p>
          <a:p>
            <a:pPr algn="ctr"/>
            <a:r>
              <a:rPr lang="zh-CN" altLang="en-US" sz="2800" b="1" dirty="0" smtClean="0"/>
              <a:t>该如何解码</a:t>
            </a:r>
            <a:r>
              <a:rPr lang="en-US" altLang="zh-CN" sz="2800" b="1" dirty="0" smtClean="0"/>
              <a:t>?</a:t>
            </a:r>
            <a:endParaRPr lang="en-US" altLang="zh-CN" sz="2800" b="1" dirty="0"/>
          </a:p>
        </p:txBody>
      </p:sp>
      <p:sp>
        <p:nvSpPr>
          <p:cNvPr id="110650" name="Text Box 58"/>
          <p:cNvSpPr txBox="1">
            <a:spLocks noChangeArrowheads="1"/>
          </p:cNvSpPr>
          <p:nvPr/>
        </p:nvSpPr>
        <p:spPr bwMode="auto">
          <a:xfrm>
            <a:off x="457200" y="3733800"/>
            <a:ext cx="4471990" cy="830997"/>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chemeClr val="hlink"/>
                </a:solidFill>
                <a:sym typeface="Webdings" pitchFamily="18" charset="2"/>
              </a:rPr>
              <a:t></a:t>
            </a:r>
            <a:r>
              <a:rPr lang="en-US" altLang="zh-CN" sz="2000" b="1" dirty="0">
                <a:sym typeface="Webdings" pitchFamily="18" charset="2"/>
              </a:rPr>
              <a:t> </a:t>
            </a:r>
            <a:r>
              <a:rPr lang="zh-CN" altLang="en-US" sz="2000" b="1" dirty="0" smtClean="0">
                <a:solidFill>
                  <a:srgbClr val="FF0000"/>
                </a:solidFill>
                <a:sym typeface="Webdings" pitchFamily="18" charset="2"/>
              </a:rPr>
              <a:t>前缀编码树的特点：</a:t>
            </a:r>
            <a:r>
              <a:rPr lang="zh-CN" altLang="en-US" sz="2000" b="1" dirty="0" smtClean="0">
                <a:sym typeface="Webdings" pitchFamily="18" charset="2"/>
              </a:rPr>
              <a:t>每个字符必须是叶结点，且树中没有度为</a:t>
            </a:r>
            <a:r>
              <a:rPr lang="en-US" altLang="zh-CN" sz="2000" b="1" dirty="0" smtClean="0">
                <a:sym typeface="Webdings" pitchFamily="18" charset="2"/>
              </a:rPr>
              <a:t>1</a:t>
            </a:r>
            <a:r>
              <a:rPr lang="zh-CN" altLang="en-US" sz="2000" b="1" dirty="0" smtClean="0">
                <a:sym typeface="Webdings" pitchFamily="18" charset="2"/>
              </a:rPr>
              <a:t>的结点。</a:t>
            </a:r>
            <a:endParaRPr lang="en-US" altLang="zh-CN" sz="2000" b="1" dirty="0"/>
          </a:p>
        </p:txBody>
      </p:sp>
      <p:sp>
        <p:nvSpPr>
          <p:cNvPr id="110611" name="Text Box 19"/>
          <p:cNvSpPr txBox="1">
            <a:spLocks noChangeArrowheads="1"/>
          </p:cNvSpPr>
          <p:nvPr/>
        </p:nvSpPr>
        <p:spPr bwMode="auto">
          <a:xfrm>
            <a:off x="228600" y="365124"/>
            <a:ext cx="2771764" cy="461665"/>
          </a:xfrm>
          <a:prstGeom prst="rect">
            <a:avLst/>
          </a:prstGeom>
          <a:noFill/>
          <a:ln w="9525">
            <a:noFill/>
            <a:miter lim="800000"/>
            <a:headEnd/>
            <a:tailEnd/>
          </a:ln>
        </p:spPr>
        <p:txBody>
          <a:bodyPr wrap="square">
            <a:spAutoFit/>
          </a:bodyPr>
          <a:lstStyle/>
          <a:p>
            <a:pPr algn="ctr">
              <a:spcBef>
                <a:spcPct val="50000"/>
              </a:spcBef>
            </a:pPr>
            <a:r>
              <a:rPr lang="en-US" altLang="zh-CN" sz="2400" b="1" dirty="0" smtClean="0">
                <a:solidFill>
                  <a:srgbClr val="0000FF"/>
                </a:solidFill>
                <a:sym typeface="Wingdings" pitchFamily="2" charset="2"/>
              </a:rPr>
              <a:t></a:t>
            </a:r>
            <a:r>
              <a:rPr lang="zh-CN" altLang="en-US" sz="2400" b="1" dirty="0" smtClean="0">
                <a:solidFill>
                  <a:srgbClr val="009900"/>
                </a:solidFill>
                <a:latin typeface="Arial" pitchFamily="34" charset="0"/>
              </a:rPr>
              <a:t>二叉树用于编码</a:t>
            </a:r>
            <a:endParaRPr lang="en-US" altLang="zh-CN" sz="2400" b="1" dirty="0">
              <a:solidFill>
                <a:srgbClr val="009900"/>
              </a:solidFill>
              <a:latin typeface="Arial" pitchFamily="34" charset="0"/>
            </a:endParaRPr>
          </a:p>
        </p:txBody>
      </p:sp>
      <p:graphicFrame>
        <p:nvGraphicFramePr>
          <p:cNvPr id="110645" name="Object 53"/>
          <p:cNvGraphicFramePr>
            <a:graphicFrameLocks noChangeAspect="1"/>
          </p:cNvGraphicFramePr>
          <p:nvPr/>
        </p:nvGraphicFramePr>
        <p:xfrm>
          <a:off x="304800" y="5316538"/>
          <a:ext cx="1295400" cy="1222375"/>
        </p:xfrm>
        <a:graphic>
          <a:graphicData uri="http://schemas.openxmlformats.org/presentationml/2006/ole">
            <mc:AlternateContent xmlns:mc="http://schemas.openxmlformats.org/markup-compatibility/2006">
              <mc:Choice xmlns:v="urn:schemas-microsoft-com:vml" Requires="v">
                <p:oleObj spid="_x0000_s129054" name="剪辑" r:id="rId5" imgW="2286720" imgH="2155680" progId="">
                  <p:embed/>
                </p:oleObj>
              </mc:Choice>
              <mc:Fallback>
                <p:oleObj name="剪辑" r:id="rId5" imgW="2286720" imgH="2155680" progId="">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316538"/>
                        <a:ext cx="1295400"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59"/>
          <p:cNvGrpSpPr>
            <a:grpSpLocks/>
          </p:cNvGrpSpPr>
          <p:nvPr/>
        </p:nvGrpSpPr>
        <p:grpSpPr bwMode="auto">
          <a:xfrm>
            <a:off x="533400" y="5257800"/>
            <a:ext cx="7010400" cy="708025"/>
            <a:chOff x="480" y="3120"/>
            <a:chExt cx="4416" cy="446"/>
          </a:xfrm>
        </p:grpSpPr>
        <p:pic>
          <p:nvPicPr>
            <p:cNvPr id="3097" name="Picture 60" descr="DARTS"/>
            <p:cNvPicPr>
              <a:picLocks noChangeAspect="1" noChangeArrowheads="1"/>
            </p:cNvPicPr>
            <p:nvPr/>
          </p:nvPicPr>
          <p:blipFill>
            <a:blip r:embed="rId7"/>
            <a:srcRect/>
            <a:stretch>
              <a:fillRect/>
            </a:stretch>
          </p:blipFill>
          <p:spPr bwMode="auto">
            <a:xfrm>
              <a:off x="480" y="3168"/>
              <a:ext cx="336" cy="336"/>
            </a:xfrm>
            <a:prstGeom prst="rect">
              <a:avLst/>
            </a:prstGeom>
            <a:noFill/>
            <a:ln w="9525">
              <a:noFill/>
              <a:miter lim="800000"/>
              <a:headEnd/>
              <a:tailEnd/>
            </a:ln>
          </p:spPr>
        </p:pic>
        <p:sp>
          <p:nvSpPr>
            <p:cNvPr id="3098" name="Text Box 61"/>
            <p:cNvSpPr txBox="1">
              <a:spLocks noChangeArrowheads="1"/>
            </p:cNvSpPr>
            <p:nvPr/>
          </p:nvSpPr>
          <p:spPr bwMode="auto">
            <a:xfrm>
              <a:off x="864" y="3120"/>
              <a:ext cx="4032" cy="446"/>
            </a:xfrm>
            <a:prstGeom prst="rect">
              <a:avLst/>
            </a:prstGeom>
            <a:noFill/>
            <a:ln w="9525">
              <a:noFill/>
              <a:miter lim="800000"/>
              <a:headEnd/>
              <a:tailEnd/>
            </a:ln>
          </p:spPr>
          <p:txBody>
            <a:bodyPr>
              <a:spAutoFit/>
            </a:bodyPr>
            <a:lstStyle/>
            <a:p>
              <a:r>
                <a:rPr lang="zh-CN" altLang="en-US" sz="2000" b="1" dirty="0" smtClean="0"/>
                <a:t>求编码总长最小的</a:t>
              </a:r>
              <a:r>
                <a:rPr lang="zh-CN" altLang="en-US" sz="2000" b="1" dirty="0" smtClean="0"/>
                <a:t>“</a:t>
              </a:r>
              <a:r>
                <a:rPr lang="zh-CN" altLang="en-US" sz="2000" b="1" dirty="0" smtClean="0">
                  <a:solidFill>
                    <a:srgbClr val="0000FF"/>
                  </a:solidFill>
                </a:rPr>
                <a:t>最优编码树”</a:t>
              </a:r>
              <a:r>
                <a:rPr lang="zh-CN" altLang="en-US" sz="2000" b="1" dirty="0" smtClean="0"/>
                <a:t>，其中所有字符对应于二叉树的叶子结点</a:t>
              </a:r>
              <a:r>
                <a:rPr lang="zh-CN" altLang="en-US" sz="2000" b="1" dirty="0" smtClean="0"/>
                <a:t>。</a:t>
              </a:r>
              <a:r>
                <a:rPr lang="en-US" altLang="zh-CN" sz="2000" b="1" i="1" dirty="0" smtClean="0">
                  <a:solidFill>
                    <a:srgbClr val="009900"/>
                  </a:solidFill>
                  <a:latin typeface="Arial" pitchFamily="34" charset="0"/>
                </a:rPr>
                <a:t>                            </a:t>
              </a:r>
              <a:endParaRPr lang="en-US" altLang="zh-CN" sz="2800" b="1" dirty="0">
                <a:solidFill>
                  <a:srgbClr val="FF0000"/>
                </a:solidFill>
                <a:latin typeface="+mj-ea"/>
                <a:ea typeface="+mj-ea"/>
              </a:endParaRPr>
            </a:p>
          </p:txBody>
        </p:sp>
      </p:grpSp>
      <p:sp>
        <p:nvSpPr>
          <p:cNvPr id="65"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66"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
        <p:nvSpPr>
          <p:cNvPr id="10" name="矩形 9"/>
          <p:cNvSpPr/>
          <p:nvPr/>
        </p:nvSpPr>
        <p:spPr>
          <a:xfrm>
            <a:off x="5069354" y="5843008"/>
            <a:ext cx="2709396" cy="523220"/>
          </a:xfrm>
          <a:prstGeom prst="rect">
            <a:avLst/>
          </a:prstGeom>
        </p:spPr>
        <p:txBody>
          <a:bodyPr wrap="none">
            <a:spAutoFit/>
          </a:bodyPr>
          <a:lstStyle/>
          <a:p>
            <a:pPr lvl="0"/>
            <a:r>
              <a:rPr lang="en-US" altLang="zh-CN" sz="2800" b="1" dirty="0">
                <a:solidFill>
                  <a:srgbClr val="FF0000"/>
                </a:solidFill>
                <a:latin typeface="黑体"/>
                <a:ea typeface="黑体"/>
              </a:rPr>
              <a:t>——</a:t>
            </a:r>
            <a:r>
              <a:rPr lang="zh-CN" altLang="en-US" sz="2800" b="1" dirty="0">
                <a:solidFill>
                  <a:srgbClr val="FF0000"/>
                </a:solidFill>
                <a:latin typeface="黑体"/>
                <a:ea typeface="黑体"/>
              </a:rPr>
              <a:t>哈夫曼编码</a:t>
            </a:r>
            <a:endParaRPr lang="en-US" altLang="zh-CN" sz="2800" b="1" dirty="0">
              <a:solidFill>
                <a:srgbClr val="FF0000"/>
              </a:solidFill>
              <a:latin typeface="黑体"/>
              <a:ea typeface="黑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611"/>
                                        </p:tgtEl>
                                        <p:attrNameLst>
                                          <p:attrName>style.visibility</p:attrName>
                                        </p:attrNameLst>
                                      </p:cBhvr>
                                      <p:to>
                                        <p:strVal val="visible"/>
                                      </p:to>
                                    </p:set>
                                    <p:animEffect transition="in" filter="wipe(left)">
                                      <p:cBhvr>
                                        <p:cTn id="7" dur="500"/>
                                        <p:tgtEl>
                                          <p:spTgt spid="110611"/>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620"/>
                                        </p:tgtEl>
                                        <p:attrNameLst>
                                          <p:attrName>style.visibility</p:attrName>
                                        </p:attrNameLst>
                                      </p:cBhvr>
                                      <p:to>
                                        <p:strVal val="visible"/>
                                      </p:to>
                                    </p:set>
                                    <p:animEffect transition="in" filter="wipe(left)">
                                      <p:cBhvr>
                                        <p:cTn id="37" dur="500"/>
                                        <p:tgtEl>
                                          <p:spTgt spid="110620"/>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0621"/>
                                        </p:tgtEl>
                                        <p:attrNameLst>
                                          <p:attrName>style.visibility</p:attrName>
                                        </p:attrNameLst>
                                      </p:cBhvr>
                                      <p:to>
                                        <p:strVal val="visible"/>
                                      </p:to>
                                    </p:set>
                                    <p:animEffect transition="in" filter="wipe(up)">
                                      <p:cBhvr>
                                        <p:cTn id="42" dur="500"/>
                                        <p:tgtEl>
                                          <p:spTgt spid="1106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0644"/>
                                        </p:tgtEl>
                                        <p:attrNameLst>
                                          <p:attrName>style.visibility</p:attrName>
                                        </p:attrNameLst>
                                      </p:cBhvr>
                                      <p:to>
                                        <p:strVal val="visible"/>
                                      </p:to>
                                    </p:set>
                                    <p:animEffect transition="in" filter="wipe(up)">
                                      <p:cBhvr>
                                        <p:cTn id="57" dur="500"/>
                                        <p:tgtEl>
                                          <p:spTgt spid="1106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10645"/>
                                        </p:tgtEl>
                                        <p:attrNameLst>
                                          <p:attrName>style.visibility</p:attrName>
                                        </p:attrNameLst>
                                      </p:cBhvr>
                                      <p:to>
                                        <p:strVal val="visible"/>
                                      </p:to>
                                    </p:set>
                                    <p:animEffect transition="in" filter="dissolve">
                                      <p:cBhvr>
                                        <p:cTn id="62" dur="500"/>
                                        <p:tgtEl>
                                          <p:spTgt spid="110645"/>
                                        </p:tgtEl>
                                      </p:cBhvr>
                                    </p:animEffect>
                                  </p:childTnLst>
                                </p:cTn>
                              </p:par>
                            </p:childTnLst>
                          </p:cTn>
                        </p:par>
                        <p:par>
                          <p:cTn id="63" fill="hold">
                            <p:stCondLst>
                              <p:cond delay="500"/>
                            </p:stCondLst>
                            <p:childTnLst>
                              <p:par>
                                <p:cTn id="64" presetID="18" presetClass="entr" presetSubtype="3" fill="hold" grpId="0" nodeType="afterEffect">
                                  <p:stCondLst>
                                    <p:cond delay="0"/>
                                  </p:stCondLst>
                                  <p:childTnLst>
                                    <p:set>
                                      <p:cBhvr>
                                        <p:cTn id="65" dur="1" fill="hold">
                                          <p:stCondLst>
                                            <p:cond delay="0"/>
                                          </p:stCondLst>
                                        </p:cTn>
                                        <p:tgtEl>
                                          <p:spTgt spid="110649"/>
                                        </p:tgtEl>
                                        <p:attrNameLst>
                                          <p:attrName>style.visibility</p:attrName>
                                        </p:attrNameLst>
                                      </p:cBhvr>
                                      <p:to>
                                        <p:strVal val="visible"/>
                                      </p:to>
                                    </p:set>
                                    <p:animEffect transition="in" filter="strips(upRight)">
                                      <p:cBhvr>
                                        <p:cTn id="66" dur="500"/>
                                        <p:tgtEl>
                                          <p:spTgt spid="110649"/>
                                        </p:tgtEl>
                                      </p:cBhvr>
                                    </p:animEffect>
                                  </p:childTnLst>
                                  <p:subTnLst>
                                    <p:set>
                                      <p:cBhvr override="childStyle">
                                        <p:cTn dur="1" fill="hold" display="0" masterRel="nextClick" afterEffect="1"/>
                                        <p:tgtEl>
                                          <p:spTgt spid="110649"/>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4" name="WHOOSH.WAV"/>
                                        </p:tgtEl>
                                      </p:cMediaNode>
                                    </p:audio>
                                  </p:subTnLst>
                                </p:cTn>
                              </p:par>
                            </p:childTnLst>
                          </p:cTn>
                        </p:par>
                      </p:childTnLst>
                    </p:cTn>
                  </p:par>
                  <p:par>
                    <p:cTn id="67" fill="hold">
                      <p:stCondLst>
                        <p:cond delay="indefinite"/>
                      </p:stCondLst>
                      <p:childTnLst>
                        <p:par>
                          <p:cTn id="68" fill="hold">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110646"/>
                                        </p:tgtEl>
                                        <p:attrNameLst>
                                          <p:attrName>style.visibility</p:attrName>
                                        </p:attrNameLst>
                                      </p:cBhvr>
                                      <p:to>
                                        <p:strVal val="visible"/>
                                      </p:to>
                                    </p:set>
                                    <p:animEffect transition="in" filter="strips(upRight)">
                                      <p:cBhvr>
                                        <p:cTn id="71" dur="500"/>
                                        <p:tgtEl>
                                          <p:spTgt spid="110646"/>
                                        </p:tgtEl>
                                      </p:cBhvr>
                                    </p:animEffect>
                                  </p:childTnLst>
                                  <p:subTnLst>
                                    <p:set>
                                      <p:cBhvr override="childStyle">
                                        <p:cTn dur="1" fill="hold" display="0" masterRel="nextClick" afterEffect="1"/>
                                        <p:tgtEl>
                                          <p:spTgt spid="110646"/>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4" name="WHOOSH.WAV"/>
                                        </p:tgtEl>
                                      </p:cMediaNode>
                                    </p:audio>
                                  </p:subTnLst>
                                </p:cTn>
                              </p:par>
                            </p:childTnLst>
                          </p:cTn>
                        </p:par>
                      </p:childTnLst>
                    </p:cTn>
                  </p:par>
                  <p:par>
                    <p:cTn id="72" fill="hold">
                      <p:stCondLst>
                        <p:cond delay="indefinite"/>
                      </p:stCondLst>
                      <p:childTnLst>
                        <p:par>
                          <p:cTn id="73" fill="hold">
                            <p:stCondLst>
                              <p:cond delay="0"/>
                            </p:stCondLst>
                            <p:childTnLst>
                              <p:par>
                                <p:cTn id="74" presetID="18" presetClass="entr" presetSubtype="3" fill="hold" grpId="0" nodeType="clickEffect">
                                  <p:stCondLst>
                                    <p:cond delay="0"/>
                                  </p:stCondLst>
                                  <p:childTnLst>
                                    <p:set>
                                      <p:cBhvr>
                                        <p:cTn id="75" dur="1" fill="hold">
                                          <p:stCondLst>
                                            <p:cond delay="0"/>
                                          </p:stCondLst>
                                        </p:cTn>
                                        <p:tgtEl>
                                          <p:spTgt spid="110647"/>
                                        </p:tgtEl>
                                        <p:attrNameLst>
                                          <p:attrName>style.visibility</p:attrName>
                                        </p:attrNameLst>
                                      </p:cBhvr>
                                      <p:to>
                                        <p:strVal val="visible"/>
                                      </p:to>
                                    </p:set>
                                    <p:animEffect transition="in" filter="strips(upRight)">
                                      <p:cBhvr>
                                        <p:cTn id="76" dur="500"/>
                                        <p:tgtEl>
                                          <p:spTgt spid="110647"/>
                                        </p:tgtEl>
                                      </p:cBhvr>
                                    </p:animEffect>
                                  </p:childTnLst>
                                  <p:subTnLst>
                                    <p:set>
                                      <p:cBhvr override="childStyle">
                                        <p:cTn dur="1" fill="hold" display="0" masterRel="nextClick" afterEffect="1"/>
                                        <p:tgtEl>
                                          <p:spTgt spid="110647"/>
                                        </p:tgtEl>
                                        <p:attrNameLst>
                                          <p:attrName>style.visibility</p:attrName>
                                        </p:attrNameLst>
                                      </p:cBhvr>
                                      <p:to>
                                        <p:strVal val="hidden"/>
                                      </p:to>
                                    </p:set>
                                    <p:audio>
                                      <p:cMediaNode>
                                        <p:cTn display="0" masterRel="sameClick">
                                          <p:stCondLst>
                                            <p:cond evt="begin" delay="0">
                                              <p:tn val="74"/>
                                            </p:cond>
                                          </p:stCondLst>
                                          <p:endCondLst>
                                            <p:cond evt="onStopAudio" delay="0">
                                              <p:tgtEl>
                                                <p:sldTgt/>
                                              </p:tgtEl>
                                            </p:cond>
                                          </p:endCondLst>
                                        </p:cTn>
                                        <p:tgtEl>
                                          <p:sndTgt r:embed="rId4" name="WHOOSH.WAV"/>
                                        </p:tgtEl>
                                      </p:cMediaNode>
                                    </p:audio>
                                  </p:sub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110645"/>
                                        </p:tgtEl>
                                      </p:cBhvr>
                                    </p:animEffect>
                                    <p:set>
                                      <p:cBhvr>
                                        <p:cTn id="81" dur="1" fill="hold">
                                          <p:stCondLst>
                                            <p:cond delay="499"/>
                                          </p:stCondLst>
                                        </p:cTn>
                                        <p:tgtEl>
                                          <p:spTgt spid="11064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10650"/>
                                        </p:tgtEl>
                                        <p:attrNameLst>
                                          <p:attrName>style.visibility</p:attrName>
                                        </p:attrNameLst>
                                      </p:cBhvr>
                                      <p:to>
                                        <p:strVal val="visible"/>
                                      </p:to>
                                    </p:set>
                                    <p:animEffect transition="in" filter="wipe(left)">
                                      <p:cBhvr>
                                        <p:cTn id="86" dur="500"/>
                                        <p:tgtEl>
                                          <p:spTgt spid="110650"/>
                                        </p:tgtEl>
                                      </p:cBhvr>
                                    </p:animEffect>
                                  </p:childTnLst>
                                  <p:subTnLst>
                                    <p:audio>
                                      <p:cMediaNode>
                                        <p:cTn display="0" masterRel="sameClick">
                                          <p:stCondLst>
                                            <p:cond evt="begin" delay="0">
                                              <p:tn val="84"/>
                                            </p:cond>
                                          </p:stCondLst>
                                          <p:endCondLst>
                                            <p:cond evt="onStopAudio" delay="0">
                                              <p:tgtEl>
                                                <p:sldTgt/>
                                              </p:tgtEl>
                                            </p:cond>
                                          </p:endCondLst>
                                        </p:cTn>
                                        <p:tgtEl>
                                          <p:sndTgt r:embed="rId3" name="TYPE.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1+#ppt_w/2"/>
                                          </p:val>
                                        </p:tav>
                                        <p:tav tm="100000">
                                          <p:val>
                                            <p:strVal val="#ppt_x"/>
                                          </p:val>
                                        </p:tav>
                                      </p:tavLst>
                                    </p:anim>
                                    <p:anim calcmode="lin" valueType="num">
                                      <p:cBhvr additive="base">
                                        <p:cTn id="9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down)">
                                      <p:cBhvr>
                                        <p:cTn id="97" dur="580">
                                          <p:stCondLst>
                                            <p:cond delay="0"/>
                                          </p:stCondLst>
                                        </p:cTn>
                                        <p:tgtEl>
                                          <p:spTgt spid="10"/>
                                        </p:tgtEl>
                                      </p:cBhvr>
                                    </p:animEffect>
                                    <p:anim calcmode="lin" valueType="num">
                                      <p:cBhvr>
                                        <p:cTn id="9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gtEl>
                                      </p:cBhvr>
                                      <p:to x="100000" y="60000"/>
                                    </p:animScale>
                                    <p:animScale>
                                      <p:cBhvr>
                                        <p:cTn id="104" dur="166" decel="50000">
                                          <p:stCondLst>
                                            <p:cond delay="676"/>
                                          </p:stCondLst>
                                        </p:cTn>
                                        <p:tgtEl>
                                          <p:spTgt spid="10"/>
                                        </p:tgtEl>
                                      </p:cBhvr>
                                      <p:to x="100000" y="100000"/>
                                    </p:animScale>
                                    <p:animScale>
                                      <p:cBhvr>
                                        <p:cTn id="105" dur="26">
                                          <p:stCondLst>
                                            <p:cond delay="1312"/>
                                          </p:stCondLst>
                                        </p:cTn>
                                        <p:tgtEl>
                                          <p:spTgt spid="10"/>
                                        </p:tgtEl>
                                      </p:cBhvr>
                                      <p:to x="100000" y="80000"/>
                                    </p:animScale>
                                    <p:animScale>
                                      <p:cBhvr>
                                        <p:cTn id="106" dur="166" decel="50000">
                                          <p:stCondLst>
                                            <p:cond delay="1338"/>
                                          </p:stCondLst>
                                        </p:cTn>
                                        <p:tgtEl>
                                          <p:spTgt spid="10"/>
                                        </p:tgtEl>
                                      </p:cBhvr>
                                      <p:to x="100000" y="100000"/>
                                    </p:animScale>
                                    <p:animScale>
                                      <p:cBhvr>
                                        <p:cTn id="107" dur="26">
                                          <p:stCondLst>
                                            <p:cond delay="1642"/>
                                          </p:stCondLst>
                                        </p:cTn>
                                        <p:tgtEl>
                                          <p:spTgt spid="10"/>
                                        </p:tgtEl>
                                      </p:cBhvr>
                                      <p:to x="100000" y="90000"/>
                                    </p:animScale>
                                    <p:animScale>
                                      <p:cBhvr>
                                        <p:cTn id="108" dur="166" decel="50000">
                                          <p:stCondLst>
                                            <p:cond delay="1668"/>
                                          </p:stCondLst>
                                        </p:cTn>
                                        <p:tgtEl>
                                          <p:spTgt spid="10"/>
                                        </p:tgtEl>
                                      </p:cBhvr>
                                      <p:to x="100000" y="100000"/>
                                    </p:animScale>
                                    <p:animScale>
                                      <p:cBhvr>
                                        <p:cTn id="109" dur="26">
                                          <p:stCondLst>
                                            <p:cond delay="1808"/>
                                          </p:stCondLst>
                                        </p:cTn>
                                        <p:tgtEl>
                                          <p:spTgt spid="10"/>
                                        </p:tgtEl>
                                      </p:cBhvr>
                                      <p:to x="100000" y="95000"/>
                                    </p:animScale>
                                    <p:animScale>
                                      <p:cBhvr>
                                        <p:cTn id="11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4" grpId="0" autoUpdateAnimBg="0"/>
      <p:bldP spid="110621" grpId="0" autoUpdateAnimBg="0"/>
      <p:bldP spid="110620" grpId="0" autoUpdateAnimBg="0"/>
      <p:bldP spid="110646" grpId="0" animBg="1" autoUpdateAnimBg="0"/>
      <p:bldP spid="110647" grpId="0" animBg="1" autoUpdateAnimBg="0"/>
      <p:bldP spid="110649" grpId="0" animBg="1" autoUpdateAnimBg="0"/>
      <p:bldP spid="110650" grpId="0" autoUpdateAnimBg="0"/>
      <p:bldP spid="110611" grpId="0" autoUpdateAnimBg="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498303" y="457200"/>
            <a:ext cx="6097886" cy="762000"/>
            <a:chOff x="918" y="288"/>
            <a:chExt cx="3690" cy="480"/>
          </a:xfrm>
        </p:grpSpPr>
        <p:sp>
          <p:nvSpPr>
            <p:cNvPr id="92164" name="Text Box 4"/>
            <p:cNvSpPr txBox="1">
              <a:spLocks noChangeArrowheads="1"/>
            </p:cNvSpPr>
            <p:nvPr/>
          </p:nvSpPr>
          <p:spPr bwMode="auto">
            <a:xfrm>
              <a:off x="918" y="384"/>
              <a:ext cx="1200" cy="252"/>
            </a:xfrm>
            <a:prstGeom prst="rect">
              <a:avLst/>
            </a:prstGeom>
            <a:noFill/>
            <a:ln w="9525">
              <a:noFill/>
              <a:miter lim="800000"/>
              <a:headEnd/>
              <a:tailEnd/>
            </a:ln>
            <a:effectLst/>
          </p:spPr>
          <p:txBody>
            <a:bodyPr>
              <a:spAutoFit/>
            </a:bodyPr>
            <a:lstStyle/>
            <a:p>
              <a:pPr marL="292100" indent="-292100"/>
              <a:r>
                <a:rPr lang="en-US" altLang="zh-CN" sz="2000" b="1" dirty="0" smtClean="0">
                  <a:ea typeface="MS Hei" pitchFamily="49" charset="-122"/>
                </a:rPr>
                <a:t>〖</a:t>
              </a:r>
              <a:r>
                <a:rPr lang="zh-CN" altLang="en-US" sz="2000" b="1" dirty="0" smtClean="0">
                  <a:ea typeface="MS Hei" pitchFamily="49" charset="-122"/>
                </a:rPr>
                <a:t>例</a:t>
              </a:r>
              <a:r>
                <a:rPr lang="en-US" altLang="zh-CN" sz="2000" b="1" dirty="0" smtClean="0">
                  <a:ea typeface="MS Hei" pitchFamily="49" charset="-122"/>
                </a:rPr>
                <a:t>〗</a:t>
              </a:r>
              <a:endParaRPr lang="en-US" altLang="zh-CN" sz="2000" b="1" i="1" baseline="-25000" dirty="0"/>
            </a:p>
          </p:txBody>
        </p:sp>
        <p:sp>
          <p:nvSpPr>
            <p:cNvPr id="92165" name="Rectangle 5"/>
            <p:cNvSpPr>
              <a:spLocks noChangeArrowheads="1"/>
            </p:cNvSpPr>
            <p:nvPr/>
          </p:nvSpPr>
          <p:spPr bwMode="auto">
            <a:xfrm>
              <a:off x="1536"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C</a:t>
              </a:r>
              <a:r>
                <a:rPr lang="en-US" altLang="zh-CN" sz="2000" b="1" i="1" baseline="-25000">
                  <a:solidFill>
                    <a:schemeClr val="hlink"/>
                  </a:solidFill>
                </a:rPr>
                <a:t>i</a:t>
              </a:r>
              <a:endParaRPr lang="en-US" altLang="zh-CN" sz="2000" b="1" i="1">
                <a:solidFill>
                  <a:schemeClr val="hlink"/>
                </a:solidFill>
              </a:endParaRPr>
            </a:p>
          </p:txBody>
        </p:sp>
        <p:sp>
          <p:nvSpPr>
            <p:cNvPr id="92166" name="Rectangle 6"/>
            <p:cNvSpPr>
              <a:spLocks noChangeArrowheads="1"/>
            </p:cNvSpPr>
            <p:nvPr/>
          </p:nvSpPr>
          <p:spPr bwMode="auto">
            <a:xfrm>
              <a:off x="1536"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rgbClr val="FF0000"/>
                  </a:solidFill>
                </a:rPr>
                <a:t>f</a:t>
              </a:r>
              <a:r>
                <a:rPr lang="en-US" altLang="zh-CN" sz="2000" b="1" i="1" baseline="-25000">
                  <a:solidFill>
                    <a:srgbClr val="FF0000"/>
                  </a:solidFill>
                </a:rPr>
                <a:t>i</a:t>
              </a:r>
              <a:endParaRPr lang="en-US" altLang="zh-CN" sz="2000" b="1" i="1">
                <a:solidFill>
                  <a:srgbClr val="FF0000"/>
                </a:solidFill>
              </a:endParaRPr>
            </a:p>
          </p:txBody>
        </p:sp>
        <p:sp>
          <p:nvSpPr>
            <p:cNvPr id="92167" name="Rectangle 7"/>
            <p:cNvSpPr>
              <a:spLocks noChangeArrowheads="1"/>
            </p:cNvSpPr>
            <p:nvPr/>
          </p:nvSpPr>
          <p:spPr bwMode="auto">
            <a:xfrm>
              <a:off x="1920"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a</a:t>
              </a:r>
            </a:p>
          </p:txBody>
        </p:sp>
        <p:sp>
          <p:nvSpPr>
            <p:cNvPr id="92168" name="Rectangle 8"/>
            <p:cNvSpPr>
              <a:spLocks noChangeArrowheads="1"/>
            </p:cNvSpPr>
            <p:nvPr/>
          </p:nvSpPr>
          <p:spPr bwMode="auto">
            <a:xfrm>
              <a:off x="2304"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e</a:t>
              </a:r>
            </a:p>
          </p:txBody>
        </p:sp>
        <p:sp>
          <p:nvSpPr>
            <p:cNvPr id="92169" name="Rectangle 9"/>
            <p:cNvSpPr>
              <a:spLocks noChangeArrowheads="1"/>
            </p:cNvSpPr>
            <p:nvPr/>
          </p:nvSpPr>
          <p:spPr bwMode="auto">
            <a:xfrm>
              <a:off x="2688"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i</a:t>
              </a:r>
            </a:p>
          </p:txBody>
        </p:sp>
        <p:sp>
          <p:nvSpPr>
            <p:cNvPr id="92170" name="Rectangle 10"/>
            <p:cNvSpPr>
              <a:spLocks noChangeArrowheads="1"/>
            </p:cNvSpPr>
            <p:nvPr/>
          </p:nvSpPr>
          <p:spPr bwMode="auto">
            <a:xfrm>
              <a:off x="3072"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s</a:t>
              </a:r>
            </a:p>
          </p:txBody>
        </p:sp>
        <p:sp>
          <p:nvSpPr>
            <p:cNvPr id="92171" name="Rectangle 11"/>
            <p:cNvSpPr>
              <a:spLocks noChangeArrowheads="1"/>
            </p:cNvSpPr>
            <p:nvPr/>
          </p:nvSpPr>
          <p:spPr bwMode="auto">
            <a:xfrm>
              <a:off x="1920"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10</a:t>
              </a:r>
            </a:p>
          </p:txBody>
        </p:sp>
        <p:sp>
          <p:nvSpPr>
            <p:cNvPr id="92172" name="Rectangle 12"/>
            <p:cNvSpPr>
              <a:spLocks noChangeArrowheads="1"/>
            </p:cNvSpPr>
            <p:nvPr/>
          </p:nvSpPr>
          <p:spPr bwMode="auto">
            <a:xfrm>
              <a:off x="2304"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15</a:t>
              </a:r>
            </a:p>
          </p:txBody>
        </p:sp>
        <p:sp>
          <p:nvSpPr>
            <p:cNvPr id="92173" name="Rectangle 13"/>
            <p:cNvSpPr>
              <a:spLocks noChangeArrowheads="1"/>
            </p:cNvSpPr>
            <p:nvPr/>
          </p:nvSpPr>
          <p:spPr bwMode="auto">
            <a:xfrm>
              <a:off x="2688"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12</a:t>
              </a:r>
            </a:p>
          </p:txBody>
        </p:sp>
        <p:sp>
          <p:nvSpPr>
            <p:cNvPr id="92174" name="Rectangle 14"/>
            <p:cNvSpPr>
              <a:spLocks noChangeArrowheads="1"/>
            </p:cNvSpPr>
            <p:nvPr/>
          </p:nvSpPr>
          <p:spPr bwMode="auto">
            <a:xfrm>
              <a:off x="3072"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3</a:t>
              </a:r>
            </a:p>
          </p:txBody>
        </p:sp>
        <p:sp>
          <p:nvSpPr>
            <p:cNvPr id="92175" name="Rectangle 15"/>
            <p:cNvSpPr>
              <a:spLocks noChangeArrowheads="1"/>
            </p:cNvSpPr>
            <p:nvPr/>
          </p:nvSpPr>
          <p:spPr bwMode="auto">
            <a:xfrm>
              <a:off x="3456"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t</a:t>
              </a:r>
            </a:p>
          </p:txBody>
        </p:sp>
        <p:sp>
          <p:nvSpPr>
            <p:cNvPr id="92176" name="Rectangle 16"/>
            <p:cNvSpPr>
              <a:spLocks noChangeArrowheads="1"/>
            </p:cNvSpPr>
            <p:nvPr/>
          </p:nvSpPr>
          <p:spPr bwMode="auto">
            <a:xfrm>
              <a:off x="3840"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sp</a:t>
              </a:r>
            </a:p>
          </p:txBody>
        </p:sp>
        <p:sp>
          <p:nvSpPr>
            <p:cNvPr id="92177" name="Rectangle 17"/>
            <p:cNvSpPr>
              <a:spLocks noChangeArrowheads="1"/>
            </p:cNvSpPr>
            <p:nvPr/>
          </p:nvSpPr>
          <p:spPr bwMode="auto">
            <a:xfrm>
              <a:off x="4224" y="288"/>
              <a:ext cx="384" cy="240"/>
            </a:xfrm>
            <a:prstGeom prst="rect">
              <a:avLst/>
            </a:prstGeom>
            <a:noFill/>
            <a:ln w="25400">
              <a:solidFill>
                <a:schemeClr val="tx1"/>
              </a:solidFill>
              <a:miter lim="800000"/>
              <a:headEnd/>
              <a:tailEnd/>
            </a:ln>
            <a:effectLst/>
          </p:spPr>
          <p:txBody>
            <a:bodyPr wrap="none" anchor="ctr"/>
            <a:lstStyle/>
            <a:p>
              <a:pPr algn="ctr"/>
              <a:r>
                <a:rPr lang="en-US" altLang="zh-CN" sz="2000" b="1" i="1">
                  <a:solidFill>
                    <a:schemeClr val="hlink"/>
                  </a:solidFill>
                </a:rPr>
                <a:t>nl</a:t>
              </a:r>
            </a:p>
          </p:txBody>
        </p:sp>
        <p:sp>
          <p:nvSpPr>
            <p:cNvPr id="92178" name="Rectangle 18"/>
            <p:cNvSpPr>
              <a:spLocks noChangeArrowheads="1"/>
            </p:cNvSpPr>
            <p:nvPr/>
          </p:nvSpPr>
          <p:spPr bwMode="auto">
            <a:xfrm>
              <a:off x="3456"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4</a:t>
              </a:r>
            </a:p>
          </p:txBody>
        </p:sp>
        <p:sp>
          <p:nvSpPr>
            <p:cNvPr id="92179" name="Rectangle 19"/>
            <p:cNvSpPr>
              <a:spLocks noChangeArrowheads="1"/>
            </p:cNvSpPr>
            <p:nvPr/>
          </p:nvSpPr>
          <p:spPr bwMode="auto">
            <a:xfrm>
              <a:off x="3840"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13</a:t>
              </a:r>
            </a:p>
          </p:txBody>
        </p:sp>
        <p:sp>
          <p:nvSpPr>
            <p:cNvPr id="92180" name="Rectangle 20"/>
            <p:cNvSpPr>
              <a:spLocks noChangeArrowheads="1"/>
            </p:cNvSpPr>
            <p:nvPr/>
          </p:nvSpPr>
          <p:spPr bwMode="auto">
            <a:xfrm>
              <a:off x="4224" y="528"/>
              <a:ext cx="384" cy="240"/>
            </a:xfrm>
            <a:prstGeom prst="rect">
              <a:avLst/>
            </a:prstGeom>
            <a:noFill/>
            <a:ln w="25400">
              <a:solidFill>
                <a:schemeClr val="tx1"/>
              </a:solidFill>
              <a:miter lim="800000"/>
              <a:headEnd/>
              <a:tailEnd/>
            </a:ln>
            <a:effectLst/>
          </p:spPr>
          <p:txBody>
            <a:bodyPr wrap="none" anchor="ctr"/>
            <a:lstStyle/>
            <a:p>
              <a:pPr algn="ctr"/>
              <a:r>
                <a:rPr lang="en-US" altLang="zh-CN" sz="2000" b="1">
                  <a:solidFill>
                    <a:srgbClr val="FF0000"/>
                  </a:solidFill>
                </a:rPr>
                <a:t>1</a:t>
              </a:r>
            </a:p>
          </p:txBody>
        </p:sp>
      </p:grpSp>
      <p:grpSp>
        <p:nvGrpSpPr>
          <p:cNvPr id="3" name="Group 21"/>
          <p:cNvGrpSpPr>
            <a:grpSpLocks/>
          </p:cNvGrpSpPr>
          <p:nvPr/>
        </p:nvGrpSpPr>
        <p:grpSpPr bwMode="auto">
          <a:xfrm>
            <a:off x="1676400" y="1752600"/>
            <a:ext cx="5105400" cy="533400"/>
            <a:chOff x="864" y="1104"/>
            <a:chExt cx="3216" cy="336"/>
          </a:xfrm>
        </p:grpSpPr>
        <p:sp>
          <p:nvSpPr>
            <p:cNvPr id="92182" name="Oval 22"/>
            <p:cNvSpPr>
              <a:spLocks noChangeArrowheads="1"/>
            </p:cNvSpPr>
            <p:nvPr/>
          </p:nvSpPr>
          <p:spPr bwMode="auto">
            <a:xfrm>
              <a:off x="86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183" name="Oval 23"/>
            <p:cNvSpPr>
              <a:spLocks noChangeArrowheads="1"/>
            </p:cNvSpPr>
            <p:nvPr/>
          </p:nvSpPr>
          <p:spPr bwMode="auto">
            <a:xfrm>
              <a:off x="134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184" name="Oval 24"/>
            <p:cNvSpPr>
              <a:spLocks noChangeArrowheads="1"/>
            </p:cNvSpPr>
            <p:nvPr/>
          </p:nvSpPr>
          <p:spPr bwMode="auto">
            <a:xfrm>
              <a:off x="182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185" name="Oval 25"/>
            <p:cNvSpPr>
              <a:spLocks noChangeArrowheads="1"/>
            </p:cNvSpPr>
            <p:nvPr/>
          </p:nvSpPr>
          <p:spPr bwMode="auto">
            <a:xfrm>
              <a:off x="230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186" name="Oval 26"/>
            <p:cNvSpPr>
              <a:spLocks noChangeArrowheads="1"/>
            </p:cNvSpPr>
            <p:nvPr/>
          </p:nvSpPr>
          <p:spPr bwMode="auto">
            <a:xfrm>
              <a:off x="278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187" name="Oval 27"/>
            <p:cNvSpPr>
              <a:spLocks noChangeArrowheads="1"/>
            </p:cNvSpPr>
            <p:nvPr/>
          </p:nvSpPr>
          <p:spPr bwMode="auto">
            <a:xfrm>
              <a:off x="326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188" name="Oval 28"/>
            <p:cNvSpPr>
              <a:spLocks noChangeArrowheads="1"/>
            </p:cNvSpPr>
            <p:nvPr/>
          </p:nvSpPr>
          <p:spPr bwMode="auto">
            <a:xfrm>
              <a:off x="3744" y="1104"/>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grpSp>
      <p:sp>
        <p:nvSpPr>
          <p:cNvPr id="92189" name="Rectangle 29"/>
          <p:cNvSpPr>
            <a:spLocks noChangeArrowheads="1"/>
          </p:cNvSpPr>
          <p:nvPr/>
        </p:nvSpPr>
        <p:spPr bwMode="auto">
          <a:xfrm>
            <a:off x="1676400" y="1752600"/>
            <a:ext cx="5105400" cy="5334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4" name="Group 30"/>
          <p:cNvGrpSpPr>
            <a:grpSpLocks/>
          </p:cNvGrpSpPr>
          <p:nvPr/>
        </p:nvGrpSpPr>
        <p:grpSpPr bwMode="auto">
          <a:xfrm>
            <a:off x="1676400" y="1752600"/>
            <a:ext cx="5105400" cy="533400"/>
            <a:chOff x="1104" y="1728"/>
            <a:chExt cx="3216" cy="336"/>
          </a:xfrm>
        </p:grpSpPr>
        <p:sp>
          <p:nvSpPr>
            <p:cNvPr id="92191" name="Oval 31"/>
            <p:cNvSpPr>
              <a:spLocks noChangeArrowheads="1"/>
            </p:cNvSpPr>
            <p:nvPr/>
          </p:nvSpPr>
          <p:spPr bwMode="auto">
            <a:xfrm>
              <a:off x="206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192" name="Oval 32"/>
            <p:cNvSpPr>
              <a:spLocks noChangeArrowheads="1"/>
            </p:cNvSpPr>
            <p:nvPr/>
          </p:nvSpPr>
          <p:spPr bwMode="auto">
            <a:xfrm>
              <a:off x="254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193" name="Oval 33"/>
            <p:cNvSpPr>
              <a:spLocks noChangeArrowheads="1"/>
            </p:cNvSpPr>
            <p:nvPr/>
          </p:nvSpPr>
          <p:spPr bwMode="auto">
            <a:xfrm>
              <a:off x="398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194" name="Oval 34"/>
            <p:cNvSpPr>
              <a:spLocks noChangeArrowheads="1"/>
            </p:cNvSpPr>
            <p:nvPr/>
          </p:nvSpPr>
          <p:spPr bwMode="auto">
            <a:xfrm>
              <a:off x="158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195" name="Oval 35"/>
            <p:cNvSpPr>
              <a:spLocks noChangeArrowheads="1"/>
            </p:cNvSpPr>
            <p:nvPr/>
          </p:nvSpPr>
          <p:spPr bwMode="auto">
            <a:xfrm>
              <a:off x="302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196" name="Oval 36"/>
            <p:cNvSpPr>
              <a:spLocks noChangeArrowheads="1"/>
            </p:cNvSpPr>
            <p:nvPr/>
          </p:nvSpPr>
          <p:spPr bwMode="auto">
            <a:xfrm>
              <a:off x="350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197" name="Oval 37"/>
            <p:cNvSpPr>
              <a:spLocks noChangeArrowheads="1"/>
            </p:cNvSpPr>
            <p:nvPr/>
          </p:nvSpPr>
          <p:spPr bwMode="auto">
            <a:xfrm>
              <a:off x="1104" y="17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grpSp>
      <p:sp>
        <p:nvSpPr>
          <p:cNvPr id="92198" name="Rectangle 38"/>
          <p:cNvSpPr>
            <a:spLocks noChangeArrowheads="1"/>
          </p:cNvSpPr>
          <p:nvPr/>
        </p:nvSpPr>
        <p:spPr bwMode="auto">
          <a:xfrm>
            <a:off x="1676400" y="1752600"/>
            <a:ext cx="5105400" cy="5334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5" name="Group 39"/>
          <p:cNvGrpSpPr>
            <a:grpSpLocks/>
          </p:cNvGrpSpPr>
          <p:nvPr/>
        </p:nvGrpSpPr>
        <p:grpSpPr bwMode="auto">
          <a:xfrm>
            <a:off x="1676400" y="1600200"/>
            <a:ext cx="5029200" cy="1295400"/>
            <a:chOff x="1056" y="1200"/>
            <a:chExt cx="3168" cy="816"/>
          </a:xfrm>
        </p:grpSpPr>
        <p:sp>
          <p:nvSpPr>
            <p:cNvPr id="92200" name="Oval 40"/>
            <p:cNvSpPr>
              <a:spLocks noChangeArrowheads="1"/>
            </p:cNvSpPr>
            <p:nvPr/>
          </p:nvSpPr>
          <p:spPr bwMode="auto">
            <a:xfrm>
              <a:off x="1872" y="16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01" name="Oval 41"/>
            <p:cNvSpPr>
              <a:spLocks noChangeArrowheads="1"/>
            </p:cNvSpPr>
            <p:nvPr/>
          </p:nvSpPr>
          <p:spPr bwMode="auto">
            <a:xfrm>
              <a:off x="2448" y="16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02" name="Oval 42"/>
            <p:cNvSpPr>
              <a:spLocks noChangeArrowheads="1"/>
            </p:cNvSpPr>
            <p:nvPr/>
          </p:nvSpPr>
          <p:spPr bwMode="auto">
            <a:xfrm>
              <a:off x="1056"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03" name="Oval 43"/>
            <p:cNvSpPr>
              <a:spLocks noChangeArrowheads="1"/>
            </p:cNvSpPr>
            <p:nvPr/>
          </p:nvSpPr>
          <p:spPr bwMode="auto">
            <a:xfrm>
              <a:off x="2160"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04" name="Line 44"/>
            <p:cNvSpPr>
              <a:spLocks noChangeShapeType="1"/>
            </p:cNvSpPr>
            <p:nvPr/>
          </p:nvSpPr>
          <p:spPr bwMode="auto">
            <a:xfrm flipH="1">
              <a:off x="2064" y="1488"/>
              <a:ext cx="144" cy="192"/>
            </a:xfrm>
            <a:prstGeom prst="line">
              <a:avLst/>
            </a:prstGeom>
            <a:noFill/>
            <a:ln w="25400">
              <a:solidFill>
                <a:schemeClr val="tx1"/>
              </a:solidFill>
              <a:round/>
              <a:headEnd/>
              <a:tailEnd/>
            </a:ln>
            <a:effectLst/>
          </p:spPr>
          <p:txBody>
            <a:bodyPr/>
            <a:lstStyle/>
            <a:p>
              <a:endParaRPr lang="zh-CN" altLang="en-US"/>
            </a:p>
          </p:txBody>
        </p:sp>
        <p:sp>
          <p:nvSpPr>
            <p:cNvPr id="92205" name="Line 45"/>
            <p:cNvSpPr>
              <a:spLocks noChangeShapeType="1"/>
            </p:cNvSpPr>
            <p:nvPr/>
          </p:nvSpPr>
          <p:spPr bwMode="auto">
            <a:xfrm>
              <a:off x="2448" y="1488"/>
              <a:ext cx="144" cy="192"/>
            </a:xfrm>
            <a:prstGeom prst="line">
              <a:avLst/>
            </a:prstGeom>
            <a:noFill/>
            <a:ln w="25400">
              <a:solidFill>
                <a:schemeClr val="tx1"/>
              </a:solidFill>
              <a:round/>
              <a:headEnd/>
              <a:tailEnd/>
            </a:ln>
            <a:effectLst/>
          </p:spPr>
          <p:txBody>
            <a:bodyPr/>
            <a:lstStyle/>
            <a:p>
              <a:endParaRPr lang="zh-CN" altLang="en-US"/>
            </a:p>
          </p:txBody>
        </p:sp>
        <p:sp>
          <p:nvSpPr>
            <p:cNvPr id="92206" name="Oval 46"/>
            <p:cNvSpPr>
              <a:spLocks noChangeArrowheads="1"/>
            </p:cNvSpPr>
            <p:nvPr/>
          </p:nvSpPr>
          <p:spPr bwMode="auto">
            <a:xfrm>
              <a:off x="1584"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07" name="Oval 47"/>
            <p:cNvSpPr>
              <a:spLocks noChangeArrowheads="1"/>
            </p:cNvSpPr>
            <p:nvPr/>
          </p:nvSpPr>
          <p:spPr bwMode="auto">
            <a:xfrm>
              <a:off x="2736"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08" name="Oval 48"/>
            <p:cNvSpPr>
              <a:spLocks noChangeArrowheads="1"/>
            </p:cNvSpPr>
            <p:nvPr/>
          </p:nvSpPr>
          <p:spPr bwMode="auto">
            <a:xfrm>
              <a:off x="3312"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09" name="Oval 49"/>
            <p:cNvSpPr>
              <a:spLocks noChangeArrowheads="1"/>
            </p:cNvSpPr>
            <p:nvPr/>
          </p:nvSpPr>
          <p:spPr bwMode="auto">
            <a:xfrm>
              <a:off x="3888" y="12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grpSp>
      <p:sp>
        <p:nvSpPr>
          <p:cNvPr id="92210" name="Rectangle 50"/>
          <p:cNvSpPr>
            <a:spLocks noChangeArrowheads="1"/>
          </p:cNvSpPr>
          <p:nvPr/>
        </p:nvSpPr>
        <p:spPr bwMode="auto">
          <a:xfrm>
            <a:off x="1600200" y="1524000"/>
            <a:ext cx="5105400" cy="14478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6" name="Group 51"/>
          <p:cNvGrpSpPr>
            <a:grpSpLocks/>
          </p:cNvGrpSpPr>
          <p:nvPr/>
        </p:nvGrpSpPr>
        <p:grpSpPr bwMode="auto">
          <a:xfrm>
            <a:off x="1600200" y="1676400"/>
            <a:ext cx="4648200" cy="2057400"/>
            <a:chOff x="1248" y="1536"/>
            <a:chExt cx="2928" cy="1296"/>
          </a:xfrm>
        </p:grpSpPr>
        <p:sp>
          <p:nvSpPr>
            <p:cNvPr id="92212" name="Oval 52"/>
            <p:cNvSpPr>
              <a:spLocks noChangeArrowheads="1"/>
            </p:cNvSpPr>
            <p:nvPr/>
          </p:nvSpPr>
          <p:spPr bwMode="auto">
            <a:xfrm>
              <a:off x="1536" y="249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13" name="Oval 53"/>
            <p:cNvSpPr>
              <a:spLocks noChangeArrowheads="1"/>
            </p:cNvSpPr>
            <p:nvPr/>
          </p:nvSpPr>
          <p:spPr bwMode="auto">
            <a:xfrm>
              <a:off x="2112" y="249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14" name="Oval 54"/>
            <p:cNvSpPr>
              <a:spLocks noChangeArrowheads="1"/>
            </p:cNvSpPr>
            <p:nvPr/>
          </p:nvSpPr>
          <p:spPr bwMode="auto">
            <a:xfrm>
              <a:off x="1248" y="201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15" name="Oval 55"/>
            <p:cNvSpPr>
              <a:spLocks noChangeArrowheads="1"/>
            </p:cNvSpPr>
            <p:nvPr/>
          </p:nvSpPr>
          <p:spPr bwMode="auto">
            <a:xfrm>
              <a:off x="1824" y="201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16" name="Line 56"/>
            <p:cNvSpPr>
              <a:spLocks noChangeShapeType="1"/>
            </p:cNvSpPr>
            <p:nvPr/>
          </p:nvSpPr>
          <p:spPr bwMode="auto">
            <a:xfrm flipH="1">
              <a:off x="1728" y="2304"/>
              <a:ext cx="144" cy="192"/>
            </a:xfrm>
            <a:prstGeom prst="line">
              <a:avLst/>
            </a:prstGeom>
            <a:noFill/>
            <a:ln w="25400">
              <a:solidFill>
                <a:schemeClr val="tx1"/>
              </a:solidFill>
              <a:round/>
              <a:headEnd/>
              <a:tailEnd/>
            </a:ln>
            <a:effectLst/>
          </p:spPr>
          <p:txBody>
            <a:bodyPr/>
            <a:lstStyle/>
            <a:p>
              <a:endParaRPr lang="zh-CN" altLang="en-US"/>
            </a:p>
          </p:txBody>
        </p:sp>
        <p:sp>
          <p:nvSpPr>
            <p:cNvPr id="92217" name="Line 57"/>
            <p:cNvSpPr>
              <a:spLocks noChangeShapeType="1"/>
            </p:cNvSpPr>
            <p:nvPr/>
          </p:nvSpPr>
          <p:spPr bwMode="auto">
            <a:xfrm>
              <a:off x="2112" y="2304"/>
              <a:ext cx="144" cy="192"/>
            </a:xfrm>
            <a:prstGeom prst="line">
              <a:avLst/>
            </a:prstGeom>
            <a:noFill/>
            <a:ln w="25400">
              <a:solidFill>
                <a:schemeClr val="tx1"/>
              </a:solidFill>
              <a:round/>
              <a:headEnd/>
              <a:tailEnd/>
            </a:ln>
            <a:effectLst/>
          </p:spPr>
          <p:txBody>
            <a:bodyPr/>
            <a:lstStyle/>
            <a:p>
              <a:endParaRPr lang="zh-CN" altLang="en-US"/>
            </a:p>
          </p:txBody>
        </p:sp>
        <p:sp>
          <p:nvSpPr>
            <p:cNvPr id="92218" name="Oval 58"/>
            <p:cNvSpPr>
              <a:spLocks noChangeArrowheads="1"/>
            </p:cNvSpPr>
            <p:nvPr/>
          </p:nvSpPr>
          <p:spPr bwMode="auto">
            <a:xfrm>
              <a:off x="3840" y="153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19" name="Oval 59"/>
            <p:cNvSpPr>
              <a:spLocks noChangeArrowheads="1"/>
            </p:cNvSpPr>
            <p:nvPr/>
          </p:nvSpPr>
          <p:spPr bwMode="auto">
            <a:xfrm>
              <a:off x="3264" y="153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20" name="Oval 60"/>
            <p:cNvSpPr>
              <a:spLocks noChangeArrowheads="1"/>
            </p:cNvSpPr>
            <p:nvPr/>
          </p:nvSpPr>
          <p:spPr bwMode="auto">
            <a:xfrm>
              <a:off x="2688" y="153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21" name="Oval 61"/>
            <p:cNvSpPr>
              <a:spLocks noChangeArrowheads="1"/>
            </p:cNvSpPr>
            <p:nvPr/>
          </p:nvSpPr>
          <p:spPr bwMode="auto">
            <a:xfrm>
              <a:off x="2112" y="153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222" name="Oval 62"/>
            <p:cNvSpPr>
              <a:spLocks noChangeArrowheads="1"/>
            </p:cNvSpPr>
            <p:nvPr/>
          </p:nvSpPr>
          <p:spPr bwMode="auto">
            <a:xfrm>
              <a:off x="1536" y="1536"/>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8</a:t>
              </a:r>
            </a:p>
          </p:txBody>
        </p:sp>
        <p:sp>
          <p:nvSpPr>
            <p:cNvPr id="92223" name="Line 63"/>
            <p:cNvSpPr>
              <a:spLocks noChangeShapeType="1"/>
            </p:cNvSpPr>
            <p:nvPr/>
          </p:nvSpPr>
          <p:spPr bwMode="auto">
            <a:xfrm flipH="1">
              <a:off x="1440" y="1824"/>
              <a:ext cx="144" cy="192"/>
            </a:xfrm>
            <a:prstGeom prst="line">
              <a:avLst/>
            </a:prstGeom>
            <a:noFill/>
            <a:ln w="25400">
              <a:solidFill>
                <a:schemeClr val="tx1"/>
              </a:solidFill>
              <a:round/>
              <a:headEnd/>
              <a:tailEnd/>
            </a:ln>
            <a:effectLst/>
          </p:spPr>
          <p:txBody>
            <a:bodyPr/>
            <a:lstStyle/>
            <a:p>
              <a:endParaRPr lang="zh-CN" altLang="en-US"/>
            </a:p>
          </p:txBody>
        </p:sp>
        <p:sp>
          <p:nvSpPr>
            <p:cNvPr id="92224" name="Line 64"/>
            <p:cNvSpPr>
              <a:spLocks noChangeShapeType="1"/>
            </p:cNvSpPr>
            <p:nvPr/>
          </p:nvSpPr>
          <p:spPr bwMode="auto">
            <a:xfrm>
              <a:off x="1824" y="1824"/>
              <a:ext cx="144" cy="192"/>
            </a:xfrm>
            <a:prstGeom prst="line">
              <a:avLst/>
            </a:prstGeom>
            <a:noFill/>
            <a:ln w="25400">
              <a:solidFill>
                <a:schemeClr val="tx1"/>
              </a:solidFill>
              <a:round/>
              <a:headEnd/>
              <a:tailEnd/>
            </a:ln>
            <a:effectLst/>
          </p:spPr>
          <p:txBody>
            <a:bodyPr/>
            <a:lstStyle/>
            <a:p>
              <a:endParaRPr lang="zh-CN" altLang="en-US"/>
            </a:p>
          </p:txBody>
        </p:sp>
      </p:grpSp>
      <p:sp>
        <p:nvSpPr>
          <p:cNvPr id="92225" name="Rectangle 65"/>
          <p:cNvSpPr>
            <a:spLocks noChangeArrowheads="1"/>
          </p:cNvSpPr>
          <p:nvPr/>
        </p:nvSpPr>
        <p:spPr bwMode="auto">
          <a:xfrm>
            <a:off x="1447800" y="1600200"/>
            <a:ext cx="4953000" cy="22098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7" name="Group 66"/>
          <p:cNvGrpSpPr>
            <a:grpSpLocks/>
          </p:cNvGrpSpPr>
          <p:nvPr/>
        </p:nvGrpSpPr>
        <p:grpSpPr bwMode="auto">
          <a:xfrm>
            <a:off x="2514600" y="1752600"/>
            <a:ext cx="3733800" cy="2819400"/>
            <a:chOff x="672" y="2448"/>
            <a:chExt cx="2352" cy="1776"/>
          </a:xfrm>
        </p:grpSpPr>
        <p:sp>
          <p:nvSpPr>
            <p:cNvPr id="92227" name="Oval 67"/>
            <p:cNvSpPr>
              <a:spLocks noChangeArrowheads="1"/>
            </p:cNvSpPr>
            <p:nvPr/>
          </p:nvSpPr>
          <p:spPr bwMode="auto">
            <a:xfrm>
              <a:off x="2112" y="388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28" name="Oval 68"/>
            <p:cNvSpPr>
              <a:spLocks noChangeArrowheads="1"/>
            </p:cNvSpPr>
            <p:nvPr/>
          </p:nvSpPr>
          <p:spPr bwMode="auto">
            <a:xfrm>
              <a:off x="2688" y="388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29" name="Oval 69"/>
            <p:cNvSpPr>
              <a:spLocks noChangeArrowheads="1"/>
            </p:cNvSpPr>
            <p:nvPr/>
          </p:nvSpPr>
          <p:spPr bwMode="auto">
            <a:xfrm>
              <a:off x="1824" y="340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30" name="Oval 70"/>
            <p:cNvSpPr>
              <a:spLocks noChangeArrowheads="1"/>
            </p:cNvSpPr>
            <p:nvPr/>
          </p:nvSpPr>
          <p:spPr bwMode="auto">
            <a:xfrm>
              <a:off x="2400" y="340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31" name="Line 71"/>
            <p:cNvSpPr>
              <a:spLocks noChangeShapeType="1"/>
            </p:cNvSpPr>
            <p:nvPr/>
          </p:nvSpPr>
          <p:spPr bwMode="auto">
            <a:xfrm flipH="1">
              <a:off x="2304" y="3696"/>
              <a:ext cx="144" cy="192"/>
            </a:xfrm>
            <a:prstGeom prst="line">
              <a:avLst/>
            </a:prstGeom>
            <a:noFill/>
            <a:ln w="25400">
              <a:solidFill>
                <a:schemeClr val="tx1"/>
              </a:solidFill>
              <a:round/>
              <a:headEnd/>
              <a:tailEnd/>
            </a:ln>
            <a:effectLst/>
          </p:spPr>
          <p:txBody>
            <a:bodyPr/>
            <a:lstStyle/>
            <a:p>
              <a:endParaRPr lang="zh-CN" altLang="en-US"/>
            </a:p>
          </p:txBody>
        </p:sp>
        <p:sp>
          <p:nvSpPr>
            <p:cNvPr id="92232" name="Line 72"/>
            <p:cNvSpPr>
              <a:spLocks noChangeShapeType="1"/>
            </p:cNvSpPr>
            <p:nvPr/>
          </p:nvSpPr>
          <p:spPr bwMode="auto">
            <a:xfrm>
              <a:off x="2688" y="3696"/>
              <a:ext cx="144" cy="192"/>
            </a:xfrm>
            <a:prstGeom prst="line">
              <a:avLst/>
            </a:prstGeom>
            <a:noFill/>
            <a:ln w="25400">
              <a:solidFill>
                <a:schemeClr val="tx1"/>
              </a:solidFill>
              <a:round/>
              <a:headEnd/>
              <a:tailEnd/>
            </a:ln>
            <a:effectLst/>
          </p:spPr>
          <p:txBody>
            <a:bodyPr/>
            <a:lstStyle/>
            <a:p>
              <a:endParaRPr lang="zh-CN" altLang="en-US"/>
            </a:p>
          </p:txBody>
        </p:sp>
        <p:sp>
          <p:nvSpPr>
            <p:cNvPr id="92233" name="Oval 73"/>
            <p:cNvSpPr>
              <a:spLocks noChangeArrowheads="1"/>
            </p:cNvSpPr>
            <p:nvPr/>
          </p:nvSpPr>
          <p:spPr bwMode="auto">
            <a:xfrm>
              <a:off x="672" y="244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34" name="Oval 74"/>
            <p:cNvSpPr>
              <a:spLocks noChangeArrowheads="1"/>
            </p:cNvSpPr>
            <p:nvPr/>
          </p:nvSpPr>
          <p:spPr bwMode="auto">
            <a:xfrm>
              <a:off x="1248" y="244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35" name="Oval 75"/>
            <p:cNvSpPr>
              <a:spLocks noChangeArrowheads="1"/>
            </p:cNvSpPr>
            <p:nvPr/>
          </p:nvSpPr>
          <p:spPr bwMode="auto">
            <a:xfrm>
              <a:off x="1824" y="244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36" name="Oval 76"/>
            <p:cNvSpPr>
              <a:spLocks noChangeArrowheads="1"/>
            </p:cNvSpPr>
            <p:nvPr/>
          </p:nvSpPr>
          <p:spPr bwMode="auto">
            <a:xfrm>
              <a:off x="2688" y="29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237" name="Oval 77"/>
            <p:cNvSpPr>
              <a:spLocks noChangeArrowheads="1"/>
            </p:cNvSpPr>
            <p:nvPr/>
          </p:nvSpPr>
          <p:spPr bwMode="auto">
            <a:xfrm>
              <a:off x="2112" y="292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8</a:t>
              </a:r>
            </a:p>
          </p:txBody>
        </p:sp>
        <p:sp>
          <p:nvSpPr>
            <p:cNvPr id="92238" name="Line 78"/>
            <p:cNvSpPr>
              <a:spLocks noChangeShapeType="1"/>
            </p:cNvSpPr>
            <p:nvPr/>
          </p:nvSpPr>
          <p:spPr bwMode="auto">
            <a:xfrm flipH="1">
              <a:off x="2016" y="3216"/>
              <a:ext cx="144" cy="192"/>
            </a:xfrm>
            <a:prstGeom prst="line">
              <a:avLst/>
            </a:prstGeom>
            <a:noFill/>
            <a:ln w="25400">
              <a:solidFill>
                <a:schemeClr val="tx1"/>
              </a:solidFill>
              <a:round/>
              <a:headEnd/>
              <a:tailEnd/>
            </a:ln>
            <a:effectLst/>
          </p:spPr>
          <p:txBody>
            <a:bodyPr/>
            <a:lstStyle/>
            <a:p>
              <a:endParaRPr lang="zh-CN" altLang="en-US"/>
            </a:p>
          </p:txBody>
        </p:sp>
        <p:sp>
          <p:nvSpPr>
            <p:cNvPr id="92239" name="Line 79"/>
            <p:cNvSpPr>
              <a:spLocks noChangeShapeType="1"/>
            </p:cNvSpPr>
            <p:nvPr/>
          </p:nvSpPr>
          <p:spPr bwMode="auto">
            <a:xfrm>
              <a:off x="2400" y="3216"/>
              <a:ext cx="144" cy="192"/>
            </a:xfrm>
            <a:prstGeom prst="line">
              <a:avLst/>
            </a:prstGeom>
            <a:noFill/>
            <a:ln w="25400">
              <a:solidFill>
                <a:schemeClr val="tx1"/>
              </a:solidFill>
              <a:round/>
              <a:headEnd/>
              <a:tailEnd/>
            </a:ln>
            <a:effectLst/>
          </p:spPr>
          <p:txBody>
            <a:bodyPr/>
            <a:lstStyle/>
            <a:p>
              <a:endParaRPr lang="zh-CN" altLang="en-US"/>
            </a:p>
          </p:txBody>
        </p:sp>
        <p:sp>
          <p:nvSpPr>
            <p:cNvPr id="92240" name="Oval 80"/>
            <p:cNvSpPr>
              <a:spLocks noChangeArrowheads="1"/>
            </p:cNvSpPr>
            <p:nvPr/>
          </p:nvSpPr>
          <p:spPr bwMode="auto">
            <a:xfrm>
              <a:off x="2400" y="2448"/>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18</a:t>
              </a:r>
            </a:p>
          </p:txBody>
        </p:sp>
        <p:sp>
          <p:nvSpPr>
            <p:cNvPr id="92241" name="Line 81"/>
            <p:cNvSpPr>
              <a:spLocks noChangeShapeType="1"/>
            </p:cNvSpPr>
            <p:nvPr/>
          </p:nvSpPr>
          <p:spPr bwMode="auto">
            <a:xfrm flipH="1">
              <a:off x="2304" y="2736"/>
              <a:ext cx="144" cy="192"/>
            </a:xfrm>
            <a:prstGeom prst="line">
              <a:avLst/>
            </a:prstGeom>
            <a:noFill/>
            <a:ln w="25400">
              <a:solidFill>
                <a:schemeClr val="tx1"/>
              </a:solidFill>
              <a:round/>
              <a:headEnd/>
              <a:tailEnd/>
            </a:ln>
            <a:effectLst/>
          </p:spPr>
          <p:txBody>
            <a:bodyPr/>
            <a:lstStyle/>
            <a:p>
              <a:endParaRPr lang="zh-CN" altLang="en-US"/>
            </a:p>
          </p:txBody>
        </p:sp>
        <p:sp>
          <p:nvSpPr>
            <p:cNvPr id="92242" name="Line 82"/>
            <p:cNvSpPr>
              <a:spLocks noChangeShapeType="1"/>
            </p:cNvSpPr>
            <p:nvPr/>
          </p:nvSpPr>
          <p:spPr bwMode="auto">
            <a:xfrm>
              <a:off x="2688" y="2736"/>
              <a:ext cx="144" cy="192"/>
            </a:xfrm>
            <a:prstGeom prst="line">
              <a:avLst/>
            </a:prstGeom>
            <a:noFill/>
            <a:ln w="25400">
              <a:solidFill>
                <a:schemeClr val="tx1"/>
              </a:solidFill>
              <a:round/>
              <a:headEnd/>
              <a:tailEnd/>
            </a:ln>
            <a:effectLst/>
          </p:spPr>
          <p:txBody>
            <a:bodyPr/>
            <a:lstStyle/>
            <a:p>
              <a:endParaRPr lang="zh-CN" altLang="en-US"/>
            </a:p>
          </p:txBody>
        </p:sp>
      </p:grpSp>
      <p:sp>
        <p:nvSpPr>
          <p:cNvPr id="92243" name="Rectangle 83"/>
          <p:cNvSpPr>
            <a:spLocks noChangeArrowheads="1"/>
          </p:cNvSpPr>
          <p:nvPr/>
        </p:nvSpPr>
        <p:spPr bwMode="auto">
          <a:xfrm>
            <a:off x="2438400" y="1676400"/>
            <a:ext cx="3886200" cy="29718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8" name="Group 84"/>
          <p:cNvGrpSpPr>
            <a:grpSpLocks/>
          </p:cNvGrpSpPr>
          <p:nvPr/>
        </p:nvGrpSpPr>
        <p:grpSpPr bwMode="auto">
          <a:xfrm>
            <a:off x="2438400" y="1676400"/>
            <a:ext cx="3733800" cy="2819400"/>
            <a:chOff x="2352" y="1440"/>
            <a:chExt cx="2352" cy="1776"/>
          </a:xfrm>
        </p:grpSpPr>
        <p:sp>
          <p:nvSpPr>
            <p:cNvPr id="92245" name="Oval 85"/>
            <p:cNvSpPr>
              <a:spLocks noChangeArrowheads="1"/>
            </p:cNvSpPr>
            <p:nvPr/>
          </p:nvSpPr>
          <p:spPr bwMode="auto">
            <a:xfrm>
              <a:off x="2832"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46" name="Oval 86"/>
            <p:cNvSpPr>
              <a:spLocks noChangeArrowheads="1"/>
            </p:cNvSpPr>
            <p:nvPr/>
          </p:nvSpPr>
          <p:spPr bwMode="auto">
            <a:xfrm>
              <a:off x="3408"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47" name="Oval 87"/>
            <p:cNvSpPr>
              <a:spLocks noChangeArrowheads="1"/>
            </p:cNvSpPr>
            <p:nvPr/>
          </p:nvSpPr>
          <p:spPr bwMode="auto">
            <a:xfrm>
              <a:off x="2544"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48" name="Oval 88"/>
            <p:cNvSpPr>
              <a:spLocks noChangeArrowheads="1"/>
            </p:cNvSpPr>
            <p:nvPr/>
          </p:nvSpPr>
          <p:spPr bwMode="auto">
            <a:xfrm>
              <a:off x="3120"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49" name="Line 89"/>
            <p:cNvSpPr>
              <a:spLocks noChangeShapeType="1"/>
            </p:cNvSpPr>
            <p:nvPr/>
          </p:nvSpPr>
          <p:spPr bwMode="auto">
            <a:xfrm flipH="1">
              <a:off x="3024" y="2688"/>
              <a:ext cx="144" cy="192"/>
            </a:xfrm>
            <a:prstGeom prst="line">
              <a:avLst/>
            </a:prstGeom>
            <a:noFill/>
            <a:ln w="25400">
              <a:solidFill>
                <a:schemeClr val="tx1"/>
              </a:solidFill>
              <a:round/>
              <a:headEnd/>
              <a:tailEnd/>
            </a:ln>
            <a:effectLst/>
          </p:spPr>
          <p:txBody>
            <a:bodyPr/>
            <a:lstStyle/>
            <a:p>
              <a:endParaRPr lang="zh-CN" altLang="en-US"/>
            </a:p>
          </p:txBody>
        </p:sp>
        <p:sp>
          <p:nvSpPr>
            <p:cNvPr id="92250" name="Line 90"/>
            <p:cNvSpPr>
              <a:spLocks noChangeShapeType="1"/>
            </p:cNvSpPr>
            <p:nvPr/>
          </p:nvSpPr>
          <p:spPr bwMode="auto">
            <a:xfrm>
              <a:off x="3408" y="2688"/>
              <a:ext cx="144" cy="192"/>
            </a:xfrm>
            <a:prstGeom prst="line">
              <a:avLst/>
            </a:prstGeom>
            <a:noFill/>
            <a:ln w="25400">
              <a:solidFill>
                <a:schemeClr val="tx1"/>
              </a:solidFill>
              <a:round/>
              <a:headEnd/>
              <a:tailEnd/>
            </a:ln>
            <a:effectLst/>
          </p:spPr>
          <p:txBody>
            <a:bodyPr/>
            <a:lstStyle/>
            <a:p>
              <a:endParaRPr lang="zh-CN" altLang="en-US"/>
            </a:p>
          </p:txBody>
        </p:sp>
        <p:sp>
          <p:nvSpPr>
            <p:cNvPr id="92251" name="Oval 91"/>
            <p:cNvSpPr>
              <a:spLocks noChangeArrowheads="1"/>
            </p:cNvSpPr>
            <p:nvPr/>
          </p:nvSpPr>
          <p:spPr bwMode="auto">
            <a:xfrm>
              <a:off x="3792"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52" name="Oval 92"/>
            <p:cNvSpPr>
              <a:spLocks noChangeArrowheads="1"/>
            </p:cNvSpPr>
            <p:nvPr/>
          </p:nvSpPr>
          <p:spPr bwMode="auto">
            <a:xfrm>
              <a:off x="2352"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53" name="Oval 93"/>
            <p:cNvSpPr>
              <a:spLocks noChangeArrowheads="1"/>
            </p:cNvSpPr>
            <p:nvPr/>
          </p:nvSpPr>
          <p:spPr bwMode="auto">
            <a:xfrm>
              <a:off x="4368"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54" name="Oval 94"/>
            <p:cNvSpPr>
              <a:spLocks noChangeArrowheads="1"/>
            </p:cNvSpPr>
            <p:nvPr/>
          </p:nvSpPr>
          <p:spPr bwMode="auto">
            <a:xfrm>
              <a:off x="3408"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255" name="Oval 95"/>
            <p:cNvSpPr>
              <a:spLocks noChangeArrowheads="1"/>
            </p:cNvSpPr>
            <p:nvPr/>
          </p:nvSpPr>
          <p:spPr bwMode="auto">
            <a:xfrm>
              <a:off x="2832"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8</a:t>
              </a:r>
            </a:p>
          </p:txBody>
        </p:sp>
        <p:sp>
          <p:nvSpPr>
            <p:cNvPr id="92256" name="Line 96"/>
            <p:cNvSpPr>
              <a:spLocks noChangeShapeType="1"/>
            </p:cNvSpPr>
            <p:nvPr/>
          </p:nvSpPr>
          <p:spPr bwMode="auto">
            <a:xfrm flipH="1">
              <a:off x="2736" y="2208"/>
              <a:ext cx="144" cy="192"/>
            </a:xfrm>
            <a:prstGeom prst="line">
              <a:avLst/>
            </a:prstGeom>
            <a:noFill/>
            <a:ln w="25400">
              <a:solidFill>
                <a:schemeClr val="tx1"/>
              </a:solidFill>
              <a:round/>
              <a:headEnd/>
              <a:tailEnd/>
            </a:ln>
            <a:effectLst/>
          </p:spPr>
          <p:txBody>
            <a:bodyPr/>
            <a:lstStyle/>
            <a:p>
              <a:endParaRPr lang="zh-CN" altLang="en-US"/>
            </a:p>
          </p:txBody>
        </p:sp>
        <p:sp>
          <p:nvSpPr>
            <p:cNvPr id="92257" name="Line 97"/>
            <p:cNvSpPr>
              <a:spLocks noChangeShapeType="1"/>
            </p:cNvSpPr>
            <p:nvPr/>
          </p:nvSpPr>
          <p:spPr bwMode="auto">
            <a:xfrm>
              <a:off x="3120" y="2208"/>
              <a:ext cx="144" cy="192"/>
            </a:xfrm>
            <a:prstGeom prst="line">
              <a:avLst/>
            </a:prstGeom>
            <a:noFill/>
            <a:ln w="25400">
              <a:solidFill>
                <a:schemeClr val="tx1"/>
              </a:solidFill>
              <a:round/>
              <a:headEnd/>
              <a:tailEnd/>
            </a:ln>
            <a:effectLst/>
          </p:spPr>
          <p:txBody>
            <a:bodyPr/>
            <a:lstStyle/>
            <a:p>
              <a:endParaRPr lang="zh-CN" altLang="en-US"/>
            </a:p>
          </p:txBody>
        </p:sp>
        <p:sp>
          <p:nvSpPr>
            <p:cNvPr id="92258" name="Oval 98"/>
            <p:cNvSpPr>
              <a:spLocks noChangeArrowheads="1"/>
            </p:cNvSpPr>
            <p:nvPr/>
          </p:nvSpPr>
          <p:spPr bwMode="auto">
            <a:xfrm>
              <a:off x="3120"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18</a:t>
              </a:r>
            </a:p>
          </p:txBody>
        </p:sp>
        <p:sp>
          <p:nvSpPr>
            <p:cNvPr id="92259" name="Line 99"/>
            <p:cNvSpPr>
              <a:spLocks noChangeShapeType="1"/>
            </p:cNvSpPr>
            <p:nvPr/>
          </p:nvSpPr>
          <p:spPr bwMode="auto">
            <a:xfrm flipH="1">
              <a:off x="3024" y="1728"/>
              <a:ext cx="144" cy="192"/>
            </a:xfrm>
            <a:prstGeom prst="line">
              <a:avLst/>
            </a:prstGeom>
            <a:noFill/>
            <a:ln w="25400">
              <a:solidFill>
                <a:schemeClr val="tx1"/>
              </a:solidFill>
              <a:round/>
              <a:headEnd/>
              <a:tailEnd/>
            </a:ln>
            <a:effectLst/>
          </p:spPr>
          <p:txBody>
            <a:bodyPr/>
            <a:lstStyle/>
            <a:p>
              <a:endParaRPr lang="zh-CN" altLang="en-US"/>
            </a:p>
          </p:txBody>
        </p:sp>
        <p:sp>
          <p:nvSpPr>
            <p:cNvPr id="92260" name="Line 100"/>
            <p:cNvSpPr>
              <a:spLocks noChangeShapeType="1"/>
            </p:cNvSpPr>
            <p:nvPr/>
          </p:nvSpPr>
          <p:spPr bwMode="auto">
            <a:xfrm>
              <a:off x="3408" y="1728"/>
              <a:ext cx="144" cy="192"/>
            </a:xfrm>
            <a:prstGeom prst="line">
              <a:avLst/>
            </a:prstGeom>
            <a:noFill/>
            <a:ln w="25400">
              <a:solidFill>
                <a:schemeClr val="tx1"/>
              </a:solidFill>
              <a:round/>
              <a:headEnd/>
              <a:tailEnd/>
            </a:ln>
            <a:effectLst/>
          </p:spPr>
          <p:txBody>
            <a:bodyPr/>
            <a:lstStyle/>
            <a:p>
              <a:endParaRPr lang="zh-CN" altLang="en-US"/>
            </a:p>
          </p:txBody>
        </p:sp>
        <p:sp>
          <p:nvSpPr>
            <p:cNvPr id="92261" name="Oval 101"/>
            <p:cNvSpPr>
              <a:spLocks noChangeArrowheads="1"/>
            </p:cNvSpPr>
            <p:nvPr/>
          </p:nvSpPr>
          <p:spPr bwMode="auto">
            <a:xfrm>
              <a:off x="4080"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25</a:t>
              </a:r>
            </a:p>
          </p:txBody>
        </p:sp>
        <p:sp>
          <p:nvSpPr>
            <p:cNvPr id="92262" name="Line 102"/>
            <p:cNvSpPr>
              <a:spLocks noChangeShapeType="1"/>
            </p:cNvSpPr>
            <p:nvPr/>
          </p:nvSpPr>
          <p:spPr bwMode="auto">
            <a:xfrm flipH="1">
              <a:off x="3984" y="1728"/>
              <a:ext cx="144" cy="192"/>
            </a:xfrm>
            <a:prstGeom prst="line">
              <a:avLst/>
            </a:prstGeom>
            <a:noFill/>
            <a:ln w="25400">
              <a:solidFill>
                <a:schemeClr val="tx1"/>
              </a:solidFill>
              <a:round/>
              <a:headEnd/>
              <a:tailEnd/>
            </a:ln>
            <a:effectLst/>
          </p:spPr>
          <p:txBody>
            <a:bodyPr/>
            <a:lstStyle/>
            <a:p>
              <a:endParaRPr lang="zh-CN" altLang="en-US"/>
            </a:p>
          </p:txBody>
        </p:sp>
        <p:sp>
          <p:nvSpPr>
            <p:cNvPr id="92263" name="Line 103"/>
            <p:cNvSpPr>
              <a:spLocks noChangeShapeType="1"/>
            </p:cNvSpPr>
            <p:nvPr/>
          </p:nvSpPr>
          <p:spPr bwMode="auto">
            <a:xfrm>
              <a:off x="4368" y="1728"/>
              <a:ext cx="144" cy="192"/>
            </a:xfrm>
            <a:prstGeom prst="line">
              <a:avLst/>
            </a:prstGeom>
            <a:noFill/>
            <a:ln w="25400">
              <a:solidFill>
                <a:schemeClr val="tx1"/>
              </a:solidFill>
              <a:round/>
              <a:headEnd/>
              <a:tailEnd/>
            </a:ln>
            <a:effectLst/>
          </p:spPr>
          <p:txBody>
            <a:bodyPr/>
            <a:lstStyle/>
            <a:p>
              <a:endParaRPr lang="zh-CN" altLang="en-US"/>
            </a:p>
          </p:txBody>
        </p:sp>
      </p:grpSp>
      <p:sp>
        <p:nvSpPr>
          <p:cNvPr id="92264" name="Rectangle 104"/>
          <p:cNvSpPr>
            <a:spLocks noChangeArrowheads="1"/>
          </p:cNvSpPr>
          <p:nvPr/>
        </p:nvSpPr>
        <p:spPr bwMode="auto">
          <a:xfrm>
            <a:off x="2362200" y="1600200"/>
            <a:ext cx="3886200" cy="29718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9" name="Group 105"/>
          <p:cNvGrpSpPr>
            <a:grpSpLocks/>
          </p:cNvGrpSpPr>
          <p:nvPr/>
        </p:nvGrpSpPr>
        <p:grpSpPr bwMode="auto">
          <a:xfrm>
            <a:off x="2514600" y="1752600"/>
            <a:ext cx="3581400" cy="3581400"/>
            <a:chOff x="1488" y="960"/>
            <a:chExt cx="2256" cy="2256"/>
          </a:xfrm>
        </p:grpSpPr>
        <p:sp>
          <p:nvSpPr>
            <p:cNvPr id="92266" name="Oval 106"/>
            <p:cNvSpPr>
              <a:spLocks noChangeArrowheads="1"/>
            </p:cNvSpPr>
            <p:nvPr/>
          </p:nvSpPr>
          <p:spPr bwMode="auto">
            <a:xfrm>
              <a:off x="2832"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67" name="Oval 107"/>
            <p:cNvSpPr>
              <a:spLocks noChangeArrowheads="1"/>
            </p:cNvSpPr>
            <p:nvPr/>
          </p:nvSpPr>
          <p:spPr bwMode="auto">
            <a:xfrm>
              <a:off x="3408"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68" name="Oval 108"/>
            <p:cNvSpPr>
              <a:spLocks noChangeArrowheads="1"/>
            </p:cNvSpPr>
            <p:nvPr/>
          </p:nvSpPr>
          <p:spPr bwMode="auto">
            <a:xfrm>
              <a:off x="2544"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69" name="Oval 109"/>
            <p:cNvSpPr>
              <a:spLocks noChangeArrowheads="1"/>
            </p:cNvSpPr>
            <p:nvPr/>
          </p:nvSpPr>
          <p:spPr bwMode="auto">
            <a:xfrm>
              <a:off x="3120"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70" name="Line 110"/>
            <p:cNvSpPr>
              <a:spLocks noChangeShapeType="1"/>
            </p:cNvSpPr>
            <p:nvPr/>
          </p:nvSpPr>
          <p:spPr bwMode="auto">
            <a:xfrm flipH="1">
              <a:off x="3024" y="2688"/>
              <a:ext cx="144" cy="192"/>
            </a:xfrm>
            <a:prstGeom prst="line">
              <a:avLst/>
            </a:prstGeom>
            <a:noFill/>
            <a:ln w="25400">
              <a:solidFill>
                <a:schemeClr val="tx1"/>
              </a:solidFill>
              <a:round/>
              <a:headEnd/>
              <a:tailEnd/>
            </a:ln>
            <a:effectLst/>
          </p:spPr>
          <p:txBody>
            <a:bodyPr/>
            <a:lstStyle/>
            <a:p>
              <a:endParaRPr lang="zh-CN" altLang="en-US"/>
            </a:p>
          </p:txBody>
        </p:sp>
        <p:sp>
          <p:nvSpPr>
            <p:cNvPr id="92271" name="Line 111"/>
            <p:cNvSpPr>
              <a:spLocks noChangeShapeType="1"/>
            </p:cNvSpPr>
            <p:nvPr/>
          </p:nvSpPr>
          <p:spPr bwMode="auto">
            <a:xfrm>
              <a:off x="3408" y="2688"/>
              <a:ext cx="144" cy="192"/>
            </a:xfrm>
            <a:prstGeom prst="line">
              <a:avLst/>
            </a:prstGeom>
            <a:noFill/>
            <a:ln w="25400">
              <a:solidFill>
                <a:schemeClr val="tx1"/>
              </a:solidFill>
              <a:round/>
              <a:headEnd/>
              <a:tailEnd/>
            </a:ln>
            <a:effectLst/>
          </p:spPr>
          <p:txBody>
            <a:bodyPr/>
            <a:lstStyle/>
            <a:p>
              <a:endParaRPr lang="zh-CN" altLang="en-US"/>
            </a:p>
          </p:txBody>
        </p:sp>
        <p:sp>
          <p:nvSpPr>
            <p:cNvPr id="92272" name="Oval 112"/>
            <p:cNvSpPr>
              <a:spLocks noChangeArrowheads="1"/>
            </p:cNvSpPr>
            <p:nvPr/>
          </p:nvSpPr>
          <p:spPr bwMode="auto">
            <a:xfrm>
              <a:off x="1488"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73" name="Oval 113"/>
            <p:cNvSpPr>
              <a:spLocks noChangeArrowheads="1"/>
            </p:cNvSpPr>
            <p:nvPr/>
          </p:nvSpPr>
          <p:spPr bwMode="auto">
            <a:xfrm>
              <a:off x="2544"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74" name="Oval 114"/>
            <p:cNvSpPr>
              <a:spLocks noChangeArrowheads="1"/>
            </p:cNvSpPr>
            <p:nvPr/>
          </p:nvSpPr>
          <p:spPr bwMode="auto">
            <a:xfrm>
              <a:off x="2064"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75" name="Oval 115"/>
            <p:cNvSpPr>
              <a:spLocks noChangeArrowheads="1"/>
            </p:cNvSpPr>
            <p:nvPr/>
          </p:nvSpPr>
          <p:spPr bwMode="auto">
            <a:xfrm>
              <a:off x="3408"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276" name="Oval 116"/>
            <p:cNvSpPr>
              <a:spLocks noChangeArrowheads="1"/>
            </p:cNvSpPr>
            <p:nvPr/>
          </p:nvSpPr>
          <p:spPr bwMode="auto">
            <a:xfrm>
              <a:off x="2832"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8</a:t>
              </a:r>
            </a:p>
          </p:txBody>
        </p:sp>
        <p:sp>
          <p:nvSpPr>
            <p:cNvPr id="92277" name="Line 117"/>
            <p:cNvSpPr>
              <a:spLocks noChangeShapeType="1"/>
            </p:cNvSpPr>
            <p:nvPr/>
          </p:nvSpPr>
          <p:spPr bwMode="auto">
            <a:xfrm flipH="1">
              <a:off x="2736" y="2208"/>
              <a:ext cx="144" cy="192"/>
            </a:xfrm>
            <a:prstGeom prst="line">
              <a:avLst/>
            </a:prstGeom>
            <a:noFill/>
            <a:ln w="25400">
              <a:solidFill>
                <a:schemeClr val="tx1"/>
              </a:solidFill>
              <a:round/>
              <a:headEnd/>
              <a:tailEnd/>
            </a:ln>
            <a:effectLst/>
          </p:spPr>
          <p:txBody>
            <a:bodyPr/>
            <a:lstStyle/>
            <a:p>
              <a:endParaRPr lang="zh-CN" altLang="en-US"/>
            </a:p>
          </p:txBody>
        </p:sp>
        <p:sp>
          <p:nvSpPr>
            <p:cNvPr id="92278" name="Line 118"/>
            <p:cNvSpPr>
              <a:spLocks noChangeShapeType="1"/>
            </p:cNvSpPr>
            <p:nvPr/>
          </p:nvSpPr>
          <p:spPr bwMode="auto">
            <a:xfrm>
              <a:off x="3120" y="2208"/>
              <a:ext cx="144" cy="192"/>
            </a:xfrm>
            <a:prstGeom prst="line">
              <a:avLst/>
            </a:prstGeom>
            <a:noFill/>
            <a:ln w="25400">
              <a:solidFill>
                <a:schemeClr val="tx1"/>
              </a:solidFill>
              <a:round/>
              <a:headEnd/>
              <a:tailEnd/>
            </a:ln>
            <a:effectLst/>
          </p:spPr>
          <p:txBody>
            <a:bodyPr/>
            <a:lstStyle/>
            <a:p>
              <a:endParaRPr lang="zh-CN" altLang="en-US"/>
            </a:p>
          </p:txBody>
        </p:sp>
        <p:sp>
          <p:nvSpPr>
            <p:cNvPr id="92279" name="Oval 119"/>
            <p:cNvSpPr>
              <a:spLocks noChangeArrowheads="1"/>
            </p:cNvSpPr>
            <p:nvPr/>
          </p:nvSpPr>
          <p:spPr bwMode="auto">
            <a:xfrm>
              <a:off x="3120"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18</a:t>
              </a:r>
            </a:p>
          </p:txBody>
        </p:sp>
        <p:sp>
          <p:nvSpPr>
            <p:cNvPr id="92280" name="Line 120"/>
            <p:cNvSpPr>
              <a:spLocks noChangeShapeType="1"/>
            </p:cNvSpPr>
            <p:nvPr/>
          </p:nvSpPr>
          <p:spPr bwMode="auto">
            <a:xfrm flipH="1">
              <a:off x="3024" y="1728"/>
              <a:ext cx="144" cy="192"/>
            </a:xfrm>
            <a:prstGeom prst="line">
              <a:avLst/>
            </a:prstGeom>
            <a:noFill/>
            <a:ln w="25400">
              <a:solidFill>
                <a:schemeClr val="tx1"/>
              </a:solidFill>
              <a:round/>
              <a:headEnd/>
              <a:tailEnd/>
            </a:ln>
            <a:effectLst/>
          </p:spPr>
          <p:txBody>
            <a:bodyPr/>
            <a:lstStyle/>
            <a:p>
              <a:endParaRPr lang="zh-CN" altLang="en-US"/>
            </a:p>
          </p:txBody>
        </p:sp>
        <p:sp>
          <p:nvSpPr>
            <p:cNvPr id="92281" name="Line 121"/>
            <p:cNvSpPr>
              <a:spLocks noChangeShapeType="1"/>
            </p:cNvSpPr>
            <p:nvPr/>
          </p:nvSpPr>
          <p:spPr bwMode="auto">
            <a:xfrm>
              <a:off x="3408" y="1728"/>
              <a:ext cx="144" cy="192"/>
            </a:xfrm>
            <a:prstGeom prst="line">
              <a:avLst/>
            </a:prstGeom>
            <a:noFill/>
            <a:ln w="25400">
              <a:solidFill>
                <a:schemeClr val="tx1"/>
              </a:solidFill>
              <a:round/>
              <a:headEnd/>
              <a:tailEnd/>
            </a:ln>
            <a:effectLst/>
          </p:spPr>
          <p:txBody>
            <a:bodyPr/>
            <a:lstStyle/>
            <a:p>
              <a:endParaRPr lang="zh-CN" altLang="en-US"/>
            </a:p>
          </p:txBody>
        </p:sp>
        <p:sp>
          <p:nvSpPr>
            <p:cNvPr id="92282" name="Oval 122"/>
            <p:cNvSpPr>
              <a:spLocks noChangeArrowheads="1"/>
            </p:cNvSpPr>
            <p:nvPr/>
          </p:nvSpPr>
          <p:spPr bwMode="auto">
            <a:xfrm>
              <a:off x="1776" y="96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25</a:t>
              </a:r>
            </a:p>
          </p:txBody>
        </p:sp>
        <p:sp>
          <p:nvSpPr>
            <p:cNvPr id="92283" name="Line 123"/>
            <p:cNvSpPr>
              <a:spLocks noChangeShapeType="1"/>
            </p:cNvSpPr>
            <p:nvPr/>
          </p:nvSpPr>
          <p:spPr bwMode="auto">
            <a:xfrm flipH="1">
              <a:off x="1680" y="1248"/>
              <a:ext cx="144" cy="192"/>
            </a:xfrm>
            <a:prstGeom prst="line">
              <a:avLst/>
            </a:prstGeom>
            <a:noFill/>
            <a:ln w="25400">
              <a:solidFill>
                <a:schemeClr val="tx1"/>
              </a:solidFill>
              <a:round/>
              <a:headEnd/>
              <a:tailEnd/>
            </a:ln>
            <a:effectLst/>
          </p:spPr>
          <p:txBody>
            <a:bodyPr/>
            <a:lstStyle/>
            <a:p>
              <a:endParaRPr lang="zh-CN" altLang="en-US"/>
            </a:p>
          </p:txBody>
        </p:sp>
        <p:sp>
          <p:nvSpPr>
            <p:cNvPr id="92284" name="Line 124"/>
            <p:cNvSpPr>
              <a:spLocks noChangeShapeType="1"/>
            </p:cNvSpPr>
            <p:nvPr/>
          </p:nvSpPr>
          <p:spPr bwMode="auto">
            <a:xfrm>
              <a:off x="2064" y="1248"/>
              <a:ext cx="144" cy="192"/>
            </a:xfrm>
            <a:prstGeom prst="line">
              <a:avLst/>
            </a:prstGeom>
            <a:noFill/>
            <a:ln w="25400">
              <a:solidFill>
                <a:schemeClr val="tx1"/>
              </a:solidFill>
              <a:round/>
              <a:headEnd/>
              <a:tailEnd/>
            </a:ln>
            <a:effectLst/>
          </p:spPr>
          <p:txBody>
            <a:bodyPr/>
            <a:lstStyle/>
            <a:p>
              <a:endParaRPr lang="zh-CN" altLang="en-US"/>
            </a:p>
          </p:txBody>
        </p:sp>
        <p:sp>
          <p:nvSpPr>
            <p:cNvPr id="92285" name="Oval 125"/>
            <p:cNvSpPr>
              <a:spLocks noChangeArrowheads="1"/>
            </p:cNvSpPr>
            <p:nvPr/>
          </p:nvSpPr>
          <p:spPr bwMode="auto">
            <a:xfrm>
              <a:off x="2832" y="96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33</a:t>
              </a:r>
            </a:p>
          </p:txBody>
        </p:sp>
        <p:sp>
          <p:nvSpPr>
            <p:cNvPr id="92286" name="Line 126"/>
            <p:cNvSpPr>
              <a:spLocks noChangeShapeType="1"/>
            </p:cNvSpPr>
            <p:nvPr/>
          </p:nvSpPr>
          <p:spPr bwMode="auto">
            <a:xfrm flipH="1">
              <a:off x="2736" y="1248"/>
              <a:ext cx="144" cy="192"/>
            </a:xfrm>
            <a:prstGeom prst="line">
              <a:avLst/>
            </a:prstGeom>
            <a:noFill/>
            <a:ln w="25400">
              <a:solidFill>
                <a:schemeClr val="tx1"/>
              </a:solidFill>
              <a:round/>
              <a:headEnd/>
              <a:tailEnd/>
            </a:ln>
            <a:effectLst/>
          </p:spPr>
          <p:txBody>
            <a:bodyPr/>
            <a:lstStyle/>
            <a:p>
              <a:endParaRPr lang="zh-CN" altLang="en-US"/>
            </a:p>
          </p:txBody>
        </p:sp>
        <p:sp>
          <p:nvSpPr>
            <p:cNvPr id="92287" name="Line 127"/>
            <p:cNvSpPr>
              <a:spLocks noChangeShapeType="1"/>
            </p:cNvSpPr>
            <p:nvPr/>
          </p:nvSpPr>
          <p:spPr bwMode="auto">
            <a:xfrm>
              <a:off x="3120" y="1248"/>
              <a:ext cx="144" cy="192"/>
            </a:xfrm>
            <a:prstGeom prst="line">
              <a:avLst/>
            </a:prstGeom>
            <a:noFill/>
            <a:ln w="25400">
              <a:solidFill>
                <a:schemeClr val="tx1"/>
              </a:solidFill>
              <a:round/>
              <a:headEnd/>
              <a:tailEnd/>
            </a:ln>
            <a:effectLst/>
          </p:spPr>
          <p:txBody>
            <a:bodyPr/>
            <a:lstStyle/>
            <a:p>
              <a:endParaRPr lang="zh-CN" altLang="en-US"/>
            </a:p>
          </p:txBody>
        </p:sp>
      </p:grpSp>
      <p:sp>
        <p:nvSpPr>
          <p:cNvPr id="92288" name="Rectangle 128"/>
          <p:cNvSpPr>
            <a:spLocks noChangeArrowheads="1"/>
          </p:cNvSpPr>
          <p:nvPr/>
        </p:nvSpPr>
        <p:spPr bwMode="auto">
          <a:xfrm>
            <a:off x="2438400" y="1676400"/>
            <a:ext cx="3733800" cy="3733800"/>
          </a:xfrm>
          <a:prstGeom prst="rect">
            <a:avLst/>
          </a:prstGeom>
          <a:solidFill>
            <a:schemeClr val="bg1"/>
          </a:solidFill>
          <a:ln w="25400">
            <a:solidFill>
              <a:schemeClr val="bg1"/>
            </a:solidFill>
            <a:miter lim="800000"/>
            <a:headEnd/>
            <a:tailEnd/>
          </a:ln>
          <a:effectLst/>
        </p:spPr>
        <p:txBody>
          <a:bodyPr wrap="none" anchor="ctr"/>
          <a:lstStyle/>
          <a:p>
            <a:endParaRPr lang="zh-CN" altLang="en-US"/>
          </a:p>
        </p:txBody>
      </p:sp>
      <p:grpSp>
        <p:nvGrpSpPr>
          <p:cNvPr id="10" name="Group 129"/>
          <p:cNvGrpSpPr>
            <a:grpSpLocks/>
          </p:cNvGrpSpPr>
          <p:nvPr/>
        </p:nvGrpSpPr>
        <p:grpSpPr bwMode="auto">
          <a:xfrm>
            <a:off x="1143000" y="1676400"/>
            <a:ext cx="3581400" cy="4419600"/>
            <a:chOff x="1488" y="432"/>
            <a:chExt cx="2256" cy="2784"/>
          </a:xfrm>
        </p:grpSpPr>
        <p:sp>
          <p:nvSpPr>
            <p:cNvPr id="92290" name="Oval 130"/>
            <p:cNvSpPr>
              <a:spLocks noChangeArrowheads="1"/>
            </p:cNvSpPr>
            <p:nvPr/>
          </p:nvSpPr>
          <p:spPr bwMode="auto">
            <a:xfrm>
              <a:off x="2832"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nl</a:t>
              </a:r>
            </a:p>
            <a:p>
              <a:pPr algn="ctr">
                <a:lnSpc>
                  <a:spcPct val="80000"/>
                </a:lnSpc>
              </a:pPr>
              <a:r>
                <a:rPr lang="en-US" altLang="zh-CN" sz="1600" b="1">
                  <a:solidFill>
                    <a:srgbClr val="FF0000"/>
                  </a:solidFill>
                </a:rPr>
                <a:t>1</a:t>
              </a:r>
            </a:p>
          </p:txBody>
        </p:sp>
        <p:sp>
          <p:nvSpPr>
            <p:cNvPr id="92291" name="Oval 131"/>
            <p:cNvSpPr>
              <a:spLocks noChangeArrowheads="1"/>
            </p:cNvSpPr>
            <p:nvPr/>
          </p:nvSpPr>
          <p:spPr bwMode="auto">
            <a:xfrm>
              <a:off x="3408" y="288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a:t>
              </a:r>
            </a:p>
            <a:p>
              <a:pPr algn="ctr">
                <a:lnSpc>
                  <a:spcPct val="80000"/>
                </a:lnSpc>
              </a:pPr>
              <a:r>
                <a:rPr lang="en-US" altLang="zh-CN" sz="1600" b="1">
                  <a:solidFill>
                    <a:srgbClr val="FF0000"/>
                  </a:solidFill>
                </a:rPr>
                <a:t>3</a:t>
              </a:r>
            </a:p>
          </p:txBody>
        </p:sp>
        <p:sp>
          <p:nvSpPr>
            <p:cNvPr id="92292" name="Oval 132"/>
            <p:cNvSpPr>
              <a:spLocks noChangeArrowheads="1"/>
            </p:cNvSpPr>
            <p:nvPr/>
          </p:nvSpPr>
          <p:spPr bwMode="auto">
            <a:xfrm>
              <a:off x="2544"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t</a:t>
              </a:r>
            </a:p>
            <a:p>
              <a:pPr algn="ctr">
                <a:lnSpc>
                  <a:spcPct val="80000"/>
                </a:lnSpc>
              </a:pPr>
              <a:r>
                <a:rPr lang="en-US" altLang="zh-CN" sz="1600" b="1">
                  <a:solidFill>
                    <a:srgbClr val="FF0000"/>
                  </a:solidFill>
                </a:rPr>
                <a:t>4</a:t>
              </a:r>
            </a:p>
          </p:txBody>
        </p:sp>
        <p:sp>
          <p:nvSpPr>
            <p:cNvPr id="92293" name="Oval 133"/>
            <p:cNvSpPr>
              <a:spLocks noChangeArrowheads="1"/>
            </p:cNvSpPr>
            <p:nvPr/>
          </p:nvSpPr>
          <p:spPr bwMode="auto">
            <a:xfrm>
              <a:off x="3120" y="240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4</a:t>
              </a:r>
            </a:p>
          </p:txBody>
        </p:sp>
        <p:sp>
          <p:nvSpPr>
            <p:cNvPr id="92294" name="Line 134"/>
            <p:cNvSpPr>
              <a:spLocks noChangeShapeType="1"/>
            </p:cNvSpPr>
            <p:nvPr/>
          </p:nvSpPr>
          <p:spPr bwMode="auto">
            <a:xfrm flipH="1">
              <a:off x="3024" y="2688"/>
              <a:ext cx="144" cy="192"/>
            </a:xfrm>
            <a:prstGeom prst="line">
              <a:avLst/>
            </a:prstGeom>
            <a:noFill/>
            <a:ln w="25400">
              <a:solidFill>
                <a:schemeClr val="tx1"/>
              </a:solidFill>
              <a:round/>
              <a:headEnd/>
              <a:tailEnd/>
            </a:ln>
            <a:effectLst/>
          </p:spPr>
          <p:txBody>
            <a:bodyPr/>
            <a:lstStyle/>
            <a:p>
              <a:endParaRPr lang="zh-CN" altLang="en-US"/>
            </a:p>
          </p:txBody>
        </p:sp>
        <p:sp>
          <p:nvSpPr>
            <p:cNvPr id="92295" name="Line 135"/>
            <p:cNvSpPr>
              <a:spLocks noChangeShapeType="1"/>
            </p:cNvSpPr>
            <p:nvPr/>
          </p:nvSpPr>
          <p:spPr bwMode="auto">
            <a:xfrm>
              <a:off x="3408" y="2688"/>
              <a:ext cx="144" cy="192"/>
            </a:xfrm>
            <a:prstGeom prst="line">
              <a:avLst/>
            </a:prstGeom>
            <a:noFill/>
            <a:ln w="25400">
              <a:solidFill>
                <a:schemeClr val="tx1"/>
              </a:solidFill>
              <a:round/>
              <a:headEnd/>
              <a:tailEnd/>
            </a:ln>
            <a:effectLst/>
          </p:spPr>
          <p:txBody>
            <a:bodyPr/>
            <a:lstStyle/>
            <a:p>
              <a:endParaRPr lang="zh-CN" altLang="en-US"/>
            </a:p>
          </p:txBody>
        </p:sp>
        <p:sp>
          <p:nvSpPr>
            <p:cNvPr id="92296" name="Oval 136"/>
            <p:cNvSpPr>
              <a:spLocks noChangeArrowheads="1"/>
            </p:cNvSpPr>
            <p:nvPr/>
          </p:nvSpPr>
          <p:spPr bwMode="auto">
            <a:xfrm>
              <a:off x="1488"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i</a:t>
              </a:r>
            </a:p>
            <a:p>
              <a:pPr algn="ctr">
                <a:lnSpc>
                  <a:spcPct val="80000"/>
                </a:lnSpc>
              </a:pPr>
              <a:r>
                <a:rPr lang="en-US" altLang="zh-CN" sz="1600" b="1">
                  <a:solidFill>
                    <a:srgbClr val="FF0000"/>
                  </a:solidFill>
                </a:rPr>
                <a:t>12</a:t>
              </a:r>
            </a:p>
          </p:txBody>
        </p:sp>
        <p:sp>
          <p:nvSpPr>
            <p:cNvPr id="92297" name="Oval 137"/>
            <p:cNvSpPr>
              <a:spLocks noChangeArrowheads="1"/>
            </p:cNvSpPr>
            <p:nvPr/>
          </p:nvSpPr>
          <p:spPr bwMode="auto">
            <a:xfrm>
              <a:off x="2544"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e</a:t>
              </a:r>
            </a:p>
            <a:p>
              <a:pPr algn="ctr">
                <a:lnSpc>
                  <a:spcPct val="80000"/>
                </a:lnSpc>
              </a:pPr>
              <a:r>
                <a:rPr lang="en-US" altLang="zh-CN" sz="1600" b="1">
                  <a:solidFill>
                    <a:srgbClr val="FF0000"/>
                  </a:solidFill>
                </a:rPr>
                <a:t>15</a:t>
              </a:r>
            </a:p>
          </p:txBody>
        </p:sp>
        <p:sp>
          <p:nvSpPr>
            <p:cNvPr id="92298" name="Oval 138"/>
            <p:cNvSpPr>
              <a:spLocks noChangeArrowheads="1"/>
            </p:cNvSpPr>
            <p:nvPr/>
          </p:nvSpPr>
          <p:spPr bwMode="auto">
            <a:xfrm>
              <a:off x="2064"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sp</a:t>
              </a:r>
            </a:p>
            <a:p>
              <a:pPr algn="ctr">
                <a:lnSpc>
                  <a:spcPct val="80000"/>
                </a:lnSpc>
              </a:pPr>
              <a:r>
                <a:rPr lang="en-US" altLang="zh-CN" sz="1600" b="1">
                  <a:solidFill>
                    <a:srgbClr val="FF0000"/>
                  </a:solidFill>
                </a:rPr>
                <a:t>13</a:t>
              </a:r>
            </a:p>
          </p:txBody>
        </p:sp>
        <p:sp>
          <p:nvSpPr>
            <p:cNvPr id="92299" name="Oval 139"/>
            <p:cNvSpPr>
              <a:spLocks noChangeArrowheads="1"/>
            </p:cNvSpPr>
            <p:nvPr/>
          </p:nvSpPr>
          <p:spPr bwMode="auto">
            <a:xfrm>
              <a:off x="3408"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2000" b="1" i="1">
                  <a:solidFill>
                    <a:schemeClr val="hlink"/>
                  </a:solidFill>
                </a:rPr>
                <a:t>a</a:t>
              </a:r>
            </a:p>
            <a:p>
              <a:pPr algn="ctr">
                <a:lnSpc>
                  <a:spcPct val="80000"/>
                </a:lnSpc>
              </a:pPr>
              <a:r>
                <a:rPr lang="en-US" altLang="zh-CN" sz="1600" b="1">
                  <a:solidFill>
                    <a:srgbClr val="FF0000"/>
                  </a:solidFill>
                </a:rPr>
                <a:t>10</a:t>
              </a:r>
            </a:p>
          </p:txBody>
        </p:sp>
        <p:sp>
          <p:nvSpPr>
            <p:cNvPr id="92300" name="Oval 140"/>
            <p:cNvSpPr>
              <a:spLocks noChangeArrowheads="1"/>
            </p:cNvSpPr>
            <p:nvPr/>
          </p:nvSpPr>
          <p:spPr bwMode="auto">
            <a:xfrm>
              <a:off x="2832" y="192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8</a:t>
              </a:r>
            </a:p>
          </p:txBody>
        </p:sp>
        <p:sp>
          <p:nvSpPr>
            <p:cNvPr id="92301" name="Line 141"/>
            <p:cNvSpPr>
              <a:spLocks noChangeShapeType="1"/>
            </p:cNvSpPr>
            <p:nvPr/>
          </p:nvSpPr>
          <p:spPr bwMode="auto">
            <a:xfrm flipH="1">
              <a:off x="2736" y="2208"/>
              <a:ext cx="144" cy="192"/>
            </a:xfrm>
            <a:prstGeom prst="line">
              <a:avLst/>
            </a:prstGeom>
            <a:noFill/>
            <a:ln w="25400">
              <a:solidFill>
                <a:schemeClr val="tx1"/>
              </a:solidFill>
              <a:round/>
              <a:headEnd/>
              <a:tailEnd/>
            </a:ln>
            <a:effectLst/>
          </p:spPr>
          <p:txBody>
            <a:bodyPr/>
            <a:lstStyle/>
            <a:p>
              <a:endParaRPr lang="zh-CN" altLang="en-US"/>
            </a:p>
          </p:txBody>
        </p:sp>
        <p:sp>
          <p:nvSpPr>
            <p:cNvPr id="92302" name="Line 142"/>
            <p:cNvSpPr>
              <a:spLocks noChangeShapeType="1"/>
            </p:cNvSpPr>
            <p:nvPr/>
          </p:nvSpPr>
          <p:spPr bwMode="auto">
            <a:xfrm>
              <a:off x="3120" y="2208"/>
              <a:ext cx="144" cy="192"/>
            </a:xfrm>
            <a:prstGeom prst="line">
              <a:avLst/>
            </a:prstGeom>
            <a:noFill/>
            <a:ln w="25400">
              <a:solidFill>
                <a:schemeClr val="tx1"/>
              </a:solidFill>
              <a:round/>
              <a:headEnd/>
              <a:tailEnd/>
            </a:ln>
            <a:effectLst/>
          </p:spPr>
          <p:txBody>
            <a:bodyPr/>
            <a:lstStyle/>
            <a:p>
              <a:endParaRPr lang="zh-CN" altLang="en-US"/>
            </a:p>
          </p:txBody>
        </p:sp>
        <p:sp>
          <p:nvSpPr>
            <p:cNvPr id="92303" name="Oval 143"/>
            <p:cNvSpPr>
              <a:spLocks noChangeArrowheads="1"/>
            </p:cNvSpPr>
            <p:nvPr/>
          </p:nvSpPr>
          <p:spPr bwMode="auto">
            <a:xfrm>
              <a:off x="3120" y="144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18</a:t>
              </a:r>
            </a:p>
          </p:txBody>
        </p:sp>
        <p:sp>
          <p:nvSpPr>
            <p:cNvPr id="92304" name="Line 144"/>
            <p:cNvSpPr>
              <a:spLocks noChangeShapeType="1"/>
            </p:cNvSpPr>
            <p:nvPr/>
          </p:nvSpPr>
          <p:spPr bwMode="auto">
            <a:xfrm flipH="1">
              <a:off x="3024" y="1728"/>
              <a:ext cx="144" cy="192"/>
            </a:xfrm>
            <a:prstGeom prst="line">
              <a:avLst/>
            </a:prstGeom>
            <a:noFill/>
            <a:ln w="25400">
              <a:solidFill>
                <a:schemeClr val="tx1"/>
              </a:solidFill>
              <a:round/>
              <a:headEnd/>
              <a:tailEnd/>
            </a:ln>
            <a:effectLst/>
          </p:spPr>
          <p:txBody>
            <a:bodyPr/>
            <a:lstStyle/>
            <a:p>
              <a:endParaRPr lang="zh-CN" altLang="en-US"/>
            </a:p>
          </p:txBody>
        </p:sp>
        <p:sp>
          <p:nvSpPr>
            <p:cNvPr id="92305" name="Line 145"/>
            <p:cNvSpPr>
              <a:spLocks noChangeShapeType="1"/>
            </p:cNvSpPr>
            <p:nvPr/>
          </p:nvSpPr>
          <p:spPr bwMode="auto">
            <a:xfrm>
              <a:off x="3408" y="1728"/>
              <a:ext cx="144" cy="192"/>
            </a:xfrm>
            <a:prstGeom prst="line">
              <a:avLst/>
            </a:prstGeom>
            <a:noFill/>
            <a:ln w="25400">
              <a:solidFill>
                <a:schemeClr val="tx1"/>
              </a:solidFill>
              <a:round/>
              <a:headEnd/>
              <a:tailEnd/>
            </a:ln>
            <a:effectLst/>
          </p:spPr>
          <p:txBody>
            <a:bodyPr/>
            <a:lstStyle/>
            <a:p>
              <a:endParaRPr lang="zh-CN" altLang="en-US"/>
            </a:p>
          </p:txBody>
        </p:sp>
        <p:sp>
          <p:nvSpPr>
            <p:cNvPr id="92306" name="Oval 146"/>
            <p:cNvSpPr>
              <a:spLocks noChangeArrowheads="1"/>
            </p:cNvSpPr>
            <p:nvPr/>
          </p:nvSpPr>
          <p:spPr bwMode="auto">
            <a:xfrm>
              <a:off x="1776" y="96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25</a:t>
              </a:r>
            </a:p>
          </p:txBody>
        </p:sp>
        <p:sp>
          <p:nvSpPr>
            <p:cNvPr id="92307" name="Line 147"/>
            <p:cNvSpPr>
              <a:spLocks noChangeShapeType="1"/>
            </p:cNvSpPr>
            <p:nvPr/>
          </p:nvSpPr>
          <p:spPr bwMode="auto">
            <a:xfrm flipH="1">
              <a:off x="1680" y="1248"/>
              <a:ext cx="144" cy="192"/>
            </a:xfrm>
            <a:prstGeom prst="line">
              <a:avLst/>
            </a:prstGeom>
            <a:noFill/>
            <a:ln w="25400">
              <a:solidFill>
                <a:schemeClr val="tx1"/>
              </a:solidFill>
              <a:round/>
              <a:headEnd/>
              <a:tailEnd/>
            </a:ln>
            <a:effectLst/>
          </p:spPr>
          <p:txBody>
            <a:bodyPr/>
            <a:lstStyle/>
            <a:p>
              <a:endParaRPr lang="zh-CN" altLang="en-US"/>
            </a:p>
          </p:txBody>
        </p:sp>
        <p:sp>
          <p:nvSpPr>
            <p:cNvPr id="92308" name="Line 148"/>
            <p:cNvSpPr>
              <a:spLocks noChangeShapeType="1"/>
            </p:cNvSpPr>
            <p:nvPr/>
          </p:nvSpPr>
          <p:spPr bwMode="auto">
            <a:xfrm>
              <a:off x="2064" y="1248"/>
              <a:ext cx="144" cy="192"/>
            </a:xfrm>
            <a:prstGeom prst="line">
              <a:avLst/>
            </a:prstGeom>
            <a:noFill/>
            <a:ln w="25400">
              <a:solidFill>
                <a:schemeClr val="tx1"/>
              </a:solidFill>
              <a:round/>
              <a:headEnd/>
              <a:tailEnd/>
            </a:ln>
            <a:effectLst/>
          </p:spPr>
          <p:txBody>
            <a:bodyPr/>
            <a:lstStyle/>
            <a:p>
              <a:endParaRPr lang="zh-CN" altLang="en-US"/>
            </a:p>
          </p:txBody>
        </p:sp>
        <p:sp>
          <p:nvSpPr>
            <p:cNvPr id="92309" name="Oval 149"/>
            <p:cNvSpPr>
              <a:spLocks noChangeArrowheads="1"/>
            </p:cNvSpPr>
            <p:nvPr/>
          </p:nvSpPr>
          <p:spPr bwMode="auto">
            <a:xfrm>
              <a:off x="2832" y="960"/>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33</a:t>
              </a:r>
            </a:p>
          </p:txBody>
        </p:sp>
        <p:sp>
          <p:nvSpPr>
            <p:cNvPr id="92310" name="Line 150"/>
            <p:cNvSpPr>
              <a:spLocks noChangeShapeType="1"/>
            </p:cNvSpPr>
            <p:nvPr/>
          </p:nvSpPr>
          <p:spPr bwMode="auto">
            <a:xfrm flipH="1">
              <a:off x="2736" y="1248"/>
              <a:ext cx="144" cy="192"/>
            </a:xfrm>
            <a:prstGeom prst="line">
              <a:avLst/>
            </a:prstGeom>
            <a:noFill/>
            <a:ln w="25400">
              <a:solidFill>
                <a:schemeClr val="tx1"/>
              </a:solidFill>
              <a:round/>
              <a:headEnd/>
              <a:tailEnd/>
            </a:ln>
            <a:effectLst/>
          </p:spPr>
          <p:txBody>
            <a:bodyPr/>
            <a:lstStyle/>
            <a:p>
              <a:endParaRPr lang="zh-CN" altLang="en-US"/>
            </a:p>
          </p:txBody>
        </p:sp>
        <p:sp>
          <p:nvSpPr>
            <p:cNvPr id="92311" name="Line 151"/>
            <p:cNvSpPr>
              <a:spLocks noChangeShapeType="1"/>
            </p:cNvSpPr>
            <p:nvPr/>
          </p:nvSpPr>
          <p:spPr bwMode="auto">
            <a:xfrm>
              <a:off x="3120" y="1248"/>
              <a:ext cx="144" cy="192"/>
            </a:xfrm>
            <a:prstGeom prst="line">
              <a:avLst/>
            </a:prstGeom>
            <a:noFill/>
            <a:ln w="25400">
              <a:solidFill>
                <a:schemeClr val="tx1"/>
              </a:solidFill>
              <a:round/>
              <a:headEnd/>
              <a:tailEnd/>
            </a:ln>
            <a:effectLst/>
          </p:spPr>
          <p:txBody>
            <a:bodyPr/>
            <a:lstStyle/>
            <a:p>
              <a:endParaRPr lang="zh-CN" altLang="en-US"/>
            </a:p>
          </p:txBody>
        </p:sp>
        <p:sp>
          <p:nvSpPr>
            <p:cNvPr id="92312" name="Oval 152"/>
            <p:cNvSpPr>
              <a:spLocks noChangeArrowheads="1"/>
            </p:cNvSpPr>
            <p:nvPr/>
          </p:nvSpPr>
          <p:spPr bwMode="auto">
            <a:xfrm>
              <a:off x="2256" y="432"/>
              <a:ext cx="336" cy="336"/>
            </a:xfrm>
            <a:prstGeom prst="ellipse">
              <a:avLst/>
            </a:prstGeom>
            <a:noFill/>
            <a:ln w="25400">
              <a:solidFill>
                <a:schemeClr val="tx1"/>
              </a:solidFill>
              <a:round/>
              <a:headEnd/>
              <a:tailEnd/>
            </a:ln>
            <a:effectLst/>
          </p:spPr>
          <p:txBody>
            <a:bodyPr wrap="none" anchor="ctr"/>
            <a:lstStyle/>
            <a:p>
              <a:pPr algn="ctr">
                <a:lnSpc>
                  <a:spcPct val="80000"/>
                </a:lnSpc>
              </a:pPr>
              <a:r>
                <a:rPr lang="en-US" altLang="zh-CN" sz="1600" b="1">
                  <a:solidFill>
                    <a:srgbClr val="FF0000"/>
                  </a:solidFill>
                </a:rPr>
                <a:t>58</a:t>
              </a:r>
            </a:p>
          </p:txBody>
        </p:sp>
        <p:sp>
          <p:nvSpPr>
            <p:cNvPr id="92313" name="Line 153"/>
            <p:cNvSpPr>
              <a:spLocks noChangeShapeType="1"/>
            </p:cNvSpPr>
            <p:nvPr/>
          </p:nvSpPr>
          <p:spPr bwMode="auto">
            <a:xfrm flipH="1">
              <a:off x="1968" y="720"/>
              <a:ext cx="336" cy="240"/>
            </a:xfrm>
            <a:prstGeom prst="line">
              <a:avLst/>
            </a:prstGeom>
            <a:noFill/>
            <a:ln w="25400">
              <a:solidFill>
                <a:schemeClr val="tx1"/>
              </a:solidFill>
              <a:round/>
              <a:headEnd/>
              <a:tailEnd/>
            </a:ln>
            <a:effectLst/>
          </p:spPr>
          <p:txBody>
            <a:bodyPr/>
            <a:lstStyle/>
            <a:p>
              <a:endParaRPr lang="zh-CN" altLang="en-US"/>
            </a:p>
          </p:txBody>
        </p:sp>
        <p:sp>
          <p:nvSpPr>
            <p:cNvPr id="92314" name="Line 154"/>
            <p:cNvSpPr>
              <a:spLocks noChangeShapeType="1"/>
            </p:cNvSpPr>
            <p:nvPr/>
          </p:nvSpPr>
          <p:spPr bwMode="auto">
            <a:xfrm>
              <a:off x="2544" y="720"/>
              <a:ext cx="432" cy="240"/>
            </a:xfrm>
            <a:prstGeom prst="line">
              <a:avLst/>
            </a:prstGeom>
            <a:noFill/>
            <a:ln w="25400">
              <a:solidFill>
                <a:schemeClr val="tx1"/>
              </a:solidFill>
              <a:round/>
              <a:headEnd/>
              <a:tailEnd/>
            </a:ln>
            <a:effectLst/>
          </p:spPr>
          <p:txBody>
            <a:bodyPr/>
            <a:lstStyle/>
            <a:p>
              <a:endParaRPr lang="zh-CN" altLang="en-US"/>
            </a:p>
          </p:txBody>
        </p:sp>
      </p:grpSp>
      <p:grpSp>
        <p:nvGrpSpPr>
          <p:cNvPr id="11" name="Group 155"/>
          <p:cNvGrpSpPr>
            <a:grpSpLocks/>
          </p:cNvGrpSpPr>
          <p:nvPr/>
        </p:nvGrpSpPr>
        <p:grpSpPr bwMode="auto">
          <a:xfrm>
            <a:off x="1295400" y="2057400"/>
            <a:ext cx="3282950" cy="3521075"/>
            <a:chOff x="1872" y="1296"/>
            <a:chExt cx="2068" cy="2218"/>
          </a:xfrm>
        </p:grpSpPr>
        <p:sp>
          <p:nvSpPr>
            <p:cNvPr id="92316" name="Text Box 156"/>
            <p:cNvSpPr txBox="1">
              <a:spLocks noChangeArrowheads="1"/>
            </p:cNvSpPr>
            <p:nvPr/>
          </p:nvSpPr>
          <p:spPr bwMode="auto">
            <a:xfrm>
              <a:off x="2256" y="1296"/>
              <a:ext cx="192" cy="250"/>
            </a:xfrm>
            <a:prstGeom prst="rect">
              <a:avLst/>
            </a:prstGeom>
            <a:noFill/>
            <a:ln w="25400">
              <a:noFill/>
              <a:miter lim="800000"/>
              <a:headEnd/>
              <a:tailEnd/>
            </a:ln>
            <a:effectLst/>
          </p:spPr>
          <p:txBody>
            <a:bodyPr>
              <a:spAutoFit/>
            </a:bodyPr>
            <a:lstStyle/>
            <a:p>
              <a:pPr>
                <a:spcBef>
                  <a:spcPct val="50000"/>
                </a:spcBef>
              </a:pPr>
              <a:r>
                <a:rPr lang="en-US" altLang="zh-CN" sz="2000" b="1"/>
                <a:t>0</a:t>
              </a:r>
            </a:p>
          </p:txBody>
        </p:sp>
        <p:sp>
          <p:nvSpPr>
            <p:cNvPr id="92317" name="Rectangle 157"/>
            <p:cNvSpPr>
              <a:spLocks noChangeArrowheads="1"/>
            </p:cNvSpPr>
            <p:nvPr/>
          </p:nvSpPr>
          <p:spPr bwMode="auto">
            <a:xfrm>
              <a:off x="1872" y="1776"/>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0</a:t>
              </a:r>
            </a:p>
          </p:txBody>
        </p:sp>
        <p:sp>
          <p:nvSpPr>
            <p:cNvPr id="92318" name="Rectangle 158"/>
            <p:cNvSpPr>
              <a:spLocks noChangeArrowheads="1"/>
            </p:cNvSpPr>
            <p:nvPr/>
          </p:nvSpPr>
          <p:spPr bwMode="auto">
            <a:xfrm>
              <a:off x="2928" y="182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0</a:t>
              </a:r>
            </a:p>
          </p:txBody>
        </p:sp>
        <p:sp>
          <p:nvSpPr>
            <p:cNvPr id="92319" name="Rectangle 159"/>
            <p:cNvSpPr>
              <a:spLocks noChangeArrowheads="1"/>
            </p:cNvSpPr>
            <p:nvPr/>
          </p:nvSpPr>
          <p:spPr bwMode="auto">
            <a:xfrm>
              <a:off x="3216" y="230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0</a:t>
              </a:r>
            </a:p>
          </p:txBody>
        </p:sp>
        <p:sp>
          <p:nvSpPr>
            <p:cNvPr id="92320" name="Rectangle 160"/>
            <p:cNvSpPr>
              <a:spLocks noChangeArrowheads="1"/>
            </p:cNvSpPr>
            <p:nvPr/>
          </p:nvSpPr>
          <p:spPr bwMode="auto">
            <a:xfrm>
              <a:off x="2928" y="2736"/>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0</a:t>
              </a:r>
            </a:p>
          </p:txBody>
        </p:sp>
        <p:sp>
          <p:nvSpPr>
            <p:cNvPr id="92321" name="Rectangle 161"/>
            <p:cNvSpPr>
              <a:spLocks noChangeArrowheads="1"/>
            </p:cNvSpPr>
            <p:nvPr/>
          </p:nvSpPr>
          <p:spPr bwMode="auto">
            <a:xfrm>
              <a:off x="3216" y="326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0</a:t>
              </a:r>
            </a:p>
          </p:txBody>
        </p:sp>
        <p:sp>
          <p:nvSpPr>
            <p:cNvPr id="92322" name="Rectangle 162"/>
            <p:cNvSpPr>
              <a:spLocks noChangeArrowheads="1"/>
            </p:cNvSpPr>
            <p:nvPr/>
          </p:nvSpPr>
          <p:spPr bwMode="auto">
            <a:xfrm>
              <a:off x="3024" y="1296"/>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sp>
          <p:nvSpPr>
            <p:cNvPr id="92323" name="Rectangle 163"/>
            <p:cNvSpPr>
              <a:spLocks noChangeArrowheads="1"/>
            </p:cNvSpPr>
            <p:nvPr/>
          </p:nvSpPr>
          <p:spPr bwMode="auto">
            <a:xfrm>
              <a:off x="2400" y="1776"/>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sp>
          <p:nvSpPr>
            <p:cNvPr id="92324" name="Rectangle 164"/>
            <p:cNvSpPr>
              <a:spLocks noChangeArrowheads="1"/>
            </p:cNvSpPr>
            <p:nvPr/>
          </p:nvSpPr>
          <p:spPr bwMode="auto">
            <a:xfrm>
              <a:off x="3456" y="182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sp>
          <p:nvSpPr>
            <p:cNvPr id="92325" name="Rectangle 165"/>
            <p:cNvSpPr>
              <a:spLocks noChangeArrowheads="1"/>
            </p:cNvSpPr>
            <p:nvPr/>
          </p:nvSpPr>
          <p:spPr bwMode="auto">
            <a:xfrm>
              <a:off x="3740" y="230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sp>
          <p:nvSpPr>
            <p:cNvPr id="92326" name="Rectangle 166"/>
            <p:cNvSpPr>
              <a:spLocks noChangeArrowheads="1"/>
            </p:cNvSpPr>
            <p:nvPr/>
          </p:nvSpPr>
          <p:spPr bwMode="auto">
            <a:xfrm>
              <a:off x="3408" y="2736"/>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sp>
          <p:nvSpPr>
            <p:cNvPr id="92327" name="Rectangle 167"/>
            <p:cNvSpPr>
              <a:spLocks noChangeArrowheads="1"/>
            </p:cNvSpPr>
            <p:nvPr/>
          </p:nvSpPr>
          <p:spPr bwMode="auto">
            <a:xfrm>
              <a:off x="3744" y="3254"/>
              <a:ext cx="196" cy="250"/>
            </a:xfrm>
            <a:prstGeom prst="rect">
              <a:avLst/>
            </a:prstGeom>
            <a:noFill/>
            <a:ln w="25400">
              <a:noFill/>
              <a:miter lim="800000"/>
              <a:headEnd/>
              <a:tailEnd/>
            </a:ln>
            <a:effectLst/>
          </p:spPr>
          <p:txBody>
            <a:bodyPr wrap="none">
              <a:spAutoFit/>
            </a:bodyPr>
            <a:lstStyle/>
            <a:p>
              <a:pPr>
                <a:spcBef>
                  <a:spcPct val="50000"/>
                </a:spcBef>
              </a:pPr>
              <a:r>
                <a:rPr lang="en-US" altLang="zh-CN" sz="2000" b="1"/>
                <a:t>1</a:t>
              </a:r>
            </a:p>
          </p:txBody>
        </p:sp>
      </p:grpSp>
      <p:grpSp>
        <p:nvGrpSpPr>
          <p:cNvPr id="12" name="Group 168"/>
          <p:cNvGrpSpPr>
            <a:grpSpLocks/>
          </p:cNvGrpSpPr>
          <p:nvPr/>
        </p:nvGrpSpPr>
        <p:grpSpPr bwMode="auto">
          <a:xfrm>
            <a:off x="5486400" y="1447800"/>
            <a:ext cx="1828800" cy="2246313"/>
            <a:chOff x="3360" y="1056"/>
            <a:chExt cx="1152" cy="1415"/>
          </a:xfrm>
        </p:grpSpPr>
        <p:sp>
          <p:nvSpPr>
            <p:cNvPr id="92329" name="Text Box 169"/>
            <p:cNvSpPr txBox="1">
              <a:spLocks noChangeArrowheads="1"/>
            </p:cNvSpPr>
            <p:nvPr/>
          </p:nvSpPr>
          <p:spPr bwMode="auto">
            <a:xfrm>
              <a:off x="3360" y="1056"/>
              <a:ext cx="384" cy="1415"/>
            </a:xfrm>
            <a:prstGeom prst="rect">
              <a:avLst/>
            </a:prstGeom>
            <a:noFill/>
            <a:ln w="25400">
              <a:noFill/>
              <a:miter lim="800000"/>
              <a:headEnd/>
              <a:tailEnd/>
            </a:ln>
            <a:effectLst/>
          </p:spPr>
          <p:txBody>
            <a:bodyPr>
              <a:spAutoFit/>
            </a:bodyPr>
            <a:lstStyle/>
            <a:p>
              <a:pPr algn="r"/>
              <a:r>
                <a:rPr lang="en-US" altLang="zh-CN" sz="2000" b="1" i="1">
                  <a:solidFill>
                    <a:schemeClr val="hlink"/>
                  </a:solidFill>
                </a:rPr>
                <a:t>a</a:t>
              </a:r>
            </a:p>
            <a:p>
              <a:pPr algn="r"/>
              <a:r>
                <a:rPr lang="en-US" altLang="zh-CN" sz="2000" b="1" i="1">
                  <a:solidFill>
                    <a:schemeClr val="hlink"/>
                  </a:solidFill>
                </a:rPr>
                <a:t>e</a:t>
              </a:r>
            </a:p>
            <a:p>
              <a:pPr algn="r"/>
              <a:r>
                <a:rPr lang="en-US" altLang="zh-CN" sz="2000" b="1" i="1">
                  <a:solidFill>
                    <a:schemeClr val="hlink"/>
                  </a:solidFill>
                </a:rPr>
                <a:t>i</a:t>
              </a:r>
            </a:p>
            <a:p>
              <a:pPr algn="r"/>
              <a:r>
                <a:rPr lang="en-US" altLang="zh-CN" sz="2000" b="1" i="1">
                  <a:solidFill>
                    <a:schemeClr val="hlink"/>
                  </a:solidFill>
                </a:rPr>
                <a:t>s</a:t>
              </a:r>
            </a:p>
            <a:p>
              <a:pPr algn="r"/>
              <a:r>
                <a:rPr lang="en-US" altLang="zh-CN" sz="2000" b="1" i="1">
                  <a:solidFill>
                    <a:schemeClr val="hlink"/>
                  </a:solidFill>
                </a:rPr>
                <a:t>t</a:t>
              </a:r>
            </a:p>
            <a:p>
              <a:pPr algn="r"/>
              <a:r>
                <a:rPr lang="en-US" altLang="zh-CN" sz="2000" b="1" i="1">
                  <a:solidFill>
                    <a:schemeClr val="hlink"/>
                  </a:solidFill>
                </a:rPr>
                <a:t>sp</a:t>
              </a:r>
            </a:p>
            <a:p>
              <a:pPr algn="r"/>
              <a:r>
                <a:rPr lang="en-US" altLang="zh-CN" sz="2000" b="1" i="1">
                  <a:solidFill>
                    <a:schemeClr val="hlink"/>
                  </a:solidFill>
                </a:rPr>
                <a:t>nl</a:t>
              </a:r>
            </a:p>
          </p:txBody>
        </p:sp>
        <p:sp>
          <p:nvSpPr>
            <p:cNvPr id="92330" name="Text Box 170"/>
            <p:cNvSpPr txBox="1">
              <a:spLocks noChangeArrowheads="1"/>
            </p:cNvSpPr>
            <p:nvPr/>
          </p:nvSpPr>
          <p:spPr bwMode="auto">
            <a:xfrm>
              <a:off x="3696" y="1056"/>
              <a:ext cx="816" cy="1415"/>
            </a:xfrm>
            <a:prstGeom prst="rect">
              <a:avLst/>
            </a:prstGeom>
            <a:noFill/>
            <a:ln w="25400">
              <a:noFill/>
              <a:miter lim="800000"/>
              <a:headEnd/>
              <a:tailEnd/>
            </a:ln>
            <a:effectLst/>
          </p:spPr>
          <p:txBody>
            <a:bodyPr>
              <a:spAutoFit/>
            </a:bodyPr>
            <a:lstStyle/>
            <a:p>
              <a:r>
                <a:rPr lang="en-US" altLang="zh-CN" sz="2000" b="1" dirty="0"/>
                <a:t>: 111</a:t>
              </a:r>
            </a:p>
            <a:p>
              <a:r>
                <a:rPr lang="en-US" altLang="zh-CN" sz="2000" b="1" dirty="0"/>
                <a:t>: 10</a:t>
              </a:r>
            </a:p>
            <a:p>
              <a:r>
                <a:rPr lang="en-US" altLang="zh-CN" sz="2000" b="1" dirty="0"/>
                <a:t>: 00</a:t>
              </a:r>
            </a:p>
            <a:p>
              <a:r>
                <a:rPr lang="en-US" altLang="zh-CN" sz="2000" b="1" dirty="0"/>
                <a:t>: 11011</a:t>
              </a:r>
            </a:p>
            <a:p>
              <a:r>
                <a:rPr lang="en-US" altLang="zh-CN" sz="2000" b="1" dirty="0"/>
                <a:t>: 1100</a:t>
              </a:r>
            </a:p>
            <a:p>
              <a:r>
                <a:rPr lang="en-US" altLang="zh-CN" sz="2000" b="1" dirty="0"/>
                <a:t>: 01</a:t>
              </a:r>
            </a:p>
            <a:p>
              <a:r>
                <a:rPr lang="en-US" altLang="zh-CN" sz="2000" b="1" dirty="0"/>
                <a:t>: 11010</a:t>
              </a:r>
            </a:p>
          </p:txBody>
        </p:sp>
      </p:grpSp>
      <p:sp>
        <p:nvSpPr>
          <p:cNvPr id="92331" name="Rectangle 171"/>
          <p:cNvSpPr>
            <a:spLocks noChangeArrowheads="1"/>
          </p:cNvSpPr>
          <p:nvPr/>
        </p:nvSpPr>
        <p:spPr bwMode="auto">
          <a:xfrm>
            <a:off x="5486400" y="4191000"/>
            <a:ext cx="3048000" cy="1631216"/>
          </a:xfrm>
          <a:prstGeom prst="rect">
            <a:avLst/>
          </a:prstGeom>
          <a:noFill/>
          <a:ln w="25400">
            <a:noFill/>
            <a:miter lim="800000"/>
            <a:headEnd/>
            <a:tailEnd/>
          </a:ln>
          <a:effectLst/>
        </p:spPr>
        <p:txBody>
          <a:bodyPr>
            <a:spAutoFit/>
          </a:bodyPr>
          <a:lstStyle/>
          <a:p>
            <a:r>
              <a:rPr lang="en-US" altLang="zh-CN" sz="2000" b="1" i="1" dirty="0"/>
              <a:t>Cost </a:t>
            </a:r>
            <a:r>
              <a:rPr lang="en-US" altLang="zh-CN" sz="2000" b="1" dirty="0"/>
              <a:t>= 3</a:t>
            </a:r>
            <a:r>
              <a:rPr lang="en-US" altLang="zh-CN" sz="2000" b="1" dirty="0">
                <a:sym typeface="Symbol" pitchFamily="18" charset="2"/>
              </a:rPr>
              <a:t></a:t>
            </a:r>
            <a:r>
              <a:rPr lang="en-US" altLang="zh-CN" sz="2000" b="1" dirty="0">
                <a:solidFill>
                  <a:srgbClr val="FF0000"/>
                </a:solidFill>
                <a:sym typeface="Symbol" pitchFamily="18" charset="2"/>
              </a:rPr>
              <a:t>10</a:t>
            </a:r>
            <a:r>
              <a:rPr lang="en-US" altLang="zh-CN" sz="2000" b="1" dirty="0">
                <a:sym typeface="Symbol" pitchFamily="18" charset="2"/>
              </a:rPr>
              <a:t> + </a:t>
            </a:r>
            <a:r>
              <a:rPr lang="en-US" altLang="zh-CN" sz="2000" b="1" dirty="0"/>
              <a:t>2</a:t>
            </a:r>
            <a:r>
              <a:rPr lang="en-US" altLang="zh-CN" sz="2000" b="1" dirty="0">
                <a:sym typeface="Symbol" pitchFamily="18" charset="2"/>
              </a:rPr>
              <a:t></a:t>
            </a:r>
            <a:r>
              <a:rPr lang="en-US" altLang="zh-CN" sz="2000" b="1" dirty="0">
                <a:solidFill>
                  <a:srgbClr val="FF0000"/>
                </a:solidFill>
                <a:sym typeface="Symbol" pitchFamily="18" charset="2"/>
              </a:rPr>
              <a:t>15</a:t>
            </a:r>
            <a:r>
              <a:rPr lang="en-US" altLang="zh-CN" sz="2000" b="1" dirty="0">
                <a:sym typeface="Symbol" pitchFamily="18" charset="2"/>
              </a:rPr>
              <a:t> </a:t>
            </a:r>
          </a:p>
          <a:p>
            <a:r>
              <a:rPr lang="en-US" altLang="zh-CN" sz="2000" b="1" dirty="0">
                <a:sym typeface="Symbol" pitchFamily="18" charset="2"/>
              </a:rPr>
              <a:t>           + </a:t>
            </a:r>
            <a:r>
              <a:rPr lang="en-US" altLang="zh-CN" sz="2000" b="1" dirty="0"/>
              <a:t>2</a:t>
            </a:r>
            <a:r>
              <a:rPr lang="en-US" altLang="zh-CN" sz="2000" b="1" dirty="0">
                <a:sym typeface="Symbol" pitchFamily="18" charset="2"/>
              </a:rPr>
              <a:t></a:t>
            </a:r>
            <a:r>
              <a:rPr lang="en-US" altLang="zh-CN" sz="2000" b="1" dirty="0">
                <a:solidFill>
                  <a:srgbClr val="FF0000"/>
                </a:solidFill>
                <a:sym typeface="Symbol" pitchFamily="18" charset="2"/>
              </a:rPr>
              <a:t>12</a:t>
            </a:r>
            <a:r>
              <a:rPr lang="en-US" altLang="zh-CN" sz="2000" b="1" dirty="0">
                <a:sym typeface="Symbol" pitchFamily="18" charset="2"/>
              </a:rPr>
              <a:t> + </a:t>
            </a:r>
            <a:r>
              <a:rPr lang="en-US" altLang="zh-CN" sz="2000" b="1" dirty="0"/>
              <a:t>5</a:t>
            </a:r>
            <a:r>
              <a:rPr lang="en-US" altLang="zh-CN" sz="2000" b="1" dirty="0">
                <a:sym typeface="Symbol" pitchFamily="18" charset="2"/>
              </a:rPr>
              <a:t></a:t>
            </a:r>
            <a:r>
              <a:rPr lang="en-US" altLang="zh-CN" sz="2000" b="1" dirty="0">
                <a:solidFill>
                  <a:srgbClr val="FF0000"/>
                </a:solidFill>
                <a:sym typeface="Symbol" pitchFamily="18" charset="2"/>
              </a:rPr>
              <a:t>3</a:t>
            </a:r>
            <a:r>
              <a:rPr lang="en-US" altLang="zh-CN" sz="2000" b="1" dirty="0">
                <a:sym typeface="Symbol" pitchFamily="18" charset="2"/>
              </a:rPr>
              <a:t> </a:t>
            </a:r>
          </a:p>
          <a:p>
            <a:r>
              <a:rPr lang="en-US" altLang="zh-CN" sz="2000" b="1" dirty="0">
                <a:sym typeface="Symbol" pitchFamily="18" charset="2"/>
              </a:rPr>
              <a:t>           + </a:t>
            </a:r>
            <a:r>
              <a:rPr lang="en-US" altLang="zh-CN" sz="2000" b="1" dirty="0"/>
              <a:t>4</a:t>
            </a:r>
            <a:r>
              <a:rPr lang="en-US" altLang="zh-CN" sz="2000" b="1" dirty="0">
                <a:sym typeface="Symbol" pitchFamily="18" charset="2"/>
              </a:rPr>
              <a:t></a:t>
            </a:r>
            <a:r>
              <a:rPr lang="en-US" altLang="zh-CN" sz="2000" b="1" dirty="0">
                <a:solidFill>
                  <a:srgbClr val="FF0000"/>
                </a:solidFill>
                <a:sym typeface="Symbol" pitchFamily="18" charset="2"/>
              </a:rPr>
              <a:t>4</a:t>
            </a:r>
            <a:r>
              <a:rPr lang="en-US" altLang="zh-CN" sz="2000" b="1" dirty="0">
                <a:sym typeface="Symbol" pitchFamily="18" charset="2"/>
              </a:rPr>
              <a:t> + </a:t>
            </a:r>
            <a:r>
              <a:rPr lang="en-US" altLang="zh-CN" sz="2000" b="1" dirty="0"/>
              <a:t>2</a:t>
            </a:r>
            <a:r>
              <a:rPr lang="en-US" altLang="zh-CN" sz="2000" b="1" dirty="0">
                <a:sym typeface="Symbol" pitchFamily="18" charset="2"/>
              </a:rPr>
              <a:t></a:t>
            </a:r>
            <a:r>
              <a:rPr lang="en-US" altLang="zh-CN" sz="2000" b="1" dirty="0">
                <a:solidFill>
                  <a:srgbClr val="FF0000"/>
                </a:solidFill>
                <a:sym typeface="Symbol" pitchFamily="18" charset="2"/>
              </a:rPr>
              <a:t>13</a:t>
            </a:r>
            <a:r>
              <a:rPr lang="en-US" altLang="zh-CN" sz="2000" b="1" dirty="0">
                <a:sym typeface="Symbol" pitchFamily="18" charset="2"/>
              </a:rPr>
              <a:t> </a:t>
            </a:r>
          </a:p>
          <a:p>
            <a:r>
              <a:rPr lang="en-US" altLang="zh-CN" sz="2000" b="1" dirty="0">
                <a:sym typeface="Symbol" pitchFamily="18" charset="2"/>
              </a:rPr>
              <a:t>           + </a:t>
            </a:r>
            <a:r>
              <a:rPr lang="en-US" altLang="zh-CN" sz="2000" b="1" dirty="0"/>
              <a:t>5</a:t>
            </a:r>
            <a:r>
              <a:rPr lang="en-US" altLang="zh-CN" sz="2000" b="1" dirty="0">
                <a:sym typeface="Symbol" pitchFamily="18" charset="2"/>
              </a:rPr>
              <a:t></a:t>
            </a:r>
            <a:r>
              <a:rPr lang="en-US" altLang="zh-CN" sz="2000" b="1" dirty="0">
                <a:solidFill>
                  <a:srgbClr val="FF0000"/>
                </a:solidFill>
                <a:sym typeface="Symbol" pitchFamily="18" charset="2"/>
              </a:rPr>
              <a:t>1</a:t>
            </a:r>
            <a:r>
              <a:rPr lang="en-US" altLang="zh-CN" sz="2000" b="1" dirty="0">
                <a:sym typeface="Symbol" pitchFamily="18" charset="2"/>
              </a:rPr>
              <a:t> </a:t>
            </a:r>
          </a:p>
          <a:p>
            <a:r>
              <a:rPr lang="en-US" altLang="zh-CN" sz="2000" b="1" dirty="0">
                <a:sym typeface="Symbol" pitchFamily="18" charset="2"/>
              </a:rPr>
              <a:t>        = 146</a:t>
            </a:r>
          </a:p>
        </p:txBody>
      </p:sp>
      <p:sp>
        <p:nvSpPr>
          <p:cNvPr id="17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74"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§4.6.2  </a:t>
            </a:r>
            <a:r>
              <a:rPr kumimoji="1" lang="zh-CN" altLang="zh-CN" dirty="0" smtClean="0">
                <a:solidFill>
                  <a:srgbClr val="000000"/>
                </a:solidFill>
                <a:sym typeface="Webdings" pitchFamily="18" charset="2"/>
              </a:rPr>
              <a:t>哈夫曼树</a:t>
            </a:r>
            <a:endParaRPr kumimoji="1" lang="en-US" altLang="zh-CN" dirty="0" smtClean="0">
              <a:solidFill>
                <a:srgbClr val="000000"/>
              </a:solidFill>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89"/>
                                        </p:tgtEl>
                                        <p:attrNameLst>
                                          <p:attrName>style.visibility</p:attrName>
                                        </p:attrNameLst>
                                      </p:cBhvr>
                                      <p:to>
                                        <p:strVal val="visible"/>
                                      </p:to>
                                    </p:set>
                                    <p:animEffect transition="in" filter="dissolve">
                                      <p:cBhvr>
                                        <p:cTn id="17" dur="500"/>
                                        <p:tgtEl>
                                          <p:spTgt spid="9218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2198"/>
                                        </p:tgtEl>
                                        <p:attrNameLst>
                                          <p:attrName>style.visibility</p:attrName>
                                        </p:attrNameLst>
                                      </p:cBhvr>
                                      <p:to>
                                        <p:strVal val="visible"/>
                                      </p:to>
                                    </p:set>
                                    <p:animEffect transition="in" filter="dissolve">
                                      <p:cBhvr>
                                        <p:cTn id="26" dur="500"/>
                                        <p:tgtEl>
                                          <p:spTgt spid="92198"/>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2210"/>
                                        </p:tgtEl>
                                        <p:attrNameLst>
                                          <p:attrName>style.visibility</p:attrName>
                                        </p:attrNameLst>
                                      </p:cBhvr>
                                      <p:to>
                                        <p:strVal val="visible"/>
                                      </p:to>
                                    </p:set>
                                    <p:animEffect transition="in" filter="dissolve">
                                      <p:cBhvr>
                                        <p:cTn id="35" dur="500"/>
                                        <p:tgtEl>
                                          <p:spTgt spid="9221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2225"/>
                                        </p:tgtEl>
                                        <p:attrNameLst>
                                          <p:attrName>style.visibility</p:attrName>
                                        </p:attrNameLst>
                                      </p:cBhvr>
                                      <p:to>
                                        <p:strVal val="visible"/>
                                      </p:to>
                                    </p:set>
                                    <p:animEffect transition="in" filter="dissolve">
                                      <p:cBhvr>
                                        <p:cTn id="44" dur="500"/>
                                        <p:tgtEl>
                                          <p:spTgt spid="92225"/>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ssolv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2243"/>
                                        </p:tgtEl>
                                        <p:attrNameLst>
                                          <p:attrName>style.visibility</p:attrName>
                                        </p:attrNameLst>
                                      </p:cBhvr>
                                      <p:to>
                                        <p:strVal val="visible"/>
                                      </p:to>
                                    </p:set>
                                    <p:animEffect transition="in" filter="dissolve">
                                      <p:cBhvr>
                                        <p:cTn id="53" dur="500"/>
                                        <p:tgtEl>
                                          <p:spTgt spid="92243"/>
                                        </p:tgtEl>
                                      </p:cBhvr>
                                    </p:animEffect>
                                  </p:childTnLst>
                                </p:cTn>
                              </p:par>
                            </p:childTnLst>
                          </p:cTn>
                        </p:par>
                        <p:par>
                          <p:cTn id="54" fill="hold">
                            <p:stCondLst>
                              <p:cond delay="500"/>
                            </p:stCondLst>
                            <p:childTnLst>
                              <p:par>
                                <p:cTn id="55" presetID="9" presetClass="entr" presetSubtype="0"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2264"/>
                                        </p:tgtEl>
                                        <p:attrNameLst>
                                          <p:attrName>style.visibility</p:attrName>
                                        </p:attrNameLst>
                                      </p:cBhvr>
                                      <p:to>
                                        <p:strVal val="visible"/>
                                      </p:to>
                                    </p:set>
                                    <p:animEffect transition="in" filter="dissolve">
                                      <p:cBhvr>
                                        <p:cTn id="62" dur="500"/>
                                        <p:tgtEl>
                                          <p:spTgt spid="92264"/>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dissolve">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92288"/>
                                        </p:tgtEl>
                                        <p:attrNameLst>
                                          <p:attrName>style.visibility</p:attrName>
                                        </p:attrNameLst>
                                      </p:cBhvr>
                                      <p:to>
                                        <p:strVal val="visible"/>
                                      </p:to>
                                    </p:set>
                                    <p:animEffect transition="in" filter="dissolve">
                                      <p:cBhvr>
                                        <p:cTn id="71" dur="500"/>
                                        <p:tgtEl>
                                          <p:spTgt spid="92288"/>
                                        </p:tgtEl>
                                      </p:cBhvr>
                                    </p:animEffec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up)">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2331"/>
                                        </p:tgtEl>
                                        <p:attrNameLst>
                                          <p:attrName>style.visibility</p:attrName>
                                        </p:attrNameLst>
                                      </p:cBhvr>
                                      <p:to>
                                        <p:strVal val="visible"/>
                                      </p:to>
                                    </p:set>
                                    <p:animEffect transition="in" filter="wipe(up)">
                                      <p:cBhvr>
                                        <p:cTn id="90" dur="500"/>
                                        <p:tgtEl>
                                          <p:spTgt spid="9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9" grpId="0" animBg="1"/>
      <p:bldP spid="92198" grpId="0" animBg="1"/>
      <p:bldP spid="92210" grpId="0" animBg="1"/>
      <p:bldP spid="92225" grpId="0" animBg="1"/>
      <p:bldP spid="92243" grpId="0" animBg="1"/>
      <p:bldP spid="92264" grpId="0" animBg="1"/>
      <p:bldP spid="92288" grpId="0" animBg="1"/>
      <p:bldP spid="9233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25963"/>
          </a:xfrm>
        </p:spPr>
        <p:txBody>
          <a:bodyPr/>
          <a:lstStyle/>
          <a:p>
            <a:pPr>
              <a:lnSpc>
                <a:spcPct val="150000"/>
              </a:lnSpc>
            </a:pPr>
            <a:r>
              <a:rPr lang="zh-CN" altLang="en-US" sz="2400" b="1" dirty="0"/>
              <a:t>一段文本中包含对象</a:t>
            </a:r>
            <a:r>
              <a:rPr lang="en-US" altLang="zh-CN" sz="2400" b="1" dirty="0"/>
              <a:t>{</a:t>
            </a:r>
            <a:r>
              <a:rPr lang="en-US" altLang="zh-CN" sz="2400" b="1" dirty="0" err="1"/>
              <a:t>a,b,c,d,e</a:t>
            </a:r>
            <a:r>
              <a:rPr lang="en-US" altLang="zh-CN" sz="2400" b="1" dirty="0"/>
              <a:t>}</a:t>
            </a:r>
            <a:r>
              <a:rPr lang="zh-CN" altLang="en-US" sz="2400" b="1" dirty="0"/>
              <a:t>，其出现次数相应为</a:t>
            </a:r>
            <a:r>
              <a:rPr lang="en-US" altLang="zh-CN" sz="2400" b="1" dirty="0"/>
              <a:t>{3,2,4,2,1}</a:t>
            </a:r>
            <a:r>
              <a:rPr lang="zh-CN" altLang="en-US" sz="2400" b="1" dirty="0"/>
              <a:t>，则经过哈夫曼编码后，该文本所占总位数为</a:t>
            </a:r>
            <a:r>
              <a:rPr lang="zh-CN" altLang="en-US" sz="2400" b="1" dirty="0" smtClean="0"/>
              <a:t>：</a:t>
            </a:r>
            <a:endParaRPr lang="en-US" altLang="zh-CN" sz="2400" b="1" dirty="0" smtClean="0"/>
          </a:p>
          <a:p>
            <a:pPr marL="457200" lvl="1" indent="0">
              <a:buNone/>
            </a:pPr>
            <a:endParaRPr lang="en-US" altLang="zh-CN" sz="2000" b="1" dirty="0" smtClean="0"/>
          </a:p>
          <a:p>
            <a:pPr marL="457200" lvl="1" indent="0">
              <a:lnSpc>
                <a:spcPct val="150000"/>
              </a:lnSpc>
              <a:buNone/>
            </a:pPr>
            <a:r>
              <a:rPr lang="en-US" altLang="zh-CN" sz="2400" b="1" dirty="0" smtClean="0"/>
              <a:t>A.12</a:t>
            </a:r>
            <a:endParaRPr lang="en-US" altLang="zh-CN" sz="2400" b="1" dirty="0"/>
          </a:p>
          <a:p>
            <a:pPr marL="457200" lvl="1" indent="0">
              <a:lnSpc>
                <a:spcPct val="150000"/>
              </a:lnSpc>
              <a:buNone/>
            </a:pPr>
            <a:r>
              <a:rPr lang="en-US" altLang="zh-CN" sz="2400" b="1" dirty="0" smtClean="0"/>
              <a:t>B.27</a:t>
            </a:r>
            <a:endParaRPr lang="en-US" altLang="zh-CN" sz="2400" b="1" dirty="0"/>
          </a:p>
          <a:p>
            <a:pPr marL="457200" lvl="1" indent="0">
              <a:lnSpc>
                <a:spcPct val="150000"/>
              </a:lnSpc>
              <a:buNone/>
            </a:pPr>
            <a:r>
              <a:rPr lang="en-US" altLang="zh-CN" sz="2400" b="1" dirty="0" smtClean="0"/>
              <a:t>C.36</a:t>
            </a:r>
            <a:endParaRPr lang="en-US" altLang="zh-CN" sz="2400" b="1" dirty="0"/>
          </a:p>
          <a:p>
            <a:pPr marL="457200" lvl="1" indent="0">
              <a:lnSpc>
                <a:spcPct val="150000"/>
              </a:lnSpc>
              <a:buNone/>
            </a:pPr>
            <a:r>
              <a:rPr lang="en-US" altLang="zh-CN" sz="2400" b="1" dirty="0" smtClean="0"/>
              <a:t>D.</a:t>
            </a:r>
            <a:r>
              <a:rPr lang="zh-CN" altLang="en-US" sz="2400" b="1" dirty="0" smtClean="0"/>
              <a:t>其它</a:t>
            </a:r>
            <a:r>
              <a:rPr lang="zh-CN" altLang="en-US" sz="2400" b="1" dirty="0"/>
              <a:t>都不是</a:t>
            </a:r>
          </a:p>
        </p:txBody>
      </p:sp>
    </p:spTree>
    <p:extLst>
      <p:ext uri="{BB962C8B-B14F-4D97-AF65-F5344CB8AC3E}">
        <p14:creationId xmlns:p14="http://schemas.microsoft.com/office/powerpoint/2010/main" val="60635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en-US" sz="2800" b="1" dirty="0" smtClean="0"/>
              <a:t>树</a:t>
            </a:r>
            <a:endParaRPr lang="en-US" altLang="zh-CN" sz="2800" b="1" dirty="0" smtClean="0"/>
          </a:p>
          <a:p>
            <a:pPr lvl="2"/>
            <a:r>
              <a:rPr lang="zh-CN" altLang="en-US" sz="2000" dirty="0" smtClean="0"/>
              <a:t>定义及术语</a:t>
            </a:r>
            <a:endParaRPr lang="en-US" altLang="zh-CN" sz="2000" dirty="0" smtClean="0"/>
          </a:p>
          <a:p>
            <a:r>
              <a:rPr lang="zh-CN" altLang="en-US" sz="2800" b="1" dirty="0" smtClean="0"/>
              <a:t>二叉树</a:t>
            </a:r>
            <a:endParaRPr lang="en-US" altLang="zh-CN" sz="2800" b="1" dirty="0" smtClean="0"/>
          </a:p>
          <a:p>
            <a:pPr lvl="2"/>
            <a:r>
              <a:rPr lang="zh-CN" altLang="en-US" sz="2000" dirty="0" smtClean="0"/>
              <a:t>遍历方法</a:t>
            </a:r>
            <a:endParaRPr lang="en-US" altLang="zh-CN" sz="2000" dirty="0"/>
          </a:p>
          <a:p>
            <a:pPr lvl="1"/>
            <a:r>
              <a:rPr lang="zh-CN" altLang="en-US" sz="2400" b="1" dirty="0" smtClean="0"/>
              <a:t>二叉搜索树</a:t>
            </a:r>
            <a:endParaRPr lang="en-US" altLang="zh-CN" sz="2400" b="1" dirty="0" smtClean="0"/>
          </a:p>
          <a:p>
            <a:pPr lvl="2"/>
            <a:r>
              <a:rPr lang="zh-CN" altLang="en-US" sz="2000" dirty="0" smtClean="0"/>
              <a:t>插入、删除、查找</a:t>
            </a:r>
            <a:r>
              <a:rPr lang="en-US" altLang="zh-CN" sz="2000" dirty="0" smtClean="0"/>
              <a:t>……</a:t>
            </a:r>
          </a:p>
          <a:p>
            <a:pPr lvl="2"/>
            <a:r>
              <a:rPr lang="zh-CN" altLang="en-US" b="1" dirty="0" smtClean="0"/>
              <a:t>平衡二叉树</a:t>
            </a:r>
            <a:r>
              <a:rPr lang="en-US" altLang="zh-CN" b="1" dirty="0" smtClean="0"/>
              <a:t>——</a:t>
            </a:r>
            <a:r>
              <a:rPr lang="zh-CN" altLang="en-US" sz="2000" dirty="0" smtClean="0"/>
              <a:t>调整策略及算法</a:t>
            </a:r>
            <a:endParaRPr lang="en-US" altLang="zh-CN" sz="2000" dirty="0" smtClean="0"/>
          </a:p>
          <a:p>
            <a:r>
              <a:rPr lang="zh-CN" altLang="en-US" sz="2800" b="1" dirty="0" smtClean="0"/>
              <a:t>应用</a:t>
            </a:r>
            <a:endParaRPr lang="en-US" altLang="zh-CN" sz="2800" b="1" dirty="0" smtClean="0"/>
          </a:p>
          <a:p>
            <a:pPr lvl="1"/>
            <a:r>
              <a:rPr lang="zh-CN" altLang="en-US" sz="2400" b="1" dirty="0" smtClean="0"/>
              <a:t>堆</a:t>
            </a:r>
            <a:r>
              <a:rPr lang="en-US" altLang="zh-CN" sz="2400" b="1" dirty="0" smtClean="0"/>
              <a:t>——</a:t>
            </a:r>
            <a:r>
              <a:rPr lang="zh-CN" altLang="en-US" sz="2000" dirty="0" smtClean="0"/>
              <a:t>优先队列</a:t>
            </a:r>
            <a:endParaRPr lang="en-US" altLang="zh-CN" sz="2000" dirty="0" smtClean="0"/>
          </a:p>
          <a:p>
            <a:pPr lvl="1"/>
            <a:r>
              <a:rPr lang="zh-CN" altLang="en-US" sz="2400" b="1" dirty="0"/>
              <a:t>哈夫曼</a:t>
            </a:r>
            <a:r>
              <a:rPr lang="zh-CN" altLang="en-US" sz="2400" b="1" dirty="0" smtClean="0"/>
              <a:t>树</a:t>
            </a:r>
            <a:r>
              <a:rPr lang="en-US" altLang="zh-CN" sz="2400" b="1" dirty="0" smtClean="0"/>
              <a:t>——</a:t>
            </a:r>
            <a:r>
              <a:rPr lang="zh-CN" altLang="en-US" sz="2000" dirty="0" smtClean="0"/>
              <a:t>最优编码树</a:t>
            </a:r>
            <a:endParaRPr lang="en-US" altLang="zh-CN" sz="2000" dirty="0" smtClean="0"/>
          </a:p>
        </p:txBody>
      </p:sp>
    </p:spTree>
    <p:extLst>
      <p:ext uri="{BB962C8B-B14F-4D97-AF65-F5344CB8AC3E}">
        <p14:creationId xmlns:p14="http://schemas.microsoft.com/office/powerpoint/2010/main" val="2583159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Preview</a:t>
            </a:r>
            <a:endParaRPr lang="zh-CN" altLang="en-US" dirty="0"/>
          </a:p>
        </p:txBody>
      </p:sp>
      <p:sp>
        <p:nvSpPr>
          <p:cNvPr id="3" name="内容占位符 2"/>
          <p:cNvSpPr>
            <a:spLocks noGrp="1"/>
          </p:cNvSpPr>
          <p:nvPr>
            <p:ph idx="1"/>
          </p:nvPr>
        </p:nvSpPr>
        <p:spPr/>
        <p:txBody>
          <a:bodyPr/>
          <a:lstStyle/>
          <a:p>
            <a:r>
              <a:rPr lang="zh-CN" altLang="en-US" sz="2800" dirty="0" smtClean="0"/>
              <a:t>前面介绍的查找</a:t>
            </a:r>
            <a:endParaRPr lang="en-US" altLang="zh-CN" sz="2800" dirty="0" smtClean="0"/>
          </a:p>
          <a:p>
            <a:pPr lvl="1"/>
            <a:r>
              <a:rPr lang="zh-CN" altLang="en-US" sz="2400" dirty="0" smtClean="0"/>
              <a:t>静态查</a:t>
            </a:r>
            <a:r>
              <a:rPr lang="zh-CN" altLang="en-US" sz="2400" dirty="0"/>
              <a:t>找</a:t>
            </a:r>
            <a:endParaRPr lang="en-US" altLang="zh-CN" sz="2400" dirty="0" smtClean="0"/>
          </a:p>
          <a:p>
            <a:pPr lvl="2"/>
            <a:r>
              <a:rPr lang="zh-CN" altLang="en-US" sz="2000" dirty="0" smtClean="0"/>
              <a:t>顺序查找         </a:t>
            </a:r>
            <a:r>
              <a:rPr lang="en-US" altLang="zh-CN" sz="2000" dirty="0" smtClean="0"/>
              <a:t>O(n)</a:t>
            </a:r>
          </a:p>
          <a:p>
            <a:pPr lvl="2"/>
            <a:r>
              <a:rPr lang="zh-CN" altLang="en-US" sz="2000" dirty="0"/>
              <a:t>二</a:t>
            </a:r>
            <a:r>
              <a:rPr lang="zh-CN" altLang="en-US" sz="2000" dirty="0" smtClean="0"/>
              <a:t>分查找         </a:t>
            </a:r>
            <a:r>
              <a:rPr lang="en-US" altLang="zh-CN" sz="2000" dirty="0" smtClean="0"/>
              <a:t>O(</a:t>
            </a:r>
            <a:r>
              <a:rPr lang="en-US" altLang="zh-CN" sz="2000" dirty="0" err="1" smtClean="0"/>
              <a:t>logN</a:t>
            </a:r>
            <a:r>
              <a:rPr lang="en-US" altLang="zh-CN" sz="2000" dirty="0" smtClean="0"/>
              <a:t>)</a:t>
            </a:r>
          </a:p>
          <a:p>
            <a:pPr lvl="2"/>
            <a:r>
              <a:rPr lang="en-US" altLang="zh-CN" sz="2000" dirty="0" smtClean="0"/>
              <a:t>……</a:t>
            </a:r>
          </a:p>
          <a:p>
            <a:pPr lvl="1"/>
            <a:r>
              <a:rPr lang="zh-CN" altLang="en-US" sz="2400" dirty="0" smtClean="0"/>
              <a:t>动态查找</a:t>
            </a:r>
            <a:endParaRPr lang="en-US" altLang="zh-CN" sz="2400" dirty="0" smtClean="0"/>
          </a:p>
          <a:p>
            <a:pPr lvl="2"/>
            <a:r>
              <a:rPr lang="zh-CN" altLang="en-US" sz="2000" dirty="0" smtClean="0"/>
              <a:t>二叉搜索树      </a:t>
            </a:r>
            <a:r>
              <a:rPr lang="en-US" altLang="zh-CN" sz="2000" dirty="0" smtClean="0"/>
              <a:t>O(</a:t>
            </a:r>
            <a:r>
              <a:rPr lang="en-US" altLang="zh-CN" sz="2000" dirty="0" err="1" smtClean="0"/>
              <a:t>logN</a:t>
            </a:r>
            <a:r>
              <a:rPr lang="en-US" altLang="zh-CN" sz="2000" dirty="0" smtClean="0"/>
              <a:t>)</a:t>
            </a:r>
          </a:p>
          <a:p>
            <a:pPr lvl="2"/>
            <a:r>
              <a:rPr lang="en-US" altLang="zh-CN" sz="2000" dirty="0" smtClean="0"/>
              <a:t>……</a:t>
            </a:r>
          </a:p>
          <a:p>
            <a:r>
              <a:rPr lang="zh-CN" altLang="en-US" sz="2800" dirty="0" smtClean="0"/>
              <a:t>有没有其他适应性广，速度又快的查找方法呢？</a:t>
            </a:r>
            <a:endParaRPr lang="en-US" altLang="zh-CN" sz="2800" dirty="0" smtClean="0"/>
          </a:p>
          <a:p>
            <a:pPr marL="457200" lvl="1" indent="0">
              <a:buNone/>
            </a:pPr>
            <a:endParaRPr lang="zh-CN" altLang="en-US" sz="2400" dirty="0"/>
          </a:p>
        </p:txBody>
      </p:sp>
      <p:sp>
        <p:nvSpPr>
          <p:cNvPr id="4" name="横卷形 3"/>
          <p:cNvSpPr/>
          <p:nvPr/>
        </p:nvSpPr>
        <p:spPr>
          <a:xfrm>
            <a:off x="5004048" y="5445224"/>
            <a:ext cx="316835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C00000"/>
                </a:solidFill>
                <a:latin typeface="等线" panose="02010600030101010101" pitchFamily="2" charset="-122"/>
                <a:ea typeface="等线" panose="02010600030101010101" pitchFamily="2" charset="-122"/>
              </a:rPr>
              <a:t>请看下章分解</a:t>
            </a:r>
            <a:endParaRPr lang="zh-CN" altLang="en-US" sz="3200" b="1" dirty="0">
              <a:solidFill>
                <a:srgbClr val="C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021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4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1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3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6" presetClass="entr" presetSubtype="0" fill="hold" grpId="0" nodeType="clickEffect">
                                  <p:stCondLst>
                                    <p:cond delay="0"/>
                                  </p:stCondLst>
                                  <p:iterate type="lt">
                                    <p:tmPct val="10000"/>
                                  </p:iterate>
                                  <p:childTnLst>
                                    <p:set>
                                      <p:cBhvr>
                                        <p:cTn id="43" dur="1" fill="hold">
                                          <p:stCondLst>
                                            <p:cond delay="0"/>
                                          </p:stCondLst>
                                        </p:cTn>
                                        <p:tgtEl>
                                          <p:spTgt spid="4"/>
                                        </p:tgtEl>
                                        <p:attrNameLst>
                                          <p:attrName>style.visibility</p:attrName>
                                        </p:attrNameLst>
                                      </p:cBhvr>
                                      <p:to>
                                        <p:strVal val="visible"/>
                                      </p:to>
                                    </p:set>
                                    <p:anim by="(-#ppt_w*2)" calcmode="lin" valueType="num">
                                      <p:cBhvr rctx="PPT">
                                        <p:cTn id="44" dur="500" autoRev="1" fill="hold">
                                          <p:stCondLst>
                                            <p:cond delay="0"/>
                                          </p:stCondLst>
                                        </p:cTn>
                                        <p:tgtEl>
                                          <p:spTgt spid="4"/>
                                        </p:tgtEl>
                                        <p:attrNameLst>
                                          <p:attrName>ppt_w</p:attrName>
                                        </p:attrNameLst>
                                      </p:cBhvr>
                                    </p:anim>
                                    <p:anim by="(#ppt_w*0.50)" calcmode="lin" valueType="num">
                                      <p:cBhvr>
                                        <p:cTn id="45" dur="500" decel="50000" autoRev="1" fill="hold">
                                          <p:stCondLst>
                                            <p:cond delay="0"/>
                                          </p:stCondLst>
                                        </p:cTn>
                                        <p:tgtEl>
                                          <p:spTgt spid="4"/>
                                        </p:tgtEl>
                                        <p:attrNameLst>
                                          <p:attrName>ppt_x</p:attrName>
                                        </p:attrNameLst>
                                      </p:cBhvr>
                                    </p:anim>
                                    <p:anim from="(-#ppt_h/2)" to="(#ppt_y)" calcmode="lin" valueType="num">
                                      <p:cBhvr>
                                        <p:cTn id="46" dur="1000" fill="hold">
                                          <p:stCondLst>
                                            <p:cond delay="0"/>
                                          </p:stCondLst>
                                        </p:cTn>
                                        <p:tgtEl>
                                          <p:spTgt spid="4"/>
                                        </p:tgtEl>
                                        <p:attrNameLst>
                                          <p:attrName>ppt_y</p:attrName>
                                        </p:attrNameLst>
                                      </p:cBhvr>
                                    </p:anim>
                                    <p:animRot by="21600000">
                                      <p:cBhvr>
                                        <p:cTn id="47"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44" name="AutoShape 96"/>
          <p:cNvSpPr>
            <a:spLocks noChangeArrowheads="1"/>
          </p:cNvSpPr>
          <p:nvPr/>
        </p:nvSpPr>
        <p:spPr bwMode="auto">
          <a:xfrm flipH="1">
            <a:off x="533400" y="714356"/>
            <a:ext cx="6553200" cy="2819400"/>
          </a:xfrm>
          <a:prstGeom prst="cloudCallout">
            <a:avLst>
              <a:gd name="adj1" fmla="val 1185"/>
              <a:gd name="adj2" fmla="val 80741"/>
            </a:avLst>
          </a:prstGeom>
          <a:gradFill rotWithShape="0">
            <a:gsLst>
              <a:gs pos="0">
                <a:srgbClr val="CCFFFF"/>
              </a:gs>
              <a:gs pos="100000">
                <a:srgbClr val="CCFFFF">
                  <a:gamma/>
                  <a:shade val="90980"/>
                  <a:invGamma/>
                </a:srgbClr>
              </a:gs>
            </a:gsLst>
            <a:path path="rect">
              <a:fillToRect l="50000" t="50000" r="50000" b="50000"/>
            </a:path>
          </a:gradFill>
          <a:ln w="25400">
            <a:solidFill>
              <a:srgbClr val="CCFFCC"/>
            </a:solidFill>
            <a:round/>
            <a:headEnd/>
            <a:tailEnd/>
          </a:ln>
          <a:effectLst/>
        </p:spPr>
        <p:txBody>
          <a:bodyPr wrap="none" anchor="ctr"/>
          <a:lstStyle/>
          <a:p>
            <a:pPr algn="ctr"/>
            <a:r>
              <a:rPr lang="zh-CN" altLang="en-US" sz="2000" b="1" dirty="0" smtClean="0"/>
              <a:t>其实</a:t>
            </a:r>
            <a:r>
              <a:rPr lang="en-US" altLang="zh-CN" sz="2000" b="1" dirty="0" smtClean="0"/>
              <a:t>……AVL </a:t>
            </a:r>
            <a:r>
              <a:rPr lang="zh-CN" altLang="en-US" sz="2000" b="1" dirty="0" smtClean="0"/>
              <a:t>的许多操作</a:t>
            </a:r>
            <a:endParaRPr lang="en-US" altLang="zh-CN" sz="2000" b="1" dirty="0" smtClean="0"/>
          </a:p>
          <a:p>
            <a:pPr algn="ctr"/>
            <a:r>
              <a:rPr lang="zh-CN" altLang="en-US" sz="2000" b="1" dirty="0" smtClean="0"/>
              <a:t>对优先队列而言并不是必须的</a:t>
            </a:r>
            <a:r>
              <a:rPr lang="en-US" altLang="zh-CN" sz="2000" b="1" dirty="0" smtClean="0"/>
              <a:t>.</a:t>
            </a:r>
            <a:endParaRPr lang="en-US" altLang="zh-CN" sz="2000" b="1" dirty="0"/>
          </a:p>
          <a:p>
            <a:pPr algn="ctr"/>
            <a:r>
              <a:rPr lang="zh-CN" altLang="en-US" sz="2000" b="1" dirty="0" smtClean="0"/>
              <a:t>而且</a:t>
            </a:r>
            <a:r>
              <a:rPr lang="en-US" altLang="zh-CN" sz="2000" b="1" dirty="0" smtClean="0"/>
              <a:t>, </a:t>
            </a:r>
          </a:p>
          <a:p>
            <a:pPr algn="ctr"/>
            <a:r>
              <a:rPr lang="zh-CN" altLang="en-US" sz="2000" b="1" dirty="0" smtClean="0"/>
              <a:t>指针操作总带有某些潜在的危险</a:t>
            </a:r>
            <a:endParaRPr lang="en-US" altLang="zh-CN" sz="2000" b="1" dirty="0"/>
          </a:p>
        </p:txBody>
      </p:sp>
      <p:sp>
        <p:nvSpPr>
          <p:cNvPr id="27739" name="AutoShape 91"/>
          <p:cNvSpPr>
            <a:spLocks noChangeArrowheads="1"/>
          </p:cNvSpPr>
          <p:nvPr/>
        </p:nvSpPr>
        <p:spPr bwMode="auto">
          <a:xfrm>
            <a:off x="2872848" y="786055"/>
            <a:ext cx="6096000" cy="2286000"/>
          </a:xfrm>
          <a:prstGeom prst="cloudCallout">
            <a:avLst>
              <a:gd name="adj1" fmla="val -17449"/>
              <a:gd name="adj2" fmla="val 77708"/>
            </a:avLst>
          </a:prstGeom>
          <a:gradFill rotWithShape="0">
            <a:gsLst>
              <a:gs pos="0">
                <a:srgbClr val="CCFFCC"/>
              </a:gs>
              <a:gs pos="100000">
                <a:srgbClr val="CCFFCC">
                  <a:gamma/>
                  <a:shade val="81176"/>
                  <a:invGamma/>
                </a:srgbClr>
              </a:gs>
            </a:gsLst>
            <a:path path="rect">
              <a:fillToRect l="50000" t="50000" r="50000" b="50000"/>
            </a:path>
          </a:gradFill>
          <a:ln w="25400">
            <a:solidFill>
              <a:srgbClr val="CCFFFF"/>
            </a:solidFill>
            <a:round/>
            <a:headEnd/>
            <a:tailEnd/>
          </a:ln>
          <a:effectLst/>
        </p:spPr>
        <p:txBody>
          <a:bodyPr wrap="none" anchor="ctr"/>
          <a:lstStyle/>
          <a:p>
            <a:pPr algn="ctr"/>
            <a:r>
              <a:rPr lang="en-US" altLang="zh-CN" sz="2000" b="1" dirty="0"/>
              <a:t>          </a:t>
            </a:r>
            <a:r>
              <a:rPr lang="zh-CN" altLang="en-US" sz="2000" b="1" dirty="0" smtClean="0"/>
              <a:t>好</a:t>
            </a:r>
            <a:r>
              <a:rPr lang="en-US" altLang="zh-CN" sz="2000" b="1" dirty="0" smtClean="0"/>
              <a:t>!  </a:t>
            </a:r>
            <a:r>
              <a:rPr lang="zh-CN" altLang="en-US" sz="2000" b="1" dirty="0" smtClean="0"/>
              <a:t>好主意</a:t>
            </a:r>
            <a:r>
              <a:rPr lang="en-US" altLang="zh-CN" sz="2000" b="1" dirty="0" smtClean="0"/>
              <a:t>!  </a:t>
            </a:r>
            <a:endParaRPr lang="en-US" altLang="zh-CN" sz="2000" b="1" dirty="0"/>
          </a:p>
          <a:p>
            <a:pPr algn="ctr"/>
            <a:r>
              <a:rPr lang="en-US" altLang="zh-CN" sz="2000" b="1" dirty="0"/>
              <a:t>          </a:t>
            </a:r>
            <a:r>
              <a:rPr lang="zh-CN" altLang="en-US" sz="2000" b="1" dirty="0" smtClean="0"/>
              <a:t>插入和删除都只需要</a:t>
            </a:r>
            <a:endParaRPr lang="en-US" altLang="zh-CN" sz="2000" b="1" dirty="0"/>
          </a:p>
          <a:p>
            <a:pPr algn="ctr"/>
            <a:r>
              <a:rPr lang="en-US" altLang="zh-CN" sz="2000" b="1" dirty="0"/>
              <a:t>O(log </a:t>
            </a:r>
            <a:r>
              <a:rPr lang="en-US" altLang="zh-CN" sz="2000" b="1" i="1" dirty="0"/>
              <a:t>N</a:t>
            </a:r>
            <a:r>
              <a:rPr lang="en-US" altLang="zh-CN" sz="2000" b="1" dirty="0"/>
              <a:t>) </a:t>
            </a:r>
            <a:r>
              <a:rPr lang="en-US" altLang="zh-CN" sz="2000" b="1" dirty="0" smtClean="0"/>
              <a:t>.</a:t>
            </a:r>
            <a:endParaRPr lang="en-US" altLang="zh-CN" sz="2000" b="1" dirty="0"/>
          </a:p>
        </p:txBody>
      </p:sp>
      <p:sp>
        <p:nvSpPr>
          <p:cNvPr id="27740" name="AutoShape 92"/>
          <p:cNvSpPr>
            <a:spLocks noChangeArrowheads="1"/>
          </p:cNvSpPr>
          <p:nvPr/>
        </p:nvSpPr>
        <p:spPr bwMode="auto">
          <a:xfrm flipH="1">
            <a:off x="477541" y="838217"/>
            <a:ext cx="5334000" cy="2438400"/>
          </a:xfrm>
          <a:prstGeom prst="cloudCallout">
            <a:avLst>
              <a:gd name="adj1" fmla="val -9495"/>
              <a:gd name="adj2" fmla="val 91079"/>
            </a:avLst>
          </a:prstGeom>
          <a:gradFill rotWithShape="0">
            <a:gsLst>
              <a:gs pos="0">
                <a:srgbClr val="CCFFFF"/>
              </a:gs>
              <a:gs pos="100000">
                <a:srgbClr val="CCFFFF">
                  <a:gamma/>
                  <a:shade val="90980"/>
                  <a:invGamma/>
                </a:srgbClr>
              </a:gs>
            </a:gsLst>
            <a:path path="rect">
              <a:fillToRect l="50000" t="50000" r="50000" b="50000"/>
            </a:path>
          </a:gradFill>
          <a:ln w="25400">
            <a:solidFill>
              <a:srgbClr val="CCFFCC"/>
            </a:solidFill>
            <a:round/>
            <a:headEnd/>
            <a:tailEnd/>
          </a:ln>
          <a:effectLst/>
        </p:spPr>
        <p:txBody>
          <a:bodyPr wrap="none" anchor="ctr"/>
          <a:lstStyle/>
          <a:p>
            <a:pPr algn="ctr"/>
            <a:r>
              <a:rPr lang="zh-CN" altLang="en-US" sz="2000" b="1" dirty="0" smtClean="0"/>
              <a:t>可是</a:t>
            </a:r>
            <a:r>
              <a:rPr lang="zh-CN" altLang="en-US" sz="2000" b="1" dirty="0" smtClean="0"/>
              <a:t>要注意</a:t>
            </a:r>
            <a:r>
              <a:rPr lang="en-US" altLang="zh-CN" sz="2000" b="1" dirty="0" smtClean="0"/>
              <a:t>----</a:t>
            </a:r>
            <a:r>
              <a:rPr lang="zh-CN" altLang="en-US" sz="2000" b="1" dirty="0" smtClean="0"/>
              <a:t>插入是随机的</a:t>
            </a:r>
            <a:r>
              <a:rPr lang="en-US" altLang="zh-CN" sz="2000" b="1" dirty="0" smtClean="0"/>
              <a:t>,          </a:t>
            </a:r>
            <a:endParaRPr lang="en-US" altLang="zh-CN" sz="2000" b="1" dirty="0"/>
          </a:p>
          <a:p>
            <a:pPr algn="ctr"/>
            <a:r>
              <a:rPr lang="zh-CN" altLang="en-US" sz="2000" b="1" dirty="0" smtClean="0"/>
              <a:t>而删除不是。</a:t>
            </a:r>
            <a:r>
              <a:rPr lang="en-US" altLang="zh-CN" sz="2000" b="1" dirty="0" smtClean="0"/>
              <a:t>        </a:t>
            </a:r>
            <a:endParaRPr lang="en-US" altLang="zh-CN" sz="2000" b="1" dirty="0"/>
          </a:p>
          <a:p>
            <a:pPr algn="ctr"/>
            <a:r>
              <a:rPr lang="zh-CN" altLang="en-US" sz="2000" b="1" dirty="0" smtClean="0"/>
              <a:t>我们总是假定删除最大的元素</a:t>
            </a:r>
            <a:r>
              <a:rPr lang="en-US" altLang="zh-CN" sz="2000" b="1" dirty="0" smtClean="0"/>
              <a:t>.</a:t>
            </a:r>
            <a:endParaRPr lang="en-US" altLang="zh-CN" sz="2000" b="1" dirty="0"/>
          </a:p>
        </p:txBody>
      </p:sp>
      <p:sp>
        <p:nvSpPr>
          <p:cNvPr id="27743" name="AutoShape 95"/>
          <p:cNvSpPr>
            <a:spLocks noChangeArrowheads="1"/>
          </p:cNvSpPr>
          <p:nvPr/>
        </p:nvSpPr>
        <p:spPr bwMode="auto">
          <a:xfrm>
            <a:off x="3505200" y="866756"/>
            <a:ext cx="5257800" cy="1219200"/>
          </a:xfrm>
          <a:prstGeom prst="cloudCallout">
            <a:avLst>
              <a:gd name="adj1" fmla="val -23611"/>
              <a:gd name="adj2" fmla="val 175782"/>
            </a:avLst>
          </a:prstGeom>
          <a:gradFill rotWithShape="0">
            <a:gsLst>
              <a:gs pos="0">
                <a:srgbClr val="CCFFCC"/>
              </a:gs>
              <a:gs pos="100000">
                <a:srgbClr val="CCFFCC">
                  <a:gamma/>
                  <a:shade val="81176"/>
                  <a:invGamma/>
                </a:srgbClr>
              </a:gs>
            </a:gsLst>
            <a:path path="rect">
              <a:fillToRect l="50000" t="50000" r="50000" b="50000"/>
            </a:path>
          </a:gradFill>
          <a:ln w="25400">
            <a:solidFill>
              <a:srgbClr val="CCFFFF"/>
            </a:solidFill>
            <a:round/>
            <a:headEnd/>
            <a:tailEnd/>
          </a:ln>
          <a:effectLst/>
        </p:spPr>
        <p:txBody>
          <a:bodyPr wrap="none" anchor="ctr"/>
          <a:lstStyle/>
          <a:p>
            <a:pPr algn="ctr"/>
            <a:r>
              <a:rPr lang="en-US" altLang="zh-CN" sz="2000" b="1" dirty="0"/>
              <a:t>           </a:t>
            </a:r>
            <a:r>
              <a:rPr lang="zh-CN" altLang="en-US" sz="2000" b="1" dirty="0" smtClean="0"/>
              <a:t>呃哦</a:t>
            </a:r>
            <a:r>
              <a:rPr lang="en-US" altLang="zh-CN" sz="2000" b="1" dirty="0" smtClean="0"/>
              <a:t>… </a:t>
            </a:r>
            <a:r>
              <a:rPr lang="zh-CN" altLang="en-US" sz="2000" b="1" dirty="0" smtClean="0"/>
              <a:t>还不行吗</a:t>
            </a:r>
            <a:r>
              <a:rPr lang="en-US" altLang="zh-CN" sz="2000" b="1" dirty="0" smtClean="0"/>
              <a:t>?</a:t>
            </a:r>
            <a:endParaRPr lang="en-US" altLang="zh-CN" sz="2000" b="1" dirty="0"/>
          </a:p>
        </p:txBody>
      </p:sp>
      <p:sp>
        <p:nvSpPr>
          <p:cNvPr id="27741" name="AutoShape 93"/>
          <p:cNvSpPr>
            <a:spLocks noChangeArrowheads="1"/>
          </p:cNvSpPr>
          <p:nvPr/>
        </p:nvSpPr>
        <p:spPr bwMode="auto">
          <a:xfrm>
            <a:off x="2774346" y="975043"/>
            <a:ext cx="6096000" cy="2286000"/>
          </a:xfrm>
          <a:prstGeom prst="cloudCallout">
            <a:avLst>
              <a:gd name="adj1" fmla="val -17995"/>
              <a:gd name="adj2" fmla="val 79167"/>
            </a:avLst>
          </a:prstGeom>
          <a:gradFill rotWithShape="0">
            <a:gsLst>
              <a:gs pos="0">
                <a:srgbClr val="CCFFCC"/>
              </a:gs>
              <a:gs pos="100000">
                <a:srgbClr val="CCFFCC">
                  <a:gamma/>
                  <a:shade val="81176"/>
                  <a:invGamma/>
                </a:srgbClr>
              </a:gs>
            </a:gsLst>
            <a:path path="rect">
              <a:fillToRect l="50000" t="50000" r="50000" b="50000"/>
            </a:path>
          </a:gradFill>
          <a:ln w="25400">
            <a:solidFill>
              <a:srgbClr val="CCFFFF"/>
            </a:solidFill>
            <a:round/>
            <a:headEnd/>
            <a:tailEnd/>
          </a:ln>
          <a:effectLst/>
        </p:spPr>
        <p:txBody>
          <a:bodyPr wrap="none" anchor="ctr"/>
          <a:lstStyle/>
          <a:p>
            <a:pPr algn="ctr"/>
            <a:r>
              <a:rPr lang="en-US" altLang="zh-CN" sz="2000" b="1" dirty="0"/>
              <a:t>           </a:t>
            </a:r>
            <a:r>
              <a:rPr lang="zh-CN" altLang="en-US" sz="2000" b="1" dirty="0" smtClean="0"/>
              <a:t>哦</a:t>
            </a:r>
            <a:r>
              <a:rPr lang="en-US" altLang="zh-CN" sz="2000" b="1" dirty="0" smtClean="0"/>
              <a:t>, </a:t>
            </a:r>
            <a:r>
              <a:rPr lang="zh-CN" altLang="en-US" sz="2000" b="1" dirty="0" smtClean="0"/>
              <a:t>对呀</a:t>
            </a:r>
            <a:r>
              <a:rPr lang="en-US" altLang="zh-CN" sz="2000" b="1" dirty="0" smtClean="0"/>
              <a:t>, </a:t>
            </a:r>
          </a:p>
          <a:p>
            <a:pPr algn="ctr"/>
            <a:r>
              <a:rPr lang="zh-CN" altLang="en-US" sz="2000" b="1" dirty="0" smtClean="0"/>
              <a:t>我们总是</a:t>
            </a:r>
            <a:r>
              <a:rPr lang="zh-CN" altLang="en-US" sz="2000" b="1" dirty="0" smtClean="0"/>
              <a:t>从右子</a:t>
            </a:r>
            <a:r>
              <a:rPr lang="zh-CN" altLang="en-US" sz="2000" b="1" dirty="0" smtClean="0"/>
              <a:t>树删除</a:t>
            </a:r>
            <a:r>
              <a:rPr lang="en-US" altLang="zh-CN" sz="2000" b="1" dirty="0" smtClean="0"/>
              <a:t>….</a:t>
            </a:r>
            <a:endParaRPr lang="en-US" altLang="zh-CN" sz="2000" b="1" dirty="0"/>
          </a:p>
          <a:p>
            <a:pPr algn="ctr"/>
            <a:r>
              <a:rPr lang="zh-CN" altLang="en-US" sz="2000" b="1" dirty="0" smtClean="0"/>
              <a:t>而我们还必须保持树的平衡</a:t>
            </a:r>
            <a:r>
              <a:rPr lang="en-US" altLang="zh-CN" sz="2000" b="1" dirty="0" smtClean="0"/>
              <a:t>……</a:t>
            </a:r>
            <a:endParaRPr lang="en-US" altLang="zh-CN" sz="2000" b="1" dirty="0"/>
          </a:p>
        </p:txBody>
      </p:sp>
      <p:sp>
        <p:nvSpPr>
          <p:cNvPr id="27742" name="AutoShape 94"/>
          <p:cNvSpPr>
            <a:spLocks noChangeArrowheads="1"/>
          </p:cNvSpPr>
          <p:nvPr/>
        </p:nvSpPr>
        <p:spPr bwMode="auto">
          <a:xfrm flipH="1">
            <a:off x="490049" y="546929"/>
            <a:ext cx="5867400" cy="2514600"/>
          </a:xfrm>
          <a:prstGeom prst="cloudCallout">
            <a:avLst>
              <a:gd name="adj1" fmla="val -5713"/>
              <a:gd name="adj2" fmla="val 95894"/>
            </a:avLst>
          </a:prstGeom>
          <a:gradFill rotWithShape="0">
            <a:gsLst>
              <a:gs pos="0">
                <a:srgbClr val="CCFFFF"/>
              </a:gs>
              <a:gs pos="100000">
                <a:srgbClr val="CCFFFF">
                  <a:gamma/>
                  <a:shade val="90980"/>
                  <a:invGamma/>
                </a:srgbClr>
              </a:gs>
            </a:gsLst>
            <a:path path="rect">
              <a:fillToRect l="50000" t="50000" r="50000" b="50000"/>
            </a:path>
          </a:gradFill>
          <a:ln w="25400">
            <a:solidFill>
              <a:srgbClr val="CCFFCC"/>
            </a:solidFill>
            <a:round/>
            <a:headEnd/>
            <a:tailEnd/>
          </a:ln>
          <a:effectLst/>
        </p:spPr>
        <p:txBody>
          <a:bodyPr wrap="none" anchor="ctr"/>
          <a:lstStyle/>
          <a:p>
            <a:pPr algn="ctr"/>
            <a:r>
              <a:rPr lang="zh-CN" altLang="en-US" sz="2000" b="1" dirty="0" smtClean="0"/>
              <a:t>你越来越聪明啦</a:t>
            </a:r>
            <a:r>
              <a:rPr lang="en-US" altLang="zh-CN" sz="2000" b="1" dirty="0" smtClean="0"/>
              <a:t>!            </a:t>
            </a:r>
            <a:endParaRPr lang="en-US" altLang="zh-CN" sz="2000" b="1" dirty="0"/>
          </a:p>
          <a:p>
            <a:pPr algn="ctr"/>
            <a:r>
              <a:rPr lang="zh-CN" altLang="en-US" sz="2000" b="1" dirty="0" smtClean="0"/>
              <a:t>像</a:t>
            </a:r>
            <a:r>
              <a:rPr lang="en-US" altLang="zh-CN" sz="2000" b="1" dirty="0" smtClean="0"/>
              <a:t>AVL </a:t>
            </a:r>
            <a:r>
              <a:rPr lang="zh-CN" altLang="en-US" sz="2000" b="1" dirty="0" smtClean="0"/>
              <a:t>树这种平衡二叉树并不一定是</a:t>
            </a:r>
            <a:endParaRPr lang="en-US" altLang="zh-CN" sz="2000" b="1" dirty="0" smtClean="0"/>
          </a:p>
          <a:p>
            <a:pPr algn="ctr"/>
            <a:r>
              <a:rPr lang="zh-CN" altLang="en-US" sz="2000" b="1" dirty="0" smtClean="0"/>
              <a:t>个</a:t>
            </a:r>
            <a:r>
              <a:rPr lang="zh-CN" altLang="en-US" sz="2000" b="1" dirty="0" smtClean="0"/>
              <a:t>坏主意，</a:t>
            </a:r>
            <a:r>
              <a:rPr lang="zh-CN" altLang="en-US" sz="2000" b="1" dirty="0" smtClean="0"/>
              <a:t>因为我们只需要增加常数的</a:t>
            </a:r>
            <a:endParaRPr lang="en-US" altLang="zh-CN" sz="2000" b="1" dirty="0" smtClean="0"/>
          </a:p>
          <a:p>
            <a:pPr algn="ctr"/>
            <a:r>
              <a:rPr lang="zh-CN" altLang="en-US" sz="2000" b="1" dirty="0" smtClean="0"/>
              <a:t>运行时间。可是</a:t>
            </a:r>
            <a:r>
              <a:rPr lang="en-US" altLang="zh-CN" sz="2000" b="1" dirty="0" smtClean="0"/>
              <a:t> …</a:t>
            </a:r>
            <a:endParaRPr lang="en-US" altLang="zh-CN" sz="2000" b="1" dirty="0"/>
          </a:p>
        </p:txBody>
      </p:sp>
      <p:sp>
        <p:nvSpPr>
          <p:cNvPr id="27745" name="AutoShape 97"/>
          <p:cNvSpPr>
            <a:spLocks noChangeArrowheads="1"/>
          </p:cNvSpPr>
          <p:nvPr/>
        </p:nvSpPr>
        <p:spPr bwMode="auto">
          <a:xfrm>
            <a:off x="3505200" y="714356"/>
            <a:ext cx="5410200" cy="1600200"/>
          </a:xfrm>
          <a:prstGeom prst="cloudCallout">
            <a:avLst>
              <a:gd name="adj1" fmla="val -24324"/>
              <a:gd name="adj2" fmla="val 131546"/>
            </a:avLst>
          </a:prstGeom>
          <a:gradFill rotWithShape="0">
            <a:gsLst>
              <a:gs pos="0">
                <a:srgbClr val="CCFFCC"/>
              </a:gs>
              <a:gs pos="100000">
                <a:srgbClr val="CCFFCC">
                  <a:gamma/>
                  <a:shade val="81176"/>
                  <a:invGamma/>
                </a:srgbClr>
              </a:gs>
            </a:gsLst>
            <a:path path="rect">
              <a:fillToRect l="50000" t="50000" r="50000" b="50000"/>
            </a:path>
          </a:gradFill>
          <a:ln w="25400">
            <a:solidFill>
              <a:srgbClr val="CCFFFF"/>
            </a:solidFill>
            <a:round/>
            <a:headEnd/>
            <a:tailEnd/>
          </a:ln>
          <a:effectLst/>
        </p:spPr>
        <p:txBody>
          <a:bodyPr wrap="none" anchor="ctr"/>
          <a:lstStyle/>
          <a:p>
            <a:pPr algn="ctr"/>
            <a:r>
              <a:rPr lang="en-US" altLang="zh-CN" sz="2000" b="1" dirty="0"/>
              <a:t>         </a:t>
            </a:r>
            <a:r>
              <a:rPr lang="en-US" altLang="zh-CN" sz="2000" b="1" dirty="0" smtClean="0"/>
              <a:t> </a:t>
            </a:r>
            <a:r>
              <a:rPr lang="zh-CN" altLang="en-US" sz="2000" b="1" dirty="0" smtClean="0"/>
              <a:t>我想你是不是又有更好的想法了</a:t>
            </a:r>
            <a:r>
              <a:rPr lang="en-US" altLang="zh-CN" sz="2000" b="1" dirty="0" smtClean="0"/>
              <a:t>?</a:t>
            </a:r>
            <a:endParaRPr lang="en-US" altLang="zh-CN" sz="2000" b="1" dirty="0"/>
          </a:p>
        </p:txBody>
      </p:sp>
      <p:sp>
        <p:nvSpPr>
          <p:cNvPr id="27746" name="AutoShape 98"/>
          <p:cNvSpPr>
            <a:spLocks noChangeArrowheads="1"/>
          </p:cNvSpPr>
          <p:nvPr/>
        </p:nvSpPr>
        <p:spPr bwMode="auto">
          <a:xfrm flipH="1">
            <a:off x="685800" y="819144"/>
            <a:ext cx="6019800" cy="1752600"/>
          </a:xfrm>
          <a:prstGeom prst="cloudCallout">
            <a:avLst>
              <a:gd name="adj1" fmla="val -926"/>
              <a:gd name="adj2" fmla="val 153079"/>
            </a:avLst>
          </a:prstGeom>
          <a:gradFill rotWithShape="0">
            <a:gsLst>
              <a:gs pos="0">
                <a:srgbClr val="CCFFFF"/>
              </a:gs>
              <a:gs pos="100000">
                <a:srgbClr val="CCFFFF">
                  <a:gamma/>
                  <a:shade val="90980"/>
                  <a:invGamma/>
                </a:srgbClr>
              </a:gs>
            </a:gsLst>
            <a:path path="rect">
              <a:fillToRect l="50000" t="50000" r="50000" b="50000"/>
            </a:path>
          </a:gradFill>
          <a:ln w="25400">
            <a:solidFill>
              <a:srgbClr val="CCFFCC"/>
            </a:solidFill>
            <a:round/>
            <a:headEnd/>
            <a:tailEnd/>
          </a:ln>
          <a:effectLst/>
        </p:spPr>
        <p:txBody>
          <a:bodyPr wrap="none" anchor="ctr"/>
          <a:lstStyle/>
          <a:p>
            <a:pPr algn="ctr"/>
            <a:r>
              <a:rPr lang="zh-CN" altLang="en-US" sz="2000" b="1" dirty="0" smtClean="0">
                <a:sym typeface="Wingdings" pitchFamily="2" charset="2"/>
              </a:rPr>
              <a:t>现在你开始</a:t>
            </a:r>
            <a:r>
              <a:rPr lang="zh-CN" altLang="en-US" sz="2000" b="1" dirty="0" smtClean="0">
                <a:sym typeface="Wingdings" pitchFamily="2" charset="2"/>
              </a:rPr>
              <a:t>懂我</a:t>
            </a:r>
            <a:r>
              <a:rPr lang="zh-CN" altLang="en-US" sz="2000" b="1" dirty="0" smtClean="0">
                <a:sym typeface="Wingdings" pitchFamily="2" charset="2"/>
              </a:rPr>
              <a:t>了</a:t>
            </a:r>
            <a:r>
              <a:rPr lang="en-US" altLang="zh-CN" sz="2000" b="1" dirty="0" smtClean="0">
                <a:sym typeface="Wingdings" pitchFamily="2" charset="2"/>
              </a:rPr>
              <a:t>            </a:t>
            </a:r>
            <a:endParaRPr lang="en-US" altLang="zh-CN" sz="2000" b="1" dirty="0"/>
          </a:p>
        </p:txBody>
      </p:sp>
      <p:sp>
        <p:nvSpPr>
          <p:cNvPr id="27650" name="Text Box 2"/>
          <p:cNvSpPr txBox="1">
            <a:spLocks noChangeArrowheads="1"/>
          </p:cNvSpPr>
          <p:nvPr/>
        </p:nvSpPr>
        <p:spPr bwMode="auto">
          <a:xfrm>
            <a:off x="457200" y="304800"/>
            <a:ext cx="4602510" cy="523220"/>
          </a:xfrm>
          <a:prstGeom prst="rect">
            <a:avLst/>
          </a:prstGeom>
          <a:noFill/>
          <a:ln w="25400">
            <a:noFill/>
            <a:miter lim="800000"/>
            <a:headEnd/>
            <a:tailEnd/>
          </a:ln>
          <a:effectLst/>
        </p:spPr>
        <p:txBody>
          <a:bodyPr wrap="square">
            <a:spAutoFit/>
          </a:bodyPr>
          <a:lstStyle/>
          <a:p>
            <a:pPr>
              <a:spcBef>
                <a:spcPct val="50000"/>
              </a:spcBef>
            </a:pPr>
            <a:r>
              <a:rPr lang="en-US" altLang="zh-CN" sz="2800" b="1" dirty="0">
                <a:solidFill>
                  <a:srgbClr val="0070C0"/>
                </a:solidFill>
                <a:sym typeface="Wingdings" pitchFamily="2" charset="2"/>
              </a:rPr>
              <a:t>  </a:t>
            </a:r>
            <a:r>
              <a:rPr lang="zh-CN" altLang="en-US" sz="2800" b="1" dirty="0" smtClean="0">
                <a:solidFill>
                  <a:srgbClr val="0070C0"/>
                </a:solidFill>
                <a:sym typeface="Wingdings" pitchFamily="2" charset="2"/>
              </a:rPr>
              <a:t>采用二叉搜索树</a:t>
            </a:r>
            <a:r>
              <a:rPr lang="zh-CN" altLang="en-US" sz="2800" b="1" dirty="0" smtClean="0">
                <a:solidFill>
                  <a:srgbClr val="0070C0"/>
                </a:solidFill>
                <a:latin typeface="Arial" pitchFamily="34" charset="0"/>
                <a:sym typeface="Wingdings" pitchFamily="2" charset="2"/>
              </a:rPr>
              <a:t>如何？</a:t>
            </a:r>
            <a:endParaRPr lang="en-US" altLang="zh-CN" sz="2800" b="1" dirty="0">
              <a:solidFill>
                <a:srgbClr val="0070C0"/>
              </a:solidFill>
            </a:endParaRPr>
          </a:p>
        </p:txBody>
      </p:sp>
      <p:grpSp>
        <p:nvGrpSpPr>
          <p:cNvPr id="2" name="Group 4"/>
          <p:cNvGrpSpPr>
            <a:grpSpLocks/>
          </p:cNvGrpSpPr>
          <p:nvPr/>
        </p:nvGrpSpPr>
        <p:grpSpPr bwMode="auto">
          <a:xfrm>
            <a:off x="3200400" y="3686156"/>
            <a:ext cx="2819400" cy="2595563"/>
            <a:chOff x="1680" y="2373"/>
            <a:chExt cx="2038" cy="1758"/>
          </a:xfrm>
        </p:grpSpPr>
        <p:grpSp>
          <p:nvGrpSpPr>
            <p:cNvPr id="3" name="Group 5"/>
            <p:cNvGrpSpPr>
              <a:grpSpLocks/>
            </p:cNvGrpSpPr>
            <p:nvPr/>
          </p:nvGrpSpPr>
          <p:grpSpPr bwMode="auto">
            <a:xfrm rot="4724383" flipH="1">
              <a:off x="2719" y="2714"/>
              <a:ext cx="256" cy="751"/>
              <a:chOff x="1902" y="2055"/>
              <a:chExt cx="318" cy="912"/>
            </a:xfrm>
          </p:grpSpPr>
          <p:grpSp>
            <p:nvGrpSpPr>
              <p:cNvPr id="4" name="Group 6"/>
              <p:cNvGrpSpPr>
                <a:grpSpLocks/>
              </p:cNvGrpSpPr>
              <p:nvPr/>
            </p:nvGrpSpPr>
            <p:grpSpPr bwMode="auto">
              <a:xfrm>
                <a:off x="1902" y="2711"/>
                <a:ext cx="285" cy="256"/>
                <a:chOff x="1902" y="2711"/>
                <a:chExt cx="285" cy="256"/>
              </a:xfrm>
            </p:grpSpPr>
            <p:sp>
              <p:nvSpPr>
                <p:cNvPr id="27655" name="Freeform 7"/>
                <p:cNvSpPr>
                  <a:spLocks/>
                </p:cNvSpPr>
                <p:nvPr/>
              </p:nvSpPr>
              <p:spPr bwMode="auto">
                <a:xfrm>
                  <a:off x="1902" y="2711"/>
                  <a:ext cx="285" cy="256"/>
                </a:xfrm>
                <a:custGeom>
                  <a:avLst/>
                  <a:gdLst/>
                  <a:ahLst/>
                  <a:cxnLst>
                    <a:cxn ang="0">
                      <a:pos x="88" y="64"/>
                    </a:cxn>
                    <a:cxn ang="0">
                      <a:pos x="50" y="130"/>
                    </a:cxn>
                    <a:cxn ang="0">
                      <a:pos x="38" y="156"/>
                    </a:cxn>
                    <a:cxn ang="0">
                      <a:pos x="31" y="184"/>
                    </a:cxn>
                    <a:cxn ang="0">
                      <a:pos x="24" y="225"/>
                    </a:cxn>
                    <a:cxn ang="0">
                      <a:pos x="24" y="264"/>
                    </a:cxn>
                    <a:cxn ang="0">
                      <a:pos x="29" y="302"/>
                    </a:cxn>
                    <a:cxn ang="0">
                      <a:pos x="45" y="337"/>
                    </a:cxn>
                    <a:cxn ang="0">
                      <a:pos x="78" y="361"/>
                    </a:cxn>
                    <a:cxn ang="0">
                      <a:pos x="43" y="340"/>
                    </a:cxn>
                    <a:cxn ang="0">
                      <a:pos x="29" y="338"/>
                    </a:cxn>
                    <a:cxn ang="0">
                      <a:pos x="10" y="345"/>
                    </a:cxn>
                    <a:cxn ang="0">
                      <a:pos x="3" y="357"/>
                    </a:cxn>
                    <a:cxn ang="0">
                      <a:pos x="0" y="373"/>
                    </a:cxn>
                    <a:cxn ang="0">
                      <a:pos x="5" y="387"/>
                    </a:cxn>
                    <a:cxn ang="0">
                      <a:pos x="15" y="404"/>
                    </a:cxn>
                    <a:cxn ang="0">
                      <a:pos x="60" y="437"/>
                    </a:cxn>
                    <a:cxn ang="0">
                      <a:pos x="128" y="463"/>
                    </a:cxn>
                    <a:cxn ang="0">
                      <a:pos x="158" y="474"/>
                    </a:cxn>
                    <a:cxn ang="0">
                      <a:pos x="191" y="479"/>
                    </a:cxn>
                    <a:cxn ang="0">
                      <a:pos x="218" y="479"/>
                    </a:cxn>
                    <a:cxn ang="0">
                      <a:pos x="248" y="488"/>
                    </a:cxn>
                    <a:cxn ang="0">
                      <a:pos x="284" y="500"/>
                    </a:cxn>
                    <a:cxn ang="0">
                      <a:pos x="366" y="510"/>
                    </a:cxn>
                    <a:cxn ang="0">
                      <a:pos x="463" y="489"/>
                    </a:cxn>
                    <a:cxn ang="0">
                      <a:pos x="527" y="489"/>
                    </a:cxn>
                    <a:cxn ang="0">
                      <a:pos x="543" y="484"/>
                    </a:cxn>
                    <a:cxn ang="0">
                      <a:pos x="559" y="469"/>
                    </a:cxn>
                    <a:cxn ang="0">
                      <a:pos x="564" y="448"/>
                    </a:cxn>
                    <a:cxn ang="0">
                      <a:pos x="571" y="364"/>
                    </a:cxn>
                    <a:cxn ang="0">
                      <a:pos x="571" y="297"/>
                    </a:cxn>
                    <a:cxn ang="0">
                      <a:pos x="567" y="262"/>
                    </a:cxn>
                    <a:cxn ang="0">
                      <a:pos x="564" y="239"/>
                    </a:cxn>
                    <a:cxn ang="0">
                      <a:pos x="559" y="215"/>
                    </a:cxn>
                    <a:cxn ang="0">
                      <a:pos x="553" y="191"/>
                    </a:cxn>
                    <a:cxn ang="0">
                      <a:pos x="522" y="99"/>
                    </a:cxn>
                    <a:cxn ang="0">
                      <a:pos x="489" y="0"/>
                    </a:cxn>
                    <a:cxn ang="0">
                      <a:pos x="88" y="64"/>
                    </a:cxn>
                  </a:cxnLst>
                  <a:rect l="0" t="0" r="r" b="b"/>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27656" name="Arc 8"/>
                <p:cNvSpPr>
                  <a:spLocks/>
                </p:cNvSpPr>
                <p:nvPr/>
              </p:nvSpPr>
              <p:spPr bwMode="auto">
                <a:xfrm>
                  <a:off x="1945" y="2885"/>
                  <a:ext cx="7" cy="17"/>
                </a:xfrm>
                <a:custGeom>
                  <a:avLst/>
                  <a:gdLst>
                    <a:gd name="G0" fmla="+- 21584 0 0"/>
                    <a:gd name="G1" fmla="+- 21468 0 0"/>
                    <a:gd name="G2" fmla="+- 21600 0 0"/>
                    <a:gd name="T0" fmla="*/ 0 w 21584"/>
                    <a:gd name="T1" fmla="*/ 20627 h 21468"/>
                    <a:gd name="T2" fmla="*/ 19199 w 21584"/>
                    <a:gd name="T3" fmla="*/ 0 h 21468"/>
                    <a:gd name="T4" fmla="*/ 21584 w 21584"/>
                    <a:gd name="T5" fmla="*/ 21468 h 21468"/>
                  </a:gdLst>
                  <a:ahLst/>
                  <a:cxnLst>
                    <a:cxn ang="0">
                      <a:pos x="T0" y="T1"/>
                    </a:cxn>
                    <a:cxn ang="0">
                      <a:pos x="T2" y="T3"/>
                    </a:cxn>
                    <a:cxn ang="0">
                      <a:pos x="T4" y="T5"/>
                    </a:cxn>
                  </a:cxnLst>
                  <a:rect l="0" t="0" r="r" b="b"/>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close/>
                    </a:path>
                  </a:pathLst>
                </a:custGeom>
                <a:noFill/>
                <a:ln w="11113">
                  <a:solidFill>
                    <a:srgbClr val="000000"/>
                  </a:solidFill>
                  <a:round/>
                  <a:headEnd/>
                  <a:tailEnd/>
                </a:ln>
              </p:spPr>
              <p:txBody>
                <a:bodyPr/>
                <a:lstStyle/>
                <a:p>
                  <a:endParaRPr lang="zh-CN" altLang="en-US"/>
                </a:p>
              </p:txBody>
            </p:sp>
          </p:grpSp>
          <p:sp>
            <p:nvSpPr>
              <p:cNvPr id="27657" name="Rectangle 9"/>
              <p:cNvSpPr>
                <a:spLocks noChangeArrowheads="1"/>
              </p:cNvSpPr>
              <p:nvPr/>
            </p:nvSpPr>
            <p:spPr bwMode="auto">
              <a:xfrm>
                <a:off x="1958" y="2738"/>
                <a:ext cx="239" cy="45"/>
              </a:xfrm>
              <a:prstGeom prst="rect">
                <a:avLst/>
              </a:prstGeom>
              <a:solidFill>
                <a:srgbClr val="FFFFFF"/>
              </a:solidFill>
              <a:ln w="11113">
                <a:solidFill>
                  <a:srgbClr val="000000"/>
                </a:solidFill>
                <a:miter lim="800000"/>
                <a:headEnd/>
                <a:tailEnd/>
              </a:ln>
            </p:spPr>
            <p:txBody>
              <a:bodyPr/>
              <a:lstStyle/>
              <a:p>
                <a:endParaRPr lang="zh-CN" altLang="en-US"/>
              </a:p>
            </p:txBody>
          </p:sp>
          <p:sp>
            <p:nvSpPr>
              <p:cNvPr id="27658" name="Freeform 10"/>
              <p:cNvSpPr>
                <a:spLocks/>
              </p:cNvSpPr>
              <p:nvPr/>
            </p:nvSpPr>
            <p:spPr bwMode="auto">
              <a:xfrm>
                <a:off x="1937" y="2055"/>
                <a:ext cx="283" cy="704"/>
              </a:xfrm>
              <a:custGeom>
                <a:avLst/>
                <a:gdLst/>
                <a:ahLst/>
                <a:cxnLst>
                  <a:cxn ang="0">
                    <a:pos x="26" y="484"/>
                  </a:cxn>
                  <a:cxn ang="0">
                    <a:pos x="15" y="903"/>
                  </a:cxn>
                  <a:cxn ang="0">
                    <a:pos x="0" y="1408"/>
                  </a:cxn>
                  <a:cxn ang="0">
                    <a:pos x="543" y="1403"/>
                  </a:cxn>
                  <a:cxn ang="0">
                    <a:pos x="548" y="873"/>
                  </a:cxn>
                  <a:cxn ang="0">
                    <a:pos x="547" y="599"/>
                  </a:cxn>
                  <a:cxn ang="0">
                    <a:pos x="566" y="314"/>
                  </a:cxn>
                  <a:cxn ang="0">
                    <a:pos x="560" y="247"/>
                  </a:cxn>
                  <a:cxn ang="0">
                    <a:pos x="555" y="200"/>
                  </a:cxn>
                  <a:cxn ang="0">
                    <a:pos x="545" y="151"/>
                  </a:cxn>
                  <a:cxn ang="0">
                    <a:pos x="534" y="120"/>
                  </a:cxn>
                  <a:cxn ang="0">
                    <a:pos x="515" y="85"/>
                  </a:cxn>
                  <a:cxn ang="0">
                    <a:pos x="496" y="62"/>
                  </a:cxn>
                  <a:cxn ang="0">
                    <a:pos x="463" y="40"/>
                  </a:cxn>
                  <a:cxn ang="0">
                    <a:pos x="423" y="19"/>
                  </a:cxn>
                  <a:cxn ang="0">
                    <a:pos x="380" y="7"/>
                  </a:cxn>
                  <a:cxn ang="0">
                    <a:pos x="331" y="2"/>
                  </a:cxn>
                  <a:cxn ang="0">
                    <a:pos x="291" y="0"/>
                  </a:cxn>
                  <a:cxn ang="0">
                    <a:pos x="243" y="9"/>
                  </a:cxn>
                  <a:cxn ang="0">
                    <a:pos x="196" y="24"/>
                  </a:cxn>
                  <a:cxn ang="0">
                    <a:pos x="168" y="42"/>
                  </a:cxn>
                  <a:cxn ang="0">
                    <a:pos x="135" y="66"/>
                  </a:cxn>
                  <a:cxn ang="0">
                    <a:pos x="111" y="95"/>
                  </a:cxn>
                  <a:cxn ang="0">
                    <a:pos x="85" y="139"/>
                  </a:cxn>
                  <a:cxn ang="0">
                    <a:pos x="66" y="187"/>
                  </a:cxn>
                  <a:cxn ang="0">
                    <a:pos x="48" y="267"/>
                  </a:cxn>
                  <a:cxn ang="0">
                    <a:pos x="26" y="484"/>
                  </a:cxn>
                </a:cxnLst>
                <a:rect l="0" t="0" r="r" b="b"/>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solidFill>
              <a:ln w="11113">
                <a:solidFill>
                  <a:srgbClr val="000000"/>
                </a:solidFill>
                <a:prstDash val="solid"/>
                <a:round/>
                <a:headEnd/>
                <a:tailEnd/>
              </a:ln>
            </p:spPr>
            <p:txBody>
              <a:bodyPr/>
              <a:lstStyle/>
              <a:p>
                <a:endParaRPr lang="zh-CN" altLang="en-US"/>
              </a:p>
            </p:txBody>
          </p:sp>
        </p:grpSp>
        <p:grpSp>
          <p:nvGrpSpPr>
            <p:cNvPr id="5" name="Group 11"/>
            <p:cNvGrpSpPr>
              <a:grpSpLocks/>
            </p:cNvGrpSpPr>
            <p:nvPr/>
          </p:nvGrpSpPr>
          <p:grpSpPr bwMode="auto">
            <a:xfrm flipH="1">
              <a:off x="2988" y="3981"/>
              <a:ext cx="593" cy="111"/>
              <a:chOff x="1503" y="3399"/>
              <a:chExt cx="719" cy="138"/>
            </a:xfrm>
          </p:grpSpPr>
          <p:sp>
            <p:nvSpPr>
              <p:cNvPr id="27660" name="Freeform 12"/>
              <p:cNvSpPr>
                <a:spLocks/>
              </p:cNvSpPr>
              <p:nvPr/>
            </p:nvSpPr>
            <p:spPr bwMode="auto">
              <a:xfrm>
                <a:off x="1766" y="3399"/>
                <a:ext cx="456" cy="115"/>
              </a:xfrm>
              <a:custGeom>
                <a:avLst/>
                <a:gdLst/>
                <a:ahLst/>
                <a:cxnLst>
                  <a:cxn ang="0">
                    <a:pos x="0" y="42"/>
                  </a:cxn>
                  <a:cxn ang="0">
                    <a:pos x="0" y="179"/>
                  </a:cxn>
                  <a:cxn ang="0">
                    <a:pos x="245" y="179"/>
                  </a:cxn>
                  <a:cxn ang="0">
                    <a:pos x="252" y="151"/>
                  </a:cxn>
                  <a:cxn ang="0">
                    <a:pos x="300" y="179"/>
                  </a:cxn>
                  <a:cxn ang="0">
                    <a:pos x="391" y="203"/>
                  </a:cxn>
                  <a:cxn ang="0">
                    <a:pos x="503" y="224"/>
                  </a:cxn>
                  <a:cxn ang="0">
                    <a:pos x="597" y="229"/>
                  </a:cxn>
                  <a:cxn ang="0">
                    <a:pos x="686" y="224"/>
                  </a:cxn>
                  <a:cxn ang="0">
                    <a:pos x="816" y="214"/>
                  </a:cxn>
                  <a:cxn ang="0">
                    <a:pos x="863" y="208"/>
                  </a:cxn>
                  <a:cxn ang="0">
                    <a:pos x="913" y="194"/>
                  </a:cxn>
                  <a:cxn ang="0">
                    <a:pos x="913" y="158"/>
                  </a:cxn>
                  <a:cxn ang="0">
                    <a:pos x="908" y="141"/>
                  </a:cxn>
                  <a:cxn ang="0">
                    <a:pos x="892" y="120"/>
                  </a:cxn>
                  <a:cxn ang="0">
                    <a:pos x="873" y="106"/>
                  </a:cxn>
                  <a:cxn ang="0">
                    <a:pos x="847" y="92"/>
                  </a:cxn>
                  <a:cxn ang="0">
                    <a:pos x="802" y="71"/>
                  </a:cxn>
                  <a:cxn ang="0">
                    <a:pos x="755" y="54"/>
                  </a:cxn>
                  <a:cxn ang="0">
                    <a:pos x="705" y="38"/>
                  </a:cxn>
                  <a:cxn ang="0">
                    <a:pos x="651" y="26"/>
                  </a:cxn>
                  <a:cxn ang="0">
                    <a:pos x="469" y="0"/>
                  </a:cxn>
                  <a:cxn ang="0">
                    <a:pos x="0" y="42"/>
                  </a:cxn>
                </a:cxnLst>
                <a:rect l="0" t="0" r="r" b="b"/>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solidFill>
              <a:ln w="11113">
                <a:solidFill>
                  <a:srgbClr val="000000"/>
                </a:solidFill>
                <a:prstDash val="solid"/>
                <a:round/>
                <a:headEnd/>
                <a:tailEnd/>
              </a:ln>
            </p:spPr>
            <p:txBody>
              <a:bodyPr/>
              <a:lstStyle/>
              <a:p>
                <a:endParaRPr lang="zh-CN" altLang="en-US"/>
              </a:p>
            </p:txBody>
          </p:sp>
          <p:sp>
            <p:nvSpPr>
              <p:cNvPr id="27661" name="Freeform 13"/>
              <p:cNvSpPr>
                <a:spLocks/>
              </p:cNvSpPr>
              <p:nvPr/>
            </p:nvSpPr>
            <p:spPr bwMode="auto">
              <a:xfrm>
                <a:off x="1503" y="3426"/>
                <a:ext cx="456" cy="111"/>
              </a:xfrm>
              <a:custGeom>
                <a:avLst/>
                <a:gdLst/>
                <a:ahLst/>
                <a:cxnLst>
                  <a:cxn ang="0">
                    <a:pos x="0" y="43"/>
                  </a:cxn>
                  <a:cxn ang="0">
                    <a:pos x="0" y="179"/>
                  </a:cxn>
                  <a:cxn ang="0">
                    <a:pos x="243" y="179"/>
                  </a:cxn>
                  <a:cxn ang="0">
                    <a:pos x="248" y="151"/>
                  </a:cxn>
                  <a:cxn ang="0">
                    <a:pos x="299" y="179"/>
                  </a:cxn>
                  <a:cxn ang="0">
                    <a:pos x="406" y="196"/>
                  </a:cxn>
                  <a:cxn ang="0">
                    <a:pos x="537" y="212"/>
                  </a:cxn>
                  <a:cxn ang="0">
                    <a:pos x="677" y="222"/>
                  </a:cxn>
                  <a:cxn ang="0">
                    <a:pos x="802" y="222"/>
                  </a:cxn>
                  <a:cxn ang="0">
                    <a:pos x="865" y="206"/>
                  </a:cxn>
                  <a:cxn ang="0">
                    <a:pos x="913" y="194"/>
                  </a:cxn>
                  <a:cxn ang="0">
                    <a:pos x="913" y="160"/>
                  </a:cxn>
                  <a:cxn ang="0">
                    <a:pos x="908" y="140"/>
                  </a:cxn>
                  <a:cxn ang="0">
                    <a:pos x="892" y="121"/>
                  </a:cxn>
                  <a:cxn ang="0">
                    <a:pos x="873" y="106"/>
                  </a:cxn>
                  <a:cxn ang="0">
                    <a:pos x="847" y="92"/>
                  </a:cxn>
                  <a:cxn ang="0">
                    <a:pos x="802" y="71"/>
                  </a:cxn>
                  <a:cxn ang="0">
                    <a:pos x="755" y="54"/>
                  </a:cxn>
                  <a:cxn ang="0">
                    <a:pos x="705" y="40"/>
                  </a:cxn>
                  <a:cxn ang="0">
                    <a:pos x="651" y="26"/>
                  </a:cxn>
                  <a:cxn ang="0">
                    <a:pos x="467" y="0"/>
                  </a:cxn>
                  <a:cxn ang="0">
                    <a:pos x="0" y="43"/>
                  </a:cxn>
                </a:cxnLst>
                <a:rect l="0" t="0" r="r" b="b"/>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solidFill>
              <a:ln w="11113">
                <a:solidFill>
                  <a:srgbClr val="000000"/>
                </a:solidFill>
                <a:prstDash val="solid"/>
                <a:round/>
                <a:headEnd/>
                <a:tailEnd/>
              </a:ln>
            </p:spPr>
            <p:txBody>
              <a:bodyPr/>
              <a:lstStyle/>
              <a:p>
                <a:endParaRPr lang="zh-CN" altLang="en-US"/>
              </a:p>
            </p:txBody>
          </p:sp>
        </p:grpSp>
        <p:sp>
          <p:nvSpPr>
            <p:cNvPr id="27662" name="Freeform 14"/>
            <p:cNvSpPr>
              <a:spLocks/>
            </p:cNvSpPr>
            <p:nvPr/>
          </p:nvSpPr>
          <p:spPr bwMode="auto">
            <a:xfrm flipH="1">
              <a:off x="3082" y="3427"/>
              <a:ext cx="352" cy="568"/>
            </a:xfrm>
            <a:custGeom>
              <a:avLst/>
              <a:gdLst/>
              <a:ahLst/>
              <a:cxnLst>
                <a:cxn ang="0">
                  <a:pos x="583" y="0"/>
                </a:cxn>
                <a:cxn ang="0">
                  <a:pos x="809" y="555"/>
                </a:cxn>
                <a:cxn ang="0">
                  <a:pos x="826" y="597"/>
                </a:cxn>
                <a:cxn ang="0">
                  <a:pos x="842" y="646"/>
                </a:cxn>
                <a:cxn ang="0">
                  <a:pos x="852" y="717"/>
                </a:cxn>
                <a:cxn ang="0">
                  <a:pos x="842" y="781"/>
                </a:cxn>
                <a:cxn ang="0">
                  <a:pos x="765" y="1010"/>
                </a:cxn>
                <a:cxn ang="0">
                  <a:pos x="737" y="1081"/>
                </a:cxn>
                <a:cxn ang="0">
                  <a:pos x="722" y="1153"/>
                </a:cxn>
                <a:cxn ang="0">
                  <a:pos x="755" y="1196"/>
                </a:cxn>
                <a:cxn ang="0">
                  <a:pos x="760" y="1229"/>
                </a:cxn>
                <a:cxn ang="0">
                  <a:pos x="727" y="1260"/>
                </a:cxn>
                <a:cxn ang="0">
                  <a:pos x="689" y="1304"/>
                </a:cxn>
                <a:cxn ang="0">
                  <a:pos x="727" y="1342"/>
                </a:cxn>
                <a:cxn ang="0">
                  <a:pos x="765" y="1411"/>
                </a:cxn>
                <a:cxn ang="0">
                  <a:pos x="158" y="1401"/>
                </a:cxn>
                <a:cxn ang="0">
                  <a:pos x="130" y="1250"/>
                </a:cxn>
                <a:cxn ang="0">
                  <a:pos x="152" y="1120"/>
                </a:cxn>
                <a:cxn ang="0">
                  <a:pos x="206" y="1000"/>
                </a:cxn>
                <a:cxn ang="0">
                  <a:pos x="239" y="934"/>
                </a:cxn>
                <a:cxn ang="0">
                  <a:pos x="387" y="738"/>
                </a:cxn>
                <a:cxn ang="0">
                  <a:pos x="343" y="640"/>
                </a:cxn>
                <a:cxn ang="0">
                  <a:pos x="0" y="15"/>
                </a:cxn>
                <a:cxn ang="0">
                  <a:pos x="583" y="0"/>
                </a:cxn>
              </a:cxnLst>
              <a:rect l="0" t="0" r="r" b="b"/>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27663" name="Freeform 15"/>
            <p:cNvSpPr>
              <a:spLocks/>
            </p:cNvSpPr>
            <p:nvPr/>
          </p:nvSpPr>
          <p:spPr bwMode="auto">
            <a:xfrm flipH="1">
              <a:off x="3218" y="3397"/>
              <a:ext cx="406" cy="629"/>
            </a:xfrm>
            <a:custGeom>
              <a:avLst/>
              <a:gdLst/>
              <a:ahLst/>
              <a:cxnLst>
                <a:cxn ang="0">
                  <a:pos x="0" y="54"/>
                </a:cxn>
                <a:cxn ang="0">
                  <a:pos x="78" y="322"/>
                </a:cxn>
                <a:cxn ang="0">
                  <a:pos x="99" y="388"/>
                </a:cxn>
                <a:cxn ang="0">
                  <a:pos x="123" y="445"/>
                </a:cxn>
                <a:cxn ang="0">
                  <a:pos x="147" y="497"/>
                </a:cxn>
                <a:cxn ang="0">
                  <a:pos x="182" y="561"/>
                </a:cxn>
                <a:cxn ang="0">
                  <a:pos x="210" y="601"/>
                </a:cxn>
                <a:cxn ang="0">
                  <a:pos x="238" y="638"/>
                </a:cxn>
                <a:cxn ang="0">
                  <a:pos x="291" y="695"/>
                </a:cxn>
                <a:cxn ang="0">
                  <a:pos x="345" y="756"/>
                </a:cxn>
                <a:cxn ang="0">
                  <a:pos x="389" y="782"/>
                </a:cxn>
                <a:cxn ang="0">
                  <a:pos x="335" y="815"/>
                </a:cxn>
                <a:cxn ang="0">
                  <a:pos x="378" y="891"/>
                </a:cxn>
                <a:cxn ang="0">
                  <a:pos x="291" y="1011"/>
                </a:cxn>
                <a:cxn ang="0">
                  <a:pos x="225" y="1072"/>
                </a:cxn>
                <a:cxn ang="0">
                  <a:pos x="199" y="1099"/>
                </a:cxn>
                <a:cxn ang="0">
                  <a:pos x="177" y="1136"/>
                </a:cxn>
                <a:cxn ang="0">
                  <a:pos x="156" y="1174"/>
                </a:cxn>
                <a:cxn ang="0">
                  <a:pos x="140" y="1207"/>
                </a:cxn>
                <a:cxn ang="0">
                  <a:pos x="126" y="1237"/>
                </a:cxn>
                <a:cxn ang="0">
                  <a:pos x="113" y="1275"/>
                </a:cxn>
                <a:cxn ang="0">
                  <a:pos x="102" y="1325"/>
                </a:cxn>
                <a:cxn ang="0">
                  <a:pos x="97" y="1389"/>
                </a:cxn>
                <a:cxn ang="0">
                  <a:pos x="97" y="1455"/>
                </a:cxn>
                <a:cxn ang="0">
                  <a:pos x="100" y="1565"/>
                </a:cxn>
                <a:cxn ang="0">
                  <a:pos x="750" y="1535"/>
                </a:cxn>
                <a:cxn ang="0">
                  <a:pos x="713" y="1495"/>
                </a:cxn>
                <a:cxn ang="0">
                  <a:pos x="706" y="1464"/>
                </a:cxn>
                <a:cxn ang="0">
                  <a:pos x="703" y="1442"/>
                </a:cxn>
                <a:cxn ang="0">
                  <a:pos x="727" y="1349"/>
                </a:cxn>
                <a:cxn ang="0">
                  <a:pos x="661" y="1343"/>
                </a:cxn>
                <a:cxn ang="0">
                  <a:pos x="737" y="1284"/>
                </a:cxn>
                <a:cxn ang="0">
                  <a:pos x="954" y="967"/>
                </a:cxn>
                <a:cxn ang="0">
                  <a:pos x="968" y="936"/>
                </a:cxn>
                <a:cxn ang="0">
                  <a:pos x="977" y="901"/>
                </a:cxn>
                <a:cxn ang="0">
                  <a:pos x="982" y="865"/>
                </a:cxn>
                <a:cxn ang="0">
                  <a:pos x="982" y="825"/>
                </a:cxn>
                <a:cxn ang="0">
                  <a:pos x="975" y="790"/>
                </a:cxn>
                <a:cxn ang="0">
                  <a:pos x="967" y="756"/>
                </a:cxn>
                <a:cxn ang="0">
                  <a:pos x="944" y="705"/>
                </a:cxn>
                <a:cxn ang="0">
                  <a:pos x="835" y="467"/>
                </a:cxn>
                <a:cxn ang="0">
                  <a:pos x="633" y="0"/>
                </a:cxn>
                <a:cxn ang="0">
                  <a:pos x="0" y="54"/>
                </a:cxn>
              </a:cxnLst>
              <a:rect l="0" t="0" r="r" b="b"/>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27664" name="Freeform 16"/>
            <p:cNvSpPr>
              <a:spLocks/>
            </p:cNvSpPr>
            <p:nvPr/>
          </p:nvSpPr>
          <p:spPr bwMode="auto">
            <a:xfrm flipH="1">
              <a:off x="3000" y="2918"/>
              <a:ext cx="147" cy="492"/>
            </a:xfrm>
            <a:custGeom>
              <a:avLst/>
              <a:gdLst/>
              <a:ahLst/>
              <a:cxnLst>
                <a:cxn ang="0">
                  <a:pos x="255" y="81"/>
                </a:cxn>
                <a:cxn ang="0">
                  <a:pos x="276" y="113"/>
                </a:cxn>
                <a:cxn ang="0">
                  <a:pos x="300" y="151"/>
                </a:cxn>
                <a:cxn ang="0">
                  <a:pos x="321" y="196"/>
                </a:cxn>
                <a:cxn ang="0">
                  <a:pos x="338" y="246"/>
                </a:cxn>
                <a:cxn ang="0">
                  <a:pos x="349" y="295"/>
                </a:cxn>
                <a:cxn ang="0">
                  <a:pos x="354" y="349"/>
                </a:cxn>
                <a:cxn ang="0">
                  <a:pos x="357" y="403"/>
                </a:cxn>
                <a:cxn ang="0">
                  <a:pos x="354" y="491"/>
                </a:cxn>
                <a:cxn ang="0">
                  <a:pos x="347" y="557"/>
                </a:cxn>
                <a:cxn ang="0">
                  <a:pos x="333" y="635"/>
                </a:cxn>
                <a:cxn ang="0">
                  <a:pos x="321" y="684"/>
                </a:cxn>
                <a:cxn ang="0">
                  <a:pos x="305" y="755"/>
                </a:cxn>
                <a:cxn ang="0">
                  <a:pos x="288" y="816"/>
                </a:cxn>
                <a:cxn ang="0">
                  <a:pos x="271" y="865"/>
                </a:cxn>
                <a:cxn ang="0">
                  <a:pos x="253" y="910"/>
                </a:cxn>
                <a:cxn ang="0">
                  <a:pos x="232" y="955"/>
                </a:cxn>
                <a:cxn ang="0">
                  <a:pos x="210" y="997"/>
                </a:cxn>
                <a:cxn ang="0">
                  <a:pos x="184" y="1040"/>
                </a:cxn>
                <a:cxn ang="0">
                  <a:pos x="158" y="1075"/>
                </a:cxn>
                <a:cxn ang="0">
                  <a:pos x="132" y="1109"/>
                </a:cxn>
                <a:cxn ang="0">
                  <a:pos x="97" y="1148"/>
                </a:cxn>
                <a:cxn ang="0">
                  <a:pos x="64" y="1174"/>
                </a:cxn>
                <a:cxn ang="0">
                  <a:pos x="0" y="1222"/>
                </a:cxn>
                <a:cxn ang="0">
                  <a:pos x="0" y="0"/>
                </a:cxn>
                <a:cxn ang="0">
                  <a:pos x="208" y="15"/>
                </a:cxn>
                <a:cxn ang="0">
                  <a:pos x="255" y="81"/>
                </a:cxn>
              </a:cxnLst>
              <a:rect l="0" t="0" r="r" b="b"/>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6" name="Group 17"/>
            <p:cNvGrpSpPr>
              <a:grpSpLocks/>
            </p:cNvGrpSpPr>
            <p:nvPr/>
          </p:nvGrpSpPr>
          <p:grpSpPr bwMode="auto">
            <a:xfrm flipH="1">
              <a:off x="2990" y="2913"/>
              <a:ext cx="73" cy="514"/>
              <a:chOff x="2131" y="2072"/>
              <a:chExt cx="89" cy="639"/>
            </a:xfrm>
          </p:grpSpPr>
          <p:sp>
            <p:nvSpPr>
              <p:cNvPr id="27666" name="Freeform 18"/>
              <p:cNvSpPr>
                <a:spLocks/>
              </p:cNvSpPr>
              <p:nvPr/>
            </p:nvSpPr>
            <p:spPr bwMode="auto">
              <a:xfrm>
                <a:off x="2139" y="2117"/>
                <a:ext cx="81" cy="594"/>
              </a:xfrm>
              <a:custGeom>
                <a:avLst/>
                <a:gdLst/>
                <a:ahLst/>
                <a:cxnLst>
                  <a:cxn ang="0">
                    <a:pos x="0" y="0"/>
                  </a:cxn>
                  <a:cxn ang="0">
                    <a:pos x="38" y="19"/>
                  </a:cxn>
                  <a:cxn ang="0">
                    <a:pos x="65" y="57"/>
                  </a:cxn>
                  <a:cxn ang="0">
                    <a:pos x="81" y="82"/>
                  </a:cxn>
                  <a:cxn ang="0">
                    <a:pos x="93" y="102"/>
                  </a:cxn>
                  <a:cxn ang="0">
                    <a:pos x="109" y="132"/>
                  </a:cxn>
                  <a:cxn ang="0">
                    <a:pos x="123" y="170"/>
                  </a:cxn>
                  <a:cxn ang="0">
                    <a:pos x="137" y="214"/>
                  </a:cxn>
                  <a:cxn ang="0">
                    <a:pos x="151" y="271"/>
                  </a:cxn>
                  <a:cxn ang="0">
                    <a:pos x="156" y="316"/>
                  </a:cxn>
                  <a:cxn ang="0">
                    <a:pos x="163" y="370"/>
                  </a:cxn>
                  <a:cxn ang="0">
                    <a:pos x="161" y="438"/>
                  </a:cxn>
                  <a:cxn ang="0">
                    <a:pos x="154" y="540"/>
                  </a:cxn>
                  <a:cxn ang="0">
                    <a:pos x="142" y="629"/>
                  </a:cxn>
                  <a:cxn ang="0">
                    <a:pos x="93" y="1068"/>
                  </a:cxn>
                  <a:cxn ang="0">
                    <a:pos x="45" y="1188"/>
                  </a:cxn>
                  <a:cxn ang="0">
                    <a:pos x="12" y="1024"/>
                  </a:cxn>
                  <a:cxn ang="0">
                    <a:pos x="32" y="851"/>
                  </a:cxn>
                  <a:cxn ang="0">
                    <a:pos x="48" y="736"/>
                  </a:cxn>
                  <a:cxn ang="0">
                    <a:pos x="57" y="646"/>
                  </a:cxn>
                  <a:cxn ang="0">
                    <a:pos x="64" y="554"/>
                  </a:cxn>
                  <a:cxn ang="0">
                    <a:pos x="71" y="460"/>
                  </a:cxn>
                  <a:cxn ang="0">
                    <a:pos x="72" y="406"/>
                  </a:cxn>
                  <a:cxn ang="0">
                    <a:pos x="71" y="358"/>
                  </a:cxn>
                  <a:cxn ang="0">
                    <a:pos x="65" y="309"/>
                  </a:cxn>
                  <a:cxn ang="0">
                    <a:pos x="53" y="215"/>
                  </a:cxn>
                  <a:cxn ang="0">
                    <a:pos x="48" y="182"/>
                  </a:cxn>
                  <a:cxn ang="0">
                    <a:pos x="41" y="144"/>
                  </a:cxn>
                  <a:cxn ang="0">
                    <a:pos x="34" y="106"/>
                  </a:cxn>
                  <a:cxn ang="0">
                    <a:pos x="0" y="0"/>
                  </a:cxn>
                </a:cxnLst>
                <a:rect l="0" t="0" r="r" b="b"/>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solidFill>
              <a:ln w="11113">
                <a:solidFill>
                  <a:srgbClr val="000000"/>
                </a:solidFill>
                <a:prstDash val="solid"/>
                <a:round/>
                <a:headEnd/>
                <a:tailEnd/>
              </a:ln>
            </p:spPr>
            <p:txBody>
              <a:bodyPr/>
              <a:lstStyle/>
              <a:p>
                <a:endParaRPr lang="zh-CN" altLang="en-US"/>
              </a:p>
            </p:txBody>
          </p:sp>
          <p:sp>
            <p:nvSpPr>
              <p:cNvPr id="27667" name="Arc 19"/>
              <p:cNvSpPr>
                <a:spLocks/>
              </p:cNvSpPr>
              <p:nvPr/>
            </p:nvSpPr>
            <p:spPr bwMode="auto">
              <a:xfrm>
                <a:off x="2131" y="2072"/>
                <a:ext cx="29" cy="58"/>
              </a:xfrm>
              <a:custGeom>
                <a:avLst/>
                <a:gdLst>
                  <a:gd name="G0" fmla="+- 707 0 0"/>
                  <a:gd name="G1" fmla="+- 21600 0 0"/>
                  <a:gd name="G2" fmla="+- 21600 0 0"/>
                  <a:gd name="T0" fmla="*/ 0 w 22307"/>
                  <a:gd name="T1" fmla="*/ 12 h 29828"/>
                  <a:gd name="T2" fmla="*/ 20678 w 22307"/>
                  <a:gd name="T3" fmla="*/ 29828 h 29828"/>
                  <a:gd name="T4" fmla="*/ 707 w 22307"/>
                  <a:gd name="T5" fmla="*/ 21600 h 29828"/>
                </a:gdLst>
                <a:ahLst/>
                <a:cxnLst>
                  <a:cxn ang="0">
                    <a:pos x="T0" y="T1"/>
                  </a:cxn>
                  <a:cxn ang="0">
                    <a:pos x="T2" y="T3"/>
                  </a:cxn>
                  <a:cxn ang="0">
                    <a:pos x="T4" y="T5"/>
                  </a:cxn>
                </a:cxnLst>
                <a:rect l="0" t="0" r="r" b="b"/>
                <a:pathLst>
                  <a:path w="22307" h="29828" fill="none" extrusionOk="0">
                    <a:moveTo>
                      <a:pt x="-1" y="11"/>
                    </a:moveTo>
                    <a:cubicBezTo>
                      <a:pt x="235" y="3"/>
                      <a:pt x="471" y="-1"/>
                      <a:pt x="707" y="0"/>
                    </a:cubicBezTo>
                    <a:cubicBezTo>
                      <a:pt x="12636" y="0"/>
                      <a:pt x="22307" y="9670"/>
                      <a:pt x="22307" y="21600"/>
                    </a:cubicBezTo>
                    <a:cubicBezTo>
                      <a:pt x="22307" y="24422"/>
                      <a:pt x="21753" y="27218"/>
                      <a:pt x="20678" y="29828"/>
                    </a:cubicBezTo>
                  </a:path>
                  <a:path w="22307" h="29828" stroke="0" extrusionOk="0">
                    <a:moveTo>
                      <a:pt x="-1" y="11"/>
                    </a:moveTo>
                    <a:cubicBezTo>
                      <a:pt x="235" y="3"/>
                      <a:pt x="471" y="-1"/>
                      <a:pt x="707" y="0"/>
                    </a:cubicBezTo>
                    <a:cubicBezTo>
                      <a:pt x="12636" y="0"/>
                      <a:pt x="22307" y="9670"/>
                      <a:pt x="22307" y="21600"/>
                    </a:cubicBezTo>
                    <a:cubicBezTo>
                      <a:pt x="22307" y="24422"/>
                      <a:pt x="21753" y="27218"/>
                      <a:pt x="20678" y="29828"/>
                    </a:cubicBezTo>
                    <a:lnTo>
                      <a:pt x="707" y="21600"/>
                    </a:lnTo>
                    <a:close/>
                  </a:path>
                </a:pathLst>
              </a:custGeom>
              <a:solidFill>
                <a:srgbClr val="0000E0"/>
              </a:solidFill>
              <a:ln w="11113">
                <a:solidFill>
                  <a:srgbClr val="000000"/>
                </a:solidFill>
                <a:round/>
                <a:headEnd/>
                <a:tailEnd/>
              </a:ln>
            </p:spPr>
            <p:txBody>
              <a:bodyPr/>
              <a:lstStyle/>
              <a:p>
                <a:endParaRPr lang="zh-CN" altLang="en-US"/>
              </a:p>
            </p:txBody>
          </p:sp>
        </p:grpSp>
        <p:sp>
          <p:nvSpPr>
            <p:cNvPr id="27668" name="Freeform 20"/>
            <p:cNvSpPr>
              <a:spLocks/>
            </p:cNvSpPr>
            <p:nvPr/>
          </p:nvSpPr>
          <p:spPr bwMode="auto">
            <a:xfrm flipH="1">
              <a:off x="3024" y="2784"/>
              <a:ext cx="694" cy="740"/>
            </a:xfrm>
            <a:custGeom>
              <a:avLst/>
              <a:gdLst/>
              <a:ahLst/>
              <a:cxnLst>
                <a:cxn ang="0">
                  <a:pos x="1307" y="0"/>
                </a:cxn>
                <a:cxn ang="0">
                  <a:pos x="1228" y="12"/>
                </a:cxn>
                <a:cxn ang="0">
                  <a:pos x="1151" y="45"/>
                </a:cxn>
                <a:cxn ang="0">
                  <a:pos x="1071" y="101"/>
                </a:cxn>
                <a:cxn ang="0">
                  <a:pos x="988" y="186"/>
                </a:cxn>
                <a:cxn ang="0">
                  <a:pos x="705" y="512"/>
                </a:cxn>
                <a:cxn ang="0">
                  <a:pos x="446" y="738"/>
                </a:cxn>
                <a:cxn ang="0">
                  <a:pos x="146" y="952"/>
                </a:cxn>
                <a:cxn ang="0">
                  <a:pos x="0" y="1151"/>
                </a:cxn>
                <a:cxn ang="0">
                  <a:pos x="9" y="1321"/>
                </a:cxn>
                <a:cxn ang="0">
                  <a:pos x="33" y="1452"/>
                </a:cxn>
                <a:cxn ang="0">
                  <a:pos x="75" y="1554"/>
                </a:cxn>
                <a:cxn ang="0">
                  <a:pos x="144" y="1653"/>
                </a:cxn>
                <a:cxn ang="0">
                  <a:pos x="236" y="1723"/>
                </a:cxn>
                <a:cxn ang="0">
                  <a:pos x="358" y="1782"/>
                </a:cxn>
                <a:cxn ang="0">
                  <a:pos x="507" y="1823"/>
                </a:cxn>
                <a:cxn ang="0">
                  <a:pos x="650" y="1839"/>
                </a:cxn>
                <a:cxn ang="0">
                  <a:pos x="783" y="1827"/>
                </a:cxn>
                <a:cxn ang="0">
                  <a:pos x="903" y="1799"/>
                </a:cxn>
                <a:cxn ang="0">
                  <a:pos x="1141" y="1700"/>
                </a:cxn>
                <a:cxn ang="0">
                  <a:pos x="1432" y="1532"/>
                </a:cxn>
                <a:cxn ang="0">
                  <a:pos x="1521" y="1429"/>
                </a:cxn>
                <a:cxn ang="0">
                  <a:pos x="1609" y="1276"/>
                </a:cxn>
                <a:cxn ang="0">
                  <a:pos x="1660" y="1136"/>
                </a:cxn>
                <a:cxn ang="0">
                  <a:pos x="1682" y="995"/>
                </a:cxn>
                <a:cxn ang="0">
                  <a:pos x="1684" y="860"/>
                </a:cxn>
                <a:cxn ang="0">
                  <a:pos x="1679" y="703"/>
                </a:cxn>
                <a:cxn ang="0">
                  <a:pos x="1665" y="570"/>
                </a:cxn>
                <a:cxn ang="0">
                  <a:pos x="1648" y="469"/>
                </a:cxn>
                <a:cxn ang="0">
                  <a:pos x="1620" y="389"/>
                </a:cxn>
                <a:cxn ang="0">
                  <a:pos x="1571" y="309"/>
                </a:cxn>
                <a:cxn ang="0">
                  <a:pos x="1516" y="229"/>
                </a:cxn>
              </a:cxnLst>
              <a:rect l="0" t="0" r="r" b="b"/>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27669" name="Freeform 21"/>
            <p:cNvSpPr>
              <a:spLocks/>
            </p:cNvSpPr>
            <p:nvPr/>
          </p:nvSpPr>
          <p:spPr bwMode="auto">
            <a:xfrm flipH="1">
              <a:off x="3046" y="2795"/>
              <a:ext cx="148" cy="609"/>
            </a:xfrm>
            <a:custGeom>
              <a:avLst/>
              <a:gdLst/>
              <a:ahLst/>
              <a:cxnLst>
                <a:cxn ang="0">
                  <a:pos x="0" y="0"/>
                </a:cxn>
                <a:cxn ang="0">
                  <a:pos x="68" y="179"/>
                </a:cxn>
                <a:cxn ang="0">
                  <a:pos x="117" y="330"/>
                </a:cxn>
                <a:cxn ang="0">
                  <a:pos x="134" y="429"/>
                </a:cxn>
                <a:cxn ang="0">
                  <a:pos x="243" y="407"/>
                </a:cxn>
                <a:cxn ang="0">
                  <a:pos x="177" y="570"/>
                </a:cxn>
                <a:cxn ang="0">
                  <a:pos x="214" y="596"/>
                </a:cxn>
                <a:cxn ang="0">
                  <a:pos x="242" y="636"/>
                </a:cxn>
                <a:cxn ang="0">
                  <a:pos x="257" y="692"/>
                </a:cxn>
                <a:cxn ang="0">
                  <a:pos x="268" y="785"/>
                </a:cxn>
                <a:cxn ang="0">
                  <a:pos x="274" y="902"/>
                </a:cxn>
                <a:cxn ang="0">
                  <a:pos x="276" y="956"/>
                </a:cxn>
                <a:cxn ang="0">
                  <a:pos x="274" y="1016"/>
                </a:cxn>
                <a:cxn ang="0">
                  <a:pos x="269" y="1070"/>
                </a:cxn>
                <a:cxn ang="0">
                  <a:pos x="259" y="1159"/>
                </a:cxn>
                <a:cxn ang="0">
                  <a:pos x="252" y="1204"/>
                </a:cxn>
                <a:cxn ang="0">
                  <a:pos x="242" y="1252"/>
                </a:cxn>
                <a:cxn ang="0">
                  <a:pos x="231" y="1287"/>
                </a:cxn>
                <a:cxn ang="0">
                  <a:pos x="215" y="1334"/>
                </a:cxn>
                <a:cxn ang="0">
                  <a:pos x="203" y="1364"/>
                </a:cxn>
                <a:cxn ang="0">
                  <a:pos x="186" y="1397"/>
                </a:cxn>
                <a:cxn ang="0">
                  <a:pos x="165" y="1433"/>
                </a:cxn>
                <a:cxn ang="0">
                  <a:pos x="143" y="1463"/>
                </a:cxn>
                <a:cxn ang="0">
                  <a:pos x="103" y="1515"/>
                </a:cxn>
                <a:cxn ang="0">
                  <a:pos x="150" y="1480"/>
                </a:cxn>
                <a:cxn ang="0">
                  <a:pos x="186" y="1437"/>
                </a:cxn>
                <a:cxn ang="0">
                  <a:pos x="214" y="1400"/>
                </a:cxn>
                <a:cxn ang="0">
                  <a:pos x="238" y="1364"/>
                </a:cxn>
                <a:cxn ang="0">
                  <a:pos x="261" y="1324"/>
                </a:cxn>
                <a:cxn ang="0">
                  <a:pos x="283" y="1277"/>
                </a:cxn>
                <a:cxn ang="0">
                  <a:pos x="304" y="1225"/>
                </a:cxn>
                <a:cxn ang="0">
                  <a:pos x="318" y="1183"/>
                </a:cxn>
                <a:cxn ang="0">
                  <a:pos x="334" y="1131"/>
                </a:cxn>
                <a:cxn ang="0">
                  <a:pos x="344" y="1084"/>
                </a:cxn>
                <a:cxn ang="0">
                  <a:pos x="353" y="1018"/>
                </a:cxn>
                <a:cxn ang="0">
                  <a:pos x="358" y="943"/>
                </a:cxn>
                <a:cxn ang="0">
                  <a:pos x="360" y="857"/>
                </a:cxn>
                <a:cxn ang="0">
                  <a:pos x="356" y="778"/>
                </a:cxn>
                <a:cxn ang="0">
                  <a:pos x="354" y="733"/>
                </a:cxn>
                <a:cxn ang="0">
                  <a:pos x="349" y="652"/>
                </a:cxn>
                <a:cxn ang="0">
                  <a:pos x="346" y="603"/>
                </a:cxn>
                <a:cxn ang="0">
                  <a:pos x="339" y="551"/>
                </a:cxn>
                <a:cxn ang="0">
                  <a:pos x="334" y="513"/>
                </a:cxn>
                <a:cxn ang="0">
                  <a:pos x="325" y="469"/>
                </a:cxn>
                <a:cxn ang="0">
                  <a:pos x="307" y="417"/>
                </a:cxn>
                <a:cxn ang="0">
                  <a:pos x="288" y="377"/>
                </a:cxn>
                <a:cxn ang="0">
                  <a:pos x="266" y="343"/>
                </a:cxn>
                <a:cxn ang="0">
                  <a:pos x="235" y="301"/>
                </a:cxn>
                <a:cxn ang="0">
                  <a:pos x="186" y="233"/>
                </a:cxn>
                <a:cxn ang="0">
                  <a:pos x="146" y="181"/>
                </a:cxn>
                <a:cxn ang="0">
                  <a:pos x="0" y="0"/>
                </a:cxn>
              </a:cxnLst>
              <a:rect l="0" t="0" r="r" b="b"/>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solidFill>
            <a:ln w="11113">
              <a:solidFill>
                <a:srgbClr val="000000"/>
              </a:solidFill>
              <a:prstDash val="solid"/>
              <a:round/>
              <a:headEnd/>
              <a:tailEnd/>
            </a:ln>
          </p:spPr>
          <p:txBody>
            <a:bodyPr/>
            <a:lstStyle/>
            <a:p>
              <a:endParaRPr lang="zh-CN" altLang="en-US"/>
            </a:p>
          </p:txBody>
        </p:sp>
        <p:grpSp>
          <p:nvGrpSpPr>
            <p:cNvPr id="7" name="Group 22"/>
            <p:cNvGrpSpPr>
              <a:grpSpLocks/>
            </p:cNvGrpSpPr>
            <p:nvPr/>
          </p:nvGrpSpPr>
          <p:grpSpPr bwMode="auto">
            <a:xfrm rot="-1020506">
              <a:off x="2758" y="2373"/>
              <a:ext cx="426" cy="642"/>
              <a:chOff x="2829" y="2352"/>
              <a:chExt cx="426" cy="642"/>
            </a:xfrm>
          </p:grpSpPr>
          <p:grpSp>
            <p:nvGrpSpPr>
              <p:cNvPr id="8" name="Group 23"/>
              <p:cNvGrpSpPr>
                <a:grpSpLocks/>
              </p:cNvGrpSpPr>
              <p:nvPr/>
            </p:nvGrpSpPr>
            <p:grpSpPr bwMode="auto">
              <a:xfrm flipH="1">
                <a:off x="2829" y="2352"/>
                <a:ext cx="426" cy="599"/>
                <a:chOff x="1899" y="1375"/>
                <a:chExt cx="516" cy="744"/>
              </a:xfrm>
            </p:grpSpPr>
            <p:grpSp>
              <p:nvGrpSpPr>
                <p:cNvPr id="9" name="Group 24"/>
                <p:cNvGrpSpPr>
                  <a:grpSpLocks/>
                </p:cNvGrpSpPr>
                <p:nvPr/>
              </p:nvGrpSpPr>
              <p:grpSpPr bwMode="auto">
                <a:xfrm>
                  <a:off x="1899" y="1375"/>
                  <a:ext cx="516" cy="744"/>
                  <a:chOff x="1899" y="1375"/>
                  <a:chExt cx="516" cy="744"/>
                </a:xfrm>
              </p:grpSpPr>
              <p:sp>
                <p:nvSpPr>
                  <p:cNvPr id="27673" name="Freeform 25"/>
                  <p:cNvSpPr>
                    <a:spLocks/>
                  </p:cNvSpPr>
                  <p:nvPr/>
                </p:nvSpPr>
                <p:spPr bwMode="auto">
                  <a:xfrm>
                    <a:off x="1899" y="1375"/>
                    <a:ext cx="516" cy="744"/>
                  </a:xfrm>
                  <a:custGeom>
                    <a:avLst/>
                    <a:gdLst/>
                    <a:ahLst/>
                    <a:cxnLst>
                      <a:cxn ang="0">
                        <a:pos x="686" y="28"/>
                      </a:cxn>
                      <a:cxn ang="0">
                        <a:pos x="570" y="11"/>
                      </a:cxn>
                      <a:cxn ang="0">
                        <a:pos x="419" y="0"/>
                      </a:cxn>
                      <a:cxn ang="0">
                        <a:pos x="282" y="25"/>
                      </a:cxn>
                      <a:cxn ang="0">
                        <a:pos x="115" y="85"/>
                      </a:cxn>
                      <a:cxn ang="0">
                        <a:pos x="87" y="160"/>
                      </a:cxn>
                      <a:cxn ang="0">
                        <a:pos x="98" y="219"/>
                      </a:cxn>
                      <a:cxn ang="0">
                        <a:pos x="77" y="280"/>
                      </a:cxn>
                      <a:cxn ang="0">
                        <a:pos x="54" y="382"/>
                      </a:cxn>
                      <a:cxn ang="0">
                        <a:pos x="21" y="427"/>
                      </a:cxn>
                      <a:cxn ang="0">
                        <a:pos x="49" y="459"/>
                      </a:cxn>
                      <a:cxn ang="0">
                        <a:pos x="73" y="511"/>
                      </a:cxn>
                      <a:cxn ang="0">
                        <a:pos x="33" y="551"/>
                      </a:cxn>
                      <a:cxn ang="0">
                        <a:pos x="16" y="594"/>
                      </a:cxn>
                      <a:cxn ang="0">
                        <a:pos x="16" y="645"/>
                      </a:cxn>
                      <a:cxn ang="0">
                        <a:pos x="35" y="698"/>
                      </a:cxn>
                      <a:cxn ang="0">
                        <a:pos x="82" y="742"/>
                      </a:cxn>
                      <a:cxn ang="0">
                        <a:pos x="125" y="775"/>
                      </a:cxn>
                      <a:cxn ang="0">
                        <a:pos x="202" y="872"/>
                      </a:cxn>
                      <a:cxn ang="0">
                        <a:pos x="200" y="992"/>
                      </a:cxn>
                      <a:cxn ang="0">
                        <a:pos x="125" y="1143"/>
                      </a:cxn>
                      <a:cxn ang="0">
                        <a:pos x="516" y="1367"/>
                      </a:cxn>
                      <a:cxn ang="0">
                        <a:pos x="603" y="1292"/>
                      </a:cxn>
                      <a:cxn ang="0">
                        <a:pos x="710" y="1249"/>
                      </a:cxn>
                      <a:cxn ang="0">
                        <a:pos x="811" y="1204"/>
                      </a:cxn>
                      <a:cxn ang="0">
                        <a:pos x="860" y="1145"/>
                      </a:cxn>
                      <a:cxn ang="0">
                        <a:pos x="887" y="1072"/>
                      </a:cxn>
                      <a:cxn ang="0">
                        <a:pos x="901" y="990"/>
                      </a:cxn>
                      <a:cxn ang="0">
                        <a:pos x="907" y="846"/>
                      </a:cxn>
                      <a:cxn ang="0">
                        <a:pos x="946" y="837"/>
                      </a:cxn>
                      <a:cxn ang="0">
                        <a:pos x="995" y="808"/>
                      </a:cxn>
                      <a:cxn ang="0">
                        <a:pos x="1026" y="759"/>
                      </a:cxn>
                      <a:cxn ang="0">
                        <a:pos x="1028" y="691"/>
                      </a:cxn>
                      <a:cxn ang="0">
                        <a:pos x="999" y="625"/>
                      </a:cxn>
                      <a:cxn ang="0">
                        <a:pos x="929" y="520"/>
                      </a:cxn>
                      <a:cxn ang="0">
                        <a:pos x="919" y="448"/>
                      </a:cxn>
                      <a:cxn ang="0">
                        <a:pos x="903" y="283"/>
                      </a:cxn>
                      <a:cxn ang="0">
                        <a:pos x="863" y="176"/>
                      </a:cxn>
                      <a:cxn ang="0">
                        <a:pos x="809" y="101"/>
                      </a:cxn>
                      <a:cxn ang="0">
                        <a:pos x="743" y="54"/>
                      </a:cxn>
                    </a:cxnLst>
                    <a:rect l="0" t="0" r="r" b="b"/>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solidFill>
                  <a:ln w="11113">
                    <a:solidFill>
                      <a:srgbClr val="804000"/>
                    </a:solidFill>
                    <a:prstDash val="solid"/>
                    <a:round/>
                    <a:headEnd/>
                    <a:tailEnd/>
                  </a:ln>
                </p:spPr>
                <p:txBody>
                  <a:bodyPr/>
                  <a:lstStyle/>
                  <a:p>
                    <a:endParaRPr lang="zh-CN" altLang="en-US"/>
                  </a:p>
                </p:txBody>
              </p:sp>
              <p:sp>
                <p:nvSpPr>
                  <p:cNvPr id="27674" name="Freeform 26"/>
                  <p:cNvSpPr>
                    <a:spLocks/>
                  </p:cNvSpPr>
                  <p:nvPr/>
                </p:nvSpPr>
                <p:spPr bwMode="auto">
                  <a:xfrm>
                    <a:off x="2265" y="1876"/>
                    <a:ext cx="80" cy="14"/>
                  </a:xfrm>
                  <a:custGeom>
                    <a:avLst/>
                    <a:gdLst/>
                    <a:ahLst/>
                    <a:cxnLst>
                      <a:cxn ang="0">
                        <a:pos x="162" y="7"/>
                      </a:cxn>
                      <a:cxn ang="0">
                        <a:pos x="113" y="0"/>
                      </a:cxn>
                      <a:cxn ang="0">
                        <a:pos x="71" y="0"/>
                      </a:cxn>
                      <a:cxn ang="0">
                        <a:pos x="42" y="5"/>
                      </a:cxn>
                      <a:cxn ang="0">
                        <a:pos x="14" y="18"/>
                      </a:cxn>
                      <a:cxn ang="0">
                        <a:pos x="0" y="28"/>
                      </a:cxn>
                    </a:cxnLst>
                    <a:rect l="0" t="0" r="r" b="b"/>
                    <a:pathLst>
                      <a:path w="162" h="28">
                        <a:moveTo>
                          <a:pt x="162" y="7"/>
                        </a:moveTo>
                        <a:lnTo>
                          <a:pt x="113" y="0"/>
                        </a:lnTo>
                        <a:lnTo>
                          <a:pt x="71" y="0"/>
                        </a:lnTo>
                        <a:lnTo>
                          <a:pt x="42" y="5"/>
                        </a:lnTo>
                        <a:lnTo>
                          <a:pt x="14" y="18"/>
                        </a:lnTo>
                        <a:lnTo>
                          <a:pt x="0" y="28"/>
                        </a:lnTo>
                      </a:path>
                    </a:pathLst>
                  </a:custGeom>
                  <a:noFill/>
                  <a:ln w="11113">
                    <a:solidFill>
                      <a:srgbClr val="804000"/>
                    </a:solidFill>
                    <a:prstDash val="solid"/>
                    <a:round/>
                    <a:headEnd/>
                    <a:tailEnd/>
                  </a:ln>
                </p:spPr>
                <p:txBody>
                  <a:bodyPr/>
                  <a:lstStyle/>
                  <a:p>
                    <a:endParaRPr lang="zh-CN" altLang="en-US"/>
                  </a:p>
                </p:txBody>
              </p:sp>
              <p:sp>
                <p:nvSpPr>
                  <p:cNvPr id="27675" name="Arc 27"/>
                  <p:cNvSpPr>
                    <a:spLocks/>
                  </p:cNvSpPr>
                  <p:nvPr/>
                </p:nvSpPr>
                <p:spPr bwMode="auto">
                  <a:xfrm>
                    <a:off x="1924" y="1640"/>
                    <a:ext cx="38" cy="55"/>
                  </a:xfrm>
                  <a:custGeom>
                    <a:avLst/>
                    <a:gdLst>
                      <a:gd name="G0" fmla="+- 21600 0 0"/>
                      <a:gd name="G1" fmla="+- 21600 0 0"/>
                      <a:gd name="G2" fmla="+- 21600 0 0"/>
                      <a:gd name="T0" fmla="*/ 3 w 21600"/>
                      <a:gd name="T1" fmla="*/ 21966 h 21966"/>
                      <a:gd name="T2" fmla="*/ 21600 w 21600"/>
                      <a:gd name="T3" fmla="*/ 0 h 21966"/>
                      <a:gd name="T4" fmla="*/ 21600 w 21600"/>
                      <a:gd name="T5" fmla="*/ 21600 h 21966"/>
                    </a:gdLst>
                    <a:ahLst/>
                    <a:cxnLst>
                      <a:cxn ang="0">
                        <a:pos x="T0" y="T1"/>
                      </a:cxn>
                      <a:cxn ang="0">
                        <a:pos x="T2" y="T3"/>
                      </a:cxn>
                      <a:cxn ang="0">
                        <a:pos x="T4" y="T5"/>
                      </a:cxn>
                    </a:cxnLst>
                    <a:rect l="0" t="0" r="r" b="b"/>
                    <a:pathLst>
                      <a:path w="21600" h="21966" fill="none" extrusionOk="0">
                        <a:moveTo>
                          <a:pt x="3" y="21965"/>
                        </a:moveTo>
                        <a:cubicBezTo>
                          <a:pt x="1" y="21844"/>
                          <a:pt x="0" y="21722"/>
                          <a:pt x="0" y="21600"/>
                        </a:cubicBezTo>
                        <a:cubicBezTo>
                          <a:pt x="-1" y="9670"/>
                          <a:pt x="9670" y="0"/>
                          <a:pt x="21599" y="0"/>
                        </a:cubicBezTo>
                      </a:path>
                      <a:path w="21600" h="21966" stroke="0" extrusionOk="0">
                        <a:moveTo>
                          <a:pt x="3" y="21965"/>
                        </a:moveTo>
                        <a:cubicBezTo>
                          <a:pt x="1" y="21844"/>
                          <a:pt x="0" y="21722"/>
                          <a:pt x="0" y="21600"/>
                        </a:cubicBezTo>
                        <a:cubicBezTo>
                          <a:pt x="-1" y="9670"/>
                          <a:pt x="9670" y="0"/>
                          <a:pt x="21599" y="0"/>
                        </a:cubicBezTo>
                        <a:lnTo>
                          <a:pt x="21600" y="21600"/>
                        </a:lnTo>
                        <a:close/>
                      </a:path>
                    </a:pathLst>
                  </a:custGeom>
                  <a:noFill/>
                  <a:ln w="11113">
                    <a:solidFill>
                      <a:srgbClr val="804000"/>
                    </a:solidFill>
                    <a:round/>
                    <a:headEnd/>
                    <a:tailEnd/>
                  </a:ln>
                </p:spPr>
                <p:txBody>
                  <a:bodyPr/>
                  <a:lstStyle/>
                  <a:p>
                    <a:endParaRPr lang="zh-CN" altLang="en-US"/>
                  </a:p>
                </p:txBody>
              </p:sp>
            </p:grpSp>
            <p:sp>
              <p:nvSpPr>
                <p:cNvPr id="27676" name="Freeform 28"/>
                <p:cNvSpPr>
                  <a:spLocks/>
                </p:cNvSpPr>
                <p:nvPr/>
              </p:nvSpPr>
              <p:spPr bwMode="auto">
                <a:xfrm>
                  <a:off x="1899" y="1375"/>
                  <a:ext cx="387" cy="323"/>
                </a:xfrm>
                <a:custGeom>
                  <a:avLst/>
                  <a:gdLst/>
                  <a:ahLst/>
                  <a:cxnLst>
                    <a:cxn ang="0">
                      <a:pos x="683" y="28"/>
                    </a:cxn>
                    <a:cxn ang="0">
                      <a:pos x="568" y="11"/>
                    </a:cxn>
                    <a:cxn ang="0">
                      <a:pos x="417" y="0"/>
                    </a:cxn>
                    <a:cxn ang="0">
                      <a:pos x="280" y="25"/>
                    </a:cxn>
                    <a:cxn ang="0">
                      <a:pos x="115" y="85"/>
                    </a:cxn>
                    <a:cxn ang="0">
                      <a:pos x="87" y="160"/>
                    </a:cxn>
                    <a:cxn ang="0">
                      <a:pos x="98" y="217"/>
                    </a:cxn>
                    <a:cxn ang="0">
                      <a:pos x="77" y="278"/>
                    </a:cxn>
                    <a:cxn ang="0">
                      <a:pos x="54" y="381"/>
                    </a:cxn>
                    <a:cxn ang="0">
                      <a:pos x="21" y="426"/>
                    </a:cxn>
                    <a:cxn ang="0">
                      <a:pos x="49" y="457"/>
                    </a:cxn>
                    <a:cxn ang="0">
                      <a:pos x="110" y="497"/>
                    </a:cxn>
                    <a:cxn ang="0">
                      <a:pos x="164" y="499"/>
                    </a:cxn>
                    <a:cxn ang="0">
                      <a:pos x="200" y="535"/>
                    </a:cxn>
                    <a:cxn ang="0">
                      <a:pos x="217" y="577"/>
                    </a:cxn>
                    <a:cxn ang="0">
                      <a:pos x="249" y="612"/>
                    </a:cxn>
                    <a:cxn ang="0">
                      <a:pos x="268" y="598"/>
                    </a:cxn>
                    <a:cxn ang="0">
                      <a:pos x="290" y="546"/>
                    </a:cxn>
                    <a:cxn ang="0">
                      <a:pos x="346" y="480"/>
                    </a:cxn>
                    <a:cxn ang="0">
                      <a:pos x="372" y="433"/>
                    </a:cxn>
                    <a:cxn ang="0">
                      <a:pos x="431" y="403"/>
                    </a:cxn>
                    <a:cxn ang="0">
                      <a:pos x="453" y="368"/>
                    </a:cxn>
                    <a:cxn ang="0">
                      <a:pos x="457" y="299"/>
                    </a:cxn>
                    <a:cxn ang="0">
                      <a:pos x="427" y="245"/>
                    </a:cxn>
                    <a:cxn ang="0">
                      <a:pos x="408" y="216"/>
                    </a:cxn>
                    <a:cxn ang="0">
                      <a:pos x="401" y="170"/>
                    </a:cxn>
                    <a:cxn ang="0">
                      <a:pos x="433" y="132"/>
                    </a:cxn>
                    <a:cxn ang="0">
                      <a:pos x="481" y="113"/>
                    </a:cxn>
                    <a:cxn ang="0">
                      <a:pos x="493" y="98"/>
                    </a:cxn>
                    <a:cxn ang="0">
                      <a:pos x="504" y="77"/>
                    </a:cxn>
                    <a:cxn ang="0">
                      <a:pos x="551" y="73"/>
                    </a:cxn>
                    <a:cxn ang="0">
                      <a:pos x="599" y="75"/>
                    </a:cxn>
                    <a:cxn ang="0">
                      <a:pos x="653" y="56"/>
                    </a:cxn>
                    <a:cxn ang="0">
                      <a:pos x="717" y="61"/>
                    </a:cxn>
                    <a:cxn ang="0">
                      <a:pos x="740" y="54"/>
                    </a:cxn>
                  </a:cxnLst>
                  <a:rect l="0" t="0" r="r" b="b"/>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solidFill>
                <a:ln w="9525">
                  <a:noFill/>
                  <a:round/>
                  <a:headEnd/>
                  <a:tailEnd/>
                </a:ln>
              </p:spPr>
              <p:txBody>
                <a:bodyPr/>
                <a:lstStyle/>
                <a:p>
                  <a:endParaRPr lang="zh-CN" altLang="en-US"/>
                </a:p>
              </p:txBody>
            </p:sp>
          </p:grpSp>
          <p:sp>
            <p:nvSpPr>
              <p:cNvPr id="27677" name="Freeform 29"/>
              <p:cNvSpPr>
                <a:spLocks/>
              </p:cNvSpPr>
              <p:nvPr/>
            </p:nvSpPr>
            <p:spPr bwMode="auto">
              <a:xfrm flipH="1">
                <a:off x="3014" y="2796"/>
                <a:ext cx="180" cy="198"/>
              </a:xfrm>
              <a:custGeom>
                <a:avLst/>
                <a:gdLst/>
                <a:ahLst/>
                <a:cxnLst>
                  <a:cxn ang="0">
                    <a:pos x="0" y="0"/>
                  </a:cxn>
                  <a:cxn ang="0">
                    <a:pos x="363" y="300"/>
                  </a:cxn>
                  <a:cxn ang="0">
                    <a:pos x="438" y="491"/>
                  </a:cxn>
                  <a:cxn ang="0">
                    <a:pos x="0" y="0"/>
                  </a:cxn>
                </a:cxnLst>
                <a:rect l="0" t="0" r="r" b="b"/>
                <a:pathLst>
                  <a:path w="438" h="491">
                    <a:moveTo>
                      <a:pt x="0" y="0"/>
                    </a:moveTo>
                    <a:lnTo>
                      <a:pt x="363" y="300"/>
                    </a:lnTo>
                    <a:lnTo>
                      <a:pt x="438" y="491"/>
                    </a:lnTo>
                    <a:lnTo>
                      <a:pt x="0" y="0"/>
                    </a:lnTo>
                    <a:close/>
                  </a:path>
                </a:pathLst>
              </a:custGeom>
              <a:solidFill>
                <a:srgbClr val="E0E0E0"/>
              </a:solidFill>
              <a:ln w="11113">
                <a:solidFill>
                  <a:srgbClr val="000000"/>
                </a:solidFill>
                <a:prstDash val="solid"/>
                <a:round/>
                <a:headEnd/>
                <a:tailEnd/>
              </a:ln>
            </p:spPr>
            <p:txBody>
              <a:bodyPr/>
              <a:lstStyle/>
              <a:p>
                <a:endParaRPr lang="zh-CN" altLang="en-US"/>
              </a:p>
            </p:txBody>
          </p:sp>
          <p:sp>
            <p:nvSpPr>
              <p:cNvPr id="27678" name="Freeform 30"/>
              <p:cNvSpPr>
                <a:spLocks/>
              </p:cNvSpPr>
              <p:nvPr/>
            </p:nvSpPr>
            <p:spPr bwMode="auto">
              <a:xfrm flipH="1">
                <a:off x="3044" y="2795"/>
                <a:ext cx="150" cy="198"/>
              </a:xfrm>
              <a:custGeom>
                <a:avLst/>
                <a:gdLst/>
                <a:ahLst/>
                <a:cxnLst>
                  <a:cxn ang="0">
                    <a:pos x="0" y="0"/>
                  </a:cxn>
                  <a:cxn ang="0">
                    <a:pos x="363" y="311"/>
                  </a:cxn>
                  <a:cxn ang="0">
                    <a:pos x="278" y="495"/>
                  </a:cxn>
                  <a:cxn ang="0">
                    <a:pos x="0" y="0"/>
                  </a:cxn>
                </a:cxnLst>
                <a:rect l="0" t="0" r="r" b="b"/>
                <a:pathLst>
                  <a:path w="363" h="495">
                    <a:moveTo>
                      <a:pt x="0" y="0"/>
                    </a:moveTo>
                    <a:lnTo>
                      <a:pt x="363" y="311"/>
                    </a:lnTo>
                    <a:lnTo>
                      <a:pt x="278" y="495"/>
                    </a:lnTo>
                    <a:lnTo>
                      <a:pt x="0" y="0"/>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10" name="Group 31"/>
              <p:cNvGrpSpPr>
                <a:grpSpLocks/>
              </p:cNvGrpSpPr>
              <p:nvPr/>
            </p:nvGrpSpPr>
            <p:grpSpPr bwMode="auto">
              <a:xfrm flipH="1">
                <a:off x="2890" y="2522"/>
                <a:ext cx="272" cy="117"/>
                <a:chOff x="2011" y="1586"/>
                <a:chExt cx="331" cy="145"/>
              </a:xfrm>
            </p:grpSpPr>
            <p:sp>
              <p:nvSpPr>
                <p:cNvPr id="27680" name="Freeform 32"/>
                <p:cNvSpPr>
                  <a:spLocks/>
                </p:cNvSpPr>
                <p:nvPr/>
              </p:nvSpPr>
              <p:spPr bwMode="auto">
                <a:xfrm>
                  <a:off x="2226" y="1602"/>
                  <a:ext cx="94" cy="12"/>
                </a:xfrm>
                <a:custGeom>
                  <a:avLst/>
                  <a:gdLst/>
                  <a:ahLst/>
                  <a:cxnLst>
                    <a:cxn ang="0">
                      <a:pos x="187" y="24"/>
                    </a:cxn>
                    <a:cxn ang="0">
                      <a:pos x="163" y="10"/>
                    </a:cxn>
                    <a:cxn ang="0">
                      <a:pos x="139" y="5"/>
                    </a:cxn>
                    <a:cxn ang="0">
                      <a:pos x="90" y="0"/>
                    </a:cxn>
                    <a:cxn ang="0">
                      <a:pos x="43" y="0"/>
                    </a:cxn>
                    <a:cxn ang="0">
                      <a:pos x="0" y="6"/>
                    </a:cxn>
                    <a:cxn ang="0">
                      <a:pos x="101" y="15"/>
                    </a:cxn>
                    <a:cxn ang="0">
                      <a:pos x="187" y="24"/>
                    </a:cxn>
                  </a:cxnLst>
                  <a:rect l="0" t="0" r="r" b="b"/>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solidFill>
                <a:ln w="9525">
                  <a:noFill/>
                  <a:round/>
                  <a:headEnd/>
                  <a:tailEnd/>
                </a:ln>
              </p:spPr>
              <p:txBody>
                <a:bodyPr/>
                <a:lstStyle/>
                <a:p>
                  <a:endParaRPr lang="zh-CN" altLang="en-US"/>
                </a:p>
              </p:txBody>
            </p:sp>
            <p:sp>
              <p:nvSpPr>
                <p:cNvPr id="27681" name="Oval 33"/>
                <p:cNvSpPr>
                  <a:spLocks noChangeArrowheads="1"/>
                </p:cNvSpPr>
                <p:nvPr/>
              </p:nvSpPr>
              <p:spPr bwMode="auto">
                <a:xfrm>
                  <a:off x="2255" y="1586"/>
                  <a:ext cx="87" cy="145"/>
                </a:xfrm>
                <a:prstGeom prst="ellipse">
                  <a:avLst/>
                </a:prstGeom>
                <a:noFill/>
                <a:ln w="11113">
                  <a:solidFill>
                    <a:srgbClr val="000000"/>
                  </a:solidFill>
                  <a:round/>
                  <a:headEnd/>
                  <a:tailEnd/>
                </a:ln>
              </p:spPr>
              <p:txBody>
                <a:bodyPr/>
                <a:lstStyle/>
                <a:p>
                  <a:endParaRPr lang="zh-CN" altLang="en-US"/>
                </a:p>
              </p:txBody>
            </p:sp>
            <p:sp>
              <p:nvSpPr>
                <p:cNvPr id="27682" name="Line 34"/>
                <p:cNvSpPr>
                  <a:spLocks noChangeShapeType="1"/>
                </p:cNvSpPr>
                <p:nvPr/>
              </p:nvSpPr>
              <p:spPr bwMode="auto">
                <a:xfrm>
                  <a:off x="2011" y="1662"/>
                  <a:ext cx="248" cy="1"/>
                </a:xfrm>
                <a:prstGeom prst="line">
                  <a:avLst/>
                </a:prstGeom>
                <a:noFill/>
                <a:ln w="11113">
                  <a:solidFill>
                    <a:srgbClr val="000000"/>
                  </a:solidFill>
                  <a:round/>
                  <a:headEnd/>
                  <a:tailEnd/>
                </a:ln>
              </p:spPr>
              <p:txBody>
                <a:bodyPr/>
                <a:lstStyle/>
                <a:p>
                  <a:endParaRPr lang="zh-CN" altLang="en-US"/>
                </a:p>
              </p:txBody>
            </p:sp>
            <p:grpSp>
              <p:nvGrpSpPr>
                <p:cNvPr id="11" name="Group 35"/>
                <p:cNvGrpSpPr>
                  <a:grpSpLocks/>
                </p:cNvGrpSpPr>
                <p:nvPr/>
              </p:nvGrpSpPr>
              <p:grpSpPr bwMode="auto">
                <a:xfrm>
                  <a:off x="2297" y="1645"/>
                  <a:ext cx="27" cy="51"/>
                  <a:chOff x="2297" y="1645"/>
                  <a:chExt cx="27" cy="51"/>
                </a:xfrm>
              </p:grpSpPr>
              <p:sp>
                <p:nvSpPr>
                  <p:cNvPr id="27684" name="Oval 36"/>
                  <p:cNvSpPr>
                    <a:spLocks noChangeArrowheads="1"/>
                  </p:cNvSpPr>
                  <p:nvPr/>
                </p:nvSpPr>
                <p:spPr bwMode="auto">
                  <a:xfrm>
                    <a:off x="2297" y="1645"/>
                    <a:ext cx="27" cy="51"/>
                  </a:xfrm>
                  <a:prstGeom prst="ellipse">
                    <a:avLst/>
                  </a:prstGeom>
                  <a:solidFill>
                    <a:srgbClr val="0000FF"/>
                  </a:solidFill>
                  <a:ln w="9525">
                    <a:noFill/>
                    <a:round/>
                    <a:headEnd/>
                    <a:tailEnd/>
                  </a:ln>
                </p:spPr>
                <p:txBody>
                  <a:bodyPr/>
                  <a:lstStyle/>
                  <a:p>
                    <a:endParaRPr lang="zh-CN" altLang="en-US"/>
                  </a:p>
                </p:txBody>
              </p:sp>
              <p:sp>
                <p:nvSpPr>
                  <p:cNvPr id="27685" name="Oval 37"/>
                  <p:cNvSpPr>
                    <a:spLocks noChangeArrowheads="1"/>
                  </p:cNvSpPr>
                  <p:nvPr/>
                </p:nvSpPr>
                <p:spPr bwMode="auto">
                  <a:xfrm>
                    <a:off x="2305" y="1651"/>
                    <a:ext cx="15" cy="29"/>
                  </a:xfrm>
                  <a:prstGeom prst="ellipse">
                    <a:avLst/>
                  </a:prstGeom>
                  <a:solidFill>
                    <a:srgbClr val="FFFFFF"/>
                  </a:solidFill>
                  <a:ln w="9525">
                    <a:noFill/>
                    <a:round/>
                    <a:headEnd/>
                    <a:tailEnd/>
                  </a:ln>
                </p:spPr>
                <p:txBody>
                  <a:bodyPr/>
                  <a:lstStyle/>
                  <a:p>
                    <a:endParaRPr lang="zh-CN" altLang="en-US"/>
                  </a:p>
                </p:txBody>
              </p:sp>
            </p:grpSp>
          </p:grpSp>
        </p:grpSp>
        <p:grpSp>
          <p:nvGrpSpPr>
            <p:cNvPr id="12" name="Group 38"/>
            <p:cNvGrpSpPr>
              <a:grpSpLocks/>
            </p:cNvGrpSpPr>
            <p:nvPr/>
          </p:nvGrpSpPr>
          <p:grpSpPr bwMode="auto">
            <a:xfrm rot="5914597" flipH="1">
              <a:off x="2791" y="2605"/>
              <a:ext cx="239" cy="800"/>
              <a:chOff x="1744" y="2071"/>
              <a:chExt cx="297" cy="971"/>
            </a:xfrm>
          </p:grpSpPr>
          <p:grpSp>
            <p:nvGrpSpPr>
              <p:cNvPr id="13" name="Group 39"/>
              <p:cNvGrpSpPr>
                <a:grpSpLocks/>
              </p:cNvGrpSpPr>
              <p:nvPr/>
            </p:nvGrpSpPr>
            <p:grpSpPr bwMode="auto">
              <a:xfrm>
                <a:off x="1744" y="2787"/>
                <a:ext cx="285" cy="255"/>
                <a:chOff x="1744" y="2787"/>
                <a:chExt cx="285" cy="255"/>
              </a:xfrm>
            </p:grpSpPr>
            <p:sp>
              <p:nvSpPr>
                <p:cNvPr id="27688" name="Freeform 40"/>
                <p:cNvSpPr>
                  <a:spLocks/>
                </p:cNvSpPr>
                <p:nvPr/>
              </p:nvSpPr>
              <p:spPr bwMode="auto">
                <a:xfrm>
                  <a:off x="1744" y="2787"/>
                  <a:ext cx="285" cy="255"/>
                </a:xfrm>
                <a:custGeom>
                  <a:avLst/>
                  <a:gdLst/>
                  <a:ahLst/>
                  <a:cxnLst>
                    <a:cxn ang="0">
                      <a:pos x="88" y="66"/>
                    </a:cxn>
                    <a:cxn ang="0">
                      <a:pos x="52" y="132"/>
                    </a:cxn>
                    <a:cxn ang="0">
                      <a:pos x="38" y="156"/>
                    </a:cxn>
                    <a:cxn ang="0">
                      <a:pos x="31" y="186"/>
                    </a:cxn>
                    <a:cxn ang="0">
                      <a:pos x="24" y="227"/>
                    </a:cxn>
                    <a:cxn ang="0">
                      <a:pos x="24" y="265"/>
                    </a:cxn>
                    <a:cxn ang="0">
                      <a:pos x="29" y="304"/>
                    </a:cxn>
                    <a:cxn ang="0">
                      <a:pos x="45" y="338"/>
                    </a:cxn>
                    <a:cxn ang="0">
                      <a:pos x="78" y="363"/>
                    </a:cxn>
                    <a:cxn ang="0">
                      <a:pos x="43" y="342"/>
                    </a:cxn>
                    <a:cxn ang="0">
                      <a:pos x="29" y="340"/>
                    </a:cxn>
                    <a:cxn ang="0">
                      <a:pos x="12" y="347"/>
                    </a:cxn>
                    <a:cxn ang="0">
                      <a:pos x="3" y="357"/>
                    </a:cxn>
                    <a:cxn ang="0">
                      <a:pos x="0" y="375"/>
                    </a:cxn>
                    <a:cxn ang="0">
                      <a:pos x="5" y="389"/>
                    </a:cxn>
                    <a:cxn ang="0">
                      <a:pos x="17" y="406"/>
                    </a:cxn>
                    <a:cxn ang="0">
                      <a:pos x="60" y="437"/>
                    </a:cxn>
                    <a:cxn ang="0">
                      <a:pos x="128" y="463"/>
                    </a:cxn>
                    <a:cxn ang="0">
                      <a:pos x="158" y="472"/>
                    </a:cxn>
                    <a:cxn ang="0">
                      <a:pos x="191" y="477"/>
                    </a:cxn>
                    <a:cxn ang="0">
                      <a:pos x="220" y="477"/>
                    </a:cxn>
                    <a:cxn ang="0">
                      <a:pos x="250" y="488"/>
                    </a:cxn>
                    <a:cxn ang="0">
                      <a:pos x="286" y="500"/>
                    </a:cxn>
                    <a:cxn ang="0">
                      <a:pos x="368" y="510"/>
                    </a:cxn>
                    <a:cxn ang="0">
                      <a:pos x="465" y="489"/>
                    </a:cxn>
                    <a:cxn ang="0">
                      <a:pos x="527" y="489"/>
                    </a:cxn>
                    <a:cxn ang="0">
                      <a:pos x="543" y="484"/>
                    </a:cxn>
                    <a:cxn ang="0">
                      <a:pos x="559" y="469"/>
                    </a:cxn>
                    <a:cxn ang="0">
                      <a:pos x="564" y="448"/>
                    </a:cxn>
                    <a:cxn ang="0">
                      <a:pos x="571" y="366"/>
                    </a:cxn>
                    <a:cxn ang="0">
                      <a:pos x="571" y="298"/>
                    </a:cxn>
                    <a:cxn ang="0">
                      <a:pos x="567" y="264"/>
                    </a:cxn>
                    <a:cxn ang="0">
                      <a:pos x="564" y="239"/>
                    </a:cxn>
                    <a:cxn ang="0">
                      <a:pos x="559" y="217"/>
                    </a:cxn>
                    <a:cxn ang="0">
                      <a:pos x="553" y="193"/>
                    </a:cxn>
                    <a:cxn ang="0">
                      <a:pos x="522" y="100"/>
                    </a:cxn>
                    <a:cxn ang="0">
                      <a:pos x="491" y="0"/>
                    </a:cxn>
                    <a:cxn ang="0">
                      <a:pos x="88" y="66"/>
                    </a:cxn>
                  </a:cxnLst>
                  <a:rect l="0" t="0" r="r" b="b"/>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27689" name="Arc 41"/>
                <p:cNvSpPr>
                  <a:spLocks/>
                </p:cNvSpPr>
                <p:nvPr/>
              </p:nvSpPr>
              <p:spPr bwMode="auto">
                <a:xfrm>
                  <a:off x="1786" y="2960"/>
                  <a:ext cx="8" cy="18"/>
                </a:xfrm>
                <a:custGeom>
                  <a:avLst/>
                  <a:gdLst>
                    <a:gd name="G0" fmla="+- 21600 0 0"/>
                    <a:gd name="G1" fmla="+- 21460 0 0"/>
                    <a:gd name="G2" fmla="+- 21600 0 0"/>
                    <a:gd name="T0" fmla="*/ 0 w 21600"/>
                    <a:gd name="T1" fmla="*/ 21460 h 21460"/>
                    <a:gd name="T2" fmla="*/ 19147 w 21600"/>
                    <a:gd name="T3" fmla="*/ 0 h 21460"/>
                    <a:gd name="T4" fmla="*/ 21600 w 21600"/>
                    <a:gd name="T5" fmla="*/ 21460 h 21460"/>
                  </a:gdLst>
                  <a:ahLst/>
                  <a:cxnLst>
                    <a:cxn ang="0">
                      <a:pos x="T0" y="T1"/>
                    </a:cxn>
                    <a:cxn ang="0">
                      <a:pos x="T2" y="T3"/>
                    </a:cxn>
                    <a:cxn ang="0">
                      <a:pos x="T4" y="T5"/>
                    </a:cxn>
                  </a:cxnLst>
                  <a:rect l="0" t="0" r="r" b="b"/>
                  <a:pathLst>
                    <a:path w="21600" h="21460" fill="none" extrusionOk="0">
                      <a:moveTo>
                        <a:pt x="0" y="21460"/>
                      </a:moveTo>
                      <a:cubicBezTo>
                        <a:pt x="0" y="10479"/>
                        <a:pt x="8237" y="1246"/>
                        <a:pt x="19146" y="-1"/>
                      </a:cubicBezTo>
                    </a:path>
                    <a:path w="21600" h="21460" stroke="0" extrusionOk="0">
                      <a:moveTo>
                        <a:pt x="0" y="21460"/>
                      </a:moveTo>
                      <a:cubicBezTo>
                        <a:pt x="0" y="10479"/>
                        <a:pt x="8237" y="1246"/>
                        <a:pt x="19146" y="-1"/>
                      </a:cubicBezTo>
                      <a:lnTo>
                        <a:pt x="21600" y="21460"/>
                      </a:lnTo>
                      <a:close/>
                    </a:path>
                  </a:pathLst>
                </a:custGeom>
                <a:noFill/>
                <a:ln w="11113">
                  <a:solidFill>
                    <a:srgbClr val="000000"/>
                  </a:solidFill>
                  <a:round/>
                  <a:headEnd/>
                  <a:tailEnd/>
                </a:ln>
              </p:spPr>
              <p:txBody>
                <a:bodyPr/>
                <a:lstStyle/>
                <a:p>
                  <a:endParaRPr lang="zh-CN" altLang="en-US"/>
                </a:p>
              </p:txBody>
            </p:sp>
          </p:grpSp>
          <p:grpSp>
            <p:nvGrpSpPr>
              <p:cNvPr id="14" name="Group 42"/>
              <p:cNvGrpSpPr>
                <a:grpSpLocks/>
              </p:cNvGrpSpPr>
              <p:nvPr/>
            </p:nvGrpSpPr>
            <p:grpSpPr bwMode="auto">
              <a:xfrm>
                <a:off x="1758" y="2071"/>
                <a:ext cx="283" cy="756"/>
                <a:chOff x="1758" y="2071"/>
                <a:chExt cx="283" cy="756"/>
              </a:xfrm>
            </p:grpSpPr>
            <p:sp>
              <p:nvSpPr>
                <p:cNvPr id="27691" name="Rectangle 43"/>
                <p:cNvSpPr>
                  <a:spLocks noChangeArrowheads="1"/>
                </p:cNvSpPr>
                <p:nvPr/>
              </p:nvSpPr>
              <p:spPr bwMode="auto">
                <a:xfrm>
                  <a:off x="1775" y="2781"/>
                  <a:ext cx="238" cy="46"/>
                </a:xfrm>
                <a:prstGeom prst="rect">
                  <a:avLst/>
                </a:prstGeom>
                <a:solidFill>
                  <a:srgbClr val="FFFFFF"/>
                </a:solidFill>
                <a:ln w="11113">
                  <a:solidFill>
                    <a:srgbClr val="000000"/>
                  </a:solidFill>
                  <a:miter lim="800000"/>
                  <a:headEnd/>
                  <a:tailEnd/>
                </a:ln>
              </p:spPr>
              <p:txBody>
                <a:bodyPr/>
                <a:lstStyle/>
                <a:p>
                  <a:endParaRPr lang="zh-CN" altLang="en-US"/>
                </a:p>
              </p:txBody>
            </p:sp>
            <p:sp>
              <p:nvSpPr>
                <p:cNvPr id="27692" name="Freeform 44"/>
                <p:cNvSpPr>
                  <a:spLocks/>
                </p:cNvSpPr>
                <p:nvPr/>
              </p:nvSpPr>
              <p:spPr bwMode="auto">
                <a:xfrm>
                  <a:off x="1758" y="2071"/>
                  <a:ext cx="283" cy="729"/>
                </a:xfrm>
                <a:custGeom>
                  <a:avLst/>
                  <a:gdLst/>
                  <a:ahLst/>
                  <a:cxnLst>
                    <a:cxn ang="0">
                      <a:pos x="28" y="486"/>
                    </a:cxn>
                    <a:cxn ang="0">
                      <a:pos x="16" y="905"/>
                    </a:cxn>
                    <a:cxn ang="0">
                      <a:pos x="0" y="1454"/>
                    </a:cxn>
                    <a:cxn ang="0">
                      <a:pos x="544" y="1459"/>
                    </a:cxn>
                    <a:cxn ang="0">
                      <a:pos x="551" y="874"/>
                    </a:cxn>
                    <a:cxn ang="0">
                      <a:pos x="549" y="601"/>
                    </a:cxn>
                    <a:cxn ang="0">
                      <a:pos x="566" y="313"/>
                    </a:cxn>
                    <a:cxn ang="0">
                      <a:pos x="561" y="249"/>
                    </a:cxn>
                    <a:cxn ang="0">
                      <a:pos x="556" y="200"/>
                    </a:cxn>
                    <a:cxn ang="0">
                      <a:pos x="546" y="153"/>
                    </a:cxn>
                    <a:cxn ang="0">
                      <a:pos x="535" y="120"/>
                    </a:cxn>
                    <a:cxn ang="0">
                      <a:pos x="516" y="87"/>
                    </a:cxn>
                    <a:cxn ang="0">
                      <a:pos x="497" y="64"/>
                    </a:cxn>
                    <a:cxn ang="0">
                      <a:pos x="466" y="40"/>
                    </a:cxn>
                    <a:cxn ang="0">
                      <a:pos x="426" y="21"/>
                    </a:cxn>
                    <a:cxn ang="0">
                      <a:pos x="382" y="9"/>
                    </a:cxn>
                    <a:cxn ang="0">
                      <a:pos x="334" y="4"/>
                    </a:cxn>
                    <a:cxn ang="0">
                      <a:pos x="294" y="0"/>
                    </a:cxn>
                    <a:cxn ang="0">
                      <a:pos x="245" y="11"/>
                    </a:cxn>
                    <a:cxn ang="0">
                      <a:pos x="198" y="26"/>
                    </a:cxn>
                    <a:cxn ang="0">
                      <a:pos x="171" y="44"/>
                    </a:cxn>
                    <a:cxn ang="0">
                      <a:pos x="136" y="68"/>
                    </a:cxn>
                    <a:cxn ang="0">
                      <a:pos x="112" y="97"/>
                    </a:cxn>
                    <a:cxn ang="0">
                      <a:pos x="86" y="141"/>
                    </a:cxn>
                    <a:cxn ang="0">
                      <a:pos x="68" y="189"/>
                    </a:cxn>
                    <a:cxn ang="0">
                      <a:pos x="49" y="269"/>
                    </a:cxn>
                    <a:cxn ang="0">
                      <a:pos x="28" y="486"/>
                    </a:cxn>
                  </a:cxnLst>
                  <a:rect l="0" t="0" r="r" b="b"/>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aphicFrame>
          <p:nvGraphicFramePr>
            <p:cNvPr id="27693" name="Object 45"/>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61470" name="剪辑" r:id="rId4" imgW="2286720" imgH="2155680" progId="">
                    <p:embed/>
                  </p:oleObj>
                </mc:Choice>
                <mc:Fallback>
                  <p:oleObj name="剪辑" r:id="rId4" imgW="2286720" imgH="21556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2893"/>
                          <a:ext cx="1345" cy="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500"/>
                            </p:stCondLst>
                            <p:childTnLst>
                              <p:par>
                                <p:cTn id="13" presetID="18" presetClass="entr" presetSubtype="3" fill="hold" grpId="0" nodeType="afterEffect">
                                  <p:stCondLst>
                                    <p:cond delay="0"/>
                                  </p:stCondLst>
                                  <p:childTnLst>
                                    <p:set>
                                      <p:cBhvr>
                                        <p:cTn id="14" dur="1" fill="hold">
                                          <p:stCondLst>
                                            <p:cond delay="0"/>
                                          </p:stCondLst>
                                        </p:cTn>
                                        <p:tgtEl>
                                          <p:spTgt spid="27739"/>
                                        </p:tgtEl>
                                        <p:attrNameLst>
                                          <p:attrName>style.visibility</p:attrName>
                                        </p:attrNameLst>
                                      </p:cBhvr>
                                      <p:to>
                                        <p:strVal val="visible"/>
                                      </p:to>
                                    </p:set>
                                    <p:animEffect transition="in" filter="strips(upRight)">
                                      <p:cBhvr>
                                        <p:cTn id="15" dur="500"/>
                                        <p:tgtEl>
                                          <p:spTgt spid="27739"/>
                                        </p:tgtEl>
                                      </p:cBhvr>
                                    </p:animEffect>
                                  </p:childTnLst>
                                  <p:subTnLst>
                                    <p:set>
                                      <p:cBhvr override="childStyle">
                                        <p:cTn dur="1" fill="hold" display="0" masterRel="nextClick" afterEffect="1"/>
                                        <p:tgtEl>
                                          <p:spTgt spid="27739"/>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6" fill="hold">
                      <p:stCondLst>
                        <p:cond delay="indefinite"/>
                      </p:stCondLst>
                      <p:childTnLst>
                        <p:par>
                          <p:cTn id="17" fill="hold">
                            <p:stCondLst>
                              <p:cond delay="0"/>
                            </p:stCondLst>
                            <p:childTnLst>
                              <p:par>
                                <p:cTn id="18" presetID="18" presetClass="entr" presetSubtype="9" fill="hold" grpId="0" nodeType="clickEffect">
                                  <p:stCondLst>
                                    <p:cond delay="0"/>
                                  </p:stCondLst>
                                  <p:childTnLst>
                                    <p:set>
                                      <p:cBhvr>
                                        <p:cTn id="19" dur="1" fill="hold">
                                          <p:stCondLst>
                                            <p:cond delay="0"/>
                                          </p:stCondLst>
                                        </p:cTn>
                                        <p:tgtEl>
                                          <p:spTgt spid="27740"/>
                                        </p:tgtEl>
                                        <p:attrNameLst>
                                          <p:attrName>style.visibility</p:attrName>
                                        </p:attrNameLst>
                                      </p:cBhvr>
                                      <p:to>
                                        <p:strVal val="visible"/>
                                      </p:to>
                                    </p:set>
                                    <p:animEffect transition="in" filter="strips(upLeft)">
                                      <p:cBhvr>
                                        <p:cTn id="20" dur="500"/>
                                        <p:tgtEl>
                                          <p:spTgt spid="27740"/>
                                        </p:tgtEl>
                                      </p:cBhvr>
                                    </p:animEffect>
                                  </p:childTnLst>
                                  <p:subTnLst>
                                    <p:set>
                                      <p:cBhvr override="childStyle">
                                        <p:cTn dur="1" fill="hold" display="0" masterRel="nextClick" afterEffect="1"/>
                                        <p:tgtEl>
                                          <p:spTgt spid="27740"/>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27741"/>
                                        </p:tgtEl>
                                        <p:attrNameLst>
                                          <p:attrName>style.visibility</p:attrName>
                                        </p:attrNameLst>
                                      </p:cBhvr>
                                      <p:to>
                                        <p:strVal val="visible"/>
                                      </p:to>
                                    </p:set>
                                    <p:animEffect transition="in" filter="strips(upRight)">
                                      <p:cBhvr>
                                        <p:cTn id="25" dur="500"/>
                                        <p:tgtEl>
                                          <p:spTgt spid="27741"/>
                                        </p:tgtEl>
                                      </p:cBhvr>
                                    </p:animEffect>
                                  </p:childTnLst>
                                  <p:subTnLst>
                                    <p:set>
                                      <p:cBhvr override="childStyle">
                                        <p:cTn dur="1" fill="hold" display="0" masterRel="nextClick" afterEffect="1"/>
                                        <p:tgtEl>
                                          <p:spTgt spid="27741"/>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9" fill="hold" grpId="0" nodeType="clickEffect">
                                  <p:stCondLst>
                                    <p:cond delay="0"/>
                                  </p:stCondLst>
                                  <p:childTnLst>
                                    <p:set>
                                      <p:cBhvr>
                                        <p:cTn id="29" dur="1" fill="hold">
                                          <p:stCondLst>
                                            <p:cond delay="0"/>
                                          </p:stCondLst>
                                        </p:cTn>
                                        <p:tgtEl>
                                          <p:spTgt spid="27742"/>
                                        </p:tgtEl>
                                        <p:attrNameLst>
                                          <p:attrName>style.visibility</p:attrName>
                                        </p:attrNameLst>
                                      </p:cBhvr>
                                      <p:to>
                                        <p:strVal val="visible"/>
                                      </p:to>
                                    </p:set>
                                    <p:animEffect transition="in" filter="strips(upLeft)">
                                      <p:cBhvr>
                                        <p:cTn id="30" dur="500"/>
                                        <p:tgtEl>
                                          <p:spTgt spid="27742"/>
                                        </p:tgtEl>
                                      </p:cBhvr>
                                    </p:animEffect>
                                  </p:childTnLst>
                                  <p:subTnLst>
                                    <p:set>
                                      <p:cBhvr override="childStyle">
                                        <p:cTn dur="1" fill="hold" display="0" masterRel="nextClick" afterEffect="1"/>
                                        <p:tgtEl>
                                          <p:spTgt spid="27742"/>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27743"/>
                                        </p:tgtEl>
                                        <p:attrNameLst>
                                          <p:attrName>style.visibility</p:attrName>
                                        </p:attrNameLst>
                                      </p:cBhvr>
                                      <p:to>
                                        <p:strVal val="visible"/>
                                      </p:to>
                                    </p:set>
                                    <p:animEffect transition="in" filter="strips(upRight)">
                                      <p:cBhvr>
                                        <p:cTn id="35" dur="500"/>
                                        <p:tgtEl>
                                          <p:spTgt spid="27743"/>
                                        </p:tgtEl>
                                      </p:cBhvr>
                                    </p:animEffect>
                                  </p:childTnLst>
                                  <p:subTnLst>
                                    <p:set>
                                      <p:cBhvr override="childStyle">
                                        <p:cTn dur="1" fill="hold" display="0" masterRel="nextClick" afterEffect="1"/>
                                        <p:tgtEl>
                                          <p:spTgt spid="27743"/>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27744"/>
                                        </p:tgtEl>
                                        <p:attrNameLst>
                                          <p:attrName>style.visibility</p:attrName>
                                        </p:attrNameLst>
                                      </p:cBhvr>
                                      <p:to>
                                        <p:strVal val="visible"/>
                                      </p:to>
                                    </p:set>
                                    <p:animEffect transition="in" filter="strips(upLeft)">
                                      <p:cBhvr>
                                        <p:cTn id="40" dur="500"/>
                                        <p:tgtEl>
                                          <p:spTgt spid="27744"/>
                                        </p:tgtEl>
                                      </p:cBhvr>
                                    </p:animEffect>
                                  </p:childTnLst>
                                  <p:subTnLst>
                                    <p:set>
                                      <p:cBhvr override="childStyle">
                                        <p:cTn dur="1" fill="hold" display="0" masterRel="nextClick" afterEffect="1"/>
                                        <p:tgtEl>
                                          <p:spTgt spid="27744"/>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27745"/>
                                        </p:tgtEl>
                                        <p:attrNameLst>
                                          <p:attrName>style.visibility</p:attrName>
                                        </p:attrNameLst>
                                      </p:cBhvr>
                                      <p:to>
                                        <p:strVal val="visible"/>
                                      </p:to>
                                    </p:set>
                                    <p:animEffect transition="in" filter="strips(upRight)">
                                      <p:cBhvr>
                                        <p:cTn id="45" dur="500"/>
                                        <p:tgtEl>
                                          <p:spTgt spid="27745"/>
                                        </p:tgtEl>
                                      </p:cBhvr>
                                    </p:animEffect>
                                  </p:childTnLst>
                                  <p:subTnLst>
                                    <p:set>
                                      <p:cBhvr override="childStyle">
                                        <p:cTn dur="1" fill="hold" display="0" masterRel="nextClick" afterEffect="1"/>
                                        <p:tgtEl>
                                          <p:spTgt spid="27745"/>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27746"/>
                                        </p:tgtEl>
                                        <p:attrNameLst>
                                          <p:attrName>style.visibility</p:attrName>
                                        </p:attrNameLst>
                                      </p:cBhvr>
                                      <p:to>
                                        <p:strVal val="visible"/>
                                      </p:to>
                                    </p:set>
                                    <p:animEffect transition="in" filter="strips(upLeft)">
                                      <p:cBhvr>
                                        <p:cTn id="50" dur="500"/>
                                        <p:tgtEl>
                                          <p:spTgt spid="27746"/>
                                        </p:tgtEl>
                                      </p:cBhvr>
                                    </p:animEffect>
                                  </p:childTnLst>
                                  <p:subTnLst>
                                    <p:set>
                                      <p:cBhvr override="childStyle">
                                        <p:cTn dur="1" fill="hold" display="0" masterRel="nextClick" afterEffect="1"/>
                                        <p:tgtEl>
                                          <p:spTgt spid="27746"/>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44" grpId="0" animBg="1" autoUpdateAnimBg="0"/>
      <p:bldP spid="27739" grpId="0" animBg="1" autoUpdateAnimBg="0"/>
      <p:bldP spid="27740" grpId="0" animBg="1" autoUpdateAnimBg="0"/>
      <p:bldP spid="27743" grpId="0" animBg="1" autoUpdateAnimBg="0"/>
      <p:bldP spid="27741" grpId="0" animBg="1" autoUpdateAnimBg="0"/>
      <p:bldP spid="27742" grpId="0" animBg="1" autoUpdateAnimBg="0"/>
      <p:bldP spid="27745" grpId="0" animBg="1" autoUpdateAnimBg="0"/>
      <p:bldP spid="27746" grpId="0" animBg="1" autoUpdateAnimBg="0"/>
      <p:bldP spid="276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716" name="Group 44"/>
          <p:cNvGrpSpPr>
            <a:grpSpLocks/>
          </p:cNvGrpSpPr>
          <p:nvPr/>
        </p:nvGrpSpPr>
        <p:grpSpPr bwMode="auto">
          <a:xfrm>
            <a:off x="1447800" y="2971800"/>
            <a:ext cx="5105400" cy="3200400"/>
            <a:chOff x="912" y="1920"/>
            <a:chExt cx="3216" cy="2016"/>
          </a:xfrm>
        </p:grpSpPr>
        <p:sp>
          <p:nvSpPr>
            <p:cNvPr id="13384" name="AutoShape 6"/>
            <p:cNvSpPr>
              <a:spLocks noChangeArrowheads="1"/>
            </p:cNvSpPr>
            <p:nvPr/>
          </p:nvSpPr>
          <p:spPr bwMode="auto">
            <a:xfrm>
              <a:off x="912" y="1920"/>
              <a:ext cx="3216" cy="2016"/>
            </a:xfrm>
            <a:prstGeom prst="wedgeEllipseCallout">
              <a:avLst>
                <a:gd name="adj1" fmla="val 16199"/>
                <a:gd name="adj2" fmla="val -72819"/>
              </a:avLst>
            </a:prstGeom>
            <a:gradFill rotWithShape="0">
              <a:gsLst>
                <a:gs pos="0">
                  <a:srgbClr val="D5D5D5"/>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grpSp>
          <p:nvGrpSpPr>
            <p:cNvPr id="13385" name="Group 7"/>
            <p:cNvGrpSpPr>
              <a:grpSpLocks/>
            </p:cNvGrpSpPr>
            <p:nvPr/>
          </p:nvGrpSpPr>
          <p:grpSpPr bwMode="auto">
            <a:xfrm>
              <a:off x="1248" y="2064"/>
              <a:ext cx="2592" cy="1296"/>
              <a:chOff x="1344" y="1248"/>
              <a:chExt cx="2592" cy="1296"/>
            </a:xfrm>
          </p:grpSpPr>
          <p:grpSp>
            <p:nvGrpSpPr>
              <p:cNvPr id="13386" name="Group 8"/>
              <p:cNvGrpSpPr>
                <a:grpSpLocks/>
              </p:cNvGrpSpPr>
              <p:nvPr/>
            </p:nvGrpSpPr>
            <p:grpSpPr bwMode="auto">
              <a:xfrm>
                <a:off x="1344" y="1968"/>
                <a:ext cx="576" cy="576"/>
                <a:chOff x="2640" y="2160"/>
                <a:chExt cx="576" cy="576"/>
              </a:xfrm>
            </p:grpSpPr>
            <p:sp>
              <p:nvSpPr>
                <p:cNvPr id="13417" name="Oval 9"/>
                <p:cNvSpPr>
                  <a:spLocks noChangeArrowheads="1"/>
                </p:cNvSpPr>
                <p:nvPr/>
              </p:nvSpPr>
              <p:spPr bwMode="auto">
                <a:xfrm>
                  <a:off x="2832" y="2160"/>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4</a:t>
                  </a:r>
                </a:p>
              </p:txBody>
            </p:sp>
            <p:sp>
              <p:nvSpPr>
                <p:cNvPr id="13418" name="Oval 10"/>
                <p:cNvSpPr>
                  <a:spLocks noChangeArrowheads="1"/>
                </p:cNvSpPr>
                <p:nvPr/>
              </p:nvSpPr>
              <p:spPr bwMode="auto">
                <a:xfrm>
                  <a:off x="2640"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8</a:t>
                  </a:r>
                </a:p>
              </p:txBody>
            </p:sp>
            <p:sp>
              <p:nvSpPr>
                <p:cNvPr id="13419" name="Line 11"/>
                <p:cNvSpPr>
                  <a:spLocks noChangeShapeType="1"/>
                </p:cNvSpPr>
                <p:nvPr/>
              </p:nvSpPr>
              <p:spPr bwMode="auto">
                <a:xfrm flipH="1">
                  <a:off x="2784"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 name="Oval 12"/>
                <p:cNvSpPr>
                  <a:spLocks noChangeArrowheads="1"/>
                </p:cNvSpPr>
                <p:nvPr/>
              </p:nvSpPr>
              <p:spPr bwMode="auto">
                <a:xfrm flipH="1">
                  <a:off x="3024"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9</a:t>
                  </a:r>
                </a:p>
              </p:txBody>
            </p:sp>
            <p:sp>
              <p:nvSpPr>
                <p:cNvPr id="13421" name="Line 13"/>
                <p:cNvSpPr>
                  <a:spLocks noChangeShapeType="1"/>
                </p:cNvSpPr>
                <p:nvPr/>
              </p:nvSpPr>
              <p:spPr bwMode="auto">
                <a:xfrm>
                  <a:off x="2976"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87" name="Group 14"/>
              <p:cNvGrpSpPr>
                <a:grpSpLocks/>
              </p:cNvGrpSpPr>
              <p:nvPr/>
            </p:nvGrpSpPr>
            <p:grpSpPr bwMode="auto">
              <a:xfrm>
                <a:off x="2016" y="1968"/>
                <a:ext cx="576" cy="576"/>
                <a:chOff x="2640" y="2160"/>
                <a:chExt cx="576" cy="576"/>
              </a:xfrm>
            </p:grpSpPr>
            <p:sp>
              <p:nvSpPr>
                <p:cNvPr id="13412" name="Oval 15"/>
                <p:cNvSpPr>
                  <a:spLocks noChangeArrowheads="1"/>
                </p:cNvSpPr>
                <p:nvPr/>
              </p:nvSpPr>
              <p:spPr bwMode="auto">
                <a:xfrm>
                  <a:off x="2832" y="2160"/>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5</a:t>
                  </a:r>
                </a:p>
              </p:txBody>
            </p:sp>
            <p:sp>
              <p:nvSpPr>
                <p:cNvPr id="13413" name="Oval 16"/>
                <p:cNvSpPr>
                  <a:spLocks noChangeArrowheads="1"/>
                </p:cNvSpPr>
                <p:nvPr/>
              </p:nvSpPr>
              <p:spPr bwMode="auto">
                <a:xfrm>
                  <a:off x="2640"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10</a:t>
                  </a:r>
                </a:p>
              </p:txBody>
            </p:sp>
            <p:sp>
              <p:nvSpPr>
                <p:cNvPr id="13414" name="Line 17"/>
                <p:cNvSpPr>
                  <a:spLocks noChangeShapeType="1"/>
                </p:cNvSpPr>
                <p:nvPr/>
              </p:nvSpPr>
              <p:spPr bwMode="auto">
                <a:xfrm flipH="1">
                  <a:off x="2784"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 name="Oval 18"/>
                <p:cNvSpPr>
                  <a:spLocks noChangeArrowheads="1"/>
                </p:cNvSpPr>
                <p:nvPr/>
              </p:nvSpPr>
              <p:spPr bwMode="auto">
                <a:xfrm flipH="1">
                  <a:off x="3024"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11</a:t>
                  </a:r>
                </a:p>
              </p:txBody>
            </p:sp>
            <p:sp>
              <p:nvSpPr>
                <p:cNvPr id="13416" name="Line 19"/>
                <p:cNvSpPr>
                  <a:spLocks noChangeShapeType="1"/>
                </p:cNvSpPr>
                <p:nvPr/>
              </p:nvSpPr>
              <p:spPr bwMode="auto">
                <a:xfrm>
                  <a:off x="2976"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88" name="Group 20"/>
              <p:cNvGrpSpPr>
                <a:grpSpLocks/>
              </p:cNvGrpSpPr>
              <p:nvPr/>
            </p:nvGrpSpPr>
            <p:grpSpPr bwMode="auto">
              <a:xfrm>
                <a:off x="2688" y="1968"/>
                <a:ext cx="576" cy="576"/>
                <a:chOff x="2640" y="2160"/>
                <a:chExt cx="576" cy="576"/>
              </a:xfrm>
            </p:grpSpPr>
            <p:sp>
              <p:nvSpPr>
                <p:cNvPr id="13407" name="Oval 21"/>
                <p:cNvSpPr>
                  <a:spLocks noChangeArrowheads="1"/>
                </p:cNvSpPr>
                <p:nvPr/>
              </p:nvSpPr>
              <p:spPr bwMode="auto">
                <a:xfrm>
                  <a:off x="2832" y="2160"/>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6</a:t>
                  </a:r>
                </a:p>
              </p:txBody>
            </p:sp>
            <p:sp>
              <p:nvSpPr>
                <p:cNvPr id="13408" name="Oval 22"/>
                <p:cNvSpPr>
                  <a:spLocks noChangeArrowheads="1"/>
                </p:cNvSpPr>
                <p:nvPr/>
              </p:nvSpPr>
              <p:spPr bwMode="auto">
                <a:xfrm>
                  <a:off x="2640"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12</a:t>
                  </a:r>
                </a:p>
              </p:txBody>
            </p:sp>
            <p:sp>
              <p:nvSpPr>
                <p:cNvPr id="13409" name="Line 23"/>
                <p:cNvSpPr>
                  <a:spLocks noChangeShapeType="1"/>
                </p:cNvSpPr>
                <p:nvPr/>
              </p:nvSpPr>
              <p:spPr bwMode="auto">
                <a:xfrm flipH="1">
                  <a:off x="2784"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0" name="Oval 24"/>
                <p:cNvSpPr>
                  <a:spLocks noChangeArrowheads="1"/>
                </p:cNvSpPr>
                <p:nvPr/>
              </p:nvSpPr>
              <p:spPr bwMode="auto">
                <a:xfrm flipH="1">
                  <a:off x="3024"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13</a:t>
                  </a:r>
                </a:p>
              </p:txBody>
            </p:sp>
            <p:sp>
              <p:nvSpPr>
                <p:cNvPr id="13411" name="Line 25"/>
                <p:cNvSpPr>
                  <a:spLocks noChangeShapeType="1"/>
                </p:cNvSpPr>
                <p:nvPr/>
              </p:nvSpPr>
              <p:spPr bwMode="auto">
                <a:xfrm>
                  <a:off x="2976"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89" name="Group 26"/>
              <p:cNvGrpSpPr>
                <a:grpSpLocks/>
              </p:cNvGrpSpPr>
              <p:nvPr/>
            </p:nvGrpSpPr>
            <p:grpSpPr bwMode="auto">
              <a:xfrm>
                <a:off x="3360" y="1968"/>
                <a:ext cx="576" cy="576"/>
                <a:chOff x="2640" y="2160"/>
                <a:chExt cx="576" cy="576"/>
              </a:xfrm>
            </p:grpSpPr>
            <p:sp>
              <p:nvSpPr>
                <p:cNvPr id="13402" name="Oval 27"/>
                <p:cNvSpPr>
                  <a:spLocks noChangeArrowheads="1"/>
                </p:cNvSpPr>
                <p:nvPr/>
              </p:nvSpPr>
              <p:spPr bwMode="auto">
                <a:xfrm>
                  <a:off x="2832" y="2160"/>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7</a:t>
                  </a:r>
                </a:p>
              </p:txBody>
            </p:sp>
            <p:sp>
              <p:nvSpPr>
                <p:cNvPr id="13403" name="Oval 28"/>
                <p:cNvSpPr>
                  <a:spLocks noChangeArrowheads="1"/>
                </p:cNvSpPr>
                <p:nvPr/>
              </p:nvSpPr>
              <p:spPr bwMode="auto">
                <a:xfrm>
                  <a:off x="2640"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14</a:t>
                  </a:r>
                </a:p>
              </p:txBody>
            </p:sp>
            <p:sp>
              <p:nvSpPr>
                <p:cNvPr id="13404" name="Line 29"/>
                <p:cNvSpPr>
                  <a:spLocks noChangeShapeType="1"/>
                </p:cNvSpPr>
                <p:nvPr/>
              </p:nvSpPr>
              <p:spPr bwMode="auto">
                <a:xfrm flipH="1">
                  <a:off x="2784"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5" name="Oval 30"/>
                <p:cNvSpPr>
                  <a:spLocks noChangeArrowheads="1"/>
                </p:cNvSpPr>
                <p:nvPr/>
              </p:nvSpPr>
              <p:spPr bwMode="auto">
                <a:xfrm flipH="1">
                  <a:off x="3024"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15</a:t>
                  </a:r>
                </a:p>
              </p:txBody>
            </p:sp>
            <p:sp>
              <p:nvSpPr>
                <p:cNvPr id="13406" name="Line 31"/>
                <p:cNvSpPr>
                  <a:spLocks noChangeShapeType="1"/>
                </p:cNvSpPr>
                <p:nvPr/>
              </p:nvSpPr>
              <p:spPr bwMode="auto">
                <a:xfrm>
                  <a:off x="2976"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90" name="Group 32"/>
              <p:cNvGrpSpPr>
                <a:grpSpLocks/>
              </p:cNvGrpSpPr>
              <p:nvPr/>
            </p:nvGrpSpPr>
            <p:grpSpPr bwMode="auto">
              <a:xfrm>
                <a:off x="1680" y="1632"/>
                <a:ext cx="576" cy="346"/>
                <a:chOff x="1680" y="1632"/>
                <a:chExt cx="576" cy="346"/>
              </a:xfrm>
            </p:grpSpPr>
            <p:sp>
              <p:nvSpPr>
                <p:cNvPr id="13399" name="Oval 33"/>
                <p:cNvSpPr>
                  <a:spLocks noChangeArrowheads="1"/>
                </p:cNvSpPr>
                <p:nvPr/>
              </p:nvSpPr>
              <p:spPr bwMode="auto">
                <a:xfrm>
                  <a:off x="1872" y="163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2</a:t>
                  </a:r>
                </a:p>
              </p:txBody>
            </p:sp>
            <p:sp>
              <p:nvSpPr>
                <p:cNvPr id="13400" name="Line 34"/>
                <p:cNvSpPr>
                  <a:spLocks noChangeShapeType="1"/>
                </p:cNvSpPr>
                <p:nvPr/>
              </p:nvSpPr>
              <p:spPr bwMode="auto">
                <a:xfrm flipH="1">
                  <a:off x="1680"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1" name="Line 35"/>
                <p:cNvSpPr>
                  <a:spLocks noChangeShapeType="1"/>
                </p:cNvSpPr>
                <p:nvPr/>
              </p:nvSpPr>
              <p:spPr bwMode="auto">
                <a:xfrm>
                  <a:off x="2052"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91" name="Group 36"/>
              <p:cNvGrpSpPr>
                <a:grpSpLocks/>
              </p:cNvGrpSpPr>
              <p:nvPr/>
            </p:nvGrpSpPr>
            <p:grpSpPr bwMode="auto">
              <a:xfrm>
                <a:off x="3024" y="1632"/>
                <a:ext cx="576" cy="346"/>
                <a:chOff x="1680" y="1632"/>
                <a:chExt cx="576" cy="346"/>
              </a:xfrm>
            </p:grpSpPr>
            <p:sp>
              <p:nvSpPr>
                <p:cNvPr id="13396" name="Oval 37"/>
                <p:cNvSpPr>
                  <a:spLocks noChangeArrowheads="1"/>
                </p:cNvSpPr>
                <p:nvPr/>
              </p:nvSpPr>
              <p:spPr bwMode="auto">
                <a:xfrm>
                  <a:off x="1872" y="163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3</a:t>
                  </a:r>
                </a:p>
              </p:txBody>
            </p:sp>
            <p:sp>
              <p:nvSpPr>
                <p:cNvPr id="13397" name="Line 38"/>
                <p:cNvSpPr>
                  <a:spLocks noChangeShapeType="1"/>
                </p:cNvSpPr>
                <p:nvPr/>
              </p:nvSpPr>
              <p:spPr bwMode="auto">
                <a:xfrm flipH="1">
                  <a:off x="1680"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8" name="Line 39"/>
                <p:cNvSpPr>
                  <a:spLocks noChangeShapeType="1"/>
                </p:cNvSpPr>
                <p:nvPr/>
              </p:nvSpPr>
              <p:spPr bwMode="auto">
                <a:xfrm>
                  <a:off x="2052"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92" name="Group 40"/>
              <p:cNvGrpSpPr>
                <a:grpSpLocks/>
              </p:cNvGrpSpPr>
              <p:nvPr/>
            </p:nvGrpSpPr>
            <p:grpSpPr bwMode="auto">
              <a:xfrm>
                <a:off x="2006" y="1248"/>
                <a:ext cx="730" cy="404"/>
                <a:chOff x="2006" y="1248"/>
                <a:chExt cx="730" cy="404"/>
              </a:xfrm>
            </p:grpSpPr>
            <p:sp>
              <p:nvSpPr>
                <p:cNvPr id="13394" name="Oval 41"/>
                <p:cNvSpPr>
                  <a:spLocks noChangeArrowheads="1"/>
                </p:cNvSpPr>
                <p:nvPr/>
              </p:nvSpPr>
              <p:spPr bwMode="auto">
                <a:xfrm>
                  <a:off x="2544" y="1248"/>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1</a:t>
                  </a:r>
                </a:p>
              </p:txBody>
            </p:sp>
            <p:sp>
              <p:nvSpPr>
                <p:cNvPr id="13395" name="Line 42"/>
                <p:cNvSpPr>
                  <a:spLocks noChangeShapeType="1"/>
                </p:cNvSpPr>
                <p:nvPr/>
              </p:nvSpPr>
              <p:spPr bwMode="auto">
                <a:xfrm flipH="1">
                  <a:off x="2006" y="1378"/>
                  <a:ext cx="540" cy="2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93" name="Line 43"/>
              <p:cNvSpPr>
                <a:spLocks noChangeShapeType="1"/>
              </p:cNvSpPr>
              <p:nvPr/>
            </p:nvSpPr>
            <p:spPr bwMode="auto">
              <a:xfrm>
                <a:off x="2734" y="1378"/>
                <a:ext cx="528"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8719" name="Freeform 47"/>
          <p:cNvSpPr>
            <a:spLocks/>
          </p:cNvSpPr>
          <p:nvPr/>
        </p:nvSpPr>
        <p:spPr bwMode="auto">
          <a:xfrm>
            <a:off x="1828800" y="2921000"/>
            <a:ext cx="4419600" cy="2540000"/>
          </a:xfrm>
          <a:custGeom>
            <a:avLst/>
            <a:gdLst>
              <a:gd name="T0" fmla="*/ 2147483646 w 2784"/>
              <a:gd name="T1" fmla="*/ 2147483646 h 1600"/>
              <a:gd name="T2" fmla="*/ 2147483646 w 2784"/>
              <a:gd name="T3" fmla="*/ 2147483646 h 1600"/>
              <a:gd name="T4" fmla="*/ 2147483646 w 2784"/>
              <a:gd name="T5" fmla="*/ 2147483646 h 1600"/>
              <a:gd name="T6" fmla="*/ 0 w 2784"/>
              <a:gd name="T7" fmla="*/ 2147483646 h 1600"/>
              <a:gd name="T8" fmla="*/ 2147483646 w 2784"/>
              <a:gd name="T9" fmla="*/ 2147483646 h 1600"/>
              <a:gd name="T10" fmla="*/ 2147483646 w 2784"/>
              <a:gd name="T11" fmla="*/ 2147483646 h 1600"/>
              <a:gd name="T12" fmla="*/ 2147483646 w 2784"/>
              <a:gd name="T13" fmla="*/ 2147483646 h 1600"/>
              <a:gd name="T14" fmla="*/ 2147483646 w 2784"/>
              <a:gd name="T15" fmla="*/ 2147483646 h 1600"/>
              <a:gd name="T16" fmla="*/ 2147483646 w 2784"/>
              <a:gd name="T17" fmla="*/ 2147483646 h 1600"/>
              <a:gd name="T18" fmla="*/ 2147483646 w 2784"/>
              <a:gd name="T19" fmla="*/ 2147483646 h 1600"/>
              <a:gd name="T20" fmla="*/ 2147483646 w 2784"/>
              <a:gd name="T21" fmla="*/ 2147483646 h 1600"/>
              <a:gd name="T22" fmla="*/ 2147483646 w 2784"/>
              <a:gd name="T23" fmla="*/ 2147483646 h 1600"/>
              <a:gd name="T24" fmla="*/ 2147483646 w 2784"/>
              <a:gd name="T25" fmla="*/ 2147483646 h 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4" h="1600">
                <a:moveTo>
                  <a:pt x="1392" y="80"/>
                </a:moveTo>
                <a:cubicBezTo>
                  <a:pt x="1280" y="88"/>
                  <a:pt x="1256" y="64"/>
                  <a:pt x="1056" y="176"/>
                </a:cubicBezTo>
                <a:cubicBezTo>
                  <a:pt x="856" y="288"/>
                  <a:pt x="368" y="552"/>
                  <a:pt x="192" y="752"/>
                </a:cubicBezTo>
                <a:cubicBezTo>
                  <a:pt x="16" y="952"/>
                  <a:pt x="0" y="1240"/>
                  <a:pt x="0" y="1376"/>
                </a:cubicBezTo>
                <a:cubicBezTo>
                  <a:pt x="0" y="1512"/>
                  <a:pt x="56" y="1536"/>
                  <a:pt x="192" y="1568"/>
                </a:cubicBezTo>
                <a:cubicBezTo>
                  <a:pt x="328" y="1600"/>
                  <a:pt x="672" y="1600"/>
                  <a:pt x="816" y="1568"/>
                </a:cubicBezTo>
                <a:cubicBezTo>
                  <a:pt x="960" y="1536"/>
                  <a:pt x="992" y="1448"/>
                  <a:pt x="1056" y="1376"/>
                </a:cubicBezTo>
                <a:cubicBezTo>
                  <a:pt x="1120" y="1304"/>
                  <a:pt x="1024" y="1168"/>
                  <a:pt x="1200" y="1136"/>
                </a:cubicBezTo>
                <a:cubicBezTo>
                  <a:pt x="1376" y="1104"/>
                  <a:pt x="1880" y="1184"/>
                  <a:pt x="2112" y="1184"/>
                </a:cubicBezTo>
                <a:cubicBezTo>
                  <a:pt x="2344" y="1184"/>
                  <a:pt x="2504" y="1192"/>
                  <a:pt x="2592" y="1136"/>
                </a:cubicBezTo>
                <a:cubicBezTo>
                  <a:pt x="2680" y="1080"/>
                  <a:pt x="2784" y="1016"/>
                  <a:pt x="2640" y="848"/>
                </a:cubicBezTo>
                <a:cubicBezTo>
                  <a:pt x="2496" y="680"/>
                  <a:pt x="1936" y="256"/>
                  <a:pt x="1728" y="128"/>
                </a:cubicBezTo>
                <a:cubicBezTo>
                  <a:pt x="1520" y="0"/>
                  <a:pt x="1504" y="72"/>
                  <a:pt x="1392" y="80"/>
                </a:cubicBezTo>
                <a:close/>
              </a:path>
            </a:pathLst>
          </a:custGeom>
          <a:solidFill>
            <a:srgbClr val="CC99FF">
              <a:alpha val="50195"/>
            </a:srgbClr>
          </a:solidFill>
          <a:ln w="25400" cap="flat" cmpd="sng">
            <a:solidFill>
              <a:srgbClr val="CC99FF"/>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8" name="Rectangle 46"/>
          <p:cNvSpPr>
            <a:spLocks noChangeArrowheads="1"/>
          </p:cNvSpPr>
          <p:nvPr/>
        </p:nvSpPr>
        <p:spPr bwMode="auto">
          <a:xfrm>
            <a:off x="1403648" y="2211647"/>
            <a:ext cx="5257800" cy="40386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8726" name="Group 54"/>
          <p:cNvGrpSpPr>
            <a:grpSpLocks/>
          </p:cNvGrpSpPr>
          <p:nvPr/>
        </p:nvGrpSpPr>
        <p:grpSpPr bwMode="auto">
          <a:xfrm>
            <a:off x="895350" y="1485027"/>
            <a:ext cx="8115300" cy="506413"/>
            <a:chOff x="480" y="1700"/>
            <a:chExt cx="5112" cy="319"/>
          </a:xfrm>
        </p:grpSpPr>
        <p:sp>
          <p:nvSpPr>
            <p:cNvPr id="13381" name="Rectangle 48"/>
            <p:cNvSpPr>
              <a:spLocks noChangeArrowheads="1"/>
            </p:cNvSpPr>
            <p:nvPr/>
          </p:nvSpPr>
          <p:spPr bwMode="auto">
            <a:xfrm>
              <a:off x="480" y="1728"/>
              <a:ext cx="41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Arial" panose="020B0604020202020204" pitchFamily="34" charset="0"/>
                </a:rPr>
                <a:t>一棵</a:t>
              </a:r>
              <a:r>
                <a:rPr lang="zh-CN" altLang="en-US" b="1" dirty="0">
                  <a:sym typeface="Wingdings" panose="05000000000000000000" pitchFamily="2" charset="2"/>
                </a:rPr>
                <a:t>高度为 </a:t>
              </a:r>
              <a:r>
                <a:rPr lang="en-US" altLang="zh-CN" b="1" i="1" dirty="0">
                  <a:sym typeface="Wingdings" panose="05000000000000000000" pitchFamily="2" charset="2"/>
                </a:rPr>
                <a:t>h </a:t>
              </a:r>
              <a:r>
                <a:rPr lang="zh-CN" altLang="en-US" b="1" dirty="0">
                  <a:sym typeface="Wingdings" panose="05000000000000000000" pitchFamily="2" charset="2"/>
                </a:rPr>
                <a:t>的完全二叉树结点数为</a:t>
              </a:r>
              <a:endParaRPr lang="en-US" altLang="zh-CN" b="1" dirty="0">
                <a:sym typeface="Wingdings" panose="05000000000000000000" pitchFamily="2" charset="2"/>
              </a:endParaRPr>
            </a:p>
          </p:txBody>
        </p:sp>
        <p:sp>
          <p:nvSpPr>
            <p:cNvPr id="13382" name="Rectangle 49"/>
            <p:cNvSpPr>
              <a:spLocks noChangeArrowheads="1"/>
            </p:cNvSpPr>
            <p:nvPr/>
          </p:nvSpPr>
          <p:spPr bwMode="auto">
            <a:xfrm>
              <a:off x="4016" y="1720"/>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ym typeface="Wingdings" panose="05000000000000000000" pitchFamily="2" charset="2"/>
                </a:rPr>
                <a:t>至</a:t>
              </a:r>
              <a:endParaRPr lang="en-US" altLang="zh-CN" b="1" dirty="0">
                <a:sym typeface="Wingdings" panose="05000000000000000000" pitchFamily="2" charset="2"/>
              </a:endParaRPr>
            </a:p>
          </p:txBody>
        </p:sp>
        <p:sp>
          <p:nvSpPr>
            <p:cNvPr id="13383" name="Rectangle 50"/>
            <p:cNvSpPr>
              <a:spLocks noChangeArrowheads="1"/>
            </p:cNvSpPr>
            <p:nvPr/>
          </p:nvSpPr>
          <p:spPr bwMode="auto">
            <a:xfrm>
              <a:off x="4872" y="170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ym typeface="Wingdings" panose="05000000000000000000" pitchFamily="2" charset="2"/>
                </a:rPr>
                <a:t>个。</a:t>
              </a:r>
              <a:endParaRPr lang="en-US" altLang="zh-CN" b="1">
                <a:sym typeface="Wingdings" panose="05000000000000000000" pitchFamily="2" charset="2"/>
              </a:endParaRPr>
            </a:p>
          </p:txBody>
        </p:sp>
      </p:grpSp>
      <p:sp>
        <p:nvSpPr>
          <p:cNvPr id="28724" name="Rectangle 52"/>
          <p:cNvSpPr>
            <a:spLocks noChangeArrowheads="1"/>
          </p:cNvSpPr>
          <p:nvPr/>
        </p:nvSpPr>
        <p:spPr bwMode="auto">
          <a:xfrm>
            <a:off x="5935236" y="1521441"/>
            <a:ext cx="6179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smtClean="0">
                <a:solidFill>
                  <a:srgbClr val="FF0000"/>
                </a:solidFill>
                <a:sym typeface="Wingdings" panose="05000000000000000000" pitchFamily="2" charset="2"/>
              </a:rPr>
              <a:t>2</a:t>
            </a:r>
            <a:r>
              <a:rPr lang="en-US" altLang="zh-CN" b="1" i="1" baseline="30000" dirty="0" smtClean="0">
                <a:solidFill>
                  <a:srgbClr val="FF0000"/>
                </a:solidFill>
                <a:sym typeface="Wingdings" panose="05000000000000000000" pitchFamily="2" charset="2"/>
              </a:rPr>
              <a:t>h-1</a:t>
            </a:r>
            <a:endParaRPr lang="en-US" altLang="zh-CN" b="1" dirty="0">
              <a:solidFill>
                <a:srgbClr val="FF0000"/>
              </a:solidFill>
              <a:sym typeface="Wingdings" panose="05000000000000000000" pitchFamily="2" charset="2"/>
            </a:endParaRPr>
          </a:p>
        </p:txBody>
      </p:sp>
      <p:sp>
        <p:nvSpPr>
          <p:cNvPr id="28725" name="Rectangle 53"/>
          <p:cNvSpPr>
            <a:spLocks noChangeArrowheads="1"/>
          </p:cNvSpPr>
          <p:nvPr/>
        </p:nvSpPr>
        <p:spPr bwMode="auto">
          <a:xfrm>
            <a:off x="6981032" y="1503204"/>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smtClean="0">
                <a:solidFill>
                  <a:srgbClr val="FF0000"/>
                </a:solidFill>
                <a:sym typeface="Wingdings" panose="05000000000000000000" pitchFamily="2" charset="2"/>
              </a:rPr>
              <a:t>2</a:t>
            </a:r>
            <a:r>
              <a:rPr lang="en-US" altLang="zh-CN" b="1" i="1" baseline="30000" dirty="0" smtClean="0">
                <a:solidFill>
                  <a:srgbClr val="FF0000"/>
                </a:solidFill>
                <a:sym typeface="Wingdings" panose="05000000000000000000" pitchFamily="2" charset="2"/>
              </a:rPr>
              <a:t>h</a:t>
            </a:r>
            <a:r>
              <a:rPr lang="en-US" altLang="zh-CN" b="1" baseline="30000" dirty="0" smtClean="0">
                <a:solidFill>
                  <a:srgbClr val="FF0000"/>
                </a:solidFill>
                <a:sym typeface="Wingdings" panose="05000000000000000000" pitchFamily="2" charset="2"/>
              </a:rPr>
              <a:t> </a:t>
            </a:r>
            <a:r>
              <a:rPr lang="en-US" altLang="zh-CN" b="1" dirty="0">
                <a:solidFill>
                  <a:srgbClr val="FF0000"/>
                </a:solidFill>
                <a:sym typeface="Symbol" panose="05050102010706020507" pitchFamily="18" charset="2"/>
              </a:rPr>
              <a:t> 1</a:t>
            </a:r>
            <a:endParaRPr lang="en-US" altLang="zh-CN" b="1" dirty="0">
              <a:solidFill>
                <a:srgbClr val="FF0000"/>
              </a:solidFill>
              <a:sym typeface="Wingdings" panose="05000000000000000000" pitchFamily="2" charset="2"/>
            </a:endParaRPr>
          </a:p>
        </p:txBody>
      </p:sp>
      <p:grpSp>
        <p:nvGrpSpPr>
          <p:cNvPr id="28729" name="Group 57"/>
          <p:cNvGrpSpPr>
            <a:grpSpLocks/>
          </p:cNvGrpSpPr>
          <p:nvPr/>
        </p:nvGrpSpPr>
        <p:grpSpPr bwMode="auto">
          <a:xfrm>
            <a:off x="2880732" y="2285207"/>
            <a:ext cx="2590800" cy="457200"/>
            <a:chOff x="2496" y="2016"/>
            <a:chExt cx="1632" cy="288"/>
          </a:xfrm>
        </p:grpSpPr>
        <p:sp>
          <p:nvSpPr>
            <p:cNvPr id="13379" name="AutoShape 55"/>
            <p:cNvSpPr>
              <a:spLocks noChangeArrowheads="1"/>
            </p:cNvSpPr>
            <p:nvPr/>
          </p:nvSpPr>
          <p:spPr bwMode="auto">
            <a:xfrm>
              <a:off x="2496" y="2112"/>
              <a:ext cx="384" cy="144"/>
            </a:xfrm>
            <a:prstGeom prst="rightArrow">
              <a:avLst>
                <a:gd name="adj1" fmla="val 50000"/>
                <a:gd name="adj2" fmla="val 66667"/>
              </a:avLst>
            </a:prstGeom>
            <a:solidFill>
              <a:schemeClr val="hlink"/>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80" name="Rectangle 56"/>
            <p:cNvSpPr>
              <a:spLocks noChangeArrowheads="1"/>
            </p:cNvSpPr>
            <p:nvPr/>
          </p:nvSpPr>
          <p:spPr bwMode="auto">
            <a:xfrm>
              <a:off x="2880" y="201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dirty="0">
                  <a:sym typeface="Wingdings" panose="05000000000000000000" pitchFamily="2" charset="2"/>
                </a:rPr>
                <a:t>h</a:t>
              </a:r>
              <a:r>
                <a:rPr lang="en-US" altLang="zh-CN" b="1" dirty="0">
                  <a:sym typeface="Wingdings" panose="05000000000000000000" pitchFamily="2" charset="2"/>
                </a:rPr>
                <a:t> = </a:t>
              </a:r>
              <a:r>
                <a:rPr lang="en-US" altLang="zh-CN" b="1" dirty="0">
                  <a:sym typeface="Symbol" panose="05050102010706020507" pitchFamily="18" charset="2"/>
                </a:rPr>
                <a:t> log </a:t>
              </a:r>
              <a:r>
                <a:rPr lang="en-US" altLang="zh-CN" b="1" i="1" dirty="0">
                  <a:sym typeface="Symbol" panose="05050102010706020507" pitchFamily="18" charset="2"/>
                </a:rPr>
                <a:t>N</a:t>
              </a:r>
              <a:r>
                <a:rPr lang="en-US" altLang="zh-CN" b="1" dirty="0">
                  <a:sym typeface="Symbol" panose="05050102010706020507" pitchFamily="18" charset="2"/>
                </a:rPr>
                <a:t> </a:t>
              </a:r>
              <a:endParaRPr lang="en-US" altLang="zh-CN" b="1" i="1" dirty="0">
                <a:sym typeface="Wingdings" panose="05000000000000000000" pitchFamily="2" charset="2"/>
              </a:endParaRPr>
            </a:p>
          </p:txBody>
        </p:sp>
      </p:grpSp>
      <p:sp>
        <p:nvSpPr>
          <p:cNvPr id="28777" name="Text Box 105"/>
          <p:cNvSpPr txBox="1">
            <a:spLocks noChangeArrowheads="1"/>
          </p:cNvSpPr>
          <p:nvPr/>
        </p:nvSpPr>
        <p:spPr bwMode="auto">
          <a:xfrm>
            <a:off x="571500" y="3167857"/>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ym typeface="Wingdings" panose="05000000000000000000" pitchFamily="2" charset="2"/>
              </a:rPr>
              <a:t>  </a:t>
            </a:r>
            <a:r>
              <a:rPr lang="zh-CN" altLang="en-US" b="1">
                <a:sym typeface="Wingdings" panose="05000000000000000000" pitchFamily="2" charset="2"/>
              </a:rPr>
              <a:t>数组实现</a:t>
            </a:r>
            <a:r>
              <a:rPr lang="en-US" altLang="zh-CN" b="1">
                <a:sym typeface="Wingdings" panose="05000000000000000000" pitchFamily="2" charset="2"/>
              </a:rPr>
              <a:t>:  </a:t>
            </a:r>
            <a:r>
              <a:rPr lang="en-US" altLang="zh-CN" sz="2000" b="1">
                <a:solidFill>
                  <a:schemeClr val="hlink"/>
                </a:solidFill>
                <a:latin typeface="Arial" panose="020B0604020202020204" pitchFamily="34" charset="0"/>
                <a:sym typeface="Wingdings" panose="05000000000000000000" pitchFamily="2" charset="2"/>
              </a:rPr>
              <a:t>BT [ n + 1 ]</a:t>
            </a:r>
            <a:r>
              <a:rPr lang="en-US" altLang="zh-CN" b="1">
                <a:sym typeface="Wingdings" panose="05000000000000000000" pitchFamily="2" charset="2"/>
              </a:rPr>
              <a:t>  ( </a:t>
            </a:r>
            <a:r>
              <a:rPr lang="en-US" altLang="zh-CN" sz="2000" b="1">
                <a:latin typeface="Arial" panose="020B0604020202020204" pitchFamily="34" charset="0"/>
                <a:sym typeface="Wingdings" panose="05000000000000000000" pitchFamily="2" charset="2"/>
              </a:rPr>
              <a:t>BT [ 0 ]</a:t>
            </a:r>
            <a:r>
              <a:rPr lang="en-US" altLang="zh-CN" b="1">
                <a:sym typeface="Wingdings" panose="05000000000000000000" pitchFamily="2" charset="2"/>
              </a:rPr>
              <a:t> </a:t>
            </a:r>
            <a:r>
              <a:rPr lang="zh-CN" altLang="en-US" b="1">
                <a:sym typeface="Wingdings" panose="05000000000000000000" pitchFamily="2" charset="2"/>
              </a:rPr>
              <a:t>未使用</a:t>
            </a:r>
            <a:r>
              <a:rPr lang="en-US" altLang="zh-CN" b="1">
                <a:sym typeface="Wingdings" panose="05000000000000000000" pitchFamily="2" charset="2"/>
              </a:rPr>
              <a:t>)</a:t>
            </a:r>
            <a:endParaRPr lang="en-US" altLang="zh-CN" b="1"/>
          </a:p>
        </p:txBody>
      </p:sp>
      <p:grpSp>
        <p:nvGrpSpPr>
          <p:cNvPr id="28815" name="Group 143"/>
          <p:cNvGrpSpPr>
            <a:grpSpLocks/>
          </p:cNvGrpSpPr>
          <p:nvPr/>
        </p:nvGrpSpPr>
        <p:grpSpPr bwMode="auto">
          <a:xfrm>
            <a:off x="914400" y="4114800"/>
            <a:ext cx="3810000" cy="2057400"/>
            <a:chOff x="576" y="2592"/>
            <a:chExt cx="2400" cy="1296"/>
          </a:xfrm>
        </p:grpSpPr>
        <p:grpSp>
          <p:nvGrpSpPr>
            <p:cNvPr id="13356" name="Group 144"/>
            <p:cNvGrpSpPr>
              <a:grpSpLocks/>
            </p:cNvGrpSpPr>
            <p:nvPr/>
          </p:nvGrpSpPr>
          <p:grpSpPr bwMode="auto">
            <a:xfrm>
              <a:off x="576" y="3312"/>
              <a:ext cx="576" cy="576"/>
              <a:chOff x="2640" y="2160"/>
              <a:chExt cx="576" cy="576"/>
            </a:xfrm>
          </p:grpSpPr>
          <p:sp>
            <p:nvSpPr>
              <p:cNvPr id="13374" name="Oval 145"/>
              <p:cNvSpPr>
                <a:spLocks noChangeArrowheads="1"/>
              </p:cNvSpPr>
              <p:nvPr/>
            </p:nvSpPr>
            <p:spPr bwMode="auto">
              <a:xfrm>
                <a:off x="2832" y="2160"/>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D</a:t>
                </a:r>
              </a:p>
            </p:txBody>
          </p:sp>
          <p:sp>
            <p:nvSpPr>
              <p:cNvPr id="13375" name="Oval 146"/>
              <p:cNvSpPr>
                <a:spLocks noChangeArrowheads="1"/>
              </p:cNvSpPr>
              <p:nvPr/>
            </p:nvSpPr>
            <p:spPr bwMode="auto">
              <a:xfrm>
                <a:off x="2640"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H</a:t>
                </a:r>
              </a:p>
            </p:txBody>
          </p:sp>
          <p:sp>
            <p:nvSpPr>
              <p:cNvPr id="13376" name="Line 147"/>
              <p:cNvSpPr>
                <a:spLocks noChangeShapeType="1"/>
              </p:cNvSpPr>
              <p:nvPr/>
            </p:nvSpPr>
            <p:spPr bwMode="auto">
              <a:xfrm flipH="1">
                <a:off x="2784"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7" name="Oval 148"/>
              <p:cNvSpPr>
                <a:spLocks noChangeArrowheads="1"/>
              </p:cNvSpPr>
              <p:nvPr/>
            </p:nvSpPr>
            <p:spPr bwMode="auto">
              <a:xfrm flipH="1">
                <a:off x="3024" y="2544"/>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I</a:t>
                </a:r>
              </a:p>
            </p:txBody>
          </p:sp>
          <p:sp>
            <p:nvSpPr>
              <p:cNvPr id="13378" name="Line 149"/>
              <p:cNvSpPr>
                <a:spLocks noChangeShapeType="1"/>
              </p:cNvSpPr>
              <p:nvPr/>
            </p:nvSpPr>
            <p:spPr bwMode="auto">
              <a:xfrm>
                <a:off x="2976" y="2328"/>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57" name="Oval 150"/>
            <p:cNvSpPr>
              <a:spLocks noChangeArrowheads="1"/>
            </p:cNvSpPr>
            <p:nvPr/>
          </p:nvSpPr>
          <p:spPr bwMode="auto">
            <a:xfrm>
              <a:off x="1440" y="331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E</a:t>
              </a:r>
            </a:p>
          </p:txBody>
        </p:sp>
        <p:sp>
          <p:nvSpPr>
            <p:cNvPr id="13358" name="Oval 151"/>
            <p:cNvSpPr>
              <a:spLocks noChangeArrowheads="1"/>
            </p:cNvSpPr>
            <p:nvPr/>
          </p:nvSpPr>
          <p:spPr bwMode="auto">
            <a:xfrm>
              <a:off x="1248" y="3696"/>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J</a:t>
              </a:r>
            </a:p>
          </p:txBody>
        </p:sp>
        <p:sp>
          <p:nvSpPr>
            <p:cNvPr id="13359" name="Line 152"/>
            <p:cNvSpPr>
              <a:spLocks noChangeShapeType="1"/>
            </p:cNvSpPr>
            <p:nvPr/>
          </p:nvSpPr>
          <p:spPr bwMode="auto">
            <a:xfrm flipH="1">
              <a:off x="1392" y="3480"/>
              <a:ext cx="96" cy="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0" name="Oval 153"/>
            <p:cNvSpPr>
              <a:spLocks noChangeArrowheads="1"/>
            </p:cNvSpPr>
            <p:nvPr/>
          </p:nvSpPr>
          <p:spPr bwMode="auto">
            <a:xfrm>
              <a:off x="2112" y="331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F</a:t>
              </a:r>
            </a:p>
          </p:txBody>
        </p:sp>
        <p:sp>
          <p:nvSpPr>
            <p:cNvPr id="13361" name="Oval 154"/>
            <p:cNvSpPr>
              <a:spLocks noChangeArrowheads="1"/>
            </p:cNvSpPr>
            <p:nvPr/>
          </p:nvSpPr>
          <p:spPr bwMode="auto">
            <a:xfrm>
              <a:off x="2784" y="331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G</a:t>
              </a:r>
            </a:p>
          </p:txBody>
        </p:sp>
        <p:grpSp>
          <p:nvGrpSpPr>
            <p:cNvPr id="13362" name="Group 155"/>
            <p:cNvGrpSpPr>
              <a:grpSpLocks/>
            </p:cNvGrpSpPr>
            <p:nvPr/>
          </p:nvGrpSpPr>
          <p:grpSpPr bwMode="auto">
            <a:xfrm>
              <a:off x="912" y="2976"/>
              <a:ext cx="576" cy="346"/>
              <a:chOff x="1680" y="1632"/>
              <a:chExt cx="576" cy="346"/>
            </a:xfrm>
          </p:grpSpPr>
          <p:sp>
            <p:nvSpPr>
              <p:cNvPr id="13371" name="Oval 156"/>
              <p:cNvSpPr>
                <a:spLocks noChangeArrowheads="1"/>
              </p:cNvSpPr>
              <p:nvPr/>
            </p:nvSpPr>
            <p:spPr bwMode="auto">
              <a:xfrm>
                <a:off x="1872" y="163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B</a:t>
                </a:r>
              </a:p>
            </p:txBody>
          </p:sp>
          <p:sp>
            <p:nvSpPr>
              <p:cNvPr id="13372" name="Line 157"/>
              <p:cNvSpPr>
                <a:spLocks noChangeShapeType="1"/>
              </p:cNvSpPr>
              <p:nvPr/>
            </p:nvSpPr>
            <p:spPr bwMode="auto">
              <a:xfrm flipH="1">
                <a:off x="1680"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3" name="Line 158"/>
              <p:cNvSpPr>
                <a:spLocks noChangeShapeType="1"/>
              </p:cNvSpPr>
              <p:nvPr/>
            </p:nvSpPr>
            <p:spPr bwMode="auto">
              <a:xfrm>
                <a:off x="2052"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63" name="Group 159"/>
            <p:cNvGrpSpPr>
              <a:grpSpLocks/>
            </p:cNvGrpSpPr>
            <p:nvPr/>
          </p:nvGrpSpPr>
          <p:grpSpPr bwMode="auto">
            <a:xfrm>
              <a:off x="2256" y="2976"/>
              <a:ext cx="576" cy="346"/>
              <a:chOff x="1680" y="1632"/>
              <a:chExt cx="576" cy="346"/>
            </a:xfrm>
          </p:grpSpPr>
          <p:sp>
            <p:nvSpPr>
              <p:cNvPr id="13368" name="Oval 160"/>
              <p:cNvSpPr>
                <a:spLocks noChangeArrowheads="1"/>
              </p:cNvSpPr>
              <p:nvPr/>
            </p:nvSpPr>
            <p:spPr bwMode="auto">
              <a:xfrm>
                <a:off x="1872" y="1632"/>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C</a:t>
                </a:r>
              </a:p>
            </p:txBody>
          </p:sp>
          <p:sp>
            <p:nvSpPr>
              <p:cNvPr id="13369" name="Line 161"/>
              <p:cNvSpPr>
                <a:spLocks noChangeShapeType="1"/>
              </p:cNvSpPr>
              <p:nvPr/>
            </p:nvSpPr>
            <p:spPr bwMode="auto">
              <a:xfrm flipH="1">
                <a:off x="1680"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0" name="Line 162"/>
              <p:cNvSpPr>
                <a:spLocks noChangeShapeType="1"/>
              </p:cNvSpPr>
              <p:nvPr/>
            </p:nvSpPr>
            <p:spPr bwMode="auto">
              <a:xfrm>
                <a:off x="2052" y="1786"/>
                <a:ext cx="20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64" name="Group 163"/>
            <p:cNvGrpSpPr>
              <a:grpSpLocks/>
            </p:cNvGrpSpPr>
            <p:nvPr/>
          </p:nvGrpSpPr>
          <p:grpSpPr bwMode="auto">
            <a:xfrm>
              <a:off x="1238" y="2592"/>
              <a:ext cx="730" cy="404"/>
              <a:chOff x="2006" y="1248"/>
              <a:chExt cx="730" cy="404"/>
            </a:xfrm>
          </p:grpSpPr>
          <p:sp>
            <p:nvSpPr>
              <p:cNvPr id="13366" name="Oval 164"/>
              <p:cNvSpPr>
                <a:spLocks noChangeArrowheads="1"/>
              </p:cNvSpPr>
              <p:nvPr/>
            </p:nvSpPr>
            <p:spPr bwMode="auto">
              <a:xfrm>
                <a:off x="2544" y="1248"/>
                <a:ext cx="192" cy="19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A</a:t>
                </a:r>
              </a:p>
            </p:txBody>
          </p:sp>
          <p:sp>
            <p:nvSpPr>
              <p:cNvPr id="13367" name="Line 165"/>
              <p:cNvSpPr>
                <a:spLocks noChangeShapeType="1"/>
              </p:cNvSpPr>
              <p:nvPr/>
            </p:nvSpPr>
            <p:spPr bwMode="auto">
              <a:xfrm flipH="1">
                <a:off x="2006" y="1378"/>
                <a:ext cx="540" cy="2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65" name="Line 166"/>
            <p:cNvSpPr>
              <a:spLocks noChangeShapeType="1"/>
            </p:cNvSpPr>
            <p:nvPr/>
          </p:nvSpPr>
          <p:spPr bwMode="auto">
            <a:xfrm>
              <a:off x="1966" y="2722"/>
              <a:ext cx="528" cy="2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840" name="Group 168"/>
          <p:cNvGrpSpPr>
            <a:grpSpLocks/>
          </p:cNvGrpSpPr>
          <p:nvPr/>
        </p:nvGrpSpPr>
        <p:grpSpPr bwMode="auto">
          <a:xfrm>
            <a:off x="5135137" y="4510629"/>
            <a:ext cx="3200400" cy="1371600"/>
            <a:chOff x="2928" y="2592"/>
            <a:chExt cx="2016" cy="864"/>
          </a:xfrm>
        </p:grpSpPr>
        <p:sp>
          <p:nvSpPr>
            <p:cNvPr id="13327" name="Text Box 169"/>
            <p:cNvSpPr txBox="1">
              <a:spLocks noChangeArrowheads="1"/>
            </p:cNvSpPr>
            <p:nvPr/>
          </p:nvSpPr>
          <p:spPr bwMode="auto">
            <a:xfrm>
              <a:off x="2928" y="2592"/>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hlink"/>
                  </a:solidFill>
                  <a:latin typeface="Arial" panose="020B0604020202020204" pitchFamily="34" charset="0"/>
                </a:rPr>
                <a:t>BT</a:t>
              </a:r>
            </a:p>
          </p:txBody>
        </p:sp>
        <p:sp>
          <p:nvSpPr>
            <p:cNvPr id="13328" name="Rectangle 170"/>
            <p:cNvSpPr>
              <a:spLocks noChangeArrowheads="1"/>
            </p:cNvSpPr>
            <p:nvPr/>
          </p:nvSpPr>
          <p:spPr bwMode="auto">
            <a:xfrm>
              <a:off x="326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0</a:t>
              </a:r>
            </a:p>
          </p:txBody>
        </p:sp>
        <p:sp>
          <p:nvSpPr>
            <p:cNvPr id="13329" name="Rectangle 171"/>
            <p:cNvSpPr>
              <a:spLocks noChangeArrowheads="1"/>
            </p:cNvSpPr>
            <p:nvPr/>
          </p:nvSpPr>
          <p:spPr bwMode="auto">
            <a:xfrm>
              <a:off x="326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b="1"/>
            </a:p>
          </p:txBody>
        </p:sp>
        <p:sp>
          <p:nvSpPr>
            <p:cNvPr id="13330" name="Rectangle 172"/>
            <p:cNvSpPr>
              <a:spLocks noChangeArrowheads="1"/>
            </p:cNvSpPr>
            <p:nvPr/>
          </p:nvSpPr>
          <p:spPr bwMode="auto">
            <a:xfrm>
              <a:off x="350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1</a:t>
              </a:r>
            </a:p>
          </p:txBody>
        </p:sp>
        <p:sp>
          <p:nvSpPr>
            <p:cNvPr id="13331" name="Rectangle 173"/>
            <p:cNvSpPr>
              <a:spLocks noChangeArrowheads="1"/>
            </p:cNvSpPr>
            <p:nvPr/>
          </p:nvSpPr>
          <p:spPr bwMode="auto">
            <a:xfrm>
              <a:off x="350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A</a:t>
              </a:r>
            </a:p>
          </p:txBody>
        </p:sp>
        <p:sp>
          <p:nvSpPr>
            <p:cNvPr id="13332" name="Rectangle 174"/>
            <p:cNvSpPr>
              <a:spLocks noChangeArrowheads="1"/>
            </p:cNvSpPr>
            <p:nvPr/>
          </p:nvSpPr>
          <p:spPr bwMode="auto">
            <a:xfrm>
              <a:off x="374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2</a:t>
              </a:r>
            </a:p>
          </p:txBody>
        </p:sp>
        <p:sp>
          <p:nvSpPr>
            <p:cNvPr id="13333" name="Rectangle 175"/>
            <p:cNvSpPr>
              <a:spLocks noChangeArrowheads="1"/>
            </p:cNvSpPr>
            <p:nvPr/>
          </p:nvSpPr>
          <p:spPr bwMode="auto">
            <a:xfrm>
              <a:off x="374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B</a:t>
              </a:r>
            </a:p>
          </p:txBody>
        </p:sp>
        <p:sp>
          <p:nvSpPr>
            <p:cNvPr id="13334" name="Rectangle 176"/>
            <p:cNvSpPr>
              <a:spLocks noChangeArrowheads="1"/>
            </p:cNvSpPr>
            <p:nvPr/>
          </p:nvSpPr>
          <p:spPr bwMode="auto">
            <a:xfrm>
              <a:off x="398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3</a:t>
              </a:r>
            </a:p>
          </p:txBody>
        </p:sp>
        <p:sp>
          <p:nvSpPr>
            <p:cNvPr id="13335" name="Rectangle 177"/>
            <p:cNvSpPr>
              <a:spLocks noChangeArrowheads="1"/>
            </p:cNvSpPr>
            <p:nvPr/>
          </p:nvSpPr>
          <p:spPr bwMode="auto">
            <a:xfrm>
              <a:off x="398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C</a:t>
              </a:r>
            </a:p>
          </p:txBody>
        </p:sp>
        <p:sp>
          <p:nvSpPr>
            <p:cNvPr id="13336" name="Rectangle 178"/>
            <p:cNvSpPr>
              <a:spLocks noChangeArrowheads="1"/>
            </p:cNvSpPr>
            <p:nvPr/>
          </p:nvSpPr>
          <p:spPr bwMode="auto">
            <a:xfrm>
              <a:off x="422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4</a:t>
              </a:r>
            </a:p>
          </p:txBody>
        </p:sp>
        <p:sp>
          <p:nvSpPr>
            <p:cNvPr id="13337" name="Rectangle 179"/>
            <p:cNvSpPr>
              <a:spLocks noChangeArrowheads="1"/>
            </p:cNvSpPr>
            <p:nvPr/>
          </p:nvSpPr>
          <p:spPr bwMode="auto">
            <a:xfrm>
              <a:off x="422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D</a:t>
              </a:r>
            </a:p>
          </p:txBody>
        </p:sp>
        <p:sp>
          <p:nvSpPr>
            <p:cNvPr id="13338" name="Rectangle 180"/>
            <p:cNvSpPr>
              <a:spLocks noChangeArrowheads="1"/>
            </p:cNvSpPr>
            <p:nvPr/>
          </p:nvSpPr>
          <p:spPr bwMode="auto">
            <a:xfrm>
              <a:off x="446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5</a:t>
              </a:r>
            </a:p>
          </p:txBody>
        </p:sp>
        <p:sp>
          <p:nvSpPr>
            <p:cNvPr id="13339" name="Rectangle 181"/>
            <p:cNvSpPr>
              <a:spLocks noChangeArrowheads="1"/>
            </p:cNvSpPr>
            <p:nvPr/>
          </p:nvSpPr>
          <p:spPr bwMode="auto">
            <a:xfrm>
              <a:off x="446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E</a:t>
              </a:r>
            </a:p>
          </p:txBody>
        </p:sp>
        <p:sp>
          <p:nvSpPr>
            <p:cNvPr id="13340" name="Rectangle 182"/>
            <p:cNvSpPr>
              <a:spLocks noChangeArrowheads="1"/>
            </p:cNvSpPr>
            <p:nvPr/>
          </p:nvSpPr>
          <p:spPr bwMode="auto">
            <a:xfrm>
              <a:off x="4704" y="2592"/>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6</a:t>
              </a:r>
            </a:p>
          </p:txBody>
        </p:sp>
        <p:sp>
          <p:nvSpPr>
            <p:cNvPr id="13341" name="Rectangle 183"/>
            <p:cNvSpPr>
              <a:spLocks noChangeArrowheads="1"/>
            </p:cNvSpPr>
            <p:nvPr/>
          </p:nvSpPr>
          <p:spPr bwMode="auto">
            <a:xfrm>
              <a:off x="4704" y="2736"/>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F</a:t>
              </a:r>
            </a:p>
          </p:txBody>
        </p:sp>
        <p:sp>
          <p:nvSpPr>
            <p:cNvPr id="13342" name="Rectangle 184"/>
            <p:cNvSpPr>
              <a:spLocks noChangeArrowheads="1"/>
            </p:cNvSpPr>
            <p:nvPr/>
          </p:nvSpPr>
          <p:spPr bwMode="auto">
            <a:xfrm>
              <a:off x="326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7</a:t>
              </a:r>
            </a:p>
          </p:txBody>
        </p:sp>
        <p:sp>
          <p:nvSpPr>
            <p:cNvPr id="13343" name="Rectangle 185"/>
            <p:cNvSpPr>
              <a:spLocks noChangeArrowheads="1"/>
            </p:cNvSpPr>
            <p:nvPr/>
          </p:nvSpPr>
          <p:spPr bwMode="auto">
            <a:xfrm>
              <a:off x="326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G</a:t>
              </a:r>
            </a:p>
          </p:txBody>
        </p:sp>
        <p:sp>
          <p:nvSpPr>
            <p:cNvPr id="13344" name="Rectangle 186"/>
            <p:cNvSpPr>
              <a:spLocks noChangeArrowheads="1"/>
            </p:cNvSpPr>
            <p:nvPr/>
          </p:nvSpPr>
          <p:spPr bwMode="auto">
            <a:xfrm>
              <a:off x="350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8</a:t>
              </a:r>
            </a:p>
          </p:txBody>
        </p:sp>
        <p:sp>
          <p:nvSpPr>
            <p:cNvPr id="13345" name="Rectangle 187"/>
            <p:cNvSpPr>
              <a:spLocks noChangeArrowheads="1"/>
            </p:cNvSpPr>
            <p:nvPr/>
          </p:nvSpPr>
          <p:spPr bwMode="auto">
            <a:xfrm>
              <a:off x="350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H</a:t>
              </a:r>
            </a:p>
          </p:txBody>
        </p:sp>
        <p:sp>
          <p:nvSpPr>
            <p:cNvPr id="13346" name="Rectangle 188"/>
            <p:cNvSpPr>
              <a:spLocks noChangeArrowheads="1"/>
            </p:cNvSpPr>
            <p:nvPr/>
          </p:nvSpPr>
          <p:spPr bwMode="auto">
            <a:xfrm>
              <a:off x="374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9</a:t>
              </a:r>
            </a:p>
          </p:txBody>
        </p:sp>
        <p:sp>
          <p:nvSpPr>
            <p:cNvPr id="13347" name="Rectangle 189"/>
            <p:cNvSpPr>
              <a:spLocks noChangeArrowheads="1"/>
            </p:cNvSpPr>
            <p:nvPr/>
          </p:nvSpPr>
          <p:spPr bwMode="auto">
            <a:xfrm>
              <a:off x="374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I</a:t>
              </a:r>
            </a:p>
          </p:txBody>
        </p:sp>
        <p:sp>
          <p:nvSpPr>
            <p:cNvPr id="13348" name="Rectangle 190"/>
            <p:cNvSpPr>
              <a:spLocks noChangeArrowheads="1"/>
            </p:cNvSpPr>
            <p:nvPr/>
          </p:nvSpPr>
          <p:spPr bwMode="auto">
            <a:xfrm>
              <a:off x="398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10</a:t>
              </a:r>
            </a:p>
          </p:txBody>
        </p:sp>
        <p:sp>
          <p:nvSpPr>
            <p:cNvPr id="13349" name="Rectangle 191"/>
            <p:cNvSpPr>
              <a:spLocks noChangeArrowheads="1"/>
            </p:cNvSpPr>
            <p:nvPr/>
          </p:nvSpPr>
          <p:spPr bwMode="auto">
            <a:xfrm>
              <a:off x="398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t>J</a:t>
              </a:r>
            </a:p>
          </p:txBody>
        </p:sp>
        <p:sp>
          <p:nvSpPr>
            <p:cNvPr id="13350" name="Rectangle 192"/>
            <p:cNvSpPr>
              <a:spLocks noChangeArrowheads="1"/>
            </p:cNvSpPr>
            <p:nvPr/>
          </p:nvSpPr>
          <p:spPr bwMode="auto">
            <a:xfrm>
              <a:off x="422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11</a:t>
              </a:r>
            </a:p>
          </p:txBody>
        </p:sp>
        <p:sp>
          <p:nvSpPr>
            <p:cNvPr id="13351" name="Rectangle 193"/>
            <p:cNvSpPr>
              <a:spLocks noChangeArrowheads="1"/>
            </p:cNvSpPr>
            <p:nvPr/>
          </p:nvSpPr>
          <p:spPr bwMode="auto">
            <a:xfrm>
              <a:off x="422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b="1"/>
            </a:p>
          </p:txBody>
        </p:sp>
        <p:sp>
          <p:nvSpPr>
            <p:cNvPr id="13352" name="Rectangle 194"/>
            <p:cNvSpPr>
              <a:spLocks noChangeArrowheads="1"/>
            </p:cNvSpPr>
            <p:nvPr/>
          </p:nvSpPr>
          <p:spPr bwMode="auto">
            <a:xfrm>
              <a:off x="446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12</a:t>
              </a:r>
            </a:p>
          </p:txBody>
        </p:sp>
        <p:sp>
          <p:nvSpPr>
            <p:cNvPr id="13353" name="Rectangle 195"/>
            <p:cNvSpPr>
              <a:spLocks noChangeArrowheads="1"/>
            </p:cNvSpPr>
            <p:nvPr/>
          </p:nvSpPr>
          <p:spPr bwMode="auto">
            <a:xfrm>
              <a:off x="446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b="1"/>
            </a:p>
          </p:txBody>
        </p:sp>
        <p:sp>
          <p:nvSpPr>
            <p:cNvPr id="13354" name="Rectangle 196"/>
            <p:cNvSpPr>
              <a:spLocks noChangeArrowheads="1"/>
            </p:cNvSpPr>
            <p:nvPr/>
          </p:nvSpPr>
          <p:spPr bwMode="auto">
            <a:xfrm>
              <a:off x="4704" y="3120"/>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chemeClr val="hlink"/>
                  </a:solidFill>
                </a:rPr>
                <a:t>13</a:t>
              </a:r>
            </a:p>
          </p:txBody>
        </p:sp>
        <p:sp>
          <p:nvSpPr>
            <p:cNvPr id="13355" name="Rectangle 197"/>
            <p:cNvSpPr>
              <a:spLocks noChangeArrowheads="1"/>
            </p:cNvSpPr>
            <p:nvPr/>
          </p:nvSpPr>
          <p:spPr bwMode="auto">
            <a:xfrm>
              <a:off x="4704" y="326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b="1"/>
            </a:p>
          </p:txBody>
        </p:sp>
      </p:grpSp>
      <p:sp>
        <p:nvSpPr>
          <p:cNvPr id="110"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111"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sp>
        <p:nvSpPr>
          <p:cNvPr id="112" name="矩形 111"/>
          <p:cNvSpPr/>
          <p:nvPr/>
        </p:nvSpPr>
        <p:spPr>
          <a:xfrm>
            <a:off x="520822" y="349588"/>
            <a:ext cx="5511556" cy="523220"/>
          </a:xfrm>
          <a:prstGeom prst="rect">
            <a:avLst/>
          </a:prstGeom>
        </p:spPr>
        <p:txBody>
          <a:bodyPr wrap="square">
            <a:spAutoFit/>
          </a:bodyPr>
          <a:lstStyle/>
          <a:p>
            <a:r>
              <a:rPr lang="en-US" altLang="zh-CN" sz="2800" b="1" dirty="0" smtClean="0">
                <a:solidFill>
                  <a:srgbClr val="0000FF"/>
                </a:solidFill>
                <a:sym typeface="Wingdings" pitchFamily="2" charset="2"/>
              </a:rPr>
              <a:t></a:t>
            </a:r>
            <a:r>
              <a:rPr lang="en-US" altLang="zh-CN" sz="2800" b="1" dirty="0" smtClean="0"/>
              <a:t>  </a:t>
            </a:r>
            <a:r>
              <a:rPr lang="zh-CN" altLang="en-US" sz="2800" b="1" dirty="0" smtClean="0"/>
              <a:t>采用</a:t>
            </a:r>
            <a:r>
              <a:rPr lang="zh-CN" altLang="en-US" sz="2800" b="1" dirty="0" smtClean="0">
                <a:solidFill>
                  <a:srgbClr val="0000FF"/>
                </a:solidFill>
              </a:rPr>
              <a:t>完全二叉树</a:t>
            </a:r>
            <a:r>
              <a:rPr lang="zh-CN" altLang="en-US" sz="2800" b="1" dirty="0" smtClean="0"/>
              <a:t>表示优先队列 </a:t>
            </a:r>
            <a:endParaRPr lang="en-US" altLang="zh-CN" sz="2800" b="1" dirty="0" smtClean="0"/>
          </a:p>
        </p:txBody>
      </p:sp>
    </p:spTree>
    <p:extLst>
      <p:ext uri="{BB962C8B-B14F-4D97-AF65-F5344CB8AC3E}">
        <p14:creationId xmlns:p14="http://schemas.microsoft.com/office/powerpoint/2010/main" val="3083869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716"/>
                                        </p:tgtEl>
                                        <p:attrNameLst>
                                          <p:attrName>style.visibility</p:attrName>
                                        </p:attrNameLst>
                                      </p:cBhvr>
                                      <p:to>
                                        <p:strVal val="visible"/>
                                      </p:to>
                                    </p:set>
                                    <p:animEffect transition="in" filter="wipe(up)">
                                      <p:cBhvr>
                                        <p:cTn id="7" dur="500"/>
                                        <p:tgtEl>
                                          <p:spTgt spid="28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719"/>
                                        </p:tgtEl>
                                        <p:attrNameLst>
                                          <p:attrName>style.visibility</p:attrName>
                                        </p:attrNameLst>
                                      </p:cBhvr>
                                      <p:to>
                                        <p:strVal val="visible"/>
                                      </p:to>
                                    </p:set>
                                    <p:animEffect transition="in" filter="wipe(up)">
                                      <p:cBhvr>
                                        <p:cTn id="12" dur="500"/>
                                        <p:tgtEl>
                                          <p:spTgt spid="28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18"/>
                                        </p:tgtEl>
                                        <p:attrNameLst>
                                          <p:attrName>style.visibility</p:attrName>
                                        </p:attrNameLst>
                                      </p:cBhvr>
                                      <p:to>
                                        <p:strVal val="visible"/>
                                      </p:to>
                                    </p:set>
                                    <p:animEffect transition="in" filter="dissolve">
                                      <p:cBhvr>
                                        <p:cTn id="17" dur="500"/>
                                        <p:tgtEl>
                                          <p:spTgt spid="28718"/>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28726"/>
                                        </p:tgtEl>
                                        <p:attrNameLst>
                                          <p:attrName>style.visibility</p:attrName>
                                        </p:attrNameLst>
                                      </p:cBhvr>
                                      <p:to>
                                        <p:strVal val="visible"/>
                                      </p:to>
                                    </p:set>
                                    <p:animEffect transition="in" filter="wipe(up)">
                                      <p:cBhvr>
                                        <p:cTn id="21" dur="500"/>
                                        <p:tgtEl>
                                          <p:spTgt spid="28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8724"/>
                                        </p:tgtEl>
                                        <p:attrNameLst>
                                          <p:attrName>style.visibility</p:attrName>
                                        </p:attrNameLst>
                                      </p:cBhvr>
                                      <p:to>
                                        <p:strVal val="visible"/>
                                      </p:to>
                                    </p:set>
                                    <p:animEffect transition="in" filter="box(in)">
                                      <p:cBhvr>
                                        <p:cTn id="26" dur="500"/>
                                        <p:tgtEl>
                                          <p:spTgt spid="287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8725"/>
                                        </p:tgtEl>
                                        <p:attrNameLst>
                                          <p:attrName>style.visibility</p:attrName>
                                        </p:attrNameLst>
                                      </p:cBhvr>
                                      <p:to>
                                        <p:strVal val="visible"/>
                                      </p:to>
                                    </p:set>
                                    <p:animEffect transition="in" filter="box(in)">
                                      <p:cBhvr>
                                        <p:cTn id="31" dur="500"/>
                                        <p:tgtEl>
                                          <p:spTgt spid="287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8729"/>
                                        </p:tgtEl>
                                        <p:attrNameLst>
                                          <p:attrName>style.visibility</p:attrName>
                                        </p:attrNameLst>
                                      </p:cBhvr>
                                      <p:to>
                                        <p:strVal val="visible"/>
                                      </p:to>
                                    </p:set>
                                    <p:animEffect transition="in" filter="wipe(left)">
                                      <p:cBhvr>
                                        <p:cTn id="36" dur="500"/>
                                        <p:tgtEl>
                                          <p:spTgt spid="287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777"/>
                                        </p:tgtEl>
                                        <p:attrNameLst>
                                          <p:attrName>style.visibility</p:attrName>
                                        </p:attrNameLst>
                                      </p:cBhvr>
                                      <p:to>
                                        <p:strVal val="visible"/>
                                      </p:to>
                                    </p:set>
                                    <p:animEffect transition="in" filter="wipe(left)">
                                      <p:cBhvr>
                                        <p:cTn id="41" dur="500"/>
                                        <p:tgtEl>
                                          <p:spTgt spid="28777"/>
                                        </p:tgtEl>
                                      </p:cBhvr>
                                    </p:animEffect>
                                  </p:childTnLst>
                                  <p:subTnLst>
                                    <p:audio>
                                      <p:cMediaNode>
                                        <p:cTn display="0" masterRel="sameClick">
                                          <p:stCondLst>
                                            <p:cond evt="begin" delay="0">
                                              <p:tn val="39"/>
                                            </p:cond>
                                          </p:stCondLst>
                                          <p:endCondLst>
                                            <p:cond evt="onStopAudio" delay="0">
                                              <p:tgtEl>
                                                <p:sldTgt/>
                                              </p:tgtEl>
                                            </p:cond>
                                          </p:endCondLst>
                                        </p:cTn>
                                        <p:tgtEl>
                                          <p:sndTgt r:embed="rId2" name="CASHREG.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8815"/>
                                        </p:tgtEl>
                                        <p:attrNameLst>
                                          <p:attrName>style.visibility</p:attrName>
                                        </p:attrNameLst>
                                      </p:cBhvr>
                                      <p:to>
                                        <p:strVal val="visible"/>
                                      </p:to>
                                    </p:set>
                                    <p:animEffect transition="in" filter="wipe(up)">
                                      <p:cBhvr>
                                        <p:cTn id="46" dur="500"/>
                                        <p:tgtEl>
                                          <p:spTgt spid="288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nodeType="clickEffect">
                                  <p:stCondLst>
                                    <p:cond delay="0"/>
                                  </p:stCondLst>
                                  <p:childTnLst>
                                    <p:set>
                                      <p:cBhvr>
                                        <p:cTn id="50" dur="1" fill="hold">
                                          <p:stCondLst>
                                            <p:cond delay="0"/>
                                          </p:stCondLst>
                                        </p:cTn>
                                        <p:tgtEl>
                                          <p:spTgt spid="28840"/>
                                        </p:tgtEl>
                                        <p:attrNameLst>
                                          <p:attrName>style.visibility</p:attrName>
                                        </p:attrNameLst>
                                      </p:cBhvr>
                                      <p:to>
                                        <p:strVal val="visible"/>
                                      </p:to>
                                    </p:set>
                                    <p:animEffect transition="in" filter="strips(downRight)">
                                      <p:cBhvr>
                                        <p:cTn id="51" dur="500"/>
                                        <p:tgtEl>
                                          <p:spTgt spid="2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8" grpId="0" animBg="1"/>
      <p:bldP spid="28724" grpId="0" autoUpdateAnimBg="0"/>
      <p:bldP spid="28725" grpId="0" autoUpdateAnimBg="0"/>
      <p:bldP spid="287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7010400" y="0"/>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en-US" altLang="zh-CN" sz="1800" b="1">
                <a:sym typeface="Webdings" panose="05030102010509060703" pitchFamily="18" charset="2"/>
              </a:rPr>
              <a:t>§3  </a:t>
            </a:r>
            <a:r>
              <a:rPr lang="zh-CN" altLang="en-US" sz="1800" b="1">
                <a:sym typeface="Webdings" panose="05030102010509060703" pitchFamily="18" charset="2"/>
              </a:rPr>
              <a:t>二叉堆</a:t>
            </a:r>
            <a:endParaRPr lang="en-US" altLang="zh-CN" sz="1800" b="1">
              <a:sym typeface="Webdings" panose="05030102010509060703" pitchFamily="18" charset="2"/>
            </a:endParaRPr>
          </a:p>
        </p:txBody>
      </p:sp>
      <p:sp>
        <p:nvSpPr>
          <p:cNvPr id="30723" name="Text Box 3"/>
          <p:cNvSpPr txBox="1">
            <a:spLocks noChangeArrowheads="1"/>
          </p:cNvSpPr>
          <p:nvPr/>
        </p:nvSpPr>
        <p:spPr bwMode="auto">
          <a:xfrm>
            <a:off x="395288" y="1052513"/>
            <a:ext cx="8001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8938" indent="-3889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Arial" panose="020B0604020202020204" pitchFamily="34" charset="0"/>
              </a:rPr>
              <a:t>【</a:t>
            </a:r>
            <a:r>
              <a:rPr lang="zh-CN" altLang="en-US" b="1">
                <a:latin typeface="Arial" panose="020B0604020202020204" pitchFamily="34" charset="0"/>
              </a:rPr>
              <a:t>引理</a:t>
            </a:r>
            <a:r>
              <a:rPr lang="en-US" altLang="zh-CN" b="1">
                <a:latin typeface="Arial" panose="020B0604020202020204" pitchFamily="34" charset="0"/>
              </a:rPr>
              <a:t>】</a:t>
            </a:r>
            <a:r>
              <a:rPr lang="zh-CN" altLang="en-US" b="1">
                <a:latin typeface="Arial" panose="020B0604020202020204" pitchFamily="34" charset="0"/>
              </a:rPr>
              <a:t>如果一棵具有 </a:t>
            </a:r>
            <a:r>
              <a:rPr lang="en-US" altLang="zh-CN" b="1" i="1"/>
              <a:t>n </a:t>
            </a:r>
            <a:r>
              <a:rPr lang="zh-CN" altLang="en-US" b="1">
                <a:latin typeface="Arial" panose="020B0604020202020204" pitchFamily="34" charset="0"/>
              </a:rPr>
              <a:t>个结点的完全二叉树是顺序实现的，那么对任意位置编号 </a:t>
            </a:r>
            <a:r>
              <a:rPr lang="en-US" altLang="zh-CN" b="1" i="1">
                <a:sym typeface="Symbol" panose="05050102010706020507" pitchFamily="18" charset="2"/>
              </a:rPr>
              <a:t>i </a:t>
            </a:r>
            <a:r>
              <a:rPr lang="zh-CN" altLang="en-US" b="1">
                <a:sym typeface="Symbol" panose="05050102010706020507" pitchFamily="18" charset="2"/>
              </a:rPr>
              <a:t>的</a:t>
            </a:r>
            <a:r>
              <a:rPr lang="zh-CN" altLang="en-US" b="1">
                <a:latin typeface="Arial" panose="020B0604020202020204" pitchFamily="34" charset="0"/>
              </a:rPr>
              <a:t>结点，</a:t>
            </a:r>
            <a:r>
              <a:rPr lang="en-US" altLang="zh-CN" b="1">
                <a:sym typeface="Symbol" panose="05050102010706020507" pitchFamily="18" charset="2"/>
              </a:rPr>
              <a:t> 1  </a:t>
            </a:r>
            <a:r>
              <a:rPr lang="en-US" altLang="zh-CN" b="1" i="1">
                <a:sym typeface="Symbol" panose="05050102010706020507" pitchFamily="18" charset="2"/>
              </a:rPr>
              <a:t>i</a:t>
            </a:r>
            <a:r>
              <a:rPr lang="en-US" altLang="zh-CN" b="1">
                <a:sym typeface="Symbol" panose="05050102010706020507" pitchFamily="18" charset="2"/>
              </a:rPr>
              <a:t>  </a:t>
            </a:r>
            <a:r>
              <a:rPr lang="en-US" altLang="zh-CN" b="1" i="1">
                <a:sym typeface="Symbol" panose="05050102010706020507" pitchFamily="18" charset="2"/>
              </a:rPr>
              <a:t>n</a:t>
            </a:r>
            <a:r>
              <a:rPr lang="zh-CN" altLang="en-US" b="1">
                <a:sym typeface="Symbol" panose="05050102010706020507" pitchFamily="18" charset="2"/>
              </a:rPr>
              <a:t>，</a:t>
            </a:r>
            <a:r>
              <a:rPr lang="zh-CN" altLang="en-US" b="1">
                <a:latin typeface="Arial" panose="020B0604020202020204" pitchFamily="34" charset="0"/>
              </a:rPr>
              <a:t>有：</a:t>
            </a:r>
            <a:endParaRPr lang="en-US" altLang="zh-CN" b="1">
              <a:sym typeface="Symbol" panose="05050102010706020507" pitchFamily="18" charset="2"/>
            </a:endParaRPr>
          </a:p>
        </p:txBody>
      </p:sp>
      <p:graphicFrame>
        <p:nvGraphicFramePr>
          <p:cNvPr id="30724" name="Object 4"/>
          <p:cNvGraphicFramePr>
            <a:graphicFrameLocks noChangeAspect="1"/>
          </p:cNvGraphicFramePr>
          <p:nvPr/>
        </p:nvGraphicFramePr>
        <p:xfrm>
          <a:off x="990600" y="2286000"/>
          <a:ext cx="6019800" cy="2914650"/>
        </p:xfrm>
        <a:graphic>
          <a:graphicData uri="http://schemas.openxmlformats.org/presentationml/2006/ole">
            <mc:AlternateContent xmlns:mc="http://schemas.openxmlformats.org/markup-compatibility/2006">
              <mc:Choice xmlns:v="urn:schemas-microsoft-com:vml" Requires="v">
                <p:oleObj spid="_x0000_s130064" name="公式" r:id="rId5" imgW="3251200" imgH="1574800" progId="Equation.3">
                  <p:embed/>
                </p:oleObj>
              </mc:Choice>
              <mc:Fallback>
                <p:oleObj name="公式" r:id="rId5" imgW="3251200" imgH="1574800" progId="Equation.3">
                  <p:embed/>
                  <p:pic>
                    <p:nvPicPr>
                      <p:cNvPr id="307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86000"/>
                        <a:ext cx="6019800" cy="291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5356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0724"/>
                                        </p:tgtEl>
                                        <p:attrNameLst>
                                          <p:attrName>style.visibility</p:attrName>
                                        </p:attrNameLst>
                                      </p:cBhvr>
                                      <p:to>
                                        <p:strVal val="visible"/>
                                      </p:to>
                                    </p:set>
                                    <p:animEffect transition="in" filter="strips(downRight)">
                                      <p:cBhvr>
                                        <p:cTn id="11" dur="500"/>
                                        <p:tgtEl>
                                          <p:spTgt spid="30724"/>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8"/>
          <p:cNvSpPr txBox="1"/>
          <p:nvPr/>
        </p:nvSpPr>
        <p:spPr>
          <a:xfrm>
            <a:off x="1619672" y="908720"/>
            <a:ext cx="2371162" cy="461665"/>
          </a:xfrm>
          <a:prstGeom prst="rect">
            <a:avLst/>
          </a:prstGeom>
          <a:noFill/>
        </p:spPr>
        <p:txBody>
          <a:bodyPr wrap="none" rtlCol="0">
            <a:spAutoFit/>
          </a:bodyPr>
          <a:lstStyle/>
          <a:p>
            <a:r>
              <a:rPr lang="en-US" altLang="zh-CN" sz="2400" b="1" dirty="0" smtClean="0">
                <a:solidFill>
                  <a:srgbClr val="0000FF"/>
                </a:solidFill>
                <a:sym typeface="Wingdings" pitchFamily="2" charset="2"/>
              </a:rPr>
              <a:t> </a:t>
            </a:r>
            <a:r>
              <a:rPr lang="zh-CN" altLang="en-US" sz="2400" b="1" dirty="0" smtClean="0"/>
              <a:t>堆的两个特性</a:t>
            </a:r>
            <a:endParaRPr lang="zh-CN" altLang="en-US" sz="2400" b="1" dirty="0"/>
          </a:p>
        </p:txBody>
      </p:sp>
      <p:sp>
        <p:nvSpPr>
          <p:cNvPr id="3" name="矩形 2"/>
          <p:cNvSpPr/>
          <p:nvPr/>
        </p:nvSpPr>
        <p:spPr>
          <a:xfrm>
            <a:off x="755576" y="1988840"/>
            <a:ext cx="7704856" cy="1938992"/>
          </a:xfrm>
          <a:prstGeom prst="rect">
            <a:avLst/>
          </a:prstGeom>
        </p:spPr>
        <p:txBody>
          <a:bodyPr wrap="square">
            <a:spAutoFit/>
          </a:bodyPr>
          <a:lstStyle/>
          <a:p>
            <a:r>
              <a:rPr lang="en-US" altLang="zh-CN" sz="2400" b="1" dirty="0" smtClean="0">
                <a:solidFill>
                  <a:srgbClr val="0000FF"/>
                </a:solidFill>
                <a:sym typeface="Wingdings" pitchFamily="2" charset="2"/>
              </a:rPr>
              <a:t></a:t>
            </a:r>
            <a:r>
              <a:rPr lang="zh-CN" altLang="en-US" sz="2400" b="1" dirty="0" smtClean="0">
                <a:solidFill>
                  <a:srgbClr val="0000FF"/>
                </a:solidFill>
              </a:rPr>
              <a:t>结构性</a:t>
            </a:r>
            <a:r>
              <a:rPr lang="zh-CN" altLang="en-US" sz="2400" b="1" dirty="0" smtClean="0"/>
              <a:t>：用</a:t>
            </a:r>
            <a:r>
              <a:rPr lang="zh-CN" altLang="en-US" sz="2400" b="1" dirty="0"/>
              <a:t>数组</a:t>
            </a:r>
            <a:r>
              <a:rPr lang="zh-CN" altLang="en-US" sz="2400" b="1" dirty="0" smtClean="0"/>
              <a:t>表示的完全二叉树</a:t>
            </a:r>
            <a:r>
              <a:rPr lang="zh-CN" altLang="en-US" sz="2400" b="1" dirty="0" smtClean="0"/>
              <a:t>；</a:t>
            </a:r>
            <a:endParaRPr lang="en-US" altLang="zh-CN" sz="2400" b="1" dirty="0" smtClean="0"/>
          </a:p>
          <a:p>
            <a:endParaRPr lang="en-US" altLang="zh-CN" sz="2400" b="1" dirty="0" smtClean="0"/>
          </a:p>
          <a:p>
            <a:r>
              <a:rPr lang="en-US" altLang="zh-CN" sz="2400" b="1" dirty="0" smtClean="0">
                <a:solidFill>
                  <a:srgbClr val="0000FF"/>
                </a:solidFill>
                <a:sym typeface="Wingdings" pitchFamily="2" charset="2"/>
              </a:rPr>
              <a:t></a:t>
            </a:r>
            <a:r>
              <a:rPr lang="zh-CN" altLang="en-US" sz="2400" b="1" dirty="0" smtClean="0">
                <a:solidFill>
                  <a:srgbClr val="0000FF"/>
                </a:solidFill>
              </a:rPr>
              <a:t>有序性</a:t>
            </a:r>
            <a:r>
              <a:rPr lang="zh-CN" altLang="en-US" sz="2400" b="1" dirty="0" smtClean="0"/>
              <a:t>：根结点到</a:t>
            </a:r>
            <a:r>
              <a:rPr lang="zh-CN" altLang="zh-CN" sz="2400" b="1" dirty="0" smtClean="0"/>
              <a:t>任一结点</a:t>
            </a:r>
            <a:r>
              <a:rPr lang="zh-CN" altLang="en-US" sz="2400" b="1" dirty="0" smtClean="0"/>
              <a:t>的关键字序列保持</a:t>
            </a:r>
            <a:r>
              <a:rPr lang="zh-CN" altLang="en-US" sz="2400" b="1" dirty="0" smtClean="0">
                <a:solidFill>
                  <a:srgbClr val="0000FF"/>
                </a:solidFill>
              </a:rPr>
              <a:t>非递增</a:t>
            </a:r>
            <a:r>
              <a:rPr lang="zh-CN" altLang="en-US" sz="2400" b="1" dirty="0" smtClean="0"/>
              <a:t>（称“</a:t>
            </a:r>
            <a:r>
              <a:rPr lang="zh-CN" altLang="en-US" sz="2400" b="1" dirty="0" smtClean="0">
                <a:solidFill>
                  <a:srgbClr val="0000FF"/>
                </a:solidFill>
              </a:rPr>
              <a:t>最大堆</a:t>
            </a:r>
            <a:r>
              <a:rPr lang="en-US" altLang="zh-CN" sz="2400" b="1" dirty="0" smtClean="0">
                <a:solidFill>
                  <a:srgbClr val="0000FF"/>
                </a:solidFill>
              </a:rPr>
              <a:t>(</a:t>
            </a:r>
            <a:r>
              <a:rPr lang="en-US" altLang="zh-CN" sz="2400" b="1" dirty="0" err="1" smtClean="0">
                <a:solidFill>
                  <a:srgbClr val="0000FF"/>
                </a:solidFill>
              </a:rPr>
              <a:t>MaxHeap</a:t>
            </a:r>
            <a:r>
              <a:rPr lang="en-US" altLang="zh-CN" sz="2400" b="1" dirty="0" smtClean="0">
                <a:solidFill>
                  <a:srgbClr val="0000FF"/>
                </a:solidFill>
              </a:rPr>
              <a:t>)</a:t>
            </a:r>
            <a:r>
              <a:rPr lang="zh-CN" altLang="en-US" sz="2400" b="1" dirty="0" smtClean="0"/>
              <a:t>”</a:t>
            </a:r>
            <a:r>
              <a:rPr lang="en-US" altLang="zh-CN" sz="2400" b="1" dirty="0" smtClean="0"/>
              <a:t>,</a:t>
            </a:r>
            <a:r>
              <a:rPr lang="zh-CN" altLang="en-US" sz="2400" b="1" dirty="0" smtClean="0"/>
              <a:t>也称“</a:t>
            </a:r>
            <a:r>
              <a:rPr lang="zh-CN" altLang="en-US" sz="2400" b="1" dirty="0" smtClean="0">
                <a:solidFill>
                  <a:srgbClr val="0000FF"/>
                </a:solidFill>
              </a:rPr>
              <a:t>大顶堆</a:t>
            </a:r>
            <a:r>
              <a:rPr lang="zh-CN" altLang="en-US" sz="2400" b="1" dirty="0" smtClean="0"/>
              <a:t>” ）或者</a:t>
            </a:r>
            <a:r>
              <a:rPr lang="zh-CN" altLang="en-US" sz="2400" b="1" dirty="0" smtClean="0">
                <a:solidFill>
                  <a:srgbClr val="0000FF"/>
                </a:solidFill>
              </a:rPr>
              <a:t>非递减</a:t>
            </a:r>
            <a:r>
              <a:rPr lang="zh-CN" altLang="en-US" sz="2400" b="1" dirty="0" smtClean="0"/>
              <a:t>（称“</a:t>
            </a:r>
            <a:r>
              <a:rPr lang="zh-CN" altLang="en-US" sz="2400" b="1" dirty="0" smtClean="0">
                <a:solidFill>
                  <a:srgbClr val="0000FF"/>
                </a:solidFill>
              </a:rPr>
              <a:t>最小堆</a:t>
            </a:r>
            <a:r>
              <a:rPr lang="en-US" altLang="zh-CN" sz="2400" b="1" dirty="0" smtClean="0">
                <a:solidFill>
                  <a:srgbClr val="0000FF"/>
                </a:solidFill>
              </a:rPr>
              <a:t>(</a:t>
            </a:r>
            <a:r>
              <a:rPr lang="en-US" altLang="zh-CN" sz="2400" b="1" dirty="0" err="1" smtClean="0">
                <a:solidFill>
                  <a:srgbClr val="0000FF"/>
                </a:solidFill>
              </a:rPr>
              <a:t>MinHeap</a:t>
            </a:r>
            <a:r>
              <a:rPr lang="en-US" altLang="zh-CN" sz="2400" b="1" dirty="0" smtClean="0">
                <a:solidFill>
                  <a:srgbClr val="0000FF"/>
                </a:solidFill>
              </a:rPr>
              <a:t>)</a:t>
            </a:r>
            <a:r>
              <a:rPr lang="zh-CN" altLang="en-US" sz="2400" b="1" dirty="0" smtClean="0"/>
              <a:t>”</a:t>
            </a:r>
            <a:r>
              <a:rPr lang="en-US" altLang="zh-CN" sz="2400" b="1" dirty="0" smtClean="0"/>
              <a:t>,</a:t>
            </a:r>
            <a:r>
              <a:rPr lang="zh-CN" altLang="en-US" sz="2400" b="1" dirty="0" smtClean="0"/>
              <a:t>也称“</a:t>
            </a:r>
            <a:r>
              <a:rPr lang="zh-CN" altLang="en-US" sz="2400" b="1" dirty="0" smtClean="0">
                <a:solidFill>
                  <a:srgbClr val="0000FF"/>
                </a:solidFill>
              </a:rPr>
              <a:t>小顶堆</a:t>
            </a:r>
            <a:r>
              <a:rPr lang="zh-CN" altLang="en-US" sz="2400" b="1" dirty="0" smtClean="0"/>
              <a:t>” ）。</a:t>
            </a:r>
            <a:endParaRPr lang="zh-CN" altLang="en-US" sz="2400" b="1" dirty="0"/>
          </a:p>
        </p:txBody>
      </p:sp>
    </p:spTree>
    <p:extLst>
      <p:ext uri="{BB962C8B-B14F-4D97-AF65-F5344CB8AC3E}">
        <p14:creationId xmlns:p14="http://schemas.microsoft.com/office/powerpoint/2010/main" val="295214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14348" y="571480"/>
            <a:ext cx="4000528" cy="400110"/>
          </a:xfrm>
          <a:prstGeom prst="rect">
            <a:avLst/>
          </a:prstGeom>
        </p:spPr>
        <p:txBody>
          <a:bodyPr wrap="square">
            <a:spAutoFit/>
          </a:bodyPr>
          <a:lstStyle/>
          <a:p>
            <a:r>
              <a:rPr lang="en-US" altLang="zh-CN" sz="2000" b="1" dirty="0" smtClean="0"/>
              <a:t>【</a:t>
            </a:r>
            <a:r>
              <a:rPr lang="zh-CN" altLang="en-US" sz="2000" b="1" dirty="0" smtClean="0"/>
              <a:t>例</a:t>
            </a:r>
            <a:r>
              <a:rPr lang="en-US" altLang="zh-CN" sz="2000" b="1" dirty="0" smtClean="0"/>
              <a:t>】</a:t>
            </a:r>
            <a:r>
              <a:rPr lang="zh-CN" altLang="en-US" sz="2000" b="1" dirty="0" smtClean="0">
                <a:solidFill>
                  <a:srgbClr val="0000FF"/>
                </a:solidFill>
              </a:rPr>
              <a:t>最大堆和最小堆</a:t>
            </a:r>
            <a:endParaRPr lang="zh-CN" altLang="en-US" sz="2000" b="1" dirty="0">
              <a:solidFill>
                <a:srgbClr val="0000FF"/>
              </a:solidFill>
            </a:endParaRPr>
          </a:p>
        </p:txBody>
      </p:sp>
      <p:sp>
        <p:nvSpPr>
          <p:cNvPr id="3" name="Text Box 2"/>
          <p:cNvSpPr txBox="1">
            <a:spLocks noChangeArrowheads="1"/>
          </p:cNvSpPr>
          <p:nvPr/>
        </p:nvSpPr>
        <p:spPr bwMode="auto">
          <a:xfrm>
            <a:off x="0" y="0"/>
            <a:ext cx="190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fontAlgn="base" hangingPunct="1">
              <a:spcBef>
                <a:spcPct val="50000"/>
              </a:spcBef>
              <a:spcAft>
                <a:spcPct val="0"/>
              </a:spcAft>
            </a:pPr>
            <a:r>
              <a:rPr kumimoji="1" lang="zh-CN" altLang="en-US" dirty="0" smtClean="0">
                <a:solidFill>
                  <a:srgbClr val="000000"/>
                </a:solidFill>
                <a:sym typeface="Webdings" pitchFamily="18" charset="2"/>
              </a:rPr>
              <a:t>第</a:t>
            </a:r>
            <a:r>
              <a:rPr kumimoji="1" lang="en-US" altLang="zh-CN" dirty="0">
                <a:solidFill>
                  <a:srgbClr val="000000"/>
                </a:solidFill>
                <a:sym typeface="Webdings" pitchFamily="18" charset="2"/>
              </a:rPr>
              <a:t>4</a:t>
            </a:r>
            <a:r>
              <a:rPr kumimoji="1" lang="zh-CN" altLang="en-US" dirty="0" smtClean="0">
                <a:solidFill>
                  <a:srgbClr val="000000"/>
                </a:solidFill>
                <a:sym typeface="Webdings" pitchFamily="18" charset="2"/>
              </a:rPr>
              <a:t>章 树   </a:t>
            </a:r>
            <a:endParaRPr kumimoji="1" lang="en-US" altLang="zh-CN" dirty="0" smtClean="0">
              <a:solidFill>
                <a:srgbClr val="000000"/>
              </a:solidFill>
              <a:sym typeface="Webdings" pitchFamily="18" charset="2"/>
            </a:endParaRPr>
          </a:p>
        </p:txBody>
      </p:sp>
      <p:sp>
        <p:nvSpPr>
          <p:cNvPr id="4" name="Text Box 2"/>
          <p:cNvSpPr txBox="1">
            <a:spLocks noChangeArrowheads="1"/>
          </p:cNvSpPr>
          <p:nvPr/>
        </p:nvSpPr>
        <p:spPr bwMode="auto">
          <a:xfrm>
            <a:off x="5652120" y="0"/>
            <a:ext cx="3485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44000">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fontAlgn="base" hangingPunct="1">
              <a:spcBef>
                <a:spcPct val="50000"/>
              </a:spcBef>
              <a:spcAft>
                <a:spcPct val="0"/>
              </a:spcAft>
            </a:pPr>
            <a:r>
              <a:rPr kumimoji="1" lang="en-US" altLang="zh-CN" dirty="0" smtClean="0">
                <a:solidFill>
                  <a:srgbClr val="000000"/>
                </a:solidFill>
                <a:sym typeface="Webdings" pitchFamily="18" charset="2"/>
              </a:rPr>
              <a:t>§4.6  </a:t>
            </a:r>
            <a:r>
              <a:rPr kumimoji="1" lang="zh-CN" altLang="en-US" dirty="0" smtClean="0">
                <a:solidFill>
                  <a:srgbClr val="000000"/>
                </a:solidFill>
                <a:sym typeface="Webdings" pitchFamily="18" charset="2"/>
              </a:rPr>
              <a:t>树的应用</a:t>
            </a:r>
            <a:endParaRPr kumimoji="1" lang="en-US" altLang="zh-CN" dirty="0" smtClean="0">
              <a:solidFill>
                <a:srgbClr val="000000"/>
              </a:solidFill>
              <a:sym typeface="Webdings" pitchFamily="18" charset="2"/>
            </a:endParaRPr>
          </a:p>
        </p:txBody>
      </p:sp>
      <p:grpSp>
        <p:nvGrpSpPr>
          <p:cNvPr id="6145" name="Group 1"/>
          <p:cNvGrpSpPr>
            <a:grpSpLocks/>
          </p:cNvGrpSpPr>
          <p:nvPr/>
        </p:nvGrpSpPr>
        <p:grpSpPr bwMode="auto">
          <a:xfrm>
            <a:off x="500034" y="1214422"/>
            <a:ext cx="8320438" cy="1646075"/>
            <a:chOff x="1980" y="4417"/>
            <a:chExt cx="7740" cy="1547"/>
          </a:xfrm>
        </p:grpSpPr>
        <p:sp>
          <p:nvSpPr>
            <p:cNvPr id="6187" name="Text Box 43"/>
            <p:cNvSpPr txBox="1">
              <a:spLocks noChangeArrowheads="1"/>
            </p:cNvSpPr>
            <p:nvPr/>
          </p:nvSpPr>
          <p:spPr bwMode="auto">
            <a:xfrm>
              <a:off x="8869" y="448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17</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170" name="Text Box 26"/>
            <p:cNvSpPr txBox="1">
              <a:spLocks noChangeArrowheads="1"/>
            </p:cNvSpPr>
            <p:nvPr/>
          </p:nvSpPr>
          <p:spPr bwMode="auto">
            <a:xfrm>
              <a:off x="6724" y="448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5</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64" name="Text Box 20"/>
            <p:cNvSpPr txBox="1">
              <a:spLocks noChangeArrowheads="1"/>
            </p:cNvSpPr>
            <p:nvPr/>
          </p:nvSpPr>
          <p:spPr bwMode="auto">
            <a:xfrm>
              <a:off x="4785" y="4495"/>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21</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148" name="Text Box 4"/>
            <p:cNvSpPr txBox="1">
              <a:spLocks noChangeArrowheads="1"/>
            </p:cNvSpPr>
            <p:nvPr/>
          </p:nvSpPr>
          <p:spPr bwMode="auto">
            <a:xfrm>
              <a:off x="2853" y="4480"/>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56</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146" name="Line 2"/>
            <p:cNvSpPr>
              <a:spLocks noChangeShapeType="1"/>
            </p:cNvSpPr>
            <p:nvPr/>
          </p:nvSpPr>
          <p:spPr bwMode="auto">
            <a:xfrm flipH="1">
              <a:off x="2535" y="4740"/>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47" name="Oval 3"/>
            <p:cNvSpPr>
              <a:spLocks noChangeArrowheads="1"/>
            </p:cNvSpPr>
            <p:nvPr/>
          </p:nvSpPr>
          <p:spPr bwMode="auto">
            <a:xfrm>
              <a:off x="2763" y="4417"/>
              <a:ext cx="374" cy="374"/>
            </a:xfrm>
            <a:prstGeom prst="ellipse">
              <a:avLst/>
            </a:prstGeom>
            <a:solidFill>
              <a:srgbClr val="0070C0">
                <a:alpha val="31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49" name="Oval 5"/>
            <p:cNvSpPr>
              <a:spLocks noChangeArrowheads="1"/>
            </p:cNvSpPr>
            <p:nvPr/>
          </p:nvSpPr>
          <p:spPr bwMode="auto">
            <a:xfrm>
              <a:off x="2236" y="4888"/>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50" name="Text Box 6"/>
            <p:cNvSpPr txBox="1">
              <a:spLocks noChangeArrowheads="1"/>
            </p:cNvSpPr>
            <p:nvPr/>
          </p:nvSpPr>
          <p:spPr bwMode="auto">
            <a:xfrm>
              <a:off x="2311" y="4966"/>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51" name="Oval 7"/>
            <p:cNvSpPr>
              <a:spLocks noChangeArrowheads="1"/>
            </p:cNvSpPr>
            <p:nvPr/>
          </p:nvSpPr>
          <p:spPr bwMode="auto">
            <a:xfrm>
              <a:off x="3330" y="490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52" name="Text Box 8"/>
            <p:cNvSpPr txBox="1">
              <a:spLocks noChangeArrowheads="1"/>
            </p:cNvSpPr>
            <p:nvPr/>
          </p:nvSpPr>
          <p:spPr bwMode="auto">
            <a:xfrm>
              <a:off x="3420" y="498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40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53" name="Oval 9"/>
            <p:cNvSpPr>
              <a:spLocks noChangeArrowheads="1"/>
            </p:cNvSpPr>
            <p:nvPr/>
          </p:nvSpPr>
          <p:spPr bwMode="auto">
            <a:xfrm>
              <a:off x="1980" y="5590"/>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54" name="Text Box 10"/>
            <p:cNvSpPr txBox="1">
              <a:spLocks noChangeArrowheads="1"/>
            </p:cNvSpPr>
            <p:nvPr/>
          </p:nvSpPr>
          <p:spPr bwMode="auto">
            <a:xfrm>
              <a:off x="2055" y="5668"/>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18</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55" name="Oval 11"/>
            <p:cNvSpPr>
              <a:spLocks noChangeArrowheads="1"/>
            </p:cNvSpPr>
            <p:nvPr/>
          </p:nvSpPr>
          <p:spPr bwMode="auto">
            <a:xfrm>
              <a:off x="2566" y="5575"/>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56" name="Text Box 12"/>
            <p:cNvSpPr txBox="1">
              <a:spLocks noChangeArrowheads="1"/>
            </p:cNvSpPr>
            <p:nvPr/>
          </p:nvSpPr>
          <p:spPr bwMode="auto">
            <a:xfrm>
              <a:off x="2641" y="5653"/>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57" name="Oval 13"/>
            <p:cNvSpPr>
              <a:spLocks noChangeArrowheads="1"/>
            </p:cNvSpPr>
            <p:nvPr/>
          </p:nvSpPr>
          <p:spPr bwMode="auto">
            <a:xfrm>
              <a:off x="3061" y="5575"/>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58" name="Text Box 14"/>
            <p:cNvSpPr txBox="1">
              <a:spLocks noChangeArrowheads="1"/>
            </p:cNvSpPr>
            <p:nvPr/>
          </p:nvSpPr>
          <p:spPr bwMode="auto">
            <a:xfrm>
              <a:off x="3136" y="5653"/>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59" name="Line 15"/>
            <p:cNvSpPr>
              <a:spLocks noChangeShapeType="1"/>
            </p:cNvSpPr>
            <p:nvPr/>
          </p:nvSpPr>
          <p:spPr bwMode="auto">
            <a:xfrm>
              <a:off x="3090" y="4751"/>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0" name="Line 16"/>
            <p:cNvSpPr>
              <a:spLocks noChangeShapeType="1"/>
            </p:cNvSpPr>
            <p:nvPr/>
          </p:nvSpPr>
          <p:spPr bwMode="auto">
            <a:xfrm flipH="1">
              <a:off x="2235" y="5263"/>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1" name="Line 17"/>
            <p:cNvSpPr>
              <a:spLocks noChangeShapeType="1"/>
            </p:cNvSpPr>
            <p:nvPr/>
          </p:nvSpPr>
          <p:spPr bwMode="auto">
            <a:xfrm>
              <a:off x="2533" y="5250"/>
              <a:ext cx="127" cy="34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2" name="Line 18"/>
            <p:cNvSpPr>
              <a:spLocks noChangeShapeType="1"/>
            </p:cNvSpPr>
            <p:nvPr/>
          </p:nvSpPr>
          <p:spPr bwMode="auto">
            <a:xfrm flipH="1">
              <a:off x="3315" y="5248"/>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3" name="Oval 19"/>
            <p:cNvSpPr>
              <a:spLocks noChangeArrowheads="1"/>
            </p:cNvSpPr>
            <p:nvPr/>
          </p:nvSpPr>
          <p:spPr bwMode="auto">
            <a:xfrm>
              <a:off x="4695" y="4417"/>
              <a:ext cx="374" cy="374"/>
            </a:xfrm>
            <a:prstGeom prst="ellipse">
              <a:avLst/>
            </a:prstGeom>
            <a:solidFill>
              <a:srgbClr val="0070C0">
                <a:alpha val="40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5" name="Oval 21"/>
            <p:cNvSpPr>
              <a:spLocks noChangeArrowheads="1"/>
            </p:cNvSpPr>
            <p:nvPr/>
          </p:nvSpPr>
          <p:spPr bwMode="auto">
            <a:xfrm>
              <a:off x="4426" y="5089"/>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6" name="Text Box 22"/>
            <p:cNvSpPr txBox="1">
              <a:spLocks noChangeArrowheads="1"/>
            </p:cNvSpPr>
            <p:nvPr/>
          </p:nvSpPr>
          <p:spPr bwMode="auto">
            <a:xfrm>
              <a:off x="4501" y="5167"/>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67" name="Line 23"/>
            <p:cNvSpPr>
              <a:spLocks noChangeShapeType="1"/>
            </p:cNvSpPr>
            <p:nvPr/>
          </p:nvSpPr>
          <p:spPr bwMode="auto">
            <a:xfrm flipH="1">
              <a:off x="4680" y="4762"/>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8" name="Line 24"/>
            <p:cNvSpPr>
              <a:spLocks noChangeShapeType="1"/>
            </p:cNvSpPr>
            <p:nvPr/>
          </p:nvSpPr>
          <p:spPr bwMode="auto">
            <a:xfrm flipH="1">
              <a:off x="6406" y="4740"/>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69" name="Oval 25"/>
            <p:cNvSpPr>
              <a:spLocks noChangeArrowheads="1"/>
            </p:cNvSpPr>
            <p:nvPr/>
          </p:nvSpPr>
          <p:spPr bwMode="auto">
            <a:xfrm>
              <a:off x="6634" y="4417"/>
              <a:ext cx="374" cy="374"/>
            </a:xfrm>
            <a:prstGeom prst="ellipse">
              <a:avLst/>
            </a:prstGeom>
            <a:solidFill>
              <a:schemeClr val="accent5">
                <a:lumMod val="75000"/>
                <a:alpha val="4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71" name="Oval 27"/>
            <p:cNvSpPr>
              <a:spLocks noChangeArrowheads="1"/>
            </p:cNvSpPr>
            <p:nvPr/>
          </p:nvSpPr>
          <p:spPr bwMode="auto">
            <a:xfrm>
              <a:off x="6107" y="4888"/>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72" name="Text Box 28"/>
            <p:cNvSpPr txBox="1">
              <a:spLocks noChangeArrowheads="1"/>
            </p:cNvSpPr>
            <p:nvPr/>
          </p:nvSpPr>
          <p:spPr bwMode="auto">
            <a:xfrm>
              <a:off x="6182" y="4966"/>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16</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73" name="Oval 29"/>
            <p:cNvSpPr>
              <a:spLocks noChangeArrowheads="1"/>
            </p:cNvSpPr>
            <p:nvPr/>
          </p:nvSpPr>
          <p:spPr bwMode="auto">
            <a:xfrm>
              <a:off x="7201" y="490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74" name="Text Box 30"/>
            <p:cNvSpPr txBox="1">
              <a:spLocks noChangeArrowheads="1"/>
            </p:cNvSpPr>
            <p:nvPr/>
          </p:nvSpPr>
          <p:spPr bwMode="auto">
            <a:xfrm>
              <a:off x="7291" y="498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75" name="Oval 31"/>
            <p:cNvSpPr>
              <a:spLocks noChangeArrowheads="1"/>
            </p:cNvSpPr>
            <p:nvPr/>
          </p:nvSpPr>
          <p:spPr bwMode="auto">
            <a:xfrm>
              <a:off x="5851" y="5590"/>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76" name="Text Box 32"/>
            <p:cNvSpPr txBox="1">
              <a:spLocks noChangeArrowheads="1"/>
            </p:cNvSpPr>
            <p:nvPr/>
          </p:nvSpPr>
          <p:spPr bwMode="auto">
            <a:xfrm>
              <a:off x="5926" y="5668"/>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77" name="Oval 33"/>
            <p:cNvSpPr>
              <a:spLocks noChangeArrowheads="1"/>
            </p:cNvSpPr>
            <p:nvPr/>
          </p:nvSpPr>
          <p:spPr bwMode="auto">
            <a:xfrm>
              <a:off x="6437" y="5575"/>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78" name="Text Box 34"/>
            <p:cNvSpPr txBox="1">
              <a:spLocks noChangeArrowheads="1"/>
            </p:cNvSpPr>
            <p:nvPr/>
          </p:nvSpPr>
          <p:spPr bwMode="auto">
            <a:xfrm>
              <a:off x="6512" y="5653"/>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18</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79" name="Oval 35"/>
            <p:cNvSpPr>
              <a:spLocks noChangeArrowheads="1"/>
            </p:cNvSpPr>
            <p:nvPr/>
          </p:nvSpPr>
          <p:spPr bwMode="auto">
            <a:xfrm>
              <a:off x="6932" y="5575"/>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0" name="Text Box 36"/>
            <p:cNvSpPr txBox="1">
              <a:spLocks noChangeArrowheads="1"/>
            </p:cNvSpPr>
            <p:nvPr/>
          </p:nvSpPr>
          <p:spPr bwMode="auto">
            <a:xfrm>
              <a:off x="7022" y="5638"/>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81" name="Line 37"/>
            <p:cNvSpPr>
              <a:spLocks noChangeShapeType="1"/>
            </p:cNvSpPr>
            <p:nvPr/>
          </p:nvSpPr>
          <p:spPr bwMode="auto">
            <a:xfrm>
              <a:off x="6961" y="4751"/>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2" name="Line 38"/>
            <p:cNvSpPr>
              <a:spLocks noChangeShapeType="1"/>
            </p:cNvSpPr>
            <p:nvPr/>
          </p:nvSpPr>
          <p:spPr bwMode="auto">
            <a:xfrm flipH="1">
              <a:off x="6106" y="5263"/>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3" name="Line 39"/>
            <p:cNvSpPr>
              <a:spLocks noChangeShapeType="1"/>
            </p:cNvSpPr>
            <p:nvPr/>
          </p:nvSpPr>
          <p:spPr bwMode="auto">
            <a:xfrm>
              <a:off x="6403" y="5206"/>
              <a:ext cx="128" cy="40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4" name="Line 40"/>
            <p:cNvSpPr>
              <a:spLocks noChangeShapeType="1"/>
            </p:cNvSpPr>
            <p:nvPr/>
          </p:nvSpPr>
          <p:spPr bwMode="auto">
            <a:xfrm flipH="1">
              <a:off x="7186" y="5248"/>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5" name="Line 41"/>
            <p:cNvSpPr>
              <a:spLocks noChangeShapeType="1"/>
            </p:cNvSpPr>
            <p:nvPr/>
          </p:nvSpPr>
          <p:spPr bwMode="auto">
            <a:xfrm flipH="1">
              <a:off x="8551" y="4740"/>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6" name="Oval 42"/>
            <p:cNvSpPr>
              <a:spLocks noChangeArrowheads="1"/>
            </p:cNvSpPr>
            <p:nvPr/>
          </p:nvSpPr>
          <p:spPr bwMode="auto">
            <a:xfrm>
              <a:off x="8779" y="4417"/>
              <a:ext cx="374" cy="374"/>
            </a:xfrm>
            <a:prstGeom prst="ellipse">
              <a:avLst/>
            </a:prstGeom>
            <a:solidFill>
              <a:schemeClr val="accent5">
                <a:lumMod val="75000"/>
                <a:alpha val="4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8" name="Oval 44"/>
            <p:cNvSpPr>
              <a:spLocks noChangeArrowheads="1"/>
            </p:cNvSpPr>
            <p:nvPr/>
          </p:nvSpPr>
          <p:spPr bwMode="auto">
            <a:xfrm>
              <a:off x="8252" y="4888"/>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89" name="Text Box 45"/>
            <p:cNvSpPr txBox="1">
              <a:spLocks noChangeArrowheads="1"/>
            </p:cNvSpPr>
            <p:nvPr/>
          </p:nvSpPr>
          <p:spPr bwMode="auto">
            <a:xfrm>
              <a:off x="8327" y="4966"/>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90" name="Oval 46"/>
            <p:cNvSpPr>
              <a:spLocks noChangeArrowheads="1"/>
            </p:cNvSpPr>
            <p:nvPr/>
          </p:nvSpPr>
          <p:spPr bwMode="auto">
            <a:xfrm>
              <a:off x="9346" y="4903"/>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91" name="Text Box 47"/>
            <p:cNvSpPr txBox="1">
              <a:spLocks noChangeArrowheads="1"/>
            </p:cNvSpPr>
            <p:nvPr/>
          </p:nvSpPr>
          <p:spPr bwMode="auto">
            <a:xfrm>
              <a:off x="9436" y="4981"/>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92" name="Oval 48"/>
            <p:cNvSpPr>
              <a:spLocks noChangeArrowheads="1"/>
            </p:cNvSpPr>
            <p:nvPr/>
          </p:nvSpPr>
          <p:spPr bwMode="auto">
            <a:xfrm>
              <a:off x="7996" y="5590"/>
              <a:ext cx="374" cy="3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93" name="Text Box 49"/>
            <p:cNvSpPr txBox="1">
              <a:spLocks noChangeArrowheads="1"/>
            </p:cNvSpPr>
            <p:nvPr/>
          </p:nvSpPr>
          <p:spPr bwMode="auto">
            <a:xfrm>
              <a:off x="8071" y="5668"/>
              <a:ext cx="227" cy="2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33</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194" name="Line 50"/>
            <p:cNvSpPr>
              <a:spLocks noChangeShapeType="1"/>
            </p:cNvSpPr>
            <p:nvPr/>
          </p:nvSpPr>
          <p:spPr bwMode="auto">
            <a:xfrm>
              <a:off x="9106" y="4751"/>
              <a:ext cx="295" cy="2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95" name="Line 51"/>
            <p:cNvSpPr>
              <a:spLocks noChangeShapeType="1"/>
            </p:cNvSpPr>
            <p:nvPr/>
          </p:nvSpPr>
          <p:spPr bwMode="auto">
            <a:xfrm flipH="1">
              <a:off x="8251" y="5263"/>
              <a:ext cx="125" cy="3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grpSp>
        <p:nvGrpSpPr>
          <p:cNvPr id="121" name="组合 120"/>
          <p:cNvGrpSpPr/>
          <p:nvPr/>
        </p:nvGrpSpPr>
        <p:grpSpPr>
          <a:xfrm>
            <a:off x="428596" y="3929066"/>
            <a:ext cx="1782147" cy="1857388"/>
            <a:chOff x="428596" y="3929066"/>
            <a:chExt cx="1782147" cy="1857388"/>
          </a:xfrm>
        </p:grpSpPr>
        <p:sp>
          <p:nvSpPr>
            <p:cNvPr id="60" name="Line 2"/>
            <p:cNvSpPr>
              <a:spLocks noChangeShapeType="1"/>
            </p:cNvSpPr>
            <p:nvPr/>
          </p:nvSpPr>
          <p:spPr bwMode="auto">
            <a:xfrm flipH="1">
              <a:off x="1002315" y="4316872"/>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1" name="Oval 3"/>
            <p:cNvSpPr>
              <a:spLocks noChangeArrowheads="1"/>
            </p:cNvSpPr>
            <p:nvPr/>
          </p:nvSpPr>
          <p:spPr bwMode="auto">
            <a:xfrm>
              <a:off x="1238005" y="392906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2" name="Text Box 4"/>
            <p:cNvSpPr txBox="1">
              <a:spLocks noChangeArrowheads="1"/>
            </p:cNvSpPr>
            <p:nvPr/>
          </p:nvSpPr>
          <p:spPr bwMode="auto">
            <a:xfrm>
              <a:off x="1331041" y="400470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56</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3" name="Oval 5"/>
            <p:cNvSpPr>
              <a:spLocks noChangeArrowheads="1"/>
            </p:cNvSpPr>
            <p:nvPr/>
          </p:nvSpPr>
          <p:spPr bwMode="auto">
            <a:xfrm>
              <a:off x="693230" y="4494567"/>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4" name="Text Box 6"/>
            <p:cNvSpPr txBox="1">
              <a:spLocks noChangeArrowheads="1"/>
            </p:cNvSpPr>
            <p:nvPr/>
          </p:nvSpPr>
          <p:spPr bwMode="auto">
            <a:xfrm>
              <a:off x="770760" y="4588217"/>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5" name="Oval 7"/>
            <p:cNvSpPr>
              <a:spLocks noChangeArrowheads="1"/>
            </p:cNvSpPr>
            <p:nvPr/>
          </p:nvSpPr>
          <p:spPr bwMode="auto">
            <a:xfrm>
              <a:off x="1824129" y="451257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6" name="Text Box 8"/>
            <p:cNvSpPr txBox="1">
              <a:spLocks noChangeArrowheads="1"/>
            </p:cNvSpPr>
            <p:nvPr/>
          </p:nvSpPr>
          <p:spPr bwMode="auto">
            <a:xfrm>
              <a:off x="1917165" y="460622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40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67" name="Oval 9"/>
            <p:cNvSpPr>
              <a:spLocks noChangeArrowheads="1"/>
            </p:cNvSpPr>
            <p:nvPr/>
          </p:nvSpPr>
          <p:spPr bwMode="auto">
            <a:xfrm>
              <a:off x="428596" y="5337415"/>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68" name="Text Box 10"/>
            <p:cNvSpPr txBox="1">
              <a:spLocks noChangeArrowheads="1"/>
            </p:cNvSpPr>
            <p:nvPr/>
          </p:nvSpPr>
          <p:spPr bwMode="auto">
            <a:xfrm>
              <a:off x="506126" y="5431065"/>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18</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71" name="Oval 13"/>
            <p:cNvSpPr>
              <a:spLocks noChangeArrowheads="1"/>
            </p:cNvSpPr>
            <p:nvPr/>
          </p:nvSpPr>
          <p:spPr bwMode="auto">
            <a:xfrm>
              <a:off x="1546056" y="531940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72" name="Text Box 14"/>
            <p:cNvSpPr txBox="1">
              <a:spLocks noChangeArrowheads="1"/>
            </p:cNvSpPr>
            <p:nvPr/>
          </p:nvSpPr>
          <p:spPr bwMode="auto">
            <a:xfrm>
              <a:off x="1623586" y="5413055"/>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73" name="Line 15"/>
            <p:cNvSpPr>
              <a:spLocks noChangeShapeType="1"/>
            </p:cNvSpPr>
            <p:nvPr/>
          </p:nvSpPr>
          <p:spPr bwMode="auto">
            <a:xfrm>
              <a:off x="1576034" y="4330079"/>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74" name="Line 16"/>
            <p:cNvSpPr>
              <a:spLocks noChangeShapeType="1"/>
            </p:cNvSpPr>
            <p:nvPr/>
          </p:nvSpPr>
          <p:spPr bwMode="auto">
            <a:xfrm flipH="1">
              <a:off x="692197" y="4944806"/>
              <a:ext cx="129216" cy="3950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76" name="Line 18"/>
            <p:cNvSpPr>
              <a:spLocks noChangeShapeType="1"/>
            </p:cNvSpPr>
            <p:nvPr/>
          </p:nvSpPr>
          <p:spPr bwMode="auto">
            <a:xfrm flipH="1">
              <a:off x="1808623" y="4926797"/>
              <a:ext cx="129216" cy="3950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grpSp>
        <p:nvGrpSpPr>
          <p:cNvPr id="130" name="组合 129"/>
          <p:cNvGrpSpPr/>
          <p:nvPr/>
        </p:nvGrpSpPr>
        <p:grpSpPr>
          <a:xfrm>
            <a:off x="4429124" y="3929066"/>
            <a:ext cx="1782147" cy="1857388"/>
            <a:chOff x="4432927" y="3929066"/>
            <a:chExt cx="1782147" cy="1857388"/>
          </a:xfrm>
        </p:grpSpPr>
        <p:grpSp>
          <p:nvGrpSpPr>
            <p:cNvPr id="129" name="组合 128"/>
            <p:cNvGrpSpPr/>
            <p:nvPr/>
          </p:nvGrpSpPr>
          <p:grpSpPr>
            <a:xfrm>
              <a:off x="5038691" y="5319406"/>
              <a:ext cx="386614" cy="449039"/>
              <a:chOff x="5038691" y="5319406"/>
              <a:chExt cx="386614" cy="449039"/>
            </a:xfrm>
          </p:grpSpPr>
          <p:sp>
            <p:nvSpPr>
              <p:cNvPr id="91" name="Oval 33"/>
              <p:cNvSpPr>
                <a:spLocks noChangeArrowheads="1"/>
              </p:cNvSpPr>
              <p:nvPr/>
            </p:nvSpPr>
            <p:spPr bwMode="auto">
              <a:xfrm>
                <a:off x="5038691" y="531940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2" name="Text Box 34"/>
              <p:cNvSpPr txBox="1">
                <a:spLocks noChangeArrowheads="1"/>
              </p:cNvSpPr>
              <p:nvPr/>
            </p:nvSpPr>
            <p:spPr bwMode="auto">
              <a:xfrm>
                <a:off x="5116221" y="5413055"/>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15</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28" name="组合 127"/>
            <p:cNvGrpSpPr/>
            <p:nvPr/>
          </p:nvGrpSpPr>
          <p:grpSpPr>
            <a:xfrm>
              <a:off x="4432927" y="3929066"/>
              <a:ext cx="1782147" cy="1857388"/>
              <a:chOff x="4432927" y="3929066"/>
              <a:chExt cx="1782147" cy="1857388"/>
            </a:xfrm>
          </p:grpSpPr>
          <p:sp>
            <p:nvSpPr>
              <p:cNvPr id="82" name="Line 24"/>
              <p:cNvSpPr>
                <a:spLocks noChangeShapeType="1"/>
              </p:cNvSpPr>
              <p:nvPr/>
            </p:nvSpPr>
            <p:spPr bwMode="auto">
              <a:xfrm flipH="1">
                <a:off x="5006646" y="4316872"/>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83" name="Oval 25"/>
              <p:cNvSpPr>
                <a:spLocks noChangeArrowheads="1"/>
              </p:cNvSpPr>
              <p:nvPr/>
            </p:nvSpPr>
            <p:spPr bwMode="auto">
              <a:xfrm>
                <a:off x="5242336" y="392906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84" name="Text Box 26"/>
              <p:cNvSpPr txBox="1">
                <a:spLocks noChangeArrowheads="1"/>
              </p:cNvSpPr>
              <p:nvPr/>
            </p:nvSpPr>
            <p:spPr bwMode="auto">
              <a:xfrm>
                <a:off x="5335371" y="400470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5</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85" name="Oval 27"/>
              <p:cNvSpPr>
                <a:spLocks noChangeArrowheads="1"/>
              </p:cNvSpPr>
              <p:nvPr/>
            </p:nvSpPr>
            <p:spPr bwMode="auto">
              <a:xfrm>
                <a:off x="4697561" y="4494567"/>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86" name="Text Box 28"/>
              <p:cNvSpPr txBox="1">
                <a:spLocks noChangeArrowheads="1"/>
              </p:cNvSpPr>
              <p:nvPr/>
            </p:nvSpPr>
            <p:spPr bwMode="auto">
              <a:xfrm>
                <a:off x="4775091" y="4588217"/>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16</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87" name="Oval 29"/>
              <p:cNvSpPr>
                <a:spLocks noChangeArrowheads="1"/>
              </p:cNvSpPr>
              <p:nvPr/>
            </p:nvSpPr>
            <p:spPr bwMode="auto">
              <a:xfrm>
                <a:off x="5828460" y="451257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88" name="Text Box 30"/>
              <p:cNvSpPr txBox="1">
                <a:spLocks noChangeArrowheads="1"/>
              </p:cNvSpPr>
              <p:nvPr/>
            </p:nvSpPr>
            <p:spPr bwMode="auto">
              <a:xfrm>
                <a:off x="5921495" y="460622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89" name="Oval 31"/>
              <p:cNvSpPr>
                <a:spLocks noChangeArrowheads="1"/>
              </p:cNvSpPr>
              <p:nvPr/>
            </p:nvSpPr>
            <p:spPr bwMode="auto">
              <a:xfrm>
                <a:off x="4432927" y="5337415"/>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0" name="Text Box 32"/>
              <p:cNvSpPr txBox="1">
                <a:spLocks noChangeArrowheads="1"/>
              </p:cNvSpPr>
              <p:nvPr/>
            </p:nvSpPr>
            <p:spPr bwMode="auto">
              <a:xfrm>
                <a:off x="4510456" y="5431065"/>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49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93" name="Oval 35"/>
              <p:cNvSpPr>
                <a:spLocks noChangeArrowheads="1"/>
              </p:cNvSpPr>
              <p:nvPr/>
            </p:nvSpPr>
            <p:spPr bwMode="auto">
              <a:xfrm>
                <a:off x="5550387" y="531940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4" name="Text Box 36"/>
              <p:cNvSpPr txBox="1">
                <a:spLocks noChangeArrowheads="1"/>
              </p:cNvSpPr>
              <p:nvPr/>
            </p:nvSpPr>
            <p:spPr bwMode="auto">
              <a:xfrm>
                <a:off x="5643422" y="539504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38</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95" name="Line 37"/>
              <p:cNvSpPr>
                <a:spLocks noChangeShapeType="1"/>
              </p:cNvSpPr>
              <p:nvPr/>
            </p:nvSpPr>
            <p:spPr bwMode="auto">
              <a:xfrm>
                <a:off x="5580365" y="4330079"/>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6" name="Line 38"/>
              <p:cNvSpPr>
                <a:spLocks noChangeShapeType="1"/>
              </p:cNvSpPr>
              <p:nvPr/>
            </p:nvSpPr>
            <p:spPr bwMode="auto">
              <a:xfrm flipH="1">
                <a:off x="4696527" y="4944806"/>
                <a:ext cx="129216" cy="3950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7" name="Line 39"/>
              <p:cNvSpPr>
                <a:spLocks noChangeShapeType="1"/>
              </p:cNvSpPr>
              <p:nvPr/>
            </p:nvSpPr>
            <p:spPr bwMode="auto">
              <a:xfrm>
                <a:off x="5004431" y="4875770"/>
                <a:ext cx="131431" cy="4820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98" name="Line 40"/>
              <p:cNvSpPr>
                <a:spLocks noChangeShapeType="1"/>
              </p:cNvSpPr>
              <p:nvPr/>
            </p:nvSpPr>
            <p:spPr bwMode="auto">
              <a:xfrm flipH="1">
                <a:off x="5812954" y="4926797"/>
                <a:ext cx="129216" cy="3950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grpSp>
      <p:grpSp>
        <p:nvGrpSpPr>
          <p:cNvPr id="131" name="组合 130"/>
          <p:cNvGrpSpPr/>
          <p:nvPr/>
        </p:nvGrpSpPr>
        <p:grpSpPr>
          <a:xfrm>
            <a:off x="6647505" y="3929066"/>
            <a:ext cx="1782147" cy="1857388"/>
            <a:chOff x="6647505" y="3929066"/>
            <a:chExt cx="1782147" cy="1857388"/>
          </a:xfrm>
        </p:grpSpPr>
        <p:sp>
          <p:nvSpPr>
            <p:cNvPr id="99" name="Line 41"/>
            <p:cNvSpPr>
              <a:spLocks noChangeShapeType="1"/>
            </p:cNvSpPr>
            <p:nvPr/>
          </p:nvSpPr>
          <p:spPr bwMode="auto">
            <a:xfrm flipH="1">
              <a:off x="7221224" y="4316872"/>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0" name="Oval 42"/>
            <p:cNvSpPr>
              <a:spLocks noChangeArrowheads="1"/>
            </p:cNvSpPr>
            <p:nvPr/>
          </p:nvSpPr>
          <p:spPr bwMode="auto">
            <a:xfrm>
              <a:off x="7456914" y="392906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1" name="Text Box 43"/>
            <p:cNvSpPr txBox="1">
              <a:spLocks noChangeArrowheads="1"/>
            </p:cNvSpPr>
            <p:nvPr/>
          </p:nvSpPr>
          <p:spPr bwMode="auto">
            <a:xfrm>
              <a:off x="7549949" y="400470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37</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2" name="Oval 44"/>
            <p:cNvSpPr>
              <a:spLocks noChangeArrowheads="1"/>
            </p:cNvSpPr>
            <p:nvPr/>
          </p:nvSpPr>
          <p:spPr bwMode="auto">
            <a:xfrm>
              <a:off x="6912139" y="4494567"/>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3" name="Text Box 45"/>
            <p:cNvSpPr txBox="1">
              <a:spLocks noChangeArrowheads="1"/>
            </p:cNvSpPr>
            <p:nvPr/>
          </p:nvSpPr>
          <p:spPr bwMode="auto">
            <a:xfrm>
              <a:off x="6989669" y="4588217"/>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19</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sp>
          <p:nvSpPr>
            <p:cNvPr id="104" name="Oval 46"/>
            <p:cNvSpPr>
              <a:spLocks noChangeArrowheads="1"/>
            </p:cNvSpPr>
            <p:nvPr/>
          </p:nvSpPr>
          <p:spPr bwMode="auto">
            <a:xfrm>
              <a:off x="8043038" y="4512576"/>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5" name="Text Box 47"/>
            <p:cNvSpPr txBox="1">
              <a:spLocks noChangeArrowheads="1"/>
            </p:cNvSpPr>
            <p:nvPr/>
          </p:nvSpPr>
          <p:spPr bwMode="auto">
            <a:xfrm>
              <a:off x="8136073" y="4606226"/>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30</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6" name="Oval 48"/>
            <p:cNvSpPr>
              <a:spLocks noChangeArrowheads="1"/>
            </p:cNvSpPr>
            <p:nvPr/>
          </p:nvSpPr>
          <p:spPr bwMode="auto">
            <a:xfrm>
              <a:off x="6647505" y="5337415"/>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7" name="Text Box 49"/>
            <p:cNvSpPr txBox="1">
              <a:spLocks noChangeArrowheads="1"/>
            </p:cNvSpPr>
            <p:nvPr/>
          </p:nvSpPr>
          <p:spPr bwMode="auto">
            <a:xfrm>
              <a:off x="6725034" y="5431065"/>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33</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8" name="Line 50"/>
            <p:cNvSpPr>
              <a:spLocks noChangeShapeType="1"/>
            </p:cNvSpPr>
            <p:nvPr/>
          </p:nvSpPr>
          <p:spPr bwMode="auto">
            <a:xfrm>
              <a:off x="7794943" y="4330079"/>
              <a:ext cx="304950" cy="2581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09" name="Line 51"/>
            <p:cNvSpPr>
              <a:spLocks noChangeShapeType="1"/>
            </p:cNvSpPr>
            <p:nvPr/>
          </p:nvSpPr>
          <p:spPr bwMode="auto">
            <a:xfrm flipH="1">
              <a:off x="6911105" y="4944806"/>
              <a:ext cx="129216" cy="3950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sp>
        <p:nvSpPr>
          <p:cNvPr id="110" name="矩形 109"/>
          <p:cNvSpPr/>
          <p:nvPr/>
        </p:nvSpPr>
        <p:spPr>
          <a:xfrm>
            <a:off x="642910" y="3357562"/>
            <a:ext cx="4000528" cy="400110"/>
          </a:xfrm>
          <a:prstGeom prst="rect">
            <a:avLst/>
          </a:prstGeom>
        </p:spPr>
        <p:txBody>
          <a:bodyPr wrap="square">
            <a:spAutoFit/>
          </a:bodyPr>
          <a:lstStyle/>
          <a:p>
            <a:r>
              <a:rPr lang="en-US" altLang="zh-CN" sz="2000" b="1" dirty="0" smtClean="0"/>
              <a:t>【</a:t>
            </a:r>
            <a:r>
              <a:rPr lang="zh-CN" altLang="en-US" sz="2000" b="1" dirty="0" smtClean="0"/>
              <a:t>例</a:t>
            </a:r>
            <a:r>
              <a:rPr lang="en-US" altLang="zh-CN" sz="2000" b="1" dirty="0" smtClean="0"/>
              <a:t>】</a:t>
            </a:r>
            <a:r>
              <a:rPr lang="zh-CN" altLang="en-US" sz="2000" b="1" dirty="0" smtClean="0">
                <a:solidFill>
                  <a:srgbClr val="0000FF"/>
                </a:solidFill>
              </a:rPr>
              <a:t>不是堆</a:t>
            </a:r>
            <a:endParaRPr lang="zh-CN" altLang="en-US" sz="2000" b="1" dirty="0">
              <a:solidFill>
                <a:srgbClr val="0000FF"/>
              </a:solidFill>
            </a:endParaRPr>
          </a:p>
        </p:txBody>
      </p:sp>
      <p:grpSp>
        <p:nvGrpSpPr>
          <p:cNvPr id="122" name="组合 121"/>
          <p:cNvGrpSpPr/>
          <p:nvPr/>
        </p:nvGrpSpPr>
        <p:grpSpPr>
          <a:xfrm>
            <a:off x="3000364" y="4071942"/>
            <a:ext cx="864935" cy="1255868"/>
            <a:chOff x="3000364" y="4071942"/>
            <a:chExt cx="864935" cy="1255868"/>
          </a:xfrm>
        </p:grpSpPr>
        <p:sp>
          <p:nvSpPr>
            <p:cNvPr id="111" name="Oval 19"/>
            <p:cNvSpPr>
              <a:spLocks noChangeArrowheads="1"/>
            </p:cNvSpPr>
            <p:nvPr/>
          </p:nvSpPr>
          <p:spPr bwMode="auto">
            <a:xfrm>
              <a:off x="3000364" y="4071942"/>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12" name="Oval 21"/>
            <p:cNvSpPr>
              <a:spLocks noChangeArrowheads="1"/>
            </p:cNvSpPr>
            <p:nvPr/>
          </p:nvSpPr>
          <p:spPr bwMode="auto">
            <a:xfrm>
              <a:off x="3478685" y="4878771"/>
              <a:ext cx="386614" cy="4490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13" name="Line 23"/>
            <p:cNvSpPr>
              <a:spLocks noChangeShapeType="1"/>
            </p:cNvSpPr>
            <p:nvPr/>
          </p:nvSpPr>
          <p:spPr bwMode="auto">
            <a:xfrm>
              <a:off x="3293795" y="4500570"/>
              <a:ext cx="285751" cy="42862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14" name="Text Box 20"/>
            <p:cNvSpPr txBox="1">
              <a:spLocks noChangeArrowheads="1"/>
            </p:cNvSpPr>
            <p:nvPr/>
          </p:nvSpPr>
          <p:spPr bwMode="auto">
            <a:xfrm>
              <a:off x="3087308" y="4159589"/>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21</a:t>
              </a: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15" name="Text Box 22"/>
            <p:cNvSpPr txBox="1">
              <a:spLocks noChangeArrowheads="1"/>
            </p:cNvSpPr>
            <p:nvPr/>
          </p:nvSpPr>
          <p:spPr bwMode="auto">
            <a:xfrm>
              <a:off x="3550123" y="4966418"/>
              <a:ext cx="234656" cy="2485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10</a:t>
              </a: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16" name="Group 35"/>
          <p:cNvGrpSpPr>
            <a:grpSpLocks/>
          </p:cNvGrpSpPr>
          <p:nvPr/>
        </p:nvGrpSpPr>
        <p:grpSpPr bwMode="auto">
          <a:xfrm>
            <a:off x="928662" y="5072074"/>
            <a:ext cx="457200" cy="409575"/>
            <a:chOff x="1680" y="3744"/>
            <a:chExt cx="288" cy="258"/>
          </a:xfrm>
        </p:grpSpPr>
        <p:sp>
          <p:nvSpPr>
            <p:cNvPr id="117" name="AutoShape 36"/>
            <p:cNvSpPr>
              <a:spLocks noChangeArrowheads="1"/>
            </p:cNvSpPr>
            <p:nvPr/>
          </p:nvSpPr>
          <p:spPr bwMode="auto">
            <a:xfrm>
              <a:off x="1731" y="3768"/>
              <a:ext cx="226" cy="234"/>
            </a:xfrm>
            <a:prstGeom prst="roundRect">
              <a:avLst>
                <a:gd name="adj" fmla="val 12102"/>
              </a:avLst>
            </a:prstGeom>
            <a:noFill/>
            <a:ln w="9525">
              <a:solidFill>
                <a:srgbClr val="00FFFF"/>
              </a:solidFill>
              <a:round/>
              <a:headEnd/>
              <a:tailEnd/>
            </a:ln>
          </p:spPr>
          <p:txBody>
            <a:bodyPr/>
            <a:lstStyle/>
            <a:p>
              <a:endParaRPr lang="zh-CN" altLang="en-US"/>
            </a:p>
          </p:txBody>
        </p:sp>
        <p:grpSp>
          <p:nvGrpSpPr>
            <p:cNvPr id="118" name="Group 37"/>
            <p:cNvGrpSpPr>
              <a:grpSpLocks/>
            </p:cNvGrpSpPr>
            <p:nvPr/>
          </p:nvGrpSpPr>
          <p:grpSpPr bwMode="auto">
            <a:xfrm rot="16200000" flipH="1">
              <a:off x="1704" y="3720"/>
              <a:ext cx="240" cy="288"/>
              <a:chOff x="1728" y="3696"/>
              <a:chExt cx="288" cy="288"/>
            </a:xfrm>
          </p:grpSpPr>
          <p:sp>
            <p:nvSpPr>
              <p:cNvPr id="119" name="Line 38"/>
              <p:cNvSpPr>
                <a:spLocks noChangeShapeType="1"/>
              </p:cNvSpPr>
              <p:nvPr/>
            </p:nvSpPr>
            <p:spPr bwMode="auto">
              <a:xfrm>
                <a:off x="1728" y="3744"/>
                <a:ext cx="192" cy="240"/>
              </a:xfrm>
              <a:prstGeom prst="line">
                <a:avLst/>
              </a:prstGeom>
              <a:noFill/>
              <a:ln w="101600">
                <a:solidFill>
                  <a:srgbClr val="FF0000"/>
                </a:solidFill>
                <a:round/>
                <a:headEnd/>
                <a:tailEnd/>
              </a:ln>
              <a:effectLst/>
            </p:spPr>
            <p:txBody>
              <a:bodyPr wrap="none" anchor="ctr"/>
              <a:lstStyle/>
              <a:p>
                <a:endParaRPr lang="zh-CN" altLang="en-US"/>
              </a:p>
            </p:txBody>
          </p:sp>
          <p:sp>
            <p:nvSpPr>
              <p:cNvPr id="120" name="Line 39"/>
              <p:cNvSpPr>
                <a:spLocks noChangeShapeType="1"/>
              </p:cNvSpPr>
              <p:nvPr/>
            </p:nvSpPr>
            <p:spPr bwMode="auto">
              <a:xfrm flipH="1">
                <a:off x="1728" y="3696"/>
                <a:ext cx="288" cy="240"/>
              </a:xfrm>
              <a:prstGeom prst="line">
                <a:avLst/>
              </a:prstGeom>
              <a:noFill/>
              <a:ln w="101600">
                <a:solidFill>
                  <a:srgbClr val="FF0000"/>
                </a:solidFill>
                <a:round/>
                <a:headEnd/>
                <a:tailEnd/>
              </a:ln>
              <a:effectLst/>
            </p:spPr>
            <p:txBody>
              <a:bodyPr wrap="none" anchor="ctr"/>
              <a:lstStyle/>
              <a:p>
                <a:endParaRPr lang="zh-CN" altLang="en-US"/>
              </a:p>
            </p:txBody>
          </p:sp>
        </p:grpSp>
      </p:grpSp>
      <p:grpSp>
        <p:nvGrpSpPr>
          <p:cNvPr id="123" name="Group 35"/>
          <p:cNvGrpSpPr>
            <a:grpSpLocks/>
          </p:cNvGrpSpPr>
          <p:nvPr/>
        </p:nvGrpSpPr>
        <p:grpSpPr bwMode="auto">
          <a:xfrm>
            <a:off x="2714612" y="4714884"/>
            <a:ext cx="457200" cy="409575"/>
            <a:chOff x="1680" y="3744"/>
            <a:chExt cx="288" cy="258"/>
          </a:xfrm>
        </p:grpSpPr>
        <p:sp>
          <p:nvSpPr>
            <p:cNvPr id="124" name="AutoShape 36"/>
            <p:cNvSpPr>
              <a:spLocks noChangeArrowheads="1"/>
            </p:cNvSpPr>
            <p:nvPr/>
          </p:nvSpPr>
          <p:spPr bwMode="auto">
            <a:xfrm>
              <a:off x="1731" y="3768"/>
              <a:ext cx="226" cy="234"/>
            </a:xfrm>
            <a:prstGeom prst="roundRect">
              <a:avLst>
                <a:gd name="adj" fmla="val 12102"/>
              </a:avLst>
            </a:prstGeom>
            <a:noFill/>
            <a:ln w="9525">
              <a:solidFill>
                <a:srgbClr val="00FFFF"/>
              </a:solidFill>
              <a:round/>
              <a:headEnd/>
              <a:tailEnd/>
            </a:ln>
          </p:spPr>
          <p:txBody>
            <a:bodyPr/>
            <a:lstStyle/>
            <a:p>
              <a:endParaRPr lang="zh-CN" altLang="en-US"/>
            </a:p>
          </p:txBody>
        </p:sp>
        <p:grpSp>
          <p:nvGrpSpPr>
            <p:cNvPr id="125" name="Group 37"/>
            <p:cNvGrpSpPr>
              <a:grpSpLocks/>
            </p:cNvGrpSpPr>
            <p:nvPr/>
          </p:nvGrpSpPr>
          <p:grpSpPr bwMode="auto">
            <a:xfrm rot="16200000" flipH="1">
              <a:off x="1704" y="3720"/>
              <a:ext cx="240" cy="288"/>
              <a:chOff x="1728" y="3696"/>
              <a:chExt cx="288" cy="288"/>
            </a:xfrm>
          </p:grpSpPr>
          <p:sp>
            <p:nvSpPr>
              <p:cNvPr id="126" name="Line 38"/>
              <p:cNvSpPr>
                <a:spLocks noChangeShapeType="1"/>
              </p:cNvSpPr>
              <p:nvPr/>
            </p:nvSpPr>
            <p:spPr bwMode="auto">
              <a:xfrm>
                <a:off x="1728" y="3744"/>
                <a:ext cx="192" cy="240"/>
              </a:xfrm>
              <a:prstGeom prst="line">
                <a:avLst/>
              </a:prstGeom>
              <a:noFill/>
              <a:ln w="101600">
                <a:solidFill>
                  <a:srgbClr val="FF0000"/>
                </a:solidFill>
                <a:round/>
                <a:headEnd/>
                <a:tailEnd/>
              </a:ln>
              <a:effectLst/>
            </p:spPr>
            <p:txBody>
              <a:bodyPr wrap="none" anchor="ctr"/>
              <a:lstStyle/>
              <a:p>
                <a:endParaRPr lang="zh-CN" altLang="en-US"/>
              </a:p>
            </p:txBody>
          </p:sp>
          <p:sp>
            <p:nvSpPr>
              <p:cNvPr id="127" name="Line 39"/>
              <p:cNvSpPr>
                <a:spLocks noChangeShapeType="1"/>
              </p:cNvSpPr>
              <p:nvPr/>
            </p:nvSpPr>
            <p:spPr bwMode="auto">
              <a:xfrm flipH="1">
                <a:off x="1728" y="3696"/>
                <a:ext cx="288" cy="240"/>
              </a:xfrm>
              <a:prstGeom prst="line">
                <a:avLst/>
              </a:prstGeom>
              <a:noFill/>
              <a:ln w="101600">
                <a:solidFill>
                  <a:srgbClr val="FF0000"/>
                </a:solidFill>
                <a:round/>
                <a:headEnd/>
                <a:tailEnd/>
              </a:ln>
              <a:effectLst/>
            </p:spPr>
            <p:txBody>
              <a:bodyPr wrap="none" anchor="ctr"/>
              <a:lstStyle/>
              <a:p>
                <a:endParaRPr lang="zh-CN" altLang="en-US"/>
              </a:p>
            </p:txBody>
          </p:sp>
        </p:grpSp>
      </p:grpSp>
      <p:sp>
        <p:nvSpPr>
          <p:cNvPr id="132" name="Oval 25"/>
          <p:cNvSpPr>
            <a:spLocks noChangeArrowheads="1"/>
          </p:cNvSpPr>
          <p:nvPr/>
        </p:nvSpPr>
        <p:spPr bwMode="auto">
          <a:xfrm>
            <a:off x="5214942" y="3929066"/>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33" name="Oval 25"/>
          <p:cNvSpPr>
            <a:spLocks noChangeArrowheads="1"/>
          </p:cNvSpPr>
          <p:nvPr/>
        </p:nvSpPr>
        <p:spPr bwMode="auto">
          <a:xfrm>
            <a:off x="4685452" y="4480159"/>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34" name="Oval 25"/>
          <p:cNvSpPr>
            <a:spLocks noChangeArrowheads="1"/>
          </p:cNvSpPr>
          <p:nvPr/>
        </p:nvSpPr>
        <p:spPr bwMode="auto">
          <a:xfrm>
            <a:off x="5042642" y="5337415"/>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nvGrpSpPr>
          <p:cNvPr id="135" name="Group 35"/>
          <p:cNvGrpSpPr>
            <a:grpSpLocks/>
          </p:cNvGrpSpPr>
          <p:nvPr/>
        </p:nvGrpSpPr>
        <p:grpSpPr bwMode="auto">
          <a:xfrm>
            <a:off x="5143504" y="4714884"/>
            <a:ext cx="457200" cy="409575"/>
            <a:chOff x="1680" y="3744"/>
            <a:chExt cx="288" cy="258"/>
          </a:xfrm>
        </p:grpSpPr>
        <p:sp>
          <p:nvSpPr>
            <p:cNvPr id="136" name="AutoShape 36"/>
            <p:cNvSpPr>
              <a:spLocks noChangeArrowheads="1"/>
            </p:cNvSpPr>
            <p:nvPr/>
          </p:nvSpPr>
          <p:spPr bwMode="auto">
            <a:xfrm>
              <a:off x="1731" y="3768"/>
              <a:ext cx="226" cy="234"/>
            </a:xfrm>
            <a:prstGeom prst="roundRect">
              <a:avLst>
                <a:gd name="adj" fmla="val 12102"/>
              </a:avLst>
            </a:prstGeom>
            <a:noFill/>
            <a:ln w="9525">
              <a:solidFill>
                <a:srgbClr val="00FFFF"/>
              </a:solidFill>
              <a:round/>
              <a:headEnd/>
              <a:tailEnd/>
            </a:ln>
          </p:spPr>
          <p:txBody>
            <a:bodyPr/>
            <a:lstStyle/>
            <a:p>
              <a:endParaRPr lang="zh-CN" altLang="en-US"/>
            </a:p>
          </p:txBody>
        </p:sp>
        <p:grpSp>
          <p:nvGrpSpPr>
            <p:cNvPr id="137" name="Group 37"/>
            <p:cNvGrpSpPr>
              <a:grpSpLocks/>
            </p:cNvGrpSpPr>
            <p:nvPr/>
          </p:nvGrpSpPr>
          <p:grpSpPr bwMode="auto">
            <a:xfrm rot="16200000" flipH="1">
              <a:off x="1704" y="3720"/>
              <a:ext cx="240" cy="288"/>
              <a:chOff x="1728" y="3696"/>
              <a:chExt cx="288" cy="288"/>
            </a:xfrm>
          </p:grpSpPr>
          <p:sp>
            <p:nvSpPr>
              <p:cNvPr id="138" name="Line 38"/>
              <p:cNvSpPr>
                <a:spLocks noChangeShapeType="1"/>
              </p:cNvSpPr>
              <p:nvPr/>
            </p:nvSpPr>
            <p:spPr bwMode="auto">
              <a:xfrm>
                <a:off x="1728" y="3744"/>
                <a:ext cx="192" cy="240"/>
              </a:xfrm>
              <a:prstGeom prst="line">
                <a:avLst/>
              </a:prstGeom>
              <a:noFill/>
              <a:ln w="101600">
                <a:solidFill>
                  <a:srgbClr val="FF0000"/>
                </a:solidFill>
                <a:round/>
                <a:headEnd/>
                <a:tailEnd/>
              </a:ln>
              <a:effectLst/>
            </p:spPr>
            <p:txBody>
              <a:bodyPr wrap="none" anchor="ctr"/>
              <a:lstStyle/>
              <a:p>
                <a:endParaRPr lang="zh-CN" altLang="en-US"/>
              </a:p>
            </p:txBody>
          </p:sp>
          <p:sp>
            <p:nvSpPr>
              <p:cNvPr id="139" name="Line 39"/>
              <p:cNvSpPr>
                <a:spLocks noChangeShapeType="1"/>
              </p:cNvSpPr>
              <p:nvPr/>
            </p:nvSpPr>
            <p:spPr bwMode="auto">
              <a:xfrm flipH="1">
                <a:off x="1728" y="3696"/>
                <a:ext cx="288" cy="240"/>
              </a:xfrm>
              <a:prstGeom prst="line">
                <a:avLst/>
              </a:prstGeom>
              <a:noFill/>
              <a:ln w="101600">
                <a:solidFill>
                  <a:srgbClr val="FF0000"/>
                </a:solidFill>
                <a:round/>
                <a:headEnd/>
                <a:tailEnd/>
              </a:ln>
              <a:effectLst/>
            </p:spPr>
            <p:txBody>
              <a:bodyPr wrap="none" anchor="ctr"/>
              <a:lstStyle/>
              <a:p>
                <a:endParaRPr lang="zh-CN" altLang="en-US"/>
              </a:p>
            </p:txBody>
          </p:sp>
        </p:grpSp>
      </p:grpSp>
      <p:sp>
        <p:nvSpPr>
          <p:cNvPr id="140" name="Oval 25"/>
          <p:cNvSpPr>
            <a:spLocks noChangeArrowheads="1"/>
          </p:cNvSpPr>
          <p:nvPr/>
        </p:nvSpPr>
        <p:spPr bwMode="auto">
          <a:xfrm>
            <a:off x="7471534" y="3929066"/>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41" name="Oval 25"/>
          <p:cNvSpPr>
            <a:spLocks noChangeArrowheads="1"/>
          </p:cNvSpPr>
          <p:nvPr/>
        </p:nvSpPr>
        <p:spPr bwMode="auto">
          <a:xfrm>
            <a:off x="6900030" y="4500570"/>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sp>
        <p:nvSpPr>
          <p:cNvPr id="142" name="Oval 25"/>
          <p:cNvSpPr>
            <a:spLocks noChangeArrowheads="1"/>
          </p:cNvSpPr>
          <p:nvPr/>
        </p:nvSpPr>
        <p:spPr bwMode="auto">
          <a:xfrm>
            <a:off x="6643702" y="5357826"/>
            <a:ext cx="386614" cy="449039"/>
          </a:xfrm>
          <a:prstGeom prst="ellipse">
            <a:avLst/>
          </a:prstGeom>
          <a:solidFill>
            <a:schemeClr val="accent6">
              <a:lumMod val="40000"/>
              <a:lumOff val="60000"/>
              <a:alpha val="39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p>
        </p:txBody>
      </p:sp>
      <p:grpSp>
        <p:nvGrpSpPr>
          <p:cNvPr id="143" name="Group 35"/>
          <p:cNvGrpSpPr>
            <a:grpSpLocks/>
          </p:cNvGrpSpPr>
          <p:nvPr/>
        </p:nvGrpSpPr>
        <p:grpSpPr bwMode="auto">
          <a:xfrm>
            <a:off x="7400948" y="4948251"/>
            <a:ext cx="457200" cy="409575"/>
            <a:chOff x="1680" y="3744"/>
            <a:chExt cx="288" cy="258"/>
          </a:xfrm>
        </p:grpSpPr>
        <p:sp>
          <p:nvSpPr>
            <p:cNvPr id="144" name="AutoShape 36"/>
            <p:cNvSpPr>
              <a:spLocks noChangeArrowheads="1"/>
            </p:cNvSpPr>
            <p:nvPr/>
          </p:nvSpPr>
          <p:spPr bwMode="auto">
            <a:xfrm>
              <a:off x="1731" y="3768"/>
              <a:ext cx="226" cy="234"/>
            </a:xfrm>
            <a:prstGeom prst="roundRect">
              <a:avLst>
                <a:gd name="adj" fmla="val 12102"/>
              </a:avLst>
            </a:prstGeom>
            <a:noFill/>
            <a:ln w="9525">
              <a:solidFill>
                <a:srgbClr val="00FFFF"/>
              </a:solidFill>
              <a:round/>
              <a:headEnd/>
              <a:tailEnd/>
            </a:ln>
          </p:spPr>
          <p:txBody>
            <a:bodyPr/>
            <a:lstStyle/>
            <a:p>
              <a:endParaRPr lang="zh-CN" altLang="en-US"/>
            </a:p>
          </p:txBody>
        </p:sp>
        <p:grpSp>
          <p:nvGrpSpPr>
            <p:cNvPr id="145" name="Group 37"/>
            <p:cNvGrpSpPr>
              <a:grpSpLocks/>
            </p:cNvGrpSpPr>
            <p:nvPr/>
          </p:nvGrpSpPr>
          <p:grpSpPr bwMode="auto">
            <a:xfrm rot="16200000" flipH="1">
              <a:off x="1704" y="3720"/>
              <a:ext cx="240" cy="288"/>
              <a:chOff x="1728" y="3696"/>
              <a:chExt cx="288" cy="288"/>
            </a:xfrm>
          </p:grpSpPr>
          <p:sp>
            <p:nvSpPr>
              <p:cNvPr id="146" name="Line 38"/>
              <p:cNvSpPr>
                <a:spLocks noChangeShapeType="1"/>
              </p:cNvSpPr>
              <p:nvPr/>
            </p:nvSpPr>
            <p:spPr bwMode="auto">
              <a:xfrm>
                <a:off x="1728" y="3744"/>
                <a:ext cx="192" cy="240"/>
              </a:xfrm>
              <a:prstGeom prst="line">
                <a:avLst/>
              </a:prstGeom>
              <a:noFill/>
              <a:ln w="101600">
                <a:solidFill>
                  <a:srgbClr val="FF0000"/>
                </a:solidFill>
                <a:round/>
                <a:headEnd/>
                <a:tailEnd/>
              </a:ln>
              <a:effectLst/>
            </p:spPr>
            <p:txBody>
              <a:bodyPr wrap="none" anchor="ctr"/>
              <a:lstStyle/>
              <a:p>
                <a:endParaRPr lang="zh-CN" altLang="en-US"/>
              </a:p>
            </p:txBody>
          </p:sp>
          <p:sp>
            <p:nvSpPr>
              <p:cNvPr id="147" name="Line 39"/>
              <p:cNvSpPr>
                <a:spLocks noChangeShapeType="1"/>
              </p:cNvSpPr>
              <p:nvPr/>
            </p:nvSpPr>
            <p:spPr bwMode="auto">
              <a:xfrm flipH="1">
                <a:off x="1728" y="3696"/>
                <a:ext cx="288" cy="240"/>
              </a:xfrm>
              <a:prstGeom prst="line">
                <a:avLst/>
              </a:prstGeom>
              <a:noFill/>
              <a:ln w="101600">
                <a:solidFill>
                  <a:srgbClr val="FF00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171979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wipe(left)">
                                      <p:cBhvr>
                                        <p:cTn id="7" dur="500"/>
                                        <p:tgtEl>
                                          <p:spTgt spid="6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wipe(down)">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wipe(up)">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16"/>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GUNSHOT.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2"/>
                                        </p:tgtEl>
                                        <p:attrNameLst>
                                          <p:attrName>style.visibility</p:attrName>
                                        </p:attrNameLst>
                                      </p:cBhvr>
                                      <p:to>
                                        <p:strVal val="visible"/>
                                      </p:to>
                                    </p:set>
                                    <p:animEffect transition="in" filter="wipe(up)">
                                      <p:cBhvr>
                                        <p:cTn id="26" dur="500"/>
                                        <p:tgtEl>
                                          <p:spTgt spid="1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GUNSHOT.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0"/>
                                        </p:tgtEl>
                                        <p:attrNameLst>
                                          <p:attrName>style.visibility</p:attrName>
                                        </p:attrNameLst>
                                      </p:cBhvr>
                                      <p:to>
                                        <p:strVal val="visible"/>
                                      </p:to>
                                    </p:set>
                                    <p:animEffect transition="in" filter="wipe(up)">
                                      <p:cBhvr>
                                        <p:cTn id="35" dur="500"/>
                                        <p:tgtEl>
                                          <p:spTgt spid="130"/>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32"/>
                                        </p:tgtEl>
                                        <p:attrNameLst>
                                          <p:attrName>style.visibility</p:attrName>
                                        </p:attrNameLst>
                                      </p:cBhvr>
                                      <p:to>
                                        <p:strVal val="visible"/>
                                      </p:to>
                                    </p:set>
                                    <p:animEffect transition="in" filter="diamond(in)">
                                      <p:cBhvr>
                                        <p:cTn id="40" dur="500"/>
                                        <p:tgtEl>
                                          <p:spTgt spid="132"/>
                                        </p:tgtEl>
                                      </p:cBhvr>
                                    </p:animEffect>
                                  </p:childTnLst>
                                </p:cTn>
                              </p:par>
                            </p:childTnLst>
                          </p:cTn>
                        </p:par>
                        <p:par>
                          <p:cTn id="41" fill="hold">
                            <p:stCondLst>
                              <p:cond delay="500"/>
                            </p:stCondLst>
                            <p:childTnLst>
                              <p:par>
                                <p:cTn id="42" presetID="8" presetClass="entr" presetSubtype="16" fill="hold" grpId="0" nodeType="afterEffect">
                                  <p:stCondLst>
                                    <p:cond delay="0"/>
                                  </p:stCondLst>
                                  <p:childTnLst>
                                    <p:set>
                                      <p:cBhvr>
                                        <p:cTn id="43" dur="1" fill="hold">
                                          <p:stCondLst>
                                            <p:cond delay="0"/>
                                          </p:stCondLst>
                                        </p:cTn>
                                        <p:tgtEl>
                                          <p:spTgt spid="133"/>
                                        </p:tgtEl>
                                        <p:attrNameLst>
                                          <p:attrName>style.visibility</p:attrName>
                                        </p:attrNameLst>
                                      </p:cBhvr>
                                      <p:to>
                                        <p:strVal val="visible"/>
                                      </p:to>
                                    </p:set>
                                    <p:animEffect transition="in" filter="diamond(in)">
                                      <p:cBhvr>
                                        <p:cTn id="44" dur="500"/>
                                        <p:tgtEl>
                                          <p:spTgt spid="133"/>
                                        </p:tgtEl>
                                      </p:cBhvr>
                                    </p:animEffect>
                                  </p:childTnLst>
                                </p:cTn>
                              </p:par>
                            </p:childTnLst>
                          </p:cTn>
                        </p:par>
                        <p:par>
                          <p:cTn id="45" fill="hold">
                            <p:stCondLst>
                              <p:cond delay="1000"/>
                            </p:stCondLst>
                            <p:childTnLst>
                              <p:par>
                                <p:cTn id="46" presetID="8" presetClass="entr" presetSubtype="16" fill="hold" grpId="0" nodeType="afterEffect">
                                  <p:stCondLst>
                                    <p:cond delay="0"/>
                                  </p:stCondLst>
                                  <p:childTnLst>
                                    <p:set>
                                      <p:cBhvr>
                                        <p:cTn id="47" dur="1" fill="hold">
                                          <p:stCondLst>
                                            <p:cond delay="0"/>
                                          </p:stCondLst>
                                        </p:cTn>
                                        <p:tgtEl>
                                          <p:spTgt spid="134"/>
                                        </p:tgtEl>
                                        <p:attrNameLst>
                                          <p:attrName>style.visibility</p:attrName>
                                        </p:attrNameLst>
                                      </p:cBhvr>
                                      <p:to>
                                        <p:strVal val="visible"/>
                                      </p:to>
                                    </p:set>
                                    <p:animEffect transition="in" filter="diamond(in)">
                                      <p:cBhvr>
                                        <p:cTn id="48" dur="500"/>
                                        <p:tgtEl>
                                          <p:spTgt spid="134"/>
                                        </p:tgtEl>
                                      </p:cBhvr>
                                    </p:animEffect>
                                  </p:childTnLst>
                                </p:cTn>
                              </p:par>
                            </p:childTnLst>
                          </p:cTn>
                        </p:par>
                        <p:par>
                          <p:cTn id="49" fill="hold">
                            <p:stCondLst>
                              <p:cond delay="1500"/>
                            </p:stCondLst>
                            <p:childTnLst>
                              <p:par>
                                <p:cTn id="50" presetID="1" presetClass="entr" presetSubtype="0" fill="hold" nodeType="afterEffect">
                                  <p:stCondLst>
                                    <p:cond delay="0"/>
                                  </p:stCondLst>
                                  <p:childTnLst>
                                    <p:set>
                                      <p:cBhvr>
                                        <p:cTn id="51" dur="1" fill="hold">
                                          <p:stCondLst>
                                            <p:cond delay="499"/>
                                          </p:stCondLst>
                                        </p:cTn>
                                        <p:tgtEl>
                                          <p:spTgt spid="135"/>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GUNSHOT.WAV"/>
                                        </p:tgtEl>
                                      </p:cMediaNode>
                                    </p:audio>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31"/>
                                        </p:tgtEl>
                                        <p:attrNameLst>
                                          <p:attrName>style.visibility</p:attrName>
                                        </p:attrNameLst>
                                      </p:cBhvr>
                                      <p:to>
                                        <p:strVal val="visible"/>
                                      </p:to>
                                    </p:set>
                                    <p:animEffect transition="in" filter="wipe(up)">
                                      <p:cBhvr>
                                        <p:cTn id="56" dur="500"/>
                                        <p:tgtEl>
                                          <p:spTgt spid="131"/>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diamond(in)">
                                      <p:cBhvr>
                                        <p:cTn id="61" dur="500"/>
                                        <p:tgtEl>
                                          <p:spTgt spid="140"/>
                                        </p:tgtEl>
                                      </p:cBhvr>
                                    </p:animEffect>
                                  </p:childTnLst>
                                </p:cTn>
                              </p:par>
                            </p:childTnLst>
                          </p:cTn>
                        </p:par>
                        <p:par>
                          <p:cTn id="62" fill="hold">
                            <p:stCondLst>
                              <p:cond delay="500"/>
                            </p:stCondLst>
                            <p:childTnLst>
                              <p:par>
                                <p:cTn id="63" presetID="8" presetClass="entr" presetSubtype="16" fill="hold" grpId="0" nodeType="afterEffect">
                                  <p:stCondLst>
                                    <p:cond delay="0"/>
                                  </p:stCondLst>
                                  <p:childTnLst>
                                    <p:set>
                                      <p:cBhvr>
                                        <p:cTn id="64" dur="1" fill="hold">
                                          <p:stCondLst>
                                            <p:cond delay="0"/>
                                          </p:stCondLst>
                                        </p:cTn>
                                        <p:tgtEl>
                                          <p:spTgt spid="141"/>
                                        </p:tgtEl>
                                        <p:attrNameLst>
                                          <p:attrName>style.visibility</p:attrName>
                                        </p:attrNameLst>
                                      </p:cBhvr>
                                      <p:to>
                                        <p:strVal val="visible"/>
                                      </p:to>
                                    </p:set>
                                    <p:animEffect transition="in" filter="diamond(in)">
                                      <p:cBhvr>
                                        <p:cTn id="65" dur="500"/>
                                        <p:tgtEl>
                                          <p:spTgt spid="141"/>
                                        </p:tgtEl>
                                      </p:cBhvr>
                                    </p:animEffect>
                                  </p:childTnLst>
                                </p:cTn>
                              </p:par>
                            </p:childTnLst>
                          </p:cTn>
                        </p:par>
                        <p:par>
                          <p:cTn id="66" fill="hold">
                            <p:stCondLst>
                              <p:cond delay="1000"/>
                            </p:stCondLst>
                            <p:childTnLst>
                              <p:par>
                                <p:cTn id="67" presetID="8" presetClass="entr" presetSubtype="16" fill="hold" grpId="0" nodeType="after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amond(in)">
                                      <p:cBhvr>
                                        <p:cTn id="69" dur="500"/>
                                        <p:tgtEl>
                                          <p:spTgt spid="142"/>
                                        </p:tgtEl>
                                      </p:cBhvr>
                                    </p:animEffect>
                                  </p:childTnLst>
                                </p:cTn>
                              </p:par>
                            </p:childTnLst>
                          </p:cTn>
                        </p:par>
                        <p:par>
                          <p:cTn id="70" fill="hold">
                            <p:stCondLst>
                              <p:cond delay="1500"/>
                            </p:stCondLst>
                            <p:childTnLst>
                              <p:par>
                                <p:cTn id="71" presetID="1" presetClass="entr" presetSubtype="0" fill="hold" nodeType="afterEffect">
                                  <p:stCondLst>
                                    <p:cond delay="0"/>
                                  </p:stCondLst>
                                  <p:childTnLst>
                                    <p:set>
                                      <p:cBhvr>
                                        <p:cTn id="72" dur="1" fill="hold">
                                          <p:stCondLst>
                                            <p:cond delay="499"/>
                                          </p:stCondLst>
                                        </p:cTn>
                                        <p:tgtEl>
                                          <p:spTgt spid="143"/>
                                        </p:tgtEl>
                                        <p:attrNameLst>
                                          <p:attrName>style.visibility</p:attrName>
                                        </p:attrNameLst>
                                      </p:cBhvr>
                                      <p:to>
                                        <p:strVal val="visible"/>
                                      </p:to>
                                    </p:set>
                                  </p:childTnLst>
                                  <p:subTnLst>
                                    <p:audio>
                                      <p:cMediaNode>
                                        <p:cTn display="0" masterRel="sameClick">
                                          <p:stCondLst>
                                            <p:cond evt="begin" delay="0">
                                              <p:tn val="71"/>
                                            </p:cond>
                                          </p:stCondLst>
                                          <p:endCondLst>
                                            <p:cond evt="onStopAudio" delay="0">
                                              <p:tgtEl>
                                                <p:sldTgt/>
                                              </p:tgtEl>
                                            </p:cond>
                                          </p:endCondLst>
                                        </p:cTn>
                                        <p:tgtEl>
                                          <p:sndTgt r:embed="rId2"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32" grpId="0" animBg="1"/>
      <p:bldP spid="133" grpId="0" animBg="1"/>
      <p:bldP spid="134" grpId="0" animBg="1"/>
      <p:bldP spid="140" grpId="0" animBg="1"/>
      <p:bldP spid="141" grpId="0" animBg="1"/>
      <p:bldP spid="1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556792"/>
            <a:ext cx="7560840" cy="3816429"/>
          </a:xfrm>
          <a:prstGeom prst="rect">
            <a:avLst/>
          </a:prstGeom>
        </p:spPr>
        <p:txBody>
          <a:bodyPr wrap="square">
            <a:spAutoFit/>
          </a:bodyPr>
          <a:lstStyle/>
          <a:p>
            <a:r>
              <a:rPr lang="zh-CN" altLang="en-US" sz="2400" b="1" dirty="0" smtClean="0">
                <a:solidFill>
                  <a:srgbClr val="333333"/>
                </a:solidFill>
                <a:latin typeface="宋体" panose="02010600030101010101" pitchFamily="2" charset="-122"/>
                <a:ea typeface="宋体" panose="02010600030101010101" pitchFamily="2" charset="-122"/>
              </a:rPr>
              <a:t>    对</a:t>
            </a:r>
            <a:r>
              <a:rPr lang="zh-CN" altLang="en-US" sz="2400" b="1" dirty="0">
                <a:solidFill>
                  <a:srgbClr val="333333"/>
                </a:solidFill>
                <a:latin typeface="宋体" panose="02010600030101010101" pitchFamily="2" charset="-122"/>
                <a:ea typeface="宋体" panose="02010600030101010101" pitchFamily="2" charset="-122"/>
              </a:rPr>
              <a:t>由同样的</a:t>
            </a:r>
            <a:r>
              <a:rPr lang="en-US" altLang="zh-CN" sz="2400" b="1" dirty="0">
                <a:solidFill>
                  <a:srgbClr val="333333"/>
                </a:solidFill>
                <a:latin typeface="Arial" panose="020B0604020202020204" pitchFamily="34" charset="0"/>
              </a:rPr>
              <a:t>n</a:t>
            </a:r>
            <a:r>
              <a:rPr lang="zh-CN" altLang="en-US" sz="2400" b="1" dirty="0">
                <a:solidFill>
                  <a:srgbClr val="333333"/>
                </a:solidFill>
                <a:latin typeface="宋体" panose="02010600030101010101" pitchFamily="2" charset="-122"/>
                <a:ea typeface="宋体" panose="02010600030101010101" pitchFamily="2" charset="-122"/>
              </a:rPr>
              <a:t>个整数构成的二叉搜索树（查找树）和最小堆，下面哪个说法是</a:t>
            </a:r>
            <a:r>
              <a:rPr lang="zh-CN" altLang="en-US" sz="2400" b="1" dirty="0">
                <a:solidFill>
                  <a:srgbClr val="00B0F0"/>
                </a:solidFill>
                <a:latin typeface="宋体" panose="02010600030101010101" pitchFamily="2" charset="-122"/>
                <a:ea typeface="宋体" panose="02010600030101010101" pitchFamily="2" charset="-122"/>
              </a:rPr>
              <a:t>不正确</a:t>
            </a:r>
            <a:r>
              <a:rPr lang="zh-CN" altLang="en-US" sz="2400" b="1" dirty="0">
                <a:solidFill>
                  <a:srgbClr val="333333"/>
                </a:solidFill>
                <a:latin typeface="宋体" panose="02010600030101010101" pitchFamily="2" charset="-122"/>
                <a:ea typeface="宋体" panose="02010600030101010101" pitchFamily="2" charset="-122"/>
              </a:rPr>
              <a:t>的</a:t>
            </a:r>
            <a:r>
              <a:rPr lang="en-US" altLang="zh-CN" sz="2400" b="1" dirty="0" smtClean="0">
                <a:solidFill>
                  <a:srgbClr val="333333"/>
                </a:solidFill>
                <a:latin typeface="宋体" panose="02010600030101010101" pitchFamily="2" charset="-122"/>
                <a:ea typeface="宋体" panose="02010600030101010101" pitchFamily="2" charset="-122"/>
              </a:rPr>
              <a:t>:</a:t>
            </a:r>
          </a:p>
          <a:p>
            <a:pPr>
              <a:spcBef>
                <a:spcPts val="1200"/>
              </a:spcBef>
            </a:pPr>
            <a:r>
              <a:rPr lang="en-US" altLang="zh-CN" sz="2200" b="1" dirty="0" smtClean="0"/>
              <a:t>    A.</a:t>
            </a:r>
            <a:r>
              <a:rPr lang="zh-CN" altLang="en-US" sz="2200" b="1" dirty="0" smtClean="0"/>
              <a:t>二</a:t>
            </a:r>
            <a:r>
              <a:rPr lang="zh-CN" altLang="en-US" sz="2200" b="1" dirty="0"/>
              <a:t>叉搜索树（查找树）高度大于等于最小堆高度</a:t>
            </a:r>
          </a:p>
          <a:p>
            <a:pPr>
              <a:spcBef>
                <a:spcPts val="1200"/>
              </a:spcBef>
            </a:pPr>
            <a:r>
              <a:rPr lang="en-US" altLang="zh-CN" sz="2200" b="1" dirty="0" smtClean="0"/>
              <a:t>    B.</a:t>
            </a:r>
            <a:r>
              <a:rPr lang="zh-CN" altLang="en-US" sz="2200" b="1" dirty="0" smtClean="0"/>
              <a:t>对</a:t>
            </a:r>
            <a:r>
              <a:rPr lang="zh-CN" altLang="en-US" sz="2200" b="1" dirty="0"/>
              <a:t>该二叉搜索树（查找树）进行中序遍历可得到从小到大的序列</a:t>
            </a:r>
          </a:p>
          <a:p>
            <a:pPr>
              <a:spcBef>
                <a:spcPts val="1200"/>
              </a:spcBef>
            </a:pPr>
            <a:r>
              <a:rPr lang="en-US" altLang="zh-CN" sz="2200" b="1" dirty="0" smtClean="0"/>
              <a:t>    C.</a:t>
            </a:r>
            <a:r>
              <a:rPr lang="zh-CN" altLang="en-US" sz="2200" b="1" dirty="0" smtClean="0"/>
              <a:t>从</a:t>
            </a:r>
            <a:r>
              <a:rPr lang="zh-CN" altLang="en-US" sz="2200" b="1" dirty="0"/>
              <a:t>最小堆根节点到其任何叶结点的路径上的结点值构成从小到大的序列</a:t>
            </a:r>
          </a:p>
          <a:p>
            <a:pPr>
              <a:spcBef>
                <a:spcPts val="1200"/>
              </a:spcBef>
            </a:pPr>
            <a:r>
              <a:rPr lang="en-US" altLang="zh-CN" sz="2200" b="1" dirty="0" smtClean="0"/>
              <a:t>    D.</a:t>
            </a:r>
            <a:r>
              <a:rPr lang="zh-CN" altLang="en-US" sz="2200" b="1" dirty="0" smtClean="0"/>
              <a:t>对</a:t>
            </a:r>
            <a:r>
              <a:rPr lang="zh-CN" altLang="en-US" sz="2200" b="1" dirty="0"/>
              <a:t>该最小堆进行按层序（</a:t>
            </a:r>
            <a:r>
              <a:rPr lang="en-US" altLang="zh-CN" sz="2200" b="1" dirty="0"/>
              <a:t>level order</a:t>
            </a:r>
            <a:r>
              <a:rPr lang="zh-CN" altLang="en-US" sz="2200" b="1" dirty="0"/>
              <a:t>）遍历可得到从小到大的序列</a:t>
            </a:r>
          </a:p>
        </p:txBody>
      </p:sp>
    </p:spTree>
    <p:extLst>
      <p:ext uri="{BB962C8B-B14F-4D97-AF65-F5344CB8AC3E}">
        <p14:creationId xmlns:p14="http://schemas.microsoft.com/office/powerpoint/2010/main" val="2270672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湘潭大学2">
  <a:themeElements>
    <a:clrScheme name="湘潭大学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湘潭大学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湘潭大学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湘潭大学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湘潭大学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湘潭大学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湘潭大学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湘潭大学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湘潭大学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湘潭大学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湘潭大学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湘潭大学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湘潭大学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湘潭大学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13086</TotalTime>
  <Words>4090</Words>
  <Application>Microsoft Office PowerPoint</Application>
  <PresentationFormat>全屏显示(4:3)</PresentationFormat>
  <Paragraphs>954</Paragraphs>
  <Slides>39</Slides>
  <Notes>0</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56" baseType="lpstr">
      <vt:lpstr>Courier</vt:lpstr>
      <vt:lpstr>MS Hei</vt:lpstr>
      <vt:lpstr>等线</vt:lpstr>
      <vt:lpstr>黑体</vt:lpstr>
      <vt:lpstr>宋体</vt:lpstr>
      <vt:lpstr>Arial</vt:lpstr>
      <vt:lpstr>Calibri</vt:lpstr>
      <vt:lpstr>Courier New</vt:lpstr>
      <vt:lpstr>Symbol</vt:lpstr>
      <vt:lpstr>Times New Roman</vt:lpstr>
      <vt:lpstr>Webdings</vt:lpstr>
      <vt:lpstr>Wingdings</vt:lpstr>
      <vt:lpstr>湘潭大学2</vt:lpstr>
      <vt:lpstr>剪辑</vt:lpstr>
      <vt:lpstr>公式</vt:lpstr>
      <vt:lpstr>Microsoft Equation 3.0</vt:lpstr>
      <vt:lpstr>Microsoft Clip Gallery</vt:lpstr>
      <vt:lpstr>Review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朱 江</cp:lastModifiedBy>
  <cp:revision>213</cp:revision>
  <dcterms:modified xsi:type="dcterms:W3CDTF">2019-05-06T13:17:44Z</dcterms:modified>
</cp:coreProperties>
</file>