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48481"/>
          <p:cNvSpPr>
            <a:spLocks noGrp="1"/>
          </p:cNvSpPr>
          <p:nvPr>
            <p:ph type="title"/>
          </p:nvPr>
        </p:nvSpPr>
        <p:spPr/>
        <p:txBody>
          <a:bodyPr anchor="b"/>
          <a:p>
            <a:r>
              <a:rPr lang="en-US" altLang="zh-CN" b="0" dirty="0"/>
              <a:t>1.1  </a:t>
            </a:r>
            <a:r>
              <a:rPr lang="zh-CN" altLang="en-US" b="0" dirty="0"/>
              <a:t>什么是操作系统</a:t>
            </a:r>
            <a:r>
              <a:rPr lang="zh-CN" altLang="en-US" dirty="0"/>
              <a:t> </a:t>
            </a:r>
            <a:endParaRPr lang="zh-CN" altLang="en-US" dirty="0"/>
          </a:p>
        </p:txBody>
      </p:sp>
      <p:sp>
        <p:nvSpPr>
          <p:cNvPr id="148483" name="文本占位符 148482"/>
          <p:cNvSpPr>
            <a:spLocks noGrp="1"/>
          </p:cNvSpPr>
          <p:nvPr>
            <p:ph type="body" idx="1"/>
          </p:nvPr>
        </p:nvSpPr>
        <p:spPr/>
        <p:txBody>
          <a:bodyPr/>
          <a:p>
            <a:r>
              <a:rPr lang="zh-CN" altLang="en-US" sz="2600" dirty="0"/>
              <a:t>操作系统，是计算机系统中最基本、最重要的系统软件，是其它软件的支撑软件。它控制和管理计算机系统的硬件和软件资源，合理的组织计算机工作流程，并为用户使用计算机提供公共的和基本的服务。 </a:t>
            </a:r>
            <a:endParaRPr lang="zh-CN" altLang="en-US" sz="2600" dirty="0"/>
          </a:p>
          <a:p>
            <a:r>
              <a:rPr lang="zh-CN" altLang="en-US" sz="2600" dirty="0"/>
              <a:t>两个主要目标： </a:t>
            </a:r>
            <a:endParaRPr lang="zh-CN" altLang="en-US" sz="2600" dirty="0"/>
          </a:p>
          <a:p>
            <a:pPr lvl="1"/>
            <a:r>
              <a:rPr lang="en-US" altLang="zh-CN" sz="2200" dirty="0"/>
              <a:t>1.</a:t>
            </a:r>
            <a:r>
              <a:rPr lang="zh-CN" altLang="en-US" sz="2200" dirty="0"/>
              <a:t>高效性：操作系统允许以更加高效的方式使用计算机系统资源。</a:t>
            </a:r>
            <a:endParaRPr lang="zh-CN" altLang="en-US" sz="2200" dirty="0"/>
          </a:p>
          <a:p>
            <a:pPr lvl="1"/>
            <a:r>
              <a:rPr lang="en-US" altLang="zh-CN" sz="2200" dirty="0"/>
              <a:t>2.</a:t>
            </a:r>
            <a:r>
              <a:rPr lang="zh-CN" altLang="en-US" sz="2200" dirty="0"/>
              <a:t>方便性：操作系统使得用户使用计算机更加方便。 </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p:txBody>
          <a:bodyPr anchor="b"/>
          <a:p>
            <a:r>
              <a:rPr lang="en-US" altLang="zh-CN" b="0" dirty="0"/>
              <a:t>1.1.1  </a:t>
            </a:r>
            <a:r>
              <a:rPr lang="zh-CN" altLang="en-US" b="0" dirty="0"/>
              <a:t>计算机系统组成</a:t>
            </a:r>
            <a:r>
              <a:rPr lang="zh-CN" altLang="en-US" dirty="0"/>
              <a:t> </a:t>
            </a:r>
            <a:endParaRPr lang="zh-CN" altLang="en-US" dirty="0"/>
          </a:p>
        </p:txBody>
      </p:sp>
      <p:sp>
        <p:nvSpPr>
          <p:cNvPr id="149507" name="文本占位符 149506"/>
          <p:cNvSpPr>
            <a:spLocks noGrp="1"/>
          </p:cNvSpPr>
          <p:nvPr>
            <p:ph type="body" idx="1"/>
          </p:nvPr>
        </p:nvSpPr>
        <p:spPr/>
        <p:txBody>
          <a:bodyPr/>
          <a:p>
            <a:r>
              <a:rPr lang="zh-CN" altLang="en-US" sz="2600" dirty="0"/>
              <a:t>目前，计算机采用的都是冯</a:t>
            </a:r>
            <a:r>
              <a:rPr lang="en-US" altLang="zh-CN" sz="2600">
                <a:latin typeface="Arial" panose="020B0604020202020204" pitchFamily="34" charset="0"/>
              </a:rPr>
              <a:t>·</a:t>
            </a:r>
            <a:r>
              <a:rPr lang="zh-CN" altLang="en-US" sz="2600" dirty="0"/>
              <a:t>诺依曼体系结构，一台计算机由运算器、控制器、存储器、输入和输出五大部件组成。</a:t>
            </a:r>
            <a:endParaRPr lang="zh-CN" altLang="en-US" sz="2600" dirty="0"/>
          </a:p>
          <a:p>
            <a:pPr lvl="1"/>
            <a:r>
              <a:rPr lang="zh-CN" altLang="en-US" sz="2200" dirty="0"/>
              <a:t>运算器（</a:t>
            </a:r>
            <a:r>
              <a:rPr lang="en-US" altLang="zh-CN" sz="2200" dirty="0"/>
              <a:t>ALU</a:t>
            </a:r>
            <a:r>
              <a:rPr lang="zh-CN" altLang="en-US" sz="2200" dirty="0"/>
              <a:t>，</a:t>
            </a:r>
            <a:r>
              <a:rPr lang="en-US" altLang="zh-CN" sz="2200" dirty="0"/>
              <a:t>Arithmetic Logic Unit</a:t>
            </a:r>
            <a:r>
              <a:rPr lang="zh-CN" altLang="en-US" sz="2200" dirty="0"/>
              <a:t>）：进行算术、逻辑运算，并能暂存运算结果的部件。</a:t>
            </a:r>
            <a:endParaRPr lang="zh-CN" altLang="en-US" sz="2200" dirty="0"/>
          </a:p>
          <a:p>
            <a:pPr lvl="1"/>
            <a:r>
              <a:rPr lang="zh-CN" altLang="en-US" sz="2200" dirty="0"/>
              <a:t>控制器（</a:t>
            </a:r>
            <a:r>
              <a:rPr lang="en-US" altLang="zh-CN" sz="2200" dirty="0"/>
              <a:t>CU</a:t>
            </a:r>
            <a:r>
              <a:rPr lang="zh-CN" altLang="en-US" sz="2200" dirty="0"/>
              <a:t>，</a:t>
            </a:r>
            <a:r>
              <a:rPr lang="en-US" altLang="zh-CN" sz="2200" dirty="0"/>
              <a:t>Control Unit</a:t>
            </a:r>
            <a:r>
              <a:rPr lang="zh-CN" altLang="en-US" sz="2200" dirty="0"/>
              <a:t>）：控制、指挥程序和数据的输入、运行及处理运算结果的部件。</a:t>
            </a:r>
            <a:endParaRPr lang="zh-CN" altLang="en-US" sz="2200" dirty="0"/>
          </a:p>
          <a:p>
            <a:pPr lvl="1"/>
            <a:r>
              <a:rPr lang="zh-CN" altLang="en-US" sz="2200" dirty="0"/>
              <a:t>存储器（</a:t>
            </a:r>
            <a:r>
              <a:rPr lang="en-US" altLang="zh-CN" sz="2200" dirty="0"/>
              <a:t>Memory</a:t>
            </a:r>
            <a:r>
              <a:rPr lang="zh-CN" altLang="en-US" sz="2200" dirty="0"/>
              <a:t>）：用于存放数据和程序。</a:t>
            </a:r>
            <a:endParaRPr lang="zh-CN" altLang="en-US" sz="2200" dirty="0"/>
          </a:p>
          <a:p>
            <a:pPr lvl="1"/>
            <a:r>
              <a:rPr lang="zh-CN" altLang="en-US" sz="2200" dirty="0"/>
              <a:t>输入</a:t>
            </a:r>
            <a:r>
              <a:rPr lang="en-US" altLang="zh-CN" sz="2200" dirty="0"/>
              <a:t>/</a:t>
            </a:r>
            <a:r>
              <a:rPr lang="zh-CN" altLang="en-US" sz="2200" dirty="0"/>
              <a:t>输出设备（</a:t>
            </a:r>
            <a:r>
              <a:rPr lang="en-US" altLang="zh-CN" sz="2200" dirty="0"/>
              <a:t>I/O</a:t>
            </a:r>
            <a:r>
              <a:rPr lang="zh-CN" altLang="en-US" sz="2200" dirty="0"/>
              <a:t>）：用于实现将人们熟悉的信息形式与机器能识别的信息形式之间的相互转换。</a:t>
            </a:r>
            <a:endParaRPr lang="zh-CN" altLang="en-US" sz="2200" dirty="0"/>
          </a:p>
          <a:p>
            <a:pPr lvl="1"/>
            <a:r>
              <a:rPr lang="zh-CN" altLang="en-US" sz="2200" dirty="0"/>
              <a:t>系统总线（</a:t>
            </a:r>
            <a:r>
              <a:rPr lang="en-US" altLang="zh-CN" sz="2200" dirty="0"/>
              <a:t>Bus</a:t>
            </a:r>
            <a:r>
              <a:rPr lang="zh-CN" altLang="en-US" sz="2200" dirty="0"/>
              <a:t>）：连接计算机各模块并为其通信提供服务。</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1"/>
          </p:cNvSpPr>
          <p:nvPr>
            <p:ph type="title"/>
          </p:nvPr>
        </p:nvSpPr>
        <p:spPr>
          <a:xfrm>
            <a:off x="838200" y="260350"/>
            <a:ext cx="10515600" cy="1325563"/>
          </a:xfrm>
        </p:spPr>
        <p:txBody>
          <a:bodyPr anchor="b"/>
          <a:p>
            <a:r>
              <a:rPr lang="en-US" altLang="zh-CN" b="0" dirty="0"/>
              <a:t>1.1.1  </a:t>
            </a:r>
            <a:r>
              <a:rPr lang="zh-CN" altLang="en-US" b="0" dirty="0"/>
              <a:t>计算机系统组成</a:t>
            </a:r>
            <a:r>
              <a:rPr lang="zh-CN" altLang="en-US" dirty="0"/>
              <a:t> </a:t>
            </a:r>
            <a:endParaRPr lang="zh-CN" altLang="en-US" dirty="0"/>
          </a:p>
        </p:txBody>
      </p:sp>
      <p:sp>
        <p:nvSpPr>
          <p:cNvPr id="156677" name="矩形 156676"/>
          <p:cNvSpPr/>
          <p:nvPr/>
        </p:nvSpPr>
        <p:spPr>
          <a:xfrm>
            <a:off x="1524000" y="1585913"/>
            <a:ext cx="9144000" cy="0"/>
          </a:xfrm>
          <a:prstGeom prst="rect">
            <a:avLst/>
          </a:prstGeom>
          <a:noFill/>
          <a:ln w="9525">
            <a:noFill/>
          </a:ln>
        </p:spPr>
        <p:txBody>
          <a:bodyPr/>
          <a:p>
            <a:endParaRPr lang="zh-CN" altLang="en-US"/>
          </a:p>
        </p:txBody>
      </p:sp>
      <p:graphicFrame>
        <p:nvGraphicFramePr>
          <p:cNvPr id="156676" name="对象 156675"/>
          <p:cNvGraphicFramePr/>
          <p:nvPr/>
        </p:nvGraphicFramePr>
        <p:xfrm>
          <a:off x="2667000" y="1460500"/>
          <a:ext cx="6248400" cy="4895850"/>
        </p:xfrm>
        <a:graphic>
          <a:graphicData uri="http://schemas.openxmlformats.org/presentationml/2006/ole">
            <mc:AlternateContent xmlns:mc="http://schemas.openxmlformats.org/markup-compatibility/2006">
              <mc:Choice xmlns:v="urn:schemas-microsoft-com:vml" Requires="v">
                <p:oleObj spid="_x0000_s3076" name="" r:id="rId1" imgW="8280400" imgH="6489700" progId="Visio.Drawing.11">
                  <p:embed/>
                </p:oleObj>
              </mc:Choice>
              <mc:Fallback>
                <p:oleObj name="" r:id="rId1" imgW="8280400" imgH="6489700" progId="Visio.Drawing.11">
                  <p:embed/>
                  <p:pic>
                    <p:nvPicPr>
                      <p:cNvPr id="0" name="图片 3075"/>
                      <p:cNvPicPr/>
                      <p:nvPr/>
                    </p:nvPicPr>
                    <p:blipFill>
                      <a:blip r:embed="rId2"/>
                      <a:stretch>
                        <a:fillRect/>
                      </a:stretch>
                    </p:blipFill>
                    <p:spPr>
                      <a:xfrm>
                        <a:off x="2667000" y="1460500"/>
                        <a:ext cx="6248400" cy="4895850"/>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57697"/>
          <p:cNvSpPr>
            <a:spLocks noGrp="1"/>
          </p:cNvSpPr>
          <p:nvPr>
            <p:ph type="title"/>
          </p:nvPr>
        </p:nvSpPr>
        <p:spPr/>
        <p:txBody>
          <a:bodyPr anchor="b"/>
          <a:p>
            <a:r>
              <a:rPr lang="en-US" altLang="zh-CN" b="0" dirty="0"/>
              <a:t>1.1.1  </a:t>
            </a:r>
            <a:r>
              <a:rPr lang="zh-CN" altLang="en-US" b="0" dirty="0"/>
              <a:t>计算机系统组成</a:t>
            </a:r>
            <a:r>
              <a:rPr lang="zh-CN" altLang="en-US" dirty="0"/>
              <a:t> </a:t>
            </a:r>
            <a:endParaRPr lang="zh-CN" altLang="en-US" dirty="0"/>
          </a:p>
        </p:txBody>
      </p:sp>
      <p:sp>
        <p:nvSpPr>
          <p:cNvPr id="157699" name="文本占位符 157698"/>
          <p:cNvSpPr>
            <a:spLocks noGrp="1"/>
          </p:cNvSpPr>
          <p:nvPr>
            <p:ph type="body" idx="1"/>
          </p:nvPr>
        </p:nvSpPr>
        <p:spPr/>
        <p:txBody>
          <a:bodyPr/>
          <a:p>
            <a:r>
              <a:rPr lang="zh-CN" altLang="en-US" dirty="0"/>
              <a:t>运算器和控制器被合在一起统称为中央处理单元（</a:t>
            </a:r>
            <a:r>
              <a:rPr lang="en-US" altLang="zh-CN" dirty="0"/>
              <a:t>CPU</a:t>
            </a:r>
            <a:r>
              <a:rPr lang="zh-CN" altLang="en-US" dirty="0"/>
              <a:t>，</a:t>
            </a:r>
            <a:r>
              <a:rPr lang="en-US" altLang="zh-CN" dirty="0"/>
              <a:t>Central Process Unit</a:t>
            </a:r>
            <a:r>
              <a:rPr lang="zh-CN" altLang="en-US" dirty="0"/>
              <a:t>）。 </a:t>
            </a:r>
            <a:endParaRPr lang="zh-CN" altLang="en-US" dirty="0"/>
          </a:p>
          <a:p>
            <a:r>
              <a:rPr lang="zh-CN" altLang="en-US" dirty="0"/>
              <a:t>存储器则由一系列存储单元组成，这些单元由顺序编号的地址定义。 </a:t>
            </a:r>
            <a:endParaRPr lang="zh-CN" altLang="en-US" dirty="0"/>
          </a:p>
          <a:p>
            <a:r>
              <a:rPr lang="en-US" altLang="zh-CN" dirty="0"/>
              <a:t>CPU</a:t>
            </a:r>
            <a:r>
              <a:rPr lang="zh-CN" altLang="en-US" dirty="0"/>
              <a:t>执行的程序是由一组保存在存储器中的指令组成。</a:t>
            </a:r>
            <a:endParaRPr lang="zh-CN" altLang="en-US" dirty="0"/>
          </a:p>
          <a:p>
            <a:r>
              <a:rPr lang="zh-CN" altLang="en-US" dirty="0"/>
              <a:t>指令的处理，简单来说包括两个步骤：取指令和执行指令。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58721"/>
          <p:cNvSpPr>
            <a:spLocks noGrp="1"/>
          </p:cNvSpPr>
          <p:nvPr>
            <p:ph type="title"/>
          </p:nvPr>
        </p:nvSpPr>
        <p:spPr/>
        <p:txBody>
          <a:bodyPr anchor="b"/>
          <a:p>
            <a:r>
              <a:rPr lang="en-US" altLang="zh-CN" b="0" dirty="0"/>
              <a:t>1.1.2  </a:t>
            </a:r>
            <a:r>
              <a:rPr lang="zh-CN" altLang="en-US" b="0" dirty="0"/>
              <a:t>操作系统与计算机系统</a:t>
            </a:r>
            <a:r>
              <a:rPr lang="zh-CN" altLang="en-US" dirty="0"/>
              <a:t> </a:t>
            </a:r>
            <a:endParaRPr lang="zh-CN" altLang="en-US" dirty="0"/>
          </a:p>
        </p:txBody>
      </p:sp>
      <p:sp>
        <p:nvSpPr>
          <p:cNvPr id="158723" name="文本占位符 158722"/>
          <p:cNvSpPr>
            <a:spLocks noGrp="1"/>
          </p:cNvSpPr>
          <p:nvPr>
            <p:ph type="body" idx="1"/>
          </p:nvPr>
        </p:nvSpPr>
        <p:spPr/>
        <p:txBody>
          <a:bodyPr/>
          <a:p>
            <a:r>
              <a:rPr lang="zh-CN" altLang="en-US" dirty="0"/>
              <a:t>早期的计算机上配置的操作系统是单用户操作系统，这样的操作系统只允许一个用户使用计算机，用户独占计算机系统的各种资源，整个系统为用户的程序运行提供服务。 </a:t>
            </a:r>
            <a:endParaRPr lang="zh-CN" altLang="en-US" dirty="0"/>
          </a:p>
          <a:p>
            <a:r>
              <a:rPr lang="zh-CN" altLang="en-US" dirty="0"/>
              <a:t>为了解决这一问题，提高系统资源利用率，人们研究并实现了一系列新的软件技术，如多道程序设计技术、分时技术、多任务控制和协调、资源分配策略和处理机调度策略等。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59745"/>
          <p:cNvSpPr>
            <a:spLocks noGrp="1"/>
          </p:cNvSpPr>
          <p:nvPr>
            <p:ph type="title"/>
          </p:nvPr>
        </p:nvSpPr>
        <p:spPr/>
        <p:txBody>
          <a:bodyPr anchor="b"/>
          <a:p>
            <a:r>
              <a:rPr lang="en-US" altLang="zh-CN" b="0" dirty="0"/>
              <a:t>1.1.2  </a:t>
            </a:r>
            <a:r>
              <a:rPr lang="zh-CN" altLang="en-US" b="0" dirty="0"/>
              <a:t>操作系统与计算机系统</a:t>
            </a:r>
            <a:r>
              <a:rPr lang="zh-CN" altLang="en-US" dirty="0"/>
              <a:t> </a:t>
            </a:r>
            <a:endParaRPr lang="zh-CN" altLang="en-US" dirty="0"/>
          </a:p>
        </p:txBody>
      </p:sp>
      <p:sp>
        <p:nvSpPr>
          <p:cNvPr id="159747" name="文本占位符 159746"/>
          <p:cNvSpPr>
            <a:spLocks noGrp="1"/>
          </p:cNvSpPr>
          <p:nvPr>
            <p:ph type="body" idx="1"/>
          </p:nvPr>
        </p:nvSpPr>
        <p:spPr>
          <a:xfrm>
            <a:off x="2133600" y="1752600"/>
            <a:ext cx="8229600" cy="4800600"/>
          </a:xfrm>
        </p:spPr>
        <p:txBody>
          <a:bodyPr/>
          <a:p>
            <a:pPr>
              <a:lnSpc>
                <a:spcPct val="90000"/>
              </a:lnSpc>
            </a:pPr>
            <a:r>
              <a:rPr lang="zh-CN" altLang="en-US" sz="2600" dirty="0"/>
              <a:t>但由于计算机系统的计算模型仍然是顺序计算模型，其特点是集中顺序过程控制，而操作系统的并行计算模型需要支持多用户、多任务同时执行，这就产生了一对矛盾，即硬件结构的顺序计算模型和操作系统的并行计算模型之间的矛盾。 </a:t>
            </a:r>
            <a:endParaRPr lang="zh-CN" altLang="en-US" sz="2600" dirty="0"/>
          </a:p>
          <a:p>
            <a:pPr>
              <a:lnSpc>
                <a:spcPct val="90000"/>
              </a:lnSpc>
            </a:pPr>
            <a:r>
              <a:rPr lang="zh-CN" altLang="en-US" sz="2600" dirty="0"/>
              <a:t>为了解决这一矛盾，单处理机的操作系统被设计得越来越复杂，且效果不一定很理想。在这种情况下，人们开始研究与并行计算模型相一致的计算机系统结构，出现了多处理机系统、消息传递型多计算机、计算机网络等具有并行能力的计算机系统结构，其中最为常见的是多处理机系统中的多核计算模型。 </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60769"/>
          <p:cNvSpPr>
            <a:spLocks noGrp="1"/>
          </p:cNvSpPr>
          <p:nvPr>
            <p:ph type="title"/>
          </p:nvPr>
        </p:nvSpPr>
        <p:spPr/>
        <p:txBody>
          <a:bodyPr anchor="b"/>
          <a:p>
            <a:r>
              <a:rPr lang="en-US" altLang="zh-CN" b="0" dirty="0"/>
              <a:t>1.1.2  </a:t>
            </a:r>
            <a:r>
              <a:rPr lang="zh-CN" altLang="en-US" b="0" dirty="0"/>
              <a:t>操作系统与计算机系统</a:t>
            </a:r>
            <a:r>
              <a:rPr lang="zh-CN" altLang="en-US" dirty="0"/>
              <a:t> </a:t>
            </a:r>
            <a:endParaRPr lang="zh-CN" altLang="en-US" dirty="0"/>
          </a:p>
        </p:txBody>
      </p:sp>
      <p:sp>
        <p:nvSpPr>
          <p:cNvPr id="160771" name="文本占位符 160770"/>
          <p:cNvSpPr>
            <a:spLocks noGrp="1"/>
          </p:cNvSpPr>
          <p:nvPr>
            <p:ph type="body" idx="1"/>
          </p:nvPr>
        </p:nvSpPr>
        <p:spPr/>
        <p:txBody>
          <a:bodyPr/>
          <a:p>
            <a:r>
              <a:rPr lang="zh-CN" altLang="en-US" dirty="0"/>
              <a:t>多核（</a:t>
            </a:r>
            <a:r>
              <a:rPr lang="en-US" altLang="zh-CN" err="1"/>
              <a:t>multicore</a:t>
            </a:r>
            <a:r>
              <a:rPr lang="zh-CN" altLang="en-US" dirty="0"/>
              <a:t>）是指将两个或多个处理器组装在同一块芯片上，故又名单芯片多处理器（</a:t>
            </a:r>
            <a:r>
              <a:rPr lang="en-US" altLang="zh-CN" dirty="0"/>
              <a:t>chip multiprocessor</a:t>
            </a:r>
            <a:r>
              <a:rPr lang="zh-CN" altLang="en-US" dirty="0"/>
              <a:t>）。 </a:t>
            </a:r>
            <a:endParaRPr lang="zh-CN" altLang="en-US" dirty="0"/>
          </a:p>
          <a:p>
            <a:r>
              <a:rPr lang="zh-CN" altLang="en-US" dirty="0"/>
              <a:t>一个典型的多核系统的例子是</a:t>
            </a:r>
            <a:r>
              <a:rPr lang="en-US" altLang="zh-CN" dirty="0"/>
              <a:t>Intel</a:t>
            </a:r>
            <a:r>
              <a:rPr lang="zh-CN" altLang="en-US" dirty="0"/>
              <a:t>的酷睿</a:t>
            </a:r>
            <a:r>
              <a:rPr lang="en-US" altLang="zh-CN" dirty="0"/>
              <a:t>i7</a:t>
            </a:r>
            <a:r>
              <a:rPr lang="zh-CN" altLang="en-US" dirty="0"/>
              <a:t>处理器。</a:t>
            </a:r>
            <a:endParaRPr lang="zh-CN" altLang="en-US" dirty="0"/>
          </a:p>
          <a:p>
            <a:pPr lvl="1"/>
            <a:r>
              <a:rPr lang="zh-CN" altLang="en-US" dirty="0"/>
              <a:t>四个</a:t>
            </a:r>
            <a:r>
              <a:rPr lang="en-US" altLang="zh-CN" dirty="0"/>
              <a:t>x86</a:t>
            </a:r>
            <a:r>
              <a:rPr lang="zh-CN" altLang="en-US" dirty="0"/>
              <a:t>处理器</a:t>
            </a:r>
            <a:endParaRPr lang="zh-CN" altLang="en-US" dirty="0"/>
          </a:p>
          <a:p>
            <a:pPr lvl="1"/>
            <a:r>
              <a:rPr lang="zh-CN" altLang="en-US" dirty="0"/>
              <a:t>每个处理器都有其专用的</a:t>
            </a:r>
            <a:r>
              <a:rPr lang="en-US" altLang="zh-CN" dirty="0"/>
              <a:t>L2</a:t>
            </a:r>
            <a:r>
              <a:rPr lang="zh-CN" altLang="en-US" dirty="0"/>
              <a:t>高速缓存</a:t>
            </a:r>
            <a:endParaRPr lang="zh-CN" altLang="en-US" dirty="0"/>
          </a:p>
          <a:p>
            <a:pPr lvl="1"/>
            <a:r>
              <a:rPr lang="zh-CN" altLang="en-US" dirty="0"/>
              <a:t>所有处理器共享一个</a:t>
            </a:r>
            <a:r>
              <a:rPr lang="en-US" altLang="zh-CN" dirty="0"/>
              <a:t>L3</a:t>
            </a:r>
            <a:r>
              <a:rPr lang="zh-CN" altLang="en-US" dirty="0"/>
              <a:t>高速缓存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61793"/>
          <p:cNvSpPr>
            <a:spLocks noGrp="1"/>
          </p:cNvSpPr>
          <p:nvPr>
            <p:ph type="title"/>
          </p:nvPr>
        </p:nvSpPr>
        <p:spPr/>
        <p:txBody>
          <a:bodyPr anchor="b"/>
          <a:p>
            <a:r>
              <a:rPr lang="en-US" altLang="zh-CN" b="0" dirty="0"/>
              <a:t>1.1.2  </a:t>
            </a:r>
            <a:r>
              <a:rPr lang="zh-CN" altLang="en-US" b="0" dirty="0"/>
              <a:t>操作系统与计算机系统</a:t>
            </a:r>
            <a:r>
              <a:rPr lang="zh-CN" altLang="en-US" dirty="0"/>
              <a:t> </a:t>
            </a:r>
            <a:endParaRPr lang="zh-CN" altLang="en-US" dirty="0"/>
          </a:p>
        </p:txBody>
      </p:sp>
      <p:sp>
        <p:nvSpPr>
          <p:cNvPr id="161798" name="矩形 161797"/>
          <p:cNvSpPr/>
          <p:nvPr/>
        </p:nvSpPr>
        <p:spPr>
          <a:xfrm>
            <a:off x="1524000" y="2005013"/>
            <a:ext cx="9144000" cy="0"/>
          </a:xfrm>
          <a:prstGeom prst="rect">
            <a:avLst/>
          </a:prstGeom>
          <a:noFill/>
          <a:ln w="9525">
            <a:noFill/>
          </a:ln>
        </p:spPr>
        <p:txBody>
          <a:bodyPr/>
          <a:p>
            <a:endParaRPr lang="zh-CN" altLang="en-US"/>
          </a:p>
        </p:txBody>
      </p:sp>
      <p:graphicFrame>
        <p:nvGraphicFramePr>
          <p:cNvPr id="161797" name="对象 161796"/>
          <p:cNvGraphicFramePr/>
          <p:nvPr/>
        </p:nvGraphicFramePr>
        <p:xfrm>
          <a:off x="2812415" y="1638300"/>
          <a:ext cx="6248400" cy="4718050"/>
        </p:xfrm>
        <a:graphic>
          <a:graphicData uri="http://schemas.openxmlformats.org/presentationml/2006/ole">
            <mc:AlternateContent xmlns:mc="http://schemas.openxmlformats.org/markup-compatibility/2006">
              <mc:Choice xmlns:v="urn:schemas-microsoft-com:vml" Requires="v">
                <p:oleObj spid="_x0000_s3084" name="" r:id="rId1" imgW="6781800" imgH="5092700" progId="Visio.Drawing.11">
                  <p:embed/>
                </p:oleObj>
              </mc:Choice>
              <mc:Fallback>
                <p:oleObj name="" r:id="rId1" imgW="6781800" imgH="5092700" progId="Visio.Drawing.11">
                  <p:embed/>
                  <p:pic>
                    <p:nvPicPr>
                      <p:cNvPr id="0" name="图片 3083"/>
                      <p:cNvPicPr/>
                      <p:nvPr/>
                    </p:nvPicPr>
                    <p:blipFill>
                      <a:blip r:embed="rId2"/>
                      <a:stretch>
                        <a:fillRect/>
                      </a:stretch>
                    </p:blipFill>
                    <p:spPr>
                      <a:xfrm>
                        <a:off x="2812415" y="1638300"/>
                        <a:ext cx="6248400" cy="4718050"/>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1202</Words>
  <Application>WPS 演示</Application>
  <PresentationFormat>宽屏</PresentationFormat>
  <Paragraphs>61</Paragraphs>
  <Slides>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8" baseType="lpstr">
      <vt:lpstr>Arial</vt:lpstr>
      <vt:lpstr>宋体</vt:lpstr>
      <vt:lpstr>Wingdings</vt:lpstr>
      <vt:lpstr>Calibri Light</vt:lpstr>
      <vt:lpstr>Calibri</vt:lpstr>
      <vt:lpstr>微软雅黑</vt:lpstr>
      <vt:lpstr>Arial Unicode MS</vt:lpstr>
      <vt:lpstr>Office 主题</vt:lpstr>
      <vt:lpstr>Visio.Drawing.11</vt:lpstr>
      <vt:lpstr>Visio.Drawing.11</vt:lpstr>
      <vt:lpstr>1.1  什么是操作系统 </vt:lpstr>
      <vt:lpstr>1.1.1  计算机系统组成 </vt:lpstr>
      <vt:lpstr>1.1.1  计算机系统组成 </vt:lpstr>
      <vt:lpstr>1.1.1  计算机系统组成 </vt:lpstr>
      <vt:lpstr>1.1.2  操作系统与计算机系统 </vt:lpstr>
      <vt:lpstr>1.1.2  操作系统与计算机系统 </vt:lpstr>
      <vt:lpstr>1.1.2  操作系统与计算机系统 </vt:lpstr>
      <vt:lpstr>1.1.2  操作系统与计算机系统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DoraLY</cp:lastModifiedBy>
  <cp:revision>3</cp:revision>
  <dcterms:created xsi:type="dcterms:W3CDTF">2020-10-15T09:09:00Z</dcterms:created>
  <dcterms:modified xsi:type="dcterms:W3CDTF">2020-11-29T02:17:29Z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