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标题 163841"/>
          <p:cNvSpPr>
            <a:spLocks noGrp="1"/>
          </p:cNvSpPr>
          <p:nvPr>
            <p:ph type="title"/>
          </p:nvPr>
        </p:nvSpPr>
        <p:spPr/>
        <p:txBody>
          <a:bodyPr anchor="b"/>
          <a:p>
            <a:r>
              <a:rPr lang="en-US" altLang="zh-CN" b="0" dirty="0"/>
              <a:t>1.2  </a:t>
            </a:r>
            <a:r>
              <a:rPr lang="zh-CN" altLang="en-US" b="0" dirty="0"/>
              <a:t>操作系统发展历史</a:t>
            </a:r>
            <a:r>
              <a:rPr lang="zh-CN" altLang="en-US" dirty="0"/>
              <a:t> </a:t>
            </a:r>
            <a:endParaRPr lang="zh-CN" altLang="en-US" dirty="0"/>
          </a:p>
        </p:txBody>
      </p:sp>
      <p:sp>
        <p:nvSpPr>
          <p:cNvPr id="163843" name="文本占位符 163842"/>
          <p:cNvSpPr>
            <a:spLocks noGrp="1"/>
          </p:cNvSpPr>
          <p:nvPr>
            <p:ph type="body" idx="1"/>
          </p:nvPr>
        </p:nvSpPr>
        <p:spPr/>
        <p:txBody>
          <a:bodyPr/>
          <a:p>
            <a:r>
              <a:rPr lang="zh-CN" altLang="en-US" dirty="0"/>
              <a:t>操作系统是由客观的需要而产生的，随着计算机技术的发展、计算机体系结构的变化和计算机应用的日益广泛而不断的发展和完善。了解这些年来操作系统的发展历史，有助于理解操作系统的关键性设计需求，也有助于理解现代操作系统的基本特征。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标题 173057"/>
          <p:cNvSpPr>
            <a:spLocks noGrp="1"/>
          </p:cNvSpPr>
          <p:nvPr>
            <p:ph type="title"/>
          </p:nvPr>
        </p:nvSpPr>
        <p:spPr/>
        <p:txBody>
          <a:bodyPr anchor="b"/>
          <a:p>
            <a:r>
              <a:rPr lang="en-US" altLang="zh-CN" b="0" dirty="0"/>
              <a:t>1.2.5  </a:t>
            </a:r>
            <a:r>
              <a:rPr lang="zh-CN" altLang="en-US" b="0" dirty="0"/>
              <a:t>实时系统</a:t>
            </a:r>
            <a:r>
              <a:rPr lang="zh-CN" altLang="en-US" dirty="0"/>
              <a:t> </a:t>
            </a:r>
            <a:endParaRPr lang="zh-CN" altLang="en-US" dirty="0"/>
          </a:p>
        </p:txBody>
      </p:sp>
      <p:sp>
        <p:nvSpPr>
          <p:cNvPr id="173059" name="文本占位符 173058"/>
          <p:cNvSpPr>
            <a:spLocks noGrp="1"/>
          </p:cNvSpPr>
          <p:nvPr>
            <p:ph type="body" idx="1"/>
          </p:nvPr>
        </p:nvSpPr>
        <p:spPr>
          <a:xfrm>
            <a:off x="1981200" y="1752600"/>
            <a:ext cx="8229600" cy="4411663"/>
          </a:xfrm>
        </p:spPr>
        <p:txBody>
          <a:bodyPr/>
          <a:p>
            <a:r>
              <a:rPr lang="zh-CN" altLang="en-US" dirty="0"/>
              <a:t>实时系统具有以下特点：</a:t>
            </a:r>
            <a:endParaRPr lang="zh-CN" altLang="en-US" dirty="0"/>
          </a:p>
          <a:p>
            <a:pPr lvl="1"/>
            <a:r>
              <a:rPr lang="zh-CN" altLang="en-US" dirty="0"/>
              <a:t>及时性</a:t>
            </a:r>
            <a:endParaRPr lang="zh-CN" altLang="en-US" dirty="0"/>
          </a:p>
          <a:p>
            <a:pPr lvl="1"/>
            <a:r>
              <a:rPr lang="zh-CN" altLang="en-US" dirty="0"/>
              <a:t>交互性</a:t>
            </a:r>
            <a:endParaRPr lang="zh-CN" altLang="en-US" dirty="0"/>
          </a:p>
          <a:p>
            <a:pPr lvl="1"/>
            <a:r>
              <a:rPr lang="zh-CN" altLang="en-US" dirty="0"/>
              <a:t>独立性</a:t>
            </a:r>
            <a:endParaRPr lang="zh-CN" altLang="en-US" dirty="0"/>
          </a:p>
          <a:p>
            <a:pPr lvl="1"/>
            <a:r>
              <a:rPr lang="zh-CN" altLang="en-US" dirty="0"/>
              <a:t>多路性</a:t>
            </a:r>
            <a:endParaRPr lang="zh-CN" altLang="en-US" dirty="0"/>
          </a:p>
          <a:p>
            <a:pPr lvl="1"/>
            <a:r>
              <a:rPr lang="zh-CN" altLang="en-US" dirty="0"/>
              <a:t>高可靠性</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标题 174081"/>
          <p:cNvSpPr>
            <a:spLocks noGrp="1"/>
          </p:cNvSpPr>
          <p:nvPr>
            <p:ph type="title"/>
          </p:nvPr>
        </p:nvSpPr>
        <p:spPr>
          <a:xfrm>
            <a:off x="1981200" y="0"/>
            <a:ext cx="7543800" cy="1295400"/>
          </a:xfrm>
        </p:spPr>
        <p:txBody>
          <a:bodyPr anchor="b">
            <a:normAutofit fontScale="90000"/>
          </a:bodyPr>
          <a:p>
            <a:br>
              <a:rPr lang="en-US" altLang="zh-CN" b="0" dirty="0"/>
            </a:br>
            <a:r>
              <a:rPr lang="en-US" altLang="zh-CN" b="0" dirty="0"/>
              <a:t>1.2.6  </a:t>
            </a:r>
            <a:r>
              <a:rPr lang="zh-CN" altLang="en-US" b="0" dirty="0"/>
              <a:t>操作系统的进一步发展</a:t>
            </a:r>
            <a:r>
              <a:rPr lang="zh-CN" altLang="en-US" dirty="0"/>
              <a:t> </a:t>
            </a:r>
            <a:endParaRPr lang="zh-CN" altLang="en-US" dirty="0"/>
          </a:p>
        </p:txBody>
      </p:sp>
      <p:sp>
        <p:nvSpPr>
          <p:cNvPr id="174083" name="文本占位符 174082"/>
          <p:cNvSpPr>
            <a:spLocks noGrp="1"/>
          </p:cNvSpPr>
          <p:nvPr>
            <p:ph type="body" idx="1"/>
          </p:nvPr>
        </p:nvSpPr>
        <p:spPr>
          <a:xfrm>
            <a:off x="2133600" y="1600200"/>
            <a:ext cx="8001000" cy="4724400"/>
          </a:xfrm>
        </p:spPr>
        <p:txBody>
          <a:bodyPr/>
          <a:p>
            <a:pPr>
              <a:lnSpc>
                <a:spcPct val="90000"/>
              </a:lnSpc>
            </a:pPr>
            <a:r>
              <a:rPr lang="en-US" altLang="zh-CN" sz="2600" dirty="0"/>
              <a:t> 20</a:t>
            </a:r>
            <a:r>
              <a:rPr lang="zh-CN" altLang="en-US" sz="2600" dirty="0"/>
              <a:t>世纪</a:t>
            </a:r>
            <a:r>
              <a:rPr lang="en-US" altLang="zh-CN" sz="2600" dirty="0"/>
              <a:t>80</a:t>
            </a:r>
            <a:r>
              <a:rPr lang="zh-CN" altLang="en-US" sz="2600" dirty="0"/>
              <a:t>年代以来，操作系统也得到了进一步的发展，出现了具有图形用户界面、功能强大的个人计算机操作系统；具有网络资源共享、远程通讯能力的网络操作系统；能使用多台计算机来共同完成某一工作的多处理机操作系统；具有单一系统镜像、分布处理能力的分布式操作系统以及分布式实时操作系统等。 </a:t>
            </a:r>
            <a:endParaRPr lang="zh-CN" altLang="en-US" sz="2600" dirty="0"/>
          </a:p>
          <a:p>
            <a:pPr>
              <a:lnSpc>
                <a:spcPct val="90000"/>
              </a:lnSpc>
            </a:pPr>
            <a:r>
              <a:rPr lang="zh-CN" altLang="en-US" sz="2600" dirty="0"/>
              <a:t>随着计算机虚拟化技术的迅速发展和大数据时代的到来，出现了一种构架于服务器、存储、网络等基础硬件资源和单机操作系统、中间件、数据库等基础软件之上，用以管理海量的基础硬件、软件资源的云平台综合管理系统，称之为云操作系统。  </a:t>
            </a:r>
            <a:endParaRPr lang="zh-CN" altLang="en-US"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标题 164865"/>
          <p:cNvSpPr>
            <a:spLocks noGrp="1"/>
          </p:cNvSpPr>
          <p:nvPr>
            <p:ph type="title"/>
          </p:nvPr>
        </p:nvSpPr>
        <p:spPr/>
        <p:txBody>
          <a:bodyPr anchor="b"/>
          <a:p>
            <a:r>
              <a:rPr lang="en-US" altLang="zh-CN" b="0" dirty="0"/>
              <a:t>1.2.1  </a:t>
            </a:r>
            <a:r>
              <a:rPr lang="zh-CN" altLang="en-US" b="0" dirty="0"/>
              <a:t>无操作系统</a:t>
            </a:r>
            <a:r>
              <a:rPr lang="zh-CN" altLang="en-US" dirty="0"/>
              <a:t> </a:t>
            </a:r>
            <a:endParaRPr lang="zh-CN" altLang="en-US" dirty="0"/>
          </a:p>
        </p:txBody>
      </p:sp>
      <p:sp>
        <p:nvSpPr>
          <p:cNvPr id="164867" name="文本占位符 164866"/>
          <p:cNvSpPr>
            <a:spLocks noGrp="1"/>
          </p:cNvSpPr>
          <p:nvPr>
            <p:ph type="body" idx="1"/>
          </p:nvPr>
        </p:nvSpPr>
        <p:spPr>
          <a:xfrm>
            <a:off x="2133600" y="1600200"/>
            <a:ext cx="8001000" cy="4648200"/>
          </a:xfrm>
        </p:spPr>
        <p:txBody>
          <a:bodyPr>
            <a:normAutofit lnSpcReduction="10000"/>
          </a:bodyPr>
          <a:p>
            <a:pPr>
              <a:lnSpc>
                <a:spcPct val="90000"/>
              </a:lnSpc>
            </a:pPr>
            <a:r>
              <a:rPr lang="zh-CN" altLang="en-US" sz="2600" dirty="0"/>
              <a:t>早期的计算机，</a:t>
            </a:r>
            <a:r>
              <a:rPr lang="en-US" altLang="zh-CN" sz="2600" dirty="0"/>
              <a:t>20</a:t>
            </a:r>
            <a:r>
              <a:rPr lang="zh-CN" altLang="en-US" sz="2600" dirty="0"/>
              <a:t>世纪</a:t>
            </a:r>
            <a:r>
              <a:rPr lang="en-US" altLang="zh-CN" sz="2600" dirty="0"/>
              <a:t>40</a:t>
            </a:r>
            <a:r>
              <a:rPr lang="zh-CN" altLang="en-US" sz="2600" dirty="0"/>
              <a:t>年代后期到</a:t>
            </a:r>
            <a:r>
              <a:rPr lang="en-US" altLang="zh-CN" sz="2600" dirty="0"/>
              <a:t>50</a:t>
            </a:r>
            <a:r>
              <a:rPr lang="zh-CN" altLang="en-US" sz="2600" dirty="0"/>
              <a:t>年代中期，处于电子管时代，没有配备任何操作系统，程序员是直接与计算机硬件打交道。 </a:t>
            </a:r>
            <a:endParaRPr lang="zh-CN" altLang="en-US" sz="2600" dirty="0"/>
          </a:p>
          <a:p>
            <a:pPr>
              <a:lnSpc>
                <a:spcPct val="90000"/>
              </a:lnSpc>
            </a:pPr>
            <a:r>
              <a:rPr lang="zh-CN" altLang="en-US" sz="2600" dirty="0"/>
              <a:t>程序员将事先已穿孔的纸带（卡片）装入纸带输入机（卡片输入机），再启动输入机将程序和数据输入计算机，然后启动计算机进行运算。 </a:t>
            </a:r>
            <a:endParaRPr lang="zh-CN" altLang="en-US" sz="2600" dirty="0"/>
          </a:p>
          <a:p>
            <a:pPr>
              <a:lnSpc>
                <a:spcPct val="90000"/>
              </a:lnSpc>
            </a:pPr>
            <a:r>
              <a:rPr lang="zh-CN" altLang="en-US" sz="2600" dirty="0"/>
              <a:t>容易出现</a:t>
            </a:r>
            <a:r>
              <a:rPr lang="en-US" altLang="zh-CN" sz="2600" dirty="0"/>
              <a:t>CPU</a:t>
            </a:r>
            <a:r>
              <a:rPr lang="zh-CN" altLang="en-US" sz="2600" dirty="0"/>
              <a:t>、内存等资源等待人工操作的现象，造成资源的浪费，严重降低了计算机资源的利用率，这就是所谓的“人机矛盾”。 </a:t>
            </a:r>
            <a:endParaRPr lang="zh-CN" altLang="en-US" sz="2600" dirty="0"/>
          </a:p>
          <a:p>
            <a:pPr>
              <a:lnSpc>
                <a:spcPct val="90000"/>
              </a:lnSpc>
            </a:pPr>
            <a:r>
              <a:rPr lang="zh-CN" altLang="en-US" sz="2600" dirty="0"/>
              <a:t>为了缓和这些矛盾，提高系统资源的利用率，</a:t>
            </a:r>
            <a:r>
              <a:rPr lang="en-US" altLang="zh-CN" sz="2600" dirty="0"/>
              <a:t>20</a:t>
            </a:r>
            <a:r>
              <a:rPr lang="zh-CN" altLang="en-US" sz="2600" dirty="0"/>
              <a:t>世纪</a:t>
            </a:r>
            <a:r>
              <a:rPr lang="en-US" altLang="zh-CN" sz="2600" dirty="0"/>
              <a:t>50</a:t>
            </a:r>
            <a:r>
              <a:rPr lang="zh-CN" altLang="en-US" sz="2600" dirty="0"/>
              <a:t>年代末期出现了脱机输入</a:t>
            </a:r>
            <a:r>
              <a:rPr lang="en-US" altLang="zh-CN" sz="2600" dirty="0"/>
              <a:t>/</a:t>
            </a:r>
            <a:r>
              <a:rPr lang="zh-CN" altLang="en-US" sz="2600" dirty="0"/>
              <a:t>输出（</a:t>
            </a:r>
            <a:r>
              <a:rPr lang="en-US" altLang="zh-CN" sz="2600" dirty="0"/>
              <a:t>Off-Line I/O</a:t>
            </a:r>
            <a:r>
              <a:rPr lang="zh-CN" altLang="en-US" sz="2600" dirty="0"/>
              <a:t>）技术。 </a:t>
            </a:r>
            <a:endParaRPr lang="zh-CN" altLang="en-US"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标题 165889"/>
          <p:cNvSpPr>
            <a:spLocks noGrp="1"/>
          </p:cNvSpPr>
          <p:nvPr>
            <p:ph type="title"/>
          </p:nvPr>
        </p:nvSpPr>
        <p:spPr/>
        <p:txBody>
          <a:bodyPr anchor="b"/>
          <a:p>
            <a:r>
              <a:rPr lang="en-US" altLang="zh-CN" b="0" dirty="0"/>
              <a:t>1.2.2  </a:t>
            </a:r>
            <a:r>
              <a:rPr lang="zh-CN" altLang="en-US" b="0" dirty="0"/>
              <a:t>单道批处理系统</a:t>
            </a:r>
            <a:r>
              <a:rPr lang="zh-CN" altLang="en-US" dirty="0"/>
              <a:t> </a:t>
            </a:r>
            <a:endParaRPr lang="zh-CN" altLang="en-US" dirty="0"/>
          </a:p>
        </p:txBody>
      </p:sp>
      <p:sp>
        <p:nvSpPr>
          <p:cNvPr id="165891" name="文本占位符 165890"/>
          <p:cNvSpPr>
            <a:spLocks noGrp="1"/>
          </p:cNvSpPr>
          <p:nvPr>
            <p:ph type="body" idx="1"/>
          </p:nvPr>
        </p:nvSpPr>
        <p:spPr>
          <a:xfrm>
            <a:off x="1981200" y="1752600"/>
            <a:ext cx="8229600" cy="4411663"/>
          </a:xfrm>
        </p:spPr>
        <p:txBody>
          <a:bodyPr/>
          <a:p>
            <a:pPr>
              <a:lnSpc>
                <a:spcPct val="90000"/>
              </a:lnSpc>
            </a:pPr>
            <a:r>
              <a:rPr lang="en-US" altLang="zh-CN" dirty="0"/>
              <a:t>20</a:t>
            </a:r>
            <a:r>
              <a:rPr lang="zh-CN" altLang="en-US" dirty="0"/>
              <a:t>世纪</a:t>
            </a:r>
            <a:r>
              <a:rPr lang="en-US" altLang="zh-CN" dirty="0"/>
              <a:t>50</a:t>
            </a:r>
            <a:r>
              <a:rPr lang="zh-CN" altLang="en-US" dirty="0"/>
              <a:t>年代中期，人们开始用晶体管代替真空管来制造计算机。这使得计算机的体积大大减小，功耗显著降低，同时可靠性和运算速度也得到了提升，但造价仍十分昂贵。为了能够充分发挥计算机的性能，通常是把一批作业以脱机的方式输入到磁盘（磁带）上，并为其配上监控程序（</a:t>
            </a:r>
            <a:r>
              <a:rPr lang="en-US" altLang="zh-CN" dirty="0"/>
              <a:t>Monitor</a:t>
            </a:r>
            <a:r>
              <a:rPr lang="zh-CN" altLang="en-US" dirty="0"/>
              <a:t>），在它的控制下使得这批作业能够一个接一个的连续处理。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标题 166913"/>
          <p:cNvSpPr>
            <a:spLocks noGrp="1"/>
          </p:cNvSpPr>
          <p:nvPr>
            <p:ph type="title"/>
          </p:nvPr>
        </p:nvSpPr>
        <p:spPr/>
        <p:txBody>
          <a:bodyPr anchor="b"/>
          <a:p>
            <a:r>
              <a:rPr lang="en-US" altLang="zh-CN" b="0" dirty="0"/>
              <a:t>1.2.2  </a:t>
            </a:r>
            <a:r>
              <a:rPr lang="zh-CN" altLang="en-US" b="0" dirty="0"/>
              <a:t>单道批处理系统</a:t>
            </a:r>
            <a:r>
              <a:rPr lang="zh-CN" altLang="en-US" dirty="0"/>
              <a:t> </a:t>
            </a:r>
            <a:endParaRPr lang="zh-CN" altLang="en-US" dirty="0"/>
          </a:p>
        </p:txBody>
      </p:sp>
      <p:sp>
        <p:nvSpPr>
          <p:cNvPr id="166915" name="文本占位符 166914"/>
          <p:cNvSpPr>
            <a:spLocks noGrp="1"/>
          </p:cNvSpPr>
          <p:nvPr>
            <p:ph type="body" idx="1"/>
          </p:nvPr>
        </p:nvSpPr>
        <p:spPr/>
        <p:txBody>
          <a:bodyPr/>
          <a:p>
            <a:pPr>
              <a:lnSpc>
                <a:spcPct val="80000"/>
              </a:lnSpc>
            </a:pPr>
            <a:r>
              <a:rPr lang="zh-CN" altLang="en-US" sz="2600" dirty="0"/>
              <a:t>第一个批处理操作系统，同时也是第一个操作系统，是由</a:t>
            </a:r>
            <a:r>
              <a:rPr lang="en-US" altLang="zh-CN" sz="2600" dirty="0"/>
              <a:t>GM</a:t>
            </a:r>
            <a:r>
              <a:rPr lang="zh-CN" altLang="en-US" sz="2600" dirty="0"/>
              <a:t>（</a:t>
            </a:r>
            <a:r>
              <a:rPr lang="en-US" altLang="zh-CN" sz="2600" dirty="0"/>
              <a:t>General Motors</a:t>
            </a:r>
            <a:r>
              <a:rPr lang="zh-CN" altLang="en-US" sz="2600" dirty="0"/>
              <a:t>，通用）为</a:t>
            </a:r>
            <a:r>
              <a:rPr lang="en-US" altLang="zh-CN" sz="2600" dirty="0"/>
              <a:t>IBM 701</a:t>
            </a:r>
            <a:r>
              <a:rPr lang="zh-CN" altLang="en-US" sz="2600" dirty="0"/>
              <a:t>开发的。</a:t>
            </a:r>
            <a:endParaRPr lang="zh-CN" altLang="en-US" sz="2600" dirty="0"/>
          </a:p>
          <a:p>
            <a:pPr>
              <a:lnSpc>
                <a:spcPct val="80000"/>
              </a:lnSpc>
            </a:pPr>
            <a:r>
              <a:rPr lang="zh-CN" altLang="en-US" sz="2600" dirty="0"/>
              <a:t>用户不再直接和机器硬件打交道，而是把作业提交给计算机操作员，由操作员按顺序把作业组织成一批，并将整批作业放在输入设备上，供监控程序使用。 </a:t>
            </a:r>
            <a:endParaRPr lang="zh-CN" altLang="en-US" sz="2600" dirty="0"/>
          </a:p>
          <a:p>
            <a:pPr>
              <a:lnSpc>
                <a:spcPct val="80000"/>
              </a:lnSpc>
            </a:pPr>
            <a:r>
              <a:rPr lang="zh-CN" altLang="en-US" sz="2600" dirty="0"/>
              <a:t>单道批处理系统具有自动性、顺序性和单道性的特点，对磁盘（磁带）上的作业能自动地逐个地依次执行，提高的系统资源的利用率和系统吞吐量 。</a:t>
            </a:r>
            <a:endParaRPr lang="zh-CN" altLang="en-US"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标题 167937"/>
          <p:cNvSpPr>
            <a:spLocks noGrp="1"/>
          </p:cNvSpPr>
          <p:nvPr>
            <p:ph type="title"/>
          </p:nvPr>
        </p:nvSpPr>
        <p:spPr/>
        <p:txBody>
          <a:bodyPr anchor="b"/>
          <a:p>
            <a:r>
              <a:rPr lang="en-US" altLang="zh-CN" b="0" dirty="0"/>
              <a:t>1.2.3  </a:t>
            </a:r>
            <a:r>
              <a:rPr lang="zh-CN" altLang="en-US" b="0" dirty="0"/>
              <a:t>多道批处理系统</a:t>
            </a:r>
            <a:r>
              <a:rPr lang="zh-CN" altLang="en-US" dirty="0"/>
              <a:t> </a:t>
            </a:r>
            <a:endParaRPr lang="zh-CN" altLang="en-US" dirty="0"/>
          </a:p>
        </p:txBody>
      </p:sp>
      <p:sp>
        <p:nvSpPr>
          <p:cNvPr id="167939" name="文本占位符 167938"/>
          <p:cNvSpPr>
            <a:spLocks noGrp="1"/>
          </p:cNvSpPr>
          <p:nvPr>
            <p:ph type="body" idx="1"/>
          </p:nvPr>
        </p:nvSpPr>
        <p:spPr>
          <a:xfrm>
            <a:off x="1981200" y="1752600"/>
            <a:ext cx="8229600" cy="4411663"/>
          </a:xfrm>
        </p:spPr>
        <p:txBody>
          <a:bodyPr/>
          <a:p>
            <a:r>
              <a:rPr lang="en-US" altLang="zh-CN" dirty="0"/>
              <a:t>20</a:t>
            </a:r>
            <a:r>
              <a:rPr lang="zh-CN" altLang="en-US" dirty="0"/>
              <a:t>世纪</a:t>
            </a:r>
            <a:r>
              <a:rPr lang="en-US" altLang="zh-CN" dirty="0"/>
              <a:t>60</a:t>
            </a:r>
            <a:r>
              <a:rPr lang="zh-CN" altLang="en-US" dirty="0"/>
              <a:t>年代中期，人们开始利用小规模集成电路来制造第三代计算机。 </a:t>
            </a:r>
            <a:endParaRPr lang="zh-CN" altLang="en-US" dirty="0"/>
          </a:p>
          <a:p>
            <a:r>
              <a:rPr lang="zh-CN" altLang="en-US" dirty="0"/>
              <a:t>多道程序设计技术的主要思想是在内存中同时存放若干道用户作业，并允许它们交替执行，共享系统中的各种软、硬件资源，当一道程序因</a:t>
            </a:r>
            <a:r>
              <a:rPr lang="en-US" altLang="zh-CN" dirty="0"/>
              <a:t>I/O</a:t>
            </a:r>
            <a:r>
              <a:rPr lang="zh-CN" altLang="en-US" dirty="0"/>
              <a:t>请求而暂停执行时，</a:t>
            </a:r>
            <a:r>
              <a:rPr lang="en-US" altLang="zh-CN" dirty="0"/>
              <a:t>CPU</a:t>
            </a:r>
            <a:r>
              <a:rPr lang="zh-CN" altLang="en-US" dirty="0"/>
              <a:t>便转而执行另外一道程序，由此形成了多道批处理系统</a:t>
            </a:r>
            <a:r>
              <a:rPr lang="en-US" altLang="zh-CN" err="1"/>
              <a:t>(Multiprogrammed</a:t>
            </a:r>
            <a:r>
              <a:rPr lang="en-US" altLang="zh-CN" dirty="0"/>
              <a:t> Batch Processing System)</a:t>
            </a:r>
            <a:r>
              <a:rPr lang="zh-CN" altLang="en-US" dirty="0"/>
              <a:t>。</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标题 168961"/>
          <p:cNvSpPr>
            <a:spLocks noGrp="1"/>
          </p:cNvSpPr>
          <p:nvPr>
            <p:ph type="title"/>
          </p:nvPr>
        </p:nvSpPr>
        <p:spPr/>
        <p:txBody>
          <a:bodyPr anchor="b"/>
          <a:p>
            <a:r>
              <a:rPr lang="en-US" altLang="zh-CN" b="0" dirty="0"/>
              <a:t>1.2.3  </a:t>
            </a:r>
            <a:r>
              <a:rPr lang="zh-CN" altLang="en-US" b="0" dirty="0"/>
              <a:t>多道批处理系统</a:t>
            </a:r>
            <a:r>
              <a:rPr lang="zh-CN" altLang="en-US" dirty="0"/>
              <a:t> </a:t>
            </a:r>
            <a:endParaRPr lang="zh-CN" altLang="en-US" dirty="0"/>
          </a:p>
        </p:txBody>
      </p:sp>
      <p:sp>
        <p:nvSpPr>
          <p:cNvPr id="168963" name="文本占位符 168962"/>
          <p:cNvSpPr>
            <a:spLocks noGrp="1"/>
          </p:cNvSpPr>
          <p:nvPr>
            <p:ph type="body" idx="1"/>
          </p:nvPr>
        </p:nvSpPr>
        <p:spPr/>
        <p:txBody>
          <a:bodyPr/>
          <a:p>
            <a:r>
              <a:rPr lang="zh-CN" altLang="en-US" dirty="0"/>
              <a:t>多道批处理系统的特点如下：</a:t>
            </a:r>
            <a:endParaRPr lang="zh-CN" altLang="en-US" dirty="0"/>
          </a:p>
          <a:p>
            <a:pPr lvl="1"/>
            <a:r>
              <a:rPr lang="zh-CN" altLang="en-US" dirty="0"/>
              <a:t>多道性：计算机的主存中同时存放有多道相互独立的程序。</a:t>
            </a:r>
            <a:endParaRPr lang="zh-CN" altLang="en-US" dirty="0"/>
          </a:p>
          <a:p>
            <a:pPr lvl="1"/>
            <a:r>
              <a:rPr lang="zh-CN" altLang="en-US" dirty="0"/>
              <a:t>宏观上的并行性：在同一时间段内，同时进入系统的多道程序都处于运行状态。</a:t>
            </a:r>
            <a:endParaRPr lang="zh-CN" altLang="en-US" dirty="0"/>
          </a:p>
          <a:p>
            <a:pPr lvl="1"/>
            <a:r>
              <a:rPr lang="zh-CN" altLang="en-US" dirty="0"/>
              <a:t>微观上的串行性：在某一时刻，</a:t>
            </a:r>
            <a:r>
              <a:rPr lang="en-US" altLang="zh-CN" dirty="0"/>
              <a:t>CPU</a:t>
            </a:r>
            <a:r>
              <a:rPr lang="zh-CN" altLang="en-US" dirty="0"/>
              <a:t>上只有一道程序在执行，多道程序轮流或分时的占有</a:t>
            </a:r>
            <a:r>
              <a:rPr lang="en-US" altLang="zh-CN" dirty="0"/>
              <a:t>CPU</a:t>
            </a:r>
            <a:r>
              <a:rPr lang="zh-CN" altLang="en-US" dirty="0"/>
              <a:t>。</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标题 169985"/>
          <p:cNvSpPr>
            <a:spLocks noGrp="1"/>
          </p:cNvSpPr>
          <p:nvPr>
            <p:ph type="title"/>
          </p:nvPr>
        </p:nvSpPr>
        <p:spPr/>
        <p:txBody>
          <a:bodyPr anchor="b"/>
          <a:p>
            <a:r>
              <a:rPr lang="en-US" altLang="zh-CN" b="0" dirty="0"/>
              <a:t>1.2.4  </a:t>
            </a:r>
            <a:r>
              <a:rPr lang="zh-CN" altLang="en-US" b="0" dirty="0"/>
              <a:t>分时系统</a:t>
            </a:r>
            <a:r>
              <a:rPr lang="zh-CN" altLang="en-US" dirty="0"/>
              <a:t> </a:t>
            </a:r>
            <a:endParaRPr lang="zh-CN" altLang="en-US" dirty="0"/>
          </a:p>
        </p:txBody>
      </p:sp>
      <p:sp>
        <p:nvSpPr>
          <p:cNvPr id="169987" name="文本占位符 169986"/>
          <p:cNvSpPr>
            <a:spLocks noGrp="1"/>
          </p:cNvSpPr>
          <p:nvPr>
            <p:ph type="body" idx="1"/>
          </p:nvPr>
        </p:nvSpPr>
        <p:spPr/>
        <p:txBody>
          <a:bodyPr/>
          <a:p>
            <a:r>
              <a:rPr lang="zh-CN" altLang="en-US" dirty="0"/>
              <a:t>在分时系统中，多个用户可以通过终端同时访问系统，由操作系统控制每个用户程序以很短的时间（称之为“时间片”）为单位交替运行。 </a:t>
            </a:r>
            <a:endParaRPr lang="zh-CN" altLang="en-US" dirty="0"/>
          </a:p>
          <a:p>
            <a:r>
              <a:rPr lang="zh-CN" altLang="en-US" dirty="0"/>
              <a:t>最早的分时操作系统是由麻省理工学院（</a:t>
            </a:r>
            <a:r>
              <a:rPr lang="en-US" altLang="zh-CN" dirty="0"/>
              <a:t>MIT</a:t>
            </a:r>
            <a:r>
              <a:rPr lang="zh-CN" altLang="en-US" dirty="0"/>
              <a:t>）在</a:t>
            </a:r>
            <a:r>
              <a:rPr lang="en-US" altLang="zh-CN" dirty="0"/>
              <a:t>1961</a:t>
            </a:r>
            <a:r>
              <a:rPr lang="zh-CN" altLang="en-US" dirty="0"/>
              <a:t>年为</a:t>
            </a:r>
            <a:r>
              <a:rPr lang="en-US" altLang="zh-CN" dirty="0"/>
              <a:t>IBM 709</a:t>
            </a:r>
            <a:r>
              <a:rPr lang="zh-CN" altLang="en-US" dirty="0"/>
              <a:t>开发的兼容分时系统（</a:t>
            </a:r>
            <a:r>
              <a:rPr lang="en-US" altLang="zh-CN" dirty="0"/>
              <a:t>Compatible Time-Sharing System</a:t>
            </a:r>
            <a:r>
              <a:rPr lang="zh-CN" altLang="en-US" dirty="0"/>
              <a:t>， </a:t>
            </a:r>
            <a:r>
              <a:rPr lang="en-US" altLang="zh-CN" dirty="0"/>
              <a:t>CTSS</a:t>
            </a:r>
            <a:r>
              <a:rPr lang="zh-CN" altLang="en-US" dirty="0"/>
              <a:t>），后被移植到</a:t>
            </a:r>
            <a:r>
              <a:rPr lang="en-US" altLang="zh-CN" dirty="0"/>
              <a:t>IBM 7094</a:t>
            </a:r>
            <a:r>
              <a:rPr lang="zh-CN" altLang="en-US" dirty="0"/>
              <a:t>中。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标题 171009"/>
          <p:cNvSpPr>
            <a:spLocks noGrp="1"/>
          </p:cNvSpPr>
          <p:nvPr>
            <p:ph type="title"/>
          </p:nvPr>
        </p:nvSpPr>
        <p:spPr/>
        <p:txBody>
          <a:bodyPr anchor="b"/>
          <a:p>
            <a:r>
              <a:rPr lang="en-US" altLang="zh-CN" b="0" dirty="0"/>
              <a:t>1.2.4  </a:t>
            </a:r>
            <a:r>
              <a:rPr lang="zh-CN" altLang="en-US" b="0" dirty="0"/>
              <a:t>分时系统</a:t>
            </a:r>
            <a:r>
              <a:rPr lang="zh-CN" altLang="en-US" dirty="0"/>
              <a:t> </a:t>
            </a:r>
            <a:endParaRPr lang="zh-CN" altLang="en-US" dirty="0"/>
          </a:p>
        </p:txBody>
      </p:sp>
      <p:sp>
        <p:nvSpPr>
          <p:cNvPr id="171011" name="文本占位符 171010"/>
          <p:cNvSpPr>
            <a:spLocks noGrp="1"/>
          </p:cNvSpPr>
          <p:nvPr>
            <p:ph type="body" idx="1"/>
          </p:nvPr>
        </p:nvSpPr>
        <p:spPr/>
        <p:txBody>
          <a:bodyPr/>
          <a:p>
            <a:pPr>
              <a:lnSpc>
                <a:spcPct val="90000"/>
              </a:lnSpc>
            </a:pPr>
            <a:r>
              <a:rPr lang="zh-CN" altLang="en-US" sz="2600" dirty="0"/>
              <a:t>分时系统与多道批处理系统相比，具有明显不同的特点：</a:t>
            </a:r>
            <a:endParaRPr lang="zh-CN" altLang="en-US" sz="2600" dirty="0"/>
          </a:p>
          <a:p>
            <a:pPr lvl="1">
              <a:lnSpc>
                <a:spcPct val="90000"/>
              </a:lnSpc>
            </a:pPr>
            <a:r>
              <a:rPr lang="zh-CN" altLang="en-US" sz="2200" dirty="0"/>
              <a:t>交互性：用户可以通过终端与系统直接进行对话。</a:t>
            </a:r>
            <a:endParaRPr lang="zh-CN" altLang="en-US" sz="2200" dirty="0"/>
          </a:p>
          <a:p>
            <a:pPr lvl="1">
              <a:lnSpc>
                <a:spcPct val="90000"/>
              </a:lnSpc>
            </a:pPr>
            <a:r>
              <a:rPr lang="zh-CN" altLang="en-US" sz="2200" dirty="0"/>
              <a:t>及时性：用户的请求能在人们所能接受的等待时间内得到响应。</a:t>
            </a:r>
            <a:endParaRPr lang="zh-CN" altLang="en-US" sz="2200" dirty="0"/>
          </a:p>
          <a:p>
            <a:pPr lvl="1">
              <a:lnSpc>
                <a:spcPct val="90000"/>
              </a:lnSpc>
            </a:pPr>
            <a:r>
              <a:rPr lang="zh-CN" altLang="en-US" sz="2200" dirty="0"/>
              <a:t>独立性：每个用户独占一个终端，彼此独立，互不干扰，因此用户感觉像是他一个人独占主机。</a:t>
            </a:r>
            <a:endParaRPr lang="zh-CN" altLang="en-US" sz="2200" dirty="0"/>
          </a:p>
          <a:p>
            <a:pPr lvl="1">
              <a:lnSpc>
                <a:spcPct val="90000"/>
              </a:lnSpc>
            </a:pPr>
            <a:r>
              <a:rPr lang="zh-CN" altLang="en-US" sz="2200" dirty="0"/>
              <a:t>多路性：允许在一台主机上同时联接多台终端。宏观上，多个用户同时工作，共享系统资源；微观上，每个用户程序轮流运行一个时间片。</a:t>
            </a:r>
            <a:endParaRPr lang="zh-CN" altLang="en-US" sz="2200" dirty="0"/>
          </a:p>
          <a:p>
            <a:pPr>
              <a:lnSpc>
                <a:spcPct val="90000"/>
              </a:lnSpc>
            </a:pPr>
            <a:r>
              <a:rPr lang="zh-CN" altLang="en-US" sz="2600" dirty="0"/>
              <a:t>批处理操作系统、分时操作系统的出现标志着操作系统的形成。 </a:t>
            </a:r>
            <a:endParaRPr lang="zh-CN" altLang="en-US"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标题 172033"/>
          <p:cNvSpPr>
            <a:spLocks noGrp="1"/>
          </p:cNvSpPr>
          <p:nvPr>
            <p:ph type="title"/>
          </p:nvPr>
        </p:nvSpPr>
        <p:spPr/>
        <p:txBody>
          <a:bodyPr anchor="b"/>
          <a:p>
            <a:r>
              <a:rPr lang="en-US" altLang="zh-CN" b="0" dirty="0"/>
              <a:t>1.2.5  </a:t>
            </a:r>
            <a:r>
              <a:rPr lang="zh-CN" altLang="en-US" b="0" dirty="0"/>
              <a:t>实时系统</a:t>
            </a:r>
            <a:r>
              <a:rPr lang="zh-CN" altLang="en-US" dirty="0"/>
              <a:t> </a:t>
            </a:r>
            <a:endParaRPr lang="zh-CN" altLang="en-US" dirty="0"/>
          </a:p>
        </p:txBody>
      </p:sp>
      <p:sp>
        <p:nvSpPr>
          <p:cNvPr id="172035" name="文本占位符 172034"/>
          <p:cNvSpPr>
            <a:spLocks noGrp="1"/>
          </p:cNvSpPr>
          <p:nvPr>
            <p:ph type="body" idx="1"/>
          </p:nvPr>
        </p:nvSpPr>
        <p:spPr/>
        <p:txBody>
          <a:bodyPr/>
          <a:p>
            <a:r>
              <a:rPr lang="zh-CN" altLang="en-US" sz="2600" dirty="0"/>
              <a:t>所谓实时，是指“立刻”、“马上”的意思。</a:t>
            </a:r>
            <a:endParaRPr lang="zh-CN" altLang="en-US" sz="2600" dirty="0"/>
          </a:p>
          <a:p>
            <a:r>
              <a:rPr lang="zh-CN" altLang="en-US" sz="2600" dirty="0"/>
              <a:t>实时系统则要求系统对特定输入做出反应的速度足以控制发出实时信号的对象，或者说系统能及时响应外部事件的请求，在规定的时间内完成对该事件的处理，并控制所有实时任务和设备协调一致的工作。</a:t>
            </a:r>
            <a:endParaRPr lang="zh-CN" altLang="en-US" sz="2600" dirty="0"/>
          </a:p>
          <a:p>
            <a:r>
              <a:rPr lang="zh-CN" altLang="en-US" sz="2600" dirty="0"/>
              <a:t>按照实时系统应用领域的不同，可以将其分为两大类： </a:t>
            </a:r>
            <a:endParaRPr lang="zh-CN" altLang="en-US" sz="2600" dirty="0"/>
          </a:p>
          <a:p>
            <a:pPr lvl="1"/>
            <a:r>
              <a:rPr lang="zh-CN" altLang="en-US" sz="2200" dirty="0"/>
              <a:t>实时控制系统 </a:t>
            </a:r>
            <a:endParaRPr lang="zh-CN" altLang="en-US" sz="2200" dirty="0"/>
          </a:p>
          <a:p>
            <a:pPr lvl="1"/>
            <a:r>
              <a:rPr lang="zh-CN" altLang="en-US" sz="2200" dirty="0"/>
              <a:t>实时信息处理系统  </a:t>
            </a:r>
            <a:endParaRPr lang="zh-CN" altLang="en-US" sz="22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1967</Words>
  <Application>WPS 演示</Application>
  <PresentationFormat>宽屏</PresentationFormat>
  <Paragraphs>91</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Office 主题</vt:lpstr>
      <vt:lpstr>1.2  操作系统发展历史 </vt:lpstr>
      <vt:lpstr>1.2.1  无操作系统 </vt:lpstr>
      <vt:lpstr>1.2.2  单道批处理系统 </vt:lpstr>
      <vt:lpstr>1.2.2  单道批处理系统 </vt:lpstr>
      <vt:lpstr>1.2.3  多道批处理系统 </vt:lpstr>
      <vt:lpstr>1.2.3  多道批处理系统 </vt:lpstr>
      <vt:lpstr>1.2.4  分时系统 </vt:lpstr>
      <vt:lpstr>1.2.4  分时系统 </vt:lpstr>
      <vt:lpstr>1.2.5  实时系统 </vt:lpstr>
      <vt:lpstr>1.2.5  实时系统 </vt:lpstr>
      <vt:lpstr> 1.2.6  操作系统的进一步发展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1</cp:revision>
  <dcterms:created xsi:type="dcterms:W3CDTF">2020-10-15T09:12:27Z</dcterms:created>
  <dcterms:modified xsi:type="dcterms:W3CDTF">2020-10-15T09:12:27Z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