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3"/>
    <p:sldId id="276" r:id="rId4"/>
    <p:sldId id="277" r:id="rId5"/>
    <p:sldId id="278" r:id="rId6"/>
    <p:sldId id="279"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9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1.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1.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1.xml"/><Relationship Id="rId2" Type="http://schemas.openxmlformats.org/officeDocument/2006/relationships/image" Target="../media/image3.emf"/><Relationship Id="rId1"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1.xml"/><Relationship Id="rId4" Type="http://schemas.openxmlformats.org/officeDocument/2006/relationships/image" Target="../media/image5.emf"/><Relationship Id="rId3" Type="http://schemas.openxmlformats.org/officeDocument/2006/relationships/oleObject" Target="../embeddings/oleObject5.bin"/><Relationship Id="rId2" Type="http://schemas.openxmlformats.org/officeDocument/2006/relationships/image" Target="../media/image4.emf"/><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标题 181249"/>
          <p:cNvSpPr>
            <a:spLocks noGrp="1"/>
          </p:cNvSpPr>
          <p:nvPr>
            <p:ph type="title"/>
          </p:nvPr>
        </p:nvSpPr>
        <p:spPr/>
        <p:txBody>
          <a:bodyPr anchor="b"/>
          <a:p>
            <a:r>
              <a:rPr lang="en-US" altLang="zh-CN" b="0" dirty="0"/>
              <a:t>1.4  </a:t>
            </a:r>
            <a:r>
              <a:rPr lang="zh-CN" altLang="en-US" b="0" dirty="0"/>
              <a:t>操作系统结构</a:t>
            </a:r>
            <a:r>
              <a:rPr lang="zh-CN" altLang="en-US" dirty="0"/>
              <a:t> </a:t>
            </a:r>
            <a:endParaRPr lang="zh-CN" altLang="en-US" dirty="0"/>
          </a:p>
        </p:txBody>
      </p:sp>
      <p:sp>
        <p:nvSpPr>
          <p:cNvPr id="181251" name="文本占位符 181250"/>
          <p:cNvSpPr>
            <a:spLocks noGrp="1"/>
          </p:cNvSpPr>
          <p:nvPr>
            <p:ph type="body" idx="1"/>
          </p:nvPr>
        </p:nvSpPr>
        <p:spPr/>
        <p:txBody>
          <a:bodyPr/>
          <a:p>
            <a:r>
              <a:rPr lang="zh-CN" altLang="en-US" dirty="0"/>
              <a:t>在操作系统的设计中，有</a:t>
            </a:r>
            <a:r>
              <a:rPr lang="en-US" altLang="zh-CN" dirty="0"/>
              <a:t>4</a:t>
            </a:r>
            <a:r>
              <a:rPr lang="zh-CN" altLang="en-US" dirty="0"/>
              <a:t>种设计方法：</a:t>
            </a:r>
            <a:endParaRPr lang="zh-CN" altLang="en-US" dirty="0"/>
          </a:p>
          <a:p>
            <a:pPr lvl="1"/>
            <a:r>
              <a:rPr lang="zh-CN" altLang="en-US" dirty="0"/>
              <a:t>单体结构</a:t>
            </a:r>
            <a:endParaRPr lang="zh-CN" altLang="en-US" dirty="0"/>
          </a:p>
          <a:p>
            <a:pPr lvl="1"/>
            <a:r>
              <a:rPr lang="zh-CN" altLang="en-US" dirty="0"/>
              <a:t>模块化结构</a:t>
            </a:r>
            <a:endParaRPr lang="zh-CN" altLang="en-US" dirty="0"/>
          </a:p>
          <a:p>
            <a:pPr lvl="1"/>
            <a:r>
              <a:rPr lang="zh-CN" altLang="en-US" dirty="0"/>
              <a:t>可扩展内核结构</a:t>
            </a:r>
            <a:endParaRPr lang="zh-CN" altLang="en-US" dirty="0"/>
          </a:p>
          <a:p>
            <a:pPr lvl="1"/>
            <a:r>
              <a:rPr lang="zh-CN" altLang="en-US" dirty="0"/>
              <a:t>层次结构</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标题 182273"/>
          <p:cNvSpPr>
            <a:spLocks noGrp="1"/>
          </p:cNvSpPr>
          <p:nvPr>
            <p:ph type="title"/>
          </p:nvPr>
        </p:nvSpPr>
        <p:spPr/>
        <p:txBody>
          <a:bodyPr anchor="b"/>
          <a:p>
            <a:r>
              <a:rPr lang="en-US" altLang="zh-CN" b="0" dirty="0"/>
              <a:t>1.4.1  </a:t>
            </a:r>
            <a:r>
              <a:rPr lang="zh-CN" altLang="en-US" b="0" dirty="0"/>
              <a:t>单体结构</a:t>
            </a:r>
            <a:endParaRPr lang="zh-CN" altLang="en-US" b="0" dirty="0"/>
          </a:p>
        </p:txBody>
      </p:sp>
      <p:sp>
        <p:nvSpPr>
          <p:cNvPr id="182276" name="文本占位符 182275"/>
          <p:cNvSpPr>
            <a:spLocks noGrp="1"/>
          </p:cNvSpPr>
          <p:nvPr>
            <p:ph type="body" sz="half" idx="1"/>
          </p:nvPr>
        </p:nvSpPr>
        <p:spPr>
          <a:xfrm>
            <a:off x="1828800" y="1600200"/>
            <a:ext cx="4419600" cy="4495800"/>
          </a:xfrm>
        </p:spPr>
        <p:txBody>
          <a:bodyPr/>
          <a:p>
            <a:pPr>
              <a:lnSpc>
                <a:spcPct val="90000"/>
              </a:lnSpc>
            </a:pPr>
            <a:r>
              <a:rPr lang="zh-CN" altLang="en-US" sz="2200" dirty="0"/>
              <a:t>在单体结构中，操作系统是一组过程的集合，每一过程都有一个定义好的接口，包括入口参数和返回值。过程间可以相互调用而不受约束。</a:t>
            </a:r>
            <a:endParaRPr lang="zh-CN" altLang="en-US" sz="2200" dirty="0"/>
          </a:p>
          <a:p>
            <a:pPr>
              <a:lnSpc>
                <a:spcPct val="90000"/>
              </a:lnSpc>
            </a:pPr>
            <a:r>
              <a:rPr lang="zh-CN" altLang="en-US" sz="2200" dirty="0"/>
              <a:t>它的特点是操作系统运行效率高，但这种结构难以理解、难以维护，验证其正确性也十分困难。</a:t>
            </a:r>
            <a:endParaRPr lang="zh-CN" altLang="en-US" sz="2200" dirty="0"/>
          </a:p>
          <a:p>
            <a:pPr>
              <a:lnSpc>
                <a:spcPct val="90000"/>
              </a:lnSpc>
            </a:pPr>
            <a:r>
              <a:rPr lang="zh-CN" altLang="en-US" sz="2200" dirty="0"/>
              <a:t>早期的操作系统，如</a:t>
            </a:r>
            <a:r>
              <a:rPr lang="en-US" altLang="zh-CN" sz="2200" dirty="0"/>
              <a:t>AT&amp;T System V</a:t>
            </a:r>
            <a:r>
              <a:rPr lang="zh-CN" altLang="en-US" sz="2200" dirty="0"/>
              <a:t>和</a:t>
            </a:r>
            <a:r>
              <a:rPr lang="en-US" altLang="zh-CN" sz="2200" dirty="0"/>
              <a:t>BSD UNIX</a:t>
            </a:r>
            <a:r>
              <a:rPr lang="zh-CN" altLang="en-US" sz="2200" dirty="0"/>
              <a:t>内核就是采用一体化结构的最具代表性的例子。 </a:t>
            </a:r>
            <a:endParaRPr lang="zh-CN" altLang="en-US" sz="2200" dirty="0"/>
          </a:p>
        </p:txBody>
      </p:sp>
      <p:sp>
        <p:nvSpPr>
          <p:cNvPr id="182278" name="矩形 182277"/>
          <p:cNvSpPr/>
          <p:nvPr/>
        </p:nvSpPr>
        <p:spPr>
          <a:xfrm>
            <a:off x="1524000" y="2552700"/>
            <a:ext cx="9144000" cy="0"/>
          </a:xfrm>
          <a:prstGeom prst="rect">
            <a:avLst/>
          </a:prstGeom>
          <a:noFill/>
          <a:ln w="9525">
            <a:noFill/>
          </a:ln>
        </p:spPr>
        <p:txBody>
          <a:bodyPr/>
          <a:p>
            <a:endParaRPr lang="zh-CN" altLang="en-US"/>
          </a:p>
        </p:txBody>
      </p:sp>
      <p:graphicFrame>
        <p:nvGraphicFramePr>
          <p:cNvPr id="182279" name="内容占位符 182278"/>
          <p:cNvGraphicFramePr/>
          <p:nvPr>
            <p:ph sz="half" idx="2"/>
          </p:nvPr>
        </p:nvGraphicFramePr>
        <p:xfrm>
          <a:off x="6324600" y="2133600"/>
          <a:ext cx="3962400" cy="2921000"/>
        </p:xfrm>
        <a:graphic>
          <a:graphicData uri="http://schemas.openxmlformats.org/presentationml/2006/ole">
            <mc:AlternateContent xmlns:mc="http://schemas.openxmlformats.org/markup-compatibility/2006">
              <mc:Choice xmlns:v="urn:schemas-microsoft-com:vml" Requires="v">
                <p:oleObj spid="_x0000_s3083" name="" r:id="rId1" imgW="2819400" imgH="2082800" progId="Visio.Drawing.11">
                  <p:embed/>
                </p:oleObj>
              </mc:Choice>
              <mc:Fallback>
                <p:oleObj name="" r:id="rId1" imgW="2819400" imgH="2082800" progId="Visio.Drawing.11">
                  <p:embed/>
                  <p:pic>
                    <p:nvPicPr>
                      <p:cNvPr id="0" name="图片 3082"/>
                      <p:cNvPicPr/>
                      <p:nvPr/>
                    </p:nvPicPr>
                    <p:blipFill>
                      <a:blip r:embed="rId2"/>
                      <a:stretch>
                        <a:fillRect/>
                      </a:stretch>
                    </p:blipFill>
                    <p:spPr>
                      <a:xfrm>
                        <a:off x="6324600" y="2133600"/>
                        <a:ext cx="3962400" cy="2921000"/>
                      </a:xfrm>
                      <a:prstGeom prst="rect">
                        <a:avLst/>
                      </a:prstGeom>
                      <a:noFill/>
                      <a:ln w="38100">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标题 183297"/>
          <p:cNvSpPr>
            <a:spLocks noGrp="1"/>
          </p:cNvSpPr>
          <p:nvPr>
            <p:ph type="title"/>
          </p:nvPr>
        </p:nvSpPr>
        <p:spPr/>
        <p:txBody>
          <a:bodyPr anchor="b"/>
          <a:p>
            <a:r>
              <a:rPr lang="en-US" altLang="zh-CN" b="0" dirty="0"/>
              <a:t>1.4.2  </a:t>
            </a:r>
            <a:r>
              <a:rPr lang="zh-CN" altLang="en-US" b="0" dirty="0"/>
              <a:t>模块化结构</a:t>
            </a:r>
            <a:endParaRPr lang="zh-CN" altLang="en-US" b="0" dirty="0"/>
          </a:p>
        </p:txBody>
      </p:sp>
      <p:sp>
        <p:nvSpPr>
          <p:cNvPr id="183299" name="文本占位符 183298"/>
          <p:cNvSpPr>
            <a:spLocks noGrp="1"/>
          </p:cNvSpPr>
          <p:nvPr>
            <p:ph type="body" sz="half" idx="1"/>
          </p:nvPr>
        </p:nvSpPr>
        <p:spPr>
          <a:xfrm>
            <a:off x="1905000" y="1600200"/>
            <a:ext cx="4343400" cy="4419600"/>
          </a:xfrm>
        </p:spPr>
        <p:txBody>
          <a:bodyPr/>
          <a:p>
            <a:pPr>
              <a:lnSpc>
                <a:spcPct val="80000"/>
              </a:lnSpc>
            </a:pPr>
            <a:r>
              <a:rPr lang="zh-CN" altLang="en-US" sz="2200" dirty="0"/>
              <a:t>采用模块化结构的系统，其功能是通过逻辑独立的模块来划分的，相关模块间具有定义良好的接口，通过接口来实现模块间的调用。</a:t>
            </a:r>
            <a:endParaRPr lang="zh-CN" altLang="en-US" sz="2200" dirty="0"/>
          </a:p>
          <a:p>
            <a:pPr>
              <a:lnSpc>
                <a:spcPct val="80000"/>
              </a:lnSpc>
            </a:pPr>
            <a:r>
              <a:rPr lang="zh-CN" altLang="en-US" sz="2200" dirty="0"/>
              <a:t>模块具有良好的封装性，数据抽象允许模块隐藏数据结构的实现细节。</a:t>
            </a:r>
            <a:endParaRPr lang="zh-CN" altLang="en-US" sz="2200" dirty="0"/>
          </a:p>
          <a:p>
            <a:pPr>
              <a:lnSpc>
                <a:spcPct val="80000"/>
              </a:lnSpc>
            </a:pPr>
            <a:r>
              <a:rPr lang="zh-CN" altLang="en-US" sz="2200" dirty="0"/>
              <a:t>采用模块化结构来实现操作系统的好处是系统能作为抽象数据类型或对象方法来实现，这样有利于操作系统的理解和维护，缺点是存在潜在的性能退化。 </a:t>
            </a:r>
            <a:endParaRPr lang="zh-CN" altLang="en-US" sz="2200" dirty="0"/>
          </a:p>
        </p:txBody>
      </p:sp>
      <p:sp>
        <p:nvSpPr>
          <p:cNvPr id="183300" name="矩形 183299"/>
          <p:cNvSpPr/>
          <p:nvPr/>
        </p:nvSpPr>
        <p:spPr>
          <a:xfrm>
            <a:off x="1524000" y="2552700"/>
            <a:ext cx="9144000" cy="0"/>
          </a:xfrm>
          <a:prstGeom prst="rect">
            <a:avLst/>
          </a:prstGeom>
          <a:noFill/>
          <a:ln w="9525">
            <a:noFill/>
          </a:ln>
        </p:spPr>
        <p:txBody>
          <a:bodyPr/>
          <a:p>
            <a:endParaRPr lang="zh-CN" altLang="en-US"/>
          </a:p>
        </p:txBody>
      </p:sp>
      <p:graphicFrame>
        <p:nvGraphicFramePr>
          <p:cNvPr id="183304" name="内容占位符 183303"/>
          <p:cNvGraphicFramePr/>
          <p:nvPr>
            <p:ph sz="half" idx="2"/>
          </p:nvPr>
        </p:nvGraphicFramePr>
        <p:xfrm>
          <a:off x="6172200" y="2386013"/>
          <a:ext cx="4038600" cy="2882900"/>
        </p:xfrm>
        <a:graphic>
          <a:graphicData uri="http://schemas.openxmlformats.org/presentationml/2006/ole">
            <mc:AlternateContent xmlns:mc="http://schemas.openxmlformats.org/markup-compatibility/2006">
              <mc:Choice xmlns:v="urn:schemas-microsoft-com:vml" Requires="v">
                <p:oleObj spid="_x0000_s3077" name="" r:id="rId1" imgW="2844800" imgH="2082800" progId="Visio.Drawing.11">
                  <p:embed/>
                </p:oleObj>
              </mc:Choice>
              <mc:Fallback>
                <p:oleObj name="" r:id="rId1" imgW="2844800" imgH="2082800" progId="Visio.Drawing.11">
                  <p:embed/>
                  <p:pic>
                    <p:nvPicPr>
                      <p:cNvPr id="0" name="图片 3076"/>
                      <p:cNvPicPr/>
                      <p:nvPr/>
                    </p:nvPicPr>
                    <p:blipFill>
                      <a:blip r:embed="rId2"/>
                      <a:stretch>
                        <a:fillRect/>
                      </a:stretch>
                    </p:blipFill>
                    <p:spPr>
                      <a:xfrm>
                        <a:off x="6172200" y="2386013"/>
                        <a:ext cx="4038600" cy="2882900"/>
                      </a:xfrm>
                      <a:prstGeom prst="rect">
                        <a:avLst/>
                      </a:prstGeom>
                      <a:noFill/>
                      <a:ln w="38100">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标题 188417"/>
          <p:cNvSpPr>
            <a:spLocks noGrp="1"/>
          </p:cNvSpPr>
          <p:nvPr>
            <p:ph type="title"/>
          </p:nvPr>
        </p:nvSpPr>
        <p:spPr/>
        <p:txBody>
          <a:bodyPr anchor="b"/>
          <a:p>
            <a:r>
              <a:rPr lang="en-US" altLang="zh-CN" b="0" dirty="0"/>
              <a:t>1.4.3  </a:t>
            </a:r>
            <a:r>
              <a:rPr lang="zh-CN" altLang="en-US" b="0" dirty="0"/>
              <a:t>可扩展内核结构</a:t>
            </a:r>
            <a:endParaRPr lang="zh-CN" altLang="en-US" b="0" dirty="0"/>
          </a:p>
        </p:txBody>
      </p:sp>
      <p:sp>
        <p:nvSpPr>
          <p:cNvPr id="188419" name="文本占位符 188418"/>
          <p:cNvSpPr>
            <a:spLocks noGrp="1"/>
          </p:cNvSpPr>
          <p:nvPr>
            <p:ph type="body" sz="half" idx="1"/>
          </p:nvPr>
        </p:nvSpPr>
        <p:spPr>
          <a:xfrm>
            <a:off x="1905000" y="1600200"/>
            <a:ext cx="4343400" cy="4419600"/>
          </a:xfrm>
        </p:spPr>
        <p:txBody>
          <a:bodyPr/>
          <a:p>
            <a:pPr>
              <a:lnSpc>
                <a:spcPct val="80000"/>
              </a:lnSpc>
            </a:pPr>
            <a:r>
              <a:rPr lang="zh-CN" altLang="en-US" sz="2800" dirty="0"/>
              <a:t>可扩展内核结构将操作系统内核分为基础核心和其它核心功能两部分，其中，基础核心包括公共必须的基本功能集合。这种结构方法也可为特定操作系统定义策略独立模块和特定策略模块两类模块。 </a:t>
            </a:r>
            <a:endParaRPr lang="zh-CN" altLang="en-US" sz="2800" dirty="0"/>
          </a:p>
          <a:p>
            <a:pPr>
              <a:lnSpc>
                <a:spcPct val="80000"/>
              </a:lnSpc>
            </a:pPr>
            <a:r>
              <a:rPr lang="zh-CN" altLang="en-US" sz="2800" dirty="0"/>
              <a:t>微内核结构基于客户</a:t>
            </a:r>
            <a:r>
              <a:rPr lang="en-US" altLang="zh-CN" sz="2800" dirty="0"/>
              <a:t>/</a:t>
            </a:r>
            <a:r>
              <a:rPr lang="zh-CN" altLang="en-US" sz="2800" dirty="0"/>
              <a:t>服务器模型，有微内核和核外的服务器进程组成。 </a:t>
            </a:r>
            <a:endParaRPr lang="zh-CN" altLang="en-US" sz="2800" dirty="0"/>
          </a:p>
        </p:txBody>
      </p:sp>
      <p:sp>
        <p:nvSpPr>
          <p:cNvPr id="188420" name="矩形 188419"/>
          <p:cNvSpPr/>
          <p:nvPr/>
        </p:nvSpPr>
        <p:spPr>
          <a:xfrm>
            <a:off x="1524000" y="2552700"/>
            <a:ext cx="9144000" cy="0"/>
          </a:xfrm>
          <a:prstGeom prst="rect">
            <a:avLst/>
          </a:prstGeom>
          <a:noFill/>
          <a:ln w="9525">
            <a:noFill/>
          </a:ln>
        </p:spPr>
        <p:txBody>
          <a:bodyPr/>
          <a:p>
            <a:endParaRPr lang="zh-CN" altLang="en-US"/>
          </a:p>
        </p:txBody>
      </p:sp>
      <p:graphicFrame>
        <p:nvGraphicFramePr>
          <p:cNvPr id="188421" name="内容占位符 188420"/>
          <p:cNvGraphicFramePr/>
          <p:nvPr>
            <p:ph sz="half" idx="2"/>
          </p:nvPr>
        </p:nvGraphicFramePr>
        <p:xfrm>
          <a:off x="6326188" y="1939925"/>
          <a:ext cx="3808412" cy="2943225"/>
        </p:xfrm>
        <a:graphic>
          <a:graphicData uri="http://schemas.openxmlformats.org/presentationml/2006/ole">
            <mc:AlternateContent xmlns:mc="http://schemas.openxmlformats.org/markup-compatibility/2006">
              <mc:Choice xmlns:v="urn:schemas-microsoft-com:vml" Requires="v">
                <p:oleObj spid="_x0000_s3078" name="" r:id="rId1" imgW="2844800" imgH="2260600" progId="Visio.Drawing.11">
                  <p:embed/>
                </p:oleObj>
              </mc:Choice>
              <mc:Fallback>
                <p:oleObj name="" r:id="rId1" imgW="2844800" imgH="2260600" progId="Visio.Drawing.11">
                  <p:embed/>
                  <p:pic>
                    <p:nvPicPr>
                      <p:cNvPr id="0" name="图片 3077"/>
                      <p:cNvPicPr/>
                      <p:nvPr/>
                    </p:nvPicPr>
                    <p:blipFill>
                      <a:blip r:embed="rId2"/>
                      <a:stretch>
                        <a:fillRect/>
                      </a:stretch>
                    </p:blipFill>
                    <p:spPr>
                      <a:xfrm>
                        <a:off x="6326188" y="1939925"/>
                        <a:ext cx="3808412" cy="2943225"/>
                      </a:xfrm>
                      <a:prstGeom prst="rect">
                        <a:avLst/>
                      </a:prstGeom>
                      <a:noFill/>
                      <a:ln w="38100">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标题 187393"/>
          <p:cNvSpPr>
            <a:spLocks noGrp="1"/>
          </p:cNvSpPr>
          <p:nvPr>
            <p:ph type="title"/>
          </p:nvPr>
        </p:nvSpPr>
        <p:spPr/>
        <p:txBody>
          <a:bodyPr anchor="b"/>
          <a:p>
            <a:r>
              <a:rPr lang="en-US" altLang="zh-CN" b="0" dirty="0"/>
              <a:t>1.4.4  </a:t>
            </a:r>
            <a:r>
              <a:rPr lang="zh-CN" altLang="en-US" b="0" dirty="0"/>
              <a:t>层次结构</a:t>
            </a:r>
            <a:endParaRPr lang="zh-CN" altLang="en-US" b="0" dirty="0"/>
          </a:p>
        </p:txBody>
      </p:sp>
      <p:sp>
        <p:nvSpPr>
          <p:cNvPr id="187395" name="文本占位符 187394"/>
          <p:cNvSpPr>
            <a:spLocks noGrp="1"/>
          </p:cNvSpPr>
          <p:nvPr>
            <p:ph type="body" sz="half" idx="1"/>
          </p:nvPr>
        </p:nvSpPr>
        <p:spPr>
          <a:xfrm>
            <a:off x="1905000" y="1600200"/>
            <a:ext cx="5029200" cy="3200400"/>
          </a:xfrm>
        </p:spPr>
        <p:txBody>
          <a:bodyPr/>
          <a:p>
            <a:r>
              <a:rPr lang="zh-CN" altLang="en-US" sz="2200" dirty="0"/>
              <a:t>在层次结构当中，操作系统由若干层组成，最内层是裸机，即机器的硬件功能部分，其它各层可以看成是一系列的虚拟机，每一层提供一组完整的功能，并且该组功能仅仅依赖于该层以内的各层。</a:t>
            </a:r>
            <a:endParaRPr lang="zh-CN" altLang="en-US" sz="2200" dirty="0"/>
          </a:p>
          <a:p>
            <a:r>
              <a:rPr lang="zh-CN" altLang="en-US" sz="2200" dirty="0"/>
              <a:t>对于现代操作系统而言，分层结构的限制过于严格，所以很少采用这种方法来构造操作系统。 </a:t>
            </a:r>
            <a:endParaRPr lang="zh-CN" altLang="en-US" sz="2200" dirty="0"/>
          </a:p>
        </p:txBody>
      </p:sp>
      <p:sp>
        <p:nvSpPr>
          <p:cNvPr id="187396" name="矩形 187395"/>
          <p:cNvSpPr/>
          <p:nvPr/>
        </p:nvSpPr>
        <p:spPr>
          <a:xfrm>
            <a:off x="1524000" y="2552700"/>
            <a:ext cx="9144000" cy="0"/>
          </a:xfrm>
          <a:prstGeom prst="rect">
            <a:avLst/>
          </a:prstGeom>
          <a:noFill/>
          <a:ln w="9525">
            <a:noFill/>
          </a:ln>
        </p:spPr>
        <p:txBody>
          <a:bodyPr/>
          <a:p>
            <a:endParaRPr lang="zh-CN" altLang="en-US"/>
          </a:p>
        </p:txBody>
      </p:sp>
      <p:graphicFrame>
        <p:nvGraphicFramePr>
          <p:cNvPr id="187399" name="内容占位符 187398"/>
          <p:cNvGraphicFramePr/>
          <p:nvPr>
            <p:ph sz="half" idx="2"/>
          </p:nvPr>
        </p:nvGraphicFramePr>
        <p:xfrm>
          <a:off x="6934200" y="1447800"/>
          <a:ext cx="3352800" cy="2659063"/>
        </p:xfrm>
        <a:graphic>
          <a:graphicData uri="http://schemas.openxmlformats.org/presentationml/2006/ole">
            <mc:AlternateContent xmlns:mc="http://schemas.openxmlformats.org/markup-compatibility/2006">
              <mc:Choice xmlns:v="urn:schemas-microsoft-com:vml" Requires="v">
                <p:oleObj spid="_x0000_s3079" name="" r:id="rId1" imgW="2844800" imgH="2260600" progId="Visio.Drawing.11">
                  <p:embed/>
                </p:oleObj>
              </mc:Choice>
              <mc:Fallback>
                <p:oleObj name="" r:id="rId1" imgW="2844800" imgH="2260600" progId="Visio.Drawing.11">
                  <p:embed/>
                  <p:pic>
                    <p:nvPicPr>
                      <p:cNvPr id="0" name="图片 3078"/>
                      <p:cNvPicPr/>
                      <p:nvPr/>
                    </p:nvPicPr>
                    <p:blipFill>
                      <a:blip r:embed="rId2"/>
                      <a:stretch>
                        <a:fillRect/>
                      </a:stretch>
                    </p:blipFill>
                    <p:spPr>
                      <a:xfrm>
                        <a:off x="6934200" y="1447800"/>
                        <a:ext cx="3352800" cy="2659063"/>
                      </a:xfrm>
                      <a:prstGeom prst="rect">
                        <a:avLst/>
                      </a:prstGeom>
                      <a:noFill/>
                      <a:ln w="38100">
                        <a:miter/>
                      </a:ln>
                    </p:spPr>
                  </p:pic>
                </p:oleObj>
              </mc:Fallback>
            </mc:AlternateContent>
          </a:graphicData>
        </a:graphic>
      </p:graphicFrame>
      <p:sp>
        <p:nvSpPr>
          <p:cNvPr id="187402" name="矩形 187401"/>
          <p:cNvSpPr/>
          <p:nvPr/>
        </p:nvSpPr>
        <p:spPr>
          <a:xfrm>
            <a:off x="1524000" y="2405063"/>
            <a:ext cx="9144000" cy="0"/>
          </a:xfrm>
          <a:prstGeom prst="rect">
            <a:avLst/>
          </a:prstGeom>
          <a:noFill/>
          <a:ln w="9525">
            <a:noFill/>
          </a:ln>
        </p:spPr>
        <p:txBody>
          <a:bodyPr/>
          <a:p>
            <a:endParaRPr lang="zh-CN" altLang="en-US"/>
          </a:p>
        </p:txBody>
      </p:sp>
      <p:graphicFrame>
        <p:nvGraphicFramePr>
          <p:cNvPr id="187401" name="对象 187400"/>
          <p:cNvGraphicFramePr/>
          <p:nvPr/>
        </p:nvGraphicFramePr>
        <p:xfrm>
          <a:off x="6248400" y="4343400"/>
          <a:ext cx="3714750" cy="1824038"/>
        </p:xfrm>
        <a:graphic>
          <a:graphicData uri="http://schemas.openxmlformats.org/presentationml/2006/ole">
            <mc:AlternateContent xmlns:mc="http://schemas.openxmlformats.org/markup-compatibility/2006">
              <mc:Choice xmlns:v="urn:schemas-microsoft-com:vml" Requires="v">
                <p:oleObj spid="_x0000_s3080" name="" r:id="rId3" imgW="5562600" imgH="2730500" progId="Visio.Drawing.11">
                  <p:embed/>
                </p:oleObj>
              </mc:Choice>
              <mc:Fallback>
                <p:oleObj name="" r:id="rId3" imgW="5562600" imgH="2730500" progId="Visio.Drawing.11">
                  <p:embed/>
                  <p:pic>
                    <p:nvPicPr>
                      <p:cNvPr id="0" name="图片 3079"/>
                      <p:cNvPicPr/>
                      <p:nvPr/>
                    </p:nvPicPr>
                    <p:blipFill>
                      <a:blip r:embed="rId4"/>
                      <a:stretch>
                        <a:fillRect/>
                      </a:stretch>
                    </p:blipFill>
                    <p:spPr>
                      <a:xfrm>
                        <a:off x="6248400" y="4343400"/>
                        <a:ext cx="3714750" cy="1824038"/>
                      </a:xfrm>
                      <a:prstGeom prst="rect">
                        <a:avLst/>
                      </a:prstGeom>
                      <a:noFill/>
                      <a:ln w="38100">
                        <a:noFill/>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Words>
  <Application>WPS 演示</Application>
  <PresentationFormat>宽屏</PresentationFormat>
  <Paragraphs>40</Paragraphs>
  <Slides>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5</vt:i4>
      </vt:variant>
    </vt:vector>
  </HeadingPairs>
  <TitlesOfParts>
    <vt:vector size="22"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Office 主题</vt:lpstr>
      <vt:lpstr>Visio.Drawing.11</vt:lpstr>
      <vt:lpstr>Visio.Drawing.11</vt:lpstr>
      <vt:lpstr>Visio.Drawing.11</vt:lpstr>
      <vt:lpstr>Visio.Drawing.11</vt:lpstr>
      <vt:lpstr>Visio.Drawing.11</vt:lpstr>
      <vt:lpstr>1.4  操作系统结构 </vt:lpstr>
      <vt:lpstr>1.4.1  单体结构</vt:lpstr>
      <vt:lpstr>1.4.2  模块化结构</vt:lpstr>
      <vt:lpstr>1.4.3  可扩展内核结构</vt:lpstr>
      <vt:lpstr>1.4.4  层次结构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3</cp:revision>
  <dcterms:created xsi:type="dcterms:W3CDTF">2020-10-15T09:16:17Z</dcterms:created>
  <dcterms:modified xsi:type="dcterms:W3CDTF">2020-10-15T09:16:17Z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