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3"/>
    <p:sldId id="281" r:id="rId4"/>
    <p:sldId id="282" r:id="rId5"/>
    <p:sldId id="283" r:id="rId6"/>
    <p:sldId id="284" r:id="rId7"/>
    <p:sldId id="285" r:id="rId8"/>
    <p:sldId id="286" r:id="rId9"/>
    <p:sldId id="287" r:id="rId10"/>
    <p:sldId id="288" r:id="rId11"/>
    <p:sldId id="28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9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9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标题 190465"/>
          <p:cNvSpPr>
            <a:spLocks noGrp="1"/>
          </p:cNvSpPr>
          <p:nvPr>
            <p:ph type="title"/>
          </p:nvPr>
        </p:nvSpPr>
        <p:spPr/>
        <p:txBody>
          <a:bodyPr anchor="b"/>
          <a:p>
            <a:r>
              <a:rPr lang="en-US" altLang="zh-CN" b="0" dirty="0"/>
              <a:t>1.5  </a:t>
            </a:r>
            <a:r>
              <a:rPr lang="zh-CN" altLang="en-US" b="0" dirty="0"/>
              <a:t>操作系统的特征</a:t>
            </a:r>
            <a:endParaRPr lang="zh-CN" altLang="en-US" b="0" dirty="0"/>
          </a:p>
        </p:txBody>
      </p:sp>
      <p:sp>
        <p:nvSpPr>
          <p:cNvPr id="190467" name="文本占位符 190466"/>
          <p:cNvSpPr>
            <a:spLocks noGrp="1"/>
          </p:cNvSpPr>
          <p:nvPr>
            <p:ph type="body" idx="1"/>
          </p:nvPr>
        </p:nvSpPr>
        <p:spPr>
          <a:xfrm>
            <a:off x="2133600" y="1600200"/>
            <a:ext cx="8153400" cy="4800600"/>
          </a:xfrm>
        </p:spPr>
        <p:txBody>
          <a:bodyPr/>
          <a:p>
            <a:pPr marL="609600" indent="-609600"/>
            <a:r>
              <a:rPr lang="zh-CN" altLang="en-US" sz="2600" dirty="0"/>
              <a:t>基本特征</a:t>
            </a:r>
            <a:endParaRPr lang="zh-CN" altLang="en-US" sz="2600" dirty="0"/>
          </a:p>
          <a:p>
            <a:pPr marL="990600" lvl="1" indent="-645795"/>
            <a:r>
              <a:rPr lang="zh-CN" altLang="en-US" sz="2200" dirty="0"/>
              <a:t>并发性</a:t>
            </a:r>
            <a:endParaRPr lang="zh-CN" altLang="en-US" sz="2200" dirty="0"/>
          </a:p>
          <a:p>
            <a:pPr marL="990600" lvl="1" indent="-645795"/>
            <a:r>
              <a:rPr lang="zh-CN" altLang="en-US" sz="2200" dirty="0"/>
              <a:t>共享性</a:t>
            </a:r>
            <a:endParaRPr lang="zh-CN" altLang="en-US" sz="2200" dirty="0"/>
          </a:p>
          <a:p>
            <a:pPr marL="990600" lvl="1" indent="-645795"/>
            <a:r>
              <a:rPr lang="zh-CN" altLang="en-US" sz="2200" dirty="0"/>
              <a:t>虚拟性</a:t>
            </a:r>
            <a:endParaRPr lang="zh-CN" altLang="en-US" sz="2200" dirty="0"/>
          </a:p>
          <a:p>
            <a:pPr marL="990600" lvl="1" indent="-645795"/>
            <a:r>
              <a:rPr lang="zh-CN" altLang="en-US" sz="2200" dirty="0"/>
              <a:t>异步性</a:t>
            </a:r>
            <a:endParaRPr lang="zh-CN" altLang="en-US" sz="2200" dirty="0"/>
          </a:p>
          <a:p>
            <a:pPr marL="609600" indent="-609600"/>
            <a:r>
              <a:rPr lang="zh-CN" altLang="en-US" sz="2600" dirty="0"/>
              <a:t>新特征</a:t>
            </a:r>
            <a:endParaRPr lang="zh-CN" altLang="en-US" sz="2600" dirty="0"/>
          </a:p>
          <a:p>
            <a:pPr marL="990600" lvl="1" indent="-645795"/>
            <a:r>
              <a:rPr lang="zh-CN" altLang="en-US" sz="2200" dirty="0"/>
              <a:t>微内核体系结构 </a:t>
            </a:r>
            <a:endParaRPr lang="zh-CN" altLang="en-US" sz="2200" dirty="0"/>
          </a:p>
          <a:p>
            <a:pPr marL="990600" lvl="1" indent="-645795"/>
            <a:r>
              <a:rPr lang="zh-CN" altLang="en-US" sz="2200" dirty="0"/>
              <a:t>多线程 </a:t>
            </a:r>
            <a:endParaRPr lang="zh-CN" altLang="en-US" sz="2200" dirty="0"/>
          </a:p>
          <a:p>
            <a:pPr marL="990600" lvl="1" indent="-645795"/>
            <a:r>
              <a:rPr lang="zh-CN" altLang="en-US" sz="2200" dirty="0"/>
              <a:t>对称多处理 </a:t>
            </a:r>
            <a:endParaRPr lang="zh-CN" altLang="en-US" sz="2200" dirty="0"/>
          </a:p>
          <a:p>
            <a:pPr marL="990600" lvl="1" indent="-645795"/>
            <a:r>
              <a:rPr lang="zh-CN" altLang="en-US" sz="2200" dirty="0"/>
              <a:t>分布式操作系统</a:t>
            </a:r>
            <a:endParaRPr lang="zh-CN" altLang="en-US" sz="2200" dirty="0"/>
          </a:p>
          <a:p>
            <a:pPr marL="990600" lvl="1" indent="-645795"/>
            <a:r>
              <a:rPr lang="zh-CN" altLang="en-US" sz="2200" dirty="0"/>
              <a:t>面向对象设计 </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标题 199681"/>
          <p:cNvSpPr>
            <a:spLocks noGrp="1"/>
          </p:cNvSpPr>
          <p:nvPr>
            <p:ph type="title"/>
          </p:nvPr>
        </p:nvSpPr>
        <p:spPr/>
        <p:txBody>
          <a:bodyPr anchor="b"/>
          <a:p>
            <a:r>
              <a:rPr lang="en-US" altLang="zh-CN" b="0" dirty="0"/>
              <a:t>1.5.2  </a:t>
            </a:r>
            <a:r>
              <a:rPr lang="zh-CN" altLang="en-US" b="0" dirty="0"/>
              <a:t>操作系统的新特征</a:t>
            </a:r>
            <a:endParaRPr lang="zh-CN" altLang="en-US" b="0" dirty="0"/>
          </a:p>
        </p:txBody>
      </p:sp>
      <p:sp>
        <p:nvSpPr>
          <p:cNvPr id="199683" name="文本占位符 199682"/>
          <p:cNvSpPr>
            <a:spLocks noGrp="1"/>
          </p:cNvSpPr>
          <p:nvPr>
            <p:ph type="body" idx="1"/>
          </p:nvPr>
        </p:nvSpPr>
        <p:spPr>
          <a:xfrm>
            <a:off x="2133600" y="1600200"/>
            <a:ext cx="8153400" cy="4800600"/>
          </a:xfrm>
        </p:spPr>
        <p:txBody>
          <a:bodyPr/>
          <a:p>
            <a:pPr marL="609600" indent="-609600"/>
            <a:r>
              <a:rPr lang="zh-CN" altLang="en-US" dirty="0"/>
              <a:t>面向对象设计  </a:t>
            </a:r>
            <a:endParaRPr lang="zh-CN" altLang="en-US" dirty="0"/>
          </a:p>
          <a:p>
            <a:pPr marL="990600" lvl="1" indent="-645795"/>
            <a:r>
              <a:rPr lang="zh-CN" altLang="en-US" dirty="0"/>
              <a:t>操作系统设计中的一个变革是使用面向对象技术。</a:t>
            </a:r>
            <a:endParaRPr lang="zh-CN" altLang="en-US" dirty="0"/>
          </a:p>
          <a:p>
            <a:pPr marL="990600" lvl="1" indent="-645795"/>
            <a:r>
              <a:rPr lang="zh-CN" altLang="en-US" dirty="0"/>
              <a:t>面向对象设计（</a:t>
            </a:r>
            <a:r>
              <a:rPr lang="en-US" altLang="zh-CN" dirty="0"/>
              <a:t>object-oriented design</a:t>
            </a:r>
            <a:r>
              <a:rPr lang="zh-CN" altLang="en-US" dirty="0"/>
              <a:t>）的原理用于给小内核增加模块化的扩展上，简化了进程间资源和数据的共享，便于保护资源免受未经授权的访问。 </a:t>
            </a:r>
            <a:endParaRPr lang="zh-CN" altLang="en-US" dirty="0"/>
          </a:p>
          <a:p>
            <a:pPr marL="990600" lvl="1" indent="-645795"/>
            <a:r>
              <a:rPr lang="zh-CN" altLang="en-US" dirty="0"/>
              <a:t>在操作系一级，基于对象的结构是程序员可以定制操作系统，而不会破坏系统的完整性。</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标题 191489"/>
          <p:cNvSpPr>
            <a:spLocks noGrp="1"/>
          </p:cNvSpPr>
          <p:nvPr>
            <p:ph type="title"/>
          </p:nvPr>
        </p:nvSpPr>
        <p:spPr/>
        <p:txBody>
          <a:bodyPr anchor="b"/>
          <a:p>
            <a:r>
              <a:rPr lang="en-US" altLang="zh-CN" b="0" dirty="0"/>
              <a:t>1.5.1 </a:t>
            </a:r>
            <a:r>
              <a:rPr lang="zh-CN" altLang="en-US" b="0" dirty="0"/>
              <a:t>操作系统的基本特征</a:t>
            </a:r>
            <a:endParaRPr lang="zh-CN" altLang="en-US" b="0" dirty="0"/>
          </a:p>
        </p:txBody>
      </p:sp>
      <p:sp>
        <p:nvSpPr>
          <p:cNvPr id="191491" name="文本占位符 191490"/>
          <p:cNvSpPr>
            <a:spLocks noGrp="1"/>
          </p:cNvSpPr>
          <p:nvPr>
            <p:ph type="body" idx="1"/>
          </p:nvPr>
        </p:nvSpPr>
        <p:spPr>
          <a:xfrm>
            <a:off x="2133600" y="1600200"/>
            <a:ext cx="8153400" cy="4800600"/>
          </a:xfrm>
        </p:spPr>
        <p:txBody>
          <a:bodyPr/>
          <a:p>
            <a:pPr marL="609600" indent="-609600">
              <a:lnSpc>
                <a:spcPct val="90000"/>
              </a:lnSpc>
            </a:pPr>
            <a:r>
              <a:rPr lang="zh-CN" altLang="en-US" dirty="0"/>
              <a:t>并发性</a:t>
            </a:r>
            <a:endParaRPr lang="zh-CN" altLang="en-US" dirty="0"/>
          </a:p>
          <a:p>
            <a:pPr marL="990600" lvl="1" indent="-645795">
              <a:lnSpc>
                <a:spcPct val="90000"/>
              </a:lnSpc>
            </a:pPr>
            <a:r>
              <a:rPr lang="zh-CN" altLang="en-US" dirty="0"/>
              <a:t>并发是操作系统的第一个重要特征。</a:t>
            </a:r>
            <a:endParaRPr lang="zh-CN" altLang="en-US" dirty="0"/>
          </a:p>
          <a:p>
            <a:pPr marL="990600" lvl="1" indent="-645795">
              <a:lnSpc>
                <a:spcPct val="90000"/>
              </a:lnSpc>
            </a:pPr>
            <a:r>
              <a:rPr lang="zh-CN" altLang="en-US" dirty="0"/>
              <a:t>所谓并发是指在一段时间内有多道程序同时在计算机内运行，这样的系统称之为并发系统（</a:t>
            </a:r>
            <a:r>
              <a:rPr lang="en-US" altLang="zh-CN" dirty="0"/>
              <a:t>concurrent system</a:t>
            </a:r>
            <a:r>
              <a:rPr lang="zh-CN" altLang="en-US" dirty="0"/>
              <a:t>）。</a:t>
            </a:r>
            <a:endParaRPr lang="zh-CN" altLang="en-US" dirty="0"/>
          </a:p>
          <a:p>
            <a:pPr marL="990600" lvl="1" indent="-645795">
              <a:lnSpc>
                <a:spcPct val="90000"/>
              </a:lnSpc>
            </a:pPr>
            <a:r>
              <a:rPr lang="zh-CN" altLang="en-US" dirty="0"/>
              <a:t>操作系统是并发系统的管理机构，其本身也是并发执行的，是与用户程序以及其它用户态程序一起并发执行的。程序的并发执行带来了许多程序串行执行时所没有的新问题，如中断、死锁等，这便导致了操作系统的复杂化。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标题 192513"/>
          <p:cNvSpPr>
            <a:spLocks noGrp="1"/>
          </p:cNvSpPr>
          <p:nvPr>
            <p:ph type="title"/>
          </p:nvPr>
        </p:nvSpPr>
        <p:spPr/>
        <p:txBody>
          <a:bodyPr anchor="b"/>
          <a:p>
            <a:r>
              <a:rPr lang="en-US" altLang="zh-CN" b="0" dirty="0"/>
              <a:t>1.5.1 </a:t>
            </a:r>
            <a:r>
              <a:rPr lang="zh-CN" altLang="en-US" b="0" dirty="0"/>
              <a:t>操作系统的基本特征</a:t>
            </a:r>
            <a:endParaRPr lang="zh-CN" altLang="en-US" b="0" dirty="0"/>
          </a:p>
        </p:txBody>
      </p:sp>
      <p:sp>
        <p:nvSpPr>
          <p:cNvPr id="192515" name="文本占位符 192514"/>
          <p:cNvSpPr>
            <a:spLocks noGrp="1"/>
          </p:cNvSpPr>
          <p:nvPr>
            <p:ph type="body" idx="1"/>
          </p:nvPr>
        </p:nvSpPr>
        <p:spPr>
          <a:xfrm>
            <a:off x="2133600" y="1600200"/>
            <a:ext cx="8153400" cy="4800600"/>
          </a:xfrm>
        </p:spPr>
        <p:txBody>
          <a:bodyPr/>
          <a:p>
            <a:pPr marL="609600" indent="-609600"/>
            <a:r>
              <a:rPr lang="zh-CN" altLang="en-US" sz="2600" dirty="0"/>
              <a:t>共享性 </a:t>
            </a:r>
            <a:endParaRPr lang="zh-CN" altLang="en-US" sz="2600" dirty="0"/>
          </a:p>
          <a:p>
            <a:pPr marL="990600" lvl="1" indent="-645795"/>
            <a:r>
              <a:rPr lang="zh-CN" altLang="en-US" sz="2200" dirty="0"/>
              <a:t>操作系统作为多道程序系统规定管理机构，同时也是系统资源的管理者，同样具有共享性。 </a:t>
            </a:r>
            <a:endParaRPr lang="zh-CN" altLang="en-US" sz="2200" dirty="0"/>
          </a:p>
          <a:p>
            <a:pPr marL="990600" lvl="1" indent="-645795"/>
            <a:r>
              <a:rPr lang="zh-CN" altLang="en-US" sz="2200" dirty="0"/>
              <a:t> 计算机系统中的资源共享有两种类型：互斥共享和“同时”共享。 </a:t>
            </a:r>
            <a:endParaRPr lang="zh-CN" altLang="en-US" sz="2200" dirty="0"/>
          </a:p>
          <a:p>
            <a:pPr marL="1371600" lvl="2" indent="-677545"/>
            <a:r>
              <a:rPr lang="zh-CN" altLang="en-US" sz="2100" dirty="0"/>
              <a:t>互斥共享是指该类资源的分配必须以作业（或进程）为单位，在一个作业（或进程）没有运行完之前，另一个作业（或进程）不得使用该类资源，这就是互斥共享。</a:t>
            </a:r>
            <a:endParaRPr lang="zh-CN" altLang="en-US" sz="2100" dirty="0"/>
          </a:p>
          <a:p>
            <a:pPr marL="1371600" lvl="2" indent="-677545"/>
            <a:r>
              <a:rPr lang="zh-CN" altLang="en-US" sz="2100" dirty="0"/>
              <a:t>“同时”共享是指多个作业（或进程）可“同时”使用该类资源，这里的“同时”和并发性中的“同时”有着相同的含义，是指多个作业（或进程）都已开始使用该类资源且都未使用完毕，而在某一具体时刻，只有一个作业（或进程）在真正使用该类资源。  </a:t>
            </a:r>
            <a:endParaRPr lang="zh-CN" altLang="en-US" sz="21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标题 193537"/>
          <p:cNvSpPr>
            <a:spLocks noGrp="1"/>
          </p:cNvSpPr>
          <p:nvPr>
            <p:ph type="title"/>
          </p:nvPr>
        </p:nvSpPr>
        <p:spPr/>
        <p:txBody>
          <a:bodyPr anchor="b"/>
          <a:p>
            <a:r>
              <a:rPr lang="en-US" altLang="zh-CN" b="0" dirty="0"/>
              <a:t>1.5.1 </a:t>
            </a:r>
            <a:r>
              <a:rPr lang="zh-CN" altLang="en-US" b="0" dirty="0"/>
              <a:t>操作系统的基本特征</a:t>
            </a:r>
            <a:endParaRPr lang="zh-CN" altLang="en-US" b="0" dirty="0"/>
          </a:p>
        </p:txBody>
      </p:sp>
      <p:sp>
        <p:nvSpPr>
          <p:cNvPr id="193539" name="文本占位符 193538"/>
          <p:cNvSpPr>
            <a:spLocks noGrp="1"/>
          </p:cNvSpPr>
          <p:nvPr>
            <p:ph type="body" idx="1"/>
          </p:nvPr>
        </p:nvSpPr>
        <p:spPr>
          <a:xfrm>
            <a:off x="2133600" y="1600200"/>
            <a:ext cx="8153400" cy="4800600"/>
          </a:xfrm>
        </p:spPr>
        <p:txBody>
          <a:bodyPr/>
          <a:p>
            <a:pPr marL="609600" indent="-609600"/>
            <a:r>
              <a:rPr lang="zh-CN" altLang="en-US" dirty="0"/>
              <a:t>虚拟性 </a:t>
            </a:r>
            <a:endParaRPr lang="zh-CN" altLang="en-US" dirty="0"/>
          </a:p>
          <a:p>
            <a:pPr marL="990600" lvl="1" indent="-645795"/>
            <a:r>
              <a:rPr lang="zh-CN" altLang="en-US" dirty="0"/>
              <a:t>操作系统的虚拟性是指操作系统使用某种技术，将物理上的一个资源或设备变成逻辑上的多个资源或设备。</a:t>
            </a:r>
            <a:endParaRPr lang="zh-CN" altLang="en-US" dirty="0"/>
          </a:p>
          <a:p>
            <a:pPr marL="990600" lvl="1" indent="-645795"/>
            <a:r>
              <a:rPr lang="zh-CN" altLang="en-US" dirty="0"/>
              <a:t>虚拟出来的东西不过是用户的“错觉”，并不是客观存在的东西。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标题 194561"/>
          <p:cNvSpPr>
            <a:spLocks noGrp="1"/>
          </p:cNvSpPr>
          <p:nvPr>
            <p:ph type="title"/>
          </p:nvPr>
        </p:nvSpPr>
        <p:spPr/>
        <p:txBody>
          <a:bodyPr anchor="b"/>
          <a:p>
            <a:r>
              <a:rPr lang="en-US" altLang="zh-CN" b="0" dirty="0"/>
              <a:t>1.5.1 </a:t>
            </a:r>
            <a:r>
              <a:rPr lang="zh-CN" altLang="en-US" b="0" dirty="0"/>
              <a:t>操作系统的基本特征</a:t>
            </a:r>
            <a:endParaRPr lang="zh-CN" altLang="en-US" b="0" dirty="0"/>
          </a:p>
        </p:txBody>
      </p:sp>
      <p:sp>
        <p:nvSpPr>
          <p:cNvPr id="194563" name="文本占位符 194562"/>
          <p:cNvSpPr>
            <a:spLocks noGrp="1"/>
          </p:cNvSpPr>
          <p:nvPr>
            <p:ph type="body" idx="1"/>
          </p:nvPr>
        </p:nvSpPr>
        <p:spPr>
          <a:xfrm>
            <a:off x="2133600" y="1600200"/>
            <a:ext cx="8153400" cy="4800600"/>
          </a:xfrm>
        </p:spPr>
        <p:txBody>
          <a:bodyPr/>
          <a:p>
            <a:pPr marL="609600" indent="-609600"/>
            <a:r>
              <a:rPr lang="zh-CN" altLang="en-US" dirty="0"/>
              <a:t>异步性 </a:t>
            </a:r>
            <a:endParaRPr lang="zh-CN" altLang="en-US" dirty="0"/>
          </a:p>
          <a:p>
            <a:pPr marL="990600" lvl="1" indent="-645795"/>
            <a:r>
              <a:rPr lang="zh-CN" altLang="en-US" dirty="0"/>
              <a:t>操作系统的异步性又称之为不确定性，不是说操作系统本身的功能不确定，也不是说在操作系统控制下运行的用户程序的结果是不确定的，而是指在操作系统控制下的多个作业的执行顺序和每个作业的执行时间是不确定的，即进程是以人们不可预知的速度向前推进。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标题 195585"/>
          <p:cNvSpPr>
            <a:spLocks noGrp="1"/>
          </p:cNvSpPr>
          <p:nvPr>
            <p:ph type="title"/>
          </p:nvPr>
        </p:nvSpPr>
        <p:spPr/>
        <p:txBody>
          <a:bodyPr anchor="b"/>
          <a:p>
            <a:r>
              <a:rPr lang="en-US" altLang="zh-CN" b="0" dirty="0"/>
              <a:t>1.5.2  </a:t>
            </a:r>
            <a:r>
              <a:rPr lang="zh-CN" altLang="en-US" b="0" dirty="0"/>
              <a:t>操作系统的新特征</a:t>
            </a:r>
            <a:endParaRPr lang="zh-CN" altLang="en-US" b="0" dirty="0"/>
          </a:p>
        </p:txBody>
      </p:sp>
      <p:sp>
        <p:nvSpPr>
          <p:cNvPr id="195587" name="文本占位符 195586"/>
          <p:cNvSpPr>
            <a:spLocks noGrp="1"/>
          </p:cNvSpPr>
          <p:nvPr>
            <p:ph type="body" idx="1"/>
          </p:nvPr>
        </p:nvSpPr>
        <p:spPr>
          <a:xfrm>
            <a:off x="2133600" y="1600200"/>
            <a:ext cx="8153400" cy="4800600"/>
          </a:xfrm>
        </p:spPr>
        <p:txBody>
          <a:bodyPr/>
          <a:p>
            <a:pPr marL="609600" indent="-609600"/>
            <a:r>
              <a:rPr lang="zh-CN" altLang="en-US" sz="2600" dirty="0"/>
              <a:t>微内核体系结构 </a:t>
            </a:r>
            <a:endParaRPr lang="zh-CN" altLang="en-US" sz="2600" dirty="0"/>
          </a:p>
          <a:p>
            <a:pPr marL="990600" lvl="1" indent="-645795"/>
            <a:r>
              <a:rPr lang="zh-CN" altLang="en-US" sz="2200" dirty="0"/>
              <a:t>现代操作系统的一个趋势是尽可能将代码移到更高层次，而仅保留一个最小的内核，即微内核体系结构（</a:t>
            </a:r>
            <a:r>
              <a:rPr lang="en-US" altLang="zh-CN" sz="2200" dirty="0"/>
              <a:t>microkernel architecture</a:t>
            </a:r>
            <a:r>
              <a:rPr lang="zh-CN" altLang="en-US" sz="2200" dirty="0"/>
              <a:t>）。 </a:t>
            </a:r>
            <a:endParaRPr lang="zh-CN" altLang="en-US" sz="2200" dirty="0"/>
          </a:p>
          <a:p>
            <a:pPr marL="990600" lvl="1" indent="-645795"/>
            <a:r>
              <a:rPr lang="zh-CN" altLang="en-US" sz="2200" dirty="0"/>
              <a:t>在该体系结构下，只给内核分配一些最基本的功能，包括地址空间、进程间通信和最基本的调度，而其它操作系统的功能都由运行在用户态下且与其它应用程序类似的进程提供，这些进程可以根据特定的应用和环境需求进行定制，有时也称这些进程为服务器。 </a:t>
            </a:r>
            <a:endParaRPr lang="zh-CN" altLang="en-US" sz="2200" dirty="0"/>
          </a:p>
          <a:p>
            <a:pPr marL="990600" lvl="1" indent="-645795"/>
            <a:r>
              <a:rPr lang="zh-CN" altLang="en-US" sz="2200" dirty="0"/>
              <a:t>该方法的最大优点就是可以使系统结构的设计更加简单、灵活，由于微内核可以以相同的方式与本地和远程的服务进程交互，也使得分布式系统的构造更为方便。 </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标题 196609"/>
          <p:cNvSpPr>
            <a:spLocks noGrp="1"/>
          </p:cNvSpPr>
          <p:nvPr>
            <p:ph type="title"/>
          </p:nvPr>
        </p:nvSpPr>
        <p:spPr/>
        <p:txBody>
          <a:bodyPr anchor="b"/>
          <a:p>
            <a:r>
              <a:rPr lang="en-US" altLang="zh-CN" b="0" dirty="0"/>
              <a:t>1.5.2  </a:t>
            </a:r>
            <a:r>
              <a:rPr lang="zh-CN" altLang="en-US" b="0" dirty="0"/>
              <a:t>操作系统的新特征</a:t>
            </a:r>
            <a:endParaRPr lang="zh-CN" altLang="en-US" b="0" dirty="0"/>
          </a:p>
        </p:txBody>
      </p:sp>
      <p:sp>
        <p:nvSpPr>
          <p:cNvPr id="196611" name="文本占位符 196610"/>
          <p:cNvSpPr>
            <a:spLocks noGrp="1"/>
          </p:cNvSpPr>
          <p:nvPr>
            <p:ph type="body" idx="1"/>
          </p:nvPr>
        </p:nvSpPr>
        <p:spPr>
          <a:xfrm>
            <a:off x="2133600" y="1600200"/>
            <a:ext cx="8153400" cy="4800600"/>
          </a:xfrm>
        </p:spPr>
        <p:txBody>
          <a:bodyPr/>
          <a:p>
            <a:pPr marL="609600" indent="-609600"/>
            <a:r>
              <a:rPr lang="zh-CN" altLang="en-US" dirty="0"/>
              <a:t>多线程 </a:t>
            </a:r>
            <a:endParaRPr lang="zh-CN" altLang="en-US" dirty="0"/>
          </a:p>
          <a:p>
            <a:pPr marL="990600" lvl="1" indent="-645795"/>
            <a:r>
              <a:rPr lang="zh-CN" altLang="en-US" dirty="0"/>
              <a:t>多线程（</a:t>
            </a:r>
            <a:r>
              <a:rPr lang="en-US" altLang="zh-CN" dirty="0"/>
              <a:t>multithreading</a:t>
            </a:r>
            <a:r>
              <a:rPr lang="zh-CN" altLang="en-US" dirty="0"/>
              <a:t>）技术是指把执行一个应用程序的进程划分成可以同时运行的多个线程。 </a:t>
            </a:r>
            <a:endParaRPr lang="zh-CN" altLang="en-US" dirty="0"/>
          </a:p>
          <a:p>
            <a:pPr marL="990600" lvl="1" indent="-645795"/>
            <a:r>
              <a:rPr lang="zh-CN" altLang="en-US" dirty="0"/>
              <a:t>在同一个进程中运行多个线程，在线程间来回切换所花费的系统开销要比在不同进程间进行切换的开销少。 </a:t>
            </a:r>
            <a:endParaRPr lang="zh-CN" altLang="en-US" dirty="0"/>
          </a:p>
          <a:p>
            <a:pPr marL="990600" lvl="1" indent="-645795"/>
            <a:r>
              <a:rPr lang="zh-CN" altLang="en-US" dirty="0"/>
              <a:t>操作系统的多线程是指操作系统具有在一个进程中执行多个线程的能力。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标题 197633"/>
          <p:cNvSpPr>
            <a:spLocks noGrp="1"/>
          </p:cNvSpPr>
          <p:nvPr>
            <p:ph type="title"/>
          </p:nvPr>
        </p:nvSpPr>
        <p:spPr/>
        <p:txBody>
          <a:bodyPr anchor="b"/>
          <a:p>
            <a:r>
              <a:rPr lang="en-US" altLang="zh-CN" b="0" dirty="0"/>
              <a:t>1.5.2  </a:t>
            </a:r>
            <a:r>
              <a:rPr lang="zh-CN" altLang="en-US" b="0" dirty="0"/>
              <a:t>操作系统的新特征</a:t>
            </a:r>
            <a:endParaRPr lang="zh-CN" altLang="en-US" b="0" dirty="0"/>
          </a:p>
        </p:txBody>
      </p:sp>
      <p:sp>
        <p:nvSpPr>
          <p:cNvPr id="197635" name="文本占位符 197634"/>
          <p:cNvSpPr>
            <a:spLocks noGrp="1"/>
          </p:cNvSpPr>
          <p:nvPr>
            <p:ph type="body" idx="1"/>
          </p:nvPr>
        </p:nvSpPr>
        <p:spPr>
          <a:xfrm>
            <a:off x="2133600" y="1600200"/>
            <a:ext cx="8153400" cy="4800600"/>
          </a:xfrm>
        </p:spPr>
        <p:txBody>
          <a:bodyPr/>
          <a:p>
            <a:pPr marL="609600" indent="-609600"/>
            <a:r>
              <a:rPr lang="zh-CN" altLang="en-US" dirty="0"/>
              <a:t>对称多处理 </a:t>
            </a:r>
            <a:endParaRPr lang="zh-CN" altLang="en-US" dirty="0"/>
          </a:p>
          <a:p>
            <a:pPr marL="990600" lvl="1" indent="-645795"/>
            <a:r>
              <a:rPr lang="zh-CN" altLang="en-US" dirty="0"/>
              <a:t>对称多处理不仅指计算机硬件体系结构，而且也反映了该硬件体系结构下的操作系统行为，它要求操作系统可以调度进程或线程到所有的处理器上运行，这使得它比单处理器结构具有更多的潜在优势。</a:t>
            </a:r>
            <a:endParaRPr lang="zh-CN" altLang="en-US" dirty="0"/>
          </a:p>
          <a:p>
            <a:pPr marL="990600" lvl="1" indent="-645795"/>
            <a:r>
              <a:rPr lang="zh-CN" altLang="en-US" dirty="0"/>
              <a:t>对称多处理还经常和多线程放在一起讨论，但它们是两个独立的概念。</a:t>
            </a:r>
            <a:endParaRPr lang="zh-CN" altLang="en-US" dirty="0"/>
          </a:p>
          <a:p>
            <a:pPr marL="990600" lvl="1" indent="-645795"/>
            <a:r>
              <a:rPr lang="zh-CN" altLang="en-US" dirty="0"/>
              <a:t>对称多处理技术一个很有吸引力的特征是：多处理器的存在对用户是透明的。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标题 198657"/>
          <p:cNvSpPr>
            <a:spLocks noGrp="1"/>
          </p:cNvSpPr>
          <p:nvPr>
            <p:ph type="title"/>
          </p:nvPr>
        </p:nvSpPr>
        <p:spPr/>
        <p:txBody>
          <a:bodyPr anchor="b"/>
          <a:p>
            <a:r>
              <a:rPr lang="en-US" altLang="zh-CN" b="0" dirty="0"/>
              <a:t>1.5.2  </a:t>
            </a:r>
            <a:r>
              <a:rPr lang="zh-CN" altLang="en-US" b="0" dirty="0"/>
              <a:t>操作系统的新特征</a:t>
            </a:r>
            <a:endParaRPr lang="zh-CN" altLang="en-US" b="0" dirty="0"/>
          </a:p>
        </p:txBody>
      </p:sp>
      <p:sp>
        <p:nvSpPr>
          <p:cNvPr id="198659" name="文本占位符 198658"/>
          <p:cNvSpPr>
            <a:spLocks noGrp="1"/>
          </p:cNvSpPr>
          <p:nvPr>
            <p:ph type="body" idx="1"/>
          </p:nvPr>
        </p:nvSpPr>
        <p:spPr>
          <a:xfrm>
            <a:off x="2133600" y="1600200"/>
            <a:ext cx="8153400" cy="4800600"/>
          </a:xfrm>
        </p:spPr>
        <p:txBody>
          <a:bodyPr/>
          <a:p>
            <a:pPr marL="609600" indent="-609600"/>
            <a:r>
              <a:rPr lang="zh-CN" altLang="en-US" dirty="0"/>
              <a:t>分布式操作系统 </a:t>
            </a:r>
            <a:endParaRPr lang="zh-CN" altLang="en-US" dirty="0"/>
          </a:p>
          <a:p>
            <a:pPr marL="990600" lvl="1" indent="-645795"/>
            <a:r>
              <a:rPr lang="zh-CN" altLang="en-US" dirty="0"/>
              <a:t>分布式操作系统（</a:t>
            </a:r>
            <a:r>
              <a:rPr lang="en-US" altLang="zh-CN" dirty="0"/>
              <a:t>distributed operating system</a:t>
            </a:r>
            <a:r>
              <a:rPr lang="zh-CN" altLang="en-US" dirty="0"/>
              <a:t>）是支持分布式处理的软件系统，是在由通信网络互联的多处理机体系结构上执行任务的系统。它使得用户在使用分布在网络中的共享资源的时，就像使用常规的集中式操作系统中的一样，用户可以透明的访问这些资源。分布式操作系统要依赖一个通信体系结构来实现基本的通信功能。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1736</Words>
  <Application>WPS 演示</Application>
  <PresentationFormat>宽屏</PresentationFormat>
  <Paragraphs>93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Office 主题</vt:lpstr>
      <vt:lpstr>1.5  操作系统的特征</vt:lpstr>
      <vt:lpstr>1.5.1 操作系统的基本特征</vt:lpstr>
      <vt:lpstr>1.5.1 操作系统的基本特征</vt:lpstr>
      <vt:lpstr>1.5.1 操作系统的基本特征</vt:lpstr>
      <vt:lpstr>1.5.1 操作系统的基本特征</vt:lpstr>
      <vt:lpstr>1.5.2  操作系统的新特征</vt:lpstr>
      <vt:lpstr>1.5.2  操作系统的新特征</vt:lpstr>
      <vt:lpstr>1.5.2  操作系统的新特征</vt:lpstr>
      <vt:lpstr>1.5.2  操作系统的新特征</vt:lpstr>
      <vt:lpstr>1.5.2  操作系统的新特征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4</cp:revision>
  <dcterms:created xsi:type="dcterms:W3CDTF">2020-10-15T09:17:34Z</dcterms:created>
  <dcterms:modified xsi:type="dcterms:W3CDTF">2020-10-15T09:17:34Z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