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1" r:id="rId4"/>
    <p:sldId id="292" r:id="rId5"/>
    <p:sldId id="293" r:id="rId6"/>
    <p:sldId id="29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标题 2007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/>
              <a:t>1.6  </a:t>
            </a:r>
            <a:r>
              <a:rPr lang="zh-CN" altLang="en-US" b="0" dirty="0"/>
              <a:t>两大操作系统介绍</a:t>
            </a:r>
            <a:endParaRPr lang="zh-CN" altLang="en-US" b="0" dirty="0"/>
          </a:p>
        </p:txBody>
      </p:sp>
      <p:sp>
        <p:nvSpPr>
          <p:cNvPr id="200707" name="文本占位符 200706"/>
          <p:cNvSpPr>
            <a:spLocks noGrp="1"/>
          </p:cNvSpPr>
          <p:nvPr>
            <p:ph type="body" idx="1"/>
          </p:nvPr>
        </p:nvSpPr>
        <p:spPr>
          <a:xfrm>
            <a:off x="2133600" y="1371600"/>
            <a:ext cx="8153400" cy="5257800"/>
          </a:xfrm>
        </p:spPr>
        <p:txBody>
          <a:bodyPr/>
          <a:p>
            <a:pPr marL="609600" indent="-609600">
              <a:lnSpc>
                <a:spcPct val="90000"/>
              </a:lnSpc>
            </a:pPr>
            <a:r>
              <a:rPr lang="zh-CN" altLang="en-US" dirty="0"/>
              <a:t>目前，最为流行的两大桌面操作系统是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。</a:t>
            </a:r>
            <a:endParaRPr lang="zh-CN" altLang="en-US" dirty="0"/>
          </a:p>
          <a:p>
            <a:pPr marL="609600" indent="-609600">
              <a:lnSpc>
                <a:spcPct val="9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操作系统是微软公司制作和研发的一套桌面操作系统，它问世于</a:t>
            </a:r>
            <a:r>
              <a:rPr lang="en-US" altLang="zh-CN" dirty="0"/>
              <a:t>1985</a:t>
            </a:r>
            <a:r>
              <a:rPr lang="zh-CN" altLang="en-US" dirty="0"/>
              <a:t>年，起初仅仅是</a:t>
            </a:r>
            <a:r>
              <a:rPr lang="en-US" altLang="zh-CN" dirty="0"/>
              <a:t>MS-DOS</a:t>
            </a:r>
            <a:r>
              <a:rPr lang="zh-CN" altLang="en-US" dirty="0"/>
              <a:t>模拟环境，后续的系统版本由于微软不断的更新升级，不但易用，也慢慢的成为家家户户人们最喜爱的操作系统。</a:t>
            </a:r>
            <a:endParaRPr lang="zh-CN" altLang="en-US" dirty="0"/>
          </a:p>
          <a:p>
            <a:pPr marL="609600" indent="-609600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操作系统诞生于</a:t>
            </a:r>
            <a:r>
              <a:rPr lang="en-US" altLang="zh-CN" dirty="0"/>
              <a:t>1991 </a:t>
            </a:r>
            <a:r>
              <a:rPr lang="zh-CN" altLang="en-US" dirty="0"/>
              <a:t>年的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日（第一次正式向外公布的时间），该操作系统是一套免费使用和自由传播的类</a:t>
            </a:r>
            <a:r>
              <a:rPr lang="en-US" altLang="zh-CN" dirty="0"/>
              <a:t>Unix</a:t>
            </a:r>
            <a:r>
              <a:rPr lang="zh-CN" altLang="en-US" dirty="0"/>
              <a:t>操作系统，是一个基于</a:t>
            </a:r>
            <a:r>
              <a:rPr lang="en-US" altLang="zh-CN" dirty="0"/>
              <a:t>POSIX</a:t>
            </a:r>
            <a:r>
              <a:rPr lang="zh-CN" altLang="en-US" dirty="0"/>
              <a:t>和</a:t>
            </a:r>
            <a:r>
              <a:rPr lang="en-US" altLang="zh-CN" dirty="0"/>
              <a:t>UNIX</a:t>
            </a:r>
            <a:r>
              <a:rPr lang="zh-CN" altLang="en-US" dirty="0"/>
              <a:t>的多用户、多任务、支持多线程和多</a:t>
            </a:r>
            <a:r>
              <a:rPr lang="en-US" altLang="zh-CN" dirty="0"/>
              <a:t>CPU</a:t>
            </a:r>
            <a:r>
              <a:rPr lang="zh-CN" altLang="en-US" dirty="0"/>
              <a:t>的操作系统。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标题 2017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/>
              <a:t>1.6.1  Windows</a:t>
            </a:r>
            <a:r>
              <a:rPr lang="zh-CN" altLang="en-US" b="0" dirty="0"/>
              <a:t>操作系统</a:t>
            </a:r>
            <a:endParaRPr lang="zh-CN" altLang="en-US" b="0" dirty="0"/>
          </a:p>
        </p:txBody>
      </p:sp>
      <p:sp>
        <p:nvSpPr>
          <p:cNvPr id="201731" name="文本占位符 201730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8458200" cy="5257800"/>
          </a:xfrm>
        </p:spPr>
        <p:txBody>
          <a:bodyPr/>
          <a:p>
            <a:pPr marL="609600" indent="-609600">
              <a:lnSpc>
                <a:spcPct val="90000"/>
              </a:lnSpc>
            </a:pPr>
            <a:r>
              <a:rPr lang="zh-CN" altLang="en-US" sz="2600" dirty="0"/>
              <a:t>历史 </a:t>
            </a:r>
            <a:endParaRPr lang="zh-CN" altLang="en-US" sz="26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Microsoft</a:t>
            </a:r>
            <a:r>
              <a:rPr lang="zh-CN" altLang="en-US" sz="2200" dirty="0"/>
              <a:t>公司从</a:t>
            </a:r>
            <a:r>
              <a:rPr lang="en-US" altLang="zh-CN" sz="2200" dirty="0"/>
              <a:t>1983</a:t>
            </a:r>
            <a:r>
              <a:rPr lang="zh-CN" altLang="en-US" sz="2200" dirty="0"/>
              <a:t>年开始研制</a:t>
            </a:r>
            <a:r>
              <a:rPr lang="en-US" altLang="zh-CN" sz="2200" dirty="0"/>
              <a:t>Windows</a:t>
            </a:r>
            <a:r>
              <a:rPr lang="zh-CN" altLang="en-US" sz="2200" dirty="0"/>
              <a:t>系统，最初的研制目标是在</a:t>
            </a:r>
            <a:r>
              <a:rPr lang="en-US" altLang="zh-CN" sz="2200" dirty="0"/>
              <a:t>MS-DOS</a:t>
            </a:r>
            <a:r>
              <a:rPr lang="zh-CN" altLang="en-US" sz="2200" dirty="0"/>
              <a:t>的基础上提供一个多任务的图形用户界面。 </a:t>
            </a:r>
            <a:endParaRPr lang="zh-CN" altLang="en-US" sz="22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Windows 1.0</a:t>
            </a:r>
            <a:r>
              <a:rPr lang="zh-CN" altLang="en-US" sz="2200" dirty="0"/>
              <a:t>于</a:t>
            </a:r>
            <a:r>
              <a:rPr lang="en-US" altLang="zh-CN" sz="2200" dirty="0"/>
              <a:t>1985</a:t>
            </a:r>
            <a:r>
              <a:rPr lang="zh-CN" altLang="en-US" sz="2200" dirty="0"/>
              <a:t>年问世，它是一个具有图形用户界面的系统软件。 </a:t>
            </a:r>
            <a:endParaRPr lang="zh-CN" altLang="en-US" sz="22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1990</a:t>
            </a:r>
            <a:r>
              <a:rPr lang="zh-CN" altLang="en-US" sz="2200" dirty="0"/>
              <a:t>年推出</a:t>
            </a:r>
            <a:r>
              <a:rPr lang="en-US" altLang="zh-CN" sz="2200" dirty="0"/>
              <a:t>Windows 3.0</a:t>
            </a:r>
            <a:r>
              <a:rPr lang="zh-CN" altLang="en-US" sz="2200" dirty="0"/>
              <a:t>，这是一个重要的里程碑</a:t>
            </a:r>
            <a:r>
              <a:rPr lang="en-US" altLang="zh-CN" sz="2200" dirty="0"/>
              <a:t>,</a:t>
            </a:r>
            <a:r>
              <a:rPr lang="zh-CN" altLang="en-US" sz="2200" dirty="0"/>
              <a:t>它以压倒性的商业成功确定</a:t>
            </a:r>
            <a:r>
              <a:rPr lang="en-US" altLang="zh-CN" sz="2200" dirty="0"/>
              <a:t>Windows</a:t>
            </a:r>
            <a:r>
              <a:rPr lang="zh-CN" altLang="en-US" sz="2200" dirty="0"/>
              <a:t>系统在</a:t>
            </a:r>
            <a:r>
              <a:rPr lang="en-US" altLang="zh-CN" sz="2200" dirty="0"/>
              <a:t>PC</a:t>
            </a:r>
            <a:r>
              <a:rPr lang="zh-CN" altLang="en-US" sz="2200" dirty="0"/>
              <a:t>操作系统领域的垄断地位。 </a:t>
            </a:r>
            <a:endParaRPr lang="zh-CN" altLang="en-US" sz="22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1995</a:t>
            </a:r>
            <a:r>
              <a:rPr lang="zh-CN" altLang="en-US" sz="2200" dirty="0"/>
              <a:t>年，微软开始发售</a:t>
            </a:r>
            <a:r>
              <a:rPr lang="en-US" altLang="zh-CN" sz="2200" dirty="0"/>
              <a:t>32</a:t>
            </a:r>
            <a:r>
              <a:rPr lang="zh-CN" altLang="en-US" sz="2200" dirty="0"/>
              <a:t>位版本的操作系统</a:t>
            </a:r>
            <a:r>
              <a:rPr lang="en-US" altLang="zh-CN" sz="2200" dirty="0"/>
              <a:t>Windows 95</a:t>
            </a:r>
            <a:r>
              <a:rPr lang="zh-CN" altLang="en-US" sz="2200" dirty="0"/>
              <a:t>，它是一个基于</a:t>
            </a:r>
            <a:r>
              <a:rPr lang="en-US" altLang="zh-CN" sz="2200" dirty="0"/>
              <a:t>DOS</a:t>
            </a:r>
            <a:r>
              <a:rPr lang="zh-CN" altLang="en-US" sz="2200" dirty="0"/>
              <a:t>的混合</a:t>
            </a:r>
            <a:r>
              <a:rPr lang="en-US" altLang="zh-CN" sz="2200" dirty="0"/>
              <a:t>16</a:t>
            </a:r>
            <a:r>
              <a:rPr lang="zh-CN" altLang="en-US" sz="2200" dirty="0"/>
              <a:t>位</a:t>
            </a:r>
            <a:r>
              <a:rPr lang="en-US" altLang="zh-CN" sz="2200" dirty="0"/>
              <a:t>/32</a:t>
            </a:r>
            <a:r>
              <a:rPr lang="zh-CN" altLang="en-US" sz="2200" dirty="0"/>
              <a:t>位</a:t>
            </a:r>
            <a:r>
              <a:rPr lang="en-US" altLang="zh-CN" sz="2200" dirty="0"/>
              <a:t>Windows</a:t>
            </a:r>
            <a:r>
              <a:rPr lang="zh-CN" altLang="en-US" sz="2200" dirty="0"/>
              <a:t>系统。 </a:t>
            </a:r>
            <a:endParaRPr lang="zh-CN" altLang="en-US" sz="22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2001</a:t>
            </a:r>
            <a:r>
              <a:rPr lang="zh-CN" altLang="en-US" sz="2200" dirty="0"/>
              <a:t>年，</a:t>
            </a:r>
            <a:r>
              <a:rPr lang="en-US" altLang="zh-CN" sz="2200" dirty="0"/>
              <a:t>NT</a:t>
            </a:r>
            <a:r>
              <a:rPr lang="zh-CN" altLang="en-US" sz="2200" dirty="0"/>
              <a:t>的一个新桌面版本发布，即著名的</a:t>
            </a:r>
            <a:r>
              <a:rPr lang="en-US" altLang="zh-CN" sz="2200" dirty="0"/>
              <a:t>Windows XP</a:t>
            </a:r>
            <a:r>
              <a:rPr lang="zh-CN" altLang="en-US" sz="2200" dirty="0"/>
              <a:t>。 </a:t>
            </a:r>
            <a:endParaRPr lang="zh-CN" altLang="en-US" sz="2200" dirty="0"/>
          </a:p>
          <a:p>
            <a:pPr marL="990600" lvl="1" indent="-645795">
              <a:lnSpc>
                <a:spcPct val="90000"/>
              </a:lnSpc>
            </a:pPr>
            <a:r>
              <a:rPr lang="en-US" altLang="zh-CN" sz="2200" dirty="0"/>
              <a:t>Windows Azure</a:t>
            </a:r>
            <a:r>
              <a:rPr lang="zh-CN" altLang="en-US" sz="2200" dirty="0"/>
              <a:t>是微软正在开发的一个面向云计算的</a:t>
            </a:r>
            <a:r>
              <a:rPr lang="en-US" altLang="zh-CN" sz="2200" dirty="0"/>
              <a:t>NT</a:t>
            </a:r>
            <a:r>
              <a:rPr lang="zh-CN" altLang="en-US" sz="2200" dirty="0"/>
              <a:t>版本，包含了大量针对公有云和私有云需求的特性。 </a:t>
            </a:r>
            <a:endParaRPr lang="zh-CN" altLang="en-US" sz="22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标题 2027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/>
              <a:t>1.6.1  Windows</a:t>
            </a:r>
            <a:r>
              <a:rPr lang="zh-CN" altLang="en-US" b="0" dirty="0"/>
              <a:t>操作系统</a:t>
            </a:r>
            <a:endParaRPr lang="zh-CN" altLang="en-US" b="0" dirty="0"/>
          </a:p>
        </p:txBody>
      </p:sp>
      <p:sp>
        <p:nvSpPr>
          <p:cNvPr id="202755" name="文本占位符 202754"/>
          <p:cNvSpPr>
            <a:spLocks noGrp="1"/>
          </p:cNvSpPr>
          <p:nvPr>
            <p:ph type="body" idx="1"/>
          </p:nvPr>
        </p:nvSpPr>
        <p:spPr>
          <a:xfrm>
            <a:off x="1828800" y="1371600"/>
            <a:ext cx="8458200" cy="533400"/>
          </a:xfrm>
        </p:spPr>
        <p:txBody>
          <a:bodyPr/>
          <a:p>
            <a:pPr marL="609600" indent="-609600">
              <a:lnSpc>
                <a:spcPct val="90000"/>
              </a:lnSpc>
            </a:pPr>
            <a:r>
              <a:rPr lang="zh-CN" altLang="en-US" dirty="0"/>
              <a:t>体系结构  </a:t>
            </a:r>
            <a:endParaRPr lang="zh-CN" altLang="en-US" dirty="0"/>
          </a:p>
        </p:txBody>
      </p:sp>
      <p:sp>
        <p:nvSpPr>
          <p:cNvPr id="202757" name="矩形 202756"/>
          <p:cNvSpPr/>
          <p:nvPr/>
        </p:nvSpPr>
        <p:spPr>
          <a:xfrm>
            <a:off x="1524000" y="7572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2756" name="对象 202755"/>
          <p:cNvGraphicFramePr/>
          <p:nvPr/>
        </p:nvGraphicFramePr>
        <p:xfrm>
          <a:off x="3962400" y="1514475"/>
          <a:ext cx="481012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267700" imgH="9207500" progId="Visio.Drawing.11">
                  <p:embed/>
                </p:oleObj>
              </mc:Choice>
              <mc:Fallback>
                <p:oleObj name="" r:id="rId1" imgW="8267700" imgH="92075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1514475"/>
                        <a:ext cx="4810125" cy="534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标题 203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/>
              <a:t>1.6.2  Linux</a:t>
            </a:r>
            <a:r>
              <a:rPr lang="zh-CN" altLang="en-US" b="0" dirty="0"/>
              <a:t>操作系统系统</a:t>
            </a:r>
            <a:endParaRPr lang="zh-CN" altLang="en-US" b="0" dirty="0"/>
          </a:p>
        </p:txBody>
      </p:sp>
      <p:sp>
        <p:nvSpPr>
          <p:cNvPr id="203779" name="文本占位符 203778"/>
          <p:cNvSpPr>
            <a:spLocks noGrp="1"/>
          </p:cNvSpPr>
          <p:nvPr>
            <p:ph type="body" idx="1"/>
          </p:nvPr>
        </p:nvSpPr>
        <p:spPr>
          <a:xfrm>
            <a:off x="1919605" y="1966595"/>
            <a:ext cx="8077200" cy="3581400"/>
          </a:xfrm>
        </p:spPr>
        <p:txBody>
          <a:bodyPr>
            <a:normAutofit lnSpcReduction="20000"/>
          </a:bodyPr>
          <a:p>
            <a:pPr marL="609600" indent="-609600">
              <a:lnSpc>
                <a:spcPct val="90000"/>
              </a:lnSpc>
            </a:pPr>
            <a:r>
              <a:rPr lang="en-US" altLang="zh-CN" sz="2600" dirty="0"/>
              <a:t>Linux</a:t>
            </a:r>
            <a:r>
              <a:rPr lang="zh-CN" altLang="en-US" sz="2600" dirty="0"/>
              <a:t>操作系统开始于</a:t>
            </a:r>
            <a:r>
              <a:rPr lang="en-US" altLang="zh-CN" sz="2600" dirty="0"/>
              <a:t>IBM PC</a:t>
            </a:r>
            <a:r>
              <a:rPr lang="zh-CN" altLang="en-US" sz="2600" dirty="0"/>
              <a:t>（</a:t>
            </a:r>
            <a:r>
              <a:rPr lang="en-US" altLang="zh-CN" sz="2600" dirty="0"/>
              <a:t>Intel 80386</a:t>
            </a:r>
            <a:r>
              <a:rPr lang="zh-CN" altLang="en-US" sz="2600" dirty="0"/>
              <a:t>）结构的一个</a:t>
            </a:r>
            <a:r>
              <a:rPr lang="en-US" altLang="zh-CN" sz="2600" dirty="0"/>
              <a:t>UNIX</a:t>
            </a:r>
            <a:r>
              <a:rPr lang="zh-CN" altLang="en-US" sz="2600" dirty="0"/>
              <a:t>变体，最初版本是由芬兰的一名计算机科学专业的学生林纳斯</a:t>
            </a:r>
            <a:r>
              <a:rPr lang="en-US" altLang="zh-CN" sz="2600">
                <a:latin typeface="Arial" panose="020B0604020202090204" pitchFamily="34" charset="0"/>
              </a:rPr>
              <a:t>·</a:t>
            </a:r>
            <a:r>
              <a:rPr lang="zh-CN" altLang="en-US" sz="2600" dirty="0"/>
              <a:t>托瓦兹（</a:t>
            </a:r>
            <a:r>
              <a:rPr lang="en-US" altLang="zh-CN" sz="2600" err="1"/>
              <a:t>Linus Torvalds</a:t>
            </a:r>
            <a:r>
              <a:rPr lang="zh-CN" altLang="en-US" sz="2600" dirty="0"/>
              <a:t>）编写的。 </a:t>
            </a:r>
            <a:endParaRPr lang="zh-CN" altLang="en-US" sz="2600" dirty="0"/>
          </a:p>
          <a:p>
            <a:pPr marL="609600" indent="-609600">
              <a:lnSpc>
                <a:spcPct val="90000"/>
              </a:lnSpc>
            </a:pPr>
            <a:r>
              <a:rPr lang="en-US" altLang="zh-CN" sz="2600" dirty="0"/>
              <a:t>Linux</a:t>
            </a:r>
            <a:r>
              <a:rPr lang="zh-CN" altLang="en-US" sz="2600" dirty="0"/>
              <a:t>以成为具有全面功能的</a:t>
            </a:r>
            <a:r>
              <a:rPr lang="en-US" altLang="zh-CN" sz="2600" dirty="0"/>
              <a:t>UNIX</a:t>
            </a:r>
            <a:r>
              <a:rPr lang="zh-CN" altLang="en-US" sz="2600" dirty="0"/>
              <a:t>系统，可以在所有这些平台甚至更多的平台上运行，包括</a:t>
            </a:r>
            <a:r>
              <a:rPr lang="en-US" altLang="zh-CN" sz="2600" dirty="0"/>
              <a:t>Intel Pentium</a:t>
            </a:r>
            <a:r>
              <a:rPr lang="zh-CN" altLang="en-US" sz="2600" dirty="0"/>
              <a:t>、</a:t>
            </a:r>
            <a:r>
              <a:rPr lang="en-US" altLang="zh-CN" sz="2600" dirty="0"/>
              <a:t>Itanium</a:t>
            </a:r>
            <a:r>
              <a:rPr lang="zh-CN" altLang="en-US" sz="2600" dirty="0"/>
              <a:t>、</a:t>
            </a:r>
            <a:r>
              <a:rPr lang="en-US" altLang="zh-CN" sz="2600" dirty="0"/>
              <a:t>Motorola/IBM PowerPC</a:t>
            </a:r>
            <a:r>
              <a:rPr lang="zh-CN" altLang="en-US" sz="2600" dirty="0"/>
              <a:t>以及大量的移动设备。 </a:t>
            </a:r>
            <a:endParaRPr lang="zh-CN" altLang="en-US" sz="2600" dirty="0"/>
          </a:p>
          <a:p>
            <a:pPr marL="609600" indent="-609600">
              <a:lnSpc>
                <a:spcPct val="90000"/>
              </a:lnSpc>
            </a:pPr>
            <a:r>
              <a:rPr lang="en-US" altLang="zh-CN" sz="2600" dirty="0"/>
              <a:t>Linux</a:t>
            </a:r>
            <a:r>
              <a:rPr lang="zh-CN" altLang="en-US" sz="2600" dirty="0"/>
              <a:t>成功的关键在于，它是由自由软件基金会（</a:t>
            </a:r>
            <a:r>
              <a:rPr lang="en-US" altLang="zh-CN" sz="2600" dirty="0"/>
              <a:t>Free Software Foundation</a:t>
            </a:r>
            <a:r>
              <a:rPr lang="zh-CN" altLang="en-US" sz="2600" dirty="0"/>
              <a:t>，</a:t>
            </a:r>
            <a:r>
              <a:rPr lang="en-US" altLang="zh-CN" sz="2600" dirty="0"/>
              <a:t>FSF</a:t>
            </a:r>
            <a:r>
              <a:rPr lang="zh-CN" altLang="en-US" sz="2600" dirty="0"/>
              <a:t>）赞助的自由软件。 </a:t>
            </a:r>
            <a:endParaRPr lang="zh-CN" altLang="en-US" sz="2600" dirty="0"/>
          </a:p>
        </p:txBody>
      </p:sp>
      <p:sp>
        <p:nvSpPr>
          <p:cNvPr id="203780" name="矩形 203779"/>
          <p:cNvSpPr/>
          <p:nvPr/>
        </p:nvSpPr>
        <p:spPr>
          <a:xfrm>
            <a:off x="1524000" y="7572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标题 2048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0" dirty="0"/>
              <a:t>1.6.2  Linux</a:t>
            </a:r>
            <a:r>
              <a:rPr lang="zh-CN" altLang="en-US" b="0" dirty="0"/>
              <a:t>操作系统</a:t>
            </a:r>
            <a:endParaRPr lang="zh-CN" altLang="en-US" b="0" dirty="0"/>
          </a:p>
        </p:txBody>
      </p:sp>
      <p:sp>
        <p:nvSpPr>
          <p:cNvPr id="204803" name="文本占位符 204802"/>
          <p:cNvSpPr>
            <a:spLocks noGrp="1"/>
          </p:cNvSpPr>
          <p:nvPr>
            <p:ph type="body" idx="1"/>
          </p:nvPr>
        </p:nvSpPr>
        <p:spPr>
          <a:xfrm>
            <a:off x="2133600" y="1371600"/>
            <a:ext cx="8153400" cy="5257800"/>
          </a:xfrm>
        </p:spPr>
        <p:txBody>
          <a:bodyPr/>
          <a:p>
            <a:pPr marL="609600" indent="-609600"/>
            <a:r>
              <a:rPr lang="en-US" altLang="zh-CN" sz="2100" dirty="0"/>
              <a:t>Linux</a:t>
            </a:r>
            <a:r>
              <a:rPr lang="zh-CN" altLang="en-US" sz="2100" dirty="0"/>
              <a:t>的结构是一个模块的集合，这些模块可以通过命令自动地加载和卸载，这使得尽管</a:t>
            </a:r>
            <a:r>
              <a:rPr lang="en-US" altLang="zh-CN" sz="2100" dirty="0"/>
              <a:t>Linux</a:t>
            </a:r>
            <a:r>
              <a:rPr lang="zh-CN" altLang="en-US" sz="2100" dirty="0"/>
              <a:t>没有采用微内核的方法，但仍然具有很多该方法的优点。 </a:t>
            </a:r>
            <a:endParaRPr lang="zh-CN" altLang="en-US" sz="2100" dirty="0"/>
          </a:p>
        </p:txBody>
      </p:sp>
      <p:sp>
        <p:nvSpPr>
          <p:cNvPr id="204805" name="矩形 204804"/>
          <p:cNvSpPr/>
          <p:nvPr/>
        </p:nvSpPr>
        <p:spPr>
          <a:xfrm>
            <a:off x="1524000" y="1571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04804" name="对象 204803"/>
          <p:cNvGraphicFramePr/>
          <p:nvPr/>
        </p:nvGraphicFramePr>
        <p:xfrm>
          <a:off x="2895600" y="2500313"/>
          <a:ext cx="6191250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9550400" imgH="6718300" progId="Visio.Drawing.11">
                  <p:embed/>
                </p:oleObj>
              </mc:Choice>
              <mc:Fallback>
                <p:oleObj name="" r:id="rId1" imgW="9550400" imgH="67183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00313"/>
                        <a:ext cx="6191250" cy="435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Visio.Drawing.11</vt:lpstr>
      <vt:lpstr>Visio.Drawing.11</vt:lpstr>
      <vt:lpstr>1.6  两大操作系统介绍</vt:lpstr>
      <vt:lpstr>1.6.1  Windows操作系统</vt:lpstr>
      <vt:lpstr>1.6.1  Windows操作系统</vt:lpstr>
      <vt:lpstr>1.6.2  Linux操作系统系统</vt:lpstr>
      <vt:lpstr>1.6.2  Linux操作系统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5</cp:revision>
  <dcterms:created xsi:type="dcterms:W3CDTF">2020-10-15T09:18:56Z</dcterms:created>
  <dcterms:modified xsi:type="dcterms:W3CDTF">2020-10-15T09:18:56Z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