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641" r:id="rId3"/>
    <p:sldId id="642" r:id="rId4"/>
    <p:sldId id="643" r:id="rId5"/>
    <p:sldId id="644" r:id="rId6"/>
    <p:sldId id="645" r:id="rId7"/>
    <p:sldId id="646" r:id="rId8"/>
    <p:sldId id="647" r:id="rId9"/>
    <p:sldId id="648" r:id="rId1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Calibri" charset="0"/>
              <a:ea typeface="宋体" pitchFamily="2" charset="-122"/>
            </a:endParaRPr>
          </a:p>
        </p:txBody>
      </p:sp>
      <p:sp>
        <p:nvSpPr>
          <p:cNvPr id="6" name="页脚占位符 5"/>
          <p:cNvSpPr>
            <a:spLocks noGrp="1"/>
          </p:cNvSpPr>
          <p:nvPr>
            <p:ph type="ftr" sz="quarter" idx="11"/>
          </p:nvPr>
        </p:nvSpPr>
        <p:spPr/>
        <p:txBody>
          <a:bodyPr/>
          <a:lstStyle/>
          <a:p>
            <a:pPr lvl="0"/>
            <a:endParaRPr lang="en-US" altLang="zh-CN">
              <a:ea typeface="宋体"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idx="4294967295"/>
          </p:nvPr>
        </p:nvSpPr>
        <p:spPr/>
        <p:txBody>
          <a:bodyPr vert="horz" wrap="square" lIns="91440" tIns="45720" rIns="91440" bIns="45720" anchor="ctr"/>
          <a:p>
            <a:r>
              <a:rPr lang="en-US" altLang="zh-CN"/>
              <a:t>10.1  </a:t>
            </a:r>
            <a:r>
              <a:rPr lang="zh-CN" altLang="en-US" dirty="0"/>
              <a:t>计算机安全概述</a:t>
            </a:r>
            <a:endParaRPr lang="zh-CN" altLang="en-US" dirty="0"/>
          </a:p>
        </p:txBody>
      </p:sp>
      <p:sp>
        <p:nvSpPr>
          <p:cNvPr id="14339" name="矩形 1"/>
          <p:cNvSpPr/>
          <p:nvPr/>
        </p:nvSpPr>
        <p:spPr>
          <a:xfrm>
            <a:off x="2424113" y="2274888"/>
            <a:ext cx="7343775" cy="2676525"/>
          </a:xfrm>
          <a:prstGeom prst="rect">
            <a:avLst/>
          </a:prstGeom>
          <a:noFill/>
          <a:ln w="9525">
            <a:noFill/>
          </a:ln>
        </p:spPr>
        <p:txBody>
          <a:bodyPr>
            <a:spAutoFit/>
          </a:bodyPr>
          <a:p>
            <a:r>
              <a:rPr lang="en-US" altLang="zh-CN" sz="2400" i="0">
                <a:latin typeface="Arial" panose="020B0604020202090204" pitchFamily="34" charset="0"/>
              </a:rPr>
              <a:t>       </a:t>
            </a:r>
            <a:r>
              <a:rPr lang="zh-CN" altLang="zh-CN" sz="2400" i="0" dirty="0">
                <a:latin typeface="Arial" panose="020B0604020202090204" pitchFamily="34" charset="0"/>
              </a:rPr>
              <a:t>计算机安全是计算机与网络领域的信息安全的一个分支，其研究目的是改善计算机系统及其应用中的不可靠因素，以保证计算机正常安全地运行。从计算机安全所包含的主要内容来看，应包括实体安全、软件安全、运行安全、网络安全和信息安全等方面；从计算机本身的结构层次划分，则包括物理安全、逻辑安全和安全服务三方面。</a:t>
            </a:r>
            <a:endParaRPr lang="zh-CN" altLang="zh-CN"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idx="4294967295"/>
          </p:nvPr>
        </p:nvSpPr>
        <p:spPr/>
        <p:txBody>
          <a:bodyPr vert="horz" wrap="square" lIns="91440" tIns="45720" rIns="91440" bIns="45720" anchor="ctr"/>
          <a:p>
            <a:r>
              <a:rPr lang="en-US" altLang="zh-CN"/>
              <a:t>10.1  </a:t>
            </a:r>
            <a:r>
              <a:rPr lang="zh-CN" altLang="en-US" dirty="0"/>
              <a:t>计算机安全概述</a:t>
            </a:r>
            <a:endParaRPr lang="zh-CN" altLang="en-US" dirty="0"/>
          </a:p>
        </p:txBody>
      </p:sp>
      <p:sp>
        <p:nvSpPr>
          <p:cNvPr id="15363" name="矩形 2"/>
          <p:cNvSpPr/>
          <p:nvPr/>
        </p:nvSpPr>
        <p:spPr>
          <a:xfrm>
            <a:off x="1992313" y="1484313"/>
            <a:ext cx="8207375" cy="4892675"/>
          </a:xfrm>
          <a:prstGeom prst="rect">
            <a:avLst/>
          </a:prstGeom>
          <a:noFill/>
          <a:ln w="9525">
            <a:noFill/>
          </a:ln>
        </p:spPr>
        <p:txBody>
          <a:bodyPr>
            <a:spAutoFit/>
          </a:bodyPr>
          <a:p>
            <a:r>
              <a:rPr lang="en-US" altLang="zh-CN" sz="2400" i="0">
                <a:latin typeface="Arial" panose="020B0604020202090204" pitchFamily="34" charset="0"/>
              </a:rPr>
              <a:t>10.1.1  </a:t>
            </a:r>
            <a:r>
              <a:rPr lang="zh-CN" altLang="en-US" sz="2400" i="0" dirty="0">
                <a:latin typeface="Arial" panose="020B0604020202090204" pitchFamily="34" charset="0"/>
              </a:rPr>
              <a:t>计算机安全定义</a:t>
            </a:r>
            <a:endParaRPr lang="zh-CN" altLang="en-US" sz="2400" i="0" dirty="0">
              <a:latin typeface="Arial" panose="020B0604020202090204" pitchFamily="34" charset="0"/>
            </a:endParaRPr>
          </a:p>
          <a:p>
            <a:r>
              <a:rPr lang="zh-CN" altLang="en-US" sz="2400" i="0" dirty="0">
                <a:latin typeface="Arial" panose="020B0604020202090204" pitchFamily="34" charset="0"/>
              </a:rPr>
              <a:t>       关于计算机安全，国际标准化组织</a:t>
            </a:r>
            <a:r>
              <a:rPr lang="zh-CN" altLang="en-US" sz="2400" i="0" dirty="0">
                <a:latin typeface="华文细黑" pitchFamily="2" charset="-122"/>
              </a:rPr>
              <a:t>（</a:t>
            </a:r>
            <a:r>
              <a:rPr lang="en-US" altLang="zh-CN" sz="2400" i="0">
                <a:latin typeface="华文细黑" pitchFamily="2" charset="-122"/>
              </a:rPr>
              <a:t>ISO</a:t>
            </a:r>
            <a:r>
              <a:rPr lang="zh-CN" altLang="en-US" sz="2400" i="0" dirty="0">
                <a:latin typeface="华文细黑" pitchFamily="2" charset="-122"/>
              </a:rPr>
              <a:t>）</a:t>
            </a:r>
            <a:r>
              <a:rPr lang="zh-CN" altLang="en-US" sz="2400" i="0" dirty="0">
                <a:latin typeface="Arial" panose="020B0604020202090204" pitchFamily="34" charset="0"/>
              </a:rPr>
              <a:t>的定义是：为数据处理系统建立和采取的技术与管理的安全保护，以使计算机硬件、软件和数据不因偶然或恶意原因而遭到破坏、更改和泄露。</a:t>
            </a:r>
            <a:endParaRPr lang="zh-CN" altLang="en-US" sz="2400" i="0" dirty="0">
              <a:latin typeface="Arial" panose="020B0604020202090204" pitchFamily="34" charset="0"/>
            </a:endParaRPr>
          </a:p>
          <a:p>
            <a:r>
              <a:rPr lang="zh-CN" altLang="en-US" sz="2400" i="0" dirty="0">
                <a:latin typeface="Arial" panose="020B0604020202090204" pitchFamily="34" charset="0"/>
              </a:rPr>
              <a:t>       事实上，计算机系统本身除包含硬件、软件、数据与各种接口，还包含一系列外部设备，以及构造计算机网络时相应的通信设备、线路和信道等。计算机系统能为用户所用、发挥其价值，通常是在形成了以计算机系统为基础的计算机信息系统之后，于是计算机信息系统的安全性问题显得至关重要。由此，中国公安部计算机管理监察司提出：计算机安全是指计算机资产安全，即计算机信息系统资源和信息资源不受自然或人为有害因素的威胁和危害。</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idx="4294967295"/>
          </p:nvPr>
        </p:nvSpPr>
        <p:spPr/>
        <p:txBody>
          <a:bodyPr vert="horz" wrap="square" lIns="91440" tIns="45720" rIns="91440" bIns="45720" anchor="ctr"/>
          <a:p>
            <a:r>
              <a:rPr lang="en-US" altLang="zh-CN"/>
              <a:t>10.1  </a:t>
            </a:r>
            <a:r>
              <a:rPr lang="zh-CN" altLang="en-US" dirty="0"/>
              <a:t>计算机安全概述</a:t>
            </a:r>
            <a:endParaRPr lang="zh-CN" altLang="en-US" dirty="0"/>
          </a:p>
        </p:txBody>
      </p:sp>
      <p:sp>
        <p:nvSpPr>
          <p:cNvPr id="16387" name="矩形 1"/>
          <p:cNvSpPr/>
          <p:nvPr/>
        </p:nvSpPr>
        <p:spPr>
          <a:xfrm>
            <a:off x="2495550" y="1889125"/>
            <a:ext cx="7416800" cy="3784600"/>
          </a:xfrm>
          <a:prstGeom prst="rect">
            <a:avLst/>
          </a:prstGeom>
          <a:noFill/>
          <a:ln w="9525">
            <a:noFill/>
          </a:ln>
        </p:spPr>
        <p:txBody>
          <a:bodyPr>
            <a:spAutoFit/>
          </a:bodyPr>
          <a:p>
            <a:r>
              <a:rPr lang="zh-CN" altLang="en-US" sz="2400" i="0" dirty="0">
                <a:latin typeface="Arial" panose="020B0604020202090204" pitchFamily="34" charset="0"/>
              </a:rPr>
              <a:t>       计算机系统安全，主要是为了保障一系列包含敏感、或有价值的信息与服务的进程和机制，不被未得到授权或不被信任的个人、团体或事件进行公开、修改或损坏。</a:t>
            </a:r>
            <a:endParaRPr lang="en-US" altLang="zh-CN" sz="2400" i="0">
              <a:latin typeface="Arial" panose="020B0604020202090204" pitchFamily="34" charset="0"/>
            </a:endParaRPr>
          </a:p>
          <a:p>
            <a:r>
              <a:rPr lang="en-US" altLang="zh-CN" sz="2400" i="0">
                <a:latin typeface="Arial" panose="020B0604020202090204" pitchFamily="34" charset="0"/>
              </a:rPr>
              <a:t>       </a:t>
            </a:r>
            <a:r>
              <a:rPr lang="zh-CN" altLang="en-US" sz="2400" i="0" dirty="0">
                <a:latin typeface="Arial" panose="020B0604020202090204" pitchFamily="34" charset="0"/>
              </a:rPr>
              <a:t>计算机系统安全主要包括三个方面的内容：物理安全、逻辑安全和安全管理。物理安全主要是指系统设备及相关设施受到物理保护，使其免遭破坏或丢失；安全管理包括各种安全管理的政策和机制；逻辑安全是指系统中的信息资源的安全，包括数据机密性、数据完整性和系统可用性。</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idx="4294967295"/>
          </p:nvPr>
        </p:nvSpPr>
        <p:spPr/>
        <p:txBody>
          <a:bodyPr vert="horz" wrap="square" lIns="91440" tIns="45720" rIns="91440" bIns="45720" anchor="ctr"/>
          <a:p>
            <a:r>
              <a:rPr lang="en-US" altLang="zh-CN"/>
              <a:t>10.1  </a:t>
            </a:r>
            <a:r>
              <a:rPr lang="zh-CN" altLang="en-US" dirty="0"/>
              <a:t>计算机安全概述</a:t>
            </a:r>
            <a:endParaRPr lang="zh-CN" altLang="en-US" dirty="0"/>
          </a:p>
        </p:txBody>
      </p:sp>
      <p:sp>
        <p:nvSpPr>
          <p:cNvPr id="17411" name="矩形 1"/>
          <p:cNvSpPr/>
          <p:nvPr/>
        </p:nvSpPr>
        <p:spPr>
          <a:xfrm>
            <a:off x="1992313" y="1412875"/>
            <a:ext cx="8064500" cy="4892675"/>
          </a:xfrm>
          <a:prstGeom prst="rect">
            <a:avLst/>
          </a:prstGeom>
          <a:noFill/>
          <a:ln w="9525">
            <a:noFill/>
          </a:ln>
        </p:spPr>
        <p:txBody>
          <a:bodyPr>
            <a:spAutoFit/>
          </a:bodyPr>
          <a:p>
            <a:r>
              <a:rPr lang="en-US" altLang="zh-CN" sz="2400" i="0">
                <a:latin typeface="Arial" panose="020B0604020202090204" pitchFamily="34" charset="0"/>
              </a:rPr>
              <a:t>10.1.2  </a:t>
            </a:r>
            <a:r>
              <a:rPr lang="zh-CN" altLang="en-US" sz="2400" i="0" dirty="0">
                <a:latin typeface="Arial" panose="020B0604020202090204" pitchFamily="34" charset="0"/>
              </a:rPr>
              <a:t>计算机安全分类</a:t>
            </a:r>
            <a:endParaRPr lang="zh-CN" altLang="en-US" sz="2400" i="0" dirty="0">
              <a:latin typeface="Arial" panose="020B0604020202090204" pitchFamily="34" charset="0"/>
            </a:endParaRPr>
          </a:p>
          <a:p>
            <a:r>
              <a:rPr lang="zh-CN" altLang="en-US" sz="2400" i="0" dirty="0">
                <a:latin typeface="Arial" panose="020B0604020202090204" pitchFamily="34" charset="0"/>
              </a:rPr>
              <a:t>       计算机面临的安全威胁与攻击一般可分为外部与内部两大类。狭义来看，主要考虑外部安全，就是去防范来自计算机外部的攻击，即针对计算机实体的威胁和攻击。从广义上看，计算机安全则主要保障系统中数据的保密性、完整性和可用性，这更侧重关注计算机的内部安全，又可以理解为防范对信息的威胁和攻击。</a:t>
            </a:r>
            <a:endParaRPr lang="zh-CN" altLang="en-US" sz="2400" i="0" dirty="0">
              <a:latin typeface="Arial" panose="020B0604020202090204" pitchFamily="34" charset="0"/>
            </a:endParaRPr>
          </a:p>
          <a:p>
            <a:r>
              <a:rPr lang="zh-CN" altLang="en-US" sz="2400" i="0" dirty="0">
                <a:latin typeface="Arial" panose="020B0604020202090204" pitchFamily="34" charset="0"/>
              </a:rPr>
              <a:t>        计算机的外部安全，包括计算机设备的物理安全、与信息安全有关的规章制度的建立和法律法规的制定等。这是保证计算机设备正常运行、确保系统信息安全的前提。</a:t>
            </a:r>
            <a:endParaRPr lang="zh-CN" altLang="en-US" sz="2400" i="0" dirty="0">
              <a:latin typeface="Arial" panose="020B0604020202090204" pitchFamily="34" charset="0"/>
            </a:endParaRPr>
          </a:p>
          <a:p>
            <a:r>
              <a:rPr lang="zh-CN" altLang="en-US" sz="2400" i="0" dirty="0">
                <a:latin typeface="Arial" panose="020B0604020202090204" pitchFamily="34" charset="0"/>
              </a:rPr>
              <a:t>       计算机的内部安全指的是计算机信息在存储介质上的安全，包括计算机软件保护、软件安全、数据安全等多方面。</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idx="4294967295"/>
          </p:nvPr>
        </p:nvSpPr>
        <p:spPr/>
        <p:txBody>
          <a:bodyPr vert="horz" wrap="square" lIns="91440" tIns="45720" rIns="91440" bIns="45720" anchor="ctr"/>
          <a:p>
            <a:r>
              <a:rPr lang="en-US" altLang="zh-CN"/>
              <a:t>10.1  </a:t>
            </a:r>
            <a:r>
              <a:rPr lang="zh-CN" altLang="en-US" dirty="0"/>
              <a:t>计算机安全概述</a:t>
            </a:r>
            <a:endParaRPr lang="zh-CN" altLang="en-US" dirty="0"/>
          </a:p>
        </p:txBody>
      </p:sp>
      <p:sp>
        <p:nvSpPr>
          <p:cNvPr id="2" name="矩形 1"/>
          <p:cNvSpPr/>
          <p:nvPr/>
        </p:nvSpPr>
        <p:spPr>
          <a:xfrm>
            <a:off x="2063750" y="1557338"/>
            <a:ext cx="7704138" cy="4154170"/>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Arial" panose="020B0604020202090204" pitchFamily="34" charset="0"/>
                <a:ea typeface="华文细黑" pitchFamily="2" charset="-122"/>
                <a:cs typeface="+mn-cs"/>
              </a:rPr>
              <a:t>10.1.3  </a:t>
            </a:r>
            <a:r>
              <a:rPr kumimoji="0" lang="zh-CN" altLang="en-US" sz="2400" b="0" i="0" u="none" strike="noStrike" kern="1200" cap="none" spc="0" normalizeH="0" baseline="0" noProof="0" dirty="0" smtClean="0">
                <a:ln>
                  <a:noFill/>
                </a:ln>
                <a:solidFill>
                  <a:schemeClr val="tx1"/>
                </a:solidFill>
                <a:effectLst/>
                <a:uLnTx/>
                <a:uFillTx/>
                <a:latin typeface="Arial" panose="020B0604020202090204" pitchFamily="34" charset="0"/>
                <a:ea typeface="华文细黑" pitchFamily="2" charset="-122"/>
                <a:cs typeface="+mn-cs"/>
              </a:rPr>
              <a:t>计算机威胁的类型</a:t>
            </a:r>
            <a:endParaRPr kumimoji="0" lang="zh-CN" altLang="en-US" sz="2400" b="0" i="0" u="none" strike="noStrike" kern="1200" cap="none" spc="0" normalizeH="0" baseline="0" noProof="0" dirty="0" smtClean="0">
              <a:ln>
                <a:noFill/>
              </a:ln>
              <a:solidFill>
                <a:schemeClr val="tx1"/>
              </a:solidFill>
              <a:effectLst/>
              <a:uLnTx/>
              <a:uFillTx/>
              <a:latin typeface="Arial" panose="020B0604020202090204" pitchFamily="34" charset="0"/>
              <a:ea typeface="华文细黑"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Arial" panose="020B0604020202090204" pitchFamily="34" charset="0"/>
                <a:ea typeface="华文细黑" pitchFamily="2" charset="-122"/>
                <a:cs typeface="+mn-cs"/>
              </a:rPr>
              <a:t>       随着科学技术的发展，对计算机的攻击方式层出不穷。为了防范攻击者的攻击，必须了解攻击者威胁系统的方式。目前常见的几种主要威胁类型如下：</a:t>
            </a:r>
            <a:endParaRPr kumimoji="0" lang="zh-CN" altLang="en-US" sz="2400" b="0" i="0" u="none" strike="noStrike" kern="1200" cap="none" spc="0" normalizeH="0" baseline="0" noProof="0" dirty="0" smtClean="0">
              <a:ln>
                <a:noFill/>
              </a:ln>
              <a:solidFill>
                <a:schemeClr val="tx1"/>
              </a:solidFill>
              <a:effectLst/>
              <a:uLnTx/>
              <a:uFillTx/>
              <a:latin typeface="Arial" panose="020B0604020202090204" pitchFamily="34" charset="0"/>
              <a:ea typeface="华文细黑" pitchFamily="2" charset="-122"/>
              <a:cs typeface="+mn-cs"/>
            </a:endParaRPr>
          </a:p>
          <a:p>
            <a:pPr marL="914400" marR="0" lvl="1" indent="-457200" algn="l" defTabSz="914400" rtl="0" eaLnBrk="1" fontAlgn="base" latinLnBrk="0" hangingPunct="1">
              <a:lnSpc>
                <a:spcPct val="100000"/>
              </a:lnSpc>
              <a:spcBef>
                <a:spcPct val="0"/>
              </a:spcBef>
              <a:spcAft>
                <a:spcPct val="0"/>
              </a:spcAft>
              <a:buClrTx/>
              <a:buSzTx/>
              <a:buFontTx/>
              <a:buAutoNum type="arabicParenR"/>
              <a:defRPr/>
            </a:pPr>
            <a:r>
              <a:rPr kumimoji="0" lang="zh-CN" altLang="en-US" sz="2400" b="0" i="0" u="none" strike="noStrike" kern="1200" cap="none" spc="0" normalizeH="0" baseline="0" noProof="0" dirty="0" smtClean="0">
                <a:ln>
                  <a:noFill/>
                </a:ln>
                <a:solidFill>
                  <a:schemeClr val="tx1"/>
                </a:solidFill>
                <a:effectLst/>
                <a:uLnTx/>
                <a:uFillTx/>
                <a:latin typeface="Arial" panose="020B0604020202090204" pitchFamily="34" charset="0"/>
                <a:ea typeface="华文细黑" pitchFamily="2" charset="-122"/>
                <a:cs typeface="+mn-cs"/>
              </a:rPr>
              <a:t>假冒用户身份</a:t>
            </a:r>
            <a:endParaRPr kumimoji="0" lang="en-US" altLang="zh-CN" sz="2400" b="0" i="0" u="none" strike="noStrike" kern="1200" cap="none" spc="0" normalizeH="0" baseline="0" noProof="0" dirty="0" smtClean="0">
              <a:ln>
                <a:noFill/>
              </a:ln>
              <a:solidFill>
                <a:schemeClr val="tx1"/>
              </a:solidFill>
              <a:effectLst/>
              <a:uLnTx/>
              <a:uFillTx/>
              <a:latin typeface="Arial" panose="020B0604020202090204" pitchFamily="34" charset="0"/>
              <a:ea typeface="华文细黑" pitchFamily="2" charset="-122"/>
              <a:cs typeface="+mn-cs"/>
            </a:endParaRPr>
          </a:p>
          <a:p>
            <a:pPr marL="914400" marR="0" lvl="1" indent="-457200" algn="l" defTabSz="914400" rtl="0" eaLnBrk="1" fontAlgn="base" latinLnBrk="0" hangingPunct="1">
              <a:lnSpc>
                <a:spcPct val="100000"/>
              </a:lnSpc>
              <a:spcBef>
                <a:spcPct val="0"/>
              </a:spcBef>
              <a:spcAft>
                <a:spcPct val="0"/>
              </a:spcAft>
              <a:buClrTx/>
              <a:buSzTx/>
              <a:buFontTx/>
              <a:buAutoNum type="arabicParenR"/>
              <a:defRPr/>
            </a:pPr>
            <a:r>
              <a:rPr kumimoji="0" lang="zh-CN" altLang="en-US" sz="2400" b="0" i="0" u="none" strike="noStrike" kern="1200" cap="none" spc="0" normalizeH="0" baseline="0" noProof="0" dirty="0" smtClean="0">
                <a:ln>
                  <a:noFill/>
                </a:ln>
                <a:solidFill>
                  <a:schemeClr val="tx1"/>
                </a:solidFill>
                <a:effectLst/>
                <a:uLnTx/>
                <a:uFillTx/>
                <a:latin typeface="Arial" panose="020B0604020202090204" pitchFamily="34" charset="0"/>
                <a:ea typeface="华文细黑" pitchFamily="2" charset="-122"/>
                <a:cs typeface="+mn-cs"/>
              </a:rPr>
              <a:t>截取数据</a:t>
            </a:r>
            <a:endParaRPr kumimoji="0" lang="en-US" altLang="zh-CN" sz="2400" b="0" i="0" u="none" strike="noStrike" kern="1200" cap="none" spc="0" normalizeH="0" baseline="0" noProof="0" dirty="0" smtClean="0">
              <a:ln>
                <a:noFill/>
              </a:ln>
              <a:solidFill>
                <a:schemeClr val="tx1"/>
              </a:solidFill>
              <a:effectLst/>
              <a:uLnTx/>
              <a:uFillTx/>
              <a:latin typeface="Arial" panose="020B0604020202090204" pitchFamily="34" charset="0"/>
              <a:ea typeface="华文细黑" pitchFamily="2" charset="-122"/>
              <a:cs typeface="+mn-cs"/>
            </a:endParaRPr>
          </a:p>
          <a:p>
            <a:pPr marL="914400" marR="0" lvl="1" indent="-457200" algn="l" defTabSz="914400" rtl="0" eaLnBrk="1" fontAlgn="base" latinLnBrk="0" hangingPunct="1">
              <a:lnSpc>
                <a:spcPct val="100000"/>
              </a:lnSpc>
              <a:spcBef>
                <a:spcPct val="0"/>
              </a:spcBef>
              <a:spcAft>
                <a:spcPct val="0"/>
              </a:spcAft>
              <a:buClrTx/>
              <a:buSzTx/>
              <a:buFontTx/>
              <a:buAutoNum type="arabicParenR"/>
              <a:defRPr/>
            </a:pPr>
            <a:r>
              <a:rPr kumimoji="0" lang="zh-CN" altLang="en-US" sz="2400" b="0" i="0" u="none" strike="noStrike" kern="1200" cap="none" spc="0" normalizeH="0" baseline="0" noProof="0" dirty="0" smtClean="0">
                <a:ln>
                  <a:noFill/>
                </a:ln>
                <a:solidFill>
                  <a:schemeClr val="tx1"/>
                </a:solidFill>
                <a:effectLst/>
                <a:uLnTx/>
                <a:uFillTx/>
                <a:latin typeface="Arial" panose="020B0604020202090204" pitchFamily="34" charset="0"/>
                <a:ea typeface="华文细黑" pitchFamily="2" charset="-122"/>
                <a:cs typeface="+mn-cs"/>
              </a:rPr>
              <a:t>拒绝服务</a:t>
            </a:r>
            <a:endParaRPr kumimoji="0" lang="en-US" altLang="zh-CN" sz="2400" b="0" i="0" u="none" strike="noStrike" kern="1200" cap="none" spc="0" normalizeH="0" baseline="0" noProof="0" dirty="0" smtClean="0">
              <a:ln>
                <a:noFill/>
              </a:ln>
              <a:solidFill>
                <a:schemeClr val="tx1"/>
              </a:solidFill>
              <a:effectLst/>
              <a:uLnTx/>
              <a:uFillTx/>
              <a:latin typeface="Arial" panose="020B0604020202090204" pitchFamily="34" charset="0"/>
              <a:ea typeface="华文细黑" pitchFamily="2" charset="-122"/>
              <a:cs typeface="+mn-cs"/>
            </a:endParaRPr>
          </a:p>
          <a:p>
            <a:pPr marL="914400" marR="0" lvl="1" indent="-457200" algn="l" defTabSz="914400" rtl="0" eaLnBrk="1" fontAlgn="base" latinLnBrk="0" hangingPunct="1">
              <a:lnSpc>
                <a:spcPct val="100000"/>
              </a:lnSpc>
              <a:spcBef>
                <a:spcPct val="0"/>
              </a:spcBef>
              <a:spcAft>
                <a:spcPct val="0"/>
              </a:spcAft>
              <a:buClrTx/>
              <a:buSzTx/>
              <a:buFontTx/>
              <a:buAutoNum type="arabicParenR"/>
              <a:defRPr/>
            </a:pPr>
            <a:r>
              <a:rPr kumimoji="0" lang="zh-CN" altLang="en-US" sz="2400" b="0" i="0" u="none" strike="noStrike" kern="1200" cap="none" spc="0" normalizeH="0" baseline="0" noProof="0" dirty="0" smtClean="0">
                <a:ln>
                  <a:noFill/>
                </a:ln>
                <a:solidFill>
                  <a:schemeClr val="tx1"/>
                </a:solidFill>
                <a:effectLst/>
                <a:uLnTx/>
                <a:uFillTx/>
                <a:latin typeface="Arial" panose="020B0604020202090204" pitchFamily="34" charset="0"/>
                <a:ea typeface="华文细黑" pitchFamily="2" charset="-122"/>
                <a:cs typeface="+mn-cs"/>
              </a:rPr>
              <a:t>修改信息</a:t>
            </a:r>
            <a:endParaRPr kumimoji="0" lang="en-US" altLang="zh-CN" sz="2400" b="0" i="0" u="none" strike="noStrike" kern="1200" cap="none" spc="0" normalizeH="0" baseline="0" noProof="0" dirty="0" smtClean="0">
              <a:ln>
                <a:noFill/>
              </a:ln>
              <a:solidFill>
                <a:schemeClr val="tx1"/>
              </a:solidFill>
              <a:effectLst/>
              <a:uLnTx/>
              <a:uFillTx/>
              <a:latin typeface="Arial" panose="020B0604020202090204" pitchFamily="34" charset="0"/>
              <a:ea typeface="华文细黑" pitchFamily="2" charset="-122"/>
              <a:cs typeface="+mn-cs"/>
            </a:endParaRPr>
          </a:p>
          <a:p>
            <a:pPr marL="914400" marR="0" lvl="1" indent="-457200" algn="l" defTabSz="914400" rtl="0" eaLnBrk="1" fontAlgn="base" latinLnBrk="0" hangingPunct="1">
              <a:lnSpc>
                <a:spcPct val="100000"/>
              </a:lnSpc>
              <a:spcBef>
                <a:spcPct val="0"/>
              </a:spcBef>
              <a:spcAft>
                <a:spcPct val="0"/>
              </a:spcAft>
              <a:buClrTx/>
              <a:buSzTx/>
              <a:buFontTx/>
              <a:buAutoNum type="arabicParenR"/>
              <a:defRPr/>
            </a:pPr>
            <a:r>
              <a:rPr kumimoji="0" lang="zh-CN" altLang="en-US" sz="2400" b="0" i="0" u="none" strike="noStrike" kern="1200" cap="none" spc="0" normalizeH="0" baseline="0" noProof="0" dirty="0" smtClean="0">
                <a:ln>
                  <a:noFill/>
                </a:ln>
                <a:solidFill>
                  <a:schemeClr val="tx1"/>
                </a:solidFill>
                <a:effectLst/>
                <a:uLnTx/>
                <a:uFillTx/>
                <a:latin typeface="Arial" panose="020B0604020202090204" pitchFamily="34" charset="0"/>
                <a:ea typeface="华文细黑" pitchFamily="2" charset="-122"/>
                <a:cs typeface="+mn-cs"/>
              </a:rPr>
              <a:t>伪造信息</a:t>
            </a:r>
            <a:endParaRPr kumimoji="0" lang="en-US" altLang="zh-CN" sz="2400" b="0" i="0" u="none" strike="noStrike" kern="1200" cap="none" spc="0" normalizeH="0" baseline="0" noProof="0" dirty="0" smtClean="0">
              <a:ln>
                <a:noFill/>
              </a:ln>
              <a:solidFill>
                <a:schemeClr val="tx1"/>
              </a:solidFill>
              <a:effectLst/>
              <a:uLnTx/>
              <a:uFillTx/>
              <a:latin typeface="Arial" panose="020B0604020202090204" pitchFamily="34" charset="0"/>
              <a:ea typeface="华文细黑" pitchFamily="2" charset="-122"/>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Arial" panose="020B0604020202090204" pitchFamily="34" charset="0"/>
                <a:ea typeface="华文细黑" pitchFamily="2" charset="-122"/>
                <a:cs typeface="+mn-cs"/>
              </a:rPr>
              <a:t>6)  </a:t>
            </a:r>
            <a:r>
              <a:rPr kumimoji="0" lang="zh-CN" altLang="en-US" sz="2400" b="0" i="0" u="none" strike="noStrike" kern="1200" cap="none" spc="0" normalizeH="0" baseline="0" noProof="0" dirty="0" smtClean="0">
                <a:ln>
                  <a:noFill/>
                </a:ln>
                <a:solidFill>
                  <a:schemeClr val="tx1"/>
                </a:solidFill>
                <a:effectLst/>
                <a:uLnTx/>
                <a:uFillTx/>
                <a:latin typeface="Arial" panose="020B0604020202090204" pitchFamily="34" charset="0"/>
                <a:ea typeface="华文细黑" pitchFamily="2" charset="-122"/>
                <a:cs typeface="+mn-cs"/>
              </a:rPr>
              <a:t>中断传输</a:t>
            </a:r>
            <a:endParaRPr kumimoji="0" lang="en-US" altLang="zh-CN" sz="2400" b="0" i="0" u="none" strike="noStrike" kern="1200" cap="none" spc="0" normalizeH="0" baseline="0" noProof="0" dirty="0" smtClean="0">
              <a:ln>
                <a:noFill/>
              </a:ln>
              <a:solidFill>
                <a:schemeClr val="tx1"/>
              </a:solidFill>
              <a:effectLst/>
              <a:uLnTx/>
              <a:uFillTx/>
              <a:latin typeface="Arial" panose="020B0604020202090204" pitchFamily="34" charset="0"/>
              <a:ea typeface="华文细黑" pitchFamily="2" charset="-122"/>
              <a:cs typeface="+mn-cs"/>
            </a:endParaRPr>
          </a:p>
          <a:p>
            <a:pPr marL="914400" marR="0" lvl="1" indent="-457200" algn="l" defTabSz="914400" rtl="0" eaLnBrk="1" fontAlgn="base" latinLnBrk="0" hangingPunct="1">
              <a:lnSpc>
                <a:spcPct val="100000"/>
              </a:lnSpc>
              <a:spcBef>
                <a:spcPct val="0"/>
              </a:spcBef>
              <a:spcAft>
                <a:spcPct val="0"/>
              </a:spcAft>
              <a:buClrTx/>
              <a:buSzTx/>
              <a:buFontTx/>
              <a:buAutoNum type="arabicParenR" startAt="7"/>
              <a:defRPr/>
            </a:pPr>
            <a:r>
              <a:rPr kumimoji="0" lang="zh-CN" altLang="en-US" sz="2400" b="0" i="0" u="none" strike="noStrike" kern="1200" cap="none" spc="0" normalizeH="0" baseline="0" noProof="0" dirty="0" smtClean="0">
                <a:ln>
                  <a:noFill/>
                </a:ln>
                <a:solidFill>
                  <a:schemeClr val="tx1"/>
                </a:solidFill>
                <a:effectLst/>
                <a:uLnTx/>
                <a:uFillTx/>
                <a:latin typeface="Arial" panose="020B0604020202090204" pitchFamily="34" charset="0"/>
                <a:ea typeface="华文细黑" pitchFamily="2" charset="-122"/>
                <a:cs typeface="+mn-cs"/>
              </a:rPr>
              <a:t>否认操作</a:t>
            </a:r>
            <a:endParaRPr kumimoji="0" lang="en-US" altLang="zh-CN" sz="2400" b="0" i="0" u="none" strike="noStrike" kern="1200" cap="none" spc="0" normalizeH="0" baseline="0" noProof="0" dirty="0" smtClean="0">
              <a:ln>
                <a:noFill/>
              </a:ln>
              <a:solidFill>
                <a:schemeClr val="tx1"/>
              </a:solidFill>
              <a:effectLst/>
              <a:uLnTx/>
              <a:uFillTx/>
              <a:latin typeface="Arial" panose="020B0604020202090204" pitchFamily="34" charset="0"/>
              <a:ea typeface="华文细黑" pitchFamily="2" charset="-122"/>
              <a:cs typeface="+mn-cs"/>
            </a:endParaRPr>
          </a:p>
        </p:txBody>
      </p:sp>
      <p:sp>
        <p:nvSpPr>
          <p:cNvPr id="3" name="灯片编号占位符 2"/>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idx="4294967295"/>
          </p:nvPr>
        </p:nvSpPr>
        <p:spPr/>
        <p:txBody>
          <a:bodyPr vert="horz" wrap="square" lIns="91440" tIns="45720" rIns="91440" bIns="45720" anchor="ctr"/>
          <a:p>
            <a:r>
              <a:rPr lang="en-US" altLang="zh-CN"/>
              <a:t>10.1  </a:t>
            </a:r>
            <a:r>
              <a:rPr lang="zh-CN" altLang="en-US" dirty="0"/>
              <a:t>计算机安全概述</a:t>
            </a:r>
            <a:endParaRPr lang="zh-CN" altLang="en-US" dirty="0"/>
          </a:p>
        </p:txBody>
      </p:sp>
      <p:sp>
        <p:nvSpPr>
          <p:cNvPr id="19459" name="矩形 1"/>
          <p:cNvSpPr/>
          <p:nvPr/>
        </p:nvSpPr>
        <p:spPr>
          <a:xfrm>
            <a:off x="2081213" y="1658938"/>
            <a:ext cx="7975600" cy="4154170"/>
          </a:xfrm>
          <a:prstGeom prst="rect">
            <a:avLst/>
          </a:prstGeom>
          <a:noFill/>
          <a:ln w="9525">
            <a:noFill/>
          </a:ln>
        </p:spPr>
        <p:txBody>
          <a:bodyPr>
            <a:spAutoFit/>
          </a:bodyPr>
          <a:p>
            <a:r>
              <a:rPr lang="en-US" altLang="zh-CN" sz="2400" i="0">
                <a:latin typeface="Arial" panose="020B0604020202090204" pitchFamily="34" charset="0"/>
              </a:rPr>
              <a:t>10.1.4 </a:t>
            </a:r>
            <a:r>
              <a:rPr lang="zh-CN" altLang="en-US" sz="2400" i="0" dirty="0">
                <a:latin typeface="Arial" panose="020B0604020202090204" pitchFamily="34" charset="0"/>
              </a:rPr>
              <a:t>信息系统安全评价标准</a:t>
            </a:r>
            <a:endParaRPr lang="zh-CN" altLang="en-US" sz="2400" i="0" dirty="0">
              <a:latin typeface="Arial" panose="020B0604020202090204" pitchFamily="34" charset="0"/>
            </a:endParaRPr>
          </a:p>
          <a:p>
            <a:r>
              <a:rPr lang="zh-CN" altLang="en-US" sz="2400" i="0" dirty="0">
                <a:latin typeface="Arial" panose="020B0604020202090204" pitchFamily="34" charset="0"/>
              </a:rPr>
              <a:t>        对一个安全产品（系统）进行评估，是十分复杂的事情，它对公正性和一致性有很严格的要求。因此，需要有一个能被广泛接受的评估标准。</a:t>
            </a:r>
            <a:endParaRPr lang="zh-CN" altLang="en-US" sz="2400" i="0" dirty="0">
              <a:latin typeface="Arial" panose="020B0604020202090204" pitchFamily="34" charset="0"/>
            </a:endParaRPr>
          </a:p>
          <a:p>
            <a:r>
              <a:rPr lang="en-US" altLang="zh-CN" sz="2400" i="0">
                <a:latin typeface="Arial" panose="020B0604020202090204" pitchFamily="34" charset="0"/>
              </a:rPr>
              <a:t>1. </a:t>
            </a:r>
            <a:r>
              <a:rPr lang="zh-CN" altLang="en-US" sz="2400" i="0" dirty="0">
                <a:latin typeface="Arial" panose="020B0604020202090204" pitchFamily="34" charset="0"/>
              </a:rPr>
              <a:t>可信任计算机系统评价标准（</a:t>
            </a:r>
            <a:r>
              <a:rPr lang="en-US" altLang="zh-CN" sz="2400" i="0">
                <a:latin typeface="Arial" panose="020B0604020202090204" pitchFamily="34" charset="0"/>
              </a:rPr>
              <a:t>TCSEC</a:t>
            </a:r>
            <a:r>
              <a:rPr lang="zh-CN" altLang="en-US" sz="2400" i="0" dirty="0">
                <a:latin typeface="Arial" panose="020B0604020202090204" pitchFamily="34" charset="0"/>
              </a:rPr>
              <a:t>）</a:t>
            </a:r>
            <a:endParaRPr lang="zh-CN" altLang="en-US" sz="2400" i="0" dirty="0">
              <a:latin typeface="Arial" panose="020B0604020202090204" pitchFamily="34" charset="0"/>
            </a:endParaRPr>
          </a:p>
          <a:p>
            <a:r>
              <a:rPr lang="zh-CN" altLang="en-US" sz="2400" i="0" dirty="0">
                <a:latin typeface="Arial" panose="020B0604020202090204" pitchFamily="34" charset="0"/>
              </a:rPr>
              <a:t>       美国国防部在</a:t>
            </a:r>
            <a:r>
              <a:rPr lang="en-US" altLang="zh-CN" sz="2400" i="0">
                <a:latin typeface="Arial" panose="020B0604020202090204" pitchFamily="34" charset="0"/>
              </a:rPr>
              <a:t>20</a:t>
            </a:r>
            <a:r>
              <a:rPr lang="zh-CN" altLang="en-US" sz="2400" i="0" dirty="0">
                <a:latin typeface="Arial" panose="020B0604020202090204" pitchFamily="34" charset="0"/>
              </a:rPr>
              <a:t>世纪</a:t>
            </a:r>
            <a:r>
              <a:rPr lang="en-US" altLang="zh-CN" sz="2400" i="0">
                <a:latin typeface="Arial" panose="020B0604020202090204" pitchFamily="34" charset="0"/>
              </a:rPr>
              <a:t>80</a:t>
            </a:r>
            <a:r>
              <a:rPr lang="zh-CN" altLang="en-US" sz="2400" i="0" dirty="0">
                <a:latin typeface="Arial" panose="020B0604020202090204" pitchFamily="34" charset="0"/>
              </a:rPr>
              <a:t>年代中期制定了一组计算机系统安全需求标准，共包括</a:t>
            </a:r>
            <a:r>
              <a:rPr lang="en-US" altLang="zh-CN" sz="2400" i="0">
                <a:latin typeface="Arial" panose="020B0604020202090204" pitchFamily="34" charset="0"/>
              </a:rPr>
              <a:t>20</a:t>
            </a:r>
            <a:r>
              <a:rPr lang="zh-CN" altLang="en-US" sz="2400" i="0" dirty="0">
                <a:latin typeface="Arial" panose="020B0604020202090204" pitchFamily="34" charset="0"/>
              </a:rPr>
              <a:t>多个文件，每个文件都使用了不同颜色的封面，统称为“彩虹系列”。其中最核心的是橙色封皮的“可信任计算机系统评价标准（</a:t>
            </a:r>
            <a:r>
              <a:rPr lang="en-US" altLang="zh-CN" sz="2400" i="0">
                <a:latin typeface="Arial" panose="020B0604020202090204" pitchFamily="34" charset="0"/>
              </a:rPr>
              <a:t>TCSEC</a:t>
            </a:r>
            <a:r>
              <a:rPr lang="zh-CN" altLang="en-US" sz="2400" i="0" dirty="0">
                <a:latin typeface="Arial" panose="020B0604020202090204" pitchFamily="34" charset="0"/>
              </a:rPr>
              <a:t>）”，简称“橙皮书”。它将计算机系统的安全性分为四个等级（</a:t>
            </a:r>
            <a:r>
              <a:rPr lang="en-US" altLang="zh-CN" sz="2400" i="0">
                <a:latin typeface="Arial" panose="020B0604020202090204" pitchFamily="34" charset="0"/>
              </a:rPr>
              <a:t>A</a:t>
            </a:r>
            <a:r>
              <a:rPr lang="zh-CN" altLang="en-US" sz="2400" i="0" dirty="0">
                <a:latin typeface="Arial" panose="020B0604020202090204" pitchFamily="34" charset="0"/>
              </a:rPr>
              <a:t>、</a:t>
            </a:r>
            <a:r>
              <a:rPr lang="en-US" altLang="zh-CN" sz="2400" i="0">
                <a:latin typeface="Arial" panose="020B0604020202090204" pitchFamily="34" charset="0"/>
              </a:rPr>
              <a:t>B</a:t>
            </a:r>
            <a:r>
              <a:rPr lang="zh-CN" altLang="en-US" sz="2400" i="0" dirty="0">
                <a:latin typeface="Arial" panose="020B0604020202090204" pitchFamily="34" charset="0"/>
              </a:rPr>
              <a:t>、</a:t>
            </a:r>
            <a:r>
              <a:rPr lang="en-US" altLang="zh-CN" sz="2400" i="0">
                <a:latin typeface="Arial" panose="020B0604020202090204" pitchFamily="34" charset="0"/>
              </a:rPr>
              <a:t>C</a:t>
            </a:r>
            <a:r>
              <a:rPr lang="zh-CN" altLang="en-US" sz="2400" i="0" dirty="0">
                <a:latin typeface="Arial" panose="020B0604020202090204" pitchFamily="34" charset="0"/>
              </a:rPr>
              <a:t>、</a:t>
            </a:r>
            <a:r>
              <a:rPr lang="en-US" altLang="zh-CN" sz="2400" i="0">
                <a:latin typeface="Arial" panose="020B0604020202090204" pitchFamily="34" charset="0"/>
              </a:rPr>
              <a:t>D</a:t>
            </a:r>
            <a:r>
              <a:rPr lang="zh-CN" altLang="en-US" sz="2400" i="0" dirty="0">
                <a:latin typeface="Arial" panose="020B0604020202090204" pitchFamily="34" charset="0"/>
              </a:rPr>
              <a:t>）共八个级别。</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idx="4294967295"/>
          </p:nvPr>
        </p:nvSpPr>
        <p:spPr/>
        <p:txBody>
          <a:bodyPr vert="horz" wrap="square" lIns="91440" tIns="45720" rIns="91440" bIns="45720" anchor="ctr"/>
          <a:p>
            <a:r>
              <a:rPr lang="en-US" altLang="zh-CN"/>
              <a:t>10.1  </a:t>
            </a:r>
            <a:r>
              <a:rPr lang="zh-CN" altLang="en-US" dirty="0"/>
              <a:t>计算机安全概述</a:t>
            </a:r>
            <a:endParaRPr lang="zh-CN" altLang="en-US" dirty="0"/>
          </a:p>
        </p:txBody>
      </p:sp>
      <p:sp>
        <p:nvSpPr>
          <p:cNvPr id="20483" name="矩形 1"/>
          <p:cNvSpPr/>
          <p:nvPr/>
        </p:nvSpPr>
        <p:spPr>
          <a:xfrm>
            <a:off x="2370138" y="2038350"/>
            <a:ext cx="7613650" cy="3046095"/>
          </a:xfrm>
          <a:prstGeom prst="rect">
            <a:avLst/>
          </a:prstGeom>
          <a:noFill/>
          <a:ln w="9525">
            <a:noFill/>
          </a:ln>
        </p:spPr>
        <p:txBody>
          <a:bodyPr>
            <a:spAutoFit/>
          </a:bodyPr>
          <a:p>
            <a:r>
              <a:rPr lang="en-US" altLang="zh-CN" sz="2400" i="0">
                <a:latin typeface="Arial" panose="020B0604020202090204" pitchFamily="34" charset="0"/>
              </a:rPr>
              <a:t>2. </a:t>
            </a:r>
            <a:r>
              <a:rPr lang="zh-CN" altLang="en-US" sz="2400" i="0" dirty="0">
                <a:latin typeface="Arial" panose="020B0604020202090204" pitchFamily="34" charset="0"/>
              </a:rPr>
              <a:t>信息技术安全评价公共准则（</a:t>
            </a:r>
            <a:r>
              <a:rPr lang="en-US" altLang="zh-CN" sz="2400" i="0">
                <a:latin typeface="Arial" panose="020B0604020202090204" pitchFamily="34" charset="0"/>
              </a:rPr>
              <a:t>The Common Criteria for Information Technology security Evaluation</a:t>
            </a:r>
            <a:r>
              <a:rPr lang="zh-CN" altLang="en-US" sz="2400" i="0" dirty="0">
                <a:latin typeface="Arial" panose="020B0604020202090204" pitchFamily="34" charset="0"/>
              </a:rPr>
              <a:t>，</a:t>
            </a:r>
            <a:r>
              <a:rPr lang="en-US" altLang="zh-CN" sz="2400" i="0">
                <a:latin typeface="Arial" panose="020B0604020202090204" pitchFamily="34" charset="0"/>
              </a:rPr>
              <a:t>CC</a:t>
            </a:r>
            <a:r>
              <a:rPr lang="zh-CN" altLang="en-US" sz="2400" i="0" dirty="0">
                <a:latin typeface="Arial" panose="020B0604020202090204" pitchFamily="34" charset="0"/>
              </a:rPr>
              <a:t>）</a:t>
            </a:r>
            <a:endParaRPr lang="zh-CN" altLang="en-US" sz="2400" i="0" dirty="0">
              <a:latin typeface="Arial" panose="020B0604020202090204" pitchFamily="34" charset="0"/>
            </a:endParaRPr>
          </a:p>
          <a:p>
            <a:r>
              <a:rPr lang="en-US" altLang="zh-CN" sz="2400" i="0">
                <a:latin typeface="Arial" panose="020B0604020202090204" pitchFamily="34" charset="0"/>
              </a:rPr>
              <a:t>        20</a:t>
            </a:r>
            <a:r>
              <a:rPr lang="zh-CN" altLang="en-US" sz="2400" i="0" dirty="0">
                <a:latin typeface="Arial" panose="020B0604020202090204" pitchFamily="34" charset="0"/>
              </a:rPr>
              <a:t>世纪</a:t>
            </a:r>
            <a:r>
              <a:rPr lang="en-US" altLang="zh-CN" sz="2400" i="0">
                <a:latin typeface="Arial" panose="020B0604020202090204" pitchFamily="34" charset="0"/>
              </a:rPr>
              <a:t>80</a:t>
            </a:r>
            <a:r>
              <a:rPr lang="zh-CN" altLang="en-US" sz="2400" i="0" dirty="0">
                <a:latin typeface="Arial" panose="020B0604020202090204" pitchFamily="34" charset="0"/>
              </a:rPr>
              <a:t>年代后期，德国、英国、加拿大、法国、澳大利亚也都相继制定了本国的信息安全评价标准。由于这些标准之间不能兼容，于是上述一些国家在</a:t>
            </a:r>
            <a:r>
              <a:rPr lang="en-US" altLang="zh-CN" sz="2400" i="0">
                <a:latin typeface="Arial" panose="020B0604020202090204" pitchFamily="34" charset="0"/>
              </a:rPr>
              <a:t>1992</a:t>
            </a:r>
            <a:r>
              <a:rPr lang="zh-CN" altLang="en-US" sz="2400" i="0" dirty="0">
                <a:latin typeface="Arial" panose="020B0604020202090204" pitchFamily="34" charset="0"/>
              </a:rPr>
              <a:t>年又合作制定了共同的国际标准</a:t>
            </a:r>
            <a:r>
              <a:rPr lang="en-US" altLang="zh-CN" sz="2400" i="0">
                <a:latin typeface="Arial" panose="020B0604020202090204" pitchFamily="34" charset="0"/>
              </a:rPr>
              <a:t>——CC</a:t>
            </a:r>
            <a:r>
              <a:rPr lang="zh-CN" altLang="en-US" sz="2400" i="0" dirty="0">
                <a:latin typeface="Arial" panose="020B0604020202090204" pitchFamily="34" charset="0"/>
              </a:rPr>
              <a:t>。</a:t>
            </a:r>
            <a:endParaRPr lang="zh-CN" altLang="en-US" sz="2400" i="0" dirty="0">
              <a:latin typeface="Arial" panose="020B0604020202090204" pitchFamily="34" charset="0"/>
            </a:endParaRPr>
          </a:p>
          <a:p>
            <a:r>
              <a:rPr lang="en-US" altLang="zh-CN" sz="2400" i="0">
                <a:latin typeface="Arial" panose="020B0604020202090204" pitchFamily="34" charset="0"/>
              </a:rPr>
              <a:t>       CC</a:t>
            </a:r>
            <a:r>
              <a:rPr lang="zh-CN" altLang="en-US" sz="2400" i="0" dirty="0">
                <a:latin typeface="Arial" panose="020B0604020202090204" pitchFamily="34" charset="0"/>
              </a:rPr>
              <a:t>标准的评估分为两个方面：安全功能需求和安全保证需求。</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idx="4294967295"/>
          </p:nvPr>
        </p:nvSpPr>
        <p:spPr/>
        <p:txBody>
          <a:bodyPr vert="horz" wrap="square" lIns="91440" tIns="45720" rIns="91440" bIns="45720" anchor="ctr"/>
          <a:p>
            <a:r>
              <a:rPr lang="en-US" altLang="zh-CN"/>
              <a:t>10.1  </a:t>
            </a:r>
            <a:r>
              <a:rPr lang="zh-CN" altLang="en-US" dirty="0"/>
              <a:t>计算机安全概述</a:t>
            </a:r>
            <a:endParaRPr lang="zh-CN" altLang="en-US" dirty="0"/>
          </a:p>
        </p:txBody>
      </p:sp>
      <p:sp>
        <p:nvSpPr>
          <p:cNvPr id="21507" name="矩形 1"/>
          <p:cNvSpPr/>
          <p:nvPr/>
        </p:nvSpPr>
        <p:spPr>
          <a:xfrm>
            <a:off x="2424113" y="1700213"/>
            <a:ext cx="7488237" cy="4154170"/>
          </a:xfrm>
          <a:prstGeom prst="rect">
            <a:avLst/>
          </a:prstGeom>
          <a:noFill/>
          <a:ln w="9525">
            <a:noFill/>
          </a:ln>
        </p:spPr>
        <p:txBody>
          <a:bodyPr>
            <a:spAutoFit/>
          </a:bodyPr>
          <a:p>
            <a:r>
              <a:rPr lang="en-US" altLang="zh-CN" sz="2400" i="0">
                <a:latin typeface="Arial" panose="020B0604020202090204" pitchFamily="34" charset="0"/>
              </a:rPr>
              <a:t>3.</a:t>
            </a:r>
            <a:r>
              <a:rPr lang="zh-CN" altLang="en-US" sz="2400" i="0" dirty="0">
                <a:latin typeface="Arial" panose="020B0604020202090204" pitchFamily="34" charset="0"/>
              </a:rPr>
              <a:t>计算机信息系统安全保护等级划分准则（</a:t>
            </a:r>
            <a:r>
              <a:rPr lang="en-US" altLang="zh-CN" sz="2400" i="0">
                <a:latin typeface="Arial" panose="020B0604020202090204" pitchFamily="34" charset="0"/>
              </a:rPr>
              <a:t>GB17859-1999</a:t>
            </a:r>
            <a:r>
              <a:rPr lang="zh-CN" altLang="en-US" sz="2400" i="0" dirty="0">
                <a:latin typeface="Arial" panose="020B0604020202090204" pitchFamily="34" charset="0"/>
              </a:rPr>
              <a:t>）</a:t>
            </a:r>
            <a:endParaRPr lang="zh-CN" altLang="en-US" sz="2400" i="0" dirty="0">
              <a:latin typeface="Arial" panose="020B0604020202090204" pitchFamily="34" charset="0"/>
            </a:endParaRPr>
          </a:p>
          <a:p>
            <a:r>
              <a:rPr lang="zh-CN" altLang="en-US" sz="2400" i="0" dirty="0">
                <a:latin typeface="Arial" panose="020B0604020202090204" pitchFamily="34" charset="0"/>
              </a:rPr>
              <a:t>       我国也于</a:t>
            </a:r>
            <a:r>
              <a:rPr lang="en-US" altLang="zh-CN" sz="2400" i="0">
                <a:latin typeface="Arial" panose="020B0604020202090204" pitchFamily="34" charset="0"/>
              </a:rPr>
              <a:t>1999</a:t>
            </a:r>
            <a:r>
              <a:rPr lang="zh-CN" altLang="en-US" sz="2400" i="0" dirty="0">
                <a:latin typeface="Arial" panose="020B0604020202090204" pitchFamily="34" charset="0"/>
              </a:rPr>
              <a:t>年制定了“计算机信息系统安全保护等级划分准则”这一国家标准。该标准将计算机系统的安全保护能力分为：用户自主保护级、系统审计保护级、安全标记保护级、结构化保护级和访问验证保护级这五个等级。</a:t>
            </a:r>
            <a:endParaRPr lang="en-US" altLang="zh-CN" sz="2400" i="0">
              <a:latin typeface="Arial" panose="020B0604020202090204" pitchFamily="34" charset="0"/>
            </a:endParaRPr>
          </a:p>
          <a:p>
            <a:r>
              <a:rPr lang="en-US" altLang="zh-CN" sz="2400" i="0">
                <a:latin typeface="Arial" panose="020B0604020202090204" pitchFamily="34" charset="0"/>
              </a:rPr>
              <a:t>       </a:t>
            </a:r>
            <a:r>
              <a:rPr lang="zh-CN" altLang="zh-CN" sz="2400" i="0" dirty="0">
                <a:latin typeface="Arial" panose="020B0604020202090204" pitchFamily="34" charset="0"/>
              </a:rPr>
              <a:t>为了指导设计者设计和实现该标准中每一个安全保护等级的操作系统要求，我国于</a:t>
            </a:r>
            <a:r>
              <a:rPr lang="en-US" altLang="zh-CN" sz="2400" i="0">
                <a:latin typeface="Arial" panose="020B0604020202090204" pitchFamily="34" charset="0"/>
              </a:rPr>
              <a:t>2006</a:t>
            </a:r>
            <a:r>
              <a:rPr lang="zh-CN" altLang="zh-CN" sz="2400" i="0" dirty="0">
                <a:latin typeface="Arial" panose="020B0604020202090204" pitchFamily="34" charset="0"/>
              </a:rPr>
              <a:t>年又制定了“信息安全技术——操作系统安全技术要求（</a:t>
            </a:r>
            <a:r>
              <a:rPr lang="en-US" altLang="zh-CN" sz="2400" i="0">
                <a:latin typeface="Arial" panose="020B0604020202090204" pitchFamily="34" charset="0"/>
              </a:rPr>
              <a:t>GB/T 20272-2006</a:t>
            </a:r>
            <a:r>
              <a:rPr lang="zh-CN" altLang="zh-CN" sz="2400" i="0" dirty="0">
                <a:latin typeface="Arial" panose="020B0604020202090204" pitchFamily="34" charset="0"/>
              </a:rPr>
              <a:t>）”。</a:t>
            </a:r>
            <a:endParaRPr lang="zh-CN" altLang="en-US" sz="2400" i="0" dirty="0">
              <a:latin typeface="Arial" panose="020B0604020202090204" pitchFamily="34" charset="0"/>
            </a:endParaRPr>
          </a:p>
        </p:txBody>
      </p:sp>
      <p:sp>
        <p:nvSpPr>
          <p:cNvPr id="2" name="灯片编号占位符 1"/>
          <p:cNvSpPr/>
          <p:nvPr>
            <p:ph type="sldNum" sz="quarter" idx="12"/>
          </p:nvPr>
        </p:nvSpPr>
        <p:spPr/>
        <p:txBody>
          <a:bodyPr/>
          <a:p>
            <a:pPr lvl="0" eaLnBrk="1" hangingPunct="1"/>
            <a:fld id="{9A0DB2DC-4C9A-4742-B13C-FB6460FD3503}" type="slidenum">
              <a:rPr lang="en-US" altLang="zh-CN">
                <a:latin typeface="Arial" panose="020B0604020202090204" pitchFamily="34" charset="0"/>
              </a:rPr>
            </a:fld>
            <a:endParaRPr lang="en-US" altLang="zh-CN">
              <a:latin typeface="Arial" panose="020B0604020202090204" pitchFamily="3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1920</Words>
  <Application>WPS 演示</Application>
  <PresentationFormat>宽屏</PresentationFormat>
  <Paragraphs>69</Paragraphs>
  <Slides>8</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8</vt:i4>
      </vt:variant>
    </vt:vector>
  </HeadingPairs>
  <TitlesOfParts>
    <vt:vector size="31" baseType="lpstr">
      <vt:lpstr>Arial</vt:lpstr>
      <vt:lpstr>方正书宋_GBK</vt:lpstr>
      <vt:lpstr>Wingdings</vt:lpstr>
      <vt:lpstr>宋体</vt:lpstr>
      <vt:lpstr>Arial Unicode MS</vt:lpstr>
      <vt:lpstr>Calibri Light</vt:lpstr>
      <vt:lpstr>Helvetica Neue</vt:lpstr>
      <vt:lpstr>汉仪书宋二KW</vt:lpstr>
      <vt:lpstr>Calibri</vt:lpstr>
      <vt:lpstr>微软雅黑</vt:lpstr>
      <vt:lpstr>汉仪旗黑</vt:lpstr>
      <vt:lpstr>Times New Roman</vt:lpstr>
      <vt:lpstr>宋体</vt:lpstr>
      <vt:lpstr>黑体</vt:lpstr>
      <vt:lpstr>汉仪中黑KW</vt:lpstr>
      <vt:lpstr>Tahoma</vt:lpstr>
      <vt:lpstr>Wingdings 2</vt:lpstr>
      <vt:lpstr>宋体-简</vt:lpstr>
      <vt:lpstr>华文细黑</vt:lpstr>
      <vt:lpstr>黑体-简</vt:lpstr>
      <vt:lpstr>MS UI Gothic</vt:lpstr>
      <vt:lpstr>冬青黑体简体中文</vt:lpstr>
      <vt:lpstr>Office 主题</vt:lpstr>
      <vt:lpstr>10.1  计算机安全概述</vt:lpstr>
      <vt:lpstr>10.1  计算机安全概述</vt:lpstr>
      <vt:lpstr>10.1  计算机安全概述</vt:lpstr>
      <vt:lpstr>10.1  计算机安全概述</vt:lpstr>
      <vt:lpstr>10.1  计算机安全概述</vt:lpstr>
      <vt:lpstr>10.1  计算机安全概述</vt:lpstr>
      <vt:lpstr>10.1  计算机安全概述</vt:lpstr>
      <vt:lpstr>10.1  计算机安全概述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linaikuang</dc:creator>
  <cp:lastModifiedBy>linaikuang</cp:lastModifiedBy>
  <cp:revision>36</cp:revision>
  <dcterms:created xsi:type="dcterms:W3CDTF">2020-10-16T01:24:31Z</dcterms:created>
  <dcterms:modified xsi:type="dcterms:W3CDTF">2020-10-16T01:24:31Z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