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49" r:id="rId3"/>
    <p:sldId id="650" r:id="rId4"/>
    <p:sldId id="651" r:id="rId5"/>
    <p:sldId id="652"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idx="4294967295"/>
          </p:nvPr>
        </p:nvSpPr>
        <p:spPr/>
        <p:txBody>
          <a:bodyPr vert="horz" wrap="square" lIns="91440" tIns="45720" rIns="91440" bIns="45720" anchor="ctr"/>
          <a:p>
            <a:r>
              <a:rPr lang="en-US" altLang="zh-CN"/>
              <a:t>10.2  </a:t>
            </a:r>
            <a:r>
              <a:rPr lang="zh-CN" altLang="en-US" dirty="0"/>
              <a:t>程序安全</a:t>
            </a:r>
            <a:endParaRPr lang="zh-CN" altLang="en-US" dirty="0"/>
          </a:p>
        </p:txBody>
      </p:sp>
      <p:sp>
        <p:nvSpPr>
          <p:cNvPr id="22531" name="矩形 1"/>
          <p:cNvSpPr/>
          <p:nvPr/>
        </p:nvSpPr>
        <p:spPr>
          <a:xfrm>
            <a:off x="2195513" y="1966913"/>
            <a:ext cx="7645400" cy="3046095"/>
          </a:xfrm>
          <a:prstGeom prst="rect">
            <a:avLst/>
          </a:prstGeom>
          <a:noFill/>
          <a:ln w="9525">
            <a:noFill/>
          </a:ln>
        </p:spPr>
        <p:txBody>
          <a:bodyPr>
            <a:spAutoFit/>
          </a:bodyPr>
          <a:p>
            <a:r>
              <a:rPr lang="zh-CN" altLang="en-US" sz="2400" i="0" dirty="0">
                <a:latin typeface="Arial" panose="020B0604020202090204" pitchFamily="34" charset="0"/>
              </a:rPr>
              <a:t>       程序安全是计算机安全层次中的重要一环，其内容主要体现在计算机程序的耗时性、兼容性、稳定性，以及死锁问题、程序漏洞等方面。程序由于种种原因不可避免的存在缺陷，这些缺陷有些是在设计过程中编程逻辑不正确而导致的，有些则是程序员无意中造成的，也有一些甚至是被编程者有意留下的。要保障计算机安全，从程序本身入手尽可能完善程序或者系统缺陷、消除被安全威胁攻击得逞的隐患非常重要。</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idx="4294967295"/>
          </p:nvPr>
        </p:nvSpPr>
        <p:spPr/>
        <p:txBody>
          <a:bodyPr vert="horz" wrap="square" lIns="91440" tIns="45720" rIns="91440" bIns="45720" anchor="ctr"/>
          <a:p>
            <a:r>
              <a:rPr lang="en-US" altLang="zh-CN"/>
              <a:t>10.2  </a:t>
            </a:r>
            <a:r>
              <a:rPr lang="zh-CN" altLang="en-US" dirty="0"/>
              <a:t>程序安全</a:t>
            </a:r>
            <a:endParaRPr lang="zh-CN" altLang="en-US" dirty="0"/>
          </a:p>
        </p:txBody>
      </p:sp>
      <p:sp>
        <p:nvSpPr>
          <p:cNvPr id="23555" name="矩形 2"/>
          <p:cNvSpPr/>
          <p:nvPr/>
        </p:nvSpPr>
        <p:spPr>
          <a:xfrm>
            <a:off x="2135188" y="1484313"/>
            <a:ext cx="7705725" cy="4892675"/>
          </a:xfrm>
          <a:prstGeom prst="rect">
            <a:avLst/>
          </a:prstGeom>
          <a:noFill/>
          <a:ln w="9525">
            <a:noFill/>
          </a:ln>
        </p:spPr>
        <p:txBody>
          <a:bodyPr>
            <a:spAutoFit/>
          </a:bodyPr>
          <a:p>
            <a:r>
              <a:rPr lang="en-US" altLang="zh-CN" sz="2400" i="0">
                <a:latin typeface="Arial" panose="020B0604020202090204" pitchFamily="34" charset="0"/>
              </a:rPr>
              <a:t>10.2.1  </a:t>
            </a:r>
            <a:r>
              <a:rPr lang="zh-CN" altLang="en-US" sz="2400" i="0" dirty="0">
                <a:latin typeface="Arial" panose="020B0604020202090204" pitchFamily="34" charset="0"/>
              </a:rPr>
              <a:t>逻辑炸弹</a:t>
            </a:r>
            <a:endParaRPr lang="zh-CN" altLang="en-US" sz="2400" i="0" dirty="0">
              <a:latin typeface="Arial" panose="020B0604020202090204" pitchFamily="34" charset="0"/>
            </a:endParaRPr>
          </a:p>
          <a:p>
            <a:r>
              <a:rPr lang="zh-CN" altLang="en-US" sz="2400" i="0" dirty="0">
                <a:latin typeface="Arial" panose="020B0604020202090204" pitchFamily="34" charset="0"/>
              </a:rPr>
              <a:t>       逻辑炸弹是指在特定逻辑条件得到满足时实施破坏的计算机程序。这样的程序在触发后可能造成计算机数据丢失、计算机无法从硬盘或软盘引导，甚至导致整个系统瘫痪，并出现物理损坏的虚假现象。逻辑炸弹触发时的特定条件称为逻辑诱因。</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zh-CN" sz="2400" i="0" dirty="0">
                <a:latin typeface="Arial" panose="020B0604020202090204" pitchFamily="34" charset="0"/>
              </a:rPr>
              <a:t>从逻辑炸弹的特征来看，它不会自我复制，这意味着一个逻辑炸弹的存在不会蔓延并影响到意想不到的其他受害者。与计算机病毒相比较，逻辑炸弹强调其本身的破坏作用，而实施破坏的程序却不具传染性。从某个角度而言，逻辑炸弹可以说是最文明的程序威胁方式，因为一个逻辑炸弹必须针对特定的攻击目标，在并未植入逻辑炸弹的系统中不会受到影响。</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idx="4294967295"/>
          </p:nvPr>
        </p:nvSpPr>
        <p:spPr/>
        <p:txBody>
          <a:bodyPr vert="horz" wrap="square" lIns="91440" tIns="45720" rIns="91440" bIns="45720" anchor="ctr"/>
          <a:p>
            <a:r>
              <a:rPr lang="en-US" altLang="zh-CN"/>
              <a:t>10.2  </a:t>
            </a:r>
            <a:r>
              <a:rPr lang="zh-CN" altLang="en-US" dirty="0"/>
              <a:t>程序安全</a:t>
            </a:r>
            <a:endParaRPr lang="zh-CN" altLang="en-US" dirty="0"/>
          </a:p>
        </p:txBody>
      </p:sp>
      <p:sp>
        <p:nvSpPr>
          <p:cNvPr id="24579" name="矩形 1"/>
          <p:cNvSpPr/>
          <p:nvPr/>
        </p:nvSpPr>
        <p:spPr>
          <a:xfrm>
            <a:off x="2279650" y="1628775"/>
            <a:ext cx="7632700" cy="4154170"/>
          </a:xfrm>
          <a:prstGeom prst="rect">
            <a:avLst/>
          </a:prstGeom>
          <a:noFill/>
          <a:ln w="9525">
            <a:noFill/>
          </a:ln>
        </p:spPr>
        <p:txBody>
          <a:bodyPr>
            <a:spAutoFit/>
          </a:bodyPr>
          <a:p>
            <a:r>
              <a:rPr lang="en-US" altLang="zh-CN" sz="2400" i="0">
                <a:latin typeface="Arial" panose="020B0604020202090204" pitchFamily="34" charset="0"/>
              </a:rPr>
              <a:t>10.2.2  </a:t>
            </a:r>
            <a:r>
              <a:rPr lang="zh-CN" altLang="en-US" sz="2400" i="0" dirty="0">
                <a:latin typeface="Arial" panose="020B0604020202090204" pitchFamily="34" charset="0"/>
              </a:rPr>
              <a:t>缓冲区溢出</a:t>
            </a:r>
            <a:endParaRPr lang="zh-CN" altLang="en-US" sz="2400" i="0" dirty="0">
              <a:latin typeface="Arial" panose="020B0604020202090204" pitchFamily="34" charset="0"/>
            </a:endParaRPr>
          </a:p>
          <a:p>
            <a:r>
              <a:rPr lang="zh-CN" altLang="en-US" sz="2400" i="0" dirty="0">
                <a:latin typeface="Arial" panose="020B0604020202090204" pitchFamily="34" charset="0"/>
              </a:rPr>
              <a:t>       缓冲区溢出，是指当计算机向缓冲区内填充数据位数时超过了缓冲区本身的容量，使得溢出的数据覆盖在合法数据上。理想的情况是，程序检查数据长度、同时不允许输入超过缓冲区长度的字符；然而绝大多数程序都会假设数据长度总是与所分配的储存空间相匹配，这就为缓冲区溢出现象的发生埋下了隐患。</a:t>
            </a:r>
            <a:endParaRPr lang="zh-CN" altLang="en-US" sz="2400" i="0" dirty="0">
              <a:latin typeface="Arial" panose="020B0604020202090204" pitchFamily="34" charset="0"/>
            </a:endParaRPr>
          </a:p>
          <a:p>
            <a:r>
              <a:rPr lang="zh-CN" altLang="en-US" sz="2400" i="0" dirty="0">
                <a:latin typeface="Arial" panose="020B0604020202090204" pitchFamily="34" charset="0"/>
              </a:rPr>
              <a:t>       利用缓冲区溢出攻击，可以导致程序运行失败、系统宕机、重新启动等后果。更严重的是，可以利用它执行非授权指令，甚至可以取得系统特权进而执行某些非法操作。</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idx="4294967295"/>
          </p:nvPr>
        </p:nvSpPr>
        <p:spPr/>
        <p:txBody>
          <a:bodyPr vert="horz" wrap="square" lIns="91440" tIns="45720" rIns="91440" bIns="45720" anchor="ctr"/>
          <a:p>
            <a:r>
              <a:rPr lang="en-US" altLang="zh-CN"/>
              <a:t>10.2  </a:t>
            </a:r>
            <a:r>
              <a:rPr lang="zh-CN" altLang="en-US" dirty="0"/>
              <a:t>程序安全</a:t>
            </a:r>
            <a:endParaRPr lang="zh-CN" altLang="en-US" dirty="0"/>
          </a:p>
        </p:txBody>
      </p:sp>
      <p:sp>
        <p:nvSpPr>
          <p:cNvPr id="25603" name="矩形 1"/>
          <p:cNvSpPr/>
          <p:nvPr/>
        </p:nvSpPr>
        <p:spPr>
          <a:xfrm>
            <a:off x="2063750" y="1244600"/>
            <a:ext cx="8135938" cy="4892675"/>
          </a:xfrm>
          <a:prstGeom prst="rect">
            <a:avLst/>
          </a:prstGeom>
          <a:noFill/>
          <a:ln w="9525">
            <a:noFill/>
          </a:ln>
        </p:spPr>
        <p:txBody>
          <a:bodyPr>
            <a:spAutoFit/>
          </a:bodyPr>
          <a:p>
            <a:r>
              <a:rPr lang="en-US" altLang="zh-CN" sz="2400" i="0">
                <a:latin typeface="Arial" panose="020B0604020202090204" pitchFamily="34" charset="0"/>
              </a:rPr>
              <a:t>10.2.3  SQL</a:t>
            </a:r>
            <a:r>
              <a:rPr lang="zh-CN" altLang="en-US" sz="2400" i="0" dirty="0">
                <a:latin typeface="Arial" panose="020B0604020202090204" pitchFamily="34" charset="0"/>
              </a:rPr>
              <a:t>注入</a:t>
            </a:r>
            <a:endParaRPr lang="zh-CN" altLang="en-US" sz="2400" i="0" dirty="0">
              <a:latin typeface="Arial" panose="020B0604020202090204" pitchFamily="34" charset="0"/>
            </a:endParaRPr>
          </a:p>
          <a:p>
            <a:r>
              <a:rPr lang="en-US" altLang="zh-CN" sz="2400" i="0">
                <a:latin typeface="Arial" panose="020B0604020202090204" pitchFamily="34" charset="0"/>
              </a:rPr>
              <a:t>       SQL</a:t>
            </a:r>
            <a:r>
              <a:rPr lang="zh-CN" altLang="en-US" sz="2400" i="0" dirty="0">
                <a:latin typeface="Arial" panose="020B0604020202090204" pitchFamily="34" charset="0"/>
              </a:rPr>
              <a:t>注入是对数据库进行攻击的常用手段之一。它利用现有应用程序可以将</a:t>
            </a:r>
            <a:r>
              <a:rPr lang="en-US" altLang="zh-CN" sz="2400" i="0">
                <a:latin typeface="Arial" panose="020B0604020202090204" pitchFamily="34" charset="0"/>
              </a:rPr>
              <a:t>SQL</a:t>
            </a:r>
            <a:r>
              <a:rPr lang="zh-CN" altLang="en-US" sz="2400" i="0" dirty="0">
                <a:latin typeface="Arial" panose="020B0604020202090204" pitchFamily="34" charset="0"/>
              </a:rPr>
              <a:t>命令注入到后台数据库引擎执行的能力，通过在</a:t>
            </a:r>
            <a:r>
              <a:rPr lang="en-US" altLang="zh-CN" sz="2400" i="0">
                <a:latin typeface="Arial" panose="020B0604020202090204" pitchFamily="34" charset="0"/>
              </a:rPr>
              <a:t>Web</a:t>
            </a:r>
            <a:r>
              <a:rPr lang="zh-CN" altLang="en-US" sz="2400" i="0" dirty="0">
                <a:latin typeface="Arial" panose="020B0604020202090204" pitchFamily="34" charset="0"/>
              </a:rPr>
              <a:t>表单、域名输入或页面请求的查询字符串等内容中输入恶意的</a:t>
            </a:r>
            <a:r>
              <a:rPr lang="en-US" altLang="zh-CN" sz="2400" i="0">
                <a:latin typeface="Arial" panose="020B0604020202090204" pitchFamily="34" charset="0"/>
              </a:rPr>
              <a:t>SQL</a:t>
            </a:r>
            <a:r>
              <a:rPr lang="zh-CN" altLang="en-US" sz="2400" i="0" dirty="0">
                <a:latin typeface="Arial" panose="020B0604020202090204" pitchFamily="34" charset="0"/>
              </a:rPr>
              <a:t>语句得到一个存在安全漏洞的网站的数据库，最终达到欺骗服务器执行恶意</a:t>
            </a:r>
            <a:r>
              <a:rPr lang="en-US" altLang="zh-CN" sz="2400" i="0">
                <a:latin typeface="Arial" panose="020B0604020202090204" pitchFamily="34" charset="0"/>
              </a:rPr>
              <a:t>SQL</a:t>
            </a:r>
            <a:r>
              <a:rPr lang="zh-CN" altLang="en-US" sz="2400" i="0" dirty="0">
                <a:latin typeface="Arial" panose="020B0604020202090204" pitchFamily="34" charset="0"/>
              </a:rPr>
              <a:t>命令的目的。</a:t>
            </a:r>
            <a:endParaRPr lang="zh-CN" altLang="en-US" sz="2400" i="0" dirty="0">
              <a:latin typeface="Arial" panose="020B0604020202090204" pitchFamily="34" charset="0"/>
            </a:endParaRPr>
          </a:p>
          <a:p>
            <a:r>
              <a:rPr lang="en-US" altLang="zh-CN" sz="2400" i="0">
                <a:latin typeface="Arial" panose="020B0604020202090204" pitchFamily="34" charset="0"/>
              </a:rPr>
              <a:t>       SQL</a:t>
            </a:r>
            <a:r>
              <a:rPr lang="zh-CN" altLang="en-US" sz="2400" i="0" dirty="0">
                <a:latin typeface="Arial" panose="020B0604020202090204" pitchFamily="34" charset="0"/>
              </a:rPr>
              <a:t>注入攻击通过构建特殊的输入作为参数传入</a:t>
            </a:r>
            <a:r>
              <a:rPr lang="en-US" altLang="zh-CN" sz="2400" i="0">
                <a:latin typeface="Arial" panose="020B0604020202090204" pitchFamily="34" charset="0"/>
              </a:rPr>
              <a:t>Web</a:t>
            </a:r>
            <a:r>
              <a:rPr lang="zh-CN" altLang="en-US" sz="2400" i="0" dirty="0">
                <a:latin typeface="Arial" panose="020B0604020202090204" pitchFamily="34" charset="0"/>
              </a:rPr>
              <a:t>应用程序，而这些输入多为</a:t>
            </a:r>
            <a:r>
              <a:rPr lang="en-US" altLang="zh-CN" sz="2400" i="0">
                <a:latin typeface="Arial" panose="020B0604020202090204" pitchFamily="34" charset="0"/>
              </a:rPr>
              <a:t>SQL</a:t>
            </a:r>
            <a:r>
              <a:rPr lang="zh-CN" altLang="en-US" sz="2400" i="0" dirty="0">
                <a:latin typeface="Arial" panose="020B0604020202090204" pitchFamily="34" charset="0"/>
              </a:rPr>
              <a:t>语法里的一些组合，通过执行</a:t>
            </a:r>
            <a:r>
              <a:rPr lang="en-US" altLang="zh-CN" sz="2400" i="0">
                <a:latin typeface="Arial" panose="020B0604020202090204" pitchFamily="34" charset="0"/>
              </a:rPr>
              <a:t>SQL</a:t>
            </a:r>
            <a:r>
              <a:rPr lang="zh-CN" altLang="en-US" sz="2400" i="0" dirty="0">
                <a:latin typeface="Arial" panose="020B0604020202090204" pitchFamily="34" charset="0"/>
              </a:rPr>
              <a:t>语句进而执行攻击者所需的操作，其发生原因主要是程序没有过滤用户输入的数据，致使非法数据侵入系统。</a:t>
            </a:r>
            <a:r>
              <a:rPr lang="en-US" altLang="zh-CN" sz="2400" i="0">
                <a:latin typeface="Arial" panose="020B0604020202090204" pitchFamily="34" charset="0"/>
              </a:rPr>
              <a:t>SQL</a:t>
            </a:r>
            <a:r>
              <a:rPr lang="zh-CN" altLang="en-US" sz="2400" i="0" dirty="0">
                <a:latin typeface="Arial" panose="020B0604020202090204" pitchFamily="34" charset="0"/>
              </a:rPr>
              <a:t>注入可分为平台层注入和代码层注入。前者由不安全的数据库配置或数据库平台的漏洞所致；后者主要是由于程序员对输入未进行细致过滤，从而执行了非法的数据查询。</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1104</Words>
  <Application>WPS 演示</Application>
  <PresentationFormat>宽屏</PresentationFormat>
  <Paragraphs>30</Paragraphs>
  <Slides>4</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vt:i4>
      </vt:variant>
    </vt:vector>
  </HeadingPairs>
  <TitlesOfParts>
    <vt:vector size="27"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华文细黑</vt:lpstr>
      <vt:lpstr>黑体-简</vt:lpstr>
      <vt:lpstr>MS UI Gothic</vt:lpstr>
      <vt:lpstr>冬青黑体简体中文</vt:lpstr>
      <vt:lpstr>Office 主题</vt:lpstr>
      <vt:lpstr>10.2  程序安全</vt:lpstr>
      <vt:lpstr>10.2  程序安全</vt:lpstr>
      <vt:lpstr>10.2  程序安全</vt:lpstr>
      <vt:lpstr>10.2  程序安全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37</cp:revision>
  <dcterms:created xsi:type="dcterms:W3CDTF">2020-10-16T01:25:17Z</dcterms:created>
  <dcterms:modified xsi:type="dcterms:W3CDTF">2020-10-16T01:25:17Z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