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3" r:id="rId3"/>
    <p:sldId id="654" r:id="rId4"/>
    <p:sldId id="655" r:id="rId5"/>
    <p:sldId id="656" r:id="rId6"/>
    <p:sldId id="657" r:id="rId7"/>
    <p:sldId id="658" r:id="rId8"/>
    <p:sldId id="659" r:id="rId9"/>
    <p:sldId id="660" r:id="rId10"/>
    <p:sldId id="661" r:id="rId11"/>
    <p:sldId id="662" r:id="rId12"/>
    <p:sldId id="663" r:id="rId13"/>
    <p:sldId id="664" r:id="rId14"/>
    <p:sldId id="665" r:id="rId15"/>
    <p:sldId id="666" r:id="rId16"/>
    <p:sldId id="667" r:id="rId17"/>
    <p:sldId id="668" r:id="rId18"/>
    <p:sldId id="669" r:id="rId19"/>
    <p:sldId id="670" r:id="rId20"/>
    <p:sldId id="671" r:id="rId21"/>
    <p:sldId id="672"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26627" name="矩形 1"/>
          <p:cNvSpPr/>
          <p:nvPr/>
        </p:nvSpPr>
        <p:spPr>
          <a:xfrm>
            <a:off x="2135188" y="1731963"/>
            <a:ext cx="7848600" cy="3784600"/>
          </a:xfrm>
          <a:prstGeom prst="rect">
            <a:avLst/>
          </a:prstGeom>
          <a:noFill/>
          <a:ln w="9525">
            <a:noFill/>
          </a:ln>
        </p:spPr>
        <p:txBody>
          <a:bodyPr>
            <a:spAutoFit/>
          </a:bodyPr>
          <a:p>
            <a:r>
              <a:rPr lang="zh-CN" altLang="en-US" sz="2400" i="0" dirty="0">
                <a:latin typeface="Arial" panose="020B0604020202090204" pitchFamily="34" charset="0"/>
              </a:rPr>
              <a:t>       伴随着</a:t>
            </a:r>
            <a:r>
              <a:rPr lang="en-US" altLang="zh-CN" sz="2400" i="0">
                <a:latin typeface="Arial" panose="020B0604020202090204" pitchFamily="34" charset="0"/>
              </a:rPr>
              <a:t>Internet</a:t>
            </a:r>
            <a:r>
              <a:rPr lang="zh-CN" altLang="en-US" sz="2400" i="0" dirty="0">
                <a:latin typeface="Arial" panose="020B0604020202090204" pitchFamily="34" charset="0"/>
              </a:rPr>
              <a:t>的普及，计算机系统尤其是计算机信息系统通常不再作为一个独立的存在而工作，计算机网络将全球各地的计算机互连起来并以此为基础提供更复杂、高效且多元的信息服务。在感受这种服务带来的便利的同时，人们也不可避免地遭遇一系列与计算机网络相关的安全威胁。</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一般情况下，这些安全威胁有两大主要攻击目标，分别是网络中的信息和网络中的设备，而这些威胁大多是通过挖掘计算机操作系统和应用程序本身的弱点或缺陷来实现的。</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5843" name="矩形 2"/>
          <p:cNvSpPr/>
          <p:nvPr/>
        </p:nvSpPr>
        <p:spPr>
          <a:xfrm>
            <a:off x="2063750" y="1773238"/>
            <a:ext cx="7993063" cy="3046095"/>
          </a:xfrm>
          <a:prstGeom prst="rect">
            <a:avLst/>
          </a:prstGeom>
          <a:noFill/>
          <a:ln w="9525">
            <a:noFill/>
          </a:ln>
        </p:spPr>
        <p:txBody>
          <a:bodyPr>
            <a:spAutoFit/>
          </a:bodyPr>
          <a:p>
            <a:r>
              <a:rPr lang="zh-CN" altLang="en-US" sz="2400" i="0" dirty="0">
                <a:latin typeface="Arial" panose="020B0604020202090204" pitchFamily="34" charset="0"/>
              </a:rPr>
              <a:t>       提高计算机系统自身的安全性是防范计算机病毒的一个重要方面。然而完美的安全系统是不存在的，过分强调提高系统的安全性将使系统花费过多时间用于病毒检查，从而导致系统失去应有的可用性、实用性和易用性。因此，加强内部网络管理人员以及相关用户的安全意识，是防范病毒的策略中最易实现、也最经济的方法之一。另外，为计算机系统安装正版杀毒软件，并定期更新病毒库也是预防病毒的重要手段。</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6867" name="矩形 1"/>
          <p:cNvSpPr/>
          <p:nvPr/>
        </p:nvSpPr>
        <p:spPr>
          <a:xfrm>
            <a:off x="1992313" y="1557338"/>
            <a:ext cx="8064500" cy="3784600"/>
          </a:xfrm>
          <a:prstGeom prst="rect">
            <a:avLst/>
          </a:prstGeom>
          <a:noFill/>
          <a:ln w="9525">
            <a:noFill/>
          </a:ln>
        </p:spPr>
        <p:txBody>
          <a:bodyPr>
            <a:spAutoFit/>
          </a:bodyPr>
          <a:p>
            <a:r>
              <a:rPr lang="en-US" altLang="zh-CN" sz="2400" i="0">
                <a:latin typeface="Arial" panose="020B0604020202090204" pitchFamily="34" charset="0"/>
              </a:rPr>
              <a:t>10.3.3  </a:t>
            </a:r>
            <a:r>
              <a:rPr lang="zh-CN" altLang="en-US" sz="2400" i="0" dirty="0">
                <a:latin typeface="Arial" panose="020B0604020202090204" pitchFamily="34" charset="0"/>
              </a:rPr>
              <a:t>蠕虫</a:t>
            </a:r>
            <a:endParaRPr lang="zh-CN" altLang="en-US" sz="2400" i="0" dirty="0">
              <a:latin typeface="Arial" panose="020B0604020202090204" pitchFamily="34" charset="0"/>
            </a:endParaRPr>
          </a:p>
          <a:p>
            <a:r>
              <a:rPr lang="zh-CN" altLang="en-US" sz="2400" i="0" dirty="0">
                <a:latin typeface="Arial" panose="020B0604020202090204" pitchFamily="34" charset="0"/>
              </a:rPr>
              <a:t>       所谓蠕虫，又被称为蠕虫病毒，其实是一种结合了蠕虫特性与病毒机理（技术特点）的产物。目前主流的定义认为，蠕虫是一种能够利用系统漏洞通过网络进行自我传播的恶意程序。</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蠕虫病毒同时集成了蠕虫和病毒两者的特征，从而使其自身更加强大、传播能力也更强，它还有一个显著特点是不一定需要附着在其他程序上而可以独立存在。当形成规模与传播速度相当快时，蠕虫攻击会极大地消耗网络资源，从而导致大面积网络拥塞甚至瘫痪。</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7891" name="矩形 1"/>
          <p:cNvSpPr/>
          <p:nvPr/>
        </p:nvSpPr>
        <p:spPr>
          <a:xfrm>
            <a:off x="2135188" y="1844675"/>
            <a:ext cx="7993062" cy="3415030"/>
          </a:xfrm>
          <a:prstGeom prst="rect">
            <a:avLst/>
          </a:prstGeom>
          <a:noFill/>
          <a:ln w="9525">
            <a:noFill/>
          </a:ln>
        </p:spPr>
        <p:txBody>
          <a:bodyPr>
            <a:spAutoFit/>
          </a:bodyPr>
          <a:p>
            <a:r>
              <a:rPr lang="zh-CN" altLang="en-US" sz="2400" i="0" dirty="0">
                <a:latin typeface="Arial" panose="020B0604020202090204" pitchFamily="34" charset="0"/>
              </a:rPr>
              <a:t>       计算机蠕虫与计算机病毒相似，都是能自我复制的计算机程序。与一般病毒不同的是，蠕虫并不需要附在其他程序（宿主程序）的内部，可以不需要使用者介入操作也能够自我复制或执行。</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计算机蠕虫未必会直接破坏被感染的系统，却几乎都能对网络形成威胁。有时它可能只是浪费网络带宽，或执行垃圾代码以发动分散式阻断服务攻击、导致计算机的执行效率大大降低，从而影响计算机的正常使用，还有可能会修改或损毁目标计算机的档案。</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8915" name="矩形 1"/>
          <p:cNvSpPr/>
          <p:nvPr/>
        </p:nvSpPr>
        <p:spPr>
          <a:xfrm>
            <a:off x="2135188" y="1557338"/>
            <a:ext cx="7705725" cy="4523105"/>
          </a:xfrm>
          <a:prstGeom prst="rect">
            <a:avLst/>
          </a:prstGeom>
          <a:noFill/>
          <a:ln w="9525">
            <a:noFill/>
          </a:ln>
        </p:spPr>
        <p:txBody>
          <a:bodyPr>
            <a:spAutoFit/>
          </a:bodyPr>
          <a:p>
            <a:r>
              <a:rPr lang="zh-CN" altLang="en-US" sz="2400" i="0" dirty="0">
                <a:latin typeface="Arial" panose="020B0604020202090204" pitchFamily="34" charset="0"/>
              </a:rPr>
              <a:t>       蠕虫由两部分组成：一个主程序和一个引导程序。主程序一旦在电脑中建立就会去收集与当前电脑联网的其它主机信息。随后，主程序会尝试利用系统缺陷去在这些远程计算机上建立其引导程序。</a:t>
            </a:r>
            <a:endParaRPr lang="en-US" altLang="zh-CN" sz="2400" i="0">
              <a:latin typeface="Arial" panose="020B0604020202090204" pitchFamily="34" charset="0"/>
            </a:endParaRPr>
          </a:p>
          <a:p>
            <a:r>
              <a:rPr lang="zh-CN" altLang="en-US" sz="2400" i="0" dirty="0">
                <a:latin typeface="Arial" panose="020B0604020202090204" pitchFamily="34" charset="0"/>
              </a:rPr>
              <a:t>       蠕虫分为主机蠕虫与网络蠕虫。其中，主机蠕虫完全包含在它们运行的计算机中，并且使用网络的连接将自身拷贝到其他的计算机中。主机蠕虫在完成自身的拷贝加入到另外的主机之后，就会终止自身的行为。</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如果根据攻击目的进行划分，蠕虫又可以分成两类：一类是面对大规模计算机网络发动拒绝服务的计算机蠕虫，另一类则是针对个人用户的执行大量垃圾代码的计算机蠕虫。</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9939" name="矩形 1"/>
          <p:cNvSpPr/>
          <p:nvPr/>
        </p:nvSpPr>
        <p:spPr>
          <a:xfrm>
            <a:off x="1992313" y="1506538"/>
            <a:ext cx="8064500" cy="4154170"/>
          </a:xfrm>
          <a:prstGeom prst="rect">
            <a:avLst/>
          </a:prstGeom>
          <a:noFill/>
          <a:ln w="9525">
            <a:noFill/>
          </a:ln>
        </p:spPr>
        <p:txBody>
          <a:bodyPr>
            <a:spAutoFit/>
          </a:bodyPr>
          <a:p>
            <a:r>
              <a:rPr lang="en-US" altLang="zh-CN" sz="2400" i="0">
                <a:latin typeface="Arial" panose="020B0604020202090204" pitchFamily="34" charset="0"/>
              </a:rPr>
              <a:t>10.3.4  </a:t>
            </a:r>
            <a:r>
              <a:rPr lang="en-US" altLang="zh-CN" sz="2400" i="0" err="1">
                <a:latin typeface="Arial" panose="020B0604020202090204" pitchFamily="34" charset="0"/>
              </a:rPr>
              <a:t>rootkit</a:t>
            </a:r>
            <a:endParaRPr lang="en-US" altLang="zh-CN" sz="2400" i="0">
              <a:latin typeface="Arial" panose="020B0604020202090204" pitchFamily="34" charset="0"/>
            </a:endParaRPr>
          </a:p>
          <a:p>
            <a:r>
              <a:rPr lang="en-US" altLang="zh-CN" sz="2400" i="0">
                <a:latin typeface="Arial" panose="020B0604020202090204" pitchFamily="34" charset="0"/>
              </a:rPr>
              <a:t>       </a:t>
            </a:r>
            <a:r>
              <a:rPr lang="en-US" altLang="zh-CN" sz="2400" i="0" err="1">
                <a:latin typeface="Arial" panose="020B0604020202090204" pitchFamily="34" charset="0"/>
              </a:rPr>
              <a:t>rootkit</a:t>
            </a:r>
            <a:r>
              <a:rPr lang="zh-CN" altLang="en-US" sz="2400" i="0" dirty="0">
                <a:latin typeface="Arial" panose="020B0604020202090204" pitchFamily="34" charset="0"/>
              </a:rPr>
              <a:t>一词最早出现在</a:t>
            </a:r>
            <a:r>
              <a:rPr lang="en-US" altLang="zh-CN" sz="2400" i="0">
                <a:latin typeface="Arial" panose="020B0604020202090204" pitchFamily="34" charset="0"/>
              </a:rPr>
              <a:t>Unix</a:t>
            </a:r>
            <a:r>
              <a:rPr lang="zh-CN" altLang="en-US" sz="2400" i="0" dirty="0">
                <a:latin typeface="Arial" panose="020B0604020202090204" pitchFamily="34" charset="0"/>
              </a:rPr>
              <a:t>系统中。系统入侵者为了取得系统管理员级的</a:t>
            </a:r>
            <a:r>
              <a:rPr lang="en-US" altLang="zh-CN" sz="2400" i="0">
                <a:latin typeface="Arial" panose="020B0604020202090204" pitchFamily="34" charset="0"/>
              </a:rPr>
              <a:t>root</a:t>
            </a:r>
            <a:r>
              <a:rPr lang="zh-CN" altLang="en-US" sz="2400" i="0" dirty="0">
                <a:latin typeface="Arial" panose="020B0604020202090204" pitchFamily="34" charset="0"/>
              </a:rPr>
              <a:t>权限或为了清除被系统记录的入侵痕迹，会重新汇编一些软件工具，这些工具就被称为</a:t>
            </a:r>
            <a:r>
              <a:rPr lang="en-US" altLang="zh-CN" sz="2400" i="0">
                <a:latin typeface="Arial" panose="020B0604020202090204" pitchFamily="34" charset="0"/>
              </a:rPr>
              <a:t>kit</a:t>
            </a:r>
            <a:r>
              <a:rPr lang="zh-CN" altLang="en-US" sz="2400" i="0" dirty="0">
                <a:latin typeface="Arial" panose="020B0604020202090204" pitchFamily="34" charset="0"/>
              </a:rPr>
              <a:t>。由此</a:t>
            </a:r>
            <a:r>
              <a:rPr lang="en-US" altLang="zh-CN" sz="2400" i="0" err="1">
                <a:latin typeface="Arial" panose="020B0604020202090204" pitchFamily="34" charset="0"/>
              </a:rPr>
              <a:t>rootkit</a:t>
            </a:r>
            <a:r>
              <a:rPr lang="zh-CN" altLang="en-US" sz="2400" i="0" dirty="0">
                <a:latin typeface="Arial" panose="020B0604020202090204" pitchFamily="34" charset="0"/>
              </a:rPr>
              <a:t>可以视作一项技术。</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一种公认的定义认为：</a:t>
            </a:r>
            <a:r>
              <a:rPr lang="en-US" altLang="zh-CN" sz="2400" i="0" err="1">
                <a:latin typeface="Arial" panose="020B0604020202090204" pitchFamily="34" charset="0"/>
              </a:rPr>
              <a:t>rootkit</a:t>
            </a:r>
            <a:r>
              <a:rPr lang="zh-CN" altLang="en-US" sz="2400" i="0" dirty="0">
                <a:latin typeface="Arial" panose="020B0604020202090204" pitchFamily="34" charset="0"/>
              </a:rPr>
              <a:t>是指其主要功能为隐藏其他程式进程的软件，它可能是一个或多个软件的组合。从其定义不难看出，</a:t>
            </a:r>
            <a:r>
              <a:rPr lang="en-US" altLang="zh-CN" sz="2400" i="0" err="1">
                <a:latin typeface="Arial" panose="020B0604020202090204" pitchFamily="34" charset="0"/>
              </a:rPr>
              <a:t>rootkit</a:t>
            </a:r>
            <a:r>
              <a:rPr lang="zh-CN" altLang="en-US" sz="2400" i="0" dirty="0">
                <a:latin typeface="Arial" panose="020B0604020202090204" pitchFamily="34" charset="0"/>
              </a:rPr>
              <a:t>是一种特殊的恶意软件，其功能是在安装目标上隐藏自身及指定的文件、进程或网络链接等信息。目前，</a:t>
            </a:r>
            <a:r>
              <a:rPr lang="en-US" altLang="zh-CN" sz="2400" i="0" err="1">
                <a:latin typeface="Arial" panose="020B0604020202090204" pitchFamily="34" charset="0"/>
              </a:rPr>
              <a:t>rootkit</a:t>
            </a:r>
            <a:r>
              <a:rPr lang="zh-CN" altLang="en-US" sz="2400" i="0" dirty="0">
                <a:latin typeface="Arial" panose="020B0604020202090204" pitchFamily="34" charset="0"/>
              </a:rPr>
              <a:t>更多的是指那些被作为驱动程序加载到操作系统内核中的恶意软件。</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0963" name="矩形 1"/>
          <p:cNvSpPr/>
          <p:nvPr/>
        </p:nvSpPr>
        <p:spPr>
          <a:xfrm>
            <a:off x="2135188" y="1412875"/>
            <a:ext cx="7921625" cy="4892675"/>
          </a:xfrm>
          <a:prstGeom prst="rect">
            <a:avLst/>
          </a:prstGeom>
          <a:noFill/>
          <a:ln w="9525">
            <a:noFill/>
          </a:ln>
        </p:spPr>
        <p:txBody>
          <a:bodyPr>
            <a:spAutoFit/>
          </a:bodyPr>
          <a:p>
            <a:r>
              <a:rPr lang="zh-CN" altLang="en-US" sz="2400" i="0" dirty="0">
                <a:latin typeface="Arial" panose="020B0604020202090204" pitchFamily="34" charset="0"/>
              </a:rPr>
              <a:t>       通常情况下，</a:t>
            </a:r>
            <a:r>
              <a:rPr lang="en-US" altLang="zh-CN" sz="2400" i="0" err="1">
                <a:latin typeface="Arial" panose="020B0604020202090204" pitchFamily="34" charset="0"/>
              </a:rPr>
              <a:t>rootkit</a:t>
            </a:r>
            <a:r>
              <a:rPr lang="zh-CN" altLang="en-US" sz="2400" i="0" dirty="0">
                <a:latin typeface="Arial" panose="020B0604020202090204" pitchFamily="34" charset="0"/>
              </a:rPr>
              <a:t>总是和木马、后门等其他恶意程序结合使用。</a:t>
            </a:r>
            <a:r>
              <a:rPr lang="en-US" altLang="zh-CN" sz="2400" i="0" err="1">
                <a:latin typeface="Arial" panose="020B0604020202090204" pitchFamily="34" charset="0"/>
              </a:rPr>
              <a:t>rootkit</a:t>
            </a:r>
            <a:r>
              <a:rPr lang="zh-CN" altLang="en-US" sz="2400" i="0" dirty="0">
                <a:latin typeface="Arial" panose="020B0604020202090204" pitchFamily="34" charset="0"/>
              </a:rPr>
              <a:t>通过加载特殊的驱动、修改系统内核，进而达到隐藏信息的目的。其代码运行在特权模式之下，从而可能引发意料之外的危险。有一种误解认为</a:t>
            </a:r>
            <a:r>
              <a:rPr lang="en-US" altLang="zh-CN" sz="2400" i="0" err="1">
                <a:latin typeface="Arial" panose="020B0604020202090204" pitchFamily="34" charset="0"/>
              </a:rPr>
              <a:t>rootkit</a:t>
            </a:r>
            <a:r>
              <a:rPr lang="zh-CN" altLang="en-US" sz="2400" i="0" dirty="0">
                <a:latin typeface="Arial" panose="020B0604020202090204" pitchFamily="34" charset="0"/>
              </a:rPr>
              <a:t>是用作获得系统</a:t>
            </a:r>
            <a:r>
              <a:rPr lang="en-US" altLang="zh-CN" sz="2400" i="0">
                <a:latin typeface="Arial" panose="020B0604020202090204" pitchFamily="34" charset="0"/>
              </a:rPr>
              <a:t>root</a:t>
            </a:r>
            <a:r>
              <a:rPr lang="zh-CN" altLang="en-US" sz="2400" i="0" dirty="0">
                <a:latin typeface="Arial" panose="020B0604020202090204" pitchFamily="34" charset="0"/>
              </a:rPr>
              <a:t>访问权限的特殊工具。事实上，</a:t>
            </a:r>
            <a:r>
              <a:rPr lang="en-US" altLang="zh-CN" sz="2400" i="0" err="1">
                <a:latin typeface="Arial" panose="020B0604020202090204" pitchFamily="34" charset="0"/>
              </a:rPr>
              <a:t>rootkit</a:t>
            </a:r>
            <a:r>
              <a:rPr lang="zh-CN" altLang="en-US" sz="2400" i="0" dirty="0">
                <a:latin typeface="Arial" panose="020B0604020202090204" pitchFamily="34" charset="0"/>
              </a:rPr>
              <a:t>是攻击者用来隐藏自己的踪迹和保留</a:t>
            </a:r>
            <a:r>
              <a:rPr lang="en-US" altLang="zh-CN" sz="2400" i="0">
                <a:latin typeface="Arial" panose="020B0604020202090204" pitchFamily="34" charset="0"/>
              </a:rPr>
              <a:t>root</a:t>
            </a:r>
            <a:r>
              <a:rPr lang="zh-CN" altLang="en-US" sz="2400" i="0" dirty="0">
                <a:latin typeface="Arial" panose="020B0604020202090204" pitchFamily="34" charset="0"/>
              </a:rPr>
              <a:t>访问权限的工具。</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攻击者通过远程攻击获得系统的</a:t>
            </a:r>
            <a:r>
              <a:rPr lang="en-US" altLang="zh-CN" sz="2400" i="0">
                <a:latin typeface="Arial" panose="020B0604020202090204" pitchFamily="34" charset="0"/>
              </a:rPr>
              <a:t>root</a:t>
            </a:r>
            <a:r>
              <a:rPr lang="zh-CN" altLang="zh-CN" sz="2400" i="0" dirty="0">
                <a:latin typeface="Arial" panose="020B0604020202090204" pitchFamily="34" charset="0"/>
              </a:rPr>
              <a:t>访问权限，或利用密码猜测、密码强制破译等方式获得系统的访问权限。</a:t>
            </a:r>
            <a:r>
              <a:rPr lang="zh-CN" altLang="en-US" sz="2400" i="0" dirty="0">
                <a:latin typeface="Arial" panose="020B0604020202090204" pitchFamily="34" charset="0"/>
              </a:rPr>
              <a:t>接下来会在侵入的主机中安装</a:t>
            </a:r>
            <a:r>
              <a:rPr lang="en-US" altLang="zh-CN" sz="2400" i="0" err="1">
                <a:latin typeface="Arial" panose="020B0604020202090204" pitchFamily="34" charset="0"/>
              </a:rPr>
              <a:t>rootkit</a:t>
            </a:r>
            <a:r>
              <a:rPr lang="zh-CN" altLang="en-US" sz="2400" i="0" dirty="0">
                <a:latin typeface="Arial" panose="020B0604020202090204" pitchFamily="34" charset="0"/>
              </a:rPr>
              <a:t>，然后通过</a:t>
            </a:r>
            <a:r>
              <a:rPr lang="en-US" altLang="zh-CN" sz="2400" i="0" err="1">
                <a:latin typeface="Arial" panose="020B0604020202090204" pitchFamily="34" charset="0"/>
              </a:rPr>
              <a:t>rootkit</a:t>
            </a:r>
            <a:r>
              <a:rPr lang="zh-CN" altLang="en-US" sz="2400" i="0" dirty="0">
                <a:latin typeface="Arial" panose="020B0604020202090204" pitchFamily="34" charset="0"/>
              </a:rPr>
              <a:t>的后门检查系统是否有其他用户的登录信息，如果记录中只有自己，攻击者就开始着手清理日志中的有关条目。而通过</a:t>
            </a:r>
            <a:r>
              <a:rPr lang="en-US" altLang="zh-CN" sz="2400" i="0" err="1">
                <a:latin typeface="Arial" panose="020B0604020202090204" pitchFamily="34" charset="0"/>
              </a:rPr>
              <a:t>rootkit</a:t>
            </a:r>
            <a:r>
              <a:rPr lang="zh-CN" altLang="en-US" sz="2400" i="0" dirty="0">
                <a:latin typeface="Arial" panose="020B0604020202090204" pitchFamily="34" charset="0"/>
              </a:rPr>
              <a:t>的嗅探器，攻击者还可以获得其他系统中的用户和口令，成功之后便会利用这些信息侵入其他系统。</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1987" name="矩形 1"/>
          <p:cNvSpPr/>
          <p:nvPr/>
        </p:nvSpPr>
        <p:spPr>
          <a:xfrm>
            <a:off x="2135188" y="1577975"/>
            <a:ext cx="7848600" cy="4154170"/>
          </a:xfrm>
          <a:prstGeom prst="rect">
            <a:avLst/>
          </a:prstGeom>
          <a:noFill/>
          <a:ln w="9525">
            <a:noFill/>
          </a:ln>
        </p:spPr>
        <p:txBody>
          <a:bodyPr>
            <a:spAutoFit/>
          </a:bodyPr>
          <a:p>
            <a:r>
              <a:rPr lang="zh-CN" altLang="en-US" sz="2400" i="0" dirty="0">
                <a:latin typeface="Arial" panose="020B0604020202090204" pitchFamily="34" charset="0"/>
              </a:rPr>
              <a:t>       最早的</a:t>
            </a:r>
            <a:r>
              <a:rPr lang="en-US" altLang="zh-CN" sz="2400" i="0" err="1">
                <a:latin typeface="Arial" panose="020B0604020202090204" pitchFamily="34" charset="0"/>
              </a:rPr>
              <a:t>rootkit</a:t>
            </a:r>
            <a:r>
              <a:rPr lang="zh-CN" altLang="en-US" sz="2400" i="0" dirty="0">
                <a:latin typeface="Arial" panose="020B0604020202090204" pitchFamily="34" charset="0"/>
              </a:rPr>
              <a:t>其实是用于善意用途的，但随着它被黑客使用在入侵和攻击他人计算机系统的过程中，加上电脑病毒、间谍软件等也时常利用</a:t>
            </a:r>
            <a:r>
              <a:rPr lang="en-US" altLang="zh-CN" sz="2400" i="0" err="1">
                <a:latin typeface="Arial" panose="020B0604020202090204" pitchFamily="34" charset="0"/>
              </a:rPr>
              <a:t>rootkit</a:t>
            </a:r>
            <a:r>
              <a:rPr lang="zh-CN" altLang="en-US" sz="2400" i="0" dirty="0">
                <a:latin typeface="Arial" panose="020B0604020202090204" pitchFamily="34" charset="0"/>
              </a:rPr>
              <a:t>来隐藏踪迹，最终导致</a:t>
            </a:r>
            <a:r>
              <a:rPr lang="en-US" altLang="zh-CN" sz="2400" i="0" err="1">
                <a:latin typeface="Arial" panose="020B0604020202090204" pitchFamily="34" charset="0"/>
              </a:rPr>
              <a:t>rootkit</a:t>
            </a:r>
            <a:r>
              <a:rPr lang="zh-CN" altLang="en-US" sz="2400" i="0" dirty="0">
                <a:latin typeface="Arial" panose="020B0604020202090204" pitchFamily="34" charset="0"/>
              </a:rPr>
              <a:t>被大多数的防毒软件归类为具危害性的恶意软件。</a:t>
            </a:r>
            <a:endParaRPr lang="en-US" altLang="zh-CN" sz="2400" i="0">
              <a:latin typeface="Arial" panose="020B0604020202090204" pitchFamily="34" charset="0"/>
            </a:endParaRPr>
          </a:p>
          <a:p>
            <a:r>
              <a:rPr lang="zh-CN" altLang="en-US" sz="2400" i="0" dirty="0">
                <a:latin typeface="Arial" panose="020B0604020202090204" pitchFamily="34" charset="0"/>
              </a:rPr>
              <a:t>       客观来看，</a:t>
            </a:r>
            <a:r>
              <a:rPr lang="en-US" altLang="zh-CN" sz="2400" i="0" err="1">
                <a:latin typeface="Arial" panose="020B0604020202090204" pitchFamily="34" charset="0"/>
              </a:rPr>
              <a:t>rootkit</a:t>
            </a:r>
            <a:r>
              <a:rPr lang="zh-CN" altLang="en-US" sz="2400" i="0" dirty="0">
                <a:latin typeface="Arial" panose="020B0604020202090204" pitchFamily="34" charset="0"/>
              </a:rPr>
              <a:t>是一种奇特的程序，它具有隐身功能，即：无论是作为文件存在的静止时刻还是作为进程存在的活动时刻都不会被察觉。这一特性恰是一些人梦寐以求的</a:t>
            </a:r>
            <a:r>
              <a:rPr lang="en-US" altLang="zh-CN" sz="2400" i="0">
                <a:latin typeface="Arial" panose="020B0604020202090204" pitchFamily="34" charset="0"/>
              </a:rPr>
              <a:t>——</a:t>
            </a:r>
            <a:r>
              <a:rPr lang="zh-CN" altLang="en-US" sz="2400" i="0" dirty="0">
                <a:latin typeface="Arial" panose="020B0604020202090204" pitchFamily="34" charset="0"/>
              </a:rPr>
              <a:t>不论是计算机黑客，还是计算机取证人员。前者可以在入侵后置入</a:t>
            </a:r>
            <a:r>
              <a:rPr lang="en-US" altLang="zh-CN" sz="2400" i="0" err="1">
                <a:latin typeface="Arial" panose="020B0604020202090204" pitchFamily="34" charset="0"/>
              </a:rPr>
              <a:t>rootkit</a:t>
            </a:r>
            <a:r>
              <a:rPr lang="zh-CN" altLang="en-US" sz="2400" i="0" dirty="0">
                <a:latin typeface="Arial" panose="020B0604020202090204" pitchFamily="34" charset="0"/>
              </a:rPr>
              <a:t>，秘密窥探敏感信息或等待时机、伺机而动；后者则可以利用</a:t>
            </a:r>
            <a:r>
              <a:rPr lang="en-US" altLang="zh-CN" sz="2400" i="0" err="1">
                <a:latin typeface="Arial" panose="020B0604020202090204" pitchFamily="34" charset="0"/>
              </a:rPr>
              <a:t>rootkit</a:t>
            </a:r>
            <a:r>
              <a:rPr lang="zh-CN" altLang="en-US" sz="2400" i="0" dirty="0">
                <a:latin typeface="Arial" panose="020B0604020202090204" pitchFamily="34" charset="0"/>
              </a:rPr>
              <a:t>实时监控嫌疑人的不法行为，这不仅帮助搜集证据还有利于采取及时行动。</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3011" name="矩形 1"/>
          <p:cNvSpPr/>
          <p:nvPr/>
        </p:nvSpPr>
        <p:spPr>
          <a:xfrm>
            <a:off x="1992313" y="1668463"/>
            <a:ext cx="7991475" cy="3415030"/>
          </a:xfrm>
          <a:prstGeom prst="rect">
            <a:avLst/>
          </a:prstGeom>
          <a:noFill/>
          <a:ln w="9525">
            <a:noFill/>
          </a:ln>
        </p:spPr>
        <p:txBody>
          <a:bodyPr>
            <a:spAutoFit/>
          </a:bodyPr>
          <a:p>
            <a:r>
              <a:rPr lang="en-US" altLang="zh-CN" sz="2400" i="0">
                <a:latin typeface="Arial" panose="020B0604020202090204" pitchFamily="34" charset="0"/>
              </a:rPr>
              <a:t>10.3.5  </a:t>
            </a:r>
            <a:r>
              <a:rPr lang="zh-CN" altLang="en-US" sz="2400" i="0" dirty="0">
                <a:latin typeface="Arial" panose="020B0604020202090204" pitchFamily="34" charset="0"/>
              </a:rPr>
              <a:t>拒绝服务</a:t>
            </a:r>
            <a:endParaRPr lang="zh-CN" altLang="en-US" sz="2400" i="0" dirty="0">
              <a:latin typeface="Arial" panose="020B0604020202090204" pitchFamily="34" charset="0"/>
            </a:endParaRPr>
          </a:p>
          <a:p>
            <a:r>
              <a:rPr lang="zh-CN" altLang="en-US" sz="2400" i="0" dirty="0">
                <a:latin typeface="Arial" panose="020B0604020202090204" pitchFamily="34" charset="0"/>
              </a:rPr>
              <a:t>       拒绝服务是黑客常用的攻击手段之一，是指攻击者设法让目标机器停止提供服务或资源访问。</a:t>
            </a:r>
            <a:r>
              <a:rPr lang="en-US" altLang="zh-CN" sz="2400" i="0">
                <a:latin typeface="Arial" panose="020B0604020202090204" pitchFamily="34" charset="0"/>
              </a:rPr>
              <a:t>Denial of Service</a:t>
            </a:r>
            <a:r>
              <a:rPr lang="zh-CN" altLang="en-US" sz="2400" i="0" dirty="0">
                <a:latin typeface="Arial" panose="020B0604020202090204" pitchFamily="34" charset="0"/>
              </a:rPr>
              <a:t>即拒绝服务（简称为</a:t>
            </a:r>
            <a:r>
              <a:rPr lang="en-US" altLang="zh-CN" sz="2400" i="0" err="1">
                <a:latin typeface="Arial" panose="020B0604020202090204" pitchFamily="34" charset="0"/>
              </a:rPr>
              <a:t>DoS</a:t>
            </a:r>
            <a:r>
              <a:rPr lang="zh-CN" altLang="en-US" sz="2400" i="0" dirty="0">
                <a:latin typeface="Arial" panose="020B0604020202090204" pitchFamily="34" charset="0"/>
              </a:rPr>
              <a:t>），造成</a:t>
            </a:r>
            <a:r>
              <a:rPr lang="en-US" altLang="zh-CN" sz="2400" i="0" err="1">
                <a:latin typeface="Arial" panose="020B0604020202090204" pitchFamily="34" charset="0"/>
              </a:rPr>
              <a:t>DoS</a:t>
            </a:r>
            <a:r>
              <a:rPr lang="zh-CN" altLang="en-US" sz="2400" i="0" dirty="0">
                <a:latin typeface="Arial" panose="020B0604020202090204" pitchFamily="34" charset="0"/>
              </a:rPr>
              <a:t>的攻击行为就被称为</a:t>
            </a:r>
            <a:r>
              <a:rPr lang="en-US" altLang="zh-CN" sz="2400" i="0" err="1">
                <a:latin typeface="Arial" panose="020B0604020202090204" pitchFamily="34" charset="0"/>
              </a:rPr>
              <a:t>DoS</a:t>
            </a:r>
            <a:r>
              <a:rPr lang="zh-CN" altLang="en-US" sz="2400" i="0" dirty="0">
                <a:latin typeface="Arial" panose="020B0604020202090204" pitchFamily="34" charset="0"/>
              </a:rPr>
              <a:t>攻击。概括来说，攻击者进行拒绝服务攻击主要想达到两种效果：一是迫使服务器的缓冲区满，使之不接收新的请求；二是使用</a:t>
            </a:r>
            <a:r>
              <a:rPr lang="en-US" altLang="zh-CN" sz="2400" i="0">
                <a:latin typeface="Arial" panose="020B0604020202090204" pitchFamily="34" charset="0"/>
              </a:rPr>
              <a:t>IP</a:t>
            </a:r>
            <a:r>
              <a:rPr lang="zh-CN" altLang="en-US" sz="2400" i="0" dirty="0">
                <a:latin typeface="Arial" panose="020B0604020202090204" pitchFamily="34" charset="0"/>
              </a:rPr>
              <a:t>欺骗迫使服务器把合法用户的连接复位，影响合法用户的连接。计算机网络带宽攻击和连通性攻击是最常见的</a:t>
            </a:r>
            <a:r>
              <a:rPr lang="en-US" altLang="zh-CN" sz="2400" i="0" err="1">
                <a:latin typeface="Arial" panose="020B0604020202090204" pitchFamily="34" charset="0"/>
              </a:rPr>
              <a:t>DoS</a:t>
            </a:r>
            <a:r>
              <a:rPr lang="zh-CN" altLang="en-US" sz="2400" i="0" dirty="0">
                <a:latin typeface="Arial" panose="020B0604020202090204" pitchFamily="34" charset="0"/>
              </a:rPr>
              <a:t>攻击。</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4035" name="矩形 1"/>
          <p:cNvSpPr/>
          <p:nvPr/>
        </p:nvSpPr>
        <p:spPr>
          <a:xfrm>
            <a:off x="2279650" y="1557338"/>
            <a:ext cx="7561263" cy="4154170"/>
          </a:xfrm>
          <a:prstGeom prst="rect">
            <a:avLst/>
          </a:prstGeom>
          <a:noFill/>
          <a:ln w="9525">
            <a:noFill/>
          </a:ln>
        </p:spPr>
        <p:txBody>
          <a:bodyPr>
            <a:spAutoFit/>
          </a:bodyPr>
          <a:p>
            <a:r>
              <a:rPr lang="zh-CN" altLang="en-US" sz="2400" i="0" dirty="0">
                <a:latin typeface="Arial" panose="020B0604020202090204" pitchFamily="34" charset="0"/>
              </a:rPr>
              <a:t>       拒绝服务攻击的属性分类法，主张将拒绝服务攻击属性分为攻击静态属性、攻击动态属性和攻击交互属性三类。根据</a:t>
            </a:r>
            <a:r>
              <a:rPr lang="en-US" altLang="zh-CN" sz="2400" i="0" err="1">
                <a:latin typeface="Arial" panose="020B0604020202090204" pitchFamily="34" charset="0"/>
              </a:rPr>
              <a:t>DoS</a:t>
            </a:r>
            <a:r>
              <a:rPr lang="zh-CN" altLang="en-US" sz="2400" i="0" dirty="0">
                <a:latin typeface="Arial" panose="020B0604020202090204" pitchFamily="34" charset="0"/>
              </a:rPr>
              <a:t>攻击的这些属性不同就可以完成对攻击进行的详细分类。</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凡是在攻击开始前就已经确定，在一次连续的攻击中通常不会再发生改变的属性，称为攻击静态属性。那些在攻击过程中允许动态改变的属性，如攻击选取的目标类型、时间选择、使用源地址的方式、攻击包数据生成模式等，被称为攻击动态属性。而那些不仅与攻击者相关而且与具体受害者的配置、检测与服务能力也有关系的属性，就是攻击交互属性。</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5059" name="矩形 1"/>
          <p:cNvSpPr/>
          <p:nvPr/>
        </p:nvSpPr>
        <p:spPr>
          <a:xfrm>
            <a:off x="2279650" y="1577975"/>
            <a:ext cx="7704138" cy="4154170"/>
          </a:xfrm>
          <a:prstGeom prst="rect">
            <a:avLst/>
          </a:prstGeom>
          <a:noFill/>
          <a:ln w="9525">
            <a:noFill/>
          </a:ln>
        </p:spPr>
        <p:txBody>
          <a:bodyPr>
            <a:spAutoFit/>
          </a:bodyPr>
          <a:p>
            <a:r>
              <a:rPr lang="en-US" altLang="zh-CN" sz="2400" i="0">
                <a:latin typeface="Arial" panose="020B0604020202090204" pitchFamily="34" charset="0"/>
              </a:rPr>
              <a:t>10.3.6  </a:t>
            </a:r>
            <a:r>
              <a:rPr lang="zh-CN" altLang="en-US" sz="2400" i="0" dirty="0">
                <a:latin typeface="Arial" panose="020B0604020202090204" pitchFamily="34" charset="0"/>
              </a:rPr>
              <a:t>端口扫描</a:t>
            </a:r>
            <a:endParaRPr lang="zh-CN" altLang="en-US" sz="2400" i="0" dirty="0">
              <a:latin typeface="Arial" panose="020B0604020202090204" pitchFamily="34" charset="0"/>
            </a:endParaRPr>
          </a:p>
          <a:p>
            <a:r>
              <a:rPr lang="zh-CN" altLang="en-US" sz="2400" i="0" dirty="0">
                <a:latin typeface="Arial" panose="020B0604020202090204" pitchFamily="34" charset="0"/>
              </a:rPr>
              <a:t>       端口，是主机与外界通讯交流的数据出入口。端口分为硬件端口和软件端口，其中硬件端口又称为接口，包括常见的</a:t>
            </a:r>
            <a:r>
              <a:rPr lang="en-US" altLang="zh-CN" sz="2400" i="0">
                <a:latin typeface="Arial" panose="020B0604020202090204" pitchFamily="34" charset="0"/>
              </a:rPr>
              <a:t>USB</a:t>
            </a:r>
            <a:r>
              <a:rPr lang="zh-CN" altLang="en-US" sz="2400" i="0" dirty="0">
                <a:latin typeface="Arial" panose="020B0604020202090204" pitchFamily="34" charset="0"/>
              </a:rPr>
              <a:t>端口、串行端口和并行端口等。软件端口一般是指网络中面向连接服务（</a:t>
            </a:r>
            <a:r>
              <a:rPr lang="en-US" altLang="zh-CN" sz="2400" i="0">
                <a:latin typeface="Arial" panose="020B0604020202090204" pitchFamily="34" charset="0"/>
              </a:rPr>
              <a:t>TCP</a:t>
            </a:r>
            <a:r>
              <a:rPr lang="zh-CN" altLang="en-US" sz="2400" i="0" dirty="0">
                <a:latin typeface="Arial" panose="020B0604020202090204" pitchFamily="34" charset="0"/>
              </a:rPr>
              <a:t>）和无连接服务（</a:t>
            </a:r>
            <a:r>
              <a:rPr lang="en-US" altLang="zh-CN" sz="2400" i="0">
                <a:latin typeface="Arial" panose="020B0604020202090204" pitchFamily="34" charset="0"/>
              </a:rPr>
              <a:t>UDP</a:t>
            </a:r>
            <a:r>
              <a:rPr lang="zh-CN" altLang="en-US" sz="2400" i="0" dirty="0">
                <a:latin typeface="Arial" panose="020B0604020202090204" pitchFamily="34" charset="0"/>
              </a:rPr>
              <a:t>）的通讯协议端口。一个端口就是一个潜在的通信通道，同时也成为一个可选的入侵通道。</a:t>
            </a:r>
            <a:endParaRPr lang="zh-CN" altLang="en-US" sz="2400" i="0" dirty="0">
              <a:latin typeface="Arial" panose="020B0604020202090204" pitchFamily="34" charset="0"/>
            </a:endParaRPr>
          </a:p>
          <a:p>
            <a:r>
              <a:rPr lang="zh-CN" altLang="en-US" sz="2400" i="0" dirty="0">
                <a:latin typeface="Arial" panose="020B0604020202090204" pitchFamily="34" charset="0"/>
              </a:rPr>
              <a:t>       端口扫描，是指某些别有用心的人发送一组端口扫描消息，试图以此侵入某台计算机并掌握其提供的计算机网络服务类型信息。这样的行为使攻击者得以发现系统存在的安全漏洞、了解从何处可以探寻到攻击弱点。</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27651" name="矩形 1"/>
          <p:cNvSpPr/>
          <p:nvPr/>
        </p:nvSpPr>
        <p:spPr>
          <a:xfrm>
            <a:off x="2135188" y="1731963"/>
            <a:ext cx="7705725" cy="3784600"/>
          </a:xfrm>
          <a:prstGeom prst="rect">
            <a:avLst/>
          </a:prstGeom>
          <a:noFill/>
          <a:ln w="9525">
            <a:noFill/>
          </a:ln>
        </p:spPr>
        <p:txBody>
          <a:bodyPr>
            <a:spAutoFit/>
          </a:bodyPr>
          <a:p>
            <a:r>
              <a:rPr lang="en-US" altLang="zh-CN" sz="2400" i="0">
                <a:latin typeface="Arial" panose="020B0604020202090204" pitchFamily="34" charset="0"/>
              </a:rPr>
              <a:t>10.3.1  </a:t>
            </a:r>
            <a:r>
              <a:rPr lang="zh-CN" altLang="en-US" sz="2400" i="0" dirty="0">
                <a:latin typeface="Arial" panose="020B0604020202090204" pitchFamily="34" charset="0"/>
              </a:rPr>
              <a:t>特洛伊木马</a:t>
            </a:r>
            <a:endParaRPr lang="zh-CN" altLang="en-US" sz="2400" i="0" dirty="0">
              <a:latin typeface="Arial" panose="020B0604020202090204" pitchFamily="34" charset="0"/>
            </a:endParaRPr>
          </a:p>
          <a:p>
            <a:r>
              <a:rPr lang="zh-CN" altLang="en-US" sz="2400" i="0" dirty="0">
                <a:latin typeface="Arial" panose="020B0604020202090204" pitchFamily="34" charset="0"/>
              </a:rPr>
              <a:t>       特洛伊木马一般简称为木马，名称来源于希腊神话</a:t>
            </a:r>
            <a:r>
              <a:rPr lang="en-US" altLang="zh-CN" sz="2400" i="0">
                <a:latin typeface="Arial" panose="020B0604020202090204" pitchFamily="34" charset="0"/>
              </a:rPr>
              <a:t>《</a:t>
            </a:r>
            <a:r>
              <a:rPr lang="zh-CN" altLang="en-US" sz="2400" i="0" dirty="0">
                <a:latin typeface="Arial" panose="020B0604020202090204" pitchFamily="34" charset="0"/>
              </a:rPr>
              <a:t>木马屠城记</a:t>
            </a:r>
            <a:r>
              <a:rPr lang="en-US" altLang="zh-CN" sz="2400" i="0">
                <a:latin typeface="Arial" panose="020B0604020202090204" pitchFamily="34" charset="0"/>
              </a:rPr>
              <a:t>》</a:t>
            </a:r>
            <a:r>
              <a:rPr lang="zh-CN" altLang="en-US" sz="2400" i="0" dirty="0">
                <a:latin typeface="Arial" panose="020B0604020202090204" pitchFamily="34" charset="0"/>
              </a:rPr>
              <a:t>，后被黑客程序借用其名，有“一经潜入，后患无穷”之意。计算机中所说的木马，与人们熟知的计算机病毒一样都是一种有害程序。特洛伊木马没有复制能力，其特点是伪装成一个实用工具或者一个可爱的游戏，诱使用户将其安装在</a:t>
            </a:r>
            <a:r>
              <a:rPr lang="en-US" altLang="zh-CN" sz="2400" i="0">
                <a:latin typeface="Arial" panose="020B0604020202090204" pitchFamily="34" charset="0"/>
              </a:rPr>
              <a:t>PC</a:t>
            </a:r>
            <a:r>
              <a:rPr lang="zh-CN" altLang="en-US" sz="2400" i="0" dirty="0">
                <a:latin typeface="Arial" panose="020B0604020202090204" pitchFamily="34" charset="0"/>
              </a:rPr>
              <a:t>或者服务器上。在不经意间，特洛伊木马可能对使用者的计算机系统产生破坏，或窃取数据特别是使用者的各种账户及口令等重要且需要保密的信息，甚至直接控制计算机系统。</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46083" name="矩形 1"/>
          <p:cNvSpPr/>
          <p:nvPr/>
        </p:nvSpPr>
        <p:spPr>
          <a:xfrm>
            <a:off x="2208213" y="1700213"/>
            <a:ext cx="7559675" cy="3784600"/>
          </a:xfrm>
          <a:prstGeom prst="rect">
            <a:avLst/>
          </a:prstGeom>
          <a:noFill/>
          <a:ln w="9525">
            <a:noFill/>
          </a:ln>
        </p:spPr>
        <p:txBody>
          <a:bodyPr>
            <a:spAutoFit/>
          </a:bodyPr>
          <a:p>
            <a:r>
              <a:rPr lang="zh-CN" altLang="en-US" sz="2400" i="0" dirty="0">
                <a:latin typeface="Arial" panose="020B0604020202090204" pitchFamily="34" charset="0"/>
              </a:rPr>
              <a:t>       进行扫描的方法很多，可以是手工进行扫描，也可以使用端口扫描软件即扫描器。在手工进行扫描的时候，需要熟悉各种相关命令，还必须对命令执行后的输出结果进行分析。借助扫描软件更加便利，因为许多扫描器本身就具备数据分析的功能。</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扫描器是一种自动检测远程或本地主机安全性弱点的程序，它一般具备三项功能：（</a:t>
            </a:r>
            <a:r>
              <a:rPr lang="en-US" altLang="zh-CN" sz="2400" i="0">
                <a:latin typeface="Arial" panose="020B0604020202090204" pitchFamily="34" charset="0"/>
              </a:rPr>
              <a:t>1</a:t>
            </a:r>
            <a:r>
              <a:rPr lang="zh-CN" altLang="en-US" sz="2400" i="0" dirty="0">
                <a:latin typeface="Arial" panose="020B0604020202090204" pitchFamily="34" charset="0"/>
              </a:rPr>
              <a:t>）发现一个主机或网络的能力；（</a:t>
            </a:r>
            <a:r>
              <a:rPr lang="en-US" altLang="zh-CN" sz="2400" i="0">
                <a:latin typeface="Arial" panose="020B0604020202090204" pitchFamily="34" charset="0"/>
              </a:rPr>
              <a:t>2</a:t>
            </a:r>
            <a:r>
              <a:rPr lang="zh-CN" altLang="en-US" sz="2400" i="0" dirty="0">
                <a:latin typeface="Arial" panose="020B0604020202090204" pitchFamily="34" charset="0"/>
              </a:rPr>
              <a:t>）发现一台主机后，确认何种服务正运行在这台主机上的能力；（</a:t>
            </a:r>
            <a:r>
              <a:rPr lang="en-US" altLang="zh-CN" sz="2400" i="0">
                <a:latin typeface="Arial" panose="020B0604020202090204" pitchFamily="34" charset="0"/>
              </a:rPr>
              <a:t>3</a:t>
            </a:r>
            <a:r>
              <a:rPr lang="zh-CN" altLang="en-US" sz="2400" i="0" dirty="0">
                <a:latin typeface="Arial" panose="020B0604020202090204" pitchFamily="34" charset="0"/>
              </a:rPr>
              <a:t>）通过测试这些服务发现主机漏洞的能力。</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28675" name="矩形 1"/>
          <p:cNvSpPr/>
          <p:nvPr/>
        </p:nvSpPr>
        <p:spPr>
          <a:xfrm>
            <a:off x="2063750" y="1568450"/>
            <a:ext cx="7993063" cy="4523105"/>
          </a:xfrm>
          <a:prstGeom prst="rect">
            <a:avLst/>
          </a:prstGeom>
          <a:noFill/>
          <a:ln w="9525">
            <a:noFill/>
          </a:ln>
        </p:spPr>
        <p:txBody>
          <a:bodyPr>
            <a:spAutoFit/>
          </a:bodyPr>
          <a:p>
            <a:r>
              <a:rPr lang="zh-CN" altLang="en-US" sz="2400" i="0" dirty="0">
                <a:latin typeface="Arial" panose="020B0604020202090204" pitchFamily="34" charset="0"/>
              </a:rPr>
              <a:t>       木马程序从最初简单的密码窃取、到现在能完成对动态口令和硬证书的攻击，已经经历了六个阶段的发展。通常，一个完整的特洛伊木马套装程序包含两个部分：服务端（服务器部分）和客户端（控制器部分）。植入对方计算机的是服务端，而攻击者正是利用客户端进入运行了服务端的计算机。运行木马程序的服务端，会产生一个拥有易迷惑用户的名字的进程，暗中打开端口并向指定目标发送数据（如实时通信软件密码、用户上网密码等），攻击者甚至可以利用这些打开的端口进入计算机系统。这时被攻击的计算机上各种文件、程序以及使用过的账号、密码均无安全性可言了。木马的植入通常利用的都是操作系统漏洞，它直接绕过了对方系统的防御措施（如防火墙等）。</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29699" name="矩形 1"/>
          <p:cNvSpPr/>
          <p:nvPr/>
        </p:nvSpPr>
        <p:spPr>
          <a:xfrm>
            <a:off x="2208213" y="1989138"/>
            <a:ext cx="7632700" cy="3046095"/>
          </a:xfrm>
          <a:prstGeom prst="rect">
            <a:avLst/>
          </a:prstGeom>
          <a:noFill/>
          <a:ln w="9525">
            <a:noFill/>
          </a:ln>
        </p:spPr>
        <p:txBody>
          <a:bodyPr>
            <a:spAutoFit/>
          </a:bodyPr>
          <a:p>
            <a:r>
              <a:rPr lang="zh-CN" altLang="en-US" sz="2400" i="0" dirty="0">
                <a:latin typeface="Arial" panose="020B0604020202090204" pitchFamily="34" charset="0"/>
              </a:rPr>
              <a:t>       特洛伊木马可具体划分为破坏型、密码发送型、远程访问型、键盘记录木马、</a:t>
            </a:r>
            <a:r>
              <a:rPr lang="en-US" altLang="zh-CN" sz="2400" i="0" err="1">
                <a:latin typeface="Arial" panose="020B0604020202090204" pitchFamily="34" charset="0"/>
              </a:rPr>
              <a:t>DoS</a:t>
            </a:r>
            <a:r>
              <a:rPr lang="zh-CN" altLang="en-US" sz="2400" i="0" dirty="0">
                <a:latin typeface="Arial" panose="020B0604020202090204" pitchFamily="34" charset="0"/>
              </a:rPr>
              <a:t>攻击木马、代理木马、</a:t>
            </a:r>
            <a:r>
              <a:rPr lang="en-US" altLang="zh-CN" sz="2400" i="0">
                <a:latin typeface="Arial" panose="020B0604020202090204" pitchFamily="34" charset="0"/>
              </a:rPr>
              <a:t>FTP</a:t>
            </a:r>
            <a:r>
              <a:rPr lang="zh-CN" altLang="en-US" sz="2400" i="0" dirty="0">
                <a:latin typeface="Arial" panose="020B0604020202090204" pitchFamily="34" charset="0"/>
              </a:rPr>
              <a:t>木马、程序杀手木马和反弹端口型木马等类别，它们的攻击目标与手段也各有特点。为保证自己的计算机不被木马侵害，用户应特别注意养成良好的上网习惯，给计算机安装杀毒软件，慎重运行电子邮件的附件，从网络下载的程序或文档应事先查毒再使用，在上网时尽可能打开网络防火墙和病毒实时监控。</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0723" name="矩形 1"/>
          <p:cNvSpPr/>
          <p:nvPr/>
        </p:nvSpPr>
        <p:spPr>
          <a:xfrm>
            <a:off x="2009775" y="1484313"/>
            <a:ext cx="8047038" cy="4523105"/>
          </a:xfrm>
          <a:prstGeom prst="rect">
            <a:avLst/>
          </a:prstGeom>
          <a:noFill/>
          <a:ln w="9525">
            <a:noFill/>
          </a:ln>
        </p:spPr>
        <p:txBody>
          <a:bodyPr>
            <a:spAutoFit/>
          </a:bodyPr>
          <a:p>
            <a:r>
              <a:rPr lang="en-US" altLang="zh-CN" sz="2400" i="0">
                <a:latin typeface="Arial" panose="020B0604020202090204" pitchFamily="34" charset="0"/>
              </a:rPr>
              <a:t>10.3.2  </a:t>
            </a:r>
            <a:r>
              <a:rPr lang="zh-CN" altLang="en-US" sz="2400" i="0" dirty="0">
                <a:latin typeface="Arial" panose="020B0604020202090204" pitchFamily="34" charset="0"/>
              </a:rPr>
              <a:t>病毒</a:t>
            </a:r>
            <a:endParaRPr lang="zh-CN" altLang="en-US" sz="2400" i="0" dirty="0">
              <a:latin typeface="Arial" panose="020B0604020202090204" pitchFamily="34" charset="0"/>
            </a:endParaRPr>
          </a:p>
          <a:p>
            <a:r>
              <a:rPr lang="zh-CN" altLang="en-US" sz="2400" i="0" dirty="0">
                <a:latin typeface="Arial" panose="020B0604020202090204" pitchFamily="34" charset="0"/>
              </a:rPr>
              <a:t>       在所有计算机安全威胁中最为广大用户熟悉的就是病毒。计算机病毒，是指编制者在计算机程序中插入的、破坏计算机功能或者破坏数据、影响计算机使用并且能够自我复制的一组计算机指令或恶意的程序代码。</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与生物病毒不相同的是，计算机病毒不是自然存在的生命体，而是某些人利用计算机软件或硬件固有的脆弱性编制出来的，其本质是一组指令集或程序代码。病毒能通过某种途径长期潜伏在计算机的存储介质（或程序）中，当达到某种条件时即被激活；同时，它还可以通过修改其他程序将自己的精确拷贝或者可能演化的形式植入其他程序中，从而感染更多程序。</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1747" name="矩形 1"/>
          <p:cNvSpPr/>
          <p:nvPr/>
        </p:nvSpPr>
        <p:spPr>
          <a:xfrm>
            <a:off x="2208213" y="1577975"/>
            <a:ext cx="7920037" cy="4154170"/>
          </a:xfrm>
          <a:prstGeom prst="rect">
            <a:avLst/>
          </a:prstGeom>
          <a:noFill/>
          <a:ln w="9525">
            <a:noFill/>
          </a:ln>
        </p:spPr>
        <p:txBody>
          <a:bodyPr>
            <a:spAutoFit/>
          </a:bodyPr>
          <a:p>
            <a:r>
              <a:rPr lang="zh-CN" altLang="en-US" sz="2400" i="0" dirty="0">
                <a:latin typeface="Arial" panose="020B0604020202090204" pitchFamily="34" charset="0"/>
              </a:rPr>
              <a:t>       多种多样的计算机病毒出处各不相同，但通常都具有以下特点：</a:t>
            </a:r>
            <a:endParaRPr lang="zh-CN" altLang="en-US" sz="2400" i="0" dirty="0">
              <a:latin typeface="Arial" panose="020B0604020202090204" pitchFamily="34" charset="0"/>
            </a:endParaRPr>
          </a:p>
          <a:p>
            <a:r>
              <a:rPr lang="en-US" altLang="zh-CN" sz="2400" i="0">
                <a:latin typeface="Arial" panose="020B0604020202090204" pitchFamily="34" charset="0"/>
              </a:rPr>
              <a:t>1.</a:t>
            </a:r>
            <a:r>
              <a:rPr lang="zh-CN" altLang="en-US" sz="2400" i="0" dirty="0">
                <a:latin typeface="Arial" panose="020B0604020202090204" pitchFamily="34" charset="0"/>
              </a:rPr>
              <a:t>传染性</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传染性是病毒的基本特征，是指计算机病毒在一定条件下可以自我复制，能对其它文件或系统进行一系列非法操作，并使之成为新的传染源。</a:t>
            </a:r>
            <a:endParaRPr lang="en-US" altLang="zh-CN" sz="2400" i="0">
              <a:latin typeface="Arial" panose="020B0604020202090204" pitchFamily="34" charset="0"/>
            </a:endParaRPr>
          </a:p>
          <a:p>
            <a:r>
              <a:rPr lang="en-US" altLang="zh-CN" sz="2400" i="0">
                <a:latin typeface="Arial" panose="020B0604020202090204" pitchFamily="34" charset="0"/>
              </a:rPr>
              <a:t>2.</a:t>
            </a:r>
            <a:r>
              <a:rPr lang="zh-CN" altLang="zh-CN" sz="2400" i="0" dirty="0">
                <a:latin typeface="Arial" panose="020B0604020202090204" pitchFamily="34" charset="0"/>
              </a:rPr>
              <a:t>繁殖性</a:t>
            </a:r>
            <a:endParaRPr lang="zh-CN" altLang="zh-CN" sz="2400" i="0" dirty="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计算机病毒可以将与自身完全相同的副本植入其他程序或者存储介质的特定区域，使每一个受感染程序都同时包含病毒的一个克隆体</a:t>
            </a:r>
            <a:r>
              <a:rPr lang="zh-CN" altLang="en-US" sz="2400" i="0" dirty="0">
                <a:latin typeface="Arial" panose="020B0604020202090204" pitchFamily="34" charset="0"/>
              </a:rPr>
              <a:t>。是否具备繁殖、感染的特征，是判断某一段程序为计算机病毒的首要条件。</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2771" name="矩形 1"/>
          <p:cNvSpPr/>
          <p:nvPr/>
        </p:nvSpPr>
        <p:spPr>
          <a:xfrm>
            <a:off x="2208213" y="1484313"/>
            <a:ext cx="7848600" cy="4154170"/>
          </a:xfrm>
          <a:prstGeom prst="rect">
            <a:avLst/>
          </a:prstGeom>
          <a:noFill/>
          <a:ln w="9525">
            <a:noFill/>
          </a:ln>
        </p:spPr>
        <p:txBody>
          <a:bodyPr>
            <a:spAutoFit/>
          </a:bodyPr>
          <a:p>
            <a:r>
              <a:rPr lang="en-US" altLang="zh-CN" sz="2400" i="0">
                <a:latin typeface="Arial" panose="020B0604020202090204" pitchFamily="34" charset="0"/>
              </a:rPr>
              <a:t>3.</a:t>
            </a:r>
            <a:r>
              <a:rPr lang="zh-CN" altLang="en-US" sz="2400" i="0" dirty="0">
                <a:latin typeface="Arial" panose="020B0604020202090204" pitchFamily="34" charset="0"/>
              </a:rPr>
              <a:t>潜伏性</a:t>
            </a:r>
            <a:endParaRPr lang="zh-CN" altLang="en-US" sz="2400" i="0" dirty="0">
              <a:latin typeface="Arial" panose="020B0604020202090204" pitchFamily="34" charset="0"/>
            </a:endParaRPr>
          </a:p>
          <a:p>
            <a:r>
              <a:rPr lang="zh-CN" altLang="en-US" sz="2400" i="0" dirty="0">
                <a:latin typeface="Arial" panose="020B0604020202090204" pitchFamily="34" charset="0"/>
              </a:rPr>
              <a:t>       计算机病毒的潜伏性是指计算机病毒依附于其他载体寄生的一种能力，这使侵入的病毒可以潜伏在系统中直到条件成熟才会发作。</a:t>
            </a:r>
            <a:endParaRPr lang="en-US" altLang="zh-CN" sz="2400" i="0">
              <a:latin typeface="Arial" panose="020B0604020202090204" pitchFamily="34" charset="0"/>
            </a:endParaRPr>
          </a:p>
          <a:p>
            <a:r>
              <a:rPr lang="en-US" altLang="zh-CN" sz="2400" i="0">
                <a:latin typeface="Arial" panose="020B0604020202090204" pitchFamily="34" charset="0"/>
              </a:rPr>
              <a:t>4.</a:t>
            </a:r>
            <a:r>
              <a:rPr lang="zh-CN" altLang="zh-CN" sz="2400" i="0" dirty="0">
                <a:latin typeface="Arial" panose="020B0604020202090204" pitchFamily="34" charset="0"/>
              </a:rPr>
              <a:t>破坏性</a:t>
            </a:r>
            <a:endParaRPr lang="zh-CN" altLang="zh-CN" sz="2400" i="0" dirty="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所有的计算机病毒都是可执行程序，所以他们对计算机系统而言必然存在一个共同的危害，就是一旦执行便会占用系统资源，严重时会降低计算机系统工作效率</a:t>
            </a:r>
            <a:r>
              <a:rPr lang="zh-CN" altLang="en-US" sz="2400" i="0" dirty="0">
                <a:latin typeface="Arial" panose="020B0604020202090204" pitchFamily="34" charset="0"/>
              </a:rPr>
              <a:t>。</a:t>
            </a:r>
            <a:endParaRPr lang="en-US" altLang="zh-CN" sz="2400" i="0">
              <a:latin typeface="Arial" panose="020B0604020202090204" pitchFamily="34" charset="0"/>
            </a:endParaRPr>
          </a:p>
          <a:p>
            <a:r>
              <a:rPr lang="en-US" altLang="zh-CN" sz="2400" i="0">
                <a:latin typeface="Arial" panose="020B0604020202090204" pitchFamily="34" charset="0"/>
              </a:rPr>
              <a:t>5.</a:t>
            </a:r>
            <a:r>
              <a:rPr lang="zh-CN" altLang="zh-CN" sz="2400" i="0" dirty="0">
                <a:latin typeface="Arial" panose="020B0604020202090204" pitchFamily="34" charset="0"/>
              </a:rPr>
              <a:t>隐蔽性</a:t>
            </a:r>
            <a:endParaRPr lang="zh-CN" altLang="zh-CN" sz="2400" i="0" dirty="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计算机病毒通常具有很强的隐蔽性，这是计算机病毒难以被查杀的一个重要原因。</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3795" name="矩形 1"/>
          <p:cNvSpPr/>
          <p:nvPr/>
        </p:nvSpPr>
        <p:spPr>
          <a:xfrm>
            <a:off x="2208213" y="1974850"/>
            <a:ext cx="7920037" cy="2676525"/>
          </a:xfrm>
          <a:prstGeom prst="rect">
            <a:avLst/>
          </a:prstGeom>
          <a:noFill/>
          <a:ln w="9525">
            <a:noFill/>
          </a:ln>
        </p:spPr>
        <p:txBody>
          <a:bodyPr>
            <a:spAutoFit/>
          </a:bodyPr>
          <a:p>
            <a:r>
              <a:rPr lang="en-US" altLang="zh-CN" sz="2400" i="0">
                <a:latin typeface="Arial" panose="020B0604020202090204" pitchFamily="34" charset="0"/>
              </a:rPr>
              <a:t>6.</a:t>
            </a:r>
            <a:r>
              <a:rPr lang="zh-CN" altLang="en-US" sz="2400" i="0" dirty="0">
                <a:latin typeface="Arial" panose="020B0604020202090204" pitchFamily="34" charset="0"/>
              </a:rPr>
              <a:t>可触发性</a:t>
            </a:r>
            <a:endParaRPr lang="zh-CN" altLang="en-US" sz="2400" i="0" dirty="0">
              <a:latin typeface="Arial" panose="020B0604020202090204" pitchFamily="34" charset="0"/>
            </a:endParaRPr>
          </a:p>
          <a:p>
            <a:r>
              <a:rPr lang="zh-CN" altLang="en-US" sz="2400" i="0" dirty="0">
                <a:latin typeface="Arial" panose="020B0604020202090204" pitchFamily="34" charset="0"/>
              </a:rPr>
              <a:t>       病毒因某个事件或数值的出现，诱使病毒实施感染或进行攻击的特性称为可触发性。病毒具有预先设定的触发条件，这些条件可能是时间、日期、文件类型或某些特定数据等。每当病毒运行时，触发机制就会检查预定条件是否满足，如果是就立即启动感染或破坏动作、进行感染或攻击；如果条件尚不满足，则让病毒继续潜伏。</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a:spLocks noGrp="1"/>
          </p:cNvSpPr>
          <p:nvPr>
            <p:ph type="title" idx="4294967295"/>
          </p:nvPr>
        </p:nvSpPr>
        <p:spPr/>
        <p:txBody>
          <a:bodyPr vert="horz" wrap="square" lIns="91440" tIns="45720" rIns="91440" bIns="45720" anchor="ctr"/>
          <a:p>
            <a:r>
              <a:rPr lang="en-US" altLang="zh-CN"/>
              <a:t>10.3  </a:t>
            </a:r>
            <a:r>
              <a:rPr lang="zh-CN" altLang="en-US" dirty="0"/>
              <a:t>系统和网络安全</a:t>
            </a:r>
            <a:endParaRPr lang="zh-CN" altLang="en-US" dirty="0"/>
          </a:p>
        </p:txBody>
      </p:sp>
      <p:sp>
        <p:nvSpPr>
          <p:cNvPr id="34819" name="矩形 1"/>
          <p:cNvSpPr/>
          <p:nvPr/>
        </p:nvSpPr>
        <p:spPr>
          <a:xfrm>
            <a:off x="2135188" y="1341438"/>
            <a:ext cx="7848600" cy="4892675"/>
          </a:xfrm>
          <a:prstGeom prst="rect">
            <a:avLst/>
          </a:prstGeom>
          <a:noFill/>
          <a:ln w="9525">
            <a:noFill/>
          </a:ln>
        </p:spPr>
        <p:txBody>
          <a:bodyPr>
            <a:spAutoFit/>
          </a:bodyPr>
          <a:p>
            <a:r>
              <a:rPr lang="zh-CN" altLang="en-US" sz="2400" i="0" dirty="0">
                <a:latin typeface="Arial" panose="020B0604020202090204" pitchFamily="34" charset="0"/>
              </a:rPr>
              <a:t>       根据计算机病毒不同属性的特征可以将其划分为：</a:t>
            </a:r>
            <a:endParaRPr lang="zh-CN" altLang="en-US" sz="2400" i="0" dirty="0">
              <a:latin typeface="Arial" panose="020B0604020202090204" pitchFamily="34" charset="0"/>
            </a:endParaRPr>
          </a:p>
          <a:p>
            <a:r>
              <a:rPr lang="en-US" altLang="zh-CN" sz="2400" i="0">
                <a:latin typeface="Arial" panose="020B0604020202090204" pitchFamily="34" charset="0"/>
              </a:rPr>
              <a:t>1.</a:t>
            </a:r>
            <a:r>
              <a:rPr lang="zh-CN" altLang="en-US" sz="2400" i="0" dirty="0">
                <a:latin typeface="Arial" panose="020B0604020202090204" pitchFamily="34" charset="0"/>
              </a:rPr>
              <a:t>存在媒体</a:t>
            </a:r>
            <a:endParaRPr lang="zh-CN" altLang="en-US" sz="2400" i="0" dirty="0">
              <a:latin typeface="Arial" panose="020B0604020202090204" pitchFamily="34" charset="0"/>
            </a:endParaRPr>
          </a:p>
          <a:p>
            <a:r>
              <a:rPr lang="zh-CN" altLang="en-US" sz="2400" i="0" dirty="0">
                <a:latin typeface="Arial" panose="020B0604020202090204" pitchFamily="34" charset="0"/>
              </a:rPr>
              <a:t>       根据病毒存在的媒体，病毒可以划分为文件病毒、网络病毒和引导型病毒。</a:t>
            </a:r>
            <a:endParaRPr lang="en-US" altLang="zh-CN" sz="2400" i="0">
              <a:latin typeface="Arial" panose="020B0604020202090204" pitchFamily="34" charset="0"/>
            </a:endParaRPr>
          </a:p>
          <a:p>
            <a:r>
              <a:rPr lang="en-US" altLang="zh-CN" sz="2400" i="0">
                <a:latin typeface="Arial" panose="020B0604020202090204" pitchFamily="34" charset="0"/>
              </a:rPr>
              <a:t>2.</a:t>
            </a:r>
            <a:r>
              <a:rPr lang="zh-CN" altLang="zh-CN" sz="2400" i="0" dirty="0">
                <a:latin typeface="Arial" panose="020B0604020202090204" pitchFamily="34" charset="0"/>
              </a:rPr>
              <a:t>传染渠道</a:t>
            </a:r>
            <a:endParaRPr lang="zh-CN" altLang="zh-CN" sz="2400" i="0" dirty="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根据病毒传染的方法不同可分为驻留型病毒和非驻留型病毒。</a:t>
            </a:r>
            <a:endParaRPr lang="en-US" altLang="zh-CN" sz="2400" i="0">
              <a:latin typeface="Arial" panose="020B0604020202090204" pitchFamily="34" charset="0"/>
            </a:endParaRPr>
          </a:p>
          <a:p>
            <a:r>
              <a:rPr lang="en-US" altLang="zh-CN" sz="2400" i="0">
                <a:latin typeface="Arial" panose="020B0604020202090204" pitchFamily="34" charset="0"/>
              </a:rPr>
              <a:t>3.</a:t>
            </a:r>
            <a:r>
              <a:rPr lang="zh-CN" altLang="zh-CN" sz="2400" i="0" dirty="0">
                <a:latin typeface="Arial" panose="020B0604020202090204" pitchFamily="34" charset="0"/>
              </a:rPr>
              <a:t>破坏能力</a:t>
            </a:r>
            <a:endParaRPr lang="zh-CN" altLang="zh-CN" sz="2400" i="0" dirty="0">
              <a:latin typeface="Arial" panose="020B0604020202090204" pitchFamily="34" charset="0"/>
            </a:endParaRPr>
          </a:p>
          <a:p>
            <a:r>
              <a:rPr lang="zh-CN" altLang="en-US" sz="2400" i="0" dirty="0">
                <a:latin typeface="Arial" panose="020B0604020202090204" pitchFamily="34" charset="0"/>
              </a:rPr>
              <a:t>       根据</a:t>
            </a:r>
            <a:r>
              <a:rPr lang="zh-CN" altLang="zh-CN" sz="2400" i="0" dirty="0">
                <a:latin typeface="Arial" panose="020B0604020202090204" pitchFamily="34" charset="0"/>
              </a:rPr>
              <a:t>不同种类之间破坏能力存在</a:t>
            </a:r>
            <a:r>
              <a:rPr lang="zh-CN" altLang="en-US" sz="2400" i="0" dirty="0">
                <a:latin typeface="Arial" panose="020B0604020202090204" pitchFamily="34" charset="0"/>
              </a:rPr>
              <a:t>的</a:t>
            </a:r>
            <a:r>
              <a:rPr lang="zh-CN" altLang="zh-CN" sz="2400" i="0" dirty="0">
                <a:latin typeface="Arial" panose="020B0604020202090204" pitchFamily="34" charset="0"/>
              </a:rPr>
              <a:t>差别，一般可划分为</a:t>
            </a:r>
            <a:r>
              <a:rPr lang="zh-CN" altLang="en-US" sz="2400" i="0" dirty="0">
                <a:latin typeface="Arial" panose="020B0604020202090204" pitchFamily="34" charset="0"/>
              </a:rPr>
              <a:t>无害型、无危险型、危险型和非常危险型</a:t>
            </a:r>
            <a:r>
              <a:rPr lang="zh-CN" altLang="zh-CN" sz="2400" i="0" dirty="0">
                <a:latin typeface="Arial" panose="020B0604020202090204" pitchFamily="34" charset="0"/>
              </a:rPr>
              <a:t>。</a:t>
            </a:r>
            <a:endParaRPr lang="en-US" altLang="zh-CN" sz="2400" i="0">
              <a:latin typeface="Arial" panose="020B0604020202090204" pitchFamily="34" charset="0"/>
            </a:endParaRPr>
          </a:p>
          <a:p>
            <a:r>
              <a:rPr lang="en-US" altLang="zh-CN" sz="2400" i="0">
                <a:latin typeface="Arial" panose="020B0604020202090204" pitchFamily="34" charset="0"/>
              </a:rPr>
              <a:t>4.</a:t>
            </a:r>
            <a:r>
              <a:rPr lang="zh-CN" altLang="zh-CN" sz="2400" i="0" dirty="0">
                <a:latin typeface="Arial" panose="020B0604020202090204" pitchFamily="34" charset="0"/>
              </a:rPr>
              <a:t>算法</a:t>
            </a:r>
            <a:endParaRPr lang="zh-CN" altLang="zh-CN" sz="2400" i="0" dirty="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根据设计算法不同又分为</a:t>
            </a:r>
            <a:r>
              <a:rPr lang="zh-CN" altLang="zh-CN" sz="2400" i="0" dirty="0">
                <a:latin typeface="Arial" panose="020B0604020202090204" pitchFamily="34" charset="0"/>
              </a:rPr>
              <a:t>伴随型病毒</a:t>
            </a:r>
            <a:r>
              <a:rPr lang="zh-CN" altLang="en-US" sz="2400" i="0" dirty="0">
                <a:latin typeface="Arial" panose="020B0604020202090204" pitchFamily="34" charset="0"/>
              </a:rPr>
              <a:t>、</a:t>
            </a:r>
            <a:r>
              <a:rPr lang="zh-CN" altLang="zh-CN" sz="2400" i="0" dirty="0">
                <a:latin typeface="Arial" panose="020B0604020202090204" pitchFamily="34" charset="0"/>
              </a:rPr>
              <a:t>蠕虫型病毒</a:t>
            </a:r>
            <a:r>
              <a:rPr lang="zh-CN" altLang="en-US" sz="2400" i="0" dirty="0">
                <a:latin typeface="Arial" panose="020B0604020202090204" pitchFamily="34" charset="0"/>
              </a:rPr>
              <a:t>、寄生型病毒、诡秘型病毒和变型病毒。</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5109</Words>
  <Application>WPS 演示</Application>
  <PresentationFormat>宽屏</PresentationFormat>
  <Paragraphs>156</Paragraphs>
  <Slides>20</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20</vt:i4>
      </vt:variant>
    </vt:vector>
  </HeadingPairs>
  <TitlesOfParts>
    <vt:vector size="43"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lpstr>10.3  系统和网络安全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38</cp:revision>
  <dcterms:created xsi:type="dcterms:W3CDTF">2020-10-16T01:25:54Z</dcterms:created>
  <dcterms:modified xsi:type="dcterms:W3CDTF">2020-10-16T01:25:54Z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