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673" r:id="rId3"/>
    <p:sldId id="674" r:id="rId4"/>
    <p:sldId id="675" r:id="rId5"/>
    <p:sldId id="676" r:id="rId6"/>
    <p:sldId id="677" r:id="rId7"/>
    <p:sldId id="678" r:id="rId8"/>
    <p:sldId id="679" r:id="rId9"/>
    <p:sldId id="680" r:id="rId10"/>
    <p:sldId id="681" r:id="rId11"/>
    <p:sldId id="682" r:id="rId12"/>
    <p:sldId id="683" r:id="rId13"/>
    <p:sldId id="684" r:id="rId14"/>
    <p:sldId id="685" r:id="rId15"/>
    <p:sldId id="686" r:id="rId16"/>
    <p:sldId id="687" r:id="rId17"/>
    <p:sldId id="688"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idx="4294967295"/>
          </p:nvPr>
        </p:nvSpPr>
        <p:spPr/>
        <p:txBody>
          <a:bodyPr vert="horz" wrap="square" lIns="91440" tIns="45720" rIns="91440" bIns="45720" anchor="ctr"/>
          <a:p>
            <a:r>
              <a:rPr lang="en-US" altLang="zh-CN"/>
              <a:t>10.4  </a:t>
            </a:r>
            <a:r>
              <a:rPr lang="zh-CN" altLang="en-US" dirty="0"/>
              <a:t>计算机安全技术</a:t>
            </a:r>
            <a:endParaRPr lang="zh-CN" altLang="en-US" dirty="0"/>
          </a:p>
        </p:txBody>
      </p:sp>
      <p:sp>
        <p:nvSpPr>
          <p:cNvPr id="47107" name="矩形 1"/>
          <p:cNvSpPr/>
          <p:nvPr/>
        </p:nvSpPr>
        <p:spPr>
          <a:xfrm>
            <a:off x="2135188" y="1628775"/>
            <a:ext cx="7975600" cy="3784600"/>
          </a:xfrm>
          <a:prstGeom prst="rect">
            <a:avLst/>
          </a:prstGeom>
          <a:noFill/>
          <a:ln w="9525">
            <a:noFill/>
          </a:ln>
        </p:spPr>
        <p:txBody>
          <a:bodyPr>
            <a:spAutoFit/>
          </a:bodyPr>
          <a:p>
            <a:r>
              <a:rPr lang="zh-CN" altLang="en-US" sz="2400" i="0" dirty="0">
                <a:latin typeface="Arial" panose="020B0604020202090204" pitchFamily="34" charset="0"/>
              </a:rPr>
              <a:t>       计算机安全主要保护的是计算机系统中的硬件、软件和数据，那么计算机系统的安全性问题也就相应概括为三大类，即技术安全类、管理安全类和政策法律类。</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en-US" sz="2400" i="0" dirty="0">
                <a:latin typeface="Arial" panose="020B0604020202090204" pitchFamily="34" charset="0"/>
              </a:rPr>
              <a:t>其中，技术安全是指计算机系统本身采用具备一定安全性的硬件、软件来实现对于数据或信息的安全保护，在无意或恶意的软件或硬件攻击下仍能使系统中的数据或信息不断增加、不丢失、不泄露。这属于计算机安全学领域研究的范畴。基于保证计算机系统的保密性、安全性、完整性、可靠性和可用性以及信息资源的有效性、合法性等安全需求，常使用以下安全技术手段。</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idx="4294967295"/>
          </p:nvPr>
        </p:nvSpPr>
        <p:spPr/>
        <p:txBody>
          <a:bodyPr vert="horz" wrap="square" lIns="91440" tIns="45720" rIns="91440" bIns="45720" anchor="ctr"/>
          <a:p>
            <a:r>
              <a:rPr lang="en-US" altLang="zh-CN"/>
              <a:t>10.4  </a:t>
            </a:r>
            <a:r>
              <a:rPr lang="zh-CN" altLang="en-US" dirty="0"/>
              <a:t>计算机安全技术</a:t>
            </a:r>
            <a:endParaRPr lang="zh-CN" altLang="en-US" dirty="0"/>
          </a:p>
        </p:txBody>
      </p:sp>
      <p:sp>
        <p:nvSpPr>
          <p:cNvPr id="56323" name="矩形 1"/>
          <p:cNvSpPr/>
          <p:nvPr/>
        </p:nvSpPr>
        <p:spPr>
          <a:xfrm>
            <a:off x="2208213" y="1557338"/>
            <a:ext cx="7775575" cy="4523105"/>
          </a:xfrm>
          <a:prstGeom prst="rect">
            <a:avLst/>
          </a:prstGeom>
          <a:noFill/>
          <a:ln w="9525">
            <a:noFill/>
          </a:ln>
        </p:spPr>
        <p:txBody>
          <a:bodyPr>
            <a:spAutoFit/>
          </a:bodyPr>
          <a:p>
            <a:r>
              <a:rPr lang="zh-CN" altLang="en-US" sz="2400" i="0" dirty="0">
                <a:latin typeface="Arial" panose="020B0604020202090204" pitchFamily="34" charset="0"/>
              </a:rPr>
              <a:t>①访问控制表</a:t>
            </a:r>
            <a:endParaRPr lang="zh-CN" altLang="en-US" sz="2400" i="0" dirty="0">
              <a:latin typeface="Arial" panose="020B0604020202090204" pitchFamily="34" charset="0"/>
            </a:endParaRPr>
          </a:p>
          <a:p>
            <a:r>
              <a:rPr lang="zh-CN" altLang="en-US" sz="2400" i="0" dirty="0">
                <a:latin typeface="Arial" panose="020B0604020202090204" pitchFamily="34" charset="0"/>
              </a:rPr>
              <a:t>       对访问控制矩阵按列划分就得到访问控制表。在表中把矩阵中属于该列的所有空项删除，此时的访问控制表就是由一有序对（域，权集）所组成的。在大多数时候，矩阵中的空项远多于非空项，因此使用访问控制表可以显著的减少所占用的存储空间，提高查询速度。</a:t>
            </a:r>
            <a:endParaRPr lang="en-US" altLang="zh-CN" sz="2400" i="0">
              <a:latin typeface="Arial" panose="020B0604020202090204" pitchFamily="34" charset="0"/>
            </a:endParaRPr>
          </a:p>
          <a:p>
            <a:r>
              <a:rPr lang="zh-CN" altLang="en-US" sz="2400" i="0" dirty="0">
                <a:latin typeface="Arial" panose="020B0604020202090204" pitchFamily="34" charset="0"/>
              </a:rPr>
              <a:t>②访问权限表</a:t>
            </a:r>
            <a:endParaRPr lang="zh-CN" altLang="en-US" sz="2400" i="0" dirty="0">
              <a:latin typeface="Arial" panose="020B0604020202090204" pitchFamily="34" charset="0"/>
            </a:endParaRPr>
          </a:p>
          <a:p>
            <a:r>
              <a:rPr lang="zh-CN" altLang="en-US" sz="2400" i="0" dirty="0">
                <a:latin typeface="Arial" panose="020B0604020202090204" pitchFamily="34" charset="0"/>
              </a:rPr>
              <a:t>       对访问控制矩阵按行划分就得到访问权限表。这是由一个域对每一个对象可执行的一组操作所构成的表。表中的每一项即为该域对某对象的访问权限。当域为用户（进程）、对象为文件时，访问权限表便可用来描述一个用户（进程）对每一个文件所能执行的操作。</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idx="4294967295"/>
          </p:nvPr>
        </p:nvSpPr>
        <p:spPr/>
        <p:txBody>
          <a:bodyPr vert="horz" wrap="square" lIns="91440" tIns="45720" rIns="91440" bIns="45720" anchor="ctr"/>
          <a:p>
            <a:r>
              <a:rPr lang="en-US" altLang="zh-CN"/>
              <a:t>10.4  </a:t>
            </a:r>
            <a:r>
              <a:rPr lang="zh-CN" altLang="en-US" dirty="0"/>
              <a:t>计算机安全技术</a:t>
            </a:r>
            <a:endParaRPr lang="zh-CN" altLang="en-US" dirty="0"/>
          </a:p>
        </p:txBody>
      </p:sp>
      <p:sp>
        <p:nvSpPr>
          <p:cNvPr id="57347" name="矩形 1"/>
          <p:cNvSpPr/>
          <p:nvPr/>
        </p:nvSpPr>
        <p:spPr>
          <a:xfrm>
            <a:off x="2351088" y="1844675"/>
            <a:ext cx="7345362" cy="3415030"/>
          </a:xfrm>
          <a:prstGeom prst="rect">
            <a:avLst/>
          </a:prstGeom>
          <a:noFill/>
          <a:ln w="9525">
            <a:noFill/>
          </a:ln>
        </p:spPr>
        <p:txBody>
          <a:bodyPr>
            <a:spAutoFit/>
          </a:bodyPr>
          <a:p>
            <a:r>
              <a:rPr lang="en-US" altLang="zh-CN" sz="2400" i="0">
                <a:latin typeface="Arial" panose="020B0604020202090204" pitchFamily="34" charset="0"/>
              </a:rPr>
              <a:t>5</a:t>
            </a:r>
            <a:r>
              <a:rPr lang="zh-CN" altLang="en-US" sz="2400" i="0" dirty="0">
                <a:latin typeface="Arial" panose="020B0604020202090204" pitchFamily="34" charset="0"/>
              </a:rPr>
              <a:t>）访问控制的功能</a:t>
            </a:r>
            <a:endParaRPr lang="zh-CN" altLang="en-US" sz="2400" i="0" dirty="0">
              <a:latin typeface="Arial" panose="020B0604020202090204" pitchFamily="34" charset="0"/>
            </a:endParaRPr>
          </a:p>
          <a:p>
            <a:r>
              <a:rPr lang="zh-CN" altLang="en-US" sz="2400" i="0" dirty="0">
                <a:latin typeface="Arial" panose="020B0604020202090204" pitchFamily="34" charset="0"/>
              </a:rPr>
              <a:t>       信息时代的计算机系统普遍提供多用户、多任务的工作环境，加上广泛应用的计算机网络，非法使用系统资源的行为可以说防不胜防。因此，访问控制必须具备三大基本功能：第一，用户认证功能，用于识别与确认访问系统的用户身份；第二，资源访问权限控制功能，用于决定用户对系统资源的各种访问权限；第三，审计功能，用于记录系统资源被访问的时间、访问对象等信息。</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idx="4294967295"/>
          </p:nvPr>
        </p:nvSpPr>
        <p:spPr/>
        <p:txBody>
          <a:bodyPr vert="horz" wrap="square" lIns="91440" tIns="45720" rIns="91440" bIns="45720" anchor="ctr"/>
          <a:p>
            <a:r>
              <a:rPr lang="en-US" altLang="zh-CN"/>
              <a:t>10.4  </a:t>
            </a:r>
            <a:r>
              <a:rPr lang="zh-CN" altLang="en-US" dirty="0"/>
              <a:t>计算机安全技术</a:t>
            </a:r>
            <a:endParaRPr lang="zh-CN" altLang="en-US" dirty="0"/>
          </a:p>
        </p:txBody>
      </p:sp>
      <p:sp>
        <p:nvSpPr>
          <p:cNvPr id="58371" name="矩形 1"/>
          <p:cNvSpPr/>
          <p:nvPr/>
        </p:nvSpPr>
        <p:spPr>
          <a:xfrm>
            <a:off x="2351088" y="1658938"/>
            <a:ext cx="7705725" cy="3784600"/>
          </a:xfrm>
          <a:prstGeom prst="rect">
            <a:avLst/>
          </a:prstGeom>
          <a:noFill/>
          <a:ln w="9525">
            <a:noFill/>
          </a:ln>
        </p:spPr>
        <p:txBody>
          <a:bodyPr>
            <a:spAutoFit/>
          </a:bodyPr>
          <a:p>
            <a:r>
              <a:rPr lang="en-US" altLang="zh-CN" sz="2400" i="0">
                <a:latin typeface="Arial" panose="020B0604020202090204" pitchFamily="34" charset="0"/>
              </a:rPr>
              <a:t>6</a:t>
            </a:r>
            <a:r>
              <a:rPr lang="zh-CN" altLang="en-US" sz="2400" i="0" dirty="0">
                <a:latin typeface="Arial" panose="020B0604020202090204" pitchFamily="34" charset="0"/>
              </a:rPr>
              <a:t>）访问控制的类别</a:t>
            </a:r>
            <a:endParaRPr lang="zh-CN" altLang="en-US" sz="2400" i="0" dirty="0">
              <a:latin typeface="Arial" panose="020B0604020202090204" pitchFamily="34" charset="0"/>
            </a:endParaRPr>
          </a:p>
          <a:p>
            <a:r>
              <a:rPr lang="zh-CN" altLang="en-US" sz="2400" i="0" dirty="0">
                <a:latin typeface="Arial" panose="020B0604020202090204" pitchFamily="34" charset="0"/>
              </a:rPr>
              <a:t>       访问控制可划分为两大基本类别，第一类称为自主访问控制，是指用户有权对自身所创建的访问对象如文件、数据表等进行访问，并允许其把对这些对象的访问权授予其他用户、或者从授予权限的用户手中收回访问权限。这种将访问权或访问权的一个子集授与其他用户的做法，可以使得一个用户有选择的同其他用户共享文件。第二个类别是强制访问控制，它指由系统对用户所创建的对象进行统一的强制性控制，按照指定的规则决定哪些用户可以对哪些对象进行何种类型的访问。</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idx="4294967295"/>
          </p:nvPr>
        </p:nvSpPr>
        <p:spPr/>
        <p:txBody>
          <a:bodyPr vert="horz" wrap="square" lIns="91440" tIns="45720" rIns="91440" bIns="45720" anchor="ctr"/>
          <a:p>
            <a:r>
              <a:rPr lang="en-US" altLang="zh-CN"/>
              <a:t>10.4  </a:t>
            </a:r>
            <a:r>
              <a:rPr lang="zh-CN" altLang="en-US" dirty="0"/>
              <a:t>计算机安全技术</a:t>
            </a:r>
            <a:endParaRPr lang="zh-CN" altLang="en-US" dirty="0"/>
          </a:p>
        </p:txBody>
      </p:sp>
      <p:sp>
        <p:nvSpPr>
          <p:cNvPr id="59395" name="矩形 1"/>
          <p:cNvSpPr/>
          <p:nvPr/>
        </p:nvSpPr>
        <p:spPr>
          <a:xfrm>
            <a:off x="2279650" y="1700213"/>
            <a:ext cx="7561263" cy="3784600"/>
          </a:xfrm>
          <a:prstGeom prst="rect">
            <a:avLst/>
          </a:prstGeom>
          <a:noFill/>
          <a:ln w="9525">
            <a:noFill/>
          </a:ln>
        </p:spPr>
        <p:txBody>
          <a:bodyPr>
            <a:spAutoFit/>
          </a:bodyPr>
          <a:p>
            <a:r>
              <a:rPr lang="en-US" altLang="zh-CN" sz="2400" i="0">
                <a:latin typeface="Arial" panose="020B0604020202090204" pitchFamily="34" charset="0"/>
              </a:rPr>
              <a:t>10.4.3  </a:t>
            </a:r>
            <a:r>
              <a:rPr lang="zh-CN" altLang="en-US" sz="2400" i="0" dirty="0">
                <a:latin typeface="Arial" panose="020B0604020202090204" pitchFamily="34" charset="0"/>
              </a:rPr>
              <a:t>加密技术</a:t>
            </a:r>
            <a:endParaRPr lang="en-US" altLang="zh-CN" sz="2400" i="0">
              <a:latin typeface="Arial" panose="020B0604020202090204" pitchFamily="34" charset="0"/>
            </a:endParaRPr>
          </a:p>
          <a:p>
            <a:r>
              <a:rPr lang="zh-CN" altLang="en-US" sz="2400" i="0" dirty="0">
                <a:latin typeface="Arial" panose="020B0604020202090204" pitchFamily="34" charset="0"/>
              </a:rPr>
              <a:t>       加密技术是指采取一定的技术与措施、对线路上传播的数据或网络系统中存储的数据进行变换处理，使得变换之后的数据不能被无关的用户识别，以保证数据机密性。它通过对信息的变换或编码，将机密的敏感信息变换成对方难以理解的乱码型信息，以此可以达到两个目的：一是使对方无法直接从截获的乱码中得到任何有意义的信息，二是使对方无法伪造任何信息。</a:t>
            </a:r>
            <a:endParaRPr lang="en-US" altLang="zh-CN" sz="2400" i="0">
              <a:latin typeface="Arial" panose="020B0604020202090204" pitchFamily="34" charset="0"/>
            </a:endParaRPr>
          </a:p>
          <a:p>
            <a:r>
              <a:rPr lang="zh-CN" altLang="en-US" sz="2400" i="0" dirty="0">
                <a:latin typeface="Arial" panose="020B0604020202090204" pitchFamily="34" charset="0"/>
              </a:rPr>
              <a:t>       加密技术以密码学为基础，它涉及的内容包括数据加密、数据解密、数字签名等多个方面。</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idx="4294967295"/>
          </p:nvPr>
        </p:nvSpPr>
        <p:spPr/>
        <p:txBody>
          <a:bodyPr vert="horz" wrap="square" lIns="91440" tIns="45720" rIns="91440" bIns="45720" anchor="ctr"/>
          <a:p>
            <a:r>
              <a:rPr lang="en-US" altLang="zh-CN"/>
              <a:t>10.4  </a:t>
            </a:r>
            <a:r>
              <a:rPr lang="zh-CN" altLang="en-US" dirty="0"/>
              <a:t>计算机安全技术</a:t>
            </a:r>
            <a:endParaRPr lang="zh-CN" altLang="en-US" dirty="0"/>
          </a:p>
        </p:txBody>
      </p:sp>
      <p:sp>
        <p:nvSpPr>
          <p:cNvPr id="60419" name="矩形 1"/>
          <p:cNvSpPr/>
          <p:nvPr/>
        </p:nvSpPr>
        <p:spPr>
          <a:xfrm>
            <a:off x="2424113" y="1773238"/>
            <a:ext cx="7397750" cy="3784600"/>
          </a:xfrm>
          <a:prstGeom prst="rect">
            <a:avLst/>
          </a:prstGeom>
          <a:noFill/>
          <a:ln w="9525">
            <a:noFill/>
          </a:ln>
        </p:spPr>
        <p:txBody>
          <a:bodyPr>
            <a:spAutoFit/>
          </a:bodyPr>
          <a:p>
            <a:r>
              <a:rPr lang="zh-CN" altLang="en-US" sz="2400" i="0" dirty="0">
                <a:latin typeface="Arial" panose="020B0604020202090204" pitchFamily="34" charset="0"/>
              </a:rPr>
              <a:t>       一般认为，加密技术包含着密钥与算法这两个关键要素。密钥，是指在明文转换为密文、或密文转换为明文的算法中输入的数据，它可以被看成是一种关键参数。所谓“明文”与“密文”，都是密码学中的概念。前者也叫明码，是信息的原文，通常指待发的电文、编写的专用软件、源程序等。后者又叫密码，是明文经过变换后的信息，一般情况下难以识别。由此可见，密钥给明文与密文相互之间的转换过程提供了一把钥匙，如果缺少这个重要的输入信息，转换过程将因失去过程参数而无法完成。</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idx="4294967295"/>
          </p:nvPr>
        </p:nvSpPr>
        <p:spPr/>
        <p:txBody>
          <a:bodyPr vert="horz" wrap="square" lIns="91440" tIns="45720" rIns="91440" bIns="45720" anchor="ctr"/>
          <a:p>
            <a:r>
              <a:rPr lang="en-US" altLang="zh-CN"/>
              <a:t>10.4  </a:t>
            </a:r>
            <a:r>
              <a:rPr lang="zh-CN" altLang="en-US" dirty="0"/>
              <a:t>计算机安全技术</a:t>
            </a:r>
            <a:endParaRPr lang="zh-CN" altLang="en-US" dirty="0"/>
          </a:p>
        </p:txBody>
      </p:sp>
      <p:sp>
        <p:nvSpPr>
          <p:cNvPr id="61443" name="矩形 1"/>
          <p:cNvSpPr/>
          <p:nvPr/>
        </p:nvSpPr>
        <p:spPr>
          <a:xfrm>
            <a:off x="2135188" y="1484313"/>
            <a:ext cx="7848600" cy="1938020"/>
          </a:xfrm>
          <a:prstGeom prst="rect">
            <a:avLst/>
          </a:prstGeom>
          <a:noFill/>
          <a:ln w="9525">
            <a:noFill/>
          </a:ln>
        </p:spPr>
        <p:txBody>
          <a:bodyPr>
            <a:spAutoFit/>
          </a:bodyPr>
          <a:p>
            <a:r>
              <a:rPr lang="zh-CN" altLang="en-US" sz="2400" i="0" dirty="0">
                <a:latin typeface="Arial" panose="020B0604020202090204" pitchFamily="34" charset="0"/>
              </a:rPr>
              <a:t>       加密技术中的算法，指的是加密或解密过程中用到的公式、法则或程序，定义为将普通的信息与密钥相结合、生成不可理解的密文的一系列步骤。算法规定了明文和密文之间的变换规则。加密时使用的算法叫加密算法，对应解密时使用的则是解密算法。数据加密模型如图所示。</a:t>
            </a:r>
            <a:endParaRPr lang="zh-CN" altLang="en-US" sz="2400" i="0" dirty="0">
              <a:latin typeface="Arial" panose="020B0604020202090204" pitchFamily="34" charset="0"/>
            </a:endParaRPr>
          </a:p>
        </p:txBody>
      </p:sp>
      <p:pic>
        <p:nvPicPr>
          <p:cNvPr id="61444" name="Picture 2"/>
          <p:cNvPicPr>
            <a:picLocks noChangeAspect="1"/>
          </p:cNvPicPr>
          <p:nvPr/>
        </p:nvPicPr>
        <p:blipFill>
          <a:blip r:embed="rId1"/>
          <a:stretch>
            <a:fillRect/>
          </a:stretch>
        </p:blipFill>
        <p:spPr>
          <a:xfrm>
            <a:off x="3000375" y="3424238"/>
            <a:ext cx="6119813" cy="2674937"/>
          </a:xfrm>
          <a:prstGeom prst="rect">
            <a:avLst/>
          </a:prstGeom>
          <a:noFill/>
          <a:ln w="9525">
            <a:noFill/>
          </a:ln>
        </p:spPr>
      </p:pic>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idx="4294967295"/>
          </p:nvPr>
        </p:nvSpPr>
        <p:spPr/>
        <p:txBody>
          <a:bodyPr vert="horz" wrap="square" lIns="91440" tIns="45720" rIns="91440" bIns="45720" anchor="ctr"/>
          <a:p>
            <a:r>
              <a:rPr lang="en-US" altLang="zh-CN"/>
              <a:t>10.4  </a:t>
            </a:r>
            <a:r>
              <a:rPr lang="zh-CN" altLang="en-US" dirty="0"/>
              <a:t>计算机安全技术</a:t>
            </a:r>
            <a:endParaRPr lang="zh-CN" altLang="en-US" dirty="0"/>
          </a:p>
        </p:txBody>
      </p:sp>
      <p:sp>
        <p:nvSpPr>
          <p:cNvPr id="62467" name="矩形 1"/>
          <p:cNvSpPr/>
          <p:nvPr/>
        </p:nvSpPr>
        <p:spPr>
          <a:xfrm>
            <a:off x="2279650" y="1484313"/>
            <a:ext cx="7777163" cy="4892675"/>
          </a:xfrm>
          <a:prstGeom prst="rect">
            <a:avLst/>
          </a:prstGeom>
          <a:noFill/>
          <a:ln w="9525">
            <a:noFill/>
          </a:ln>
        </p:spPr>
        <p:txBody>
          <a:bodyPr>
            <a:spAutoFit/>
          </a:bodyPr>
          <a:p>
            <a:r>
              <a:rPr lang="zh-CN" altLang="en-US" sz="2400" i="0" dirty="0">
                <a:latin typeface="Arial" panose="020B0604020202090204" pitchFamily="34" charset="0"/>
              </a:rPr>
              <a:t>       严谨的算法配合有效的密钥，是一种加密技术成功的基本保障。根据密钥本身类别的不同，可以将采用它的加密技术对应地划分成两种基本类别。</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en-US" sz="2400" i="0" dirty="0">
                <a:latin typeface="Arial" panose="020B0604020202090204" pitchFamily="34" charset="0"/>
              </a:rPr>
              <a:t>第一类是对称密钥加密，又称私钥加密，即信息的发送方和接收方使用同一个密钥去加密和解密数据。其最大优势是加密、解密速度快，适合对大数据量进行加密，缺点则是密钥管理困难。</a:t>
            </a:r>
            <a:endParaRPr lang="en-US" altLang="zh-CN" sz="2400" i="0">
              <a:latin typeface="Arial" panose="020B0604020202090204" pitchFamily="34" charset="0"/>
            </a:endParaRPr>
          </a:p>
          <a:p>
            <a:r>
              <a:rPr lang="zh-CN" altLang="en-US" sz="2400" i="0" dirty="0">
                <a:latin typeface="Arial" panose="020B0604020202090204" pitchFamily="34" charset="0"/>
              </a:rPr>
              <a:t>       另一种称为非对称密钥加密的方法，也称为公钥加密。与私钥加密最大的区别就是需要使用不同的密钥来分别完成加密、解密操作。一个密钥公开发布（被称为公钥），另一个密钥则由用户自己秘密保存（即私钥）。信息发送者利用公钥完成加密操作，而信息接收者则利用私钥去执行解密。</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idx="4294967295"/>
          </p:nvPr>
        </p:nvSpPr>
        <p:spPr/>
        <p:txBody>
          <a:bodyPr vert="horz" wrap="square" lIns="91440" tIns="45720" rIns="91440" bIns="45720" anchor="ctr"/>
          <a:p>
            <a:r>
              <a:rPr lang="en-US" altLang="zh-CN"/>
              <a:t>10.4  </a:t>
            </a:r>
            <a:r>
              <a:rPr lang="zh-CN" altLang="en-US" dirty="0"/>
              <a:t>计算机安全技术</a:t>
            </a:r>
            <a:endParaRPr lang="zh-CN" altLang="en-US" dirty="0"/>
          </a:p>
        </p:txBody>
      </p:sp>
      <p:sp>
        <p:nvSpPr>
          <p:cNvPr id="48131" name="矩形 1"/>
          <p:cNvSpPr/>
          <p:nvPr/>
        </p:nvSpPr>
        <p:spPr>
          <a:xfrm>
            <a:off x="2208213" y="1700213"/>
            <a:ext cx="7758112" cy="3784600"/>
          </a:xfrm>
          <a:prstGeom prst="rect">
            <a:avLst/>
          </a:prstGeom>
          <a:noFill/>
          <a:ln w="9525">
            <a:noFill/>
          </a:ln>
        </p:spPr>
        <p:txBody>
          <a:bodyPr>
            <a:spAutoFit/>
          </a:bodyPr>
          <a:p>
            <a:r>
              <a:rPr lang="en-US" altLang="zh-CN" sz="2400" i="0">
                <a:latin typeface="Arial" panose="020B0604020202090204" pitchFamily="34" charset="0"/>
              </a:rPr>
              <a:t>10.4.1  </a:t>
            </a:r>
            <a:r>
              <a:rPr lang="zh-CN" altLang="en-US" sz="2400" i="0" dirty="0">
                <a:latin typeface="Arial" panose="020B0604020202090204" pitchFamily="34" charset="0"/>
              </a:rPr>
              <a:t>身份验证</a:t>
            </a:r>
            <a:endParaRPr lang="zh-CN" altLang="en-US" sz="2400" i="0" dirty="0">
              <a:latin typeface="Arial" panose="020B0604020202090204" pitchFamily="34" charset="0"/>
            </a:endParaRPr>
          </a:p>
          <a:p>
            <a:r>
              <a:rPr lang="zh-CN" altLang="en-US" sz="2400" i="0" dirty="0">
                <a:latin typeface="Arial" panose="020B0604020202090204" pitchFamily="34" charset="0"/>
              </a:rPr>
              <a:t>       保障系统安全的目标要求之一，就是保证存储在计算机及网络系统中的数据只能被有权限的用户访问。身份验证也称身份认证，是实现信息安全的基本技术。</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en-US" sz="2400" i="0" dirty="0">
                <a:latin typeface="Arial" panose="020B0604020202090204" pitchFamily="34" charset="0"/>
              </a:rPr>
              <a:t>身份验证可以视作某个系统审查用户身份的过程，借此确定该用户是否具有对某种资源的访问及使用权限。一种普遍认知是，身份验证是指计算机及网络系统确认操作者身份、并实施访问控制所采用的技术手段。它用于证实被验证对象的真实性和有效性，能防止入侵者进行假冒、篡改等。</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idx="4294967295"/>
          </p:nvPr>
        </p:nvSpPr>
        <p:spPr/>
        <p:txBody>
          <a:bodyPr vert="horz" wrap="square" lIns="91440" tIns="45720" rIns="91440" bIns="45720" anchor="ctr"/>
          <a:p>
            <a:r>
              <a:rPr lang="en-US" altLang="zh-CN"/>
              <a:t>10.4  </a:t>
            </a:r>
            <a:r>
              <a:rPr lang="zh-CN" altLang="en-US" dirty="0"/>
              <a:t>计算机安全技术</a:t>
            </a:r>
            <a:endParaRPr lang="zh-CN" altLang="en-US" dirty="0"/>
          </a:p>
        </p:txBody>
      </p:sp>
      <p:sp>
        <p:nvSpPr>
          <p:cNvPr id="49155" name="矩形 3"/>
          <p:cNvSpPr/>
          <p:nvPr/>
        </p:nvSpPr>
        <p:spPr>
          <a:xfrm>
            <a:off x="2279650" y="1628775"/>
            <a:ext cx="7632700" cy="4154170"/>
          </a:xfrm>
          <a:prstGeom prst="rect">
            <a:avLst/>
          </a:prstGeom>
          <a:noFill/>
          <a:ln w="9525">
            <a:noFill/>
          </a:ln>
        </p:spPr>
        <p:txBody>
          <a:bodyPr>
            <a:spAutoFit/>
          </a:bodyPr>
          <a:p>
            <a:r>
              <a:rPr lang="zh-CN" altLang="en-US" sz="2400" i="0" dirty="0">
                <a:latin typeface="Arial" panose="020B0604020202090204" pitchFamily="34" charset="0"/>
              </a:rPr>
              <a:t>       在计算机系统中常用的验证参数包括口令、密钥、标识符以及随机数等。目前主要采用</a:t>
            </a:r>
            <a:r>
              <a:rPr lang="en-US" altLang="zh-CN" sz="2400" i="0">
                <a:latin typeface="Arial" panose="020B0604020202090204" pitchFamily="34" charset="0"/>
              </a:rPr>
              <a:t>3</a:t>
            </a:r>
            <a:r>
              <a:rPr lang="zh-CN" altLang="en-US" sz="2400" i="0" dirty="0">
                <a:latin typeface="Arial" panose="020B0604020202090204" pitchFamily="34" charset="0"/>
              </a:rPr>
              <a:t>种身份认证技术，分别是：基于口令的身份认证技术、基于物理标志的身份认证技术、基于生物标志的认证技术和基于公开密钥的认证技术。</a:t>
            </a:r>
            <a:endParaRPr lang="zh-CN" altLang="en-US" sz="2400" i="0" dirty="0">
              <a:latin typeface="Arial" panose="020B0604020202090204" pitchFamily="34" charset="0"/>
            </a:endParaRPr>
          </a:p>
          <a:p>
            <a:r>
              <a:rPr lang="en-US" altLang="zh-CN" sz="2400" i="0">
                <a:latin typeface="Arial" panose="020B0604020202090204" pitchFamily="34" charset="0"/>
              </a:rPr>
              <a:t>1</a:t>
            </a:r>
            <a:r>
              <a:rPr lang="zh-CN" altLang="en-US" sz="2400" i="0" dirty="0">
                <a:latin typeface="Arial" panose="020B0604020202090204" pitchFamily="34" charset="0"/>
              </a:rPr>
              <a:t>）基于口令的身份认证</a:t>
            </a:r>
            <a:endParaRPr lang="zh-CN" altLang="en-US" sz="2400" i="0" dirty="0">
              <a:latin typeface="Arial" panose="020B0604020202090204" pitchFamily="34" charset="0"/>
            </a:endParaRPr>
          </a:p>
          <a:p>
            <a:r>
              <a:rPr lang="zh-CN" altLang="en-US" sz="2400" i="0" dirty="0">
                <a:latin typeface="Arial" panose="020B0604020202090204" pitchFamily="34" charset="0"/>
              </a:rPr>
              <a:t>       口令是目前用来确认用户身份的最常用认证技术。用户登录系统时所输入的口令必须与注册表中用户所设置的口令一致，否则将拒绝该用户登录。口令字母是由字母或数字、或字母和数字混合组成的，它可以由系统产生，也可以由用户自己选定。</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idx="4294967295"/>
          </p:nvPr>
        </p:nvSpPr>
        <p:spPr/>
        <p:txBody>
          <a:bodyPr vert="horz" wrap="square" lIns="91440" tIns="45720" rIns="91440" bIns="45720" anchor="ctr"/>
          <a:p>
            <a:r>
              <a:rPr lang="en-US" altLang="zh-CN"/>
              <a:t>10.4  </a:t>
            </a:r>
            <a:r>
              <a:rPr lang="zh-CN" altLang="en-US" dirty="0"/>
              <a:t>计算机安全技术</a:t>
            </a:r>
            <a:endParaRPr lang="zh-CN" altLang="en-US" dirty="0"/>
          </a:p>
        </p:txBody>
      </p:sp>
      <p:sp>
        <p:nvSpPr>
          <p:cNvPr id="50179" name="矩形 1"/>
          <p:cNvSpPr/>
          <p:nvPr/>
        </p:nvSpPr>
        <p:spPr>
          <a:xfrm>
            <a:off x="2279650" y="1484313"/>
            <a:ext cx="7632700" cy="4154170"/>
          </a:xfrm>
          <a:prstGeom prst="rect">
            <a:avLst/>
          </a:prstGeom>
          <a:noFill/>
          <a:ln w="9525">
            <a:noFill/>
          </a:ln>
        </p:spPr>
        <p:txBody>
          <a:bodyPr>
            <a:spAutoFit/>
          </a:bodyPr>
          <a:p>
            <a:r>
              <a:rPr lang="en-US" altLang="zh-CN" sz="2400" i="0">
                <a:latin typeface="Arial" panose="020B0604020202090204" pitchFamily="34" charset="0"/>
              </a:rPr>
              <a:t>2</a:t>
            </a:r>
            <a:r>
              <a:rPr lang="zh-CN" altLang="en-US" sz="2400" i="0" dirty="0">
                <a:latin typeface="Arial" panose="020B0604020202090204" pitchFamily="34" charset="0"/>
              </a:rPr>
              <a:t>）基于物理标志的认证技术</a:t>
            </a:r>
            <a:endParaRPr lang="zh-CN" altLang="en-US" sz="2400" i="0" dirty="0">
              <a:latin typeface="Arial" panose="020B0604020202090204" pitchFamily="34" charset="0"/>
            </a:endParaRPr>
          </a:p>
          <a:p>
            <a:r>
              <a:rPr lang="zh-CN" altLang="en-US" sz="2400" i="0" dirty="0">
                <a:latin typeface="Arial" panose="020B0604020202090204" pitchFamily="34" charset="0"/>
              </a:rPr>
              <a:t>       物理标志的类型很多，最早如金属钥匙，目前流行的如身份证、学生证、驾驶证、磁卡、</a:t>
            </a:r>
            <a:r>
              <a:rPr lang="en-US" altLang="zh-CN" sz="2400" i="0">
                <a:latin typeface="Arial" panose="020B0604020202090204" pitchFamily="34" charset="0"/>
              </a:rPr>
              <a:t>IC</a:t>
            </a:r>
            <a:r>
              <a:rPr lang="zh-CN" altLang="en-US" sz="2400" i="0" dirty="0">
                <a:latin typeface="Arial" panose="020B0604020202090204" pitchFamily="34" charset="0"/>
              </a:rPr>
              <a:t>卡等。</a:t>
            </a:r>
            <a:endParaRPr lang="en-US" altLang="zh-CN" sz="2400" i="0">
              <a:latin typeface="Arial" panose="020B0604020202090204" pitchFamily="34" charset="0"/>
            </a:endParaRPr>
          </a:p>
          <a:p>
            <a:r>
              <a:rPr lang="en-US" altLang="zh-CN" sz="2400" i="0">
                <a:latin typeface="Arial" panose="020B0604020202090204" pitchFamily="34" charset="0"/>
              </a:rPr>
              <a:t>3</a:t>
            </a:r>
            <a:r>
              <a:rPr lang="zh-CN" altLang="en-US" sz="2400" i="0" dirty="0">
                <a:latin typeface="Arial" panose="020B0604020202090204" pitchFamily="34" charset="0"/>
              </a:rPr>
              <a:t>）基于生物标志的认证技术</a:t>
            </a:r>
            <a:endParaRPr lang="zh-CN" altLang="en-US" sz="2400" i="0" dirty="0">
              <a:latin typeface="Arial" panose="020B0604020202090204" pitchFamily="34" charset="0"/>
            </a:endParaRPr>
          </a:p>
          <a:p>
            <a:r>
              <a:rPr lang="zh-CN" altLang="en-US" sz="2400" i="0" dirty="0">
                <a:latin typeface="Arial" panose="020B0604020202090204" pitchFamily="34" charset="0"/>
              </a:rPr>
              <a:t>       利用人的指纹、声纹、眼纹等也可进行身份识别。</a:t>
            </a:r>
            <a:endParaRPr lang="zh-CN" altLang="en-US" sz="2400" i="0" dirty="0">
              <a:latin typeface="Arial" panose="020B0604020202090204" pitchFamily="34" charset="0"/>
            </a:endParaRPr>
          </a:p>
          <a:p>
            <a:r>
              <a:rPr lang="zh-CN" altLang="en-US" sz="2400" i="0" dirty="0">
                <a:latin typeface="Arial" panose="020B0604020202090204" pitchFamily="34" charset="0"/>
              </a:rPr>
              <a:t>被选用的生理标志应具备以下三个条件：</a:t>
            </a:r>
            <a:endParaRPr lang="zh-CN" altLang="en-US" sz="2400" i="0" dirty="0">
              <a:latin typeface="Arial" panose="020B0604020202090204" pitchFamily="34" charset="0"/>
            </a:endParaRPr>
          </a:p>
          <a:p>
            <a:r>
              <a:rPr lang="zh-CN" altLang="en-US" sz="2400" i="0" dirty="0">
                <a:latin typeface="Arial" panose="020B0604020202090204" pitchFamily="34" charset="0"/>
              </a:rPr>
              <a:t>     （</a:t>
            </a:r>
            <a:r>
              <a:rPr lang="en-US" altLang="zh-CN" sz="2400" i="0">
                <a:latin typeface="Arial" panose="020B0604020202090204" pitchFamily="34" charset="0"/>
              </a:rPr>
              <a:t>1</a:t>
            </a:r>
            <a:r>
              <a:rPr lang="zh-CN" altLang="en-US" sz="2400" i="0" dirty="0">
                <a:latin typeface="Arial" panose="020B0604020202090204" pitchFamily="34" charset="0"/>
              </a:rPr>
              <a:t>）足够的可变性，系统可根据它来区别成千上万的不同用户；</a:t>
            </a:r>
            <a:endParaRPr lang="zh-CN" altLang="en-US" sz="2400" i="0" dirty="0">
              <a:latin typeface="Arial" panose="020B0604020202090204" pitchFamily="34" charset="0"/>
            </a:endParaRPr>
          </a:p>
          <a:p>
            <a:r>
              <a:rPr lang="zh-CN" altLang="en-US" sz="2400" i="0" dirty="0">
                <a:latin typeface="Arial" panose="020B0604020202090204" pitchFamily="34" charset="0"/>
              </a:rPr>
              <a:t>     （</a:t>
            </a:r>
            <a:r>
              <a:rPr lang="en-US" altLang="zh-CN" sz="2400" i="0">
                <a:latin typeface="Arial" panose="020B0604020202090204" pitchFamily="34" charset="0"/>
              </a:rPr>
              <a:t>2</a:t>
            </a:r>
            <a:r>
              <a:rPr lang="zh-CN" altLang="en-US" sz="2400" i="0" dirty="0">
                <a:latin typeface="Arial" panose="020B0604020202090204" pitchFamily="34" charset="0"/>
              </a:rPr>
              <a:t>）被选用的生理标注应保持稳定，不会经常发生变化；</a:t>
            </a:r>
            <a:endParaRPr lang="zh-CN" altLang="en-US" sz="2400" i="0" dirty="0">
              <a:latin typeface="Arial" panose="020B0604020202090204" pitchFamily="34" charset="0"/>
            </a:endParaRPr>
          </a:p>
          <a:p>
            <a:r>
              <a:rPr lang="zh-CN" altLang="en-US" sz="2400" i="0" dirty="0">
                <a:latin typeface="Arial" panose="020B0604020202090204" pitchFamily="34" charset="0"/>
              </a:rPr>
              <a:t>     （</a:t>
            </a:r>
            <a:r>
              <a:rPr lang="en-US" altLang="zh-CN" sz="2400" i="0">
                <a:latin typeface="Arial" panose="020B0604020202090204" pitchFamily="34" charset="0"/>
              </a:rPr>
              <a:t>3</a:t>
            </a:r>
            <a:r>
              <a:rPr lang="zh-CN" altLang="en-US" sz="2400" i="0" dirty="0">
                <a:latin typeface="Arial" panose="020B0604020202090204" pitchFamily="34" charset="0"/>
              </a:rPr>
              <a:t>）不易被伪装。</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idx="4294967295"/>
          </p:nvPr>
        </p:nvSpPr>
        <p:spPr/>
        <p:txBody>
          <a:bodyPr vert="horz" wrap="square" lIns="91440" tIns="45720" rIns="91440" bIns="45720" anchor="ctr"/>
          <a:p>
            <a:r>
              <a:rPr lang="en-US" altLang="zh-CN"/>
              <a:t>10.4  </a:t>
            </a:r>
            <a:r>
              <a:rPr lang="zh-CN" altLang="en-US" dirty="0"/>
              <a:t>计算机安全技术</a:t>
            </a:r>
            <a:endParaRPr lang="zh-CN" altLang="en-US" dirty="0"/>
          </a:p>
        </p:txBody>
      </p:sp>
      <p:sp>
        <p:nvSpPr>
          <p:cNvPr id="51203" name="矩形 1"/>
          <p:cNvSpPr/>
          <p:nvPr/>
        </p:nvSpPr>
        <p:spPr>
          <a:xfrm>
            <a:off x="2279650" y="1658938"/>
            <a:ext cx="7777163" cy="3784600"/>
          </a:xfrm>
          <a:prstGeom prst="rect">
            <a:avLst/>
          </a:prstGeom>
          <a:noFill/>
          <a:ln w="9525">
            <a:noFill/>
          </a:ln>
        </p:spPr>
        <p:txBody>
          <a:bodyPr>
            <a:spAutoFit/>
          </a:bodyPr>
          <a:p>
            <a:r>
              <a:rPr lang="en-US" altLang="zh-CN" sz="2400" i="0">
                <a:latin typeface="Arial" panose="020B0604020202090204" pitchFamily="34" charset="0"/>
              </a:rPr>
              <a:t>4</a:t>
            </a:r>
            <a:r>
              <a:rPr lang="zh-CN" altLang="en-US" sz="2400" i="0" dirty="0">
                <a:latin typeface="Arial" panose="020B0604020202090204" pitchFamily="34" charset="0"/>
              </a:rPr>
              <a:t>）基于公开密钥的认证技术</a:t>
            </a:r>
            <a:endParaRPr lang="zh-CN" altLang="en-US" sz="2400" i="0" dirty="0">
              <a:latin typeface="Arial" panose="020B0604020202090204" pitchFamily="34" charset="0"/>
            </a:endParaRPr>
          </a:p>
          <a:p>
            <a:r>
              <a:rPr lang="zh-CN" altLang="en-US" sz="2400" i="0" dirty="0">
                <a:latin typeface="Arial" panose="020B0604020202090204" pitchFamily="34" charset="0"/>
              </a:rPr>
              <a:t>       随着互联网在全球的发展和普及，一个崭新的电子商务时代已经展现在我们面前。但是，要利用网络开展电子购物业务，特别是金额较大的电子购物，则要求网络能够确保电子交易的安全性。这不仅须对在网络上传输的信息进行加密，而却还应能对双方都进行身份认证。</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en-US" sz="2400" i="0" dirty="0">
                <a:latin typeface="Arial" panose="020B0604020202090204" pitchFamily="34" charset="0"/>
              </a:rPr>
              <a:t>     进些年已开发出多种用于进行身份认真的协议，如</a:t>
            </a:r>
            <a:r>
              <a:rPr lang="en-US" altLang="zh-CN" sz="2400" i="0">
                <a:latin typeface="Arial" panose="020B0604020202090204" pitchFamily="34" charset="0"/>
              </a:rPr>
              <a:t>Kerberos</a:t>
            </a:r>
            <a:r>
              <a:rPr lang="zh-CN" altLang="en-US" sz="2400" i="0" dirty="0">
                <a:latin typeface="Arial" panose="020B0604020202090204" pitchFamily="34" charset="0"/>
              </a:rPr>
              <a:t>身份认证协议、安全套接层（</a:t>
            </a:r>
            <a:r>
              <a:rPr lang="en-US" altLang="zh-CN" sz="2400" i="0">
                <a:latin typeface="Arial" panose="020B0604020202090204" pitchFamily="34" charset="0"/>
              </a:rPr>
              <a:t>SSL</a:t>
            </a:r>
            <a:r>
              <a:rPr lang="zh-CN" altLang="en-US" sz="2400" i="0" dirty="0">
                <a:latin typeface="Arial" panose="020B0604020202090204" pitchFamily="34" charset="0"/>
              </a:rPr>
              <a:t>）协议，以及安全电子交易等协议。目前，</a:t>
            </a:r>
            <a:r>
              <a:rPr lang="en-US" altLang="zh-CN" sz="2400" i="0">
                <a:latin typeface="Arial" panose="020B0604020202090204" pitchFamily="34" charset="0"/>
              </a:rPr>
              <a:t>SSL</a:t>
            </a:r>
            <a:r>
              <a:rPr lang="zh-CN" altLang="en-US" sz="2400" i="0" dirty="0">
                <a:latin typeface="Arial" panose="020B0604020202090204" pitchFamily="34" charset="0"/>
              </a:rPr>
              <a:t>已成为利用公开密钥进行身份认证的工业标准。</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idx="4294967295"/>
          </p:nvPr>
        </p:nvSpPr>
        <p:spPr/>
        <p:txBody>
          <a:bodyPr vert="horz" wrap="square" lIns="91440" tIns="45720" rIns="91440" bIns="45720" anchor="ctr"/>
          <a:p>
            <a:r>
              <a:rPr lang="en-US" altLang="zh-CN"/>
              <a:t>10.4  </a:t>
            </a:r>
            <a:r>
              <a:rPr lang="zh-CN" altLang="en-US" dirty="0"/>
              <a:t>计算机安全技术</a:t>
            </a:r>
            <a:endParaRPr lang="zh-CN" altLang="en-US" dirty="0"/>
          </a:p>
        </p:txBody>
      </p:sp>
      <p:sp>
        <p:nvSpPr>
          <p:cNvPr id="52227" name="矩形 1"/>
          <p:cNvSpPr/>
          <p:nvPr/>
        </p:nvSpPr>
        <p:spPr>
          <a:xfrm>
            <a:off x="2063750" y="1341438"/>
            <a:ext cx="7993063" cy="4892675"/>
          </a:xfrm>
          <a:prstGeom prst="rect">
            <a:avLst/>
          </a:prstGeom>
          <a:noFill/>
          <a:ln w="9525">
            <a:noFill/>
          </a:ln>
        </p:spPr>
        <p:txBody>
          <a:bodyPr>
            <a:spAutoFit/>
          </a:bodyPr>
          <a:p>
            <a:r>
              <a:rPr lang="en-US" altLang="zh-CN" sz="2400" i="0">
                <a:latin typeface="Arial" panose="020B0604020202090204" pitchFamily="34" charset="0"/>
              </a:rPr>
              <a:t>10.4.2  </a:t>
            </a:r>
            <a:r>
              <a:rPr lang="zh-CN" altLang="en-US" sz="2400" i="0" dirty="0">
                <a:latin typeface="Arial" panose="020B0604020202090204" pitchFamily="34" charset="0"/>
              </a:rPr>
              <a:t>访问控制</a:t>
            </a:r>
            <a:endParaRPr lang="zh-CN" altLang="en-US" sz="2400" i="0" dirty="0">
              <a:latin typeface="Arial" panose="020B0604020202090204" pitchFamily="34" charset="0"/>
            </a:endParaRPr>
          </a:p>
          <a:p>
            <a:r>
              <a:rPr lang="zh-CN" altLang="en-US" sz="2400" i="0" dirty="0">
                <a:latin typeface="Arial" panose="020B0604020202090204" pitchFamily="34" charset="0"/>
              </a:rPr>
              <a:t>       访问控制，指的是根据用户身份及其所归属的某项定义组来限制用户对某些信息项的访问，或限制对某些控制功能的使用。这是目前应用最为广泛的计算机安全技术。</a:t>
            </a:r>
            <a:endParaRPr lang="zh-CN" altLang="en-US" sz="2400" i="0" dirty="0">
              <a:latin typeface="Arial" panose="020B0604020202090204" pitchFamily="34" charset="0"/>
            </a:endParaRPr>
          </a:p>
          <a:p>
            <a:r>
              <a:rPr lang="zh-CN" altLang="en-US" sz="2400" i="0" dirty="0">
                <a:latin typeface="Arial" panose="020B0604020202090204" pitchFamily="34" charset="0"/>
              </a:rPr>
              <a:t>       访问控制通常用于系统管理员控制用户对服务器、目录、文件等网络资源的访问。一般情况下，它可以为用户指定其对系统资源访问的限制范围，即指定存取权限。访问控制还可以通过对文件属性的设置，保护文件只允许被读而不能被修改、或者只能被核准用户进行修改。在网络环境中，访问控制还增加了对网络中传输的数据包进行检查，要求能够防止非法用户进入受保护的网络资源、允许合法用户访问受保护的网络资源、防止合法用户对受保护的网络资源进行非法访问。</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idx="4294967295"/>
          </p:nvPr>
        </p:nvSpPr>
        <p:spPr/>
        <p:txBody>
          <a:bodyPr vert="horz" wrap="square" lIns="91440" tIns="45720" rIns="91440" bIns="45720" anchor="ctr"/>
          <a:p>
            <a:r>
              <a:rPr lang="en-US" altLang="zh-CN"/>
              <a:t>10.4  </a:t>
            </a:r>
            <a:r>
              <a:rPr lang="zh-CN" altLang="en-US" dirty="0"/>
              <a:t>计算机安全技术</a:t>
            </a:r>
            <a:endParaRPr lang="zh-CN" altLang="en-US" dirty="0"/>
          </a:p>
        </p:txBody>
      </p:sp>
      <p:sp>
        <p:nvSpPr>
          <p:cNvPr id="53251" name="矩形 1"/>
          <p:cNvSpPr/>
          <p:nvPr/>
        </p:nvSpPr>
        <p:spPr>
          <a:xfrm>
            <a:off x="2279650" y="1557338"/>
            <a:ext cx="7686675" cy="4154170"/>
          </a:xfrm>
          <a:prstGeom prst="rect">
            <a:avLst/>
          </a:prstGeom>
          <a:noFill/>
          <a:ln w="9525">
            <a:noFill/>
          </a:ln>
        </p:spPr>
        <p:txBody>
          <a:bodyPr>
            <a:spAutoFit/>
          </a:bodyPr>
          <a:p>
            <a:r>
              <a:rPr lang="en-US" altLang="zh-CN" sz="2400" i="0">
                <a:latin typeface="Arial" panose="020B0604020202090204" pitchFamily="34" charset="0"/>
              </a:rPr>
              <a:t>1</a:t>
            </a:r>
            <a:r>
              <a:rPr lang="zh-CN" altLang="en-US" sz="2400" i="0" dirty="0">
                <a:latin typeface="Arial" panose="020B0604020202090204" pitchFamily="34" charset="0"/>
              </a:rPr>
              <a:t>）访问权</a:t>
            </a:r>
            <a:endParaRPr lang="zh-CN" altLang="en-US" sz="2400" i="0" dirty="0">
              <a:latin typeface="Arial" panose="020B0604020202090204" pitchFamily="34" charset="0"/>
            </a:endParaRPr>
          </a:p>
          <a:p>
            <a:r>
              <a:rPr lang="zh-CN" altLang="en-US" sz="2400" i="0" dirty="0">
                <a:latin typeface="Arial" panose="020B0604020202090204" pitchFamily="34" charset="0"/>
              </a:rPr>
              <a:t>       为了对系统中的对象加以保护，应由系统来控制进程对对象的访问。把一个进程能对某对象执行操作的能力成为访问权。每个访问权可以用一个有序对（对象，权集）来表示，例如某进程对文件</a:t>
            </a:r>
            <a:r>
              <a:rPr lang="en-US" altLang="zh-CN" sz="2400" i="0">
                <a:latin typeface="Arial" panose="020B0604020202090204" pitchFamily="34" charset="0"/>
              </a:rPr>
              <a:t>F</a:t>
            </a:r>
            <a:r>
              <a:rPr lang="zh-CN" altLang="en-US" sz="2400" i="0" dirty="0">
                <a:latin typeface="Arial" panose="020B0604020202090204" pitchFamily="34" charset="0"/>
              </a:rPr>
              <a:t>具有读和写的操作权力，可以将进程的访问权表示为（</a:t>
            </a:r>
            <a:r>
              <a:rPr lang="en-US" altLang="zh-CN" sz="2400" i="0">
                <a:latin typeface="Arial" panose="020B0604020202090204" pitchFamily="34" charset="0"/>
              </a:rPr>
              <a:t>F</a:t>
            </a:r>
            <a:r>
              <a:rPr lang="zh-CN" altLang="en-US" sz="2400" i="0" dirty="0">
                <a:latin typeface="Arial" panose="020B0604020202090204" pitchFamily="34" charset="0"/>
              </a:rPr>
              <a:t>，</a:t>
            </a:r>
            <a:r>
              <a:rPr lang="en-US" altLang="zh-CN" sz="2400" i="0">
                <a:latin typeface="Arial" panose="020B0604020202090204" pitchFamily="34" charset="0"/>
              </a:rPr>
              <a:t>{R</a:t>
            </a:r>
            <a:r>
              <a:rPr lang="zh-CN" altLang="en-US" sz="2400" i="0" dirty="0">
                <a:latin typeface="Arial" panose="020B0604020202090204" pitchFamily="34" charset="0"/>
              </a:rPr>
              <a:t>，</a:t>
            </a:r>
            <a:r>
              <a:rPr lang="en-US" altLang="zh-CN" sz="2400" i="0">
                <a:latin typeface="Arial" panose="020B0604020202090204" pitchFamily="34" charset="0"/>
              </a:rPr>
              <a:t>W}</a:t>
            </a:r>
            <a:r>
              <a:rPr lang="zh-CN" altLang="en-US" sz="2400" i="0" dirty="0">
                <a:latin typeface="Arial" panose="020B0604020202090204" pitchFamily="34" charset="0"/>
              </a:rPr>
              <a:t>）。</a:t>
            </a:r>
            <a:endParaRPr lang="zh-CN" altLang="en-US" sz="2400" i="0" dirty="0">
              <a:latin typeface="Arial" panose="020B0604020202090204" pitchFamily="34" charset="0"/>
            </a:endParaRPr>
          </a:p>
          <a:p>
            <a:r>
              <a:rPr lang="en-US" altLang="zh-CN" sz="2400" i="0">
                <a:latin typeface="Arial" panose="020B0604020202090204" pitchFamily="34" charset="0"/>
              </a:rPr>
              <a:t>2</a:t>
            </a:r>
            <a:r>
              <a:rPr lang="zh-CN" altLang="en-US" sz="2400" i="0" dirty="0">
                <a:latin typeface="Arial" panose="020B0604020202090204" pitchFamily="34" charset="0"/>
              </a:rPr>
              <a:t>）保护域</a:t>
            </a:r>
            <a:endParaRPr lang="zh-CN" altLang="en-US" sz="2400" i="0" dirty="0">
              <a:latin typeface="Arial" panose="020B0604020202090204" pitchFamily="34" charset="0"/>
            </a:endParaRPr>
          </a:p>
          <a:p>
            <a:r>
              <a:rPr lang="zh-CN" altLang="en-US" sz="2400" i="0" dirty="0">
                <a:latin typeface="Arial" panose="020B0604020202090204" pitchFamily="34" charset="0"/>
              </a:rPr>
              <a:t>       为了对系统中的资源进行保护，引入保护域的概念，简称“域”。域是进程对一组对象访问权的集合，进程只能在指定域内执行操作，这样，域也就规定了进程所能访问的对象和能执行的操作。</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idx="4294967295"/>
          </p:nvPr>
        </p:nvSpPr>
        <p:spPr/>
        <p:txBody>
          <a:bodyPr vert="horz" wrap="square" lIns="91440" tIns="45720" rIns="91440" bIns="45720" anchor="ctr"/>
          <a:p>
            <a:r>
              <a:rPr lang="en-US" altLang="zh-CN"/>
              <a:t>10.4  </a:t>
            </a:r>
            <a:r>
              <a:rPr lang="zh-CN" altLang="en-US" dirty="0"/>
              <a:t>计算机安全技术</a:t>
            </a:r>
            <a:endParaRPr lang="zh-CN" altLang="en-US" dirty="0"/>
          </a:p>
        </p:txBody>
      </p:sp>
      <p:sp>
        <p:nvSpPr>
          <p:cNvPr id="54275" name="矩形 1"/>
          <p:cNvSpPr/>
          <p:nvPr/>
        </p:nvSpPr>
        <p:spPr>
          <a:xfrm>
            <a:off x="2279650" y="1628775"/>
            <a:ext cx="7704138" cy="3415030"/>
          </a:xfrm>
          <a:prstGeom prst="rect">
            <a:avLst/>
          </a:prstGeom>
          <a:noFill/>
          <a:ln w="9525">
            <a:noFill/>
          </a:ln>
        </p:spPr>
        <p:txBody>
          <a:bodyPr>
            <a:spAutoFit/>
          </a:bodyPr>
          <a:p>
            <a:r>
              <a:rPr lang="en-US" altLang="zh-CN" sz="2400" i="0">
                <a:latin typeface="Arial" panose="020B0604020202090204" pitchFamily="34" charset="0"/>
              </a:rPr>
              <a:t>3</a:t>
            </a:r>
            <a:r>
              <a:rPr lang="zh-CN" altLang="en-US" sz="2400" i="0" dirty="0">
                <a:latin typeface="Arial" panose="020B0604020202090204" pitchFamily="34" charset="0"/>
              </a:rPr>
              <a:t>）访问控制矩阵</a:t>
            </a:r>
            <a:endParaRPr lang="zh-CN" altLang="en-US" sz="2400" i="0" dirty="0">
              <a:latin typeface="Arial" panose="020B0604020202090204" pitchFamily="34" charset="0"/>
            </a:endParaRPr>
          </a:p>
          <a:p>
            <a:r>
              <a:rPr lang="zh-CN" altLang="en-US" sz="2400" i="0" dirty="0">
                <a:latin typeface="Arial" panose="020B0604020202090204" pitchFamily="34" charset="0"/>
              </a:rPr>
              <a:t>       可以利用一个矩阵来描述系统的访问控制，并把该矩阵称为访问矩阵或访问控制矩阵。在访问控制矩阵中，行代表域，列代表对象，矩阵中的每一项是由一组访问权组成。因为对象已由列显示的定义，所以可以只写出访问权而不必写出是哪个对象的访问权。</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en-US" sz="2400" i="0" dirty="0">
                <a:latin typeface="Arial" panose="020B0604020202090204" pitchFamily="34" charset="0"/>
              </a:rPr>
              <a:t>每一项访问权</a:t>
            </a:r>
            <a:r>
              <a:rPr lang="en-US" altLang="zh-CN" sz="2400" i="0" err="1">
                <a:latin typeface="Arial" panose="020B0604020202090204" pitchFamily="34" charset="0"/>
              </a:rPr>
              <a:t>access(i,j</a:t>
            </a:r>
            <a:r>
              <a:rPr lang="en-US" altLang="zh-CN" sz="2400" i="0">
                <a:latin typeface="Arial" panose="020B0604020202090204" pitchFamily="34" charset="0"/>
              </a:rPr>
              <a:t>)</a:t>
            </a:r>
            <a:r>
              <a:rPr lang="zh-CN" altLang="en-US" sz="2400" i="0" dirty="0">
                <a:latin typeface="Arial" panose="020B0604020202090204" pitchFamily="34" charset="0"/>
              </a:rPr>
              <a:t>定义了在域</a:t>
            </a:r>
            <a:r>
              <a:rPr lang="en-US" altLang="zh-CN" sz="2400" i="0">
                <a:latin typeface="Arial" panose="020B0604020202090204" pitchFamily="34" charset="0"/>
              </a:rPr>
              <a:t>D</a:t>
            </a:r>
            <a:r>
              <a:rPr lang="en-US" altLang="zh-CN" sz="2400" i="0" baseline="-25000">
                <a:latin typeface="Arial" panose="020B0604020202090204" pitchFamily="34" charset="0"/>
              </a:rPr>
              <a:t>i</a:t>
            </a:r>
            <a:r>
              <a:rPr lang="zh-CN" altLang="en-US" sz="2400" i="0" dirty="0">
                <a:latin typeface="Arial" panose="020B0604020202090204" pitchFamily="34" charset="0"/>
              </a:rPr>
              <a:t>中执行的进程能对对象</a:t>
            </a:r>
            <a:r>
              <a:rPr lang="en-US" altLang="zh-CN" sz="2400" i="0" err="1">
                <a:latin typeface="Arial" panose="020B0604020202090204" pitchFamily="34" charset="0"/>
              </a:rPr>
              <a:t>O</a:t>
            </a:r>
            <a:r>
              <a:rPr lang="en-US" altLang="zh-CN" sz="2400" i="0" baseline="-25000" err="1">
                <a:latin typeface="Arial" panose="020B0604020202090204" pitchFamily="34" charset="0"/>
              </a:rPr>
              <a:t>j</a:t>
            </a:r>
            <a:r>
              <a:rPr lang="zh-CN" altLang="en-US" sz="2400" i="0" dirty="0">
                <a:latin typeface="Arial" panose="020B0604020202090204" pitchFamily="34" charset="0"/>
              </a:rPr>
              <a:t>所施加的操作。访问控制矩阵中的访问权，通常是由资源的拥有者或管理者所决定的。</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idx="4294967295"/>
          </p:nvPr>
        </p:nvSpPr>
        <p:spPr/>
        <p:txBody>
          <a:bodyPr vert="horz" wrap="square" lIns="91440" tIns="45720" rIns="91440" bIns="45720" anchor="ctr"/>
          <a:p>
            <a:r>
              <a:rPr lang="en-US" altLang="zh-CN"/>
              <a:t>10.4  </a:t>
            </a:r>
            <a:r>
              <a:rPr lang="zh-CN" altLang="en-US" dirty="0"/>
              <a:t>计算机安全技术</a:t>
            </a:r>
            <a:endParaRPr lang="zh-CN" altLang="en-US" dirty="0"/>
          </a:p>
        </p:txBody>
      </p:sp>
      <p:sp>
        <p:nvSpPr>
          <p:cNvPr id="55299" name="矩形 1"/>
          <p:cNvSpPr/>
          <p:nvPr/>
        </p:nvSpPr>
        <p:spPr>
          <a:xfrm>
            <a:off x="2135188" y="1668463"/>
            <a:ext cx="7848600" cy="3415030"/>
          </a:xfrm>
          <a:prstGeom prst="rect">
            <a:avLst/>
          </a:prstGeom>
          <a:noFill/>
          <a:ln w="9525">
            <a:noFill/>
          </a:ln>
        </p:spPr>
        <p:txBody>
          <a:bodyPr>
            <a:spAutoFit/>
          </a:bodyPr>
          <a:p>
            <a:r>
              <a:rPr lang="en-US" altLang="zh-CN" sz="2400" i="0">
                <a:latin typeface="Arial" panose="020B0604020202090204" pitchFamily="34" charset="0"/>
              </a:rPr>
              <a:t>4</a:t>
            </a:r>
            <a:r>
              <a:rPr lang="zh-CN" altLang="en-US" sz="2400" i="0" dirty="0">
                <a:latin typeface="Arial" panose="020B0604020202090204" pitchFamily="34" charset="0"/>
              </a:rPr>
              <a:t>）访问控制矩阵的实现</a:t>
            </a:r>
            <a:endParaRPr lang="zh-CN" altLang="en-US" sz="2400" i="0" dirty="0">
              <a:latin typeface="Arial" panose="020B0604020202090204" pitchFamily="34" charset="0"/>
            </a:endParaRPr>
          </a:p>
          <a:p>
            <a:r>
              <a:rPr lang="zh-CN" altLang="en-US" sz="2400" i="0" dirty="0">
                <a:latin typeface="Arial" panose="020B0604020202090204" pitchFamily="34" charset="0"/>
              </a:rPr>
              <a:t>       访问控制矩阵虽然简单易懂，但在具体实现上却存在一定的困难，其原因在于，在稍具规模的系统中，域的数量和对象的数量都可能很大。事实上，每个用户所需访问的对象通常都是有限的，例如只有几十个，因而在这个访问矩阵中的绝大多数项都是空的，也即访问控制矩阵是一个稀疏矩阵。</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en-US" sz="2400" i="0" dirty="0">
                <a:latin typeface="Arial" panose="020B0604020202090204" pitchFamily="34" charset="0"/>
              </a:rPr>
              <a:t>目前，实现访问控制矩阵的常用方法就是将矩阵按列划分或按行划分，以分别形成访问控制表或访问权利表。</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3866</Words>
  <Application>WPS 演示</Application>
  <PresentationFormat>宽屏</PresentationFormat>
  <Paragraphs>128</Paragraphs>
  <Slides>16</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16</vt:i4>
      </vt:variant>
    </vt:vector>
  </HeadingPairs>
  <TitlesOfParts>
    <vt:vector size="39"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Wingdings 2</vt:lpstr>
      <vt:lpstr>宋体-简</vt:lpstr>
      <vt:lpstr>华文细黑</vt:lpstr>
      <vt:lpstr>黑体-简</vt:lpstr>
      <vt:lpstr>MS UI Gothic</vt:lpstr>
      <vt:lpstr>冬青黑体简体中文</vt:lpstr>
      <vt:lpstr>Office 主题</vt:lpstr>
      <vt:lpstr>10.4  计算机安全技术</vt:lpstr>
      <vt:lpstr>10.4  计算机安全技术</vt:lpstr>
      <vt:lpstr>10.4  计算机安全技术</vt:lpstr>
      <vt:lpstr>10.4  计算机安全技术</vt:lpstr>
      <vt:lpstr>10.4  计算机安全技术</vt:lpstr>
      <vt:lpstr>10.4  计算机安全技术</vt:lpstr>
      <vt:lpstr>10.4  计算机安全技术</vt:lpstr>
      <vt:lpstr>10.4  计算机安全技术</vt:lpstr>
      <vt:lpstr>10.4  计算机安全技术</vt:lpstr>
      <vt:lpstr>10.4  计算机安全技术</vt:lpstr>
      <vt:lpstr>10.4  计算机安全技术</vt:lpstr>
      <vt:lpstr>10.4  计算机安全技术</vt:lpstr>
      <vt:lpstr>10.4  计算机安全技术</vt:lpstr>
      <vt:lpstr>10.4  计算机安全技术</vt:lpstr>
      <vt:lpstr>10.4  计算机安全技术</vt:lpstr>
      <vt:lpstr>10.4  计算机安全技术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39</cp:revision>
  <dcterms:created xsi:type="dcterms:W3CDTF">2020-10-16T01:27:01Z</dcterms:created>
  <dcterms:modified xsi:type="dcterms:W3CDTF">2020-10-16T01:27:01Z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